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1"/>
  </p:notesMasterIdLst>
  <p:handoutMasterIdLst>
    <p:handoutMasterId r:id="rId182"/>
  </p:handoutMasterIdLst>
  <p:sldIdLst>
    <p:sldId id="287" r:id="rId2"/>
    <p:sldId id="256" r:id="rId3"/>
    <p:sldId id="291" r:id="rId4"/>
    <p:sldId id="289" r:id="rId5"/>
    <p:sldId id="329" r:id="rId6"/>
    <p:sldId id="331" r:id="rId7"/>
    <p:sldId id="332" r:id="rId8"/>
    <p:sldId id="333" r:id="rId9"/>
    <p:sldId id="335" r:id="rId10"/>
    <p:sldId id="336" r:id="rId11"/>
    <p:sldId id="337" r:id="rId12"/>
    <p:sldId id="338" r:id="rId13"/>
    <p:sldId id="339" r:id="rId14"/>
    <p:sldId id="340" r:id="rId15"/>
    <p:sldId id="341" r:id="rId16"/>
    <p:sldId id="342" r:id="rId17"/>
    <p:sldId id="344" r:id="rId18"/>
    <p:sldId id="346" r:id="rId19"/>
    <p:sldId id="348" r:id="rId20"/>
    <p:sldId id="349" r:id="rId21"/>
    <p:sldId id="350" r:id="rId22"/>
    <p:sldId id="351" r:id="rId23"/>
    <p:sldId id="352" r:id="rId24"/>
    <p:sldId id="353" r:id="rId25"/>
    <p:sldId id="355" r:id="rId26"/>
    <p:sldId id="356" r:id="rId27"/>
    <p:sldId id="358" r:id="rId28"/>
    <p:sldId id="359" r:id="rId29"/>
    <p:sldId id="360"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5" r:id="rId53"/>
    <p:sldId id="386" r:id="rId54"/>
    <p:sldId id="388" r:id="rId55"/>
    <p:sldId id="389" r:id="rId56"/>
    <p:sldId id="390" r:id="rId57"/>
    <p:sldId id="391" r:id="rId58"/>
    <p:sldId id="392" r:id="rId59"/>
    <p:sldId id="393" r:id="rId60"/>
    <p:sldId id="394" r:id="rId61"/>
    <p:sldId id="395" r:id="rId62"/>
    <p:sldId id="396" r:id="rId63"/>
    <p:sldId id="397" r:id="rId64"/>
    <p:sldId id="398" r:id="rId65"/>
    <p:sldId id="399" r:id="rId66"/>
    <p:sldId id="514" r:id="rId67"/>
    <p:sldId id="400" r:id="rId68"/>
    <p:sldId id="401" r:id="rId69"/>
    <p:sldId id="402" r:id="rId70"/>
    <p:sldId id="403" r:id="rId71"/>
    <p:sldId id="404" r:id="rId72"/>
    <p:sldId id="405" r:id="rId73"/>
    <p:sldId id="406" r:id="rId74"/>
    <p:sldId id="407" r:id="rId75"/>
    <p:sldId id="408" r:id="rId76"/>
    <p:sldId id="412" r:id="rId77"/>
    <p:sldId id="414" r:id="rId78"/>
    <p:sldId id="415" r:id="rId79"/>
    <p:sldId id="416" r:id="rId80"/>
    <p:sldId id="417" r:id="rId81"/>
    <p:sldId id="418" r:id="rId82"/>
    <p:sldId id="419" r:id="rId83"/>
    <p:sldId id="420" r:id="rId84"/>
    <p:sldId id="421" r:id="rId85"/>
    <p:sldId id="422" r:id="rId86"/>
    <p:sldId id="423" r:id="rId87"/>
    <p:sldId id="424" r:id="rId88"/>
    <p:sldId id="426" r:id="rId89"/>
    <p:sldId id="427" r:id="rId90"/>
    <p:sldId id="428" r:id="rId91"/>
    <p:sldId id="429" r:id="rId92"/>
    <p:sldId id="430" r:id="rId93"/>
    <p:sldId id="431" r:id="rId94"/>
    <p:sldId id="432" r:id="rId95"/>
    <p:sldId id="433" r:id="rId96"/>
    <p:sldId id="434" r:id="rId97"/>
    <p:sldId id="435" r:id="rId98"/>
    <p:sldId id="436" r:id="rId99"/>
    <p:sldId id="438" r:id="rId100"/>
    <p:sldId id="439" r:id="rId101"/>
    <p:sldId id="440" r:id="rId102"/>
    <p:sldId id="441" r:id="rId103"/>
    <p:sldId id="442" r:id="rId104"/>
    <p:sldId id="443" r:id="rId105"/>
    <p:sldId id="444" r:id="rId106"/>
    <p:sldId id="445" r:id="rId107"/>
    <p:sldId id="446" r:id="rId108"/>
    <p:sldId id="447" r:id="rId109"/>
    <p:sldId id="448" r:id="rId110"/>
    <p:sldId id="449" r:id="rId111"/>
    <p:sldId id="450" r:id="rId112"/>
    <p:sldId id="451" r:id="rId113"/>
    <p:sldId id="452" r:id="rId114"/>
    <p:sldId id="453" r:id="rId115"/>
    <p:sldId id="454" r:id="rId116"/>
    <p:sldId id="455" r:id="rId117"/>
    <p:sldId id="515" r:id="rId118"/>
    <p:sldId id="516" r:id="rId119"/>
    <p:sldId id="517" r:id="rId120"/>
    <p:sldId id="518" r:id="rId121"/>
    <p:sldId id="519" r:id="rId122"/>
    <p:sldId id="520" r:id="rId123"/>
    <p:sldId id="521" r:id="rId124"/>
    <p:sldId id="522" r:id="rId125"/>
    <p:sldId id="456" r:id="rId126"/>
    <p:sldId id="458" r:id="rId127"/>
    <p:sldId id="459" r:id="rId128"/>
    <p:sldId id="460" r:id="rId129"/>
    <p:sldId id="461" r:id="rId130"/>
    <p:sldId id="462" r:id="rId131"/>
    <p:sldId id="463" r:id="rId132"/>
    <p:sldId id="464" r:id="rId133"/>
    <p:sldId id="465" r:id="rId134"/>
    <p:sldId id="466" r:id="rId135"/>
    <p:sldId id="467" r:id="rId136"/>
    <p:sldId id="468" r:id="rId137"/>
    <p:sldId id="469" r:id="rId138"/>
    <p:sldId id="470" r:id="rId139"/>
    <p:sldId id="471" r:id="rId140"/>
    <p:sldId id="472" r:id="rId141"/>
    <p:sldId id="473" r:id="rId142"/>
    <p:sldId id="474" r:id="rId143"/>
    <p:sldId id="475" r:id="rId144"/>
    <p:sldId id="476" r:id="rId145"/>
    <p:sldId id="477" r:id="rId146"/>
    <p:sldId id="478" r:id="rId147"/>
    <p:sldId id="479" r:id="rId148"/>
    <p:sldId id="480" r:id="rId149"/>
    <p:sldId id="481" r:id="rId150"/>
    <p:sldId id="482" r:id="rId151"/>
    <p:sldId id="483" r:id="rId152"/>
    <p:sldId id="484" r:id="rId153"/>
    <p:sldId id="485" r:id="rId154"/>
    <p:sldId id="486" r:id="rId155"/>
    <p:sldId id="487" r:id="rId156"/>
    <p:sldId id="488" r:id="rId157"/>
    <p:sldId id="489" r:id="rId158"/>
    <p:sldId id="490" r:id="rId159"/>
    <p:sldId id="491" r:id="rId160"/>
    <p:sldId id="493" r:id="rId161"/>
    <p:sldId id="494" r:id="rId162"/>
    <p:sldId id="495" r:id="rId163"/>
    <p:sldId id="497" r:id="rId164"/>
    <p:sldId id="498" r:id="rId165"/>
    <p:sldId id="499" r:id="rId166"/>
    <p:sldId id="500" r:id="rId167"/>
    <p:sldId id="501" r:id="rId168"/>
    <p:sldId id="502" r:id="rId169"/>
    <p:sldId id="503" r:id="rId170"/>
    <p:sldId id="504" r:id="rId171"/>
    <p:sldId id="505" r:id="rId172"/>
    <p:sldId id="506" r:id="rId173"/>
    <p:sldId id="507" r:id="rId174"/>
    <p:sldId id="508" r:id="rId175"/>
    <p:sldId id="509" r:id="rId176"/>
    <p:sldId id="510" r:id="rId177"/>
    <p:sldId id="511" r:id="rId178"/>
    <p:sldId id="512" r:id="rId179"/>
    <p:sldId id="513" r:id="rId180"/>
  </p:sldIdLst>
  <p:sldSz cx="9144000" cy="6858000" type="screen4x3"/>
  <p:notesSz cx="6858000" cy="9144000"/>
  <p:defaultTextStyle>
    <a:defPPr>
      <a:defRPr lang="zh-CN"/>
    </a:defPPr>
    <a:lvl1pPr algn="l"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21">
          <p15:clr>
            <a:srgbClr val="A4A3A4"/>
          </p15:clr>
        </p15:guide>
        <p15:guide id="2" pos="2888">
          <p15:clr>
            <a:srgbClr val="A4A3A4"/>
          </p15:clr>
        </p15:guide>
      </p15:sldGuideLst>
    </p:ext>
    <p:ext uri="{2D200454-40CA-4A62-9FC3-DE9A4176ACB9}">
      <p15:notesGuideLst xmlns:p15="http://schemas.microsoft.com/office/powerpoint/2012/main">
        <p15:guide id="1" orient="horz" pos="2828" userDrawn="1">
          <p15:clr>
            <a:srgbClr val="A4A3A4"/>
          </p15:clr>
        </p15:guide>
        <p15:guide id="2" pos="216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CC"/>
    <a:srgbClr val="FF0000"/>
    <a:srgbClr val="CC00CC"/>
    <a:srgbClr val="CC00FF"/>
    <a:srgbClr val="9900CC"/>
    <a:srgbClr val="A9B3FD"/>
    <a:srgbClr val="F8C5AE"/>
    <a:srgbClr val="0505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57" autoAdjust="0"/>
    <p:restoredTop sz="94682" autoAdjust="0"/>
  </p:normalViewPr>
  <p:slideViewPr>
    <p:cSldViewPr>
      <p:cViewPr varScale="1">
        <p:scale>
          <a:sx n="71" d="100"/>
          <a:sy n="71" d="100"/>
        </p:scale>
        <p:origin x="58" y="77"/>
      </p:cViewPr>
      <p:guideLst>
        <p:guide orient="horz" pos="2121"/>
        <p:guide pos="28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58" y="-72"/>
      </p:cViewPr>
      <p:guideLst>
        <p:guide orient="horz" pos="2828"/>
        <p:guide pos="216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handoutMaster" Target="handoutMasters/handout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3F4BF52D-A113-457A-A2C2-46A8BEC26474}" type="datetimeFigureOut">
              <a:rPr lang="zh-CN" altLang="en-US" smtClean="0"/>
              <a:t>2022/5/1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8A6AE7-3C73-4C20-BFED-5B5661263D27}" type="slidenum">
              <a:rPr lang="zh-CN" altLang="en-US" smtClean="0"/>
              <a:t>‹#›</a:t>
            </a:fld>
            <a:endParaRPr lang="zh-CN" altLang="en-US"/>
          </a:p>
        </p:txBody>
      </p:sp>
    </p:spTree>
    <p:extLst>
      <p:ext uri="{BB962C8B-B14F-4D97-AF65-F5344CB8AC3E}">
        <p14:creationId xmlns:p14="http://schemas.microsoft.com/office/powerpoint/2010/main" val="3143772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b="0">
                <a:solidFill>
                  <a:schemeClr val="tx1"/>
                </a:solidFill>
                <a:ea typeface="宋体" panose="02010600030101010101" pitchFamily="2" charset="-122"/>
              </a:defRPr>
            </a:lvl1pPr>
          </a:lstStyle>
          <a:p>
            <a:endParaRPr lang="en-US" altLang="zh-CN"/>
          </a:p>
        </p:txBody>
      </p:sp>
      <p:sp>
        <p:nvSpPr>
          <p:cNvPr id="6758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b="0">
                <a:solidFill>
                  <a:schemeClr val="tx1"/>
                </a:solidFill>
                <a:ea typeface="宋体" panose="02010600030101010101" pitchFamily="2" charset="-122"/>
              </a:defRPr>
            </a:lvl1pPr>
          </a:lstStyle>
          <a:p>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6758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759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b="0">
                <a:solidFill>
                  <a:schemeClr val="tx1"/>
                </a:solidFill>
                <a:ea typeface="宋体" panose="02010600030101010101" pitchFamily="2" charset="-122"/>
              </a:defRPr>
            </a:lvl1pPr>
          </a:lstStyle>
          <a:p>
            <a:endParaRPr lang="en-US" altLang="zh-CN"/>
          </a:p>
        </p:txBody>
      </p:sp>
      <p:sp>
        <p:nvSpPr>
          <p:cNvPr id="6759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b="0">
                <a:solidFill>
                  <a:schemeClr val="tx1"/>
                </a:solidFill>
                <a:ea typeface="宋体" panose="02010600030101010101" pitchFamily="2" charset="-122"/>
              </a:defRPr>
            </a:lvl1pPr>
          </a:lstStyle>
          <a:p>
            <a:fld id="{0F97C47C-0E8A-462C-AA27-C44C3F78AE79}" type="slidenum">
              <a:rPr lang="en-US" altLang="zh-CN"/>
              <a:t>‹#›</a:t>
            </a:fld>
            <a:endParaRPr lang="en-US" altLang="zh-CN"/>
          </a:p>
        </p:txBody>
      </p:sp>
    </p:spTree>
    <p:extLst>
      <p:ext uri="{BB962C8B-B14F-4D97-AF65-F5344CB8AC3E}">
        <p14:creationId xmlns:p14="http://schemas.microsoft.com/office/powerpoint/2010/main" val="8449172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DF621A1-7665-4C41-AAA7-E1CAF0E831B5}" type="slidenum">
              <a:rPr lang="en-US" altLang="zh-CN"/>
              <a:t>1</a:t>
            </a:fld>
            <a:endParaRPr lang="en-US" altLang="zh-CN"/>
          </a:p>
        </p:txBody>
      </p:sp>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001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167</a:t>
            </a:fld>
            <a:endParaRPr lang="en-US" altLang="zh-CN"/>
          </a:p>
        </p:txBody>
      </p:sp>
    </p:spTree>
    <p:extLst>
      <p:ext uri="{BB962C8B-B14F-4D97-AF65-F5344CB8AC3E}">
        <p14:creationId xmlns:p14="http://schemas.microsoft.com/office/powerpoint/2010/main" val="3223389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168</a:t>
            </a:fld>
            <a:endParaRPr lang="en-US" altLang="zh-CN"/>
          </a:p>
        </p:txBody>
      </p:sp>
    </p:spTree>
    <p:extLst>
      <p:ext uri="{BB962C8B-B14F-4D97-AF65-F5344CB8AC3E}">
        <p14:creationId xmlns:p14="http://schemas.microsoft.com/office/powerpoint/2010/main" val="3314197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169</a:t>
            </a:fld>
            <a:endParaRPr lang="en-US" altLang="zh-CN"/>
          </a:p>
        </p:txBody>
      </p:sp>
    </p:spTree>
    <p:extLst>
      <p:ext uri="{BB962C8B-B14F-4D97-AF65-F5344CB8AC3E}">
        <p14:creationId xmlns:p14="http://schemas.microsoft.com/office/powerpoint/2010/main" val="3210959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170</a:t>
            </a:fld>
            <a:endParaRPr lang="en-US" altLang="zh-CN"/>
          </a:p>
        </p:txBody>
      </p:sp>
    </p:spTree>
    <p:extLst>
      <p:ext uri="{BB962C8B-B14F-4D97-AF65-F5344CB8AC3E}">
        <p14:creationId xmlns:p14="http://schemas.microsoft.com/office/powerpoint/2010/main" val="573134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171</a:t>
            </a:fld>
            <a:endParaRPr lang="en-US" altLang="zh-CN"/>
          </a:p>
        </p:txBody>
      </p:sp>
    </p:spTree>
    <p:extLst>
      <p:ext uri="{BB962C8B-B14F-4D97-AF65-F5344CB8AC3E}">
        <p14:creationId xmlns:p14="http://schemas.microsoft.com/office/powerpoint/2010/main" val="3052397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172</a:t>
            </a:fld>
            <a:endParaRPr lang="en-US" altLang="zh-CN"/>
          </a:p>
        </p:txBody>
      </p:sp>
    </p:spTree>
    <p:extLst>
      <p:ext uri="{BB962C8B-B14F-4D97-AF65-F5344CB8AC3E}">
        <p14:creationId xmlns:p14="http://schemas.microsoft.com/office/powerpoint/2010/main" val="2496680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173</a:t>
            </a:fld>
            <a:endParaRPr lang="en-US" altLang="zh-CN"/>
          </a:p>
        </p:txBody>
      </p:sp>
    </p:spTree>
    <p:extLst>
      <p:ext uri="{BB962C8B-B14F-4D97-AF65-F5344CB8AC3E}">
        <p14:creationId xmlns:p14="http://schemas.microsoft.com/office/powerpoint/2010/main" val="1592448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174</a:t>
            </a:fld>
            <a:endParaRPr lang="en-US" altLang="zh-CN"/>
          </a:p>
        </p:txBody>
      </p:sp>
    </p:spTree>
    <p:extLst>
      <p:ext uri="{BB962C8B-B14F-4D97-AF65-F5344CB8AC3E}">
        <p14:creationId xmlns:p14="http://schemas.microsoft.com/office/powerpoint/2010/main" val="1198572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175</a:t>
            </a:fld>
            <a:endParaRPr lang="en-US" altLang="zh-CN"/>
          </a:p>
        </p:txBody>
      </p:sp>
    </p:spTree>
    <p:extLst>
      <p:ext uri="{BB962C8B-B14F-4D97-AF65-F5344CB8AC3E}">
        <p14:creationId xmlns:p14="http://schemas.microsoft.com/office/powerpoint/2010/main" val="169908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176</a:t>
            </a:fld>
            <a:endParaRPr lang="en-US" altLang="zh-CN"/>
          </a:p>
        </p:txBody>
      </p:sp>
    </p:spTree>
    <p:extLst>
      <p:ext uri="{BB962C8B-B14F-4D97-AF65-F5344CB8AC3E}">
        <p14:creationId xmlns:p14="http://schemas.microsoft.com/office/powerpoint/2010/main" val="336379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314963-21D7-41AE-92E5-60DF1274827A}" type="slidenum">
              <a:rPr lang="en-US" altLang="zh-CN"/>
              <a:t>132</a:t>
            </a:fld>
            <a:endParaRPr lang="en-US" altLang="zh-CN"/>
          </a:p>
        </p:txBody>
      </p:sp>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81906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177</a:t>
            </a:fld>
            <a:endParaRPr lang="en-US" altLang="zh-CN"/>
          </a:p>
        </p:txBody>
      </p:sp>
    </p:spTree>
    <p:extLst>
      <p:ext uri="{BB962C8B-B14F-4D97-AF65-F5344CB8AC3E}">
        <p14:creationId xmlns:p14="http://schemas.microsoft.com/office/powerpoint/2010/main" val="2474403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178</a:t>
            </a:fld>
            <a:endParaRPr lang="en-US" altLang="zh-CN"/>
          </a:p>
        </p:txBody>
      </p:sp>
    </p:spTree>
    <p:extLst>
      <p:ext uri="{BB962C8B-B14F-4D97-AF65-F5344CB8AC3E}">
        <p14:creationId xmlns:p14="http://schemas.microsoft.com/office/powerpoint/2010/main" val="62082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t>160</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547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161</a:t>
            </a:fld>
            <a:endParaRPr lang="en-US" altLang="zh-CN"/>
          </a:p>
        </p:txBody>
      </p:sp>
    </p:spTree>
    <p:extLst>
      <p:ext uri="{BB962C8B-B14F-4D97-AF65-F5344CB8AC3E}">
        <p14:creationId xmlns:p14="http://schemas.microsoft.com/office/powerpoint/2010/main" val="111604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162</a:t>
            </a:fld>
            <a:endParaRPr lang="en-US" altLang="zh-CN"/>
          </a:p>
        </p:txBody>
      </p:sp>
    </p:spTree>
    <p:extLst>
      <p:ext uri="{BB962C8B-B14F-4D97-AF65-F5344CB8AC3E}">
        <p14:creationId xmlns:p14="http://schemas.microsoft.com/office/powerpoint/2010/main" val="1007290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163</a:t>
            </a:fld>
            <a:endParaRPr lang="en-US" altLang="zh-CN"/>
          </a:p>
        </p:txBody>
      </p:sp>
    </p:spTree>
    <p:extLst>
      <p:ext uri="{BB962C8B-B14F-4D97-AF65-F5344CB8AC3E}">
        <p14:creationId xmlns:p14="http://schemas.microsoft.com/office/powerpoint/2010/main" val="495689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164</a:t>
            </a:fld>
            <a:endParaRPr lang="en-US" altLang="zh-CN"/>
          </a:p>
        </p:txBody>
      </p:sp>
    </p:spTree>
    <p:extLst>
      <p:ext uri="{BB962C8B-B14F-4D97-AF65-F5344CB8AC3E}">
        <p14:creationId xmlns:p14="http://schemas.microsoft.com/office/powerpoint/2010/main" val="39411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165</a:t>
            </a:fld>
            <a:endParaRPr lang="en-US" altLang="zh-CN"/>
          </a:p>
        </p:txBody>
      </p:sp>
    </p:spTree>
    <p:extLst>
      <p:ext uri="{BB962C8B-B14F-4D97-AF65-F5344CB8AC3E}">
        <p14:creationId xmlns:p14="http://schemas.microsoft.com/office/powerpoint/2010/main" val="1325827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166</a:t>
            </a:fld>
            <a:endParaRPr lang="en-US" altLang="zh-CN"/>
          </a:p>
        </p:txBody>
      </p:sp>
    </p:spTree>
    <p:extLst>
      <p:ext uri="{BB962C8B-B14F-4D97-AF65-F5344CB8AC3E}">
        <p14:creationId xmlns:p14="http://schemas.microsoft.com/office/powerpoint/2010/main" val="462694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17FA4A1-F8F2-4970-B9B0-AA671BB449A0}" type="slidenum">
              <a:rPr lang="en-US" altLang="zh-CN"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5D4F298-31E1-42B5-8DBA-69B11EB6452A}"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B46728A-30CD-42A9-8E4B-ADFDF63F6845}"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BB07B00-665A-4490-8358-367CFE3C8966}"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B7BB20D-1794-4B5F-9897-A6D1211ED7AC}"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2C5930C-DAAB-41FA-BDCF-A08FC5068BE2}"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DA54730-DE13-49C7-AA32-ABE1096E9298}"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0C5AE438-766E-4822-BB03-DF2BF299F632}"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A3603EE2-E77C-4A3F-BE76-CC22BE303815}" type="slidenum">
              <a:rPr lang="en-US" altLang="zh-CN" smtClean="0"/>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56B10EF-21D8-41B0-AC36-C6E978EFDD2F}"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4EE68D9-46C6-4E0E-B5F5-A45C4C94B515}"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6C10B-D858-41BC-9BA6-5DDE11E9A1DB}"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2.GIF"/><Relationship Id="rId5" Type="http://schemas.openxmlformats.org/officeDocument/2006/relationships/image" Target="../media/image16.jpeg"/><Relationship Id="rId4" Type="http://schemas.openxmlformats.org/officeDocument/2006/relationships/slide" Target="slide10.xml"/></Relationships>
</file>

<file path=ppt/slides/_rels/slide16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17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7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7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17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Text Box 8" descr="信纸"/>
          <p:cNvSpPr txBox="1">
            <a:spLocks noChangeArrowheads="1"/>
          </p:cNvSpPr>
          <p:nvPr/>
        </p:nvSpPr>
        <p:spPr bwMode="auto">
          <a:xfrm>
            <a:off x="2285984" y="1628775"/>
            <a:ext cx="4152900" cy="584775"/>
          </a:xfrm>
          <a:prstGeom prst="rect">
            <a:avLst/>
          </a:prstGeom>
          <a:blipFill dpi="0" rotWithShape="1">
            <a:blip r:embed="rId3"/>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9.1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查找的概念</a:t>
            </a:r>
          </a:p>
        </p:txBody>
      </p:sp>
      <p:sp>
        <p:nvSpPr>
          <p:cNvPr id="34825" name="Text Box 9"/>
          <p:cNvSpPr txBox="1">
            <a:spLocks noChangeArrowheads="1"/>
          </p:cNvSpPr>
          <p:nvPr/>
        </p:nvSpPr>
        <p:spPr bwMode="auto">
          <a:xfrm>
            <a:off x="2349499" y="369871"/>
            <a:ext cx="3865575" cy="70167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ln>
          <a:effectLst/>
        </p:spPr>
        <p:txBody>
          <a:bodyPr wrap="square">
            <a:spAutoFit/>
          </a:bodyPr>
          <a:lstStyle/>
          <a:p>
            <a:pPr algn="ctr">
              <a:spcBef>
                <a:spcPct val="50000"/>
              </a:spcBef>
            </a:pPr>
            <a:r>
              <a:rPr kumimoji="1" lang="zh-CN" altLang="en-US" sz="4000" dirty="0">
                <a:solidFill>
                  <a:srgbClr val="FF0000"/>
                </a:solidFill>
                <a:effectLst>
                  <a:outerShdw blurRad="38100" dist="38100" dir="2700000" algn="tl">
                    <a:srgbClr val="000000"/>
                  </a:outerShdw>
                </a:effectLst>
                <a:ea typeface="隶书" pitchFamily="49" charset="-122"/>
              </a:rPr>
              <a:t>第</a:t>
            </a:r>
            <a:r>
              <a:rPr kumimoji="1" lang="en-US" altLang="zh-CN" sz="4000" dirty="0">
                <a:solidFill>
                  <a:srgbClr val="FF0000"/>
                </a:solidFill>
                <a:effectLst>
                  <a:outerShdw blurRad="38100" dist="38100" dir="2700000" algn="tl">
                    <a:srgbClr val="000000"/>
                  </a:outerShdw>
                </a:effectLst>
                <a:ea typeface="隶书" pitchFamily="49" charset="-122"/>
              </a:rPr>
              <a:t>9</a:t>
            </a:r>
            <a:r>
              <a:rPr kumimoji="1" lang="zh-CN" altLang="en-US" sz="4000" dirty="0">
                <a:solidFill>
                  <a:srgbClr val="FF0000"/>
                </a:solidFill>
                <a:effectLst>
                  <a:outerShdw blurRad="38100" dist="38100" dir="2700000" algn="tl">
                    <a:srgbClr val="000000"/>
                  </a:outerShdw>
                </a:effectLst>
                <a:ea typeface="隶书" pitchFamily="49" charset="-122"/>
              </a:rPr>
              <a:t>章    查 找</a:t>
            </a:r>
          </a:p>
        </p:txBody>
      </p:sp>
      <p:sp>
        <p:nvSpPr>
          <p:cNvPr id="4" name="Text Box 8" descr="信纸"/>
          <p:cNvSpPr txBox="1">
            <a:spLocks noChangeArrowheads="1"/>
          </p:cNvSpPr>
          <p:nvPr/>
        </p:nvSpPr>
        <p:spPr bwMode="auto">
          <a:xfrm>
            <a:off x="2285984" y="3206752"/>
            <a:ext cx="4152900" cy="579438"/>
          </a:xfrm>
          <a:prstGeom prst="rect">
            <a:avLst/>
          </a:prstGeom>
          <a:blipFill dpi="0" rotWithShape="1">
            <a:blip r:embed="rId3"/>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9.3  </a:t>
            </a:r>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树表的查找</a:t>
            </a:r>
          </a:p>
        </p:txBody>
      </p:sp>
      <p:sp>
        <p:nvSpPr>
          <p:cNvPr id="5" name="Text Box 8" descr="信纸"/>
          <p:cNvSpPr txBox="1">
            <a:spLocks noChangeArrowheads="1"/>
          </p:cNvSpPr>
          <p:nvPr/>
        </p:nvSpPr>
        <p:spPr bwMode="auto">
          <a:xfrm>
            <a:off x="2285984" y="2428868"/>
            <a:ext cx="4152900" cy="579438"/>
          </a:xfrm>
          <a:prstGeom prst="rect">
            <a:avLst/>
          </a:prstGeom>
          <a:blipFill dpi="0" rotWithShape="1">
            <a:blip r:embed="rId3"/>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9.2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线性表的查找</a:t>
            </a:r>
          </a:p>
        </p:txBody>
      </p:sp>
      <p:sp>
        <p:nvSpPr>
          <p:cNvPr id="6" name="Text Box 8" descr="信纸"/>
          <p:cNvSpPr txBox="1">
            <a:spLocks noChangeArrowheads="1"/>
          </p:cNvSpPr>
          <p:nvPr/>
        </p:nvSpPr>
        <p:spPr bwMode="auto">
          <a:xfrm>
            <a:off x="2285984" y="4000504"/>
            <a:ext cx="4152900" cy="579438"/>
          </a:xfrm>
          <a:prstGeom prst="rect">
            <a:avLst/>
          </a:prstGeom>
          <a:blipFill dpi="0" rotWithShape="1">
            <a:blip r:embed="rId3"/>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9.4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哈希表的查找</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23850" y="912813"/>
            <a:ext cx="8458200" cy="1107996"/>
          </a:xfrm>
          <a:prstGeom prst="rect">
            <a:avLst/>
          </a:prstGeom>
          <a:noFill/>
          <a:ln w="9525">
            <a:noFill/>
            <a:miter lim="800000"/>
          </a:ln>
          <a:effectLst/>
        </p:spPr>
        <p:txBody>
          <a:bodyPr>
            <a:spAutoFit/>
          </a:bodyPr>
          <a:lstStyle/>
          <a:p>
            <a:pPr algn="just">
              <a:lnSpc>
                <a:spcPct val="110000"/>
              </a:lnSpc>
              <a:spcBef>
                <a:spcPct val="50000"/>
              </a:spcBef>
            </a:pPr>
            <a:r>
              <a:rPr kumimoji="1" lang="en-US" altLang="zh-CN" sz="3600" dirty="0">
                <a:solidFill>
                  <a:schemeClr val="tx1"/>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例如，在关键字有序序列</a:t>
            </a:r>
            <a:r>
              <a:rPr kumimoji="1" lang="en-US" altLang="zh-CN" dirty="0">
                <a:ea typeface="楷体" panose="02010609060101010101" pitchFamily="49" charset="-122"/>
                <a:cs typeface="Times New Roman" panose="02020603050405020304" pitchFamily="18" charset="0"/>
              </a:rPr>
              <a:t>{2,3,10,15,20,25,28,29,30,35,40}</a:t>
            </a:r>
            <a:r>
              <a:rPr kumimoji="1" lang="zh-CN" altLang="en-US" dirty="0">
                <a:ea typeface="楷体" panose="02010609060101010101" pitchFamily="49" charset="-122"/>
                <a:cs typeface="Times New Roman" panose="02020603050405020304" pitchFamily="18" charset="0"/>
              </a:rPr>
              <a:t>中采用折半查找法查找关键字为</a:t>
            </a:r>
            <a:r>
              <a:rPr kumimoji="1" lang="en-US" altLang="zh-CN" dirty="0">
                <a:solidFill>
                  <a:srgbClr val="CC00CC"/>
                </a:solidFill>
                <a:ea typeface="楷体" panose="02010609060101010101" pitchFamily="49" charset="-122"/>
                <a:cs typeface="Times New Roman" panose="02020603050405020304" pitchFamily="18" charset="0"/>
              </a:rPr>
              <a:t>15</a:t>
            </a:r>
            <a:r>
              <a:rPr kumimoji="1" lang="zh-CN" altLang="en-US" dirty="0">
                <a:ea typeface="楷体" panose="02010609060101010101" pitchFamily="49" charset="-122"/>
                <a:cs typeface="Times New Roman" panose="02020603050405020304" pitchFamily="18" charset="0"/>
              </a:rPr>
              <a:t>的元素。	</a:t>
            </a:r>
          </a:p>
        </p:txBody>
      </p:sp>
      <p:sp>
        <p:nvSpPr>
          <p:cNvPr id="17413" name="Text Box 5"/>
          <p:cNvSpPr txBox="1">
            <a:spLocks noChangeArrowheads="1"/>
          </p:cNvSpPr>
          <p:nvPr/>
        </p:nvSpPr>
        <p:spPr bwMode="auto">
          <a:xfrm>
            <a:off x="539750" y="3408363"/>
            <a:ext cx="2016125" cy="400110"/>
          </a:xfrm>
          <a:prstGeom prst="rect">
            <a:avLst/>
          </a:prstGeom>
          <a:noFill/>
          <a:ln w="9525">
            <a:noFill/>
            <a:miter lim="800000"/>
          </a:ln>
          <a:effectLst/>
        </p:spPr>
        <p:txBody>
          <a:bodyPr>
            <a:spAutoFit/>
          </a:bodyPr>
          <a:lstStyle/>
          <a:p>
            <a:pPr algn="l">
              <a:spcBef>
                <a:spcPct val="50000"/>
              </a:spcBef>
            </a:pPr>
            <a:r>
              <a:rPr lang="zh-CN" altLang="en-US" sz="2000">
                <a:ea typeface="楷体" panose="02010609060101010101" pitchFamily="49" charset="-122"/>
                <a:cs typeface="Times New Roman" panose="02020603050405020304" pitchFamily="18" charset="0"/>
              </a:rPr>
              <a:t>关键字序列：</a:t>
            </a:r>
          </a:p>
        </p:txBody>
      </p:sp>
      <p:sp>
        <p:nvSpPr>
          <p:cNvPr id="17414" name="Text Box 6"/>
          <p:cNvSpPr txBox="1">
            <a:spLocks noChangeArrowheads="1"/>
          </p:cNvSpPr>
          <p:nvPr/>
        </p:nvSpPr>
        <p:spPr bwMode="auto">
          <a:xfrm>
            <a:off x="2700338" y="3500438"/>
            <a:ext cx="360362" cy="365125"/>
          </a:xfrm>
          <a:prstGeom prst="rect">
            <a:avLst/>
          </a:prstGeom>
          <a:noFill/>
          <a:ln w="9525">
            <a:noFill/>
            <a:miter lim="800000"/>
          </a:ln>
          <a:effectLst/>
        </p:spPr>
        <p:txBody>
          <a:bodyPr lIns="0" tIns="0" rIns="0" bIns="0">
            <a:spAutoFit/>
          </a:bodyPr>
          <a:lstStyle/>
          <a:p>
            <a:pPr algn="l">
              <a:spcBef>
                <a:spcPct val="50000"/>
              </a:spcBef>
            </a:pPr>
            <a:r>
              <a:rPr lang="en-US" altLang="zh-CN"/>
              <a:t>2</a:t>
            </a:r>
          </a:p>
        </p:txBody>
      </p:sp>
      <p:sp>
        <p:nvSpPr>
          <p:cNvPr id="17415" name="Text Box 7"/>
          <p:cNvSpPr txBox="1">
            <a:spLocks noChangeArrowheads="1"/>
          </p:cNvSpPr>
          <p:nvPr/>
        </p:nvSpPr>
        <p:spPr bwMode="auto">
          <a:xfrm>
            <a:off x="3275013" y="3500438"/>
            <a:ext cx="360362" cy="365125"/>
          </a:xfrm>
          <a:prstGeom prst="rect">
            <a:avLst/>
          </a:prstGeom>
          <a:noFill/>
          <a:ln w="9525">
            <a:noFill/>
            <a:miter lim="800000"/>
          </a:ln>
          <a:effectLst/>
        </p:spPr>
        <p:txBody>
          <a:bodyPr lIns="0" tIns="0" rIns="0" bIns="0">
            <a:spAutoFit/>
          </a:bodyPr>
          <a:lstStyle/>
          <a:p>
            <a:pPr algn="l">
              <a:spcBef>
                <a:spcPct val="50000"/>
              </a:spcBef>
            </a:pPr>
            <a:r>
              <a:rPr lang="en-US" altLang="zh-CN"/>
              <a:t>3</a:t>
            </a:r>
          </a:p>
        </p:txBody>
      </p:sp>
      <p:sp>
        <p:nvSpPr>
          <p:cNvPr id="17416" name="Text Box 8"/>
          <p:cNvSpPr txBox="1">
            <a:spLocks noChangeArrowheads="1"/>
          </p:cNvSpPr>
          <p:nvPr/>
        </p:nvSpPr>
        <p:spPr bwMode="auto">
          <a:xfrm>
            <a:off x="2698750" y="3073400"/>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rPr>
              <a:t>0</a:t>
            </a:r>
          </a:p>
        </p:txBody>
      </p:sp>
      <p:sp>
        <p:nvSpPr>
          <p:cNvPr id="17417" name="Text Box 9"/>
          <p:cNvSpPr txBox="1">
            <a:spLocks noChangeArrowheads="1"/>
          </p:cNvSpPr>
          <p:nvPr/>
        </p:nvSpPr>
        <p:spPr bwMode="auto">
          <a:xfrm>
            <a:off x="3275013" y="3068638"/>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rPr>
              <a:t>1</a:t>
            </a:r>
          </a:p>
        </p:txBody>
      </p:sp>
      <p:sp>
        <p:nvSpPr>
          <p:cNvPr id="17418" name="Text Box 10"/>
          <p:cNvSpPr txBox="1">
            <a:spLocks noChangeArrowheads="1"/>
          </p:cNvSpPr>
          <p:nvPr/>
        </p:nvSpPr>
        <p:spPr bwMode="auto">
          <a:xfrm>
            <a:off x="3781425" y="3500438"/>
            <a:ext cx="360363" cy="365125"/>
          </a:xfrm>
          <a:prstGeom prst="rect">
            <a:avLst/>
          </a:prstGeom>
          <a:noFill/>
          <a:ln w="9525">
            <a:noFill/>
            <a:miter lim="800000"/>
          </a:ln>
          <a:effectLst/>
        </p:spPr>
        <p:txBody>
          <a:bodyPr lIns="0" tIns="0" rIns="0" bIns="0">
            <a:spAutoFit/>
          </a:bodyPr>
          <a:lstStyle/>
          <a:p>
            <a:pPr algn="l">
              <a:spcBef>
                <a:spcPct val="50000"/>
              </a:spcBef>
            </a:pPr>
            <a:r>
              <a:rPr lang="en-US" altLang="zh-CN"/>
              <a:t>10</a:t>
            </a:r>
          </a:p>
        </p:txBody>
      </p:sp>
      <p:sp>
        <p:nvSpPr>
          <p:cNvPr id="17419" name="Text Box 11"/>
          <p:cNvSpPr txBox="1">
            <a:spLocks noChangeArrowheads="1"/>
          </p:cNvSpPr>
          <p:nvPr/>
        </p:nvSpPr>
        <p:spPr bwMode="auto">
          <a:xfrm>
            <a:off x="4356100" y="3500438"/>
            <a:ext cx="360363" cy="365125"/>
          </a:xfrm>
          <a:prstGeom prst="rect">
            <a:avLst/>
          </a:prstGeom>
          <a:noFill/>
          <a:ln w="9525">
            <a:noFill/>
            <a:miter lim="800000"/>
          </a:ln>
          <a:effectLst/>
        </p:spPr>
        <p:txBody>
          <a:bodyPr lIns="0" tIns="0" rIns="0" bIns="0">
            <a:spAutoFit/>
          </a:bodyPr>
          <a:lstStyle/>
          <a:p>
            <a:pPr algn="l">
              <a:spcBef>
                <a:spcPct val="50000"/>
              </a:spcBef>
            </a:pPr>
            <a:r>
              <a:rPr lang="en-US" altLang="zh-CN"/>
              <a:t>15</a:t>
            </a:r>
          </a:p>
        </p:txBody>
      </p:sp>
      <p:sp>
        <p:nvSpPr>
          <p:cNvPr id="17420" name="Text Box 12"/>
          <p:cNvSpPr txBox="1">
            <a:spLocks noChangeArrowheads="1"/>
          </p:cNvSpPr>
          <p:nvPr/>
        </p:nvSpPr>
        <p:spPr bwMode="auto">
          <a:xfrm>
            <a:off x="3779838" y="3073400"/>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rPr>
              <a:t>2</a:t>
            </a:r>
          </a:p>
        </p:txBody>
      </p:sp>
      <p:sp>
        <p:nvSpPr>
          <p:cNvPr id="17421" name="Text Box 13"/>
          <p:cNvSpPr txBox="1">
            <a:spLocks noChangeArrowheads="1"/>
          </p:cNvSpPr>
          <p:nvPr/>
        </p:nvSpPr>
        <p:spPr bwMode="auto">
          <a:xfrm>
            <a:off x="4356100" y="3068638"/>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rPr>
              <a:t>3</a:t>
            </a:r>
          </a:p>
        </p:txBody>
      </p:sp>
      <p:sp>
        <p:nvSpPr>
          <p:cNvPr id="17422" name="Text Box 14"/>
          <p:cNvSpPr txBox="1">
            <a:spLocks noChangeArrowheads="1"/>
          </p:cNvSpPr>
          <p:nvPr/>
        </p:nvSpPr>
        <p:spPr bwMode="auto">
          <a:xfrm>
            <a:off x="4860925" y="3500438"/>
            <a:ext cx="360363" cy="365125"/>
          </a:xfrm>
          <a:prstGeom prst="rect">
            <a:avLst/>
          </a:prstGeom>
          <a:noFill/>
          <a:ln w="9525">
            <a:noFill/>
            <a:miter lim="800000"/>
          </a:ln>
          <a:effectLst/>
        </p:spPr>
        <p:txBody>
          <a:bodyPr lIns="0" tIns="0" rIns="0" bIns="0">
            <a:spAutoFit/>
          </a:bodyPr>
          <a:lstStyle/>
          <a:p>
            <a:pPr algn="l">
              <a:spcBef>
                <a:spcPct val="50000"/>
              </a:spcBef>
            </a:pPr>
            <a:r>
              <a:rPr lang="en-US" altLang="zh-CN"/>
              <a:t>20</a:t>
            </a:r>
          </a:p>
        </p:txBody>
      </p:sp>
      <p:sp>
        <p:nvSpPr>
          <p:cNvPr id="17423" name="Text Box 15"/>
          <p:cNvSpPr txBox="1">
            <a:spLocks noChangeArrowheads="1"/>
          </p:cNvSpPr>
          <p:nvPr/>
        </p:nvSpPr>
        <p:spPr bwMode="auto">
          <a:xfrm>
            <a:off x="5435600" y="3500438"/>
            <a:ext cx="360363" cy="365125"/>
          </a:xfrm>
          <a:prstGeom prst="rect">
            <a:avLst/>
          </a:prstGeom>
          <a:noFill/>
          <a:ln w="9525">
            <a:noFill/>
            <a:miter lim="800000"/>
          </a:ln>
          <a:effectLst/>
        </p:spPr>
        <p:txBody>
          <a:bodyPr lIns="0" tIns="0" rIns="0" bIns="0">
            <a:spAutoFit/>
          </a:bodyPr>
          <a:lstStyle/>
          <a:p>
            <a:pPr algn="l">
              <a:spcBef>
                <a:spcPct val="50000"/>
              </a:spcBef>
            </a:pPr>
            <a:r>
              <a:rPr lang="en-US" altLang="zh-CN"/>
              <a:t>25</a:t>
            </a:r>
          </a:p>
        </p:txBody>
      </p:sp>
      <p:sp>
        <p:nvSpPr>
          <p:cNvPr id="17424" name="Text Box 16"/>
          <p:cNvSpPr txBox="1">
            <a:spLocks noChangeArrowheads="1"/>
          </p:cNvSpPr>
          <p:nvPr/>
        </p:nvSpPr>
        <p:spPr bwMode="auto">
          <a:xfrm>
            <a:off x="4859338" y="3073400"/>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rPr>
              <a:t>4</a:t>
            </a:r>
          </a:p>
        </p:txBody>
      </p:sp>
      <p:sp>
        <p:nvSpPr>
          <p:cNvPr id="17425" name="Text Box 17"/>
          <p:cNvSpPr txBox="1">
            <a:spLocks noChangeArrowheads="1"/>
          </p:cNvSpPr>
          <p:nvPr/>
        </p:nvSpPr>
        <p:spPr bwMode="auto">
          <a:xfrm>
            <a:off x="5435600" y="3068638"/>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rPr>
              <a:t>5</a:t>
            </a:r>
          </a:p>
        </p:txBody>
      </p:sp>
      <p:sp>
        <p:nvSpPr>
          <p:cNvPr id="17426" name="Text Box 18"/>
          <p:cNvSpPr txBox="1">
            <a:spLocks noChangeArrowheads="1"/>
          </p:cNvSpPr>
          <p:nvPr/>
        </p:nvSpPr>
        <p:spPr bwMode="auto">
          <a:xfrm>
            <a:off x="6011863" y="3500438"/>
            <a:ext cx="360362" cy="365125"/>
          </a:xfrm>
          <a:prstGeom prst="rect">
            <a:avLst/>
          </a:prstGeom>
          <a:noFill/>
          <a:ln w="9525">
            <a:noFill/>
            <a:miter lim="800000"/>
          </a:ln>
          <a:effectLst/>
        </p:spPr>
        <p:txBody>
          <a:bodyPr lIns="0" tIns="0" rIns="0" bIns="0">
            <a:spAutoFit/>
          </a:bodyPr>
          <a:lstStyle/>
          <a:p>
            <a:pPr algn="l">
              <a:spcBef>
                <a:spcPct val="50000"/>
              </a:spcBef>
            </a:pPr>
            <a:r>
              <a:rPr lang="en-US" altLang="zh-CN"/>
              <a:t>28</a:t>
            </a:r>
          </a:p>
        </p:txBody>
      </p:sp>
      <p:sp>
        <p:nvSpPr>
          <p:cNvPr id="17427" name="Text Box 19"/>
          <p:cNvSpPr txBox="1">
            <a:spLocks noChangeArrowheads="1"/>
          </p:cNvSpPr>
          <p:nvPr/>
        </p:nvSpPr>
        <p:spPr bwMode="auto">
          <a:xfrm>
            <a:off x="6516688" y="3500438"/>
            <a:ext cx="360362" cy="365125"/>
          </a:xfrm>
          <a:prstGeom prst="rect">
            <a:avLst/>
          </a:prstGeom>
          <a:noFill/>
          <a:ln w="9525">
            <a:noFill/>
            <a:miter lim="800000"/>
          </a:ln>
          <a:effectLst/>
        </p:spPr>
        <p:txBody>
          <a:bodyPr lIns="0" tIns="0" rIns="0" bIns="0">
            <a:spAutoFit/>
          </a:bodyPr>
          <a:lstStyle/>
          <a:p>
            <a:pPr algn="l">
              <a:spcBef>
                <a:spcPct val="50000"/>
              </a:spcBef>
            </a:pPr>
            <a:r>
              <a:rPr lang="en-US" altLang="zh-CN"/>
              <a:t>29</a:t>
            </a:r>
          </a:p>
        </p:txBody>
      </p:sp>
      <p:sp>
        <p:nvSpPr>
          <p:cNvPr id="17428" name="Text Box 20"/>
          <p:cNvSpPr txBox="1">
            <a:spLocks noChangeArrowheads="1"/>
          </p:cNvSpPr>
          <p:nvPr/>
        </p:nvSpPr>
        <p:spPr bwMode="auto">
          <a:xfrm>
            <a:off x="6010275" y="3073400"/>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rPr>
              <a:t>6</a:t>
            </a:r>
          </a:p>
        </p:txBody>
      </p:sp>
      <p:sp>
        <p:nvSpPr>
          <p:cNvPr id="17429" name="Text Box 21"/>
          <p:cNvSpPr txBox="1">
            <a:spLocks noChangeArrowheads="1"/>
          </p:cNvSpPr>
          <p:nvPr/>
        </p:nvSpPr>
        <p:spPr bwMode="auto">
          <a:xfrm>
            <a:off x="6516688" y="3068638"/>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rPr>
              <a:t>7</a:t>
            </a:r>
          </a:p>
        </p:txBody>
      </p:sp>
      <p:sp>
        <p:nvSpPr>
          <p:cNvPr id="17430" name="Text Box 22"/>
          <p:cNvSpPr txBox="1">
            <a:spLocks noChangeArrowheads="1"/>
          </p:cNvSpPr>
          <p:nvPr/>
        </p:nvSpPr>
        <p:spPr bwMode="auto">
          <a:xfrm>
            <a:off x="7091363" y="3500438"/>
            <a:ext cx="360362" cy="365125"/>
          </a:xfrm>
          <a:prstGeom prst="rect">
            <a:avLst/>
          </a:prstGeom>
          <a:noFill/>
          <a:ln w="9525">
            <a:noFill/>
            <a:miter lim="800000"/>
          </a:ln>
          <a:effectLst/>
        </p:spPr>
        <p:txBody>
          <a:bodyPr lIns="0" tIns="0" rIns="0" bIns="0">
            <a:spAutoFit/>
          </a:bodyPr>
          <a:lstStyle/>
          <a:p>
            <a:pPr algn="l">
              <a:spcBef>
                <a:spcPct val="50000"/>
              </a:spcBef>
            </a:pPr>
            <a:r>
              <a:rPr lang="en-US" altLang="zh-CN"/>
              <a:t>30</a:t>
            </a:r>
          </a:p>
        </p:txBody>
      </p:sp>
      <p:sp>
        <p:nvSpPr>
          <p:cNvPr id="17431" name="Text Box 23"/>
          <p:cNvSpPr txBox="1">
            <a:spLocks noChangeArrowheads="1"/>
          </p:cNvSpPr>
          <p:nvPr/>
        </p:nvSpPr>
        <p:spPr bwMode="auto">
          <a:xfrm>
            <a:off x="7667625" y="3505200"/>
            <a:ext cx="360363" cy="365125"/>
          </a:xfrm>
          <a:prstGeom prst="rect">
            <a:avLst/>
          </a:prstGeom>
          <a:noFill/>
          <a:ln w="9525">
            <a:noFill/>
            <a:miter lim="800000"/>
          </a:ln>
          <a:effectLst/>
        </p:spPr>
        <p:txBody>
          <a:bodyPr lIns="0" tIns="0" rIns="0" bIns="0">
            <a:spAutoFit/>
          </a:bodyPr>
          <a:lstStyle/>
          <a:p>
            <a:pPr algn="l">
              <a:spcBef>
                <a:spcPct val="50000"/>
              </a:spcBef>
            </a:pPr>
            <a:r>
              <a:rPr lang="en-US" altLang="zh-CN"/>
              <a:t>35</a:t>
            </a:r>
          </a:p>
        </p:txBody>
      </p:sp>
      <p:sp>
        <p:nvSpPr>
          <p:cNvPr id="17432" name="Text Box 24"/>
          <p:cNvSpPr txBox="1">
            <a:spLocks noChangeArrowheads="1"/>
          </p:cNvSpPr>
          <p:nvPr/>
        </p:nvSpPr>
        <p:spPr bwMode="auto">
          <a:xfrm>
            <a:off x="7089775" y="3073400"/>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rPr>
              <a:t>8</a:t>
            </a:r>
          </a:p>
        </p:txBody>
      </p:sp>
      <p:sp>
        <p:nvSpPr>
          <p:cNvPr id="17433" name="Text Box 25"/>
          <p:cNvSpPr txBox="1">
            <a:spLocks noChangeArrowheads="1"/>
          </p:cNvSpPr>
          <p:nvPr/>
        </p:nvSpPr>
        <p:spPr bwMode="auto">
          <a:xfrm>
            <a:off x="7667625" y="3073400"/>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rPr>
              <a:t>9</a:t>
            </a:r>
          </a:p>
        </p:txBody>
      </p:sp>
      <p:sp>
        <p:nvSpPr>
          <p:cNvPr id="17434" name="Text Box 26"/>
          <p:cNvSpPr txBox="1">
            <a:spLocks noChangeArrowheads="1"/>
          </p:cNvSpPr>
          <p:nvPr/>
        </p:nvSpPr>
        <p:spPr bwMode="auto">
          <a:xfrm>
            <a:off x="900113" y="2281238"/>
            <a:ext cx="3024187" cy="457200"/>
          </a:xfrm>
          <a:prstGeom prst="rect">
            <a:avLst/>
          </a:prstGeom>
          <a:noFill/>
          <a:ln w="9525">
            <a:noFill/>
            <a:miter lim="800000"/>
          </a:ln>
          <a:effectLst/>
        </p:spPr>
        <p:txBody>
          <a:bodyPr>
            <a:spAutoFit/>
          </a:bodyPr>
          <a:lstStyle/>
          <a:p>
            <a:pPr algn="l">
              <a:spcBef>
                <a:spcPct val="50000"/>
              </a:spcBef>
            </a:pPr>
            <a:r>
              <a:rPr lang="zh-CN" altLang="en-US">
                <a:ea typeface="楷体" panose="02010609060101010101" pitchFamily="49" charset="-122"/>
                <a:cs typeface="Times New Roman" panose="02020603050405020304" pitchFamily="18" charset="0"/>
              </a:rPr>
              <a:t>找关键字为</a:t>
            </a:r>
            <a:r>
              <a:rPr lang="en-US" altLang="zh-CN">
                <a:solidFill>
                  <a:srgbClr val="CC00CC"/>
                </a:solidFill>
                <a:ea typeface="楷体" panose="02010609060101010101" pitchFamily="49" charset="-122"/>
                <a:cs typeface="Times New Roman" panose="02020603050405020304" pitchFamily="18" charset="0"/>
              </a:rPr>
              <a:t>15</a:t>
            </a:r>
            <a:r>
              <a:rPr lang="zh-CN" altLang="en-US">
                <a:ea typeface="楷体" panose="02010609060101010101" pitchFamily="49" charset="-122"/>
                <a:cs typeface="Times New Roman" panose="02020603050405020304" pitchFamily="18" charset="0"/>
              </a:rPr>
              <a:t>的记录</a:t>
            </a:r>
          </a:p>
        </p:txBody>
      </p:sp>
      <p:sp>
        <p:nvSpPr>
          <p:cNvPr id="17435" name="Text Box 27"/>
          <p:cNvSpPr txBox="1">
            <a:spLocks noChangeArrowheads="1"/>
          </p:cNvSpPr>
          <p:nvPr/>
        </p:nvSpPr>
        <p:spPr bwMode="auto">
          <a:xfrm>
            <a:off x="1155064" y="5284956"/>
            <a:ext cx="6296661" cy="1015663"/>
          </a:xfrm>
          <a:prstGeom prst="rect">
            <a:avLst/>
          </a:prstGeom>
          <a:noFill/>
          <a:ln w="9525">
            <a:noFill/>
            <a:miter lim="800000"/>
          </a:ln>
          <a:effectLst/>
        </p:spPr>
        <p:txBody>
          <a:bodyPr wrap="square">
            <a:spAutoFit/>
          </a:bodyPr>
          <a:lstStyle/>
          <a:p>
            <a:pPr>
              <a:spcBef>
                <a:spcPct val="50000"/>
              </a:spcBef>
            </a:pPr>
            <a:r>
              <a:rPr lang="zh-CN" altLang="en-US" dirty="0">
                <a:ea typeface="楷体" panose="02010609060101010101" pitchFamily="49" charset="-122"/>
                <a:cs typeface="Times New Roman" panose="02020603050405020304" pitchFamily="18" charset="0"/>
              </a:rPr>
              <a:t>查找成功，关键字为</a:t>
            </a:r>
            <a:r>
              <a:rPr lang="en-US" altLang="zh-CN" dirty="0">
                <a:solidFill>
                  <a:srgbClr val="CC00CC"/>
                </a:solidFill>
                <a:ea typeface="楷体" panose="02010609060101010101" pitchFamily="49" charset="-122"/>
                <a:cs typeface="Times New Roman" panose="02020603050405020304" pitchFamily="18" charset="0"/>
              </a:rPr>
              <a:t>15</a:t>
            </a:r>
            <a:r>
              <a:rPr lang="zh-CN" altLang="en-US" dirty="0">
                <a:ea typeface="楷体" panose="02010609060101010101" pitchFamily="49" charset="-122"/>
                <a:cs typeface="Times New Roman" panose="02020603050405020304" pitchFamily="18" charset="0"/>
              </a:rPr>
              <a:t>的记录的逻辑序号为</a:t>
            </a:r>
            <a:r>
              <a:rPr lang="en-US" altLang="zh-CN" dirty="0">
                <a:ea typeface="楷体" panose="02010609060101010101" pitchFamily="49" charset="-122"/>
                <a:cs typeface="Times New Roman" panose="02020603050405020304" pitchFamily="18" charset="0"/>
              </a:rPr>
              <a:t>4</a:t>
            </a:r>
          </a:p>
          <a:p>
            <a:pPr algn="l">
              <a:spcBef>
                <a:spcPct val="50000"/>
              </a:spcBef>
            </a:pPr>
            <a:r>
              <a:rPr lang="zh-CN" altLang="en-US" dirty="0">
                <a:ea typeface="楷体" panose="02010609060101010101" pitchFamily="49" charset="-122"/>
                <a:cs typeface="Times New Roman" panose="02020603050405020304" pitchFamily="18" charset="0"/>
              </a:rPr>
              <a:t>关键字比较次数为</a:t>
            </a:r>
            <a:r>
              <a:rPr lang="en-US" altLang="zh-CN" dirty="0">
                <a:ea typeface="楷体" panose="02010609060101010101" pitchFamily="49" charset="-122"/>
                <a:cs typeface="Times New Roman" panose="02020603050405020304" pitchFamily="18" charset="0"/>
              </a:rPr>
              <a:t>3</a:t>
            </a:r>
          </a:p>
        </p:txBody>
      </p:sp>
      <p:sp>
        <p:nvSpPr>
          <p:cNvPr id="17436" name="Text Box 28"/>
          <p:cNvSpPr txBox="1">
            <a:spLocks noChangeArrowheads="1"/>
          </p:cNvSpPr>
          <p:nvPr/>
        </p:nvSpPr>
        <p:spPr bwMode="auto">
          <a:xfrm>
            <a:off x="684213" y="3001963"/>
            <a:ext cx="1584325" cy="400110"/>
          </a:xfrm>
          <a:prstGeom prst="rect">
            <a:avLst/>
          </a:prstGeom>
          <a:noFill/>
          <a:ln w="9525">
            <a:noFill/>
            <a:miter lim="800000"/>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物理下标：</a:t>
            </a:r>
          </a:p>
        </p:txBody>
      </p:sp>
      <p:sp>
        <p:nvSpPr>
          <p:cNvPr id="17438" name="Text Box 30"/>
          <p:cNvSpPr txBox="1">
            <a:spLocks noChangeArrowheads="1"/>
          </p:cNvSpPr>
          <p:nvPr/>
        </p:nvSpPr>
        <p:spPr bwMode="auto">
          <a:xfrm>
            <a:off x="8172450" y="3500438"/>
            <a:ext cx="360363" cy="365125"/>
          </a:xfrm>
          <a:prstGeom prst="rect">
            <a:avLst/>
          </a:prstGeom>
          <a:noFill/>
          <a:ln w="9525">
            <a:noFill/>
            <a:miter lim="800000"/>
          </a:ln>
          <a:effectLst/>
        </p:spPr>
        <p:txBody>
          <a:bodyPr lIns="0" tIns="0" rIns="0" bIns="0">
            <a:spAutoFit/>
          </a:bodyPr>
          <a:lstStyle/>
          <a:p>
            <a:pPr algn="l">
              <a:spcBef>
                <a:spcPct val="50000"/>
              </a:spcBef>
            </a:pPr>
            <a:r>
              <a:rPr lang="en-US" altLang="zh-CN"/>
              <a:t>40</a:t>
            </a:r>
          </a:p>
        </p:txBody>
      </p:sp>
      <p:sp>
        <p:nvSpPr>
          <p:cNvPr id="17439" name="Text Box 31"/>
          <p:cNvSpPr txBox="1">
            <a:spLocks noChangeArrowheads="1"/>
          </p:cNvSpPr>
          <p:nvPr/>
        </p:nvSpPr>
        <p:spPr bwMode="auto">
          <a:xfrm>
            <a:off x="8172450" y="3068638"/>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rPr>
              <a:t>10</a:t>
            </a:r>
          </a:p>
        </p:txBody>
      </p:sp>
      <p:grpSp>
        <p:nvGrpSpPr>
          <p:cNvPr id="2" name="Group 40"/>
          <p:cNvGrpSpPr/>
          <p:nvPr/>
        </p:nvGrpSpPr>
        <p:grpSpPr bwMode="auto">
          <a:xfrm>
            <a:off x="5362575" y="4008438"/>
            <a:ext cx="504825" cy="665162"/>
            <a:chOff x="1972" y="2523"/>
            <a:chExt cx="318" cy="419"/>
          </a:xfrm>
        </p:grpSpPr>
        <p:sp>
          <p:nvSpPr>
            <p:cNvPr id="17443" name="Line 35"/>
            <p:cNvSpPr>
              <a:spLocks noChangeShapeType="1"/>
            </p:cNvSpPr>
            <p:nvPr/>
          </p:nvSpPr>
          <p:spPr bwMode="auto">
            <a:xfrm flipV="1">
              <a:off x="2108" y="2523"/>
              <a:ext cx="0" cy="181"/>
            </a:xfrm>
            <a:prstGeom prst="line">
              <a:avLst/>
            </a:prstGeom>
            <a:noFill/>
            <a:ln w="28575">
              <a:solidFill>
                <a:srgbClr val="CC00CC"/>
              </a:solidFill>
              <a:round/>
              <a:tailEnd type="triangle" w="med" len="med"/>
            </a:ln>
            <a:effectLst/>
          </p:spPr>
          <p:txBody>
            <a:bodyPr anchor="ctr">
              <a:spAutoFit/>
            </a:bodyPr>
            <a:lstStyle/>
            <a:p>
              <a:endParaRPr lang="zh-CN" altLang="en-US"/>
            </a:p>
          </p:txBody>
        </p:sp>
        <p:sp>
          <p:nvSpPr>
            <p:cNvPr id="17444" name="Text Box 36"/>
            <p:cNvSpPr txBox="1">
              <a:spLocks noChangeArrowheads="1"/>
            </p:cNvSpPr>
            <p:nvPr/>
          </p:nvSpPr>
          <p:spPr bwMode="auto">
            <a:xfrm>
              <a:off x="1972" y="2750"/>
              <a:ext cx="318" cy="192"/>
            </a:xfrm>
            <a:prstGeom prst="rect">
              <a:avLst/>
            </a:prstGeom>
            <a:noFill/>
            <a:ln w="9525">
              <a:noFill/>
              <a:miter lim="800000"/>
            </a:ln>
            <a:effectLst/>
          </p:spPr>
          <p:txBody>
            <a:bodyPr lIns="0" tIns="0" rIns="0" bIns="0">
              <a:spAutoFit/>
            </a:bodyPr>
            <a:lstStyle/>
            <a:p>
              <a:pPr algn="l">
                <a:spcBef>
                  <a:spcPct val="50000"/>
                </a:spcBef>
              </a:pPr>
              <a:r>
                <a:rPr lang="en-US" altLang="zh-CN" sz="2000"/>
                <a:t>mid</a:t>
              </a:r>
            </a:p>
          </p:txBody>
        </p:sp>
      </p:grpSp>
      <p:sp>
        <p:nvSpPr>
          <p:cNvPr id="17440" name="Rectangle 32"/>
          <p:cNvSpPr>
            <a:spLocks noChangeArrowheads="1"/>
          </p:cNvSpPr>
          <p:nvPr/>
        </p:nvSpPr>
        <p:spPr bwMode="auto">
          <a:xfrm>
            <a:off x="2555875" y="3432175"/>
            <a:ext cx="5976938" cy="504825"/>
          </a:xfrm>
          <a:prstGeom prst="rect">
            <a:avLst/>
          </a:prstGeom>
          <a:solidFill>
            <a:schemeClr val="accent1">
              <a:alpha val="0"/>
            </a:schemeClr>
          </a:solidFill>
          <a:ln w="38100">
            <a:solidFill>
              <a:schemeClr val="tx1"/>
            </a:solidFill>
            <a:miter lim="800000"/>
          </a:ln>
          <a:effectLst/>
        </p:spPr>
        <p:txBody>
          <a:bodyPr wrap="none" anchor="ctr">
            <a:spAutoFit/>
          </a:bodyPr>
          <a:lstStyle/>
          <a:p>
            <a:endParaRPr lang="zh-CN" altLang="en-US"/>
          </a:p>
        </p:txBody>
      </p:sp>
      <p:grpSp>
        <p:nvGrpSpPr>
          <p:cNvPr id="3" name="Group 39"/>
          <p:cNvGrpSpPr/>
          <p:nvPr/>
        </p:nvGrpSpPr>
        <p:grpSpPr bwMode="auto">
          <a:xfrm>
            <a:off x="2528888" y="4008438"/>
            <a:ext cx="504825" cy="665162"/>
            <a:chOff x="1519" y="2523"/>
            <a:chExt cx="318" cy="419"/>
          </a:xfrm>
        </p:grpSpPr>
        <p:sp>
          <p:nvSpPr>
            <p:cNvPr id="17441" name="Line 33"/>
            <p:cNvSpPr>
              <a:spLocks noChangeShapeType="1"/>
            </p:cNvSpPr>
            <p:nvPr/>
          </p:nvSpPr>
          <p:spPr bwMode="auto">
            <a:xfrm flipV="1">
              <a:off x="1655" y="2523"/>
              <a:ext cx="0" cy="181"/>
            </a:xfrm>
            <a:prstGeom prst="line">
              <a:avLst/>
            </a:prstGeom>
            <a:noFill/>
            <a:ln w="28575">
              <a:solidFill>
                <a:srgbClr val="CC00CC"/>
              </a:solidFill>
              <a:round/>
              <a:tailEnd type="triangle" w="med" len="med"/>
            </a:ln>
            <a:effectLst/>
          </p:spPr>
          <p:txBody>
            <a:bodyPr anchor="ctr">
              <a:spAutoFit/>
            </a:bodyPr>
            <a:lstStyle/>
            <a:p>
              <a:endParaRPr lang="zh-CN" altLang="en-US"/>
            </a:p>
          </p:txBody>
        </p:sp>
        <p:sp>
          <p:nvSpPr>
            <p:cNvPr id="17442" name="Text Box 34"/>
            <p:cNvSpPr txBox="1">
              <a:spLocks noChangeArrowheads="1"/>
            </p:cNvSpPr>
            <p:nvPr/>
          </p:nvSpPr>
          <p:spPr bwMode="auto">
            <a:xfrm>
              <a:off x="1519" y="2750"/>
              <a:ext cx="318" cy="192"/>
            </a:xfrm>
            <a:prstGeom prst="rect">
              <a:avLst/>
            </a:prstGeom>
            <a:noFill/>
            <a:ln w="9525">
              <a:noFill/>
              <a:miter lim="800000"/>
            </a:ln>
            <a:effectLst/>
          </p:spPr>
          <p:txBody>
            <a:bodyPr lIns="0" tIns="0" rIns="0" bIns="0">
              <a:spAutoFit/>
            </a:bodyPr>
            <a:lstStyle/>
            <a:p>
              <a:pPr algn="l">
                <a:spcBef>
                  <a:spcPct val="50000"/>
                </a:spcBef>
              </a:pPr>
              <a:r>
                <a:rPr lang="en-US" altLang="zh-CN" sz="2000" dirty="0"/>
                <a:t>low</a:t>
              </a:r>
            </a:p>
          </p:txBody>
        </p:sp>
      </p:grpSp>
      <p:grpSp>
        <p:nvGrpSpPr>
          <p:cNvPr id="4" name="Group 41"/>
          <p:cNvGrpSpPr/>
          <p:nvPr/>
        </p:nvGrpSpPr>
        <p:grpSpPr bwMode="auto">
          <a:xfrm>
            <a:off x="8099425" y="4008438"/>
            <a:ext cx="504825" cy="665162"/>
            <a:chOff x="2517" y="2523"/>
            <a:chExt cx="318" cy="419"/>
          </a:xfrm>
        </p:grpSpPr>
        <p:sp>
          <p:nvSpPr>
            <p:cNvPr id="17445" name="Line 37"/>
            <p:cNvSpPr>
              <a:spLocks noChangeShapeType="1"/>
            </p:cNvSpPr>
            <p:nvPr/>
          </p:nvSpPr>
          <p:spPr bwMode="auto">
            <a:xfrm flipV="1">
              <a:off x="2653" y="2523"/>
              <a:ext cx="0" cy="181"/>
            </a:xfrm>
            <a:prstGeom prst="line">
              <a:avLst/>
            </a:prstGeom>
            <a:noFill/>
            <a:ln w="28575">
              <a:solidFill>
                <a:srgbClr val="CC00CC"/>
              </a:solidFill>
              <a:round/>
              <a:tailEnd type="triangle" w="med" len="med"/>
            </a:ln>
            <a:effectLst/>
          </p:spPr>
          <p:txBody>
            <a:bodyPr anchor="ctr">
              <a:spAutoFit/>
            </a:bodyPr>
            <a:lstStyle/>
            <a:p>
              <a:endParaRPr lang="zh-CN" altLang="en-US"/>
            </a:p>
          </p:txBody>
        </p:sp>
        <p:sp>
          <p:nvSpPr>
            <p:cNvPr id="17446" name="Text Box 38"/>
            <p:cNvSpPr txBox="1">
              <a:spLocks noChangeArrowheads="1"/>
            </p:cNvSpPr>
            <p:nvPr/>
          </p:nvSpPr>
          <p:spPr bwMode="auto">
            <a:xfrm>
              <a:off x="2517" y="2750"/>
              <a:ext cx="318" cy="192"/>
            </a:xfrm>
            <a:prstGeom prst="rect">
              <a:avLst/>
            </a:prstGeom>
            <a:noFill/>
            <a:ln w="9525">
              <a:noFill/>
              <a:miter lim="800000"/>
            </a:ln>
            <a:effectLst/>
          </p:spPr>
          <p:txBody>
            <a:bodyPr lIns="0" tIns="0" rIns="0" bIns="0">
              <a:spAutoFit/>
            </a:bodyPr>
            <a:lstStyle/>
            <a:p>
              <a:pPr algn="l">
                <a:spcBef>
                  <a:spcPct val="50000"/>
                </a:spcBef>
              </a:pPr>
              <a:r>
                <a:rPr lang="en-US" altLang="zh-CN" sz="2000" dirty="0"/>
                <a:t>high</a:t>
              </a:r>
            </a:p>
          </p:txBody>
        </p:sp>
      </p:grpSp>
      <p:grpSp>
        <p:nvGrpSpPr>
          <p:cNvPr id="5" name="Group 42"/>
          <p:cNvGrpSpPr/>
          <p:nvPr/>
        </p:nvGrpSpPr>
        <p:grpSpPr bwMode="auto">
          <a:xfrm>
            <a:off x="3708400" y="4008438"/>
            <a:ext cx="504825" cy="665162"/>
            <a:chOff x="1972" y="2523"/>
            <a:chExt cx="318" cy="419"/>
          </a:xfrm>
        </p:grpSpPr>
        <p:sp>
          <p:nvSpPr>
            <p:cNvPr id="17451" name="Line 43"/>
            <p:cNvSpPr>
              <a:spLocks noChangeShapeType="1"/>
            </p:cNvSpPr>
            <p:nvPr/>
          </p:nvSpPr>
          <p:spPr bwMode="auto">
            <a:xfrm flipV="1">
              <a:off x="2108" y="2523"/>
              <a:ext cx="0" cy="181"/>
            </a:xfrm>
            <a:prstGeom prst="line">
              <a:avLst/>
            </a:prstGeom>
            <a:noFill/>
            <a:ln w="28575">
              <a:solidFill>
                <a:srgbClr val="CC00CC"/>
              </a:solidFill>
              <a:round/>
              <a:tailEnd type="triangle" w="med" len="med"/>
            </a:ln>
            <a:effectLst/>
          </p:spPr>
          <p:txBody>
            <a:bodyPr anchor="ctr">
              <a:spAutoFit/>
            </a:bodyPr>
            <a:lstStyle/>
            <a:p>
              <a:endParaRPr lang="zh-CN" altLang="en-US"/>
            </a:p>
          </p:txBody>
        </p:sp>
        <p:sp>
          <p:nvSpPr>
            <p:cNvPr id="17452" name="Text Box 44"/>
            <p:cNvSpPr txBox="1">
              <a:spLocks noChangeArrowheads="1"/>
            </p:cNvSpPr>
            <p:nvPr/>
          </p:nvSpPr>
          <p:spPr bwMode="auto">
            <a:xfrm>
              <a:off x="1972" y="2750"/>
              <a:ext cx="318" cy="192"/>
            </a:xfrm>
            <a:prstGeom prst="rect">
              <a:avLst/>
            </a:prstGeom>
            <a:noFill/>
            <a:ln w="9525">
              <a:noFill/>
              <a:miter lim="800000"/>
            </a:ln>
            <a:effectLst/>
          </p:spPr>
          <p:txBody>
            <a:bodyPr lIns="0" tIns="0" rIns="0" bIns="0">
              <a:spAutoFit/>
            </a:bodyPr>
            <a:lstStyle/>
            <a:p>
              <a:pPr algn="l">
                <a:spcBef>
                  <a:spcPct val="50000"/>
                </a:spcBef>
              </a:pPr>
              <a:r>
                <a:rPr lang="en-US" altLang="zh-CN" sz="2000"/>
                <a:t>mid</a:t>
              </a:r>
            </a:p>
          </p:txBody>
        </p:sp>
      </p:grpSp>
      <p:sp>
        <p:nvSpPr>
          <p:cNvPr id="17453" name="Rectangle 45"/>
          <p:cNvSpPr>
            <a:spLocks noChangeArrowheads="1"/>
          </p:cNvSpPr>
          <p:nvPr/>
        </p:nvSpPr>
        <p:spPr bwMode="auto">
          <a:xfrm>
            <a:off x="2555875" y="3432175"/>
            <a:ext cx="2736850" cy="504825"/>
          </a:xfrm>
          <a:prstGeom prst="rect">
            <a:avLst/>
          </a:prstGeom>
          <a:solidFill>
            <a:schemeClr val="accent1">
              <a:alpha val="0"/>
            </a:schemeClr>
          </a:solidFill>
          <a:ln w="38100">
            <a:solidFill>
              <a:schemeClr val="tx1"/>
            </a:solidFill>
            <a:miter lim="800000"/>
          </a:ln>
          <a:effectLst/>
        </p:spPr>
        <p:txBody>
          <a:bodyPr anchor="ctr">
            <a:spAutoFit/>
          </a:bodyPr>
          <a:lstStyle/>
          <a:p>
            <a:endParaRPr lang="zh-CN" altLang="en-US"/>
          </a:p>
        </p:txBody>
      </p:sp>
      <p:sp>
        <p:nvSpPr>
          <p:cNvPr id="17454" name="Rectangle 46"/>
          <p:cNvSpPr>
            <a:spLocks noChangeArrowheads="1"/>
          </p:cNvSpPr>
          <p:nvPr/>
        </p:nvSpPr>
        <p:spPr bwMode="auto">
          <a:xfrm>
            <a:off x="4140200" y="3432175"/>
            <a:ext cx="1079500" cy="504825"/>
          </a:xfrm>
          <a:prstGeom prst="rect">
            <a:avLst/>
          </a:prstGeom>
          <a:solidFill>
            <a:schemeClr val="accent1">
              <a:alpha val="0"/>
            </a:schemeClr>
          </a:solidFill>
          <a:ln w="38100">
            <a:solidFill>
              <a:schemeClr val="tx1"/>
            </a:solidFill>
            <a:miter lim="800000"/>
          </a:ln>
          <a:effectLst/>
        </p:spPr>
        <p:txBody>
          <a:bodyPr anchor="ctr">
            <a:spAutoFit/>
          </a:bodyPr>
          <a:lstStyle/>
          <a:p>
            <a:endParaRPr lang="zh-CN" altLang="en-US"/>
          </a:p>
        </p:txBody>
      </p:sp>
      <p:grpSp>
        <p:nvGrpSpPr>
          <p:cNvPr id="48" name="组合 47"/>
          <p:cNvGrpSpPr/>
          <p:nvPr/>
        </p:nvGrpSpPr>
        <p:grpSpPr>
          <a:xfrm>
            <a:off x="4322763" y="4041484"/>
            <a:ext cx="504825" cy="1052810"/>
            <a:chOff x="4322763" y="4041484"/>
            <a:chExt cx="504825" cy="1052810"/>
          </a:xfrm>
        </p:grpSpPr>
        <p:sp>
          <p:nvSpPr>
            <p:cNvPr id="17456" name="Line 48"/>
            <p:cNvSpPr>
              <a:spLocks noChangeShapeType="1"/>
            </p:cNvSpPr>
            <p:nvPr/>
          </p:nvSpPr>
          <p:spPr bwMode="auto">
            <a:xfrm flipV="1">
              <a:off x="4572000" y="4041484"/>
              <a:ext cx="0" cy="792000"/>
            </a:xfrm>
            <a:prstGeom prst="line">
              <a:avLst/>
            </a:prstGeom>
            <a:noFill/>
            <a:ln w="28575">
              <a:solidFill>
                <a:srgbClr val="CC00CC"/>
              </a:solidFill>
              <a:round/>
              <a:tailEnd type="triangle" w="med" len="med"/>
            </a:ln>
            <a:effectLst/>
          </p:spPr>
          <p:txBody>
            <a:bodyPr anchor="ctr">
              <a:spAutoFit/>
            </a:bodyPr>
            <a:lstStyle/>
            <a:p>
              <a:endParaRPr lang="zh-CN" altLang="en-US"/>
            </a:p>
          </p:txBody>
        </p:sp>
        <p:sp>
          <p:nvSpPr>
            <p:cNvPr id="17457" name="Text Box 49"/>
            <p:cNvSpPr txBox="1">
              <a:spLocks noChangeArrowheads="1"/>
            </p:cNvSpPr>
            <p:nvPr/>
          </p:nvSpPr>
          <p:spPr bwMode="auto">
            <a:xfrm>
              <a:off x="4322763" y="4789494"/>
              <a:ext cx="504825" cy="304800"/>
            </a:xfrm>
            <a:prstGeom prst="rect">
              <a:avLst/>
            </a:prstGeom>
            <a:noFill/>
            <a:ln w="9525">
              <a:noFill/>
              <a:miter lim="800000"/>
            </a:ln>
            <a:effectLst/>
          </p:spPr>
          <p:txBody>
            <a:bodyPr lIns="0" tIns="0" rIns="0" bIns="0">
              <a:spAutoFit/>
            </a:bodyPr>
            <a:lstStyle/>
            <a:p>
              <a:pPr algn="l">
                <a:spcBef>
                  <a:spcPct val="50000"/>
                </a:spcBef>
              </a:pPr>
              <a:r>
                <a:rPr lang="en-US" altLang="zh-CN" sz="2000"/>
                <a:t>mid</a:t>
              </a:r>
            </a:p>
          </p:txBody>
        </p:sp>
      </p:grpSp>
      <p:sp>
        <p:nvSpPr>
          <p:cNvPr id="17459" name="Text Box 51"/>
          <p:cNvSpPr txBox="1">
            <a:spLocks noChangeArrowheads="1"/>
          </p:cNvSpPr>
          <p:nvPr/>
        </p:nvSpPr>
        <p:spPr bwMode="auto">
          <a:xfrm>
            <a:off x="395288" y="333375"/>
            <a:ext cx="2319324" cy="457200"/>
          </a:xfrm>
          <a:prstGeom prst="rect">
            <a:avLst/>
          </a:prstGeom>
          <a:solidFill>
            <a:srgbClr val="CC00CC"/>
          </a:solidFill>
          <a:ln w="28575" algn="ctr">
            <a:noFill/>
            <a:miter lim="800000"/>
            <a:tailEnd type="none" w="lg" len="lg"/>
          </a:ln>
          <a:effectLst/>
        </p:spPr>
        <p:txBody>
          <a:bodyPr wrap="square">
            <a:spAutoFit/>
          </a:bodyPr>
          <a:lstStyle/>
          <a:p>
            <a:pPr algn="ctr">
              <a:spcBef>
                <a:spcPct val="50000"/>
              </a:spcBef>
            </a:pPr>
            <a:r>
              <a:rPr lang="zh-CN" altLang="en-US" dirty="0">
                <a:solidFill>
                  <a:schemeClr val="bg1"/>
                </a:solidFill>
                <a:latin typeface="楷体" panose="02010609060101010101" pitchFamily="49" charset="-122"/>
                <a:ea typeface="楷体" panose="02010609060101010101" pitchFamily="49" charset="-122"/>
              </a:rPr>
              <a:t>折半查找演示</a:t>
            </a:r>
          </a:p>
        </p:txBody>
      </p:sp>
      <p:sp>
        <p:nvSpPr>
          <p:cNvPr id="6" name="幻灯片编号占位符 5"/>
          <p:cNvSpPr>
            <a:spLocks noGrp="1"/>
          </p:cNvSpPr>
          <p:nvPr>
            <p:ph type="sldNum" sz="quarter" idx="12"/>
          </p:nvPr>
        </p:nvSpPr>
        <p:spPr/>
        <p:txBody>
          <a:bodyPr/>
          <a:lstStyle/>
          <a:p>
            <a:fld id="{A3603EE2-E77C-4A3F-BE76-CC22BE303815}" type="slidenum">
              <a:rPr lang="en-US" altLang="zh-CN" smtClean="0"/>
              <a:t>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40"/>
                                        </p:tgtEl>
                                        <p:attrNameLst>
                                          <p:attrName>style.visibility</p:attrName>
                                        </p:attrNameLst>
                                      </p:cBhvr>
                                      <p:to>
                                        <p:strVal val="visible"/>
                                      </p:to>
                                    </p:set>
                                    <p:animEffect transition="in" filter="wipe(left)">
                                      <p:cBhvr>
                                        <p:cTn id="7" dur="500"/>
                                        <p:tgtEl>
                                          <p:spTgt spid="1744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8" fill="hold" grpId="1" nodeType="clickEffect">
                                  <p:stCondLst>
                                    <p:cond delay="0"/>
                                  </p:stCondLst>
                                  <p:childTnLst>
                                    <p:animEffect transition="out" filter="wipe(left)">
                                      <p:cBhvr>
                                        <p:cTn id="24" dur="500"/>
                                        <p:tgtEl>
                                          <p:spTgt spid="17440"/>
                                        </p:tgtEl>
                                      </p:cBhvr>
                                    </p:animEffect>
                                    <p:set>
                                      <p:cBhvr>
                                        <p:cTn id="25" dur="1" fill="hold">
                                          <p:stCondLst>
                                            <p:cond delay="499"/>
                                          </p:stCondLst>
                                        </p:cTn>
                                        <p:tgtEl>
                                          <p:spTgt spid="17440"/>
                                        </p:tgtEl>
                                        <p:attrNameLst>
                                          <p:attrName>style.visibility</p:attrName>
                                        </p:attrNameLst>
                                      </p:cBhvr>
                                      <p:to>
                                        <p:strVal val="hidden"/>
                                      </p:to>
                                    </p:se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7453"/>
                                        </p:tgtEl>
                                        <p:attrNameLst>
                                          <p:attrName>style.visibility</p:attrName>
                                        </p:attrNameLst>
                                      </p:cBhvr>
                                      <p:to>
                                        <p:strVal val="visible"/>
                                      </p:to>
                                    </p:set>
                                    <p:animEffect transition="in" filter="wipe(left)">
                                      <p:cBhvr>
                                        <p:cTn id="29" dur="500"/>
                                        <p:tgtEl>
                                          <p:spTgt spid="1745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nodeType="clickEffect">
                                  <p:stCondLst>
                                    <p:cond delay="0"/>
                                  </p:stCondLst>
                                  <p:childTnLst>
                                    <p:animEffect transition="out" filter="wipe(down)">
                                      <p:cBhvr>
                                        <p:cTn id="33" dur="500"/>
                                        <p:tgtEl>
                                          <p:spTgt spid="2"/>
                                        </p:tgtEl>
                                      </p:cBhvr>
                                    </p:animEffect>
                                    <p:set>
                                      <p:cBhvr>
                                        <p:cTn id="34" dur="1" fill="hold">
                                          <p:stCondLst>
                                            <p:cond delay="499"/>
                                          </p:stCondLst>
                                        </p:cTn>
                                        <p:tgtEl>
                                          <p:spTgt spid="2"/>
                                        </p:tgtEl>
                                        <p:attrNameLst>
                                          <p:attrName>style.visibility</p:attrName>
                                        </p:attrNameLst>
                                      </p:cBhvr>
                                      <p:to>
                                        <p:strVal val="hidden"/>
                                      </p:to>
                                    </p:set>
                                  </p:childTnLst>
                                </p:cTn>
                              </p:par>
                            </p:childTnLst>
                          </p:cTn>
                        </p:par>
                        <p:par>
                          <p:cTn id="35" fill="hold">
                            <p:stCondLst>
                              <p:cond delay="500"/>
                            </p:stCondLst>
                            <p:childTnLst>
                              <p:par>
                                <p:cTn id="36" presetID="22" presetClass="exit" presetSubtype="4" fill="hold" nodeType="afterEffect">
                                  <p:stCondLst>
                                    <p:cond delay="0"/>
                                  </p:stCondLst>
                                  <p:childTnLst>
                                    <p:animEffect transition="out" filter="wipe(down)">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1528 0.02592 C -0.03785 0.04074 -0.06024 0.05578 -0.09861 0.06481 C -0.13698 0.07384 -0.20486 0.08958 -0.24584 0.07963 C -0.28681 0.06967 -0.31563 0.0375 -0.34445 0.00555 " pathEditMode="relative" rAng="0" ptsTypes="aaaA">
                                      <p:cBhvr>
                                        <p:cTn id="42" dur="2000" fill="hold"/>
                                        <p:tgtEl>
                                          <p:spTgt spid="4"/>
                                        </p:tgtEl>
                                        <p:attrNameLst>
                                          <p:attrName>ppt_x</p:attrName>
                                          <p:attrName>ppt_y</p:attrName>
                                        </p:attrNameLst>
                                      </p:cBhvr>
                                      <p:rCtr x="-165" y="22"/>
                                    </p:animMotion>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1" nodeType="clickEffect">
                                  <p:stCondLst>
                                    <p:cond delay="0"/>
                                  </p:stCondLst>
                                  <p:childTnLst>
                                    <p:animEffect transition="out" filter="wipe(left)">
                                      <p:cBhvr>
                                        <p:cTn id="51" dur="500"/>
                                        <p:tgtEl>
                                          <p:spTgt spid="17453"/>
                                        </p:tgtEl>
                                      </p:cBhvr>
                                    </p:animEffect>
                                    <p:set>
                                      <p:cBhvr>
                                        <p:cTn id="52" dur="1" fill="hold">
                                          <p:stCondLst>
                                            <p:cond delay="499"/>
                                          </p:stCondLst>
                                        </p:cTn>
                                        <p:tgtEl>
                                          <p:spTgt spid="1745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454"/>
                                        </p:tgtEl>
                                        <p:attrNameLst>
                                          <p:attrName>style.visibility</p:attrName>
                                        </p:attrNameLst>
                                      </p:cBhvr>
                                      <p:to>
                                        <p:strVal val="visible"/>
                                      </p:to>
                                    </p:set>
                                    <p:animEffect transition="in" filter="wipe(left)">
                                      <p:cBhvr>
                                        <p:cTn id="57" dur="500"/>
                                        <p:tgtEl>
                                          <p:spTgt spid="17454"/>
                                        </p:tgtEl>
                                      </p:cBhvr>
                                    </p:animEffect>
                                  </p:childTnLst>
                                </p:cTn>
                              </p:par>
                            </p:childTnLst>
                          </p:cTn>
                        </p:par>
                        <p:par>
                          <p:cTn id="58" fill="hold">
                            <p:stCondLst>
                              <p:cond delay="500"/>
                            </p:stCondLst>
                            <p:childTnLst>
                              <p:par>
                                <p:cTn id="59" presetID="22" presetClass="exit" presetSubtype="4" fill="hold" nodeType="after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nodeType="clickEffect">
                                  <p:stCondLst>
                                    <p:cond delay="0"/>
                                  </p:stCondLst>
                                  <p:childTnLst>
                                    <p:animMotion origin="layout" path="M -0.00139 0.03333 C 0.04791 0.04722 0.08889 0.05787 0.11944 0.0537 C 0.15 0.04954 0.16892 0.01736 0.18194 0.00787 " pathEditMode="fixed" rAng="0" ptsTypes="aaa">
                                      <p:cBhvr>
                                        <p:cTn id="65" dur="2000" fill="hold"/>
                                        <p:tgtEl>
                                          <p:spTgt spid="3"/>
                                        </p:tgtEl>
                                        <p:attrNameLst>
                                          <p:attrName>ppt_x</p:attrName>
                                          <p:attrName>ppt_y</p:attrName>
                                        </p:attrNameLst>
                                      </p:cBhvr>
                                      <p:rCtr x="92" y="0"/>
                                    </p:animMotion>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7435"/>
                                        </p:tgtEl>
                                        <p:attrNameLst>
                                          <p:attrName>style.visibility</p:attrName>
                                        </p:attrNameLst>
                                      </p:cBhvr>
                                      <p:to>
                                        <p:strVal val="visible"/>
                                      </p:to>
                                    </p:set>
                                    <p:animEffect transition="in" filter="wipe(left)">
                                      <p:cBhvr>
                                        <p:cTn id="74" dur="500"/>
                                        <p:tgtEl>
                                          <p:spTgt spid="17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5" grpId="0" bldLvl="0" animBg="1"/>
      <p:bldP spid="17440" grpId="0" bldLvl="0" animBg="1"/>
      <p:bldP spid="17440" grpId="1" bldLvl="0" animBg="1"/>
      <p:bldP spid="17453" grpId="0" bldLvl="0" animBg="1"/>
      <p:bldP spid="17453" grpId="1" bldLvl="0" animBg="1"/>
      <p:bldP spid="17454"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14282" y="1071546"/>
            <a:ext cx="8763000" cy="1246495"/>
          </a:xfrm>
          <a:prstGeom prst="rect">
            <a:avLst/>
          </a:prstGeom>
          <a:noFill/>
          <a:ln w="9525">
            <a:noFill/>
            <a:miter lim="800000"/>
          </a:ln>
        </p:spPr>
        <p:txBody>
          <a:bodyPr>
            <a:spAutoFit/>
          </a:bodyPr>
          <a:lstStyle/>
          <a:p>
            <a:pPr algn="just" fontAlgn="ctr">
              <a:lnSpc>
                <a:spcPct val="150000"/>
              </a:lnSpc>
              <a:spcBef>
                <a:spcPct val="50000"/>
              </a:spcBef>
            </a:pPr>
            <a:r>
              <a:rPr lang="zh-CN" altLang="en-US" sz="2200" b="1" dirty="0">
                <a:solidFill>
                  <a:srgbClr val="3333FF"/>
                </a:solidFill>
                <a:ea typeface="楷体" panose="02010609060101010101" pitchFamily="49" charset="-122"/>
                <a:cs typeface="Times New Roman" panose="02020603050405020304" pitchFamily="18" charset="0"/>
              </a:rPr>
              <a:t>     </a:t>
            </a:r>
            <a:r>
              <a:rPr lang="zh-CN" altLang="en-US" b="1" dirty="0">
                <a:solidFill>
                  <a:srgbClr val="3333FF"/>
                </a:solidFill>
                <a:ea typeface="楷体" panose="02010609060101010101" pitchFamily="49" charset="-122"/>
                <a:cs typeface="Times New Roman" panose="02020603050405020304" pitchFamily="18" charset="0"/>
                <a:sym typeface="Wingdings" panose="05000000000000000000"/>
              </a:rPr>
              <a:t></a:t>
            </a:r>
            <a:r>
              <a:rPr lang="zh-CN" altLang="en-US" sz="2200" b="1" dirty="0">
                <a:solidFill>
                  <a:srgbClr val="3333FF"/>
                </a:solidFill>
                <a:ea typeface="楷体" panose="02010609060101010101" pitchFamily="49" charset="-122"/>
                <a:cs typeface="Times New Roman" panose="02020603050405020304" pitchFamily="18" charset="0"/>
              </a:rPr>
              <a:t> </a:t>
            </a:r>
            <a:r>
              <a:rPr lang="zh-CN" altLang="en-US" sz="2200" b="1">
                <a:solidFill>
                  <a:srgbClr val="3333FF"/>
                </a:solidFill>
                <a:ea typeface="楷体" panose="02010609060101010101" pitchFamily="49" charset="-122"/>
                <a:cs typeface="Times New Roman" panose="02020603050405020304" pitchFamily="18" charset="0"/>
              </a:rPr>
              <a:t>假如</a:t>
            </a:r>
            <a:r>
              <a:rPr lang="en-US" altLang="zh-CN" sz="2200" b="1" i="1">
                <a:ea typeface="楷体" panose="02010609060101010101" pitchFamily="49" charset="-122"/>
                <a:cs typeface="Times New Roman" panose="02020603050405020304" pitchFamily="18" charset="0"/>
              </a:rPr>
              <a:t>b</a:t>
            </a:r>
            <a:r>
              <a:rPr lang="zh-CN" altLang="en-US" sz="2200" b="1">
                <a:solidFill>
                  <a:srgbClr val="3333FF"/>
                </a:solidFill>
                <a:ea typeface="楷体" panose="02010609060101010101" pitchFamily="49" charset="-122"/>
                <a:cs typeface="Times New Roman" panose="02020603050405020304" pitchFamily="18" charset="0"/>
              </a:rPr>
              <a:t>结点的</a:t>
            </a:r>
            <a:r>
              <a:rPr lang="zh-CN" altLang="en-US" sz="2200" b="1" dirty="0">
                <a:solidFill>
                  <a:srgbClr val="3333FF"/>
                </a:solidFill>
                <a:ea typeface="楷体" panose="02010609060101010101" pitchFamily="49" charset="-122"/>
                <a:cs typeface="Times New Roman" panose="02020603050405020304" pitchFamily="18" charset="0"/>
              </a:rPr>
              <a:t>关键字个数</a:t>
            </a:r>
            <a:r>
              <a:rPr lang="zh-CN" altLang="en-US" sz="2200" b="1">
                <a:solidFill>
                  <a:srgbClr val="3333FF"/>
                </a:solidFill>
                <a:ea typeface="楷体" panose="02010609060101010101" pitchFamily="49" charset="-122"/>
                <a:cs typeface="Times New Roman" panose="02020603050405020304" pitchFamily="18" charset="0"/>
              </a:rPr>
              <a:t>大于</a:t>
            </a:r>
            <a:r>
              <a:rPr lang="en-US" altLang="zh-CN" sz="2200" b="1">
                <a:solidFill>
                  <a:srgbClr val="FF00FF"/>
                </a:solidFill>
                <a:ea typeface="楷体" panose="02010609060101010101" pitchFamily="49" charset="-122"/>
                <a:cs typeface="Times New Roman" panose="02020603050405020304" pitchFamily="18" charset="0"/>
              </a:rPr>
              <a:t>Min</a:t>
            </a:r>
            <a:r>
              <a:rPr lang="zh-CN" altLang="en-US" sz="2200" b="1">
                <a:solidFill>
                  <a:srgbClr val="3333FF"/>
                </a:solidFill>
                <a:ea typeface="楷体" panose="02010609060101010101" pitchFamily="49" charset="-122"/>
                <a:cs typeface="Times New Roman" panose="02020603050405020304" pitchFamily="18" charset="0"/>
              </a:rPr>
              <a:t>，说明</a:t>
            </a:r>
            <a:r>
              <a:rPr lang="zh-CN" altLang="en-US" sz="2200" b="1" dirty="0">
                <a:solidFill>
                  <a:srgbClr val="3333FF"/>
                </a:solidFill>
                <a:ea typeface="楷体" panose="02010609060101010101" pitchFamily="49" charset="-122"/>
                <a:cs typeface="Times New Roman" panose="02020603050405020304" pitchFamily="18" charset="0"/>
              </a:rPr>
              <a:t>删去该关键字</a:t>
            </a:r>
            <a:r>
              <a:rPr lang="zh-CN" altLang="en-US" sz="2200" b="1">
                <a:solidFill>
                  <a:srgbClr val="3333FF"/>
                </a:solidFill>
                <a:ea typeface="楷体" panose="02010609060101010101" pitchFamily="49" charset="-122"/>
                <a:cs typeface="Times New Roman" panose="02020603050405020304" pitchFamily="18" charset="0"/>
              </a:rPr>
              <a:t>后该结点仍满足</a:t>
            </a:r>
            <a:r>
              <a:rPr lang="en-US" altLang="zh-CN" sz="2200" b="1">
                <a:solidFill>
                  <a:srgbClr val="3333FF"/>
                </a:solidFill>
                <a:ea typeface="楷体" panose="02010609060101010101" pitchFamily="49" charset="-122"/>
                <a:cs typeface="Times New Roman" panose="02020603050405020304" pitchFamily="18" charset="0"/>
              </a:rPr>
              <a:t>B</a:t>
            </a:r>
            <a:r>
              <a:rPr lang="zh-CN" altLang="en-US" sz="2200" b="1">
                <a:solidFill>
                  <a:srgbClr val="3333FF"/>
                </a:solidFill>
                <a:ea typeface="楷体" panose="02010609060101010101" pitchFamily="49" charset="-122"/>
                <a:cs typeface="Times New Roman" panose="02020603050405020304" pitchFamily="18" charset="0"/>
              </a:rPr>
              <a:t>树的定义，则</a:t>
            </a:r>
            <a:r>
              <a:rPr lang="zh-CN" altLang="en-US" sz="2200" b="1" dirty="0">
                <a:solidFill>
                  <a:srgbClr val="3333FF"/>
                </a:solidFill>
                <a:ea typeface="楷体" panose="02010609060101010101" pitchFamily="49" charset="-122"/>
                <a:cs typeface="Times New Roman" panose="02020603050405020304" pitchFamily="18" charset="0"/>
              </a:rPr>
              <a:t>可直接删去该关键字。     </a:t>
            </a:r>
          </a:p>
        </p:txBody>
      </p:sp>
      <p:sp>
        <p:nvSpPr>
          <p:cNvPr id="68611" name="Rectangle 3"/>
          <p:cNvSpPr>
            <a:spLocks noChangeArrowheads="1"/>
          </p:cNvSpPr>
          <p:nvPr/>
        </p:nvSpPr>
        <p:spPr bwMode="auto">
          <a:xfrm>
            <a:off x="2195513" y="3140075"/>
            <a:ext cx="1655762" cy="576263"/>
          </a:xfrm>
          <a:prstGeom prst="rect">
            <a:avLst/>
          </a:prstGeom>
          <a:solidFill>
            <a:srgbClr val="FFFFFF"/>
          </a:solidFill>
          <a:ln w="28575" algn="ctr">
            <a:solidFill>
              <a:srgbClr val="9900FF"/>
            </a:solidFill>
            <a:miter lim="800000"/>
          </a:ln>
        </p:spPr>
        <p:txBody>
          <a:bodyPr wrap="none" anchor="ctr"/>
          <a:lstStyle/>
          <a:p>
            <a:r>
              <a:rPr lang="en-US" altLang="zh-CN" sz="2400" b="1">
                <a:solidFill>
                  <a:srgbClr val="3333FF"/>
                </a:solidFill>
              </a:rPr>
              <a:t>1  </a:t>
            </a:r>
            <a:r>
              <a:rPr lang="en-US" altLang="zh-CN" sz="2400" b="1">
                <a:solidFill>
                  <a:srgbClr val="FF00FF"/>
                </a:solidFill>
              </a:rPr>
              <a:t>2</a:t>
            </a:r>
            <a:r>
              <a:rPr lang="en-US" altLang="zh-CN" sz="2400" b="1">
                <a:solidFill>
                  <a:srgbClr val="3333FF"/>
                </a:solidFill>
              </a:rPr>
              <a:t>  3</a:t>
            </a:r>
            <a:endParaRPr lang="zh-CN" altLang="en-US" sz="2400" b="1">
              <a:solidFill>
                <a:srgbClr val="3333FF"/>
              </a:solidFill>
            </a:endParaRPr>
          </a:p>
        </p:txBody>
      </p:sp>
      <p:sp>
        <p:nvSpPr>
          <p:cNvPr id="68613" name="Text Box 5"/>
          <p:cNvSpPr txBox="1">
            <a:spLocks noChangeArrowheads="1"/>
          </p:cNvSpPr>
          <p:nvPr/>
        </p:nvSpPr>
        <p:spPr bwMode="auto">
          <a:xfrm>
            <a:off x="1781160" y="2774950"/>
            <a:ext cx="647700" cy="365125"/>
          </a:xfrm>
          <a:prstGeom prst="rect">
            <a:avLst/>
          </a:prstGeom>
          <a:noFill/>
          <a:ln w="28575" algn="ctr">
            <a:noFill/>
            <a:miter lim="800000"/>
          </a:ln>
        </p:spPr>
        <p:txBody>
          <a:bodyPr lIns="0" tIns="0" rIns="0" bIns="0">
            <a:spAutoFit/>
          </a:bodyPr>
          <a:lstStyle/>
          <a:p>
            <a:pPr>
              <a:spcBef>
                <a:spcPct val="50000"/>
              </a:spcBef>
            </a:pPr>
            <a:r>
              <a:rPr kumimoji="0" lang="en-US" altLang="zh-CN" sz="2400" b="1" i="1" dirty="0">
                <a:ea typeface="楷体_GB2312" pitchFamily="49" charset="-122"/>
              </a:rPr>
              <a:t>b</a:t>
            </a:r>
          </a:p>
        </p:txBody>
      </p:sp>
      <p:grpSp>
        <p:nvGrpSpPr>
          <p:cNvPr id="11" name="组合 10"/>
          <p:cNvGrpSpPr/>
          <p:nvPr/>
        </p:nvGrpSpPr>
        <p:grpSpPr>
          <a:xfrm>
            <a:off x="4140200" y="2979738"/>
            <a:ext cx="2663825" cy="738187"/>
            <a:chOff x="4140200" y="2979738"/>
            <a:chExt cx="2663825" cy="738187"/>
          </a:xfrm>
        </p:grpSpPr>
        <p:sp>
          <p:nvSpPr>
            <p:cNvPr id="68614" name="Freeform 6"/>
            <p:cNvSpPr/>
            <p:nvPr/>
          </p:nvSpPr>
          <p:spPr bwMode="auto">
            <a:xfrm>
              <a:off x="4140200" y="3479800"/>
              <a:ext cx="1295400" cy="1588"/>
            </a:xfrm>
            <a:custGeom>
              <a:avLst/>
              <a:gdLst>
                <a:gd name="T0" fmla="*/ 0 w 792"/>
                <a:gd name="T1" fmla="*/ 13 h 13"/>
                <a:gd name="T2" fmla="*/ 792 w 792"/>
                <a:gd name="T3" fmla="*/ 0 h 13"/>
                <a:gd name="T4" fmla="*/ 0 60000 65536"/>
                <a:gd name="T5" fmla="*/ 0 60000 65536"/>
                <a:gd name="T6" fmla="*/ 0 w 792"/>
                <a:gd name="T7" fmla="*/ 0 h 13"/>
                <a:gd name="T8" fmla="*/ 792 w 792"/>
                <a:gd name="T9" fmla="*/ 13 h 13"/>
              </a:gdLst>
              <a:ahLst/>
              <a:cxnLst>
                <a:cxn ang="T4">
                  <a:pos x="T0" y="T1"/>
                </a:cxn>
                <a:cxn ang="T5">
                  <a:pos x="T2" y="T3"/>
                </a:cxn>
              </a:cxnLst>
              <a:rect l="T6" t="T7" r="T8" b="T9"/>
              <a:pathLst>
                <a:path w="792" h="13">
                  <a:moveTo>
                    <a:pt x="0" y="13"/>
                  </a:moveTo>
                  <a:lnTo>
                    <a:pt x="792" y="0"/>
                  </a:lnTo>
                </a:path>
              </a:pathLst>
            </a:custGeom>
            <a:noFill/>
            <a:ln w="38100">
              <a:solidFill>
                <a:srgbClr val="3333FF"/>
              </a:solidFill>
              <a:round/>
              <a:tailEnd type="triangle" w="med" len="med"/>
            </a:ln>
          </p:spPr>
          <p:txBody>
            <a:bodyPr wrap="none" anchor="ctr"/>
            <a:lstStyle/>
            <a:p>
              <a:endParaRPr lang="zh-CN" altLang="en-US"/>
            </a:p>
          </p:txBody>
        </p:sp>
        <p:sp>
          <p:nvSpPr>
            <p:cNvPr id="68615" name="Text Box 7"/>
            <p:cNvSpPr txBox="1">
              <a:spLocks noChangeArrowheads="1"/>
            </p:cNvSpPr>
            <p:nvPr/>
          </p:nvSpPr>
          <p:spPr bwMode="auto">
            <a:xfrm>
              <a:off x="4140200" y="2979738"/>
              <a:ext cx="1223963" cy="304800"/>
            </a:xfrm>
            <a:prstGeom prst="rect">
              <a:avLst/>
            </a:prstGeom>
            <a:noFill/>
            <a:ln w="28575" algn="ctr">
              <a:noFill/>
              <a:miter lim="800000"/>
            </a:ln>
          </p:spPr>
          <p:txBody>
            <a:bodyPr lIns="0" tIns="0" rIns="0" bIns="0">
              <a:spAutoFit/>
            </a:bodyPr>
            <a:lstStyle/>
            <a:p>
              <a:pPr>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直接删除</a:t>
              </a:r>
            </a:p>
          </p:txBody>
        </p:sp>
        <p:sp>
          <p:nvSpPr>
            <p:cNvPr id="68616" name="Rectangle 8"/>
            <p:cNvSpPr>
              <a:spLocks noChangeArrowheads="1"/>
            </p:cNvSpPr>
            <p:nvPr/>
          </p:nvSpPr>
          <p:spPr bwMode="auto">
            <a:xfrm>
              <a:off x="5651500" y="3141663"/>
              <a:ext cx="1152525" cy="576262"/>
            </a:xfrm>
            <a:prstGeom prst="rect">
              <a:avLst/>
            </a:prstGeom>
            <a:solidFill>
              <a:srgbClr val="FFFFFF"/>
            </a:solidFill>
            <a:ln w="28575" algn="ctr">
              <a:solidFill>
                <a:srgbClr val="9900FF"/>
              </a:solidFill>
              <a:miter lim="800000"/>
            </a:ln>
          </p:spPr>
          <p:txBody>
            <a:bodyPr wrap="none" anchor="ctr"/>
            <a:lstStyle/>
            <a:p>
              <a:r>
                <a:rPr lang="en-US" altLang="zh-CN" sz="2400" b="1">
                  <a:solidFill>
                    <a:srgbClr val="3333FF"/>
                  </a:solidFill>
                </a:rPr>
                <a:t>1  3</a:t>
              </a:r>
              <a:endParaRPr lang="zh-CN" altLang="en-US" sz="2400" b="1">
                <a:solidFill>
                  <a:srgbClr val="3333FF"/>
                </a:solidFill>
              </a:endParaRPr>
            </a:p>
          </p:txBody>
        </p:sp>
      </p:grpSp>
      <p:sp>
        <p:nvSpPr>
          <p:cNvPr id="9" name="TextBox 8"/>
          <p:cNvSpPr txBox="1"/>
          <p:nvPr/>
        </p:nvSpPr>
        <p:spPr>
          <a:xfrm>
            <a:off x="500034" y="571480"/>
            <a:ext cx="8215370" cy="461665"/>
          </a:xfrm>
          <a:prstGeom prst="rect">
            <a:avLst/>
          </a:prstGeom>
          <a:noFill/>
        </p:spPr>
        <p:txBody>
          <a:bodyPr wrap="square" rtlCol="0">
            <a:spAutoFit/>
          </a:bodyPr>
          <a:lstStyle/>
          <a:p>
            <a:pPr algn="l"/>
            <a:r>
              <a:rPr lang="zh-CN" altLang="en-US" sz="2400" b="1">
                <a:solidFill>
                  <a:srgbClr val="3333FF"/>
                </a:solidFill>
                <a:ea typeface="楷体" panose="02010609060101010101" pitchFamily="49" charset="-122"/>
                <a:cs typeface="Times New Roman" panose="02020603050405020304" pitchFamily="18" charset="0"/>
              </a:rPr>
              <a:t>在</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树的叶子结点</a:t>
            </a:r>
            <a:r>
              <a:rPr lang="en-US" altLang="zh-CN" sz="2400" b="1" i="1">
                <a:ea typeface="楷体" panose="02010609060101010101" pitchFamily="49" charset="-122"/>
                <a:cs typeface="Times New Roman" panose="02020603050405020304" pitchFamily="18" charset="0"/>
              </a:rPr>
              <a:t>b</a:t>
            </a:r>
            <a:r>
              <a:rPr lang="zh-CN" altLang="en-US" sz="2400" b="1" dirty="0">
                <a:solidFill>
                  <a:srgbClr val="3333FF"/>
                </a:solidFill>
                <a:ea typeface="楷体" panose="02010609060101010101" pitchFamily="49" charset="-122"/>
                <a:cs typeface="Times New Roman" panose="02020603050405020304" pitchFamily="18" charset="0"/>
              </a:rPr>
              <a:t>上删除关键字共有以下</a:t>
            </a:r>
            <a:r>
              <a:rPr lang="en-US" altLang="zh-CN" sz="2400" b="1" dirty="0">
                <a:solidFill>
                  <a:srgbClr val="3333FF"/>
                </a:solidFill>
                <a:ea typeface="楷体" panose="02010609060101010101" pitchFamily="49" charset="-122"/>
                <a:cs typeface="Times New Roman" panose="02020603050405020304" pitchFamily="18" charset="0"/>
              </a:rPr>
              <a:t>3</a:t>
            </a:r>
            <a:r>
              <a:rPr lang="zh-CN" altLang="en-US" sz="2400" b="1" dirty="0">
                <a:solidFill>
                  <a:srgbClr val="3333FF"/>
                </a:solidFill>
                <a:ea typeface="楷体" panose="02010609060101010101" pitchFamily="49" charset="-122"/>
                <a:cs typeface="Times New Roman" panose="02020603050405020304" pitchFamily="18" charset="0"/>
              </a:rPr>
              <a:t>种情况：</a:t>
            </a:r>
          </a:p>
        </p:txBody>
      </p:sp>
      <p:sp>
        <p:nvSpPr>
          <p:cNvPr id="10" name="TextBox 9"/>
          <p:cNvSpPr txBox="1"/>
          <p:nvPr/>
        </p:nvSpPr>
        <p:spPr>
          <a:xfrm>
            <a:off x="3428992" y="4572008"/>
            <a:ext cx="2000264" cy="461665"/>
          </a:xfrm>
          <a:prstGeom prst="rect">
            <a:avLst/>
          </a:prstGeom>
          <a:noFill/>
        </p:spPr>
        <p:txBody>
          <a:bodyPr wrap="square" rtlCol="0">
            <a:spAutoFit/>
          </a:bodyPr>
          <a:lstStyle/>
          <a:p>
            <a:r>
              <a:rPr lang="zh-CN" altLang="en-US" sz="2400" b="1">
                <a:solidFill>
                  <a:srgbClr val="FF00FF"/>
                </a:solidFill>
                <a:latin typeface="楷体" panose="02010609060101010101" pitchFamily="49" charset="-122"/>
                <a:ea typeface="楷体" panose="02010609060101010101" pitchFamily="49" charset="-122"/>
              </a:rPr>
              <a:t>删除完成</a:t>
            </a:r>
            <a:endParaRPr lang="zh-CN" altLang="en-US" sz="2400" b="1" dirty="0">
              <a:solidFill>
                <a:srgbClr val="FF00FF"/>
              </a:solidFill>
              <a:latin typeface="楷体" panose="02010609060101010101" pitchFamily="49" charset="-122"/>
              <a:ea typeface="楷体" panose="02010609060101010101" pitchFamily="49" charset="-122"/>
            </a:endParaRPr>
          </a:p>
        </p:txBody>
      </p:sp>
      <p:sp>
        <p:nvSpPr>
          <p:cNvPr id="12" name="Text Box 7"/>
          <p:cNvSpPr txBox="1">
            <a:spLocks noChangeArrowheads="1"/>
          </p:cNvSpPr>
          <p:nvPr/>
        </p:nvSpPr>
        <p:spPr bwMode="auto">
          <a:xfrm>
            <a:off x="2357422" y="4000504"/>
            <a:ext cx="1223963" cy="304800"/>
          </a:xfrm>
          <a:prstGeom prst="rect">
            <a:avLst/>
          </a:prstGeom>
          <a:noFill/>
          <a:ln w="28575" algn="ctr">
            <a:noFill/>
            <a:miter lim="800000"/>
          </a:ln>
        </p:spPr>
        <p:txBody>
          <a:bodyPr lIns="0" tIns="0" rIns="0" bIns="0">
            <a:spAutoFit/>
          </a:bodyPr>
          <a:lstStyle/>
          <a:p>
            <a:pPr>
              <a:spcBef>
                <a:spcPct val="50000"/>
              </a:spcBef>
            </a:pPr>
            <a:r>
              <a:rPr kumimoji="0" lang="zh-CN" altLang="en-US" sz="2000" b="1">
                <a:solidFill>
                  <a:srgbClr val="3333FF"/>
                </a:solidFill>
                <a:ea typeface="楷体" panose="02010609060101010101" pitchFamily="49" charset="-122"/>
                <a:cs typeface="Times New Roman" panose="02020603050405020304" pitchFamily="18" charset="0"/>
              </a:rPr>
              <a:t>删除</a:t>
            </a:r>
            <a:r>
              <a:rPr kumimoji="0" lang="en-US" altLang="zh-CN" sz="2000" b="1">
                <a:solidFill>
                  <a:srgbClr val="3333FF"/>
                </a:solidFill>
                <a:ea typeface="楷体" panose="02010609060101010101" pitchFamily="49" charset="-122"/>
                <a:cs typeface="Times New Roman" panose="02020603050405020304" pitchFamily="18" charset="0"/>
              </a:rPr>
              <a:t>2</a:t>
            </a:r>
            <a:endParaRPr kumimoji="0" lang="en-US" altLang="zh-CN" sz="2000" b="1" dirty="0">
              <a:solidFill>
                <a:srgbClr val="3333FF"/>
              </a:solidFill>
              <a:ea typeface="楷体" panose="02010609060101010101" pitchFamily="49" charset="-122"/>
              <a:cs typeface="Times New Roman" panose="02020603050405020304" pitchFamily="18" charset="0"/>
            </a:endParaRPr>
          </a:p>
        </p:txBody>
      </p:sp>
      <p:cxnSp>
        <p:nvCxnSpPr>
          <p:cNvPr id="13" name="直接箭头连接符 12"/>
          <p:cNvCxnSpPr/>
          <p:nvPr/>
        </p:nvCxnSpPr>
        <p:spPr>
          <a:xfrm rot="16200000" flipV="1">
            <a:off x="2874950" y="3857628"/>
            <a:ext cx="285752"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7158" y="3181649"/>
            <a:ext cx="1285884" cy="461665"/>
          </a:xfrm>
          <a:prstGeom prst="rect">
            <a:avLst/>
          </a:prstGeom>
          <a:noFill/>
        </p:spPr>
        <p:txBody>
          <a:bodyPr wrap="square" rtlCol="0">
            <a:spAutoFit/>
          </a:bodyPr>
          <a:lstStyle/>
          <a:p>
            <a:r>
              <a:rPr lang="en-US" altLang="zh-CN" sz="2400" b="1">
                <a:solidFill>
                  <a:srgbClr val="FF00FF"/>
                </a:solidFill>
                <a:ea typeface="楷体" panose="02010609060101010101" pitchFamily="49" charset="-122"/>
                <a:cs typeface="Times New Roman" panose="02020603050405020304" pitchFamily="18" charset="0"/>
              </a:rPr>
              <a:t>Min=2</a:t>
            </a:r>
            <a:endParaRPr lang="zh-CN" altLang="en-US" sz="2400" b="1" dirty="0">
              <a:solidFill>
                <a:srgbClr val="FF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100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01613" y="333375"/>
            <a:ext cx="8763000" cy="1246495"/>
          </a:xfrm>
          <a:prstGeom prst="rect">
            <a:avLst/>
          </a:prstGeom>
          <a:noFill/>
          <a:ln w="9525">
            <a:noFill/>
            <a:miter lim="800000"/>
          </a:ln>
        </p:spPr>
        <p:txBody>
          <a:bodyPr>
            <a:spAutoFit/>
          </a:bodyPr>
          <a:lstStyle/>
          <a:p>
            <a:pPr algn="just" fontAlgn="ctr">
              <a:lnSpc>
                <a:spcPct val="150000"/>
              </a:lnSpc>
              <a:spcBef>
                <a:spcPct val="50000"/>
              </a:spcBef>
            </a:pPr>
            <a:r>
              <a:rPr lang="zh-CN" altLang="en-US" sz="2200" b="1" dirty="0">
                <a:solidFill>
                  <a:srgbClr val="3333FF"/>
                </a:solidFill>
                <a:ea typeface="楷体" panose="02010609060101010101" pitchFamily="49" charset="-122"/>
                <a:cs typeface="Times New Roman" panose="02020603050405020304" pitchFamily="18" charset="0"/>
              </a:rPr>
              <a:t>　　</a:t>
            </a:r>
            <a:r>
              <a:rPr lang="zh-CN" altLang="en-US" b="1" dirty="0">
                <a:solidFill>
                  <a:srgbClr val="3333FF"/>
                </a:solidFill>
                <a:ea typeface="楷体" panose="02010609060101010101" pitchFamily="49" charset="-122"/>
                <a:cs typeface="Times New Roman" panose="02020603050405020304" pitchFamily="18" charset="0"/>
                <a:sym typeface="Wingdings" panose="05000000000000000000"/>
              </a:rPr>
              <a:t></a:t>
            </a:r>
            <a:r>
              <a:rPr lang="zh-CN" altLang="en-US" sz="2200" b="1" dirty="0">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3333FF"/>
                </a:solidFill>
                <a:ea typeface="楷体" panose="02010609060101010101" pitchFamily="49" charset="-122"/>
                <a:cs typeface="Times New Roman" panose="02020603050405020304" pitchFamily="18" charset="0"/>
              </a:rPr>
              <a:t>假如</a:t>
            </a:r>
            <a:r>
              <a:rPr lang="en-US" altLang="zh-CN" sz="2200" b="1" i="1">
                <a:ea typeface="楷体" panose="02010609060101010101" pitchFamily="49" charset="-122"/>
                <a:cs typeface="Times New Roman" panose="02020603050405020304" pitchFamily="18" charset="0"/>
              </a:rPr>
              <a:t>b</a:t>
            </a:r>
            <a:r>
              <a:rPr lang="zh-CN" altLang="en-US" sz="2200" b="1">
                <a:solidFill>
                  <a:srgbClr val="3333FF"/>
                </a:solidFill>
                <a:ea typeface="楷体" panose="02010609060101010101" pitchFamily="49" charset="-122"/>
                <a:cs typeface="Times New Roman" panose="02020603050405020304" pitchFamily="18" charset="0"/>
              </a:rPr>
              <a:t>结点的</a:t>
            </a:r>
            <a:r>
              <a:rPr lang="zh-CN" altLang="en-US" sz="2200" b="1" dirty="0">
                <a:solidFill>
                  <a:srgbClr val="3333FF"/>
                </a:solidFill>
                <a:ea typeface="楷体" panose="02010609060101010101" pitchFamily="49" charset="-122"/>
                <a:cs typeface="Times New Roman" panose="02020603050405020304" pitchFamily="18" charset="0"/>
              </a:rPr>
              <a:t>关键字个数</a:t>
            </a:r>
            <a:r>
              <a:rPr lang="zh-CN" altLang="en-US" sz="2200" b="1">
                <a:solidFill>
                  <a:srgbClr val="3333FF"/>
                </a:solidFill>
                <a:ea typeface="楷体" panose="02010609060101010101" pitchFamily="49" charset="-122"/>
                <a:cs typeface="Times New Roman" panose="02020603050405020304" pitchFamily="18" charset="0"/>
              </a:rPr>
              <a:t>等于</a:t>
            </a:r>
            <a:r>
              <a:rPr lang="en-US" altLang="zh-CN" sz="2200" b="1">
                <a:solidFill>
                  <a:srgbClr val="FF00FF"/>
                </a:solidFill>
                <a:ea typeface="楷体" panose="02010609060101010101" pitchFamily="49" charset="-122"/>
                <a:cs typeface="Times New Roman" panose="02020603050405020304" pitchFamily="18" charset="0"/>
              </a:rPr>
              <a:t>Min</a:t>
            </a:r>
            <a:r>
              <a:rPr lang="zh-CN" altLang="en-US" sz="2200" b="1">
                <a:solidFill>
                  <a:srgbClr val="3333FF"/>
                </a:solidFill>
                <a:ea typeface="楷体" panose="02010609060101010101" pitchFamily="49" charset="-122"/>
                <a:cs typeface="Times New Roman" panose="02020603050405020304" pitchFamily="18" charset="0"/>
              </a:rPr>
              <a:t>，说明</a:t>
            </a:r>
            <a:r>
              <a:rPr lang="zh-CN" altLang="en-US" sz="2200" b="1" dirty="0">
                <a:solidFill>
                  <a:srgbClr val="3333FF"/>
                </a:solidFill>
                <a:ea typeface="楷体" panose="02010609060101010101" pitchFamily="49" charset="-122"/>
                <a:cs typeface="Times New Roman" panose="02020603050405020304" pitchFamily="18" charset="0"/>
              </a:rPr>
              <a:t>删去关键字</a:t>
            </a:r>
            <a:r>
              <a:rPr lang="zh-CN" altLang="en-US" sz="2200" b="1">
                <a:solidFill>
                  <a:srgbClr val="3333FF"/>
                </a:solidFill>
                <a:ea typeface="楷体" panose="02010609060101010101" pitchFamily="49" charset="-122"/>
                <a:cs typeface="Times New Roman" panose="02020603050405020304" pitchFamily="18" charset="0"/>
              </a:rPr>
              <a:t>后该结点将不满足</a:t>
            </a:r>
            <a:r>
              <a:rPr lang="en-US" altLang="zh-CN" sz="2200" b="1">
                <a:solidFill>
                  <a:srgbClr val="3333FF"/>
                </a:solidFill>
                <a:ea typeface="楷体" panose="02010609060101010101" pitchFamily="49" charset="-122"/>
                <a:cs typeface="Times New Roman" panose="02020603050405020304" pitchFamily="18" charset="0"/>
              </a:rPr>
              <a:t>B</a:t>
            </a:r>
            <a:r>
              <a:rPr lang="zh-CN" altLang="en-US" sz="2200" b="1">
                <a:solidFill>
                  <a:srgbClr val="3333FF"/>
                </a:solidFill>
                <a:ea typeface="楷体" panose="02010609060101010101" pitchFamily="49" charset="-122"/>
                <a:cs typeface="Times New Roman" panose="02020603050405020304" pitchFamily="18" charset="0"/>
              </a:rPr>
              <a:t>树</a:t>
            </a:r>
            <a:r>
              <a:rPr lang="zh-CN" altLang="en-US" sz="2200" b="1" dirty="0">
                <a:solidFill>
                  <a:srgbClr val="3333FF"/>
                </a:solidFill>
                <a:ea typeface="楷体" panose="02010609060101010101" pitchFamily="49" charset="-122"/>
                <a:cs typeface="Times New Roman" panose="02020603050405020304" pitchFamily="18" charset="0"/>
              </a:rPr>
              <a:t>的定义。若</a:t>
            </a:r>
            <a:r>
              <a:rPr lang="zh-CN" altLang="en-US" sz="2200" b="1" dirty="0">
                <a:solidFill>
                  <a:srgbClr val="C00000"/>
                </a:solidFill>
                <a:ea typeface="楷体" panose="02010609060101010101" pitchFamily="49" charset="-122"/>
                <a:cs typeface="Times New Roman" panose="02020603050405020304" pitchFamily="18" charset="0"/>
              </a:rPr>
              <a:t>可以</a:t>
            </a:r>
            <a:r>
              <a:rPr lang="zh-CN" altLang="en-US" sz="2200" b="1">
                <a:solidFill>
                  <a:srgbClr val="C00000"/>
                </a:solidFill>
                <a:ea typeface="楷体" panose="02010609060101010101" pitchFamily="49" charset="-122"/>
                <a:cs typeface="Times New Roman" panose="02020603050405020304" pitchFamily="18" charset="0"/>
              </a:rPr>
              <a:t>从兄弟结点借</a:t>
            </a:r>
            <a:r>
              <a:rPr lang="zh-CN" altLang="en-US" sz="2200" b="1" dirty="0">
                <a:solidFill>
                  <a:srgbClr val="3333FF"/>
                </a:solidFill>
                <a:ea typeface="楷体" panose="02010609060101010101" pitchFamily="49" charset="-122"/>
                <a:cs typeface="Times New Roman" panose="02020603050405020304" pitchFamily="18" charset="0"/>
              </a:rPr>
              <a:t>。　　</a:t>
            </a:r>
          </a:p>
        </p:txBody>
      </p:sp>
      <p:sp>
        <p:nvSpPr>
          <p:cNvPr id="69635" name="Rectangle 3"/>
          <p:cNvSpPr>
            <a:spLocks noChangeArrowheads="1"/>
          </p:cNvSpPr>
          <p:nvPr/>
        </p:nvSpPr>
        <p:spPr bwMode="auto">
          <a:xfrm>
            <a:off x="971550" y="3435353"/>
            <a:ext cx="1152525" cy="503238"/>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14   </a:t>
            </a:r>
            <a:r>
              <a:rPr kumimoji="0" lang="en-US" altLang="zh-CN" sz="2000" b="1" dirty="0">
                <a:solidFill>
                  <a:srgbClr val="FF0000"/>
                </a:solidFill>
                <a:latin typeface="Times New Roman" panose="02020603050405020304" pitchFamily="18" charset="0"/>
                <a:ea typeface="楷体_GB2312" pitchFamily="49" charset="-122"/>
                <a:cs typeface="Times New Roman" panose="02020603050405020304" pitchFamily="18" charset="0"/>
              </a:rPr>
              <a:t>15</a:t>
            </a:r>
          </a:p>
        </p:txBody>
      </p:sp>
      <p:sp>
        <p:nvSpPr>
          <p:cNvPr id="69636" name="Text Box 5"/>
          <p:cNvSpPr txBox="1">
            <a:spLocks noChangeArrowheads="1"/>
          </p:cNvSpPr>
          <p:nvPr/>
        </p:nvSpPr>
        <p:spPr bwMode="auto">
          <a:xfrm>
            <a:off x="395288" y="3492503"/>
            <a:ext cx="647700" cy="365125"/>
          </a:xfrm>
          <a:prstGeom prst="rect">
            <a:avLst/>
          </a:prstGeom>
          <a:noFill/>
          <a:ln w="28575" algn="ctr">
            <a:noFill/>
            <a:miter lim="800000"/>
          </a:ln>
        </p:spPr>
        <p:txBody>
          <a:bodyPr lIns="0" tIns="0" rIns="0" bIns="0">
            <a:spAutoFit/>
          </a:bodyPr>
          <a:lstStyle/>
          <a:p>
            <a:pPr>
              <a:spcBef>
                <a:spcPct val="50000"/>
              </a:spcBef>
            </a:pPr>
            <a:r>
              <a:rPr kumimoji="0" lang="en-US" altLang="zh-CN" sz="2400" b="1" i="1">
                <a:ea typeface="楷体_GB2312" pitchFamily="49" charset="-122"/>
              </a:rPr>
              <a:t>b</a:t>
            </a:r>
          </a:p>
        </p:txBody>
      </p:sp>
      <p:sp>
        <p:nvSpPr>
          <p:cNvPr id="69638" name="Text Box 7"/>
          <p:cNvSpPr txBox="1">
            <a:spLocks noChangeArrowheads="1"/>
          </p:cNvSpPr>
          <p:nvPr/>
        </p:nvSpPr>
        <p:spPr bwMode="auto">
          <a:xfrm>
            <a:off x="1071538" y="4286256"/>
            <a:ext cx="1223963" cy="304800"/>
          </a:xfrm>
          <a:prstGeom prst="rect">
            <a:avLst/>
          </a:prstGeom>
          <a:noFill/>
          <a:ln w="28575" algn="ctr">
            <a:noFill/>
            <a:miter lim="800000"/>
          </a:ln>
        </p:spPr>
        <p:txBody>
          <a:bodyPr lIns="0" tIns="0" rIns="0" bIns="0">
            <a:spAutoFit/>
          </a:bodyPr>
          <a:lstStyle/>
          <a:p>
            <a:pPr>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删除</a:t>
            </a:r>
            <a:r>
              <a:rPr kumimoji="0" lang="en-US" altLang="zh-CN" sz="2000" b="1" dirty="0">
                <a:solidFill>
                  <a:srgbClr val="3333FF"/>
                </a:solidFill>
                <a:ea typeface="楷体" panose="02010609060101010101" pitchFamily="49" charset="-122"/>
                <a:cs typeface="Times New Roman" panose="02020603050405020304" pitchFamily="18" charset="0"/>
              </a:rPr>
              <a:t>15</a:t>
            </a:r>
          </a:p>
        </p:txBody>
      </p:sp>
      <p:sp>
        <p:nvSpPr>
          <p:cNvPr id="69639" name="Rectangle 9"/>
          <p:cNvSpPr>
            <a:spLocks noChangeArrowheads="1"/>
          </p:cNvSpPr>
          <p:nvPr/>
        </p:nvSpPr>
        <p:spPr bwMode="auto">
          <a:xfrm>
            <a:off x="1598613" y="2489203"/>
            <a:ext cx="1152525" cy="503238"/>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13       </a:t>
            </a:r>
          </a:p>
        </p:txBody>
      </p:sp>
      <p:sp>
        <p:nvSpPr>
          <p:cNvPr id="69640" name="Rectangle 10"/>
          <p:cNvSpPr>
            <a:spLocks noChangeArrowheads="1"/>
          </p:cNvSpPr>
          <p:nvPr/>
        </p:nvSpPr>
        <p:spPr bwMode="auto">
          <a:xfrm>
            <a:off x="2285984" y="3438528"/>
            <a:ext cx="1439863" cy="503238"/>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        19 20</a:t>
            </a:r>
          </a:p>
        </p:txBody>
      </p:sp>
      <p:sp>
        <p:nvSpPr>
          <p:cNvPr id="69641" name="Line 11"/>
          <p:cNvSpPr>
            <a:spLocks noChangeShapeType="1"/>
          </p:cNvSpPr>
          <p:nvPr/>
        </p:nvSpPr>
        <p:spPr bwMode="auto">
          <a:xfrm flipH="1">
            <a:off x="1789113" y="2849566"/>
            <a:ext cx="360362" cy="576262"/>
          </a:xfrm>
          <a:prstGeom prst="line">
            <a:avLst/>
          </a:prstGeom>
          <a:noFill/>
          <a:ln w="28575">
            <a:solidFill>
              <a:srgbClr val="9900FF"/>
            </a:solidFill>
            <a:round/>
            <a:tailEnd type="triangle" w="med" len="med"/>
          </a:ln>
        </p:spPr>
        <p:txBody>
          <a:bodyPr wrap="none" anchor="ctr"/>
          <a:lstStyle/>
          <a:p>
            <a:endParaRPr lang="zh-CN" altLang="en-US"/>
          </a:p>
        </p:txBody>
      </p:sp>
      <p:sp>
        <p:nvSpPr>
          <p:cNvPr id="69651" name="Text Box 23"/>
          <p:cNvSpPr txBox="1">
            <a:spLocks noChangeArrowheads="1"/>
          </p:cNvSpPr>
          <p:nvPr/>
        </p:nvSpPr>
        <p:spPr bwMode="auto">
          <a:xfrm>
            <a:off x="714348" y="1857364"/>
            <a:ext cx="1152525" cy="365125"/>
          </a:xfrm>
          <a:prstGeom prst="rect">
            <a:avLst/>
          </a:prstGeom>
          <a:noFill/>
          <a:ln w="28575" algn="ctr">
            <a:noFill/>
            <a:miter lim="800000"/>
          </a:ln>
        </p:spPr>
        <p:txBody>
          <a:bodyPr lIns="0" tIns="0" rIns="0" bIns="0">
            <a:spAutoFit/>
          </a:bodyPr>
          <a:lstStyle/>
          <a:p>
            <a:pPr>
              <a:spcBef>
                <a:spcPct val="50000"/>
              </a:spcBef>
            </a:pPr>
            <a:r>
              <a:rPr lang="en-US" altLang="zh-CN" sz="2400" b="1" dirty="0">
                <a:solidFill>
                  <a:srgbClr val="FF00FF"/>
                </a:solidFill>
                <a:ea typeface="楷体_GB2312" pitchFamily="49" charset="-122"/>
              </a:rPr>
              <a:t>Min=2</a:t>
            </a:r>
          </a:p>
        </p:txBody>
      </p:sp>
      <p:sp>
        <p:nvSpPr>
          <p:cNvPr id="69652" name="Line 24"/>
          <p:cNvSpPr>
            <a:spLocks noChangeShapeType="1"/>
          </p:cNvSpPr>
          <p:nvPr/>
        </p:nvSpPr>
        <p:spPr bwMode="auto">
          <a:xfrm flipH="1">
            <a:off x="1395413" y="2824166"/>
            <a:ext cx="431800" cy="142875"/>
          </a:xfrm>
          <a:prstGeom prst="line">
            <a:avLst/>
          </a:prstGeom>
          <a:noFill/>
          <a:ln w="28575">
            <a:solidFill>
              <a:srgbClr val="9900FF"/>
            </a:solidFill>
            <a:round/>
            <a:tailEnd type="triangle" w="med" len="med"/>
          </a:ln>
        </p:spPr>
        <p:txBody>
          <a:bodyPr wrap="none" anchor="ctr"/>
          <a:lstStyle/>
          <a:p>
            <a:endParaRPr lang="zh-CN" altLang="en-US"/>
          </a:p>
        </p:txBody>
      </p:sp>
      <p:sp>
        <p:nvSpPr>
          <p:cNvPr id="23" name="TextBox 22"/>
          <p:cNvSpPr txBox="1"/>
          <p:nvPr/>
        </p:nvSpPr>
        <p:spPr>
          <a:xfrm>
            <a:off x="2097070" y="2538406"/>
            <a:ext cx="468000" cy="400110"/>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17</a:t>
            </a:r>
            <a:endPar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TextBox 23"/>
          <p:cNvSpPr txBox="1"/>
          <p:nvPr/>
        </p:nvSpPr>
        <p:spPr>
          <a:xfrm>
            <a:off x="2390760" y="3495618"/>
            <a:ext cx="500066" cy="400110"/>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18</a:t>
            </a:r>
            <a:endPar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9642" name="Line 12"/>
          <p:cNvSpPr>
            <a:spLocks noChangeShapeType="1"/>
          </p:cNvSpPr>
          <p:nvPr/>
        </p:nvSpPr>
        <p:spPr bwMode="auto">
          <a:xfrm>
            <a:off x="2428860" y="2857496"/>
            <a:ext cx="342915" cy="568332"/>
          </a:xfrm>
          <a:prstGeom prst="line">
            <a:avLst/>
          </a:prstGeom>
          <a:noFill/>
          <a:ln w="28575">
            <a:solidFill>
              <a:srgbClr val="9900FF"/>
            </a:solidFill>
            <a:round/>
            <a:tailEnd type="triangle" w="med" len="med"/>
          </a:ln>
        </p:spPr>
        <p:txBody>
          <a:bodyPr wrap="none" anchor="ctr"/>
          <a:lstStyle/>
          <a:p>
            <a:endParaRPr lang="zh-CN" altLang="en-US"/>
          </a:p>
        </p:txBody>
      </p:sp>
      <p:cxnSp>
        <p:nvCxnSpPr>
          <p:cNvPr id="26" name="直接箭头连接符 25"/>
          <p:cNvCxnSpPr/>
          <p:nvPr/>
        </p:nvCxnSpPr>
        <p:spPr>
          <a:xfrm rot="16200000" flipV="1">
            <a:off x="1589066" y="4143380"/>
            <a:ext cx="285752"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286248" y="2489203"/>
            <a:ext cx="4286280" cy="1439863"/>
            <a:chOff x="4286248" y="2489203"/>
            <a:chExt cx="4286280" cy="1439863"/>
          </a:xfrm>
        </p:grpSpPr>
        <p:sp>
          <p:nvSpPr>
            <p:cNvPr id="69645" name="Rectangle 15"/>
            <p:cNvSpPr>
              <a:spLocks noChangeArrowheads="1"/>
            </p:cNvSpPr>
            <p:nvPr/>
          </p:nvSpPr>
          <p:spPr bwMode="auto">
            <a:xfrm>
              <a:off x="6011863" y="3422653"/>
              <a:ext cx="1152525" cy="503238"/>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14 17</a:t>
              </a:r>
            </a:p>
          </p:txBody>
        </p:sp>
        <p:sp>
          <p:nvSpPr>
            <p:cNvPr id="69646" name="Text Box 16"/>
            <p:cNvSpPr txBox="1">
              <a:spLocks noChangeArrowheads="1"/>
            </p:cNvSpPr>
            <p:nvPr/>
          </p:nvSpPr>
          <p:spPr bwMode="auto">
            <a:xfrm>
              <a:off x="5435600" y="3497266"/>
              <a:ext cx="647700" cy="365125"/>
            </a:xfrm>
            <a:prstGeom prst="rect">
              <a:avLst/>
            </a:prstGeom>
            <a:noFill/>
            <a:ln w="28575" algn="ctr">
              <a:noFill/>
              <a:miter lim="800000"/>
            </a:ln>
          </p:spPr>
          <p:txBody>
            <a:bodyPr lIns="0" tIns="0" rIns="0" bIns="0">
              <a:spAutoFit/>
            </a:bodyPr>
            <a:lstStyle/>
            <a:p>
              <a:pPr>
                <a:spcBef>
                  <a:spcPct val="50000"/>
                </a:spcBef>
              </a:pPr>
              <a:r>
                <a:rPr kumimoji="0" lang="en-US" altLang="zh-CN" sz="2400" b="1" i="1">
                  <a:ea typeface="楷体_GB2312" pitchFamily="49" charset="-122"/>
                </a:rPr>
                <a:t>b</a:t>
              </a:r>
            </a:p>
          </p:txBody>
        </p:sp>
        <p:sp>
          <p:nvSpPr>
            <p:cNvPr id="69647" name="Rectangle 17"/>
            <p:cNvSpPr>
              <a:spLocks noChangeArrowheads="1"/>
            </p:cNvSpPr>
            <p:nvPr/>
          </p:nvSpPr>
          <p:spPr bwMode="auto">
            <a:xfrm>
              <a:off x="6589713" y="2489203"/>
              <a:ext cx="1152525" cy="503238"/>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13 18</a:t>
              </a:r>
            </a:p>
          </p:txBody>
        </p:sp>
        <p:sp>
          <p:nvSpPr>
            <p:cNvPr id="69648" name="Rectangle 18"/>
            <p:cNvSpPr>
              <a:spLocks noChangeArrowheads="1"/>
            </p:cNvSpPr>
            <p:nvPr/>
          </p:nvSpPr>
          <p:spPr bwMode="auto">
            <a:xfrm>
              <a:off x="7456488" y="3425828"/>
              <a:ext cx="1116040" cy="503238"/>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19 20</a:t>
              </a:r>
            </a:p>
          </p:txBody>
        </p:sp>
        <p:sp>
          <p:nvSpPr>
            <p:cNvPr id="69649" name="Line 19"/>
            <p:cNvSpPr>
              <a:spLocks noChangeShapeType="1"/>
            </p:cNvSpPr>
            <p:nvPr/>
          </p:nvSpPr>
          <p:spPr bwMode="auto">
            <a:xfrm flipH="1">
              <a:off x="6660232" y="2924746"/>
              <a:ext cx="360363" cy="576262"/>
            </a:xfrm>
            <a:prstGeom prst="line">
              <a:avLst/>
            </a:prstGeom>
            <a:noFill/>
            <a:ln w="28575">
              <a:solidFill>
                <a:srgbClr val="9900FF"/>
              </a:solidFill>
              <a:round/>
              <a:tailEnd type="triangle" w="med" len="med"/>
            </a:ln>
          </p:spPr>
          <p:txBody>
            <a:bodyPr wrap="none" anchor="ctr"/>
            <a:lstStyle/>
            <a:p>
              <a:endParaRPr lang="zh-CN" altLang="en-US"/>
            </a:p>
          </p:txBody>
        </p:sp>
        <p:sp>
          <p:nvSpPr>
            <p:cNvPr id="69650" name="Line 20"/>
            <p:cNvSpPr>
              <a:spLocks noChangeShapeType="1"/>
            </p:cNvSpPr>
            <p:nvPr/>
          </p:nvSpPr>
          <p:spPr bwMode="auto">
            <a:xfrm>
              <a:off x="7380312" y="2849566"/>
              <a:ext cx="328635" cy="579434"/>
            </a:xfrm>
            <a:prstGeom prst="line">
              <a:avLst/>
            </a:prstGeom>
            <a:noFill/>
            <a:ln w="28575">
              <a:solidFill>
                <a:srgbClr val="9900FF"/>
              </a:solidFill>
              <a:round/>
              <a:tailEnd type="triangle" w="med" len="med"/>
            </a:ln>
          </p:spPr>
          <p:txBody>
            <a:bodyPr wrap="none" anchor="ctr"/>
            <a:lstStyle/>
            <a:p>
              <a:endParaRPr lang="zh-CN" altLang="en-US"/>
            </a:p>
          </p:txBody>
        </p:sp>
        <p:sp>
          <p:nvSpPr>
            <p:cNvPr id="69653" name="Line 25"/>
            <p:cNvSpPr>
              <a:spLocks noChangeShapeType="1"/>
            </p:cNvSpPr>
            <p:nvPr/>
          </p:nvSpPr>
          <p:spPr bwMode="auto">
            <a:xfrm flipH="1">
              <a:off x="6376988" y="2836866"/>
              <a:ext cx="431800" cy="142875"/>
            </a:xfrm>
            <a:prstGeom prst="line">
              <a:avLst/>
            </a:prstGeom>
            <a:noFill/>
            <a:ln w="28575">
              <a:solidFill>
                <a:srgbClr val="9900FF"/>
              </a:solidFill>
              <a:round/>
              <a:tailEnd type="triangle" w="med" len="med"/>
            </a:ln>
          </p:spPr>
          <p:txBody>
            <a:bodyPr wrap="none" anchor="ctr"/>
            <a:lstStyle/>
            <a:p>
              <a:endParaRPr lang="zh-CN" altLang="en-US"/>
            </a:p>
          </p:txBody>
        </p:sp>
        <p:sp>
          <p:nvSpPr>
            <p:cNvPr id="27" name="右箭头 26"/>
            <p:cNvSpPr/>
            <p:nvPr/>
          </p:nvSpPr>
          <p:spPr>
            <a:xfrm>
              <a:off x="4286248" y="3000372"/>
              <a:ext cx="928694" cy="35719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sp>
        <p:nvSpPr>
          <p:cNvPr id="25" name="TextBox 24"/>
          <p:cNvSpPr txBox="1"/>
          <p:nvPr/>
        </p:nvSpPr>
        <p:spPr>
          <a:xfrm>
            <a:off x="3786182" y="4714884"/>
            <a:ext cx="2000264" cy="461665"/>
          </a:xfrm>
          <a:prstGeom prst="rect">
            <a:avLst/>
          </a:prstGeom>
          <a:noFill/>
        </p:spPr>
        <p:txBody>
          <a:bodyPr wrap="square" rtlCol="0">
            <a:spAutoFit/>
          </a:bodyPr>
          <a:lstStyle/>
          <a:p>
            <a:r>
              <a:rPr lang="zh-CN" altLang="en-US" sz="2400" b="1">
                <a:solidFill>
                  <a:srgbClr val="FF00FF"/>
                </a:solidFill>
                <a:latin typeface="楷体" panose="02010609060101010101" pitchFamily="49" charset="-122"/>
                <a:ea typeface="楷体" panose="02010609060101010101" pitchFamily="49" charset="-122"/>
              </a:rPr>
              <a:t>删除完成</a:t>
            </a:r>
            <a:endParaRPr lang="zh-CN" altLang="en-US" sz="2400" b="1" dirty="0">
              <a:solidFill>
                <a:srgbClr val="FF00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101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11111E-6 -0.00047 C -0.00173 -0.0044 -0.0033 -0.00834 -0.01215 -0.00047 C -0.02101 0.0074 -0.04583 0.02361 -0.05382 0.04699 C -0.0618 0.07037 -0.05903 0.12037 -0.06042 0.13958 " pathEditMode="relative" rAng="0" ptsTypes="aaaa">
                                      <p:cBhvr>
                                        <p:cTn id="6" dur="2000" fill="hold"/>
                                        <p:tgtEl>
                                          <p:spTgt spid="23"/>
                                        </p:tgtEl>
                                        <p:attrNameLst>
                                          <p:attrName>ppt_x</p:attrName>
                                          <p:attrName>ppt_y</p:attrName>
                                        </p:attrNameLst>
                                      </p:cBhvr>
                                      <p:rCtr x="-3100" y="66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3.7037E-6 C -0.00139 -0.03935 -0.00278 -0.0787 -0.00834 -0.10185 C -0.01389 -0.125 -0.02362 -0.13194 -0.03334 -0.13889 " pathEditMode="relative" ptsTypes="aaA">
                                      <p:cBhvr>
                                        <p:cTn id="10" dur="2000" fill="hold"/>
                                        <p:tgtEl>
                                          <p:spTgt spid="2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0"/>
          <p:cNvSpPr>
            <a:spLocks noChangeArrowheads="1"/>
          </p:cNvSpPr>
          <p:nvPr/>
        </p:nvSpPr>
        <p:spPr bwMode="auto">
          <a:xfrm>
            <a:off x="1297015" y="3186118"/>
            <a:ext cx="1152525" cy="503238"/>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14   </a:t>
            </a:r>
            <a:r>
              <a:rPr kumimoji="0" lang="en-US" altLang="zh-CN" sz="2000" b="1" dirty="0">
                <a:solidFill>
                  <a:srgbClr val="FF0000"/>
                </a:solidFill>
                <a:latin typeface="Times New Roman" panose="02020603050405020304" pitchFamily="18" charset="0"/>
                <a:ea typeface="楷体_GB2312" pitchFamily="49" charset="-122"/>
                <a:cs typeface="Times New Roman" panose="02020603050405020304" pitchFamily="18" charset="0"/>
              </a:rPr>
              <a:t>15</a:t>
            </a:r>
          </a:p>
        </p:txBody>
      </p:sp>
      <p:sp>
        <p:nvSpPr>
          <p:cNvPr id="70660" name="Text Box 21"/>
          <p:cNvSpPr txBox="1">
            <a:spLocks noChangeArrowheads="1"/>
          </p:cNvSpPr>
          <p:nvPr/>
        </p:nvSpPr>
        <p:spPr bwMode="auto">
          <a:xfrm>
            <a:off x="720753" y="3255968"/>
            <a:ext cx="647700" cy="365125"/>
          </a:xfrm>
          <a:prstGeom prst="rect">
            <a:avLst/>
          </a:prstGeom>
          <a:noFill/>
          <a:ln w="28575" algn="ctr">
            <a:noFill/>
            <a:miter lim="800000"/>
          </a:ln>
        </p:spPr>
        <p:txBody>
          <a:bodyPr lIns="0" tIns="0" rIns="0" bIns="0">
            <a:spAutoFit/>
          </a:bodyPr>
          <a:lstStyle/>
          <a:p>
            <a:pPr>
              <a:spcBef>
                <a:spcPct val="50000"/>
              </a:spcBef>
            </a:pPr>
            <a:r>
              <a:rPr kumimoji="0" lang="en-US" altLang="zh-CN" sz="2400" b="1" i="1">
                <a:ea typeface="楷体_GB2312" pitchFamily="49" charset="-122"/>
              </a:rPr>
              <a:t>b</a:t>
            </a:r>
          </a:p>
        </p:txBody>
      </p:sp>
      <p:sp>
        <p:nvSpPr>
          <p:cNvPr id="70663" name="Rectangle 24"/>
          <p:cNvSpPr>
            <a:spLocks noChangeArrowheads="1"/>
          </p:cNvSpPr>
          <p:nvPr/>
        </p:nvSpPr>
        <p:spPr bwMode="auto">
          <a:xfrm>
            <a:off x="2004989" y="2243129"/>
            <a:ext cx="1152525" cy="503238"/>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   13 17</a:t>
            </a:r>
          </a:p>
        </p:txBody>
      </p:sp>
      <p:sp>
        <p:nvSpPr>
          <p:cNvPr id="70664" name="Rectangle 25"/>
          <p:cNvSpPr>
            <a:spLocks noChangeArrowheads="1"/>
          </p:cNvSpPr>
          <p:nvPr/>
        </p:nvSpPr>
        <p:spPr bwMode="auto">
          <a:xfrm>
            <a:off x="2736878" y="3189293"/>
            <a:ext cx="1152525" cy="503238"/>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18 19</a:t>
            </a:r>
          </a:p>
        </p:txBody>
      </p:sp>
      <p:sp>
        <p:nvSpPr>
          <p:cNvPr id="70665" name="Line 26"/>
          <p:cNvSpPr>
            <a:spLocks noChangeShapeType="1"/>
          </p:cNvSpPr>
          <p:nvPr/>
        </p:nvSpPr>
        <p:spPr bwMode="auto">
          <a:xfrm flipH="1">
            <a:off x="2178078" y="2613031"/>
            <a:ext cx="360362" cy="576262"/>
          </a:xfrm>
          <a:prstGeom prst="line">
            <a:avLst/>
          </a:prstGeom>
          <a:noFill/>
          <a:ln w="28575">
            <a:solidFill>
              <a:srgbClr val="9900FF"/>
            </a:solidFill>
            <a:round/>
            <a:tailEnd type="triangle" w="med" len="med"/>
          </a:ln>
        </p:spPr>
        <p:txBody>
          <a:bodyPr wrap="none" anchor="ctr"/>
          <a:lstStyle/>
          <a:p>
            <a:endParaRPr lang="zh-CN" altLang="en-US"/>
          </a:p>
        </p:txBody>
      </p:sp>
      <p:sp>
        <p:nvSpPr>
          <p:cNvPr id="70666" name="Line 27"/>
          <p:cNvSpPr>
            <a:spLocks noChangeShapeType="1"/>
          </p:cNvSpPr>
          <p:nvPr/>
        </p:nvSpPr>
        <p:spPr bwMode="auto">
          <a:xfrm>
            <a:off x="2881340" y="2613031"/>
            <a:ext cx="215900" cy="576262"/>
          </a:xfrm>
          <a:prstGeom prst="line">
            <a:avLst/>
          </a:prstGeom>
          <a:noFill/>
          <a:ln w="28575">
            <a:solidFill>
              <a:srgbClr val="9900FF"/>
            </a:solidFill>
            <a:round/>
            <a:tailEnd type="triangle" w="med" len="med"/>
          </a:ln>
        </p:spPr>
        <p:txBody>
          <a:bodyPr wrap="none" anchor="ctr"/>
          <a:lstStyle/>
          <a:p>
            <a:endParaRPr lang="zh-CN" altLang="en-US"/>
          </a:p>
        </p:txBody>
      </p:sp>
      <p:sp>
        <p:nvSpPr>
          <p:cNvPr id="70671" name="Text Box 36"/>
          <p:cNvSpPr txBox="1">
            <a:spLocks noChangeArrowheads="1"/>
          </p:cNvSpPr>
          <p:nvPr/>
        </p:nvSpPr>
        <p:spPr bwMode="auto">
          <a:xfrm>
            <a:off x="720753" y="1892306"/>
            <a:ext cx="1152525" cy="365125"/>
          </a:xfrm>
          <a:prstGeom prst="rect">
            <a:avLst/>
          </a:prstGeom>
          <a:noFill/>
          <a:ln w="28575" algn="ctr">
            <a:noFill/>
            <a:miter lim="800000"/>
          </a:ln>
        </p:spPr>
        <p:txBody>
          <a:bodyPr lIns="0" tIns="0" rIns="0" bIns="0">
            <a:spAutoFit/>
          </a:bodyPr>
          <a:lstStyle/>
          <a:p>
            <a:pPr>
              <a:spcBef>
                <a:spcPct val="50000"/>
              </a:spcBef>
            </a:pPr>
            <a:r>
              <a:rPr lang="en-US" altLang="zh-CN" sz="2400" b="1">
                <a:solidFill>
                  <a:srgbClr val="FF00FF"/>
                </a:solidFill>
                <a:ea typeface="楷体_GB2312" pitchFamily="49" charset="-122"/>
              </a:rPr>
              <a:t>Min=2</a:t>
            </a:r>
          </a:p>
        </p:txBody>
      </p:sp>
      <p:sp>
        <p:nvSpPr>
          <p:cNvPr id="70672" name="Line 37"/>
          <p:cNvSpPr>
            <a:spLocks noChangeShapeType="1"/>
          </p:cNvSpPr>
          <p:nvPr/>
        </p:nvSpPr>
        <p:spPr bwMode="auto">
          <a:xfrm flipH="1">
            <a:off x="1657378" y="2571745"/>
            <a:ext cx="557168" cy="184162"/>
          </a:xfrm>
          <a:prstGeom prst="line">
            <a:avLst/>
          </a:prstGeom>
          <a:noFill/>
          <a:ln w="28575">
            <a:solidFill>
              <a:srgbClr val="9900FF"/>
            </a:solidFill>
            <a:round/>
            <a:tailEnd type="triangle" w="med" len="med"/>
          </a:ln>
        </p:spPr>
        <p:txBody>
          <a:bodyPr wrap="none" anchor="ctr"/>
          <a:lstStyle/>
          <a:p>
            <a:endParaRPr lang="zh-CN" altLang="en-US"/>
          </a:p>
        </p:txBody>
      </p:sp>
      <p:grpSp>
        <p:nvGrpSpPr>
          <p:cNvPr id="28" name="组合 27"/>
          <p:cNvGrpSpPr/>
          <p:nvPr/>
        </p:nvGrpSpPr>
        <p:grpSpPr>
          <a:xfrm>
            <a:off x="1214414" y="2214554"/>
            <a:ext cx="3538589" cy="2071702"/>
            <a:chOff x="1214414" y="2214554"/>
            <a:chExt cx="3538589" cy="2071702"/>
          </a:xfrm>
        </p:grpSpPr>
        <p:sp>
          <p:nvSpPr>
            <p:cNvPr id="70674" name="Freeform 40"/>
            <p:cNvSpPr/>
            <p:nvPr/>
          </p:nvSpPr>
          <p:spPr bwMode="auto">
            <a:xfrm>
              <a:off x="1214414" y="2214554"/>
              <a:ext cx="3019425" cy="1649412"/>
            </a:xfrm>
            <a:custGeom>
              <a:avLst/>
              <a:gdLst>
                <a:gd name="T0" fmla="*/ 427 w 1902"/>
                <a:gd name="T1" fmla="*/ 1013 h 1039"/>
                <a:gd name="T2" fmla="*/ 1418 w 1902"/>
                <a:gd name="T3" fmla="*/ 1017 h 1039"/>
                <a:gd name="T4" fmla="*/ 1827 w 1902"/>
                <a:gd name="T5" fmla="*/ 880 h 1039"/>
                <a:gd name="T6" fmla="*/ 1871 w 1902"/>
                <a:gd name="T7" fmla="*/ 833 h 1039"/>
                <a:gd name="T8" fmla="*/ 1895 w 1902"/>
                <a:gd name="T9" fmla="*/ 761 h 1039"/>
                <a:gd name="T10" fmla="*/ 1879 w 1902"/>
                <a:gd name="T11" fmla="*/ 681 h 1039"/>
                <a:gd name="T12" fmla="*/ 1771 w 1902"/>
                <a:gd name="T13" fmla="*/ 541 h 1039"/>
                <a:gd name="T14" fmla="*/ 1835 w 1902"/>
                <a:gd name="T15" fmla="*/ 589 h 1039"/>
                <a:gd name="T16" fmla="*/ 1667 w 1902"/>
                <a:gd name="T17" fmla="*/ 453 h 1039"/>
                <a:gd name="T18" fmla="*/ 1831 w 1902"/>
                <a:gd name="T19" fmla="*/ 577 h 1039"/>
                <a:gd name="T20" fmla="*/ 1328 w 1902"/>
                <a:gd name="T21" fmla="*/ 200 h 1039"/>
                <a:gd name="T22" fmla="*/ 1056 w 1902"/>
                <a:gd name="T23" fmla="*/ 19 h 1039"/>
                <a:gd name="T24" fmla="*/ 891 w 1902"/>
                <a:gd name="T25" fmla="*/ 85 h 1039"/>
                <a:gd name="T26" fmla="*/ 691 w 1902"/>
                <a:gd name="T27" fmla="*/ 345 h 1039"/>
                <a:gd name="T28" fmla="*/ 239 w 1902"/>
                <a:gd name="T29" fmla="*/ 472 h 1039"/>
                <a:gd name="T30" fmla="*/ 55 w 1902"/>
                <a:gd name="T31" fmla="*/ 573 h 1039"/>
                <a:gd name="T32" fmla="*/ 3 w 1902"/>
                <a:gd name="T33" fmla="*/ 785 h 1039"/>
                <a:gd name="T34" fmla="*/ 71 w 1902"/>
                <a:gd name="T35" fmla="*/ 969 h 1039"/>
                <a:gd name="T36" fmla="*/ 247 w 1902"/>
                <a:gd name="T37" fmla="*/ 989 h 1039"/>
                <a:gd name="T38" fmla="*/ 427 w 1902"/>
                <a:gd name="T39" fmla="*/ 1013 h 10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02"/>
                <a:gd name="T61" fmla="*/ 0 h 1039"/>
                <a:gd name="T62" fmla="*/ 1902 w 1902"/>
                <a:gd name="T63" fmla="*/ 1039 h 10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02" h="1039">
                  <a:moveTo>
                    <a:pt x="427" y="1013"/>
                  </a:moveTo>
                  <a:cubicBezTo>
                    <a:pt x="622" y="1018"/>
                    <a:pt x="1185" y="1039"/>
                    <a:pt x="1418" y="1017"/>
                  </a:cubicBezTo>
                  <a:cubicBezTo>
                    <a:pt x="1651" y="995"/>
                    <a:pt x="1752" y="911"/>
                    <a:pt x="1827" y="880"/>
                  </a:cubicBezTo>
                  <a:cubicBezTo>
                    <a:pt x="1902" y="849"/>
                    <a:pt x="1860" y="853"/>
                    <a:pt x="1871" y="833"/>
                  </a:cubicBezTo>
                  <a:cubicBezTo>
                    <a:pt x="1882" y="813"/>
                    <a:pt x="1894" y="786"/>
                    <a:pt x="1895" y="761"/>
                  </a:cubicBezTo>
                  <a:cubicBezTo>
                    <a:pt x="1896" y="736"/>
                    <a:pt x="1900" y="718"/>
                    <a:pt x="1879" y="681"/>
                  </a:cubicBezTo>
                  <a:cubicBezTo>
                    <a:pt x="1858" y="644"/>
                    <a:pt x="1859" y="645"/>
                    <a:pt x="1771" y="541"/>
                  </a:cubicBezTo>
                  <a:cubicBezTo>
                    <a:pt x="1683" y="437"/>
                    <a:pt x="1852" y="604"/>
                    <a:pt x="1835" y="589"/>
                  </a:cubicBezTo>
                  <a:cubicBezTo>
                    <a:pt x="1818" y="574"/>
                    <a:pt x="1668" y="455"/>
                    <a:pt x="1667" y="453"/>
                  </a:cubicBezTo>
                  <a:cubicBezTo>
                    <a:pt x="1666" y="451"/>
                    <a:pt x="1888" y="619"/>
                    <a:pt x="1831" y="577"/>
                  </a:cubicBezTo>
                  <a:cubicBezTo>
                    <a:pt x="1774" y="535"/>
                    <a:pt x="1457" y="293"/>
                    <a:pt x="1328" y="200"/>
                  </a:cubicBezTo>
                  <a:cubicBezTo>
                    <a:pt x="1199" y="107"/>
                    <a:pt x="1129" y="38"/>
                    <a:pt x="1056" y="19"/>
                  </a:cubicBezTo>
                  <a:cubicBezTo>
                    <a:pt x="983" y="0"/>
                    <a:pt x="952" y="31"/>
                    <a:pt x="891" y="85"/>
                  </a:cubicBezTo>
                  <a:cubicBezTo>
                    <a:pt x="830" y="139"/>
                    <a:pt x="800" y="281"/>
                    <a:pt x="691" y="345"/>
                  </a:cubicBezTo>
                  <a:cubicBezTo>
                    <a:pt x="582" y="409"/>
                    <a:pt x="345" y="434"/>
                    <a:pt x="239" y="472"/>
                  </a:cubicBezTo>
                  <a:cubicBezTo>
                    <a:pt x="133" y="510"/>
                    <a:pt x="94" y="521"/>
                    <a:pt x="55" y="573"/>
                  </a:cubicBezTo>
                  <a:cubicBezTo>
                    <a:pt x="16" y="625"/>
                    <a:pt x="0" y="719"/>
                    <a:pt x="3" y="785"/>
                  </a:cubicBezTo>
                  <a:cubicBezTo>
                    <a:pt x="6" y="851"/>
                    <a:pt x="30" y="935"/>
                    <a:pt x="71" y="969"/>
                  </a:cubicBezTo>
                  <a:cubicBezTo>
                    <a:pt x="112" y="1003"/>
                    <a:pt x="188" y="982"/>
                    <a:pt x="247" y="989"/>
                  </a:cubicBezTo>
                  <a:cubicBezTo>
                    <a:pt x="306" y="996"/>
                    <a:pt x="232" y="1008"/>
                    <a:pt x="427" y="1013"/>
                  </a:cubicBezTo>
                  <a:close/>
                </a:path>
              </a:pathLst>
            </a:custGeom>
            <a:solidFill>
              <a:srgbClr val="FFFFFF">
                <a:alpha val="0"/>
              </a:srgbClr>
            </a:solidFill>
            <a:ln w="28575">
              <a:solidFill>
                <a:srgbClr val="9900FF"/>
              </a:solidFill>
              <a:prstDash val="sysDot"/>
              <a:round/>
            </a:ln>
          </p:spPr>
          <p:txBody>
            <a:bodyPr wrap="none" anchor="ctr"/>
            <a:lstStyle/>
            <a:p>
              <a:endParaRPr lang="zh-CN" altLang="en-US"/>
            </a:p>
          </p:txBody>
        </p:sp>
        <p:sp>
          <p:nvSpPr>
            <p:cNvPr id="70675" name="Line 41"/>
            <p:cNvSpPr>
              <a:spLocks noChangeShapeType="1"/>
            </p:cNvSpPr>
            <p:nvPr/>
          </p:nvSpPr>
          <p:spPr bwMode="auto">
            <a:xfrm flipH="1" flipV="1">
              <a:off x="3889403" y="3765556"/>
              <a:ext cx="287337" cy="287337"/>
            </a:xfrm>
            <a:prstGeom prst="line">
              <a:avLst/>
            </a:prstGeom>
            <a:noFill/>
            <a:ln w="28575">
              <a:solidFill>
                <a:schemeClr val="tx2"/>
              </a:solidFill>
              <a:round/>
              <a:tailEnd type="triangle" w="med" len="med"/>
            </a:ln>
          </p:spPr>
          <p:txBody>
            <a:bodyPr wrap="none" anchor="ctr"/>
            <a:lstStyle/>
            <a:p>
              <a:endParaRPr lang="zh-CN" altLang="en-US"/>
            </a:p>
          </p:txBody>
        </p:sp>
        <p:sp>
          <p:nvSpPr>
            <p:cNvPr id="70676" name="Text Box 42"/>
            <p:cNvSpPr txBox="1">
              <a:spLocks noChangeArrowheads="1"/>
            </p:cNvSpPr>
            <p:nvPr/>
          </p:nvSpPr>
          <p:spPr bwMode="auto">
            <a:xfrm>
              <a:off x="3960840" y="3981456"/>
              <a:ext cx="792163" cy="304800"/>
            </a:xfrm>
            <a:prstGeom prst="rect">
              <a:avLst/>
            </a:prstGeom>
            <a:noFill/>
            <a:ln w="28575" algn="ctr">
              <a:noFill/>
              <a:miter lim="800000"/>
            </a:ln>
          </p:spPr>
          <p:txBody>
            <a:bodyPr lIns="0" tIns="0" rIns="0" bIns="0">
              <a:spAutoFit/>
            </a:bodyPr>
            <a:lstStyle/>
            <a:p>
              <a:pPr>
                <a:spcBef>
                  <a:spcPct val="50000"/>
                </a:spcBef>
              </a:pPr>
              <a:r>
                <a:rPr kumimoji="0" lang="zh-CN" altLang="en-US" sz="2000" b="1" dirty="0">
                  <a:latin typeface="楷体" panose="02010609060101010101" pitchFamily="49" charset="-122"/>
                  <a:ea typeface="楷体" panose="02010609060101010101" pitchFamily="49" charset="-122"/>
                </a:rPr>
                <a:t>合并</a:t>
              </a:r>
            </a:p>
          </p:txBody>
        </p:sp>
      </p:grpSp>
      <p:sp>
        <p:nvSpPr>
          <p:cNvPr id="22" name="Text Box 2"/>
          <p:cNvSpPr txBox="1">
            <a:spLocks noChangeArrowheads="1"/>
          </p:cNvSpPr>
          <p:nvPr/>
        </p:nvSpPr>
        <p:spPr bwMode="auto">
          <a:xfrm>
            <a:off x="201613" y="333375"/>
            <a:ext cx="8763000" cy="1246495"/>
          </a:xfrm>
          <a:prstGeom prst="rect">
            <a:avLst/>
          </a:prstGeom>
          <a:noFill/>
          <a:ln w="9525">
            <a:noFill/>
            <a:miter lim="800000"/>
          </a:ln>
        </p:spPr>
        <p:txBody>
          <a:bodyPr>
            <a:spAutoFit/>
          </a:bodyPr>
          <a:lstStyle/>
          <a:p>
            <a:pPr algn="just" fontAlgn="ctr">
              <a:lnSpc>
                <a:spcPct val="150000"/>
              </a:lnSpc>
              <a:spcBef>
                <a:spcPct val="50000"/>
              </a:spcBef>
            </a:pPr>
            <a:r>
              <a:rPr lang="zh-CN" altLang="en-US" sz="2200" b="1" dirty="0">
                <a:solidFill>
                  <a:srgbClr val="3333FF"/>
                </a:solidFill>
                <a:ea typeface="楷体" panose="02010609060101010101" pitchFamily="49" charset="-122"/>
                <a:cs typeface="Times New Roman" panose="02020603050405020304" pitchFamily="18" charset="0"/>
              </a:rPr>
              <a:t>　　</a:t>
            </a:r>
            <a:r>
              <a:rPr lang="zh-CN" altLang="en-US" b="1" dirty="0">
                <a:solidFill>
                  <a:srgbClr val="3333FF"/>
                </a:solidFill>
                <a:ea typeface="楷体" panose="02010609060101010101" pitchFamily="49" charset="-122"/>
                <a:cs typeface="Times New Roman" panose="02020603050405020304" pitchFamily="18" charset="0"/>
                <a:sym typeface="Wingdings" panose="05000000000000000000"/>
              </a:rPr>
              <a:t></a:t>
            </a:r>
            <a:r>
              <a:rPr lang="zh-CN" altLang="en-US" sz="2200" b="1" dirty="0">
                <a:solidFill>
                  <a:srgbClr val="3333FF"/>
                </a:solidFill>
                <a:ea typeface="楷体" panose="02010609060101010101" pitchFamily="49" charset="-122"/>
                <a:cs typeface="Times New Roman" panose="02020603050405020304" pitchFamily="18" charset="0"/>
              </a:rPr>
              <a:t> </a:t>
            </a:r>
            <a:r>
              <a:rPr lang="zh-CN" altLang="en-US" sz="2200" b="1">
                <a:solidFill>
                  <a:srgbClr val="3333FF"/>
                </a:solidFill>
                <a:ea typeface="楷体" panose="02010609060101010101" pitchFamily="49" charset="-122"/>
                <a:cs typeface="Times New Roman" panose="02020603050405020304" pitchFamily="18" charset="0"/>
              </a:rPr>
              <a:t>假如</a:t>
            </a:r>
            <a:r>
              <a:rPr lang="en-US" altLang="zh-CN" sz="2200" b="1" i="1">
                <a:ea typeface="楷体" panose="02010609060101010101" pitchFamily="49" charset="-122"/>
                <a:cs typeface="Times New Roman" panose="02020603050405020304" pitchFamily="18" charset="0"/>
              </a:rPr>
              <a:t>b</a:t>
            </a:r>
            <a:r>
              <a:rPr lang="zh-CN" altLang="en-US" sz="2200" b="1">
                <a:solidFill>
                  <a:srgbClr val="3333FF"/>
                </a:solidFill>
                <a:ea typeface="楷体" panose="02010609060101010101" pitchFamily="49" charset="-122"/>
                <a:cs typeface="Times New Roman" panose="02020603050405020304" pitchFamily="18" charset="0"/>
              </a:rPr>
              <a:t>结点的</a:t>
            </a:r>
            <a:r>
              <a:rPr lang="zh-CN" altLang="en-US" sz="2200" b="1" dirty="0">
                <a:solidFill>
                  <a:srgbClr val="3333FF"/>
                </a:solidFill>
                <a:ea typeface="楷体" panose="02010609060101010101" pitchFamily="49" charset="-122"/>
                <a:cs typeface="Times New Roman" panose="02020603050405020304" pitchFamily="18" charset="0"/>
              </a:rPr>
              <a:t>关键字个数</a:t>
            </a:r>
            <a:r>
              <a:rPr lang="zh-CN" altLang="en-US" sz="2200" b="1">
                <a:solidFill>
                  <a:srgbClr val="3333FF"/>
                </a:solidFill>
                <a:ea typeface="楷体" panose="02010609060101010101" pitchFamily="49" charset="-122"/>
                <a:cs typeface="Times New Roman" panose="02020603050405020304" pitchFamily="18" charset="0"/>
              </a:rPr>
              <a:t>等于</a:t>
            </a:r>
            <a:r>
              <a:rPr lang="en-US" altLang="zh-CN" sz="2200" b="1">
                <a:solidFill>
                  <a:srgbClr val="FF00FF"/>
                </a:solidFill>
                <a:ea typeface="楷体" panose="02010609060101010101" pitchFamily="49" charset="-122"/>
                <a:cs typeface="Times New Roman" panose="02020603050405020304" pitchFamily="18" charset="0"/>
              </a:rPr>
              <a:t>Min</a:t>
            </a:r>
            <a:r>
              <a:rPr lang="zh-CN" altLang="en-US" sz="2200" b="1">
                <a:solidFill>
                  <a:srgbClr val="3333FF"/>
                </a:solidFill>
                <a:ea typeface="楷体" panose="02010609060101010101" pitchFamily="49" charset="-122"/>
                <a:cs typeface="Times New Roman" panose="02020603050405020304" pitchFamily="18" charset="0"/>
              </a:rPr>
              <a:t>，说明</a:t>
            </a:r>
            <a:r>
              <a:rPr lang="zh-CN" altLang="en-US" sz="2200" b="1" dirty="0">
                <a:solidFill>
                  <a:srgbClr val="3333FF"/>
                </a:solidFill>
                <a:ea typeface="楷体" panose="02010609060101010101" pitchFamily="49" charset="-122"/>
                <a:cs typeface="Times New Roman" panose="02020603050405020304" pitchFamily="18" charset="0"/>
              </a:rPr>
              <a:t>删去关键字</a:t>
            </a:r>
            <a:r>
              <a:rPr lang="zh-CN" altLang="en-US" sz="2200" b="1">
                <a:solidFill>
                  <a:srgbClr val="3333FF"/>
                </a:solidFill>
                <a:ea typeface="楷体" panose="02010609060101010101" pitchFamily="49" charset="-122"/>
                <a:cs typeface="Times New Roman" panose="02020603050405020304" pitchFamily="18" charset="0"/>
              </a:rPr>
              <a:t>后该结点将不满足</a:t>
            </a:r>
            <a:r>
              <a:rPr lang="en-US" altLang="zh-CN" sz="2200" b="1">
                <a:solidFill>
                  <a:srgbClr val="3333FF"/>
                </a:solidFill>
                <a:ea typeface="楷体" panose="02010609060101010101" pitchFamily="49" charset="-122"/>
                <a:cs typeface="Times New Roman" panose="02020603050405020304" pitchFamily="18" charset="0"/>
              </a:rPr>
              <a:t>B</a:t>
            </a:r>
            <a:r>
              <a:rPr lang="zh-CN" altLang="en-US" sz="2200" b="1">
                <a:solidFill>
                  <a:srgbClr val="3333FF"/>
                </a:solidFill>
                <a:ea typeface="楷体" panose="02010609060101010101" pitchFamily="49" charset="-122"/>
                <a:cs typeface="Times New Roman" panose="02020603050405020304" pitchFamily="18" charset="0"/>
              </a:rPr>
              <a:t>树</a:t>
            </a:r>
            <a:r>
              <a:rPr lang="zh-CN" altLang="en-US" sz="2200" b="1" dirty="0">
                <a:solidFill>
                  <a:srgbClr val="3333FF"/>
                </a:solidFill>
                <a:ea typeface="楷体" panose="02010609060101010101" pitchFamily="49" charset="-122"/>
                <a:cs typeface="Times New Roman" panose="02020603050405020304" pitchFamily="18" charset="0"/>
              </a:rPr>
              <a:t>的定义。若</a:t>
            </a:r>
            <a:r>
              <a:rPr lang="zh-CN" altLang="en-US" sz="2200" b="1" dirty="0">
                <a:solidFill>
                  <a:srgbClr val="C00000"/>
                </a:solidFill>
                <a:ea typeface="楷体" panose="02010609060101010101" pitchFamily="49" charset="-122"/>
                <a:cs typeface="Times New Roman" panose="02020603050405020304" pitchFamily="18" charset="0"/>
              </a:rPr>
              <a:t>不能</a:t>
            </a:r>
            <a:r>
              <a:rPr lang="zh-CN" altLang="en-US" sz="2200" b="1">
                <a:solidFill>
                  <a:srgbClr val="C00000"/>
                </a:solidFill>
                <a:ea typeface="楷体" panose="02010609060101010101" pitchFamily="49" charset="-122"/>
                <a:cs typeface="Times New Roman" panose="02020603050405020304" pitchFamily="18" charset="0"/>
              </a:rPr>
              <a:t>从兄弟结点借</a:t>
            </a:r>
            <a:r>
              <a:rPr lang="zh-CN" altLang="en-US" sz="2200" b="1" dirty="0">
                <a:solidFill>
                  <a:srgbClr val="3333FF"/>
                </a:solidFill>
                <a:ea typeface="楷体" panose="02010609060101010101" pitchFamily="49" charset="-122"/>
                <a:cs typeface="Times New Roman" panose="02020603050405020304" pitchFamily="18" charset="0"/>
              </a:rPr>
              <a:t>。　　</a:t>
            </a:r>
          </a:p>
        </p:txBody>
      </p:sp>
      <p:sp>
        <p:nvSpPr>
          <p:cNvPr id="23" name="Text Box 7"/>
          <p:cNvSpPr txBox="1">
            <a:spLocks noChangeArrowheads="1"/>
          </p:cNvSpPr>
          <p:nvPr/>
        </p:nvSpPr>
        <p:spPr bwMode="auto">
          <a:xfrm>
            <a:off x="1482711" y="4000504"/>
            <a:ext cx="1223963" cy="304800"/>
          </a:xfrm>
          <a:prstGeom prst="rect">
            <a:avLst/>
          </a:prstGeom>
          <a:noFill/>
          <a:ln w="28575" algn="ctr">
            <a:noFill/>
            <a:miter lim="800000"/>
          </a:ln>
        </p:spPr>
        <p:txBody>
          <a:bodyPr lIns="0" tIns="0" rIns="0" bIns="0">
            <a:spAutoFit/>
          </a:bodyPr>
          <a:lstStyle/>
          <a:p>
            <a:pPr>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删除</a:t>
            </a:r>
            <a:r>
              <a:rPr kumimoji="0" lang="en-US" altLang="zh-CN" sz="2000" b="1" dirty="0">
                <a:solidFill>
                  <a:srgbClr val="3333FF"/>
                </a:solidFill>
                <a:ea typeface="楷体" panose="02010609060101010101" pitchFamily="49" charset="-122"/>
                <a:cs typeface="Times New Roman" panose="02020603050405020304" pitchFamily="18" charset="0"/>
              </a:rPr>
              <a:t>15</a:t>
            </a:r>
          </a:p>
        </p:txBody>
      </p:sp>
      <p:cxnSp>
        <p:nvCxnSpPr>
          <p:cNvPr id="24" name="直接箭头连接符 23"/>
          <p:cNvCxnSpPr/>
          <p:nvPr/>
        </p:nvCxnSpPr>
        <p:spPr>
          <a:xfrm rot="16200000" flipV="1">
            <a:off x="2000239" y="3857628"/>
            <a:ext cx="285752"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5857884" y="2093898"/>
            <a:ext cx="2738438" cy="2049482"/>
            <a:chOff x="5857884" y="2093898"/>
            <a:chExt cx="2738438" cy="2049482"/>
          </a:xfrm>
        </p:grpSpPr>
        <p:sp>
          <p:nvSpPr>
            <p:cNvPr id="70667" name="Text Box 31"/>
            <p:cNvSpPr txBox="1">
              <a:spLocks noChangeArrowheads="1"/>
            </p:cNvSpPr>
            <p:nvPr/>
          </p:nvSpPr>
          <p:spPr bwMode="auto">
            <a:xfrm>
              <a:off x="6289684" y="3711580"/>
              <a:ext cx="647700" cy="365125"/>
            </a:xfrm>
            <a:prstGeom prst="rect">
              <a:avLst/>
            </a:prstGeom>
            <a:noFill/>
            <a:ln w="28575" algn="ctr">
              <a:noFill/>
              <a:miter lim="800000"/>
            </a:ln>
          </p:spPr>
          <p:txBody>
            <a:bodyPr lIns="0" tIns="0" rIns="0" bIns="0">
              <a:spAutoFit/>
            </a:bodyPr>
            <a:lstStyle/>
            <a:p>
              <a:pPr>
                <a:spcBef>
                  <a:spcPct val="50000"/>
                </a:spcBef>
              </a:pPr>
              <a:r>
                <a:rPr kumimoji="0" lang="en-US" altLang="zh-CN" sz="2400" b="1" i="1">
                  <a:ea typeface="楷体_GB2312" pitchFamily="49" charset="-122"/>
                </a:rPr>
                <a:t>b</a:t>
              </a:r>
            </a:p>
          </p:txBody>
        </p:sp>
        <p:sp>
          <p:nvSpPr>
            <p:cNvPr id="70668" name="Rectangle 32"/>
            <p:cNvSpPr>
              <a:spLocks noChangeArrowheads="1"/>
            </p:cNvSpPr>
            <p:nvPr/>
          </p:nvSpPr>
          <p:spPr bwMode="auto">
            <a:xfrm>
              <a:off x="6146809" y="2703517"/>
              <a:ext cx="1152525" cy="503238"/>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    13  </a:t>
              </a:r>
            </a:p>
          </p:txBody>
        </p:sp>
        <p:sp>
          <p:nvSpPr>
            <p:cNvPr id="70669" name="Rectangle 33"/>
            <p:cNvSpPr>
              <a:spLocks noChangeArrowheads="1"/>
            </p:cNvSpPr>
            <p:nvPr/>
          </p:nvSpPr>
          <p:spPr bwMode="auto">
            <a:xfrm>
              <a:off x="6865946" y="3640142"/>
              <a:ext cx="1587500" cy="503238"/>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14 17 19 20</a:t>
              </a:r>
            </a:p>
          </p:txBody>
        </p:sp>
        <p:sp>
          <p:nvSpPr>
            <p:cNvPr id="70670" name="Line 35"/>
            <p:cNvSpPr>
              <a:spLocks noChangeShapeType="1"/>
            </p:cNvSpPr>
            <p:nvPr/>
          </p:nvSpPr>
          <p:spPr bwMode="auto">
            <a:xfrm>
              <a:off x="6881810" y="3094030"/>
              <a:ext cx="420699" cy="546112"/>
            </a:xfrm>
            <a:prstGeom prst="line">
              <a:avLst/>
            </a:prstGeom>
            <a:noFill/>
            <a:ln w="28575">
              <a:solidFill>
                <a:srgbClr val="9900FF"/>
              </a:solidFill>
              <a:round/>
              <a:tailEnd type="triangle" w="med" len="med"/>
            </a:ln>
          </p:spPr>
          <p:txBody>
            <a:bodyPr wrap="none" anchor="ctr"/>
            <a:lstStyle/>
            <a:p>
              <a:endParaRPr lang="zh-CN" altLang="en-US"/>
            </a:p>
          </p:txBody>
        </p:sp>
        <p:sp>
          <p:nvSpPr>
            <p:cNvPr id="70673" name="Line 38"/>
            <p:cNvSpPr>
              <a:spLocks noChangeShapeType="1"/>
            </p:cNvSpPr>
            <p:nvPr/>
          </p:nvSpPr>
          <p:spPr bwMode="auto">
            <a:xfrm flipH="1">
              <a:off x="5857884" y="3000372"/>
              <a:ext cx="571504" cy="231783"/>
            </a:xfrm>
            <a:prstGeom prst="line">
              <a:avLst/>
            </a:prstGeom>
            <a:noFill/>
            <a:ln w="28575">
              <a:solidFill>
                <a:srgbClr val="9900FF"/>
              </a:solidFill>
              <a:round/>
              <a:tailEnd type="triangle" w="med" len="med"/>
            </a:ln>
          </p:spPr>
          <p:txBody>
            <a:bodyPr wrap="none" anchor="ctr"/>
            <a:lstStyle/>
            <a:p>
              <a:endParaRPr lang="zh-CN" altLang="en-US"/>
            </a:p>
          </p:txBody>
        </p:sp>
        <p:sp>
          <p:nvSpPr>
            <p:cNvPr id="25" name="TextBox 24"/>
            <p:cNvSpPr txBox="1"/>
            <p:nvPr/>
          </p:nvSpPr>
          <p:spPr>
            <a:xfrm>
              <a:off x="6596058" y="2093898"/>
              <a:ext cx="2000264" cy="400110"/>
            </a:xfrm>
            <a:prstGeom prst="rect">
              <a:avLst/>
            </a:prstGeom>
            <a:noFill/>
          </p:spPr>
          <p:txBody>
            <a:bodyPr wrap="square" rtlCol="0">
              <a:spAutoFit/>
            </a:bodyPr>
            <a:lstStyle/>
            <a:p>
              <a:r>
                <a:rPr lang="zh-CN" altLang="en-US" sz="2000" b="1" dirty="0">
                  <a:solidFill>
                    <a:srgbClr val="3333FF"/>
                  </a:solidFill>
                  <a:ea typeface="楷体" panose="02010609060101010101" pitchFamily="49" charset="-122"/>
                  <a:cs typeface="Times New Roman" panose="02020603050405020304" pitchFamily="18" charset="0"/>
                </a:rPr>
                <a:t>减少</a:t>
              </a:r>
              <a:r>
                <a:rPr lang="en-US" altLang="zh-CN" sz="2000" b="1" dirty="0">
                  <a:solidFill>
                    <a:srgbClr val="3333FF"/>
                  </a:solidFill>
                  <a:ea typeface="楷体" panose="02010609060101010101" pitchFamily="49" charset="-122"/>
                  <a:cs typeface="Times New Roman" panose="02020603050405020304" pitchFamily="18" charset="0"/>
                </a:rPr>
                <a:t>1</a:t>
              </a:r>
              <a:r>
                <a:rPr lang="zh-CN" altLang="en-US" sz="2000" b="1" dirty="0">
                  <a:solidFill>
                    <a:srgbClr val="3333FF"/>
                  </a:solidFill>
                  <a:ea typeface="楷体" panose="02010609060101010101" pitchFamily="49" charset="-122"/>
                  <a:cs typeface="Times New Roman" panose="02020603050405020304" pitchFamily="18" charset="0"/>
                </a:rPr>
                <a:t>个关键字</a:t>
              </a:r>
            </a:p>
          </p:txBody>
        </p:sp>
        <p:cxnSp>
          <p:nvCxnSpPr>
            <p:cNvPr id="27" name="直接箭头连接符 26"/>
            <p:cNvCxnSpPr>
              <a:stCxn id="25" idx="2"/>
            </p:cNvCxnSpPr>
            <p:nvPr/>
          </p:nvCxnSpPr>
          <p:spPr>
            <a:xfrm rot="5400000">
              <a:off x="7367617" y="2436829"/>
              <a:ext cx="171394" cy="28575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29" name="右箭头 28"/>
          <p:cNvSpPr/>
          <p:nvPr/>
        </p:nvSpPr>
        <p:spPr>
          <a:xfrm>
            <a:off x="4857752" y="3000372"/>
            <a:ext cx="714380" cy="28575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3786182" y="4714884"/>
            <a:ext cx="2000264" cy="461665"/>
          </a:xfrm>
          <a:prstGeom prst="rect">
            <a:avLst/>
          </a:prstGeom>
          <a:noFill/>
        </p:spPr>
        <p:txBody>
          <a:bodyPr wrap="square" rtlCol="0">
            <a:spAutoFit/>
          </a:bodyPr>
          <a:lstStyle/>
          <a:p>
            <a:r>
              <a:rPr lang="zh-CN" altLang="en-US" sz="2400" b="1">
                <a:solidFill>
                  <a:srgbClr val="FF00FF"/>
                </a:solidFill>
                <a:latin typeface="楷体" panose="02010609060101010101" pitchFamily="49" charset="-122"/>
                <a:ea typeface="楷体" panose="02010609060101010101" pitchFamily="49" charset="-122"/>
              </a:rPr>
              <a:t>删除完成</a:t>
            </a:r>
            <a:endParaRPr lang="zh-CN" altLang="en-US" sz="2400" b="1" dirty="0">
              <a:solidFill>
                <a:srgbClr val="FF00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102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6" name="Text Box 47"/>
          <p:cNvSpPr txBox="1">
            <a:spLocks noChangeArrowheads="1"/>
          </p:cNvSpPr>
          <p:nvPr/>
        </p:nvSpPr>
        <p:spPr bwMode="auto">
          <a:xfrm>
            <a:off x="285720" y="142852"/>
            <a:ext cx="8675688" cy="1132618"/>
          </a:xfrm>
          <a:prstGeom prst="rect">
            <a:avLst/>
          </a:prstGeom>
          <a:noFill/>
          <a:ln w="9525">
            <a:noFill/>
            <a:miter lim="800000"/>
          </a:ln>
        </p:spPr>
        <p:txBody>
          <a:bodyPr>
            <a:spAutoFit/>
          </a:bodyPr>
          <a:lstStyle/>
          <a:p>
            <a:pPr algn="just" fontAlgn="ctr">
              <a:lnSpc>
                <a:spcPct val="130000"/>
              </a:lnSpc>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a:t>
            </a:r>
            <a:r>
              <a:rPr lang="en-US" altLang="zh-CN" b="1" dirty="0">
                <a:ea typeface="楷体" panose="02010609060101010101" pitchFamily="49" charset="-122"/>
                <a:cs typeface="Times New Roman" panose="02020603050405020304" pitchFamily="18" charset="0"/>
              </a:rPr>
              <a:t>【</a:t>
            </a:r>
            <a:r>
              <a:rPr lang="zh-CN" altLang="en-US" b="1">
                <a:ea typeface="楷体" panose="02010609060101010101" pitchFamily="49" charset="-122"/>
                <a:cs typeface="Times New Roman" panose="02020603050405020304" pitchFamily="18" charset="0"/>
              </a:rPr>
              <a:t>例</a:t>
            </a:r>
            <a:r>
              <a:rPr lang="en-US" altLang="zh-CN" b="1">
                <a:ea typeface="楷体" panose="02010609060101010101" pitchFamily="49" charset="-122"/>
                <a:cs typeface="Times New Roman" panose="02020603050405020304" pitchFamily="18" charset="0"/>
              </a:rPr>
              <a:t>9-8】</a:t>
            </a:r>
            <a:r>
              <a:rPr lang="zh-CN" altLang="en-US" sz="2400" b="1" dirty="0">
                <a:solidFill>
                  <a:srgbClr val="3333FF"/>
                </a:solidFill>
                <a:ea typeface="楷体" panose="02010609060101010101" pitchFamily="49" charset="-122"/>
                <a:cs typeface="Times New Roman" panose="02020603050405020304" pitchFamily="18" charset="0"/>
              </a:rPr>
              <a:t>对于前例</a:t>
            </a:r>
            <a:r>
              <a:rPr lang="zh-CN" altLang="en-US" sz="2400" b="1">
                <a:solidFill>
                  <a:srgbClr val="3333FF"/>
                </a:solidFill>
                <a:ea typeface="楷体" panose="02010609060101010101" pitchFamily="49" charset="-122"/>
                <a:cs typeface="Times New Roman" panose="02020603050405020304" pitchFamily="18" charset="0"/>
              </a:rPr>
              <a:t>生成的</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树，给</a:t>
            </a:r>
            <a:r>
              <a:rPr lang="zh-CN" altLang="en-US" sz="2400" b="1" dirty="0">
                <a:solidFill>
                  <a:srgbClr val="3333FF"/>
                </a:solidFill>
                <a:ea typeface="楷体" panose="02010609060101010101" pitchFamily="49" charset="-122"/>
                <a:cs typeface="Times New Roman" panose="02020603050405020304" pitchFamily="18" charset="0"/>
              </a:rPr>
              <a:t>出</a:t>
            </a:r>
            <a:r>
              <a:rPr lang="zh-CN" altLang="en-US" sz="2400" b="1">
                <a:solidFill>
                  <a:srgbClr val="3333FF"/>
                </a:solidFill>
                <a:ea typeface="楷体" panose="02010609060101010101" pitchFamily="49" charset="-122"/>
                <a:cs typeface="Times New Roman" panose="02020603050405020304" pitchFamily="18" charset="0"/>
              </a:rPr>
              <a:t>删除</a:t>
            </a:r>
            <a:r>
              <a:rPr lang="en-US" altLang="zh-CN" sz="2400" b="1">
                <a:solidFill>
                  <a:srgbClr val="3333FF"/>
                </a:solidFill>
                <a:ea typeface="楷体" panose="02010609060101010101" pitchFamily="49" charset="-122"/>
                <a:cs typeface="Times New Roman" panose="02020603050405020304" pitchFamily="18" charset="0"/>
              </a:rPr>
              <a:t>8</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16</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15</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4</a:t>
            </a:r>
            <a:r>
              <a:rPr lang="zh-CN" altLang="en-US" sz="2400" b="1" dirty="0">
                <a:solidFill>
                  <a:srgbClr val="3333FF"/>
                </a:solidFill>
                <a:ea typeface="楷体" panose="02010609060101010101" pitchFamily="49" charset="-122"/>
                <a:cs typeface="Times New Roman" panose="02020603050405020304" pitchFamily="18" charset="0"/>
              </a:rPr>
              <a:t>等</a:t>
            </a:r>
            <a:r>
              <a:rPr lang="en-US" altLang="zh-CN" sz="2400" b="1" dirty="0">
                <a:solidFill>
                  <a:srgbClr val="3333FF"/>
                </a:solidFill>
                <a:ea typeface="楷体" panose="02010609060101010101" pitchFamily="49" charset="-122"/>
                <a:cs typeface="Times New Roman" panose="02020603050405020304" pitchFamily="18" charset="0"/>
              </a:rPr>
              <a:t>4</a:t>
            </a:r>
            <a:r>
              <a:rPr lang="zh-CN" altLang="en-US" sz="2400" b="1" dirty="0">
                <a:solidFill>
                  <a:srgbClr val="3333FF"/>
                </a:solidFill>
                <a:ea typeface="楷体" panose="02010609060101010101" pitchFamily="49" charset="-122"/>
                <a:cs typeface="Times New Roman" panose="02020603050405020304" pitchFamily="18" charset="0"/>
              </a:rPr>
              <a:t>个关键字的过程。</a:t>
            </a:r>
          </a:p>
        </p:txBody>
      </p:sp>
      <p:sp>
        <p:nvSpPr>
          <p:cNvPr id="71727" name="Text Box 48"/>
          <p:cNvSpPr txBox="1">
            <a:spLocks noChangeArrowheads="1"/>
          </p:cNvSpPr>
          <p:nvPr/>
        </p:nvSpPr>
        <p:spPr bwMode="auto">
          <a:xfrm>
            <a:off x="785786" y="1500174"/>
            <a:ext cx="1152525" cy="365125"/>
          </a:xfrm>
          <a:prstGeom prst="rect">
            <a:avLst/>
          </a:prstGeom>
          <a:noFill/>
          <a:ln w="28575" algn="ctr">
            <a:noFill/>
            <a:miter lim="800000"/>
          </a:ln>
        </p:spPr>
        <p:txBody>
          <a:bodyPr lIns="0" tIns="0" rIns="0" bIns="0">
            <a:spAutoFit/>
          </a:bodyPr>
          <a:lstStyle/>
          <a:p>
            <a:pPr>
              <a:spcBef>
                <a:spcPct val="50000"/>
              </a:spcBef>
            </a:pPr>
            <a:r>
              <a:rPr lang="en-US" altLang="zh-CN" sz="2400" b="1" dirty="0">
                <a:solidFill>
                  <a:srgbClr val="FF00FF"/>
                </a:solidFill>
                <a:ea typeface="楷体_GB2312" pitchFamily="49" charset="-122"/>
              </a:rPr>
              <a:t>Min=2</a:t>
            </a:r>
          </a:p>
        </p:txBody>
      </p:sp>
      <p:sp>
        <p:nvSpPr>
          <p:cNvPr id="68" name="TextBox 67"/>
          <p:cNvSpPr txBox="1"/>
          <p:nvPr/>
        </p:nvSpPr>
        <p:spPr>
          <a:xfrm>
            <a:off x="2428860" y="1428736"/>
            <a:ext cx="1143008" cy="461665"/>
          </a:xfrm>
          <a:prstGeom prst="rect">
            <a:avLst/>
          </a:prstGeom>
          <a:noFill/>
        </p:spPr>
        <p:txBody>
          <a:bodyPr wrap="square" rtlCol="0">
            <a:spAutoFit/>
          </a:bodyPr>
          <a:lstStyle/>
          <a:p>
            <a:pPr algn="l"/>
            <a:r>
              <a:rPr lang="zh-CN" altLang="en-US" sz="2400" b="1" dirty="0">
                <a:solidFill>
                  <a:srgbClr val="3333FF"/>
                </a:solidFill>
                <a:latin typeface="楷体" panose="02010609060101010101" pitchFamily="49" charset="-122"/>
                <a:ea typeface="楷体" panose="02010609060101010101" pitchFamily="49" charset="-122"/>
              </a:rPr>
              <a:t>删除：</a:t>
            </a:r>
          </a:p>
        </p:txBody>
      </p:sp>
      <p:sp>
        <p:nvSpPr>
          <p:cNvPr id="69" name="TextBox 68"/>
          <p:cNvSpPr txBox="1"/>
          <p:nvPr/>
        </p:nvSpPr>
        <p:spPr>
          <a:xfrm>
            <a:off x="3500430" y="1499380"/>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8</a:t>
            </a:r>
            <a:endParaRPr lang="zh-CN" altLang="en-US" sz="2400" b="1" dirty="0">
              <a:solidFill>
                <a:srgbClr val="3333FF"/>
              </a:solidFill>
              <a:cs typeface="Times New Roman" panose="02020603050405020304" pitchFamily="18" charset="0"/>
            </a:endParaRPr>
          </a:p>
        </p:txBody>
      </p:sp>
      <p:cxnSp>
        <p:nvCxnSpPr>
          <p:cNvPr id="70" name="直接箭头连接符 69"/>
          <p:cNvCxnSpPr/>
          <p:nvPr/>
        </p:nvCxnSpPr>
        <p:spPr>
          <a:xfrm rot="5400000" flipH="1" flipV="1">
            <a:off x="3548849" y="2047865"/>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428860" y="3500438"/>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rot="10800000" flipV="1">
            <a:off x="1119958" y="3844928"/>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30" idx="0"/>
          </p:cNvCxnSpPr>
          <p:nvPr/>
        </p:nvCxnSpPr>
        <p:spPr>
          <a:xfrm rot="16200000" flipH="1">
            <a:off x="2801528" y="4123139"/>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714480" y="4643446"/>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0" name="矩形 29"/>
          <p:cNvSpPr/>
          <p:nvPr/>
        </p:nvSpPr>
        <p:spPr>
          <a:xfrm>
            <a:off x="2786050" y="464344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a:t>
            </a:r>
            <a:r>
              <a:rPr lang="en-US" altLang="zh-CN" sz="2000" b="1" dirty="0">
                <a:solidFill>
                  <a:srgbClr val="FF0000"/>
                </a:solidFill>
                <a:latin typeface="Times New Roman" panose="02020603050405020304" pitchFamily="18" charset="0"/>
                <a:cs typeface="Times New Roman" panose="02020603050405020304" pitchFamily="18" charset="0"/>
              </a:rPr>
              <a:t>8</a:t>
            </a:r>
            <a:r>
              <a:rPr lang="en-US" altLang="zh-CN" sz="2000" b="1" dirty="0">
                <a:solidFill>
                  <a:srgbClr val="3333FF"/>
                </a:solidFill>
                <a:latin typeface="Times New Roman" panose="02020603050405020304" pitchFamily="18" charset="0"/>
                <a:cs typeface="Times New Roman" panose="02020603050405020304" pitchFamily="18" charset="0"/>
              </a:rPr>
              <a:t>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1" name="矩形 30"/>
          <p:cNvSpPr/>
          <p:nvPr/>
        </p:nvSpPr>
        <p:spPr>
          <a:xfrm>
            <a:off x="642910" y="464344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32" name="直接箭头连接符 31"/>
          <p:cNvCxnSpPr>
            <a:endCxn id="29" idx="0"/>
          </p:cNvCxnSpPr>
          <p:nvPr/>
        </p:nvCxnSpPr>
        <p:spPr>
          <a:xfrm rot="5400000">
            <a:off x="2091119" y="3912794"/>
            <a:ext cx="782641" cy="67866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214810" y="464344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4" name="矩形 33"/>
          <p:cNvSpPr/>
          <p:nvPr/>
        </p:nvSpPr>
        <p:spPr>
          <a:xfrm>
            <a:off x="5429256" y="464344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14 15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5" name="矩形 34"/>
          <p:cNvSpPr/>
          <p:nvPr/>
        </p:nvSpPr>
        <p:spPr>
          <a:xfrm>
            <a:off x="6643702" y="464344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17 18 19 20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6" name="矩形 35"/>
          <p:cNvSpPr/>
          <p:nvPr/>
        </p:nvSpPr>
        <p:spPr>
          <a:xfrm>
            <a:off x="3857620" y="2571744"/>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7" name="矩形 36"/>
          <p:cNvSpPr/>
          <p:nvPr/>
        </p:nvSpPr>
        <p:spPr>
          <a:xfrm>
            <a:off x="5143504" y="350043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13  16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38" name="直接箭头连接符 37"/>
          <p:cNvCxnSpPr/>
          <p:nvPr/>
        </p:nvCxnSpPr>
        <p:spPr>
          <a:xfrm rot="5400000">
            <a:off x="4625610" y="3931876"/>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34" idx="0"/>
          </p:cNvCxnSpPr>
          <p:nvPr/>
        </p:nvCxnSpPr>
        <p:spPr>
          <a:xfrm rot="16200000" flipH="1">
            <a:off x="5385996" y="4135839"/>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6000760" y="3857628"/>
            <a:ext cx="1357322"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26" idx="0"/>
          </p:cNvCxnSpPr>
          <p:nvPr/>
        </p:nvCxnSpPr>
        <p:spPr>
          <a:xfrm rot="10800000" flipV="1">
            <a:off x="2821770" y="2928934"/>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37" idx="0"/>
          </p:cNvCxnSpPr>
          <p:nvPr/>
        </p:nvCxnSpPr>
        <p:spPr>
          <a:xfrm>
            <a:off x="4508500" y="2908296"/>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786050" y="464344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103</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30"/>
                                        </p:tgtEl>
                                      </p:cBhvr>
                                    </p:animEffect>
                                    <p:animScale>
                                      <p:cBhvr>
                                        <p:cTn id="13" dur="250" autoRev="1" fill="hold"/>
                                        <p:tgtEl>
                                          <p:spTgt spid="30"/>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30" grpId="0" bldLvl="0" animBg="1"/>
      <p:bldP spid="43"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7" name="Text Box 48"/>
          <p:cNvSpPr txBox="1">
            <a:spLocks noChangeArrowheads="1"/>
          </p:cNvSpPr>
          <p:nvPr/>
        </p:nvSpPr>
        <p:spPr bwMode="auto">
          <a:xfrm>
            <a:off x="642910" y="785794"/>
            <a:ext cx="1152525" cy="365125"/>
          </a:xfrm>
          <a:prstGeom prst="rect">
            <a:avLst/>
          </a:prstGeom>
          <a:noFill/>
          <a:ln w="28575" algn="ctr">
            <a:noFill/>
            <a:miter lim="800000"/>
          </a:ln>
        </p:spPr>
        <p:txBody>
          <a:bodyPr lIns="0" tIns="0" rIns="0" bIns="0">
            <a:spAutoFit/>
          </a:bodyPr>
          <a:lstStyle/>
          <a:p>
            <a:pPr>
              <a:spcBef>
                <a:spcPct val="50000"/>
              </a:spcBef>
            </a:pPr>
            <a:r>
              <a:rPr lang="en-US" altLang="zh-CN" sz="2400" b="1" dirty="0">
                <a:solidFill>
                  <a:srgbClr val="FF00FF"/>
                </a:solidFill>
                <a:ea typeface="楷体_GB2312" pitchFamily="49" charset="-122"/>
              </a:rPr>
              <a:t>Min=2</a:t>
            </a:r>
          </a:p>
        </p:txBody>
      </p:sp>
      <p:sp>
        <p:nvSpPr>
          <p:cNvPr id="68" name="TextBox 67"/>
          <p:cNvSpPr txBox="1"/>
          <p:nvPr/>
        </p:nvSpPr>
        <p:spPr>
          <a:xfrm>
            <a:off x="2285984" y="714356"/>
            <a:ext cx="1143008" cy="461665"/>
          </a:xfrm>
          <a:prstGeom prst="rect">
            <a:avLst/>
          </a:prstGeom>
          <a:noFill/>
        </p:spPr>
        <p:txBody>
          <a:bodyPr wrap="square" rtlCol="0">
            <a:spAutoFit/>
          </a:bodyPr>
          <a:lstStyle/>
          <a:p>
            <a:pPr algn="l"/>
            <a:r>
              <a:rPr lang="zh-CN" altLang="en-US" sz="2400" b="1" dirty="0">
                <a:solidFill>
                  <a:srgbClr val="3333FF"/>
                </a:solidFill>
                <a:latin typeface="楷体" panose="02010609060101010101" pitchFamily="49" charset="-122"/>
                <a:ea typeface="楷体" panose="02010609060101010101" pitchFamily="49" charset="-122"/>
              </a:rPr>
              <a:t>删除：</a:t>
            </a:r>
          </a:p>
        </p:txBody>
      </p:sp>
      <p:sp>
        <p:nvSpPr>
          <p:cNvPr id="69" name="TextBox 68"/>
          <p:cNvSpPr txBox="1"/>
          <p:nvPr/>
        </p:nvSpPr>
        <p:spPr>
          <a:xfrm>
            <a:off x="3357554" y="785000"/>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16</a:t>
            </a:r>
            <a:endParaRPr lang="zh-CN" altLang="en-US" sz="2400" b="1" dirty="0">
              <a:solidFill>
                <a:srgbClr val="3333FF"/>
              </a:solidFill>
              <a:cs typeface="Times New Roman" panose="02020603050405020304" pitchFamily="18" charset="0"/>
            </a:endParaRPr>
          </a:p>
        </p:txBody>
      </p:sp>
      <p:cxnSp>
        <p:nvCxnSpPr>
          <p:cNvPr id="70" name="直接箭头连接符 69"/>
          <p:cNvCxnSpPr/>
          <p:nvPr/>
        </p:nvCxnSpPr>
        <p:spPr>
          <a:xfrm rot="5400000" flipH="1" flipV="1">
            <a:off x="3405973" y="1333485"/>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428860" y="2571744"/>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rot="10800000" flipV="1">
            <a:off x="1119958" y="2916234"/>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2801528" y="3194445"/>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714480" y="371475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29" name="矩形 28"/>
          <p:cNvSpPr/>
          <p:nvPr/>
        </p:nvSpPr>
        <p:spPr>
          <a:xfrm>
            <a:off x="642910" y="371475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30" name="直接箭头连接符 29"/>
          <p:cNvCxnSpPr>
            <a:endCxn id="27" idx="0"/>
          </p:cNvCxnSpPr>
          <p:nvPr/>
        </p:nvCxnSpPr>
        <p:spPr>
          <a:xfrm rot="5400000">
            <a:off x="2091119" y="2984100"/>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214810" y="371475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2" name="矩形 31"/>
          <p:cNvSpPr/>
          <p:nvPr/>
        </p:nvSpPr>
        <p:spPr>
          <a:xfrm>
            <a:off x="5429256" y="371475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14 15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3" name="矩形 32"/>
          <p:cNvSpPr/>
          <p:nvPr/>
        </p:nvSpPr>
        <p:spPr>
          <a:xfrm>
            <a:off x="6643702" y="3714752"/>
            <a:ext cx="157163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     18 19 20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4" name="矩形 33"/>
          <p:cNvSpPr/>
          <p:nvPr/>
        </p:nvSpPr>
        <p:spPr>
          <a:xfrm>
            <a:off x="3857620" y="164305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5" name="矩形 34"/>
          <p:cNvSpPr/>
          <p:nvPr/>
        </p:nvSpPr>
        <p:spPr>
          <a:xfrm>
            <a:off x="5143504" y="257174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13  </a:t>
            </a:r>
            <a:r>
              <a:rPr lang="en-US" altLang="zh-CN" sz="2000" b="1" dirty="0">
                <a:solidFill>
                  <a:srgbClr val="FF0000"/>
                </a:solidFill>
                <a:latin typeface="Times New Roman" panose="02020603050405020304" pitchFamily="18" charset="0"/>
                <a:cs typeface="Times New Roman" panose="02020603050405020304" pitchFamily="18" charset="0"/>
              </a:rPr>
              <a:t>16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36" name="直接箭头连接符 35"/>
          <p:cNvCxnSpPr/>
          <p:nvPr/>
        </p:nvCxnSpPr>
        <p:spPr>
          <a:xfrm rot="5400000">
            <a:off x="4625610" y="3003182"/>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32" idx="0"/>
          </p:cNvCxnSpPr>
          <p:nvPr/>
        </p:nvCxnSpPr>
        <p:spPr>
          <a:xfrm rot="16200000" flipH="1">
            <a:off x="5385996" y="3207145"/>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33" idx="0"/>
          </p:cNvCxnSpPr>
          <p:nvPr/>
        </p:nvCxnSpPr>
        <p:spPr>
          <a:xfrm>
            <a:off x="6000760" y="2928934"/>
            <a:ext cx="1428760"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4" idx="0"/>
          </p:cNvCxnSpPr>
          <p:nvPr/>
        </p:nvCxnSpPr>
        <p:spPr>
          <a:xfrm rot="10800000" flipV="1">
            <a:off x="2821770" y="2000240"/>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4508500" y="1979602"/>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786050" y="371475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6656402" y="3776608"/>
            <a:ext cx="468000" cy="400110"/>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17</a:t>
            </a:r>
            <a:endPar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矩形 27"/>
          <p:cNvSpPr/>
          <p:nvPr/>
        </p:nvSpPr>
        <p:spPr>
          <a:xfrm>
            <a:off x="5143504" y="257174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rgbClr val="3333FF"/>
                </a:solidFill>
                <a:latin typeface="Times New Roman" panose="02020603050405020304" pitchFamily="18" charset="0"/>
                <a:cs typeface="Times New Roman" panose="02020603050405020304" pitchFamily="18" charset="0"/>
              </a:rPr>
              <a:t>13  </a:t>
            </a:r>
            <a:r>
              <a:rPr lang="en-US" altLang="zh-CN" sz="2000" b="1">
                <a:solidFill>
                  <a:srgbClr val="FF0000"/>
                </a:solidFill>
                <a:latin typeface="Times New Roman" panose="02020603050405020304" pitchFamily="18" charset="0"/>
                <a:cs typeface="Times New Roman" panose="02020603050405020304" pitchFamily="18" charset="0"/>
              </a:rPr>
              <a:t>17</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grpSp>
        <p:nvGrpSpPr>
          <p:cNvPr id="45" name="组合 44"/>
          <p:cNvGrpSpPr/>
          <p:nvPr/>
        </p:nvGrpSpPr>
        <p:grpSpPr>
          <a:xfrm>
            <a:off x="6429388" y="2292486"/>
            <a:ext cx="2214578" cy="2350960"/>
            <a:chOff x="6429388" y="2149610"/>
            <a:chExt cx="2214578" cy="2350960"/>
          </a:xfrm>
        </p:grpSpPr>
        <p:sp>
          <p:nvSpPr>
            <p:cNvPr id="43" name="椭圆 42"/>
            <p:cNvSpPr/>
            <p:nvPr/>
          </p:nvSpPr>
          <p:spPr>
            <a:xfrm>
              <a:off x="6429388" y="2928934"/>
              <a:ext cx="2214578" cy="1571636"/>
            </a:xfrm>
            <a:prstGeom prst="ellipse">
              <a:avLst/>
            </a:prstGeom>
            <a:solidFill>
              <a:schemeClr val="accent1">
                <a:alpha val="0"/>
              </a:schemeClr>
            </a:solid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6715140" y="2149610"/>
              <a:ext cx="1785950" cy="707886"/>
            </a:xfrm>
            <a:prstGeom prst="rect">
              <a:avLst/>
            </a:prstGeom>
            <a:noFill/>
          </p:spPr>
          <p:txBody>
            <a:bodyPr wrap="square" rtlCol="0">
              <a:spAutoFit/>
            </a:bodyPr>
            <a:lstStyle/>
            <a:p>
              <a:r>
                <a:rPr lang="zh-CN" altLang="en-US" sz="2000" b="1">
                  <a:solidFill>
                    <a:srgbClr val="3333FF"/>
                  </a:solidFill>
                  <a:latin typeface="楷体" panose="02010609060101010101" pitchFamily="49" charset="-122"/>
                  <a:ea typeface="楷体" panose="02010609060101010101" pitchFamily="49" charset="-122"/>
                </a:rPr>
                <a:t>右边子树找最小关键字</a:t>
              </a:r>
              <a:endParaRPr lang="zh-CN" altLang="en-US" sz="2000" b="1" dirty="0">
                <a:solidFill>
                  <a:srgbClr val="3333FF"/>
                </a:solidFill>
                <a:latin typeface="楷体" panose="02010609060101010101" pitchFamily="49" charset="-122"/>
                <a:ea typeface="楷体" panose="02010609060101010101" pitchFamily="49" charset="-122"/>
              </a:endParaRP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104</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35"/>
                                        </p:tgtEl>
                                      </p:cBhvr>
                                    </p:animEffect>
                                    <p:animScale>
                                      <p:cBhvr>
                                        <p:cTn id="13" dur="250" autoRev="1" fill="hold"/>
                                        <p:tgtEl>
                                          <p:spTgt spid="35"/>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42"/>
                                        </p:tgtEl>
                                      </p:cBhvr>
                                    </p:animEffect>
                                    <p:animScale>
                                      <p:cBhvr>
                                        <p:cTn id="22" dur="250" autoRev="1" fill="hold"/>
                                        <p:tgtEl>
                                          <p:spTgt spid="42"/>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42"/>
                                        </p:tgtEl>
                                      </p:cBhvr>
                                    </p:animEffect>
                                    <p:set>
                                      <p:cBhvr>
                                        <p:cTn id="27" dur="1" fill="hold">
                                          <p:stCondLst>
                                            <p:cond delay="499"/>
                                          </p:stCondLst>
                                        </p:cTn>
                                        <p:tgtEl>
                                          <p:spTgt spid="4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35" grpId="0" bldLvl="0" animBg="1"/>
      <p:bldP spid="42" grpId="0" bldLvl="0" animBg="1"/>
      <p:bldP spid="42" grpId="1" bldLvl="0" animBg="1"/>
      <p:bldP spid="28"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7" name="Text Box 48"/>
          <p:cNvSpPr txBox="1">
            <a:spLocks noChangeArrowheads="1"/>
          </p:cNvSpPr>
          <p:nvPr/>
        </p:nvSpPr>
        <p:spPr bwMode="auto">
          <a:xfrm>
            <a:off x="571472" y="285728"/>
            <a:ext cx="1152525" cy="365125"/>
          </a:xfrm>
          <a:prstGeom prst="rect">
            <a:avLst/>
          </a:prstGeom>
          <a:noFill/>
          <a:ln w="28575" algn="ctr">
            <a:noFill/>
            <a:miter lim="800000"/>
          </a:ln>
        </p:spPr>
        <p:txBody>
          <a:bodyPr lIns="0" tIns="0" rIns="0" bIns="0">
            <a:spAutoFit/>
          </a:bodyPr>
          <a:lstStyle/>
          <a:p>
            <a:pPr>
              <a:spcBef>
                <a:spcPct val="50000"/>
              </a:spcBef>
            </a:pPr>
            <a:r>
              <a:rPr lang="en-US" altLang="zh-CN" sz="2400" b="1" dirty="0">
                <a:solidFill>
                  <a:srgbClr val="FF00FF"/>
                </a:solidFill>
                <a:ea typeface="楷体_GB2312" pitchFamily="49" charset="-122"/>
              </a:rPr>
              <a:t>Min=2</a:t>
            </a:r>
          </a:p>
        </p:txBody>
      </p:sp>
      <p:sp>
        <p:nvSpPr>
          <p:cNvPr id="68" name="TextBox 67"/>
          <p:cNvSpPr txBox="1"/>
          <p:nvPr/>
        </p:nvSpPr>
        <p:spPr>
          <a:xfrm>
            <a:off x="2214546" y="214290"/>
            <a:ext cx="1143008" cy="461665"/>
          </a:xfrm>
          <a:prstGeom prst="rect">
            <a:avLst/>
          </a:prstGeom>
          <a:noFill/>
        </p:spPr>
        <p:txBody>
          <a:bodyPr wrap="square" rtlCol="0">
            <a:spAutoFit/>
          </a:bodyPr>
          <a:lstStyle/>
          <a:p>
            <a:pPr algn="l"/>
            <a:r>
              <a:rPr lang="zh-CN" altLang="en-US" sz="2400" b="1" dirty="0">
                <a:solidFill>
                  <a:srgbClr val="3333FF"/>
                </a:solidFill>
                <a:latin typeface="楷体" panose="02010609060101010101" pitchFamily="49" charset="-122"/>
                <a:ea typeface="楷体" panose="02010609060101010101" pitchFamily="49" charset="-122"/>
              </a:rPr>
              <a:t>删除：</a:t>
            </a:r>
          </a:p>
        </p:txBody>
      </p:sp>
      <p:sp>
        <p:nvSpPr>
          <p:cNvPr id="69" name="TextBox 68"/>
          <p:cNvSpPr txBox="1"/>
          <p:nvPr/>
        </p:nvSpPr>
        <p:spPr>
          <a:xfrm>
            <a:off x="3286116" y="284934"/>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15</a:t>
            </a:r>
            <a:endParaRPr lang="zh-CN" altLang="en-US" sz="2400" b="1" dirty="0">
              <a:solidFill>
                <a:srgbClr val="3333FF"/>
              </a:solidFill>
              <a:cs typeface="Times New Roman" panose="02020603050405020304" pitchFamily="18" charset="0"/>
            </a:endParaRPr>
          </a:p>
        </p:txBody>
      </p:sp>
      <p:cxnSp>
        <p:nvCxnSpPr>
          <p:cNvPr id="70" name="直接箭头连接符 69"/>
          <p:cNvCxnSpPr/>
          <p:nvPr/>
        </p:nvCxnSpPr>
        <p:spPr>
          <a:xfrm rot="5400000" flipH="1" flipV="1">
            <a:off x="3334535" y="83341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643174" y="1643050"/>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rot="10800000" flipV="1">
            <a:off x="1334272" y="1987540"/>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3015842" y="2265751"/>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928794" y="278605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29" name="矩形 28"/>
          <p:cNvSpPr/>
          <p:nvPr/>
        </p:nvSpPr>
        <p:spPr>
          <a:xfrm>
            <a:off x="857224" y="278605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30" name="直接箭头连接符 29"/>
          <p:cNvCxnSpPr>
            <a:endCxn id="27" idx="0"/>
          </p:cNvCxnSpPr>
          <p:nvPr/>
        </p:nvCxnSpPr>
        <p:spPr>
          <a:xfrm rot="5400000">
            <a:off x="2305433" y="2055406"/>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429124" y="278605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2" name="矩形 31"/>
          <p:cNvSpPr/>
          <p:nvPr/>
        </p:nvSpPr>
        <p:spPr>
          <a:xfrm>
            <a:off x="5643570" y="278605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14  </a:t>
            </a:r>
            <a:r>
              <a:rPr lang="en-US" altLang="zh-CN" sz="2000" b="1" dirty="0">
                <a:solidFill>
                  <a:srgbClr val="FF0000"/>
                </a:solidFill>
                <a:latin typeface="Times New Roman" panose="02020603050405020304" pitchFamily="18" charset="0"/>
                <a:cs typeface="Times New Roman" panose="02020603050405020304" pitchFamily="18" charset="0"/>
              </a:rPr>
              <a:t>15</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3" name="矩形 32"/>
          <p:cNvSpPr/>
          <p:nvPr/>
        </p:nvSpPr>
        <p:spPr>
          <a:xfrm>
            <a:off x="6858016" y="2786058"/>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    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4" name="矩形 33"/>
          <p:cNvSpPr/>
          <p:nvPr/>
        </p:nvSpPr>
        <p:spPr>
          <a:xfrm>
            <a:off x="4071934" y="714356"/>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5" name="矩形 34"/>
          <p:cNvSpPr/>
          <p:nvPr/>
        </p:nvSpPr>
        <p:spPr>
          <a:xfrm>
            <a:off x="5357818" y="1643050"/>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r>
              <a:rPr lang="en-US" altLang="zh-CN" sz="2000" b="1" dirty="0">
                <a:solidFill>
                  <a:srgbClr val="3333FF"/>
                </a:solidFill>
                <a:latin typeface="Times New Roman" panose="02020603050405020304" pitchFamily="18" charset="0"/>
                <a:cs typeface="Times New Roman" panose="02020603050405020304" pitchFamily="18" charset="0"/>
              </a:rPr>
              <a:t>   13</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36" name="直接箭头连接符 35"/>
          <p:cNvCxnSpPr/>
          <p:nvPr/>
        </p:nvCxnSpPr>
        <p:spPr>
          <a:xfrm rot="5400000">
            <a:off x="4839924" y="2074488"/>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32" idx="0"/>
          </p:cNvCxnSpPr>
          <p:nvPr/>
        </p:nvCxnSpPr>
        <p:spPr>
          <a:xfrm rot="16200000" flipH="1">
            <a:off x="5600310" y="2278451"/>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33" idx="0"/>
          </p:cNvCxnSpPr>
          <p:nvPr/>
        </p:nvCxnSpPr>
        <p:spPr>
          <a:xfrm>
            <a:off x="6215074" y="2000240"/>
            <a:ext cx="1357322"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4" idx="0"/>
          </p:cNvCxnSpPr>
          <p:nvPr/>
        </p:nvCxnSpPr>
        <p:spPr>
          <a:xfrm rot="10800000" flipV="1">
            <a:off x="3036084" y="1071546"/>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4722814" y="1050908"/>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000364" y="278605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6902782" y="2839976"/>
            <a:ext cx="468000" cy="40011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18</a:t>
            </a:r>
            <a:endPar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TextBox 42"/>
          <p:cNvSpPr txBox="1"/>
          <p:nvPr/>
        </p:nvSpPr>
        <p:spPr>
          <a:xfrm>
            <a:off x="5935988" y="1696968"/>
            <a:ext cx="468000" cy="400110"/>
          </a:xfrm>
          <a:prstGeom prst="rect">
            <a:avLst/>
          </a:prstGeom>
          <a:solidFill>
            <a:schemeClr val="accent5">
              <a:lumMod val="40000"/>
              <a:lumOff val="60000"/>
            </a:schemeClr>
          </a:solidFill>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17</a:t>
            </a:r>
            <a:endPar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105</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32"/>
                                        </p:tgtEl>
                                      </p:cBhvr>
                                    </p:animEffect>
                                    <p:animScale>
                                      <p:cBhvr>
                                        <p:cTn id="13" dur="250" autoRev="1" fill="hold"/>
                                        <p:tgtEl>
                                          <p:spTgt spid="3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0.00382 -0.00995 C -0.00347 -0.00625 -0.00538 -0.01481 -0.00139 0.01482 C 0.00261 0.04444 0.01545 0.13588 0.01979 0.16782 " pathEditMode="relative" rAng="0" ptsTypes="aaa">
                                      <p:cBhvr>
                                        <p:cTn id="17" dur="2000" fill="hold"/>
                                        <p:tgtEl>
                                          <p:spTgt spid="43"/>
                                        </p:tgtEl>
                                        <p:attrNameLst>
                                          <p:attrName>ppt_x</p:attrName>
                                          <p:attrName>ppt_y</p:attrName>
                                        </p:attrNameLst>
                                      </p:cBhvr>
                                      <p:rCtr x="1100" y="8600"/>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0.01215 -0.0132 C -0.01493 -0.03542 -0.01823 -0.05764 -0.03437 -0.08357 C -0.05052 -0.10949 -0.09392 -0.15139 -0.10955 -0.16922 " pathEditMode="relative" rAng="0" ptsTypes="aaa">
                                      <p:cBhvr>
                                        <p:cTn id="21" dur="2000" fill="hold"/>
                                        <p:tgtEl>
                                          <p:spTgt spid="28"/>
                                        </p:tgtEl>
                                        <p:attrNameLst>
                                          <p:attrName>ppt_x</p:attrName>
                                          <p:attrName>ppt_y</p:attrName>
                                        </p:attrNameLst>
                                      </p:cBhvr>
                                      <p:rCtr x="-4900" y="-7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32" grpId="0" bldLvl="0" animBg="1"/>
      <p:bldP spid="28" grpId="0" bldLvl="0" animBg="1"/>
      <p:bldP spid="43"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7" name="Text Box 48"/>
          <p:cNvSpPr txBox="1">
            <a:spLocks noChangeArrowheads="1"/>
          </p:cNvSpPr>
          <p:nvPr/>
        </p:nvSpPr>
        <p:spPr bwMode="auto">
          <a:xfrm>
            <a:off x="428596" y="142852"/>
            <a:ext cx="1152525" cy="365125"/>
          </a:xfrm>
          <a:prstGeom prst="rect">
            <a:avLst/>
          </a:prstGeom>
          <a:noFill/>
          <a:ln w="28575" algn="ctr">
            <a:noFill/>
            <a:miter lim="800000"/>
          </a:ln>
        </p:spPr>
        <p:txBody>
          <a:bodyPr lIns="0" tIns="0" rIns="0" bIns="0">
            <a:spAutoFit/>
          </a:bodyPr>
          <a:lstStyle/>
          <a:p>
            <a:pPr>
              <a:spcBef>
                <a:spcPct val="50000"/>
              </a:spcBef>
            </a:pPr>
            <a:r>
              <a:rPr lang="en-US" altLang="zh-CN" sz="2400" b="1" dirty="0">
                <a:solidFill>
                  <a:srgbClr val="FF00FF"/>
                </a:solidFill>
                <a:ea typeface="楷体_GB2312" pitchFamily="49" charset="-122"/>
              </a:rPr>
              <a:t>Min=2</a:t>
            </a:r>
          </a:p>
        </p:txBody>
      </p:sp>
      <p:sp>
        <p:nvSpPr>
          <p:cNvPr id="68" name="TextBox 67"/>
          <p:cNvSpPr txBox="1"/>
          <p:nvPr/>
        </p:nvSpPr>
        <p:spPr>
          <a:xfrm>
            <a:off x="2071670" y="71414"/>
            <a:ext cx="1143008" cy="461665"/>
          </a:xfrm>
          <a:prstGeom prst="rect">
            <a:avLst/>
          </a:prstGeom>
          <a:noFill/>
        </p:spPr>
        <p:txBody>
          <a:bodyPr wrap="square" rtlCol="0">
            <a:spAutoFit/>
          </a:bodyPr>
          <a:lstStyle/>
          <a:p>
            <a:pPr algn="l"/>
            <a:r>
              <a:rPr lang="zh-CN" altLang="en-US" sz="2400" b="1" dirty="0">
                <a:solidFill>
                  <a:srgbClr val="3333FF"/>
                </a:solidFill>
                <a:latin typeface="楷体" panose="02010609060101010101" pitchFamily="49" charset="-122"/>
                <a:ea typeface="楷体" panose="02010609060101010101" pitchFamily="49" charset="-122"/>
              </a:rPr>
              <a:t>删除：</a:t>
            </a:r>
          </a:p>
        </p:txBody>
      </p:sp>
      <p:sp>
        <p:nvSpPr>
          <p:cNvPr id="69" name="TextBox 68"/>
          <p:cNvSpPr txBox="1"/>
          <p:nvPr/>
        </p:nvSpPr>
        <p:spPr>
          <a:xfrm>
            <a:off x="3143240" y="142058"/>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4</a:t>
            </a:r>
            <a:endParaRPr lang="zh-CN" altLang="en-US" sz="2400" b="1" dirty="0">
              <a:solidFill>
                <a:srgbClr val="3333FF"/>
              </a:solidFill>
              <a:cs typeface="Times New Roman" panose="02020603050405020304" pitchFamily="18" charset="0"/>
            </a:endParaRPr>
          </a:p>
        </p:txBody>
      </p:sp>
      <p:cxnSp>
        <p:nvCxnSpPr>
          <p:cNvPr id="70" name="直接箭头连接符 69"/>
          <p:cNvCxnSpPr/>
          <p:nvPr/>
        </p:nvCxnSpPr>
        <p:spPr>
          <a:xfrm rot="5400000" flipH="1" flipV="1">
            <a:off x="3191659" y="690543"/>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500298" y="1500174"/>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rot="10800000" flipV="1">
            <a:off x="1191396" y="1844664"/>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2872966" y="2122875"/>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785918" y="264318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FF0000"/>
                </a:solidFill>
                <a:latin typeface="Times New Roman" panose="02020603050405020304" pitchFamily="18" charset="0"/>
                <a:cs typeface="Times New Roman" panose="02020603050405020304" pitchFamily="18" charset="0"/>
              </a:rPr>
              <a:t>4</a:t>
            </a:r>
            <a:r>
              <a:rPr lang="en-US" altLang="zh-CN" sz="2000" b="1" dirty="0">
                <a:solidFill>
                  <a:srgbClr val="3333FF"/>
                </a:solidFill>
                <a:latin typeface="Times New Roman" panose="02020603050405020304" pitchFamily="18" charset="0"/>
                <a:cs typeface="Times New Roman" panose="02020603050405020304" pitchFamily="18" charset="0"/>
              </a:rPr>
              <a:t>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29" name="矩形 28"/>
          <p:cNvSpPr/>
          <p:nvPr/>
        </p:nvSpPr>
        <p:spPr>
          <a:xfrm>
            <a:off x="714348" y="264318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30" name="直接箭头连接符 29"/>
          <p:cNvCxnSpPr>
            <a:endCxn id="27" idx="0"/>
          </p:cNvCxnSpPr>
          <p:nvPr/>
        </p:nvCxnSpPr>
        <p:spPr>
          <a:xfrm rot="5400000">
            <a:off x="2162557" y="1912530"/>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286248" y="264318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2" name="矩形 31"/>
          <p:cNvSpPr/>
          <p:nvPr/>
        </p:nvSpPr>
        <p:spPr>
          <a:xfrm>
            <a:off x="5500694" y="264318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14  17</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3" name="矩形 32"/>
          <p:cNvSpPr/>
          <p:nvPr/>
        </p:nvSpPr>
        <p:spPr>
          <a:xfrm>
            <a:off x="6715140" y="2643182"/>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4" name="矩形 33"/>
          <p:cNvSpPr/>
          <p:nvPr/>
        </p:nvSpPr>
        <p:spPr>
          <a:xfrm>
            <a:off x="3929058" y="57148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5" name="矩形 34"/>
          <p:cNvSpPr/>
          <p:nvPr/>
        </p:nvSpPr>
        <p:spPr>
          <a:xfrm>
            <a:off x="5214942" y="150017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r>
              <a:rPr lang="en-US" altLang="zh-CN" sz="2000" b="1" dirty="0">
                <a:solidFill>
                  <a:srgbClr val="3333FF"/>
                </a:solidFill>
                <a:latin typeface="Times New Roman" panose="02020603050405020304" pitchFamily="18" charset="0"/>
                <a:cs typeface="Times New Roman" panose="02020603050405020304" pitchFamily="18" charset="0"/>
              </a:rPr>
              <a:t>   13  18</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36" name="直接箭头连接符 35"/>
          <p:cNvCxnSpPr/>
          <p:nvPr/>
        </p:nvCxnSpPr>
        <p:spPr>
          <a:xfrm rot="5400000">
            <a:off x="4697048" y="1931612"/>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32" idx="0"/>
          </p:cNvCxnSpPr>
          <p:nvPr/>
        </p:nvCxnSpPr>
        <p:spPr>
          <a:xfrm rot="16200000" flipH="1">
            <a:off x="5457434" y="2135575"/>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33" idx="0"/>
          </p:cNvCxnSpPr>
          <p:nvPr/>
        </p:nvCxnSpPr>
        <p:spPr>
          <a:xfrm>
            <a:off x="6072198" y="1857364"/>
            <a:ext cx="1357322"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4" idx="0"/>
          </p:cNvCxnSpPr>
          <p:nvPr/>
        </p:nvCxnSpPr>
        <p:spPr>
          <a:xfrm rot="10800000" flipV="1">
            <a:off x="2893208" y="928670"/>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4579938" y="908032"/>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857488"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grpSp>
        <p:nvGrpSpPr>
          <p:cNvPr id="46" name="组合 45"/>
          <p:cNvGrpSpPr/>
          <p:nvPr/>
        </p:nvGrpSpPr>
        <p:grpSpPr>
          <a:xfrm>
            <a:off x="214282" y="1428736"/>
            <a:ext cx="3435368" cy="2357454"/>
            <a:chOff x="357158" y="1571612"/>
            <a:chExt cx="3435368" cy="2357454"/>
          </a:xfrm>
        </p:grpSpPr>
        <p:sp>
          <p:nvSpPr>
            <p:cNvPr id="42" name="任意多边形 41"/>
            <p:cNvSpPr/>
            <p:nvPr/>
          </p:nvSpPr>
          <p:spPr>
            <a:xfrm>
              <a:off x="357158" y="1571612"/>
              <a:ext cx="2719916" cy="2048934"/>
            </a:xfrm>
            <a:custGeom>
              <a:avLst/>
              <a:gdLst>
                <a:gd name="connsiteX0" fmla="*/ 1693333 w 2719916"/>
                <a:gd name="connsiteY0" fmla="*/ 294217 h 2048934"/>
                <a:gd name="connsiteX1" fmla="*/ 1883833 w 2719916"/>
                <a:gd name="connsiteY1" fmla="*/ 205317 h 2048934"/>
                <a:gd name="connsiteX2" fmla="*/ 2531533 w 2719916"/>
                <a:gd name="connsiteY2" fmla="*/ 40217 h 2048934"/>
                <a:gd name="connsiteX3" fmla="*/ 2633133 w 2719916"/>
                <a:gd name="connsiteY3" fmla="*/ 446617 h 2048934"/>
                <a:gd name="connsiteX4" fmla="*/ 2429933 w 2719916"/>
                <a:gd name="connsiteY4" fmla="*/ 1221317 h 2048934"/>
                <a:gd name="connsiteX5" fmla="*/ 2468033 w 2719916"/>
                <a:gd name="connsiteY5" fmla="*/ 1919817 h 2048934"/>
                <a:gd name="connsiteX6" fmla="*/ 918633 w 2719916"/>
                <a:gd name="connsiteY6" fmla="*/ 1996017 h 2048934"/>
                <a:gd name="connsiteX7" fmla="*/ 105833 w 2719916"/>
                <a:gd name="connsiteY7" fmla="*/ 1869017 h 2048934"/>
                <a:gd name="connsiteX8" fmla="*/ 283633 w 2719916"/>
                <a:gd name="connsiteY8" fmla="*/ 1107017 h 2048934"/>
                <a:gd name="connsiteX9" fmla="*/ 1693333 w 2719916"/>
                <a:gd name="connsiteY9" fmla="*/ 294217 h 2048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916" h="2048934">
                  <a:moveTo>
                    <a:pt x="1693333" y="294217"/>
                  </a:moveTo>
                  <a:cubicBezTo>
                    <a:pt x="1960033" y="143934"/>
                    <a:pt x="1744133" y="247650"/>
                    <a:pt x="1883833" y="205317"/>
                  </a:cubicBezTo>
                  <a:cubicBezTo>
                    <a:pt x="2023533" y="162984"/>
                    <a:pt x="2406650" y="0"/>
                    <a:pt x="2531533" y="40217"/>
                  </a:cubicBezTo>
                  <a:cubicBezTo>
                    <a:pt x="2656416" y="80434"/>
                    <a:pt x="2650066" y="249767"/>
                    <a:pt x="2633133" y="446617"/>
                  </a:cubicBezTo>
                  <a:cubicBezTo>
                    <a:pt x="2616200" y="643467"/>
                    <a:pt x="2457450" y="975784"/>
                    <a:pt x="2429933" y="1221317"/>
                  </a:cubicBezTo>
                  <a:cubicBezTo>
                    <a:pt x="2402416" y="1466850"/>
                    <a:pt x="2719916" y="1790700"/>
                    <a:pt x="2468033" y="1919817"/>
                  </a:cubicBezTo>
                  <a:cubicBezTo>
                    <a:pt x="2216150" y="2048934"/>
                    <a:pt x="1312333" y="2004484"/>
                    <a:pt x="918633" y="1996017"/>
                  </a:cubicBezTo>
                  <a:cubicBezTo>
                    <a:pt x="524933" y="1987550"/>
                    <a:pt x="211666" y="2017184"/>
                    <a:pt x="105833" y="1869017"/>
                  </a:cubicBezTo>
                  <a:cubicBezTo>
                    <a:pt x="0" y="1720850"/>
                    <a:pt x="19050" y="1371600"/>
                    <a:pt x="283633" y="1107017"/>
                  </a:cubicBezTo>
                  <a:cubicBezTo>
                    <a:pt x="548216" y="842434"/>
                    <a:pt x="1426633" y="444500"/>
                    <a:pt x="1693333" y="294217"/>
                  </a:cubicBezTo>
                  <a:close/>
                </a:path>
              </a:pathLst>
            </a:cu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Line 41"/>
            <p:cNvSpPr>
              <a:spLocks noChangeShapeType="1"/>
            </p:cNvSpPr>
            <p:nvPr/>
          </p:nvSpPr>
          <p:spPr bwMode="auto">
            <a:xfrm flipH="1" flipV="1">
              <a:off x="2928926" y="3408366"/>
              <a:ext cx="287337" cy="287337"/>
            </a:xfrm>
            <a:prstGeom prst="line">
              <a:avLst/>
            </a:prstGeom>
            <a:noFill/>
            <a:ln w="28575">
              <a:solidFill>
                <a:schemeClr val="tx2"/>
              </a:solidFill>
              <a:round/>
              <a:tailEnd type="triangle" w="med" len="med"/>
            </a:ln>
          </p:spPr>
          <p:txBody>
            <a:bodyPr wrap="none" anchor="ctr"/>
            <a:lstStyle/>
            <a:p>
              <a:endParaRPr lang="zh-CN" altLang="en-US"/>
            </a:p>
          </p:txBody>
        </p:sp>
        <p:sp>
          <p:nvSpPr>
            <p:cNvPr id="45" name="Text Box 42"/>
            <p:cNvSpPr txBox="1">
              <a:spLocks noChangeArrowheads="1"/>
            </p:cNvSpPr>
            <p:nvPr/>
          </p:nvSpPr>
          <p:spPr bwMode="auto">
            <a:xfrm>
              <a:off x="3000363" y="3624266"/>
              <a:ext cx="792163" cy="304800"/>
            </a:xfrm>
            <a:prstGeom prst="rect">
              <a:avLst/>
            </a:prstGeom>
            <a:noFill/>
            <a:ln w="28575" algn="ctr">
              <a:noFill/>
              <a:miter lim="800000"/>
            </a:ln>
          </p:spPr>
          <p:txBody>
            <a:bodyPr lIns="0" tIns="0" rIns="0" bIns="0">
              <a:spAutoFit/>
            </a:bodyPr>
            <a:lstStyle/>
            <a:p>
              <a:pPr>
                <a:spcBef>
                  <a:spcPct val="50000"/>
                </a:spcBef>
              </a:pPr>
              <a:r>
                <a:rPr kumimoji="0" lang="zh-CN" altLang="en-US" sz="2000" b="1" dirty="0">
                  <a:latin typeface="楷体" panose="02010609060101010101" pitchFamily="49" charset="-122"/>
                  <a:ea typeface="楷体" panose="02010609060101010101" pitchFamily="49" charset="-122"/>
                </a:rPr>
                <a:t>合并</a:t>
              </a:r>
            </a:p>
          </p:txBody>
        </p:sp>
      </p:grpSp>
      <p:sp>
        <p:nvSpPr>
          <p:cNvPr id="48" name="矩形 47"/>
          <p:cNvSpPr/>
          <p:nvPr/>
        </p:nvSpPr>
        <p:spPr>
          <a:xfrm>
            <a:off x="2857488" y="4714884"/>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  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50" name="直接箭头连接符 49"/>
          <p:cNvCxnSpPr/>
          <p:nvPr/>
        </p:nvCxnSpPr>
        <p:spPr>
          <a:xfrm rot="16200000" flipH="1">
            <a:off x="3230156" y="5337585"/>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785918" y="5857892"/>
            <a:ext cx="12144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1 2 3  5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3" name="直接箭头连接符 52"/>
          <p:cNvCxnSpPr/>
          <p:nvPr/>
        </p:nvCxnSpPr>
        <p:spPr>
          <a:xfrm rot="5400000">
            <a:off x="2376871" y="5127240"/>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643438" y="585789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5" name="矩形 54"/>
          <p:cNvSpPr/>
          <p:nvPr/>
        </p:nvSpPr>
        <p:spPr>
          <a:xfrm>
            <a:off x="5857884" y="585789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14  17</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6" name="矩形 55"/>
          <p:cNvSpPr/>
          <p:nvPr/>
        </p:nvSpPr>
        <p:spPr>
          <a:xfrm>
            <a:off x="7072330" y="5857892"/>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7" name="矩形 56"/>
          <p:cNvSpPr/>
          <p:nvPr/>
        </p:nvSpPr>
        <p:spPr>
          <a:xfrm>
            <a:off x="4286248" y="378619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8" name="矩形 57"/>
          <p:cNvSpPr/>
          <p:nvPr/>
        </p:nvSpPr>
        <p:spPr>
          <a:xfrm>
            <a:off x="5572132" y="471488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r>
              <a:rPr lang="en-US" altLang="zh-CN" sz="2000" b="1" dirty="0">
                <a:solidFill>
                  <a:srgbClr val="3333FF"/>
                </a:solidFill>
                <a:latin typeface="Times New Roman" panose="02020603050405020304" pitchFamily="18" charset="0"/>
                <a:cs typeface="Times New Roman" panose="02020603050405020304" pitchFamily="18" charset="0"/>
              </a:rPr>
              <a:t>   13  18</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9" name="直接箭头连接符 58"/>
          <p:cNvCxnSpPr/>
          <p:nvPr/>
        </p:nvCxnSpPr>
        <p:spPr>
          <a:xfrm rot="5400000">
            <a:off x="5054238" y="5146322"/>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5" idx="0"/>
          </p:cNvCxnSpPr>
          <p:nvPr/>
        </p:nvCxnSpPr>
        <p:spPr>
          <a:xfrm rot="16200000" flipH="1">
            <a:off x="5814624" y="5350285"/>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56" idx="0"/>
          </p:cNvCxnSpPr>
          <p:nvPr/>
        </p:nvCxnSpPr>
        <p:spPr>
          <a:xfrm>
            <a:off x="6429388" y="5072074"/>
            <a:ext cx="1357322"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48" idx="0"/>
          </p:cNvCxnSpPr>
          <p:nvPr/>
        </p:nvCxnSpPr>
        <p:spPr>
          <a:xfrm rot="10800000" flipV="1">
            <a:off x="3250398" y="4143380"/>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58" idx="0"/>
          </p:cNvCxnSpPr>
          <p:nvPr/>
        </p:nvCxnSpPr>
        <p:spPr>
          <a:xfrm>
            <a:off x="4937128" y="4122742"/>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214678" y="585789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2" name="TextBox 71"/>
          <p:cNvSpPr txBox="1"/>
          <p:nvPr/>
        </p:nvSpPr>
        <p:spPr>
          <a:xfrm>
            <a:off x="857224" y="4786322"/>
            <a:ext cx="1928826" cy="400110"/>
          </a:xfrm>
          <a:prstGeom prst="rect">
            <a:avLst/>
          </a:prstGeom>
          <a:noFill/>
        </p:spPr>
        <p:txBody>
          <a:bodyPr wrap="square" rtlCol="0">
            <a:spAutoFit/>
          </a:bodyPr>
          <a:lstStyle/>
          <a:p>
            <a:r>
              <a:rPr lang="zh-CN" altLang="en-US" sz="2000" b="1" dirty="0">
                <a:solidFill>
                  <a:srgbClr val="3333FF"/>
                </a:solidFill>
                <a:ea typeface="楷体" panose="02010609060101010101" pitchFamily="49" charset="-122"/>
                <a:cs typeface="Times New Roman" panose="02020603050405020304" pitchFamily="18" charset="0"/>
              </a:rPr>
              <a:t>关键字个数</a:t>
            </a:r>
            <a:r>
              <a:rPr lang="en-US" altLang="zh-CN" sz="2000" b="1" dirty="0">
                <a:solidFill>
                  <a:srgbClr val="3333FF"/>
                </a:solidFill>
                <a:ea typeface="楷体" panose="02010609060101010101" pitchFamily="49" charset="-122"/>
                <a:cs typeface="Times New Roman" panose="02020603050405020304" pitchFamily="18" charset="0"/>
              </a:rPr>
              <a:t>&lt;2</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73" name="下箭头 72"/>
          <p:cNvSpPr/>
          <p:nvPr/>
        </p:nvSpPr>
        <p:spPr>
          <a:xfrm>
            <a:off x="4429124" y="3286124"/>
            <a:ext cx="285752" cy="35719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106</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27">
                                            <p:txEl>
                                              <p:pRg st="0" end="0"/>
                                            </p:txEl>
                                          </p:spTgt>
                                        </p:tgtEl>
                                      </p:cBhvr>
                                    </p:animEffect>
                                    <p:animScale>
                                      <p:cBhvr>
                                        <p:cTn id="13" dur="250" autoRev="1" fill="hold"/>
                                        <p:tgtEl>
                                          <p:spTgt spid="27">
                                            <p:txEl>
                                              <p:pRg st="0" end="0"/>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childTnLst>
                          </p:cTn>
                        </p:par>
                        <p:par>
                          <p:cTn id="18" fill="hold">
                            <p:stCondLst>
                              <p:cond delay="0"/>
                            </p:stCondLst>
                            <p:childTnLst>
                              <p:par>
                                <p:cTn id="19" presetID="26" presetClass="emph" presetSubtype="0" fill="hold" nodeType="afterEffect">
                                  <p:stCondLst>
                                    <p:cond delay="0"/>
                                  </p:stCondLst>
                                  <p:childTnLst>
                                    <p:animEffect transition="out" filter="fade">
                                      <p:cBhvr>
                                        <p:cTn id="20" dur="500" tmFilter="0, 0; .2, .5; .8, .5; 1, 0"/>
                                        <p:tgtEl>
                                          <p:spTgt spid="46"/>
                                        </p:tgtEl>
                                      </p:cBhvr>
                                    </p:animEffect>
                                    <p:animScale>
                                      <p:cBhvr>
                                        <p:cTn id="21" dur="250" autoRev="1" fill="hold"/>
                                        <p:tgtEl>
                                          <p:spTgt spid="46"/>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grpId="1" nodeType="clickEffect">
                                  <p:stCondLst>
                                    <p:cond delay="0"/>
                                  </p:stCondLst>
                                  <p:childTnLst>
                                    <p:animEffect transition="out" filter="fade">
                                      <p:cBhvr>
                                        <p:cTn id="61" dur="500" tmFilter="0, 0; .2, .5; .8, .5; 1, 0"/>
                                        <p:tgtEl>
                                          <p:spTgt spid="72"/>
                                        </p:tgtEl>
                                      </p:cBhvr>
                                    </p:animEffect>
                                    <p:animScale>
                                      <p:cBhvr>
                                        <p:cTn id="62" dur="250" autoRev="1" fill="hold"/>
                                        <p:tgtEl>
                                          <p:spTgt spid="72"/>
                                        </p:tgtEl>
                                      </p:cBhvr>
                                      <p:by x="105000" y="105000"/>
                                    </p:animScale>
                                  </p:childTnLst>
                                </p:cTn>
                              </p:par>
                              <p:par>
                                <p:cTn id="63" presetID="26" presetClass="emph" presetSubtype="0" fill="hold" grpId="1" nodeType="withEffect">
                                  <p:stCondLst>
                                    <p:cond delay="0"/>
                                  </p:stCondLst>
                                  <p:childTnLst>
                                    <p:animEffect transition="out" filter="fade">
                                      <p:cBhvr>
                                        <p:cTn id="64" dur="500" tmFilter="0, 0; .2, .5; .8, .5; 1, 0"/>
                                        <p:tgtEl>
                                          <p:spTgt spid="48"/>
                                        </p:tgtEl>
                                      </p:cBhvr>
                                    </p:animEffect>
                                    <p:animScale>
                                      <p:cBhvr>
                                        <p:cTn id="65"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48" grpId="0" bldLvl="0" animBg="1"/>
      <p:bldP spid="48" grpId="1" bldLvl="0" animBg="1"/>
      <p:bldP spid="51" grpId="0" bldLvl="0" animBg="1"/>
      <p:bldP spid="54" grpId="0" bldLvl="0" animBg="1"/>
      <p:bldP spid="55" grpId="0" bldLvl="0" animBg="1"/>
      <p:bldP spid="56" grpId="0" bldLvl="0" animBg="1"/>
      <p:bldP spid="57" grpId="0" bldLvl="0" animBg="1"/>
      <p:bldP spid="58" grpId="0" bldLvl="0" animBg="1"/>
      <p:bldP spid="64" grpId="0" bldLvl="0" animBg="1"/>
      <p:bldP spid="72" grpId="0"/>
      <p:bldP spid="72" grpId="1"/>
      <p:bldP spid="73"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2500298" y="1214422"/>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  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50" name="直接箭头连接符 49"/>
          <p:cNvCxnSpPr/>
          <p:nvPr/>
        </p:nvCxnSpPr>
        <p:spPr>
          <a:xfrm rot="16200000" flipH="1">
            <a:off x="2872966" y="1837123"/>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428728" y="2357430"/>
            <a:ext cx="12144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1 2 3  5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3" name="直接箭头连接符 52"/>
          <p:cNvCxnSpPr/>
          <p:nvPr/>
        </p:nvCxnSpPr>
        <p:spPr>
          <a:xfrm rot="5400000">
            <a:off x="2019681" y="1626778"/>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286248" y="2357430"/>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5" name="矩形 54"/>
          <p:cNvSpPr/>
          <p:nvPr/>
        </p:nvSpPr>
        <p:spPr>
          <a:xfrm>
            <a:off x="5500694" y="2357430"/>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14  17</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6" name="矩形 55"/>
          <p:cNvSpPr/>
          <p:nvPr/>
        </p:nvSpPr>
        <p:spPr>
          <a:xfrm>
            <a:off x="6715140"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7" name="矩形 56"/>
          <p:cNvSpPr/>
          <p:nvPr/>
        </p:nvSpPr>
        <p:spPr>
          <a:xfrm>
            <a:off x="3929058" y="28572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8" name="矩形 57"/>
          <p:cNvSpPr/>
          <p:nvPr/>
        </p:nvSpPr>
        <p:spPr>
          <a:xfrm>
            <a:off x="5214942" y="121442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r>
              <a:rPr lang="en-US" altLang="zh-CN" sz="2000" b="1" dirty="0">
                <a:solidFill>
                  <a:srgbClr val="3333FF"/>
                </a:solidFill>
                <a:latin typeface="Times New Roman" panose="02020603050405020304" pitchFamily="18" charset="0"/>
                <a:cs typeface="Times New Roman" panose="02020603050405020304" pitchFamily="18" charset="0"/>
              </a:rPr>
              <a:t>   13  18</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9" name="直接箭头连接符 58"/>
          <p:cNvCxnSpPr/>
          <p:nvPr/>
        </p:nvCxnSpPr>
        <p:spPr>
          <a:xfrm rot="5400000">
            <a:off x="4697048" y="1645860"/>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5" idx="0"/>
          </p:cNvCxnSpPr>
          <p:nvPr/>
        </p:nvCxnSpPr>
        <p:spPr>
          <a:xfrm rot="16200000" flipH="1">
            <a:off x="5457434" y="1849823"/>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56" idx="0"/>
          </p:cNvCxnSpPr>
          <p:nvPr/>
        </p:nvCxnSpPr>
        <p:spPr>
          <a:xfrm>
            <a:off x="6072198" y="1571612"/>
            <a:ext cx="1357322"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48" idx="0"/>
          </p:cNvCxnSpPr>
          <p:nvPr/>
        </p:nvCxnSpPr>
        <p:spPr>
          <a:xfrm rot="10800000" flipV="1">
            <a:off x="2893208" y="642918"/>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58" idx="0"/>
          </p:cNvCxnSpPr>
          <p:nvPr/>
        </p:nvCxnSpPr>
        <p:spPr>
          <a:xfrm>
            <a:off x="4579938" y="622280"/>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57488" y="2357430"/>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2" name="TextBox 71"/>
          <p:cNvSpPr txBox="1"/>
          <p:nvPr/>
        </p:nvSpPr>
        <p:spPr>
          <a:xfrm>
            <a:off x="500034" y="1285860"/>
            <a:ext cx="1928826" cy="400110"/>
          </a:xfrm>
          <a:prstGeom prst="rect">
            <a:avLst/>
          </a:prstGeom>
          <a:noFill/>
        </p:spPr>
        <p:txBody>
          <a:bodyPr wrap="square" rtlCol="0">
            <a:spAutoFit/>
          </a:bodyPr>
          <a:lstStyle/>
          <a:p>
            <a:r>
              <a:rPr lang="zh-CN" altLang="en-US" sz="2000" b="1" dirty="0">
                <a:solidFill>
                  <a:srgbClr val="3333FF"/>
                </a:solidFill>
                <a:ea typeface="楷体" panose="02010609060101010101" pitchFamily="49" charset="-122"/>
                <a:cs typeface="Times New Roman" panose="02020603050405020304" pitchFamily="18" charset="0"/>
              </a:rPr>
              <a:t>关键字个数</a:t>
            </a:r>
            <a:r>
              <a:rPr lang="en-US" altLang="zh-CN" sz="2000" b="1" dirty="0">
                <a:solidFill>
                  <a:srgbClr val="3333FF"/>
                </a:solidFill>
                <a:ea typeface="楷体" panose="02010609060101010101" pitchFamily="49" charset="-122"/>
                <a:cs typeface="Times New Roman" panose="02020603050405020304" pitchFamily="18" charset="0"/>
              </a:rPr>
              <a:t>&lt;2</a:t>
            </a:r>
            <a:endParaRPr lang="zh-CN" altLang="en-US" sz="2000" b="1" dirty="0">
              <a:solidFill>
                <a:srgbClr val="3333FF"/>
              </a:solidFill>
              <a:ea typeface="楷体" panose="02010609060101010101" pitchFamily="49" charset="-122"/>
              <a:cs typeface="Times New Roman" panose="02020603050405020304" pitchFamily="18" charset="0"/>
            </a:endParaRPr>
          </a:p>
        </p:txBody>
      </p:sp>
      <p:grpSp>
        <p:nvGrpSpPr>
          <p:cNvPr id="52" name="组合 51"/>
          <p:cNvGrpSpPr/>
          <p:nvPr/>
        </p:nvGrpSpPr>
        <p:grpSpPr>
          <a:xfrm>
            <a:off x="2305050" y="67733"/>
            <a:ext cx="5054600" cy="2023534"/>
            <a:chOff x="2305050" y="67733"/>
            <a:chExt cx="5054600" cy="2023534"/>
          </a:xfrm>
        </p:grpSpPr>
        <p:sp>
          <p:nvSpPr>
            <p:cNvPr id="46" name="任意多边形 45"/>
            <p:cNvSpPr/>
            <p:nvPr/>
          </p:nvSpPr>
          <p:spPr>
            <a:xfrm>
              <a:off x="2305050" y="67733"/>
              <a:ext cx="5054600" cy="2023534"/>
            </a:xfrm>
            <a:custGeom>
              <a:avLst/>
              <a:gdLst>
                <a:gd name="connsiteX0" fmla="*/ 1238250 w 5054600"/>
                <a:gd name="connsiteY0" fmla="*/ 249767 h 2023534"/>
                <a:gd name="connsiteX1" fmla="*/ 755650 w 5054600"/>
                <a:gd name="connsiteY1" fmla="*/ 440267 h 2023534"/>
                <a:gd name="connsiteX2" fmla="*/ 184150 w 5054600"/>
                <a:gd name="connsiteY2" fmla="*/ 922867 h 2023534"/>
                <a:gd name="connsiteX3" fmla="*/ 6350 w 5054600"/>
                <a:gd name="connsiteY3" fmla="*/ 1316567 h 2023534"/>
                <a:gd name="connsiteX4" fmla="*/ 222250 w 5054600"/>
                <a:gd name="connsiteY4" fmla="*/ 1799167 h 2023534"/>
                <a:gd name="connsiteX5" fmla="*/ 1098550 w 5054600"/>
                <a:gd name="connsiteY5" fmla="*/ 1875367 h 2023534"/>
                <a:gd name="connsiteX6" fmla="*/ 4578350 w 5054600"/>
                <a:gd name="connsiteY6" fmla="*/ 1837267 h 2023534"/>
                <a:gd name="connsiteX7" fmla="*/ 3956050 w 5054600"/>
                <a:gd name="connsiteY7" fmla="*/ 757767 h 2023534"/>
                <a:gd name="connsiteX8" fmla="*/ 2609850 w 5054600"/>
                <a:gd name="connsiteY8" fmla="*/ 84667 h 2023534"/>
                <a:gd name="connsiteX9" fmla="*/ 1238250 w 5054600"/>
                <a:gd name="connsiteY9" fmla="*/ 249767 h 202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54600" h="2023534">
                  <a:moveTo>
                    <a:pt x="1238250" y="249767"/>
                  </a:moveTo>
                  <a:cubicBezTo>
                    <a:pt x="929217" y="309034"/>
                    <a:pt x="931333" y="328084"/>
                    <a:pt x="755650" y="440267"/>
                  </a:cubicBezTo>
                  <a:cubicBezTo>
                    <a:pt x="579967" y="552450"/>
                    <a:pt x="309033" y="776817"/>
                    <a:pt x="184150" y="922867"/>
                  </a:cubicBezTo>
                  <a:cubicBezTo>
                    <a:pt x="59267" y="1068917"/>
                    <a:pt x="0" y="1170517"/>
                    <a:pt x="6350" y="1316567"/>
                  </a:cubicBezTo>
                  <a:cubicBezTo>
                    <a:pt x="12700" y="1462617"/>
                    <a:pt x="40217" y="1706034"/>
                    <a:pt x="222250" y="1799167"/>
                  </a:cubicBezTo>
                  <a:cubicBezTo>
                    <a:pt x="404283" y="1892300"/>
                    <a:pt x="1098550" y="1875367"/>
                    <a:pt x="1098550" y="1875367"/>
                  </a:cubicBezTo>
                  <a:cubicBezTo>
                    <a:pt x="1824567" y="1881717"/>
                    <a:pt x="4102100" y="2023534"/>
                    <a:pt x="4578350" y="1837267"/>
                  </a:cubicBezTo>
                  <a:cubicBezTo>
                    <a:pt x="5054600" y="1651000"/>
                    <a:pt x="4284133" y="1049867"/>
                    <a:pt x="3956050" y="757767"/>
                  </a:cubicBezTo>
                  <a:cubicBezTo>
                    <a:pt x="3627967" y="465667"/>
                    <a:pt x="3062817" y="169334"/>
                    <a:pt x="2609850" y="84667"/>
                  </a:cubicBezTo>
                  <a:cubicBezTo>
                    <a:pt x="2156883" y="0"/>
                    <a:pt x="1547283" y="190500"/>
                    <a:pt x="1238250" y="249767"/>
                  </a:cubicBezTo>
                  <a:close/>
                </a:path>
              </a:pathLst>
            </a:cu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Line 41"/>
            <p:cNvSpPr>
              <a:spLocks noChangeShapeType="1"/>
            </p:cNvSpPr>
            <p:nvPr/>
          </p:nvSpPr>
          <p:spPr bwMode="auto">
            <a:xfrm flipH="1">
              <a:off x="6429387" y="787378"/>
              <a:ext cx="352431" cy="141291"/>
            </a:xfrm>
            <a:prstGeom prst="line">
              <a:avLst/>
            </a:prstGeom>
            <a:noFill/>
            <a:ln w="28575">
              <a:solidFill>
                <a:schemeClr val="tx2"/>
              </a:solidFill>
              <a:round/>
              <a:tailEnd type="triangle" w="med" len="med"/>
            </a:ln>
          </p:spPr>
          <p:txBody>
            <a:bodyPr wrap="none" anchor="ctr"/>
            <a:lstStyle/>
            <a:p>
              <a:endParaRPr lang="zh-CN" altLang="en-US"/>
            </a:p>
          </p:txBody>
        </p:sp>
        <p:sp>
          <p:nvSpPr>
            <p:cNvPr id="49" name="Text Box 42"/>
            <p:cNvSpPr txBox="1">
              <a:spLocks noChangeArrowheads="1"/>
            </p:cNvSpPr>
            <p:nvPr/>
          </p:nvSpPr>
          <p:spPr bwMode="auto">
            <a:xfrm>
              <a:off x="6565919" y="430190"/>
              <a:ext cx="792163" cy="304800"/>
            </a:xfrm>
            <a:prstGeom prst="rect">
              <a:avLst/>
            </a:prstGeom>
            <a:noFill/>
            <a:ln w="28575" algn="ctr">
              <a:noFill/>
              <a:miter lim="800000"/>
            </a:ln>
          </p:spPr>
          <p:txBody>
            <a:bodyPr lIns="0" tIns="0" rIns="0" bIns="0">
              <a:spAutoFit/>
            </a:bodyPr>
            <a:lstStyle/>
            <a:p>
              <a:pPr>
                <a:spcBef>
                  <a:spcPct val="50000"/>
                </a:spcBef>
              </a:pPr>
              <a:r>
                <a:rPr kumimoji="0" lang="zh-CN" altLang="en-US" sz="2000" b="1" dirty="0">
                  <a:latin typeface="楷体" panose="02010609060101010101" pitchFamily="49" charset="-122"/>
                  <a:ea typeface="楷体" panose="02010609060101010101" pitchFamily="49" charset="-122"/>
                </a:rPr>
                <a:t>合并</a:t>
              </a:r>
            </a:p>
          </p:txBody>
        </p:sp>
      </p:grpSp>
      <p:grpSp>
        <p:nvGrpSpPr>
          <p:cNvPr id="92" name="组合 91"/>
          <p:cNvGrpSpPr/>
          <p:nvPr/>
        </p:nvGrpSpPr>
        <p:grpSpPr>
          <a:xfrm>
            <a:off x="1285852" y="3857628"/>
            <a:ext cx="6715172" cy="2000264"/>
            <a:chOff x="1285852" y="3857628"/>
            <a:chExt cx="6715172" cy="2000264"/>
          </a:xfrm>
        </p:grpSpPr>
        <p:sp>
          <p:nvSpPr>
            <p:cNvPr id="65" name="矩形 64"/>
            <p:cNvSpPr/>
            <p:nvPr/>
          </p:nvSpPr>
          <p:spPr>
            <a:xfrm>
              <a:off x="3571868" y="3857628"/>
              <a:ext cx="192882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  6  10  13  18</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66" name="直接箭头连接符 65"/>
            <p:cNvCxnSpPr/>
            <p:nvPr/>
          </p:nvCxnSpPr>
          <p:spPr>
            <a:xfrm rot="5400000">
              <a:off x="3125381" y="4339835"/>
              <a:ext cx="1143008" cy="89297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285852" y="5357826"/>
              <a:ext cx="12144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1 2 3  5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71" name="直接箭头连接符 70"/>
            <p:cNvCxnSpPr/>
            <p:nvPr/>
          </p:nvCxnSpPr>
          <p:spPr>
            <a:xfrm rot="10800000" flipV="1">
              <a:off x="1928796" y="4214819"/>
              <a:ext cx="1928825" cy="114300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4143372" y="535782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5" name="矩形 74"/>
            <p:cNvSpPr/>
            <p:nvPr/>
          </p:nvSpPr>
          <p:spPr>
            <a:xfrm>
              <a:off x="5357818" y="535782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14  17</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6" name="矩形 75"/>
            <p:cNvSpPr/>
            <p:nvPr/>
          </p:nvSpPr>
          <p:spPr>
            <a:xfrm>
              <a:off x="6572264" y="535782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79" name="直接箭头连接符 78"/>
            <p:cNvCxnSpPr/>
            <p:nvPr/>
          </p:nvCxnSpPr>
          <p:spPr>
            <a:xfrm rot="16200000" flipH="1">
              <a:off x="3992987" y="4722393"/>
              <a:ext cx="1143008" cy="12785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endCxn id="75" idx="0"/>
            </p:cNvCxnSpPr>
            <p:nvPr/>
          </p:nvCxnSpPr>
          <p:spPr>
            <a:xfrm rot="16200000" flipH="1">
              <a:off x="4804173" y="4339834"/>
              <a:ext cx="1143008" cy="89297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endCxn id="76" idx="0"/>
            </p:cNvCxnSpPr>
            <p:nvPr/>
          </p:nvCxnSpPr>
          <p:spPr>
            <a:xfrm>
              <a:off x="5286380" y="4214818"/>
              <a:ext cx="2000264" cy="114300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2714612" y="535782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grpSp>
      <p:sp>
        <p:nvSpPr>
          <p:cNvPr id="91" name="下箭头 90"/>
          <p:cNvSpPr/>
          <p:nvPr/>
        </p:nvSpPr>
        <p:spPr>
          <a:xfrm>
            <a:off x="4357686" y="3286124"/>
            <a:ext cx="285752" cy="42862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93" name="TextBox 92"/>
          <p:cNvSpPr txBox="1"/>
          <p:nvPr/>
        </p:nvSpPr>
        <p:spPr>
          <a:xfrm>
            <a:off x="3643306" y="6143644"/>
            <a:ext cx="2428892" cy="461665"/>
          </a:xfrm>
          <a:prstGeom prst="rect">
            <a:avLst/>
          </a:prstGeom>
          <a:noFill/>
        </p:spPr>
        <p:txBody>
          <a:bodyPr wrap="square" rtlCol="0">
            <a:spAutoFit/>
          </a:bodyPr>
          <a:lstStyle/>
          <a:p>
            <a:r>
              <a:rPr lang="zh-CN" altLang="en-US" sz="2400" b="1" dirty="0">
                <a:solidFill>
                  <a:srgbClr val="FF00FF"/>
                </a:solidFill>
                <a:latin typeface="楷体" panose="02010609060101010101" pitchFamily="49" charset="-122"/>
                <a:ea typeface="楷体" panose="02010609060101010101" pitchFamily="49" charset="-122"/>
              </a:rPr>
              <a:t>删除完毕</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107</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52"/>
                                        </p:tgtEl>
                                      </p:cBhvr>
                                    </p:animEffect>
                                    <p:animScale>
                                      <p:cBhvr>
                                        <p:cTn id="10" dur="250" autoRev="1" fill="hold"/>
                                        <p:tgtEl>
                                          <p:spTgt spid="52"/>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493078" y="2012950"/>
            <a:ext cx="7921625" cy="186204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spcBef>
                <a:spcPct val="50000"/>
              </a:spcBef>
            </a:pPr>
            <a:r>
              <a:rPr kumimoji="0" lang="zh-CN" altLang="en-US"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p>
          <a:p>
            <a:pPr algn="l">
              <a:spcBef>
                <a:spcPct val="50000"/>
              </a:spcBef>
            </a:pPr>
            <a:r>
              <a:rPr kumimoji="0" lang="zh-CN" altLang="en-US" sz="2200" b="1">
                <a:solidFill>
                  <a:srgbClr val="3333FF"/>
                </a:solidFill>
                <a:ea typeface="楷体" panose="02010609060101010101" pitchFamily="49" charset="-122"/>
                <a:cs typeface="Times New Roman" panose="02020603050405020304" pitchFamily="18" charset="0"/>
              </a:rPr>
              <a:t>       </a:t>
            </a:r>
            <a:r>
              <a:rPr kumimoji="0" lang="zh-CN" altLang="en-US" sz="2200" b="1">
                <a:solidFill>
                  <a:srgbClr val="3333FF"/>
                </a:solidFill>
                <a:ea typeface="楷体" panose="02010609060101010101" pitchFamily="49" charset="-122"/>
                <a:cs typeface="Times New Roman" panose="02020603050405020304" pitchFamily="18" charset="0"/>
                <a:sym typeface="Wingdings" panose="05000000000000000000"/>
              </a:rPr>
              <a:t> </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树</a:t>
            </a:r>
            <a:r>
              <a:rPr kumimoji="0"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中每删除一</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个关键字，都</a:t>
            </a:r>
            <a:r>
              <a:rPr kumimoji="0"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要删除</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一个结点吗</a:t>
            </a:r>
            <a:r>
              <a:rPr kumimoji="0"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50000"/>
              </a:spcBef>
            </a:pP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树</a:t>
            </a:r>
            <a:r>
              <a:rPr kumimoji="0"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中删除一</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个关键字，若引起合并，树高</a:t>
            </a:r>
            <a:r>
              <a:rPr kumimoji="0"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一定会降低一层吗？</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108</a:t>
            </a:fld>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85720" y="714356"/>
            <a:ext cx="6858048" cy="498598"/>
          </a:xfrm>
          <a:prstGeom prst="rect">
            <a:avLst/>
          </a:prstGeom>
          <a:noFill/>
          <a:ln w="9525">
            <a:noFill/>
            <a:miter lim="800000"/>
          </a:ln>
        </p:spPr>
        <p:txBody>
          <a:bodyPr wrap="square">
            <a:spAutoFit/>
          </a:bodyPr>
          <a:lstStyle/>
          <a:p>
            <a:pPr algn="just" defTabSz="212725" fontAlgn="ctr">
              <a:lnSpc>
                <a:spcPct val="110000"/>
              </a:lnSpc>
              <a:spcBef>
                <a:spcPct val="50000"/>
              </a:spcBef>
            </a:pPr>
            <a:r>
              <a:rPr lang="en-US" altLang="zh-CN" sz="2400" b="1">
                <a:solidFill>
                  <a:srgbClr val="3333FF"/>
                </a:solidFill>
                <a:ea typeface="楷体" panose="02010609060101010101" pitchFamily="49" charset="-122"/>
                <a:cs typeface="Times New Roman" panose="02020603050405020304" pitchFamily="18" charset="0"/>
              </a:rPr>
              <a:t> </a:t>
            </a:r>
            <a:r>
              <a:rPr lang="en-US" altLang="zh-CN" sz="2400" b="1" dirty="0">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树是</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400" b="1" dirty="0">
                <a:solidFill>
                  <a:srgbClr val="3333FF"/>
                </a:solidFill>
                <a:ea typeface="楷体" panose="02010609060101010101" pitchFamily="49" charset="-122"/>
                <a:cs typeface="Times New Roman" panose="02020603050405020304" pitchFamily="18" charset="0"/>
              </a:rPr>
              <a:t>的一些</a:t>
            </a:r>
            <a:r>
              <a:rPr lang="zh-CN" altLang="en-US" sz="2400" b="1">
                <a:solidFill>
                  <a:srgbClr val="FF00FF"/>
                </a:solidFill>
                <a:ea typeface="楷体" panose="02010609060101010101" pitchFamily="49" charset="-122"/>
                <a:cs typeface="Times New Roman" panose="02020603050405020304" pitchFamily="18" charset="0"/>
              </a:rPr>
              <a:t>变形</a:t>
            </a:r>
            <a:r>
              <a:rPr lang="zh-CN" altLang="en-US" sz="2400" b="1">
                <a:solidFill>
                  <a:srgbClr val="3333FF"/>
                </a:solidFill>
                <a:ea typeface="楷体" panose="02010609060101010101" pitchFamily="49" charset="-122"/>
                <a:cs typeface="Times New Roman" panose="02020603050405020304" pitchFamily="18" charset="0"/>
              </a:rPr>
              <a:t>。一棵</a:t>
            </a:r>
            <a:r>
              <a:rPr lang="en-US" altLang="zh-CN" sz="2400" b="1">
                <a:solidFill>
                  <a:srgbClr val="FF00FF"/>
                </a:solidFill>
                <a:ea typeface="楷体" panose="02010609060101010101" pitchFamily="49" charset="-122"/>
                <a:cs typeface="Times New Roman" panose="02020603050405020304" pitchFamily="18" charset="0"/>
              </a:rPr>
              <a:t>4</a:t>
            </a:r>
            <a:r>
              <a:rPr lang="zh-CN" altLang="en-US" sz="2400" b="1">
                <a:solidFill>
                  <a:srgbClr val="FF00FF"/>
                </a:solidFill>
                <a:ea typeface="楷体" panose="02010609060101010101" pitchFamily="49" charset="-122"/>
                <a:cs typeface="Times New Roman" panose="02020603050405020304" pitchFamily="18" charset="0"/>
              </a:rPr>
              <a:t>阶</a:t>
            </a:r>
            <a:r>
              <a:rPr lang="zh-CN" altLang="en-US" sz="2400" b="1">
                <a:solidFill>
                  <a:srgbClr val="3333FF"/>
                </a:solidFill>
                <a:ea typeface="楷体" panose="02010609060101010101" pitchFamily="49" charset="-122"/>
                <a:cs typeface="Times New Roman" panose="02020603050405020304" pitchFamily="18" charset="0"/>
              </a:rPr>
              <a:t>的</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树示例：</a:t>
            </a:r>
            <a:r>
              <a:rPr kumimoji="0" lang="zh-CN" altLang="en-US" sz="2400" b="1" dirty="0">
                <a:ea typeface="楷体" panose="02010609060101010101" pitchFamily="49" charset="-122"/>
                <a:cs typeface="Times New Roman" panose="02020603050405020304" pitchFamily="18" charset="0"/>
              </a:rPr>
              <a:t>　</a:t>
            </a:r>
            <a:endParaRPr lang="zh-CN" altLang="en-US" sz="2400" b="1" dirty="0">
              <a:ea typeface="楷体" panose="02010609060101010101" pitchFamily="49" charset="-122"/>
              <a:cs typeface="Times New Roman" panose="02020603050405020304" pitchFamily="18" charset="0"/>
            </a:endParaRPr>
          </a:p>
        </p:txBody>
      </p:sp>
      <p:sp>
        <p:nvSpPr>
          <p:cNvPr id="73731" name="Text Box 3" descr="粉色面巾纸"/>
          <p:cNvSpPr txBox="1">
            <a:spLocks noChangeArrowheads="1"/>
          </p:cNvSpPr>
          <p:nvPr/>
        </p:nvSpPr>
        <p:spPr bwMode="auto">
          <a:xfrm>
            <a:off x="214282" y="142852"/>
            <a:ext cx="2214578" cy="523220"/>
          </a:xfrm>
          <a:prstGeom prst="rect">
            <a:avLst/>
          </a:prstGeom>
          <a:blipFill dpi="0" rotWithShape="1">
            <a:blip r:embed="rId2"/>
            <a:srcRect/>
            <a:tile tx="0" ty="0" sx="100000" sy="100000" flip="none" algn="tl"/>
          </a:blipFill>
          <a:ln w="28575"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fontAlgn="ctr">
              <a:spcBef>
                <a:spcPct val="50000"/>
              </a:spcBef>
            </a:pPr>
            <a:r>
              <a:rPr lang="en-US" altLang="zh-CN" b="1" dirty="0">
                <a:ea typeface="隶书" pitchFamily="49" charset="-122"/>
              </a:rPr>
              <a:t>9.3.4  B+</a:t>
            </a:r>
            <a:r>
              <a:rPr lang="zh-CN" altLang="en-US" b="1" dirty="0">
                <a:ea typeface="隶书" pitchFamily="49" charset="-122"/>
              </a:rPr>
              <a:t>树</a:t>
            </a:r>
            <a:endParaRPr kumimoji="0" lang="zh-CN" altLang="en-US" b="1" i="1" dirty="0">
              <a:solidFill>
                <a:srgbClr val="3333FF"/>
              </a:solidFill>
              <a:ea typeface="隶书" pitchFamily="49" charset="-122"/>
            </a:endParaRPr>
          </a:p>
        </p:txBody>
      </p:sp>
      <p:sp>
        <p:nvSpPr>
          <p:cNvPr id="6" name="矩形 5"/>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31  52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 name="矩形 6"/>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15  22  31</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8" name="矩形 7"/>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47  52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9" name="矩形 8"/>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10  12  15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0" name="矩形 9"/>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18  19  20  22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1" name="矩形 10"/>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23  30  31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2" name="矩形 11"/>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33  45  47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48  50  52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14" name="直接箭头连接符 13"/>
          <p:cNvCxnSpPr>
            <a:stCxn id="9" idx="3"/>
            <a:endCxn id="10"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9"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2"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3"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7"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8"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1843"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800" b="1" dirty="0">
                <a:solidFill>
                  <a:srgbClr val="3333FF"/>
                </a:solidFill>
                <a:latin typeface="楷体" panose="02010609060101010101" pitchFamily="49" charset="-122"/>
                <a:ea typeface="楷体" panose="02010609060101010101" pitchFamily="49" charset="-122"/>
              </a:rPr>
              <a:t>张三</a:t>
            </a:r>
          </a:p>
        </p:txBody>
      </p:sp>
      <p:cxnSp>
        <p:nvCxnSpPr>
          <p:cNvPr id="27" name="直接箭头连接符 26"/>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29" name="直接箭头连接符 28"/>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1" name="直接箭头连接符 30"/>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3" name="直接箭头连接符 32"/>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5" name="直接箭头连接符 34"/>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7" name="直接箭头连接符 36"/>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9" name="直接箭头连接符 38"/>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1" name="直接箭头连接符 40"/>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3" name="直接箭头连接符 42"/>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5" name="直接箭头连接符 44"/>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7" name="直接箭头连接符 46"/>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9" name="直接箭头连接符 48"/>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1" name="直接箭头连接符 50"/>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3" name="直接箭头连接符 52"/>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5" name="直接箭头连接符 54"/>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sp>
        <p:nvSpPr>
          <p:cNvPr id="58" name="Line 6"/>
          <p:cNvSpPr>
            <a:spLocks noChangeShapeType="1"/>
          </p:cNvSpPr>
          <p:nvPr/>
        </p:nvSpPr>
        <p:spPr bwMode="auto">
          <a:xfrm flipH="1" flipV="1">
            <a:off x="947728" y="5572140"/>
            <a:ext cx="73025" cy="288925"/>
          </a:xfrm>
          <a:prstGeom prst="line">
            <a:avLst/>
          </a:prstGeom>
          <a:noFill/>
          <a:ln w="38100">
            <a:solidFill>
              <a:srgbClr val="CC00CC"/>
            </a:solidFill>
            <a:round/>
            <a:tailEnd type="triangle" w="med" len="med"/>
          </a:ln>
        </p:spPr>
        <p:txBody>
          <a:bodyPr anchor="ctr">
            <a:spAutoFit/>
          </a:bodyPr>
          <a:lstStyle/>
          <a:p>
            <a:endParaRPr lang="zh-CN" altLang="en-US"/>
          </a:p>
        </p:txBody>
      </p:sp>
      <p:sp>
        <p:nvSpPr>
          <p:cNvPr id="59" name="Text Box 7"/>
          <p:cNvSpPr txBox="1">
            <a:spLocks noChangeArrowheads="1"/>
          </p:cNvSpPr>
          <p:nvPr/>
        </p:nvSpPr>
        <p:spPr bwMode="auto">
          <a:xfrm>
            <a:off x="477828" y="5773949"/>
            <a:ext cx="2665412" cy="396875"/>
          </a:xfrm>
          <a:prstGeom prst="rect">
            <a:avLst/>
          </a:prstGeom>
          <a:noFill/>
          <a:ln w="9525">
            <a:noFill/>
            <a:miter lim="800000"/>
          </a:ln>
        </p:spPr>
        <p:txBody>
          <a:bodyPr>
            <a:spAutoFit/>
          </a:bodyPr>
          <a:lstStyle/>
          <a:p>
            <a:pPr algn="l">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关键字指向的记录。</a:t>
            </a:r>
          </a:p>
        </p:txBody>
      </p:sp>
      <p:grpSp>
        <p:nvGrpSpPr>
          <p:cNvPr id="60" name="组合 59"/>
          <p:cNvGrpSpPr/>
          <p:nvPr/>
        </p:nvGrpSpPr>
        <p:grpSpPr>
          <a:xfrm>
            <a:off x="1643042" y="1450761"/>
            <a:ext cx="6226241" cy="2214578"/>
            <a:chOff x="1857356" y="928670"/>
            <a:chExt cx="6226241" cy="2214578"/>
          </a:xfrm>
        </p:grpSpPr>
        <p:sp>
          <p:nvSpPr>
            <p:cNvPr id="61" name="矩形 60"/>
            <p:cNvSpPr/>
            <p:nvPr/>
          </p:nvSpPr>
          <p:spPr>
            <a:xfrm>
              <a:off x="1857356" y="928670"/>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 Box 9"/>
            <p:cNvSpPr txBox="1">
              <a:spLocks noChangeArrowheads="1"/>
            </p:cNvSpPr>
            <p:nvPr/>
          </p:nvSpPr>
          <p:spPr bwMode="auto">
            <a:xfrm>
              <a:off x="7715272" y="1071546"/>
              <a:ext cx="368325" cy="1477328"/>
            </a:xfrm>
            <a:prstGeom prst="rect">
              <a:avLst/>
            </a:prstGeom>
            <a:noFill/>
            <a:ln w="9525">
              <a:noFill/>
              <a:miter lim="800000"/>
            </a:ln>
          </p:spPr>
          <p:txBody>
            <a:bodyPr wrap="square">
              <a:spAutoFit/>
            </a:bodyPr>
            <a:lstStyle/>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索</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引</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部</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分</a:t>
              </a:r>
            </a:p>
          </p:txBody>
        </p:sp>
      </p:grpSp>
      <p:cxnSp>
        <p:nvCxnSpPr>
          <p:cNvPr id="64" name="直接箭头连接符 63"/>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286380" y="1643050"/>
            <a:ext cx="1071570"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根结点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68" name="直接箭头连接符 67"/>
          <p:cNvCxnSpPr/>
          <p:nvPr/>
        </p:nvCxnSpPr>
        <p:spPr>
          <a:xfrm>
            <a:off x="285720" y="4157271"/>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406" y="3690485"/>
            <a:ext cx="714380" cy="400110"/>
          </a:xfrm>
          <a:prstGeom prst="rect">
            <a:avLst/>
          </a:prstGeom>
          <a:noFill/>
        </p:spPr>
        <p:txBody>
          <a:bodyPr wrap="square" rtlCol="0">
            <a:spAutoFit/>
          </a:bodyPr>
          <a:lstStyle/>
          <a:p>
            <a:r>
              <a:rPr lang="en-US" altLang="zh-CN" sz="2000" b="1" dirty="0" err="1">
                <a:solidFill>
                  <a:srgbClr val="3333FF"/>
                </a:solidFill>
                <a:ea typeface="楷体" panose="02010609060101010101" pitchFamily="49" charset="-122"/>
                <a:cs typeface="Times New Roman" panose="02020603050405020304" pitchFamily="18" charset="0"/>
              </a:rPr>
              <a:t>sqt</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72" name="TextBox 71"/>
          <p:cNvSpPr txBox="1"/>
          <p:nvPr/>
        </p:nvSpPr>
        <p:spPr>
          <a:xfrm>
            <a:off x="8001024" y="3665339"/>
            <a:ext cx="989117" cy="1192421"/>
          </a:xfrm>
          <a:prstGeom prst="rect">
            <a:avLst/>
          </a:prstGeom>
          <a:noFill/>
        </p:spPr>
        <p:txBody>
          <a:bodyPr wrap="square" rtlCol="0">
            <a:spAutoFit/>
          </a:bodyPr>
          <a:lstStyle/>
          <a:p>
            <a:r>
              <a:rPr kumimoji="0" lang="zh-CN" altLang="en-US" sz="1800" b="1">
                <a:solidFill>
                  <a:srgbClr val="FF00FF"/>
                </a:solidFill>
                <a:ea typeface="楷体" panose="02010609060101010101" pitchFamily="49" charset="-122"/>
                <a:cs typeface="Times New Roman" panose="02020603050405020304" pitchFamily="18" charset="0"/>
              </a:rPr>
              <a:t>叶子结点层：</a:t>
            </a:r>
            <a:r>
              <a:rPr lang="zh-CN" altLang="en-US" sz="1800" b="1" dirty="0">
                <a:solidFill>
                  <a:srgbClr val="3333FF"/>
                </a:solidFill>
                <a:latin typeface="楷体" panose="02010609060101010101" pitchFamily="49" charset="-122"/>
                <a:ea typeface="楷体" panose="02010609060101010101" pitchFamily="49" charset="-122"/>
              </a:rPr>
              <a:t>全部的关键字</a:t>
            </a:r>
          </a:p>
        </p:txBody>
      </p:sp>
      <p:sp>
        <p:nvSpPr>
          <p:cNvPr id="73" name="右大括号 72"/>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109</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52443" y="161826"/>
            <a:ext cx="8748713" cy="1052596"/>
          </a:xfrm>
          <a:prstGeom prst="rect">
            <a:avLst/>
          </a:prstGeom>
          <a:noFill/>
          <a:ln w="9525">
            <a:noFill/>
            <a:miter lim="800000"/>
          </a:ln>
          <a:effectLst/>
        </p:spPr>
        <p:txBody>
          <a:bodyPr>
            <a:spAutoFit/>
          </a:bodyPr>
          <a:lstStyle/>
          <a:p>
            <a:pPr algn="just">
              <a:lnSpc>
                <a:spcPct val="130000"/>
              </a:lnSpc>
              <a:spcBef>
                <a:spcPct val="50000"/>
              </a:spcBef>
            </a:pPr>
            <a:r>
              <a:rPr kumimoji="1" lang="en-US" altLang="zh-CN" dirty="0">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其算法如下（在有序表</a:t>
            </a:r>
            <a:r>
              <a:rPr kumimoji="1" lang="en-US" altLang="zh-CN" dirty="0">
                <a:ea typeface="楷体" panose="02010609060101010101" pitchFamily="49" charset="-122"/>
                <a:cs typeface="Times New Roman" panose="02020603050405020304" pitchFamily="18" charset="0"/>
              </a:rPr>
              <a:t>R[</a:t>
            </a:r>
            <a:r>
              <a:rPr kumimoji="1" lang="en-US" altLang="zh-CN" dirty="0" err="1">
                <a:ea typeface="楷体" panose="02010609060101010101" pitchFamily="49" charset="-122"/>
                <a:cs typeface="Times New Roman" panose="02020603050405020304" pitchFamily="18" charset="0"/>
              </a:rPr>
              <a:t>0..</a:t>
            </a:r>
            <a:r>
              <a:rPr kumimoji="1" lang="en-US" altLang="zh-CN" i="1" dirty="0" err="1">
                <a:ea typeface="楷体" panose="02010609060101010101" pitchFamily="49" charset="-122"/>
                <a:cs typeface="Times New Roman" panose="02020603050405020304" pitchFamily="18" charset="0"/>
              </a:rPr>
              <a:t>n</a:t>
            </a:r>
            <a:r>
              <a:rPr kumimoji="1" lang="en-US" altLang="zh-CN" dirty="0">
                <a:latin typeface="+mn-ea"/>
                <a:ea typeface="+mn-ea"/>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1]</a:t>
            </a:r>
            <a:r>
              <a:rPr kumimoji="1" lang="zh-CN" altLang="en-US" dirty="0">
                <a:ea typeface="楷体" panose="02010609060101010101" pitchFamily="49" charset="-122"/>
                <a:cs typeface="Times New Roman" panose="02020603050405020304" pitchFamily="18" charset="0"/>
              </a:rPr>
              <a:t>中进行折半查找，成功时返回元素的逻辑序号，失败时返回</a:t>
            </a:r>
            <a:r>
              <a:rPr kumimoji="1" lang="en-US" altLang="zh-CN" dirty="0">
                <a:ea typeface="楷体" panose="02010609060101010101" pitchFamily="49" charset="-122"/>
                <a:cs typeface="Times New Roman" panose="02020603050405020304" pitchFamily="18" charset="0"/>
              </a:rPr>
              <a:t>0</a:t>
            </a:r>
            <a:r>
              <a:rPr kumimoji="1" lang="zh-CN" altLang="en-US" dirty="0">
                <a:ea typeface="楷体" panose="02010609060101010101" pitchFamily="49" charset="-122"/>
                <a:cs typeface="Times New Roman" panose="02020603050405020304" pitchFamily="18" charset="0"/>
              </a:rPr>
              <a:t>）：</a:t>
            </a:r>
          </a:p>
        </p:txBody>
      </p:sp>
      <p:sp>
        <p:nvSpPr>
          <p:cNvPr id="19468" name="Text Box 12"/>
          <p:cNvSpPr txBox="1">
            <a:spLocks noChangeArrowheads="1"/>
          </p:cNvSpPr>
          <p:nvPr/>
        </p:nvSpPr>
        <p:spPr bwMode="auto">
          <a:xfrm>
            <a:off x="468313" y="1484313"/>
            <a:ext cx="7889901" cy="4526981"/>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BinSearch</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RecType</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n,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k)</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low=0, high=n-1, mid;</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while (low&lt;=high)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当前区间存在元素时循环</a:t>
            </a:r>
          </a:p>
          <a:p>
            <a:pPr algn="l"/>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mid=(</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low+high</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(R[mid].key==k)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查找成功返回其逻辑序号</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mid+1</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mid+1</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(k&lt;R[mid].key)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继续在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R[low..mid-1]</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中查找</a:t>
            </a:r>
          </a:p>
          <a:p>
            <a:pPr algn="l"/>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high=mid-1;</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low=</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mid+1</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继续在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mid+1..high</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中查找</a:t>
            </a:r>
          </a:p>
          <a:p>
            <a:pPr algn="l"/>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0;</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6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6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6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68">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46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46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92628" y="49329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31  52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 name="矩形 6"/>
          <p:cNvSpPr/>
          <p:nvPr/>
        </p:nvSpPr>
        <p:spPr>
          <a:xfrm>
            <a:off x="2143108" y="1639678"/>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15  22  31</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8" name="矩形 7"/>
          <p:cNvSpPr/>
          <p:nvPr/>
        </p:nvSpPr>
        <p:spPr>
          <a:xfrm>
            <a:off x="6000760" y="163967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47  52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9" name="矩形 8"/>
          <p:cNvSpPr/>
          <p:nvPr/>
        </p:nvSpPr>
        <p:spPr>
          <a:xfrm>
            <a:off x="714348"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10  12  15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0" name="矩形 9"/>
          <p:cNvSpPr/>
          <p:nvPr/>
        </p:nvSpPr>
        <p:spPr>
          <a:xfrm>
            <a:off x="2071670" y="2854124"/>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18  19  20  22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1" name="矩形 10"/>
          <p:cNvSpPr/>
          <p:nvPr/>
        </p:nvSpPr>
        <p:spPr>
          <a:xfrm>
            <a:off x="378618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23  30  31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2" name="矩形 11"/>
          <p:cNvSpPr/>
          <p:nvPr/>
        </p:nvSpPr>
        <p:spPr>
          <a:xfrm>
            <a:off x="521494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33  45  47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6643702"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48  50  52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14" name="直接箭头连接符 13"/>
          <p:cNvCxnSpPr>
            <a:stCxn id="9" idx="3"/>
            <a:endCxn id="10" idx="1"/>
          </p:cNvCxnSpPr>
          <p:nvPr/>
        </p:nvCxnSpPr>
        <p:spPr>
          <a:xfrm>
            <a:off x="1857356" y="3070124"/>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67106"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602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42938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9" idx="0"/>
          </p:cNvCxnSpPr>
          <p:nvPr/>
        </p:nvCxnSpPr>
        <p:spPr>
          <a:xfrm rot="10800000" flipV="1">
            <a:off x="1285852" y="1996868"/>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2366609" y="2400355"/>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0"/>
          </p:cNvCxnSpPr>
          <p:nvPr/>
        </p:nvCxnSpPr>
        <p:spPr>
          <a:xfrm>
            <a:off x="3143240" y="1996868"/>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2" idx="0"/>
          </p:cNvCxnSpPr>
          <p:nvPr/>
        </p:nvCxnSpPr>
        <p:spPr>
          <a:xfrm rot="5400000">
            <a:off x="5625712" y="2193324"/>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3" idx="0"/>
          </p:cNvCxnSpPr>
          <p:nvPr/>
        </p:nvCxnSpPr>
        <p:spPr>
          <a:xfrm rot="16200000" flipH="1">
            <a:off x="6536545" y="2175463"/>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7" idx="0"/>
          </p:cNvCxnSpPr>
          <p:nvPr/>
        </p:nvCxnSpPr>
        <p:spPr>
          <a:xfrm rot="10800000" flipV="1">
            <a:off x="2786050" y="853860"/>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8" idx="0"/>
          </p:cNvCxnSpPr>
          <p:nvPr/>
        </p:nvCxnSpPr>
        <p:spPr>
          <a:xfrm>
            <a:off x="4714876" y="853860"/>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663548"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1843"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800" b="1" dirty="0">
                <a:solidFill>
                  <a:srgbClr val="3333FF"/>
                </a:solidFill>
                <a:latin typeface="楷体" panose="02010609060101010101" pitchFamily="49" charset="-122"/>
                <a:ea typeface="楷体" panose="02010609060101010101" pitchFamily="49" charset="-122"/>
              </a:rPr>
              <a:t>张三</a:t>
            </a:r>
          </a:p>
        </p:txBody>
      </p:sp>
      <p:cxnSp>
        <p:nvCxnSpPr>
          <p:cNvPr id="27" name="直接箭头连接符 26"/>
          <p:cNvCxnSpPr/>
          <p:nvPr/>
        </p:nvCxnSpPr>
        <p:spPr>
          <a:xfrm rot="5400000">
            <a:off x="106404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2233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29" name="直接箭头连接符 28"/>
          <p:cNvCxnSpPr/>
          <p:nvPr/>
        </p:nvCxnSpPr>
        <p:spPr>
          <a:xfrm rot="5400000">
            <a:off x="1462059"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20354"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1" name="直接箭头连接符 30"/>
          <p:cNvCxnSpPr/>
          <p:nvPr/>
        </p:nvCxnSpPr>
        <p:spPr>
          <a:xfrm rot="5400000">
            <a:off x="3748525"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06820"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3" name="直接箭头连接符 32"/>
          <p:cNvCxnSpPr/>
          <p:nvPr/>
        </p:nvCxnSpPr>
        <p:spPr>
          <a:xfrm rot="5400000">
            <a:off x="4149020"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07315"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5" name="直接箭头连接符 34"/>
          <p:cNvCxnSpPr/>
          <p:nvPr/>
        </p:nvCxnSpPr>
        <p:spPr>
          <a:xfrm rot="5400000">
            <a:off x="4547036"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05331"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7" name="直接箭头连接符 36"/>
          <p:cNvCxnSpPr/>
          <p:nvPr/>
        </p:nvCxnSpPr>
        <p:spPr>
          <a:xfrm rot="5400000">
            <a:off x="5222880"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1175"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9" name="直接箭头连接符 38"/>
          <p:cNvCxnSpPr/>
          <p:nvPr/>
        </p:nvCxnSpPr>
        <p:spPr>
          <a:xfrm rot="5400000">
            <a:off x="5623375"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81670"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1" name="直接箭头连接符 40"/>
          <p:cNvCxnSpPr/>
          <p:nvPr/>
        </p:nvCxnSpPr>
        <p:spPr>
          <a:xfrm rot="5400000">
            <a:off x="602139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7968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3" name="直接箭头连接符 42"/>
          <p:cNvCxnSpPr/>
          <p:nvPr/>
        </p:nvCxnSpPr>
        <p:spPr>
          <a:xfrm rot="5400000">
            <a:off x="6580202"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38497"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5" name="直接箭头连接符 44"/>
          <p:cNvCxnSpPr/>
          <p:nvPr/>
        </p:nvCxnSpPr>
        <p:spPr>
          <a:xfrm rot="5400000">
            <a:off x="6980697"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38992"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7" name="直接箭头连接符 46"/>
          <p:cNvCxnSpPr/>
          <p:nvPr/>
        </p:nvCxnSpPr>
        <p:spPr>
          <a:xfrm rot="5400000">
            <a:off x="737871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43700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9" name="直接箭头连接符 48"/>
          <p:cNvCxnSpPr/>
          <p:nvPr/>
        </p:nvCxnSpPr>
        <p:spPr>
          <a:xfrm rot="5400000">
            <a:off x="2008613"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66908"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1" name="直接箭头连接符 50"/>
          <p:cNvCxnSpPr/>
          <p:nvPr/>
        </p:nvCxnSpPr>
        <p:spPr>
          <a:xfrm rot="5400000">
            <a:off x="2409108"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67403"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3" name="直接箭头连接符 52"/>
          <p:cNvCxnSpPr/>
          <p:nvPr/>
        </p:nvCxnSpPr>
        <p:spPr>
          <a:xfrm rot="5400000">
            <a:off x="2807124"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5419"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5" name="直接箭头连接符 54"/>
          <p:cNvCxnSpPr/>
          <p:nvPr/>
        </p:nvCxnSpPr>
        <p:spPr>
          <a:xfrm rot="5400000">
            <a:off x="318927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4756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sp>
        <p:nvSpPr>
          <p:cNvPr id="58" name="Line 6"/>
          <p:cNvSpPr>
            <a:spLocks noChangeShapeType="1"/>
          </p:cNvSpPr>
          <p:nvPr/>
        </p:nvSpPr>
        <p:spPr bwMode="auto">
          <a:xfrm flipH="1" flipV="1">
            <a:off x="947728" y="4407107"/>
            <a:ext cx="73025" cy="288925"/>
          </a:xfrm>
          <a:prstGeom prst="line">
            <a:avLst/>
          </a:prstGeom>
          <a:noFill/>
          <a:ln w="38100">
            <a:solidFill>
              <a:srgbClr val="CC00CC"/>
            </a:solidFill>
            <a:round/>
            <a:tailEnd type="triangle" w="med" len="med"/>
          </a:ln>
        </p:spPr>
        <p:txBody>
          <a:bodyPr anchor="ctr">
            <a:spAutoFit/>
          </a:bodyPr>
          <a:lstStyle/>
          <a:p>
            <a:endParaRPr lang="zh-CN" altLang="en-US"/>
          </a:p>
        </p:txBody>
      </p:sp>
      <p:sp>
        <p:nvSpPr>
          <p:cNvPr id="59" name="Text Box 7"/>
          <p:cNvSpPr txBox="1">
            <a:spLocks noChangeArrowheads="1"/>
          </p:cNvSpPr>
          <p:nvPr/>
        </p:nvSpPr>
        <p:spPr bwMode="auto">
          <a:xfrm>
            <a:off x="477828" y="4608916"/>
            <a:ext cx="2665412" cy="396875"/>
          </a:xfrm>
          <a:prstGeom prst="rect">
            <a:avLst/>
          </a:prstGeom>
          <a:noFill/>
          <a:ln w="9525">
            <a:noFill/>
            <a:miter lim="800000"/>
          </a:ln>
        </p:spPr>
        <p:txBody>
          <a:bodyPr>
            <a:spAutoFit/>
          </a:bodyPr>
          <a:lstStyle/>
          <a:p>
            <a:pPr algn="l">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关键字指向的记录。</a:t>
            </a:r>
          </a:p>
        </p:txBody>
      </p:sp>
      <p:grpSp>
        <p:nvGrpSpPr>
          <p:cNvPr id="2" name="组合 59"/>
          <p:cNvGrpSpPr/>
          <p:nvPr/>
        </p:nvGrpSpPr>
        <p:grpSpPr>
          <a:xfrm>
            <a:off x="1643042" y="285728"/>
            <a:ext cx="6226241" cy="2214578"/>
            <a:chOff x="1857356" y="928670"/>
            <a:chExt cx="6226241" cy="2214578"/>
          </a:xfrm>
        </p:grpSpPr>
        <p:sp>
          <p:nvSpPr>
            <p:cNvPr id="61" name="矩形 60"/>
            <p:cNvSpPr/>
            <p:nvPr/>
          </p:nvSpPr>
          <p:spPr>
            <a:xfrm>
              <a:off x="1857356" y="928670"/>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 Box 9"/>
            <p:cNvSpPr txBox="1">
              <a:spLocks noChangeArrowheads="1"/>
            </p:cNvSpPr>
            <p:nvPr/>
          </p:nvSpPr>
          <p:spPr bwMode="auto">
            <a:xfrm>
              <a:off x="7715272" y="1071546"/>
              <a:ext cx="368325" cy="1477328"/>
            </a:xfrm>
            <a:prstGeom prst="rect">
              <a:avLst/>
            </a:prstGeom>
            <a:noFill/>
            <a:ln w="9525">
              <a:noFill/>
              <a:miter lim="800000"/>
            </a:ln>
          </p:spPr>
          <p:txBody>
            <a:bodyPr wrap="square">
              <a:spAutoFit/>
            </a:bodyPr>
            <a:lstStyle/>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索</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引</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部</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分</a:t>
              </a:r>
            </a:p>
          </p:txBody>
        </p:sp>
      </p:grpSp>
      <p:cxnSp>
        <p:nvCxnSpPr>
          <p:cNvPr id="64" name="直接箭头连接符 63"/>
          <p:cNvCxnSpPr/>
          <p:nvPr/>
        </p:nvCxnSpPr>
        <p:spPr>
          <a:xfrm rot="5400000">
            <a:off x="5108628" y="584331"/>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286380" y="478017"/>
            <a:ext cx="1071570"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根结点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68" name="直接箭头连接符 67"/>
          <p:cNvCxnSpPr/>
          <p:nvPr/>
        </p:nvCxnSpPr>
        <p:spPr>
          <a:xfrm>
            <a:off x="285720" y="2992238"/>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406" y="2525452"/>
            <a:ext cx="714380" cy="400110"/>
          </a:xfrm>
          <a:prstGeom prst="rect">
            <a:avLst/>
          </a:prstGeom>
          <a:noFill/>
        </p:spPr>
        <p:txBody>
          <a:bodyPr wrap="square" rtlCol="0">
            <a:spAutoFit/>
          </a:bodyPr>
          <a:lstStyle/>
          <a:p>
            <a:r>
              <a:rPr lang="en-US" altLang="zh-CN" sz="2000" b="1" dirty="0" err="1">
                <a:solidFill>
                  <a:srgbClr val="3333FF"/>
                </a:solidFill>
                <a:ea typeface="楷体" panose="02010609060101010101" pitchFamily="49" charset="-122"/>
                <a:cs typeface="Times New Roman" panose="02020603050405020304" pitchFamily="18" charset="0"/>
              </a:rPr>
              <a:t>sqt</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72" name="TextBox 71"/>
          <p:cNvSpPr txBox="1"/>
          <p:nvPr/>
        </p:nvSpPr>
        <p:spPr>
          <a:xfrm>
            <a:off x="8001024" y="2500306"/>
            <a:ext cx="989117" cy="1192421"/>
          </a:xfrm>
          <a:prstGeom prst="rect">
            <a:avLst/>
          </a:prstGeom>
          <a:noFill/>
        </p:spPr>
        <p:txBody>
          <a:bodyPr wrap="square" rtlCol="0">
            <a:spAutoFit/>
          </a:bodyPr>
          <a:lstStyle/>
          <a:p>
            <a:r>
              <a:rPr kumimoji="0" lang="zh-CN" altLang="en-US" sz="1800" b="1">
                <a:solidFill>
                  <a:srgbClr val="FF00FF"/>
                </a:solidFill>
                <a:ea typeface="楷体" panose="02010609060101010101" pitchFamily="49" charset="-122"/>
                <a:cs typeface="Times New Roman" panose="02020603050405020304" pitchFamily="18" charset="0"/>
              </a:rPr>
              <a:t>叶子结点层：</a:t>
            </a:r>
            <a:r>
              <a:rPr lang="zh-CN" altLang="en-US" sz="1800" b="1" dirty="0">
                <a:solidFill>
                  <a:srgbClr val="3333FF"/>
                </a:solidFill>
                <a:latin typeface="楷体" panose="02010609060101010101" pitchFamily="49" charset="-122"/>
                <a:ea typeface="楷体" panose="02010609060101010101" pitchFamily="49" charset="-122"/>
              </a:rPr>
              <a:t>全部的关键字</a:t>
            </a:r>
          </a:p>
        </p:txBody>
      </p:sp>
      <p:sp>
        <p:nvSpPr>
          <p:cNvPr id="73" name="右大括号 72"/>
          <p:cNvSpPr/>
          <p:nvPr/>
        </p:nvSpPr>
        <p:spPr>
          <a:xfrm>
            <a:off x="7786710" y="2714620"/>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1" name="组合 70"/>
          <p:cNvGrpSpPr/>
          <p:nvPr/>
        </p:nvGrpSpPr>
        <p:grpSpPr>
          <a:xfrm>
            <a:off x="500034" y="5143512"/>
            <a:ext cx="6429420" cy="1033169"/>
            <a:chOff x="500034" y="5143512"/>
            <a:chExt cx="6429420" cy="1033169"/>
          </a:xfrm>
        </p:grpSpPr>
        <p:sp>
          <p:nvSpPr>
            <p:cNvPr id="67" name="Text Box 2"/>
            <p:cNvSpPr txBox="1">
              <a:spLocks noChangeArrowheads="1"/>
            </p:cNvSpPr>
            <p:nvPr/>
          </p:nvSpPr>
          <p:spPr bwMode="auto">
            <a:xfrm>
              <a:off x="500034" y="5143512"/>
              <a:ext cx="6429420" cy="498598"/>
            </a:xfrm>
            <a:prstGeom prst="rect">
              <a:avLst/>
            </a:prstGeom>
            <a:noFill/>
            <a:ln w="9525">
              <a:noFill/>
              <a:miter lim="800000"/>
            </a:ln>
          </p:spPr>
          <p:txBody>
            <a:bodyPr wrap="square">
              <a:spAutoFit/>
            </a:bodyPr>
            <a:lstStyle/>
            <a:p>
              <a:pPr algn="just" defTabSz="212725" fontAlgn="ctr">
                <a:lnSpc>
                  <a:spcPct val="110000"/>
                </a:lnSpc>
                <a:spcBef>
                  <a:spcPct val="50000"/>
                </a:spcBef>
              </a:pP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树的定义：一</a:t>
              </a:r>
              <a:r>
                <a:rPr lang="zh-CN" altLang="en-US" sz="2400" b="1" dirty="0">
                  <a:solidFill>
                    <a:srgbClr val="3333FF"/>
                  </a:solidFill>
                  <a:ea typeface="楷体" panose="02010609060101010101" pitchFamily="49" charset="-122"/>
                  <a:cs typeface="Times New Roman" panose="02020603050405020304" pitchFamily="18" charset="0"/>
                </a:rPr>
                <a:t>棵</a:t>
              </a:r>
              <a:r>
                <a:rPr lang="en-US" altLang="zh-CN" sz="2400" b="1" i="1" dirty="0">
                  <a:solidFill>
                    <a:srgbClr val="3333FF"/>
                  </a:solidFill>
                  <a:ea typeface="楷体" panose="02010609060101010101" pitchFamily="49" charset="-122"/>
                  <a:cs typeface="Times New Roman" panose="02020603050405020304" pitchFamily="18" charset="0"/>
                </a:rPr>
                <a:t>m</a:t>
              </a:r>
              <a:r>
                <a:rPr lang="zh-CN" altLang="en-US" sz="2400" b="1" dirty="0">
                  <a:solidFill>
                    <a:srgbClr val="3333FF"/>
                  </a:solidFill>
                  <a:ea typeface="楷体" panose="02010609060101010101" pitchFamily="49" charset="-122"/>
                  <a:cs typeface="Times New Roman" panose="02020603050405020304" pitchFamily="18" charset="0"/>
                </a:rPr>
                <a:t>阶</a:t>
              </a:r>
              <a:r>
                <a:rPr lang="en-US" altLang="zh-CN" sz="2400" b="1" dirty="0">
                  <a:solidFill>
                    <a:srgbClr val="3333FF"/>
                  </a:solidFill>
                  <a:ea typeface="楷体" panose="02010609060101010101" pitchFamily="49" charset="-122"/>
                  <a:cs typeface="Times New Roman" panose="02020603050405020304" pitchFamily="18" charset="0"/>
                </a:rPr>
                <a:t>B+</a:t>
              </a:r>
              <a:r>
                <a:rPr lang="zh-CN" altLang="en-US" sz="2400" b="1" dirty="0">
                  <a:solidFill>
                    <a:srgbClr val="3333FF"/>
                  </a:solidFill>
                  <a:ea typeface="楷体" panose="02010609060101010101" pitchFamily="49" charset="-122"/>
                  <a:cs typeface="Times New Roman" panose="02020603050405020304" pitchFamily="18" charset="0"/>
                </a:rPr>
                <a:t>树</a:t>
              </a:r>
              <a:r>
                <a:rPr lang="zh-CN" altLang="en-US" sz="2400" b="1">
                  <a:solidFill>
                    <a:srgbClr val="3333FF"/>
                  </a:solidFill>
                  <a:ea typeface="楷体" panose="02010609060101010101" pitchFamily="49" charset="-122"/>
                  <a:cs typeface="Times New Roman" panose="02020603050405020304" pitchFamily="18" charset="0"/>
                </a:rPr>
                <a:t>满足下列要求：</a:t>
              </a:r>
              <a:r>
                <a:rPr kumimoji="0" lang="zh-CN" altLang="en-US" sz="2400" b="1" dirty="0">
                  <a:ea typeface="楷体" panose="02010609060101010101" pitchFamily="49" charset="-122"/>
                  <a:cs typeface="Times New Roman" panose="02020603050405020304" pitchFamily="18" charset="0"/>
                </a:rPr>
                <a:t>　　</a:t>
              </a:r>
              <a:endParaRPr lang="zh-CN" altLang="en-US" sz="2400" b="1" dirty="0">
                <a:ea typeface="楷体" panose="02010609060101010101" pitchFamily="49" charset="-122"/>
                <a:cs typeface="Times New Roman" panose="02020603050405020304" pitchFamily="18" charset="0"/>
              </a:endParaRPr>
            </a:p>
          </p:txBody>
        </p:sp>
        <p:sp>
          <p:nvSpPr>
            <p:cNvPr id="70" name="TextBox 69"/>
            <p:cNvSpPr txBox="1"/>
            <p:nvPr/>
          </p:nvSpPr>
          <p:spPr>
            <a:xfrm>
              <a:off x="500034" y="5715016"/>
              <a:ext cx="6143668" cy="461665"/>
            </a:xfrm>
            <a:prstGeom prst="rect">
              <a:avLst/>
            </a:prstGeom>
            <a:noFill/>
          </p:spPr>
          <p:txBody>
            <a:bodyPr wrap="square" rtlCol="0">
              <a:spAutoFit/>
            </a:bodyPr>
            <a:lstStyle/>
            <a:p>
              <a:pPr algn="l"/>
              <a:r>
                <a:rPr kumimoji="0" lang="zh-CN" altLang="en-US" sz="2400" b="1">
                  <a:solidFill>
                    <a:srgbClr val="3333FF"/>
                  </a:solidFill>
                  <a:ea typeface="楷体" panose="02010609060101010101" pitchFamily="49" charset="-122"/>
                  <a:cs typeface="Times New Roman" panose="02020603050405020304" pitchFamily="18" charset="0"/>
                  <a:sym typeface="Wingdings" panose="05000000000000000000"/>
                </a:rPr>
                <a:t>  </a:t>
              </a:r>
              <a:r>
                <a:rPr kumimoji="0" lang="zh-CN" altLang="en-US" sz="2200" b="1">
                  <a:solidFill>
                    <a:srgbClr val="3333FF"/>
                  </a:solidFill>
                  <a:ea typeface="楷体" panose="02010609060101010101" pitchFamily="49" charset="-122"/>
                  <a:cs typeface="Times New Roman" panose="02020603050405020304" pitchFamily="18" charset="0"/>
                </a:rPr>
                <a:t>每个分支结点至多有</a:t>
              </a:r>
              <a:r>
                <a:rPr kumimoji="0" lang="en-US" altLang="zh-CN" sz="2200" b="1" i="1">
                  <a:solidFill>
                    <a:srgbClr val="3333FF"/>
                  </a:solidFill>
                  <a:ea typeface="楷体" panose="02010609060101010101" pitchFamily="49" charset="-122"/>
                  <a:cs typeface="Times New Roman" panose="02020603050405020304" pitchFamily="18" charset="0"/>
                </a:rPr>
                <a:t>m</a:t>
              </a:r>
              <a:r>
                <a:rPr kumimoji="0" lang="zh-CN" altLang="en-US" sz="2200" b="1">
                  <a:solidFill>
                    <a:srgbClr val="3333FF"/>
                  </a:solidFill>
                  <a:ea typeface="楷体" panose="02010609060101010101" pitchFamily="49" charset="-122"/>
                  <a:cs typeface="Times New Roman" panose="02020603050405020304" pitchFamily="18" charset="0"/>
                </a:rPr>
                <a:t>棵子树（这里</a:t>
              </a:r>
              <a:r>
                <a:rPr kumimoji="0" lang="en-US" altLang="zh-CN" sz="2200" b="1" i="1">
                  <a:solidFill>
                    <a:srgbClr val="3333FF"/>
                  </a:solidFill>
                  <a:ea typeface="楷体" panose="02010609060101010101" pitchFamily="49" charset="-122"/>
                  <a:cs typeface="Times New Roman" panose="02020603050405020304" pitchFamily="18" charset="0"/>
                </a:rPr>
                <a:t>m</a:t>
              </a:r>
              <a:r>
                <a:rPr kumimoji="0" lang="en-US" altLang="zh-CN" sz="2200" b="1">
                  <a:solidFill>
                    <a:srgbClr val="3333FF"/>
                  </a:solidFill>
                  <a:ea typeface="楷体" panose="02010609060101010101" pitchFamily="49" charset="-122"/>
                  <a:cs typeface="Times New Roman" panose="02020603050405020304" pitchFamily="18" charset="0"/>
                </a:rPr>
                <a:t>=4</a:t>
              </a:r>
              <a:r>
                <a:rPr kumimoji="0" lang="zh-CN" altLang="en-US" sz="2200" b="1">
                  <a:solidFill>
                    <a:srgbClr val="3333FF"/>
                  </a:solidFill>
                  <a:ea typeface="楷体" panose="02010609060101010101" pitchFamily="49" charset="-122"/>
                  <a:cs typeface="Times New Roman" panose="02020603050405020304" pitchFamily="18" charset="0"/>
                </a:rPr>
                <a:t>）。</a:t>
              </a:r>
              <a:endParaRPr lang="zh-CN" altLang="en-US" sz="2200" b="1" dirty="0">
                <a:solidFill>
                  <a:srgbClr val="3333FF"/>
                </a:solidFill>
                <a:latin typeface="楷体" panose="02010609060101010101" pitchFamily="49" charset="-122"/>
                <a:ea typeface="楷体" panose="02010609060101010101" pitchFamily="49" charset="-122"/>
              </a:endParaRPr>
            </a:p>
          </p:txBody>
        </p:sp>
      </p:grpSp>
      <p:sp>
        <p:nvSpPr>
          <p:cNvPr id="3" name="幻灯片编号占位符 2"/>
          <p:cNvSpPr>
            <a:spLocks noGrp="1"/>
          </p:cNvSpPr>
          <p:nvPr>
            <p:ph type="sldNum" sz="quarter" idx="12"/>
          </p:nvPr>
        </p:nvSpPr>
        <p:spPr/>
        <p:txBody>
          <a:bodyPr/>
          <a:lstStyle/>
          <a:p>
            <a:fld id="{A3603EE2-E77C-4A3F-BE76-CC22BE303815}" type="slidenum">
              <a:rPr lang="en-US" altLang="zh-CN" smtClean="0"/>
              <a:t>110</a:t>
            </a:fld>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92628" y="49329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31  52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 name="矩形 6"/>
          <p:cNvSpPr/>
          <p:nvPr/>
        </p:nvSpPr>
        <p:spPr>
          <a:xfrm>
            <a:off x="2143108" y="1639678"/>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15  22  31</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8" name="矩形 7"/>
          <p:cNvSpPr/>
          <p:nvPr/>
        </p:nvSpPr>
        <p:spPr>
          <a:xfrm>
            <a:off x="6000760" y="163967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47  52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9" name="矩形 8"/>
          <p:cNvSpPr/>
          <p:nvPr/>
        </p:nvSpPr>
        <p:spPr>
          <a:xfrm>
            <a:off x="714348"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10  12  15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0" name="矩形 9"/>
          <p:cNvSpPr/>
          <p:nvPr/>
        </p:nvSpPr>
        <p:spPr>
          <a:xfrm>
            <a:off x="2071670" y="2854124"/>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18  19  20  22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1" name="矩形 10"/>
          <p:cNvSpPr/>
          <p:nvPr/>
        </p:nvSpPr>
        <p:spPr>
          <a:xfrm>
            <a:off x="378618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23  30  31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2" name="矩形 11"/>
          <p:cNvSpPr/>
          <p:nvPr/>
        </p:nvSpPr>
        <p:spPr>
          <a:xfrm>
            <a:off x="521494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33  45  47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6643702"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48  50  52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14" name="直接箭头连接符 13"/>
          <p:cNvCxnSpPr>
            <a:stCxn id="9" idx="3"/>
            <a:endCxn id="10" idx="1"/>
          </p:cNvCxnSpPr>
          <p:nvPr/>
        </p:nvCxnSpPr>
        <p:spPr>
          <a:xfrm>
            <a:off x="1857356" y="3070124"/>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67106"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602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42938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9" idx="0"/>
          </p:cNvCxnSpPr>
          <p:nvPr/>
        </p:nvCxnSpPr>
        <p:spPr>
          <a:xfrm rot="10800000" flipV="1">
            <a:off x="1285852" y="1996868"/>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2366609" y="2400355"/>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0"/>
          </p:cNvCxnSpPr>
          <p:nvPr/>
        </p:nvCxnSpPr>
        <p:spPr>
          <a:xfrm>
            <a:off x="3143240" y="1996868"/>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2" idx="0"/>
          </p:cNvCxnSpPr>
          <p:nvPr/>
        </p:nvCxnSpPr>
        <p:spPr>
          <a:xfrm rot="5400000">
            <a:off x="5625712" y="2193324"/>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3" idx="0"/>
          </p:cNvCxnSpPr>
          <p:nvPr/>
        </p:nvCxnSpPr>
        <p:spPr>
          <a:xfrm rot="16200000" flipH="1">
            <a:off x="6536545" y="2175463"/>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7" idx="0"/>
          </p:cNvCxnSpPr>
          <p:nvPr/>
        </p:nvCxnSpPr>
        <p:spPr>
          <a:xfrm rot="10800000" flipV="1">
            <a:off x="2786050" y="853860"/>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8" idx="0"/>
          </p:cNvCxnSpPr>
          <p:nvPr/>
        </p:nvCxnSpPr>
        <p:spPr>
          <a:xfrm>
            <a:off x="4714876" y="853860"/>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663548"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1843"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800" b="1" dirty="0">
                <a:solidFill>
                  <a:srgbClr val="3333FF"/>
                </a:solidFill>
                <a:latin typeface="楷体" panose="02010609060101010101" pitchFamily="49" charset="-122"/>
                <a:ea typeface="楷体" panose="02010609060101010101" pitchFamily="49" charset="-122"/>
              </a:rPr>
              <a:t>张三</a:t>
            </a:r>
          </a:p>
        </p:txBody>
      </p:sp>
      <p:cxnSp>
        <p:nvCxnSpPr>
          <p:cNvPr id="27" name="直接箭头连接符 26"/>
          <p:cNvCxnSpPr/>
          <p:nvPr/>
        </p:nvCxnSpPr>
        <p:spPr>
          <a:xfrm rot="5400000">
            <a:off x="106404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2233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29" name="直接箭头连接符 28"/>
          <p:cNvCxnSpPr/>
          <p:nvPr/>
        </p:nvCxnSpPr>
        <p:spPr>
          <a:xfrm rot="5400000">
            <a:off x="1462059"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20354"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1" name="直接箭头连接符 30"/>
          <p:cNvCxnSpPr/>
          <p:nvPr/>
        </p:nvCxnSpPr>
        <p:spPr>
          <a:xfrm rot="5400000">
            <a:off x="3748525"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06820"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3" name="直接箭头连接符 32"/>
          <p:cNvCxnSpPr/>
          <p:nvPr/>
        </p:nvCxnSpPr>
        <p:spPr>
          <a:xfrm rot="5400000">
            <a:off x="4149020"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07315"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5" name="直接箭头连接符 34"/>
          <p:cNvCxnSpPr/>
          <p:nvPr/>
        </p:nvCxnSpPr>
        <p:spPr>
          <a:xfrm rot="5400000">
            <a:off x="4547036"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05331"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7" name="直接箭头连接符 36"/>
          <p:cNvCxnSpPr/>
          <p:nvPr/>
        </p:nvCxnSpPr>
        <p:spPr>
          <a:xfrm rot="5400000">
            <a:off x="5222880"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1175"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9" name="直接箭头连接符 38"/>
          <p:cNvCxnSpPr/>
          <p:nvPr/>
        </p:nvCxnSpPr>
        <p:spPr>
          <a:xfrm rot="5400000">
            <a:off x="5623375"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81670"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1" name="直接箭头连接符 40"/>
          <p:cNvCxnSpPr/>
          <p:nvPr/>
        </p:nvCxnSpPr>
        <p:spPr>
          <a:xfrm rot="5400000">
            <a:off x="602139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7968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3" name="直接箭头连接符 42"/>
          <p:cNvCxnSpPr/>
          <p:nvPr/>
        </p:nvCxnSpPr>
        <p:spPr>
          <a:xfrm rot="5400000">
            <a:off x="6580202"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38497"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5" name="直接箭头连接符 44"/>
          <p:cNvCxnSpPr/>
          <p:nvPr/>
        </p:nvCxnSpPr>
        <p:spPr>
          <a:xfrm rot="5400000">
            <a:off x="6980697"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38992"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7" name="直接箭头连接符 46"/>
          <p:cNvCxnSpPr/>
          <p:nvPr/>
        </p:nvCxnSpPr>
        <p:spPr>
          <a:xfrm rot="5400000">
            <a:off x="737871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43700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9" name="直接箭头连接符 48"/>
          <p:cNvCxnSpPr/>
          <p:nvPr/>
        </p:nvCxnSpPr>
        <p:spPr>
          <a:xfrm rot="5400000">
            <a:off x="2008613"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66908"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1" name="直接箭头连接符 50"/>
          <p:cNvCxnSpPr/>
          <p:nvPr/>
        </p:nvCxnSpPr>
        <p:spPr>
          <a:xfrm rot="5400000">
            <a:off x="2409108"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67403"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3" name="直接箭头连接符 52"/>
          <p:cNvCxnSpPr/>
          <p:nvPr/>
        </p:nvCxnSpPr>
        <p:spPr>
          <a:xfrm rot="5400000">
            <a:off x="2807124"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5419"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5" name="直接箭头连接符 54"/>
          <p:cNvCxnSpPr/>
          <p:nvPr/>
        </p:nvCxnSpPr>
        <p:spPr>
          <a:xfrm rot="5400000">
            <a:off x="318927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4756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sp>
        <p:nvSpPr>
          <p:cNvPr id="58" name="Line 6"/>
          <p:cNvSpPr>
            <a:spLocks noChangeShapeType="1"/>
          </p:cNvSpPr>
          <p:nvPr/>
        </p:nvSpPr>
        <p:spPr bwMode="auto">
          <a:xfrm flipH="1" flipV="1">
            <a:off x="947728" y="4407107"/>
            <a:ext cx="73025" cy="288925"/>
          </a:xfrm>
          <a:prstGeom prst="line">
            <a:avLst/>
          </a:prstGeom>
          <a:noFill/>
          <a:ln w="38100">
            <a:solidFill>
              <a:srgbClr val="CC00CC"/>
            </a:solidFill>
            <a:round/>
            <a:tailEnd type="triangle" w="med" len="med"/>
          </a:ln>
        </p:spPr>
        <p:txBody>
          <a:bodyPr anchor="ctr">
            <a:spAutoFit/>
          </a:bodyPr>
          <a:lstStyle/>
          <a:p>
            <a:endParaRPr lang="zh-CN" altLang="en-US"/>
          </a:p>
        </p:txBody>
      </p:sp>
      <p:sp>
        <p:nvSpPr>
          <p:cNvPr id="59" name="Text Box 7"/>
          <p:cNvSpPr txBox="1">
            <a:spLocks noChangeArrowheads="1"/>
          </p:cNvSpPr>
          <p:nvPr/>
        </p:nvSpPr>
        <p:spPr bwMode="auto">
          <a:xfrm>
            <a:off x="477828" y="4608916"/>
            <a:ext cx="2665412" cy="396875"/>
          </a:xfrm>
          <a:prstGeom prst="rect">
            <a:avLst/>
          </a:prstGeom>
          <a:noFill/>
          <a:ln w="9525">
            <a:noFill/>
            <a:miter lim="800000"/>
          </a:ln>
        </p:spPr>
        <p:txBody>
          <a:bodyPr>
            <a:spAutoFit/>
          </a:bodyPr>
          <a:lstStyle/>
          <a:p>
            <a:pPr algn="l">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关键字指向的记录。</a:t>
            </a:r>
          </a:p>
        </p:txBody>
      </p:sp>
      <p:grpSp>
        <p:nvGrpSpPr>
          <p:cNvPr id="2" name="组合 59"/>
          <p:cNvGrpSpPr/>
          <p:nvPr/>
        </p:nvGrpSpPr>
        <p:grpSpPr>
          <a:xfrm>
            <a:off x="1643042" y="285728"/>
            <a:ext cx="6226241" cy="2214578"/>
            <a:chOff x="1857356" y="928670"/>
            <a:chExt cx="6226241" cy="2214578"/>
          </a:xfrm>
        </p:grpSpPr>
        <p:sp>
          <p:nvSpPr>
            <p:cNvPr id="61" name="矩形 60"/>
            <p:cNvSpPr/>
            <p:nvPr/>
          </p:nvSpPr>
          <p:spPr>
            <a:xfrm>
              <a:off x="1857356" y="928670"/>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 Box 9"/>
            <p:cNvSpPr txBox="1">
              <a:spLocks noChangeArrowheads="1"/>
            </p:cNvSpPr>
            <p:nvPr/>
          </p:nvSpPr>
          <p:spPr bwMode="auto">
            <a:xfrm>
              <a:off x="7715272" y="1071546"/>
              <a:ext cx="368325" cy="1477328"/>
            </a:xfrm>
            <a:prstGeom prst="rect">
              <a:avLst/>
            </a:prstGeom>
            <a:noFill/>
            <a:ln w="9525">
              <a:noFill/>
              <a:miter lim="800000"/>
            </a:ln>
          </p:spPr>
          <p:txBody>
            <a:bodyPr wrap="square">
              <a:spAutoFit/>
            </a:bodyPr>
            <a:lstStyle/>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索</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引</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部</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分</a:t>
              </a:r>
            </a:p>
          </p:txBody>
        </p:sp>
      </p:grpSp>
      <p:cxnSp>
        <p:nvCxnSpPr>
          <p:cNvPr id="64" name="直接箭头连接符 63"/>
          <p:cNvCxnSpPr/>
          <p:nvPr/>
        </p:nvCxnSpPr>
        <p:spPr>
          <a:xfrm rot="5400000">
            <a:off x="5108628" y="584331"/>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286380" y="478017"/>
            <a:ext cx="1071570"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根结点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68" name="直接箭头连接符 67"/>
          <p:cNvCxnSpPr/>
          <p:nvPr/>
        </p:nvCxnSpPr>
        <p:spPr>
          <a:xfrm>
            <a:off x="285720" y="2992238"/>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406" y="2525452"/>
            <a:ext cx="714380" cy="400110"/>
          </a:xfrm>
          <a:prstGeom prst="rect">
            <a:avLst/>
          </a:prstGeom>
          <a:noFill/>
        </p:spPr>
        <p:txBody>
          <a:bodyPr wrap="square" rtlCol="0">
            <a:spAutoFit/>
          </a:bodyPr>
          <a:lstStyle/>
          <a:p>
            <a:r>
              <a:rPr lang="en-US" altLang="zh-CN" sz="2000" b="1" dirty="0" err="1">
                <a:solidFill>
                  <a:srgbClr val="3333FF"/>
                </a:solidFill>
                <a:ea typeface="楷体" panose="02010609060101010101" pitchFamily="49" charset="-122"/>
                <a:cs typeface="Times New Roman" panose="02020603050405020304" pitchFamily="18" charset="0"/>
              </a:rPr>
              <a:t>sqt</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72" name="TextBox 71"/>
          <p:cNvSpPr txBox="1"/>
          <p:nvPr/>
        </p:nvSpPr>
        <p:spPr>
          <a:xfrm>
            <a:off x="8001024" y="2500306"/>
            <a:ext cx="989117" cy="1192421"/>
          </a:xfrm>
          <a:prstGeom prst="rect">
            <a:avLst/>
          </a:prstGeom>
          <a:noFill/>
        </p:spPr>
        <p:txBody>
          <a:bodyPr wrap="square" rtlCol="0">
            <a:spAutoFit/>
          </a:bodyPr>
          <a:lstStyle/>
          <a:p>
            <a:r>
              <a:rPr kumimoji="0" lang="zh-CN" altLang="en-US" sz="1800" b="1">
                <a:solidFill>
                  <a:srgbClr val="FF00FF"/>
                </a:solidFill>
                <a:ea typeface="楷体" panose="02010609060101010101" pitchFamily="49" charset="-122"/>
                <a:cs typeface="Times New Roman" panose="02020603050405020304" pitchFamily="18" charset="0"/>
              </a:rPr>
              <a:t>叶子结点层：</a:t>
            </a:r>
            <a:r>
              <a:rPr lang="zh-CN" altLang="en-US" sz="1800" b="1" dirty="0">
                <a:solidFill>
                  <a:srgbClr val="3333FF"/>
                </a:solidFill>
                <a:latin typeface="楷体" panose="02010609060101010101" pitchFamily="49" charset="-122"/>
                <a:ea typeface="楷体" panose="02010609060101010101" pitchFamily="49" charset="-122"/>
              </a:rPr>
              <a:t>全部的关键字</a:t>
            </a:r>
          </a:p>
        </p:txBody>
      </p:sp>
      <p:sp>
        <p:nvSpPr>
          <p:cNvPr id="73" name="右大括号 72"/>
          <p:cNvSpPr/>
          <p:nvPr/>
        </p:nvSpPr>
        <p:spPr>
          <a:xfrm>
            <a:off x="7786710" y="2714620"/>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Text Box 2"/>
          <p:cNvSpPr txBox="1">
            <a:spLocks noChangeArrowheads="1"/>
          </p:cNvSpPr>
          <p:nvPr/>
        </p:nvSpPr>
        <p:spPr bwMode="auto">
          <a:xfrm>
            <a:off x="500034" y="5143512"/>
            <a:ext cx="6429420" cy="498598"/>
          </a:xfrm>
          <a:prstGeom prst="rect">
            <a:avLst/>
          </a:prstGeom>
          <a:noFill/>
          <a:ln w="9525">
            <a:noFill/>
            <a:miter lim="800000"/>
          </a:ln>
        </p:spPr>
        <p:txBody>
          <a:bodyPr wrap="square">
            <a:spAutoFit/>
          </a:bodyPr>
          <a:lstStyle/>
          <a:p>
            <a:pPr algn="just" defTabSz="212725" fontAlgn="ctr">
              <a:lnSpc>
                <a:spcPct val="110000"/>
              </a:lnSpc>
              <a:spcBef>
                <a:spcPct val="50000"/>
              </a:spcBef>
            </a:pP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树的定义：一</a:t>
            </a:r>
            <a:r>
              <a:rPr lang="zh-CN" altLang="en-US" sz="2400" b="1" dirty="0">
                <a:solidFill>
                  <a:srgbClr val="3333FF"/>
                </a:solidFill>
                <a:ea typeface="楷体" panose="02010609060101010101" pitchFamily="49" charset="-122"/>
                <a:cs typeface="Times New Roman" panose="02020603050405020304" pitchFamily="18" charset="0"/>
              </a:rPr>
              <a:t>棵</a:t>
            </a:r>
            <a:r>
              <a:rPr lang="en-US" altLang="zh-CN" sz="2400" b="1" i="1" dirty="0">
                <a:solidFill>
                  <a:srgbClr val="3333FF"/>
                </a:solidFill>
                <a:ea typeface="楷体" panose="02010609060101010101" pitchFamily="49" charset="-122"/>
                <a:cs typeface="Times New Roman" panose="02020603050405020304" pitchFamily="18" charset="0"/>
              </a:rPr>
              <a:t>m</a:t>
            </a:r>
            <a:r>
              <a:rPr lang="zh-CN" altLang="en-US" sz="2400" b="1" dirty="0">
                <a:solidFill>
                  <a:srgbClr val="3333FF"/>
                </a:solidFill>
                <a:ea typeface="楷体" panose="02010609060101010101" pitchFamily="49" charset="-122"/>
                <a:cs typeface="Times New Roman" panose="02020603050405020304" pitchFamily="18" charset="0"/>
              </a:rPr>
              <a:t>阶</a:t>
            </a:r>
            <a:r>
              <a:rPr lang="en-US" altLang="zh-CN" sz="2400" b="1" dirty="0">
                <a:solidFill>
                  <a:srgbClr val="3333FF"/>
                </a:solidFill>
                <a:ea typeface="楷体" panose="02010609060101010101" pitchFamily="49" charset="-122"/>
                <a:cs typeface="Times New Roman" panose="02020603050405020304" pitchFamily="18" charset="0"/>
              </a:rPr>
              <a:t>B+</a:t>
            </a:r>
            <a:r>
              <a:rPr lang="zh-CN" altLang="en-US" sz="2400" b="1" dirty="0">
                <a:solidFill>
                  <a:srgbClr val="3333FF"/>
                </a:solidFill>
                <a:ea typeface="楷体" panose="02010609060101010101" pitchFamily="49" charset="-122"/>
                <a:cs typeface="Times New Roman" panose="02020603050405020304" pitchFamily="18" charset="0"/>
              </a:rPr>
              <a:t>树</a:t>
            </a:r>
            <a:r>
              <a:rPr lang="zh-CN" altLang="en-US" sz="2400" b="1">
                <a:solidFill>
                  <a:srgbClr val="3333FF"/>
                </a:solidFill>
                <a:ea typeface="楷体" panose="02010609060101010101" pitchFamily="49" charset="-122"/>
                <a:cs typeface="Times New Roman" panose="02020603050405020304" pitchFamily="18" charset="0"/>
              </a:rPr>
              <a:t>满足下列要求：</a:t>
            </a:r>
            <a:r>
              <a:rPr kumimoji="0" lang="zh-CN" altLang="en-US" sz="2400" b="1" dirty="0">
                <a:ea typeface="楷体" panose="02010609060101010101" pitchFamily="49" charset="-122"/>
                <a:cs typeface="Times New Roman" panose="02020603050405020304" pitchFamily="18" charset="0"/>
              </a:rPr>
              <a:t>　　</a:t>
            </a:r>
            <a:endParaRPr lang="zh-CN" altLang="en-US" sz="2400" b="1" dirty="0">
              <a:ea typeface="楷体" panose="02010609060101010101" pitchFamily="49" charset="-122"/>
              <a:cs typeface="Times New Roman" panose="02020603050405020304" pitchFamily="18" charset="0"/>
            </a:endParaRPr>
          </a:p>
        </p:txBody>
      </p:sp>
      <p:sp>
        <p:nvSpPr>
          <p:cNvPr id="70" name="TextBox 69"/>
          <p:cNvSpPr txBox="1"/>
          <p:nvPr/>
        </p:nvSpPr>
        <p:spPr>
          <a:xfrm>
            <a:off x="571472" y="5572140"/>
            <a:ext cx="6715172" cy="646331"/>
          </a:xfrm>
          <a:prstGeom prst="rect">
            <a:avLst/>
          </a:prstGeom>
          <a:noFill/>
        </p:spPr>
        <p:txBody>
          <a:bodyPr wrap="square" rtlCol="0">
            <a:spAutoFit/>
          </a:bodyPr>
          <a:lstStyle/>
          <a:p>
            <a:pPr algn="l" defTabSz="212725">
              <a:lnSpc>
                <a:spcPct val="150000"/>
              </a:lnSpc>
            </a:pPr>
            <a:r>
              <a:rPr kumimoji="0" lang="zh-CN" altLang="en-US" sz="2400" b="1">
                <a:solidFill>
                  <a:srgbClr val="3333FF"/>
                </a:solidFill>
                <a:ea typeface="楷体" panose="02010609060101010101" pitchFamily="49" charset="-122"/>
                <a:cs typeface="Times New Roman" panose="02020603050405020304" pitchFamily="18" charset="0"/>
                <a:sym typeface="Wingdings" panose="05000000000000000000"/>
              </a:rPr>
              <a:t>  </a:t>
            </a:r>
            <a:r>
              <a:rPr kumimoji="0" lang="zh-CN" altLang="en-US" sz="2200" b="1">
                <a:solidFill>
                  <a:srgbClr val="3333FF"/>
                </a:solidFill>
                <a:ea typeface="楷体" panose="02010609060101010101" pitchFamily="49" charset="-122"/>
                <a:cs typeface="Times New Roman" panose="02020603050405020304" pitchFamily="18" charset="0"/>
              </a:rPr>
              <a:t>根结点或者没有子树，或者至少有两棵子树。</a:t>
            </a:r>
            <a:endParaRPr kumimoji="0" lang="zh-CN" altLang="en-US" sz="2200" b="1" dirty="0">
              <a:solidFill>
                <a:srgbClr val="3333FF"/>
              </a:solidFill>
              <a:ea typeface="楷体" panose="02010609060101010101" pitchFamily="49" charset="-122"/>
              <a:cs typeface="Times New Roman" panose="02020603050405020304" pitchFamily="18" charset="0"/>
            </a:endParaRPr>
          </a:p>
        </p:txBody>
      </p:sp>
      <p:sp>
        <p:nvSpPr>
          <p:cNvPr id="3" name="幻灯片编号占位符 2"/>
          <p:cNvSpPr>
            <a:spLocks noGrp="1"/>
          </p:cNvSpPr>
          <p:nvPr>
            <p:ph type="sldNum" sz="quarter" idx="12"/>
          </p:nvPr>
        </p:nvSpPr>
        <p:spPr/>
        <p:txBody>
          <a:bodyPr/>
          <a:lstStyle/>
          <a:p>
            <a:fld id="{A3603EE2-E77C-4A3F-BE76-CC22BE303815}" type="slidenum">
              <a:rPr lang="en-US" altLang="zh-CN" smtClean="0"/>
              <a:t>111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0"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92628" y="49329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31  52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 name="矩形 6"/>
          <p:cNvSpPr/>
          <p:nvPr/>
        </p:nvSpPr>
        <p:spPr>
          <a:xfrm>
            <a:off x="2143108" y="1639678"/>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15  22  31</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8" name="矩形 7"/>
          <p:cNvSpPr/>
          <p:nvPr/>
        </p:nvSpPr>
        <p:spPr>
          <a:xfrm>
            <a:off x="6000760" y="163967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47  52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9" name="矩形 8"/>
          <p:cNvSpPr/>
          <p:nvPr/>
        </p:nvSpPr>
        <p:spPr>
          <a:xfrm>
            <a:off x="714348"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10  12  15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0" name="矩形 9"/>
          <p:cNvSpPr/>
          <p:nvPr/>
        </p:nvSpPr>
        <p:spPr>
          <a:xfrm>
            <a:off x="2071670" y="2854124"/>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18  19  20  22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1" name="矩形 10"/>
          <p:cNvSpPr/>
          <p:nvPr/>
        </p:nvSpPr>
        <p:spPr>
          <a:xfrm>
            <a:off x="378618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23  30  31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2" name="矩形 11"/>
          <p:cNvSpPr/>
          <p:nvPr/>
        </p:nvSpPr>
        <p:spPr>
          <a:xfrm>
            <a:off x="521494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33  45  47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6643702"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48  50  52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14" name="直接箭头连接符 13"/>
          <p:cNvCxnSpPr>
            <a:stCxn id="9" idx="3"/>
            <a:endCxn id="10" idx="1"/>
          </p:cNvCxnSpPr>
          <p:nvPr/>
        </p:nvCxnSpPr>
        <p:spPr>
          <a:xfrm>
            <a:off x="1857356" y="3070124"/>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67106"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602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42938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9" idx="0"/>
          </p:cNvCxnSpPr>
          <p:nvPr/>
        </p:nvCxnSpPr>
        <p:spPr>
          <a:xfrm rot="10800000" flipV="1">
            <a:off x="1285852" y="1996868"/>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2366609" y="2400355"/>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0"/>
          </p:cNvCxnSpPr>
          <p:nvPr/>
        </p:nvCxnSpPr>
        <p:spPr>
          <a:xfrm>
            <a:off x="3143240" y="1996868"/>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2" idx="0"/>
          </p:cNvCxnSpPr>
          <p:nvPr/>
        </p:nvCxnSpPr>
        <p:spPr>
          <a:xfrm rot="5400000">
            <a:off x="5625712" y="2193324"/>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3" idx="0"/>
          </p:cNvCxnSpPr>
          <p:nvPr/>
        </p:nvCxnSpPr>
        <p:spPr>
          <a:xfrm rot="16200000" flipH="1">
            <a:off x="6536545" y="2175463"/>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7" idx="0"/>
          </p:cNvCxnSpPr>
          <p:nvPr/>
        </p:nvCxnSpPr>
        <p:spPr>
          <a:xfrm rot="10800000" flipV="1">
            <a:off x="2786050" y="853860"/>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8" idx="0"/>
          </p:cNvCxnSpPr>
          <p:nvPr/>
        </p:nvCxnSpPr>
        <p:spPr>
          <a:xfrm>
            <a:off x="4714876" y="853860"/>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663548"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1843"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800" b="1" dirty="0">
                <a:solidFill>
                  <a:srgbClr val="3333FF"/>
                </a:solidFill>
                <a:latin typeface="楷体" panose="02010609060101010101" pitchFamily="49" charset="-122"/>
                <a:ea typeface="楷体" panose="02010609060101010101" pitchFamily="49" charset="-122"/>
              </a:rPr>
              <a:t>张三</a:t>
            </a:r>
          </a:p>
        </p:txBody>
      </p:sp>
      <p:cxnSp>
        <p:nvCxnSpPr>
          <p:cNvPr id="27" name="直接箭头连接符 26"/>
          <p:cNvCxnSpPr/>
          <p:nvPr/>
        </p:nvCxnSpPr>
        <p:spPr>
          <a:xfrm rot="5400000">
            <a:off x="106404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2233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29" name="直接箭头连接符 28"/>
          <p:cNvCxnSpPr/>
          <p:nvPr/>
        </p:nvCxnSpPr>
        <p:spPr>
          <a:xfrm rot="5400000">
            <a:off x="1462059"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20354"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1" name="直接箭头连接符 30"/>
          <p:cNvCxnSpPr/>
          <p:nvPr/>
        </p:nvCxnSpPr>
        <p:spPr>
          <a:xfrm rot="5400000">
            <a:off x="3748525"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06820"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3" name="直接箭头连接符 32"/>
          <p:cNvCxnSpPr/>
          <p:nvPr/>
        </p:nvCxnSpPr>
        <p:spPr>
          <a:xfrm rot="5400000">
            <a:off x="4149020"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07315"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5" name="直接箭头连接符 34"/>
          <p:cNvCxnSpPr/>
          <p:nvPr/>
        </p:nvCxnSpPr>
        <p:spPr>
          <a:xfrm rot="5400000">
            <a:off x="4547036"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05331"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7" name="直接箭头连接符 36"/>
          <p:cNvCxnSpPr/>
          <p:nvPr/>
        </p:nvCxnSpPr>
        <p:spPr>
          <a:xfrm rot="5400000">
            <a:off x="5222880"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1175"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9" name="直接箭头连接符 38"/>
          <p:cNvCxnSpPr/>
          <p:nvPr/>
        </p:nvCxnSpPr>
        <p:spPr>
          <a:xfrm rot="5400000">
            <a:off x="5623375"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81670"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1" name="直接箭头连接符 40"/>
          <p:cNvCxnSpPr/>
          <p:nvPr/>
        </p:nvCxnSpPr>
        <p:spPr>
          <a:xfrm rot="5400000">
            <a:off x="602139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7968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3" name="直接箭头连接符 42"/>
          <p:cNvCxnSpPr/>
          <p:nvPr/>
        </p:nvCxnSpPr>
        <p:spPr>
          <a:xfrm rot="5400000">
            <a:off x="6580202"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38497"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5" name="直接箭头连接符 44"/>
          <p:cNvCxnSpPr/>
          <p:nvPr/>
        </p:nvCxnSpPr>
        <p:spPr>
          <a:xfrm rot="5400000">
            <a:off x="6980697"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38992"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7" name="直接箭头连接符 46"/>
          <p:cNvCxnSpPr/>
          <p:nvPr/>
        </p:nvCxnSpPr>
        <p:spPr>
          <a:xfrm rot="5400000">
            <a:off x="737871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43700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9" name="直接箭头连接符 48"/>
          <p:cNvCxnSpPr/>
          <p:nvPr/>
        </p:nvCxnSpPr>
        <p:spPr>
          <a:xfrm rot="5400000">
            <a:off x="2008613"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66908"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1" name="直接箭头连接符 50"/>
          <p:cNvCxnSpPr/>
          <p:nvPr/>
        </p:nvCxnSpPr>
        <p:spPr>
          <a:xfrm rot="5400000">
            <a:off x="2409108"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67403"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3" name="直接箭头连接符 52"/>
          <p:cNvCxnSpPr/>
          <p:nvPr/>
        </p:nvCxnSpPr>
        <p:spPr>
          <a:xfrm rot="5400000">
            <a:off x="2807124"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5419"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5" name="直接箭头连接符 54"/>
          <p:cNvCxnSpPr/>
          <p:nvPr/>
        </p:nvCxnSpPr>
        <p:spPr>
          <a:xfrm rot="5400000">
            <a:off x="318927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4756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sp>
        <p:nvSpPr>
          <p:cNvPr id="58" name="Line 6"/>
          <p:cNvSpPr>
            <a:spLocks noChangeShapeType="1"/>
          </p:cNvSpPr>
          <p:nvPr/>
        </p:nvSpPr>
        <p:spPr bwMode="auto">
          <a:xfrm flipH="1" flipV="1">
            <a:off x="947728" y="4407107"/>
            <a:ext cx="73025" cy="288925"/>
          </a:xfrm>
          <a:prstGeom prst="line">
            <a:avLst/>
          </a:prstGeom>
          <a:noFill/>
          <a:ln w="38100">
            <a:solidFill>
              <a:srgbClr val="CC00CC"/>
            </a:solidFill>
            <a:round/>
            <a:tailEnd type="triangle" w="med" len="med"/>
          </a:ln>
        </p:spPr>
        <p:txBody>
          <a:bodyPr anchor="ctr">
            <a:spAutoFit/>
          </a:bodyPr>
          <a:lstStyle/>
          <a:p>
            <a:endParaRPr lang="zh-CN" altLang="en-US"/>
          </a:p>
        </p:txBody>
      </p:sp>
      <p:sp>
        <p:nvSpPr>
          <p:cNvPr id="59" name="Text Box 7"/>
          <p:cNvSpPr txBox="1">
            <a:spLocks noChangeArrowheads="1"/>
          </p:cNvSpPr>
          <p:nvPr/>
        </p:nvSpPr>
        <p:spPr bwMode="auto">
          <a:xfrm>
            <a:off x="477828" y="4608916"/>
            <a:ext cx="2665412" cy="396875"/>
          </a:xfrm>
          <a:prstGeom prst="rect">
            <a:avLst/>
          </a:prstGeom>
          <a:noFill/>
          <a:ln w="9525">
            <a:noFill/>
            <a:miter lim="800000"/>
          </a:ln>
        </p:spPr>
        <p:txBody>
          <a:bodyPr>
            <a:spAutoFit/>
          </a:bodyPr>
          <a:lstStyle/>
          <a:p>
            <a:pPr algn="l">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关键字指向的记录。</a:t>
            </a:r>
          </a:p>
        </p:txBody>
      </p:sp>
      <p:grpSp>
        <p:nvGrpSpPr>
          <p:cNvPr id="2" name="组合 59"/>
          <p:cNvGrpSpPr/>
          <p:nvPr/>
        </p:nvGrpSpPr>
        <p:grpSpPr>
          <a:xfrm>
            <a:off x="1643042" y="285728"/>
            <a:ext cx="6226241" cy="2214578"/>
            <a:chOff x="1857356" y="928670"/>
            <a:chExt cx="6226241" cy="2214578"/>
          </a:xfrm>
        </p:grpSpPr>
        <p:sp>
          <p:nvSpPr>
            <p:cNvPr id="61" name="矩形 60"/>
            <p:cNvSpPr/>
            <p:nvPr/>
          </p:nvSpPr>
          <p:spPr>
            <a:xfrm>
              <a:off x="1857356" y="928670"/>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 Box 9"/>
            <p:cNvSpPr txBox="1">
              <a:spLocks noChangeArrowheads="1"/>
            </p:cNvSpPr>
            <p:nvPr/>
          </p:nvSpPr>
          <p:spPr bwMode="auto">
            <a:xfrm>
              <a:off x="7715272" y="1071546"/>
              <a:ext cx="368325" cy="1477328"/>
            </a:xfrm>
            <a:prstGeom prst="rect">
              <a:avLst/>
            </a:prstGeom>
            <a:noFill/>
            <a:ln w="9525">
              <a:noFill/>
              <a:miter lim="800000"/>
            </a:ln>
          </p:spPr>
          <p:txBody>
            <a:bodyPr wrap="square">
              <a:spAutoFit/>
            </a:bodyPr>
            <a:lstStyle/>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索</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引</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部</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分</a:t>
              </a:r>
            </a:p>
          </p:txBody>
        </p:sp>
      </p:grpSp>
      <p:cxnSp>
        <p:nvCxnSpPr>
          <p:cNvPr id="64" name="直接箭头连接符 63"/>
          <p:cNvCxnSpPr/>
          <p:nvPr/>
        </p:nvCxnSpPr>
        <p:spPr>
          <a:xfrm rot="5400000">
            <a:off x="5108628" y="584331"/>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286380" y="478017"/>
            <a:ext cx="1071570"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根结点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68" name="直接箭头连接符 67"/>
          <p:cNvCxnSpPr/>
          <p:nvPr/>
        </p:nvCxnSpPr>
        <p:spPr>
          <a:xfrm>
            <a:off x="285720" y="2992238"/>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406" y="2525452"/>
            <a:ext cx="714380" cy="400110"/>
          </a:xfrm>
          <a:prstGeom prst="rect">
            <a:avLst/>
          </a:prstGeom>
          <a:noFill/>
        </p:spPr>
        <p:txBody>
          <a:bodyPr wrap="square" rtlCol="0">
            <a:spAutoFit/>
          </a:bodyPr>
          <a:lstStyle/>
          <a:p>
            <a:r>
              <a:rPr lang="en-US" altLang="zh-CN" sz="2000" b="1" dirty="0" err="1">
                <a:solidFill>
                  <a:srgbClr val="3333FF"/>
                </a:solidFill>
                <a:ea typeface="楷体" panose="02010609060101010101" pitchFamily="49" charset="-122"/>
                <a:cs typeface="Times New Roman" panose="02020603050405020304" pitchFamily="18" charset="0"/>
              </a:rPr>
              <a:t>sqt</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72" name="TextBox 71"/>
          <p:cNvSpPr txBox="1"/>
          <p:nvPr/>
        </p:nvSpPr>
        <p:spPr>
          <a:xfrm>
            <a:off x="8001024" y="2500306"/>
            <a:ext cx="989117" cy="1192421"/>
          </a:xfrm>
          <a:prstGeom prst="rect">
            <a:avLst/>
          </a:prstGeom>
          <a:noFill/>
        </p:spPr>
        <p:txBody>
          <a:bodyPr wrap="square" rtlCol="0">
            <a:spAutoFit/>
          </a:bodyPr>
          <a:lstStyle/>
          <a:p>
            <a:r>
              <a:rPr kumimoji="0" lang="zh-CN" altLang="en-US" sz="1800" b="1">
                <a:solidFill>
                  <a:srgbClr val="FF00FF"/>
                </a:solidFill>
                <a:ea typeface="楷体" panose="02010609060101010101" pitchFamily="49" charset="-122"/>
                <a:cs typeface="Times New Roman" panose="02020603050405020304" pitchFamily="18" charset="0"/>
              </a:rPr>
              <a:t>叶子结点层：</a:t>
            </a:r>
            <a:r>
              <a:rPr lang="zh-CN" altLang="en-US" sz="1800" b="1" dirty="0">
                <a:solidFill>
                  <a:srgbClr val="3333FF"/>
                </a:solidFill>
                <a:latin typeface="楷体" panose="02010609060101010101" pitchFamily="49" charset="-122"/>
                <a:ea typeface="楷体" panose="02010609060101010101" pitchFamily="49" charset="-122"/>
              </a:rPr>
              <a:t>全部的关键字</a:t>
            </a:r>
          </a:p>
        </p:txBody>
      </p:sp>
      <p:sp>
        <p:nvSpPr>
          <p:cNvPr id="73" name="右大括号 72"/>
          <p:cNvSpPr/>
          <p:nvPr/>
        </p:nvSpPr>
        <p:spPr>
          <a:xfrm>
            <a:off x="7786710" y="2714620"/>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Text Box 2"/>
          <p:cNvSpPr txBox="1">
            <a:spLocks noChangeArrowheads="1"/>
          </p:cNvSpPr>
          <p:nvPr/>
        </p:nvSpPr>
        <p:spPr bwMode="auto">
          <a:xfrm>
            <a:off x="500034" y="5143512"/>
            <a:ext cx="6429420" cy="498598"/>
          </a:xfrm>
          <a:prstGeom prst="rect">
            <a:avLst/>
          </a:prstGeom>
          <a:noFill/>
          <a:ln w="9525">
            <a:noFill/>
            <a:miter lim="800000"/>
          </a:ln>
        </p:spPr>
        <p:txBody>
          <a:bodyPr wrap="square">
            <a:spAutoFit/>
          </a:bodyPr>
          <a:lstStyle/>
          <a:p>
            <a:pPr algn="just" defTabSz="212725" fontAlgn="ctr">
              <a:lnSpc>
                <a:spcPct val="110000"/>
              </a:lnSpc>
              <a:spcBef>
                <a:spcPct val="50000"/>
              </a:spcBef>
            </a:pP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树的定义：一</a:t>
            </a:r>
            <a:r>
              <a:rPr lang="zh-CN" altLang="en-US" sz="2400" b="1" dirty="0">
                <a:solidFill>
                  <a:srgbClr val="3333FF"/>
                </a:solidFill>
                <a:ea typeface="楷体" panose="02010609060101010101" pitchFamily="49" charset="-122"/>
                <a:cs typeface="Times New Roman" panose="02020603050405020304" pitchFamily="18" charset="0"/>
              </a:rPr>
              <a:t>棵</a:t>
            </a:r>
            <a:r>
              <a:rPr lang="en-US" altLang="zh-CN" sz="2400" b="1" i="1" dirty="0">
                <a:solidFill>
                  <a:srgbClr val="3333FF"/>
                </a:solidFill>
                <a:ea typeface="楷体" panose="02010609060101010101" pitchFamily="49" charset="-122"/>
                <a:cs typeface="Times New Roman" panose="02020603050405020304" pitchFamily="18" charset="0"/>
              </a:rPr>
              <a:t>m</a:t>
            </a:r>
            <a:r>
              <a:rPr lang="zh-CN" altLang="en-US" sz="2400" b="1" dirty="0">
                <a:solidFill>
                  <a:srgbClr val="3333FF"/>
                </a:solidFill>
                <a:ea typeface="楷体" panose="02010609060101010101" pitchFamily="49" charset="-122"/>
                <a:cs typeface="Times New Roman" panose="02020603050405020304" pitchFamily="18" charset="0"/>
              </a:rPr>
              <a:t>阶</a:t>
            </a:r>
            <a:r>
              <a:rPr lang="en-US" altLang="zh-CN" sz="2400" b="1" dirty="0">
                <a:solidFill>
                  <a:srgbClr val="3333FF"/>
                </a:solidFill>
                <a:ea typeface="楷体" panose="02010609060101010101" pitchFamily="49" charset="-122"/>
                <a:cs typeface="Times New Roman" panose="02020603050405020304" pitchFamily="18" charset="0"/>
              </a:rPr>
              <a:t>B+</a:t>
            </a:r>
            <a:r>
              <a:rPr lang="zh-CN" altLang="en-US" sz="2400" b="1" dirty="0">
                <a:solidFill>
                  <a:srgbClr val="3333FF"/>
                </a:solidFill>
                <a:ea typeface="楷体" panose="02010609060101010101" pitchFamily="49" charset="-122"/>
                <a:cs typeface="Times New Roman" panose="02020603050405020304" pitchFamily="18" charset="0"/>
              </a:rPr>
              <a:t>树</a:t>
            </a:r>
            <a:r>
              <a:rPr lang="zh-CN" altLang="en-US" sz="2400" b="1">
                <a:solidFill>
                  <a:srgbClr val="3333FF"/>
                </a:solidFill>
                <a:ea typeface="楷体" panose="02010609060101010101" pitchFamily="49" charset="-122"/>
                <a:cs typeface="Times New Roman" panose="02020603050405020304" pitchFamily="18" charset="0"/>
              </a:rPr>
              <a:t>满足下列要求：</a:t>
            </a:r>
            <a:r>
              <a:rPr kumimoji="0" lang="zh-CN" altLang="en-US" sz="2400" b="1" dirty="0">
                <a:ea typeface="楷体" panose="02010609060101010101" pitchFamily="49" charset="-122"/>
                <a:cs typeface="Times New Roman" panose="02020603050405020304" pitchFamily="18" charset="0"/>
              </a:rPr>
              <a:t>　　</a:t>
            </a:r>
            <a:endParaRPr lang="zh-CN" altLang="en-US" sz="2400" b="1" dirty="0">
              <a:ea typeface="楷体" panose="02010609060101010101" pitchFamily="49" charset="-122"/>
              <a:cs typeface="Times New Roman" panose="02020603050405020304" pitchFamily="18" charset="0"/>
            </a:endParaRPr>
          </a:p>
        </p:txBody>
      </p:sp>
      <p:sp>
        <p:nvSpPr>
          <p:cNvPr id="70" name="TextBox 69"/>
          <p:cNvSpPr txBox="1"/>
          <p:nvPr/>
        </p:nvSpPr>
        <p:spPr>
          <a:xfrm>
            <a:off x="571472" y="5572140"/>
            <a:ext cx="8072494" cy="646331"/>
          </a:xfrm>
          <a:prstGeom prst="rect">
            <a:avLst/>
          </a:prstGeom>
          <a:noFill/>
        </p:spPr>
        <p:txBody>
          <a:bodyPr wrap="square" rtlCol="0">
            <a:spAutoFit/>
          </a:bodyPr>
          <a:lstStyle/>
          <a:p>
            <a:pPr algn="l" defTabSz="212725">
              <a:lnSpc>
                <a:spcPct val="150000"/>
              </a:lnSpc>
            </a:pPr>
            <a:r>
              <a:rPr kumimoji="0" lang="zh-CN" altLang="en-US" sz="2400" b="1">
                <a:solidFill>
                  <a:srgbClr val="3333FF"/>
                </a:solidFill>
                <a:ea typeface="楷体" panose="02010609060101010101" pitchFamily="49" charset="-122"/>
                <a:cs typeface="Times New Roman" panose="02020603050405020304" pitchFamily="18" charset="0"/>
                <a:sym typeface="Wingdings" panose="05000000000000000000"/>
              </a:rPr>
              <a:t>  </a:t>
            </a:r>
            <a:r>
              <a:rPr kumimoji="0" lang="zh-CN" altLang="en-US" sz="2200" b="1">
                <a:solidFill>
                  <a:srgbClr val="3333FF"/>
                </a:solidFill>
                <a:ea typeface="楷体" panose="02010609060101010101" pitchFamily="49" charset="-122"/>
                <a:cs typeface="Times New Roman" panose="02020603050405020304" pitchFamily="18" charset="0"/>
              </a:rPr>
              <a:t>除根结点外，其他每个分支结点至少有</a:t>
            </a:r>
            <a:r>
              <a:rPr kumimoji="0" lang="zh-CN" altLang="en-US" sz="2200" b="1">
                <a:solidFill>
                  <a:srgbClr val="3333FF"/>
                </a:solidFill>
                <a:ea typeface="楷体" panose="02010609060101010101" pitchFamily="49" charset="-122"/>
                <a:cs typeface="Times New Roman" panose="02020603050405020304" pitchFamily="18" charset="0"/>
                <a:sym typeface="Symbol" panose="05050102010706020507" pitchFamily="18" charset="2"/>
              </a:rPr>
              <a:t></a:t>
            </a:r>
            <a:r>
              <a:rPr kumimoji="0" lang="en-US" altLang="zh-CN" sz="2200" b="1" i="1">
                <a:solidFill>
                  <a:srgbClr val="3333FF"/>
                </a:solidFill>
                <a:ea typeface="楷体" panose="02010609060101010101" pitchFamily="49" charset="-122"/>
                <a:cs typeface="Times New Roman" panose="02020603050405020304" pitchFamily="18" charset="0"/>
              </a:rPr>
              <a:t>m</a:t>
            </a:r>
            <a:r>
              <a:rPr kumimoji="0" lang="en-US" altLang="zh-CN" sz="2200" b="1">
                <a:solidFill>
                  <a:srgbClr val="3333FF"/>
                </a:solidFill>
                <a:ea typeface="楷体" panose="02010609060101010101" pitchFamily="49" charset="-122"/>
                <a:cs typeface="Times New Roman" panose="02020603050405020304" pitchFamily="18" charset="0"/>
              </a:rPr>
              <a:t>/2</a:t>
            </a:r>
            <a:r>
              <a:rPr kumimoji="0" lang="en-US" altLang="zh-CN" sz="2200" b="1">
                <a:solidFill>
                  <a:srgbClr val="3333FF"/>
                </a:solidFill>
                <a:ea typeface="楷体" panose="02010609060101010101" pitchFamily="49" charset="-122"/>
                <a:cs typeface="Times New Roman" panose="02020603050405020304" pitchFamily="18" charset="0"/>
                <a:sym typeface="Symbol" panose="05050102010706020507" pitchFamily="18" charset="2"/>
              </a:rPr>
              <a:t></a:t>
            </a:r>
            <a:r>
              <a:rPr kumimoji="0" lang="zh-CN" altLang="en-US" sz="2200" b="1">
                <a:solidFill>
                  <a:srgbClr val="3333FF"/>
                </a:solidFill>
                <a:ea typeface="楷体" panose="02010609060101010101" pitchFamily="49" charset="-122"/>
                <a:cs typeface="Times New Roman" panose="02020603050405020304" pitchFamily="18" charset="0"/>
              </a:rPr>
              <a:t>棵子树。</a:t>
            </a:r>
            <a:endParaRPr kumimoji="0" lang="zh-CN" altLang="en-US" sz="2200" b="1" dirty="0">
              <a:solidFill>
                <a:srgbClr val="3333FF"/>
              </a:solidFill>
              <a:ea typeface="楷体" panose="02010609060101010101" pitchFamily="49" charset="-122"/>
              <a:cs typeface="Times New Roman" panose="02020603050405020304" pitchFamily="18" charset="0"/>
            </a:endParaRPr>
          </a:p>
        </p:txBody>
      </p:sp>
      <p:sp>
        <p:nvSpPr>
          <p:cNvPr id="3" name="幻灯片编号占位符 2"/>
          <p:cNvSpPr>
            <a:spLocks noGrp="1"/>
          </p:cNvSpPr>
          <p:nvPr>
            <p:ph type="sldNum" sz="quarter" idx="12"/>
          </p:nvPr>
        </p:nvSpPr>
        <p:spPr/>
        <p:txBody>
          <a:bodyPr/>
          <a:lstStyle/>
          <a:p>
            <a:fld id="{A3603EE2-E77C-4A3F-BE76-CC22BE303815}" type="slidenum">
              <a:rPr lang="en-US" altLang="zh-CN" smtClean="0"/>
              <a:t>112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92628" y="49329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31  52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 name="矩形 6"/>
          <p:cNvSpPr/>
          <p:nvPr/>
        </p:nvSpPr>
        <p:spPr>
          <a:xfrm>
            <a:off x="2143108" y="1639678"/>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15  22  31</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8" name="矩形 7"/>
          <p:cNvSpPr/>
          <p:nvPr/>
        </p:nvSpPr>
        <p:spPr>
          <a:xfrm>
            <a:off x="6000760" y="163967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47  52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9" name="矩形 8"/>
          <p:cNvSpPr/>
          <p:nvPr/>
        </p:nvSpPr>
        <p:spPr>
          <a:xfrm>
            <a:off x="714348"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10  12  15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0" name="矩形 9"/>
          <p:cNvSpPr/>
          <p:nvPr/>
        </p:nvSpPr>
        <p:spPr>
          <a:xfrm>
            <a:off x="2071670" y="2854124"/>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18  19  20  22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1" name="矩形 10"/>
          <p:cNvSpPr/>
          <p:nvPr/>
        </p:nvSpPr>
        <p:spPr>
          <a:xfrm>
            <a:off x="378618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23  30  31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2" name="矩形 11"/>
          <p:cNvSpPr/>
          <p:nvPr/>
        </p:nvSpPr>
        <p:spPr>
          <a:xfrm>
            <a:off x="521494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33  45  47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6643702"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48  50  52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14" name="直接箭头连接符 13"/>
          <p:cNvCxnSpPr>
            <a:stCxn id="9" idx="3"/>
            <a:endCxn id="10" idx="1"/>
          </p:cNvCxnSpPr>
          <p:nvPr/>
        </p:nvCxnSpPr>
        <p:spPr>
          <a:xfrm>
            <a:off x="1857356" y="3070124"/>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67106"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602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42938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9" idx="0"/>
          </p:cNvCxnSpPr>
          <p:nvPr/>
        </p:nvCxnSpPr>
        <p:spPr>
          <a:xfrm rot="10800000" flipV="1">
            <a:off x="1285852" y="1996868"/>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2366609" y="2400355"/>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0"/>
          </p:cNvCxnSpPr>
          <p:nvPr/>
        </p:nvCxnSpPr>
        <p:spPr>
          <a:xfrm>
            <a:off x="3143240" y="1996868"/>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2" idx="0"/>
          </p:cNvCxnSpPr>
          <p:nvPr/>
        </p:nvCxnSpPr>
        <p:spPr>
          <a:xfrm rot="5400000">
            <a:off x="5625712" y="2193324"/>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3" idx="0"/>
          </p:cNvCxnSpPr>
          <p:nvPr/>
        </p:nvCxnSpPr>
        <p:spPr>
          <a:xfrm rot="16200000" flipH="1">
            <a:off x="6536545" y="2175463"/>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7" idx="0"/>
          </p:cNvCxnSpPr>
          <p:nvPr/>
        </p:nvCxnSpPr>
        <p:spPr>
          <a:xfrm rot="10800000" flipV="1">
            <a:off x="2786050" y="853860"/>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8" idx="0"/>
          </p:cNvCxnSpPr>
          <p:nvPr/>
        </p:nvCxnSpPr>
        <p:spPr>
          <a:xfrm>
            <a:off x="4714876" y="853860"/>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663548"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1843"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800" b="1" dirty="0">
                <a:solidFill>
                  <a:srgbClr val="3333FF"/>
                </a:solidFill>
                <a:latin typeface="楷体" panose="02010609060101010101" pitchFamily="49" charset="-122"/>
                <a:ea typeface="楷体" panose="02010609060101010101" pitchFamily="49" charset="-122"/>
              </a:rPr>
              <a:t>张三</a:t>
            </a:r>
          </a:p>
        </p:txBody>
      </p:sp>
      <p:cxnSp>
        <p:nvCxnSpPr>
          <p:cNvPr id="27" name="直接箭头连接符 26"/>
          <p:cNvCxnSpPr/>
          <p:nvPr/>
        </p:nvCxnSpPr>
        <p:spPr>
          <a:xfrm rot="5400000">
            <a:off x="106404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2233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29" name="直接箭头连接符 28"/>
          <p:cNvCxnSpPr/>
          <p:nvPr/>
        </p:nvCxnSpPr>
        <p:spPr>
          <a:xfrm rot="5400000">
            <a:off x="1462059"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20354"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1" name="直接箭头连接符 30"/>
          <p:cNvCxnSpPr/>
          <p:nvPr/>
        </p:nvCxnSpPr>
        <p:spPr>
          <a:xfrm rot="5400000">
            <a:off x="3748525"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06820"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3" name="直接箭头连接符 32"/>
          <p:cNvCxnSpPr/>
          <p:nvPr/>
        </p:nvCxnSpPr>
        <p:spPr>
          <a:xfrm rot="5400000">
            <a:off x="4149020"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07315"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5" name="直接箭头连接符 34"/>
          <p:cNvCxnSpPr/>
          <p:nvPr/>
        </p:nvCxnSpPr>
        <p:spPr>
          <a:xfrm rot="5400000">
            <a:off x="4547036"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05331"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7" name="直接箭头连接符 36"/>
          <p:cNvCxnSpPr/>
          <p:nvPr/>
        </p:nvCxnSpPr>
        <p:spPr>
          <a:xfrm rot="5400000">
            <a:off x="5222880"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1175"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9" name="直接箭头连接符 38"/>
          <p:cNvCxnSpPr/>
          <p:nvPr/>
        </p:nvCxnSpPr>
        <p:spPr>
          <a:xfrm rot="5400000">
            <a:off x="5623375"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81670"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1" name="直接箭头连接符 40"/>
          <p:cNvCxnSpPr/>
          <p:nvPr/>
        </p:nvCxnSpPr>
        <p:spPr>
          <a:xfrm rot="5400000">
            <a:off x="602139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7968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3" name="直接箭头连接符 42"/>
          <p:cNvCxnSpPr/>
          <p:nvPr/>
        </p:nvCxnSpPr>
        <p:spPr>
          <a:xfrm rot="5400000">
            <a:off x="6580202"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38497"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5" name="直接箭头连接符 44"/>
          <p:cNvCxnSpPr/>
          <p:nvPr/>
        </p:nvCxnSpPr>
        <p:spPr>
          <a:xfrm rot="5400000">
            <a:off x="6980697"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38992"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7" name="直接箭头连接符 46"/>
          <p:cNvCxnSpPr/>
          <p:nvPr/>
        </p:nvCxnSpPr>
        <p:spPr>
          <a:xfrm rot="5400000">
            <a:off x="737871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43700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9" name="直接箭头连接符 48"/>
          <p:cNvCxnSpPr/>
          <p:nvPr/>
        </p:nvCxnSpPr>
        <p:spPr>
          <a:xfrm rot="5400000">
            <a:off x="2008613"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66908"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1" name="直接箭头连接符 50"/>
          <p:cNvCxnSpPr/>
          <p:nvPr/>
        </p:nvCxnSpPr>
        <p:spPr>
          <a:xfrm rot="5400000">
            <a:off x="2409108"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67403"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3" name="直接箭头连接符 52"/>
          <p:cNvCxnSpPr/>
          <p:nvPr/>
        </p:nvCxnSpPr>
        <p:spPr>
          <a:xfrm rot="5400000">
            <a:off x="2807124"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5419"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5" name="直接箭头连接符 54"/>
          <p:cNvCxnSpPr/>
          <p:nvPr/>
        </p:nvCxnSpPr>
        <p:spPr>
          <a:xfrm rot="5400000">
            <a:off x="318927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4756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sp>
        <p:nvSpPr>
          <p:cNvPr id="58" name="Line 6"/>
          <p:cNvSpPr>
            <a:spLocks noChangeShapeType="1"/>
          </p:cNvSpPr>
          <p:nvPr/>
        </p:nvSpPr>
        <p:spPr bwMode="auto">
          <a:xfrm flipH="1" flipV="1">
            <a:off x="947728" y="4407107"/>
            <a:ext cx="73025" cy="288925"/>
          </a:xfrm>
          <a:prstGeom prst="line">
            <a:avLst/>
          </a:prstGeom>
          <a:noFill/>
          <a:ln w="38100">
            <a:solidFill>
              <a:srgbClr val="CC00CC"/>
            </a:solidFill>
            <a:round/>
            <a:tailEnd type="triangle" w="med" len="med"/>
          </a:ln>
        </p:spPr>
        <p:txBody>
          <a:bodyPr anchor="ctr">
            <a:spAutoFit/>
          </a:bodyPr>
          <a:lstStyle/>
          <a:p>
            <a:endParaRPr lang="zh-CN" altLang="en-US"/>
          </a:p>
        </p:txBody>
      </p:sp>
      <p:sp>
        <p:nvSpPr>
          <p:cNvPr id="59" name="Text Box 7"/>
          <p:cNvSpPr txBox="1">
            <a:spLocks noChangeArrowheads="1"/>
          </p:cNvSpPr>
          <p:nvPr/>
        </p:nvSpPr>
        <p:spPr bwMode="auto">
          <a:xfrm>
            <a:off x="477828" y="4608916"/>
            <a:ext cx="2665412" cy="396875"/>
          </a:xfrm>
          <a:prstGeom prst="rect">
            <a:avLst/>
          </a:prstGeom>
          <a:noFill/>
          <a:ln w="9525">
            <a:noFill/>
            <a:miter lim="800000"/>
          </a:ln>
        </p:spPr>
        <p:txBody>
          <a:bodyPr>
            <a:spAutoFit/>
          </a:bodyPr>
          <a:lstStyle/>
          <a:p>
            <a:pPr algn="l">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关键字指向的记录。</a:t>
            </a:r>
          </a:p>
        </p:txBody>
      </p:sp>
      <p:grpSp>
        <p:nvGrpSpPr>
          <p:cNvPr id="2" name="组合 59"/>
          <p:cNvGrpSpPr/>
          <p:nvPr/>
        </p:nvGrpSpPr>
        <p:grpSpPr>
          <a:xfrm>
            <a:off x="1643042" y="285728"/>
            <a:ext cx="6226241" cy="2214578"/>
            <a:chOff x="1857356" y="928670"/>
            <a:chExt cx="6226241" cy="2214578"/>
          </a:xfrm>
        </p:grpSpPr>
        <p:sp>
          <p:nvSpPr>
            <p:cNvPr id="61" name="矩形 60"/>
            <p:cNvSpPr/>
            <p:nvPr/>
          </p:nvSpPr>
          <p:spPr>
            <a:xfrm>
              <a:off x="1857356" y="928670"/>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 Box 9"/>
            <p:cNvSpPr txBox="1">
              <a:spLocks noChangeArrowheads="1"/>
            </p:cNvSpPr>
            <p:nvPr/>
          </p:nvSpPr>
          <p:spPr bwMode="auto">
            <a:xfrm>
              <a:off x="7715272" y="1071546"/>
              <a:ext cx="368325" cy="1477328"/>
            </a:xfrm>
            <a:prstGeom prst="rect">
              <a:avLst/>
            </a:prstGeom>
            <a:noFill/>
            <a:ln w="9525">
              <a:noFill/>
              <a:miter lim="800000"/>
            </a:ln>
          </p:spPr>
          <p:txBody>
            <a:bodyPr wrap="square">
              <a:spAutoFit/>
            </a:bodyPr>
            <a:lstStyle/>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索</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引</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部</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分</a:t>
              </a:r>
            </a:p>
          </p:txBody>
        </p:sp>
      </p:grpSp>
      <p:cxnSp>
        <p:nvCxnSpPr>
          <p:cNvPr id="64" name="直接箭头连接符 63"/>
          <p:cNvCxnSpPr/>
          <p:nvPr/>
        </p:nvCxnSpPr>
        <p:spPr>
          <a:xfrm rot="5400000">
            <a:off x="5108628" y="584331"/>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286380" y="478017"/>
            <a:ext cx="1071570"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根结点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68" name="直接箭头连接符 67"/>
          <p:cNvCxnSpPr/>
          <p:nvPr/>
        </p:nvCxnSpPr>
        <p:spPr>
          <a:xfrm>
            <a:off x="285720" y="2992238"/>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406" y="2525452"/>
            <a:ext cx="714380" cy="400110"/>
          </a:xfrm>
          <a:prstGeom prst="rect">
            <a:avLst/>
          </a:prstGeom>
          <a:noFill/>
        </p:spPr>
        <p:txBody>
          <a:bodyPr wrap="square" rtlCol="0">
            <a:spAutoFit/>
          </a:bodyPr>
          <a:lstStyle/>
          <a:p>
            <a:r>
              <a:rPr lang="en-US" altLang="zh-CN" sz="2000" b="1" dirty="0" err="1">
                <a:solidFill>
                  <a:srgbClr val="3333FF"/>
                </a:solidFill>
                <a:ea typeface="楷体" panose="02010609060101010101" pitchFamily="49" charset="-122"/>
                <a:cs typeface="Times New Roman" panose="02020603050405020304" pitchFamily="18" charset="0"/>
              </a:rPr>
              <a:t>sqt</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72" name="TextBox 71"/>
          <p:cNvSpPr txBox="1"/>
          <p:nvPr/>
        </p:nvSpPr>
        <p:spPr>
          <a:xfrm>
            <a:off x="8001024" y="2500306"/>
            <a:ext cx="989117" cy="1192421"/>
          </a:xfrm>
          <a:prstGeom prst="rect">
            <a:avLst/>
          </a:prstGeom>
          <a:noFill/>
        </p:spPr>
        <p:txBody>
          <a:bodyPr wrap="square" rtlCol="0">
            <a:spAutoFit/>
          </a:bodyPr>
          <a:lstStyle/>
          <a:p>
            <a:r>
              <a:rPr kumimoji="0" lang="zh-CN" altLang="en-US" sz="1800" b="1">
                <a:solidFill>
                  <a:srgbClr val="FF00FF"/>
                </a:solidFill>
                <a:ea typeface="楷体" panose="02010609060101010101" pitchFamily="49" charset="-122"/>
                <a:cs typeface="Times New Roman" panose="02020603050405020304" pitchFamily="18" charset="0"/>
              </a:rPr>
              <a:t>叶子结点层：</a:t>
            </a:r>
            <a:r>
              <a:rPr lang="zh-CN" altLang="en-US" sz="1800" b="1" dirty="0">
                <a:solidFill>
                  <a:srgbClr val="3333FF"/>
                </a:solidFill>
                <a:latin typeface="楷体" panose="02010609060101010101" pitchFamily="49" charset="-122"/>
                <a:ea typeface="楷体" panose="02010609060101010101" pitchFamily="49" charset="-122"/>
              </a:rPr>
              <a:t>全部的关键字</a:t>
            </a:r>
          </a:p>
        </p:txBody>
      </p:sp>
      <p:sp>
        <p:nvSpPr>
          <p:cNvPr id="73" name="右大括号 72"/>
          <p:cNvSpPr/>
          <p:nvPr/>
        </p:nvSpPr>
        <p:spPr>
          <a:xfrm>
            <a:off x="7786710" y="2714620"/>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Text Box 2"/>
          <p:cNvSpPr txBox="1">
            <a:spLocks noChangeArrowheads="1"/>
          </p:cNvSpPr>
          <p:nvPr/>
        </p:nvSpPr>
        <p:spPr bwMode="auto">
          <a:xfrm>
            <a:off x="500034" y="5143512"/>
            <a:ext cx="6429420" cy="498598"/>
          </a:xfrm>
          <a:prstGeom prst="rect">
            <a:avLst/>
          </a:prstGeom>
          <a:noFill/>
          <a:ln w="9525">
            <a:noFill/>
            <a:miter lim="800000"/>
          </a:ln>
        </p:spPr>
        <p:txBody>
          <a:bodyPr wrap="square">
            <a:spAutoFit/>
          </a:bodyPr>
          <a:lstStyle/>
          <a:p>
            <a:pPr algn="just" defTabSz="212725" fontAlgn="ctr">
              <a:lnSpc>
                <a:spcPct val="110000"/>
              </a:lnSpc>
              <a:spcBef>
                <a:spcPct val="50000"/>
              </a:spcBef>
            </a:pP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树的定义：一</a:t>
            </a:r>
            <a:r>
              <a:rPr lang="zh-CN" altLang="en-US" sz="2400" b="1" dirty="0">
                <a:solidFill>
                  <a:srgbClr val="3333FF"/>
                </a:solidFill>
                <a:ea typeface="楷体" panose="02010609060101010101" pitchFamily="49" charset="-122"/>
                <a:cs typeface="Times New Roman" panose="02020603050405020304" pitchFamily="18" charset="0"/>
              </a:rPr>
              <a:t>棵</a:t>
            </a:r>
            <a:r>
              <a:rPr lang="en-US" altLang="zh-CN" sz="2400" b="1" i="1" dirty="0">
                <a:solidFill>
                  <a:srgbClr val="3333FF"/>
                </a:solidFill>
                <a:ea typeface="楷体" panose="02010609060101010101" pitchFamily="49" charset="-122"/>
                <a:cs typeface="Times New Roman" panose="02020603050405020304" pitchFamily="18" charset="0"/>
              </a:rPr>
              <a:t>m</a:t>
            </a:r>
            <a:r>
              <a:rPr lang="zh-CN" altLang="en-US" sz="2400" b="1" dirty="0">
                <a:solidFill>
                  <a:srgbClr val="3333FF"/>
                </a:solidFill>
                <a:ea typeface="楷体" panose="02010609060101010101" pitchFamily="49" charset="-122"/>
                <a:cs typeface="Times New Roman" panose="02020603050405020304" pitchFamily="18" charset="0"/>
              </a:rPr>
              <a:t>阶</a:t>
            </a:r>
            <a:r>
              <a:rPr lang="en-US" altLang="zh-CN" sz="2400" b="1" dirty="0">
                <a:solidFill>
                  <a:srgbClr val="3333FF"/>
                </a:solidFill>
                <a:ea typeface="楷体" panose="02010609060101010101" pitchFamily="49" charset="-122"/>
                <a:cs typeface="Times New Roman" panose="02020603050405020304" pitchFamily="18" charset="0"/>
              </a:rPr>
              <a:t>B+</a:t>
            </a:r>
            <a:r>
              <a:rPr lang="zh-CN" altLang="en-US" sz="2400" b="1" dirty="0">
                <a:solidFill>
                  <a:srgbClr val="3333FF"/>
                </a:solidFill>
                <a:ea typeface="楷体" panose="02010609060101010101" pitchFamily="49" charset="-122"/>
                <a:cs typeface="Times New Roman" panose="02020603050405020304" pitchFamily="18" charset="0"/>
              </a:rPr>
              <a:t>树</a:t>
            </a:r>
            <a:r>
              <a:rPr lang="zh-CN" altLang="en-US" sz="2400" b="1">
                <a:solidFill>
                  <a:srgbClr val="3333FF"/>
                </a:solidFill>
                <a:ea typeface="楷体" panose="02010609060101010101" pitchFamily="49" charset="-122"/>
                <a:cs typeface="Times New Roman" panose="02020603050405020304" pitchFamily="18" charset="0"/>
              </a:rPr>
              <a:t>满足下列要求：</a:t>
            </a:r>
            <a:r>
              <a:rPr kumimoji="0" lang="zh-CN" altLang="en-US" sz="2400" b="1" dirty="0">
                <a:ea typeface="楷体" panose="02010609060101010101" pitchFamily="49" charset="-122"/>
                <a:cs typeface="Times New Roman" panose="02020603050405020304" pitchFamily="18" charset="0"/>
              </a:rPr>
              <a:t>　　</a:t>
            </a:r>
            <a:endParaRPr lang="zh-CN" altLang="en-US" sz="2400" b="1" dirty="0">
              <a:ea typeface="楷体" panose="02010609060101010101" pitchFamily="49" charset="-122"/>
              <a:cs typeface="Times New Roman" panose="02020603050405020304" pitchFamily="18" charset="0"/>
            </a:endParaRPr>
          </a:p>
        </p:txBody>
      </p:sp>
      <p:sp>
        <p:nvSpPr>
          <p:cNvPr id="70" name="TextBox 69"/>
          <p:cNvSpPr txBox="1"/>
          <p:nvPr/>
        </p:nvSpPr>
        <p:spPr>
          <a:xfrm>
            <a:off x="571472" y="5572140"/>
            <a:ext cx="5286412" cy="646331"/>
          </a:xfrm>
          <a:prstGeom prst="rect">
            <a:avLst/>
          </a:prstGeom>
          <a:noFill/>
        </p:spPr>
        <p:txBody>
          <a:bodyPr wrap="square" rtlCol="0">
            <a:spAutoFit/>
          </a:bodyPr>
          <a:lstStyle/>
          <a:p>
            <a:pPr algn="l" defTabSz="212725">
              <a:lnSpc>
                <a:spcPct val="150000"/>
              </a:lnSpc>
            </a:pPr>
            <a:r>
              <a:rPr kumimoji="0" lang="zh-CN" altLang="en-US" sz="2400" b="1">
                <a:solidFill>
                  <a:srgbClr val="3333FF"/>
                </a:solidFill>
                <a:ea typeface="楷体" panose="02010609060101010101" pitchFamily="49" charset="-122"/>
                <a:cs typeface="Times New Roman" panose="02020603050405020304" pitchFamily="18" charset="0"/>
                <a:sym typeface="Wingdings" panose="05000000000000000000"/>
              </a:rPr>
              <a:t>  </a:t>
            </a:r>
            <a:r>
              <a:rPr kumimoji="0" lang="zh-CN" altLang="en-US" sz="2200" b="1">
                <a:solidFill>
                  <a:srgbClr val="FF00FF"/>
                </a:solidFill>
                <a:ea typeface="楷体" panose="02010609060101010101" pitchFamily="49" charset="-122"/>
                <a:cs typeface="Times New Roman" panose="02020603050405020304" pitchFamily="18" charset="0"/>
              </a:rPr>
              <a:t>有</a:t>
            </a:r>
            <a:r>
              <a:rPr kumimoji="0" lang="en-US" altLang="zh-CN" sz="2200" b="1" i="1">
                <a:solidFill>
                  <a:srgbClr val="FF00FF"/>
                </a:solidFill>
                <a:ea typeface="楷体" panose="02010609060101010101" pitchFamily="49" charset="-122"/>
                <a:cs typeface="Times New Roman" panose="02020603050405020304" pitchFamily="18" charset="0"/>
              </a:rPr>
              <a:t>n</a:t>
            </a:r>
            <a:r>
              <a:rPr kumimoji="0" lang="zh-CN" altLang="en-US" sz="2200" b="1">
                <a:solidFill>
                  <a:srgbClr val="FF00FF"/>
                </a:solidFill>
                <a:ea typeface="楷体" panose="02010609060101010101" pitchFamily="49" charset="-122"/>
                <a:cs typeface="Times New Roman" panose="02020603050405020304" pitchFamily="18" charset="0"/>
              </a:rPr>
              <a:t>棵子树的结点恰好有</a:t>
            </a:r>
            <a:r>
              <a:rPr kumimoji="0" lang="en-US" altLang="zh-CN" sz="2200" b="1" i="1">
                <a:solidFill>
                  <a:srgbClr val="FF00FF"/>
                </a:solidFill>
                <a:ea typeface="楷体" panose="02010609060101010101" pitchFamily="49" charset="-122"/>
                <a:cs typeface="Times New Roman" panose="02020603050405020304" pitchFamily="18" charset="0"/>
              </a:rPr>
              <a:t>n</a:t>
            </a:r>
            <a:r>
              <a:rPr kumimoji="0" lang="zh-CN" altLang="en-US" sz="2200" b="1">
                <a:solidFill>
                  <a:srgbClr val="FF00FF"/>
                </a:solidFill>
                <a:ea typeface="楷体" panose="02010609060101010101" pitchFamily="49" charset="-122"/>
                <a:cs typeface="Times New Roman" panose="02020603050405020304" pitchFamily="18" charset="0"/>
              </a:rPr>
              <a:t>个关键字</a:t>
            </a:r>
            <a:r>
              <a:rPr kumimoji="0" lang="zh-CN" altLang="en-US" sz="2200" b="1">
                <a:solidFill>
                  <a:srgbClr val="3333FF"/>
                </a:solidFill>
                <a:ea typeface="楷体" panose="02010609060101010101" pitchFamily="49" charset="-122"/>
                <a:cs typeface="Times New Roman" panose="02020603050405020304" pitchFamily="18" charset="0"/>
              </a:rPr>
              <a:t>。</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3" name="幻灯片编号占位符 2"/>
          <p:cNvSpPr>
            <a:spLocks noGrp="1"/>
          </p:cNvSpPr>
          <p:nvPr>
            <p:ph type="sldNum" sz="quarter" idx="12"/>
          </p:nvPr>
        </p:nvSpPr>
        <p:spPr/>
        <p:txBody>
          <a:bodyPr/>
          <a:lstStyle/>
          <a:p>
            <a:fld id="{A3603EE2-E77C-4A3F-BE76-CC22BE303815}" type="slidenum">
              <a:rPr lang="en-US" altLang="zh-CN" smtClean="0"/>
              <a:t>113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92628" y="49329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31  52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 name="矩形 6"/>
          <p:cNvSpPr/>
          <p:nvPr/>
        </p:nvSpPr>
        <p:spPr>
          <a:xfrm>
            <a:off x="2143108" y="1639678"/>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15  22  31</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8" name="矩形 7"/>
          <p:cNvSpPr/>
          <p:nvPr/>
        </p:nvSpPr>
        <p:spPr>
          <a:xfrm>
            <a:off x="6000760" y="163967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47  52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9" name="矩形 8"/>
          <p:cNvSpPr/>
          <p:nvPr/>
        </p:nvSpPr>
        <p:spPr>
          <a:xfrm>
            <a:off x="714348"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10  12  15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0" name="矩形 9"/>
          <p:cNvSpPr/>
          <p:nvPr/>
        </p:nvSpPr>
        <p:spPr>
          <a:xfrm>
            <a:off x="2071670" y="2854124"/>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18  19  20  22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1" name="矩形 10"/>
          <p:cNvSpPr/>
          <p:nvPr/>
        </p:nvSpPr>
        <p:spPr>
          <a:xfrm>
            <a:off x="378618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23  30  31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2" name="矩形 11"/>
          <p:cNvSpPr/>
          <p:nvPr/>
        </p:nvSpPr>
        <p:spPr>
          <a:xfrm>
            <a:off x="521494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33  45  47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6643702"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48  50  52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14" name="直接箭头连接符 13"/>
          <p:cNvCxnSpPr>
            <a:stCxn id="9" idx="3"/>
            <a:endCxn id="10" idx="1"/>
          </p:cNvCxnSpPr>
          <p:nvPr/>
        </p:nvCxnSpPr>
        <p:spPr>
          <a:xfrm>
            <a:off x="1857356" y="3070124"/>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67106"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602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42938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9" idx="0"/>
          </p:cNvCxnSpPr>
          <p:nvPr/>
        </p:nvCxnSpPr>
        <p:spPr>
          <a:xfrm rot="10800000" flipV="1">
            <a:off x="1285852" y="1996868"/>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2366609" y="2400355"/>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0"/>
          </p:cNvCxnSpPr>
          <p:nvPr/>
        </p:nvCxnSpPr>
        <p:spPr>
          <a:xfrm>
            <a:off x="3143240" y="1996868"/>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2" idx="0"/>
          </p:cNvCxnSpPr>
          <p:nvPr/>
        </p:nvCxnSpPr>
        <p:spPr>
          <a:xfrm rot="5400000">
            <a:off x="5625712" y="2193324"/>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3" idx="0"/>
          </p:cNvCxnSpPr>
          <p:nvPr/>
        </p:nvCxnSpPr>
        <p:spPr>
          <a:xfrm rot="16200000" flipH="1">
            <a:off x="6536545" y="2175463"/>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7" idx="0"/>
          </p:cNvCxnSpPr>
          <p:nvPr/>
        </p:nvCxnSpPr>
        <p:spPr>
          <a:xfrm rot="10800000" flipV="1">
            <a:off x="2786050" y="853860"/>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8" idx="0"/>
          </p:cNvCxnSpPr>
          <p:nvPr/>
        </p:nvCxnSpPr>
        <p:spPr>
          <a:xfrm>
            <a:off x="4714876" y="853860"/>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663548"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1843"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800" b="1" dirty="0">
                <a:solidFill>
                  <a:srgbClr val="3333FF"/>
                </a:solidFill>
                <a:latin typeface="楷体" panose="02010609060101010101" pitchFamily="49" charset="-122"/>
                <a:ea typeface="楷体" panose="02010609060101010101" pitchFamily="49" charset="-122"/>
              </a:rPr>
              <a:t>张三</a:t>
            </a:r>
          </a:p>
        </p:txBody>
      </p:sp>
      <p:cxnSp>
        <p:nvCxnSpPr>
          <p:cNvPr id="27" name="直接箭头连接符 26"/>
          <p:cNvCxnSpPr/>
          <p:nvPr/>
        </p:nvCxnSpPr>
        <p:spPr>
          <a:xfrm rot="5400000">
            <a:off x="106404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2233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29" name="直接箭头连接符 28"/>
          <p:cNvCxnSpPr/>
          <p:nvPr/>
        </p:nvCxnSpPr>
        <p:spPr>
          <a:xfrm rot="5400000">
            <a:off x="1462059"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20354"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1" name="直接箭头连接符 30"/>
          <p:cNvCxnSpPr/>
          <p:nvPr/>
        </p:nvCxnSpPr>
        <p:spPr>
          <a:xfrm rot="5400000">
            <a:off x="3748525"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06820"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3" name="直接箭头连接符 32"/>
          <p:cNvCxnSpPr/>
          <p:nvPr/>
        </p:nvCxnSpPr>
        <p:spPr>
          <a:xfrm rot="5400000">
            <a:off x="4149020"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07315"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5" name="直接箭头连接符 34"/>
          <p:cNvCxnSpPr/>
          <p:nvPr/>
        </p:nvCxnSpPr>
        <p:spPr>
          <a:xfrm rot="5400000">
            <a:off x="4547036"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05331"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7" name="直接箭头连接符 36"/>
          <p:cNvCxnSpPr/>
          <p:nvPr/>
        </p:nvCxnSpPr>
        <p:spPr>
          <a:xfrm rot="5400000">
            <a:off x="5222880"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1175"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9" name="直接箭头连接符 38"/>
          <p:cNvCxnSpPr/>
          <p:nvPr/>
        </p:nvCxnSpPr>
        <p:spPr>
          <a:xfrm rot="5400000">
            <a:off x="5623375"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81670"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1" name="直接箭头连接符 40"/>
          <p:cNvCxnSpPr/>
          <p:nvPr/>
        </p:nvCxnSpPr>
        <p:spPr>
          <a:xfrm rot="5400000">
            <a:off x="602139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7968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3" name="直接箭头连接符 42"/>
          <p:cNvCxnSpPr/>
          <p:nvPr/>
        </p:nvCxnSpPr>
        <p:spPr>
          <a:xfrm rot="5400000">
            <a:off x="6580202"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38497"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5" name="直接箭头连接符 44"/>
          <p:cNvCxnSpPr/>
          <p:nvPr/>
        </p:nvCxnSpPr>
        <p:spPr>
          <a:xfrm rot="5400000">
            <a:off x="6980697"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38992"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7" name="直接箭头连接符 46"/>
          <p:cNvCxnSpPr/>
          <p:nvPr/>
        </p:nvCxnSpPr>
        <p:spPr>
          <a:xfrm rot="5400000">
            <a:off x="737871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43700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9" name="直接箭头连接符 48"/>
          <p:cNvCxnSpPr/>
          <p:nvPr/>
        </p:nvCxnSpPr>
        <p:spPr>
          <a:xfrm rot="5400000">
            <a:off x="2008613"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66908"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1" name="直接箭头连接符 50"/>
          <p:cNvCxnSpPr/>
          <p:nvPr/>
        </p:nvCxnSpPr>
        <p:spPr>
          <a:xfrm rot="5400000">
            <a:off x="2409108"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67403"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3" name="直接箭头连接符 52"/>
          <p:cNvCxnSpPr/>
          <p:nvPr/>
        </p:nvCxnSpPr>
        <p:spPr>
          <a:xfrm rot="5400000">
            <a:off x="2807124"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5419"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5" name="直接箭头连接符 54"/>
          <p:cNvCxnSpPr/>
          <p:nvPr/>
        </p:nvCxnSpPr>
        <p:spPr>
          <a:xfrm rot="5400000">
            <a:off x="318927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4756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sp>
        <p:nvSpPr>
          <p:cNvPr id="58" name="Line 6"/>
          <p:cNvSpPr>
            <a:spLocks noChangeShapeType="1"/>
          </p:cNvSpPr>
          <p:nvPr/>
        </p:nvSpPr>
        <p:spPr bwMode="auto">
          <a:xfrm flipH="1" flipV="1">
            <a:off x="947728" y="4407107"/>
            <a:ext cx="73025" cy="288925"/>
          </a:xfrm>
          <a:prstGeom prst="line">
            <a:avLst/>
          </a:prstGeom>
          <a:noFill/>
          <a:ln w="38100">
            <a:solidFill>
              <a:srgbClr val="CC00CC"/>
            </a:solidFill>
            <a:round/>
            <a:tailEnd type="triangle" w="med" len="med"/>
          </a:ln>
        </p:spPr>
        <p:txBody>
          <a:bodyPr anchor="ctr">
            <a:spAutoFit/>
          </a:bodyPr>
          <a:lstStyle/>
          <a:p>
            <a:endParaRPr lang="zh-CN" altLang="en-US"/>
          </a:p>
        </p:txBody>
      </p:sp>
      <p:sp>
        <p:nvSpPr>
          <p:cNvPr id="59" name="Text Box 7"/>
          <p:cNvSpPr txBox="1">
            <a:spLocks noChangeArrowheads="1"/>
          </p:cNvSpPr>
          <p:nvPr/>
        </p:nvSpPr>
        <p:spPr bwMode="auto">
          <a:xfrm>
            <a:off x="477828" y="4608916"/>
            <a:ext cx="2665412" cy="396875"/>
          </a:xfrm>
          <a:prstGeom prst="rect">
            <a:avLst/>
          </a:prstGeom>
          <a:noFill/>
          <a:ln w="9525">
            <a:noFill/>
            <a:miter lim="800000"/>
          </a:ln>
        </p:spPr>
        <p:txBody>
          <a:bodyPr>
            <a:spAutoFit/>
          </a:bodyPr>
          <a:lstStyle/>
          <a:p>
            <a:pPr algn="l">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关键字指向的记录。</a:t>
            </a:r>
          </a:p>
        </p:txBody>
      </p:sp>
      <p:grpSp>
        <p:nvGrpSpPr>
          <p:cNvPr id="2" name="组合 59"/>
          <p:cNvGrpSpPr/>
          <p:nvPr/>
        </p:nvGrpSpPr>
        <p:grpSpPr>
          <a:xfrm>
            <a:off x="1643042" y="285728"/>
            <a:ext cx="6226241" cy="2214578"/>
            <a:chOff x="1857356" y="928670"/>
            <a:chExt cx="6226241" cy="2214578"/>
          </a:xfrm>
        </p:grpSpPr>
        <p:sp>
          <p:nvSpPr>
            <p:cNvPr id="61" name="矩形 60"/>
            <p:cNvSpPr/>
            <p:nvPr/>
          </p:nvSpPr>
          <p:spPr>
            <a:xfrm>
              <a:off x="1857356" y="928670"/>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 Box 9"/>
            <p:cNvSpPr txBox="1">
              <a:spLocks noChangeArrowheads="1"/>
            </p:cNvSpPr>
            <p:nvPr/>
          </p:nvSpPr>
          <p:spPr bwMode="auto">
            <a:xfrm>
              <a:off x="7715272" y="1071546"/>
              <a:ext cx="368325" cy="1477328"/>
            </a:xfrm>
            <a:prstGeom prst="rect">
              <a:avLst/>
            </a:prstGeom>
            <a:noFill/>
            <a:ln w="9525">
              <a:noFill/>
              <a:miter lim="800000"/>
            </a:ln>
          </p:spPr>
          <p:txBody>
            <a:bodyPr wrap="square">
              <a:spAutoFit/>
            </a:bodyPr>
            <a:lstStyle/>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索</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引</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部</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分</a:t>
              </a:r>
            </a:p>
          </p:txBody>
        </p:sp>
      </p:grpSp>
      <p:cxnSp>
        <p:nvCxnSpPr>
          <p:cNvPr id="64" name="直接箭头连接符 63"/>
          <p:cNvCxnSpPr/>
          <p:nvPr/>
        </p:nvCxnSpPr>
        <p:spPr>
          <a:xfrm rot="5400000">
            <a:off x="5108628" y="584331"/>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286380" y="478017"/>
            <a:ext cx="1071570"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根结点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68" name="直接箭头连接符 67"/>
          <p:cNvCxnSpPr/>
          <p:nvPr/>
        </p:nvCxnSpPr>
        <p:spPr>
          <a:xfrm>
            <a:off x="285720" y="2992238"/>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406" y="2525452"/>
            <a:ext cx="714380" cy="400110"/>
          </a:xfrm>
          <a:prstGeom prst="rect">
            <a:avLst/>
          </a:prstGeom>
          <a:noFill/>
        </p:spPr>
        <p:txBody>
          <a:bodyPr wrap="square" rtlCol="0">
            <a:spAutoFit/>
          </a:bodyPr>
          <a:lstStyle/>
          <a:p>
            <a:r>
              <a:rPr lang="en-US" altLang="zh-CN" sz="2000" b="1" dirty="0" err="1">
                <a:solidFill>
                  <a:srgbClr val="3333FF"/>
                </a:solidFill>
                <a:ea typeface="楷体" panose="02010609060101010101" pitchFamily="49" charset="-122"/>
                <a:cs typeface="Times New Roman" panose="02020603050405020304" pitchFamily="18" charset="0"/>
              </a:rPr>
              <a:t>sqt</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72" name="TextBox 71"/>
          <p:cNvSpPr txBox="1"/>
          <p:nvPr/>
        </p:nvSpPr>
        <p:spPr>
          <a:xfrm>
            <a:off x="8001024" y="2500306"/>
            <a:ext cx="989117" cy="1192421"/>
          </a:xfrm>
          <a:prstGeom prst="rect">
            <a:avLst/>
          </a:prstGeom>
          <a:noFill/>
        </p:spPr>
        <p:txBody>
          <a:bodyPr wrap="square" rtlCol="0">
            <a:spAutoFit/>
          </a:bodyPr>
          <a:lstStyle/>
          <a:p>
            <a:r>
              <a:rPr kumimoji="0" lang="zh-CN" altLang="en-US" sz="1800" b="1">
                <a:solidFill>
                  <a:srgbClr val="FF00FF"/>
                </a:solidFill>
                <a:ea typeface="楷体" panose="02010609060101010101" pitchFamily="49" charset="-122"/>
                <a:cs typeface="Times New Roman" panose="02020603050405020304" pitchFamily="18" charset="0"/>
              </a:rPr>
              <a:t>叶子结点层：</a:t>
            </a:r>
            <a:r>
              <a:rPr lang="zh-CN" altLang="en-US" sz="1800" b="1" dirty="0">
                <a:solidFill>
                  <a:srgbClr val="3333FF"/>
                </a:solidFill>
                <a:latin typeface="楷体" panose="02010609060101010101" pitchFamily="49" charset="-122"/>
                <a:ea typeface="楷体" panose="02010609060101010101" pitchFamily="49" charset="-122"/>
              </a:rPr>
              <a:t>全部的关键字</a:t>
            </a:r>
          </a:p>
        </p:txBody>
      </p:sp>
      <p:sp>
        <p:nvSpPr>
          <p:cNvPr id="73" name="右大括号 72"/>
          <p:cNvSpPr/>
          <p:nvPr/>
        </p:nvSpPr>
        <p:spPr>
          <a:xfrm>
            <a:off x="7786710" y="2714620"/>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Text Box 2"/>
          <p:cNvSpPr txBox="1">
            <a:spLocks noChangeArrowheads="1"/>
          </p:cNvSpPr>
          <p:nvPr/>
        </p:nvSpPr>
        <p:spPr bwMode="auto">
          <a:xfrm>
            <a:off x="500034" y="5000636"/>
            <a:ext cx="6429420" cy="498598"/>
          </a:xfrm>
          <a:prstGeom prst="rect">
            <a:avLst/>
          </a:prstGeom>
          <a:noFill/>
          <a:ln w="9525">
            <a:noFill/>
            <a:miter lim="800000"/>
          </a:ln>
        </p:spPr>
        <p:txBody>
          <a:bodyPr wrap="square">
            <a:spAutoFit/>
          </a:bodyPr>
          <a:lstStyle/>
          <a:p>
            <a:pPr algn="just" defTabSz="212725" fontAlgn="ctr">
              <a:lnSpc>
                <a:spcPct val="110000"/>
              </a:lnSpc>
              <a:spcBef>
                <a:spcPct val="50000"/>
              </a:spcBef>
            </a:pP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树的定义：一</a:t>
            </a:r>
            <a:r>
              <a:rPr lang="zh-CN" altLang="en-US" sz="2400" b="1" dirty="0">
                <a:solidFill>
                  <a:srgbClr val="3333FF"/>
                </a:solidFill>
                <a:ea typeface="楷体" panose="02010609060101010101" pitchFamily="49" charset="-122"/>
                <a:cs typeface="Times New Roman" panose="02020603050405020304" pitchFamily="18" charset="0"/>
              </a:rPr>
              <a:t>棵</a:t>
            </a:r>
            <a:r>
              <a:rPr lang="en-US" altLang="zh-CN" sz="2400" b="1" i="1" dirty="0">
                <a:solidFill>
                  <a:srgbClr val="3333FF"/>
                </a:solidFill>
                <a:ea typeface="楷体" panose="02010609060101010101" pitchFamily="49" charset="-122"/>
                <a:cs typeface="Times New Roman" panose="02020603050405020304" pitchFamily="18" charset="0"/>
              </a:rPr>
              <a:t>m</a:t>
            </a:r>
            <a:r>
              <a:rPr lang="zh-CN" altLang="en-US" sz="2400" b="1" dirty="0">
                <a:solidFill>
                  <a:srgbClr val="3333FF"/>
                </a:solidFill>
                <a:ea typeface="楷体" panose="02010609060101010101" pitchFamily="49" charset="-122"/>
                <a:cs typeface="Times New Roman" panose="02020603050405020304" pitchFamily="18" charset="0"/>
              </a:rPr>
              <a:t>阶</a:t>
            </a:r>
            <a:r>
              <a:rPr lang="en-US" altLang="zh-CN" sz="2400" b="1" dirty="0">
                <a:solidFill>
                  <a:srgbClr val="3333FF"/>
                </a:solidFill>
                <a:ea typeface="楷体" panose="02010609060101010101" pitchFamily="49" charset="-122"/>
                <a:cs typeface="Times New Roman" panose="02020603050405020304" pitchFamily="18" charset="0"/>
              </a:rPr>
              <a:t>B+</a:t>
            </a:r>
            <a:r>
              <a:rPr lang="zh-CN" altLang="en-US" sz="2400" b="1" dirty="0">
                <a:solidFill>
                  <a:srgbClr val="3333FF"/>
                </a:solidFill>
                <a:ea typeface="楷体" panose="02010609060101010101" pitchFamily="49" charset="-122"/>
                <a:cs typeface="Times New Roman" panose="02020603050405020304" pitchFamily="18" charset="0"/>
              </a:rPr>
              <a:t>树</a:t>
            </a:r>
            <a:r>
              <a:rPr lang="zh-CN" altLang="en-US" sz="2400" b="1">
                <a:solidFill>
                  <a:srgbClr val="3333FF"/>
                </a:solidFill>
                <a:ea typeface="楷体" panose="02010609060101010101" pitchFamily="49" charset="-122"/>
                <a:cs typeface="Times New Roman" panose="02020603050405020304" pitchFamily="18" charset="0"/>
              </a:rPr>
              <a:t>满足下列要求：</a:t>
            </a:r>
            <a:r>
              <a:rPr kumimoji="0" lang="zh-CN" altLang="en-US" sz="2400" b="1" dirty="0">
                <a:ea typeface="楷体" panose="02010609060101010101" pitchFamily="49" charset="-122"/>
                <a:cs typeface="Times New Roman" panose="02020603050405020304" pitchFamily="18" charset="0"/>
              </a:rPr>
              <a:t>　　</a:t>
            </a:r>
            <a:endParaRPr lang="zh-CN" altLang="en-US" sz="2400" b="1" dirty="0">
              <a:ea typeface="楷体" panose="02010609060101010101" pitchFamily="49" charset="-122"/>
              <a:cs typeface="Times New Roman" panose="02020603050405020304" pitchFamily="18" charset="0"/>
            </a:endParaRPr>
          </a:p>
        </p:txBody>
      </p:sp>
      <p:sp>
        <p:nvSpPr>
          <p:cNvPr id="70" name="TextBox 69"/>
          <p:cNvSpPr txBox="1"/>
          <p:nvPr/>
        </p:nvSpPr>
        <p:spPr>
          <a:xfrm>
            <a:off x="428596" y="5486301"/>
            <a:ext cx="8429684" cy="800219"/>
          </a:xfrm>
          <a:prstGeom prst="rect">
            <a:avLst/>
          </a:prstGeom>
          <a:noFill/>
        </p:spPr>
        <p:txBody>
          <a:bodyPr wrap="square" rtlCol="0">
            <a:spAutoFit/>
          </a:bodyPr>
          <a:lstStyle/>
          <a:p>
            <a:pPr marL="457200" indent="-457200" algn="l" defTabSz="212725"/>
            <a:r>
              <a:rPr kumimoji="0" lang="en-US" altLang="zh-CN" sz="2400" b="1">
                <a:solidFill>
                  <a:srgbClr val="3333FF"/>
                </a:solidFill>
                <a:ea typeface="楷体" panose="02010609060101010101" pitchFamily="49" charset="-122"/>
                <a:cs typeface="Times New Roman" panose="02020603050405020304" pitchFamily="18" charset="0"/>
              </a:rPr>
              <a:t> </a:t>
            </a:r>
            <a:r>
              <a:rPr kumimoji="0" lang="en-US" altLang="zh-CN" sz="2400" b="1">
                <a:solidFill>
                  <a:srgbClr val="3333FF"/>
                </a:solidFill>
                <a:ea typeface="楷体" panose="02010609060101010101" pitchFamily="49" charset="-122"/>
                <a:cs typeface="Times New Roman" panose="02020603050405020304" pitchFamily="18" charset="0"/>
                <a:sym typeface="Wingdings" panose="05000000000000000000"/>
              </a:rPr>
              <a:t>  </a:t>
            </a:r>
            <a:r>
              <a:rPr kumimoji="0" lang="zh-CN" altLang="en-US" sz="2200" b="1">
                <a:solidFill>
                  <a:srgbClr val="FF00FF"/>
                </a:solidFill>
                <a:ea typeface="楷体" panose="02010609060101010101" pitchFamily="49" charset="-122"/>
                <a:cs typeface="Times New Roman" panose="02020603050405020304" pitchFamily="18" charset="0"/>
              </a:rPr>
              <a:t>所有叶子结点包含全部关键字及指向相应记录的指针</a:t>
            </a:r>
            <a:r>
              <a:rPr kumimoji="0" lang="zh-CN" altLang="en-US" sz="2200" b="1">
                <a:solidFill>
                  <a:srgbClr val="3333FF"/>
                </a:solidFill>
                <a:ea typeface="楷体" panose="02010609060101010101" pitchFamily="49" charset="-122"/>
                <a:cs typeface="Times New Roman" panose="02020603050405020304" pitchFamily="18" charset="0"/>
              </a:rPr>
              <a:t>，而且叶子结点按关键字大小顺序链接。并将所有叶子结点链接起来。</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3" name="幻灯片编号占位符 2"/>
          <p:cNvSpPr>
            <a:spLocks noGrp="1"/>
          </p:cNvSpPr>
          <p:nvPr>
            <p:ph type="sldNum" sz="quarter" idx="12"/>
          </p:nvPr>
        </p:nvSpPr>
        <p:spPr/>
        <p:txBody>
          <a:bodyPr/>
          <a:lstStyle/>
          <a:p>
            <a:fld id="{A3603EE2-E77C-4A3F-BE76-CC22BE303815}" type="slidenum">
              <a:rPr lang="en-US" altLang="zh-CN" smtClean="0"/>
              <a:t>114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92628" y="49329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31  52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 name="矩形 6"/>
          <p:cNvSpPr/>
          <p:nvPr/>
        </p:nvSpPr>
        <p:spPr>
          <a:xfrm>
            <a:off x="2143108" y="1639678"/>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15  22  31</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8" name="矩形 7"/>
          <p:cNvSpPr/>
          <p:nvPr/>
        </p:nvSpPr>
        <p:spPr>
          <a:xfrm>
            <a:off x="6000760" y="1639678"/>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47  52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9" name="矩形 8"/>
          <p:cNvSpPr/>
          <p:nvPr/>
        </p:nvSpPr>
        <p:spPr>
          <a:xfrm>
            <a:off x="714348"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10  12  15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0" name="矩形 9"/>
          <p:cNvSpPr/>
          <p:nvPr/>
        </p:nvSpPr>
        <p:spPr>
          <a:xfrm>
            <a:off x="2071670" y="2854124"/>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18  19  20  22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1" name="矩形 10"/>
          <p:cNvSpPr/>
          <p:nvPr/>
        </p:nvSpPr>
        <p:spPr>
          <a:xfrm>
            <a:off x="378618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23  30  31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2" name="矩形 11"/>
          <p:cNvSpPr/>
          <p:nvPr/>
        </p:nvSpPr>
        <p:spPr>
          <a:xfrm>
            <a:off x="5214942" y="2854124"/>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33  45  47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6643702" y="2854124"/>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48  50  52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14" name="直接箭头连接符 13"/>
          <p:cNvCxnSpPr>
            <a:stCxn id="9" idx="3"/>
            <a:endCxn id="10" idx="1"/>
          </p:cNvCxnSpPr>
          <p:nvPr/>
        </p:nvCxnSpPr>
        <p:spPr>
          <a:xfrm>
            <a:off x="1857356" y="3070124"/>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67106"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602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429388" y="3068438"/>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9" idx="0"/>
          </p:cNvCxnSpPr>
          <p:nvPr/>
        </p:nvCxnSpPr>
        <p:spPr>
          <a:xfrm rot="10800000" flipV="1">
            <a:off x="1285852" y="1996868"/>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2366609" y="2400355"/>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0"/>
          </p:cNvCxnSpPr>
          <p:nvPr/>
        </p:nvCxnSpPr>
        <p:spPr>
          <a:xfrm>
            <a:off x="3143240" y="1996868"/>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2" idx="0"/>
          </p:cNvCxnSpPr>
          <p:nvPr/>
        </p:nvCxnSpPr>
        <p:spPr>
          <a:xfrm rot="5400000">
            <a:off x="5625712" y="2193324"/>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3" idx="0"/>
          </p:cNvCxnSpPr>
          <p:nvPr/>
        </p:nvCxnSpPr>
        <p:spPr>
          <a:xfrm rot="16200000" flipH="1">
            <a:off x="6536545" y="2175463"/>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7" idx="0"/>
          </p:cNvCxnSpPr>
          <p:nvPr/>
        </p:nvCxnSpPr>
        <p:spPr>
          <a:xfrm rot="10800000" flipV="1">
            <a:off x="2786050" y="853860"/>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8" idx="0"/>
          </p:cNvCxnSpPr>
          <p:nvPr/>
        </p:nvCxnSpPr>
        <p:spPr>
          <a:xfrm>
            <a:off x="4714876" y="853860"/>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663548"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1843"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800" b="1" dirty="0">
                <a:solidFill>
                  <a:srgbClr val="3333FF"/>
                </a:solidFill>
                <a:latin typeface="楷体" panose="02010609060101010101" pitchFamily="49" charset="-122"/>
                <a:ea typeface="楷体" panose="02010609060101010101" pitchFamily="49" charset="-122"/>
              </a:rPr>
              <a:t>张三</a:t>
            </a:r>
          </a:p>
        </p:txBody>
      </p:sp>
      <p:cxnSp>
        <p:nvCxnSpPr>
          <p:cNvPr id="27" name="直接箭头连接符 26"/>
          <p:cNvCxnSpPr/>
          <p:nvPr/>
        </p:nvCxnSpPr>
        <p:spPr>
          <a:xfrm rot="5400000">
            <a:off x="106404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2233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29" name="直接箭头连接符 28"/>
          <p:cNvCxnSpPr/>
          <p:nvPr/>
        </p:nvCxnSpPr>
        <p:spPr>
          <a:xfrm rot="5400000">
            <a:off x="1462059"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20354"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1" name="直接箭头连接符 30"/>
          <p:cNvCxnSpPr/>
          <p:nvPr/>
        </p:nvCxnSpPr>
        <p:spPr>
          <a:xfrm rot="5400000">
            <a:off x="3748525"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06820"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3" name="直接箭头连接符 32"/>
          <p:cNvCxnSpPr/>
          <p:nvPr/>
        </p:nvCxnSpPr>
        <p:spPr>
          <a:xfrm rot="5400000">
            <a:off x="4149020"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07315"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5" name="直接箭头连接符 34"/>
          <p:cNvCxnSpPr/>
          <p:nvPr/>
        </p:nvCxnSpPr>
        <p:spPr>
          <a:xfrm rot="5400000">
            <a:off x="4547036"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05331"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7" name="直接箭头连接符 36"/>
          <p:cNvCxnSpPr/>
          <p:nvPr/>
        </p:nvCxnSpPr>
        <p:spPr>
          <a:xfrm rot="5400000">
            <a:off x="5222880"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1175"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39" name="直接箭头连接符 38"/>
          <p:cNvCxnSpPr/>
          <p:nvPr/>
        </p:nvCxnSpPr>
        <p:spPr>
          <a:xfrm rot="5400000">
            <a:off x="5623375"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81670"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1" name="直接箭头连接符 40"/>
          <p:cNvCxnSpPr/>
          <p:nvPr/>
        </p:nvCxnSpPr>
        <p:spPr>
          <a:xfrm rot="5400000">
            <a:off x="602139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7968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3" name="直接箭头连接符 42"/>
          <p:cNvCxnSpPr/>
          <p:nvPr/>
        </p:nvCxnSpPr>
        <p:spPr>
          <a:xfrm rot="5400000">
            <a:off x="6580202"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38497"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5" name="直接箭头连接符 44"/>
          <p:cNvCxnSpPr/>
          <p:nvPr/>
        </p:nvCxnSpPr>
        <p:spPr>
          <a:xfrm rot="5400000">
            <a:off x="6980697"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38992"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7" name="直接箭头连接符 46"/>
          <p:cNvCxnSpPr/>
          <p:nvPr/>
        </p:nvCxnSpPr>
        <p:spPr>
          <a:xfrm rot="5400000">
            <a:off x="7378713"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437008"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49" name="直接箭头连接符 48"/>
          <p:cNvCxnSpPr/>
          <p:nvPr/>
        </p:nvCxnSpPr>
        <p:spPr>
          <a:xfrm rot="5400000">
            <a:off x="2008613" y="3429000"/>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66908" y="3676652"/>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1" name="直接箭头连接符 50"/>
          <p:cNvCxnSpPr/>
          <p:nvPr/>
        </p:nvCxnSpPr>
        <p:spPr>
          <a:xfrm rot="5400000">
            <a:off x="2409108"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67403"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3" name="直接箭头连接符 52"/>
          <p:cNvCxnSpPr/>
          <p:nvPr/>
        </p:nvCxnSpPr>
        <p:spPr>
          <a:xfrm rot="5400000">
            <a:off x="2807124"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5419"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5" name="直接箭头连接符 54"/>
          <p:cNvCxnSpPr/>
          <p:nvPr/>
        </p:nvCxnSpPr>
        <p:spPr>
          <a:xfrm rot="5400000">
            <a:off x="3189271" y="3428206"/>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47566" y="3675858"/>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sp>
        <p:nvSpPr>
          <p:cNvPr id="58" name="Line 6"/>
          <p:cNvSpPr>
            <a:spLocks noChangeShapeType="1"/>
          </p:cNvSpPr>
          <p:nvPr/>
        </p:nvSpPr>
        <p:spPr bwMode="auto">
          <a:xfrm flipH="1" flipV="1">
            <a:off x="947728" y="4407107"/>
            <a:ext cx="73025" cy="288925"/>
          </a:xfrm>
          <a:prstGeom prst="line">
            <a:avLst/>
          </a:prstGeom>
          <a:noFill/>
          <a:ln w="38100">
            <a:solidFill>
              <a:srgbClr val="CC00CC"/>
            </a:solidFill>
            <a:round/>
            <a:tailEnd type="triangle" w="med" len="med"/>
          </a:ln>
        </p:spPr>
        <p:txBody>
          <a:bodyPr anchor="ctr">
            <a:spAutoFit/>
          </a:bodyPr>
          <a:lstStyle/>
          <a:p>
            <a:endParaRPr lang="zh-CN" altLang="en-US"/>
          </a:p>
        </p:txBody>
      </p:sp>
      <p:sp>
        <p:nvSpPr>
          <p:cNvPr id="59" name="Text Box 7"/>
          <p:cNvSpPr txBox="1">
            <a:spLocks noChangeArrowheads="1"/>
          </p:cNvSpPr>
          <p:nvPr/>
        </p:nvSpPr>
        <p:spPr bwMode="auto">
          <a:xfrm>
            <a:off x="477828" y="4608916"/>
            <a:ext cx="2665412" cy="396875"/>
          </a:xfrm>
          <a:prstGeom prst="rect">
            <a:avLst/>
          </a:prstGeom>
          <a:noFill/>
          <a:ln w="9525">
            <a:noFill/>
            <a:miter lim="800000"/>
          </a:ln>
        </p:spPr>
        <p:txBody>
          <a:bodyPr>
            <a:spAutoFit/>
          </a:bodyPr>
          <a:lstStyle/>
          <a:p>
            <a:pPr algn="l">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关键字指向的记录。</a:t>
            </a:r>
          </a:p>
        </p:txBody>
      </p:sp>
      <p:grpSp>
        <p:nvGrpSpPr>
          <p:cNvPr id="2" name="组合 59"/>
          <p:cNvGrpSpPr/>
          <p:nvPr/>
        </p:nvGrpSpPr>
        <p:grpSpPr>
          <a:xfrm>
            <a:off x="1643042" y="285728"/>
            <a:ext cx="6226241" cy="2214578"/>
            <a:chOff x="1857356" y="928670"/>
            <a:chExt cx="6226241" cy="2214578"/>
          </a:xfrm>
        </p:grpSpPr>
        <p:sp>
          <p:nvSpPr>
            <p:cNvPr id="61" name="矩形 60"/>
            <p:cNvSpPr/>
            <p:nvPr/>
          </p:nvSpPr>
          <p:spPr>
            <a:xfrm>
              <a:off x="1857356" y="928670"/>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 Box 9"/>
            <p:cNvSpPr txBox="1">
              <a:spLocks noChangeArrowheads="1"/>
            </p:cNvSpPr>
            <p:nvPr/>
          </p:nvSpPr>
          <p:spPr bwMode="auto">
            <a:xfrm>
              <a:off x="7715272" y="1071546"/>
              <a:ext cx="368325" cy="1477328"/>
            </a:xfrm>
            <a:prstGeom prst="rect">
              <a:avLst/>
            </a:prstGeom>
            <a:noFill/>
            <a:ln w="9525">
              <a:noFill/>
              <a:miter lim="800000"/>
            </a:ln>
          </p:spPr>
          <p:txBody>
            <a:bodyPr wrap="square">
              <a:spAutoFit/>
            </a:bodyPr>
            <a:lstStyle/>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索</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引</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部</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分</a:t>
              </a:r>
            </a:p>
          </p:txBody>
        </p:sp>
      </p:grpSp>
      <p:cxnSp>
        <p:nvCxnSpPr>
          <p:cNvPr id="64" name="直接箭头连接符 63"/>
          <p:cNvCxnSpPr/>
          <p:nvPr/>
        </p:nvCxnSpPr>
        <p:spPr>
          <a:xfrm rot="5400000">
            <a:off x="5108628" y="584331"/>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286380" y="478017"/>
            <a:ext cx="1071570"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根结点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68" name="直接箭头连接符 67"/>
          <p:cNvCxnSpPr/>
          <p:nvPr/>
        </p:nvCxnSpPr>
        <p:spPr>
          <a:xfrm>
            <a:off x="285720" y="2992238"/>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406" y="2525452"/>
            <a:ext cx="714380" cy="400110"/>
          </a:xfrm>
          <a:prstGeom prst="rect">
            <a:avLst/>
          </a:prstGeom>
          <a:noFill/>
        </p:spPr>
        <p:txBody>
          <a:bodyPr wrap="square" rtlCol="0">
            <a:spAutoFit/>
          </a:bodyPr>
          <a:lstStyle/>
          <a:p>
            <a:r>
              <a:rPr lang="en-US" altLang="zh-CN" sz="2000" b="1" dirty="0" err="1">
                <a:solidFill>
                  <a:srgbClr val="3333FF"/>
                </a:solidFill>
                <a:ea typeface="楷体" panose="02010609060101010101" pitchFamily="49" charset="-122"/>
                <a:cs typeface="Times New Roman" panose="02020603050405020304" pitchFamily="18" charset="0"/>
              </a:rPr>
              <a:t>sqt</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72" name="TextBox 71"/>
          <p:cNvSpPr txBox="1"/>
          <p:nvPr/>
        </p:nvSpPr>
        <p:spPr>
          <a:xfrm>
            <a:off x="8001024" y="2500306"/>
            <a:ext cx="989117" cy="1192421"/>
          </a:xfrm>
          <a:prstGeom prst="rect">
            <a:avLst/>
          </a:prstGeom>
          <a:noFill/>
        </p:spPr>
        <p:txBody>
          <a:bodyPr wrap="square" rtlCol="0">
            <a:spAutoFit/>
          </a:bodyPr>
          <a:lstStyle/>
          <a:p>
            <a:r>
              <a:rPr kumimoji="0" lang="zh-CN" altLang="en-US" sz="1800" b="1">
                <a:solidFill>
                  <a:srgbClr val="FF00FF"/>
                </a:solidFill>
                <a:ea typeface="楷体" panose="02010609060101010101" pitchFamily="49" charset="-122"/>
                <a:cs typeface="Times New Roman" panose="02020603050405020304" pitchFamily="18" charset="0"/>
              </a:rPr>
              <a:t>叶子结点层：</a:t>
            </a:r>
            <a:r>
              <a:rPr lang="zh-CN" altLang="en-US" sz="1800" b="1" dirty="0">
                <a:solidFill>
                  <a:srgbClr val="3333FF"/>
                </a:solidFill>
                <a:latin typeface="楷体" panose="02010609060101010101" pitchFamily="49" charset="-122"/>
                <a:ea typeface="楷体" panose="02010609060101010101" pitchFamily="49" charset="-122"/>
              </a:rPr>
              <a:t>全部的关键字</a:t>
            </a:r>
          </a:p>
        </p:txBody>
      </p:sp>
      <p:sp>
        <p:nvSpPr>
          <p:cNvPr id="73" name="右大括号 72"/>
          <p:cNvSpPr/>
          <p:nvPr/>
        </p:nvSpPr>
        <p:spPr>
          <a:xfrm>
            <a:off x="7786710" y="2714620"/>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Text Box 2"/>
          <p:cNvSpPr txBox="1">
            <a:spLocks noChangeArrowheads="1"/>
          </p:cNvSpPr>
          <p:nvPr/>
        </p:nvSpPr>
        <p:spPr bwMode="auto">
          <a:xfrm>
            <a:off x="428596" y="5000636"/>
            <a:ext cx="6429420" cy="498598"/>
          </a:xfrm>
          <a:prstGeom prst="rect">
            <a:avLst/>
          </a:prstGeom>
          <a:noFill/>
          <a:ln w="9525">
            <a:noFill/>
            <a:miter lim="800000"/>
          </a:ln>
        </p:spPr>
        <p:txBody>
          <a:bodyPr wrap="square">
            <a:spAutoFit/>
          </a:bodyPr>
          <a:lstStyle/>
          <a:p>
            <a:pPr algn="just" defTabSz="212725" fontAlgn="ctr">
              <a:lnSpc>
                <a:spcPct val="110000"/>
              </a:lnSpc>
              <a:spcBef>
                <a:spcPct val="50000"/>
              </a:spcBef>
            </a:pP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树的定义：一</a:t>
            </a:r>
            <a:r>
              <a:rPr lang="zh-CN" altLang="en-US" sz="2400" b="1" dirty="0">
                <a:solidFill>
                  <a:srgbClr val="3333FF"/>
                </a:solidFill>
                <a:ea typeface="楷体" panose="02010609060101010101" pitchFamily="49" charset="-122"/>
                <a:cs typeface="Times New Roman" panose="02020603050405020304" pitchFamily="18" charset="0"/>
              </a:rPr>
              <a:t>棵</a:t>
            </a:r>
            <a:r>
              <a:rPr lang="en-US" altLang="zh-CN" sz="2400" b="1" i="1" dirty="0">
                <a:solidFill>
                  <a:srgbClr val="3333FF"/>
                </a:solidFill>
                <a:ea typeface="楷体" panose="02010609060101010101" pitchFamily="49" charset="-122"/>
                <a:cs typeface="Times New Roman" panose="02020603050405020304" pitchFamily="18" charset="0"/>
              </a:rPr>
              <a:t>m</a:t>
            </a:r>
            <a:r>
              <a:rPr lang="zh-CN" altLang="en-US" sz="2400" b="1" dirty="0">
                <a:solidFill>
                  <a:srgbClr val="3333FF"/>
                </a:solidFill>
                <a:ea typeface="楷体" panose="02010609060101010101" pitchFamily="49" charset="-122"/>
                <a:cs typeface="Times New Roman" panose="02020603050405020304" pitchFamily="18" charset="0"/>
              </a:rPr>
              <a:t>阶</a:t>
            </a:r>
            <a:r>
              <a:rPr lang="en-US" altLang="zh-CN" sz="2400" b="1" dirty="0">
                <a:solidFill>
                  <a:srgbClr val="3333FF"/>
                </a:solidFill>
                <a:ea typeface="楷体" panose="02010609060101010101" pitchFamily="49" charset="-122"/>
                <a:cs typeface="Times New Roman" panose="02020603050405020304" pitchFamily="18" charset="0"/>
              </a:rPr>
              <a:t>B+</a:t>
            </a:r>
            <a:r>
              <a:rPr lang="zh-CN" altLang="en-US" sz="2400" b="1" dirty="0">
                <a:solidFill>
                  <a:srgbClr val="3333FF"/>
                </a:solidFill>
                <a:ea typeface="楷体" panose="02010609060101010101" pitchFamily="49" charset="-122"/>
                <a:cs typeface="Times New Roman" panose="02020603050405020304" pitchFamily="18" charset="0"/>
              </a:rPr>
              <a:t>树</a:t>
            </a:r>
            <a:r>
              <a:rPr lang="zh-CN" altLang="en-US" sz="2400" b="1">
                <a:solidFill>
                  <a:srgbClr val="3333FF"/>
                </a:solidFill>
                <a:ea typeface="楷体" panose="02010609060101010101" pitchFamily="49" charset="-122"/>
                <a:cs typeface="Times New Roman" panose="02020603050405020304" pitchFamily="18" charset="0"/>
              </a:rPr>
              <a:t>满足下列要求：</a:t>
            </a:r>
            <a:r>
              <a:rPr kumimoji="0" lang="zh-CN" altLang="en-US" sz="2400" b="1" dirty="0">
                <a:ea typeface="楷体" panose="02010609060101010101" pitchFamily="49" charset="-122"/>
                <a:cs typeface="Times New Roman" panose="02020603050405020304" pitchFamily="18" charset="0"/>
              </a:rPr>
              <a:t>　　</a:t>
            </a:r>
            <a:endParaRPr lang="zh-CN" altLang="en-US" sz="2400" b="1" dirty="0">
              <a:ea typeface="楷体" panose="02010609060101010101" pitchFamily="49" charset="-122"/>
              <a:cs typeface="Times New Roman" panose="02020603050405020304" pitchFamily="18" charset="0"/>
            </a:endParaRPr>
          </a:p>
        </p:txBody>
      </p:sp>
      <p:sp>
        <p:nvSpPr>
          <p:cNvPr id="70" name="TextBox 69"/>
          <p:cNvSpPr txBox="1"/>
          <p:nvPr/>
        </p:nvSpPr>
        <p:spPr>
          <a:xfrm>
            <a:off x="357158" y="5455523"/>
            <a:ext cx="8358246" cy="830997"/>
          </a:xfrm>
          <a:prstGeom prst="rect">
            <a:avLst/>
          </a:prstGeom>
          <a:noFill/>
        </p:spPr>
        <p:txBody>
          <a:bodyPr wrap="square" rtlCol="0">
            <a:spAutoFit/>
          </a:bodyPr>
          <a:lstStyle/>
          <a:p>
            <a:pPr marL="457200" indent="-457200" algn="l" defTabSz="212725"/>
            <a:r>
              <a:rPr kumimoji="0" lang="zh-CN" altLang="en-US" sz="2400" b="1">
                <a:solidFill>
                  <a:srgbClr val="3333FF"/>
                </a:solidFill>
                <a:ea typeface="楷体" panose="02010609060101010101" pitchFamily="49" charset="-122"/>
                <a:cs typeface="Times New Roman" panose="02020603050405020304" pitchFamily="18" charset="0"/>
              </a:rPr>
              <a:t> </a:t>
            </a:r>
            <a:r>
              <a:rPr kumimoji="0" lang="zh-CN" altLang="en-US" sz="2400" b="1">
                <a:solidFill>
                  <a:srgbClr val="3333FF"/>
                </a:solidFill>
                <a:ea typeface="楷体" panose="02010609060101010101" pitchFamily="49" charset="-122"/>
                <a:cs typeface="Times New Roman" panose="02020603050405020304" pitchFamily="18" charset="0"/>
                <a:sym typeface="Wingdings" panose="05000000000000000000"/>
              </a:rPr>
              <a:t> </a:t>
            </a:r>
            <a:r>
              <a:rPr kumimoji="0" lang="zh-CN" altLang="en-US" sz="2200" b="1">
                <a:solidFill>
                  <a:srgbClr val="3333FF"/>
                </a:solidFill>
                <a:ea typeface="楷体" panose="02010609060101010101" pitchFamily="49" charset="-122"/>
                <a:cs typeface="Times New Roman" panose="02020603050405020304" pitchFamily="18" charset="0"/>
              </a:rPr>
              <a:t>所有</a:t>
            </a:r>
            <a:r>
              <a:rPr kumimoji="0" lang="zh-CN" altLang="en-US" sz="2200" b="1">
                <a:solidFill>
                  <a:srgbClr val="FF00FF"/>
                </a:solidFill>
                <a:ea typeface="楷体" panose="02010609060101010101" pitchFamily="49" charset="-122"/>
                <a:cs typeface="Times New Roman" panose="02020603050405020304" pitchFamily="18" charset="0"/>
              </a:rPr>
              <a:t>分支结点（可看成是索引的索引）中仅包含它的各个子结点（即下级索引的索引块）中最大关键字</a:t>
            </a:r>
            <a:r>
              <a:rPr kumimoji="0" lang="zh-CN" altLang="en-US" sz="2200" b="1">
                <a:solidFill>
                  <a:srgbClr val="3333FF"/>
                </a:solidFill>
                <a:ea typeface="楷体" panose="02010609060101010101" pitchFamily="49" charset="-122"/>
                <a:cs typeface="Times New Roman" panose="02020603050405020304" pitchFamily="18" charset="0"/>
              </a:rPr>
              <a:t>及指向子结点的指针。</a:t>
            </a:r>
            <a:r>
              <a:rPr kumimoji="0" lang="zh-CN" altLang="en-US" sz="2400">
                <a:solidFill>
                  <a:srgbClr val="3333FF"/>
                </a:solidFill>
                <a:ea typeface="楷体" panose="02010609060101010101" pitchFamily="49" charset="-122"/>
                <a:cs typeface="Times New Roman" panose="02020603050405020304" pitchFamily="18" charset="0"/>
              </a:rPr>
              <a:t> </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3" name="幻灯片编号占位符 2"/>
          <p:cNvSpPr>
            <a:spLocks noGrp="1"/>
          </p:cNvSpPr>
          <p:nvPr>
            <p:ph type="sldNum" sz="quarter" idx="12"/>
          </p:nvPr>
        </p:nvSpPr>
        <p:spPr/>
        <p:txBody>
          <a:bodyPr/>
          <a:lstStyle/>
          <a:p>
            <a:fld id="{A3603EE2-E77C-4A3F-BE76-CC22BE303815}" type="slidenum">
              <a:rPr lang="en-US" altLang="zh-CN" smtClean="0"/>
              <a:t>115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0"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4"/>
          <p:cNvSpPr txBox="1">
            <a:spLocks noChangeArrowheads="1"/>
          </p:cNvSpPr>
          <p:nvPr/>
        </p:nvSpPr>
        <p:spPr bwMode="auto">
          <a:xfrm>
            <a:off x="3428992" y="5357826"/>
            <a:ext cx="2214578" cy="492443"/>
          </a:xfrm>
          <a:prstGeom prst="rect">
            <a:avLst/>
          </a:prstGeom>
          <a:noFill/>
          <a:ln w="9525">
            <a:noFill/>
            <a:miter lim="800000"/>
          </a:ln>
        </p:spPr>
        <p:txBody>
          <a:bodyPr wrap="square">
            <a:spAutoFit/>
          </a:bodyPr>
          <a:lstStyle/>
          <a:p>
            <a:pPr algn="just" fontAlgn="ctr">
              <a:lnSpc>
                <a:spcPct val="130000"/>
              </a:lnSpc>
              <a:spcBef>
                <a:spcPct val="50000"/>
              </a:spcBef>
            </a:pPr>
            <a:r>
              <a:rPr lang="zh-CN" altLang="en-US" sz="2000" b="1" dirty="0">
                <a:solidFill>
                  <a:srgbClr val="3333FF"/>
                </a:solidFill>
                <a:ea typeface="楷体" panose="02010609060101010101" pitchFamily="49" charset="-122"/>
                <a:cs typeface="Times New Roman" panose="02020603050405020304" pitchFamily="18" charset="0"/>
              </a:rPr>
              <a:t>一棵</a:t>
            </a:r>
            <a:r>
              <a:rPr lang="en-US" altLang="zh-CN" sz="2000" b="1" dirty="0">
                <a:solidFill>
                  <a:srgbClr val="3333FF"/>
                </a:solidFill>
                <a:ea typeface="楷体" panose="02010609060101010101" pitchFamily="49" charset="-122"/>
                <a:cs typeface="Times New Roman" panose="02020603050405020304" pitchFamily="18" charset="0"/>
              </a:rPr>
              <a:t>4</a:t>
            </a:r>
            <a:r>
              <a:rPr lang="zh-CN" altLang="en-US" sz="2000" b="1" dirty="0">
                <a:solidFill>
                  <a:srgbClr val="3333FF"/>
                </a:solidFill>
                <a:ea typeface="楷体" panose="02010609060101010101" pitchFamily="49" charset="-122"/>
                <a:cs typeface="Times New Roman" panose="02020603050405020304" pitchFamily="18" charset="0"/>
              </a:rPr>
              <a:t>阶的</a:t>
            </a:r>
            <a:r>
              <a:rPr lang="en-US" altLang="zh-CN" sz="2000" b="1" dirty="0">
                <a:solidFill>
                  <a:srgbClr val="3333FF"/>
                </a:solidFill>
                <a:ea typeface="楷体" panose="02010609060101010101" pitchFamily="49" charset="-122"/>
                <a:cs typeface="Times New Roman" panose="02020603050405020304" pitchFamily="18" charset="0"/>
              </a:rPr>
              <a:t>B+</a:t>
            </a:r>
            <a:r>
              <a:rPr lang="zh-CN" altLang="en-US" sz="2000" b="1" dirty="0">
                <a:solidFill>
                  <a:srgbClr val="3333FF"/>
                </a:solidFill>
                <a:ea typeface="楷体" panose="02010609060101010101" pitchFamily="49" charset="-122"/>
                <a:cs typeface="Times New Roman" panose="02020603050405020304" pitchFamily="18" charset="0"/>
              </a:rPr>
              <a:t>树 </a:t>
            </a:r>
          </a:p>
        </p:txBody>
      </p:sp>
      <p:sp>
        <p:nvSpPr>
          <p:cNvPr id="12" name="矩形 11"/>
          <p:cNvSpPr/>
          <p:nvPr/>
        </p:nvSpPr>
        <p:spPr>
          <a:xfrm>
            <a:off x="4206942" y="1136240"/>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31  52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4" name="矩形 13"/>
          <p:cNvSpPr/>
          <p:nvPr/>
        </p:nvSpPr>
        <p:spPr>
          <a:xfrm>
            <a:off x="2357422" y="2282620"/>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15  22  31</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5" name="矩形 14"/>
          <p:cNvSpPr/>
          <p:nvPr/>
        </p:nvSpPr>
        <p:spPr>
          <a:xfrm>
            <a:off x="6215074" y="2282620"/>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47  52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6" name="矩形 15"/>
          <p:cNvSpPr/>
          <p:nvPr/>
        </p:nvSpPr>
        <p:spPr>
          <a:xfrm>
            <a:off x="928662" y="3497066"/>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10  12  15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7" name="矩形 16"/>
          <p:cNvSpPr/>
          <p:nvPr/>
        </p:nvSpPr>
        <p:spPr>
          <a:xfrm>
            <a:off x="2285984" y="3497066"/>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18  19  20  22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8" name="矩形 17"/>
          <p:cNvSpPr/>
          <p:nvPr/>
        </p:nvSpPr>
        <p:spPr>
          <a:xfrm>
            <a:off x="4000496" y="3497066"/>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23  30  31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19" name="矩形 18"/>
          <p:cNvSpPr/>
          <p:nvPr/>
        </p:nvSpPr>
        <p:spPr>
          <a:xfrm>
            <a:off x="5429256" y="3497066"/>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33  45  47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20" name="矩形 19"/>
          <p:cNvSpPr/>
          <p:nvPr/>
        </p:nvSpPr>
        <p:spPr>
          <a:xfrm>
            <a:off x="6858016" y="3497066"/>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48  50  52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22" name="直接箭头连接符 21"/>
          <p:cNvCxnSpPr>
            <a:stCxn id="16" idx="3"/>
            <a:endCxn id="17" idx="1"/>
          </p:cNvCxnSpPr>
          <p:nvPr/>
        </p:nvCxnSpPr>
        <p:spPr>
          <a:xfrm>
            <a:off x="2071670" y="3713066"/>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781420" y="3711380"/>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240342" y="3711380"/>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643702" y="3711380"/>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6" idx="0"/>
          </p:cNvCxnSpPr>
          <p:nvPr/>
        </p:nvCxnSpPr>
        <p:spPr>
          <a:xfrm rot="10800000" flipV="1">
            <a:off x="1500166" y="2639810"/>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6200000" flipH="1">
            <a:off x="2580923" y="3043297"/>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18" idx="0"/>
          </p:cNvCxnSpPr>
          <p:nvPr/>
        </p:nvCxnSpPr>
        <p:spPr>
          <a:xfrm>
            <a:off x="3357554" y="2639810"/>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9" idx="0"/>
          </p:cNvCxnSpPr>
          <p:nvPr/>
        </p:nvCxnSpPr>
        <p:spPr>
          <a:xfrm rot="5400000">
            <a:off x="5840026" y="2836266"/>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0" idx="0"/>
          </p:cNvCxnSpPr>
          <p:nvPr/>
        </p:nvCxnSpPr>
        <p:spPr>
          <a:xfrm rot="16200000" flipH="1">
            <a:off x="6750859" y="2818405"/>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14" idx="0"/>
          </p:cNvCxnSpPr>
          <p:nvPr/>
        </p:nvCxnSpPr>
        <p:spPr>
          <a:xfrm rot="10800000" flipV="1">
            <a:off x="3000364" y="1496802"/>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15" idx="0"/>
          </p:cNvCxnSpPr>
          <p:nvPr/>
        </p:nvCxnSpPr>
        <p:spPr>
          <a:xfrm>
            <a:off x="4929190" y="1496802"/>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5400000">
            <a:off x="877862" y="4071942"/>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36157" y="4319594"/>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800" b="1" dirty="0">
                <a:solidFill>
                  <a:srgbClr val="3333FF"/>
                </a:solidFill>
                <a:latin typeface="楷体" panose="02010609060101010101" pitchFamily="49" charset="-122"/>
                <a:ea typeface="楷体" panose="02010609060101010101" pitchFamily="49" charset="-122"/>
              </a:rPr>
              <a:t>张三</a:t>
            </a:r>
          </a:p>
        </p:txBody>
      </p:sp>
      <p:cxnSp>
        <p:nvCxnSpPr>
          <p:cNvPr id="52" name="直接箭头连接符 51"/>
          <p:cNvCxnSpPr/>
          <p:nvPr/>
        </p:nvCxnSpPr>
        <p:spPr>
          <a:xfrm rot="5400000">
            <a:off x="1278357" y="4071148"/>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336652" y="4318800"/>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4" name="直接箭头连接符 53"/>
          <p:cNvCxnSpPr/>
          <p:nvPr/>
        </p:nvCxnSpPr>
        <p:spPr>
          <a:xfrm rot="5400000">
            <a:off x="1676373" y="4071148"/>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734668" y="4318800"/>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6" name="直接箭头连接符 55"/>
          <p:cNvCxnSpPr/>
          <p:nvPr/>
        </p:nvCxnSpPr>
        <p:spPr>
          <a:xfrm rot="5400000">
            <a:off x="3962839" y="4071942"/>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021134" y="4319594"/>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58" name="直接箭头连接符 57"/>
          <p:cNvCxnSpPr/>
          <p:nvPr/>
        </p:nvCxnSpPr>
        <p:spPr>
          <a:xfrm rot="5400000">
            <a:off x="4363334" y="4071148"/>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421629" y="4318800"/>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60" name="直接箭头连接符 59"/>
          <p:cNvCxnSpPr/>
          <p:nvPr/>
        </p:nvCxnSpPr>
        <p:spPr>
          <a:xfrm rot="5400000">
            <a:off x="4761350" y="4071148"/>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819645" y="4318800"/>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62" name="直接箭头连接符 61"/>
          <p:cNvCxnSpPr/>
          <p:nvPr/>
        </p:nvCxnSpPr>
        <p:spPr>
          <a:xfrm rot="5400000">
            <a:off x="5437194" y="4071942"/>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495489" y="4319594"/>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64" name="直接箭头连接符 63"/>
          <p:cNvCxnSpPr/>
          <p:nvPr/>
        </p:nvCxnSpPr>
        <p:spPr>
          <a:xfrm rot="5400000">
            <a:off x="5837689" y="4071148"/>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895984" y="4318800"/>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66" name="直接箭头连接符 65"/>
          <p:cNvCxnSpPr/>
          <p:nvPr/>
        </p:nvCxnSpPr>
        <p:spPr>
          <a:xfrm rot="5400000">
            <a:off x="6235705" y="4071148"/>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294000" y="4318800"/>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68" name="直接箭头连接符 67"/>
          <p:cNvCxnSpPr/>
          <p:nvPr/>
        </p:nvCxnSpPr>
        <p:spPr>
          <a:xfrm rot="5400000">
            <a:off x="6794516" y="4071942"/>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52811" y="4319594"/>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70" name="直接箭头连接符 69"/>
          <p:cNvCxnSpPr/>
          <p:nvPr/>
        </p:nvCxnSpPr>
        <p:spPr>
          <a:xfrm rot="5400000">
            <a:off x="7195011" y="4071148"/>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253306" y="4318800"/>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72" name="直接箭头连接符 71"/>
          <p:cNvCxnSpPr/>
          <p:nvPr/>
        </p:nvCxnSpPr>
        <p:spPr>
          <a:xfrm rot="5400000">
            <a:off x="7593027" y="4071148"/>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651322" y="4318800"/>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74" name="直接箭头连接符 73"/>
          <p:cNvCxnSpPr/>
          <p:nvPr/>
        </p:nvCxnSpPr>
        <p:spPr>
          <a:xfrm rot="5400000">
            <a:off x="2222927" y="4071942"/>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81222" y="4319594"/>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76" name="直接箭头连接符 75"/>
          <p:cNvCxnSpPr/>
          <p:nvPr/>
        </p:nvCxnSpPr>
        <p:spPr>
          <a:xfrm rot="5400000">
            <a:off x="2623422" y="4071148"/>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681717" y="4318800"/>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78" name="直接箭头连接符 77"/>
          <p:cNvCxnSpPr/>
          <p:nvPr/>
        </p:nvCxnSpPr>
        <p:spPr>
          <a:xfrm rot="5400000">
            <a:off x="3021438" y="4071148"/>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079733" y="4318800"/>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cxnSp>
        <p:nvCxnSpPr>
          <p:cNvPr id="80" name="直接箭头连接符 79"/>
          <p:cNvCxnSpPr/>
          <p:nvPr/>
        </p:nvCxnSpPr>
        <p:spPr>
          <a:xfrm rot="5400000">
            <a:off x="3403585" y="4071148"/>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461880" y="4318800"/>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a:solidFill>
                <a:srgbClr val="3333FF"/>
              </a:solidFill>
              <a:latin typeface="楷体" panose="02010609060101010101" pitchFamily="49" charset="-122"/>
              <a:ea typeface="楷体" panose="02010609060101010101" pitchFamily="49" charset="-122"/>
            </a:endParaRPr>
          </a:p>
        </p:txBody>
      </p:sp>
      <p:grpSp>
        <p:nvGrpSpPr>
          <p:cNvPr id="91" name="组合 90"/>
          <p:cNvGrpSpPr/>
          <p:nvPr/>
        </p:nvGrpSpPr>
        <p:grpSpPr>
          <a:xfrm>
            <a:off x="1857356" y="928670"/>
            <a:ext cx="6226241" cy="2214578"/>
            <a:chOff x="1857356" y="928670"/>
            <a:chExt cx="6226241" cy="2214578"/>
          </a:xfrm>
        </p:grpSpPr>
        <p:sp>
          <p:nvSpPr>
            <p:cNvPr id="84" name="矩形 83"/>
            <p:cNvSpPr/>
            <p:nvPr/>
          </p:nvSpPr>
          <p:spPr>
            <a:xfrm>
              <a:off x="1857356" y="928670"/>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 Box 9"/>
            <p:cNvSpPr txBox="1">
              <a:spLocks noChangeArrowheads="1"/>
            </p:cNvSpPr>
            <p:nvPr/>
          </p:nvSpPr>
          <p:spPr bwMode="auto">
            <a:xfrm>
              <a:off x="7715272" y="1071546"/>
              <a:ext cx="368325" cy="1477328"/>
            </a:xfrm>
            <a:prstGeom prst="rect">
              <a:avLst/>
            </a:prstGeom>
            <a:noFill/>
            <a:ln w="9525">
              <a:noFill/>
              <a:miter lim="800000"/>
            </a:ln>
          </p:spPr>
          <p:txBody>
            <a:bodyPr wrap="square">
              <a:spAutoFit/>
            </a:bodyPr>
            <a:lstStyle/>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索</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引</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部</a:t>
              </a:r>
              <a:endParaRPr kumimoji="0" lang="en-US" altLang="zh-CN" sz="2000" b="1" dirty="0">
                <a:solidFill>
                  <a:srgbClr val="3333FF"/>
                </a:solidFill>
                <a:latin typeface="楷体" panose="02010609060101010101" pitchFamily="49" charset="-122"/>
                <a:ea typeface="楷体" panose="02010609060101010101" pitchFamily="49" charset="-122"/>
              </a:endParaRPr>
            </a:p>
            <a:p>
              <a:pPr algn="l">
                <a:lnSpc>
                  <a:spcPts val="1800"/>
                </a:lnSpc>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分</a:t>
              </a:r>
            </a:p>
          </p:txBody>
        </p:sp>
      </p:grpSp>
      <p:grpSp>
        <p:nvGrpSpPr>
          <p:cNvPr id="95" name="组合 94"/>
          <p:cNvGrpSpPr/>
          <p:nvPr/>
        </p:nvGrpSpPr>
        <p:grpSpPr>
          <a:xfrm>
            <a:off x="3714744" y="335141"/>
            <a:ext cx="4286280" cy="804471"/>
            <a:chOff x="3714744" y="335141"/>
            <a:chExt cx="4286280" cy="804471"/>
          </a:xfrm>
        </p:grpSpPr>
        <p:cxnSp>
          <p:nvCxnSpPr>
            <p:cNvPr id="46" name="直接箭头连接符 45"/>
            <p:cNvCxnSpPr/>
            <p:nvPr/>
          </p:nvCxnSpPr>
          <p:spPr>
            <a:xfrm rot="16200000" flipH="1">
              <a:off x="4252215" y="748389"/>
              <a:ext cx="496694" cy="285752"/>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14744" y="457122"/>
              <a:ext cx="785818" cy="400110"/>
            </a:xfrm>
            <a:prstGeom prst="rect">
              <a:avLst/>
            </a:prstGeom>
            <a:noFill/>
          </p:spPr>
          <p:txBody>
            <a:bodyPr wrap="square" rtlCol="0">
              <a:spAutoFit/>
            </a:bodyPr>
            <a:lstStyle/>
            <a:p>
              <a:r>
                <a:rPr lang="en-US" altLang="zh-CN" sz="2000" b="1" dirty="0">
                  <a:solidFill>
                    <a:srgbClr val="3333FF"/>
                  </a:solidFill>
                  <a:ea typeface="楷体" panose="02010609060101010101" pitchFamily="49" charset="-122"/>
                  <a:cs typeface="Times New Roman" panose="02020603050405020304" pitchFamily="18" charset="0"/>
                </a:rPr>
                <a:t>root</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87" name="Text Box 13"/>
            <p:cNvSpPr txBox="1">
              <a:spLocks noChangeArrowheads="1"/>
            </p:cNvSpPr>
            <p:nvPr/>
          </p:nvSpPr>
          <p:spPr bwMode="auto">
            <a:xfrm>
              <a:off x="4429124" y="335141"/>
              <a:ext cx="3571900" cy="307777"/>
            </a:xfrm>
            <a:prstGeom prst="rect">
              <a:avLst/>
            </a:prstGeom>
            <a:noFill/>
            <a:ln w="28575" algn="ctr">
              <a:noFill/>
              <a:miter lim="800000"/>
            </a:ln>
          </p:spPr>
          <p:txBody>
            <a:bodyPr wrap="square" lIns="0" tIns="0" rIns="0" bIns="0">
              <a:spAutoFit/>
            </a:bodyPr>
            <a:lstStyle/>
            <a:p>
              <a:pPr algn="l">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通过该指针可以实现随机查找</a:t>
              </a:r>
            </a:p>
          </p:txBody>
        </p:sp>
      </p:grpSp>
      <p:grpSp>
        <p:nvGrpSpPr>
          <p:cNvPr id="96" name="组合 95"/>
          <p:cNvGrpSpPr/>
          <p:nvPr/>
        </p:nvGrpSpPr>
        <p:grpSpPr>
          <a:xfrm>
            <a:off x="198420" y="2214554"/>
            <a:ext cx="1516060" cy="1422214"/>
            <a:chOff x="198420" y="2214554"/>
            <a:chExt cx="1516060" cy="1422214"/>
          </a:xfrm>
        </p:grpSpPr>
        <p:cxnSp>
          <p:nvCxnSpPr>
            <p:cNvPr id="26" name="直接箭头连接符 25"/>
            <p:cNvCxnSpPr/>
            <p:nvPr/>
          </p:nvCxnSpPr>
          <p:spPr>
            <a:xfrm>
              <a:off x="500034" y="3635180"/>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5720" y="3168394"/>
              <a:ext cx="714380" cy="400110"/>
            </a:xfrm>
            <a:prstGeom prst="rect">
              <a:avLst/>
            </a:prstGeom>
            <a:noFill/>
          </p:spPr>
          <p:txBody>
            <a:bodyPr wrap="square" rtlCol="0">
              <a:spAutoFit/>
            </a:bodyPr>
            <a:lstStyle/>
            <a:p>
              <a:r>
                <a:rPr lang="en-US" altLang="zh-CN" sz="2000" b="1" dirty="0" err="1">
                  <a:solidFill>
                    <a:srgbClr val="3333FF"/>
                  </a:solidFill>
                  <a:ea typeface="楷体" panose="02010609060101010101" pitchFamily="49" charset="-122"/>
                  <a:cs typeface="Times New Roman" panose="02020603050405020304" pitchFamily="18" charset="0"/>
                </a:rPr>
                <a:t>sqt</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88" name="Text Box 11"/>
            <p:cNvSpPr txBox="1">
              <a:spLocks noChangeArrowheads="1"/>
            </p:cNvSpPr>
            <p:nvPr/>
          </p:nvSpPr>
          <p:spPr bwMode="auto">
            <a:xfrm>
              <a:off x="198420" y="2214554"/>
              <a:ext cx="1516060" cy="923330"/>
            </a:xfrm>
            <a:prstGeom prst="rect">
              <a:avLst/>
            </a:prstGeom>
            <a:noFill/>
            <a:ln w="28575" algn="ctr">
              <a:noFill/>
              <a:miter lim="800000"/>
            </a:ln>
          </p:spPr>
          <p:txBody>
            <a:bodyPr wrap="square" lIns="0" tIns="0" rIns="0" bIns="0">
              <a:spAutoFit/>
            </a:bodyPr>
            <a:lstStyle/>
            <a:p>
              <a:pPr algn="l">
                <a:spcBef>
                  <a:spcPct val="50000"/>
                </a:spcBef>
              </a:pPr>
              <a:r>
                <a:rPr kumimoji="0" lang="zh-CN" altLang="en-US" sz="2000" b="1" dirty="0">
                  <a:solidFill>
                    <a:srgbClr val="3333FF"/>
                  </a:solidFill>
                  <a:latin typeface="楷体" panose="02010609060101010101" pitchFamily="49" charset="-122"/>
                  <a:ea typeface="楷体" panose="02010609060101010101" pitchFamily="49" charset="-122"/>
                </a:rPr>
                <a:t>通过该指针可以实现顺序查找</a:t>
              </a:r>
            </a:p>
          </p:txBody>
        </p:sp>
      </p:grpSp>
      <p:sp>
        <p:nvSpPr>
          <p:cNvPr id="82" name="TextBox 81"/>
          <p:cNvSpPr txBox="1"/>
          <p:nvPr/>
        </p:nvSpPr>
        <p:spPr>
          <a:xfrm>
            <a:off x="285720" y="357166"/>
            <a:ext cx="1798650" cy="461665"/>
          </a:xfrm>
          <a:prstGeom prst="rect">
            <a:avLst/>
          </a:prstGeom>
          <a:noFill/>
        </p:spPr>
        <p:txBody>
          <a:bodyPr wrap="square" rtlCol="0">
            <a:spAutoFit/>
          </a:bodyPr>
          <a:lstStyle/>
          <a:p>
            <a:pPr algn="l"/>
            <a:r>
              <a:rPr lang="en-US" altLang="zh-CN" sz="2400" b="1" dirty="0">
                <a:ea typeface="楷体" panose="02010609060101010101" pitchFamily="49" charset="-122"/>
                <a:cs typeface="Times New Roman" panose="02020603050405020304" pitchFamily="18" charset="0"/>
              </a:rPr>
              <a:t>B+</a:t>
            </a:r>
            <a:r>
              <a:rPr lang="zh-CN" altLang="en-US" sz="2400" b="1" dirty="0">
                <a:ea typeface="楷体" panose="02010609060101010101" pitchFamily="49" charset="-122"/>
                <a:cs typeface="Times New Roman" panose="02020603050405020304" pitchFamily="18" charset="0"/>
              </a:rPr>
              <a:t>树的</a:t>
            </a:r>
            <a:r>
              <a:rPr lang="zh-CN" altLang="en-US" sz="2400" b="1" dirty="0">
                <a:latin typeface="楷体" panose="02010609060101010101" pitchFamily="49" charset="-122"/>
                <a:ea typeface="楷体" panose="02010609060101010101" pitchFamily="49" charset="-122"/>
              </a:rPr>
              <a:t>查找</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116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a:xfrm>
            <a:off x="7308304" y="6237312"/>
            <a:ext cx="1663824" cy="365125"/>
          </a:xfrm>
        </p:spPr>
        <p:txBody>
          <a:bodyPr/>
          <a:lstStyle/>
          <a:p>
            <a:fld id="{EC5C74CF-B212-4722-9DBF-872097A61A80}" type="slidenum">
              <a:rPr lang="en-US" altLang="zh-CN" sz="2000">
                <a:solidFill>
                  <a:srgbClr val="FF0000"/>
                </a:solidFill>
              </a:rPr>
              <a:pPr/>
              <a:t>117</a:t>
            </a:fld>
            <a:endParaRPr lang="en-US" altLang="zh-CN" sz="2000" dirty="0">
              <a:solidFill>
                <a:srgbClr val="FF0000"/>
              </a:solidFill>
            </a:endParaRPr>
          </a:p>
        </p:txBody>
      </p:sp>
      <p:sp>
        <p:nvSpPr>
          <p:cNvPr id="852995" name="Rectangle 3"/>
          <p:cNvSpPr>
            <a:spLocks noGrp="1" noChangeArrowheads="1"/>
          </p:cNvSpPr>
          <p:nvPr>
            <p:ph type="body" idx="1"/>
          </p:nvPr>
        </p:nvSpPr>
        <p:spPr>
          <a:xfrm>
            <a:off x="467419" y="1052736"/>
            <a:ext cx="8209161" cy="5076825"/>
          </a:xfrm>
        </p:spPr>
        <p:txBody>
          <a:bodyPr>
            <a:normAutofit/>
          </a:bodyPr>
          <a:lstStyle/>
          <a:p>
            <a:pPr>
              <a:lnSpc>
                <a:spcPct val="110000"/>
              </a:lnSpc>
              <a:spcBef>
                <a:spcPts val="1200"/>
              </a:spcBef>
              <a:spcAft>
                <a:spcPts val="1200"/>
              </a:spcAft>
              <a:buClr>
                <a:srgbClr val="800080"/>
              </a:buClr>
              <a:buSzPct val="50000"/>
            </a:pPr>
            <a:r>
              <a:rPr lang="en-US" altLang="zh-CN" sz="2400" b="1" dirty="0">
                <a:solidFill>
                  <a:srgbClr val="FF0000"/>
                </a:solidFill>
                <a:latin typeface="楷体" panose="02010609060101010101" pitchFamily="49" charset="-122"/>
                <a:ea typeface="楷体" panose="02010609060101010101" pitchFamily="49" charset="-122"/>
              </a:rPr>
              <a:t>B+</a:t>
            </a:r>
            <a:r>
              <a:rPr lang="zh-CN" altLang="en-US" sz="2400" b="1" dirty="0">
                <a:solidFill>
                  <a:srgbClr val="FF0000"/>
                </a:solidFill>
                <a:latin typeface="楷体" panose="02010609060101010101" pitchFamily="49" charset="-122"/>
                <a:ea typeface="楷体" panose="02010609060101010101" pitchFamily="49" charset="-122"/>
              </a:rPr>
              <a:t>树的插入仅在叶结点上进行。</a:t>
            </a:r>
            <a:r>
              <a:rPr lang="zh-CN" altLang="en-US" sz="2400" b="1" dirty="0">
                <a:latin typeface="楷体" panose="02010609060101010101" pitchFamily="49" charset="-122"/>
                <a:ea typeface="楷体" panose="02010609060101010101" pitchFamily="49" charset="-122"/>
              </a:rPr>
              <a:t>每插入一个</a:t>
            </a:r>
            <a:r>
              <a:rPr lang="en-US" altLang="zh-CN" sz="2400" b="1" dirty="0">
                <a:solidFill>
                  <a:schemeClr val="tx2"/>
                </a:solidFill>
                <a:latin typeface="楷体" panose="02010609060101010101" pitchFamily="49" charset="-122"/>
                <a:ea typeface="楷体" panose="02010609060101010101" pitchFamily="49" charset="-122"/>
              </a:rPr>
              <a:t>(</a:t>
            </a:r>
            <a:r>
              <a:rPr lang="zh-CN" altLang="en-US" sz="2400" b="1" dirty="0">
                <a:solidFill>
                  <a:schemeClr val="tx2"/>
                </a:solidFill>
                <a:latin typeface="楷体" panose="02010609060101010101" pitchFamily="49" charset="-122"/>
                <a:ea typeface="楷体" panose="02010609060101010101" pitchFamily="49" charset="-122"/>
              </a:rPr>
              <a:t>关键码</a:t>
            </a:r>
            <a:r>
              <a:rPr lang="en-US" altLang="zh-CN" sz="2400" b="1" dirty="0">
                <a:solidFill>
                  <a:schemeClr val="tx2"/>
                </a:solidFill>
                <a:latin typeface="楷体" panose="02010609060101010101" pitchFamily="49" charset="-122"/>
                <a:ea typeface="楷体" panose="02010609060101010101" pitchFamily="49" charset="-122"/>
              </a:rPr>
              <a:t>-</a:t>
            </a:r>
            <a:r>
              <a:rPr lang="zh-CN" altLang="en-US" sz="2400" b="1" dirty="0">
                <a:solidFill>
                  <a:schemeClr val="tx2"/>
                </a:solidFill>
                <a:latin typeface="楷体" panose="02010609060101010101" pitchFamily="49" charset="-122"/>
                <a:ea typeface="楷体" panose="02010609060101010101" pitchFamily="49" charset="-122"/>
              </a:rPr>
              <a:t>指针</a:t>
            </a:r>
            <a:r>
              <a:rPr lang="en-US" altLang="zh-CN" sz="2400" b="1" dirty="0">
                <a:solidFill>
                  <a:schemeClr val="tx2"/>
                </a:solidFill>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索引项后都要判断结点中的索引项个数是否超出范围</a:t>
            </a:r>
            <a:r>
              <a:rPr lang="en-US" altLang="zh-CN" sz="2400" b="1" dirty="0">
                <a:solidFill>
                  <a:schemeClr val="tx2"/>
                </a:solidFill>
                <a:latin typeface="楷体" panose="02010609060101010101" pitchFamily="49" charset="-122"/>
                <a:ea typeface="楷体" panose="02010609060101010101" pitchFamily="49" charset="-122"/>
              </a:rPr>
              <a:t>m</a:t>
            </a:r>
            <a:r>
              <a:rPr lang="zh-CN" altLang="en-US" sz="2400" b="1" dirty="0">
                <a:latin typeface="楷体" panose="02010609060101010101" pitchFamily="49" charset="-122"/>
                <a:ea typeface="楷体" panose="02010609060101010101" pitchFamily="49" charset="-122"/>
              </a:rPr>
              <a:t>。</a:t>
            </a:r>
          </a:p>
          <a:p>
            <a:pPr>
              <a:lnSpc>
                <a:spcPct val="110000"/>
              </a:lnSpc>
              <a:spcBef>
                <a:spcPts val="1200"/>
              </a:spcBef>
              <a:spcAft>
                <a:spcPts val="1200"/>
              </a:spcAft>
              <a:buClr>
                <a:srgbClr val="800080"/>
              </a:buClr>
              <a:buSzPct val="50000"/>
            </a:pPr>
            <a:r>
              <a:rPr lang="zh-CN" altLang="en-US" sz="2400" b="1" dirty="0">
                <a:latin typeface="楷体" panose="02010609060101010101" pitchFamily="49" charset="-122"/>
                <a:ea typeface="楷体" panose="02010609060101010101" pitchFamily="49" charset="-122"/>
              </a:rPr>
              <a:t>当插入后叶结点中的关键码个数</a:t>
            </a:r>
            <a:r>
              <a:rPr lang="en-US" altLang="zh-CN" sz="2400" b="1" dirty="0">
                <a:solidFill>
                  <a:schemeClr val="tx2"/>
                </a:solidFill>
                <a:latin typeface="楷体" panose="02010609060101010101" pitchFamily="49" charset="-122"/>
                <a:ea typeface="楷体" panose="02010609060101010101" pitchFamily="49" charset="-122"/>
              </a:rPr>
              <a:t>n &gt; m</a:t>
            </a:r>
            <a:r>
              <a:rPr lang="zh-CN" altLang="en-US" sz="2400" b="1" dirty="0">
                <a:latin typeface="楷体" panose="02010609060101010101" pitchFamily="49" charset="-122"/>
                <a:ea typeface="楷体" panose="02010609060101010101" pitchFamily="49" charset="-122"/>
              </a:rPr>
              <a:t>时，需要将</a:t>
            </a:r>
            <a:r>
              <a:rPr lang="zh-CN" altLang="en-US" sz="2400" b="1" dirty="0">
                <a:solidFill>
                  <a:schemeClr val="tx2"/>
                </a:solidFill>
                <a:latin typeface="楷体" panose="02010609060101010101" pitchFamily="49" charset="-122"/>
                <a:ea typeface="楷体" panose="02010609060101010101" pitchFamily="49" charset="-122"/>
              </a:rPr>
              <a:t>叶结点分裂为两个结点</a:t>
            </a:r>
            <a:r>
              <a:rPr lang="zh-CN" altLang="en-US" sz="2400" b="1" dirty="0">
                <a:latin typeface="楷体" panose="02010609060101010101" pitchFamily="49" charset="-122"/>
                <a:ea typeface="楷体" panose="02010609060101010101" pitchFamily="49" charset="-122"/>
              </a:rPr>
              <a:t>：它们包含的关键码个数分别为 </a:t>
            </a:r>
            <a:r>
              <a:rPr lang="zh-CN" altLang="en-US" sz="2400" b="1" dirty="0">
                <a:solidFill>
                  <a:schemeClr val="tx2"/>
                </a:solidFill>
                <a:latin typeface="楷体" panose="02010609060101010101" pitchFamily="49" charset="-122"/>
                <a:ea typeface="楷体" panose="02010609060101010101" pitchFamily="49" charset="-122"/>
                <a:sym typeface="Symbol" panose="05050102010706020507" pitchFamily="18" charset="2"/>
              </a:rPr>
              <a:t></a:t>
            </a:r>
            <a:r>
              <a:rPr lang="en-US" altLang="zh-CN" sz="2400" b="1" dirty="0">
                <a:solidFill>
                  <a:schemeClr val="tx2"/>
                </a:solidFill>
                <a:latin typeface="楷体" panose="02010609060101010101" pitchFamily="49" charset="-122"/>
                <a:ea typeface="楷体" panose="02010609060101010101" pitchFamily="49" charset="-122"/>
              </a:rPr>
              <a:t>(m+1)/2</a:t>
            </a:r>
            <a:r>
              <a:rPr lang="en-US" altLang="zh-CN" sz="2400" b="1" dirty="0">
                <a:solidFill>
                  <a:schemeClr val="tx2"/>
                </a:solidFill>
                <a:latin typeface="楷体" panose="02010609060101010101" pitchFamily="49" charset="-122"/>
                <a:ea typeface="楷体" panose="02010609060101010101" pitchFamily="49" charset="-122"/>
                <a:sym typeface="Symbol" panose="05050102010706020507" pitchFamily="18" charset="2"/>
              </a:rPr>
              <a:t></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和 </a:t>
            </a:r>
            <a:r>
              <a:rPr lang="zh-CN" altLang="en-US" sz="2400" b="1" dirty="0">
                <a:solidFill>
                  <a:schemeClr val="tx2"/>
                </a:solidFill>
                <a:latin typeface="楷体" panose="02010609060101010101" pitchFamily="49" charset="-122"/>
                <a:ea typeface="楷体" panose="02010609060101010101" pitchFamily="49" charset="-122"/>
                <a:sym typeface="Symbol" panose="05050102010706020507" pitchFamily="18" charset="2"/>
              </a:rPr>
              <a:t></a:t>
            </a:r>
            <a:r>
              <a:rPr lang="en-US" altLang="zh-CN" sz="2400" b="1" dirty="0">
                <a:solidFill>
                  <a:schemeClr val="tx2"/>
                </a:solidFill>
                <a:latin typeface="楷体" panose="02010609060101010101" pitchFamily="49" charset="-122"/>
                <a:ea typeface="楷体" panose="02010609060101010101" pitchFamily="49" charset="-122"/>
              </a:rPr>
              <a:t>(m+1)/2</a:t>
            </a:r>
            <a:r>
              <a:rPr lang="en-US" altLang="zh-CN" sz="2400" b="1" dirty="0">
                <a:solidFill>
                  <a:schemeClr val="tx2"/>
                </a:solidFill>
                <a:latin typeface="楷体" panose="02010609060101010101" pitchFamily="49" charset="-122"/>
                <a:ea typeface="楷体" panose="02010609060101010101" pitchFamily="49"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rPr>
              <a:t>。并且它们的双亲结点中应同时包含这</a:t>
            </a:r>
            <a:r>
              <a:rPr lang="zh-CN" altLang="en-US" sz="2400" b="1" dirty="0">
                <a:solidFill>
                  <a:srgbClr val="FF0000"/>
                </a:solidFill>
                <a:latin typeface="楷体" panose="02010609060101010101" pitchFamily="49" charset="-122"/>
                <a:ea typeface="楷体" panose="02010609060101010101" pitchFamily="49" charset="-122"/>
              </a:rPr>
              <a:t>两个结点</a:t>
            </a:r>
            <a:r>
              <a:rPr lang="zh-CN" altLang="en-US" sz="2400" b="1" dirty="0">
                <a:latin typeface="楷体" panose="02010609060101010101" pitchFamily="49" charset="-122"/>
                <a:ea typeface="楷体" panose="02010609060101010101" pitchFamily="49" charset="-122"/>
              </a:rPr>
              <a:t>的</a:t>
            </a:r>
            <a:r>
              <a:rPr lang="zh-CN" altLang="en-US" sz="2400" b="1" dirty="0">
                <a:solidFill>
                  <a:schemeClr val="tx2"/>
                </a:solidFill>
                <a:latin typeface="楷体" panose="02010609060101010101" pitchFamily="49" charset="-122"/>
                <a:ea typeface="楷体" panose="02010609060101010101" pitchFamily="49" charset="-122"/>
              </a:rPr>
              <a:t>最大关键码</a:t>
            </a:r>
            <a:r>
              <a:rPr lang="zh-CN" altLang="en-US" sz="2400" b="1" dirty="0">
                <a:latin typeface="楷体" panose="02010609060101010101" pitchFamily="49" charset="-122"/>
                <a:ea typeface="楷体" panose="02010609060101010101" pitchFamily="49" charset="-122"/>
              </a:rPr>
              <a:t>和</a:t>
            </a:r>
            <a:r>
              <a:rPr lang="zh-CN" altLang="en-US" sz="2400" b="1" dirty="0">
                <a:solidFill>
                  <a:schemeClr val="tx2"/>
                </a:solidFill>
                <a:latin typeface="楷体" panose="02010609060101010101" pitchFamily="49" charset="-122"/>
                <a:ea typeface="楷体" panose="02010609060101010101" pitchFamily="49" charset="-122"/>
              </a:rPr>
              <a:t>结点地址</a:t>
            </a:r>
            <a:r>
              <a:rPr lang="zh-CN" altLang="en-US" sz="2400" b="1" dirty="0">
                <a:latin typeface="楷体" panose="02010609060101010101" pitchFamily="49" charset="-122"/>
                <a:ea typeface="楷体" panose="02010609060101010101" pitchFamily="49" charset="-122"/>
              </a:rPr>
              <a:t>。</a:t>
            </a:r>
          </a:p>
          <a:p>
            <a:pPr>
              <a:lnSpc>
                <a:spcPct val="110000"/>
              </a:lnSpc>
              <a:spcBef>
                <a:spcPts val="1200"/>
              </a:spcBef>
              <a:spcAft>
                <a:spcPts val="1200"/>
              </a:spcAft>
              <a:buClr>
                <a:srgbClr val="800080"/>
              </a:buClr>
              <a:buSzPct val="50000"/>
            </a:pPr>
            <a:r>
              <a:rPr lang="zh-CN" altLang="en-US" sz="2400" b="1" dirty="0">
                <a:latin typeface="楷体" panose="02010609060101010101" pitchFamily="49" charset="-122"/>
                <a:ea typeface="楷体" panose="02010609060101010101" pitchFamily="49" charset="-122"/>
              </a:rPr>
              <a:t>在非叶结点中关键码的插入与叶结点的插入情况类似，但在做根结点分裂时，必须创建新的父结点，作为树的新根。</a:t>
            </a:r>
          </a:p>
        </p:txBody>
      </p:sp>
      <p:sp>
        <p:nvSpPr>
          <p:cNvPr id="6" name="TextBox 81"/>
          <p:cNvSpPr txBox="1"/>
          <p:nvPr/>
        </p:nvSpPr>
        <p:spPr>
          <a:xfrm>
            <a:off x="285720" y="357166"/>
            <a:ext cx="1910016" cy="461665"/>
          </a:xfrm>
          <a:prstGeom prst="rect">
            <a:avLst/>
          </a:prstGeom>
          <a:noFill/>
        </p:spPr>
        <p:txBody>
          <a:bodyPr wrap="square" rtlCol="0">
            <a:spAutoFit/>
          </a:bodyPr>
          <a:lstStyle/>
          <a:p>
            <a:pPr algn="l"/>
            <a:r>
              <a:rPr lang="en-US" altLang="zh-CN" sz="2400" b="1" dirty="0">
                <a:ea typeface="楷体" panose="02010609060101010101" pitchFamily="49" charset="-122"/>
                <a:cs typeface="Times New Roman" panose="02020603050405020304" pitchFamily="18" charset="0"/>
              </a:rPr>
              <a:t>B+</a:t>
            </a:r>
            <a:r>
              <a:rPr lang="zh-CN" altLang="en-US" sz="2400" b="1" dirty="0">
                <a:ea typeface="楷体" panose="02010609060101010101" pitchFamily="49" charset="-122"/>
                <a:cs typeface="Times New Roman" panose="02020603050405020304" pitchFamily="18" charset="0"/>
              </a:rPr>
              <a:t>树的</a:t>
            </a:r>
            <a:r>
              <a:rPr lang="zh-CN" altLang="en-US" dirty="0">
                <a:latin typeface="楷体" panose="02010609060101010101" pitchFamily="49" charset="-122"/>
                <a:ea typeface="楷体" panose="02010609060101010101" pitchFamily="49" charset="-122"/>
              </a:rPr>
              <a:t>插入</a:t>
            </a:r>
            <a:endParaRPr lang="zh-CN" altLang="en-US"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293240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p:cNvSpPr>
            <a:spLocks noGrp="1"/>
          </p:cNvSpPr>
          <p:nvPr>
            <p:ph type="sldNum" sz="quarter" idx="11"/>
          </p:nvPr>
        </p:nvSpPr>
        <p:spPr>
          <a:xfrm>
            <a:off x="7404026" y="6381328"/>
            <a:ext cx="1739974" cy="365125"/>
          </a:xfrm>
        </p:spPr>
        <p:txBody>
          <a:bodyPr/>
          <a:lstStyle/>
          <a:p>
            <a:fld id="{06125B27-F6F7-4C02-B626-B6E145494EB7}" type="slidenum">
              <a:rPr lang="en-US" altLang="zh-CN" sz="2000">
                <a:solidFill>
                  <a:srgbClr val="FF0000"/>
                </a:solidFill>
              </a:rPr>
              <a:pPr/>
              <a:t>118</a:t>
            </a:fld>
            <a:endParaRPr lang="en-US" altLang="zh-CN" sz="2000" dirty="0">
              <a:solidFill>
                <a:srgbClr val="FF0000"/>
              </a:solidFill>
            </a:endParaRPr>
          </a:p>
        </p:txBody>
      </p:sp>
      <p:sp>
        <p:nvSpPr>
          <p:cNvPr id="854019" name="Rectangle 3"/>
          <p:cNvSpPr>
            <a:spLocks noGrp="1" noChangeArrowheads="1"/>
          </p:cNvSpPr>
          <p:nvPr>
            <p:ph type="body" idx="1"/>
          </p:nvPr>
        </p:nvSpPr>
        <p:spPr>
          <a:xfrm>
            <a:off x="249238" y="328252"/>
            <a:ext cx="8229600" cy="838200"/>
          </a:xfrm>
        </p:spPr>
        <p:txBody>
          <a:bodyPr/>
          <a:lstStyle/>
          <a:p>
            <a:pPr>
              <a:lnSpc>
                <a:spcPct val="110000"/>
              </a:lnSpc>
              <a:spcBef>
                <a:spcPct val="15000"/>
              </a:spcBef>
              <a:buClr>
                <a:srgbClr val="800080"/>
              </a:buClr>
              <a:buSzPct val="50000"/>
              <a:buFont typeface="Wingdings" panose="05000000000000000000" pitchFamily="2" charset="2"/>
              <a:buNone/>
            </a:pPr>
            <a:r>
              <a:rPr lang="en-US" altLang="zh-CN" sz="2900" b="1" dirty="0">
                <a:latin typeface="Times New Roman" panose="02020603050405020304" pitchFamily="18" charset="0"/>
                <a:ea typeface="仿宋_GB2312" pitchFamily="49" charset="-122"/>
              </a:rPr>
              <a:t>	</a:t>
            </a:r>
            <a:r>
              <a:rPr lang="zh-CN" altLang="en-US" sz="2400" b="1" dirty="0">
                <a:latin typeface="楷体" panose="02010609060101010101" pitchFamily="49" charset="-122"/>
                <a:ea typeface="楷体" panose="02010609060101010101" pitchFamily="49" charset="-122"/>
              </a:rPr>
              <a:t>例如，在一棵</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阶</a:t>
            </a:r>
            <a:r>
              <a:rPr lang="en-US" altLang="zh-CN" sz="2400" b="1"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树中的插入过程如下。</a:t>
            </a:r>
            <a:r>
              <a:rPr lang="zh-CN" altLang="en-US" sz="2400"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 </a:t>
            </a:r>
          </a:p>
        </p:txBody>
      </p:sp>
      <p:sp>
        <p:nvSpPr>
          <p:cNvPr id="854023" name="Text Box 7"/>
          <p:cNvSpPr txBox="1">
            <a:spLocks noChangeArrowheads="1"/>
          </p:cNvSpPr>
          <p:nvPr/>
        </p:nvSpPr>
        <p:spPr bwMode="auto">
          <a:xfrm>
            <a:off x="776213" y="1006056"/>
            <a:ext cx="2751137" cy="11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b="1" dirty="0">
                <a:solidFill>
                  <a:srgbClr val="008000"/>
                </a:solidFill>
                <a:ea typeface="隶书" panose="02010509060101010101" pitchFamily="49" charset="-122"/>
              </a:rPr>
              <a:t>连续插入</a:t>
            </a:r>
            <a:r>
              <a:rPr lang="en-US" altLang="zh-CN" b="1" dirty="0">
                <a:solidFill>
                  <a:srgbClr val="008000"/>
                </a:solidFill>
                <a:ea typeface="隶书" panose="02010509060101010101" pitchFamily="49" charset="-122"/>
              </a:rPr>
              <a:t>24, 72, 01, 39</a:t>
            </a:r>
            <a:r>
              <a:rPr lang="zh-CN" altLang="en-US" b="1" dirty="0">
                <a:solidFill>
                  <a:srgbClr val="008000"/>
                </a:solidFill>
                <a:ea typeface="隶书" panose="02010509060101010101" pitchFamily="49" charset="-122"/>
              </a:rPr>
              <a:t>的</a:t>
            </a:r>
            <a:r>
              <a:rPr lang="en-US" altLang="zh-CN" b="1" dirty="0">
                <a:solidFill>
                  <a:srgbClr val="008000"/>
                </a:solidFill>
                <a:ea typeface="隶书" panose="02010509060101010101" pitchFamily="49" charset="-122"/>
              </a:rPr>
              <a:t>B+</a:t>
            </a:r>
            <a:r>
              <a:rPr lang="zh-CN" altLang="en-US" b="1" dirty="0">
                <a:solidFill>
                  <a:srgbClr val="008000"/>
                </a:solidFill>
                <a:ea typeface="隶书" panose="02010509060101010101" pitchFamily="49" charset="-122"/>
              </a:rPr>
              <a:t>树</a:t>
            </a:r>
          </a:p>
        </p:txBody>
      </p:sp>
      <p:grpSp>
        <p:nvGrpSpPr>
          <p:cNvPr id="854122" name="Group 106"/>
          <p:cNvGrpSpPr>
            <a:grpSpLocks/>
          </p:cNvGrpSpPr>
          <p:nvPr/>
        </p:nvGrpSpPr>
        <p:grpSpPr bwMode="auto">
          <a:xfrm>
            <a:off x="1055613" y="2288034"/>
            <a:ext cx="2039937" cy="769577"/>
            <a:chOff x="657" y="2219"/>
            <a:chExt cx="1285" cy="395"/>
          </a:xfrm>
        </p:grpSpPr>
        <p:grpSp>
          <p:nvGrpSpPr>
            <p:cNvPr id="854121" name="Group 105"/>
            <p:cNvGrpSpPr>
              <a:grpSpLocks/>
            </p:cNvGrpSpPr>
            <p:nvPr/>
          </p:nvGrpSpPr>
          <p:grpSpPr bwMode="auto">
            <a:xfrm>
              <a:off x="919" y="2219"/>
              <a:ext cx="1023" cy="395"/>
              <a:chOff x="919" y="2219"/>
              <a:chExt cx="1023" cy="395"/>
            </a:xfrm>
          </p:grpSpPr>
          <p:sp>
            <p:nvSpPr>
              <p:cNvPr id="854026" name="Rectangle 10" descr="羊皮纸"/>
              <p:cNvSpPr>
                <a:spLocks noChangeArrowheads="1"/>
              </p:cNvSpPr>
              <p:nvPr/>
            </p:nvSpPr>
            <p:spPr bwMode="auto">
              <a:xfrm>
                <a:off x="919" y="2219"/>
                <a:ext cx="936" cy="298"/>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4027" name="Text Box 11"/>
              <p:cNvSpPr txBox="1">
                <a:spLocks noChangeArrowheads="1"/>
              </p:cNvSpPr>
              <p:nvPr/>
            </p:nvSpPr>
            <p:spPr bwMode="auto">
              <a:xfrm>
                <a:off x="930" y="2221"/>
                <a:ext cx="1012"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dirty="0">
                    <a:latin typeface="Arial Narrow" panose="020B0606020202030204" pitchFamily="34" charset="0"/>
                    <a:ea typeface="宋体" panose="02010600030101010101" pitchFamily="2" charset="-122"/>
                  </a:rPr>
                  <a:t>01 24 39 72</a:t>
                </a:r>
                <a:endParaRPr lang="en-US" altLang="zh-CN" sz="2300" b="1" dirty="0">
                  <a:latin typeface="Arial Narrow" panose="020B0606020202030204" pitchFamily="34" charset="0"/>
                </a:endParaRPr>
              </a:p>
            </p:txBody>
          </p:sp>
        </p:grpSp>
        <p:sp>
          <p:nvSpPr>
            <p:cNvPr id="854028" name="Line 12"/>
            <p:cNvSpPr>
              <a:spLocks noChangeShapeType="1"/>
            </p:cNvSpPr>
            <p:nvPr/>
          </p:nvSpPr>
          <p:spPr bwMode="auto">
            <a:xfrm>
              <a:off x="657" y="2373"/>
              <a:ext cx="260"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54029" name="Text Box 13"/>
          <p:cNvSpPr txBox="1">
            <a:spLocks noChangeArrowheads="1"/>
          </p:cNvSpPr>
          <p:nvPr/>
        </p:nvSpPr>
        <p:spPr bwMode="auto">
          <a:xfrm>
            <a:off x="3887713" y="980728"/>
            <a:ext cx="2001837" cy="11748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b="1" dirty="0">
                <a:solidFill>
                  <a:srgbClr val="008000"/>
                </a:solidFill>
                <a:ea typeface="隶书" panose="02010509060101010101" pitchFamily="49" charset="-122"/>
              </a:rPr>
              <a:t>加入</a:t>
            </a:r>
            <a:r>
              <a:rPr lang="en-US" altLang="zh-CN" b="1" dirty="0">
                <a:solidFill>
                  <a:srgbClr val="008000"/>
                </a:solidFill>
                <a:ea typeface="隶书" panose="02010509060101010101" pitchFamily="49" charset="-122"/>
              </a:rPr>
              <a:t>53, </a:t>
            </a:r>
            <a:r>
              <a:rPr lang="zh-CN" altLang="en-US" b="1" dirty="0">
                <a:solidFill>
                  <a:srgbClr val="008000"/>
                </a:solidFill>
                <a:ea typeface="隶书" panose="02010509060101010101" pitchFamily="49" charset="-122"/>
              </a:rPr>
              <a:t>结点分裂</a:t>
            </a:r>
          </a:p>
        </p:txBody>
      </p:sp>
      <p:grpSp>
        <p:nvGrpSpPr>
          <p:cNvPr id="854128" name="Group 112"/>
          <p:cNvGrpSpPr>
            <a:grpSpLocks/>
          </p:cNvGrpSpPr>
          <p:nvPr/>
        </p:nvGrpSpPr>
        <p:grpSpPr bwMode="auto">
          <a:xfrm>
            <a:off x="4822751" y="1343111"/>
            <a:ext cx="3817937" cy="2004796"/>
            <a:chOff x="3129" y="1675"/>
            <a:chExt cx="2405" cy="1029"/>
          </a:xfrm>
        </p:grpSpPr>
        <p:grpSp>
          <p:nvGrpSpPr>
            <p:cNvPr id="854126" name="Group 110"/>
            <p:cNvGrpSpPr>
              <a:grpSpLocks/>
            </p:cNvGrpSpPr>
            <p:nvPr/>
          </p:nvGrpSpPr>
          <p:grpSpPr bwMode="auto">
            <a:xfrm>
              <a:off x="3129" y="2289"/>
              <a:ext cx="1239" cy="415"/>
              <a:chOff x="3129" y="2289"/>
              <a:chExt cx="1239" cy="415"/>
            </a:xfrm>
          </p:grpSpPr>
          <p:grpSp>
            <p:nvGrpSpPr>
              <p:cNvPr id="854125" name="Group 109"/>
              <p:cNvGrpSpPr>
                <a:grpSpLocks/>
              </p:cNvGrpSpPr>
              <p:nvPr/>
            </p:nvGrpSpPr>
            <p:grpSpPr bwMode="auto">
              <a:xfrm>
                <a:off x="3382" y="2289"/>
                <a:ext cx="986" cy="415"/>
                <a:chOff x="3382" y="2289"/>
                <a:chExt cx="986" cy="415"/>
              </a:xfrm>
            </p:grpSpPr>
            <p:sp>
              <p:nvSpPr>
                <p:cNvPr id="854033" name="Rectangle 17" descr="羊皮纸"/>
                <p:cNvSpPr>
                  <a:spLocks noChangeArrowheads="1"/>
                </p:cNvSpPr>
                <p:nvPr/>
              </p:nvSpPr>
              <p:spPr bwMode="auto">
                <a:xfrm>
                  <a:off x="3384" y="2289"/>
                  <a:ext cx="912" cy="309"/>
                </a:xfrm>
                <a:prstGeom prst="rect">
                  <a:avLst/>
                </a:prstGeom>
                <a:blipFill dpi="0" rotWithShape="1">
                  <a:blip r:embed="rId2"/>
                  <a:srcRect/>
                  <a:tile tx="0" ty="0" sx="100000" sy="100000" flip="none" algn="tl"/>
                </a:blip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4034" name="Text Box 18"/>
                <p:cNvSpPr txBox="1">
                  <a:spLocks noChangeArrowheads="1"/>
                </p:cNvSpPr>
                <p:nvPr/>
              </p:nvSpPr>
              <p:spPr bwMode="auto">
                <a:xfrm>
                  <a:off x="3382" y="2297"/>
                  <a:ext cx="98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01 24 39</a:t>
                  </a:r>
                  <a:endParaRPr lang="en-US" altLang="zh-CN" sz="2300" b="1">
                    <a:latin typeface="Arial Narrow" panose="020B0606020202030204" pitchFamily="34" charset="0"/>
                  </a:endParaRPr>
                </a:p>
              </p:txBody>
            </p:sp>
          </p:grpSp>
          <p:sp>
            <p:nvSpPr>
              <p:cNvPr id="854035" name="Line 19"/>
              <p:cNvSpPr>
                <a:spLocks noChangeShapeType="1"/>
              </p:cNvSpPr>
              <p:nvPr/>
            </p:nvSpPr>
            <p:spPr bwMode="auto">
              <a:xfrm>
                <a:off x="3129" y="2449"/>
                <a:ext cx="253"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4124" name="Group 108"/>
            <p:cNvGrpSpPr>
              <a:grpSpLocks/>
            </p:cNvGrpSpPr>
            <p:nvPr/>
          </p:nvGrpSpPr>
          <p:grpSpPr bwMode="auto">
            <a:xfrm>
              <a:off x="4295" y="2278"/>
              <a:ext cx="1239" cy="415"/>
              <a:chOff x="4295" y="2278"/>
              <a:chExt cx="1239" cy="415"/>
            </a:xfrm>
          </p:grpSpPr>
          <p:grpSp>
            <p:nvGrpSpPr>
              <p:cNvPr id="854123" name="Group 107"/>
              <p:cNvGrpSpPr>
                <a:grpSpLocks/>
              </p:cNvGrpSpPr>
              <p:nvPr/>
            </p:nvGrpSpPr>
            <p:grpSpPr bwMode="auto">
              <a:xfrm>
                <a:off x="4548" y="2278"/>
                <a:ext cx="986" cy="415"/>
                <a:chOff x="4548" y="2278"/>
                <a:chExt cx="986" cy="415"/>
              </a:xfrm>
            </p:grpSpPr>
            <p:sp>
              <p:nvSpPr>
                <p:cNvPr id="854038" name="Rectangle 22" descr="羊皮纸"/>
                <p:cNvSpPr>
                  <a:spLocks noChangeArrowheads="1"/>
                </p:cNvSpPr>
                <p:nvPr/>
              </p:nvSpPr>
              <p:spPr bwMode="auto">
                <a:xfrm>
                  <a:off x="4550" y="2278"/>
                  <a:ext cx="912" cy="309"/>
                </a:xfrm>
                <a:prstGeom prst="rect">
                  <a:avLst/>
                </a:prstGeom>
                <a:blipFill dpi="0" rotWithShape="1">
                  <a:blip r:embed="rId2"/>
                  <a:srcRect/>
                  <a:tile tx="0" ty="0" sx="100000" sy="100000" flip="none" algn="tl"/>
                </a:blip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4039" name="Text Box 23"/>
                <p:cNvSpPr txBox="1">
                  <a:spLocks noChangeArrowheads="1"/>
                </p:cNvSpPr>
                <p:nvPr/>
              </p:nvSpPr>
              <p:spPr bwMode="auto">
                <a:xfrm>
                  <a:off x="4548" y="2286"/>
                  <a:ext cx="98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53 72</a:t>
                  </a:r>
                  <a:endParaRPr lang="en-US" altLang="zh-CN" sz="2300" b="1">
                    <a:latin typeface="Arial Narrow" panose="020B0606020202030204" pitchFamily="34" charset="0"/>
                  </a:endParaRPr>
                </a:p>
              </p:txBody>
            </p:sp>
          </p:grpSp>
          <p:sp>
            <p:nvSpPr>
              <p:cNvPr id="854040" name="Line 24"/>
              <p:cNvSpPr>
                <a:spLocks noChangeShapeType="1"/>
              </p:cNvSpPr>
              <p:nvPr/>
            </p:nvSpPr>
            <p:spPr bwMode="auto">
              <a:xfrm>
                <a:off x="4295" y="2438"/>
                <a:ext cx="253"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4127" name="Group 111"/>
            <p:cNvGrpSpPr>
              <a:grpSpLocks/>
            </p:cNvGrpSpPr>
            <p:nvPr/>
          </p:nvGrpSpPr>
          <p:grpSpPr bwMode="auto">
            <a:xfrm>
              <a:off x="3953" y="1675"/>
              <a:ext cx="986" cy="415"/>
              <a:chOff x="3953" y="1675"/>
              <a:chExt cx="986" cy="415"/>
            </a:xfrm>
          </p:grpSpPr>
          <p:sp>
            <p:nvSpPr>
              <p:cNvPr id="854042" name="Rectangle 26" descr="羊皮纸"/>
              <p:cNvSpPr>
                <a:spLocks noChangeArrowheads="1"/>
              </p:cNvSpPr>
              <p:nvPr/>
            </p:nvSpPr>
            <p:spPr bwMode="auto">
              <a:xfrm>
                <a:off x="3955" y="1675"/>
                <a:ext cx="912" cy="309"/>
              </a:xfrm>
              <a:prstGeom prst="rect">
                <a:avLst/>
              </a:prstGeom>
              <a:blipFill dpi="0" rotWithShape="1">
                <a:blip r:embed="rId2"/>
                <a:srcRect/>
                <a:tile tx="0" ty="0" sx="100000" sy="100000" flip="none" algn="tl"/>
              </a:blip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4043" name="Text Box 27"/>
              <p:cNvSpPr txBox="1">
                <a:spLocks noChangeArrowheads="1"/>
              </p:cNvSpPr>
              <p:nvPr/>
            </p:nvSpPr>
            <p:spPr bwMode="auto">
              <a:xfrm>
                <a:off x="3953" y="1683"/>
                <a:ext cx="98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dirty="0">
                    <a:latin typeface="Arial Narrow" panose="020B0606020202030204" pitchFamily="34" charset="0"/>
                    <a:ea typeface="宋体" panose="02010600030101010101" pitchFamily="2" charset="-122"/>
                  </a:rPr>
                  <a:t>39 72</a:t>
                </a:r>
                <a:endParaRPr lang="en-US" altLang="zh-CN" sz="2300" b="1" dirty="0">
                  <a:latin typeface="Arial Narrow" panose="020B0606020202030204" pitchFamily="34" charset="0"/>
                </a:endParaRPr>
              </a:p>
            </p:txBody>
          </p:sp>
        </p:grpSp>
        <p:sp>
          <p:nvSpPr>
            <p:cNvPr id="854044" name="Line 28"/>
            <p:cNvSpPr>
              <a:spLocks noChangeShapeType="1"/>
            </p:cNvSpPr>
            <p:nvPr/>
          </p:nvSpPr>
          <p:spPr bwMode="auto">
            <a:xfrm flipH="1">
              <a:off x="3515" y="1933"/>
              <a:ext cx="567" cy="34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4045" name="Line 29"/>
            <p:cNvSpPr>
              <a:spLocks noChangeShapeType="1"/>
            </p:cNvSpPr>
            <p:nvPr/>
          </p:nvSpPr>
          <p:spPr bwMode="auto">
            <a:xfrm>
              <a:off x="4310" y="1947"/>
              <a:ext cx="368" cy="337"/>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54046" name="Text Box 30"/>
          <p:cNvSpPr txBox="1">
            <a:spLocks noChangeArrowheads="1"/>
          </p:cNvSpPr>
          <p:nvPr/>
        </p:nvSpPr>
        <p:spPr bwMode="auto">
          <a:xfrm>
            <a:off x="755576" y="3260234"/>
            <a:ext cx="4248150" cy="765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b="1" dirty="0">
                <a:solidFill>
                  <a:srgbClr val="008000"/>
                </a:solidFill>
                <a:ea typeface="隶书" panose="02010509060101010101" pitchFamily="49" charset="-122"/>
              </a:rPr>
              <a:t>加入</a:t>
            </a:r>
            <a:r>
              <a:rPr lang="en-US" altLang="zh-CN" b="1" dirty="0">
                <a:solidFill>
                  <a:srgbClr val="008000"/>
                </a:solidFill>
                <a:ea typeface="隶书" panose="02010509060101010101" pitchFamily="49" charset="-122"/>
              </a:rPr>
              <a:t>63, 90, 88, 15</a:t>
            </a:r>
            <a:r>
              <a:rPr lang="zh-CN" altLang="en-US" b="1" dirty="0">
                <a:solidFill>
                  <a:srgbClr val="008000"/>
                </a:solidFill>
                <a:ea typeface="隶书" panose="02010509060101010101" pitchFamily="49" charset="-122"/>
              </a:rPr>
              <a:t>的</a:t>
            </a:r>
            <a:r>
              <a:rPr lang="en-US" altLang="zh-CN" b="1" dirty="0">
                <a:solidFill>
                  <a:srgbClr val="008000"/>
                </a:solidFill>
                <a:ea typeface="隶书" panose="02010509060101010101" pitchFamily="49" charset="-122"/>
              </a:rPr>
              <a:t>B+</a:t>
            </a:r>
            <a:r>
              <a:rPr lang="zh-CN" altLang="en-US" b="1" dirty="0">
                <a:solidFill>
                  <a:srgbClr val="008000"/>
                </a:solidFill>
                <a:ea typeface="隶书" panose="02010509060101010101" pitchFamily="49" charset="-122"/>
              </a:rPr>
              <a:t>树</a:t>
            </a:r>
          </a:p>
        </p:txBody>
      </p:sp>
      <p:grpSp>
        <p:nvGrpSpPr>
          <p:cNvPr id="854120" name="Group 104"/>
          <p:cNvGrpSpPr>
            <a:grpSpLocks/>
          </p:cNvGrpSpPr>
          <p:nvPr/>
        </p:nvGrpSpPr>
        <p:grpSpPr bwMode="auto">
          <a:xfrm>
            <a:off x="1979538" y="3994741"/>
            <a:ext cx="5651500" cy="1872312"/>
            <a:chOff x="1338" y="3036"/>
            <a:chExt cx="3560" cy="961"/>
          </a:xfrm>
        </p:grpSpPr>
        <p:grpSp>
          <p:nvGrpSpPr>
            <p:cNvPr id="854119" name="Group 103"/>
            <p:cNvGrpSpPr>
              <a:grpSpLocks/>
            </p:cNvGrpSpPr>
            <p:nvPr/>
          </p:nvGrpSpPr>
          <p:grpSpPr bwMode="auto">
            <a:xfrm>
              <a:off x="1338" y="3603"/>
              <a:ext cx="1230" cy="394"/>
              <a:chOff x="1338" y="3603"/>
              <a:chExt cx="1230" cy="394"/>
            </a:xfrm>
          </p:grpSpPr>
          <p:grpSp>
            <p:nvGrpSpPr>
              <p:cNvPr id="854118" name="Group 102"/>
              <p:cNvGrpSpPr>
                <a:grpSpLocks/>
              </p:cNvGrpSpPr>
              <p:nvPr/>
            </p:nvGrpSpPr>
            <p:grpSpPr bwMode="auto">
              <a:xfrm>
                <a:off x="1587" y="3603"/>
                <a:ext cx="981" cy="394"/>
                <a:chOff x="1587" y="3603"/>
                <a:chExt cx="981" cy="394"/>
              </a:xfrm>
            </p:grpSpPr>
            <p:sp>
              <p:nvSpPr>
                <p:cNvPr id="854050" name="Rectangle 34" descr="羊皮纸"/>
                <p:cNvSpPr>
                  <a:spLocks noChangeArrowheads="1"/>
                </p:cNvSpPr>
                <p:nvPr/>
              </p:nvSpPr>
              <p:spPr bwMode="auto">
                <a:xfrm>
                  <a:off x="1591" y="3603"/>
                  <a:ext cx="907" cy="298"/>
                </a:xfrm>
                <a:prstGeom prst="rect">
                  <a:avLst/>
                </a:prstGeom>
                <a:blipFill dpi="0" rotWithShape="1">
                  <a:blip r:embed="rId2"/>
                  <a:srcRect/>
                  <a:tile tx="0" ty="0" sx="100000" sy="100000" flip="none" algn="tl"/>
                </a:blipFill>
                <a:ln w="25400">
                  <a:solidFill>
                    <a:srgbClr val="000080"/>
                  </a:solidFill>
                  <a:miter lim="800000"/>
                  <a:headEnd/>
                  <a:tailEnd/>
                </a:ln>
                <a:effectLst>
                  <a:outerShdw dist="35921" dir="2700000" algn="ctr" rotWithShape="0">
                    <a:srgbClr val="808080"/>
                  </a:outerShdw>
                </a:effectLst>
              </p:spPr>
              <p:txBody>
                <a:bodyPr/>
                <a:lstStyle/>
                <a:p>
                  <a:endParaRPr lang="zh-CN" altLang="en-US"/>
                </a:p>
              </p:txBody>
            </p:sp>
            <p:sp>
              <p:nvSpPr>
                <p:cNvPr id="854051" name="Text Box 35"/>
                <p:cNvSpPr txBox="1">
                  <a:spLocks noChangeArrowheads="1"/>
                </p:cNvSpPr>
                <p:nvPr/>
              </p:nvSpPr>
              <p:spPr bwMode="auto">
                <a:xfrm>
                  <a:off x="1587"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01 15 24 39</a:t>
                  </a:r>
                  <a:endParaRPr lang="en-US" altLang="zh-CN" sz="2300" b="1">
                    <a:latin typeface="Arial Narrow" panose="020B0606020202030204" pitchFamily="34" charset="0"/>
                  </a:endParaRPr>
                </a:p>
              </p:txBody>
            </p:sp>
          </p:grpSp>
          <p:sp>
            <p:nvSpPr>
              <p:cNvPr id="854052" name="Line 36"/>
              <p:cNvSpPr>
                <a:spLocks noChangeShapeType="1"/>
              </p:cNvSpPr>
              <p:nvPr/>
            </p:nvSpPr>
            <p:spPr bwMode="auto">
              <a:xfrm>
                <a:off x="1338" y="3772"/>
                <a:ext cx="25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4117" name="Group 101"/>
            <p:cNvGrpSpPr>
              <a:grpSpLocks/>
            </p:cNvGrpSpPr>
            <p:nvPr/>
          </p:nvGrpSpPr>
          <p:grpSpPr bwMode="auto">
            <a:xfrm>
              <a:off x="2497" y="3604"/>
              <a:ext cx="1222" cy="393"/>
              <a:chOff x="2497" y="3604"/>
              <a:chExt cx="1222" cy="393"/>
            </a:xfrm>
          </p:grpSpPr>
          <p:grpSp>
            <p:nvGrpSpPr>
              <p:cNvPr id="854116" name="Group 100"/>
              <p:cNvGrpSpPr>
                <a:grpSpLocks/>
              </p:cNvGrpSpPr>
              <p:nvPr/>
            </p:nvGrpSpPr>
            <p:grpSpPr bwMode="auto">
              <a:xfrm>
                <a:off x="2738" y="3604"/>
                <a:ext cx="981" cy="393"/>
                <a:chOff x="2738" y="3604"/>
                <a:chExt cx="981" cy="393"/>
              </a:xfrm>
            </p:grpSpPr>
            <p:sp>
              <p:nvSpPr>
                <p:cNvPr id="854055" name="Rectangle 39" descr="羊皮纸"/>
                <p:cNvSpPr>
                  <a:spLocks noChangeArrowheads="1"/>
                </p:cNvSpPr>
                <p:nvPr/>
              </p:nvSpPr>
              <p:spPr bwMode="auto">
                <a:xfrm>
                  <a:off x="2750" y="3607"/>
                  <a:ext cx="907" cy="298"/>
                </a:xfrm>
                <a:prstGeom prst="rect">
                  <a:avLst/>
                </a:prstGeom>
                <a:blipFill dpi="0" rotWithShape="1">
                  <a:blip r:embed="rId2"/>
                  <a:srcRect/>
                  <a:tile tx="0" ty="0" sx="100000" sy="100000" flip="none" algn="tl"/>
                </a:blipFill>
                <a:ln w="25400">
                  <a:solidFill>
                    <a:srgbClr val="000080"/>
                  </a:solidFill>
                  <a:miter lim="800000"/>
                  <a:headEnd/>
                  <a:tailEnd/>
                </a:ln>
                <a:effectLst>
                  <a:outerShdw dist="35921" dir="2700000" algn="ctr" rotWithShape="0">
                    <a:srgbClr val="808080"/>
                  </a:outerShdw>
                </a:effectLst>
              </p:spPr>
              <p:txBody>
                <a:bodyPr/>
                <a:lstStyle/>
                <a:p>
                  <a:endParaRPr lang="zh-CN" altLang="en-US"/>
                </a:p>
              </p:txBody>
            </p:sp>
            <p:sp>
              <p:nvSpPr>
                <p:cNvPr id="854056" name="Text Box 40"/>
                <p:cNvSpPr txBox="1">
                  <a:spLocks noChangeArrowheads="1"/>
                </p:cNvSpPr>
                <p:nvPr/>
              </p:nvSpPr>
              <p:spPr bwMode="auto">
                <a:xfrm>
                  <a:off x="2738"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53 63 72</a:t>
                  </a:r>
                  <a:endParaRPr lang="en-US" altLang="zh-CN" sz="2300" b="1">
                    <a:latin typeface="Arial Narrow" panose="020B0606020202030204" pitchFamily="34" charset="0"/>
                  </a:endParaRPr>
                </a:p>
              </p:txBody>
            </p:sp>
          </p:grpSp>
          <p:sp>
            <p:nvSpPr>
              <p:cNvPr id="854057" name="Line 41"/>
              <p:cNvSpPr>
                <a:spLocks noChangeShapeType="1"/>
              </p:cNvSpPr>
              <p:nvPr/>
            </p:nvSpPr>
            <p:spPr bwMode="auto">
              <a:xfrm>
                <a:off x="2497" y="3761"/>
                <a:ext cx="25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4115" name="Group 99"/>
            <p:cNvGrpSpPr>
              <a:grpSpLocks/>
            </p:cNvGrpSpPr>
            <p:nvPr/>
          </p:nvGrpSpPr>
          <p:grpSpPr bwMode="auto">
            <a:xfrm>
              <a:off x="2239" y="3036"/>
              <a:ext cx="981" cy="394"/>
              <a:chOff x="2239" y="3036"/>
              <a:chExt cx="981" cy="394"/>
            </a:xfrm>
          </p:grpSpPr>
          <p:sp>
            <p:nvSpPr>
              <p:cNvPr id="854059" name="Rectangle 43" descr="羊皮纸"/>
              <p:cNvSpPr>
                <a:spLocks noChangeArrowheads="1"/>
              </p:cNvSpPr>
              <p:nvPr/>
            </p:nvSpPr>
            <p:spPr bwMode="auto">
              <a:xfrm>
                <a:off x="2264" y="3036"/>
                <a:ext cx="907" cy="298"/>
              </a:xfrm>
              <a:prstGeom prst="rect">
                <a:avLst/>
              </a:prstGeom>
              <a:blipFill dpi="0" rotWithShape="1">
                <a:blip r:embed="rId2"/>
                <a:srcRect/>
                <a:tile tx="0" ty="0" sx="100000" sy="100000" flip="none" algn="tl"/>
              </a:blipFill>
              <a:ln w="25400">
                <a:solidFill>
                  <a:srgbClr val="000080"/>
                </a:solidFill>
                <a:miter lim="800000"/>
                <a:headEnd/>
                <a:tailEnd/>
              </a:ln>
              <a:effectLst>
                <a:outerShdw dist="35921" dir="2700000" algn="ctr" rotWithShape="0">
                  <a:srgbClr val="808080"/>
                </a:outerShdw>
              </a:effectLst>
            </p:spPr>
            <p:txBody>
              <a:bodyPr/>
              <a:lstStyle/>
              <a:p>
                <a:endParaRPr lang="zh-CN" altLang="en-US"/>
              </a:p>
            </p:txBody>
          </p:sp>
          <p:sp>
            <p:nvSpPr>
              <p:cNvPr id="854060" name="Text Box 44"/>
              <p:cNvSpPr txBox="1">
                <a:spLocks noChangeArrowheads="1"/>
              </p:cNvSpPr>
              <p:nvPr/>
            </p:nvSpPr>
            <p:spPr bwMode="auto">
              <a:xfrm>
                <a:off x="2239" y="3037"/>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39 72 90</a:t>
                </a:r>
                <a:endParaRPr lang="en-US" altLang="zh-CN" sz="2300" b="1">
                  <a:latin typeface="Arial Narrow" panose="020B0606020202030204" pitchFamily="34" charset="0"/>
                </a:endParaRPr>
              </a:p>
            </p:txBody>
          </p:sp>
        </p:grpSp>
        <p:sp>
          <p:nvSpPr>
            <p:cNvPr id="854061" name="Line 45"/>
            <p:cNvSpPr>
              <a:spLocks noChangeShapeType="1"/>
            </p:cNvSpPr>
            <p:nvPr/>
          </p:nvSpPr>
          <p:spPr bwMode="auto">
            <a:xfrm flipH="1">
              <a:off x="1749" y="3287"/>
              <a:ext cx="642"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4062" name="Line 46"/>
            <p:cNvSpPr>
              <a:spLocks noChangeShapeType="1"/>
            </p:cNvSpPr>
            <p:nvPr/>
          </p:nvSpPr>
          <p:spPr bwMode="auto">
            <a:xfrm>
              <a:off x="2567" y="3287"/>
              <a:ext cx="366"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54114" name="Group 98"/>
            <p:cNvGrpSpPr>
              <a:grpSpLocks/>
            </p:cNvGrpSpPr>
            <p:nvPr/>
          </p:nvGrpSpPr>
          <p:grpSpPr bwMode="auto">
            <a:xfrm>
              <a:off x="3667" y="3604"/>
              <a:ext cx="1231" cy="393"/>
              <a:chOff x="3667" y="3604"/>
              <a:chExt cx="1231" cy="393"/>
            </a:xfrm>
          </p:grpSpPr>
          <p:grpSp>
            <p:nvGrpSpPr>
              <p:cNvPr id="854113" name="Group 97"/>
              <p:cNvGrpSpPr>
                <a:grpSpLocks/>
              </p:cNvGrpSpPr>
              <p:nvPr/>
            </p:nvGrpSpPr>
            <p:grpSpPr bwMode="auto">
              <a:xfrm>
                <a:off x="3917" y="3604"/>
                <a:ext cx="981" cy="393"/>
                <a:chOff x="3917" y="3604"/>
                <a:chExt cx="981" cy="393"/>
              </a:xfrm>
            </p:grpSpPr>
            <p:sp>
              <p:nvSpPr>
                <p:cNvPr id="854065" name="Rectangle 49" descr="羊皮纸"/>
                <p:cNvSpPr>
                  <a:spLocks noChangeArrowheads="1"/>
                </p:cNvSpPr>
                <p:nvPr/>
              </p:nvSpPr>
              <p:spPr bwMode="auto">
                <a:xfrm>
                  <a:off x="3920" y="3607"/>
                  <a:ext cx="907" cy="298"/>
                </a:xfrm>
                <a:prstGeom prst="rect">
                  <a:avLst/>
                </a:prstGeom>
                <a:blipFill dpi="0" rotWithShape="1">
                  <a:blip r:embed="rId2"/>
                  <a:srcRect/>
                  <a:tile tx="0" ty="0" sx="100000" sy="100000" flip="none" algn="tl"/>
                </a:blipFill>
                <a:ln w="25400">
                  <a:solidFill>
                    <a:srgbClr val="000080"/>
                  </a:solidFill>
                  <a:miter lim="800000"/>
                  <a:headEnd/>
                  <a:tailEnd/>
                </a:ln>
                <a:effectLst>
                  <a:outerShdw dist="35921" dir="2700000" algn="ctr" rotWithShape="0">
                    <a:srgbClr val="808080"/>
                  </a:outerShdw>
                </a:effectLst>
              </p:spPr>
              <p:txBody>
                <a:bodyPr/>
                <a:lstStyle/>
                <a:p>
                  <a:endParaRPr lang="zh-CN" altLang="en-US"/>
                </a:p>
              </p:txBody>
            </p:sp>
            <p:sp>
              <p:nvSpPr>
                <p:cNvPr id="854066" name="Text Box 50"/>
                <p:cNvSpPr txBox="1">
                  <a:spLocks noChangeArrowheads="1"/>
                </p:cNvSpPr>
                <p:nvPr/>
              </p:nvSpPr>
              <p:spPr bwMode="auto">
                <a:xfrm>
                  <a:off x="3917"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88 90</a:t>
                  </a:r>
                  <a:endParaRPr lang="en-US" altLang="zh-CN" sz="2300" b="1">
                    <a:latin typeface="Arial Narrow" panose="020B0606020202030204" pitchFamily="34" charset="0"/>
                  </a:endParaRPr>
                </a:p>
              </p:txBody>
            </p:sp>
          </p:grpSp>
          <p:sp>
            <p:nvSpPr>
              <p:cNvPr id="854067" name="Line 51"/>
              <p:cNvSpPr>
                <a:spLocks noChangeShapeType="1"/>
              </p:cNvSpPr>
              <p:nvPr/>
            </p:nvSpPr>
            <p:spPr bwMode="auto">
              <a:xfrm>
                <a:off x="3667" y="3761"/>
                <a:ext cx="25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54068" name="Line 52"/>
            <p:cNvSpPr>
              <a:spLocks noChangeShapeType="1"/>
            </p:cNvSpPr>
            <p:nvPr/>
          </p:nvSpPr>
          <p:spPr bwMode="auto">
            <a:xfrm>
              <a:off x="2787" y="3287"/>
              <a:ext cx="1248"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107350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40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4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40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41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40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4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3" grpId="0"/>
      <p:bldP spid="854029" grpId="0"/>
      <p:bldP spid="85404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4"/>
          <p:cNvSpPr>
            <a:spLocks noGrp="1"/>
          </p:cNvSpPr>
          <p:nvPr>
            <p:ph type="sldNum" sz="quarter" idx="11"/>
          </p:nvPr>
        </p:nvSpPr>
        <p:spPr>
          <a:xfrm>
            <a:off x="7596336" y="6381328"/>
            <a:ext cx="1422400" cy="365125"/>
          </a:xfrm>
        </p:spPr>
        <p:txBody>
          <a:bodyPr/>
          <a:lstStyle/>
          <a:p>
            <a:fld id="{9D25B46A-9E59-4F4D-81AF-CBD77BF9C8FA}" type="slidenum">
              <a:rPr lang="en-US" altLang="zh-CN" sz="2000">
                <a:solidFill>
                  <a:srgbClr val="FF0000"/>
                </a:solidFill>
              </a:rPr>
              <a:pPr/>
              <a:t>119</a:t>
            </a:fld>
            <a:endParaRPr lang="en-US" altLang="zh-CN" sz="2000" dirty="0">
              <a:solidFill>
                <a:srgbClr val="FF0000"/>
              </a:solidFill>
            </a:endParaRPr>
          </a:p>
        </p:txBody>
      </p:sp>
      <p:sp>
        <p:nvSpPr>
          <p:cNvPr id="855091" name="Text Box 51"/>
          <p:cNvSpPr txBox="1">
            <a:spLocks noChangeArrowheads="1"/>
          </p:cNvSpPr>
          <p:nvPr/>
        </p:nvSpPr>
        <p:spPr bwMode="auto">
          <a:xfrm>
            <a:off x="2195513" y="620713"/>
            <a:ext cx="45720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b="1" dirty="0">
                <a:solidFill>
                  <a:srgbClr val="008000"/>
                </a:solidFill>
                <a:ea typeface="隶书" panose="02010509060101010101" pitchFamily="49" charset="-122"/>
              </a:rPr>
              <a:t>加入</a:t>
            </a:r>
            <a:r>
              <a:rPr lang="en-US" altLang="zh-CN" b="1" dirty="0">
                <a:solidFill>
                  <a:srgbClr val="008000"/>
                </a:solidFill>
                <a:ea typeface="隶书" panose="02010509060101010101" pitchFamily="49" charset="-122"/>
              </a:rPr>
              <a:t>10, 44, 68, 74</a:t>
            </a:r>
            <a:r>
              <a:rPr lang="zh-CN" altLang="en-US" b="1" dirty="0">
                <a:solidFill>
                  <a:srgbClr val="008000"/>
                </a:solidFill>
                <a:ea typeface="隶书" panose="02010509060101010101" pitchFamily="49" charset="-122"/>
              </a:rPr>
              <a:t>的</a:t>
            </a:r>
            <a:r>
              <a:rPr lang="en-US" altLang="zh-CN" b="1" dirty="0">
                <a:solidFill>
                  <a:srgbClr val="008000"/>
                </a:solidFill>
                <a:ea typeface="隶书" panose="02010509060101010101" pitchFamily="49" charset="-122"/>
              </a:rPr>
              <a:t>B+</a:t>
            </a:r>
            <a:r>
              <a:rPr lang="zh-CN" altLang="en-US" b="1" dirty="0">
                <a:solidFill>
                  <a:srgbClr val="008000"/>
                </a:solidFill>
                <a:ea typeface="隶书" panose="02010509060101010101" pitchFamily="49" charset="-122"/>
              </a:rPr>
              <a:t>树</a:t>
            </a:r>
          </a:p>
        </p:txBody>
      </p:sp>
      <p:grpSp>
        <p:nvGrpSpPr>
          <p:cNvPr id="855147" name="Group 107"/>
          <p:cNvGrpSpPr>
            <a:grpSpLocks/>
          </p:cNvGrpSpPr>
          <p:nvPr/>
        </p:nvGrpSpPr>
        <p:grpSpPr bwMode="auto">
          <a:xfrm>
            <a:off x="250825" y="1220788"/>
            <a:ext cx="8677275" cy="2497137"/>
            <a:chOff x="158" y="1902"/>
            <a:chExt cx="5466" cy="1573"/>
          </a:xfrm>
        </p:grpSpPr>
        <p:grpSp>
          <p:nvGrpSpPr>
            <p:cNvPr id="855143" name="Group 103"/>
            <p:cNvGrpSpPr>
              <a:grpSpLocks/>
            </p:cNvGrpSpPr>
            <p:nvPr/>
          </p:nvGrpSpPr>
          <p:grpSpPr bwMode="auto">
            <a:xfrm>
              <a:off x="158" y="3069"/>
              <a:ext cx="1148" cy="406"/>
              <a:chOff x="158" y="3069"/>
              <a:chExt cx="1148" cy="406"/>
            </a:xfrm>
          </p:grpSpPr>
          <p:grpSp>
            <p:nvGrpSpPr>
              <p:cNvPr id="855142" name="Group 102"/>
              <p:cNvGrpSpPr>
                <a:grpSpLocks/>
              </p:cNvGrpSpPr>
              <p:nvPr/>
            </p:nvGrpSpPr>
            <p:grpSpPr bwMode="auto">
              <a:xfrm>
                <a:off x="393" y="3069"/>
                <a:ext cx="913" cy="406"/>
                <a:chOff x="393" y="3069"/>
                <a:chExt cx="913" cy="406"/>
              </a:xfrm>
            </p:grpSpPr>
            <p:sp>
              <p:nvSpPr>
                <p:cNvPr id="855095" name="Rectangle 55" descr="羊皮纸"/>
                <p:cNvSpPr>
                  <a:spLocks noChangeArrowheads="1"/>
                </p:cNvSpPr>
                <p:nvPr/>
              </p:nvSpPr>
              <p:spPr bwMode="auto">
                <a:xfrm>
                  <a:off x="394" y="3069"/>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5096" name="Text Box 56"/>
                <p:cNvSpPr txBox="1">
                  <a:spLocks noChangeArrowheads="1"/>
                </p:cNvSpPr>
                <p:nvPr/>
              </p:nvSpPr>
              <p:spPr bwMode="auto">
                <a:xfrm>
                  <a:off x="393" y="3077"/>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01 10 15</a:t>
                  </a:r>
                  <a:endParaRPr lang="en-US" altLang="zh-CN" sz="2300" b="1">
                    <a:latin typeface="Arial Narrow" panose="020B0606020202030204" pitchFamily="34" charset="0"/>
                  </a:endParaRPr>
                </a:p>
              </p:txBody>
            </p:sp>
          </p:grpSp>
          <p:sp>
            <p:nvSpPr>
              <p:cNvPr id="855097" name="Line 57"/>
              <p:cNvSpPr>
                <a:spLocks noChangeShapeType="1"/>
              </p:cNvSpPr>
              <p:nvPr/>
            </p:nvSpPr>
            <p:spPr bwMode="auto">
              <a:xfrm>
                <a:off x="158" y="3225"/>
                <a:ext cx="235"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5141" name="Group 101"/>
            <p:cNvGrpSpPr>
              <a:grpSpLocks/>
            </p:cNvGrpSpPr>
            <p:nvPr/>
          </p:nvGrpSpPr>
          <p:grpSpPr bwMode="auto">
            <a:xfrm>
              <a:off x="2319" y="3058"/>
              <a:ext cx="1147" cy="406"/>
              <a:chOff x="2319" y="3058"/>
              <a:chExt cx="1147" cy="406"/>
            </a:xfrm>
          </p:grpSpPr>
          <p:grpSp>
            <p:nvGrpSpPr>
              <p:cNvPr id="855140" name="Group 100"/>
              <p:cNvGrpSpPr>
                <a:grpSpLocks/>
              </p:cNvGrpSpPr>
              <p:nvPr/>
            </p:nvGrpSpPr>
            <p:grpSpPr bwMode="auto">
              <a:xfrm>
                <a:off x="2554" y="3058"/>
                <a:ext cx="912" cy="406"/>
                <a:chOff x="2554" y="3058"/>
                <a:chExt cx="912" cy="406"/>
              </a:xfrm>
            </p:grpSpPr>
            <p:sp>
              <p:nvSpPr>
                <p:cNvPr id="855100" name="Rectangle 60" descr="羊皮纸"/>
                <p:cNvSpPr>
                  <a:spLocks noChangeArrowheads="1"/>
                </p:cNvSpPr>
                <p:nvPr/>
              </p:nvSpPr>
              <p:spPr bwMode="auto">
                <a:xfrm>
                  <a:off x="2555" y="3058"/>
                  <a:ext cx="844"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5101" name="Text Box 61"/>
                <p:cNvSpPr txBox="1">
                  <a:spLocks noChangeArrowheads="1"/>
                </p:cNvSpPr>
                <p:nvPr/>
              </p:nvSpPr>
              <p:spPr bwMode="auto">
                <a:xfrm>
                  <a:off x="2554" y="3066"/>
                  <a:ext cx="91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44 53 63</a:t>
                  </a:r>
                  <a:endParaRPr lang="en-US" altLang="zh-CN" sz="2300" b="1">
                    <a:latin typeface="Arial Narrow" panose="020B0606020202030204" pitchFamily="34" charset="0"/>
                  </a:endParaRPr>
                </a:p>
              </p:txBody>
            </p:sp>
          </p:grpSp>
          <p:sp>
            <p:nvSpPr>
              <p:cNvPr id="855102" name="Line 62"/>
              <p:cNvSpPr>
                <a:spLocks noChangeShapeType="1"/>
              </p:cNvSpPr>
              <p:nvPr/>
            </p:nvSpPr>
            <p:spPr bwMode="auto">
              <a:xfrm>
                <a:off x="2319" y="3214"/>
                <a:ext cx="234"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5146" name="Group 106"/>
            <p:cNvGrpSpPr>
              <a:grpSpLocks/>
            </p:cNvGrpSpPr>
            <p:nvPr/>
          </p:nvGrpSpPr>
          <p:grpSpPr bwMode="auto">
            <a:xfrm>
              <a:off x="1480" y="2468"/>
              <a:ext cx="918" cy="407"/>
              <a:chOff x="1480" y="2468"/>
              <a:chExt cx="918" cy="407"/>
            </a:xfrm>
          </p:grpSpPr>
          <p:sp>
            <p:nvSpPr>
              <p:cNvPr id="855104" name="Rectangle 64" descr="羊皮纸"/>
              <p:cNvSpPr>
                <a:spLocks noChangeArrowheads="1"/>
              </p:cNvSpPr>
              <p:nvPr/>
            </p:nvSpPr>
            <p:spPr bwMode="auto">
              <a:xfrm>
                <a:off x="1480" y="2468"/>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5105" name="Text Box 65"/>
              <p:cNvSpPr txBox="1">
                <a:spLocks noChangeArrowheads="1"/>
              </p:cNvSpPr>
              <p:nvPr/>
            </p:nvSpPr>
            <p:spPr bwMode="auto">
              <a:xfrm>
                <a:off x="1485" y="2477"/>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15 39 63</a:t>
                </a:r>
                <a:endParaRPr lang="en-US" altLang="zh-CN" sz="2300" b="1">
                  <a:latin typeface="Arial Narrow" panose="020B0606020202030204" pitchFamily="34" charset="0"/>
                </a:endParaRPr>
              </a:p>
            </p:txBody>
          </p:sp>
        </p:grpSp>
        <p:sp>
          <p:nvSpPr>
            <p:cNvPr id="855106" name="Line 66"/>
            <p:cNvSpPr>
              <a:spLocks noChangeShapeType="1"/>
            </p:cNvSpPr>
            <p:nvPr/>
          </p:nvSpPr>
          <p:spPr bwMode="auto">
            <a:xfrm flipH="1">
              <a:off x="544" y="2734"/>
              <a:ext cx="1102"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5107" name="Line 67"/>
            <p:cNvSpPr>
              <a:spLocks noChangeShapeType="1"/>
            </p:cNvSpPr>
            <p:nvPr/>
          </p:nvSpPr>
          <p:spPr bwMode="auto">
            <a:xfrm flipH="1">
              <a:off x="1635" y="2734"/>
              <a:ext cx="177"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5108" name="Line 68"/>
            <p:cNvSpPr>
              <a:spLocks noChangeShapeType="1"/>
            </p:cNvSpPr>
            <p:nvPr/>
          </p:nvSpPr>
          <p:spPr bwMode="auto">
            <a:xfrm>
              <a:off x="1981" y="2734"/>
              <a:ext cx="727"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55139" name="Group 99"/>
            <p:cNvGrpSpPr>
              <a:grpSpLocks/>
            </p:cNvGrpSpPr>
            <p:nvPr/>
          </p:nvGrpSpPr>
          <p:grpSpPr bwMode="auto">
            <a:xfrm>
              <a:off x="1240" y="3069"/>
              <a:ext cx="1148" cy="406"/>
              <a:chOff x="1240" y="3069"/>
              <a:chExt cx="1148" cy="406"/>
            </a:xfrm>
          </p:grpSpPr>
          <p:grpSp>
            <p:nvGrpSpPr>
              <p:cNvPr id="855138" name="Group 98"/>
              <p:cNvGrpSpPr>
                <a:grpSpLocks/>
              </p:cNvGrpSpPr>
              <p:nvPr/>
            </p:nvGrpSpPr>
            <p:grpSpPr bwMode="auto">
              <a:xfrm>
                <a:off x="1475" y="3069"/>
                <a:ext cx="913" cy="406"/>
                <a:chOff x="1475" y="3069"/>
                <a:chExt cx="913" cy="406"/>
              </a:xfrm>
            </p:grpSpPr>
            <p:sp>
              <p:nvSpPr>
                <p:cNvPr id="855111" name="Rectangle 71" descr="羊皮纸"/>
                <p:cNvSpPr>
                  <a:spLocks noChangeArrowheads="1"/>
                </p:cNvSpPr>
                <p:nvPr/>
              </p:nvSpPr>
              <p:spPr bwMode="auto">
                <a:xfrm>
                  <a:off x="1476" y="3069"/>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5112" name="Text Box 72"/>
                <p:cNvSpPr txBox="1">
                  <a:spLocks noChangeArrowheads="1"/>
                </p:cNvSpPr>
                <p:nvPr/>
              </p:nvSpPr>
              <p:spPr bwMode="auto">
                <a:xfrm>
                  <a:off x="1475" y="3077"/>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24 39</a:t>
                  </a:r>
                  <a:endParaRPr lang="en-US" altLang="zh-CN" sz="2300" b="1">
                    <a:latin typeface="Arial Narrow" panose="020B0606020202030204" pitchFamily="34" charset="0"/>
                  </a:endParaRPr>
                </a:p>
              </p:txBody>
            </p:sp>
          </p:grpSp>
          <p:sp>
            <p:nvSpPr>
              <p:cNvPr id="855113" name="Line 73"/>
              <p:cNvSpPr>
                <a:spLocks noChangeShapeType="1"/>
              </p:cNvSpPr>
              <p:nvPr/>
            </p:nvSpPr>
            <p:spPr bwMode="auto">
              <a:xfrm>
                <a:off x="1240" y="3225"/>
                <a:ext cx="235"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5137" name="Group 97"/>
            <p:cNvGrpSpPr>
              <a:grpSpLocks/>
            </p:cNvGrpSpPr>
            <p:nvPr/>
          </p:nvGrpSpPr>
          <p:grpSpPr bwMode="auto">
            <a:xfrm>
              <a:off x="3398" y="3066"/>
              <a:ext cx="1147" cy="406"/>
              <a:chOff x="3398" y="3066"/>
              <a:chExt cx="1147" cy="406"/>
            </a:xfrm>
          </p:grpSpPr>
          <p:grpSp>
            <p:nvGrpSpPr>
              <p:cNvPr id="855136" name="Group 96"/>
              <p:cNvGrpSpPr>
                <a:grpSpLocks/>
              </p:cNvGrpSpPr>
              <p:nvPr/>
            </p:nvGrpSpPr>
            <p:grpSpPr bwMode="auto">
              <a:xfrm>
                <a:off x="3633" y="3066"/>
                <a:ext cx="912" cy="406"/>
                <a:chOff x="3633" y="3066"/>
                <a:chExt cx="912" cy="406"/>
              </a:xfrm>
            </p:grpSpPr>
            <p:sp>
              <p:nvSpPr>
                <p:cNvPr id="855117" name="Rectangle 77" descr="羊皮纸"/>
                <p:cNvSpPr>
                  <a:spLocks noChangeArrowheads="1"/>
                </p:cNvSpPr>
                <p:nvPr/>
              </p:nvSpPr>
              <p:spPr bwMode="auto">
                <a:xfrm>
                  <a:off x="3634" y="3066"/>
                  <a:ext cx="844"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5118" name="Text Box 78"/>
                <p:cNvSpPr txBox="1">
                  <a:spLocks noChangeArrowheads="1"/>
                </p:cNvSpPr>
                <p:nvPr/>
              </p:nvSpPr>
              <p:spPr bwMode="auto">
                <a:xfrm>
                  <a:off x="3633" y="3074"/>
                  <a:ext cx="91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dirty="0">
                      <a:latin typeface="Arial Narrow" panose="020B0606020202030204" pitchFamily="34" charset="0"/>
                      <a:ea typeface="宋体" panose="02010600030101010101" pitchFamily="2" charset="-122"/>
                    </a:rPr>
                    <a:t>68 72</a:t>
                  </a:r>
                  <a:endParaRPr lang="en-US" altLang="zh-CN" sz="2300" b="1" dirty="0">
                    <a:latin typeface="Arial Narrow" panose="020B0606020202030204" pitchFamily="34" charset="0"/>
                  </a:endParaRPr>
                </a:p>
              </p:txBody>
            </p:sp>
          </p:grpSp>
          <p:sp>
            <p:nvSpPr>
              <p:cNvPr id="855119" name="Line 79"/>
              <p:cNvSpPr>
                <a:spLocks noChangeShapeType="1"/>
              </p:cNvSpPr>
              <p:nvPr/>
            </p:nvSpPr>
            <p:spPr bwMode="auto">
              <a:xfrm>
                <a:off x="3398" y="3222"/>
                <a:ext cx="234"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5135" name="Group 95"/>
            <p:cNvGrpSpPr>
              <a:grpSpLocks/>
            </p:cNvGrpSpPr>
            <p:nvPr/>
          </p:nvGrpSpPr>
          <p:grpSpPr bwMode="auto">
            <a:xfrm>
              <a:off x="4476" y="3066"/>
              <a:ext cx="1148" cy="406"/>
              <a:chOff x="4476" y="3066"/>
              <a:chExt cx="1148" cy="406"/>
            </a:xfrm>
          </p:grpSpPr>
          <p:grpSp>
            <p:nvGrpSpPr>
              <p:cNvPr id="855134" name="Group 94"/>
              <p:cNvGrpSpPr>
                <a:grpSpLocks/>
              </p:cNvGrpSpPr>
              <p:nvPr/>
            </p:nvGrpSpPr>
            <p:grpSpPr bwMode="auto">
              <a:xfrm>
                <a:off x="4711" y="3066"/>
                <a:ext cx="913" cy="406"/>
                <a:chOff x="4711" y="3066"/>
                <a:chExt cx="913" cy="406"/>
              </a:xfrm>
            </p:grpSpPr>
            <p:sp>
              <p:nvSpPr>
                <p:cNvPr id="855122" name="Rectangle 82" descr="羊皮纸"/>
                <p:cNvSpPr>
                  <a:spLocks noChangeArrowheads="1"/>
                </p:cNvSpPr>
                <p:nvPr/>
              </p:nvSpPr>
              <p:spPr bwMode="auto">
                <a:xfrm>
                  <a:off x="4712" y="3066"/>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5123" name="Text Box 83"/>
                <p:cNvSpPr txBox="1">
                  <a:spLocks noChangeArrowheads="1"/>
                </p:cNvSpPr>
                <p:nvPr/>
              </p:nvSpPr>
              <p:spPr bwMode="auto">
                <a:xfrm>
                  <a:off x="4711" y="3074"/>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74 88 90</a:t>
                  </a:r>
                  <a:endParaRPr lang="en-US" altLang="zh-CN" sz="2300" b="1">
                    <a:latin typeface="Arial Narrow" panose="020B0606020202030204" pitchFamily="34" charset="0"/>
                  </a:endParaRPr>
                </a:p>
              </p:txBody>
            </p:sp>
          </p:grpSp>
          <p:sp>
            <p:nvSpPr>
              <p:cNvPr id="855124" name="Line 84"/>
              <p:cNvSpPr>
                <a:spLocks noChangeShapeType="1"/>
              </p:cNvSpPr>
              <p:nvPr/>
            </p:nvSpPr>
            <p:spPr bwMode="auto">
              <a:xfrm>
                <a:off x="4476" y="3222"/>
                <a:ext cx="235"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5145" name="Group 105"/>
            <p:cNvGrpSpPr>
              <a:grpSpLocks/>
            </p:cNvGrpSpPr>
            <p:nvPr/>
          </p:nvGrpSpPr>
          <p:grpSpPr bwMode="auto">
            <a:xfrm>
              <a:off x="3618" y="2479"/>
              <a:ext cx="918" cy="407"/>
              <a:chOff x="3618" y="2479"/>
              <a:chExt cx="918" cy="407"/>
            </a:xfrm>
          </p:grpSpPr>
          <p:sp>
            <p:nvSpPr>
              <p:cNvPr id="855126" name="Rectangle 86" descr="羊皮纸"/>
              <p:cNvSpPr>
                <a:spLocks noChangeArrowheads="1"/>
              </p:cNvSpPr>
              <p:nvPr/>
            </p:nvSpPr>
            <p:spPr bwMode="auto">
              <a:xfrm>
                <a:off x="3618" y="2479"/>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5127" name="Text Box 87"/>
              <p:cNvSpPr txBox="1">
                <a:spLocks noChangeArrowheads="1"/>
              </p:cNvSpPr>
              <p:nvPr/>
            </p:nvSpPr>
            <p:spPr bwMode="auto">
              <a:xfrm>
                <a:off x="3623" y="2488"/>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72 90</a:t>
                </a:r>
                <a:endParaRPr lang="en-US" altLang="zh-CN" sz="2300" b="1">
                  <a:latin typeface="Arial Narrow" panose="020B0606020202030204" pitchFamily="34" charset="0"/>
                </a:endParaRPr>
              </a:p>
            </p:txBody>
          </p:sp>
        </p:grpSp>
        <p:sp>
          <p:nvSpPr>
            <p:cNvPr id="855128" name="Line 88"/>
            <p:cNvSpPr>
              <a:spLocks noChangeShapeType="1"/>
            </p:cNvSpPr>
            <p:nvPr/>
          </p:nvSpPr>
          <p:spPr bwMode="auto">
            <a:xfrm>
              <a:off x="3987" y="2734"/>
              <a:ext cx="902"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55144" name="Group 104"/>
            <p:cNvGrpSpPr>
              <a:grpSpLocks/>
            </p:cNvGrpSpPr>
            <p:nvPr/>
          </p:nvGrpSpPr>
          <p:grpSpPr bwMode="auto">
            <a:xfrm>
              <a:off x="2550" y="1902"/>
              <a:ext cx="918" cy="407"/>
              <a:chOff x="2550" y="1902"/>
              <a:chExt cx="918" cy="407"/>
            </a:xfrm>
          </p:grpSpPr>
          <p:sp>
            <p:nvSpPr>
              <p:cNvPr id="855130" name="Rectangle 90" descr="羊皮纸"/>
              <p:cNvSpPr>
                <a:spLocks noChangeArrowheads="1"/>
              </p:cNvSpPr>
              <p:nvPr/>
            </p:nvSpPr>
            <p:spPr bwMode="auto">
              <a:xfrm>
                <a:off x="2550" y="1902"/>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5131" name="Text Box 91"/>
              <p:cNvSpPr txBox="1">
                <a:spLocks noChangeArrowheads="1"/>
              </p:cNvSpPr>
              <p:nvPr/>
            </p:nvSpPr>
            <p:spPr bwMode="auto">
              <a:xfrm>
                <a:off x="2555" y="1911"/>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72 90</a:t>
                </a:r>
                <a:endParaRPr lang="en-US" altLang="zh-CN" sz="2300" b="1">
                  <a:latin typeface="Arial Narrow" panose="020B0606020202030204" pitchFamily="34" charset="0"/>
                </a:endParaRPr>
              </a:p>
            </p:txBody>
          </p:sp>
        </p:grpSp>
        <p:sp>
          <p:nvSpPr>
            <p:cNvPr id="855132" name="Line 92"/>
            <p:cNvSpPr>
              <a:spLocks noChangeShapeType="1"/>
            </p:cNvSpPr>
            <p:nvPr/>
          </p:nvSpPr>
          <p:spPr bwMode="auto">
            <a:xfrm flipH="1">
              <a:off x="1665" y="2157"/>
              <a:ext cx="1043" cy="30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5133" name="Line 93"/>
            <p:cNvSpPr>
              <a:spLocks noChangeShapeType="1"/>
            </p:cNvSpPr>
            <p:nvPr/>
          </p:nvSpPr>
          <p:spPr bwMode="auto">
            <a:xfrm>
              <a:off x="2896" y="2157"/>
              <a:ext cx="914" cy="31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5114" name="Line 74"/>
            <p:cNvSpPr>
              <a:spLocks noChangeShapeType="1"/>
            </p:cNvSpPr>
            <p:nvPr/>
          </p:nvSpPr>
          <p:spPr bwMode="auto">
            <a:xfrm flipH="1" flipV="1">
              <a:off x="3787" y="2734"/>
              <a:ext cx="0"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242118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5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Text Box 5"/>
          <p:cNvSpPr txBox="1">
            <a:spLocks noChangeArrowheads="1"/>
          </p:cNvSpPr>
          <p:nvPr/>
        </p:nvSpPr>
        <p:spPr bwMode="auto">
          <a:xfrm>
            <a:off x="785786" y="785794"/>
            <a:ext cx="7175522" cy="1384995"/>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p:spPr>
        <p:style>
          <a:lnRef idx="1">
            <a:schemeClr val="accent5"/>
          </a:lnRef>
          <a:fillRef idx="2">
            <a:schemeClr val="accent5"/>
          </a:fillRef>
          <a:effectRef idx="1">
            <a:schemeClr val="accent5"/>
          </a:effectRef>
          <a:fontRef idx="minor">
            <a:schemeClr val="dk1"/>
          </a:fontRef>
        </p:style>
        <p:txBody>
          <a:bodyPr wrap="square">
            <a:spAutoFit/>
          </a:bodyPr>
          <a:lstStyle/>
          <a:p>
            <a:pPr algn="l">
              <a:lnSpc>
                <a:spcPct val="150000"/>
              </a:lnSpc>
              <a:spcBef>
                <a:spcPct val="50000"/>
              </a:spcBef>
            </a:pPr>
            <a:r>
              <a:rPr lang="zh-CN" altLang="en-US" dirty="0">
                <a:solidFill>
                  <a:srgbClr val="FF0000"/>
                </a:solidFill>
                <a:latin typeface="黑体" panose="02010609060101010101" pitchFamily="49" charset="-122"/>
                <a:ea typeface="黑体" panose="02010609060101010101" pitchFamily="49" charset="-122"/>
              </a:rPr>
              <a:t>思考题</a:t>
            </a:r>
            <a:endParaRPr lang="en-US" altLang="zh-CN" dirty="0">
              <a:solidFill>
                <a:srgbClr val="FF0000"/>
              </a:solidFill>
              <a:latin typeface="黑体" panose="02010609060101010101" pitchFamily="49" charset="-122"/>
              <a:ea typeface="黑体" panose="02010609060101010101" pitchFamily="49" charset="-122"/>
            </a:endParaRPr>
          </a:p>
          <a:p>
            <a:pPr>
              <a:lnSpc>
                <a:spcPct val="150000"/>
              </a:lnSpc>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折半查找可以设计成</a:t>
            </a:r>
            <a:r>
              <a:rPr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递归算法，如何实现？</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12</a:t>
            </a:fld>
            <a:endParaRPr lang="en-US" altLang="zh-C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a:xfrm>
            <a:off x="7308304" y="6309320"/>
            <a:ext cx="1663824" cy="365125"/>
          </a:xfrm>
        </p:spPr>
        <p:txBody>
          <a:bodyPr/>
          <a:lstStyle/>
          <a:p>
            <a:fld id="{A2178F0E-1215-40BF-9579-D7FEED4CC7AA}" type="slidenum">
              <a:rPr lang="en-US" altLang="zh-CN" sz="2000">
                <a:solidFill>
                  <a:srgbClr val="FF0000"/>
                </a:solidFill>
              </a:rPr>
              <a:pPr/>
              <a:t>120</a:t>
            </a:fld>
            <a:endParaRPr lang="en-US" altLang="zh-CN" sz="2000" dirty="0">
              <a:solidFill>
                <a:srgbClr val="FF0000"/>
              </a:solidFill>
            </a:endParaRPr>
          </a:p>
        </p:txBody>
      </p:sp>
      <p:sp>
        <p:nvSpPr>
          <p:cNvPr id="856067" name="Rectangle 3"/>
          <p:cNvSpPr>
            <a:spLocks noGrp="1" noChangeArrowheads="1"/>
          </p:cNvSpPr>
          <p:nvPr>
            <p:ph type="body" idx="1"/>
          </p:nvPr>
        </p:nvSpPr>
        <p:spPr>
          <a:xfrm>
            <a:off x="457200" y="1304925"/>
            <a:ext cx="8229600" cy="5113338"/>
          </a:xfrm>
        </p:spPr>
        <p:txBody>
          <a:bodyPr>
            <a:normAutofit/>
          </a:bodyPr>
          <a:lstStyle/>
          <a:p>
            <a:pPr>
              <a:lnSpc>
                <a:spcPct val="105000"/>
              </a:lnSpc>
              <a:spcBef>
                <a:spcPts val="1200"/>
              </a:spcBef>
              <a:spcAft>
                <a:spcPts val="1200"/>
              </a:spcAft>
              <a:buClr>
                <a:srgbClr val="800080"/>
              </a:buClr>
              <a:buSzPct val="50000"/>
            </a:pPr>
            <a:r>
              <a:rPr lang="en-US" altLang="zh-CN" sz="2400" b="1" dirty="0">
                <a:solidFill>
                  <a:srgbClr val="FF0000"/>
                </a:solidFill>
                <a:latin typeface="楷体" panose="02010609060101010101" pitchFamily="49" charset="-122"/>
                <a:ea typeface="楷体" panose="02010609060101010101" pitchFamily="49" charset="-122"/>
              </a:rPr>
              <a:t>B+ </a:t>
            </a:r>
            <a:r>
              <a:rPr lang="zh-CN" altLang="en-US" sz="2400" b="1" dirty="0">
                <a:solidFill>
                  <a:srgbClr val="FF0000"/>
                </a:solidFill>
                <a:latin typeface="楷体" panose="02010609060101010101" pitchFamily="49" charset="-122"/>
                <a:ea typeface="楷体" panose="02010609060101010101" pitchFamily="49" charset="-122"/>
              </a:rPr>
              <a:t>树的删除仅在叶结点上进行。</a:t>
            </a:r>
            <a:r>
              <a:rPr lang="zh-CN" altLang="en-US" sz="2400" b="1" dirty="0">
                <a:latin typeface="楷体" panose="02010609060101010101" pitchFamily="49" charset="-122"/>
                <a:ea typeface="楷体" panose="02010609060101010101" pitchFamily="49" charset="-122"/>
              </a:rPr>
              <a:t>当在叶结点上删除一个</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关键码</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指针</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索引项后，结点中的索引项个数仍然不少于 </a:t>
            </a:r>
            <a:r>
              <a:rPr lang="zh-CN" altLang="en-US" sz="2400" b="1" dirty="0">
                <a:solidFill>
                  <a:schemeClr val="tx2"/>
                </a:solidFill>
                <a:latin typeface="楷体" panose="02010609060101010101" pitchFamily="49" charset="-122"/>
                <a:ea typeface="楷体" panose="02010609060101010101" pitchFamily="49" charset="-122"/>
                <a:sym typeface="Symbol" panose="05050102010706020507" pitchFamily="18" charset="2"/>
              </a:rPr>
              <a:t></a:t>
            </a:r>
            <a:r>
              <a:rPr lang="en-US" altLang="zh-CN" sz="2400" b="1" dirty="0">
                <a:solidFill>
                  <a:schemeClr val="tx2"/>
                </a:solidFill>
                <a:latin typeface="楷体" panose="02010609060101010101" pitchFamily="49" charset="-122"/>
                <a:ea typeface="楷体" panose="02010609060101010101" pitchFamily="49" charset="-122"/>
              </a:rPr>
              <a:t>m/2</a:t>
            </a:r>
            <a:r>
              <a:rPr lang="en-US" altLang="zh-CN" sz="2400" b="1" dirty="0">
                <a:solidFill>
                  <a:schemeClr val="tx2"/>
                </a:solidFill>
                <a:latin typeface="楷体" panose="02010609060101010101" pitchFamily="49" charset="-122"/>
                <a:ea typeface="楷体" panose="02010609060101010101" pitchFamily="49"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rPr>
              <a:t>，这属于简单删除，其上层索引可以不改变。</a:t>
            </a:r>
          </a:p>
          <a:p>
            <a:pPr>
              <a:lnSpc>
                <a:spcPct val="105000"/>
              </a:lnSpc>
              <a:spcBef>
                <a:spcPts val="1200"/>
              </a:spcBef>
              <a:spcAft>
                <a:spcPts val="1200"/>
              </a:spcAft>
              <a:buClr>
                <a:srgbClr val="800080"/>
              </a:buClr>
              <a:buSzPct val="50000"/>
            </a:pPr>
            <a:r>
              <a:rPr lang="zh-CN" altLang="en-US" sz="2400" b="1" dirty="0">
                <a:latin typeface="楷体" panose="02010609060101010101" pitchFamily="49" charset="-122"/>
                <a:ea typeface="楷体" panose="02010609060101010101" pitchFamily="49" charset="-122"/>
              </a:rPr>
              <a:t>如果删除结点的最大关键码，但因在其上层的副本只起了一个引导搜索的</a:t>
            </a:r>
            <a:r>
              <a:rPr lang="zh-CN" altLang="en-US" sz="2400" b="1" dirty="0">
                <a:solidFill>
                  <a:schemeClr val="tx2"/>
                </a:solidFill>
                <a:latin typeface="楷体" panose="02010609060101010101" pitchFamily="49" charset="-122"/>
                <a:ea typeface="楷体" panose="02010609060101010101" pitchFamily="49" charset="-122"/>
              </a:rPr>
              <a:t>“分界关键码”</a:t>
            </a:r>
            <a:r>
              <a:rPr lang="zh-CN" altLang="en-US" sz="2400" b="1" dirty="0">
                <a:latin typeface="楷体" panose="02010609060101010101" pitchFamily="49" charset="-122"/>
                <a:ea typeface="楷体" panose="02010609060101010101" pitchFamily="49" charset="-122"/>
              </a:rPr>
              <a:t>的作用，所以即使树中已经删除了关键码，但上层的副本仍然可以保留。 </a:t>
            </a:r>
          </a:p>
          <a:p>
            <a:pPr>
              <a:lnSpc>
                <a:spcPct val="105000"/>
              </a:lnSpc>
              <a:spcBef>
                <a:spcPts val="1200"/>
              </a:spcBef>
              <a:spcAft>
                <a:spcPts val="1200"/>
              </a:spcAft>
              <a:buClr>
                <a:srgbClr val="800080"/>
              </a:buClr>
              <a:buSzPct val="50000"/>
            </a:pPr>
            <a:r>
              <a:rPr lang="zh-CN" altLang="en-US" sz="2400" b="1" dirty="0">
                <a:latin typeface="楷体" panose="02010609060101010101" pitchFamily="49" charset="-122"/>
                <a:ea typeface="楷体" panose="02010609060101010101" pitchFamily="49" charset="-122"/>
              </a:rPr>
              <a:t>如果在叶结点中删除后，结点中索引项个数小于 </a:t>
            </a:r>
            <a:r>
              <a:rPr lang="zh-CN" altLang="en-US" sz="2400" b="1" dirty="0">
                <a:solidFill>
                  <a:schemeClr val="tx2"/>
                </a:solidFill>
                <a:latin typeface="楷体" panose="02010609060101010101" pitchFamily="49" charset="-122"/>
                <a:ea typeface="楷体" panose="02010609060101010101" pitchFamily="49" charset="-122"/>
                <a:sym typeface="Symbol" panose="05050102010706020507" pitchFamily="18" charset="2"/>
              </a:rPr>
              <a:t></a:t>
            </a:r>
            <a:r>
              <a:rPr lang="en-US" altLang="zh-CN" sz="2400" b="1" dirty="0">
                <a:solidFill>
                  <a:schemeClr val="tx2"/>
                </a:solidFill>
                <a:latin typeface="楷体" panose="02010609060101010101" pitchFamily="49" charset="-122"/>
                <a:ea typeface="楷体" panose="02010609060101010101" pitchFamily="49" charset="-122"/>
              </a:rPr>
              <a:t>m/2</a:t>
            </a:r>
            <a:r>
              <a:rPr lang="en-US" altLang="zh-CN" sz="2400" b="1" dirty="0">
                <a:solidFill>
                  <a:schemeClr val="tx2"/>
                </a:solidFill>
                <a:latin typeface="楷体" panose="02010609060101010101" pitchFamily="49" charset="-122"/>
                <a:ea typeface="楷体" panose="02010609060101010101" pitchFamily="49"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rPr>
              <a:t>，必须做结点的调整或合并工作。</a:t>
            </a:r>
            <a:r>
              <a:rPr lang="zh-CN" altLang="en-US" sz="2400" dirty="0">
                <a:latin typeface="楷体" panose="02010609060101010101" pitchFamily="49" charset="-122"/>
                <a:ea typeface="楷体" panose="02010609060101010101" pitchFamily="49" charset="-122"/>
              </a:rPr>
              <a:t> </a:t>
            </a:r>
          </a:p>
        </p:txBody>
      </p:sp>
      <p:sp>
        <p:nvSpPr>
          <p:cNvPr id="6" name="TextBox 81"/>
          <p:cNvSpPr txBox="1"/>
          <p:nvPr/>
        </p:nvSpPr>
        <p:spPr>
          <a:xfrm>
            <a:off x="285720" y="357166"/>
            <a:ext cx="1910016" cy="461665"/>
          </a:xfrm>
          <a:prstGeom prst="rect">
            <a:avLst/>
          </a:prstGeom>
          <a:noFill/>
        </p:spPr>
        <p:txBody>
          <a:bodyPr wrap="square" rtlCol="0">
            <a:spAutoFit/>
          </a:bodyPr>
          <a:lstStyle/>
          <a:p>
            <a:pPr algn="l"/>
            <a:r>
              <a:rPr lang="en-US" altLang="zh-CN" sz="2400" b="1" dirty="0">
                <a:ea typeface="楷体" panose="02010609060101010101" pitchFamily="49" charset="-122"/>
                <a:cs typeface="Times New Roman" panose="02020603050405020304" pitchFamily="18" charset="0"/>
              </a:rPr>
              <a:t>B+</a:t>
            </a:r>
            <a:r>
              <a:rPr lang="zh-CN" altLang="en-US" sz="2400" b="1" dirty="0">
                <a:ea typeface="楷体" panose="02010609060101010101" pitchFamily="49" charset="-122"/>
                <a:cs typeface="Times New Roman" panose="02020603050405020304" pitchFamily="18" charset="0"/>
              </a:rPr>
              <a:t>树的</a:t>
            </a:r>
            <a:r>
              <a:rPr lang="zh-CN" altLang="en-US" sz="2400" b="1" dirty="0">
                <a:latin typeface="楷体" panose="02010609060101010101" pitchFamily="49" charset="-122"/>
                <a:ea typeface="楷体" panose="02010609060101010101" pitchFamily="49" charset="-122"/>
              </a:rPr>
              <a:t>删除</a:t>
            </a:r>
          </a:p>
        </p:txBody>
      </p:sp>
    </p:spTree>
    <p:extLst>
      <p:ext uri="{BB962C8B-B14F-4D97-AF65-F5344CB8AC3E}">
        <p14:creationId xmlns:p14="http://schemas.microsoft.com/office/powerpoint/2010/main" val="29215453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4"/>
          <p:cNvSpPr>
            <a:spLocks noGrp="1"/>
          </p:cNvSpPr>
          <p:nvPr>
            <p:ph type="sldNum" sz="quarter" idx="11"/>
          </p:nvPr>
        </p:nvSpPr>
        <p:spPr>
          <a:xfrm>
            <a:off x="7493636" y="6370637"/>
            <a:ext cx="1591816" cy="365125"/>
          </a:xfrm>
        </p:spPr>
        <p:txBody>
          <a:bodyPr/>
          <a:lstStyle/>
          <a:p>
            <a:fld id="{2E871434-7C24-429C-82F8-3A4097ECF45D}" type="slidenum">
              <a:rPr lang="en-US" altLang="zh-CN" sz="2000">
                <a:solidFill>
                  <a:srgbClr val="FF0000"/>
                </a:solidFill>
              </a:rPr>
              <a:pPr/>
              <a:t>121</a:t>
            </a:fld>
            <a:endParaRPr lang="en-US" altLang="zh-CN" sz="2000" dirty="0">
              <a:solidFill>
                <a:srgbClr val="FF0000"/>
              </a:solidFill>
            </a:endParaRPr>
          </a:p>
        </p:txBody>
      </p:sp>
      <p:sp>
        <p:nvSpPr>
          <p:cNvPr id="857091" name="Rectangle 3"/>
          <p:cNvSpPr>
            <a:spLocks noGrp="1" noChangeArrowheads="1"/>
          </p:cNvSpPr>
          <p:nvPr>
            <p:ph type="body" idx="1"/>
          </p:nvPr>
        </p:nvSpPr>
        <p:spPr>
          <a:xfrm>
            <a:off x="323850" y="5805488"/>
            <a:ext cx="8229600" cy="720725"/>
          </a:xfrm>
        </p:spPr>
        <p:txBody>
          <a:bodyPr/>
          <a:lstStyle/>
          <a:p>
            <a:pPr algn="ctr">
              <a:lnSpc>
                <a:spcPct val="110000"/>
              </a:lnSpc>
              <a:spcBef>
                <a:spcPct val="15000"/>
              </a:spcBef>
              <a:buClr>
                <a:srgbClr val="800080"/>
              </a:buClr>
              <a:buSzPct val="50000"/>
              <a:buFont typeface="Wingdings" panose="05000000000000000000" pitchFamily="2" charset="2"/>
              <a:buNone/>
            </a:pPr>
            <a:r>
              <a:rPr lang="en-US" altLang="zh-CN" sz="2900" b="1" dirty="0">
                <a:latin typeface="Times New Roman" panose="02020603050405020304" pitchFamily="18" charset="0"/>
                <a:ea typeface="仿宋_GB2312" pitchFamily="49" charset="-122"/>
              </a:rPr>
              <a:t>	</a:t>
            </a:r>
            <a:r>
              <a:rPr lang="zh-CN" altLang="en-US" sz="2400" b="1" dirty="0">
                <a:solidFill>
                  <a:srgbClr val="008000"/>
                </a:solidFill>
                <a:latin typeface="楷体" panose="02010609060101010101" pitchFamily="49" charset="-122"/>
                <a:ea typeface="楷体" panose="02010609060101010101" pitchFamily="49" charset="-122"/>
              </a:rPr>
              <a:t>从</a:t>
            </a:r>
            <a:r>
              <a:rPr lang="en-US" altLang="zh-CN" sz="2400" b="1" dirty="0">
                <a:solidFill>
                  <a:srgbClr val="008000"/>
                </a:solidFill>
                <a:latin typeface="楷体" panose="02010609060101010101" pitchFamily="49" charset="-122"/>
                <a:ea typeface="楷体" panose="02010609060101010101" pitchFamily="49" charset="-122"/>
              </a:rPr>
              <a:t>4</a:t>
            </a:r>
            <a:r>
              <a:rPr lang="zh-CN" altLang="en-US" sz="2400" b="1" dirty="0">
                <a:solidFill>
                  <a:srgbClr val="008000"/>
                </a:solidFill>
                <a:latin typeface="楷体" panose="02010609060101010101" pitchFamily="49" charset="-122"/>
                <a:ea typeface="楷体" panose="02010609060101010101" pitchFamily="49" charset="-122"/>
              </a:rPr>
              <a:t>阶</a:t>
            </a:r>
            <a:r>
              <a:rPr lang="en-US" altLang="zh-CN" sz="2400" b="1" dirty="0">
                <a:solidFill>
                  <a:srgbClr val="008000"/>
                </a:solidFill>
                <a:latin typeface="楷体" panose="02010609060101010101" pitchFamily="49" charset="-122"/>
                <a:ea typeface="楷体" panose="02010609060101010101" pitchFamily="49" charset="-122"/>
              </a:rPr>
              <a:t>B+</a:t>
            </a:r>
            <a:r>
              <a:rPr lang="zh-CN" altLang="en-US" sz="2400" b="1" dirty="0">
                <a:solidFill>
                  <a:srgbClr val="008000"/>
                </a:solidFill>
                <a:latin typeface="楷体" panose="02010609060101010101" pitchFamily="49" charset="-122"/>
                <a:ea typeface="楷体" panose="02010609060101010101" pitchFamily="49" charset="-122"/>
              </a:rPr>
              <a:t>树中做简单删除</a:t>
            </a:r>
            <a:r>
              <a:rPr lang="zh-CN" altLang="en-US" sz="2400" dirty="0">
                <a:latin typeface="楷体" panose="02010609060101010101" pitchFamily="49" charset="-122"/>
                <a:ea typeface="楷体" panose="02010609060101010101" pitchFamily="49" charset="-122"/>
              </a:rPr>
              <a:t> </a:t>
            </a:r>
          </a:p>
        </p:txBody>
      </p:sp>
      <p:grpSp>
        <p:nvGrpSpPr>
          <p:cNvPr id="857194" name="Group 106"/>
          <p:cNvGrpSpPr>
            <a:grpSpLocks/>
          </p:cNvGrpSpPr>
          <p:nvPr/>
        </p:nvGrpSpPr>
        <p:grpSpPr bwMode="auto">
          <a:xfrm>
            <a:off x="98425" y="606425"/>
            <a:ext cx="8902700" cy="2535238"/>
            <a:chOff x="62" y="382"/>
            <a:chExt cx="5608" cy="1597"/>
          </a:xfrm>
        </p:grpSpPr>
        <p:sp>
          <p:nvSpPr>
            <p:cNvPr id="857095" name="Text Box 7"/>
            <p:cNvSpPr txBox="1">
              <a:spLocks noChangeArrowheads="1"/>
            </p:cNvSpPr>
            <p:nvPr/>
          </p:nvSpPr>
          <p:spPr bwMode="auto">
            <a:xfrm>
              <a:off x="348" y="382"/>
              <a:ext cx="899"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dirty="0">
                  <a:solidFill>
                    <a:schemeClr val="tx2"/>
                  </a:solidFill>
                  <a:ea typeface="宋体" panose="02010600030101010101" pitchFamily="2" charset="-122"/>
                </a:rPr>
                <a:t>m = 4</a:t>
              </a:r>
              <a:endParaRPr lang="en-US" altLang="zh-CN" sz="2800" b="1" dirty="0">
                <a:solidFill>
                  <a:schemeClr val="tx2"/>
                </a:solidFill>
              </a:endParaRPr>
            </a:p>
          </p:txBody>
        </p:sp>
        <p:grpSp>
          <p:nvGrpSpPr>
            <p:cNvPr id="857147" name="Group 59"/>
            <p:cNvGrpSpPr>
              <a:grpSpLocks/>
            </p:cNvGrpSpPr>
            <p:nvPr/>
          </p:nvGrpSpPr>
          <p:grpSpPr bwMode="auto">
            <a:xfrm>
              <a:off x="62" y="1012"/>
              <a:ext cx="5608" cy="967"/>
              <a:chOff x="87" y="1071"/>
              <a:chExt cx="5608" cy="967"/>
            </a:xfrm>
          </p:grpSpPr>
          <p:grpSp>
            <p:nvGrpSpPr>
              <p:cNvPr id="857143" name="Group 55"/>
              <p:cNvGrpSpPr>
                <a:grpSpLocks/>
              </p:cNvGrpSpPr>
              <p:nvPr/>
            </p:nvGrpSpPr>
            <p:grpSpPr bwMode="auto">
              <a:xfrm>
                <a:off x="87" y="1692"/>
                <a:ext cx="1047" cy="332"/>
                <a:chOff x="87" y="1692"/>
                <a:chExt cx="1047" cy="332"/>
              </a:xfrm>
            </p:grpSpPr>
            <p:sp>
              <p:nvSpPr>
                <p:cNvPr id="857100" name="Line 12"/>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098" name="Rectangle 10" descr="羊皮纸"/>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099" name="Text Box 11"/>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10 15 </a:t>
                  </a:r>
                  <a:endParaRPr lang="en-US" altLang="zh-CN" sz="2200" b="1">
                    <a:latin typeface="Arial Narrow" panose="020B0606020202030204" pitchFamily="34" charset="0"/>
                  </a:endParaRPr>
                </a:p>
              </p:txBody>
            </p:sp>
          </p:grpSp>
          <p:grpSp>
            <p:nvGrpSpPr>
              <p:cNvPr id="857145" name="Group 57"/>
              <p:cNvGrpSpPr>
                <a:grpSpLocks/>
              </p:cNvGrpSpPr>
              <p:nvPr/>
            </p:nvGrpSpPr>
            <p:grpSpPr bwMode="auto">
              <a:xfrm>
                <a:off x="1020" y="1692"/>
                <a:ext cx="1021" cy="332"/>
                <a:chOff x="1020" y="1692"/>
                <a:chExt cx="1021" cy="332"/>
              </a:xfrm>
            </p:grpSpPr>
            <p:sp>
              <p:nvSpPr>
                <p:cNvPr id="857104" name="Line 16"/>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02" name="Rectangle 14" descr="羊皮纸"/>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03" name="Text Box 15"/>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18 22 27 34 </a:t>
                  </a:r>
                  <a:endParaRPr lang="en-US" altLang="zh-CN" sz="2200" b="1">
                    <a:latin typeface="Arial Narrow" panose="020B0606020202030204" pitchFamily="34" charset="0"/>
                  </a:endParaRPr>
                </a:p>
              </p:txBody>
            </p:sp>
          </p:grpSp>
          <p:grpSp>
            <p:nvGrpSpPr>
              <p:cNvPr id="857144" name="Group 56"/>
              <p:cNvGrpSpPr>
                <a:grpSpLocks/>
              </p:cNvGrpSpPr>
              <p:nvPr/>
            </p:nvGrpSpPr>
            <p:grpSpPr bwMode="auto">
              <a:xfrm>
                <a:off x="1995" y="1692"/>
                <a:ext cx="1034" cy="332"/>
                <a:chOff x="1995" y="1692"/>
                <a:chExt cx="1034" cy="332"/>
              </a:xfrm>
            </p:grpSpPr>
            <p:sp>
              <p:nvSpPr>
                <p:cNvPr id="857108" name="Line 20"/>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06" name="Rectangle 18" descr="羊皮纸"/>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07" name="Text Box 19"/>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40 44 47 </a:t>
                  </a:r>
                  <a:endParaRPr lang="en-US" altLang="zh-CN" sz="2200" b="1">
                    <a:latin typeface="Arial Narrow" panose="020B0606020202030204" pitchFamily="34" charset="0"/>
                  </a:endParaRPr>
                </a:p>
              </p:txBody>
            </p:sp>
          </p:grpSp>
          <p:grpSp>
            <p:nvGrpSpPr>
              <p:cNvPr id="857139" name="Group 51"/>
              <p:cNvGrpSpPr>
                <a:grpSpLocks/>
              </p:cNvGrpSpPr>
              <p:nvPr/>
            </p:nvGrpSpPr>
            <p:grpSpPr bwMode="auto">
              <a:xfrm>
                <a:off x="2898" y="1692"/>
                <a:ext cx="1061" cy="332"/>
                <a:chOff x="2898" y="1692"/>
                <a:chExt cx="1061" cy="332"/>
              </a:xfrm>
            </p:grpSpPr>
            <p:sp>
              <p:nvSpPr>
                <p:cNvPr id="857112" name="Line 24"/>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10" name="Rectangle 22" descr="羊皮纸"/>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11" name="Text Box 23"/>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grpSp>
            <p:nvGrpSpPr>
              <p:cNvPr id="857142" name="Group 54"/>
              <p:cNvGrpSpPr>
                <a:grpSpLocks/>
              </p:cNvGrpSpPr>
              <p:nvPr/>
            </p:nvGrpSpPr>
            <p:grpSpPr bwMode="auto">
              <a:xfrm>
                <a:off x="3828" y="1706"/>
                <a:ext cx="1048" cy="332"/>
                <a:chOff x="3828" y="1706"/>
                <a:chExt cx="1048" cy="332"/>
              </a:xfrm>
            </p:grpSpPr>
            <p:sp>
              <p:nvSpPr>
                <p:cNvPr id="857116" name="Line 28"/>
                <p:cNvSpPr>
                  <a:spLocks noChangeShapeType="1"/>
                </p:cNvSpPr>
                <p:nvPr/>
              </p:nvSpPr>
              <p:spPr bwMode="auto">
                <a:xfrm>
                  <a:off x="3828"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14" name="Rectangle 26" descr="羊皮纸"/>
                <p:cNvSpPr>
                  <a:spLocks noChangeArrowheads="1"/>
                </p:cNvSpPr>
                <p:nvPr/>
              </p:nvSpPr>
              <p:spPr bwMode="auto">
                <a:xfrm>
                  <a:off x="401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15" name="Text Box 27"/>
                <p:cNvSpPr txBox="1">
                  <a:spLocks noChangeArrowheads="1"/>
                </p:cNvSpPr>
                <p:nvPr/>
              </p:nvSpPr>
              <p:spPr bwMode="auto">
                <a:xfrm>
                  <a:off x="3979" y="170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72 74 78  </a:t>
                  </a:r>
                  <a:endParaRPr lang="en-US" altLang="zh-CN" sz="2200" b="1">
                    <a:latin typeface="Arial Narrow" panose="020B0606020202030204" pitchFamily="34" charset="0"/>
                  </a:endParaRPr>
                </a:p>
              </p:txBody>
            </p:sp>
          </p:grpSp>
          <p:grpSp>
            <p:nvGrpSpPr>
              <p:cNvPr id="857141" name="Group 53"/>
              <p:cNvGrpSpPr>
                <a:grpSpLocks/>
              </p:cNvGrpSpPr>
              <p:nvPr/>
            </p:nvGrpSpPr>
            <p:grpSpPr bwMode="auto">
              <a:xfrm>
                <a:off x="4767" y="1706"/>
                <a:ext cx="928" cy="332"/>
                <a:chOff x="4767" y="1706"/>
                <a:chExt cx="928" cy="332"/>
              </a:xfrm>
            </p:grpSpPr>
            <p:sp>
              <p:nvSpPr>
                <p:cNvPr id="857120" name="Line 32"/>
                <p:cNvSpPr>
                  <a:spLocks noChangeShapeType="1"/>
                </p:cNvSpPr>
                <p:nvPr/>
              </p:nvSpPr>
              <p:spPr bwMode="auto">
                <a:xfrm>
                  <a:off x="4767"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18" name="Rectangle 30" descr="羊皮纸"/>
                <p:cNvSpPr>
                  <a:spLocks noChangeArrowheads="1"/>
                </p:cNvSpPr>
                <p:nvPr/>
              </p:nvSpPr>
              <p:spPr bwMode="auto">
                <a:xfrm>
                  <a:off x="494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19" name="Text Box 31"/>
                <p:cNvSpPr txBox="1">
                  <a:spLocks noChangeArrowheads="1"/>
                </p:cNvSpPr>
                <p:nvPr/>
              </p:nvSpPr>
              <p:spPr bwMode="auto">
                <a:xfrm>
                  <a:off x="4931" y="1706"/>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81 84 </a:t>
                  </a:r>
                  <a:endParaRPr lang="en-US" altLang="zh-CN" sz="2200" b="1">
                    <a:latin typeface="Arial Narrow" panose="020B0606020202030204" pitchFamily="34" charset="0"/>
                  </a:endParaRPr>
                </a:p>
              </p:txBody>
            </p:sp>
          </p:grpSp>
          <p:grpSp>
            <p:nvGrpSpPr>
              <p:cNvPr id="857146" name="Group 58"/>
              <p:cNvGrpSpPr>
                <a:grpSpLocks/>
              </p:cNvGrpSpPr>
              <p:nvPr/>
            </p:nvGrpSpPr>
            <p:grpSpPr bwMode="auto">
              <a:xfrm>
                <a:off x="1169" y="1071"/>
                <a:ext cx="897" cy="332"/>
                <a:chOff x="1169" y="1071"/>
                <a:chExt cx="897" cy="332"/>
              </a:xfrm>
            </p:grpSpPr>
            <p:sp>
              <p:nvSpPr>
                <p:cNvPr id="857122" name="Rectangle 34" descr="羊皮纸"/>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23" name="Text Box 35"/>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a:latin typeface="Arial Narrow" panose="020B0606020202030204" pitchFamily="34" charset="0"/>
                      <a:ea typeface="宋体" panose="02010600030101010101" pitchFamily="2" charset="-122"/>
                    </a:rPr>
                    <a:t>15 34 47 67</a:t>
                  </a:r>
                  <a:r>
                    <a:rPr lang="en-US" altLang="zh-CN" sz="900">
                      <a:ea typeface="宋体" panose="02010600030101010101" pitchFamily="2" charset="-122"/>
                    </a:rPr>
                    <a:t> </a:t>
                  </a:r>
                  <a:endParaRPr lang="en-US" altLang="zh-CN"/>
                </a:p>
              </p:txBody>
            </p:sp>
          </p:grpSp>
          <p:sp>
            <p:nvSpPr>
              <p:cNvPr id="857124" name="Line 36"/>
              <p:cNvSpPr>
                <a:spLocks noChangeShapeType="1"/>
              </p:cNvSpPr>
              <p:nvPr/>
            </p:nvSpPr>
            <p:spPr bwMode="auto">
              <a:xfrm flipH="1">
                <a:off x="434" y="1314"/>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25" name="Line 37"/>
              <p:cNvSpPr>
                <a:spLocks noChangeShapeType="1"/>
              </p:cNvSpPr>
              <p:nvPr/>
            </p:nvSpPr>
            <p:spPr bwMode="auto">
              <a:xfrm flipH="1">
                <a:off x="1362" y="1309"/>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26" name="Line 38"/>
              <p:cNvSpPr>
                <a:spLocks noChangeShapeType="1"/>
              </p:cNvSpPr>
              <p:nvPr/>
            </p:nvSpPr>
            <p:spPr bwMode="auto">
              <a:xfrm>
                <a:off x="1673" y="1314"/>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27" name="Line 39"/>
              <p:cNvSpPr>
                <a:spLocks noChangeShapeType="1"/>
              </p:cNvSpPr>
              <p:nvPr/>
            </p:nvSpPr>
            <p:spPr bwMode="auto">
              <a:xfrm>
                <a:off x="1861" y="1314"/>
                <a:ext cx="139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57140" name="Group 52"/>
              <p:cNvGrpSpPr>
                <a:grpSpLocks/>
              </p:cNvGrpSpPr>
              <p:nvPr/>
            </p:nvGrpSpPr>
            <p:grpSpPr bwMode="auto">
              <a:xfrm>
                <a:off x="4364" y="1094"/>
                <a:ext cx="897" cy="332"/>
                <a:chOff x="4364" y="1094"/>
                <a:chExt cx="897" cy="332"/>
              </a:xfrm>
            </p:grpSpPr>
            <p:sp>
              <p:nvSpPr>
                <p:cNvPr id="857129" name="Rectangle 41" descr="羊皮纸"/>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30" name="Text Box 42"/>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78 84</a:t>
                  </a:r>
                  <a:r>
                    <a:rPr lang="en-US" altLang="zh-CN" sz="900">
                      <a:ea typeface="宋体" panose="02010600030101010101" pitchFamily="2" charset="-122"/>
                    </a:rPr>
                    <a:t> </a:t>
                  </a:r>
                  <a:endParaRPr lang="en-US" altLang="zh-CN"/>
                </a:p>
              </p:txBody>
            </p:sp>
          </p:grpSp>
          <p:sp>
            <p:nvSpPr>
              <p:cNvPr id="857131" name="Line 43"/>
              <p:cNvSpPr>
                <a:spLocks noChangeShapeType="1"/>
              </p:cNvSpPr>
              <p:nvPr/>
            </p:nvSpPr>
            <p:spPr bwMode="auto">
              <a:xfrm flipH="1">
                <a:off x="4153" y="1314"/>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32" name="Line 44"/>
              <p:cNvSpPr>
                <a:spLocks noChangeShapeType="1"/>
              </p:cNvSpPr>
              <p:nvPr/>
            </p:nvSpPr>
            <p:spPr bwMode="auto">
              <a:xfrm>
                <a:off x="4650" y="1314"/>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7148" name="Group 60"/>
            <p:cNvGrpSpPr>
              <a:grpSpLocks/>
            </p:cNvGrpSpPr>
            <p:nvPr/>
          </p:nvGrpSpPr>
          <p:grpSpPr bwMode="auto">
            <a:xfrm>
              <a:off x="2592" y="386"/>
              <a:ext cx="898" cy="332"/>
              <a:chOff x="2617" y="445"/>
              <a:chExt cx="898" cy="332"/>
            </a:xfrm>
          </p:grpSpPr>
          <p:sp>
            <p:nvSpPr>
              <p:cNvPr id="857134" name="Rectangle 46" descr="羊皮纸"/>
              <p:cNvSpPr>
                <a:spLocks noChangeArrowheads="1"/>
              </p:cNvSpPr>
              <p:nvPr/>
            </p:nvSpPr>
            <p:spPr bwMode="auto">
              <a:xfrm>
                <a:off x="2653" y="467"/>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35" name="Text Box 47"/>
              <p:cNvSpPr txBox="1">
                <a:spLocks noChangeArrowheads="1"/>
              </p:cNvSpPr>
              <p:nvPr/>
            </p:nvSpPr>
            <p:spPr bwMode="auto">
              <a:xfrm>
                <a:off x="2617" y="445"/>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67 84 </a:t>
                </a:r>
                <a:endParaRPr lang="en-US" altLang="zh-CN" sz="2200" b="1">
                  <a:latin typeface="Arial Narrow" panose="020B0606020202030204" pitchFamily="34" charset="0"/>
                </a:endParaRPr>
              </a:p>
            </p:txBody>
          </p:sp>
        </p:grpSp>
        <p:sp>
          <p:nvSpPr>
            <p:cNvPr id="857136" name="Line 48"/>
            <p:cNvSpPr>
              <a:spLocks noChangeShapeType="1"/>
            </p:cNvSpPr>
            <p:nvPr/>
          </p:nvSpPr>
          <p:spPr bwMode="auto">
            <a:xfrm flipH="1">
              <a:off x="1349" y="627"/>
              <a:ext cx="1383" cy="38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37" name="Line 49"/>
            <p:cNvSpPr>
              <a:spLocks noChangeShapeType="1"/>
            </p:cNvSpPr>
            <p:nvPr/>
          </p:nvSpPr>
          <p:spPr bwMode="auto">
            <a:xfrm>
              <a:off x="2900" y="630"/>
              <a:ext cx="1565" cy="40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57138" name="Text Box 50"/>
          <p:cNvSpPr txBox="1">
            <a:spLocks noChangeArrowheads="1"/>
          </p:cNvSpPr>
          <p:nvPr/>
        </p:nvSpPr>
        <p:spPr bwMode="auto">
          <a:xfrm>
            <a:off x="3995738" y="2709863"/>
            <a:ext cx="59848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b="1" dirty="0">
                <a:solidFill>
                  <a:srgbClr val="FF0000"/>
                </a:solidFill>
                <a:ea typeface="宋体" panose="02010600030101010101" pitchFamily="2" charset="-122"/>
                <a:sym typeface="Symbol" panose="05050102010706020507" pitchFamily="18" charset="2"/>
              </a:rPr>
              <a:t></a:t>
            </a:r>
            <a:endParaRPr lang="en-US" altLang="zh-CN" sz="2800" b="1" dirty="0">
              <a:solidFill>
                <a:srgbClr val="FF0000"/>
              </a:solidFill>
            </a:endParaRPr>
          </a:p>
        </p:txBody>
      </p:sp>
      <p:sp>
        <p:nvSpPr>
          <p:cNvPr id="857151" name="Text Box 63"/>
          <p:cNvSpPr txBox="1">
            <a:spLocks noChangeArrowheads="1"/>
          </p:cNvSpPr>
          <p:nvPr/>
        </p:nvSpPr>
        <p:spPr bwMode="auto">
          <a:xfrm>
            <a:off x="287338" y="3249613"/>
            <a:ext cx="3021012"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dirty="0">
                <a:latin typeface="楷体" panose="02010609060101010101" pitchFamily="49" charset="-122"/>
                <a:ea typeface="楷体" panose="02010609060101010101" pitchFamily="49" charset="-122"/>
              </a:rPr>
              <a:t>简单删除关键码</a:t>
            </a:r>
            <a:r>
              <a:rPr lang="en-US" altLang="zh-CN" sz="2400" b="1" dirty="0">
                <a:solidFill>
                  <a:schemeClr val="tx2"/>
                </a:solidFill>
                <a:latin typeface="楷体" panose="02010609060101010101" pitchFamily="49" charset="-122"/>
                <a:ea typeface="楷体" panose="02010609060101010101" pitchFamily="49" charset="-122"/>
              </a:rPr>
              <a:t>47</a:t>
            </a:r>
            <a:r>
              <a:rPr lang="en-US" altLang="zh-CN" sz="2400" b="1" dirty="0">
                <a:latin typeface="楷体" panose="02010609060101010101" pitchFamily="49" charset="-122"/>
                <a:ea typeface="楷体" panose="02010609060101010101" pitchFamily="49" charset="-122"/>
              </a:rPr>
              <a:t>,</a:t>
            </a:r>
          </a:p>
          <a:p>
            <a:pPr algn="just"/>
            <a:r>
              <a:rPr lang="zh-CN" altLang="en-US" sz="2400" b="1" dirty="0">
                <a:latin typeface="楷体" panose="02010609060101010101" pitchFamily="49" charset="-122"/>
                <a:ea typeface="楷体" panose="02010609060101010101" pitchFamily="49" charset="-122"/>
              </a:rPr>
              <a:t>上层索引可以不改</a:t>
            </a:r>
          </a:p>
        </p:txBody>
      </p:sp>
      <p:grpSp>
        <p:nvGrpSpPr>
          <p:cNvPr id="2" name="组合 1"/>
          <p:cNvGrpSpPr/>
          <p:nvPr/>
        </p:nvGrpSpPr>
        <p:grpSpPr>
          <a:xfrm>
            <a:off x="107950" y="3384550"/>
            <a:ext cx="8902700" cy="2528888"/>
            <a:chOff x="107950" y="3384550"/>
            <a:chExt cx="8902700" cy="2528888"/>
          </a:xfrm>
        </p:grpSpPr>
        <p:grpSp>
          <p:nvGrpSpPr>
            <p:cNvPr id="857152" name="Group 64"/>
            <p:cNvGrpSpPr>
              <a:grpSpLocks/>
            </p:cNvGrpSpPr>
            <p:nvPr/>
          </p:nvGrpSpPr>
          <p:grpSpPr bwMode="auto">
            <a:xfrm>
              <a:off x="107950" y="4378325"/>
              <a:ext cx="8902700" cy="1535113"/>
              <a:chOff x="87" y="1071"/>
              <a:chExt cx="5608" cy="967"/>
            </a:xfrm>
          </p:grpSpPr>
          <p:grpSp>
            <p:nvGrpSpPr>
              <p:cNvPr id="857153" name="Group 65"/>
              <p:cNvGrpSpPr>
                <a:grpSpLocks/>
              </p:cNvGrpSpPr>
              <p:nvPr/>
            </p:nvGrpSpPr>
            <p:grpSpPr bwMode="auto">
              <a:xfrm>
                <a:off x="87" y="1692"/>
                <a:ext cx="1047" cy="332"/>
                <a:chOff x="87" y="1692"/>
                <a:chExt cx="1047" cy="332"/>
              </a:xfrm>
            </p:grpSpPr>
            <p:sp>
              <p:nvSpPr>
                <p:cNvPr id="857154" name="Line 66"/>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55" name="Rectangle 67" descr="羊皮纸"/>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56" name="Text Box 68"/>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10 15 </a:t>
                  </a:r>
                  <a:endParaRPr lang="en-US" altLang="zh-CN" sz="2200" b="1">
                    <a:latin typeface="Arial Narrow" panose="020B0606020202030204" pitchFamily="34" charset="0"/>
                  </a:endParaRPr>
                </a:p>
              </p:txBody>
            </p:sp>
          </p:grpSp>
          <p:grpSp>
            <p:nvGrpSpPr>
              <p:cNvPr id="857157" name="Group 69"/>
              <p:cNvGrpSpPr>
                <a:grpSpLocks/>
              </p:cNvGrpSpPr>
              <p:nvPr/>
            </p:nvGrpSpPr>
            <p:grpSpPr bwMode="auto">
              <a:xfrm>
                <a:off x="1020" y="1692"/>
                <a:ext cx="1021" cy="332"/>
                <a:chOff x="1020" y="1692"/>
                <a:chExt cx="1021" cy="332"/>
              </a:xfrm>
            </p:grpSpPr>
            <p:sp>
              <p:nvSpPr>
                <p:cNvPr id="857158" name="Line 70"/>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59" name="Rectangle 71" descr="羊皮纸"/>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60" name="Text Box 72"/>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18 22 27 34 </a:t>
                  </a:r>
                  <a:endParaRPr lang="en-US" altLang="zh-CN" sz="2200" b="1">
                    <a:latin typeface="Arial Narrow" panose="020B0606020202030204" pitchFamily="34" charset="0"/>
                  </a:endParaRPr>
                </a:p>
              </p:txBody>
            </p:sp>
          </p:grpSp>
          <p:grpSp>
            <p:nvGrpSpPr>
              <p:cNvPr id="857161" name="Group 73"/>
              <p:cNvGrpSpPr>
                <a:grpSpLocks/>
              </p:cNvGrpSpPr>
              <p:nvPr/>
            </p:nvGrpSpPr>
            <p:grpSpPr bwMode="auto">
              <a:xfrm>
                <a:off x="1995" y="1692"/>
                <a:ext cx="1034" cy="332"/>
                <a:chOff x="1995" y="1692"/>
                <a:chExt cx="1034" cy="332"/>
              </a:xfrm>
            </p:grpSpPr>
            <p:sp>
              <p:nvSpPr>
                <p:cNvPr id="857162" name="Line 74"/>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63" name="Rectangle 75" descr="羊皮纸"/>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64" name="Text Box 76"/>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a:t>
                  </a:r>
                  <a:endParaRPr lang="en-US" altLang="zh-CN" sz="2200" b="1">
                    <a:latin typeface="Arial Narrow" panose="020B0606020202030204" pitchFamily="34" charset="0"/>
                  </a:endParaRPr>
                </a:p>
              </p:txBody>
            </p:sp>
          </p:grpSp>
          <p:grpSp>
            <p:nvGrpSpPr>
              <p:cNvPr id="857165" name="Group 77"/>
              <p:cNvGrpSpPr>
                <a:grpSpLocks/>
              </p:cNvGrpSpPr>
              <p:nvPr/>
            </p:nvGrpSpPr>
            <p:grpSpPr bwMode="auto">
              <a:xfrm>
                <a:off x="2898" y="1692"/>
                <a:ext cx="1061" cy="332"/>
                <a:chOff x="2898" y="1692"/>
                <a:chExt cx="1061" cy="332"/>
              </a:xfrm>
            </p:grpSpPr>
            <p:sp>
              <p:nvSpPr>
                <p:cNvPr id="857166" name="Line 78"/>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67" name="Rectangle 79" descr="羊皮纸"/>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68" name="Text Box 80"/>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grpSp>
            <p:nvGrpSpPr>
              <p:cNvPr id="857169" name="Group 81"/>
              <p:cNvGrpSpPr>
                <a:grpSpLocks/>
              </p:cNvGrpSpPr>
              <p:nvPr/>
            </p:nvGrpSpPr>
            <p:grpSpPr bwMode="auto">
              <a:xfrm>
                <a:off x="3828" y="1706"/>
                <a:ext cx="1048" cy="332"/>
                <a:chOff x="3828" y="1706"/>
                <a:chExt cx="1048" cy="332"/>
              </a:xfrm>
            </p:grpSpPr>
            <p:sp>
              <p:nvSpPr>
                <p:cNvPr id="857170" name="Line 82"/>
                <p:cNvSpPr>
                  <a:spLocks noChangeShapeType="1"/>
                </p:cNvSpPr>
                <p:nvPr/>
              </p:nvSpPr>
              <p:spPr bwMode="auto">
                <a:xfrm>
                  <a:off x="3828"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71" name="Rectangle 83" descr="羊皮纸"/>
                <p:cNvSpPr>
                  <a:spLocks noChangeArrowheads="1"/>
                </p:cNvSpPr>
                <p:nvPr/>
              </p:nvSpPr>
              <p:spPr bwMode="auto">
                <a:xfrm>
                  <a:off x="401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72" name="Text Box 84"/>
                <p:cNvSpPr txBox="1">
                  <a:spLocks noChangeArrowheads="1"/>
                </p:cNvSpPr>
                <p:nvPr/>
              </p:nvSpPr>
              <p:spPr bwMode="auto">
                <a:xfrm>
                  <a:off x="3979" y="170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72 74 78  </a:t>
                  </a:r>
                  <a:endParaRPr lang="en-US" altLang="zh-CN" sz="2200" b="1">
                    <a:latin typeface="Arial Narrow" panose="020B0606020202030204" pitchFamily="34" charset="0"/>
                  </a:endParaRPr>
                </a:p>
              </p:txBody>
            </p:sp>
          </p:grpSp>
          <p:grpSp>
            <p:nvGrpSpPr>
              <p:cNvPr id="857173" name="Group 85"/>
              <p:cNvGrpSpPr>
                <a:grpSpLocks/>
              </p:cNvGrpSpPr>
              <p:nvPr/>
            </p:nvGrpSpPr>
            <p:grpSpPr bwMode="auto">
              <a:xfrm>
                <a:off x="4767" y="1706"/>
                <a:ext cx="928" cy="332"/>
                <a:chOff x="4767" y="1706"/>
                <a:chExt cx="928" cy="332"/>
              </a:xfrm>
            </p:grpSpPr>
            <p:sp>
              <p:nvSpPr>
                <p:cNvPr id="857174" name="Line 86"/>
                <p:cNvSpPr>
                  <a:spLocks noChangeShapeType="1"/>
                </p:cNvSpPr>
                <p:nvPr/>
              </p:nvSpPr>
              <p:spPr bwMode="auto">
                <a:xfrm>
                  <a:off x="4767"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75" name="Rectangle 87" descr="羊皮纸"/>
                <p:cNvSpPr>
                  <a:spLocks noChangeArrowheads="1"/>
                </p:cNvSpPr>
                <p:nvPr/>
              </p:nvSpPr>
              <p:spPr bwMode="auto">
                <a:xfrm>
                  <a:off x="494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76" name="Text Box 88"/>
                <p:cNvSpPr txBox="1">
                  <a:spLocks noChangeArrowheads="1"/>
                </p:cNvSpPr>
                <p:nvPr/>
              </p:nvSpPr>
              <p:spPr bwMode="auto">
                <a:xfrm>
                  <a:off x="4931" y="1706"/>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81 84 </a:t>
                  </a:r>
                  <a:endParaRPr lang="en-US" altLang="zh-CN" sz="2200" b="1">
                    <a:latin typeface="Arial Narrow" panose="020B0606020202030204" pitchFamily="34" charset="0"/>
                  </a:endParaRPr>
                </a:p>
              </p:txBody>
            </p:sp>
          </p:grpSp>
          <p:grpSp>
            <p:nvGrpSpPr>
              <p:cNvPr id="857177" name="Group 89"/>
              <p:cNvGrpSpPr>
                <a:grpSpLocks/>
              </p:cNvGrpSpPr>
              <p:nvPr/>
            </p:nvGrpSpPr>
            <p:grpSpPr bwMode="auto">
              <a:xfrm>
                <a:off x="1169" y="1071"/>
                <a:ext cx="897" cy="332"/>
                <a:chOff x="1169" y="1071"/>
                <a:chExt cx="897" cy="332"/>
              </a:xfrm>
            </p:grpSpPr>
            <p:sp>
              <p:nvSpPr>
                <p:cNvPr id="857178" name="Rectangle 90" descr="羊皮纸"/>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79" name="Text Box 91"/>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a:latin typeface="Arial Narrow" panose="020B0606020202030204" pitchFamily="34" charset="0"/>
                      <a:ea typeface="宋体" panose="02010600030101010101" pitchFamily="2" charset="-122"/>
                    </a:rPr>
                    <a:t>15 34 47 67</a:t>
                  </a:r>
                  <a:r>
                    <a:rPr lang="en-US" altLang="zh-CN" sz="900">
                      <a:ea typeface="宋体" panose="02010600030101010101" pitchFamily="2" charset="-122"/>
                    </a:rPr>
                    <a:t> </a:t>
                  </a:r>
                  <a:endParaRPr lang="en-US" altLang="zh-CN"/>
                </a:p>
              </p:txBody>
            </p:sp>
          </p:grpSp>
          <p:sp>
            <p:nvSpPr>
              <p:cNvPr id="857180" name="Line 92"/>
              <p:cNvSpPr>
                <a:spLocks noChangeShapeType="1"/>
              </p:cNvSpPr>
              <p:nvPr/>
            </p:nvSpPr>
            <p:spPr bwMode="auto">
              <a:xfrm flipH="1">
                <a:off x="434" y="1314"/>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81" name="Line 93"/>
              <p:cNvSpPr>
                <a:spLocks noChangeShapeType="1"/>
              </p:cNvSpPr>
              <p:nvPr/>
            </p:nvSpPr>
            <p:spPr bwMode="auto">
              <a:xfrm flipH="1">
                <a:off x="1362" y="1309"/>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82" name="Line 94"/>
              <p:cNvSpPr>
                <a:spLocks noChangeShapeType="1"/>
              </p:cNvSpPr>
              <p:nvPr/>
            </p:nvSpPr>
            <p:spPr bwMode="auto">
              <a:xfrm>
                <a:off x="1673" y="1314"/>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83" name="Line 95"/>
              <p:cNvSpPr>
                <a:spLocks noChangeShapeType="1"/>
              </p:cNvSpPr>
              <p:nvPr/>
            </p:nvSpPr>
            <p:spPr bwMode="auto">
              <a:xfrm>
                <a:off x="1861" y="1314"/>
                <a:ext cx="139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57184" name="Group 96"/>
              <p:cNvGrpSpPr>
                <a:grpSpLocks/>
              </p:cNvGrpSpPr>
              <p:nvPr/>
            </p:nvGrpSpPr>
            <p:grpSpPr bwMode="auto">
              <a:xfrm>
                <a:off x="4364" y="1094"/>
                <a:ext cx="897" cy="332"/>
                <a:chOff x="4364" y="1094"/>
                <a:chExt cx="897" cy="332"/>
              </a:xfrm>
            </p:grpSpPr>
            <p:sp>
              <p:nvSpPr>
                <p:cNvPr id="857185" name="Rectangle 97" descr="羊皮纸"/>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86" name="Text Box 98"/>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78 84</a:t>
                  </a:r>
                  <a:r>
                    <a:rPr lang="en-US" altLang="zh-CN" sz="900">
                      <a:ea typeface="宋体" panose="02010600030101010101" pitchFamily="2" charset="-122"/>
                    </a:rPr>
                    <a:t> </a:t>
                  </a:r>
                  <a:endParaRPr lang="en-US" altLang="zh-CN"/>
                </a:p>
              </p:txBody>
            </p:sp>
          </p:grpSp>
          <p:sp>
            <p:nvSpPr>
              <p:cNvPr id="857187" name="Line 99"/>
              <p:cNvSpPr>
                <a:spLocks noChangeShapeType="1"/>
              </p:cNvSpPr>
              <p:nvPr/>
            </p:nvSpPr>
            <p:spPr bwMode="auto">
              <a:xfrm flipH="1">
                <a:off x="4153" y="1314"/>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88" name="Line 100"/>
              <p:cNvSpPr>
                <a:spLocks noChangeShapeType="1"/>
              </p:cNvSpPr>
              <p:nvPr/>
            </p:nvSpPr>
            <p:spPr bwMode="auto">
              <a:xfrm>
                <a:off x="4650" y="1314"/>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7189" name="Group 101"/>
            <p:cNvGrpSpPr>
              <a:grpSpLocks/>
            </p:cNvGrpSpPr>
            <p:nvPr/>
          </p:nvGrpSpPr>
          <p:grpSpPr bwMode="auto">
            <a:xfrm>
              <a:off x="4124325" y="3384550"/>
              <a:ext cx="1425575" cy="527050"/>
              <a:chOff x="2617" y="445"/>
              <a:chExt cx="898" cy="332"/>
            </a:xfrm>
          </p:grpSpPr>
          <p:sp>
            <p:nvSpPr>
              <p:cNvPr id="857190" name="Rectangle 102" descr="羊皮纸"/>
              <p:cNvSpPr>
                <a:spLocks noChangeArrowheads="1"/>
              </p:cNvSpPr>
              <p:nvPr/>
            </p:nvSpPr>
            <p:spPr bwMode="auto">
              <a:xfrm>
                <a:off x="2653" y="467"/>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7191" name="Text Box 103"/>
              <p:cNvSpPr txBox="1">
                <a:spLocks noChangeArrowheads="1"/>
              </p:cNvSpPr>
              <p:nvPr/>
            </p:nvSpPr>
            <p:spPr bwMode="auto">
              <a:xfrm>
                <a:off x="2617" y="445"/>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67 84 </a:t>
                </a:r>
                <a:endParaRPr lang="en-US" altLang="zh-CN" sz="2200" b="1">
                  <a:latin typeface="Arial Narrow" panose="020B0606020202030204" pitchFamily="34" charset="0"/>
                </a:endParaRPr>
              </a:p>
            </p:txBody>
          </p:sp>
        </p:grpSp>
        <p:sp>
          <p:nvSpPr>
            <p:cNvPr id="857192" name="Line 104"/>
            <p:cNvSpPr>
              <a:spLocks noChangeShapeType="1"/>
            </p:cNvSpPr>
            <p:nvPr/>
          </p:nvSpPr>
          <p:spPr bwMode="auto">
            <a:xfrm flipH="1">
              <a:off x="2151063" y="3767138"/>
              <a:ext cx="2195512" cy="6064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7193" name="Line 105"/>
            <p:cNvSpPr>
              <a:spLocks noChangeShapeType="1"/>
            </p:cNvSpPr>
            <p:nvPr/>
          </p:nvSpPr>
          <p:spPr bwMode="auto">
            <a:xfrm>
              <a:off x="4613275" y="3771900"/>
              <a:ext cx="2484438" cy="642938"/>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217851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7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7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138" grpId="0"/>
      <p:bldP spid="857151"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4"/>
          <p:cNvSpPr>
            <a:spLocks noGrp="1"/>
          </p:cNvSpPr>
          <p:nvPr>
            <p:ph type="sldNum" sz="quarter" idx="11"/>
          </p:nvPr>
        </p:nvSpPr>
        <p:spPr>
          <a:xfrm>
            <a:off x="7476873" y="6370637"/>
            <a:ext cx="1519808" cy="365125"/>
          </a:xfrm>
        </p:spPr>
        <p:txBody>
          <a:bodyPr/>
          <a:lstStyle/>
          <a:p>
            <a:fld id="{668964FA-2D5F-464E-A2D4-198A1230132A}" type="slidenum">
              <a:rPr lang="en-US" altLang="zh-CN" sz="2000">
                <a:solidFill>
                  <a:srgbClr val="FF0000"/>
                </a:solidFill>
              </a:rPr>
              <a:pPr/>
              <a:t>122</a:t>
            </a:fld>
            <a:endParaRPr lang="en-US" altLang="zh-CN" sz="2000" dirty="0">
              <a:solidFill>
                <a:srgbClr val="FF0000"/>
              </a:solidFill>
            </a:endParaRPr>
          </a:p>
        </p:txBody>
      </p:sp>
      <p:sp>
        <p:nvSpPr>
          <p:cNvPr id="859138" name="Rectangle 2"/>
          <p:cNvSpPr>
            <a:spLocks noGrp="1" noChangeArrowheads="1"/>
          </p:cNvSpPr>
          <p:nvPr>
            <p:ph type="body" idx="1"/>
          </p:nvPr>
        </p:nvSpPr>
        <p:spPr>
          <a:xfrm>
            <a:off x="323850" y="5805488"/>
            <a:ext cx="8229600" cy="720725"/>
          </a:xfrm>
        </p:spPr>
        <p:txBody>
          <a:bodyPr/>
          <a:lstStyle/>
          <a:p>
            <a:pPr algn="ctr">
              <a:lnSpc>
                <a:spcPct val="110000"/>
              </a:lnSpc>
              <a:spcBef>
                <a:spcPct val="15000"/>
              </a:spcBef>
              <a:buClr>
                <a:srgbClr val="800080"/>
              </a:buClr>
              <a:buSzPct val="50000"/>
              <a:buFont typeface="Wingdings" panose="05000000000000000000" pitchFamily="2" charset="2"/>
              <a:buNone/>
            </a:pPr>
            <a:r>
              <a:rPr lang="en-US" altLang="zh-CN" sz="2900" b="1" dirty="0">
                <a:latin typeface="Times New Roman" panose="02020603050405020304" pitchFamily="18" charset="0"/>
                <a:ea typeface="仿宋_GB2312" pitchFamily="49" charset="-122"/>
              </a:rPr>
              <a:t>	</a:t>
            </a:r>
            <a:r>
              <a:rPr lang="zh-CN" altLang="en-US" sz="2400" b="1" dirty="0">
                <a:solidFill>
                  <a:srgbClr val="008000"/>
                </a:solidFill>
                <a:latin typeface="楷体" panose="02010609060101010101" pitchFamily="49" charset="-122"/>
                <a:ea typeface="楷体" panose="02010609060101010101" pitchFamily="49" charset="-122"/>
              </a:rPr>
              <a:t>从</a:t>
            </a:r>
            <a:r>
              <a:rPr lang="en-US" altLang="zh-CN" sz="2400" b="1" dirty="0">
                <a:solidFill>
                  <a:srgbClr val="008000"/>
                </a:solidFill>
                <a:latin typeface="楷体" panose="02010609060101010101" pitchFamily="49" charset="-122"/>
                <a:ea typeface="楷体" panose="02010609060101010101" pitchFamily="49" charset="-122"/>
              </a:rPr>
              <a:t>4</a:t>
            </a:r>
            <a:r>
              <a:rPr lang="zh-CN" altLang="en-US" sz="2400" b="1" dirty="0">
                <a:solidFill>
                  <a:srgbClr val="008000"/>
                </a:solidFill>
                <a:latin typeface="楷体" panose="02010609060101010101" pitchFamily="49" charset="-122"/>
                <a:ea typeface="楷体" panose="02010609060101010101" pitchFamily="49" charset="-122"/>
              </a:rPr>
              <a:t>阶</a:t>
            </a:r>
            <a:r>
              <a:rPr lang="en-US" altLang="zh-CN" sz="2400" b="1" dirty="0">
                <a:solidFill>
                  <a:srgbClr val="008000"/>
                </a:solidFill>
                <a:latin typeface="楷体" panose="02010609060101010101" pitchFamily="49" charset="-122"/>
                <a:ea typeface="楷体" panose="02010609060101010101" pitchFamily="49" charset="-122"/>
              </a:rPr>
              <a:t>B+</a:t>
            </a:r>
            <a:r>
              <a:rPr lang="zh-CN" altLang="en-US" sz="2400" b="1" dirty="0">
                <a:solidFill>
                  <a:srgbClr val="008000"/>
                </a:solidFill>
                <a:latin typeface="楷体" panose="02010609060101010101" pitchFamily="49" charset="-122"/>
                <a:ea typeface="楷体" panose="02010609060101010101" pitchFamily="49" charset="-122"/>
              </a:rPr>
              <a:t>树中删除时的调整</a:t>
            </a:r>
            <a:r>
              <a:rPr lang="zh-CN" altLang="en-US" sz="2400" dirty="0">
                <a:latin typeface="楷体" panose="02010609060101010101" pitchFamily="49" charset="-122"/>
                <a:ea typeface="楷体" panose="02010609060101010101" pitchFamily="49" charset="-122"/>
              </a:rPr>
              <a:t> </a:t>
            </a:r>
          </a:p>
        </p:txBody>
      </p:sp>
      <p:grpSp>
        <p:nvGrpSpPr>
          <p:cNvPr id="859139" name="Group 3"/>
          <p:cNvGrpSpPr>
            <a:grpSpLocks/>
          </p:cNvGrpSpPr>
          <p:nvPr/>
        </p:nvGrpSpPr>
        <p:grpSpPr bwMode="auto">
          <a:xfrm>
            <a:off x="98425" y="166687"/>
            <a:ext cx="8902700" cy="2974976"/>
            <a:chOff x="62" y="105"/>
            <a:chExt cx="5608" cy="1874"/>
          </a:xfrm>
        </p:grpSpPr>
        <p:sp>
          <p:nvSpPr>
            <p:cNvPr id="859140" name="Text Box 4"/>
            <p:cNvSpPr txBox="1">
              <a:spLocks noChangeArrowheads="1"/>
            </p:cNvSpPr>
            <p:nvPr/>
          </p:nvSpPr>
          <p:spPr bwMode="auto">
            <a:xfrm>
              <a:off x="228" y="105"/>
              <a:ext cx="899"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a:solidFill>
                    <a:schemeClr val="tx2"/>
                  </a:solidFill>
                  <a:ea typeface="宋体" panose="02010600030101010101" pitchFamily="2" charset="-122"/>
                </a:rPr>
                <a:t>m = 4</a:t>
              </a:r>
              <a:endParaRPr lang="en-US" altLang="zh-CN" sz="2800" b="1">
                <a:solidFill>
                  <a:schemeClr val="tx2"/>
                </a:solidFill>
              </a:endParaRPr>
            </a:p>
          </p:txBody>
        </p:sp>
        <p:grpSp>
          <p:nvGrpSpPr>
            <p:cNvPr id="859141" name="Group 5"/>
            <p:cNvGrpSpPr>
              <a:grpSpLocks/>
            </p:cNvGrpSpPr>
            <p:nvPr/>
          </p:nvGrpSpPr>
          <p:grpSpPr bwMode="auto">
            <a:xfrm>
              <a:off x="62" y="1012"/>
              <a:ext cx="5608" cy="967"/>
              <a:chOff x="87" y="1071"/>
              <a:chExt cx="5608" cy="967"/>
            </a:xfrm>
          </p:grpSpPr>
          <p:grpSp>
            <p:nvGrpSpPr>
              <p:cNvPr id="859142" name="Group 6"/>
              <p:cNvGrpSpPr>
                <a:grpSpLocks/>
              </p:cNvGrpSpPr>
              <p:nvPr/>
            </p:nvGrpSpPr>
            <p:grpSpPr bwMode="auto">
              <a:xfrm>
                <a:off x="87" y="1692"/>
                <a:ext cx="1047" cy="332"/>
                <a:chOff x="87" y="1692"/>
                <a:chExt cx="1047" cy="332"/>
              </a:xfrm>
            </p:grpSpPr>
            <p:sp>
              <p:nvSpPr>
                <p:cNvPr id="859143" name="Line 7"/>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44" name="Rectangle 8" descr="羊皮纸"/>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45" name="Text Box 9"/>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10 15 </a:t>
                  </a:r>
                  <a:endParaRPr lang="en-US" altLang="zh-CN" sz="2200" b="1">
                    <a:latin typeface="Arial Narrow" panose="020B0606020202030204" pitchFamily="34" charset="0"/>
                  </a:endParaRPr>
                </a:p>
              </p:txBody>
            </p:sp>
          </p:grpSp>
          <p:grpSp>
            <p:nvGrpSpPr>
              <p:cNvPr id="859146" name="Group 10"/>
              <p:cNvGrpSpPr>
                <a:grpSpLocks/>
              </p:cNvGrpSpPr>
              <p:nvPr/>
            </p:nvGrpSpPr>
            <p:grpSpPr bwMode="auto">
              <a:xfrm>
                <a:off x="1020" y="1692"/>
                <a:ext cx="1021" cy="332"/>
                <a:chOff x="1020" y="1692"/>
                <a:chExt cx="1021" cy="332"/>
              </a:xfrm>
            </p:grpSpPr>
            <p:sp>
              <p:nvSpPr>
                <p:cNvPr id="859147" name="Line 11"/>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48" name="Rectangle 12" descr="羊皮纸"/>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49" name="Text Box 13"/>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18 22 27 34 </a:t>
                  </a:r>
                  <a:endParaRPr lang="en-US" altLang="zh-CN" sz="2200" b="1">
                    <a:latin typeface="Arial Narrow" panose="020B0606020202030204" pitchFamily="34" charset="0"/>
                  </a:endParaRPr>
                </a:p>
              </p:txBody>
            </p:sp>
          </p:grpSp>
          <p:grpSp>
            <p:nvGrpSpPr>
              <p:cNvPr id="859150" name="Group 14"/>
              <p:cNvGrpSpPr>
                <a:grpSpLocks/>
              </p:cNvGrpSpPr>
              <p:nvPr/>
            </p:nvGrpSpPr>
            <p:grpSpPr bwMode="auto">
              <a:xfrm>
                <a:off x="1995" y="1692"/>
                <a:ext cx="1034" cy="332"/>
                <a:chOff x="1995" y="1692"/>
                <a:chExt cx="1034" cy="332"/>
              </a:xfrm>
            </p:grpSpPr>
            <p:sp>
              <p:nvSpPr>
                <p:cNvPr id="859151" name="Line 15"/>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52" name="Rectangle 16" descr="羊皮纸"/>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53" name="Text Box 17"/>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40 44 47 </a:t>
                  </a:r>
                  <a:endParaRPr lang="en-US" altLang="zh-CN" sz="2200" b="1">
                    <a:latin typeface="Arial Narrow" panose="020B0606020202030204" pitchFamily="34" charset="0"/>
                  </a:endParaRPr>
                </a:p>
              </p:txBody>
            </p:sp>
          </p:grpSp>
          <p:grpSp>
            <p:nvGrpSpPr>
              <p:cNvPr id="859154" name="Group 18"/>
              <p:cNvGrpSpPr>
                <a:grpSpLocks/>
              </p:cNvGrpSpPr>
              <p:nvPr/>
            </p:nvGrpSpPr>
            <p:grpSpPr bwMode="auto">
              <a:xfrm>
                <a:off x="2898" y="1692"/>
                <a:ext cx="1061" cy="332"/>
                <a:chOff x="2898" y="1692"/>
                <a:chExt cx="1061" cy="332"/>
              </a:xfrm>
            </p:grpSpPr>
            <p:sp>
              <p:nvSpPr>
                <p:cNvPr id="859155" name="Line 19"/>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56" name="Rectangle 20" descr="羊皮纸"/>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57" name="Text Box 21"/>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grpSp>
            <p:nvGrpSpPr>
              <p:cNvPr id="859158" name="Group 22"/>
              <p:cNvGrpSpPr>
                <a:grpSpLocks/>
              </p:cNvGrpSpPr>
              <p:nvPr/>
            </p:nvGrpSpPr>
            <p:grpSpPr bwMode="auto">
              <a:xfrm>
                <a:off x="3828" y="1706"/>
                <a:ext cx="1048" cy="332"/>
                <a:chOff x="3828" y="1706"/>
                <a:chExt cx="1048" cy="332"/>
              </a:xfrm>
            </p:grpSpPr>
            <p:sp>
              <p:nvSpPr>
                <p:cNvPr id="859159" name="Line 23"/>
                <p:cNvSpPr>
                  <a:spLocks noChangeShapeType="1"/>
                </p:cNvSpPr>
                <p:nvPr/>
              </p:nvSpPr>
              <p:spPr bwMode="auto">
                <a:xfrm>
                  <a:off x="3828"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60" name="Rectangle 24" descr="羊皮纸"/>
                <p:cNvSpPr>
                  <a:spLocks noChangeArrowheads="1"/>
                </p:cNvSpPr>
                <p:nvPr/>
              </p:nvSpPr>
              <p:spPr bwMode="auto">
                <a:xfrm>
                  <a:off x="401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61" name="Text Box 25"/>
                <p:cNvSpPr txBox="1">
                  <a:spLocks noChangeArrowheads="1"/>
                </p:cNvSpPr>
                <p:nvPr/>
              </p:nvSpPr>
              <p:spPr bwMode="auto">
                <a:xfrm>
                  <a:off x="3979" y="170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72 74 78  </a:t>
                  </a:r>
                  <a:endParaRPr lang="en-US" altLang="zh-CN" sz="2200" b="1">
                    <a:latin typeface="Arial Narrow" panose="020B0606020202030204" pitchFamily="34" charset="0"/>
                  </a:endParaRPr>
                </a:p>
              </p:txBody>
            </p:sp>
          </p:grpSp>
          <p:grpSp>
            <p:nvGrpSpPr>
              <p:cNvPr id="859162" name="Group 26"/>
              <p:cNvGrpSpPr>
                <a:grpSpLocks/>
              </p:cNvGrpSpPr>
              <p:nvPr/>
            </p:nvGrpSpPr>
            <p:grpSpPr bwMode="auto">
              <a:xfrm>
                <a:off x="4767" y="1706"/>
                <a:ext cx="928" cy="332"/>
                <a:chOff x="4767" y="1706"/>
                <a:chExt cx="928" cy="332"/>
              </a:xfrm>
            </p:grpSpPr>
            <p:sp>
              <p:nvSpPr>
                <p:cNvPr id="859163" name="Line 27"/>
                <p:cNvSpPr>
                  <a:spLocks noChangeShapeType="1"/>
                </p:cNvSpPr>
                <p:nvPr/>
              </p:nvSpPr>
              <p:spPr bwMode="auto">
                <a:xfrm>
                  <a:off x="4767"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64" name="Rectangle 28" descr="羊皮纸"/>
                <p:cNvSpPr>
                  <a:spLocks noChangeArrowheads="1"/>
                </p:cNvSpPr>
                <p:nvPr/>
              </p:nvSpPr>
              <p:spPr bwMode="auto">
                <a:xfrm>
                  <a:off x="494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65" name="Text Box 29"/>
                <p:cNvSpPr txBox="1">
                  <a:spLocks noChangeArrowheads="1"/>
                </p:cNvSpPr>
                <p:nvPr/>
              </p:nvSpPr>
              <p:spPr bwMode="auto">
                <a:xfrm>
                  <a:off x="4931" y="1706"/>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81 84 </a:t>
                  </a:r>
                  <a:endParaRPr lang="en-US" altLang="zh-CN" sz="2200" b="1">
                    <a:latin typeface="Arial Narrow" panose="020B0606020202030204" pitchFamily="34" charset="0"/>
                  </a:endParaRPr>
                </a:p>
              </p:txBody>
            </p:sp>
          </p:grpSp>
          <p:grpSp>
            <p:nvGrpSpPr>
              <p:cNvPr id="859166" name="Group 30"/>
              <p:cNvGrpSpPr>
                <a:grpSpLocks/>
              </p:cNvGrpSpPr>
              <p:nvPr/>
            </p:nvGrpSpPr>
            <p:grpSpPr bwMode="auto">
              <a:xfrm>
                <a:off x="1169" y="1071"/>
                <a:ext cx="897" cy="332"/>
                <a:chOff x="1169" y="1071"/>
                <a:chExt cx="897" cy="332"/>
              </a:xfrm>
            </p:grpSpPr>
            <p:sp>
              <p:nvSpPr>
                <p:cNvPr id="859167" name="Rectangle 31" descr="羊皮纸"/>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68" name="Text Box 32"/>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a:latin typeface="Arial Narrow" panose="020B0606020202030204" pitchFamily="34" charset="0"/>
                      <a:ea typeface="宋体" panose="02010600030101010101" pitchFamily="2" charset="-122"/>
                    </a:rPr>
                    <a:t>15 34 47 67</a:t>
                  </a:r>
                  <a:r>
                    <a:rPr lang="en-US" altLang="zh-CN" sz="900">
                      <a:ea typeface="宋体" panose="02010600030101010101" pitchFamily="2" charset="-122"/>
                    </a:rPr>
                    <a:t> </a:t>
                  </a:r>
                  <a:endParaRPr lang="en-US" altLang="zh-CN"/>
                </a:p>
              </p:txBody>
            </p:sp>
          </p:grpSp>
          <p:sp>
            <p:nvSpPr>
              <p:cNvPr id="859169" name="Line 33"/>
              <p:cNvSpPr>
                <a:spLocks noChangeShapeType="1"/>
              </p:cNvSpPr>
              <p:nvPr/>
            </p:nvSpPr>
            <p:spPr bwMode="auto">
              <a:xfrm flipH="1">
                <a:off x="434" y="1314"/>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70" name="Line 34"/>
              <p:cNvSpPr>
                <a:spLocks noChangeShapeType="1"/>
              </p:cNvSpPr>
              <p:nvPr/>
            </p:nvSpPr>
            <p:spPr bwMode="auto">
              <a:xfrm flipH="1">
                <a:off x="1362" y="1309"/>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71" name="Line 35"/>
              <p:cNvSpPr>
                <a:spLocks noChangeShapeType="1"/>
              </p:cNvSpPr>
              <p:nvPr/>
            </p:nvSpPr>
            <p:spPr bwMode="auto">
              <a:xfrm>
                <a:off x="1673" y="1314"/>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72" name="Line 36"/>
              <p:cNvSpPr>
                <a:spLocks noChangeShapeType="1"/>
              </p:cNvSpPr>
              <p:nvPr/>
            </p:nvSpPr>
            <p:spPr bwMode="auto">
              <a:xfrm>
                <a:off x="1861" y="1314"/>
                <a:ext cx="139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59173" name="Group 37"/>
              <p:cNvGrpSpPr>
                <a:grpSpLocks/>
              </p:cNvGrpSpPr>
              <p:nvPr/>
            </p:nvGrpSpPr>
            <p:grpSpPr bwMode="auto">
              <a:xfrm>
                <a:off x="4364" y="1094"/>
                <a:ext cx="897" cy="332"/>
                <a:chOff x="4364" y="1094"/>
                <a:chExt cx="897" cy="332"/>
              </a:xfrm>
            </p:grpSpPr>
            <p:sp>
              <p:nvSpPr>
                <p:cNvPr id="859174" name="Rectangle 38" descr="羊皮纸"/>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75" name="Text Box 39"/>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78 84</a:t>
                  </a:r>
                  <a:r>
                    <a:rPr lang="en-US" altLang="zh-CN" sz="900">
                      <a:ea typeface="宋体" panose="02010600030101010101" pitchFamily="2" charset="-122"/>
                    </a:rPr>
                    <a:t> </a:t>
                  </a:r>
                  <a:endParaRPr lang="en-US" altLang="zh-CN"/>
                </a:p>
              </p:txBody>
            </p:sp>
          </p:grpSp>
          <p:sp>
            <p:nvSpPr>
              <p:cNvPr id="859176" name="Line 40"/>
              <p:cNvSpPr>
                <a:spLocks noChangeShapeType="1"/>
              </p:cNvSpPr>
              <p:nvPr/>
            </p:nvSpPr>
            <p:spPr bwMode="auto">
              <a:xfrm flipH="1">
                <a:off x="4153" y="1314"/>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77" name="Line 41"/>
              <p:cNvSpPr>
                <a:spLocks noChangeShapeType="1"/>
              </p:cNvSpPr>
              <p:nvPr/>
            </p:nvSpPr>
            <p:spPr bwMode="auto">
              <a:xfrm>
                <a:off x="4650" y="1314"/>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9178" name="Group 42"/>
            <p:cNvGrpSpPr>
              <a:grpSpLocks/>
            </p:cNvGrpSpPr>
            <p:nvPr/>
          </p:nvGrpSpPr>
          <p:grpSpPr bwMode="auto">
            <a:xfrm>
              <a:off x="2592" y="386"/>
              <a:ext cx="898" cy="332"/>
              <a:chOff x="2617" y="445"/>
              <a:chExt cx="898" cy="332"/>
            </a:xfrm>
          </p:grpSpPr>
          <p:sp>
            <p:nvSpPr>
              <p:cNvPr id="859179" name="Rectangle 43" descr="羊皮纸"/>
              <p:cNvSpPr>
                <a:spLocks noChangeArrowheads="1"/>
              </p:cNvSpPr>
              <p:nvPr/>
            </p:nvSpPr>
            <p:spPr bwMode="auto">
              <a:xfrm>
                <a:off x="2653" y="467"/>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80" name="Text Box 44"/>
              <p:cNvSpPr txBox="1">
                <a:spLocks noChangeArrowheads="1"/>
              </p:cNvSpPr>
              <p:nvPr/>
            </p:nvSpPr>
            <p:spPr bwMode="auto">
              <a:xfrm>
                <a:off x="2617" y="445"/>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67 84 </a:t>
                </a:r>
                <a:endParaRPr lang="en-US" altLang="zh-CN" sz="2200" b="1">
                  <a:latin typeface="Arial Narrow" panose="020B0606020202030204" pitchFamily="34" charset="0"/>
                </a:endParaRPr>
              </a:p>
            </p:txBody>
          </p:sp>
        </p:grpSp>
        <p:sp>
          <p:nvSpPr>
            <p:cNvPr id="859181" name="Line 45"/>
            <p:cNvSpPr>
              <a:spLocks noChangeShapeType="1"/>
            </p:cNvSpPr>
            <p:nvPr/>
          </p:nvSpPr>
          <p:spPr bwMode="auto">
            <a:xfrm flipH="1">
              <a:off x="1349" y="627"/>
              <a:ext cx="1383" cy="38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82" name="Line 46"/>
            <p:cNvSpPr>
              <a:spLocks noChangeShapeType="1"/>
            </p:cNvSpPr>
            <p:nvPr/>
          </p:nvSpPr>
          <p:spPr bwMode="auto">
            <a:xfrm>
              <a:off x="2900" y="630"/>
              <a:ext cx="1565" cy="40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59183" name="Text Box 47"/>
          <p:cNvSpPr txBox="1">
            <a:spLocks noChangeArrowheads="1"/>
          </p:cNvSpPr>
          <p:nvPr/>
        </p:nvSpPr>
        <p:spPr bwMode="auto">
          <a:xfrm>
            <a:off x="696913" y="2708275"/>
            <a:ext cx="59848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b="1" dirty="0">
                <a:solidFill>
                  <a:srgbClr val="FF0000"/>
                </a:solidFill>
                <a:ea typeface="宋体" panose="02010600030101010101" pitchFamily="2" charset="-122"/>
                <a:sym typeface="Symbol" panose="05050102010706020507" pitchFamily="18" charset="2"/>
              </a:rPr>
              <a:t></a:t>
            </a:r>
            <a:endParaRPr lang="en-US" altLang="zh-CN" sz="2800" b="1" dirty="0">
              <a:solidFill>
                <a:srgbClr val="FF0000"/>
              </a:solidFill>
            </a:endParaRPr>
          </a:p>
        </p:txBody>
      </p:sp>
      <p:sp>
        <p:nvSpPr>
          <p:cNvPr id="859184" name="Text Box 48"/>
          <p:cNvSpPr txBox="1">
            <a:spLocks noChangeArrowheads="1"/>
          </p:cNvSpPr>
          <p:nvPr/>
        </p:nvSpPr>
        <p:spPr bwMode="auto">
          <a:xfrm>
            <a:off x="287338" y="3270250"/>
            <a:ext cx="3021012"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dirty="0">
                <a:latin typeface="楷体" panose="02010609060101010101" pitchFamily="49" charset="-122"/>
                <a:ea typeface="楷体" panose="02010609060101010101" pitchFamily="49" charset="-122"/>
              </a:rPr>
              <a:t>删除关键码</a:t>
            </a:r>
            <a:r>
              <a:rPr lang="en-US" altLang="zh-CN" sz="2400" b="1" dirty="0">
                <a:solidFill>
                  <a:schemeClr val="tx2"/>
                </a:solidFill>
                <a:latin typeface="楷体" panose="02010609060101010101" pitchFamily="49" charset="-122"/>
                <a:ea typeface="楷体" panose="02010609060101010101" pitchFamily="49" charset="-122"/>
              </a:rPr>
              <a:t>15</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调整</a:t>
            </a:r>
          </a:p>
          <a:p>
            <a:pPr algn="just"/>
            <a:r>
              <a:rPr lang="zh-CN" altLang="en-US" sz="2400" b="1" dirty="0">
                <a:latin typeface="楷体" panose="02010609060101010101" pitchFamily="49" charset="-122"/>
                <a:ea typeface="楷体" panose="02010609060101010101" pitchFamily="49" charset="-122"/>
              </a:rPr>
              <a:t>上层索引改变</a:t>
            </a:r>
          </a:p>
        </p:txBody>
      </p:sp>
      <p:grpSp>
        <p:nvGrpSpPr>
          <p:cNvPr id="859227" name="Group 91"/>
          <p:cNvGrpSpPr>
            <a:grpSpLocks/>
          </p:cNvGrpSpPr>
          <p:nvPr/>
        </p:nvGrpSpPr>
        <p:grpSpPr bwMode="auto">
          <a:xfrm>
            <a:off x="107950" y="3384550"/>
            <a:ext cx="8902700" cy="2528888"/>
            <a:chOff x="68" y="2132"/>
            <a:chExt cx="5608" cy="1593"/>
          </a:xfrm>
        </p:grpSpPr>
        <p:grpSp>
          <p:nvGrpSpPr>
            <p:cNvPr id="859185" name="Group 49"/>
            <p:cNvGrpSpPr>
              <a:grpSpLocks/>
            </p:cNvGrpSpPr>
            <p:nvPr/>
          </p:nvGrpSpPr>
          <p:grpSpPr bwMode="auto">
            <a:xfrm>
              <a:off x="68" y="2758"/>
              <a:ext cx="5608" cy="967"/>
              <a:chOff x="87" y="1071"/>
              <a:chExt cx="5608" cy="967"/>
            </a:xfrm>
          </p:grpSpPr>
          <p:grpSp>
            <p:nvGrpSpPr>
              <p:cNvPr id="859186" name="Group 50"/>
              <p:cNvGrpSpPr>
                <a:grpSpLocks/>
              </p:cNvGrpSpPr>
              <p:nvPr/>
            </p:nvGrpSpPr>
            <p:grpSpPr bwMode="auto">
              <a:xfrm>
                <a:off x="87" y="1692"/>
                <a:ext cx="1047" cy="332"/>
                <a:chOff x="87" y="1692"/>
                <a:chExt cx="1047" cy="332"/>
              </a:xfrm>
            </p:grpSpPr>
            <p:sp>
              <p:nvSpPr>
                <p:cNvPr id="859187" name="Line 51"/>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88" name="Rectangle 52" descr="羊皮纸"/>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89" name="Text Box 53"/>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dirty="0">
                      <a:latin typeface="Arial Narrow" panose="020B0606020202030204" pitchFamily="34" charset="0"/>
                      <a:ea typeface="宋体" panose="02010600030101010101" pitchFamily="2" charset="-122"/>
                    </a:rPr>
                    <a:t>10 </a:t>
                  </a:r>
                  <a:r>
                    <a:rPr lang="en-US" altLang="zh-CN" sz="2200" b="1" dirty="0">
                      <a:solidFill>
                        <a:srgbClr val="FF0000"/>
                      </a:solidFill>
                      <a:latin typeface="Arial Narrow" panose="020B0606020202030204" pitchFamily="34" charset="0"/>
                      <a:ea typeface="宋体" panose="02010600030101010101" pitchFamily="2" charset="-122"/>
                    </a:rPr>
                    <a:t>18</a:t>
                  </a:r>
                  <a:r>
                    <a:rPr lang="en-US" altLang="zh-CN" sz="2200" b="1" dirty="0">
                      <a:latin typeface="Arial Narrow" panose="020B0606020202030204" pitchFamily="34" charset="0"/>
                      <a:ea typeface="宋体" panose="02010600030101010101" pitchFamily="2" charset="-122"/>
                    </a:rPr>
                    <a:t> </a:t>
                  </a:r>
                  <a:endParaRPr lang="en-US" altLang="zh-CN" sz="2200" b="1" dirty="0">
                    <a:latin typeface="Arial Narrow" panose="020B0606020202030204" pitchFamily="34" charset="0"/>
                  </a:endParaRPr>
                </a:p>
              </p:txBody>
            </p:sp>
          </p:grpSp>
          <p:grpSp>
            <p:nvGrpSpPr>
              <p:cNvPr id="859190" name="Group 54"/>
              <p:cNvGrpSpPr>
                <a:grpSpLocks/>
              </p:cNvGrpSpPr>
              <p:nvPr/>
            </p:nvGrpSpPr>
            <p:grpSpPr bwMode="auto">
              <a:xfrm>
                <a:off x="1020" y="1692"/>
                <a:ext cx="1021" cy="332"/>
                <a:chOff x="1020" y="1692"/>
                <a:chExt cx="1021" cy="332"/>
              </a:xfrm>
            </p:grpSpPr>
            <p:sp>
              <p:nvSpPr>
                <p:cNvPr id="859191" name="Line 55"/>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92" name="Rectangle 56" descr="羊皮纸"/>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93" name="Text Box 57"/>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 22 27 34 </a:t>
                  </a:r>
                  <a:endParaRPr lang="en-US" altLang="zh-CN" sz="2200" b="1">
                    <a:latin typeface="Arial Narrow" panose="020B0606020202030204" pitchFamily="34" charset="0"/>
                  </a:endParaRPr>
                </a:p>
              </p:txBody>
            </p:sp>
          </p:grpSp>
          <p:grpSp>
            <p:nvGrpSpPr>
              <p:cNvPr id="859194" name="Group 58"/>
              <p:cNvGrpSpPr>
                <a:grpSpLocks/>
              </p:cNvGrpSpPr>
              <p:nvPr/>
            </p:nvGrpSpPr>
            <p:grpSpPr bwMode="auto">
              <a:xfrm>
                <a:off x="1995" y="1692"/>
                <a:ext cx="1034" cy="332"/>
                <a:chOff x="1995" y="1692"/>
                <a:chExt cx="1034" cy="332"/>
              </a:xfrm>
            </p:grpSpPr>
            <p:sp>
              <p:nvSpPr>
                <p:cNvPr id="859195" name="Line 59"/>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196" name="Rectangle 60" descr="羊皮纸"/>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197" name="Text Box 61"/>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40 44 47 </a:t>
                  </a:r>
                  <a:endParaRPr lang="en-US" altLang="zh-CN" sz="2200" b="1">
                    <a:latin typeface="Arial Narrow" panose="020B0606020202030204" pitchFamily="34" charset="0"/>
                  </a:endParaRPr>
                </a:p>
              </p:txBody>
            </p:sp>
          </p:grpSp>
          <p:grpSp>
            <p:nvGrpSpPr>
              <p:cNvPr id="859198" name="Group 62"/>
              <p:cNvGrpSpPr>
                <a:grpSpLocks/>
              </p:cNvGrpSpPr>
              <p:nvPr/>
            </p:nvGrpSpPr>
            <p:grpSpPr bwMode="auto">
              <a:xfrm>
                <a:off x="2898" y="1692"/>
                <a:ext cx="1061" cy="332"/>
                <a:chOff x="2898" y="1692"/>
                <a:chExt cx="1061" cy="332"/>
              </a:xfrm>
            </p:grpSpPr>
            <p:sp>
              <p:nvSpPr>
                <p:cNvPr id="859199" name="Line 63"/>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200" name="Rectangle 64" descr="羊皮纸"/>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201" name="Text Box 65"/>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grpSp>
            <p:nvGrpSpPr>
              <p:cNvPr id="859202" name="Group 66"/>
              <p:cNvGrpSpPr>
                <a:grpSpLocks/>
              </p:cNvGrpSpPr>
              <p:nvPr/>
            </p:nvGrpSpPr>
            <p:grpSpPr bwMode="auto">
              <a:xfrm>
                <a:off x="3828" y="1706"/>
                <a:ext cx="1048" cy="332"/>
                <a:chOff x="3828" y="1706"/>
                <a:chExt cx="1048" cy="332"/>
              </a:xfrm>
            </p:grpSpPr>
            <p:sp>
              <p:nvSpPr>
                <p:cNvPr id="859203" name="Line 67"/>
                <p:cNvSpPr>
                  <a:spLocks noChangeShapeType="1"/>
                </p:cNvSpPr>
                <p:nvPr/>
              </p:nvSpPr>
              <p:spPr bwMode="auto">
                <a:xfrm>
                  <a:off x="3828"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204" name="Rectangle 68" descr="羊皮纸"/>
                <p:cNvSpPr>
                  <a:spLocks noChangeArrowheads="1"/>
                </p:cNvSpPr>
                <p:nvPr/>
              </p:nvSpPr>
              <p:spPr bwMode="auto">
                <a:xfrm>
                  <a:off x="401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205" name="Text Box 69"/>
                <p:cNvSpPr txBox="1">
                  <a:spLocks noChangeArrowheads="1"/>
                </p:cNvSpPr>
                <p:nvPr/>
              </p:nvSpPr>
              <p:spPr bwMode="auto">
                <a:xfrm>
                  <a:off x="3979" y="170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72 74 78  </a:t>
                  </a:r>
                  <a:endParaRPr lang="en-US" altLang="zh-CN" sz="2200" b="1">
                    <a:latin typeface="Arial Narrow" panose="020B0606020202030204" pitchFamily="34" charset="0"/>
                  </a:endParaRPr>
                </a:p>
              </p:txBody>
            </p:sp>
          </p:grpSp>
          <p:grpSp>
            <p:nvGrpSpPr>
              <p:cNvPr id="859206" name="Group 70"/>
              <p:cNvGrpSpPr>
                <a:grpSpLocks/>
              </p:cNvGrpSpPr>
              <p:nvPr/>
            </p:nvGrpSpPr>
            <p:grpSpPr bwMode="auto">
              <a:xfrm>
                <a:off x="4767" y="1706"/>
                <a:ext cx="928" cy="332"/>
                <a:chOff x="4767" y="1706"/>
                <a:chExt cx="928" cy="332"/>
              </a:xfrm>
            </p:grpSpPr>
            <p:sp>
              <p:nvSpPr>
                <p:cNvPr id="859207" name="Line 71"/>
                <p:cNvSpPr>
                  <a:spLocks noChangeShapeType="1"/>
                </p:cNvSpPr>
                <p:nvPr/>
              </p:nvSpPr>
              <p:spPr bwMode="auto">
                <a:xfrm>
                  <a:off x="4767"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208" name="Rectangle 72" descr="羊皮纸"/>
                <p:cNvSpPr>
                  <a:spLocks noChangeArrowheads="1"/>
                </p:cNvSpPr>
                <p:nvPr/>
              </p:nvSpPr>
              <p:spPr bwMode="auto">
                <a:xfrm>
                  <a:off x="494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209" name="Text Box 73"/>
                <p:cNvSpPr txBox="1">
                  <a:spLocks noChangeArrowheads="1"/>
                </p:cNvSpPr>
                <p:nvPr/>
              </p:nvSpPr>
              <p:spPr bwMode="auto">
                <a:xfrm>
                  <a:off x="4931" y="1706"/>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81 84 </a:t>
                  </a:r>
                  <a:endParaRPr lang="en-US" altLang="zh-CN" sz="2200" b="1">
                    <a:latin typeface="Arial Narrow" panose="020B0606020202030204" pitchFamily="34" charset="0"/>
                  </a:endParaRPr>
                </a:p>
              </p:txBody>
            </p:sp>
          </p:grpSp>
          <p:grpSp>
            <p:nvGrpSpPr>
              <p:cNvPr id="859210" name="Group 74"/>
              <p:cNvGrpSpPr>
                <a:grpSpLocks/>
              </p:cNvGrpSpPr>
              <p:nvPr/>
            </p:nvGrpSpPr>
            <p:grpSpPr bwMode="auto">
              <a:xfrm>
                <a:off x="1169" y="1071"/>
                <a:ext cx="897" cy="332"/>
                <a:chOff x="1169" y="1071"/>
                <a:chExt cx="897" cy="332"/>
              </a:xfrm>
            </p:grpSpPr>
            <p:sp>
              <p:nvSpPr>
                <p:cNvPr id="859211" name="Rectangle 75" descr="羊皮纸"/>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212" name="Text Box 76"/>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dirty="0">
                      <a:solidFill>
                        <a:srgbClr val="FF0000"/>
                      </a:solidFill>
                      <a:latin typeface="Arial Narrow" panose="020B0606020202030204" pitchFamily="34" charset="0"/>
                      <a:ea typeface="宋体" panose="02010600030101010101" pitchFamily="2" charset="-122"/>
                    </a:rPr>
                    <a:t>18</a:t>
                  </a:r>
                  <a:r>
                    <a:rPr lang="en-US" altLang="zh-CN" sz="2100" b="1" dirty="0">
                      <a:latin typeface="Arial Narrow" panose="020B0606020202030204" pitchFamily="34" charset="0"/>
                      <a:ea typeface="宋体" panose="02010600030101010101" pitchFamily="2" charset="-122"/>
                    </a:rPr>
                    <a:t> 34 47 67</a:t>
                  </a:r>
                  <a:r>
                    <a:rPr lang="en-US" altLang="zh-CN" sz="900" dirty="0">
                      <a:ea typeface="宋体" panose="02010600030101010101" pitchFamily="2" charset="-122"/>
                    </a:rPr>
                    <a:t> </a:t>
                  </a:r>
                  <a:endParaRPr lang="en-US" altLang="zh-CN" dirty="0"/>
                </a:p>
              </p:txBody>
            </p:sp>
          </p:grpSp>
          <p:sp>
            <p:nvSpPr>
              <p:cNvPr id="859213" name="Line 77"/>
              <p:cNvSpPr>
                <a:spLocks noChangeShapeType="1"/>
              </p:cNvSpPr>
              <p:nvPr/>
            </p:nvSpPr>
            <p:spPr bwMode="auto">
              <a:xfrm flipH="1">
                <a:off x="434" y="1314"/>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214" name="Line 78"/>
              <p:cNvSpPr>
                <a:spLocks noChangeShapeType="1"/>
              </p:cNvSpPr>
              <p:nvPr/>
            </p:nvSpPr>
            <p:spPr bwMode="auto">
              <a:xfrm flipH="1">
                <a:off x="1362" y="1309"/>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215" name="Line 79"/>
              <p:cNvSpPr>
                <a:spLocks noChangeShapeType="1"/>
              </p:cNvSpPr>
              <p:nvPr/>
            </p:nvSpPr>
            <p:spPr bwMode="auto">
              <a:xfrm>
                <a:off x="1673" y="1314"/>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216" name="Line 80"/>
              <p:cNvSpPr>
                <a:spLocks noChangeShapeType="1"/>
              </p:cNvSpPr>
              <p:nvPr/>
            </p:nvSpPr>
            <p:spPr bwMode="auto">
              <a:xfrm>
                <a:off x="1861" y="1314"/>
                <a:ext cx="139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59217" name="Group 81"/>
              <p:cNvGrpSpPr>
                <a:grpSpLocks/>
              </p:cNvGrpSpPr>
              <p:nvPr/>
            </p:nvGrpSpPr>
            <p:grpSpPr bwMode="auto">
              <a:xfrm>
                <a:off x="4364" y="1094"/>
                <a:ext cx="897" cy="332"/>
                <a:chOff x="4364" y="1094"/>
                <a:chExt cx="897" cy="332"/>
              </a:xfrm>
            </p:grpSpPr>
            <p:sp>
              <p:nvSpPr>
                <p:cNvPr id="859218" name="Rectangle 82" descr="羊皮纸"/>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219" name="Text Box 83"/>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78 84</a:t>
                  </a:r>
                  <a:r>
                    <a:rPr lang="en-US" altLang="zh-CN" sz="900">
                      <a:ea typeface="宋体" panose="02010600030101010101" pitchFamily="2" charset="-122"/>
                    </a:rPr>
                    <a:t> </a:t>
                  </a:r>
                  <a:endParaRPr lang="en-US" altLang="zh-CN"/>
                </a:p>
              </p:txBody>
            </p:sp>
          </p:grpSp>
          <p:sp>
            <p:nvSpPr>
              <p:cNvPr id="859220" name="Line 84"/>
              <p:cNvSpPr>
                <a:spLocks noChangeShapeType="1"/>
              </p:cNvSpPr>
              <p:nvPr/>
            </p:nvSpPr>
            <p:spPr bwMode="auto">
              <a:xfrm flipH="1">
                <a:off x="4153" y="1314"/>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221" name="Line 85"/>
              <p:cNvSpPr>
                <a:spLocks noChangeShapeType="1"/>
              </p:cNvSpPr>
              <p:nvPr/>
            </p:nvSpPr>
            <p:spPr bwMode="auto">
              <a:xfrm>
                <a:off x="4650" y="1314"/>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59222" name="Group 86"/>
            <p:cNvGrpSpPr>
              <a:grpSpLocks/>
            </p:cNvGrpSpPr>
            <p:nvPr/>
          </p:nvGrpSpPr>
          <p:grpSpPr bwMode="auto">
            <a:xfrm>
              <a:off x="2598" y="2132"/>
              <a:ext cx="898" cy="332"/>
              <a:chOff x="2617" y="445"/>
              <a:chExt cx="898" cy="332"/>
            </a:xfrm>
          </p:grpSpPr>
          <p:sp>
            <p:nvSpPr>
              <p:cNvPr id="859223" name="Rectangle 87" descr="羊皮纸"/>
              <p:cNvSpPr>
                <a:spLocks noChangeArrowheads="1"/>
              </p:cNvSpPr>
              <p:nvPr/>
            </p:nvSpPr>
            <p:spPr bwMode="auto">
              <a:xfrm>
                <a:off x="2653" y="467"/>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59224" name="Text Box 88"/>
              <p:cNvSpPr txBox="1">
                <a:spLocks noChangeArrowheads="1"/>
              </p:cNvSpPr>
              <p:nvPr/>
            </p:nvSpPr>
            <p:spPr bwMode="auto">
              <a:xfrm>
                <a:off x="2617" y="445"/>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67 84 </a:t>
                </a:r>
                <a:endParaRPr lang="en-US" altLang="zh-CN" sz="2200" b="1">
                  <a:latin typeface="Arial Narrow" panose="020B0606020202030204" pitchFamily="34" charset="0"/>
                </a:endParaRPr>
              </a:p>
            </p:txBody>
          </p:sp>
        </p:grpSp>
        <p:sp>
          <p:nvSpPr>
            <p:cNvPr id="859225" name="Line 89"/>
            <p:cNvSpPr>
              <a:spLocks noChangeShapeType="1"/>
            </p:cNvSpPr>
            <p:nvPr/>
          </p:nvSpPr>
          <p:spPr bwMode="auto">
            <a:xfrm flipH="1">
              <a:off x="1355" y="2373"/>
              <a:ext cx="1383" cy="38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9226" name="Line 90"/>
            <p:cNvSpPr>
              <a:spLocks noChangeShapeType="1"/>
            </p:cNvSpPr>
            <p:nvPr/>
          </p:nvSpPr>
          <p:spPr bwMode="auto">
            <a:xfrm>
              <a:off x="2906" y="2376"/>
              <a:ext cx="1565" cy="40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415263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91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9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9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83" grpId="0"/>
      <p:bldP spid="859184"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a:xfrm>
            <a:off x="7524328" y="6269037"/>
            <a:ext cx="1375792" cy="365125"/>
          </a:xfrm>
        </p:spPr>
        <p:txBody>
          <a:bodyPr/>
          <a:lstStyle/>
          <a:p>
            <a:fld id="{09AFD915-444E-4718-AC98-9100BBC0356A}" type="slidenum">
              <a:rPr lang="en-US" altLang="zh-CN" sz="2000">
                <a:solidFill>
                  <a:srgbClr val="FF0000"/>
                </a:solidFill>
              </a:rPr>
              <a:pPr/>
              <a:t>123</a:t>
            </a:fld>
            <a:endParaRPr lang="en-US" altLang="zh-CN" sz="2000" dirty="0">
              <a:solidFill>
                <a:srgbClr val="FF0000"/>
              </a:solidFill>
            </a:endParaRPr>
          </a:p>
        </p:txBody>
      </p:sp>
      <p:sp>
        <p:nvSpPr>
          <p:cNvPr id="858115" name="Rectangle 3"/>
          <p:cNvSpPr>
            <a:spLocks noGrp="1" noChangeArrowheads="1"/>
          </p:cNvSpPr>
          <p:nvPr>
            <p:ph type="body" idx="1"/>
          </p:nvPr>
        </p:nvSpPr>
        <p:spPr>
          <a:xfrm>
            <a:off x="827584" y="692150"/>
            <a:ext cx="6984776" cy="5759450"/>
          </a:xfrm>
        </p:spPr>
        <p:txBody>
          <a:bodyPr>
            <a:normAutofit/>
          </a:bodyPr>
          <a:lstStyle/>
          <a:p>
            <a:pPr>
              <a:lnSpc>
                <a:spcPct val="105000"/>
              </a:lnSpc>
              <a:spcBef>
                <a:spcPts val="1200"/>
              </a:spcBef>
              <a:spcAft>
                <a:spcPts val="1200"/>
              </a:spcAft>
              <a:buClr>
                <a:srgbClr val="800080"/>
              </a:buClr>
              <a:buSzPct val="50000"/>
            </a:pPr>
            <a:r>
              <a:rPr lang="zh-CN" altLang="en-US" sz="2400" b="1" dirty="0">
                <a:latin typeface="楷体" panose="02010609060101010101" pitchFamily="49" charset="-122"/>
                <a:ea typeface="楷体" panose="02010609060101010101" pitchFamily="49" charset="-122"/>
              </a:rPr>
              <a:t>如果右兄弟结点的关键码数已达到下限 </a:t>
            </a:r>
            <a:r>
              <a:rPr lang="zh-CN" altLang="en-US" sz="2400" b="1" dirty="0">
                <a:solidFill>
                  <a:schemeClr val="tx2"/>
                </a:solidFill>
                <a:latin typeface="楷体" panose="02010609060101010101" pitchFamily="49" charset="-122"/>
                <a:ea typeface="楷体" panose="02010609060101010101" pitchFamily="49" charset="-122"/>
                <a:sym typeface="Symbol" panose="05050102010706020507" pitchFamily="18" charset="2"/>
              </a:rPr>
              <a:t></a:t>
            </a:r>
            <a:r>
              <a:rPr lang="en-US" altLang="zh-CN" sz="2400" b="1" dirty="0">
                <a:solidFill>
                  <a:schemeClr val="tx2"/>
                </a:solidFill>
                <a:latin typeface="楷体" panose="02010609060101010101" pitchFamily="49" charset="-122"/>
                <a:ea typeface="楷体" panose="02010609060101010101" pitchFamily="49" charset="-122"/>
              </a:rPr>
              <a:t>m/2</a:t>
            </a:r>
            <a:r>
              <a:rPr lang="en-US" altLang="zh-CN" sz="2400" b="1" dirty="0">
                <a:solidFill>
                  <a:schemeClr val="tx2"/>
                </a:solidFill>
                <a:latin typeface="楷体" panose="02010609060101010101" pitchFamily="49" charset="-122"/>
                <a:ea typeface="楷体" panose="02010609060101010101" pitchFamily="49"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rPr>
              <a:t>，没有多余的关键码可以移入被删关键码所在的结点，必须进行</a:t>
            </a:r>
            <a:r>
              <a:rPr lang="zh-CN" altLang="en-US" sz="2400" b="1" dirty="0">
                <a:solidFill>
                  <a:schemeClr val="tx2"/>
                </a:solidFill>
                <a:latin typeface="楷体" panose="02010609060101010101" pitchFamily="49" charset="-122"/>
                <a:ea typeface="楷体" panose="02010609060101010101" pitchFamily="49" charset="-122"/>
              </a:rPr>
              <a:t>结点的合并</a:t>
            </a:r>
            <a:r>
              <a:rPr lang="zh-CN" altLang="en-US" sz="2400" b="1" dirty="0">
                <a:latin typeface="楷体" panose="02010609060101010101" pitchFamily="49" charset="-122"/>
                <a:ea typeface="楷体" panose="02010609060101010101" pitchFamily="49" charset="-122"/>
              </a:rPr>
              <a:t>。将右兄弟结点中的所有（关键码</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指针）索引项移入被删关键码所在结点，再将右兄弟结点删去。</a:t>
            </a:r>
          </a:p>
          <a:p>
            <a:pPr>
              <a:lnSpc>
                <a:spcPct val="105000"/>
              </a:lnSpc>
              <a:spcBef>
                <a:spcPts val="1200"/>
              </a:spcBef>
              <a:spcAft>
                <a:spcPts val="1200"/>
              </a:spcAft>
              <a:buClr>
                <a:srgbClr val="800080"/>
              </a:buClr>
              <a:buSzPct val="50000"/>
            </a:pPr>
            <a:r>
              <a:rPr lang="zh-CN" altLang="en-US" sz="2400" b="1" dirty="0">
                <a:latin typeface="楷体" panose="02010609060101010101" pitchFamily="49" charset="-122"/>
                <a:ea typeface="楷体" panose="02010609060101010101" pitchFamily="49" charset="-122"/>
              </a:rPr>
              <a:t>这种结点合并将导致双亲结点中“分界关键码”的减少，有可能减到非叶结点中关键码个数的下限 </a:t>
            </a:r>
            <a:r>
              <a:rPr lang="zh-CN" altLang="en-US" sz="2400" b="1" dirty="0">
                <a:latin typeface="楷体" panose="02010609060101010101" pitchFamily="49" charset="-122"/>
                <a:ea typeface="楷体" panose="02010609060101010101" pitchFamily="49" charset="-122"/>
                <a:sym typeface="Symbol" panose="05050102010706020507" pitchFamily="18" charset="2"/>
              </a:rPr>
              <a:t></a:t>
            </a:r>
            <a:r>
              <a:rPr lang="en-US" altLang="zh-CN" sz="2400" b="1" dirty="0">
                <a:latin typeface="楷体" panose="02010609060101010101" pitchFamily="49" charset="-122"/>
                <a:ea typeface="楷体" panose="02010609060101010101" pitchFamily="49" charset="-122"/>
              </a:rPr>
              <a:t>m/2</a:t>
            </a:r>
            <a:r>
              <a:rPr lang="en-US" altLang="zh-CN" sz="2400" b="1" dirty="0">
                <a:latin typeface="楷体" panose="02010609060101010101" pitchFamily="49" charset="-122"/>
                <a:ea typeface="楷体" panose="02010609060101010101" pitchFamily="49" charset="-122"/>
                <a:sym typeface="Symbol" panose="05050102010706020507" pitchFamily="18" charset="2"/>
              </a:rPr>
              <a:t></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以下。这样将引起双亲结点的调整或合并。</a:t>
            </a:r>
          </a:p>
          <a:p>
            <a:pPr>
              <a:lnSpc>
                <a:spcPct val="105000"/>
              </a:lnSpc>
              <a:spcBef>
                <a:spcPts val="1200"/>
              </a:spcBef>
              <a:spcAft>
                <a:spcPts val="1200"/>
              </a:spcAft>
              <a:buClr>
                <a:srgbClr val="800080"/>
              </a:buClr>
              <a:buSzPct val="50000"/>
            </a:pPr>
            <a:r>
              <a:rPr lang="zh-CN" altLang="en-US" sz="2400" b="1" dirty="0">
                <a:latin typeface="楷体" panose="02010609060101010101" pitchFamily="49" charset="-122"/>
                <a:ea typeface="楷体" panose="02010609060101010101" pitchFamily="49" charset="-122"/>
              </a:rPr>
              <a:t>如果根结点的最后两个子女结点合并，树的层数就会减少一层。  </a:t>
            </a:r>
          </a:p>
        </p:txBody>
      </p:sp>
    </p:spTree>
    <p:extLst>
      <p:ext uri="{BB962C8B-B14F-4D97-AF65-F5344CB8AC3E}">
        <p14:creationId xmlns:p14="http://schemas.microsoft.com/office/powerpoint/2010/main" val="42855480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灯片编号占位符 4"/>
          <p:cNvSpPr>
            <a:spLocks noGrp="1"/>
          </p:cNvSpPr>
          <p:nvPr>
            <p:ph type="sldNum" sz="quarter" idx="11"/>
          </p:nvPr>
        </p:nvSpPr>
        <p:spPr>
          <a:xfrm>
            <a:off x="7700964" y="6318250"/>
            <a:ext cx="1015752" cy="365125"/>
          </a:xfrm>
        </p:spPr>
        <p:txBody>
          <a:bodyPr/>
          <a:lstStyle/>
          <a:p>
            <a:fld id="{15FFE7D2-C8D9-4114-9B95-68F79A70E790}" type="slidenum">
              <a:rPr lang="en-US" altLang="zh-CN" sz="2000">
                <a:solidFill>
                  <a:srgbClr val="FF0000"/>
                </a:solidFill>
              </a:rPr>
              <a:pPr/>
              <a:t>124</a:t>
            </a:fld>
            <a:endParaRPr lang="en-US" altLang="zh-CN" sz="2000" dirty="0">
              <a:solidFill>
                <a:srgbClr val="FF0000"/>
              </a:solidFill>
            </a:endParaRPr>
          </a:p>
        </p:txBody>
      </p:sp>
      <p:sp>
        <p:nvSpPr>
          <p:cNvPr id="860165" name="Text Box 5"/>
          <p:cNvSpPr txBox="1">
            <a:spLocks noChangeArrowheads="1"/>
          </p:cNvSpPr>
          <p:nvPr/>
        </p:nvSpPr>
        <p:spPr bwMode="auto">
          <a:xfrm>
            <a:off x="396875" y="3357563"/>
            <a:ext cx="2411413"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600" b="1" dirty="0"/>
              <a:t>删除关键码</a:t>
            </a:r>
            <a:r>
              <a:rPr lang="en-US" altLang="zh-CN" sz="2600" b="1" dirty="0"/>
              <a:t>74, 78, </a:t>
            </a:r>
            <a:r>
              <a:rPr lang="zh-CN" altLang="en-US" sz="2600" b="1" dirty="0"/>
              <a:t>结点合并</a:t>
            </a:r>
          </a:p>
        </p:txBody>
      </p:sp>
      <p:grpSp>
        <p:nvGrpSpPr>
          <p:cNvPr id="860284" name="Group 124"/>
          <p:cNvGrpSpPr>
            <a:grpSpLocks/>
          </p:cNvGrpSpPr>
          <p:nvPr/>
        </p:nvGrpSpPr>
        <p:grpSpPr bwMode="auto">
          <a:xfrm>
            <a:off x="98425" y="620713"/>
            <a:ext cx="8902700" cy="2528887"/>
            <a:chOff x="68" y="2132"/>
            <a:chExt cx="5608" cy="1593"/>
          </a:xfrm>
        </p:grpSpPr>
        <p:grpSp>
          <p:nvGrpSpPr>
            <p:cNvPr id="860285" name="Group 125"/>
            <p:cNvGrpSpPr>
              <a:grpSpLocks/>
            </p:cNvGrpSpPr>
            <p:nvPr/>
          </p:nvGrpSpPr>
          <p:grpSpPr bwMode="auto">
            <a:xfrm>
              <a:off x="68" y="2758"/>
              <a:ext cx="5608" cy="967"/>
              <a:chOff x="87" y="1071"/>
              <a:chExt cx="5608" cy="967"/>
            </a:xfrm>
          </p:grpSpPr>
          <p:grpSp>
            <p:nvGrpSpPr>
              <p:cNvPr id="860286" name="Group 126"/>
              <p:cNvGrpSpPr>
                <a:grpSpLocks/>
              </p:cNvGrpSpPr>
              <p:nvPr/>
            </p:nvGrpSpPr>
            <p:grpSpPr bwMode="auto">
              <a:xfrm>
                <a:off x="87" y="1692"/>
                <a:ext cx="1047" cy="332"/>
                <a:chOff x="87" y="1692"/>
                <a:chExt cx="1047" cy="332"/>
              </a:xfrm>
            </p:grpSpPr>
            <p:sp>
              <p:nvSpPr>
                <p:cNvPr id="860287" name="Line 127"/>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288" name="Rectangle 128" descr="羊皮纸"/>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289" name="Text Box 129"/>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10 </a:t>
                  </a:r>
                  <a:r>
                    <a:rPr lang="en-US" altLang="zh-CN" sz="2200" b="1">
                      <a:solidFill>
                        <a:schemeClr val="tx2"/>
                      </a:solidFill>
                      <a:latin typeface="Arial Narrow" panose="020B0606020202030204" pitchFamily="34" charset="0"/>
                      <a:ea typeface="宋体" panose="02010600030101010101" pitchFamily="2" charset="-122"/>
                    </a:rPr>
                    <a:t>18</a:t>
                  </a:r>
                  <a:r>
                    <a:rPr lang="en-US" altLang="zh-CN" sz="2200" b="1">
                      <a:latin typeface="Arial Narrow" panose="020B0606020202030204" pitchFamily="34" charset="0"/>
                      <a:ea typeface="宋体" panose="02010600030101010101" pitchFamily="2" charset="-122"/>
                    </a:rPr>
                    <a:t> </a:t>
                  </a:r>
                  <a:endParaRPr lang="en-US" altLang="zh-CN" sz="2200" b="1">
                    <a:latin typeface="Arial Narrow" panose="020B0606020202030204" pitchFamily="34" charset="0"/>
                  </a:endParaRPr>
                </a:p>
              </p:txBody>
            </p:sp>
          </p:grpSp>
          <p:grpSp>
            <p:nvGrpSpPr>
              <p:cNvPr id="860290" name="Group 130"/>
              <p:cNvGrpSpPr>
                <a:grpSpLocks/>
              </p:cNvGrpSpPr>
              <p:nvPr/>
            </p:nvGrpSpPr>
            <p:grpSpPr bwMode="auto">
              <a:xfrm>
                <a:off x="1020" y="1692"/>
                <a:ext cx="1021" cy="332"/>
                <a:chOff x="1020" y="1692"/>
                <a:chExt cx="1021" cy="332"/>
              </a:xfrm>
            </p:grpSpPr>
            <p:sp>
              <p:nvSpPr>
                <p:cNvPr id="860291" name="Line 131"/>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292" name="Rectangle 132" descr="羊皮纸"/>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293" name="Text Box 133"/>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 22 27 34 </a:t>
                  </a:r>
                  <a:endParaRPr lang="en-US" altLang="zh-CN" sz="2200" b="1">
                    <a:latin typeface="Arial Narrow" panose="020B0606020202030204" pitchFamily="34" charset="0"/>
                  </a:endParaRPr>
                </a:p>
              </p:txBody>
            </p:sp>
          </p:grpSp>
          <p:grpSp>
            <p:nvGrpSpPr>
              <p:cNvPr id="860294" name="Group 134"/>
              <p:cNvGrpSpPr>
                <a:grpSpLocks/>
              </p:cNvGrpSpPr>
              <p:nvPr/>
            </p:nvGrpSpPr>
            <p:grpSpPr bwMode="auto">
              <a:xfrm>
                <a:off x="1995" y="1692"/>
                <a:ext cx="1034" cy="332"/>
                <a:chOff x="1995" y="1692"/>
                <a:chExt cx="1034" cy="332"/>
              </a:xfrm>
            </p:grpSpPr>
            <p:sp>
              <p:nvSpPr>
                <p:cNvPr id="860295" name="Line 135"/>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296" name="Rectangle 136" descr="羊皮纸"/>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297" name="Text Box 137"/>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40 44 47 </a:t>
                  </a:r>
                  <a:endParaRPr lang="en-US" altLang="zh-CN" sz="2200" b="1">
                    <a:latin typeface="Arial Narrow" panose="020B0606020202030204" pitchFamily="34" charset="0"/>
                  </a:endParaRPr>
                </a:p>
              </p:txBody>
            </p:sp>
          </p:grpSp>
          <p:grpSp>
            <p:nvGrpSpPr>
              <p:cNvPr id="860298" name="Group 138"/>
              <p:cNvGrpSpPr>
                <a:grpSpLocks/>
              </p:cNvGrpSpPr>
              <p:nvPr/>
            </p:nvGrpSpPr>
            <p:grpSpPr bwMode="auto">
              <a:xfrm>
                <a:off x="2898" y="1692"/>
                <a:ext cx="1061" cy="332"/>
                <a:chOff x="2898" y="1692"/>
                <a:chExt cx="1061" cy="332"/>
              </a:xfrm>
            </p:grpSpPr>
            <p:sp>
              <p:nvSpPr>
                <p:cNvPr id="860299" name="Line 139"/>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00" name="Rectangle 140" descr="羊皮纸"/>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01" name="Text Box 141"/>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grpSp>
            <p:nvGrpSpPr>
              <p:cNvPr id="860302" name="Group 142"/>
              <p:cNvGrpSpPr>
                <a:grpSpLocks/>
              </p:cNvGrpSpPr>
              <p:nvPr/>
            </p:nvGrpSpPr>
            <p:grpSpPr bwMode="auto">
              <a:xfrm>
                <a:off x="3828" y="1706"/>
                <a:ext cx="1048" cy="332"/>
                <a:chOff x="3828" y="1706"/>
                <a:chExt cx="1048" cy="332"/>
              </a:xfrm>
            </p:grpSpPr>
            <p:sp>
              <p:nvSpPr>
                <p:cNvPr id="860303" name="Line 143"/>
                <p:cNvSpPr>
                  <a:spLocks noChangeShapeType="1"/>
                </p:cNvSpPr>
                <p:nvPr/>
              </p:nvSpPr>
              <p:spPr bwMode="auto">
                <a:xfrm>
                  <a:off x="3828"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04" name="Rectangle 144" descr="羊皮纸"/>
                <p:cNvSpPr>
                  <a:spLocks noChangeArrowheads="1"/>
                </p:cNvSpPr>
                <p:nvPr/>
              </p:nvSpPr>
              <p:spPr bwMode="auto">
                <a:xfrm>
                  <a:off x="401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05" name="Text Box 145"/>
                <p:cNvSpPr txBox="1">
                  <a:spLocks noChangeArrowheads="1"/>
                </p:cNvSpPr>
                <p:nvPr/>
              </p:nvSpPr>
              <p:spPr bwMode="auto">
                <a:xfrm>
                  <a:off x="3979" y="170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72 74 78  </a:t>
                  </a:r>
                  <a:endParaRPr lang="en-US" altLang="zh-CN" sz="2200" b="1">
                    <a:latin typeface="Arial Narrow" panose="020B0606020202030204" pitchFamily="34" charset="0"/>
                  </a:endParaRPr>
                </a:p>
              </p:txBody>
            </p:sp>
          </p:grpSp>
          <p:grpSp>
            <p:nvGrpSpPr>
              <p:cNvPr id="860306" name="Group 146"/>
              <p:cNvGrpSpPr>
                <a:grpSpLocks/>
              </p:cNvGrpSpPr>
              <p:nvPr/>
            </p:nvGrpSpPr>
            <p:grpSpPr bwMode="auto">
              <a:xfrm>
                <a:off x="4767" y="1706"/>
                <a:ext cx="928" cy="332"/>
                <a:chOff x="4767" y="1706"/>
                <a:chExt cx="928" cy="332"/>
              </a:xfrm>
            </p:grpSpPr>
            <p:sp>
              <p:nvSpPr>
                <p:cNvPr id="860307" name="Line 147"/>
                <p:cNvSpPr>
                  <a:spLocks noChangeShapeType="1"/>
                </p:cNvSpPr>
                <p:nvPr/>
              </p:nvSpPr>
              <p:spPr bwMode="auto">
                <a:xfrm>
                  <a:off x="4767"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08" name="Rectangle 148" descr="羊皮纸"/>
                <p:cNvSpPr>
                  <a:spLocks noChangeArrowheads="1"/>
                </p:cNvSpPr>
                <p:nvPr/>
              </p:nvSpPr>
              <p:spPr bwMode="auto">
                <a:xfrm>
                  <a:off x="494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09" name="Text Box 149"/>
                <p:cNvSpPr txBox="1">
                  <a:spLocks noChangeArrowheads="1"/>
                </p:cNvSpPr>
                <p:nvPr/>
              </p:nvSpPr>
              <p:spPr bwMode="auto">
                <a:xfrm>
                  <a:off x="4931" y="1706"/>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81 84 </a:t>
                  </a:r>
                  <a:endParaRPr lang="en-US" altLang="zh-CN" sz="2200" b="1">
                    <a:latin typeface="Arial Narrow" panose="020B0606020202030204" pitchFamily="34" charset="0"/>
                  </a:endParaRPr>
                </a:p>
              </p:txBody>
            </p:sp>
          </p:grpSp>
          <p:grpSp>
            <p:nvGrpSpPr>
              <p:cNvPr id="860310" name="Group 150"/>
              <p:cNvGrpSpPr>
                <a:grpSpLocks/>
              </p:cNvGrpSpPr>
              <p:nvPr/>
            </p:nvGrpSpPr>
            <p:grpSpPr bwMode="auto">
              <a:xfrm>
                <a:off x="1169" y="1071"/>
                <a:ext cx="897" cy="332"/>
                <a:chOff x="1169" y="1071"/>
                <a:chExt cx="897" cy="332"/>
              </a:xfrm>
            </p:grpSpPr>
            <p:sp>
              <p:nvSpPr>
                <p:cNvPr id="860311" name="Rectangle 151" descr="羊皮纸"/>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12" name="Text Box 152"/>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a:solidFill>
                        <a:schemeClr val="tx2"/>
                      </a:solidFill>
                      <a:latin typeface="Arial Narrow" panose="020B0606020202030204" pitchFamily="34" charset="0"/>
                      <a:ea typeface="宋体" panose="02010600030101010101" pitchFamily="2" charset="-122"/>
                    </a:rPr>
                    <a:t>18</a:t>
                  </a:r>
                  <a:r>
                    <a:rPr lang="en-US" altLang="zh-CN" sz="2100" b="1">
                      <a:latin typeface="Arial Narrow" panose="020B0606020202030204" pitchFamily="34" charset="0"/>
                      <a:ea typeface="宋体" panose="02010600030101010101" pitchFamily="2" charset="-122"/>
                    </a:rPr>
                    <a:t> 34 47 67</a:t>
                  </a:r>
                  <a:r>
                    <a:rPr lang="en-US" altLang="zh-CN" sz="900">
                      <a:ea typeface="宋体" panose="02010600030101010101" pitchFamily="2" charset="-122"/>
                    </a:rPr>
                    <a:t> </a:t>
                  </a:r>
                  <a:endParaRPr lang="en-US" altLang="zh-CN"/>
                </a:p>
              </p:txBody>
            </p:sp>
          </p:grpSp>
          <p:sp>
            <p:nvSpPr>
              <p:cNvPr id="860313" name="Line 153"/>
              <p:cNvSpPr>
                <a:spLocks noChangeShapeType="1"/>
              </p:cNvSpPr>
              <p:nvPr/>
            </p:nvSpPr>
            <p:spPr bwMode="auto">
              <a:xfrm flipH="1">
                <a:off x="434" y="1314"/>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14" name="Line 154"/>
              <p:cNvSpPr>
                <a:spLocks noChangeShapeType="1"/>
              </p:cNvSpPr>
              <p:nvPr/>
            </p:nvSpPr>
            <p:spPr bwMode="auto">
              <a:xfrm flipH="1">
                <a:off x="1362" y="1309"/>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15" name="Line 155"/>
              <p:cNvSpPr>
                <a:spLocks noChangeShapeType="1"/>
              </p:cNvSpPr>
              <p:nvPr/>
            </p:nvSpPr>
            <p:spPr bwMode="auto">
              <a:xfrm>
                <a:off x="1673" y="1314"/>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16" name="Line 156"/>
              <p:cNvSpPr>
                <a:spLocks noChangeShapeType="1"/>
              </p:cNvSpPr>
              <p:nvPr/>
            </p:nvSpPr>
            <p:spPr bwMode="auto">
              <a:xfrm>
                <a:off x="1861" y="1314"/>
                <a:ext cx="139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60317" name="Group 157"/>
              <p:cNvGrpSpPr>
                <a:grpSpLocks/>
              </p:cNvGrpSpPr>
              <p:nvPr/>
            </p:nvGrpSpPr>
            <p:grpSpPr bwMode="auto">
              <a:xfrm>
                <a:off x="4364" y="1094"/>
                <a:ext cx="897" cy="332"/>
                <a:chOff x="4364" y="1094"/>
                <a:chExt cx="897" cy="332"/>
              </a:xfrm>
            </p:grpSpPr>
            <p:sp>
              <p:nvSpPr>
                <p:cNvPr id="860318" name="Rectangle 158" descr="羊皮纸"/>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19" name="Text Box 159"/>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78 84</a:t>
                  </a:r>
                  <a:r>
                    <a:rPr lang="en-US" altLang="zh-CN" sz="900">
                      <a:ea typeface="宋体" panose="02010600030101010101" pitchFamily="2" charset="-122"/>
                    </a:rPr>
                    <a:t> </a:t>
                  </a:r>
                  <a:endParaRPr lang="en-US" altLang="zh-CN"/>
                </a:p>
              </p:txBody>
            </p:sp>
          </p:grpSp>
          <p:sp>
            <p:nvSpPr>
              <p:cNvPr id="860320" name="Line 160"/>
              <p:cNvSpPr>
                <a:spLocks noChangeShapeType="1"/>
              </p:cNvSpPr>
              <p:nvPr/>
            </p:nvSpPr>
            <p:spPr bwMode="auto">
              <a:xfrm flipH="1">
                <a:off x="4153" y="1314"/>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21" name="Line 161"/>
              <p:cNvSpPr>
                <a:spLocks noChangeShapeType="1"/>
              </p:cNvSpPr>
              <p:nvPr/>
            </p:nvSpPr>
            <p:spPr bwMode="auto">
              <a:xfrm>
                <a:off x="4650" y="1314"/>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60322" name="Group 162"/>
            <p:cNvGrpSpPr>
              <a:grpSpLocks/>
            </p:cNvGrpSpPr>
            <p:nvPr/>
          </p:nvGrpSpPr>
          <p:grpSpPr bwMode="auto">
            <a:xfrm>
              <a:off x="2598" y="2132"/>
              <a:ext cx="898" cy="332"/>
              <a:chOff x="2617" y="445"/>
              <a:chExt cx="898" cy="332"/>
            </a:xfrm>
          </p:grpSpPr>
          <p:sp>
            <p:nvSpPr>
              <p:cNvPr id="860323" name="Rectangle 163" descr="羊皮纸"/>
              <p:cNvSpPr>
                <a:spLocks noChangeArrowheads="1"/>
              </p:cNvSpPr>
              <p:nvPr/>
            </p:nvSpPr>
            <p:spPr bwMode="auto">
              <a:xfrm>
                <a:off x="2653" y="467"/>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24" name="Text Box 164"/>
              <p:cNvSpPr txBox="1">
                <a:spLocks noChangeArrowheads="1"/>
              </p:cNvSpPr>
              <p:nvPr/>
            </p:nvSpPr>
            <p:spPr bwMode="auto">
              <a:xfrm>
                <a:off x="2617" y="445"/>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67 84 </a:t>
                </a:r>
                <a:endParaRPr lang="en-US" altLang="zh-CN" sz="2200" b="1">
                  <a:latin typeface="Arial Narrow" panose="020B0606020202030204" pitchFamily="34" charset="0"/>
                </a:endParaRPr>
              </a:p>
            </p:txBody>
          </p:sp>
        </p:grpSp>
        <p:sp>
          <p:nvSpPr>
            <p:cNvPr id="860325" name="Line 165"/>
            <p:cNvSpPr>
              <a:spLocks noChangeShapeType="1"/>
            </p:cNvSpPr>
            <p:nvPr/>
          </p:nvSpPr>
          <p:spPr bwMode="auto">
            <a:xfrm flipH="1">
              <a:off x="1355" y="2373"/>
              <a:ext cx="1383" cy="38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26" name="Line 166"/>
            <p:cNvSpPr>
              <a:spLocks noChangeShapeType="1"/>
            </p:cNvSpPr>
            <p:nvPr/>
          </p:nvSpPr>
          <p:spPr bwMode="auto">
            <a:xfrm>
              <a:off x="2906" y="2376"/>
              <a:ext cx="1565" cy="40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 name="组合 2"/>
          <p:cNvGrpSpPr/>
          <p:nvPr/>
        </p:nvGrpSpPr>
        <p:grpSpPr>
          <a:xfrm>
            <a:off x="98425" y="3429000"/>
            <a:ext cx="9010650" cy="2528888"/>
            <a:chOff x="98425" y="3429000"/>
            <a:chExt cx="9010650" cy="2528888"/>
          </a:xfrm>
        </p:grpSpPr>
        <p:sp>
          <p:nvSpPr>
            <p:cNvPr id="860347" name="Rectangle 187" descr="羊皮纸"/>
            <p:cNvSpPr>
              <a:spLocks noChangeArrowheads="1"/>
            </p:cNvSpPr>
            <p:nvPr/>
          </p:nvSpPr>
          <p:spPr bwMode="auto">
            <a:xfrm>
              <a:off x="7735888" y="5437188"/>
              <a:ext cx="1196975" cy="425450"/>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56" name="Line 196"/>
            <p:cNvSpPr>
              <a:spLocks noChangeShapeType="1"/>
            </p:cNvSpPr>
            <p:nvPr/>
          </p:nvSpPr>
          <p:spPr bwMode="auto">
            <a:xfrm flipH="1">
              <a:off x="649288" y="4808538"/>
              <a:ext cx="1404937" cy="62865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57" name="Line 197"/>
            <p:cNvSpPr>
              <a:spLocks noChangeShapeType="1"/>
            </p:cNvSpPr>
            <p:nvPr/>
          </p:nvSpPr>
          <p:spPr bwMode="auto">
            <a:xfrm flipH="1">
              <a:off x="2122488" y="4800600"/>
              <a:ext cx="227012" cy="62865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58" name="Line 198"/>
            <p:cNvSpPr>
              <a:spLocks noChangeShapeType="1"/>
            </p:cNvSpPr>
            <p:nvPr/>
          </p:nvSpPr>
          <p:spPr bwMode="auto">
            <a:xfrm>
              <a:off x="2616200" y="4808538"/>
              <a:ext cx="1019175" cy="62865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66" name="Rectangle 206" descr="羊皮纸"/>
            <p:cNvSpPr>
              <a:spLocks noChangeArrowheads="1"/>
            </p:cNvSpPr>
            <p:nvPr/>
          </p:nvSpPr>
          <p:spPr bwMode="auto">
            <a:xfrm>
              <a:off x="4171950" y="3463925"/>
              <a:ext cx="1198563" cy="425450"/>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grpSp>
          <p:nvGrpSpPr>
            <p:cNvPr id="860329" name="Group 169"/>
            <p:cNvGrpSpPr>
              <a:grpSpLocks/>
            </p:cNvGrpSpPr>
            <p:nvPr/>
          </p:nvGrpSpPr>
          <p:grpSpPr bwMode="auto">
            <a:xfrm>
              <a:off x="98425" y="5408613"/>
              <a:ext cx="1662113" cy="527050"/>
              <a:chOff x="87" y="1692"/>
              <a:chExt cx="1047" cy="332"/>
            </a:xfrm>
          </p:grpSpPr>
          <p:sp>
            <p:nvSpPr>
              <p:cNvPr id="860330" name="Line 170"/>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31" name="Rectangle 171" descr="羊皮纸"/>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32" name="Text Box 172"/>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10 </a:t>
                </a:r>
                <a:r>
                  <a:rPr lang="en-US" altLang="zh-CN" sz="2200" b="1">
                    <a:solidFill>
                      <a:schemeClr val="tx2"/>
                    </a:solidFill>
                    <a:latin typeface="Arial Narrow" panose="020B0606020202030204" pitchFamily="34" charset="0"/>
                    <a:ea typeface="宋体" panose="02010600030101010101" pitchFamily="2" charset="-122"/>
                  </a:rPr>
                  <a:t>18</a:t>
                </a:r>
                <a:r>
                  <a:rPr lang="en-US" altLang="zh-CN" sz="2200" b="1">
                    <a:latin typeface="Arial Narrow" panose="020B0606020202030204" pitchFamily="34" charset="0"/>
                    <a:ea typeface="宋体" panose="02010600030101010101" pitchFamily="2" charset="-122"/>
                  </a:rPr>
                  <a:t> </a:t>
                </a:r>
                <a:endParaRPr lang="en-US" altLang="zh-CN" sz="2200" b="1">
                  <a:latin typeface="Arial Narrow" panose="020B0606020202030204" pitchFamily="34" charset="0"/>
                </a:endParaRPr>
              </a:p>
            </p:txBody>
          </p:sp>
        </p:grpSp>
        <p:grpSp>
          <p:nvGrpSpPr>
            <p:cNvPr id="860333" name="Group 173"/>
            <p:cNvGrpSpPr>
              <a:grpSpLocks/>
            </p:cNvGrpSpPr>
            <p:nvPr/>
          </p:nvGrpSpPr>
          <p:grpSpPr bwMode="auto">
            <a:xfrm>
              <a:off x="1579563" y="5408613"/>
              <a:ext cx="1620837" cy="527050"/>
              <a:chOff x="1020" y="1692"/>
              <a:chExt cx="1021" cy="332"/>
            </a:xfrm>
          </p:grpSpPr>
          <p:sp>
            <p:nvSpPr>
              <p:cNvPr id="860334" name="Line 174"/>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35" name="Rectangle 175" descr="羊皮纸"/>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36" name="Text Box 176"/>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 22 27 34 </a:t>
                </a:r>
                <a:endParaRPr lang="en-US" altLang="zh-CN" sz="2200" b="1">
                  <a:latin typeface="Arial Narrow" panose="020B0606020202030204" pitchFamily="34" charset="0"/>
                </a:endParaRPr>
              </a:p>
            </p:txBody>
          </p:sp>
        </p:grpSp>
        <p:grpSp>
          <p:nvGrpSpPr>
            <p:cNvPr id="860337" name="Group 177"/>
            <p:cNvGrpSpPr>
              <a:grpSpLocks/>
            </p:cNvGrpSpPr>
            <p:nvPr/>
          </p:nvGrpSpPr>
          <p:grpSpPr bwMode="auto">
            <a:xfrm>
              <a:off x="3127375" y="5408613"/>
              <a:ext cx="1641475" cy="527050"/>
              <a:chOff x="1995" y="1692"/>
              <a:chExt cx="1034" cy="332"/>
            </a:xfrm>
          </p:grpSpPr>
          <p:sp>
            <p:nvSpPr>
              <p:cNvPr id="860338" name="Line 178"/>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39" name="Rectangle 179" descr="羊皮纸"/>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40" name="Text Box 180"/>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40 44 47 </a:t>
                </a:r>
                <a:endParaRPr lang="en-US" altLang="zh-CN" sz="2200" b="1">
                  <a:latin typeface="Arial Narrow" panose="020B0606020202030204" pitchFamily="34" charset="0"/>
                </a:endParaRPr>
              </a:p>
            </p:txBody>
          </p:sp>
        </p:grpSp>
        <p:grpSp>
          <p:nvGrpSpPr>
            <p:cNvPr id="860341" name="Group 181"/>
            <p:cNvGrpSpPr>
              <a:grpSpLocks/>
            </p:cNvGrpSpPr>
            <p:nvPr/>
          </p:nvGrpSpPr>
          <p:grpSpPr bwMode="auto">
            <a:xfrm>
              <a:off x="4560888" y="5408613"/>
              <a:ext cx="1684337" cy="527050"/>
              <a:chOff x="2898" y="1692"/>
              <a:chExt cx="1061" cy="332"/>
            </a:xfrm>
          </p:grpSpPr>
          <p:sp>
            <p:nvSpPr>
              <p:cNvPr id="860342" name="Line 182"/>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43" name="Rectangle 183" descr="羊皮纸"/>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44" name="Text Box 184"/>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sp>
          <p:nvSpPr>
            <p:cNvPr id="860346" name="Line 186"/>
            <p:cNvSpPr>
              <a:spLocks noChangeShapeType="1"/>
            </p:cNvSpPr>
            <p:nvPr/>
          </p:nvSpPr>
          <p:spPr bwMode="auto">
            <a:xfrm>
              <a:off x="6048375" y="5624513"/>
              <a:ext cx="1677988" cy="14287"/>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48" name="Text Box 188"/>
            <p:cNvSpPr txBox="1">
              <a:spLocks noChangeArrowheads="1"/>
            </p:cNvSpPr>
            <p:nvPr/>
          </p:nvSpPr>
          <p:spPr bwMode="auto">
            <a:xfrm>
              <a:off x="7685088" y="5430838"/>
              <a:ext cx="1423987"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72 81 84  </a:t>
              </a:r>
              <a:endParaRPr lang="en-US" altLang="zh-CN" sz="2200" b="1">
                <a:latin typeface="Arial Narrow" panose="020B0606020202030204" pitchFamily="34" charset="0"/>
              </a:endParaRPr>
            </a:p>
          </p:txBody>
        </p:sp>
        <p:grpSp>
          <p:nvGrpSpPr>
            <p:cNvPr id="860353" name="Group 193"/>
            <p:cNvGrpSpPr>
              <a:grpSpLocks/>
            </p:cNvGrpSpPr>
            <p:nvPr/>
          </p:nvGrpSpPr>
          <p:grpSpPr bwMode="auto">
            <a:xfrm>
              <a:off x="1816100" y="4422775"/>
              <a:ext cx="1423988" cy="527050"/>
              <a:chOff x="1169" y="1071"/>
              <a:chExt cx="897" cy="332"/>
            </a:xfrm>
          </p:grpSpPr>
          <p:sp>
            <p:nvSpPr>
              <p:cNvPr id="860354" name="Rectangle 194" descr="羊皮纸"/>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55" name="Text Box 195"/>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a:solidFill>
                      <a:schemeClr val="tx2"/>
                    </a:solidFill>
                    <a:latin typeface="Arial Narrow" panose="020B0606020202030204" pitchFamily="34" charset="0"/>
                    <a:ea typeface="宋体" panose="02010600030101010101" pitchFamily="2" charset="-122"/>
                  </a:rPr>
                  <a:t>18</a:t>
                </a:r>
                <a:r>
                  <a:rPr lang="en-US" altLang="zh-CN" sz="2100" b="1">
                    <a:latin typeface="Arial Narrow" panose="020B0606020202030204" pitchFamily="34" charset="0"/>
                    <a:ea typeface="宋体" panose="02010600030101010101" pitchFamily="2" charset="-122"/>
                  </a:rPr>
                  <a:t> 34 47</a:t>
                </a:r>
                <a:r>
                  <a:rPr lang="en-US" altLang="zh-CN" sz="900">
                    <a:ea typeface="宋体" panose="02010600030101010101" pitchFamily="2" charset="-122"/>
                  </a:rPr>
                  <a:t> </a:t>
                </a:r>
                <a:endParaRPr lang="en-US" altLang="zh-CN"/>
              </a:p>
            </p:txBody>
          </p:sp>
        </p:grpSp>
        <p:grpSp>
          <p:nvGrpSpPr>
            <p:cNvPr id="860360" name="Group 200"/>
            <p:cNvGrpSpPr>
              <a:grpSpLocks/>
            </p:cNvGrpSpPr>
            <p:nvPr/>
          </p:nvGrpSpPr>
          <p:grpSpPr bwMode="auto">
            <a:xfrm>
              <a:off x="6888163" y="4459288"/>
              <a:ext cx="1423987" cy="527050"/>
              <a:chOff x="4364" y="1094"/>
              <a:chExt cx="897" cy="332"/>
            </a:xfrm>
          </p:grpSpPr>
          <p:sp>
            <p:nvSpPr>
              <p:cNvPr id="860361" name="Rectangle 201" descr="羊皮纸"/>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zh-CN" altLang="en-US"/>
              </a:p>
            </p:txBody>
          </p:sp>
          <p:sp>
            <p:nvSpPr>
              <p:cNvPr id="860362" name="Text Box 202"/>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dirty="0">
                    <a:solidFill>
                      <a:srgbClr val="FF0000"/>
                    </a:solidFill>
                    <a:latin typeface="Arial Narrow" panose="020B0606020202030204" pitchFamily="34" charset="0"/>
                    <a:ea typeface="宋体" panose="02010600030101010101" pitchFamily="2" charset="-122"/>
                  </a:rPr>
                  <a:t>67</a:t>
                </a:r>
                <a:r>
                  <a:rPr lang="en-US" altLang="zh-CN" sz="2200" b="1" dirty="0">
                    <a:latin typeface="Arial Narrow" panose="020B0606020202030204" pitchFamily="34" charset="0"/>
                    <a:ea typeface="宋体" panose="02010600030101010101" pitchFamily="2" charset="-122"/>
                  </a:rPr>
                  <a:t> 84</a:t>
                </a:r>
                <a:r>
                  <a:rPr lang="en-US" altLang="zh-CN" sz="900" dirty="0">
                    <a:ea typeface="宋体" panose="02010600030101010101" pitchFamily="2" charset="-122"/>
                  </a:rPr>
                  <a:t> </a:t>
                </a:r>
                <a:endParaRPr lang="en-US" altLang="zh-CN" dirty="0"/>
              </a:p>
            </p:txBody>
          </p:sp>
        </p:grpSp>
        <p:sp>
          <p:nvSpPr>
            <p:cNvPr id="860363" name="Line 203"/>
            <p:cNvSpPr>
              <a:spLocks noChangeShapeType="1"/>
            </p:cNvSpPr>
            <p:nvPr/>
          </p:nvSpPr>
          <p:spPr bwMode="auto">
            <a:xfrm flipH="1">
              <a:off x="5148263" y="4845050"/>
              <a:ext cx="1912937" cy="60007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64" name="Line 204"/>
            <p:cNvSpPr>
              <a:spLocks noChangeShapeType="1"/>
            </p:cNvSpPr>
            <p:nvPr/>
          </p:nvSpPr>
          <p:spPr bwMode="auto">
            <a:xfrm>
              <a:off x="7451725" y="4833938"/>
              <a:ext cx="612775" cy="60325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67" name="Text Box 207"/>
            <p:cNvSpPr txBox="1">
              <a:spLocks noChangeArrowheads="1"/>
            </p:cNvSpPr>
            <p:nvPr/>
          </p:nvSpPr>
          <p:spPr bwMode="auto">
            <a:xfrm>
              <a:off x="4140200" y="3429000"/>
              <a:ext cx="142557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dirty="0">
                  <a:solidFill>
                    <a:srgbClr val="FF0000"/>
                  </a:solidFill>
                  <a:latin typeface="Arial Narrow" panose="020B0606020202030204" pitchFamily="34" charset="0"/>
                  <a:ea typeface="宋体" panose="02010600030101010101" pitchFamily="2" charset="-122"/>
                </a:rPr>
                <a:t>47</a:t>
              </a:r>
              <a:r>
                <a:rPr lang="en-US" altLang="zh-CN" sz="2200" b="1" dirty="0">
                  <a:latin typeface="Arial Narrow" panose="020B0606020202030204" pitchFamily="34" charset="0"/>
                  <a:ea typeface="宋体" panose="02010600030101010101" pitchFamily="2" charset="-122"/>
                </a:rPr>
                <a:t> 84 </a:t>
              </a:r>
              <a:endParaRPr lang="en-US" altLang="zh-CN" sz="2200" b="1" dirty="0">
                <a:latin typeface="Arial Narrow" panose="020B0606020202030204" pitchFamily="34" charset="0"/>
              </a:endParaRPr>
            </a:p>
          </p:txBody>
        </p:sp>
        <p:sp>
          <p:nvSpPr>
            <p:cNvPr id="860368" name="Line 208"/>
            <p:cNvSpPr>
              <a:spLocks noChangeShapeType="1"/>
            </p:cNvSpPr>
            <p:nvPr/>
          </p:nvSpPr>
          <p:spPr bwMode="auto">
            <a:xfrm flipH="1">
              <a:off x="2141538" y="3811588"/>
              <a:ext cx="2195512" cy="6064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69" name="Line 209"/>
            <p:cNvSpPr>
              <a:spLocks noChangeShapeType="1"/>
            </p:cNvSpPr>
            <p:nvPr/>
          </p:nvSpPr>
          <p:spPr bwMode="auto">
            <a:xfrm>
              <a:off x="4603750" y="3816350"/>
              <a:ext cx="2484438" cy="642938"/>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2" name="Text Box 50"/>
          <p:cNvSpPr txBox="1">
            <a:spLocks noChangeArrowheads="1"/>
          </p:cNvSpPr>
          <p:nvPr/>
        </p:nvSpPr>
        <p:spPr bwMode="auto">
          <a:xfrm>
            <a:off x="6673284" y="2760156"/>
            <a:ext cx="59848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b="1" dirty="0">
                <a:solidFill>
                  <a:srgbClr val="FF0000"/>
                </a:solidFill>
                <a:ea typeface="宋体" panose="02010600030101010101" pitchFamily="2" charset="-122"/>
                <a:sym typeface="Symbol" panose="05050102010706020507" pitchFamily="18" charset="2"/>
              </a:rPr>
              <a:t></a:t>
            </a:r>
            <a:endParaRPr lang="en-US" altLang="zh-CN" sz="2800" b="1" dirty="0">
              <a:solidFill>
                <a:srgbClr val="FF0000"/>
              </a:solidFill>
            </a:endParaRPr>
          </a:p>
        </p:txBody>
      </p:sp>
      <p:sp>
        <p:nvSpPr>
          <p:cNvPr id="83" name="Text Box 50"/>
          <p:cNvSpPr txBox="1">
            <a:spLocks noChangeArrowheads="1"/>
          </p:cNvSpPr>
          <p:nvPr/>
        </p:nvSpPr>
        <p:spPr bwMode="auto">
          <a:xfrm>
            <a:off x="6958014" y="2752559"/>
            <a:ext cx="59848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b="1" dirty="0">
                <a:solidFill>
                  <a:srgbClr val="FF0000"/>
                </a:solidFill>
                <a:ea typeface="宋体" panose="02010600030101010101" pitchFamily="2" charset="-122"/>
                <a:sym typeface="Symbol" panose="05050102010706020507" pitchFamily="18" charset="2"/>
              </a:rPr>
              <a:t></a:t>
            </a:r>
            <a:endParaRPr lang="en-US" altLang="zh-CN" sz="2800" b="1" dirty="0">
              <a:solidFill>
                <a:srgbClr val="FF0000"/>
              </a:solidFill>
            </a:endParaRPr>
          </a:p>
        </p:txBody>
      </p:sp>
    </p:spTree>
    <p:extLst>
      <p:ext uri="{BB962C8B-B14F-4D97-AF65-F5344CB8AC3E}">
        <p14:creationId xmlns:p14="http://schemas.microsoft.com/office/powerpoint/2010/main" val="149858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5" grpId="0"/>
      <p:bldP spid="82" grpId="0"/>
      <p:bldP spid="8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714348" y="1428736"/>
            <a:ext cx="7500990"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fontAlgn="ctr">
              <a:spcBef>
                <a:spcPct val="50000"/>
              </a:spcBef>
            </a:pPr>
            <a:r>
              <a:rPr kumimoji="0"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en-US" altLang="zh-CN" sz="2400" b="1" i="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fontAlgn="ctr">
              <a:spcBef>
                <a:spcPct val="50000"/>
              </a:spcBef>
            </a:pPr>
            <a:r>
              <a:rPr lang="en-US" altLang="zh-CN" sz="2400" b="1" i="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m</a:t>
            </a:r>
            <a:r>
              <a:rPr lang="zh-CN" altLang="en-US" sz="24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阶的</a:t>
            </a:r>
            <a:r>
              <a:rPr lang="en-US" altLang="zh-CN" sz="24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树和</a:t>
            </a:r>
            <a:r>
              <a:rPr lang="en-US" altLang="zh-CN" sz="2400" b="1"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sz="24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阶的</a:t>
            </a:r>
            <a:r>
              <a:rPr lang="en-US" altLang="zh-CN" sz="24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树</a:t>
            </a:r>
            <a:r>
              <a:rPr lang="zh-CN" altLang="en-US" sz="24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的主要</a:t>
            </a:r>
            <a:r>
              <a:rPr lang="zh-CN" altLang="en-US" sz="24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的差异？      </a:t>
            </a:r>
            <a:endParaRPr lang="zh-CN" altLang="en-US" sz="24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125</a:t>
            </a:fld>
            <a:endParaRPr lang="en-US" altLang="zh-CN"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Oval 4"/>
          <p:cNvSpPr>
            <a:spLocks noChangeArrowheads="1"/>
          </p:cNvSpPr>
          <p:nvPr/>
        </p:nvSpPr>
        <p:spPr bwMode="auto">
          <a:xfrm>
            <a:off x="1741507" y="3359067"/>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184325" name="Oval 5"/>
          <p:cNvSpPr>
            <a:spLocks noChangeArrowheads="1"/>
          </p:cNvSpPr>
          <p:nvPr/>
        </p:nvSpPr>
        <p:spPr bwMode="auto">
          <a:xfrm>
            <a:off x="1957407" y="3574967"/>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184326" name="Oval 6"/>
          <p:cNvSpPr>
            <a:spLocks noChangeArrowheads="1"/>
          </p:cNvSpPr>
          <p:nvPr/>
        </p:nvSpPr>
        <p:spPr bwMode="auto">
          <a:xfrm>
            <a:off x="2173307" y="3790867"/>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184327" name="Oval 7"/>
          <p:cNvSpPr>
            <a:spLocks noChangeArrowheads="1"/>
          </p:cNvSpPr>
          <p:nvPr/>
        </p:nvSpPr>
        <p:spPr bwMode="auto">
          <a:xfrm>
            <a:off x="2460644" y="3286042"/>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184328" name="Oval 8"/>
          <p:cNvSpPr>
            <a:spLocks noChangeArrowheads="1"/>
          </p:cNvSpPr>
          <p:nvPr/>
        </p:nvSpPr>
        <p:spPr bwMode="auto">
          <a:xfrm>
            <a:off x="1741507" y="4151230"/>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184329" name="Oval 9"/>
          <p:cNvSpPr>
            <a:spLocks noChangeArrowheads="1"/>
          </p:cNvSpPr>
          <p:nvPr/>
        </p:nvSpPr>
        <p:spPr bwMode="auto">
          <a:xfrm>
            <a:off x="2533669" y="4078205"/>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184330" name="Oval 10"/>
          <p:cNvSpPr>
            <a:spLocks noChangeArrowheads="1"/>
          </p:cNvSpPr>
          <p:nvPr/>
        </p:nvSpPr>
        <p:spPr bwMode="auto">
          <a:xfrm>
            <a:off x="2894032" y="3719430"/>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184331" name="Oval 11"/>
          <p:cNvSpPr>
            <a:spLocks noChangeArrowheads="1"/>
          </p:cNvSpPr>
          <p:nvPr/>
        </p:nvSpPr>
        <p:spPr bwMode="auto">
          <a:xfrm>
            <a:off x="2389207" y="4511592"/>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184332" name="Oval 12"/>
          <p:cNvSpPr>
            <a:spLocks noChangeArrowheads="1"/>
          </p:cNvSpPr>
          <p:nvPr/>
        </p:nvSpPr>
        <p:spPr bwMode="auto">
          <a:xfrm>
            <a:off x="2965469" y="3359067"/>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184333" name="AutoShape 13"/>
          <p:cNvSpPr>
            <a:spLocks noChangeArrowheads="1"/>
          </p:cNvSpPr>
          <p:nvPr/>
        </p:nvSpPr>
        <p:spPr bwMode="auto">
          <a:xfrm>
            <a:off x="3613169" y="4078205"/>
            <a:ext cx="2160588" cy="360362"/>
          </a:xfrm>
          <a:prstGeom prst="rightArrow">
            <a:avLst>
              <a:gd name="adj1" fmla="val 50000"/>
              <a:gd name="adj2" fmla="val 149890"/>
            </a:avLst>
          </a:prstGeom>
        </p:spPr>
        <p:style>
          <a:lnRef idx="0">
            <a:schemeClr val="accent5"/>
          </a:lnRef>
          <a:fillRef idx="3">
            <a:schemeClr val="accent5"/>
          </a:fillRef>
          <a:effectRef idx="3">
            <a:schemeClr val="accent5"/>
          </a:effectRef>
          <a:fontRef idx="minor">
            <a:schemeClr val="lt1"/>
          </a:fontRef>
        </p:style>
        <p:txBody>
          <a:bodyPr wrap="none" anchor="ctr">
            <a:spAutoFit/>
          </a:bodyPr>
          <a:lstStyle/>
          <a:p>
            <a:endParaRPr lang="zh-CN" altLang="en-US"/>
          </a:p>
        </p:txBody>
      </p:sp>
      <p:sp>
        <p:nvSpPr>
          <p:cNvPr id="184334" name="Text Box 14"/>
          <p:cNvSpPr txBox="1">
            <a:spLocks noChangeArrowheads="1"/>
          </p:cNvSpPr>
          <p:nvPr/>
        </p:nvSpPr>
        <p:spPr bwMode="auto">
          <a:xfrm>
            <a:off x="3613169" y="3624167"/>
            <a:ext cx="2016125" cy="396875"/>
          </a:xfrm>
          <a:prstGeom prst="rect">
            <a:avLst/>
          </a:prstGeom>
          <a:noFill/>
          <a:ln w="9525">
            <a:noFill/>
            <a:miter lim="800000"/>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某种函数关系</a:t>
            </a:r>
          </a:p>
        </p:txBody>
      </p:sp>
      <p:sp>
        <p:nvSpPr>
          <p:cNvPr id="184335" name="AutoShape 15"/>
          <p:cNvSpPr>
            <a:spLocks noChangeAspect="1" noChangeArrowheads="1"/>
          </p:cNvSpPr>
          <p:nvPr/>
        </p:nvSpPr>
        <p:spPr bwMode="auto">
          <a:xfrm>
            <a:off x="6099194" y="3574967"/>
            <a:ext cx="1243438" cy="1220788"/>
          </a:xfrm>
          <a:prstGeom prst="cube">
            <a:avLst>
              <a:gd name="adj" fmla="val 25000"/>
            </a:avLst>
          </a:prstGeom>
        </p:spPr>
        <p:style>
          <a:lnRef idx="1">
            <a:schemeClr val="accent1"/>
          </a:lnRef>
          <a:fillRef idx="3">
            <a:schemeClr val="accent1"/>
          </a:fillRef>
          <a:effectRef idx="2">
            <a:schemeClr val="accent1"/>
          </a:effectRef>
          <a:fontRef idx="minor">
            <a:schemeClr val="lt1"/>
          </a:fontRef>
        </p:style>
        <p:txBody>
          <a:bodyPr anchor="ctr"/>
          <a:lstStyle/>
          <a:p>
            <a:r>
              <a:rPr lang="zh-CN" altLang="en-US" sz="2000" dirty="0">
                <a:latin typeface="楷体" panose="02010609060101010101" pitchFamily="49" charset="-122"/>
                <a:ea typeface="楷体" panose="02010609060101010101" pitchFamily="49" charset="-122"/>
              </a:rPr>
              <a:t>存储地址</a:t>
            </a:r>
          </a:p>
        </p:txBody>
      </p:sp>
      <p:sp>
        <p:nvSpPr>
          <p:cNvPr id="184336" name="Text Box 16"/>
          <p:cNvSpPr txBox="1">
            <a:spLocks noChangeArrowheads="1"/>
          </p:cNvSpPr>
          <p:nvPr/>
        </p:nvSpPr>
        <p:spPr bwMode="auto">
          <a:xfrm>
            <a:off x="3409958" y="4521108"/>
            <a:ext cx="2214578" cy="400110"/>
          </a:xfrm>
          <a:prstGeom prst="rect">
            <a:avLst/>
          </a:prstGeom>
          <a:noFill/>
          <a:ln w="9525">
            <a:noFill/>
            <a:miter lim="800000"/>
          </a:ln>
          <a:effectLst/>
        </p:spPr>
        <p:txBody>
          <a:bodyPr wrap="square">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存储地址</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h</a:t>
            </a:r>
            <a:r>
              <a:rPr lang="en-US" altLang="zh-CN" sz="2000" dirty="0">
                <a:ea typeface="楷体" panose="02010609060101010101" pitchFamily="49" charset="-122"/>
                <a:cs typeface="Times New Roman" panose="02020603050405020304" pitchFamily="18" charset="0"/>
              </a:rPr>
              <a:t>(key)</a:t>
            </a:r>
          </a:p>
        </p:txBody>
      </p:sp>
      <p:sp>
        <p:nvSpPr>
          <p:cNvPr id="17" name="Text Box 8" descr="信纸"/>
          <p:cNvSpPr txBox="1">
            <a:spLocks noChangeArrowheads="1"/>
          </p:cNvSpPr>
          <p:nvPr/>
        </p:nvSpPr>
        <p:spPr bwMode="auto">
          <a:xfrm>
            <a:off x="2419364" y="357166"/>
            <a:ext cx="4152900" cy="579438"/>
          </a:xfrm>
          <a:prstGeom prst="rect">
            <a:avLst/>
          </a:prstGeom>
          <a:blipFill dpi="0" rotWithShape="1">
            <a:blip r:embed="rId2"/>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9.4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哈希表的查找</a:t>
            </a:r>
          </a:p>
        </p:txBody>
      </p:sp>
      <p:sp>
        <p:nvSpPr>
          <p:cNvPr id="18" name="Text Box 1027" descr="粉色面巾纸"/>
          <p:cNvSpPr txBox="1">
            <a:spLocks noChangeArrowheads="1"/>
          </p:cNvSpPr>
          <p:nvPr/>
        </p:nvSpPr>
        <p:spPr bwMode="auto">
          <a:xfrm>
            <a:off x="500034" y="1252125"/>
            <a:ext cx="4537075" cy="51911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3">
            <a:schemeClr val="accent2"/>
          </a:fillRef>
          <a:effectRef idx="2">
            <a:schemeClr val="accent2"/>
          </a:effectRef>
          <a:fontRef idx="minor">
            <a:schemeClr val="lt1"/>
          </a:fontRef>
        </p:style>
        <p:txBody>
          <a:bodyPr>
            <a:spAutoFit/>
          </a:bodyPr>
          <a:lstStyle/>
          <a:p>
            <a:pPr>
              <a:spcBef>
                <a:spcPct val="50000"/>
              </a:spcBef>
            </a:pPr>
            <a:r>
              <a:rPr kumimoji="1" lang="en-US" altLang="zh-CN" sz="2800" dirty="0">
                <a:solidFill>
                  <a:schemeClr val="bg1"/>
                </a:solidFill>
                <a:latin typeface="Times New Roman" panose="02020603050405020304" pitchFamily="18" charset="0"/>
                <a:ea typeface="隶书" pitchFamily="49" charset="-122"/>
                <a:cs typeface="Times New Roman" panose="02020603050405020304" pitchFamily="18" charset="0"/>
              </a:rPr>
              <a:t>9.4.1  </a:t>
            </a:r>
            <a:r>
              <a:rPr kumimoji="1" lang="zh-CN" altLang="en-US" sz="2800" dirty="0">
                <a:solidFill>
                  <a:schemeClr val="bg1"/>
                </a:solidFill>
                <a:latin typeface="Times New Roman" panose="02020603050405020304" pitchFamily="18" charset="0"/>
                <a:ea typeface="隶书" pitchFamily="49" charset="-122"/>
                <a:cs typeface="Times New Roman" panose="02020603050405020304" pitchFamily="18" charset="0"/>
              </a:rPr>
              <a:t>哈希表的基本概念</a:t>
            </a:r>
            <a:endParaRPr lang="zh-CN" altLang="en-US" sz="28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sp>
        <p:nvSpPr>
          <p:cNvPr id="19" name="TextBox 18"/>
          <p:cNvSpPr txBox="1"/>
          <p:nvPr/>
        </p:nvSpPr>
        <p:spPr>
          <a:xfrm>
            <a:off x="928662" y="2420888"/>
            <a:ext cx="5299522" cy="461665"/>
          </a:xfrm>
          <a:prstGeom prst="rect">
            <a:avLst/>
          </a:prstGeom>
          <a:noFill/>
        </p:spPr>
        <p:txBody>
          <a:bodyPr wrap="square" rtlCol="0">
            <a:spAutoFit/>
          </a:bodyPr>
          <a:lstStyle/>
          <a:p>
            <a:pPr algn="l"/>
            <a:r>
              <a:rPr lang="en-US" altLang="zh-CN" dirty="0">
                <a:solidFill>
                  <a:srgbClr val="FF0000"/>
                </a:solidFill>
                <a:ea typeface="黑体" panose="02010609060101010101" pitchFamily="49" charset="-122"/>
                <a:cs typeface="Times New Roman" panose="02020603050405020304" pitchFamily="18" charset="0"/>
              </a:rPr>
              <a:t>1</a:t>
            </a:r>
            <a:r>
              <a:rPr lang="zh-CN" altLang="en-US" dirty="0">
                <a:solidFill>
                  <a:srgbClr val="FF0000"/>
                </a:solidFill>
                <a:ea typeface="黑体" panose="02010609060101010101" pitchFamily="49" charset="-122"/>
                <a:cs typeface="Times New Roman" panose="02020603050405020304" pitchFamily="18" charset="0"/>
              </a:rPr>
              <a:t>、</a:t>
            </a:r>
            <a:r>
              <a:rPr kumimoji="1" lang="zh-CN" altLang="en-US" dirty="0">
                <a:solidFill>
                  <a:srgbClr val="FF0000"/>
                </a:solidFill>
                <a:ea typeface="黑体" panose="02010609060101010101" pitchFamily="49" charset="-122"/>
                <a:cs typeface="Times New Roman" panose="02020603050405020304" pitchFamily="18" charset="0"/>
              </a:rPr>
              <a:t>哈希表（</a:t>
            </a:r>
            <a:r>
              <a:rPr kumimoji="1" lang="en-US" altLang="zh-CN" dirty="0">
                <a:solidFill>
                  <a:srgbClr val="FF0000"/>
                </a:solidFill>
                <a:ea typeface="黑体" panose="02010609060101010101" pitchFamily="49" charset="-122"/>
                <a:cs typeface="Times New Roman" panose="02020603050405020304" pitchFamily="18" charset="0"/>
              </a:rPr>
              <a:t>hash table</a:t>
            </a:r>
            <a:r>
              <a:rPr kumimoji="1" lang="zh-CN" altLang="en-US" dirty="0">
                <a:solidFill>
                  <a:srgbClr val="FF0000"/>
                </a:solidFill>
                <a:ea typeface="黑体" panose="02010609060101010101" pitchFamily="49" charset="-122"/>
                <a:cs typeface="Times New Roman" panose="02020603050405020304" pitchFamily="18" charset="0"/>
              </a:rPr>
              <a:t>）</a:t>
            </a:r>
            <a:r>
              <a:rPr lang="zh-CN" altLang="en-US" dirty="0">
                <a:solidFill>
                  <a:srgbClr val="FF0000"/>
                </a:solidFill>
                <a:ea typeface="黑体" panose="02010609060101010101" pitchFamily="49" charset="-122"/>
                <a:cs typeface="Times New Roman" panose="02020603050405020304" pitchFamily="18" charset="0"/>
              </a:rPr>
              <a:t>适合情况</a:t>
            </a:r>
          </a:p>
        </p:txBody>
      </p:sp>
      <p:sp>
        <p:nvSpPr>
          <p:cNvPr id="20" name="TextBox 19"/>
          <p:cNvSpPr txBox="1"/>
          <p:nvPr/>
        </p:nvSpPr>
        <p:spPr>
          <a:xfrm>
            <a:off x="500034" y="5312647"/>
            <a:ext cx="8286808" cy="76944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zh-CN" altLang="en-US" sz="22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注意：</a:t>
            </a:r>
            <a:r>
              <a:rPr kumimoji="1" lang="zh-CN" altLang="en-US" sz="220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哈希表是一种存储结构，它并非适合任何情况，主要适合记录的关键字与存储地址存在</a:t>
            </a:r>
            <a:r>
              <a:rPr lang="zh-CN" altLang="en-US" sz="220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某种函数关系的数据</a:t>
            </a:r>
            <a:r>
              <a:rPr kumimoji="1" lang="zh-CN" altLang="en-US" sz="220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20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幻灯片编号占位符 1"/>
          <p:cNvSpPr>
            <a:spLocks noGrp="1"/>
          </p:cNvSpPr>
          <p:nvPr>
            <p:ph type="sldNum" sz="quarter" idx="12"/>
          </p:nvPr>
        </p:nvSpPr>
        <p:spPr>
          <a:xfrm>
            <a:off x="7812360" y="6356350"/>
            <a:ext cx="874440" cy="365125"/>
          </a:xfrm>
        </p:spPr>
        <p:txBody>
          <a:bodyPr/>
          <a:lstStyle/>
          <a:p>
            <a:fld id="{8BB07B00-665A-4490-8358-367CFE3C8966}" type="slidenum">
              <a:rPr lang="en-US" altLang="zh-CN" sz="2000" smtClean="0">
                <a:solidFill>
                  <a:srgbClr val="FF0000"/>
                </a:solidFill>
              </a:rPr>
              <a:t>126</a:t>
            </a:fld>
            <a:endParaRPr lang="en-US" altLang="zh-CN" sz="2000" dirty="0">
              <a:solidFill>
                <a:srgbClr val="FF0000"/>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auto">
          <a:xfrm>
            <a:off x="3070216" y="154564"/>
            <a:ext cx="1943101" cy="400110"/>
          </a:xfrm>
          <a:prstGeom prst="rect">
            <a:avLst/>
          </a:prstGeom>
          <a:noFill/>
          <a:ln w="9525">
            <a:noFill/>
            <a:miter lim="800000"/>
          </a:ln>
          <a:effectLst/>
        </p:spPr>
        <p:txBody>
          <a:bodyPr wrap="square">
            <a:spAutoFit/>
          </a:bodyPr>
          <a:lstStyle/>
          <a:p>
            <a:pPr algn="l">
              <a:spcBef>
                <a:spcPct val="50000"/>
              </a:spcBef>
            </a:pPr>
            <a:r>
              <a:rPr lang="zh-CN" altLang="en-US" sz="2000" dirty="0">
                <a:latin typeface="楷体" panose="02010609060101010101" pitchFamily="49" charset="-122"/>
                <a:ea typeface="楷体" panose="02010609060101010101" pitchFamily="49" charset="-122"/>
              </a:rPr>
              <a:t>学号　 姓名</a:t>
            </a:r>
          </a:p>
        </p:txBody>
      </p:sp>
      <p:sp>
        <p:nvSpPr>
          <p:cNvPr id="181253" name="Text Box 5"/>
          <p:cNvSpPr txBox="1">
            <a:spLocks noChangeArrowheads="1"/>
          </p:cNvSpPr>
          <p:nvPr/>
        </p:nvSpPr>
        <p:spPr bwMode="auto">
          <a:xfrm>
            <a:off x="2786050" y="662582"/>
            <a:ext cx="2374900" cy="17684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201001001</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张三</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201001003</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李四</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201001025</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王五</a:t>
            </a:r>
          </a:p>
        </p:txBody>
      </p:sp>
      <p:sp>
        <p:nvSpPr>
          <p:cNvPr id="181298" name="Text Box 50"/>
          <p:cNvSpPr txBox="1">
            <a:spLocks noChangeArrowheads="1"/>
          </p:cNvSpPr>
          <p:nvPr/>
        </p:nvSpPr>
        <p:spPr bwMode="auto">
          <a:xfrm>
            <a:off x="5500694" y="1095970"/>
            <a:ext cx="2519363" cy="396875"/>
          </a:xfrm>
          <a:prstGeom prst="rect">
            <a:avLst/>
          </a:prstGeom>
          <a:noFill/>
          <a:ln w="9525">
            <a:noFill/>
            <a:miter lim="800000"/>
          </a:ln>
          <a:effectLst/>
        </p:spPr>
        <p:txBody>
          <a:bodyPr>
            <a:spAutoFit/>
          </a:bodyPr>
          <a:lstStyle/>
          <a:p>
            <a:pPr algn="l">
              <a:spcBef>
                <a:spcPct val="50000"/>
              </a:spcBef>
            </a:pPr>
            <a:r>
              <a:rPr lang="zh-CN" altLang="en-US" sz="2000">
                <a:latin typeface="楷体" panose="02010609060101010101" pitchFamily="49" charset="-122"/>
                <a:ea typeface="楷体" panose="02010609060101010101" pitchFamily="49" charset="-122"/>
              </a:rPr>
              <a:t>记录数</a:t>
            </a:r>
            <a:r>
              <a:rPr lang="en-US" altLang="zh-CN" sz="2000" i="1"/>
              <a:t>n</a:t>
            </a:r>
            <a:r>
              <a:rPr lang="en-US" altLang="zh-CN" sz="2000"/>
              <a:t>=20</a:t>
            </a:r>
            <a:r>
              <a:rPr lang="zh-CN" altLang="en-US" sz="2000"/>
              <a:t>，</a:t>
            </a:r>
            <a:r>
              <a:rPr lang="zh-CN" altLang="en-US" sz="2000">
                <a:latin typeface="楷体" panose="02010609060101010101" pitchFamily="49" charset="-122"/>
                <a:ea typeface="楷体" panose="02010609060101010101" pitchFamily="49" charset="-122"/>
              </a:rPr>
              <a:t>无序</a:t>
            </a:r>
            <a:endParaRPr lang="en-US" altLang="zh-CN" sz="2000">
              <a:latin typeface="楷体" panose="02010609060101010101" pitchFamily="49" charset="-122"/>
              <a:ea typeface="楷体" panose="02010609060101010101" pitchFamily="49" charset="-122"/>
            </a:endParaRPr>
          </a:p>
        </p:txBody>
      </p:sp>
      <p:sp>
        <p:nvSpPr>
          <p:cNvPr id="8" name="TextBox 7"/>
          <p:cNvSpPr txBox="1"/>
          <p:nvPr/>
        </p:nvSpPr>
        <p:spPr>
          <a:xfrm>
            <a:off x="428596" y="183136"/>
            <a:ext cx="1071570" cy="461665"/>
          </a:xfrm>
          <a:prstGeom prst="rect">
            <a:avLst/>
          </a:prstGeom>
          <a:noFill/>
        </p:spPr>
        <p:txBody>
          <a:bodyPr wrap="square" rtlCol="0">
            <a:spAutoFit/>
          </a:bodyPr>
          <a:lstStyle/>
          <a:p>
            <a:pPr algn="l"/>
            <a:r>
              <a:rPr lang="zh-CN" altLang="en-US" dirty="0">
                <a:solidFill>
                  <a:srgbClr val="FF0000"/>
                </a:solidFill>
                <a:latin typeface="楷体" panose="02010609060101010101" pitchFamily="49" charset="-122"/>
                <a:ea typeface="楷体" panose="02010609060101010101" pitchFamily="49" charset="-122"/>
              </a:rPr>
              <a:t>示例</a:t>
            </a:r>
          </a:p>
        </p:txBody>
      </p:sp>
      <p:sp>
        <p:nvSpPr>
          <p:cNvPr id="30" name="TextBox 29"/>
          <p:cNvSpPr txBox="1"/>
          <p:nvPr/>
        </p:nvSpPr>
        <p:spPr>
          <a:xfrm>
            <a:off x="500034" y="5183796"/>
            <a:ext cx="7858180" cy="400110"/>
          </a:xfrm>
          <a:prstGeom prst="rect">
            <a:avLst/>
          </a:prstGeom>
          <a:noFill/>
        </p:spPr>
        <p:txBody>
          <a:bodyPr wrap="square" rtlCol="0">
            <a:spAutoFit/>
          </a:bodyPr>
          <a:lstStyle/>
          <a:p>
            <a:pPr algn="l"/>
            <a:r>
              <a:rPr lang="zh-CN" altLang="en-US" sz="2000" dirty="0">
                <a:ea typeface="楷体" panose="02010609060101010101" pitchFamily="49" charset="-122"/>
                <a:cs typeface="Times New Roman" panose="02020603050405020304" pitchFamily="18" charset="0"/>
              </a:rPr>
              <a:t>查找学号为</a:t>
            </a:r>
            <a:r>
              <a:rPr lang="en-US" altLang="zh-CN" sz="2000" dirty="0">
                <a:solidFill>
                  <a:srgbClr val="C00000"/>
                </a:solidFill>
                <a:ea typeface="楷体" panose="02010609060101010101" pitchFamily="49" charset="-122"/>
                <a:cs typeface="Times New Roman" panose="02020603050405020304" pitchFamily="18" charset="0"/>
              </a:rPr>
              <a:t>201001025</a:t>
            </a:r>
            <a:r>
              <a:rPr lang="zh-CN" altLang="en-US" sz="2000" dirty="0">
                <a:ea typeface="楷体" panose="02010609060101010101" pitchFamily="49" charset="-122"/>
                <a:cs typeface="Times New Roman" panose="02020603050405020304" pitchFamily="18" charset="0"/>
              </a:rPr>
              <a:t>的学生姓名：</a:t>
            </a:r>
            <a:endParaRPr lang="en-US" altLang="zh-CN" sz="2000" dirty="0">
              <a:ea typeface="楷体" panose="02010609060101010101" pitchFamily="49" charset="-122"/>
              <a:cs typeface="Times New Roman" panose="02020603050405020304" pitchFamily="18" charset="0"/>
            </a:endParaRPr>
          </a:p>
        </p:txBody>
      </p:sp>
      <p:sp>
        <p:nvSpPr>
          <p:cNvPr id="31" name="TextBox 30"/>
          <p:cNvSpPr txBox="1"/>
          <p:nvPr/>
        </p:nvSpPr>
        <p:spPr>
          <a:xfrm>
            <a:off x="500034" y="5618918"/>
            <a:ext cx="7572428" cy="810478"/>
          </a:xfrm>
          <a:prstGeom prst="rect">
            <a:avLst/>
          </a:prstGeom>
          <a:noFill/>
        </p:spPr>
        <p:txBody>
          <a:bodyPr wrap="square" rtlCol="0">
            <a:spAutoFit/>
          </a:bodyPr>
          <a:lstStyle/>
          <a:p>
            <a:pPr marL="457200" indent="-457200" algn="l">
              <a:lnSpc>
                <a:spcPts val="2800"/>
              </a:lnSpc>
              <a:buBlip>
                <a:blip r:embed="rId2"/>
              </a:buBlip>
            </a:pPr>
            <a:r>
              <a:rPr lang="zh-CN" altLang="en-US" sz="2000" dirty="0">
                <a:ea typeface="楷体" panose="02010609060101010101" pitchFamily="49" charset="-122"/>
                <a:cs typeface="Times New Roman" panose="02020603050405020304" pitchFamily="18" charset="0"/>
              </a:rPr>
              <a:t>从头到尾</a:t>
            </a:r>
            <a:r>
              <a:rPr lang="zh-CN" altLang="en-US" sz="2000">
                <a:ea typeface="楷体" panose="02010609060101010101" pitchFamily="49" charset="-122"/>
                <a:cs typeface="Times New Roman" panose="02020603050405020304" pitchFamily="18" charset="0"/>
              </a:rPr>
              <a:t>顺序查找，时间</a:t>
            </a:r>
            <a:r>
              <a:rPr lang="zh-CN" altLang="en-US" sz="2000" dirty="0">
                <a:ea typeface="楷体" panose="02010609060101010101" pitchFamily="49" charset="-122"/>
                <a:cs typeface="Times New Roman" panose="02020603050405020304" pitchFamily="18" charset="0"/>
              </a:rPr>
              <a:t>复杂度为</a:t>
            </a:r>
            <a:r>
              <a:rPr lang="en-US" altLang="zh-CN" sz="2000" dirty="0">
                <a:ea typeface="楷体" panose="02010609060101010101" pitchFamily="49" charset="-122"/>
                <a:cs typeface="Times New Roman" panose="02020603050405020304" pitchFamily="18" charset="0"/>
              </a:rPr>
              <a:t>O(</a:t>
            </a:r>
            <a:r>
              <a:rPr lang="en-US" altLang="zh-CN" sz="2000" i="1" dirty="0">
                <a:ea typeface="楷体" panose="02010609060101010101" pitchFamily="49" charset="-122"/>
                <a:cs typeface="Times New Roman" panose="02020603050405020304" pitchFamily="18" charset="0"/>
              </a:rPr>
              <a:t>n</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marL="457200" indent="-457200" algn="l">
              <a:lnSpc>
                <a:spcPts val="2800"/>
              </a:lnSpc>
              <a:buBlip>
                <a:blip r:embed="rId2"/>
              </a:buBlip>
            </a:pPr>
            <a:r>
              <a:rPr lang="zh-CN" altLang="en-US" sz="2000" dirty="0">
                <a:ea typeface="楷体" panose="02010609060101010101" pitchFamily="49" charset="-122"/>
                <a:cs typeface="Times New Roman" panose="02020603050405020304" pitchFamily="18" charset="0"/>
              </a:rPr>
              <a:t>若学</a:t>
            </a:r>
            <a:r>
              <a:rPr lang="zh-CN" altLang="en-US" sz="2000">
                <a:ea typeface="楷体" panose="02010609060101010101" pitchFamily="49" charset="-122"/>
                <a:cs typeface="Times New Roman" panose="02020603050405020304" pitchFamily="18" charset="0"/>
              </a:rPr>
              <a:t>号有序，二分查找，时间</a:t>
            </a:r>
            <a:r>
              <a:rPr lang="zh-CN" altLang="en-US" sz="2000" dirty="0">
                <a:ea typeface="楷体" panose="02010609060101010101" pitchFamily="49" charset="-122"/>
                <a:cs typeface="Times New Roman" panose="02020603050405020304" pitchFamily="18" charset="0"/>
              </a:rPr>
              <a:t>复杂度为</a:t>
            </a:r>
            <a:r>
              <a:rPr lang="en-US" altLang="zh-CN" sz="2000" dirty="0">
                <a:ea typeface="楷体" panose="02010609060101010101" pitchFamily="49" charset="-122"/>
                <a:cs typeface="Times New Roman" panose="02020603050405020304" pitchFamily="18" charset="0"/>
              </a:rPr>
              <a:t>O(</a:t>
            </a:r>
            <a:r>
              <a:rPr lang="en-US" altLang="zh-CN" sz="2000" dirty="0" err="1">
                <a:ea typeface="楷体" panose="02010609060101010101" pitchFamily="49" charset="-122"/>
                <a:cs typeface="Times New Roman" panose="02020603050405020304" pitchFamily="18" charset="0"/>
              </a:rPr>
              <a:t>log</a:t>
            </a:r>
            <a:r>
              <a:rPr lang="en-US" altLang="zh-CN" sz="2000" baseline="-25000" dirty="0" err="1">
                <a:ea typeface="楷体" panose="02010609060101010101" pitchFamily="49" charset="-122"/>
                <a:cs typeface="Times New Roman" panose="02020603050405020304" pitchFamily="18" charset="0"/>
              </a:rPr>
              <a:t>2</a:t>
            </a:r>
            <a:r>
              <a:rPr lang="en-US" altLang="zh-CN" sz="2000" i="1" dirty="0" err="1">
                <a:ea typeface="楷体" panose="02010609060101010101" pitchFamily="49" charset="-122"/>
                <a:cs typeface="Times New Roman" panose="02020603050405020304" pitchFamily="18" charset="0"/>
              </a:rPr>
              <a:t>n</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a:t>
            </a:r>
            <a:endParaRPr lang="zh-CN" altLang="en-US" sz="2000" dirty="0"/>
          </a:p>
        </p:txBody>
      </p:sp>
      <p:grpSp>
        <p:nvGrpSpPr>
          <p:cNvPr id="26" name="组合 25"/>
          <p:cNvGrpSpPr/>
          <p:nvPr/>
        </p:nvGrpSpPr>
        <p:grpSpPr>
          <a:xfrm>
            <a:off x="1357290" y="2643182"/>
            <a:ext cx="7286676" cy="2350310"/>
            <a:chOff x="1643042" y="2683466"/>
            <a:chExt cx="7286676" cy="2350310"/>
          </a:xfrm>
        </p:grpSpPr>
        <p:sp>
          <p:nvSpPr>
            <p:cNvPr id="181289" name="Text Box 41"/>
            <p:cNvSpPr txBox="1">
              <a:spLocks noChangeArrowheads="1"/>
            </p:cNvSpPr>
            <p:nvPr/>
          </p:nvSpPr>
          <p:spPr bwMode="auto">
            <a:xfrm>
              <a:off x="4459870" y="2969218"/>
              <a:ext cx="3882655" cy="400110"/>
            </a:xfrm>
            <a:prstGeom prst="rect">
              <a:avLst/>
            </a:prstGeom>
            <a:noFill/>
            <a:ln w="9525">
              <a:noFill/>
              <a:miter lim="800000"/>
            </a:ln>
            <a:effectLst/>
          </p:spPr>
          <p:txBody>
            <a:bodyPr wrap="square">
              <a:spAutoFit/>
            </a:bodyPr>
            <a:lstStyle/>
            <a:p>
              <a:pPr algn="l">
                <a:spcBef>
                  <a:spcPct val="50000"/>
                </a:spcBef>
              </a:pPr>
              <a:r>
                <a:rPr lang="zh-CN" altLang="en-US" sz="2000" dirty="0">
                  <a:solidFill>
                    <a:srgbClr val="CC00CC"/>
                  </a:solidFill>
                  <a:ea typeface="楷体" panose="02010609060101010101" pitchFamily="49" charset="-122"/>
                  <a:cs typeface="Times New Roman" panose="02020603050405020304" pitchFamily="18" charset="0"/>
                </a:rPr>
                <a:t>传统存储方法</a:t>
              </a:r>
              <a:r>
                <a:rPr lang="en-US" altLang="zh-CN" sz="2000" dirty="0">
                  <a:solidFill>
                    <a:srgbClr val="CC00CC"/>
                  </a:solidFill>
                  <a:ea typeface="楷体" panose="02010609060101010101" pitchFamily="49" charset="-122"/>
                  <a:cs typeface="Times New Roman" panose="02020603050405020304" pitchFamily="18" charset="0"/>
                </a:rPr>
                <a:t>:</a:t>
              </a:r>
              <a:r>
                <a:rPr lang="zh-CN" altLang="en-US" sz="2000" dirty="0">
                  <a:solidFill>
                    <a:srgbClr val="CC00CC"/>
                  </a:solidFill>
                  <a:ea typeface="楷体" panose="02010609060101010101" pitchFamily="49" charset="-122"/>
                  <a:cs typeface="Times New Roman" panose="02020603050405020304" pitchFamily="18" charset="0"/>
                </a:rPr>
                <a:t>存放在一个</a:t>
              </a:r>
              <a:r>
                <a:rPr lang="zh-CN" altLang="en-US" sz="2000" dirty="0">
                  <a:ea typeface="楷体" panose="02010609060101010101" pitchFamily="49" charset="-122"/>
                  <a:cs typeface="Times New Roman" panose="02020603050405020304" pitchFamily="18" charset="0"/>
                </a:rPr>
                <a:t>数组</a:t>
              </a:r>
              <a:r>
                <a:rPr lang="zh-CN" altLang="en-US" sz="2000" dirty="0">
                  <a:solidFill>
                    <a:srgbClr val="CC00CC"/>
                  </a:solidFill>
                  <a:ea typeface="楷体" panose="02010609060101010101" pitchFamily="49" charset="-122"/>
                  <a:cs typeface="Times New Roman" panose="02020603050405020304" pitchFamily="18" charset="0"/>
                </a:rPr>
                <a:t>中</a:t>
              </a:r>
              <a:endParaRPr lang="en-US" altLang="zh-CN" sz="2000" dirty="0">
                <a:solidFill>
                  <a:srgbClr val="CC00CC"/>
                </a:solidFill>
                <a:ea typeface="楷体" panose="02010609060101010101" pitchFamily="49" charset="-122"/>
                <a:cs typeface="Times New Roman" panose="02020603050405020304" pitchFamily="18" charset="0"/>
              </a:endParaRPr>
            </a:p>
          </p:txBody>
        </p:sp>
        <p:sp>
          <p:nvSpPr>
            <p:cNvPr id="181297" name="AutoShape 49"/>
            <p:cNvSpPr>
              <a:spLocks noChangeArrowheads="1"/>
            </p:cNvSpPr>
            <p:nvPr/>
          </p:nvSpPr>
          <p:spPr bwMode="auto">
            <a:xfrm>
              <a:off x="4079218" y="2683466"/>
              <a:ext cx="306211" cy="1008062"/>
            </a:xfrm>
            <a:prstGeom prst="downArrow">
              <a:avLst>
                <a:gd name="adj1" fmla="val 50000"/>
                <a:gd name="adj2" fmla="val 87707"/>
              </a:avLst>
            </a:prstGeom>
          </p:spPr>
          <p:style>
            <a:lnRef idx="0">
              <a:schemeClr val="accent6"/>
            </a:lnRef>
            <a:fillRef idx="3">
              <a:schemeClr val="accent6"/>
            </a:fillRef>
            <a:effectRef idx="3">
              <a:schemeClr val="accent6"/>
            </a:effectRef>
            <a:fontRef idx="minor">
              <a:schemeClr val="lt1"/>
            </a:fontRef>
          </p:style>
          <p:txBody>
            <a:bodyPr wrap="none" anchor="ctr">
              <a:spAutoFit/>
            </a:bodyPr>
            <a:lstStyle/>
            <a:p>
              <a:endParaRPr lang="zh-CN" altLang="en-US"/>
            </a:p>
          </p:txBody>
        </p:sp>
        <p:sp>
          <p:nvSpPr>
            <p:cNvPr id="9" name="矩形 8"/>
            <p:cNvSpPr/>
            <p:nvPr/>
          </p:nvSpPr>
          <p:spPr>
            <a:xfrm>
              <a:off x="1643042" y="4133657"/>
              <a:ext cx="1507383" cy="450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a:solidFill>
                    <a:srgbClr val="3333FF"/>
                  </a:solidFill>
                  <a:latin typeface="Times New Roman" panose="02020603050405020304" pitchFamily="18" charset="0"/>
                  <a:cs typeface="Times New Roman" panose="02020603050405020304" pitchFamily="18" charset="0"/>
                </a:rPr>
                <a:t>201001001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10" name="矩形 9"/>
            <p:cNvSpPr/>
            <p:nvPr/>
          </p:nvSpPr>
          <p:spPr>
            <a:xfrm>
              <a:off x="1643042" y="4583717"/>
              <a:ext cx="1507383" cy="450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张三</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191182" y="3683598"/>
              <a:ext cx="411104" cy="360099"/>
            </a:xfrm>
            <a:prstGeom prst="rect">
              <a:avLst/>
            </a:prstGeom>
            <a:noFill/>
          </p:spPr>
          <p:txBody>
            <a:bodyPr wrap="square" rtlCol="0">
              <a:spAutoFit/>
            </a:bodyPr>
            <a:lstStyle/>
            <a:p>
              <a:r>
                <a:rPr lang="en-US" altLang="zh-CN" sz="2000" dirty="0"/>
                <a:t>0</a:t>
              </a:r>
              <a:endParaRPr lang="zh-CN" altLang="en-US" sz="2000" dirty="0"/>
            </a:p>
          </p:txBody>
        </p:sp>
        <p:sp>
          <p:nvSpPr>
            <p:cNvPr id="12" name="矩形 11"/>
            <p:cNvSpPr/>
            <p:nvPr/>
          </p:nvSpPr>
          <p:spPr>
            <a:xfrm>
              <a:off x="3150425" y="4133657"/>
              <a:ext cx="1507383" cy="450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000" dirty="0">
                  <a:solidFill>
                    <a:srgbClr val="3333FF"/>
                  </a:solidFill>
                  <a:latin typeface="Times New Roman" panose="02020603050405020304" pitchFamily="18" charset="0"/>
                  <a:cs typeface="Times New Roman" panose="02020603050405020304" pitchFamily="18" charset="0"/>
                </a:rPr>
                <a:t>201001003</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3150425" y="4583717"/>
              <a:ext cx="1507383" cy="450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李四</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3698565" y="3683598"/>
              <a:ext cx="411104" cy="360099"/>
            </a:xfrm>
            <a:prstGeom prst="rect">
              <a:avLst/>
            </a:prstGeom>
            <a:noFill/>
          </p:spPr>
          <p:txBody>
            <a:bodyPr wrap="square" rtlCol="0">
              <a:spAutoFit/>
            </a:bodyPr>
            <a:lstStyle/>
            <a:p>
              <a:r>
                <a:rPr lang="en-US" altLang="zh-CN" sz="2000" dirty="0"/>
                <a:t>1</a:t>
              </a:r>
              <a:endParaRPr lang="zh-CN" altLang="en-US" sz="2000" dirty="0"/>
            </a:p>
          </p:txBody>
        </p:sp>
        <p:sp>
          <p:nvSpPr>
            <p:cNvPr id="18" name="矩形 17"/>
            <p:cNvSpPr/>
            <p:nvPr/>
          </p:nvSpPr>
          <p:spPr>
            <a:xfrm>
              <a:off x="4661193" y="4133657"/>
              <a:ext cx="1507383" cy="450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sym typeface="Symbol" panose="05050102010706020507"/>
                </a:rPr>
                <a:t></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9" name="矩形 18"/>
            <p:cNvSpPr/>
            <p:nvPr/>
          </p:nvSpPr>
          <p:spPr>
            <a:xfrm>
              <a:off x="4661193" y="4583717"/>
              <a:ext cx="1507383" cy="450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000" dirty="0">
                  <a:solidFill>
                    <a:srgbClr val="3333FF"/>
                  </a:solidFill>
                  <a:latin typeface="Times New Roman" panose="02020603050405020304" pitchFamily="18" charset="0"/>
                  <a:cs typeface="Times New Roman" panose="02020603050405020304" pitchFamily="18" charset="0"/>
                  <a:sym typeface="Symbol" panose="05050102010706020507"/>
                </a:rPr>
                <a:t></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6507780" y="3683598"/>
              <a:ext cx="890727" cy="400110"/>
            </a:xfrm>
            <a:prstGeom prst="rect">
              <a:avLst/>
            </a:prstGeom>
            <a:noFill/>
          </p:spPr>
          <p:txBody>
            <a:bodyPr wrap="square" rtlCol="0">
              <a:spAutoFit/>
            </a:bodyPr>
            <a:lstStyle/>
            <a:p>
              <a:r>
                <a:rPr lang="en-US" altLang="zh-CN" sz="2000">
                  <a:cs typeface="Times New Roman" panose="02020603050405020304" pitchFamily="18" charset="0"/>
                  <a:sym typeface="Symbol" panose="05050102010706020507"/>
                </a:rPr>
                <a:t>19</a:t>
              </a:r>
              <a:endParaRPr lang="zh-CN" altLang="en-US" sz="2000" dirty="0"/>
            </a:p>
          </p:txBody>
        </p:sp>
        <p:sp>
          <p:nvSpPr>
            <p:cNvPr id="21" name="矩形 20"/>
            <p:cNvSpPr/>
            <p:nvPr/>
          </p:nvSpPr>
          <p:spPr>
            <a:xfrm>
              <a:off x="6168576" y="4133657"/>
              <a:ext cx="1507383" cy="450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a:solidFill>
                    <a:srgbClr val="C00000"/>
                  </a:solidFill>
                  <a:latin typeface="Times New Roman" panose="02020603050405020304" pitchFamily="18" charset="0"/>
                  <a:cs typeface="Times New Roman" panose="02020603050405020304" pitchFamily="18" charset="0"/>
                </a:rPr>
                <a:t>201001025</a:t>
              </a:r>
              <a:endParaRPr lang="zh-CN" altLang="en-US" sz="1800" dirty="0">
                <a:solidFill>
                  <a:srgbClr val="C0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6168576" y="4583717"/>
              <a:ext cx="1507383" cy="450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王五</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7955840" y="4143380"/>
              <a:ext cx="973878" cy="707886"/>
            </a:xfrm>
            <a:prstGeom prst="rect">
              <a:avLst/>
            </a:prstGeom>
            <a:noFill/>
          </p:spPr>
          <p:txBody>
            <a:bodyPr wrap="square" rtlCol="0">
              <a:spAutoFit/>
            </a:bodyPr>
            <a:lstStyle/>
            <a:p>
              <a:r>
                <a:rPr lang="en-US" altLang="zh-CN" sz="2000">
                  <a:ea typeface="楷体" panose="02010609060101010101" pitchFamily="49" charset="-122"/>
                  <a:cs typeface="Times New Roman" panose="02020603050405020304" pitchFamily="18" charset="0"/>
                  <a:sym typeface="Symbol" panose="05050102010706020507"/>
                </a:rPr>
                <a:t>20</a:t>
              </a:r>
              <a:r>
                <a:rPr lang="zh-CN" altLang="en-US" sz="2000">
                  <a:ea typeface="楷体" panose="02010609060101010101" pitchFamily="49" charset="-122"/>
                  <a:cs typeface="Times New Roman" panose="02020603050405020304" pitchFamily="18" charset="0"/>
                  <a:sym typeface="Symbol" panose="05050102010706020507"/>
                </a:rPr>
                <a:t>个元素空间</a:t>
              </a:r>
              <a:r>
                <a:rPr lang="en-US" altLang="zh-CN" sz="2000">
                  <a:ea typeface="楷体" panose="02010609060101010101" pitchFamily="49" charset="-122"/>
                  <a:cs typeface="Times New Roman" panose="02020603050405020304" pitchFamily="18" charset="0"/>
                  <a:sym typeface="Symbol" panose="05050102010706020507"/>
                </a:rPr>
                <a:t> </a:t>
              </a:r>
              <a:endParaRPr lang="zh-CN" altLang="en-US" sz="2000" dirty="0">
                <a:ea typeface="楷体" panose="02010609060101010101" pitchFamily="49" charset="-122"/>
                <a:cs typeface="Times New Roman" panose="02020603050405020304" pitchFamily="18" charset="0"/>
              </a:endParaRPr>
            </a:p>
          </p:txBody>
        </p:sp>
        <p:sp>
          <p:nvSpPr>
            <p:cNvPr id="23" name="TextBox 22"/>
            <p:cNvSpPr txBox="1"/>
            <p:nvPr/>
          </p:nvSpPr>
          <p:spPr>
            <a:xfrm>
              <a:off x="4967157" y="3643314"/>
              <a:ext cx="890727" cy="360099"/>
            </a:xfrm>
            <a:prstGeom prst="rect">
              <a:avLst/>
            </a:prstGeom>
            <a:noFill/>
          </p:spPr>
          <p:txBody>
            <a:bodyPr wrap="square" rtlCol="0">
              <a:spAutoFit/>
            </a:bodyPr>
            <a:lstStyle/>
            <a:p>
              <a:r>
                <a:rPr lang="en-US" altLang="zh-CN" sz="2000" dirty="0">
                  <a:cs typeface="Times New Roman" panose="02020603050405020304" pitchFamily="18" charset="0"/>
                  <a:sym typeface="Symbol" panose="05050102010706020507"/>
                </a:rPr>
                <a:t> </a:t>
              </a:r>
              <a:endParaRPr lang="zh-CN" altLang="en-US" sz="2000" dirty="0"/>
            </a:p>
          </p:txBody>
        </p:sp>
        <p:sp>
          <p:nvSpPr>
            <p:cNvPr id="25" name="右大括号 24"/>
            <p:cNvSpPr/>
            <p:nvPr/>
          </p:nvSpPr>
          <p:spPr>
            <a:xfrm>
              <a:off x="7786710" y="4143380"/>
              <a:ext cx="142876" cy="857256"/>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幻灯片编号占位符 1"/>
          <p:cNvSpPr>
            <a:spLocks noGrp="1"/>
          </p:cNvSpPr>
          <p:nvPr>
            <p:ph type="sldNum" sz="quarter" idx="12"/>
          </p:nvPr>
        </p:nvSpPr>
        <p:spPr>
          <a:xfrm>
            <a:off x="7884368" y="6356350"/>
            <a:ext cx="802432" cy="365125"/>
          </a:xfrm>
        </p:spPr>
        <p:txBody>
          <a:bodyPr/>
          <a:lstStyle/>
          <a:p>
            <a:fld id="{8BB07B00-665A-4490-8358-367CFE3C8966}" type="slidenum">
              <a:rPr lang="en-US" altLang="zh-CN" sz="2000" smtClean="0">
                <a:solidFill>
                  <a:srgbClr val="FF0000"/>
                </a:solidFill>
              </a:rPr>
              <a:t>127</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auto">
          <a:xfrm>
            <a:off x="3422340" y="71414"/>
            <a:ext cx="1943101" cy="400110"/>
          </a:xfrm>
          <a:prstGeom prst="rect">
            <a:avLst/>
          </a:prstGeom>
          <a:noFill/>
          <a:ln w="9525">
            <a:noFill/>
            <a:miter lim="800000"/>
          </a:ln>
          <a:effectLst/>
        </p:spPr>
        <p:txBody>
          <a:bodyPr wrap="square">
            <a:spAutoFit/>
          </a:bodyPr>
          <a:lstStyle/>
          <a:p>
            <a:pPr algn="l">
              <a:spcBef>
                <a:spcPct val="50000"/>
              </a:spcBef>
            </a:pPr>
            <a:r>
              <a:rPr lang="zh-CN" altLang="en-US" sz="2000" dirty="0">
                <a:latin typeface="楷体" panose="02010609060101010101" pitchFamily="49" charset="-122"/>
                <a:ea typeface="楷体" panose="02010609060101010101" pitchFamily="49" charset="-122"/>
              </a:rPr>
              <a:t>学号　 姓名</a:t>
            </a:r>
          </a:p>
        </p:txBody>
      </p:sp>
      <p:sp>
        <p:nvSpPr>
          <p:cNvPr id="181253" name="Text Box 5"/>
          <p:cNvSpPr txBox="1">
            <a:spLocks noChangeArrowheads="1"/>
          </p:cNvSpPr>
          <p:nvPr/>
        </p:nvSpPr>
        <p:spPr bwMode="auto">
          <a:xfrm>
            <a:off x="3138174" y="579432"/>
            <a:ext cx="2374900" cy="17684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201001001</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张三</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201001003</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李四</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50000"/>
              </a:spcBef>
            </a:pP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201001025</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王五</a:t>
            </a:r>
          </a:p>
        </p:txBody>
      </p:sp>
      <p:sp>
        <p:nvSpPr>
          <p:cNvPr id="181298" name="Text Box 50"/>
          <p:cNvSpPr txBox="1">
            <a:spLocks noChangeArrowheads="1"/>
          </p:cNvSpPr>
          <p:nvPr/>
        </p:nvSpPr>
        <p:spPr bwMode="auto">
          <a:xfrm>
            <a:off x="5803586" y="1012820"/>
            <a:ext cx="2519363" cy="396875"/>
          </a:xfrm>
          <a:prstGeom prst="rect">
            <a:avLst/>
          </a:prstGeom>
          <a:noFill/>
          <a:ln w="9525">
            <a:noFill/>
            <a:miter lim="800000"/>
          </a:ln>
          <a:effectLst/>
        </p:spPr>
        <p:txBody>
          <a:bodyPr>
            <a:spAutoFit/>
          </a:bodyPr>
          <a:lstStyle/>
          <a:p>
            <a:pPr algn="l">
              <a:spcBef>
                <a:spcPct val="50000"/>
              </a:spcBef>
            </a:pPr>
            <a:r>
              <a:rPr lang="en-US" altLang="zh-CN" sz="2000" i="1"/>
              <a:t>n</a:t>
            </a:r>
            <a:r>
              <a:rPr lang="en-US" altLang="zh-CN" sz="2000"/>
              <a:t>=20</a:t>
            </a:r>
            <a:r>
              <a:rPr lang="zh-CN" altLang="en-US" sz="2000"/>
              <a:t>，</a:t>
            </a:r>
            <a:r>
              <a:rPr lang="en-US" altLang="zh-CN" sz="2000" i="1"/>
              <a:t>m</a:t>
            </a:r>
            <a:r>
              <a:rPr lang="en-US" altLang="zh-CN" sz="2000"/>
              <a:t>=30</a:t>
            </a:r>
          </a:p>
        </p:txBody>
      </p:sp>
      <p:sp>
        <p:nvSpPr>
          <p:cNvPr id="8" name="TextBox 7"/>
          <p:cNvSpPr txBox="1"/>
          <p:nvPr/>
        </p:nvSpPr>
        <p:spPr>
          <a:xfrm>
            <a:off x="285720" y="428604"/>
            <a:ext cx="2500330" cy="461665"/>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另一种存储结构：</a:t>
            </a:r>
          </a:p>
        </p:txBody>
      </p:sp>
      <p:grpSp>
        <p:nvGrpSpPr>
          <p:cNvPr id="4" name="组合 28"/>
          <p:cNvGrpSpPr/>
          <p:nvPr/>
        </p:nvGrpSpPr>
        <p:grpSpPr>
          <a:xfrm>
            <a:off x="8358214" y="2857496"/>
            <a:ext cx="849633" cy="1714512"/>
            <a:chOff x="7929586" y="3429000"/>
            <a:chExt cx="849633" cy="1714512"/>
          </a:xfrm>
        </p:grpSpPr>
        <p:sp>
          <p:nvSpPr>
            <p:cNvPr id="26" name="右大括号 25"/>
            <p:cNvSpPr/>
            <p:nvPr/>
          </p:nvSpPr>
          <p:spPr>
            <a:xfrm>
              <a:off x="7929586" y="3429000"/>
              <a:ext cx="285752" cy="1714512"/>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8286776" y="3643314"/>
              <a:ext cx="492443" cy="1285884"/>
            </a:xfrm>
            <a:prstGeom prst="rect">
              <a:avLst/>
            </a:prstGeom>
            <a:noFill/>
          </p:spPr>
          <p:txBody>
            <a:bodyPr vert="eaVert" wrap="square" rtlCol="0">
              <a:spAutoFit/>
            </a:bodyPr>
            <a:lstStyle/>
            <a:p>
              <a:r>
                <a:rPr kumimoji="1" lang="zh-CN" altLang="en-US" sz="2000" dirty="0">
                  <a:latin typeface="楷体" panose="02010609060101010101" pitchFamily="49" charset="-122"/>
                  <a:ea typeface="楷体" panose="02010609060101010101" pitchFamily="49" charset="-122"/>
                </a:rPr>
                <a:t>哈希表</a:t>
              </a:r>
              <a:endParaRPr lang="zh-CN" altLang="en-US" sz="2000" dirty="0">
                <a:latin typeface="楷体" panose="02010609060101010101" pitchFamily="49" charset="-122"/>
                <a:ea typeface="楷体" panose="02010609060101010101" pitchFamily="49" charset="-122"/>
              </a:endParaRPr>
            </a:p>
          </p:txBody>
        </p:sp>
      </p:grpSp>
      <p:grpSp>
        <p:nvGrpSpPr>
          <p:cNvPr id="43" name="组合 42"/>
          <p:cNvGrpSpPr/>
          <p:nvPr/>
        </p:nvGrpSpPr>
        <p:grpSpPr>
          <a:xfrm>
            <a:off x="500034" y="5361684"/>
            <a:ext cx="7858180" cy="1282026"/>
            <a:chOff x="500034" y="5361684"/>
            <a:chExt cx="7858180" cy="1282026"/>
          </a:xfrm>
        </p:grpSpPr>
        <p:sp>
          <p:nvSpPr>
            <p:cNvPr id="29" name="TextBox 28"/>
            <p:cNvSpPr txBox="1"/>
            <p:nvPr/>
          </p:nvSpPr>
          <p:spPr>
            <a:xfrm>
              <a:off x="500034" y="5361684"/>
              <a:ext cx="7858180" cy="400110"/>
            </a:xfrm>
            <a:prstGeom prst="rect">
              <a:avLst/>
            </a:prstGeom>
            <a:noFill/>
          </p:spPr>
          <p:txBody>
            <a:bodyPr wrap="square" rtlCol="0">
              <a:spAutoFit/>
            </a:bodyPr>
            <a:lstStyle/>
            <a:p>
              <a:pPr algn="l"/>
              <a:r>
                <a:rPr lang="zh-CN" altLang="en-US" sz="2000" dirty="0">
                  <a:ea typeface="楷体" panose="02010609060101010101" pitchFamily="49" charset="-122"/>
                  <a:cs typeface="Times New Roman" panose="02020603050405020304" pitchFamily="18" charset="0"/>
                </a:rPr>
                <a:t>查找学号为</a:t>
              </a:r>
              <a:r>
                <a:rPr lang="en-US" altLang="zh-CN" sz="2000" dirty="0">
                  <a:solidFill>
                    <a:srgbClr val="C00000"/>
                  </a:solidFill>
                  <a:ea typeface="楷体" panose="02010609060101010101" pitchFamily="49" charset="-122"/>
                  <a:cs typeface="Times New Roman" panose="02020603050405020304" pitchFamily="18" charset="0"/>
                </a:rPr>
                <a:t>201001025</a:t>
              </a:r>
              <a:r>
                <a:rPr lang="zh-CN" altLang="en-US" sz="2000" dirty="0">
                  <a:ea typeface="楷体" panose="02010609060101010101" pitchFamily="49" charset="-122"/>
                  <a:cs typeface="Times New Roman" panose="02020603050405020304" pitchFamily="18" charset="0"/>
                </a:rPr>
                <a:t>的学生姓名：</a:t>
              </a:r>
              <a:endParaRPr lang="en-US" altLang="zh-CN" sz="2000" dirty="0">
                <a:ea typeface="楷体" panose="02010609060101010101" pitchFamily="49" charset="-122"/>
                <a:cs typeface="Times New Roman" panose="02020603050405020304" pitchFamily="18" charset="0"/>
              </a:endParaRPr>
            </a:p>
          </p:txBody>
        </p:sp>
        <p:sp>
          <p:nvSpPr>
            <p:cNvPr id="30" name="TextBox 29"/>
            <p:cNvSpPr txBox="1"/>
            <p:nvPr/>
          </p:nvSpPr>
          <p:spPr>
            <a:xfrm>
              <a:off x="714348" y="5833232"/>
              <a:ext cx="6000792" cy="810478"/>
            </a:xfrm>
            <a:prstGeom prst="rect">
              <a:avLst/>
            </a:prstGeom>
            <a:noFill/>
          </p:spPr>
          <p:txBody>
            <a:bodyPr wrap="square" rtlCol="0">
              <a:spAutoFit/>
            </a:bodyPr>
            <a:lstStyle/>
            <a:p>
              <a:pPr marL="457200" indent="-457200" algn="l">
                <a:lnSpc>
                  <a:spcPts val="2800"/>
                </a:lnSpc>
                <a:buFont typeface="+mj-ea"/>
                <a:buAutoNum type="circleNumDbPlain"/>
              </a:pPr>
              <a:r>
                <a:rPr lang="zh-CN" altLang="en-US" sz="2000" dirty="0">
                  <a:ea typeface="楷体" panose="02010609060101010101" pitchFamily="49" charset="-122"/>
                  <a:cs typeface="Times New Roman" panose="02020603050405020304" pitchFamily="18" charset="0"/>
                  <a:sym typeface="Wingdings" panose="05000000000000000000"/>
                </a:rPr>
                <a:t>计算</a:t>
              </a:r>
              <a:r>
                <a:rPr lang="en-US" altLang="zh-CN" sz="2000" dirty="0">
                  <a:ea typeface="楷体" panose="02010609060101010101" pitchFamily="49" charset="-122"/>
                  <a:cs typeface="Times New Roman" panose="02020603050405020304" pitchFamily="18" charset="0"/>
                  <a:sym typeface="Wingdings" panose="05000000000000000000"/>
                </a:rPr>
                <a:t>:</a:t>
              </a:r>
              <a:r>
                <a:rPr lang="zh-CN" altLang="en-US" sz="2000" dirty="0">
                  <a:ea typeface="楷体" panose="02010609060101010101" pitchFamily="49" charset="-122"/>
                  <a:cs typeface="Times New Roman" panose="02020603050405020304" pitchFamily="18" charset="0"/>
                  <a:sym typeface="Wingdings" panose="05000000000000000000"/>
                </a:rPr>
                <a:t>地址</a:t>
              </a:r>
              <a:r>
                <a:rPr lang="en-US" altLang="zh-CN" sz="2000" i="1" dirty="0">
                  <a:ea typeface="楷体" panose="02010609060101010101" pitchFamily="49" charset="-122"/>
                  <a:cs typeface="Times New Roman" panose="02020603050405020304" pitchFamily="18" charset="0"/>
                  <a:sym typeface="Wingdings" panose="05000000000000000000"/>
                </a:rPr>
                <a:t>d</a:t>
              </a:r>
              <a:r>
                <a:rPr lang="en-US" altLang="zh-CN" sz="2000">
                  <a:ea typeface="楷体" panose="02010609060101010101" pitchFamily="49" charset="-122"/>
                  <a:cs typeface="Times New Roman" panose="02020603050405020304" pitchFamily="18" charset="0"/>
                  <a:sym typeface="Wingdings" panose="05000000000000000000"/>
                </a:rPr>
                <a:t>=</a:t>
              </a:r>
              <a:r>
                <a:rPr lang="en-US" altLang="zh-CN" sz="2000">
                  <a:ea typeface="楷体" panose="02010609060101010101" pitchFamily="49" charset="-122"/>
                  <a:cs typeface="Times New Roman" panose="02020603050405020304" pitchFamily="18" charset="0"/>
                </a:rPr>
                <a:t> 201001025</a:t>
              </a:r>
              <a:r>
                <a:rPr lang="en-US" altLang="zh-CN" sz="2000">
                  <a:latin typeface="+mj-ea"/>
                  <a:ea typeface="+mj-ea"/>
                  <a:cs typeface="Times New Roman" panose="02020603050405020304" pitchFamily="18" charset="0"/>
                </a:rPr>
                <a:t>-</a:t>
              </a:r>
              <a:r>
                <a:rPr lang="en-US" altLang="zh-CN" sz="2000">
                  <a:ea typeface="楷体" panose="02010609060101010101" pitchFamily="49" charset="-122"/>
                  <a:cs typeface="Times New Roman" panose="02020603050405020304" pitchFamily="18" charset="0"/>
                </a:rPr>
                <a:t>201001001=</a:t>
              </a:r>
              <a:r>
                <a:rPr lang="en-US" altLang="zh-CN" sz="2000">
                  <a:solidFill>
                    <a:srgbClr val="FF0000"/>
                  </a:solidFill>
                  <a:ea typeface="楷体" panose="02010609060101010101" pitchFamily="49" charset="-122"/>
                  <a:cs typeface="Times New Roman" panose="02020603050405020304" pitchFamily="18" charset="0"/>
                </a:rPr>
                <a:t>24</a:t>
              </a:r>
              <a:endParaRPr lang="en-US" altLang="zh-CN" sz="2000" dirty="0">
                <a:solidFill>
                  <a:srgbClr val="FF0000"/>
                </a:solidFill>
                <a:ea typeface="楷体" panose="02010609060101010101" pitchFamily="49" charset="-122"/>
                <a:cs typeface="Times New Roman" panose="02020603050405020304" pitchFamily="18" charset="0"/>
              </a:endParaRPr>
            </a:p>
            <a:p>
              <a:pPr marL="457200" indent="-457200" algn="l">
                <a:lnSpc>
                  <a:spcPts val="2800"/>
                </a:lnSpc>
                <a:buFont typeface="+mj-ea"/>
                <a:buAutoNum type="circleNumDbPlain"/>
              </a:pPr>
              <a:r>
                <a:rPr lang="zh-CN" altLang="en-US" sz="2000" dirty="0">
                  <a:ea typeface="楷体" panose="02010609060101010101" pitchFamily="49" charset="-122"/>
                  <a:cs typeface="Times New Roman" panose="02020603050405020304" pitchFamily="18" charset="0"/>
                </a:rPr>
                <a:t>和</a:t>
              </a:r>
              <a:r>
                <a:rPr lang="en-US" altLang="zh-CN" sz="2000" dirty="0">
                  <a:ea typeface="楷体" panose="02010609060101010101" pitchFamily="49" charset="-122"/>
                  <a:cs typeface="Times New Roman" panose="02020603050405020304" pitchFamily="18" charset="0"/>
                </a:rPr>
                <a:t>24</a:t>
              </a:r>
              <a:r>
                <a:rPr lang="zh-CN" altLang="en-US" sz="2000" dirty="0">
                  <a:ea typeface="楷体" panose="02010609060101010101" pitchFamily="49" charset="-122"/>
                  <a:cs typeface="Times New Roman" panose="02020603050405020304" pitchFamily="18" charset="0"/>
                </a:rPr>
                <a:t>处的学</a:t>
              </a:r>
              <a:r>
                <a:rPr lang="zh-CN" altLang="en-US" sz="2000">
                  <a:ea typeface="楷体" panose="02010609060101010101" pitchFamily="49" charset="-122"/>
                  <a:cs typeface="Times New Roman" panose="02020603050405020304" pitchFamily="18" charset="0"/>
                </a:rPr>
                <a:t>号比较，相等，返回</a:t>
              </a:r>
              <a:r>
                <a:rPr lang="zh-CN" altLang="en-US" sz="2000" dirty="0">
                  <a:ea typeface="楷体" panose="02010609060101010101" pitchFamily="49" charset="-122"/>
                  <a:cs typeface="Times New Roman" panose="02020603050405020304" pitchFamily="18" charset="0"/>
                </a:rPr>
                <a:t>姓名“王五”</a:t>
              </a:r>
              <a:endParaRPr lang="zh-CN" altLang="en-US" sz="2000" dirty="0"/>
            </a:p>
          </p:txBody>
        </p:sp>
      </p:grpSp>
      <p:grpSp>
        <p:nvGrpSpPr>
          <p:cNvPr id="33" name="组合 32"/>
          <p:cNvGrpSpPr/>
          <p:nvPr/>
        </p:nvGrpSpPr>
        <p:grpSpPr>
          <a:xfrm>
            <a:off x="6500826" y="5904670"/>
            <a:ext cx="2214578" cy="642942"/>
            <a:chOff x="6500826" y="5786454"/>
            <a:chExt cx="2214578" cy="642942"/>
          </a:xfrm>
        </p:grpSpPr>
        <p:sp>
          <p:nvSpPr>
            <p:cNvPr id="31" name="TextBox 30"/>
            <p:cNvSpPr txBox="1"/>
            <p:nvPr/>
          </p:nvSpPr>
          <p:spPr>
            <a:xfrm>
              <a:off x="6715140" y="5857892"/>
              <a:ext cx="2000264" cy="400110"/>
            </a:xfrm>
            <a:prstGeom prst="rect">
              <a:avLst/>
            </a:prstGeom>
            <a:noFill/>
          </p:spPr>
          <p:txBody>
            <a:bodyPr wrap="square" rtlCol="0">
              <a:spAutoFit/>
            </a:bodyPr>
            <a:lstStyle/>
            <a:p>
              <a:r>
                <a:rPr lang="zh-CN" altLang="en-US" sz="2000" dirty="0">
                  <a:ea typeface="楷体" panose="02010609060101010101" pitchFamily="49" charset="-122"/>
                  <a:cs typeface="Times New Roman" panose="02020603050405020304" pitchFamily="18" charset="0"/>
                </a:rPr>
                <a:t>时间复杂度</a:t>
              </a:r>
              <a:r>
                <a:rPr lang="en-US" altLang="zh-CN" sz="2000" dirty="0">
                  <a:ea typeface="楷体" panose="02010609060101010101" pitchFamily="49" charset="-122"/>
                  <a:cs typeface="Times New Roman" panose="02020603050405020304" pitchFamily="18" charset="0"/>
                </a:rPr>
                <a:t>O(1)</a:t>
              </a:r>
              <a:endParaRPr lang="zh-CN" altLang="en-US" sz="2000" dirty="0">
                <a:ea typeface="楷体" panose="02010609060101010101" pitchFamily="49" charset="-122"/>
                <a:cs typeface="Times New Roman" panose="02020603050405020304" pitchFamily="18" charset="0"/>
              </a:endParaRPr>
            </a:p>
          </p:txBody>
        </p:sp>
        <p:sp>
          <p:nvSpPr>
            <p:cNvPr id="32" name="右大括号 31"/>
            <p:cNvSpPr/>
            <p:nvPr/>
          </p:nvSpPr>
          <p:spPr>
            <a:xfrm>
              <a:off x="6500826" y="5786454"/>
              <a:ext cx="142876" cy="642942"/>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2" name="组合 41"/>
          <p:cNvGrpSpPr/>
          <p:nvPr/>
        </p:nvGrpSpPr>
        <p:grpSpPr>
          <a:xfrm>
            <a:off x="142844" y="2600316"/>
            <a:ext cx="8152362" cy="2623522"/>
            <a:chOff x="142844" y="2600316"/>
            <a:chExt cx="8152362" cy="2623522"/>
          </a:xfrm>
        </p:grpSpPr>
        <p:sp>
          <p:nvSpPr>
            <p:cNvPr id="181289" name="Text Box 41"/>
            <p:cNvSpPr txBox="1">
              <a:spLocks noChangeArrowheads="1"/>
            </p:cNvSpPr>
            <p:nvPr/>
          </p:nvSpPr>
          <p:spPr bwMode="auto">
            <a:xfrm>
              <a:off x="4365309" y="2765669"/>
              <a:ext cx="3313112" cy="377579"/>
            </a:xfrm>
            <a:prstGeom prst="rect">
              <a:avLst/>
            </a:prstGeom>
            <a:noFill/>
            <a:ln w="9525">
              <a:noFill/>
              <a:miter lim="800000"/>
            </a:ln>
            <a:effectLst/>
          </p:spPr>
          <p:txBody>
            <a:bodyPr>
              <a:spAutoFit/>
            </a:bodyPr>
            <a:lstStyle/>
            <a:p>
              <a:pPr algn="l">
                <a:spcBef>
                  <a:spcPct val="50000"/>
                </a:spcBef>
              </a:pPr>
              <a:r>
                <a:rPr lang="zh-CN" altLang="en-US" sz="2000" dirty="0">
                  <a:solidFill>
                    <a:srgbClr val="CC00CC"/>
                  </a:solidFill>
                  <a:ea typeface="楷体" panose="02010609060101010101" pitchFamily="49" charset="-122"/>
                  <a:cs typeface="Times New Roman" panose="02020603050405020304" pitchFamily="18" charset="0"/>
                </a:rPr>
                <a:t>存放地址</a:t>
              </a:r>
              <a:r>
                <a:rPr lang="en-US" altLang="zh-CN" sz="2000" dirty="0">
                  <a:solidFill>
                    <a:srgbClr val="CC00CC"/>
                  </a:solidFill>
                  <a:ea typeface="楷体" panose="02010609060101010101" pitchFamily="49" charset="-122"/>
                  <a:cs typeface="Times New Roman" panose="02020603050405020304" pitchFamily="18" charset="0"/>
                </a:rPr>
                <a:t>=</a:t>
              </a:r>
              <a:r>
                <a:rPr lang="zh-CN" altLang="en-US" sz="2000" dirty="0">
                  <a:solidFill>
                    <a:srgbClr val="CC00CC"/>
                  </a:solidFill>
                  <a:ea typeface="楷体" panose="02010609060101010101" pitchFamily="49" charset="-122"/>
                  <a:cs typeface="Times New Roman" panose="02020603050405020304" pitchFamily="18" charset="0"/>
                </a:rPr>
                <a:t>学号</a:t>
              </a:r>
              <a:r>
                <a:rPr lang="en-US" altLang="zh-CN" sz="2000" dirty="0">
                  <a:solidFill>
                    <a:srgbClr val="CC00CC"/>
                  </a:solidFill>
                  <a:latin typeface="+mj-ea"/>
                  <a:ea typeface="+mj-ea"/>
                  <a:cs typeface="Times New Roman" panose="02020603050405020304" pitchFamily="18" charset="0"/>
                </a:rPr>
                <a:t>-</a:t>
              </a:r>
              <a:r>
                <a:rPr lang="en-US" altLang="zh-CN" sz="2000" dirty="0">
                  <a:solidFill>
                    <a:srgbClr val="CC00CC"/>
                  </a:solidFill>
                  <a:ea typeface="楷体" panose="02010609060101010101" pitchFamily="49" charset="-122"/>
                  <a:cs typeface="Times New Roman" panose="02020603050405020304" pitchFamily="18" charset="0"/>
                </a:rPr>
                <a:t>201001001</a:t>
              </a:r>
            </a:p>
          </p:txBody>
        </p:sp>
        <p:sp>
          <p:nvSpPr>
            <p:cNvPr id="181297" name="AutoShape 49"/>
            <p:cNvSpPr>
              <a:spLocks noChangeArrowheads="1"/>
            </p:cNvSpPr>
            <p:nvPr/>
          </p:nvSpPr>
          <p:spPr bwMode="auto">
            <a:xfrm>
              <a:off x="4008119" y="2600316"/>
              <a:ext cx="287337" cy="792000"/>
            </a:xfrm>
            <a:prstGeom prst="downArrow">
              <a:avLst>
                <a:gd name="adj1" fmla="val 50000"/>
                <a:gd name="adj2" fmla="val 87707"/>
              </a:avLst>
            </a:prstGeom>
          </p:spPr>
          <p:style>
            <a:lnRef idx="0">
              <a:schemeClr val="accent6"/>
            </a:lnRef>
            <a:fillRef idx="3">
              <a:schemeClr val="accent6"/>
            </a:fillRef>
            <a:effectRef idx="3">
              <a:schemeClr val="accent6"/>
            </a:effectRef>
            <a:fontRef idx="minor">
              <a:schemeClr val="lt1"/>
            </a:fontRef>
          </p:style>
          <p:txBody>
            <a:bodyPr wrap="none" anchor="ctr">
              <a:spAutoFit/>
            </a:bodyPr>
            <a:lstStyle/>
            <a:p>
              <a:endParaRPr lang="zh-CN" altLang="en-US"/>
            </a:p>
          </p:txBody>
        </p:sp>
        <p:sp>
          <p:nvSpPr>
            <p:cNvPr id="9" name="矩形 8"/>
            <p:cNvSpPr/>
            <p:nvPr/>
          </p:nvSpPr>
          <p:spPr>
            <a:xfrm>
              <a:off x="142844" y="3668781"/>
              <a:ext cx="1414472"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a:solidFill>
                    <a:srgbClr val="3333FF"/>
                  </a:solidFill>
                  <a:latin typeface="Times New Roman" panose="02020603050405020304" pitchFamily="18" charset="0"/>
                  <a:cs typeface="Times New Roman" panose="02020603050405020304" pitchFamily="18" charset="0"/>
                </a:rPr>
                <a:t>201001001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10" name="矩形 9"/>
            <p:cNvSpPr/>
            <p:nvPr/>
          </p:nvSpPr>
          <p:spPr>
            <a:xfrm>
              <a:off x="142844" y="4096958"/>
              <a:ext cx="1414472"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张三</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57198" y="3214686"/>
              <a:ext cx="385765" cy="342591"/>
            </a:xfrm>
            <a:prstGeom prst="rect">
              <a:avLst/>
            </a:prstGeom>
            <a:noFill/>
          </p:spPr>
          <p:txBody>
            <a:bodyPr wrap="square" rtlCol="0">
              <a:spAutoFit/>
            </a:bodyPr>
            <a:lstStyle/>
            <a:p>
              <a:r>
                <a:rPr lang="en-US" altLang="zh-CN" sz="2000" dirty="0"/>
                <a:t>0</a:t>
              </a:r>
              <a:endParaRPr lang="zh-CN" altLang="en-US" sz="2000" dirty="0"/>
            </a:p>
          </p:txBody>
        </p:sp>
        <p:sp>
          <p:nvSpPr>
            <p:cNvPr id="12" name="矩形 11"/>
            <p:cNvSpPr/>
            <p:nvPr/>
          </p:nvSpPr>
          <p:spPr>
            <a:xfrm>
              <a:off x="1557316" y="3668781"/>
              <a:ext cx="1080000"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a:solidFill>
                    <a:srgbClr val="3333FF"/>
                  </a:solidFill>
                  <a:latin typeface="楷体" panose="02010609060101010101" pitchFamily="49" charset="-122"/>
                  <a:ea typeface="楷体" panose="02010609060101010101" pitchFamily="49" charset="-122"/>
                  <a:cs typeface="Times New Roman" panose="02020603050405020304" pitchFamily="18" charset="0"/>
                </a:rPr>
                <a:t>空闲</a:t>
              </a:r>
              <a:endParaRPr lang="en-US" altLang="zh-CN" sz="1800">
                <a:solidFill>
                  <a:srgbClr val="3333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3" name="矩形 12"/>
            <p:cNvSpPr/>
            <p:nvPr/>
          </p:nvSpPr>
          <p:spPr>
            <a:xfrm>
              <a:off x="1557316" y="4096958"/>
              <a:ext cx="1080000"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a:solidFill>
                    <a:srgbClr val="3333FF"/>
                  </a:solidFill>
                  <a:latin typeface="楷体" panose="02010609060101010101" pitchFamily="49" charset="-122"/>
                  <a:ea typeface="楷体" panose="02010609060101010101" pitchFamily="49" charset="-122"/>
                  <a:cs typeface="Times New Roman" panose="02020603050405020304" pitchFamily="18" charset="0"/>
                </a:rPr>
                <a:t>空闲</a:t>
              </a:r>
              <a:endParaRPr lang="zh-CN" altLang="en-US" sz="1800" dirty="0">
                <a:solidFill>
                  <a:srgbClr val="3333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4" name="TextBox 13"/>
            <p:cNvSpPr txBox="1"/>
            <p:nvPr/>
          </p:nvSpPr>
          <p:spPr>
            <a:xfrm>
              <a:off x="1921171" y="3214686"/>
              <a:ext cx="385765" cy="342591"/>
            </a:xfrm>
            <a:prstGeom prst="rect">
              <a:avLst/>
            </a:prstGeom>
            <a:noFill/>
          </p:spPr>
          <p:txBody>
            <a:bodyPr wrap="square" rtlCol="0">
              <a:spAutoFit/>
            </a:bodyPr>
            <a:lstStyle/>
            <a:p>
              <a:r>
                <a:rPr lang="en-US" altLang="zh-CN" sz="2000" dirty="0"/>
                <a:t>1</a:t>
              </a:r>
              <a:endParaRPr lang="zh-CN" altLang="en-US" sz="2000" dirty="0"/>
            </a:p>
          </p:txBody>
        </p:sp>
        <p:sp>
          <p:nvSpPr>
            <p:cNvPr id="15" name="矩形 14"/>
            <p:cNvSpPr/>
            <p:nvPr/>
          </p:nvSpPr>
          <p:spPr>
            <a:xfrm>
              <a:off x="2635551" y="3668781"/>
              <a:ext cx="1414472"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a:solidFill>
                    <a:srgbClr val="3333FF"/>
                  </a:solidFill>
                  <a:latin typeface="Times New Roman" panose="02020603050405020304" pitchFamily="18" charset="0"/>
                  <a:cs typeface="Times New Roman" panose="02020603050405020304" pitchFamily="18" charset="0"/>
                </a:rPr>
                <a:t>201001003</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16" name="矩形 15"/>
            <p:cNvSpPr/>
            <p:nvPr/>
          </p:nvSpPr>
          <p:spPr>
            <a:xfrm>
              <a:off x="2635551" y="4096958"/>
              <a:ext cx="1414472"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李四</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149904" y="3214686"/>
              <a:ext cx="385765" cy="342591"/>
            </a:xfrm>
            <a:prstGeom prst="rect">
              <a:avLst/>
            </a:prstGeom>
            <a:noFill/>
          </p:spPr>
          <p:txBody>
            <a:bodyPr wrap="square" rtlCol="0">
              <a:spAutoFit/>
            </a:bodyPr>
            <a:lstStyle/>
            <a:p>
              <a:r>
                <a:rPr lang="en-US" altLang="zh-CN" sz="2000" dirty="0"/>
                <a:t>2</a:t>
              </a:r>
              <a:endParaRPr lang="zh-CN" altLang="en-US" sz="2000" dirty="0"/>
            </a:p>
          </p:txBody>
        </p:sp>
        <p:sp>
          <p:nvSpPr>
            <p:cNvPr id="18" name="矩形 17"/>
            <p:cNvSpPr/>
            <p:nvPr/>
          </p:nvSpPr>
          <p:spPr>
            <a:xfrm>
              <a:off x="4050023" y="3668781"/>
              <a:ext cx="900000"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sym typeface="Symbol" panose="05050102010706020507"/>
                </a:rPr>
                <a:t></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9" name="矩形 18"/>
            <p:cNvSpPr/>
            <p:nvPr/>
          </p:nvSpPr>
          <p:spPr>
            <a:xfrm>
              <a:off x="4050023" y="4096958"/>
              <a:ext cx="900000"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000" dirty="0">
                  <a:solidFill>
                    <a:srgbClr val="3333FF"/>
                  </a:solidFill>
                  <a:latin typeface="Times New Roman" panose="02020603050405020304" pitchFamily="18" charset="0"/>
                  <a:cs typeface="Times New Roman" panose="02020603050405020304" pitchFamily="18" charset="0"/>
                  <a:sym typeface="Symbol" panose="05050102010706020507"/>
                </a:rPr>
                <a:t></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4135749" y="3214686"/>
              <a:ext cx="835825" cy="342591"/>
            </a:xfrm>
            <a:prstGeom prst="rect">
              <a:avLst/>
            </a:prstGeom>
            <a:noFill/>
          </p:spPr>
          <p:txBody>
            <a:bodyPr wrap="square" rtlCol="0">
              <a:spAutoFit/>
            </a:bodyPr>
            <a:lstStyle/>
            <a:p>
              <a:r>
                <a:rPr lang="en-US" altLang="zh-CN" sz="2000" dirty="0">
                  <a:cs typeface="Times New Roman" panose="02020603050405020304" pitchFamily="18" charset="0"/>
                  <a:sym typeface="Symbol" panose="05050102010706020507"/>
                </a:rPr>
                <a:t> </a:t>
              </a:r>
              <a:endParaRPr lang="zh-CN" altLang="en-US" sz="2000" dirty="0"/>
            </a:p>
          </p:txBody>
        </p:sp>
        <p:sp>
          <p:nvSpPr>
            <p:cNvPr id="21" name="矩形 20"/>
            <p:cNvSpPr/>
            <p:nvPr/>
          </p:nvSpPr>
          <p:spPr>
            <a:xfrm>
              <a:off x="4913137" y="3668781"/>
              <a:ext cx="1414472"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a:solidFill>
                    <a:srgbClr val="C00000"/>
                  </a:solidFill>
                  <a:latin typeface="Times New Roman" panose="02020603050405020304" pitchFamily="18" charset="0"/>
                  <a:cs typeface="Times New Roman" panose="02020603050405020304" pitchFamily="18" charset="0"/>
                </a:rPr>
                <a:t>201001025</a:t>
              </a:r>
              <a:endParaRPr lang="zh-CN" altLang="en-US" sz="1800" dirty="0">
                <a:solidFill>
                  <a:srgbClr val="C0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4913137" y="4096958"/>
              <a:ext cx="1414472"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王五</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5363197" y="3240604"/>
              <a:ext cx="514354" cy="400110"/>
            </a:xfrm>
            <a:prstGeom prst="rect">
              <a:avLst/>
            </a:prstGeom>
            <a:noFill/>
          </p:spPr>
          <p:txBody>
            <a:bodyPr wrap="square" rtlCol="0">
              <a:spAutoFit/>
            </a:bodyPr>
            <a:lstStyle/>
            <a:p>
              <a:r>
                <a:rPr lang="en-US" altLang="zh-CN" sz="2000" dirty="0">
                  <a:solidFill>
                    <a:srgbClr val="FF0000"/>
                  </a:solidFill>
                </a:rPr>
                <a:t>24</a:t>
              </a:r>
              <a:endParaRPr lang="zh-CN" altLang="en-US" sz="2000" dirty="0">
                <a:solidFill>
                  <a:srgbClr val="FF0000"/>
                </a:solidFill>
              </a:endParaRPr>
            </a:p>
          </p:txBody>
        </p:sp>
        <p:sp>
          <p:nvSpPr>
            <p:cNvPr id="34" name="矩形 33"/>
            <p:cNvSpPr/>
            <p:nvPr/>
          </p:nvSpPr>
          <p:spPr>
            <a:xfrm>
              <a:off x="7215206" y="3668781"/>
              <a:ext cx="1080000"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a:solidFill>
                    <a:srgbClr val="3333FF"/>
                  </a:solidFill>
                  <a:latin typeface="楷体" panose="02010609060101010101" pitchFamily="49" charset="-122"/>
                  <a:ea typeface="楷体" panose="02010609060101010101" pitchFamily="49" charset="-122"/>
                  <a:cs typeface="Times New Roman" panose="02020603050405020304" pitchFamily="18" charset="0"/>
                </a:rPr>
                <a:t>空闲</a:t>
              </a:r>
              <a:endParaRPr lang="zh-CN" altLang="en-US" sz="1800" dirty="0">
                <a:solidFill>
                  <a:srgbClr val="3333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5" name="矩形 34"/>
            <p:cNvSpPr/>
            <p:nvPr/>
          </p:nvSpPr>
          <p:spPr>
            <a:xfrm>
              <a:off x="7215206" y="4096958"/>
              <a:ext cx="1080000"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a:solidFill>
                    <a:srgbClr val="3333FF"/>
                  </a:solidFill>
                  <a:latin typeface="楷体" panose="02010609060101010101" pitchFamily="49" charset="-122"/>
                  <a:ea typeface="楷体" panose="02010609060101010101" pitchFamily="49" charset="-122"/>
                  <a:cs typeface="Times New Roman" panose="02020603050405020304" pitchFamily="18" charset="0"/>
                </a:rPr>
                <a:t>空闲</a:t>
              </a:r>
              <a:endParaRPr lang="zh-CN" altLang="en-US" sz="1800" dirty="0">
                <a:solidFill>
                  <a:srgbClr val="3333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6" name="TextBox 35"/>
            <p:cNvSpPr txBox="1"/>
            <p:nvPr/>
          </p:nvSpPr>
          <p:spPr>
            <a:xfrm>
              <a:off x="7579061" y="3214686"/>
              <a:ext cx="501831" cy="400110"/>
            </a:xfrm>
            <a:prstGeom prst="rect">
              <a:avLst/>
            </a:prstGeom>
            <a:noFill/>
          </p:spPr>
          <p:txBody>
            <a:bodyPr wrap="square" rtlCol="0">
              <a:spAutoFit/>
            </a:bodyPr>
            <a:lstStyle/>
            <a:p>
              <a:r>
                <a:rPr lang="en-US" altLang="zh-CN" sz="2000"/>
                <a:t>29</a:t>
              </a:r>
              <a:endParaRPr lang="zh-CN" altLang="en-US" sz="2000" dirty="0"/>
            </a:p>
          </p:txBody>
        </p:sp>
        <p:sp>
          <p:nvSpPr>
            <p:cNvPr id="37" name="矩形 36"/>
            <p:cNvSpPr/>
            <p:nvPr/>
          </p:nvSpPr>
          <p:spPr>
            <a:xfrm>
              <a:off x="6341090" y="3668781"/>
              <a:ext cx="900000"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sym typeface="Symbol" panose="05050102010706020507"/>
                </a:rPr>
                <a:t></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38" name="矩形 37"/>
            <p:cNvSpPr/>
            <p:nvPr/>
          </p:nvSpPr>
          <p:spPr>
            <a:xfrm>
              <a:off x="6341090" y="4096958"/>
              <a:ext cx="900000" cy="428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000" dirty="0">
                  <a:solidFill>
                    <a:srgbClr val="3333FF"/>
                  </a:solidFill>
                  <a:latin typeface="Times New Roman" panose="02020603050405020304" pitchFamily="18" charset="0"/>
                  <a:cs typeface="Times New Roman" panose="02020603050405020304" pitchFamily="18" charset="0"/>
                  <a:sym typeface="Symbol" panose="05050102010706020507"/>
                </a:rPr>
                <a:t></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6426816" y="3214686"/>
              <a:ext cx="835825" cy="342591"/>
            </a:xfrm>
            <a:prstGeom prst="rect">
              <a:avLst/>
            </a:prstGeom>
            <a:noFill/>
          </p:spPr>
          <p:txBody>
            <a:bodyPr wrap="square" rtlCol="0">
              <a:spAutoFit/>
            </a:bodyPr>
            <a:lstStyle/>
            <a:p>
              <a:r>
                <a:rPr lang="en-US" altLang="zh-CN" sz="2000" dirty="0">
                  <a:cs typeface="Times New Roman" panose="02020603050405020304" pitchFamily="18" charset="0"/>
                  <a:sym typeface="Symbol" panose="05050102010706020507"/>
                </a:rPr>
                <a:t> </a:t>
              </a:r>
              <a:endParaRPr lang="zh-CN" altLang="en-US" sz="2000" dirty="0"/>
            </a:p>
          </p:txBody>
        </p:sp>
        <p:sp>
          <p:nvSpPr>
            <p:cNvPr id="40" name="左大括号 39"/>
            <p:cNvSpPr/>
            <p:nvPr/>
          </p:nvSpPr>
          <p:spPr>
            <a:xfrm rot="16200000">
              <a:off x="4106810" y="750919"/>
              <a:ext cx="216000" cy="8001056"/>
            </a:xfrm>
            <a:prstGeom prst="lef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3428992" y="4823728"/>
              <a:ext cx="1928826" cy="400110"/>
            </a:xfrm>
            <a:prstGeom prst="rect">
              <a:avLst/>
            </a:prstGeom>
            <a:noFill/>
          </p:spPr>
          <p:txBody>
            <a:bodyPr wrap="square" rtlCol="0">
              <a:spAutoFit/>
            </a:bodyPr>
            <a:lstStyle/>
            <a:p>
              <a:r>
                <a:rPr lang="en-US" altLang="zh-CN" sz="2000">
                  <a:ea typeface="楷体" panose="02010609060101010101" pitchFamily="49" charset="-122"/>
                  <a:cs typeface="Times New Roman" panose="02020603050405020304" pitchFamily="18" charset="0"/>
                  <a:sym typeface="Symbol" panose="05050102010706020507"/>
                </a:rPr>
                <a:t>30</a:t>
              </a:r>
              <a:r>
                <a:rPr lang="zh-CN" altLang="en-US" sz="2000">
                  <a:ea typeface="楷体" panose="02010609060101010101" pitchFamily="49" charset="-122"/>
                  <a:cs typeface="Times New Roman" panose="02020603050405020304" pitchFamily="18" charset="0"/>
                  <a:sym typeface="Symbol" panose="05050102010706020507"/>
                </a:rPr>
                <a:t>个元素空间</a:t>
              </a:r>
              <a:r>
                <a:rPr lang="en-US" altLang="zh-CN" sz="2000">
                  <a:ea typeface="楷体" panose="02010609060101010101" pitchFamily="49" charset="-122"/>
                  <a:cs typeface="Times New Roman" panose="02020603050405020304" pitchFamily="18" charset="0"/>
                  <a:sym typeface="Symbol" panose="05050102010706020507"/>
                </a:rPr>
                <a:t> </a:t>
              </a:r>
              <a:endParaRPr lang="zh-CN" altLang="en-US" sz="2000" dirty="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8BB07B00-665A-4490-8358-367CFE3C8966}" type="slidenum">
              <a:rPr lang="en-US" altLang="zh-CN" sz="2000" smtClean="0">
                <a:solidFill>
                  <a:srgbClr val="FF0000"/>
                </a:solidFill>
              </a:rPr>
              <a:t>128</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590" y="214290"/>
            <a:ext cx="2286016" cy="461665"/>
          </a:xfrm>
          <a:prstGeom prst="rect">
            <a:avLst/>
          </a:prstGeom>
          <a:noFill/>
        </p:spPr>
        <p:txBody>
          <a:bodyPr wrap="square" rtlCol="0">
            <a:spAutoFit/>
          </a:bodyPr>
          <a:lstStyle/>
          <a:p>
            <a:pPr algn="l"/>
            <a:r>
              <a:rPr lang="en-US" altLang="zh-CN">
                <a:solidFill>
                  <a:srgbClr val="FF0000"/>
                </a:solidFill>
                <a:ea typeface="黑体" panose="02010609060101010101" pitchFamily="49" charset="-122"/>
                <a:cs typeface="Times New Roman" panose="02020603050405020304" pitchFamily="18" charset="0"/>
              </a:rPr>
              <a:t>2</a:t>
            </a:r>
            <a:r>
              <a:rPr lang="zh-CN" altLang="en-US">
                <a:solidFill>
                  <a:srgbClr val="FF0000"/>
                </a:solidFill>
                <a:ea typeface="黑体" panose="02010609060101010101" pitchFamily="49" charset="-122"/>
                <a:cs typeface="Times New Roman" panose="02020603050405020304" pitchFamily="18" charset="0"/>
              </a:rPr>
              <a:t>、几</a:t>
            </a:r>
            <a:r>
              <a:rPr lang="zh-CN" altLang="en-US" dirty="0">
                <a:solidFill>
                  <a:srgbClr val="FF0000"/>
                </a:solidFill>
                <a:ea typeface="黑体" panose="02010609060101010101" pitchFamily="49" charset="-122"/>
                <a:cs typeface="Times New Roman" panose="02020603050405020304" pitchFamily="18" charset="0"/>
              </a:rPr>
              <a:t>个概念</a:t>
            </a:r>
          </a:p>
        </p:txBody>
      </p:sp>
      <p:sp>
        <p:nvSpPr>
          <p:cNvPr id="5" name="Text Box 2"/>
          <p:cNvSpPr txBox="1">
            <a:spLocks noChangeArrowheads="1"/>
          </p:cNvSpPr>
          <p:nvPr/>
        </p:nvSpPr>
        <p:spPr bwMode="auto">
          <a:xfrm>
            <a:off x="357158" y="785794"/>
            <a:ext cx="3571900" cy="461665"/>
          </a:xfrm>
          <a:prstGeom prst="rect">
            <a:avLst/>
          </a:prstGeom>
          <a:noFill/>
          <a:ln w="9525">
            <a:noFill/>
            <a:miter lim="800000"/>
          </a:ln>
          <a:effectLst/>
        </p:spPr>
        <p:txBody>
          <a:bodyPr wrap="square">
            <a:spAutoFit/>
          </a:bodyPr>
          <a:lstStyle/>
          <a:p>
            <a:pPr algn="l">
              <a:spcBef>
                <a:spcPct val="50000"/>
              </a:spcBef>
            </a:pPr>
            <a:r>
              <a:rPr kumimoji="1" lang="zh-CN" altLang="en-US">
                <a:solidFill>
                  <a:srgbClr val="CC00CC"/>
                </a:solidFill>
                <a:latin typeface="楷体" panose="02010609060101010101" pitchFamily="49" charset="-122"/>
                <a:ea typeface="楷体" panose="02010609060101010101" pitchFamily="49" charset="-122"/>
                <a:sym typeface="Wingdings" panose="05000000000000000000"/>
              </a:rPr>
              <a:t> </a:t>
            </a:r>
            <a:r>
              <a:rPr kumimoji="1" lang="zh-CN" altLang="en-US">
                <a:solidFill>
                  <a:srgbClr val="FF0000"/>
                </a:solidFill>
                <a:latin typeface="楷体" panose="02010609060101010101" pitchFamily="49" charset="-122"/>
                <a:ea typeface="楷体" panose="02010609060101010101" pitchFamily="49" charset="-122"/>
              </a:rPr>
              <a:t>哈希函数和哈希地址</a:t>
            </a:r>
            <a:r>
              <a:rPr kumimoji="1" lang="en-US" altLang="zh-CN">
                <a:solidFill>
                  <a:srgbClr val="FF0000"/>
                </a:solidFill>
                <a:latin typeface="楷体" panose="02010609060101010101" pitchFamily="49" charset="-122"/>
                <a:ea typeface="楷体" panose="02010609060101010101" pitchFamily="49" charset="-122"/>
                <a:cs typeface="Times New Roman" panose="02020603050405020304" pitchFamily="18" charset="0"/>
              </a:rPr>
              <a:t> </a:t>
            </a:r>
            <a:r>
              <a:rPr kumimoji="1" lang="en-US" altLang="zh-CN">
                <a:solidFill>
                  <a:srgbClr val="CC00CC"/>
                </a:solidFill>
                <a:latin typeface="楷体" panose="02010609060101010101" pitchFamily="49" charset="-122"/>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12" name="TextBox 11"/>
          <p:cNvSpPr txBox="1"/>
          <p:nvPr/>
        </p:nvSpPr>
        <p:spPr>
          <a:xfrm>
            <a:off x="928662" y="4283997"/>
            <a:ext cx="7500990" cy="430887"/>
          </a:xfrm>
          <a:prstGeom prst="rect">
            <a:avLst/>
          </a:prstGeom>
          <a:noFill/>
        </p:spPr>
        <p:txBody>
          <a:bodyPr wrap="square" rtlCol="0">
            <a:spAutoFit/>
          </a:bodyPr>
          <a:lstStyle/>
          <a:p>
            <a:pPr algn="l"/>
            <a:r>
              <a:rPr kumimoji="1" lang="zh-CN" altLang="en-US" sz="2200">
                <a:solidFill>
                  <a:srgbClr val="FF0000"/>
                </a:solidFill>
                <a:latin typeface="楷体" panose="02010609060101010101" pitchFamily="49" charset="-122"/>
                <a:ea typeface="楷体" panose="02010609060101010101" pitchFamily="49" charset="-122"/>
              </a:rPr>
              <a:t>哈希</a:t>
            </a:r>
            <a:r>
              <a:rPr lang="zh-CN" altLang="en-US" sz="2200">
                <a:solidFill>
                  <a:srgbClr val="FF0000"/>
                </a:solidFill>
                <a:ea typeface="楷体" panose="02010609060101010101" pitchFamily="49" charset="-122"/>
                <a:cs typeface="Times New Roman" panose="02020603050405020304" pitchFamily="18" charset="0"/>
              </a:rPr>
              <a:t>函数：</a:t>
            </a:r>
            <a:r>
              <a:rPr lang="zh-CN" altLang="en-US" sz="2200">
                <a:solidFill>
                  <a:srgbClr val="00B050"/>
                </a:solidFill>
                <a:ea typeface="楷体" panose="02010609060101010101" pitchFamily="49" charset="-122"/>
                <a:cs typeface="Times New Roman" panose="02020603050405020304" pitchFamily="18" charset="0"/>
              </a:rPr>
              <a:t>把</a:t>
            </a:r>
            <a:r>
              <a:rPr kumimoji="1" lang="zh-CN" altLang="en-US" sz="2200" dirty="0">
                <a:solidFill>
                  <a:srgbClr val="00B050"/>
                </a:solidFill>
                <a:ea typeface="楷体" panose="02010609060101010101" pitchFamily="49" charset="-122"/>
                <a:cs typeface="Times New Roman" panose="02020603050405020304" pitchFamily="18" charset="0"/>
              </a:rPr>
              <a:t>关键字为</a:t>
            </a:r>
            <a:r>
              <a:rPr kumimoji="1" lang="en-US" altLang="zh-CN" sz="2200" i="1" dirty="0" err="1">
                <a:solidFill>
                  <a:srgbClr val="00B050"/>
                </a:solidFill>
                <a:ea typeface="楷体" panose="02010609060101010101" pitchFamily="49" charset="-122"/>
                <a:cs typeface="Times New Roman" panose="02020603050405020304" pitchFamily="18" charset="0"/>
              </a:rPr>
              <a:t>k</a:t>
            </a:r>
            <a:r>
              <a:rPr kumimoji="1" lang="en-US" altLang="zh-CN" sz="2200" i="1" baseline="-30000" dirty="0" err="1">
                <a:solidFill>
                  <a:srgbClr val="00B050"/>
                </a:solidFill>
                <a:ea typeface="楷体" panose="02010609060101010101" pitchFamily="49" charset="-122"/>
                <a:cs typeface="Times New Roman" panose="02020603050405020304" pitchFamily="18" charset="0"/>
              </a:rPr>
              <a:t>i</a:t>
            </a:r>
            <a:r>
              <a:rPr kumimoji="1" lang="zh-CN" altLang="en-US" sz="2200">
                <a:solidFill>
                  <a:srgbClr val="00B050"/>
                </a:solidFill>
                <a:ea typeface="楷体" panose="02010609060101010101" pitchFamily="49" charset="-122"/>
                <a:cs typeface="Times New Roman" panose="02020603050405020304" pitchFamily="18" charset="0"/>
              </a:rPr>
              <a:t>的对象存放在相应的哈希</a:t>
            </a:r>
            <a:r>
              <a:rPr kumimoji="1" lang="zh-CN" altLang="en-US" sz="2200" dirty="0">
                <a:solidFill>
                  <a:srgbClr val="00B050"/>
                </a:solidFill>
                <a:ea typeface="楷体" panose="02010609060101010101" pitchFamily="49" charset="-122"/>
                <a:cs typeface="Times New Roman" panose="02020603050405020304" pitchFamily="18" charset="0"/>
              </a:rPr>
              <a:t>地址</a:t>
            </a:r>
            <a:r>
              <a:rPr lang="zh-CN" altLang="en-US" sz="2200" dirty="0">
                <a:solidFill>
                  <a:srgbClr val="00B050"/>
                </a:solidFill>
                <a:ea typeface="楷体" panose="02010609060101010101" pitchFamily="49" charset="-122"/>
                <a:cs typeface="Times New Roman" panose="02020603050405020304" pitchFamily="18" charset="0"/>
              </a:rPr>
              <a:t>中</a:t>
            </a:r>
          </a:p>
        </p:txBody>
      </p:sp>
      <p:sp>
        <p:nvSpPr>
          <p:cNvPr id="18" name="AutoShape 13"/>
          <p:cNvSpPr>
            <a:spLocks noChangeArrowheads="1"/>
          </p:cNvSpPr>
          <p:nvPr/>
        </p:nvSpPr>
        <p:spPr bwMode="auto">
          <a:xfrm>
            <a:off x="2857488" y="3714752"/>
            <a:ext cx="1800000" cy="252000"/>
          </a:xfrm>
          <a:prstGeom prst="rightArrow">
            <a:avLst>
              <a:gd name="adj1" fmla="val 50000"/>
              <a:gd name="adj2" fmla="val 149890"/>
            </a:avLst>
          </a:prstGeom>
        </p:spPr>
        <p:style>
          <a:lnRef idx="0">
            <a:schemeClr val="accent5"/>
          </a:lnRef>
          <a:fillRef idx="3">
            <a:schemeClr val="accent5"/>
          </a:fillRef>
          <a:effectRef idx="3">
            <a:schemeClr val="accent5"/>
          </a:effectRef>
          <a:fontRef idx="minor">
            <a:schemeClr val="lt1"/>
          </a:fontRef>
        </p:style>
        <p:txBody>
          <a:bodyPr wrap="none" anchor="ctr">
            <a:spAutoFit/>
          </a:bodyPr>
          <a:lstStyle/>
          <a:p>
            <a:endParaRPr lang="zh-CN" altLang="en-US"/>
          </a:p>
        </p:txBody>
      </p:sp>
      <p:sp>
        <p:nvSpPr>
          <p:cNvPr id="20" name="Text Box 14"/>
          <p:cNvSpPr txBox="1">
            <a:spLocks noChangeArrowheads="1"/>
          </p:cNvSpPr>
          <p:nvPr/>
        </p:nvSpPr>
        <p:spPr bwMode="auto">
          <a:xfrm rot="21112265">
            <a:off x="2798857" y="2261330"/>
            <a:ext cx="1700462" cy="400110"/>
          </a:xfrm>
          <a:prstGeom prst="rect">
            <a:avLst/>
          </a:prstGeom>
          <a:noFill/>
          <a:ln w="9525">
            <a:noFill/>
            <a:miter lim="800000"/>
          </a:ln>
          <a:effectLst/>
        </p:spPr>
        <p:txBody>
          <a:bodyPr wrap="square">
            <a:spAutoFit/>
          </a:bodyPr>
          <a:lstStyle/>
          <a:p>
            <a:pPr algn="l">
              <a:spcBef>
                <a:spcPct val="50000"/>
              </a:spcBef>
            </a:pPr>
            <a:r>
              <a:rPr kumimoji="1" lang="zh-CN" altLang="en-US" sz="2000">
                <a:latin typeface="楷体" panose="02010609060101010101" pitchFamily="49" charset="-122"/>
                <a:ea typeface="楷体" panose="02010609060101010101" pitchFamily="49" charset="-122"/>
              </a:rPr>
              <a:t>哈希</a:t>
            </a:r>
            <a:r>
              <a:rPr lang="zh-CN" altLang="en-US" sz="2000">
                <a:ea typeface="楷体" panose="02010609060101010101" pitchFamily="49" charset="-122"/>
                <a:cs typeface="Times New Roman" panose="02020603050405020304" pitchFamily="18" charset="0"/>
              </a:rPr>
              <a:t>函数</a:t>
            </a:r>
            <a:r>
              <a:rPr lang="en-US" altLang="zh-CN" sz="2000" i="1">
                <a:ea typeface="楷体" panose="02010609060101010101" pitchFamily="49" charset="-122"/>
                <a:cs typeface="Times New Roman" panose="02020603050405020304" pitchFamily="18" charset="0"/>
              </a:rPr>
              <a:t>h</a:t>
            </a:r>
            <a:r>
              <a:rPr lang="en-US" altLang="zh-CN" sz="2000">
                <a:ea typeface="楷体" panose="02010609060101010101" pitchFamily="49" charset="-122"/>
                <a:cs typeface="Times New Roman" panose="02020603050405020304" pitchFamily="18" charset="0"/>
              </a:rPr>
              <a:t>(</a:t>
            </a:r>
            <a:r>
              <a:rPr lang="en-US" altLang="zh-CN" sz="2000" i="1">
                <a:ea typeface="楷体" panose="02010609060101010101" pitchFamily="49" charset="-122"/>
                <a:cs typeface="Times New Roman" panose="02020603050405020304" pitchFamily="18" charset="0"/>
              </a:rPr>
              <a:t>k</a:t>
            </a:r>
            <a:r>
              <a:rPr lang="en-US" altLang="zh-CN" sz="2000">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sp>
        <p:nvSpPr>
          <p:cNvPr id="21" name="AutoShape 15"/>
          <p:cNvSpPr>
            <a:spLocks noChangeAspect="1" noChangeArrowheads="1"/>
          </p:cNvSpPr>
          <p:nvPr/>
        </p:nvSpPr>
        <p:spPr bwMode="auto">
          <a:xfrm>
            <a:off x="5429256" y="1712229"/>
            <a:ext cx="1258888" cy="2214578"/>
          </a:xfrm>
          <a:prstGeom prst="cube">
            <a:avLst>
              <a:gd name="adj" fmla="val 25000"/>
            </a:avLst>
          </a:prstGeom>
        </p:spPr>
        <p:style>
          <a:lnRef idx="1">
            <a:schemeClr val="accent1"/>
          </a:lnRef>
          <a:fillRef idx="3">
            <a:schemeClr val="accent1"/>
          </a:fillRef>
          <a:effectRef idx="2">
            <a:schemeClr val="accent1"/>
          </a:effectRef>
          <a:fontRef idx="minor">
            <a:schemeClr val="lt1"/>
          </a:fontRef>
        </p:style>
        <p:txBody>
          <a:bodyPr anchor="ctr"/>
          <a:lstStyle/>
          <a:p>
            <a:endParaRPr lang="en-US" altLang="zh-CN" sz="2000">
              <a:latin typeface="楷体" panose="02010609060101010101" pitchFamily="49" charset="-122"/>
              <a:ea typeface="楷体" panose="02010609060101010101" pitchFamily="49" charset="-122"/>
            </a:endParaRPr>
          </a:p>
          <a:p>
            <a:r>
              <a:rPr lang="zh-CN" altLang="en-US" sz="2000">
                <a:latin typeface="楷体" panose="02010609060101010101" pitchFamily="49" charset="-122"/>
                <a:ea typeface="楷体" panose="02010609060101010101" pitchFamily="49" charset="-122"/>
              </a:rPr>
              <a:t>存储空间</a:t>
            </a:r>
            <a:endParaRPr lang="zh-CN" altLang="en-US" sz="2000" dirty="0">
              <a:latin typeface="楷体" panose="02010609060101010101" pitchFamily="49" charset="-122"/>
              <a:ea typeface="楷体" panose="02010609060101010101" pitchFamily="49" charset="-122"/>
            </a:endParaRPr>
          </a:p>
        </p:txBody>
      </p:sp>
      <p:sp>
        <p:nvSpPr>
          <p:cNvPr id="24" name="Oval 4"/>
          <p:cNvSpPr>
            <a:spLocks noChangeArrowheads="1"/>
          </p:cNvSpPr>
          <p:nvPr/>
        </p:nvSpPr>
        <p:spPr bwMode="auto">
          <a:xfrm>
            <a:off x="1142976" y="2071006"/>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25" name="Oval 5"/>
          <p:cNvSpPr>
            <a:spLocks noChangeArrowheads="1"/>
          </p:cNvSpPr>
          <p:nvPr/>
        </p:nvSpPr>
        <p:spPr bwMode="auto">
          <a:xfrm>
            <a:off x="1358876" y="2286906"/>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26" name="Oval 6"/>
          <p:cNvSpPr>
            <a:spLocks noChangeArrowheads="1"/>
          </p:cNvSpPr>
          <p:nvPr/>
        </p:nvSpPr>
        <p:spPr bwMode="auto">
          <a:xfrm>
            <a:off x="1574776" y="2502806"/>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27" name="Oval 7"/>
          <p:cNvSpPr>
            <a:spLocks noChangeArrowheads="1"/>
          </p:cNvSpPr>
          <p:nvPr/>
        </p:nvSpPr>
        <p:spPr bwMode="auto">
          <a:xfrm>
            <a:off x="1862113" y="1997981"/>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28" name="Oval 8"/>
          <p:cNvSpPr>
            <a:spLocks noChangeArrowheads="1"/>
          </p:cNvSpPr>
          <p:nvPr/>
        </p:nvSpPr>
        <p:spPr bwMode="auto">
          <a:xfrm>
            <a:off x="1142976" y="2863169"/>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29" name="Oval 9"/>
          <p:cNvSpPr>
            <a:spLocks noChangeArrowheads="1"/>
          </p:cNvSpPr>
          <p:nvPr/>
        </p:nvSpPr>
        <p:spPr bwMode="auto">
          <a:xfrm>
            <a:off x="1935138" y="2790144"/>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30" name="Oval 10"/>
          <p:cNvSpPr>
            <a:spLocks noChangeArrowheads="1"/>
          </p:cNvSpPr>
          <p:nvPr/>
        </p:nvSpPr>
        <p:spPr bwMode="auto">
          <a:xfrm>
            <a:off x="2295501" y="2431369"/>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31" name="Oval 11"/>
          <p:cNvSpPr>
            <a:spLocks noChangeArrowheads="1"/>
          </p:cNvSpPr>
          <p:nvPr/>
        </p:nvSpPr>
        <p:spPr bwMode="auto">
          <a:xfrm>
            <a:off x="1790676" y="3223531"/>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32" name="Oval 12"/>
          <p:cNvSpPr>
            <a:spLocks noChangeArrowheads="1"/>
          </p:cNvSpPr>
          <p:nvPr/>
        </p:nvSpPr>
        <p:spPr bwMode="auto">
          <a:xfrm>
            <a:off x="2366938" y="2071006"/>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33" name="TextBox 32"/>
          <p:cNvSpPr txBox="1"/>
          <p:nvPr/>
        </p:nvSpPr>
        <p:spPr>
          <a:xfrm>
            <a:off x="1142976" y="3569617"/>
            <a:ext cx="1214446" cy="400110"/>
          </a:xfrm>
          <a:prstGeom prst="rect">
            <a:avLst/>
          </a:prstGeom>
          <a:noFill/>
        </p:spPr>
        <p:txBody>
          <a:bodyPr wrap="square" rtlCol="0">
            <a:spAutoFit/>
          </a:bodyPr>
          <a:lstStyle/>
          <a:p>
            <a:pPr algn="l"/>
            <a:r>
              <a:rPr kumimoji="1" lang="en-US" altLang="zh-CN" sz="2000" i="1">
                <a:ea typeface="楷体" panose="02010609060101010101" pitchFamily="49" charset="-122"/>
                <a:cs typeface="Times New Roman" panose="02020603050405020304" pitchFamily="18" charset="0"/>
              </a:rPr>
              <a:t>n</a:t>
            </a:r>
            <a:r>
              <a:rPr kumimoji="1" lang="zh-CN" altLang="en-US" sz="2000">
                <a:ea typeface="楷体" panose="02010609060101010101" pitchFamily="49" charset="-122"/>
                <a:cs typeface="Times New Roman" panose="02020603050405020304" pitchFamily="18" charset="0"/>
              </a:rPr>
              <a:t>个对象</a:t>
            </a:r>
            <a:endParaRPr lang="zh-CN" altLang="en-US" sz="2000"/>
          </a:p>
        </p:txBody>
      </p:sp>
      <p:sp>
        <p:nvSpPr>
          <p:cNvPr id="34" name="TextBox 33"/>
          <p:cNvSpPr txBox="1"/>
          <p:nvPr/>
        </p:nvSpPr>
        <p:spPr>
          <a:xfrm>
            <a:off x="6858016" y="2283733"/>
            <a:ext cx="2071702" cy="1015663"/>
          </a:xfrm>
          <a:prstGeom prst="rect">
            <a:avLst/>
          </a:prstGeom>
          <a:noFill/>
        </p:spPr>
        <p:txBody>
          <a:bodyPr wrap="square" rtlCol="0">
            <a:spAutoFit/>
          </a:bodyPr>
          <a:lstStyle/>
          <a:p>
            <a:pPr algn="l"/>
            <a:r>
              <a:rPr kumimoji="1" lang="zh-CN" altLang="en-US" sz="2000">
                <a:solidFill>
                  <a:srgbClr val="FF00FF"/>
                </a:solidFill>
                <a:latin typeface="楷体" panose="02010609060101010101" pitchFamily="49" charset="-122"/>
                <a:ea typeface="楷体" panose="02010609060101010101" pitchFamily="49" charset="-122"/>
              </a:rPr>
              <a:t>哈希表：</a:t>
            </a:r>
            <a:r>
              <a:rPr kumimoji="1" lang="zh-CN" altLang="en-US" sz="2000">
                <a:ea typeface="楷体" panose="02010609060101010101" pitchFamily="49" charset="-122"/>
                <a:cs typeface="Times New Roman" panose="02020603050405020304" pitchFamily="18" charset="0"/>
              </a:rPr>
              <a:t>长度为</a:t>
            </a:r>
            <a:r>
              <a:rPr kumimoji="1" lang="en-US" altLang="zh-CN" sz="2000" i="1">
                <a:ea typeface="楷体" panose="02010609060101010101" pitchFamily="49" charset="-122"/>
                <a:cs typeface="Times New Roman" panose="02020603050405020304" pitchFamily="18" charset="0"/>
              </a:rPr>
              <a:t>m</a:t>
            </a:r>
            <a:r>
              <a:rPr kumimoji="1" lang="zh-CN" altLang="en-US" sz="2000">
                <a:ea typeface="楷体" panose="02010609060101010101" pitchFamily="49" charset="-122"/>
                <a:cs typeface="Times New Roman" panose="02020603050405020304" pitchFamily="18" charset="0"/>
              </a:rPr>
              <a:t>（</a:t>
            </a:r>
            <a:r>
              <a:rPr kumimoji="1" lang="en-US" altLang="zh-CN" sz="2000" i="1">
                <a:ea typeface="楷体" panose="02010609060101010101" pitchFamily="49" charset="-122"/>
                <a:cs typeface="Times New Roman" panose="02020603050405020304" pitchFamily="18" charset="0"/>
              </a:rPr>
              <a:t>m</a:t>
            </a:r>
            <a:r>
              <a:rPr kumimoji="1" lang="en-US" altLang="zh-CN" sz="2000">
                <a:latin typeface="+mj-ea"/>
                <a:cs typeface="Times New Roman" panose="02020603050405020304" pitchFamily="18" charset="0"/>
              </a:rPr>
              <a:t>≥</a:t>
            </a:r>
            <a:r>
              <a:rPr kumimoji="1" lang="en-US" altLang="zh-CN" sz="2000" i="1">
                <a:ea typeface="楷体" panose="02010609060101010101" pitchFamily="49" charset="-122"/>
                <a:cs typeface="Times New Roman" panose="02020603050405020304" pitchFamily="18" charset="0"/>
              </a:rPr>
              <a:t>n</a:t>
            </a:r>
            <a:r>
              <a:rPr kumimoji="1" lang="zh-CN" altLang="en-US" sz="2000">
                <a:ea typeface="楷体" panose="02010609060101010101" pitchFamily="49" charset="-122"/>
                <a:cs typeface="Times New Roman" panose="02020603050405020304" pitchFamily="18" charset="0"/>
              </a:rPr>
              <a:t>）的连续内存单元</a:t>
            </a:r>
            <a:endParaRPr lang="zh-CN" altLang="en-US" sz="2000"/>
          </a:p>
        </p:txBody>
      </p:sp>
      <p:sp>
        <p:nvSpPr>
          <p:cNvPr id="35" name="TextBox 34"/>
          <p:cNvSpPr txBox="1"/>
          <p:nvPr/>
        </p:nvSpPr>
        <p:spPr>
          <a:xfrm>
            <a:off x="5072066" y="1926543"/>
            <a:ext cx="357190" cy="400110"/>
          </a:xfrm>
          <a:prstGeom prst="rect">
            <a:avLst/>
          </a:prstGeom>
          <a:noFill/>
        </p:spPr>
        <p:txBody>
          <a:bodyPr wrap="square" rtlCol="0">
            <a:spAutoFit/>
          </a:bodyPr>
          <a:lstStyle/>
          <a:p>
            <a:r>
              <a:rPr lang="en-US" altLang="zh-CN" sz="2000"/>
              <a:t>0</a:t>
            </a:r>
            <a:endParaRPr lang="zh-CN" altLang="en-US" sz="2000"/>
          </a:p>
        </p:txBody>
      </p:sp>
      <p:sp>
        <p:nvSpPr>
          <p:cNvPr id="36" name="TextBox 35"/>
          <p:cNvSpPr txBox="1"/>
          <p:nvPr/>
        </p:nvSpPr>
        <p:spPr>
          <a:xfrm>
            <a:off x="4786314" y="3598135"/>
            <a:ext cx="642942" cy="400110"/>
          </a:xfrm>
          <a:prstGeom prst="rect">
            <a:avLst/>
          </a:prstGeom>
          <a:noFill/>
        </p:spPr>
        <p:txBody>
          <a:bodyPr wrap="square" rtlCol="0">
            <a:spAutoFit/>
          </a:bodyPr>
          <a:lstStyle/>
          <a:p>
            <a:r>
              <a:rPr lang="en-US" altLang="zh-CN" sz="2000" i="1"/>
              <a:t>m</a:t>
            </a:r>
            <a:r>
              <a:rPr lang="en-US" altLang="zh-CN" sz="2000">
                <a:latin typeface="+mj-ea"/>
                <a:ea typeface="+mj-ea"/>
              </a:rPr>
              <a:t>-</a:t>
            </a:r>
            <a:r>
              <a:rPr lang="en-US" altLang="zh-CN" sz="2000"/>
              <a:t>1</a:t>
            </a:r>
            <a:endParaRPr lang="zh-CN" altLang="en-US" sz="2000"/>
          </a:p>
        </p:txBody>
      </p:sp>
      <p:sp>
        <p:nvSpPr>
          <p:cNvPr id="37" name="TextBox 36"/>
          <p:cNvSpPr txBox="1"/>
          <p:nvPr/>
        </p:nvSpPr>
        <p:spPr>
          <a:xfrm>
            <a:off x="5072066" y="2883755"/>
            <a:ext cx="357190" cy="400110"/>
          </a:xfrm>
          <a:prstGeom prst="rect">
            <a:avLst/>
          </a:prstGeom>
          <a:noFill/>
        </p:spPr>
        <p:txBody>
          <a:bodyPr wrap="square" rtlCol="0">
            <a:spAutoFit/>
          </a:bodyPr>
          <a:lstStyle/>
          <a:p>
            <a:r>
              <a:rPr lang="en-US" altLang="zh-CN" sz="2000">
                <a:latin typeface="宋体" panose="02010600030101010101" pitchFamily="2" charset="-122"/>
                <a:ea typeface="宋体" panose="02010600030101010101" pitchFamily="2" charset="-122"/>
              </a:rPr>
              <a:t>┇</a:t>
            </a:r>
            <a:endParaRPr lang="zh-CN" altLang="en-US" sz="2000"/>
          </a:p>
        </p:txBody>
      </p:sp>
      <p:sp>
        <p:nvSpPr>
          <p:cNvPr id="38" name="Oval 10"/>
          <p:cNvSpPr>
            <a:spLocks noChangeArrowheads="1"/>
          </p:cNvSpPr>
          <p:nvPr/>
        </p:nvSpPr>
        <p:spPr bwMode="auto">
          <a:xfrm>
            <a:off x="5500694" y="2353485"/>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a:p>
        </p:txBody>
      </p:sp>
      <p:sp>
        <p:nvSpPr>
          <p:cNvPr id="39" name="TextBox 38"/>
          <p:cNvSpPr txBox="1"/>
          <p:nvPr/>
        </p:nvSpPr>
        <p:spPr>
          <a:xfrm>
            <a:off x="4357686" y="997849"/>
            <a:ext cx="1357322" cy="400110"/>
          </a:xfrm>
          <a:prstGeom prst="rect">
            <a:avLst/>
          </a:prstGeom>
          <a:noFill/>
        </p:spPr>
        <p:txBody>
          <a:bodyPr wrap="square" rtlCol="0">
            <a:spAutoFit/>
          </a:bodyPr>
          <a:lstStyle/>
          <a:p>
            <a:pPr algn="l"/>
            <a:r>
              <a:rPr kumimoji="1" lang="zh-CN" altLang="en-US" sz="2000">
                <a:ea typeface="楷体" panose="02010609060101010101" pitchFamily="49" charset="-122"/>
                <a:cs typeface="Times New Roman" panose="02020603050405020304" pitchFamily="18" charset="0"/>
              </a:rPr>
              <a:t>哈希地址</a:t>
            </a:r>
            <a:endParaRPr lang="zh-CN" altLang="en-US" sz="2000"/>
          </a:p>
        </p:txBody>
      </p:sp>
      <p:sp>
        <p:nvSpPr>
          <p:cNvPr id="40" name="TextBox 39"/>
          <p:cNvSpPr txBox="1"/>
          <p:nvPr/>
        </p:nvSpPr>
        <p:spPr>
          <a:xfrm>
            <a:off x="4740276" y="2239954"/>
            <a:ext cx="785818" cy="400110"/>
          </a:xfrm>
          <a:prstGeom prst="rect">
            <a:avLst/>
          </a:prstGeom>
          <a:noFill/>
        </p:spPr>
        <p:txBody>
          <a:bodyPr wrap="square" rtlCol="0">
            <a:spAutoFit/>
          </a:bodyPr>
          <a:lstStyle/>
          <a:p>
            <a:r>
              <a:rPr lang="en-US" altLang="zh-CN" sz="2000" i="1">
                <a:ea typeface="楷体" panose="02010609060101010101" pitchFamily="49" charset="-122"/>
                <a:cs typeface="Times New Roman" panose="02020603050405020304" pitchFamily="18" charset="0"/>
              </a:rPr>
              <a:t>h</a:t>
            </a:r>
            <a:r>
              <a:rPr lang="en-US" altLang="zh-CN" sz="2000">
                <a:ea typeface="楷体" panose="02010609060101010101" pitchFamily="49" charset="-122"/>
                <a:cs typeface="Times New Roman" panose="02020603050405020304" pitchFamily="18" charset="0"/>
              </a:rPr>
              <a:t>(</a:t>
            </a:r>
            <a:r>
              <a:rPr lang="en-US" altLang="zh-CN" sz="2000" i="1">
                <a:ea typeface="楷体" panose="02010609060101010101" pitchFamily="49" charset="-122"/>
                <a:cs typeface="Times New Roman" panose="02020603050405020304" pitchFamily="18" charset="0"/>
              </a:rPr>
              <a:t>k</a:t>
            </a:r>
            <a:r>
              <a:rPr lang="en-US" altLang="zh-CN" sz="2000">
                <a:ea typeface="楷体" panose="02010609060101010101" pitchFamily="49" charset="-122"/>
                <a:cs typeface="Times New Roman" panose="02020603050405020304" pitchFamily="18" charset="0"/>
              </a:rPr>
              <a:t>)</a:t>
            </a:r>
            <a:endParaRPr lang="zh-CN" altLang="en-US" sz="2000">
              <a:ea typeface="楷体" panose="02010609060101010101" pitchFamily="49" charset="-122"/>
              <a:cs typeface="Times New Roman" panose="02020603050405020304" pitchFamily="18" charset="0"/>
            </a:endParaRPr>
          </a:p>
        </p:txBody>
      </p:sp>
      <p:cxnSp>
        <p:nvCxnSpPr>
          <p:cNvPr id="42" name="直接箭头连接符 41"/>
          <p:cNvCxnSpPr/>
          <p:nvPr/>
        </p:nvCxnSpPr>
        <p:spPr>
          <a:xfrm rot="5400000">
            <a:off x="4552615" y="1837184"/>
            <a:ext cx="896821"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9" idx="6"/>
          </p:cNvCxnSpPr>
          <p:nvPr/>
        </p:nvCxnSpPr>
        <p:spPr>
          <a:xfrm flipV="1">
            <a:off x="2151038" y="2571744"/>
            <a:ext cx="2778152" cy="3264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A3603EE2-E77C-4A3F-BE76-CC22BE303815}" type="slidenum">
              <a:rPr lang="en-US" altLang="zh-CN" smtClean="0"/>
              <a:t>129</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40605" y="204119"/>
            <a:ext cx="5000660" cy="520848"/>
          </a:xfrm>
          <a:prstGeom prst="rect">
            <a:avLst/>
          </a:prstGeom>
          <a:noFill/>
          <a:ln w="9525">
            <a:noFill/>
            <a:miter lim="800000"/>
          </a:ln>
          <a:effectLst/>
        </p:spPr>
        <p:txBody>
          <a:bodyPr wrap="square">
            <a:spAutoFit/>
          </a:bodyPr>
          <a:lstStyle/>
          <a:p>
            <a:pPr algn="just">
              <a:lnSpc>
                <a:spcPct val="130000"/>
              </a:lnSpc>
              <a:spcBef>
                <a:spcPct val="50000"/>
              </a:spcBef>
            </a:pPr>
            <a:r>
              <a:rPr kumimoji="1" lang="zh-CN" altLang="en-US" dirty="0">
                <a:ea typeface="楷体" panose="02010609060101010101" pitchFamily="49" charset="-122"/>
                <a:cs typeface="Times New Roman" panose="02020603050405020304" pitchFamily="18" charset="0"/>
              </a:rPr>
              <a:t>二分查找过程可用二叉树来描述：　　</a:t>
            </a:r>
          </a:p>
        </p:txBody>
      </p:sp>
      <p:sp>
        <p:nvSpPr>
          <p:cNvPr id="4" name="TextBox 3"/>
          <p:cNvSpPr txBox="1"/>
          <p:nvPr/>
        </p:nvSpPr>
        <p:spPr>
          <a:xfrm>
            <a:off x="568944" y="1886966"/>
            <a:ext cx="5857916" cy="461665"/>
          </a:xfrm>
          <a:prstGeom prst="rect">
            <a:avLst/>
          </a:prstGeom>
          <a:noFill/>
        </p:spPr>
        <p:txBody>
          <a:bodyPr wrap="square" rtlCol="0">
            <a:spAutoFit/>
          </a:bodyPr>
          <a:lstStyle/>
          <a:p>
            <a:r>
              <a:rPr kumimoji="1" lang="zh-CN" altLang="en-US" dirty="0">
                <a:ea typeface="楷体" panose="02010609060101010101" pitchFamily="49" charset="-122"/>
                <a:cs typeface="Times New Roman" panose="02020603050405020304" pitchFamily="18" charset="0"/>
              </a:rPr>
              <a:t>这样的二叉树称为</a:t>
            </a:r>
            <a:r>
              <a:rPr kumimoji="1" lang="zh-CN" altLang="en-US" dirty="0">
                <a:solidFill>
                  <a:srgbClr val="FF0000"/>
                </a:solidFill>
                <a:ea typeface="楷体" panose="02010609060101010101" pitchFamily="49" charset="-122"/>
                <a:cs typeface="Times New Roman" panose="02020603050405020304" pitchFamily="18" charset="0"/>
              </a:rPr>
              <a:t>判定树</a:t>
            </a:r>
            <a:r>
              <a:rPr kumimoji="1" lang="zh-CN" altLang="en-US" dirty="0">
                <a:ea typeface="楷体" panose="02010609060101010101" pitchFamily="49" charset="-122"/>
                <a:cs typeface="Times New Roman" panose="02020603050405020304" pitchFamily="18" charset="0"/>
              </a:rPr>
              <a:t>或</a:t>
            </a:r>
            <a:r>
              <a:rPr kumimoji="1" lang="zh-CN" altLang="en-US" dirty="0">
                <a:solidFill>
                  <a:srgbClr val="FF0000"/>
                </a:solidFill>
                <a:ea typeface="楷体" panose="02010609060101010101" pitchFamily="49" charset="-122"/>
                <a:cs typeface="Times New Roman" panose="02020603050405020304" pitchFamily="18" charset="0"/>
              </a:rPr>
              <a:t>比较树</a:t>
            </a:r>
            <a:r>
              <a:rPr kumimoji="1"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5" name="TextBox 4"/>
          <p:cNvSpPr txBox="1"/>
          <p:nvPr/>
        </p:nvSpPr>
        <p:spPr>
          <a:xfrm>
            <a:off x="538747" y="722367"/>
            <a:ext cx="7929618" cy="1141851"/>
          </a:xfrm>
          <a:prstGeom prst="rect">
            <a:avLst/>
          </a:prstGeom>
          <a:noFill/>
        </p:spPr>
        <p:txBody>
          <a:bodyPr wrap="square" rtlCol="0">
            <a:spAutoFit/>
          </a:bodyPr>
          <a:lstStyle/>
          <a:p>
            <a:pPr marL="457200" indent="-457200" algn="just">
              <a:lnSpc>
                <a:spcPct val="130000"/>
              </a:lnSpc>
              <a:spcBef>
                <a:spcPct val="50000"/>
              </a:spcBef>
              <a:buBlip>
                <a:blip r:embed="rId2"/>
              </a:buBlip>
            </a:pPr>
            <a:r>
              <a:rPr kumimoji="1" lang="zh-CN" altLang="en-US" sz="2200" dirty="0">
                <a:ea typeface="楷体" panose="02010609060101010101" pitchFamily="49" charset="-122"/>
                <a:cs typeface="Times New Roman" panose="02020603050405020304" pitchFamily="18" charset="0"/>
              </a:rPr>
              <a:t>把当前查找区间的中间位置上的记录作为</a:t>
            </a:r>
            <a:r>
              <a:rPr kumimoji="1" lang="zh-CN" altLang="en-US" sz="2200" dirty="0">
                <a:solidFill>
                  <a:srgbClr val="FF33CC"/>
                </a:solidFill>
                <a:ea typeface="楷体" panose="02010609060101010101" pitchFamily="49" charset="-122"/>
                <a:cs typeface="Times New Roman" panose="02020603050405020304" pitchFamily="18" charset="0"/>
              </a:rPr>
              <a:t>根</a:t>
            </a:r>
            <a:r>
              <a:rPr kumimoji="1" lang="zh-CN" altLang="en-US" sz="2200" dirty="0">
                <a:ea typeface="楷体" panose="02010609060101010101" pitchFamily="49" charset="-122"/>
                <a:cs typeface="Times New Roman" panose="02020603050405020304" pitchFamily="18" charset="0"/>
              </a:rPr>
              <a:t>；</a:t>
            </a:r>
          </a:p>
          <a:p>
            <a:pPr marL="457200" indent="-457200" algn="just">
              <a:lnSpc>
                <a:spcPct val="130000"/>
              </a:lnSpc>
              <a:spcBef>
                <a:spcPct val="50000"/>
              </a:spcBef>
              <a:buBlip>
                <a:blip r:embed="rId2"/>
              </a:buBlip>
            </a:pPr>
            <a:r>
              <a:rPr kumimoji="1" lang="zh-CN" altLang="en-US" sz="2200" dirty="0">
                <a:ea typeface="楷体" panose="02010609060101010101" pitchFamily="49" charset="-122"/>
                <a:cs typeface="Times New Roman" panose="02020603050405020304" pitchFamily="18" charset="0"/>
              </a:rPr>
              <a:t>左子表和右子表中的记录分别作为根的</a:t>
            </a:r>
            <a:r>
              <a:rPr kumimoji="1" lang="zh-CN" altLang="en-US" sz="2200" dirty="0">
                <a:solidFill>
                  <a:srgbClr val="FF33CC"/>
                </a:solidFill>
                <a:ea typeface="楷体" panose="02010609060101010101" pitchFamily="49" charset="-122"/>
                <a:cs typeface="Times New Roman" panose="02020603050405020304" pitchFamily="18" charset="0"/>
              </a:rPr>
              <a:t>左子树</a:t>
            </a:r>
            <a:r>
              <a:rPr kumimoji="1" lang="zh-CN" altLang="en-US" sz="2200" dirty="0">
                <a:ea typeface="楷体" panose="02010609060101010101" pitchFamily="49" charset="-122"/>
                <a:cs typeface="Times New Roman" panose="02020603050405020304" pitchFamily="18" charset="0"/>
              </a:rPr>
              <a:t>和</a:t>
            </a:r>
            <a:r>
              <a:rPr kumimoji="1" lang="zh-CN" altLang="en-US" sz="2200" dirty="0">
                <a:solidFill>
                  <a:srgbClr val="FF33CC"/>
                </a:solidFill>
                <a:ea typeface="楷体" panose="02010609060101010101" pitchFamily="49" charset="-122"/>
                <a:cs typeface="Times New Roman" panose="02020603050405020304" pitchFamily="18" charset="0"/>
              </a:rPr>
              <a:t>右子树</a:t>
            </a:r>
            <a:r>
              <a:rPr kumimoji="1" lang="zh-CN" altLang="en-US" sz="2200" dirty="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13</a:t>
            </a:fld>
            <a:endParaRPr lang="en-US" altLang="zh-CN" dirty="0"/>
          </a:p>
        </p:txBody>
      </p:sp>
      <p:grpSp>
        <p:nvGrpSpPr>
          <p:cNvPr id="3" name="组合 2"/>
          <p:cNvGrpSpPr/>
          <p:nvPr/>
        </p:nvGrpSpPr>
        <p:grpSpPr>
          <a:xfrm>
            <a:off x="684852" y="2636912"/>
            <a:ext cx="7783513" cy="3455987"/>
            <a:chOff x="684852" y="2636912"/>
            <a:chExt cx="7783513" cy="3455987"/>
          </a:xfrm>
        </p:grpSpPr>
        <p:sp>
          <p:nvSpPr>
            <p:cNvPr id="94" name="Oval 3"/>
            <p:cNvSpPr>
              <a:spLocks noChangeAspect="1" noChangeArrowheads="1"/>
            </p:cNvSpPr>
            <p:nvPr/>
          </p:nvSpPr>
          <p:spPr bwMode="auto">
            <a:xfrm>
              <a:off x="1332552" y="5648399"/>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1</a:t>
              </a:r>
            </a:p>
          </p:txBody>
        </p:sp>
        <p:sp>
          <p:nvSpPr>
            <p:cNvPr id="95" name="Oval 4"/>
            <p:cNvSpPr>
              <a:spLocks noChangeAspect="1" noChangeArrowheads="1"/>
            </p:cNvSpPr>
            <p:nvPr/>
          </p:nvSpPr>
          <p:spPr bwMode="auto">
            <a:xfrm>
              <a:off x="1915165" y="3992637"/>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2</a:t>
              </a:r>
            </a:p>
          </p:txBody>
        </p:sp>
        <p:sp>
          <p:nvSpPr>
            <p:cNvPr id="96" name="Text Box 6"/>
            <p:cNvSpPr txBox="1">
              <a:spLocks noChangeArrowheads="1"/>
            </p:cNvSpPr>
            <p:nvPr/>
          </p:nvSpPr>
          <p:spPr bwMode="auto">
            <a:xfrm>
              <a:off x="1592902" y="5362649"/>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1~1</a:t>
              </a:r>
            </a:p>
          </p:txBody>
        </p:sp>
        <p:sp>
          <p:nvSpPr>
            <p:cNvPr id="97" name="Oval 12"/>
            <p:cNvSpPr>
              <a:spLocks noChangeAspect="1" noChangeArrowheads="1"/>
            </p:cNvSpPr>
            <p:nvPr/>
          </p:nvSpPr>
          <p:spPr bwMode="auto">
            <a:xfrm>
              <a:off x="864240" y="4797499"/>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0</a:t>
              </a:r>
            </a:p>
          </p:txBody>
        </p:sp>
        <p:sp>
          <p:nvSpPr>
            <p:cNvPr id="98" name="Text Box 14"/>
            <p:cNvSpPr txBox="1">
              <a:spLocks noChangeArrowheads="1"/>
            </p:cNvSpPr>
            <p:nvPr/>
          </p:nvSpPr>
          <p:spPr bwMode="auto">
            <a:xfrm>
              <a:off x="684852" y="4477618"/>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ea typeface="黑体" panose="02010609060101010101" pitchFamily="49" charset="-122"/>
                </a:rPr>
                <a:t>0~1</a:t>
              </a:r>
            </a:p>
          </p:txBody>
        </p:sp>
        <p:sp>
          <p:nvSpPr>
            <p:cNvPr id="99" name="Freeform 16"/>
            <p:cNvSpPr/>
            <p:nvPr/>
          </p:nvSpPr>
          <p:spPr bwMode="auto">
            <a:xfrm>
              <a:off x="1230952" y="5157862"/>
              <a:ext cx="252413"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00" name="Oval 18"/>
            <p:cNvSpPr>
              <a:spLocks noChangeAspect="1" noChangeArrowheads="1"/>
            </p:cNvSpPr>
            <p:nvPr/>
          </p:nvSpPr>
          <p:spPr bwMode="auto">
            <a:xfrm>
              <a:off x="3350265" y="5648399"/>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4</a:t>
              </a:r>
            </a:p>
          </p:txBody>
        </p:sp>
        <p:sp>
          <p:nvSpPr>
            <p:cNvPr id="101" name="Text Box 20"/>
            <p:cNvSpPr txBox="1">
              <a:spLocks noChangeArrowheads="1"/>
            </p:cNvSpPr>
            <p:nvPr/>
          </p:nvSpPr>
          <p:spPr bwMode="auto">
            <a:xfrm>
              <a:off x="1915165" y="3606874"/>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0~4</a:t>
              </a:r>
            </a:p>
          </p:txBody>
        </p:sp>
        <p:sp>
          <p:nvSpPr>
            <p:cNvPr id="102" name="Oval 26"/>
            <p:cNvSpPr>
              <a:spLocks noChangeAspect="1" noChangeArrowheads="1"/>
            </p:cNvSpPr>
            <p:nvPr/>
          </p:nvSpPr>
          <p:spPr bwMode="auto">
            <a:xfrm>
              <a:off x="2881952" y="4797499"/>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3</a:t>
              </a:r>
            </a:p>
          </p:txBody>
        </p:sp>
        <p:sp>
          <p:nvSpPr>
            <p:cNvPr id="103" name="Text Box 28"/>
            <p:cNvSpPr txBox="1">
              <a:spLocks noChangeArrowheads="1"/>
            </p:cNvSpPr>
            <p:nvPr/>
          </p:nvSpPr>
          <p:spPr bwMode="auto">
            <a:xfrm>
              <a:off x="3015302" y="4502299"/>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ea typeface="黑体" panose="02010609060101010101" pitchFamily="49" charset="-122"/>
                </a:rPr>
                <a:t>3~4</a:t>
              </a:r>
            </a:p>
          </p:txBody>
        </p:sp>
        <p:sp>
          <p:nvSpPr>
            <p:cNvPr id="104" name="Freeform 30"/>
            <p:cNvSpPr/>
            <p:nvPr/>
          </p:nvSpPr>
          <p:spPr bwMode="auto">
            <a:xfrm>
              <a:off x="3248665" y="5157862"/>
              <a:ext cx="252412"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05" name="Text Box 33"/>
            <p:cNvSpPr txBox="1">
              <a:spLocks noChangeArrowheads="1"/>
            </p:cNvSpPr>
            <p:nvPr/>
          </p:nvSpPr>
          <p:spPr bwMode="auto">
            <a:xfrm>
              <a:off x="1429390" y="5143574"/>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106" name="Text Box 34"/>
            <p:cNvSpPr txBox="1">
              <a:spLocks noChangeArrowheads="1"/>
            </p:cNvSpPr>
            <p:nvPr/>
          </p:nvSpPr>
          <p:spPr bwMode="auto">
            <a:xfrm>
              <a:off x="3497902" y="5216599"/>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107" name="Text Box 35"/>
            <p:cNvSpPr txBox="1">
              <a:spLocks noChangeArrowheads="1"/>
            </p:cNvSpPr>
            <p:nvPr/>
          </p:nvSpPr>
          <p:spPr bwMode="auto">
            <a:xfrm>
              <a:off x="1391290" y="4303787"/>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108" name="Freeform 36"/>
            <p:cNvSpPr/>
            <p:nvPr/>
          </p:nvSpPr>
          <p:spPr bwMode="auto">
            <a:xfrm>
              <a:off x="1199202" y="4333949"/>
              <a:ext cx="752475" cy="495300"/>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09" name="Freeform 37"/>
            <p:cNvSpPr/>
            <p:nvPr/>
          </p:nvSpPr>
          <p:spPr bwMode="auto">
            <a:xfrm>
              <a:off x="2313627" y="4324424"/>
              <a:ext cx="685800" cy="49530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10" name="Text Box 38"/>
            <p:cNvSpPr txBox="1">
              <a:spLocks noChangeArrowheads="1"/>
            </p:cNvSpPr>
            <p:nvPr/>
          </p:nvSpPr>
          <p:spPr bwMode="auto">
            <a:xfrm>
              <a:off x="2662877" y="4294262"/>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latin typeface="黑体" panose="02010609060101010101" pitchFamily="49" charset="-122"/>
                  <a:ea typeface="黑体" panose="02010609060101010101" pitchFamily="49" charset="-122"/>
                </a:rPr>
                <a:t>&gt;</a:t>
              </a:r>
            </a:p>
          </p:txBody>
        </p:sp>
        <p:sp>
          <p:nvSpPr>
            <p:cNvPr id="111" name="Oval 39"/>
            <p:cNvSpPr>
              <a:spLocks noChangeAspect="1" noChangeArrowheads="1"/>
            </p:cNvSpPr>
            <p:nvPr/>
          </p:nvSpPr>
          <p:spPr bwMode="auto">
            <a:xfrm>
              <a:off x="5364802" y="5661099"/>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7</a:t>
              </a:r>
            </a:p>
          </p:txBody>
        </p:sp>
        <p:sp>
          <p:nvSpPr>
            <p:cNvPr id="112" name="Oval 40"/>
            <p:cNvSpPr>
              <a:spLocks noChangeAspect="1" noChangeArrowheads="1"/>
            </p:cNvSpPr>
            <p:nvPr/>
          </p:nvSpPr>
          <p:spPr bwMode="auto">
            <a:xfrm>
              <a:off x="5947415" y="4005337"/>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8</a:t>
              </a:r>
            </a:p>
          </p:txBody>
        </p:sp>
        <p:sp>
          <p:nvSpPr>
            <p:cNvPr id="113" name="Text Box 42"/>
            <p:cNvSpPr txBox="1">
              <a:spLocks noChangeArrowheads="1"/>
            </p:cNvSpPr>
            <p:nvPr/>
          </p:nvSpPr>
          <p:spPr bwMode="auto">
            <a:xfrm>
              <a:off x="5625152" y="5375349"/>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7~7</a:t>
              </a:r>
            </a:p>
          </p:txBody>
        </p:sp>
        <p:sp>
          <p:nvSpPr>
            <p:cNvPr id="114" name="Oval 48"/>
            <p:cNvSpPr>
              <a:spLocks noChangeAspect="1" noChangeArrowheads="1"/>
            </p:cNvSpPr>
            <p:nvPr/>
          </p:nvSpPr>
          <p:spPr bwMode="auto">
            <a:xfrm>
              <a:off x="4896490" y="4810199"/>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6</a:t>
              </a:r>
            </a:p>
          </p:txBody>
        </p:sp>
        <p:sp>
          <p:nvSpPr>
            <p:cNvPr id="115" name="Text Box 50"/>
            <p:cNvSpPr txBox="1">
              <a:spLocks noChangeArrowheads="1"/>
            </p:cNvSpPr>
            <p:nvPr/>
          </p:nvSpPr>
          <p:spPr bwMode="auto">
            <a:xfrm>
              <a:off x="4813940" y="4486349"/>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ea typeface="黑体" panose="02010609060101010101" pitchFamily="49" charset="-122"/>
                </a:rPr>
                <a:t>6~7</a:t>
              </a:r>
            </a:p>
          </p:txBody>
        </p:sp>
        <p:sp>
          <p:nvSpPr>
            <p:cNvPr id="116" name="Freeform 52"/>
            <p:cNvSpPr/>
            <p:nvPr/>
          </p:nvSpPr>
          <p:spPr bwMode="auto">
            <a:xfrm>
              <a:off x="5263202" y="5170562"/>
              <a:ext cx="252413"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17" name="Oval 54"/>
            <p:cNvSpPr>
              <a:spLocks noChangeAspect="1" noChangeArrowheads="1"/>
            </p:cNvSpPr>
            <p:nvPr/>
          </p:nvSpPr>
          <p:spPr bwMode="auto">
            <a:xfrm>
              <a:off x="7382515" y="5661099"/>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10</a:t>
              </a:r>
            </a:p>
          </p:txBody>
        </p:sp>
        <p:sp>
          <p:nvSpPr>
            <p:cNvPr id="118" name="Text Box 56"/>
            <p:cNvSpPr txBox="1">
              <a:spLocks noChangeArrowheads="1"/>
            </p:cNvSpPr>
            <p:nvPr/>
          </p:nvSpPr>
          <p:spPr bwMode="auto">
            <a:xfrm>
              <a:off x="5983927" y="3645049"/>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ea typeface="黑体" panose="02010609060101010101" pitchFamily="49" charset="-122"/>
                </a:rPr>
                <a:t>6~10</a:t>
              </a:r>
            </a:p>
          </p:txBody>
        </p:sp>
        <p:sp>
          <p:nvSpPr>
            <p:cNvPr id="119" name="Oval 62"/>
            <p:cNvSpPr>
              <a:spLocks noChangeAspect="1" noChangeArrowheads="1"/>
            </p:cNvSpPr>
            <p:nvPr/>
          </p:nvSpPr>
          <p:spPr bwMode="auto">
            <a:xfrm>
              <a:off x="6914202" y="4810199"/>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9</a:t>
              </a:r>
            </a:p>
          </p:txBody>
        </p:sp>
        <p:sp>
          <p:nvSpPr>
            <p:cNvPr id="120" name="Text Box 64"/>
            <p:cNvSpPr txBox="1">
              <a:spLocks noChangeArrowheads="1"/>
            </p:cNvSpPr>
            <p:nvPr/>
          </p:nvSpPr>
          <p:spPr bwMode="auto">
            <a:xfrm>
              <a:off x="6964054" y="4476031"/>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ea typeface="黑体" panose="02010609060101010101" pitchFamily="49" charset="-122"/>
                </a:rPr>
                <a:t>9~10</a:t>
              </a:r>
            </a:p>
          </p:txBody>
        </p:sp>
        <p:sp>
          <p:nvSpPr>
            <p:cNvPr id="121" name="Freeform 66"/>
            <p:cNvSpPr/>
            <p:nvPr/>
          </p:nvSpPr>
          <p:spPr bwMode="auto">
            <a:xfrm>
              <a:off x="7280915" y="5170562"/>
              <a:ext cx="252412"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59" name="Text Box 68"/>
            <p:cNvSpPr txBox="1">
              <a:spLocks noChangeArrowheads="1"/>
            </p:cNvSpPr>
            <p:nvPr/>
          </p:nvSpPr>
          <p:spPr bwMode="auto">
            <a:xfrm>
              <a:off x="5461640" y="5156274"/>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160" name="Text Box 69"/>
            <p:cNvSpPr txBox="1">
              <a:spLocks noChangeArrowheads="1"/>
            </p:cNvSpPr>
            <p:nvPr/>
          </p:nvSpPr>
          <p:spPr bwMode="auto">
            <a:xfrm>
              <a:off x="7530152" y="5229299"/>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161" name="Text Box 70"/>
            <p:cNvSpPr txBox="1">
              <a:spLocks noChangeArrowheads="1"/>
            </p:cNvSpPr>
            <p:nvPr/>
          </p:nvSpPr>
          <p:spPr bwMode="auto">
            <a:xfrm>
              <a:off x="5423540" y="4316487"/>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162" name="Freeform 71"/>
            <p:cNvSpPr/>
            <p:nvPr/>
          </p:nvSpPr>
          <p:spPr bwMode="auto">
            <a:xfrm>
              <a:off x="5231452" y="4346649"/>
              <a:ext cx="752475" cy="495300"/>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63" name="Freeform 72"/>
            <p:cNvSpPr/>
            <p:nvPr/>
          </p:nvSpPr>
          <p:spPr bwMode="auto">
            <a:xfrm>
              <a:off x="6345877" y="4337124"/>
              <a:ext cx="685800" cy="49530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64" name="Text Box 73"/>
            <p:cNvSpPr txBox="1">
              <a:spLocks noChangeArrowheads="1"/>
            </p:cNvSpPr>
            <p:nvPr/>
          </p:nvSpPr>
          <p:spPr bwMode="auto">
            <a:xfrm>
              <a:off x="6695127" y="4306962"/>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165" name="Oval 74"/>
            <p:cNvSpPr>
              <a:spLocks noChangeAspect="1" noChangeArrowheads="1"/>
            </p:cNvSpPr>
            <p:nvPr/>
          </p:nvSpPr>
          <p:spPr bwMode="auto">
            <a:xfrm>
              <a:off x="4004315" y="2997274"/>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5</a:t>
              </a:r>
            </a:p>
          </p:txBody>
        </p:sp>
        <p:sp>
          <p:nvSpPr>
            <p:cNvPr id="166" name="Text Box 75"/>
            <p:cNvSpPr txBox="1">
              <a:spLocks noChangeArrowheads="1"/>
            </p:cNvSpPr>
            <p:nvPr/>
          </p:nvSpPr>
          <p:spPr bwMode="auto">
            <a:xfrm>
              <a:off x="4075752" y="2636912"/>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0~10</a:t>
              </a:r>
            </a:p>
          </p:txBody>
        </p:sp>
        <p:sp>
          <p:nvSpPr>
            <p:cNvPr id="167" name="Text Box 76"/>
            <p:cNvSpPr txBox="1">
              <a:spLocks noChangeArrowheads="1"/>
            </p:cNvSpPr>
            <p:nvPr/>
          </p:nvSpPr>
          <p:spPr bwMode="auto">
            <a:xfrm>
              <a:off x="3066102" y="3259212"/>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168" name="Freeform 77"/>
            <p:cNvSpPr/>
            <p:nvPr/>
          </p:nvSpPr>
          <p:spPr bwMode="auto">
            <a:xfrm>
              <a:off x="2323152" y="3286199"/>
              <a:ext cx="1689100" cy="774700"/>
            </a:xfrm>
            <a:custGeom>
              <a:avLst/>
              <a:gdLst/>
              <a:ahLst/>
              <a:cxnLst>
                <a:cxn ang="0">
                  <a:pos x="1064" y="0"/>
                </a:cxn>
                <a:cxn ang="0">
                  <a:pos x="0" y="488"/>
                </a:cxn>
              </a:cxnLst>
              <a:rect l="0" t="0" r="r" b="b"/>
              <a:pathLst>
                <a:path w="1064" h="488">
                  <a:moveTo>
                    <a:pt x="1064" y="0"/>
                  </a:moveTo>
                  <a:lnTo>
                    <a:pt x="0" y="488"/>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69" name="Freeform 78"/>
            <p:cNvSpPr/>
            <p:nvPr/>
          </p:nvSpPr>
          <p:spPr bwMode="auto">
            <a:xfrm>
              <a:off x="4444052" y="3273499"/>
              <a:ext cx="1587500" cy="749300"/>
            </a:xfrm>
            <a:custGeom>
              <a:avLst/>
              <a:gdLst/>
              <a:ahLst/>
              <a:cxnLst>
                <a:cxn ang="0">
                  <a:pos x="0" y="0"/>
                </a:cxn>
                <a:cxn ang="0">
                  <a:pos x="1000" y="472"/>
                </a:cxn>
              </a:cxnLst>
              <a:rect l="0" t="0" r="r" b="b"/>
              <a:pathLst>
                <a:path w="1000" h="472">
                  <a:moveTo>
                    <a:pt x="0" y="0"/>
                  </a:moveTo>
                  <a:lnTo>
                    <a:pt x="1000" y="47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70" name="Text Box 79"/>
            <p:cNvSpPr txBox="1">
              <a:spLocks noChangeArrowheads="1"/>
            </p:cNvSpPr>
            <p:nvPr/>
          </p:nvSpPr>
          <p:spPr bwMode="auto">
            <a:xfrm>
              <a:off x="5226690" y="3298899"/>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171" name="Text Box 80"/>
            <p:cNvSpPr txBox="1">
              <a:spLocks noChangeArrowheads="1"/>
            </p:cNvSpPr>
            <p:nvPr/>
          </p:nvSpPr>
          <p:spPr bwMode="auto">
            <a:xfrm>
              <a:off x="7820665" y="5516637"/>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10~10</a:t>
              </a:r>
            </a:p>
          </p:txBody>
        </p:sp>
        <p:sp>
          <p:nvSpPr>
            <p:cNvPr id="172" name="Text Box 81"/>
            <p:cNvSpPr txBox="1">
              <a:spLocks noChangeArrowheads="1"/>
            </p:cNvSpPr>
            <p:nvPr/>
          </p:nvSpPr>
          <p:spPr bwMode="auto">
            <a:xfrm>
              <a:off x="3715390" y="5427737"/>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4~4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1000" y="533400"/>
            <a:ext cx="8153400" cy="2862322"/>
          </a:xfrm>
          <a:prstGeom prst="rect">
            <a:avLst/>
          </a:prstGeom>
          <a:noFill/>
          <a:ln w="9525">
            <a:noFill/>
            <a:miter lim="800000"/>
          </a:ln>
          <a:effectLst/>
        </p:spPr>
        <p:txBody>
          <a:bodyPr>
            <a:spAutoFit/>
          </a:bodyPr>
          <a:lstStyle/>
          <a:p>
            <a:pPr algn="just">
              <a:lnSpc>
                <a:spcPct val="130000"/>
              </a:lnSpc>
              <a:spcBef>
                <a:spcPct val="50000"/>
              </a:spcBef>
            </a:pPr>
            <a:r>
              <a:rPr kumimoji="1" lang="zh-CN" altLang="en-US">
                <a:solidFill>
                  <a:srgbClr val="FF0000"/>
                </a:solidFill>
                <a:ea typeface="楷体" panose="02010609060101010101" pitchFamily="49" charset="-122"/>
                <a:cs typeface="Times New Roman" panose="02020603050405020304" pitchFamily="18" charset="0"/>
              </a:rPr>
              <a:t>      </a:t>
            </a:r>
            <a:r>
              <a:rPr kumimoji="1" lang="zh-CN" altLang="en-US">
                <a:solidFill>
                  <a:srgbClr val="FF0000"/>
                </a:solidFill>
                <a:ea typeface="楷体" panose="02010609060101010101" pitchFamily="49" charset="-122"/>
                <a:cs typeface="Times New Roman" panose="02020603050405020304" pitchFamily="18" charset="0"/>
                <a:sym typeface="Wingdings" panose="05000000000000000000"/>
              </a:rPr>
              <a:t> </a:t>
            </a:r>
            <a:r>
              <a:rPr kumimoji="1" lang="zh-CN" altLang="en-US">
                <a:solidFill>
                  <a:srgbClr val="FF0000"/>
                </a:solidFill>
                <a:ea typeface="楷体" panose="02010609060101010101" pitchFamily="49" charset="-122"/>
                <a:cs typeface="Times New Roman" panose="02020603050405020304" pitchFamily="18" charset="0"/>
              </a:rPr>
              <a:t>哈希冲突</a:t>
            </a:r>
            <a:endParaRPr kumimoji="1" lang="en-US" altLang="zh-CN">
              <a:solidFill>
                <a:srgbClr val="FF0000"/>
              </a:solidFill>
              <a:ea typeface="楷体" panose="02010609060101010101" pitchFamily="49" charset="-122"/>
              <a:cs typeface="Times New Roman" panose="02020603050405020304" pitchFamily="18" charset="0"/>
            </a:endParaRPr>
          </a:p>
          <a:p>
            <a:pPr algn="just">
              <a:lnSpc>
                <a:spcPct val="130000"/>
              </a:lnSpc>
              <a:spcBef>
                <a:spcPct val="50000"/>
              </a:spcBef>
            </a:pPr>
            <a:r>
              <a:rPr kumimoji="1" lang="zh-CN" altLang="en-US">
                <a:ea typeface="楷体" panose="02010609060101010101" pitchFamily="49" charset="-122"/>
                <a:cs typeface="Times New Roman" panose="02020603050405020304" pitchFamily="18" charset="0"/>
              </a:rPr>
              <a:t>         对于</a:t>
            </a:r>
            <a:r>
              <a:rPr kumimoji="1" lang="zh-CN" altLang="en-US" dirty="0">
                <a:ea typeface="楷体" panose="02010609060101010101" pitchFamily="49" charset="-122"/>
                <a:cs typeface="Times New Roman" panose="02020603050405020304" pitchFamily="18" charset="0"/>
              </a:rPr>
              <a:t>两</a:t>
            </a:r>
            <a:r>
              <a:rPr kumimoji="1" lang="zh-CN" altLang="en-US">
                <a:ea typeface="楷体" panose="02010609060101010101" pitchFamily="49" charset="-122"/>
                <a:cs typeface="Times New Roman" panose="02020603050405020304" pitchFamily="18" charset="0"/>
              </a:rPr>
              <a:t>个关键字分别为</a:t>
            </a:r>
            <a:r>
              <a:rPr kumimoji="1" lang="en-US" altLang="zh-CN" i="1">
                <a:ea typeface="楷体" panose="02010609060101010101" pitchFamily="49" charset="-122"/>
                <a:cs typeface="Times New Roman" panose="02020603050405020304" pitchFamily="18" charset="0"/>
              </a:rPr>
              <a:t>k</a:t>
            </a:r>
            <a:r>
              <a:rPr kumimoji="1" lang="en-US" altLang="zh-CN" i="1" baseline="-30000">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和</a:t>
            </a:r>
            <a:r>
              <a:rPr kumimoji="1" lang="en-US" altLang="zh-CN" i="1" dirty="0" err="1">
                <a:ea typeface="楷体" panose="02010609060101010101" pitchFamily="49" charset="-122"/>
                <a:cs typeface="Times New Roman" panose="02020603050405020304" pitchFamily="18" charset="0"/>
              </a:rPr>
              <a:t>k</a:t>
            </a:r>
            <a:r>
              <a:rPr kumimoji="1" lang="en-US" altLang="zh-CN" i="1" baseline="-30000" dirty="0" err="1">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a:t>
            </a:r>
            <a:r>
              <a:rPr kumimoji="1" lang="en-US" altLang="zh-CN" i="1" dirty="0" err="1">
                <a:ea typeface="楷体" panose="02010609060101010101" pitchFamily="49" charset="-122"/>
                <a:cs typeface="Times New Roman" panose="02020603050405020304" pitchFamily="18" charset="0"/>
              </a:rPr>
              <a:t>i</a:t>
            </a:r>
            <a:r>
              <a:rPr kumimoji="1" lang="en-US" altLang="zh-CN" dirty="0" err="1">
                <a:latin typeface="+mn-ea"/>
                <a:ea typeface="+mn-ea"/>
                <a:cs typeface="Times New Roman" panose="02020603050405020304" pitchFamily="18" charset="0"/>
              </a:rPr>
              <a:t>≠</a:t>
            </a:r>
            <a:r>
              <a:rPr kumimoji="1" lang="en-US" altLang="zh-CN" i="1" err="1">
                <a:ea typeface="楷体" panose="02010609060101010101" pitchFamily="49" charset="-122"/>
                <a:cs typeface="Times New Roman" panose="02020603050405020304" pitchFamily="18" charset="0"/>
              </a:rPr>
              <a:t>j</a:t>
            </a:r>
            <a:r>
              <a:rPr kumimoji="1" lang="zh-CN" altLang="en-US">
                <a:ea typeface="楷体" panose="02010609060101010101" pitchFamily="49" charset="-122"/>
                <a:cs typeface="Times New Roman" panose="02020603050405020304" pitchFamily="18" charset="0"/>
              </a:rPr>
              <a:t>）的记录，有</a:t>
            </a:r>
            <a:r>
              <a:rPr kumimoji="1" lang="en-US" altLang="zh-CN" i="1" dirty="0" err="1">
                <a:ea typeface="楷体" panose="02010609060101010101" pitchFamily="49" charset="-122"/>
                <a:cs typeface="Times New Roman" panose="02020603050405020304" pitchFamily="18" charset="0"/>
              </a:rPr>
              <a:t>k</a:t>
            </a:r>
            <a:r>
              <a:rPr kumimoji="1" lang="en-US" altLang="zh-CN" i="1" baseline="-30000" dirty="0" err="1">
                <a:ea typeface="楷体" panose="02010609060101010101" pitchFamily="49" charset="-122"/>
                <a:cs typeface="Times New Roman" panose="02020603050405020304" pitchFamily="18" charset="0"/>
              </a:rPr>
              <a:t>i</a:t>
            </a:r>
            <a:r>
              <a:rPr kumimoji="1" lang="en-US" altLang="zh-CN" err="1">
                <a:latin typeface="+mn-ea"/>
                <a:ea typeface="+mn-ea"/>
                <a:cs typeface="Times New Roman" panose="02020603050405020304" pitchFamily="18" charset="0"/>
              </a:rPr>
              <a:t>≠</a:t>
            </a:r>
            <a:r>
              <a:rPr kumimoji="1" lang="en-US" altLang="zh-CN" i="1">
                <a:ea typeface="楷体" panose="02010609060101010101" pitchFamily="49" charset="-122"/>
                <a:cs typeface="Times New Roman" panose="02020603050405020304" pitchFamily="18" charset="0"/>
              </a:rPr>
              <a:t>k</a:t>
            </a:r>
            <a:r>
              <a:rPr kumimoji="1" lang="en-US" altLang="zh-CN" i="1" baseline="-30000">
                <a:ea typeface="楷体" panose="02010609060101010101" pitchFamily="49" charset="-122"/>
                <a:cs typeface="Times New Roman" panose="02020603050405020304" pitchFamily="18" charset="0"/>
              </a:rPr>
              <a:t>j</a:t>
            </a:r>
            <a:r>
              <a:rPr kumimoji="1" lang="zh-CN" altLang="en-US">
                <a:ea typeface="楷体" panose="02010609060101010101" pitchFamily="49" charset="-122"/>
                <a:cs typeface="Times New Roman" panose="02020603050405020304" pitchFamily="18" charset="0"/>
              </a:rPr>
              <a:t>，但</a:t>
            </a:r>
            <a:r>
              <a:rPr kumimoji="1" lang="en-US" altLang="zh-CN" i="1" dirty="0">
                <a:ea typeface="楷体" panose="02010609060101010101" pitchFamily="49" charset="-122"/>
                <a:cs typeface="Times New Roman" panose="02020603050405020304" pitchFamily="18" charset="0"/>
              </a:rPr>
              <a:t>h</a:t>
            </a:r>
            <a:r>
              <a:rPr kumimoji="1" lang="en-US" altLang="zh-CN" dirty="0">
                <a:ea typeface="楷体" panose="02010609060101010101" pitchFamily="49" charset="-122"/>
                <a:cs typeface="Times New Roman" panose="02020603050405020304" pitchFamily="18" charset="0"/>
              </a:rPr>
              <a:t>(</a:t>
            </a:r>
            <a:r>
              <a:rPr kumimoji="1" lang="en-US" altLang="zh-CN" i="1" dirty="0" err="1">
                <a:ea typeface="楷体" panose="02010609060101010101" pitchFamily="49" charset="-122"/>
                <a:cs typeface="Times New Roman" panose="02020603050405020304" pitchFamily="18" charset="0"/>
              </a:rPr>
              <a:t>k</a:t>
            </a:r>
            <a:r>
              <a:rPr kumimoji="1" lang="en-US" altLang="zh-CN" i="1" baseline="-30000" dirty="0" err="1">
                <a:ea typeface="楷体" panose="02010609060101010101" pitchFamily="49" charset="-122"/>
                <a:cs typeface="Times New Roman" panose="02020603050405020304" pitchFamily="18" charset="0"/>
              </a:rPr>
              <a:t>i</a:t>
            </a:r>
            <a:r>
              <a:rPr kumimoji="1" lang="en-US" altLang="zh-CN" dirty="0">
                <a:ea typeface="楷体" panose="02010609060101010101" pitchFamily="49" charset="-122"/>
                <a:cs typeface="Times New Roman" panose="02020603050405020304" pitchFamily="18" charset="0"/>
              </a:rPr>
              <a:t>)=</a:t>
            </a:r>
            <a:r>
              <a:rPr kumimoji="1" lang="en-US" altLang="zh-CN" i="1" dirty="0">
                <a:ea typeface="楷体" panose="02010609060101010101" pitchFamily="49" charset="-122"/>
                <a:cs typeface="Times New Roman" panose="02020603050405020304" pitchFamily="18" charset="0"/>
              </a:rPr>
              <a:t>h</a:t>
            </a:r>
            <a:r>
              <a:rPr kumimoji="1" lang="en-US" altLang="zh-CN" dirty="0">
                <a:ea typeface="楷体" panose="02010609060101010101" pitchFamily="49" charset="-122"/>
                <a:cs typeface="Times New Roman" panose="02020603050405020304" pitchFamily="18" charset="0"/>
              </a:rPr>
              <a:t>(</a:t>
            </a:r>
            <a:r>
              <a:rPr kumimoji="1" lang="en-US" altLang="zh-CN" i="1" dirty="0" err="1">
                <a:ea typeface="楷体" panose="02010609060101010101" pitchFamily="49" charset="-122"/>
                <a:cs typeface="Times New Roman" panose="02020603050405020304" pitchFamily="18" charset="0"/>
              </a:rPr>
              <a:t>k</a:t>
            </a:r>
            <a:r>
              <a:rPr kumimoji="1" lang="en-US" altLang="zh-CN" i="1" baseline="-30000" dirty="0" err="1">
                <a:ea typeface="楷体" panose="02010609060101010101" pitchFamily="49" charset="-122"/>
                <a:cs typeface="Times New Roman" panose="02020603050405020304" pitchFamily="18" charset="0"/>
              </a:rPr>
              <a:t>j</a:t>
            </a:r>
            <a:r>
              <a:rPr kumimoji="1" lang="en-US" altLang="zh-CN" dirty="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。把这种现象叫做</a:t>
            </a:r>
            <a:r>
              <a:rPr kumimoji="1" lang="zh-CN" altLang="en-US">
                <a:solidFill>
                  <a:srgbClr val="FF0000"/>
                </a:solidFill>
                <a:ea typeface="楷体" panose="02010609060101010101" pitchFamily="49" charset="-122"/>
                <a:cs typeface="Times New Roman" panose="02020603050405020304" pitchFamily="18" charset="0"/>
              </a:rPr>
              <a:t>哈希冲突</a:t>
            </a:r>
            <a:r>
              <a:rPr kumimoji="1" lang="zh-CN" altLang="en-US">
                <a:ea typeface="楷体" panose="02010609060101010101" pitchFamily="49" charset="-122"/>
                <a:cs typeface="Times New Roman" panose="02020603050405020304" pitchFamily="18" charset="0"/>
              </a:rPr>
              <a:t>（</a:t>
            </a:r>
            <a:r>
              <a:rPr kumimoji="1" lang="zh-CN" altLang="en-US">
                <a:solidFill>
                  <a:srgbClr val="FF0000"/>
                </a:solidFill>
                <a:ea typeface="楷体" panose="02010609060101010101" pitchFamily="49" charset="-122"/>
                <a:cs typeface="Times New Roman" panose="02020603050405020304" pitchFamily="18" charset="0"/>
              </a:rPr>
              <a:t>同义词冲突</a:t>
            </a:r>
            <a:r>
              <a:rPr kumimoji="1" lang="zh-CN" altLang="en-US">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a:p>
            <a:pPr algn="just">
              <a:lnSpc>
                <a:spcPct val="130000"/>
              </a:lnSpc>
              <a:spcBef>
                <a:spcPct val="50000"/>
              </a:spcBef>
            </a:pPr>
            <a:r>
              <a:rPr kumimoji="1" lang="zh-CN" altLang="en-US" dirty="0">
                <a:ea typeface="楷体" panose="02010609060101010101" pitchFamily="49" charset="-122"/>
                <a:cs typeface="Times New Roman" panose="02020603050405020304" pitchFamily="18" charset="0"/>
              </a:rPr>
              <a:t>　　在哈希表存储结构的</a:t>
            </a:r>
            <a:r>
              <a:rPr kumimoji="1" lang="zh-CN" altLang="en-US">
                <a:ea typeface="楷体" panose="02010609060101010101" pitchFamily="49" charset="-122"/>
                <a:cs typeface="Times New Roman" panose="02020603050405020304" pitchFamily="18" charset="0"/>
              </a:rPr>
              <a:t>存储中，哈</a:t>
            </a:r>
            <a:r>
              <a:rPr kumimoji="1" lang="zh-CN" altLang="en-US" dirty="0">
                <a:ea typeface="楷体" panose="02010609060101010101" pitchFamily="49" charset="-122"/>
                <a:cs typeface="Times New Roman" panose="02020603050405020304" pitchFamily="18" charset="0"/>
              </a:rPr>
              <a:t>希冲突是很难避免的！！！</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130</a:t>
            </a:fld>
            <a:endParaRPr lang="en-US" altLang="zh-C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428596" y="714356"/>
            <a:ext cx="8358246" cy="913070"/>
          </a:xfrm>
          <a:prstGeom prst="rect">
            <a:avLst/>
          </a:prstGeom>
          <a:noFill/>
          <a:ln w="9525">
            <a:noFill/>
            <a:miter lim="800000"/>
          </a:ln>
          <a:effectLst/>
        </p:spPr>
        <p:txBody>
          <a:bodyPr wrap="square">
            <a:spAutoFit/>
          </a:bodyPr>
          <a:lstStyle/>
          <a:p>
            <a:pPr algn="l">
              <a:lnSpc>
                <a:spcPts val="3200"/>
              </a:lnSpc>
            </a:pPr>
            <a:r>
              <a:rPr kumimoji="1" lang="zh-CN" altLang="en-US">
                <a:ea typeface="楷体" panose="02010609060101010101" pitchFamily="49" charset="-122"/>
                <a:cs typeface="Times New Roman" panose="02020603050405020304" pitchFamily="18" charset="0"/>
              </a:rPr>
              <a:t>        哈希表设计主要需要解决</a:t>
            </a:r>
            <a:r>
              <a:rPr lang="zh-CN" altLang="en-US">
                <a:ea typeface="楷体" panose="02010609060101010101" pitchFamily="49" charset="-122"/>
                <a:cs typeface="Times New Roman" panose="02020603050405020304" pitchFamily="18" charset="0"/>
              </a:rPr>
              <a:t>哈希冲突。实际中哈希冲突是难以避免的，主要</a:t>
            </a:r>
            <a:r>
              <a:rPr lang="zh-CN" altLang="en-US" dirty="0">
                <a:ea typeface="楷体" panose="02010609060101010101" pitchFamily="49" charset="-122"/>
                <a:cs typeface="Times New Roman" panose="02020603050405020304" pitchFamily="18" charset="0"/>
              </a:rPr>
              <a:t>与</a:t>
            </a:r>
            <a:r>
              <a:rPr lang="en-US" altLang="zh-CN" dirty="0">
                <a:ea typeface="楷体" panose="02010609060101010101" pitchFamily="49" charset="-122"/>
                <a:cs typeface="Times New Roman" panose="02020603050405020304" pitchFamily="18" charset="0"/>
              </a:rPr>
              <a:t>3</a:t>
            </a:r>
            <a:r>
              <a:rPr lang="zh-CN" altLang="en-US" dirty="0">
                <a:ea typeface="楷体" panose="02010609060101010101" pitchFamily="49" charset="-122"/>
                <a:cs typeface="Times New Roman" panose="02020603050405020304" pitchFamily="18" charset="0"/>
              </a:rPr>
              <a:t>个因素有关：</a:t>
            </a:r>
          </a:p>
        </p:txBody>
      </p:sp>
      <p:sp>
        <p:nvSpPr>
          <p:cNvPr id="4" name="Text Box 4"/>
          <p:cNvSpPr txBox="1">
            <a:spLocks noChangeArrowheads="1"/>
          </p:cNvSpPr>
          <p:nvPr/>
        </p:nvSpPr>
        <p:spPr bwMode="auto">
          <a:xfrm>
            <a:off x="500034" y="1643050"/>
            <a:ext cx="7858180" cy="4154984"/>
          </a:xfrm>
          <a:prstGeom prst="rect">
            <a:avLst/>
          </a:prstGeom>
          <a:noFill/>
          <a:ln w="9525">
            <a:noFill/>
            <a:miter lim="800000"/>
          </a:ln>
          <a:effectLst/>
        </p:spPr>
        <p:txBody>
          <a:bodyPr wrap="square">
            <a:spAutoFit/>
          </a:bodyPr>
          <a:lstStyle/>
          <a:p>
            <a:pPr marL="457200" indent="-457200" algn="l">
              <a:lnSpc>
                <a:spcPct val="150000"/>
              </a:lnSpc>
              <a:buFontTx/>
              <a:buBlip>
                <a:blip r:embed="rId2"/>
              </a:buBlip>
            </a:pPr>
            <a:r>
              <a:rPr lang="zh-CN" altLang="en-US" sz="2200" dirty="0">
                <a:solidFill>
                  <a:srgbClr val="FF0000"/>
                </a:solidFill>
                <a:ea typeface="楷体" panose="02010609060101010101" pitchFamily="49" charset="-122"/>
                <a:cs typeface="Times New Roman" panose="02020603050405020304" pitchFamily="18" charset="0"/>
              </a:rPr>
              <a:t>与装填因子</a:t>
            </a:r>
            <a:r>
              <a:rPr lang="zh-CN" altLang="en-US" sz="2200">
                <a:solidFill>
                  <a:srgbClr val="FF0000"/>
                </a:solidFill>
                <a:ea typeface="楷体" panose="02010609060101010101" pitchFamily="49" charset="-122"/>
                <a:cs typeface="Times New Roman" panose="02020603050405020304" pitchFamily="18" charset="0"/>
              </a:rPr>
              <a:t>有关。</a:t>
            </a:r>
            <a:r>
              <a:rPr lang="zh-CN" altLang="en-US" sz="2200">
                <a:solidFill>
                  <a:srgbClr val="FF00FF"/>
                </a:solidFill>
                <a:ea typeface="楷体" panose="02010609060101010101" pitchFamily="49" charset="-122"/>
                <a:cs typeface="Times New Roman" panose="02020603050405020304" pitchFamily="18" charset="0"/>
              </a:rPr>
              <a:t>装填因子</a:t>
            </a:r>
            <a:r>
              <a:rPr lang="el-GR" altLang="zh-CN" sz="2200">
                <a:solidFill>
                  <a:srgbClr val="FF00FF"/>
                </a:solidFill>
                <a:ea typeface="+mn-ea"/>
                <a:cs typeface="Times New Roman" panose="02020603050405020304" pitchFamily="18" charset="0"/>
              </a:rPr>
              <a:t>α</a:t>
            </a:r>
            <a:r>
              <a:rPr lang="en-US" altLang="zh-CN" sz="2200">
                <a:solidFill>
                  <a:srgbClr val="CC00CC"/>
                </a:solidFill>
                <a:ea typeface="楷体" panose="02010609060101010101" pitchFamily="49" charset="-122"/>
                <a:cs typeface="Times New Roman" panose="02020603050405020304" pitchFamily="18" charset="0"/>
              </a:rPr>
              <a:t>=</a:t>
            </a:r>
            <a:r>
              <a:rPr lang="zh-CN" altLang="en-US" sz="2200">
                <a:ea typeface="楷体" panose="02010609060101010101" pitchFamily="49" charset="-122"/>
                <a:cs typeface="Times New Roman" panose="02020603050405020304" pitchFamily="18" charset="0"/>
              </a:rPr>
              <a:t>存储的记录个数</a:t>
            </a:r>
            <a:r>
              <a:rPr lang="en-US" altLang="zh-CN" sz="2200">
                <a:ea typeface="楷体" panose="02010609060101010101" pitchFamily="49" charset="-122"/>
                <a:cs typeface="Times New Roman" panose="02020603050405020304" pitchFamily="18" charset="0"/>
              </a:rPr>
              <a:t>/</a:t>
            </a:r>
            <a:r>
              <a:rPr lang="zh-CN" altLang="en-US" sz="2200">
                <a:ea typeface="楷体" panose="02010609060101010101" pitchFamily="49" charset="-122"/>
                <a:cs typeface="Times New Roman" panose="02020603050405020304" pitchFamily="18" charset="0"/>
              </a:rPr>
              <a:t>哈希表的大小</a:t>
            </a:r>
            <a:r>
              <a:rPr lang="en-US" altLang="zh-CN" sz="2200">
                <a:ea typeface="楷体" panose="02010609060101010101" pitchFamily="49" charset="-122"/>
                <a:cs typeface="Times New Roman" panose="02020603050405020304" pitchFamily="18" charset="0"/>
              </a:rPr>
              <a:t>=</a:t>
            </a:r>
            <a:r>
              <a:rPr lang="en-US" altLang="zh-CN" sz="2200" i="1">
                <a:solidFill>
                  <a:srgbClr val="CC00CC"/>
                </a:solidFill>
                <a:ea typeface="楷体" panose="02010609060101010101" pitchFamily="49" charset="-122"/>
                <a:cs typeface="Times New Roman" panose="02020603050405020304" pitchFamily="18" charset="0"/>
              </a:rPr>
              <a:t>n</a:t>
            </a:r>
            <a:r>
              <a:rPr lang="en-US" altLang="zh-CN" sz="2200">
                <a:solidFill>
                  <a:srgbClr val="CC00CC"/>
                </a:solidFill>
                <a:ea typeface="楷体" panose="02010609060101010101" pitchFamily="49" charset="-122"/>
                <a:cs typeface="Times New Roman" panose="02020603050405020304" pitchFamily="18" charset="0"/>
              </a:rPr>
              <a:t>/</a:t>
            </a:r>
            <a:r>
              <a:rPr lang="en-US" altLang="zh-CN" sz="2200" i="1">
                <a:solidFill>
                  <a:srgbClr val="CC00CC"/>
                </a:solidFill>
                <a:ea typeface="楷体" panose="02010609060101010101" pitchFamily="49" charset="-122"/>
                <a:cs typeface="Times New Roman" panose="02020603050405020304" pitchFamily="18" charset="0"/>
              </a:rPr>
              <a:t>m</a:t>
            </a:r>
            <a:r>
              <a:rPr lang="zh-CN" altLang="en-US" sz="2200">
                <a:ea typeface="楷体" panose="02010609060101010101" pitchFamily="49" charset="-122"/>
                <a:cs typeface="Times New Roman" panose="02020603050405020304" pitchFamily="18" charset="0"/>
              </a:rPr>
              <a:t> </a:t>
            </a:r>
            <a:r>
              <a:rPr lang="zh-CN" altLang="en-US" sz="2200">
                <a:ea typeface="楷体" panose="02010609060101010101" pitchFamily="49" charset="-122"/>
                <a:cs typeface="Times New Roman" panose="02020603050405020304" pitchFamily="18" charset="0"/>
                <a:sym typeface="Wingdings" panose="05000000000000000000"/>
              </a:rPr>
              <a:t> </a:t>
            </a:r>
            <a:r>
              <a:rPr lang="el-GR" altLang="zh-CN" sz="2200">
                <a:ea typeface="楷体" panose="02010609060101010101" pitchFamily="49" charset="-122"/>
                <a:cs typeface="Times New Roman" panose="02020603050405020304" pitchFamily="18" charset="0"/>
              </a:rPr>
              <a:t>α</a:t>
            </a:r>
            <a:r>
              <a:rPr lang="zh-CN" altLang="en-US" sz="2200">
                <a:ea typeface="楷体" panose="02010609060101010101" pitchFamily="49" charset="-122"/>
                <a:cs typeface="Times New Roman" panose="02020603050405020304" pitchFamily="18" charset="0"/>
              </a:rPr>
              <a:t>越小，冲突</a:t>
            </a:r>
            <a:r>
              <a:rPr lang="zh-CN" altLang="en-US" sz="2200" dirty="0">
                <a:ea typeface="楷体" panose="02010609060101010101" pitchFamily="49" charset="-122"/>
                <a:cs typeface="Times New Roman" panose="02020603050405020304" pitchFamily="18" charset="0"/>
              </a:rPr>
              <a:t>的可能性就越小； </a:t>
            </a:r>
            <a:r>
              <a:rPr lang="el-GR" altLang="zh-CN" sz="2200" dirty="0">
                <a:ea typeface="楷体" panose="02010609060101010101" pitchFamily="49" charset="-122"/>
                <a:cs typeface="Times New Roman" panose="02020603050405020304" pitchFamily="18" charset="0"/>
              </a:rPr>
              <a:t>α</a:t>
            </a:r>
            <a:r>
              <a:rPr lang="zh-CN" altLang="en-US" sz="2200" dirty="0">
                <a:ea typeface="楷体" panose="02010609060101010101" pitchFamily="49" charset="-122"/>
                <a:cs typeface="Times New Roman" panose="02020603050405020304" pitchFamily="18" charset="0"/>
              </a:rPr>
              <a:t>越大（最大可取</a:t>
            </a:r>
            <a:r>
              <a:rPr lang="en-US" altLang="zh-CN" sz="2200">
                <a:ea typeface="楷体" panose="02010609060101010101" pitchFamily="49" charset="-122"/>
                <a:cs typeface="Times New Roman" panose="02020603050405020304" pitchFamily="18" charset="0"/>
              </a:rPr>
              <a:t>1</a:t>
            </a:r>
            <a:r>
              <a:rPr lang="zh-CN" altLang="en-US" sz="2200">
                <a:ea typeface="楷体" panose="02010609060101010101" pitchFamily="49" charset="-122"/>
                <a:cs typeface="Times New Roman" panose="02020603050405020304" pitchFamily="18" charset="0"/>
              </a:rPr>
              <a:t>），冲突</a:t>
            </a:r>
            <a:r>
              <a:rPr lang="zh-CN" altLang="en-US" sz="2200" dirty="0">
                <a:ea typeface="楷体" panose="02010609060101010101" pitchFamily="49" charset="-122"/>
                <a:cs typeface="Times New Roman" panose="02020603050405020304" pitchFamily="18" charset="0"/>
              </a:rPr>
              <a:t>的可能性就越大。通常使最终的控制在</a:t>
            </a:r>
            <a:r>
              <a:rPr lang="en-US" altLang="zh-CN" sz="2200" dirty="0">
                <a:ea typeface="楷体" panose="02010609060101010101" pitchFamily="49" charset="-122"/>
                <a:cs typeface="Times New Roman" panose="02020603050405020304" pitchFamily="18" charset="0"/>
              </a:rPr>
              <a:t>0.6</a:t>
            </a:r>
            <a:r>
              <a:rPr lang="zh-CN" altLang="en-US" sz="2200" dirty="0">
                <a:ea typeface="楷体" panose="02010609060101010101" pitchFamily="49" charset="-122"/>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0.9</a:t>
            </a:r>
            <a:r>
              <a:rPr lang="zh-CN" altLang="en-US" sz="2200" dirty="0">
                <a:ea typeface="楷体" panose="02010609060101010101" pitchFamily="49" charset="-122"/>
                <a:cs typeface="Times New Roman" panose="02020603050405020304" pitchFamily="18" charset="0"/>
              </a:rPr>
              <a:t>的范围</a:t>
            </a:r>
            <a:r>
              <a:rPr lang="zh-CN" altLang="en-US" sz="2200">
                <a:ea typeface="楷体" panose="02010609060101010101" pitchFamily="49" charset="-122"/>
                <a:cs typeface="Times New Roman" panose="02020603050405020304" pitchFamily="18" charset="0"/>
              </a:rPr>
              <a:t>内。</a:t>
            </a:r>
            <a:endParaRPr lang="en-US" altLang="zh-CN" sz="2200">
              <a:ea typeface="楷体" panose="02010609060101010101" pitchFamily="49" charset="-122"/>
              <a:cs typeface="Times New Roman" panose="02020603050405020304" pitchFamily="18" charset="0"/>
            </a:endParaRPr>
          </a:p>
          <a:p>
            <a:pPr marL="457200" indent="-457200" algn="l">
              <a:lnSpc>
                <a:spcPct val="150000"/>
              </a:lnSpc>
              <a:buFontTx/>
              <a:buBlip>
                <a:blip r:embed="rId2"/>
              </a:buBlip>
            </a:pPr>
            <a:r>
              <a:rPr lang="zh-CN" altLang="en-US" sz="2200">
                <a:solidFill>
                  <a:srgbClr val="FF0000"/>
                </a:solidFill>
                <a:ea typeface="楷体" panose="02010609060101010101" pitchFamily="49" charset="-122"/>
                <a:cs typeface="Times New Roman" panose="02020603050405020304" pitchFamily="18" charset="0"/>
              </a:rPr>
              <a:t>与所采用的哈希函数有关</a:t>
            </a:r>
            <a:r>
              <a:rPr lang="zh-CN" altLang="en-US" sz="2200">
                <a:ea typeface="楷体" panose="02010609060101010101" pitchFamily="49" charset="-122"/>
                <a:cs typeface="Times New Roman" panose="02020603050405020304" pitchFamily="18" charset="0"/>
              </a:rPr>
              <a:t>。好的哈希函数会减少冲突的发生；不好的哈希函数会增加冲突的发生。</a:t>
            </a:r>
          </a:p>
          <a:p>
            <a:pPr marL="457200" indent="-457200" algn="l">
              <a:lnSpc>
                <a:spcPct val="150000"/>
              </a:lnSpc>
              <a:buFontTx/>
              <a:buBlip>
                <a:blip r:embed="rId2"/>
              </a:buBlip>
            </a:pPr>
            <a:r>
              <a:rPr lang="zh-CN" altLang="en-US" sz="2200">
                <a:solidFill>
                  <a:srgbClr val="FF0000"/>
                </a:solidFill>
                <a:ea typeface="楷体" panose="02010609060101010101" pitchFamily="49" charset="-122"/>
                <a:cs typeface="Times New Roman" panose="02020603050405020304" pitchFamily="18" charset="0"/>
              </a:rPr>
              <a:t>与解决冲突方法有关</a:t>
            </a:r>
            <a:r>
              <a:rPr lang="zh-CN" altLang="en-US" sz="2200">
                <a:ea typeface="楷体" panose="02010609060101010101" pitchFamily="49" charset="-122"/>
                <a:cs typeface="Times New Roman" panose="02020603050405020304" pitchFamily="18" charset="0"/>
              </a:rPr>
              <a:t>。好的哈希冲突解决方法会减少冲突的发生。</a:t>
            </a:r>
            <a:endParaRPr lang="zh-CN" altLang="en-US" sz="2200" dirty="0">
              <a:ea typeface="楷体" panose="02010609060101010101" pitchFamily="49" charset="-122"/>
              <a:cs typeface="Times New Roman" panose="02020603050405020304" pitchFamily="18" charset="0"/>
            </a:endParaRPr>
          </a:p>
        </p:txBody>
      </p:sp>
      <p:sp>
        <p:nvSpPr>
          <p:cNvPr id="5" name="TextBox 4"/>
          <p:cNvSpPr txBox="1"/>
          <p:nvPr/>
        </p:nvSpPr>
        <p:spPr>
          <a:xfrm>
            <a:off x="357158" y="142852"/>
            <a:ext cx="2500330" cy="461665"/>
          </a:xfrm>
          <a:prstGeom prst="rect">
            <a:avLst/>
          </a:prstGeom>
          <a:noFill/>
        </p:spPr>
        <p:txBody>
          <a:bodyPr wrap="square" rtlCol="0">
            <a:spAutoFit/>
          </a:bodyPr>
          <a:lstStyle/>
          <a:p>
            <a:pPr algn="l"/>
            <a:r>
              <a:rPr kumimoji="1" lang="en-US" altLang="zh-CN">
                <a:solidFill>
                  <a:srgbClr val="FF0000"/>
                </a:solidFill>
                <a:ea typeface="黑体" panose="02010609060101010101" pitchFamily="49" charset="-122"/>
                <a:cs typeface="Times New Roman" panose="02020603050405020304" pitchFamily="18" charset="0"/>
              </a:rPr>
              <a:t>3</a:t>
            </a:r>
            <a:r>
              <a:rPr kumimoji="1" lang="zh-CN" altLang="en-US">
                <a:solidFill>
                  <a:srgbClr val="FF0000"/>
                </a:solidFill>
                <a:ea typeface="黑体" panose="02010609060101010101" pitchFamily="49" charset="-122"/>
                <a:cs typeface="Times New Roman" panose="02020603050405020304" pitchFamily="18" charset="0"/>
              </a:rPr>
              <a:t>、哈希表</a:t>
            </a:r>
            <a:r>
              <a:rPr kumimoji="1" lang="zh-CN" altLang="en-US" dirty="0">
                <a:solidFill>
                  <a:srgbClr val="FF0000"/>
                </a:solidFill>
                <a:ea typeface="黑体" panose="02010609060101010101" pitchFamily="49" charset="-122"/>
                <a:cs typeface="Times New Roman" panose="02020603050405020304" pitchFamily="18" charset="0"/>
              </a:rPr>
              <a:t>设计</a:t>
            </a:r>
            <a:endParaRPr lang="zh-CN" altLang="en-US" dirty="0">
              <a:solidFill>
                <a:srgbClr val="FF0000"/>
              </a:solidFill>
              <a:ea typeface="黑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131</a:t>
            </a:fld>
            <a:endParaRPr lang="en-US" altLang="zh-CN"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714348" y="1357298"/>
            <a:ext cx="4786346" cy="1015663"/>
          </a:xfrm>
          <a:prstGeom prst="rect">
            <a:avLst/>
          </a:prstGeom>
          <a:noFill/>
          <a:ln w="9525">
            <a:noFill/>
            <a:miter lim="800000"/>
          </a:ln>
          <a:effectLst/>
        </p:spPr>
        <p:txBody>
          <a:bodyPr wrap="square" lIns="0" tIns="0" rIns="0" bIns="0">
            <a:spAutoFit/>
          </a:bodyPr>
          <a:lstStyle/>
          <a:p>
            <a:pPr marL="838200" lvl="2" indent="-457200" algn="l" fontAlgn="ctr">
              <a:lnSpc>
                <a:spcPct val="150000"/>
              </a:lnSpc>
              <a:buBlip>
                <a:blip r:embed="rId3"/>
              </a:buBlip>
            </a:pPr>
            <a:r>
              <a:rPr kumimoji="1" lang="zh-CN" altLang="en-US" sz="2200" dirty="0">
                <a:ea typeface="楷体" panose="02010609060101010101" pitchFamily="49" charset="-122"/>
                <a:cs typeface="Times New Roman" panose="02020603050405020304" pitchFamily="18" charset="0"/>
              </a:rPr>
              <a:t>尽可能设计好的</a:t>
            </a:r>
            <a:r>
              <a:rPr kumimoji="1" lang="zh-CN" altLang="en-US" sz="2200" dirty="0">
                <a:solidFill>
                  <a:srgbClr val="FF00FF"/>
                </a:solidFill>
                <a:ea typeface="楷体" panose="02010609060101010101" pitchFamily="49" charset="-122"/>
                <a:cs typeface="Times New Roman" panose="02020603050405020304" pitchFamily="18" charset="0"/>
              </a:rPr>
              <a:t>哈希函数</a:t>
            </a:r>
            <a:endParaRPr kumimoji="1" lang="en-US" altLang="zh-CN" sz="2200" dirty="0">
              <a:solidFill>
                <a:srgbClr val="FF00FF"/>
              </a:solidFill>
              <a:ea typeface="楷体" panose="02010609060101010101" pitchFamily="49" charset="-122"/>
              <a:cs typeface="Times New Roman" panose="02020603050405020304" pitchFamily="18" charset="0"/>
            </a:endParaRPr>
          </a:p>
          <a:p>
            <a:pPr marL="838200" lvl="2" indent="-457200" algn="l" fontAlgn="ctr">
              <a:lnSpc>
                <a:spcPct val="150000"/>
              </a:lnSpc>
              <a:buBlip>
                <a:blip r:embed="rId3"/>
              </a:buBlip>
            </a:pPr>
            <a:r>
              <a:rPr kumimoji="1" lang="zh-CN" altLang="en-US" sz="2200" dirty="0">
                <a:ea typeface="楷体" panose="02010609060101010101" pitchFamily="49" charset="-122"/>
                <a:cs typeface="Times New Roman" panose="02020603050405020304" pitchFamily="18" charset="0"/>
              </a:rPr>
              <a:t>设计</a:t>
            </a:r>
            <a:r>
              <a:rPr kumimoji="1" lang="zh-CN" altLang="en-US" sz="2200" dirty="0">
                <a:solidFill>
                  <a:srgbClr val="FF00FF"/>
                </a:solidFill>
                <a:ea typeface="楷体" panose="02010609060101010101" pitchFamily="49" charset="-122"/>
                <a:cs typeface="Times New Roman" panose="02020603050405020304" pitchFamily="18" charset="0"/>
              </a:rPr>
              <a:t>解决冲突的方法</a:t>
            </a:r>
            <a:r>
              <a:rPr kumimoji="1" lang="zh-CN" altLang="en-US" sz="2200" dirty="0">
                <a:ea typeface="楷体" panose="02010609060101010101" pitchFamily="49" charset="-122"/>
                <a:cs typeface="Times New Roman" panose="02020603050405020304" pitchFamily="18" charset="0"/>
              </a:rPr>
              <a:t>。</a:t>
            </a:r>
            <a:endParaRPr kumimoji="1" lang="en-US" altLang="zh-CN" sz="2200" dirty="0">
              <a:ea typeface="楷体" panose="02010609060101010101" pitchFamily="49" charset="-122"/>
              <a:cs typeface="Times New Roman" panose="02020603050405020304" pitchFamily="18" charset="0"/>
            </a:endParaRPr>
          </a:p>
        </p:txBody>
      </p:sp>
      <p:sp>
        <p:nvSpPr>
          <p:cNvPr id="3" name="TextBox 2"/>
          <p:cNvSpPr txBox="1"/>
          <p:nvPr/>
        </p:nvSpPr>
        <p:spPr>
          <a:xfrm>
            <a:off x="857224" y="714356"/>
            <a:ext cx="4286280" cy="461665"/>
          </a:xfrm>
          <a:prstGeom prst="rect">
            <a:avLst/>
          </a:prstGeom>
          <a:noFill/>
        </p:spPr>
        <p:txBody>
          <a:bodyPr wrap="square" rtlCol="0">
            <a:spAutoFit/>
          </a:bodyPr>
          <a:lstStyle/>
          <a:p>
            <a:pPr algn="l"/>
            <a:r>
              <a:rPr kumimoji="1" lang="zh-CN" altLang="en-US">
                <a:latin typeface="楷体" panose="02010609060101010101" pitchFamily="49" charset="-122"/>
                <a:ea typeface="楷体" panose="02010609060101010101" pitchFamily="49" charset="-122"/>
                <a:cs typeface="Times New Roman" panose="02020603050405020304" pitchFamily="18" charset="0"/>
              </a:rPr>
              <a:t>所以哈希表设计的重点：</a:t>
            </a:r>
            <a:endParaRPr lang="zh-CN" altLang="en-US" dirty="0">
              <a:latin typeface="楷体" panose="02010609060101010101" pitchFamily="49" charset="-122"/>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132</a:t>
            </a:fld>
            <a:endParaRPr lang="en-US" altLang="zh-CN"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357290" y="714356"/>
            <a:ext cx="5857916"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l">
              <a:lnSpc>
                <a:spcPct val="150000"/>
              </a:lnSpc>
              <a:spcBef>
                <a:spcPct val="50000"/>
              </a:spcBef>
            </a:pPr>
            <a:r>
              <a:rPr kumimoji="1" lang="zh-CN" altLang="en-US">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endParaRPr kumimoji="1" lang="en-US" altLang="zh-CN">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gn="l">
              <a:lnSpc>
                <a:spcPct val="150000"/>
              </a:lnSpc>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a:ea typeface="楷体" panose="02010609060101010101" pitchFamily="49" charset="-122"/>
                <a:cs typeface="Times New Roman" panose="02020603050405020304" pitchFamily="18" charset="0"/>
              </a:rPr>
              <a:t>　</a:t>
            </a:r>
            <a:r>
              <a:rPr kumimoji="1" lang="zh-CN" altLang="en-US">
                <a:solidFill>
                  <a:srgbClr val="3333FF"/>
                </a:solidFill>
                <a:latin typeface="楷体" panose="02010609060101010101" pitchFamily="49" charset="-122"/>
                <a:ea typeface="楷体" panose="02010609060101010101" pitchFamily="49" charset="-122"/>
                <a:cs typeface="Times New Roman" panose="02020603050405020304" pitchFamily="18" charset="0"/>
              </a:rPr>
              <a:t>好的哈希函数应该具有什么特点？    </a:t>
            </a:r>
            <a:endParaRPr kumimoji="1" lang="zh-CN" altLang="en-US" dirty="0">
              <a:solidFill>
                <a:srgbClr val="3333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133</a:t>
            </a:fld>
            <a:endParaRPr lang="en-US" altLang="zh-CN"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468313" y="2339311"/>
            <a:ext cx="8458200" cy="1348061"/>
          </a:xfrm>
          <a:prstGeom prst="rect">
            <a:avLst/>
          </a:prstGeom>
          <a:noFill/>
          <a:ln w="9525">
            <a:noFill/>
            <a:miter lim="800000"/>
          </a:ln>
          <a:effectLst/>
        </p:spPr>
        <p:txBody>
          <a:bodyPr>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a:ea typeface="楷体" panose="02010609060101010101" pitchFamily="49" charset="-122"/>
                <a:cs typeface="Times New Roman" panose="02020603050405020304" pitchFamily="18" charset="0"/>
              </a:rPr>
              <a:t>    直接</a:t>
            </a:r>
            <a:r>
              <a:rPr kumimoji="1" lang="zh-CN" altLang="en-US" dirty="0">
                <a:ea typeface="楷体" panose="02010609060101010101" pitchFamily="49" charset="-122"/>
                <a:cs typeface="Times New Roman" panose="02020603050405020304" pitchFamily="18" charset="0"/>
              </a:rPr>
              <a:t>定址法是以关键字</a:t>
            </a:r>
            <a:r>
              <a:rPr kumimoji="1" lang="en-US" altLang="zh-CN" i="1" dirty="0">
                <a:ea typeface="楷体" panose="02010609060101010101" pitchFamily="49" charset="-122"/>
                <a:cs typeface="Times New Roman" panose="02020603050405020304" pitchFamily="18" charset="0"/>
              </a:rPr>
              <a:t>k</a:t>
            </a:r>
            <a:r>
              <a:rPr kumimoji="1" lang="zh-CN" altLang="en-US" dirty="0">
                <a:ea typeface="楷体" panose="02010609060101010101" pitchFamily="49" charset="-122"/>
                <a:cs typeface="Times New Roman" panose="02020603050405020304" pitchFamily="18" charset="0"/>
              </a:rPr>
              <a:t>本身或关键字加上某个数值常量</a:t>
            </a:r>
            <a:r>
              <a:rPr kumimoji="1" lang="en-US" altLang="zh-CN" i="1" dirty="0">
                <a:ea typeface="楷体" panose="02010609060101010101" pitchFamily="49" charset="-122"/>
                <a:cs typeface="Times New Roman" panose="02020603050405020304" pitchFamily="18" charset="0"/>
              </a:rPr>
              <a:t>c</a:t>
            </a:r>
            <a:r>
              <a:rPr kumimoji="1" lang="zh-CN" altLang="en-US" dirty="0">
                <a:ea typeface="楷体" panose="02010609060101010101" pitchFamily="49" charset="-122"/>
                <a:cs typeface="Times New Roman" panose="02020603050405020304" pitchFamily="18" charset="0"/>
              </a:rPr>
              <a:t>作为哈希地址的方法。直接定址法的哈希函数</a:t>
            </a:r>
            <a:r>
              <a:rPr kumimoji="1" lang="en-US" altLang="zh-CN" i="1" dirty="0">
                <a:ea typeface="楷体" panose="02010609060101010101" pitchFamily="49" charset="-122"/>
                <a:cs typeface="Times New Roman" panose="02020603050405020304" pitchFamily="18" charset="0"/>
              </a:rPr>
              <a:t>h</a:t>
            </a:r>
            <a:r>
              <a:rPr kumimoji="1" lang="en-US" altLang="zh-CN" dirty="0">
                <a:ea typeface="楷体" panose="02010609060101010101" pitchFamily="49" charset="-122"/>
                <a:cs typeface="Times New Roman" panose="02020603050405020304" pitchFamily="18" charset="0"/>
              </a:rPr>
              <a:t>(</a:t>
            </a:r>
            <a:r>
              <a:rPr kumimoji="1" lang="en-US" altLang="zh-CN" i="1" dirty="0">
                <a:ea typeface="楷体" panose="02010609060101010101" pitchFamily="49" charset="-122"/>
                <a:cs typeface="Times New Roman" panose="02020603050405020304" pitchFamily="18" charset="0"/>
              </a:rPr>
              <a:t>k</a:t>
            </a:r>
            <a:r>
              <a:rPr kumimoji="1" lang="en-US" altLang="zh-CN" dirty="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为：</a:t>
            </a:r>
          </a:p>
          <a:p>
            <a:pPr algn="just">
              <a:lnSpc>
                <a:spcPct val="90000"/>
              </a:lnSpc>
              <a:spcBef>
                <a:spcPct val="50000"/>
              </a:spcBef>
            </a:pPr>
            <a:r>
              <a:rPr kumimoji="1" lang="zh-CN" altLang="en-US">
                <a:solidFill>
                  <a:srgbClr val="FF00FF"/>
                </a:solidFill>
                <a:ea typeface="楷体" panose="02010609060101010101" pitchFamily="49" charset="-122"/>
                <a:cs typeface="Times New Roman" panose="02020603050405020304" pitchFamily="18" charset="0"/>
              </a:rPr>
              <a:t>          </a:t>
            </a:r>
            <a:r>
              <a:rPr kumimoji="1" lang="en-US" altLang="zh-CN" i="1" dirty="0">
                <a:solidFill>
                  <a:srgbClr val="FF00FF"/>
                </a:solidFill>
                <a:ea typeface="楷体" panose="02010609060101010101" pitchFamily="49" charset="-122"/>
                <a:cs typeface="Times New Roman" panose="02020603050405020304" pitchFamily="18" charset="0"/>
              </a:rPr>
              <a:t>h</a:t>
            </a:r>
            <a:r>
              <a:rPr kumimoji="1" lang="en-US" altLang="zh-CN"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k</a:t>
            </a:r>
            <a:r>
              <a:rPr kumimoji="1" lang="en-US" altLang="zh-CN" dirty="0">
                <a:solidFill>
                  <a:srgbClr val="FF00FF"/>
                </a:solidFill>
                <a:ea typeface="楷体" panose="02010609060101010101" pitchFamily="49" charset="-122"/>
                <a:cs typeface="Times New Roman" panose="02020603050405020304" pitchFamily="18" charset="0"/>
              </a:rPr>
              <a:t>) = </a:t>
            </a:r>
            <a:r>
              <a:rPr kumimoji="1" lang="en-US" altLang="zh-CN" i="1" dirty="0" err="1">
                <a:solidFill>
                  <a:srgbClr val="FF00FF"/>
                </a:solidFill>
                <a:ea typeface="楷体" panose="02010609060101010101" pitchFamily="49" charset="-122"/>
                <a:cs typeface="Times New Roman" panose="02020603050405020304" pitchFamily="18" charset="0"/>
              </a:rPr>
              <a:t>k</a:t>
            </a:r>
            <a:r>
              <a:rPr kumimoji="1" lang="en-US" altLang="zh-CN" dirty="0" err="1">
                <a:solidFill>
                  <a:srgbClr val="FF00FF"/>
                </a:solidFill>
                <a:ea typeface="楷体" panose="02010609060101010101" pitchFamily="49" charset="-122"/>
                <a:cs typeface="Times New Roman" panose="02020603050405020304" pitchFamily="18" charset="0"/>
              </a:rPr>
              <a:t>+</a:t>
            </a:r>
            <a:r>
              <a:rPr kumimoji="1" lang="en-US" altLang="zh-CN" i="1" dirty="0" err="1">
                <a:solidFill>
                  <a:srgbClr val="FF00FF"/>
                </a:solidFill>
                <a:ea typeface="楷体" panose="02010609060101010101" pitchFamily="49" charset="-122"/>
                <a:cs typeface="Times New Roman" panose="02020603050405020304" pitchFamily="18" charset="0"/>
              </a:rPr>
              <a:t>c</a:t>
            </a:r>
            <a:r>
              <a:rPr kumimoji="1" lang="en-US" altLang="zh-CN" dirty="0">
                <a:solidFill>
                  <a:srgbClr val="FF00FF"/>
                </a:solidFill>
                <a:ea typeface="楷体" panose="02010609060101010101" pitchFamily="49" charset="-122"/>
                <a:cs typeface="Times New Roman" panose="02020603050405020304" pitchFamily="18" charset="0"/>
              </a:rPr>
              <a:t> </a:t>
            </a:r>
            <a:r>
              <a:rPr kumimoji="1" lang="zh-CN" altLang="en-US" dirty="0">
                <a:solidFill>
                  <a:srgbClr val="FF00FF"/>
                </a:solidFill>
                <a:ea typeface="楷体" panose="02010609060101010101" pitchFamily="49" charset="-122"/>
                <a:cs typeface="Times New Roman" panose="02020603050405020304" pitchFamily="18" charset="0"/>
              </a:rPr>
              <a:t>　</a:t>
            </a:r>
          </a:p>
        </p:txBody>
      </p:sp>
      <p:sp>
        <p:nvSpPr>
          <p:cNvPr id="4" name="TextBox 3"/>
          <p:cNvSpPr txBox="1"/>
          <p:nvPr/>
        </p:nvSpPr>
        <p:spPr>
          <a:xfrm>
            <a:off x="1000100" y="1497915"/>
            <a:ext cx="250033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、直接定址法</a:t>
            </a:r>
            <a:endPar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7" name="组合 6"/>
          <p:cNvGrpSpPr/>
          <p:nvPr/>
        </p:nvGrpSpPr>
        <p:grpSpPr>
          <a:xfrm>
            <a:off x="857224" y="4141121"/>
            <a:ext cx="4857784" cy="1002391"/>
            <a:chOff x="857224" y="3143248"/>
            <a:chExt cx="4857784" cy="1002391"/>
          </a:xfrm>
        </p:grpSpPr>
        <p:sp>
          <p:nvSpPr>
            <p:cNvPr id="5" name="Text Box 41"/>
            <p:cNvSpPr txBox="1">
              <a:spLocks noChangeArrowheads="1"/>
            </p:cNvSpPr>
            <p:nvPr/>
          </p:nvSpPr>
          <p:spPr bwMode="auto">
            <a:xfrm>
              <a:off x="2143108" y="3714752"/>
              <a:ext cx="3571900" cy="430887"/>
            </a:xfrm>
            <a:prstGeom prst="rect">
              <a:avLst/>
            </a:prstGeom>
            <a:noFill/>
            <a:ln w="9525">
              <a:noFill/>
              <a:miter lim="800000"/>
            </a:ln>
            <a:effectLst/>
          </p:spPr>
          <p:txBody>
            <a:bodyPr wrap="square">
              <a:spAutoFit/>
            </a:bodyPr>
            <a:lstStyle/>
            <a:p>
              <a:pPr algn="l">
                <a:spcBef>
                  <a:spcPct val="50000"/>
                </a:spcBef>
              </a:pPr>
              <a:r>
                <a:rPr lang="en-US" altLang="zh-CN" sz="2200" i="1" dirty="0">
                  <a:ea typeface="楷体" panose="02010609060101010101" pitchFamily="49" charset="-122"/>
                  <a:cs typeface="Times New Roman" panose="02020603050405020304" pitchFamily="18" charset="0"/>
                </a:rPr>
                <a:t>h</a:t>
              </a:r>
              <a:r>
                <a:rPr lang="en-US" altLang="zh-CN" sz="2200" dirty="0">
                  <a:ea typeface="楷体" panose="02010609060101010101" pitchFamily="49" charset="-122"/>
                  <a:cs typeface="Times New Roman" panose="02020603050405020304" pitchFamily="18" charset="0"/>
                </a:rPr>
                <a:t>(</a:t>
              </a:r>
              <a:r>
                <a:rPr lang="zh-CN" altLang="en-US" sz="2200" dirty="0">
                  <a:ea typeface="楷体" panose="02010609060101010101" pitchFamily="49" charset="-122"/>
                  <a:cs typeface="Times New Roman" panose="02020603050405020304" pitchFamily="18" charset="0"/>
                </a:rPr>
                <a:t>学号</a:t>
              </a:r>
              <a:r>
                <a:rPr lang="en-US" altLang="zh-CN" sz="2200" dirty="0">
                  <a:ea typeface="楷体" panose="02010609060101010101" pitchFamily="49" charset="-122"/>
                  <a:cs typeface="Times New Roman" panose="02020603050405020304" pitchFamily="18" charset="0"/>
                </a:rPr>
                <a:t>) = </a:t>
              </a:r>
              <a:r>
                <a:rPr lang="zh-CN" altLang="en-US" sz="2200" dirty="0">
                  <a:ea typeface="楷体" panose="02010609060101010101" pitchFamily="49" charset="-122"/>
                  <a:cs typeface="Times New Roman" panose="02020603050405020304" pitchFamily="18" charset="0"/>
                </a:rPr>
                <a:t>学号</a:t>
              </a:r>
              <a:r>
                <a:rPr lang="en-US" altLang="zh-CN" sz="2200" dirty="0">
                  <a:latin typeface="+mj-ea"/>
                  <a:ea typeface="+mj-ea"/>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201001001</a:t>
              </a:r>
            </a:p>
          </p:txBody>
        </p:sp>
        <p:sp>
          <p:nvSpPr>
            <p:cNvPr id="6" name="TextBox 5"/>
            <p:cNvSpPr txBox="1"/>
            <p:nvPr/>
          </p:nvSpPr>
          <p:spPr>
            <a:xfrm>
              <a:off x="857224" y="3143248"/>
              <a:ext cx="1714512" cy="461665"/>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例如：</a:t>
              </a:r>
            </a:p>
          </p:txBody>
        </p:sp>
      </p:grpSp>
      <p:sp>
        <p:nvSpPr>
          <p:cNvPr id="8" name="Text Box 2" descr="蓝色面巾纸"/>
          <p:cNvSpPr txBox="1">
            <a:spLocks noChangeArrowheads="1"/>
          </p:cNvSpPr>
          <p:nvPr/>
        </p:nvSpPr>
        <p:spPr bwMode="auto">
          <a:xfrm>
            <a:off x="468313" y="476250"/>
            <a:ext cx="4389439" cy="519113"/>
          </a:xfrm>
          <a:prstGeom prst="rect">
            <a:avLst/>
          </a:prstGeom>
          <a:solidFill>
            <a:schemeClr val="accent2"/>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en-US" altLang="zh-CN" sz="2800" dirty="0">
                <a:solidFill>
                  <a:schemeClr val="bg1"/>
                </a:solidFill>
                <a:ea typeface="隶书" pitchFamily="49" charset="-122"/>
              </a:rPr>
              <a:t>9.4.2  </a:t>
            </a:r>
            <a:r>
              <a:rPr kumimoji="1" lang="zh-CN" altLang="en-US" sz="2800" dirty="0">
                <a:solidFill>
                  <a:schemeClr val="bg1"/>
                </a:solidFill>
                <a:ea typeface="隶书" pitchFamily="49" charset="-122"/>
              </a:rPr>
              <a:t>哈希函数构造方法</a:t>
            </a:r>
            <a:endParaRPr lang="zh-CN" altLang="en-US" sz="2800" dirty="0">
              <a:solidFill>
                <a:schemeClr val="bg1"/>
              </a:solidFill>
              <a:ea typeface="隶书"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40549"/>
            <a:ext cx="278608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、除留余数法</a:t>
            </a:r>
            <a:endPar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2928926" y="2132949"/>
            <a:ext cx="4643470"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 name="TextBox 5"/>
          <p:cNvSpPr txBox="1"/>
          <p:nvPr/>
        </p:nvSpPr>
        <p:spPr>
          <a:xfrm>
            <a:off x="1000100" y="1918635"/>
            <a:ext cx="1571636" cy="707886"/>
          </a:xfrm>
          <a:prstGeom prst="rect">
            <a:avLst/>
          </a:prstGeom>
          <a:noFill/>
        </p:spPr>
        <p:txBody>
          <a:bodyPr wrap="square" rtlCol="0">
            <a:spAutoFit/>
          </a:bodyPr>
          <a:lstStyle/>
          <a:p>
            <a:r>
              <a:rPr kumimoji="1" lang="zh-CN" altLang="en-US" sz="2000" dirty="0">
                <a:latin typeface="楷体" panose="02010609060101010101" pitchFamily="49" charset="-122"/>
                <a:ea typeface="楷体" panose="02010609060101010101" pitchFamily="49" charset="-122"/>
              </a:rPr>
              <a:t>哈希表存储空间</a:t>
            </a:r>
            <a:endParaRPr lang="zh-CN" altLang="en-US" sz="2000" dirty="0">
              <a:latin typeface="楷体" panose="02010609060101010101" pitchFamily="49" charset="-122"/>
              <a:ea typeface="楷体" panose="02010609060101010101" pitchFamily="49" charset="-122"/>
            </a:endParaRPr>
          </a:p>
        </p:txBody>
      </p:sp>
      <p:sp>
        <p:nvSpPr>
          <p:cNvPr id="7" name="TextBox 6"/>
          <p:cNvSpPr txBox="1"/>
          <p:nvPr/>
        </p:nvSpPr>
        <p:spPr>
          <a:xfrm>
            <a:off x="2928926" y="1632883"/>
            <a:ext cx="428628" cy="400110"/>
          </a:xfrm>
          <a:prstGeom prst="rect">
            <a:avLst/>
          </a:prstGeom>
          <a:noFill/>
        </p:spPr>
        <p:txBody>
          <a:bodyPr wrap="square" rtlCol="0">
            <a:spAutoFit/>
          </a:bodyPr>
          <a:lstStyle/>
          <a:p>
            <a:r>
              <a:rPr lang="en-US" altLang="zh-CN" sz="2000" dirty="0"/>
              <a:t>0</a:t>
            </a:r>
            <a:endParaRPr lang="zh-CN" altLang="en-US" sz="2000" dirty="0"/>
          </a:p>
        </p:txBody>
      </p:sp>
      <p:sp>
        <p:nvSpPr>
          <p:cNvPr id="8" name="TextBox 7"/>
          <p:cNvSpPr txBox="1"/>
          <p:nvPr/>
        </p:nvSpPr>
        <p:spPr>
          <a:xfrm>
            <a:off x="3357554" y="1632883"/>
            <a:ext cx="428628" cy="400110"/>
          </a:xfrm>
          <a:prstGeom prst="rect">
            <a:avLst/>
          </a:prstGeom>
          <a:noFill/>
        </p:spPr>
        <p:txBody>
          <a:bodyPr wrap="square" rtlCol="0">
            <a:spAutoFit/>
          </a:bodyPr>
          <a:lstStyle/>
          <a:p>
            <a:r>
              <a:rPr lang="en-US" altLang="zh-CN" sz="2000" dirty="0"/>
              <a:t>1</a:t>
            </a:r>
            <a:endParaRPr lang="zh-CN" altLang="en-US" sz="2000" dirty="0"/>
          </a:p>
        </p:txBody>
      </p:sp>
      <p:sp>
        <p:nvSpPr>
          <p:cNvPr id="9" name="TextBox 8"/>
          <p:cNvSpPr txBox="1"/>
          <p:nvPr/>
        </p:nvSpPr>
        <p:spPr>
          <a:xfrm>
            <a:off x="7000892" y="1632883"/>
            <a:ext cx="642942" cy="400110"/>
          </a:xfrm>
          <a:prstGeom prst="rect">
            <a:avLst/>
          </a:prstGeom>
          <a:noFill/>
        </p:spPr>
        <p:txBody>
          <a:bodyPr wrap="square" rtlCol="0">
            <a:spAutoFit/>
          </a:bodyPr>
          <a:lstStyle/>
          <a:p>
            <a:r>
              <a:rPr lang="en-US" altLang="zh-CN" sz="2000" i="1" dirty="0"/>
              <a:t>m</a:t>
            </a:r>
            <a:r>
              <a:rPr lang="en-US" altLang="zh-CN" sz="2000" dirty="0">
                <a:latin typeface="+mj-ea"/>
                <a:ea typeface="+mj-ea"/>
              </a:rPr>
              <a:t>-</a:t>
            </a:r>
            <a:r>
              <a:rPr lang="en-US" altLang="zh-CN" sz="2000" dirty="0"/>
              <a:t>1</a:t>
            </a:r>
            <a:endParaRPr lang="zh-CN" altLang="en-US" sz="2000" dirty="0"/>
          </a:p>
        </p:txBody>
      </p:sp>
      <p:sp>
        <p:nvSpPr>
          <p:cNvPr id="10" name="左大括号 9"/>
          <p:cNvSpPr/>
          <p:nvPr/>
        </p:nvSpPr>
        <p:spPr>
          <a:xfrm rot="16200000">
            <a:off x="5143504" y="626257"/>
            <a:ext cx="250033" cy="4393437"/>
          </a:xfrm>
          <a:prstGeom prst="leftBrace">
            <a:avLst/>
          </a:prstGeom>
          <a:ln w="28575">
            <a:solidFill>
              <a:srgbClr val="CC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3571868" y="2983711"/>
            <a:ext cx="3714776" cy="400110"/>
          </a:xfrm>
          <a:prstGeom prst="rect">
            <a:avLst/>
          </a:prstGeom>
          <a:noFill/>
        </p:spPr>
        <p:txBody>
          <a:bodyPr wrap="square" rtlCol="0">
            <a:spAutoFit/>
          </a:bodyPr>
          <a:lstStyle/>
          <a:p>
            <a:r>
              <a:rPr lang="en-US" altLang="zh-CN" sz="2000" i="1" dirty="0">
                <a:ea typeface="楷体" panose="02010609060101010101" pitchFamily="49" charset="-122"/>
                <a:cs typeface="Times New Roman" panose="02020603050405020304" pitchFamily="18" charset="0"/>
              </a:rPr>
              <a:t>m</a:t>
            </a:r>
            <a:r>
              <a:rPr lang="zh-CN" altLang="en-US" sz="2000">
                <a:ea typeface="楷体" panose="02010609060101010101" pitchFamily="49" charset="-122"/>
                <a:cs typeface="Times New Roman" panose="02020603050405020304" pitchFamily="18" charset="0"/>
              </a:rPr>
              <a:t>个单元：空间为</a:t>
            </a:r>
            <a:r>
              <a:rPr lang="en-US" altLang="zh-CN" sz="2000">
                <a:ea typeface="楷体" panose="02010609060101010101" pitchFamily="49" charset="-122"/>
                <a:cs typeface="Times New Roman" panose="02020603050405020304" pitchFamily="18" charset="0"/>
              </a:rPr>
              <a:t>0</a:t>
            </a:r>
            <a:r>
              <a:rPr lang="zh-CN" altLang="en-US" sz="2000">
                <a:ea typeface="楷体" panose="02010609060101010101" pitchFamily="49" charset="-122"/>
                <a:cs typeface="Times New Roman" panose="02020603050405020304" pitchFamily="18" charset="0"/>
              </a:rPr>
              <a:t>～</a:t>
            </a:r>
            <a:r>
              <a:rPr lang="en-US" altLang="zh-CN" sz="2000" i="1">
                <a:ea typeface="楷体" panose="02010609060101010101" pitchFamily="49" charset="-122"/>
                <a:cs typeface="Times New Roman" panose="02020603050405020304" pitchFamily="18" charset="0"/>
              </a:rPr>
              <a:t>m</a:t>
            </a:r>
            <a:r>
              <a:rPr lang="en-US" altLang="zh-CN" sz="2000">
                <a:latin typeface="+mj-ea"/>
                <a:ea typeface="+mj-ea"/>
                <a:cs typeface="Times New Roman" panose="02020603050405020304" pitchFamily="18" charset="0"/>
              </a:rPr>
              <a:t>-</a:t>
            </a:r>
            <a:r>
              <a:rPr lang="en-US" altLang="zh-CN" sz="2000">
                <a:ea typeface="楷体" panose="02010609060101010101" pitchFamily="49" charset="-122"/>
                <a:cs typeface="Times New Roman" panose="02020603050405020304" pitchFamily="18" charset="0"/>
              </a:rPr>
              <a:t>1</a:t>
            </a:r>
            <a:endParaRPr lang="zh-CN" altLang="en-US" sz="2000" dirty="0">
              <a:ea typeface="楷体" panose="02010609060101010101" pitchFamily="49" charset="-122"/>
              <a:cs typeface="Times New Roman" panose="02020603050405020304" pitchFamily="18" charset="0"/>
            </a:endParaRPr>
          </a:p>
        </p:txBody>
      </p:sp>
      <p:sp>
        <p:nvSpPr>
          <p:cNvPr id="12" name="椭圆 11"/>
          <p:cNvSpPr/>
          <p:nvPr/>
        </p:nvSpPr>
        <p:spPr>
          <a:xfrm>
            <a:off x="4929190" y="526301"/>
            <a:ext cx="428628" cy="4286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3" name="下箭头 12"/>
          <p:cNvSpPr/>
          <p:nvPr/>
        </p:nvSpPr>
        <p:spPr>
          <a:xfrm>
            <a:off x="5000628" y="1169243"/>
            <a:ext cx="214314" cy="71438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TextBox 13"/>
          <p:cNvSpPr txBox="1"/>
          <p:nvPr/>
        </p:nvSpPr>
        <p:spPr>
          <a:xfrm>
            <a:off x="5286380" y="1240681"/>
            <a:ext cx="2143140" cy="400110"/>
          </a:xfrm>
          <a:prstGeom prst="rect">
            <a:avLst/>
          </a:prstGeom>
          <a:noFill/>
        </p:spPr>
        <p:txBody>
          <a:bodyPr wrap="square" rtlCol="0">
            <a:spAutoFit/>
          </a:bodyPr>
          <a:lstStyle/>
          <a:p>
            <a:r>
              <a:rPr kumimoji="1" lang="zh-CN" altLang="en-US" sz="2000" dirty="0">
                <a:ea typeface="楷体" panose="02010609060101010101" pitchFamily="49" charset="-122"/>
                <a:cs typeface="Times New Roman" panose="02020603050405020304" pitchFamily="18" charset="0"/>
              </a:rPr>
              <a:t>哈希函数</a:t>
            </a:r>
            <a:r>
              <a:rPr kumimoji="1" lang="en-US" altLang="zh-CN" sz="2000" i="1" dirty="0">
                <a:ea typeface="楷体" panose="02010609060101010101" pitchFamily="49" charset="-122"/>
                <a:cs typeface="Times New Roman" panose="02020603050405020304" pitchFamily="18" charset="0"/>
              </a:rPr>
              <a:t>h</a:t>
            </a:r>
            <a:r>
              <a:rPr kumimoji="1" lang="en-US" altLang="zh-CN" sz="2000" dirty="0">
                <a:ea typeface="楷体" panose="02010609060101010101" pitchFamily="49" charset="-122"/>
                <a:cs typeface="Times New Roman" panose="02020603050405020304" pitchFamily="18" charset="0"/>
              </a:rPr>
              <a:t>(</a:t>
            </a:r>
            <a:r>
              <a:rPr kumimoji="1" lang="en-US" altLang="zh-CN" sz="2000" i="1" dirty="0">
                <a:ea typeface="楷体" panose="02010609060101010101" pitchFamily="49" charset="-122"/>
                <a:cs typeface="Times New Roman" panose="02020603050405020304" pitchFamily="18" charset="0"/>
              </a:rPr>
              <a:t>k</a:t>
            </a:r>
            <a:r>
              <a:rPr kumimoji="1" lang="en-US" altLang="zh-CN" sz="2000" dirty="0">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sp>
        <p:nvSpPr>
          <p:cNvPr id="15" name="TextBox 14"/>
          <p:cNvSpPr txBox="1"/>
          <p:nvPr/>
        </p:nvSpPr>
        <p:spPr>
          <a:xfrm>
            <a:off x="785786" y="3598135"/>
            <a:ext cx="7715304" cy="1569660"/>
          </a:xfrm>
          <a:prstGeom prst="rect">
            <a:avLst/>
          </a:prstGeom>
          <a:noFill/>
        </p:spPr>
        <p:txBody>
          <a:bodyPr wrap="square" rtlCol="0">
            <a:spAutoFit/>
          </a:bodyPr>
          <a:lstStyle/>
          <a:p>
            <a:pPr algn="just">
              <a:spcBef>
                <a:spcPct val="50000"/>
              </a:spcBef>
            </a:pPr>
            <a:r>
              <a:rPr kumimoji="1" lang="zh-CN" altLang="en-US" dirty="0">
                <a:ea typeface="楷体" panose="02010609060101010101" pitchFamily="49" charset="-122"/>
                <a:cs typeface="Times New Roman" panose="02020603050405020304" pitchFamily="18" charset="0"/>
              </a:rPr>
              <a:t>除留余数法的哈希函数</a:t>
            </a:r>
            <a:r>
              <a:rPr kumimoji="1" lang="en-US" altLang="zh-CN" i="1" dirty="0">
                <a:ea typeface="楷体" panose="02010609060101010101" pitchFamily="49" charset="-122"/>
                <a:cs typeface="Times New Roman" panose="02020603050405020304" pitchFamily="18" charset="0"/>
              </a:rPr>
              <a:t>h</a:t>
            </a:r>
            <a:r>
              <a:rPr kumimoji="1" lang="en-US" altLang="zh-CN" dirty="0">
                <a:ea typeface="楷体" panose="02010609060101010101" pitchFamily="49" charset="-122"/>
                <a:cs typeface="Times New Roman" panose="02020603050405020304" pitchFamily="18" charset="0"/>
              </a:rPr>
              <a:t>(</a:t>
            </a:r>
            <a:r>
              <a:rPr kumimoji="1" lang="en-US" altLang="zh-CN" i="1" dirty="0">
                <a:ea typeface="楷体" panose="02010609060101010101" pitchFamily="49" charset="-122"/>
                <a:cs typeface="Times New Roman" panose="02020603050405020304" pitchFamily="18" charset="0"/>
              </a:rPr>
              <a:t>k</a:t>
            </a:r>
            <a:r>
              <a:rPr kumimoji="1" lang="en-US" altLang="zh-CN" dirty="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为：</a:t>
            </a:r>
          </a:p>
          <a:p>
            <a:pPr algn="just">
              <a:spcBef>
                <a:spcPct val="50000"/>
              </a:spcBef>
            </a:pPr>
            <a:r>
              <a:rPr kumimoji="1" lang="zh-CN" altLang="en-US" dirty="0">
                <a:solidFill>
                  <a:srgbClr val="FF00FF"/>
                </a:solidFill>
                <a:ea typeface="楷体" panose="02010609060101010101" pitchFamily="49" charset="-122"/>
                <a:cs typeface="Times New Roman" panose="02020603050405020304" pitchFamily="18" charset="0"/>
              </a:rPr>
              <a:t>     </a:t>
            </a:r>
            <a:r>
              <a:rPr kumimoji="1" lang="en-US" altLang="zh-CN" i="1" dirty="0">
                <a:solidFill>
                  <a:srgbClr val="FF00FF"/>
                </a:solidFill>
                <a:ea typeface="楷体" panose="02010609060101010101" pitchFamily="49" charset="-122"/>
                <a:cs typeface="Times New Roman" panose="02020603050405020304" pitchFamily="18" charset="0"/>
              </a:rPr>
              <a:t>h</a:t>
            </a:r>
            <a:r>
              <a:rPr kumimoji="1" lang="en-US" altLang="zh-CN"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k</a:t>
            </a:r>
            <a:r>
              <a:rPr kumimoji="1" lang="en-US" altLang="zh-CN"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k</a:t>
            </a:r>
            <a:r>
              <a:rPr kumimoji="1" lang="en-US" altLang="zh-CN" dirty="0">
                <a:solidFill>
                  <a:srgbClr val="FF00FF"/>
                </a:solidFill>
                <a:ea typeface="楷体" panose="02010609060101010101" pitchFamily="49" charset="-122"/>
                <a:cs typeface="Times New Roman" panose="02020603050405020304" pitchFamily="18" charset="0"/>
              </a:rPr>
              <a:t> mod </a:t>
            </a:r>
            <a:r>
              <a:rPr kumimoji="1" lang="en-US" altLang="zh-CN" i="1" dirty="0">
                <a:solidFill>
                  <a:srgbClr val="FF00FF"/>
                </a:solidFill>
                <a:ea typeface="楷体" panose="02010609060101010101" pitchFamily="49" charset="-122"/>
                <a:cs typeface="Times New Roman" panose="02020603050405020304" pitchFamily="18" charset="0"/>
              </a:rPr>
              <a:t>p</a:t>
            </a:r>
            <a:r>
              <a:rPr kumimoji="1" lang="en-US" altLang="zh-CN" dirty="0">
                <a:solidFill>
                  <a:srgbClr val="FF00FF"/>
                </a:solidFill>
                <a:ea typeface="楷体" panose="02010609060101010101" pitchFamily="49" charset="-122"/>
                <a:cs typeface="Times New Roman" panose="02020603050405020304" pitchFamily="18" charset="0"/>
              </a:rPr>
              <a:t>  </a:t>
            </a:r>
            <a:r>
              <a:rPr kumimoji="1" lang="en-US" altLang="zh-CN" dirty="0">
                <a:ea typeface="楷体" panose="02010609060101010101" pitchFamily="49" charset="-122"/>
                <a:cs typeface="Times New Roman" panose="02020603050405020304" pitchFamily="18" charset="0"/>
              </a:rPr>
              <a:t>(mod</a:t>
            </a:r>
            <a:r>
              <a:rPr kumimoji="1" lang="zh-CN" altLang="en-US" dirty="0">
                <a:ea typeface="楷体" panose="02010609060101010101" pitchFamily="49" charset="-122"/>
                <a:cs typeface="Times New Roman" panose="02020603050405020304" pitchFamily="18" charset="0"/>
              </a:rPr>
              <a:t>为求</a:t>
            </a:r>
            <a:r>
              <a:rPr kumimoji="1" lang="zh-CN" altLang="en-US">
                <a:ea typeface="楷体" panose="02010609060101010101" pitchFamily="49" charset="-122"/>
                <a:cs typeface="Times New Roman" panose="02020603050405020304" pitchFamily="18" charset="0"/>
              </a:rPr>
              <a:t>余运算，</a:t>
            </a:r>
            <a:r>
              <a:rPr kumimoji="1" lang="en-US" altLang="zh-CN" i="1">
                <a:ea typeface="楷体" panose="02010609060101010101" pitchFamily="49" charset="-122"/>
                <a:cs typeface="Times New Roman" panose="02020603050405020304" pitchFamily="18" charset="0"/>
              </a:rPr>
              <a:t>p</a:t>
            </a:r>
            <a:r>
              <a:rPr kumimoji="1" lang="en-US" altLang="zh-CN" dirty="0" err="1">
                <a:latin typeface="+mn-ea"/>
                <a:ea typeface="+mn-ea"/>
                <a:cs typeface="Times New Roman" panose="02020603050405020304" pitchFamily="18" charset="0"/>
              </a:rPr>
              <a:t>≤</a:t>
            </a:r>
            <a:r>
              <a:rPr kumimoji="1" lang="en-US" altLang="zh-CN" i="1" dirty="0" err="1">
                <a:ea typeface="楷体" panose="02010609060101010101" pitchFamily="49" charset="-122"/>
                <a:cs typeface="Times New Roman" panose="02020603050405020304" pitchFamily="18" charset="0"/>
              </a:rPr>
              <a:t>m</a:t>
            </a:r>
            <a:r>
              <a:rPr kumimoji="1" lang="en-US" altLang="zh-CN" dirty="0">
                <a:ea typeface="楷体" panose="02010609060101010101" pitchFamily="49" charset="-122"/>
                <a:cs typeface="Times New Roman" panose="02020603050405020304" pitchFamily="18" charset="0"/>
              </a:rPr>
              <a:t>)  </a:t>
            </a:r>
          </a:p>
          <a:p>
            <a:pPr algn="just">
              <a:spcBef>
                <a:spcPct val="50000"/>
              </a:spcBef>
            </a:pPr>
            <a:r>
              <a:rPr kumimoji="1" lang="en-US" altLang="zh-CN" dirty="0">
                <a:ea typeface="楷体" panose="02010609060101010101" pitchFamily="49" charset="-122"/>
                <a:cs typeface="Times New Roman" panose="02020603050405020304" pitchFamily="18" charset="0"/>
              </a:rPr>
              <a:t> </a:t>
            </a:r>
            <a:r>
              <a:rPr kumimoji="1" lang="en-US" altLang="zh-CN" i="1" dirty="0">
                <a:ea typeface="楷体" panose="02010609060101010101" pitchFamily="49" charset="-122"/>
                <a:cs typeface="Times New Roman" panose="02020603050405020304" pitchFamily="18" charset="0"/>
              </a:rPr>
              <a:t>p</a:t>
            </a:r>
            <a:r>
              <a:rPr kumimoji="1" lang="zh-CN" altLang="en-US" dirty="0">
                <a:ea typeface="楷体" panose="02010609060101010101" pitchFamily="49" charset="-122"/>
                <a:cs typeface="Times New Roman" panose="02020603050405020304" pitchFamily="18" charset="0"/>
              </a:rPr>
              <a:t>最好是质数（素数）。</a:t>
            </a:r>
            <a:endParaRPr lang="zh-CN" altLang="en-US" dirty="0">
              <a:ea typeface="楷体" panose="02010609060101010101" pitchFamily="49" charset="-122"/>
              <a:cs typeface="Times New Roman" panose="02020603050405020304" pitchFamily="18" charset="0"/>
            </a:endParaRPr>
          </a:p>
        </p:txBody>
      </p:sp>
      <p:sp>
        <p:nvSpPr>
          <p:cNvPr id="20" name="TextBox 19"/>
          <p:cNvSpPr txBox="1"/>
          <p:nvPr/>
        </p:nvSpPr>
        <p:spPr>
          <a:xfrm>
            <a:off x="500034" y="5312647"/>
            <a:ext cx="8286808" cy="830997"/>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zh-CN" altLang="en-US" dirty="0">
                <a:solidFill>
                  <a:srgbClr val="FF0000"/>
                </a:solidFill>
                <a:ea typeface="楷体" panose="02010609060101010101" pitchFamily="49" charset="-122"/>
                <a:cs typeface="Times New Roman" panose="02020603050405020304" pitchFamily="18" charset="0"/>
              </a:rPr>
              <a:t>     </a:t>
            </a:r>
            <a:r>
              <a:rPr kumimoji="1"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除留余数法就是把</a:t>
            </a:r>
            <a:r>
              <a:rPr kumimoji="1" lang="en-US" altLang="zh-CN"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个记录按关键字映射的</a:t>
            </a:r>
            <a:r>
              <a:rPr kumimoji="1" lang="en-US" altLang="zh-CN"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t>
            </a:r>
            <a:r>
              <a:rPr kumimoji="1" lang="en-US" altLang="zh-CN" dirty="0">
                <a:solidFill>
                  <a:srgbClr val="3333FF"/>
                </a:solidFill>
                <a:latin typeface="+mj-ea"/>
                <a:ea typeface="+mj-ea"/>
                <a:cs typeface="Times New Roman" panose="02020603050405020304" pitchFamily="18" charset="0"/>
              </a:rPr>
              <a:t>-</a:t>
            </a:r>
            <a:r>
              <a:rPr kumimoji="1" lang="en-US" altLang="zh-CN"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的哈希空间中。而模</a:t>
            </a:r>
            <a:r>
              <a:rPr kumimoji="1" lang="en-US" altLang="zh-CN"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取不大于</a:t>
            </a:r>
            <a:r>
              <a:rPr kumimoji="1" lang="en-US" altLang="zh-CN"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t>
            </a:r>
            <a:r>
              <a:rPr kumimoji="1"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dirty="0">
                <a:solidFill>
                  <a:srgbClr val="3333FF"/>
                </a:solidFill>
                <a:ea typeface="楷体" panose="02010609060101010101" pitchFamily="49" charset="-122"/>
                <a:cs typeface="Times New Roman" panose="02020603050405020304" pitchFamily="18" charset="0"/>
              </a:rPr>
              <a:t>素数</a:t>
            </a:r>
            <a:r>
              <a:rPr kumimoji="1"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时出现冲突的可能性更小。</a:t>
            </a:r>
            <a:endParaRPr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TextBox 20"/>
          <p:cNvSpPr txBox="1"/>
          <p:nvPr/>
        </p:nvSpPr>
        <p:spPr>
          <a:xfrm>
            <a:off x="3857620" y="1608068"/>
            <a:ext cx="785818" cy="400110"/>
          </a:xfrm>
          <a:prstGeom prst="rect">
            <a:avLst/>
          </a:prstGeom>
          <a:noFill/>
        </p:spPr>
        <p:txBody>
          <a:bodyPr wrap="square" rtlCol="0">
            <a:spAutoFit/>
          </a:bodyPr>
          <a:lstStyle/>
          <a:p>
            <a:r>
              <a:rPr lang="en-US" altLang="zh-CN" sz="2000">
                <a:sym typeface="Symbol" panose="05050102010706020507"/>
              </a:rPr>
              <a:t></a:t>
            </a:r>
            <a:endParaRPr lang="zh-CN" altLang="en-US" sz="2000" dirty="0"/>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135</a:t>
            </a:fld>
            <a:endParaRPr lang="en-US" altLang="zh-C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785786" y="5214950"/>
            <a:ext cx="7500990" cy="461665"/>
          </a:xfrm>
          <a:prstGeom prst="rect">
            <a:avLst/>
          </a:prstGeom>
          <a:noFill/>
          <a:ln w="9525">
            <a:noFill/>
            <a:miter lim="800000"/>
          </a:ln>
          <a:effectLst/>
        </p:spPr>
        <p:txBody>
          <a:bodyPr wrap="square">
            <a:spAutoFit/>
          </a:bodyPr>
          <a:lstStyle/>
          <a:p>
            <a:pPr algn="just">
              <a:spcBef>
                <a:spcPct val="50000"/>
              </a:spcBef>
            </a:pPr>
            <a:r>
              <a:rPr kumimoji="1" lang="zh-CN" altLang="en-US" dirty="0">
                <a:ea typeface="楷体" panose="02010609060101010101" pitchFamily="49" charset="-122"/>
                <a:cs typeface="Times New Roman" panose="02020603050405020304" pitchFamily="18" charset="0"/>
              </a:rPr>
              <a:t>哈希地址的</a:t>
            </a:r>
            <a:r>
              <a:rPr kumimoji="1" lang="zh-CN" altLang="en-US">
                <a:ea typeface="楷体" panose="02010609060101010101" pitchFamily="49" charset="-122"/>
                <a:cs typeface="Times New Roman" panose="02020603050405020304" pitchFamily="18" charset="0"/>
              </a:rPr>
              <a:t>集合为</a:t>
            </a:r>
            <a:r>
              <a:rPr kumimoji="1" lang="en-US" altLang="zh-CN">
                <a:ea typeface="楷体" panose="02010609060101010101" pitchFamily="49" charset="-122"/>
                <a:cs typeface="Times New Roman" panose="02020603050405020304" pitchFamily="18" charset="0"/>
              </a:rPr>
              <a:t>(2</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75</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28</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34</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16</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38</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62</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20</a:t>
            </a:r>
            <a:r>
              <a:rPr kumimoji="1" lang="en-US" altLang="zh-CN" dirty="0">
                <a:ea typeface="楷体" panose="02010609060101010101" pitchFamily="49" charset="-122"/>
                <a:cs typeface="Times New Roman" panose="02020603050405020304" pitchFamily="18" charset="0"/>
              </a:rPr>
              <a:t>)</a:t>
            </a:r>
            <a:r>
              <a:rPr kumimoji="1" lang="zh-CN" altLang="en-US">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357158" y="142852"/>
            <a:ext cx="278608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、数字分析法</a:t>
            </a:r>
            <a:endPar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表格 3"/>
          <p:cNvGraphicFramePr>
            <a:graphicFrameLocks noGrp="1"/>
          </p:cNvGraphicFramePr>
          <p:nvPr/>
        </p:nvGraphicFramePr>
        <p:xfrm>
          <a:off x="857224" y="1390974"/>
          <a:ext cx="4714912" cy="2966720"/>
        </p:xfrm>
        <a:graphic>
          <a:graphicData uri="http://schemas.openxmlformats.org/drawingml/2006/table">
            <a:tbl>
              <a:tblPr firstRow="1" bandRow="1">
                <a:tableStyleId>{16D9F66E-5EB9-4882-86FB-DCBF35E3C3E4}</a:tableStyleId>
              </a:tblPr>
              <a:tblGrid>
                <a:gridCol w="589364">
                  <a:extLst>
                    <a:ext uri="{9D8B030D-6E8A-4147-A177-3AD203B41FA5}">
                      <a16:colId xmlns:a16="http://schemas.microsoft.com/office/drawing/2014/main" val="20000"/>
                    </a:ext>
                  </a:extLst>
                </a:gridCol>
                <a:gridCol w="589364">
                  <a:extLst>
                    <a:ext uri="{9D8B030D-6E8A-4147-A177-3AD203B41FA5}">
                      <a16:colId xmlns:a16="http://schemas.microsoft.com/office/drawing/2014/main" val="20001"/>
                    </a:ext>
                  </a:extLst>
                </a:gridCol>
                <a:gridCol w="589364">
                  <a:extLst>
                    <a:ext uri="{9D8B030D-6E8A-4147-A177-3AD203B41FA5}">
                      <a16:colId xmlns:a16="http://schemas.microsoft.com/office/drawing/2014/main" val="20002"/>
                    </a:ext>
                  </a:extLst>
                </a:gridCol>
                <a:gridCol w="589364">
                  <a:extLst>
                    <a:ext uri="{9D8B030D-6E8A-4147-A177-3AD203B41FA5}">
                      <a16:colId xmlns:a16="http://schemas.microsoft.com/office/drawing/2014/main" val="20003"/>
                    </a:ext>
                  </a:extLst>
                </a:gridCol>
                <a:gridCol w="589364">
                  <a:extLst>
                    <a:ext uri="{9D8B030D-6E8A-4147-A177-3AD203B41FA5}">
                      <a16:colId xmlns:a16="http://schemas.microsoft.com/office/drawing/2014/main" val="20004"/>
                    </a:ext>
                  </a:extLst>
                </a:gridCol>
                <a:gridCol w="589364">
                  <a:extLst>
                    <a:ext uri="{9D8B030D-6E8A-4147-A177-3AD203B41FA5}">
                      <a16:colId xmlns:a16="http://schemas.microsoft.com/office/drawing/2014/main" val="20005"/>
                    </a:ext>
                  </a:extLst>
                </a:gridCol>
                <a:gridCol w="589364">
                  <a:extLst>
                    <a:ext uri="{9D8B030D-6E8A-4147-A177-3AD203B41FA5}">
                      <a16:colId xmlns:a16="http://schemas.microsoft.com/office/drawing/2014/main" val="20006"/>
                    </a:ext>
                  </a:extLst>
                </a:gridCol>
                <a:gridCol w="589364">
                  <a:extLst>
                    <a:ext uri="{9D8B030D-6E8A-4147-A177-3AD203B41FA5}">
                      <a16:colId xmlns:a16="http://schemas.microsoft.com/office/drawing/2014/main" val="20007"/>
                    </a:ext>
                  </a:extLst>
                </a:gridCol>
              </a:tblGrid>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7</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8</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7</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5</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7</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4</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7</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0</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8</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1</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7</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7</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8</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graphicFrame>
        <p:nvGraphicFramePr>
          <p:cNvPr id="5" name="表格 4"/>
          <p:cNvGraphicFramePr>
            <a:graphicFrameLocks noGrp="1"/>
          </p:cNvGraphicFramePr>
          <p:nvPr/>
        </p:nvGraphicFramePr>
        <p:xfrm>
          <a:off x="7179486" y="1390974"/>
          <a:ext cx="1178728" cy="2966720"/>
        </p:xfrm>
        <a:graphic>
          <a:graphicData uri="http://schemas.openxmlformats.org/drawingml/2006/table">
            <a:tbl>
              <a:tblPr firstRow="1" bandRow="1">
                <a:tableStyleId>{16D9F66E-5EB9-4882-86FB-DCBF35E3C3E4}</a:tableStyleId>
              </a:tblPr>
              <a:tblGrid>
                <a:gridCol w="589364">
                  <a:extLst>
                    <a:ext uri="{9D8B030D-6E8A-4147-A177-3AD203B41FA5}">
                      <a16:colId xmlns:a16="http://schemas.microsoft.com/office/drawing/2014/main" val="20000"/>
                    </a:ext>
                  </a:extLst>
                </a:gridCol>
                <a:gridCol w="589364">
                  <a:extLst>
                    <a:ext uri="{9D8B030D-6E8A-4147-A177-3AD203B41FA5}">
                      <a16:colId xmlns:a16="http://schemas.microsoft.com/office/drawing/2014/main" val="20001"/>
                    </a:ext>
                  </a:extLst>
                </a:gridCol>
              </a:tblGrid>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7</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5</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4</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1</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0</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1928794" y="857232"/>
            <a:ext cx="1857388" cy="461665"/>
          </a:xfrm>
          <a:prstGeom prst="rect">
            <a:avLst/>
          </a:prstGeom>
          <a:noFill/>
        </p:spPr>
        <p:txBody>
          <a:bodyPr wrap="square" rtlCol="0">
            <a:spAutoFit/>
          </a:bodyPr>
          <a:lstStyle/>
          <a:p>
            <a:r>
              <a:rPr lang="zh-CN" altLang="en-US" dirty="0">
                <a:ea typeface="楷体" panose="02010609060101010101" pitchFamily="49" charset="-122"/>
                <a:cs typeface="Times New Roman" panose="02020603050405020304" pitchFamily="18" charset="0"/>
              </a:rPr>
              <a:t>关键字</a:t>
            </a:r>
          </a:p>
        </p:txBody>
      </p:sp>
      <p:grpSp>
        <p:nvGrpSpPr>
          <p:cNvPr id="9" name="组合 8"/>
          <p:cNvGrpSpPr/>
          <p:nvPr/>
        </p:nvGrpSpPr>
        <p:grpSpPr>
          <a:xfrm>
            <a:off x="5786446" y="1357298"/>
            <a:ext cx="1179434" cy="1571636"/>
            <a:chOff x="5786446" y="1571612"/>
            <a:chExt cx="1179434" cy="1571636"/>
          </a:xfrm>
        </p:grpSpPr>
        <p:sp>
          <p:nvSpPr>
            <p:cNvPr id="6" name="右箭头 5"/>
            <p:cNvSpPr/>
            <p:nvPr/>
          </p:nvSpPr>
          <p:spPr>
            <a:xfrm>
              <a:off x="5786446" y="2857496"/>
              <a:ext cx="1143008" cy="28575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 name="TextBox 7"/>
            <p:cNvSpPr txBox="1"/>
            <p:nvPr/>
          </p:nvSpPr>
          <p:spPr>
            <a:xfrm>
              <a:off x="5857884" y="1571612"/>
              <a:ext cx="1107996" cy="1285884"/>
            </a:xfrm>
            <a:prstGeom prst="rect">
              <a:avLst/>
            </a:prstGeom>
            <a:noFill/>
          </p:spPr>
          <p:txBody>
            <a:bodyPr vert="eaVert" wrap="square" rtlCol="0">
              <a:spAutoFit/>
            </a:bodyPr>
            <a:lstStyle/>
            <a:p>
              <a:r>
                <a:rPr kumimoji="1" lang="zh-CN" altLang="en-US" sz="2000" dirty="0">
                  <a:ea typeface="楷体" panose="02010609060101010101" pitchFamily="49" charset="-122"/>
                  <a:cs typeface="Times New Roman" panose="02020603050405020304" pitchFamily="18" charset="0"/>
                </a:rPr>
                <a:t>取</a:t>
              </a:r>
              <a:r>
                <a:rPr kumimoji="1" lang="zh-CN" altLang="en-US" sz="2000" dirty="0">
                  <a:solidFill>
                    <a:srgbClr val="FF00FF"/>
                  </a:solidFill>
                  <a:ea typeface="楷体" panose="02010609060101010101" pitchFamily="49" charset="-122"/>
                  <a:cs typeface="Times New Roman" panose="02020603050405020304" pitchFamily="18" charset="0"/>
                </a:rPr>
                <a:t>最后两位</a:t>
              </a:r>
              <a:r>
                <a:rPr kumimoji="1" lang="zh-CN" altLang="en-US" sz="2000" dirty="0">
                  <a:ea typeface="楷体" panose="02010609060101010101" pitchFamily="49" charset="-122"/>
                  <a:cs typeface="Times New Roman" panose="02020603050405020304" pitchFamily="18" charset="0"/>
                </a:rPr>
                <a:t>作为哈希地址</a:t>
              </a:r>
              <a:endParaRPr lang="zh-CN" altLang="en-US" sz="2000" dirty="0">
                <a:ea typeface="楷体" panose="02010609060101010101" pitchFamily="49" charset="-122"/>
                <a:cs typeface="Times New Roman" panose="02020603050405020304" pitchFamily="18" charset="0"/>
              </a:endParaRPr>
            </a:p>
          </p:txBody>
        </p:sp>
      </p:grpSp>
      <p:sp>
        <p:nvSpPr>
          <p:cNvPr id="11" name="右弧形箭头 10"/>
          <p:cNvSpPr/>
          <p:nvPr/>
        </p:nvSpPr>
        <p:spPr>
          <a:xfrm>
            <a:off x="7572396" y="4500570"/>
            <a:ext cx="285752" cy="928694"/>
          </a:xfrm>
          <a:prstGeom prst="curved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endParaRPr>
          </a:p>
        </p:txBody>
      </p:sp>
      <p:grpSp>
        <p:nvGrpSpPr>
          <p:cNvPr id="16" name="组合 15"/>
          <p:cNvGrpSpPr/>
          <p:nvPr/>
        </p:nvGrpSpPr>
        <p:grpSpPr>
          <a:xfrm>
            <a:off x="1357290" y="5743534"/>
            <a:ext cx="6572296" cy="757300"/>
            <a:chOff x="1357290" y="5743534"/>
            <a:chExt cx="6572296" cy="757300"/>
          </a:xfrm>
        </p:grpSpPr>
        <p:sp>
          <p:nvSpPr>
            <p:cNvPr id="12" name="圆角矩形 11"/>
            <p:cNvSpPr/>
            <p:nvPr/>
          </p:nvSpPr>
          <p:spPr>
            <a:xfrm>
              <a:off x="1357290" y="5857892"/>
              <a:ext cx="2071702" cy="6429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大数值范围</a:t>
              </a:r>
            </a:p>
          </p:txBody>
        </p:sp>
        <p:sp>
          <p:nvSpPr>
            <p:cNvPr id="13" name="圆角矩形 12"/>
            <p:cNvSpPr/>
            <p:nvPr/>
          </p:nvSpPr>
          <p:spPr>
            <a:xfrm>
              <a:off x="5857884" y="5857892"/>
              <a:ext cx="2071702" cy="6429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小数值范围</a:t>
              </a:r>
            </a:p>
          </p:txBody>
        </p:sp>
        <p:sp>
          <p:nvSpPr>
            <p:cNvPr id="14" name="右箭头 13"/>
            <p:cNvSpPr/>
            <p:nvPr/>
          </p:nvSpPr>
          <p:spPr>
            <a:xfrm>
              <a:off x="3571868" y="6143644"/>
              <a:ext cx="2071702"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 name="TextBox 14"/>
            <p:cNvSpPr txBox="1"/>
            <p:nvPr/>
          </p:nvSpPr>
          <p:spPr>
            <a:xfrm>
              <a:off x="3643306" y="5743534"/>
              <a:ext cx="2143140" cy="400110"/>
            </a:xfrm>
            <a:prstGeom prst="rect">
              <a:avLst/>
            </a:prstGeom>
            <a:noFill/>
          </p:spPr>
          <p:txBody>
            <a:bodyPr wrap="square" rtlCol="0">
              <a:spAutoFit/>
            </a:bodyPr>
            <a:lstStyle/>
            <a:p>
              <a:r>
                <a:rPr kumimoji="1" lang="zh-CN" altLang="en-US" sz="2000" dirty="0">
                  <a:ea typeface="楷体" panose="02010609060101010101" pitchFamily="49" charset="-122"/>
                  <a:cs typeface="Times New Roman" panose="02020603050405020304" pitchFamily="18" charset="0"/>
                </a:rPr>
                <a:t>哈希函数</a:t>
              </a:r>
              <a:r>
                <a:rPr kumimoji="1" lang="en-US" altLang="zh-CN" sz="2000" i="1" dirty="0">
                  <a:ea typeface="楷体" panose="02010609060101010101" pitchFamily="49" charset="-122"/>
                  <a:cs typeface="Times New Roman" panose="02020603050405020304" pitchFamily="18" charset="0"/>
                </a:rPr>
                <a:t>h</a:t>
              </a:r>
              <a:r>
                <a:rPr kumimoji="1" lang="en-US" altLang="zh-CN" sz="2000" dirty="0">
                  <a:ea typeface="楷体" panose="02010609060101010101" pitchFamily="49" charset="-122"/>
                  <a:cs typeface="Times New Roman" panose="02020603050405020304" pitchFamily="18" charset="0"/>
                </a:rPr>
                <a:t>(</a:t>
              </a:r>
              <a:r>
                <a:rPr kumimoji="1" lang="en-US" altLang="zh-CN" sz="2000" i="1" dirty="0">
                  <a:ea typeface="楷体" panose="02010609060101010101" pitchFamily="49" charset="-122"/>
                  <a:cs typeface="Times New Roman" panose="02020603050405020304" pitchFamily="18" charset="0"/>
                </a:rPr>
                <a:t>k</a:t>
              </a:r>
              <a:r>
                <a:rPr kumimoji="1" lang="en-US" altLang="zh-CN" sz="2000" dirty="0">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136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ldLvl="0" animBg="1"/>
      <p:bldP spid="11" grpId="0" bldLvl="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857224" y="2071678"/>
            <a:ext cx="7358114" cy="1791260"/>
          </a:xfrm>
          <a:prstGeom prst="rect">
            <a:avLst/>
          </a:prstGeom>
          <a:noFill/>
          <a:ln w="9525">
            <a:noFill/>
            <a:miter lim="800000"/>
          </a:ln>
          <a:effectLst/>
        </p:spPr>
        <p:txBody>
          <a:bodyPr wrap="square">
            <a:spAutoFit/>
          </a:bodyPr>
          <a:lstStyle/>
          <a:p>
            <a:pPr algn="just">
              <a:lnSpc>
                <a:spcPct val="120000"/>
              </a:lnSpc>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解</a:t>
            </a:r>
            <a:r>
              <a:rPr kumimoji="1" lang="zh-CN" altLang="en-US">
                <a:solidFill>
                  <a:srgbClr val="FF0000"/>
                </a:solidFill>
                <a:ea typeface="楷体" panose="02010609060101010101" pitchFamily="49" charset="-122"/>
                <a:cs typeface="Times New Roman" panose="02020603050405020304" pitchFamily="18" charset="0"/>
              </a:rPr>
              <a:t>：</a:t>
            </a:r>
            <a:r>
              <a:rPr kumimoji="1" lang="en-US" altLang="zh-CN" i="1">
                <a:ea typeface="楷体" panose="02010609060101010101" pitchFamily="49" charset="-122"/>
                <a:cs typeface="Times New Roman" panose="02020603050405020304" pitchFamily="18" charset="0"/>
              </a:rPr>
              <a:t>n</a:t>
            </a:r>
            <a:r>
              <a:rPr kumimoji="1" lang="en-US" altLang="zh-CN">
                <a:ea typeface="楷体" panose="02010609060101010101" pitchFamily="49" charset="-122"/>
                <a:cs typeface="Times New Roman" panose="02020603050405020304" pitchFamily="18" charset="0"/>
              </a:rPr>
              <a:t>=11</a:t>
            </a:r>
            <a:r>
              <a:rPr kumimoji="1" lang="zh-CN" altLang="en-US">
                <a:ea typeface="楷体" panose="02010609060101010101" pitchFamily="49" charset="-122"/>
                <a:cs typeface="Times New Roman" panose="02020603050405020304" pitchFamily="18" charset="0"/>
              </a:rPr>
              <a:t>，</a:t>
            </a:r>
            <a:r>
              <a:rPr kumimoji="1" lang="en-US" altLang="zh-CN" i="1">
                <a:ea typeface="楷体" panose="02010609060101010101" pitchFamily="49" charset="-122"/>
                <a:cs typeface="Times New Roman" panose="02020603050405020304" pitchFamily="18" charset="0"/>
              </a:rPr>
              <a:t>m</a:t>
            </a:r>
            <a:r>
              <a:rPr kumimoji="1" lang="en-US" altLang="zh-CN">
                <a:ea typeface="楷体" panose="02010609060101010101" pitchFamily="49" charset="-122"/>
                <a:cs typeface="Times New Roman" panose="02020603050405020304" pitchFamily="18" charset="0"/>
              </a:rPr>
              <a:t>=13</a:t>
            </a:r>
            <a:r>
              <a:rPr kumimoji="1" lang="zh-CN" altLang="en-US">
                <a:ea typeface="楷体" panose="02010609060101010101" pitchFamily="49" charset="-122"/>
                <a:cs typeface="Times New Roman" panose="02020603050405020304" pitchFamily="18" charset="0"/>
              </a:rPr>
              <a:t>，设计除</a:t>
            </a:r>
            <a:r>
              <a:rPr kumimoji="1" lang="zh-CN" altLang="en-US" dirty="0">
                <a:ea typeface="楷体" panose="02010609060101010101" pitchFamily="49" charset="-122"/>
                <a:cs typeface="Times New Roman" panose="02020603050405020304" pitchFamily="18" charset="0"/>
              </a:rPr>
              <a:t>留余数法的哈希函数为：</a:t>
            </a:r>
          </a:p>
          <a:p>
            <a:pPr algn="just">
              <a:lnSpc>
                <a:spcPct val="120000"/>
              </a:lnSpc>
              <a:spcBef>
                <a:spcPct val="50000"/>
              </a:spcBef>
            </a:pPr>
            <a:r>
              <a:rPr kumimoji="1" lang="zh-CN" altLang="en-US" dirty="0">
                <a:ea typeface="楷体" panose="02010609060101010101" pitchFamily="49" charset="-122"/>
                <a:cs typeface="Times New Roman" panose="02020603050405020304" pitchFamily="18" charset="0"/>
              </a:rPr>
              <a:t>　　</a:t>
            </a:r>
            <a:r>
              <a:rPr kumimoji="1" lang="en-US" altLang="zh-CN" dirty="0">
                <a:ea typeface="楷体" panose="02010609060101010101" pitchFamily="49" charset="-122"/>
                <a:cs typeface="Times New Roman" panose="02020603050405020304" pitchFamily="18" charset="0"/>
              </a:rPr>
              <a:t>h(</a:t>
            </a:r>
            <a:r>
              <a:rPr kumimoji="1" lang="en-US" altLang="zh-CN" i="1" dirty="0">
                <a:ea typeface="楷体" panose="02010609060101010101" pitchFamily="49" charset="-122"/>
                <a:cs typeface="Times New Roman" panose="02020603050405020304" pitchFamily="18" charset="0"/>
              </a:rPr>
              <a:t>k</a:t>
            </a:r>
            <a:r>
              <a:rPr kumimoji="1" lang="en-US" altLang="zh-CN" dirty="0">
                <a:ea typeface="楷体" panose="02010609060101010101" pitchFamily="49" charset="-122"/>
                <a:cs typeface="Times New Roman" panose="02020603050405020304" pitchFamily="18" charset="0"/>
              </a:rPr>
              <a:t>)=</a:t>
            </a:r>
            <a:r>
              <a:rPr kumimoji="1" lang="en-US" altLang="zh-CN" i="1" dirty="0">
                <a:ea typeface="楷体" panose="02010609060101010101" pitchFamily="49" charset="-122"/>
                <a:cs typeface="Times New Roman" panose="02020603050405020304" pitchFamily="18" charset="0"/>
              </a:rPr>
              <a:t>k</a:t>
            </a:r>
            <a:r>
              <a:rPr kumimoji="1" lang="en-US" altLang="zh-CN" dirty="0">
                <a:ea typeface="楷体" panose="02010609060101010101" pitchFamily="49" charset="-122"/>
                <a:cs typeface="Times New Roman" panose="02020603050405020304" pitchFamily="18" charset="0"/>
              </a:rPr>
              <a:t> mod </a:t>
            </a:r>
            <a:r>
              <a:rPr kumimoji="1" lang="en-US" altLang="zh-CN" i="1" dirty="0">
                <a:solidFill>
                  <a:srgbClr val="FF00FF"/>
                </a:solidFill>
                <a:ea typeface="楷体" panose="02010609060101010101" pitchFamily="49" charset="-122"/>
                <a:cs typeface="Times New Roman" panose="02020603050405020304" pitchFamily="18" charset="0"/>
              </a:rPr>
              <a:t>p</a:t>
            </a:r>
          </a:p>
          <a:p>
            <a:pPr algn="just">
              <a:lnSpc>
                <a:spcPct val="120000"/>
              </a:lnSpc>
              <a:spcBef>
                <a:spcPct val="50000"/>
              </a:spcBef>
            </a:pPr>
            <a:r>
              <a:rPr kumimoji="1" lang="zh-CN" altLang="en-US" dirty="0">
                <a:ea typeface="楷体" panose="02010609060101010101" pitchFamily="49" charset="-122"/>
                <a:cs typeface="Times New Roman" panose="02020603050405020304" pitchFamily="18" charset="0"/>
              </a:rPr>
              <a:t>　</a:t>
            </a:r>
            <a:r>
              <a:rPr kumimoji="1" lang="en-US" altLang="zh-CN" i="1" dirty="0">
                <a:solidFill>
                  <a:srgbClr val="FF00FF"/>
                </a:solidFill>
                <a:ea typeface="楷体" panose="02010609060101010101" pitchFamily="49" charset="-122"/>
                <a:cs typeface="Times New Roman" panose="02020603050405020304" pitchFamily="18" charset="0"/>
              </a:rPr>
              <a:t>p</a:t>
            </a:r>
            <a:r>
              <a:rPr kumimoji="1" lang="zh-CN" altLang="en-US" dirty="0">
                <a:ea typeface="楷体" panose="02010609060101010101" pitchFamily="49" charset="-122"/>
                <a:cs typeface="Times New Roman" panose="02020603050405020304" pitchFamily="18" charset="0"/>
              </a:rPr>
              <a:t>应为小于等于</a:t>
            </a:r>
            <a:r>
              <a:rPr kumimoji="1" lang="en-US" altLang="zh-CN" i="1" dirty="0">
                <a:ea typeface="楷体" panose="02010609060101010101" pitchFamily="49" charset="-122"/>
                <a:cs typeface="Times New Roman" panose="02020603050405020304" pitchFamily="18" charset="0"/>
              </a:rPr>
              <a:t>m</a:t>
            </a:r>
            <a:r>
              <a:rPr kumimoji="1" lang="zh-CN" altLang="en-US">
                <a:ea typeface="楷体" panose="02010609060101010101" pitchFamily="49" charset="-122"/>
                <a:cs typeface="Times New Roman" panose="02020603050405020304" pitchFamily="18" charset="0"/>
              </a:rPr>
              <a:t>的素数，设</a:t>
            </a:r>
            <a:r>
              <a:rPr kumimoji="1" lang="en-US" altLang="zh-CN" i="1">
                <a:solidFill>
                  <a:srgbClr val="FF00FF"/>
                </a:solidFill>
                <a:ea typeface="楷体" panose="02010609060101010101" pitchFamily="49" charset="-122"/>
                <a:cs typeface="Times New Roman" panose="02020603050405020304" pitchFamily="18" charset="0"/>
              </a:rPr>
              <a:t>p=</a:t>
            </a:r>
            <a:r>
              <a:rPr kumimoji="1" lang="en-US" altLang="zh-CN">
                <a:solidFill>
                  <a:srgbClr val="FF00FF"/>
                </a:solidFill>
                <a:ea typeface="楷体" panose="02010609060101010101" pitchFamily="49" charset="-122"/>
                <a:cs typeface="Times New Roman" panose="02020603050405020304" pitchFamily="18" charset="0"/>
              </a:rPr>
              <a:t>13</a:t>
            </a:r>
            <a:r>
              <a:rPr kumimoji="1" lang="zh-CN" altLang="en-US" dirty="0">
                <a:ea typeface="楷体" panose="02010609060101010101" pitchFamily="49" charset="-122"/>
                <a:cs typeface="Times New Roman" panose="02020603050405020304" pitchFamily="18" charset="0"/>
              </a:rPr>
              <a:t>。</a:t>
            </a:r>
            <a:endParaRPr kumimoji="1" lang="zh-CN" altLang="en-US" dirty="0">
              <a:solidFill>
                <a:srgbClr val="FF0000"/>
              </a:solidFill>
              <a:ea typeface="楷体" panose="02010609060101010101" pitchFamily="49" charset="-122"/>
              <a:cs typeface="Times New Roman" panose="02020603050405020304" pitchFamily="18" charset="0"/>
            </a:endParaRPr>
          </a:p>
        </p:txBody>
      </p:sp>
      <p:sp>
        <p:nvSpPr>
          <p:cNvPr id="62467" name="Text Box 3"/>
          <p:cNvSpPr txBox="1">
            <a:spLocks noChangeArrowheads="1"/>
          </p:cNvSpPr>
          <p:nvPr/>
        </p:nvSpPr>
        <p:spPr bwMode="auto">
          <a:xfrm>
            <a:off x="539750" y="333375"/>
            <a:ext cx="8064500" cy="1495794"/>
          </a:xfrm>
          <a:prstGeom prst="rect">
            <a:avLst/>
          </a:prstGeom>
          <a:noFill/>
          <a:ln w="9525">
            <a:noFill/>
            <a:miter lim="800000"/>
          </a:ln>
          <a:effectLst/>
        </p:spPr>
        <p:txBody>
          <a:bodyPr>
            <a:spAutoFit/>
          </a:bodyPr>
          <a:lstStyle/>
          <a:p>
            <a:pPr algn="just">
              <a:lnSpc>
                <a:spcPct val="120000"/>
              </a:lnSpc>
              <a:spcBef>
                <a:spcPct val="50000"/>
              </a:spcBef>
            </a:pPr>
            <a:r>
              <a:rPr kumimoji="1" lang="zh-CN" altLang="en-US">
                <a:solidFill>
                  <a:srgbClr val="FF0000"/>
                </a:solidFill>
                <a:ea typeface="楷体" panose="02010609060101010101" pitchFamily="49" charset="-122"/>
                <a:cs typeface="Times New Roman" panose="02020603050405020304" pitchFamily="18" charset="0"/>
              </a:rPr>
              <a:t>　</a:t>
            </a:r>
            <a:r>
              <a:rPr kumimoji="1" lang="en-US" altLang="zh-CN" sz="2800">
                <a:solidFill>
                  <a:srgbClr val="FF0000"/>
                </a:solidFill>
                <a:ea typeface="楷体" panose="02010609060101010101" pitchFamily="49" charset="-122"/>
                <a:cs typeface="Times New Roman" panose="02020603050405020304" pitchFamily="18" charset="0"/>
              </a:rPr>
              <a:t>【</a:t>
            </a:r>
            <a:r>
              <a:rPr kumimoji="1" lang="zh-CN" altLang="en-US" sz="2800">
                <a:solidFill>
                  <a:srgbClr val="FF0000"/>
                </a:solidFill>
                <a:ea typeface="楷体" panose="02010609060101010101" pitchFamily="49" charset="-122"/>
                <a:cs typeface="Times New Roman" panose="02020603050405020304" pitchFamily="18" charset="0"/>
              </a:rPr>
              <a:t>例</a:t>
            </a:r>
            <a:r>
              <a:rPr kumimoji="1" lang="en-US" altLang="zh-CN" sz="2800">
                <a:solidFill>
                  <a:srgbClr val="FF0000"/>
                </a:solidFill>
                <a:ea typeface="楷体" panose="02010609060101010101" pitchFamily="49" charset="-122"/>
                <a:cs typeface="Times New Roman" panose="02020603050405020304" pitchFamily="18" charset="0"/>
              </a:rPr>
              <a:t>9-9】 </a:t>
            </a:r>
            <a:r>
              <a:rPr kumimoji="1" lang="zh-CN" altLang="en-US" dirty="0">
                <a:ea typeface="楷体" panose="02010609060101010101" pitchFamily="49" charset="-122"/>
                <a:cs typeface="Times New Roman" panose="02020603050405020304" pitchFamily="18" charset="0"/>
              </a:rPr>
              <a:t>假设哈希表</a:t>
            </a:r>
            <a:r>
              <a:rPr kumimoji="1" lang="zh-CN" altLang="en-US">
                <a:ea typeface="楷体" panose="02010609060101010101" pitchFamily="49" charset="-122"/>
                <a:cs typeface="Times New Roman" panose="02020603050405020304" pitchFamily="18" charset="0"/>
              </a:rPr>
              <a:t>长度</a:t>
            </a:r>
            <a:r>
              <a:rPr kumimoji="1" lang="en-US" altLang="zh-CN" i="1">
                <a:ea typeface="楷体" panose="02010609060101010101" pitchFamily="49" charset="-122"/>
                <a:cs typeface="Times New Roman" panose="02020603050405020304" pitchFamily="18" charset="0"/>
              </a:rPr>
              <a:t>m</a:t>
            </a:r>
            <a:r>
              <a:rPr kumimoji="1" lang="en-US" altLang="zh-CN">
                <a:ea typeface="楷体" panose="02010609060101010101" pitchFamily="49" charset="-122"/>
                <a:cs typeface="Times New Roman" panose="02020603050405020304" pitchFamily="18" charset="0"/>
              </a:rPr>
              <a:t>=13</a:t>
            </a:r>
            <a:r>
              <a:rPr kumimoji="1" lang="zh-CN" altLang="en-US">
                <a:ea typeface="楷体" panose="02010609060101010101" pitchFamily="49" charset="-122"/>
                <a:cs typeface="Times New Roman" panose="02020603050405020304" pitchFamily="18" charset="0"/>
              </a:rPr>
              <a:t>，采用</a:t>
            </a:r>
            <a:r>
              <a:rPr kumimoji="1" lang="zh-CN" altLang="en-US" dirty="0">
                <a:solidFill>
                  <a:srgbClr val="FF00FF"/>
                </a:solidFill>
                <a:ea typeface="楷体" panose="02010609060101010101" pitchFamily="49" charset="-122"/>
                <a:cs typeface="Times New Roman" panose="02020603050405020304" pitchFamily="18" charset="0"/>
              </a:rPr>
              <a:t>除留余数法</a:t>
            </a:r>
            <a:r>
              <a:rPr kumimoji="1" lang="zh-CN" altLang="en-US" dirty="0">
                <a:ea typeface="楷体" panose="02010609060101010101" pitchFamily="49" charset="-122"/>
                <a:cs typeface="Times New Roman" panose="02020603050405020304" pitchFamily="18" charset="0"/>
              </a:rPr>
              <a:t>哈希函数建立如下关键字集合的</a:t>
            </a:r>
            <a:r>
              <a:rPr kumimoji="1" lang="zh-CN" altLang="en-US">
                <a:ea typeface="楷体" panose="02010609060101010101" pitchFamily="49" charset="-122"/>
                <a:cs typeface="Times New Roman" panose="02020603050405020304" pitchFamily="18" charset="0"/>
              </a:rPr>
              <a:t>哈希表</a:t>
            </a:r>
            <a:r>
              <a:rPr kumimoji="1" lang="en-US" altLang="zh-CN">
                <a:ea typeface="楷体" panose="02010609060101010101" pitchFamily="49" charset="-122"/>
                <a:cs typeface="Times New Roman" panose="02020603050405020304" pitchFamily="18" charset="0"/>
                <a:sym typeface="Wingdings" panose="05000000000000000000" pitchFamily="2" charset="2"/>
              </a:rPr>
              <a:t>(</a:t>
            </a:r>
            <a:r>
              <a:rPr kumimoji="1" lang="en-US" altLang="zh-CN">
                <a:ea typeface="楷体" panose="02010609060101010101" pitchFamily="49" charset="-122"/>
                <a:cs typeface="Times New Roman" panose="02020603050405020304" pitchFamily="18" charset="0"/>
              </a:rPr>
              <a:t>16</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74</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60</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43</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54</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90</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46</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31</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29</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88</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77)</a:t>
            </a:r>
            <a:r>
              <a:rPr kumimoji="1" lang="zh-CN" altLang="en-US">
                <a:ea typeface="楷体" panose="02010609060101010101" pitchFamily="49" charset="-122"/>
                <a:cs typeface="Times New Roman" panose="02020603050405020304" pitchFamily="18" charset="0"/>
              </a:rPr>
              <a:t>，共</a:t>
            </a:r>
            <a:r>
              <a:rPr kumimoji="1" lang="en-US" altLang="zh-CN">
                <a:ea typeface="楷体" panose="02010609060101010101" pitchFamily="49" charset="-122"/>
                <a:cs typeface="Times New Roman" panose="02020603050405020304" pitchFamily="18" charset="0"/>
              </a:rPr>
              <a:t>11</a:t>
            </a:r>
            <a:r>
              <a:rPr kumimoji="1" lang="zh-CN" altLang="en-US">
                <a:ea typeface="楷体" panose="02010609060101010101" pitchFamily="49" charset="-122"/>
                <a:cs typeface="Times New Roman" panose="02020603050405020304" pitchFamily="18" charset="0"/>
              </a:rPr>
              <a:t>个关键字。</a:t>
            </a:r>
            <a:endParaRPr lang="zh-CN" altLang="en-US"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ldLvl="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4546" y="3429000"/>
            <a:ext cx="3357586" cy="461665"/>
          </a:xfrm>
          <a:prstGeom prst="rect">
            <a:avLst/>
          </a:prstGeom>
          <a:noFill/>
        </p:spPr>
        <p:txBody>
          <a:bodyPr wrap="square" rtlCol="0">
            <a:spAutoFit/>
          </a:bodyPr>
          <a:lstStyle/>
          <a:p>
            <a:pPr algn="l"/>
            <a:r>
              <a:rPr kumimoji="1" lang="zh-CN" altLang="en-US" dirty="0">
                <a:latin typeface="楷体" panose="02010609060101010101" pitchFamily="49" charset="-122"/>
                <a:ea typeface="楷体" panose="02010609060101010101" pitchFamily="49" charset="-122"/>
              </a:rPr>
              <a:t> 注意</a:t>
            </a:r>
            <a:r>
              <a:rPr kumimoji="1" lang="zh-CN" altLang="en-US">
                <a:latin typeface="楷体" panose="02010609060101010101" pitchFamily="49" charset="-122"/>
                <a:ea typeface="楷体" panose="02010609060101010101" pitchFamily="49" charset="-122"/>
              </a:rPr>
              <a:t>：</a:t>
            </a:r>
            <a:r>
              <a:rPr kumimoji="1" lang="zh-CN" altLang="en-US">
                <a:solidFill>
                  <a:srgbClr val="FF00FF"/>
                </a:solidFill>
                <a:latin typeface="楷体" panose="02010609060101010101" pitchFamily="49" charset="-122"/>
                <a:ea typeface="楷体" panose="02010609060101010101" pitchFamily="49" charset="-122"/>
              </a:rPr>
              <a:t>存在</a:t>
            </a:r>
            <a:r>
              <a:rPr kumimoji="1" lang="zh-CN" altLang="en-US">
                <a:solidFill>
                  <a:srgbClr val="FF00FF"/>
                </a:solidFill>
                <a:ea typeface="楷体" panose="02010609060101010101" pitchFamily="49" charset="-122"/>
                <a:cs typeface="Times New Roman" panose="02020603050405020304" pitchFamily="18" charset="0"/>
              </a:rPr>
              <a:t>哈希</a:t>
            </a:r>
            <a:r>
              <a:rPr kumimoji="1" lang="zh-CN" altLang="en-US">
                <a:solidFill>
                  <a:srgbClr val="FF00FF"/>
                </a:solidFill>
                <a:latin typeface="楷体" panose="02010609060101010101" pitchFamily="49" charset="-122"/>
                <a:ea typeface="楷体" panose="02010609060101010101" pitchFamily="49" charset="-122"/>
              </a:rPr>
              <a:t>冲突</a:t>
            </a:r>
            <a:r>
              <a:rPr kumimoji="1" lang="zh-CN" altLang="en-US"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5" name="矩形 4"/>
          <p:cNvSpPr/>
          <p:nvPr/>
        </p:nvSpPr>
        <p:spPr>
          <a:xfrm>
            <a:off x="428596"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57184" y="2228842"/>
            <a:ext cx="385765" cy="276999"/>
          </a:xfrm>
          <a:prstGeom prst="rect">
            <a:avLst/>
          </a:prstGeom>
          <a:noFill/>
        </p:spPr>
        <p:txBody>
          <a:bodyPr wrap="square" lIns="0" tIns="0" rIns="0" bIns="0" rtlCol="0">
            <a:spAutoFit/>
          </a:bodyPr>
          <a:lstStyle/>
          <a:p>
            <a:r>
              <a:rPr lang="en-US" altLang="zh-CN" sz="2000" dirty="0"/>
              <a:t>0</a:t>
            </a:r>
            <a:endParaRPr lang="zh-CN" altLang="en-US" sz="2000" dirty="0"/>
          </a:p>
        </p:txBody>
      </p:sp>
      <p:sp>
        <p:nvSpPr>
          <p:cNvPr id="9" name="矩形 8"/>
          <p:cNvSpPr/>
          <p:nvPr/>
        </p:nvSpPr>
        <p:spPr>
          <a:xfrm>
            <a:off x="1071538"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200126" y="2228842"/>
            <a:ext cx="385765" cy="276999"/>
          </a:xfrm>
          <a:prstGeom prst="rect">
            <a:avLst/>
          </a:prstGeom>
          <a:noFill/>
        </p:spPr>
        <p:txBody>
          <a:bodyPr wrap="square" lIns="0" tIns="0" rIns="0" bIns="0" rtlCol="0">
            <a:spAutoFit/>
          </a:bodyPr>
          <a:lstStyle/>
          <a:p>
            <a:r>
              <a:rPr lang="en-US" altLang="zh-CN" sz="2000" dirty="0"/>
              <a:t>1</a:t>
            </a:r>
            <a:endParaRPr lang="zh-CN" altLang="en-US" sz="2000" dirty="0"/>
          </a:p>
        </p:txBody>
      </p:sp>
      <p:sp>
        <p:nvSpPr>
          <p:cNvPr id="11" name="矩形 10"/>
          <p:cNvSpPr/>
          <p:nvPr/>
        </p:nvSpPr>
        <p:spPr>
          <a:xfrm>
            <a:off x="171448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843068" y="2228842"/>
            <a:ext cx="385765" cy="276999"/>
          </a:xfrm>
          <a:prstGeom prst="rect">
            <a:avLst/>
          </a:prstGeom>
          <a:noFill/>
        </p:spPr>
        <p:txBody>
          <a:bodyPr wrap="square" lIns="0" tIns="0" rIns="0" bIns="0" rtlCol="0">
            <a:spAutoFit/>
          </a:bodyPr>
          <a:lstStyle/>
          <a:p>
            <a:r>
              <a:rPr lang="en-US" altLang="zh-CN" sz="2000" dirty="0"/>
              <a:t>2</a:t>
            </a:r>
            <a:endParaRPr lang="zh-CN" altLang="en-US" sz="2000" dirty="0"/>
          </a:p>
        </p:txBody>
      </p:sp>
      <p:sp>
        <p:nvSpPr>
          <p:cNvPr id="13" name="矩形 12"/>
          <p:cNvSpPr/>
          <p:nvPr/>
        </p:nvSpPr>
        <p:spPr>
          <a:xfrm>
            <a:off x="2357422"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86010" y="2228842"/>
            <a:ext cx="385765" cy="276999"/>
          </a:xfrm>
          <a:prstGeom prst="rect">
            <a:avLst/>
          </a:prstGeom>
          <a:noFill/>
        </p:spPr>
        <p:txBody>
          <a:bodyPr wrap="square" lIns="0" tIns="0" rIns="0" bIns="0" rtlCol="0">
            <a:spAutoFit/>
          </a:bodyPr>
          <a:lstStyle/>
          <a:p>
            <a:r>
              <a:rPr lang="en-US" altLang="zh-CN" sz="2000" dirty="0"/>
              <a:t>3</a:t>
            </a:r>
            <a:endParaRPr lang="zh-CN" altLang="en-US" sz="2000" dirty="0"/>
          </a:p>
        </p:txBody>
      </p:sp>
      <p:sp>
        <p:nvSpPr>
          <p:cNvPr id="15" name="矩形 14"/>
          <p:cNvSpPr/>
          <p:nvPr/>
        </p:nvSpPr>
        <p:spPr>
          <a:xfrm>
            <a:off x="3000364"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128952" y="2228842"/>
            <a:ext cx="385765" cy="276999"/>
          </a:xfrm>
          <a:prstGeom prst="rect">
            <a:avLst/>
          </a:prstGeom>
          <a:noFill/>
        </p:spPr>
        <p:txBody>
          <a:bodyPr wrap="square" lIns="0" tIns="0" rIns="0" bIns="0" rtlCol="0">
            <a:spAutoFit/>
          </a:bodyPr>
          <a:lstStyle/>
          <a:p>
            <a:r>
              <a:rPr lang="en-US" altLang="zh-CN" sz="2000" dirty="0"/>
              <a:t>4</a:t>
            </a:r>
            <a:endParaRPr lang="zh-CN" altLang="en-US" sz="2000" dirty="0"/>
          </a:p>
        </p:txBody>
      </p:sp>
      <p:sp>
        <p:nvSpPr>
          <p:cNvPr id="17" name="矩形 16"/>
          <p:cNvSpPr/>
          <p:nvPr/>
        </p:nvSpPr>
        <p:spPr>
          <a:xfrm>
            <a:off x="3643306"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771894" y="2228842"/>
            <a:ext cx="385765" cy="276999"/>
          </a:xfrm>
          <a:prstGeom prst="rect">
            <a:avLst/>
          </a:prstGeom>
          <a:noFill/>
        </p:spPr>
        <p:txBody>
          <a:bodyPr wrap="square" lIns="0" tIns="0" rIns="0" bIns="0" rtlCol="0">
            <a:spAutoFit/>
          </a:bodyPr>
          <a:lstStyle/>
          <a:p>
            <a:r>
              <a:rPr lang="en-US" altLang="zh-CN" sz="2000" dirty="0"/>
              <a:t>5</a:t>
            </a:r>
            <a:endParaRPr lang="zh-CN" altLang="en-US" sz="2000" dirty="0"/>
          </a:p>
        </p:txBody>
      </p:sp>
      <p:sp>
        <p:nvSpPr>
          <p:cNvPr id="19" name="矩形 18"/>
          <p:cNvSpPr/>
          <p:nvPr/>
        </p:nvSpPr>
        <p:spPr>
          <a:xfrm>
            <a:off x="4286248"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4414836" y="2228842"/>
            <a:ext cx="385765" cy="276999"/>
          </a:xfrm>
          <a:prstGeom prst="rect">
            <a:avLst/>
          </a:prstGeom>
          <a:noFill/>
        </p:spPr>
        <p:txBody>
          <a:bodyPr wrap="square" lIns="0" tIns="0" rIns="0" bIns="0" rtlCol="0">
            <a:spAutoFit/>
          </a:bodyPr>
          <a:lstStyle/>
          <a:p>
            <a:r>
              <a:rPr lang="en-US" altLang="zh-CN" sz="2000" dirty="0"/>
              <a:t>6</a:t>
            </a:r>
            <a:endParaRPr lang="zh-CN" altLang="en-US" sz="2000" dirty="0"/>
          </a:p>
        </p:txBody>
      </p:sp>
      <p:sp>
        <p:nvSpPr>
          <p:cNvPr id="21" name="矩形 20"/>
          <p:cNvSpPr/>
          <p:nvPr/>
        </p:nvSpPr>
        <p:spPr>
          <a:xfrm>
            <a:off x="492919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5057778" y="2228842"/>
            <a:ext cx="385765" cy="276999"/>
          </a:xfrm>
          <a:prstGeom prst="rect">
            <a:avLst/>
          </a:prstGeom>
          <a:noFill/>
        </p:spPr>
        <p:txBody>
          <a:bodyPr wrap="square" lIns="0" tIns="0" rIns="0" bIns="0" rtlCol="0">
            <a:spAutoFit/>
          </a:bodyPr>
          <a:lstStyle/>
          <a:p>
            <a:r>
              <a:rPr lang="en-US" altLang="zh-CN" sz="2000" dirty="0"/>
              <a:t>7</a:t>
            </a:r>
            <a:endParaRPr lang="zh-CN" altLang="en-US" sz="2000" dirty="0"/>
          </a:p>
        </p:txBody>
      </p:sp>
      <p:sp>
        <p:nvSpPr>
          <p:cNvPr id="23" name="矩形 22"/>
          <p:cNvSpPr/>
          <p:nvPr/>
        </p:nvSpPr>
        <p:spPr>
          <a:xfrm>
            <a:off x="5572132"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5700720" y="2228842"/>
            <a:ext cx="385765" cy="276999"/>
          </a:xfrm>
          <a:prstGeom prst="rect">
            <a:avLst/>
          </a:prstGeom>
          <a:noFill/>
        </p:spPr>
        <p:txBody>
          <a:bodyPr wrap="square" lIns="0" tIns="0" rIns="0" bIns="0" rtlCol="0">
            <a:spAutoFit/>
          </a:bodyPr>
          <a:lstStyle/>
          <a:p>
            <a:r>
              <a:rPr lang="en-US" altLang="zh-CN" sz="2000" dirty="0"/>
              <a:t>8</a:t>
            </a:r>
            <a:endParaRPr lang="zh-CN" altLang="en-US" sz="2000" dirty="0"/>
          </a:p>
        </p:txBody>
      </p:sp>
      <p:sp>
        <p:nvSpPr>
          <p:cNvPr id="25" name="矩形 24"/>
          <p:cNvSpPr/>
          <p:nvPr/>
        </p:nvSpPr>
        <p:spPr>
          <a:xfrm>
            <a:off x="6215074"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343662" y="2228842"/>
            <a:ext cx="385765" cy="276999"/>
          </a:xfrm>
          <a:prstGeom prst="rect">
            <a:avLst/>
          </a:prstGeom>
          <a:noFill/>
        </p:spPr>
        <p:txBody>
          <a:bodyPr wrap="square" lIns="0" tIns="0" rIns="0" bIns="0" rtlCol="0">
            <a:spAutoFit/>
          </a:bodyPr>
          <a:lstStyle/>
          <a:p>
            <a:r>
              <a:rPr lang="en-US" altLang="zh-CN" sz="2000" dirty="0"/>
              <a:t>9</a:t>
            </a:r>
            <a:endParaRPr lang="zh-CN" altLang="en-US" sz="2000" dirty="0"/>
          </a:p>
        </p:txBody>
      </p:sp>
      <p:sp>
        <p:nvSpPr>
          <p:cNvPr id="27" name="矩形 26"/>
          <p:cNvSpPr/>
          <p:nvPr/>
        </p:nvSpPr>
        <p:spPr>
          <a:xfrm>
            <a:off x="6858016"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6986604" y="2228842"/>
            <a:ext cx="385765" cy="276999"/>
          </a:xfrm>
          <a:prstGeom prst="rect">
            <a:avLst/>
          </a:prstGeom>
          <a:noFill/>
        </p:spPr>
        <p:txBody>
          <a:bodyPr wrap="square" lIns="0" tIns="0" rIns="0" bIns="0" rtlCol="0">
            <a:spAutoFit/>
          </a:bodyPr>
          <a:lstStyle/>
          <a:p>
            <a:r>
              <a:rPr lang="en-US" altLang="zh-CN" sz="2000" dirty="0"/>
              <a:t>10</a:t>
            </a:r>
            <a:endParaRPr lang="zh-CN" altLang="en-US" sz="2000" dirty="0"/>
          </a:p>
        </p:txBody>
      </p:sp>
      <p:sp>
        <p:nvSpPr>
          <p:cNvPr id="29" name="矩形 28"/>
          <p:cNvSpPr/>
          <p:nvPr/>
        </p:nvSpPr>
        <p:spPr>
          <a:xfrm>
            <a:off x="7500958"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629546" y="2228842"/>
            <a:ext cx="385765" cy="276999"/>
          </a:xfrm>
          <a:prstGeom prst="rect">
            <a:avLst/>
          </a:prstGeom>
          <a:noFill/>
        </p:spPr>
        <p:txBody>
          <a:bodyPr wrap="square" lIns="0" tIns="0" rIns="0" bIns="0" rtlCol="0">
            <a:spAutoFit/>
          </a:bodyPr>
          <a:lstStyle/>
          <a:p>
            <a:r>
              <a:rPr lang="en-US" altLang="zh-CN" sz="2000" dirty="0"/>
              <a:t>11</a:t>
            </a:r>
            <a:endParaRPr lang="zh-CN" altLang="en-US" sz="2000" dirty="0"/>
          </a:p>
        </p:txBody>
      </p:sp>
      <p:sp>
        <p:nvSpPr>
          <p:cNvPr id="31" name="矩形 30"/>
          <p:cNvSpPr/>
          <p:nvPr/>
        </p:nvSpPr>
        <p:spPr>
          <a:xfrm>
            <a:off x="814390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8272488" y="2228842"/>
            <a:ext cx="385765" cy="276999"/>
          </a:xfrm>
          <a:prstGeom prst="rect">
            <a:avLst/>
          </a:prstGeom>
          <a:noFill/>
        </p:spPr>
        <p:txBody>
          <a:bodyPr wrap="square" lIns="0" tIns="0" rIns="0" bIns="0" rtlCol="0">
            <a:spAutoFit/>
          </a:bodyPr>
          <a:lstStyle/>
          <a:p>
            <a:r>
              <a:rPr lang="en-US" altLang="zh-CN" sz="2000" dirty="0"/>
              <a:t>12</a:t>
            </a:r>
            <a:endParaRPr lang="zh-CN" altLang="en-US" sz="2000" dirty="0"/>
          </a:p>
        </p:txBody>
      </p:sp>
      <p:sp>
        <p:nvSpPr>
          <p:cNvPr id="34" name="TextBox 33"/>
          <p:cNvSpPr txBox="1"/>
          <p:nvPr/>
        </p:nvSpPr>
        <p:spPr>
          <a:xfrm>
            <a:off x="428596" y="252691"/>
            <a:ext cx="7215238" cy="461665"/>
          </a:xfrm>
          <a:prstGeom prst="rect">
            <a:avLst/>
          </a:prstGeom>
          <a:noFill/>
        </p:spPr>
        <p:txBody>
          <a:bodyPr wrap="square" rtlCol="0">
            <a:spAutoFit/>
          </a:bodyPr>
          <a:lstStyle/>
          <a:p>
            <a:pPr algn="l"/>
            <a:r>
              <a:rPr kumimoji="1" lang="zh-CN" altLang="en-US" dirty="0">
                <a:ea typeface="楷体" panose="02010609060101010101" pitchFamily="49" charset="-122"/>
                <a:cs typeface="Times New Roman" panose="02020603050405020304" pitchFamily="18" charset="0"/>
              </a:rPr>
              <a:t>关键字：</a:t>
            </a:r>
            <a:r>
              <a:rPr kumimoji="1" lang="en-US" altLang="zh-CN" dirty="0">
                <a:ea typeface="楷体" panose="02010609060101010101" pitchFamily="49" charset="-122"/>
                <a:cs typeface="Times New Roman" panose="02020603050405020304" pitchFamily="18" charset="0"/>
              </a:rPr>
              <a:t>16   74  60  43  54  90  46  31  29  88  77</a:t>
            </a:r>
            <a:endParaRPr lang="zh-CN" altLang="en-US" dirty="0"/>
          </a:p>
        </p:txBody>
      </p:sp>
      <p:sp>
        <p:nvSpPr>
          <p:cNvPr id="35" name="TextBox 34"/>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dirty="0"/>
              <a:t>h(16)=3</a:t>
            </a:r>
            <a:endParaRPr lang="zh-CN" altLang="en-US" dirty="0"/>
          </a:p>
        </p:txBody>
      </p:sp>
      <p:sp>
        <p:nvSpPr>
          <p:cNvPr id="36" name="TextBox 35"/>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dirty="0"/>
              <a:t>h(74)=9</a:t>
            </a:r>
            <a:endParaRPr lang="zh-CN" altLang="en-US" dirty="0"/>
          </a:p>
        </p:txBody>
      </p:sp>
      <p:sp>
        <p:nvSpPr>
          <p:cNvPr id="37" name="TextBox 36"/>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dirty="0"/>
              <a:t>h(60)=8</a:t>
            </a:r>
            <a:endParaRPr lang="zh-CN" altLang="en-US" dirty="0"/>
          </a:p>
        </p:txBody>
      </p:sp>
      <p:sp>
        <p:nvSpPr>
          <p:cNvPr id="38" name="TextBox 37"/>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dirty="0"/>
              <a:t>h(43)=4</a:t>
            </a:r>
            <a:endParaRPr lang="zh-CN" altLang="en-US" dirty="0"/>
          </a:p>
        </p:txBody>
      </p:sp>
      <p:sp>
        <p:nvSpPr>
          <p:cNvPr id="39" name="TextBox 38"/>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dirty="0"/>
              <a:t>h(54)=2</a:t>
            </a:r>
            <a:endParaRPr lang="zh-CN" altLang="en-US" dirty="0"/>
          </a:p>
        </p:txBody>
      </p:sp>
      <p:sp>
        <p:nvSpPr>
          <p:cNvPr id="40" name="TextBox 39"/>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dirty="0"/>
              <a:t>h(90)=12</a:t>
            </a:r>
            <a:endParaRPr lang="zh-CN" altLang="en-US" dirty="0"/>
          </a:p>
        </p:txBody>
      </p:sp>
      <p:sp>
        <p:nvSpPr>
          <p:cNvPr id="41" name="TextBox 40"/>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dirty="0"/>
              <a:t>h(46)=7</a:t>
            </a:r>
            <a:endParaRPr lang="zh-CN" altLang="en-US" dirty="0"/>
          </a:p>
        </p:txBody>
      </p:sp>
      <p:sp>
        <p:nvSpPr>
          <p:cNvPr id="42" name="TextBox 41"/>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dirty="0"/>
              <a:t>h(31)=5</a:t>
            </a:r>
            <a:endParaRPr lang="zh-CN" altLang="en-US" dirty="0"/>
          </a:p>
        </p:txBody>
      </p:sp>
      <p:sp>
        <p:nvSpPr>
          <p:cNvPr id="43" name="TextBox 42"/>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dirty="0"/>
              <a:t>h(29)=3</a:t>
            </a:r>
            <a:endParaRPr lang="zh-CN" altLang="en-US" dirty="0"/>
          </a:p>
        </p:txBody>
      </p:sp>
      <p:sp>
        <p:nvSpPr>
          <p:cNvPr id="46" name="矩形 45"/>
          <p:cNvSpPr/>
          <p:nvPr/>
        </p:nvSpPr>
        <p:spPr>
          <a:xfrm>
            <a:off x="171448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54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47" name="矩形 46"/>
          <p:cNvSpPr/>
          <p:nvPr/>
        </p:nvSpPr>
        <p:spPr>
          <a:xfrm>
            <a:off x="2357422"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16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48" name="矩形 47"/>
          <p:cNvSpPr/>
          <p:nvPr/>
        </p:nvSpPr>
        <p:spPr>
          <a:xfrm>
            <a:off x="3000364"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43</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49" name="矩形 48"/>
          <p:cNvSpPr/>
          <p:nvPr/>
        </p:nvSpPr>
        <p:spPr>
          <a:xfrm>
            <a:off x="3643306"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31</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1" name="矩形 50"/>
          <p:cNvSpPr/>
          <p:nvPr/>
        </p:nvSpPr>
        <p:spPr>
          <a:xfrm>
            <a:off x="492919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46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2" name="矩形 51"/>
          <p:cNvSpPr/>
          <p:nvPr/>
        </p:nvSpPr>
        <p:spPr>
          <a:xfrm>
            <a:off x="5572132"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60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3" name="矩形 52"/>
          <p:cNvSpPr/>
          <p:nvPr/>
        </p:nvSpPr>
        <p:spPr>
          <a:xfrm>
            <a:off x="6215074"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74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6" name="矩形 55"/>
          <p:cNvSpPr/>
          <p:nvPr/>
        </p:nvSpPr>
        <p:spPr>
          <a:xfrm>
            <a:off x="814390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90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7" name="椭圆 56"/>
          <p:cNvSpPr/>
          <p:nvPr/>
        </p:nvSpPr>
        <p:spPr>
          <a:xfrm>
            <a:off x="2357422" y="2500306"/>
            <a:ext cx="642942" cy="642942"/>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箭头连接符 58"/>
          <p:cNvCxnSpPr/>
          <p:nvPr/>
        </p:nvCxnSpPr>
        <p:spPr>
          <a:xfrm rot="5400000" flipH="1" flipV="1">
            <a:off x="1793061"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flipH="1" flipV="1">
            <a:off x="2249471"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5400000" flipH="1" flipV="1">
            <a:off x="2679687"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5400000" flipH="1" flipV="1">
            <a:off x="3136097"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flipH="1" flipV="1">
            <a:off x="3608381"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flipH="1" flipV="1">
            <a:off x="4064791"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flipH="1" flipV="1">
            <a:off x="4537075"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5400000" flipH="1" flipV="1">
            <a:off x="4993485"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rot="5400000" flipH="1" flipV="1">
            <a:off x="5464181"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A3603EE2-E77C-4A3F-BE76-CC22BE303815}" type="slidenum">
              <a:rPr lang="en-US" altLang="zh-CN" smtClean="0"/>
              <a:t>138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59"/>
                                        </p:tgtEl>
                                      </p:cBhvr>
                                    </p:animEffect>
                                    <p:set>
                                      <p:cBhvr>
                                        <p:cTn id="18" dur="1" fill="hold">
                                          <p:stCondLst>
                                            <p:cond delay="499"/>
                                          </p:stCondLst>
                                        </p:cTn>
                                        <p:tgtEl>
                                          <p:spTgt spid="59"/>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nodeType="clickEffect">
                                  <p:stCondLst>
                                    <p:cond delay="0"/>
                                  </p:stCondLst>
                                  <p:childTnLst>
                                    <p:animEffect transition="out" filter="wipe(down)">
                                      <p:cBhvr>
                                        <p:cTn id="33" dur="500"/>
                                        <p:tgtEl>
                                          <p:spTgt spid="60"/>
                                        </p:tgtEl>
                                      </p:cBhvr>
                                    </p:animEffect>
                                    <p:set>
                                      <p:cBhvr>
                                        <p:cTn id="34" dur="1" fill="hold">
                                          <p:stCondLst>
                                            <p:cond delay="499"/>
                                          </p:stCondLst>
                                        </p:cTn>
                                        <p:tgtEl>
                                          <p:spTgt spid="60"/>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nodeType="clickEffect">
                                  <p:stCondLst>
                                    <p:cond delay="0"/>
                                  </p:stCondLst>
                                  <p:childTnLst>
                                    <p:animEffect transition="out" filter="wipe(down)">
                                      <p:cBhvr>
                                        <p:cTn id="49" dur="500"/>
                                        <p:tgtEl>
                                          <p:spTgt spid="61"/>
                                        </p:tgtEl>
                                      </p:cBhvr>
                                    </p:animEffect>
                                    <p:set>
                                      <p:cBhvr>
                                        <p:cTn id="50" dur="1" fill="hold">
                                          <p:stCondLst>
                                            <p:cond delay="499"/>
                                          </p:stCondLst>
                                        </p:cTn>
                                        <p:tgtEl>
                                          <p:spTgt spid="61"/>
                                        </p:tgtEl>
                                        <p:attrNameLst>
                                          <p:attrName>style.visibility</p:attrName>
                                        </p:attrNameLst>
                                      </p:cBhvr>
                                      <p:to>
                                        <p:strVal val="hidden"/>
                                      </p:to>
                                    </p:se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6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62"/>
                                        </p:tgtEl>
                                      </p:cBhvr>
                                    </p:animEffect>
                                    <p:set>
                                      <p:cBhvr>
                                        <p:cTn id="66" dur="1" fill="hold">
                                          <p:stCondLst>
                                            <p:cond delay="499"/>
                                          </p:stCondLst>
                                        </p:cTn>
                                        <p:tgtEl>
                                          <p:spTgt spid="62"/>
                                        </p:tgtEl>
                                        <p:attrNameLst>
                                          <p:attrName>style.visibility</p:attrName>
                                        </p:attrNameLst>
                                      </p:cBhvr>
                                      <p:to>
                                        <p:strVal val="hidden"/>
                                      </p:to>
                                    </p:se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nodeType="clickEffect">
                                  <p:stCondLst>
                                    <p:cond delay="0"/>
                                  </p:stCondLst>
                                  <p:childTnLst>
                                    <p:animEffect transition="out" filter="wipe(down)">
                                      <p:cBhvr>
                                        <p:cTn id="81" dur="500"/>
                                        <p:tgtEl>
                                          <p:spTgt spid="63"/>
                                        </p:tgtEl>
                                      </p:cBhvr>
                                    </p:animEffect>
                                    <p:set>
                                      <p:cBhvr>
                                        <p:cTn id="82" dur="1" fill="hold">
                                          <p:stCondLst>
                                            <p:cond delay="499"/>
                                          </p:stCondLst>
                                        </p:cTn>
                                        <p:tgtEl>
                                          <p:spTgt spid="63"/>
                                        </p:tgtEl>
                                        <p:attrNameLst>
                                          <p:attrName>style.visibility</p:attrName>
                                        </p:attrNameLst>
                                      </p:cBhvr>
                                      <p:to>
                                        <p:strVal val="hidden"/>
                                      </p:to>
                                    </p:set>
                                  </p:childTnLst>
                                </p:cTn>
                              </p:par>
                            </p:childTnLst>
                          </p:cTn>
                        </p:par>
                        <p:par>
                          <p:cTn id="83" fill="hold">
                            <p:stCondLst>
                              <p:cond delay="500"/>
                            </p:stCondLst>
                            <p:childTnLst>
                              <p:par>
                                <p:cTn id="84" presetID="1" presetClass="entr" presetSubtype="0" fill="hold" nodeType="afterEffect">
                                  <p:stCondLst>
                                    <p:cond delay="0"/>
                                  </p:stCondLst>
                                  <p:childTnLst>
                                    <p:set>
                                      <p:cBhvr>
                                        <p:cTn id="85" dur="1" fill="hold">
                                          <p:stCondLst>
                                            <p:cond delay="0"/>
                                          </p:stCondLst>
                                        </p:cTn>
                                        <p:tgtEl>
                                          <p:spTgt spid="6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4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nodeType="clickEffect">
                                  <p:stCondLst>
                                    <p:cond delay="0"/>
                                  </p:stCondLst>
                                  <p:childTnLst>
                                    <p:animEffect transition="out" filter="wipe(down)">
                                      <p:cBhvr>
                                        <p:cTn id="97" dur="500"/>
                                        <p:tgtEl>
                                          <p:spTgt spid="64"/>
                                        </p:tgtEl>
                                      </p:cBhvr>
                                    </p:animEffect>
                                    <p:set>
                                      <p:cBhvr>
                                        <p:cTn id="98" dur="1" fill="hold">
                                          <p:stCondLst>
                                            <p:cond delay="499"/>
                                          </p:stCondLst>
                                        </p:cTn>
                                        <p:tgtEl>
                                          <p:spTgt spid="64"/>
                                        </p:tgtEl>
                                        <p:attrNameLst>
                                          <p:attrName>style.visibility</p:attrName>
                                        </p:attrNameLst>
                                      </p:cBhvr>
                                      <p:to>
                                        <p:strVal val="hidden"/>
                                      </p:to>
                                    </p:set>
                                  </p:childTnLst>
                                </p:cTn>
                              </p:par>
                            </p:childTnLst>
                          </p:cTn>
                        </p:par>
                        <p:par>
                          <p:cTn id="99" fill="hold">
                            <p:stCondLst>
                              <p:cond delay="500"/>
                            </p:stCondLst>
                            <p:childTnLst>
                              <p:par>
                                <p:cTn id="100" presetID="1" presetClass="entr" presetSubtype="0" fill="hold" nodeType="afterEffect">
                                  <p:stCondLst>
                                    <p:cond delay="0"/>
                                  </p:stCondLst>
                                  <p:childTnLst>
                                    <p:set>
                                      <p:cBhvr>
                                        <p:cTn id="101" dur="1" fill="hold">
                                          <p:stCondLst>
                                            <p:cond delay="0"/>
                                          </p:stCondLst>
                                        </p:cTn>
                                        <p:tgtEl>
                                          <p:spTgt spid="6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51"/>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xit" presetSubtype="4" fill="hold" nodeType="clickEffect">
                                  <p:stCondLst>
                                    <p:cond delay="0"/>
                                  </p:stCondLst>
                                  <p:childTnLst>
                                    <p:animEffect transition="out" filter="wipe(down)">
                                      <p:cBhvr>
                                        <p:cTn id="113" dur="500"/>
                                        <p:tgtEl>
                                          <p:spTgt spid="65"/>
                                        </p:tgtEl>
                                      </p:cBhvr>
                                    </p:animEffect>
                                    <p:set>
                                      <p:cBhvr>
                                        <p:cTn id="114" dur="1" fill="hold">
                                          <p:stCondLst>
                                            <p:cond delay="499"/>
                                          </p:stCondLst>
                                        </p:cTn>
                                        <p:tgtEl>
                                          <p:spTgt spid="65"/>
                                        </p:tgtEl>
                                        <p:attrNameLst>
                                          <p:attrName>style.visibility</p:attrName>
                                        </p:attrNameLst>
                                      </p:cBhvr>
                                      <p:to>
                                        <p:strVal val="hidden"/>
                                      </p:to>
                                    </p:set>
                                  </p:childTnLst>
                                </p:cTn>
                              </p:par>
                            </p:childTnLst>
                          </p:cTn>
                        </p:par>
                        <p:par>
                          <p:cTn id="115" fill="hold">
                            <p:stCondLst>
                              <p:cond delay="500"/>
                            </p:stCondLst>
                            <p:childTnLst>
                              <p:par>
                                <p:cTn id="116" presetID="1" presetClass="entr" presetSubtype="0" fill="hold" nodeType="afterEffect">
                                  <p:stCondLst>
                                    <p:cond delay="0"/>
                                  </p:stCondLst>
                                  <p:childTnLst>
                                    <p:set>
                                      <p:cBhvr>
                                        <p:cTn id="117" dur="1" fill="hold">
                                          <p:stCondLst>
                                            <p:cond delay="0"/>
                                          </p:stCondLst>
                                        </p:cTn>
                                        <p:tgtEl>
                                          <p:spTgt spid="6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4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49"/>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2" presetClass="exit" presetSubtype="4" fill="hold" nodeType="clickEffect">
                                  <p:stCondLst>
                                    <p:cond delay="0"/>
                                  </p:stCondLst>
                                  <p:childTnLst>
                                    <p:animEffect transition="out" filter="wipe(down)">
                                      <p:cBhvr>
                                        <p:cTn id="129" dur="500"/>
                                        <p:tgtEl>
                                          <p:spTgt spid="66"/>
                                        </p:tgtEl>
                                      </p:cBhvr>
                                    </p:animEffect>
                                    <p:set>
                                      <p:cBhvr>
                                        <p:cTn id="130" dur="1" fill="hold">
                                          <p:stCondLst>
                                            <p:cond delay="499"/>
                                          </p:stCondLst>
                                        </p:cTn>
                                        <p:tgtEl>
                                          <p:spTgt spid="66"/>
                                        </p:tgtEl>
                                        <p:attrNameLst>
                                          <p:attrName>style.visibility</p:attrName>
                                        </p:attrNameLst>
                                      </p:cBhvr>
                                      <p:to>
                                        <p:strVal val="hidden"/>
                                      </p:to>
                                    </p:set>
                                  </p:childTnLst>
                                </p:cTn>
                              </p:par>
                            </p:childTnLst>
                          </p:cTn>
                        </p:par>
                        <p:par>
                          <p:cTn id="131" fill="hold">
                            <p:stCondLst>
                              <p:cond delay="500"/>
                            </p:stCondLst>
                            <p:childTnLst>
                              <p:par>
                                <p:cTn id="132" presetID="1" presetClass="entr" presetSubtype="0" fill="hold" nodeType="afterEffect">
                                  <p:stCondLst>
                                    <p:cond delay="0"/>
                                  </p:stCondLst>
                                  <p:childTnLst>
                                    <p:set>
                                      <p:cBhvr>
                                        <p:cTn id="133" dur="1" fill="hold">
                                          <p:stCondLst>
                                            <p:cond delay="0"/>
                                          </p:stCondLst>
                                        </p:cTn>
                                        <p:tgtEl>
                                          <p:spTgt spid="67"/>
                                        </p:tgtEl>
                                        <p:attrNameLst>
                                          <p:attrName>style.visibility</p:attrName>
                                        </p:attrNameLst>
                                      </p:cBhvr>
                                      <p:to>
                                        <p:strVal val="visible"/>
                                      </p:to>
                                    </p:se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43"/>
                                        </p:tgtEl>
                                        <p:attrNameLst>
                                          <p:attrName>style.visibility</p:attrName>
                                        </p:attrNameLst>
                                      </p:cBhvr>
                                      <p:to>
                                        <p:strVal val="visible"/>
                                      </p:to>
                                    </p:se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57"/>
                                        </p:tgtEl>
                                        <p:attrNameLst>
                                          <p:attrName>style.visibility</p:attrName>
                                        </p:attrNameLst>
                                      </p:cBhvr>
                                      <p:to>
                                        <p:strVal val="visible"/>
                                      </p:to>
                                    </p:set>
                                  </p:childTnLst>
                                </p:cTn>
                              </p:par>
                            </p:childTnLst>
                          </p:cTn>
                        </p:par>
                        <p:par>
                          <p:cTn id="140" fill="hold">
                            <p:stCondLst>
                              <p:cond delay="500"/>
                            </p:stCondLst>
                            <p:childTnLst>
                              <p:par>
                                <p:cTn id="141" presetID="26" presetClass="emph" presetSubtype="0" fill="hold" grpId="1" nodeType="afterEffect">
                                  <p:stCondLst>
                                    <p:cond delay="0"/>
                                  </p:stCondLst>
                                  <p:childTnLst>
                                    <p:animEffect transition="out" filter="fade">
                                      <p:cBhvr>
                                        <p:cTn id="142" dur="500" tmFilter="0, 0; .2, .5; .8, .5; 1, 0"/>
                                        <p:tgtEl>
                                          <p:spTgt spid="57"/>
                                        </p:tgtEl>
                                      </p:cBhvr>
                                    </p:animEffect>
                                    <p:animScale>
                                      <p:cBhvr>
                                        <p:cTn id="143" dur="250" autoRev="1" fill="hold"/>
                                        <p:tgtEl>
                                          <p:spTgt spid="57"/>
                                        </p:tgtEl>
                                      </p:cBhvr>
                                      <p:by x="105000" y="105000"/>
                                    </p:animScale>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bldLvl="0" animBg="1"/>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6" grpId="0" bldLvl="0" animBg="1"/>
      <p:bldP spid="47" grpId="0" bldLvl="0" animBg="1"/>
      <p:bldP spid="48" grpId="0" bldLvl="0" animBg="1"/>
      <p:bldP spid="49" grpId="0" bldLvl="0" animBg="1"/>
      <p:bldP spid="51" grpId="0" bldLvl="0" animBg="1"/>
      <p:bldP spid="52" grpId="0" bldLvl="0" animBg="1"/>
      <p:bldP spid="53" grpId="0" bldLvl="0" animBg="1"/>
      <p:bldP spid="56" grpId="0" bldLvl="0" animBg="1"/>
      <p:bldP spid="57" grpId="0" bldLvl="0" animBg="1"/>
      <p:bldP spid="57" grpId="1"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928662" y="1664004"/>
            <a:ext cx="7391422" cy="646331"/>
          </a:xfrm>
          <a:prstGeom prst="rect">
            <a:avLst/>
          </a:prstGeom>
          <a:noFill/>
          <a:ln w="9525">
            <a:noFill/>
            <a:miter lim="800000"/>
          </a:ln>
          <a:effectLst/>
        </p:spPr>
        <p:txBody>
          <a:bodyPr wrap="square">
            <a:spAutoFit/>
          </a:bodyPr>
          <a:lstStyle/>
          <a:p>
            <a:pPr algn="just">
              <a:lnSpc>
                <a:spcPct val="150000"/>
              </a:lnSpc>
              <a:spcBef>
                <a:spcPct val="50000"/>
              </a:spcBef>
            </a:pPr>
            <a:r>
              <a:rPr kumimoji="1" lang="zh-CN" altLang="en-US">
                <a:ea typeface="楷体" panose="02010609060101010101" pitchFamily="49" charset="-122"/>
                <a:cs typeface="Times New Roman" panose="02020603050405020304" pitchFamily="18" charset="0"/>
              </a:rPr>
              <a:t>开放</a:t>
            </a:r>
            <a:r>
              <a:rPr kumimoji="1" lang="zh-CN" altLang="en-US" dirty="0">
                <a:ea typeface="楷体" panose="02010609060101010101" pitchFamily="49" charset="-122"/>
                <a:cs typeface="Times New Roman" panose="02020603050405020304" pitchFamily="18" charset="0"/>
              </a:rPr>
              <a:t>定址法：冲突时找一个</a:t>
            </a:r>
            <a:r>
              <a:rPr kumimoji="1" lang="zh-CN" altLang="en-US" dirty="0">
                <a:solidFill>
                  <a:srgbClr val="CC00CC"/>
                </a:solidFill>
                <a:ea typeface="楷体" panose="02010609060101010101" pitchFamily="49" charset="-122"/>
                <a:cs typeface="Times New Roman" panose="02020603050405020304" pitchFamily="18" charset="0"/>
              </a:rPr>
              <a:t>新的空闲的哈希地址</a:t>
            </a:r>
            <a:r>
              <a:rPr kumimoji="1" lang="zh-CN" altLang="en-US" dirty="0">
                <a:ea typeface="楷体" panose="02010609060101010101" pitchFamily="49" charset="-122"/>
                <a:cs typeface="Times New Roman" panose="02020603050405020304" pitchFamily="18" charset="0"/>
              </a:rPr>
              <a:t>。       </a:t>
            </a:r>
            <a:endParaRPr kumimoji="1" lang="en-US" altLang="zh-CN" dirty="0">
              <a:ea typeface="楷体" panose="02010609060101010101" pitchFamily="49" charset="-122"/>
              <a:cs typeface="Times New Roman" panose="02020603050405020304" pitchFamily="18" charset="0"/>
            </a:endParaRPr>
          </a:p>
        </p:txBody>
      </p:sp>
      <p:sp>
        <p:nvSpPr>
          <p:cNvPr id="182275" name="Text Box 3"/>
          <p:cNvSpPr txBox="1">
            <a:spLocks noChangeArrowheads="1"/>
          </p:cNvSpPr>
          <p:nvPr/>
        </p:nvSpPr>
        <p:spPr bwMode="auto">
          <a:xfrm>
            <a:off x="785786" y="1142984"/>
            <a:ext cx="2663825" cy="420688"/>
          </a:xfrm>
          <a:prstGeom prst="rect">
            <a:avLst/>
          </a:prstGeom>
          <a:solidFill>
            <a:srgbClr val="CC00CC"/>
          </a:solidFill>
          <a:ln w="9525">
            <a:noFill/>
            <a:miter lim="800000"/>
          </a:ln>
          <a:effectLst/>
        </p:spPr>
        <p:txBody>
          <a:bodyPr>
            <a:spAutoFit/>
          </a:bodyPr>
          <a:lstStyle/>
          <a:p>
            <a:pPr>
              <a:lnSpc>
                <a:spcPct val="90000"/>
              </a:lnSpc>
              <a:spcBef>
                <a:spcPct val="50000"/>
              </a:spcBef>
            </a:pPr>
            <a:r>
              <a:rPr kumimoji="1"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、开放定址法</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TextBox 3"/>
          <p:cNvSpPr txBox="1"/>
          <p:nvPr/>
        </p:nvSpPr>
        <p:spPr>
          <a:xfrm>
            <a:off x="2714612" y="2895897"/>
            <a:ext cx="3071834" cy="461665"/>
          </a:xfrm>
          <a:prstGeom prst="rect">
            <a:avLst/>
          </a:prstGeom>
          <a:noFill/>
        </p:spPr>
        <p:txBody>
          <a:bodyPr wrap="square" rtlCol="0">
            <a:spAutoFit/>
          </a:bodyPr>
          <a:lstStyle/>
          <a:p>
            <a:r>
              <a:rPr lang="zh-CN" altLang="en-US" dirty="0">
                <a:ea typeface="楷体" panose="02010609060101010101" pitchFamily="49" charset="-122"/>
                <a:cs typeface="Times New Roman" panose="02020603050405020304" pitchFamily="18" charset="0"/>
              </a:rPr>
              <a:t>怎么找</a:t>
            </a:r>
            <a:r>
              <a:rPr kumimoji="1" lang="zh-CN" altLang="en-US" dirty="0">
                <a:ea typeface="楷体" panose="02010609060101010101" pitchFamily="49" charset="-122"/>
                <a:cs typeface="Times New Roman" panose="02020603050405020304" pitchFamily="18" charset="0"/>
              </a:rPr>
              <a:t>空闲单元？</a:t>
            </a:r>
            <a:endParaRPr lang="zh-CN" altLang="en-US" dirty="0">
              <a:ea typeface="楷体" panose="02010609060101010101" pitchFamily="49" charset="-122"/>
              <a:cs typeface="Times New Roman" panose="02020603050405020304" pitchFamily="18" charset="0"/>
            </a:endParaRPr>
          </a:p>
        </p:txBody>
      </p:sp>
      <p:sp>
        <p:nvSpPr>
          <p:cNvPr id="5" name="下箭头 4"/>
          <p:cNvSpPr/>
          <p:nvPr/>
        </p:nvSpPr>
        <p:spPr>
          <a:xfrm>
            <a:off x="4143372" y="2324393"/>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6" name="TextBox 5"/>
          <p:cNvSpPr txBox="1"/>
          <p:nvPr/>
        </p:nvSpPr>
        <p:spPr>
          <a:xfrm>
            <a:off x="1071538" y="3753153"/>
            <a:ext cx="7286676" cy="461665"/>
          </a:xfrm>
          <a:prstGeom prst="rect">
            <a:avLst/>
          </a:prstGeom>
          <a:noFill/>
        </p:spPr>
        <p:txBody>
          <a:bodyPr wrap="square" rtlCol="0">
            <a:spAutoFit/>
          </a:bodyPr>
          <a:lstStyle/>
          <a:p>
            <a:pPr algn="l"/>
            <a:r>
              <a:rPr lang="zh-CN" altLang="en-US">
                <a:latin typeface="楷体" panose="02010609060101010101" pitchFamily="49" charset="-122"/>
                <a:ea typeface="楷体" panose="02010609060101010101" pitchFamily="49" charset="-122"/>
              </a:rPr>
              <a:t>实例：晚到电影院找座位的情况就是采用</a:t>
            </a:r>
            <a:r>
              <a:rPr kumimoji="1" lang="zh-CN" altLang="en-US">
                <a:ea typeface="楷体" panose="02010609060101010101" pitchFamily="49" charset="-122"/>
                <a:cs typeface="Times New Roman" panose="02020603050405020304" pitchFamily="18" charset="0"/>
              </a:rPr>
              <a:t>开放定址法。</a:t>
            </a:r>
            <a:endParaRPr lang="zh-CN" altLang="en-US">
              <a:latin typeface="楷体" panose="02010609060101010101" pitchFamily="49" charset="-122"/>
              <a:ea typeface="楷体" panose="02010609060101010101" pitchFamily="49" charset="-122"/>
            </a:endParaRPr>
          </a:p>
        </p:txBody>
      </p:sp>
      <p:sp>
        <p:nvSpPr>
          <p:cNvPr id="11" name="TextBox 10"/>
          <p:cNvSpPr txBox="1"/>
          <p:nvPr/>
        </p:nvSpPr>
        <p:spPr>
          <a:xfrm>
            <a:off x="428596" y="4551651"/>
            <a:ext cx="8286808" cy="877613"/>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lnSpc>
                <a:spcPts val="3200"/>
              </a:lnSpc>
            </a:pPr>
            <a:r>
              <a:rPr lang="zh-CN" altLang="en-US" sz="22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示例：</a:t>
            </a:r>
            <a:r>
              <a:rPr kumimoji="1" lang="zh-CN" altLang="en-US" sz="220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如果你买了</a:t>
            </a:r>
            <a:r>
              <a:rPr lang="zh-CN" altLang="en-US" sz="2200">
                <a:solidFill>
                  <a:srgbClr val="3333FF"/>
                </a:solidFill>
                <a:latin typeface="微软雅黑" panose="020B0503020204020204" pitchFamily="34" charset="-122"/>
                <a:ea typeface="微软雅黑" panose="020B0503020204020204" pitchFamily="34" charset="-122"/>
              </a:rPr>
              <a:t>电影票，到电影院时已经开映了，你的位置被别人占用了，你需要找一个空位置</a:t>
            </a:r>
            <a:r>
              <a:rPr kumimoji="1" lang="zh-CN" altLang="en-US" sz="220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。这就是开放定址法的思路。</a:t>
            </a:r>
            <a:endParaRPr lang="zh-CN" altLang="en-US" sz="220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Text Box 2" descr="蓝色面巾纸"/>
          <p:cNvSpPr txBox="1">
            <a:spLocks noChangeArrowheads="1"/>
          </p:cNvSpPr>
          <p:nvPr/>
        </p:nvSpPr>
        <p:spPr bwMode="auto">
          <a:xfrm>
            <a:off x="357158" y="285728"/>
            <a:ext cx="4389439" cy="480131"/>
          </a:xfrm>
          <a:prstGeom prst="rect">
            <a:avLst/>
          </a:prstGeom>
          <a:solidFill>
            <a:schemeClr val="accent2"/>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nSpc>
                <a:spcPct val="90000"/>
              </a:lnSpc>
              <a:spcBef>
                <a:spcPct val="50000"/>
              </a:spcBef>
            </a:pPr>
            <a:r>
              <a:rPr kumimoji="1" lang="en-US" altLang="zh-CN" sz="2800" dirty="0">
                <a:solidFill>
                  <a:schemeClr val="bg1"/>
                </a:solidFill>
                <a:ea typeface="隶书" pitchFamily="49" charset="-122"/>
              </a:rPr>
              <a:t>9.4.3  </a:t>
            </a:r>
            <a:r>
              <a:rPr kumimoji="1" lang="zh-CN" altLang="en-US" sz="2800" dirty="0">
                <a:solidFill>
                  <a:schemeClr val="bg1"/>
                </a:solidFill>
                <a:ea typeface="隶书" pitchFamily="49" charset="-122"/>
              </a:rPr>
              <a:t>哈希冲突解决方法</a:t>
            </a:r>
            <a:r>
              <a:rPr kumimoji="1" lang="zh-CN" altLang="en-US" sz="2800" dirty="0">
                <a:solidFill>
                  <a:schemeClr val="bg1"/>
                </a:solidFill>
                <a:latin typeface="隶书" pitchFamily="49" charset="-122"/>
                <a:ea typeface="隶书" pitchFamily="49" charset="-122"/>
              </a:rPr>
              <a:t> </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139</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2178019" y="2386013"/>
            <a:ext cx="9144000" cy="0"/>
          </a:xfrm>
          <a:prstGeom prst="rect">
            <a:avLst/>
          </a:prstGeom>
          <a:noFill/>
          <a:ln w="9525">
            <a:noFill/>
            <a:miter lim="800000"/>
          </a:ln>
          <a:effectLst/>
        </p:spPr>
        <p:txBody>
          <a:bodyPr>
            <a:spAutoFit/>
          </a:bodyPr>
          <a:lstStyle/>
          <a:p>
            <a:endParaRPr lang="zh-CN" altLang="en-US"/>
          </a:p>
        </p:txBody>
      </p:sp>
      <p:sp>
        <p:nvSpPr>
          <p:cNvPr id="17412" name="Text Box 4"/>
          <p:cNvSpPr txBox="1">
            <a:spLocks noChangeArrowheads="1"/>
          </p:cNvSpPr>
          <p:nvPr/>
        </p:nvSpPr>
        <p:spPr bwMode="auto">
          <a:xfrm>
            <a:off x="1906589" y="5072074"/>
            <a:ext cx="4879989" cy="400110"/>
          </a:xfrm>
          <a:prstGeom prst="rect">
            <a:avLst/>
          </a:prstGeom>
          <a:noFill/>
          <a:ln w="9525">
            <a:noFill/>
            <a:miter lim="800000"/>
          </a:ln>
          <a:effectLst/>
        </p:spPr>
        <p:txBody>
          <a:bodyPr wrap="square">
            <a:spAutoFit/>
          </a:bodyPr>
          <a:lstStyle/>
          <a:p>
            <a:pPr algn="l">
              <a:spcBef>
                <a:spcPct val="50000"/>
              </a:spcBef>
            </a:pPr>
            <a:r>
              <a:rPr kumimoji="1" lang="en-US" altLang="zh-CN" sz="2000" i="1" dirty="0">
                <a:ea typeface="楷体" panose="02010609060101010101" pitchFamily="49" charset="-122"/>
                <a:cs typeface="Times New Roman" panose="02020603050405020304" pitchFamily="18" charset="0"/>
              </a:rPr>
              <a:t>R</a:t>
            </a:r>
            <a:r>
              <a:rPr kumimoji="1" lang="en-US" altLang="zh-CN" sz="2000" dirty="0">
                <a:ea typeface="楷体" panose="02010609060101010101" pitchFamily="49" charset="-122"/>
                <a:cs typeface="Times New Roman" panose="02020603050405020304" pitchFamily="18" charset="0"/>
              </a:rPr>
              <a:t>[0..10]</a:t>
            </a:r>
            <a:r>
              <a:rPr kumimoji="1" lang="zh-CN" altLang="en-US" sz="2000" dirty="0">
                <a:ea typeface="楷体" panose="02010609060101010101" pitchFamily="49" charset="-122"/>
                <a:cs typeface="Times New Roman" panose="02020603050405020304" pitchFamily="18" charset="0"/>
              </a:rPr>
              <a:t>的二</a:t>
            </a:r>
            <a:r>
              <a:rPr kumimoji="1" lang="zh-CN" altLang="en-US" sz="2000">
                <a:ea typeface="楷体" panose="02010609060101010101" pitchFamily="49" charset="-122"/>
                <a:cs typeface="Times New Roman" panose="02020603050405020304" pitchFamily="18" charset="0"/>
              </a:rPr>
              <a:t>分查找的判定树（</a:t>
            </a:r>
            <a:r>
              <a:rPr kumimoji="1" lang="en-US" altLang="zh-CN" sz="2000" i="1" dirty="0">
                <a:ea typeface="楷体" panose="02010609060101010101" pitchFamily="49" charset="-122"/>
                <a:cs typeface="Times New Roman" panose="02020603050405020304" pitchFamily="18" charset="0"/>
              </a:rPr>
              <a:t>n</a:t>
            </a:r>
            <a:r>
              <a:rPr kumimoji="1" lang="en-US" altLang="zh-CN" sz="2000" dirty="0">
                <a:ea typeface="楷体" panose="02010609060101010101" pitchFamily="49" charset="-122"/>
                <a:cs typeface="Times New Roman" panose="02020603050405020304" pitchFamily="18" charset="0"/>
              </a:rPr>
              <a:t>=11</a:t>
            </a:r>
            <a:r>
              <a:rPr kumimoji="1" lang="zh-CN" altLang="en-US" sz="2000" dirty="0">
                <a:ea typeface="楷体" panose="02010609060101010101" pitchFamily="49" charset="-122"/>
                <a:cs typeface="Times New Roman" panose="02020603050405020304" pitchFamily="18" charset="0"/>
              </a:rPr>
              <a:t>）</a:t>
            </a:r>
            <a:r>
              <a:rPr kumimoji="1" lang="en-US" altLang="zh-CN" sz="2000" dirty="0">
                <a:ea typeface="楷体" panose="02010609060101010101" pitchFamily="49" charset="-122"/>
                <a:cs typeface="Times New Roman" panose="02020603050405020304" pitchFamily="18" charset="0"/>
              </a:rPr>
              <a:t> </a:t>
            </a:r>
          </a:p>
        </p:txBody>
      </p:sp>
      <p:sp>
        <p:nvSpPr>
          <p:cNvPr id="21507" name="Oval 3"/>
          <p:cNvSpPr>
            <a:spLocks noChangeAspect="1" noChangeArrowheads="1"/>
          </p:cNvSpPr>
          <p:nvPr/>
        </p:nvSpPr>
        <p:spPr bwMode="auto">
          <a:xfrm>
            <a:off x="1289019" y="32004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1</a:t>
            </a:r>
          </a:p>
        </p:txBody>
      </p:sp>
      <p:sp>
        <p:nvSpPr>
          <p:cNvPr id="21508" name="Oval 4"/>
          <p:cNvSpPr>
            <a:spLocks noChangeAspect="1" noChangeArrowheads="1"/>
          </p:cNvSpPr>
          <p:nvPr/>
        </p:nvSpPr>
        <p:spPr bwMode="auto">
          <a:xfrm>
            <a:off x="1871632" y="1544638"/>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2</a:t>
            </a:r>
          </a:p>
        </p:txBody>
      </p:sp>
      <p:sp>
        <p:nvSpPr>
          <p:cNvPr id="21510" name="Text Box 6"/>
          <p:cNvSpPr txBox="1">
            <a:spLocks noChangeArrowheads="1"/>
          </p:cNvSpPr>
          <p:nvPr/>
        </p:nvSpPr>
        <p:spPr bwMode="auto">
          <a:xfrm>
            <a:off x="1549369" y="2914650"/>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1~1</a:t>
            </a:r>
          </a:p>
        </p:txBody>
      </p:sp>
      <p:sp>
        <p:nvSpPr>
          <p:cNvPr id="21516" name="Oval 12"/>
          <p:cNvSpPr>
            <a:spLocks noChangeAspect="1" noChangeArrowheads="1"/>
          </p:cNvSpPr>
          <p:nvPr/>
        </p:nvSpPr>
        <p:spPr bwMode="auto">
          <a:xfrm>
            <a:off x="820707" y="23495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0</a:t>
            </a:r>
          </a:p>
        </p:txBody>
      </p:sp>
      <p:sp>
        <p:nvSpPr>
          <p:cNvPr id="21518" name="Text Box 14"/>
          <p:cNvSpPr txBox="1">
            <a:spLocks noChangeArrowheads="1"/>
          </p:cNvSpPr>
          <p:nvPr/>
        </p:nvSpPr>
        <p:spPr bwMode="auto">
          <a:xfrm>
            <a:off x="700057" y="2015331"/>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ea typeface="黑体" panose="02010609060101010101" pitchFamily="49" charset="-122"/>
              </a:rPr>
              <a:t>0~1</a:t>
            </a:r>
          </a:p>
        </p:txBody>
      </p:sp>
      <p:sp>
        <p:nvSpPr>
          <p:cNvPr id="21520" name="Freeform 16"/>
          <p:cNvSpPr/>
          <p:nvPr/>
        </p:nvSpPr>
        <p:spPr bwMode="auto">
          <a:xfrm>
            <a:off x="1187419" y="2709863"/>
            <a:ext cx="252413"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22" name="Oval 18"/>
          <p:cNvSpPr>
            <a:spLocks noChangeAspect="1" noChangeArrowheads="1"/>
          </p:cNvSpPr>
          <p:nvPr/>
        </p:nvSpPr>
        <p:spPr bwMode="auto">
          <a:xfrm>
            <a:off x="3306732" y="32004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4</a:t>
            </a:r>
          </a:p>
        </p:txBody>
      </p:sp>
      <p:sp>
        <p:nvSpPr>
          <p:cNvPr id="21524" name="Text Box 20"/>
          <p:cNvSpPr txBox="1">
            <a:spLocks noChangeArrowheads="1"/>
          </p:cNvSpPr>
          <p:nvPr/>
        </p:nvSpPr>
        <p:spPr bwMode="auto">
          <a:xfrm>
            <a:off x="1871632" y="1158875"/>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0~4</a:t>
            </a:r>
          </a:p>
        </p:txBody>
      </p:sp>
      <p:sp>
        <p:nvSpPr>
          <p:cNvPr id="21530" name="Oval 26"/>
          <p:cNvSpPr>
            <a:spLocks noChangeAspect="1" noChangeArrowheads="1"/>
          </p:cNvSpPr>
          <p:nvPr/>
        </p:nvSpPr>
        <p:spPr bwMode="auto">
          <a:xfrm>
            <a:off x="2838419" y="23495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3</a:t>
            </a:r>
          </a:p>
        </p:txBody>
      </p:sp>
      <p:sp>
        <p:nvSpPr>
          <p:cNvPr id="21532" name="Text Box 28"/>
          <p:cNvSpPr txBox="1">
            <a:spLocks noChangeArrowheads="1"/>
          </p:cNvSpPr>
          <p:nvPr/>
        </p:nvSpPr>
        <p:spPr bwMode="auto">
          <a:xfrm>
            <a:off x="3022569" y="2064527"/>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ea typeface="黑体" panose="02010609060101010101" pitchFamily="49" charset="-122"/>
              </a:rPr>
              <a:t>3~4</a:t>
            </a:r>
          </a:p>
        </p:txBody>
      </p:sp>
      <p:sp>
        <p:nvSpPr>
          <p:cNvPr id="21534" name="Freeform 30"/>
          <p:cNvSpPr/>
          <p:nvPr/>
        </p:nvSpPr>
        <p:spPr bwMode="auto">
          <a:xfrm>
            <a:off x="3205132" y="2709863"/>
            <a:ext cx="252412"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37" name="Text Box 33"/>
          <p:cNvSpPr txBox="1">
            <a:spLocks noChangeArrowheads="1"/>
          </p:cNvSpPr>
          <p:nvPr/>
        </p:nvSpPr>
        <p:spPr bwMode="auto">
          <a:xfrm>
            <a:off x="1385857" y="2695575"/>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21538" name="Text Box 34"/>
          <p:cNvSpPr txBox="1">
            <a:spLocks noChangeArrowheads="1"/>
          </p:cNvSpPr>
          <p:nvPr/>
        </p:nvSpPr>
        <p:spPr bwMode="auto">
          <a:xfrm>
            <a:off x="3454369" y="2768600"/>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21539" name="Text Box 35"/>
          <p:cNvSpPr txBox="1">
            <a:spLocks noChangeArrowheads="1"/>
          </p:cNvSpPr>
          <p:nvPr/>
        </p:nvSpPr>
        <p:spPr bwMode="auto">
          <a:xfrm>
            <a:off x="1347757" y="1855788"/>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21540" name="Freeform 36"/>
          <p:cNvSpPr/>
          <p:nvPr/>
        </p:nvSpPr>
        <p:spPr bwMode="auto">
          <a:xfrm>
            <a:off x="1155669" y="1885950"/>
            <a:ext cx="752475" cy="495300"/>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41" name="Freeform 37"/>
          <p:cNvSpPr/>
          <p:nvPr/>
        </p:nvSpPr>
        <p:spPr bwMode="auto">
          <a:xfrm>
            <a:off x="2270094" y="1876425"/>
            <a:ext cx="685800" cy="49530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42" name="Text Box 38"/>
          <p:cNvSpPr txBox="1">
            <a:spLocks noChangeArrowheads="1"/>
          </p:cNvSpPr>
          <p:nvPr/>
        </p:nvSpPr>
        <p:spPr bwMode="auto">
          <a:xfrm>
            <a:off x="2619344" y="1846263"/>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latin typeface="黑体" panose="02010609060101010101" pitchFamily="49" charset="-122"/>
                <a:ea typeface="黑体" panose="02010609060101010101" pitchFamily="49" charset="-122"/>
              </a:rPr>
              <a:t>&gt;</a:t>
            </a:r>
          </a:p>
        </p:txBody>
      </p:sp>
      <p:sp>
        <p:nvSpPr>
          <p:cNvPr id="21543" name="Oval 39"/>
          <p:cNvSpPr>
            <a:spLocks noChangeAspect="1" noChangeArrowheads="1"/>
          </p:cNvSpPr>
          <p:nvPr/>
        </p:nvSpPr>
        <p:spPr bwMode="auto">
          <a:xfrm>
            <a:off x="5321269" y="32131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7</a:t>
            </a:r>
          </a:p>
        </p:txBody>
      </p:sp>
      <p:sp>
        <p:nvSpPr>
          <p:cNvPr id="21544" name="Oval 40"/>
          <p:cNvSpPr>
            <a:spLocks noChangeAspect="1" noChangeArrowheads="1"/>
          </p:cNvSpPr>
          <p:nvPr/>
        </p:nvSpPr>
        <p:spPr bwMode="auto">
          <a:xfrm>
            <a:off x="5903882" y="1557338"/>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8</a:t>
            </a:r>
          </a:p>
        </p:txBody>
      </p:sp>
      <p:sp>
        <p:nvSpPr>
          <p:cNvPr id="21546" name="Text Box 42"/>
          <p:cNvSpPr txBox="1">
            <a:spLocks noChangeArrowheads="1"/>
          </p:cNvSpPr>
          <p:nvPr/>
        </p:nvSpPr>
        <p:spPr bwMode="auto">
          <a:xfrm>
            <a:off x="5581619" y="2927350"/>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7~7</a:t>
            </a:r>
          </a:p>
        </p:txBody>
      </p:sp>
      <p:sp>
        <p:nvSpPr>
          <p:cNvPr id="21552" name="Oval 48"/>
          <p:cNvSpPr>
            <a:spLocks noChangeAspect="1" noChangeArrowheads="1"/>
          </p:cNvSpPr>
          <p:nvPr/>
        </p:nvSpPr>
        <p:spPr bwMode="auto">
          <a:xfrm>
            <a:off x="4852957" y="23622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6</a:t>
            </a:r>
          </a:p>
        </p:txBody>
      </p:sp>
      <p:sp>
        <p:nvSpPr>
          <p:cNvPr id="21554" name="Text Box 50"/>
          <p:cNvSpPr txBox="1">
            <a:spLocks noChangeArrowheads="1"/>
          </p:cNvSpPr>
          <p:nvPr/>
        </p:nvSpPr>
        <p:spPr bwMode="auto">
          <a:xfrm>
            <a:off x="4618007" y="2124075"/>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ea typeface="黑体" panose="02010609060101010101" pitchFamily="49" charset="-122"/>
              </a:rPr>
              <a:t>6~7</a:t>
            </a:r>
          </a:p>
        </p:txBody>
      </p:sp>
      <p:sp>
        <p:nvSpPr>
          <p:cNvPr id="21556" name="Freeform 52"/>
          <p:cNvSpPr/>
          <p:nvPr/>
        </p:nvSpPr>
        <p:spPr bwMode="auto">
          <a:xfrm>
            <a:off x="5219669" y="2722563"/>
            <a:ext cx="252413"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58" name="Oval 54"/>
          <p:cNvSpPr>
            <a:spLocks noChangeAspect="1" noChangeArrowheads="1"/>
          </p:cNvSpPr>
          <p:nvPr/>
        </p:nvSpPr>
        <p:spPr bwMode="auto">
          <a:xfrm>
            <a:off x="7338982" y="32131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10</a:t>
            </a:r>
          </a:p>
        </p:txBody>
      </p:sp>
      <p:sp>
        <p:nvSpPr>
          <p:cNvPr id="21560" name="Text Box 56"/>
          <p:cNvSpPr txBox="1">
            <a:spLocks noChangeArrowheads="1"/>
          </p:cNvSpPr>
          <p:nvPr/>
        </p:nvSpPr>
        <p:spPr bwMode="auto">
          <a:xfrm>
            <a:off x="5978494" y="1198564"/>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ea typeface="黑体" panose="02010609060101010101" pitchFamily="49" charset="-122"/>
              </a:rPr>
              <a:t>6~10</a:t>
            </a:r>
          </a:p>
        </p:txBody>
      </p:sp>
      <p:sp>
        <p:nvSpPr>
          <p:cNvPr id="21566" name="Oval 62"/>
          <p:cNvSpPr>
            <a:spLocks noChangeAspect="1" noChangeArrowheads="1"/>
          </p:cNvSpPr>
          <p:nvPr/>
        </p:nvSpPr>
        <p:spPr bwMode="auto">
          <a:xfrm>
            <a:off x="6870669" y="23622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9</a:t>
            </a:r>
          </a:p>
        </p:txBody>
      </p:sp>
      <p:sp>
        <p:nvSpPr>
          <p:cNvPr id="21568" name="Text Box 64"/>
          <p:cNvSpPr txBox="1">
            <a:spLocks noChangeArrowheads="1"/>
          </p:cNvSpPr>
          <p:nvPr/>
        </p:nvSpPr>
        <p:spPr bwMode="auto">
          <a:xfrm>
            <a:off x="6999284" y="2057400"/>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dirty="0">
                <a:solidFill>
                  <a:srgbClr val="CC00CC"/>
                </a:solidFill>
                <a:ea typeface="黑体" panose="02010609060101010101" pitchFamily="49" charset="-122"/>
              </a:rPr>
              <a:t>9~10</a:t>
            </a:r>
          </a:p>
        </p:txBody>
      </p:sp>
      <p:sp>
        <p:nvSpPr>
          <p:cNvPr id="21570" name="Freeform 66"/>
          <p:cNvSpPr/>
          <p:nvPr/>
        </p:nvSpPr>
        <p:spPr bwMode="auto">
          <a:xfrm>
            <a:off x="7237382" y="2722563"/>
            <a:ext cx="252412"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grpSp>
        <p:nvGrpSpPr>
          <p:cNvPr id="2" name="Group 82"/>
          <p:cNvGrpSpPr/>
          <p:nvPr/>
        </p:nvGrpSpPr>
        <p:grpSpPr bwMode="auto">
          <a:xfrm>
            <a:off x="142844" y="2698750"/>
            <a:ext cx="8281988" cy="1679575"/>
            <a:chOff x="158" y="1700"/>
            <a:chExt cx="5217" cy="1058"/>
          </a:xfrm>
        </p:grpSpPr>
        <p:sp>
          <p:nvSpPr>
            <p:cNvPr id="21509" name="Text Box 5"/>
            <p:cNvSpPr txBox="1">
              <a:spLocks noChangeArrowheads="1"/>
            </p:cNvSpPr>
            <p:nvPr/>
          </p:nvSpPr>
          <p:spPr bwMode="auto">
            <a:xfrm>
              <a:off x="703" y="2251"/>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21511" name="Text Box 7"/>
            <p:cNvSpPr txBox="1">
              <a:spLocks noChangeArrowheads="1"/>
            </p:cNvSpPr>
            <p:nvPr/>
          </p:nvSpPr>
          <p:spPr bwMode="auto">
            <a:xfrm>
              <a:off x="1204" y="2243"/>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21512" name="Rectangle 8"/>
            <p:cNvSpPr>
              <a:spLocks noChangeAspect="1" noChangeArrowheads="1"/>
            </p:cNvSpPr>
            <p:nvPr/>
          </p:nvSpPr>
          <p:spPr bwMode="auto">
            <a:xfrm>
              <a:off x="487" y="2552"/>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a:solidFill>
                    <a:srgbClr val="3333FF"/>
                  </a:solidFill>
                  <a:latin typeface="Times New Roman" panose="02020603050405020304" pitchFamily="18" charset="0"/>
                  <a:cs typeface="Times New Roman" panose="02020603050405020304" pitchFamily="18" charset="0"/>
                </a:rPr>
                <a:t>0~1</a:t>
              </a:r>
            </a:p>
          </p:txBody>
        </p:sp>
        <p:sp>
          <p:nvSpPr>
            <p:cNvPr id="21513" name="Rectangle 9"/>
            <p:cNvSpPr>
              <a:spLocks noChangeAspect="1" noChangeArrowheads="1"/>
            </p:cNvSpPr>
            <p:nvPr/>
          </p:nvSpPr>
          <p:spPr bwMode="auto">
            <a:xfrm>
              <a:off x="1076" y="2544"/>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a:solidFill>
                    <a:srgbClr val="3333FF"/>
                  </a:solidFill>
                  <a:latin typeface="Times New Roman" panose="02020603050405020304" pitchFamily="18" charset="0"/>
                  <a:cs typeface="Times New Roman" panose="02020603050405020304" pitchFamily="18" charset="0"/>
                </a:rPr>
                <a:t>1~2</a:t>
              </a:r>
            </a:p>
          </p:txBody>
        </p:sp>
        <p:sp>
          <p:nvSpPr>
            <p:cNvPr id="21514" name="Freeform 10"/>
            <p:cNvSpPr/>
            <p:nvPr/>
          </p:nvSpPr>
          <p:spPr bwMode="auto">
            <a:xfrm>
              <a:off x="748" y="2236"/>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15" name="Freeform 11"/>
            <p:cNvSpPr/>
            <p:nvPr/>
          </p:nvSpPr>
          <p:spPr bwMode="auto">
            <a:xfrm>
              <a:off x="1111" y="2243"/>
              <a:ext cx="159" cy="309"/>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17" name="Text Box 13"/>
            <p:cNvSpPr txBox="1">
              <a:spLocks noChangeArrowheads="1"/>
            </p:cNvSpPr>
            <p:nvPr/>
          </p:nvSpPr>
          <p:spPr bwMode="auto">
            <a:xfrm>
              <a:off x="408" y="1715"/>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21519" name="Freeform 15"/>
            <p:cNvSpPr/>
            <p:nvPr/>
          </p:nvSpPr>
          <p:spPr bwMode="auto">
            <a:xfrm>
              <a:off x="453" y="1700"/>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21" name="Rectangle 17"/>
            <p:cNvSpPr>
              <a:spLocks noChangeAspect="1" noChangeArrowheads="1"/>
            </p:cNvSpPr>
            <p:nvPr/>
          </p:nvSpPr>
          <p:spPr bwMode="auto">
            <a:xfrm>
              <a:off x="158" y="2016"/>
              <a:ext cx="545"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3333FF"/>
                  </a:solidFill>
                  <a:latin typeface="Times New Roman" panose="02020603050405020304" pitchFamily="18" charset="0"/>
                  <a:cs typeface="Times New Roman" panose="02020603050405020304" pitchFamily="18" charset="0"/>
                </a:rPr>
                <a:t>∞~</a:t>
              </a:r>
              <a:r>
                <a:rPr lang="en-US" altLang="zh-CN" sz="20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3333FF"/>
                  </a:solidFill>
                  <a:latin typeface="Times New Roman" panose="02020603050405020304" pitchFamily="18" charset="0"/>
                  <a:cs typeface="Times New Roman" panose="02020603050405020304" pitchFamily="18" charset="0"/>
                </a:rPr>
                <a:t>1</a:t>
              </a:r>
            </a:p>
          </p:txBody>
        </p:sp>
        <p:sp>
          <p:nvSpPr>
            <p:cNvPr id="21523" name="Text Box 19"/>
            <p:cNvSpPr txBox="1">
              <a:spLocks noChangeArrowheads="1"/>
            </p:cNvSpPr>
            <p:nvPr/>
          </p:nvSpPr>
          <p:spPr bwMode="auto">
            <a:xfrm>
              <a:off x="1974" y="2251"/>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21525" name="Text Box 21"/>
            <p:cNvSpPr txBox="1">
              <a:spLocks noChangeArrowheads="1"/>
            </p:cNvSpPr>
            <p:nvPr/>
          </p:nvSpPr>
          <p:spPr bwMode="auto">
            <a:xfrm>
              <a:off x="2475" y="2243"/>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21526" name="Rectangle 22"/>
            <p:cNvSpPr>
              <a:spLocks noChangeAspect="1" noChangeArrowheads="1"/>
            </p:cNvSpPr>
            <p:nvPr/>
          </p:nvSpPr>
          <p:spPr bwMode="auto">
            <a:xfrm>
              <a:off x="1758" y="2552"/>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a:solidFill>
                    <a:srgbClr val="3333FF"/>
                  </a:solidFill>
                  <a:latin typeface="Times New Roman" panose="02020603050405020304" pitchFamily="18" charset="0"/>
                  <a:cs typeface="Times New Roman" panose="02020603050405020304" pitchFamily="18" charset="0"/>
                </a:rPr>
                <a:t>3~4</a:t>
              </a:r>
            </a:p>
          </p:txBody>
        </p:sp>
        <p:sp>
          <p:nvSpPr>
            <p:cNvPr id="21527" name="Rectangle 23"/>
            <p:cNvSpPr>
              <a:spLocks noChangeAspect="1" noChangeArrowheads="1"/>
            </p:cNvSpPr>
            <p:nvPr/>
          </p:nvSpPr>
          <p:spPr bwMode="auto">
            <a:xfrm>
              <a:off x="2347" y="2544"/>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a:solidFill>
                    <a:srgbClr val="3333FF"/>
                  </a:solidFill>
                  <a:latin typeface="Times New Roman" panose="02020603050405020304" pitchFamily="18" charset="0"/>
                  <a:cs typeface="Times New Roman" panose="02020603050405020304" pitchFamily="18" charset="0"/>
                </a:rPr>
                <a:t>4~5</a:t>
              </a:r>
            </a:p>
          </p:txBody>
        </p:sp>
        <p:sp>
          <p:nvSpPr>
            <p:cNvPr id="21528" name="Freeform 24"/>
            <p:cNvSpPr/>
            <p:nvPr/>
          </p:nvSpPr>
          <p:spPr bwMode="auto">
            <a:xfrm>
              <a:off x="2019" y="2236"/>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29" name="Freeform 25"/>
            <p:cNvSpPr/>
            <p:nvPr/>
          </p:nvSpPr>
          <p:spPr bwMode="auto">
            <a:xfrm>
              <a:off x="2382" y="2243"/>
              <a:ext cx="159" cy="309"/>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31" name="Text Box 27"/>
            <p:cNvSpPr txBox="1">
              <a:spLocks noChangeArrowheads="1"/>
            </p:cNvSpPr>
            <p:nvPr/>
          </p:nvSpPr>
          <p:spPr bwMode="auto">
            <a:xfrm>
              <a:off x="1679" y="1715"/>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21533" name="Freeform 29"/>
            <p:cNvSpPr/>
            <p:nvPr/>
          </p:nvSpPr>
          <p:spPr bwMode="auto">
            <a:xfrm>
              <a:off x="1724" y="1700"/>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35" name="Rectangle 31"/>
            <p:cNvSpPr>
              <a:spLocks noChangeAspect="1" noChangeArrowheads="1"/>
            </p:cNvSpPr>
            <p:nvPr/>
          </p:nvSpPr>
          <p:spPr bwMode="auto">
            <a:xfrm>
              <a:off x="1429" y="2016"/>
              <a:ext cx="545"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a:solidFill>
                    <a:srgbClr val="3333FF"/>
                  </a:solidFill>
                  <a:latin typeface="Times New Roman" panose="02020603050405020304" pitchFamily="18" charset="0"/>
                  <a:cs typeface="Times New Roman" panose="02020603050405020304" pitchFamily="18" charset="0"/>
                </a:rPr>
                <a:t>~3</a:t>
              </a:r>
            </a:p>
          </p:txBody>
        </p:sp>
        <p:sp>
          <p:nvSpPr>
            <p:cNvPr id="21545" name="Text Box 41"/>
            <p:cNvSpPr txBox="1">
              <a:spLocks noChangeArrowheads="1"/>
            </p:cNvSpPr>
            <p:nvPr/>
          </p:nvSpPr>
          <p:spPr bwMode="auto">
            <a:xfrm>
              <a:off x="3243" y="2259"/>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21547" name="Text Box 43"/>
            <p:cNvSpPr txBox="1">
              <a:spLocks noChangeArrowheads="1"/>
            </p:cNvSpPr>
            <p:nvPr/>
          </p:nvSpPr>
          <p:spPr bwMode="auto">
            <a:xfrm>
              <a:off x="3744" y="2251"/>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21548" name="Rectangle 44"/>
            <p:cNvSpPr>
              <a:spLocks noChangeAspect="1" noChangeArrowheads="1"/>
            </p:cNvSpPr>
            <p:nvPr/>
          </p:nvSpPr>
          <p:spPr bwMode="auto">
            <a:xfrm>
              <a:off x="3027" y="2560"/>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a:solidFill>
                    <a:srgbClr val="3333FF"/>
                  </a:solidFill>
                  <a:latin typeface="Times New Roman" panose="02020603050405020304" pitchFamily="18" charset="0"/>
                  <a:cs typeface="Times New Roman" panose="02020603050405020304" pitchFamily="18" charset="0"/>
                </a:rPr>
                <a:t>6~7</a:t>
              </a:r>
            </a:p>
          </p:txBody>
        </p:sp>
        <p:sp>
          <p:nvSpPr>
            <p:cNvPr id="21549" name="Rectangle 45"/>
            <p:cNvSpPr>
              <a:spLocks noChangeAspect="1" noChangeArrowheads="1"/>
            </p:cNvSpPr>
            <p:nvPr/>
          </p:nvSpPr>
          <p:spPr bwMode="auto">
            <a:xfrm>
              <a:off x="3616" y="2552"/>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a:solidFill>
                    <a:srgbClr val="3333FF"/>
                  </a:solidFill>
                  <a:latin typeface="Times New Roman" panose="02020603050405020304" pitchFamily="18" charset="0"/>
                  <a:cs typeface="Times New Roman" panose="02020603050405020304" pitchFamily="18" charset="0"/>
                </a:rPr>
                <a:t>7~8</a:t>
              </a:r>
            </a:p>
          </p:txBody>
        </p:sp>
        <p:sp>
          <p:nvSpPr>
            <p:cNvPr id="21550" name="Freeform 46"/>
            <p:cNvSpPr/>
            <p:nvPr/>
          </p:nvSpPr>
          <p:spPr bwMode="auto">
            <a:xfrm>
              <a:off x="3288" y="2244"/>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51" name="Freeform 47"/>
            <p:cNvSpPr/>
            <p:nvPr/>
          </p:nvSpPr>
          <p:spPr bwMode="auto">
            <a:xfrm>
              <a:off x="3651" y="2251"/>
              <a:ext cx="159" cy="309"/>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53" name="Text Box 49"/>
            <p:cNvSpPr txBox="1">
              <a:spLocks noChangeArrowheads="1"/>
            </p:cNvSpPr>
            <p:nvPr/>
          </p:nvSpPr>
          <p:spPr bwMode="auto">
            <a:xfrm>
              <a:off x="2948" y="1723"/>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21555" name="Freeform 51"/>
            <p:cNvSpPr/>
            <p:nvPr/>
          </p:nvSpPr>
          <p:spPr bwMode="auto">
            <a:xfrm>
              <a:off x="2993" y="1708"/>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57" name="Rectangle 53"/>
            <p:cNvSpPr>
              <a:spLocks noChangeAspect="1" noChangeArrowheads="1"/>
            </p:cNvSpPr>
            <p:nvPr/>
          </p:nvSpPr>
          <p:spPr bwMode="auto">
            <a:xfrm>
              <a:off x="2698" y="2024"/>
              <a:ext cx="545"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a:solidFill>
                    <a:srgbClr val="3333FF"/>
                  </a:solidFill>
                  <a:latin typeface="Times New Roman" panose="02020603050405020304" pitchFamily="18" charset="0"/>
                  <a:cs typeface="Times New Roman" panose="02020603050405020304" pitchFamily="18" charset="0"/>
                </a:rPr>
                <a:t>5~6</a:t>
              </a:r>
            </a:p>
          </p:txBody>
        </p:sp>
        <p:sp>
          <p:nvSpPr>
            <p:cNvPr id="21559" name="Text Box 55"/>
            <p:cNvSpPr txBox="1">
              <a:spLocks noChangeArrowheads="1"/>
            </p:cNvSpPr>
            <p:nvPr/>
          </p:nvSpPr>
          <p:spPr bwMode="auto">
            <a:xfrm>
              <a:off x="4514" y="2259"/>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21561" name="Text Box 57"/>
            <p:cNvSpPr txBox="1">
              <a:spLocks noChangeArrowheads="1"/>
            </p:cNvSpPr>
            <p:nvPr/>
          </p:nvSpPr>
          <p:spPr bwMode="auto">
            <a:xfrm>
              <a:off x="5015" y="2251"/>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21562" name="Rectangle 58"/>
            <p:cNvSpPr>
              <a:spLocks noChangeAspect="1" noChangeArrowheads="1"/>
            </p:cNvSpPr>
            <p:nvPr/>
          </p:nvSpPr>
          <p:spPr bwMode="auto">
            <a:xfrm>
              <a:off x="4298" y="2560"/>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a:solidFill>
                    <a:srgbClr val="3333FF"/>
                  </a:solidFill>
                  <a:latin typeface="Times New Roman" panose="02020603050405020304" pitchFamily="18" charset="0"/>
                  <a:cs typeface="Times New Roman" panose="02020603050405020304" pitchFamily="18" charset="0"/>
                </a:rPr>
                <a:t>9~10</a:t>
              </a:r>
            </a:p>
          </p:txBody>
        </p:sp>
        <p:sp>
          <p:nvSpPr>
            <p:cNvPr id="21563" name="Rectangle 59"/>
            <p:cNvSpPr>
              <a:spLocks noChangeAspect="1" noChangeArrowheads="1"/>
            </p:cNvSpPr>
            <p:nvPr/>
          </p:nvSpPr>
          <p:spPr bwMode="auto">
            <a:xfrm>
              <a:off x="4887" y="2552"/>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a:solidFill>
                    <a:srgbClr val="3333FF"/>
                  </a:solidFill>
                  <a:latin typeface="Times New Roman" panose="02020603050405020304" pitchFamily="18" charset="0"/>
                  <a:cs typeface="Times New Roman" panose="02020603050405020304" pitchFamily="18" charset="0"/>
                </a:rPr>
                <a:t>10~∞</a:t>
              </a:r>
            </a:p>
          </p:txBody>
        </p:sp>
        <p:sp>
          <p:nvSpPr>
            <p:cNvPr id="21564" name="Freeform 60"/>
            <p:cNvSpPr/>
            <p:nvPr/>
          </p:nvSpPr>
          <p:spPr bwMode="auto">
            <a:xfrm>
              <a:off x="4559" y="2244"/>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65" name="Freeform 61"/>
            <p:cNvSpPr/>
            <p:nvPr/>
          </p:nvSpPr>
          <p:spPr bwMode="auto">
            <a:xfrm>
              <a:off x="4922" y="2251"/>
              <a:ext cx="159" cy="309"/>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67" name="Text Box 63"/>
            <p:cNvSpPr txBox="1">
              <a:spLocks noChangeArrowheads="1"/>
            </p:cNvSpPr>
            <p:nvPr/>
          </p:nvSpPr>
          <p:spPr bwMode="auto">
            <a:xfrm>
              <a:off x="4219" y="1723"/>
              <a:ext cx="182" cy="192"/>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21569" name="Freeform 65"/>
            <p:cNvSpPr/>
            <p:nvPr/>
          </p:nvSpPr>
          <p:spPr bwMode="auto">
            <a:xfrm>
              <a:off x="4264" y="1708"/>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71" name="Rectangle 67"/>
            <p:cNvSpPr>
              <a:spLocks noChangeAspect="1" noChangeArrowheads="1"/>
            </p:cNvSpPr>
            <p:nvPr/>
          </p:nvSpPr>
          <p:spPr bwMode="auto">
            <a:xfrm>
              <a:off x="3969" y="2024"/>
              <a:ext cx="545"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a:solidFill>
                    <a:srgbClr val="3333FF"/>
                  </a:solidFill>
                  <a:latin typeface="Times New Roman" panose="02020603050405020304" pitchFamily="18" charset="0"/>
                  <a:cs typeface="Times New Roman" panose="02020603050405020304" pitchFamily="18" charset="0"/>
                </a:rPr>
                <a:t>~9</a:t>
              </a:r>
            </a:p>
          </p:txBody>
        </p:sp>
      </p:grpSp>
      <p:sp>
        <p:nvSpPr>
          <p:cNvPr id="21572" name="Text Box 68"/>
          <p:cNvSpPr txBox="1">
            <a:spLocks noChangeArrowheads="1"/>
          </p:cNvSpPr>
          <p:nvPr/>
        </p:nvSpPr>
        <p:spPr bwMode="auto">
          <a:xfrm>
            <a:off x="5418107" y="2708275"/>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21573" name="Text Box 69"/>
          <p:cNvSpPr txBox="1">
            <a:spLocks noChangeArrowheads="1"/>
          </p:cNvSpPr>
          <p:nvPr/>
        </p:nvSpPr>
        <p:spPr bwMode="auto">
          <a:xfrm>
            <a:off x="7486619" y="2781300"/>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21574" name="Text Box 70"/>
          <p:cNvSpPr txBox="1">
            <a:spLocks noChangeArrowheads="1"/>
          </p:cNvSpPr>
          <p:nvPr/>
        </p:nvSpPr>
        <p:spPr bwMode="auto">
          <a:xfrm>
            <a:off x="5380007" y="1868488"/>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21575" name="Freeform 71"/>
          <p:cNvSpPr/>
          <p:nvPr/>
        </p:nvSpPr>
        <p:spPr bwMode="auto">
          <a:xfrm>
            <a:off x="5187919" y="1898650"/>
            <a:ext cx="752475" cy="495300"/>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76" name="Freeform 72"/>
          <p:cNvSpPr/>
          <p:nvPr/>
        </p:nvSpPr>
        <p:spPr bwMode="auto">
          <a:xfrm>
            <a:off x="6302344" y="1889125"/>
            <a:ext cx="685800" cy="49530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77" name="Text Box 73"/>
          <p:cNvSpPr txBox="1">
            <a:spLocks noChangeArrowheads="1"/>
          </p:cNvSpPr>
          <p:nvPr/>
        </p:nvSpPr>
        <p:spPr bwMode="auto">
          <a:xfrm>
            <a:off x="6651594" y="1858963"/>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21578" name="Oval 74"/>
          <p:cNvSpPr>
            <a:spLocks noChangeAspect="1" noChangeArrowheads="1"/>
          </p:cNvSpPr>
          <p:nvPr/>
        </p:nvSpPr>
        <p:spPr bwMode="auto">
          <a:xfrm>
            <a:off x="3960782" y="549275"/>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2000">
                <a:solidFill>
                  <a:srgbClr val="3333FF"/>
                </a:solidFill>
                <a:latin typeface="Times New Roman" panose="02020603050405020304" pitchFamily="18" charset="0"/>
                <a:cs typeface="Times New Roman" panose="02020603050405020304" pitchFamily="18" charset="0"/>
              </a:rPr>
              <a:t>5</a:t>
            </a:r>
          </a:p>
        </p:txBody>
      </p:sp>
      <p:sp>
        <p:nvSpPr>
          <p:cNvPr id="21579" name="Text Box 75"/>
          <p:cNvSpPr txBox="1">
            <a:spLocks noChangeArrowheads="1"/>
          </p:cNvSpPr>
          <p:nvPr/>
        </p:nvSpPr>
        <p:spPr bwMode="auto">
          <a:xfrm>
            <a:off x="4032219" y="188913"/>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0~10</a:t>
            </a:r>
          </a:p>
        </p:txBody>
      </p:sp>
      <p:sp>
        <p:nvSpPr>
          <p:cNvPr id="21580" name="Text Box 76"/>
          <p:cNvSpPr txBox="1">
            <a:spLocks noChangeArrowheads="1"/>
          </p:cNvSpPr>
          <p:nvPr/>
        </p:nvSpPr>
        <p:spPr bwMode="auto">
          <a:xfrm>
            <a:off x="3022569" y="811213"/>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p>
        </p:txBody>
      </p:sp>
      <p:sp>
        <p:nvSpPr>
          <p:cNvPr id="21581" name="Freeform 77"/>
          <p:cNvSpPr/>
          <p:nvPr/>
        </p:nvSpPr>
        <p:spPr bwMode="auto">
          <a:xfrm>
            <a:off x="2279619" y="838200"/>
            <a:ext cx="1689100" cy="774700"/>
          </a:xfrm>
          <a:custGeom>
            <a:avLst/>
            <a:gdLst/>
            <a:ahLst/>
            <a:cxnLst>
              <a:cxn ang="0">
                <a:pos x="1064" y="0"/>
              </a:cxn>
              <a:cxn ang="0">
                <a:pos x="0" y="488"/>
              </a:cxn>
            </a:cxnLst>
            <a:rect l="0" t="0" r="r" b="b"/>
            <a:pathLst>
              <a:path w="1064" h="488">
                <a:moveTo>
                  <a:pt x="1064" y="0"/>
                </a:moveTo>
                <a:lnTo>
                  <a:pt x="0" y="488"/>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82" name="Freeform 78"/>
          <p:cNvSpPr/>
          <p:nvPr/>
        </p:nvSpPr>
        <p:spPr bwMode="auto">
          <a:xfrm>
            <a:off x="4400519" y="825500"/>
            <a:ext cx="1587500" cy="749300"/>
          </a:xfrm>
          <a:custGeom>
            <a:avLst/>
            <a:gdLst/>
            <a:ahLst/>
            <a:cxnLst>
              <a:cxn ang="0">
                <a:pos x="0" y="0"/>
              </a:cxn>
              <a:cxn ang="0">
                <a:pos x="1000" y="472"/>
              </a:cxn>
            </a:cxnLst>
            <a:rect l="0" t="0" r="r" b="b"/>
            <a:pathLst>
              <a:path w="1000" h="472">
                <a:moveTo>
                  <a:pt x="0" y="0"/>
                </a:moveTo>
                <a:lnTo>
                  <a:pt x="1000" y="47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1583" name="Text Box 79"/>
          <p:cNvSpPr txBox="1">
            <a:spLocks noChangeArrowheads="1"/>
          </p:cNvSpPr>
          <p:nvPr/>
        </p:nvSpPr>
        <p:spPr bwMode="auto">
          <a:xfrm>
            <a:off x="5183157" y="850900"/>
            <a:ext cx="288925"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p>
        </p:txBody>
      </p:sp>
      <p:sp>
        <p:nvSpPr>
          <p:cNvPr id="21584" name="Text Box 80"/>
          <p:cNvSpPr txBox="1">
            <a:spLocks noChangeArrowheads="1"/>
          </p:cNvSpPr>
          <p:nvPr/>
        </p:nvSpPr>
        <p:spPr bwMode="auto">
          <a:xfrm>
            <a:off x="7777132" y="3068638"/>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10~10</a:t>
            </a:r>
          </a:p>
        </p:txBody>
      </p:sp>
      <p:sp>
        <p:nvSpPr>
          <p:cNvPr id="21585" name="Text Box 81"/>
          <p:cNvSpPr txBox="1">
            <a:spLocks noChangeArrowheads="1"/>
          </p:cNvSpPr>
          <p:nvPr/>
        </p:nvSpPr>
        <p:spPr bwMode="auto">
          <a:xfrm>
            <a:off x="3671857" y="2979738"/>
            <a:ext cx="647700" cy="304800"/>
          </a:xfrm>
          <a:prstGeom prst="rect">
            <a:avLst/>
          </a:prstGeom>
          <a:noFill/>
          <a:ln w="9525">
            <a:noFill/>
            <a:miter lim="800000"/>
          </a:ln>
          <a:effectLst/>
        </p:spPr>
        <p:txBody>
          <a:bodyPr lIns="0" tIns="0" rIns="0" bIns="0">
            <a:spAutoFit/>
          </a:bodyPr>
          <a:lstStyle/>
          <a:p>
            <a:pPr algn="l">
              <a:spcBef>
                <a:spcPct val="50000"/>
              </a:spcBef>
            </a:pPr>
            <a:r>
              <a:rPr lang="en-US" altLang="zh-CN" sz="2000">
                <a:solidFill>
                  <a:srgbClr val="CC00CC"/>
                </a:solidFill>
                <a:ea typeface="黑体" panose="02010609060101010101" pitchFamily="49" charset="-122"/>
              </a:rPr>
              <a:t>4~4</a:t>
            </a:r>
          </a:p>
        </p:txBody>
      </p:sp>
      <p:sp>
        <p:nvSpPr>
          <p:cNvPr id="21587" name="Text Box 83"/>
          <p:cNvSpPr txBox="1">
            <a:spLocks noChangeArrowheads="1"/>
          </p:cNvSpPr>
          <p:nvPr/>
        </p:nvSpPr>
        <p:spPr bwMode="auto">
          <a:xfrm>
            <a:off x="642910" y="5643578"/>
            <a:ext cx="6840537" cy="975139"/>
          </a:xfrm>
          <a:prstGeom prst="rect">
            <a:avLst/>
          </a:prstGeom>
          <a:noFill/>
          <a:ln w="9525">
            <a:noFill/>
            <a:miter lim="800000"/>
          </a:ln>
          <a:effectLst/>
        </p:spPr>
        <p:txBody>
          <a:bodyPr>
            <a:spAutoFit/>
          </a:bodyPr>
          <a:lstStyle/>
          <a:p>
            <a:pPr algn="l">
              <a:spcBef>
                <a:spcPct val="50000"/>
              </a:spcBef>
            </a:pPr>
            <a:r>
              <a:rPr lang="zh-CN" altLang="en-US" sz="2200">
                <a:solidFill>
                  <a:srgbClr val="FF0000"/>
                </a:solidFill>
                <a:ea typeface="楷体" panose="02010609060101010101" pitchFamily="49" charset="-122"/>
                <a:cs typeface="Times New Roman" panose="02020603050405020304" pitchFamily="18" charset="0"/>
              </a:rPr>
              <a:t>外部节点</a:t>
            </a:r>
            <a:r>
              <a:rPr lang="zh-CN" altLang="en-US" sz="2200">
                <a:ea typeface="楷体" panose="02010609060101010101" pitchFamily="49" charset="-122"/>
                <a:cs typeface="Times New Roman" panose="02020603050405020304" pitchFamily="18" charset="0"/>
              </a:rPr>
              <a:t>即查找失败对应的节点，是虚拟的</a:t>
            </a:r>
          </a:p>
          <a:p>
            <a:pPr algn="l">
              <a:spcBef>
                <a:spcPct val="50000"/>
              </a:spcBef>
            </a:pPr>
            <a:r>
              <a:rPr lang="en-US" altLang="zh-CN" sz="2200" i="1">
                <a:ea typeface="楷体" panose="02010609060101010101" pitchFamily="49" charset="-122"/>
                <a:cs typeface="Times New Roman" panose="02020603050405020304" pitchFamily="18" charset="0"/>
              </a:rPr>
              <a:t>n</a:t>
            </a:r>
            <a:r>
              <a:rPr lang="zh-CN" altLang="en-US" sz="2200">
                <a:ea typeface="楷体" panose="02010609060101010101" pitchFamily="49" charset="-122"/>
                <a:cs typeface="Times New Roman" panose="02020603050405020304" pitchFamily="18" charset="0"/>
              </a:rPr>
              <a:t>个关键字：</a:t>
            </a:r>
            <a:r>
              <a:rPr lang="zh-CN" altLang="en-US" sz="2200">
                <a:solidFill>
                  <a:srgbClr val="CC00CC"/>
                </a:solidFill>
                <a:ea typeface="楷体" panose="02010609060101010101" pitchFamily="49" charset="-122"/>
                <a:cs typeface="Times New Roman" panose="02020603050405020304" pitchFamily="18" charset="0"/>
              </a:rPr>
              <a:t>内部节点为</a:t>
            </a:r>
            <a:r>
              <a:rPr lang="en-US" altLang="zh-CN" sz="2200" i="1">
                <a:solidFill>
                  <a:srgbClr val="CC00CC"/>
                </a:solidFill>
                <a:ea typeface="楷体" panose="02010609060101010101" pitchFamily="49" charset="-122"/>
                <a:cs typeface="Times New Roman" panose="02020603050405020304" pitchFamily="18" charset="0"/>
              </a:rPr>
              <a:t>n</a:t>
            </a:r>
            <a:r>
              <a:rPr lang="zh-CN" altLang="en-US" sz="2200">
                <a:solidFill>
                  <a:srgbClr val="CC00CC"/>
                </a:solidFill>
                <a:ea typeface="楷体" panose="02010609060101010101" pitchFamily="49" charset="-122"/>
                <a:cs typeface="Times New Roman" panose="02020603050405020304" pitchFamily="18" charset="0"/>
              </a:rPr>
              <a:t>个，外部节点为</a:t>
            </a:r>
            <a:r>
              <a:rPr lang="en-US" altLang="zh-CN" sz="2200" i="1">
                <a:solidFill>
                  <a:srgbClr val="CC00CC"/>
                </a:solidFill>
                <a:ea typeface="楷体" panose="02010609060101010101" pitchFamily="49" charset="-122"/>
                <a:cs typeface="Times New Roman" panose="02020603050405020304" pitchFamily="18" charset="0"/>
              </a:rPr>
              <a:t>n</a:t>
            </a:r>
            <a:r>
              <a:rPr lang="en-US" altLang="zh-CN" sz="2200">
                <a:solidFill>
                  <a:srgbClr val="CC00CC"/>
                </a:solidFill>
                <a:ea typeface="楷体" panose="02010609060101010101" pitchFamily="49" charset="-122"/>
                <a:cs typeface="Times New Roman" panose="02020603050405020304" pitchFamily="18" charset="0"/>
              </a:rPr>
              <a:t>+1</a:t>
            </a:r>
            <a:r>
              <a:rPr lang="zh-CN" altLang="en-US" sz="2200">
                <a:solidFill>
                  <a:srgbClr val="CC00CC"/>
                </a:solidFill>
                <a:ea typeface="楷体" panose="02010609060101010101" pitchFamily="49" charset="-122"/>
                <a:cs typeface="Times New Roman" panose="02020603050405020304" pitchFamily="18" charset="0"/>
              </a:rPr>
              <a:t>个</a:t>
            </a:r>
            <a:endParaRPr lang="zh-CN" altLang="en-US" sz="2200" dirty="0">
              <a:solidFill>
                <a:srgbClr val="CC00CC"/>
              </a:solidFill>
              <a:ea typeface="楷体" panose="02010609060101010101" pitchFamily="49" charset="-122"/>
              <a:cs typeface="Times New Roman" panose="02020603050405020304" pitchFamily="18" charset="0"/>
            </a:endParaRPr>
          </a:p>
        </p:txBody>
      </p:sp>
      <p:grpSp>
        <p:nvGrpSpPr>
          <p:cNvPr id="88" name="组合 87"/>
          <p:cNvGrpSpPr/>
          <p:nvPr/>
        </p:nvGrpSpPr>
        <p:grpSpPr>
          <a:xfrm>
            <a:off x="8393109" y="642918"/>
            <a:ext cx="671862" cy="3071834"/>
            <a:chOff x="8393109" y="642918"/>
            <a:chExt cx="671862" cy="3071834"/>
          </a:xfrm>
        </p:grpSpPr>
        <p:sp>
          <p:nvSpPr>
            <p:cNvPr id="86" name="右大括号 85"/>
            <p:cNvSpPr/>
            <p:nvPr/>
          </p:nvSpPr>
          <p:spPr>
            <a:xfrm>
              <a:off x="8393109" y="642918"/>
              <a:ext cx="144000" cy="3071834"/>
            </a:xfrm>
            <a:prstGeom prst="rightBrace">
              <a:avLst/>
            </a:prstGeom>
            <a:ln w="28575">
              <a:solidFill>
                <a:srgbClr val="4F5E0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TextBox 86"/>
            <p:cNvSpPr txBox="1"/>
            <p:nvPr/>
          </p:nvSpPr>
          <p:spPr>
            <a:xfrm>
              <a:off x="8572528" y="1525574"/>
              <a:ext cx="492443" cy="1285884"/>
            </a:xfrm>
            <a:prstGeom prst="rect">
              <a:avLst/>
            </a:prstGeom>
            <a:noFill/>
          </p:spPr>
          <p:txBody>
            <a:bodyPr vert="eaVert" wrap="square" rtlCol="0">
              <a:spAutoFit/>
            </a:bodyPr>
            <a:lstStyle/>
            <a:p>
              <a:r>
                <a:rPr lang="zh-CN" altLang="en-US" sz="2000">
                  <a:latin typeface="楷体" panose="02010609060101010101" pitchFamily="49" charset="-122"/>
                  <a:ea typeface="楷体" panose="02010609060101010101" pitchFamily="49" charset="-122"/>
                </a:rPr>
                <a:t>内部节点</a:t>
              </a:r>
            </a:p>
          </p:txBody>
        </p:sp>
      </p:grpSp>
      <p:grpSp>
        <p:nvGrpSpPr>
          <p:cNvPr id="94" name="组合 93"/>
          <p:cNvGrpSpPr/>
          <p:nvPr/>
        </p:nvGrpSpPr>
        <p:grpSpPr>
          <a:xfrm>
            <a:off x="3786182" y="4429132"/>
            <a:ext cx="1285884" cy="642942"/>
            <a:chOff x="3786182" y="4429132"/>
            <a:chExt cx="1285884" cy="642942"/>
          </a:xfrm>
        </p:grpSpPr>
        <p:sp>
          <p:nvSpPr>
            <p:cNvPr id="89" name="TextBox 88"/>
            <p:cNvSpPr txBox="1"/>
            <p:nvPr/>
          </p:nvSpPr>
          <p:spPr>
            <a:xfrm>
              <a:off x="3786182" y="4671964"/>
              <a:ext cx="1285884" cy="400110"/>
            </a:xfrm>
            <a:prstGeom prst="rect">
              <a:avLst/>
            </a:prstGeom>
            <a:noFill/>
          </p:spPr>
          <p:txBody>
            <a:bodyPr wrap="square" rtlCol="0">
              <a:spAutoFit/>
            </a:bodyPr>
            <a:lstStyle/>
            <a:p>
              <a:r>
                <a:rPr lang="zh-CN" altLang="en-US" sz="2000">
                  <a:ea typeface="楷体" panose="02010609060101010101" pitchFamily="49" charset="-122"/>
                  <a:cs typeface="Times New Roman" panose="02020603050405020304" pitchFamily="18" charset="0"/>
                </a:rPr>
                <a:t>外部节点</a:t>
              </a:r>
            </a:p>
          </p:txBody>
        </p:sp>
        <p:cxnSp>
          <p:nvCxnSpPr>
            <p:cNvPr id="91" name="直接箭头连接符 90"/>
            <p:cNvCxnSpPr/>
            <p:nvPr/>
          </p:nvCxnSpPr>
          <p:spPr>
            <a:xfrm rot="16200000" flipV="1">
              <a:off x="3857620" y="4429132"/>
              <a:ext cx="285752" cy="285752"/>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rot="5400000" flipH="1" flipV="1">
              <a:off x="4786314" y="4500570"/>
              <a:ext cx="214314" cy="214314"/>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grpSp>
      <p:sp>
        <p:nvSpPr>
          <p:cNvPr id="3" name="幻灯片编号占位符 2"/>
          <p:cNvSpPr>
            <a:spLocks noGrp="1"/>
          </p:cNvSpPr>
          <p:nvPr>
            <p:ph type="sldNum" sz="quarter" idx="12"/>
          </p:nvPr>
        </p:nvSpPr>
        <p:spPr/>
        <p:txBody>
          <a:bodyPr/>
          <a:lstStyle/>
          <a:p>
            <a:fld id="{A3603EE2-E77C-4A3F-BE76-CC22BE303815}" type="slidenum">
              <a:rPr lang="en-US" altLang="zh-CN" smtClean="0"/>
              <a:t>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1587"/>
                                        </p:tgtEl>
                                        <p:attrNameLst>
                                          <p:attrName>style.visibility</p:attrName>
                                        </p:attrNameLst>
                                      </p:cBhvr>
                                      <p:to>
                                        <p:strVal val="visible"/>
                                      </p:to>
                                    </p:set>
                                    <p:animEffect transition="in" filter="wipe(left)">
                                      <p:cBhvr>
                                        <p:cTn id="19" dur="500"/>
                                        <p:tgtEl>
                                          <p:spTgt spid="21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87" grpId="0" bldLvl="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714348" y="1000108"/>
            <a:ext cx="5748348" cy="1532727"/>
          </a:xfrm>
          <a:prstGeom prst="rect">
            <a:avLst/>
          </a:prstGeom>
          <a:noFill/>
          <a:ln w="9525">
            <a:noFill/>
            <a:miter lim="800000"/>
          </a:ln>
          <a:effectLst/>
        </p:spPr>
        <p:txBody>
          <a:bodyPr wrap="square">
            <a:spAutoFit/>
          </a:bodyPr>
          <a:lstStyle/>
          <a:p>
            <a:pPr algn="just">
              <a:lnSpc>
                <a:spcPct val="110000"/>
              </a:lnSpc>
              <a:spcBef>
                <a:spcPct val="50000"/>
              </a:spcBef>
            </a:pPr>
            <a:r>
              <a:rPr kumimoji="1" lang="zh-CN" altLang="en-US">
                <a:ea typeface="楷体" panose="02010609060101010101" pitchFamily="49" charset="-122"/>
                <a:cs typeface="Times New Roman" panose="02020603050405020304" pitchFamily="18" charset="0"/>
              </a:rPr>
              <a:t>线性</a:t>
            </a:r>
            <a:r>
              <a:rPr kumimoji="1" lang="zh-CN" altLang="en-US" dirty="0">
                <a:ea typeface="楷体" panose="02010609060101010101" pitchFamily="49" charset="-122"/>
                <a:cs typeface="Times New Roman" panose="02020603050405020304" pitchFamily="18" charset="0"/>
              </a:rPr>
              <a:t>探查法的数学递推描述公式为：</a:t>
            </a:r>
          </a:p>
          <a:p>
            <a:pPr algn="just">
              <a:lnSpc>
                <a:spcPct val="90000"/>
              </a:lnSpc>
              <a:spcBef>
                <a:spcPct val="50000"/>
              </a:spcBef>
            </a:pPr>
            <a:r>
              <a:rPr kumimoji="1" lang="zh-CN" altLang="en-US" dirty="0">
                <a:ea typeface="楷体" panose="02010609060101010101" pitchFamily="49" charset="-122"/>
                <a:cs typeface="Times New Roman" panose="02020603050405020304" pitchFamily="18" charset="0"/>
              </a:rPr>
              <a:t>      </a:t>
            </a:r>
            <a:r>
              <a:rPr kumimoji="1" lang="en-US" altLang="zh-CN" i="1" dirty="0" err="1">
                <a:solidFill>
                  <a:srgbClr val="FF00FF"/>
                </a:solidFill>
                <a:ea typeface="楷体" panose="02010609060101010101" pitchFamily="49" charset="-122"/>
                <a:cs typeface="Times New Roman" panose="02020603050405020304" pitchFamily="18" charset="0"/>
              </a:rPr>
              <a:t>d</a:t>
            </a:r>
            <a:r>
              <a:rPr kumimoji="1" lang="en-US" altLang="zh-CN" baseline="-30000" dirty="0" err="1">
                <a:solidFill>
                  <a:srgbClr val="FF00FF"/>
                </a:solidFill>
                <a:ea typeface="楷体" panose="02010609060101010101" pitchFamily="49" charset="-122"/>
                <a:cs typeface="Times New Roman" panose="02020603050405020304" pitchFamily="18" charset="0"/>
              </a:rPr>
              <a:t>0</a:t>
            </a:r>
            <a:r>
              <a:rPr kumimoji="1" lang="en-US" altLang="zh-CN"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h</a:t>
            </a:r>
            <a:r>
              <a:rPr kumimoji="1" lang="en-US" altLang="zh-CN"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k</a:t>
            </a:r>
            <a:r>
              <a:rPr kumimoji="1" lang="en-US" altLang="zh-CN" dirty="0">
                <a:solidFill>
                  <a:srgbClr val="FF00FF"/>
                </a:solidFill>
                <a:ea typeface="楷体" panose="02010609060101010101" pitchFamily="49" charset="-122"/>
                <a:cs typeface="Times New Roman" panose="02020603050405020304" pitchFamily="18" charset="0"/>
              </a:rPr>
              <a:t>)</a:t>
            </a:r>
          </a:p>
          <a:p>
            <a:pPr algn="just">
              <a:lnSpc>
                <a:spcPct val="90000"/>
              </a:lnSpc>
              <a:spcBef>
                <a:spcPct val="50000"/>
              </a:spcBef>
            </a:pPr>
            <a:r>
              <a:rPr kumimoji="1" lang="en-US" altLang="zh-CN" dirty="0">
                <a:solidFill>
                  <a:srgbClr val="FF00FF"/>
                </a:solidFill>
                <a:ea typeface="楷体" panose="02010609060101010101" pitchFamily="49" charset="-122"/>
                <a:cs typeface="Times New Roman" panose="02020603050405020304" pitchFamily="18" charset="0"/>
              </a:rPr>
              <a:t>      </a:t>
            </a:r>
            <a:r>
              <a:rPr kumimoji="1" lang="en-US" altLang="zh-CN" i="1" dirty="0" err="1">
                <a:solidFill>
                  <a:srgbClr val="FF00FF"/>
                </a:solidFill>
                <a:ea typeface="楷体" panose="02010609060101010101" pitchFamily="49" charset="-122"/>
                <a:cs typeface="Times New Roman" panose="02020603050405020304" pitchFamily="18" charset="0"/>
              </a:rPr>
              <a:t>d</a:t>
            </a:r>
            <a:r>
              <a:rPr kumimoji="1" lang="en-US" altLang="zh-CN" i="1" baseline="-30000" dirty="0" err="1">
                <a:solidFill>
                  <a:srgbClr val="FF00FF"/>
                </a:solidFill>
                <a:ea typeface="楷体" panose="02010609060101010101" pitchFamily="49" charset="-122"/>
                <a:cs typeface="Times New Roman" panose="02020603050405020304" pitchFamily="18" charset="0"/>
              </a:rPr>
              <a:t>i</a:t>
            </a:r>
            <a:r>
              <a:rPr kumimoji="1" lang="en-US" altLang="zh-CN" dirty="0">
                <a:solidFill>
                  <a:srgbClr val="FF00FF"/>
                </a:solidFill>
                <a:ea typeface="楷体" panose="02010609060101010101" pitchFamily="49" charset="-122"/>
                <a:cs typeface="Times New Roman" panose="02020603050405020304" pitchFamily="18" charset="0"/>
              </a:rPr>
              <a:t>=(</a:t>
            </a:r>
            <a:r>
              <a:rPr kumimoji="1" lang="en-US" altLang="zh-CN" i="1" dirty="0" err="1">
                <a:solidFill>
                  <a:srgbClr val="FF00FF"/>
                </a:solidFill>
                <a:ea typeface="楷体" panose="02010609060101010101" pitchFamily="49" charset="-122"/>
                <a:cs typeface="Times New Roman" panose="02020603050405020304" pitchFamily="18" charset="0"/>
              </a:rPr>
              <a:t>d</a:t>
            </a:r>
            <a:r>
              <a:rPr kumimoji="1" lang="en-US" altLang="zh-CN" i="1" baseline="-30000" dirty="0" err="1">
                <a:solidFill>
                  <a:srgbClr val="FF00FF"/>
                </a:solidFill>
                <a:ea typeface="楷体" panose="02010609060101010101" pitchFamily="49" charset="-122"/>
                <a:cs typeface="Times New Roman" panose="02020603050405020304" pitchFamily="18" charset="0"/>
              </a:rPr>
              <a:t>i</a:t>
            </a:r>
            <a:r>
              <a:rPr kumimoji="1" lang="en-US" altLang="zh-CN" baseline="-30000" dirty="0">
                <a:solidFill>
                  <a:srgbClr val="FF00FF"/>
                </a:solidFill>
                <a:ea typeface="楷体" panose="02010609060101010101" pitchFamily="49" charset="-122"/>
                <a:cs typeface="Times New Roman" panose="02020603050405020304" pitchFamily="18" charset="0"/>
              </a:rPr>
              <a:t>-1</a:t>
            </a:r>
            <a:r>
              <a:rPr kumimoji="1" lang="en-US" altLang="zh-CN" dirty="0">
                <a:solidFill>
                  <a:srgbClr val="FF00FF"/>
                </a:solidFill>
                <a:ea typeface="楷体" panose="02010609060101010101" pitchFamily="49" charset="-122"/>
                <a:cs typeface="Times New Roman" panose="02020603050405020304" pitchFamily="18" charset="0"/>
              </a:rPr>
              <a:t>+1) mod </a:t>
            </a:r>
            <a:r>
              <a:rPr kumimoji="1" lang="en-US" altLang="zh-CN" i="1" dirty="0">
                <a:solidFill>
                  <a:srgbClr val="FF00FF"/>
                </a:solidFill>
                <a:ea typeface="楷体" panose="02010609060101010101" pitchFamily="49" charset="-122"/>
                <a:cs typeface="Times New Roman" panose="02020603050405020304" pitchFamily="18" charset="0"/>
              </a:rPr>
              <a:t>m</a:t>
            </a:r>
            <a:r>
              <a:rPr kumimoji="1" lang="en-US" altLang="zh-CN" dirty="0">
                <a:solidFill>
                  <a:srgbClr val="FF00FF"/>
                </a:solidFill>
                <a:ea typeface="楷体" panose="02010609060101010101" pitchFamily="49" charset="-122"/>
                <a:cs typeface="Times New Roman" panose="02020603050405020304" pitchFamily="18" charset="0"/>
              </a:rPr>
              <a:t>  (</a:t>
            </a:r>
            <a:r>
              <a:rPr kumimoji="1" lang="en-US" altLang="zh-CN" dirty="0" err="1">
                <a:solidFill>
                  <a:srgbClr val="FF00FF"/>
                </a:solidFill>
                <a:ea typeface="楷体" panose="02010609060101010101" pitchFamily="49" charset="-122"/>
                <a:cs typeface="Times New Roman" panose="02020603050405020304" pitchFamily="18" charset="0"/>
              </a:rPr>
              <a:t>1</a:t>
            </a:r>
            <a:r>
              <a:rPr kumimoji="1" lang="en-US" altLang="zh-CN" dirty="0" err="1">
                <a:solidFill>
                  <a:srgbClr val="FF00FF"/>
                </a:solidFill>
                <a:latin typeface="+mn-ea"/>
                <a:ea typeface="+mn-ea"/>
                <a:cs typeface="Times New Roman" panose="02020603050405020304" pitchFamily="18" charset="0"/>
              </a:rPr>
              <a:t>≤</a:t>
            </a:r>
            <a:r>
              <a:rPr kumimoji="1" lang="en-US" altLang="zh-CN" i="1" dirty="0" err="1">
                <a:solidFill>
                  <a:srgbClr val="FF00FF"/>
                </a:solidFill>
                <a:ea typeface="楷体" panose="02010609060101010101" pitchFamily="49" charset="-122"/>
                <a:cs typeface="Times New Roman" panose="02020603050405020304" pitchFamily="18" charset="0"/>
              </a:rPr>
              <a:t>i</a:t>
            </a:r>
            <a:r>
              <a:rPr kumimoji="1" lang="en-US" altLang="zh-CN" dirty="0" err="1">
                <a:solidFill>
                  <a:srgbClr val="FF00FF"/>
                </a:solidFill>
                <a:latin typeface="+mn-ea"/>
                <a:ea typeface="+mn-ea"/>
                <a:cs typeface="Times New Roman" panose="02020603050405020304" pitchFamily="18" charset="0"/>
              </a:rPr>
              <a:t>≤</a:t>
            </a:r>
            <a:r>
              <a:rPr kumimoji="1" lang="en-US" altLang="zh-CN" i="1" dirty="0" err="1">
                <a:solidFill>
                  <a:srgbClr val="FF00FF"/>
                </a:solidFill>
                <a:ea typeface="楷体" panose="02010609060101010101" pitchFamily="49" charset="-122"/>
                <a:cs typeface="Times New Roman" panose="02020603050405020304" pitchFamily="18" charset="0"/>
              </a:rPr>
              <a:t>m</a:t>
            </a:r>
            <a:r>
              <a:rPr kumimoji="1" lang="en-US" altLang="zh-CN" dirty="0">
                <a:solidFill>
                  <a:srgbClr val="FF00FF"/>
                </a:solidFill>
                <a:latin typeface="+mn-ea"/>
                <a:ea typeface="+mn-ea"/>
                <a:cs typeface="Times New Roman" panose="02020603050405020304" pitchFamily="18" charset="0"/>
              </a:rPr>
              <a:t>-</a:t>
            </a:r>
            <a:r>
              <a:rPr kumimoji="1" lang="en-US" altLang="zh-CN" dirty="0">
                <a:solidFill>
                  <a:srgbClr val="FF00FF"/>
                </a:solidFill>
                <a:ea typeface="楷体" panose="02010609060101010101" pitchFamily="49" charset="-122"/>
                <a:cs typeface="Times New Roman" panose="02020603050405020304" pitchFamily="18" charset="0"/>
              </a:rPr>
              <a:t>1)</a:t>
            </a:r>
          </a:p>
        </p:txBody>
      </p:sp>
      <p:sp>
        <p:nvSpPr>
          <p:cNvPr id="4" name="TextBox 3"/>
          <p:cNvSpPr txBox="1"/>
          <p:nvPr/>
        </p:nvSpPr>
        <p:spPr>
          <a:xfrm>
            <a:off x="714348" y="428604"/>
            <a:ext cx="2857520" cy="461665"/>
          </a:xfrm>
          <a:prstGeom prst="rect">
            <a:avLst/>
          </a:prstGeom>
          <a:noFill/>
        </p:spPr>
        <p:txBody>
          <a:bodyPr wrap="square" rtlCol="0">
            <a:spAutoFit/>
          </a:bodyPr>
          <a:lstStyle/>
          <a:p>
            <a:r>
              <a:rPr kumimoji="1" lang="zh-CN" altLang="en-US" dirty="0">
                <a:solidFill>
                  <a:srgbClr val="FF0000"/>
                </a:solidFill>
                <a:ea typeface="楷体" panose="02010609060101010101" pitchFamily="49" charset="-122"/>
                <a:cs typeface="Times New Roman" panose="02020603050405020304" pitchFamily="18" charset="0"/>
              </a:rPr>
              <a:t>（</a:t>
            </a:r>
            <a:r>
              <a:rPr kumimoji="1" lang="en-US" altLang="zh-CN" dirty="0">
                <a:solidFill>
                  <a:srgbClr val="FF0000"/>
                </a:solidFill>
                <a:ea typeface="楷体" panose="02010609060101010101" pitchFamily="49" charset="-122"/>
                <a:cs typeface="Times New Roman" panose="02020603050405020304" pitchFamily="18" charset="0"/>
              </a:rPr>
              <a:t>1</a:t>
            </a:r>
            <a:r>
              <a:rPr kumimoji="1" lang="zh-CN" altLang="en-US" dirty="0">
                <a:solidFill>
                  <a:srgbClr val="FF0000"/>
                </a:solidFill>
                <a:ea typeface="楷体" panose="02010609060101010101" pitchFamily="49" charset="-122"/>
                <a:cs typeface="Times New Roman" panose="02020603050405020304" pitchFamily="18" charset="0"/>
              </a:rPr>
              <a:t>）线性探查法</a:t>
            </a:r>
            <a:endParaRPr lang="zh-CN" altLang="en-US" dirty="0">
              <a:ea typeface="楷体" panose="02010609060101010101" pitchFamily="49" charset="-122"/>
              <a:cs typeface="Times New Roman" panose="02020603050405020304" pitchFamily="18" charset="0"/>
            </a:endParaRPr>
          </a:p>
        </p:txBody>
      </p:sp>
      <p:sp>
        <p:nvSpPr>
          <p:cNvPr id="5" name="TextBox 4"/>
          <p:cNvSpPr txBox="1"/>
          <p:nvPr/>
        </p:nvSpPr>
        <p:spPr>
          <a:xfrm>
            <a:off x="714348" y="3000372"/>
            <a:ext cx="7572428" cy="76944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txBody>
          <a:bodyPr wrap="square" rtlCol="0">
            <a:spAutoFit/>
          </a:bodyPr>
          <a:lstStyle/>
          <a:p>
            <a:pPr algn="l"/>
            <a:r>
              <a:rPr lang="zh-CN" altLang="en-US" sz="2200">
                <a:solidFill>
                  <a:schemeClr val="bg1"/>
                </a:solidFill>
                <a:ea typeface="微软雅黑" panose="020B0503020204020204" pitchFamily="34" charset="-122"/>
                <a:cs typeface="Times New Roman" panose="02020603050405020304" pitchFamily="18" charset="0"/>
              </a:rPr>
              <a:t>      示例：在电影院中找被占用位置的后面空位置！模</a:t>
            </a:r>
            <a:r>
              <a:rPr lang="en-US" altLang="zh-CN" sz="2200" i="1">
                <a:solidFill>
                  <a:schemeClr val="bg1"/>
                </a:solidFill>
                <a:ea typeface="微软雅黑" panose="020B0503020204020204" pitchFamily="34" charset="-122"/>
                <a:cs typeface="Times New Roman" panose="02020603050405020304" pitchFamily="18" charset="0"/>
              </a:rPr>
              <a:t>m</a:t>
            </a:r>
            <a:r>
              <a:rPr lang="zh-CN" altLang="en-US" sz="2200">
                <a:solidFill>
                  <a:schemeClr val="bg1"/>
                </a:solidFill>
                <a:ea typeface="微软雅黑" panose="020B0503020204020204" pitchFamily="34" charset="-122"/>
                <a:cs typeface="Times New Roman" panose="02020603050405020304" pitchFamily="18" charset="0"/>
              </a:rPr>
              <a:t>是为了保证找到的位置在</a:t>
            </a:r>
            <a:r>
              <a:rPr lang="en-US" altLang="zh-CN" sz="2200">
                <a:solidFill>
                  <a:schemeClr val="bg1"/>
                </a:solidFill>
                <a:ea typeface="微软雅黑" panose="020B0503020204020204" pitchFamily="34" charset="-122"/>
                <a:cs typeface="Times New Roman" panose="02020603050405020304" pitchFamily="18" charset="0"/>
              </a:rPr>
              <a:t>0</a:t>
            </a:r>
            <a:r>
              <a:rPr lang="zh-CN" altLang="en-US" sz="2200">
                <a:solidFill>
                  <a:schemeClr val="bg1"/>
                </a:solidFill>
                <a:ea typeface="微软雅黑" panose="020B0503020204020204" pitchFamily="34" charset="-122"/>
                <a:cs typeface="Times New Roman" panose="02020603050405020304" pitchFamily="18" charset="0"/>
              </a:rPr>
              <a:t>～</a:t>
            </a:r>
            <a:r>
              <a:rPr lang="en-US" altLang="zh-CN" sz="2200" i="1">
                <a:solidFill>
                  <a:schemeClr val="bg1"/>
                </a:solidFill>
                <a:ea typeface="微软雅黑" panose="020B0503020204020204" pitchFamily="34" charset="-122"/>
                <a:cs typeface="Times New Roman" panose="02020603050405020304" pitchFamily="18" charset="0"/>
              </a:rPr>
              <a:t>m</a:t>
            </a:r>
            <a:r>
              <a:rPr lang="en-US" altLang="zh-CN" sz="2200">
                <a:solidFill>
                  <a:schemeClr val="bg1"/>
                </a:solidFill>
                <a:ea typeface="微软雅黑" panose="020B0503020204020204" pitchFamily="34" charset="-122"/>
                <a:cs typeface="Times New Roman" panose="02020603050405020304" pitchFamily="18" charset="0"/>
              </a:rPr>
              <a:t>-1</a:t>
            </a:r>
            <a:r>
              <a:rPr lang="zh-CN" altLang="en-US" sz="2200">
                <a:solidFill>
                  <a:schemeClr val="bg1"/>
                </a:solidFill>
                <a:ea typeface="微软雅黑" panose="020B0503020204020204" pitchFamily="34" charset="-122"/>
                <a:cs typeface="Times New Roman" panose="02020603050405020304" pitchFamily="18" charset="0"/>
              </a:rPr>
              <a:t>的有效空间中。</a:t>
            </a:r>
          </a:p>
        </p:txBody>
      </p:sp>
      <p:sp>
        <p:nvSpPr>
          <p:cNvPr id="6" name="TextBox 5"/>
          <p:cNvSpPr txBox="1"/>
          <p:nvPr/>
        </p:nvSpPr>
        <p:spPr>
          <a:xfrm>
            <a:off x="857224" y="4143380"/>
            <a:ext cx="7643866" cy="830997"/>
          </a:xfrm>
          <a:prstGeom prst="rect">
            <a:avLst/>
          </a:prstGeom>
          <a:noFill/>
        </p:spPr>
        <p:txBody>
          <a:bodyPr wrap="square" rtlCol="0">
            <a:spAutoFit/>
          </a:bodyPr>
          <a:lstStyle/>
          <a:p>
            <a:pPr algn="l"/>
            <a:r>
              <a:rPr lang="zh-CN" altLang="en-US">
                <a:solidFill>
                  <a:srgbClr val="FF0000"/>
                </a:solidFill>
                <a:latin typeface="微软雅黑" panose="020B0503020204020204" pitchFamily="34" charset="-122"/>
                <a:ea typeface="微软雅黑" panose="020B0503020204020204" pitchFamily="34" charset="-122"/>
              </a:rPr>
              <a:t>非同义词冲突</a:t>
            </a:r>
            <a:r>
              <a:rPr lang="zh-CN" altLang="en-US">
                <a:latin typeface="楷体" panose="02010609060101010101" pitchFamily="49" charset="-122"/>
                <a:ea typeface="楷体" panose="02010609060101010101" pitchFamily="49" charset="-122"/>
              </a:rPr>
              <a:t>：</a:t>
            </a:r>
            <a:r>
              <a:rPr kumimoji="1" lang="zh-CN" altLang="en-US">
                <a:latin typeface="楷体" panose="02010609060101010101" pitchFamily="49" charset="-122"/>
                <a:ea typeface="楷体" panose="02010609060101010101" pitchFamily="49" charset="-122"/>
                <a:cs typeface="Times New Roman" panose="02020603050405020304" pitchFamily="18" charset="0"/>
              </a:rPr>
              <a:t>哈希函数值不相同的两个记录争夺同一个后继</a:t>
            </a:r>
            <a:r>
              <a:rPr kumimoji="1" lang="zh-CN" altLang="en-US">
                <a:ea typeface="楷体" panose="02010609060101010101" pitchFamily="49" charset="-122"/>
                <a:cs typeface="Times New Roman" panose="02020603050405020304" pitchFamily="18" charset="0"/>
              </a:rPr>
              <a:t>哈希地址  </a:t>
            </a:r>
            <a:r>
              <a:rPr kumimoji="1" lang="zh-CN" altLang="en-US">
                <a:ea typeface="楷体" panose="02010609060101010101" pitchFamily="49" charset="-122"/>
                <a:cs typeface="Times New Roman" panose="02020603050405020304" pitchFamily="18" charset="0"/>
                <a:sym typeface="Wingdings" panose="05000000000000000000"/>
              </a:rPr>
              <a:t> </a:t>
            </a:r>
            <a:r>
              <a:rPr kumimoji="1" lang="zh-CN" altLang="en-US">
                <a:solidFill>
                  <a:srgbClr val="FF0000"/>
                </a:solidFill>
                <a:ea typeface="楷体" panose="02010609060101010101" pitchFamily="49" charset="-122"/>
                <a:cs typeface="Times New Roman" panose="02020603050405020304" pitchFamily="18" charset="0"/>
              </a:rPr>
              <a:t>堆积（或聚集）现象</a:t>
            </a:r>
            <a:r>
              <a:rPr kumimoji="1" lang="zh-CN" altLang="en-US">
                <a:ea typeface="楷体" panose="02010609060101010101" pitchFamily="49" charset="-122"/>
                <a:cs typeface="Times New Roman" panose="02020603050405020304" pitchFamily="18" charset="0"/>
              </a:rPr>
              <a:t>。</a:t>
            </a:r>
            <a:endParaRPr lang="zh-CN" altLang="en-US">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500034" y="857232"/>
            <a:ext cx="8077200" cy="1791260"/>
          </a:xfrm>
          <a:prstGeom prst="rect">
            <a:avLst/>
          </a:prstGeom>
          <a:noFill/>
          <a:ln w="9525">
            <a:noFill/>
            <a:miter lim="800000"/>
          </a:ln>
          <a:effectLst/>
        </p:spPr>
        <p:txBody>
          <a:bodyPr>
            <a:spAutoFit/>
          </a:bodyPr>
          <a:lstStyle/>
          <a:p>
            <a:pPr algn="just">
              <a:lnSpc>
                <a:spcPct val="120000"/>
              </a:lnSpc>
              <a:spcBef>
                <a:spcPct val="50000"/>
              </a:spcBef>
            </a:pPr>
            <a:r>
              <a:rPr kumimoji="1" lang="zh-CN" altLang="en-US">
                <a:ea typeface="楷体" panose="02010609060101010101" pitchFamily="49" charset="-122"/>
                <a:cs typeface="Times New Roman" panose="02020603050405020304" pitchFamily="18" charset="0"/>
              </a:rPr>
              <a:t>平方</a:t>
            </a:r>
            <a:r>
              <a:rPr kumimoji="1" lang="zh-CN" altLang="en-US" dirty="0">
                <a:ea typeface="楷体" panose="02010609060101010101" pitchFamily="49" charset="-122"/>
                <a:cs typeface="Times New Roman" panose="02020603050405020304" pitchFamily="18" charset="0"/>
              </a:rPr>
              <a:t>探查法的数学描述公式为：</a:t>
            </a:r>
          </a:p>
          <a:p>
            <a:pPr algn="just">
              <a:lnSpc>
                <a:spcPct val="120000"/>
              </a:lnSpc>
              <a:spcBef>
                <a:spcPct val="50000"/>
              </a:spcBef>
            </a:pPr>
            <a:r>
              <a:rPr kumimoji="1" lang="zh-CN" altLang="en-US" dirty="0">
                <a:solidFill>
                  <a:srgbClr val="FF00FF"/>
                </a:solidFill>
                <a:ea typeface="楷体" panose="02010609060101010101" pitchFamily="49" charset="-122"/>
                <a:cs typeface="Times New Roman" panose="02020603050405020304" pitchFamily="18" charset="0"/>
              </a:rPr>
              <a:t>      </a:t>
            </a:r>
            <a:r>
              <a:rPr kumimoji="1" lang="en-US" altLang="zh-CN" i="1" dirty="0" err="1">
                <a:solidFill>
                  <a:srgbClr val="FF00FF"/>
                </a:solidFill>
                <a:ea typeface="楷体" panose="02010609060101010101" pitchFamily="49" charset="-122"/>
                <a:cs typeface="Times New Roman" panose="02020603050405020304" pitchFamily="18" charset="0"/>
              </a:rPr>
              <a:t>d</a:t>
            </a:r>
            <a:r>
              <a:rPr kumimoji="1" lang="en-US" altLang="zh-CN" baseline="-30000" dirty="0" err="1">
                <a:solidFill>
                  <a:srgbClr val="FF00FF"/>
                </a:solidFill>
                <a:ea typeface="楷体" panose="02010609060101010101" pitchFamily="49" charset="-122"/>
                <a:cs typeface="Times New Roman" panose="02020603050405020304" pitchFamily="18" charset="0"/>
              </a:rPr>
              <a:t>0</a:t>
            </a:r>
            <a:r>
              <a:rPr kumimoji="1" lang="en-US" altLang="zh-CN" dirty="0">
                <a:solidFill>
                  <a:srgbClr val="FF00FF"/>
                </a:solidFill>
                <a:ea typeface="楷体" panose="02010609060101010101" pitchFamily="49" charset="-122"/>
                <a:cs typeface="Times New Roman" panose="02020603050405020304" pitchFamily="18" charset="0"/>
              </a:rPr>
              <a:t>=h(</a:t>
            </a:r>
            <a:r>
              <a:rPr kumimoji="1" lang="en-US" altLang="zh-CN" i="1" dirty="0">
                <a:solidFill>
                  <a:srgbClr val="FF00FF"/>
                </a:solidFill>
                <a:ea typeface="楷体" panose="02010609060101010101" pitchFamily="49" charset="-122"/>
                <a:cs typeface="Times New Roman" panose="02020603050405020304" pitchFamily="18" charset="0"/>
              </a:rPr>
              <a:t>k</a:t>
            </a:r>
            <a:r>
              <a:rPr kumimoji="1" lang="en-US" altLang="zh-CN" dirty="0">
                <a:solidFill>
                  <a:srgbClr val="FF00FF"/>
                </a:solidFill>
                <a:ea typeface="楷体" panose="02010609060101010101" pitchFamily="49" charset="-122"/>
                <a:cs typeface="Times New Roman" panose="02020603050405020304" pitchFamily="18" charset="0"/>
              </a:rPr>
              <a:t>)</a:t>
            </a:r>
          </a:p>
          <a:p>
            <a:pPr algn="just">
              <a:lnSpc>
                <a:spcPct val="120000"/>
              </a:lnSpc>
              <a:spcBef>
                <a:spcPct val="50000"/>
              </a:spcBef>
            </a:pPr>
            <a:r>
              <a:rPr kumimoji="1" lang="en-US" altLang="zh-CN" dirty="0">
                <a:solidFill>
                  <a:srgbClr val="FF00FF"/>
                </a:solidFill>
                <a:ea typeface="楷体" panose="02010609060101010101" pitchFamily="49" charset="-122"/>
                <a:cs typeface="Times New Roman" panose="02020603050405020304" pitchFamily="18" charset="0"/>
              </a:rPr>
              <a:t>      </a:t>
            </a:r>
            <a:r>
              <a:rPr kumimoji="1" lang="en-US" altLang="zh-CN" i="1" dirty="0" err="1">
                <a:solidFill>
                  <a:srgbClr val="FF00FF"/>
                </a:solidFill>
                <a:ea typeface="楷体" panose="02010609060101010101" pitchFamily="49" charset="-122"/>
                <a:cs typeface="Times New Roman" panose="02020603050405020304" pitchFamily="18" charset="0"/>
              </a:rPr>
              <a:t>d</a:t>
            </a:r>
            <a:r>
              <a:rPr kumimoji="1" lang="en-US" altLang="zh-CN" i="1" baseline="-30000" dirty="0" err="1">
                <a:solidFill>
                  <a:srgbClr val="FF00FF"/>
                </a:solidFill>
                <a:ea typeface="楷体" panose="02010609060101010101" pitchFamily="49" charset="-122"/>
                <a:cs typeface="Times New Roman" panose="02020603050405020304" pitchFamily="18" charset="0"/>
              </a:rPr>
              <a:t>i</a:t>
            </a:r>
            <a:r>
              <a:rPr kumimoji="1" lang="en-US" altLang="zh-CN" dirty="0">
                <a:solidFill>
                  <a:srgbClr val="FF00FF"/>
                </a:solidFill>
                <a:ea typeface="楷体" panose="02010609060101010101" pitchFamily="49" charset="-122"/>
                <a:cs typeface="Times New Roman" panose="02020603050405020304" pitchFamily="18" charset="0"/>
              </a:rPr>
              <a:t>=(</a:t>
            </a:r>
            <a:r>
              <a:rPr kumimoji="1" lang="en-US" altLang="zh-CN" i="1" dirty="0" err="1">
                <a:solidFill>
                  <a:srgbClr val="FF00FF"/>
                </a:solidFill>
                <a:ea typeface="楷体" panose="02010609060101010101" pitchFamily="49" charset="-122"/>
                <a:cs typeface="Times New Roman" panose="02020603050405020304" pitchFamily="18" charset="0"/>
              </a:rPr>
              <a:t>d</a:t>
            </a:r>
            <a:r>
              <a:rPr kumimoji="1" lang="en-US" altLang="zh-CN" baseline="-30000" dirty="0" err="1">
                <a:solidFill>
                  <a:srgbClr val="FF00FF"/>
                </a:solidFill>
                <a:ea typeface="楷体" panose="02010609060101010101" pitchFamily="49" charset="-122"/>
                <a:cs typeface="Times New Roman" panose="02020603050405020304" pitchFamily="18" charset="0"/>
              </a:rPr>
              <a:t>0</a:t>
            </a:r>
            <a:r>
              <a:rPr kumimoji="1" lang="en-US" altLang="zh-CN" dirty="0">
                <a:solidFill>
                  <a:srgbClr val="FF00FF"/>
                </a:solidFill>
                <a:latin typeface="+mn-ea"/>
                <a:ea typeface="+mn-ea"/>
                <a:cs typeface="Times New Roman" panose="02020603050405020304" pitchFamily="18" charset="0"/>
              </a:rPr>
              <a:t>±</a:t>
            </a:r>
            <a:r>
              <a:rPr kumimoji="1" lang="en-US" altLang="zh-CN" dirty="0">
                <a:solidFill>
                  <a:srgbClr val="FF00FF"/>
                </a:solidFill>
                <a:ea typeface="楷体" panose="02010609060101010101" pitchFamily="49" charset="-122"/>
                <a:cs typeface="Times New Roman" panose="02020603050405020304" pitchFamily="18" charset="0"/>
              </a:rPr>
              <a:t> </a:t>
            </a:r>
            <a:r>
              <a:rPr kumimoji="1" lang="en-US" altLang="zh-CN" i="1" dirty="0" err="1">
                <a:solidFill>
                  <a:srgbClr val="FF00FF"/>
                </a:solidFill>
                <a:ea typeface="楷体" panose="02010609060101010101" pitchFamily="49" charset="-122"/>
                <a:cs typeface="Times New Roman" panose="02020603050405020304" pitchFamily="18" charset="0"/>
              </a:rPr>
              <a:t>i</a:t>
            </a:r>
            <a:r>
              <a:rPr kumimoji="1" lang="en-US" altLang="zh-CN" baseline="30000" dirty="0" err="1">
                <a:solidFill>
                  <a:srgbClr val="FF00FF"/>
                </a:solidFill>
                <a:ea typeface="楷体" panose="02010609060101010101" pitchFamily="49" charset="-122"/>
                <a:cs typeface="Times New Roman" panose="02020603050405020304" pitchFamily="18" charset="0"/>
              </a:rPr>
              <a:t>2</a:t>
            </a:r>
            <a:r>
              <a:rPr kumimoji="1" lang="en-US" altLang="zh-CN" dirty="0">
                <a:solidFill>
                  <a:srgbClr val="FF00FF"/>
                </a:solidFill>
                <a:ea typeface="楷体" panose="02010609060101010101" pitchFamily="49" charset="-122"/>
                <a:cs typeface="Times New Roman" panose="02020603050405020304" pitchFamily="18" charset="0"/>
              </a:rPr>
              <a:t>) mod </a:t>
            </a:r>
            <a:r>
              <a:rPr kumimoji="1" lang="en-US" altLang="zh-CN" i="1" dirty="0">
                <a:solidFill>
                  <a:srgbClr val="FF00FF"/>
                </a:solidFill>
                <a:ea typeface="楷体" panose="02010609060101010101" pitchFamily="49" charset="-122"/>
                <a:cs typeface="Times New Roman" panose="02020603050405020304" pitchFamily="18" charset="0"/>
              </a:rPr>
              <a:t>m</a:t>
            </a:r>
            <a:r>
              <a:rPr kumimoji="1" lang="en-US" altLang="zh-CN" dirty="0">
                <a:solidFill>
                  <a:srgbClr val="FF00FF"/>
                </a:solidFill>
                <a:ea typeface="楷体" panose="02010609060101010101" pitchFamily="49" charset="-122"/>
                <a:cs typeface="Times New Roman" panose="02020603050405020304" pitchFamily="18" charset="0"/>
              </a:rPr>
              <a:t>  (</a:t>
            </a:r>
            <a:r>
              <a:rPr kumimoji="1" lang="en-US" altLang="zh-CN" dirty="0" err="1">
                <a:solidFill>
                  <a:srgbClr val="FF00FF"/>
                </a:solidFill>
                <a:ea typeface="楷体" panose="02010609060101010101" pitchFamily="49" charset="-122"/>
                <a:cs typeface="Times New Roman" panose="02020603050405020304" pitchFamily="18" charset="0"/>
              </a:rPr>
              <a:t>1</a:t>
            </a:r>
            <a:r>
              <a:rPr kumimoji="1" lang="en-US" altLang="zh-CN" dirty="0" err="1">
                <a:solidFill>
                  <a:srgbClr val="FF00FF"/>
                </a:solidFill>
                <a:latin typeface="+mn-ea"/>
                <a:ea typeface="+mn-ea"/>
                <a:cs typeface="Times New Roman" panose="02020603050405020304" pitchFamily="18" charset="0"/>
              </a:rPr>
              <a:t>≤</a:t>
            </a:r>
            <a:r>
              <a:rPr kumimoji="1" lang="en-US" altLang="zh-CN" i="1" dirty="0" err="1">
                <a:solidFill>
                  <a:srgbClr val="FF00FF"/>
                </a:solidFill>
                <a:ea typeface="楷体" panose="02010609060101010101" pitchFamily="49" charset="-122"/>
                <a:cs typeface="Times New Roman" panose="02020603050405020304" pitchFamily="18" charset="0"/>
              </a:rPr>
              <a:t>i</a:t>
            </a:r>
            <a:r>
              <a:rPr kumimoji="1" lang="en-US" altLang="zh-CN" dirty="0" err="1">
                <a:solidFill>
                  <a:srgbClr val="FF00FF"/>
                </a:solidFill>
                <a:latin typeface="+mn-ea"/>
                <a:ea typeface="+mn-ea"/>
                <a:cs typeface="Times New Roman" panose="02020603050405020304" pitchFamily="18" charset="0"/>
              </a:rPr>
              <a:t>≤</a:t>
            </a:r>
            <a:r>
              <a:rPr kumimoji="1" lang="en-US" altLang="zh-CN" i="1" err="1">
                <a:solidFill>
                  <a:srgbClr val="FF00FF"/>
                </a:solidFill>
                <a:ea typeface="楷体" panose="02010609060101010101" pitchFamily="49" charset="-122"/>
                <a:cs typeface="Times New Roman" panose="02020603050405020304" pitchFamily="18" charset="0"/>
              </a:rPr>
              <a:t>m</a:t>
            </a:r>
            <a:r>
              <a:rPr kumimoji="1" lang="en-US" altLang="zh-CN">
                <a:solidFill>
                  <a:srgbClr val="FF00FF"/>
                </a:solidFill>
                <a:latin typeface="+mn-ea"/>
                <a:ea typeface="+mn-ea"/>
                <a:cs typeface="Times New Roman" panose="02020603050405020304" pitchFamily="18" charset="0"/>
              </a:rPr>
              <a:t>-</a:t>
            </a:r>
            <a:r>
              <a:rPr kumimoji="1" lang="en-US" altLang="zh-CN">
                <a:solidFill>
                  <a:srgbClr val="FF00FF"/>
                </a:solidFill>
                <a:ea typeface="楷体" panose="02010609060101010101" pitchFamily="49" charset="-122"/>
                <a:cs typeface="Times New Roman" panose="02020603050405020304" pitchFamily="18" charset="0"/>
              </a:rPr>
              <a:t>1)</a:t>
            </a:r>
            <a:r>
              <a:rPr kumimoji="1" lang="en-US" altLang="zh-CN">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714348" y="285728"/>
            <a:ext cx="2857520" cy="461665"/>
          </a:xfrm>
          <a:prstGeom prst="rect">
            <a:avLst/>
          </a:prstGeom>
          <a:noFill/>
        </p:spPr>
        <p:txBody>
          <a:bodyPr wrap="square" rtlCol="0">
            <a:spAutoFit/>
          </a:bodyPr>
          <a:lstStyle/>
          <a:p>
            <a:pPr algn="l"/>
            <a:r>
              <a:rPr kumimoji="1" lang="zh-CN" altLang="en-US" dirty="0">
                <a:solidFill>
                  <a:srgbClr val="FF0000"/>
                </a:solidFill>
                <a:ea typeface="楷体" panose="02010609060101010101" pitchFamily="49" charset="-122"/>
                <a:cs typeface="Times New Roman" panose="02020603050405020304" pitchFamily="18" charset="0"/>
              </a:rPr>
              <a:t>（</a:t>
            </a:r>
            <a:r>
              <a:rPr kumimoji="1" lang="en-US" altLang="zh-CN" dirty="0">
                <a:solidFill>
                  <a:srgbClr val="FF0000"/>
                </a:solidFill>
                <a:ea typeface="楷体" panose="02010609060101010101" pitchFamily="49" charset="-122"/>
                <a:cs typeface="Times New Roman" panose="02020603050405020304" pitchFamily="18" charset="0"/>
              </a:rPr>
              <a:t>2</a:t>
            </a:r>
            <a:r>
              <a:rPr kumimoji="1" lang="zh-CN" altLang="en-US" dirty="0">
                <a:solidFill>
                  <a:srgbClr val="FF0000"/>
                </a:solidFill>
                <a:ea typeface="楷体" panose="02010609060101010101" pitchFamily="49" charset="-122"/>
                <a:cs typeface="Times New Roman" panose="02020603050405020304" pitchFamily="18" charset="0"/>
              </a:rPr>
              <a:t>）平方探查法</a:t>
            </a:r>
            <a:endParaRPr lang="zh-CN" altLang="en-US" dirty="0">
              <a:ea typeface="楷体" panose="02010609060101010101" pitchFamily="49" charset="-122"/>
              <a:cs typeface="Times New Roman" panose="02020603050405020304" pitchFamily="18" charset="0"/>
            </a:endParaRPr>
          </a:p>
        </p:txBody>
      </p:sp>
      <p:sp>
        <p:nvSpPr>
          <p:cNvPr id="4" name="TextBox 3"/>
          <p:cNvSpPr txBox="1"/>
          <p:nvPr/>
        </p:nvSpPr>
        <p:spPr>
          <a:xfrm>
            <a:off x="642910" y="3643314"/>
            <a:ext cx="6858048" cy="461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txBody>
          <a:bodyPr wrap="square" rtlCol="0">
            <a:spAutoFit/>
          </a:bodyPr>
          <a:lstStyle/>
          <a:p>
            <a:pPr algn="l"/>
            <a:r>
              <a:rPr lang="zh-CN" altLang="en-US">
                <a:solidFill>
                  <a:schemeClr val="bg1"/>
                </a:solidFill>
                <a:latin typeface="楷体" panose="02010609060101010101" pitchFamily="49" charset="-122"/>
                <a:ea typeface="楷体" panose="02010609060101010101" pitchFamily="49" charset="-122"/>
              </a:rPr>
              <a:t>思路：在电影院中找被占用位置的前后空位置！</a:t>
            </a:r>
          </a:p>
        </p:txBody>
      </p:sp>
      <p:sp>
        <p:nvSpPr>
          <p:cNvPr id="8" name="TextBox 7"/>
          <p:cNvSpPr txBox="1"/>
          <p:nvPr/>
        </p:nvSpPr>
        <p:spPr>
          <a:xfrm>
            <a:off x="285720" y="4429132"/>
            <a:ext cx="8572560" cy="1200329"/>
          </a:xfrm>
          <a:prstGeom prst="rect">
            <a:avLst/>
          </a:prstGeom>
          <a:noFill/>
        </p:spPr>
        <p:txBody>
          <a:bodyPr wrap="square" rtlCol="0">
            <a:spAutoFit/>
          </a:bodyPr>
          <a:lstStyle/>
          <a:p>
            <a:pPr algn="l"/>
            <a:r>
              <a:rPr kumimoji="1" lang="en-US" altLang="zh-CN">
                <a:ea typeface="楷体" panose="02010609060101010101" pitchFamily="49" charset="-122"/>
                <a:cs typeface="Times New Roman" panose="02020603050405020304" pitchFamily="18" charset="0"/>
              </a:rPr>
              <a:t>      </a:t>
            </a:r>
            <a:r>
              <a:rPr kumimoji="1" lang="zh-CN" altLang="en-US">
                <a:ea typeface="楷体" panose="02010609060101010101" pitchFamily="49" charset="-122"/>
                <a:cs typeface="Times New Roman" panose="02020603050405020304" pitchFamily="18" charset="0"/>
              </a:rPr>
              <a:t>平方探查法是一种较好的处理冲突的方法，可以避免出现</a:t>
            </a:r>
            <a:r>
              <a:rPr kumimoji="1" lang="zh-CN" altLang="en-US">
                <a:solidFill>
                  <a:srgbClr val="FF0000"/>
                </a:solidFill>
                <a:ea typeface="楷体" panose="02010609060101010101" pitchFamily="49" charset="-122"/>
                <a:cs typeface="Times New Roman" panose="02020603050405020304" pitchFamily="18" charset="0"/>
              </a:rPr>
              <a:t>堆积现象</a:t>
            </a:r>
            <a:r>
              <a:rPr kumimoji="1" lang="zh-CN" altLang="en-US">
                <a:ea typeface="楷体" panose="02010609060101010101" pitchFamily="49" charset="-122"/>
                <a:cs typeface="Times New Roman" panose="02020603050405020304" pitchFamily="18" charset="0"/>
              </a:rPr>
              <a:t>。它的缺点是不能探查到哈希表上的所有单元，但至少能探查到一半单元。</a:t>
            </a:r>
            <a:endParaRPr lang="zh-CN" altLang="en-US"/>
          </a:p>
        </p:txBody>
      </p:sp>
      <p:sp>
        <p:nvSpPr>
          <p:cNvPr id="9" name="TextBox 8"/>
          <p:cNvSpPr txBox="1"/>
          <p:nvPr/>
        </p:nvSpPr>
        <p:spPr>
          <a:xfrm>
            <a:off x="500034" y="2928934"/>
            <a:ext cx="8143932" cy="461665"/>
          </a:xfrm>
          <a:prstGeom prst="rect">
            <a:avLst/>
          </a:prstGeom>
          <a:noFill/>
        </p:spPr>
        <p:txBody>
          <a:bodyPr wrap="square" rtlCol="0">
            <a:spAutoFit/>
          </a:bodyPr>
          <a:lstStyle/>
          <a:p>
            <a:pPr algn="l"/>
            <a:r>
              <a:rPr lang="zh-CN" altLang="en-US">
                <a:ea typeface="楷体" panose="02010609060101010101" pitchFamily="49" charset="-122"/>
                <a:cs typeface="Times New Roman" panose="02020603050405020304" pitchFamily="18" charset="0"/>
              </a:rPr>
              <a:t>查找的位置依次为：</a:t>
            </a:r>
            <a:r>
              <a:rPr lang="en-US" altLang="zh-CN" i="1"/>
              <a:t>d</a:t>
            </a:r>
            <a:r>
              <a:rPr lang="en-US" altLang="zh-CN" baseline="-25000"/>
              <a:t>0</a:t>
            </a:r>
            <a:r>
              <a:rPr lang="zh-CN" altLang="en-US"/>
              <a:t>、</a:t>
            </a:r>
            <a:r>
              <a:rPr lang="en-US" altLang="zh-CN" i="1"/>
              <a:t> d</a:t>
            </a:r>
            <a:r>
              <a:rPr lang="en-US" altLang="zh-CN" baseline="-25000"/>
              <a:t>0 </a:t>
            </a:r>
            <a:r>
              <a:rPr lang="en-US" altLang="zh-CN"/>
              <a:t>+1</a:t>
            </a:r>
            <a:r>
              <a:rPr lang="zh-CN" altLang="en-US"/>
              <a:t>、</a:t>
            </a:r>
            <a:r>
              <a:rPr lang="en-US" altLang="zh-CN" i="1"/>
              <a:t> d</a:t>
            </a:r>
            <a:r>
              <a:rPr lang="en-US" altLang="zh-CN" baseline="-25000"/>
              <a:t>0 </a:t>
            </a:r>
            <a:r>
              <a:rPr lang="en-US" altLang="zh-CN">
                <a:latin typeface="+mn-ea"/>
                <a:ea typeface="+mn-ea"/>
              </a:rPr>
              <a:t>-</a:t>
            </a:r>
            <a:r>
              <a:rPr lang="en-US" altLang="zh-CN"/>
              <a:t>1 </a:t>
            </a:r>
            <a:r>
              <a:rPr lang="zh-CN" altLang="en-US"/>
              <a:t>、</a:t>
            </a:r>
            <a:r>
              <a:rPr lang="en-US" altLang="zh-CN" i="1"/>
              <a:t> d</a:t>
            </a:r>
            <a:r>
              <a:rPr lang="en-US" altLang="zh-CN" baseline="-25000"/>
              <a:t>0 </a:t>
            </a:r>
            <a:r>
              <a:rPr lang="en-US" altLang="zh-CN"/>
              <a:t>+4</a:t>
            </a:r>
            <a:r>
              <a:rPr lang="zh-CN" altLang="en-US"/>
              <a:t>、</a:t>
            </a:r>
            <a:r>
              <a:rPr lang="en-US" altLang="zh-CN" i="1"/>
              <a:t> d</a:t>
            </a:r>
            <a:r>
              <a:rPr lang="en-US" altLang="zh-CN" baseline="-25000"/>
              <a:t>0 </a:t>
            </a:r>
            <a:r>
              <a:rPr lang="en-US" altLang="zh-CN">
                <a:latin typeface="+mn-ea"/>
              </a:rPr>
              <a:t>-</a:t>
            </a:r>
            <a:r>
              <a:rPr lang="en-US" altLang="zh-CN"/>
              <a:t>4</a:t>
            </a:r>
            <a:r>
              <a:rPr lang="zh-CN" altLang="en-US"/>
              <a:t>、</a:t>
            </a:r>
            <a:r>
              <a:rPr lang="zh-CN" altLang="en-US">
                <a:sym typeface="Symbol" panose="05050102010706020507"/>
              </a:rPr>
              <a:t></a:t>
            </a:r>
            <a:endParaRPr lang="zh-CN" altLang="en-US"/>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141</a:t>
            </a:fld>
            <a:endParaRPr lang="en-US" altLang="zh-C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285720" y="785794"/>
            <a:ext cx="8462992" cy="2308324"/>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a:t>
            </a:r>
            <a:r>
              <a:rPr kumimoji="1" lang="zh-CN" altLang="en-US">
                <a:solidFill>
                  <a:srgbClr val="FF0000"/>
                </a:solidFill>
                <a:ea typeface="楷体" panose="02010609060101010101" pitchFamily="49" charset="-122"/>
                <a:cs typeface="Times New Roman" panose="02020603050405020304" pitchFamily="18" charset="0"/>
              </a:rPr>
              <a:t>　</a:t>
            </a:r>
            <a:r>
              <a:rPr kumimoji="1" lang="en-US" altLang="zh-CN" sz="2800">
                <a:solidFill>
                  <a:srgbClr val="FF0000"/>
                </a:solidFill>
                <a:ea typeface="楷体" panose="02010609060101010101" pitchFamily="49" charset="-122"/>
                <a:cs typeface="Times New Roman" panose="02020603050405020304" pitchFamily="18" charset="0"/>
              </a:rPr>
              <a:t>【</a:t>
            </a:r>
            <a:r>
              <a:rPr kumimoji="1" lang="zh-CN" altLang="en-US" sz="2800">
                <a:solidFill>
                  <a:srgbClr val="FF0000"/>
                </a:solidFill>
                <a:ea typeface="楷体" panose="02010609060101010101" pitchFamily="49" charset="-122"/>
                <a:cs typeface="Times New Roman" panose="02020603050405020304" pitchFamily="18" charset="0"/>
              </a:rPr>
              <a:t>例</a:t>
            </a:r>
            <a:r>
              <a:rPr kumimoji="1" lang="en-US" altLang="zh-CN" sz="2800">
                <a:solidFill>
                  <a:srgbClr val="FF0000"/>
                </a:solidFill>
                <a:ea typeface="楷体" panose="02010609060101010101" pitchFamily="49" charset="-122"/>
                <a:cs typeface="Times New Roman" panose="02020603050405020304" pitchFamily="18" charset="0"/>
              </a:rPr>
              <a:t>9-10】</a:t>
            </a:r>
            <a:r>
              <a:rPr kumimoji="1" lang="en-US" altLang="zh-CN" sz="2800">
                <a:solidFill>
                  <a:srgbClr val="FF0000"/>
                </a:solidFill>
                <a:ea typeface="黑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假设哈希表</a:t>
            </a:r>
            <a:r>
              <a:rPr kumimoji="1" lang="zh-CN" altLang="en-US">
                <a:ea typeface="楷体" panose="02010609060101010101" pitchFamily="49" charset="-122"/>
                <a:cs typeface="Times New Roman" panose="02020603050405020304" pitchFamily="18" charset="0"/>
              </a:rPr>
              <a:t>长度</a:t>
            </a:r>
            <a:r>
              <a:rPr kumimoji="1" lang="en-US" altLang="zh-CN" i="1">
                <a:ea typeface="楷体" panose="02010609060101010101" pitchFamily="49" charset="-122"/>
                <a:cs typeface="Times New Roman" panose="02020603050405020304" pitchFamily="18" charset="0"/>
              </a:rPr>
              <a:t>m</a:t>
            </a:r>
            <a:r>
              <a:rPr kumimoji="1" lang="en-US" altLang="zh-CN">
                <a:ea typeface="楷体" panose="02010609060101010101" pitchFamily="49" charset="-122"/>
                <a:cs typeface="Times New Roman" panose="02020603050405020304" pitchFamily="18" charset="0"/>
              </a:rPr>
              <a:t>=13</a:t>
            </a:r>
            <a:r>
              <a:rPr kumimoji="1" lang="zh-CN" altLang="en-US">
                <a:ea typeface="楷体" panose="02010609060101010101" pitchFamily="49" charset="-122"/>
                <a:cs typeface="Times New Roman" panose="02020603050405020304" pitchFamily="18" charset="0"/>
              </a:rPr>
              <a:t>，采用</a:t>
            </a:r>
            <a:r>
              <a:rPr kumimoji="1" lang="zh-CN" altLang="en-US" dirty="0">
                <a:ea typeface="楷体" panose="02010609060101010101" pitchFamily="49" charset="-122"/>
                <a:cs typeface="Times New Roman" panose="02020603050405020304" pitchFamily="18" charset="0"/>
              </a:rPr>
              <a:t>除留余数法哈希函数建立如下关键字集合的哈希表：  </a:t>
            </a:r>
            <a:endParaRPr kumimoji="1" lang="en-US" altLang="zh-CN" dirty="0">
              <a:ea typeface="楷体" panose="02010609060101010101" pitchFamily="49" charset="-122"/>
              <a:cs typeface="Times New Roman" panose="02020603050405020304" pitchFamily="18" charset="0"/>
            </a:endParaRPr>
          </a:p>
          <a:p>
            <a:pPr algn="l">
              <a:lnSpc>
                <a:spcPct val="120000"/>
              </a:lnSpc>
              <a:spcBef>
                <a:spcPct val="50000"/>
              </a:spcBef>
            </a:pPr>
            <a:r>
              <a:rPr kumimoji="1" lang="en-US" altLang="zh-CN">
                <a:ea typeface="楷体" panose="02010609060101010101" pitchFamily="49" charset="-122"/>
                <a:cs typeface="Times New Roman" panose="02020603050405020304" pitchFamily="18" charset="0"/>
              </a:rPr>
              <a:t>             (16</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74</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60</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43</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54</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90</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46</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31</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29</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88</a:t>
            </a:r>
            <a:r>
              <a:rPr kumimoji="1" lang="zh-CN" altLang="en-US">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77)</a:t>
            </a:r>
            <a:r>
              <a:rPr kumimoji="1" lang="zh-CN" altLang="en-US">
                <a:ea typeface="楷体" panose="02010609060101010101" pitchFamily="49" charset="-122"/>
                <a:cs typeface="Times New Roman" panose="02020603050405020304" pitchFamily="18" charset="0"/>
              </a:rPr>
              <a:t>。 </a:t>
            </a:r>
            <a:endParaRPr kumimoji="1" lang="en-US" altLang="zh-CN" dirty="0">
              <a:ea typeface="楷体" panose="02010609060101010101" pitchFamily="49" charset="-122"/>
              <a:cs typeface="Times New Roman" panose="02020603050405020304" pitchFamily="18" charset="0"/>
            </a:endParaRPr>
          </a:p>
          <a:p>
            <a:pPr algn="l">
              <a:lnSpc>
                <a:spcPct val="120000"/>
              </a:lnSpc>
              <a:spcBef>
                <a:spcPct val="50000"/>
              </a:spcBef>
            </a:pPr>
            <a:r>
              <a:rPr kumimoji="1" lang="zh-CN" altLang="en-US" dirty="0">
                <a:ea typeface="楷体" panose="02010609060101010101" pitchFamily="49" charset="-122"/>
                <a:cs typeface="Times New Roman" panose="02020603050405020304" pitchFamily="18" charset="0"/>
              </a:rPr>
              <a:t>并采用</a:t>
            </a:r>
            <a:r>
              <a:rPr kumimoji="1" lang="zh-CN" altLang="en-US" dirty="0">
                <a:solidFill>
                  <a:srgbClr val="FF00FF"/>
                </a:solidFill>
                <a:ea typeface="楷体" panose="02010609060101010101" pitchFamily="49" charset="-122"/>
                <a:cs typeface="Times New Roman" panose="02020603050405020304" pitchFamily="18" charset="0"/>
              </a:rPr>
              <a:t>线性探查法</a:t>
            </a:r>
            <a:r>
              <a:rPr kumimoji="1" lang="zh-CN" altLang="en-US" dirty="0">
                <a:ea typeface="楷体" panose="02010609060101010101" pitchFamily="49" charset="-122"/>
                <a:cs typeface="Times New Roman" panose="02020603050405020304" pitchFamily="18" charset="0"/>
              </a:rPr>
              <a:t>解决冲突。</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142</a:t>
            </a:fld>
            <a:endParaRPr lang="en-US" altLang="zh-CN"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859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57184" y="2728908"/>
            <a:ext cx="385765" cy="276999"/>
          </a:xfrm>
          <a:prstGeom prst="rect">
            <a:avLst/>
          </a:prstGeom>
          <a:noFill/>
        </p:spPr>
        <p:txBody>
          <a:bodyPr wrap="square" lIns="0" tIns="0" rIns="0" bIns="0" rtlCol="0">
            <a:spAutoFit/>
          </a:bodyPr>
          <a:lstStyle/>
          <a:p>
            <a:r>
              <a:rPr lang="en-US" altLang="zh-CN" sz="2000" dirty="0"/>
              <a:t>0</a:t>
            </a:r>
            <a:endParaRPr lang="zh-CN" altLang="en-US" sz="2000" dirty="0"/>
          </a:p>
        </p:txBody>
      </p:sp>
      <p:sp>
        <p:nvSpPr>
          <p:cNvPr id="9" name="矩形 8"/>
          <p:cNvSpPr/>
          <p:nvPr/>
        </p:nvSpPr>
        <p:spPr>
          <a:xfrm>
            <a:off x="107153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200126" y="2728908"/>
            <a:ext cx="385765" cy="276999"/>
          </a:xfrm>
          <a:prstGeom prst="rect">
            <a:avLst/>
          </a:prstGeom>
          <a:noFill/>
        </p:spPr>
        <p:txBody>
          <a:bodyPr wrap="square" lIns="0" tIns="0" rIns="0" bIns="0" rtlCol="0">
            <a:spAutoFit/>
          </a:bodyPr>
          <a:lstStyle/>
          <a:p>
            <a:r>
              <a:rPr lang="en-US" altLang="zh-CN" sz="2000" dirty="0"/>
              <a:t>1</a:t>
            </a:r>
            <a:endParaRPr lang="zh-CN" altLang="en-US" sz="2000" dirty="0"/>
          </a:p>
        </p:txBody>
      </p:sp>
      <p:sp>
        <p:nvSpPr>
          <p:cNvPr id="11" name="矩形 10"/>
          <p:cNvSpPr/>
          <p:nvPr/>
        </p:nvSpPr>
        <p:spPr>
          <a:xfrm>
            <a:off x="171448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54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843068" y="2728908"/>
            <a:ext cx="385765" cy="276999"/>
          </a:xfrm>
          <a:prstGeom prst="rect">
            <a:avLst/>
          </a:prstGeom>
          <a:noFill/>
        </p:spPr>
        <p:txBody>
          <a:bodyPr wrap="square" lIns="0" tIns="0" rIns="0" bIns="0" rtlCol="0">
            <a:spAutoFit/>
          </a:bodyPr>
          <a:lstStyle/>
          <a:p>
            <a:r>
              <a:rPr lang="en-US" altLang="zh-CN" sz="2000" dirty="0"/>
              <a:t>2</a:t>
            </a:r>
            <a:endParaRPr lang="zh-CN" altLang="en-US" sz="2000" dirty="0"/>
          </a:p>
        </p:txBody>
      </p:sp>
      <p:sp>
        <p:nvSpPr>
          <p:cNvPr id="13" name="矩形 12"/>
          <p:cNvSpPr/>
          <p:nvPr/>
        </p:nvSpPr>
        <p:spPr>
          <a:xfrm>
            <a:off x="235742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16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86010" y="2728908"/>
            <a:ext cx="385765" cy="276999"/>
          </a:xfrm>
          <a:prstGeom prst="rect">
            <a:avLst/>
          </a:prstGeom>
          <a:noFill/>
        </p:spPr>
        <p:txBody>
          <a:bodyPr wrap="square" lIns="0" tIns="0" rIns="0" bIns="0" rtlCol="0">
            <a:spAutoFit/>
          </a:bodyPr>
          <a:lstStyle/>
          <a:p>
            <a:r>
              <a:rPr lang="en-US" altLang="zh-CN" sz="2000" dirty="0"/>
              <a:t>3</a:t>
            </a:r>
            <a:endParaRPr lang="zh-CN" altLang="en-US" sz="2000" dirty="0"/>
          </a:p>
        </p:txBody>
      </p:sp>
      <p:sp>
        <p:nvSpPr>
          <p:cNvPr id="15" name="矩形 14"/>
          <p:cNvSpPr/>
          <p:nvPr/>
        </p:nvSpPr>
        <p:spPr>
          <a:xfrm>
            <a:off x="300036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43</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128952" y="2728908"/>
            <a:ext cx="385765" cy="276999"/>
          </a:xfrm>
          <a:prstGeom prst="rect">
            <a:avLst/>
          </a:prstGeom>
          <a:noFill/>
        </p:spPr>
        <p:txBody>
          <a:bodyPr wrap="square" lIns="0" tIns="0" rIns="0" bIns="0" rtlCol="0">
            <a:spAutoFit/>
          </a:bodyPr>
          <a:lstStyle/>
          <a:p>
            <a:r>
              <a:rPr lang="en-US" altLang="zh-CN" sz="2000" dirty="0"/>
              <a:t>4</a:t>
            </a:r>
            <a:endParaRPr lang="zh-CN" altLang="en-US" sz="2000" dirty="0"/>
          </a:p>
        </p:txBody>
      </p:sp>
      <p:sp>
        <p:nvSpPr>
          <p:cNvPr id="17" name="矩形 16"/>
          <p:cNvSpPr/>
          <p:nvPr/>
        </p:nvSpPr>
        <p:spPr>
          <a:xfrm>
            <a:off x="364330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31</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771894" y="2728908"/>
            <a:ext cx="385765" cy="276999"/>
          </a:xfrm>
          <a:prstGeom prst="rect">
            <a:avLst/>
          </a:prstGeom>
          <a:noFill/>
        </p:spPr>
        <p:txBody>
          <a:bodyPr wrap="square" lIns="0" tIns="0" rIns="0" bIns="0" rtlCol="0">
            <a:spAutoFit/>
          </a:bodyPr>
          <a:lstStyle/>
          <a:p>
            <a:r>
              <a:rPr lang="en-US" altLang="zh-CN" sz="2000" dirty="0"/>
              <a:t>5</a:t>
            </a:r>
            <a:endParaRPr lang="zh-CN" altLang="en-US" sz="2000" dirty="0"/>
          </a:p>
        </p:txBody>
      </p:sp>
      <p:sp>
        <p:nvSpPr>
          <p:cNvPr id="19" name="矩形 18"/>
          <p:cNvSpPr/>
          <p:nvPr/>
        </p:nvSpPr>
        <p:spPr>
          <a:xfrm>
            <a:off x="428624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4414836" y="2728908"/>
            <a:ext cx="385765" cy="276999"/>
          </a:xfrm>
          <a:prstGeom prst="rect">
            <a:avLst/>
          </a:prstGeom>
          <a:noFill/>
        </p:spPr>
        <p:txBody>
          <a:bodyPr wrap="square" lIns="0" tIns="0" rIns="0" bIns="0" rtlCol="0">
            <a:spAutoFit/>
          </a:bodyPr>
          <a:lstStyle/>
          <a:p>
            <a:r>
              <a:rPr lang="en-US" altLang="zh-CN" sz="2000" dirty="0"/>
              <a:t>6</a:t>
            </a:r>
            <a:endParaRPr lang="zh-CN" altLang="en-US" sz="2000" dirty="0"/>
          </a:p>
        </p:txBody>
      </p:sp>
      <p:sp>
        <p:nvSpPr>
          <p:cNvPr id="21" name="矩形 20"/>
          <p:cNvSpPr/>
          <p:nvPr/>
        </p:nvSpPr>
        <p:spPr>
          <a:xfrm>
            <a:off x="492919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46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5057778" y="2728908"/>
            <a:ext cx="385765" cy="276999"/>
          </a:xfrm>
          <a:prstGeom prst="rect">
            <a:avLst/>
          </a:prstGeom>
          <a:noFill/>
        </p:spPr>
        <p:txBody>
          <a:bodyPr wrap="square" lIns="0" tIns="0" rIns="0" bIns="0" rtlCol="0">
            <a:spAutoFit/>
          </a:bodyPr>
          <a:lstStyle/>
          <a:p>
            <a:r>
              <a:rPr lang="en-US" altLang="zh-CN" sz="2000" dirty="0"/>
              <a:t>7</a:t>
            </a:r>
            <a:endParaRPr lang="zh-CN" altLang="en-US" sz="2000" dirty="0"/>
          </a:p>
        </p:txBody>
      </p:sp>
      <p:sp>
        <p:nvSpPr>
          <p:cNvPr id="23" name="矩形 22"/>
          <p:cNvSpPr/>
          <p:nvPr/>
        </p:nvSpPr>
        <p:spPr>
          <a:xfrm>
            <a:off x="557213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60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5700720" y="2728908"/>
            <a:ext cx="385765" cy="276999"/>
          </a:xfrm>
          <a:prstGeom prst="rect">
            <a:avLst/>
          </a:prstGeom>
          <a:noFill/>
        </p:spPr>
        <p:txBody>
          <a:bodyPr wrap="square" lIns="0" tIns="0" rIns="0" bIns="0" rtlCol="0">
            <a:spAutoFit/>
          </a:bodyPr>
          <a:lstStyle/>
          <a:p>
            <a:r>
              <a:rPr lang="en-US" altLang="zh-CN" sz="2000" dirty="0"/>
              <a:t>8</a:t>
            </a:r>
            <a:endParaRPr lang="zh-CN" altLang="en-US" sz="2000" dirty="0"/>
          </a:p>
        </p:txBody>
      </p:sp>
      <p:sp>
        <p:nvSpPr>
          <p:cNvPr id="25" name="矩形 24"/>
          <p:cNvSpPr/>
          <p:nvPr/>
        </p:nvSpPr>
        <p:spPr>
          <a:xfrm>
            <a:off x="621507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74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343662" y="2728908"/>
            <a:ext cx="385765" cy="276999"/>
          </a:xfrm>
          <a:prstGeom prst="rect">
            <a:avLst/>
          </a:prstGeom>
          <a:noFill/>
        </p:spPr>
        <p:txBody>
          <a:bodyPr wrap="square" lIns="0" tIns="0" rIns="0" bIns="0" rtlCol="0">
            <a:spAutoFit/>
          </a:bodyPr>
          <a:lstStyle/>
          <a:p>
            <a:r>
              <a:rPr lang="en-US" altLang="zh-CN" sz="2000" dirty="0"/>
              <a:t>9</a:t>
            </a:r>
            <a:endParaRPr lang="zh-CN" altLang="en-US" sz="2000" dirty="0"/>
          </a:p>
        </p:txBody>
      </p:sp>
      <p:sp>
        <p:nvSpPr>
          <p:cNvPr id="27" name="矩形 26"/>
          <p:cNvSpPr/>
          <p:nvPr/>
        </p:nvSpPr>
        <p:spPr>
          <a:xfrm>
            <a:off x="685801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6986604" y="2728908"/>
            <a:ext cx="385765" cy="276999"/>
          </a:xfrm>
          <a:prstGeom prst="rect">
            <a:avLst/>
          </a:prstGeom>
          <a:noFill/>
        </p:spPr>
        <p:txBody>
          <a:bodyPr wrap="square" lIns="0" tIns="0" rIns="0" bIns="0" rtlCol="0">
            <a:spAutoFit/>
          </a:bodyPr>
          <a:lstStyle/>
          <a:p>
            <a:r>
              <a:rPr lang="en-US" altLang="zh-CN" sz="2000" dirty="0"/>
              <a:t>10</a:t>
            </a:r>
            <a:endParaRPr lang="zh-CN" altLang="en-US" sz="2000" dirty="0"/>
          </a:p>
        </p:txBody>
      </p:sp>
      <p:sp>
        <p:nvSpPr>
          <p:cNvPr id="29" name="矩形 28"/>
          <p:cNvSpPr/>
          <p:nvPr/>
        </p:nvSpPr>
        <p:spPr>
          <a:xfrm>
            <a:off x="750095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629546" y="2728908"/>
            <a:ext cx="385765" cy="276999"/>
          </a:xfrm>
          <a:prstGeom prst="rect">
            <a:avLst/>
          </a:prstGeom>
          <a:noFill/>
        </p:spPr>
        <p:txBody>
          <a:bodyPr wrap="square" lIns="0" tIns="0" rIns="0" bIns="0" rtlCol="0">
            <a:spAutoFit/>
          </a:bodyPr>
          <a:lstStyle/>
          <a:p>
            <a:r>
              <a:rPr lang="en-US" altLang="zh-CN" sz="2000" dirty="0"/>
              <a:t>11</a:t>
            </a:r>
            <a:endParaRPr lang="zh-CN" altLang="en-US" sz="2000" dirty="0"/>
          </a:p>
        </p:txBody>
      </p:sp>
      <p:sp>
        <p:nvSpPr>
          <p:cNvPr id="31" name="矩形 30"/>
          <p:cNvSpPr/>
          <p:nvPr/>
        </p:nvSpPr>
        <p:spPr>
          <a:xfrm>
            <a:off x="814390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90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8272488" y="2728908"/>
            <a:ext cx="385765" cy="276999"/>
          </a:xfrm>
          <a:prstGeom prst="rect">
            <a:avLst/>
          </a:prstGeom>
          <a:noFill/>
        </p:spPr>
        <p:txBody>
          <a:bodyPr wrap="square" lIns="0" tIns="0" rIns="0" bIns="0" rtlCol="0">
            <a:spAutoFit/>
          </a:bodyPr>
          <a:lstStyle/>
          <a:p>
            <a:r>
              <a:rPr lang="en-US" altLang="zh-CN" sz="2000" dirty="0"/>
              <a:t>12</a:t>
            </a:r>
            <a:endParaRPr lang="zh-CN" altLang="en-US" sz="2000" dirty="0"/>
          </a:p>
        </p:txBody>
      </p:sp>
      <p:sp>
        <p:nvSpPr>
          <p:cNvPr id="34" name="TextBox 33"/>
          <p:cNvSpPr txBox="1"/>
          <p:nvPr/>
        </p:nvSpPr>
        <p:spPr>
          <a:xfrm>
            <a:off x="428596" y="252691"/>
            <a:ext cx="7215238" cy="461665"/>
          </a:xfrm>
          <a:prstGeom prst="rect">
            <a:avLst/>
          </a:prstGeom>
          <a:noFill/>
        </p:spPr>
        <p:txBody>
          <a:bodyPr wrap="square" rtlCol="0">
            <a:spAutoFit/>
          </a:bodyPr>
          <a:lstStyle/>
          <a:p>
            <a:pPr algn="l"/>
            <a:r>
              <a:rPr kumimoji="1" lang="zh-CN" altLang="en-US" dirty="0">
                <a:ea typeface="楷体" panose="02010609060101010101" pitchFamily="49" charset="-122"/>
                <a:cs typeface="Times New Roman" panose="02020603050405020304" pitchFamily="18" charset="0"/>
              </a:rPr>
              <a:t>关键字：</a:t>
            </a:r>
            <a:r>
              <a:rPr kumimoji="1" lang="en-US" altLang="zh-CN" dirty="0">
                <a:ea typeface="楷体" panose="02010609060101010101" pitchFamily="49" charset="-122"/>
                <a:cs typeface="Times New Roman" panose="02020603050405020304" pitchFamily="18" charset="0"/>
              </a:rPr>
              <a:t>16   74  60  43  54  90  46  31  29  88  77</a:t>
            </a:r>
            <a:endParaRPr lang="zh-CN" altLang="en-US" dirty="0"/>
          </a:p>
        </p:txBody>
      </p:sp>
      <p:sp>
        <p:nvSpPr>
          <p:cNvPr id="43" name="TextBox 42"/>
          <p:cNvSpPr txBox="1"/>
          <p:nvPr/>
        </p:nvSpPr>
        <p:spPr>
          <a:xfrm>
            <a:off x="714348" y="785794"/>
            <a:ext cx="1714512" cy="461665"/>
          </a:xfrm>
          <a:prstGeom prst="rect">
            <a:avLst/>
          </a:prstGeom>
          <a:solidFill>
            <a:schemeClr val="bg1"/>
          </a:solidFill>
        </p:spPr>
        <p:txBody>
          <a:bodyPr wrap="square" rtlCol="0">
            <a:spAutoFit/>
          </a:bodyPr>
          <a:lstStyle/>
          <a:p>
            <a:r>
              <a:rPr kumimoji="1" lang="en-US" altLang="zh-CN" dirty="0"/>
              <a:t>h(29)=3</a:t>
            </a:r>
            <a:endParaRPr lang="zh-CN" altLang="en-US" dirty="0"/>
          </a:p>
        </p:txBody>
      </p:sp>
      <p:sp>
        <p:nvSpPr>
          <p:cNvPr id="51" name="矩形 50"/>
          <p:cNvSpPr/>
          <p:nvPr/>
        </p:nvSpPr>
        <p:spPr>
          <a:xfrm>
            <a:off x="430688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29</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7" name="椭圆 56"/>
          <p:cNvSpPr/>
          <p:nvPr/>
        </p:nvSpPr>
        <p:spPr>
          <a:xfrm>
            <a:off x="2357422" y="3000372"/>
            <a:ext cx="642942" cy="642942"/>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cxnSp>
        <p:nvCxnSpPr>
          <p:cNvPr id="67" name="直接箭头连接符 66"/>
          <p:cNvCxnSpPr/>
          <p:nvPr/>
        </p:nvCxnSpPr>
        <p:spPr>
          <a:xfrm rot="5400000" flipH="1" flipV="1">
            <a:off x="5464181" y="892157"/>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3000364" y="3000372"/>
            <a:ext cx="642942" cy="642942"/>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72" name="椭圆 71"/>
          <p:cNvSpPr/>
          <p:nvPr/>
        </p:nvSpPr>
        <p:spPr>
          <a:xfrm>
            <a:off x="3643306" y="3000372"/>
            <a:ext cx="642942" cy="642942"/>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73"/>
          <p:cNvSpPr txBox="1"/>
          <p:nvPr/>
        </p:nvSpPr>
        <p:spPr>
          <a:xfrm>
            <a:off x="928662" y="1310267"/>
            <a:ext cx="3214710" cy="332783"/>
          </a:xfrm>
          <a:prstGeom prst="rect">
            <a:avLst/>
          </a:prstGeom>
          <a:noFill/>
        </p:spPr>
        <p:txBody>
          <a:bodyPr wrap="square" rtlCol="0">
            <a:spAutoFit/>
          </a:bodyPr>
          <a:lstStyle/>
          <a:p>
            <a:pPr algn="just">
              <a:lnSpc>
                <a:spcPct val="70000"/>
              </a:lnSpc>
              <a:spcBef>
                <a:spcPct val="50000"/>
              </a:spcBef>
            </a:pPr>
            <a:r>
              <a:rPr kumimoji="1" lang="en-US" altLang="zh-CN" sz="2200">
                <a:ea typeface="楷体" panose="02010609060101010101" pitchFamily="49" charset="-122"/>
                <a:cs typeface="Times New Roman" panose="02020603050405020304" pitchFamily="18" charset="0"/>
              </a:rPr>
              <a:t>d</a:t>
            </a:r>
            <a:r>
              <a:rPr kumimoji="1" lang="en-US" altLang="zh-CN" sz="2200" baseline="-30000">
                <a:ea typeface="楷体" panose="02010609060101010101" pitchFamily="49" charset="-122"/>
                <a:cs typeface="Times New Roman" panose="02020603050405020304" pitchFamily="18" charset="0"/>
              </a:rPr>
              <a:t>0</a:t>
            </a:r>
            <a:r>
              <a:rPr kumimoji="1" lang="en-US" altLang="zh-CN" sz="2200">
                <a:ea typeface="楷体" panose="02010609060101010101" pitchFamily="49" charset="-122"/>
                <a:cs typeface="Times New Roman" panose="02020603050405020304" pitchFamily="18" charset="0"/>
              </a:rPr>
              <a:t>=3</a:t>
            </a:r>
            <a:r>
              <a:rPr kumimoji="1" lang="zh-CN" altLang="en-US" sz="2200">
                <a:ea typeface="楷体" panose="02010609060101010101" pitchFamily="49" charset="-122"/>
                <a:cs typeface="Times New Roman" panose="02020603050405020304" pitchFamily="18" charset="0"/>
              </a:rPr>
              <a:t>，</a:t>
            </a:r>
            <a:r>
              <a:rPr kumimoji="1" lang="en-US" altLang="zh-CN" sz="2200">
                <a:ea typeface="楷体" panose="02010609060101010101" pitchFamily="49" charset="-122"/>
                <a:cs typeface="Times New Roman" panose="02020603050405020304" pitchFamily="18" charset="0"/>
              </a:rPr>
              <a:t>d</a:t>
            </a:r>
            <a:r>
              <a:rPr kumimoji="1" lang="en-US" altLang="zh-CN" sz="2200" baseline="-30000">
                <a:ea typeface="楷体" panose="02010609060101010101" pitchFamily="49" charset="-122"/>
                <a:cs typeface="Times New Roman" panose="02020603050405020304" pitchFamily="18" charset="0"/>
              </a:rPr>
              <a:t>1</a:t>
            </a:r>
            <a:r>
              <a:rPr kumimoji="1" lang="en-US" altLang="zh-CN" sz="2200" dirty="0">
                <a:ea typeface="楷体" panose="02010609060101010101" pitchFamily="49" charset="-122"/>
                <a:cs typeface="Times New Roman" panose="02020603050405020304" pitchFamily="18" charset="0"/>
              </a:rPr>
              <a:t>=(3+1) </a:t>
            </a:r>
            <a:r>
              <a:rPr kumimoji="1" lang="en-US" altLang="zh-CN" sz="2200">
                <a:ea typeface="楷体" panose="02010609060101010101" pitchFamily="49" charset="-122"/>
                <a:cs typeface="Times New Roman" panose="02020603050405020304" pitchFamily="18" charset="0"/>
              </a:rPr>
              <a:t>% 13=4</a:t>
            </a:r>
            <a:endParaRPr kumimoji="1" lang="zh-CN" altLang="en-US" sz="2200" dirty="0">
              <a:ea typeface="楷体" panose="02010609060101010101" pitchFamily="49" charset="-122"/>
              <a:cs typeface="Times New Roman" panose="02020603050405020304" pitchFamily="18" charset="0"/>
            </a:endParaRPr>
          </a:p>
        </p:txBody>
      </p:sp>
      <p:sp>
        <p:nvSpPr>
          <p:cNvPr id="45" name="TextBox 44"/>
          <p:cNvSpPr txBox="1"/>
          <p:nvPr/>
        </p:nvSpPr>
        <p:spPr>
          <a:xfrm>
            <a:off x="4214810" y="1214422"/>
            <a:ext cx="1285884" cy="430887"/>
          </a:xfrm>
          <a:prstGeom prst="rect">
            <a:avLst/>
          </a:prstGeom>
          <a:noFill/>
        </p:spPr>
        <p:txBody>
          <a:bodyPr wrap="square" rtlCol="0">
            <a:spAutoFit/>
          </a:bodyPr>
          <a:lstStyle/>
          <a:p>
            <a:pPr algn="l"/>
            <a:r>
              <a:rPr kumimoji="1" lang="zh-CN" altLang="en-US" sz="220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sz="2200">
                <a:solidFill>
                  <a:srgbClr val="FF00FF"/>
                </a:solidFill>
                <a:ea typeface="楷体" panose="02010609060101010101" pitchFamily="49" charset="-122"/>
                <a:cs typeface="Times New Roman" panose="02020603050405020304" pitchFamily="18" charset="0"/>
              </a:rPr>
              <a:t>仍冲突</a:t>
            </a:r>
            <a:endParaRPr lang="zh-CN" altLang="en-US" sz="2200"/>
          </a:p>
        </p:txBody>
      </p:sp>
      <p:sp>
        <p:nvSpPr>
          <p:cNvPr id="46" name="TextBox 45"/>
          <p:cNvSpPr txBox="1"/>
          <p:nvPr/>
        </p:nvSpPr>
        <p:spPr>
          <a:xfrm>
            <a:off x="4214810" y="1640791"/>
            <a:ext cx="1285884" cy="430887"/>
          </a:xfrm>
          <a:prstGeom prst="rect">
            <a:avLst/>
          </a:prstGeom>
          <a:noFill/>
        </p:spPr>
        <p:txBody>
          <a:bodyPr wrap="square" rtlCol="0">
            <a:spAutoFit/>
          </a:bodyPr>
          <a:lstStyle/>
          <a:p>
            <a:pPr algn="l"/>
            <a:r>
              <a:rPr kumimoji="1" lang="zh-CN" altLang="en-US" sz="220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sz="2200">
                <a:solidFill>
                  <a:srgbClr val="FF00FF"/>
                </a:solidFill>
                <a:ea typeface="楷体" panose="02010609060101010101" pitchFamily="49" charset="-122"/>
                <a:cs typeface="Times New Roman" panose="02020603050405020304" pitchFamily="18" charset="0"/>
              </a:rPr>
              <a:t>仍冲突</a:t>
            </a:r>
            <a:endParaRPr lang="zh-CN" altLang="en-US" sz="2200"/>
          </a:p>
        </p:txBody>
      </p:sp>
      <p:sp>
        <p:nvSpPr>
          <p:cNvPr id="47" name="TextBox 46"/>
          <p:cNvSpPr txBox="1"/>
          <p:nvPr/>
        </p:nvSpPr>
        <p:spPr>
          <a:xfrm>
            <a:off x="4214810" y="2069419"/>
            <a:ext cx="1285884" cy="430887"/>
          </a:xfrm>
          <a:prstGeom prst="rect">
            <a:avLst/>
          </a:prstGeom>
          <a:noFill/>
        </p:spPr>
        <p:txBody>
          <a:bodyPr wrap="square" rtlCol="0">
            <a:spAutoFit/>
          </a:bodyPr>
          <a:lstStyle/>
          <a:p>
            <a:pPr algn="l"/>
            <a:r>
              <a:rPr kumimoji="1" lang="zh-CN" altLang="en-US" sz="2200">
                <a:solidFill>
                  <a:srgbClr val="FF00FF"/>
                </a:solidFill>
                <a:ea typeface="楷体" panose="02010609060101010101" pitchFamily="49" charset="-122"/>
                <a:cs typeface="Times New Roman" panose="02020603050405020304" pitchFamily="18" charset="0"/>
                <a:sym typeface="Wingdings" panose="05000000000000000000"/>
              </a:rPr>
              <a:t> </a:t>
            </a:r>
            <a:r>
              <a:rPr kumimoji="1" lang="en-US" altLang="zh-CN" sz="2200">
                <a:solidFill>
                  <a:srgbClr val="FF00FF"/>
                </a:solidFill>
                <a:ea typeface="楷体" panose="02010609060101010101" pitchFamily="49" charset="-122"/>
                <a:cs typeface="Times New Roman" panose="02020603050405020304" pitchFamily="18" charset="0"/>
              </a:rPr>
              <a:t>OK</a:t>
            </a:r>
            <a:endParaRPr lang="zh-CN" altLang="en-US" sz="2200"/>
          </a:p>
        </p:txBody>
      </p:sp>
      <p:sp>
        <p:nvSpPr>
          <p:cNvPr id="48" name="TextBox 47"/>
          <p:cNvSpPr txBox="1"/>
          <p:nvPr/>
        </p:nvSpPr>
        <p:spPr>
          <a:xfrm>
            <a:off x="928662" y="2164060"/>
            <a:ext cx="2571768" cy="336246"/>
          </a:xfrm>
          <a:prstGeom prst="rect">
            <a:avLst/>
          </a:prstGeom>
          <a:noFill/>
        </p:spPr>
        <p:txBody>
          <a:bodyPr wrap="square" rtlCol="0">
            <a:spAutoFit/>
          </a:bodyPr>
          <a:lstStyle/>
          <a:p>
            <a:pPr algn="just">
              <a:lnSpc>
                <a:spcPct val="70000"/>
              </a:lnSpc>
              <a:spcBef>
                <a:spcPct val="50000"/>
              </a:spcBef>
            </a:pPr>
            <a:r>
              <a:rPr kumimoji="1" lang="en-US" altLang="zh-CN" sz="2200">
                <a:ea typeface="楷体" panose="02010609060101010101" pitchFamily="49" charset="-122"/>
                <a:cs typeface="Times New Roman" panose="02020603050405020304" pitchFamily="18" charset="0"/>
              </a:rPr>
              <a:t>d</a:t>
            </a:r>
            <a:r>
              <a:rPr kumimoji="1" lang="en-US" altLang="zh-CN" sz="2200" baseline="-30000">
                <a:ea typeface="楷体" panose="02010609060101010101" pitchFamily="49" charset="-122"/>
                <a:cs typeface="Times New Roman" panose="02020603050405020304" pitchFamily="18" charset="0"/>
              </a:rPr>
              <a:t>3</a:t>
            </a:r>
            <a:r>
              <a:rPr kumimoji="1" lang="en-US" altLang="zh-CN" sz="2200" dirty="0">
                <a:ea typeface="楷体" panose="02010609060101010101" pitchFamily="49" charset="-122"/>
                <a:cs typeface="Times New Roman" panose="02020603050405020304" pitchFamily="18" charset="0"/>
              </a:rPr>
              <a:t>=(5+1) % 13=6</a:t>
            </a:r>
            <a:endParaRPr lang="zh-CN" altLang="en-US" sz="2200" dirty="0"/>
          </a:p>
        </p:txBody>
      </p:sp>
      <p:sp>
        <p:nvSpPr>
          <p:cNvPr id="49" name="TextBox 48"/>
          <p:cNvSpPr txBox="1"/>
          <p:nvPr/>
        </p:nvSpPr>
        <p:spPr>
          <a:xfrm>
            <a:off x="928662" y="1714488"/>
            <a:ext cx="2490806" cy="336246"/>
          </a:xfrm>
          <a:prstGeom prst="rect">
            <a:avLst/>
          </a:prstGeom>
          <a:noFill/>
        </p:spPr>
        <p:txBody>
          <a:bodyPr wrap="square" rtlCol="0">
            <a:spAutoFit/>
          </a:bodyPr>
          <a:lstStyle/>
          <a:p>
            <a:pPr algn="just">
              <a:lnSpc>
                <a:spcPct val="70000"/>
              </a:lnSpc>
              <a:spcBef>
                <a:spcPct val="50000"/>
              </a:spcBef>
            </a:pPr>
            <a:r>
              <a:rPr kumimoji="1" lang="en-US" altLang="zh-CN" sz="2200">
                <a:ea typeface="楷体" panose="02010609060101010101" pitchFamily="49" charset="-122"/>
                <a:cs typeface="Times New Roman" panose="02020603050405020304" pitchFamily="18" charset="0"/>
              </a:rPr>
              <a:t>d</a:t>
            </a:r>
            <a:r>
              <a:rPr kumimoji="1" lang="en-US" altLang="zh-CN" sz="2200" baseline="-30000">
                <a:ea typeface="楷体" panose="02010609060101010101" pitchFamily="49" charset="-122"/>
                <a:cs typeface="Times New Roman" panose="02020603050405020304" pitchFamily="18" charset="0"/>
              </a:rPr>
              <a:t>2</a:t>
            </a:r>
            <a:r>
              <a:rPr kumimoji="1" lang="en-US" altLang="zh-CN" sz="2200" dirty="0">
                <a:ea typeface="楷体" panose="02010609060101010101" pitchFamily="49" charset="-122"/>
                <a:cs typeface="Times New Roman" panose="02020603050405020304" pitchFamily="18" charset="0"/>
              </a:rPr>
              <a:t>=(4+1) </a:t>
            </a:r>
            <a:r>
              <a:rPr kumimoji="1" lang="en-US" altLang="zh-CN" sz="2200">
                <a:ea typeface="楷体" panose="02010609060101010101" pitchFamily="49" charset="-122"/>
                <a:cs typeface="Times New Roman" panose="02020603050405020304" pitchFamily="18" charset="0"/>
              </a:rPr>
              <a:t>% 13=5</a:t>
            </a:r>
            <a:endParaRPr kumimoji="1" lang="en-US" altLang="zh-CN" sz="2200" dirty="0">
              <a:ea typeface="楷体" panose="02010609060101010101" pitchFamily="49" charset="-122"/>
              <a:cs typeface="Times New Roman" panose="02020603050405020304" pitchFamily="18" charset="0"/>
            </a:endParaRPr>
          </a:p>
        </p:txBody>
      </p:sp>
      <p:sp>
        <p:nvSpPr>
          <p:cNvPr id="50" name="TextBox 49"/>
          <p:cNvSpPr txBox="1"/>
          <p:nvPr/>
        </p:nvSpPr>
        <p:spPr>
          <a:xfrm>
            <a:off x="4214810" y="785794"/>
            <a:ext cx="1285884" cy="430887"/>
          </a:xfrm>
          <a:prstGeom prst="rect">
            <a:avLst/>
          </a:prstGeom>
          <a:noFill/>
        </p:spPr>
        <p:txBody>
          <a:bodyPr wrap="square" rtlCol="0">
            <a:spAutoFit/>
          </a:bodyPr>
          <a:lstStyle/>
          <a:p>
            <a:pPr algn="l"/>
            <a:r>
              <a:rPr kumimoji="1" lang="zh-CN" altLang="en-US" sz="220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sz="2200">
                <a:solidFill>
                  <a:srgbClr val="FF00FF"/>
                </a:solidFill>
                <a:ea typeface="楷体" panose="02010609060101010101" pitchFamily="49" charset="-122"/>
                <a:cs typeface="Times New Roman" panose="02020603050405020304" pitchFamily="18" charset="0"/>
              </a:rPr>
              <a:t>冲突</a:t>
            </a:r>
            <a:endParaRPr lang="zh-CN" altLang="en-US" sz="2200"/>
          </a:p>
        </p:txBody>
      </p:sp>
      <p:sp>
        <p:nvSpPr>
          <p:cNvPr id="54" name="TextBox 53"/>
          <p:cNvSpPr txBox="1"/>
          <p:nvPr/>
        </p:nvSpPr>
        <p:spPr>
          <a:xfrm>
            <a:off x="3643306" y="4000504"/>
            <a:ext cx="1785950" cy="461665"/>
          </a:xfrm>
          <a:prstGeom prst="rect">
            <a:avLst/>
          </a:prstGeom>
          <a:noFill/>
        </p:spPr>
        <p:txBody>
          <a:bodyPr wrap="square" rtlCol="0">
            <a:spAutoFit/>
          </a:bodyPr>
          <a:lstStyle/>
          <a:p>
            <a:pPr algn="l"/>
            <a:r>
              <a:rPr lang="zh-CN" altLang="en-US">
                <a:solidFill>
                  <a:srgbClr val="FF00FF"/>
                </a:solidFill>
                <a:ea typeface="楷体" panose="02010609060101010101" pitchFamily="49" charset="-122"/>
                <a:cs typeface="Times New Roman" panose="02020603050405020304" pitchFamily="18" charset="0"/>
              </a:rPr>
              <a:t>共探查</a:t>
            </a:r>
            <a:r>
              <a:rPr lang="en-US" altLang="zh-CN">
                <a:solidFill>
                  <a:srgbClr val="FF00FF"/>
                </a:solidFill>
                <a:ea typeface="楷体" panose="02010609060101010101" pitchFamily="49" charset="-122"/>
                <a:cs typeface="Times New Roman" panose="02020603050405020304" pitchFamily="18" charset="0"/>
              </a:rPr>
              <a:t>4</a:t>
            </a:r>
            <a:r>
              <a:rPr lang="zh-CN" altLang="en-US">
                <a:solidFill>
                  <a:srgbClr val="FF00FF"/>
                </a:solidFill>
                <a:ea typeface="楷体" panose="02010609060101010101" pitchFamily="49" charset="-122"/>
                <a:cs typeface="Times New Roman" panose="02020603050405020304" pitchFamily="18" charset="0"/>
              </a:rPr>
              <a:t>次</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57"/>
                                        </p:tgtEl>
                                      </p:cBhvr>
                                    </p:animEffect>
                                    <p:set>
                                      <p:cBhvr>
                                        <p:cTn id="21" dur="1" fill="hold">
                                          <p:stCondLst>
                                            <p:cond delay="499"/>
                                          </p:stCondLst>
                                        </p:cTn>
                                        <p:tgtEl>
                                          <p:spTgt spid="57"/>
                                        </p:tgtEl>
                                        <p:attrNameLst>
                                          <p:attrName>style.visibility</p:attrName>
                                        </p:attrNameLst>
                                      </p:cBhvr>
                                      <p:to>
                                        <p:strVal val="hidden"/>
                                      </p:to>
                                    </p:set>
                                  </p:childTnLst>
                                </p:cTn>
                              </p:par>
                              <p:par>
                                <p:cTn id="22" presetID="22" presetClass="exit" presetSubtype="4" fill="hold" grpId="1" nodeType="withEffect">
                                  <p:stCondLst>
                                    <p:cond delay="0"/>
                                  </p:stCondLst>
                                  <p:childTnLst>
                                    <p:animEffect transition="out" filter="wipe(down)">
                                      <p:cBhvr>
                                        <p:cTn id="23" dur="500"/>
                                        <p:tgtEl>
                                          <p:spTgt spid="50"/>
                                        </p:tgtEl>
                                      </p:cBhvr>
                                    </p:animEffect>
                                    <p:set>
                                      <p:cBhvr>
                                        <p:cTn id="24" dur="1" fill="hold">
                                          <p:stCondLst>
                                            <p:cond delay="499"/>
                                          </p:stCondLst>
                                        </p:cTn>
                                        <p:tgtEl>
                                          <p:spTgt spid="50"/>
                                        </p:tgtEl>
                                        <p:attrNameLst>
                                          <p:attrName>style.visibility</p:attrName>
                                        </p:attrNameLst>
                                      </p:cBhvr>
                                      <p:to>
                                        <p:strVal val="hidden"/>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1" nodeType="clickEffect">
                                  <p:stCondLst>
                                    <p:cond delay="0"/>
                                  </p:stCondLst>
                                  <p:childTnLst>
                                    <p:animEffect transition="out" filter="wipe(down)">
                                      <p:cBhvr>
                                        <p:cTn id="38" dur="500"/>
                                        <p:tgtEl>
                                          <p:spTgt spid="45"/>
                                        </p:tgtEl>
                                      </p:cBhvr>
                                    </p:animEffect>
                                    <p:set>
                                      <p:cBhvr>
                                        <p:cTn id="39" dur="1" fill="hold">
                                          <p:stCondLst>
                                            <p:cond delay="499"/>
                                          </p:stCondLst>
                                        </p:cTn>
                                        <p:tgtEl>
                                          <p:spTgt spid="45"/>
                                        </p:tgtEl>
                                        <p:attrNameLst>
                                          <p:attrName>style.visibility</p:attrName>
                                        </p:attrNameLst>
                                      </p:cBhvr>
                                      <p:to>
                                        <p:strVal val="hidden"/>
                                      </p:to>
                                    </p:set>
                                  </p:childTnLst>
                                </p:cTn>
                              </p:par>
                              <p:par>
                                <p:cTn id="40" presetID="22" presetClass="exit" presetSubtype="4" fill="hold" grpId="1" nodeType="withEffect">
                                  <p:stCondLst>
                                    <p:cond delay="0"/>
                                  </p:stCondLst>
                                  <p:childTnLst>
                                    <p:animEffect transition="out" filter="wipe(down)">
                                      <p:cBhvr>
                                        <p:cTn id="41" dur="500"/>
                                        <p:tgtEl>
                                          <p:spTgt spid="71"/>
                                        </p:tgtEl>
                                      </p:cBhvr>
                                    </p:animEffect>
                                    <p:set>
                                      <p:cBhvr>
                                        <p:cTn id="42" dur="1" fill="hold">
                                          <p:stCondLst>
                                            <p:cond delay="499"/>
                                          </p:stCondLst>
                                        </p:cTn>
                                        <p:tgtEl>
                                          <p:spTgt spid="71"/>
                                        </p:tgtEl>
                                        <p:attrNameLst>
                                          <p:attrName>style.visibility</p:attrName>
                                        </p:attrNameLst>
                                      </p:cBhvr>
                                      <p:to>
                                        <p:strVal val="hidden"/>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2"/>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46"/>
                                        </p:tgtEl>
                                      </p:cBhvr>
                                    </p:animEffect>
                                    <p:set>
                                      <p:cBhvr>
                                        <p:cTn id="57" dur="1" fill="hold">
                                          <p:stCondLst>
                                            <p:cond delay="499"/>
                                          </p:stCondLst>
                                        </p:cTn>
                                        <p:tgtEl>
                                          <p:spTgt spid="46"/>
                                        </p:tgtEl>
                                        <p:attrNameLst>
                                          <p:attrName>style.visibility</p:attrName>
                                        </p:attrNameLst>
                                      </p:cBhvr>
                                      <p:to>
                                        <p:strVal val="hidden"/>
                                      </p:to>
                                    </p:set>
                                  </p:childTnLst>
                                </p:cTn>
                              </p:par>
                              <p:par>
                                <p:cTn id="58" presetID="22" presetClass="exit" presetSubtype="4" fill="hold" grpId="1" nodeType="withEffect">
                                  <p:stCondLst>
                                    <p:cond delay="0"/>
                                  </p:stCondLst>
                                  <p:childTnLst>
                                    <p:animEffect transition="out" filter="wipe(down)">
                                      <p:cBhvr>
                                        <p:cTn id="59" dur="500"/>
                                        <p:tgtEl>
                                          <p:spTgt spid="72"/>
                                        </p:tgtEl>
                                      </p:cBhvr>
                                    </p:animEffect>
                                    <p:set>
                                      <p:cBhvr>
                                        <p:cTn id="60" dur="1" fill="hold">
                                          <p:stCondLst>
                                            <p:cond delay="499"/>
                                          </p:stCondLst>
                                        </p:cTn>
                                        <p:tgtEl>
                                          <p:spTgt spid="72"/>
                                        </p:tgtEl>
                                        <p:attrNameLst>
                                          <p:attrName>style.visibility</p:attrName>
                                        </p:attrNameLst>
                                      </p:cBhvr>
                                      <p:to>
                                        <p:strVal val="hidden"/>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1"/>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51" grpId="0" bldLvl="0" animBg="1"/>
      <p:bldP spid="57" grpId="0" bldLvl="0" animBg="1"/>
      <p:bldP spid="57" grpId="1" bldLvl="0" animBg="1"/>
      <p:bldP spid="71" grpId="0" bldLvl="0" animBg="1"/>
      <p:bldP spid="71" grpId="1" bldLvl="0" animBg="1"/>
      <p:bldP spid="72" grpId="0" bldLvl="0" animBg="1"/>
      <p:bldP spid="72" grpId="1" bldLvl="0" animBg="1"/>
      <p:bldP spid="74" grpId="0"/>
      <p:bldP spid="45" grpId="0"/>
      <p:bldP spid="45" grpId="1"/>
      <p:bldP spid="46" grpId="0"/>
      <p:bldP spid="46" grpId="1"/>
      <p:bldP spid="47" grpId="0"/>
      <p:bldP spid="48" grpId="0"/>
      <p:bldP spid="49" grpId="0"/>
      <p:bldP spid="50" grpId="0"/>
      <p:bldP spid="50" grpId="1"/>
      <p:bldP spid="54"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859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57184" y="2728908"/>
            <a:ext cx="385765" cy="276999"/>
          </a:xfrm>
          <a:prstGeom prst="rect">
            <a:avLst/>
          </a:prstGeom>
          <a:noFill/>
        </p:spPr>
        <p:txBody>
          <a:bodyPr wrap="square" lIns="0" tIns="0" rIns="0" bIns="0" rtlCol="0">
            <a:spAutoFit/>
          </a:bodyPr>
          <a:lstStyle/>
          <a:p>
            <a:r>
              <a:rPr lang="en-US" altLang="zh-CN" sz="2000" dirty="0"/>
              <a:t>0</a:t>
            </a:r>
            <a:endParaRPr lang="zh-CN" altLang="en-US" sz="2000" dirty="0"/>
          </a:p>
        </p:txBody>
      </p:sp>
      <p:sp>
        <p:nvSpPr>
          <p:cNvPr id="9" name="矩形 8"/>
          <p:cNvSpPr/>
          <p:nvPr/>
        </p:nvSpPr>
        <p:spPr>
          <a:xfrm>
            <a:off x="107153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200126" y="2728908"/>
            <a:ext cx="385765" cy="276999"/>
          </a:xfrm>
          <a:prstGeom prst="rect">
            <a:avLst/>
          </a:prstGeom>
          <a:noFill/>
        </p:spPr>
        <p:txBody>
          <a:bodyPr wrap="square" lIns="0" tIns="0" rIns="0" bIns="0" rtlCol="0">
            <a:spAutoFit/>
          </a:bodyPr>
          <a:lstStyle/>
          <a:p>
            <a:r>
              <a:rPr lang="en-US" altLang="zh-CN" sz="2000" dirty="0"/>
              <a:t>1</a:t>
            </a:r>
            <a:endParaRPr lang="zh-CN" altLang="en-US" sz="2000" dirty="0"/>
          </a:p>
        </p:txBody>
      </p:sp>
      <p:sp>
        <p:nvSpPr>
          <p:cNvPr id="11" name="矩形 10"/>
          <p:cNvSpPr/>
          <p:nvPr/>
        </p:nvSpPr>
        <p:spPr>
          <a:xfrm>
            <a:off x="171448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54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843068" y="2728908"/>
            <a:ext cx="385765" cy="276999"/>
          </a:xfrm>
          <a:prstGeom prst="rect">
            <a:avLst/>
          </a:prstGeom>
          <a:noFill/>
        </p:spPr>
        <p:txBody>
          <a:bodyPr wrap="square" lIns="0" tIns="0" rIns="0" bIns="0" rtlCol="0">
            <a:spAutoFit/>
          </a:bodyPr>
          <a:lstStyle/>
          <a:p>
            <a:r>
              <a:rPr lang="en-US" altLang="zh-CN" sz="2000" dirty="0"/>
              <a:t>2</a:t>
            </a:r>
            <a:endParaRPr lang="zh-CN" altLang="en-US" sz="2000" dirty="0"/>
          </a:p>
        </p:txBody>
      </p:sp>
      <p:sp>
        <p:nvSpPr>
          <p:cNvPr id="13" name="矩形 12"/>
          <p:cNvSpPr/>
          <p:nvPr/>
        </p:nvSpPr>
        <p:spPr>
          <a:xfrm>
            <a:off x="235742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16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86010" y="2728908"/>
            <a:ext cx="385765" cy="276999"/>
          </a:xfrm>
          <a:prstGeom prst="rect">
            <a:avLst/>
          </a:prstGeom>
          <a:noFill/>
        </p:spPr>
        <p:txBody>
          <a:bodyPr wrap="square" lIns="0" tIns="0" rIns="0" bIns="0" rtlCol="0">
            <a:spAutoFit/>
          </a:bodyPr>
          <a:lstStyle/>
          <a:p>
            <a:r>
              <a:rPr lang="en-US" altLang="zh-CN" sz="2000" dirty="0"/>
              <a:t>3</a:t>
            </a:r>
            <a:endParaRPr lang="zh-CN" altLang="en-US" sz="2000" dirty="0"/>
          </a:p>
        </p:txBody>
      </p:sp>
      <p:sp>
        <p:nvSpPr>
          <p:cNvPr id="15" name="矩形 14"/>
          <p:cNvSpPr/>
          <p:nvPr/>
        </p:nvSpPr>
        <p:spPr>
          <a:xfrm>
            <a:off x="300036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43</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128952" y="2728908"/>
            <a:ext cx="385765" cy="276999"/>
          </a:xfrm>
          <a:prstGeom prst="rect">
            <a:avLst/>
          </a:prstGeom>
          <a:noFill/>
        </p:spPr>
        <p:txBody>
          <a:bodyPr wrap="square" lIns="0" tIns="0" rIns="0" bIns="0" rtlCol="0">
            <a:spAutoFit/>
          </a:bodyPr>
          <a:lstStyle/>
          <a:p>
            <a:r>
              <a:rPr lang="en-US" altLang="zh-CN" sz="2000" dirty="0"/>
              <a:t>4</a:t>
            </a:r>
            <a:endParaRPr lang="zh-CN" altLang="en-US" sz="2000" dirty="0"/>
          </a:p>
        </p:txBody>
      </p:sp>
      <p:sp>
        <p:nvSpPr>
          <p:cNvPr id="17" name="矩形 16"/>
          <p:cNvSpPr/>
          <p:nvPr/>
        </p:nvSpPr>
        <p:spPr>
          <a:xfrm>
            <a:off x="364330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31</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771894" y="2728908"/>
            <a:ext cx="385765" cy="276999"/>
          </a:xfrm>
          <a:prstGeom prst="rect">
            <a:avLst/>
          </a:prstGeom>
          <a:noFill/>
        </p:spPr>
        <p:txBody>
          <a:bodyPr wrap="square" lIns="0" tIns="0" rIns="0" bIns="0" rtlCol="0">
            <a:spAutoFit/>
          </a:bodyPr>
          <a:lstStyle/>
          <a:p>
            <a:r>
              <a:rPr lang="en-US" altLang="zh-CN" sz="2000" dirty="0"/>
              <a:t>5</a:t>
            </a:r>
            <a:endParaRPr lang="zh-CN" altLang="en-US" sz="2000" dirty="0"/>
          </a:p>
        </p:txBody>
      </p:sp>
      <p:sp>
        <p:nvSpPr>
          <p:cNvPr id="19" name="矩形 18"/>
          <p:cNvSpPr/>
          <p:nvPr/>
        </p:nvSpPr>
        <p:spPr>
          <a:xfrm>
            <a:off x="428624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4414836" y="2728908"/>
            <a:ext cx="385765" cy="276999"/>
          </a:xfrm>
          <a:prstGeom prst="rect">
            <a:avLst/>
          </a:prstGeom>
          <a:noFill/>
        </p:spPr>
        <p:txBody>
          <a:bodyPr wrap="square" lIns="0" tIns="0" rIns="0" bIns="0" rtlCol="0">
            <a:spAutoFit/>
          </a:bodyPr>
          <a:lstStyle/>
          <a:p>
            <a:r>
              <a:rPr lang="en-US" altLang="zh-CN" sz="2000" dirty="0"/>
              <a:t>6</a:t>
            </a:r>
            <a:endParaRPr lang="zh-CN" altLang="en-US" sz="2000" dirty="0"/>
          </a:p>
        </p:txBody>
      </p:sp>
      <p:sp>
        <p:nvSpPr>
          <p:cNvPr id="21" name="矩形 20"/>
          <p:cNvSpPr/>
          <p:nvPr/>
        </p:nvSpPr>
        <p:spPr>
          <a:xfrm>
            <a:off x="492919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46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5057778" y="2728908"/>
            <a:ext cx="385765" cy="276999"/>
          </a:xfrm>
          <a:prstGeom prst="rect">
            <a:avLst/>
          </a:prstGeom>
          <a:noFill/>
        </p:spPr>
        <p:txBody>
          <a:bodyPr wrap="square" lIns="0" tIns="0" rIns="0" bIns="0" rtlCol="0">
            <a:spAutoFit/>
          </a:bodyPr>
          <a:lstStyle/>
          <a:p>
            <a:r>
              <a:rPr lang="en-US" altLang="zh-CN" sz="2000" dirty="0"/>
              <a:t>7</a:t>
            </a:r>
            <a:endParaRPr lang="zh-CN" altLang="en-US" sz="2000" dirty="0"/>
          </a:p>
        </p:txBody>
      </p:sp>
      <p:sp>
        <p:nvSpPr>
          <p:cNvPr id="23" name="矩形 22"/>
          <p:cNvSpPr/>
          <p:nvPr/>
        </p:nvSpPr>
        <p:spPr>
          <a:xfrm>
            <a:off x="557213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60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5700720" y="2728908"/>
            <a:ext cx="385765" cy="276999"/>
          </a:xfrm>
          <a:prstGeom prst="rect">
            <a:avLst/>
          </a:prstGeom>
          <a:noFill/>
        </p:spPr>
        <p:txBody>
          <a:bodyPr wrap="square" lIns="0" tIns="0" rIns="0" bIns="0" rtlCol="0">
            <a:spAutoFit/>
          </a:bodyPr>
          <a:lstStyle/>
          <a:p>
            <a:r>
              <a:rPr lang="en-US" altLang="zh-CN" sz="2000" dirty="0"/>
              <a:t>8</a:t>
            </a:r>
            <a:endParaRPr lang="zh-CN" altLang="en-US" sz="2000" dirty="0"/>
          </a:p>
        </p:txBody>
      </p:sp>
      <p:sp>
        <p:nvSpPr>
          <p:cNvPr id="25" name="矩形 24"/>
          <p:cNvSpPr/>
          <p:nvPr/>
        </p:nvSpPr>
        <p:spPr>
          <a:xfrm>
            <a:off x="621507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74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343662" y="2728908"/>
            <a:ext cx="385765" cy="276999"/>
          </a:xfrm>
          <a:prstGeom prst="rect">
            <a:avLst/>
          </a:prstGeom>
          <a:noFill/>
        </p:spPr>
        <p:txBody>
          <a:bodyPr wrap="square" lIns="0" tIns="0" rIns="0" bIns="0" rtlCol="0">
            <a:spAutoFit/>
          </a:bodyPr>
          <a:lstStyle/>
          <a:p>
            <a:r>
              <a:rPr lang="en-US" altLang="zh-CN" sz="2000" dirty="0"/>
              <a:t>9</a:t>
            </a:r>
            <a:endParaRPr lang="zh-CN" altLang="en-US" sz="2000" dirty="0"/>
          </a:p>
        </p:txBody>
      </p:sp>
      <p:sp>
        <p:nvSpPr>
          <p:cNvPr id="27" name="矩形 26"/>
          <p:cNvSpPr/>
          <p:nvPr/>
        </p:nvSpPr>
        <p:spPr>
          <a:xfrm>
            <a:off x="685801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6986604" y="2728908"/>
            <a:ext cx="385765" cy="276999"/>
          </a:xfrm>
          <a:prstGeom prst="rect">
            <a:avLst/>
          </a:prstGeom>
          <a:noFill/>
        </p:spPr>
        <p:txBody>
          <a:bodyPr wrap="square" lIns="0" tIns="0" rIns="0" bIns="0" rtlCol="0">
            <a:spAutoFit/>
          </a:bodyPr>
          <a:lstStyle/>
          <a:p>
            <a:r>
              <a:rPr lang="en-US" altLang="zh-CN" sz="2000" dirty="0"/>
              <a:t>10</a:t>
            </a:r>
            <a:endParaRPr lang="zh-CN" altLang="en-US" sz="2000" dirty="0"/>
          </a:p>
        </p:txBody>
      </p:sp>
      <p:sp>
        <p:nvSpPr>
          <p:cNvPr id="29" name="矩形 28"/>
          <p:cNvSpPr/>
          <p:nvPr/>
        </p:nvSpPr>
        <p:spPr>
          <a:xfrm>
            <a:off x="750095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629546" y="2728908"/>
            <a:ext cx="385765" cy="276999"/>
          </a:xfrm>
          <a:prstGeom prst="rect">
            <a:avLst/>
          </a:prstGeom>
          <a:noFill/>
        </p:spPr>
        <p:txBody>
          <a:bodyPr wrap="square" lIns="0" tIns="0" rIns="0" bIns="0" rtlCol="0">
            <a:spAutoFit/>
          </a:bodyPr>
          <a:lstStyle/>
          <a:p>
            <a:r>
              <a:rPr lang="en-US" altLang="zh-CN" sz="2000" dirty="0"/>
              <a:t>11</a:t>
            </a:r>
            <a:endParaRPr lang="zh-CN" altLang="en-US" sz="2000" dirty="0"/>
          </a:p>
        </p:txBody>
      </p:sp>
      <p:sp>
        <p:nvSpPr>
          <p:cNvPr id="31" name="矩形 30"/>
          <p:cNvSpPr/>
          <p:nvPr/>
        </p:nvSpPr>
        <p:spPr>
          <a:xfrm>
            <a:off x="814390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90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8272488" y="2728908"/>
            <a:ext cx="385765" cy="276999"/>
          </a:xfrm>
          <a:prstGeom prst="rect">
            <a:avLst/>
          </a:prstGeom>
          <a:noFill/>
        </p:spPr>
        <p:txBody>
          <a:bodyPr wrap="square" lIns="0" tIns="0" rIns="0" bIns="0" rtlCol="0">
            <a:spAutoFit/>
          </a:bodyPr>
          <a:lstStyle/>
          <a:p>
            <a:r>
              <a:rPr lang="en-US" altLang="zh-CN" sz="2000" dirty="0"/>
              <a:t>12</a:t>
            </a:r>
            <a:endParaRPr lang="zh-CN" altLang="en-US" sz="2000" dirty="0"/>
          </a:p>
        </p:txBody>
      </p:sp>
      <p:sp>
        <p:nvSpPr>
          <p:cNvPr id="34" name="TextBox 33"/>
          <p:cNvSpPr txBox="1"/>
          <p:nvPr/>
        </p:nvSpPr>
        <p:spPr>
          <a:xfrm>
            <a:off x="428596" y="252691"/>
            <a:ext cx="7215238" cy="461665"/>
          </a:xfrm>
          <a:prstGeom prst="rect">
            <a:avLst/>
          </a:prstGeom>
          <a:noFill/>
        </p:spPr>
        <p:txBody>
          <a:bodyPr wrap="square" rtlCol="0">
            <a:spAutoFit/>
          </a:bodyPr>
          <a:lstStyle/>
          <a:p>
            <a:pPr algn="l"/>
            <a:r>
              <a:rPr kumimoji="1" lang="zh-CN" altLang="en-US" dirty="0">
                <a:ea typeface="楷体" panose="02010609060101010101" pitchFamily="49" charset="-122"/>
                <a:cs typeface="Times New Roman" panose="02020603050405020304" pitchFamily="18" charset="0"/>
              </a:rPr>
              <a:t>关键字：</a:t>
            </a:r>
            <a:r>
              <a:rPr kumimoji="1" lang="en-US" altLang="zh-CN" dirty="0">
                <a:ea typeface="楷体" panose="02010609060101010101" pitchFamily="49" charset="-122"/>
                <a:cs typeface="Times New Roman" panose="02020603050405020304" pitchFamily="18" charset="0"/>
              </a:rPr>
              <a:t>16   74  60  43  54  90  46  31  29  88  77</a:t>
            </a:r>
            <a:endParaRPr lang="zh-CN" altLang="en-US" dirty="0"/>
          </a:p>
        </p:txBody>
      </p:sp>
      <p:sp>
        <p:nvSpPr>
          <p:cNvPr id="43" name="TextBox 42"/>
          <p:cNvSpPr txBox="1"/>
          <p:nvPr/>
        </p:nvSpPr>
        <p:spPr>
          <a:xfrm>
            <a:off x="714348" y="785794"/>
            <a:ext cx="1714512" cy="461665"/>
          </a:xfrm>
          <a:prstGeom prst="rect">
            <a:avLst/>
          </a:prstGeom>
          <a:solidFill>
            <a:schemeClr val="bg1"/>
          </a:solidFill>
        </p:spPr>
        <p:txBody>
          <a:bodyPr wrap="square" rtlCol="0">
            <a:spAutoFit/>
          </a:bodyPr>
          <a:lstStyle/>
          <a:p>
            <a:r>
              <a:rPr kumimoji="1" lang="en-US" altLang="zh-CN"/>
              <a:t>h(88)=10</a:t>
            </a:r>
            <a:endParaRPr lang="zh-CN" altLang="en-US" dirty="0"/>
          </a:p>
        </p:txBody>
      </p:sp>
      <p:sp>
        <p:nvSpPr>
          <p:cNvPr id="51" name="矩形 50"/>
          <p:cNvSpPr/>
          <p:nvPr/>
        </p:nvSpPr>
        <p:spPr>
          <a:xfrm>
            <a:off x="430688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29</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3" name="矩形 52"/>
          <p:cNvSpPr/>
          <p:nvPr/>
        </p:nvSpPr>
        <p:spPr>
          <a:xfrm>
            <a:off x="685325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88</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cxnSp>
        <p:nvCxnSpPr>
          <p:cNvPr id="58" name="直接箭头连接符 57"/>
          <p:cNvCxnSpPr/>
          <p:nvPr/>
        </p:nvCxnSpPr>
        <p:spPr>
          <a:xfrm rot="5400000" flipH="1" flipV="1">
            <a:off x="5894397" y="892157"/>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43306" y="4000504"/>
            <a:ext cx="1785950" cy="461665"/>
          </a:xfrm>
          <a:prstGeom prst="rect">
            <a:avLst/>
          </a:prstGeom>
          <a:noFill/>
        </p:spPr>
        <p:txBody>
          <a:bodyPr wrap="square" rtlCol="0">
            <a:spAutoFit/>
          </a:bodyPr>
          <a:lstStyle/>
          <a:p>
            <a:pPr algn="l"/>
            <a:r>
              <a:rPr lang="zh-CN" altLang="en-US">
                <a:solidFill>
                  <a:srgbClr val="FF00FF"/>
                </a:solidFill>
                <a:ea typeface="楷体" panose="02010609060101010101" pitchFamily="49" charset="-122"/>
                <a:cs typeface="Times New Roman" panose="02020603050405020304" pitchFamily="18" charset="0"/>
              </a:rPr>
              <a:t>共探查</a:t>
            </a:r>
            <a:r>
              <a:rPr lang="en-US" altLang="zh-CN">
                <a:solidFill>
                  <a:srgbClr val="FF00FF"/>
                </a:solidFill>
                <a:ea typeface="楷体" panose="02010609060101010101" pitchFamily="49" charset="-122"/>
                <a:cs typeface="Times New Roman" panose="02020603050405020304" pitchFamily="18" charset="0"/>
              </a:rPr>
              <a:t>1</a:t>
            </a:r>
            <a:r>
              <a:rPr lang="zh-CN" altLang="en-US">
                <a:solidFill>
                  <a:srgbClr val="FF00FF"/>
                </a:solidFill>
                <a:ea typeface="楷体" panose="02010609060101010101" pitchFamily="49" charset="-122"/>
                <a:cs typeface="Times New Roman" panose="02020603050405020304" pitchFamily="18" charset="0"/>
              </a:rPr>
              <a:t>次</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144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53" grpId="0" bldLvl="0" animBg="1"/>
      <p:bldP spid="4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859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57184" y="2728908"/>
            <a:ext cx="385765" cy="276999"/>
          </a:xfrm>
          <a:prstGeom prst="rect">
            <a:avLst/>
          </a:prstGeom>
          <a:noFill/>
        </p:spPr>
        <p:txBody>
          <a:bodyPr wrap="square" lIns="0" tIns="0" rIns="0" bIns="0" rtlCol="0">
            <a:spAutoFit/>
          </a:bodyPr>
          <a:lstStyle/>
          <a:p>
            <a:r>
              <a:rPr lang="en-US" altLang="zh-CN" sz="2000" dirty="0"/>
              <a:t>0</a:t>
            </a:r>
            <a:endParaRPr lang="zh-CN" altLang="en-US" sz="2000" dirty="0"/>
          </a:p>
        </p:txBody>
      </p:sp>
      <p:sp>
        <p:nvSpPr>
          <p:cNvPr id="9" name="矩形 8"/>
          <p:cNvSpPr/>
          <p:nvPr/>
        </p:nvSpPr>
        <p:spPr>
          <a:xfrm>
            <a:off x="107153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200126" y="2728908"/>
            <a:ext cx="385765" cy="276999"/>
          </a:xfrm>
          <a:prstGeom prst="rect">
            <a:avLst/>
          </a:prstGeom>
          <a:noFill/>
        </p:spPr>
        <p:txBody>
          <a:bodyPr wrap="square" lIns="0" tIns="0" rIns="0" bIns="0" rtlCol="0">
            <a:spAutoFit/>
          </a:bodyPr>
          <a:lstStyle/>
          <a:p>
            <a:r>
              <a:rPr lang="en-US" altLang="zh-CN" sz="2000" dirty="0"/>
              <a:t>1</a:t>
            </a:r>
            <a:endParaRPr lang="zh-CN" altLang="en-US" sz="2000" dirty="0"/>
          </a:p>
        </p:txBody>
      </p:sp>
      <p:sp>
        <p:nvSpPr>
          <p:cNvPr id="11" name="矩形 10"/>
          <p:cNvSpPr/>
          <p:nvPr/>
        </p:nvSpPr>
        <p:spPr>
          <a:xfrm>
            <a:off x="171448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54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843068" y="2728908"/>
            <a:ext cx="385765" cy="276999"/>
          </a:xfrm>
          <a:prstGeom prst="rect">
            <a:avLst/>
          </a:prstGeom>
          <a:noFill/>
        </p:spPr>
        <p:txBody>
          <a:bodyPr wrap="square" lIns="0" tIns="0" rIns="0" bIns="0" rtlCol="0">
            <a:spAutoFit/>
          </a:bodyPr>
          <a:lstStyle/>
          <a:p>
            <a:r>
              <a:rPr lang="en-US" altLang="zh-CN" sz="2000" dirty="0"/>
              <a:t>2</a:t>
            </a:r>
            <a:endParaRPr lang="zh-CN" altLang="en-US" sz="2000" dirty="0"/>
          </a:p>
        </p:txBody>
      </p:sp>
      <p:sp>
        <p:nvSpPr>
          <p:cNvPr id="13" name="矩形 12"/>
          <p:cNvSpPr/>
          <p:nvPr/>
        </p:nvSpPr>
        <p:spPr>
          <a:xfrm>
            <a:off x="235742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16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86010" y="2728908"/>
            <a:ext cx="385765" cy="276999"/>
          </a:xfrm>
          <a:prstGeom prst="rect">
            <a:avLst/>
          </a:prstGeom>
          <a:noFill/>
        </p:spPr>
        <p:txBody>
          <a:bodyPr wrap="square" lIns="0" tIns="0" rIns="0" bIns="0" rtlCol="0">
            <a:spAutoFit/>
          </a:bodyPr>
          <a:lstStyle/>
          <a:p>
            <a:r>
              <a:rPr lang="en-US" altLang="zh-CN" sz="2000" dirty="0"/>
              <a:t>3</a:t>
            </a:r>
            <a:endParaRPr lang="zh-CN" altLang="en-US" sz="2000" dirty="0"/>
          </a:p>
        </p:txBody>
      </p:sp>
      <p:sp>
        <p:nvSpPr>
          <p:cNvPr id="15" name="矩形 14"/>
          <p:cNvSpPr/>
          <p:nvPr/>
        </p:nvSpPr>
        <p:spPr>
          <a:xfrm>
            <a:off x="300036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43</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128952" y="2728908"/>
            <a:ext cx="385765" cy="276999"/>
          </a:xfrm>
          <a:prstGeom prst="rect">
            <a:avLst/>
          </a:prstGeom>
          <a:noFill/>
        </p:spPr>
        <p:txBody>
          <a:bodyPr wrap="square" lIns="0" tIns="0" rIns="0" bIns="0" rtlCol="0">
            <a:spAutoFit/>
          </a:bodyPr>
          <a:lstStyle/>
          <a:p>
            <a:r>
              <a:rPr lang="en-US" altLang="zh-CN" sz="2000" dirty="0"/>
              <a:t>4</a:t>
            </a:r>
            <a:endParaRPr lang="zh-CN" altLang="en-US" sz="2000" dirty="0"/>
          </a:p>
        </p:txBody>
      </p:sp>
      <p:sp>
        <p:nvSpPr>
          <p:cNvPr id="17" name="矩形 16"/>
          <p:cNvSpPr/>
          <p:nvPr/>
        </p:nvSpPr>
        <p:spPr>
          <a:xfrm>
            <a:off x="364330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31</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771894" y="2728908"/>
            <a:ext cx="385765" cy="276999"/>
          </a:xfrm>
          <a:prstGeom prst="rect">
            <a:avLst/>
          </a:prstGeom>
          <a:noFill/>
        </p:spPr>
        <p:txBody>
          <a:bodyPr wrap="square" lIns="0" tIns="0" rIns="0" bIns="0" rtlCol="0">
            <a:spAutoFit/>
          </a:bodyPr>
          <a:lstStyle/>
          <a:p>
            <a:r>
              <a:rPr lang="en-US" altLang="zh-CN" sz="2000" dirty="0"/>
              <a:t>5</a:t>
            </a:r>
            <a:endParaRPr lang="zh-CN" altLang="en-US" sz="2000" dirty="0"/>
          </a:p>
        </p:txBody>
      </p:sp>
      <p:sp>
        <p:nvSpPr>
          <p:cNvPr id="19" name="矩形 18"/>
          <p:cNvSpPr/>
          <p:nvPr/>
        </p:nvSpPr>
        <p:spPr>
          <a:xfrm>
            <a:off x="428624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4414836" y="2728908"/>
            <a:ext cx="385765" cy="276999"/>
          </a:xfrm>
          <a:prstGeom prst="rect">
            <a:avLst/>
          </a:prstGeom>
          <a:noFill/>
        </p:spPr>
        <p:txBody>
          <a:bodyPr wrap="square" lIns="0" tIns="0" rIns="0" bIns="0" rtlCol="0">
            <a:spAutoFit/>
          </a:bodyPr>
          <a:lstStyle/>
          <a:p>
            <a:r>
              <a:rPr lang="en-US" altLang="zh-CN" sz="2000" dirty="0"/>
              <a:t>6</a:t>
            </a:r>
            <a:endParaRPr lang="zh-CN" altLang="en-US" sz="2000" dirty="0"/>
          </a:p>
        </p:txBody>
      </p:sp>
      <p:sp>
        <p:nvSpPr>
          <p:cNvPr id="21" name="矩形 20"/>
          <p:cNvSpPr/>
          <p:nvPr/>
        </p:nvSpPr>
        <p:spPr>
          <a:xfrm>
            <a:off x="492919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46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5057778" y="2728908"/>
            <a:ext cx="385765" cy="276999"/>
          </a:xfrm>
          <a:prstGeom prst="rect">
            <a:avLst/>
          </a:prstGeom>
          <a:noFill/>
        </p:spPr>
        <p:txBody>
          <a:bodyPr wrap="square" lIns="0" tIns="0" rIns="0" bIns="0" rtlCol="0">
            <a:spAutoFit/>
          </a:bodyPr>
          <a:lstStyle/>
          <a:p>
            <a:r>
              <a:rPr lang="en-US" altLang="zh-CN" sz="2000" dirty="0"/>
              <a:t>7</a:t>
            </a:r>
            <a:endParaRPr lang="zh-CN" altLang="en-US" sz="2000" dirty="0"/>
          </a:p>
        </p:txBody>
      </p:sp>
      <p:sp>
        <p:nvSpPr>
          <p:cNvPr id="23" name="矩形 22"/>
          <p:cNvSpPr/>
          <p:nvPr/>
        </p:nvSpPr>
        <p:spPr>
          <a:xfrm>
            <a:off x="557213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60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5700720" y="2728908"/>
            <a:ext cx="385765" cy="276999"/>
          </a:xfrm>
          <a:prstGeom prst="rect">
            <a:avLst/>
          </a:prstGeom>
          <a:noFill/>
        </p:spPr>
        <p:txBody>
          <a:bodyPr wrap="square" lIns="0" tIns="0" rIns="0" bIns="0" rtlCol="0">
            <a:spAutoFit/>
          </a:bodyPr>
          <a:lstStyle/>
          <a:p>
            <a:r>
              <a:rPr lang="en-US" altLang="zh-CN" sz="2000" dirty="0"/>
              <a:t>8</a:t>
            </a:r>
            <a:endParaRPr lang="zh-CN" altLang="en-US" sz="2000" dirty="0"/>
          </a:p>
        </p:txBody>
      </p:sp>
      <p:sp>
        <p:nvSpPr>
          <p:cNvPr id="25" name="矩形 24"/>
          <p:cNvSpPr/>
          <p:nvPr/>
        </p:nvSpPr>
        <p:spPr>
          <a:xfrm>
            <a:off x="621507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74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343662" y="2728908"/>
            <a:ext cx="385765" cy="276999"/>
          </a:xfrm>
          <a:prstGeom prst="rect">
            <a:avLst/>
          </a:prstGeom>
          <a:noFill/>
        </p:spPr>
        <p:txBody>
          <a:bodyPr wrap="square" lIns="0" tIns="0" rIns="0" bIns="0" rtlCol="0">
            <a:spAutoFit/>
          </a:bodyPr>
          <a:lstStyle/>
          <a:p>
            <a:r>
              <a:rPr lang="en-US" altLang="zh-CN" sz="2000" dirty="0"/>
              <a:t>9</a:t>
            </a:r>
            <a:endParaRPr lang="zh-CN" altLang="en-US" sz="2000" dirty="0"/>
          </a:p>
        </p:txBody>
      </p:sp>
      <p:sp>
        <p:nvSpPr>
          <p:cNvPr id="27" name="矩形 26"/>
          <p:cNvSpPr/>
          <p:nvPr/>
        </p:nvSpPr>
        <p:spPr>
          <a:xfrm>
            <a:off x="685801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6986604" y="2728908"/>
            <a:ext cx="385765" cy="276999"/>
          </a:xfrm>
          <a:prstGeom prst="rect">
            <a:avLst/>
          </a:prstGeom>
          <a:noFill/>
        </p:spPr>
        <p:txBody>
          <a:bodyPr wrap="square" lIns="0" tIns="0" rIns="0" bIns="0" rtlCol="0">
            <a:spAutoFit/>
          </a:bodyPr>
          <a:lstStyle/>
          <a:p>
            <a:r>
              <a:rPr lang="en-US" altLang="zh-CN" sz="2000" dirty="0"/>
              <a:t>10</a:t>
            </a:r>
            <a:endParaRPr lang="zh-CN" altLang="en-US" sz="2000" dirty="0"/>
          </a:p>
        </p:txBody>
      </p:sp>
      <p:sp>
        <p:nvSpPr>
          <p:cNvPr id="29" name="矩形 28"/>
          <p:cNvSpPr/>
          <p:nvPr/>
        </p:nvSpPr>
        <p:spPr>
          <a:xfrm>
            <a:off x="750095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rgbClr val="3333FF"/>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629546" y="2728908"/>
            <a:ext cx="385765" cy="276999"/>
          </a:xfrm>
          <a:prstGeom prst="rect">
            <a:avLst/>
          </a:prstGeom>
          <a:noFill/>
        </p:spPr>
        <p:txBody>
          <a:bodyPr wrap="square" lIns="0" tIns="0" rIns="0" bIns="0" rtlCol="0">
            <a:spAutoFit/>
          </a:bodyPr>
          <a:lstStyle/>
          <a:p>
            <a:r>
              <a:rPr lang="en-US" altLang="zh-CN" sz="2000" dirty="0"/>
              <a:t>11</a:t>
            </a:r>
            <a:endParaRPr lang="zh-CN" altLang="en-US" sz="2000" dirty="0"/>
          </a:p>
        </p:txBody>
      </p:sp>
      <p:sp>
        <p:nvSpPr>
          <p:cNvPr id="31" name="矩形 30"/>
          <p:cNvSpPr/>
          <p:nvPr/>
        </p:nvSpPr>
        <p:spPr>
          <a:xfrm>
            <a:off x="814390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90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8272488" y="2728908"/>
            <a:ext cx="385765" cy="276999"/>
          </a:xfrm>
          <a:prstGeom prst="rect">
            <a:avLst/>
          </a:prstGeom>
          <a:noFill/>
        </p:spPr>
        <p:txBody>
          <a:bodyPr wrap="square" lIns="0" tIns="0" rIns="0" bIns="0" rtlCol="0">
            <a:spAutoFit/>
          </a:bodyPr>
          <a:lstStyle/>
          <a:p>
            <a:r>
              <a:rPr lang="en-US" altLang="zh-CN" sz="2000" dirty="0"/>
              <a:t>12</a:t>
            </a:r>
            <a:endParaRPr lang="zh-CN" altLang="en-US" sz="2000" dirty="0"/>
          </a:p>
        </p:txBody>
      </p:sp>
      <p:sp>
        <p:nvSpPr>
          <p:cNvPr id="34" name="TextBox 33"/>
          <p:cNvSpPr txBox="1"/>
          <p:nvPr/>
        </p:nvSpPr>
        <p:spPr>
          <a:xfrm>
            <a:off x="428596" y="252691"/>
            <a:ext cx="7215238" cy="461665"/>
          </a:xfrm>
          <a:prstGeom prst="rect">
            <a:avLst/>
          </a:prstGeom>
          <a:noFill/>
        </p:spPr>
        <p:txBody>
          <a:bodyPr wrap="square" rtlCol="0">
            <a:spAutoFit/>
          </a:bodyPr>
          <a:lstStyle/>
          <a:p>
            <a:pPr algn="l"/>
            <a:r>
              <a:rPr kumimoji="1" lang="zh-CN" altLang="en-US" dirty="0">
                <a:ea typeface="楷体" panose="02010609060101010101" pitchFamily="49" charset="-122"/>
                <a:cs typeface="Times New Roman" panose="02020603050405020304" pitchFamily="18" charset="0"/>
              </a:rPr>
              <a:t>关键字：</a:t>
            </a:r>
            <a:r>
              <a:rPr kumimoji="1" lang="en-US" altLang="zh-CN" dirty="0">
                <a:ea typeface="楷体" panose="02010609060101010101" pitchFamily="49" charset="-122"/>
                <a:cs typeface="Times New Roman" panose="02020603050405020304" pitchFamily="18" charset="0"/>
              </a:rPr>
              <a:t>16   74  60  43  54  90  46  31  29  88  77</a:t>
            </a:r>
            <a:endParaRPr lang="zh-CN" altLang="en-US" dirty="0"/>
          </a:p>
        </p:txBody>
      </p:sp>
      <p:sp>
        <p:nvSpPr>
          <p:cNvPr id="43" name="TextBox 42"/>
          <p:cNvSpPr txBox="1"/>
          <p:nvPr/>
        </p:nvSpPr>
        <p:spPr>
          <a:xfrm>
            <a:off x="714348" y="785794"/>
            <a:ext cx="1714512" cy="461665"/>
          </a:xfrm>
          <a:prstGeom prst="rect">
            <a:avLst/>
          </a:prstGeom>
          <a:solidFill>
            <a:schemeClr val="bg1"/>
          </a:solidFill>
        </p:spPr>
        <p:txBody>
          <a:bodyPr wrap="square" rtlCol="0">
            <a:spAutoFit/>
          </a:bodyPr>
          <a:lstStyle/>
          <a:p>
            <a:r>
              <a:rPr kumimoji="1" lang="en-US" altLang="zh-CN"/>
              <a:t>h(77)=12</a:t>
            </a:r>
            <a:endParaRPr lang="zh-CN" altLang="en-US" dirty="0"/>
          </a:p>
        </p:txBody>
      </p:sp>
      <p:sp>
        <p:nvSpPr>
          <p:cNvPr id="51" name="矩形 50"/>
          <p:cNvSpPr/>
          <p:nvPr/>
        </p:nvSpPr>
        <p:spPr>
          <a:xfrm>
            <a:off x="430688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29</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2" name="矩形 51"/>
          <p:cNvSpPr/>
          <p:nvPr/>
        </p:nvSpPr>
        <p:spPr>
          <a:xfrm>
            <a:off x="428596" y="3109910"/>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77</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3" name="矩形 52"/>
          <p:cNvSpPr/>
          <p:nvPr/>
        </p:nvSpPr>
        <p:spPr>
          <a:xfrm>
            <a:off x="685325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3333FF"/>
                </a:solidFill>
                <a:latin typeface="Times New Roman" panose="02020603050405020304" pitchFamily="18" charset="0"/>
                <a:cs typeface="Times New Roman" panose="02020603050405020304" pitchFamily="18" charset="0"/>
              </a:rPr>
              <a:t>88</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cxnSp>
        <p:nvCxnSpPr>
          <p:cNvPr id="68" name="直接箭头连接符 67"/>
          <p:cNvCxnSpPr/>
          <p:nvPr/>
        </p:nvCxnSpPr>
        <p:spPr>
          <a:xfrm rot="5400000" flipH="1" flipV="1">
            <a:off x="6392875" y="892157"/>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8143900" y="3000372"/>
            <a:ext cx="642942" cy="642942"/>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TextBox 74"/>
          <p:cNvSpPr txBox="1"/>
          <p:nvPr/>
        </p:nvSpPr>
        <p:spPr>
          <a:xfrm>
            <a:off x="714348" y="1478149"/>
            <a:ext cx="3286148" cy="307777"/>
          </a:xfrm>
          <a:prstGeom prst="rect">
            <a:avLst/>
          </a:prstGeom>
          <a:noFill/>
        </p:spPr>
        <p:txBody>
          <a:bodyPr wrap="square" rtlCol="0">
            <a:spAutoFit/>
          </a:bodyPr>
          <a:lstStyle/>
          <a:p>
            <a:pPr algn="just">
              <a:lnSpc>
                <a:spcPct val="70000"/>
              </a:lnSpc>
              <a:spcBef>
                <a:spcPct val="50000"/>
              </a:spcBef>
            </a:pPr>
            <a:r>
              <a:rPr kumimoji="1" lang="en-US" altLang="zh-CN" sz="2000">
                <a:ea typeface="楷体" panose="02010609060101010101" pitchFamily="49" charset="-122"/>
                <a:cs typeface="Times New Roman" panose="02020603050405020304" pitchFamily="18" charset="0"/>
              </a:rPr>
              <a:t>d</a:t>
            </a:r>
            <a:r>
              <a:rPr kumimoji="1" lang="en-US" altLang="zh-CN" sz="2000" baseline="-30000">
                <a:ea typeface="楷体" panose="02010609060101010101" pitchFamily="49" charset="-122"/>
                <a:cs typeface="Times New Roman" panose="02020603050405020304" pitchFamily="18" charset="0"/>
              </a:rPr>
              <a:t>0</a:t>
            </a:r>
            <a:r>
              <a:rPr kumimoji="1" lang="en-US" altLang="zh-CN" sz="2000">
                <a:ea typeface="楷体" panose="02010609060101010101" pitchFamily="49" charset="-122"/>
                <a:cs typeface="Times New Roman" panose="02020603050405020304" pitchFamily="18" charset="0"/>
              </a:rPr>
              <a:t>=12</a:t>
            </a:r>
            <a:r>
              <a:rPr kumimoji="1" lang="zh-CN" altLang="en-US" sz="2000">
                <a:ea typeface="楷体" panose="02010609060101010101" pitchFamily="49" charset="-122"/>
                <a:cs typeface="Times New Roman" panose="02020603050405020304" pitchFamily="18" charset="0"/>
              </a:rPr>
              <a:t>，</a:t>
            </a:r>
            <a:r>
              <a:rPr kumimoji="1" lang="en-US" altLang="zh-CN" sz="2000">
                <a:ea typeface="楷体" panose="02010609060101010101" pitchFamily="49" charset="-122"/>
                <a:cs typeface="Times New Roman" panose="02020603050405020304" pitchFamily="18" charset="0"/>
              </a:rPr>
              <a:t>d</a:t>
            </a:r>
            <a:r>
              <a:rPr kumimoji="1" lang="en-US" altLang="zh-CN" sz="2000" baseline="-30000">
                <a:ea typeface="楷体" panose="02010609060101010101" pitchFamily="49" charset="-122"/>
                <a:cs typeface="Times New Roman" panose="02020603050405020304" pitchFamily="18" charset="0"/>
              </a:rPr>
              <a:t>1</a:t>
            </a:r>
            <a:r>
              <a:rPr kumimoji="1" lang="en-US" altLang="zh-CN" sz="2000" dirty="0">
                <a:ea typeface="楷体" panose="02010609060101010101" pitchFamily="49" charset="-122"/>
                <a:cs typeface="Times New Roman" panose="02020603050405020304" pitchFamily="18" charset="0"/>
              </a:rPr>
              <a:t>=(12+1) % 13=0</a:t>
            </a:r>
            <a:endParaRPr lang="zh-CN" altLang="en-US" sz="2000" dirty="0"/>
          </a:p>
        </p:txBody>
      </p:sp>
      <p:sp>
        <p:nvSpPr>
          <p:cNvPr id="76" name="TextBox 75"/>
          <p:cNvSpPr txBox="1"/>
          <p:nvPr/>
        </p:nvSpPr>
        <p:spPr>
          <a:xfrm>
            <a:off x="3214678" y="4857760"/>
            <a:ext cx="2786082" cy="461665"/>
          </a:xfrm>
          <a:prstGeom prst="rect">
            <a:avLst/>
          </a:prstGeom>
          <a:noFill/>
        </p:spPr>
        <p:txBody>
          <a:bodyPr wrap="square" rtlCol="0">
            <a:spAutoFit/>
          </a:bodyPr>
          <a:lstStyle/>
          <a:p>
            <a:r>
              <a:rPr kumimoji="1" lang="zh-CN" altLang="en-US" dirty="0">
                <a:solidFill>
                  <a:srgbClr val="FF00FF"/>
                </a:solidFill>
                <a:ea typeface="楷体" panose="02010609060101010101" pitchFamily="49" charset="-122"/>
                <a:cs typeface="Times New Roman" panose="02020603050405020304" pitchFamily="18" charset="0"/>
              </a:rPr>
              <a:t>哈希表创建完毕</a:t>
            </a:r>
            <a:endParaRPr lang="zh-CN" altLang="en-US" dirty="0">
              <a:solidFill>
                <a:srgbClr val="FF00FF"/>
              </a:solidFill>
            </a:endParaRPr>
          </a:p>
        </p:txBody>
      </p:sp>
      <p:sp>
        <p:nvSpPr>
          <p:cNvPr id="45" name="TextBox 44"/>
          <p:cNvSpPr txBox="1"/>
          <p:nvPr/>
        </p:nvSpPr>
        <p:spPr>
          <a:xfrm>
            <a:off x="4143372" y="785794"/>
            <a:ext cx="1285884" cy="430887"/>
          </a:xfrm>
          <a:prstGeom prst="rect">
            <a:avLst/>
          </a:prstGeom>
          <a:noFill/>
        </p:spPr>
        <p:txBody>
          <a:bodyPr wrap="square" rtlCol="0">
            <a:spAutoFit/>
          </a:bodyPr>
          <a:lstStyle/>
          <a:p>
            <a:pPr algn="l"/>
            <a:r>
              <a:rPr kumimoji="1" lang="zh-CN" altLang="en-US" sz="220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sz="2200">
                <a:solidFill>
                  <a:srgbClr val="FF00FF"/>
                </a:solidFill>
                <a:ea typeface="楷体" panose="02010609060101010101" pitchFamily="49" charset="-122"/>
                <a:cs typeface="Times New Roman" panose="02020603050405020304" pitchFamily="18" charset="0"/>
              </a:rPr>
              <a:t>冲突</a:t>
            </a:r>
            <a:endParaRPr lang="zh-CN" altLang="en-US" sz="2200"/>
          </a:p>
        </p:txBody>
      </p:sp>
      <p:sp>
        <p:nvSpPr>
          <p:cNvPr id="46" name="TextBox 45"/>
          <p:cNvSpPr txBox="1"/>
          <p:nvPr/>
        </p:nvSpPr>
        <p:spPr>
          <a:xfrm>
            <a:off x="4143372" y="1357298"/>
            <a:ext cx="1285884" cy="430887"/>
          </a:xfrm>
          <a:prstGeom prst="rect">
            <a:avLst/>
          </a:prstGeom>
          <a:noFill/>
        </p:spPr>
        <p:txBody>
          <a:bodyPr wrap="square" rtlCol="0">
            <a:spAutoFit/>
          </a:bodyPr>
          <a:lstStyle/>
          <a:p>
            <a:pPr algn="l"/>
            <a:r>
              <a:rPr kumimoji="1" lang="zh-CN" altLang="en-US" sz="2200">
                <a:solidFill>
                  <a:srgbClr val="FF00FF"/>
                </a:solidFill>
                <a:ea typeface="楷体" panose="02010609060101010101" pitchFamily="49" charset="-122"/>
                <a:cs typeface="Times New Roman" panose="02020603050405020304" pitchFamily="18" charset="0"/>
                <a:sym typeface="Wingdings" panose="05000000000000000000"/>
              </a:rPr>
              <a:t> </a:t>
            </a:r>
            <a:r>
              <a:rPr kumimoji="1" lang="en-US" altLang="zh-CN" sz="2200">
                <a:solidFill>
                  <a:srgbClr val="FF00FF"/>
                </a:solidFill>
                <a:ea typeface="楷体" panose="02010609060101010101" pitchFamily="49" charset="-122"/>
                <a:cs typeface="Times New Roman" panose="02020603050405020304" pitchFamily="18" charset="0"/>
              </a:rPr>
              <a:t>OK</a:t>
            </a:r>
            <a:endParaRPr lang="zh-CN" altLang="en-US" sz="2200"/>
          </a:p>
        </p:txBody>
      </p:sp>
      <p:sp>
        <p:nvSpPr>
          <p:cNvPr id="47" name="TextBox 46"/>
          <p:cNvSpPr txBox="1"/>
          <p:nvPr/>
        </p:nvSpPr>
        <p:spPr>
          <a:xfrm>
            <a:off x="3643306" y="4000504"/>
            <a:ext cx="1785950" cy="461665"/>
          </a:xfrm>
          <a:prstGeom prst="rect">
            <a:avLst/>
          </a:prstGeom>
          <a:noFill/>
        </p:spPr>
        <p:txBody>
          <a:bodyPr wrap="square" rtlCol="0">
            <a:spAutoFit/>
          </a:bodyPr>
          <a:lstStyle/>
          <a:p>
            <a:pPr algn="l"/>
            <a:r>
              <a:rPr lang="zh-CN" altLang="en-US">
                <a:solidFill>
                  <a:srgbClr val="FF00FF"/>
                </a:solidFill>
                <a:ea typeface="楷体" panose="02010609060101010101" pitchFamily="49" charset="-122"/>
                <a:cs typeface="Times New Roman" panose="02020603050405020304" pitchFamily="18" charset="0"/>
              </a:rPr>
              <a:t>共探查</a:t>
            </a:r>
            <a:r>
              <a:rPr lang="en-US" altLang="zh-CN">
                <a:solidFill>
                  <a:srgbClr val="FF00FF"/>
                </a:solidFill>
                <a:ea typeface="楷体" panose="02010609060101010101" pitchFamily="49" charset="-122"/>
                <a:cs typeface="Times New Roman" panose="02020603050405020304" pitchFamily="18" charset="0"/>
              </a:rPr>
              <a:t>2</a:t>
            </a:r>
            <a:r>
              <a:rPr lang="zh-CN" altLang="en-US">
                <a:solidFill>
                  <a:srgbClr val="FF00FF"/>
                </a:solidFill>
                <a:ea typeface="楷体" panose="02010609060101010101" pitchFamily="49" charset="-122"/>
                <a:cs typeface="Times New Roman" panose="02020603050405020304" pitchFamily="18" charset="0"/>
              </a:rPr>
              <a:t>次</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145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52" grpId="0" bldLvl="0" animBg="1"/>
      <p:bldP spid="73" grpId="0" bldLvl="0" animBg="1"/>
      <p:bldP spid="75" grpId="0"/>
      <p:bldP spid="76" grpId="0"/>
      <p:bldP spid="45" grpId="0"/>
      <p:bldP spid="46" grpId="0"/>
      <p:bldP spid="47"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886" name="Group 230"/>
          <p:cNvGraphicFramePr>
            <a:graphicFrameLocks noGrp="1"/>
          </p:cNvGraphicFramePr>
          <p:nvPr/>
        </p:nvGraphicFramePr>
        <p:xfrm>
          <a:off x="242918" y="1514472"/>
          <a:ext cx="8686800" cy="1557338"/>
        </p:xfrm>
        <a:graphic>
          <a:graphicData uri="http://schemas.openxmlformats.org/drawingml/2006/table">
            <a:tbl>
              <a:tblPr/>
              <a:tblGrid>
                <a:gridCol w="1219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gridCol w="609600">
                  <a:extLst>
                    <a:ext uri="{9D8B030D-6E8A-4147-A177-3AD203B41FA5}">
                      <a16:colId xmlns:a16="http://schemas.microsoft.com/office/drawing/2014/main" val="20013"/>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下标</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k</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探查次数</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0880" name="Text Box 224"/>
          <p:cNvSpPr txBox="1">
            <a:spLocks noChangeArrowheads="1"/>
          </p:cNvSpPr>
          <p:nvPr/>
        </p:nvSpPr>
        <p:spPr bwMode="auto">
          <a:xfrm>
            <a:off x="3643306" y="857232"/>
            <a:ext cx="1985946" cy="400110"/>
          </a:xfrm>
          <a:prstGeom prst="rect">
            <a:avLst/>
          </a:prstGeom>
          <a:noFill/>
          <a:ln w="9525">
            <a:noFill/>
            <a:miter lim="800000"/>
          </a:ln>
          <a:effectLst/>
        </p:spPr>
        <p:txBody>
          <a:bodyPr wrap="square">
            <a:spAutoFit/>
          </a:bodyPr>
          <a:lstStyle/>
          <a:p>
            <a:pPr algn="l" fontAlgn="t">
              <a:spcBef>
                <a:spcPct val="50000"/>
              </a:spcBef>
            </a:pPr>
            <a:r>
              <a:rPr kumimoji="1" lang="zh-CN" altLang="en-US" sz="2000" dirty="0">
                <a:ea typeface="楷体" panose="02010609060101010101" pitchFamily="49" charset="-122"/>
                <a:cs typeface="Times New Roman" panose="02020603050405020304" pitchFamily="18" charset="0"/>
              </a:rPr>
              <a:t>哈希表</a:t>
            </a:r>
            <a:r>
              <a:rPr kumimoji="1" lang="en-US" altLang="zh-CN" sz="2000" dirty="0">
                <a:ea typeface="楷体" panose="02010609060101010101" pitchFamily="49" charset="-122"/>
                <a:cs typeface="Times New Roman" panose="02020603050405020304" pitchFamily="18" charset="0"/>
              </a:rPr>
              <a:t>ha[0..12]</a:t>
            </a:r>
          </a:p>
        </p:txBody>
      </p:sp>
      <p:sp>
        <p:nvSpPr>
          <p:cNvPr id="4" name="TextBox 3"/>
          <p:cNvSpPr txBox="1"/>
          <p:nvPr/>
        </p:nvSpPr>
        <p:spPr>
          <a:xfrm>
            <a:off x="642910" y="357166"/>
            <a:ext cx="2786082" cy="461665"/>
          </a:xfrm>
          <a:prstGeom prst="rect">
            <a:avLst/>
          </a:prstGeom>
          <a:noFill/>
        </p:spPr>
        <p:txBody>
          <a:bodyPr wrap="square" rtlCol="0">
            <a:spAutoFit/>
          </a:bodyPr>
          <a:lstStyle/>
          <a:p>
            <a:pPr algn="l"/>
            <a:r>
              <a:rPr kumimoji="1" lang="zh-CN" altLang="en-US" dirty="0">
                <a:ea typeface="楷体" panose="02010609060101010101" pitchFamily="49" charset="-122"/>
                <a:cs typeface="Times New Roman" panose="02020603050405020304" pitchFamily="18" charset="0"/>
              </a:rPr>
              <a:t>最终的哈希表</a:t>
            </a:r>
            <a:endParaRPr lang="zh-CN" altLang="en-US" dirty="0"/>
          </a:p>
        </p:txBody>
      </p:sp>
      <p:grpSp>
        <p:nvGrpSpPr>
          <p:cNvPr id="11" name="组合 10"/>
          <p:cNvGrpSpPr/>
          <p:nvPr/>
        </p:nvGrpSpPr>
        <p:grpSpPr>
          <a:xfrm>
            <a:off x="2000232" y="3286124"/>
            <a:ext cx="5572164" cy="2069727"/>
            <a:chOff x="2000232" y="3286124"/>
            <a:chExt cx="5572164" cy="2069727"/>
          </a:xfrm>
        </p:grpSpPr>
        <p:sp>
          <p:nvSpPr>
            <p:cNvPr id="8" name="TextBox 7"/>
            <p:cNvSpPr txBox="1"/>
            <p:nvPr/>
          </p:nvSpPr>
          <p:spPr>
            <a:xfrm>
              <a:off x="2000232" y="3786190"/>
              <a:ext cx="2214578" cy="461665"/>
            </a:xfrm>
            <a:prstGeom prst="rect">
              <a:avLst/>
            </a:prstGeom>
            <a:noFill/>
          </p:spPr>
          <p:txBody>
            <a:bodyPr wrap="square" rtlCol="0">
              <a:spAutoFit/>
            </a:bodyPr>
            <a:lstStyle/>
            <a:p>
              <a:pPr algn="l"/>
              <a:r>
                <a:rPr kumimoji="1" lang="zh-CN" altLang="en-US">
                  <a:ea typeface="楷体" panose="02010609060101010101" pitchFamily="49" charset="-122"/>
                  <a:cs typeface="Times New Roman" panose="02020603050405020304" pitchFamily="18" charset="0"/>
                </a:rPr>
                <a:t>哈希表的构成：</a:t>
              </a:r>
              <a:endParaRPr lang="zh-CN" altLang="en-US"/>
            </a:p>
          </p:txBody>
        </p:sp>
        <p:sp>
          <p:nvSpPr>
            <p:cNvPr id="9" name="TextBox 8"/>
            <p:cNvSpPr txBox="1"/>
            <p:nvPr/>
          </p:nvSpPr>
          <p:spPr>
            <a:xfrm>
              <a:off x="2285984" y="4247855"/>
              <a:ext cx="5286412" cy="1107996"/>
            </a:xfrm>
            <a:prstGeom prst="rect">
              <a:avLst/>
            </a:prstGeom>
            <a:noFill/>
          </p:spPr>
          <p:txBody>
            <a:bodyPr wrap="square" rtlCol="0">
              <a:spAutoFit/>
            </a:bodyPr>
            <a:lstStyle/>
            <a:p>
              <a:pPr marL="457200" indent="-457200" algn="l">
                <a:lnSpc>
                  <a:spcPct val="150000"/>
                </a:lnSpc>
                <a:buBlip>
                  <a:blip r:embed="rId2"/>
                </a:buBlip>
              </a:pPr>
              <a:r>
                <a:rPr kumimoji="1" lang="zh-CN" altLang="en-US" sz="2200">
                  <a:ea typeface="楷体" panose="02010609060101010101" pitchFamily="49" charset="-122"/>
                  <a:cs typeface="Times New Roman" panose="02020603050405020304" pitchFamily="18" charset="0"/>
                </a:rPr>
                <a:t>哈希函数：</a:t>
              </a:r>
              <a:r>
                <a:rPr kumimoji="1" lang="en-US" altLang="zh-CN" sz="2200">
                  <a:ea typeface="楷体" panose="02010609060101010101" pitchFamily="49" charset="-122"/>
                  <a:cs typeface="Times New Roman" panose="02020603050405020304" pitchFamily="18" charset="0"/>
                </a:rPr>
                <a:t> </a:t>
              </a:r>
              <a:r>
                <a:rPr kumimoji="1" lang="zh-CN" altLang="en-US" sz="2200">
                  <a:ea typeface="楷体" panose="02010609060101010101" pitchFamily="49" charset="-122"/>
                  <a:cs typeface="Times New Roman" panose="02020603050405020304" pitchFamily="18" charset="0"/>
                </a:rPr>
                <a:t>本例为</a:t>
              </a:r>
              <a:r>
                <a:rPr kumimoji="1" lang="en-US" altLang="zh-CN" sz="2200">
                  <a:ea typeface="楷体" panose="02010609060101010101" pitchFamily="49" charset="-122"/>
                  <a:cs typeface="Times New Roman" panose="02020603050405020304" pitchFamily="18" charset="0"/>
                </a:rPr>
                <a:t>h(</a:t>
              </a:r>
              <a:r>
                <a:rPr kumimoji="1" lang="en-US" altLang="zh-CN" sz="2200" i="1">
                  <a:ea typeface="楷体" panose="02010609060101010101" pitchFamily="49" charset="-122"/>
                  <a:cs typeface="Times New Roman" panose="02020603050405020304" pitchFamily="18" charset="0"/>
                </a:rPr>
                <a:t>k</a:t>
              </a:r>
              <a:r>
                <a:rPr kumimoji="1" lang="en-US" altLang="zh-CN" sz="2200">
                  <a:ea typeface="楷体" panose="02010609060101010101" pitchFamily="49" charset="-122"/>
                  <a:cs typeface="Times New Roman" panose="02020603050405020304" pitchFamily="18" charset="0"/>
                </a:rPr>
                <a:t>)=</a:t>
              </a:r>
              <a:r>
                <a:rPr kumimoji="1" lang="en-US" altLang="zh-CN" sz="2200" i="1">
                  <a:ea typeface="楷体" panose="02010609060101010101" pitchFamily="49" charset="-122"/>
                  <a:cs typeface="Times New Roman" panose="02020603050405020304" pitchFamily="18" charset="0"/>
                </a:rPr>
                <a:t>k</a:t>
              </a:r>
              <a:r>
                <a:rPr kumimoji="1" lang="en-US" altLang="zh-CN" sz="2200">
                  <a:ea typeface="楷体" panose="02010609060101010101" pitchFamily="49" charset="-122"/>
                  <a:cs typeface="Times New Roman" panose="02020603050405020304" pitchFamily="18" charset="0"/>
                </a:rPr>
                <a:t> mod 13</a:t>
              </a:r>
            </a:p>
            <a:p>
              <a:pPr marL="457200" indent="-457200" algn="l">
                <a:lnSpc>
                  <a:spcPct val="150000"/>
                </a:lnSpc>
                <a:buBlip>
                  <a:blip r:embed="rId2"/>
                </a:buBlip>
              </a:pPr>
              <a:r>
                <a:rPr lang="zh-CN" altLang="en-US" sz="2200">
                  <a:ea typeface="楷体" panose="02010609060101010101" pitchFamily="49" charset="-122"/>
                  <a:cs typeface="Times New Roman" panose="02020603050405020304" pitchFamily="18" charset="0"/>
                </a:rPr>
                <a:t>解决冲突方法：</a:t>
              </a:r>
              <a:r>
                <a:rPr kumimoji="1" lang="zh-CN" altLang="en-US" sz="2200">
                  <a:ea typeface="楷体" panose="02010609060101010101" pitchFamily="49" charset="-122"/>
                  <a:cs typeface="Times New Roman" panose="02020603050405020304" pitchFamily="18" charset="0"/>
                </a:rPr>
                <a:t>本例为线性探查法</a:t>
              </a:r>
              <a:endParaRPr lang="zh-CN" altLang="en-US" sz="2200"/>
            </a:p>
          </p:txBody>
        </p:sp>
        <p:sp>
          <p:nvSpPr>
            <p:cNvPr id="10" name="下箭头 9"/>
            <p:cNvSpPr/>
            <p:nvPr/>
          </p:nvSpPr>
          <p:spPr>
            <a:xfrm>
              <a:off x="4429124" y="3286124"/>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146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539750" y="1112638"/>
            <a:ext cx="4968875" cy="457200"/>
          </a:xfrm>
          <a:prstGeom prst="rect">
            <a:avLst/>
          </a:prstGeom>
          <a:noFill/>
          <a:ln w="28575" algn="ctr">
            <a:noFill/>
            <a:miter lim="800000"/>
          </a:ln>
          <a:effectLst/>
          <a:scene3d>
            <a:camera prst="perspectiveRight"/>
            <a:lightRig rig="threePt" dir="t"/>
          </a:scene3d>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开放定址法哈希表查找</a:t>
            </a:r>
            <a:r>
              <a:rPr lang="en-US" altLang="zh-CN" i="1" dirty="0">
                <a:ea typeface="楷体" panose="02010609060101010101" pitchFamily="49" charset="-122"/>
                <a:cs typeface="Times New Roman" panose="02020603050405020304" pitchFamily="18" charset="0"/>
              </a:rPr>
              <a:t>k</a:t>
            </a:r>
            <a:r>
              <a:rPr lang="zh-CN" altLang="en-US" dirty="0">
                <a:ea typeface="楷体" panose="02010609060101010101" pitchFamily="49" charset="-122"/>
                <a:cs typeface="Times New Roman" panose="02020603050405020304" pitchFamily="18" charset="0"/>
              </a:rPr>
              <a:t>过程：</a:t>
            </a:r>
          </a:p>
        </p:txBody>
      </p:sp>
      <p:sp>
        <p:nvSpPr>
          <p:cNvPr id="186373" name="Text Box 5"/>
          <p:cNvSpPr txBox="1">
            <a:spLocks noChangeArrowheads="1"/>
          </p:cNvSpPr>
          <p:nvPr/>
        </p:nvSpPr>
        <p:spPr bwMode="auto">
          <a:xfrm>
            <a:off x="571472" y="1847637"/>
            <a:ext cx="5329237" cy="3295875"/>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d=h(k);</a:t>
            </a:r>
          </a:p>
          <a:p>
            <a:pPr algn="l">
              <a:spcBef>
                <a:spcPct val="500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while (ha[d]!=</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空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&amp;&amp; ha[d]!=k)</a:t>
            </a:r>
          </a:p>
          <a:p>
            <a:pPr algn="l">
              <a:spcBef>
                <a:spcPct val="500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d=</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采用某种探查法求出下一地址</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(ha[d]==</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空</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失败标记</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ha[d];</a:t>
            </a:r>
          </a:p>
        </p:txBody>
      </p:sp>
      <p:sp>
        <p:nvSpPr>
          <p:cNvPr id="2" name="幻灯片编号占位符 1"/>
          <p:cNvSpPr>
            <a:spLocks noGrp="1"/>
          </p:cNvSpPr>
          <p:nvPr>
            <p:ph type="sldNum" sz="quarter" idx="12"/>
          </p:nvPr>
        </p:nvSpPr>
        <p:spPr/>
        <p:txBody>
          <a:bodyPr/>
          <a:lstStyle/>
          <a:p>
            <a:fld id="{8BB07B00-665A-4490-8358-367CFE3C8966}" type="slidenum">
              <a:rPr lang="en-US" altLang="zh-CN" sz="2000" smtClean="0">
                <a:solidFill>
                  <a:srgbClr val="FF0000"/>
                </a:solidFill>
              </a:rPr>
              <a:t>147</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37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637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637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37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63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500034" y="214290"/>
            <a:ext cx="3000396" cy="50000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0000"/>
              </a:lnSpc>
              <a:spcBef>
                <a:spcPct val="50000"/>
              </a:spcBef>
            </a:pPr>
            <a:r>
              <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成功</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查找</a:t>
            </a:r>
            <a:r>
              <a:rPr lang="zh-CN" altLang="en-US"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的情况</a:t>
            </a:r>
            <a:endParaRPr kumimoji="1" lang="zh-CN" altLang="en-US"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9542" name="Text Box 102"/>
          <p:cNvSpPr txBox="1">
            <a:spLocks noChangeArrowheads="1"/>
          </p:cNvSpPr>
          <p:nvPr/>
        </p:nvSpPr>
        <p:spPr bwMode="auto">
          <a:xfrm>
            <a:off x="3071802" y="5500702"/>
            <a:ext cx="3357586" cy="457200"/>
          </a:xfrm>
          <a:prstGeom prst="rect">
            <a:avLst/>
          </a:prstGeom>
          <a:noFill/>
          <a:ln w="28575" algn="ctr">
            <a:noFill/>
            <a:miter lim="800000"/>
          </a:ln>
          <a:effectLst/>
        </p:spPr>
        <p:txBody>
          <a:bodyPr wrap="square">
            <a:spAutoFit/>
          </a:bodyPr>
          <a:lstStyle/>
          <a:p>
            <a:pPr>
              <a:spcBef>
                <a:spcPct val="50000"/>
              </a:spcBef>
            </a:pPr>
            <a:r>
              <a:rPr lang="zh-CN" altLang="en-US" dirty="0">
                <a:solidFill>
                  <a:srgbClr val="FF00FF"/>
                </a:solidFill>
                <a:ea typeface="楷体" panose="02010609060101010101" pitchFamily="49" charset="-122"/>
                <a:cs typeface="Times New Roman" panose="02020603050405020304" pitchFamily="18" charset="0"/>
              </a:rPr>
              <a:t>哈希表成功查找完毕</a:t>
            </a:r>
          </a:p>
        </p:txBody>
      </p:sp>
      <p:sp>
        <p:nvSpPr>
          <p:cNvPr id="189543" name="Text Box 103"/>
          <p:cNvSpPr txBox="1">
            <a:spLocks noChangeArrowheads="1"/>
          </p:cNvSpPr>
          <p:nvPr/>
        </p:nvSpPr>
        <p:spPr bwMode="auto">
          <a:xfrm>
            <a:off x="571472" y="854973"/>
            <a:ext cx="3714776" cy="430887"/>
          </a:xfrm>
          <a:prstGeom prst="rect">
            <a:avLst/>
          </a:prstGeom>
          <a:noFill/>
          <a:ln w="28575" algn="ctr">
            <a:noFill/>
            <a:miter lim="800000"/>
          </a:ln>
          <a:effectLst/>
        </p:spPr>
        <p:txBody>
          <a:bodyPr wrap="square">
            <a:spAutoFit/>
          </a:bodyPr>
          <a:lstStyle/>
          <a:p>
            <a:pPr algn="l">
              <a:spcBef>
                <a:spcPct val="50000"/>
              </a:spcBef>
            </a:pPr>
            <a:r>
              <a:rPr lang="zh-CN" altLang="en-US" sz="2200" dirty="0">
                <a:ea typeface="楷体" panose="02010609060101010101" pitchFamily="49" charset="-122"/>
                <a:cs typeface="Times New Roman" panose="02020603050405020304" pitchFamily="18" charset="0"/>
              </a:rPr>
              <a:t>查找关键字为</a:t>
            </a:r>
            <a:r>
              <a:rPr lang="en-US" altLang="zh-CN" sz="2200" dirty="0">
                <a:solidFill>
                  <a:srgbClr val="FF0000"/>
                </a:solidFill>
                <a:ea typeface="楷体" panose="02010609060101010101" pitchFamily="49" charset="-122"/>
                <a:cs typeface="Times New Roman" panose="02020603050405020304" pitchFamily="18" charset="0"/>
              </a:rPr>
              <a:t>29</a:t>
            </a:r>
            <a:r>
              <a:rPr lang="zh-CN" altLang="en-US" sz="2200" dirty="0">
                <a:ea typeface="楷体" panose="02010609060101010101" pitchFamily="49" charset="-122"/>
                <a:cs typeface="Times New Roman" panose="02020603050405020304" pitchFamily="18" charset="0"/>
              </a:rPr>
              <a:t>的记录：</a:t>
            </a:r>
          </a:p>
        </p:txBody>
      </p:sp>
      <p:sp>
        <p:nvSpPr>
          <p:cNvPr id="189544" name="Text Box 104"/>
          <p:cNvSpPr txBox="1">
            <a:spLocks noChangeArrowheads="1"/>
          </p:cNvSpPr>
          <p:nvPr/>
        </p:nvSpPr>
        <p:spPr bwMode="auto">
          <a:xfrm>
            <a:off x="1071539" y="1428736"/>
            <a:ext cx="4000528" cy="1818959"/>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i="1" dirty="0"/>
              <a:t>h</a:t>
            </a:r>
            <a:r>
              <a:rPr lang="en-US" altLang="zh-CN" sz="2200" dirty="0"/>
              <a:t>(29)=29%13=3</a:t>
            </a:r>
            <a:r>
              <a:rPr lang="zh-CN" altLang="en-US" sz="2200" dirty="0"/>
              <a:t>：</a:t>
            </a:r>
            <a:r>
              <a:rPr lang="en-US" altLang="zh-CN" sz="2200" dirty="0"/>
              <a:t>16</a:t>
            </a:r>
            <a:r>
              <a:rPr lang="en-US" altLang="zh-CN" sz="2200" dirty="0">
                <a:latin typeface="+mj-ea"/>
                <a:ea typeface="+mj-ea"/>
              </a:rPr>
              <a:t>≠</a:t>
            </a:r>
            <a:r>
              <a:rPr lang="en-US" altLang="zh-CN" sz="2200" dirty="0">
                <a:solidFill>
                  <a:srgbClr val="FF0000"/>
                </a:solidFill>
              </a:rPr>
              <a:t>29</a:t>
            </a:r>
            <a:r>
              <a:rPr lang="zh-CN" altLang="en-US" sz="2200" dirty="0"/>
              <a:t>；</a:t>
            </a:r>
            <a:endParaRPr lang="en-US" altLang="zh-CN" sz="2200" dirty="0"/>
          </a:p>
          <a:p>
            <a:pPr algn="l">
              <a:lnSpc>
                <a:spcPct val="90000"/>
              </a:lnSpc>
              <a:spcBef>
                <a:spcPct val="50000"/>
              </a:spcBef>
            </a:pPr>
            <a:r>
              <a:rPr lang="en-US" altLang="zh-CN" sz="2200"/>
              <a:t>d</a:t>
            </a:r>
            <a:r>
              <a:rPr lang="en-US" altLang="zh-CN" sz="2200" baseline="-25000"/>
              <a:t>0</a:t>
            </a:r>
            <a:r>
              <a:rPr lang="en-US" altLang="zh-CN" sz="2200"/>
              <a:t>=3</a:t>
            </a:r>
            <a:r>
              <a:rPr lang="zh-CN" altLang="en-US" sz="2200"/>
              <a:t>，</a:t>
            </a:r>
            <a:r>
              <a:rPr lang="en-US" altLang="zh-CN" sz="2200"/>
              <a:t>d</a:t>
            </a:r>
            <a:r>
              <a:rPr lang="en-US" altLang="zh-CN" sz="2200" baseline="-25000"/>
              <a:t>1</a:t>
            </a:r>
            <a:r>
              <a:rPr lang="en-US" altLang="zh-CN" sz="2200" dirty="0"/>
              <a:t>=(3+1)=4</a:t>
            </a:r>
            <a:r>
              <a:rPr lang="zh-CN" altLang="en-US" sz="2200" dirty="0"/>
              <a:t>：</a:t>
            </a:r>
            <a:r>
              <a:rPr lang="en-US" altLang="zh-CN" sz="2200" dirty="0"/>
              <a:t>43</a:t>
            </a:r>
            <a:r>
              <a:rPr lang="en-US" altLang="zh-CN" sz="2200" dirty="0">
                <a:latin typeface="+mj-ea"/>
                <a:ea typeface="+mj-ea"/>
              </a:rPr>
              <a:t>≠</a:t>
            </a:r>
            <a:r>
              <a:rPr lang="en-US" altLang="zh-CN" sz="2200" dirty="0">
                <a:solidFill>
                  <a:srgbClr val="FF0000"/>
                </a:solidFill>
              </a:rPr>
              <a:t>29</a:t>
            </a:r>
            <a:r>
              <a:rPr lang="zh-CN" altLang="en-US" sz="2200" dirty="0"/>
              <a:t>；</a:t>
            </a:r>
          </a:p>
          <a:p>
            <a:pPr algn="l">
              <a:lnSpc>
                <a:spcPct val="90000"/>
              </a:lnSpc>
              <a:spcBef>
                <a:spcPct val="50000"/>
              </a:spcBef>
            </a:pPr>
            <a:r>
              <a:rPr lang="en-US" altLang="zh-CN" sz="2200" dirty="0" err="1"/>
              <a:t>d</a:t>
            </a:r>
            <a:r>
              <a:rPr lang="en-US" altLang="zh-CN" sz="2200" baseline="-25000" dirty="0" err="1"/>
              <a:t>2</a:t>
            </a:r>
            <a:r>
              <a:rPr lang="en-US" altLang="zh-CN" sz="2200" dirty="0"/>
              <a:t>=(4+1)=5</a:t>
            </a:r>
            <a:r>
              <a:rPr lang="zh-CN" altLang="en-US" sz="2200" dirty="0"/>
              <a:t>：</a:t>
            </a:r>
            <a:r>
              <a:rPr lang="en-US" altLang="zh-CN" sz="2200" dirty="0"/>
              <a:t>31</a:t>
            </a:r>
            <a:r>
              <a:rPr lang="en-US" altLang="zh-CN" sz="2200" dirty="0">
                <a:latin typeface="+mn-ea"/>
                <a:ea typeface="+mn-ea"/>
              </a:rPr>
              <a:t>≠</a:t>
            </a:r>
            <a:r>
              <a:rPr lang="en-US" altLang="zh-CN" sz="2200" dirty="0">
                <a:solidFill>
                  <a:srgbClr val="FF0000"/>
                </a:solidFill>
              </a:rPr>
              <a:t>29</a:t>
            </a:r>
            <a:r>
              <a:rPr lang="zh-CN" altLang="en-US" sz="2200" dirty="0"/>
              <a:t>； </a:t>
            </a:r>
            <a:endParaRPr lang="en-US" altLang="zh-CN" sz="2200" dirty="0"/>
          </a:p>
          <a:p>
            <a:pPr algn="l">
              <a:lnSpc>
                <a:spcPct val="90000"/>
              </a:lnSpc>
              <a:spcBef>
                <a:spcPct val="50000"/>
              </a:spcBef>
            </a:pPr>
            <a:r>
              <a:rPr lang="en-US" altLang="zh-CN" sz="2200" dirty="0" err="1"/>
              <a:t>d</a:t>
            </a:r>
            <a:r>
              <a:rPr lang="en-US" altLang="zh-CN" sz="2200" baseline="-25000" dirty="0" err="1"/>
              <a:t>3</a:t>
            </a:r>
            <a:r>
              <a:rPr lang="en-US" altLang="zh-CN" sz="2200" dirty="0"/>
              <a:t>=(5+1)=6</a:t>
            </a:r>
            <a:r>
              <a:rPr lang="zh-CN" altLang="en-US" sz="2200" dirty="0"/>
              <a:t>：</a:t>
            </a:r>
            <a:r>
              <a:rPr lang="en-US" altLang="zh-CN" sz="2200" dirty="0"/>
              <a:t>29</a:t>
            </a:r>
            <a:r>
              <a:rPr lang="zh-CN" altLang="en-US" sz="2200" dirty="0"/>
              <a:t>＝</a:t>
            </a:r>
            <a:r>
              <a:rPr lang="en-US" altLang="zh-CN" sz="2200" dirty="0">
                <a:solidFill>
                  <a:srgbClr val="FF0000"/>
                </a:solidFill>
              </a:rPr>
              <a:t>29</a:t>
            </a:r>
            <a:r>
              <a:rPr lang="zh-CN" altLang="en-US" sz="2200" dirty="0"/>
              <a:t>。</a:t>
            </a:r>
            <a:r>
              <a:rPr lang="zh-CN" altLang="en-US" sz="2200" dirty="0">
                <a:solidFill>
                  <a:srgbClr val="FF0000"/>
                </a:solidFill>
                <a:latin typeface="楷体" panose="02010609060101010101" pitchFamily="49" charset="-122"/>
                <a:ea typeface="楷体" panose="02010609060101010101" pitchFamily="49" charset="-122"/>
              </a:rPr>
              <a:t>成功！</a:t>
            </a:r>
            <a:endParaRPr lang="en-US" altLang="zh-CN" sz="2200" dirty="0">
              <a:solidFill>
                <a:srgbClr val="FF0000"/>
              </a:solidFill>
              <a:latin typeface="楷体" panose="02010609060101010101" pitchFamily="49" charset="-122"/>
              <a:ea typeface="楷体" panose="02010609060101010101" pitchFamily="49" charset="-122"/>
            </a:endParaRPr>
          </a:p>
        </p:txBody>
      </p:sp>
      <p:graphicFrame>
        <p:nvGraphicFramePr>
          <p:cNvPr id="50" name="Group 230"/>
          <p:cNvGraphicFramePr>
            <a:graphicFrameLocks noGrp="1"/>
          </p:cNvGraphicFramePr>
          <p:nvPr/>
        </p:nvGraphicFramePr>
        <p:xfrm>
          <a:off x="357158" y="3514736"/>
          <a:ext cx="8686800" cy="1557338"/>
        </p:xfrm>
        <a:graphic>
          <a:graphicData uri="http://schemas.openxmlformats.org/drawingml/2006/table">
            <a:tbl>
              <a:tblPr/>
              <a:tblGrid>
                <a:gridCol w="1219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gridCol w="609600">
                  <a:extLst>
                    <a:ext uri="{9D8B030D-6E8A-4147-A177-3AD203B41FA5}">
                      <a16:colId xmlns:a16="http://schemas.microsoft.com/office/drawing/2014/main" val="20013"/>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下标</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k</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探查次数</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 name="椭圆 50"/>
          <p:cNvSpPr/>
          <p:nvPr/>
        </p:nvSpPr>
        <p:spPr>
          <a:xfrm>
            <a:off x="3390892"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941758"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4500562"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122866"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p:cNvSpPr txBox="1"/>
          <p:nvPr/>
        </p:nvSpPr>
        <p:spPr>
          <a:xfrm>
            <a:off x="4857752" y="2855237"/>
            <a:ext cx="3286148" cy="430887"/>
          </a:xfrm>
          <a:prstGeom prst="rect">
            <a:avLst/>
          </a:prstGeom>
          <a:noFill/>
        </p:spPr>
        <p:txBody>
          <a:bodyPr wrap="square" rtlCol="0">
            <a:spAutoFit/>
          </a:bodyPr>
          <a:lstStyle/>
          <a:p>
            <a:r>
              <a:rPr lang="zh-CN" altLang="en-US" sz="2200" dirty="0">
                <a:ea typeface="楷体" panose="02010609060101010101" pitchFamily="49" charset="-122"/>
                <a:cs typeface="Times New Roman" panose="02020603050405020304" pitchFamily="18" charset="0"/>
              </a:rPr>
              <a:t>需要</a:t>
            </a:r>
            <a:r>
              <a:rPr lang="en-US" altLang="zh-CN" sz="2200">
                <a:solidFill>
                  <a:srgbClr val="FF0000"/>
                </a:solidFill>
                <a:ea typeface="楷体" panose="02010609060101010101" pitchFamily="49" charset="-122"/>
                <a:cs typeface="Times New Roman" panose="02020603050405020304" pitchFamily="18" charset="0"/>
              </a:rPr>
              <a:t>4</a:t>
            </a:r>
            <a:r>
              <a:rPr lang="zh-CN" altLang="en-US" sz="2200">
                <a:ea typeface="楷体" panose="02010609060101010101" pitchFamily="49" charset="-122"/>
                <a:cs typeface="Times New Roman" panose="02020603050405020304" pitchFamily="18" charset="0"/>
              </a:rPr>
              <a:t>次关键字比较</a:t>
            </a:r>
            <a:endParaRPr lang="zh-CN" altLang="en-US" sz="2200"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8BB07B00-665A-4490-8358-367CFE3C8966}" type="slidenum">
              <a:rPr lang="en-US" altLang="zh-CN" sz="2000" smtClean="0">
                <a:solidFill>
                  <a:srgbClr val="FF0000"/>
                </a:solidFill>
              </a:rPr>
              <a:t>148</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5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1" nodeType="afterEffect">
                                  <p:stCondLst>
                                    <p:cond delay="0"/>
                                  </p:stCondLst>
                                  <p:childTnLst>
                                    <p:animEffect transition="out" filter="fade">
                                      <p:cBhvr>
                                        <p:cTn id="13" dur="500" tmFilter="0, 0; .2, .5; .8, .5; 1, 0"/>
                                        <p:tgtEl>
                                          <p:spTgt spid="51"/>
                                        </p:tgtEl>
                                      </p:cBhvr>
                                    </p:animEffect>
                                    <p:animScale>
                                      <p:cBhvr>
                                        <p:cTn id="14" dur="250" autoRev="1" fill="hold"/>
                                        <p:tgtEl>
                                          <p:spTgt spid="51"/>
                                        </p:tgtEl>
                                      </p:cBhvr>
                                      <p:by x="105000" y="105000"/>
                                    </p:animScale>
                                  </p:childTnLst>
                                </p:cTn>
                              </p:par>
                            </p:childTnLst>
                          </p:cTn>
                        </p:par>
                        <p:par>
                          <p:cTn id="15" fill="hold">
                            <p:stCondLst>
                              <p:cond delay="500"/>
                            </p:stCondLst>
                            <p:childTnLst>
                              <p:par>
                                <p:cTn id="16" presetID="22" presetClass="exit" presetSubtype="4" fill="hold" grpId="2" nodeType="afterEffect">
                                  <p:stCondLst>
                                    <p:cond delay="0"/>
                                  </p:stCondLst>
                                  <p:childTnLst>
                                    <p:animEffect transition="out" filter="wipe(down)">
                                      <p:cBhvr>
                                        <p:cTn id="17" dur="500"/>
                                        <p:tgtEl>
                                          <p:spTgt spid="51"/>
                                        </p:tgtEl>
                                      </p:cBhvr>
                                    </p:animEffect>
                                    <p:set>
                                      <p:cBhvr>
                                        <p:cTn id="18" dur="1" fill="hold">
                                          <p:stCondLst>
                                            <p:cond delay="499"/>
                                          </p:stCondLst>
                                        </p:cTn>
                                        <p:tgtEl>
                                          <p:spTgt spid="5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54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par>
                          <p:cTn id="27" fill="hold">
                            <p:stCondLst>
                              <p:cond delay="0"/>
                            </p:stCondLst>
                            <p:childTnLst>
                              <p:par>
                                <p:cTn id="28" presetID="26" presetClass="emph" presetSubtype="0" fill="hold" grpId="1" nodeType="afterEffect">
                                  <p:stCondLst>
                                    <p:cond delay="0"/>
                                  </p:stCondLst>
                                  <p:childTnLst>
                                    <p:animEffect transition="out" filter="fade">
                                      <p:cBhvr>
                                        <p:cTn id="29" dur="500" tmFilter="0, 0; .2, .5; .8, .5; 1, 0"/>
                                        <p:tgtEl>
                                          <p:spTgt spid="52"/>
                                        </p:tgtEl>
                                      </p:cBhvr>
                                    </p:animEffect>
                                    <p:animScale>
                                      <p:cBhvr>
                                        <p:cTn id="30" dur="250" autoRev="1" fill="hold"/>
                                        <p:tgtEl>
                                          <p:spTgt spid="52"/>
                                        </p:tgtEl>
                                      </p:cBhvr>
                                      <p:by x="105000" y="105000"/>
                                    </p:animScale>
                                  </p:childTnLst>
                                </p:cTn>
                              </p:par>
                            </p:childTnLst>
                          </p:cTn>
                        </p:par>
                        <p:par>
                          <p:cTn id="31" fill="hold">
                            <p:stCondLst>
                              <p:cond delay="500"/>
                            </p:stCondLst>
                            <p:childTnLst>
                              <p:par>
                                <p:cTn id="32" presetID="22" presetClass="exit" presetSubtype="4" fill="hold" grpId="2" nodeType="afterEffect">
                                  <p:stCondLst>
                                    <p:cond delay="0"/>
                                  </p:stCondLst>
                                  <p:childTnLst>
                                    <p:animEffect transition="out" filter="wipe(down)">
                                      <p:cBhvr>
                                        <p:cTn id="33" dur="500"/>
                                        <p:tgtEl>
                                          <p:spTgt spid="52"/>
                                        </p:tgtEl>
                                      </p:cBhvr>
                                    </p:animEffect>
                                    <p:set>
                                      <p:cBhvr>
                                        <p:cTn id="34" dur="1" fill="hold">
                                          <p:stCondLst>
                                            <p:cond delay="499"/>
                                          </p:stCondLst>
                                        </p:cTn>
                                        <p:tgtEl>
                                          <p:spTgt spid="5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954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par>
                          <p:cTn id="43" fill="hold">
                            <p:stCondLst>
                              <p:cond delay="0"/>
                            </p:stCondLst>
                            <p:childTnLst>
                              <p:par>
                                <p:cTn id="44" presetID="26" presetClass="emph" presetSubtype="0" fill="hold" grpId="1" nodeType="afterEffect">
                                  <p:stCondLst>
                                    <p:cond delay="0"/>
                                  </p:stCondLst>
                                  <p:childTnLst>
                                    <p:animEffect transition="out" filter="fade">
                                      <p:cBhvr>
                                        <p:cTn id="45" dur="500" tmFilter="0, 0; .2, .5; .8, .5; 1, 0"/>
                                        <p:tgtEl>
                                          <p:spTgt spid="53"/>
                                        </p:tgtEl>
                                      </p:cBhvr>
                                    </p:animEffect>
                                    <p:animScale>
                                      <p:cBhvr>
                                        <p:cTn id="46" dur="250" autoRev="1" fill="hold"/>
                                        <p:tgtEl>
                                          <p:spTgt spid="53"/>
                                        </p:tgtEl>
                                      </p:cBhvr>
                                      <p:by x="105000" y="105000"/>
                                    </p:animScale>
                                  </p:childTnLst>
                                </p:cTn>
                              </p:par>
                            </p:childTnLst>
                          </p:cTn>
                        </p:par>
                        <p:par>
                          <p:cTn id="47" fill="hold">
                            <p:stCondLst>
                              <p:cond delay="500"/>
                            </p:stCondLst>
                            <p:childTnLst>
                              <p:par>
                                <p:cTn id="48" presetID="22" presetClass="exit" presetSubtype="4" fill="hold" grpId="2" nodeType="afterEffect">
                                  <p:stCondLst>
                                    <p:cond delay="0"/>
                                  </p:stCondLst>
                                  <p:childTnLst>
                                    <p:animEffect transition="out" filter="wipe(down)">
                                      <p:cBhvr>
                                        <p:cTn id="49" dur="500"/>
                                        <p:tgtEl>
                                          <p:spTgt spid="53"/>
                                        </p:tgtEl>
                                      </p:cBhvr>
                                    </p:animEffect>
                                    <p:set>
                                      <p:cBhvr>
                                        <p:cTn id="50" dur="1" fill="hold">
                                          <p:stCondLst>
                                            <p:cond delay="499"/>
                                          </p:stCondLst>
                                        </p:cTn>
                                        <p:tgtEl>
                                          <p:spTgt spid="5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954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par>
                          <p:cTn id="59" fill="hold">
                            <p:stCondLst>
                              <p:cond delay="0"/>
                            </p:stCondLst>
                            <p:childTnLst>
                              <p:par>
                                <p:cTn id="60" presetID="26" presetClass="emph" presetSubtype="0" fill="hold" grpId="1" nodeType="afterEffect">
                                  <p:stCondLst>
                                    <p:cond delay="0"/>
                                  </p:stCondLst>
                                  <p:childTnLst>
                                    <p:animEffect transition="out" filter="fade">
                                      <p:cBhvr>
                                        <p:cTn id="61" dur="500" tmFilter="0, 0; .2, .5; .8, .5; 1, 0"/>
                                        <p:tgtEl>
                                          <p:spTgt spid="54"/>
                                        </p:tgtEl>
                                      </p:cBhvr>
                                    </p:animEffect>
                                    <p:animScale>
                                      <p:cBhvr>
                                        <p:cTn id="62" dur="250" autoRev="1" fill="hold"/>
                                        <p:tgtEl>
                                          <p:spTgt spid="54"/>
                                        </p:tgtEl>
                                      </p:cBhvr>
                                      <p:by x="105000" y="105000"/>
                                    </p:animScale>
                                  </p:childTnLst>
                                </p:cTn>
                              </p:par>
                            </p:childTnLst>
                          </p:cTn>
                        </p:par>
                        <p:par>
                          <p:cTn id="63" fill="hold">
                            <p:stCondLst>
                              <p:cond delay="500"/>
                            </p:stCondLst>
                            <p:childTnLst>
                              <p:par>
                                <p:cTn id="64" presetID="22" presetClass="exit" presetSubtype="4" fill="hold" grpId="2" nodeType="afterEffect">
                                  <p:stCondLst>
                                    <p:cond delay="0"/>
                                  </p:stCondLst>
                                  <p:childTnLst>
                                    <p:animEffect transition="out" filter="wipe(down)">
                                      <p:cBhvr>
                                        <p:cTn id="65" dur="500"/>
                                        <p:tgtEl>
                                          <p:spTgt spid="54"/>
                                        </p:tgtEl>
                                      </p:cBhvr>
                                    </p:animEffect>
                                    <p:set>
                                      <p:cBhvr>
                                        <p:cTn id="66" dur="1" fill="hold">
                                          <p:stCondLst>
                                            <p:cond delay="499"/>
                                          </p:stCondLst>
                                        </p:cTn>
                                        <p:tgtEl>
                                          <p:spTgt spid="54"/>
                                        </p:tgtEl>
                                        <p:attrNameLst>
                                          <p:attrName>style.visibility</p:attrName>
                                        </p:attrNameLst>
                                      </p:cBhvr>
                                      <p:to>
                                        <p:strVal val="hidden"/>
                                      </p:to>
                                    </p:se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5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89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42" grpId="0" bldLvl="0" animBg="1"/>
      <p:bldP spid="51" grpId="0" bldLvl="0" animBg="1"/>
      <p:bldP spid="51" grpId="1" bldLvl="0" animBg="1"/>
      <p:bldP spid="51" grpId="2" bldLvl="0" animBg="1"/>
      <p:bldP spid="52" grpId="0" bldLvl="0" animBg="1"/>
      <p:bldP spid="52" grpId="1" bldLvl="0" animBg="1"/>
      <p:bldP spid="52" grpId="2" bldLvl="0" animBg="1"/>
      <p:bldP spid="53" grpId="0" bldLvl="0" animBg="1"/>
      <p:bldP spid="53" grpId="1" bldLvl="0" animBg="1"/>
      <p:bldP spid="53" grpId="2" bldLvl="0" animBg="1"/>
      <p:bldP spid="54" grpId="0" bldLvl="0" animBg="1"/>
      <p:bldP spid="54" grpId="1" bldLvl="0" animBg="1"/>
      <p:bldP spid="54" grpId="2" bldLvl="0" animBg="1"/>
      <p:bldP spid="55"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886" name="Group 230"/>
          <p:cNvGraphicFramePr>
            <a:graphicFrameLocks noGrp="1"/>
          </p:cNvGraphicFramePr>
          <p:nvPr/>
        </p:nvGraphicFramePr>
        <p:xfrm>
          <a:off x="242918" y="1943100"/>
          <a:ext cx="8686800" cy="1557338"/>
        </p:xfrm>
        <a:graphic>
          <a:graphicData uri="http://schemas.openxmlformats.org/drawingml/2006/table">
            <a:tbl>
              <a:tblPr/>
              <a:tblGrid>
                <a:gridCol w="1219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gridCol w="609600">
                  <a:extLst>
                    <a:ext uri="{9D8B030D-6E8A-4147-A177-3AD203B41FA5}">
                      <a16:colId xmlns:a16="http://schemas.microsoft.com/office/drawing/2014/main" val="20013"/>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下标</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k</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探查次数</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0880" name="Text Box 224"/>
          <p:cNvSpPr txBox="1">
            <a:spLocks noChangeArrowheads="1"/>
          </p:cNvSpPr>
          <p:nvPr/>
        </p:nvSpPr>
        <p:spPr bwMode="auto">
          <a:xfrm>
            <a:off x="3643306" y="1285860"/>
            <a:ext cx="1985946" cy="400110"/>
          </a:xfrm>
          <a:prstGeom prst="rect">
            <a:avLst/>
          </a:prstGeom>
          <a:noFill/>
          <a:ln w="9525">
            <a:noFill/>
            <a:miter lim="800000"/>
          </a:ln>
          <a:effectLst/>
        </p:spPr>
        <p:txBody>
          <a:bodyPr wrap="square">
            <a:spAutoFit/>
          </a:bodyPr>
          <a:lstStyle/>
          <a:p>
            <a:pPr algn="l" fontAlgn="t">
              <a:spcBef>
                <a:spcPct val="50000"/>
              </a:spcBef>
            </a:pPr>
            <a:r>
              <a:rPr kumimoji="1" lang="zh-CN" altLang="en-US" sz="2000" dirty="0">
                <a:ea typeface="楷体" panose="02010609060101010101" pitchFamily="49" charset="-122"/>
                <a:cs typeface="Times New Roman" panose="02020603050405020304" pitchFamily="18" charset="0"/>
              </a:rPr>
              <a:t>哈希表</a:t>
            </a:r>
            <a:r>
              <a:rPr kumimoji="1" lang="en-US" altLang="zh-CN" sz="2000" dirty="0">
                <a:ea typeface="楷体" panose="02010609060101010101" pitchFamily="49" charset="-122"/>
                <a:cs typeface="Times New Roman" panose="02020603050405020304" pitchFamily="18" charset="0"/>
              </a:rPr>
              <a:t>ha[0..12]</a:t>
            </a:r>
          </a:p>
        </p:txBody>
      </p:sp>
      <p:sp>
        <p:nvSpPr>
          <p:cNvPr id="5" name="TextBox 4"/>
          <p:cNvSpPr txBox="1"/>
          <p:nvPr/>
        </p:nvSpPr>
        <p:spPr>
          <a:xfrm>
            <a:off x="1000100" y="5110475"/>
            <a:ext cx="1857388" cy="461665"/>
          </a:xfrm>
          <a:prstGeom prst="rect">
            <a:avLst/>
          </a:prstGeom>
          <a:noFill/>
        </p:spPr>
        <p:txBody>
          <a:bodyPr wrap="square" rtlCol="0">
            <a:spAutoFit/>
          </a:bodyPr>
          <a:lstStyle/>
          <a:p>
            <a:r>
              <a:rPr lang="en-US" altLang="zh-CN" dirty="0" err="1">
                <a:ea typeface="楷体" panose="02010609060101010101" pitchFamily="49" charset="-122"/>
                <a:cs typeface="Times New Roman" panose="02020603050405020304" pitchFamily="18" charset="0"/>
              </a:rPr>
              <a:t>ASL</a:t>
            </a:r>
            <a:r>
              <a:rPr lang="zh-CN" altLang="en-US" baseline="-25000" dirty="0">
                <a:ea typeface="楷体" panose="02010609060101010101" pitchFamily="49" charset="-122"/>
                <a:cs typeface="Times New Roman" panose="02020603050405020304" pitchFamily="18" charset="0"/>
              </a:rPr>
              <a:t>成功</a:t>
            </a:r>
            <a:r>
              <a:rPr lang="en-US" altLang="zh-CN"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6" name="TextBox 5"/>
          <p:cNvSpPr txBox="1"/>
          <p:nvPr/>
        </p:nvSpPr>
        <p:spPr>
          <a:xfrm>
            <a:off x="2714612" y="4791686"/>
            <a:ext cx="3786214" cy="461665"/>
          </a:xfrm>
          <a:prstGeom prst="rect">
            <a:avLst/>
          </a:prstGeom>
          <a:noFill/>
        </p:spPr>
        <p:txBody>
          <a:bodyPr wrap="square" rtlCol="0">
            <a:spAutoFit/>
          </a:bodyPr>
          <a:lstStyle/>
          <a:p>
            <a:r>
              <a:rPr lang="en-US" altLang="zh-CN" dirty="0"/>
              <a:t>2+1+1+1+1+4+1+1+1+1+1</a:t>
            </a:r>
            <a:endParaRPr lang="zh-CN" altLang="en-US" dirty="0"/>
          </a:p>
        </p:txBody>
      </p:sp>
      <p:cxnSp>
        <p:nvCxnSpPr>
          <p:cNvPr id="8" name="直接连接符 7"/>
          <p:cNvCxnSpPr>
            <a:stCxn id="5" idx="3"/>
          </p:cNvCxnSpPr>
          <p:nvPr/>
        </p:nvCxnSpPr>
        <p:spPr>
          <a:xfrm flipV="1">
            <a:off x="2857488" y="5324789"/>
            <a:ext cx="3571900" cy="1651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43372" y="5324789"/>
            <a:ext cx="1000132" cy="461665"/>
          </a:xfrm>
          <a:prstGeom prst="rect">
            <a:avLst/>
          </a:prstGeom>
          <a:noFill/>
        </p:spPr>
        <p:txBody>
          <a:bodyPr wrap="square" rtlCol="0">
            <a:spAutoFit/>
          </a:bodyPr>
          <a:lstStyle/>
          <a:p>
            <a:r>
              <a:rPr lang="en-US" altLang="zh-CN" dirty="0"/>
              <a:t>11</a:t>
            </a:r>
            <a:endParaRPr lang="zh-CN" altLang="en-US" dirty="0"/>
          </a:p>
        </p:txBody>
      </p:sp>
      <p:sp>
        <p:nvSpPr>
          <p:cNvPr id="10" name="TextBox 9"/>
          <p:cNvSpPr txBox="1"/>
          <p:nvPr/>
        </p:nvSpPr>
        <p:spPr>
          <a:xfrm>
            <a:off x="6429388" y="5077438"/>
            <a:ext cx="1285884" cy="461665"/>
          </a:xfrm>
          <a:prstGeom prst="rect">
            <a:avLst/>
          </a:prstGeom>
          <a:noFill/>
        </p:spPr>
        <p:txBody>
          <a:bodyPr wrap="square" rtlCol="0">
            <a:spAutoFit/>
          </a:bodyPr>
          <a:lstStyle/>
          <a:p>
            <a:r>
              <a:rPr lang="en-US" altLang="zh-CN" dirty="0"/>
              <a:t>=1.364</a:t>
            </a:r>
            <a:endParaRPr lang="zh-CN" altLang="en-US" dirty="0"/>
          </a:p>
        </p:txBody>
      </p:sp>
      <p:sp>
        <p:nvSpPr>
          <p:cNvPr id="11" name="Text Box 2"/>
          <p:cNvSpPr txBox="1">
            <a:spLocks noChangeArrowheads="1"/>
          </p:cNvSpPr>
          <p:nvPr/>
        </p:nvSpPr>
        <p:spPr bwMode="auto">
          <a:xfrm>
            <a:off x="500034" y="464577"/>
            <a:ext cx="6500858" cy="5355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20000"/>
              </a:lnSpc>
              <a:spcBef>
                <a:spcPct val="50000"/>
              </a:spcBef>
            </a:pPr>
            <a:r>
              <a:rPr kumimoji="1" lang="zh-CN" altLang="en-US">
                <a:solidFill>
                  <a:srgbClr val="FF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对于</a:t>
            </a:r>
            <a:r>
              <a:rPr kumimoji="1" lang="zh-CN" altLang="en-US"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前面构建的哈希表：成功</a:t>
            </a:r>
            <a:r>
              <a:rPr kumimoji="1" lang="zh-CN" altLang="en-US">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查找</a:t>
            </a:r>
            <a:r>
              <a:rPr kumimoji="1" lang="en-US" altLang="zh-CN">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ASL</a:t>
            </a:r>
            <a:r>
              <a:rPr kumimoji="1" lang="zh-CN" altLang="en-US">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计算</a:t>
            </a:r>
            <a:endParaRPr kumimoji="1" lang="zh-CN" altLang="en-US"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TextBox 14"/>
          <p:cNvSpPr txBox="1"/>
          <p:nvPr/>
        </p:nvSpPr>
        <p:spPr>
          <a:xfrm>
            <a:off x="428596" y="3857628"/>
            <a:ext cx="8215370" cy="430887"/>
          </a:xfrm>
          <a:prstGeom prst="rect">
            <a:avLst/>
          </a:prstGeom>
          <a:noFill/>
        </p:spPr>
        <p:txBody>
          <a:bodyPr wrap="square" rtlCol="0">
            <a:spAutoFit/>
          </a:bodyPr>
          <a:lstStyle/>
          <a:p>
            <a:pPr lvl="0" algn="l"/>
            <a:r>
              <a:rPr lang="zh-CN" altLang="en-US" sz="2200">
                <a:ea typeface="楷体" panose="02010609060101010101" pitchFamily="49" charset="-122"/>
                <a:cs typeface="Times New Roman" panose="02020603050405020304" pitchFamily="18" charset="0"/>
              </a:rPr>
              <a:t>探查次数恰好等于查找到该记录所需要的关键字比较次数！</a:t>
            </a:r>
          </a:p>
        </p:txBody>
      </p:sp>
      <p:sp>
        <p:nvSpPr>
          <p:cNvPr id="16" name="下箭头 15"/>
          <p:cNvSpPr/>
          <p:nvPr/>
        </p:nvSpPr>
        <p:spPr>
          <a:xfrm>
            <a:off x="4500562" y="4286256"/>
            <a:ext cx="214314" cy="35719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149</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899592" y="685800"/>
            <a:ext cx="6696744" cy="4632037"/>
          </a:xfrm>
          <a:prstGeom prst="rect">
            <a:avLst/>
          </a:prstGeom>
          <a:noFill/>
          <a:ln w="9525">
            <a:noFill/>
            <a:miter lim="800000"/>
          </a:ln>
          <a:effectLst/>
        </p:spPr>
        <p:txBody>
          <a:bodyPr wrap="square">
            <a:spAutoFit/>
          </a:bodyPr>
          <a:lstStyle/>
          <a:p>
            <a:pPr>
              <a:spcBef>
                <a:spcPct val="50000"/>
              </a:spcBef>
              <a:spcAft>
                <a:spcPts val="600"/>
              </a:spcAft>
            </a:pPr>
            <a:r>
              <a:rPr kumimoji="1" lang="en-US" altLang="zh-CN" sz="2800" dirty="0">
                <a:ea typeface="楷体" panose="02010609060101010101" pitchFamily="49" charset="-122"/>
                <a:cs typeface="Times New Roman" panose="02020603050405020304" pitchFamily="18" charset="0"/>
              </a:rPr>
              <a:t>      </a:t>
            </a:r>
            <a:r>
              <a:rPr kumimoji="1" lang="en-US" altLang="zh-CN" sz="2800" dirty="0">
                <a:solidFill>
                  <a:srgbClr val="FF0000"/>
                </a:solidFill>
                <a:ea typeface="黑体" panose="02010609060101010101" pitchFamily="49" charset="-122"/>
                <a:cs typeface="Times New Roman" panose="02020603050405020304" pitchFamily="18" charset="0"/>
              </a:rPr>
              <a:t>【</a:t>
            </a:r>
            <a:r>
              <a:rPr kumimoji="1" lang="zh-CN" altLang="en-US" sz="2800" dirty="0">
                <a:solidFill>
                  <a:srgbClr val="FF0000"/>
                </a:solidFill>
                <a:ea typeface="黑体" panose="02010609060101010101" pitchFamily="49" charset="-122"/>
                <a:cs typeface="Times New Roman" panose="02020603050405020304" pitchFamily="18" charset="0"/>
              </a:rPr>
              <a:t>例</a:t>
            </a:r>
            <a:r>
              <a:rPr kumimoji="1" lang="en-US" altLang="zh-CN" sz="2800" dirty="0">
                <a:solidFill>
                  <a:srgbClr val="FF0000"/>
                </a:solidFill>
                <a:ea typeface="黑体" panose="02010609060101010101" pitchFamily="49" charset="-122"/>
                <a:cs typeface="Times New Roman" panose="02020603050405020304" pitchFamily="18" charset="0"/>
              </a:rPr>
              <a:t>9-1】</a:t>
            </a:r>
            <a:r>
              <a:rPr kumimoji="1" lang="zh-CN" altLang="en-US" dirty="0">
                <a:ea typeface="楷体" panose="02010609060101010101" pitchFamily="49" charset="-122"/>
                <a:cs typeface="Times New Roman" panose="02020603050405020304" pitchFamily="18" charset="0"/>
              </a:rPr>
              <a:t>对于给定</a:t>
            </a:r>
            <a:r>
              <a:rPr kumimoji="1" lang="en-US" altLang="zh-CN" dirty="0">
                <a:ea typeface="楷体" panose="02010609060101010101" pitchFamily="49" charset="-122"/>
                <a:cs typeface="Times New Roman" panose="02020603050405020304" pitchFamily="18" charset="0"/>
              </a:rPr>
              <a:t>11</a:t>
            </a:r>
            <a:r>
              <a:rPr kumimoji="1" lang="zh-CN" altLang="en-US" dirty="0">
                <a:ea typeface="楷体" panose="02010609060101010101" pitchFamily="49" charset="-122"/>
                <a:cs typeface="Times New Roman" panose="02020603050405020304" pitchFamily="18" charset="0"/>
              </a:rPr>
              <a:t>个数据元素的有序表</a:t>
            </a:r>
            <a:r>
              <a:rPr kumimoji="1" lang="en-US" altLang="zh-CN" dirty="0">
                <a:ea typeface="楷体" panose="02010609060101010101" pitchFamily="49" charset="-122"/>
                <a:cs typeface="Times New Roman" panose="02020603050405020304" pitchFamily="18" charset="0"/>
              </a:rPr>
              <a:t>(2</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3</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10</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15</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20</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25</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28</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29</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30</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35</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40)</a:t>
            </a:r>
            <a:r>
              <a:rPr kumimoji="1" lang="zh-CN" altLang="en-US" dirty="0">
                <a:ea typeface="楷体" panose="02010609060101010101" pitchFamily="49" charset="-122"/>
                <a:cs typeface="Times New Roman" panose="02020603050405020304" pitchFamily="18" charset="0"/>
              </a:rPr>
              <a:t>，采用二分查找，试问：</a:t>
            </a:r>
          </a:p>
          <a:p>
            <a:pPr>
              <a:spcBef>
                <a:spcPct val="50000"/>
              </a:spcBef>
              <a:spcAft>
                <a:spcPts val="600"/>
              </a:spcAft>
            </a:pPr>
            <a:r>
              <a:rPr kumimoji="1" lang="zh-CN" altLang="en-US" dirty="0">
                <a:ea typeface="楷体" panose="02010609060101010101" pitchFamily="49" charset="-122"/>
                <a:cs typeface="Times New Roman" panose="02020603050405020304" pitchFamily="18" charset="0"/>
              </a:rPr>
              <a:t>        （</a:t>
            </a:r>
            <a:r>
              <a:rPr kumimoji="1" lang="en-US" altLang="zh-CN" dirty="0">
                <a:ea typeface="楷体" panose="02010609060101010101" pitchFamily="49" charset="-122"/>
                <a:cs typeface="Times New Roman" panose="02020603050405020304" pitchFamily="18" charset="0"/>
              </a:rPr>
              <a:t>1</a:t>
            </a:r>
            <a:r>
              <a:rPr kumimoji="1" lang="zh-CN" altLang="en-US" dirty="0">
                <a:ea typeface="楷体" panose="02010609060101010101" pitchFamily="49" charset="-122"/>
                <a:cs typeface="Times New Roman" panose="02020603050405020304" pitchFamily="18" charset="0"/>
              </a:rPr>
              <a:t>）若查找给定值为</a:t>
            </a:r>
            <a:r>
              <a:rPr kumimoji="1" lang="en-US" altLang="zh-CN" dirty="0">
                <a:ea typeface="楷体" panose="02010609060101010101" pitchFamily="49" charset="-122"/>
                <a:cs typeface="Times New Roman" panose="02020603050405020304" pitchFamily="18" charset="0"/>
              </a:rPr>
              <a:t>20</a:t>
            </a:r>
            <a:r>
              <a:rPr kumimoji="1" lang="zh-CN" altLang="en-US" dirty="0">
                <a:ea typeface="楷体" panose="02010609060101010101" pitchFamily="49" charset="-122"/>
                <a:cs typeface="Times New Roman" panose="02020603050405020304" pitchFamily="18" charset="0"/>
              </a:rPr>
              <a:t>的元素，将依次与表中哪些元素比较？</a:t>
            </a:r>
          </a:p>
          <a:p>
            <a:pPr>
              <a:spcBef>
                <a:spcPct val="50000"/>
              </a:spcBef>
              <a:spcAft>
                <a:spcPts val="600"/>
              </a:spcAft>
            </a:pPr>
            <a:r>
              <a:rPr kumimoji="1" lang="zh-CN" altLang="en-US" dirty="0">
                <a:ea typeface="楷体" panose="02010609060101010101" pitchFamily="49" charset="-122"/>
                <a:cs typeface="Times New Roman" panose="02020603050405020304" pitchFamily="18" charset="0"/>
              </a:rPr>
              <a:t>        （</a:t>
            </a:r>
            <a:r>
              <a:rPr kumimoji="1" lang="en-US" altLang="zh-CN" dirty="0">
                <a:ea typeface="楷体" panose="02010609060101010101" pitchFamily="49" charset="-122"/>
                <a:cs typeface="Times New Roman" panose="02020603050405020304" pitchFamily="18" charset="0"/>
              </a:rPr>
              <a:t>2</a:t>
            </a:r>
            <a:r>
              <a:rPr kumimoji="1" lang="zh-CN" altLang="en-US" dirty="0">
                <a:ea typeface="楷体" panose="02010609060101010101" pitchFamily="49" charset="-122"/>
                <a:cs typeface="Times New Roman" panose="02020603050405020304" pitchFamily="18" charset="0"/>
              </a:rPr>
              <a:t>）若查找给定值为</a:t>
            </a:r>
            <a:r>
              <a:rPr kumimoji="1" lang="en-US" altLang="zh-CN" dirty="0">
                <a:ea typeface="楷体" panose="02010609060101010101" pitchFamily="49" charset="-122"/>
                <a:cs typeface="Times New Roman" panose="02020603050405020304" pitchFamily="18" charset="0"/>
              </a:rPr>
              <a:t>26</a:t>
            </a:r>
            <a:r>
              <a:rPr kumimoji="1" lang="zh-CN" altLang="en-US" dirty="0">
                <a:ea typeface="楷体" panose="02010609060101010101" pitchFamily="49" charset="-122"/>
                <a:cs typeface="Times New Roman" panose="02020603050405020304" pitchFamily="18" charset="0"/>
              </a:rPr>
              <a:t>的元素，将依次与哪些元素比较？</a:t>
            </a:r>
          </a:p>
          <a:p>
            <a:pPr>
              <a:spcBef>
                <a:spcPct val="50000"/>
              </a:spcBef>
              <a:spcAft>
                <a:spcPts val="600"/>
              </a:spcAft>
            </a:pPr>
            <a:r>
              <a:rPr kumimoji="1" lang="zh-CN" altLang="en-US" dirty="0">
                <a:ea typeface="楷体" panose="02010609060101010101" pitchFamily="49" charset="-122"/>
                <a:cs typeface="Times New Roman" panose="02020603050405020304" pitchFamily="18" charset="0"/>
              </a:rPr>
              <a:t>        （</a:t>
            </a:r>
            <a:r>
              <a:rPr kumimoji="1" lang="en-US" altLang="zh-CN" dirty="0">
                <a:ea typeface="楷体" panose="02010609060101010101" pitchFamily="49" charset="-122"/>
                <a:cs typeface="Times New Roman" panose="02020603050405020304" pitchFamily="18" charset="0"/>
              </a:rPr>
              <a:t>3</a:t>
            </a:r>
            <a:r>
              <a:rPr kumimoji="1" lang="zh-CN" altLang="en-US" dirty="0">
                <a:ea typeface="楷体" panose="02010609060101010101" pitchFamily="49" charset="-122"/>
                <a:cs typeface="Times New Roman" panose="02020603050405020304" pitchFamily="18" charset="0"/>
              </a:rPr>
              <a:t>）假设查找表中每个元素的概率相同，求查找成功时的平均查找长度和查找不成功时的平均查找长度。</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15</a:t>
            </a:fld>
            <a:endParaRPr lang="en-US" altLang="zh-C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571472" y="142852"/>
            <a:ext cx="3071834" cy="50000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0000"/>
              </a:lnSpc>
              <a:spcBef>
                <a:spcPct val="50000"/>
              </a:spcBef>
            </a:pPr>
            <a:r>
              <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成功查找</a:t>
            </a:r>
            <a:r>
              <a:rPr lang="zh-CN" altLang="en-US"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的情况</a:t>
            </a:r>
            <a:endParaRPr kumimoji="1" lang="zh-CN" altLang="en-US"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9542" name="Text Box 102"/>
          <p:cNvSpPr txBox="1">
            <a:spLocks noChangeArrowheads="1"/>
          </p:cNvSpPr>
          <p:nvPr/>
        </p:nvSpPr>
        <p:spPr bwMode="auto">
          <a:xfrm>
            <a:off x="3000364" y="5857892"/>
            <a:ext cx="3429024" cy="461665"/>
          </a:xfrm>
          <a:prstGeom prst="rect">
            <a:avLst/>
          </a:prstGeom>
          <a:noFill/>
          <a:ln w="28575" algn="ctr">
            <a:noFill/>
            <a:miter lim="800000"/>
          </a:ln>
          <a:effectLst/>
        </p:spPr>
        <p:txBody>
          <a:bodyPr wrap="square">
            <a:spAutoFit/>
          </a:bodyPr>
          <a:lstStyle/>
          <a:p>
            <a:pPr>
              <a:spcBef>
                <a:spcPct val="50000"/>
              </a:spcBef>
            </a:pPr>
            <a:r>
              <a:rPr lang="zh-CN" altLang="en-US" dirty="0">
                <a:solidFill>
                  <a:srgbClr val="FF00FF"/>
                </a:solidFill>
                <a:ea typeface="楷体" panose="02010609060101010101" pitchFamily="49" charset="-122"/>
                <a:cs typeface="Times New Roman" panose="02020603050405020304" pitchFamily="18" charset="0"/>
              </a:rPr>
              <a:t>哈希表失败查找完毕</a:t>
            </a:r>
          </a:p>
        </p:txBody>
      </p:sp>
      <p:graphicFrame>
        <p:nvGraphicFramePr>
          <p:cNvPr id="50" name="Group 230"/>
          <p:cNvGraphicFramePr>
            <a:graphicFrameLocks noGrp="1"/>
          </p:cNvGraphicFramePr>
          <p:nvPr/>
        </p:nvGraphicFramePr>
        <p:xfrm>
          <a:off x="357158" y="3514736"/>
          <a:ext cx="8686800" cy="1557338"/>
        </p:xfrm>
        <a:graphic>
          <a:graphicData uri="http://schemas.openxmlformats.org/drawingml/2006/table">
            <a:tbl>
              <a:tblPr/>
              <a:tblGrid>
                <a:gridCol w="1219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gridCol w="609600">
                  <a:extLst>
                    <a:ext uri="{9D8B030D-6E8A-4147-A177-3AD203B41FA5}">
                      <a16:colId xmlns:a16="http://schemas.microsoft.com/office/drawing/2014/main" val="20013"/>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下标</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k</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探查次数</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 name="椭圆 50"/>
          <p:cNvSpPr/>
          <p:nvPr/>
        </p:nvSpPr>
        <p:spPr>
          <a:xfrm>
            <a:off x="6230950"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781816"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7340620"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929586"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p:cNvSpPr txBox="1"/>
          <p:nvPr/>
        </p:nvSpPr>
        <p:spPr>
          <a:xfrm>
            <a:off x="3286116" y="5286388"/>
            <a:ext cx="2786082" cy="430887"/>
          </a:xfrm>
          <a:prstGeom prst="rect">
            <a:avLst/>
          </a:prstGeom>
          <a:noFill/>
        </p:spPr>
        <p:txBody>
          <a:bodyPr wrap="square" rtlCol="0">
            <a:spAutoFit/>
          </a:bodyPr>
          <a:lstStyle/>
          <a:p>
            <a:pPr algn="l"/>
            <a:r>
              <a:rPr lang="zh-CN" altLang="en-US" sz="2200" dirty="0">
                <a:ea typeface="楷体" panose="02010609060101010101" pitchFamily="49" charset="-122"/>
                <a:cs typeface="Times New Roman" panose="02020603050405020304" pitchFamily="18" charset="0"/>
              </a:rPr>
              <a:t>需要</a:t>
            </a:r>
            <a:r>
              <a:rPr lang="en-US" altLang="zh-CN" sz="2200">
                <a:solidFill>
                  <a:srgbClr val="FF0000"/>
                </a:solidFill>
                <a:ea typeface="楷体" panose="02010609060101010101" pitchFamily="49" charset="-122"/>
                <a:cs typeface="Times New Roman" panose="02020603050405020304" pitchFamily="18" charset="0"/>
              </a:rPr>
              <a:t>4</a:t>
            </a:r>
            <a:r>
              <a:rPr lang="zh-CN" altLang="en-US" sz="2200">
                <a:ea typeface="楷体" panose="02010609060101010101" pitchFamily="49" charset="-122"/>
                <a:cs typeface="Times New Roman" panose="02020603050405020304" pitchFamily="18" charset="0"/>
              </a:rPr>
              <a:t>次关键字比较</a:t>
            </a:r>
            <a:endParaRPr lang="zh-CN" altLang="en-US" sz="2200" dirty="0">
              <a:ea typeface="楷体" panose="02010609060101010101" pitchFamily="49" charset="-122"/>
              <a:cs typeface="Times New Roman" panose="02020603050405020304" pitchFamily="18" charset="0"/>
            </a:endParaRPr>
          </a:p>
        </p:txBody>
      </p:sp>
      <p:sp>
        <p:nvSpPr>
          <p:cNvPr id="12" name="Text Box 105"/>
          <p:cNvSpPr txBox="1">
            <a:spLocks noChangeArrowheads="1"/>
          </p:cNvSpPr>
          <p:nvPr/>
        </p:nvSpPr>
        <p:spPr bwMode="auto">
          <a:xfrm>
            <a:off x="642910" y="714356"/>
            <a:ext cx="4143404" cy="430887"/>
          </a:xfrm>
          <a:prstGeom prst="rect">
            <a:avLst/>
          </a:prstGeom>
          <a:noFill/>
          <a:ln w="28575" algn="ctr">
            <a:noFill/>
            <a:miter lim="800000"/>
          </a:ln>
          <a:effectLst/>
        </p:spPr>
        <p:txBody>
          <a:bodyPr wrap="square">
            <a:spAutoFit/>
          </a:bodyPr>
          <a:lstStyle/>
          <a:p>
            <a:pPr algn="l">
              <a:spcBef>
                <a:spcPct val="50000"/>
              </a:spcBef>
            </a:pPr>
            <a:r>
              <a:rPr lang="zh-CN" altLang="en-US" sz="2200" dirty="0">
                <a:ea typeface="楷体" panose="02010609060101010101" pitchFamily="49" charset="-122"/>
                <a:cs typeface="Times New Roman" panose="02020603050405020304" pitchFamily="18" charset="0"/>
              </a:rPr>
              <a:t>查找关键字</a:t>
            </a:r>
            <a:r>
              <a:rPr lang="en-US" altLang="zh-CN" sz="2200" i="1" dirty="0">
                <a:solidFill>
                  <a:srgbClr val="FF0000"/>
                </a:solidFill>
                <a:ea typeface="楷体" panose="02010609060101010101" pitchFamily="49" charset="-122"/>
                <a:cs typeface="Times New Roman" panose="02020603050405020304" pitchFamily="18" charset="0"/>
              </a:rPr>
              <a:t>x</a:t>
            </a:r>
            <a:r>
              <a:rPr lang="en-US" altLang="zh-CN" sz="2200" dirty="0">
                <a:solidFill>
                  <a:srgbClr val="FF0000"/>
                </a:solidFill>
                <a:ea typeface="楷体" panose="02010609060101010101" pitchFamily="49" charset="-122"/>
                <a:cs typeface="Times New Roman" panose="02020603050405020304" pitchFamily="18" charset="0"/>
              </a:rPr>
              <a:t>=47</a:t>
            </a:r>
            <a:r>
              <a:rPr lang="zh-CN" altLang="en-US" sz="2200" dirty="0">
                <a:ea typeface="楷体" panose="02010609060101010101" pitchFamily="49" charset="-122"/>
                <a:cs typeface="Times New Roman" panose="02020603050405020304" pitchFamily="18" charset="0"/>
              </a:rPr>
              <a:t>的记录</a:t>
            </a:r>
          </a:p>
        </p:txBody>
      </p:sp>
      <p:sp>
        <p:nvSpPr>
          <p:cNvPr id="13" name="Text Box 106"/>
          <p:cNvSpPr txBox="1">
            <a:spLocks noChangeArrowheads="1"/>
          </p:cNvSpPr>
          <p:nvPr/>
        </p:nvSpPr>
        <p:spPr bwMode="auto">
          <a:xfrm>
            <a:off x="857224" y="1285860"/>
            <a:ext cx="2571768" cy="397032"/>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i="1" dirty="0">
                <a:ea typeface="楷体" panose="02010609060101010101" pitchFamily="49" charset="-122"/>
                <a:cs typeface="Times New Roman" panose="02020603050405020304" pitchFamily="18" charset="0"/>
              </a:rPr>
              <a:t>h</a:t>
            </a:r>
            <a:r>
              <a:rPr lang="en-US" altLang="zh-CN" sz="2200" dirty="0">
                <a:ea typeface="楷体" panose="02010609060101010101" pitchFamily="49" charset="-122"/>
                <a:cs typeface="Times New Roman" panose="02020603050405020304" pitchFamily="18" charset="0"/>
              </a:rPr>
              <a:t>(47)=</a:t>
            </a:r>
            <a:r>
              <a:rPr lang="en-US" altLang="zh-CN" sz="2200">
                <a:ea typeface="楷体" panose="02010609060101010101" pitchFamily="49" charset="-122"/>
                <a:cs typeface="Times New Roman" panose="02020603050405020304" pitchFamily="18" charset="0"/>
              </a:rPr>
              <a:t>47%13=8</a:t>
            </a:r>
            <a:r>
              <a:rPr lang="zh-CN" altLang="en-US" sz="2200">
                <a:ea typeface="楷体" panose="02010609060101010101" pitchFamily="49" charset="-122"/>
                <a:cs typeface="Times New Roman" panose="02020603050405020304" pitchFamily="18" charset="0"/>
              </a:rPr>
              <a:t>：</a:t>
            </a:r>
            <a:endParaRPr lang="en-US" altLang="zh-CN" sz="2200" dirty="0">
              <a:ea typeface="楷体" panose="02010609060101010101" pitchFamily="49" charset="-122"/>
              <a:cs typeface="Times New Roman" panose="02020603050405020304" pitchFamily="18" charset="0"/>
            </a:endParaRPr>
          </a:p>
        </p:txBody>
      </p:sp>
      <p:sp>
        <p:nvSpPr>
          <p:cNvPr id="14" name="TextBox 13"/>
          <p:cNvSpPr txBox="1"/>
          <p:nvPr/>
        </p:nvSpPr>
        <p:spPr>
          <a:xfrm>
            <a:off x="3571868" y="1232801"/>
            <a:ext cx="1357322" cy="430887"/>
          </a:xfrm>
          <a:prstGeom prst="rect">
            <a:avLst/>
          </a:prstGeom>
          <a:noFill/>
        </p:spPr>
        <p:txBody>
          <a:bodyPr wrap="square" rtlCol="0">
            <a:spAutoFit/>
          </a:bodyPr>
          <a:lstStyle/>
          <a:p>
            <a:pPr algn="l"/>
            <a:r>
              <a:rPr lang="en-US" altLang="zh-CN" sz="220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a:ea typeface="楷体" panose="02010609060101010101" pitchFamily="49" charset="-122"/>
                <a:cs typeface="Times New Roman" panose="02020603050405020304" pitchFamily="18" charset="0"/>
                <a:sym typeface="Wingdings" panose="05000000000000000000"/>
              </a:rPr>
              <a:t> </a:t>
            </a:r>
            <a:r>
              <a:rPr lang="en-US" altLang="zh-CN" sz="2200">
                <a:ea typeface="楷体" panose="02010609060101010101" pitchFamily="49" charset="-122"/>
                <a:cs typeface="Times New Roman" panose="02020603050405020304" pitchFamily="18" charset="0"/>
              </a:rPr>
              <a:t>60</a:t>
            </a:r>
            <a:r>
              <a:rPr lang="en-US" altLang="zh-CN" sz="2200">
                <a:latin typeface="+mj-ea"/>
                <a:cs typeface="Times New Roman" panose="02020603050405020304" pitchFamily="18" charset="0"/>
              </a:rPr>
              <a:t>≠</a:t>
            </a:r>
            <a:r>
              <a:rPr lang="en-US" altLang="zh-CN" sz="2200">
                <a:solidFill>
                  <a:srgbClr val="FF0000"/>
                </a:solidFill>
                <a:ea typeface="楷体" panose="02010609060101010101" pitchFamily="49" charset="-122"/>
                <a:cs typeface="Times New Roman" panose="02020603050405020304" pitchFamily="18" charset="0"/>
              </a:rPr>
              <a:t>47</a:t>
            </a:r>
            <a:endParaRPr lang="zh-CN" altLang="en-US" sz="2200">
              <a:solidFill>
                <a:srgbClr val="FF0000"/>
              </a:solidFill>
            </a:endParaRPr>
          </a:p>
        </p:txBody>
      </p:sp>
      <p:sp>
        <p:nvSpPr>
          <p:cNvPr id="15" name="TextBox 14"/>
          <p:cNvSpPr txBox="1"/>
          <p:nvPr/>
        </p:nvSpPr>
        <p:spPr>
          <a:xfrm>
            <a:off x="3571868" y="1732867"/>
            <a:ext cx="1357322" cy="430887"/>
          </a:xfrm>
          <a:prstGeom prst="rect">
            <a:avLst/>
          </a:prstGeom>
          <a:noFill/>
        </p:spPr>
        <p:txBody>
          <a:bodyPr wrap="square" rtlCol="0">
            <a:spAutoFit/>
          </a:bodyPr>
          <a:lstStyle/>
          <a:p>
            <a:pPr algn="l"/>
            <a:r>
              <a:rPr lang="en-US" altLang="zh-CN" sz="220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a:ea typeface="楷体" panose="02010609060101010101" pitchFamily="49" charset="-122"/>
                <a:cs typeface="Times New Roman" panose="02020603050405020304" pitchFamily="18" charset="0"/>
                <a:sym typeface="Wingdings" panose="05000000000000000000"/>
              </a:rPr>
              <a:t> 74</a:t>
            </a:r>
            <a:r>
              <a:rPr lang="en-US" altLang="zh-CN" sz="2200">
                <a:latin typeface="+mj-ea"/>
                <a:cs typeface="Times New Roman" panose="02020603050405020304" pitchFamily="18" charset="0"/>
              </a:rPr>
              <a:t>≠</a:t>
            </a:r>
            <a:r>
              <a:rPr lang="en-US" altLang="zh-CN" sz="2200">
                <a:solidFill>
                  <a:srgbClr val="FF0000"/>
                </a:solidFill>
                <a:ea typeface="楷体" panose="02010609060101010101" pitchFamily="49" charset="-122"/>
                <a:cs typeface="Times New Roman" panose="02020603050405020304" pitchFamily="18" charset="0"/>
              </a:rPr>
              <a:t>47</a:t>
            </a:r>
            <a:endParaRPr lang="zh-CN" altLang="en-US" sz="2200">
              <a:solidFill>
                <a:srgbClr val="FF0000"/>
              </a:solidFill>
            </a:endParaRPr>
          </a:p>
        </p:txBody>
      </p:sp>
      <p:sp>
        <p:nvSpPr>
          <p:cNvPr id="16" name="TextBox 15"/>
          <p:cNvSpPr txBox="1"/>
          <p:nvPr/>
        </p:nvSpPr>
        <p:spPr>
          <a:xfrm>
            <a:off x="3571868" y="2214554"/>
            <a:ext cx="1357322" cy="430887"/>
          </a:xfrm>
          <a:prstGeom prst="rect">
            <a:avLst/>
          </a:prstGeom>
          <a:noFill/>
        </p:spPr>
        <p:txBody>
          <a:bodyPr wrap="square" rtlCol="0">
            <a:spAutoFit/>
          </a:bodyPr>
          <a:lstStyle/>
          <a:p>
            <a:pPr algn="l"/>
            <a:r>
              <a:rPr lang="en-US" altLang="zh-CN" sz="220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a:ea typeface="楷体" panose="02010609060101010101" pitchFamily="49" charset="-122"/>
                <a:cs typeface="Times New Roman" panose="02020603050405020304" pitchFamily="18" charset="0"/>
                <a:sym typeface="Wingdings" panose="05000000000000000000"/>
              </a:rPr>
              <a:t> 88</a:t>
            </a:r>
            <a:r>
              <a:rPr lang="en-US" altLang="zh-CN" sz="2200">
                <a:latin typeface="+mj-ea"/>
                <a:cs typeface="Times New Roman" panose="02020603050405020304" pitchFamily="18" charset="0"/>
              </a:rPr>
              <a:t>≠</a:t>
            </a:r>
            <a:r>
              <a:rPr lang="en-US" altLang="zh-CN" sz="2200">
                <a:solidFill>
                  <a:srgbClr val="FF0000"/>
                </a:solidFill>
                <a:ea typeface="楷体" panose="02010609060101010101" pitchFamily="49" charset="-122"/>
                <a:cs typeface="Times New Roman" panose="02020603050405020304" pitchFamily="18" charset="0"/>
              </a:rPr>
              <a:t>47</a:t>
            </a:r>
            <a:endParaRPr lang="zh-CN" altLang="en-US" sz="2200">
              <a:solidFill>
                <a:srgbClr val="FF0000"/>
              </a:solidFill>
            </a:endParaRPr>
          </a:p>
        </p:txBody>
      </p:sp>
      <p:sp>
        <p:nvSpPr>
          <p:cNvPr id="17" name="Text Box 106"/>
          <p:cNvSpPr txBox="1">
            <a:spLocks noChangeArrowheads="1"/>
          </p:cNvSpPr>
          <p:nvPr/>
        </p:nvSpPr>
        <p:spPr bwMode="auto">
          <a:xfrm>
            <a:off x="857224" y="1785926"/>
            <a:ext cx="2857520" cy="397032"/>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a:ea typeface="楷体" panose="02010609060101010101" pitchFamily="49" charset="-122"/>
                <a:cs typeface="Times New Roman" panose="02020603050405020304" pitchFamily="18" charset="0"/>
              </a:rPr>
              <a:t>d</a:t>
            </a:r>
            <a:r>
              <a:rPr lang="en-US" altLang="zh-CN" sz="2200" baseline="-25000">
                <a:ea typeface="楷体" panose="02010609060101010101" pitchFamily="49" charset="-122"/>
                <a:cs typeface="Times New Roman" panose="02020603050405020304" pitchFamily="18" charset="0"/>
              </a:rPr>
              <a:t>0</a:t>
            </a:r>
            <a:r>
              <a:rPr lang="en-US" altLang="zh-CN" sz="2200">
                <a:ea typeface="楷体" panose="02010609060101010101" pitchFamily="49" charset="-122"/>
                <a:cs typeface="Times New Roman" panose="02020603050405020304" pitchFamily="18" charset="0"/>
              </a:rPr>
              <a:t>=8</a:t>
            </a:r>
            <a:r>
              <a:rPr lang="zh-CN" altLang="en-US" sz="2200">
                <a:ea typeface="楷体" panose="02010609060101010101" pitchFamily="49" charset="-122"/>
                <a:cs typeface="Times New Roman" panose="02020603050405020304" pitchFamily="18" charset="0"/>
              </a:rPr>
              <a:t>，</a:t>
            </a:r>
            <a:r>
              <a:rPr lang="en-US" altLang="zh-CN" sz="2200">
                <a:ea typeface="楷体" panose="02010609060101010101" pitchFamily="49" charset="-122"/>
                <a:cs typeface="Times New Roman" panose="02020603050405020304" pitchFamily="18" charset="0"/>
              </a:rPr>
              <a:t>d</a:t>
            </a:r>
            <a:r>
              <a:rPr lang="en-US" altLang="zh-CN" sz="2200" baseline="-25000">
                <a:ea typeface="楷体" panose="02010609060101010101" pitchFamily="49" charset="-122"/>
                <a:cs typeface="Times New Roman" panose="02020603050405020304" pitchFamily="18" charset="0"/>
              </a:rPr>
              <a:t>1</a:t>
            </a:r>
            <a:r>
              <a:rPr lang="en-US" altLang="zh-CN" sz="2200" dirty="0">
                <a:ea typeface="楷体" panose="02010609060101010101" pitchFamily="49" charset="-122"/>
                <a:cs typeface="Times New Roman" panose="02020603050405020304" pitchFamily="18" charset="0"/>
              </a:rPr>
              <a:t>=(8+1)=</a:t>
            </a:r>
            <a:r>
              <a:rPr lang="en-US" altLang="zh-CN" sz="2200">
                <a:ea typeface="楷体" panose="02010609060101010101" pitchFamily="49" charset="-122"/>
                <a:cs typeface="Times New Roman" panose="02020603050405020304" pitchFamily="18" charset="0"/>
              </a:rPr>
              <a:t>9</a:t>
            </a:r>
            <a:r>
              <a:rPr lang="zh-CN" altLang="en-US" sz="2200">
                <a:ea typeface="楷体" panose="02010609060101010101" pitchFamily="49" charset="-122"/>
                <a:cs typeface="Times New Roman" panose="02020603050405020304" pitchFamily="18" charset="0"/>
              </a:rPr>
              <a:t>：</a:t>
            </a:r>
            <a:endParaRPr lang="en-US" altLang="zh-CN" sz="2200" dirty="0">
              <a:ea typeface="楷体" panose="02010609060101010101" pitchFamily="49" charset="-122"/>
              <a:cs typeface="Times New Roman" panose="02020603050405020304" pitchFamily="18" charset="0"/>
            </a:endParaRPr>
          </a:p>
        </p:txBody>
      </p:sp>
      <p:sp>
        <p:nvSpPr>
          <p:cNvPr id="18" name="Text Box 106"/>
          <p:cNvSpPr txBox="1">
            <a:spLocks noChangeArrowheads="1"/>
          </p:cNvSpPr>
          <p:nvPr/>
        </p:nvSpPr>
        <p:spPr bwMode="auto">
          <a:xfrm>
            <a:off x="857224" y="2714620"/>
            <a:ext cx="2143140" cy="397032"/>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a:ea typeface="楷体" panose="02010609060101010101" pitchFamily="49" charset="-122"/>
                <a:cs typeface="Times New Roman" panose="02020603050405020304" pitchFamily="18" charset="0"/>
              </a:rPr>
              <a:t>d</a:t>
            </a:r>
            <a:r>
              <a:rPr lang="en-US" altLang="zh-CN" sz="2200" baseline="-25000">
                <a:ea typeface="楷体" panose="02010609060101010101" pitchFamily="49" charset="-122"/>
                <a:cs typeface="Times New Roman" panose="02020603050405020304" pitchFamily="18" charset="0"/>
              </a:rPr>
              <a:t>3</a:t>
            </a:r>
            <a:r>
              <a:rPr lang="en-US" altLang="zh-CN" sz="2200" dirty="0">
                <a:ea typeface="楷体" panose="02010609060101010101" pitchFamily="49" charset="-122"/>
                <a:cs typeface="Times New Roman" panose="02020603050405020304" pitchFamily="18" charset="0"/>
              </a:rPr>
              <a:t>=(10+1)=</a:t>
            </a:r>
            <a:r>
              <a:rPr lang="en-US" altLang="zh-CN" sz="2200">
                <a:ea typeface="楷体" panose="02010609060101010101" pitchFamily="49" charset="-122"/>
                <a:cs typeface="Times New Roman" panose="02020603050405020304" pitchFamily="18" charset="0"/>
              </a:rPr>
              <a:t>11</a:t>
            </a:r>
            <a:r>
              <a:rPr lang="zh-CN" altLang="en-US" sz="2200">
                <a:ea typeface="楷体" panose="02010609060101010101" pitchFamily="49" charset="-122"/>
                <a:cs typeface="Times New Roman" panose="02020603050405020304" pitchFamily="18" charset="0"/>
              </a:rPr>
              <a:t>：</a:t>
            </a:r>
            <a:endParaRPr lang="zh-CN" altLang="en-US" sz="2200" dirty="0">
              <a:solidFill>
                <a:srgbClr val="FF0000"/>
              </a:solidFill>
              <a:ea typeface="楷体" panose="02010609060101010101" pitchFamily="49" charset="-122"/>
              <a:cs typeface="Times New Roman" panose="02020603050405020304" pitchFamily="18" charset="0"/>
            </a:endParaRPr>
          </a:p>
        </p:txBody>
      </p:sp>
      <p:sp>
        <p:nvSpPr>
          <p:cNvPr id="19" name="Text Box 106"/>
          <p:cNvSpPr txBox="1">
            <a:spLocks noChangeArrowheads="1"/>
          </p:cNvSpPr>
          <p:nvPr/>
        </p:nvSpPr>
        <p:spPr bwMode="auto">
          <a:xfrm>
            <a:off x="857224" y="2246150"/>
            <a:ext cx="3286148" cy="397032"/>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a:ea typeface="楷体" panose="02010609060101010101" pitchFamily="49" charset="-122"/>
                <a:cs typeface="Times New Roman" panose="02020603050405020304" pitchFamily="18" charset="0"/>
              </a:rPr>
              <a:t>d</a:t>
            </a:r>
            <a:r>
              <a:rPr lang="en-US" altLang="zh-CN" sz="2200" baseline="-25000">
                <a:ea typeface="楷体" panose="02010609060101010101" pitchFamily="49" charset="-122"/>
                <a:cs typeface="Times New Roman" panose="02020603050405020304" pitchFamily="18" charset="0"/>
              </a:rPr>
              <a:t>2</a:t>
            </a:r>
            <a:r>
              <a:rPr lang="en-US" altLang="zh-CN" sz="2200" dirty="0">
                <a:ea typeface="楷体" panose="02010609060101010101" pitchFamily="49" charset="-122"/>
                <a:cs typeface="Times New Roman" panose="02020603050405020304" pitchFamily="18" charset="0"/>
              </a:rPr>
              <a:t>=(9+1)=</a:t>
            </a:r>
            <a:r>
              <a:rPr lang="en-US" altLang="zh-CN" sz="2200">
                <a:ea typeface="楷体" panose="02010609060101010101" pitchFamily="49" charset="-122"/>
                <a:cs typeface="Times New Roman" panose="02020603050405020304" pitchFamily="18" charset="0"/>
              </a:rPr>
              <a:t>10</a:t>
            </a:r>
            <a:r>
              <a:rPr lang="zh-CN" altLang="en-US" sz="2200">
                <a:ea typeface="楷体" panose="02010609060101010101" pitchFamily="49" charset="-122"/>
                <a:cs typeface="Times New Roman" panose="02020603050405020304" pitchFamily="18" charset="0"/>
              </a:rPr>
              <a:t>：</a:t>
            </a:r>
            <a:endParaRPr lang="en-US" altLang="zh-CN" sz="2200" dirty="0">
              <a:ea typeface="楷体" panose="02010609060101010101" pitchFamily="49" charset="-122"/>
              <a:cs typeface="Times New Roman" panose="02020603050405020304" pitchFamily="18" charset="0"/>
            </a:endParaRPr>
          </a:p>
        </p:txBody>
      </p:sp>
      <p:sp>
        <p:nvSpPr>
          <p:cNvPr id="20" name="Text Box 106"/>
          <p:cNvSpPr txBox="1">
            <a:spLocks noChangeArrowheads="1"/>
          </p:cNvSpPr>
          <p:nvPr/>
        </p:nvSpPr>
        <p:spPr bwMode="auto">
          <a:xfrm>
            <a:off x="3571868" y="2765420"/>
            <a:ext cx="2928958" cy="397032"/>
          </a:xfrm>
          <a:prstGeom prst="rect">
            <a:avLst/>
          </a:prstGeom>
          <a:noFill/>
          <a:ln w="28575" algn="ctr">
            <a:noFill/>
            <a:miter lim="800000"/>
          </a:ln>
          <a:effectLst/>
        </p:spPr>
        <p:txBody>
          <a:bodyPr wrap="square">
            <a:spAutoFit/>
          </a:bodyPr>
          <a:lstStyle/>
          <a:p>
            <a:pPr algn="l">
              <a:lnSpc>
                <a:spcPct val="90000"/>
              </a:lnSpc>
              <a:spcBef>
                <a:spcPct val="50000"/>
              </a:spcBef>
            </a:pPr>
            <a:r>
              <a:rPr lang="zh-CN" altLang="en-US" sz="2200">
                <a:ea typeface="楷体" panose="02010609060101010101" pitchFamily="49" charset="-122"/>
                <a:cs typeface="Times New Roman" panose="02020603050405020304" pitchFamily="18" charset="0"/>
              </a:rPr>
              <a:t>此处为</a:t>
            </a:r>
            <a:r>
              <a:rPr lang="zh-CN" altLang="en-US" sz="2200">
                <a:solidFill>
                  <a:srgbClr val="FF00FF"/>
                </a:solidFill>
                <a:ea typeface="楷体" panose="02010609060101010101" pitchFamily="49" charset="-122"/>
                <a:cs typeface="Times New Roman" panose="02020603050405020304" pitchFamily="18" charset="0"/>
              </a:rPr>
              <a:t>空</a:t>
            </a:r>
            <a:r>
              <a:rPr lang="zh-CN" altLang="en-US" sz="2200">
                <a:ea typeface="楷体" panose="02010609060101010101" pitchFamily="49" charset="-122"/>
                <a:cs typeface="Times New Roman" panose="02020603050405020304" pitchFamily="18" charset="0"/>
              </a:rPr>
              <a:t>，</a:t>
            </a:r>
            <a:r>
              <a:rPr lang="zh-CN" altLang="en-US" sz="2200">
                <a:solidFill>
                  <a:srgbClr val="FF0000"/>
                </a:solidFill>
                <a:ea typeface="楷体" panose="02010609060101010101" pitchFamily="49" charset="-122"/>
                <a:cs typeface="Times New Roman" panose="02020603050405020304" pitchFamily="18" charset="0"/>
              </a:rPr>
              <a:t>查找</a:t>
            </a:r>
            <a:r>
              <a:rPr lang="zh-CN" altLang="en-US" sz="2200" dirty="0">
                <a:solidFill>
                  <a:srgbClr val="FF0000"/>
                </a:solidFill>
                <a:ea typeface="楷体" panose="02010609060101010101" pitchFamily="49" charset="-122"/>
                <a:cs typeface="Times New Roman" panose="02020603050405020304" pitchFamily="18" charset="0"/>
              </a:rPr>
              <a:t>失败！</a:t>
            </a:r>
          </a:p>
        </p:txBody>
      </p:sp>
      <p:sp>
        <p:nvSpPr>
          <p:cNvPr id="2" name="幻灯片编号占位符 1"/>
          <p:cNvSpPr>
            <a:spLocks noGrp="1"/>
          </p:cNvSpPr>
          <p:nvPr>
            <p:ph type="sldNum" sz="quarter" idx="12"/>
          </p:nvPr>
        </p:nvSpPr>
        <p:spPr/>
        <p:txBody>
          <a:bodyPr/>
          <a:lstStyle/>
          <a:p>
            <a:fld id="{8BB07B00-665A-4490-8358-367CFE3C8966}" type="slidenum">
              <a:rPr lang="en-US" altLang="zh-CN" sz="2000" smtClean="0">
                <a:solidFill>
                  <a:srgbClr val="FF0000"/>
                </a:solidFill>
              </a:rPr>
              <a:t>150</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grpId="1" nodeType="clickEffect">
                                  <p:stCondLst>
                                    <p:cond delay="0"/>
                                  </p:stCondLst>
                                  <p:childTnLst>
                                    <p:animEffect transition="out" filter="wipe(down)">
                                      <p:cBhvr>
                                        <p:cTn id="17" dur="500"/>
                                        <p:tgtEl>
                                          <p:spTgt spid="51"/>
                                        </p:tgtEl>
                                      </p:cBhvr>
                                    </p:animEffect>
                                    <p:set>
                                      <p:cBhvr>
                                        <p:cTn id="18" dur="1" fill="hold">
                                          <p:stCondLst>
                                            <p:cond delay="499"/>
                                          </p:stCondLst>
                                        </p:cTn>
                                        <p:tgtEl>
                                          <p:spTgt spid="51"/>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1" nodeType="clickEffect">
                                  <p:stCondLst>
                                    <p:cond delay="0"/>
                                  </p:stCondLst>
                                  <p:childTnLst>
                                    <p:animEffect transition="out" filter="wipe(down)">
                                      <p:cBhvr>
                                        <p:cTn id="32" dur="500"/>
                                        <p:tgtEl>
                                          <p:spTgt spid="52"/>
                                        </p:tgtEl>
                                      </p:cBhvr>
                                    </p:animEffect>
                                    <p:set>
                                      <p:cBhvr>
                                        <p:cTn id="33" dur="1" fill="hold">
                                          <p:stCondLst>
                                            <p:cond delay="499"/>
                                          </p:stCondLst>
                                        </p:cTn>
                                        <p:tgtEl>
                                          <p:spTgt spid="52"/>
                                        </p:tgtEl>
                                        <p:attrNameLst>
                                          <p:attrName>style.visibility</p:attrName>
                                        </p:attrNameLst>
                                      </p:cBhvr>
                                      <p:to>
                                        <p:strVal val="hidden"/>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1" nodeType="clickEffect">
                                  <p:stCondLst>
                                    <p:cond delay="0"/>
                                  </p:stCondLst>
                                  <p:childTnLst>
                                    <p:animEffect transition="out" filter="wipe(down)">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9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42" grpId="0" bldLvl="0" animBg="1"/>
      <p:bldP spid="51" grpId="0" bldLvl="0" animBg="1"/>
      <p:bldP spid="51" grpId="1" bldLvl="0" animBg="1"/>
      <p:bldP spid="52" grpId="0" bldLvl="0" animBg="1"/>
      <p:bldP spid="52" grpId="1" bldLvl="0" animBg="1"/>
      <p:bldP spid="53" grpId="0" bldLvl="0" animBg="1"/>
      <p:bldP spid="53" grpId="1" bldLvl="0" animBg="1"/>
      <p:bldP spid="54" grpId="0" bldLvl="0" animBg="1"/>
      <p:bldP spid="55" grpId="0"/>
      <p:bldP spid="13" grpId="0" bldLvl="0" animBg="1"/>
      <p:bldP spid="14" grpId="0"/>
      <p:bldP spid="15" grpId="0"/>
      <p:bldP spid="16" grpId="0"/>
      <p:bldP spid="17" grpId="0" bldLvl="0" animBg="1"/>
      <p:bldP spid="18" grpId="0" bldLvl="0" animBg="1"/>
      <p:bldP spid="19" grpId="0" bldLvl="0" animBg="1"/>
      <p:bldP spid="20" grpId="0" bldLvl="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886" name="Group 230"/>
          <p:cNvGraphicFramePr>
            <a:graphicFrameLocks noGrp="1"/>
          </p:cNvGraphicFramePr>
          <p:nvPr/>
        </p:nvGraphicFramePr>
        <p:xfrm>
          <a:off x="314356" y="1728786"/>
          <a:ext cx="8686800" cy="1557338"/>
        </p:xfrm>
        <a:graphic>
          <a:graphicData uri="http://schemas.openxmlformats.org/drawingml/2006/table">
            <a:tbl>
              <a:tblPr/>
              <a:tblGrid>
                <a:gridCol w="1219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gridCol w="609600">
                  <a:extLst>
                    <a:ext uri="{9D8B030D-6E8A-4147-A177-3AD203B41FA5}">
                      <a16:colId xmlns:a16="http://schemas.microsoft.com/office/drawing/2014/main" val="20013"/>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下标</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k</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探查次数</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zh-CN"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0880" name="Text Box 224"/>
          <p:cNvSpPr txBox="1">
            <a:spLocks noChangeArrowheads="1"/>
          </p:cNvSpPr>
          <p:nvPr/>
        </p:nvSpPr>
        <p:spPr bwMode="auto">
          <a:xfrm>
            <a:off x="3714744" y="1071546"/>
            <a:ext cx="1985946" cy="400110"/>
          </a:xfrm>
          <a:prstGeom prst="rect">
            <a:avLst/>
          </a:prstGeom>
          <a:noFill/>
          <a:ln w="9525">
            <a:noFill/>
            <a:miter lim="800000"/>
          </a:ln>
          <a:effectLst/>
        </p:spPr>
        <p:txBody>
          <a:bodyPr wrap="square">
            <a:spAutoFit/>
          </a:bodyPr>
          <a:lstStyle/>
          <a:p>
            <a:pPr algn="l" fontAlgn="t">
              <a:spcBef>
                <a:spcPct val="50000"/>
              </a:spcBef>
            </a:pPr>
            <a:r>
              <a:rPr kumimoji="1" lang="zh-CN" altLang="en-US" sz="2000" dirty="0">
                <a:ea typeface="楷体" panose="02010609060101010101" pitchFamily="49" charset="-122"/>
                <a:cs typeface="Times New Roman" panose="02020603050405020304" pitchFamily="18" charset="0"/>
              </a:rPr>
              <a:t>哈希表</a:t>
            </a:r>
            <a:r>
              <a:rPr kumimoji="1" lang="en-US" altLang="zh-CN" sz="2000" dirty="0">
                <a:ea typeface="楷体" panose="02010609060101010101" pitchFamily="49" charset="-122"/>
                <a:cs typeface="Times New Roman" panose="02020603050405020304" pitchFamily="18" charset="0"/>
              </a:rPr>
              <a:t>ha[0..12]</a:t>
            </a:r>
          </a:p>
        </p:txBody>
      </p:sp>
      <p:sp>
        <p:nvSpPr>
          <p:cNvPr id="11" name="Text Box 2"/>
          <p:cNvSpPr txBox="1">
            <a:spLocks noChangeArrowheads="1"/>
          </p:cNvSpPr>
          <p:nvPr/>
        </p:nvSpPr>
        <p:spPr bwMode="auto">
          <a:xfrm>
            <a:off x="500034" y="357166"/>
            <a:ext cx="7000924" cy="5355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20000"/>
              </a:lnSpc>
              <a:spcBef>
                <a:spcPct val="50000"/>
              </a:spcBef>
            </a:pPr>
            <a:r>
              <a:rPr kumimoji="1" lang="zh-CN" altLang="en-US">
                <a:solidFill>
                  <a:srgbClr val="FF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对于</a:t>
            </a:r>
            <a:r>
              <a:rPr kumimoji="1" lang="zh-CN" altLang="en-US"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前面构建</a:t>
            </a:r>
            <a:r>
              <a:rPr kumimoji="1" lang="zh-CN" altLang="en-US">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的哈希表：不</a:t>
            </a:r>
            <a:r>
              <a:rPr kumimoji="1" lang="zh-CN" altLang="en-US"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成功</a:t>
            </a:r>
            <a:r>
              <a:rPr kumimoji="1" lang="zh-CN" altLang="en-US">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查找</a:t>
            </a:r>
            <a:r>
              <a:rPr kumimoji="1" lang="en-US" altLang="zh-CN">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ASL</a:t>
            </a:r>
            <a:r>
              <a:rPr kumimoji="1" lang="zh-CN" altLang="en-US">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计算</a:t>
            </a:r>
            <a:r>
              <a:rPr kumimoji="1" lang="en-US" altLang="zh-CN">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zh-CN" altLang="en-US"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3" name="组合 12"/>
          <p:cNvGrpSpPr/>
          <p:nvPr/>
        </p:nvGrpSpPr>
        <p:grpSpPr>
          <a:xfrm>
            <a:off x="1285852" y="3358356"/>
            <a:ext cx="7215238" cy="992844"/>
            <a:chOff x="1285852" y="3358356"/>
            <a:chExt cx="7215238" cy="992844"/>
          </a:xfrm>
        </p:grpSpPr>
        <p:cxnSp>
          <p:nvCxnSpPr>
            <p:cNvPr id="16" name="直接箭头连接符 15"/>
            <p:cNvCxnSpPr/>
            <p:nvPr/>
          </p:nvCxnSpPr>
          <p:spPr>
            <a:xfrm rot="5400000" flipH="1" flipV="1">
              <a:off x="1714480" y="3500438"/>
              <a:ext cx="285752"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5852" y="3643314"/>
              <a:ext cx="7215238" cy="707886"/>
            </a:xfrm>
            <a:prstGeom prst="rect">
              <a:avLst/>
            </a:prstGeom>
            <a:noFill/>
          </p:spPr>
          <p:txBody>
            <a:bodyPr wrap="square" rtlCol="0">
              <a:spAutoFit/>
            </a:bodyPr>
            <a:lstStyle/>
            <a:p>
              <a:pPr algn="l"/>
              <a:r>
                <a:rPr lang="zh-CN" altLang="en-US" sz="2000">
                  <a:latin typeface="楷体" panose="02010609060101010101" pitchFamily="49" charset="-122"/>
                  <a:ea typeface="楷体" panose="02010609060101010101" pitchFamily="49" charset="-122"/>
                </a:rPr>
                <a:t>一个关键字不在有效关键字集合中，但其</a:t>
              </a:r>
              <a:r>
                <a:rPr kumimoji="1" lang="zh-CN" altLang="en-US" sz="2000">
                  <a:ea typeface="楷体" panose="02010609060101010101" pitchFamily="49" charset="-122"/>
                  <a:cs typeface="Times New Roman" panose="02020603050405020304" pitchFamily="18" charset="0"/>
                </a:rPr>
                <a:t>哈希函数值为</a:t>
              </a:r>
              <a:r>
                <a:rPr kumimoji="1" lang="en-US" altLang="zh-CN" sz="2000">
                  <a:ea typeface="楷体" panose="02010609060101010101" pitchFamily="49" charset="-122"/>
                  <a:cs typeface="Times New Roman" panose="02020603050405020304" pitchFamily="18" charset="0"/>
                </a:rPr>
                <a:t>0</a:t>
              </a:r>
              <a:r>
                <a:rPr kumimoji="1" lang="zh-CN" altLang="en-US" sz="2000">
                  <a:ea typeface="楷体" panose="02010609060101010101" pitchFamily="49" charset="-122"/>
                  <a:cs typeface="Times New Roman" panose="02020603050405020304" pitchFamily="18" charset="0"/>
                </a:rPr>
                <a:t>，采用线性探查法找到空位置，需要</a:t>
              </a:r>
              <a:r>
                <a:rPr kumimoji="1" lang="en-US" altLang="zh-CN" sz="2000">
                  <a:ea typeface="楷体" panose="02010609060101010101" pitchFamily="49" charset="-122"/>
                  <a:cs typeface="Times New Roman" panose="02020603050405020304" pitchFamily="18" charset="0"/>
                </a:rPr>
                <a:t>2</a:t>
              </a:r>
              <a:r>
                <a:rPr kumimoji="1" lang="zh-CN" altLang="en-US" sz="2000">
                  <a:ea typeface="楷体" panose="02010609060101010101" pitchFamily="49" charset="-122"/>
                  <a:cs typeface="Times New Roman" panose="02020603050405020304" pitchFamily="18" charset="0"/>
                </a:rPr>
                <a:t>次关键字比较</a:t>
              </a:r>
              <a:endParaRPr lang="zh-CN" altLang="en-US" sz="2000">
                <a:latin typeface="楷体" panose="02010609060101010101" pitchFamily="49" charset="-122"/>
                <a:ea typeface="楷体" panose="02010609060101010101" pitchFamily="49" charset="-122"/>
              </a:endParaRPr>
            </a:p>
          </p:txBody>
        </p:sp>
      </p:grpSp>
      <p:grpSp>
        <p:nvGrpSpPr>
          <p:cNvPr id="20" name="组合 19"/>
          <p:cNvGrpSpPr/>
          <p:nvPr/>
        </p:nvGrpSpPr>
        <p:grpSpPr>
          <a:xfrm>
            <a:off x="2285984" y="3357562"/>
            <a:ext cx="5500726" cy="1285884"/>
            <a:chOff x="2285984" y="3357562"/>
            <a:chExt cx="5500726" cy="1285884"/>
          </a:xfrm>
        </p:grpSpPr>
        <p:cxnSp>
          <p:nvCxnSpPr>
            <p:cNvPr id="18" name="直接箭头连接符 17"/>
            <p:cNvCxnSpPr/>
            <p:nvPr/>
          </p:nvCxnSpPr>
          <p:spPr>
            <a:xfrm rot="5400000" flipH="1" flipV="1">
              <a:off x="2857488" y="3499644"/>
              <a:ext cx="285752"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5984" y="3627783"/>
              <a:ext cx="5500726" cy="1015663"/>
            </a:xfrm>
            <a:prstGeom prst="rect">
              <a:avLst/>
            </a:prstGeom>
            <a:noFill/>
          </p:spPr>
          <p:txBody>
            <a:bodyPr wrap="square" rtlCol="0">
              <a:spAutoFit/>
            </a:bodyPr>
            <a:lstStyle/>
            <a:p>
              <a:pPr algn="l"/>
              <a:r>
                <a:rPr lang="zh-CN" altLang="en-US" sz="2000">
                  <a:latin typeface="楷体" panose="02010609060101010101" pitchFamily="49" charset="-122"/>
                  <a:ea typeface="楷体" panose="02010609060101010101" pitchFamily="49" charset="-122"/>
                </a:rPr>
                <a:t>一个关键字不在有效关键字集合中，但其</a:t>
              </a:r>
              <a:r>
                <a:rPr kumimoji="1" lang="zh-CN" altLang="en-US" sz="2000">
                  <a:ea typeface="楷体" panose="02010609060101010101" pitchFamily="49" charset="-122"/>
                  <a:cs typeface="Times New Roman" panose="02020603050405020304" pitchFamily="18" charset="0"/>
                </a:rPr>
                <a:t>哈希函数值为</a:t>
              </a:r>
              <a:r>
                <a:rPr kumimoji="1" lang="en-US" altLang="zh-CN" sz="2000">
                  <a:solidFill>
                    <a:srgbClr val="FF0000"/>
                  </a:solidFill>
                  <a:ea typeface="楷体" panose="02010609060101010101" pitchFamily="49" charset="-122"/>
                  <a:cs typeface="Times New Roman" panose="02020603050405020304" pitchFamily="18" charset="0"/>
                </a:rPr>
                <a:t>2</a:t>
              </a:r>
              <a:r>
                <a:rPr kumimoji="1" lang="zh-CN" altLang="en-US" sz="2000">
                  <a:ea typeface="楷体" panose="02010609060101010101" pitchFamily="49" charset="-122"/>
                  <a:cs typeface="Times New Roman" panose="02020603050405020304" pitchFamily="18" charset="0"/>
                </a:rPr>
                <a:t>，采用线性探查法找到空位置，需要</a:t>
              </a:r>
              <a:r>
                <a:rPr kumimoji="1" lang="en-US" altLang="zh-CN" sz="2000">
                  <a:ea typeface="楷体" panose="02010609060101010101" pitchFamily="49" charset="-122"/>
                  <a:cs typeface="Times New Roman" panose="02020603050405020304" pitchFamily="18" charset="0"/>
                </a:rPr>
                <a:t>10</a:t>
              </a:r>
              <a:r>
                <a:rPr kumimoji="1" lang="zh-CN" altLang="en-US" sz="2000">
                  <a:ea typeface="楷体" panose="02010609060101010101" pitchFamily="49" charset="-122"/>
                  <a:cs typeface="Times New Roman" panose="02020603050405020304" pitchFamily="18" charset="0"/>
                </a:rPr>
                <a:t>次关键字比较</a:t>
              </a:r>
              <a:endParaRPr lang="zh-CN" altLang="en-US" sz="2000">
                <a:latin typeface="楷体" panose="02010609060101010101" pitchFamily="49" charset="-122"/>
                <a:ea typeface="楷体" panose="02010609060101010101" pitchFamily="49" charset="-122"/>
              </a:endParaRPr>
            </a:p>
          </p:txBody>
        </p:sp>
      </p:grpSp>
      <p:grpSp>
        <p:nvGrpSpPr>
          <p:cNvPr id="22" name="组合 21"/>
          <p:cNvGrpSpPr/>
          <p:nvPr/>
        </p:nvGrpSpPr>
        <p:grpSpPr>
          <a:xfrm>
            <a:off x="571472" y="4500570"/>
            <a:ext cx="7929618" cy="1357322"/>
            <a:chOff x="571472" y="4500570"/>
            <a:chExt cx="7929618" cy="1357322"/>
          </a:xfrm>
        </p:grpSpPr>
        <p:sp>
          <p:nvSpPr>
            <p:cNvPr id="5" name="TextBox 4"/>
            <p:cNvSpPr txBox="1"/>
            <p:nvPr/>
          </p:nvSpPr>
          <p:spPr>
            <a:xfrm>
              <a:off x="571472" y="5181913"/>
              <a:ext cx="1857388" cy="461665"/>
            </a:xfrm>
            <a:prstGeom prst="rect">
              <a:avLst/>
            </a:prstGeom>
            <a:noFill/>
          </p:spPr>
          <p:txBody>
            <a:bodyPr wrap="square" rtlCol="0">
              <a:spAutoFit/>
            </a:bodyPr>
            <a:lstStyle/>
            <a:p>
              <a:r>
                <a:rPr lang="en-US" altLang="zh-CN" dirty="0" err="1">
                  <a:ea typeface="楷体" panose="02010609060101010101" pitchFamily="49" charset="-122"/>
                  <a:cs typeface="Times New Roman" panose="02020603050405020304" pitchFamily="18" charset="0"/>
                </a:rPr>
                <a:t>ASL</a:t>
              </a:r>
              <a:r>
                <a:rPr lang="zh-CN" altLang="en-US" baseline="-25000" dirty="0">
                  <a:ea typeface="楷体" panose="02010609060101010101" pitchFamily="49" charset="-122"/>
                  <a:cs typeface="Times New Roman" panose="02020603050405020304" pitchFamily="18" charset="0"/>
                </a:rPr>
                <a:t>不成功</a:t>
              </a:r>
              <a:r>
                <a:rPr lang="en-US" altLang="zh-CN"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6" name="TextBox 5"/>
            <p:cNvSpPr txBox="1"/>
            <p:nvPr/>
          </p:nvSpPr>
          <p:spPr>
            <a:xfrm>
              <a:off x="2285984" y="4863124"/>
              <a:ext cx="5214974" cy="461665"/>
            </a:xfrm>
            <a:prstGeom prst="rect">
              <a:avLst/>
            </a:prstGeom>
            <a:noFill/>
          </p:spPr>
          <p:txBody>
            <a:bodyPr wrap="square" rtlCol="0">
              <a:spAutoFit/>
            </a:bodyPr>
            <a:lstStyle/>
            <a:p>
              <a:r>
                <a:rPr lang="en-US" altLang="zh-CN" dirty="0"/>
                <a:t>2+1+10+9+8+7+6+5+4+3+2+1+3</a:t>
              </a:r>
              <a:endParaRPr lang="zh-CN" altLang="en-US" dirty="0"/>
            </a:p>
          </p:txBody>
        </p:sp>
        <p:cxnSp>
          <p:nvCxnSpPr>
            <p:cNvPr id="8" name="直接连接符 7"/>
            <p:cNvCxnSpPr>
              <a:stCxn id="5" idx="3"/>
            </p:cNvCxnSpPr>
            <p:nvPr/>
          </p:nvCxnSpPr>
          <p:spPr>
            <a:xfrm flipV="1">
              <a:off x="2428860" y="5396227"/>
              <a:ext cx="4714908" cy="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0" y="5396227"/>
              <a:ext cx="1000132" cy="461665"/>
            </a:xfrm>
            <a:prstGeom prst="rect">
              <a:avLst/>
            </a:prstGeom>
            <a:noFill/>
          </p:spPr>
          <p:txBody>
            <a:bodyPr wrap="square" rtlCol="0">
              <a:spAutoFit/>
            </a:bodyPr>
            <a:lstStyle/>
            <a:p>
              <a:r>
                <a:rPr lang="en-US" altLang="zh-CN" dirty="0"/>
                <a:t>13</a:t>
              </a:r>
              <a:endParaRPr lang="zh-CN" altLang="en-US" dirty="0"/>
            </a:p>
          </p:txBody>
        </p:sp>
        <p:sp>
          <p:nvSpPr>
            <p:cNvPr id="10" name="TextBox 9"/>
            <p:cNvSpPr txBox="1"/>
            <p:nvPr/>
          </p:nvSpPr>
          <p:spPr>
            <a:xfrm>
              <a:off x="7215206" y="5148876"/>
              <a:ext cx="1285884" cy="461665"/>
            </a:xfrm>
            <a:prstGeom prst="rect">
              <a:avLst/>
            </a:prstGeom>
            <a:noFill/>
          </p:spPr>
          <p:txBody>
            <a:bodyPr wrap="square" rtlCol="0">
              <a:spAutoFit/>
            </a:bodyPr>
            <a:lstStyle/>
            <a:p>
              <a:r>
                <a:rPr lang="en-US" altLang="zh-CN"/>
                <a:t>= 4.692</a:t>
              </a:r>
              <a:endParaRPr lang="zh-CN" altLang="en-US" dirty="0"/>
            </a:p>
          </p:txBody>
        </p:sp>
        <p:sp>
          <p:nvSpPr>
            <p:cNvPr id="21" name="下箭头 20"/>
            <p:cNvSpPr/>
            <p:nvPr/>
          </p:nvSpPr>
          <p:spPr>
            <a:xfrm>
              <a:off x="4643438" y="4500570"/>
              <a:ext cx="214314" cy="35719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151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928662" y="928670"/>
            <a:ext cx="7534298" cy="520848"/>
          </a:xfrm>
          <a:prstGeom prst="rect">
            <a:avLst/>
          </a:prstGeom>
          <a:noFill/>
          <a:ln w="9525">
            <a:noFill/>
            <a:miter lim="800000"/>
          </a:ln>
          <a:effectLst/>
        </p:spPr>
        <p:txBody>
          <a:bodyPr wrap="square">
            <a:spAutoFit/>
          </a:bodyPr>
          <a:lstStyle/>
          <a:p>
            <a:pPr algn="just">
              <a:lnSpc>
                <a:spcPct val="130000"/>
              </a:lnSpc>
              <a:spcBef>
                <a:spcPct val="50000"/>
              </a:spcBef>
            </a:pPr>
            <a:r>
              <a:rPr kumimoji="1" lang="zh-CN" altLang="en-US" dirty="0">
                <a:ea typeface="楷体" panose="02010609060101010101" pitchFamily="49" charset="-122"/>
                <a:cs typeface="Times New Roman" panose="02020603050405020304" pitchFamily="18" charset="0"/>
              </a:rPr>
              <a:t>拉链法是把所有的同义词用单链表链接起来的方法。　　</a:t>
            </a:r>
          </a:p>
        </p:txBody>
      </p:sp>
      <p:sp>
        <p:nvSpPr>
          <p:cNvPr id="71683" name="Text Box 3"/>
          <p:cNvSpPr txBox="1">
            <a:spLocks noChangeArrowheads="1"/>
          </p:cNvSpPr>
          <p:nvPr/>
        </p:nvSpPr>
        <p:spPr bwMode="auto">
          <a:xfrm>
            <a:off x="684213" y="285728"/>
            <a:ext cx="1944687" cy="520848"/>
          </a:xfrm>
          <a:prstGeom prst="rect">
            <a:avLst/>
          </a:prstGeom>
          <a:solidFill>
            <a:srgbClr val="CC00CC"/>
          </a:solidFill>
          <a:ln w="9525">
            <a:noFill/>
            <a:miter lim="800000"/>
          </a:ln>
          <a:effectLst/>
        </p:spPr>
        <p:txBody>
          <a:bodyPr>
            <a:spAutoFit/>
          </a:bodyPr>
          <a:lstStyle/>
          <a:p>
            <a:pPr algn="just">
              <a:lnSpc>
                <a:spcPct val="130000"/>
              </a:lnSpc>
              <a:spcBef>
                <a:spcPct val="50000"/>
              </a:spcBef>
            </a:pPr>
            <a:r>
              <a:rPr kumimoji="1"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、拉链法</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4" name="组合 43"/>
          <p:cNvGrpSpPr/>
          <p:nvPr/>
        </p:nvGrpSpPr>
        <p:grpSpPr>
          <a:xfrm>
            <a:off x="588978" y="1643050"/>
            <a:ext cx="7197732" cy="4043448"/>
            <a:chOff x="588978" y="1643050"/>
            <a:chExt cx="7197732" cy="4043448"/>
          </a:xfrm>
        </p:grpSpPr>
        <p:grpSp>
          <p:nvGrpSpPr>
            <p:cNvPr id="40" name="组合 39"/>
            <p:cNvGrpSpPr/>
            <p:nvPr/>
          </p:nvGrpSpPr>
          <p:grpSpPr>
            <a:xfrm>
              <a:off x="1500166" y="3614796"/>
              <a:ext cx="6286544" cy="2071702"/>
              <a:chOff x="1500166" y="3857628"/>
              <a:chExt cx="6286544" cy="2071702"/>
            </a:xfrm>
          </p:grpSpPr>
          <p:sp>
            <p:nvSpPr>
              <p:cNvPr id="20" name="矩形 19"/>
              <p:cNvSpPr/>
              <p:nvPr/>
            </p:nvSpPr>
            <p:spPr>
              <a:xfrm>
                <a:off x="2357422" y="4671964"/>
                <a:ext cx="642942"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1" name="TextBox 20"/>
              <p:cNvSpPr txBox="1"/>
              <p:nvPr/>
            </p:nvSpPr>
            <p:spPr>
              <a:xfrm>
                <a:off x="1500166" y="4671964"/>
                <a:ext cx="428628" cy="400110"/>
              </a:xfrm>
              <a:prstGeom prst="rect">
                <a:avLst/>
              </a:prstGeom>
              <a:noFill/>
            </p:spPr>
            <p:txBody>
              <a:bodyPr wrap="square" rtlCol="0">
                <a:spAutoFit/>
              </a:bodyPr>
              <a:lstStyle/>
              <a:p>
                <a:r>
                  <a:rPr lang="en-US" altLang="zh-CN" sz="2000" i="1"/>
                  <a:t>j</a:t>
                </a:r>
                <a:endParaRPr lang="zh-CN" altLang="en-US" sz="2000" i="1"/>
              </a:p>
            </p:txBody>
          </p:sp>
          <p:sp>
            <p:nvSpPr>
              <p:cNvPr id="22" name="矩形 21"/>
              <p:cNvSpPr/>
              <p:nvPr/>
            </p:nvSpPr>
            <p:spPr>
              <a:xfrm>
                <a:off x="3786182" y="4671964"/>
                <a:ext cx="642942" cy="3571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i="1">
                    <a:solidFill>
                      <a:srgbClr val="3333FF"/>
                    </a:solidFill>
                    <a:latin typeface="Times New Roman" panose="02020603050405020304" pitchFamily="18" charset="0"/>
                    <a:cs typeface="Times New Roman" panose="02020603050405020304" pitchFamily="18" charset="0"/>
                  </a:rPr>
                  <a:t>k</a:t>
                </a:r>
                <a:r>
                  <a:rPr lang="en-US" altLang="zh-CN" sz="2000" i="1" baseline="-25000">
                    <a:solidFill>
                      <a:srgbClr val="3333FF"/>
                    </a:solidFill>
                    <a:latin typeface="Times New Roman" panose="02020603050405020304" pitchFamily="18" charset="0"/>
                    <a:cs typeface="Times New Roman" panose="02020603050405020304" pitchFamily="18" charset="0"/>
                  </a:rPr>
                  <a:t>s</a:t>
                </a:r>
                <a:endParaRPr lang="zh-CN" altLang="en-US" sz="2000" i="1" baseline="-25000">
                  <a:solidFill>
                    <a:srgbClr val="3333FF"/>
                  </a:solidFill>
                  <a:latin typeface="Times New Roman" panose="02020603050405020304" pitchFamily="18" charset="0"/>
                  <a:cs typeface="Times New Roman" panose="02020603050405020304" pitchFamily="18" charset="0"/>
                </a:endParaRPr>
              </a:p>
            </p:txBody>
          </p:sp>
          <p:sp>
            <p:nvSpPr>
              <p:cNvPr id="23" name="矩形 22"/>
              <p:cNvSpPr/>
              <p:nvPr/>
            </p:nvSpPr>
            <p:spPr>
              <a:xfrm>
                <a:off x="4429124" y="4671964"/>
                <a:ext cx="571504"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4" name="矩形 23"/>
              <p:cNvSpPr/>
              <p:nvPr/>
            </p:nvSpPr>
            <p:spPr>
              <a:xfrm>
                <a:off x="5286380" y="4671964"/>
                <a:ext cx="642942" cy="3571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i="1">
                    <a:solidFill>
                      <a:srgbClr val="3333FF"/>
                    </a:solidFill>
                    <a:latin typeface="Times New Roman" panose="02020603050405020304" pitchFamily="18" charset="0"/>
                    <a:cs typeface="Times New Roman" panose="02020603050405020304" pitchFamily="18" charset="0"/>
                  </a:rPr>
                  <a:t>k</a:t>
                </a:r>
                <a:r>
                  <a:rPr lang="en-US" altLang="zh-CN" sz="2000" i="1" baseline="-25000">
                    <a:solidFill>
                      <a:srgbClr val="3333FF"/>
                    </a:solidFill>
                    <a:latin typeface="Times New Roman" panose="02020603050405020304" pitchFamily="18" charset="0"/>
                    <a:cs typeface="Times New Roman" panose="02020603050405020304" pitchFamily="18" charset="0"/>
                  </a:rPr>
                  <a:t>t</a:t>
                </a:r>
                <a:endParaRPr lang="zh-CN" altLang="en-US" sz="2000" i="1" baseline="-25000">
                  <a:solidFill>
                    <a:srgbClr val="3333FF"/>
                  </a:solidFill>
                  <a:latin typeface="Times New Roman" panose="02020603050405020304" pitchFamily="18" charset="0"/>
                  <a:cs typeface="Times New Roman" panose="02020603050405020304" pitchFamily="18" charset="0"/>
                </a:endParaRPr>
              </a:p>
            </p:txBody>
          </p:sp>
          <p:sp>
            <p:nvSpPr>
              <p:cNvPr id="25" name="矩形 24"/>
              <p:cNvSpPr/>
              <p:nvPr/>
            </p:nvSpPr>
            <p:spPr>
              <a:xfrm>
                <a:off x="5929322" y="4671964"/>
                <a:ext cx="571504"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26" name="直接箭头连接符 25"/>
              <p:cNvCxnSpPr>
                <a:endCxn id="24" idx="1"/>
              </p:cNvCxnSpPr>
              <p:nvPr/>
            </p:nvCxnSpPr>
            <p:spPr>
              <a:xfrm flipV="1">
                <a:off x="4714876" y="4850559"/>
                <a:ext cx="571504"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6286512" y="4848178"/>
                <a:ext cx="571504"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00892" y="4529088"/>
                <a:ext cx="785818" cy="461665"/>
              </a:xfrm>
              <a:prstGeom prst="rect">
                <a:avLst/>
              </a:prstGeom>
              <a:noFill/>
            </p:spPr>
            <p:txBody>
              <a:bodyPr wrap="square" rtlCol="0">
                <a:spAutoFit/>
              </a:bodyPr>
              <a:lstStyle/>
              <a:p>
                <a:r>
                  <a:rPr lang="zh-CN" altLang="en-US">
                    <a:sym typeface="Symbol" panose="05050102010706020507"/>
                  </a:rPr>
                  <a:t></a:t>
                </a:r>
                <a:endParaRPr lang="zh-CN" altLang="en-US"/>
              </a:p>
            </p:txBody>
          </p:sp>
          <p:cxnSp>
            <p:nvCxnSpPr>
              <p:cNvPr id="29" name="直接箭头连接符 28"/>
              <p:cNvCxnSpPr>
                <a:endCxn id="22" idx="1"/>
              </p:cNvCxnSpPr>
              <p:nvPr/>
            </p:nvCxnSpPr>
            <p:spPr>
              <a:xfrm>
                <a:off x="2714612" y="4848178"/>
                <a:ext cx="107157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0" name="左大括号 29"/>
              <p:cNvSpPr/>
              <p:nvPr/>
            </p:nvSpPr>
            <p:spPr>
              <a:xfrm rot="16200000">
                <a:off x="5572132" y="3643315"/>
                <a:ext cx="285752" cy="3286148"/>
              </a:xfrm>
              <a:prstGeom prst="leftBrace">
                <a:avLst/>
              </a:prstGeom>
              <a:ln w="28575">
                <a:solidFill>
                  <a:srgbClr val="CC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4500562" y="5529220"/>
                <a:ext cx="2357454" cy="400110"/>
              </a:xfrm>
              <a:prstGeom prst="rect">
                <a:avLst/>
              </a:prstGeom>
              <a:noFill/>
            </p:spPr>
            <p:txBody>
              <a:bodyPr wrap="square" rtlCol="0">
                <a:spAutoFit/>
              </a:bodyPr>
              <a:lstStyle/>
              <a:p>
                <a:pPr algn="l"/>
                <a:r>
                  <a:rPr lang="en-US" altLang="zh-CN" sz="2000" i="1"/>
                  <a:t>h</a:t>
                </a:r>
                <a:r>
                  <a:rPr lang="en-US" altLang="zh-CN" sz="2000"/>
                  <a:t>(</a:t>
                </a:r>
                <a:r>
                  <a:rPr lang="en-US" altLang="zh-CN" sz="2000" i="1"/>
                  <a:t>k</a:t>
                </a:r>
                <a:r>
                  <a:rPr lang="en-US" altLang="zh-CN" sz="2000" i="1" baseline="-25000"/>
                  <a:t>s</a:t>
                </a:r>
                <a:r>
                  <a:rPr lang="en-US" altLang="zh-CN" sz="2000"/>
                  <a:t>)=</a:t>
                </a:r>
                <a:r>
                  <a:rPr lang="en-US" altLang="zh-CN" sz="2000" i="1"/>
                  <a:t>h</a:t>
                </a:r>
                <a:r>
                  <a:rPr lang="en-US" altLang="zh-CN" sz="2000"/>
                  <a:t>(</a:t>
                </a:r>
                <a:r>
                  <a:rPr lang="en-US" altLang="zh-CN" sz="2000" i="1"/>
                  <a:t>k</a:t>
                </a:r>
                <a:r>
                  <a:rPr lang="en-US" altLang="zh-CN" sz="2000" i="1" baseline="-25000"/>
                  <a:t>t</a:t>
                </a:r>
                <a:r>
                  <a:rPr lang="en-US" altLang="zh-CN" sz="2000"/>
                  <a:t>)= </a:t>
                </a:r>
                <a:r>
                  <a:rPr lang="en-US" altLang="zh-CN" sz="2000">
                    <a:latin typeface="宋体" panose="02010600030101010101" pitchFamily="2" charset="-122"/>
                    <a:ea typeface="宋体" panose="02010600030101010101" pitchFamily="2" charset="-122"/>
                  </a:rPr>
                  <a:t>…</a:t>
                </a:r>
                <a:r>
                  <a:rPr lang="en-US" altLang="zh-CN" sz="2000">
                    <a:latin typeface="+mj-ea"/>
                    <a:ea typeface="+mj-ea"/>
                    <a:sym typeface="Symbol" panose="05050102010706020507"/>
                  </a:rPr>
                  <a:t> </a:t>
                </a:r>
                <a:r>
                  <a:rPr lang="en-US" altLang="zh-CN" sz="2000">
                    <a:sym typeface="Symbol" panose="05050102010706020507"/>
                  </a:rPr>
                  <a:t>= </a:t>
                </a:r>
                <a:r>
                  <a:rPr lang="en-US" altLang="zh-CN" sz="2000" i="1">
                    <a:sym typeface="Symbol" panose="05050102010706020507"/>
                  </a:rPr>
                  <a:t>j</a:t>
                </a:r>
                <a:endParaRPr lang="zh-CN" altLang="en-US" sz="2000" i="1"/>
              </a:p>
            </p:txBody>
          </p:sp>
          <p:sp>
            <p:nvSpPr>
              <p:cNvPr id="34" name="TextBox 33"/>
              <p:cNvSpPr txBox="1"/>
              <p:nvPr/>
            </p:nvSpPr>
            <p:spPr>
              <a:xfrm>
                <a:off x="2285984" y="3857628"/>
                <a:ext cx="785818" cy="461665"/>
              </a:xfrm>
              <a:prstGeom prst="rect">
                <a:avLst/>
              </a:prstGeom>
              <a:noFill/>
            </p:spPr>
            <p:txBody>
              <a:bodyPr wrap="square" rtlCol="0">
                <a:spAutoFit/>
              </a:bodyPr>
              <a:lstStyle/>
              <a:p>
                <a:r>
                  <a:rPr lang="en-US" altLang="zh-CN">
                    <a:latin typeface="宋体" panose="02010600030101010101" pitchFamily="2" charset="-122"/>
                    <a:ea typeface="宋体" panose="02010600030101010101" pitchFamily="2" charset="-122"/>
                    <a:sym typeface="Symbol" panose="05050102010706020507"/>
                  </a:rPr>
                  <a:t>…</a:t>
                </a:r>
                <a:endParaRPr lang="zh-CN" altLang="en-US"/>
              </a:p>
            </p:txBody>
          </p:sp>
          <p:sp>
            <p:nvSpPr>
              <p:cNvPr id="35" name="TextBox 34"/>
              <p:cNvSpPr txBox="1"/>
              <p:nvPr/>
            </p:nvSpPr>
            <p:spPr>
              <a:xfrm>
                <a:off x="2285984" y="5429264"/>
                <a:ext cx="785818" cy="461665"/>
              </a:xfrm>
              <a:prstGeom prst="rect">
                <a:avLst/>
              </a:prstGeom>
              <a:noFill/>
            </p:spPr>
            <p:txBody>
              <a:bodyPr wrap="square" rtlCol="0">
                <a:spAutoFit/>
              </a:bodyPr>
              <a:lstStyle/>
              <a:p>
                <a:r>
                  <a:rPr lang="en-US" altLang="zh-CN">
                    <a:latin typeface="宋体" panose="02010600030101010101" pitchFamily="2" charset="-122"/>
                    <a:ea typeface="宋体" panose="02010600030101010101" pitchFamily="2" charset="-122"/>
                    <a:sym typeface="Symbol" panose="05050102010706020507"/>
                  </a:rPr>
                  <a:t>…</a:t>
                </a:r>
                <a:endParaRPr lang="zh-CN" altLang="en-US"/>
              </a:p>
            </p:txBody>
          </p:sp>
        </p:grpSp>
        <p:grpSp>
          <p:nvGrpSpPr>
            <p:cNvPr id="39" name="组合 38"/>
            <p:cNvGrpSpPr/>
            <p:nvPr/>
          </p:nvGrpSpPr>
          <p:grpSpPr>
            <a:xfrm>
              <a:off x="1285852" y="1643050"/>
              <a:ext cx="6500858" cy="1728914"/>
              <a:chOff x="1285852" y="1885882"/>
              <a:chExt cx="6500858" cy="1728914"/>
            </a:xfrm>
          </p:grpSpPr>
          <p:sp>
            <p:nvSpPr>
              <p:cNvPr id="4" name="矩形 3"/>
              <p:cNvSpPr/>
              <p:nvPr/>
            </p:nvSpPr>
            <p:spPr>
              <a:xfrm>
                <a:off x="2357422" y="3214686"/>
                <a:ext cx="642942"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 name="TextBox 4"/>
              <p:cNvSpPr txBox="1"/>
              <p:nvPr/>
            </p:nvSpPr>
            <p:spPr>
              <a:xfrm>
                <a:off x="1428728" y="3214686"/>
                <a:ext cx="500066" cy="400110"/>
              </a:xfrm>
              <a:prstGeom prst="rect">
                <a:avLst/>
              </a:prstGeom>
              <a:noFill/>
            </p:spPr>
            <p:txBody>
              <a:bodyPr wrap="square" rtlCol="0">
                <a:spAutoFit/>
              </a:bodyPr>
              <a:lstStyle/>
              <a:p>
                <a:r>
                  <a:rPr lang="en-US" altLang="zh-CN" sz="2000" i="1"/>
                  <a:t>i</a:t>
                </a:r>
                <a:endParaRPr lang="zh-CN" altLang="en-US" sz="2000" i="1"/>
              </a:p>
            </p:txBody>
          </p:sp>
          <p:sp>
            <p:nvSpPr>
              <p:cNvPr id="6" name="矩形 5"/>
              <p:cNvSpPr/>
              <p:nvPr/>
            </p:nvSpPr>
            <p:spPr>
              <a:xfrm>
                <a:off x="3786182" y="3214686"/>
                <a:ext cx="642942" cy="3571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i="1">
                    <a:solidFill>
                      <a:srgbClr val="3333FF"/>
                    </a:solidFill>
                    <a:latin typeface="Times New Roman" panose="02020603050405020304" pitchFamily="18" charset="0"/>
                    <a:cs typeface="Times New Roman" panose="02020603050405020304" pitchFamily="18" charset="0"/>
                  </a:rPr>
                  <a:t>k</a:t>
                </a:r>
                <a:r>
                  <a:rPr lang="en-US" altLang="zh-CN" sz="2000" i="1" baseline="-25000">
                    <a:solidFill>
                      <a:srgbClr val="3333FF"/>
                    </a:solidFill>
                    <a:latin typeface="Times New Roman" panose="02020603050405020304" pitchFamily="18" charset="0"/>
                    <a:cs typeface="Times New Roman" panose="02020603050405020304" pitchFamily="18" charset="0"/>
                  </a:rPr>
                  <a:t>x</a:t>
                </a:r>
                <a:endParaRPr lang="zh-CN" altLang="en-US" sz="2000" i="1" baseline="-25000">
                  <a:solidFill>
                    <a:srgbClr val="3333FF"/>
                  </a:solidFill>
                  <a:latin typeface="Times New Roman" panose="02020603050405020304" pitchFamily="18" charset="0"/>
                  <a:cs typeface="Times New Roman" panose="02020603050405020304" pitchFamily="18" charset="0"/>
                </a:endParaRPr>
              </a:p>
            </p:txBody>
          </p:sp>
          <p:sp>
            <p:nvSpPr>
              <p:cNvPr id="7" name="矩形 6"/>
              <p:cNvSpPr/>
              <p:nvPr/>
            </p:nvSpPr>
            <p:spPr>
              <a:xfrm>
                <a:off x="4429124" y="3214686"/>
                <a:ext cx="571504"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7"/>
              <p:cNvSpPr/>
              <p:nvPr/>
            </p:nvSpPr>
            <p:spPr>
              <a:xfrm>
                <a:off x="5286380" y="3214686"/>
                <a:ext cx="642942" cy="3571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i="1">
                    <a:solidFill>
                      <a:srgbClr val="3333FF"/>
                    </a:solidFill>
                    <a:latin typeface="Times New Roman" panose="02020603050405020304" pitchFamily="18" charset="0"/>
                    <a:cs typeface="Times New Roman" panose="02020603050405020304" pitchFamily="18" charset="0"/>
                  </a:rPr>
                  <a:t>k</a:t>
                </a:r>
                <a:r>
                  <a:rPr lang="en-US" altLang="zh-CN" sz="2000" i="1" baseline="-25000">
                    <a:solidFill>
                      <a:srgbClr val="3333FF"/>
                    </a:solidFill>
                    <a:latin typeface="Times New Roman" panose="02020603050405020304" pitchFamily="18" charset="0"/>
                    <a:cs typeface="Times New Roman" panose="02020603050405020304" pitchFamily="18" charset="0"/>
                  </a:rPr>
                  <a:t>y</a:t>
                </a:r>
                <a:endParaRPr lang="zh-CN" altLang="en-US" sz="2000" i="1" baseline="-25000">
                  <a:solidFill>
                    <a:srgbClr val="3333FF"/>
                  </a:solidFill>
                  <a:latin typeface="Times New Roman" panose="02020603050405020304" pitchFamily="18" charset="0"/>
                  <a:cs typeface="Times New Roman" panose="02020603050405020304" pitchFamily="18" charset="0"/>
                </a:endParaRPr>
              </a:p>
            </p:txBody>
          </p:sp>
          <p:sp>
            <p:nvSpPr>
              <p:cNvPr id="9" name="矩形 8"/>
              <p:cNvSpPr/>
              <p:nvPr/>
            </p:nvSpPr>
            <p:spPr>
              <a:xfrm>
                <a:off x="5929322" y="3214686"/>
                <a:ext cx="571504"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1" name="直接箭头连接符 10"/>
              <p:cNvCxnSpPr>
                <a:endCxn id="8" idx="1"/>
              </p:cNvCxnSpPr>
              <p:nvPr/>
            </p:nvCxnSpPr>
            <p:spPr>
              <a:xfrm flipV="1">
                <a:off x="4714876" y="3393281"/>
                <a:ext cx="571504"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86512" y="3390900"/>
                <a:ext cx="571504"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00892" y="3071810"/>
                <a:ext cx="785818" cy="461665"/>
              </a:xfrm>
              <a:prstGeom prst="rect">
                <a:avLst/>
              </a:prstGeom>
              <a:noFill/>
            </p:spPr>
            <p:txBody>
              <a:bodyPr wrap="square" rtlCol="0">
                <a:spAutoFit/>
              </a:bodyPr>
              <a:lstStyle/>
              <a:p>
                <a:r>
                  <a:rPr lang="zh-CN" altLang="en-US">
                    <a:sym typeface="Symbol" panose="05050102010706020507"/>
                  </a:rPr>
                  <a:t></a:t>
                </a:r>
                <a:endParaRPr lang="zh-CN" altLang="en-US"/>
              </a:p>
            </p:txBody>
          </p:sp>
          <p:cxnSp>
            <p:nvCxnSpPr>
              <p:cNvPr id="14" name="直接箭头连接符 13"/>
              <p:cNvCxnSpPr>
                <a:endCxn id="6" idx="1"/>
              </p:cNvCxnSpPr>
              <p:nvPr/>
            </p:nvCxnSpPr>
            <p:spPr>
              <a:xfrm>
                <a:off x="2714612" y="3390900"/>
                <a:ext cx="107157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6" name="左大括号 15"/>
              <p:cNvSpPr/>
              <p:nvPr/>
            </p:nvSpPr>
            <p:spPr>
              <a:xfrm rot="5400000">
                <a:off x="5572132" y="1357298"/>
                <a:ext cx="285752" cy="3286148"/>
              </a:xfrm>
              <a:prstGeom prst="leftBrace">
                <a:avLst/>
              </a:prstGeom>
              <a:ln w="28575">
                <a:solidFill>
                  <a:srgbClr val="CC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4643438" y="2357430"/>
                <a:ext cx="2357454" cy="400110"/>
              </a:xfrm>
              <a:prstGeom prst="rect">
                <a:avLst/>
              </a:prstGeom>
              <a:noFill/>
            </p:spPr>
            <p:txBody>
              <a:bodyPr wrap="square" rtlCol="0">
                <a:spAutoFit/>
              </a:bodyPr>
              <a:lstStyle/>
              <a:p>
                <a:pPr algn="l"/>
                <a:r>
                  <a:rPr lang="en-US" altLang="zh-CN" sz="2000" i="1"/>
                  <a:t>h</a:t>
                </a:r>
                <a:r>
                  <a:rPr lang="en-US" altLang="zh-CN" sz="2000"/>
                  <a:t>(</a:t>
                </a:r>
                <a:r>
                  <a:rPr lang="en-US" altLang="zh-CN" sz="2000" i="1"/>
                  <a:t>k</a:t>
                </a:r>
                <a:r>
                  <a:rPr lang="en-US" altLang="zh-CN" sz="2000" i="1" baseline="-25000"/>
                  <a:t>x</a:t>
                </a:r>
                <a:r>
                  <a:rPr lang="en-US" altLang="zh-CN" sz="2000"/>
                  <a:t>)=</a:t>
                </a:r>
                <a:r>
                  <a:rPr lang="en-US" altLang="zh-CN" sz="2000" i="1"/>
                  <a:t>h</a:t>
                </a:r>
                <a:r>
                  <a:rPr lang="en-US" altLang="zh-CN" sz="2000"/>
                  <a:t>(</a:t>
                </a:r>
                <a:r>
                  <a:rPr lang="en-US" altLang="zh-CN" sz="2000" i="1"/>
                  <a:t>k</a:t>
                </a:r>
                <a:r>
                  <a:rPr lang="en-US" altLang="zh-CN" sz="2000" i="1" baseline="-25000"/>
                  <a:t>y</a:t>
                </a:r>
                <a:r>
                  <a:rPr lang="en-US" altLang="zh-CN" sz="2000"/>
                  <a:t>)=  </a:t>
                </a:r>
                <a:r>
                  <a:rPr lang="en-US" altLang="zh-CN" sz="2000">
                    <a:latin typeface="宋体" panose="02010600030101010101" pitchFamily="2" charset="-122"/>
                    <a:ea typeface="宋体" panose="02010600030101010101" pitchFamily="2" charset="-122"/>
                  </a:rPr>
                  <a:t>…</a:t>
                </a:r>
                <a:r>
                  <a:rPr lang="en-US" altLang="zh-CN" sz="2000">
                    <a:latin typeface="+mj-ea"/>
                    <a:ea typeface="+mj-ea"/>
                    <a:sym typeface="Symbol" panose="05050102010706020507"/>
                  </a:rPr>
                  <a:t> </a:t>
                </a:r>
                <a:r>
                  <a:rPr lang="en-US" altLang="zh-CN" sz="2000">
                    <a:sym typeface="Symbol" panose="05050102010706020507"/>
                  </a:rPr>
                  <a:t>= </a:t>
                </a:r>
                <a:r>
                  <a:rPr lang="en-US" altLang="zh-CN" sz="2000" i="1">
                    <a:sym typeface="Symbol" panose="05050102010706020507"/>
                  </a:rPr>
                  <a:t>i</a:t>
                </a:r>
                <a:endParaRPr lang="zh-CN" altLang="en-US" sz="2000" i="1"/>
              </a:p>
            </p:txBody>
          </p:sp>
          <p:sp>
            <p:nvSpPr>
              <p:cNvPr id="18" name="TextBox 17"/>
              <p:cNvSpPr txBox="1"/>
              <p:nvPr/>
            </p:nvSpPr>
            <p:spPr>
              <a:xfrm>
                <a:off x="1285852" y="1885882"/>
                <a:ext cx="857256" cy="400110"/>
              </a:xfrm>
              <a:prstGeom prst="rect">
                <a:avLst/>
              </a:prstGeom>
              <a:noFill/>
            </p:spPr>
            <p:txBody>
              <a:bodyPr wrap="square" rtlCol="0">
                <a:spAutoFit/>
              </a:bodyPr>
              <a:lstStyle/>
              <a:p>
                <a:r>
                  <a:rPr lang="zh-CN" altLang="en-US" sz="2000">
                    <a:solidFill>
                      <a:srgbClr val="FF00FF"/>
                    </a:solidFill>
                    <a:latin typeface="楷体" panose="02010609060101010101" pitchFamily="49" charset="-122"/>
                    <a:ea typeface="楷体" panose="02010609060101010101" pitchFamily="49" charset="-122"/>
                  </a:rPr>
                  <a:t>地址</a:t>
                </a:r>
              </a:p>
            </p:txBody>
          </p:sp>
          <p:sp>
            <p:nvSpPr>
              <p:cNvPr id="19" name="TextBox 18"/>
              <p:cNvSpPr txBox="1"/>
              <p:nvPr/>
            </p:nvSpPr>
            <p:spPr>
              <a:xfrm>
                <a:off x="2071670" y="1885882"/>
                <a:ext cx="1143008" cy="400110"/>
              </a:xfrm>
              <a:prstGeom prst="rect">
                <a:avLst/>
              </a:prstGeom>
              <a:noFill/>
            </p:spPr>
            <p:txBody>
              <a:bodyPr wrap="square" rtlCol="0">
                <a:spAutoFit/>
              </a:bodyPr>
              <a:lstStyle/>
              <a:p>
                <a:r>
                  <a:rPr lang="zh-CN" altLang="en-US" sz="2000">
                    <a:solidFill>
                      <a:srgbClr val="FF00FF"/>
                    </a:solidFill>
                    <a:latin typeface="楷体" panose="02010609060101010101" pitchFamily="49" charset="-122"/>
                    <a:ea typeface="楷体" panose="02010609060101010101" pitchFamily="49" charset="-122"/>
                  </a:rPr>
                  <a:t>头结点</a:t>
                </a:r>
              </a:p>
            </p:txBody>
          </p:sp>
          <p:sp>
            <p:nvSpPr>
              <p:cNvPr id="36" name="TextBox 35"/>
              <p:cNvSpPr txBox="1"/>
              <p:nvPr/>
            </p:nvSpPr>
            <p:spPr>
              <a:xfrm>
                <a:off x="2285984" y="2285992"/>
                <a:ext cx="785818" cy="461665"/>
              </a:xfrm>
              <a:prstGeom prst="rect">
                <a:avLst/>
              </a:prstGeom>
              <a:noFill/>
            </p:spPr>
            <p:txBody>
              <a:bodyPr wrap="square" rtlCol="0">
                <a:spAutoFit/>
              </a:bodyPr>
              <a:lstStyle/>
              <a:p>
                <a:r>
                  <a:rPr lang="en-US" altLang="zh-CN">
                    <a:latin typeface="宋体" panose="02010600030101010101" pitchFamily="2" charset="-122"/>
                    <a:ea typeface="宋体" panose="02010600030101010101" pitchFamily="2" charset="-122"/>
                    <a:sym typeface="Symbol" panose="05050102010706020507"/>
                  </a:rPr>
                  <a:t>…</a:t>
                </a:r>
                <a:endParaRPr lang="zh-CN" altLang="en-US"/>
              </a:p>
            </p:txBody>
          </p:sp>
        </p:grpSp>
        <p:grpSp>
          <p:nvGrpSpPr>
            <p:cNvPr id="41" name="组合 40"/>
            <p:cNvGrpSpPr/>
            <p:nvPr/>
          </p:nvGrpSpPr>
          <p:grpSpPr>
            <a:xfrm>
              <a:off x="588978" y="2114598"/>
              <a:ext cx="839750" cy="3500462"/>
              <a:chOff x="588978" y="2357430"/>
              <a:chExt cx="839750" cy="3500462"/>
            </a:xfrm>
          </p:grpSpPr>
          <p:sp>
            <p:nvSpPr>
              <p:cNvPr id="37" name="左大括号 36"/>
              <p:cNvSpPr/>
              <p:nvPr/>
            </p:nvSpPr>
            <p:spPr>
              <a:xfrm>
                <a:off x="1285852" y="2357430"/>
                <a:ext cx="142876" cy="350046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588978" y="2928934"/>
                <a:ext cx="553998" cy="2428892"/>
              </a:xfrm>
              <a:prstGeom prst="rect">
                <a:avLst/>
              </a:prstGeom>
              <a:noFill/>
            </p:spPr>
            <p:txBody>
              <a:bodyPr vert="eaVert" wrap="square" rtlCol="0">
                <a:spAutoFit/>
              </a:bodyPr>
              <a:lstStyle/>
              <a:p>
                <a:r>
                  <a:rPr kumimoji="1" lang="zh-CN" altLang="en-US">
                    <a:ea typeface="楷体" panose="02010609060101010101" pitchFamily="49" charset="-122"/>
                    <a:cs typeface="Times New Roman" panose="02020603050405020304" pitchFamily="18" charset="0"/>
                  </a:rPr>
                  <a:t>哈希表地址空间</a:t>
                </a:r>
                <a:endParaRPr lang="zh-CN" altLang="en-US"/>
              </a:p>
            </p:txBody>
          </p:sp>
        </p:grpSp>
      </p:grpSp>
      <p:sp>
        <p:nvSpPr>
          <p:cNvPr id="2" name="幻灯片编号占位符 1"/>
          <p:cNvSpPr>
            <a:spLocks noGrp="1"/>
          </p:cNvSpPr>
          <p:nvPr>
            <p:ph type="sldNum" sz="quarter" idx="12"/>
          </p:nvPr>
        </p:nvSpPr>
        <p:spPr/>
        <p:txBody>
          <a:bodyPr/>
          <a:lstStyle/>
          <a:p>
            <a:fld id="{A3603EE2-E77C-4A3F-BE76-CC22BE303815}" type="slidenum">
              <a:rPr lang="en-US" altLang="zh-CN" smtClean="0"/>
              <a:t>152</a:t>
            </a:fld>
            <a:endParaRPr lang="en-US" altLang="zh-CN"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42844" y="71414"/>
            <a:ext cx="8858312" cy="892552"/>
          </a:xfrm>
          <a:prstGeom prst="rect">
            <a:avLst/>
          </a:prstGeom>
          <a:noFill/>
          <a:ln w="9525">
            <a:noFill/>
            <a:miter lim="800000"/>
          </a:ln>
          <a:effectLst/>
        </p:spPr>
        <p:txBody>
          <a:bodyPr wrap="square">
            <a:spAutoFit/>
          </a:bodyPr>
          <a:lstStyle/>
          <a:p>
            <a:pPr algn="just">
              <a:spcBef>
                <a:spcPct val="50000"/>
              </a:spcBef>
            </a:pPr>
            <a:r>
              <a:rPr kumimoji="1" lang="en-US" altLang="zh-CN">
                <a:solidFill>
                  <a:srgbClr val="FF0000"/>
                </a:solidFill>
                <a:ea typeface="楷体" panose="02010609060101010101" pitchFamily="49" charset="-122"/>
                <a:cs typeface="Times New Roman" panose="02020603050405020304" pitchFamily="18" charset="0"/>
              </a:rPr>
              <a:t>     </a:t>
            </a:r>
            <a:r>
              <a:rPr kumimoji="1" lang="en-US" altLang="zh-CN" sz="2800">
                <a:solidFill>
                  <a:srgbClr val="FF0000"/>
                </a:solidFill>
                <a:ea typeface="楷体" panose="02010609060101010101" pitchFamily="49" charset="-122"/>
                <a:cs typeface="Times New Roman" panose="02020603050405020304" pitchFamily="18" charset="0"/>
              </a:rPr>
              <a:t>【</a:t>
            </a:r>
            <a:r>
              <a:rPr kumimoji="1" lang="zh-CN" altLang="en-US" sz="2800">
                <a:solidFill>
                  <a:srgbClr val="FF0000"/>
                </a:solidFill>
                <a:ea typeface="楷体" panose="02010609060101010101" pitchFamily="49" charset="-122"/>
                <a:cs typeface="Times New Roman" panose="02020603050405020304" pitchFamily="18" charset="0"/>
              </a:rPr>
              <a:t>例（补充）</a:t>
            </a:r>
            <a:r>
              <a:rPr kumimoji="1" lang="en-US" altLang="zh-CN" sz="2800">
                <a:solidFill>
                  <a:srgbClr val="FF0000"/>
                </a:solidFill>
                <a:ea typeface="楷体" panose="02010609060101010101" pitchFamily="49" charset="-122"/>
                <a:cs typeface="Times New Roman" panose="02020603050405020304" pitchFamily="18" charset="0"/>
              </a:rPr>
              <a:t>】</a:t>
            </a:r>
            <a:r>
              <a:rPr kumimoji="1" lang="en-US" altLang="zh-CN" sz="2800">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对</a:t>
            </a:r>
            <a:r>
              <a:rPr kumimoji="1" lang="zh-CN" altLang="en-US">
                <a:ea typeface="楷体" panose="02010609060101010101" pitchFamily="49" charset="-122"/>
                <a:cs typeface="Times New Roman" panose="02020603050405020304" pitchFamily="18" charset="0"/>
              </a:rPr>
              <a:t>例</a:t>
            </a:r>
            <a:r>
              <a:rPr kumimoji="1" lang="en-US" altLang="zh-CN">
                <a:ea typeface="楷体" panose="02010609060101010101" pitchFamily="49" charset="-122"/>
                <a:cs typeface="Times New Roman" panose="02020603050405020304" pitchFamily="18" charset="0"/>
              </a:rPr>
              <a:t>9-9</a:t>
            </a:r>
            <a:r>
              <a:rPr kumimoji="1" lang="zh-CN" altLang="en-US">
                <a:ea typeface="楷体" panose="02010609060101010101" pitchFamily="49" charset="-122"/>
                <a:cs typeface="Times New Roman" panose="02020603050405020304" pitchFamily="18" charset="0"/>
              </a:rPr>
              <a:t>的关键字序列，构造采用</a:t>
            </a:r>
            <a:r>
              <a:rPr kumimoji="1" lang="zh-CN" altLang="en-US" dirty="0">
                <a:solidFill>
                  <a:srgbClr val="FF00FF"/>
                </a:solidFill>
                <a:ea typeface="楷体" panose="02010609060101010101" pitchFamily="49" charset="-122"/>
                <a:cs typeface="Times New Roman" panose="02020603050405020304" pitchFamily="18" charset="0"/>
              </a:rPr>
              <a:t>拉链法</a:t>
            </a:r>
            <a:r>
              <a:rPr kumimoji="1" lang="zh-CN" altLang="en-US">
                <a:ea typeface="楷体" panose="02010609060101010101" pitchFamily="49" charset="-122"/>
                <a:cs typeface="Times New Roman" panose="02020603050405020304" pitchFamily="18" charset="0"/>
              </a:rPr>
              <a:t>解决冲突的哈希表。</a:t>
            </a:r>
            <a:endParaRPr kumimoji="1" lang="zh-CN" altLang="en-US" dirty="0">
              <a:ea typeface="楷体" panose="02010609060101010101" pitchFamily="49" charset="-122"/>
              <a:cs typeface="Times New Roman" panose="02020603050405020304" pitchFamily="18" charset="0"/>
            </a:endParaRPr>
          </a:p>
        </p:txBody>
      </p:sp>
      <p:sp>
        <p:nvSpPr>
          <p:cNvPr id="101" name="TextBox 100"/>
          <p:cNvSpPr txBox="1"/>
          <p:nvPr/>
        </p:nvSpPr>
        <p:spPr>
          <a:xfrm>
            <a:off x="1977078" y="1571612"/>
            <a:ext cx="523220" cy="4714908"/>
          </a:xfrm>
          <a:prstGeom prst="rect">
            <a:avLst/>
          </a:prstGeom>
          <a:noFill/>
        </p:spPr>
        <p:txBody>
          <a:bodyPr vert="eaVert" wrap="square" rtlCol="0">
            <a:spAutoFit/>
          </a:bodyPr>
          <a:lstStyle/>
          <a:p>
            <a:r>
              <a:rPr kumimoji="1" lang="zh-CN" altLang="en-US" sz="2200" dirty="0">
                <a:ea typeface="楷体" panose="02010609060101010101" pitchFamily="49" charset="-122"/>
                <a:cs typeface="Times New Roman" panose="02020603050405020304" pitchFamily="18" charset="0"/>
              </a:rPr>
              <a:t>采用拉链法构造的</a:t>
            </a:r>
            <a:r>
              <a:rPr lang="zh-CN" altLang="en-US" sz="2200" dirty="0">
                <a:ea typeface="楷体" panose="02010609060101010101" pitchFamily="49" charset="-122"/>
                <a:cs typeface="Times New Roman" panose="02020603050405020304" pitchFamily="18" charset="0"/>
              </a:rPr>
              <a:t>哈希表</a:t>
            </a:r>
            <a:r>
              <a:rPr lang="en-US" altLang="zh-CN" sz="2200" dirty="0">
                <a:ea typeface="楷体" panose="02010609060101010101" pitchFamily="49" charset="-122"/>
                <a:cs typeface="Times New Roman" panose="02020603050405020304" pitchFamily="18" charset="0"/>
              </a:rPr>
              <a:t>ha[0..12]</a:t>
            </a:r>
            <a:endParaRPr lang="zh-CN" altLang="en-US" sz="2200" dirty="0">
              <a:ea typeface="楷体" panose="02010609060101010101" pitchFamily="49" charset="-122"/>
              <a:cs typeface="Times New Roman" panose="02020603050405020304" pitchFamily="18" charset="0"/>
            </a:endParaRPr>
          </a:p>
        </p:txBody>
      </p:sp>
      <p:grpSp>
        <p:nvGrpSpPr>
          <p:cNvPr id="103" name="组合 102"/>
          <p:cNvGrpSpPr/>
          <p:nvPr/>
        </p:nvGrpSpPr>
        <p:grpSpPr>
          <a:xfrm>
            <a:off x="2857488" y="928670"/>
            <a:ext cx="4572032" cy="5578908"/>
            <a:chOff x="2857488" y="928670"/>
            <a:chExt cx="4572032" cy="5578908"/>
          </a:xfrm>
        </p:grpSpPr>
        <p:sp>
          <p:nvSpPr>
            <p:cNvPr id="39" name="矩形 38"/>
            <p:cNvSpPr/>
            <p:nvPr/>
          </p:nvSpPr>
          <p:spPr>
            <a:xfrm>
              <a:off x="4143372" y="9286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0" name="TextBox 39"/>
            <p:cNvSpPr txBox="1"/>
            <p:nvPr/>
          </p:nvSpPr>
          <p:spPr>
            <a:xfrm>
              <a:off x="3643306" y="1000108"/>
              <a:ext cx="428628" cy="307777"/>
            </a:xfrm>
            <a:prstGeom prst="rect">
              <a:avLst/>
            </a:prstGeom>
            <a:noFill/>
          </p:spPr>
          <p:txBody>
            <a:bodyPr wrap="square" lIns="0" tIns="0" rIns="0" bIns="0" rtlCol="0">
              <a:spAutoFit/>
            </a:bodyPr>
            <a:lstStyle/>
            <a:p>
              <a:r>
                <a:rPr lang="en-US" altLang="zh-CN" sz="2000" dirty="0"/>
                <a:t>0</a:t>
              </a:r>
              <a:endParaRPr lang="zh-CN" altLang="en-US" sz="2000" dirty="0"/>
            </a:p>
          </p:txBody>
        </p:sp>
        <p:sp>
          <p:nvSpPr>
            <p:cNvPr id="43" name="矩形 42"/>
            <p:cNvSpPr/>
            <p:nvPr/>
          </p:nvSpPr>
          <p:spPr>
            <a:xfrm>
              <a:off x="5072066" y="181132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54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4" name="矩形 43"/>
            <p:cNvSpPr/>
            <p:nvPr/>
          </p:nvSpPr>
          <p:spPr>
            <a:xfrm>
              <a:off x="5572132" y="181132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5" name="矩形 44"/>
            <p:cNvSpPr/>
            <p:nvPr/>
          </p:nvSpPr>
          <p:spPr>
            <a:xfrm>
              <a:off x="4143372" y="135729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6" name="TextBox 45"/>
            <p:cNvSpPr txBox="1"/>
            <p:nvPr/>
          </p:nvSpPr>
          <p:spPr>
            <a:xfrm>
              <a:off x="3643306" y="1428736"/>
              <a:ext cx="428628" cy="307777"/>
            </a:xfrm>
            <a:prstGeom prst="rect">
              <a:avLst/>
            </a:prstGeom>
            <a:noFill/>
          </p:spPr>
          <p:txBody>
            <a:bodyPr wrap="square" lIns="0" tIns="0" rIns="0" bIns="0" rtlCol="0">
              <a:spAutoFit/>
            </a:bodyPr>
            <a:lstStyle/>
            <a:p>
              <a:r>
                <a:rPr lang="en-US" altLang="zh-CN" sz="2000" dirty="0"/>
                <a:t>1</a:t>
              </a:r>
              <a:endParaRPr lang="zh-CN" altLang="en-US" sz="2000" dirty="0"/>
            </a:p>
          </p:txBody>
        </p:sp>
        <p:sp>
          <p:nvSpPr>
            <p:cNvPr id="47" name="矩形 46"/>
            <p:cNvSpPr/>
            <p:nvPr/>
          </p:nvSpPr>
          <p:spPr>
            <a:xfrm>
              <a:off x="4143372" y="178592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3643306" y="1857364"/>
              <a:ext cx="428628" cy="307777"/>
            </a:xfrm>
            <a:prstGeom prst="rect">
              <a:avLst/>
            </a:prstGeom>
            <a:noFill/>
          </p:spPr>
          <p:txBody>
            <a:bodyPr wrap="square" lIns="0" tIns="0" rIns="0" bIns="0" rtlCol="0">
              <a:spAutoFit/>
            </a:bodyPr>
            <a:lstStyle/>
            <a:p>
              <a:r>
                <a:rPr lang="en-US" altLang="zh-CN" sz="2000" dirty="0"/>
                <a:t>2</a:t>
              </a:r>
              <a:endParaRPr lang="zh-CN" altLang="en-US" sz="2000" dirty="0"/>
            </a:p>
          </p:txBody>
        </p:sp>
        <p:sp>
          <p:nvSpPr>
            <p:cNvPr id="49" name="矩形 48"/>
            <p:cNvSpPr/>
            <p:nvPr/>
          </p:nvSpPr>
          <p:spPr>
            <a:xfrm>
              <a:off x="4143372" y="221455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0" name="TextBox 49"/>
            <p:cNvSpPr txBox="1"/>
            <p:nvPr/>
          </p:nvSpPr>
          <p:spPr>
            <a:xfrm>
              <a:off x="3643306" y="2285992"/>
              <a:ext cx="428628" cy="307777"/>
            </a:xfrm>
            <a:prstGeom prst="rect">
              <a:avLst/>
            </a:prstGeom>
            <a:noFill/>
          </p:spPr>
          <p:txBody>
            <a:bodyPr wrap="square" lIns="0" tIns="0" rIns="0" bIns="0" rtlCol="0">
              <a:spAutoFit/>
            </a:bodyPr>
            <a:lstStyle/>
            <a:p>
              <a:r>
                <a:rPr lang="en-US" altLang="zh-CN" sz="2000" dirty="0"/>
                <a:t>3</a:t>
              </a:r>
              <a:endParaRPr lang="zh-CN" altLang="en-US" sz="2000" dirty="0"/>
            </a:p>
          </p:txBody>
        </p:sp>
        <p:sp>
          <p:nvSpPr>
            <p:cNvPr id="51" name="矩形 50"/>
            <p:cNvSpPr/>
            <p:nvPr/>
          </p:nvSpPr>
          <p:spPr>
            <a:xfrm>
              <a:off x="4143372" y="264318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2" name="TextBox 51"/>
            <p:cNvSpPr txBox="1"/>
            <p:nvPr/>
          </p:nvSpPr>
          <p:spPr>
            <a:xfrm>
              <a:off x="3643306" y="2714620"/>
              <a:ext cx="428628" cy="307777"/>
            </a:xfrm>
            <a:prstGeom prst="rect">
              <a:avLst/>
            </a:prstGeom>
            <a:noFill/>
          </p:spPr>
          <p:txBody>
            <a:bodyPr wrap="square" lIns="0" tIns="0" rIns="0" bIns="0" rtlCol="0">
              <a:spAutoFit/>
            </a:bodyPr>
            <a:lstStyle/>
            <a:p>
              <a:r>
                <a:rPr lang="en-US" altLang="zh-CN" sz="2000" dirty="0"/>
                <a:t>4</a:t>
              </a:r>
              <a:endParaRPr lang="zh-CN" altLang="en-US" sz="2000" dirty="0"/>
            </a:p>
          </p:txBody>
        </p:sp>
        <p:sp>
          <p:nvSpPr>
            <p:cNvPr id="53" name="矩形 52"/>
            <p:cNvSpPr/>
            <p:nvPr/>
          </p:nvSpPr>
          <p:spPr>
            <a:xfrm>
              <a:off x="4143372" y="307181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4" name="TextBox 53"/>
            <p:cNvSpPr txBox="1"/>
            <p:nvPr/>
          </p:nvSpPr>
          <p:spPr>
            <a:xfrm>
              <a:off x="3643306" y="3143248"/>
              <a:ext cx="428628" cy="307777"/>
            </a:xfrm>
            <a:prstGeom prst="rect">
              <a:avLst/>
            </a:prstGeom>
            <a:noFill/>
          </p:spPr>
          <p:txBody>
            <a:bodyPr wrap="square" lIns="0" tIns="0" rIns="0" bIns="0" rtlCol="0">
              <a:spAutoFit/>
            </a:bodyPr>
            <a:lstStyle/>
            <a:p>
              <a:r>
                <a:rPr lang="en-US" altLang="zh-CN" sz="2000" dirty="0"/>
                <a:t>5</a:t>
              </a:r>
              <a:endParaRPr lang="zh-CN" altLang="en-US" sz="2000" dirty="0"/>
            </a:p>
          </p:txBody>
        </p:sp>
        <p:sp>
          <p:nvSpPr>
            <p:cNvPr id="55" name="矩形 54"/>
            <p:cNvSpPr/>
            <p:nvPr/>
          </p:nvSpPr>
          <p:spPr>
            <a:xfrm>
              <a:off x="4143372" y="350043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56" name="TextBox 55"/>
            <p:cNvSpPr txBox="1"/>
            <p:nvPr/>
          </p:nvSpPr>
          <p:spPr>
            <a:xfrm>
              <a:off x="3643306" y="3571876"/>
              <a:ext cx="428628" cy="307777"/>
            </a:xfrm>
            <a:prstGeom prst="rect">
              <a:avLst/>
            </a:prstGeom>
            <a:noFill/>
          </p:spPr>
          <p:txBody>
            <a:bodyPr wrap="square" lIns="0" tIns="0" rIns="0" bIns="0" rtlCol="0">
              <a:spAutoFit/>
            </a:bodyPr>
            <a:lstStyle/>
            <a:p>
              <a:r>
                <a:rPr lang="en-US" altLang="zh-CN" sz="2000" dirty="0"/>
                <a:t>6</a:t>
              </a:r>
              <a:endParaRPr lang="zh-CN" altLang="en-US" sz="2000" dirty="0"/>
            </a:p>
          </p:txBody>
        </p:sp>
        <p:sp>
          <p:nvSpPr>
            <p:cNvPr id="57" name="矩形 56"/>
            <p:cNvSpPr/>
            <p:nvPr/>
          </p:nvSpPr>
          <p:spPr>
            <a:xfrm>
              <a:off x="4143372" y="392906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8" name="TextBox 57"/>
            <p:cNvSpPr txBox="1"/>
            <p:nvPr/>
          </p:nvSpPr>
          <p:spPr>
            <a:xfrm>
              <a:off x="3643306" y="4000504"/>
              <a:ext cx="428628" cy="307777"/>
            </a:xfrm>
            <a:prstGeom prst="rect">
              <a:avLst/>
            </a:prstGeom>
            <a:noFill/>
          </p:spPr>
          <p:txBody>
            <a:bodyPr wrap="square" lIns="0" tIns="0" rIns="0" bIns="0" rtlCol="0">
              <a:spAutoFit/>
            </a:bodyPr>
            <a:lstStyle/>
            <a:p>
              <a:r>
                <a:rPr lang="en-US" altLang="zh-CN" sz="2000" dirty="0"/>
                <a:t>7</a:t>
              </a:r>
              <a:endParaRPr lang="zh-CN" altLang="en-US" sz="2000" dirty="0"/>
            </a:p>
          </p:txBody>
        </p:sp>
        <p:sp>
          <p:nvSpPr>
            <p:cNvPr id="59" name="矩形 58"/>
            <p:cNvSpPr/>
            <p:nvPr/>
          </p:nvSpPr>
          <p:spPr>
            <a:xfrm>
              <a:off x="4143372" y="436106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0" name="TextBox 59"/>
            <p:cNvSpPr txBox="1"/>
            <p:nvPr/>
          </p:nvSpPr>
          <p:spPr>
            <a:xfrm>
              <a:off x="3643306" y="4432504"/>
              <a:ext cx="428628" cy="307777"/>
            </a:xfrm>
            <a:prstGeom prst="rect">
              <a:avLst/>
            </a:prstGeom>
            <a:noFill/>
          </p:spPr>
          <p:txBody>
            <a:bodyPr wrap="square" lIns="0" tIns="0" rIns="0" bIns="0" rtlCol="0">
              <a:spAutoFit/>
            </a:bodyPr>
            <a:lstStyle/>
            <a:p>
              <a:r>
                <a:rPr lang="en-US" altLang="zh-CN" sz="2000" dirty="0"/>
                <a:t>8</a:t>
              </a:r>
              <a:endParaRPr lang="zh-CN" altLang="en-US" sz="2000" dirty="0"/>
            </a:p>
          </p:txBody>
        </p:sp>
        <p:sp>
          <p:nvSpPr>
            <p:cNvPr id="61" name="矩形 60"/>
            <p:cNvSpPr/>
            <p:nvPr/>
          </p:nvSpPr>
          <p:spPr>
            <a:xfrm>
              <a:off x="4143372" y="478969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2" name="TextBox 61"/>
            <p:cNvSpPr txBox="1"/>
            <p:nvPr/>
          </p:nvSpPr>
          <p:spPr>
            <a:xfrm>
              <a:off x="3643306" y="4861132"/>
              <a:ext cx="428628" cy="307777"/>
            </a:xfrm>
            <a:prstGeom prst="rect">
              <a:avLst/>
            </a:prstGeom>
            <a:noFill/>
          </p:spPr>
          <p:txBody>
            <a:bodyPr wrap="square" lIns="0" tIns="0" rIns="0" bIns="0" rtlCol="0">
              <a:spAutoFit/>
            </a:bodyPr>
            <a:lstStyle/>
            <a:p>
              <a:r>
                <a:rPr lang="en-US" altLang="zh-CN" sz="2000" dirty="0"/>
                <a:t>9</a:t>
              </a:r>
              <a:endParaRPr lang="zh-CN" altLang="en-US" sz="2000" dirty="0"/>
            </a:p>
          </p:txBody>
        </p:sp>
        <p:sp>
          <p:nvSpPr>
            <p:cNvPr id="63" name="矩形 62"/>
            <p:cNvSpPr/>
            <p:nvPr/>
          </p:nvSpPr>
          <p:spPr>
            <a:xfrm>
              <a:off x="4143372" y="521832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3643306" y="5289760"/>
              <a:ext cx="428628" cy="307777"/>
            </a:xfrm>
            <a:prstGeom prst="rect">
              <a:avLst/>
            </a:prstGeom>
            <a:noFill/>
          </p:spPr>
          <p:txBody>
            <a:bodyPr wrap="square" lIns="0" tIns="0" rIns="0" bIns="0" rtlCol="0">
              <a:spAutoFit/>
            </a:bodyPr>
            <a:lstStyle/>
            <a:p>
              <a:r>
                <a:rPr lang="en-US" altLang="zh-CN" sz="2000" dirty="0"/>
                <a:t>10</a:t>
              </a:r>
              <a:endParaRPr lang="zh-CN" altLang="en-US" sz="2000" dirty="0"/>
            </a:p>
          </p:txBody>
        </p:sp>
        <p:sp>
          <p:nvSpPr>
            <p:cNvPr id="65" name="矩形 64"/>
            <p:cNvSpPr/>
            <p:nvPr/>
          </p:nvSpPr>
          <p:spPr>
            <a:xfrm>
              <a:off x="4143372" y="564695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66" name="TextBox 65"/>
            <p:cNvSpPr txBox="1"/>
            <p:nvPr/>
          </p:nvSpPr>
          <p:spPr>
            <a:xfrm>
              <a:off x="3643306" y="5718388"/>
              <a:ext cx="428628" cy="307777"/>
            </a:xfrm>
            <a:prstGeom prst="rect">
              <a:avLst/>
            </a:prstGeom>
            <a:noFill/>
          </p:spPr>
          <p:txBody>
            <a:bodyPr wrap="square" lIns="0" tIns="0" rIns="0" bIns="0" rtlCol="0">
              <a:spAutoFit/>
            </a:bodyPr>
            <a:lstStyle/>
            <a:p>
              <a:r>
                <a:rPr lang="en-US" altLang="zh-CN" sz="2000" dirty="0"/>
                <a:t>11</a:t>
              </a:r>
              <a:endParaRPr lang="zh-CN" altLang="en-US" sz="2000" dirty="0"/>
            </a:p>
          </p:txBody>
        </p:sp>
        <p:sp>
          <p:nvSpPr>
            <p:cNvPr id="67" name="矩形 66"/>
            <p:cNvSpPr/>
            <p:nvPr/>
          </p:nvSpPr>
          <p:spPr>
            <a:xfrm>
              <a:off x="4143372" y="607557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8" name="TextBox 67"/>
            <p:cNvSpPr txBox="1"/>
            <p:nvPr/>
          </p:nvSpPr>
          <p:spPr>
            <a:xfrm>
              <a:off x="3643306" y="6147016"/>
              <a:ext cx="428628" cy="307777"/>
            </a:xfrm>
            <a:prstGeom prst="rect">
              <a:avLst/>
            </a:prstGeom>
            <a:noFill/>
          </p:spPr>
          <p:txBody>
            <a:bodyPr wrap="square" lIns="0" tIns="0" rIns="0" bIns="0" rtlCol="0">
              <a:spAutoFit/>
            </a:bodyPr>
            <a:lstStyle/>
            <a:p>
              <a:r>
                <a:rPr lang="en-US" altLang="zh-CN" sz="2000" dirty="0"/>
                <a:t>12</a:t>
              </a:r>
              <a:endParaRPr lang="zh-CN" altLang="en-US" sz="2000" dirty="0"/>
            </a:p>
          </p:txBody>
        </p:sp>
        <p:cxnSp>
          <p:nvCxnSpPr>
            <p:cNvPr id="70" name="直接箭头连接符 69"/>
            <p:cNvCxnSpPr>
              <a:endCxn id="43" idx="1"/>
            </p:cNvCxnSpPr>
            <p:nvPr/>
          </p:nvCxnSpPr>
          <p:spPr>
            <a:xfrm flipV="1">
              <a:off x="4429124" y="198992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072066" y="22732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29</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2" name="矩形 71"/>
            <p:cNvSpPr/>
            <p:nvPr/>
          </p:nvSpPr>
          <p:spPr>
            <a:xfrm>
              <a:off x="5572132" y="22732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3" name="直接箭头连接符 72"/>
            <p:cNvCxnSpPr>
              <a:endCxn id="71" idx="1"/>
            </p:cNvCxnSpPr>
            <p:nvPr/>
          </p:nvCxnSpPr>
          <p:spPr>
            <a:xfrm flipV="1">
              <a:off x="4429124" y="24518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6429388" y="22859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16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5" name="矩形 74"/>
            <p:cNvSpPr/>
            <p:nvPr/>
          </p:nvSpPr>
          <p:spPr>
            <a:xfrm>
              <a:off x="6929454" y="22859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76" name="直接箭头连接符 75"/>
            <p:cNvCxnSpPr>
              <a:endCxn id="74" idx="1"/>
            </p:cNvCxnSpPr>
            <p:nvPr/>
          </p:nvCxnSpPr>
          <p:spPr>
            <a:xfrm flipV="1">
              <a:off x="5786446" y="24645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072066" y="61309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77</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8" name="矩形 77"/>
            <p:cNvSpPr/>
            <p:nvPr/>
          </p:nvSpPr>
          <p:spPr>
            <a:xfrm>
              <a:off x="5572132" y="61309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9" name="直接箭头连接符 78"/>
            <p:cNvCxnSpPr>
              <a:endCxn id="77" idx="1"/>
            </p:cNvCxnSpPr>
            <p:nvPr/>
          </p:nvCxnSpPr>
          <p:spPr>
            <a:xfrm flipV="1">
              <a:off x="4429124" y="630953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6429388" y="61436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90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1" name="矩形 80"/>
            <p:cNvSpPr/>
            <p:nvPr/>
          </p:nvSpPr>
          <p:spPr>
            <a:xfrm>
              <a:off x="6929454" y="61436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2" name="直接箭头连接符 81"/>
            <p:cNvCxnSpPr>
              <a:endCxn id="80" idx="1"/>
            </p:cNvCxnSpPr>
            <p:nvPr/>
          </p:nvCxnSpPr>
          <p:spPr>
            <a:xfrm flipV="1">
              <a:off x="5786446" y="632223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5072066" y="271462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43</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4" name="矩形 83"/>
            <p:cNvSpPr/>
            <p:nvPr/>
          </p:nvSpPr>
          <p:spPr>
            <a:xfrm>
              <a:off x="5572132" y="271462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5" name="直接箭头连接符 84"/>
            <p:cNvCxnSpPr>
              <a:endCxn id="83" idx="1"/>
            </p:cNvCxnSpPr>
            <p:nvPr/>
          </p:nvCxnSpPr>
          <p:spPr>
            <a:xfrm flipV="1">
              <a:off x="4429124" y="289321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5072066" y="315118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31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7" name="矩形 86"/>
            <p:cNvSpPr/>
            <p:nvPr/>
          </p:nvSpPr>
          <p:spPr>
            <a:xfrm>
              <a:off x="5572132" y="315118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8" name="直接箭头连接符 87"/>
            <p:cNvCxnSpPr>
              <a:endCxn id="86" idx="1"/>
            </p:cNvCxnSpPr>
            <p:nvPr/>
          </p:nvCxnSpPr>
          <p:spPr>
            <a:xfrm flipV="1">
              <a:off x="4429124" y="332978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5072066" y="400050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46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0" name="矩形 89"/>
            <p:cNvSpPr/>
            <p:nvPr/>
          </p:nvSpPr>
          <p:spPr>
            <a:xfrm>
              <a:off x="5572132" y="400050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1" name="直接箭头连接符 90"/>
            <p:cNvCxnSpPr>
              <a:endCxn id="89" idx="1"/>
            </p:cNvCxnSpPr>
            <p:nvPr/>
          </p:nvCxnSpPr>
          <p:spPr>
            <a:xfrm flipV="1">
              <a:off x="4429124" y="417909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072066" y="442913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60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3" name="矩形 92"/>
            <p:cNvSpPr/>
            <p:nvPr/>
          </p:nvSpPr>
          <p:spPr>
            <a:xfrm>
              <a:off x="5572132" y="442913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4" name="直接箭头连接符 93"/>
            <p:cNvCxnSpPr>
              <a:endCxn id="92" idx="1"/>
            </p:cNvCxnSpPr>
            <p:nvPr/>
          </p:nvCxnSpPr>
          <p:spPr>
            <a:xfrm flipV="1">
              <a:off x="4429124" y="460772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5072066" y="485776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74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6" name="矩形 95"/>
            <p:cNvSpPr/>
            <p:nvPr/>
          </p:nvSpPr>
          <p:spPr>
            <a:xfrm>
              <a:off x="5572132" y="485776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7" name="直接箭头连接符 96"/>
            <p:cNvCxnSpPr>
              <a:endCxn id="95" idx="1"/>
            </p:cNvCxnSpPr>
            <p:nvPr/>
          </p:nvCxnSpPr>
          <p:spPr>
            <a:xfrm flipV="1">
              <a:off x="4429124" y="503635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5072066" y="528638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88</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9" name="矩形 98"/>
            <p:cNvSpPr/>
            <p:nvPr/>
          </p:nvSpPr>
          <p:spPr>
            <a:xfrm>
              <a:off x="5572132" y="528638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100" name="直接箭头连接符 99"/>
            <p:cNvCxnSpPr>
              <a:endCxn id="98" idx="1"/>
            </p:cNvCxnSpPr>
            <p:nvPr/>
          </p:nvCxnSpPr>
          <p:spPr>
            <a:xfrm flipV="1">
              <a:off x="4429124" y="546498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2" name="右箭头 101"/>
            <p:cNvSpPr/>
            <p:nvPr/>
          </p:nvSpPr>
          <p:spPr>
            <a:xfrm>
              <a:off x="2857488" y="3500438"/>
              <a:ext cx="642942" cy="35719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sp>
        <p:nvSpPr>
          <p:cNvPr id="69" name="TextBox 68"/>
          <p:cNvSpPr txBox="1"/>
          <p:nvPr/>
        </p:nvSpPr>
        <p:spPr>
          <a:xfrm>
            <a:off x="214282" y="918504"/>
            <a:ext cx="1643074" cy="2400657"/>
          </a:xfrm>
          <a:prstGeom prst="rect">
            <a:avLst/>
          </a:prstGeom>
          <a:noFill/>
        </p:spPr>
        <p:txBody>
          <a:bodyPr wrap="square" rtlCol="0">
            <a:spAutoFit/>
          </a:bodyPr>
          <a:lstStyle/>
          <a:p>
            <a:pPr algn="l">
              <a:lnSpc>
                <a:spcPct val="150000"/>
              </a:lnSpc>
              <a:spcBef>
                <a:spcPct val="50000"/>
              </a:spcBef>
            </a:pPr>
            <a:r>
              <a:rPr kumimoji="1" lang="zh-CN" altLang="en-US" sz="2000">
                <a:ea typeface="楷体" panose="02010609060101010101" pitchFamily="49" charset="-122"/>
                <a:cs typeface="Times New Roman" panose="02020603050405020304" pitchFamily="18" charset="0"/>
              </a:rPr>
              <a:t>关键字集合：</a:t>
            </a:r>
            <a:r>
              <a:rPr kumimoji="1" lang="en-US" altLang="zh-CN" sz="2000">
                <a:ea typeface="楷体" panose="02010609060101010101" pitchFamily="49" charset="-122"/>
                <a:cs typeface="Times New Roman" panose="02020603050405020304" pitchFamily="18" charset="0"/>
              </a:rPr>
              <a:t>                   (16</a:t>
            </a:r>
            <a:r>
              <a:rPr kumimoji="1" lang="zh-CN" altLang="en-US" sz="2000">
                <a:ea typeface="楷体" panose="02010609060101010101" pitchFamily="49" charset="-122"/>
                <a:cs typeface="Times New Roman" panose="02020603050405020304" pitchFamily="18" charset="0"/>
              </a:rPr>
              <a:t>，</a:t>
            </a:r>
            <a:r>
              <a:rPr kumimoji="1" lang="en-US" altLang="zh-CN" sz="2000">
                <a:ea typeface="楷体" panose="02010609060101010101" pitchFamily="49" charset="-122"/>
                <a:cs typeface="Times New Roman" panose="02020603050405020304" pitchFamily="18" charset="0"/>
              </a:rPr>
              <a:t>74</a:t>
            </a:r>
            <a:r>
              <a:rPr kumimoji="1" lang="zh-CN" altLang="en-US" sz="2000">
                <a:ea typeface="楷体" panose="02010609060101010101" pitchFamily="49" charset="-122"/>
                <a:cs typeface="Times New Roman" panose="02020603050405020304" pitchFamily="18" charset="0"/>
              </a:rPr>
              <a:t>，</a:t>
            </a:r>
            <a:r>
              <a:rPr kumimoji="1" lang="en-US" altLang="zh-CN" sz="2000">
                <a:ea typeface="楷体" panose="02010609060101010101" pitchFamily="49" charset="-122"/>
                <a:cs typeface="Times New Roman" panose="02020603050405020304" pitchFamily="18" charset="0"/>
              </a:rPr>
              <a:t>60</a:t>
            </a:r>
            <a:r>
              <a:rPr kumimoji="1" lang="zh-CN" altLang="en-US" sz="2000">
                <a:ea typeface="楷体" panose="02010609060101010101" pitchFamily="49" charset="-122"/>
                <a:cs typeface="Times New Roman" panose="02020603050405020304" pitchFamily="18" charset="0"/>
              </a:rPr>
              <a:t>，</a:t>
            </a:r>
            <a:r>
              <a:rPr kumimoji="1" lang="en-US" altLang="zh-CN" sz="2000">
                <a:ea typeface="楷体" panose="02010609060101010101" pitchFamily="49" charset="-122"/>
                <a:cs typeface="Times New Roman" panose="02020603050405020304" pitchFamily="18" charset="0"/>
              </a:rPr>
              <a:t>43</a:t>
            </a:r>
            <a:r>
              <a:rPr kumimoji="1" lang="zh-CN" altLang="en-US" sz="2000">
                <a:ea typeface="楷体" panose="02010609060101010101" pitchFamily="49" charset="-122"/>
                <a:cs typeface="Times New Roman" panose="02020603050405020304" pitchFamily="18" charset="0"/>
              </a:rPr>
              <a:t>，</a:t>
            </a:r>
            <a:r>
              <a:rPr kumimoji="1" lang="en-US" altLang="zh-CN" sz="2000">
                <a:ea typeface="楷体" panose="02010609060101010101" pitchFamily="49" charset="-122"/>
                <a:cs typeface="Times New Roman" panose="02020603050405020304" pitchFamily="18" charset="0"/>
              </a:rPr>
              <a:t>54</a:t>
            </a:r>
            <a:r>
              <a:rPr kumimoji="1" lang="zh-CN" altLang="en-US" sz="2000">
                <a:ea typeface="楷体" panose="02010609060101010101" pitchFamily="49" charset="-122"/>
                <a:cs typeface="Times New Roman" panose="02020603050405020304" pitchFamily="18" charset="0"/>
              </a:rPr>
              <a:t>，</a:t>
            </a:r>
            <a:r>
              <a:rPr kumimoji="1" lang="en-US" altLang="zh-CN" sz="2000">
                <a:ea typeface="楷体" panose="02010609060101010101" pitchFamily="49" charset="-122"/>
                <a:cs typeface="Times New Roman" panose="02020603050405020304" pitchFamily="18" charset="0"/>
              </a:rPr>
              <a:t>90</a:t>
            </a:r>
            <a:r>
              <a:rPr kumimoji="1" lang="zh-CN" altLang="en-US" sz="2000">
                <a:ea typeface="楷体" panose="02010609060101010101" pitchFamily="49" charset="-122"/>
                <a:cs typeface="Times New Roman" panose="02020603050405020304" pitchFamily="18" charset="0"/>
              </a:rPr>
              <a:t>，</a:t>
            </a:r>
            <a:r>
              <a:rPr kumimoji="1" lang="en-US" altLang="zh-CN" sz="2000">
                <a:ea typeface="楷体" panose="02010609060101010101" pitchFamily="49" charset="-122"/>
                <a:cs typeface="Times New Roman" panose="02020603050405020304" pitchFamily="18" charset="0"/>
              </a:rPr>
              <a:t>46</a:t>
            </a:r>
            <a:r>
              <a:rPr kumimoji="1" lang="zh-CN" altLang="en-US" sz="2000">
                <a:ea typeface="楷体" panose="02010609060101010101" pitchFamily="49" charset="-122"/>
                <a:cs typeface="Times New Roman" panose="02020603050405020304" pitchFamily="18" charset="0"/>
              </a:rPr>
              <a:t>，</a:t>
            </a:r>
            <a:r>
              <a:rPr kumimoji="1" lang="en-US" altLang="zh-CN" sz="2000">
                <a:ea typeface="楷体" panose="02010609060101010101" pitchFamily="49" charset="-122"/>
                <a:cs typeface="Times New Roman" panose="02020603050405020304" pitchFamily="18" charset="0"/>
              </a:rPr>
              <a:t>31</a:t>
            </a:r>
            <a:r>
              <a:rPr kumimoji="1" lang="zh-CN" altLang="en-US" sz="2000">
                <a:ea typeface="楷体" panose="02010609060101010101" pitchFamily="49" charset="-122"/>
                <a:cs typeface="Times New Roman" panose="02020603050405020304" pitchFamily="18" charset="0"/>
              </a:rPr>
              <a:t>，</a:t>
            </a:r>
            <a:r>
              <a:rPr kumimoji="1" lang="en-US" altLang="zh-CN" sz="2000">
                <a:ea typeface="楷体" panose="02010609060101010101" pitchFamily="49" charset="-122"/>
                <a:cs typeface="Times New Roman" panose="02020603050405020304" pitchFamily="18" charset="0"/>
              </a:rPr>
              <a:t>29</a:t>
            </a:r>
            <a:r>
              <a:rPr kumimoji="1" lang="zh-CN" altLang="en-US" sz="2000">
                <a:ea typeface="楷体" panose="02010609060101010101" pitchFamily="49" charset="-122"/>
                <a:cs typeface="Times New Roman" panose="02020603050405020304" pitchFamily="18" charset="0"/>
              </a:rPr>
              <a:t>，</a:t>
            </a:r>
            <a:r>
              <a:rPr kumimoji="1" lang="en-US" altLang="zh-CN" sz="2000">
                <a:ea typeface="楷体" panose="02010609060101010101" pitchFamily="49" charset="-122"/>
                <a:cs typeface="Times New Roman" panose="02020603050405020304" pitchFamily="18" charset="0"/>
              </a:rPr>
              <a:t>88</a:t>
            </a:r>
            <a:r>
              <a:rPr kumimoji="1" lang="zh-CN" altLang="en-US" sz="2000">
                <a:ea typeface="楷体" panose="02010609060101010101" pitchFamily="49" charset="-122"/>
                <a:cs typeface="Times New Roman" panose="02020603050405020304" pitchFamily="18" charset="0"/>
              </a:rPr>
              <a:t>，</a:t>
            </a:r>
            <a:r>
              <a:rPr kumimoji="1" lang="en-US" altLang="zh-CN" sz="2000">
                <a:ea typeface="楷体" panose="02010609060101010101" pitchFamily="49" charset="-122"/>
                <a:cs typeface="Times New Roman" panose="02020603050405020304" pitchFamily="18" charset="0"/>
              </a:rPr>
              <a:t>77)</a:t>
            </a:r>
            <a:endParaRPr lang="zh-CN" altLang="en-US" sz="2000"/>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153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539750" y="836613"/>
            <a:ext cx="4968875" cy="457200"/>
          </a:xfrm>
          <a:prstGeom prst="rect">
            <a:avLst/>
          </a:prstGeom>
          <a:noFill/>
          <a:ln w="28575" algn="ctr">
            <a:noFill/>
            <a:miter lim="800000"/>
          </a:ln>
          <a:effectLst/>
          <a:scene3d>
            <a:camera prst="perspectiveRight"/>
            <a:lightRig rig="threePt" dir="t"/>
          </a:scene3d>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拉链法哈希表查找</a:t>
            </a:r>
            <a:r>
              <a:rPr lang="en-US" altLang="zh-CN" i="1" dirty="0">
                <a:ea typeface="楷体" panose="02010609060101010101" pitchFamily="49" charset="-122"/>
                <a:cs typeface="Times New Roman" panose="02020603050405020304" pitchFamily="18" charset="0"/>
              </a:rPr>
              <a:t>k</a:t>
            </a:r>
            <a:r>
              <a:rPr lang="zh-CN" altLang="en-US" dirty="0">
                <a:ea typeface="楷体" panose="02010609060101010101" pitchFamily="49" charset="-122"/>
                <a:cs typeface="Times New Roman" panose="02020603050405020304" pitchFamily="18" charset="0"/>
              </a:rPr>
              <a:t>过程：</a:t>
            </a:r>
          </a:p>
        </p:txBody>
      </p:sp>
      <p:sp>
        <p:nvSpPr>
          <p:cNvPr id="187395" name="Text Box 3"/>
          <p:cNvSpPr txBox="1">
            <a:spLocks noChangeArrowheads="1"/>
          </p:cNvSpPr>
          <p:nvPr/>
        </p:nvSpPr>
        <p:spPr bwMode="auto">
          <a:xfrm>
            <a:off x="611188" y="1628775"/>
            <a:ext cx="5329237" cy="3757540"/>
          </a:xfrm>
          <a:prstGeom prst="rect">
            <a:avLst/>
          </a:prstGeom>
        </p:spPr>
        <p:style>
          <a:lnRef idx="1">
            <a:schemeClr val="accent3"/>
          </a:lnRef>
          <a:fillRef idx="2">
            <a:schemeClr val="accent3"/>
          </a:fillRef>
          <a:effectRef idx="1">
            <a:schemeClr val="accent3"/>
          </a:effectRef>
          <a:fontRef idx="minor">
            <a:schemeClr val="dk1"/>
          </a:fontRef>
        </p:style>
        <p:txBody>
          <a:bodyPr lIns="216000" tIns="108000" rIns="216000" bIns="108000">
            <a:spAutoFit/>
          </a:bodyPr>
          <a:lstStyle/>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d=h(k);</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p=ha[d];</a:t>
            </a:r>
          </a:p>
          <a:p>
            <a:pPr algn="l">
              <a:spcBef>
                <a:spcPct val="500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while (p!=NULL &amp;&amp; p-&gt;key!=k)</a:t>
            </a:r>
          </a:p>
          <a:p>
            <a:pPr algn="l">
              <a:spcBef>
                <a:spcPct val="500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p=p-&gt;next;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ha[d]</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的单链表中查找</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(p==NULL)</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失败标记</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a:t>
            </a: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p</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所指结点</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8BB07B00-665A-4490-8358-367CFE3C8966}" type="slidenum">
              <a:rPr lang="en-US" altLang="zh-CN" sz="2000" smtClean="0">
                <a:solidFill>
                  <a:srgbClr val="FF0000"/>
                </a:solidFill>
              </a:rPr>
              <a:t>154</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739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39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73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72132" y="63617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1" name="TextBox 40"/>
          <p:cNvSpPr txBox="1"/>
          <p:nvPr/>
        </p:nvSpPr>
        <p:spPr>
          <a:xfrm>
            <a:off x="5072066" y="707612"/>
            <a:ext cx="428628" cy="307777"/>
          </a:xfrm>
          <a:prstGeom prst="rect">
            <a:avLst/>
          </a:prstGeom>
          <a:noFill/>
        </p:spPr>
        <p:txBody>
          <a:bodyPr wrap="square" lIns="0" tIns="0" rIns="0" bIns="0" rtlCol="0">
            <a:spAutoFit/>
          </a:bodyPr>
          <a:lstStyle/>
          <a:p>
            <a:r>
              <a:rPr lang="en-US" altLang="zh-CN" sz="2000" dirty="0"/>
              <a:t>0</a:t>
            </a:r>
            <a:endParaRPr lang="zh-CN" altLang="en-US" sz="2000" dirty="0"/>
          </a:p>
        </p:txBody>
      </p:sp>
      <p:sp>
        <p:nvSpPr>
          <p:cNvPr id="42" name="矩形 41"/>
          <p:cNvSpPr/>
          <p:nvPr/>
        </p:nvSpPr>
        <p:spPr>
          <a:xfrm>
            <a:off x="6500826"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54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3" name="矩形 42"/>
          <p:cNvSpPr/>
          <p:nvPr/>
        </p:nvSpPr>
        <p:spPr>
          <a:xfrm>
            <a:off x="7000892"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4" name="矩形 43"/>
          <p:cNvSpPr/>
          <p:nvPr/>
        </p:nvSpPr>
        <p:spPr>
          <a:xfrm>
            <a:off x="5572132" y="106480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5" name="TextBox 44"/>
          <p:cNvSpPr txBox="1"/>
          <p:nvPr/>
        </p:nvSpPr>
        <p:spPr>
          <a:xfrm>
            <a:off x="5072066" y="1136240"/>
            <a:ext cx="428628" cy="307777"/>
          </a:xfrm>
          <a:prstGeom prst="rect">
            <a:avLst/>
          </a:prstGeom>
          <a:noFill/>
        </p:spPr>
        <p:txBody>
          <a:bodyPr wrap="square" lIns="0" tIns="0" rIns="0" bIns="0" rtlCol="0">
            <a:spAutoFit/>
          </a:bodyPr>
          <a:lstStyle/>
          <a:p>
            <a:r>
              <a:rPr lang="en-US" altLang="zh-CN" sz="2000" dirty="0"/>
              <a:t>1</a:t>
            </a:r>
            <a:endParaRPr lang="zh-CN" altLang="en-US" sz="2000" dirty="0"/>
          </a:p>
        </p:txBody>
      </p:sp>
      <p:sp>
        <p:nvSpPr>
          <p:cNvPr id="46" name="矩形 45"/>
          <p:cNvSpPr/>
          <p:nvPr/>
        </p:nvSpPr>
        <p:spPr>
          <a:xfrm>
            <a:off x="5572132" y="149343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5072066" y="1564868"/>
            <a:ext cx="428628" cy="307777"/>
          </a:xfrm>
          <a:prstGeom prst="rect">
            <a:avLst/>
          </a:prstGeom>
          <a:noFill/>
        </p:spPr>
        <p:txBody>
          <a:bodyPr wrap="square" lIns="0" tIns="0" rIns="0" bIns="0" rtlCol="0">
            <a:spAutoFit/>
          </a:bodyPr>
          <a:lstStyle/>
          <a:p>
            <a:r>
              <a:rPr lang="en-US" altLang="zh-CN" sz="2000" dirty="0"/>
              <a:t>2</a:t>
            </a:r>
            <a:endParaRPr lang="zh-CN" altLang="en-US" sz="2000" dirty="0"/>
          </a:p>
        </p:txBody>
      </p:sp>
      <p:sp>
        <p:nvSpPr>
          <p:cNvPr id="48" name="矩形 47"/>
          <p:cNvSpPr/>
          <p:nvPr/>
        </p:nvSpPr>
        <p:spPr>
          <a:xfrm>
            <a:off x="5572132" y="192205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9" name="TextBox 48"/>
          <p:cNvSpPr txBox="1"/>
          <p:nvPr/>
        </p:nvSpPr>
        <p:spPr>
          <a:xfrm>
            <a:off x="5072066" y="1993496"/>
            <a:ext cx="428628" cy="307777"/>
          </a:xfrm>
          <a:prstGeom prst="rect">
            <a:avLst/>
          </a:prstGeom>
          <a:noFill/>
        </p:spPr>
        <p:txBody>
          <a:bodyPr wrap="square" lIns="0" tIns="0" rIns="0" bIns="0" rtlCol="0">
            <a:spAutoFit/>
          </a:bodyPr>
          <a:lstStyle/>
          <a:p>
            <a:r>
              <a:rPr lang="en-US" altLang="zh-CN" sz="2000" dirty="0"/>
              <a:t>3</a:t>
            </a:r>
            <a:endParaRPr lang="zh-CN" altLang="en-US" sz="2000" dirty="0"/>
          </a:p>
        </p:txBody>
      </p:sp>
      <p:sp>
        <p:nvSpPr>
          <p:cNvPr id="50" name="矩形 49"/>
          <p:cNvSpPr/>
          <p:nvPr/>
        </p:nvSpPr>
        <p:spPr>
          <a:xfrm>
            <a:off x="5572132" y="235068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1" name="TextBox 50"/>
          <p:cNvSpPr txBox="1"/>
          <p:nvPr/>
        </p:nvSpPr>
        <p:spPr>
          <a:xfrm>
            <a:off x="5072066" y="2422124"/>
            <a:ext cx="428628" cy="307777"/>
          </a:xfrm>
          <a:prstGeom prst="rect">
            <a:avLst/>
          </a:prstGeom>
          <a:noFill/>
        </p:spPr>
        <p:txBody>
          <a:bodyPr wrap="square" lIns="0" tIns="0" rIns="0" bIns="0" rtlCol="0">
            <a:spAutoFit/>
          </a:bodyPr>
          <a:lstStyle/>
          <a:p>
            <a:r>
              <a:rPr lang="en-US" altLang="zh-CN" sz="2000" dirty="0"/>
              <a:t>4</a:t>
            </a:r>
            <a:endParaRPr lang="zh-CN" altLang="en-US" sz="2000" dirty="0"/>
          </a:p>
        </p:txBody>
      </p:sp>
      <p:sp>
        <p:nvSpPr>
          <p:cNvPr id="52" name="矩形 51"/>
          <p:cNvSpPr/>
          <p:nvPr/>
        </p:nvSpPr>
        <p:spPr>
          <a:xfrm>
            <a:off x="5572132" y="277931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5072066" y="2850752"/>
            <a:ext cx="428628" cy="307777"/>
          </a:xfrm>
          <a:prstGeom prst="rect">
            <a:avLst/>
          </a:prstGeom>
          <a:noFill/>
        </p:spPr>
        <p:txBody>
          <a:bodyPr wrap="square" lIns="0" tIns="0" rIns="0" bIns="0" rtlCol="0">
            <a:spAutoFit/>
          </a:bodyPr>
          <a:lstStyle/>
          <a:p>
            <a:r>
              <a:rPr lang="en-US" altLang="zh-CN" sz="2000" dirty="0"/>
              <a:t>5</a:t>
            </a:r>
            <a:endParaRPr lang="zh-CN" altLang="en-US" sz="2000" dirty="0"/>
          </a:p>
        </p:txBody>
      </p:sp>
      <p:sp>
        <p:nvSpPr>
          <p:cNvPr id="54" name="矩形 53"/>
          <p:cNvSpPr/>
          <p:nvPr/>
        </p:nvSpPr>
        <p:spPr>
          <a:xfrm>
            <a:off x="5572132" y="320794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55" name="TextBox 54"/>
          <p:cNvSpPr txBox="1"/>
          <p:nvPr/>
        </p:nvSpPr>
        <p:spPr>
          <a:xfrm>
            <a:off x="5072066" y="3279380"/>
            <a:ext cx="428628" cy="307777"/>
          </a:xfrm>
          <a:prstGeom prst="rect">
            <a:avLst/>
          </a:prstGeom>
          <a:noFill/>
        </p:spPr>
        <p:txBody>
          <a:bodyPr wrap="square" lIns="0" tIns="0" rIns="0" bIns="0" rtlCol="0">
            <a:spAutoFit/>
          </a:bodyPr>
          <a:lstStyle/>
          <a:p>
            <a:r>
              <a:rPr lang="en-US" altLang="zh-CN" sz="2000" dirty="0"/>
              <a:t>6</a:t>
            </a:r>
            <a:endParaRPr lang="zh-CN" altLang="en-US" sz="2000" dirty="0"/>
          </a:p>
        </p:txBody>
      </p:sp>
      <p:sp>
        <p:nvSpPr>
          <p:cNvPr id="56" name="矩形 55"/>
          <p:cNvSpPr/>
          <p:nvPr/>
        </p:nvSpPr>
        <p:spPr>
          <a:xfrm>
            <a:off x="5572132" y="3636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5072066" y="3708008"/>
            <a:ext cx="428628" cy="307777"/>
          </a:xfrm>
          <a:prstGeom prst="rect">
            <a:avLst/>
          </a:prstGeom>
          <a:noFill/>
        </p:spPr>
        <p:txBody>
          <a:bodyPr wrap="square" lIns="0" tIns="0" rIns="0" bIns="0" rtlCol="0">
            <a:spAutoFit/>
          </a:bodyPr>
          <a:lstStyle/>
          <a:p>
            <a:r>
              <a:rPr lang="en-US" altLang="zh-CN" sz="2000" dirty="0"/>
              <a:t>7</a:t>
            </a:r>
            <a:endParaRPr lang="zh-CN" altLang="en-US" sz="2000" dirty="0"/>
          </a:p>
        </p:txBody>
      </p:sp>
      <p:sp>
        <p:nvSpPr>
          <p:cNvPr id="58" name="矩形 57"/>
          <p:cNvSpPr/>
          <p:nvPr/>
        </p:nvSpPr>
        <p:spPr>
          <a:xfrm>
            <a:off x="5572132" y="4068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5072066" y="4140008"/>
            <a:ext cx="428628" cy="307777"/>
          </a:xfrm>
          <a:prstGeom prst="rect">
            <a:avLst/>
          </a:prstGeom>
          <a:noFill/>
        </p:spPr>
        <p:txBody>
          <a:bodyPr wrap="square" lIns="0" tIns="0" rIns="0" bIns="0" rtlCol="0">
            <a:spAutoFit/>
          </a:bodyPr>
          <a:lstStyle/>
          <a:p>
            <a:r>
              <a:rPr lang="en-US" altLang="zh-CN" sz="2000" dirty="0"/>
              <a:t>8</a:t>
            </a:r>
            <a:endParaRPr lang="zh-CN" altLang="en-US" sz="2000" dirty="0"/>
          </a:p>
        </p:txBody>
      </p:sp>
      <p:sp>
        <p:nvSpPr>
          <p:cNvPr id="60" name="矩形 59"/>
          <p:cNvSpPr/>
          <p:nvPr/>
        </p:nvSpPr>
        <p:spPr>
          <a:xfrm>
            <a:off x="5572132" y="449719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5072066" y="4568636"/>
            <a:ext cx="428628" cy="307777"/>
          </a:xfrm>
          <a:prstGeom prst="rect">
            <a:avLst/>
          </a:prstGeom>
          <a:noFill/>
        </p:spPr>
        <p:txBody>
          <a:bodyPr wrap="square" lIns="0" tIns="0" rIns="0" bIns="0" rtlCol="0">
            <a:spAutoFit/>
          </a:bodyPr>
          <a:lstStyle/>
          <a:p>
            <a:r>
              <a:rPr lang="en-US" altLang="zh-CN" sz="2000" dirty="0"/>
              <a:t>9</a:t>
            </a:r>
            <a:endParaRPr lang="zh-CN" altLang="en-US" sz="2000" dirty="0"/>
          </a:p>
        </p:txBody>
      </p:sp>
      <p:sp>
        <p:nvSpPr>
          <p:cNvPr id="62" name="矩形 61"/>
          <p:cNvSpPr/>
          <p:nvPr/>
        </p:nvSpPr>
        <p:spPr>
          <a:xfrm>
            <a:off x="5572132" y="492582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5072066" y="4997264"/>
            <a:ext cx="428628" cy="307777"/>
          </a:xfrm>
          <a:prstGeom prst="rect">
            <a:avLst/>
          </a:prstGeom>
          <a:noFill/>
        </p:spPr>
        <p:txBody>
          <a:bodyPr wrap="square" lIns="0" tIns="0" rIns="0" bIns="0" rtlCol="0">
            <a:spAutoFit/>
          </a:bodyPr>
          <a:lstStyle/>
          <a:p>
            <a:r>
              <a:rPr lang="en-US" altLang="zh-CN" sz="2000" dirty="0"/>
              <a:t>10</a:t>
            </a:r>
            <a:endParaRPr lang="zh-CN" altLang="en-US" sz="2000" dirty="0"/>
          </a:p>
        </p:txBody>
      </p:sp>
      <p:sp>
        <p:nvSpPr>
          <p:cNvPr id="64" name="矩形 63"/>
          <p:cNvSpPr/>
          <p:nvPr/>
        </p:nvSpPr>
        <p:spPr>
          <a:xfrm>
            <a:off x="5572132" y="535445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65" name="TextBox 64"/>
          <p:cNvSpPr txBox="1"/>
          <p:nvPr/>
        </p:nvSpPr>
        <p:spPr>
          <a:xfrm>
            <a:off x="5072066" y="5425892"/>
            <a:ext cx="428628" cy="307777"/>
          </a:xfrm>
          <a:prstGeom prst="rect">
            <a:avLst/>
          </a:prstGeom>
          <a:noFill/>
        </p:spPr>
        <p:txBody>
          <a:bodyPr wrap="square" lIns="0" tIns="0" rIns="0" bIns="0" rtlCol="0">
            <a:spAutoFit/>
          </a:bodyPr>
          <a:lstStyle/>
          <a:p>
            <a:r>
              <a:rPr lang="en-US" altLang="zh-CN" sz="2000" dirty="0"/>
              <a:t>11</a:t>
            </a:r>
            <a:endParaRPr lang="zh-CN" altLang="en-US" sz="2000" dirty="0"/>
          </a:p>
        </p:txBody>
      </p:sp>
      <p:sp>
        <p:nvSpPr>
          <p:cNvPr id="66" name="矩形 65"/>
          <p:cNvSpPr/>
          <p:nvPr/>
        </p:nvSpPr>
        <p:spPr>
          <a:xfrm>
            <a:off x="5572132" y="578308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5072066" y="5854520"/>
            <a:ext cx="428628" cy="307777"/>
          </a:xfrm>
          <a:prstGeom prst="rect">
            <a:avLst/>
          </a:prstGeom>
          <a:noFill/>
        </p:spPr>
        <p:txBody>
          <a:bodyPr wrap="square" lIns="0" tIns="0" rIns="0" bIns="0" rtlCol="0">
            <a:spAutoFit/>
          </a:bodyPr>
          <a:lstStyle/>
          <a:p>
            <a:r>
              <a:rPr lang="en-US" altLang="zh-CN" sz="2000" dirty="0"/>
              <a:t>12</a:t>
            </a:r>
            <a:endParaRPr lang="zh-CN" altLang="en-US" sz="2000" dirty="0"/>
          </a:p>
        </p:txBody>
      </p:sp>
      <p:cxnSp>
        <p:nvCxnSpPr>
          <p:cNvPr id="68" name="直接箭头连接符 67"/>
          <p:cNvCxnSpPr>
            <a:endCxn id="42" idx="1"/>
          </p:cNvCxnSpPr>
          <p:nvPr/>
        </p:nvCxnSpPr>
        <p:spPr>
          <a:xfrm flipV="1">
            <a:off x="5857884" y="169742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6500826" y="1980796"/>
            <a:ext cx="1000132" cy="357190"/>
            <a:chOff x="6215074" y="1980796"/>
            <a:chExt cx="1000132" cy="357190"/>
          </a:xfrm>
        </p:grpSpPr>
        <p:sp>
          <p:nvSpPr>
            <p:cNvPr id="69" name="矩形 68"/>
            <p:cNvSpPr/>
            <p:nvPr/>
          </p:nvSpPr>
          <p:spPr>
            <a:xfrm>
              <a:off x="6215074"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29</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0" name="矩形 69"/>
            <p:cNvSpPr/>
            <p:nvPr/>
          </p:nvSpPr>
          <p:spPr>
            <a:xfrm>
              <a:off x="6715140"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1" name="直接箭头连接符 70"/>
          <p:cNvCxnSpPr/>
          <p:nvPr/>
        </p:nvCxnSpPr>
        <p:spPr>
          <a:xfrm flipV="1">
            <a:off x="5857884" y="21593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105" name="组合 104"/>
          <p:cNvGrpSpPr/>
          <p:nvPr/>
        </p:nvGrpSpPr>
        <p:grpSpPr>
          <a:xfrm>
            <a:off x="7858148" y="1993496"/>
            <a:ext cx="1000132" cy="357190"/>
            <a:chOff x="7858148" y="1993496"/>
            <a:chExt cx="1000132" cy="357190"/>
          </a:xfrm>
        </p:grpSpPr>
        <p:sp>
          <p:nvSpPr>
            <p:cNvPr id="72" name="矩形 71"/>
            <p:cNvSpPr/>
            <p:nvPr/>
          </p:nvSpPr>
          <p:spPr>
            <a:xfrm>
              <a:off x="7858148"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16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3" name="矩形 72"/>
            <p:cNvSpPr/>
            <p:nvPr/>
          </p:nvSpPr>
          <p:spPr>
            <a:xfrm>
              <a:off x="8358214"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grpSp>
      <p:cxnSp>
        <p:nvCxnSpPr>
          <p:cNvPr id="74" name="直接箭头连接符 73"/>
          <p:cNvCxnSpPr>
            <a:endCxn id="72" idx="1"/>
          </p:cNvCxnSpPr>
          <p:nvPr/>
        </p:nvCxnSpPr>
        <p:spPr>
          <a:xfrm flipV="1">
            <a:off x="7215206" y="21720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500826"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77</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6" name="矩形 75"/>
          <p:cNvSpPr/>
          <p:nvPr/>
        </p:nvSpPr>
        <p:spPr>
          <a:xfrm>
            <a:off x="7000892"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7" name="直接箭头连接符 76"/>
          <p:cNvCxnSpPr>
            <a:endCxn id="75" idx="1"/>
          </p:cNvCxnSpPr>
          <p:nvPr/>
        </p:nvCxnSpPr>
        <p:spPr>
          <a:xfrm flipV="1">
            <a:off x="5857884" y="60170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7858148"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90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9" name="矩形 78"/>
          <p:cNvSpPr/>
          <p:nvPr/>
        </p:nvSpPr>
        <p:spPr>
          <a:xfrm>
            <a:off x="8358214"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0" name="直接箭头连接符 79"/>
          <p:cNvCxnSpPr>
            <a:endCxn id="78" idx="1"/>
          </p:cNvCxnSpPr>
          <p:nvPr/>
        </p:nvCxnSpPr>
        <p:spPr>
          <a:xfrm flipV="1">
            <a:off x="7215206" y="60297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6500826"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43</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2" name="矩形 81"/>
          <p:cNvSpPr/>
          <p:nvPr/>
        </p:nvSpPr>
        <p:spPr>
          <a:xfrm>
            <a:off x="7000892"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3" name="直接箭头连接符 82"/>
          <p:cNvCxnSpPr>
            <a:endCxn id="81" idx="1"/>
          </p:cNvCxnSpPr>
          <p:nvPr/>
        </p:nvCxnSpPr>
        <p:spPr>
          <a:xfrm flipV="1">
            <a:off x="5857884" y="260071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6500826"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31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5" name="矩形 84"/>
          <p:cNvSpPr/>
          <p:nvPr/>
        </p:nvSpPr>
        <p:spPr>
          <a:xfrm>
            <a:off x="7000892"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6" name="直接箭头连接符 85"/>
          <p:cNvCxnSpPr>
            <a:endCxn id="84" idx="1"/>
          </p:cNvCxnSpPr>
          <p:nvPr/>
        </p:nvCxnSpPr>
        <p:spPr>
          <a:xfrm flipV="1">
            <a:off x="5857884" y="303728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500826"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46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8" name="矩形 87"/>
          <p:cNvSpPr/>
          <p:nvPr/>
        </p:nvSpPr>
        <p:spPr>
          <a:xfrm>
            <a:off x="7000892"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9" name="直接箭头连接符 88"/>
          <p:cNvCxnSpPr>
            <a:endCxn id="87" idx="1"/>
          </p:cNvCxnSpPr>
          <p:nvPr/>
        </p:nvCxnSpPr>
        <p:spPr>
          <a:xfrm flipV="1">
            <a:off x="5857884" y="388660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6500826"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60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1" name="矩形 90"/>
          <p:cNvSpPr/>
          <p:nvPr/>
        </p:nvSpPr>
        <p:spPr>
          <a:xfrm>
            <a:off x="7000892"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2" name="直接箭头连接符 91"/>
          <p:cNvCxnSpPr>
            <a:endCxn id="90" idx="1"/>
          </p:cNvCxnSpPr>
          <p:nvPr/>
        </p:nvCxnSpPr>
        <p:spPr>
          <a:xfrm flipV="1">
            <a:off x="5857884" y="431523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6500826"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74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4" name="矩形 93"/>
          <p:cNvSpPr/>
          <p:nvPr/>
        </p:nvSpPr>
        <p:spPr>
          <a:xfrm>
            <a:off x="7000892"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5" name="直接箭头连接符 94"/>
          <p:cNvCxnSpPr>
            <a:endCxn id="93" idx="1"/>
          </p:cNvCxnSpPr>
          <p:nvPr/>
        </p:nvCxnSpPr>
        <p:spPr>
          <a:xfrm flipV="1">
            <a:off x="5857884" y="474385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6500826"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88</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7" name="矩形 96"/>
          <p:cNvSpPr/>
          <p:nvPr/>
        </p:nvSpPr>
        <p:spPr>
          <a:xfrm>
            <a:off x="7000892"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8" name="直接箭头连接符 97"/>
          <p:cNvCxnSpPr>
            <a:endCxn id="96" idx="1"/>
          </p:cNvCxnSpPr>
          <p:nvPr/>
        </p:nvCxnSpPr>
        <p:spPr>
          <a:xfrm flipV="1">
            <a:off x="5857884" y="51724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57158" y="428604"/>
            <a:ext cx="271464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成功查找</a:t>
            </a:r>
            <a:r>
              <a:rPr lang="zh-CN" altLang="en-US" dirty="0">
                <a:solidFill>
                  <a:srgbClr val="3333FF"/>
                </a:solidFill>
                <a:latin typeface="微软雅黑" panose="020B0503020204020204" pitchFamily="34" charset="-122"/>
                <a:ea typeface="微软雅黑" panose="020B0503020204020204" pitchFamily="34" charset="-122"/>
              </a:rPr>
              <a:t>的情况</a:t>
            </a:r>
          </a:p>
        </p:txBody>
      </p:sp>
      <p:sp>
        <p:nvSpPr>
          <p:cNvPr id="101" name="Text Box 102"/>
          <p:cNvSpPr txBox="1">
            <a:spLocks noChangeArrowheads="1"/>
          </p:cNvSpPr>
          <p:nvPr/>
        </p:nvSpPr>
        <p:spPr bwMode="auto">
          <a:xfrm>
            <a:off x="857224" y="4500570"/>
            <a:ext cx="3357586" cy="457200"/>
          </a:xfrm>
          <a:prstGeom prst="rect">
            <a:avLst/>
          </a:prstGeom>
          <a:noFill/>
          <a:ln w="28575" algn="ctr">
            <a:noFill/>
            <a:miter lim="800000"/>
          </a:ln>
          <a:effectLst/>
        </p:spPr>
        <p:txBody>
          <a:bodyPr wrap="square">
            <a:spAutoFit/>
          </a:bodyPr>
          <a:lstStyle/>
          <a:p>
            <a:pPr>
              <a:spcBef>
                <a:spcPct val="50000"/>
              </a:spcBef>
            </a:pPr>
            <a:r>
              <a:rPr lang="zh-CN" altLang="en-US" dirty="0">
                <a:solidFill>
                  <a:srgbClr val="FF00FF"/>
                </a:solidFill>
                <a:ea typeface="楷体" panose="02010609060101010101" pitchFamily="49" charset="-122"/>
                <a:cs typeface="Times New Roman" panose="02020603050405020304" pitchFamily="18" charset="0"/>
              </a:rPr>
              <a:t>哈希表成功查找完毕</a:t>
            </a:r>
          </a:p>
        </p:txBody>
      </p:sp>
      <p:sp>
        <p:nvSpPr>
          <p:cNvPr id="102" name="Text Box 103"/>
          <p:cNvSpPr txBox="1">
            <a:spLocks noChangeArrowheads="1"/>
          </p:cNvSpPr>
          <p:nvPr/>
        </p:nvSpPr>
        <p:spPr bwMode="auto">
          <a:xfrm>
            <a:off x="428596" y="1069287"/>
            <a:ext cx="3714776" cy="430887"/>
          </a:xfrm>
          <a:prstGeom prst="rect">
            <a:avLst/>
          </a:prstGeom>
          <a:noFill/>
          <a:ln w="28575" algn="ctr">
            <a:noFill/>
            <a:miter lim="800000"/>
          </a:ln>
          <a:effectLst/>
        </p:spPr>
        <p:txBody>
          <a:bodyPr wrap="square">
            <a:spAutoFit/>
          </a:bodyPr>
          <a:lstStyle/>
          <a:p>
            <a:pPr algn="l">
              <a:spcBef>
                <a:spcPct val="50000"/>
              </a:spcBef>
            </a:pPr>
            <a:r>
              <a:rPr lang="zh-CN" altLang="en-US" sz="2200" dirty="0">
                <a:ea typeface="楷体" panose="02010609060101010101" pitchFamily="49" charset="-122"/>
                <a:cs typeface="Times New Roman" panose="02020603050405020304" pitchFamily="18" charset="0"/>
              </a:rPr>
              <a:t>查找关键字为</a:t>
            </a:r>
            <a:r>
              <a:rPr lang="en-US" altLang="zh-CN" sz="2200" dirty="0">
                <a:solidFill>
                  <a:srgbClr val="FF0000"/>
                </a:solidFill>
                <a:ea typeface="楷体" panose="02010609060101010101" pitchFamily="49" charset="-122"/>
                <a:cs typeface="Times New Roman" panose="02020603050405020304" pitchFamily="18" charset="0"/>
              </a:rPr>
              <a:t>16</a:t>
            </a:r>
            <a:r>
              <a:rPr lang="zh-CN" altLang="en-US" sz="2200" dirty="0">
                <a:ea typeface="楷体" panose="02010609060101010101" pitchFamily="49" charset="-122"/>
                <a:cs typeface="Times New Roman" panose="02020603050405020304" pitchFamily="18" charset="0"/>
              </a:rPr>
              <a:t>的记录：</a:t>
            </a:r>
          </a:p>
        </p:txBody>
      </p:sp>
      <p:sp>
        <p:nvSpPr>
          <p:cNvPr id="103" name="Text Box 104"/>
          <p:cNvSpPr txBox="1">
            <a:spLocks noChangeArrowheads="1"/>
          </p:cNvSpPr>
          <p:nvPr/>
        </p:nvSpPr>
        <p:spPr bwMode="auto">
          <a:xfrm>
            <a:off x="500034" y="1785926"/>
            <a:ext cx="4357718" cy="1649682"/>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i="1" dirty="0">
                <a:ea typeface="楷体" panose="02010609060101010101" pitchFamily="49" charset="-122"/>
                <a:cs typeface="Times New Roman" panose="02020603050405020304" pitchFamily="18" charset="0"/>
              </a:rPr>
              <a:t>h</a:t>
            </a:r>
            <a:r>
              <a:rPr lang="en-US" altLang="zh-CN" sz="2200" dirty="0">
                <a:ea typeface="楷体" panose="02010609060101010101" pitchFamily="49" charset="-122"/>
                <a:cs typeface="Times New Roman" panose="02020603050405020304" pitchFamily="18" charset="0"/>
              </a:rPr>
              <a:t>(16)=16%13=3</a:t>
            </a:r>
          </a:p>
          <a:p>
            <a:pPr algn="l">
              <a:lnSpc>
                <a:spcPct val="90000"/>
              </a:lnSpc>
              <a:spcBef>
                <a:spcPct val="50000"/>
              </a:spcBef>
            </a:pPr>
            <a:r>
              <a:rPr lang="en-US" altLang="zh-CN" sz="2200" dirty="0">
                <a:ea typeface="楷体" panose="02010609060101010101" pitchFamily="49" charset="-122"/>
                <a:cs typeface="Times New Roman" panose="02020603050405020304" pitchFamily="18" charset="0"/>
              </a:rPr>
              <a:t>p</a:t>
            </a:r>
            <a:r>
              <a:rPr lang="zh-CN" altLang="en-US" sz="2200" dirty="0">
                <a:ea typeface="楷体" panose="02010609060101010101" pitchFamily="49" charset="-122"/>
                <a:cs typeface="Times New Roman" panose="02020603050405020304" pitchFamily="18" charset="0"/>
              </a:rPr>
              <a:t>指向</a:t>
            </a:r>
            <a:r>
              <a:rPr lang="en-US" altLang="zh-CN" sz="2200" dirty="0">
                <a:ea typeface="楷体" panose="02010609060101010101" pitchFamily="49" charset="-122"/>
                <a:cs typeface="Times New Roman" panose="02020603050405020304" pitchFamily="18" charset="0"/>
              </a:rPr>
              <a:t>ha[3]</a:t>
            </a:r>
            <a:r>
              <a:rPr lang="zh-CN" altLang="en-US" sz="2200" dirty="0">
                <a:ea typeface="楷体" panose="02010609060101010101" pitchFamily="49" charset="-122"/>
                <a:cs typeface="Times New Roman" panose="02020603050405020304" pitchFamily="18" charset="0"/>
              </a:rPr>
              <a:t>的第</a:t>
            </a:r>
            <a:r>
              <a:rPr lang="en-US" altLang="zh-CN" sz="2200">
                <a:ea typeface="楷体" panose="02010609060101010101" pitchFamily="49" charset="-122"/>
                <a:cs typeface="Times New Roman" panose="02020603050405020304" pitchFamily="18" charset="0"/>
              </a:rPr>
              <a:t>1</a:t>
            </a:r>
            <a:r>
              <a:rPr lang="zh-CN" altLang="en-US" sz="2200">
                <a:ea typeface="楷体" panose="02010609060101010101" pitchFamily="49" charset="-122"/>
                <a:cs typeface="Times New Roman" panose="02020603050405020304" pitchFamily="18" charset="0"/>
              </a:rPr>
              <a:t>个结点，</a:t>
            </a:r>
            <a:r>
              <a:rPr lang="en-US" altLang="zh-CN" sz="2200">
                <a:ea typeface="楷体" panose="02010609060101010101" pitchFamily="49" charset="-122"/>
                <a:cs typeface="Times New Roman" panose="02020603050405020304" pitchFamily="18" charset="0"/>
              </a:rPr>
              <a:t>29</a:t>
            </a:r>
            <a:r>
              <a:rPr lang="en-US" altLang="zh-CN" sz="2200">
                <a:latin typeface="+mj-ea"/>
                <a:ea typeface="+mj-ea"/>
                <a:cs typeface="Times New Roman" panose="02020603050405020304" pitchFamily="18" charset="0"/>
              </a:rPr>
              <a:t>≠</a:t>
            </a:r>
            <a:r>
              <a:rPr lang="en-US" altLang="zh-CN" sz="2200">
                <a:solidFill>
                  <a:srgbClr val="FF0000"/>
                </a:solidFill>
                <a:ea typeface="楷体" panose="02010609060101010101" pitchFamily="49" charset="-122"/>
                <a:cs typeface="Times New Roman" panose="02020603050405020304" pitchFamily="18" charset="0"/>
              </a:rPr>
              <a:t>16</a:t>
            </a:r>
            <a:r>
              <a:rPr lang="zh-CN" altLang="en-US" sz="2200">
                <a:ea typeface="楷体" panose="02010609060101010101" pitchFamily="49" charset="-122"/>
                <a:cs typeface="Times New Roman" panose="02020603050405020304" pitchFamily="18" charset="0"/>
              </a:rPr>
              <a:t>；</a:t>
            </a:r>
            <a:endParaRPr lang="en-US" altLang="zh-CN" sz="2200" dirty="0">
              <a:ea typeface="楷体" panose="02010609060101010101" pitchFamily="49" charset="-122"/>
              <a:cs typeface="Times New Roman" panose="02020603050405020304" pitchFamily="18" charset="0"/>
            </a:endParaRPr>
          </a:p>
          <a:p>
            <a:pPr algn="l">
              <a:lnSpc>
                <a:spcPct val="90000"/>
              </a:lnSpc>
              <a:spcBef>
                <a:spcPct val="50000"/>
              </a:spcBef>
            </a:pPr>
            <a:r>
              <a:rPr lang="en-US" altLang="zh-CN" sz="2200" dirty="0">
                <a:ea typeface="楷体" panose="02010609060101010101" pitchFamily="49" charset="-122"/>
                <a:cs typeface="Times New Roman" panose="02020603050405020304" pitchFamily="18" charset="0"/>
              </a:rPr>
              <a:t>p</a:t>
            </a:r>
            <a:r>
              <a:rPr lang="zh-CN" altLang="en-US" sz="2200" dirty="0">
                <a:ea typeface="楷体" panose="02010609060101010101" pitchFamily="49" charset="-122"/>
                <a:cs typeface="Times New Roman" panose="02020603050405020304" pitchFamily="18" charset="0"/>
              </a:rPr>
              <a:t>指向</a:t>
            </a:r>
            <a:r>
              <a:rPr lang="en-US" altLang="zh-CN" sz="2200" dirty="0">
                <a:ea typeface="楷体" panose="02010609060101010101" pitchFamily="49" charset="-122"/>
                <a:cs typeface="Times New Roman" panose="02020603050405020304" pitchFamily="18" charset="0"/>
              </a:rPr>
              <a:t>ha[3]</a:t>
            </a:r>
            <a:r>
              <a:rPr lang="zh-CN" altLang="en-US" sz="2200" dirty="0">
                <a:ea typeface="楷体" panose="02010609060101010101" pitchFamily="49" charset="-122"/>
                <a:cs typeface="Times New Roman" panose="02020603050405020304" pitchFamily="18" charset="0"/>
              </a:rPr>
              <a:t>的第</a:t>
            </a:r>
            <a:r>
              <a:rPr lang="en-US" altLang="zh-CN" sz="2200">
                <a:ea typeface="楷体" panose="02010609060101010101" pitchFamily="49" charset="-122"/>
                <a:cs typeface="Times New Roman" panose="02020603050405020304" pitchFamily="18" charset="0"/>
              </a:rPr>
              <a:t>2</a:t>
            </a:r>
            <a:r>
              <a:rPr lang="zh-CN" altLang="en-US" sz="2200">
                <a:ea typeface="楷体" panose="02010609060101010101" pitchFamily="49" charset="-122"/>
                <a:cs typeface="Times New Roman" panose="02020603050405020304" pitchFamily="18" charset="0"/>
              </a:rPr>
              <a:t>个结点， </a:t>
            </a:r>
            <a:r>
              <a:rPr lang="en-US" altLang="zh-CN" sz="2200" dirty="0">
                <a:ea typeface="楷体" panose="02010609060101010101" pitchFamily="49" charset="-122"/>
                <a:cs typeface="Times New Roman" panose="02020603050405020304" pitchFamily="18" charset="0"/>
              </a:rPr>
              <a:t>16</a:t>
            </a:r>
            <a:r>
              <a:rPr lang="zh-CN" altLang="en-US" sz="2200" dirty="0">
                <a:ea typeface="楷体" panose="02010609060101010101" pitchFamily="49" charset="-122"/>
                <a:cs typeface="Times New Roman" panose="02020603050405020304" pitchFamily="18" charset="0"/>
              </a:rPr>
              <a:t>＝</a:t>
            </a:r>
            <a:r>
              <a:rPr lang="en-US" altLang="zh-CN" sz="2200" dirty="0">
                <a:solidFill>
                  <a:srgbClr val="FF0000"/>
                </a:solidFill>
                <a:ea typeface="楷体" panose="02010609060101010101" pitchFamily="49" charset="-122"/>
                <a:cs typeface="Times New Roman" panose="02020603050405020304" pitchFamily="18" charset="0"/>
              </a:rPr>
              <a:t>16</a:t>
            </a:r>
            <a:r>
              <a:rPr lang="zh-CN" altLang="en-US" sz="2200" dirty="0">
                <a:ea typeface="楷体" panose="02010609060101010101" pitchFamily="49" charset="-122"/>
                <a:cs typeface="Times New Roman" panose="02020603050405020304" pitchFamily="18" charset="0"/>
              </a:rPr>
              <a:t>。</a:t>
            </a:r>
            <a:r>
              <a:rPr lang="zh-CN" altLang="en-US" sz="2200" dirty="0">
                <a:solidFill>
                  <a:srgbClr val="FF0000"/>
                </a:solidFill>
                <a:ea typeface="楷体" panose="02010609060101010101" pitchFamily="49" charset="-122"/>
                <a:cs typeface="Times New Roman" panose="02020603050405020304" pitchFamily="18" charset="0"/>
              </a:rPr>
              <a:t>成功！</a:t>
            </a:r>
            <a:endParaRPr lang="en-US" altLang="zh-CN" sz="2200" dirty="0">
              <a:solidFill>
                <a:srgbClr val="FF0000"/>
              </a:solidFill>
              <a:ea typeface="楷体" panose="02010609060101010101" pitchFamily="49" charset="-122"/>
              <a:cs typeface="Times New Roman" panose="02020603050405020304" pitchFamily="18" charset="0"/>
            </a:endParaRPr>
          </a:p>
        </p:txBody>
      </p:sp>
      <p:sp>
        <p:nvSpPr>
          <p:cNvPr id="106" name="TextBox 105"/>
          <p:cNvSpPr txBox="1"/>
          <p:nvPr/>
        </p:nvSpPr>
        <p:spPr>
          <a:xfrm>
            <a:off x="1214414" y="3643314"/>
            <a:ext cx="2571768" cy="430887"/>
          </a:xfrm>
          <a:prstGeom prst="rect">
            <a:avLst/>
          </a:prstGeom>
          <a:noFill/>
        </p:spPr>
        <p:txBody>
          <a:bodyPr wrap="square" rtlCol="0">
            <a:spAutoFit/>
          </a:bodyPr>
          <a:lstStyle/>
          <a:p>
            <a:r>
              <a:rPr lang="en-US" altLang="zh-CN" sz="2200" dirty="0">
                <a:ea typeface="楷体" panose="02010609060101010101" pitchFamily="49" charset="-122"/>
                <a:cs typeface="Times New Roman" panose="02020603050405020304" pitchFamily="18" charset="0"/>
              </a:rPr>
              <a:t>2</a:t>
            </a:r>
            <a:r>
              <a:rPr lang="zh-CN" altLang="en-US" sz="2200" dirty="0">
                <a:ea typeface="楷体" panose="02010609060101010101" pitchFamily="49" charset="-122"/>
                <a:cs typeface="Times New Roman" panose="02020603050405020304" pitchFamily="18" charset="0"/>
              </a:rPr>
              <a:t>次关键字比较</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155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nodeType="afterEffect">
                                  <p:stCondLst>
                                    <p:cond delay="0"/>
                                  </p:stCondLst>
                                  <p:childTnLst>
                                    <p:animEffect transition="out" filter="fade">
                                      <p:cBhvr>
                                        <p:cTn id="13" dur="1000" tmFilter="0, 0; .2, .5; .8, .5; 1, 0"/>
                                        <p:tgtEl>
                                          <p:spTgt spid="104"/>
                                        </p:tgtEl>
                                      </p:cBhvr>
                                    </p:animEffect>
                                    <p:animScale>
                                      <p:cBhvr>
                                        <p:cTn id="14" dur="500" autoRev="1" fill="hold"/>
                                        <p:tgtEl>
                                          <p:spTgt spid="104"/>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xEl>
                                              <p:pRg st="2" end="2"/>
                                            </p:txEl>
                                          </p:spTgt>
                                        </p:tgtEl>
                                        <p:attrNameLst>
                                          <p:attrName>style.visibility</p:attrName>
                                        </p:attrNameLst>
                                      </p:cBhvr>
                                      <p:to>
                                        <p:strVal val="visible"/>
                                      </p:to>
                                    </p:set>
                                  </p:childTnLst>
                                </p:cTn>
                              </p:par>
                            </p:childTnLst>
                          </p:cTn>
                        </p:par>
                        <p:par>
                          <p:cTn id="19" fill="hold">
                            <p:stCondLst>
                              <p:cond delay="0"/>
                            </p:stCondLst>
                            <p:childTnLst>
                              <p:par>
                                <p:cTn id="20" presetID="26" presetClass="emph" presetSubtype="0" fill="hold" nodeType="afterEffect">
                                  <p:stCondLst>
                                    <p:cond delay="0"/>
                                  </p:stCondLst>
                                  <p:childTnLst>
                                    <p:animEffect transition="out" filter="fade">
                                      <p:cBhvr>
                                        <p:cTn id="21" dur="1000" tmFilter="0, 0; .2, .5; .8, .5; 1, 0"/>
                                        <p:tgtEl>
                                          <p:spTgt spid="105"/>
                                        </p:tgtEl>
                                      </p:cBhvr>
                                    </p:animEffect>
                                    <p:animScale>
                                      <p:cBhvr>
                                        <p:cTn id="22" dur="500" autoRev="1" fill="hold"/>
                                        <p:tgtEl>
                                          <p:spTgt spid="10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ldLvl="0" animBg="1"/>
      <p:bldP spid="106"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428728" y="63617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1" name="TextBox 40"/>
          <p:cNvSpPr txBox="1"/>
          <p:nvPr/>
        </p:nvSpPr>
        <p:spPr>
          <a:xfrm>
            <a:off x="928662" y="707612"/>
            <a:ext cx="428628" cy="307777"/>
          </a:xfrm>
          <a:prstGeom prst="rect">
            <a:avLst/>
          </a:prstGeom>
          <a:noFill/>
        </p:spPr>
        <p:txBody>
          <a:bodyPr wrap="square" lIns="0" tIns="0" rIns="0" bIns="0" rtlCol="0">
            <a:spAutoFit/>
          </a:bodyPr>
          <a:lstStyle/>
          <a:p>
            <a:r>
              <a:rPr lang="en-US" altLang="zh-CN" sz="2000" dirty="0"/>
              <a:t>0</a:t>
            </a:r>
            <a:endParaRPr lang="zh-CN" altLang="en-US" sz="2000" dirty="0"/>
          </a:p>
        </p:txBody>
      </p:sp>
      <p:sp>
        <p:nvSpPr>
          <p:cNvPr id="42" name="矩形 41"/>
          <p:cNvSpPr/>
          <p:nvPr/>
        </p:nvSpPr>
        <p:spPr>
          <a:xfrm>
            <a:off x="2357422"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54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3" name="矩形 42"/>
          <p:cNvSpPr/>
          <p:nvPr/>
        </p:nvSpPr>
        <p:spPr>
          <a:xfrm>
            <a:off x="2857488"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4" name="矩形 43"/>
          <p:cNvSpPr/>
          <p:nvPr/>
        </p:nvSpPr>
        <p:spPr>
          <a:xfrm>
            <a:off x="1428728" y="106480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5" name="TextBox 44"/>
          <p:cNvSpPr txBox="1"/>
          <p:nvPr/>
        </p:nvSpPr>
        <p:spPr>
          <a:xfrm>
            <a:off x="928662" y="1136240"/>
            <a:ext cx="428628" cy="307777"/>
          </a:xfrm>
          <a:prstGeom prst="rect">
            <a:avLst/>
          </a:prstGeom>
          <a:noFill/>
        </p:spPr>
        <p:txBody>
          <a:bodyPr wrap="square" lIns="0" tIns="0" rIns="0" bIns="0" rtlCol="0">
            <a:spAutoFit/>
          </a:bodyPr>
          <a:lstStyle/>
          <a:p>
            <a:r>
              <a:rPr lang="en-US" altLang="zh-CN" sz="2000" dirty="0"/>
              <a:t>1</a:t>
            </a:r>
            <a:endParaRPr lang="zh-CN" altLang="en-US" sz="2000" dirty="0"/>
          </a:p>
        </p:txBody>
      </p:sp>
      <p:sp>
        <p:nvSpPr>
          <p:cNvPr id="46" name="矩形 45"/>
          <p:cNvSpPr/>
          <p:nvPr/>
        </p:nvSpPr>
        <p:spPr>
          <a:xfrm>
            <a:off x="1428728" y="149343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928662" y="1564868"/>
            <a:ext cx="428628" cy="307777"/>
          </a:xfrm>
          <a:prstGeom prst="rect">
            <a:avLst/>
          </a:prstGeom>
          <a:noFill/>
        </p:spPr>
        <p:txBody>
          <a:bodyPr wrap="square" lIns="0" tIns="0" rIns="0" bIns="0" rtlCol="0">
            <a:spAutoFit/>
          </a:bodyPr>
          <a:lstStyle/>
          <a:p>
            <a:r>
              <a:rPr lang="en-US" altLang="zh-CN" sz="2000" dirty="0"/>
              <a:t>2</a:t>
            </a:r>
            <a:endParaRPr lang="zh-CN" altLang="en-US" sz="2000" dirty="0"/>
          </a:p>
        </p:txBody>
      </p:sp>
      <p:sp>
        <p:nvSpPr>
          <p:cNvPr id="48" name="矩形 47"/>
          <p:cNvSpPr/>
          <p:nvPr/>
        </p:nvSpPr>
        <p:spPr>
          <a:xfrm>
            <a:off x="1428728" y="192205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9" name="TextBox 48"/>
          <p:cNvSpPr txBox="1"/>
          <p:nvPr/>
        </p:nvSpPr>
        <p:spPr>
          <a:xfrm>
            <a:off x="928662" y="1993496"/>
            <a:ext cx="428628" cy="307777"/>
          </a:xfrm>
          <a:prstGeom prst="rect">
            <a:avLst/>
          </a:prstGeom>
          <a:noFill/>
        </p:spPr>
        <p:txBody>
          <a:bodyPr wrap="square" lIns="0" tIns="0" rIns="0" bIns="0" rtlCol="0">
            <a:spAutoFit/>
          </a:bodyPr>
          <a:lstStyle/>
          <a:p>
            <a:r>
              <a:rPr lang="en-US" altLang="zh-CN" sz="2000" dirty="0"/>
              <a:t>3</a:t>
            </a:r>
            <a:endParaRPr lang="zh-CN" altLang="en-US" sz="2000" dirty="0"/>
          </a:p>
        </p:txBody>
      </p:sp>
      <p:sp>
        <p:nvSpPr>
          <p:cNvPr id="50" name="矩形 49"/>
          <p:cNvSpPr/>
          <p:nvPr/>
        </p:nvSpPr>
        <p:spPr>
          <a:xfrm>
            <a:off x="1428728" y="235068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1" name="TextBox 50"/>
          <p:cNvSpPr txBox="1"/>
          <p:nvPr/>
        </p:nvSpPr>
        <p:spPr>
          <a:xfrm>
            <a:off x="928662" y="2422124"/>
            <a:ext cx="428628" cy="307777"/>
          </a:xfrm>
          <a:prstGeom prst="rect">
            <a:avLst/>
          </a:prstGeom>
          <a:noFill/>
        </p:spPr>
        <p:txBody>
          <a:bodyPr wrap="square" lIns="0" tIns="0" rIns="0" bIns="0" rtlCol="0">
            <a:spAutoFit/>
          </a:bodyPr>
          <a:lstStyle/>
          <a:p>
            <a:r>
              <a:rPr lang="en-US" altLang="zh-CN" sz="2000" dirty="0"/>
              <a:t>4</a:t>
            </a:r>
            <a:endParaRPr lang="zh-CN" altLang="en-US" sz="2000" dirty="0"/>
          </a:p>
        </p:txBody>
      </p:sp>
      <p:sp>
        <p:nvSpPr>
          <p:cNvPr id="52" name="矩形 51"/>
          <p:cNvSpPr/>
          <p:nvPr/>
        </p:nvSpPr>
        <p:spPr>
          <a:xfrm>
            <a:off x="1428728" y="277931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928662" y="2850752"/>
            <a:ext cx="428628" cy="307777"/>
          </a:xfrm>
          <a:prstGeom prst="rect">
            <a:avLst/>
          </a:prstGeom>
          <a:noFill/>
        </p:spPr>
        <p:txBody>
          <a:bodyPr wrap="square" lIns="0" tIns="0" rIns="0" bIns="0" rtlCol="0">
            <a:spAutoFit/>
          </a:bodyPr>
          <a:lstStyle/>
          <a:p>
            <a:r>
              <a:rPr lang="en-US" altLang="zh-CN" sz="2000" dirty="0"/>
              <a:t>5</a:t>
            </a:r>
            <a:endParaRPr lang="zh-CN" altLang="en-US" sz="2000" dirty="0"/>
          </a:p>
        </p:txBody>
      </p:sp>
      <p:sp>
        <p:nvSpPr>
          <p:cNvPr id="54" name="矩形 53"/>
          <p:cNvSpPr/>
          <p:nvPr/>
        </p:nvSpPr>
        <p:spPr>
          <a:xfrm>
            <a:off x="1428728" y="320794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55" name="TextBox 54"/>
          <p:cNvSpPr txBox="1"/>
          <p:nvPr/>
        </p:nvSpPr>
        <p:spPr>
          <a:xfrm>
            <a:off x="928662" y="3279380"/>
            <a:ext cx="428628" cy="307777"/>
          </a:xfrm>
          <a:prstGeom prst="rect">
            <a:avLst/>
          </a:prstGeom>
          <a:noFill/>
        </p:spPr>
        <p:txBody>
          <a:bodyPr wrap="square" lIns="0" tIns="0" rIns="0" bIns="0" rtlCol="0">
            <a:spAutoFit/>
          </a:bodyPr>
          <a:lstStyle/>
          <a:p>
            <a:r>
              <a:rPr lang="en-US" altLang="zh-CN" sz="2000" dirty="0"/>
              <a:t>6</a:t>
            </a:r>
            <a:endParaRPr lang="zh-CN" altLang="en-US" sz="2000" dirty="0"/>
          </a:p>
        </p:txBody>
      </p:sp>
      <p:sp>
        <p:nvSpPr>
          <p:cNvPr id="56" name="矩形 55"/>
          <p:cNvSpPr/>
          <p:nvPr/>
        </p:nvSpPr>
        <p:spPr>
          <a:xfrm>
            <a:off x="1428728" y="3636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928662" y="3708008"/>
            <a:ext cx="428628" cy="307777"/>
          </a:xfrm>
          <a:prstGeom prst="rect">
            <a:avLst/>
          </a:prstGeom>
          <a:noFill/>
        </p:spPr>
        <p:txBody>
          <a:bodyPr wrap="square" lIns="0" tIns="0" rIns="0" bIns="0" rtlCol="0">
            <a:spAutoFit/>
          </a:bodyPr>
          <a:lstStyle/>
          <a:p>
            <a:r>
              <a:rPr lang="en-US" altLang="zh-CN" sz="2000" dirty="0"/>
              <a:t>7</a:t>
            </a:r>
            <a:endParaRPr lang="zh-CN" altLang="en-US" sz="2000" dirty="0"/>
          </a:p>
        </p:txBody>
      </p:sp>
      <p:sp>
        <p:nvSpPr>
          <p:cNvPr id="58" name="矩形 57"/>
          <p:cNvSpPr/>
          <p:nvPr/>
        </p:nvSpPr>
        <p:spPr>
          <a:xfrm>
            <a:off x="1428728" y="4068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928662" y="4140008"/>
            <a:ext cx="428628" cy="307777"/>
          </a:xfrm>
          <a:prstGeom prst="rect">
            <a:avLst/>
          </a:prstGeom>
          <a:noFill/>
        </p:spPr>
        <p:txBody>
          <a:bodyPr wrap="square" lIns="0" tIns="0" rIns="0" bIns="0" rtlCol="0">
            <a:spAutoFit/>
          </a:bodyPr>
          <a:lstStyle/>
          <a:p>
            <a:r>
              <a:rPr lang="en-US" altLang="zh-CN" sz="2000" dirty="0"/>
              <a:t>8</a:t>
            </a:r>
            <a:endParaRPr lang="zh-CN" altLang="en-US" sz="2000" dirty="0"/>
          </a:p>
        </p:txBody>
      </p:sp>
      <p:sp>
        <p:nvSpPr>
          <p:cNvPr id="60" name="矩形 59"/>
          <p:cNvSpPr/>
          <p:nvPr/>
        </p:nvSpPr>
        <p:spPr>
          <a:xfrm>
            <a:off x="1428728" y="449719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928662" y="4568636"/>
            <a:ext cx="428628" cy="307777"/>
          </a:xfrm>
          <a:prstGeom prst="rect">
            <a:avLst/>
          </a:prstGeom>
          <a:noFill/>
        </p:spPr>
        <p:txBody>
          <a:bodyPr wrap="square" lIns="0" tIns="0" rIns="0" bIns="0" rtlCol="0">
            <a:spAutoFit/>
          </a:bodyPr>
          <a:lstStyle/>
          <a:p>
            <a:r>
              <a:rPr lang="en-US" altLang="zh-CN" sz="2000" dirty="0"/>
              <a:t>9</a:t>
            </a:r>
            <a:endParaRPr lang="zh-CN" altLang="en-US" sz="2000" dirty="0"/>
          </a:p>
        </p:txBody>
      </p:sp>
      <p:sp>
        <p:nvSpPr>
          <p:cNvPr id="62" name="矩形 61"/>
          <p:cNvSpPr/>
          <p:nvPr/>
        </p:nvSpPr>
        <p:spPr>
          <a:xfrm>
            <a:off x="1428728" y="492582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28662" y="4997264"/>
            <a:ext cx="428628" cy="307777"/>
          </a:xfrm>
          <a:prstGeom prst="rect">
            <a:avLst/>
          </a:prstGeom>
          <a:noFill/>
        </p:spPr>
        <p:txBody>
          <a:bodyPr wrap="square" lIns="0" tIns="0" rIns="0" bIns="0" rtlCol="0">
            <a:spAutoFit/>
          </a:bodyPr>
          <a:lstStyle/>
          <a:p>
            <a:r>
              <a:rPr lang="en-US" altLang="zh-CN" sz="2000" dirty="0"/>
              <a:t>10</a:t>
            </a:r>
            <a:endParaRPr lang="zh-CN" altLang="en-US" sz="2000" dirty="0"/>
          </a:p>
        </p:txBody>
      </p:sp>
      <p:sp>
        <p:nvSpPr>
          <p:cNvPr id="64" name="矩形 63"/>
          <p:cNvSpPr/>
          <p:nvPr/>
        </p:nvSpPr>
        <p:spPr>
          <a:xfrm>
            <a:off x="1428728" y="535445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65" name="TextBox 64"/>
          <p:cNvSpPr txBox="1"/>
          <p:nvPr/>
        </p:nvSpPr>
        <p:spPr>
          <a:xfrm>
            <a:off x="928662" y="5425892"/>
            <a:ext cx="428628" cy="307777"/>
          </a:xfrm>
          <a:prstGeom prst="rect">
            <a:avLst/>
          </a:prstGeom>
          <a:noFill/>
        </p:spPr>
        <p:txBody>
          <a:bodyPr wrap="square" lIns="0" tIns="0" rIns="0" bIns="0" rtlCol="0">
            <a:spAutoFit/>
          </a:bodyPr>
          <a:lstStyle/>
          <a:p>
            <a:r>
              <a:rPr lang="en-US" altLang="zh-CN" sz="2000" dirty="0"/>
              <a:t>11</a:t>
            </a:r>
            <a:endParaRPr lang="zh-CN" altLang="en-US" sz="2000" dirty="0"/>
          </a:p>
        </p:txBody>
      </p:sp>
      <p:sp>
        <p:nvSpPr>
          <p:cNvPr id="66" name="矩形 65"/>
          <p:cNvSpPr/>
          <p:nvPr/>
        </p:nvSpPr>
        <p:spPr>
          <a:xfrm>
            <a:off x="1428728" y="578308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928662" y="5854520"/>
            <a:ext cx="428628" cy="307777"/>
          </a:xfrm>
          <a:prstGeom prst="rect">
            <a:avLst/>
          </a:prstGeom>
          <a:noFill/>
        </p:spPr>
        <p:txBody>
          <a:bodyPr wrap="square" lIns="0" tIns="0" rIns="0" bIns="0" rtlCol="0">
            <a:spAutoFit/>
          </a:bodyPr>
          <a:lstStyle/>
          <a:p>
            <a:r>
              <a:rPr lang="en-US" altLang="zh-CN" sz="2000" dirty="0"/>
              <a:t>12</a:t>
            </a:r>
            <a:endParaRPr lang="zh-CN" altLang="en-US" sz="2000" dirty="0"/>
          </a:p>
        </p:txBody>
      </p:sp>
      <p:cxnSp>
        <p:nvCxnSpPr>
          <p:cNvPr id="68" name="直接箭头连接符 67"/>
          <p:cNvCxnSpPr>
            <a:endCxn id="42" idx="1"/>
          </p:cNvCxnSpPr>
          <p:nvPr/>
        </p:nvCxnSpPr>
        <p:spPr>
          <a:xfrm flipV="1">
            <a:off x="1714480" y="169742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103"/>
          <p:cNvGrpSpPr/>
          <p:nvPr/>
        </p:nvGrpSpPr>
        <p:grpSpPr>
          <a:xfrm>
            <a:off x="2357422" y="1980796"/>
            <a:ext cx="1000132" cy="357190"/>
            <a:chOff x="6215074" y="1980796"/>
            <a:chExt cx="1000132" cy="357190"/>
          </a:xfrm>
        </p:grpSpPr>
        <p:sp>
          <p:nvSpPr>
            <p:cNvPr id="69" name="矩形 68"/>
            <p:cNvSpPr/>
            <p:nvPr/>
          </p:nvSpPr>
          <p:spPr>
            <a:xfrm>
              <a:off x="6215074"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29</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0" name="矩形 69"/>
            <p:cNvSpPr/>
            <p:nvPr/>
          </p:nvSpPr>
          <p:spPr>
            <a:xfrm>
              <a:off x="6715140"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1" name="直接箭头连接符 70"/>
          <p:cNvCxnSpPr/>
          <p:nvPr/>
        </p:nvCxnSpPr>
        <p:spPr>
          <a:xfrm flipV="1">
            <a:off x="1714480" y="21593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104"/>
          <p:cNvGrpSpPr/>
          <p:nvPr/>
        </p:nvGrpSpPr>
        <p:grpSpPr>
          <a:xfrm>
            <a:off x="3714744" y="1993496"/>
            <a:ext cx="1000132" cy="357190"/>
            <a:chOff x="7858148" y="1993496"/>
            <a:chExt cx="1000132" cy="357190"/>
          </a:xfrm>
        </p:grpSpPr>
        <p:sp>
          <p:nvSpPr>
            <p:cNvPr id="72" name="矩形 71"/>
            <p:cNvSpPr/>
            <p:nvPr/>
          </p:nvSpPr>
          <p:spPr>
            <a:xfrm>
              <a:off x="7858148"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16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3" name="矩形 72"/>
            <p:cNvSpPr/>
            <p:nvPr/>
          </p:nvSpPr>
          <p:spPr>
            <a:xfrm>
              <a:off x="8358214"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grpSp>
      <p:cxnSp>
        <p:nvCxnSpPr>
          <p:cNvPr id="74" name="直接箭头连接符 73"/>
          <p:cNvCxnSpPr/>
          <p:nvPr/>
        </p:nvCxnSpPr>
        <p:spPr>
          <a:xfrm flipV="1">
            <a:off x="3071802" y="21720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2357422"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77</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6" name="矩形 75"/>
          <p:cNvSpPr/>
          <p:nvPr/>
        </p:nvSpPr>
        <p:spPr>
          <a:xfrm>
            <a:off x="2857488"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7" name="直接箭头连接符 76"/>
          <p:cNvCxnSpPr>
            <a:endCxn id="75" idx="1"/>
          </p:cNvCxnSpPr>
          <p:nvPr/>
        </p:nvCxnSpPr>
        <p:spPr>
          <a:xfrm flipV="1">
            <a:off x="1714480" y="60170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3714744"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90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9" name="矩形 78"/>
          <p:cNvSpPr/>
          <p:nvPr/>
        </p:nvSpPr>
        <p:spPr>
          <a:xfrm>
            <a:off x="4214810"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0" name="直接箭头连接符 79"/>
          <p:cNvCxnSpPr>
            <a:endCxn id="78" idx="1"/>
          </p:cNvCxnSpPr>
          <p:nvPr/>
        </p:nvCxnSpPr>
        <p:spPr>
          <a:xfrm flipV="1">
            <a:off x="3071802" y="60297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2357422"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43</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2" name="矩形 81"/>
          <p:cNvSpPr/>
          <p:nvPr/>
        </p:nvSpPr>
        <p:spPr>
          <a:xfrm>
            <a:off x="2857488"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3" name="直接箭头连接符 82"/>
          <p:cNvCxnSpPr>
            <a:endCxn id="81" idx="1"/>
          </p:cNvCxnSpPr>
          <p:nvPr/>
        </p:nvCxnSpPr>
        <p:spPr>
          <a:xfrm flipV="1">
            <a:off x="1714480" y="260071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2357422"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31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5" name="矩形 84"/>
          <p:cNvSpPr/>
          <p:nvPr/>
        </p:nvSpPr>
        <p:spPr>
          <a:xfrm>
            <a:off x="2857488"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6" name="直接箭头连接符 85"/>
          <p:cNvCxnSpPr>
            <a:endCxn id="84" idx="1"/>
          </p:cNvCxnSpPr>
          <p:nvPr/>
        </p:nvCxnSpPr>
        <p:spPr>
          <a:xfrm flipV="1">
            <a:off x="1714480" y="303728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2357422"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46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8" name="矩形 87"/>
          <p:cNvSpPr/>
          <p:nvPr/>
        </p:nvSpPr>
        <p:spPr>
          <a:xfrm>
            <a:off x="2857488"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9" name="直接箭头连接符 88"/>
          <p:cNvCxnSpPr>
            <a:endCxn id="87" idx="1"/>
          </p:cNvCxnSpPr>
          <p:nvPr/>
        </p:nvCxnSpPr>
        <p:spPr>
          <a:xfrm flipV="1">
            <a:off x="1714480" y="388660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2357422"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60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1" name="矩形 90"/>
          <p:cNvSpPr/>
          <p:nvPr/>
        </p:nvSpPr>
        <p:spPr>
          <a:xfrm>
            <a:off x="2857488"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2" name="直接箭头连接符 91"/>
          <p:cNvCxnSpPr>
            <a:endCxn id="90" idx="1"/>
          </p:cNvCxnSpPr>
          <p:nvPr/>
        </p:nvCxnSpPr>
        <p:spPr>
          <a:xfrm flipV="1">
            <a:off x="1714480" y="431523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2357422"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74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4" name="矩形 93"/>
          <p:cNvSpPr/>
          <p:nvPr/>
        </p:nvSpPr>
        <p:spPr>
          <a:xfrm>
            <a:off x="2857488"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5" name="直接箭头连接符 94"/>
          <p:cNvCxnSpPr>
            <a:endCxn id="93" idx="1"/>
          </p:cNvCxnSpPr>
          <p:nvPr/>
        </p:nvCxnSpPr>
        <p:spPr>
          <a:xfrm flipV="1">
            <a:off x="1714480" y="474385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2357422"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88</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7" name="矩形 96"/>
          <p:cNvSpPr/>
          <p:nvPr/>
        </p:nvSpPr>
        <p:spPr>
          <a:xfrm>
            <a:off x="2857488"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8" name="直接箭头连接符 97"/>
          <p:cNvCxnSpPr>
            <a:endCxn id="96" idx="1"/>
          </p:cNvCxnSpPr>
          <p:nvPr/>
        </p:nvCxnSpPr>
        <p:spPr>
          <a:xfrm flipV="1">
            <a:off x="1714480" y="51724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428860" y="285728"/>
            <a:ext cx="478634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a:solidFill>
                  <a:srgbClr val="3333FF"/>
                </a:solidFill>
                <a:ea typeface="楷体" panose="02010609060101010101" pitchFamily="49" charset="-122"/>
                <a:cs typeface="Times New Roman" panose="02020603050405020304" pitchFamily="18" charset="0"/>
              </a:rPr>
              <a:t>拉链法中</a:t>
            </a:r>
            <a:r>
              <a:rPr lang="zh-CN" altLang="en-US">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成功查找</a:t>
            </a:r>
            <a:r>
              <a:rPr lang="zh-CN" altLang="en-US">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ASL</a:t>
            </a:r>
            <a:r>
              <a:rPr lang="zh-CN" altLang="en-US">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计算</a:t>
            </a:r>
            <a:endParaRPr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11" name="组合 110"/>
          <p:cNvGrpSpPr/>
          <p:nvPr/>
        </p:nvGrpSpPr>
        <p:grpSpPr>
          <a:xfrm>
            <a:off x="2855899" y="857232"/>
            <a:ext cx="5430877" cy="5572958"/>
            <a:chOff x="2855899" y="857232"/>
            <a:chExt cx="5430877" cy="5572958"/>
          </a:xfrm>
        </p:grpSpPr>
        <p:cxnSp>
          <p:nvCxnSpPr>
            <p:cNvPr id="102" name="直接箭头连接符 101"/>
            <p:cNvCxnSpPr/>
            <p:nvPr/>
          </p:nvCxnSpPr>
          <p:spPr>
            <a:xfrm rot="5400000">
              <a:off x="213487" y="3786190"/>
              <a:ext cx="5286412" cy="1588"/>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643306" y="857232"/>
              <a:ext cx="4643470" cy="769441"/>
            </a:xfrm>
            <a:prstGeom prst="rect">
              <a:avLst/>
            </a:prstGeom>
            <a:noFill/>
          </p:spPr>
          <p:txBody>
            <a:bodyPr wrap="square" rtlCol="0">
              <a:spAutoFit/>
            </a:bodyPr>
            <a:lstStyle/>
            <a:p>
              <a:pPr algn="l"/>
              <a:r>
                <a:rPr lang="zh-CN" altLang="en-US" sz="2200">
                  <a:ea typeface="楷体" panose="02010609060101010101" pitchFamily="49" charset="-122"/>
                  <a:cs typeface="Times New Roman" panose="02020603050405020304" pitchFamily="18" charset="0"/>
                </a:rPr>
                <a:t>成功找到第</a:t>
              </a:r>
              <a:r>
                <a:rPr lang="en-US" altLang="zh-CN" sz="2200">
                  <a:ea typeface="楷体" panose="02010609060101010101" pitchFamily="49" charset="-122"/>
                  <a:cs typeface="Times New Roman" panose="02020603050405020304" pitchFamily="18" charset="0"/>
                </a:rPr>
                <a:t>1</a:t>
              </a:r>
              <a:r>
                <a:rPr lang="zh-CN" altLang="en-US" sz="2200">
                  <a:ea typeface="楷体" panose="02010609060101010101" pitchFamily="49" charset="-122"/>
                  <a:cs typeface="Times New Roman" panose="02020603050405020304" pitchFamily="18" charset="0"/>
                </a:rPr>
                <a:t>层的结点，均需要</a:t>
              </a:r>
              <a:r>
                <a:rPr lang="en-US" altLang="zh-CN" sz="2200">
                  <a:ea typeface="楷体" panose="02010609060101010101" pitchFamily="49" charset="-122"/>
                  <a:cs typeface="Times New Roman" panose="02020603050405020304" pitchFamily="18" charset="0"/>
                </a:rPr>
                <a:t>1</a:t>
              </a:r>
              <a:r>
                <a:rPr lang="zh-CN" altLang="en-US" sz="2200">
                  <a:ea typeface="楷体" panose="02010609060101010101" pitchFamily="49" charset="-122"/>
                  <a:cs typeface="Times New Roman" panose="02020603050405020304" pitchFamily="18" charset="0"/>
                </a:rPr>
                <a:t>次关键字比较，共</a:t>
              </a:r>
              <a:r>
                <a:rPr lang="en-US" altLang="zh-CN" sz="2200">
                  <a:ea typeface="楷体" panose="02010609060101010101" pitchFamily="49" charset="-122"/>
                  <a:cs typeface="Times New Roman" panose="02020603050405020304" pitchFamily="18" charset="0"/>
                </a:rPr>
                <a:t>9</a:t>
              </a:r>
              <a:r>
                <a:rPr lang="zh-CN" altLang="en-US" sz="2200">
                  <a:ea typeface="楷体" panose="02010609060101010101" pitchFamily="49" charset="-122"/>
                  <a:cs typeface="Times New Roman" panose="02020603050405020304" pitchFamily="18" charset="0"/>
                </a:rPr>
                <a:t>个结点</a:t>
              </a:r>
            </a:p>
          </p:txBody>
        </p:sp>
        <p:cxnSp>
          <p:nvCxnSpPr>
            <p:cNvPr id="110" name="直接箭头连接符 109"/>
            <p:cNvCxnSpPr/>
            <p:nvPr/>
          </p:nvCxnSpPr>
          <p:spPr>
            <a:xfrm rot="10800000" flipV="1">
              <a:off x="2857488" y="1258328"/>
              <a:ext cx="785818"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8" name="组合 117"/>
          <p:cNvGrpSpPr/>
          <p:nvPr/>
        </p:nvGrpSpPr>
        <p:grpSpPr>
          <a:xfrm>
            <a:off x="4214810" y="1499380"/>
            <a:ext cx="4714908" cy="4966546"/>
            <a:chOff x="4214810" y="1499380"/>
            <a:chExt cx="4714908" cy="4966546"/>
          </a:xfrm>
        </p:grpSpPr>
        <p:cxnSp>
          <p:nvCxnSpPr>
            <p:cNvPr id="113" name="直接箭头连接符 112"/>
            <p:cNvCxnSpPr/>
            <p:nvPr/>
          </p:nvCxnSpPr>
          <p:spPr>
            <a:xfrm rot="5400000">
              <a:off x="1875604" y="4125132"/>
              <a:ext cx="4680000" cy="1588"/>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5002217" y="1499380"/>
              <a:ext cx="3927501" cy="769441"/>
            </a:xfrm>
            <a:prstGeom prst="rect">
              <a:avLst/>
            </a:prstGeom>
            <a:noFill/>
          </p:spPr>
          <p:txBody>
            <a:bodyPr wrap="square" rtlCol="0">
              <a:spAutoFit/>
            </a:bodyPr>
            <a:lstStyle/>
            <a:p>
              <a:pPr algn="l"/>
              <a:r>
                <a:rPr lang="zh-CN" altLang="en-US" sz="2200">
                  <a:ea typeface="楷体" panose="02010609060101010101" pitchFamily="49" charset="-122"/>
                  <a:cs typeface="Times New Roman" panose="02020603050405020304" pitchFamily="18" charset="0"/>
                </a:rPr>
                <a:t>成功找到第</a:t>
              </a:r>
              <a:r>
                <a:rPr lang="en-US" altLang="zh-CN" sz="2200">
                  <a:ea typeface="楷体" panose="02010609060101010101" pitchFamily="49" charset="-122"/>
                  <a:cs typeface="Times New Roman" panose="02020603050405020304" pitchFamily="18" charset="0"/>
                </a:rPr>
                <a:t>2</a:t>
              </a:r>
              <a:r>
                <a:rPr lang="zh-CN" altLang="en-US" sz="2200">
                  <a:ea typeface="楷体" panose="02010609060101010101" pitchFamily="49" charset="-122"/>
                  <a:cs typeface="Times New Roman" panose="02020603050405020304" pitchFamily="18" charset="0"/>
                </a:rPr>
                <a:t>层的结点，均需要</a:t>
              </a:r>
              <a:r>
                <a:rPr lang="en-US" altLang="zh-CN" sz="2200">
                  <a:ea typeface="楷体" panose="02010609060101010101" pitchFamily="49" charset="-122"/>
                  <a:cs typeface="Times New Roman" panose="02020603050405020304" pitchFamily="18" charset="0"/>
                </a:rPr>
                <a:t>2</a:t>
              </a:r>
              <a:r>
                <a:rPr lang="zh-CN" altLang="en-US" sz="2200">
                  <a:ea typeface="楷体" panose="02010609060101010101" pitchFamily="49" charset="-122"/>
                  <a:cs typeface="Times New Roman" panose="02020603050405020304" pitchFamily="18" charset="0"/>
                </a:rPr>
                <a:t>次关键字比较，共</a:t>
              </a:r>
              <a:r>
                <a:rPr lang="en-US" altLang="zh-CN" sz="2200">
                  <a:ea typeface="楷体" panose="02010609060101010101" pitchFamily="49" charset="-122"/>
                  <a:cs typeface="Times New Roman" panose="02020603050405020304" pitchFamily="18" charset="0"/>
                </a:rPr>
                <a:t>2</a:t>
              </a:r>
              <a:r>
                <a:rPr lang="zh-CN" altLang="en-US" sz="2200">
                  <a:ea typeface="楷体" panose="02010609060101010101" pitchFamily="49" charset="-122"/>
                  <a:cs typeface="Times New Roman" panose="02020603050405020304" pitchFamily="18" charset="0"/>
                </a:rPr>
                <a:t>个结点</a:t>
              </a:r>
            </a:p>
          </p:txBody>
        </p:sp>
        <p:cxnSp>
          <p:nvCxnSpPr>
            <p:cNvPr id="115" name="直接箭头连接符 114"/>
            <p:cNvCxnSpPr/>
            <p:nvPr/>
          </p:nvCxnSpPr>
          <p:spPr>
            <a:xfrm rot="10800000" flipV="1">
              <a:off x="4216399" y="1900476"/>
              <a:ext cx="785818"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4643438" y="2786058"/>
            <a:ext cx="4214842" cy="1604673"/>
            <a:chOff x="4500562" y="3500438"/>
            <a:chExt cx="4214842" cy="1604673"/>
          </a:xfrm>
        </p:grpSpPr>
        <p:sp>
          <p:nvSpPr>
            <p:cNvPr id="99" name="TextBox 98"/>
            <p:cNvSpPr txBox="1"/>
            <p:nvPr/>
          </p:nvSpPr>
          <p:spPr>
            <a:xfrm>
              <a:off x="4500562" y="4286256"/>
              <a:ext cx="1500198" cy="461665"/>
            </a:xfrm>
            <a:prstGeom prst="rect">
              <a:avLst/>
            </a:prstGeom>
            <a:noFill/>
          </p:spPr>
          <p:txBody>
            <a:bodyPr wrap="square" rtlCol="0">
              <a:spAutoFit/>
            </a:bodyPr>
            <a:lstStyle/>
            <a:p>
              <a:pPr algn="l"/>
              <a:r>
                <a:rPr lang="en-US" altLang="zh-CN" dirty="0" err="1">
                  <a:ea typeface="楷体" panose="02010609060101010101" pitchFamily="49" charset="-122"/>
                  <a:cs typeface="Times New Roman" panose="02020603050405020304" pitchFamily="18" charset="0"/>
                </a:rPr>
                <a:t>ASL</a:t>
              </a:r>
              <a:r>
                <a:rPr lang="zh-CN" altLang="en-US" baseline="-25000" dirty="0">
                  <a:ea typeface="楷体" panose="02010609060101010101" pitchFamily="49" charset="-122"/>
                  <a:cs typeface="Times New Roman" panose="02020603050405020304" pitchFamily="18" charset="0"/>
                </a:rPr>
                <a:t>成功</a:t>
              </a:r>
              <a:r>
                <a:rPr lang="en-US" altLang="zh-CN"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104" name="TextBox 103"/>
            <p:cNvSpPr txBox="1"/>
            <p:nvPr/>
          </p:nvSpPr>
          <p:spPr>
            <a:xfrm>
              <a:off x="7500958" y="4319293"/>
              <a:ext cx="1214446" cy="461665"/>
            </a:xfrm>
            <a:prstGeom prst="rect">
              <a:avLst/>
            </a:prstGeom>
            <a:noFill/>
          </p:spPr>
          <p:txBody>
            <a:bodyPr wrap="square" rtlCol="0">
              <a:spAutoFit/>
            </a:bodyPr>
            <a:lstStyle/>
            <a:p>
              <a:pPr algn="l"/>
              <a:r>
                <a:rPr lang="en-US" altLang="zh-CN" dirty="0"/>
                <a:t>=1.182</a:t>
              </a:r>
              <a:endParaRPr lang="zh-CN" altLang="en-US" dirty="0"/>
            </a:p>
          </p:txBody>
        </p:sp>
        <p:sp>
          <p:nvSpPr>
            <p:cNvPr id="105" name="TextBox 104"/>
            <p:cNvSpPr txBox="1"/>
            <p:nvPr/>
          </p:nvSpPr>
          <p:spPr>
            <a:xfrm>
              <a:off x="5857884" y="4071942"/>
              <a:ext cx="1857388" cy="461665"/>
            </a:xfrm>
            <a:prstGeom prst="rect">
              <a:avLst/>
            </a:prstGeom>
            <a:noFill/>
          </p:spPr>
          <p:txBody>
            <a:bodyPr wrap="square" rtlCol="0">
              <a:spAutoFit/>
            </a:bodyPr>
            <a:lstStyle/>
            <a:p>
              <a:pPr algn="l"/>
              <a:r>
                <a:rPr lang="en-US" altLang="zh-CN" dirty="0"/>
                <a:t>1×9+2×2</a:t>
              </a:r>
              <a:endParaRPr lang="zh-CN" altLang="en-US" dirty="0"/>
            </a:p>
          </p:txBody>
        </p:sp>
        <p:cxnSp>
          <p:nvCxnSpPr>
            <p:cNvPr id="108" name="直接连接符 107"/>
            <p:cNvCxnSpPr/>
            <p:nvPr/>
          </p:nvCxnSpPr>
          <p:spPr>
            <a:xfrm flipV="1">
              <a:off x="5929322" y="4555489"/>
              <a:ext cx="1500198" cy="1651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286512" y="4643446"/>
              <a:ext cx="714380" cy="461665"/>
            </a:xfrm>
            <a:prstGeom prst="rect">
              <a:avLst/>
            </a:prstGeom>
            <a:noFill/>
          </p:spPr>
          <p:txBody>
            <a:bodyPr wrap="square" rtlCol="0">
              <a:spAutoFit/>
            </a:bodyPr>
            <a:lstStyle/>
            <a:p>
              <a:r>
                <a:rPr lang="en-US" altLang="zh-CN" dirty="0"/>
                <a:t>11</a:t>
              </a:r>
              <a:endParaRPr lang="zh-CN" altLang="en-US" dirty="0"/>
            </a:p>
          </p:txBody>
        </p:sp>
        <p:sp>
          <p:nvSpPr>
            <p:cNvPr id="116" name="下箭头 115"/>
            <p:cNvSpPr/>
            <p:nvPr/>
          </p:nvSpPr>
          <p:spPr>
            <a:xfrm>
              <a:off x="6429388" y="3500438"/>
              <a:ext cx="214314" cy="35719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4" name="幻灯片编号占位符 3"/>
          <p:cNvSpPr>
            <a:spLocks noGrp="1"/>
          </p:cNvSpPr>
          <p:nvPr>
            <p:ph type="sldNum" sz="quarter" idx="12"/>
          </p:nvPr>
        </p:nvSpPr>
        <p:spPr/>
        <p:txBody>
          <a:bodyPr/>
          <a:lstStyle/>
          <a:p>
            <a:fld id="{A3603EE2-E77C-4A3F-BE76-CC22BE303815}" type="slidenum">
              <a:rPr lang="en-US" altLang="zh-CN" smtClean="0"/>
              <a:t>156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111"/>
                                        </p:tgtEl>
                                      </p:cBhvr>
                                    </p:animEffect>
                                    <p:set>
                                      <p:cBhvr>
                                        <p:cTn id="11" dur="1" fill="hold">
                                          <p:stCondLst>
                                            <p:cond delay="499"/>
                                          </p:stCondLst>
                                        </p:cTn>
                                        <p:tgtEl>
                                          <p:spTgt spid="111"/>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72132" y="63617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1" name="TextBox 40"/>
          <p:cNvSpPr txBox="1"/>
          <p:nvPr/>
        </p:nvSpPr>
        <p:spPr>
          <a:xfrm>
            <a:off x="5072066" y="707612"/>
            <a:ext cx="428628" cy="307777"/>
          </a:xfrm>
          <a:prstGeom prst="rect">
            <a:avLst/>
          </a:prstGeom>
          <a:noFill/>
        </p:spPr>
        <p:txBody>
          <a:bodyPr wrap="square" lIns="0" tIns="0" rIns="0" bIns="0" rtlCol="0">
            <a:spAutoFit/>
          </a:bodyPr>
          <a:lstStyle/>
          <a:p>
            <a:r>
              <a:rPr lang="en-US" altLang="zh-CN" sz="2000" dirty="0"/>
              <a:t>0</a:t>
            </a:r>
            <a:endParaRPr lang="zh-CN" altLang="en-US" sz="2000" dirty="0"/>
          </a:p>
        </p:txBody>
      </p:sp>
      <p:sp>
        <p:nvSpPr>
          <p:cNvPr id="42" name="矩形 41"/>
          <p:cNvSpPr/>
          <p:nvPr/>
        </p:nvSpPr>
        <p:spPr>
          <a:xfrm>
            <a:off x="6500826"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54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3" name="矩形 42"/>
          <p:cNvSpPr/>
          <p:nvPr/>
        </p:nvSpPr>
        <p:spPr>
          <a:xfrm>
            <a:off x="7000892"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4" name="矩形 43"/>
          <p:cNvSpPr/>
          <p:nvPr/>
        </p:nvSpPr>
        <p:spPr>
          <a:xfrm>
            <a:off x="5572132" y="106480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5" name="TextBox 44"/>
          <p:cNvSpPr txBox="1"/>
          <p:nvPr/>
        </p:nvSpPr>
        <p:spPr>
          <a:xfrm>
            <a:off x="5072066" y="1136240"/>
            <a:ext cx="428628" cy="307777"/>
          </a:xfrm>
          <a:prstGeom prst="rect">
            <a:avLst/>
          </a:prstGeom>
          <a:noFill/>
        </p:spPr>
        <p:txBody>
          <a:bodyPr wrap="square" lIns="0" tIns="0" rIns="0" bIns="0" rtlCol="0">
            <a:spAutoFit/>
          </a:bodyPr>
          <a:lstStyle/>
          <a:p>
            <a:r>
              <a:rPr lang="en-US" altLang="zh-CN" sz="2000" dirty="0"/>
              <a:t>1</a:t>
            </a:r>
            <a:endParaRPr lang="zh-CN" altLang="en-US" sz="2000" dirty="0"/>
          </a:p>
        </p:txBody>
      </p:sp>
      <p:sp>
        <p:nvSpPr>
          <p:cNvPr id="46" name="矩形 45"/>
          <p:cNvSpPr/>
          <p:nvPr/>
        </p:nvSpPr>
        <p:spPr>
          <a:xfrm>
            <a:off x="5572132" y="149343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5072066" y="1564868"/>
            <a:ext cx="428628" cy="307777"/>
          </a:xfrm>
          <a:prstGeom prst="rect">
            <a:avLst/>
          </a:prstGeom>
          <a:noFill/>
        </p:spPr>
        <p:txBody>
          <a:bodyPr wrap="square" lIns="0" tIns="0" rIns="0" bIns="0" rtlCol="0">
            <a:spAutoFit/>
          </a:bodyPr>
          <a:lstStyle/>
          <a:p>
            <a:r>
              <a:rPr lang="en-US" altLang="zh-CN" sz="2000" dirty="0"/>
              <a:t>2</a:t>
            </a:r>
            <a:endParaRPr lang="zh-CN" altLang="en-US" sz="2000" dirty="0"/>
          </a:p>
        </p:txBody>
      </p:sp>
      <p:sp>
        <p:nvSpPr>
          <p:cNvPr id="48" name="矩形 47"/>
          <p:cNvSpPr/>
          <p:nvPr/>
        </p:nvSpPr>
        <p:spPr>
          <a:xfrm>
            <a:off x="5572132" y="192205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9" name="TextBox 48"/>
          <p:cNvSpPr txBox="1"/>
          <p:nvPr/>
        </p:nvSpPr>
        <p:spPr>
          <a:xfrm>
            <a:off x="5072066" y="1993496"/>
            <a:ext cx="428628" cy="307777"/>
          </a:xfrm>
          <a:prstGeom prst="rect">
            <a:avLst/>
          </a:prstGeom>
          <a:noFill/>
        </p:spPr>
        <p:txBody>
          <a:bodyPr wrap="square" lIns="0" tIns="0" rIns="0" bIns="0" rtlCol="0">
            <a:spAutoFit/>
          </a:bodyPr>
          <a:lstStyle/>
          <a:p>
            <a:r>
              <a:rPr lang="en-US" altLang="zh-CN" sz="2000" dirty="0"/>
              <a:t>3</a:t>
            </a:r>
            <a:endParaRPr lang="zh-CN" altLang="en-US" sz="2000" dirty="0"/>
          </a:p>
        </p:txBody>
      </p:sp>
      <p:sp>
        <p:nvSpPr>
          <p:cNvPr id="50" name="矩形 49"/>
          <p:cNvSpPr/>
          <p:nvPr/>
        </p:nvSpPr>
        <p:spPr>
          <a:xfrm>
            <a:off x="5572132" y="235068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1" name="TextBox 50"/>
          <p:cNvSpPr txBox="1"/>
          <p:nvPr/>
        </p:nvSpPr>
        <p:spPr>
          <a:xfrm>
            <a:off x="5072066" y="2422124"/>
            <a:ext cx="428628" cy="307777"/>
          </a:xfrm>
          <a:prstGeom prst="rect">
            <a:avLst/>
          </a:prstGeom>
          <a:noFill/>
        </p:spPr>
        <p:txBody>
          <a:bodyPr wrap="square" lIns="0" tIns="0" rIns="0" bIns="0" rtlCol="0">
            <a:spAutoFit/>
          </a:bodyPr>
          <a:lstStyle/>
          <a:p>
            <a:r>
              <a:rPr lang="en-US" altLang="zh-CN" sz="2000" dirty="0"/>
              <a:t>4</a:t>
            </a:r>
            <a:endParaRPr lang="zh-CN" altLang="en-US" sz="2000" dirty="0"/>
          </a:p>
        </p:txBody>
      </p:sp>
      <p:sp>
        <p:nvSpPr>
          <p:cNvPr id="52" name="矩形 51"/>
          <p:cNvSpPr/>
          <p:nvPr/>
        </p:nvSpPr>
        <p:spPr>
          <a:xfrm>
            <a:off x="5572132" y="277931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5072066" y="2850752"/>
            <a:ext cx="428628" cy="307777"/>
          </a:xfrm>
          <a:prstGeom prst="rect">
            <a:avLst/>
          </a:prstGeom>
          <a:noFill/>
        </p:spPr>
        <p:txBody>
          <a:bodyPr wrap="square" lIns="0" tIns="0" rIns="0" bIns="0" rtlCol="0">
            <a:spAutoFit/>
          </a:bodyPr>
          <a:lstStyle/>
          <a:p>
            <a:r>
              <a:rPr lang="en-US" altLang="zh-CN" sz="2000" dirty="0"/>
              <a:t>5</a:t>
            </a:r>
            <a:endParaRPr lang="zh-CN" altLang="en-US" sz="2000" dirty="0"/>
          </a:p>
        </p:txBody>
      </p:sp>
      <p:sp>
        <p:nvSpPr>
          <p:cNvPr id="54" name="矩形 53"/>
          <p:cNvSpPr/>
          <p:nvPr/>
        </p:nvSpPr>
        <p:spPr>
          <a:xfrm>
            <a:off x="5572132" y="320794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55" name="TextBox 54"/>
          <p:cNvSpPr txBox="1"/>
          <p:nvPr/>
        </p:nvSpPr>
        <p:spPr>
          <a:xfrm>
            <a:off x="5072066" y="3279380"/>
            <a:ext cx="428628" cy="307777"/>
          </a:xfrm>
          <a:prstGeom prst="rect">
            <a:avLst/>
          </a:prstGeom>
          <a:noFill/>
        </p:spPr>
        <p:txBody>
          <a:bodyPr wrap="square" lIns="0" tIns="0" rIns="0" bIns="0" rtlCol="0">
            <a:spAutoFit/>
          </a:bodyPr>
          <a:lstStyle/>
          <a:p>
            <a:r>
              <a:rPr lang="en-US" altLang="zh-CN" sz="2000" dirty="0"/>
              <a:t>6</a:t>
            </a:r>
            <a:endParaRPr lang="zh-CN" altLang="en-US" sz="2000" dirty="0"/>
          </a:p>
        </p:txBody>
      </p:sp>
      <p:sp>
        <p:nvSpPr>
          <p:cNvPr id="56" name="矩形 55"/>
          <p:cNvSpPr/>
          <p:nvPr/>
        </p:nvSpPr>
        <p:spPr>
          <a:xfrm>
            <a:off x="5572132" y="3636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5072066" y="3708008"/>
            <a:ext cx="428628" cy="307777"/>
          </a:xfrm>
          <a:prstGeom prst="rect">
            <a:avLst/>
          </a:prstGeom>
          <a:noFill/>
        </p:spPr>
        <p:txBody>
          <a:bodyPr wrap="square" lIns="0" tIns="0" rIns="0" bIns="0" rtlCol="0">
            <a:spAutoFit/>
          </a:bodyPr>
          <a:lstStyle/>
          <a:p>
            <a:r>
              <a:rPr lang="en-US" altLang="zh-CN" sz="2000" dirty="0"/>
              <a:t>7</a:t>
            </a:r>
            <a:endParaRPr lang="zh-CN" altLang="en-US" sz="2000" dirty="0"/>
          </a:p>
        </p:txBody>
      </p:sp>
      <p:sp>
        <p:nvSpPr>
          <p:cNvPr id="58" name="矩形 57"/>
          <p:cNvSpPr/>
          <p:nvPr/>
        </p:nvSpPr>
        <p:spPr>
          <a:xfrm>
            <a:off x="5572132" y="4068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5072066" y="4140008"/>
            <a:ext cx="428628" cy="307777"/>
          </a:xfrm>
          <a:prstGeom prst="rect">
            <a:avLst/>
          </a:prstGeom>
          <a:noFill/>
        </p:spPr>
        <p:txBody>
          <a:bodyPr wrap="square" lIns="0" tIns="0" rIns="0" bIns="0" rtlCol="0">
            <a:spAutoFit/>
          </a:bodyPr>
          <a:lstStyle/>
          <a:p>
            <a:r>
              <a:rPr lang="en-US" altLang="zh-CN" sz="2000" dirty="0"/>
              <a:t>8</a:t>
            </a:r>
            <a:endParaRPr lang="zh-CN" altLang="en-US" sz="2000" dirty="0"/>
          </a:p>
        </p:txBody>
      </p:sp>
      <p:sp>
        <p:nvSpPr>
          <p:cNvPr id="60" name="矩形 59"/>
          <p:cNvSpPr/>
          <p:nvPr/>
        </p:nvSpPr>
        <p:spPr>
          <a:xfrm>
            <a:off x="5572132" y="449719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5072066" y="4568636"/>
            <a:ext cx="428628" cy="307777"/>
          </a:xfrm>
          <a:prstGeom prst="rect">
            <a:avLst/>
          </a:prstGeom>
          <a:noFill/>
        </p:spPr>
        <p:txBody>
          <a:bodyPr wrap="square" lIns="0" tIns="0" rIns="0" bIns="0" rtlCol="0">
            <a:spAutoFit/>
          </a:bodyPr>
          <a:lstStyle/>
          <a:p>
            <a:r>
              <a:rPr lang="en-US" altLang="zh-CN" sz="2000" dirty="0"/>
              <a:t>9</a:t>
            </a:r>
            <a:endParaRPr lang="zh-CN" altLang="en-US" sz="2000" dirty="0"/>
          </a:p>
        </p:txBody>
      </p:sp>
      <p:sp>
        <p:nvSpPr>
          <p:cNvPr id="62" name="矩形 61"/>
          <p:cNvSpPr/>
          <p:nvPr/>
        </p:nvSpPr>
        <p:spPr>
          <a:xfrm>
            <a:off x="5572132" y="492582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5072066" y="4997264"/>
            <a:ext cx="428628" cy="307777"/>
          </a:xfrm>
          <a:prstGeom prst="rect">
            <a:avLst/>
          </a:prstGeom>
          <a:noFill/>
        </p:spPr>
        <p:txBody>
          <a:bodyPr wrap="square" lIns="0" tIns="0" rIns="0" bIns="0" rtlCol="0">
            <a:spAutoFit/>
          </a:bodyPr>
          <a:lstStyle/>
          <a:p>
            <a:r>
              <a:rPr lang="en-US" altLang="zh-CN" sz="2000" dirty="0"/>
              <a:t>10</a:t>
            </a:r>
            <a:endParaRPr lang="zh-CN" altLang="en-US" sz="2000" dirty="0"/>
          </a:p>
        </p:txBody>
      </p:sp>
      <p:sp>
        <p:nvSpPr>
          <p:cNvPr id="64" name="矩形 63"/>
          <p:cNvSpPr/>
          <p:nvPr/>
        </p:nvSpPr>
        <p:spPr>
          <a:xfrm>
            <a:off x="5572132" y="535445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65" name="TextBox 64"/>
          <p:cNvSpPr txBox="1"/>
          <p:nvPr/>
        </p:nvSpPr>
        <p:spPr>
          <a:xfrm>
            <a:off x="5072066" y="5425892"/>
            <a:ext cx="428628" cy="307777"/>
          </a:xfrm>
          <a:prstGeom prst="rect">
            <a:avLst/>
          </a:prstGeom>
          <a:noFill/>
        </p:spPr>
        <p:txBody>
          <a:bodyPr wrap="square" lIns="0" tIns="0" rIns="0" bIns="0" rtlCol="0">
            <a:spAutoFit/>
          </a:bodyPr>
          <a:lstStyle/>
          <a:p>
            <a:r>
              <a:rPr lang="en-US" altLang="zh-CN" sz="2000" dirty="0"/>
              <a:t>11</a:t>
            </a:r>
            <a:endParaRPr lang="zh-CN" altLang="en-US" sz="2000" dirty="0"/>
          </a:p>
        </p:txBody>
      </p:sp>
      <p:sp>
        <p:nvSpPr>
          <p:cNvPr id="66" name="矩形 65"/>
          <p:cNvSpPr/>
          <p:nvPr/>
        </p:nvSpPr>
        <p:spPr>
          <a:xfrm>
            <a:off x="5572132" y="578308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5072066" y="5854520"/>
            <a:ext cx="428628" cy="307777"/>
          </a:xfrm>
          <a:prstGeom prst="rect">
            <a:avLst/>
          </a:prstGeom>
          <a:noFill/>
        </p:spPr>
        <p:txBody>
          <a:bodyPr wrap="square" lIns="0" tIns="0" rIns="0" bIns="0" rtlCol="0">
            <a:spAutoFit/>
          </a:bodyPr>
          <a:lstStyle/>
          <a:p>
            <a:r>
              <a:rPr lang="en-US" altLang="zh-CN" sz="2000" dirty="0"/>
              <a:t>12</a:t>
            </a:r>
            <a:endParaRPr lang="zh-CN" altLang="en-US" sz="2000" dirty="0"/>
          </a:p>
        </p:txBody>
      </p:sp>
      <p:cxnSp>
        <p:nvCxnSpPr>
          <p:cNvPr id="68" name="直接箭头连接符 67"/>
          <p:cNvCxnSpPr>
            <a:endCxn id="42" idx="1"/>
          </p:cNvCxnSpPr>
          <p:nvPr/>
        </p:nvCxnSpPr>
        <p:spPr>
          <a:xfrm flipV="1">
            <a:off x="5857884" y="169742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103"/>
          <p:cNvGrpSpPr/>
          <p:nvPr/>
        </p:nvGrpSpPr>
        <p:grpSpPr>
          <a:xfrm>
            <a:off x="6500826" y="1980796"/>
            <a:ext cx="1000132" cy="357190"/>
            <a:chOff x="6215074" y="1980796"/>
            <a:chExt cx="1000132" cy="357190"/>
          </a:xfrm>
        </p:grpSpPr>
        <p:sp>
          <p:nvSpPr>
            <p:cNvPr id="69" name="矩形 68"/>
            <p:cNvSpPr/>
            <p:nvPr/>
          </p:nvSpPr>
          <p:spPr>
            <a:xfrm>
              <a:off x="6215074"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29</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0" name="矩形 69"/>
            <p:cNvSpPr/>
            <p:nvPr/>
          </p:nvSpPr>
          <p:spPr>
            <a:xfrm>
              <a:off x="6715140"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1" name="直接箭头连接符 70"/>
          <p:cNvCxnSpPr/>
          <p:nvPr/>
        </p:nvCxnSpPr>
        <p:spPr>
          <a:xfrm flipV="1">
            <a:off x="5857884" y="21593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104"/>
          <p:cNvGrpSpPr/>
          <p:nvPr/>
        </p:nvGrpSpPr>
        <p:grpSpPr>
          <a:xfrm>
            <a:off x="7858148" y="1993496"/>
            <a:ext cx="1000132" cy="357190"/>
            <a:chOff x="7858148" y="1993496"/>
            <a:chExt cx="1000132" cy="357190"/>
          </a:xfrm>
        </p:grpSpPr>
        <p:sp>
          <p:nvSpPr>
            <p:cNvPr id="72" name="矩形 71"/>
            <p:cNvSpPr/>
            <p:nvPr/>
          </p:nvSpPr>
          <p:spPr>
            <a:xfrm>
              <a:off x="7858148"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16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3" name="矩形 72"/>
            <p:cNvSpPr/>
            <p:nvPr/>
          </p:nvSpPr>
          <p:spPr>
            <a:xfrm>
              <a:off x="8358214"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grpSp>
      <p:cxnSp>
        <p:nvCxnSpPr>
          <p:cNvPr id="74" name="直接箭头连接符 73"/>
          <p:cNvCxnSpPr>
            <a:endCxn id="72" idx="1"/>
          </p:cNvCxnSpPr>
          <p:nvPr/>
        </p:nvCxnSpPr>
        <p:spPr>
          <a:xfrm flipV="1">
            <a:off x="7215206" y="21720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500826"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77</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6" name="矩形 75"/>
          <p:cNvSpPr/>
          <p:nvPr/>
        </p:nvSpPr>
        <p:spPr>
          <a:xfrm>
            <a:off x="7000892"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7" name="直接箭头连接符 76"/>
          <p:cNvCxnSpPr>
            <a:endCxn id="75" idx="1"/>
          </p:cNvCxnSpPr>
          <p:nvPr/>
        </p:nvCxnSpPr>
        <p:spPr>
          <a:xfrm flipV="1">
            <a:off x="5857884" y="60170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7858148"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90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9" name="矩形 78"/>
          <p:cNvSpPr/>
          <p:nvPr/>
        </p:nvSpPr>
        <p:spPr>
          <a:xfrm>
            <a:off x="8358214"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0" name="直接箭头连接符 79"/>
          <p:cNvCxnSpPr>
            <a:endCxn id="78" idx="1"/>
          </p:cNvCxnSpPr>
          <p:nvPr/>
        </p:nvCxnSpPr>
        <p:spPr>
          <a:xfrm flipV="1">
            <a:off x="7215206" y="60297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6500826"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43</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2" name="矩形 81"/>
          <p:cNvSpPr/>
          <p:nvPr/>
        </p:nvSpPr>
        <p:spPr>
          <a:xfrm>
            <a:off x="7000892"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3" name="直接箭头连接符 82"/>
          <p:cNvCxnSpPr>
            <a:endCxn id="81" idx="1"/>
          </p:cNvCxnSpPr>
          <p:nvPr/>
        </p:nvCxnSpPr>
        <p:spPr>
          <a:xfrm flipV="1">
            <a:off x="5857884" y="260071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6500826"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31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5" name="矩形 84"/>
          <p:cNvSpPr/>
          <p:nvPr/>
        </p:nvSpPr>
        <p:spPr>
          <a:xfrm>
            <a:off x="7000892"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6" name="直接箭头连接符 85"/>
          <p:cNvCxnSpPr>
            <a:endCxn id="84" idx="1"/>
          </p:cNvCxnSpPr>
          <p:nvPr/>
        </p:nvCxnSpPr>
        <p:spPr>
          <a:xfrm flipV="1">
            <a:off x="5857884" y="303728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500826"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46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8" name="矩形 87"/>
          <p:cNvSpPr/>
          <p:nvPr/>
        </p:nvSpPr>
        <p:spPr>
          <a:xfrm>
            <a:off x="7000892"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9" name="直接箭头连接符 88"/>
          <p:cNvCxnSpPr>
            <a:endCxn id="87" idx="1"/>
          </p:cNvCxnSpPr>
          <p:nvPr/>
        </p:nvCxnSpPr>
        <p:spPr>
          <a:xfrm flipV="1">
            <a:off x="5857884" y="388660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6500826" y="4136636"/>
            <a:ext cx="1000132" cy="357190"/>
            <a:chOff x="6500826" y="4136636"/>
            <a:chExt cx="1000132" cy="357190"/>
          </a:xfrm>
        </p:grpSpPr>
        <p:sp>
          <p:nvSpPr>
            <p:cNvPr id="90" name="矩形 89"/>
            <p:cNvSpPr/>
            <p:nvPr/>
          </p:nvSpPr>
          <p:spPr>
            <a:xfrm>
              <a:off x="6500826"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60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1" name="矩形 90"/>
            <p:cNvSpPr/>
            <p:nvPr/>
          </p:nvSpPr>
          <p:spPr>
            <a:xfrm>
              <a:off x="7000892"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grpSp>
      <p:cxnSp>
        <p:nvCxnSpPr>
          <p:cNvPr id="92" name="直接箭头连接符 91"/>
          <p:cNvCxnSpPr>
            <a:endCxn id="90" idx="1"/>
          </p:cNvCxnSpPr>
          <p:nvPr/>
        </p:nvCxnSpPr>
        <p:spPr>
          <a:xfrm flipV="1">
            <a:off x="5857884" y="431523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6500826"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74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4" name="矩形 93"/>
          <p:cNvSpPr/>
          <p:nvPr/>
        </p:nvSpPr>
        <p:spPr>
          <a:xfrm>
            <a:off x="7000892"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5" name="直接箭头连接符 94"/>
          <p:cNvCxnSpPr>
            <a:endCxn id="93" idx="1"/>
          </p:cNvCxnSpPr>
          <p:nvPr/>
        </p:nvCxnSpPr>
        <p:spPr>
          <a:xfrm flipV="1">
            <a:off x="5857884" y="474385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6500826"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88</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7" name="矩形 96"/>
          <p:cNvSpPr/>
          <p:nvPr/>
        </p:nvSpPr>
        <p:spPr>
          <a:xfrm>
            <a:off x="7000892"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8" name="直接箭头连接符 97"/>
          <p:cNvCxnSpPr>
            <a:endCxn id="96" idx="1"/>
          </p:cNvCxnSpPr>
          <p:nvPr/>
        </p:nvCxnSpPr>
        <p:spPr>
          <a:xfrm flipV="1">
            <a:off x="5857884" y="51724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57158" y="428604"/>
            <a:ext cx="292895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不成功查找</a:t>
            </a:r>
            <a:r>
              <a:rPr lang="zh-CN" altLang="en-US" dirty="0">
                <a:solidFill>
                  <a:srgbClr val="3333FF"/>
                </a:solidFill>
                <a:latin typeface="微软雅黑" panose="020B0503020204020204" pitchFamily="34" charset="-122"/>
                <a:ea typeface="微软雅黑" panose="020B0503020204020204" pitchFamily="34" charset="-122"/>
              </a:rPr>
              <a:t>的情况</a:t>
            </a:r>
          </a:p>
        </p:txBody>
      </p:sp>
      <p:sp>
        <p:nvSpPr>
          <p:cNvPr id="101" name="Text Box 102"/>
          <p:cNvSpPr txBox="1">
            <a:spLocks noChangeArrowheads="1"/>
          </p:cNvSpPr>
          <p:nvPr/>
        </p:nvSpPr>
        <p:spPr bwMode="auto">
          <a:xfrm>
            <a:off x="857224" y="4500570"/>
            <a:ext cx="3357586" cy="457200"/>
          </a:xfrm>
          <a:prstGeom prst="rect">
            <a:avLst/>
          </a:prstGeom>
          <a:noFill/>
          <a:ln w="28575" algn="ctr">
            <a:noFill/>
            <a:miter lim="800000"/>
          </a:ln>
          <a:effectLst/>
        </p:spPr>
        <p:txBody>
          <a:bodyPr wrap="square">
            <a:spAutoFit/>
          </a:bodyPr>
          <a:lstStyle/>
          <a:p>
            <a:pPr>
              <a:spcBef>
                <a:spcPct val="50000"/>
              </a:spcBef>
            </a:pPr>
            <a:r>
              <a:rPr lang="zh-CN" altLang="en-US" dirty="0">
                <a:solidFill>
                  <a:srgbClr val="FF00FF"/>
                </a:solidFill>
                <a:ea typeface="楷体" panose="02010609060101010101" pitchFamily="49" charset="-122"/>
                <a:cs typeface="Times New Roman" panose="02020603050405020304" pitchFamily="18" charset="0"/>
              </a:rPr>
              <a:t>哈希表不成功查找完毕</a:t>
            </a:r>
          </a:p>
        </p:txBody>
      </p:sp>
      <p:sp>
        <p:nvSpPr>
          <p:cNvPr id="102" name="Text Box 103"/>
          <p:cNvSpPr txBox="1">
            <a:spLocks noChangeArrowheads="1"/>
          </p:cNvSpPr>
          <p:nvPr/>
        </p:nvSpPr>
        <p:spPr bwMode="auto">
          <a:xfrm>
            <a:off x="428596" y="1069287"/>
            <a:ext cx="3714776" cy="430887"/>
          </a:xfrm>
          <a:prstGeom prst="rect">
            <a:avLst/>
          </a:prstGeom>
          <a:noFill/>
          <a:ln w="28575" algn="ctr">
            <a:noFill/>
            <a:miter lim="800000"/>
          </a:ln>
          <a:effectLst/>
        </p:spPr>
        <p:txBody>
          <a:bodyPr wrap="square">
            <a:spAutoFit/>
          </a:bodyPr>
          <a:lstStyle/>
          <a:p>
            <a:pPr algn="l">
              <a:spcBef>
                <a:spcPct val="50000"/>
              </a:spcBef>
            </a:pPr>
            <a:r>
              <a:rPr lang="zh-CN" altLang="en-US" sz="2200" dirty="0">
                <a:ea typeface="楷体" panose="02010609060101010101" pitchFamily="49" charset="-122"/>
                <a:cs typeface="Times New Roman" panose="02020603050405020304" pitchFamily="18" charset="0"/>
              </a:rPr>
              <a:t>查找关键字为</a:t>
            </a:r>
            <a:r>
              <a:rPr lang="en-US" altLang="zh-CN" sz="2200" dirty="0">
                <a:solidFill>
                  <a:srgbClr val="FF0000"/>
                </a:solidFill>
                <a:ea typeface="楷体" panose="02010609060101010101" pitchFamily="49" charset="-122"/>
                <a:cs typeface="Times New Roman" panose="02020603050405020304" pitchFamily="18" charset="0"/>
              </a:rPr>
              <a:t>47</a:t>
            </a:r>
            <a:r>
              <a:rPr lang="zh-CN" altLang="en-US" sz="2200" dirty="0">
                <a:ea typeface="楷体" panose="02010609060101010101" pitchFamily="49" charset="-122"/>
                <a:cs typeface="Times New Roman" panose="02020603050405020304" pitchFamily="18" charset="0"/>
              </a:rPr>
              <a:t>的记录：</a:t>
            </a:r>
          </a:p>
        </p:txBody>
      </p:sp>
      <p:sp>
        <p:nvSpPr>
          <p:cNvPr id="103" name="Text Box 104"/>
          <p:cNvSpPr txBox="1">
            <a:spLocks noChangeArrowheads="1"/>
          </p:cNvSpPr>
          <p:nvPr/>
        </p:nvSpPr>
        <p:spPr bwMode="auto">
          <a:xfrm>
            <a:off x="500034" y="1785926"/>
            <a:ext cx="4357718" cy="1344984"/>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i="1" dirty="0">
                <a:ea typeface="楷体" panose="02010609060101010101" pitchFamily="49" charset="-122"/>
                <a:cs typeface="Times New Roman" panose="02020603050405020304" pitchFamily="18" charset="0"/>
              </a:rPr>
              <a:t>h</a:t>
            </a:r>
            <a:r>
              <a:rPr lang="en-US" altLang="zh-CN" sz="2200" dirty="0">
                <a:ea typeface="楷体" panose="02010609060101010101" pitchFamily="49" charset="-122"/>
                <a:cs typeface="Times New Roman" panose="02020603050405020304" pitchFamily="18" charset="0"/>
              </a:rPr>
              <a:t>(47)=47%13=8</a:t>
            </a:r>
          </a:p>
          <a:p>
            <a:pPr algn="l">
              <a:lnSpc>
                <a:spcPct val="90000"/>
              </a:lnSpc>
              <a:spcBef>
                <a:spcPct val="50000"/>
              </a:spcBef>
            </a:pPr>
            <a:r>
              <a:rPr lang="en-US" altLang="zh-CN" sz="2200" dirty="0">
                <a:ea typeface="楷体" panose="02010609060101010101" pitchFamily="49" charset="-122"/>
                <a:cs typeface="Times New Roman" panose="02020603050405020304" pitchFamily="18" charset="0"/>
              </a:rPr>
              <a:t>p</a:t>
            </a:r>
            <a:r>
              <a:rPr lang="zh-CN" altLang="en-US" sz="2200" dirty="0">
                <a:ea typeface="楷体" panose="02010609060101010101" pitchFamily="49" charset="-122"/>
                <a:cs typeface="Times New Roman" panose="02020603050405020304" pitchFamily="18" charset="0"/>
              </a:rPr>
              <a:t>指向</a:t>
            </a:r>
            <a:r>
              <a:rPr lang="en-US" altLang="zh-CN" sz="2200" dirty="0">
                <a:ea typeface="楷体" panose="02010609060101010101" pitchFamily="49" charset="-122"/>
                <a:cs typeface="Times New Roman" panose="02020603050405020304" pitchFamily="18" charset="0"/>
              </a:rPr>
              <a:t>ha[8]</a:t>
            </a:r>
            <a:r>
              <a:rPr lang="zh-CN" altLang="en-US" sz="2200" dirty="0">
                <a:ea typeface="楷体" panose="02010609060101010101" pitchFamily="49" charset="-122"/>
                <a:cs typeface="Times New Roman" panose="02020603050405020304" pitchFamily="18" charset="0"/>
              </a:rPr>
              <a:t>的第</a:t>
            </a:r>
            <a:r>
              <a:rPr lang="en-US" altLang="zh-CN" sz="2200">
                <a:ea typeface="楷体" panose="02010609060101010101" pitchFamily="49" charset="-122"/>
                <a:cs typeface="Times New Roman" panose="02020603050405020304" pitchFamily="18" charset="0"/>
              </a:rPr>
              <a:t>1</a:t>
            </a:r>
            <a:r>
              <a:rPr lang="zh-CN" altLang="en-US" sz="2200">
                <a:ea typeface="楷体" panose="02010609060101010101" pitchFamily="49" charset="-122"/>
                <a:cs typeface="Times New Roman" panose="02020603050405020304" pitchFamily="18" charset="0"/>
              </a:rPr>
              <a:t>个结点，</a:t>
            </a:r>
            <a:r>
              <a:rPr lang="en-US" altLang="zh-CN" sz="2200">
                <a:ea typeface="楷体" panose="02010609060101010101" pitchFamily="49" charset="-122"/>
                <a:cs typeface="Times New Roman" panose="02020603050405020304" pitchFamily="18" charset="0"/>
              </a:rPr>
              <a:t>60</a:t>
            </a:r>
            <a:r>
              <a:rPr lang="en-US" altLang="zh-CN" sz="2200" dirty="0">
                <a:latin typeface="+mj-ea"/>
                <a:ea typeface="+mj-ea"/>
                <a:cs typeface="Times New Roman" panose="02020603050405020304" pitchFamily="18" charset="0"/>
              </a:rPr>
              <a:t>≠</a:t>
            </a:r>
            <a:r>
              <a:rPr lang="en-US" altLang="zh-CN" sz="2200" dirty="0">
                <a:solidFill>
                  <a:srgbClr val="FF0000"/>
                </a:solidFill>
                <a:ea typeface="楷体" panose="02010609060101010101" pitchFamily="49" charset="-122"/>
                <a:cs typeface="Times New Roman" panose="02020603050405020304" pitchFamily="18" charset="0"/>
              </a:rPr>
              <a:t>47</a:t>
            </a:r>
            <a:r>
              <a:rPr lang="zh-CN" altLang="en-US" sz="2200" dirty="0">
                <a:ea typeface="楷体" panose="02010609060101010101" pitchFamily="49" charset="-122"/>
                <a:cs typeface="Times New Roman" panose="02020603050405020304" pitchFamily="18" charset="0"/>
              </a:rPr>
              <a:t>；</a:t>
            </a:r>
            <a:endParaRPr lang="en-US" altLang="zh-CN" sz="2200" dirty="0">
              <a:ea typeface="楷体" panose="02010609060101010101" pitchFamily="49" charset="-122"/>
              <a:cs typeface="Times New Roman" panose="02020603050405020304" pitchFamily="18" charset="0"/>
            </a:endParaRPr>
          </a:p>
          <a:p>
            <a:pPr algn="l">
              <a:lnSpc>
                <a:spcPct val="90000"/>
              </a:lnSpc>
              <a:spcBef>
                <a:spcPct val="50000"/>
              </a:spcBef>
            </a:pPr>
            <a:r>
              <a:rPr lang="en-US" altLang="zh-CN" sz="2200" dirty="0">
                <a:ea typeface="楷体" panose="02010609060101010101" pitchFamily="49" charset="-122"/>
                <a:cs typeface="Times New Roman" panose="02020603050405020304" pitchFamily="18" charset="0"/>
              </a:rPr>
              <a:t>p=NULL</a:t>
            </a:r>
            <a:r>
              <a:rPr lang="zh-CN" altLang="en-US" sz="2200" dirty="0">
                <a:ea typeface="楷体" panose="02010609060101010101" pitchFamily="49" charset="-122"/>
                <a:cs typeface="Times New Roman" panose="02020603050405020304" pitchFamily="18" charset="0"/>
              </a:rPr>
              <a:t>。</a:t>
            </a:r>
            <a:r>
              <a:rPr lang="zh-CN" altLang="en-US" sz="2200" dirty="0">
                <a:solidFill>
                  <a:srgbClr val="FF0000"/>
                </a:solidFill>
                <a:ea typeface="楷体" panose="02010609060101010101" pitchFamily="49" charset="-122"/>
                <a:cs typeface="Times New Roman" panose="02020603050405020304" pitchFamily="18" charset="0"/>
              </a:rPr>
              <a:t>失败！</a:t>
            </a:r>
            <a:endParaRPr lang="en-US" altLang="zh-CN" sz="2200" dirty="0">
              <a:solidFill>
                <a:srgbClr val="FF0000"/>
              </a:solidFill>
              <a:ea typeface="楷体" panose="02010609060101010101" pitchFamily="49" charset="-122"/>
              <a:cs typeface="Times New Roman" panose="02020603050405020304" pitchFamily="18" charset="0"/>
            </a:endParaRPr>
          </a:p>
        </p:txBody>
      </p:sp>
      <p:sp>
        <p:nvSpPr>
          <p:cNvPr id="106" name="TextBox 105"/>
          <p:cNvSpPr txBox="1"/>
          <p:nvPr/>
        </p:nvSpPr>
        <p:spPr>
          <a:xfrm>
            <a:off x="1214414" y="3643314"/>
            <a:ext cx="2571768" cy="430887"/>
          </a:xfrm>
          <a:prstGeom prst="rect">
            <a:avLst/>
          </a:prstGeom>
          <a:noFill/>
        </p:spPr>
        <p:txBody>
          <a:bodyPr wrap="square" rtlCol="0">
            <a:spAutoFit/>
          </a:bodyPr>
          <a:lstStyle/>
          <a:p>
            <a:r>
              <a:rPr lang="en-US" altLang="zh-CN" sz="2200" dirty="0">
                <a:ea typeface="楷体" panose="02010609060101010101" pitchFamily="49" charset="-122"/>
                <a:cs typeface="Times New Roman" panose="02020603050405020304" pitchFamily="18" charset="0"/>
              </a:rPr>
              <a:t>1</a:t>
            </a:r>
            <a:r>
              <a:rPr lang="zh-CN" altLang="en-US" sz="2200" dirty="0">
                <a:ea typeface="楷体" panose="02010609060101010101" pitchFamily="49" charset="-122"/>
                <a:cs typeface="Times New Roman" panose="02020603050405020304" pitchFamily="18" charset="0"/>
              </a:rPr>
              <a:t>次关键字比较</a:t>
            </a:r>
          </a:p>
        </p:txBody>
      </p:sp>
      <p:sp>
        <p:nvSpPr>
          <p:cNvPr id="4" name="幻灯片编号占位符 3"/>
          <p:cNvSpPr>
            <a:spLocks noGrp="1"/>
          </p:cNvSpPr>
          <p:nvPr>
            <p:ph type="sldNum" sz="quarter" idx="12"/>
          </p:nvPr>
        </p:nvSpPr>
        <p:spPr/>
        <p:txBody>
          <a:bodyPr/>
          <a:lstStyle/>
          <a:p>
            <a:fld id="{A3603EE2-E77C-4A3F-BE76-CC22BE303815}" type="slidenum">
              <a:rPr lang="en-US" altLang="zh-CN" smtClean="0"/>
              <a:t>157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99"/>
                                        </p:tgtEl>
                                      </p:cBhvr>
                                    </p:animEffect>
                                    <p:animScale>
                                      <p:cBhvr>
                                        <p:cTn id="15" dur="250" autoRev="1" fill="hold"/>
                                        <p:tgtEl>
                                          <p:spTgt spid="99"/>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3">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ldLvl="0" animBg="1"/>
      <p:bldP spid="10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428728" y="63617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1" name="TextBox 40"/>
          <p:cNvSpPr txBox="1"/>
          <p:nvPr/>
        </p:nvSpPr>
        <p:spPr>
          <a:xfrm>
            <a:off x="928662" y="707612"/>
            <a:ext cx="428628" cy="307777"/>
          </a:xfrm>
          <a:prstGeom prst="rect">
            <a:avLst/>
          </a:prstGeom>
          <a:noFill/>
        </p:spPr>
        <p:txBody>
          <a:bodyPr wrap="square" lIns="0" tIns="0" rIns="0" bIns="0" rtlCol="0">
            <a:spAutoFit/>
          </a:bodyPr>
          <a:lstStyle/>
          <a:p>
            <a:r>
              <a:rPr lang="en-US" altLang="zh-CN" sz="2000" dirty="0"/>
              <a:t>0</a:t>
            </a:r>
            <a:endParaRPr lang="zh-CN" altLang="en-US" sz="2000" dirty="0"/>
          </a:p>
        </p:txBody>
      </p:sp>
      <p:sp>
        <p:nvSpPr>
          <p:cNvPr id="42" name="矩形 41"/>
          <p:cNvSpPr/>
          <p:nvPr/>
        </p:nvSpPr>
        <p:spPr>
          <a:xfrm>
            <a:off x="2357422"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54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3" name="矩形 42"/>
          <p:cNvSpPr/>
          <p:nvPr/>
        </p:nvSpPr>
        <p:spPr>
          <a:xfrm>
            <a:off x="2857488"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4" name="矩形 43"/>
          <p:cNvSpPr/>
          <p:nvPr/>
        </p:nvSpPr>
        <p:spPr>
          <a:xfrm>
            <a:off x="1428728" y="106480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45" name="TextBox 44"/>
          <p:cNvSpPr txBox="1"/>
          <p:nvPr/>
        </p:nvSpPr>
        <p:spPr>
          <a:xfrm>
            <a:off x="928662" y="1136240"/>
            <a:ext cx="428628" cy="307777"/>
          </a:xfrm>
          <a:prstGeom prst="rect">
            <a:avLst/>
          </a:prstGeom>
          <a:noFill/>
        </p:spPr>
        <p:txBody>
          <a:bodyPr wrap="square" lIns="0" tIns="0" rIns="0" bIns="0" rtlCol="0">
            <a:spAutoFit/>
          </a:bodyPr>
          <a:lstStyle/>
          <a:p>
            <a:r>
              <a:rPr lang="en-US" altLang="zh-CN" sz="2000" dirty="0"/>
              <a:t>1</a:t>
            </a:r>
            <a:endParaRPr lang="zh-CN" altLang="en-US" sz="2000" dirty="0"/>
          </a:p>
        </p:txBody>
      </p:sp>
      <p:sp>
        <p:nvSpPr>
          <p:cNvPr id="46" name="矩形 45"/>
          <p:cNvSpPr/>
          <p:nvPr/>
        </p:nvSpPr>
        <p:spPr>
          <a:xfrm>
            <a:off x="1428728" y="149343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928662" y="1564868"/>
            <a:ext cx="428628" cy="307777"/>
          </a:xfrm>
          <a:prstGeom prst="rect">
            <a:avLst/>
          </a:prstGeom>
          <a:noFill/>
        </p:spPr>
        <p:txBody>
          <a:bodyPr wrap="square" lIns="0" tIns="0" rIns="0" bIns="0" rtlCol="0">
            <a:spAutoFit/>
          </a:bodyPr>
          <a:lstStyle/>
          <a:p>
            <a:r>
              <a:rPr lang="en-US" altLang="zh-CN" sz="2000" dirty="0"/>
              <a:t>2</a:t>
            </a:r>
            <a:endParaRPr lang="zh-CN" altLang="en-US" sz="2000" dirty="0"/>
          </a:p>
        </p:txBody>
      </p:sp>
      <p:sp>
        <p:nvSpPr>
          <p:cNvPr id="48" name="矩形 47"/>
          <p:cNvSpPr/>
          <p:nvPr/>
        </p:nvSpPr>
        <p:spPr>
          <a:xfrm>
            <a:off x="1428728" y="192205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9" name="TextBox 48"/>
          <p:cNvSpPr txBox="1"/>
          <p:nvPr/>
        </p:nvSpPr>
        <p:spPr>
          <a:xfrm>
            <a:off x="928662" y="1993496"/>
            <a:ext cx="428628" cy="307777"/>
          </a:xfrm>
          <a:prstGeom prst="rect">
            <a:avLst/>
          </a:prstGeom>
          <a:noFill/>
        </p:spPr>
        <p:txBody>
          <a:bodyPr wrap="square" lIns="0" tIns="0" rIns="0" bIns="0" rtlCol="0">
            <a:spAutoFit/>
          </a:bodyPr>
          <a:lstStyle/>
          <a:p>
            <a:r>
              <a:rPr lang="en-US" altLang="zh-CN" sz="2000" dirty="0"/>
              <a:t>3</a:t>
            </a:r>
            <a:endParaRPr lang="zh-CN" altLang="en-US" sz="2000" dirty="0"/>
          </a:p>
        </p:txBody>
      </p:sp>
      <p:sp>
        <p:nvSpPr>
          <p:cNvPr id="50" name="矩形 49"/>
          <p:cNvSpPr/>
          <p:nvPr/>
        </p:nvSpPr>
        <p:spPr>
          <a:xfrm>
            <a:off x="1428728" y="235068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1" name="TextBox 50"/>
          <p:cNvSpPr txBox="1"/>
          <p:nvPr/>
        </p:nvSpPr>
        <p:spPr>
          <a:xfrm>
            <a:off x="928662" y="2422124"/>
            <a:ext cx="428628" cy="307777"/>
          </a:xfrm>
          <a:prstGeom prst="rect">
            <a:avLst/>
          </a:prstGeom>
          <a:noFill/>
        </p:spPr>
        <p:txBody>
          <a:bodyPr wrap="square" lIns="0" tIns="0" rIns="0" bIns="0" rtlCol="0">
            <a:spAutoFit/>
          </a:bodyPr>
          <a:lstStyle/>
          <a:p>
            <a:r>
              <a:rPr lang="en-US" altLang="zh-CN" sz="2000" dirty="0"/>
              <a:t>4</a:t>
            </a:r>
            <a:endParaRPr lang="zh-CN" altLang="en-US" sz="2000" dirty="0"/>
          </a:p>
        </p:txBody>
      </p:sp>
      <p:sp>
        <p:nvSpPr>
          <p:cNvPr id="52" name="矩形 51"/>
          <p:cNvSpPr/>
          <p:nvPr/>
        </p:nvSpPr>
        <p:spPr>
          <a:xfrm>
            <a:off x="1428728" y="277931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928662" y="2850752"/>
            <a:ext cx="428628" cy="307777"/>
          </a:xfrm>
          <a:prstGeom prst="rect">
            <a:avLst/>
          </a:prstGeom>
          <a:noFill/>
        </p:spPr>
        <p:txBody>
          <a:bodyPr wrap="square" lIns="0" tIns="0" rIns="0" bIns="0" rtlCol="0">
            <a:spAutoFit/>
          </a:bodyPr>
          <a:lstStyle/>
          <a:p>
            <a:r>
              <a:rPr lang="en-US" altLang="zh-CN" sz="2000" dirty="0"/>
              <a:t>5</a:t>
            </a:r>
            <a:endParaRPr lang="zh-CN" altLang="en-US" sz="2000" dirty="0"/>
          </a:p>
        </p:txBody>
      </p:sp>
      <p:sp>
        <p:nvSpPr>
          <p:cNvPr id="54" name="矩形 53"/>
          <p:cNvSpPr/>
          <p:nvPr/>
        </p:nvSpPr>
        <p:spPr>
          <a:xfrm>
            <a:off x="1428728" y="320794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55" name="TextBox 54"/>
          <p:cNvSpPr txBox="1"/>
          <p:nvPr/>
        </p:nvSpPr>
        <p:spPr>
          <a:xfrm>
            <a:off x="928662" y="3279380"/>
            <a:ext cx="428628" cy="307777"/>
          </a:xfrm>
          <a:prstGeom prst="rect">
            <a:avLst/>
          </a:prstGeom>
          <a:noFill/>
        </p:spPr>
        <p:txBody>
          <a:bodyPr wrap="square" lIns="0" tIns="0" rIns="0" bIns="0" rtlCol="0">
            <a:spAutoFit/>
          </a:bodyPr>
          <a:lstStyle/>
          <a:p>
            <a:r>
              <a:rPr lang="en-US" altLang="zh-CN" sz="2000" dirty="0"/>
              <a:t>6</a:t>
            </a:r>
            <a:endParaRPr lang="zh-CN" altLang="en-US" sz="2000" dirty="0"/>
          </a:p>
        </p:txBody>
      </p:sp>
      <p:sp>
        <p:nvSpPr>
          <p:cNvPr id="56" name="矩形 55"/>
          <p:cNvSpPr/>
          <p:nvPr/>
        </p:nvSpPr>
        <p:spPr>
          <a:xfrm>
            <a:off x="1428728" y="3636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928662" y="3708008"/>
            <a:ext cx="428628" cy="307777"/>
          </a:xfrm>
          <a:prstGeom prst="rect">
            <a:avLst/>
          </a:prstGeom>
          <a:noFill/>
        </p:spPr>
        <p:txBody>
          <a:bodyPr wrap="square" lIns="0" tIns="0" rIns="0" bIns="0" rtlCol="0">
            <a:spAutoFit/>
          </a:bodyPr>
          <a:lstStyle/>
          <a:p>
            <a:r>
              <a:rPr lang="en-US" altLang="zh-CN" sz="2000" dirty="0"/>
              <a:t>7</a:t>
            </a:r>
            <a:endParaRPr lang="zh-CN" altLang="en-US" sz="2000" dirty="0"/>
          </a:p>
        </p:txBody>
      </p:sp>
      <p:sp>
        <p:nvSpPr>
          <p:cNvPr id="58" name="矩形 57"/>
          <p:cNvSpPr/>
          <p:nvPr/>
        </p:nvSpPr>
        <p:spPr>
          <a:xfrm>
            <a:off x="1428728" y="4068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928662" y="4140008"/>
            <a:ext cx="428628" cy="307777"/>
          </a:xfrm>
          <a:prstGeom prst="rect">
            <a:avLst/>
          </a:prstGeom>
          <a:noFill/>
        </p:spPr>
        <p:txBody>
          <a:bodyPr wrap="square" lIns="0" tIns="0" rIns="0" bIns="0" rtlCol="0">
            <a:spAutoFit/>
          </a:bodyPr>
          <a:lstStyle/>
          <a:p>
            <a:r>
              <a:rPr lang="en-US" altLang="zh-CN" sz="2000" dirty="0"/>
              <a:t>8</a:t>
            </a:r>
            <a:endParaRPr lang="zh-CN" altLang="en-US" sz="2000" dirty="0"/>
          </a:p>
        </p:txBody>
      </p:sp>
      <p:sp>
        <p:nvSpPr>
          <p:cNvPr id="60" name="矩形 59"/>
          <p:cNvSpPr/>
          <p:nvPr/>
        </p:nvSpPr>
        <p:spPr>
          <a:xfrm>
            <a:off x="1428728" y="449719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928662" y="4568636"/>
            <a:ext cx="428628" cy="307777"/>
          </a:xfrm>
          <a:prstGeom prst="rect">
            <a:avLst/>
          </a:prstGeom>
          <a:noFill/>
        </p:spPr>
        <p:txBody>
          <a:bodyPr wrap="square" lIns="0" tIns="0" rIns="0" bIns="0" rtlCol="0">
            <a:spAutoFit/>
          </a:bodyPr>
          <a:lstStyle/>
          <a:p>
            <a:r>
              <a:rPr lang="en-US" altLang="zh-CN" sz="2000" dirty="0"/>
              <a:t>9</a:t>
            </a:r>
            <a:endParaRPr lang="zh-CN" altLang="en-US" sz="2000" dirty="0"/>
          </a:p>
        </p:txBody>
      </p:sp>
      <p:sp>
        <p:nvSpPr>
          <p:cNvPr id="62" name="矩形 61"/>
          <p:cNvSpPr/>
          <p:nvPr/>
        </p:nvSpPr>
        <p:spPr>
          <a:xfrm>
            <a:off x="1428728" y="492582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28662" y="4997264"/>
            <a:ext cx="428628" cy="307777"/>
          </a:xfrm>
          <a:prstGeom prst="rect">
            <a:avLst/>
          </a:prstGeom>
          <a:noFill/>
        </p:spPr>
        <p:txBody>
          <a:bodyPr wrap="square" lIns="0" tIns="0" rIns="0" bIns="0" rtlCol="0">
            <a:spAutoFit/>
          </a:bodyPr>
          <a:lstStyle/>
          <a:p>
            <a:r>
              <a:rPr lang="en-US" altLang="zh-CN" sz="2000" dirty="0"/>
              <a:t>10</a:t>
            </a:r>
            <a:endParaRPr lang="zh-CN" altLang="en-US" sz="2000" dirty="0"/>
          </a:p>
        </p:txBody>
      </p:sp>
      <p:sp>
        <p:nvSpPr>
          <p:cNvPr id="64" name="矩形 63"/>
          <p:cNvSpPr/>
          <p:nvPr/>
        </p:nvSpPr>
        <p:spPr>
          <a:xfrm>
            <a:off x="1428728" y="535445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sp>
        <p:nvSpPr>
          <p:cNvPr id="65" name="TextBox 64"/>
          <p:cNvSpPr txBox="1"/>
          <p:nvPr/>
        </p:nvSpPr>
        <p:spPr>
          <a:xfrm>
            <a:off x="928662" y="5425892"/>
            <a:ext cx="428628" cy="307777"/>
          </a:xfrm>
          <a:prstGeom prst="rect">
            <a:avLst/>
          </a:prstGeom>
          <a:noFill/>
        </p:spPr>
        <p:txBody>
          <a:bodyPr wrap="square" lIns="0" tIns="0" rIns="0" bIns="0" rtlCol="0">
            <a:spAutoFit/>
          </a:bodyPr>
          <a:lstStyle/>
          <a:p>
            <a:r>
              <a:rPr lang="en-US" altLang="zh-CN" sz="2000" dirty="0"/>
              <a:t>11</a:t>
            </a:r>
            <a:endParaRPr lang="zh-CN" altLang="en-US" sz="2000" dirty="0"/>
          </a:p>
        </p:txBody>
      </p:sp>
      <p:sp>
        <p:nvSpPr>
          <p:cNvPr id="66" name="矩形 65"/>
          <p:cNvSpPr/>
          <p:nvPr/>
        </p:nvSpPr>
        <p:spPr>
          <a:xfrm>
            <a:off x="1428728" y="578308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928662" y="5854520"/>
            <a:ext cx="428628" cy="307777"/>
          </a:xfrm>
          <a:prstGeom prst="rect">
            <a:avLst/>
          </a:prstGeom>
          <a:noFill/>
        </p:spPr>
        <p:txBody>
          <a:bodyPr wrap="square" lIns="0" tIns="0" rIns="0" bIns="0" rtlCol="0">
            <a:spAutoFit/>
          </a:bodyPr>
          <a:lstStyle/>
          <a:p>
            <a:r>
              <a:rPr lang="en-US" altLang="zh-CN" sz="2000" dirty="0"/>
              <a:t>12</a:t>
            </a:r>
            <a:endParaRPr lang="zh-CN" altLang="en-US" sz="2000" dirty="0"/>
          </a:p>
        </p:txBody>
      </p:sp>
      <p:cxnSp>
        <p:nvCxnSpPr>
          <p:cNvPr id="68" name="直接箭头连接符 67"/>
          <p:cNvCxnSpPr>
            <a:endCxn id="42" idx="1"/>
          </p:cNvCxnSpPr>
          <p:nvPr/>
        </p:nvCxnSpPr>
        <p:spPr>
          <a:xfrm flipV="1">
            <a:off x="1714480" y="169742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103"/>
          <p:cNvGrpSpPr/>
          <p:nvPr/>
        </p:nvGrpSpPr>
        <p:grpSpPr>
          <a:xfrm>
            <a:off x="2357422" y="1980796"/>
            <a:ext cx="1000132" cy="357190"/>
            <a:chOff x="6215074" y="1980796"/>
            <a:chExt cx="1000132" cy="357190"/>
          </a:xfrm>
        </p:grpSpPr>
        <p:sp>
          <p:nvSpPr>
            <p:cNvPr id="69" name="矩形 68"/>
            <p:cNvSpPr/>
            <p:nvPr/>
          </p:nvSpPr>
          <p:spPr>
            <a:xfrm>
              <a:off x="6215074"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29</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0" name="矩形 69"/>
            <p:cNvSpPr/>
            <p:nvPr/>
          </p:nvSpPr>
          <p:spPr>
            <a:xfrm>
              <a:off x="6715140"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1" name="直接箭头连接符 70"/>
          <p:cNvCxnSpPr/>
          <p:nvPr/>
        </p:nvCxnSpPr>
        <p:spPr>
          <a:xfrm flipV="1">
            <a:off x="1714480" y="21593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104"/>
          <p:cNvGrpSpPr/>
          <p:nvPr/>
        </p:nvGrpSpPr>
        <p:grpSpPr>
          <a:xfrm>
            <a:off x="3714744" y="1993496"/>
            <a:ext cx="1000132" cy="357190"/>
            <a:chOff x="7858148" y="1993496"/>
            <a:chExt cx="1000132" cy="357190"/>
          </a:xfrm>
        </p:grpSpPr>
        <p:sp>
          <p:nvSpPr>
            <p:cNvPr id="72" name="矩形 71"/>
            <p:cNvSpPr/>
            <p:nvPr/>
          </p:nvSpPr>
          <p:spPr>
            <a:xfrm>
              <a:off x="7858148"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16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3" name="矩形 72"/>
            <p:cNvSpPr/>
            <p:nvPr/>
          </p:nvSpPr>
          <p:spPr>
            <a:xfrm>
              <a:off x="8358214"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grpSp>
      <p:cxnSp>
        <p:nvCxnSpPr>
          <p:cNvPr id="74" name="直接箭头连接符 73"/>
          <p:cNvCxnSpPr/>
          <p:nvPr/>
        </p:nvCxnSpPr>
        <p:spPr>
          <a:xfrm flipV="1">
            <a:off x="3071802" y="21720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2357422"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77</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6" name="矩形 75"/>
          <p:cNvSpPr/>
          <p:nvPr/>
        </p:nvSpPr>
        <p:spPr>
          <a:xfrm>
            <a:off x="2857488"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7" name="直接箭头连接符 76"/>
          <p:cNvCxnSpPr>
            <a:endCxn id="75" idx="1"/>
          </p:cNvCxnSpPr>
          <p:nvPr/>
        </p:nvCxnSpPr>
        <p:spPr>
          <a:xfrm flipV="1">
            <a:off x="1714480" y="60170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3714744"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90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9" name="矩形 78"/>
          <p:cNvSpPr/>
          <p:nvPr/>
        </p:nvSpPr>
        <p:spPr>
          <a:xfrm>
            <a:off x="4214810"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0" name="直接箭头连接符 79"/>
          <p:cNvCxnSpPr>
            <a:endCxn id="78" idx="1"/>
          </p:cNvCxnSpPr>
          <p:nvPr/>
        </p:nvCxnSpPr>
        <p:spPr>
          <a:xfrm flipV="1">
            <a:off x="3071802" y="60297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2357422"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43</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2" name="矩形 81"/>
          <p:cNvSpPr/>
          <p:nvPr/>
        </p:nvSpPr>
        <p:spPr>
          <a:xfrm>
            <a:off x="2857488"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3" name="直接箭头连接符 82"/>
          <p:cNvCxnSpPr>
            <a:endCxn id="81" idx="1"/>
          </p:cNvCxnSpPr>
          <p:nvPr/>
        </p:nvCxnSpPr>
        <p:spPr>
          <a:xfrm flipV="1">
            <a:off x="1714480" y="260071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2357422"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31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5" name="矩形 84"/>
          <p:cNvSpPr/>
          <p:nvPr/>
        </p:nvSpPr>
        <p:spPr>
          <a:xfrm>
            <a:off x="2857488"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6" name="直接箭头连接符 85"/>
          <p:cNvCxnSpPr>
            <a:endCxn id="84" idx="1"/>
          </p:cNvCxnSpPr>
          <p:nvPr/>
        </p:nvCxnSpPr>
        <p:spPr>
          <a:xfrm flipV="1">
            <a:off x="1714480" y="303728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2357422"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46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8" name="矩形 87"/>
          <p:cNvSpPr/>
          <p:nvPr/>
        </p:nvSpPr>
        <p:spPr>
          <a:xfrm>
            <a:off x="2857488"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89" name="直接箭头连接符 88"/>
          <p:cNvCxnSpPr>
            <a:endCxn id="87" idx="1"/>
          </p:cNvCxnSpPr>
          <p:nvPr/>
        </p:nvCxnSpPr>
        <p:spPr>
          <a:xfrm flipV="1">
            <a:off x="1714480" y="388660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2357422"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60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1" name="矩形 90"/>
          <p:cNvSpPr/>
          <p:nvPr/>
        </p:nvSpPr>
        <p:spPr>
          <a:xfrm>
            <a:off x="2857488"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2" name="直接箭头连接符 91"/>
          <p:cNvCxnSpPr>
            <a:endCxn id="90" idx="1"/>
          </p:cNvCxnSpPr>
          <p:nvPr/>
        </p:nvCxnSpPr>
        <p:spPr>
          <a:xfrm flipV="1">
            <a:off x="1714480" y="431523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2357422"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74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4" name="矩形 93"/>
          <p:cNvSpPr/>
          <p:nvPr/>
        </p:nvSpPr>
        <p:spPr>
          <a:xfrm>
            <a:off x="2857488"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5" name="直接箭头连接符 94"/>
          <p:cNvCxnSpPr>
            <a:endCxn id="93" idx="1"/>
          </p:cNvCxnSpPr>
          <p:nvPr/>
        </p:nvCxnSpPr>
        <p:spPr>
          <a:xfrm flipV="1">
            <a:off x="1714480" y="474385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2357422"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a:solidFill>
                  <a:srgbClr val="3333FF"/>
                </a:solidFill>
                <a:latin typeface="Times New Roman" panose="02020603050405020304" pitchFamily="18" charset="0"/>
                <a:cs typeface="Times New Roman" panose="02020603050405020304" pitchFamily="18" charset="0"/>
              </a:rPr>
              <a:t>88</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7" name="矩形 96"/>
          <p:cNvSpPr/>
          <p:nvPr/>
        </p:nvSpPr>
        <p:spPr>
          <a:xfrm>
            <a:off x="2857488"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a:solidFill>
                  <a:srgbClr val="3333FF"/>
                </a:solidFill>
                <a:latin typeface="Times New Roman" panose="02020603050405020304" pitchFamily="18" charset="0"/>
                <a:cs typeface="Times New Roman" panose="02020603050405020304" pitchFamily="18" charset="0"/>
              </a:rPr>
              <a:t>∧</a:t>
            </a:r>
          </a:p>
        </p:txBody>
      </p:sp>
      <p:cxnSp>
        <p:nvCxnSpPr>
          <p:cNvPr id="98" name="直接箭头连接符 97"/>
          <p:cNvCxnSpPr>
            <a:endCxn id="96" idx="1"/>
          </p:cNvCxnSpPr>
          <p:nvPr/>
        </p:nvCxnSpPr>
        <p:spPr>
          <a:xfrm flipV="1">
            <a:off x="1714480" y="51724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428860" y="285728"/>
            <a:ext cx="471490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a:solidFill>
                  <a:srgbClr val="3333FF"/>
                </a:solidFill>
                <a:ea typeface="楷体" panose="02010609060101010101" pitchFamily="49" charset="-122"/>
                <a:cs typeface="Times New Roman" panose="02020603050405020304" pitchFamily="18" charset="0"/>
              </a:rPr>
              <a:t>拉链法</a:t>
            </a:r>
            <a:r>
              <a:rPr lang="zh-CN" altLang="en-US">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成功</a:t>
            </a:r>
            <a:r>
              <a:rPr lang="zh-CN" altLang="en-US">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查找</a:t>
            </a:r>
            <a:r>
              <a:rPr lang="zh-CN" altLang="en-US">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ASL</a:t>
            </a:r>
            <a:r>
              <a:rPr lang="zh-CN" altLang="en-US">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计算</a:t>
            </a:r>
            <a:endParaRPr lang="zh-CN" altLang="en-US"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13" name="组合 112"/>
          <p:cNvGrpSpPr/>
          <p:nvPr/>
        </p:nvGrpSpPr>
        <p:grpSpPr>
          <a:xfrm>
            <a:off x="3428992" y="1142984"/>
            <a:ext cx="5286412" cy="1107996"/>
            <a:chOff x="3428992" y="1142984"/>
            <a:chExt cx="5286412" cy="1107996"/>
          </a:xfrm>
        </p:grpSpPr>
        <p:sp>
          <p:nvSpPr>
            <p:cNvPr id="102" name="TextBox 101"/>
            <p:cNvSpPr txBox="1"/>
            <p:nvPr/>
          </p:nvSpPr>
          <p:spPr>
            <a:xfrm>
              <a:off x="5000628" y="1142984"/>
              <a:ext cx="3714776" cy="1107996"/>
            </a:xfrm>
            <a:prstGeom prst="rect">
              <a:avLst/>
            </a:prstGeom>
            <a:noFill/>
          </p:spPr>
          <p:txBody>
            <a:bodyPr wrap="square" rtlCol="0">
              <a:spAutoFit/>
            </a:bodyPr>
            <a:lstStyle/>
            <a:p>
              <a:pPr algn="l"/>
              <a:r>
                <a:rPr lang="zh-CN" altLang="en-US" sz="2200">
                  <a:ea typeface="楷体" panose="02010609060101010101" pitchFamily="49" charset="-122"/>
                  <a:cs typeface="Times New Roman" panose="02020603050405020304" pitchFamily="18" charset="0"/>
                </a:rPr>
                <a:t>有</a:t>
              </a:r>
              <a:r>
                <a:rPr lang="en-US" altLang="zh-CN" sz="2200">
                  <a:ea typeface="楷体" panose="02010609060101010101" pitchFamily="49" charset="-122"/>
                  <a:cs typeface="Times New Roman" panose="02020603050405020304" pitchFamily="18" charset="0"/>
                </a:rPr>
                <a:t>1</a:t>
              </a:r>
              <a:r>
                <a:rPr lang="zh-CN" altLang="en-US" sz="2200">
                  <a:ea typeface="楷体" panose="02010609060101010101" pitchFamily="49" charset="-122"/>
                  <a:cs typeface="Times New Roman" panose="02020603050405020304" pitchFamily="18" charset="0"/>
                </a:rPr>
                <a:t>个结点的单链表，不成功查找需要</a:t>
              </a:r>
              <a:r>
                <a:rPr lang="en-US" altLang="zh-CN" sz="2200">
                  <a:ea typeface="楷体" panose="02010609060101010101" pitchFamily="49" charset="-122"/>
                  <a:cs typeface="Times New Roman" panose="02020603050405020304" pitchFamily="18" charset="0"/>
                </a:rPr>
                <a:t>1</a:t>
              </a:r>
              <a:r>
                <a:rPr lang="zh-CN" altLang="en-US" sz="2200">
                  <a:ea typeface="楷体" panose="02010609060101010101" pitchFamily="49" charset="-122"/>
                  <a:cs typeface="Times New Roman" panose="02020603050405020304" pitchFamily="18" charset="0"/>
                </a:rPr>
                <a:t>次关键字比较，共有</a:t>
              </a:r>
              <a:r>
                <a:rPr lang="en-US" altLang="zh-CN" sz="2200">
                  <a:ea typeface="楷体" panose="02010609060101010101" pitchFamily="49" charset="-122"/>
                  <a:cs typeface="Times New Roman" panose="02020603050405020304" pitchFamily="18" charset="0"/>
                </a:rPr>
                <a:t>7</a:t>
              </a:r>
              <a:r>
                <a:rPr lang="zh-CN" altLang="en-US" sz="2200">
                  <a:ea typeface="楷体" panose="02010609060101010101" pitchFamily="49" charset="-122"/>
                  <a:cs typeface="Times New Roman" panose="02020603050405020304" pitchFamily="18" charset="0"/>
                </a:rPr>
                <a:t>个这样的单链表</a:t>
              </a:r>
              <a:endParaRPr lang="zh-CN" altLang="en-US" sz="2200"/>
            </a:p>
          </p:txBody>
        </p:sp>
        <p:cxnSp>
          <p:nvCxnSpPr>
            <p:cNvPr id="107" name="直接箭头连接符 106"/>
            <p:cNvCxnSpPr>
              <a:stCxn id="102" idx="1"/>
            </p:cNvCxnSpPr>
            <p:nvPr/>
          </p:nvCxnSpPr>
          <p:spPr>
            <a:xfrm rot="10800000" flipV="1">
              <a:off x="3428992" y="1714488"/>
              <a:ext cx="1571636"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4786314" y="1714488"/>
            <a:ext cx="4143404" cy="1107996"/>
            <a:chOff x="4643438" y="2214554"/>
            <a:chExt cx="4143404" cy="1107996"/>
          </a:xfrm>
        </p:grpSpPr>
        <p:sp>
          <p:nvSpPr>
            <p:cNvPr id="110" name="TextBox 109"/>
            <p:cNvSpPr txBox="1"/>
            <p:nvPr/>
          </p:nvSpPr>
          <p:spPr>
            <a:xfrm>
              <a:off x="5072066" y="2214554"/>
              <a:ext cx="3714776" cy="1107996"/>
            </a:xfrm>
            <a:prstGeom prst="rect">
              <a:avLst/>
            </a:prstGeom>
            <a:noFill/>
          </p:spPr>
          <p:txBody>
            <a:bodyPr wrap="square" rtlCol="0">
              <a:spAutoFit/>
            </a:bodyPr>
            <a:lstStyle/>
            <a:p>
              <a:pPr algn="l"/>
              <a:r>
                <a:rPr lang="zh-CN" altLang="en-US" sz="2200">
                  <a:ea typeface="楷体" panose="02010609060101010101" pitchFamily="49" charset="-122"/>
                  <a:cs typeface="Times New Roman" panose="02020603050405020304" pitchFamily="18" charset="0"/>
                </a:rPr>
                <a:t>有</a:t>
              </a:r>
              <a:r>
                <a:rPr lang="en-US" altLang="zh-CN" sz="2200">
                  <a:ea typeface="楷体" panose="02010609060101010101" pitchFamily="49" charset="-122"/>
                  <a:cs typeface="Times New Roman" panose="02020603050405020304" pitchFamily="18" charset="0"/>
                </a:rPr>
                <a:t>2</a:t>
              </a:r>
              <a:r>
                <a:rPr lang="zh-CN" altLang="en-US" sz="2200">
                  <a:ea typeface="楷体" panose="02010609060101010101" pitchFamily="49" charset="-122"/>
                  <a:cs typeface="Times New Roman" panose="02020603050405020304" pitchFamily="18" charset="0"/>
                </a:rPr>
                <a:t>个结点的单链表，不成功查找需要</a:t>
              </a:r>
              <a:r>
                <a:rPr lang="en-US" altLang="zh-CN" sz="2200">
                  <a:ea typeface="楷体" panose="02010609060101010101" pitchFamily="49" charset="-122"/>
                  <a:cs typeface="Times New Roman" panose="02020603050405020304" pitchFamily="18" charset="0"/>
                </a:rPr>
                <a:t>2</a:t>
              </a:r>
              <a:r>
                <a:rPr lang="zh-CN" altLang="en-US" sz="2200">
                  <a:ea typeface="楷体" panose="02010609060101010101" pitchFamily="49" charset="-122"/>
                  <a:cs typeface="Times New Roman" panose="02020603050405020304" pitchFamily="18" charset="0"/>
                </a:rPr>
                <a:t>次关键字比较，共有</a:t>
              </a:r>
              <a:r>
                <a:rPr lang="en-US" altLang="zh-CN" sz="2200">
                  <a:ea typeface="楷体" panose="02010609060101010101" pitchFamily="49" charset="-122"/>
                  <a:cs typeface="Times New Roman" panose="02020603050405020304" pitchFamily="18" charset="0"/>
                </a:rPr>
                <a:t>2</a:t>
              </a:r>
              <a:r>
                <a:rPr lang="zh-CN" altLang="en-US" sz="2200">
                  <a:ea typeface="楷体" panose="02010609060101010101" pitchFamily="49" charset="-122"/>
                  <a:cs typeface="Times New Roman" panose="02020603050405020304" pitchFamily="18" charset="0"/>
                </a:rPr>
                <a:t>个这样的单链表</a:t>
              </a:r>
              <a:endParaRPr lang="zh-CN" altLang="en-US" sz="2200"/>
            </a:p>
          </p:txBody>
        </p:sp>
        <p:cxnSp>
          <p:nvCxnSpPr>
            <p:cNvPr id="111" name="直接箭头连接符 110"/>
            <p:cNvCxnSpPr/>
            <p:nvPr/>
          </p:nvCxnSpPr>
          <p:spPr>
            <a:xfrm rot="10800000">
              <a:off x="4643438" y="2714620"/>
              <a:ext cx="428628"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4429124" y="3143248"/>
            <a:ext cx="4429156" cy="2143140"/>
            <a:chOff x="4429124" y="3143248"/>
            <a:chExt cx="4429156" cy="2143140"/>
          </a:xfrm>
        </p:grpSpPr>
        <p:sp>
          <p:nvSpPr>
            <p:cNvPr id="99" name="TextBox 98"/>
            <p:cNvSpPr txBox="1"/>
            <p:nvPr/>
          </p:nvSpPr>
          <p:spPr>
            <a:xfrm>
              <a:off x="4429124" y="3934430"/>
              <a:ext cx="1714512" cy="461665"/>
            </a:xfrm>
            <a:prstGeom prst="rect">
              <a:avLst/>
            </a:prstGeom>
            <a:noFill/>
          </p:spPr>
          <p:txBody>
            <a:bodyPr wrap="square" rtlCol="0">
              <a:spAutoFit/>
            </a:bodyPr>
            <a:lstStyle/>
            <a:p>
              <a:pPr algn="l"/>
              <a:r>
                <a:rPr lang="en-US" altLang="zh-CN" dirty="0" err="1">
                  <a:ea typeface="楷体" panose="02010609060101010101" pitchFamily="49" charset="-122"/>
                  <a:cs typeface="Times New Roman" panose="02020603050405020304" pitchFamily="18" charset="0"/>
                </a:rPr>
                <a:t>ASL</a:t>
              </a:r>
              <a:r>
                <a:rPr lang="zh-CN" altLang="en-US" baseline="-25000" dirty="0">
                  <a:ea typeface="楷体" panose="02010609060101010101" pitchFamily="49" charset="-122"/>
                  <a:cs typeface="Times New Roman" panose="02020603050405020304" pitchFamily="18" charset="0"/>
                </a:rPr>
                <a:t>不成功</a:t>
              </a:r>
              <a:r>
                <a:rPr lang="en-US" altLang="zh-CN"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104" name="TextBox 103"/>
            <p:cNvSpPr txBox="1"/>
            <p:nvPr/>
          </p:nvSpPr>
          <p:spPr>
            <a:xfrm>
              <a:off x="7643834" y="3967467"/>
              <a:ext cx="1214446" cy="461665"/>
            </a:xfrm>
            <a:prstGeom prst="rect">
              <a:avLst/>
            </a:prstGeom>
            <a:noFill/>
          </p:spPr>
          <p:txBody>
            <a:bodyPr wrap="square" rtlCol="0">
              <a:spAutoFit/>
            </a:bodyPr>
            <a:lstStyle/>
            <a:p>
              <a:pPr algn="l"/>
              <a:r>
                <a:rPr lang="en-US" altLang="zh-CN" dirty="0"/>
                <a:t>=0.846</a:t>
              </a:r>
              <a:endParaRPr lang="zh-CN" altLang="en-US" dirty="0"/>
            </a:p>
          </p:txBody>
        </p:sp>
        <p:sp>
          <p:nvSpPr>
            <p:cNvPr id="105" name="TextBox 104"/>
            <p:cNvSpPr txBox="1"/>
            <p:nvPr/>
          </p:nvSpPr>
          <p:spPr>
            <a:xfrm>
              <a:off x="6000760" y="3720116"/>
              <a:ext cx="1857388" cy="461665"/>
            </a:xfrm>
            <a:prstGeom prst="rect">
              <a:avLst/>
            </a:prstGeom>
            <a:noFill/>
          </p:spPr>
          <p:txBody>
            <a:bodyPr wrap="square" rtlCol="0">
              <a:spAutoFit/>
            </a:bodyPr>
            <a:lstStyle/>
            <a:p>
              <a:pPr algn="l"/>
              <a:r>
                <a:rPr lang="en-US" altLang="zh-CN" dirty="0"/>
                <a:t>1×7+2×2</a:t>
              </a:r>
              <a:endParaRPr lang="zh-CN" altLang="en-US" dirty="0"/>
            </a:p>
          </p:txBody>
        </p:sp>
        <p:cxnSp>
          <p:nvCxnSpPr>
            <p:cNvPr id="108" name="直接连接符 107"/>
            <p:cNvCxnSpPr/>
            <p:nvPr/>
          </p:nvCxnSpPr>
          <p:spPr>
            <a:xfrm flipV="1">
              <a:off x="6072198" y="4203663"/>
              <a:ext cx="1500198" cy="1651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429388" y="4291620"/>
              <a:ext cx="714380" cy="461665"/>
            </a:xfrm>
            <a:prstGeom prst="rect">
              <a:avLst/>
            </a:prstGeom>
            <a:noFill/>
          </p:spPr>
          <p:txBody>
            <a:bodyPr wrap="square" rtlCol="0">
              <a:spAutoFit/>
            </a:bodyPr>
            <a:lstStyle/>
            <a:p>
              <a:r>
                <a:rPr lang="en-US" altLang="zh-CN" dirty="0"/>
                <a:t>13</a:t>
              </a:r>
              <a:endParaRPr lang="zh-CN" altLang="en-US" dirty="0"/>
            </a:p>
          </p:txBody>
        </p:sp>
        <p:sp>
          <p:nvSpPr>
            <p:cNvPr id="100" name="TextBox 99"/>
            <p:cNvSpPr txBox="1"/>
            <p:nvPr/>
          </p:nvSpPr>
          <p:spPr>
            <a:xfrm>
              <a:off x="6000760" y="4824723"/>
              <a:ext cx="1428760" cy="461665"/>
            </a:xfrm>
            <a:prstGeom prst="rect">
              <a:avLst/>
            </a:prstGeom>
            <a:noFill/>
          </p:spPr>
          <p:txBody>
            <a:bodyPr wrap="square" rtlCol="0">
              <a:spAutoFit/>
            </a:bodyPr>
            <a:lstStyle/>
            <a:p>
              <a:r>
                <a:rPr lang="el-GR" altLang="zh-CN" dirty="0">
                  <a:solidFill>
                    <a:srgbClr val="CC00CC"/>
                  </a:solidFill>
                  <a:ea typeface="楷体" panose="02010609060101010101" pitchFamily="49" charset="-122"/>
                  <a:cs typeface="Times New Roman" panose="02020603050405020304" pitchFamily="18" charset="0"/>
                </a:rPr>
                <a:t>α</a:t>
              </a:r>
              <a:r>
                <a:rPr lang="en-US" altLang="zh-CN" dirty="0">
                  <a:solidFill>
                    <a:srgbClr val="CC00CC"/>
                  </a:solidFill>
                  <a:ea typeface="楷体" panose="02010609060101010101" pitchFamily="49" charset="-122"/>
                  <a:cs typeface="Times New Roman" panose="02020603050405020304" pitchFamily="18" charset="0"/>
                </a:rPr>
                <a:t>=</a:t>
              </a:r>
              <a:r>
                <a:rPr lang="en-US" altLang="zh-CN" i="1" dirty="0">
                  <a:solidFill>
                    <a:srgbClr val="CC00CC"/>
                  </a:solidFill>
                  <a:ea typeface="楷体" panose="02010609060101010101" pitchFamily="49" charset="-122"/>
                  <a:cs typeface="Times New Roman" panose="02020603050405020304" pitchFamily="18" charset="0"/>
                </a:rPr>
                <a:t>n</a:t>
              </a:r>
              <a:r>
                <a:rPr lang="en-US" altLang="zh-CN" dirty="0">
                  <a:solidFill>
                    <a:srgbClr val="CC00CC"/>
                  </a:solidFill>
                  <a:ea typeface="楷体" panose="02010609060101010101" pitchFamily="49" charset="-122"/>
                  <a:cs typeface="Times New Roman" panose="02020603050405020304" pitchFamily="18" charset="0"/>
                </a:rPr>
                <a:t>/</a:t>
              </a:r>
              <a:r>
                <a:rPr lang="en-US" altLang="zh-CN" i="1" dirty="0">
                  <a:solidFill>
                    <a:srgbClr val="CC00CC"/>
                  </a:solidFill>
                  <a:ea typeface="楷体" panose="02010609060101010101" pitchFamily="49" charset="-122"/>
                  <a:cs typeface="Times New Roman" panose="02020603050405020304" pitchFamily="18" charset="0"/>
                </a:rPr>
                <a:t>m</a:t>
              </a:r>
              <a:endParaRPr lang="zh-CN" altLang="en-US" dirty="0"/>
            </a:p>
          </p:txBody>
        </p:sp>
        <p:sp>
          <p:nvSpPr>
            <p:cNvPr id="115" name="下箭头 114"/>
            <p:cNvSpPr/>
            <p:nvPr/>
          </p:nvSpPr>
          <p:spPr>
            <a:xfrm>
              <a:off x="6572264" y="3143248"/>
              <a:ext cx="214314" cy="35719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4" name="幻灯片编号占位符 3"/>
          <p:cNvSpPr>
            <a:spLocks noGrp="1"/>
          </p:cNvSpPr>
          <p:nvPr>
            <p:ph type="sldNum" sz="quarter" idx="12"/>
          </p:nvPr>
        </p:nvSpPr>
        <p:spPr/>
        <p:txBody>
          <a:bodyPr/>
          <a:lstStyle/>
          <a:p>
            <a:fld id="{A3603EE2-E77C-4A3F-BE76-CC22BE303815}" type="slidenum">
              <a:rPr lang="en-US" altLang="zh-CN" smtClean="0"/>
              <a:t>158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113"/>
                                        </p:tgtEl>
                                      </p:cBhvr>
                                    </p:animEffect>
                                    <p:set>
                                      <p:cBhvr>
                                        <p:cTn id="11" dur="1" fill="hold">
                                          <p:stCondLst>
                                            <p:cond delay="499"/>
                                          </p:stCondLst>
                                        </p:cTn>
                                        <p:tgtEl>
                                          <p:spTgt spid="11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142976" y="1285860"/>
            <a:ext cx="6858048"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endParaRPr lang="en-US" altLang="zh-CN">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gn="l">
              <a:lnSpc>
                <a:spcPct val="150000"/>
              </a:lnSpc>
            </a:pPr>
            <a:r>
              <a:rPr lang="en-US" altLang="zh-CN">
                <a:ea typeface="楷体" panose="02010609060101010101" pitchFamily="49" charset="-122"/>
                <a:cs typeface="Times New Roman" panose="02020603050405020304" pitchFamily="18" charset="0"/>
              </a:rPr>
              <a:t>     </a:t>
            </a:r>
            <a:r>
              <a:rPr lang="en-US" altLang="zh-CN">
                <a:solidFill>
                  <a:srgbClr val="3333FF"/>
                </a:solidFill>
                <a:ea typeface="楷体" panose="02010609060101010101" pitchFamily="49" charset="-122"/>
                <a:cs typeface="Times New Roman" panose="02020603050405020304" pitchFamily="18" charset="0"/>
              </a:rPr>
              <a:t>  </a:t>
            </a:r>
            <a:r>
              <a:rPr lang="zh-CN" altLang="en-US">
                <a:solidFill>
                  <a:srgbClr val="3333FF"/>
                </a:solidFill>
                <a:ea typeface="楷体" panose="02010609060101010101" pitchFamily="49" charset="-122"/>
                <a:cs typeface="Times New Roman" panose="02020603050405020304" pitchFamily="18" charset="0"/>
              </a:rPr>
              <a:t>开放定址法和拉链法各有什么优缺点？</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159</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Text Box 8"/>
          <p:cNvSpPr txBox="1">
            <a:spLocks noChangeArrowheads="1"/>
          </p:cNvSpPr>
          <p:nvPr/>
        </p:nvSpPr>
        <p:spPr bwMode="auto">
          <a:xfrm>
            <a:off x="303820" y="2476803"/>
            <a:ext cx="8143932" cy="769441"/>
          </a:xfrm>
          <a:prstGeom prst="rect">
            <a:avLst/>
          </a:prstGeom>
          <a:noFill/>
          <a:ln w="9525">
            <a:noFill/>
            <a:miter lim="800000"/>
          </a:ln>
          <a:effectLst/>
        </p:spPr>
        <p:txBody>
          <a:bodyPr wrap="square">
            <a:spAutoFit/>
          </a:bodyPr>
          <a:lstStyle/>
          <a:p>
            <a:pPr algn="just">
              <a:spcBef>
                <a:spcPct val="50000"/>
              </a:spcBef>
            </a:pPr>
            <a:r>
              <a:rPr kumimoji="1" lang="en-US" altLang="zh-CN" sz="2200" dirty="0">
                <a:ea typeface="楷体" panose="02010609060101010101" pitchFamily="49" charset="-122"/>
                <a:cs typeface="Times New Roman" panose="02020603050405020304" pitchFamily="18" charset="0"/>
              </a:rPr>
              <a:t>      </a:t>
            </a:r>
            <a:r>
              <a:rPr kumimoji="1" lang="zh-CN" altLang="en-US" sz="2200" dirty="0">
                <a:solidFill>
                  <a:srgbClr val="FF0000"/>
                </a:solidFill>
                <a:ea typeface="楷体" panose="02010609060101010101" pitchFamily="49" charset="-122"/>
                <a:cs typeface="Times New Roman" panose="02020603050405020304" pitchFamily="18" charset="0"/>
              </a:rPr>
              <a:t>解：</a:t>
            </a:r>
            <a:r>
              <a:rPr kumimoji="1" lang="zh-CN" altLang="en-US" sz="2200" dirty="0">
                <a:ea typeface="楷体" panose="02010609060101010101" pitchFamily="49" charset="-122"/>
                <a:cs typeface="Times New Roman" panose="02020603050405020304" pitchFamily="18" charset="0"/>
              </a:rPr>
              <a:t>（</a:t>
            </a:r>
            <a:r>
              <a:rPr kumimoji="1" lang="en-US" altLang="zh-CN" sz="2200" dirty="0">
                <a:ea typeface="楷体" panose="02010609060101010101" pitchFamily="49" charset="-122"/>
                <a:cs typeface="Times New Roman" panose="02020603050405020304" pitchFamily="18" charset="0"/>
              </a:rPr>
              <a:t>1</a:t>
            </a:r>
            <a:r>
              <a:rPr kumimoji="1" lang="zh-CN" altLang="en-US" sz="2200" dirty="0">
                <a:ea typeface="楷体" panose="02010609060101010101" pitchFamily="49" charset="-122"/>
                <a:cs typeface="Times New Roman" panose="02020603050405020304" pitchFamily="18" charset="0"/>
              </a:rPr>
              <a:t>）若查找给定值为</a:t>
            </a:r>
            <a:r>
              <a:rPr kumimoji="1" lang="en-US" altLang="zh-CN" sz="2200" dirty="0">
                <a:solidFill>
                  <a:srgbClr val="C00000"/>
                </a:solidFill>
                <a:ea typeface="楷体" panose="02010609060101010101" pitchFamily="49" charset="-122"/>
                <a:cs typeface="Times New Roman" panose="02020603050405020304" pitchFamily="18" charset="0"/>
              </a:rPr>
              <a:t>20</a:t>
            </a:r>
            <a:r>
              <a:rPr kumimoji="1" lang="zh-CN" altLang="en-US" sz="2200" dirty="0">
                <a:ea typeface="楷体" panose="02010609060101010101" pitchFamily="49" charset="-122"/>
                <a:cs typeface="Times New Roman" panose="02020603050405020304" pitchFamily="18" charset="0"/>
              </a:rPr>
              <a:t>的元素，依次与表中</a:t>
            </a:r>
            <a:r>
              <a:rPr kumimoji="1" lang="en-US" altLang="zh-CN" sz="2200" dirty="0">
                <a:ea typeface="楷体" panose="02010609060101010101" pitchFamily="49" charset="-122"/>
                <a:cs typeface="Times New Roman" panose="02020603050405020304" pitchFamily="18" charset="0"/>
              </a:rPr>
              <a:t>25</a:t>
            </a:r>
            <a:r>
              <a:rPr kumimoji="1" lang="zh-CN" altLang="en-US" sz="2200" dirty="0">
                <a:ea typeface="楷体" panose="02010609060101010101" pitchFamily="49" charset="-122"/>
                <a:cs typeface="Times New Roman" panose="02020603050405020304" pitchFamily="18" charset="0"/>
              </a:rPr>
              <a:t>、</a:t>
            </a:r>
            <a:r>
              <a:rPr kumimoji="1" lang="en-US" altLang="zh-CN" sz="2200" dirty="0">
                <a:ea typeface="楷体" panose="02010609060101010101" pitchFamily="49" charset="-122"/>
                <a:cs typeface="Times New Roman" panose="02020603050405020304" pitchFamily="18" charset="0"/>
              </a:rPr>
              <a:t>10</a:t>
            </a:r>
            <a:r>
              <a:rPr kumimoji="1" lang="zh-CN" altLang="en-US" sz="2200" dirty="0">
                <a:ea typeface="楷体" panose="02010609060101010101" pitchFamily="49" charset="-122"/>
                <a:cs typeface="Times New Roman" panose="02020603050405020304" pitchFamily="18" charset="0"/>
              </a:rPr>
              <a:t>、</a:t>
            </a:r>
            <a:r>
              <a:rPr kumimoji="1" lang="en-US" altLang="zh-CN" sz="2200" dirty="0">
                <a:ea typeface="楷体" panose="02010609060101010101" pitchFamily="49" charset="-122"/>
                <a:cs typeface="Times New Roman" panose="02020603050405020304" pitchFamily="18" charset="0"/>
              </a:rPr>
              <a:t>15</a:t>
            </a:r>
            <a:r>
              <a:rPr kumimoji="1" lang="zh-CN" altLang="en-US" sz="2200" dirty="0">
                <a:ea typeface="楷体" panose="02010609060101010101" pitchFamily="49" charset="-122"/>
                <a:cs typeface="Times New Roman" panose="02020603050405020304" pitchFamily="18" charset="0"/>
              </a:rPr>
              <a:t>、</a:t>
            </a:r>
            <a:r>
              <a:rPr kumimoji="1" lang="en-US" altLang="zh-CN" sz="2200" dirty="0">
                <a:ea typeface="楷体" panose="02010609060101010101" pitchFamily="49" charset="-122"/>
                <a:cs typeface="Times New Roman" panose="02020603050405020304" pitchFamily="18" charset="0"/>
              </a:rPr>
              <a:t>20</a:t>
            </a:r>
            <a:r>
              <a:rPr kumimoji="1" lang="zh-CN" altLang="en-US" sz="2200" dirty="0">
                <a:ea typeface="楷体" panose="02010609060101010101" pitchFamily="49" charset="-122"/>
                <a:cs typeface="Times New Roman" panose="02020603050405020304" pitchFamily="18" charset="0"/>
              </a:rPr>
              <a:t>元素比较，共比较</a:t>
            </a:r>
            <a:r>
              <a:rPr kumimoji="1" lang="en-US" altLang="zh-CN" sz="2200" dirty="0">
                <a:ea typeface="楷体" panose="02010609060101010101" pitchFamily="49" charset="-122"/>
                <a:cs typeface="Times New Roman" panose="02020603050405020304" pitchFamily="18" charset="0"/>
              </a:rPr>
              <a:t>4</a:t>
            </a:r>
            <a:r>
              <a:rPr kumimoji="1" lang="zh-CN" altLang="en-US" sz="2200" dirty="0">
                <a:ea typeface="楷体" panose="02010609060101010101" pitchFamily="49" charset="-122"/>
                <a:cs typeface="Times New Roman" panose="02020603050405020304" pitchFamily="18" charset="0"/>
              </a:rPr>
              <a:t>次。</a:t>
            </a:r>
            <a:endParaRPr kumimoji="1" lang="zh-CN" altLang="en-US" sz="2200" b="0" dirty="0">
              <a:ea typeface="楷体" panose="02010609060101010101" pitchFamily="49" charset="-122"/>
              <a:cs typeface="Times New Roman" panose="02020603050405020304" pitchFamily="18" charset="0"/>
            </a:endParaRPr>
          </a:p>
        </p:txBody>
      </p:sp>
      <p:sp>
        <p:nvSpPr>
          <p:cNvPr id="10" name="Oval 3"/>
          <p:cNvSpPr>
            <a:spLocks noChangeAspect="1" noChangeArrowheads="1"/>
          </p:cNvSpPr>
          <p:nvPr/>
        </p:nvSpPr>
        <p:spPr bwMode="auto">
          <a:xfrm>
            <a:off x="2148696" y="1875620"/>
            <a:ext cx="290807" cy="29222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3</a:t>
            </a:r>
          </a:p>
        </p:txBody>
      </p:sp>
      <p:sp>
        <p:nvSpPr>
          <p:cNvPr id="11" name="Oval 4"/>
          <p:cNvSpPr>
            <a:spLocks noChangeAspect="1" noChangeArrowheads="1"/>
          </p:cNvSpPr>
          <p:nvPr/>
        </p:nvSpPr>
        <p:spPr bwMode="auto">
          <a:xfrm>
            <a:off x="2541071" y="755053"/>
            <a:ext cx="290807" cy="29222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10</a:t>
            </a:r>
          </a:p>
        </p:txBody>
      </p:sp>
      <p:sp>
        <p:nvSpPr>
          <p:cNvPr id="13" name="Oval 12"/>
          <p:cNvSpPr>
            <a:spLocks noChangeAspect="1" noChangeArrowheads="1"/>
          </p:cNvSpPr>
          <p:nvPr/>
        </p:nvSpPr>
        <p:spPr bwMode="auto">
          <a:xfrm>
            <a:off x="1833298" y="1299758"/>
            <a:ext cx="290807" cy="29222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a:t>
            </a:r>
          </a:p>
        </p:txBody>
      </p:sp>
      <p:sp>
        <p:nvSpPr>
          <p:cNvPr id="15" name="Freeform 16"/>
          <p:cNvSpPr/>
          <p:nvPr/>
        </p:nvSpPr>
        <p:spPr bwMode="auto">
          <a:xfrm>
            <a:off x="2080270" y="1543640"/>
            <a:ext cx="169994" cy="33198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6" name="Oval 18"/>
          <p:cNvSpPr>
            <a:spLocks noChangeAspect="1" noChangeArrowheads="1"/>
          </p:cNvSpPr>
          <p:nvPr/>
        </p:nvSpPr>
        <p:spPr bwMode="auto">
          <a:xfrm>
            <a:off x="3507577" y="1875620"/>
            <a:ext cx="290807" cy="29222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20</a:t>
            </a:r>
          </a:p>
        </p:txBody>
      </p:sp>
      <p:sp>
        <p:nvSpPr>
          <p:cNvPr id="18" name="Oval 26"/>
          <p:cNvSpPr>
            <a:spLocks noChangeAspect="1" noChangeArrowheads="1"/>
          </p:cNvSpPr>
          <p:nvPr/>
        </p:nvSpPr>
        <p:spPr bwMode="auto">
          <a:xfrm>
            <a:off x="3192180" y="1299758"/>
            <a:ext cx="290807" cy="29222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15</a:t>
            </a:r>
          </a:p>
        </p:txBody>
      </p:sp>
      <p:sp>
        <p:nvSpPr>
          <p:cNvPr id="20" name="Freeform 30"/>
          <p:cNvSpPr/>
          <p:nvPr/>
        </p:nvSpPr>
        <p:spPr bwMode="auto">
          <a:xfrm>
            <a:off x="3439152" y="1543640"/>
            <a:ext cx="169994" cy="33198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4" name="Freeform 36"/>
          <p:cNvSpPr/>
          <p:nvPr/>
        </p:nvSpPr>
        <p:spPr bwMode="auto">
          <a:xfrm>
            <a:off x="2058888" y="986042"/>
            <a:ext cx="506774" cy="335203"/>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5" name="Freeform 37"/>
          <p:cNvSpPr/>
          <p:nvPr/>
        </p:nvSpPr>
        <p:spPr bwMode="auto">
          <a:xfrm>
            <a:off x="2809426" y="979596"/>
            <a:ext cx="461870" cy="335203"/>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27" name="Oval 39"/>
          <p:cNvSpPr>
            <a:spLocks noChangeAspect="1" noChangeArrowheads="1"/>
          </p:cNvSpPr>
          <p:nvPr/>
        </p:nvSpPr>
        <p:spPr bwMode="auto">
          <a:xfrm>
            <a:off x="4864321" y="1884215"/>
            <a:ext cx="290807" cy="29222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29</a:t>
            </a:r>
          </a:p>
        </p:txBody>
      </p:sp>
      <p:sp>
        <p:nvSpPr>
          <p:cNvPr id="28" name="Oval 40"/>
          <p:cNvSpPr>
            <a:spLocks noChangeAspect="1" noChangeArrowheads="1"/>
          </p:cNvSpPr>
          <p:nvPr/>
        </p:nvSpPr>
        <p:spPr bwMode="auto">
          <a:xfrm>
            <a:off x="5256696" y="763648"/>
            <a:ext cx="290807" cy="29222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30</a:t>
            </a:r>
          </a:p>
        </p:txBody>
      </p:sp>
      <p:sp>
        <p:nvSpPr>
          <p:cNvPr id="30" name="Oval 48"/>
          <p:cNvSpPr>
            <a:spLocks noChangeAspect="1" noChangeArrowheads="1"/>
          </p:cNvSpPr>
          <p:nvPr/>
        </p:nvSpPr>
        <p:spPr bwMode="auto">
          <a:xfrm>
            <a:off x="4548923" y="1308353"/>
            <a:ext cx="290807" cy="29222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28</a:t>
            </a:r>
          </a:p>
        </p:txBody>
      </p:sp>
      <p:sp>
        <p:nvSpPr>
          <p:cNvPr id="32" name="Freeform 52"/>
          <p:cNvSpPr/>
          <p:nvPr/>
        </p:nvSpPr>
        <p:spPr bwMode="auto">
          <a:xfrm>
            <a:off x="4795895" y="1552235"/>
            <a:ext cx="169994" cy="33198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33" name="Oval 54"/>
          <p:cNvSpPr>
            <a:spLocks noChangeAspect="1" noChangeArrowheads="1"/>
          </p:cNvSpPr>
          <p:nvPr/>
        </p:nvSpPr>
        <p:spPr bwMode="auto">
          <a:xfrm>
            <a:off x="6223202" y="1884215"/>
            <a:ext cx="290807" cy="29222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40</a:t>
            </a:r>
          </a:p>
        </p:txBody>
      </p:sp>
      <p:sp>
        <p:nvSpPr>
          <p:cNvPr id="35" name="Oval 62"/>
          <p:cNvSpPr>
            <a:spLocks noChangeAspect="1" noChangeArrowheads="1"/>
          </p:cNvSpPr>
          <p:nvPr/>
        </p:nvSpPr>
        <p:spPr bwMode="auto">
          <a:xfrm>
            <a:off x="5907805" y="1308353"/>
            <a:ext cx="290807" cy="29222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35</a:t>
            </a:r>
          </a:p>
        </p:txBody>
      </p:sp>
      <p:sp>
        <p:nvSpPr>
          <p:cNvPr id="37" name="Freeform 66"/>
          <p:cNvSpPr/>
          <p:nvPr/>
        </p:nvSpPr>
        <p:spPr bwMode="auto">
          <a:xfrm>
            <a:off x="6154777" y="1552235"/>
            <a:ext cx="169994" cy="33198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41" name="Freeform 71"/>
          <p:cNvSpPr/>
          <p:nvPr/>
        </p:nvSpPr>
        <p:spPr bwMode="auto">
          <a:xfrm>
            <a:off x="4774513" y="994637"/>
            <a:ext cx="506774" cy="335203"/>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42" name="Freeform 72"/>
          <p:cNvSpPr/>
          <p:nvPr/>
        </p:nvSpPr>
        <p:spPr bwMode="auto">
          <a:xfrm>
            <a:off x="5525051" y="988191"/>
            <a:ext cx="461870" cy="335203"/>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44" name="Oval 74"/>
          <p:cNvSpPr>
            <a:spLocks noChangeAspect="1" noChangeArrowheads="1"/>
          </p:cNvSpPr>
          <p:nvPr/>
        </p:nvSpPr>
        <p:spPr bwMode="auto">
          <a:xfrm>
            <a:off x="3948064" y="81423"/>
            <a:ext cx="290807" cy="29222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25</a:t>
            </a:r>
          </a:p>
        </p:txBody>
      </p:sp>
      <p:sp>
        <p:nvSpPr>
          <p:cNvPr id="47" name="Freeform 77"/>
          <p:cNvSpPr/>
          <p:nvPr/>
        </p:nvSpPr>
        <p:spPr bwMode="auto">
          <a:xfrm>
            <a:off x="2815841" y="276958"/>
            <a:ext cx="1137569" cy="524292"/>
          </a:xfrm>
          <a:custGeom>
            <a:avLst/>
            <a:gdLst/>
            <a:ahLst/>
            <a:cxnLst>
              <a:cxn ang="0">
                <a:pos x="1064" y="0"/>
              </a:cxn>
              <a:cxn ang="0">
                <a:pos x="0" y="488"/>
              </a:cxn>
            </a:cxnLst>
            <a:rect l="0" t="0" r="r" b="b"/>
            <a:pathLst>
              <a:path w="1064" h="488">
                <a:moveTo>
                  <a:pt x="1064" y="0"/>
                </a:moveTo>
                <a:lnTo>
                  <a:pt x="0" y="488"/>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48" name="Freeform 78"/>
          <p:cNvSpPr/>
          <p:nvPr/>
        </p:nvSpPr>
        <p:spPr bwMode="auto">
          <a:xfrm>
            <a:off x="4244217" y="268363"/>
            <a:ext cx="1069144" cy="507102"/>
          </a:xfrm>
          <a:custGeom>
            <a:avLst/>
            <a:gdLst/>
            <a:ahLst/>
            <a:cxnLst>
              <a:cxn ang="0">
                <a:pos x="0" y="0"/>
              </a:cxn>
              <a:cxn ang="0">
                <a:pos x="1000" y="472"/>
              </a:cxn>
            </a:cxnLst>
            <a:rect l="0" t="0" r="r" b="b"/>
            <a:pathLst>
              <a:path w="1000" h="472">
                <a:moveTo>
                  <a:pt x="0" y="0"/>
                </a:moveTo>
                <a:lnTo>
                  <a:pt x="1000" y="47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34" name="右大括号 33"/>
          <p:cNvSpPr/>
          <p:nvPr/>
        </p:nvSpPr>
        <p:spPr>
          <a:xfrm>
            <a:off x="6814708" y="44624"/>
            <a:ext cx="121226" cy="2131819"/>
          </a:xfrm>
          <a:prstGeom prst="rightBrace">
            <a:avLst/>
          </a:prstGeom>
          <a:ln w="28575">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6887869" y="544734"/>
            <a:ext cx="492443" cy="1227716"/>
          </a:xfrm>
          <a:prstGeom prst="rect">
            <a:avLst/>
          </a:prstGeom>
          <a:noFill/>
        </p:spPr>
        <p:txBody>
          <a:bodyPr vert="eaVert" wrap="square" rtlCol="0">
            <a:spAutoFit/>
          </a:bodyPr>
          <a:lstStyle/>
          <a:p>
            <a:r>
              <a:rPr lang="zh-CN" altLang="en-US" sz="2000" dirty="0">
                <a:latin typeface="楷体" panose="02010609060101010101" pitchFamily="49" charset="-122"/>
                <a:ea typeface="楷体" panose="02010609060101010101" pitchFamily="49" charset="-122"/>
              </a:rPr>
              <a:t>内部节点</a:t>
            </a:r>
          </a:p>
        </p:txBody>
      </p:sp>
      <p:sp>
        <p:nvSpPr>
          <p:cNvPr id="38" name="TextBox 37"/>
          <p:cNvSpPr txBox="1"/>
          <p:nvPr/>
        </p:nvSpPr>
        <p:spPr>
          <a:xfrm>
            <a:off x="500034" y="159917"/>
            <a:ext cx="1623773" cy="364513"/>
          </a:xfrm>
          <a:prstGeom prst="rect">
            <a:avLst/>
          </a:prstGeom>
          <a:noFill/>
        </p:spPr>
        <p:txBody>
          <a:bodyPr wrap="square" rtlCol="0">
            <a:spAutoFit/>
          </a:bodyPr>
          <a:lstStyle/>
          <a:p>
            <a:r>
              <a:rPr kumimoji="1" lang="zh-CN" altLang="en-US" sz="2200">
                <a:ea typeface="楷体" panose="02010609060101010101" pitchFamily="49" charset="-122"/>
                <a:cs typeface="Times New Roman" panose="02020603050405020304" pitchFamily="18" charset="0"/>
              </a:rPr>
              <a:t>判定树：</a:t>
            </a:r>
            <a:endParaRPr lang="zh-CN" altLang="en-US" sz="2200"/>
          </a:p>
        </p:txBody>
      </p:sp>
      <p:sp>
        <p:nvSpPr>
          <p:cNvPr id="2" name="幻灯片编号占位符 1"/>
          <p:cNvSpPr>
            <a:spLocks noGrp="1"/>
          </p:cNvSpPr>
          <p:nvPr>
            <p:ph type="sldNum" sz="quarter" idx="12"/>
          </p:nvPr>
        </p:nvSpPr>
        <p:spPr/>
        <p:txBody>
          <a:bodyPr/>
          <a:lstStyle/>
          <a:p>
            <a:fld id="{A3603EE2-E77C-4A3F-BE76-CC22BE303815}" type="slidenum">
              <a:rPr lang="en-US" altLang="zh-CN" sz="2200" smtClean="0"/>
              <a:t>16</a:t>
            </a:fld>
            <a:endParaRPr lang="en-US" altLang="zh-CN" sz="2200" dirty="0"/>
          </a:p>
        </p:txBody>
      </p:sp>
      <p:grpSp>
        <p:nvGrpSpPr>
          <p:cNvPr id="29" name="组合 28"/>
          <p:cNvGrpSpPr/>
          <p:nvPr/>
        </p:nvGrpSpPr>
        <p:grpSpPr>
          <a:xfrm>
            <a:off x="240738" y="5454245"/>
            <a:ext cx="7996266" cy="1216647"/>
            <a:chOff x="240738" y="2170485"/>
            <a:chExt cx="7996266" cy="1216647"/>
          </a:xfrm>
        </p:grpSpPr>
        <p:sp>
          <p:nvSpPr>
            <p:cNvPr id="31" name="Text Box 3"/>
            <p:cNvSpPr txBox="1">
              <a:spLocks noChangeArrowheads="1"/>
            </p:cNvSpPr>
            <p:nvPr/>
          </p:nvSpPr>
          <p:spPr bwMode="auto">
            <a:xfrm>
              <a:off x="240738" y="2170485"/>
              <a:ext cx="7996266" cy="769441"/>
            </a:xfrm>
            <a:prstGeom prst="rect">
              <a:avLst/>
            </a:prstGeom>
            <a:noFill/>
            <a:ln w="28575" algn="ctr">
              <a:noFill/>
              <a:miter lim="800000"/>
              <a:tailEnd type="none" w="lg" len="lg"/>
            </a:ln>
            <a:effectLst/>
          </p:spPr>
          <p:txBody>
            <a:bodyPr wrap="square">
              <a:spAutoFit/>
            </a:bodyPr>
            <a:lstStyle/>
            <a:p>
              <a:pPr algn="just">
                <a:spcBef>
                  <a:spcPct val="50000"/>
                </a:spcBef>
              </a:pPr>
              <a:r>
                <a:rPr kumimoji="1" lang="zh-CN" altLang="en-US" sz="2200" dirty="0">
                  <a:ea typeface="楷体" panose="02010609060101010101" pitchFamily="49" charset="-122"/>
                  <a:cs typeface="Times New Roman" panose="02020603050405020304" pitchFamily="18" charset="0"/>
                </a:rPr>
                <a:t>　 （</a:t>
              </a:r>
              <a:r>
                <a:rPr kumimoji="1" lang="en-US" altLang="zh-CN" sz="2200" dirty="0">
                  <a:ea typeface="楷体" panose="02010609060101010101" pitchFamily="49" charset="-122"/>
                  <a:cs typeface="Times New Roman" panose="02020603050405020304" pitchFamily="18" charset="0"/>
                </a:rPr>
                <a:t>3</a:t>
              </a:r>
              <a:r>
                <a:rPr kumimoji="1" lang="zh-CN" altLang="en-US" sz="2200" dirty="0">
                  <a:ea typeface="楷体" panose="02010609060101010101" pitchFamily="49" charset="-122"/>
                  <a:cs typeface="Times New Roman" panose="02020603050405020304" pitchFamily="18" charset="0"/>
                </a:rPr>
                <a:t>）在查找成功时，会找到图中某个内部节点，则成功时的平均查找长度：　</a:t>
              </a:r>
              <a:endParaRPr lang="zh-CN" altLang="en-US" sz="2200" dirty="0">
                <a:ea typeface="楷体" panose="02010609060101010101" pitchFamily="49" charset="-122"/>
                <a:cs typeface="Times New Roman" panose="02020603050405020304" pitchFamily="18" charset="0"/>
              </a:endParaRPr>
            </a:p>
          </p:txBody>
        </p:sp>
        <p:graphicFrame>
          <p:nvGraphicFramePr>
            <p:cNvPr id="39" name="Object 4"/>
            <p:cNvGraphicFramePr>
              <a:graphicFrameLocks noChangeAspect="1"/>
            </p:cNvGraphicFramePr>
            <p:nvPr>
              <p:extLst>
                <p:ext uri="{D42A27DB-BD31-4B8C-83A1-F6EECF244321}">
                  <p14:modId xmlns:p14="http://schemas.microsoft.com/office/powerpoint/2010/main" val="1246448109"/>
                </p:ext>
              </p:extLst>
            </p:nvPr>
          </p:nvGraphicFramePr>
          <p:xfrm>
            <a:off x="2275999" y="2701332"/>
            <a:ext cx="4005262" cy="685800"/>
          </p:xfrm>
          <a:graphic>
            <a:graphicData uri="http://schemas.openxmlformats.org/presentationml/2006/ole">
              <mc:AlternateContent xmlns:mc="http://schemas.openxmlformats.org/markup-compatibility/2006">
                <mc:Choice xmlns:v="urn:schemas-microsoft-com:vml" Requires="v">
                  <p:oleObj spid="_x0000_s10279" name="Equation" r:id="rId3" imgW="48158400" imgH="8229600" progId="">
                    <p:embed/>
                  </p:oleObj>
                </mc:Choice>
                <mc:Fallback>
                  <p:oleObj name="Equation" r:id="rId3" imgW="48158400" imgH="8229600" progId="">
                    <p:embed/>
                    <p:pic>
                      <p:nvPicPr>
                        <p:cNvPr id="31748" name="Object 4"/>
                        <p:cNvPicPr>
                          <a:picLocks noChangeAspect="1"/>
                        </p:cNvPicPr>
                        <p:nvPr/>
                      </p:nvPicPr>
                      <p:blipFill>
                        <a:blip r:embed="rId4"/>
                        <a:stretch>
                          <a:fillRect/>
                        </a:stretch>
                      </p:blipFill>
                      <p:spPr>
                        <a:xfrm>
                          <a:off x="2275999" y="2701332"/>
                          <a:ext cx="4005262" cy="685800"/>
                        </a:xfrm>
                        <a:prstGeom prst="rect">
                          <a:avLst/>
                        </a:prstGeom>
                        <a:noFill/>
                        <a:ln w="9525">
                          <a:noFill/>
                        </a:ln>
                      </p:spPr>
                    </p:pic>
                  </p:oleObj>
                </mc:Fallback>
              </mc:AlternateContent>
            </a:graphicData>
          </a:graphic>
        </p:graphicFrame>
      </p:grpSp>
      <p:sp>
        <p:nvSpPr>
          <p:cNvPr id="40" name="Text Box 2"/>
          <p:cNvSpPr txBox="1">
            <a:spLocks noChangeArrowheads="1"/>
          </p:cNvSpPr>
          <p:nvPr/>
        </p:nvSpPr>
        <p:spPr bwMode="auto">
          <a:xfrm>
            <a:off x="285720" y="3496448"/>
            <a:ext cx="5357849" cy="1551579"/>
          </a:xfrm>
          <a:prstGeom prst="rect">
            <a:avLst/>
          </a:prstGeom>
          <a:noFill/>
          <a:ln w="9525">
            <a:noFill/>
            <a:miter lim="800000"/>
          </a:ln>
          <a:effectLst/>
        </p:spPr>
        <p:txBody>
          <a:bodyPr wrap="square">
            <a:spAutoFit/>
          </a:bodyPr>
          <a:lstStyle/>
          <a:p>
            <a:pPr>
              <a:lnSpc>
                <a:spcPct val="150000"/>
              </a:lnSpc>
            </a:pPr>
            <a:r>
              <a:rPr lang="zh-CN" altLang="en-US" sz="2200" dirty="0">
                <a:ea typeface="楷体" panose="02010609060101010101" pitchFamily="49" charset="-122"/>
                <a:cs typeface="Times New Roman" panose="02020603050405020304" pitchFamily="18" charset="0"/>
              </a:rPr>
              <a:t>　　</a:t>
            </a:r>
            <a:r>
              <a:rPr lang="zh-CN" altLang="en-US" sz="22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成功二分查找：</a:t>
            </a:r>
            <a:r>
              <a:rPr lang="zh-CN" altLang="en-US" sz="2200" dirty="0">
                <a:ea typeface="楷体" panose="02010609060101010101" pitchFamily="49" charset="-122"/>
                <a:cs typeface="Times New Roman" panose="02020603050405020304" pitchFamily="18" charset="0"/>
              </a:rPr>
              <a:t>恰好是走了一条从判定树的根到被查记录的路径，经历比较的关键字次数恰为该记录在树中的层数。　</a:t>
            </a:r>
          </a:p>
        </p:txBody>
      </p:sp>
      <p:grpSp>
        <p:nvGrpSpPr>
          <p:cNvPr id="43" name="组合 42"/>
          <p:cNvGrpSpPr/>
          <p:nvPr/>
        </p:nvGrpSpPr>
        <p:grpSpPr>
          <a:xfrm>
            <a:off x="5525051" y="2924944"/>
            <a:ext cx="3404667" cy="2533367"/>
            <a:chOff x="5525051" y="285728"/>
            <a:chExt cx="3404667" cy="2533367"/>
          </a:xfrm>
        </p:grpSpPr>
        <p:sp>
          <p:nvSpPr>
            <p:cNvPr id="45" name="Freeform 30"/>
            <p:cNvSpPr/>
            <p:nvPr/>
          </p:nvSpPr>
          <p:spPr bwMode="auto">
            <a:xfrm>
              <a:off x="7836882" y="2014198"/>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46" name="Oval 4"/>
            <p:cNvSpPr>
              <a:spLocks noChangeAspect="1" noChangeArrowheads="1"/>
            </p:cNvSpPr>
            <p:nvPr/>
          </p:nvSpPr>
          <p:spPr bwMode="auto">
            <a:xfrm>
              <a:off x="6770082" y="108201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10</a:t>
              </a:r>
            </a:p>
          </p:txBody>
        </p:sp>
        <p:sp>
          <p:nvSpPr>
            <p:cNvPr id="49" name="Oval 18"/>
            <p:cNvSpPr>
              <a:spLocks noChangeAspect="1" noChangeArrowheads="1"/>
            </p:cNvSpPr>
            <p:nvPr/>
          </p:nvSpPr>
          <p:spPr bwMode="auto">
            <a:xfrm>
              <a:off x="7918162" y="2406628"/>
              <a:ext cx="345440" cy="345440"/>
            </a:xfrm>
            <a:prstGeom prst="ellipse">
              <a:avLst/>
            </a:prstGeom>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20</a:t>
              </a:r>
            </a:p>
          </p:txBody>
        </p:sp>
        <p:sp>
          <p:nvSpPr>
            <p:cNvPr id="50" name="Oval 26"/>
            <p:cNvSpPr>
              <a:spLocks noChangeAspect="1" noChangeArrowheads="1"/>
            </p:cNvSpPr>
            <p:nvPr/>
          </p:nvSpPr>
          <p:spPr bwMode="auto">
            <a:xfrm>
              <a:off x="7543512" y="172590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15</a:t>
              </a:r>
            </a:p>
          </p:txBody>
        </p:sp>
        <p:sp>
          <p:nvSpPr>
            <p:cNvPr id="51" name="Freeform 37"/>
            <p:cNvSpPr/>
            <p:nvPr/>
          </p:nvSpPr>
          <p:spPr bwMode="auto">
            <a:xfrm>
              <a:off x="7088852" y="1347448"/>
              <a:ext cx="548640" cy="39624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52" name="Oval 74"/>
            <p:cNvSpPr>
              <a:spLocks noChangeAspect="1" noChangeArrowheads="1"/>
            </p:cNvSpPr>
            <p:nvPr/>
          </p:nvSpPr>
          <p:spPr bwMode="auto">
            <a:xfrm>
              <a:off x="8441402" y="28572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25</a:t>
              </a:r>
            </a:p>
          </p:txBody>
        </p:sp>
        <p:sp>
          <p:nvSpPr>
            <p:cNvPr id="53" name="Freeform 77"/>
            <p:cNvSpPr/>
            <p:nvPr/>
          </p:nvSpPr>
          <p:spPr bwMode="auto">
            <a:xfrm>
              <a:off x="7096472" y="516868"/>
              <a:ext cx="1351280" cy="619760"/>
            </a:xfrm>
            <a:custGeom>
              <a:avLst/>
              <a:gdLst/>
              <a:ahLst/>
              <a:cxnLst>
                <a:cxn ang="0">
                  <a:pos x="1064" y="0"/>
                </a:cxn>
                <a:cxn ang="0">
                  <a:pos x="0" y="488"/>
                </a:cxn>
              </a:cxnLst>
              <a:rect l="0" t="0" r="r" b="b"/>
              <a:pathLst>
                <a:path w="1064" h="488">
                  <a:moveTo>
                    <a:pt x="1064" y="0"/>
                  </a:moveTo>
                  <a:lnTo>
                    <a:pt x="0" y="488"/>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54" name="右箭头 53"/>
            <p:cNvSpPr/>
            <p:nvPr/>
          </p:nvSpPr>
          <p:spPr>
            <a:xfrm>
              <a:off x="5715008" y="1785926"/>
              <a:ext cx="928694"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1"/>
            <p:cNvSpPr txBox="1"/>
            <p:nvPr/>
          </p:nvSpPr>
          <p:spPr>
            <a:xfrm>
              <a:off x="5715008" y="1357298"/>
              <a:ext cx="928694" cy="369332"/>
            </a:xfrm>
            <a:prstGeom prst="rect">
              <a:avLst/>
            </a:prstGeom>
            <a:noFill/>
          </p:spPr>
          <p:txBody>
            <a:bodyPr wrap="square" rtlCol="0">
              <a:spAutoFit/>
            </a:bodyPr>
            <a:lstStyle/>
            <a:p>
              <a:r>
                <a:rPr lang="zh-CN" altLang="en-US" sz="1800" dirty="0">
                  <a:ea typeface="楷体" panose="02010609060101010101" pitchFamily="49" charset="-122"/>
                  <a:cs typeface="Times New Roman" panose="02020603050405020304" pitchFamily="18" charset="0"/>
                </a:rPr>
                <a:t>查找</a:t>
              </a:r>
              <a:r>
                <a:rPr lang="en-US" altLang="zh-CN" sz="1800" dirty="0">
                  <a:ea typeface="楷体" panose="02010609060101010101" pitchFamily="49" charset="-122"/>
                  <a:cs typeface="Times New Roman" panose="02020603050405020304" pitchFamily="18" charset="0"/>
                </a:rPr>
                <a:t>20</a:t>
              </a:r>
              <a:endParaRPr lang="zh-CN" altLang="en-US" sz="1800" dirty="0">
                <a:ea typeface="楷体" panose="02010609060101010101" pitchFamily="49" charset="-122"/>
                <a:cs typeface="Times New Roman" panose="02020603050405020304" pitchFamily="18" charset="0"/>
              </a:endParaRPr>
            </a:p>
          </p:txBody>
        </p:sp>
        <p:sp>
          <p:nvSpPr>
            <p:cNvPr id="56" name="TextBox 53"/>
            <p:cNvSpPr txBox="1"/>
            <p:nvPr/>
          </p:nvSpPr>
          <p:spPr>
            <a:xfrm>
              <a:off x="8358214" y="2357430"/>
              <a:ext cx="571504" cy="461665"/>
            </a:xfrm>
            <a:prstGeom prst="rect">
              <a:avLst/>
            </a:prstGeom>
            <a:noFill/>
          </p:spPr>
          <p:txBody>
            <a:bodyPr wrap="square" rtlCol="0">
              <a:spAutoFit/>
            </a:bodyPr>
            <a:lstStyle/>
            <a:p>
              <a:r>
                <a:rPr lang="en-US" altLang="zh-CN"/>
                <a:t>4</a:t>
              </a:r>
              <a:endParaRPr lang="zh-CN" altLang="en-US"/>
            </a:p>
          </p:txBody>
        </p:sp>
        <p:sp>
          <p:nvSpPr>
            <p:cNvPr id="57" name="TextBox 54"/>
            <p:cNvSpPr txBox="1"/>
            <p:nvPr/>
          </p:nvSpPr>
          <p:spPr>
            <a:xfrm>
              <a:off x="5525051" y="2072949"/>
              <a:ext cx="2000264" cy="400110"/>
            </a:xfrm>
            <a:prstGeom prst="rect">
              <a:avLst/>
            </a:prstGeom>
            <a:noFill/>
          </p:spPr>
          <p:txBody>
            <a:bodyPr wrap="square" rtlCol="0">
              <a:spAutoFit/>
            </a:bodyPr>
            <a:lstStyle/>
            <a:p>
              <a:r>
                <a:rPr lang="zh-CN" altLang="en-US" sz="2000">
                  <a:ea typeface="楷体" panose="02010609060101010101" pitchFamily="49" charset="-122"/>
                  <a:cs typeface="Times New Roman" panose="02020603050405020304" pitchFamily="18" charset="0"/>
                </a:rPr>
                <a:t>关键字比较</a:t>
              </a:r>
              <a:r>
                <a:rPr lang="en-US" altLang="zh-CN" sz="2000" dirty="0">
                  <a:ea typeface="楷体" panose="02010609060101010101" pitchFamily="49" charset="-122"/>
                  <a:cs typeface="Times New Roman" panose="02020603050405020304" pitchFamily="18" charset="0"/>
                </a:rPr>
                <a:t>4</a:t>
              </a:r>
              <a:r>
                <a:rPr lang="zh-CN" altLang="en-US" sz="2000" dirty="0">
                  <a:ea typeface="楷体" panose="02010609060101010101" pitchFamily="49" charset="-122"/>
                  <a:cs typeface="Times New Roman" panose="02020603050405020304" pitchFamily="18" charset="0"/>
                </a:rPr>
                <a:t>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44"/>
                                        </p:tgtEl>
                                      </p:cBhvr>
                                    </p:animEffect>
                                    <p:animScale>
                                      <p:cBhvr>
                                        <p:cTn id="11" dur="250" autoRev="1" fill="hold"/>
                                        <p:tgtEl>
                                          <p:spTgt spid="44"/>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1"/>
                                        </p:tgtEl>
                                      </p:cBhvr>
                                    </p:animEffect>
                                    <p:animScale>
                                      <p:cBhvr>
                                        <p:cTn id="16" dur="250" autoRev="1" fill="hold"/>
                                        <p:tgtEl>
                                          <p:spTgt spid="11"/>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18"/>
                                        </p:tgtEl>
                                      </p:cBhvr>
                                    </p:animEffect>
                                    <p:animScale>
                                      <p:cBhvr>
                                        <p:cTn id="21" dur="250" autoRev="1" fill="hold"/>
                                        <p:tgtEl>
                                          <p:spTgt spid="18"/>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0" nodeType="clickEffect">
                                  <p:stCondLst>
                                    <p:cond delay="0"/>
                                  </p:stCondLst>
                                  <p:childTnLst>
                                    <p:animEffect transition="out" filter="fade">
                                      <p:cBhvr>
                                        <p:cTn id="25" dur="500" tmFilter="0, 0; .2, .5; .8, .5; 1, 0"/>
                                        <p:tgtEl>
                                          <p:spTgt spid="16"/>
                                        </p:tgtEl>
                                      </p:cBhvr>
                                    </p:animEffect>
                                    <p:animScale>
                                      <p:cBhvr>
                                        <p:cTn id="26" dur="250" autoRev="1" fill="hold"/>
                                        <p:tgtEl>
                                          <p:spTgt spid="16"/>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bldLvl="0" animBg="1"/>
      <p:bldP spid="11" grpId="0" animBg="1"/>
      <p:bldP spid="16" grpId="0" animBg="1"/>
      <p:bldP spid="18" grpId="0" animBg="1"/>
      <p:bldP spid="44" grpId="0" animBg="1"/>
      <p:bldP spid="40"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357422" y="285728"/>
            <a:ext cx="3429024" cy="70788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9</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章小结</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grpSp>
        <p:nvGrpSpPr>
          <p:cNvPr id="16" name="组合 15"/>
          <p:cNvGrpSpPr/>
          <p:nvPr/>
        </p:nvGrpSpPr>
        <p:grpSpPr>
          <a:xfrm>
            <a:off x="785786" y="19049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ea typeface="宋体" panose="02010600030101010101" pitchFamily="2" charset="-122"/>
                </a:rPr>
                <a:t>1</a:t>
              </a:r>
            </a:p>
          </p:txBody>
        </p:sp>
      </p:grpSp>
      <p:sp>
        <p:nvSpPr>
          <p:cNvPr id="12" name="TextBox 11"/>
          <p:cNvSpPr txBox="1"/>
          <p:nvPr/>
        </p:nvSpPr>
        <p:spPr>
          <a:xfrm>
            <a:off x="1785918" y="2071678"/>
            <a:ext cx="3929090"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  线性表查找</a:t>
            </a:r>
          </a:p>
        </p:txBody>
      </p:sp>
      <p:pic>
        <p:nvPicPr>
          <p:cNvPr id="22" name="Picture 2"/>
          <p:cNvPicPr>
            <a:picLocks noChangeAspect="1" noChangeArrowheads="1"/>
          </p:cNvPicPr>
          <p:nvPr/>
        </p:nvPicPr>
        <p:blipFill>
          <a:blip r:embed="rId5"/>
          <a:srcRect/>
          <a:stretch>
            <a:fillRect/>
          </a:stretch>
        </p:blipFill>
        <p:spPr bwMode="auto">
          <a:xfrm>
            <a:off x="142844" y="190477"/>
            <a:ext cx="1799630" cy="1524011"/>
          </a:xfrm>
          <a:prstGeom prst="rect">
            <a:avLst/>
          </a:prstGeom>
          <a:noFill/>
          <a:ln w="9525">
            <a:noFill/>
            <a:miter lim="800000"/>
            <a:headEnd/>
            <a:tailEnd/>
          </a:ln>
          <a:effectLst/>
        </p:spPr>
      </p:pic>
      <p:sp>
        <p:nvSpPr>
          <p:cNvPr id="11" name="TextBox 10"/>
          <p:cNvSpPr txBox="1"/>
          <p:nvPr/>
        </p:nvSpPr>
        <p:spPr>
          <a:xfrm>
            <a:off x="1857356" y="2857496"/>
            <a:ext cx="3551294"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a:rPr>
              <a:t>  线性表的存储结构</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TextBox 26"/>
          <p:cNvSpPr txBox="1"/>
          <p:nvPr/>
        </p:nvSpPr>
        <p:spPr>
          <a:xfrm>
            <a:off x="2143108" y="3714753"/>
            <a:ext cx="3286148" cy="1043747"/>
          </a:xfrm>
          <a:prstGeom prst="rect">
            <a:avLst/>
          </a:prstGeom>
          <a:noFill/>
        </p:spPr>
        <p:txBody>
          <a:bodyPr wrap="square" rtlCol="0">
            <a:spAutoFit/>
          </a:bodyPr>
          <a:lstStyle/>
          <a:p>
            <a:pPr marL="457200" indent="-457200" algn="l">
              <a:lnSpc>
                <a:spcPct val="150000"/>
              </a:lnSpc>
              <a:spcBef>
                <a:spcPts val="0"/>
              </a:spcBef>
              <a:buBlip>
                <a:blip r:embed="rId6"/>
              </a:buBlip>
            </a:pPr>
            <a:r>
              <a:rPr lang="zh-CN" altLang="en-US" sz="2200">
                <a:solidFill>
                  <a:srgbClr val="0000FF"/>
                </a:solidFill>
                <a:ea typeface="楷体" panose="02010609060101010101" pitchFamily="49" charset="-122"/>
                <a:cs typeface="Times New Roman" panose="02020603050405020304" pitchFamily="18" charset="0"/>
              </a:rPr>
              <a:t>顺序表</a:t>
            </a:r>
            <a:r>
              <a:rPr lang="en-US" altLang="zh-CN" sz="2200">
                <a:solidFill>
                  <a:srgbClr val="0000FF"/>
                </a:solidFill>
                <a:ea typeface="楷体" panose="02010609060101010101" pitchFamily="49" charset="-122"/>
                <a:cs typeface="Times New Roman" panose="02020603050405020304" pitchFamily="18" charset="0"/>
              </a:rPr>
              <a:t>―</a:t>
            </a:r>
            <a:r>
              <a:rPr lang="zh-CN" altLang="en-US" sz="2200">
                <a:solidFill>
                  <a:srgbClr val="0000FF"/>
                </a:solidFill>
                <a:ea typeface="楷体" panose="02010609060101010101" pitchFamily="49" charset="-122"/>
                <a:cs typeface="Times New Roman" panose="02020603050405020304" pitchFamily="18" charset="0"/>
              </a:rPr>
              <a:t>静态查找表</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6"/>
              </a:buBlip>
            </a:pPr>
            <a:r>
              <a:rPr lang="zh-CN" altLang="en-US" sz="2200">
                <a:solidFill>
                  <a:srgbClr val="0000FF"/>
                </a:solidFill>
                <a:ea typeface="楷体" panose="02010609060101010101" pitchFamily="49" charset="-122"/>
                <a:cs typeface="Times New Roman" panose="02020603050405020304" pitchFamily="18" charset="0"/>
              </a:rPr>
              <a:t>链表</a:t>
            </a:r>
            <a:r>
              <a:rPr lang="en-US" altLang="zh-CN" sz="2200">
                <a:solidFill>
                  <a:srgbClr val="0000FF"/>
                </a:solidFill>
                <a:ea typeface="楷体" panose="02010609060101010101" pitchFamily="49" charset="-122"/>
                <a:cs typeface="Times New Roman" panose="02020603050405020304" pitchFamily="18" charset="0"/>
              </a:rPr>
              <a:t>―</a:t>
            </a:r>
            <a:r>
              <a:rPr lang="zh-CN" altLang="en-US" sz="2200">
                <a:solidFill>
                  <a:srgbClr val="0000FF"/>
                </a:solidFill>
                <a:ea typeface="楷体" panose="02010609060101010101" pitchFamily="49" charset="-122"/>
                <a:cs typeface="Times New Roman" panose="02020603050405020304" pitchFamily="18" charset="0"/>
              </a:rPr>
              <a:t>动态查找表</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160</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350046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a:rPr>
              <a:t>  顺序表查找算法</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TextBox 3"/>
          <p:cNvSpPr txBox="1"/>
          <p:nvPr/>
        </p:nvSpPr>
        <p:spPr>
          <a:xfrm>
            <a:off x="1071538" y="1238235"/>
            <a:ext cx="2214578" cy="1551579"/>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顺序查找</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折半查找</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分块查找</a:t>
            </a:r>
            <a:endParaRPr lang="en-US" altLang="zh-CN" sz="2200">
              <a:solidFill>
                <a:srgbClr val="0000FF"/>
              </a:solidFill>
              <a:ea typeface="楷体" panose="02010609060101010101" pitchFamily="49" charset="-122"/>
              <a:cs typeface="Times New Roman" panose="02020603050405020304" pitchFamily="18" charset="0"/>
              <a:sym typeface="Wingdings" panose="05000000000000000000"/>
            </a:endParaRPr>
          </a:p>
        </p:txBody>
      </p:sp>
      <p:grpSp>
        <p:nvGrpSpPr>
          <p:cNvPr id="9" name="组合 8"/>
          <p:cNvGrpSpPr/>
          <p:nvPr/>
        </p:nvGrpSpPr>
        <p:grpSpPr>
          <a:xfrm>
            <a:off x="3000364" y="1428738"/>
            <a:ext cx="3286148" cy="1285884"/>
            <a:chOff x="3000364" y="1071553"/>
            <a:chExt cx="3286148" cy="964413"/>
          </a:xfrm>
        </p:grpSpPr>
        <p:sp>
          <p:nvSpPr>
            <p:cNvPr id="6" name="右大括号 5"/>
            <p:cNvSpPr/>
            <p:nvPr/>
          </p:nvSpPr>
          <p:spPr>
            <a:xfrm>
              <a:off x="3000364" y="1071553"/>
              <a:ext cx="214314" cy="964413"/>
            </a:xfrm>
            <a:prstGeom prst="rightBrace">
              <a:avLst/>
            </a:prstGeom>
            <a:ln>
              <a:tailEnd type="non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7" name="TextBox 6"/>
            <p:cNvSpPr txBox="1"/>
            <p:nvPr/>
          </p:nvSpPr>
          <p:spPr>
            <a:xfrm>
              <a:off x="3357554" y="1178709"/>
              <a:ext cx="2928958" cy="621228"/>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成功情况下的</a:t>
              </a:r>
              <a:r>
                <a:rPr lang="en-US" altLang="zh-CN" sz="2200">
                  <a:solidFill>
                    <a:srgbClr val="0000FF"/>
                  </a:solidFill>
                  <a:ea typeface="楷体" panose="02010609060101010101" pitchFamily="49" charset="-122"/>
                  <a:cs typeface="Times New Roman" panose="02020603050405020304" pitchFamily="18" charset="0"/>
                </a:rPr>
                <a:t>ASL</a:t>
              </a:r>
            </a:p>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不成功情况下的</a:t>
              </a:r>
              <a:r>
                <a:rPr lang="en-US" altLang="zh-CN" sz="2200">
                  <a:solidFill>
                    <a:srgbClr val="0000FF"/>
                  </a:solidFill>
                  <a:ea typeface="楷体" panose="02010609060101010101" pitchFamily="49" charset="-122"/>
                  <a:cs typeface="Times New Roman" panose="02020603050405020304" pitchFamily="18" charset="0"/>
                </a:rPr>
                <a:t>ASL</a:t>
              </a:r>
              <a:endParaRPr lang="zh-CN" altLang="en-US" sz="2200">
                <a:solidFill>
                  <a:srgbClr val="0000FF"/>
                </a:solidFill>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161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364169"/>
            <a:ext cx="7000924" cy="1323439"/>
          </a:xfrm>
          <a:prstGeom prst="rect">
            <a:avLst/>
          </a:prstGeom>
          <a:noFill/>
        </p:spPr>
        <p:txBody>
          <a:bodyPr wrap="square" rtlCol="0">
            <a:spAutoFit/>
          </a:bodyPr>
          <a:lstStyle/>
          <a:p>
            <a:pPr algn="l">
              <a:lnSpc>
                <a:spcPts val="3200"/>
              </a:lnSpc>
              <a:spcBef>
                <a:spcPts val="0"/>
              </a:spcBef>
            </a:pPr>
            <a:r>
              <a:rPr lang="zh-CN" altLang="en-US">
                <a:solidFill>
                  <a:srgbClr val="0000FF"/>
                </a:solidFill>
                <a:ea typeface="楷体" panose="02010609060101010101" pitchFamily="49" charset="-122"/>
                <a:cs typeface="Times New Roman" panose="02020603050405020304" pitchFamily="18" charset="0"/>
              </a:rPr>
              <a:t>      设有</a:t>
            </a:r>
            <a:r>
              <a:rPr lang="en-US">
                <a:solidFill>
                  <a:srgbClr val="0000FF"/>
                </a:solidFill>
                <a:ea typeface="楷体" panose="02010609060101010101" pitchFamily="49" charset="-122"/>
                <a:cs typeface="Times New Roman" panose="02020603050405020304" pitchFamily="18" charset="0"/>
              </a:rPr>
              <a:t>100</a:t>
            </a:r>
            <a:r>
              <a:rPr lang="zh-CN" altLang="en-US">
                <a:solidFill>
                  <a:srgbClr val="0000FF"/>
                </a:solidFill>
                <a:ea typeface="楷体" panose="02010609060101010101" pitchFamily="49" charset="-122"/>
                <a:cs typeface="Times New Roman" panose="02020603050405020304" pitchFamily="18" charset="0"/>
              </a:rPr>
              <a:t>个元素的有序表，采用折半查找方法，</a:t>
            </a:r>
            <a:r>
              <a:rPr lang="zh-CN" altLang="en-US">
                <a:solidFill>
                  <a:srgbClr val="FF00FF"/>
                </a:solidFill>
                <a:ea typeface="楷体" panose="02010609060101010101" pitchFamily="49" charset="-122"/>
                <a:cs typeface="Times New Roman" panose="02020603050405020304" pitchFamily="18" charset="0"/>
              </a:rPr>
              <a:t>成功时最大的比较次数</a:t>
            </a:r>
            <a:r>
              <a:rPr lang="zh-CN" altLang="en-US">
                <a:solidFill>
                  <a:srgbClr val="0000FF"/>
                </a:solidFill>
                <a:ea typeface="楷体" panose="02010609060101010101" pitchFamily="49" charset="-122"/>
                <a:cs typeface="Times New Roman" panose="02020603050405020304" pitchFamily="18" charset="0"/>
              </a:rPr>
              <a:t>是（  ）。</a:t>
            </a:r>
          </a:p>
          <a:p>
            <a:pPr algn="l">
              <a:lnSpc>
                <a:spcPts val="3200"/>
              </a:lnSpc>
              <a:spcBef>
                <a:spcPts val="0"/>
              </a:spcBef>
            </a:pPr>
            <a:r>
              <a:rPr lang="en-US">
                <a:solidFill>
                  <a:srgbClr val="0000FF"/>
                </a:solidFill>
                <a:ea typeface="楷体" panose="02010609060101010101" pitchFamily="49" charset="-122"/>
                <a:cs typeface="Times New Roman" panose="02020603050405020304" pitchFamily="18" charset="0"/>
              </a:rPr>
              <a:t>       A.25	  B.50		C.10		D.7</a:t>
            </a:r>
            <a:endParaRPr lang="zh-CN" altLang="en-US">
              <a:solidFill>
                <a:srgbClr val="0000FF"/>
              </a:solidFill>
              <a:ea typeface="楷体" panose="02010609060101010101" pitchFamily="49" charset="-122"/>
              <a:cs typeface="Times New Roman" panose="02020603050405020304" pitchFamily="18" charset="0"/>
            </a:endParaRPr>
          </a:p>
        </p:txBody>
      </p:sp>
      <p:sp>
        <p:nvSpPr>
          <p:cNvPr id="8" name="TextBox 7"/>
          <p:cNvSpPr txBox="1"/>
          <p:nvPr/>
        </p:nvSpPr>
        <p:spPr>
          <a:xfrm>
            <a:off x="1142976" y="3554933"/>
            <a:ext cx="6000792" cy="443583"/>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成功时最大比较次数为</a:t>
            </a:r>
            <a:r>
              <a:rPr lang="en-US" sz="2200">
                <a:solidFill>
                  <a:srgbClr val="0000FF"/>
                </a:solidFill>
                <a:ea typeface="楷体" panose="02010609060101010101" pitchFamily="49" charset="-122"/>
                <a:cs typeface="Times New Roman" panose="02020603050405020304" pitchFamily="18" charset="0"/>
                <a:sym typeface="Symbol" panose="05050102010706020507"/>
              </a:rPr>
              <a:t></a:t>
            </a:r>
            <a:r>
              <a:rPr lang="en-US" sz="2200">
                <a:solidFill>
                  <a:srgbClr val="0000FF"/>
                </a:solidFill>
                <a:ea typeface="楷体" panose="02010609060101010101" pitchFamily="49" charset="-122"/>
                <a:cs typeface="Times New Roman" panose="02020603050405020304" pitchFamily="18" charset="0"/>
              </a:rPr>
              <a:t>log</a:t>
            </a:r>
            <a:r>
              <a:rPr lang="en-US" sz="2200" baseline="-25000">
                <a:solidFill>
                  <a:srgbClr val="0000FF"/>
                </a:solidFill>
                <a:ea typeface="楷体" panose="02010609060101010101" pitchFamily="49" charset="-122"/>
                <a:cs typeface="Times New Roman" panose="02020603050405020304" pitchFamily="18" charset="0"/>
              </a:rPr>
              <a:t>2</a:t>
            </a:r>
            <a:r>
              <a:rPr lang="en-US" sz="2200">
                <a:solidFill>
                  <a:srgbClr val="0000FF"/>
                </a:solidFill>
                <a:ea typeface="楷体" panose="02010609060101010101" pitchFamily="49" charset="-122"/>
                <a:cs typeface="Times New Roman" panose="02020603050405020304" pitchFamily="18" charset="0"/>
              </a:rPr>
              <a:t>(</a:t>
            </a:r>
            <a:r>
              <a:rPr lang="en-US" sz="2200" i="1">
                <a:solidFill>
                  <a:srgbClr val="0000FF"/>
                </a:solidFill>
                <a:ea typeface="楷体" panose="02010609060101010101" pitchFamily="49" charset="-122"/>
                <a:cs typeface="Times New Roman" panose="02020603050405020304" pitchFamily="18" charset="0"/>
              </a:rPr>
              <a:t>n</a:t>
            </a:r>
            <a:r>
              <a:rPr lang="en-US" sz="2200">
                <a:solidFill>
                  <a:srgbClr val="0000FF"/>
                </a:solidFill>
                <a:ea typeface="楷体" panose="02010609060101010101" pitchFamily="49" charset="-122"/>
                <a:cs typeface="Times New Roman" panose="02020603050405020304" pitchFamily="18" charset="0"/>
              </a:rPr>
              <a:t>+1)</a:t>
            </a:r>
            <a:r>
              <a:rPr lang="en-US" sz="2200">
                <a:solidFill>
                  <a:srgbClr val="0000FF"/>
                </a:solidFill>
                <a:ea typeface="楷体" panose="02010609060101010101" pitchFamily="49" charset="-122"/>
                <a:cs typeface="Times New Roman" panose="02020603050405020304" pitchFamily="18" charset="0"/>
                <a:sym typeface="Symbol" panose="05050102010706020507"/>
              </a:rPr>
              <a:t></a:t>
            </a:r>
            <a:r>
              <a:rPr lang="en-US" sz="2200">
                <a:solidFill>
                  <a:srgbClr val="0000FF"/>
                </a:solidFill>
                <a:ea typeface="楷体" panose="02010609060101010101" pitchFamily="49" charset="-122"/>
                <a:cs typeface="Times New Roman" panose="02020603050405020304" pitchFamily="18" charset="0"/>
              </a:rPr>
              <a:t>=</a:t>
            </a:r>
            <a:r>
              <a:rPr lang="en-US" sz="2200">
                <a:solidFill>
                  <a:srgbClr val="0000FF"/>
                </a:solidFill>
                <a:ea typeface="楷体" panose="02010609060101010101" pitchFamily="49" charset="-122"/>
                <a:cs typeface="Times New Roman" panose="02020603050405020304" pitchFamily="18" charset="0"/>
                <a:sym typeface="Symbol" panose="05050102010706020507"/>
              </a:rPr>
              <a:t></a:t>
            </a:r>
            <a:r>
              <a:rPr lang="en-US" sz="2200">
                <a:solidFill>
                  <a:srgbClr val="0000FF"/>
                </a:solidFill>
                <a:ea typeface="楷体" panose="02010609060101010101" pitchFamily="49" charset="-122"/>
                <a:cs typeface="Times New Roman" panose="02020603050405020304" pitchFamily="18" charset="0"/>
              </a:rPr>
              <a:t>log</a:t>
            </a:r>
            <a:r>
              <a:rPr lang="en-US" sz="2200" baseline="-25000">
                <a:solidFill>
                  <a:srgbClr val="0000FF"/>
                </a:solidFill>
                <a:ea typeface="楷体" panose="02010609060101010101" pitchFamily="49" charset="-122"/>
                <a:cs typeface="Times New Roman" panose="02020603050405020304" pitchFamily="18" charset="0"/>
              </a:rPr>
              <a:t>2</a:t>
            </a:r>
            <a:r>
              <a:rPr lang="en-US" sz="2200">
                <a:solidFill>
                  <a:srgbClr val="0000FF"/>
                </a:solidFill>
                <a:ea typeface="楷体" panose="02010609060101010101" pitchFamily="49" charset="-122"/>
                <a:cs typeface="Times New Roman" panose="02020603050405020304" pitchFamily="18" charset="0"/>
              </a:rPr>
              <a:t>101</a:t>
            </a:r>
            <a:r>
              <a:rPr lang="en-US" sz="2200">
                <a:solidFill>
                  <a:srgbClr val="0000FF"/>
                </a:solidFill>
                <a:ea typeface="楷体" panose="02010609060101010101" pitchFamily="49" charset="-122"/>
                <a:cs typeface="Times New Roman" panose="02020603050405020304" pitchFamily="18" charset="0"/>
                <a:sym typeface="Symbol" panose="05050102010706020507"/>
              </a:rPr>
              <a:t></a:t>
            </a:r>
            <a:r>
              <a:rPr lang="en-US" sz="2200">
                <a:solidFill>
                  <a:srgbClr val="0000FF"/>
                </a:solidFill>
                <a:ea typeface="楷体" panose="02010609060101010101" pitchFamily="49" charset="-122"/>
                <a:cs typeface="Times New Roman" panose="02020603050405020304" pitchFamily="18" charset="0"/>
              </a:rPr>
              <a:t>=7</a:t>
            </a:r>
            <a:r>
              <a:rPr lang="zh-CN" altLang="en-US" sz="2200">
                <a:solidFill>
                  <a:srgbClr val="0000FF"/>
                </a:solidFill>
                <a:ea typeface="楷体" panose="02010609060101010101" pitchFamily="49" charset="-122"/>
                <a:cs typeface="Times New Roman" panose="02020603050405020304" pitchFamily="18" charset="0"/>
              </a:rPr>
              <a:t>。</a:t>
            </a:r>
            <a:endParaRPr lang="zh-CN" altLang="en-US" sz="2200">
              <a:solidFill>
                <a:srgbClr val="FF0000"/>
              </a:solidFill>
              <a:ea typeface="楷体" panose="02010609060101010101" pitchFamily="49" charset="-122"/>
              <a:cs typeface="Times New Roman" panose="02020603050405020304" pitchFamily="18" charset="0"/>
            </a:endParaRPr>
          </a:p>
        </p:txBody>
      </p:sp>
      <p:sp>
        <p:nvSpPr>
          <p:cNvPr id="9" name="TextBox 8"/>
          <p:cNvSpPr txBox="1"/>
          <p:nvPr/>
        </p:nvSpPr>
        <p:spPr>
          <a:xfrm>
            <a:off x="7215206" y="2214554"/>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a:solidFill>
                <a:srgbClr val="FF0000"/>
              </a:solidFill>
              <a:ea typeface="楷体" panose="02010609060101010101" pitchFamily="49" charset="-122"/>
              <a:cs typeface="Times New Roman" panose="02020603050405020304" pitchFamily="18" charset="0"/>
            </a:endParaRPr>
          </a:p>
        </p:txBody>
      </p:sp>
      <p:pic>
        <p:nvPicPr>
          <p:cNvPr id="11" name="Picture 2"/>
          <p:cNvPicPr>
            <a:picLocks noChangeAspect="1" noChangeArrowheads="1"/>
          </p:cNvPicPr>
          <p:nvPr/>
        </p:nvPicPr>
        <p:blipFill>
          <a:blip r:embed="rId3" cstate="print"/>
          <a:srcRect/>
          <a:stretch>
            <a:fillRect/>
          </a:stretch>
        </p:blipFill>
        <p:spPr bwMode="auto">
          <a:xfrm>
            <a:off x="357158" y="1491927"/>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A3603EE2-E77C-4A3F-BE76-CC22BE303815}" type="slidenum">
              <a:rPr lang="en-US" altLang="zh-CN" smtClean="0"/>
              <a:t>162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43064"/>
            <a:ext cx="7929618" cy="1733808"/>
          </a:xfrm>
          <a:prstGeom prst="rect">
            <a:avLst/>
          </a:prstGeom>
          <a:noFill/>
        </p:spPr>
        <p:txBody>
          <a:bodyPr wrap="square" rtlCol="0">
            <a:spAutoFit/>
          </a:bodyPr>
          <a:lstStyle/>
          <a:p>
            <a:pPr algn="l">
              <a:lnSpc>
                <a:spcPts val="3200"/>
              </a:lnSpc>
              <a:spcBef>
                <a:spcPts val="0"/>
              </a:spcBef>
            </a:pPr>
            <a:r>
              <a:rPr lang="zh-CN" altLang="en-US" sz="2200" dirty="0">
                <a:solidFill>
                  <a:srgbClr val="0000FF"/>
                </a:solidFill>
                <a:ea typeface="楷体" panose="02010609060101010101" pitchFamily="49" charset="-122"/>
                <a:cs typeface="Times New Roman" panose="02020603050405020304" pitchFamily="18" charset="0"/>
              </a:rPr>
              <a:t>        一个递增表为</a:t>
            </a:r>
            <a:r>
              <a:rPr lang="en-US" sz="2200" dirty="0">
                <a:solidFill>
                  <a:srgbClr val="0000FF"/>
                </a:solidFill>
                <a:ea typeface="楷体" panose="02010609060101010101" pitchFamily="49" charset="-122"/>
                <a:cs typeface="Times New Roman" panose="02020603050405020304" pitchFamily="18" charset="0"/>
              </a:rPr>
              <a:t>R[0..11]</a:t>
            </a:r>
            <a:r>
              <a:rPr lang="zh-CN" altLang="en-US" sz="2200" dirty="0">
                <a:solidFill>
                  <a:srgbClr val="0000FF"/>
                </a:solidFill>
                <a:ea typeface="楷体" panose="02010609060101010101" pitchFamily="49" charset="-122"/>
                <a:cs typeface="Times New Roman" panose="02020603050405020304" pitchFamily="18" charset="0"/>
              </a:rPr>
              <a:t>，采用折半查找方法，在某次成功查找到指定的记录时，以下（）是可能的记录</a:t>
            </a:r>
            <a:r>
              <a:rPr lang="zh-CN" altLang="en-US" sz="2200" dirty="0">
                <a:solidFill>
                  <a:srgbClr val="FF00FF"/>
                </a:solidFill>
                <a:ea typeface="楷体" panose="02010609060101010101" pitchFamily="49" charset="-122"/>
                <a:cs typeface="Times New Roman" panose="02020603050405020304" pitchFamily="18" charset="0"/>
              </a:rPr>
              <a:t>比较序列</a:t>
            </a:r>
            <a:r>
              <a:rPr lang="zh-CN" altLang="en-US" sz="2200" dirty="0">
                <a:solidFill>
                  <a:srgbClr val="0000FF"/>
                </a:solidFill>
                <a:ea typeface="楷体" panose="02010609060101010101" pitchFamily="49" charset="-122"/>
                <a:cs typeface="Times New Roman" panose="02020603050405020304" pitchFamily="18" charset="0"/>
              </a:rPr>
              <a:t>。</a:t>
            </a:r>
          </a:p>
          <a:p>
            <a:pPr algn="l">
              <a:lnSpc>
                <a:spcPts val="3200"/>
              </a:lnSpc>
              <a:spcBef>
                <a:spcPts val="0"/>
              </a:spcBef>
            </a:pPr>
            <a:r>
              <a:rPr lang="en-US" sz="2200" dirty="0">
                <a:solidFill>
                  <a:srgbClr val="0000FF"/>
                </a:solidFill>
                <a:ea typeface="楷体" panose="02010609060101010101" pitchFamily="49" charset="-122"/>
                <a:cs typeface="Times New Roman" panose="02020603050405020304" pitchFamily="18" charset="0"/>
              </a:rPr>
              <a:t>     A.R[0]</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R[5]</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R[2]		B.R[0]</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R[6]</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R[9]</a:t>
            </a:r>
            <a:endParaRPr lang="zh-CN" altLang="en-US" sz="2200" dirty="0">
              <a:solidFill>
                <a:srgbClr val="0000FF"/>
              </a:solidFill>
              <a:ea typeface="楷体" panose="02010609060101010101" pitchFamily="49" charset="-122"/>
              <a:cs typeface="Times New Roman" panose="02020603050405020304" pitchFamily="18" charset="0"/>
            </a:endParaRPr>
          </a:p>
          <a:p>
            <a:pPr algn="l">
              <a:lnSpc>
                <a:spcPts val="3200"/>
              </a:lnSpc>
              <a:spcBef>
                <a:spcPts val="0"/>
              </a:spcBef>
            </a:pPr>
            <a:r>
              <a:rPr lang="en-US" sz="2200" dirty="0">
                <a:solidFill>
                  <a:srgbClr val="0000FF"/>
                </a:solidFill>
                <a:ea typeface="楷体" panose="02010609060101010101" pitchFamily="49" charset="-122"/>
                <a:cs typeface="Times New Roman" panose="02020603050405020304" pitchFamily="18" charset="0"/>
              </a:rPr>
              <a:t>     C.R[5]</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R[8]</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R[10]		D.R[5]</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R[2]</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R[4]</a:t>
            </a:r>
            <a:endParaRPr lang="zh-CN" altLang="en-US" sz="2200" dirty="0">
              <a:solidFill>
                <a:srgbClr val="0000FF"/>
              </a:solidFill>
              <a:ea typeface="楷体" panose="02010609060101010101" pitchFamily="49" charset="-122"/>
              <a:cs typeface="Times New Roman" panose="02020603050405020304" pitchFamily="18" charset="0"/>
            </a:endParaRPr>
          </a:p>
        </p:txBody>
      </p:sp>
      <p:grpSp>
        <p:nvGrpSpPr>
          <p:cNvPr id="40" name="组合 39"/>
          <p:cNvGrpSpPr/>
          <p:nvPr/>
        </p:nvGrpSpPr>
        <p:grpSpPr>
          <a:xfrm>
            <a:off x="928662" y="2214554"/>
            <a:ext cx="6286544" cy="3905277"/>
            <a:chOff x="1142976" y="1571618"/>
            <a:chExt cx="6858048" cy="3000396"/>
          </a:xfrm>
        </p:grpSpPr>
        <p:sp>
          <p:nvSpPr>
            <p:cNvPr id="6" name="矩形 5"/>
            <p:cNvSpPr/>
            <p:nvPr/>
          </p:nvSpPr>
          <p:spPr>
            <a:xfrm>
              <a:off x="3786182" y="1571618"/>
              <a:ext cx="1643074" cy="396000"/>
            </a:xfrm>
            <a:prstGeom prst="rect">
              <a:avLst/>
            </a:prstGeom>
            <a:noFill/>
            <a:ln>
              <a:noFill/>
              <a:tailEnd type="stealth" w="med" len="lg"/>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11</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mid=5</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椭圆 11"/>
            <p:cNvSpPr/>
            <p:nvPr/>
          </p:nvSpPr>
          <p:spPr>
            <a:xfrm>
              <a:off x="4286248" y="2000246"/>
              <a:ext cx="714380" cy="571504"/>
            </a:xfrm>
            <a:prstGeom prst="ellipse">
              <a:avLst/>
            </a:prstGeom>
            <a:solidFill>
              <a:srgbClr val="339933"/>
            </a:solidFill>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8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椭圆 12"/>
            <p:cNvSpPr/>
            <p:nvPr/>
          </p:nvSpPr>
          <p:spPr>
            <a:xfrm>
              <a:off x="2643174" y="3000378"/>
              <a:ext cx="714380" cy="571504"/>
            </a:xfrm>
            <a:prstGeom prst="ellips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8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p:cNvSpPr/>
            <p:nvPr/>
          </p:nvSpPr>
          <p:spPr>
            <a:xfrm>
              <a:off x="2071670" y="2571750"/>
              <a:ext cx="1643074" cy="396000"/>
            </a:xfrm>
            <a:prstGeom prst="rect">
              <a:avLst/>
            </a:prstGeom>
            <a:noFill/>
            <a:ln>
              <a:noFill/>
              <a:tailEnd type="stealth" w="med" len="lg"/>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mid=2</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椭圆 14"/>
            <p:cNvSpPr/>
            <p:nvPr/>
          </p:nvSpPr>
          <p:spPr>
            <a:xfrm>
              <a:off x="1714480" y="4000510"/>
              <a:ext cx="714380" cy="571504"/>
            </a:xfrm>
            <a:prstGeom prst="ellips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8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p:cNvSpPr/>
            <p:nvPr/>
          </p:nvSpPr>
          <p:spPr>
            <a:xfrm>
              <a:off x="1142976" y="3571882"/>
              <a:ext cx="1643074" cy="396000"/>
            </a:xfrm>
            <a:prstGeom prst="rect">
              <a:avLst/>
            </a:prstGeom>
            <a:noFill/>
            <a:ln>
              <a:noFill/>
              <a:tailEnd type="stealth" w="med" len="lg"/>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mid=0</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椭圆 16"/>
            <p:cNvSpPr/>
            <p:nvPr/>
          </p:nvSpPr>
          <p:spPr>
            <a:xfrm>
              <a:off x="3500430" y="4000510"/>
              <a:ext cx="714380" cy="571504"/>
            </a:xfrm>
            <a:prstGeom prst="ellips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8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p:cNvSpPr/>
            <p:nvPr/>
          </p:nvSpPr>
          <p:spPr>
            <a:xfrm>
              <a:off x="2928926" y="3571882"/>
              <a:ext cx="1643074" cy="396000"/>
            </a:xfrm>
            <a:prstGeom prst="rect">
              <a:avLst/>
            </a:prstGeom>
            <a:noFill/>
            <a:ln>
              <a:noFill/>
              <a:tailEnd type="stealth" w="med" len="lg"/>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mid=3</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2" name="直接连接符 21"/>
            <p:cNvCxnSpPr>
              <a:stCxn id="12" idx="2"/>
              <a:endCxn id="13" idx="7"/>
            </p:cNvCxnSpPr>
            <p:nvPr/>
          </p:nvCxnSpPr>
          <p:spPr>
            <a:xfrm rot="10800000" flipV="1">
              <a:off x="3252936" y="2285997"/>
              <a:ext cx="1033313" cy="798075"/>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24" name="直接连接符 23"/>
            <p:cNvCxnSpPr>
              <a:stCxn id="13" idx="3"/>
              <a:endCxn id="15" idx="7"/>
            </p:cNvCxnSpPr>
            <p:nvPr/>
          </p:nvCxnSpPr>
          <p:spPr>
            <a:xfrm rot="5400000">
              <a:off x="2238008" y="3574420"/>
              <a:ext cx="596018" cy="423552"/>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27" name="直接连接符 26"/>
            <p:cNvCxnSpPr>
              <a:stCxn id="13" idx="5"/>
              <a:endCxn id="17" idx="1"/>
            </p:cNvCxnSpPr>
            <p:nvPr/>
          </p:nvCxnSpPr>
          <p:spPr>
            <a:xfrm rot="16200000" flipH="1">
              <a:off x="3130983" y="3610139"/>
              <a:ext cx="596018" cy="35211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28" name="椭圆 27"/>
            <p:cNvSpPr/>
            <p:nvPr/>
          </p:nvSpPr>
          <p:spPr>
            <a:xfrm>
              <a:off x="6000760" y="3000378"/>
              <a:ext cx="714380" cy="571504"/>
            </a:xfrm>
            <a:prstGeom prst="ellipse">
              <a:avLst/>
            </a:prstGeom>
            <a:solidFill>
              <a:srgbClr val="339933"/>
            </a:solidFill>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8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矩形 28"/>
            <p:cNvSpPr/>
            <p:nvPr/>
          </p:nvSpPr>
          <p:spPr>
            <a:xfrm>
              <a:off x="5429256" y="2571750"/>
              <a:ext cx="1643074" cy="396000"/>
            </a:xfrm>
            <a:prstGeom prst="rect">
              <a:avLst/>
            </a:prstGeom>
            <a:noFill/>
            <a:ln>
              <a:noFill/>
              <a:tailEnd type="stealth" w="med" len="lg"/>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11</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mid=8</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椭圆 29"/>
            <p:cNvSpPr/>
            <p:nvPr/>
          </p:nvSpPr>
          <p:spPr>
            <a:xfrm>
              <a:off x="5143504" y="4000510"/>
              <a:ext cx="714380" cy="571504"/>
            </a:xfrm>
            <a:prstGeom prst="ellips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8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[6]</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p:cNvSpPr/>
            <p:nvPr/>
          </p:nvSpPr>
          <p:spPr>
            <a:xfrm>
              <a:off x="4572000" y="3571882"/>
              <a:ext cx="1643074" cy="396000"/>
            </a:xfrm>
            <a:prstGeom prst="rect">
              <a:avLst/>
            </a:prstGeom>
            <a:noFill/>
            <a:ln>
              <a:noFill/>
              <a:tailEnd type="stealth" w="med" len="lg"/>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mid=6</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椭圆 31"/>
            <p:cNvSpPr/>
            <p:nvPr/>
          </p:nvSpPr>
          <p:spPr>
            <a:xfrm>
              <a:off x="6929454" y="4000510"/>
              <a:ext cx="714380" cy="571504"/>
            </a:xfrm>
            <a:prstGeom prst="ellipse">
              <a:avLst/>
            </a:prstGeom>
            <a:solidFill>
              <a:srgbClr val="339933"/>
            </a:solidFill>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8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[10]</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32"/>
            <p:cNvSpPr/>
            <p:nvPr/>
          </p:nvSpPr>
          <p:spPr>
            <a:xfrm>
              <a:off x="6357950" y="3571882"/>
              <a:ext cx="1643074" cy="396000"/>
            </a:xfrm>
            <a:prstGeom prst="rect">
              <a:avLst/>
            </a:prstGeom>
            <a:noFill/>
            <a:ln>
              <a:noFill/>
              <a:tailEnd type="stealth" w="med" len="lg"/>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9</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11</a:t>
              </a:r>
              <a:r>
                <a:rPr lang="zh-CN" altLang="en-US"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mid=10</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5" name="直接连接符 34"/>
            <p:cNvCxnSpPr>
              <a:stCxn id="12" idx="6"/>
              <a:endCxn id="28" idx="1"/>
            </p:cNvCxnSpPr>
            <p:nvPr/>
          </p:nvCxnSpPr>
          <p:spPr>
            <a:xfrm>
              <a:off x="5000628" y="2285998"/>
              <a:ext cx="1104751" cy="798075"/>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37" name="直接连接符 36"/>
            <p:cNvCxnSpPr>
              <a:stCxn id="28" idx="3"/>
              <a:endCxn id="30" idx="7"/>
            </p:cNvCxnSpPr>
            <p:nvPr/>
          </p:nvCxnSpPr>
          <p:spPr>
            <a:xfrm rot="5400000">
              <a:off x="5631313" y="3610139"/>
              <a:ext cx="596018" cy="352114"/>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39" name="直接连接符 38"/>
            <p:cNvCxnSpPr>
              <a:stCxn id="28" idx="5"/>
              <a:endCxn id="32" idx="1"/>
            </p:cNvCxnSpPr>
            <p:nvPr/>
          </p:nvCxnSpPr>
          <p:spPr>
            <a:xfrm rot="16200000" flipH="1">
              <a:off x="6524288" y="3574420"/>
              <a:ext cx="596018" cy="423552"/>
            </a:xfrm>
            <a:prstGeom prst="line">
              <a:avLst/>
            </a:prstGeom>
            <a:ln>
              <a:tailEnd type="none"/>
            </a:ln>
          </p:spPr>
          <p:style>
            <a:lnRef idx="1">
              <a:schemeClr val="dk1"/>
            </a:lnRef>
            <a:fillRef idx="0">
              <a:schemeClr val="dk1"/>
            </a:fillRef>
            <a:effectRef idx="0">
              <a:schemeClr val="dk1"/>
            </a:effectRef>
            <a:fontRef idx="minor">
              <a:schemeClr val="tx1"/>
            </a:fontRef>
          </p:style>
        </p:cxnSp>
      </p:grpSp>
      <p:sp>
        <p:nvSpPr>
          <p:cNvPr id="41" name="TextBox 40"/>
          <p:cNvSpPr txBox="1"/>
          <p:nvPr/>
        </p:nvSpPr>
        <p:spPr>
          <a:xfrm>
            <a:off x="3571868" y="1871826"/>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a:solidFill>
                <a:srgbClr val="FF0000"/>
              </a:solidFill>
              <a:ea typeface="楷体" panose="02010609060101010101" pitchFamily="49" charset="-122"/>
              <a:cs typeface="Times New Roman" panose="02020603050405020304" pitchFamily="18" charset="0"/>
            </a:endParaRPr>
          </a:p>
        </p:txBody>
      </p:sp>
      <p:pic>
        <p:nvPicPr>
          <p:cNvPr id="34" name="Picture 2"/>
          <p:cNvPicPr>
            <a:picLocks noChangeAspect="1" noChangeArrowheads="1"/>
          </p:cNvPicPr>
          <p:nvPr/>
        </p:nvPicPr>
        <p:blipFill>
          <a:blip r:embed="rId3" cstate="print"/>
          <a:srcRect/>
          <a:stretch>
            <a:fillRect/>
          </a:stretch>
        </p:blipFill>
        <p:spPr bwMode="auto">
          <a:xfrm>
            <a:off x="142844" y="40975"/>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A3603EE2-E77C-4A3F-BE76-CC22BE303815}" type="slidenum">
              <a:rPr lang="en-US" altLang="zh-CN" smtClean="0"/>
              <a:t>163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38" y="761981"/>
            <a:ext cx="7643866" cy="2964914"/>
          </a:xfrm>
          <a:prstGeom prst="rect">
            <a:avLst/>
          </a:prstGeom>
          <a:noFill/>
        </p:spPr>
        <p:txBody>
          <a:bodyPr wrap="square" rtlCol="0">
            <a:spAutoFit/>
          </a:bodyPr>
          <a:lstStyle/>
          <a:p>
            <a:pPr algn="l">
              <a:lnSpc>
                <a:spcPts val="3200"/>
              </a:lnSpc>
              <a:spcBef>
                <a:spcPts val="0"/>
              </a:spcBef>
            </a:pPr>
            <a:r>
              <a:rPr lang="zh-CN" altLang="en-US" sz="2200">
                <a:solidFill>
                  <a:srgbClr val="0000FF"/>
                </a:solidFill>
                <a:ea typeface="楷体" panose="02010609060101010101" pitchFamily="49" charset="-122"/>
                <a:cs typeface="Times New Roman" panose="02020603050405020304" pitchFamily="18" charset="0"/>
              </a:rPr>
              <a:t>当采用分块查找时，</a:t>
            </a:r>
            <a:r>
              <a:rPr lang="zh-CN" altLang="en-US" sz="2200">
                <a:solidFill>
                  <a:srgbClr val="FF00FF"/>
                </a:solidFill>
                <a:ea typeface="楷体" panose="02010609060101010101" pitchFamily="49" charset="-122"/>
                <a:cs typeface="Times New Roman" panose="02020603050405020304" pitchFamily="18" charset="0"/>
              </a:rPr>
              <a:t>数据的组织方式</a:t>
            </a:r>
            <a:r>
              <a:rPr lang="zh-CN" altLang="en-US" sz="2200">
                <a:solidFill>
                  <a:srgbClr val="0000FF"/>
                </a:solidFill>
                <a:ea typeface="楷体" panose="02010609060101010101" pitchFamily="49" charset="-122"/>
                <a:cs typeface="Times New Roman" panose="02020603050405020304" pitchFamily="18" charset="0"/>
              </a:rPr>
              <a:t>为（  ）。</a:t>
            </a:r>
          </a:p>
          <a:p>
            <a:pPr marL="457200" indent="-457200" algn="l">
              <a:lnSpc>
                <a:spcPts val="3200"/>
              </a:lnSpc>
              <a:spcBef>
                <a:spcPts val="0"/>
              </a:spcBef>
              <a:buFont typeface="+mj-lt"/>
              <a:buAutoNum type="alphaUcPeriod"/>
            </a:pPr>
            <a:r>
              <a:rPr lang="zh-CN" altLang="en-US" sz="2200">
                <a:solidFill>
                  <a:srgbClr val="0000FF"/>
                </a:solidFill>
                <a:ea typeface="楷体" panose="02010609060101010101" pitchFamily="49" charset="-122"/>
                <a:cs typeface="Times New Roman" panose="02020603050405020304" pitchFamily="18" charset="0"/>
              </a:rPr>
              <a:t>数据分成若干块，每块内数据有序</a:t>
            </a:r>
          </a:p>
          <a:p>
            <a:pPr marL="457200" indent="-457200" algn="l">
              <a:lnSpc>
                <a:spcPts val="3200"/>
              </a:lnSpc>
              <a:spcBef>
                <a:spcPts val="0"/>
              </a:spcBef>
              <a:buFont typeface="+mj-lt"/>
              <a:buAutoNum type="alphaUcPeriod"/>
            </a:pPr>
            <a:r>
              <a:rPr lang="zh-CN" altLang="en-US" sz="2200">
                <a:solidFill>
                  <a:srgbClr val="0000FF"/>
                </a:solidFill>
                <a:ea typeface="楷体" panose="02010609060101010101" pitchFamily="49" charset="-122"/>
                <a:cs typeface="Times New Roman" panose="02020603050405020304" pitchFamily="18" charset="0"/>
              </a:rPr>
              <a:t>数据分成若干块，每块内数据不必有序，但块间必须有序，每块内最大（或最小）的数据组成索引块</a:t>
            </a:r>
          </a:p>
          <a:p>
            <a:pPr marL="457200" indent="-457200" algn="l">
              <a:lnSpc>
                <a:spcPts val="3200"/>
              </a:lnSpc>
              <a:spcBef>
                <a:spcPts val="0"/>
              </a:spcBef>
              <a:buFont typeface="+mj-lt"/>
              <a:buAutoNum type="alphaUcPeriod"/>
            </a:pPr>
            <a:r>
              <a:rPr lang="zh-CN" altLang="en-US" sz="2200">
                <a:solidFill>
                  <a:srgbClr val="0000FF"/>
                </a:solidFill>
                <a:ea typeface="楷体" panose="02010609060101010101" pitchFamily="49" charset="-122"/>
                <a:cs typeface="Times New Roman" panose="02020603050405020304" pitchFamily="18" charset="0"/>
              </a:rPr>
              <a:t>数据分成若干块，每块内数据有序，每块内最大（或最小）的数据组成索引块</a:t>
            </a:r>
          </a:p>
          <a:p>
            <a:pPr marL="457200" indent="-457200" algn="l">
              <a:lnSpc>
                <a:spcPts val="3200"/>
              </a:lnSpc>
              <a:spcBef>
                <a:spcPts val="0"/>
              </a:spcBef>
              <a:buFont typeface="+mj-lt"/>
              <a:buAutoNum type="alphaUcPeriod"/>
            </a:pPr>
            <a:r>
              <a:rPr lang="zh-CN" altLang="en-US" sz="2200">
                <a:solidFill>
                  <a:srgbClr val="0000FF"/>
                </a:solidFill>
                <a:ea typeface="楷体" panose="02010609060101010101" pitchFamily="49" charset="-122"/>
                <a:cs typeface="Times New Roman" panose="02020603050405020304" pitchFamily="18" charset="0"/>
              </a:rPr>
              <a:t>数据分成若干块，每块中的数据个数必须相同</a:t>
            </a:r>
          </a:p>
        </p:txBody>
      </p:sp>
      <p:sp>
        <p:nvSpPr>
          <p:cNvPr id="5" name="TextBox 4"/>
          <p:cNvSpPr txBox="1"/>
          <p:nvPr/>
        </p:nvSpPr>
        <p:spPr>
          <a:xfrm>
            <a:off x="1357290" y="4143380"/>
            <a:ext cx="3214710" cy="477054"/>
          </a:xfrm>
          <a:prstGeom prst="rect">
            <a:avLst/>
          </a:prstGeom>
          <a:noFill/>
        </p:spPr>
        <p:txBody>
          <a:bodyPr wrap="square" rtlCol="0">
            <a:spAutoFit/>
          </a:bodyPr>
          <a:lstStyle/>
          <a:p>
            <a:pPr algn="l">
              <a:lnSpc>
                <a:spcPts val="3000"/>
              </a:lnSpc>
              <a:spcBef>
                <a:spcPts val="0"/>
              </a:spcBef>
            </a:pPr>
            <a:r>
              <a:rPr lang="zh-CN" altLang="en-US"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块内无序，块间有序！</a:t>
            </a:r>
          </a:p>
        </p:txBody>
      </p:sp>
      <p:sp>
        <p:nvSpPr>
          <p:cNvPr id="6" name="TextBox 5"/>
          <p:cNvSpPr txBox="1"/>
          <p:nvPr/>
        </p:nvSpPr>
        <p:spPr>
          <a:xfrm>
            <a:off x="7500958" y="2000240"/>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a:solidFill>
                <a:srgbClr val="FF0000"/>
              </a:solidFill>
              <a:ea typeface="楷体" panose="02010609060101010101" pitchFamily="49" charset="-122"/>
              <a:cs typeface="Times New Roman" panose="02020603050405020304" pitchFamily="18" charset="0"/>
            </a:endParaRPr>
          </a:p>
        </p:txBody>
      </p:sp>
      <p:pic>
        <p:nvPicPr>
          <p:cNvPr id="8" name="Picture 2"/>
          <p:cNvPicPr>
            <a:picLocks noChangeAspect="1" noChangeArrowheads="1"/>
          </p:cNvPicPr>
          <p:nvPr/>
        </p:nvPicPr>
        <p:blipFill>
          <a:blip r:embed="rId3" cstate="print"/>
          <a:srcRect/>
          <a:stretch>
            <a:fillRect/>
          </a:stretch>
        </p:blipFill>
        <p:spPr bwMode="auto">
          <a:xfrm>
            <a:off x="214282" y="1428736"/>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A3603EE2-E77C-4A3F-BE76-CC22BE303815}" type="slidenum">
              <a:rPr lang="en-US" altLang="zh-CN" smtClean="0"/>
              <a:t>164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641003"/>
            <a:ext cx="7643866" cy="2144177"/>
          </a:xfrm>
          <a:prstGeom prst="rect">
            <a:avLst/>
          </a:prstGeom>
          <a:noFill/>
        </p:spPr>
        <p:txBody>
          <a:bodyPr wrap="square" rtlCol="0">
            <a:spAutoFit/>
          </a:bodyPr>
          <a:lstStyle/>
          <a:p>
            <a:pPr algn="l">
              <a:lnSpc>
                <a:spcPts val="3200"/>
              </a:lnSpc>
              <a:spcBef>
                <a:spcPts val="0"/>
              </a:spcBef>
            </a:pPr>
            <a:r>
              <a:rPr lang="zh-CN" altLang="en-US" sz="2200">
                <a:solidFill>
                  <a:srgbClr val="0000FF"/>
                </a:solidFill>
                <a:ea typeface="楷体" panose="02010609060101010101" pitchFamily="49" charset="-122"/>
                <a:cs typeface="Times New Roman" panose="02020603050405020304" pitchFamily="18" charset="0"/>
              </a:rPr>
              <a:t>      设待查找元素为</a:t>
            </a:r>
            <a:r>
              <a:rPr lang="en-US" sz="2200">
                <a:solidFill>
                  <a:srgbClr val="0000FF"/>
                </a:solidFill>
                <a:ea typeface="楷体" panose="02010609060101010101" pitchFamily="49" charset="-122"/>
                <a:cs typeface="Times New Roman" panose="02020603050405020304" pitchFamily="18" charset="0"/>
              </a:rPr>
              <a:t>47</a:t>
            </a:r>
            <a:r>
              <a:rPr lang="zh-CN" altLang="en-US" sz="2200">
                <a:solidFill>
                  <a:srgbClr val="0000FF"/>
                </a:solidFill>
                <a:ea typeface="楷体" panose="02010609060101010101" pitchFamily="49" charset="-122"/>
                <a:cs typeface="Times New Roman" panose="02020603050405020304" pitchFamily="18" charset="0"/>
              </a:rPr>
              <a:t>，且已存入变量</a:t>
            </a:r>
            <a:r>
              <a:rPr lang="en-US" sz="2200" i="1">
                <a:solidFill>
                  <a:srgbClr val="0000FF"/>
                </a:solidFill>
                <a:ea typeface="楷体" panose="02010609060101010101" pitchFamily="49" charset="-122"/>
                <a:cs typeface="Times New Roman" panose="02020603050405020304" pitchFamily="18" charset="0"/>
              </a:rPr>
              <a:t>k</a:t>
            </a:r>
            <a:r>
              <a:rPr lang="zh-CN" altLang="en-US" sz="2200">
                <a:solidFill>
                  <a:srgbClr val="0000FF"/>
                </a:solidFill>
                <a:ea typeface="楷体" panose="02010609060101010101" pitchFamily="49" charset="-122"/>
                <a:cs typeface="Times New Roman" panose="02020603050405020304" pitchFamily="18" charset="0"/>
              </a:rPr>
              <a:t>中，如果在查找过程中，和</a:t>
            </a:r>
            <a:r>
              <a:rPr lang="en-US" sz="2200" i="1">
                <a:solidFill>
                  <a:srgbClr val="0000FF"/>
                </a:solidFill>
                <a:ea typeface="楷体" panose="02010609060101010101" pitchFamily="49" charset="-122"/>
                <a:cs typeface="Times New Roman" panose="02020603050405020304" pitchFamily="18" charset="0"/>
              </a:rPr>
              <a:t>k</a:t>
            </a:r>
            <a:r>
              <a:rPr lang="zh-CN" altLang="en-US" sz="2200">
                <a:solidFill>
                  <a:srgbClr val="0000FF"/>
                </a:solidFill>
                <a:ea typeface="楷体" panose="02010609060101010101" pitchFamily="49" charset="-122"/>
                <a:cs typeface="Times New Roman" panose="02020603050405020304" pitchFamily="18" charset="0"/>
              </a:rPr>
              <a:t>进行比较的元素依次是</a:t>
            </a:r>
            <a:r>
              <a:rPr lang="en-US" sz="2200">
                <a:solidFill>
                  <a:srgbClr val="FF00FF"/>
                </a:solidFill>
                <a:ea typeface="楷体" panose="02010609060101010101" pitchFamily="49" charset="-122"/>
                <a:cs typeface="Times New Roman" panose="02020603050405020304" pitchFamily="18" charset="0"/>
              </a:rPr>
              <a:t>47</a:t>
            </a:r>
            <a:r>
              <a:rPr lang="zh-CN" altLang="en-US" sz="2200">
                <a:solidFill>
                  <a:srgbClr val="FF00FF"/>
                </a:solidFill>
                <a:ea typeface="楷体" panose="02010609060101010101" pitchFamily="49" charset="-122"/>
                <a:cs typeface="Times New Roman" panose="02020603050405020304" pitchFamily="18" charset="0"/>
              </a:rPr>
              <a:t>、</a:t>
            </a:r>
            <a:r>
              <a:rPr lang="en-US" sz="2200">
                <a:solidFill>
                  <a:srgbClr val="FF00FF"/>
                </a:solidFill>
                <a:ea typeface="楷体" panose="02010609060101010101" pitchFamily="49" charset="-122"/>
                <a:cs typeface="Times New Roman" panose="02020603050405020304" pitchFamily="18" charset="0"/>
              </a:rPr>
              <a:t>32</a:t>
            </a:r>
            <a:r>
              <a:rPr lang="zh-CN" altLang="en-US" sz="2200">
                <a:solidFill>
                  <a:srgbClr val="FF00FF"/>
                </a:solidFill>
                <a:ea typeface="楷体" panose="02010609060101010101" pitchFamily="49" charset="-122"/>
                <a:cs typeface="Times New Roman" panose="02020603050405020304" pitchFamily="18" charset="0"/>
              </a:rPr>
              <a:t>、</a:t>
            </a:r>
            <a:r>
              <a:rPr lang="en-US" sz="2200">
                <a:solidFill>
                  <a:srgbClr val="FF00FF"/>
                </a:solidFill>
                <a:ea typeface="楷体" panose="02010609060101010101" pitchFamily="49" charset="-122"/>
                <a:cs typeface="Times New Roman" panose="02020603050405020304" pitchFamily="18" charset="0"/>
              </a:rPr>
              <a:t>46</a:t>
            </a:r>
            <a:r>
              <a:rPr lang="zh-CN" altLang="en-US" sz="2200">
                <a:solidFill>
                  <a:srgbClr val="FF00FF"/>
                </a:solidFill>
                <a:ea typeface="楷体" panose="02010609060101010101" pitchFamily="49" charset="-122"/>
                <a:cs typeface="Times New Roman" panose="02020603050405020304" pitchFamily="18" charset="0"/>
              </a:rPr>
              <a:t>、</a:t>
            </a:r>
            <a:r>
              <a:rPr lang="en-US" sz="2200">
                <a:solidFill>
                  <a:srgbClr val="FF00FF"/>
                </a:solidFill>
                <a:ea typeface="楷体" panose="02010609060101010101" pitchFamily="49" charset="-122"/>
                <a:cs typeface="Times New Roman" panose="02020603050405020304" pitchFamily="18" charset="0"/>
              </a:rPr>
              <a:t>25</a:t>
            </a:r>
            <a:r>
              <a:rPr lang="zh-CN" altLang="en-US" sz="2200">
                <a:solidFill>
                  <a:srgbClr val="FF00FF"/>
                </a:solidFill>
                <a:ea typeface="楷体" panose="02010609060101010101" pitchFamily="49" charset="-122"/>
                <a:cs typeface="Times New Roman" panose="02020603050405020304" pitchFamily="18" charset="0"/>
              </a:rPr>
              <a:t>、</a:t>
            </a:r>
            <a:r>
              <a:rPr lang="en-US" sz="2200">
                <a:solidFill>
                  <a:srgbClr val="FF00FF"/>
                </a:solidFill>
                <a:ea typeface="楷体" panose="02010609060101010101" pitchFamily="49" charset="-122"/>
                <a:cs typeface="Times New Roman" panose="02020603050405020304" pitchFamily="18" charset="0"/>
              </a:rPr>
              <a:t>47</a:t>
            </a:r>
            <a:r>
              <a:rPr lang="zh-CN" altLang="en-US" sz="2200">
                <a:solidFill>
                  <a:srgbClr val="0000FF"/>
                </a:solidFill>
                <a:ea typeface="楷体" panose="02010609060101010101" pitchFamily="49" charset="-122"/>
                <a:cs typeface="Times New Roman" panose="02020603050405020304" pitchFamily="18" charset="0"/>
              </a:rPr>
              <a:t>，则所采用的查找方法（  ）。</a:t>
            </a:r>
          </a:p>
          <a:p>
            <a:pPr algn="l">
              <a:lnSpc>
                <a:spcPts val="3200"/>
              </a:lnSpc>
              <a:spcBef>
                <a:spcPts val="0"/>
              </a:spcBef>
            </a:pPr>
            <a:r>
              <a:rPr lang="en-US" sz="2200">
                <a:solidFill>
                  <a:srgbClr val="0000FF"/>
                </a:solidFill>
                <a:ea typeface="楷体" panose="02010609060101010101" pitchFamily="49" charset="-122"/>
                <a:cs typeface="Times New Roman" panose="02020603050405020304" pitchFamily="18" charset="0"/>
              </a:rPr>
              <a:t>    A.</a:t>
            </a:r>
            <a:r>
              <a:rPr lang="zh-CN" altLang="en-US" sz="2200">
                <a:solidFill>
                  <a:srgbClr val="0000FF"/>
                </a:solidFill>
                <a:ea typeface="楷体" panose="02010609060101010101" pitchFamily="49" charset="-122"/>
                <a:cs typeface="Times New Roman" panose="02020603050405020304" pitchFamily="18" charset="0"/>
              </a:rPr>
              <a:t>是一种错误的方法</a:t>
            </a:r>
            <a:r>
              <a:rPr lang="en-US" sz="2200">
                <a:solidFill>
                  <a:srgbClr val="0000FF"/>
                </a:solidFill>
                <a:ea typeface="楷体" panose="02010609060101010101" pitchFamily="49" charset="-122"/>
                <a:cs typeface="Times New Roman" panose="02020603050405020304" pitchFamily="18" charset="0"/>
              </a:rPr>
              <a:t>	B.</a:t>
            </a:r>
            <a:r>
              <a:rPr lang="zh-CN" altLang="en-US" sz="2200">
                <a:solidFill>
                  <a:srgbClr val="0000FF"/>
                </a:solidFill>
                <a:ea typeface="楷体" panose="02010609060101010101" pitchFamily="49" charset="-122"/>
                <a:cs typeface="Times New Roman" panose="02020603050405020304" pitchFamily="18" charset="0"/>
              </a:rPr>
              <a:t>可能是分块查找</a:t>
            </a:r>
          </a:p>
          <a:p>
            <a:pPr algn="l">
              <a:lnSpc>
                <a:spcPts val="3200"/>
              </a:lnSpc>
              <a:spcBef>
                <a:spcPts val="0"/>
              </a:spcBef>
            </a:pPr>
            <a:r>
              <a:rPr lang="en-US" sz="2200">
                <a:solidFill>
                  <a:srgbClr val="0000FF"/>
                </a:solidFill>
                <a:ea typeface="楷体" panose="02010609060101010101" pitchFamily="49" charset="-122"/>
                <a:cs typeface="Times New Roman" panose="02020603050405020304" pitchFamily="18" charset="0"/>
              </a:rPr>
              <a:t>    C.</a:t>
            </a:r>
            <a:r>
              <a:rPr lang="zh-CN" altLang="en-US" sz="2200">
                <a:solidFill>
                  <a:srgbClr val="0000FF"/>
                </a:solidFill>
                <a:ea typeface="楷体" panose="02010609060101010101" pitchFamily="49" charset="-122"/>
                <a:cs typeface="Times New Roman" panose="02020603050405020304" pitchFamily="18" charset="0"/>
              </a:rPr>
              <a:t>可能是顺序查找</a:t>
            </a:r>
            <a:r>
              <a:rPr lang="en-US" sz="2200">
                <a:solidFill>
                  <a:srgbClr val="0000FF"/>
                </a:solidFill>
                <a:ea typeface="楷体" panose="02010609060101010101" pitchFamily="49" charset="-122"/>
                <a:cs typeface="Times New Roman" panose="02020603050405020304" pitchFamily="18" charset="0"/>
              </a:rPr>
              <a:t>		D.</a:t>
            </a:r>
            <a:r>
              <a:rPr lang="zh-CN" altLang="en-US" sz="2200">
                <a:solidFill>
                  <a:srgbClr val="0000FF"/>
                </a:solidFill>
                <a:ea typeface="楷体" panose="02010609060101010101" pitchFamily="49" charset="-122"/>
                <a:cs typeface="Times New Roman" panose="02020603050405020304" pitchFamily="18" charset="0"/>
              </a:rPr>
              <a:t>可能是折半查找</a:t>
            </a:r>
          </a:p>
        </p:txBody>
      </p:sp>
      <p:sp>
        <p:nvSpPr>
          <p:cNvPr id="5" name="TextBox 4"/>
          <p:cNvSpPr txBox="1"/>
          <p:nvPr/>
        </p:nvSpPr>
        <p:spPr>
          <a:xfrm>
            <a:off x="857224" y="3619501"/>
            <a:ext cx="7643866" cy="1631216"/>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顺序查找或折半查找   </a:t>
            </a:r>
            <a:r>
              <a:rPr lang="zh-CN" altLang="en-US" sz="220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  </a:t>
            </a:r>
            <a:r>
              <a:rPr lang="zh-CN" altLang="en-US" sz="2200">
                <a:solidFill>
                  <a:srgbClr val="0000FF"/>
                </a:solidFill>
                <a:ea typeface="楷体" panose="02010609060101010101" pitchFamily="49" charset="-122"/>
                <a:cs typeface="Times New Roman" panose="02020603050405020304" pitchFamily="18" charset="0"/>
              </a:rPr>
              <a:t>第一次比较成功时就会结束。</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可能是分块查找，假设索引表是对块中最大元素进行索引，先和索引表中</a:t>
            </a:r>
            <a:r>
              <a:rPr lang="en-US" sz="2200">
                <a:solidFill>
                  <a:srgbClr val="0000FF"/>
                </a:solidFill>
                <a:ea typeface="楷体" panose="02010609060101010101" pitchFamily="49" charset="-122"/>
                <a:cs typeface="Times New Roman" panose="02020603050405020304" pitchFamily="18" charset="0"/>
              </a:rPr>
              <a:t>47</a:t>
            </a:r>
            <a:r>
              <a:rPr lang="zh-CN" altLang="en-US" sz="2200">
                <a:solidFill>
                  <a:srgbClr val="0000FF"/>
                </a:solidFill>
                <a:ea typeface="楷体" panose="02010609060101010101" pitchFamily="49" charset="-122"/>
                <a:cs typeface="Times New Roman" panose="02020603050405020304" pitchFamily="18" charset="0"/>
              </a:rPr>
              <a:t>比较找到相应块，然后到相应块（</a:t>
            </a:r>
            <a:r>
              <a:rPr lang="en-US" sz="2200">
                <a:solidFill>
                  <a:srgbClr val="0000FF"/>
                </a:solidFill>
                <a:ea typeface="楷体" panose="02010609060101010101" pitchFamily="49" charset="-122"/>
                <a:cs typeface="Times New Roman" panose="02020603050405020304" pitchFamily="18" charset="0"/>
              </a:rPr>
              <a:t>32</a:t>
            </a:r>
            <a:r>
              <a:rPr lang="zh-CN" altLang="en-US" sz="2200">
                <a:solidFill>
                  <a:srgbClr val="0000FF"/>
                </a:solidFill>
                <a:ea typeface="楷体" panose="02010609060101010101" pitchFamily="49" charset="-122"/>
                <a:cs typeface="Times New Roman" panose="02020603050405020304" pitchFamily="18" charset="0"/>
              </a:rPr>
              <a:t>、</a:t>
            </a:r>
            <a:r>
              <a:rPr lang="en-US" sz="2200">
                <a:solidFill>
                  <a:srgbClr val="0000FF"/>
                </a:solidFill>
                <a:ea typeface="楷体" panose="02010609060101010101" pitchFamily="49" charset="-122"/>
                <a:cs typeface="Times New Roman" panose="02020603050405020304" pitchFamily="18" charset="0"/>
              </a:rPr>
              <a:t>46</a:t>
            </a:r>
            <a:r>
              <a:rPr lang="zh-CN" altLang="en-US" sz="2200">
                <a:solidFill>
                  <a:srgbClr val="0000FF"/>
                </a:solidFill>
                <a:ea typeface="楷体" panose="02010609060101010101" pitchFamily="49" charset="-122"/>
                <a:cs typeface="Times New Roman" panose="02020603050405020304" pitchFamily="18" charset="0"/>
              </a:rPr>
              <a:t>、</a:t>
            </a:r>
            <a:r>
              <a:rPr lang="en-US" sz="2200">
                <a:solidFill>
                  <a:srgbClr val="0000FF"/>
                </a:solidFill>
                <a:ea typeface="楷体" panose="02010609060101010101" pitchFamily="49" charset="-122"/>
                <a:cs typeface="Times New Roman" panose="02020603050405020304" pitchFamily="18" charset="0"/>
              </a:rPr>
              <a:t>25</a:t>
            </a:r>
            <a:r>
              <a:rPr lang="zh-CN" altLang="en-US" sz="2200">
                <a:solidFill>
                  <a:srgbClr val="0000FF"/>
                </a:solidFill>
                <a:ea typeface="楷体" panose="02010609060101010101" pitchFamily="49" charset="-122"/>
                <a:cs typeface="Times New Roman" panose="02020603050405020304" pitchFamily="18" charset="0"/>
              </a:rPr>
              <a:t>、</a:t>
            </a:r>
            <a:r>
              <a:rPr lang="en-US" sz="2200">
                <a:solidFill>
                  <a:srgbClr val="0000FF"/>
                </a:solidFill>
                <a:ea typeface="楷体" panose="02010609060101010101" pitchFamily="49" charset="-122"/>
                <a:cs typeface="Times New Roman" panose="02020603050405020304" pitchFamily="18" charset="0"/>
              </a:rPr>
              <a:t>47</a:t>
            </a:r>
            <a:r>
              <a:rPr lang="zh-CN" altLang="en-US" sz="2200">
                <a:solidFill>
                  <a:srgbClr val="0000FF"/>
                </a:solidFill>
                <a:ea typeface="楷体" panose="02010609060101010101" pitchFamily="49" charset="-122"/>
                <a:cs typeface="Times New Roman" panose="02020603050405020304" pitchFamily="18" charset="0"/>
              </a:rPr>
              <a:t>）中查找。</a:t>
            </a:r>
          </a:p>
        </p:txBody>
      </p:sp>
      <p:sp>
        <p:nvSpPr>
          <p:cNvPr id="6" name="TextBox 5"/>
          <p:cNvSpPr txBox="1"/>
          <p:nvPr/>
        </p:nvSpPr>
        <p:spPr>
          <a:xfrm>
            <a:off x="7000892" y="1880376"/>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a:solidFill>
                <a:srgbClr val="FF0000"/>
              </a:solidFill>
              <a:ea typeface="楷体" panose="02010609060101010101" pitchFamily="49" charset="-122"/>
              <a:cs typeface="Times New Roman" panose="02020603050405020304" pitchFamily="18" charset="0"/>
            </a:endParaRPr>
          </a:p>
        </p:txBody>
      </p:sp>
      <p:pic>
        <p:nvPicPr>
          <p:cNvPr id="8" name="Picture 2"/>
          <p:cNvPicPr>
            <a:picLocks noChangeAspect="1" noChangeArrowheads="1"/>
          </p:cNvPicPr>
          <p:nvPr/>
        </p:nvPicPr>
        <p:blipFill>
          <a:blip r:embed="rId4" cstate="print"/>
          <a:srcRect/>
          <a:stretch>
            <a:fillRect/>
          </a:stretch>
        </p:blipFill>
        <p:spPr bwMode="auto">
          <a:xfrm>
            <a:off x="142844" y="380979"/>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A3603EE2-E77C-4A3F-BE76-CC22BE303815}" type="slidenum">
              <a:rPr lang="en-US" altLang="zh-CN" smtClean="0"/>
              <a:t>165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2910" y="761982"/>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ea typeface="宋体" panose="02010600030101010101" pitchFamily="2" charset="-122"/>
                </a:rPr>
                <a:t>2</a:t>
              </a:r>
            </a:p>
          </p:txBody>
        </p:sp>
      </p:grpSp>
      <p:sp>
        <p:nvSpPr>
          <p:cNvPr id="6" name="TextBox 5"/>
          <p:cNvSpPr txBox="1"/>
          <p:nvPr/>
        </p:nvSpPr>
        <p:spPr>
          <a:xfrm>
            <a:off x="1500166" y="852390"/>
            <a:ext cx="2214578"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  树 表 查 找</a:t>
            </a:r>
          </a:p>
        </p:txBody>
      </p:sp>
      <p:sp>
        <p:nvSpPr>
          <p:cNvPr id="7" name="TextBox 6"/>
          <p:cNvSpPr txBox="1"/>
          <p:nvPr/>
        </p:nvSpPr>
        <p:spPr>
          <a:xfrm>
            <a:off x="1571604" y="1904989"/>
            <a:ext cx="2357454"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a:rPr>
              <a:t>  二叉排序树</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4" name="组合 13"/>
          <p:cNvGrpSpPr/>
          <p:nvPr/>
        </p:nvGrpSpPr>
        <p:grpSpPr>
          <a:xfrm>
            <a:off x="1000100" y="3047996"/>
            <a:ext cx="5929354" cy="477055"/>
            <a:chOff x="1000100" y="2285996"/>
            <a:chExt cx="5929354" cy="357791"/>
          </a:xfrm>
        </p:grpSpPr>
        <p:sp>
          <p:nvSpPr>
            <p:cNvPr id="9" name="TextBox 8"/>
            <p:cNvSpPr txBox="1"/>
            <p:nvPr/>
          </p:nvSpPr>
          <p:spPr>
            <a:xfrm>
              <a:off x="1000100" y="2285997"/>
              <a:ext cx="3286148" cy="357790"/>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二叉树结构  </a:t>
              </a:r>
              <a:r>
                <a:rPr lang="en-US" altLang="zh-CN" sz="2200">
                  <a:solidFill>
                    <a:srgbClr val="0000FF"/>
                  </a:solidFill>
                  <a:ea typeface="楷体" panose="02010609060101010101" pitchFamily="49" charset="-122"/>
                  <a:cs typeface="Times New Roman" panose="02020603050405020304" pitchFamily="18" charset="0"/>
                </a:rPr>
                <a:t>+  BST</a:t>
              </a:r>
              <a:r>
                <a:rPr lang="zh-CN" altLang="en-US" sz="2200">
                  <a:solidFill>
                    <a:srgbClr val="0000FF"/>
                  </a:solidFill>
                  <a:ea typeface="楷体" panose="02010609060101010101" pitchFamily="49" charset="-122"/>
                  <a:cs typeface="Times New Roman" panose="02020603050405020304" pitchFamily="18" charset="0"/>
                </a:rPr>
                <a:t>特性</a:t>
              </a:r>
            </a:p>
          </p:txBody>
        </p:sp>
        <p:sp>
          <p:nvSpPr>
            <p:cNvPr id="10" name="右箭头 9"/>
            <p:cNvSpPr/>
            <p:nvPr/>
          </p:nvSpPr>
          <p:spPr>
            <a:xfrm>
              <a:off x="4319586" y="2344736"/>
              <a:ext cx="714380"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200"/>
            </a:p>
          </p:txBody>
        </p:sp>
        <p:sp>
          <p:nvSpPr>
            <p:cNvPr id="11" name="TextBox 10"/>
            <p:cNvSpPr txBox="1"/>
            <p:nvPr/>
          </p:nvSpPr>
          <p:spPr>
            <a:xfrm>
              <a:off x="5214942" y="2285996"/>
              <a:ext cx="1714512" cy="332687"/>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二叉排序树</a:t>
              </a:r>
            </a:p>
          </p:txBody>
        </p:sp>
      </p:grpSp>
      <p:sp>
        <p:nvSpPr>
          <p:cNvPr id="13" name="TextBox 12"/>
          <p:cNvSpPr txBox="1"/>
          <p:nvPr/>
        </p:nvSpPr>
        <p:spPr>
          <a:xfrm>
            <a:off x="1357290" y="3905253"/>
            <a:ext cx="3857652" cy="443583"/>
          </a:xfrm>
          <a:prstGeom prst="rect">
            <a:avLst/>
          </a:prstGeom>
          <a:noFill/>
        </p:spPr>
        <p:txBody>
          <a:bodyPr wrap="square" rtlCol="0">
            <a:spAutoFit/>
          </a:bodyPr>
          <a:lstStyle/>
          <a:p>
            <a:pPr algn="l">
              <a:lnSpc>
                <a:spcPts val="3000"/>
              </a:lnSpc>
              <a:spcBef>
                <a:spcPts val="0"/>
              </a:spcBef>
            </a:pPr>
            <a:r>
              <a:rPr lang="zh-CN" altLang="en-US" sz="2200">
                <a:solidFill>
                  <a:srgbClr val="FF00FF"/>
                </a:solidFill>
                <a:ea typeface="楷体" panose="02010609060101010101" pitchFamily="49" charset="-122"/>
                <a:cs typeface="Times New Roman" panose="02020603050405020304" pitchFamily="18" charset="0"/>
              </a:rPr>
              <a:t>基本运算：</a:t>
            </a:r>
            <a:r>
              <a:rPr lang="zh-CN" altLang="en-US" sz="2200">
                <a:solidFill>
                  <a:srgbClr val="0000FF"/>
                </a:solidFill>
                <a:ea typeface="楷体" panose="02010609060101010101" pitchFamily="49" charset="-122"/>
                <a:cs typeface="Times New Roman" panose="02020603050405020304" pitchFamily="18" charset="0"/>
              </a:rPr>
              <a:t>查找、插入、删除</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166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04" y="1238235"/>
            <a:ext cx="6929486" cy="3370153"/>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二叉排序树  </a:t>
            </a:r>
            <a:r>
              <a:rPr lang="zh-CN" altLang="en-US" sz="220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  </a:t>
            </a:r>
            <a:r>
              <a:rPr lang="zh-CN" altLang="en-US" sz="2200">
                <a:solidFill>
                  <a:srgbClr val="0000FF"/>
                </a:solidFill>
                <a:ea typeface="楷体" panose="02010609060101010101" pitchFamily="49" charset="-122"/>
                <a:cs typeface="Times New Roman" panose="02020603050405020304" pitchFamily="18" charset="0"/>
              </a:rPr>
              <a:t>中序序列是一个递增有序序列</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二叉树 </a:t>
            </a:r>
            <a:r>
              <a:rPr lang="en-US" altLang="zh-CN" sz="2200">
                <a:solidFill>
                  <a:srgbClr val="0000FF"/>
                </a:solidFill>
                <a:ea typeface="楷体" panose="02010609060101010101" pitchFamily="49" charset="-122"/>
                <a:cs typeface="Times New Roman" panose="02020603050405020304" pitchFamily="18" charset="0"/>
              </a:rPr>
              <a:t>+ </a:t>
            </a:r>
            <a:r>
              <a:rPr lang="zh-CN" altLang="en-US" sz="2200">
                <a:solidFill>
                  <a:srgbClr val="0000FF"/>
                </a:solidFill>
                <a:ea typeface="楷体" panose="02010609060101010101" pitchFamily="49" charset="-122"/>
                <a:cs typeface="Times New Roman" panose="02020603050405020304" pitchFamily="18" charset="0"/>
              </a:rPr>
              <a:t>中序序列是一个递增有序序列  </a:t>
            </a:r>
            <a:r>
              <a:rPr lang="zh-CN" altLang="en-US" sz="220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  </a:t>
            </a:r>
            <a:r>
              <a:rPr lang="zh-CN" altLang="en-US" sz="2200">
                <a:solidFill>
                  <a:srgbClr val="0000FF"/>
                </a:solidFill>
                <a:ea typeface="楷体" panose="02010609060101010101" pitchFamily="49" charset="-122"/>
                <a:cs typeface="Times New Roman" panose="02020603050405020304" pitchFamily="18" charset="0"/>
              </a:rPr>
              <a:t>二叉排序树</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ct val="200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二叉排序树中最小结点是中序序列的开始结点</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二叉排序树中最小结点是根结点最左下结点</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ct val="200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二叉排序树中最大结点是中序序列的尾结点</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二叉排序树中最大结点是根结点最右下结点</a:t>
            </a:r>
          </a:p>
        </p:txBody>
      </p:sp>
      <p:pic>
        <p:nvPicPr>
          <p:cNvPr id="4" name="Picture 1"/>
          <p:cNvPicPr>
            <a:picLocks noChangeAspect="1" noChangeArrowheads="1"/>
          </p:cNvPicPr>
          <p:nvPr/>
        </p:nvPicPr>
        <p:blipFill>
          <a:blip r:embed="rId4"/>
          <a:srcRect/>
          <a:stretch>
            <a:fillRect/>
          </a:stretch>
        </p:blipFill>
        <p:spPr bwMode="auto">
          <a:xfrm>
            <a:off x="285721" y="1428736"/>
            <a:ext cx="1049401" cy="1428760"/>
          </a:xfrm>
          <a:prstGeom prst="rect">
            <a:avLst/>
          </a:prstGeom>
          <a:noFill/>
          <a:ln w="9525">
            <a:noFill/>
            <a:miter lim="800000"/>
            <a:headEnd/>
            <a:tailEnd/>
          </a:ln>
          <a:effectLst/>
        </p:spPr>
      </p:pic>
      <p:sp>
        <p:nvSpPr>
          <p:cNvPr id="5" name="TextBox 4"/>
          <p:cNvSpPr txBox="1"/>
          <p:nvPr/>
        </p:nvSpPr>
        <p:spPr>
          <a:xfrm>
            <a:off x="1214414" y="380979"/>
            <a:ext cx="2786082" cy="42575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ts val="2600"/>
              </a:lnSpc>
              <a:spcBef>
                <a:spcPts val="0"/>
              </a:spcBef>
            </a:pPr>
            <a:r>
              <a:rPr lang="zh-CN" altLang="en-US" sz="20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二叉排序树重要属性</a:t>
            </a:r>
          </a:p>
        </p:txBody>
      </p:sp>
      <p:cxnSp>
        <p:nvCxnSpPr>
          <p:cNvPr id="7" name="直接连接符 6"/>
          <p:cNvCxnSpPr/>
          <p:nvPr/>
        </p:nvCxnSpPr>
        <p:spPr>
          <a:xfrm>
            <a:off x="1714480" y="2498189"/>
            <a:ext cx="5760000" cy="2117"/>
          </a:xfrm>
          <a:prstGeom prst="line">
            <a:avLst/>
          </a:prstGeom>
          <a:ln>
            <a:tailEnd type="none"/>
          </a:ln>
        </p:spPr>
        <p:style>
          <a:lnRef idx="3">
            <a:schemeClr val="accent6"/>
          </a:lnRef>
          <a:fillRef idx="0">
            <a:schemeClr val="accent6"/>
          </a:fillRef>
          <a:effectRef idx="2">
            <a:schemeClr val="accent6"/>
          </a:effectRef>
          <a:fontRef idx="minor">
            <a:schemeClr val="tx1"/>
          </a:fontRef>
        </p:style>
      </p:cxnSp>
      <p:cxnSp>
        <p:nvCxnSpPr>
          <p:cNvPr id="9" name="直接连接符 8"/>
          <p:cNvCxnSpPr/>
          <p:nvPr/>
        </p:nvCxnSpPr>
        <p:spPr>
          <a:xfrm>
            <a:off x="1669520" y="3571876"/>
            <a:ext cx="5760000" cy="2117"/>
          </a:xfrm>
          <a:prstGeom prst="line">
            <a:avLst/>
          </a:prstGeom>
          <a:ln>
            <a:tailEnd type="none"/>
          </a:ln>
        </p:spPr>
        <p:style>
          <a:lnRef idx="3">
            <a:schemeClr val="accent6"/>
          </a:lnRef>
          <a:fillRef idx="0">
            <a:schemeClr val="accent6"/>
          </a:fillRef>
          <a:effectRef idx="2">
            <a:schemeClr val="accent6"/>
          </a:effectRef>
          <a:fontRef idx="minor">
            <a:schemeClr val="tx1"/>
          </a:fontRef>
        </p:style>
      </p:cxnSp>
      <p:sp>
        <p:nvSpPr>
          <p:cNvPr id="2" name="幻灯片编号占位符 1"/>
          <p:cNvSpPr>
            <a:spLocks noGrp="1"/>
          </p:cNvSpPr>
          <p:nvPr>
            <p:ph type="sldNum" sz="quarter" idx="12"/>
          </p:nvPr>
        </p:nvSpPr>
        <p:spPr/>
        <p:txBody>
          <a:bodyPr/>
          <a:lstStyle/>
          <a:p>
            <a:fld id="{A3603EE2-E77C-4A3F-BE76-CC22BE303815}" type="slidenum">
              <a:rPr lang="en-US" altLang="zh-CN" smtClean="0"/>
              <a:t>167</a:t>
            </a:fld>
            <a:endParaRPr lang="en-US" altLang="zh-CN"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669467"/>
            <a:ext cx="6715172" cy="1687963"/>
          </a:xfrm>
          <a:prstGeom prst="rect">
            <a:avLst/>
          </a:prstGeom>
          <a:noFill/>
        </p:spPr>
        <p:txBody>
          <a:bodyPr wrap="square" rtlCol="0">
            <a:spAutoFit/>
          </a:bodyPr>
          <a:lstStyle/>
          <a:p>
            <a:pPr algn="l">
              <a:lnSpc>
                <a:spcPct val="150000"/>
              </a:lnSpc>
              <a:spcBef>
                <a:spcPts val="0"/>
              </a:spcBef>
            </a:pPr>
            <a:r>
              <a:rPr lang="zh-CN" altLang="en-US">
                <a:solidFill>
                  <a:srgbClr val="0000FF"/>
                </a:solidFill>
                <a:ea typeface="楷体" panose="02010609060101010101" pitchFamily="49" charset="-122"/>
                <a:cs typeface="Times New Roman" panose="02020603050405020304" pitchFamily="18" charset="0"/>
              </a:rPr>
              <a:t>      用</a:t>
            </a:r>
            <a:r>
              <a:rPr lang="en-US" i="1">
                <a:solidFill>
                  <a:srgbClr val="0000FF"/>
                </a:solidFill>
                <a:ea typeface="楷体" panose="02010609060101010101" pitchFamily="49" charset="-122"/>
                <a:cs typeface="Times New Roman" panose="02020603050405020304" pitchFamily="18" charset="0"/>
              </a:rPr>
              <a:t>n</a:t>
            </a:r>
            <a:r>
              <a:rPr lang="zh-CN" altLang="en-US">
                <a:solidFill>
                  <a:srgbClr val="0000FF"/>
                </a:solidFill>
                <a:ea typeface="楷体" panose="02010609060101010101" pitchFamily="49" charset="-122"/>
                <a:cs typeface="Times New Roman" panose="02020603050405020304" pitchFamily="18" charset="0"/>
              </a:rPr>
              <a:t>个关键字构造的一棵二叉排序树，经过</a:t>
            </a:r>
            <a:r>
              <a:rPr lang="en-US" i="1">
                <a:solidFill>
                  <a:srgbClr val="0000FF"/>
                </a:solidFill>
                <a:ea typeface="楷体" panose="02010609060101010101" pitchFamily="49" charset="-122"/>
                <a:cs typeface="Times New Roman" panose="02020603050405020304" pitchFamily="18" charset="0"/>
              </a:rPr>
              <a:t>i</a:t>
            </a:r>
            <a:r>
              <a:rPr lang="zh-CN" altLang="en-US">
                <a:solidFill>
                  <a:srgbClr val="0000FF"/>
                </a:solidFill>
                <a:ea typeface="楷体" panose="02010609060101010101" pitchFamily="49" charset="-122"/>
                <a:cs typeface="Times New Roman" panose="02020603050405020304" pitchFamily="18" charset="0"/>
              </a:rPr>
              <a:t>次关键字比较成功找到的元素个数最多为（  ）。</a:t>
            </a:r>
          </a:p>
          <a:p>
            <a:pPr algn="l">
              <a:lnSpc>
                <a:spcPct val="150000"/>
              </a:lnSpc>
              <a:spcBef>
                <a:spcPts val="0"/>
              </a:spcBef>
            </a:pPr>
            <a:r>
              <a:rPr lang="nb-NO">
                <a:solidFill>
                  <a:srgbClr val="0000FF"/>
                </a:solidFill>
                <a:ea typeface="楷体" panose="02010609060101010101" pitchFamily="49" charset="-122"/>
                <a:cs typeface="Times New Roman" panose="02020603050405020304" pitchFamily="18" charset="0"/>
              </a:rPr>
              <a:t>       </a:t>
            </a:r>
            <a:r>
              <a:rPr lang="nb-NO" i="1">
                <a:solidFill>
                  <a:srgbClr val="0000FF"/>
                </a:solidFill>
                <a:ea typeface="楷体" panose="02010609060101010101" pitchFamily="49" charset="-122"/>
                <a:cs typeface="Times New Roman" panose="02020603050405020304" pitchFamily="18" charset="0"/>
              </a:rPr>
              <a:t>A.i</a:t>
            </a:r>
            <a:r>
              <a:rPr lang="nb-NO">
                <a:solidFill>
                  <a:srgbClr val="0000FF"/>
                </a:solidFill>
                <a:ea typeface="楷体" panose="02010609060101010101" pitchFamily="49" charset="-122"/>
                <a:cs typeface="Times New Roman" panose="02020603050405020304" pitchFamily="18" charset="0"/>
              </a:rPr>
              <a:t>		B.2</a:t>
            </a:r>
            <a:r>
              <a:rPr lang="nb-NO" i="1" baseline="30000">
                <a:solidFill>
                  <a:srgbClr val="0000FF"/>
                </a:solidFill>
                <a:ea typeface="楷体" panose="02010609060101010101" pitchFamily="49" charset="-122"/>
                <a:cs typeface="Times New Roman" panose="02020603050405020304" pitchFamily="18" charset="0"/>
              </a:rPr>
              <a:t>i</a:t>
            </a:r>
            <a:r>
              <a:rPr lang="nb-NO">
                <a:solidFill>
                  <a:srgbClr val="0000FF"/>
                </a:solidFill>
                <a:ea typeface="楷体" panose="02010609060101010101" pitchFamily="49" charset="-122"/>
                <a:cs typeface="Times New Roman" panose="02020603050405020304" pitchFamily="18" charset="0"/>
              </a:rPr>
              <a:t>		C.2</a:t>
            </a:r>
            <a:r>
              <a:rPr lang="nb-NO" i="1" baseline="30000">
                <a:solidFill>
                  <a:srgbClr val="0000FF"/>
                </a:solidFill>
                <a:ea typeface="楷体" panose="02010609060101010101" pitchFamily="49" charset="-122"/>
                <a:cs typeface="Times New Roman" panose="02020603050405020304" pitchFamily="18" charset="0"/>
              </a:rPr>
              <a:t>i</a:t>
            </a:r>
            <a:r>
              <a:rPr lang="nb-NO" baseline="30000">
                <a:solidFill>
                  <a:srgbClr val="0000FF"/>
                </a:solidFill>
                <a:ea typeface="楷体" panose="02010609060101010101" pitchFamily="49" charset="-122"/>
                <a:cs typeface="Times New Roman" panose="02020603050405020304" pitchFamily="18" charset="0"/>
              </a:rPr>
              <a:t>-1</a:t>
            </a:r>
            <a:r>
              <a:rPr lang="nb-NO">
                <a:solidFill>
                  <a:srgbClr val="0000FF"/>
                </a:solidFill>
                <a:ea typeface="楷体" panose="02010609060101010101" pitchFamily="49" charset="-122"/>
                <a:cs typeface="Times New Roman" panose="02020603050405020304" pitchFamily="18" charset="0"/>
              </a:rPr>
              <a:t>		D.2</a:t>
            </a:r>
            <a:r>
              <a:rPr lang="nb-NO" i="1" baseline="30000">
                <a:solidFill>
                  <a:srgbClr val="0000FF"/>
                </a:solidFill>
                <a:ea typeface="楷体" panose="02010609060101010101" pitchFamily="49" charset="-122"/>
                <a:cs typeface="Times New Roman" panose="02020603050405020304" pitchFamily="18" charset="0"/>
              </a:rPr>
              <a:t>i</a:t>
            </a:r>
            <a:r>
              <a:rPr lang="nb-NO">
                <a:solidFill>
                  <a:srgbClr val="0000FF"/>
                </a:solidFill>
                <a:ea typeface="楷体" panose="02010609060101010101" pitchFamily="49" charset="-122"/>
                <a:cs typeface="Times New Roman" panose="02020603050405020304" pitchFamily="18" charset="0"/>
              </a:rPr>
              <a:t>-1</a:t>
            </a:r>
            <a:endParaRPr lang="zh-CN" altLang="en-US">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1214414" y="2952747"/>
            <a:ext cx="4643470" cy="443583"/>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二叉排序树中第</a:t>
            </a:r>
            <a:r>
              <a:rPr lang="en-US" sz="2200" i="1">
                <a:solidFill>
                  <a:srgbClr val="0000FF"/>
                </a:solidFill>
                <a:ea typeface="楷体" panose="02010609060101010101" pitchFamily="49" charset="-122"/>
                <a:cs typeface="Times New Roman" panose="02020603050405020304" pitchFamily="18" charset="0"/>
              </a:rPr>
              <a:t>i</a:t>
            </a:r>
            <a:r>
              <a:rPr lang="zh-CN" altLang="en-US" sz="2200">
                <a:solidFill>
                  <a:srgbClr val="0000FF"/>
                </a:solidFill>
                <a:ea typeface="楷体" panose="02010609060101010101" pitchFamily="49" charset="-122"/>
                <a:cs typeface="Times New Roman" panose="02020603050405020304" pitchFamily="18" charset="0"/>
              </a:rPr>
              <a:t>层最多有</a:t>
            </a:r>
            <a:r>
              <a:rPr lang="nb-NO" sz="2200">
                <a:solidFill>
                  <a:srgbClr val="0000FF"/>
                </a:solidFill>
                <a:ea typeface="楷体" panose="02010609060101010101" pitchFamily="49" charset="-122"/>
                <a:cs typeface="Times New Roman" panose="02020603050405020304" pitchFamily="18" charset="0"/>
              </a:rPr>
              <a:t>2</a:t>
            </a:r>
            <a:r>
              <a:rPr lang="nb-NO" sz="2200" i="1" baseline="30000">
                <a:solidFill>
                  <a:srgbClr val="0000FF"/>
                </a:solidFill>
                <a:ea typeface="楷体" panose="02010609060101010101" pitchFamily="49" charset="-122"/>
                <a:cs typeface="Times New Roman" panose="02020603050405020304" pitchFamily="18" charset="0"/>
              </a:rPr>
              <a:t>i</a:t>
            </a:r>
            <a:r>
              <a:rPr lang="nb-NO" sz="2200" baseline="30000">
                <a:solidFill>
                  <a:srgbClr val="0000FF"/>
                </a:solidFill>
                <a:ea typeface="楷体" panose="02010609060101010101" pitchFamily="49" charset="-122"/>
                <a:cs typeface="Times New Roman" panose="02020603050405020304" pitchFamily="18" charset="0"/>
              </a:rPr>
              <a:t>-1</a:t>
            </a:r>
            <a:r>
              <a:rPr lang="zh-CN" altLang="en-US" sz="2200">
                <a:solidFill>
                  <a:srgbClr val="0000FF"/>
                </a:solidFill>
                <a:ea typeface="楷体" panose="02010609060101010101" pitchFamily="49" charset="-122"/>
                <a:cs typeface="Times New Roman" panose="02020603050405020304" pitchFamily="18" charset="0"/>
              </a:rPr>
              <a:t>个结点。</a:t>
            </a:r>
          </a:p>
        </p:txBody>
      </p:sp>
      <p:sp>
        <p:nvSpPr>
          <p:cNvPr id="6" name="TextBox 5"/>
          <p:cNvSpPr txBox="1"/>
          <p:nvPr/>
        </p:nvSpPr>
        <p:spPr>
          <a:xfrm>
            <a:off x="5143504" y="1980849"/>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a:solidFill>
                <a:srgbClr val="FF0000"/>
              </a:solidFill>
              <a:ea typeface="楷体" panose="02010609060101010101" pitchFamily="49" charset="-122"/>
              <a:cs typeface="Times New Roman" panose="02020603050405020304" pitchFamily="18" charset="0"/>
            </a:endParaRPr>
          </a:p>
        </p:txBody>
      </p:sp>
      <p:pic>
        <p:nvPicPr>
          <p:cNvPr id="8" name="Picture 2"/>
          <p:cNvPicPr>
            <a:picLocks noChangeAspect="1" noChangeArrowheads="1"/>
          </p:cNvPicPr>
          <p:nvPr/>
        </p:nvPicPr>
        <p:blipFill>
          <a:blip r:embed="rId3" cstate="print"/>
          <a:srcRect/>
          <a:stretch>
            <a:fillRect/>
          </a:stretch>
        </p:blipFill>
        <p:spPr bwMode="auto">
          <a:xfrm>
            <a:off x="214282" y="666731"/>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A3603EE2-E77C-4A3F-BE76-CC22BE303815}" type="slidenum">
              <a:rPr lang="en-US" altLang="zh-CN" smtClean="0"/>
              <a:t>168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8001056" cy="2062872"/>
          </a:xfrm>
          <a:prstGeom prst="rect">
            <a:avLst/>
          </a:prstGeom>
          <a:noFill/>
        </p:spPr>
        <p:txBody>
          <a:bodyPr wrap="square" rtlCol="0">
            <a:spAutoFit/>
          </a:bodyPr>
          <a:lstStyle/>
          <a:p>
            <a:pPr algn="l">
              <a:lnSpc>
                <a:spcPct val="150000"/>
              </a:lnSpc>
              <a:spcBef>
                <a:spcPts val="0"/>
              </a:spcBef>
            </a:pPr>
            <a:r>
              <a:rPr lang="zh-CN" altLang="en-US" sz="2200">
                <a:solidFill>
                  <a:srgbClr val="0000FF"/>
                </a:solidFill>
                <a:ea typeface="楷体" panose="02010609060101010101" pitchFamily="49" charset="-122"/>
                <a:cs typeface="Times New Roman" panose="02020603050405020304" pitchFamily="18" charset="0"/>
              </a:rPr>
              <a:t>       对于下列关键字序列，不可能构成某二叉排序树中一条查找路径的序列是（  ）。</a:t>
            </a:r>
          </a:p>
          <a:p>
            <a:pPr algn="l">
              <a:lnSpc>
                <a:spcPct val="150000"/>
              </a:lnSpc>
              <a:spcBef>
                <a:spcPts val="0"/>
              </a:spcBef>
            </a:pPr>
            <a:r>
              <a:rPr lang="en-US" sz="2200">
                <a:solidFill>
                  <a:srgbClr val="0000FF"/>
                </a:solidFill>
                <a:ea typeface="楷体" panose="02010609060101010101" pitchFamily="49" charset="-122"/>
                <a:cs typeface="Times New Roman" panose="02020603050405020304" pitchFamily="18" charset="0"/>
              </a:rPr>
              <a:t>    A. 95, 22, 91, 24, 94, 71		B. 92, 20, 91, 34, 88, 35</a:t>
            </a:r>
            <a:endParaRPr lang="zh-CN" altLang="en-US" sz="2200">
              <a:solidFill>
                <a:srgbClr val="0000FF"/>
              </a:solidFill>
              <a:ea typeface="楷体" panose="02010609060101010101" pitchFamily="49" charset="-122"/>
              <a:cs typeface="Times New Roman" panose="02020603050405020304" pitchFamily="18" charset="0"/>
            </a:endParaRPr>
          </a:p>
          <a:p>
            <a:pPr algn="l">
              <a:lnSpc>
                <a:spcPct val="150000"/>
              </a:lnSpc>
              <a:spcBef>
                <a:spcPts val="0"/>
              </a:spcBef>
            </a:pPr>
            <a:r>
              <a:rPr lang="en-US" sz="2200">
                <a:solidFill>
                  <a:srgbClr val="0000FF"/>
                </a:solidFill>
                <a:ea typeface="楷体" panose="02010609060101010101" pitchFamily="49" charset="-122"/>
                <a:cs typeface="Times New Roman" panose="02020603050405020304" pitchFamily="18" charset="0"/>
              </a:rPr>
              <a:t>    C. 21, 89, 77, 29, 36, 38		D. 12, 25, 71, 68, 33, 34</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23" name="椭圆 22"/>
          <p:cNvSpPr/>
          <p:nvPr/>
        </p:nvSpPr>
        <p:spPr>
          <a:xfrm>
            <a:off x="3214678" y="4381507"/>
            <a:ext cx="1643074" cy="2000264"/>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3714744" y="1491654"/>
            <a:ext cx="500066" cy="477054"/>
          </a:xfrm>
          <a:prstGeom prst="rect">
            <a:avLst/>
          </a:prstGeom>
          <a:noFill/>
        </p:spPr>
        <p:txBody>
          <a:bodyPr wrap="square" rtlCol="0">
            <a:spAutoFit/>
          </a:bodyPr>
          <a:lstStyle/>
          <a:p>
            <a:pPr algn="l">
              <a:lnSpc>
                <a:spcPts val="3000"/>
              </a:lnSpc>
              <a:spcBef>
                <a:spcPts val="0"/>
              </a:spcBef>
            </a:pPr>
            <a:r>
              <a:rPr lang="en-US" altLang="zh-CN">
                <a:solidFill>
                  <a:srgbClr val="FF0000"/>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a:rPr>
              <a:t>×</a:t>
            </a:r>
            <a:endParaRPr lang="zh-CN" altLang="en-US">
              <a:solidFill>
                <a:srgbClr val="FF0000"/>
              </a:solidFill>
              <a:ea typeface="楷体" panose="02010609060101010101" pitchFamily="49" charset="-122"/>
              <a:cs typeface="Times New Roman" panose="02020603050405020304" pitchFamily="18" charset="0"/>
            </a:endParaRPr>
          </a:p>
        </p:txBody>
      </p:sp>
      <p:grpSp>
        <p:nvGrpSpPr>
          <p:cNvPr id="26" name="组合 25"/>
          <p:cNvGrpSpPr/>
          <p:nvPr/>
        </p:nvGrpSpPr>
        <p:grpSpPr>
          <a:xfrm>
            <a:off x="2571736" y="2381243"/>
            <a:ext cx="2183074" cy="3820840"/>
            <a:chOff x="2571736" y="2000246"/>
            <a:chExt cx="2183074" cy="2865630"/>
          </a:xfrm>
        </p:grpSpPr>
        <p:cxnSp>
          <p:nvCxnSpPr>
            <p:cNvPr id="19" name="直接连接符 18"/>
            <p:cNvCxnSpPr/>
            <p:nvPr/>
          </p:nvCxnSpPr>
          <p:spPr>
            <a:xfrm rot="5400000">
              <a:off x="4080301" y="4378638"/>
              <a:ext cx="277085" cy="125542"/>
            </a:xfrm>
            <a:prstGeom prst="line">
              <a:avLst/>
            </a:prstGeom>
            <a:ln>
              <a:tailEnd type="none"/>
            </a:ln>
          </p:spPr>
          <p:style>
            <a:lnRef idx="3">
              <a:schemeClr val="accent5"/>
            </a:lnRef>
            <a:fillRef idx="0">
              <a:schemeClr val="accent5"/>
            </a:fillRef>
            <a:effectRef idx="2">
              <a:schemeClr val="accent5"/>
            </a:effectRef>
            <a:fontRef idx="minor">
              <a:schemeClr val="tx1"/>
            </a:fontRef>
          </p:style>
        </p:cxnSp>
        <p:cxnSp>
          <p:nvCxnSpPr>
            <p:cNvPr id="18" name="直接连接符 17"/>
            <p:cNvCxnSpPr/>
            <p:nvPr/>
          </p:nvCxnSpPr>
          <p:spPr>
            <a:xfrm rot="5400000">
              <a:off x="4013496" y="3466678"/>
              <a:ext cx="277085" cy="125542"/>
            </a:xfrm>
            <a:prstGeom prst="line">
              <a:avLst/>
            </a:prstGeom>
            <a:ln>
              <a:tailEnd type="none"/>
            </a:ln>
          </p:spPr>
          <p:style>
            <a:lnRef idx="3">
              <a:schemeClr val="accent5"/>
            </a:lnRef>
            <a:fillRef idx="0">
              <a:schemeClr val="accent5"/>
            </a:fillRef>
            <a:effectRef idx="2">
              <a:schemeClr val="accent5"/>
            </a:effectRef>
            <a:fontRef idx="minor">
              <a:schemeClr val="tx1"/>
            </a:fontRef>
          </p:style>
        </p:cxnSp>
        <p:cxnSp>
          <p:nvCxnSpPr>
            <p:cNvPr id="12" name="直接连接符 11"/>
            <p:cNvCxnSpPr/>
            <p:nvPr/>
          </p:nvCxnSpPr>
          <p:spPr>
            <a:xfrm rot="5400000">
              <a:off x="3962696" y="2429174"/>
              <a:ext cx="277085" cy="125542"/>
            </a:xfrm>
            <a:prstGeom prst="line">
              <a:avLst/>
            </a:prstGeom>
            <a:ln>
              <a:tailEnd type="none"/>
            </a:ln>
          </p:spPr>
          <p:style>
            <a:lnRef idx="3">
              <a:schemeClr val="accent5"/>
            </a:lnRef>
            <a:fillRef idx="0">
              <a:schemeClr val="accent5"/>
            </a:fillRef>
            <a:effectRef idx="2">
              <a:schemeClr val="accent5"/>
            </a:effectRef>
            <a:fontRef idx="minor">
              <a:schemeClr val="tx1"/>
            </a:fontRef>
          </p:style>
        </p:cxnSp>
        <p:sp>
          <p:nvSpPr>
            <p:cNvPr id="5" name="椭圆 4"/>
            <p:cNvSpPr/>
            <p:nvPr/>
          </p:nvSpPr>
          <p:spPr>
            <a:xfrm>
              <a:off x="4071934" y="200024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a:solidFill>
                    <a:srgbClr val="0000FF"/>
                  </a:solidFill>
                  <a:latin typeface="Times New Roman" panose="02020603050405020304" pitchFamily="18" charset="0"/>
                  <a:cs typeface="Times New Roman" panose="02020603050405020304" pitchFamily="18" charset="0"/>
                </a:rPr>
                <a:t>95</a:t>
              </a:r>
              <a:endParaRPr lang="zh-CN" altLang="en-US" sz="16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a:xfrm>
              <a:off x="3714744" y="2571750"/>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a:solidFill>
                    <a:srgbClr val="0000FF"/>
                  </a:solidFill>
                  <a:latin typeface="Times New Roman" panose="02020603050405020304" pitchFamily="18" charset="0"/>
                  <a:cs typeface="Times New Roman" panose="02020603050405020304" pitchFamily="18" charset="0"/>
                </a:rPr>
                <a:t>22</a:t>
              </a:r>
              <a:endParaRPr lang="zh-CN" altLang="en-US" sz="1600">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a:xfrm>
              <a:off x="4143372" y="303371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a:solidFill>
                    <a:srgbClr val="0000FF"/>
                  </a:solidFill>
                  <a:latin typeface="Times New Roman" panose="02020603050405020304" pitchFamily="18" charset="0"/>
                  <a:cs typeface="Times New Roman" panose="02020603050405020304" pitchFamily="18" charset="0"/>
                </a:rPr>
                <a:t>91</a:t>
              </a:r>
              <a:endParaRPr lang="zh-CN" altLang="en-US" sz="1600">
                <a:solidFill>
                  <a:srgbClr val="0000FF"/>
                </a:solidFill>
                <a:latin typeface="Times New Roman" panose="02020603050405020304" pitchFamily="18" charset="0"/>
                <a:cs typeface="Times New Roman" panose="02020603050405020304" pitchFamily="18" charset="0"/>
              </a:endParaRPr>
            </a:p>
          </p:txBody>
        </p:sp>
        <p:sp>
          <p:nvSpPr>
            <p:cNvPr id="8" name="椭圆 7"/>
            <p:cNvSpPr/>
            <p:nvPr/>
          </p:nvSpPr>
          <p:spPr>
            <a:xfrm>
              <a:off x="3714744" y="3579820"/>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a:solidFill>
                    <a:srgbClr val="0000FF"/>
                  </a:solidFill>
                  <a:latin typeface="Times New Roman" panose="02020603050405020304" pitchFamily="18" charset="0"/>
                  <a:cs typeface="Times New Roman" panose="02020603050405020304" pitchFamily="18" charset="0"/>
                </a:rPr>
                <a:t>24</a:t>
              </a:r>
              <a:endParaRPr lang="zh-CN" altLang="en-US" sz="1600">
                <a:solidFill>
                  <a:srgbClr val="0000FF"/>
                </a:solidFill>
                <a:latin typeface="Times New Roman" panose="02020603050405020304" pitchFamily="18" charset="0"/>
                <a:cs typeface="Times New Roman" panose="02020603050405020304" pitchFamily="18" charset="0"/>
              </a:endParaRPr>
            </a:p>
          </p:txBody>
        </p:sp>
        <p:sp>
          <p:nvSpPr>
            <p:cNvPr id="9" name="椭圆 8"/>
            <p:cNvSpPr/>
            <p:nvPr/>
          </p:nvSpPr>
          <p:spPr>
            <a:xfrm>
              <a:off x="4214810" y="3937010"/>
              <a:ext cx="540000" cy="405000"/>
            </a:xfrm>
            <a:prstGeom prst="ellips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rgbClr val="0000FF"/>
                  </a:solidFill>
                  <a:latin typeface="Times New Roman" panose="02020603050405020304" pitchFamily="18" charset="0"/>
                  <a:cs typeface="Times New Roman" panose="02020603050405020304" pitchFamily="18" charset="0"/>
                </a:rPr>
                <a:t>94</a:t>
              </a:r>
              <a:endParaRPr lang="zh-CN" altLang="en-US" sz="1600">
                <a:solidFill>
                  <a:srgbClr val="0000FF"/>
                </a:solidFill>
                <a:latin typeface="Times New Roman" panose="02020603050405020304" pitchFamily="18" charset="0"/>
                <a:cs typeface="Times New Roman" panose="02020603050405020304" pitchFamily="18" charset="0"/>
              </a:endParaRPr>
            </a:p>
          </p:txBody>
        </p:sp>
        <p:sp>
          <p:nvSpPr>
            <p:cNvPr id="10" name="椭圆 9"/>
            <p:cNvSpPr/>
            <p:nvPr/>
          </p:nvSpPr>
          <p:spPr>
            <a:xfrm>
              <a:off x="3786182" y="448787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a:solidFill>
                    <a:srgbClr val="0000FF"/>
                  </a:solidFill>
                  <a:latin typeface="Times New Roman" panose="02020603050405020304" pitchFamily="18" charset="0"/>
                  <a:cs typeface="Times New Roman" panose="02020603050405020304" pitchFamily="18" charset="0"/>
                </a:rPr>
                <a:t>71</a:t>
              </a:r>
              <a:endParaRPr lang="zh-CN" altLang="en-US" sz="1600">
                <a:solidFill>
                  <a:srgbClr val="0000FF"/>
                </a:solidFill>
                <a:latin typeface="Times New Roman" panose="02020603050405020304" pitchFamily="18" charset="0"/>
                <a:cs typeface="Times New Roman" panose="02020603050405020304" pitchFamily="18" charset="0"/>
              </a:endParaRPr>
            </a:p>
          </p:txBody>
        </p:sp>
        <p:cxnSp>
          <p:nvCxnSpPr>
            <p:cNvPr id="15" name="直接连接符 14"/>
            <p:cNvCxnSpPr>
              <a:stCxn id="6" idx="5"/>
              <a:endCxn id="7" idx="1"/>
            </p:cNvCxnSpPr>
            <p:nvPr/>
          </p:nvCxnSpPr>
          <p:spPr>
            <a:xfrm rot="16200000" flipH="1">
              <a:off x="4083719" y="2955609"/>
              <a:ext cx="194680" cy="72246"/>
            </a:xfrm>
            <a:prstGeom prst="line">
              <a:avLst/>
            </a:prstGeom>
            <a:ln>
              <a:tailEnd type="none"/>
            </a:ln>
          </p:spPr>
          <p:style>
            <a:lnRef idx="3">
              <a:schemeClr val="accent5"/>
            </a:lnRef>
            <a:fillRef idx="0">
              <a:schemeClr val="accent5"/>
            </a:fillRef>
            <a:effectRef idx="2">
              <a:schemeClr val="accent5"/>
            </a:effectRef>
            <a:fontRef idx="minor">
              <a:schemeClr val="tx1"/>
            </a:fontRef>
          </p:style>
        </p:cxnSp>
        <p:cxnSp>
          <p:nvCxnSpPr>
            <p:cNvPr id="22" name="直接连接符 21"/>
            <p:cNvCxnSpPr/>
            <p:nvPr/>
          </p:nvCxnSpPr>
          <p:spPr>
            <a:xfrm rot="16200000" flipH="1">
              <a:off x="4088603" y="3933041"/>
              <a:ext cx="158880" cy="125542"/>
            </a:xfrm>
            <a:prstGeom prst="line">
              <a:avLst/>
            </a:prstGeom>
            <a:ln>
              <a:tailEnd type="none"/>
            </a:ln>
          </p:spPr>
          <p:style>
            <a:lnRef idx="3">
              <a:schemeClr val="accent5"/>
            </a:lnRef>
            <a:fillRef idx="0">
              <a:schemeClr val="accent5"/>
            </a:fillRef>
            <a:effectRef idx="2">
              <a:schemeClr val="accent5"/>
            </a:effectRef>
            <a:fontRef idx="minor">
              <a:schemeClr val="tx1"/>
            </a:fontRef>
          </p:style>
        </p:cxnSp>
        <p:sp>
          <p:nvSpPr>
            <p:cNvPr id="25" name="TextBox 24"/>
            <p:cNvSpPr txBox="1"/>
            <p:nvPr/>
          </p:nvSpPr>
          <p:spPr>
            <a:xfrm>
              <a:off x="2571736" y="2071684"/>
              <a:ext cx="928694" cy="357791"/>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anose="02010609060101010101" pitchFamily="49" charset="-122"/>
                  <a:cs typeface="Times New Roman" panose="02020603050405020304" pitchFamily="18" charset="0"/>
                </a:rPr>
                <a:t>选项</a:t>
              </a:r>
              <a:r>
                <a:rPr lang="en-US" altLang="zh-CN" sz="2000">
                  <a:solidFill>
                    <a:srgbClr val="0000FF"/>
                  </a:solidFill>
                  <a:ea typeface="楷体" panose="02010609060101010101" pitchFamily="49" charset="-122"/>
                  <a:cs typeface="Times New Roman" panose="02020603050405020304" pitchFamily="18" charset="0"/>
                </a:rPr>
                <a:t>A</a:t>
              </a:r>
              <a:endParaRPr lang="zh-CN" altLang="en-US" sz="2000">
                <a:solidFill>
                  <a:srgbClr val="0000FF"/>
                </a:solidFill>
                <a:ea typeface="楷体" panose="02010609060101010101" pitchFamily="49" charset="-122"/>
                <a:cs typeface="Times New Roman" panose="02020603050405020304" pitchFamily="18" charset="0"/>
              </a:endParaRPr>
            </a:p>
          </p:txBody>
        </p:sp>
      </p:grpSp>
      <p:pic>
        <p:nvPicPr>
          <p:cNvPr id="20" name="Picture 2"/>
          <p:cNvPicPr>
            <a:picLocks noChangeAspect="1" noChangeArrowheads="1"/>
          </p:cNvPicPr>
          <p:nvPr/>
        </p:nvPicPr>
        <p:blipFill>
          <a:blip r:embed="rId3" cstate="print"/>
          <a:srcRect/>
          <a:stretch>
            <a:fillRect/>
          </a:stretch>
        </p:blipFill>
        <p:spPr bwMode="auto">
          <a:xfrm>
            <a:off x="214282" y="95227"/>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A3603EE2-E77C-4A3F-BE76-CC22BE303815}" type="slidenum">
              <a:rPr lang="en-US" altLang="zh-CN" smtClean="0"/>
              <a:t>169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1" nodeType="afterEffect">
                                  <p:stCondLst>
                                    <p:cond delay="0"/>
                                  </p:stCondLst>
                                  <p:childTnLst>
                                    <p:animEffect transition="out" filter="fade">
                                      <p:cBhvr>
                                        <p:cTn id="13" dur="500" tmFilter="0, 0; .2, .5; .8, .5; 1, 0"/>
                                        <p:tgtEl>
                                          <p:spTgt spid="23"/>
                                        </p:tgtEl>
                                      </p:cBhvr>
                                    </p:animEffect>
                                    <p:animScale>
                                      <p:cBhvr>
                                        <p:cTn id="14" dur="250" autoRev="1" fill="hold"/>
                                        <p:tgtEl>
                                          <p:spTgt spid="2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3" grpId="1" bldLvl="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238649" y="3028909"/>
            <a:ext cx="8305800" cy="830997"/>
          </a:xfrm>
          <a:prstGeom prst="rect">
            <a:avLst/>
          </a:prstGeom>
          <a:noFill/>
          <a:ln w="9525">
            <a:noFill/>
            <a:miter lim="800000"/>
          </a:ln>
          <a:effectLst/>
        </p:spPr>
        <p:txBody>
          <a:bodyPr>
            <a:spAutoFit/>
          </a:bodyPr>
          <a:lstStyle/>
          <a:p>
            <a:pPr algn="just">
              <a:spcBef>
                <a:spcPct val="50000"/>
              </a:spcBef>
            </a:pPr>
            <a:r>
              <a:rPr kumimoji="1" lang="en-US" altLang="zh-CN" dirty="0">
                <a:ea typeface="楷体" panose="02010609060101010101" pitchFamily="49" charset="-122"/>
                <a:cs typeface="Times New Roman" panose="02020603050405020304" pitchFamily="18" charset="0"/>
              </a:rPr>
              <a:t>     </a:t>
            </a:r>
            <a:r>
              <a:rPr kumimoji="1" lang="zh-CN" altLang="en-US" sz="2200" dirty="0">
                <a:ea typeface="楷体" panose="02010609060101010101" pitchFamily="49" charset="-122"/>
                <a:cs typeface="Times New Roman" panose="02020603050405020304" pitchFamily="18" charset="0"/>
              </a:rPr>
              <a:t>（</a:t>
            </a:r>
            <a:r>
              <a:rPr kumimoji="1" lang="en-US" altLang="zh-CN" sz="2200" dirty="0">
                <a:ea typeface="楷体" panose="02010609060101010101" pitchFamily="49" charset="-122"/>
                <a:cs typeface="Times New Roman" panose="02020603050405020304" pitchFamily="18" charset="0"/>
              </a:rPr>
              <a:t>2</a:t>
            </a:r>
            <a:r>
              <a:rPr kumimoji="1" lang="zh-CN" altLang="en-US" sz="2200" dirty="0">
                <a:ea typeface="楷体" panose="02010609060101010101" pitchFamily="49" charset="-122"/>
                <a:cs typeface="Times New Roman" panose="02020603050405020304" pitchFamily="18" charset="0"/>
              </a:rPr>
              <a:t>）若查找给定值为</a:t>
            </a:r>
            <a:r>
              <a:rPr kumimoji="1" lang="en-US" altLang="zh-CN" sz="2200" dirty="0">
                <a:solidFill>
                  <a:srgbClr val="C00000"/>
                </a:solidFill>
                <a:ea typeface="楷体" panose="02010609060101010101" pitchFamily="49" charset="-122"/>
                <a:cs typeface="Times New Roman" panose="02020603050405020304" pitchFamily="18" charset="0"/>
              </a:rPr>
              <a:t>26</a:t>
            </a:r>
            <a:r>
              <a:rPr kumimoji="1" lang="zh-CN" altLang="en-US" sz="2200" dirty="0">
                <a:ea typeface="楷体" panose="02010609060101010101" pitchFamily="49" charset="-122"/>
                <a:cs typeface="Times New Roman" panose="02020603050405020304" pitchFamily="18" charset="0"/>
              </a:rPr>
              <a:t>的元素，依次与</a:t>
            </a:r>
            <a:r>
              <a:rPr kumimoji="1" lang="en-US" altLang="zh-CN" sz="2200" dirty="0">
                <a:ea typeface="楷体" panose="02010609060101010101" pitchFamily="49" charset="-122"/>
                <a:cs typeface="Times New Roman" panose="02020603050405020304" pitchFamily="18" charset="0"/>
              </a:rPr>
              <a:t>25</a:t>
            </a:r>
            <a:r>
              <a:rPr kumimoji="1" lang="zh-CN" altLang="en-US" sz="2200" dirty="0">
                <a:ea typeface="楷体" panose="02010609060101010101" pitchFamily="49" charset="-122"/>
                <a:cs typeface="Times New Roman" panose="02020603050405020304" pitchFamily="18" charset="0"/>
              </a:rPr>
              <a:t>、</a:t>
            </a:r>
            <a:r>
              <a:rPr kumimoji="1" lang="en-US" altLang="zh-CN" sz="2200" dirty="0">
                <a:ea typeface="楷体" panose="02010609060101010101" pitchFamily="49" charset="-122"/>
                <a:cs typeface="Times New Roman" panose="02020603050405020304" pitchFamily="18" charset="0"/>
              </a:rPr>
              <a:t>30</a:t>
            </a:r>
            <a:r>
              <a:rPr kumimoji="1" lang="zh-CN" altLang="en-US" sz="2200" dirty="0">
                <a:ea typeface="楷体" panose="02010609060101010101" pitchFamily="49" charset="-122"/>
                <a:cs typeface="Times New Roman" panose="02020603050405020304" pitchFamily="18" charset="0"/>
              </a:rPr>
              <a:t>、</a:t>
            </a:r>
            <a:r>
              <a:rPr kumimoji="1" lang="en-US" altLang="zh-CN" sz="2200" dirty="0">
                <a:ea typeface="楷体" panose="02010609060101010101" pitchFamily="49" charset="-122"/>
                <a:cs typeface="Times New Roman" panose="02020603050405020304" pitchFamily="18" charset="0"/>
              </a:rPr>
              <a:t>28</a:t>
            </a:r>
            <a:r>
              <a:rPr kumimoji="1" lang="zh-CN" altLang="en-US" sz="2200" dirty="0">
                <a:ea typeface="楷体" panose="02010609060101010101" pitchFamily="49" charset="-122"/>
                <a:cs typeface="Times New Roman" panose="02020603050405020304" pitchFamily="18" charset="0"/>
              </a:rPr>
              <a:t>元素比较，共比较</a:t>
            </a:r>
            <a:r>
              <a:rPr kumimoji="1" lang="en-US" altLang="zh-CN" sz="2200" dirty="0">
                <a:ea typeface="楷体" panose="02010609060101010101" pitchFamily="49" charset="-122"/>
                <a:cs typeface="Times New Roman" panose="02020603050405020304" pitchFamily="18" charset="0"/>
              </a:rPr>
              <a:t>3</a:t>
            </a:r>
            <a:r>
              <a:rPr kumimoji="1" lang="zh-CN" altLang="en-US" sz="2200" dirty="0">
                <a:ea typeface="楷体" panose="02010609060101010101" pitchFamily="49" charset="-122"/>
                <a:cs typeface="Times New Roman" panose="02020603050405020304" pitchFamily="18" charset="0"/>
              </a:rPr>
              <a:t>次。     </a:t>
            </a:r>
          </a:p>
        </p:txBody>
      </p:sp>
      <p:sp>
        <p:nvSpPr>
          <p:cNvPr id="10" name="Oval 3"/>
          <p:cNvSpPr>
            <a:spLocks noChangeAspect="1" noChangeArrowheads="1"/>
          </p:cNvSpPr>
          <p:nvPr/>
        </p:nvSpPr>
        <p:spPr bwMode="auto">
          <a:xfrm>
            <a:off x="1991987" y="2052503"/>
            <a:ext cx="286825" cy="28154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3</a:t>
            </a:r>
          </a:p>
        </p:txBody>
      </p:sp>
      <p:sp>
        <p:nvSpPr>
          <p:cNvPr id="11" name="Oval 4"/>
          <p:cNvSpPr>
            <a:spLocks noChangeAspect="1" noChangeArrowheads="1"/>
          </p:cNvSpPr>
          <p:nvPr/>
        </p:nvSpPr>
        <p:spPr bwMode="auto">
          <a:xfrm>
            <a:off x="2378990" y="972891"/>
            <a:ext cx="286825" cy="28154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10</a:t>
            </a:r>
          </a:p>
        </p:txBody>
      </p:sp>
      <p:sp>
        <p:nvSpPr>
          <p:cNvPr id="13" name="Oval 12"/>
          <p:cNvSpPr>
            <a:spLocks noChangeAspect="1" noChangeArrowheads="1"/>
          </p:cNvSpPr>
          <p:nvPr/>
        </p:nvSpPr>
        <p:spPr bwMode="auto">
          <a:xfrm>
            <a:off x="1680908" y="1497688"/>
            <a:ext cx="286825" cy="28154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a:t>
            </a:r>
          </a:p>
        </p:txBody>
      </p:sp>
      <p:sp>
        <p:nvSpPr>
          <p:cNvPr id="15" name="Freeform 16"/>
          <p:cNvSpPr/>
          <p:nvPr/>
        </p:nvSpPr>
        <p:spPr bwMode="auto">
          <a:xfrm>
            <a:off x="1924499" y="1723304"/>
            <a:ext cx="167666" cy="338554"/>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16" name="Oval 18"/>
          <p:cNvSpPr>
            <a:spLocks noChangeAspect="1" noChangeArrowheads="1"/>
          </p:cNvSpPr>
          <p:nvPr/>
        </p:nvSpPr>
        <p:spPr bwMode="auto">
          <a:xfrm>
            <a:off x="3332263" y="2052503"/>
            <a:ext cx="286825" cy="28154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20</a:t>
            </a:r>
          </a:p>
        </p:txBody>
      </p:sp>
      <p:sp>
        <p:nvSpPr>
          <p:cNvPr id="18" name="Oval 26"/>
          <p:cNvSpPr>
            <a:spLocks noChangeAspect="1" noChangeArrowheads="1"/>
          </p:cNvSpPr>
          <p:nvPr/>
        </p:nvSpPr>
        <p:spPr bwMode="auto">
          <a:xfrm>
            <a:off x="3021184" y="1497688"/>
            <a:ext cx="286825" cy="28154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15</a:t>
            </a:r>
          </a:p>
        </p:txBody>
      </p:sp>
      <p:sp>
        <p:nvSpPr>
          <p:cNvPr id="20" name="Freeform 30"/>
          <p:cNvSpPr/>
          <p:nvPr/>
        </p:nvSpPr>
        <p:spPr bwMode="auto">
          <a:xfrm>
            <a:off x="3264774" y="1723304"/>
            <a:ext cx="167666" cy="338554"/>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24" name="Freeform 36"/>
          <p:cNvSpPr/>
          <p:nvPr/>
        </p:nvSpPr>
        <p:spPr bwMode="auto">
          <a:xfrm>
            <a:off x="1903409" y="1187637"/>
            <a:ext cx="499835" cy="338554"/>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25" name="Freeform 37"/>
          <p:cNvSpPr/>
          <p:nvPr/>
        </p:nvSpPr>
        <p:spPr bwMode="auto">
          <a:xfrm>
            <a:off x="2643671" y="1181426"/>
            <a:ext cx="455546" cy="338554"/>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27" name="Oval 39"/>
          <p:cNvSpPr>
            <a:spLocks noChangeAspect="1" noChangeArrowheads="1"/>
          </p:cNvSpPr>
          <p:nvPr/>
        </p:nvSpPr>
        <p:spPr bwMode="auto">
          <a:xfrm>
            <a:off x="4670429" y="2060784"/>
            <a:ext cx="286825" cy="28154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29</a:t>
            </a:r>
          </a:p>
        </p:txBody>
      </p:sp>
      <p:sp>
        <p:nvSpPr>
          <p:cNvPr id="28" name="Oval 40"/>
          <p:cNvSpPr>
            <a:spLocks noChangeAspect="1" noChangeArrowheads="1"/>
          </p:cNvSpPr>
          <p:nvPr/>
        </p:nvSpPr>
        <p:spPr bwMode="auto">
          <a:xfrm>
            <a:off x="5057432" y="981171"/>
            <a:ext cx="286825" cy="28154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30</a:t>
            </a:r>
          </a:p>
        </p:txBody>
      </p:sp>
      <p:sp>
        <p:nvSpPr>
          <p:cNvPr id="30" name="Oval 48"/>
          <p:cNvSpPr>
            <a:spLocks noChangeAspect="1" noChangeArrowheads="1"/>
          </p:cNvSpPr>
          <p:nvPr/>
        </p:nvSpPr>
        <p:spPr bwMode="auto">
          <a:xfrm>
            <a:off x="4359350" y="1505969"/>
            <a:ext cx="286825" cy="28154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28</a:t>
            </a:r>
          </a:p>
        </p:txBody>
      </p:sp>
      <p:sp>
        <p:nvSpPr>
          <p:cNvPr id="32" name="Freeform 52"/>
          <p:cNvSpPr/>
          <p:nvPr/>
        </p:nvSpPr>
        <p:spPr bwMode="auto">
          <a:xfrm>
            <a:off x="4602941" y="1731585"/>
            <a:ext cx="167666" cy="338554"/>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33" name="Oval 54"/>
          <p:cNvSpPr>
            <a:spLocks noChangeAspect="1" noChangeArrowheads="1"/>
          </p:cNvSpPr>
          <p:nvPr/>
        </p:nvSpPr>
        <p:spPr bwMode="auto">
          <a:xfrm>
            <a:off x="6010704" y="2060784"/>
            <a:ext cx="286825" cy="28154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40</a:t>
            </a:r>
          </a:p>
        </p:txBody>
      </p:sp>
      <p:sp>
        <p:nvSpPr>
          <p:cNvPr id="35" name="Oval 62"/>
          <p:cNvSpPr>
            <a:spLocks noChangeAspect="1" noChangeArrowheads="1"/>
          </p:cNvSpPr>
          <p:nvPr/>
        </p:nvSpPr>
        <p:spPr bwMode="auto">
          <a:xfrm>
            <a:off x="5699625" y="1505969"/>
            <a:ext cx="286825" cy="28154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35</a:t>
            </a:r>
          </a:p>
        </p:txBody>
      </p:sp>
      <p:sp>
        <p:nvSpPr>
          <p:cNvPr id="37" name="Freeform 66"/>
          <p:cNvSpPr/>
          <p:nvPr/>
        </p:nvSpPr>
        <p:spPr bwMode="auto">
          <a:xfrm>
            <a:off x="5943216" y="1731585"/>
            <a:ext cx="167666" cy="338554"/>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41" name="Rectangle 8"/>
          <p:cNvSpPr>
            <a:spLocks noChangeAspect="1" noChangeArrowheads="1"/>
          </p:cNvSpPr>
          <p:nvPr/>
        </p:nvSpPr>
        <p:spPr bwMode="auto">
          <a:xfrm>
            <a:off x="1577567" y="2564480"/>
            <a:ext cx="514598"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cs typeface="Times New Roman" panose="02020603050405020304" pitchFamily="18" charset="0"/>
              </a:rPr>
              <a:t>2~3</a:t>
            </a:r>
          </a:p>
        </p:txBody>
      </p:sp>
      <p:sp>
        <p:nvSpPr>
          <p:cNvPr id="42" name="Rectangle 9"/>
          <p:cNvSpPr>
            <a:spLocks noChangeAspect="1" noChangeArrowheads="1"/>
          </p:cNvSpPr>
          <p:nvPr/>
        </p:nvSpPr>
        <p:spPr bwMode="auto">
          <a:xfrm>
            <a:off x="2198670" y="2556200"/>
            <a:ext cx="514598"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cs typeface="Times New Roman" panose="02020603050405020304" pitchFamily="18" charset="0"/>
              </a:rPr>
              <a:t>3~10</a:t>
            </a:r>
          </a:p>
        </p:txBody>
      </p:sp>
      <p:sp>
        <p:nvSpPr>
          <p:cNvPr id="43" name="Freeform 10"/>
          <p:cNvSpPr/>
          <p:nvPr/>
        </p:nvSpPr>
        <p:spPr bwMode="auto">
          <a:xfrm>
            <a:off x="1852793" y="2280226"/>
            <a:ext cx="175048" cy="335373"/>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44" name="Freeform 11"/>
          <p:cNvSpPr/>
          <p:nvPr/>
        </p:nvSpPr>
        <p:spPr bwMode="auto">
          <a:xfrm>
            <a:off x="2235578" y="2278120"/>
            <a:ext cx="167666" cy="338554"/>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46" name="Freeform 15"/>
          <p:cNvSpPr/>
          <p:nvPr/>
        </p:nvSpPr>
        <p:spPr bwMode="auto">
          <a:xfrm>
            <a:off x="1541714" y="1725410"/>
            <a:ext cx="175048" cy="335373"/>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47" name="Rectangle 17"/>
          <p:cNvSpPr>
            <a:spLocks noChangeAspect="1" noChangeArrowheads="1"/>
          </p:cNvSpPr>
          <p:nvPr/>
        </p:nvSpPr>
        <p:spPr bwMode="auto">
          <a:xfrm>
            <a:off x="1230635" y="2009665"/>
            <a:ext cx="574705"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&lt;2</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50" name="Rectangle 22"/>
          <p:cNvSpPr>
            <a:spLocks noChangeAspect="1" noChangeArrowheads="1"/>
          </p:cNvSpPr>
          <p:nvPr/>
        </p:nvSpPr>
        <p:spPr bwMode="auto">
          <a:xfrm>
            <a:off x="2917842" y="2564480"/>
            <a:ext cx="514598"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cs typeface="Times New Roman" panose="02020603050405020304" pitchFamily="18" charset="0"/>
              </a:rPr>
              <a:t>15~20</a:t>
            </a:r>
          </a:p>
        </p:txBody>
      </p:sp>
      <p:sp>
        <p:nvSpPr>
          <p:cNvPr id="51" name="Rectangle 23"/>
          <p:cNvSpPr>
            <a:spLocks noChangeAspect="1" noChangeArrowheads="1"/>
          </p:cNvSpPr>
          <p:nvPr/>
        </p:nvSpPr>
        <p:spPr bwMode="auto">
          <a:xfrm>
            <a:off x="3538945" y="2556200"/>
            <a:ext cx="514598"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cs typeface="Times New Roman" panose="02020603050405020304" pitchFamily="18" charset="0"/>
              </a:rPr>
              <a:t>20~25</a:t>
            </a:r>
          </a:p>
        </p:txBody>
      </p:sp>
      <p:sp>
        <p:nvSpPr>
          <p:cNvPr id="52" name="Freeform 24"/>
          <p:cNvSpPr/>
          <p:nvPr/>
        </p:nvSpPr>
        <p:spPr bwMode="auto">
          <a:xfrm>
            <a:off x="3193068" y="2280226"/>
            <a:ext cx="175048" cy="335373"/>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53" name="Freeform 25"/>
          <p:cNvSpPr/>
          <p:nvPr/>
        </p:nvSpPr>
        <p:spPr bwMode="auto">
          <a:xfrm>
            <a:off x="3575853" y="2278120"/>
            <a:ext cx="167666" cy="338554"/>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55" name="Freeform 29"/>
          <p:cNvSpPr/>
          <p:nvPr/>
        </p:nvSpPr>
        <p:spPr bwMode="auto">
          <a:xfrm>
            <a:off x="2881989" y="1725410"/>
            <a:ext cx="175048" cy="335373"/>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56" name="Rectangle 31"/>
          <p:cNvSpPr>
            <a:spLocks noChangeAspect="1" noChangeArrowheads="1"/>
          </p:cNvSpPr>
          <p:nvPr/>
        </p:nvSpPr>
        <p:spPr bwMode="auto">
          <a:xfrm>
            <a:off x="2570910" y="2031869"/>
            <a:ext cx="574705"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dirty="0">
                <a:solidFill>
                  <a:srgbClr val="3333FF"/>
                </a:solidFill>
                <a:latin typeface="Times New Roman" panose="02020603050405020304" pitchFamily="18" charset="0"/>
                <a:cs typeface="Times New Roman" panose="02020603050405020304" pitchFamily="18" charset="0"/>
              </a:rPr>
              <a:t>~15</a:t>
            </a:r>
          </a:p>
        </p:txBody>
      </p:sp>
      <p:sp>
        <p:nvSpPr>
          <p:cNvPr id="59" name="Rectangle 44"/>
          <p:cNvSpPr>
            <a:spLocks noChangeAspect="1" noChangeArrowheads="1"/>
          </p:cNvSpPr>
          <p:nvPr/>
        </p:nvSpPr>
        <p:spPr bwMode="auto">
          <a:xfrm>
            <a:off x="4256009" y="2572761"/>
            <a:ext cx="514598"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cs typeface="Times New Roman" panose="02020603050405020304" pitchFamily="18" charset="0"/>
              </a:rPr>
              <a:t>28~29</a:t>
            </a:r>
          </a:p>
        </p:txBody>
      </p:sp>
      <p:sp>
        <p:nvSpPr>
          <p:cNvPr id="60" name="Rectangle 45"/>
          <p:cNvSpPr>
            <a:spLocks noChangeAspect="1" noChangeArrowheads="1"/>
          </p:cNvSpPr>
          <p:nvPr/>
        </p:nvSpPr>
        <p:spPr bwMode="auto">
          <a:xfrm>
            <a:off x="4877112" y="2564480"/>
            <a:ext cx="514598"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cs typeface="Times New Roman" panose="02020603050405020304" pitchFamily="18" charset="0"/>
              </a:rPr>
              <a:t>29~30</a:t>
            </a:r>
          </a:p>
        </p:txBody>
      </p:sp>
      <p:sp>
        <p:nvSpPr>
          <p:cNvPr id="61" name="Freeform 46"/>
          <p:cNvSpPr/>
          <p:nvPr/>
        </p:nvSpPr>
        <p:spPr bwMode="auto">
          <a:xfrm>
            <a:off x="4531234" y="2288506"/>
            <a:ext cx="175048" cy="335373"/>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62" name="Freeform 47"/>
          <p:cNvSpPr/>
          <p:nvPr/>
        </p:nvSpPr>
        <p:spPr bwMode="auto">
          <a:xfrm>
            <a:off x="4914019" y="2286400"/>
            <a:ext cx="167666" cy="338554"/>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64" name="Freeform 51"/>
          <p:cNvSpPr/>
          <p:nvPr/>
        </p:nvSpPr>
        <p:spPr bwMode="auto">
          <a:xfrm>
            <a:off x="4220155" y="1733691"/>
            <a:ext cx="175048" cy="335373"/>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65" name="Rectangle 53"/>
          <p:cNvSpPr>
            <a:spLocks noChangeAspect="1" noChangeArrowheads="1"/>
          </p:cNvSpPr>
          <p:nvPr/>
        </p:nvSpPr>
        <p:spPr bwMode="auto">
          <a:xfrm>
            <a:off x="3909077" y="2017946"/>
            <a:ext cx="574705"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cs typeface="Times New Roman" panose="02020603050405020304" pitchFamily="18" charset="0"/>
              </a:rPr>
              <a:t>25~28</a:t>
            </a:r>
          </a:p>
        </p:txBody>
      </p:sp>
      <p:sp>
        <p:nvSpPr>
          <p:cNvPr id="68" name="Rectangle 58"/>
          <p:cNvSpPr>
            <a:spLocks noChangeAspect="1" noChangeArrowheads="1"/>
          </p:cNvSpPr>
          <p:nvPr/>
        </p:nvSpPr>
        <p:spPr bwMode="auto">
          <a:xfrm>
            <a:off x="5596284" y="2572761"/>
            <a:ext cx="514598"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cs typeface="Times New Roman" panose="02020603050405020304" pitchFamily="18" charset="0"/>
              </a:rPr>
              <a:t>35~40</a:t>
            </a:r>
          </a:p>
        </p:txBody>
      </p:sp>
      <p:sp>
        <p:nvSpPr>
          <p:cNvPr id="69" name="Rectangle 59"/>
          <p:cNvSpPr>
            <a:spLocks noChangeAspect="1" noChangeArrowheads="1"/>
          </p:cNvSpPr>
          <p:nvPr/>
        </p:nvSpPr>
        <p:spPr bwMode="auto">
          <a:xfrm>
            <a:off x="6217387" y="2564480"/>
            <a:ext cx="514598"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cs typeface="Times New Roman" panose="02020603050405020304" pitchFamily="18" charset="0"/>
              </a:rPr>
              <a:t>&gt;40</a:t>
            </a:r>
          </a:p>
        </p:txBody>
      </p:sp>
      <p:sp>
        <p:nvSpPr>
          <p:cNvPr id="70" name="Freeform 60"/>
          <p:cNvSpPr/>
          <p:nvPr/>
        </p:nvSpPr>
        <p:spPr bwMode="auto">
          <a:xfrm>
            <a:off x="5871510" y="2288506"/>
            <a:ext cx="175048" cy="335373"/>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71" name="Freeform 61"/>
          <p:cNvSpPr/>
          <p:nvPr/>
        </p:nvSpPr>
        <p:spPr bwMode="auto">
          <a:xfrm>
            <a:off x="6254295" y="2286400"/>
            <a:ext cx="167666" cy="338554"/>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73" name="Freeform 65"/>
          <p:cNvSpPr/>
          <p:nvPr/>
        </p:nvSpPr>
        <p:spPr bwMode="auto">
          <a:xfrm>
            <a:off x="5560431" y="1733691"/>
            <a:ext cx="175048" cy="335373"/>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74" name="Rectangle 67"/>
          <p:cNvSpPr>
            <a:spLocks noChangeAspect="1" noChangeArrowheads="1"/>
          </p:cNvSpPr>
          <p:nvPr/>
        </p:nvSpPr>
        <p:spPr bwMode="auto">
          <a:xfrm>
            <a:off x="5249352" y="2017946"/>
            <a:ext cx="574705" cy="246221"/>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30</a:t>
            </a:r>
            <a:r>
              <a:rPr lang="en-US" altLang="zh-CN" sz="1600" dirty="0">
                <a:solidFill>
                  <a:srgbClr val="3333FF"/>
                </a:solidFill>
                <a:latin typeface="Times New Roman" panose="02020603050405020304" pitchFamily="18" charset="0"/>
                <a:cs typeface="Times New Roman" panose="02020603050405020304" pitchFamily="18" charset="0"/>
              </a:rPr>
              <a:t>~35</a:t>
            </a:r>
          </a:p>
        </p:txBody>
      </p:sp>
      <p:sp>
        <p:nvSpPr>
          <p:cNvPr id="78" name="Freeform 71"/>
          <p:cNvSpPr/>
          <p:nvPr/>
        </p:nvSpPr>
        <p:spPr bwMode="auto">
          <a:xfrm>
            <a:off x="4581850" y="1195918"/>
            <a:ext cx="499835" cy="338554"/>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79" name="Freeform 72"/>
          <p:cNvSpPr/>
          <p:nvPr/>
        </p:nvSpPr>
        <p:spPr bwMode="auto">
          <a:xfrm>
            <a:off x="5322113" y="1189707"/>
            <a:ext cx="455546" cy="338554"/>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81" name="Oval 74"/>
          <p:cNvSpPr>
            <a:spLocks noChangeAspect="1" noChangeArrowheads="1"/>
          </p:cNvSpPr>
          <p:nvPr/>
        </p:nvSpPr>
        <p:spPr bwMode="auto">
          <a:xfrm>
            <a:off x="3766718" y="442505"/>
            <a:ext cx="286825" cy="281548"/>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25</a:t>
            </a:r>
          </a:p>
        </p:txBody>
      </p:sp>
      <p:sp>
        <p:nvSpPr>
          <p:cNvPr id="84" name="Freeform 77"/>
          <p:cNvSpPr/>
          <p:nvPr/>
        </p:nvSpPr>
        <p:spPr bwMode="auto">
          <a:xfrm>
            <a:off x="2649998" y="714182"/>
            <a:ext cx="1121993" cy="338554"/>
          </a:xfrm>
          <a:custGeom>
            <a:avLst/>
            <a:gdLst/>
            <a:ahLst/>
            <a:cxnLst>
              <a:cxn ang="0">
                <a:pos x="1064" y="0"/>
              </a:cxn>
              <a:cxn ang="0">
                <a:pos x="0" y="488"/>
              </a:cxn>
            </a:cxnLst>
            <a:rect l="0" t="0" r="r" b="b"/>
            <a:pathLst>
              <a:path w="1064" h="488">
                <a:moveTo>
                  <a:pt x="1064" y="0"/>
                </a:moveTo>
                <a:lnTo>
                  <a:pt x="0" y="488"/>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85" name="Freeform 78"/>
          <p:cNvSpPr/>
          <p:nvPr/>
        </p:nvSpPr>
        <p:spPr bwMode="auto">
          <a:xfrm>
            <a:off x="4058816" y="697620"/>
            <a:ext cx="1054505" cy="338554"/>
          </a:xfrm>
          <a:custGeom>
            <a:avLst/>
            <a:gdLst/>
            <a:ahLst/>
            <a:cxnLst>
              <a:cxn ang="0">
                <a:pos x="0" y="0"/>
              </a:cxn>
              <a:cxn ang="0">
                <a:pos x="1000" y="472"/>
              </a:cxn>
            </a:cxnLst>
            <a:rect l="0" t="0" r="r" b="b"/>
            <a:pathLst>
              <a:path w="1000" h="472">
                <a:moveTo>
                  <a:pt x="0" y="0"/>
                </a:moveTo>
                <a:lnTo>
                  <a:pt x="1000" y="47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1600"/>
          </a:p>
        </p:txBody>
      </p:sp>
      <p:sp>
        <p:nvSpPr>
          <p:cNvPr id="54" name="TextBox 53"/>
          <p:cNvSpPr txBox="1"/>
          <p:nvPr/>
        </p:nvSpPr>
        <p:spPr>
          <a:xfrm>
            <a:off x="6569102" y="2070629"/>
            <a:ext cx="1186299" cy="338554"/>
          </a:xfrm>
          <a:prstGeom prst="rect">
            <a:avLst/>
          </a:prstGeom>
          <a:noFill/>
        </p:spPr>
        <p:txBody>
          <a:bodyPr wrap="square" rtlCol="0">
            <a:spAutoFit/>
          </a:bodyPr>
          <a:lstStyle/>
          <a:p>
            <a:r>
              <a:rPr kumimoji="1" lang="zh-CN" altLang="en-US" sz="1600">
                <a:ea typeface="楷体" panose="02010609060101010101" pitchFamily="49" charset="-122"/>
                <a:cs typeface="Times New Roman" panose="02020603050405020304" pitchFamily="18" charset="0"/>
              </a:rPr>
              <a:t>外部节点</a:t>
            </a:r>
            <a:endParaRPr lang="zh-CN" altLang="en-US" sz="1600"/>
          </a:p>
        </p:txBody>
      </p:sp>
      <p:cxnSp>
        <p:nvCxnSpPr>
          <p:cNvPr id="63" name="直接箭头连接符 62"/>
          <p:cNvCxnSpPr/>
          <p:nvPr/>
        </p:nvCxnSpPr>
        <p:spPr>
          <a:xfrm rot="5400000">
            <a:off x="6631146" y="2360117"/>
            <a:ext cx="291125" cy="177949"/>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endCxn id="74" idx="3"/>
          </p:cNvCxnSpPr>
          <p:nvPr/>
        </p:nvCxnSpPr>
        <p:spPr>
          <a:xfrm flipH="1" flipV="1">
            <a:off x="5824057" y="2141057"/>
            <a:ext cx="863678" cy="104248"/>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28596" y="116632"/>
            <a:ext cx="3429024" cy="430887"/>
          </a:xfrm>
          <a:prstGeom prst="rect">
            <a:avLst/>
          </a:prstGeom>
          <a:noFill/>
        </p:spPr>
        <p:txBody>
          <a:bodyPr wrap="square" rtlCol="0">
            <a:spAutoFit/>
          </a:bodyPr>
          <a:lstStyle/>
          <a:p>
            <a:r>
              <a:rPr kumimoji="1" lang="zh-CN" altLang="en-US" sz="2200" dirty="0">
                <a:ea typeface="楷体" panose="02010609060101010101" pitchFamily="49" charset="-122"/>
                <a:cs typeface="Times New Roman" panose="02020603050405020304" pitchFamily="18" charset="0"/>
              </a:rPr>
              <a:t>带外部节点的判定树：</a:t>
            </a:r>
            <a:endParaRPr lang="zh-CN" altLang="en-US" sz="2200" dirty="0"/>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17</a:t>
            </a:fld>
            <a:endParaRPr lang="en-US" altLang="zh-CN" dirty="0"/>
          </a:p>
        </p:txBody>
      </p:sp>
      <p:grpSp>
        <p:nvGrpSpPr>
          <p:cNvPr id="57" name="组合 56"/>
          <p:cNvGrpSpPr/>
          <p:nvPr/>
        </p:nvGrpSpPr>
        <p:grpSpPr>
          <a:xfrm>
            <a:off x="68380" y="5560288"/>
            <a:ext cx="8208963" cy="1161187"/>
            <a:chOff x="68380" y="2105389"/>
            <a:chExt cx="8208963" cy="1161187"/>
          </a:xfrm>
        </p:grpSpPr>
        <p:sp>
          <p:nvSpPr>
            <p:cNvPr id="66" name="Text Box 9"/>
            <p:cNvSpPr txBox="1">
              <a:spLocks noChangeArrowheads="1"/>
            </p:cNvSpPr>
            <p:nvPr/>
          </p:nvSpPr>
          <p:spPr bwMode="auto">
            <a:xfrm>
              <a:off x="68380" y="2105389"/>
              <a:ext cx="8208963" cy="830997"/>
            </a:xfrm>
            <a:prstGeom prst="rect">
              <a:avLst/>
            </a:prstGeom>
            <a:noFill/>
            <a:ln w="9525">
              <a:noFill/>
              <a:miter lim="800000"/>
            </a:ln>
            <a:effectLst/>
          </p:spPr>
          <p:txBody>
            <a:bodyPr>
              <a:spAutoFit/>
            </a:bodyPr>
            <a:lstStyle/>
            <a:p>
              <a:pPr algn="l">
                <a:spcBef>
                  <a:spcPct val="50000"/>
                </a:spcBef>
              </a:pPr>
              <a:r>
                <a:rPr kumimoji="1" lang="en-US" altLang="zh-CN" dirty="0">
                  <a:ea typeface="楷体" panose="02010609060101010101" pitchFamily="49" charset="-122"/>
                  <a:cs typeface="Times New Roman" panose="02020603050405020304" pitchFamily="18" charset="0"/>
                </a:rPr>
                <a:t>   </a:t>
              </a:r>
              <a:r>
                <a:rPr kumimoji="1" lang="zh-CN" altLang="en-US" sz="2200" dirty="0">
                  <a:ea typeface="楷体" panose="02010609060101010101" pitchFamily="49" charset="-122"/>
                  <a:cs typeface="Times New Roman" panose="02020603050405020304" pitchFamily="18" charset="0"/>
                </a:rPr>
                <a:t>（</a:t>
              </a:r>
              <a:r>
                <a:rPr kumimoji="1" lang="en-US" altLang="zh-CN" sz="2200" dirty="0">
                  <a:ea typeface="楷体" panose="02010609060101010101" pitchFamily="49" charset="-122"/>
                  <a:cs typeface="Times New Roman" panose="02020603050405020304" pitchFamily="18" charset="0"/>
                </a:rPr>
                <a:t>3</a:t>
              </a:r>
              <a:r>
                <a:rPr kumimoji="1" lang="zh-CN" altLang="en-US" sz="2200" dirty="0">
                  <a:ea typeface="楷体" panose="02010609060101010101" pitchFamily="49" charset="-122"/>
                  <a:cs typeface="Times New Roman" panose="02020603050405020304" pitchFamily="18" charset="0"/>
                </a:rPr>
                <a:t>）在查找不成功时，会找到图中某个外部节点，则不成功时的平均查找长度： </a:t>
              </a:r>
            </a:p>
          </p:txBody>
        </p:sp>
        <p:graphicFrame>
          <p:nvGraphicFramePr>
            <p:cNvPr id="72" name="Object 6"/>
            <p:cNvGraphicFramePr>
              <a:graphicFrameLocks noChangeAspect="1"/>
            </p:cNvGraphicFramePr>
            <p:nvPr>
              <p:extLst>
                <p:ext uri="{D42A27DB-BD31-4B8C-83A1-F6EECF244321}">
                  <p14:modId xmlns:p14="http://schemas.microsoft.com/office/powerpoint/2010/main" val="3521214160"/>
                </p:ext>
              </p:extLst>
            </p:nvPr>
          </p:nvGraphicFramePr>
          <p:xfrm>
            <a:off x="3575853" y="2582363"/>
            <a:ext cx="3055938" cy="684213"/>
          </p:xfrm>
          <a:graphic>
            <a:graphicData uri="http://schemas.openxmlformats.org/presentationml/2006/ole">
              <mc:AlternateContent xmlns:mc="http://schemas.openxmlformats.org/markup-compatibility/2006">
                <mc:Choice xmlns:v="urn:schemas-microsoft-com:vml" Requires="v">
                  <p:oleObj spid="_x0000_s11304" name="Equation" r:id="rId3" imgW="36271200" imgH="8229600" progId="">
                    <p:embed/>
                  </p:oleObj>
                </mc:Choice>
                <mc:Fallback>
                  <p:oleObj name="Equation" r:id="rId3" imgW="36271200" imgH="8229600" progId="">
                    <p:embed/>
                    <p:pic>
                      <p:nvPicPr>
                        <p:cNvPr id="24582" name="Object 6"/>
                        <p:cNvPicPr>
                          <a:picLocks noChangeAspect="1"/>
                        </p:cNvPicPr>
                        <p:nvPr/>
                      </p:nvPicPr>
                      <p:blipFill>
                        <a:blip r:embed="rId4"/>
                        <a:stretch>
                          <a:fillRect/>
                        </a:stretch>
                      </p:blipFill>
                      <p:spPr>
                        <a:xfrm>
                          <a:off x="3575853" y="2582363"/>
                          <a:ext cx="3055938" cy="684213"/>
                        </a:xfrm>
                        <a:prstGeom prst="rect">
                          <a:avLst/>
                        </a:prstGeom>
                        <a:noFill/>
                        <a:ln w="9525">
                          <a:noFill/>
                        </a:ln>
                      </p:spPr>
                    </p:pic>
                  </p:oleObj>
                </mc:Fallback>
              </mc:AlternateContent>
            </a:graphicData>
          </a:graphic>
        </p:graphicFrame>
      </p:grpSp>
      <p:grpSp>
        <p:nvGrpSpPr>
          <p:cNvPr id="5" name="组合 4"/>
          <p:cNvGrpSpPr/>
          <p:nvPr/>
        </p:nvGrpSpPr>
        <p:grpSpPr>
          <a:xfrm>
            <a:off x="263159" y="3517851"/>
            <a:ext cx="8485305" cy="1999381"/>
            <a:chOff x="263159" y="3429000"/>
            <a:chExt cx="8485305" cy="1999381"/>
          </a:xfrm>
        </p:grpSpPr>
        <p:sp>
          <p:nvSpPr>
            <p:cNvPr id="75" name="Text Box 2"/>
            <p:cNvSpPr txBox="1">
              <a:spLocks noChangeArrowheads="1"/>
            </p:cNvSpPr>
            <p:nvPr/>
          </p:nvSpPr>
          <p:spPr bwMode="auto">
            <a:xfrm>
              <a:off x="263159" y="3909654"/>
              <a:ext cx="5214973" cy="1446550"/>
            </a:xfrm>
            <a:prstGeom prst="rect">
              <a:avLst/>
            </a:prstGeom>
            <a:noFill/>
            <a:ln w="9525">
              <a:noFill/>
              <a:miter lim="800000"/>
            </a:ln>
            <a:effectLst/>
          </p:spPr>
          <p:txBody>
            <a:bodyPr wrap="square">
              <a:spAutoFit/>
            </a:bodyPr>
            <a:lstStyle/>
            <a:p>
              <a:r>
                <a:rPr lang="zh-CN" altLang="en-US" sz="2200" dirty="0">
                  <a:ea typeface="楷体" panose="02010609060101010101" pitchFamily="49" charset="-122"/>
                  <a:cs typeface="Times New Roman" panose="02020603050405020304" pitchFamily="18" charset="0"/>
                </a:rPr>
                <a:t>　　</a:t>
              </a:r>
              <a:r>
                <a:rPr lang="zh-CN" altLang="en-US" sz="2200" dirty="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不</a:t>
              </a:r>
              <a:r>
                <a:rPr lang="zh-CN" altLang="en-US" sz="22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成功二分查找</a:t>
              </a:r>
              <a:r>
                <a:rPr lang="zh-CN" altLang="en-US" sz="2200" dirty="0">
                  <a:solidFill>
                    <a:srgbClr val="CC00CC"/>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200" dirty="0">
                  <a:latin typeface="楷体" panose="02010609060101010101" pitchFamily="49" charset="-122"/>
                  <a:ea typeface="楷体" panose="02010609060101010101" pitchFamily="49" charset="-122"/>
                  <a:cs typeface="Times New Roman" panose="02020603050405020304" pitchFamily="18" charset="0"/>
                </a:rPr>
                <a:t>比较过程经历了一条从判定树根到某个外部节点的路径，所需的关键字比较次数是该路径上内部节点的总数。　　</a:t>
              </a:r>
            </a:p>
          </p:txBody>
        </p:sp>
        <p:sp>
          <p:nvSpPr>
            <p:cNvPr id="76" name="Oval 40"/>
            <p:cNvSpPr>
              <a:spLocks noChangeAspect="1" noChangeArrowheads="1"/>
            </p:cNvSpPr>
            <p:nvPr/>
          </p:nvSpPr>
          <p:spPr bwMode="auto">
            <a:xfrm>
              <a:off x="8495075" y="4070898"/>
              <a:ext cx="253389" cy="274955"/>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30</a:t>
              </a:r>
            </a:p>
          </p:txBody>
        </p:sp>
        <p:sp>
          <p:nvSpPr>
            <p:cNvPr id="77" name="Oval 48"/>
            <p:cNvSpPr>
              <a:spLocks noChangeAspect="1" noChangeArrowheads="1"/>
            </p:cNvSpPr>
            <p:nvPr/>
          </p:nvSpPr>
          <p:spPr bwMode="auto">
            <a:xfrm>
              <a:off x="7878370" y="4583406"/>
              <a:ext cx="253389" cy="274955"/>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28</a:t>
              </a:r>
            </a:p>
          </p:txBody>
        </p:sp>
        <p:sp>
          <p:nvSpPr>
            <p:cNvPr id="80" name="Freeform 51"/>
            <p:cNvSpPr/>
            <p:nvPr/>
          </p:nvSpPr>
          <p:spPr bwMode="auto">
            <a:xfrm>
              <a:off x="7755401" y="4805796"/>
              <a:ext cx="154642" cy="327520"/>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82" name="Rectangle 53"/>
            <p:cNvSpPr>
              <a:spLocks noChangeAspect="1" noChangeArrowheads="1"/>
            </p:cNvSpPr>
            <p:nvPr/>
          </p:nvSpPr>
          <p:spPr bwMode="auto">
            <a:xfrm>
              <a:off x="7480585" y="5125227"/>
              <a:ext cx="649533" cy="200581"/>
            </a:xfrm>
            <a:prstGeom prst="rect">
              <a:avLst/>
            </a:prstGeom>
          </p:spPr>
          <p:style>
            <a:lnRef idx="0">
              <a:schemeClr val="accent6"/>
            </a:lnRef>
            <a:fillRef idx="3">
              <a:schemeClr val="accent6"/>
            </a:fillRef>
            <a:effectRef idx="3">
              <a:schemeClr val="accent6"/>
            </a:effectRef>
            <a:fontRef idx="minor">
              <a:schemeClr val="lt1"/>
            </a:fontRef>
          </p:style>
          <p:txBody>
            <a:bodyPr lIns="0" tIns="0" rIns="0" bIns="0" anchor="ctr">
              <a:spAutoFit/>
            </a:bodyPr>
            <a:lstStyle/>
            <a:p>
              <a:pPr algn="ctr"/>
              <a:r>
                <a:rPr lang="en-US" altLang="zh-CN" sz="1600" dirty="0">
                  <a:solidFill>
                    <a:srgbClr val="3333FF"/>
                  </a:solidFill>
                  <a:latin typeface="Times New Roman" panose="02020603050405020304" pitchFamily="18" charset="0"/>
                  <a:cs typeface="Times New Roman" panose="02020603050405020304" pitchFamily="18" charset="0"/>
                </a:rPr>
                <a:t>25~28</a:t>
              </a:r>
            </a:p>
          </p:txBody>
        </p:sp>
        <p:sp>
          <p:nvSpPr>
            <p:cNvPr id="83" name="Freeform 71"/>
            <p:cNvSpPr/>
            <p:nvPr/>
          </p:nvSpPr>
          <p:spPr bwMode="auto">
            <a:xfrm>
              <a:off x="8074933" y="4288234"/>
              <a:ext cx="441568" cy="315389"/>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86" name="Oval 74"/>
            <p:cNvSpPr>
              <a:spLocks noChangeAspect="1" noChangeArrowheads="1"/>
            </p:cNvSpPr>
            <p:nvPr/>
          </p:nvSpPr>
          <p:spPr bwMode="auto">
            <a:xfrm>
              <a:off x="7354822" y="3429000"/>
              <a:ext cx="253389" cy="274955"/>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25</a:t>
              </a:r>
            </a:p>
          </p:txBody>
        </p:sp>
        <p:sp>
          <p:nvSpPr>
            <p:cNvPr id="87" name="Freeform 78"/>
            <p:cNvSpPr/>
            <p:nvPr/>
          </p:nvSpPr>
          <p:spPr bwMode="auto">
            <a:xfrm>
              <a:off x="7612870" y="3604890"/>
              <a:ext cx="931579" cy="477127"/>
            </a:xfrm>
            <a:custGeom>
              <a:avLst/>
              <a:gdLst/>
              <a:ahLst/>
              <a:cxnLst>
                <a:cxn ang="0">
                  <a:pos x="0" y="0"/>
                </a:cxn>
                <a:cxn ang="0">
                  <a:pos x="1000" y="472"/>
                </a:cxn>
              </a:cxnLst>
              <a:rect l="0" t="0" r="r" b="b"/>
              <a:pathLst>
                <a:path w="1000" h="472">
                  <a:moveTo>
                    <a:pt x="0" y="0"/>
                  </a:moveTo>
                  <a:lnTo>
                    <a:pt x="1000" y="47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88" name="右箭头 87"/>
            <p:cNvSpPr/>
            <p:nvPr/>
          </p:nvSpPr>
          <p:spPr>
            <a:xfrm>
              <a:off x="5508104" y="4491723"/>
              <a:ext cx="1420374" cy="10795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9" name="TextBox 101"/>
            <p:cNvSpPr txBox="1"/>
            <p:nvPr/>
          </p:nvSpPr>
          <p:spPr>
            <a:xfrm>
              <a:off x="5576414" y="4087923"/>
              <a:ext cx="976786" cy="369332"/>
            </a:xfrm>
            <a:prstGeom prst="rect">
              <a:avLst/>
            </a:prstGeom>
            <a:noFill/>
          </p:spPr>
          <p:txBody>
            <a:bodyPr wrap="square" rtlCol="0">
              <a:spAutoFit/>
            </a:bodyPr>
            <a:lstStyle/>
            <a:p>
              <a:r>
                <a:rPr lang="zh-CN" altLang="en-US" sz="1800" dirty="0">
                  <a:ea typeface="楷体" panose="02010609060101010101" pitchFamily="49" charset="-122"/>
                  <a:cs typeface="Times New Roman" panose="02020603050405020304" pitchFamily="18" charset="0"/>
                </a:rPr>
                <a:t>查找</a:t>
              </a:r>
              <a:r>
                <a:rPr lang="en-US" altLang="zh-CN" sz="1800" dirty="0">
                  <a:ea typeface="楷体" panose="02010609060101010101" pitchFamily="49" charset="-122"/>
                  <a:cs typeface="Times New Roman" panose="02020603050405020304" pitchFamily="18" charset="0"/>
                </a:rPr>
                <a:t>26</a:t>
              </a:r>
              <a:endParaRPr lang="zh-CN" altLang="en-US" sz="1800" dirty="0">
                <a:ea typeface="楷体" panose="02010609060101010101" pitchFamily="49" charset="-122"/>
                <a:cs typeface="Times New Roman" panose="02020603050405020304" pitchFamily="18" charset="0"/>
              </a:endParaRPr>
            </a:p>
          </p:txBody>
        </p:sp>
        <p:sp>
          <p:nvSpPr>
            <p:cNvPr id="90" name="TextBox 102"/>
            <p:cNvSpPr txBox="1"/>
            <p:nvPr/>
          </p:nvSpPr>
          <p:spPr>
            <a:xfrm>
              <a:off x="8298052" y="5028271"/>
              <a:ext cx="419213" cy="400110"/>
            </a:xfrm>
            <a:prstGeom prst="rect">
              <a:avLst/>
            </a:prstGeom>
            <a:noFill/>
          </p:spPr>
          <p:txBody>
            <a:bodyPr wrap="square" rtlCol="0">
              <a:spAutoFit/>
            </a:bodyPr>
            <a:lstStyle/>
            <a:p>
              <a:r>
                <a:rPr lang="en-US" altLang="zh-CN" sz="2000" dirty="0"/>
                <a:t>4</a:t>
              </a:r>
              <a:endParaRPr lang="zh-CN" altLang="en-US" sz="2000" dirty="0"/>
            </a:p>
          </p:txBody>
        </p:sp>
        <p:sp>
          <p:nvSpPr>
            <p:cNvPr id="91" name="TextBox 103"/>
            <p:cNvSpPr txBox="1"/>
            <p:nvPr/>
          </p:nvSpPr>
          <p:spPr>
            <a:xfrm>
              <a:off x="5504960" y="4739180"/>
              <a:ext cx="2000264" cy="400110"/>
            </a:xfrm>
            <a:prstGeom prst="rect">
              <a:avLst/>
            </a:prstGeom>
            <a:noFill/>
          </p:spPr>
          <p:txBody>
            <a:bodyPr wrap="square" rtlCol="0">
              <a:spAutoFit/>
            </a:bodyPr>
            <a:lstStyle/>
            <a:p>
              <a:r>
                <a:rPr lang="zh-CN" altLang="en-US" sz="2000" dirty="0">
                  <a:ea typeface="楷体" panose="02010609060101010101" pitchFamily="49" charset="-122"/>
                  <a:cs typeface="Times New Roman" panose="02020603050405020304" pitchFamily="18" charset="0"/>
                </a:rPr>
                <a:t>关键字比较</a:t>
              </a:r>
              <a:r>
                <a:rPr lang="en-US" altLang="zh-CN" sz="2000" dirty="0">
                  <a:ea typeface="楷体" panose="02010609060101010101" pitchFamily="49" charset="-122"/>
                  <a:cs typeface="Times New Roman" panose="02020603050405020304" pitchFamily="18" charset="0"/>
                </a:rPr>
                <a:t>3</a:t>
              </a:r>
              <a:r>
                <a:rPr lang="zh-CN" altLang="en-US" sz="2000" dirty="0">
                  <a:ea typeface="楷体" panose="02010609060101010101" pitchFamily="49" charset="-122"/>
                  <a:cs typeface="Times New Roman" panose="02020603050405020304" pitchFamily="18" charset="0"/>
                </a:rPr>
                <a:t>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81"/>
                                        </p:tgtEl>
                                      </p:cBhvr>
                                    </p:animEffect>
                                    <p:animScale>
                                      <p:cBhvr>
                                        <p:cTn id="11" dur="250" autoRev="1" fill="hold"/>
                                        <p:tgtEl>
                                          <p:spTgt spid="81"/>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28"/>
                                        </p:tgtEl>
                                      </p:cBhvr>
                                    </p:animEffect>
                                    <p:animScale>
                                      <p:cBhvr>
                                        <p:cTn id="16" dur="250" autoRev="1" fill="hold"/>
                                        <p:tgtEl>
                                          <p:spTgt spid="28"/>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30"/>
                                        </p:tgtEl>
                                      </p:cBhvr>
                                    </p:animEffect>
                                    <p:animScale>
                                      <p:cBhvr>
                                        <p:cTn id="21" dur="250" autoRev="1" fill="hold"/>
                                        <p:tgtEl>
                                          <p:spTgt spid="3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ldLvl="0" animBg="1"/>
      <p:bldP spid="28" grpId="0" animBg="1"/>
      <p:bldP spid="30" grpId="0" animBg="1"/>
      <p:bldP spid="81"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571480"/>
            <a:ext cx="6572296" cy="1733808"/>
          </a:xfrm>
          <a:prstGeom prst="rect">
            <a:avLst/>
          </a:prstGeom>
          <a:noFill/>
        </p:spPr>
        <p:txBody>
          <a:bodyPr wrap="square" rtlCol="0">
            <a:spAutoFit/>
          </a:bodyPr>
          <a:lstStyle/>
          <a:p>
            <a:pPr algn="l">
              <a:lnSpc>
                <a:spcPts val="3200"/>
              </a:lnSpc>
              <a:spcBef>
                <a:spcPts val="0"/>
              </a:spcBef>
            </a:pPr>
            <a:r>
              <a:rPr lang="zh-CN" altLang="en-US" sz="2200">
                <a:solidFill>
                  <a:srgbClr val="0000FF"/>
                </a:solidFill>
                <a:ea typeface="楷体" panose="02010609060101010101" pitchFamily="49" charset="-122"/>
                <a:cs typeface="Times New Roman" panose="02020603050405020304" pitchFamily="18" charset="0"/>
              </a:rPr>
              <a:t>          有一棵含有</a:t>
            </a:r>
            <a:r>
              <a:rPr lang="en-US" sz="2200">
                <a:solidFill>
                  <a:srgbClr val="0000FF"/>
                </a:solidFill>
                <a:ea typeface="楷体" panose="02010609060101010101" pitchFamily="49" charset="-122"/>
                <a:cs typeface="Times New Roman" panose="02020603050405020304" pitchFamily="18" charset="0"/>
              </a:rPr>
              <a:t>8</a:t>
            </a:r>
            <a:r>
              <a:rPr lang="zh-CN" altLang="en-US" sz="2200">
                <a:solidFill>
                  <a:srgbClr val="0000FF"/>
                </a:solidFill>
                <a:ea typeface="楷体" panose="02010609060101010101" pitchFamily="49" charset="-122"/>
                <a:cs typeface="Times New Roman" panose="02020603050405020304" pitchFamily="18" charset="0"/>
              </a:rPr>
              <a:t>个结点的二叉排序树，其结点值为</a:t>
            </a:r>
            <a:r>
              <a:rPr lang="en-US" sz="2200">
                <a:solidFill>
                  <a:srgbClr val="0000FF"/>
                </a:solidFill>
                <a:ea typeface="楷体" panose="02010609060101010101" pitchFamily="49" charset="-122"/>
                <a:cs typeface="Times New Roman" panose="02020603050405020304" pitchFamily="18" charset="0"/>
              </a:rPr>
              <a:t>A</a:t>
            </a:r>
            <a:r>
              <a:rPr lang="zh-CN" altLang="en-US" sz="2200">
                <a:solidFill>
                  <a:srgbClr val="0000FF"/>
                </a:solidFill>
                <a:ea typeface="楷体" panose="02010609060101010101" pitchFamily="49" charset="-122"/>
                <a:cs typeface="Times New Roman" panose="02020603050405020304" pitchFamily="18" charset="0"/>
              </a:rPr>
              <a:t>～</a:t>
            </a:r>
            <a:r>
              <a:rPr lang="en-US" sz="2200">
                <a:solidFill>
                  <a:srgbClr val="0000FF"/>
                </a:solidFill>
                <a:ea typeface="楷体" panose="02010609060101010101" pitchFamily="49" charset="-122"/>
                <a:cs typeface="Times New Roman" panose="02020603050405020304" pitchFamily="18" charset="0"/>
              </a:rPr>
              <a:t>H</a:t>
            </a:r>
            <a:r>
              <a:rPr lang="zh-CN" altLang="en-US" sz="2200">
                <a:solidFill>
                  <a:srgbClr val="0000FF"/>
                </a:solidFill>
                <a:ea typeface="楷体" panose="02010609060101010101" pitchFamily="49" charset="-122"/>
                <a:cs typeface="Times New Roman" panose="02020603050405020304" pitchFamily="18" charset="0"/>
              </a:rPr>
              <a:t>，以下（  ）是其后序遍历结果。</a:t>
            </a:r>
          </a:p>
          <a:p>
            <a:pPr algn="l">
              <a:lnSpc>
                <a:spcPts val="3200"/>
              </a:lnSpc>
              <a:spcBef>
                <a:spcPts val="0"/>
              </a:spcBef>
            </a:pPr>
            <a:r>
              <a:rPr lang="en-US" sz="2200">
                <a:solidFill>
                  <a:srgbClr val="0000FF"/>
                </a:solidFill>
                <a:ea typeface="楷体" panose="02010609060101010101" pitchFamily="49" charset="-122"/>
                <a:cs typeface="Times New Roman" panose="02020603050405020304" pitchFamily="18" charset="0"/>
              </a:rPr>
              <a:t>    A.ADBCEGFH		B.BCAGEHFD</a:t>
            </a:r>
            <a:endParaRPr lang="zh-CN" altLang="en-US" sz="2200">
              <a:solidFill>
                <a:srgbClr val="0000FF"/>
              </a:solidFill>
              <a:ea typeface="楷体" panose="02010609060101010101" pitchFamily="49" charset="-122"/>
              <a:cs typeface="Times New Roman" panose="02020603050405020304" pitchFamily="18" charset="0"/>
            </a:endParaRPr>
          </a:p>
          <a:p>
            <a:pPr algn="l">
              <a:lnSpc>
                <a:spcPts val="3200"/>
              </a:lnSpc>
              <a:spcBef>
                <a:spcPts val="0"/>
              </a:spcBef>
            </a:pPr>
            <a:r>
              <a:rPr lang="en-US" sz="2200">
                <a:solidFill>
                  <a:srgbClr val="0000FF"/>
                </a:solidFill>
                <a:ea typeface="楷体" panose="02010609060101010101" pitchFamily="49" charset="-122"/>
                <a:cs typeface="Times New Roman" panose="02020603050405020304" pitchFamily="18" charset="0"/>
              </a:rPr>
              <a:t>    C.BCAEFDHG		D.BDACEFHG</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3214678" y="1817458"/>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a:solidFill>
                <a:srgbClr val="FF0000"/>
              </a:solidFill>
              <a:ea typeface="楷体" panose="02010609060101010101" pitchFamily="49" charset="-122"/>
              <a:cs typeface="Times New Roman" panose="02020603050405020304" pitchFamily="18" charset="0"/>
            </a:endParaRPr>
          </a:p>
        </p:txBody>
      </p:sp>
      <p:sp>
        <p:nvSpPr>
          <p:cNvPr id="6" name="TextBox 5"/>
          <p:cNvSpPr txBox="1"/>
          <p:nvPr/>
        </p:nvSpPr>
        <p:spPr>
          <a:xfrm>
            <a:off x="500034" y="3143248"/>
            <a:ext cx="7215238" cy="828304"/>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中序序列为</a:t>
            </a:r>
            <a:r>
              <a:rPr lang="en-US" altLang="zh-CN" sz="2200">
                <a:solidFill>
                  <a:srgbClr val="0000FF"/>
                </a:solidFill>
                <a:ea typeface="楷体" panose="02010609060101010101" pitchFamily="49" charset="-122"/>
                <a:cs typeface="Times New Roman" panose="02020603050405020304" pitchFamily="18" charset="0"/>
              </a:rPr>
              <a:t>ABCDEFGH</a:t>
            </a:r>
            <a:r>
              <a:rPr lang="zh-CN" altLang="en-US" sz="2200">
                <a:solidFill>
                  <a:srgbClr val="0000FF"/>
                </a:solidFill>
                <a:ea typeface="楷体" panose="02010609060101010101" pitchFamily="49" charset="-122"/>
                <a:cs typeface="Times New Roman" panose="02020603050405020304" pitchFamily="18" charset="0"/>
              </a:rPr>
              <a:t>，与每一个选项的后序序列构造二叉排序树，只有</a:t>
            </a:r>
            <a:r>
              <a:rPr lang="en-US" altLang="zh-CN" sz="2200">
                <a:solidFill>
                  <a:srgbClr val="0000FF"/>
                </a:solidFill>
                <a:ea typeface="楷体" panose="02010609060101010101" pitchFamily="49" charset="-122"/>
                <a:cs typeface="Times New Roman" panose="02020603050405020304" pitchFamily="18" charset="0"/>
              </a:rPr>
              <a:t>C</a:t>
            </a:r>
            <a:r>
              <a:rPr lang="zh-CN" altLang="en-US" sz="2200">
                <a:solidFill>
                  <a:srgbClr val="0000FF"/>
                </a:solidFill>
                <a:ea typeface="楷体" panose="02010609060101010101" pitchFamily="49" charset="-122"/>
                <a:cs typeface="Times New Roman" panose="02020603050405020304" pitchFamily="18" charset="0"/>
              </a:rPr>
              <a:t>可以构造出一棵二叉排序树。</a:t>
            </a:r>
          </a:p>
        </p:txBody>
      </p:sp>
      <p:pic>
        <p:nvPicPr>
          <p:cNvPr id="8" name="Picture 2"/>
          <p:cNvPicPr>
            <a:picLocks noChangeAspect="1" noChangeArrowheads="1"/>
          </p:cNvPicPr>
          <p:nvPr/>
        </p:nvPicPr>
        <p:blipFill>
          <a:blip r:embed="rId3" cstate="print"/>
          <a:srcRect/>
          <a:stretch>
            <a:fillRect/>
          </a:stretch>
        </p:blipFill>
        <p:spPr bwMode="auto">
          <a:xfrm>
            <a:off x="285720" y="231477"/>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A3603EE2-E77C-4A3F-BE76-CC22BE303815}" type="slidenum">
              <a:rPr lang="en-US" altLang="zh-CN" smtClean="0"/>
              <a:t>170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71480"/>
            <a:ext cx="2357454"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a:rPr>
              <a:t>  平衡二叉树</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 name="组合 3"/>
          <p:cNvGrpSpPr/>
          <p:nvPr/>
        </p:nvGrpSpPr>
        <p:grpSpPr>
          <a:xfrm>
            <a:off x="571472" y="1428735"/>
            <a:ext cx="5857916" cy="477055"/>
            <a:chOff x="1071538" y="2285996"/>
            <a:chExt cx="5857916" cy="357791"/>
          </a:xfrm>
        </p:grpSpPr>
        <p:sp>
          <p:nvSpPr>
            <p:cNvPr id="5" name="TextBox 4"/>
            <p:cNvSpPr txBox="1"/>
            <p:nvPr/>
          </p:nvSpPr>
          <p:spPr>
            <a:xfrm>
              <a:off x="1071538" y="2285997"/>
              <a:ext cx="3214710" cy="357790"/>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二叉排序树  </a:t>
              </a:r>
              <a:r>
                <a:rPr lang="en-US" altLang="zh-CN" sz="2200">
                  <a:solidFill>
                    <a:srgbClr val="0000FF"/>
                  </a:solidFill>
                  <a:ea typeface="楷体" panose="02010609060101010101" pitchFamily="49" charset="-122"/>
                  <a:cs typeface="Times New Roman" panose="02020603050405020304" pitchFamily="18" charset="0"/>
                </a:rPr>
                <a:t>+  </a:t>
              </a:r>
              <a:r>
                <a:rPr lang="zh-CN" altLang="en-US" sz="2200">
                  <a:solidFill>
                    <a:srgbClr val="0000FF"/>
                  </a:solidFill>
                  <a:ea typeface="楷体" panose="02010609060101010101" pitchFamily="49" charset="-122"/>
                  <a:cs typeface="Times New Roman" panose="02020603050405020304" pitchFamily="18" charset="0"/>
                </a:rPr>
                <a:t>平衡特性</a:t>
              </a:r>
            </a:p>
          </p:txBody>
        </p:sp>
        <p:sp>
          <p:nvSpPr>
            <p:cNvPr id="6" name="右箭头 5"/>
            <p:cNvSpPr/>
            <p:nvPr/>
          </p:nvSpPr>
          <p:spPr>
            <a:xfrm>
              <a:off x="4468048" y="2309646"/>
              <a:ext cx="714380"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200"/>
            </a:p>
          </p:txBody>
        </p:sp>
        <p:sp>
          <p:nvSpPr>
            <p:cNvPr id="7" name="TextBox 6"/>
            <p:cNvSpPr txBox="1"/>
            <p:nvPr/>
          </p:nvSpPr>
          <p:spPr>
            <a:xfrm>
              <a:off x="5214942" y="2285996"/>
              <a:ext cx="1714512" cy="332687"/>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平衡二叉树</a:t>
              </a:r>
            </a:p>
          </p:txBody>
        </p:sp>
      </p:grpSp>
      <p:grpSp>
        <p:nvGrpSpPr>
          <p:cNvPr id="15" name="组合 14"/>
          <p:cNvGrpSpPr/>
          <p:nvPr/>
        </p:nvGrpSpPr>
        <p:grpSpPr>
          <a:xfrm>
            <a:off x="857224" y="3364431"/>
            <a:ext cx="4643470" cy="984405"/>
            <a:chOff x="857224" y="2737637"/>
            <a:chExt cx="4643470" cy="738304"/>
          </a:xfrm>
        </p:grpSpPr>
        <p:sp>
          <p:nvSpPr>
            <p:cNvPr id="8" name="TextBox 7"/>
            <p:cNvSpPr txBox="1"/>
            <p:nvPr/>
          </p:nvSpPr>
          <p:spPr>
            <a:xfrm>
              <a:off x="857224" y="2737637"/>
              <a:ext cx="1857388" cy="332687"/>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插入运算：</a:t>
              </a:r>
            </a:p>
          </p:txBody>
        </p:sp>
        <p:sp>
          <p:nvSpPr>
            <p:cNvPr id="9" name="TextBox 8"/>
            <p:cNvSpPr txBox="1"/>
            <p:nvPr/>
          </p:nvSpPr>
          <p:spPr>
            <a:xfrm>
              <a:off x="1357290" y="3143254"/>
              <a:ext cx="4143404" cy="332687"/>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按二叉排序树 方式插入   </a:t>
              </a:r>
              <a:r>
                <a:rPr lang="en-US" altLang="zh-CN" sz="2200">
                  <a:solidFill>
                    <a:srgbClr val="0000FF"/>
                  </a:solidFill>
                  <a:ea typeface="楷体" panose="02010609060101010101" pitchFamily="49" charset="-122"/>
                  <a:cs typeface="Times New Roman" panose="02020603050405020304" pitchFamily="18" charset="0"/>
                </a:rPr>
                <a:t>+  </a:t>
              </a:r>
              <a:r>
                <a:rPr lang="zh-CN" altLang="en-US" sz="2200">
                  <a:solidFill>
                    <a:srgbClr val="C00000"/>
                  </a:solidFill>
                  <a:ea typeface="楷体" panose="02010609060101010101" pitchFamily="49" charset="-122"/>
                  <a:cs typeface="Times New Roman" panose="02020603050405020304" pitchFamily="18" charset="0"/>
                </a:rPr>
                <a:t>调整</a:t>
              </a:r>
            </a:p>
          </p:txBody>
        </p:sp>
      </p:grpSp>
      <p:grpSp>
        <p:nvGrpSpPr>
          <p:cNvPr id="14" name="组合 13"/>
          <p:cNvGrpSpPr/>
          <p:nvPr/>
        </p:nvGrpSpPr>
        <p:grpSpPr>
          <a:xfrm>
            <a:off x="857224" y="2095490"/>
            <a:ext cx="4643470" cy="1015088"/>
            <a:chOff x="857224" y="1785931"/>
            <a:chExt cx="4643470" cy="761316"/>
          </a:xfrm>
        </p:grpSpPr>
        <p:sp>
          <p:nvSpPr>
            <p:cNvPr id="10" name="TextBox 9"/>
            <p:cNvSpPr txBox="1"/>
            <p:nvPr/>
          </p:nvSpPr>
          <p:spPr>
            <a:xfrm>
              <a:off x="857224" y="1785931"/>
              <a:ext cx="1857388" cy="332687"/>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查找运算：</a:t>
              </a:r>
            </a:p>
          </p:txBody>
        </p:sp>
        <p:sp>
          <p:nvSpPr>
            <p:cNvPr id="11" name="TextBox 10"/>
            <p:cNvSpPr txBox="1"/>
            <p:nvPr/>
          </p:nvSpPr>
          <p:spPr>
            <a:xfrm>
              <a:off x="1357290" y="2214560"/>
              <a:ext cx="4143404" cy="332687"/>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与二叉排序树 相同</a:t>
              </a:r>
            </a:p>
          </p:txBody>
        </p:sp>
      </p:grpSp>
      <p:grpSp>
        <p:nvGrpSpPr>
          <p:cNvPr id="16" name="组合 15"/>
          <p:cNvGrpSpPr/>
          <p:nvPr/>
        </p:nvGrpSpPr>
        <p:grpSpPr>
          <a:xfrm>
            <a:off x="857224" y="4538122"/>
            <a:ext cx="4643470" cy="984405"/>
            <a:chOff x="857224" y="3617905"/>
            <a:chExt cx="4643470" cy="738304"/>
          </a:xfrm>
        </p:grpSpPr>
        <p:sp>
          <p:nvSpPr>
            <p:cNvPr id="12" name="TextBox 11"/>
            <p:cNvSpPr txBox="1"/>
            <p:nvPr/>
          </p:nvSpPr>
          <p:spPr>
            <a:xfrm>
              <a:off x="857224" y="3617905"/>
              <a:ext cx="1857388" cy="332687"/>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删除运算：</a:t>
              </a:r>
            </a:p>
          </p:txBody>
        </p:sp>
        <p:sp>
          <p:nvSpPr>
            <p:cNvPr id="13" name="TextBox 12"/>
            <p:cNvSpPr txBox="1"/>
            <p:nvPr/>
          </p:nvSpPr>
          <p:spPr>
            <a:xfrm>
              <a:off x="1357290" y="4023522"/>
              <a:ext cx="4143404" cy="332687"/>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按二叉排序树 方式删除   </a:t>
              </a:r>
              <a:r>
                <a:rPr lang="en-US" altLang="zh-CN" sz="2200">
                  <a:solidFill>
                    <a:srgbClr val="0000FF"/>
                  </a:solidFill>
                  <a:ea typeface="楷体" panose="02010609060101010101" pitchFamily="49" charset="-122"/>
                  <a:cs typeface="Times New Roman" panose="02020603050405020304" pitchFamily="18" charset="0"/>
                </a:rPr>
                <a:t>+  </a:t>
              </a:r>
              <a:r>
                <a:rPr lang="zh-CN" altLang="en-US" sz="2200">
                  <a:solidFill>
                    <a:srgbClr val="C00000"/>
                  </a:solidFill>
                  <a:ea typeface="楷体" panose="02010609060101010101" pitchFamily="49" charset="-122"/>
                  <a:cs typeface="Times New Roman" panose="02020603050405020304" pitchFamily="18" charset="0"/>
                </a:rPr>
                <a:t>调整</a:t>
              </a:r>
            </a:p>
          </p:txBody>
        </p:sp>
      </p:grpSp>
      <p:sp>
        <p:nvSpPr>
          <p:cNvPr id="17" name="TextBox 16"/>
          <p:cNvSpPr txBox="1"/>
          <p:nvPr/>
        </p:nvSpPr>
        <p:spPr>
          <a:xfrm>
            <a:off x="5857884" y="2952747"/>
            <a:ext cx="1428760" cy="443583"/>
          </a:xfrm>
          <a:prstGeom prst="rect">
            <a:avLst/>
          </a:prstGeom>
          <a:noFill/>
        </p:spPr>
        <p:txBody>
          <a:bodyPr wrap="square" rtlCol="0">
            <a:spAutoFit/>
          </a:bodyPr>
          <a:lstStyle/>
          <a:p>
            <a:pPr algn="l">
              <a:lnSpc>
                <a:spcPts val="3000"/>
              </a:lnSpc>
              <a:spcBef>
                <a:spcPts val="0"/>
              </a:spcBef>
            </a:pPr>
            <a:r>
              <a:rPr lang="zh-CN" altLang="en-US" sz="2200">
                <a:solidFill>
                  <a:srgbClr val="C00000"/>
                </a:solidFill>
                <a:ea typeface="楷体" panose="02010609060101010101" pitchFamily="49" charset="-122"/>
                <a:cs typeface="Times New Roman" panose="02020603050405020304" pitchFamily="18" charset="0"/>
              </a:rPr>
              <a:t>调整</a:t>
            </a:r>
            <a:r>
              <a:rPr lang="zh-CN" altLang="en-US" sz="2200">
                <a:solidFill>
                  <a:srgbClr val="0000FF"/>
                </a:solidFill>
                <a:ea typeface="楷体" panose="02010609060101010101" pitchFamily="49" charset="-122"/>
                <a:cs typeface="Times New Roman" panose="02020603050405020304" pitchFamily="18" charset="0"/>
              </a:rPr>
              <a:t>方式：</a:t>
            </a:r>
          </a:p>
        </p:txBody>
      </p:sp>
      <p:sp>
        <p:nvSpPr>
          <p:cNvPr id="18" name="TextBox 17"/>
          <p:cNvSpPr txBox="1"/>
          <p:nvPr/>
        </p:nvSpPr>
        <p:spPr>
          <a:xfrm>
            <a:off x="6357950" y="3619501"/>
            <a:ext cx="2000264" cy="1631216"/>
          </a:xfrm>
          <a:prstGeom prst="rect">
            <a:avLst/>
          </a:prstGeom>
          <a:noFill/>
        </p:spPr>
        <p:txBody>
          <a:bodyPr wrap="square" rtlCol="0">
            <a:spAutoFit/>
          </a:bodyPr>
          <a:lstStyle/>
          <a:p>
            <a:pPr marL="457200" indent="-457200" algn="l">
              <a:lnSpc>
                <a:spcPts val="3000"/>
              </a:lnSpc>
              <a:spcBef>
                <a:spcPts val="0"/>
              </a:spcBef>
              <a:buBlip>
                <a:blip r:embed="rId4"/>
              </a:buBlip>
            </a:pPr>
            <a:r>
              <a:rPr lang="en-US" altLang="zh-CN" sz="2200" i="1">
                <a:solidFill>
                  <a:srgbClr val="0000FF"/>
                </a:solidFill>
                <a:ea typeface="楷体" panose="02010609060101010101" pitchFamily="49" charset="-122"/>
                <a:cs typeface="Times New Roman" panose="02020603050405020304" pitchFamily="18" charset="0"/>
              </a:rPr>
              <a:t>LL</a:t>
            </a:r>
          </a:p>
          <a:p>
            <a:pPr marL="457200" indent="-457200" algn="l">
              <a:lnSpc>
                <a:spcPts val="3000"/>
              </a:lnSpc>
              <a:spcBef>
                <a:spcPts val="0"/>
              </a:spcBef>
              <a:buBlip>
                <a:blip r:embed="rId4"/>
              </a:buBlip>
            </a:pPr>
            <a:r>
              <a:rPr lang="en-US" altLang="zh-CN" sz="2200" i="1">
                <a:solidFill>
                  <a:srgbClr val="0000FF"/>
                </a:solidFill>
                <a:ea typeface="楷体" panose="02010609060101010101" pitchFamily="49" charset="-122"/>
                <a:cs typeface="Times New Roman" panose="02020603050405020304" pitchFamily="18" charset="0"/>
              </a:rPr>
              <a:t>RR</a:t>
            </a:r>
          </a:p>
          <a:p>
            <a:pPr marL="457200" indent="-457200" algn="l">
              <a:lnSpc>
                <a:spcPts val="3000"/>
              </a:lnSpc>
              <a:spcBef>
                <a:spcPts val="0"/>
              </a:spcBef>
              <a:buBlip>
                <a:blip r:embed="rId4"/>
              </a:buBlip>
            </a:pPr>
            <a:r>
              <a:rPr lang="en-US" altLang="zh-CN" sz="2200" i="1">
                <a:solidFill>
                  <a:srgbClr val="0000FF"/>
                </a:solidFill>
                <a:ea typeface="楷体" panose="02010609060101010101" pitchFamily="49" charset="-122"/>
                <a:cs typeface="Times New Roman" panose="02020603050405020304" pitchFamily="18" charset="0"/>
              </a:rPr>
              <a:t>LR</a:t>
            </a:r>
          </a:p>
          <a:p>
            <a:pPr marL="457200" indent="-457200" algn="l">
              <a:lnSpc>
                <a:spcPts val="3000"/>
              </a:lnSpc>
              <a:spcBef>
                <a:spcPts val="0"/>
              </a:spcBef>
              <a:buBlip>
                <a:blip r:embed="rId4"/>
              </a:buBlip>
            </a:pPr>
            <a:r>
              <a:rPr lang="en-US" altLang="zh-CN" sz="2200" i="1">
                <a:solidFill>
                  <a:srgbClr val="0000FF"/>
                </a:solidFill>
                <a:ea typeface="楷体" panose="02010609060101010101" pitchFamily="49" charset="-122"/>
                <a:cs typeface="Times New Roman" panose="02020603050405020304" pitchFamily="18" charset="0"/>
              </a:rPr>
              <a:t>RL</a:t>
            </a:r>
            <a:endParaRPr lang="zh-CN" altLang="en-US" sz="2200" i="1">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171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61981"/>
            <a:ext cx="4714908" cy="443583"/>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平衡二叉树与二叉排序树的</a:t>
            </a:r>
            <a:r>
              <a:rPr lang="zh-CN" altLang="en-US" sz="2200">
                <a:solidFill>
                  <a:srgbClr val="FF0000"/>
                </a:solidFill>
                <a:ea typeface="楷体" panose="02010609060101010101" pitchFamily="49" charset="-122"/>
                <a:cs typeface="Times New Roman" panose="02020603050405020304" pitchFamily="18" charset="0"/>
              </a:rPr>
              <a:t>差别</a:t>
            </a:r>
            <a:r>
              <a:rPr lang="zh-CN" altLang="en-US" sz="2200">
                <a:solidFill>
                  <a:srgbClr val="0000FF"/>
                </a:solidFill>
                <a:ea typeface="楷体" panose="02010609060101010101" pitchFamily="49" charset="-122"/>
                <a:cs typeface="Times New Roman" panose="02020603050405020304" pitchFamily="18" charset="0"/>
              </a:rPr>
              <a:t>：</a:t>
            </a:r>
          </a:p>
        </p:txBody>
      </p:sp>
      <p:sp>
        <p:nvSpPr>
          <p:cNvPr id="4" name="TextBox 3"/>
          <p:cNvSpPr txBox="1"/>
          <p:nvPr/>
        </p:nvSpPr>
        <p:spPr>
          <a:xfrm>
            <a:off x="714348" y="1523987"/>
            <a:ext cx="7215238" cy="1631216"/>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由</a:t>
            </a:r>
            <a:r>
              <a:rPr lang="en-US" altLang="zh-CN" sz="2200" i="1">
                <a:solidFill>
                  <a:srgbClr val="0000FF"/>
                </a:solidFill>
                <a:ea typeface="楷体" panose="02010609060101010101" pitchFamily="49" charset="-122"/>
                <a:cs typeface="Times New Roman" panose="02020603050405020304" pitchFamily="18" charset="0"/>
              </a:rPr>
              <a:t>n</a:t>
            </a:r>
            <a:r>
              <a:rPr lang="zh-CN" altLang="en-US" sz="2200">
                <a:solidFill>
                  <a:srgbClr val="0000FF"/>
                </a:solidFill>
                <a:ea typeface="楷体" panose="02010609060101010101" pitchFamily="49" charset="-122"/>
                <a:cs typeface="Times New Roman" panose="02020603050405020304" pitchFamily="18" charset="0"/>
              </a:rPr>
              <a:t>个关键字构造的二叉排序树高度为</a:t>
            </a:r>
            <a:r>
              <a:rPr lang="en-US" sz="2200">
                <a:solidFill>
                  <a:srgbClr val="0000FF"/>
                </a:solidFill>
                <a:sym typeface="Symbol" panose="05050102010706020507"/>
              </a:rPr>
              <a:t>log</a:t>
            </a:r>
            <a:r>
              <a:rPr lang="en-US" sz="2200" baseline="-25000">
                <a:solidFill>
                  <a:srgbClr val="0000FF"/>
                </a:solidFill>
                <a:sym typeface="Symbol" panose="05050102010706020507"/>
              </a:rPr>
              <a:t>2</a:t>
            </a:r>
            <a:r>
              <a:rPr lang="en-US" sz="2200">
                <a:solidFill>
                  <a:srgbClr val="0000FF"/>
                </a:solidFill>
                <a:sym typeface="Symbol" panose="05050102010706020507"/>
              </a:rPr>
              <a:t>(</a:t>
            </a:r>
            <a:r>
              <a:rPr lang="en-US" sz="2200" i="1">
                <a:solidFill>
                  <a:srgbClr val="0000FF"/>
                </a:solidFill>
                <a:sym typeface="Symbol" panose="05050102010706020507"/>
              </a:rPr>
              <a:t>n</a:t>
            </a:r>
            <a:r>
              <a:rPr lang="en-US" sz="2200">
                <a:solidFill>
                  <a:srgbClr val="0000FF"/>
                </a:solidFill>
                <a:sym typeface="Symbol" panose="05050102010706020507"/>
              </a:rPr>
              <a:t>+1) </a:t>
            </a:r>
            <a:r>
              <a:rPr lang="en-US" sz="2200">
                <a:solidFill>
                  <a:srgbClr val="0000FF"/>
                </a:solidFill>
                <a:latin typeface="宋体" panose="02010600030101010101" pitchFamily="2" charset="-122"/>
                <a:ea typeface="宋体" panose="02010600030101010101" pitchFamily="2" charset="-122"/>
                <a:sym typeface="Symbol" panose="05050102010706020507"/>
              </a:rPr>
              <a:t>～ </a:t>
            </a:r>
            <a:r>
              <a:rPr lang="en-US" sz="2200" i="1">
                <a:solidFill>
                  <a:srgbClr val="0000FF"/>
                </a:solidFill>
                <a:ea typeface="宋体" panose="02010600030101010101" pitchFamily="2" charset="-122"/>
                <a:cs typeface="Times New Roman" panose="02020603050405020304" pitchFamily="18" charset="0"/>
                <a:sym typeface="Symbol" panose="05050102010706020507"/>
              </a:rPr>
              <a:t>n</a:t>
            </a:r>
            <a:r>
              <a:rPr lang="zh-CN" altLang="en-US" sz="2200">
                <a:solidFill>
                  <a:srgbClr val="0000FF"/>
                </a:solidFill>
                <a:ea typeface="宋体" panose="02010600030101010101" pitchFamily="2" charset="-122"/>
                <a:cs typeface="Times New Roman" panose="02020603050405020304" pitchFamily="18" charset="0"/>
                <a:sym typeface="Symbol" panose="05050102010706020507"/>
              </a:rPr>
              <a:t>，</a:t>
            </a:r>
            <a:r>
              <a:rPr lang="zh-CN" altLang="en-US" sz="2200">
                <a:solidFill>
                  <a:srgbClr val="0000FF"/>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a:rPr>
              <a:t>查找效率为</a:t>
            </a:r>
            <a:r>
              <a:rPr lang="en-US" altLang="zh-CN" sz="2200">
                <a:solidFill>
                  <a:srgbClr val="00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Symbol" panose="05050102010706020507"/>
              </a:rPr>
              <a:t>O(log</a:t>
            </a:r>
            <a:r>
              <a:rPr lang="en-US" altLang="zh-CN" sz="2200" baseline="-25000">
                <a:solidFill>
                  <a:srgbClr val="00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Symbol" panose="05050102010706020507"/>
              </a:rPr>
              <a:t>2</a:t>
            </a:r>
            <a:r>
              <a:rPr lang="en-US" altLang="zh-CN" sz="2200" i="1">
                <a:solidFill>
                  <a:srgbClr val="00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Symbol" panose="05050102010706020507"/>
              </a:rPr>
              <a:t>n</a:t>
            </a:r>
            <a:r>
              <a:rPr lang="en-US" altLang="zh-CN" sz="2200">
                <a:solidFill>
                  <a:srgbClr val="00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Symbol" panose="05050102010706020507"/>
              </a:rPr>
              <a:t>)</a:t>
            </a:r>
            <a:r>
              <a:rPr lang="en-US" sz="2200">
                <a:solidFill>
                  <a:srgbClr val="0000FF"/>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Symbol" panose="05050102010706020507"/>
              </a:rPr>
              <a:t> ～ </a:t>
            </a:r>
            <a:r>
              <a:rPr lang="en-US" sz="2200">
                <a:solidFill>
                  <a:srgbClr val="0000FF"/>
                </a:solidFill>
                <a:effectLst>
                  <a:outerShdw blurRad="38100" dist="38100" dir="2700000" algn="tl">
                    <a:srgbClr val="000000">
                      <a:alpha val="43137"/>
                    </a:srgbClr>
                  </a:outerShdw>
                </a:effectLst>
                <a:ea typeface="宋体" panose="02010600030101010101" pitchFamily="2" charset="-122"/>
                <a:cs typeface="Times New Roman" panose="02020603050405020304" pitchFamily="18" charset="0"/>
                <a:sym typeface="Symbol" panose="05050102010706020507"/>
              </a:rPr>
              <a:t>O(</a:t>
            </a:r>
            <a:r>
              <a:rPr lang="en-US" sz="2200" i="1">
                <a:solidFill>
                  <a:srgbClr val="0000FF"/>
                </a:solidFill>
                <a:effectLst>
                  <a:outerShdw blurRad="38100" dist="38100" dir="2700000" algn="tl">
                    <a:srgbClr val="000000">
                      <a:alpha val="43137"/>
                    </a:srgbClr>
                  </a:outerShdw>
                </a:effectLst>
                <a:ea typeface="宋体" panose="02010600030101010101" pitchFamily="2" charset="-122"/>
                <a:cs typeface="Times New Roman" panose="02020603050405020304" pitchFamily="18" charset="0"/>
                <a:sym typeface="Symbol" panose="05050102010706020507"/>
              </a:rPr>
              <a:t>n</a:t>
            </a:r>
            <a:r>
              <a:rPr lang="en-US" sz="2200">
                <a:solidFill>
                  <a:srgbClr val="0000FF"/>
                </a:solidFill>
                <a:effectLst>
                  <a:outerShdw blurRad="38100" dist="38100" dir="2700000" algn="tl">
                    <a:srgbClr val="000000">
                      <a:alpha val="43137"/>
                    </a:srgbClr>
                  </a:outerShdw>
                </a:effectLst>
                <a:ea typeface="宋体" panose="02010600030101010101" pitchFamily="2" charset="-122"/>
                <a:cs typeface="Times New Roman" panose="02020603050405020304" pitchFamily="18" charset="0"/>
                <a:sym typeface="Symbol" panose="05050102010706020507"/>
              </a:rPr>
              <a:t>)</a:t>
            </a:r>
          </a:p>
          <a:p>
            <a:pPr marL="457200" indent="-457200" algn="l">
              <a:lnSpc>
                <a:spcPts val="30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由</a:t>
            </a:r>
            <a:r>
              <a:rPr lang="en-US" altLang="zh-CN" sz="2200" i="1">
                <a:solidFill>
                  <a:srgbClr val="0000FF"/>
                </a:solidFill>
                <a:ea typeface="楷体" panose="02010609060101010101" pitchFamily="49" charset="-122"/>
                <a:cs typeface="Times New Roman" panose="02020603050405020304" pitchFamily="18" charset="0"/>
              </a:rPr>
              <a:t>n</a:t>
            </a:r>
            <a:r>
              <a:rPr lang="zh-CN" altLang="en-US" sz="2200">
                <a:solidFill>
                  <a:srgbClr val="0000FF"/>
                </a:solidFill>
                <a:ea typeface="楷体" panose="02010609060101010101" pitchFamily="49" charset="-122"/>
                <a:cs typeface="Times New Roman" panose="02020603050405020304" pitchFamily="18" charset="0"/>
              </a:rPr>
              <a:t>个关键字构造的平衡二叉树高度为</a:t>
            </a:r>
            <a:r>
              <a:rPr lang="en-US" altLang="zh-CN" sz="2200">
                <a:solidFill>
                  <a:srgbClr val="0000FF"/>
                </a:solidFill>
                <a:ea typeface="楷体" panose="02010609060101010101" pitchFamily="49" charset="-122"/>
                <a:cs typeface="Times New Roman" panose="02020603050405020304" pitchFamily="18" charset="0"/>
              </a:rPr>
              <a:t>O(</a:t>
            </a:r>
            <a:r>
              <a:rPr lang="en-US" sz="2200">
                <a:solidFill>
                  <a:srgbClr val="0000FF"/>
                </a:solidFill>
                <a:sym typeface="Symbol" panose="05050102010706020507"/>
              </a:rPr>
              <a:t>log</a:t>
            </a:r>
            <a:r>
              <a:rPr lang="en-US" sz="2200" baseline="-25000">
                <a:solidFill>
                  <a:srgbClr val="0000FF"/>
                </a:solidFill>
                <a:sym typeface="Symbol" panose="05050102010706020507"/>
              </a:rPr>
              <a:t>2</a:t>
            </a:r>
            <a:r>
              <a:rPr lang="en-US" sz="2200" i="1">
                <a:solidFill>
                  <a:srgbClr val="0000FF"/>
                </a:solidFill>
                <a:sym typeface="Symbol" panose="05050102010706020507"/>
              </a:rPr>
              <a:t>n</a:t>
            </a:r>
            <a:r>
              <a:rPr lang="en-US" sz="2200">
                <a:solidFill>
                  <a:srgbClr val="0000FF"/>
                </a:solidFill>
                <a:sym typeface="Symbol" panose="05050102010706020507"/>
              </a:rPr>
              <a:t>)</a:t>
            </a:r>
            <a:r>
              <a:rPr lang="zh-CN" altLang="en-US" sz="2200">
                <a:solidFill>
                  <a:srgbClr val="0000FF"/>
                </a:solidFill>
                <a:ea typeface="宋体" panose="02010600030101010101" pitchFamily="2" charset="-122"/>
                <a:cs typeface="Times New Roman" panose="02020603050405020304" pitchFamily="18" charset="0"/>
                <a:sym typeface="Symbol" panose="05050102010706020507"/>
              </a:rPr>
              <a:t>，</a:t>
            </a:r>
            <a:r>
              <a:rPr lang="zh-CN" altLang="en-US" sz="2200">
                <a:solidFill>
                  <a:srgbClr val="0000FF"/>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a:rPr>
              <a:t>查找效率为</a:t>
            </a:r>
            <a:r>
              <a:rPr lang="en-US" altLang="zh-CN" sz="2200">
                <a:solidFill>
                  <a:srgbClr val="0000FF"/>
                </a:solidFill>
                <a:ea typeface="楷体" panose="02010609060101010101" pitchFamily="49" charset="-122"/>
                <a:cs typeface="Times New Roman" panose="02020603050405020304" pitchFamily="18" charset="0"/>
                <a:sym typeface="Symbol" panose="05050102010706020507"/>
              </a:rPr>
              <a:t>O</a:t>
            </a:r>
            <a:r>
              <a:rPr lang="en-US" altLang="zh-CN" sz="2200">
                <a:solidFill>
                  <a:srgbClr val="00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Symbol" panose="05050102010706020507"/>
              </a:rPr>
              <a:t>(log</a:t>
            </a:r>
            <a:r>
              <a:rPr lang="en-US" altLang="zh-CN" sz="2200" baseline="-25000">
                <a:solidFill>
                  <a:srgbClr val="00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Symbol" panose="05050102010706020507"/>
              </a:rPr>
              <a:t>2</a:t>
            </a:r>
            <a:r>
              <a:rPr lang="en-US" altLang="zh-CN" sz="2200" i="1">
                <a:solidFill>
                  <a:srgbClr val="00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Symbol" panose="05050102010706020507"/>
              </a:rPr>
              <a:t>n</a:t>
            </a:r>
            <a:r>
              <a:rPr lang="en-US" altLang="zh-CN" sz="2200">
                <a:solidFill>
                  <a:srgbClr val="00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Symbol" panose="05050102010706020507"/>
              </a:rPr>
              <a:t>)</a:t>
            </a:r>
            <a:endParaRPr lang="zh-CN" altLang="en-US" sz="220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172</a:t>
            </a:fld>
            <a:endParaRPr lang="en-US" altLang="zh-CN"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21720"/>
            <a:ext cx="8072494" cy="1631216"/>
          </a:xfrm>
          <a:prstGeom prst="rect">
            <a:avLst/>
          </a:prstGeom>
          <a:noFill/>
        </p:spPr>
        <p:txBody>
          <a:bodyPr wrap="square" rtlCol="0">
            <a:spAutoFit/>
          </a:bodyPr>
          <a:lstStyle/>
          <a:p>
            <a:pPr algn="l">
              <a:lnSpc>
                <a:spcPts val="3000"/>
              </a:lnSpc>
              <a:spcBef>
                <a:spcPts val="0"/>
              </a:spcBef>
            </a:pPr>
            <a:r>
              <a:rPr lang="zh-CN" altLang="en-US" sz="2200" dirty="0">
                <a:solidFill>
                  <a:srgbClr val="0000FF"/>
                </a:solidFill>
                <a:ea typeface="楷体" panose="02010609060101010101" pitchFamily="49" charset="-122"/>
                <a:cs typeface="Times New Roman" panose="02020603050405020304" pitchFamily="18" charset="0"/>
              </a:rPr>
              <a:t>        在含有</a:t>
            </a:r>
            <a:r>
              <a:rPr lang="en-US" sz="2200" dirty="0">
                <a:solidFill>
                  <a:srgbClr val="0000FF"/>
                </a:solidFill>
                <a:ea typeface="楷体" panose="02010609060101010101" pitchFamily="49" charset="-122"/>
                <a:cs typeface="Times New Roman" panose="02020603050405020304" pitchFamily="18" charset="0"/>
              </a:rPr>
              <a:t>12</a:t>
            </a:r>
            <a:r>
              <a:rPr lang="zh-CN" altLang="en-US" sz="2200" dirty="0">
                <a:solidFill>
                  <a:srgbClr val="0000FF"/>
                </a:solidFill>
                <a:ea typeface="楷体" panose="02010609060101010101" pitchFamily="49" charset="-122"/>
                <a:cs typeface="Times New Roman" panose="02020603050405020304" pitchFamily="18" charset="0"/>
              </a:rPr>
              <a:t>个结点的平衡二叉树上，查找关键字为</a:t>
            </a:r>
            <a:r>
              <a:rPr lang="en-US" sz="2200" dirty="0">
                <a:solidFill>
                  <a:srgbClr val="FF00FF"/>
                </a:solidFill>
                <a:ea typeface="楷体" panose="02010609060101010101" pitchFamily="49" charset="-122"/>
                <a:cs typeface="Times New Roman" panose="02020603050405020304" pitchFamily="18" charset="0"/>
              </a:rPr>
              <a:t>35</a:t>
            </a:r>
            <a:r>
              <a:rPr lang="zh-CN" altLang="en-US" sz="2200" dirty="0">
                <a:solidFill>
                  <a:srgbClr val="0000FF"/>
                </a:solidFill>
                <a:ea typeface="楷体" panose="02010609060101010101" pitchFamily="49" charset="-122"/>
                <a:cs typeface="Times New Roman" panose="02020603050405020304" pitchFamily="18" charset="0"/>
              </a:rPr>
              <a:t>（存在该结点）的结点，则依次比较的关键字有可能是（  ）。</a:t>
            </a:r>
          </a:p>
          <a:p>
            <a:pPr algn="l">
              <a:lnSpc>
                <a:spcPts val="3000"/>
              </a:lnSpc>
              <a:spcBef>
                <a:spcPts val="0"/>
              </a:spcBef>
            </a:pPr>
            <a:r>
              <a:rPr lang="en-US" sz="2200" dirty="0">
                <a:solidFill>
                  <a:srgbClr val="0000FF"/>
                </a:solidFill>
                <a:ea typeface="楷体" panose="02010609060101010101" pitchFamily="49" charset="-122"/>
                <a:cs typeface="Times New Roman" panose="02020603050405020304" pitchFamily="18" charset="0"/>
              </a:rPr>
              <a:t>    A. 46</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36</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18</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20</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28</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FF00FF"/>
                </a:solidFill>
                <a:ea typeface="楷体" panose="02010609060101010101" pitchFamily="49" charset="-122"/>
                <a:cs typeface="Times New Roman" panose="02020603050405020304" pitchFamily="18" charset="0"/>
              </a:rPr>
              <a:t>35</a:t>
            </a:r>
            <a:r>
              <a:rPr lang="en-US" sz="2200" dirty="0">
                <a:solidFill>
                  <a:srgbClr val="0000FF"/>
                </a:solidFill>
                <a:ea typeface="楷体" panose="02010609060101010101" pitchFamily="49" charset="-122"/>
                <a:cs typeface="Times New Roman" panose="02020603050405020304" pitchFamily="18" charset="0"/>
              </a:rPr>
              <a:t>	B. 47</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37</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18</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27</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36</a:t>
            </a:r>
          </a:p>
          <a:p>
            <a:pPr algn="l">
              <a:lnSpc>
                <a:spcPts val="3000"/>
              </a:lnSpc>
              <a:spcBef>
                <a:spcPts val="0"/>
              </a:spcBef>
            </a:pPr>
            <a:r>
              <a:rPr lang="en-US" sz="2200" dirty="0">
                <a:solidFill>
                  <a:srgbClr val="0000FF"/>
                </a:solidFill>
                <a:ea typeface="楷体" panose="02010609060101010101" pitchFamily="49" charset="-122"/>
                <a:cs typeface="Times New Roman" panose="02020603050405020304" pitchFamily="18" charset="0"/>
              </a:rPr>
              <a:t>    C. 27</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48</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39</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43</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37	     	D. 15</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45</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0000FF"/>
                </a:solidFill>
                <a:ea typeface="楷体" panose="02010609060101010101" pitchFamily="49" charset="-122"/>
                <a:cs typeface="Times New Roman" panose="02020603050405020304" pitchFamily="18" charset="0"/>
              </a:rPr>
              <a:t>25</a:t>
            </a:r>
            <a:r>
              <a:rPr lang="zh-CN" altLang="en-US" sz="2200" dirty="0">
                <a:solidFill>
                  <a:srgbClr val="0000FF"/>
                </a:solidFill>
                <a:ea typeface="楷体" panose="02010609060101010101" pitchFamily="49" charset="-122"/>
                <a:cs typeface="Times New Roman" panose="02020603050405020304" pitchFamily="18" charset="0"/>
              </a:rPr>
              <a:t>，</a:t>
            </a:r>
            <a:r>
              <a:rPr lang="en-US" sz="2200" dirty="0">
                <a:solidFill>
                  <a:srgbClr val="FF00FF"/>
                </a:solidFill>
                <a:ea typeface="楷体" panose="02010609060101010101" pitchFamily="49" charset="-122"/>
                <a:cs typeface="Times New Roman" panose="02020603050405020304" pitchFamily="18" charset="0"/>
              </a:rPr>
              <a:t>35</a:t>
            </a:r>
            <a:endParaRPr lang="zh-CN" altLang="en-US" sz="2200" dirty="0">
              <a:solidFill>
                <a:srgbClr val="FF00FF"/>
              </a:solidFill>
              <a:ea typeface="楷体" panose="02010609060101010101" pitchFamily="49" charset="-122"/>
              <a:cs typeface="Times New Roman" panose="02020603050405020304" pitchFamily="18" charset="0"/>
            </a:endParaRPr>
          </a:p>
        </p:txBody>
      </p:sp>
      <p:sp>
        <p:nvSpPr>
          <p:cNvPr id="5" name="TextBox 4"/>
          <p:cNvSpPr txBox="1"/>
          <p:nvPr/>
        </p:nvSpPr>
        <p:spPr>
          <a:xfrm>
            <a:off x="785786" y="3143249"/>
            <a:ext cx="7429552" cy="1246495"/>
          </a:xfrm>
          <a:prstGeom prst="rect">
            <a:avLst/>
          </a:prstGeom>
          <a:noFill/>
        </p:spPr>
        <p:txBody>
          <a:bodyPr wrap="square" rtlCol="0">
            <a:spAutoFit/>
          </a:bodyPr>
          <a:lstStyle/>
          <a:p>
            <a:pPr algn="l">
              <a:lnSpc>
                <a:spcPts val="3000"/>
              </a:lnSpc>
              <a:spcBef>
                <a:spcPts val="0"/>
              </a:spcBef>
            </a:pPr>
            <a:r>
              <a:rPr lang="pt-BR" sz="2200" i="1">
                <a:solidFill>
                  <a:srgbClr val="0000FF"/>
                </a:solidFill>
                <a:ea typeface="楷体" panose="02010609060101010101" pitchFamily="49" charset="-122"/>
                <a:cs typeface="Times New Roman" panose="02020603050405020304" pitchFamily="18" charset="0"/>
              </a:rPr>
              <a:t>N</a:t>
            </a:r>
            <a:r>
              <a:rPr lang="pt-BR" sz="2200" baseline="-25000">
                <a:solidFill>
                  <a:srgbClr val="0000FF"/>
                </a:solidFill>
                <a:ea typeface="楷体" panose="02010609060101010101" pitchFamily="49" charset="-122"/>
                <a:cs typeface="Times New Roman" panose="02020603050405020304" pitchFamily="18" charset="0"/>
              </a:rPr>
              <a:t>1</a:t>
            </a:r>
            <a:r>
              <a:rPr lang="pt-BR" sz="2200">
                <a:solidFill>
                  <a:srgbClr val="0000FF"/>
                </a:solidFill>
                <a:ea typeface="楷体" panose="02010609060101010101" pitchFamily="49" charset="-122"/>
                <a:cs typeface="Times New Roman" panose="02020603050405020304" pitchFamily="18" charset="0"/>
              </a:rPr>
              <a:t>=1</a:t>
            </a:r>
            <a:r>
              <a:rPr lang="zh-CN" altLang="en-US" sz="2200">
                <a:solidFill>
                  <a:srgbClr val="0000FF"/>
                </a:solidFill>
                <a:ea typeface="楷体" panose="02010609060101010101" pitchFamily="49" charset="-122"/>
                <a:cs typeface="Times New Roman" panose="02020603050405020304" pitchFamily="18" charset="0"/>
              </a:rPr>
              <a:t>，</a:t>
            </a:r>
            <a:r>
              <a:rPr lang="pt-BR" sz="2200" i="1">
                <a:solidFill>
                  <a:srgbClr val="0000FF"/>
                </a:solidFill>
                <a:ea typeface="楷体" panose="02010609060101010101" pitchFamily="49" charset="-122"/>
                <a:cs typeface="Times New Roman" panose="02020603050405020304" pitchFamily="18" charset="0"/>
              </a:rPr>
              <a:t>N</a:t>
            </a:r>
            <a:r>
              <a:rPr lang="pt-BR" sz="2200" baseline="-25000">
                <a:solidFill>
                  <a:srgbClr val="0000FF"/>
                </a:solidFill>
                <a:ea typeface="楷体" panose="02010609060101010101" pitchFamily="49" charset="-122"/>
                <a:cs typeface="Times New Roman" panose="02020603050405020304" pitchFamily="18" charset="0"/>
              </a:rPr>
              <a:t>2</a:t>
            </a:r>
            <a:r>
              <a:rPr lang="pt-BR" sz="2200">
                <a:solidFill>
                  <a:srgbClr val="0000FF"/>
                </a:solidFill>
                <a:ea typeface="楷体" panose="02010609060101010101" pitchFamily="49" charset="-122"/>
                <a:cs typeface="Times New Roman" panose="02020603050405020304" pitchFamily="18" charset="0"/>
              </a:rPr>
              <a:t>=2</a:t>
            </a:r>
            <a:r>
              <a:rPr lang="zh-CN" altLang="en-US" sz="2200">
                <a:solidFill>
                  <a:srgbClr val="0000FF"/>
                </a:solidFill>
                <a:ea typeface="楷体" panose="02010609060101010101" pitchFamily="49" charset="-122"/>
                <a:cs typeface="Times New Roman" panose="02020603050405020304" pitchFamily="18" charset="0"/>
              </a:rPr>
              <a:t>，</a:t>
            </a:r>
            <a:r>
              <a:rPr lang="pt-BR" sz="2200" i="1">
                <a:solidFill>
                  <a:srgbClr val="0000FF"/>
                </a:solidFill>
                <a:ea typeface="楷体" panose="02010609060101010101" pitchFamily="49" charset="-122"/>
                <a:cs typeface="Times New Roman" panose="02020603050405020304" pitchFamily="18" charset="0"/>
              </a:rPr>
              <a:t>N</a:t>
            </a:r>
            <a:r>
              <a:rPr lang="pt-BR" sz="2200" i="1" baseline="-25000">
                <a:solidFill>
                  <a:srgbClr val="0000FF"/>
                </a:solidFill>
                <a:ea typeface="楷体" panose="02010609060101010101" pitchFamily="49" charset="-122"/>
                <a:cs typeface="Times New Roman" panose="02020603050405020304" pitchFamily="18" charset="0"/>
              </a:rPr>
              <a:t>h</a:t>
            </a:r>
            <a:r>
              <a:rPr lang="pt-BR" sz="2200">
                <a:solidFill>
                  <a:srgbClr val="0000FF"/>
                </a:solidFill>
                <a:ea typeface="楷体" panose="02010609060101010101" pitchFamily="49" charset="-122"/>
                <a:cs typeface="Times New Roman" panose="02020603050405020304" pitchFamily="18" charset="0"/>
              </a:rPr>
              <a:t>=</a:t>
            </a:r>
            <a:r>
              <a:rPr lang="pt-BR" sz="2200" i="1">
                <a:solidFill>
                  <a:srgbClr val="0000FF"/>
                </a:solidFill>
                <a:ea typeface="楷体" panose="02010609060101010101" pitchFamily="49" charset="-122"/>
                <a:cs typeface="Times New Roman" panose="02020603050405020304" pitchFamily="18" charset="0"/>
              </a:rPr>
              <a:t>N</a:t>
            </a:r>
            <a:r>
              <a:rPr lang="pt-BR" sz="2200" i="1" baseline="-25000">
                <a:solidFill>
                  <a:srgbClr val="0000FF"/>
                </a:solidFill>
                <a:ea typeface="楷体" panose="02010609060101010101" pitchFamily="49" charset="-122"/>
                <a:cs typeface="Times New Roman" panose="02020603050405020304" pitchFamily="18" charset="0"/>
              </a:rPr>
              <a:t>h</a:t>
            </a:r>
            <a:r>
              <a:rPr lang="pt-BR" sz="2200" baseline="-25000">
                <a:solidFill>
                  <a:srgbClr val="0000FF"/>
                </a:solidFill>
                <a:ea typeface="楷体" panose="02010609060101010101" pitchFamily="49" charset="-122"/>
                <a:cs typeface="Times New Roman" panose="02020603050405020304" pitchFamily="18" charset="0"/>
              </a:rPr>
              <a:t>-1</a:t>
            </a:r>
            <a:r>
              <a:rPr lang="pt-BR" sz="2200">
                <a:solidFill>
                  <a:srgbClr val="0000FF"/>
                </a:solidFill>
                <a:ea typeface="楷体" panose="02010609060101010101" pitchFamily="49" charset="-122"/>
                <a:cs typeface="Times New Roman" panose="02020603050405020304" pitchFamily="18" charset="0"/>
              </a:rPr>
              <a:t>+</a:t>
            </a:r>
            <a:r>
              <a:rPr lang="pt-BR" sz="2200" i="1">
                <a:solidFill>
                  <a:srgbClr val="0000FF"/>
                </a:solidFill>
                <a:ea typeface="楷体" panose="02010609060101010101" pitchFamily="49" charset="-122"/>
                <a:cs typeface="Times New Roman" panose="02020603050405020304" pitchFamily="18" charset="0"/>
              </a:rPr>
              <a:t>N</a:t>
            </a:r>
            <a:r>
              <a:rPr lang="pt-BR" sz="2200" i="1" baseline="-25000">
                <a:solidFill>
                  <a:srgbClr val="0000FF"/>
                </a:solidFill>
                <a:ea typeface="楷体" panose="02010609060101010101" pitchFamily="49" charset="-122"/>
                <a:cs typeface="Times New Roman" panose="02020603050405020304" pitchFamily="18" charset="0"/>
              </a:rPr>
              <a:t>h</a:t>
            </a:r>
            <a:r>
              <a:rPr lang="pt-BR" sz="2200" baseline="-25000">
                <a:solidFill>
                  <a:srgbClr val="0000FF"/>
                </a:solidFill>
                <a:ea typeface="楷体" panose="02010609060101010101" pitchFamily="49" charset="-122"/>
                <a:cs typeface="Times New Roman" panose="02020603050405020304" pitchFamily="18" charset="0"/>
              </a:rPr>
              <a:t>-2</a:t>
            </a:r>
            <a:r>
              <a:rPr lang="pt-BR" sz="2200">
                <a:solidFill>
                  <a:srgbClr val="0000FF"/>
                </a:solidFill>
                <a:ea typeface="楷体" panose="02010609060101010101" pitchFamily="49" charset="-122"/>
                <a:cs typeface="Times New Roman" panose="02020603050405020304" pitchFamily="18" charset="0"/>
              </a:rPr>
              <a:t>+1</a:t>
            </a:r>
            <a:endParaRPr lang="zh-CN" altLang="en-US" sz="2200">
              <a:solidFill>
                <a:srgbClr val="0000FF"/>
              </a:solidFill>
              <a:ea typeface="楷体" panose="02010609060101010101" pitchFamily="49" charset="-122"/>
              <a:cs typeface="Times New Roman" panose="02020603050405020304" pitchFamily="18" charset="0"/>
            </a:endParaRPr>
          </a:p>
          <a:p>
            <a:pPr algn="l">
              <a:lnSpc>
                <a:spcPts val="3000"/>
              </a:lnSpc>
              <a:spcBef>
                <a:spcPts val="0"/>
              </a:spcBef>
            </a:pPr>
            <a:r>
              <a:rPr lang="en-US" sz="2200" i="1">
                <a:solidFill>
                  <a:srgbClr val="0000FF"/>
                </a:solidFill>
                <a:ea typeface="楷体" panose="02010609060101010101" pitchFamily="49" charset="-122"/>
                <a:cs typeface="Times New Roman" panose="02020603050405020304" pitchFamily="18" charset="0"/>
              </a:rPr>
              <a:t>N</a:t>
            </a:r>
            <a:r>
              <a:rPr lang="en-US" sz="2200" baseline="-25000">
                <a:solidFill>
                  <a:srgbClr val="0000FF"/>
                </a:solidFill>
                <a:ea typeface="楷体" panose="02010609060101010101" pitchFamily="49" charset="-122"/>
                <a:cs typeface="Times New Roman" panose="02020603050405020304" pitchFamily="18" charset="0"/>
              </a:rPr>
              <a:t>3</a:t>
            </a:r>
            <a:r>
              <a:rPr lang="en-US" sz="2200">
                <a:solidFill>
                  <a:srgbClr val="0000FF"/>
                </a:solidFill>
                <a:ea typeface="楷体" panose="02010609060101010101" pitchFamily="49" charset="-122"/>
                <a:cs typeface="Times New Roman" panose="02020603050405020304" pitchFamily="18" charset="0"/>
              </a:rPr>
              <a:t>=4</a:t>
            </a:r>
            <a:r>
              <a:rPr lang="zh-CN" altLang="en-US" sz="2200">
                <a:solidFill>
                  <a:srgbClr val="0000FF"/>
                </a:solidFill>
                <a:ea typeface="楷体" panose="02010609060101010101" pitchFamily="49" charset="-122"/>
                <a:cs typeface="Times New Roman" panose="02020603050405020304" pitchFamily="18" charset="0"/>
              </a:rPr>
              <a:t>，</a:t>
            </a:r>
            <a:r>
              <a:rPr lang="en-US" sz="2200" i="1">
                <a:solidFill>
                  <a:srgbClr val="0000FF"/>
                </a:solidFill>
                <a:ea typeface="楷体" panose="02010609060101010101" pitchFamily="49" charset="-122"/>
                <a:cs typeface="Times New Roman" panose="02020603050405020304" pitchFamily="18" charset="0"/>
              </a:rPr>
              <a:t>N</a:t>
            </a:r>
            <a:r>
              <a:rPr lang="en-US" sz="2200" baseline="-25000">
                <a:solidFill>
                  <a:srgbClr val="0000FF"/>
                </a:solidFill>
                <a:ea typeface="楷体" panose="02010609060101010101" pitchFamily="49" charset="-122"/>
                <a:cs typeface="Times New Roman" panose="02020603050405020304" pitchFamily="18" charset="0"/>
              </a:rPr>
              <a:t>4</a:t>
            </a:r>
            <a:r>
              <a:rPr lang="en-US" sz="2200">
                <a:solidFill>
                  <a:srgbClr val="0000FF"/>
                </a:solidFill>
                <a:ea typeface="楷体" panose="02010609060101010101" pitchFamily="49" charset="-122"/>
                <a:cs typeface="Times New Roman" panose="02020603050405020304" pitchFamily="18" charset="0"/>
              </a:rPr>
              <a:t>=7</a:t>
            </a:r>
            <a:r>
              <a:rPr lang="zh-CN" altLang="en-US" sz="2200">
                <a:solidFill>
                  <a:srgbClr val="0000FF"/>
                </a:solidFill>
                <a:ea typeface="楷体" panose="02010609060101010101" pitchFamily="49" charset="-122"/>
                <a:cs typeface="Times New Roman" panose="02020603050405020304" pitchFamily="18" charset="0"/>
              </a:rPr>
              <a:t>，</a:t>
            </a:r>
            <a:r>
              <a:rPr lang="en-US" sz="2200" i="1">
                <a:solidFill>
                  <a:srgbClr val="0000FF"/>
                </a:solidFill>
                <a:ea typeface="楷体" panose="02010609060101010101" pitchFamily="49" charset="-122"/>
                <a:cs typeface="Times New Roman" panose="02020603050405020304" pitchFamily="18" charset="0"/>
              </a:rPr>
              <a:t>N</a:t>
            </a:r>
            <a:r>
              <a:rPr lang="en-US" sz="2200" baseline="-25000">
                <a:solidFill>
                  <a:srgbClr val="0000FF"/>
                </a:solidFill>
                <a:ea typeface="楷体" panose="02010609060101010101" pitchFamily="49" charset="-122"/>
                <a:cs typeface="Times New Roman" panose="02020603050405020304" pitchFamily="18" charset="0"/>
              </a:rPr>
              <a:t>5</a:t>
            </a:r>
            <a:r>
              <a:rPr lang="en-US" sz="2200">
                <a:solidFill>
                  <a:srgbClr val="0000FF"/>
                </a:solidFill>
                <a:ea typeface="楷体" panose="02010609060101010101" pitchFamily="49" charset="-122"/>
                <a:cs typeface="Times New Roman" panose="02020603050405020304" pitchFamily="18" charset="0"/>
              </a:rPr>
              <a:t>=12</a:t>
            </a:r>
            <a:r>
              <a:rPr lang="zh-CN" altLang="en-US" sz="2200">
                <a:solidFill>
                  <a:srgbClr val="0000FF"/>
                </a:solidFill>
                <a:ea typeface="楷体" panose="02010609060101010101" pitchFamily="49" charset="-122"/>
                <a:cs typeface="Times New Roman" panose="02020603050405020304" pitchFamily="18" charset="0"/>
              </a:rPr>
              <a:t>，求出</a:t>
            </a:r>
            <a:r>
              <a:rPr lang="en-US" sz="2200" i="1">
                <a:solidFill>
                  <a:srgbClr val="0000FF"/>
                </a:solidFill>
                <a:ea typeface="楷体" panose="02010609060101010101" pitchFamily="49" charset="-122"/>
                <a:cs typeface="Times New Roman" panose="02020603050405020304" pitchFamily="18" charset="0"/>
              </a:rPr>
              <a:t>N</a:t>
            </a:r>
            <a:r>
              <a:rPr lang="en-US" sz="2200" i="1" baseline="-25000">
                <a:solidFill>
                  <a:srgbClr val="0000FF"/>
                </a:solidFill>
                <a:ea typeface="楷体" panose="02010609060101010101" pitchFamily="49" charset="-122"/>
                <a:cs typeface="Times New Roman" panose="02020603050405020304" pitchFamily="18" charset="0"/>
              </a:rPr>
              <a:t>h</a:t>
            </a:r>
            <a:r>
              <a:rPr lang="en-US" sz="2200">
                <a:solidFill>
                  <a:srgbClr val="0000FF"/>
                </a:solidFill>
                <a:ea typeface="楷体" panose="02010609060101010101" pitchFamily="49" charset="-122"/>
                <a:cs typeface="Times New Roman" panose="02020603050405020304" pitchFamily="18" charset="0"/>
              </a:rPr>
              <a:t>=12</a:t>
            </a:r>
            <a:r>
              <a:rPr lang="zh-CN" altLang="en-US" sz="2200">
                <a:solidFill>
                  <a:srgbClr val="0000FF"/>
                </a:solidFill>
                <a:ea typeface="楷体" panose="02010609060101010101" pitchFamily="49" charset="-122"/>
                <a:cs typeface="Times New Roman" panose="02020603050405020304" pitchFamily="18" charset="0"/>
              </a:rPr>
              <a:t>时，</a:t>
            </a:r>
            <a:r>
              <a:rPr lang="en-US" sz="2200" i="1">
                <a:solidFill>
                  <a:srgbClr val="0000FF"/>
                </a:solidFill>
                <a:ea typeface="楷体" panose="02010609060101010101" pitchFamily="49" charset="-122"/>
                <a:cs typeface="Times New Roman" panose="02020603050405020304" pitchFamily="18" charset="0"/>
              </a:rPr>
              <a:t>h</a:t>
            </a:r>
            <a:r>
              <a:rPr lang="en-US" sz="2200">
                <a:solidFill>
                  <a:srgbClr val="0000FF"/>
                </a:solidFill>
                <a:ea typeface="楷体" panose="02010609060101010101" pitchFamily="49" charset="-122"/>
                <a:cs typeface="Times New Roman" panose="02020603050405020304" pitchFamily="18" charset="0"/>
              </a:rPr>
              <a:t>=5</a:t>
            </a:r>
            <a:r>
              <a:rPr lang="zh-CN" altLang="en-US" sz="2200">
                <a:solidFill>
                  <a:srgbClr val="0000FF"/>
                </a:solidFill>
                <a:ea typeface="楷体" panose="02010609060101010101" pitchFamily="49" charset="-122"/>
                <a:cs typeface="Times New Roman" panose="02020603050405020304" pitchFamily="18" charset="0"/>
              </a:rPr>
              <a:t>。</a:t>
            </a:r>
            <a:endParaRPr lang="en-US" altLang="zh-CN" sz="2200">
              <a:solidFill>
                <a:srgbClr val="0000FF"/>
              </a:solidFill>
              <a:ea typeface="楷体" panose="02010609060101010101" pitchFamily="49" charset="-122"/>
              <a:cs typeface="Times New Roman" panose="02020603050405020304" pitchFamily="18" charset="0"/>
            </a:endParaRPr>
          </a:p>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也就是说，</a:t>
            </a:r>
            <a:r>
              <a:rPr lang="en-US" sz="2200">
                <a:solidFill>
                  <a:srgbClr val="0000FF"/>
                </a:solidFill>
                <a:ea typeface="楷体" panose="02010609060101010101" pitchFamily="49" charset="-122"/>
                <a:cs typeface="Times New Roman" panose="02020603050405020304" pitchFamily="18" charset="0"/>
              </a:rPr>
              <a:t>12</a:t>
            </a:r>
            <a:r>
              <a:rPr lang="zh-CN" altLang="en-US" sz="2200">
                <a:solidFill>
                  <a:srgbClr val="0000FF"/>
                </a:solidFill>
                <a:ea typeface="楷体" panose="02010609060101010101" pitchFamily="49" charset="-122"/>
                <a:cs typeface="Times New Roman" panose="02020603050405020304" pitchFamily="18" charset="0"/>
              </a:rPr>
              <a:t>个结点的平衡二叉树最大高度为</a:t>
            </a:r>
            <a:r>
              <a:rPr lang="en-US" altLang="zh-CN" sz="2200">
                <a:solidFill>
                  <a:srgbClr val="0000FF"/>
                </a:solidFill>
                <a:ea typeface="楷体" panose="02010609060101010101" pitchFamily="49" charset="-122"/>
                <a:cs typeface="Times New Roman" panose="02020603050405020304" pitchFamily="18" charset="0"/>
              </a:rPr>
              <a:t>5</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7556630" y="2070550"/>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a:solidFill>
                <a:srgbClr val="FF0000"/>
              </a:solidFill>
              <a:ea typeface="楷体" panose="02010609060101010101" pitchFamily="49" charset="-122"/>
              <a:cs typeface="Times New Roman" panose="02020603050405020304" pitchFamily="18" charset="0"/>
            </a:endParaRPr>
          </a:p>
        </p:txBody>
      </p:sp>
      <p:sp>
        <p:nvSpPr>
          <p:cNvPr id="7" name="TextBox 6"/>
          <p:cNvSpPr txBox="1"/>
          <p:nvPr/>
        </p:nvSpPr>
        <p:spPr>
          <a:xfrm>
            <a:off x="785786" y="4953011"/>
            <a:ext cx="7786742" cy="477054"/>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anose="02010609060101010101" pitchFamily="49" charset="-122"/>
                <a:cs typeface="Times New Roman" panose="02020603050405020304" pitchFamily="18" charset="0"/>
              </a:rPr>
              <a:t>选项</a:t>
            </a:r>
            <a:r>
              <a:rPr lang="en-US" altLang="zh-CN" sz="2200">
                <a:solidFill>
                  <a:srgbClr val="0000FF"/>
                </a:solidFill>
                <a:ea typeface="楷体" panose="02010609060101010101" pitchFamily="49" charset="-122"/>
                <a:cs typeface="Times New Roman" panose="02020603050405020304" pitchFamily="18" charset="0"/>
              </a:rPr>
              <a:t>A</a:t>
            </a:r>
            <a:r>
              <a:rPr lang="zh-CN" altLang="en-US" sz="2200">
                <a:solidFill>
                  <a:srgbClr val="0000FF"/>
                </a:solidFill>
                <a:ea typeface="楷体" panose="02010609060101010101" pitchFamily="49" charset="-122"/>
                <a:cs typeface="Times New Roman" panose="02020603050405020304" pitchFamily="18" charset="0"/>
              </a:rPr>
              <a:t>比较</a:t>
            </a:r>
            <a:r>
              <a:rPr lang="en-US" altLang="zh-CN" sz="2200">
                <a:solidFill>
                  <a:srgbClr val="0000FF"/>
                </a:solidFill>
                <a:ea typeface="楷体" panose="02010609060101010101" pitchFamily="49" charset="-122"/>
                <a:cs typeface="Times New Roman" panose="02020603050405020304" pitchFamily="18" charset="0"/>
              </a:rPr>
              <a:t>6</a:t>
            </a:r>
            <a:r>
              <a:rPr lang="zh-CN" altLang="en-US" sz="2200">
                <a:solidFill>
                  <a:srgbClr val="0000FF"/>
                </a:solidFill>
                <a:ea typeface="楷体" panose="02010609060101010101" pitchFamily="49" charset="-122"/>
                <a:cs typeface="Times New Roman" panose="02020603050405020304" pitchFamily="18" charset="0"/>
              </a:rPr>
              <a:t>次 </a:t>
            </a:r>
            <a:r>
              <a:rPr lang="zh-CN" altLang="en-US" sz="220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  错误；</a:t>
            </a:r>
            <a:r>
              <a:rPr lang="zh-CN" altLang="en-US" sz="2200">
                <a:solidFill>
                  <a:srgbClr val="0000FF"/>
                </a:solidFill>
                <a:ea typeface="楷体" panose="02010609060101010101" pitchFamily="49" charset="-122"/>
                <a:cs typeface="Times New Roman" panose="02020603050405020304" pitchFamily="18" charset="0"/>
              </a:rPr>
              <a:t>选项</a:t>
            </a:r>
            <a:r>
              <a:rPr lang="en-US" altLang="zh-CN" sz="2200">
                <a:solidFill>
                  <a:srgbClr val="0000FF"/>
                </a:solidFill>
                <a:ea typeface="楷体" panose="02010609060101010101" pitchFamily="49" charset="-122"/>
                <a:cs typeface="Times New Roman" panose="02020603050405020304" pitchFamily="18" charset="0"/>
              </a:rPr>
              <a:t>B</a:t>
            </a:r>
            <a:r>
              <a:rPr lang="zh-CN" altLang="en-US" sz="2200">
                <a:solidFill>
                  <a:srgbClr val="0000FF"/>
                </a:solidFill>
                <a:ea typeface="楷体" panose="02010609060101010101" pitchFamily="49" charset="-122"/>
                <a:cs typeface="Times New Roman" panose="02020603050405020304" pitchFamily="18" charset="0"/>
              </a:rPr>
              <a:t>、</a:t>
            </a:r>
            <a:r>
              <a:rPr lang="en-US" altLang="zh-CN" sz="2200">
                <a:solidFill>
                  <a:srgbClr val="0000FF"/>
                </a:solidFill>
                <a:ea typeface="楷体" panose="02010609060101010101" pitchFamily="49" charset="-122"/>
                <a:cs typeface="Times New Roman" panose="02020603050405020304" pitchFamily="18" charset="0"/>
              </a:rPr>
              <a:t>C</a:t>
            </a:r>
            <a:r>
              <a:rPr lang="zh-CN" altLang="en-US" sz="2200">
                <a:solidFill>
                  <a:srgbClr val="0000FF"/>
                </a:solidFill>
                <a:ea typeface="楷体" panose="02010609060101010101" pitchFamily="49" charset="-122"/>
                <a:cs typeface="Times New Roman" panose="02020603050405020304" pitchFamily="18" charset="0"/>
              </a:rPr>
              <a:t>比较</a:t>
            </a:r>
            <a:r>
              <a:rPr lang="en-US" altLang="zh-CN" sz="2200">
                <a:solidFill>
                  <a:srgbClr val="0000FF"/>
                </a:solidFill>
                <a:ea typeface="楷体" panose="02010609060101010101" pitchFamily="49" charset="-122"/>
                <a:cs typeface="Times New Roman" panose="02020603050405020304" pitchFamily="18" charset="0"/>
              </a:rPr>
              <a:t>5</a:t>
            </a:r>
            <a:r>
              <a:rPr lang="zh-CN" altLang="en-US" sz="2200">
                <a:solidFill>
                  <a:srgbClr val="0000FF"/>
                </a:solidFill>
                <a:ea typeface="楷体" panose="02010609060101010101" pitchFamily="49" charset="-122"/>
                <a:cs typeface="Times New Roman" panose="02020603050405020304" pitchFamily="18" charset="0"/>
              </a:rPr>
              <a:t>次而不成功 </a:t>
            </a:r>
            <a:r>
              <a:rPr lang="zh-CN" altLang="en-US" sz="220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  错误</a:t>
            </a:r>
            <a:endParaRPr lang="zh-CN" altLang="en-US" sz="2200">
              <a:solidFill>
                <a:srgbClr val="0000FF"/>
              </a:solidFill>
              <a:ea typeface="楷体" panose="02010609060101010101" pitchFamily="49" charset="-122"/>
              <a:cs typeface="Times New Roman" panose="02020603050405020304" pitchFamily="18" charset="0"/>
            </a:endParaRPr>
          </a:p>
        </p:txBody>
      </p:sp>
      <p:pic>
        <p:nvPicPr>
          <p:cNvPr id="9" name="Picture 2"/>
          <p:cNvPicPr>
            <a:picLocks noChangeAspect="1" noChangeArrowheads="1"/>
          </p:cNvPicPr>
          <p:nvPr/>
        </p:nvPicPr>
        <p:blipFill>
          <a:blip r:embed="rId3" cstate="print"/>
          <a:srcRect/>
          <a:stretch>
            <a:fillRect/>
          </a:stretch>
        </p:blipFill>
        <p:spPr bwMode="auto">
          <a:xfrm>
            <a:off x="142844" y="571481"/>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A3603EE2-E77C-4A3F-BE76-CC22BE303815}" type="slidenum">
              <a:rPr lang="en-US" altLang="zh-CN" smtClean="0"/>
              <a:t>173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71480"/>
            <a:ext cx="3286148"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a:rPr>
              <a:t>  </a:t>
            </a:r>
            <a:r>
              <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a:rPr>
              <a:t>B-</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a:rPr>
              <a:t>树和</a:t>
            </a:r>
            <a:r>
              <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a:rPr>
              <a:t>B+</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a:rPr>
              <a:t>树</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p:cNvGrpSpPr/>
          <p:nvPr/>
        </p:nvGrpSpPr>
        <p:grpSpPr>
          <a:xfrm>
            <a:off x="142844" y="2095492"/>
            <a:ext cx="8429684" cy="3144450"/>
            <a:chOff x="142844" y="1571618"/>
            <a:chExt cx="8429684" cy="2358338"/>
          </a:xfrm>
        </p:grpSpPr>
        <p:sp>
          <p:nvSpPr>
            <p:cNvPr id="5" name="TextBox 4"/>
            <p:cNvSpPr txBox="1"/>
            <p:nvPr/>
          </p:nvSpPr>
          <p:spPr>
            <a:xfrm>
              <a:off x="1357290" y="1571618"/>
              <a:ext cx="7215238" cy="2358338"/>
            </a:xfrm>
            <a:prstGeom prst="rect">
              <a:avLst/>
            </a:prstGeom>
            <a:noFill/>
          </p:spPr>
          <p:txBody>
            <a:bodyPr wrap="square" rtlCol="0">
              <a:spAutoFit/>
            </a:bodyPr>
            <a:lstStyle/>
            <a:p>
              <a:pPr marL="457200" indent="-457200" algn="l">
                <a:lnSpc>
                  <a:spcPts val="3400"/>
                </a:lnSpc>
                <a:spcBef>
                  <a:spcPts val="0"/>
                </a:spcBef>
                <a:buBlip>
                  <a:blip r:embed="rId3"/>
                </a:buBlip>
              </a:pPr>
              <a:r>
                <a:rPr lang="en-US" altLang="zh-CN" sz="2200" i="1">
                  <a:solidFill>
                    <a:srgbClr val="0000FF"/>
                  </a:solidFill>
                  <a:ea typeface="楷体" panose="02010609060101010101" pitchFamily="49" charset="-122"/>
                  <a:cs typeface="Times New Roman" panose="02020603050405020304" pitchFamily="18" charset="0"/>
                </a:rPr>
                <a:t>n</a:t>
              </a:r>
              <a:r>
                <a:rPr lang="zh-CN" altLang="en-US" sz="2200">
                  <a:solidFill>
                    <a:srgbClr val="0000FF"/>
                  </a:solidFill>
                  <a:ea typeface="楷体" panose="02010609060101010101" pitchFamily="49" charset="-122"/>
                  <a:cs typeface="Times New Roman" panose="02020603050405020304" pitchFamily="18" charset="0"/>
                </a:rPr>
                <a:t>个关键字的结点有</a:t>
              </a:r>
              <a:r>
                <a:rPr lang="en-US" altLang="zh-CN" sz="2200" i="1">
                  <a:solidFill>
                    <a:srgbClr val="0000FF"/>
                  </a:solidFill>
                  <a:ea typeface="楷体" panose="02010609060101010101" pitchFamily="49" charset="-122"/>
                  <a:cs typeface="Times New Roman" panose="02020603050405020304" pitchFamily="18" charset="0"/>
                </a:rPr>
                <a:t>n</a:t>
              </a:r>
              <a:r>
                <a:rPr lang="en-US" altLang="zh-CN" sz="2200">
                  <a:solidFill>
                    <a:srgbClr val="0000FF"/>
                  </a:solidFill>
                  <a:ea typeface="楷体" panose="02010609060101010101" pitchFamily="49" charset="-122"/>
                  <a:cs typeface="Times New Roman" panose="02020603050405020304" pitchFamily="18" charset="0"/>
                </a:rPr>
                <a:t>+1</a:t>
              </a:r>
              <a:r>
                <a:rPr lang="zh-CN" altLang="en-US" sz="2200">
                  <a:solidFill>
                    <a:srgbClr val="0000FF"/>
                  </a:solidFill>
                  <a:ea typeface="楷体" panose="02010609060101010101" pitchFamily="49" charset="-122"/>
                  <a:cs typeface="Times New Roman" panose="02020603050405020304" pitchFamily="18" charset="0"/>
                </a:rPr>
                <a:t>棵子树</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ts val="34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内部结点关键字总数为</a:t>
              </a:r>
              <a:r>
                <a:rPr lang="en-US" altLang="zh-CN" sz="2200" i="1">
                  <a:solidFill>
                    <a:srgbClr val="0000FF"/>
                  </a:solidFill>
                  <a:ea typeface="楷体" panose="02010609060101010101" pitchFamily="49" charset="-122"/>
                  <a:cs typeface="Times New Roman" panose="02020603050405020304" pitchFamily="18" charset="0"/>
                </a:rPr>
                <a:t>n</a:t>
              </a:r>
              <a:r>
                <a:rPr lang="zh-CN" altLang="en-US" sz="2200">
                  <a:solidFill>
                    <a:srgbClr val="0000FF"/>
                  </a:solidFill>
                  <a:ea typeface="楷体" panose="02010609060101010101" pitchFamily="49" charset="-122"/>
                  <a:cs typeface="Times New Roman" panose="02020603050405020304" pitchFamily="18" charset="0"/>
                </a:rPr>
                <a:t>，外部结点个数为</a:t>
              </a:r>
              <a:r>
                <a:rPr lang="en-US" altLang="zh-CN" sz="2200" i="1">
                  <a:solidFill>
                    <a:srgbClr val="0000FF"/>
                  </a:solidFill>
                  <a:ea typeface="楷体" panose="02010609060101010101" pitchFamily="49" charset="-122"/>
                  <a:cs typeface="Times New Roman" panose="02020603050405020304" pitchFamily="18" charset="0"/>
                </a:rPr>
                <a:t>n</a:t>
              </a:r>
              <a:r>
                <a:rPr lang="en-US" altLang="zh-CN" sz="2200">
                  <a:solidFill>
                    <a:srgbClr val="0000FF"/>
                  </a:solidFill>
                  <a:ea typeface="楷体" panose="02010609060101010101" pitchFamily="49" charset="-122"/>
                  <a:cs typeface="Times New Roman" panose="02020603050405020304" pitchFamily="18" charset="0"/>
                </a:rPr>
                <a:t>+1</a:t>
              </a:r>
            </a:p>
            <a:p>
              <a:pPr marL="457200" indent="-457200" algn="l">
                <a:lnSpc>
                  <a:spcPts val="34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内部结点最多关键字个数</a:t>
              </a:r>
              <a:r>
                <a:rPr lang="en-US" altLang="zh-CN" sz="2200">
                  <a:solidFill>
                    <a:srgbClr val="0000FF"/>
                  </a:solidFill>
                  <a:ea typeface="楷体" panose="02010609060101010101" pitchFamily="49" charset="-122"/>
                  <a:cs typeface="Times New Roman" panose="02020603050405020304" pitchFamily="18" charset="0"/>
                </a:rPr>
                <a:t>Max = </a:t>
              </a:r>
              <a:r>
                <a:rPr lang="en-US" altLang="zh-CN" sz="2200" i="1">
                  <a:solidFill>
                    <a:srgbClr val="0000FF"/>
                  </a:solidFill>
                  <a:ea typeface="楷体" panose="02010609060101010101" pitchFamily="49" charset="-122"/>
                  <a:cs typeface="Times New Roman" panose="02020603050405020304" pitchFamily="18" charset="0"/>
                </a:rPr>
                <a:t>m</a:t>
              </a:r>
              <a:r>
                <a:rPr lang="en-US" altLang="zh-CN" sz="2200">
                  <a:solidFill>
                    <a:srgbClr val="0000FF"/>
                  </a:solidFill>
                  <a:latin typeface="+mn-ea"/>
                  <a:cs typeface="Times New Roman" panose="02020603050405020304" pitchFamily="18" charset="0"/>
                </a:rPr>
                <a:t>-</a:t>
              </a:r>
              <a:r>
                <a:rPr lang="en-US" altLang="zh-CN" sz="2200">
                  <a:solidFill>
                    <a:srgbClr val="0000FF"/>
                  </a:solidFill>
                  <a:ea typeface="楷体" panose="02010609060101010101" pitchFamily="49" charset="-122"/>
                  <a:cs typeface="Times New Roman" panose="02020603050405020304" pitchFamily="18" charset="0"/>
                </a:rPr>
                <a:t>1</a:t>
              </a:r>
              <a:endParaRPr lang="zh-CN" altLang="en-US" sz="2200">
                <a:solidFill>
                  <a:srgbClr val="0000FF"/>
                </a:solidFill>
                <a:ea typeface="楷体" panose="02010609060101010101" pitchFamily="49" charset="-122"/>
                <a:cs typeface="Times New Roman" panose="02020603050405020304" pitchFamily="18" charset="0"/>
              </a:endParaRPr>
            </a:p>
            <a:p>
              <a:pPr marL="457200" indent="-457200" algn="l">
                <a:lnSpc>
                  <a:spcPts val="34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内部结点最少关键字个数</a:t>
              </a:r>
              <a:r>
                <a:rPr lang="en-US" altLang="zh-CN" sz="2200">
                  <a:solidFill>
                    <a:srgbClr val="0000FF"/>
                  </a:solidFill>
                  <a:ea typeface="楷体" panose="02010609060101010101" pitchFamily="49" charset="-122"/>
                  <a:cs typeface="Times New Roman" panose="02020603050405020304" pitchFamily="18" charset="0"/>
                </a:rPr>
                <a:t>Min = </a:t>
              </a:r>
              <a:r>
                <a:rPr lang="zh-CN" altLang="en-US" sz="2200">
                  <a:solidFill>
                    <a:srgbClr val="0000FF"/>
                  </a:solidFill>
                </a:rPr>
                <a:t> </a:t>
              </a:r>
              <a:r>
                <a:rPr lang="en-US" sz="2200">
                  <a:solidFill>
                    <a:srgbClr val="0000FF"/>
                  </a:solidFill>
                  <a:sym typeface="Symbol" panose="05050102010706020507"/>
                </a:rPr>
                <a:t></a:t>
              </a:r>
              <a:r>
                <a:rPr lang="en-US" sz="2200" i="1">
                  <a:solidFill>
                    <a:srgbClr val="0000FF"/>
                  </a:solidFill>
                </a:rPr>
                <a:t>m</a:t>
              </a:r>
              <a:r>
                <a:rPr lang="en-US" sz="2200">
                  <a:solidFill>
                    <a:srgbClr val="0000FF"/>
                  </a:solidFill>
                </a:rPr>
                <a:t>/2</a:t>
              </a:r>
              <a:r>
                <a:rPr lang="en-US" sz="2200">
                  <a:solidFill>
                    <a:srgbClr val="0000FF"/>
                  </a:solidFill>
                  <a:sym typeface="Symbol" panose="05050102010706020507"/>
                </a:rPr>
                <a:t></a:t>
              </a:r>
              <a:r>
                <a:rPr lang="en-US" sz="2200">
                  <a:solidFill>
                    <a:srgbClr val="0000FF"/>
                  </a:solidFill>
                </a:rPr>
                <a:t>-1</a:t>
              </a:r>
            </a:p>
            <a:p>
              <a:pPr marL="457200" indent="-457200" algn="l">
                <a:lnSpc>
                  <a:spcPts val="34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插入关键字时，只有根结点分裂 </a:t>
              </a:r>
              <a:r>
                <a:rPr lang="zh-CN" altLang="en-US" sz="220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 树高增加</a:t>
              </a:r>
              <a:r>
                <a:rPr lang="en-US" altLang="zh-CN" sz="2200">
                  <a:solidFill>
                    <a:srgbClr val="0000FF"/>
                  </a:solidFill>
                  <a:ea typeface="楷体" panose="02010609060101010101" pitchFamily="49" charset="-122"/>
                  <a:cs typeface="Times New Roman" panose="02020603050405020304" pitchFamily="18" charset="0"/>
                  <a:sym typeface="Wingdings" panose="05000000000000000000"/>
                </a:rPr>
                <a:t>1</a:t>
              </a: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层</a:t>
              </a:r>
              <a:endParaRPr lang="en-US" altLang="zh-CN" sz="2200">
                <a:solidFill>
                  <a:srgbClr val="0000FF"/>
                </a:solidFill>
                <a:ea typeface="楷体" panose="02010609060101010101" pitchFamily="49" charset="-122"/>
                <a:cs typeface="Times New Roman" panose="02020603050405020304" pitchFamily="18" charset="0"/>
                <a:sym typeface="Wingdings" panose="05000000000000000000"/>
              </a:endParaRPr>
            </a:p>
            <a:p>
              <a:pPr marL="457200" indent="-457200" algn="l">
                <a:lnSpc>
                  <a:spcPts val="34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删除关键字时，只有根结点参与合并 </a:t>
              </a:r>
              <a:r>
                <a:rPr lang="zh-CN" altLang="en-US" sz="220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 树高减少</a:t>
              </a:r>
              <a:r>
                <a:rPr lang="en-US" altLang="zh-CN" sz="2200">
                  <a:solidFill>
                    <a:srgbClr val="0000FF"/>
                  </a:solidFill>
                  <a:ea typeface="楷体" panose="02010609060101010101" pitchFamily="49" charset="-122"/>
                  <a:cs typeface="Times New Roman" panose="02020603050405020304" pitchFamily="18" charset="0"/>
                  <a:sym typeface="Wingdings" panose="05000000000000000000"/>
                </a:rPr>
                <a:t>1</a:t>
              </a: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层</a:t>
              </a:r>
              <a:endParaRPr lang="en-US" altLang="zh-CN" sz="2200">
                <a:solidFill>
                  <a:srgbClr val="0000FF"/>
                </a:solidFill>
                <a:ea typeface="楷体" panose="02010609060101010101" pitchFamily="49" charset="-122"/>
                <a:cs typeface="Times New Roman" panose="02020603050405020304" pitchFamily="18" charset="0"/>
                <a:sym typeface="Wingdings" panose="05000000000000000000"/>
              </a:endParaRPr>
            </a:p>
            <a:p>
              <a:pPr marL="457200" indent="-457200" algn="l">
                <a:lnSpc>
                  <a:spcPts val="34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只能从根结点出发随机查找</a:t>
              </a:r>
              <a:endParaRPr lang="zh-CN" altLang="en-US" sz="2200">
                <a:solidFill>
                  <a:srgbClr val="0000FF"/>
                </a:solidFill>
                <a:ea typeface="楷体" panose="02010609060101010101" pitchFamily="49" charset="-122"/>
                <a:cs typeface="Times New Roman" panose="02020603050405020304" pitchFamily="18" charset="0"/>
              </a:endParaRPr>
            </a:p>
          </p:txBody>
        </p:sp>
        <p:pic>
          <p:nvPicPr>
            <p:cNvPr id="6" name="Picture 1"/>
            <p:cNvPicPr>
              <a:picLocks noChangeAspect="1" noChangeArrowheads="1"/>
            </p:cNvPicPr>
            <p:nvPr/>
          </p:nvPicPr>
          <p:blipFill>
            <a:blip r:embed="rId4"/>
            <a:srcRect/>
            <a:stretch>
              <a:fillRect/>
            </a:stretch>
          </p:blipFill>
          <p:spPr bwMode="auto">
            <a:xfrm>
              <a:off x="142844" y="1975062"/>
              <a:ext cx="1049401" cy="1071570"/>
            </a:xfrm>
            <a:prstGeom prst="rect">
              <a:avLst/>
            </a:prstGeom>
            <a:noFill/>
            <a:ln w="9525">
              <a:noFill/>
              <a:miter lim="800000"/>
              <a:headEnd/>
              <a:tailEnd/>
            </a:ln>
            <a:effectLst/>
          </p:spPr>
        </p:pic>
      </p:grpSp>
      <p:sp>
        <p:nvSpPr>
          <p:cNvPr id="7" name="TextBox 6"/>
          <p:cNvSpPr txBox="1"/>
          <p:nvPr/>
        </p:nvSpPr>
        <p:spPr>
          <a:xfrm>
            <a:off x="928662" y="1428736"/>
            <a:ext cx="2786082" cy="42575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ts val="2600"/>
              </a:lnSpc>
              <a:spcBef>
                <a:spcPts val="0"/>
              </a:spcBef>
            </a:pPr>
            <a:r>
              <a:rPr lang="en-US" altLang="zh-CN" sz="2200" i="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阶</a:t>
            </a:r>
            <a:r>
              <a:rPr lang="en-US" altLang="zh-CN" sz="2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树重要属性</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174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71480"/>
            <a:ext cx="2786082" cy="42575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ts val="2600"/>
              </a:lnSpc>
              <a:spcBef>
                <a:spcPts val="0"/>
              </a:spcBef>
            </a:pPr>
            <a:r>
              <a:rPr lang="en-US" altLang="zh-CN" sz="2200" i="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阶</a:t>
            </a:r>
            <a:r>
              <a:rPr lang="en-US" altLang="zh-CN" sz="2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树重要属性</a:t>
            </a:r>
          </a:p>
        </p:txBody>
      </p:sp>
      <p:grpSp>
        <p:nvGrpSpPr>
          <p:cNvPr id="6" name="组合 5"/>
          <p:cNvGrpSpPr/>
          <p:nvPr/>
        </p:nvGrpSpPr>
        <p:grpSpPr>
          <a:xfrm>
            <a:off x="142844" y="1506352"/>
            <a:ext cx="8072494" cy="2272417"/>
            <a:chOff x="142844" y="1129763"/>
            <a:chExt cx="8072494" cy="1704313"/>
          </a:xfrm>
        </p:grpSpPr>
        <p:sp>
          <p:nvSpPr>
            <p:cNvPr id="4" name="TextBox 3"/>
            <p:cNvSpPr txBox="1"/>
            <p:nvPr/>
          </p:nvSpPr>
          <p:spPr>
            <a:xfrm>
              <a:off x="1357290" y="1129763"/>
              <a:ext cx="6858048" cy="1704313"/>
            </a:xfrm>
            <a:prstGeom prst="rect">
              <a:avLst/>
            </a:prstGeom>
            <a:noFill/>
          </p:spPr>
          <p:txBody>
            <a:bodyPr wrap="square" rtlCol="0">
              <a:spAutoFit/>
            </a:bodyPr>
            <a:lstStyle/>
            <a:p>
              <a:pPr marL="457200" indent="-457200" algn="l">
                <a:lnSpc>
                  <a:spcPts val="3400"/>
                </a:lnSpc>
                <a:spcBef>
                  <a:spcPts val="0"/>
                </a:spcBef>
                <a:buBlip>
                  <a:blip r:embed="rId3"/>
                </a:buBlip>
              </a:pPr>
              <a:r>
                <a:rPr lang="en-US" altLang="zh-CN" sz="2200" i="1">
                  <a:solidFill>
                    <a:srgbClr val="0000FF"/>
                  </a:solidFill>
                  <a:ea typeface="楷体" panose="02010609060101010101" pitchFamily="49" charset="-122"/>
                  <a:cs typeface="Times New Roman" panose="02020603050405020304" pitchFamily="18" charset="0"/>
                </a:rPr>
                <a:t>n</a:t>
              </a:r>
              <a:r>
                <a:rPr lang="zh-CN" altLang="en-US" sz="2200">
                  <a:solidFill>
                    <a:srgbClr val="0000FF"/>
                  </a:solidFill>
                  <a:ea typeface="楷体" panose="02010609060101010101" pitchFamily="49" charset="-122"/>
                  <a:cs typeface="Times New Roman" panose="02020603050405020304" pitchFamily="18" charset="0"/>
                </a:rPr>
                <a:t>个关键字的结点只有</a:t>
              </a:r>
              <a:r>
                <a:rPr lang="en-US" altLang="zh-CN" sz="2200" i="1">
                  <a:solidFill>
                    <a:srgbClr val="0000FF"/>
                  </a:solidFill>
                  <a:ea typeface="楷体" panose="02010609060101010101" pitchFamily="49" charset="-122"/>
                  <a:cs typeface="Times New Roman" panose="02020603050405020304" pitchFamily="18" charset="0"/>
                </a:rPr>
                <a:t>n</a:t>
              </a:r>
              <a:r>
                <a:rPr lang="zh-CN" altLang="en-US" sz="2200">
                  <a:solidFill>
                    <a:srgbClr val="0000FF"/>
                  </a:solidFill>
                  <a:ea typeface="楷体" panose="02010609060101010101" pitchFamily="49" charset="-122"/>
                  <a:cs typeface="Times New Roman" panose="02020603050405020304" pitchFamily="18" charset="0"/>
                </a:rPr>
                <a:t>棵子树</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ts val="34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上方为索引，叶子结点层存放记录</a:t>
              </a:r>
              <a:endParaRPr lang="en-US" sz="2200">
                <a:solidFill>
                  <a:srgbClr val="0000FF"/>
                </a:solidFill>
              </a:endParaRPr>
            </a:p>
            <a:p>
              <a:pPr marL="457200" indent="-457200" algn="l">
                <a:lnSpc>
                  <a:spcPts val="34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叶子结点层的结点通过指针相链接</a:t>
              </a:r>
              <a:endParaRPr lang="en-US" altLang="zh-CN" sz="2200">
                <a:solidFill>
                  <a:srgbClr val="0000FF"/>
                </a:solidFill>
                <a:ea typeface="楷体" panose="02010609060101010101" pitchFamily="49" charset="-122"/>
                <a:cs typeface="Times New Roman" panose="02020603050405020304" pitchFamily="18" charset="0"/>
                <a:sym typeface="Wingdings" panose="05000000000000000000"/>
              </a:endParaRPr>
            </a:p>
            <a:p>
              <a:pPr marL="457200" indent="-457200" algn="l">
                <a:lnSpc>
                  <a:spcPts val="34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sym typeface="Wingdings" panose="05000000000000000000"/>
                </a:rPr>
                <a:t>可以从根结点出发随机查找，也可以从</a:t>
              </a:r>
              <a:r>
                <a:rPr lang="zh-CN" altLang="en-US" sz="2200">
                  <a:solidFill>
                    <a:srgbClr val="0000FF"/>
                  </a:solidFill>
                  <a:ea typeface="楷体" panose="02010609060101010101" pitchFamily="49" charset="-122"/>
                  <a:cs typeface="Times New Roman" panose="02020603050405020304" pitchFamily="18" charset="0"/>
                </a:rPr>
                <a:t>叶子结点层的开始结点出发顺序查找</a:t>
              </a:r>
            </a:p>
          </p:txBody>
        </p:sp>
        <p:pic>
          <p:nvPicPr>
            <p:cNvPr id="5" name="Picture 1"/>
            <p:cNvPicPr>
              <a:picLocks noChangeAspect="1" noChangeArrowheads="1"/>
            </p:cNvPicPr>
            <p:nvPr/>
          </p:nvPicPr>
          <p:blipFill>
            <a:blip r:embed="rId4"/>
            <a:srcRect/>
            <a:stretch>
              <a:fillRect/>
            </a:stretch>
          </p:blipFill>
          <p:spPr bwMode="auto">
            <a:xfrm>
              <a:off x="142844" y="1714494"/>
              <a:ext cx="1049401" cy="1071570"/>
            </a:xfrm>
            <a:prstGeom prst="rect">
              <a:avLst/>
            </a:prstGeom>
            <a:noFill/>
            <a:ln w="9525">
              <a:noFill/>
              <a:miter lim="800000"/>
              <a:headEnd/>
              <a:tailEnd/>
            </a:ln>
            <a:effectLst/>
          </p:spPr>
        </p:pic>
      </p:grpSp>
      <p:sp>
        <p:nvSpPr>
          <p:cNvPr id="2" name="幻灯片编号占位符 1"/>
          <p:cNvSpPr>
            <a:spLocks noGrp="1"/>
          </p:cNvSpPr>
          <p:nvPr>
            <p:ph type="sldNum" sz="quarter" idx="12"/>
          </p:nvPr>
        </p:nvSpPr>
        <p:spPr/>
        <p:txBody>
          <a:bodyPr/>
          <a:lstStyle/>
          <a:p>
            <a:fld id="{A3603EE2-E77C-4A3F-BE76-CC22BE303815}" type="slidenum">
              <a:rPr lang="en-US" altLang="zh-CN" smtClean="0"/>
              <a:t>175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2910" y="761982"/>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ea typeface="宋体" panose="02010600030101010101" pitchFamily="2" charset="-122"/>
                </a:rPr>
                <a:t>3</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6" name="TextBox 5"/>
          <p:cNvSpPr txBox="1"/>
          <p:nvPr/>
        </p:nvSpPr>
        <p:spPr>
          <a:xfrm>
            <a:off x="1571604" y="895448"/>
            <a:ext cx="2643206" cy="533288"/>
          </a:xfrm>
          <a:prstGeom prst="rect">
            <a:avLst/>
          </a:prstGeom>
          <a:noFill/>
        </p:spPr>
        <p:txBody>
          <a:bodyPr wrap="square" rtlCol="0">
            <a:spAutoFit/>
          </a:bodyPr>
          <a:lstStyle/>
          <a:p>
            <a:pPr algn="l"/>
            <a:r>
              <a:rPr lang="zh-CN" altLang="en-US" sz="2800">
                <a:solidFill>
                  <a:srgbClr val="FF0000"/>
                </a:solidFill>
                <a:latin typeface="微软雅黑" panose="020B0503020204020204" pitchFamily="34" charset="-122"/>
                <a:ea typeface="微软雅黑" panose="020B0503020204020204" pitchFamily="34" charset="-122"/>
              </a:rPr>
              <a:t>  哈 希 表 查 找</a:t>
            </a:r>
          </a:p>
        </p:txBody>
      </p:sp>
      <p:sp>
        <p:nvSpPr>
          <p:cNvPr id="7" name="TextBox 6"/>
          <p:cNvSpPr txBox="1"/>
          <p:nvPr/>
        </p:nvSpPr>
        <p:spPr>
          <a:xfrm>
            <a:off x="1285852" y="1904990"/>
            <a:ext cx="2286016" cy="449290"/>
          </a:xfrm>
          <a:prstGeom prst="rect">
            <a:avLst/>
          </a:prstGeom>
          <a:noFill/>
        </p:spPr>
        <p:txBody>
          <a:bodyPr wrap="square" rtlCol="0">
            <a:spAutoFit/>
          </a:bodyPr>
          <a:lstStyle/>
          <a:p>
            <a:pPr algn="l">
              <a:lnSpc>
                <a:spcPts val="3000"/>
              </a:lnSpc>
              <a:spcBef>
                <a:spcPts val="0"/>
              </a:spcBef>
            </a:pPr>
            <a:r>
              <a:rPr lang="zh-CN" altLang="en-US">
                <a:solidFill>
                  <a:srgbClr val="0000FF"/>
                </a:solidFill>
                <a:ea typeface="楷体" panose="02010609060101010101" pitchFamily="49" charset="-122"/>
                <a:cs typeface="Times New Roman" panose="02020603050405020304" pitchFamily="18" charset="0"/>
              </a:rPr>
              <a:t>哈希表组成</a:t>
            </a:r>
          </a:p>
        </p:txBody>
      </p:sp>
      <p:sp>
        <p:nvSpPr>
          <p:cNvPr id="8" name="TextBox 7"/>
          <p:cNvSpPr txBox="1"/>
          <p:nvPr/>
        </p:nvSpPr>
        <p:spPr>
          <a:xfrm>
            <a:off x="1785918" y="2571744"/>
            <a:ext cx="5000660" cy="1323439"/>
          </a:xfrm>
          <a:prstGeom prst="rect">
            <a:avLst/>
          </a:prstGeom>
          <a:noFill/>
        </p:spPr>
        <p:txBody>
          <a:bodyPr wrap="square" rtlCol="0">
            <a:spAutoFit/>
          </a:bodyPr>
          <a:lstStyle/>
          <a:p>
            <a:pPr marL="457200" indent="-457200" algn="l">
              <a:lnSpc>
                <a:spcPts val="32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存放数据的表空间，地址</a:t>
            </a:r>
            <a:r>
              <a:rPr lang="en-US" altLang="zh-CN" sz="2200">
                <a:solidFill>
                  <a:srgbClr val="0000FF"/>
                </a:solidFill>
                <a:ea typeface="楷体" panose="02010609060101010101" pitchFamily="49" charset="-122"/>
                <a:cs typeface="Times New Roman" panose="02020603050405020304" pitchFamily="18" charset="0"/>
              </a:rPr>
              <a:t>0</a:t>
            </a:r>
            <a:r>
              <a:rPr lang="zh-CN" altLang="en-US" sz="2200">
                <a:solidFill>
                  <a:srgbClr val="0000FF"/>
                </a:solidFill>
                <a:latin typeface="宋体" panose="02010600030101010101" pitchFamily="2" charset="-122"/>
                <a:ea typeface="宋体" panose="02010600030101010101" pitchFamily="2" charset="-122"/>
                <a:cs typeface="Times New Roman" panose="02020603050405020304" pitchFamily="18" charset="0"/>
              </a:rPr>
              <a:t>～</a:t>
            </a:r>
            <a:r>
              <a:rPr lang="en-US" altLang="zh-CN" sz="2200" i="1">
                <a:solidFill>
                  <a:srgbClr val="0000FF"/>
                </a:solidFill>
                <a:ea typeface="楷体" panose="02010609060101010101" pitchFamily="49" charset="-122"/>
                <a:cs typeface="Times New Roman" panose="02020603050405020304" pitchFamily="18" charset="0"/>
              </a:rPr>
              <a:t>m</a:t>
            </a:r>
            <a:r>
              <a:rPr lang="en-US" altLang="zh-CN" sz="2200">
                <a:solidFill>
                  <a:srgbClr val="0000FF"/>
                </a:solidFill>
                <a:ea typeface="楷体" panose="02010609060101010101" pitchFamily="49" charset="-122"/>
                <a:cs typeface="Times New Roman" panose="02020603050405020304" pitchFamily="18" charset="0"/>
              </a:rPr>
              <a:t>-1</a:t>
            </a:r>
          </a:p>
          <a:p>
            <a:pPr marL="457200" indent="-457200" algn="l">
              <a:lnSpc>
                <a:spcPts val="32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哈希函数</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ts val="3200"/>
              </a:lnSpc>
              <a:spcBef>
                <a:spcPts val="0"/>
              </a:spcBef>
              <a:buBlip>
                <a:blip r:embed="rId3"/>
              </a:buBlip>
            </a:pPr>
            <a:r>
              <a:rPr lang="zh-CN" altLang="en-US" sz="2200">
                <a:solidFill>
                  <a:srgbClr val="0000FF"/>
                </a:solidFill>
                <a:ea typeface="楷体" panose="02010609060101010101" pitchFamily="49" charset="-122"/>
                <a:cs typeface="Times New Roman" panose="02020603050405020304" pitchFamily="18" charset="0"/>
              </a:rPr>
              <a:t>解决冲突的方法</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176</a:t>
            </a:fld>
            <a:endParaRPr lang="en-US" altLang="zh-CN"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571481"/>
            <a:ext cx="7786742" cy="1107996"/>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sz="22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哈希函数：</a:t>
            </a:r>
            <a:r>
              <a:rPr lang="zh-CN" altLang="en-US" sz="2200">
                <a:solidFill>
                  <a:srgbClr val="0000FF"/>
                </a:solidFill>
                <a:ea typeface="楷体" panose="02010609060101010101" pitchFamily="49" charset="-122"/>
                <a:cs typeface="Times New Roman" panose="02020603050405020304" pitchFamily="18" charset="0"/>
              </a:rPr>
              <a:t>根据记录的关键字计算出存储地址</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3"/>
              </a:buBlip>
            </a:pPr>
            <a:r>
              <a:rPr lang="zh-CN" altLang="en-US" sz="22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解决冲突的方法：</a:t>
            </a:r>
            <a:r>
              <a:rPr lang="zh-CN" altLang="en-US" sz="2200">
                <a:solidFill>
                  <a:srgbClr val="0000FF"/>
                </a:solidFill>
                <a:ea typeface="楷体" panose="02010609060101010101" pitchFamily="49" charset="-122"/>
                <a:cs typeface="Times New Roman" panose="02020603050405020304" pitchFamily="18" charset="0"/>
              </a:rPr>
              <a:t>在出现冲突时，找另外一个存储地址。</a:t>
            </a:r>
          </a:p>
        </p:txBody>
      </p:sp>
      <p:grpSp>
        <p:nvGrpSpPr>
          <p:cNvPr id="6" name="组合 5"/>
          <p:cNvGrpSpPr/>
          <p:nvPr/>
        </p:nvGrpSpPr>
        <p:grpSpPr>
          <a:xfrm>
            <a:off x="1071538" y="2095491"/>
            <a:ext cx="7500990" cy="1774750"/>
            <a:chOff x="1071538" y="1571618"/>
            <a:chExt cx="7500990" cy="1331063"/>
          </a:xfrm>
        </p:grpSpPr>
        <p:sp>
          <p:nvSpPr>
            <p:cNvPr id="4" name="下箭头 3"/>
            <p:cNvSpPr/>
            <p:nvPr/>
          </p:nvSpPr>
          <p:spPr>
            <a:xfrm>
              <a:off x="2428860" y="1571618"/>
              <a:ext cx="285752"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200"/>
            </a:p>
          </p:txBody>
        </p:sp>
        <p:sp>
          <p:nvSpPr>
            <p:cNvPr id="5" name="TextBox 4"/>
            <p:cNvSpPr txBox="1"/>
            <p:nvPr/>
          </p:nvSpPr>
          <p:spPr>
            <a:xfrm>
              <a:off x="1071538" y="2071684"/>
              <a:ext cx="7500990" cy="830997"/>
            </a:xfrm>
            <a:prstGeom prst="rect">
              <a:avLst/>
            </a:prstGeom>
            <a:noFill/>
          </p:spPr>
          <p:txBody>
            <a:bodyPr wrap="square" rtlCol="0">
              <a:spAutoFit/>
            </a:bodyPr>
            <a:lstStyle/>
            <a:p>
              <a:pPr marL="457200" indent="-457200" algn="l">
                <a:lnSpc>
                  <a:spcPct val="150000"/>
                </a:lnSpc>
                <a:spcBef>
                  <a:spcPts val="0"/>
                </a:spcBef>
                <a:buBlip>
                  <a:blip r:embed="rId4"/>
                </a:buBlip>
              </a:pPr>
              <a:r>
                <a:rPr lang="zh-CN" altLang="en-US" sz="2200">
                  <a:solidFill>
                    <a:srgbClr val="FF00FF"/>
                  </a:solidFill>
                  <a:ea typeface="楷体" panose="02010609060101010101" pitchFamily="49" charset="-122"/>
                  <a:cs typeface="Times New Roman" panose="02020603050405020304" pitchFamily="18" charset="0"/>
                </a:rPr>
                <a:t>开放定址法：</a:t>
              </a:r>
              <a:r>
                <a:rPr lang="zh-CN" altLang="en-US" sz="2200">
                  <a:solidFill>
                    <a:srgbClr val="0000FF"/>
                  </a:solidFill>
                  <a:ea typeface="楷体" panose="02010609060101010101" pitchFamily="49" charset="-122"/>
                  <a:cs typeface="Times New Roman" panose="02020603050405020304" pitchFamily="18" charset="0"/>
                </a:rPr>
                <a:t>冲突时在周围找一个新的空闲的哈希地址。</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4"/>
                </a:buBlip>
              </a:pPr>
              <a:r>
                <a:rPr lang="zh-CN" altLang="en-US" sz="2200">
                  <a:solidFill>
                    <a:srgbClr val="FF00FF"/>
                  </a:solidFill>
                  <a:ea typeface="楷体" panose="02010609060101010101" pitchFamily="49" charset="-122"/>
                  <a:cs typeface="Times New Roman" panose="02020603050405020304" pitchFamily="18" charset="0"/>
                </a:rPr>
                <a:t>拉链法：</a:t>
              </a:r>
              <a:r>
                <a:rPr lang="zh-CN" altLang="en-US" sz="2200">
                  <a:solidFill>
                    <a:srgbClr val="0000FF"/>
                  </a:solidFill>
                  <a:ea typeface="楷体" panose="02010609060101010101" pitchFamily="49" charset="-122"/>
                  <a:cs typeface="Times New Roman" panose="02020603050405020304" pitchFamily="18" charset="0"/>
                </a:rPr>
                <a:t>把所有的同义词用单链表链接起来的方法。　</a:t>
              </a: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177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38" y="571481"/>
            <a:ext cx="7429552" cy="2144177"/>
          </a:xfrm>
          <a:prstGeom prst="rect">
            <a:avLst/>
          </a:prstGeom>
          <a:noFill/>
        </p:spPr>
        <p:txBody>
          <a:bodyPr wrap="square" rtlCol="0">
            <a:spAutoFit/>
          </a:bodyPr>
          <a:lstStyle/>
          <a:p>
            <a:pPr algn="l">
              <a:lnSpc>
                <a:spcPts val="3200"/>
              </a:lnSpc>
              <a:spcBef>
                <a:spcPts val="0"/>
              </a:spcBef>
            </a:pPr>
            <a:r>
              <a:rPr lang="zh-CN" altLang="en-US" sz="2200">
                <a:solidFill>
                  <a:srgbClr val="0000FF"/>
                </a:solidFill>
                <a:ea typeface="楷体" panose="02010609060101010101" pitchFamily="49" charset="-122"/>
                <a:cs typeface="Times New Roman" panose="02020603050405020304" pitchFamily="18" charset="0"/>
              </a:rPr>
              <a:t>以下关于哈希查找的叙述中错误的是（   ）。</a:t>
            </a:r>
          </a:p>
          <a:p>
            <a:pPr algn="l">
              <a:lnSpc>
                <a:spcPts val="3200"/>
              </a:lnSpc>
              <a:spcBef>
                <a:spcPts val="0"/>
              </a:spcBef>
            </a:pPr>
            <a:r>
              <a:rPr lang="en-US" sz="2200">
                <a:solidFill>
                  <a:srgbClr val="0000FF"/>
                </a:solidFill>
                <a:ea typeface="楷体" panose="02010609060101010101" pitchFamily="49" charset="-122"/>
                <a:cs typeface="Times New Roman" panose="02020603050405020304" pitchFamily="18" charset="0"/>
              </a:rPr>
              <a:t>A.</a:t>
            </a:r>
            <a:r>
              <a:rPr lang="zh-CN" altLang="en-US" sz="2200">
                <a:solidFill>
                  <a:srgbClr val="0000FF"/>
                </a:solidFill>
                <a:ea typeface="楷体" panose="02010609060101010101" pitchFamily="49" charset="-122"/>
                <a:cs typeface="Times New Roman" panose="02020603050405020304" pitchFamily="18" charset="0"/>
              </a:rPr>
              <a:t>用拉链法解决冲突易引起堆积现象</a:t>
            </a:r>
          </a:p>
          <a:p>
            <a:pPr algn="l">
              <a:lnSpc>
                <a:spcPts val="3200"/>
              </a:lnSpc>
              <a:spcBef>
                <a:spcPts val="0"/>
              </a:spcBef>
            </a:pPr>
            <a:r>
              <a:rPr lang="en-US" sz="2200">
                <a:solidFill>
                  <a:srgbClr val="0000FF"/>
                </a:solidFill>
                <a:ea typeface="楷体" panose="02010609060101010101" pitchFamily="49" charset="-122"/>
                <a:cs typeface="Times New Roman" panose="02020603050405020304" pitchFamily="18" charset="0"/>
              </a:rPr>
              <a:t>B.</a:t>
            </a:r>
            <a:r>
              <a:rPr lang="zh-CN" altLang="en-US" sz="2200">
                <a:solidFill>
                  <a:srgbClr val="0000FF"/>
                </a:solidFill>
                <a:ea typeface="楷体" panose="02010609060101010101" pitchFamily="49" charset="-122"/>
                <a:cs typeface="Times New Roman" panose="02020603050405020304" pitchFamily="18" charset="0"/>
              </a:rPr>
              <a:t>用线性探测法解决冲突易引起堆积现象</a:t>
            </a:r>
          </a:p>
          <a:p>
            <a:pPr algn="l">
              <a:lnSpc>
                <a:spcPts val="3200"/>
              </a:lnSpc>
              <a:spcBef>
                <a:spcPts val="0"/>
              </a:spcBef>
            </a:pPr>
            <a:r>
              <a:rPr lang="en-US" sz="2200">
                <a:solidFill>
                  <a:srgbClr val="0000FF"/>
                </a:solidFill>
                <a:ea typeface="楷体" panose="02010609060101010101" pitchFamily="49" charset="-122"/>
                <a:cs typeface="Times New Roman" panose="02020603050405020304" pitchFamily="18" charset="0"/>
              </a:rPr>
              <a:t>C.</a:t>
            </a:r>
            <a:r>
              <a:rPr lang="zh-CN" altLang="en-US" sz="2200">
                <a:solidFill>
                  <a:srgbClr val="0000FF"/>
                </a:solidFill>
                <a:ea typeface="楷体" panose="02010609060101010101" pitchFamily="49" charset="-122"/>
                <a:cs typeface="Times New Roman" panose="02020603050405020304" pitchFamily="18" charset="0"/>
              </a:rPr>
              <a:t>哈希函数选得好可以减少冲突现象</a:t>
            </a:r>
          </a:p>
          <a:p>
            <a:pPr algn="l">
              <a:lnSpc>
                <a:spcPts val="3200"/>
              </a:lnSpc>
              <a:spcBef>
                <a:spcPts val="0"/>
              </a:spcBef>
            </a:pPr>
            <a:r>
              <a:rPr lang="en-US" sz="2200">
                <a:solidFill>
                  <a:srgbClr val="0000FF"/>
                </a:solidFill>
                <a:ea typeface="楷体" panose="02010609060101010101" pitchFamily="49" charset="-122"/>
                <a:cs typeface="Times New Roman" panose="02020603050405020304" pitchFamily="18" charset="0"/>
              </a:rPr>
              <a:t>D.</a:t>
            </a:r>
            <a:r>
              <a:rPr lang="zh-CN" altLang="en-US" sz="2200">
                <a:solidFill>
                  <a:srgbClr val="0000FF"/>
                </a:solidFill>
                <a:ea typeface="楷体" panose="02010609060101010101" pitchFamily="49" charset="-122"/>
                <a:cs typeface="Times New Roman" panose="02020603050405020304" pitchFamily="18" charset="0"/>
              </a:rPr>
              <a:t>哈希函数</a:t>
            </a:r>
            <a:r>
              <a:rPr lang="en-US" sz="2200" i="1">
                <a:solidFill>
                  <a:srgbClr val="0000FF"/>
                </a:solidFill>
                <a:ea typeface="楷体" panose="02010609060101010101" pitchFamily="49" charset="-122"/>
                <a:cs typeface="Times New Roman" panose="02020603050405020304" pitchFamily="18" charset="0"/>
              </a:rPr>
              <a:t>H</a:t>
            </a:r>
            <a:r>
              <a:rPr lang="en-US" sz="2200">
                <a:solidFill>
                  <a:srgbClr val="0000FF"/>
                </a:solidFill>
                <a:ea typeface="楷体" panose="02010609060101010101" pitchFamily="49" charset="-122"/>
                <a:cs typeface="Times New Roman" panose="02020603050405020304" pitchFamily="18" charset="0"/>
              </a:rPr>
              <a:t>(</a:t>
            </a:r>
            <a:r>
              <a:rPr lang="en-US" sz="2200" i="1">
                <a:solidFill>
                  <a:srgbClr val="0000FF"/>
                </a:solidFill>
                <a:ea typeface="楷体" panose="02010609060101010101" pitchFamily="49" charset="-122"/>
                <a:cs typeface="Times New Roman" panose="02020603050405020304" pitchFamily="18" charset="0"/>
              </a:rPr>
              <a:t>k</a:t>
            </a:r>
            <a:r>
              <a:rPr lang="en-US" sz="2200">
                <a:solidFill>
                  <a:srgbClr val="0000FF"/>
                </a:solidFill>
                <a:ea typeface="楷体" panose="02010609060101010101" pitchFamily="49" charset="-122"/>
                <a:cs typeface="Times New Roman" panose="02020603050405020304" pitchFamily="18" charset="0"/>
              </a:rPr>
              <a:t>)=</a:t>
            </a:r>
            <a:r>
              <a:rPr lang="en-US" sz="2200" i="1">
                <a:solidFill>
                  <a:srgbClr val="0000FF"/>
                </a:solidFill>
                <a:ea typeface="楷体" panose="02010609060101010101" pitchFamily="49" charset="-122"/>
                <a:cs typeface="Times New Roman" panose="02020603050405020304" pitchFamily="18" charset="0"/>
              </a:rPr>
              <a:t>k</a:t>
            </a:r>
            <a:r>
              <a:rPr lang="en-US" sz="2200">
                <a:solidFill>
                  <a:srgbClr val="0000FF"/>
                </a:solidFill>
                <a:ea typeface="楷体" panose="02010609060101010101" pitchFamily="49" charset="-122"/>
                <a:cs typeface="Times New Roman" panose="02020603050405020304" pitchFamily="18" charset="0"/>
              </a:rPr>
              <a:t> MOD </a:t>
            </a:r>
            <a:r>
              <a:rPr lang="en-US" sz="2200" i="1">
                <a:solidFill>
                  <a:srgbClr val="0000FF"/>
                </a:solidFill>
                <a:ea typeface="楷体" panose="02010609060101010101" pitchFamily="49" charset="-122"/>
                <a:cs typeface="Times New Roman" panose="02020603050405020304" pitchFamily="18" charset="0"/>
              </a:rPr>
              <a:t>p</a:t>
            </a:r>
            <a:r>
              <a:rPr lang="zh-CN" altLang="en-US" sz="2200">
                <a:solidFill>
                  <a:srgbClr val="0000FF"/>
                </a:solidFill>
                <a:ea typeface="楷体" panose="02010609060101010101" pitchFamily="49" charset="-122"/>
                <a:cs typeface="Times New Roman" panose="02020603050405020304" pitchFamily="18" charset="0"/>
              </a:rPr>
              <a:t>，</a:t>
            </a:r>
            <a:r>
              <a:rPr lang="en-US" sz="2200" i="1">
                <a:solidFill>
                  <a:srgbClr val="0000FF"/>
                </a:solidFill>
                <a:ea typeface="楷体" panose="02010609060101010101" pitchFamily="49" charset="-122"/>
                <a:cs typeface="Times New Roman" panose="02020603050405020304" pitchFamily="18" charset="0"/>
              </a:rPr>
              <a:t>p</a:t>
            </a:r>
            <a:r>
              <a:rPr lang="zh-CN" altLang="en-US" sz="2200">
                <a:solidFill>
                  <a:srgbClr val="0000FF"/>
                </a:solidFill>
                <a:ea typeface="楷体" panose="02010609060101010101" pitchFamily="49" charset="-122"/>
                <a:cs typeface="Times New Roman" panose="02020603050405020304" pitchFamily="18" charset="0"/>
              </a:rPr>
              <a:t>通常取小于等于表长的素数</a:t>
            </a:r>
          </a:p>
        </p:txBody>
      </p:sp>
      <p:sp>
        <p:nvSpPr>
          <p:cNvPr id="5" name="TextBox 4"/>
          <p:cNvSpPr txBox="1"/>
          <p:nvPr/>
        </p:nvSpPr>
        <p:spPr>
          <a:xfrm>
            <a:off x="857224" y="3071810"/>
            <a:ext cx="7215238" cy="1982466"/>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a:solidFill>
                  <a:srgbClr val="FF00FF"/>
                </a:solidFill>
                <a:ea typeface="楷体" panose="02010609060101010101" pitchFamily="49" charset="-122"/>
                <a:cs typeface="Times New Roman" panose="02020603050405020304" pitchFamily="18" charset="0"/>
              </a:rPr>
              <a:t>同义词冲突</a:t>
            </a:r>
            <a:r>
              <a:rPr lang="zh-CN" altLang="en-US" sz="2200">
                <a:solidFill>
                  <a:srgbClr val="0000FF"/>
                </a:solidFill>
                <a:ea typeface="楷体" panose="02010609060101010101" pitchFamily="49" charset="-122"/>
                <a:cs typeface="Times New Roman" panose="02020603050405020304" pitchFamily="18" charset="0"/>
              </a:rPr>
              <a:t>：两个不同关键字记录的哈希函数值相同</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a:solidFill>
                  <a:srgbClr val="FF00FF"/>
                </a:solidFill>
                <a:ea typeface="楷体" panose="02010609060101010101" pitchFamily="49" charset="-122"/>
                <a:cs typeface="Times New Roman" panose="02020603050405020304" pitchFamily="18" charset="0"/>
              </a:rPr>
              <a:t>非同义词冲突</a:t>
            </a:r>
            <a:r>
              <a:rPr lang="zh-CN" altLang="en-US" sz="2200">
                <a:solidFill>
                  <a:srgbClr val="0000FF"/>
                </a:solidFill>
                <a:ea typeface="楷体" panose="02010609060101010101" pitchFamily="49" charset="-122"/>
                <a:cs typeface="Times New Roman" panose="02020603050405020304" pitchFamily="18" charset="0"/>
              </a:rPr>
              <a:t>：多个不同哈希函数值的记录争抢同一地址</a:t>
            </a:r>
            <a:endParaRPr lang="en-US" altLang="zh-CN" sz="220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a:solidFill>
                  <a:srgbClr val="FF00FF"/>
                </a:solidFill>
                <a:ea typeface="楷体" panose="02010609060101010101" pitchFamily="49" charset="-122"/>
                <a:cs typeface="Times New Roman" panose="02020603050405020304" pitchFamily="18" charset="0"/>
              </a:rPr>
              <a:t>堆积现象</a:t>
            </a:r>
            <a:r>
              <a:rPr lang="zh-CN" altLang="en-US" sz="2200">
                <a:solidFill>
                  <a:srgbClr val="0000FF"/>
                </a:solidFill>
                <a:ea typeface="楷体" panose="02010609060101010101" pitchFamily="49" charset="-122"/>
                <a:cs typeface="Times New Roman" panose="02020603050405020304" pitchFamily="18" charset="0"/>
              </a:rPr>
              <a:t>：指非同义词冲突出现的现象，拉链法不会引起堆积现象。</a:t>
            </a:r>
          </a:p>
        </p:txBody>
      </p:sp>
      <p:sp>
        <p:nvSpPr>
          <p:cNvPr id="6" name="TextBox 5"/>
          <p:cNvSpPr txBox="1"/>
          <p:nvPr/>
        </p:nvSpPr>
        <p:spPr>
          <a:xfrm>
            <a:off x="5786446" y="1023120"/>
            <a:ext cx="500066" cy="477054"/>
          </a:xfrm>
          <a:prstGeom prst="rect">
            <a:avLst/>
          </a:prstGeom>
          <a:noFill/>
        </p:spPr>
        <p:txBody>
          <a:bodyPr wrap="square" rtlCol="0">
            <a:spAutoFit/>
          </a:bodyPr>
          <a:lstStyle/>
          <a:p>
            <a:pPr algn="l">
              <a:lnSpc>
                <a:spcPts val="3000"/>
              </a:lnSpc>
              <a:spcBef>
                <a:spcPts val="0"/>
              </a:spcBef>
            </a:pPr>
            <a:r>
              <a:rPr lang="en-US" altLang="zh-CN">
                <a:solidFill>
                  <a:srgbClr val="FF0000"/>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a:rPr>
              <a:t>×</a:t>
            </a:r>
            <a:endParaRPr lang="zh-CN" altLang="en-US">
              <a:solidFill>
                <a:srgbClr val="FF0000"/>
              </a:solidFill>
              <a:ea typeface="楷体" panose="02010609060101010101" pitchFamily="49" charset="-122"/>
              <a:cs typeface="Times New Roman" panose="02020603050405020304" pitchFamily="18" charset="0"/>
            </a:endParaRPr>
          </a:p>
        </p:txBody>
      </p:sp>
      <p:pic>
        <p:nvPicPr>
          <p:cNvPr id="8" name="Picture 2"/>
          <p:cNvPicPr>
            <a:picLocks noChangeAspect="1" noChangeArrowheads="1"/>
          </p:cNvPicPr>
          <p:nvPr/>
        </p:nvPicPr>
        <p:blipFill>
          <a:blip r:embed="rId4" cstate="print"/>
          <a:srcRect/>
          <a:stretch>
            <a:fillRect/>
          </a:stretch>
        </p:blipFill>
        <p:spPr bwMode="auto">
          <a:xfrm>
            <a:off x="214282" y="761982"/>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A3603EE2-E77C-4A3F-BE76-CC22BE303815}" type="slidenum">
              <a:rPr lang="en-US" altLang="zh-CN" smtClean="0"/>
              <a:t>178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187888" y="3019751"/>
            <a:ext cx="4897438" cy="654923"/>
          </a:xfrm>
          <a:prstGeom prst="rect">
            <a:avLst/>
          </a:prstGeom>
          <a:solidFill>
            <a:schemeClr val="hlink"/>
          </a:solidFill>
          <a:ln w="9525">
            <a:noFill/>
            <a:miter lim="800000"/>
          </a:ln>
          <a:effectLst/>
        </p:spPr>
        <p:txBody>
          <a:bodyPr>
            <a:spAutoFit/>
          </a:bodyPr>
          <a:lstStyle/>
          <a:p>
            <a:pPr>
              <a:spcBef>
                <a:spcPct val="50000"/>
              </a:spcBef>
            </a:pPr>
            <a:r>
              <a:rPr lang="en-US" altLang="zh-CN" sz="3600">
                <a:solidFill>
                  <a:srgbClr val="FF00FF"/>
                </a:solidFill>
              </a:rPr>
              <a:t> </a:t>
            </a:r>
            <a:r>
              <a:rPr lang="en-US" altLang="zh-CN" sz="3600">
                <a:solidFill>
                  <a:srgbClr val="FF3300"/>
                </a:solidFill>
                <a:effectLst>
                  <a:outerShdw blurRad="38100" dist="38100" dir="2700000" algn="tl">
                    <a:srgbClr val="000000"/>
                  </a:outerShdw>
                </a:effectLst>
              </a:rPr>
              <a:t>━━</a:t>
            </a:r>
            <a:r>
              <a:rPr lang="zh-CN" altLang="en-US" sz="360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lang="zh-CN" altLang="en-US" sz="3600">
                <a:solidFill>
                  <a:srgbClr val="FF3300"/>
                </a:solidFill>
                <a:effectLst>
                  <a:outerShdw blurRad="38100" dist="38100" dir="2700000" algn="tl">
                    <a:srgbClr val="000000"/>
                  </a:outerShdw>
                </a:effectLst>
              </a:rPr>
              <a:t>━━</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179</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323056" y="194672"/>
            <a:ext cx="8497887" cy="1283557"/>
          </a:xfrm>
          <a:prstGeom prst="rect">
            <a:avLst/>
          </a:prstGeom>
          <a:noFill/>
          <a:ln w="9525">
            <a:noFill/>
            <a:miter lim="800000"/>
          </a:ln>
          <a:effectLst/>
        </p:spPr>
        <p:txBody>
          <a:bodyPr>
            <a:spAutoFit/>
          </a:bodyPr>
          <a:lstStyle/>
          <a:p>
            <a:pPr algn="l">
              <a:lnSpc>
                <a:spcPts val="3200"/>
              </a:lnSpc>
            </a:pPr>
            <a:r>
              <a:rPr lang="zh-CN" altLang="en-US" dirty="0">
                <a:ea typeface="楷体" panose="02010609060101010101" pitchFamily="49" charset="-122"/>
                <a:cs typeface="Times New Roman" panose="02020603050405020304" pitchFamily="18" charset="0"/>
              </a:rPr>
              <a:t>　　</a:t>
            </a:r>
            <a:r>
              <a:rPr lang="zh-CN" altLang="en-US" sz="2200" dirty="0">
                <a:ea typeface="楷体" panose="02010609060101010101" pitchFamily="49" charset="-122"/>
                <a:cs typeface="Times New Roman" panose="02020603050405020304" pitchFamily="18" charset="0"/>
              </a:rPr>
              <a:t>当</a:t>
            </a:r>
            <a:r>
              <a:rPr lang="en-US" altLang="zh-CN" sz="2200" i="1" dirty="0">
                <a:ea typeface="楷体" panose="02010609060101010101" pitchFamily="49" charset="-122"/>
                <a:cs typeface="Times New Roman" panose="02020603050405020304" pitchFamily="18" charset="0"/>
              </a:rPr>
              <a:t>n</a:t>
            </a:r>
            <a:r>
              <a:rPr lang="zh-CN" altLang="en-US" sz="2200" dirty="0">
                <a:ea typeface="楷体" panose="02010609060101010101" pitchFamily="49" charset="-122"/>
                <a:cs typeface="Times New Roman" panose="02020603050405020304" pitchFamily="18" charset="0"/>
              </a:rPr>
              <a:t>比较大时，将判定树看成内部节点的总数为</a:t>
            </a:r>
            <a:r>
              <a:rPr lang="en-US" altLang="zh-CN" sz="2200" i="1" dirty="0">
                <a:ea typeface="楷体" panose="02010609060101010101" pitchFamily="49" charset="-122"/>
                <a:cs typeface="Times New Roman" panose="02020603050405020304" pitchFamily="18" charset="0"/>
              </a:rPr>
              <a:t>n</a:t>
            </a:r>
            <a:r>
              <a:rPr lang="en-US" altLang="zh-CN" sz="2200" dirty="0">
                <a:ea typeface="楷体" panose="02010609060101010101" pitchFamily="49" charset="-122"/>
                <a:cs typeface="Times New Roman" panose="02020603050405020304" pitchFamily="18" charset="0"/>
              </a:rPr>
              <a:t>=</a:t>
            </a:r>
            <a:r>
              <a:rPr lang="en-US" altLang="zh-CN" sz="2200" dirty="0" err="1">
                <a:ea typeface="楷体" panose="02010609060101010101" pitchFamily="49" charset="-122"/>
                <a:cs typeface="Times New Roman" panose="02020603050405020304" pitchFamily="18" charset="0"/>
              </a:rPr>
              <a:t>2</a:t>
            </a:r>
            <a:r>
              <a:rPr lang="en-US" altLang="zh-CN" sz="2200" i="1" baseline="30000" dirty="0" err="1">
                <a:ea typeface="楷体" panose="02010609060101010101" pitchFamily="49" charset="-122"/>
                <a:cs typeface="Times New Roman" panose="02020603050405020304" pitchFamily="18" charset="0"/>
              </a:rPr>
              <a:t>h</a:t>
            </a:r>
            <a:r>
              <a:rPr lang="en-US" altLang="zh-CN" sz="2200" dirty="0">
                <a:latin typeface="+mj-ea"/>
                <a:ea typeface="+mj-ea"/>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1</a:t>
            </a:r>
            <a:r>
              <a:rPr lang="zh-CN" altLang="en-US" sz="2200" dirty="0">
                <a:ea typeface="楷体" panose="02010609060101010101" pitchFamily="49" charset="-122"/>
                <a:cs typeface="Times New Roman" panose="02020603050405020304" pitchFamily="18" charset="0"/>
              </a:rPr>
              <a:t>、高度为</a:t>
            </a:r>
            <a:r>
              <a:rPr lang="en-US" altLang="zh-CN" sz="2200" i="1" dirty="0">
                <a:ea typeface="楷体" panose="02010609060101010101" pitchFamily="49" charset="-122"/>
                <a:cs typeface="Times New Roman" panose="02020603050405020304" pitchFamily="18" charset="0"/>
              </a:rPr>
              <a:t>h</a:t>
            </a:r>
            <a:r>
              <a:rPr lang="en-US" altLang="zh-CN" sz="2200" dirty="0">
                <a:ea typeface="楷体" panose="02010609060101010101" pitchFamily="49" charset="-122"/>
                <a:cs typeface="Times New Roman" panose="02020603050405020304" pitchFamily="18" charset="0"/>
              </a:rPr>
              <a:t>=</a:t>
            </a:r>
            <a:r>
              <a:rPr lang="en-US" altLang="zh-CN" sz="2200" dirty="0" err="1">
                <a:ea typeface="楷体" panose="02010609060101010101" pitchFamily="49" charset="-122"/>
                <a:cs typeface="Times New Roman" panose="02020603050405020304" pitchFamily="18" charset="0"/>
              </a:rPr>
              <a:t>log</a:t>
            </a:r>
            <a:r>
              <a:rPr lang="en-US" altLang="zh-CN" sz="2200" baseline="-25000" dirty="0" err="1">
                <a:ea typeface="楷体" panose="02010609060101010101" pitchFamily="49" charset="-122"/>
                <a:cs typeface="Times New Roman" panose="02020603050405020304" pitchFamily="18" charset="0"/>
              </a:rPr>
              <a:t>2</a:t>
            </a:r>
            <a:r>
              <a:rPr lang="en-US" altLang="zh-CN" sz="2200" dirty="0">
                <a:ea typeface="楷体" panose="02010609060101010101" pitchFamily="49" charset="-122"/>
                <a:cs typeface="Times New Roman" panose="02020603050405020304" pitchFamily="18" charset="0"/>
              </a:rPr>
              <a:t>(</a:t>
            </a:r>
            <a:r>
              <a:rPr lang="en-US" altLang="zh-CN" sz="2200" i="1" dirty="0" err="1">
                <a:ea typeface="楷体" panose="02010609060101010101" pitchFamily="49" charset="-122"/>
                <a:cs typeface="Times New Roman" panose="02020603050405020304" pitchFamily="18" charset="0"/>
              </a:rPr>
              <a:t>n</a:t>
            </a:r>
            <a:r>
              <a:rPr lang="en-US" altLang="zh-CN" sz="2200" dirty="0" err="1">
                <a:ea typeface="楷体" panose="02010609060101010101" pitchFamily="49" charset="-122"/>
                <a:cs typeface="Times New Roman" panose="02020603050405020304" pitchFamily="18" charset="0"/>
              </a:rPr>
              <a:t>+1</a:t>
            </a:r>
            <a:r>
              <a:rPr lang="en-US" altLang="zh-CN" sz="2200" dirty="0">
                <a:ea typeface="楷体" panose="02010609060101010101" pitchFamily="49" charset="-122"/>
                <a:cs typeface="Times New Roman" panose="02020603050405020304" pitchFamily="18" charset="0"/>
              </a:rPr>
              <a:t>)</a:t>
            </a:r>
            <a:r>
              <a:rPr lang="zh-CN" altLang="en-US" sz="2200" dirty="0">
                <a:ea typeface="楷体" panose="02010609060101010101" pitchFamily="49" charset="-122"/>
                <a:cs typeface="Times New Roman" panose="02020603050405020304" pitchFamily="18" charset="0"/>
              </a:rPr>
              <a:t>的</a:t>
            </a:r>
            <a:r>
              <a:rPr lang="zh-CN" altLang="en-US" sz="2200" dirty="0">
                <a:solidFill>
                  <a:srgbClr val="FF33CC"/>
                </a:solidFill>
                <a:ea typeface="楷体" panose="02010609060101010101" pitchFamily="49" charset="-122"/>
                <a:cs typeface="Times New Roman" panose="02020603050405020304" pitchFamily="18" charset="0"/>
              </a:rPr>
              <a:t>满二叉树</a:t>
            </a:r>
            <a:r>
              <a:rPr lang="zh-CN" altLang="en-US" sz="2200" dirty="0">
                <a:ea typeface="楷体" panose="02010609060101010101" pitchFamily="49" charset="-122"/>
                <a:cs typeface="Times New Roman" panose="02020603050405020304" pitchFamily="18" charset="0"/>
              </a:rPr>
              <a:t>（高度</a:t>
            </a:r>
            <a:r>
              <a:rPr lang="en-US" altLang="zh-CN" sz="2200" i="1" dirty="0">
                <a:ea typeface="楷体" panose="02010609060101010101" pitchFamily="49" charset="-122"/>
                <a:cs typeface="Times New Roman" panose="02020603050405020304" pitchFamily="18" charset="0"/>
              </a:rPr>
              <a:t>h</a:t>
            </a:r>
            <a:r>
              <a:rPr lang="zh-CN" altLang="en-US" sz="2200" dirty="0">
                <a:ea typeface="楷体" panose="02010609060101010101" pitchFamily="49" charset="-122"/>
                <a:cs typeface="Times New Roman" panose="02020603050405020304" pitchFamily="18" charset="0"/>
              </a:rPr>
              <a:t>不计外部节点）。树中第</a:t>
            </a:r>
            <a:r>
              <a:rPr lang="en-US" altLang="zh-CN" sz="2200" i="1" dirty="0" err="1">
                <a:ea typeface="楷体" panose="02010609060101010101" pitchFamily="49" charset="-122"/>
                <a:cs typeface="Times New Roman" panose="02020603050405020304" pitchFamily="18" charset="0"/>
              </a:rPr>
              <a:t>i</a:t>
            </a:r>
            <a:r>
              <a:rPr lang="zh-CN" altLang="en-US" sz="2200" dirty="0">
                <a:ea typeface="楷体" panose="02010609060101010101" pitchFamily="49" charset="-122"/>
                <a:cs typeface="Times New Roman" panose="02020603050405020304" pitchFamily="18" charset="0"/>
              </a:rPr>
              <a:t>层上的记录个数为</a:t>
            </a:r>
            <a:r>
              <a:rPr lang="en-US" altLang="zh-CN" sz="2200" dirty="0" err="1">
                <a:ea typeface="楷体" panose="02010609060101010101" pitchFamily="49" charset="-122"/>
                <a:cs typeface="Times New Roman" panose="02020603050405020304" pitchFamily="18" charset="0"/>
              </a:rPr>
              <a:t>2</a:t>
            </a:r>
            <a:r>
              <a:rPr lang="en-US" altLang="zh-CN" sz="2200" i="1" baseline="30000" dirty="0" err="1">
                <a:ea typeface="楷体" panose="02010609060101010101" pitchFamily="49" charset="-122"/>
                <a:cs typeface="Times New Roman" panose="02020603050405020304" pitchFamily="18" charset="0"/>
              </a:rPr>
              <a:t>i</a:t>
            </a:r>
            <a:r>
              <a:rPr lang="en-US" altLang="zh-CN" sz="2200" baseline="30000" dirty="0">
                <a:ea typeface="楷体" panose="02010609060101010101" pitchFamily="49" charset="-122"/>
                <a:cs typeface="Times New Roman" panose="02020603050405020304" pitchFamily="18" charset="0"/>
              </a:rPr>
              <a:t>-1</a:t>
            </a:r>
            <a:r>
              <a:rPr lang="zh-CN" altLang="en-US" sz="2200" dirty="0">
                <a:ea typeface="楷体" panose="02010609060101010101" pitchFamily="49" charset="-122"/>
                <a:cs typeface="Times New Roman" panose="02020603050405020304" pitchFamily="18" charset="0"/>
              </a:rPr>
              <a:t>，查找该层上的每个记录需要进行</a:t>
            </a:r>
            <a:r>
              <a:rPr lang="en-US" altLang="zh-CN" sz="2200" i="1" dirty="0" err="1">
                <a:ea typeface="楷体" panose="02010609060101010101" pitchFamily="49" charset="-122"/>
                <a:cs typeface="Times New Roman" panose="02020603050405020304" pitchFamily="18" charset="0"/>
              </a:rPr>
              <a:t>i</a:t>
            </a:r>
            <a:r>
              <a:rPr lang="zh-CN" altLang="en-US" sz="2200" dirty="0">
                <a:ea typeface="楷体" panose="02010609060101010101" pitchFamily="49" charset="-122"/>
                <a:cs typeface="Times New Roman" panose="02020603050405020304" pitchFamily="18" charset="0"/>
              </a:rPr>
              <a:t>次比较。</a:t>
            </a:r>
          </a:p>
        </p:txBody>
      </p:sp>
      <p:sp>
        <p:nvSpPr>
          <p:cNvPr id="171011" name="Rectangle 3"/>
          <p:cNvSpPr>
            <a:spLocks noChangeArrowheads="1"/>
          </p:cNvSpPr>
          <p:nvPr/>
        </p:nvSpPr>
        <p:spPr bwMode="auto">
          <a:xfrm>
            <a:off x="0" y="3257550"/>
            <a:ext cx="9144000" cy="0"/>
          </a:xfrm>
          <a:prstGeom prst="rect">
            <a:avLst/>
          </a:prstGeom>
          <a:noFill/>
          <a:ln w="9525">
            <a:noFill/>
            <a:miter lim="800000"/>
          </a:ln>
          <a:effectLst/>
        </p:spPr>
        <p:txBody>
          <a:bodyPr wrap="none" anchor="ctr">
            <a:spAutoFit/>
          </a:bodyPr>
          <a:lstStyle/>
          <a:p>
            <a:endParaRPr lang="zh-CN" altLang="en-US"/>
          </a:p>
        </p:txBody>
      </p:sp>
      <p:grpSp>
        <p:nvGrpSpPr>
          <p:cNvPr id="36" name="组合 35"/>
          <p:cNvGrpSpPr/>
          <p:nvPr/>
        </p:nvGrpSpPr>
        <p:grpSpPr>
          <a:xfrm>
            <a:off x="2003425" y="1556792"/>
            <a:ext cx="5616575" cy="1982848"/>
            <a:chOff x="2170135" y="2285992"/>
            <a:chExt cx="5616575" cy="1982848"/>
          </a:xfrm>
        </p:grpSpPr>
        <p:sp>
          <p:nvSpPr>
            <p:cNvPr id="171027" name="Freeform 19"/>
            <p:cNvSpPr/>
            <p:nvPr/>
          </p:nvSpPr>
          <p:spPr bwMode="auto">
            <a:xfrm>
              <a:off x="2273323"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71028" name="Freeform 20"/>
            <p:cNvSpPr/>
            <p:nvPr/>
          </p:nvSpPr>
          <p:spPr bwMode="auto">
            <a:xfrm>
              <a:off x="2514623"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71017" name="Line 9"/>
            <p:cNvSpPr>
              <a:spLocks noChangeShapeType="1"/>
            </p:cNvSpPr>
            <p:nvPr/>
          </p:nvSpPr>
          <p:spPr bwMode="auto">
            <a:xfrm>
              <a:off x="3898923" y="2428867"/>
              <a:ext cx="360362" cy="360363"/>
            </a:xfrm>
            <a:prstGeom prst="line">
              <a:avLst/>
            </a:prstGeom>
            <a:noFill/>
            <a:ln w="28575">
              <a:solidFill>
                <a:srgbClr val="3333FF"/>
              </a:solidFill>
              <a:round/>
            </a:ln>
            <a:effectLst/>
          </p:spPr>
          <p:txBody>
            <a:bodyPr anchor="ctr">
              <a:spAutoFit/>
            </a:bodyPr>
            <a:lstStyle/>
            <a:p>
              <a:endParaRPr lang="zh-CN" altLang="en-US"/>
            </a:p>
          </p:txBody>
        </p:sp>
        <p:sp>
          <p:nvSpPr>
            <p:cNvPr id="171013" name="Oval 5"/>
            <p:cNvSpPr>
              <a:spLocks noChangeArrowheads="1"/>
            </p:cNvSpPr>
            <p:nvPr/>
          </p:nvSpPr>
          <p:spPr bwMode="auto">
            <a:xfrm>
              <a:off x="3683023" y="22859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a:p>
          </p:txBody>
        </p:sp>
        <p:sp>
          <p:nvSpPr>
            <p:cNvPr id="171014" name="Oval 6"/>
            <p:cNvSpPr>
              <a:spLocks noChangeArrowheads="1"/>
            </p:cNvSpPr>
            <p:nvPr/>
          </p:nvSpPr>
          <p:spPr bwMode="auto">
            <a:xfrm>
              <a:off x="3178198" y="27177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a:p>
          </p:txBody>
        </p:sp>
        <p:sp>
          <p:nvSpPr>
            <p:cNvPr id="171015" name="Oval 7"/>
            <p:cNvSpPr>
              <a:spLocks noChangeArrowheads="1"/>
            </p:cNvSpPr>
            <p:nvPr/>
          </p:nvSpPr>
          <p:spPr bwMode="auto">
            <a:xfrm>
              <a:off x="4186260" y="27177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a:p>
          </p:txBody>
        </p:sp>
        <p:sp>
          <p:nvSpPr>
            <p:cNvPr id="171016" name="Freeform 8"/>
            <p:cNvSpPr/>
            <p:nvPr/>
          </p:nvSpPr>
          <p:spPr bwMode="auto">
            <a:xfrm>
              <a:off x="3362348" y="2454267"/>
              <a:ext cx="330200" cy="279400"/>
            </a:xfrm>
            <a:custGeom>
              <a:avLst/>
              <a:gdLst/>
              <a:ahLst/>
              <a:cxnLst>
                <a:cxn ang="0">
                  <a:pos x="208" y="0"/>
                </a:cxn>
                <a:cxn ang="0">
                  <a:pos x="0" y="176"/>
                </a:cxn>
              </a:cxnLst>
              <a:rect l="0" t="0" r="r" b="b"/>
              <a:pathLst>
                <a:path w="208" h="176">
                  <a:moveTo>
                    <a:pt x="208" y="0"/>
                  </a:moveTo>
                  <a:lnTo>
                    <a:pt x="0" y="176"/>
                  </a:lnTo>
                </a:path>
              </a:pathLst>
            </a:custGeom>
            <a:noFill/>
            <a:ln w="28575" cap="flat" cmpd="sng">
              <a:solidFill>
                <a:srgbClr val="3333FF"/>
              </a:solidFill>
              <a:prstDash val="solid"/>
              <a:round/>
              <a:headEnd type="none" w="med" len="med"/>
              <a:tailEnd type="none" w="med" len="med"/>
            </a:ln>
            <a:effectLst/>
          </p:spPr>
          <p:txBody>
            <a:bodyPr anchor="ctr">
              <a:spAutoFit/>
            </a:bodyPr>
            <a:lstStyle/>
            <a:p>
              <a:endParaRPr lang="zh-CN" altLang="en-US"/>
            </a:p>
          </p:txBody>
        </p:sp>
        <p:sp>
          <p:nvSpPr>
            <p:cNvPr id="171018" name="Oval 10"/>
            <p:cNvSpPr>
              <a:spLocks noChangeArrowheads="1"/>
            </p:cNvSpPr>
            <p:nvPr/>
          </p:nvSpPr>
          <p:spPr bwMode="auto">
            <a:xfrm>
              <a:off x="2335235"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a:p>
          </p:txBody>
        </p:sp>
        <p:sp>
          <p:nvSpPr>
            <p:cNvPr id="171024" name="Text Box 16"/>
            <p:cNvSpPr txBox="1">
              <a:spLocks noChangeArrowheads="1"/>
            </p:cNvSpPr>
            <p:nvPr/>
          </p:nvSpPr>
          <p:spPr bwMode="auto">
            <a:xfrm>
              <a:off x="2674960" y="2974967"/>
              <a:ext cx="2519363"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sp>
          <p:nvSpPr>
            <p:cNvPr id="171025" name="Rectangle 17"/>
            <p:cNvSpPr>
              <a:spLocks noChangeArrowheads="1"/>
            </p:cNvSpPr>
            <p:nvPr/>
          </p:nvSpPr>
          <p:spPr bwMode="auto">
            <a:xfrm>
              <a:off x="2170135"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a:p>
          </p:txBody>
        </p:sp>
        <p:sp>
          <p:nvSpPr>
            <p:cNvPr id="171026" name="Rectangle 18"/>
            <p:cNvSpPr>
              <a:spLocks noChangeArrowheads="1"/>
            </p:cNvSpPr>
            <p:nvPr/>
          </p:nvSpPr>
          <p:spPr bwMode="auto">
            <a:xfrm>
              <a:off x="2563835"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a:p>
          </p:txBody>
        </p:sp>
        <p:sp>
          <p:nvSpPr>
            <p:cNvPr id="171029" name="Freeform 21"/>
            <p:cNvSpPr/>
            <p:nvPr/>
          </p:nvSpPr>
          <p:spPr bwMode="auto">
            <a:xfrm>
              <a:off x="2979760"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71030" name="Freeform 22"/>
            <p:cNvSpPr/>
            <p:nvPr/>
          </p:nvSpPr>
          <p:spPr bwMode="auto">
            <a:xfrm>
              <a:off x="3221060"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71031" name="Oval 23"/>
            <p:cNvSpPr>
              <a:spLocks noChangeArrowheads="1"/>
            </p:cNvSpPr>
            <p:nvPr/>
          </p:nvSpPr>
          <p:spPr bwMode="auto">
            <a:xfrm>
              <a:off x="3041673"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a:p>
          </p:txBody>
        </p:sp>
        <p:sp>
          <p:nvSpPr>
            <p:cNvPr id="171032" name="Rectangle 24"/>
            <p:cNvSpPr>
              <a:spLocks noChangeArrowheads="1"/>
            </p:cNvSpPr>
            <p:nvPr/>
          </p:nvSpPr>
          <p:spPr bwMode="auto">
            <a:xfrm>
              <a:off x="2876573"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a:p>
          </p:txBody>
        </p:sp>
        <p:sp>
          <p:nvSpPr>
            <p:cNvPr id="171033" name="Rectangle 25"/>
            <p:cNvSpPr>
              <a:spLocks noChangeArrowheads="1"/>
            </p:cNvSpPr>
            <p:nvPr/>
          </p:nvSpPr>
          <p:spPr bwMode="auto">
            <a:xfrm>
              <a:off x="3270273"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a:p>
          </p:txBody>
        </p:sp>
        <p:sp>
          <p:nvSpPr>
            <p:cNvPr id="171034" name="Freeform 26"/>
            <p:cNvSpPr/>
            <p:nvPr/>
          </p:nvSpPr>
          <p:spPr bwMode="auto">
            <a:xfrm>
              <a:off x="3700485"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71035" name="Freeform 27"/>
            <p:cNvSpPr/>
            <p:nvPr/>
          </p:nvSpPr>
          <p:spPr bwMode="auto">
            <a:xfrm>
              <a:off x="3941785"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71036" name="Oval 28"/>
            <p:cNvSpPr>
              <a:spLocks noChangeArrowheads="1"/>
            </p:cNvSpPr>
            <p:nvPr/>
          </p:nvSpPr>
          <p:spPr bwMode="auto">
            <a:xfrm>
              <a:off x="3762398"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a:p>
          </p:txBody>
        </p:sp>
        <p:sp>
          <p:nvSpPr>
            <p:cNvPr id="171037" name="Rectangle 29"/>
            <p:cNvSpPr>
              <a:spLocks noChangeArrowheads="1"/>
            </p:cNvSpPr>
            <p:nvPr/>
          </p:nvSpPr>
          <p:spPr bwMode="auto">
            <a:xfrm>
              <a:off x="3597298"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a:p>
          </p:txBody>
        </p:sp>
        <p:sp>
          <p:nvSpPr>
            <p:cNvPr id="171038" name="Rectangle 30"/>
            <p:cNvSpPr>
              <a:spLocks noChangeArrowheads="1"/>
            </p:cNvSpPr>
            <p:nvPr/>
          </p:nvSpPr>
          <p:spPr bwMode="auto">
            <a:xfrm>
              <a:off x="3990998"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a:p>
          </p:txBody>
        </p:sp>
        <p:sp>
          <p:nvSpPr>
            <p:cNvPr id="171039" name="Freeform 31"/>
            <p:cNvSpPr/>
            <p:nvPr/>
          </p:nvSpPr>
          <p:spPr bwMode="auto">
            <a:xfrm>
              <a:off x="4924448"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71040" name="Freeform 32"/>
            <p:cNvSpPr/>
            <p:nvPr/>
          </p:nvSpPr>
          <p:spPr bwMode="auto">
            <a:xfrm>
              <a:off x="5165748"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a:p>
          </p:txBody>
        </p:sp>
        <p:sp>
          <p:nvSpPr>
            <p:cNvPr id="171041" name="Oval 33"/>
            <p:cNvSpPr>
              <a:spLocks noChangeArrowheads="1"/>
            </p:cNvSpPr>
            <p:nvPr/>
          </p:nvSpPr>
          <p:spPr bwMode="auto">
            <a:xfrm>
              <a:off x="4986360"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a:p>
          </p:txBody>
        </p:sp>
        <p:sp>
          <p:nvSpPr>
            <p:cNvPr id="171042" name="Rectangle 34"/>
            <p:cNvSpPr>
              <a:spLocks noChangeArrowheads="1"/>
            </p:cNvSpPr>
            <p:nvPr/>
          </p:nvSpPr>
          <p:spPr bwMode="auto">
            <a:xfrm>
              <a:off x="4821260"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a:p>
          </p:txBody>
        </p:sp>
        <p:sp>
          <p:nvSpPr>
            <p:cNvPr id="171043" name="Rectangle 35"/>
            <p:cNvSpPr>
              <a:spLocks noChangeArrowheads="1"/>
            </p:cNvSpPr>
            <p:nvPr/>
          </p:nvSpPr>
          <p:spPr bwMode="auto">
            <a:xfrm>
              <a:off x="5214960"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a:p>
          </p:txBody>
        </p:sp>
        <p:sp>
          <p:nvSpPr>
            <p:cNvPr id="171044" name="Text Box 36"/>
            <p:cNvSpPr txBox="1">
              <a:spLocks noChangeArrowheads="1"/>
            </p:cNvSpPr>
            <p:nvPr/>
          </p:nvSpPr>
          <p:spPr bwMode="auto">
            <a:xfrm>
              <a:off x="4206898" y="3509955"/>
              <a:ext cx="431800"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sp>
          <p:nvSpPr>
            <p:cNvPr id="171045" name="Text Box 37"/>
            <p:cNvSpPr txBox="1">
              <a:spLocks noChangeArrowheads="1"/>
            </p:cNvSpPr>
            <p:nvPr/>
          </p:nvSpPr>
          <p:spPr bwMode="auto">
            <a:xfrm>
              <a:off x="5554685" y="3868730"/>
              <a:ext cx="2016125" cy="400110"/>
            </a:xfrm>
            <a:prstGeom prst="rect">
              <a:avLst/>
            </a:prstGeom>
            <a:noFill/>
            <a:ln w="9525">
              <a:noFill/>
              <a:miter lim="800000"/>
            </a:ln>
            <a:effectLst/>
          </p:spPr>
          <p:txBody>
            <a:bodyPr>
              <a:spAutoFit/>
            </a:bodyPr>
            <a:lstStyle/>
            <a:p>
              <a:pPr algn="l">
                <a:spcBef>
                  <a:spcPct val="50000"/>
                </a:spcBef>
              </a:pPr>
              <a:r>
                <a:rPr lang="zh-CN" altLang="en-US" sz="2000">
                  <a:ea typeface="楷体" panose="02010609060101010101" pitchFamily="49" charset="-122"/>
                  <a:cs typeface="Times New Roman" panose="02020603050405020304" pitchFamily="18" charset="0"/>
                </a:rPr>
                <a:t>外部节点层</a:t>
              </a:r>
            </a:p>
          </p:txBody>
        </p:sp>
        <p:sp>
          <p:nvSpPr>
            <p:cNvPr id="171046" name="AutoShape 38"/>
            <p:cNvSpPr/>
            <p:nvPr/>
          </p:nvSpPr>
          <p:spPr bwMode="auto">
            <a:xfrm>
              <a:off x="5338785" y="2357430"/>
              <a:ext cx="73025" cy="1368425"/>
            </a:xfrm>
            <a:prstGeom prst="rightBrace">
              <a:avLst>
                <a:gd name="adj1" fmla="val 156159"/>
                <a:gd name="adj2" fmla="val 50000"/>
              </a:avLst>
            </a:prstGeom>
            <a:noFill/>
            <a:ln w="9525">
              <a:solidFill>
                <a:srgbClr val="3333FF"/>
              </a:solidFill>
              <a:round/>
            </a:ln>
            <a:effectLst/>
          </p:spPr>
          <p:txBody>
            <a:bodyPr anchor="ctr">
              <a:spAutoFit/>
            </a:bodyPr>
            <a:lstStyle/>
            <a:p>
              <a:endParaRPr lang="zh-CN" altLang="en-US"/>
            </a:p>
          </p:txBody>
        </p:sp>
        <p:sp>
          <p:nvSpPr>
            <p:cNvPr id="171047" name="Text Box 39"/>
            <p:cNvSpPr txBox="1">
              <a:spLocks noChangeArrowheads="1"/>
            </p:cNvSpPr>
            <p:nvPr/>
          </p:nvSpPr>
          <p:spPr bwMode="auto">
            <a:xfrm>
              <a:off x="5338785" y="2717792"/>
              <a:ext cx="2447925" cy="400110"/>
            </a:xfrm>
            <a:prstGeom prst="rect">
              <a:avLst/>
            </a:prstGeom>
            <a:noFill/>
            <a:ln w="9525">
              <a:noFill/>
              <a:miter lim="800000"/>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高度 </a:t>
              </a:r>
              <a:r>
                <a:rPr lang="en-US" altLang="zh-CN" sz="2000" i="1" dirty="0">
                  <a:ea typeface="楷体" panose="02010609060101010101" pitchFamily="49" charset="-122"/>
                  <a:cs typeface="Times New Roman" panose="02020603050405020304" pitchFamily="18" charset="0"/>
                </a:rPr>
                <a:t>h</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log</a:t>
              </a:r>
              <a:r>
                <a:rPr lang="en-US" altLang="zh-CN" sz="2000" baseline="-25000" dirty="0" err="1">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a:t>
              </a:r>
              <a:r>
                <a:rPr lang="en-US" altLang="zh-CN" sz="2000" i="1" dirty="0" err="1">
                  <a:ea typeface="楷体" panose="02010609060101010101" pitchFamily="49" charset="-122"/>
                  <a:cs typeface="Times New Roman" panose="02020603050405020304" pitchFamily="18" charset="0"/>
                </a:rPr>
                <a:t>n</a:t>
              </a:r>
              <a:r>
                <a:rPr lang="en-US" altLang="zh-CN" sz="2000" dirty="0" err="1">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a:t>
              </a:r>
            </a:p>
          </p:txBody>
        </p:sp>
      </p:grpSp>
      <p:sp>
        <p:nvSpPr>
          <p:cNvPr id="2" name="幻灯片编号占位符 1"/>
          <p:cNvSpPr>
            <a:spLocks noGrp="1"/>
          </p:cNvSpPr>
          <p:nvPr>
            <p:ph type="sldNum" sz="quarter" idx="12"/>
          </p:nvPr>
        </p:nvSpPr>
        <p:spPr>
          <a:xfrm>
            <a:off x="6553200" y="5680348"/>
            <a:ext cx="2133600" cy="365125"/>
          </a:xfrm>
        </p:spPr>
        <p:txBody>
          <a:bodyPr/>
          <a:lstStyle/>
          <a:p>
            <a:fld id="{A3603EE2-E77C-4A3F-BE76-CC22BE303815}" type="slidenum">
              <a:rPr lang="en-US" altLang="zh-CN" sz="2200" smtClean="0"/>
              <a:t>18</a:t>
            </a:fld>
            <a:endParaRPr lang="en-US" altLang="zh-CN" sz="2200" dirty="0"/>
          </a:p>
        </p:txBody>
      </p:sp>
      <p:sp>
        <p:nvSpPr>
          <p:cNvPr id="37" name="Text Box 2"/>
          <p:cNvSpPr txBox="1">
            <a:spLocks noChangeArrowheads="1"/>
          </p:cNvSpPr>
          <p:nvPr/>
        </p:nvSpPr>
        <p:spPr bwMode="auto">
          <a:xfrm>
            <a:off x="646113" y="3645024"/>
            <a:ext cx="7569225" cy="430887"/>
          </a:xfrm>
          <a:prstGeom prst="rect">
            <a:avLst/>
          </a:prstGeom>
          <a:noFill/>
          <a:ln w="9525">
            <a:noFill/>
            <a:miter lim="800000"/>
          </a:ln>
          <a:effectLst/>
        </p:spPr>
        <p:txBody>
          <a:bodyPr wrap="square">
            <a:spAutoFit/>
          </a:bodyPr>
          <a:lstStyle/>
          <a:p>
            <a:pPr algn="l"/>
            <a:r>
              <a:rPr lang="zh-CN" altLang="en-US" sz="2200" dirty="0">
                <a:latin typeface="楷体" panose="02010609060101010101" pitchFamily="49" charset="-122"/>
                <a:ea typeface="楷体" panose="02010609060101010101" pitchFamily="49" charset="-122"/>
              </a:rPr>
              <a:t>在等概率假设下，二分查找成功时的平均查找长度为：</a:t>
            </a:r>
          </a:p>
        </p:txBody>
      </p:sp>
      <p:sp>
        <p:nvSpPr>
          <p:cNvPr id="38" name="Text Box 40"/>
          <p:cNvSpPr txBox="1">
            <a:spLocks noChangeArrowheads="1"/>
          </p:cNvSpPr>
          <p:nvPr/>
        </p:nvSpPr>
        <p:spPr bwMode="auto">
          <a:xfrm>
            <a:off x="0" y="5129032"/>
            <a:ext cx="9108504" cy="9387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a:spcBef>
                <a:spcPct val="50000"/>
              </a:spcBef>
            </a:pPr>
            <a:r>
              <a:rPr lang="zh-CN" altLang="en-US"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对于</a:t>
            </a:r>
            <a:r>
              <a:rPr lang="en-US" altLang="zh-CN" sz="2200"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个元素，二分查找，成功时最多的关键字比较次数为： </a:t>
            </a:r>
            <a:r>
              <a:rPr lang="zh-CN" altLang="en-US"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2200" baseline="-25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 </a:t>
            </a:r>
            <a:r>
              <a:rPr lang="en-US" altLang="zh-CN"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ct val="50000"/>
              </a:spcBef>
            </a:pPr>
            <a:r>
              <a:rPr lang="zh-CN" altLang="en-US"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不成功时关键字比较次数为：</a:t>
            </a:r>
            <a:r>
              <a:rPr lang="zh-CN" altLang="en-US"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zh-CN" altLang="en-US"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2200" baseline="-25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39" name="组合 38"/>
          <p:cNvGrpSpPr/>
          <p:nvPr/>
        </p:nvGrpSpPr>
        <p:grpSpPr>
          <a:xfrm>
            <a:off x="785786" y="6175500"/>
            <a:ext cx="6170658" cy="565868"/>
            <a:chOff x="785786" y="5429264"/>
            <a:chExt cx="6170658" cy="517357"/>
          </a:xfrm>
        </p:grpSpPr>
        <p:sp>
          <p:nvSpPr>
            <p:cNvPr id="40" name="TextBox 66"/>
            <p:cNvSpPr txBox="1"/>
            <p:nvPr/>
          </p:nvSpPr>
          <p:spPr>
            <a:xfrm>
              <a:off x="1670032" y="5515734"/>
              <a:ext cx="5286412" cy="430887"/>
            </a:xfrm>
            <a:prstGeom prst="rect">
              <a:avLst/>
            </a:prstGeom>
            <a:noFill/>
          </p:spPr>
          <p:txBody>
            <a:bodyPr wrap="square" rtlCol="0">
              <a:spAutoFit/>
            </a:bodyPr>
            <a:lstStyle/>
            <a:p>
              <a:r>
                <a:rPr lang="zh-CN" altLang="en-US" sz="2200" dirty="0">
                  <a:ea typeface="楷体" panose="02010609060101010101" pitchFamily="49" charset="-122"/>
                  <a:cs typeface="Times New Roman" panose="02020603050405020304" pitchFamily="18" charset="0"/>
                </a:rPr>
                <a:t>二分查找的时间复杂度为</a:t>
              </a:r>
              <a:r>
                <a:rPr lang="en-US" altLang="zh-CN" sz="2200" dirty="0">
                  <a:ea typeface="楷体" panose="02010609060101010101" pitchFamily="49" charset="-122"/>
                  <a:cs typeface="Times New Roman" panose="02020603050405020304" pitchFamily="18" charset="0"/>
                </a:rPr>
                <a:t>O(</a:t>
              </a:r>
              <a:r>
                <a:rPr lang="en-US" altLang="zh-CN" sz="2200" dirty="0" err="1">
                  <a:ea typeface="楷体" panose="02010609060101010101" pitchFamily="49" charset="-122"/>
                  <a:cs typeface="Times New Roman" panose="02020603050405020304" pitchFamily="18" charset="0"/>
                </a:rPr>
                <a:t>log</a:t>
              </a:r>
              <a:r>
                <a:rPr lang="en-US" altLang="zh-CN" sz="2200" baseline="-25000" dirty="0" err="1">
                  <a:ea typeface="楷体" panose="02010609060101010101" pitchFamily="49" charset="-122"/>
                  <a:cs typeface="Times New Roman" panose="02020603050405020304" pitchFamily="18" charset="0"/>
                </a:rPr>
                <a:t>2</a:t>
              </a:r>
              <a:r>
                <a:rPr lang="en-US" altLang="zh-CN" sz="2200" i="1" dirty="0" err="1">
                  <a:ea typeface="楷体" panose="02010609060101010101" pitchFamily="49" charset="-122"/>
                  <a:cs typeface="Times New Roman" panose="02020603050405020304" pitchFamily="18" charset="0"/>
                </a:rPr>
                <a:t>n</a:t>
              </a:r>
              <a:r>
                <a:rPr lang="en-US" altLang="zh-CN" sz="2200" dirty="0">
                  <a:ea typeface="楷体" panose="02010609060101010101" pitchFamily="49" charset="-122"/>
                  <a:cs typeface="Times New Roman" panose="02020603050405020304" pitchFamily="18" charset="0"/>
                </a:rPr>
                <a:t>)</a:t>
              </a:r>
              <a:r>
                <a:rPr lang="zh-CN" altLang="en-US" sz="2200" dirty="0">
                  <a:ea typeface="楷体" panose="02010609060101010101" pitchFamily="49" charset="-122"/>
                  <a:cs typeface="Times New Roman" panose="02020603050405020304" pitchFamily="18" charset="0"/>
                </a:rPr>
                <a:t>。</a:t>
              </a:r>
              <a:endParaRPr lang="zh-CN" altLang="en-US" sz="2200" dirty="0"/>
            </a:p>
          </p:txBody>
        </p:sp>
        <p:sp>
          <p:nvSpPr>
            <p:cNvPr id="41" name="左弧形箭头 40"/>
            <p:cNvSpPr/>
            <p:nvPr/>
          </p:nvSpPr>
          <p:spPr>
            <a:xfrm>
              <a:off x="785786" y="5429264"/>
              <a:ext cx="617862" cy="517357"/>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2200">
                <a:solidFill>
                  <a:schemeClr val="tx1"/>
                </a:solidFill>
              </a:endParaRPr>
            </a:p>
          </p:txBody>
        </p:sp>
      </p:grpSp>
      <p:graphicFrame>
        <p:nvGraphicFramePr>
          <p:cNvPr id="42" name="Object 2"/>
          <p:cNvGraphicFramePr>
            <a:graphicFrameLocks noChangeAspect="1"/>
          </p:cNvGraphicFramePr>
          <p:nvPr>
            <p:extLst>
              <p:ext uri="{D42A27DB-BD31-4B8C-83A1-F6EECF244321}">
                <p14:modId xmlns:p14="http://schemas.microsoft.com/office/powerpoint/2010/main" val="2820969589"/>
              </p:ext>
            </p:extLst>
          </p:nvPr>
        </p:nvGraphicFramePr>
        <p:xfrm>
          <a:off x="646113" y="4082565"/>
          <a:ext cx="7334250" cy="1039813"/>
        </p:xfrm>
        <a:graphic>
          <a:graphicData uri="http://schemas.openxmlformats.org/presentationml/2006/ole">
            <mc:AlternateContent xmlns:mc="http://schemas.openxmlformats.org/markup-compatibility/2006">
              <mc:Choice xmlns:v="urn:schemas-microsoft-com:vml" Requires="v">
                <p:oleObj spid="_x0000_s12320" name="Equation" r:id="rId3" imgW="88087200" imgH="12496800" progId="">
                  <p:embed/>
                </p:oleObj>
              </mc:Choice>
              <mc:Fallback>
                <p:oleObj name="Equation" r:id="rId3" imgW="88087200" imgH="12496800" progId="">
                  <p:embed/>
                  <p:pic>
                    <p:nvPicPr>
                      <p:cNvPr id="51202" name="Object 2"/>
                      <p:cNvPicPr>
                        <a:picLocks noChangeAspect="1"/>
                      </p:cNvPicPr>
                      <p:nvPr/>
                    </p:nvPicPr>
                    <p:blipFill>
                      <a:blip r:embed="rId4"/>
                      <a:stretch>
                        <a:fillRect/>
                      </a:stretch>
                    </p:blipFill>
                    <p:spPr>
                      <a:xfrm>
                        <a:off x="646113" y="4082565"/>
                        <a:ext cx="7334250" cy="103981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2268538" y="1643050"/>
            <a:ext cx="2447925" cy="457200"/>
          </a:xfrm>
          <a:prstGeom prst="rect">
            <a:avLst/>
          </a:prstGeom>
          <a:noFill/>
          <a:ln w="9525">
            <a:noFill/>
            <a:miter lim="800000"/>
          </a:ln>
        </p:spPr>
        <p:txBody>
          <a:bodyPr>
            <a:spAutoFit/>
          </a:bodyPr>
          <a:lstStyle/>
          <a:p>
            <a:pPr algn="l" eaLnBrk="1" hangingPunct="1">
              <a:spcBef>
                <a:spcPct val="50000"/>
              </a:spcBef>
            </a:pPr>
            <a:r>
              <a:rPr lang="zh-CN" altLang="en-US" dirty="0">
                <a:ea typeface="楷体" panose="02010609060101010101" pitchFamily="49" charset="-122"/>
                <a:cs typeface="Times New Roman" panose="02020603050405020304" pitchFamily="18" charset="0"/>
              </a:rPr>
              <a:t>顺序查找算法</a:t>
            </a:r>
          </a:p>
        </p:txBody>
      </p:sp>
      <p:sp>
        <p:nvSpPr>
          <p:cNvPr id="57347" name="Text Box 5"/>
          <p:cNvSpPr txBox="1">
            <a:spLocks noChangeArrowheads="1"/>
          </p:cNvSpPr>
          <p:nvPr/>
        </p:nvSpPr>
        <p:spPr bwMode="auto">
          <a:xfrm>
            <a:off x="2339975" y="2938450"/>
            <a:ext cx="2376488" cy="457200"/>
          </a:xfrm>
          <a:prstGeom prst="rect">
            <a:avLst/>
          </a:prstGeom>
          <a:noFill/>
          <a:ln w="9525">
            <a:noFill/>
            <a:miter lim="800000"/>
          </a:ln>
        </p:spPr>
        <p:txBody>
          <a:bodyPr>
            <a:spAutoFit/>
          </a:bodyPr>
          <a:lstStyle/>
          <a:p>
            <a:pPr algn="l" eaLnBrk="1" hangingPunct="1">
              <a:spcBef>
                <a:spcPct val="50000"/>
              </a:spcBef>
            </a:pPr>
            <a:r>
              <a:rPr lang="zh-CN" altLang="en-US">
                <a:ea typeface="楷体" panose="02010609060101010101" pitchFamily="49" charset="-122"/>
                <a:cs typeface="Times New Roman" panose="02020603050405020304" pitchFamily="18" charset="0"/>
              </a:rPr>
              <a:t>二分查找算法</a:t>
            </a:r>
          </a:p>
        </p:txBody>
      </p:sp>
      <p:sp>
        <p:nvSpPr>
          <p:cNvPr id="57348" name="AutoShape 6"/>
          <p:cNvSpPr>
            <a:spLocks noChangeArrowheads="1"/>
          </p:cNvSpPr>
          <p:nvPr/>
        </p:nvSpPr>
        <p:spPr bwMode="auto">
          <a:xfrm>
            <a:off x="3132138" y="2219313"/>
            <a:ext cx="215900" cy="647700"/>
          </a:xfrm>
          <a:prstGeom prst="downArrow">
            <a:avLst>
              <a:gd name="adj1" fmla="val 50000"/>
              <a:gd name="adj2" fmla="val 75000"/>
            </a:avLst>
          </a:prstGeom>
          <a:solidFill>
            <a:srgbClr val="808000"/>
          </a:solidFill>
          <a:ln w="9525">
            <a:solidFill>
              <a:schemeClr val="tx1"/>
            </a:solidFill>
            <a:miter lim="800000"/>
          </a:ln>
        </p:spPr>
        <p:txBody>
          <a:bodyPr wrap="none" anchor="ctr"/>
          <a:lstStyle/>
          <a:p>
            <a:endParaRPr lang="zh-CN" altLang="en-US"/>
          </a:p>
        </p:txBody>
      </p:sp>
      <p:sp>
        <p:nvSpPr>
          <p:cNvPr id="219143" name="Text Box 7"/>
          <p:cNvSpPr txBox="1">
            <a:spLocks noChangeArrowheads="1"/>
          </p:cNvSpPr>
          <p:nvPr/>
        </p:nvSpPr>
        <p:spPr bwMode="auto">
          <a:xfrm>
            <a:off x="3635375" y="2290750"/>
            <a:ext cx="3151203" cy="430887"/>
          </a:xfrm>
          <a:prstGeom prst="rect">
            <a:avLst/>
          </a:prstGeom>
          <a:noFill/>
          <a:ln w="9525">
            <a:noFill/>
            <a:miter lim="800000"/>
          </a:ln>
        </p:spPr>
        <p:txBody>
          <a:bodyPr wrap="square">
            <a:spAutoFit/>
          </a:bodyPr>
          <a:lstStyle/>
          <a:p>
            <a:pPr algn="l" eaLnBrk="1" hangingPunct="1">
              <a:spcBef>
                <a:spcPct val="50000"/>
              </a:spcBef>
            </a:pPr>
            <a:r>
              <a:rPr lang="zh-CN" altLang="en-US" sz="2200" dirty="0">
                <a:solidFill>
                  <a:srgbClr val="FF00FF"/>
                </a:solidFill>
                <a:ea typeface="楷体" panose="02010609060101010101" pitchFamily="49" charset="-122"/>
                <a:cs typeface="Times New Roman" panose="02020603050405020304" pitchFamily="18" charset="0"/>
              </a:rPr>
              <a:t>利用了数据的有序性</a:t>
            </a:r>
          </a:p>
        </p:txBody>
      </p:sp>
      <p:sp>
        <p:nvSpPr>
          <p:cNvPr id="7" name="Text Box 12"/>
          <p:cNvSpPr txBox="1">
            <a:spLocks noChangeArrowheads="1"/>
          </p:cNvSpPr>
          <p:nvPr/>
        </p:nvSpPr>
        <p:spPr bwMode="auto">
          <a:xfrm>
            <a:off x="571472" y="428604"/>
            <a:ext cx="3786214" cy="461665"/>
          </a:xfrm>
          <a:prstGeom prst="rect">
            <a:avLst/>
          </a:prstGeom>
          <a:solidFill>
            <a:srgbClr val="006600"/>
          </a:solidFill>
          <a:ln w="9525">
            <a:noFill/>
            <a:miter lim="800000"/>
          </a:ln>
          <a:effectLst/>
        </p:spPr>
        <p:txBody>
          <a:bodyPr wrap="square">
            <a:spAutoFit/>
          </a:bodyPr>
          <a:lstStyle/>
          <a:p>
            <a:pPr algn="ctr"/>
            <a:r>
              <a:rPr kumimoji="1" lang="zh-CN" altLang="en-US">
                <a:solidFill>
                  <a:schemeClr val="bg1"/>
                </a:solidFill>
                <a:latin typeface="楷体" panose="02010609060101010101" pitchFamily="49" charset="-122"/>
                <a:ea typeface="楷体" panose="02010609060101010101" pitchFamily="49" charset="-122"/>
              </a:rPr>
              <a:t>数据结构</a:t>
            </a:r>
            <a:r>
              <a:rPr kumimoji="1" lang="zh-CN" altLang="en-US" dirty="0">
                <a:solidFill>
                  <a:schemeClr val="bg1"/>
                </a:solidFill>
                <a:latin typeface="楷体" panose="02010609060101010101" pitchFamily="49" charset="-122"/>
                <a:ea typeface="楷体" panose="02010609060101010101" pitchFamily="49" charset="-122"/>
              </a:rPr>
              <a:t>经典算法的启示</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19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143"/>
                                        </p:tgtEl>
                                        <p:attrNameLst>
                                          <p:attrName>style.visibility</p:attrName>
                                        </p:attrNameLst>
                                      </p:cBhvr>
                                      <p:to>
                                        <p:strVal val="visible"/>
                                      </p:to>
                                    </p:set>
                                    <p:animEffect transition="in" filter="blinds(horizontal)">
                                      <p:cBhvr>
                                        <p:cTn id="7" dur="500"/>
                                        <p:tgtEl>
                                          <p:spTgt spid="219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395318" y="1892768"/>
            <a:ext cx="8534400" cy="1421928"/>
          </a:xfrm>
          <a:prstGeom prst="rect">
            <a:avLst/>
          </a:prstGeom>
          <a:noFill/>
          <a:ln w="9525">
            <a:noFill/>
            <a:miter lim="800000"/>
          </a:ln>
          <a:effectLst/>
        </p:spPr>
        <p:txBody>
          <a:bodyPr>
            <a:spAutoFit/>
          </a:bodyPr>
          <a:lstStyle/>
          <a:p>
            <a:pPr>
              <a:lnSpc>
                <a:spcPct val="120000"/>
              </a:lnSpc>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dirty="0">
                <a:solidFill>
                  <a:srgbClr val="FF0000"/>
                </a:solidFill>
                <a:ea typeface="楷体" panose="02010609060101010101" pitchFamily="49" charset="-122"/>
                <a:cs typeface="Times New Roman" panose="02020603050405020304" pitchFamily="18" charset="0"/>
              </a:rPr>
              <a:t>查找表：</a:t>
            </a:r>
            <a:r>
              <a:rPr kumimoji="1" lang="zh-CN" altLang="en-US" dirty="0">
                <a:ea typeface="楷体" panose="02010609060101010101" pitchFamily="49" charset="-122"/>
                <a:cs typeface="Times New Roman" panose="02020603050405020304" pitchFamily="18" charset="0"/>
              </a:rPr>
              <a:t>是由一组记录组成的表或文件，而每个记录由若干个数据项组成，并假设</a:t>
            </a:r>
            <a:r>
              <a:rPr kumimoji="1" lang="zh-CN" altLang="en-US" dirty="0">
                <a:solidFill>
                  <a:srgbClr val="CC00FF"/>
                </a:solidFill>
                <a:ea typeface="楷体" panose="02010609060101010101" pitchFamily="49" charset="-122"/>
                <a:cs typeface="Times New Roman" panose="02020603050405020304" pitchFamily="18" charset="0"/>
              </a:rPr>
              <a:t>每个记录都有一个能唯一标识该记录的关键字</a:t>
            </a:r>
            <a:r>
              <a:rPr kumimoji="1" lang="zh-CN" altLang="en-US" dirty="0">
                <a:ea typeface="楷体" panose="02010609060101010101" pitchFamily="49" charset="-122"/>
                <a:cs typeface="Times New Roman" panose="02020603050405020304" pitchFamily="18" charset="0"/>
              </a:rPr>
              <a:t>。        </a:t>
            </a:r>
            <a:endParaRPr kumimoji="1" lang="zh-CN" altLang="en-US" sz="2800" dirty="0">
              <a:solidFill>
                <a:schemeClr val="tx2"/>
              </a:solidFill>
              <a:ea typeface="楷体" panose="02010609060101010101" pitchFamily="49" charset="-122"/>
              <a:cs typeface="Times New Roman" panose="02020603050405020304" pitchFamily="18" charset="0"/>
            </a:endParaRPr>
          </a:p>
        </p:txBody>
      </p:sp>
      <p:sp>
        <p:nvSpPr>
          <p:cNvPr id="3078" name="Text Box 1030"/>
          <p:cNvSpPr txBox="1">
            <a:spLocks noChangeArrowheads="1"/>
          </p:cNvSpPr>
          <p:nvPr/>
        </p:nvSpPr>
        <p:spPr bwMode="auto">
          <a:xfrm>
            <a:off x="571502" y="1214422"/>
            <a:ext cx="2532051" cy="457200"/>
          </a:xfrm>
          <a:prstGeom prst="rect">
            <a:avLst/>
          </a:prstGeom>
          <a:solidFill>
            <a:srgbClr val="CC00CC"/>
          </a:solidFill>
          <a:ln w="9525">
            <a:noFill/>
            <a:miter lim="800000"/>
          </a:ln>
          <a:effectLst/>
        </p:spPr>
        <p:txBody>
          <a:bodyPr wrap="square">
            <a:spAutoFit/>
          </a:bodyPr>
          <a:lstStyle/>
          <a:p>
            <a:pPr algn="ctr">
              <a:spcBef>
                <a:spcPct val="50000"/>
              </a:spcBef>
            </a:pPr>
            <a:r>
              <a:rPr lang="en-US" altLang="zh-CN">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1</a:t>
            </a:r>
            <a:r>
              <a:rPr lang="zh-CN" altLang="en-US">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、查找</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的定义</a:t>
            </a:r>
          </a:p>
        </p:txBody>
      </p:sp>
      <p:sp>
        <p:nvSpPr>
          <p:cNvPr id="5" name="Text Box 8" descr="信纸"/>
          <p:cNvSpPr txBox="1">
            <a:spLocks noChangeArrowheads="1"/>
          </p:cNvSpPr>
          <p:nvPr/>
        </p:nvSpPr>
        <p:spPr bwMode="auto">
          <a:xfrm>
            <a:off x="2411413" y="420670"/>
            <a:ext cx="4152900" cy="579438"/>
          </a:xfrm>
          <a:prstGeom prst="rect">
            <a:avLst/>
          </a:prstGeom>
          <a:blipFill dpi="0" rotWithShape="1">
            <a:blip r:embed="rId2"/>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9.1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查找的概念</a:t>
            </a:r>
          </a:p>
        </p:txBody>
      </p:sp>
      <p:sp>
        <p:nvSpPr>
          <p:cNvPr id="8" name="折角形 7"/>
          <p:cNvSpPr/>
          <p:nvPr/>
        </p:nvSpPr>
        <p:spPr>
          <a:xfrm>
            <a:off x="2714612" y="3214686"/>
            <a:ext cx="3000396" cy="785818"/>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solidFill>
                  <a:srgbClr val="3333FF"/>
                </a:solidFill>
                <a:latin typeface="楷体" panose="02010609060101010101" pitchFamily="49" charset="-122"/>
                <a:ea typeface="楷体" panose="02010609060101010101" pitchFamily="49" charset="-122"/>
              </a:rPr>
              <a:t>查找表</a:t>
            </a:r>
          </a:p>
        </p:txBody>
      </p:sp>
      <p:grpSp>
        <p:nvGrpSpPr>
          <p:cNvPr id="18" name="组合 17"/>
          <p:cNvGrpSpPr/>
          <p:nvPr/>
        </p:nvGrpSpPr>
        <p:grpSpPr>
          <a:xfrm>
            <a:off x="3999702" y="4001298"/>
            <a:ext cx="3001190" cy="468495"/>
            <a:chOff x="3999702" y="4001298"/>
            <a:chExt cx="3001190" cy="468495"/>
          </a:xfrm>
        </p:grpSpPr>
        <p:cxnSp>
          <p:nvCxnSpPr>
            <p:cNvPr id="10" name="直接箭头连接符 9"/>
            <p:cNvCxnSpPr/>
            <p:nvPr/>
          </p:nvCxnSpPr>
          <p:spPr>
            <a:xfrm rot="5400000" flipH="1" flipV="1">
              <a:off x="3786182" y="4214818"/>
              <a:ext cx="428628" cy="1588"/>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1934" y="4069683"/>
              <a:ext cx="2928958" cy="400110"/>
            </a:xfrm>
            <a:prstGeom prst="rect">
              <a:avLst/>
            </a:prstGeom>
            <a:noFill/>
          </p:spPr>
          <p:txBody>
            <a:bodyPr wrap="square" rtlCol="0">
              <a:spAutoFit/>
            </a:bodyPr>
            <a:lstStyle/>
            <a:p>
              <a:r>
                <a:rPr lang="zh-CN" altLang="en-US" sz="2000">
                  <a:ea typeface="楷体" panose="02010609060101010101" pitchFamily="49" charset="-122"/>
                  <a:cs typeface="Times New Roman" panose="02020603050405020304" pitchFamily="18" charset="0"/>
                </a:rPr>
                <a:t>查找关键字为</a:t>
              </a:r>
              <a:r>
                <a:rPr lang="en-US" altLang="zh-CN" sz="2000" i="1">
                  <a:ea typeface="楷体" panose="02010609060101010101" pitchFamily="49" charset="-122"/>
                  <a:cs typeface="Times New Roman" panose="02020603050405020304" pitchFamily="18" charset="0"/>
                </a:rPr>
                <a:t>k</a:t>
              </a:r>
              <a:r>
                <a:rPr lang="zh-CN" altLang="en-US" sz="2000">
                  <a:ea typeface="楷体" panose="02010609060101010101" pitchFamily="49" charset="-122"/>
                  <a:cs typeface="Times New Roman" panose="02020603050405020304" pitchFamily="18" charset="0"/>
                </a:rPr>
                <a:t>的记录</a:t>
              </a:r>
            </a:p>
          </p:txBody>
        </p:sp>
      </p:grpSp>
      <p:grpSp>
        <p:nvGrpSpPr>
          <p:cNvPr id="19" name="组合 18"/>
          <p:cNvGrpSpPr/>
          <p:nvPr/>
        </p:nvGrpSpPr>
        <p:grpSpPr>
          <a:xfrm>
            <a:off x="1357290" y="4429132"/>
            <a:ext cx="3143272" cy="1944357"/>
            <a:chOff x="1357290" y="4429132"/>
            <a:chExt cx="3143272" cy="1944357"/>
          </a:xfrm>
        </p:grpSpPr>
        <p:cxnSp>
          <p:nvCxnSpPr>
            <p:cNvPr id="13" name="直接箭头连接符 12"/>
            <p:cNvCxnSpPr/>
            <p:nvPr/>
          </p:nvCxnSpPr>
          <p:spPr>
            <a:xfrm rot="5400000">
              <a:off x="2821769" y="4607727"/>
              <a:ext cx="857256" cy="50006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57290" y="5357826"/>
              <a:ext cx="3143272" cy="1015663"/>
            </a:xfrm>
            <a:prstGeom prst="rect">
              <a:avLst/>
            </a:prstGeom>
            <a:noFill/>
          </p:spPr>
          <p:txBody>
            <a:bodyPr wrap="square" rtlCol="0">
              <a:spAutoFit/>
            </a:bodyPr>
            <a:lstStyle/>
            <a:p>
              <a:r>
                <a:rPr kumimoji="1" lang="zh-CN" altLang="en-US" sz="2000">
                  <a:ea typeface="楷体" panose="02010609060101010101" pitchFamily="49" charset="-122"/>
                  <a:cs typeface="Times New Roman" panose="02020603050405020304" pitchFamily="18" charset="0"/>
                </a:rPr>
                <a:t>若找到，表示查找成功，返回该记录的信息或该记录在表中的位置</a:t>
              </a:r>
              <a:endParaRPr lang="zh-CN" altLang="en-US" sz="2000"/>
            </a:p>
          </p:txBody>
        </p:sp>
      </p:grpSp>
      <p:grpSp>
        <p:nvGrpSpPr>
          <p:cNvPr id="20" name="组合 19"/>
          <p:cNvGrpSpPr/>
          <p:nvPr/>
        </p:nvGrpSpPr>
        <p:grpSpPr>
          <a:xfrm>
            <a:off x="4857752" y="4429132"/>
            <a:ext cx="2500330" cy="1928826"/>
            <a:chOff x="4857752" y="4429132"/>
            <a:chExt cx="2500330" cy="1928826"/>
          </a:xfrm>
        </p:grpSpPr>
        <p:cxnSp>
          <p:nvCxnSpPr>
            <p:cNvPr id="16" name="直接箭头连接符 15"/>
            <p:cNvCxnSpPr/>
            <p:nvPr/>
          </p:nvCxnSpPr>
          <p:spPr>
            <a:xfrm rot="16200000" flipH="1">
              <a:off x="4750595" y="4607727"/>
              <a:ext cx="857256" cy="50006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857752" y="5342295"/>
              <a:ext cx="2500330" cy="1015663"/>
            </a:xfrm>
            <a:prstGeom prst="rect">
              <a:avLst/>
            </a:prstGeom>
            <a:noFill/>
          </p:spPr>
          <p:txBody>
            <a:bodyPr wrap="square" rtlCol="0">
              <a:spAutoFit/>
            </a:bodyPr>
            <a:lstStyle/>
            <a:p>
              <a:r>
                <a:rPr kumimoji="1" lang="zh-CN" altLang="en-US" sz="2000">
                  <a:ea typeface="楷体" panose="02010609060101010101" pitchFamily="49" charset="-122"/>
                  <a:cs typeface="Times New Roman" panose="02020603050405020304" pitchFamily="18" charset="0"/>
                </a:rPr>
                <a:t>找不到，表示查找失败，返回相关的指示信息。</a:t>
              </a:r>
              <a:endParaRPr lang="zh-CN" altLang="en-US" sz="2000"/>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p:cNvSpPr txBox="1">
            <a:spLocks noChangeArrowheads="1"/>
          </p:cNvSpPr>
          <p:nvPr/>
        </p:nvSpPr>
        <p:spPr bwMode="auto">
          <a:xfrm>
            <a:off x="928662" y="1285860"/>
            <a:ext cx="2665412" cy="457200"/>
          </a:xfrm>
          <a:prstGeom prst="rect">
            <a:avLst/>
          </a:prstGeom>
          <a:solidFill>
            <a:srgbClr val="A9B3FD"/>
          </a:solidFill>
          <a:ln w="9525">
            <a:noFill/>
            <a:miter lim="800000"/>
          </a:ln>
          <a:effectLst/>
        </p:spPr>
        <p:txBody>
          <a:bodyPr>
            <a:spAutoFit/>
          </a:bodyPr>
          <a:lstStyle/>
          <a:p>
            <a:pPr algn="l">
              <a:spcBef>
                <a:spcPct val="50000"/>
              </a:spcBef>
            </a:pPr>
            <a:r>
              <a:rPr kumimoji="1"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、索引存储结构</a:t>
            </a:r>
          </a:p>
        </p:txBody>
      </p:sp>
      <p:sp>
        <p:nvSpPr>
          <p:cNvPr id="1030" name="Text Box 6"/>
          <p:cNvSpPr txBox="1">
            <a:spLocks noChangeArrowheads="1"/>
          </p:cNvSpPr>
          <p:nvPr/>
        </p:nvSpPr>
        <p:spPr bwMode="auto">
          <a:xfrm>
            <a:off x="857224" y="2071678"/>
            <a:ext cx="5000660" cy="609398"/>
          </a:xfrm>
          <a:prstGeom prst="rect">
            <a:avLst/>
          </a:prstGeom>
          <a:noFill/>
          <a:ln w="9525">
            <a:noFill/>
            <a:miter lim="800000"/>
          </a:ln>
          <a:effectLst/>
        </p:spPr>
        <p:txBody>
          <a:bodyPr wrap="square">
            <a:spAutoFit/>
          </a:bodyPr>
          <a:lstStyle/>
          <a:p>
            <a:pPr algn="l">
              <a:lnSpc>
                <a:spcPct val="140000"/>
              </a:lnSpc>
            </a:pPr>
            <a:r>
              <a:rPr lang="zh-CN" altLang="en-US" dirty="0">
                <a:ea typeface="楷体" panose="02010609060101010101" pitchFamily="49" charset="-122"/>
                <a:cs typeface="Times New Roman" panose="02020603050405020304" pitchFamily="18" charset="0"/>
              </a:rPr>
              <a:t>索引存储结构＝数据表 </a:t>
            </a:r>
            <a:r>
              <a:rPr lang="en-US" altLang="zh-CN" dirty="0">
                <a:ea typeface="楷体" panose="02010609060101010101" pitchFamily="49" charset="-122"/>
                <a:cs typeface="Times New Roman" panose="02020603050405020304" pitchFamily="18" charset="0"/>
              </a:rPr>
              <a:t>+ </a:t>
            </a:r>
            <a:r>
              <a:rPr lang="zh-CN" altLang="en-US" dirty="0">
                <a:solidFill>
                  <a:srgbClr val="FF33CC"/>
                </a:solidFill>
                <a:ea typeface="楷体" panose="02010609060101010101" pitchFamily="49" charset="-122"/>
                <a:cs typeface="Times New Roman" panose="02020603050405020304" pitchFamily="18" charset="0"/>
              </a:rPr>
              <a:t>索引表</a:t>
            </a:r>
            <a:r>
              <a:rPr lang="zh-CN" altLang="en-US" dirty="0">
                <a:ea typeface="楷体" panose="02010609060101010101" pitchFamily="49" charset="-122"/>
                <a:cs typeface="Times New Roman" panose="02020603050405020304" pitchFamily="18" charset="0"/>
              </a:rPr>
              <a:t>      </a:t>
            </a:r>
          </a:p>
        </p:txBody>
      </p:sp>
      <p:sp>
        <p:nvSpPr>
          <p:cNvPr id="1349" name="Text Box 325" descr="纸莎草纸"/>
          <p:cNvSpPr txBox="1">
            <a:spLocks noChangeArrowheads="1"/>
          </p:cNvSpPr>
          <p:nvPr/>
        </p:nvSpPr>
        <p:spPr bwMode="auto">
          <a:xfrm>
            <a:off x="395288" y="379413"/>
            <a:ext cx="5616575" cy="519112"/>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spcBef>
                <a:spcPct val="50000"/>
              </a:spcBef>
            </a:pPr>
            <a:r>
              <a:rPr kumimoji="1" lang="en-US" altLang="zh-CN" sz="2800" dirty="0">
                <a:solidFill>
                  <a:schemeClr val="bg1"/>
                </a:solidFill>
                <a:latin typeface="Times New Roman" panose="02020603050405020304" pitchFamily="18" charset="0"/>
                <a:ea typeface="隶书" pitchFamily="49" charset="-122"/>
                <a:cs typeface="Times New Roman" panose="02020603050405020304" pitchFamily="18" charset="0"/>
              </a:rPr>
              <a:t>9.2.3  </a:t>
            </a:r>
            <a:r>
              <a:rPr kumimoji="1" lang="zh-CN" altLang="en-US" sz="2800" dirty="0">
                <a:solidFill>
                  <a:schemeClr val="bg1"/>
                </a:solidFill>
                <a:latin typeface="Times New Roman" panose="02020603050405020304" pitchFamily="18" charset="0"/>
                <a:ea typeface="隶书" pitchFamily="49" charset="-122"/>
                <a:cs typeface="Times New Roman" panose="02020603050405020304" pitchFamily="18" charset="0"/>
              </a:rPr>
              <a:t>索引存储结构和分块查找</a:t>
            </a:r>
            <a:endParaRPr lang="zh-CN" altLang="en-US" sz="28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sp>
        <p:nvSpPr>
          <p:cNvPr id="7" name="Text Box 6"/>
          <p:cNvSpPr txBox="1">
            <a:spLocks noChangeArrowheads="1"/>
          </p:cNvSpPr>
          <p:nvPr/>
        </p:nvSpPr>
        <p:spPr bwMode="auto">
          <a:xfrm>
            <a:off x="325437" y="2786058"/>
            <a:ext cx="8247091" cy="2160591"/>
          </a:xfrm>
          <a:prstGeom prst="rect">
            <a:avLst/>
          </a:prstGeom>
          <a:noFill/>
          <a:ln w="9525">
            <a:noFill/>
            <a:miter lim="800000"/>
          </a:ln>
          <a:effectLst/>
        </p:spPr>
        <p:txBody>
          <a:bodyPr wrap="square">
            <a:spAutoFit/>
          </a:bodyPr>
          <a:lstStyle/>
          <a:p>
            <a:pPr algn="l">
              <a:lnSpc>
                <a:spcPct val="140000"/>
              </a:lnSpc>
            </a:pPr>
            <a:r>
              <a:rPr lang="zh-CN" altLang="en-US" dirty="0">
                <a:ea typeface="楷体" panose="02010609060101010101" pitchFamily="49" charset="-122"/>
                <a:cs typeface="Times New Roman" panose="02020603050405020304" pitchFamily="18" charset="0"/>
              </a:rPr>
              <a:t>       索引表中的每一项称为索引项，索引项的一般形式是：</a:t>
            </a:r>
          </a:p>
          <a:p>
            <a:pPr algn="l">
              <a:lnSpc>
                <a:spcPct val="140000"/>
              </a:lnSpc>
            </a:pPr>
            <a:r>
              <a:rPr lang="zh-CN" altLang="en-US" dirty="0">
                <a:ea typeface="楷体" panose="02010609060101010101" pitchFamily="49" charset="-122"/>
                <a:cs typeface="Times New Roman" panose="02020603050405020304" pitchFamily="18" charset="0"/>
              </a:rPr>
              <a:t>      </a:t>
            </a:r>
            <a:r>
              <a:rPr lang="zh-CN" altLang="en-US" sz="2200" dirty="0">
                <a:solidFill>
                  <a:srgbClr val="CC00CC"/>
                </a:solidFill>
                <a:ea typeface="楷体" panose="02010609060101010101" pitchFamily="49" charset="-122"/>
                <a:cs typeface="Times New Roman" panose="02020603050405020304" pitchFamily="18" charset="0"/>
              </a:rPr>
              <a:t>（关键字，地址）</a:t>
            </a:r>
          </a:p>
          <a:p>
            <a:pPr algn="l">
              <a:lnSpc>
                <a:spcPct val="140000"/>
              </a:lnSpc>
            </a:pPr>
            <a:r>
              <a:rPr lang="zh-CN" altLang="en-US" dirty="0">
                <a:ea typeface="楷体" panose="02010609060101010101" pitchFamily="49" charset="-122"/>
                <a:cs typeface="Times New Roman" panose="02020603050405020304" pitchFamily="18" charset="0"/>
              </a:rPr>
              <a:t>      关键字唯一标识一个节点，地址作为指向该关键字对应节点的指针，也可以是相对地址。 </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309686" y="142852"/>
          <a:ext cx="2833686" cy="1854200"/>
        </p:xfrm>
        <a:graphic>
          <a:graphicData uri="http://schemas.openxmlformats.org/drawingml/2006/table">
            <a:tbl>
              <a:tblPr firstRow="1" bandRow="1">
                <a:tableStyleId>{5C22544A-7EE6-4342-B048-85BDC9FD1C3A}</a:tableStyleId>
              </a:tblPr>
              <a:tblGrid>
                <a:gridCol w="1155836">
                  <a:extLst>
                    <a:ext uri="{9D8B030D-6E8A-4147-A177-3AD203B41FA5}">
                      <a16:colId xmlns:a16="http://schemas.microsoft.com/office/drawing/2014/main" val="20000"/>
                    </a:ext>
                  </a:extLst>
                </a:gridCol>
                <a:gridCol w="1677850">
                  <a:extLst>
                    <a:ext uri="{9D8B030D-6E8A-4147-A177-3AD203B41FA5}">
                      <a16:colId xmlns:a16="http://schemas.microsoft.com/office/drawing/2014/main" val="20001"/>
                    </a:ext>
                  </a:extLst>
                </a:gridCol>
              </a:tblGrid>
              <a:tr h="370840">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学号</a:t>
                      </a:r>
                    </a:p>
                  </a:txBody>
                  <a:tcPr>
                    <a:solidFill>
                      <a:srgbClr val="92D050"/>
                    </a:solidFill>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姓名</a:t>
                      </a:r>
                    </a:p>
                  </a:txBody>
                  <a:tcPr>
                    <a:solidFill>
                      <a:srgbClr val="92D050"/>
                    </a:solidFill>
                  </a:tcPr>
                </a:tc>
                <a:extLst>
                  <a:ext uri="{0D108BD9-81ED-4DB2-BD59-A6C34878D82A}">
                    <a16:rowId xmlns:a16="http://schemas.microsoft.com/office/drawing/2014/main" val="10000"/>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张三</a:t>
                      </a:r>
                    </a:p>
                  </a:txBody>
                  <a:tcPr/>
                </a:tc>
                <a:extLst>
                  <a:ext uri="{0D108BD9-81ED-4DB2-BD59-A6C34878D82A}">
                    <a16:rowId xmlns:a16="http://schemas.microsoft.com/office/drawing/2014/main" val="10001"/>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李四</a:t>
                      </a:r>
                    </a:p>
                  </a:txBody>
                  <a:tcPr/>
                </a:tc>
                <a:extLst>
                  <a:ext uri="{0D108BD9-81ED-4DB2-BD59-A6C34878D82A}">
                    <a16:rowId xmlns:a16="http://schemas.microsoft.com/office/drawing/2014/main" val="10002"/>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王五</a:t>
                      </a:r>
                    </a:p>
                  </a:txBody>
                  <a:tcPr/>
                </a:tc>
                <a:extLst>
                  <a:ext uri="{0D108BD9-81ED-4DB2-BD59-A6C34878D82A}">
                    <a16:rowId xmlns:a16="http://schemas.microsoft.com/office/drawing/2014/main" val="10003"/>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刘六</a:t>
                      </a:r>
                    </a:p>
                  </a:txBody>
                  <a:tcPr/>
                </a:tc>
                <a:extLst>
                  <a:ext uri="{0D108BD9-81ED-4DB2-BD59-A6C34878D82A}">
                    <a16:rowId xmlns:a16="http://schemas.microsoft.com/office/drawing/2014/main" val="10004"/>
                  </a:ext>
                </a:extLst>
              </a:tr>
            </a:tbl>
          </a:graphicData>
        </a:graphic>
      </p:graphicFrame>
      <p:graphicFrame>
        <p:nvGraphicFramePr>
          <p:cNvPr id="3" name="表格 2"/>
          <p:cNvGraphicFramePr>
            <a:graphicFrameLocks noGrp="1"/>
          </p:cNvGraphicFramePr>
          <p:nvPr/>
        </p:nvGraphicFramePr>
        <p:xfrm>
          <a:off x="1238248" y="3074998"/>
          <a:ext cx="2833686" cy="1854200"/>
        </p:xfrm>
        <a:graphic>
          <a:graphicData uri="http://schemas.openxmlformats.org/drawingml/2006/table">
            <a:tbl>
              <a:tblPr firstRow="1" bandRow="1">
                <a:tableStyleId>{5C22544A-7EE6-4342-B048-85BDC9FD1C3A}</a:tableStyleId>
              </a:tblPr>
              <a:tblGrid>
                <a:gridCol w="1155836">
                  <a:extLst>
                    <a:ext uri="{9D8B030D-6E8A-4147-A177-3AD203B41FA5}">
                      <a16:colId xmlns:a16="http://schemas.microsoft.com/office/drawing/2014/main" val="20000"/>
                    </a:ext>
                  </a:extLst>
                </a:gridCol>
                <a:gridCol w="1677850">
                  <a:extLst>
                    <a:ext uri="{9D8B030D-6E8A-4147-A177-3AD203B41FA5}">
                      <a16:colId xmlns:a16="http://schemas.microsoft.com/office/drawing/2014/main" val="20001"/>
                    </a:ext>
                  </a:extLst>
                </a:gridCol>
              </a:tblGrid>
              <a:tr h="370840">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学号</a:t>
                      </a:r>
                    </a:p>
                  </a:txBody>
                  <a:tcPr>
                    <a:solidFill>
                      <a:srgbClr val="92D050"/>
                    </a:solidFill>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姓名</a:t>
                      </a:r>
                    </a:p>
                  </a:txBody>
                  <a:tcPr>
                    <a:solidFill>
                      <a:srgbClr val="92D050"/>
                    </a:solidFill>
                  </a:tcPr>
                </a:tc>
                <a:extLst>
                  <a:ext uri="{0D108BD9-81ED-4DB2-BD59-A6C34878D82A}">
                    <a16:rowId xmlns:a16="http://schemas.microsoft.com/office/drawing/2014/main" val="10000"/>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张三</a:t>
                      </a:r>
                    </a:p>
                  </a:txBody>
                  <a:tcPr/>
                </a:tc>
                <a:extLst>
                  <a:ext uri="{0D108BD9-81ED-4DB2-BD59-A6C34878D82A}">
                    <a16:rowId xmlns:a16="http://schemas.microsoft.com/office/drawing/2014/main" val="10001"/>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李四</a:t>
                      </a:r>
                    </a:p>
                  </a:txBody>
                  <a:tcPr/>
                </a:tc>
                <a:extLst>
                  <a:ext uri="{0D108BD9-81ED-4DB2-BD59-A6C34878D82A}">
                    <a16:rowId xmlns:a16="http://schemas.microsoft.com/office/drawing/2014/main" val="10002"/>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王五</a:t>
                      </a:r>
                    </a:p>
                  </a:txBody>
                  <a:tcPr/>
                </a:tc>
                <a:extLst>
                  <a:ext uri="{0D108BD9-81ED-4DB2-BD59-A6C34878D82A}">
                    <a16:rowId xmlns:a16="http://schemas.microsoft.com/office/drawing/2014/main" val="10003"/>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刘六</a:t>
                      </a:r>
                    </a:p>
                  </a:txBody>
                  <a:tcPr/>
                </a:tc>
                <a:extLst>
                  <a:ext uri="{0D108BD9-81ED-4DB2-BD59-A6C34878D82A}">
                    <a16:rowId xmlns:a16="http://schemas.microsoft.com/office/drawing/2014/main" val="10004"/>
                  </a:ext>
                </a:extLst>
              </a:tr>
            </a:tbl>
          </a:graphicData>
        </a:graphic>
      </p:graphicFrame>
      <p:sp>
        <p:nvSpPr>
          <p:cNvPr id="14" name="TextBox 13"/>
          <p:cNvSpPr txBox="1"/>
          <p:nvPr/>
        </p:nvSpPr>
        <p:spPr>
          <a:xfrm>
            <a:off x="4214810" y="571480"/>
            <a:ext cx="492443" cy="1000132"/>
          </a:xfrm>
          <a:prstGeom prst="rect">
            <a:avLst/>
          </a:prstGeom>
          <a:noFill/>
        </p:spPr>
        <p:txBody>
          <a:bodyPr vert="eaVert" wrap="square" rtlCol="0">
            <a:spAutoFit/>
          </a:bodyPr>
          <a:lstStyle/>
          <a:p>
            <a:r>
              <a:rPr lang="zh-CN" altLang="en-US" sz="2000" dirty="0">
                <a:latin typeface="楷体" panose="02010609060101010101" pitchFamily="49" charset="-122"/>
                <a:ea typeface="楷体" panose="02010609060101010101" pitchFamily="49" charset="-122"/>
              </a:rPr>
              <a:t>学生表</a:t>
            </a:r>
          </a:p>
        </p:txBody>
      </p:sp>
      <p:graphicFrame>
        <p:nvGraphicFramePr>
          <p:cNvPr id="19" name="表格 18"/>
          <p:cNvGraphicFramePr>
            <a:graphicFrameLocks noGrp="1"/>
          </p:cNvGraphicFramePr>
          <p:nvPr/>
        </p:nvGraphicFramePr>
        <p:xfrm>
          <a:off x="4786314" y="3071810"/>
          <a:ext cx="1833554" cy="1854200"/>
        </p:xfrm>
        <a:graphic>
          <a:graphicData uri="http://schemas.openxmlformats.org/drawingml/2006/table">
            <a:tbl>
              <a:tblPr firstRow="1" bandRow="1">
                <a:tableStyleId>{93296810-A885-4BE3-A3E7-6D5BEEA58F35}</a:tableStyleId>
              </a:tblPr>
              <a:tblGrid>
                <a:gridCol w="876908">
                  <a:extLst>
                    <a:ext uri="{9D8B030D-6E8A-4147-A177-3AD203B41FA5}">
                      <a16:colId xmlns:a16="http://schemas.microsoft.com/office/drawing/2014/main" val="20000"/>
                    </a:ext>
                  </a:extLst>
                </a:gridCol>
                <a:gridCol w="956646">
                  <a:extLst>
                    <a:ext uri="{9D8B030D-6E8A-4147-A177-3AD203B41FA5}">
                      <a16:colId xmlns:a16="http://schemas.microsoft.com/office/drawing/2014/main" val="20001"/>
                    </a:ext>
                  </a:extLst>
                </a:gridCol>
              </a:tblGrid>
              <a:tr h="370840">
                <a:tc>
                  <a:txBody>
                    <a:bodyPr/>
                    <a:lstStyle/>
                    <a:p>
                      <a:pPr algn="ctr"/>
                      <a:r>
                        <a:rPr lang="zh-CN" altLang="en-US" dirty="0">
                          <a:latin typeface="Times New Roman" panose="02020603050405020304" pitchFamily="18" charset="0"/>
                          <a:ea typeface="楷体" panose="02010609060101010101" pitchFamily="49" charset="-122"/>
                          <a:cs typeface="Times New Roman" panose="02020603050405020304" pitchFamily="18" charset="0"/>
                        </a:rPr>
                        <a:t>学号</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a:latin typeface="Times New Roman" panose="02020603050405020304" pitchFamily="18" charset="0"/>
                          <a:ea typeface="楷体" panose="02010609060101010101" pitchFamily="49" charset="-122"/>
                          <a:cs typeface="Times New Roman" panose="02020603050405020304" pitchFamily="18" charset="0"/>
                        </a:rPr>
                        <a:t>地址</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0</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aphicFrame>
        <p:nvGraphicFramePr>
          <p:cNvPr id="20" name="表格 19"/>
          <p:cNvGraphicFramePr>
            <a:graphicFrameLocks noGrp="1"/>
          </p:cNvGraphicFramePr>
          <p:nvPr/>
        </p:nvGraphicFramePr>
        <p:xfrm>
          <a:off x="7215206" y="3071810"/>
          <a:ext cx="1833554" cy="1854200"/>
        </p:xfrm>
        <a:graphic>
          <a:graphicData uri="http://schemas.openxmlformats.org/drawingml/2006/table">
            <a:tbl>
              <a:tblPr firstRow="1" bandRow="1">
                <a:tableStyleId>{93296810-A885-4BE3-A3E7-6D5BEEA58F35}</a:tableStyleId>
              </a:tblPr>
              <a:tblGrid>
                <a:gridCol w="876908">
                  <a:extLst>
                    <a:ext uri="{9D8B030D-6E8A-4147-A177-3AD203B41FA5}">
                      <a16:colId xmlns:a16="http://schemas.microsoft.com/office/drawing/2014/main" val="20000"/>
                    </a:ext>
                  </a:extLst>
                </a:gridCol>
                <a:gridCol w="956646">
                  <a:extLst>
                    <a:ext uri="{9D8B030D-6E8A-4147-A177-3AD203B41FA5}">
                      <a16:colId xmlns:a16="http://schemas.microsoft.com/office/drawing/2014/main" val="20001"/>
                    </a:ext>
                  </a:extLst>
                </a:gridCol>
              </a:tblGrid>
              <a:tr h="370840">
                <a:tc>
                  <a:txBody>
                    <a:bodyPr/>
                    <a:lstStyle/>
                    <a:p>
                      <a:pPr algn="ctr"/>
                      <a:r>
                        <a:rPr lang="zh-CN" altLang="en-US" dirty="0">
                          <a:latin typeface="Times New Roman" panose="02020603050405020304" pitchFamily="18" charset="0"/>
                          <a:ea typeface="楷体" panose="02010609060101010101" pitchFamily="49" charset="-122"/>
                          <a:cs typeface="Times New Roman" panose="02020603050405020304" pitchFamily="18" charset="0"/>
                        </a:rPr>
                        <a:t>学号</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a:latin typeface="Times New Roman" panose="02020603050405020304" pitchFamily="18" charset="0"/>
                          <a:ea typeface="楷体" panose="02010609060101010101" pitchFamily="49" charset="-122"/>
                          <a:cs typeface="Times New Roman" panose="02020603050405020304" pitchFamily="18" charset="0"/>
                        </a:rPr>
                        <a:t>地址</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0</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pSp>
        <p:nvGrpSpPr>
          <p:cNvPr id="29" name="组合 28"/>
          <p:cNvGrpSpPr/>
          <p:nvPr/>
        </p:nvGrpSpPr>
        <p:grpSpPr>
          <a:xfrm>
            <a:off x="3929058" y="5000636"/>
            <a:ext cx="1071570" cy="857256"/>
            <a:chOff x="3929058" y="5000636"/>
            <a:chExt cx="1071570" cy="857256"/>
          </a:xfrm>
        </p:grpSpPr>
        <p:sp>
          <p:nvSpPr>
            <p:cNvPr id="21" name="下弧形箭头 20"/>
            <p:cNvSpPr/>
            <p:nvPr/>
          </p:nvSpPr>
          <p:spPr>
            <a:xfrm>
              <a:off x="3929058" y="5000636"/>
              <a:ext cx="1071570" cy="360000"/>
            </a:xfrm>
            <a:prstGeom prst="curved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endParaRPr>
            </a:p>
          </p:txBody>
        </p:sp>
        <p:sp>
          <p:nvSpPr>
            <p:cNvPr id="22" name="TextBox 21"/>
            <p:cNvSpPr txBox="1"/>
            <p:nvPr/>
          </p:nvSpPr>
          <p:spPr>
            <a:xfrm>
              <a:off x="4071934" y="5457782"/>
              <a:ext cx="785818" cy="400110"/>
            </a:xfrm>
            <a:prstGeom prst="rect">
              <a:avLst/>
            </a:prstGeom>
            <a:noFill/>
          </p:spPr>
          <p:txBody>
            <a:bodyPr wrap="square" rtlCol="0">
              <a:spAutoFit/>
            </a:bodyPr>
            <a:lstStyle/>
            <a:p>
              <a:r>
                <a:rPr lang="zh-CN" altLang="en-US" sz="2000">
                  <a:latin typeface="楷体" panose="02010609060101010101" pitchFamily="49" charset="-122"/>
                  <a:ea typeface="楷体" panose="02010609060101010101" pitchFamily="49" charset="-122"/>
                </a:rPr>
                <a:t>提取</a:t>
              </a:r>
            </a:p>
          </p:txBody>
        </p:sp>
      </p:grpSp>
      <p:grpSp>
        <p:nvGrpSpPr>
          <p:cNvPr id="30" name="组合 29"/>
          <p:cNvGrpSpPr/>
          <p:nvPr/>
        </p:nvGrpSpPr>
        <p:grpSpPr>
          <a:xfrm>
            <a:off x="6500826" y="5000636"/>
            <a:ext cx="1071570" cy="857256"/>
            <a:chOff x="6500826" y="5000636"/>
            <a:chExt cx="1071570" cy="857256"/>
          </a:xfrm>
        </p:grpSpPr>
        <p:sp>
          <p:nvSpPr>
            <p:cNvPr id="23" name="下弧形箭头 22"/>
            <p:cNvSpPr/>
            <p:nvPr/>
          </p:nvSpPr>
          <p:spPr>
            <a:xfrm>
              <a:off x="6500826" y="5000636"/>
              <a:ext cx="1071570" cy="360000"/>
            </a:xfrm>
            <a:prstGeom prst="curved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endParaRPr>
            </a:p>
          </p:txBody>
        </p:sp>
        <p:sp>
          <p:nvSpPr>
            <p:cNvPr id="24" name="TextBox 23"/>
            <p:cNvSpPr txBox="1"/>
            <p:nvPr/>
          </p:nvSpPr>
          <p:spPr>
            <a:xfrm>
              <a:off x="6643702" y="5457782"/>
              <a:ext cx="785818" cy="400110"/>
            </a:xfrm>
            <a:prstGeom prst="rect">
              <a:avLst/>
            </a:prstGeom>
            <a:noFill/>
          </p:spPr>
          <p:txBody>
            <a:bodyPr wrap="square" rtlCol="0">
              <a:spAutoFit/>
            </a:bodyPr>
            <a:lstStyle/>
            <a:p>
              <a:r>
                <a:rPr lang="zh-CN" altLang="en-US" sz="2000">
                  <a:latin typeface="楷体" panose="02010609060101010101" pitchFamily="49" charset="-122"/>
                  <a:ea typeface="楷体" panose="02010609060101010101" pitchFamily="49" charset="-122"/>
                </a:rPr>
                <a:t>排序</a:t>
              </a:r>
            </a:p>
          </p:txBody>
        </p:sp>
      </p:grpSp>
      <p:grpSp>
        <p:nvGrpSpPr>
          <p:cNvPr id="27" name="组合 26"/>
          <p:cNvGrpSpPr/>
          <p:nvPr/>
        </p:nvGrpSpPr>
        <p:grpSpPr>
          <a:xfrm>
            <a:off x="71406" y="2214554"/>
            <a:ext cx="3571900" cy="2691874"/>
            <a:chOff x="71406" y="2214554"/>
            <a:chExt cx="3571900" cy="2691874"/>
          </a:xfrm>
        </p:grpSpPr>
        <p:sp>
          <p:nvSpPr>
            <p:cNvPr id="5" name="TextBox 4"/>
            <p:cNvSpPr txBox="1"/>
            <p:nvPr/>
          </p:nvSpPr>
          <p:spPr>
            <a:xfrm>
              <a:off x="714348" y="3432188"/>
              <a:ext cx="428628" cy="369332"/>
            </a:xfrm>
            <a:prstGeom prst="rect">
              <a:avLst/>
            </a:prstGeom>
            <a:noFill/>
          </p:spPr>
          <p:txBody>
            <a:bodyPr wrap="square" rtlCol="0">
              <a:spAutoFit/>
            </a:bodyPr>
            <a:lstStyle/>
            <a:p>
              <a:r>
                <a:rPr lang="en-US" altLang="zh-CN" sz="1800" dirty="0">
                  <a:solidFill>
                    <a:srgbClr val="C00000"/>
                  </a:solidFill>
                </a:rPr>
                <a:t>0</a:t>
              </a:r>
              <a:endParaRPr lang="zh-CN" altLang="en-US" sz="1800" dirty="0">
                <a:solidFill>
                  <a:srgbClr val="C00000"/>
                </a:solidFill>
              </a:endParaRPr>
            </a:p>
          </p:txBody>
        </p:sp>
        <p:sp>
          <p:nvSpPr>
            <p:cNvPr id="6" name="TextBox 5"/>
            <p:cNvSpPr txBox="1"/>
            <p:nvPr/>
          </p:nvSpPr>
          <p:spPr>
            <a:xfrm>
              <a:off x="714348" y="3815336"/>
              <a:ext cx="428628" cy="369332"/>
            </a:xfrm>
            <a:prstGeom prst="rect">
              <a:avLst/>
            </a:prstGeom>
            <a:noFill/>
          </p:spPr>
          <p:txBody>
            <a:bodyPr wrap="square" rtlCol="0">
              <a:spAutoFit/>
            </a:bodyPr>
            <a:lstStyle/>
            <a:p>
              <a:r>
                <a:rPr lang="en-US" altLang="zh-CN" sz="1800" dirty="0">
                  <a:solidFill>
                    <a:srgbClr val="C00000"/>
                  </a:solidFill>
                </a:rPr>
                <a:t>1</a:t>
              </a:r>
              <a:endParaRPr lang="zh-CN" altLang="en-US" sz="1800" dirty="0">
                <a:solidFill>
                  <a:srgbClr val="C00000"/>
                </a:solidFill>
              </a:endParaRPr>
            </a:p>
          </p:txBody>
        </p:sp>
        <p:sp>
          <p:nvSpPr>
            <p:cNvPr id="7" name="TextBox 6"/>
            <p:cNvSpPr txBox="1"/>
            <p:nvPr/>
          </p:nvSpPr>
          <p:spPr>
            <a:xfrm>
              <a:off x="714348" y="4210068"/>
              <a:ext cx="428628" cy="369332"/>
            </a:xfrm>
            <a:prstGeom prst="rect">
              <a:avLst/>
            </a:prstGeom>
            <a:noFill/>
          </p:spPr>
          <p:txBody>
            <a:bodyPr wrap="square" rtlCol="0">
              <a:spAutoFit/>
            </a:bodyPr>
            <a:lstStyle/>
            <a:p>
              <a:r>
                <a:rPr lang="en-US" altLang="zh-CN" sz="1800" dirty="0">
                  <a:solidFill>
                    <a:srgbClr val="C00000"/>
                  </a:solidFill>
                </a:rPr>
                <a:t>2</a:t>
              </a:r>
              <a:endParaRPr lang="zh-CN" altLang="en-US" sz="1800" dirty="0">
                <a:solidFill>
                  <a:srgbClr val="C00000"/>
                </a:solidFill>
              </a:endParaRPr>
            </a:p>
          </p:txBody>
        </p:sp>
        <p:sp>
          <p:nvSpPr>
            <p:cNvPr id="8" name="TextBox 7"/>
            <p:cNvSpPr txBox="1"/>
            <p:nvPr/>
          </p:nvSpPr>
          <p:spPr>
            <a:xfrm>
              <a:off x="714348" y="4537096"/>
              <a:ext cx="428628" cy="369332"/>
            </a:xfrm>
            <a:prstGeom prst="rect">
              <a:avLst/>
            </a:prstGeom>
            <a:noFill/>
          </p:spPr>
          <p:txBody>
            <a:bodyPr wrap="square" rtlCol="0">
              <a:spAutoFit/>
            </a:bodyPr>
            <a:lstStyle/>
            <a:p>
              <a:r>
                <a:rPr lang="en-US" altLang="zh-CN" sz="1800" dirty="0">
                  <a:solidFill>
                    <a:srgbClr val="C00000"/>
                  </a:solidFill>
                </a:rPr>
                <a:t>3</a:t>
              </a:r>
              <a:endParaRPr lang="zh-CN" altLang="en-US" sz="1800" dirty="0">
                <a:solidFill>
                  <a:srgbClr val="C00000"/>
                </a:solidFill>
              </a:endParaRPr>
            </a:p>
          </p:txBody>
        </p:sp>
        <p:sp>
          <p:nvSpPr>
            <p:cNvPr id="9" name="TextBox 8"/>
            <p:cNvSpPr txBox="1"/>
            <p:nvPr/>
          </p:nvSpPr>
          <p:spPr>
            <a:xfrm>
              <a:off x="71406" y="3062856"/>
              <a:ext cx="1143008" cy="369332"/>
            </a:xfrm>
            <a:prstGeom prst="rect">
              <a:avLst/>
            </a:prstGeom>
            <a:noFill/>
          </p:spPr>
          <p:txBody>
            <a:bodyPr wrap="square" rtlCol="0">
              <a:spAutoFit/>
            </a:bodyPr>
            <a:lstStyle/>
            <a:p>
              <a:r>
                <a:rPr lang="zh-CN" altLang="en-US" sz="1800" dirty="0">
                  <a:latin typeface="楷体" panose="02010609060101010101" pitchFamily="49" charset="-122"/>
                  <a:ea typeface="楷体" panose="02010609060101010101" pitchFamily="49" charset="-122"/>
                </a:rPr>
                <a:t>存储地址</a:t>
              </a:r>
            </a:p>
          </p:txBody>
        </p:sp>
        <p:sp>
          <p:nvSpPr>
            <p:cNvPr id="11" name="TextBox 10"/>
            <p:cNvSpPr txBox="1"/>
            <p:nvPr/>
          </p:nvSpPr>
          <p:spPr>
            <a:xfrm>
              <a:off x="2786050" y="2285992"/>
              <a:ext cx="857256" cy="400110"/>
            </a:xfrm>
            <a:prstGeom prst="rect">
              <a:avLst/>
            </a:prstGeom>
            <a:noFill/>
          </p:spPr>
          <p:txBody>
            <a:bodyPr wrap="square" rtlCol="0">
              <a:spAutoFit/>
            </a:bodyPr>
            <a:lstStyle/>
            <a:p>
              <a:r>
                <a:rPr lang="zh-CN" altLang="en-US" sz="2000">
                  <a:ea typeface="楷体" panose="02010609060101010101" pitchFamily="49" charset="-122"/>
                  <a:cs typeface="Times New Roman" panose="02020603050405020304" pitchFamily="18" charset="0"/>
                </a:rPr>
                <a:t>存储</a:t>
              </a:r>
              <a:endParaRPr lang="zh-CN" altLang="en-US" sz="2000" dirty="0"/>
            </a:p>
          </p:txBody>
        </p:sp>
        <p:sp>
          <p:nvSpPr>
            <p:cNvPr id="12" name="下箭头 11"/>
            <p:cNvSpPr/>
            <p:nvPr/>
          </p:nvSpPr>
          <p:spPr>
            <a:xfrm>
              <a:off x="2500298" y="2214554"/>
              <a:ext cx="252000" cy="57150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5" name="TextBox 24"/>
            <p:cNvSpPr txBox="1"/>
            <p:nvPr/>
          </p:nvSpPr>
          <p:spPr>
            <a:xfrm>
              <a:off x="1000100" y="2571744"/>
              <a:ext cx="1071570" cy="400110"/>
            </a:xfrm>
            <a:prstGeom prst="rect">
              <a:avLst/>
            </a:prstGeom>
            <a:noFill/>
          </p:spPr>
          <p:txBody>
            <a:bodyPr wrap="square" rtlCol="0">
              <a:spAutoFit/>
            </a:bodyPr>
            <a:lstStyle/>
            <a:p>
              <a:pPr algn="ctr"/>
              <a:r>
                <a:rPr lang="zh-CN" altLang="en-US" sz="2000" dirty="0">
                  <a:solidFill>
                    <a:srgbClr val="CC00FF"/>
                  </a:solidFill>
                  <a:ea typeface="楷体" panose="02010609060101010101" pitchFamily="49" charset="-122"/>
                  <a:cs typeface="Times New Roman" panose="02020603050405020304" pitchFamily="18" charset="0"/>
                </a:rPr>
                <a:t>数据表</a:t>
              </a:r>
              <a:endParaRPr lang="zh-CN" altLang="en-US" sz="2000" dirty="0">
                <a:solidFill>
                  <a:srgbClr val="CC00FF"/>
                </a:solidFill>
              </a:endParaRPr>
            </a:p>
          </p:txBody>
        </p:sp>
      </p:grpSp>
      <p:sp>
        <p:nvSpPr>
          <p:cNvPr id="26" name="TextBox 25"/>
          <p:cNvSpPr txBox="1"/>
          <p:nvPr/>
        </p:nvSpPr>
        <p:spPr>
          <a:xfrm>
            <a:off x="7643834" y="2571744"/>
            <a:ext cx="1071570" cy="400110"/>
          </a:xfrm>
          <a:prstGeom prst="rect">
            <a:avLst/>
          </a:prstGeom>
          <a:noFill/>
        </p:spPr>
        <p:txBody>
          <a:bodyPr wrap="square" rtlCol="0">
            <a:spAutoFit/>
          </a:bodyPr>
          <a:lstStyle/>
          <a:p>
            <a:pPr algn="ctr"/>
            <a:r>
              <a:rPr lang="zh-CN" altLang="en-US" sz="2000" dirty="0">
                <a:solidFill>
                  <a:srgbClr val="FF33CC"/>
                </a:solidFill>
                <a:ea typeface="楷体" panose="02010609060101010101" pitchFamily="49" charset="-122"/>
                <a:cs typeface="Times New Roman" panose="02020603050405020304" pitchFamily="18" charset="0"/>
              </a:rPr>
              <a:t>索引表</a:t>
            </a:r>
            <a:endParaRPr lang="zh-CN" altLang="en-US" sz="2000" dirty="0"/>
          </a:p>
        </p:txBody>
      </p:sp>
      <p:sp>
        <p:nvSpPr>
          <p:cNvPr id="28" name="TextBox 27"/>
          <p:cNvSpPr txBox="1"/>
          <p:nvPr/>
        </p:nvSpPr>
        <p:spPr>
          <a:xfrm>
            <a:off x="214314" y="428604"/>
            <a:ext cx="1071538" cy="461665"/>
          </a:xfrm>
          <a:prstGeom prst="rect">
            <a:avLst/>
          </a:prstGeom>
          <a:noFill/>
        </p:spPr>
        <p:txBody>
          <a:bodyPr wrap="square" rtlCol="0">
            <a:spAutoFit/>
          </a:bodyPr>
          <a:lstStyle/>
          <a:p>
            <a:r>
              <a:rPr lang="zh-CN" altLang="en-US">
                <a:solidFill>
                  <a:srgbClr val="FF0000"/>
                </a:solidFill>
                <a:latin typeface="黑体" panose="02010609060101010101" pitchFamily="49" charset="-122"/>
                <a:ea typeface="黑体" panose="02010609060101010101" pitchFamily="49" charset="-122"/>
              </a:rPr>
              <a:t>示例</a:t>
            </a:r>
          </a:p>
        </p:txBody>
      </p:sp>
      <p:sp>
        <p:nvSpPr>
          <p:cNvPr id="4" name="幻灯片编号占位符 3"/>
          <p:cNvSpPr>
            <a:spLocks noGrp="1"/>
          </p:cNvSpPr>
          <p:nvPr>
            <p:ph type="sldNum" sz="quarter" idx="12"/>
          </p:nvPr>
        </p:nvSpPr>
        <p:spPr/>
        <p:txBody>
          <a:bodyPr/>
          <a:lstStyle/>
          <a:p>
            <a:fld id="{A3603EE2-E77C-4A3F-BE76-CC22BE303815}" type="slidenum">
              <a:rPr lang="en-US" altLang="zh-CN" smtClean="0"/>
              <a:t>21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000232" y="3429000"/>
            <a:ext cx="4500594" cy="752066"/>
            <a:chOff x="2428860" y="5391578"/>
            <a:chExt cx="4500594" cy="752066"/>
          </a:xfrm>
        </p:grpSpPr>
        <p:sp>
          <p:nvSpPr>
            <p:cNvPr id="13" name="TextBox 12"/>
            <p:cNvSpPr txBox="1"/>
            <p:nvPr/>
          </p:nvSpPr>
          <p:spPr>
            <a:xfrm>
              <a:off x="2857488" y="5743534"/>
              <a:ext cx="3643338" cy="400110"/>
            </a:xfrm>
            <a:prstGeom prst="rect">
              <a:avLst/>
            </a:prstGeom>
            <a:noFill/>
          </p:spPr>
          <p:txBody>
            <a:bodyPr wrap="square" rtlCol="0">
              <a:spAutoFit/>
            </a:bodyPr>
            <a:lstStyle/>
            <a:p>
              <a:pPr algn="ctr"/>
              <a:r>
                <a:rPr kumimoji="1" lang="zh-CN" altLang="en-US" sz="2000" dirty="0">
                  <a:ea typeface="楷体" panose="02010609060101010101" pitchFamily="49" charset="-122"/>
                  <a:cs typeface="Times New Roman" panose="02020603050405020304" pitchFamily="18" charset="0"/>
                </a:rPr>
                <a:t>学生表的索引存储结构</a:t>
              </a:r>
              <a:endParaRPr lang="zh-CN" altLang="en-US" sz="2000" dirty="0"/>
            </a:p>
          </p:txBody>
        </p:sp>
        <p:sp>
          <p:nvSpPr>
            <p:cNvPr id="15" name="左大括号 14"/>
            <p:cNvSpPr/>
            <p:nvPr/>
          </p:nvSpPr>
          <p:spPr>
            <a:xfrm rot="16200000">
              <a:off x="4553157" y="3267281"/>
              <a:ext cx="252000" cy="4500594"/>
            </a:xfrm>
            <a:prstGeom prst="leftBrace">
              <a:avLst/>
            </a:prstGeom>
            <a:ln w="28575">
              <a:solidFill>
                <a:srgbClr val="9900CC"/>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aphicFrame>
        <p:nvGraphicFramePr>
          <p:cNvPr id="19" name="表格 18"/>
          <p:cNvGraphicFramePr>
            <a:graphicFrameLocks noGrp="1"/>
          </p:cNvGraphicFramePr>
          <p:nvPr/>
        </p:nvGraphicFramePr>
        <p:xfrm>
          <a:off x="1452562" y="1289048"/>
          <a:ext cx="2833686" cy="1854200"/>
        </p:xfrm>
        <a:graphic>
          <a:graphicData uri="http://schemas.openxmlformats.org/drawingml/2006/table">
            <a:tbl>
              <a:tblPr firstRow="1" bandRow="1">
                <a:tableStyleId>{5C22544A-7EE6-4342-B048-85BDC9FD1C3A}</a:tableStyleId>
              </a:tblPr>
              <a:tblGrid>
                <a:gridCol w="1155836">
                  <a:extLst>
                    <a:ext uri="{9D8B030D-6E8A-4147-A177-3AD203B41FA5}">
                      <a16:colId xmlns:a16="http://schemas.microsoft.com/office/drawing/2014/main" val="20000"/>
                    </a:ext>
                  </a:extLst>
                </a:gridCol>
                <a:gridCol w="1677850">
                  <a:extLst>
                    <a:ext uri="{9D8B030D-6E8A-4147-A177-3AD203B41FA5}">
                      <a16:colId xmlns:a16="http://schemas.microsoft.com/office/drawing/2014/main" val="20001"/>
                    </a:ext>
                  </a:extLst>
                </a:gridCol>
              </a:tblGrid>
              <a:tr h="370840">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学号</a:t>
                      </a:r>
                    </a:p>
                  </a:txBody>
                  <a:tcPr>
                    <a:solidFill>
                      <a:srgbClr val="92D050"/>
                    </a:solidFill>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姓名</a:t>
                      </a:r>
                    </a:p>
                  </a:txBody>
                  <a:tcPr>
                    <a:solidFill>
                      <a:srgbClr val="92D050"/>
                    </a:solidFill>
                  </a:tcPr>
                </a:tc>
                <a:extLst>
                  <a:ext uri="{0D108BD9-81ED-4DB2-BD59-A6C34878D82A}">
                    <a16:rowId xmlns:a16="http://schemas.microsoft.com/office/drawing/2014/main" val="10000"/>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张三</a:t>
                      </a:r>
                    </a:p>
                  </a:txBody>
                  <a:tcPr/>
                </a:tc>
                <a:extLst>
                  <a:ext uri="{0D108BD9-81ED-4DB2-BD59-A6C34878D82A}">
                    <a16:rowId xmlns:a16="http://schemas.microsoft.com/office/drawing/2014/main" val="10001"/>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李四</a:t>
                      </a:r>
                    </a:p>
                  </a:txBody>
                  <a:tcPr/>
                </a:tc>
                <a:extLst>
                  <a:ext uri="{0D108BD9-81ED-4DB2-BD59-A6C34878D82A}">
                    <a16:rowId xmlns:a16="http://schemas.microsoft.com/office/drawing/2014/main" val="10002"/>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王五</a:t>
                      </a:r>
                    </a:p>
                  </a:txBody>
                  <a:tcPr/>
                </a:tc>
                <a:extLst>
                  <a:ext uri="{0D108BD9-81ED-4DB2-BD59-A6C34878D82A}">
                    <a16:rowId xmlns:a16="http://schemas.microsoft.com/office/drawing/2014/main" val="10003"/>
                  </a:ext>
                </a:extLst>
              </a:tr>
              <a:tr h="370840">
                <a:tc>
                  <a:txBody>
                    <a:bodyPr/>
                    <a:lstStyle/>
                    <a:p>
                      <a:pPr algn="ctr"/>
                      <a:r>
                        <a:rPr lang="en-US" altLang="zh-CN"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刘六</a:t>
                      </a:r>
                    </a:p>
                  </a:txBody>
                  <a:tcPr/>
                </a:tc>
                <a:extLst>
                  <a:ext uri="{0D108BD9-81ED-4DB2-BD59-A6C34878D82A}">
                    <a16:rowId xmlns:a16="http://schemas.microsoft.com/office/drawing/2014/main" val="10004"/>
                  </a:ext>
                </a:extLst>
              </a:tr>
            </a:tbl>
          </a:graphicData>
        </a:graphic>
      </p:graphicFrame>
      <p:sp>
        <p:nvSpPr>
          <p:cNvPr id="20" name="TextBox 19"/>
          <p:cNvSpPr txBox="1"/>
          <p:nvPr/>
        </p:nvSpPr>
        <p:spPr>
          <a:xfrm>
            <a:off x="928662" y="1646238"/>
            <a:ext cx="428628" cy="369332"/>
          </a:xfrm>
          <a:prstGeom prst="rect">
            <a:avLst/>
          </a:prstGeom>
          <a:noFill/>
        </p:spPr>
        <p:txBody>
          <a:bodyPr wrap="square" rtlCol="0">
            <a:spAutoFit/>
          </a:bodyPr>
          <a:lstStyle/>
          <a:p>
            <a:r>
              <a:rPr lang="en-US" altLang="zh-CN" sz="1800" dirty="0">
                <a:solidFill>
                  <a:srgbClr val="C00000"/>
                </a:solidFill>
              </a:rPr>
              <a:t>0</a:t>
            </a:r>
            <a:endParaRPr lang="zh-CN" altLang="en-US" sz="1800" dirty="0">
              <a:solidFill>
                <a:srgbClr val="C00000"/>
              </a:solidFill>
            </a:endParaRPr>
          </a:p>
        </p:txBody>
      </p:sp>
      <p:sp>
        <p:nvSpPr>
          <p:cNvPr id="21" name="TextBox 20"/>
          <p:cNvSpPr txBox="1"/>
          <p:nvPr/>
        </p:nvSpPr>
        <p:spPr>
          <a:xfrm>
            <a:off x="928662" y="2029386"/>
            <a:ext cx="428628" cy="369332"/>
          </a:xfrm>
          <a:prstGeom prst="rect">
            <a:avLst/>
          </a:prstGeom>
          <a:noFill/>
        </p:spPr>
        <p:txBody>
          <a:bodyPr wrap="square" rtlCol="0">
            <a:spAutoFit/>
          </a:bodyPr>
          <a:lstStyle/>
          <a:p>
            <a:r>
              <a:rPr lang="en-US" altLang="zh-CN" sz="1800" dirty="0">
                <a:solidFill>
                  <a:srgbClr val="C00000"/>
                </a:solidFill>
              </a:rPr>
              <a:t>1</a:t>
            </a:r>
            <a:endParaRPr lang="zh-CN" altLang="en-US" sz="1800" dirty="0">
              <a:solidFill>
                <a:srgbClr val="C00000"/>
              </a:solidFill>
            </a:endParaRPr>
          </a:p>
        </p:txBody>
      </p:sp>
      <p:sp>
        <p:nvSpPr>
          <p:cNvPr id="22" name="TextBox 21"/>
          <p:cNvSpPr txBox="1"/>
          <p:nvPr/>
        </p:nvSpPr>
        <p:spPr>
          <a:xfrm>
            <a:off x="928662" y="2424118"/>
            <a:ext cx="428628" cy="369332"/>
          </a:xfrm>
          <a:prstGeom prst="rect">
            <a:avLst/>
          </a:prstGeom>
          <a:noFill/>
        </p:spPr>
        <p:txBody>
          <a:bodyPr wrap="square" rtlCol="0">
            <a:spAutoFit/>
          </a:bodyPr>
          <a:lstStyle/>
          <a:p>
            <a:r>
              <a:rPr lang="en-US" altLang="zh-CN" sz="1800" dirty="0">
                <a:solidFill>
                  <a:srgbClr val="C00000"/>
                </a:solidFill>
              </a:rPr>
              <a:t>2</a:t>
            </a:r>
            <a:endParaRPr lang="zh-CN" altLang="en-US" sz="1800" dirty="0">
              <a:solidFill>
                <a:srgbClr val="C00000"/>
              </a:solidFill>
            </a:endParaRPr>
          </a:p>
        </p:txBody>
      </p:sp>
      <p:sp>
        <p:nvSpPr>
          <p:cNvPr id="23" name="TextBox 22"/>
          <p:cNvSpPr txBox="1"/>
          <p:nvPr/>
        </p:nvSpPr>
        <p:spPr>
          <a:xfrm>
            <a:off x="928662" y="2751146"/>
            <a:ext cx="428628" cy="369332"/>
          </a:xfrm>
          <a:prstGeom prst="rect">
            <a:avLst/>
          </a:prstGeom>
          <a:noFill/>
        </p:spPr>
        <p:txBody>
          <a:bodyPr wrap="square" rtlCol="0">
            <a:spAutoFit/>
          </a:bodyPr>
          <a:lstStyle/>
          <a:p>
            <a:r>
              <a:rPr lang="en-US" altLang="zh-CN" sz="1800" dirty="0">
                <a:solidFill>
                  <a:srgbClr val="C00000"/>
                </a:solidFill>
              </a:rPr>
              <a:t>3</a:t>
            </a:r>
            <a:endParaRPr lang="zh-CN" altLang="en-US" sz="1800" dirty="0">
              <a:solidFill>
                <a:srgbClr val="C00000"/>
              </a:solidFill>
            </a:endParaRPr>
          </a:p>
        </p:txBody>
      </p:sp>
      <p:sp>
        <p:nvSpPr>
          <p:cNvPr id="24" name="TextBox 23"/>
          <p:cNvSpPr txBox="1"/>
          <p:nvPr/>
        </p:nvSpPr>
        <p:spPr>
          <a:xfrm>
            <a:off x="285720" y="1276906"/>
            <a:ext cx="1143008" cy="369332"/>
          </a:xfrm>
          <a:prstGeom prst="rect">
            <a:avLst/>
          </a:prstGeom>
          <a:noFill/>
        </p:spPr>
        <p:txBody>
          <a:bodyPr wrap="square" rtlCol="0">
            <a:spAutoFit/>
          </a:bodyPr>
          <a:lstStyle/>
          <a:p>
            <a:r>
              <a:rPr lang="zh-CN" altLang="en-US" sz="1800" dirty="0">
                <a:latin typeface="楷体" panose="02010609060101010101" pitchFamily="49" charset="-122"/>
                <a:ea typeface="楷体" panose="02010609060101010101" pitchFamily="49" charset="-122"/>
              </a:rPr>
              <a:t>存储地址</a:t>
            </a:r>
          </a:p>
        </p:txBody>
      </p:sp>
      <p:sp>
        <p:nvSpPr>
          <p:cNvPr id="25" name="TextBox 24"/>
          <p:cNvSpPr txBox="1"/>
          <p:nvPr/>
        </p:nvSpPr>
        <p:spPr>
          <a:xfrm>
            <a:off x="1214414" y="785794"/>
            <a:ext cx="1071570" cy="400110"/>
          </a:xfrm>
          <a:prstGeom prst="rect">
            <a:avLst/>
          </a:prstGeom>
          <a:noFill/>
        </p:spPr>
        <p:txBody>
          <a:bodyPr wrap="square" rtlCol="0">
            <a:spAutoFit/>
          </a:bodyPr>
          <a:lstStyle/>
          <a:p>
            <a:pPr algn="ctr"/>
            <a:r>
              <a:rPr lang="zh-CN" altLang="en-US" sz="2000" dirty="0">
                <a:solidFill>
                  <a:srgbClr val="CC00FF"/>
                </a:solidFill>
                <a:ea typeface="楷体" panose="02010609060101010101" pitchFamily="49" charset="-122"/>
                <a:cs typeface="Times New Roman" panose="02020603050405020304" pitchFamily="18" charset="0"/>
              </a:rPr>
              <a:t>数据表</a:t>
            </a:r>
            <a:endParaRPr lang="zh-CN" altLang="en-US" sz="2000" dirty="0">
              <a:solidFill>
                <a:srgbClr val="CC00FF"/>
              </a:solidFill>
            </a:endParaRPr>
          </a:p>
        </p:txBody>
      </p:sp>
      <p:graphicFrame>
        <p:nvGraphicFramePr>
          <p:cNvPr id="26" name="表格 25"/>
          <p:cNvGraphicFramePr>
            <a:graphicFrameLocks noGrp="1"/>
          </p:cNvGraphicFramePr>
          <p:nvPr/>
        </p:nvGraphicFramePr>
        <p:xfrm>
          <a:off x="5238776" y="1289048"/>
          <a:ext cx="1833554" cy="1854200"/>
        </p:xfrm>
        <a:graphic>
          <a:graphicData uri="http://schemas.openxmlformats.org/drawingml/2006/table">
            <a:tbl>
              <a:tblPr firstRow="1" bandRow="1">
                <a:tableStyleId>{93296810-A885-4BE3-A3E7-6D5BEEA58F35}</a:tableStyleId>
              </a:tblPr>
              <a:tblGrid>
                <a:gridCol w="876908">
                  <a:extLst>
                    <a:ext uri="{9D8B030D-6E8A-4147-A177-3AD203B41FA5}">
                      <a16:colId xmlns:a16="http://schemas.microsoft.com/office/drawing/2014/main" val="20000"/>
                    </a:ext>
                  </a:extLst>
                </a:gridCol>
                <a:gridCol w="956646">
                  <a:extLst>
                    <a:ext uri="{9D8B030D-6E8A-4147-A177-3AD203B41FA5}">
                      <a16:colId xmlns:a16="http://schemas.microsoft.com/office/drawing/2014/main" val="20001"/>
                    </a:ext>
                  </a:extLst>
                </a:gridCol>
              </a:tblGrid>
              <a:tr h="370840">
                <a:tc>
                  <a:txBody>
                    <a:bodyPr/>
                    <a:lstStyle/>
                    <a:p>
                      <a:pPr algn="ctr"/>
                      <a:r>
                        <a:rPr lang="zh-CN" altLang="en-US" dirty="0">
                          <a:latin typeface="Times New Roman" panose="02020603050405020304" pitchFamily="18" charset="0"/>
                          <a:ea typeface="楷体" panose="02010609060101010101" pitchFamily="49" charset="-122"/>
                          <a:cs typeface="Times New Roman" panose="02020603050405020304" pitchFamily="18" charset="0"/>
                        </a:rPr>
                        <a:t>学号</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a:latin typeface="Times New Roman" panose="02020603050405020304" pitchFamily="18" charset="0"/>
                          <a:ea typeface="楷体" panose="02010609060101010101" pitchFamily="49" charset="-122"/>
                          <a:cs typeface="Times New Roman" panose="02020603050405020304" pitchFamily="18" charset="0"/>
                        </a:rPr>
                        <a:t>地址</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0</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b="1" dirty="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b="1">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27" name="TextBox 26"/>
          <p:cNvSpPr txBox="1"/>
          <p:nvPr/>
        </p:nvSpPr>
        <p:spPr>
          <a:xfrm>
            <a:off x="5667404" y="788982"/>
            <a:ext cx="1071570" cy="400110"/>
          </a:xfrm>
          <a:prstGeom prst="rect">
            <a:avLst/>
          </a:prstGeom>
          <a:noFill/>
        </p:spPr>
        <p:txBody>
          <a:bodyPr wrap="square" rtlCol="0">
            <a:spAutoFit/>
          </a:bodyPr>
          <a:lstStyle/>
          <a:p>
            <a:pPr algn="ctr"/>
            <a:r>
              <a:rPr lang="zh-CN" altLang="en-US" sz="2000" dirty="0">
                <a:solidFill>
                  <a:srgbClr val="FF33CC"/>
                </a:solidFill>
                <a:ea typeface="楷体" panose="02010609060101010101" pitchFamily="49" charset="-122"/>
                <a:cs typeface="Times New Roman" panose="02020603050405020304" pitchFamily="18" charset="0"/>
              </a:rPr>
              <a:t>索引表</a:t>
            </a:r>
            <a:endParaRPr lang="zh-CN" altLang="en-US" sz="2000" dirty="0"/>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Text Box 4"/>
          <p:cNvSpPr txBox="1">
            <a:spLocks noChangeArrowheads="1"/>
          </p:cNvSpPr>
          <p:nvPr/>
        </p:nvSpPr>
        <p:spPr bwMode="auto">
          <a:xfrm>
            <a:off x="1142976" y="1500174"/>
            <a:ext cx="1390630" cy="461665"/>
          </a:xfrm>
          <a:prstGeom prst="rect">
            <a:avLst/>
          </a:prstGeom>
          <a:noFill/>
          <a:ln w="9525">
            <a:noFill/>
            <a:miter lim="800000"/>
          </a:ln>
          <a:effectLst/>
        </p:spPr>
        <p:txBody>
          <a:bodyPr wrap="square">
            <a:spAutoFit/>
          </a:bodyPr>
          <a:lstStyle/>
          <a:p>
            <a:pPr algn="l"/>
            <a:r>
              <a:rPr kumimoji="1" lang="zh-CN" altLang="en-US" dirty="0">
                <a:solidFill>
                  <a:srgbClr val="FF0000"/>
                </a:solidFill>
                <a:latin typeface="黑体" panose="02010609060101010101" pitchFamily="49" charset="-122"/>
                <a:ea typeface="黑体" panose="02010609060101010101" pitchFamily="49" charset="-122"/>
              </a:rPr>
              <a:t>思路：</a:t>
            </a:r>
          </a:p>
        </p:txBody>
      </p:sp>
      <p:sp>
        <p:nvSpPr>
          <p:cNvPr id="120837" name="Text Box 5"/>
          <p:cNvSpPr txBox="1">
            <a:spLocks noChangeArrowheads="1"/>
          </p:cNvSpPr>
          <p:nvPr/>
        </p:nvSpPr>
        <p:spPr bwMode="auto">
          <a:xfrm>
            <a:off x="611188" y="620713"/>
            <a:ext cx="2232025" cy="457200"/>
          </a:xfrm>
          <a:prstGeom prst="rect">
            <a:avLst/>
          </a:prstGeom>
          <a:solidFill>
            <a:srgbClr val="A9B3FD"/>
          </a:solidFill>
          <a:ln w="9525">
            <a:noFill/>
            <a:miter lim="800000"/>
          </a:ln>
          <a:effectLst/>
        </p:spPr>
        <p:txBody>
          <a:bodyPr>
            <a:spAutoFit/>
          </a:bodyPr>
          <a:lstStyle/>
          <a:p>
            <a:pPr algn="ctr"/>
            <a:r>
              <a:rPr kumimoji="1"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、分块查找</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任意多边形 3"/>
          <p:cNvSpPr/>
          <p:nvPr/>
        </p:nvSpPr>
        <p:spPr>
          <a:xfrm>
            <a:off x="2071670" y="2000240"/>
            <a:ext cx="3962400" cy="2311400"/>
          </a:xfrm>
          <a:custGeom>
            <a:avLst/>
            <a:gdLst>
              <a:gd name="connsiteX0" fmla="*/ 0 w 3962400"/>
              <a:gd name="connsiteY0" fmla="*/ 2311400 h 2311400"/>
              <a:gd name="connsiteX1" fmla="*/ 254000 w 3962400"/>
              <a:gd name="connsiteY1" fmla="*/ 1955800 h 2311400"/>
              <a:gd name="connsiteX2" fmla="*/ 596900 w 3962400"/>
              <a:gd name="connsiteY2" fmla="*/ 1930400 h 2311400"/>
              <a:gd name="connsiteX3" fmla="*/ 863600 w 3962400"/>
              <a:gd name="connsiteY3" fmla="*/ 2032000 h 2311400"/>
              <a:gd name="connsiteX4" fmla="*/ 1041400 w 3962400"/>
              <a:gd name="connsiteY4" fmla="*/ 2146300 h 2311400"/>
              <a:gd name="connsiteX5" fmla="*/ 1231900 w 3962400"/>
              <a:gd name="connsiteY5" fmla="*/ 1917700 h 2311400"/>
              <a:gd name="connsiteX6" fmla="*/ 1587500 w 3962400"/>
              <a:gd name="connsiteY6" fmla="*/ 1346200 h 2311400"/>
              <a:gd name="connsiteX7" fmla="*/ 1739900 w 3962400"/>
              <a:gd name="connsiteY7" fmla="*/ 1219200 h 2311400"/>
              <a:gd name="connsiteX8" fmla="*/ 1968500 w 3962400"/>
              <a:gd name="connsiteY8" fmla="*/ 1371600 h 2311400"/>
              <a:gd name="connsiteX9" fmla="*/ 2057400 w 3962400"/>
              <a:gd name="connsiteY9" fmla="*/ 1524000 h 2311400"/>
              <a:gd name="connsiteX10" fmla="*/ 2260600 w 3962400"/>
              <a:gd name="connsiteY10" fmla="*/ 1511300 h 2311400"/>
              <a:gd name="connsiteX11" fmla="*/ 2286000 w 3962400"/>
              <a:gd name="connsiteY11" fmla="*/ 1346200 h 2311400"/>
              <a:gd name="connsiteX12" fmla="*/ 2324100 w 3962400"/>
              <a:gd name="connsiteY12" fmla="*/ 1143000 h 2311400"/>
              <a:gd name="connsiteX13" fmla="*/ 2400300 w 3962400"/>
              <a:gd name="connsiteY13" fmla="*/ 1028700 h 2311400"/>
              <a:gd name="connsiteX14" fmla="*/ 2476500 w 3962400"/>
              <a:gd name="connsiteY14" fmla="*/ 939800 h 2311400"/>
              <a:gd name="connsiteX15" fmla="*/ 2603500 w 3962400"/>
              <a:gd name="connsiteY15" fmla="*/ 736600 h 2311400"/>
              <a:gd name="connsiteX16" fmla="*/ 2882900 w 3962400"/>
              <a:gd name="connsiteY16" fmla="*/ 355600 h 2311400"/>
              <a:gd name="connsiteX17" fmla="*/ 3149600 w 3962400"/>
              <a:gd name="connsiteY17" fmla="*/ 609600 h 2311400"/>
              <a:gd name="connsiteX18" fmla="*/ 3200400 w 3962400"/>
              <a:gd name="connsiteY18" fmla="*/ 711200 h 2311400"/>
              <a:gd name="connsiteX19" fmla="*/ 3276600 w 3962400"/>
              <a:gd name="connsiteY19" fmla="*/ 774700 h 2311400"/>
              <a:gd name="connsiteX20" fmla="*/ 3390900 w 3962400"/>
              <a:gd name="connsiteY20" fmla="*/ 774700 h 2311400"/>
              <a:gd name="connsiteX21" fmla="*/ 3606800 w 3962400"/>
              <a:gd name="connsiteY21" fmla="*/ 571500 h 2311400"/>
              <a:gd name="connsiteX22" fmla="*/ 3606800 w 3962400"/>
              <a:gd name="connsiteY22" fmla="*/ 457200 h 2311400"/>
              <a:gd name="connsiteX23" fmla="*/ 3644900 w 3962400"/>
              <a:gd name="connsiteY23" fmla="*/ 266700 h 2311400"/>
              <a:gd name="connsiteX24" fmla="*/ 3721100 w 3962400"/>
              <a:gd name="connsiteY24" fmla="*/ 114300 h 2311400"/>
              <a:gd name="connsiteX25" fmla="*/ 3962400 w 3962400"/>
              <a:gd name="connsiteY25" fmla="*/ 0 h 2311400"/>
              <a:gd name="connsiteX0-1" fmla="*/ 0 w 3962400"/>
              <a:gd name="connsiteY0-2" fmla="*/ 2311400 h 2311400"/>
              <a:gd name="connsiteX1-3" fmla="*/ 254000 w 3962400"/>
              <a:gd name="connsiteY1-4" fmla="*/ 1955800 h 2311400"/>
              <a:gd name="connsiteX2-5" fmla="*/ 596900 w 3962400"/>
              <a:gd name="connsiteY2-6" fmla="*/ 1930400 h 2311400"/>
              <a:gd name="connsiteX3-7" fmla="*/ 863600 w 3962400"/>
              <a:gd name="connsiteY3-8" fmla="*/ 2032000 h 2311400"/>
              <a:gd name="connsiteX4-9" fmla="*/ 1041400 w 3962400"/>
              <a:gd name="connsiteY4-10" fmla="*/ 2146300 h 2311400"/>
              <a:gd name="connsiteX5-11" fmla="*/ 1231900 w 3962400"/>
              <a:gd name="connsiteY5-12" fmla="*/ 1917700 h 2311400"/>
              <a:gd name="connsiteX6-13" fmla="*/ 1587500 w 3962400"/>
              <a:gd name="connsiteY6-14" fmla="*/ 1346200 h 2311400"/>
              <a:gd name="connsiteX7-15" fmla="*/ 1739900 w 3962400"/>
              <a:gd name="connsiteY7-16" fmla="*/ 1219200 h 2311400"/>
              <a:gd name="connsiteX8-17" fmla="*/ 1968500 w 3962400"/>
              <a:gd name="connsiteY8-18" fmla="*/ 1371600 h 2311400"/>
              <a:gd name="connsiteX9-19" fmla="*/ 2057400 w 3962400"/>
              <a:gd name="connsiteY9-20" fmla="*/ 1524000 h 2311400"/>
              <a:gd name="connsiteX10-21" fmla="*/ 2260600 w 3962400"/>
              <a:gd name="connsiteY10-22" fmla="*/ 1511300 h 2311400"/>
              <a:gd name="connsiteX11-23" fmla="*/ 2286000 w 3962400"/>
              <a:gd name="connsiteY11-24" fmla="*/ 1346200 h 2311400"/>
              <a:gd name="connsiteX12-25" fmla="*/ 2324100 w 3962400"/>
              <a:gd name="connsiteY12-26" fmla="*/ 1143000 h 2311400"/>
              <a:gd name="connsiteX13-27" fmla="*/ 2400300 w 3962400"/>
              <a:gd name="connsiteY13-28" fmla="*/ 1028700 h 2311400"/>
              <a:gd name="connsiteX14-29" fmla="*/ 2476500 w 3962400"/>
              <a:gd name="connsiteY14-30" fmla="*/ 939800 h 2311400"/>
              <a:gd name="connsiteX15-31" fmla="*/ 2603500 w 3962400"/>
              <a:gd name="connsiteY15-32" fmla="*/ 736600 h 2311400"/>
              <a:gd name="connsiteX16-33" fmla="*/ 2882900 w 3962400"/>
              <a:gd name="connsiteY16-34" fmla="*/ 355600 h 2311400"/>
              <a:gd name="connsiteX17-35" fmla="*/ 3149600 w 3962400"/>
              <a:gd name="connsiteY17-36" fmla="*/ 609600 h 2311400"/>
              <a:gd name="connsiteX18-37" fmla="*/ 3200400 w 3962400"/>
              <a:gd name="connsiteY18-38" fmla="*/ 711200 h 2311400"/>
              <a:gd name="connsiteX19-39" fmla="*/ 3276600 w 3962400"/>
              <a:gd name="connsiteY19-40" fmla="*/ 774700 h 2311400"/>
              <a:gd name="connsiteX20-41" fmla="*/ 3390900 w 3962400"/>
              <a:gd name="connsiteY20-42" fmla="*/ 774700 h 2311400"/>
              <a:gd name="connsiteX21-43" fmla="*/ 3606800 w 3962400"/>
              <a:gd name="connsiteY21-44" fmla="*/ 571500 h 2311400"/>
              <a:gd name="connsiteX22-45" fmla="*/ 3606800 w 3962400"/>
              <a:gd name="connsiteY22-46" fmla="*/ 457200 h 2311400"/>
              <a:gd name="connsiteX23-47" fmla="*/ 3644900 w 3962400"/>
              <a:gd name="connsiteY23-48" fmla="*/ 266700 h 2311400"/>
              <a:gd name="connsiteX24-49" fmla="*/ 3721100 w 3962400"/>
              <a:gd name="connsiteY24-50" fmla="*/ 114300 h 2311400"/>
              <a:gd name="connsiteX25-51" fmla="*/ 3962400 w 3962400"/>
              <a:gd name="connsiteY25-52" fmla="*/ 0 h 23114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3962400" h="2311400">
                <a:moveTo>
                  <a:pt x="0" y="2311400"/>
                </a:moveTo>
                <a:cubicBezTo>
                  <a:pt x="77258" y="2165350"/>
                  <a:pt x="154517" y="2019300"/>
                  <a:pt x="254000" y="1955800"/>
                </a:cubicBezTo>
                <a:cubicBezTo>
                  <a:pt x="353483" y="1892300"/>
                  <a:pt x="495300" y="1917700"/>
                  <a:pt x="596900" y="1930400"/>
                </a:cubicBezTo>
                <a:cubicBezTo>
                  <a:pt x="698500" y="1943100"/>
                  <a:pt x="789517" y="1996017"/>
                  <a:pt x="863600" y="2032000"/>
                </a:cubicBezTo>
                <a:cubicBezTo>
                  <a:pt x="937683" y="2067983"/>
                  <a:pt x="980017" y="2165350"/>
                  <a:pt x="1041400" y="2146300"/>
                </a:cubicBezTo>
                <a:cubicBezTo>
                  <a:pt x="1102783" y="2127250"/>
                  <a:pt x="1140883" y="2051050"/>
                  <a:pt x="1231900" y="1917700"/>
                </a:cubicBezTo>
                <a:cubicBezTo>
                  <a:pt x="1322917" y="1784350"/>
                  <a:pt x="1502833" y="1462617"/>
                  <a:pt x="1587500" y="1346200"/>
                </a:cubicBezTo>
                <a:cubicBezTo>
                  <a:pt x="1672167" y="1229783"/>
                  <a:pt x="1676400" y="1214967"/>
                  <a:pt x="1739900" y="1219200"/>
                </a:cubicBezTo>
                <a:cubicBezTo>
                  <a:pt x="1803400" y="1223433"/>
                  <a:pt x="1915583" y="1320800"/>
                  <a:pt x="1968500" y="1371600"/>
                </a:cubicBezTo>
                <a:cubicBezTo>
                  <a:pt x="2021417" y="1422400"/>
                  <a:pt x="2008717" y="1500717"/>
                  <a:pt x="2057400" y="1524000"/>
                </a:cubicBezTo>
                <a:cubicBezTo>
                  <a:pt x="2106083" y="1547283"/>
                  <a:pt x="2222500" y="1540933"/>
                  <a:pt x="2260600" y="1511300"/>
                </a:cubicBezTo>
                <a:cubicBezTo>
                  <a:pt x="2298700" y="1481667"/>
                  <a:pt x="2275417" y="1407583"/>
                  <a:pt x="2286000" y="1346200"/>
                </a:cubicBezTo>
                <a:cubicBezTo>
                  <a:pt x="2296583" y="1284817"/>
                  <a:pt x="2305050" y="1195917"/>
                  <a:pt x="2324100" y="1143000"/>
                </a:cubicBezTo>
                <a:cubicBezTo>
                  <a:pt x="2343150" y="1090083"/>
                  <a:pt x="2374900" y="1062567"/>
                  <a:pt x="2400300" y="1028700"/>
                </a:cubicBezTo>
                <a:cubicBezTo>
                  <a:pt x="2425700" y="994833"/>
                  <a:pt x="2442633" y="988483"/>
                  <a:pt x="2476500" y="939800"/>
                </a:cubicBezTo>
                <a:cubicBezTo>
                  <a:pt x="2510367" y="891117"/>
                  <a:pt x="2535767" y="833967"/>
                  <a:pt x="2603500" y="736600"/>
                </a:cubicBezTo>
                <a:cubicBezTo>
                  <a:pt x="2671233" y="639233"/>
                  <a:pt x="2791883" y="376767"/>
                  <a:pt x="2882900" y="355600"/>
                </a:cubicBezTo>
                <a:cubicBezTo>
                  <a:pt x="2973917" y="334433"/>
                  <a:pt x="3096683" y="550333"/>
                  <a:pt x="3149600" y="609600"/>
                </a:cubicBezTo>
                <a:cubicBezTo>
                  <a:pt x="3202517" y="668867"/>
                  <a:pt x="3179233" y="683683"/>
                  <a:pt x="3200400" y="711200"/>
                </a:cubicBezTo>
                <a:cubicBezTo>
                  <a:pt x="3221567" y="738717"/>
                  <a:pt x="3244850" y="764117"/>
                  <a:pt x="3276600" y="774700"/>
                </a:cubicBezTo>
                <a:cubicBezTo>
                  <a:pt x="3308350" y="785283"/>
                  <a:pt x="3335867" y="808567"/>
                  <a:pt x="3390900" y="774700"/>
                </a:cubicBezTo>
                <a:cubicBezTo>
                  <a:pt x="3445933" y="740833"/>
                  <a:pt x="3570817" y="624417"/>
                  <a:pt x="3606800" y="571500"/>
                </a:cubicBezTo>
                <a:cubicBezTo>
                  <a:pt x="3642783" y="518583"/>
                  <a:pt x="3600450" y="508000"/>
                  <a:pt x="3606800" y="457200"/>
                </a:cubicBezTo>
                <a:cubicBezTo>
                  <a:pt x="3613150" y="406400"/>
                  <a:pt x="3625850" y="323850"/>
                  <a:pt x="3644900" y="266700"/>
                </a:cubicBezTo>
                <a:cubicBezTo>
                  <a:pt x="3663950" y="209550"/>
                  <a:pt x="3668183" y="158750"/>
                  <a:pt x="3721100" y="114300"/>
                </a:cubicBezTo>
                <a:cubicBezTo>
                  <a:pt x="3774017" y="69850"/>
                  <a:pt x="3868208" y="34925"/>
                  <a:pt x="3962400" y="0"/>
                </a:cubicBezTo>
              </a:path>
            </a:pathLst>
          </a:cu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 name="组合 15"/>
          <p:cNvGrpSpPr/>
          <p:nvPr/>
        </p:nvGrpSpPr>
        <p:grpSpPr>
          <a:xfrm>
            <a:off x="2000232" y="1928802"/>
            <a:ext cx="4189442" cy="2571768"/>
            <a:chOff x="2000232" y="1928802"/>
            <a:chExt cx="4189442" cy="2571768"/>
          </a:xfrm>
        </p:grpSpPr>
        <p:sp>
          <p:nvSpPr>
            <p:cNvPr id="5" name="矩形 4"/>
            <p:cNvSpPr/>
            <p:nvPr/>
          </p:nvSpPr>
          <p:spPr>
            <a:xfrm>
              <a:off x="2000232" y="3643314"/>
              <a:ext cx="1357322" cy="857256"/>
            </a:xfrm>
            <a:prstGeom prst="rect">
              <a:avLst/>
            </a:prstGeom>
            <a:solidFill>
              <a:schemeClr val="accent1">
                <a:alpha val="0"/>
              </a:schemeClr>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28992" y="2786058"/>
              <a:ext cx="1357322" cy="857256"/>
            </a:xfrm>
            <a:prstGeom prst="rect">
              <a:avLst/>
            </a:prstGeom>
            <a:solidFill>
              <a:schemeClr val="accent1">
                <a:alpha val="0"/>
              </a:schemeClr>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832352" y="1928802"/>
              <a:ext cx="1357322" cy="857256"/>
            </a:xfrm>
            <a:prstGeom prst="rect">
              <a:avLst/>
            </a:prstGeom>
            <a:solidFill>
              <a:schemeClr val="accent1">
                <a:alpha val="0"/>
              </a:schemeClr>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6357950" y="2028758"/>
            <a:ext cx="1928826"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数据整体无序</a:t>
            </a:r>
          </a:p>
        </p:txBody>
      </p:sp>
      <p:grpSp>
        <p:nvGrpSpPr>
          <p:cNvPr id="17" name="组合 16"/>
          <p:cNvGrpSpPr/>
          <p:nvPr/>
        </p:nvGrpSpPr>
        <p:grpSpPr>
          <a:xfrm>
            <a:off x="3357554" y="2786058"/>
            <a:ext cx="4929222" cy="1428760"/>
            <a:chOff x="3357554" y="2786058"/>
            <a:chExt cx="4929222" cy="1428760"/>
          </a:xfrm>
        </p:grpSpPr>
        <p:sp>
          <p:nvSpPr>
            <p:cNvPr id="9" name="TextBox 8"/>
            <p:cNvSpPr txBox="1"/>
            <p:nvPr/>
          </p:nvSpPr>
          <p:spPr>
            <a:xfrm>
              <a:off x="5929322" y="3571876"/>
              <a:ext cx="2357454"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分块后按块有序</a:t>
              </a:r>
            </a:p>
          </p:txBody>
        </p:sp>
        <p:cxnSp>
          <p:nvCxnSpPr>
            <p:cNvPr id="11" name="直接箭头连接符 10"/>
            <p:cNvCxnSpPr/>
            <p:nvPr/>
          </p:nvCxnSpPr>
          <p:spPr>
            <a:xfrm rot="10800000" flipV="1">
              <a:off x="3357554" y="3929066"/>
              <a:ext cx="2500330" cy="285752"/>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1"/>
            </p:cNvCxnSpPr>
            <p:nvPr/>
          </p:nvCxnSpPr>
          <p:spPr>
            <a:xfrm rot="10800000">
              <a:off x="4786314" y="3500439"/>
              <a:ext cx="1143008" cy="271493"/>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7" idx="2"/>
            </p:cNvCxnSpPr>
            <p:nvPr/>
          </p:nvCxnSpPr>
          <p:spPr>
            <a:xfrm rot="16200000" flipV="1">
              <a:off x="5327259" y="2969812"/>
              <a:ext cx="857256" cy="489747"/>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A3603EE2-E77C-4A3F-BE76-CC22BE303815}" type="slidenum">
              <a:rPr lang="en-US" altLang="zh-CN" smtClean="0"/>
              <a:t>23</a:t>
            </a:fld>
            <a:endParaRPr lang="en-US" altLang="zh-CN" dirty="0"/>
          </a:p>
        </p:txBody>
      </p:sp>
      <p:sp>
        <p:nvSpPr>
          <p:cNvPr id="18" name="Text Box 394"/>
          <p:cNvSpPr txBox="1">
            <a:spLocks noChangeArrowheads="1"/>
          </p:cNvSpPr>
          <p:nvPr/>
        </p:nvSpPr>
        <p:spPr bwMode="auto">
          <a:xfrm>
            <a:off x="642910" y="5589240"/>
            <a:ext cx="8143932" cy="846386"/>
          </a:xfrm>
          <a:prstGeom prst="rect">
            <a:avLst/>
          </a:prstGeom>
          <a:noFill/>
          <a:ln w="9525">
            <a:noFill/>
            <a:miter lim="800000"/>
          </a:ln>
          <a:effectLst/>
        </p:spPr>
        <p:txBody>
          <a:bodyPr wrap="square" lIns="0" tIns="0" rIns="0" bIns="0">
            <a:spAutoFit/>
          </a:bodyPr>
          <a:lstStyle/>
          <a:p>
            <a:pPr marL="457200" indent="-457200">
              <a:spcBef>
                <a:spcPct val="50000"/>
              </a:spcBef>
              <a:buBlip>
                <a:blip r:embed="rId2"/>
              </a:buBlip>
            </a:pPr>
            <a:r>
              <a:rPr lang="zh-CN" altLang="en-US" sz="2200" dirty="0">
                <a:ea typeface="楷体" panose="02010609060101010101" pitchFamily="49" charset="-122"/>
                <a:cs typeface="Times New Roman" panose="02020603050405020304" pitchFamily="18" charset="0"/>
              </a:rPr>
              <a:t>索引表（有序）：可以顺序查找块，也可以</a:t>
            </a:r>
            <a:r>
              <a:rPr kumimoji="1" lang="zh-CN" altLang="en-US" sz="2200" dirty="0">
                <a:ea typeface="楷体" panose="02010609060101010101" pitchFamily="49" charset="-122"/>
                <a:cs typeface="Times New Roman" panose="02020603050405020304" pitchFamily="18" charset="0"/>
              </a:rPr>
              <a:t>二分查找块。</a:t>
            </a:r>
            <a:endParaRPr kumimoji="1" lang="en-US" altLang="zh-CN" sz="2200" dirty="0">
              <a:ea typeface="楷体" panose="02010609060101010101" pitchFamily="49" charset="-122"/>
              <a:cs typeface="Times New Roman" panose="02020603050405020304" pitchFamily="18" charset="0"/>
            </a:endParaRPr>
          </a:p>
          <a:p>
            <a:pPr marL="457200" indent="-457200">
              <a:spcBef>
                <a:spcPct val="50000"/>
              </a:spcBef>
              <a:buBlip>
                <a:blip r:embed="rId2"/>
              </a:buBlip>
            </a:pPr>
            <a:r>
              <a:rPr kumimoji="1" lang="zh-CN" altLang="en-US" sz="2200" dirty="0">
                <a:ea typeface="楷体" panose="02010609060101010101" pitchFamily="49" charset="-122"/>
                <a:cs typeface="Times New Roman" panose="02020603050405020304" pitchFamily="18" charset="0"/>
              </a:rPr>
              <a:t>数据块（无序）：只能</a:t>
            </a:r>
            <a:r>
              <a:rPr lang="zh-CN" altLang="en-US" sz="2200" dirty="0">
                <a:ea typeface="楷体" panose="02010609060101010101" pitchFamily="49" charset="-122"/>
                <a:cs typeface="Times New Roman" panose="02020603050405020304" pitchFamily="18" charset="0"/>
              </a:rPr>
              <a:t>顺序查找块中元素。</a:t>
            </a:r>
          </a:p>
        </p:txBody>
      </p:sp>
      <p:sp>
        <p:nvSpPr>
          <p:cNvPr id="19" name="TextBox 4"/>
          <p:cNvSpPr txBox="1"/>
          <p:nvPr/>
        </p:nvSpPr>
        <p:spPr>
          <a:xfrm>
            <a:off x="714348" y="4893140"/>
            <a:ext cx="2786082" cy="461665"/>
          </a:xfrm>
          <a:prstGeom prst="rect">
            <a:avLst/>
          </a:prstGeom>
          <a:noFill/>
        </p:spPr>
        <p:txBody>
          <a:bodyPr wrap="square" rtlCol="0">
            <a:spAutoFit/>
          </a:bodyPr>
          <a:lstStyle/>
          <a:p>
            <a:r>
              <a:rPr kumimoji="1" lang="zh-CN" altLang="en-US" dirty="0">
                <a:ea typeface="楷体" panose="02010609060101010101" pitchFamily="49" charset="-122"/>
                <a:cs typeface="Times New Roman" panose="02020603050405020304" pitchFamily="18" charset="0"/>
              </a:rPr>
              <a:t>分块查找方法：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500034" y="357166"/>
            <a:ext cx="8208962" cy="1902059"/>
          </a:xfrm>
          <a:prstGeom prst="rect">
            <a:avLst/>
          </a:prstGeom>
          <a:noFill/>
          <a:ln w="9525">
            <a:noFill/>
            <a:miter lim="800000"/>
          </a:ln>
          <a:effectLst/>
        </p:spPr>
        <p:txBody>
          <a:bodyPr>
            <a:spAutoFit/>
          </a:bodyPr>
          <a:lstStyle/>
          <a:p>
            <a:pPr algn="l">
              <a:lnSpc>
                <a:spcPct val="110000"/>
              </a:lnSpc>
              <a:spcBef>
                <a:spcPct val="50000"/>
              </a:spcBef>
            </a:pPr>
            <a:r>
              <a:rPr kumimoji="1" lang="en-US" altLang="zh-CN" b="0" dirty="0">
                <a:solidFill>
                  <a:srgbClr val="0000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例如，设有一个线性表，其中包含</a:t>
            </a:r>
            <a:r>
              <a:rPr kumimoji="1" lang="en-US" altLang="zh-CN" dirty="0">
                <a:ea typeface="楷体" panose="02010609060101010101" pitchFamily="49" charset="-122"/>
                <a:cs typeface="Times New Roman" panose="02020603050405020304" pitchFamily="18" charset="0"/>
              </a:rPr>
              <a:t>25</a:t>
            </a:r>
            <a:r>
              <a:rPr kumimoji="1" lang="zh-CN" altLang="en-US" dirty="0">
                <a:ea typeface="楷体" panose="02010609060101010101" pitchFamily="49" charset="-122"/>
                <a:cs typeface="Times New Roman" panose="02020603050405020304" pitchFamily="18" charset="0"/>
              </a:rPr>
              <a:t>个记录，其</a:t>
            </a:r>
            <a:r>
              <a:rPr kumimoji="1" lang="zh-CN" altLang="en-US">
                <a:ea typeface="楷体" panose="02010609060101010101" pitchFamily="49" charset="-122"/>
                <a:cs typeface="Times New Roman" panose="02020603050405020304" pitchFamily="18" charset="0"/>
              </a:rPr>
              <a:t>关键字序列为</a:t>
            </a:r>
            <a:r>
              <a:rPr kumimoji="1" lang="zh-CN" altLang="en-US" dirty="0">
                <a:ea typeface="楷体" panose="02010609060101010101" pitchFamily="49" charset="-122"/>
                <a:cs typeface="Times New Roman" panose="02020603050405020304" pitchFamily="18" charset="0"/>
              </a:rPr>
              <a:t>：</a:t>
            </a:r>
          </a:p>
          <a:p>
            <a:pPr algn="l">
              <a:lnSpc>
                <a:spcPct val="110000"/>
              </a:lnSpc>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a:ea typeface="楷体" panose="02010609060101010101" pitchFamily="49" charset="-122"/>
                <a:cs typeface="Times New Roman" panose="02020603050405020304" pitchFamily="18" charset="0"/>
              </a:rPr>
              <a:t>　</a:t>
            </a:r>
            <a:r>
              <a:rPr kumimoji="1" lang="en-US" altLang="zh-CN" sz="2200">
                <a:solidFill>
                  <a:srgbClr val="FF0000"/>
                </a:solidFill>
                <a:ea typeface="楷体" panose="02010609060101010101" pitchFamily="49" charset="-122"/>
                <a:cs typeface="Times New Roman" panose="02020603050405020304" pitchFamily="18" charset="0"/>
              </a:rPr>
              <a:t>8</a:t>
            </a:r>
            <a:r>
              <a:rPr kumimoji="1" lang="zh-CN" altLang="en-US" sz="2200">
                <a:solidFill>
                  <a:srgbClr val="FF0000"/>
                </a:solidFill>
                <a:ea typeface="楷体" panose="02010609060101010101" pitchFamily="49" charset="-122"/>
                <a:cs typeface="Times New Roman" panose="02020603050405020304" pitchFamily="18" charset="0"/>
              </a:rPr>
              <a:t>，</a:t>
            </a:r>
            <a:r>
              <a:rPr kumimoji="1" lang="en-US" altLang="zh-CN" sz="2200">
                <a:solidFill>
                  <a:srgbClr val="FF0000"/>
                </a:solidFill>
                <a:ea typeface="楷体" panose="02010609060101010101" pitchFamily="49" charset="-122"/>
                <a:cs typeface="Times New Roman" panose="02020603050405020304" pitchFamily="18" charset="0"/>
              </a:rPr>
              <a:t>14</a:t>
            </a:r>
            <a:r>
              <a:rPr kumimoji="1" lang="zh-CN" altLang="en-US" sz="2200">
                <a:solidFill>
                  <a:srgbClr val="FF0000"/>
                </a:solidFill>
                <a:ea typeface="楷体" panose="02010609060101010101" pitchFamily="49" charset="-122"/>
                <a:cs typeface="Times New Roman" panose="02020603050405020304" pitchFamily="18" charset="0"/>
              </a:rPr>
              <a:t>，</a:t>
            </a:r>
            <a:r>
              <a:rPr kumimoji="1" lang="en-US" altLang="zh-CN" sz="2200">
                <a:solidFill>
                  <a:srgbClr val="FF0000"/>
                </a:solidFill>
                <a:ea typeface="楷体" panose="02010609060101010101" pitchFamily="49" charset="-122"/>
                <a:cs typeface="Times New Roman" panose="02020603050405020304" pitchFamily="18" charset="0"/>
              </a:rPr>
              <a:t>6</a:t>
            </a:r>
            <a:r>
              <a:rPr kumimoji="1" lang="zh-CN" altLang="en-US" sz="2200">
                <a:solidFill>
                  <a:srgbClr val="FF0000"/>
                </a:solidFill>
                <a:ea typeface="楷体" panose="02010609060101010101" pitchFamily="49" charset="-122"/>
                <a:cs typeface="Times New Roman" panose="02020603050405020304" pitchFamily="18" charset="0"/>
              </a:rPr>
              <a:t>，</a:t>
            </a:r>
            <a:r>
              <a:rPr kumimoji="1" lang="en-US" altLang="zh-CN" sz="2200">
                <a:solidFill>
                  <a:srgbClr val="FF0000"/>
                </a:solidFill>
                <a:ea typeface="楷体" panose="02010609060101010101" pitchFamily="49" charset="-122"/>
                <a:cs typeface="Times New Roman" panose="02020603050405020304" pitchFamily="18" charset="0"/>
              </a:rPr>
              <a:t>9</a:t>
            </a:r>
            <a:r>
              <a:rPr kumimoji="1" lang="zh-CN" altLang="en-US" sz="2200">
                <a:solidFill>
                  <a:srgbClr val="FF0000"/>
                </a:solidFill>
                <a:ea typeface="楷体" panose="02010609060101010101" pitchFamily="49" charset="-122"/>
                <a:cs typeface="Times New Roman" panose="02020603050405020304" pitchFamily="18" charset="0"/>
              </a:rPr>
              <a:t>，</a:t>
            </a:r>
            <a:r>
              <a:rPr kumimoji="1" lang="en-US" altLang="zh-CN" sz="2200">
                <a:solidFill>
                  <a:srgbClr val="FF0000"/>
                </a:solidFill>
                <a:ea typeface="楷体" panose="02010609060101010101" pitchFamily="49" charset="-122"/>
                <a:cs typeface="Times New Roman" panose="02020603050405020304" pitchFamily="18" charset="0"/>
              </a:rPr>
              <a:t>10</a:t>
            </a:r>
            <a:r>
              <a:rPr kumimoji="1" lang="zh-CN" altLang="en-US" sz="2200">
                <a:ea typeface="楷体" panose="02010609060101010101" pitchFamily="49" charset="-122"/>
                <a:cs typeface="Times New Roman" panose="02020603050405020304" pitchFamily="18" charset="0"/>
              </a:rPr>
              <a:t>，</a:t>
            </a:r>
            <a:r>
              <a:rPr kumimoji="1" lang="en-US" altLang="zh-CN" sz="2200">
                <a:solidFill>
                  <a:srgbClr val="4F5E02"/>
                </a:solidFill>
                <a:ea typeface="楷体" panose="02010609060101010101" pitchFamily="49" charset="-122"/>
                <a:cs typeface="Times New Roman" panose="02020603050405020304" pitchFamily="18" charset="0"/>
              </a:rPr>
              <a:t>22</a:t>
            </a:r>
            <a:r>
              <a:rPr kumimoji="1" lang="zh-CN" altLang="en-US" sz="2200">
                <a:solidFill>
                  <a:srgbClr val="4F5E02"/>
                </a:solidFill>
                <a:ea typeface="楷体" panose="02010609060101010101" pitchFamily="49" charset="-122"/>
                <a:cs typeface="Times New Roman" panose="02020603050405020304" pitchFamily="18" charset="0"/>
              </a:rPr>
              <a:t>，</a:t>
            </a:r>
            <a:r>
              <a:rPr kumimoji="1" lang="en-US" altLang="zh-CN" sz="2200">
                <a:solidFill>
                  <a:srgbClr val="4F5E02"/>
                </a:solidFill>
                <a:ea typeface="楷体" panose="02010609060101010101" pitchFamily="49" charset="-122"/>
                <a:cs typeface="Times New Roman" panose="02020603050405020304" pitchFamily="18" charset="0"/>
              </a:rPr>
              <a:t>34</a:t>
            </a:r>
            <a:r>
              <a:rPr kumimoji="1" lang="zh-CN" altLang="en-US" sz="2200">
                <a:solidFill>
                  <a:srgbClr val="4F5E02"/>
                </a:solidFill>
                <a:ea typeface="楷体" panose="02010609060101010101" pitchFamily="49" charset="-122"/>
                <a:cs typeface="Times New Roman" panose="02020603050405020304" pitchFamily="18" charset="0"/>
              </a:rPr>
              <a:t>，</a:t>
            </a:r>
            <a:r>
              <a:rPr kumimoji="1" lang="en-US" altLang="zh-CN" sz="2200">
                <a:solidFill>
                  <a:srgbClr val="4F5E02"/>
                </a:solidFill>
                <a:ea typeface="楷体" panose="02010609060101010101" pitchFamily="49" charset="-122"/>
                <a:cs typeface="Times New Roman" panose="02020603050405020304" pitchFamily="18" charset="0"/>
              </a:rPr>
              <a:t>18</a:t>
            </a:r>
            <a:r>
              <a:rPr kumimoji="1" lang="zh-CN" altLang="en-US" sz="2200">
                <a:solidFill>
                  <a:srgbClr val="4F5E02"/>
                </a:solidFill>
                <a:ea typeface="楷体" panose="02010609060101010101" pitchFamily="49" charset="-122"/>
                <a:cs typeface="Times New Roman" panose="02020603050405020304" pitchFamily="18" charset="0"/>
              </a:rPr>
              <a:t>，</a:t>
            </a:r>
            <a:r>
              <a:rPr kumimoji="1" lang="en-US" altLang="zh-CN" sz="2200">
                <a:solidFill>
                  <a:srgbClr val="4F5E02"/>
                </a:solidFill>
                <a:ea typeface="楷体" panose="02010609060101010101" pitchFamily="49" charset="-122"/>
                <a:cs typeface="Times New Roman" panose="02020603050405020304" pitchFamily="18" charset="0"/>
              </a:rPr>
              <a:t>19</a:t>
            </a:r>
            <a:r>
              <a:rPr kumimoji="1" lang="zh-CN" altLang="en-US" sz="2200">
                <a:solidFill>
                  <a:srgbClr val="4F5E02"/>
                </a:solidFill>
                <a:ea typeface="楷体" panose="02010609060101010101" pitchFamily="49" charset="-122"/>
                <a:cs typeface="Times New Roman" panose="02020603050405020304" pitchFamily="18" charset="0"/>
              </a:rPr>
              <a:t>，</a:t>
            </a:r>
            <a:r>
              <a:rPr kumimoji="1" lang="en-US" altLang="zh-CN" sz="2200">
                <a:solidFill>
                  <a:srgbClr val="4F5E02"/>
                </a:solidFill>
                <a:ea typeface="楷体" panose="02010609060101010101" pitchFamily="49" charset="-122"/>
                <a:cs typeface="Times New Roman" panose="02020603050405020304" pitchFamily="18" charset="0"/>
              </a:rPr>
              <a:t>31</a:t>
            </a:r>
            <a:r>
              <a:rPr kumimoji="1" lang="zh-CN" altLang="en-US" sz="2200">
                <a:ea typeface="楷体" panose="02010609060101010101" pitchFamily="49" charset="-122"/>
                <a:cs typeface="Times New Roman" panose="02020603050405020304" pitchFamily="18" charset="0"/>
              </a:rPr>
              <a:t>，</a:t>
            </a:r>
            <a:r>
              <a:rPr kumimoji="1" lang="en-US" altLang="zh-CN" sz="2200">
                <a:solidFill>
                  <a:srgbClr val="FF33CC"/>
                </a:solidFill>
                <a:ea typeface="楷体" panose="02010609060101010101" pitchFamily="49" charset="-122"/>
                <a:cs typeface="Times New Roman" panose="02020603050405020304" pitchFamily="18" charset="0"/>
              </a:rPr>
              <a:t>40</a:t>
            </a:r>
            <a:r>
              <a:rPr kumimoji="1" lang="zh-CN" altLang="en-US" sz="2200">
                <a:solidFill>
                  <a:srgbClr val="FF33CC"/>
                </a:solidFill>
                <a:ea typeface="楷体" panose="02010609060101010101" pitchFamily="49" charset="-122"/>
                <a:cs typeface="Times New Roman" panose="02020603050405020304" pitchFamily="18" charset="0"/>
              </a:rPr>
              <a:t>，</a:t>
            </a:r>
            <a:r>
              <a:rPr kumimoji="1" lang="en-US" altLang="zh-CN" sz="2200">
                <a:solidFill>
                  <a:srgbClr val="FF33CC"/>
                </a:solidFill>
                <a:ea typeface="楷体" panose="02010609060101010101" pitchFamily="49" charset="-122"/>
                <a:cs typeface="Times New Roman" panose="02020603050405020304" pitchFamily="18" charset="0"/>
              </a:rPr>
              <a:t>38</a:t>
            </a:r>
            <a:r>
              <a:rPr kumimoji="1" lang="zh-CN" altLang="en-US" sz="2200">
                <a:solidFill>
                  <a:srgbClr val="FF33CC"/>
                </a:solidFill>
                <a:ea typeface="楷体" panose="02010609060101010101" pitchFamily="49" charset="-122"/>
                <a:cs typeface="Times New Roman" panose="02020603050405020304" pitchFamily="18" charset="0"/>
              </a:rPr>
              <a:t>，</a:t>
            </a:r>
            <a:r>
              <a:rPr kumimoji="1" lang="en-US" altLang="zh-CN" sz="2200">
                <a:solidFill>
                  <a:srgbClr val="FF33CC"/>
                </a:solidFill>
                <a:ea typeface="楷体" panose="02010609060101010101" pitchFamily="49" charset="-122"/>
                <a:cs typeface="Times New Roman" panose="02020603050405020304" pitchFamily="18" charset="0"/>
              </a:rPr>
              <a:t>54</a:t>
            </a:r>
            <a:r>
              <a:rPr kumimoji="1" lang="zh-CN" altLang="en-US" sz="2200">
                <a:solidFill>
                  <a:srgbClr val="FF33CC"/>
                </a:solidFill>
                <a:ea typeface="楷体" panose="02010609060101010101" pitchFamily="49" charset="-122"/>
                <a:cs typeface="Times New Roman" panose="02020603050405020304" pitchFamily="18" charset="0"/>
              </a:rPr>
              <a:t>，</a:t>
            </a:r>
            <a:r>
              <a:rPr kumimoji="1" lang="en-US" altLang="zh-CN" sz="2200">
                <a:solidFill>
                  <a:srgbClr val="FF33CC"/>
                </a:solidFill>
                <a:ea typeface="楷体" panose="02010609060101010101" pitchFamily="49" charset="-122"/>
                <a:cs typeface="Times New Roman" panose="02020603050405020304" pitchFamily="18" charset="0"/>
              </a:rPr>
              <a:t>66</a:t>
            </a:r>
            <a:r>
              <a:rPr kumimoji="1" lang="zh-CN" altLang="en-US" sz="2200">
                <a:solidFill>
                  <a:srgbClr val="FF33CC"/>
                </a:solidFill>
                <a:ea typeface="楷体" panose="02010609060101010101" pitchFamily="49" charset="-122"/>
                <a:cs typeface="Times New Roman" panose="02020603050405020304" pitchFamily="18" charset="0"/>
              </a:rPr>
              <a:t>，</a:t>
            </a:r>
            <a:r>
              <a:rPr kumimoji="1" lang="en-US" altLang="zh-CN" sz="2200">
                <a:solidFill>
                  <a:srgbClr val="FF33CC"/>
                </a:solidFill>
                <a:ea typeface="楷体" panose="02010609060101010101" pitchFamily="49" charset="-122"/>
                <a:cs typeface="Times New Roman" panose="02020603050405020304" pitchFamily="18" charset="0"/>
              </a:rPr>
              <a:t> 46</a:t>
            </a:r>
            <a:r>
              <a:rPr kumimoji="1" lang="zh-CN" altLang="en-US" sz="2200">
                <a:ea typeface="楷体" panose="02010609060101010101" pitchFamily="49" charset="-122"/>
                <a:cs typeface="Times New Roman" panose="02020603050405020304" pitchFamily="18" charset="0"/>
              </a:rPr>
              <a:t>，</a:t>
            </a:r>
            <a:r>
              <a:rPr kumimoji="1" lang="en-US" altLang="zh-CN" sz="2200">
                <a:solidFill>
                  <a:srgbClr val="002060"/>
                </a:solidFill>
                <a:ea typeface="楷体" panose="02010609060101010101" pitchFamily="49" charset="-122"/>
                <a:cs typeface="Times New Roman" panose="02020603050405020304" pitchFamily="18" charset="0"/>
              </a:rPr>
              <a:t>71</a:t>
            </a:r>
            <a:r>
              <a:rPr kumimoji="1" lang="zh-CN" altLang="en-US" sz="2200">
                <a:solidFill>
                  <a:srgbClr val="002060"/>
                </a:solidFill>
                <a:ea typeface="楷体" panose="02010609060101010101" pitchFamily="49" charset="-122"/>
                <a:cs typeface="Times New Roman" panose="02020603050405020304" pitchFamily="18" charset="0"/>
              </a:rPr>
              <a:t>，</a:t>
            </a:r>
            <a:r>
              <a:rPr kumimoji="1" lang="en-US" altLang="zh-CN" sz="2200">
                <a:solidFill>
                  <a:srgbClr val="002060"/>
                </a:solidFill>
                <a:ea typeface="楷体" panose="02010609060101010101" pitchFamily="49" charset="-122"/>
                <a:cs typeface="Times New Roman" panose="02020603050405020304" pitchFamily="18" charset="0"/>
              </a:rPr>
              <a:t>78</a:t>
            </a:r>
            <a:r>
              <a:rPr kumimoji="1" lang="zh-CN" altLang="en-US" sz="2200">
                <a:solidFill>
                  <a:srgbClr val="002060"/>
                </a:solidFill>
                <a:ea typeface="楷体" panose="02010609060101010101" pitchFamily="49" charset="-122"/>
                <a:cs typeface="Times New Roman" panose="02020603050405020304" pitchFamily="18" charset="0"/>
              </a:rPr>
              <a:t>，</a:t>
            </a:r>
            <a:r>
              <a:rPr kumimoji="1" lang="en-US" altLang="zh-CN" sz="2200">
                <a:solidFill>
                  <a:srgbClr val="002060"/>
                </a:solidFill>
                <a:ea typeface="楷体" panose="02010609060101010101" pitchFamily="49" charset="-122"/>
                <a:cs typeface="Times New Roman" panose="02020603050405020304" pitchFamily="18" charset="0"/>
              </a:rPr>
              <a:t>68</a:t>
            </a:r>
            <a:r>
              <a:rPr kumimoji="1" lang="zh-CN" altLang="en-US" sz="2200">
                <a:solidFill>
                  <a:srgbClr val="002060"/>
                </a:solidFill>
                <a:ea typeface="楷体" panose="02010609060101010101" pitchFamily="49" charset="-122"/>
                <a:cs typeface="Times New Roman" panose="02020603050405020304" pitchFamily="18" charset="0"/>
              </a:rPr>
              <a:t>，</a:t>
            </a:r>
            <a:r>
              <a:rPr kumimoji="1" lang="en-US" altLang="zh-CN" sz="2200">
                <a:solidFill>
                  <a:srgbClr val="002060"/>
                </a:solidFill>
                <a:ea typeface="楷体" panose="02010609060101010101" pitchFamily="49" charset="-122"/>
                <a:cs typeface="Times New Roman" panose="02020603050405020304" pitchFamily="18" charset="0"/>
              </a:rPr>
              <a:t>80</a:t>
            </a:r>
            <a:r>
              <a:rPr kumimoji="1" lang="zh-CN" altLang="en-US" sz="2200">
                <a:solidFill>
                  <a:srgbClr val="002060"/>
                </a:solidFill>
                <a:ea typeface="楷体" panose="02010609060101010101" pitchFamily="49" charset="-122"/>
                <a:cs typeface="Times New Roman" panose="02020603050405020304" pitchFamily="18" charset="0"/>
              </a:rPr>
              <a:t>，</a:t>
            </a:r>
            <a:r>
              <a:rPr kumimoji="1" lang="en-US" altLang="zh-CN" sz="2200">
                <a:solidFill>
                  <a:srgbClr val="002060"/>
                </a:solidFill>
                <a:ea typeface="楷体" panose="02010609060101010101" pitchFamily="49" charset="-122"/>
                <a:cs typeface="Times New Roman" panose="02020603050405020304" pitchFamily="18" charset="0"/>
              </a:rPr>
              <a:t>85</a:t>
            </a:r>
            <a:r>
              <a:rPr kumimoji="1" lang="zh-CN" altLang="en-US" sz="2200">
                <a:ea typeface="楷体" panose="02010609060101010101" pitchFamily="49" charset="-122"/>
                <a:cs typeface="Times New Roman" panose="02020603050405020304" pitchFamily="18" charset="0"/>
              </a:rPr>
              <a:t>，</a:t>
            </a:r>
            <a:r>
              <a:rPr kumimoji="1" lang="en-US" altLang="zh-CN" sz="2200">
                <a:ea typeface="楷体" panose="02010609060101010101" pitchFamily="49" charset="-122"/>
                <a:cs typeface="Times New Roman" panose="02020603050405020304" pitchFamily="18" charset="0"/>
              </a:rPr>
              <a:t> 100</a:t>
            </a:r>
            <a:r>
              <a:rPr kumimoji="1" lang="zh-CN" altLang="en-US" sz="2200">
                <a:ea typeface="楷体" panose="02010609060101010101" pitchFamily="49" charset="-122"/>
                <a:cs typeface="Times New Roman" panose="02020603050405020304" pitchFamily="18" charset="0"/>
              </a:rPr>
              <a:t>，</a:t>
            </a:r>
            <a:r>
              <a:rPr kumimoji="1" lang="en-US" altLang="zh-CN" sz="2200">
                <a:ea typeface="楷体" panose="02010609060101010101" pitchFamily="49" charset="-122"/>
                <a:cs typeface="Times New Roman" panose="02020603050405020304" pitchFamily="18" charset="0"/>
              </a:rPr>
              <a:t> 94</a:t>
            </a:r>
            <a:r>
              <a:rPr kumimoji="1" lang="zh-CN" altLang="en-US" sz="2200">
                <a:ea typeface="楷体" panose="02010609060101010101" pitchFamily="49" charset="-122"/>
                <a:cs typeface="Times New Roman" panose="02020603050405020304" pitchFamily="18" charset="0"/>
              </a:rPr>
              <a:t>，</a:t>
            </a:r>
            <a:r>
              <a:rPr kumimoji="1" lang="en-US" altLang="zh-CN" sz="2200">
                <a:ea typeface="楷体" panose="02010609060101010101" pitchFamily="49" charset="-122"/>
                <a:cs typeface="Times New Roman" panose="02020603050405020304" pitchFamily="18" charset="0"/>
              </a:rPr>
              <a:t>88</a:t>
            </a:r>
            <a:r>
              <a:rPr kumimoji="1" lang="zh-CN" altLang="en-US" sz="2200">
                <a:ea typeface="楷体" panose="02010609060101010101" pitchFamily="49" charset="-122"/>
                <a:cs typeface="Times New Roman" panose="02020603050405020304" pitchFamily="18" charset="0"/>
              </a:rPr>
              <a:t>，</a:t>
            </a:r>
            <a:r>
              <a:rPr kumimoji="1" lang="en-US" altLang="zh-CN" sz="2200">
                <a:ea typeface="楷体" panose="02010609060101010101" pitchFamily="49" charset="-122"/>
                <a:cs typeface="Times New Roman" panose="02020603050405020304" pitchFamily="18" charset="0"/>
              </a:rPr>
              <a:t>96</a:t>
            </a:r>
            <a:r>
              <a:rPr kumimoji="1" lang="zh-CN" altLang="en-US" sz="2200">
                <a:ea typeface="楷体" panose="02010609060101010101" pitchFamily="49" charset="-122"/>
                <a:cs typeface="Times New Roman" panose="02020603050405020304" pitchFamily="18" charset="0"/>
              </a:rPr>
              <a:t>，</a:t>
            </a:r>
            <a:r>
              <a:rPr kumimoji="1" lang="en-US" altLang="zh-CN" sz="2200">
                <a:ea typeface="楷体" panose="02010609060101010101" pitchFamily="49" charset="-122"/>
                <a:cs typeface="Times New Roman" panose="02020603050405020304" pitchFamily="18" charset="0"/>
              </a:rPr>
              <a:t>87</a:t>
            </a:r>
            <a:r>
              <a:rPr kumimoji="1" lang="zh-CN" altLang="en-US" sz="2200" dirty="0">
                <a:ea typeface="楷体" panose="02010609060101010101" pitchFamily="49" charset="-122"/>
                <a:cs typeface="Times New Roman" panose="02020603050405020304" pitchFamily="18" charset="0"/>
              </a:rPr>
              <a:t>　　</a:t>
            </a:r>
          </a:p>
        </p:txBody>
      </p:sp>
      <p:sp>
        <p:nvSpPr>
          <p:cNvPr id="1029" name="Rectangle 5"/>
          <p:cNvSpPr>
            <a:spLocks noChangeArrowheads="1"/>
          </p:cNvSpPr>
          <p:nvPr/>
        </p:nvSpPr>
        <p:spPr bwMode="auto">
          <a:xfrm>
            <a:off x="2109788" y="2533650"/>
            <a:ext cx="9144000" cy="0"/>
          </a:xfrm>
          <a:prstGeom prst="rect">
            <a:avLst/>
          </a:prstGeom>
          <a:noFill/>
          <a:ln w="9525">
            <a:noFill/>
            <a:miter lim="800000"/>
          </a:ln>
          <a:effectLst/>
        </p:spPr>
        <p:txBody>
          <a:bodyPr>
            <a:spAutoFit/>
          </a:bodyPr>
          <a:lstStyle/>
          <a:p>
            <a:endParaRPr lang="zh-CN" altLang="en-US"/>
          </a:p>
        </p:txBody>
      </p:sp>
      <p:sp>
        <p:nvSpPr>
          <p:cNvPr id="12" name="TextBox 11"/>
          <p:cNvSpPr txBox="1"/>
          <p:nvPr/>
        </p:nvSpPr>
        <p:spPr>
          <a:xfrm>
            <a:off x="571472" y="2500306"/>
            <a:ext cx="8143932" cy="461665"/>
          </a:xfrm>
          <a:prstGeom prst="rect">
            <a:avLst/>
          </a:prstGeom>
          <a:noFill/>
        </p:spPr>
        <p:txBody>
          <a:bodyPr wrap="square" rtlCol="0">
            <a:spAutoFit/>
          </a:bodyPr>
          <a:lstStyle/>
          <a:p>
            <a:r>
              <a:rPr kumimoji="1" lang="zh-CN" altLang="en-US" dirty="0">
                <a:solidFill>
                  <a:srgbClr val="FF33CC"/>
                </a:solidFill>
                <a:ea typeface="楷体" panose="02010609060101010101" pitchFamily="49" charset="-122"/>
                <a:cs typeface="Times New Roman" panose="02020603050405020304" pitchFamily="18" charset="0"/>
              </a:rPr>
              <a:t>分块</a:t>
            </a:r>
            <a:r>
              <a:rPr kumimoji="1" lang="zh-CN" altLang="en-US">
                <a:solidFill>
                  <a:srgbClr val="FF33CC"/>
                </a:solidFill>
                <a:ea typeface="楷体" panose="02010609060101010101" pitchFamily="49" charset="-122"/>
                <a:cs typeface="Times New Roman" panose="02020603050405020304" pitchFamily="18" charset="0"/>
              </a:rPr>
              <a:t>：</a:t>
            </a:r>
            <a:r>
              <a:rPr kumimoji="1" lang="zh-CN" altLang="en-US">
                <a:ea typeface="楷体" panose="02010609060101010101" pitchFamily="49" charset="-122"/>
                <a:cs typeface="Times New Roman" panose="02020603050405020304" pitchFamily="18" charset="0"/>
              </a:rPr>
              <a:t>将</a:t>
            </a:r>
            <a:r>
              <a:rPr kumimoji="1" lang="en-US" altLang="zh-CN" i="1">
                <a:ea typeface="楷体" panose="02010609060101010101" pitchFamily="49" charset="-122"/>
                <a:cs typeface="Times New Roman" panose="02020603050405020304" pitchFamily="18" charset="0"/>
              </a:rPr>
              <a:t>n</a:t>
            </a:r>
            <a:r>
              <a:rPr kumimoji="1" lang="en-US" altLang="zh-CN">
                <a:ea typeface="楷体" panose="02010609060101010101" pitchFamily="49" charset="-122"/>
                <a:cs typeface="Times New Roman" panose="02020603050405020304" pitchFamily="18" charset="0"/>
              </a:rPr>
              <a:t>=25</a:t>
            </a:r>
            <a:r>
              <a:rPr kumimoji="1" lang="zh-CN" altLang="en-US" dirty="0">
                <a:ea typeface="楷体" panose="02010609060101010101" pitchFamily="49" charset="-122"/>
                <a:cs typeface="Times New Roman" panose="02020603050405020304" pitchFamily="18" charset="0"/>
              </a:rPr>
              <a:t>个</a:t>
            </a:r>
            <a:r>
              <a:rPr kumimoji="1" lang="zh-CN" altLang="en-US">
                <a:ea typeface="楷体" panose="02010609060101010101" pitchFamily="49" charset="-122"/>
                <a:cs typeface="Times New Roman" panose="02020603050405020304" pitchFamily="18" charset="0"/>
              </a:rPr>
              <a:t>记录分为</a:t>
            </a:r>
            <a:r>
              <a:rPr kumimoji="1" lang="en-US" altLang="zh-CN" i="1">
                <a:ea typeface="楷体" panose="02010609060101010101" pitchFamily="49" charset="-122"/>
                <a:cs typeface="Times New Roman" panose="02020603050405020304" pitchFamily="18" charset="0"/>
              </a:rPr>
              <a:t>b</a:t>
            </a:r>
            <a:r>
              <a:rPr kumimoji="1" lang="en-US" altLang="zh-CN">
                <a:ea typeface="楷体" panose="02010609060101010101" pitchFamily="49" charset="-122"/>
                <a:cs typeface="Times New Roman" panose="02020603050405020304" pitchFamily="18" charset="0"/>
              </a:rPr>
              <a:t>=5</a:t>
            </a:r>
            <a:r>
              <a:rPr kumimoji="1" lang="zh-CN" altLang="en-US" dirty="0">
                <a:ea typeface="楷体" panose="02010609060101010101" pitchFamily="49" charset="-122"/>
                <a:cs typeface="Times New Roman" panose="02020603050405020304" pitchFamily="18" charset="0"/>
              </a:rPr>
              <a:t>块，每块</a:t>
            </a:r>
            <a:r>
              <a:rPr kumimoji="1" lang="zh-CN" altLang="en-US">
                <a:ea typeface="楷体" panose="02010609060101010101" pitchFamily="49" charset="-122"/>
                <a:cs typeface="Times New Roman" panose="02020603050405020304" pitchFamily="18" charset="0"/>
              </a:rPr>
              <a:t>中有</a:t>
            </a:r>
            <a:r>
              <a:rPr kumimoji="1" lang="en-US" altLang="zh-CN" i="1">
                <a:ea typeface="楷体" panose="02010609060101010101" pitchFamily="49" charset="-122"/>
                <a:cs typeface="Times New Roman" panose="02020603050405020304" pitchFamily="18" charset="0"/>
              </a:rPr>
              <a:t>s</a:t>
            </a:r>
            <a:r>
              <a:rPr kumimoji="1" lang="en-US" altLang="zh-CN">
                <a:ea typeface="楷体" panose="02010609060101010101" pitchFamily="49" charset="-122"/>
                <a:cs typeface="Times New Roman" panose="02020603050405020304" pitchFamily="18" charset="0"/>
              </a:rPr>
              <a:t>=5</a:t>
            </a:r>
            <a:r>
              <a:rPr kumimoji="1" lang="zh-CN" altLang="en-US" dirty="0">
                <a:ea typeface="楷体" panose="02010609060101010101" pitchFamily="49" charset="-122"/>
                <a:cs typeface="Times New Roman" panose="02020603050405020304" pitchFamily="18" charset="0"/>
              </a:rPr>
              <a:t>个</a:t>
            </a:r>
            <a:r>
              <a:rPr kumimoji="1" lang="zh-CN" altLang="en-US">
                <a:ea typeface="楷体" panose="02010609060101010101" pitchFamily="49" charset="-122"/>
                <a:cs typeface="Times New Roman" panose="02020603050405020304" pitchFamily="18" charset="0"/>
              </a:rPr>
              <a:t>记录。</a:t>
            </a:r>
            <a:endParaRPr kumimoji="1" lang="en-US" altLang="zh-CN">
              <a:ea typeface="楷体" panose="02010609060101010101" pitchFamily="49" charset="-122"/>
              <a:cs typeface="Times New Roman" panose="02020603050405020304" pitchFamily="18" charset="0"/>
            </a:endParaRPr>
          </a:p>
        </p:txBody>
      </p:sp>
      <p:grpSp>
        <p:nvGrpSpPr>
          <p:cNvPr id="28" name="组合 27"/>
          <p:cNvGrpSpPr/>
          <p:nvPr/>
        </p:nvGrpSpPr>
        <p:grpSpPr>
          <a:xfrm>
            <a:off x="642910" y="3214686"/>
            <a:ext cx="6715172" cy="2428892"/>
            <a:chOff x="642910" y="3214686"/>
            <a:chExt cx="6715172" cy="2428892"/>
          </a:xfrm>
        </p:grpSpPr>
        <p:grpSp>
          <p:nvGrpSpPr>
            <p:cNvPr id="15" name="组合 14"/>
            <p:cNvGrpSpPr/>
            <p:nvPr/>
          </p:nvGrpSpPr>
          <p:grpSpPr>
            <a:xfrm>
              <a:off x="2120902" y="3359150"/>
              <a:ext cx="5237180" cy="2284428"/>
              <a:chOff x="1835150" y="3644900"/>
              <a:chExt cx="5237180" cy="2284428"/>
            </a:xfrm>
          </p:grpSpPr>
          <p:sp>
            <p:nvSpPr>
              <p:cNvPr id="188417" name="Freeform 1"/>
              <p:cNvSpPr/>
              <p:nvPr/>
            </p:nvSpPr>
            <p:spPr bwMode="auto">
              <a:xfrm>
                <a:off x="1908175" y="3644900"/>
                <a:ext cx="4751388" cy="1800225"/>
              </a:xfrm>
              <a:custGeom>
                <a:avLst/>
                <a:gdLst/>
                <a:ahLst/>
                <a:cxnLst>
                  <a:cxn ang="0">
                    <a:pos x="0" y="1134"/>
                  </a:cxn>
                  <a:cxn ang="0">
                    <a:pos x="227" y="998"/>
                  </a:cxn>
                  <a:cxn ang="0">
                    <a:pos x="363" y="1089"/>
                  </a:cxn>
                  <a:cxn ang="0">
                    <a:pos x="589" y="1089"/>
                  </a:cxn>
                  <a:cxn ang="0">
                    <a:pos x="635" y="907"/>
                  </a:cxn>
                  <a:cxn ang="0">
                    <a:pos x="725" y="817"/>
                  </a:cxn>
                  <a:cxn ang="0">
                    <a:pos x="816" y="862"/>
                  </a:cxn>
                  <a:cxn ang="0">
                    <a:pos x="1134" y="862"/>
                  </a:cxn>
                  <a:cxn ang="0">
                    <a:pos x="1179" y="771"/>
                  </a:cxn>
                  <a:cxn ang="0">
                    <a:pos x="1315" y="590"/>
                  </a:cxn>
                  <a:cxn ang="0">
                    <a:pos x="1451" y="635"/>
                  </a:cxn>
                  <a:cxn ang="0">
                    <a:pos x="1542" y="680"/>
                  </a:cxn>
                  <a:cxn ang="0">
                    <a:pos x="1723" y="635"/>
                  </a:cxn>
                  <a:cxn ang="0">
                    <a:pos x="1769" y="590"/>
                  </a:cxn>
                  <a:cxn ang="0">
                    <a:pos x="1859" y="454"/>
                  </a:cxn>
                  <a:cxn ang="0">
                    <a:pos x="2041" y="408"/>
                  </a:cxn>
                  <a:cxn ang="0">
                    <a:pos x="2132" y="454"/>
                  </a:cxn>
                  <a:cxn ang="0">
                    <a:pos x="2268" y="499"/>
                  </a:cxn>
                  <a:cxn ang="0">
                    <a:pos x="2358" y="499"/>
                  </a:cxn>
                  <a:cxn ang="0">
                    <a:pos x="2449" y="363"/>
                  </a:cxn>
                  <a:cxn ang="0">
                    <a:pos x="2540" y="91"/>
                  </a:cxn>
                  <a:cxn ang="0">
                    <a:pos x="2676" y="91"/>
                  </a:cxn>
                  <a:cxn ang="0">
                    <a:pos x="2767" y="182"/>
                  </a:cxn>
                  <a:cxn ang="0">
                    <a:pos x="2857" y="182"/>
                  </a:cxn>
                  <a:cxn ang="0">
                    <a:pos x="2903" y="45"/>
                  </a:cxn>
                  <a:cxn ang="0">
                    <a:pos x="2993" y="0"/>
                  </a:cxn>
                </a:cxnLst>
                <a:rect l="0" t="0" r="r" b="b"/>
                <a:pathLst>
                  <a:path w="2993" h="1134">
                    <a:moveTo>
                      <a:pt x="0" y="1134"/>
                    </a:moveTo>
                    <a:cubicBezTo>
                      <a:pt x="83" y="1070"/>
                      <a:pt x="166" y="1006"/>
                      <a:pt x="227" y="998"/>
                    </a:cubicBezTo>
                    <a:cubicBezTo>
                      <a:pt x="288" y="990"/>
                      <a:pt x="303" y="1074"/>
                      <a:pt x="363" y="1089"/>
                    </a:cubicBezTo>
                    <a:cubicBezTo>
                      <a:pt x="423" y="1104"/>
                      <a:pt x="544" y="1119"/>
                      <a:pt x="589" y="1089"/>
                    </a:cubicBezTo>
                    <a:cubicBezTo>
                      <a:pt x="634" y="1059"/>
                      <a:pt x="612" y="952"/>
                      <a:pt x="635" y="907"/>
                    </a:cubicBezTo>
                    <a:cubicBezTo>
                      <a:pt x="658" y="862"/>
                      <a:pt x="695" y="824"/>
                      <a:pt x="725" y="817"/>
                    </a:cubicBezTo>
                    <a:cubicBezTo>
                      <a:pt x="755" y="810"/>
                      <a:pt x="748" y="855"/>
                      <a:pt x="816" y="862"/>
                    </a:cubicBezTo>
                    <a:cubicBezTo>
                      <a:pt x="884" y="869"/>
                      <a:pt x="1074" y="877"/>
                      <a:pt x="1134" y="862"/>
                    </a:cubicBezTo>
                    <a:cubicBezTo>
                      <a:pt x="1194" y="847"/>
                      <a:pt x="1149" y="816"/>
                      <a:pt x="1179" y="771"/>
                    </a:cubicBezTo>
                    <a:cubicBezTo>
                      <a:pt x="1209" y="726"/>
                      <a:pt x="1270" y="613"/>
                      <a:pt x="1315" y="590"/>
                    </a:cubicBezTo>
                    <a:cubicBezTo>
                      <a:pt x="1360" y="567"/>
                      <a:pt x="1413" y="620"/>
                      <a:pt x="1451" y="635"/>
                    </a:cubicBezTo>
                    <a:cubicBezTo>
                      <a:pt x="1489" y="650"/>
                      <a:pt x="1497" y="680"/>
                      <a:pt x="1542" y="680"/>
                    </a:cubicBezTo>
                    <a:cubicBezTo>
                      <a:pt x="1587" y="680"/>
                      <a:pt x="1685" y="650"/>
                      <a:pt x="1723" y="635"/>
                    </a:cubicBezTo>
                    <a:cubicBezTo>
                      <a:pt x="1761" y="620"/>
                      <a:pt x="1746" y="620"/>
                      <a:pt x="1769" y="590"/>
                    </a:cubicBezTo>
                    <a:cubicBezTo>
                      <a:pt x="1792" y="560"/>
                      <a:pt x="1814" y="484"/>
                      <a:pt x="1859" y="454"/>
                    </a:cubicBezTo>
                    <a:cubicBezTo>
                      <a:pt x="1904" y="424"/>
                      <a:pt x="1996" y="408"/>
                      <a:pt x="2041" y="408"/>
                    </a:cubicBezTo>
                    <a:cubicBezTo>
                      <a:pt x="2086" y="408"/>
                      <a:pt x="2094" y="439"/>
                      <a:pt x="2132" y="454"/>
                    </a:cubicBezTo>
                    <a:cubicBezTo>
                      <a:pt x="2170" y="469"/>
                      <a:pt x="2230" y="492"/>
                      <a:pt x="2268" y="499"/>
                    </a:cubicBezTo>
                    <a:cubicBezTo>
                      <a:pt x="2306" y="506"/>
                      <a:pt x="2328" y="522"/>
                      <a:pt x="2358" y="499"/>
                    </a:cubicBezTo>
                    <a:cubicBezTo>
                      <a:pt x="2388" y="476"/>
                      <a:pt x="2419" y="431"/>
                      <a:pt x="2449" y="363"/>
                    </a:cubicBezTo>
                    <a:cubicBezTo>
                      <a:pt x="2479" y="295"/>
                      <a:pt x="2502" y="136"/>
                      <a:pt x="2540" y="91"/>
                    </a:cubicBezTo>
                    <a:cubicBezTo>
                      <a:pt x="2578" y="46"/>
                      <a:pt x="2638" y="76"/>
                      <a:pt x="2676" y="91"/>
                    </a:cubicBezTo>
                    <a:cubicBezTo>
                      <a:pt x="2714" y="106"/>
                      <a:pt x="2737" y="167"/>
                      <a:pt x="2767" y="182"/>
                    </a:cubicBezTo>
                    <a:cubicBezTo>
                      <a:pt x="2797" y="197"/>
                      <a:pt x="2834" y="205"/>
                      <a:pt x="2857" y="182"/>
                    </a:cubicBezTo>
                    <a:cubicBezTo>
                      <a:pt x="2880" y="159"/>
                      <a:pt x="2880" y="75"/>
                      <a:pt x="2903" y="45"/>
                    </a:cubicBezTo>
                    <a:cubicBezTo>
                      <a:pt x="2926" y="15"/>
                      <a:pt x="2959" y="7"/>
                      <a:pt x="2993" y="0"/>
                    </a:cubicBezTo>
                  </a:path>
                </a:pathLst>
              </a:custGeom>
              <a:noFill/>
              <a:ln w="28575" cap="flat" cmpd="sng">
                <a:solidFill>
                  <a:srgbClr val="CC00CC"/>
                </a:solidFill>
                <a:prstDash val="solid"/>
                <a:round/>
                <a:headEnd type="none" w="med" len="med"/>
                <a:tailEnd type="none" w="lg" len="lg"/>
              </a:ln>
              <a:effectLst/>
            </p:spPr>
            <p:txBody>
              <a:bodyPr anchor="ctr">
                <a:spAutoFit/>
              </a:bodyPr>
              <a:lstStyle/>
              <a:p>
                <a:endParaRPr lang="zh-CN" altLang="en-US"/>
              </a:p>
            </p:txBody>
          </p:sp>
          <p:sp>
            <p:nvSpPr>
              <p:cNvPr id="188418" name="Line 2"/>
              <p:cNvSpPr>
                <a:spLocks noChangeShapeType="1"/>
              </p:cNvSpPr>
              <p:nvPr/>
            </p:nvSpPr>
            <p:spPr bwMode="auto">
              <a:xfrm>
                <a:off x="1835150" y="5300663"/>
                <a:ext cx="1008063" cy="0"/>
              </a:xfrm>
              <a:prstGeom prst="line">
                <a:avLst/>
              </a:prstGeom>
              <a:noFill/>
              <a:ln w="38100">
                <a:solidFill>
                  <a:srgbClr val="3333FF"/>
                </a:solidFill>
                <a:round/>
                <a:tailEnd type="none" w="lg" len="lg"/>
              </a:ln>
              <a:effectLst/>
            </p:spPr>
            <p:txBody>
              <a:bodyPr anchor="ctr">
                <a:spAutoFit/>
              </a:bodyPr>
              <a:lstStyle/>
              <a:p>
                <a:endParaRPr lang="zh-CN" altLang="en-US"/>
              </a:p>
            </p:txBody>
          </p:sp>
          <p:sp>
            <p:nvSpPr>
              <p:cNvPr id="188419" name="Line 3"/>
              <p:cNvSpPr>
                <a:spLocks noChangeShapeType="1"/>
              </p:cNvSpPr>
              <p:nvPr/>
            </p:nvSpPr>
            <p:spPr bwMode="auto">
              <a:xfrm>
                <a:off x="2916238" y="4941888"/>
                <a:ext cx="1008062" cy="0"/>
              </a:xfrm>
              <a:prstGeom prst="line">
                <a:avLst/>
              </a:prstGeom>
              <a:noFill/>
              <a:ln w="38100">
                <a:solidFill>
                  <a:srgbClr val="3333FF"/>
                </a:solidFill>
                <a:round/>
                <a:tailEnd type="none" w="lg" len="lg"/>
              </a:ln>
              <a:effectLst/>
            </p:spPr>
            <p:txBody>
              <a:bodyPr anchor="ctr">
                <a:spAutoFit/>
              </a:bodyPr>
              <a:lstStyle/>
              <a:p>
                <a:endParaRPr lang="zh-CN" altLang="en-US"/>
              </a:p>
            </p:txBody>
          </p:sp>
          <p:sp>
            <p:nvSpPr>
              <p:cNvPr id="188420" name="Line 4"/>
              <p:cNvSpPr>
                <a:spLocks noChangeShapeType="1"/>
              </p:cNvSpPr>
              <p:nvPr/>
            </p:nvSpPr>
            <p:spPr bwMode="auto">
              <a:xfrm>
                <a:off x="3924300" y="4581525"/>
                <a:ext cx="1008063" cy="0"/>
              </a:xfrm>
              <a:prstGeom prst="line">
                <a:avLst/>
              </a:prstGeom>
              <a:noFill/>
              <a:ln w="38100">
                <a:solidFill>
                  <a:srgbClr val="3333FF"/>
                </a:solidFill>
                <a:round/>
                <a:tailEnd type="none" w="lg" len="lg"/>
              </a:ln>
              <a:effectLst/>
            </p:spPr>
            <p:txBody>
              <a:bodyPr anchor="ctr">
                <a:spAutoFit/>
              </a:bodyPr>
              <a:lstStyle/>
              <a:p>
                <a:endParaRPr lang="zh-CN" altLang="en-US"/>
              </a:p>
            </p:txBody>
          </p:sp>
          <p:sp>
            <p:nvSpPr>
              <p:cNvPr id="188421" name="Line 5"/>
              <p:cNvSpPr>
                <a:spLocks noChangeShapeType="1"/>
              </p:cNvSpPr>
              <p:nvPr/>
            </p:nvSpPr>
            <p:spPr bwMode="auto">
              <a:xfrm>
                <a:off x="4932363" y="4292600"/>
                <a:ext cx="1008062" cy="0"/>
              </a:xfrm>
              <a:prstGeom prst="line">
                <a:avLst/>
              </a:prstGeom>
              <a:noFill/>
              <a:ln w="38100">
                <a:solidFill>
                  <a:srgbClr val="3333FF"/>
                </a:solidFill>
                <a:round/>
                <a:tailEnd type="none" w="lg" len="lg"/>
              </a:ln>
              <a:effectLst/>
            </p:spPr>
            <p:txBody>
              <a:bodyPr anchor="ctr">
                <a:spAutoFit/>
              </a:bodyPr>
              <a:lstStyle/>
              <a:p>
                <a:endParaRPr lang="zh-CN" altLang="en-US"/>
              </a:p>
            </p:txBody>
          </p:sp>
          <p:sp>
            <p:nvSpPr>
              <p:cNvPr id="188422" name="Line 6"/>
              <p:cNvSpPr>
                <a:spLocks noChangeShapeType="1"/>
              </p:cNvSpPr>
              <p:nvPr/>
            </p:nvSpPr>
            <p:spPr bwMode="auto">
              <a:xfrm>
                <a:off x="5915025" y="3716338"/>
                <a:ext cx="1008063" cy="0"/>
              </a:xfrm>
              <a:prstGeom prst="line">
                <a:avLst/>
              </a:prstGeom>
              <a:noFill/>
              <a:ln w="38100">
                <a:solidFill>
                  <a:srgbClr val="3333FF"/>
                </a:solidFill>
                <a:round/>
                <a:tailEnd type="none" w="lg" len="lg"/>
              </a:ln>
              <a:effectLst/>
            </p:spPr>
            <p:txBody>
              <a:bodyPr anchor="ctr">
                <a:spAutoFit/>
              </a:bodyPr>
              <a:lstStyle/>
              <a:p>
                <a:endParaRPr lang="zh-CN" altLang="en-US"/>
              </a:p>
            </p:txBody>
          </p:sp>
          <p:sp>
            <p:nvSpPr>
              <p:cNvPr id="188423" name="Line 7"/>
              <p:cNvSpPr>
                <a:spLocks noChangeShapeType="1"/>
              </p:cNvSpPr>
              <p:nvPr/>
            </p:nvSpPr>
            <p:spPr bwMode="auto">
              <a:xfrm flipV="1">
                <a:off x="2071670" y="4071941"/>
                <a:ext cx="5000660" cy="1857387"/>
              </a:xfrm>
              <a:prstGeom prst="line">
                <a:avLst/>
              </a:prstGeom>
              <a:noFill/>
              <a:ln w="28575">
                <a:solidFill>
                  <a:srgbClr val="FF0000"/>
                </a:solidFill>
                <a:round/>
                <a:tailEnd type="stealth" w="lg" len="lg"/>
              </a:ln>
              <a:effectLst/>
            </p:spPr>
            <p:txBody>
              <a:bodyPr wrap="square" anchor="ctr">
                <a:spAutoFit/>
              </a:bodyPr>
              <a:lstStyle/>
              <a:p>
                <a:endParaRPr lang="zh-CN" altLang="en-US"/>
              </a:p>
            </p:txBody>
          </p:sp>
        </p:grpSp>
        <p:sp>
          <p:nvSpPr>
            <p:cNvPr id="14" name="TextBox 13"/>
            <p:cNvSpPr txBox="1"/>
            <p:nvPr/>
          </p:nvSpPr>
          <p:spPr>
            <a:xfrm>
              <a:off x="642910" y="3214686"/>
              <a:ext cx="1928826" cy="461665"/>
            </a:xfrm>
            <a:prstGeom prst="rect">
              <a:avLst/>
            </a:prstGeom>
            <a:noFill/>
          </p:spPr>
          <p:txBody>
            <a:bodyPr wrap="square" rtlCol="0">
              <a:spAutoFit/>
            </a:bodyPr>
            <a:lstStyle/>
            <a:p>
              <a:r>
                <a:rPr lang="zh-CN" altLang="en-US">
                  <a:latin typeface="楷体" panose="02010609060101010101" pitchFamily="49" charset="-122"/>
                  <a:ea typeface="楷体" panose="02010609060101010101" pitchFamily="49" charset="-122"/>
                </a:rPr>
                <a:t>数据特性：</a:t>
              </a:r>
            </a:p>
          </p:txBody>
        </p:sp>
      </p:grpSp>
      <p:grpSp>
        <p:nvGrpSpPr>
          <p:cNvPr id="29" name="组合 28"/>
          <p:cNvGrpSpPr/>
          <p:nvPr/>
        </p:nvGrpSpPr>
        <p:grpSpPr>
          <a:xfrm>
            <a:off x="2500298" y="3500438"/>
            <a:ext cx="5143536" cy="2533367"/>
            <a:chOff x="2500298" y="3500438"/>
            <a:chExt cx="5143536" cy="2533367"/>
          </a:xfrm>
        </p:grpSpPr>
        <p:sp>
          <p:nvSpPr>
            <p:cNvPr id="16" name="TextBox 15"/>
            <p:cNvSpPr txBox="1"/>
            <p:nvPr/>
          </p:nvSpPr>
          <p:spPr>
            <a:xfrm>
              <a:off x="3071802" y="5572140"/>
              <a:ext cx="4572032" cy="461665"/>
            </a:xfrm>
            <a:prstGeom prst="rect">
              <a:avLst/>
            </a:prstGeom>
            <a:noFill/>
          </p:spPr>
          <p:txBody>
            <a:bodyPr wrap="square" rtlCol="0">
              <a:spAutoFit/>
            </a:bodyPr>
            <a:lstStyle/>
            <a:p>
              <a:r>
                <a:rPr lang="zh-CN" altLang="en-US">
                  <a:ea typeface="楷体" panose="02010609060101010101" pitchFamily="49" charset="-122"/>
                  <a:cs typeface="Times New Roman" panose="02020603050405020304" pitchFamily="18" charset="0"/>
                </a:rPr>
                <a:t>每组建立一个</a:t>
              </a:r>
              <a:r>
                <a:rPr kumimoji="1" lang="zh-CN" altLang="en-US">
                  <a:ea typeface="楷体" panose="02010609060101010101" pitchFamily="49" charset="-122"/>
                  <a:cs typeface="Times New Roman" panose="02020603050405020304" pitchFamily="18" charset="0"/>
                </a:rPr>
                <a:t>索引项  </a:t>
              </a:r>
              <a:r>
                <a:rPr kumimoji="1" lang="zh-CN" altLang="en-US">
                  <a:ea typeface="楷体" panose="02010609060101010101" pitchFamily="49" charset="-122"/>
                  <a:cs typeface="Times New Roman" panose="02020603050405020304" pitchFamily="18" charset="0"/>
                  <a:sym typeface="Wingdings" panose="05000000000000000000"/>
                </a:rPr>
                <a:t> </a:t>
              </a:r>
              <a:r>
                <a:rPr kumimoji="1" lang="zh-CN" altLang="en-US">
                  <a:solidFill>
                    <a:srgbClr val="FF0000"/>
                  </a:solidFill>
                  <a:ea typeface="楷体" panose="02010609060101010101" pitchFamily="49" charset="-122"/>
                  <a:cs typeface="Times New Roman" panose="02020603050405020304" pitchFamily="18" charset="0"/>
                </a:rPr>
                <a:t>索引表</a:t>
              </a:r>
              <a:endParaRPr lang="zh-CN" altLang="en-US">
                <a:solidFill>
                  <a:srgbClr val="FF0000"/>
                </a:solidFill>
                <a:ea typeface="楷体" panose="02010609060101010101" pitchFamily="49" charset="-122"/>
                <a:cs typeface="Times New Roman" panose="02020603050405020304" pitchFamily="18" charset="0"/>
              </a:endParaRPr>
            </a:p>
          </p:txBody>
        </p:sp>
        <p:cxnSp>
          <p:nvCxnSpPr>
            <p:cNvPr id="19" name="直接箭头连接符 18"/>
            <p:cNvCxnSpPr/>
            <p:nvPr/>
          </p:nvCxnSpPr>
          <p:spPr>
            <a:xfrm rot="10800000">
              <a:off x="2500298" y="5072074"/>
              <a:ext cx="1071570" cy="571504"/>
            </a:xfrm>
            <a:prstGeom prst="straightConnector1">
              <a:avLst/>
            </a:prstGeom>
            <a:ln w="28575">
              <a:solidFill>
                <a:srgbClr val="4F5E02"/>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6200000" flipV="1">
              <a:off x="3536149" y="4893479"/>
              <a:ext cx="928694" cy="428628"/>
            </a:xfrm>
            <a:prstGeom prst="straightConnector1">
              <a:avLst/>
            </a:prstGeom>
            <a:ln w="28575">
              <a:solidFill>
                <a:srgbClr val="4F5E0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6200000" flipV="1">
              <a:off x="4250529" y="4750603"/>
              <a:ext cx="1143008" cy="214314"/>
            </a:xfrm>
            <a:prstGeom prst="straightConnector1">
              <a:avLst/>
            </a:prstGeom>
            <a:ln w="28575">
              <a:solidFill>
                <a:srgbClr val="4F5E02"/>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flipH="1" flipV="1">
              <a:off x="5000628" y="4643446"/>
              <a:ext cx="1357322" cy="214314"/>
            </a:xfrm>
            <a:prstGeom prst="straightConnector1">
              <a:avLst/>
            </a:prstGeom>
            <a:ln w="28575">
              <a:solidFill>
                <a:srgbClr val="4F5E02"/>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5400000" flipH="1" flipV="1">
              <a:off x="5607851" y="4107661"/>
              <a:ext cx="1928826" cy="714380"/>
            </a:xfrm>
            <a:prstGeom prst="straightConnector1">
              <a:avLst/>
            </a:prstGeom>
            <a:ln w="28575">
              <a:solidFill>
                <a:srgbClr val="4F5E02"/>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A3603EE2-E77C-4A3F-BE76-CC22BE303815}" type="slidenum">
              <a:rPr lang="en-US" altLang="zh-CN" smtClean="0"/>
              <a:t>24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758" name="Group 366"/>
          <p:cNvGraphicFramePr>
            <a:graphicFrameLocks noGrp="1"/>
          </p:cNvGraphicFramePr>
          <p:nvPr/>
        </p:nvGraphicFramePr>
        <p:xfrm>
          <a:off x="179388" y="3422650"/>
          <a:ext cx="8785225" cy="1402080"/>
        </p:xfrm>
        <a:graphic>
          <a:graphicData uri="http://schemas.openxmlformats.org/drawingml/2006/table">
            <a:tbl>
              <a:tblPr/>
              <a:tblGrid>
                <a:gridCol w="352425">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79412">
                  <a:extLst>
                    <a:ext uri="{9D8B030D-6E8A-4147-A177-3AD203B41FA5}">
                      <a16:colId xmlns:a16="http://schemas.microsoft.com/office/drawing/2014/main" val="20003"/>
                    </a:ext>
                  </a:extLst>
                </a:gridCol>
                <a:gridCol w="352425">
                  <a:extLst>
                    <a:ext uri="{9D8B030D-6E8A-4147-A177-3AD203B41FA5}">
                      <a16:colId xmlns:a16="http://schemas.microsoft.com/office/drawing/2014/main" val="20004"/>
                    </a:ext>
                  </a:extLst>
                </a:gridCol>
                <a:gridCol w="352425">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52425">
                  <a:extLst>
                    <a:ext uri="{9D8B030D-6E8A-4147-A177-3AD203B41FA5}">
                      <a16:colId xmlns:a16="http://schemas.microsoft.com/office/drawing/2014/main" val="20007"/>
                    </a:ext>
                  </a:extLst>
                </a:gridCol>
                <a:gridCol w="350838">
                  <a:extLst>
                    <a:ext uri="{9D8B030D-6E8A-4147-A177-3AD203B41FA5}">
                      <a16:colId xmlns:a16="http://schemas.microsoft.com/office/drawing/2014/main" val="20008"/>
                    </a:ext>
                  </a:extLst>
                </a:gridCol>
                <a:gridCol w="350837">
                  <a:extLst>
                    <a:ext uri="{9D8B030D-6E8A-4147-A177-3AD203B41FA5}">
                      <a16:colId xmlns:a16="http://schemas.microsoft.com/office/drawing/2014/main" val="20009"/>
                    </a:ext>
                  </a:extLst>
                </a:gridCol>
                <a:gridCol w="352425">
                  <a:extLst>
                    <a:ext uri="{9D8B030D-6E8A-4147-A177-3AD203B41FA5}">
                      <a16:colId xmlns:a16="http://schemas.microsoft.com/office/drawing/2014/main" val="20010"/>
                    </a:ext>
                  </a:extLst>
                </a:gridCol>
                <a:gridCol w="350838">
                  <a:extLst>
                    <a:ext uri="{9D8B030D-6E8A-4147-A177-3AD203B41FA5}">
                      <a16:colId xmlns:a16="http://schemas.microsoft.com/office/drawing/2014/main" val="20011"/>
                    </a:ext>
                  </a:extLst>
                </a:gridCol>
                <a:gridCol w="352425">
                  <a:extLst>
                    <a:ext uri="{9D8B030D-6E8A-4147-A177-3AD203B41FA5}">
                      <a16:colId xmlns:a16="http://schemas.microsoft.com/office/drawing/2014/main" val="20012"/>
                    </a:ext>
                  </a:extLst>
                </a:gridCol>
                <a:gridCol w="350837">
                  <a:extLst>
                    <a:ext uri="{9D8B030D-6E8A-4147-A177-3AD203B41FA5}">
                      <a16:colId xmlns:a16="http://schemas.microsoft.com/office/drawing/2014/main" val="20013"/>
                    </a:ext>
                  </a:extLst>
                </a:gridCol>
                <a:gridCol w="352425">
                  <a:extLst>
                    <a:ext uri="{9D8B030D-6E8A-4147-A177-3AD203B41FA5}">
                      <a16:colId xmlns:a16="http://schemas.microsoft.com/office/drawing/2014/main" val="20014"/>
                    </a:ext>
                  </a:extLst>
                </a:gridCol>
                <a:gridCol w="350838">
                  <a:extLst>
                    <a:ext uri="{9D8B030D-6E8A-4147-A177-3AD203B41FA5}">
                      <a16:colId xmlns:a16="http://schemas.microsoft.com/office/drawing/2014/main" val="20015"/>
                    </a:ext>
                  </a:extLst>
                </a:gridCol>
                <a:gridCol w="350837">
                  <a:extLst>
                    <a:ext uri="{9D8B030D-6E8A-4147-A177-3AD203B41FA5}">
                      <a16:colId xmlns:a16="http://schemas.microsoft.com/office/drawing/2014/main" val="20016"/>
                    </a:ext>
                  </a:extLst>
                </a:gridCol>
                <a:gridCol w="352425">
                  <a:extLst>
                    <a:ext uri="{9D8B030D-6E8A-4147-A177-3AD203B41FA5}">
                      <a16:colId xmlns:a16="http://schemas.microsoft.com/office/drawing/2014/main" val="20017"/>
                    </a:ext>
                  </a:extLst>
                </a:gridCol>
                <a:gridCol w="349250">
                  <a:extLst>
                    <a:ext uri="{9D8B030D-6E8A-4147-A177-3AD203B41FA5}">
                      <a16:colId xmlns:a16="http://schemas.microsoft.com/office/drawing/2014/main" val="20018"/>
                    </a:ext>
                  </a:extLst>
                </a:gridCol>
                <a:gridCol w="352425">
                  <a:extLst>
                    <a:ext uri="{9D8B030D-6E8A-4147-A177-3AD203B41FA5}">
                      <a16:colId xmlns:a16="http://schemas.microsoft.com/office/drawing/2014/main" val="20019"/>
                    </a:ext>
                  </a:extLst>
                </a:gridCol>
                <a:gridCol w="352425">
                  <a:extLst>
                    <a:ext uri="{9D8B030D-6E8A-4147-A177-3AD203B41FA5}">
                      <a16:colId xmlns:a16="http://schemas.microsoft.com/office/drawing/2014/main" val="20020"/>
                    </a:ext>
                  </a:extLst>
                </a:gridCol>
                <a:gridCol w="350838">
                  <a:extLst>
                    <a:ext uri="{9D8B030D-6E8A-4147-A177-3AD203B41FA5}">
                      <a16:colId xmlns:a16="http://schemas.microsoft.com/office/drawing/2014/main" val="20021"/>
                    </a:ext>
                  </a:extLst>
                </a:gridCol>
                <a:gridCol w="352425">
                  <a:extLst>
                    <a:ext uri="{9D8B030D-6E8A-4147-A177-3AD203B41FA5}">
                      <a16:colId xmlns:a16="http://schemas.microsoft.com/office/drawing/2014/main" val="20022"/>
                    </a:ext>
                  </a:extLst>
                </a:gridCol>
                <a:gridCol w="349250">
                  <a:extLst>
                    <a:ext uri="{9D8B030D-6E8A-4147-A177-3AD203B41FA5}">
                      <a16:colId xmlns:a16="http://schemas.microsoft.com/office/drawing/2014/main" val="20023"/>
                    </a:ext>
                  </a:extLst>
                </a:gridCol>
                <a:gridCol w="352425">
                  <a:extLst>
                    <a:ext uri="{9D8B030D-6E8A-4147-A177-3AD203B41FA5}">
                      <a16:colId xmlns:a16="http://schemas.microsoft.com/office/drawing/2014/main" val="20024"/>
                    </a:ext>
                  </a:extLst>
                </a:gridCol>
              </a:tblGrid>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7785" name="Group 393"/>
          <p:cNvGraphicFramePr>
            <a:graphicFrameLocks noGrp="1"/>
          </p:cNvGraphicFramePr>
          <p:nvPr/>
        </p:nvGraphicFramePr>
        <p:xfrm>
          <a:off x="2700338" y="1322388"/>
          <a:ext cx="2903537" cy="805498"/>
        </p:xfrm>
        <a:graphic>
          <a:graphicData uri="http://schemas.openxmlformats.org/drawingml/2006/table">
            <a:tbl>
              <a:tblPr/>
              <a:tblGrid>
                <a:gridCol w="581025">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19113">
                  <a:extLst>
                    <a:ext uri="{9D8B030D-6E8A-4147-A177-3AD203B41FA5}">
                      <a16:colId xmlns:a16="http://schemas.microsoft.com/office/drawing/2014/main" val="20002"/>
                    </a:ext>
                  </a:extLst>
                </a:gridCol>
                <a:gridCol w="642937">
                  <a:extLst>
                    <a:ext uri="{9D8B030D-6E8A-4147-A177-3AD203B41FA5}">
                      <a16:colId xmlns:a16="http://schemas.microsoft.com/office/drawing/2014/main" val="20003"/>
                    </a:ext>
                  </a:extLst>
                </a:gridCol>
                <a:gridCol w="581025">
                  <a:extLst>
                    <a:ext uri="{9D8B030D-6E8A-4147-A177-3AD203B41FA5}">
                      <a16:colId xmlns:a16="http://schemas.microsoft.com/office/drawing/2014/main" val="20004"/>
                    </a:ext>
                  </a:extLst>
                </a:gridCol>
              </a:tblGrid>
              <a:tr h="4397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7786" name="Text Box 394"/>
          <p:cNvSpPr txBox="1">
            <a:spLocks noChangeArrowheads="1"/>
          </p:cNvSpPr>
          <p:nvPr/>
        </p:nvSpPr>
        <p:spPr bwMode="auto">
          <a:xfrm>
            <a:off x="3635375" y="830263"/>
            <a:ext cx="936625" cy="304800"/>
          </a:xfrm>
          <a:prstGeom prst="rect">
            <a:avLst/>
          </a:prstGeom>
          <a:noFill/>
          <a:ln w="9525">
            <a:noFill/>
            <a:miter lim="800000"/>
          </a:ln>
          <a:effectLst/>
        </p:spPr>
        <p:txBody>
          <a:bodyPr lIns="0" tIns="0" rIns="0" bIns="0">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索引表</a:t>
            </a:r>
          </a:p>
        </p:txBody>
      </p:sp>
      <p:sp>
        <p:nvSpPr>
          <p:cNvPr id="187787" name="Text Box 395"/>
          <p:cNvSpPr txBox="1">
            <a:spLocks noChangeArrowheads="1"/>
          </p:cNvSpPr>
          <p:nvPr/>
        </p:nvSpPr>
        <p:spPr bwMode="auto">
          <a:xfrm>
            <a:off x="5724525" y="1335088"/>
            <a:ext cx="936625" cy="304800"/>
          </a:xfrm>
          <a:prstGeom prst="rect">
            <a:avLst/>
          </a:prstGeom>
          <a:noFill/>
          <a:ln w="9525">
            <a:noFill/>
            <a:miter lim="800000"/>
          </a:ln>
          <a:effectLst/>
        </p:spPr>
        <p:txBody>
          <a:bodyPr lIns="0" tIns="0" rIns="0" bIns="0">
            <a:spAutoFit/>
          </a:bodyPr>
          <a:lstStyle/>
          <a:p>
            <a:pPr algn="l">
              <a:spcBef>
                <a:spcPct val="50000"/>
              </a:spcBef>
            </a:pPr>
            <a:r>
              <a:rPr lang="en-US" altLang="zh-CN" sz="2000"/>
              <a:t>key</a:t>
            </a:r>
          </a:p>
        </p:txBody>
      </p:sp>
      <p:sp>
        <p:nvSpPr>
          <p:cNvPr id="187788" name="Text Box 396"/>
          <p:cNvSpPr txBox="1">
            <a:spLocks noChangeArrowheads="1"/>
          </p:cNvSpPr>
          <p:nvPr/>
        </p:nvSpPr>
        <p:spPr bwMode="auto">
          <a:xfrm>
            <a:off x="5724525" y="1766888"/>
            <a:ext cx="936625" cy="304800"/>
          </a:xfrm>
          <a:prstGeom prst="rect">
            <a:avLst/>
          </a:prstGeom>
          <a:noFill/>
          <a:ln w="9525">
            <a:noFill/>
            <a:miter lim="800000"/>
          </a:ln>
          <a:effectLst/>
        </p:spPr>
        <p:txBody>
          <a:bodyPr lIns="0" tIns="0" rIns="0" bIns="0">
            <a:spAutoFit/>
          </a:bodyPr>
          <a:lstStyle/>
          <a:p>
            <a:pPr algn="l">
              <a:spcBef>
                <a:spcPct val="50000"/>
              </a:spcBef>
            </a:pPr>
            <a:r>
              <a:rPr lang="en-US" altLang="zh-CN" sz="2000"/>
              <a:t>link</a:t>
            </a:r>
          </a:p>
        </p:txBody>
      </p:sp>
      <p:sp>
        <p:nvSpPr>
          <p:cNvPr id="187789" name="Freeform 397"/>
          <p:cNvSpPr/>
          <p:nvPr/>
        </p:nvSpPr>
        <p:spPr bwMode="auto">
          <a:xfrm>
            <a:off x="469900" y="2025650"/>
            <a:ext cx="2387600" cy="1397000"/>
          </a:xfrm>
          <a:custGeom>
            <a:avLst/>
            <a:gdLst/>
            <a:ahLst/>
            <a:cxnLst>
              <a:cxn ang="0">
                <a:pos x="1504" y="0"/>
              </a:cxn>
              <a:cxn ang="0">
                <a:pos x="0" y="880"/>
              </a:cxn>
            </a:cxnLst>
            <a:rect l="0" t="0" r="r" b="b"/>
            <a:pathLst>
              <a:path w="1504" h="880">
                <a:moveTo>
                  <a:pt x="1504" y="0"/>
                </a:moveTo>
                <a:lnTo>
                  <a:pt x="0" y="880"/>
                </a:lnTo>
              </a:path>
            </a:pathLst>
          </a:custGeom>
          <a:noFill/>
          <a:ln w="28575" cap="flat" cmpd="sng">
            <a:solidFill>
              <a:srgbClr val="CC00CC"/>
            </a:solidFill>
            <a:prstDash val="solid"/>
            <a:round/>
            <a:headEnd type="none" w="med" len="med"/>
            <a:tailEnd type="stealth" w="lg" len="lg"/>
          </a:ln>
          <a:effectLst/>
        </p:spPr>
        <p:txBody>
          <a:bodyPr anchor="ctr">
            <a:spAutoFit/>
          </a:bodyPr>
          <a:lstStyle/>
          <a:p>
            <a:endParaRPr lang="zh-CN" altLang="en-US"/>
          </a:p>
        </p:txBody>
      </p:sp>
      <p:sp>
        <p:nvSpPr>
          <p:cNvPr id="187790" name="Freeform 398"/>
          <p:cNvSpPr/>
          <p:nvPr/>
        </p:nvSpPr>
        <p:spPr bwMode="auto">
          <a:xfrm>
            <a:off x="2195513" y="2025650"/>
            <a:ext cx="1258887" cy="1397000"/>
          </a:xfrm>
          <a:custGeom>
            <a:avLst/>
            <a:gdLst/>
            <a:ahLst/>
            <a:cxnLst>
              <a:cxn ang="0">
                <a:pos x="793" y="0"/>
              </a:cxn>
              <a:cxn ang="0">
                <a:pos x="0" y="880"/>
              </a:cxn>
            </a:cxnLst>
            <a:rect l="0" t="0" r="r" b="b"/>
            <a:pathLst>
              <a:path w="793" h="880">
                <a:moveTo>
                  <a:pt x="793" y="0"/>
                </a:moveTo>
                <a:lnTo>
                  <a:pt x="0" y="880"/>
                </a:lnTo>
              </a:path>
            </a:pathLst>
          </a:custGeom>
          <a:noFill/>
          <a:ln w="28575" cap="flat" cmpd="sng">
            <a:solidFill>
              <a:srgbClr val="CC00CC"/>
            </a:solidFill>
            <a:prstDash val="solid"/>
            <a:round/>
            <a:headEnd type="none" w="med" len="med"/>
            <a:tailEnd type="stealth" w="lg" len="lg"/>
          </a:ln>
          <a:effectLst/>
        </p:spPr>
        <p:txBody>
          <a:bodyPr anchor="ctr">
            <a:spAutoFit/>
          </a:bodyPr>
          <a:lstStyle/>
          <a:p>
            <a:endParaRPr lang="zh-CN" altLang="en-US"/>
          </a:p>
        </p:txBody>
      </p:sp>
      <p:sp>
        <p:nvSpPr>
          <p:cNvPr id="187791" name="Freeform 399"/>
          <p:cNvSpPr/>
          <p:nvPr/>
        </p:nvSpPr>
        <p:spPr bwMode="auto">
          <a:xfrm>
            <a:off x="3851275" y="2051050"/>
            <a:ext cx="276225" cy="1371600"/>
          </a:xfrm>
          <a:custGeom>
            <a:avLst/>
            <a:gdLst/>
            <a:ahLst/>
            <a:cxnLst>
              <a:cxn ang="0">
                <a:pos x="174" y="0"/>
              </a:cxn>
              <a:cxn ang="0">
                <a:pos x="0" y="864"/>
              </a:cxn>
            </a:cxnLst>
            <a:rect l="0" t="0" r="r" b="b"/>
            <a:pathLst>
              <a:path w="174" h="864">
                <a:moveTo>
                  <a:pt x="174" y="0"/>
                </a:moveTo>
                <a:lnTo>
                  <a:pt x="0" y="864"/>
                </a:lnTo>
              </a:path>
            </a:pathLst>
          </a:custGeom>
          <a:noFill/>
          <a:ln w="28575" cap="flat" cmpd="sng">
            <a:solidFill>
              <a:srgbClr val="CC00CC"/>
            </a:solidFill>
            <a:prstDash val="solid"/>
            <a:round/>
            <a:headEnd type="none" w="med" len="med"/>
            <a:tailEnd type="stealth" w="lg" len="lg"/>
          </a:ln>
          <a:effectLst/>
        </p:spPr>
        <p:txBody>
          <a:bodyPr anchor="ctr">
            <a:spAutoFit/>
          </a:bodyPr>
          <a:lstStyle/>
          <a:p>
            <a:endParaRPr lang="zh-CN" altLang="en-US"/>
          </a:p>
        </p:txBody>
      </p:sp>
      <p:sp>
        <p:nvSpPr>
          <p:cNvPr id="187792" name="Freeform 400"/>
          <p:cNvSpPr/>
          <p:nvPr/>
        </p:nvSpPr>
        <p:spPr bwMode="auto">
          <a:xfrm>
            <a:off x="4876800" y="2025650"/>
            <a:ext cx="774700" cy="1397000"/>
          </a:xfrm>
          <a:custGeom>
            <a:avLst/>
            <a:gdLst/>
            <a:ahLst/>
            <a:cxnLst>
              <a:cxn ang="0">
                <a:pos x="0" y="0"/>
              </a:cxn>
              <a:cxn ang="0">
                <a:pos x="488" y="880"/>
              </a:cxn>
            </a:cxnLst>
            <a:rect l="0" t="0" r="r" b="b"/>
            <a:pathLst>
              <a:path w="488" h="880">
                <a:moveTo>
                  <a:pt x="0" y="0"/>
                </a:moveTo>
                <a:lnTo>
                  <a:pt x="488" y="880"/>
                </a:lnTo>
              </a:path>
            </a:pathLst>
          </a:custGeom>
          <a:noFill/>
          <a:ln w="28575" cap="flat" cmpd="sng">
            <a:solidFill>
              <a:srgbClr val="CC00CC"/>
            </a:solidFill>
            <a:prstDash val="solid"/>
            <a:round/>
            <a:headEnd type="none" w="med" len="med"/>
            <a:tailEnd type="stealth" w="lg" len="lg"/>
          </a:ln>
          <a:effectLst/>
        </p:spPr>
        <p:txBody>
          <a:bodyPr anchor="ctr">
            <a:spAutoFit/>
          </a:bodyPr>
          <a:lstStyle/>
          <a:p>
            <a:endParaRPr lang="zh-CN" altLang="en-US"/>
          </a:p>
        </p:txBody>
      </p:sp>
      <p:sp>
        <p:nvSpPr>
          <p:cNvPr id="187793" name="Freeform 401"/>
          <p:cNvSpPr/>
          <p:nvPr/>
        </p:nvSpPr>
        <p:spPr bwMode="auto">
          <a:xfrm>
            <a:off x="5486400" y="2025650"/>
            <a:ext cx="1893888" cy="1397000"/>
          </a:xfrm>
          <a:custGeom>
            <a:avLst/>
            <a:gdLst/>
            <a:ahLst/>
            <a:cxnLst>
              <a:cxn ang="0">
                <a:pos x="0" y="0"/>
              </a:cxn>
              <a:cxn ang="0">
                <a:pos x="1193" y="880"/>
              </a:cxn>
            </a:cxnLst>
            <a:rect l="0" t="0" r="r" b="b"/>
            <a:pathLst>
              <a:path w="1193" h="880">
                <a:moveTo>
                  <a:pt x="0" y="0"/>
                </a:moveTo>
                <a:lnTo>
                  <a:pt x="1193" y="880"/>
                </a:lnTo>
              </a:path>
            </a:pathLst>
          </a:custGeom>
          <a:noFill/>
          <a:ln w="28575" cap="flat" cmpd="sng">
            <a:solidFill>
              <a:srgbClr val="CC00CC"/>
            </a:solidFill>
            <a:prstDash val="solid"/>
            <a:round/>
            <a:headEnd type="none" w="med" len="med"/>
            <a:tailEnd type="stealth" w="lg" len="lg"/>
          </a:ln>
          <a:effectLst/>
        </p:spPr>
        <p:txBody>
          <a:bodyPr anchor="ctr">
            <a:spAutoFit/>
          </a:bodyPr>
          <a:lstStyle/>
          <a:p>
            <a:endParaRPr lang="zh-CN" altLang="en-US"/>
          </a:p>
        </p:txBody>
      </p:sp>
      <p:sp>
        <p:nvSpPr>
          <p:cNvPr id="187794" name="Text Box 402"/>
          <p:cNvSpPr txBox="1">
            <a:spLocks noChangeArrowheads="1"/>
          </p:cNvSpPr>
          <p:nvPr/>
        </p:nvSpPr>
        <p:spPr bwMode="auto">
          <a:xfrm>
            <a:off x="1214414" y="3000372"/>
            <a:ext cx="936625" cy="304800"/>
          </a:xfrm>
          <a:prstGeom prst="rect">
            <a:avLst/>
          </a:prstGeom>
          <a:noFill/>
          <a:ln w="9525">
            <a:noFill/>
            <a:miter lim="800000"/>
          </a:ln>
          <a:effectLst/>
        </p:spPr>
        <p:txBody>
          <a:bodyPr lIns="0" tIns="0" rIns="0" bIns="0">
            <a:spAutoFit/>
          </a:bodyPr>
          <a:lstStyle/>
          <a:p>
            <a:pPr algn="l">
              <a:spcBef>
                <a:spcPct val="50000"/>
              </a:spcBef>
            </a:pPr>
            <a:r>
              <a:rPr lang="zh-CN" altLang="en-US" sz="2000">
                <a:ea typeface="楷体" panose="02010609060101010101" pitchFamily="49" charset="-122"/>
                <a:cs typeface="Times New Roman" panose="02020603050405020304" pitchFamily="18" charset="0"/>
              </a:rPr>
              <a:t>数据表</a:t>
            </a:r>
          </a:p>
        </p:txBody>
      </p:sp>
      <p:sp>
        <p:nvSpPr>
          <p:cNvPr id="187795" name="Text Box 403"/>
          <p:cNvSpPr txBox="1">
            <a:spLocks noChangeArrowheads="1"/>
          </p:cNvSpPr>
          <p:nvPr/>
        </p:nvSpPr>
        <p:spPr bwMode="auto">
          <a:xfrm>
            <a:off x="2571736" y="4857760"/>
            <a:ext cx="3857652" cy="400110"/>
          </a:xfrm>
          <a:prstGeom prst="rect">
            <a:avLst/>
          </a:prstGeom>
          <a:noFill/>
          <a:ln w="28575" algn="ctr">
            <a:noFill/>
            <a:miter lim="800000"/>
            <a:tailEnd type="none" w="lg" len="lg"/>
          </a:ln>
          <a:effectLst/>
        </p:spPr>
        <p:txBody>
          <a:bodyPr wrap="square">
            <a:spAutoFit/>
          </a:bodyPr>
          <a:lstStyle/>
          <a:p>
            <a:pPr algn="ctr">
              <a:spcBef>
                <a:spcPct val="50000"/>
              </a:spcBef>
            </a:pPr>
            <a:r>
              <a:rPr kumimoji="1" lang="zh-CN" altLang="en-US" sz="2000">
                <a:ea typeface="楷体" panose="02010609060101010101" pitchFamily="49" charset="-122"/>
                <a:cs typeface="Times New Roman" panose="02020603050405020304" pitchFamily="18" charset="0"/>
              </a:rPr>
              <a:t>分块查找的索引存储结构</a:t>
            </a:r>
          </a:p>
        </p:txBody>
      </p:sp>
      <p:sp>
        <p:nvSpPr>
          <p:cNvPr id="187796" name="Text Box 404"/>
          <p:cNvSpPr txBox="1">
            <a:spLocks noChangeArrowheads="1"/>
          </p:cNvSpPr>
          <p:nvPr/>
        </p:nvSpPr>
        <p:spPr bwMode="auto">
          <a:xfrm>
            <a:off x="500034" y="5572140"/>
            <a:ext cx="6911975" cy="679801"/>
          </a:xfrm>
          <a:prstGeom prst="rect">
            <a:avLst/>
          </a:prstGeom>
          <a:noFill/>
          <a:ln w="28575" algn="ctr">
            <a:noFill/>
            <a:miter lim="800000"/>
            <a:tailEnd type="none" w="lg" len="lg"/>
          </a:ln>
          <a:effectLst/>
        </p:spPr>
        <p:txBody>
          <a:bodyPr>
            <a:spAutoFit/>
          </a:bodyPr>
          <a:lstStyle/>
          <a:p>
            <a:pPr algn="l">
              <a:lnSpc>
                <a:spcPct val="60000"/>
              </a:lnSpc>
              <a:spcBef>
                <a:spcPct val="50000"/>
              </a:spcBef>
            </a:pPr>
            <a:r>
              <a:rPr lang="zh-CN" altLang="en-US" sz="2200" dirty="0">
                <a:ea typeface="楷体" panose="02010609060101010101" pitchFamily="49" charset="-122"/>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1</a:t>
            </a:r>
            <a:r>
              <a:rPr lang="zh-CN" altLang="en-US" sz="2200" dirty="0">
                <a:ea typeface="楷体" panose="02010609060101010101" pitchFamily="49" charset="-122"/>
                <a:cs typeface="Times New Roman" panose="02020603050405020304" pitchFamily="18" charset="0"/>
              </a:rPr>
              <a:t>）顺序查找索引表，比较</a:t>
            </a:r>
            <a:r>
              <a:rPr lang="en-US" altLang="zh-CN" sz="2200" dirty="0">
                <a:ea typeface="楷体" panose="02010609060101010101" pitchFamily="49" charset="-122"/>
                <a:cs typeface="Times New Roman" panose="02020603050405020304" pitchFamily="18" charset="0"/>
              </a:rPr>
              <a:t>4</a:t>
            </a:r>
            <a:r>
              <a:rPr lang="zh-CN" altLang="en-US" sz="2200" dirty="0">
                <a:ea typeface="楷体" panose="02010609060101010101" pitchFamily="49" charset="-122"/>
                <a:cs typeface="Times New Roman" panose="02020603050405020304" pitchFamily="18" charset="0"/>
              </a:rPr>
              <a:t>次</a:t>
            </a:r>
          </a:p>
          <a:p>
            <a:pPr algn="l">
              <a:lnSpc>
                <a:spcPct val="60000"/>
              </a:lnSpc>
              <a:spcBef>
                <a:spcPct val="50000"/>
              </a:spcBef>
            </a:pPr>
            <a:r>
              <a:rPr lang="zh-CN" altLang="en-US" sz="2200" dirty="0">
                <a:ea typeface="楷体" panose="02010609060101010101" pitchFamily="49" charset="-122"/>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2</a:t>
            </a:r>
            <a:r>
              <a:rPr lang="zh-CN" altLang="en-US" sz="2200" dirty="0">
                <a:ea typeface="楷体" panose="02010609060101010101" pitchFamily="49" charset="-122"/>
                <a:cs typeface="Times New Roman" panose="02020603050405020304" pitchFamily="18" charset="0"/>
              </a:rPr>
              <a:t>）在对应块中查找，比较</a:t>
            </a:r>
            <a:r>
              <a:rPr lang="en-US" altLang="zh-CN" sz="2200" dirty="0">
                <a:ea typeface="楷体" panose="02010609060101010101" pitchFamily="49" charset="-122"/>
                <a:cs typeface="Times New Roman" panose="02020603050405020304" pitchFamily="18" charset="0"/>
              </a:rPr>
              <a:t>4</a:t>
            </a:r>
            <a:r>
              <a:rPr lang="zh-CN" altLang="en-US" sz="2200" dirty="0">
                <a:ea typeface="楷体" panose="02010609060101010101" pitchFamily="49" charset="-122"/>
                <a:cs typeface="Times New Roman" panose="02020603050405020304" pitchFamily="18" charset="0"/>
              </a:rPr>
              <a:t>次，共比较</a:t>
            </a:r>
            <a:r>
              <a:rPr lang="en-US" altLang="zh-CN" sz="2200" dirty="0">
                <a:solidFill>
                  <a:srgbClr val="CC00CC"/>
                </a:solidFill>
                <a:ea typeface="楷体" panose="02010609060101010101" pitchFamily="49" charset="-122"/>
                <a:cs typeface="Times New Roman" panose="02020603050405020304" pitchFamily="18" charset="0"/>
              </a:rPr>
              <a:t>8</a:t>
            </a:r>
            <a:r>
              <a:rPr lang="zh-CN" altLang="en-US" sz="2200" dirty="0">
                <a:ea typeface="楷体" panose="02010609060101010101" pitchFamily="49" charset="-122"/>
                <a:cs typeface="Times New Roman" panose="02020603050405020304" pitchFamily="18" charset="0"/>
              </a:rPr>
              <a:t>次。</a:t>
            </a:r>
          </a:p>
        </p:txBody>
      </p:sp>
      <p:sp>
        <p:nvSpPr>
          <p:cNvPr id="187797" name="Oval 405"/>
          <p:cNvSpPr>
            <a:spLocks noChangeArrowheads="1"/>
          </p:cNvSpPr>
          <p:nvPr/>
        </p:nvSpPr>
        <p:spPr bwMode="auto">
          <a:xfrm>
            <a:off x="2797175" y="1204913"/>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a:p>
        </p:txBody>
      </p:sp>
      <p:sp>
        <p:nvSpPr>
          <p:cNvPr id="187798" name="Text Box 406"/>
          <p:cNvSpPr txBox="1">
            <a:spLocks noChangeArrowheads="1"/>
          </p:cNvSpPr>
          <p:nvPr/>
        </p:nvSpPr>
        <p:spPr bwMode="auto">
          <a:xfrm>
            <a:off x="179388" y="163513"/>
            <a:ext cx="2392348" cy="457200"/>
          </a:xfrm>
          <a:prstGeom prst="rect">
            <a:avLst/>
          </a:prstGeom>
          <a:solidFill>
            <a:srgbClr val="CC00CC"/>
          </a:solidFill>
          <a:ln w="28575" algn="ctr">
            <a:noFill/>
            <a:miter lim="800000"/>
            <a:tailEnd type="none" w="lg" len="lg"/>
          </a:ln>
          <a:effectLst/>
        </p:spPr>
        <p:txBody>
          <a:bodyPr wrap="square">
            <a:spAutoFit/>
          </a:bodyPr>
          <a:lstStyle/>
          <a:p>
            <a:pPr algn="ctr">
              <a:spcBef>
                <a:spcPct val="50000"/>
              </a:spcBef>
            </a:pPr>
            <a:r>
              <a:rPr lang="zh-CN" altLang="en-US" dirty="0">
                <a:solidFill>
                  <a:schemeClr val="bg1"/>
                </a:solidFill>
                <a:latin typeface="楷体" panose="02010609060101010101" pitchFamily="49" charset="-122"/>
                <a:ea typeface="楷体" panose="02010609060101010101" pitchFamily="49" charset="-122"/>
              </a:rPr>
              <a:t>分块查找演示</a:t>
            </a:r>
          </a:p>
        </p:txBody>
      </p:sp>
      <p:sp>
        <p:nvSpPr>
          <p:cNvPr id="187799" name="Oval 407"/>
          <p:cNvSpPr>
            <a:spLocks noChangeArrowheads="1"/>
          </p:cNvSpPr>
          <p:nvPr/>
        </p:nvSpPr>
        <p:spPr bwMode="auto">
          <a:xfrm>
            <a:off x="3360738" y="1204913"/>
            <a:ext cx="360362"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a:p>
        </p:txBody>
      </p:sp>
      <p:sp>
        <p:nvSpPr>
          <p:cNvPr id="187800" name="Oval 408"/>
          <p:cNvSpPr>
            <a:spLocks noChangeArrowheads="1"/>
          </p:cNvSpPr>
          <p:nvPr/>
        </p:nvSpPr>
        <p:spPr bwMode="auto">
          <a:xfrm>
            <a:off x="3924300" y="1204913"/>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a:p>
        </p:txBody>
      </p:sp>
      <p:sp>
        <p:nvSpPr>
          <p:cNvPr id="187801" name="Oval 409"/>
          <p:cNvSpPr>
            <a:spLocks noChangeArrowheads="1"/>
          </p:cNvSpPr>
          <p:nvPr/>
        </p:nvSpPr>
        <p:spPr bwMode="auto">
          <a:xfrm>
            <a:off x="4498975" y="1204913"/>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a:p>
        </p:txBody>
      </p:sp>
      <p:sp>
        <p:nvSpPr>
          <p:cNvPr id="187802" name="Oval 410"/>
          <p:cNvSpPr>
            <a:spLocks noChangeArrowheads="1"/>
          </p:cNvSpPr>
          <p:nvPr/>
        </p:nvSpPr>
        <p:spPr bwMode="auto">
          <a:xfrm>
            <a:off x="5435600" y="3436938"/>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a:p>
        </p:txBody>
      </p:sp>
      <p:sp>
        <p:nvSpPr>
          <p:cNvPr id="187803" name="Oval 411"/>
          <p:cNvSpPr>
            <a:spLocks noChangeArrowheads="1"/>
          </p:cNvSpPr>
          <p:nvPr/>
        </p:nvSpPr>
        <p:spPr bwMode="auto">
          <a:xfrm>
            <a:off x="5775325" y="3436938"/>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a:p>
        </p:txBody>
      </p:sp>
      <p:sp>
        <p:nvSpPr>
          <p:cNvPr id="187804" name="Oval 412"/>
          <p:cNvSpPr>
            <a:spLocks noChangeArrowheads="1"/>
          </p:cNvSpPr>
          <p:nvPr/>
        </p:nvSpPr>
        <p:spPr bwMode="auto">
          <a:xfrm>
            <a:off x="6143625" y="3436938"/>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a:p>
        </p:txBody>
      </p:sp>
      <p:sp>
        <p:nvSpPr>
          <p:cNvPr id="187805" name="Oval 413"/>
          <p:cNvSpPr>
            <a:spLocks noChangeArrowheads="1"/>
          </p:cNvSpPr>
          <p:nvPr/>
        </p:nvSpPr>
        <p:spPr bwMode="auto">
          <a:xfrm>
            <a:off x="6481763" y="3436938"/>
            <a:ext cx="360362"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a:p>
        </p:txBody>
      </p:sp>
      <p:sp>
        <p:nvSpPr>
          <p:cNvPr id="187806" name="Text Box 414"/>
          <p:cNvSpPr txBox="1">
            <a:spLocks noChangeArrowheads="1"/>
          </p:cNvSpPr>
          <p:nvPr/>
        </p:nvSpPr>
        <p:spPr bwMode="auto">
          <a:xfrm>
            <a:off x="2714612" y="185718"/>
            <a:ext cx="3816350" cy="457200"/>
          </a:xfrm>
          <a:prstGeom prst="rect">
            <a:avLst/>
          </a:prstGeom>
          <a:noFill/>
          <a:ln w="28575" algn="ctr">
            <a:noFill/>
            <a:miter lim="800000"/>
            <a:tailEnd type="none" w="lg" len="lg"/>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查找关键字为</a:t>
            </a:r>
            <a:r>
              <a:rPr lang="en-US" altLang="zh-CN" dirty="0">
                <a:solidFill>
                  <a:srgbClr val="FF0000"/>
                </a:solidFill>
                <a:ea typeface="楷体" panose="02010609060101010101" pitchFamily="49" charset="-122"/>
                <a:cs typeface="Times New Roman" panose="02020603050405020304" pitchFamily="18" charset="0"/>
              </a:rPr>
              <a:t>80</a:t>
            </a:r>
            <a:r>
              <a:rPr lang="zh-CN" altLang="en-US" dirty="0">
                <a:ea typeface="楷体" panose="02010609060101010101" pitchFamily="49" charset="-122"/>
                <a:cs typeface="Times New Roman" panose="02020603050405020304" pitchFamily="18" charset="0"/>
              </a:rPr>
              <a:t>的记录</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25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7797"/>
                                        </p:tgtEl>
                                        <p:attrNameLst>
                                          <p:attrName>style.visibility</p:attrName>
                                        </p:attrNameLst>
                                      </p:cBhvr>
                                      <p:to>
                                        <p:strVal val="visible"/>
                                      </p:to>
                                    </p:set>
                                    <p:animEffect transition="in" filter="wipe(down)">
                                      <p:cBhvr>
                                        <p:cTn id="7" dur="500"/>
                                        <p:tgtEl>
                                          <p:spTgt spid="1877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187797"/>
                                        </p:tgtEl>
                                      </p:cBhvr>
                                    </p:animEffect>
                                    <p:set>
                                      <p:cBhvr>
                                        <p:cTn id="12" dur="1" fill="hold">
                                          <p:stCondLst>
                                            <p:cond delay="499"/>
                                          </p:stCondLst>
                                        </p:cTn>
                                        <p:tgtEl>
                                          <p:spTgt spid="18779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7799"/>
                                        </p:tgtEl>
                                        <p:attrNameLst>
                                          <p:attrName>style.visibility</p:attrName>
                                        </p:attrNameLst>
                                      </p:cBhvr>
                                      <p:to>
                                        <p:strVal val="visible"/>
                                      </p:to>
                                    </p:set>
                                    <p:animEffect transition="in" filter="wipe(down)">
                                      <p:cBhvr>
                                        <p:cTn id="17" dur="500"/>
                                        <p:tgtEl>
                                          <p:spTgt spid="1877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187799"/>
                                        </p:tgtEl>
                                      </p:cBhvr>
                                    </p:animEffect>
                                    <p:set>
                                      <p:cBhvr>
                                        <p:cTn id="22" dur="1" fill="hold">
                                          <p:stCondLst>
                                            <p:cond delay="499"/>
                                          </p:stCondLst>
                                        </p:cTn>
                                        <p:tgtEl>
                                          <p:spTgt spid="1877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7800"/>
                                        </p:tgtEl>
                                        <p:attrNameLst>
                                          <p:attrName>style.visibility</p:attrName>
                                        </p:attrNameLst>
                                      </p:cBhvr>
                                      <p:to>
                                        <p:strVal val="visible"/>
                                      </p:to>
                                    </p:set>
                                    <p:animEffect transition="in" filter="wipe(down)">
                                      <p:cBhvr>
                                        <p:cTn id="27" dur="500"/>
                                        <p:tgtEl>
                                          <p:spTgt spid="1878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187800"/>
                                        </p:tgtEl>
                                      </p:cBhvr>
                                    </p:animEffect>
                                    <p:set>
                                      <p:cBhvr>
                                        <p:cTn id="32" dur="1" fill="hold">
                                          <p:stCondLst>
                                            <p:cond delay="499"/>
                                          </p:stCondLst>
                                        </p:cTn>
                                        <p:tgtEl>
                                          <p:spTgt spid="18780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7801"/>
                                        </p:tgtEl>
                                        <p:attrNameLst>
                                          <p:attrName>style.visibility</p:attrName>
                                        </p:attrNameLst>
                                      </p:cBhvr>
                                      <p:to>
                                        <p:strVal val="visible"/>
                                      </p:to>
                                    </p:set>
                                    <p:animEffect transition="in" filter="wipe(down)">
                                      <p:cBhvr>
                                        <p:cTn id="37" dur="500"/>
                                        <p:tgtEl>
                                          <p:spTgt spid="1878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187801"/>
                                        </p:tgtEl>
                                      </p:cBhvr>
                                    </p:animEffect>
                                    <p:set>
                                      <p:cBhvr>
                                        <p:cTn id="42" dur="1" fill="hold">
                                          <p:stCondLst>
                                            <p:cond delay="499"/>
                                          </p:stCondLst>
                                        </p:cTn>
                                        <p:tgtEl>
                                          <p:spTgt spid="18780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fill="hold" grpId="0" nodeType="clickEffect">
                                  <p:stCondLst>
                                    <p:cond delay="0"/>
                                  </p:stCondLst>
                                  <p:childTnLst>
                                    <p:anim calcmode="discrete" valueType="str">
                                      <p:cBhvr>
                                        <p:cTn id="46" dur="1000" fill="hold"/>
                                        <p:tgtEl>
                                          <p:spTgt spid="187792"/>
                                        </p:tgtEl>
                                        <p:attrNameLst>
                                          <p:attrName>style.visibility</p:attrName>
                                        </p:attrNameLst>
                                      </p:cBhvr>
                                      <p:tavLst>
                                        <p:tav tm="0">
                                          <p:val>
                                            <p:strVal val="hidden"/>
                                          </p:val>
                                        </p:tav>
                                        <p:tav tm="50000">
                                          <p:val>
                                            <p:strVal val="visible"/>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87802"/>
                                        </p:tgtEl>
                                        <p:attrNameLst>
                                          <p:attrName>style.visibility</p:attrName>
                                        </p:attrNameLst>
                                      </p:cBhvr>
                                      <p:to>
                                        <p:strVal val="visible"/>
                                      </p:to>
                                    </p:set>
                                    <p:animEffect transition="in" filter="wipe(down)">
                                      <p:cBhvr>
                                        <p:cTn id="51" dur="500"/>
                                        <p:tgtEl>
                                          <p:spTgt spid="18780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187802"/>
                                        </p:tgtEl>
                                      </p:cBhvr>
                                    </p:animEffect>
                                    <p:set>
                                      <p:cBhvr>
                                        <p:cTn id="56" dur="1" fill="hold">
                                          <p:stCondLst>
                                            <p:cond delay="499"/>
                                          </p:stCondLst>
                                        </p:cTn>
                                        <p:tgtEl>
                                          <p:spTgt spid="18780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87803"/>
                                        </p:tgtEl>
                                        <p:attrNameLst>
                                          <p:attrName>style.visibility</p:attrName>
                                        </p:attrNameLst>
                                      </p:cBhvr>
                                      <p:to>
                                        <p:strVal val="visible"/>
                                      </p:to>
                                    </p:set>
                                    <p:animEffect transition="in" filter="wipe(down)">
                                      <p:cBhvr>
                                        <p:cTn id="61" dur="500"/>
                                        <p:tgtEl>
                                          <p:spTgt spid="18780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1" nodeType="clickEffect">
                                  <p:stCondLst>
                                    <p:cond delay="0"/>
                                  </p:stCondLst>
                                  <p:childTnLst>
                                    <p:animEffect transition="out" filter="wipe(down)">
                                      <p:cBhvr>
                                        <p:cTn id="65" dur="500"/>
                                        <p:tgtEl>
                                          <p:spTgt spid="187803"/>
                                        </p:tgtEl>
                                      </p:cBhvr>
                                    </p:animEffect>
                                    <p:set>
                                      <p:cBhvr>
                                        <p:cTn id="66" dur="1" fill="hold">
                                          <p:stCondLst>
                                            <p:cond delay="499"/>
                                          </p:stCondLst>
                                        </p:cTn>
                                        <p:tgtEl>
                                          <p:spTgt spid="18780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87804"/>
                                        </p:tgtEl>
                                        <p:attrNameLst>
                                          <p:attrName>style.visibility</p:attrName>
                                        </p:attrNameLst>
                                      </p:cBhvr>
                                      <p:to>
                                        <p:strVal val="visible"/>
                                      </p:to>
                                    </p:set>
                                    <p:animEffect transition="in" filter="wipe(down)">
                                      <p:cBhvr>
                                        <p:cTn id="71" dur="500"/>
                                        <p:tgtEl>
                                          <p:spTgt spid="18780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grpId="1" nodeType="clickEffect">
                                  <p:stCondLst>
                                    <p:cond delay="0"/>
                                  </p:stCondLst>
                                  <p:childTnLst>
                                    <p:animEffect transition="out" filter="wipe(down)">
                                      <p:cBhvr>
                                        <p:cTn id="75" dur="500"/>
                                        <p:tgtEl>
                                          <p:spTgt spid="187804"/>
                                        </p:tgtEl>
                                      </p:cBhvr>
                                    </p:animEffect>
                                    <p:set>
                                      <p:cBhvr>
                                        <p:cTn id="76" dur="1" fill="hold">
                                          <p:stCondLst>
                                            <p:cond delay="499"/>
                                          </p:stCondLst>
                                        </p:cTn>
                                        <p:tgtEl>
                                          <p:spTgt spid="18780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87805"/>
                                        </p:tgtEl>
                                        <p:attrNameLst>
                                          <p:attrName>style.visibility</p:attrName>
                                        </p:attrNameLst>
                                      </p:cBhvr>
                                      <p:to>
                                        <p:strVal val="visible"/>
                                      </p:to>
                                    </p:set>
                                    <p:animEffect transition="in" filter="wipe(down)">
                                      <p:cBhvr>
                                        <p:cTn id="81" dur="500"/>
                                        <p:tgtEl>
                                          <p:spTgt spid="187805"/>
                                        </p:tgtEl>
                                      </p:cBhvr>
                                    </p:animEffect>
                                  </p:childTnLst>
                                </p:cTn>
                              </p:par>
                            </p:childTnLst>
                          </p:cTn>
                        </p:par>
                        <p:par>
                          <p:cTn id="82" fill="hold">
                            <p:stCondLst>
                              <p:cond delay="500"/>
                            </p:stCondLst>
                            <p:childTnLst>
                              <p:par>
                                <p:cTn id="83" presetID="35" presetClass="emph" presetSubtype="0" fill="hold" grpId="1" nodeType="afterEffect">
                                  <p:stCondLst>
                                    <p:cond delay="0"/>
                                  </p:stCondLst>
                                  <p:childTnLst>
                                    <p:anim calcmode="discrete" valueType="str">
                                      <p:cBhvr>
                                        <p:cTn id="84" dur="1000" fill="hold"/>
                                        <p:tgtEl>
                                          <p:spTgt spid="187805"/>
                                        </p:tgtEl>
                                        <p:attrNameLst>
                                          <p:attrName>style.visibility</p:attrName>
                                        </p:attrNameLst>
                                      </p:cBhvr>
                                      <p:tavLst>
                                        <p:tav tm="0">
                                          <p:val>
                                            <p:strVal val="hidden"/>
                                          </p:val>
                                        </p:tav>
                                        <p:tav tm="50000">
                                          <p:val>
                                            <p:strVal val="visible"/>
                                          </p:val>
                                        </p:tav>
                                      </p:tavLst>
                                    </p:anim>
                                  </p:childTnLst>
                                </p:cTn>
                              </p:par>
                            </p:childTnLst>
                          </p:cTn>
                        </p:par>
                        <p:par>
                          <p:cTn id="85" fill="hold">
                            <p:stCondLst>
                              <p:cond delay="1500"/>
                            </p:stCondLst>
                            <p:childTnLst>
                              <p:par>
                                <p:cTn id="86" presetID="22" presetClass="exit" presetSubtype="4" fill="hold" grpId="2" nodeType="afterEffect">
                                  <p:stCondLst>
                                    <p:cond delay="0"/>
                                  </p:stCondLst>
                                  <p:childTnLst>
                                    <p:animEffect transition="out" filter="wipe(down)">
                                      <p:cBhvr>
                                        <p:cTn id="87" dur="500"/>
                                        <p:tgtEl>
                                          <p:spTgt spid="187805"/>
                                        </p:tgtEl>
                                      </p:cBhvr>
                                    </p:animEffect>
                                    <p:set>
                                      <p:cBhvr>
                                        <p:cTn id="88" dur="1" fill="hold">
                                          <p:stCondLst>
                                            <p:cond delay="499"/>
                                          </p:stCondLst>
                                        </p:cTn>
                                        <p:tgtEl>
                                          <p:spTgt spid="18780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87796"/>
                                        </p:tgtEl>
                                        <p:attrNameLst>
                                          <p:attrName>style.visibility</p:attrName>
                                        </p:attrNameLst>
                                      </p:cBhvr>
                                      <p:to>
                                        <p:strVal val="visible"/>
                                      </p:to>
                                    </p:set>
                                    <p:animEffect transition="in" filter="wipe(left)">
                                      <p:cBhvr>
                                        <p:cTn id="93" dur="500"/>
                                        <p:tgtEl>
                                          <p:spTgt spid="187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92" grpId="0" bldLvl="0" animBg="1"/>
      <p:bldP spid="187796" grpId="0" bldLvl="0" animBg="1"/>
      <p:bldP spid="187797" grpId="0" bldLvl="0" animBg="1"/>
      <p:bldP spid="187797" grpId="1" bldLvl="0" animBg="1"/>
      <p:bldP spid="187799" grpId="0" bldLvl="0" animBg="1"/>
      <p:bldP spid="187799" grpId="1" bldLvl="0" animBg="1"/>
      <p:bldP spid="187800" grpId="0" bldLvl="0" animBg="1"/>
      <p:bldP spid="187800" grpId="1" bldLvl="0" animBg="1"/>
      <p:bldP spid="187801" grpId="0" bldLvl="0" animBg="1"/>
      <p:bldP spid="187801" grpId="1" bldLvl="0" animBg="1"/>
      <p:bldP spid="187802" grpId="0" bldLvl="0" animBg="1"/>
      <p:bldP spid="187802" grpId="1" bldLvl="0" animBg="1"/>
      <p:bldP spid="187803" grpId="0" bldLvl="0" animBg="1"/>
      <p:bldP spid="187803" grpId="1" bldLvl="0" animBg="1"/>
      <p:bldP spid="187804" grpId="0" bldLvl="0" animBg="1"/>
      <p:bldP spid="187804" grpId="1" bldLvl="0" animBg="1"/>
      <p:bldP spid="187805" grpId="0" bldLvl="0" animBg="1"/>
      <p:bldP spid="187805" grpId="1" bldLvl="0" animBg="1"/>
      <p:bldP spid="187805" grpId="2"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ChangeArrowheads="1"/>
          </p:cNvSpPr>
          <p:nvPr/>
        </p:nvSpPr>
        <p:spPr bwMode="auto">
          <a:xfrm>
            <a:off x="2647950" y="3603651"/>
            <a:ext cx="9144000" cy="0"/>
          </a:xfrm>
          <a:prstGeom prst="rect">
            <a:avLst/>
          </a:prstGeom>
          <a:noFill/>
          <a:ln w="9525">
            <a:noFill/>
            <a:miter lim="800000"/>
          </a:ln>
          <a:effectLst/>
        </p:spPr>
        <p:txBody>
          <a:bodyPr>
            <a:spAutoFit/>
          </a:bodyPr>
          <a:lstStyle/>
          <a:p>
            <a:endParaRPr lang="zh-CN" altLang="en-US"/>
          </a:p>
        </p:txBody>
      </p:sp>
      <p:sp>
        <p:nvSpPr>
          <p:cNvPr id="26631" name="Rectangle 7"/>
          <p:cNvSpPr>
            <a:spLocks noChangeArrowheads="1"/>
          </p:cNvSpPr>
          <p:nvPr/>
        </p:nvSpPr>
        <p:spPr bwMode="auto">
          <a:xfrm>
            <a:off x="3067050" y="3589363"/>
            <a:ext cx="9144000" cy="0"/>
          </a:xfrm>
          <a:prstGeom prst="rect">
            <a:avLst/>
          </a:prstGeom>
          <a:noFill/>
          <a:ln w="9525">
            <a:noFill/>
            <a:miter lim="800000"/>
          </a:ln>
          <a:effectLst/>
        </p:spPr>
        <p:txBody>
          <a:bodyPr>
            <a:spAutoFit/>
          </a:bodyPr>
          <a:lstStyle/>
          <a:p>
            <a:endParaRPr lang="zh-CN" altLang="en-US"/>
          </a:p>
        </p:txBody>
      </p:sp>
      <p:sp>
        <p:nvSpPr>
          <p:cNvPr id="31749" name="Rectangle 5"/>
          <p:cNvSpPr>
            <a:spLocks noChangeArrowheads="1"/>
          </p:cNvSpPr>
          <p:nvPr/>
        </p:nvSpPr>
        <p:spPr bwMode="auto">
          <a:xfrm>
            <a:off x="0" y="3679851"/>
            <a:ext cx="9144000" cy="0"/>
          </a:xfrm>
          <a:prstGeom prst="rect">
            <a:avLst/>
          </a:prstGeom>
          <a:noFill/>
          <a:ln w="9525">
            <a:noFill/>
            <a:miter lim="800000"/>
          </a:ln>
          <a:effectLst/>
        </p:spPr>
        <p:txBody>
          <a:bodyPr wrap="none" anchor="ctr">
            <a:spAutoFit/>
          </a:bodyPr>
          <a:lstStyle/>
          <a:p>
            <a:endParaRPr lang="zh-CN" altLang="en-US"/>
          </a:p>
        </p:txBody>
      </p:sp>
      <p:sp>
        <p:nvSpPr>
          <p:cNvPr id="13" name="TextBox 12"/>
          <p:cNvSpPr txBox="1"/>
          <p:nvPr/>
        </p:nvSpPr>
        <p:spPr>
          <a:xfrm>
            <a:off x="1000100" y="1285860"/>
            <a:ext cx="707236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50000"/>
              </a:lnSpc>
            </a:pPr>
            <a:r>
              <a:rPr kumimoji="1" lang="zh-CN" altLang="en-US" dirty="0">
                <a:solidFill>
                  <a:srgbClr val="FF0000"/>
                </a:solidFill>
                <a:ea typeface="楷体" panose="02010609060101010101" pitchFamily="49" charset="-122"/>
                <a:cs typeface="Times New Roman" panose="02020603050405020304" pitchFamily="18" charset="0"/>
              </a:rPr>
              <a:t>性能：</a:t>
            </a:r>
          </a:p>
          <a:p>
            <a:pPr>
              <a:lnSpc>
                <a:spcPct val="150000"/>
              </a:lnSpc>
            </a:pPr>
            <a:r>
              <a:rPr kumimoji="1" lang="zh-CN" altLang="en-US" dirty="0">
                <a:ea typeface="楷体" panose="02010609060101010101" pitchFamily="49" charset="-122"/>
                <a:cs typeface="Times New Roman" panose="02020603050405020304" pitchFamily="18" charset="0"/>
              </a:rPr>
              <a:t>　　　</a:t>
            </a:r>
            <a:r>
              <a:rPr lang="zh-CN" altLang="en-US" dirty="0">
                <a:solidFill>
                  <a:srgbClr val="3333FF"/>
                </a:solidFill>
                <a:latin typeface="楷体" panose="02010609060101010101" pitchFamily="49" charset="-122"/>
                <a:ea typeface="楷体" panose="02010609060101010101" pitchFamily="49" charset="-122"/>
              </a:rPr>
              <a:t>分块查找</a:t>
            </a:r>
            <a:r>
              <a:rPr kumimoji="1" lang="zh-CN" altLang="en-US" dirty="0">
                <a:solidFill>
                  <a:srgbClr val="3333FF"/>
                </a:solidFill>
                <a:ea typeface="楷体" panose="02010609060101010101" pitchFamily="49" charset="-122"/>
                <a:cs typeface="Times New Roman" panose="02020603050405020304" pitchFamily="18" charset="0"/>
              </a:rPr>
              <a:t>介于顺序查找和二分查找之间。</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26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71472" y="1643050"/>
            <a:ext cx="8001000" cy="1421928"/>
          </a:xfrm>
          <a:prstGeom prst="rect">
            <a:avLst/>
          </a:prstGeom>
          <a:noFill/>
          <a:ln w="9525">
            <a:noFill/>
            <a:miter lim="800000"/>
          </a:ln>
        </p:spPr>
        <p:txBody>
          <a:bodyPr>
            <a:spAutoFit/>
          </a:bodyPr>
          <a:lstStyle/>
          <a:p>
            <a:pPr algn="l">
              <a:lnSpc>
                <a:spcPct val="120000"/>
              </a:lnSpc>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以二叉树或树作为表的组织形式，称为</a:t>
            </a:r>
            <a:r>
              <a:rPr lang="zh-CN" altLang="en-US" sz="2400" b="1" dirty="0">
                <a:ea typeface="楷体" panose="02010609060101010101" pitchFamily="49" charset="-122"/>
                <a:cs typeface="Times New Roman" panose="02020603050405020304" pitchFamily="18" charset="0"/>
              </a:rPr>
              <a:t>树表</a:t>
            </a:r>
            <a:r>
              <a:rPr lang="zh-CN" altLang="en-US" sz="2400" b="1" dirty="0">
                <a:solidFill>
                  <a:srgbClr val="3333FF"/>
                </a:solidFill>
                <a:ea typeface="楷体" panose="02010609060101010101" pitchFamily="49" charset="-122"/>
                <a:cs typeface="Times New Roman" panose="02020603050405020304" pitchFamily="18" charset="0"/>
              </a:rPr>
              <a:t>，它是一类动态查找表，不仅适合于数据查找，也适合于表插入和删除操作。</a:t>
            </a:r>
          </a:p>
        </p:txBody>
      </p:sp>
      <p:grpSp>
        <p:nvGrpSpPr>
          <p:cNvPr id="6" name="组合 5"/>
          <p:cNvGrpSpPr/>
          <p:nvPr/>
        </p:nvGrpSpPr>
        <p:grpSpPr>
          <a:xfrm>
            <a:off x="1474788" y="3286124"/>
            <a:ext cx="3168650" cy="2603669"/>
            <a:chOff x="1331913" y="3465532"/>
            <a:chExt cx="3168650" cy="2603669"/>
          </a:xfrm>
        </p:grpSpPr>
        <p:sp>
          <p:nvSpPr>
            <p:cNvPr id="7171" name="Text Box 2"/>
            <p:cNvSpPr txBox="1">
              <a:spLocks noChangeArrowheads="1"/>
            </p:cNvSpPr>
            <p:nvPr/>
          </p:nvSpPr>
          <p:spPr bwMode="auto">
            <a:xfrm>
              <a:off x="1331913" y="3465532"/>
              <a:ext cx="2808287" cy="457200"/>
            </a:xfrm>
            <a:prstGeom prst="rect">
              <a:avLst/>
            </a:prstGeom>
            <a:noFill/>
            <a:ln w="9525">
              <a:noFill/>
              <a:miter lim="800000"/>
            </a:ln>
          </p:spPr>
          <p:txBody>
            <a:bodyPr>
              <a:spAutoFit/>
            </a:bodyPr>
            <a:lstStyle/>
            <a:p>
              <a:pPr algn="l">
                <a:spcBef>
                  <a:spcPct val="50000"/>
                </a:spcBef>
              </a:pPr>
              <a:r>
                <a:rPr kumimoji="0" lang="zh-CN" altLang="en-US" sz="2400" b="1" dirty="0">
                  <a:solidFill>
                    <a:srgbClr val="3333FF"/>
                  </a:solidFill>
                  <a:ea typeface="楷体" panose="02010609060101010101" pitchFamily="49" charset="-122"/>
                  <a:cs typeface="Times New Roman" panose="02020603050405020304" pitchFamily="18" charset="0"/>
                </a:rPr>
                <a:t>常见的树表：</a:t>
              </a:r>
            </a:p>
          </p:txBody>
        </p:sp>
        <p:sp>
          <p:nvSpPr>
            <p:cNvPr id="7172" name="Text Box 3"/>
            <p:cNvSpPr txBox="1">
              <a:spLocks noChangeArrowheads="1"/>
            </p:cNvSpPr>
            <p:nvPr/>
          </p:nvSpPr>
          <p:spPr bwMode="auto">
            <a:xfrm>
              <a:off x="1403350" y="4114820"/>
              <a:ext cx="3097213" cy="1954381"/>
            </a:xfrm>
            <a:prstGeom prst="rect">
              <a:avLst/>
            </a:prstGeom>
            <a:noFill/>
            <a:ln w="9525">
              <a:noFill/>
              <a:miter lim="800000"/>
            </a:ln>
          </p:spPr>
          <p:txBody>
            <a:bodyPr>
              <a:spAutoFit/>
            </a:bodyPr>
            <a:lstStyle/>
            <a:p>
              <a:pPr algn="l">
                <a:spcBef>
                  <a:spcPct val="50000"/>
                </a:spcBef>
                <a:buFontTx/>
                <a:buBlip>
                  <a:blip r:embed="rId2"/>
                </a:buBlip>
              </a:pPr>
              <a:r>
                <a:rPr kumimoji="0" lang="en-US" altLang="zh-CN" sz="2200" b="1" dirty="0">
                  <a:solidFill>
                    <a:srgbClr val="3333FF"/>
                  </a:solidFill>
                  <a:ea typeface="楷体" panose="02010609060101010101" pitchFamily="49" charset="-122"/>
                  <a:cs typeface="Times New Roman" panose="02020603050405020304" pitchFamily="18" charset="0"/>
                </a:rPr>
                <a:t>  </a:t>
              </a:r>
              <a:r>
                <a:rPr kumimoji="0" lang="zh-CN" altLang="en-US" sz="2200" b="1" dirty="0">
                  <a:solidFill>
                    <a:srgbClr val="3333FF"/>
                  </a:solidFill>
                  <a:ea typeface="楷体" panose="02010609060101010101" pitchFamily="49" charset="-122"/>
                  <a:cs typeface="Times New Roman" panose="02020603050405020304" pitchFamily="18" charset="0"/>
                </a:rPr>
                <a:t>二叉排序树</a:t>
              </a:r>
            </a:p>
            <a:p>
              <a:pPr algn="l">
                <a:spcBef>
                  <a:spcPct val="50000"/>
                </a:spcBef>
                <a:buFontTx/>
                <a:buBlip>
                  <a:blip r:embed="rId2"/>
                </a:buBlip>
              </a:pPr>
              <a:r>
                <a:rPr kumimoji="0" lang="zh-CN" altLang="en-US" sz="2200" b="1" dirty="0">
                  <a:solidFill>
                    <a:srgbClr val="3333FF"/>
                  </a:solidFill>
                  <a:ea typeface="楷体" panose="02010609060101010101" pitchFamily="49" charset="-122"/>
                  <a:cs typeface="Times New Roman" panose="02020603050405020304" pitchFamily="18" charset="0"/>
                </a:rPr>
                <a:t>  平衡二叉树</a:t>
              </a:r>
            </a:p>
            <a:p>
              <a:pPr algn="l">
                <a:spcBef>
                  <a:spcPct val="50000"/>
                </a:spcBef>
                <a:buFontTx/>
                <a:buBlip>
                  <a:blip r:embed="rId2"/>
                </a:buBlip>
              </a:pPr>
              <a:r>
                <a:rPr kumimoji="0" lang="zh-CN" altLang="en-US" sz="2200" b="1" dirty="0">
                  <a:solidFill>
                    <a:srgbClr val="3333FF"/>
                  </a:solidFill>
                  <a:ea typeface="楷体" panose="02010609060101010101" pitchFamily="49" charset="-122"/>
                  <a:cs typeface="Times New Roman" panose="02020603050405020304" pitchFamily="18" charset="0"/>
                </a:rPr>
                <a:t>  </a:t>
              </a:r>
              <a:r>
                <a:rPr kumimoji="0" lang="en-US" altLang="zh-CN" sz="2200" b="1" dirty="0">
                  <a:solidFill>
                    <a:srgbClr val="3333FF"/>
                  </a:solidFill>
                  <a:ea typeface="楷体" panose="02010609060101010101" pitchFamily="49" charset="-122"/>
                  <a:cs typeface="Times New Roman" panose="02020603050405020304" pitchFamily="18" charset="0"/>
                </a:rPr>
                <a:t>B-</a:t>
              </a:r>
              <a:r>
                <a:rPr kumimoji="0" lang="zh-CN" altLang="en-US" sz="2200" b="1" dirty="0">
                  <a:solidFill>
                    <a:srgbClr val="3333FF"/>
                  </a:solidFill>
                  <a:ea typeface="楷体" panose="02010609060101010101" pitchFamily="49" charset="-122"/>
                  <a:cs typeface="Times New Roman" panose="02020603050405020304" pitchFamily="18" charset="0"/>
                </a:rPr>
                <a:t>树</a:t>
              </a:r>
            </a:p>
            <a:p>
              <a:pPr algn="l">
                <a:spcBef>
                  <a:spcPct val="50000"/>
                </a:spcBef>
                <a:buFontTx/>
                <a:buBlip>
                  <a:blip r:embed="rId2"/>
                </a:buBlip>
              </a:pPr>
              <a:r>
                <a:rPr kumimoji="0" lang="zh-CN" altLang="en-US" sz="2200" b="1" dirty="0">
                  <a:solidFill>
                    <a:srgbClr val="3333FF"/>
                  </a:solidFill>
                  <a:ea typeface="楷体" panose="02010609060101010101" pitchFamily="49" charset="-122"/>
                  <a:cs typeface="Times New Roman" panose="02020603050405020304" pitchFamily="18" charset="0"/>
                </a:rPr>
                <a:t>  </a:t>
              </a:r>
              <a:r>
                <a:rPr kumimoji="0" lang="en-US" altLang="zh-CN" sz="2200" b="1" dirty="0">
                  <a:solidFill>
                    <a:srgbClr val="3333FF"/>
                  </a:solidFill>
                  <a:ea typeface="楷体" panose="02010609060101010101" pitchFamily="49" charset="-122"/>
                  <a:cs typeface="Times New Roman" panose="02020603050405020304" pitchFamily="18" charset="0"/>
                </a:rPr>
                <a:t>B+</a:t>
              </a:r>
              <a:r>
                <a:rPr kumimoji="0" lang="zh-CN" altLang="en-US" sz="2200" b="1" dirty="0">
                  <a:solidFill>
                    <a:srgbClr val="3333FF"/>
                  </a:solidFill>
                  <a:ea typeface="楷体" panose="02010609060101010101" pitchFamily="49" charset="-122"/>
                  <a:cs typeface="Times New Roman" panose="02020603050405020304" pitchFamily="18" charset="0"/>
                </a:rPr>
                <a:t>树</a:t>
              </a:r>
            </a:p>
          </p:txBody>
        </p:sp>
      </p:grpSp>
      <p:sp>
        <p:nvSpPr>
          <p:cNvPr id="5" name="Text Box 8" descr="信纸"/>
          <p:cNvSpPr txBox="1">
            <a:spLocks noChangeArrowheads="1"/>
          </p:cNvSpPr>
          <p:nvPr/>
        </p:nvSpPr>
        <p:spPr bwMode="auto">
          <a:xfrm>
            <a:off x="2357422" y="571480"/>
            <a:ext cx="4152900" cy="579438"/>
          </a:xfrm>
          <a:prstGeom prst="rect">
            <a:avLst/>
          </a:prstGeom>
          <a:blipFill dpi="0" rotWithShape="1">
            <a:blip r:embed="rId3"/>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9.3  </a:t>
            </a:r>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树表的查找</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27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95288" y="1412875"/>
            <a:ext cx="8534430" cy="3472746"/>
          </a:xfrm>
          <a:prstGeom prst="rect">
            <a:avLst/>
          </a:prstGeom>
          <a:noFill/>
          <a:ln w="9525">
            <a:noFill/>
            <a:miter lim="800000"/>
          </a:ln>
        </p:spPr>
        <p:txBody>
          <a:bodyPr wrap="square">
            <a:spAutoFit/>
          </a:bodyPr>
          <a:lstStyle/>
          <a:p>
            <a:pPr algn="l">
              <a:lnSpc>
                <a:spcPts val="3200"/>
              </a:lnSpc>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a:t>
            </a:r>
            <a:r>
              <a:rPr lang="zh-CN" altLang="en-US" sz="2400" b="1" dirty="0">
                <a:ea typeface="楷体" panose="02010609060101010101" pitchFamily="49" charset="-122"/>
                <a:cs typeface="Times New Roman" panose="02020603050405020304" pitchFamily="18" charset="0"/>
              </a:rPr>
              <a:t>二叉排序树（</a:t>
            </a:r>
            <a:r>
              <a:rPr lang="en-US" altLang="zh-CN" dirty="0">
                <a:ea typeface="楷体" panose="02010609060101010101" pitchFamily="49" charset="-122"/>
                <a:cs typeface="Times New Roman" panose="02020603050405020304" pitchFamily="18" charset="0"/>
              </a:rPr>
              <a:t>Binary search tree</a:t>
            </a:r>
            <a:r>
              <a:rPr lang="zh-CN" altLang="en-US" dirty="0">
                <a:ea typeface="楷体" panose="02010609060101010101" pitchFamily="49" charset="-122"/>
                <a:cs typeface="Times New Roman" panose="02020603050405020304" pitchFamily="18" charset="0"/>
              </a:rPr>
              <a:t>，</a:t>
            </a:r>
            <a:r>
              <a:rPr lang="zh-CN" altLang="en-US" sz="2400" b="1" dirty="0">
                <a:ea typeface="楷体" panose="02010609060101010101" pitchFamily="49" charset="-122"/>
                <a:cs typeface="Times New Roman" panose="02020603050405020304" pitchFamily="18" charset="0"/>
              </a:rPr>
              <a:t>简称</a:t>
            </a:r>
            <a:r>
              <a:rPr lang="en-US" altLang="zh-CN" sz="2400" b="1" dirty="0" err="1">
                <a:ea typeface="楷体" panose="02010609060101010101" pitchFamily="49" charset="-122"/>
                <a:cs typeface="Times New Roman" panose="02020603050405020304" pitchFamily="18" charset="0"/>
              </a:rPr>
              <a:t>BST</a:t>
            </a:r>
            <a:r>
              <a:rPr lang="zh-CN" altLang="en-US" sz="2400" b="1" dirty="0">
                <a:ea typeface="楷体" panose="02010609060101010101" pitchFamily="49" charset="-122"/>
                <a:cs typeface="Times New Roman" panose="02020603050405020304" pitchFamily="18" charset="0"/>
              </a:rPr>
              <a:t>）</a:t>
            </a:r>
            <a:r>
              <a:rPr lang="zh-CN" altLang="en-US" sz="2400" b="1" dirty="0">
                <a:solidFill>
                  <a:srgbClr val="3333FF"/>
                </a:solidFill>
                <a:ea typeface="楷体" panose="02010609060101010101" pitchFamily="49" charset="-122"/>
                <a:cs typeface="Times New Roman" panose="02020603050405020304" pitchFamily="18" charset="0"/>
              </a:rPr>
              <a:t>又称二叉查找（搜索）树，其定义为：二叉排序树或者是空树，或者是满足如下性质</a:t>
            </a:r>
            <a:r>
              <a:rPr lang="zh-CN" altLang="en-US" sz="2400" b="1"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BST</a:t>
            </a:r>
            <a:r>
              <a:rPr lang="zh-CN" altLang="en-US" sz="2400" b="1" dirty="0">
                <a:ea typeface="楷体" panose="02010609060101010101" pitchFamily="49" charset="-122"/>
                <a:cs typeface="Times New Roman" panose="02020603050405020304" pitchFamily="18" charset="0"/>
              </a:rPr>
              <a:t>性质）</a:t>
            </a:r>
            <a:r>
              <a:rPr lang="zh-CN" altLang="en-US" sz="2400" b="1" dirty="0">
                <a:solidFill>
                  <a:srgbClr val="3333FF"/>
                </a:solidFill>
                <a:ea typeface="楷体" panose="02010609060101010101" pitchFamily="49" charset="-122"/>
                <a:cs typeface="Times New Roman" panose="02020603050405020304" pitchFamily="18" charset="0"/>
              </a:rPr>
              <a:t>的二叉树：</a:t>
            </a:r>
          </a:p>
          <a:p>
            <a:pPr algn="just">
              <a:lnSpc>
                <a:spcPts val="3200"/>
              </a:lnSpc>
              <a:spcBef>
                <a:spcPct val="50000"/>
              </a:spcBef>
            </a:pPr>
            <a:r>
              <a:rPr lang="zh-CN" altLang="en-US" sz="2200" b="1" dirty="0">
                <a:solidFill>
                  <a:srgbClr val="3333FF"/>
                </a:solidFill>
                <a:ea typeface="楷体" panose="02010609060101010101" pitchFamily="49" charset="-122"/>
                <a:cs typeface="Times New Roman" panose="02020603050405020304" pitchFamily="18" charset="0"/>
              </a:rPr>
              <a:t>      </a:t>
            </a:r>
            <a:r>
              <a:rPr lang="zh-CN" altLang="en-US" sz="2200" b="1" dirty="0">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dirty="0">
                <a:solidFill>
                  <a:srgbClr val="3333FF"/>
                </a:solidFill>
                <a:ea typeface="楷体" panose="02010609060101010101" pitchFamily="49" charset="-122"/>
                <a:cs typeface="Times New Roman" panose="02020603050405020304" pitchFamily="18" charset="0"/>
              </a:rPr>
              <a:t>若它的左子树非空，则左子树上所有结点值（指关键字值）均小于根结点值；</a:t>
            </a:r>
          </a:p>
          <a:p>
            <a:pPr algn="just">
              <a:lnSpc>
                <a:spcPts val="3200"/>
              </a:lnSpc>
              <a:spcBef>
                <a:spcPct val="50000"/>
              </a:spcBef>
            </a:pPr>
            <a:r>
              <a:rPr lang="zh-CN" altLang="en-US" sz="2200" b="1" dirty="0">
                <a:solidFill>
                  <a:srgbClr val="3333FF"/>
                </a:solidFill>
                <a:ea typeface="楷体" panose="02010609060101010101" pitchFamily="49" charset="-122"/>
                <a:cs typeface="Times New Roman" panose="02020603050405020304" pitchFamily="18" charset="0"/>
              </a:rPr>
              <a:t>      </a:t>
            </a:r>
            <a:r>
              <a:rPr lang="zh-CN" altLang="en-US" sz="2200" b="1" dirty="0">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dirty="0">
                <a:solidFill>
                  <a:srgbClr val="3333FF"/>
                </a:solidFill>
                <a:ea typeface="楷体" panose="02010609060101010101" pitchFamily="49" charset="-122"/>
                <a:cs typeface="Times New Roman" panose="02020603050405020304" pitchFamily="18" charset="0"/>
              </a:rPr>
              <a:t>若它的右子树非空，则右子树上所有结点值均大于根结点值；</a:t>
            </a:r>
          </a:p>
          <a:p>
            <a:pPr algn="just">
              <a:lnSpc>
                <a:spcPts val="3200"/>
              </a:lnSpc>
              <a:spcBef>
                <a:spcPct val="50000"/>
              </a:spcBef>
            </a:pPr>
            <a:r>
              <a:rPr lang="zh-CN" altLang="en-US" sz="2200" b="1" dirty="0">
                <a:solidFill>
                  <a:srgbClr val="3333FF"/>
                </a:solidFill>
                <a:ea typeface="楷体" panose="02010609060101010101" pitchFamily="49" charset="-122"/>
                <a:cs typeface="Times New Roman" panose="02020603050405020304" pitchFamily="18" charset="0"/>
              </a:rPr>
              <a:t>      </a:t>
            </a:r>
            <a:r>
              <a:rPr lang="zh-CN" altLang="en-US" sz="2200" b="1" dirty="0">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dirty="0">
                <a:solidFill>
                  <a:srgbClr val="3333FF"/>
                </a:solidFill>
                <a:ea typeface="楷体" panose="02010609060101010101" pitchFamily="49" charset="-122"/>
                <a:cs typeface="Times New Roman" panose="02020603050405020304" pitchFamily="18" charset="0"/>
              </a:rPr>
              <a:t>左、右子树本身又各是一棵二叉排序树。</a:t>
            </a:r>
          </a:p>
        </p:txBody>
      </p:sp>
      <p:sp>
        <p:nvSpPr>
          <p:cNvPr id="8195" name="Text Box 2"/>
          <p:cNvSpPr txBox="1">
            <a:spLocks noChangeArrowheads="1"/>
          </p:cNvSpPr>
          <p:nvPr/>
        </p:nvSpPr>
        <p:spPr bwMode="auto">
          <a:xfrm>
            <a:off x="1142976" y="5143512"/>
            <a:ext cx="6337300" cy="457200"/>
          </a:xfrm>
          <a:prstGeom prst="rect">
            <a:avLst/>
          </a:prstGeom>
          <a:noFill/>
          <a:ln w="9525">
            <a:noFill/>
            <a:miter lim="800000"/>
          </a:ln>
        </p:spPr>
        <p:txBody>
          <a:bodyPr>
            <a:spAutoFit/>
          </a:bodyPr>
          <a:lstStyle/>
          <a:p>
            <a:pPr algn="l">
              <a:spcBef>
                <a:spcPct val="50000"/>
              </a:spcBef>
            </a:pPr>
            <a:r>
              <a:rPr kumimoji="0" lang="zh-CN" altLang="en-US" sz="2400" b="1" dirty="0">
                <a:latin typeface="黑体" panose="02010609060101010101" pitchFamily="49" charset="-122"/>
                <a:ea typeface="黑体" panose="02010609060101010101" pitchFamily="49" charset="-122"/>
              </a:rPr>
              <a:t>注意：</a:t>
            </a:r>
            <a:r>
              <a:rPr kumimoji="0" lang="zh-CN" altLang="en-US" sz="2400" b="1" dirty="0">
                <a:solidFill>
                  <a:srgbClr val="3333FF"/>
                </a:solidFill>
                <a:latin typeface="楷体" panose="02010609060101010101" pitchFamily="49" charset="-122"/>
                <a:ea typeface="楷体" panose="02010609060101010101" pitchFamily="49" charset="-122"/>
              </a:rPr>
              <a:t>二叉排序树中没有相同关键字的结点。</a:t>
            </a:r>
          </a:p>
        </p:txBody>
      </p:sp>
      <p:sp>
        <p:nvSpPr>
          <p:cNvPr id="8196" name="Text Box 3" descr="粉色面巾纸"/>
          <p:cNvSpPr txBox="1">
            <a:spLocks noChangeArrowheads="1"/>
          </p:cNvSpPr>
          <p:nvPr/>
        </p:nvSpPr>
        <p:spPr bwMode="auto">
          <a:xfrm>
            <a:off x="395288" y="404813"/>
            <a:ext cx="3390894" cy="5191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3">
            <a:schemeClr val="accent5"/>
          </a:fillRef>
          <a:effectRef idx="2">
            <a:schemeClr val="accent5"/>
          </a:effectRef>
          <a:fontRef idx="minor">
            <a:schemeClr val="lt1"/>
          </a:fontRef>
        </p:style>
        <p:txBody>
          <a:bodyPr wrap="square">
            <a:spAutoFit/>
          </a:bodyPr>
          <a:lstStyle/>
          <a:p>
            <a:pPr>
              <a:spcBef>
                <a:spcPct val="50000"/>
              </a:spcBef>
            </a:pPr>
            <a:r>
              <a:rPr lang="en-US" altLang="zh-CN" b="1" dirty="0">
                <a:solidFill>
                  <a:srgbClr val="FF0000"/>
                </a:solidFill>
                <a:latin typeface="Times New Roman" panose="02020603050405020304" pitchFamily="18" charset="0"/>
                <a:ea typeface="隶书" pitchFamily="49" charset="-122"/>
                <a:cs typeface="Times New Roman" panose="02020603050405020304" pitchFamily="18" charset="0"/>
              </a:rPr>
              <a:t>9.3.1  </a:t>
            </a:r>
            <a:r>
              <a:rPr lang="zh-CN" altLang="en-US" b="1" dirty="0">
                <a:solidFill>
                  <a:srgbClr val="FF0000"/>
                </a:solidFill>
                <a:latin typeface="Times New Roman" panose="02020603050405020304" pitchFamily="18" charset="0"/>
                <a:ea typeface="隶书" pitchFamily="49" charset="-122"/>
                <a:cs typeface="Times New Roman" panose="02020603050405020304" pitchFamily="18" charset="0"/>
              </a:rPr>
              <a:t>二叉排序树</a:t>
            </a:r>
            <a:endParaRPr kumimoji="0" lang="zh-CN" altLang="en-US" b="1" dirty="0">
              <a:solidFill>
                <a:srgbClr val="FF0000"/>
              </a:solidFill>
              <a:latin typeface="Times New Roman" panose="02020603050405020304" pitchFamily="18" charset="0"/>
              <a:ea typeface="隶书"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47864" y="116632"/>
            <a:ext cx="1857388" cy="57150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zh-CN" altLang="en-US" sz="2400" b="1">
                <a:solidFill>
                  <a:srgbClr val="3333FF"/>
                </a:solidFill>
                <a:ea typeface="楷体" panose="02010609060101010101" pitchFamily="49" charset="-122"/>
                <a:cs typeface="Times New Roman" panose="02020603050405020304" pitchFamily="18" charset="0"/>
              </a:rPr>
              <a:t>二叉树结构</a:t>
            </a:r>
            <a:endParaRPr lang="zh-CN" altLang="en-US" sz="2400"/>
          </a:p>
        </p:txBody>
      </p:sp>
      <p:sp>
        <p:nvSpPr>
          <p:cNvPr id="3" name="圆角矩形 2"/>
          <p:cNvSpPr/>
          <p:nvPr/>
        </p:nvSpPr>
        <p:spPr>
          <a:xfrm>
            <a:off x="3244412" y="1385752"/>
            <a:ext cx="2214578" cy="57150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zh-CN" altLang="en-US" sz="2400" b="1">
                <a:solidFill>
                  <a:srgbClr val="3333FF"/>
                </a:solidFill>
                <a:ea typeface="楷体" panose="02010609060101010101" pitchFamily="49" charset="-122"/>
                <a:cs typeface="Times New Roman" panose="02020603050405020304" pitchFamily="18" charset="0"/>
              </a:rPr>
              <a:t>二叉排序树</a:t>
            </a:r>
            <a:endParaRPr lang="zh-CN" altLang="en-US" sz="2400"/>
          </a:p>
        </p:txBody>
      </p:sp>
      <p:sp>
        <p:nvSpPr>
          <p:cNvPr id="4" name="下箭头 3"/>
          <p:cNvSpPr/>
          <p:nvPr/>
        </p:nvSpPr>
        <p:spPr>
          <a:xfrm>
            <a:off x="4205120" y="831012"/>
            <a:ext cx="78848" cy="43774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5" name="TextBox 4"/>
          <p:cNvSpPr txBox="1"/>
          <p:nvPr/>
        </p:nvSpPr>
        <p:spPr>
          <a:xfrm>
            <a:off x="4366931" y="849831"/>
            <a:ext cx="3500462" cy="400110"/>
          </a:xfrm>
          <a:prstGeom prst="rect">
            <a:avLst/>
          </a:prstGeom>
          <a:noFill/>
        </p:spPr>
        <p:txBody>
          <a:bodyPr wrap="square" rtlCol="0">
            <a:spAutoFit/>
          </a:bodyPr>
          <a:lstStyle/>
          <a:p>
            <a:pPr algn="l"/>
            <a:r>
              <a:rPr lang="zh-CN" altLang="en-US" sz="2000" b="1" dirty="0">
                <a:solidFill>
                  <a:srgbClr val="3333FF"/>
                </a:solidFill>
                <a:ea typeface="楷体" panose="02010609060101010101" pitchFamily="49" charset="-122"/>
                <a:cs typeface="Times New Roman" panose="02020603050405020304" pitchFamily="18" charset="0"/>
              </a:rPr>
              <a:t>满足</a:t>
            </a:r>
            <a:r>
              <a:rPr lang="en-US" altLang="zh-CN" sz="2000" b="1" dirty="0">
                <a:solidFill>
                  <a:srgbClr val="3333FF"/>
                </a:solidFill>
                <a:ea typeface="楷体" panose="02010609060101010101" pitchFamily="49" charset="-122"/>
                <a:cs typeface="Times New Roman" panose="02020603050405020304" pitchFamily="18" charset="0"/>
              </a:rPr>
              <a:t>BST</a:t>
            </a:r>
            <a:r>
              <a:rPr lang="zh-CN" altLang="en-US" sz="2000" b="1" dirty="0">
                <a:solidFill>
                  <a:srgbClr val="3333FF"/>
                </a:solidFill>
                <a:ea typeface="楷体" panose="02010609060101010101" pitchFamily="49" charset="-122"/>
                <a:cs typeface="Times New Roman" panose="02020603050405020304" pitchFamily="18" charset="0"/>
              </a:rPr>
              <a:t>性质：结点值约束</a:t>
            </a:r>
          </a:p>
        </p:txBody>
      </p:sp>
      <p:sp>
        <p:nvSpPr>
          <p:cNvPr id="6" name="幻灯片编号占位符 5"/>
          <p:cNvSpPr>
            <a:spLocks noGrp="1"/>
          </p:cNvSpPr>
          <p:nvPr>
            <p:ph type="sldNum" sz="quarter" idx="12"/>
          </p:nvPr>
        </p:nvSpPr>
        <p:spPr/>
        <p:txBody>
          <a:bodyPr/>
          <a:lstStyle/>
          <a:p>
            <a:fld id="{A3603EE2-E77C-4A3F-BE76-CC22BE303815}" type="slidenum">
              <a:rPr lang="en-US" altLang="zh-CN" smtClean="0"/>
              <a:t>29</a:t>
            </a:fld>
            <a:endParaRPr lang="en-US" altLang="zh-CN" dirty="0"/>
          </a:p>
        </p:txBody>
      </p:sp>
      <p:sp>
        <p:nvSpPr>
          <p:cNvPr id="7" name="Line 20"/>
          <p:cNvSpPr>
            <a:spLocks noChangeShapeType="1"/>
          </p:cNvSpPr>
          <p:nvPr/>
        </p:nvSpPr>
        <p:spPr bwMode="auto">
          <a:xfrm>
            <a:off x="2359925" y="4209534"/>
            <a:ext cx="322212" cy="426830"/>
          </a:xfrm>
          <a:prstGeom prst="line">
            <a:avLst/>
          </a:prstGeom>
          <a:noFill/>
          <a:ln w="38100">
            <a:solidFill>
              <a:srgbClr val="3333FF"/>
            </a:solidFill>
            <a:round/>
          </a:ln>
        </p:spPr>
        <p:txBody>
          <a:bodyPr wrap="none" anchor="ctr"/>
          <a:lstStyle/>
          <a:p>
            <a:endParaRPr lang="zh-CN" altLang="en-US"/>
          </a:p>
        </p:txBody>
      </p:sp>
      <p:sp>
        <p:nvSpPr>
          <p:cNvPr id="8" name="Oval 3"/>
          <p:cNvSpPr>
            <a:spLocks noChangeArrowheads="1"/>
          </p:cNvSpPr>
          <p:nvPr/>
        </p:nvSpPr>
        <p:spPr bwMode="auto">
          <a:xfrm>
            <a:off x="4263829" y="2398216"/>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dirty="0"/>
              <a:t>50</a:t>
            </a:r>
          </a:p>
        </p:txBody>
      </p:sp>
      <p:sp>
        <p:nvSpPr>
          <p:cNvPr id="9" name="Oval 4"/>
          <p:cNvSpPr>
            <a:spLocks noChangeArrowheads="1"/>
          </p:cNvSpPr>
          <p:nvPr/>
        </p:nvSpPr>
        <p:spPr bwMode="auto">
          <a:xfrm>
            <a:off x="3033624" y="3086877"/>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a:t>30</a:t>
            </a:r>
          </a:p>
        </p:txBody>
      </p:sp>
      <p:sp>
        <p:nvSpPr>
          <p:cNvPr id="10" name="Oval 5"/>
          <p:cNvSpPr>
            <a:spLocks noChangeArrowheads="1"/>
          </p:cNvSpPr>
          <p:nvPr/>
        </p:nvSpPr>
        <p:spPr bwMode="auto">
          <a:xfrm>
            <a:off x="5611197" y="3086877"/>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a:t>80</a:t>
            </a:r>
          </a:p>
        </p:txBody>
      </p:sp>
      <p:sp>
        <p:nvSpPr>
          <p:cNvPr id="11" name="Oval 6"/>
          <p:cNvSpPr>
            <a:spLocks noChangeArrowheads="1"/>
          </p:cNvSpPr>
          <p:nvPr/>
        </p:nvSpPr>
        <p:spPr bwMode="auto">
          <a:xfrm>
            <a:off x="1862000" y="3775538"/>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a:t>20</a:t>
            </a:r>
          </a:p>
        </p:txBody>
      </p:sp>
      <p:sp>
        <p:nvSpPr>
          <p:cNvPr id="12" name="Oval 7"/>
          <p:cNvSpPr>
            <a:spLocks noChangeArrowheads="1"/>
          </p:cNvSpPr>
          <p:nvPr/>
        </p:nvSpPr>
        <p:spPr bwMode="auto">
          <a:xfrm>
            <a:off x="6782821" y="3775538"/>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a:t>90</a:t>
            </a:r>
          </a:p>
        </p:txBody>
      </p:sp>
      <p:sp>
        <p:nvSpPr>
          <p:cNvPr id="13" name="Oval 8"/>
          <p:cNvSpPr>
            <a:spLocks noChangeArrowheads="1"/>
          </p:cNvSpPr>
          <p:nvPr/>
        </p:nvSpPr>
        <p:spPr bwMode="auto">
          <a:xfrm>
            <a:off x="1334769" y="4636364"/>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a:t>10</a:t>
            </a:r>
          </a:p>
        </p:txBody>
      </p:sp>
      <p:sp>
        <p:nvSpPr>
          <p:cNvPr id="14" name="Oval 9"/>
          <p:cNvSpPr>
            <a:spLocks noChangeArrowheads="1"/>
          </p:cNvSpPr>
          <p:nvPr/>
        </p:nvSpPr>
        <p:spPr bwMode="auto">
          <a:xfrm>
            <a:off x="6021265" y="4636364"/>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a:t>85</a:t>
            </a:r>
          </a:p>
        </p:txBody>
      </p:sp>
      <p:sp>
        <p:nvSpPr>
          <p:cNvPr id="15" name="Oval 10"/>
          <p:cNvSpPr>
            <a:spLocks noChangeArrowheads="1"/>
          </p:cNvSpPr>
          <p:nvPr/>
        </p:nvSpPr>
        <p:spPr bwMode="auto">
          <a:xfrm>
            <a:off x="4263829" y="3775538"/>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a:t>40</a:t>
            </a:r>
          </a:p>
        </p:txBody>
      </p:sp>
      <p:sp>
        <p:nvSpPr>
          <p:cNvPr id="16" name="Oval 11"/>
          <p:cNvSpPr>
            <a:spLocks noChangeArrowheads="1"/>
          </p:cNvSpPr>
          <p:nvPr/>
        </p:nvSpPr>
        <p:spPr bwMode="auto">
          <a:xfrm>
            <a:off x="3560855" y="4636364"/>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a:t>35</a:t>
            </a:r>
          </a:p>
        </p:txBody>
      </p:sp>
      <p:sp>
        <p:nvSpPr>
          <p:cNvPr id="17" name="Oval 12"/>
          <p:cNvSpPr>
            <a:spLocks noChangeArrowheads="1"/>
          </p:cNvSpPr>
          <p:nvPr/>
        </p:nvSpPr>
        <p:spPr bwMode="auto">
          <a:xfrm>
            <a:off x="2447812" y="4636364"/>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a:t>25</a:t>
            </a:r>
          </a:p>
        </p:txBody>
      </p:sp>
      <p:sp>
        <p:nvSpPr>
          <p:cNvPr id="18" name="Oval 13"/>
          <p:cNvSpPr>
            <a:spLocks noChangeArrowheads="1"/>
          </p:cNvSpPr>
          <p:nvPr/>
        </p:nvSpPr>
        <p:spPr bwMode="auto">
          <a:xfrm>
            <a:off x="1979162" y="5382413"/>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a:t>23</a:t>
            </a:r>
          </a:p>
        </p:txBody>
      </p:sp>
      <p:sp>
        <p:nvSpPr>
          <p:cNvPr id="19" name="Oval 14"/>
          <p:cNvSpPr>
            <a:spLocks noChangeArrowheads="1"/>
          </p:cNvSpPr>
          <p:nvPr/>
        </p:nvSpPr>
        <p:spPr bwMode="auto">
          <a:xfrm>
            <a:off x="6782821" y="5382413"/>
            <a:ext cx="585812" cy="459107"/>
          </a:xfrm>
          <a:prstGeom prst="ellipse">
            <a:avLst/>
          </a:prstGeom>
          <a:noFill/>
          <a:ln w="38100" cap="sq">
            <a:solidFill>
              <a:srgbClr val="3333FF"/>
            </a:solidFill>
            <a:round/>
            <a:headEnd type="none" w="sm" len="sm"/>
            <a:tailEnd type="none" w="sm" len="sm"/>
          </a:ln>
        </p:spPr>
        <p:txBody>
          <a:bodyPr wrap="none" anchor="ctr"/>
          <a:lstStyle/>
          <a:p>
            <a:r>
              <a:rPr lang="en-US" altLang="zh-CN" sz="2400" b="1"/>
              <a:t>88</a:t>
            </a:r>
          </a:p>
        </p:txBody>
      </p:sp>
      <p:sp>
        <p:nvSpPr>
          <p:cNvPr id="20" name="Line 15"/>
          <p:cNvSpPr>
            <a:spLocks noChangeShapeType="1"/>
          </p:cNvSpPr>
          <p:nvPr/>
        </p:nvSpPr>
        <p:spPr bwMode="auto">
          <a:xfrm flipH="1">
            <a:off x="3560855" y="2742547"/>
            <a:ext cx="702974" cy="401719"/>
          </a:xfrm>
          <a:prstGeom prst="line">
            <a:avLst/>
          </a:prstGeom>
          <a:noFill/>
          <a:ln w="38100">
            <a:solidFill>
              <a:srgbClr val="3333FF"/>
            </a:solidFill>
            <a:round/>
          </a:ln>
        </p:spPr>
        <p:txBody>
          <a:bodyPr wrap="none" anchor="ctr"/>
          <a:lstStyle/>
          <a:p>
            <a:endParaRPr lang="zh-CN" altLang="en-US"/>
          </a:p>
        </p:txBody>
      </p:sp>
      <p:sp>
        <p:nvSpPr>
          <p:cNvPr id="21" name="Line 16"/>
          <p:cNvSpPr>
            <a:spLocks noChangeShapeType="1"/>
          </p:cNvSpPr>
          <p:nvPr/>
        </p:nvSpPr>
        <p:spPr bwMode="auto">
          <a:xfrm flipH="1">
            <a:off x="2389231" y="3431207"/>
            <a:ext cx="644393" cy="401719"/>
          </a:xfrm>
          <a:prstGeom prst="line">
            <a:avLst/>
          </a:prstGeom>
          <a:noFill/>
          <a:ln w="38100">
            <a:solidFill>
              <a:srgbClr val="3333FF"/>
            </a:solidFill>
            <a:round/>
          </a:ln>
        </p:spPr>
        <p:txBody>
          <a:bodyPr wrap="none" anchor="ctr"/>
          <a:lstStyle/>
          <a:p>
            <a:endParaRPr lang="zh-CN" altLang="en-US"/>
          </a:p>
        </p:txBody>
      </p:sp>
      <p:sp>
        <p:nvSpPr>
          <p:cNvPr id="22" name="Line 17"/>
          <p:cNvSpPr>
            <a:spLocks noChangeShapeType="1"/>
          </p:cNvSpPr>
          <p:nvPr/>
        </p:nvSpPr>
        <p:spPr bwMode="auto">
          <a:xfrm>
            <a:off x="4791060" y="2742547"/>
            <a:ext cx="878718" cy="401719"/>
          </a:xfrm>
          <a:prstGeom prst="line">
            <a:avLst/>
          </a:prstGeom>
          <a:noFill/>
          <a:ln w="38100">
            <a:solidFill>
              <a:srgbClr val="3333FF"/>
            </a:solidFill>
            <a:round/>
          </a:ln>
        </p:spPr>
        <p:txBody>
          <a:bodyPr wrap="none" anchor="ctr"/>
          <a:lstStyle/>
          <a:p>
            <a:endParaRPr lang="zh-CN" altLang="en-US"/>
          </a:p>
        </p:txBody>
      </p:sp>
      <p:sp>
        <p:nvSpPr>
          <p:cNvPr id="23" name="Line 18"/>
          <p:cNvSpPr>
            <a:spLocks noChangeShapeType="1"/>
          </p:cNvSpPr>
          <p:nvPr/>
        </p:nvSpPr>
        <p:spPr bwMode="auto">
          <a:xfrm>
            <a:off x="3560855" y="3431207"/>
            <a:ext cx="761556" cy="459107"/>
          </a:xfrm>
          <a:prstGeom prst="line">
            <a:avLst/>
          </a:prstGeom>
          <a:noFill/>
          <a:ln w="38100">
            <a:solidFill>
              <a:srgbClr val="3333FF"/>
            </a:solidFill>
            <a:round/>
          </a:ln>
        </p:spPr>
        <p:txBody>
          <a:bodyPr wrap="none" anchor="ctr"/>
          <a:lstStyle/>
          <a:p>
            <a:endParaRPr lang="zh-CN" altLang="en-US"/>
          </a:p>
        </p:txBody>
      </p:sp>
      <p:sp>
        <p:nvSpPr>
          <p:cNvPr id="24" name="Line 19"/>
          <p:cNvSpPr>
            <a:spLocks noChangeShapeType="1"/>
          </p:cNvSpPr>
          <p:nvPr/>
        </p:nvSpPr>
        <p:spPr bwMode="auto">
          <a:xfrm flipH="1">
            <a:off x="1627675" y="4234645"/>
            <a:ext cx="351487" cy="401719"/>
          </a:xfrm>
          <a:prstGeom prst="line">
            <a:avLst/>
          </a:prstGeom>
          <a:noFill/>
          <a:ln w="38100">
            <a:solidFill>
              <a:srgbClr val="3333FF"/>
            </a:solidFill>
            <a:round/>
          </a:ln>
        </p:spPr>
        <p:txBody>
          <a:bodyPr wrap="none" anchor="ctr"/>
          <a:lstStyle/>
          <a:p>
            <a:endParaRPr lang="zh-CN" altLang="en-US"/>
          </a:p>
        </p:txBody>
      </p:sp>
      <p:sp>
        <p:nvSpPr>
          <p:cNvPr id="25" name="Line 21"/>
          <p:cNvSpPr>
            <a:spLocks noChangeShapeType="1"/>
          </p:cNvSpPr>
          <p:nvPr/>
        </p:nvSpPr>
        <p:spPr bwMode="auto">
          <a:xfrm flipH="1">
            <a:off x="2272068" y="5095471"/>
            <a:ext cx="351487" cy="286942"/>
          </a:xfrm>
          <a:prstGeom prst="line">
            <a:avLst/>
          </a:prstGeom>
          <a:noFill/>
          <a:ln w="38100">
            <a:solidFill>
              <a:srgbClr val="3333FF"/>
            </a:solidFill>
            <a:round/>
          </a:ln>
        </p:spPr>
        <p:txBody>
          <a:bodyPr wrap="none" anchor="ctr"/>
          <a:lstStyle/>
          <a:p>
            <a:endParaRPr lang="zh-CN" altLang="en-US"/>
          </a:p>
        </p:txBody>
      </p:sp>
      <p:sp>
        <p:nvSpPr>
          <p:cNvPr id="26" name="Line 22"/>
          <p:cNvSpPr>
            <a:spLocks noChangeShapeType="1"/>
          </p:cNvSpPr>
          <p:nvPr/>
        </p:nvSpPr>
        <p:spPr bwMode="auto">
          <a:xfrm flipH="1">
            <a:off x="3853761" y="4177256"/>
            <a:ext cx="468650" cy="459107"/>
          </a:xfrm>
          <a:prstGeom prst="line">
            <a:avLst/>
          </a:prstGeom>
          <a:noFill/>
          <a:ln w="38100">
            <a:solidFill>
              <a:srgbClr val="3333FF"/>
            </a:solidFill>
            <a:round/>
          </a:ln>
        </p:spPr>
        <p:txBody>
          <a:bodyPr wrap="none" anchor="ctr"/>
          <a:lstStyle/>
          <a:p>
            <a:endParaRPr lang="zh-CN" altLang="en-US"/>
          </a:p>
        </p:txBody>
      </p:sp>
      <p:sp>
        <p:nvSpPr>
          <p:cNvPr id="27" name="Line 23"/>
          <p:cNvSpPr>
            <a:spLocks noChangeShapeType="1"/>
          </p:cNvSpPr>
          <p:nvPr/>
        </p:nvSpPr>
        <p:spPr bwMode="auto">
          <a:xfrm>
            <a:off x="6197009" y="3431207"/>
            <a:ext cx="644393" cy="401719"/>
          </a:xfrm>
          <a:prstGeom prst="line">
            <a:avLst/>
          </a:prstGeom>
          <a:noFill/>
          <a:ln w="38100">
            <a:solidFill>
              <a:srgbClr val="3333FF"/>
            </a:solidFill>
            <a:round/>
          </a:ln>
        </p:spPr>
        <p:txBody>
          <a:bodyPr wrap="none" anchor="ctr"/>
          <a:lstStyle/>
          <a:p>
            <a:endParaRPr lang="zh-CN" altLang="en-US"/>
          </a:p>
        </p:txBody>
      </p:sp>
      <p:sp>
        <p:nvSpPr>
          <p:cNvPr id="28" name="Freeform 24"/>
          <p:cNvSpPr/>
          <p:nvPr/>
        </p:nvSpPr>
        <p:spPr bwMode="auto">
          <a:xfrm>
            <a:off x="6489915" y="4177256"/>
            <a:ext cx="429595" cy="516496"/>
          </a:xfrm>
          <a:custGeom>
            <a:avLst/>
            <a:gdLst>
              <a:gd name="T0" fmla="*/ 352 w 352"/>
              <a:gd name="T1" fmla="*/ 0 h 432"/>
              <a:gd name="T2" fmla="*/ 0 w 352"/>
              <a:gd name="T3" fmla="*/ 432 h 432"/>
              <a:gd name="T4" fmla="*/ 0 60000 65536"/>
              <a:gd name="T5" fmla="*/ 0 60000 65536"/>
              <a:gd name="T6" fmla="*/ 0 w 352"/>
              <a:gd name="T7" fmla="*/ 0 h 432"/>
              <a:gd name="T8" fmla="*/ 352 w 352"/>
              <a:gd name="T9" fmla="*/ 432 h 432"/>
            </a:gdLst>
            <a:ahLst/>
            <a:cxnLst>
              <a:cxn ang="T4">
                <a:pos x="T0" y="T1"/>
              </a:cxn>
              <a:cxn ang="T5">
                <a:pos x="T2" y="T3"/>
              </a:cxn>
            </a:cxnLst>
            <a:rect l="T6" t="T7" r="T8" b="T9"/>
            <a:pathLst>
              <a:path w="352" h="432">
                <a:moveTo>
                  <a:pt x="352" y="0"/>
                </a:moveTo>
                <a:lnTo>
                  <a:pt x="0" y="432"/>
                </a:lnTo>
              </a:path>
            </a:pathLst>
          </a:custGeom>
          <a:noFill/>
          <a:ln w="38100">
            <a:solidFill>
              <a:srgbClr val="3333FF"/>
            </a:solidFill>
            <a:round/>
          </a:ln>
        </p:spPr>
        <p:txBody>
          <a:bodyPr wrap="none" anchor="ctr"/>
          <a:lstStyle/>
          <a:p>
            <a:endParaRPr lang="zh-CN" altLang="en-US"/>
          </a:p>
        </p:txBody>
      </p:sp>
      <p:sp>
        <p:nvSpPr>
          <p:cNvPr id="29" name="Freeform 25"/>
          <p:cNvSpPr/>
          <p:nvPr/>
        </p:nvSpPr>
        <p:spPr bwMode="auto">
          <a:xfrm>
            <a:off x="6499678" y="5018953"/>
            <a:ext cx="400305" cy="401719"/>
          </a:xfrm>
          <a:custGeom>
            <a:avLst/>
            <a:gdLst>
              <a:gd name="T0" fmla="*/ 0 w 328"/>
              <a:gd name="T1" fmla="*/ 0 h 336"/>
              <a:gd name="T2" fmla="*/ 328 w 328"/>
              <a:gd name="T3" fmla="*/ 336 h 336"/>
              <a:gd name="T4" fmla="*/ 0 60000 65536"/>
              <a:gd name="T5" fmla="*/ 0 60000 65536"/>
              <a:gd name="T6" fmla="*/ 0 w 328"/>
              <a:gd name="T7" fmla="*/ 0 h 336"/>
              <a:gd name="T8" fmla="*/ 328 w 328"/>
              <a:gd name="T9" fmla="*/ 336 h 336"/>
            </a:gdLst>
            <a:ahLst/>
            <a:cxnLst>
              <a:cxn ang="T4">
                <a:pos x="T0" y="T1"/>
              </a:cxn>
              <a:cxn ang="T5">
                <a:pos x="T2" y="T3"/>
              </a:cxn>
            </a:cxnLst>
            <a:rect l="T6" t="T7" r="T8" b="T9"/>
            <a:pathLst>
              <a:path w="328" h="336">
                <a:moveTo>
                  <a:pt x="0" y="0"/>
                </a:moveTo>
                <a:lnTo>
                  <a:pt x="328" y="336"/>
                </a:lnTo>
              </a:path>
            </a:pathLst>
          </a:custGeom>
          <a:noFill/>
          <a:ln w="38100">
            <a:solidFill>
              <a:srgbClr val="3333FF"/>
            </a:solidFill>
            <a:round/>
          </a:ln>
        </p:spPr>
        <p:txBody>
          <a:bodyPr wrap="none" anchor="ctr"/>
          <a:lstStyle/>
          <a:p>
            <a:endParaRPr lang="zh-CN" altLang="en-US"/>
          </a:p>
        </p:txBody>
      </p:sp>
      <p:sp>
        <p:nvSpPr>
          <p:cNvPr id="30" name="Text Box 26"/>
          <p:cNvSpPr txBox="1">
            <a:spLocks noChangeArrowheads="1"/>
          </p:cNvSpPr>
          <p:nvPr/>
        </p:nvSpPr>
        <p:spPr bwMode="auto">
          <a:xfrm>
            <a:off x="1393350" y="2356371"/>
            <a:ext cx="737198" cy="347693"/>
          </a:xfrm>
          <a:prstGeom prst="rect">
            <a:avLst/>
          </a:prstGeom>
          <a:noFill/>
          <a:ln w="9525">
            <a:solidFill>
              <a:schemeClr val="bg1"/>
            </a:solidFill>
            <a:miter lim="800000"/>
          </a:ln>
        </p:spPr>
        <p:txBody>
          <a:bodyPr wrap="none">
            <a:spAutoFit/>
          </a:bodyPr>
          <a:lstStyle/>
          <a:p>
            <a:pPr algn="l"/>
            <a:r>
              <a:rPr lang="zh-CN" altLang="en-US" sz="2400" b="1" dirty="0">
                <a:solidFill>
                  <a:srgbClr val="3333FF"/>
                </a:solidFill>
                <a:latin typeface="楷体" panose="02010609060101010101" pitchFamily="49" charset="-122"/>
                <a:ea typeface="楷体" panose="02010609060101010101" pitchFamily="49" charset="-122"/>
              </a:rPr>
              <a:t>例如</a:t>
            </a:r>
            <a:r>
              <a:rPr lang="en-US" altLang="zh-CN" sz="2400" b="1" dirty="0">
                <a:solidFill>
                  <a:srgbClr val="3333FF"/>
                </a:solidFill>
                <a:latin typeface="楷体" panose="02010609060101010101" pitchFamily="49" charset="-122"/>
                <a:ea typeface="楷体" panose="02010609060101010101" pitchFamily="49" charset="-122"/>
              </a:rPr>
              <a:t>:</a:t>
            </a:r>
          </a:p>
        </p:txBody>
      </p:sp>
      <p:sp>
        <p:nvSpPr>
          <p:cNvPr id="31" name="Text Box 27"/>
          <p:cNvSpPr txBox="1">
            <a:spLocks noChangeArrowheads="1"/>
          </p:cNvSpPr>
          <p:nvPr/>
        </p:nvSpPr>
        <p:spPr bwMode="auto">
          <a:xfrm>
            <a:off x="3301677" y="6093296"/>
            <a:ext cx="1806886" cy="347693"/>
          </a:xfrm>
          <a:prstGeom prst="rect">
            <a:avLst/>
          </a:prstGeom>
          <a:noFill/>
          <a:ln w="9525">
            <a:solidFill>
              <a:schemeClr val="bg1"/>
            </a:solidFill>
            <a:miter lim="800000"/>
          </a:ln>
        </p:spPr>
        <p:txBody>
          <a:bodyPr wrap="none">
            <a:spAutoFit/>
          </a:bodyPr>
          <a:lstStyle/>
          <a:p>
            <a:pPr algn="l"/>
            <a:r>
              <a:rPr lang="zh-CN" altLang="en-US" sz="2400" b="1" dirty="0">
                <a:solidFill>
                  <a:srgbClr val="3333FF"/>
                </a:solidFill>
                <a:latin typeface="楷体" panose="02010609060101010101" pitchFamily="49" charset="-122"/>
                <a:ea typeface="楷体" panose="02010609060101010101" pitchFamily="49" charset="-122"/>
              </a:rPr>
              <a:t>是二叉排序树。</a:t>
            </a:r>
          </a:p>
        </p:txBody>
      </p:sp>
      <p:grpSp>
        <p:nvGrpSpPr>
          <p:cNvPr id="32" name="Group 28"/>
          <p:cNvGrpSpPr/>
          <p:nvPr/>
        </p:nvGrpSpPr>
        <p:grpSpPr bwMode="auto">
          <a:xfrm>
            <a:off x="4776514" y="4155244"/>
            <a:ext cx="845670" cy="949792"/>
            <a:chOff x="3145" y="1766"/>
            <a:chExt cx="743" cy="730"/>
          </a:xfrm>
        </p:grpSpPr>
        <p:sp>
          <p:nvSpPr>
            <p:cNvPr id="33" name="Line 29"/>
            <p:cNvSpPr>
              <a:spLocks noChangeShapeType="1"/>
            </p:cNvSpPr>
            <p:nvPr/>
          </p:nvSpPr>
          <p:spPr bwMode="auto">
            <a:xfrm>
              <a:off x="3145" y="1766"/>
              <a:ext cx="407" cy="394"/>
            </a:xfrm>
            <a:prstGeom prst="line">
              <a:avLst/>
            </a:prstGeom>
            <a:noFill/>
            <a:ln w="38100">
              <a:solidFill>
                <a:srgbClr val="3333FF"/>
              </a:solidFill>
              <a:round/>
            </a:ln>
          </p:spPr>
          <p:txBody>
            <a:bodyPr wrap="none" anchor="ctr"/>
            <a:lstStyle/>
            <a:p>
              <a:endParaRPr lang="zh-CN" altLang="en-US"/>
            </a:p>
          </p:txBody>
        </p:sp>
        <p:sp>
          <p:nvSpPr>
            <p:cNvPr id="34" name="Oval 30"/>
            <p:cNvSpPr>
              <a:spLocks noChangeArrowheads="1"/>
            </p:cNvSpPr>
            <p:nvPr/>
          </p:nvSpPr>
          <p:spPr bwMode="auto">
            <a:xfrm>
              <a:off x="3408" y="2160"/>
              <a:ext cx="480" cy="336"/>
            </a:xfrm>
            <a:prstGeom prst="ellipse">
              <a:avLst/>
            </a:prstGeom>
            <a:solidFill>
              <a:srgbClr val="CCFFCC"/>
            </a:solidFill>
            <a:ln w="38100">
              <a:solidFill>
                <a:srgbClr val="3333FF"/>
              </a:solidFill>
              <a:round/>
            </a:ln>
          </p:spPr>
          <p:txBody>
            <a:bodyPr wrap="none" anchor="ctr"/>
            <a:lstStyle/>
            <a:p>
              <a:r>
                <a:rPr lang="en-US" altLang="zh-CN" b="1" dirty="0"/>
                <a:t>66</a:t>
              </a:r>
              <a:endParaRPr lang="en-US" altLang="zh-CN" dirty="0"/>
            </a:p>
          </p:txBody>
        </p:sp>
      </p:grpSp>
      <p:sp>
        <p:nvSpPr>
          <p:cNvPr id="35" name="Text Box 31"/>
          <p:cNvSpPr txBox="1">
            <a:spLocks noChangeArrowheads="1"/>
          </p:cNvSpPr>
          <p:nvPr/>
        </p:nvSpPr>
        <p:spPr bwMode="auto">
          <a:xfrm>
            <a:off x="2506393" y="5805264"/>
            <a:ext cx="734706" cy="765179"/>
          </a:xfrm>
          <a:prstGeom prst="rect">
            <a:avLst/>
          </a:prstGeom>
          <a:noFill/>
          <a:ln w="9525">
            <a:solidFill>
              <a:schemeClr val="bg1"/>
            </a:solidFill>
            <a:miter lim="800000"/>
          </a:ln>
        </p:spPr>
        <p:txBody>
          <a:bodyPr wrap="none">
            <a:spAutoFit/>
          </a:bodyPr>
          <a:lstStyle/>
          <a:p>
            <a:pPr algn="l"/>
            <a:r>
              <a:rPr lang="zh-CN" altLang="en-US" sz="6000" dirty="0">
                <a:ea typeface="隶书" pitchFamily="49" charset="-122"/>
              </a:rPr>
              <a:t>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Text Box 4"/>
          <p:cNvSpPr txBox="1">
            <a:spLocks noChangeArrowheads="1"/>
          </p:cNvSpPr>
          <p:nvPr/>
        </p:nvSpPr>
        <p:spPr bwMode="auto">
          <a:xfrm>
            <a:off x="467544" y="1124744"/>
            <a:ext cx="8064500" cy="1049133"/>
          </a:xfrm>
          <a:prstGeom prst="rect">
            <a:avLst/>
          </a:prstGeom>
          <a:noFill/>
          <a:ln w="9525">
            <a:noFill/>
            <a:miter lim="800000"/>
          </a:ln>
          <a:effectLst/>
        </p:spPr>
        <p:txBody>
          <a:bodyPr>
            <a:spAutoFit/>
          </a:bodyPr>
          <a:lstStyle/>
          <a:p>
            <a:pPr>
              <a:lnSpc>
                <a:spcPct val="140000"/>
              </a:lnSpc>
              <a:spcBef>
                <a:spcPct val="50000"/>
              </a:spcBef>
            </a:pPr>
            <a:r>
              <a:rPr lang="zh-CN" altLang="en-US" dirty="0">
                <a:latin typeface="楷体" panose="02010609060101010101" pitchFamily="49" charset="-122"/>
                <a:ea typeface="楷体" panose="02010609060101010101" pitchFamily="49" charset="-122"/>
              </a:rPr>
              <a:t>　　若整个查找过程都在内存进行，则称之为</a:t>
            </a:r>
            <a:r>
              <a:rPr lang="zh-CN" altLang="en-US" dirty="0">
                <a:solidFill>
                  <a:srgbClr val="FF0000"/>
                </a:solidFill>
                <a:latin typeface="楷体" panose="02010609060101010101" pitchFamily="49" charset="-122"/>
                <a:ea typeface="楷体" panose="02010609060101010101" pitchFamily="49" charset="-122"/>
              </a:rPr>
              <a:t>内查找</a:t>
            </a:r>
            <a:r>
              <a:rPr lang="zh-CN" altLang="en-US" dirty="0">
                <a:latin typeface="楷体" panose="02010609060101010101" pitchFamily="49" charset="-122"/>
                <a:ea typeface="楷体" panose="02010609060101010101" pitchFamily="49" charset="-122"/>
              </a:rPr>
              <a:t>；反之，若查找过程中需要访问外存，则称之为</a:t>
            </a:r>
            <a:r>
              <a:rPr lang="zh-CN" altLang="en-US" dirty="0">
                <a:solidFill>
                  <a:srgbClr val="FF0000"/>
                </a:solidFill>
                <a:latin typeface="楷体" panose="02010609060101010101" pitchFamily="49" charset="-122"/>
                <a:ea typeface="楷体" panose="02010609060101010101" pitchFamily="49" charset="-122"/>
              </a:rPr>
              <a:t>外查找</a:t>
            </a:r>
            <a:r>
              <a:rPr lang="zh-CN" altLang="en-US" dirty="0">
                <a:latin typeface="楷体" panose="02010609060101010101" pitchFamily="49" charset="-122"/>
                <a:ea typeface="楷体" panose="02010609060101010101" pitchFamily="49" charset="-122"/>
              </a:rPr>
              <a:t>。 </a:t>
            </a:r>
          </a:p>
        </p:txBody>
      </p:sp>
      <p:sp>
        <p:nvSpPr>
          <p:cNvPr id="4" name="Text Box 1030"/>
          <p:cNvSpPr txBox="1">
            <a:spLocks noChangeArrowheads="1"/>
          </p:cNvSpPr>
          <p:nvPr/>
        </p:nvSpPr>
        <p:spPr bwMode="auto">
          <a:xfrm>
            <a:off x="642910" y="404664"/>
            <a:ext cx="3286148" cy="461665"/>
          </a:xfrm>
          <a:prstGeom prst="rect">
            <a:avLst/>
          </a:prstGeom>
          <a:solidFill>
            <a:srgbClr val="CC00CC"/>
          </a:solidFill>
          <a:ln w="9525">
            <a:noFill/>
            <a:miter lim="800000"/>
          </a:ln>
          <a:effectLst/>
        </p:spPr>
        <p:txBody>
          <a:bodyPr wrap="square">
            <a:spAutoFit/>
          </a:bodyPr>
          <a:lstStyle/>
          <a:p>
            <a:pPr>
              <a:spcBef>
                <a:spcPct val="50000"/>
              </a:spcBef>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2</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、内查找和外查找</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3</a:t>
            </a:fld>
            <a:endParaRPr lang="en-US" altLang="zh-CN" dirty="0"/>
          </a:p>
        </p:txBody>
      </p:sp>
      <p:sp>
        <p:nvSpPr>
          <p:cNvPr id="5" name="Text Box 2"/>
          <p:cNvSpPr txBox="1">
            <a:spLocks noChangeArrowheads="1"/>
          </p:cNvSpPr>
          <p:nvPr/>
        </p:nvSpPr>
        <p:spPr bwMode="auto">
          <a:xfrm>
            <a:off x="727738" y="4976008"/>
            <a:ext cx="4689480" cy="1477328"/>
          </a:xfrm>
          <a:prstGeom prst="rect">
            <a:avLst/>
          </a:prstGeom>
          <a:noFill/>
          <a:ln w="9525">
            <a:noFill/>
            <a:miter lim="800000"/>
          </a:ln>
          <a:effectLst/>
        </p:spPr>
        <p:txBody>
          <a:bodyPr wrap="square">
            <a:spAutoFit/>
          </a:bodyPr>
          <a:lstStyle/>
          <a:p>
            <a:pPr algn="just">
              <a:spcBef>
                <a:spcPct val="50000"/>
              </a:spcBef>
            </a:pPr>
            <a:r>
              <a:rPr kumimoji="1" lang="en-US" altLang="zh-CN" dirty="0">
                <a:solidFill>
                  <a:schemeClr val="tx1"/>
                </a:solidFill>
                <a:ea typeface="楷体" panose="02010609060101010101" pitchFamily="49" charset="-122"/>
                <a:cs typeface="Times New Roman" panose="02020603050405020304" pitchFamily="18" charset="0"/>
              </a:rPr>
              <a:t>   </a:t>
            </a:r>
            <a:r>
              <a:rPr kumimoji="1" lang="en-US" altLang="zh-CN" dirty="0">
                <a:solidFill>
                  <a:srgbClr val="FF0000"/>
                </a:solidFill>
                <a:ea typeface="楷体" panose="02010609060101010101" pitchFamily="49" charset="-122"/>
                <a:cs typeface="Times New Roman" panose="02020603050405020304" pitchFamily="18" charset="0"/>
              </a:rPr>
              <a:t> </a:t>
            </a:r>
            <a:r>
              <a:rPr kumimoji="1" lang="zh-CN" altLang="en-US" sz="2200" dirty="0">
                <a:ea typeface="楷体" panose="02010609060101010101" pitchFamily="49" charset="-122"/>
                <a:cs typeface="Times New Roman" panose="02020603050405020304" pitchFamily="18" charset="0"/>
              </a:rPr>
              <a:t>（</a:t>
            </a:r>
            <a:r>
              <a:rPr kumimoji="1" lang="en-US" altLang="zh-CN" sz="2200" dirty="0">
                <a:ea typeface="楷体" panose="02010609060101010101" pitchFamily="49" charset="-122"/>
                <a:cs typeface="Times New Roman" panose="02020603050405020304" pitchFamily="18" charset="0"/>
              </a:rPr>
              <a:t>1</a:t>
            </a:r>
            <a:r>
              <a:rPr kumimoji="1" lang="zh-CN" altLang="en-US" sz="2200" dirty="0">
                <a:ea typeface="楷体" panose="02010609060101010101" pitchFamily="49" charset="-122"/>
                <a:cs typeface="Times New Roman" panose="02020603050405020304" pitchFamily="18" charset="0"/>
              </a:rPr>
              <a:t>）顺序表</a:t>
            </a:r>
          </a:p>
          <a:p>
            <a:pPr algn="just">
              <a:spcBef>
                <a:spcPct val="50000"/>
              </a:spcBef>
            </a:pPr>
            <a:r>
              <a:rPr kumimoji="1" lang="zh-CN" altLang="en-US" sz="2200" dirty="0">
                <a:ea typeface="楷体" panose="02010609060101010101" pitchFamily="49" charset="-122"/>
                <a:cs typeface="Times New Roman" panose="02020603050405020304" pitchFamily="18" charset="0"/>
              </a:rPr>
              <a:t>　（</a:t>
            </a:r>
            <a:r>
              <a:rPr kumimoji="1" lang="en-US" altLang="zh-CN" sz="2200" dirty="0">
                <a:ea typeface="楷体" panose="02010609060101010101" pitchFamily="49" charset="-122"/>
                <a:cs typeface="Times New Roman" panose="02020603050405020304" pitchFamily="18" charset="0"/>
              </a:rPr>
              <a:t>2</a:t>
            </a:r>
            <a:r>
              <a:rPr kumimoji="1" lang="zh-CN" altLang="en-US" sz="2200" dirty="0">
                <a:ea typeface="楷体" panose="02010609060101010101" pitchFamily="49" charset="-122"/>
                <a:cs typeface="Times New Roman" panose="02020603050405020304" pitchFamily="18" charset="0"/>
              </a:rPr>
              <a:t>）链表</a:t>
            </a:r>
          </a:p>
          <a:p>
            <a:pPr algn="just">
              <a:spcBef>
                <a:spcPct val="50000"/>
              </a:spcBef>
            </a:pPr>
            <a:r>
              <a:rPr kumimoji="1" lang="zh-CN" altLang="en-US" sz="2200" dirty="0">
                <a:ea typeface="楷体" panose="02010609060101010101" pitchFamily="49" charset="-122"/>
                <a:cs typeface="Times New Roman" panose="02020603050405020304" pitchFamily="18" charset="0"/>
              </a:rPr>
              <a:t>　（</a:t>
            </a:r>
            <a:r>
              <a:rPr kumimoji="1" lang="en-US" altLang="zh-CN" sz="2200" dirty="0">
                <a:ea typeface="楷体" panose="02010609060101010101" pitchFamily="49" charset="-122"/>
                <a:cs typeface="Times New Roman" panose="02020603050405020304" pitchFamily="18" charset="0"/>
              </a:rPr>
              <a:t>3</a:t>
            </a:r>
            <a:r>
              <a:rPr kumimoji="1" lang="zh-CN" altLang="en-US" sz="2200" dirty="0">
                <a:ea typeface="楷体" panose="02010609060101010101" pitchFamily="49" charset="-122"/>
                <a:cs typeface="Times New Roman" panose="02020603050405020304" pitchFamily="18" charset="0"/>
              </a:rPr>
              <a:t>）其他</a:t>
            </a:r>
          </a:p>
        </p:txBody>
      </p:sp>
      <p:sp>
        <p:nvSpPr>
          <p:cNvPr id="6" name="Text Box 3"/>
          <p:cNvSpPr txBox="1">
            <a:spLocks noChangeArrowheads="1"/>
          </p:cNvSpPr>
          <p:nvPr/>
        </p:nvSpPr>
        <p:spPr bwMode="auto">
          <a:xfrm>
            <a:off x="573058" y="3170351"/>
            <a:ext cx="8113742" cy="978729"/>
          </a:xfrm>
          <a:prstGeom prst="rect">
            <a:avLst/>
          </a:prstGeom>
          <a:noFill/>
          <a:ln w="9525">
            <a:noFill/>
            <a:miter lim="800000"/>
          </a:ln>
          <a:effectLst/>
        </p:spPr>
        <p:txBody>
          <a:bodyPr wrap="square">
            <a:spAutoFit/>
          </a:bodyPr>
          <a:lstStyle/>
          <a:p>
            <a:pPr algn="just">
              <a:lnSpc>
                <a:spcPct val="120000"/>
              </a:lnSpc>
              <a:spcBef>
                <a:spcPct val="50000"/>
              </a:spcBef>
            </a:pPr>
            <a:r>
              <a:rPr kumimoji="1" lang="en-US" altLang="zh-CN" dirty="0">
                <a:solidFill>
                  <a:srgbClr val="0000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若在查找的同时对表做修改操作（如插入和删除），则相应的表称之为</a:t>
            </a:r>
            <a:r>
              <a:rPr kumimoji="1" lang="zh-CN" altLang="en-US" dirty="0">
                <a:solidFill>
                  <a:srgbClr val="FF0000"/>
                </a:solidFill>
                <a:ea typeface="楷体" panose="02010609060101010101" pitchFamily="49" charset="-122"/>
                <a:cs typeface="Times New Roman" panose="02020603050405020304" pitchFamily="18" charset="0"/>
              </a:rPr>
              <a:t>动态查找表</a:t>
            </a:r>
            <a:r>
              <a:rPr kumimoji="1" lang="zh-CN" altLang="en-US" dirty="0">
                <a:ea typeface="楷体" panose="02010609060101010101" pitchFamily="49" charset="-122"/>
                <a:cs typeface="Times New Roman" panose="02020603050405020304" pitchFamily="18" charset="0"/>
              </a:rPr>
              <a:t>；否则称之为</a:t>
            </a:r>
            <a:r>
              <a:rPr kumimoji="1" lang="zh-CN" altLang="en-US" dirty="0">
                <a:solidFill>
                  <a:srgbClr val="FF0000"/>
                </a:solidFill>
                <a:ea typeface="楷体" panose="02010609060101010101" pitchFamily="49" charset="-122"/>
                <a:cs typeface="Times New Roman" panose="02020603050405020304" pitchFamily="18" charset="0"/>
              </a:rPr>
              <a:t>静态查找表</a:t>
            </a:r>
            <a:r>
              <a:rPr kumimoji="1" lang="zh-CN" altLang="en-US" dirty="0">
                <a:ea typeface="楷体" panose="02010609060101010101" pitchFamily="49" charset="-122"/>
                <a:cs typeface="Times New Roman" panose="02020603050405020304" pitchFamily="18" charset="0"/>
              </a:rPr>
              <a:t>。 </a:t>
            </a:r>
            <a:endParaRPr kumimoji="1" lang="zh-CN" altLang="en-US" b="0" dirty="0">
              <a:ea typeface="楷体" panose="02010609060101010101" pitchFamily="49" charset="-122"/>
              <a:cs typeface="Times New Roman" panose="02020603050405020304" pitchFamily="18" charset="0"/>
            </a:endParaRPr>
          </a:p>
        </p:txBody>
      </p:sp>
      <p:sp>
        <p:nvSpPr>
          <p:cNvPr id="7" name="Text Box 1027"/>
          <p:cNvSpPr txBox="1">
            <a:spLocks noChangeArrowheads="1"/>
          </p:cNvSpPr>
          <p:nvPr/>
        </p:nvSpPr>
        <p:spPr bwMode="auto">
          <a:xfrm>
            <a:off x="583229" y="4473408"/>
            <a:ext cx="4420819" cy="461665"/>
          </a:xfrm>
          <a:prstGeom prst="rect">
            <a:avLst/>
          </a:prstGeom>
          <a:solidFill>
            <a:srgbClr val="CC00CC"/>
          </a:solidFill>
          <a:ln w="9525">
            <a:noFill/>
            <a:miter lim="800000"/>
          </a:ln>
          <a:effectLst/>
        </p:spPr>
        <p:txBody>
          <a:bodyPr wrap="square">
            <a:spAutoFit/>
          </a:bodyPr>
          <a:lstStyle/>
          <a:p>
            <a:pPr>
              <a:spcBef>
                <a:spcPct val="50000"/>
              </a:spcBef>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4</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、采用何种存储结构</a:t>
            </a:r>
          </a:p>
        </p:txBody>
      </p:sp>
      <p:sp>
        <p:nvSpPr>
          <p:cNvPr id="8" name="Text Box 1030"/>
          <p:cNvSpPr txBox="1">
            <a:spLocks noChangeArrowheads="1"/>
          </p:cNvSpPr>
          <p:nvPr/>
        </p:nvSpPr>
        <p:spPr bwMode="auto">
          <a:xfrm>
            <a:off x="611560" y="2564586"/>
            <a:ext cx="5112568" cy="461665"/>
          </a:xfrm>
          <a:prstGeom prst="rect">
            <a:avLst/>
          </a:prstGeom>
          <a:solidFill>
            <a:srgbClr val="CC00CC"/>
          </a:solidFill>
          <a:ln w="9525">
            <a:noFill/>
            <a:miter lim="800000"/>
          </a:ln>
          <a:effectLst/>
        </p:spPr>
        <p:txBody>
          <a:bodyPr wrap="square">
            <a:spAutoFit/>
          </a:bodyPr>
          <a:lstStyle/>
          <a:p>
            <a:pPr>
              <a:spcBef>
                <a:spcPct val="50000"/>
              </a:spcBef>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3</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、动态查找和静态查找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827088" y="2924175"/>
            <a:ext cx="6624637" cy="1015663"/>
          </a:xfrm>
          <a:prstGeom prst="rect">
            <a:avLst/>
          </a:prstGeom>
          <a:noFill/>
          <a:ln w="9525">
            <a:noFill/>
            <a:miter lim="800000"/>
          </a:ln>
        </p:spPr>
        <p:txBody>
          <a:bodyPr>
            <a:spAutoFit/>
          </a:bodyPr>
          <a:lstStyle/>
          <a:p>
            <a:pPr algn="l">
              <a:spcBef>
                <a:spcPct val="50000"/>
              </a:spcBef>
            </a:pPr>
            <a:r>
              <a:rPr kumimoji="0" lang="zh-CN" altLang="en-US" sz="2400" b="1" dirty="0">
                <a:latin typeface="黑体" panose="02010609060101010101" pitchFamily="49" charset="-122"/>
                <a:ea typeface="黑体" panose="02010609060101010101" pitchFamily="49" charset="-122"/>
                <a:cs typeface="Times New Roman" panose="02020603050405020304" pitchFamily="18" charset="0"/>
              </a:rPr>
              <a:t>试一试</a:t>
            </a:r>
          </a:p>
          <a:p>
            <a:pPr algn="l">
              <a:spcBef>
                <a:spcPct val="50000"/>
              </a:spcBef>
            </a:pPr>
            <a:r>
              <a:rPr kumimoji="0" lang="zh-CN" altLang="en-US" sz="2400" b="1" dirty="0">
                <a:ea typeface="楷体" panose="02010609060101010101" pitchFamily="49" charset="-122"/>
                <a:cs typeface="Times New Roman" panose="02020603050405020304" pitchFamily="18" charset="0"/>
              </a:rPr>
              <a:t>　　　</a:t>
            </a:r>
            <a:r>
              <a:rPr kumimoji="0" lang="zh-CN" altLang="en-US" sz="2400" b="1" dirty="0">
                <a:solidFill>
                  <a:srgbClr val="3333FF"/>
                </a:solidFill>
                <a:ea typeface="楷体" panose="02010609060101010101" pitchFamily="49" charset="-122"/>
                <a:cs typeface="Times New Roman" panose="02020603050405020304" pitchFamily="18" charset="0"/>
              </a:rPr>
              <a:t>二叉排序树的中序遍历序列有什么特点？</a:t>
            </a:r>
          </a:p>
        </p:txBody>
      </p:sp>
      <p:pic>
        <p:nvPicPr>
          <p:cNvPr id="10243" name="Picture 6" descr="u=1504157830,4104727062&amp;fm=21&amp;gp=0"/>
          <p:cNvPicPr>
            <a:picLocks noChangeAspect="1" noChangeArrowheads="1"/>
          </p:cNvPicPr>
          <p:nvPr/>
        </p:nvPicPr>
        <p:blipFill>
          <a:blip r:embed="rId2"/>
          <a:srcRect/>
          <a:stretch>
            <a:fillRect/>
          </a:stretch>
        </p:blipFill>
        <p:spPr bwMode="auto">
          <a:xfrm>
            <a:off x="1042988" y="765175"/>
            <a:ext cx="1671637" cy="1871663"/>
          </a:xfrm>
          <a:prstGeom prst="rect">
            <a:avLst/>
          </a:prstGeom>
          <a:noFill/>
          <a:ln w="9525">
            <a:noFill/>
            <a:miter lim="800000"/>
            <a:headEnd/>
            <a:tailEnd/>
          </a:ln>
        </p:spPr>
      </p:pic>
      <p:sp>
        <p:nvSpPr>
          <p:cNvPr id="2" name="幻灯片编号占位符 1"/>
          <p:cNvSpPr>
            <a:spLocks noGrp="1"/>
          </p:cNvSpPr>
          <p:nvPr>
            <p:ph type="sldNum" sz="quarter" idx="12"/>
          </p:nvPr>
        </p:nvSpPr>
        <p:spPr/>
        <p:txBody>
          <a:bodyPr/>
          <a:lstStyle/>
          <a:p>
            <a:fld id="{A3603EE2-E77C-4A3F-BE76-CC22BE303815}" type="slidenum">
              <a:rPr lang="en-US" altLang="zh-CN" smtClean="0"/>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866650" y="1035573"/>
            <a:ext cx="6738542" cy="2495656"/>
          </a:xfrm>
          <a:prstGeom prst="rect">
            <a:avLst/>
          </a:prstGeom>
          <a:ln>
            <a:noFill/>
          </a:ln>
          <a:effectLst>
            <a:outerShdw blurRad="225425" dist="50800" dir="5220000" algn="ctr">
              <a:srgbClr val="000000">
                <a:alpha val="33000"/>
              </a:srgbClr>
            </a:outerShdw>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120000"/>
              </a:lnSpc>
              <a:spcBef>
                <a:spcPct val="50000"/>
              </a:spcBef>
            </a:pP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node </a:t>
            </a:r>
          </a:p>
          <a:p>
            <a:pPr algn="just">
              <a:lnSpc>
                <a:spcPct val="12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KeyType</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key;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关键字项</a:t>
            </a:r>
          </a:p>
          <a:p>
            <a:pPr algn="just">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InfoType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data;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其他数据域</a:t>
            </a:r>
          </a:p>
          <a:p>
            <a:pPr algn="just">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node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lchild</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左右孩子指针</a:t>
            </a:r>
          </a:p>
          <a:p>
            <a:pPr algn="just">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267" name="Text Box 2"/>
          <p:cNvSpPr txBox="1">
            <a:spLocks noChangeArrowheads="1"/>
          </p:cNvSpPr>
          <p:nvPr/>
        </p:nvSpPr>
        <p:spPr bwMode="auto">
          <a:xfrm>
            <a:off x="500034" y="500042"/>
            <a:ext cx="4821241" cy="535531"/>
          </a:xfrm>
          <a:prstGeom prst="rect">
            <a:avLst/>
          </a:prstGeom>
          <a:noFill/>
          <a:ln w="9525">
            <a:noFill/>
            <a:miter lim="800000"/>
          </a:ln>
        </p:spPr>
        <p:txBody>
          <a:bodyPr wrap="square">
            <a:spAutoFit/>
          </a:bodyPr>
          <a:lstStyle/>
          <a:p>
            <a:pPr algn="l">
              <a:lnSpc>
                <a:spcPct val="120000"/>
              </a:lnSpc>
              <a:spcBef>
                <a:spcPct val="50000"/>
              </a:spcBef>
            </a:pPr>
            <a:r>
              <a:rPr lang="zh-CN" altLang="en-US" sz="2400" b="1" dirty="0">
                <a:solidFill>
                  <a:srgbClr val="3333FF"/>
                </a:solidFill>
                <a:latin typeface="楷体" panose="02010609060101010101" pitchFamily="49" charset="-122"/>
                <a:ea typeface="楷体" panose="02010609060101010101" pitchFamily="49" charset="-122"/>
              </a:rPr>
              <a:t>二叉排序</a:t>
            </a:r>
            <a:r>
              <a:rPr lang="zh-CN" altLang="en-US" sz="2400" b="1">
                <a:solidFill>
                  <a:srgbClr val="3333FF"/>
                </a:solidFill>
                <a:latin typeface="楷体" panose="02010609060101010101" pitchFamily="49" charset="-122"/>
                <a:ea typeface="楷体" panose="02010609060101010101" pitchFamily="49" charset="-122"/>
              </a:rPr>
              <a:t>树的结点类型</a:t>
            </a:r>
            <a:r>
              <a:rPr lang="zh-CN" altLang="en-US" sz="2400" b="1" dirty="0">
                <a:solidFill>
                  <a:srgbClr val="3333FF"/>
                </a:solidFill>
                <a:latin typeface="楷体" panose="02010609060101010101" pitchFamily="49" charset="-122"/>
                <a:ea typeface="楷体" panose="02010609060101010101" pitchFamily="49" charset="-122"/>
              </a:rPr>
              <a:t>如下：</a:t>
            </a:r>
            <a:endParaRPr kumimoji="0" lang="zh-CN" altLang="en-US" sz="2400" b="1" dirty="0">
              <a:solidFill>
                <a:srgbClr val="3333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31</a:t>
            </a:fld>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6"/>
          <p:cNvSpPr txBox="1">
            <a:spLocks noChangeArrowheads="1"/>
          </p:cNvSpPr>
          <p:nvPr/>
        </p:nvSpPr>
        <p:spPr bwMode="auto">
          <a:xfrm>
            <a:off x="295299" y="1055686"/>
            <a:ext cx="8491543" cy="1052596"/>
          </a:xfrm>
          <a:prstGeom prst="rect">
            <a:avLst/>
          </a:prstGeom>
          <a:noFill/>
          <a:ln w="9525">
            <a:noFill/>
            <a:miter lim="800000"/>
          </a:ln>
        </p:spPr>
        <p:txBody>
          <a:bodyPr wrap="square">
            <a:spAutoFit/>
          </a:bodyPr>
          <a:lstStyle/>
          <a:p>
            <a:pPr algn="just">
              <a:lnSpc>
                <a:spcPct val="130000"/>
              </a:lnSpc>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二叉排序树可看做是一个</a:t>
            </a:r>
            <a:r>
              <a:rPr lang="zh-CN" altLang="en-US" sz="2400" b="1">
                <a:solidFill>
                  <a:srgbClr val="3333FF"/>
                </a:solidFill>
                <a:ea typeface="楷体" panose="02010609060101010101" pitchFamily="49" charset="-122"/>
                <a:cs typeface="Times New Roman" panose="02020603050405020304" pitchFamily="18" charset="0"/>
              </a:rPr>
              <a:t>有序表，所以</a:t>
            </a:r>
            <a:r>
              <a:rPr lang="zh-CN" altLang="en-US" sz="2400" b="1" dirty="0">
                <a:solidFill>
                  <a:srgbClr val="3333FF"/>
                </a:solidFill>
                <a:ea typeface="楷体" panose="02010609060101010101" pitchFamily="49" charset="-122"/>
                <a:cs typeface="Times New Roman" panose="02020603050405020304" pitchFamily="18" charset="0"/>
              </a:rPr>
              <a:t>在二叉排序树上</a:t>
            </a:r>
            <a:r>
              <a:rPr lang="zh-CN" altLang="en-US" sz="2400" b="1">
                <a:solidFill>
                  <a:srgbClr val="3333FF"/>
                </a:solidFill>
                <a:ea typeface="楷体" panose="02010609060101010101" pitchFamily="49" charset="-122"/>
                <a:cs typeface="Times New Roman" panose="02020603050405020304" pitchFamily="18" charset="0"/>
              </a:rPr>
              <a:t>进行查找，和</a:t>
            </a:r>
            <a:r>
              <a:rPr lang="zh-CN" altLang="en-US" sz="2400" b="1" dirty="0">
                <a:solidFill>
                  <a:srgbClr val="3333FF"/>
                </a:solidFill>
                <a:ea typeface="楷体" panose="02010609060101010101" pitchFamily="49" charset="-122"/>
                <a:cs typeface="Times New Roman" panose="02020603050405020304" pitchFamily="18" charset="0"/>
              </a:rPr>
              <a:t>二分</a:t>
            </a:r>
            <a:r>
              <a:rPr lang="zh-CN" altLang="en-US" sz="2400" b="1">
                <a:solidFill>
                  <a:srgbClr val="3333FF"/>
                </a:solidFill>
                <a:ea typeface="楷体" panose="02010609060101010101" pitchFamily="49" charset="-122"/>
                <a:cs typeface="Times New Roman" panose="02020603050405020304" pitchFamily="18" charset="0"/>
              </a:rPr>
              <a:t>查找类似，也</a:t>
            </a:r>
            <a:r>
              <a:rPr lang="zh-CN" altLang="en-US" sz="2400" b="1" dirty="0">
                <a:solidFill>
                  <a:srgbClr val="3333FF"/>
                </a:solidFill>
                <a:ea typeface="楷体" panose="02010609060101010101" pitchFamily="49" charset="-122"/>
                <a:cs typeface="Times New Roman" panose="02020603050405020304" pitchFamily="18" charset="0"/>
              </a:rPr>
              <a:t>是一个逐步缩小查找范围的过程。</a:t>
            </a:r>
            <a:endParaRPr lang="zh-CN" altLang="en-US" sz="2000" b="1" dirty="0">
              <a:solidFill>
                <a:schemeClr val="tx2"/>
              </a:solidFill>
              <a:ea typeface="楷体" panose="02010609060101010101" pitchFamily="49" charset="-122"/>
              <a:cs typeface="Times New Roman" panose="02020603050405020304" pitchFamily="18" charset="0"/>
            </a:endParaRPr>
          </a:p>
        </p:txBody>
      </p:sp>
      <p:sp>
        <p:nvSpPr>
          <p:cNvPr id="12291" name="Text Box 47"/>
          <p:cNvSpPr txBox="1">
            <a:spLocks noChangeArrowheads="1"/>
          </p:cNvSpPr>
          <p:nvPr/>
        </p:nvSpPr>
        <p:spPr bwMode="auto">
          <a:xfrm>
            <a:off x="327021" y="285728"/>
            <a:ext cx="3744913" cy="457200"/>
          </a:xfrm>
          <a:prstGeom prst="rect">
            <a:avLst/>
          </a:prstGeom>
          <a:solidFill>
            <a:srgbClr val="9900FF"/>
          </a:solidFill>
          <a:ln w="9525">
            <a:noFill/>
            <a:miter lim="800000"/>
          </a:ln>
          <a:effectLst>
            <a:prstShdw prst="shdw17" dist="17961" dir="2700000">
              <a:srgbClr val="5C0099"/>
            </a:prstShdw>
          </a:effectLst>
        </p:spPr>
        <p:txBody>
          <a:bodyPr>
            <a:spAutoFit/>
          </a:bodyPr>
          <a:lstStyle/>
          <a:p>
            <a:pPr algn="just">
              <a:spcBef>
                <a:spcPct val="50000"/>
              </a:spcBef>
            </a:pPr>
            <a:r>
              <a:rPr lang="en-US" altLang="zh-CN" sz="2400" b="1" dirty="0">
                <a:solidFill>
                  <a:schemeClr val="bg1"/>
                </a:solidFill>
                <a:latin typeface="微软雅黑" panose="020B0503020204020204" pitchFamily="34" charset="-122"/>
                <a:ea typeface="微软雅黑" panose="020B0503020204020204" pitchFamily="34" charset="-122"/>
              </a:rPr>
              <a:t> 1</a:t>
            </a:r>
            <a:r>
              <a:rPr lang="zh-CN" altLang="en-US" sz="2400" b="1" dirty="0">
                <a:solidFill>
                  <a:schemeClr val="bg1"/>
                </a:solidFill>
                <a:latin typeface="微软雅黑" panose="020B0503020204020204" pitchFamily="34" charset="-122"/>
                <a:ea typeface="微软雅黑" panose="020B0503020204020204" pitchFamily="34" charset="-122"/>
              </a:rPr>
              <a:t>、二叉排序树上的查找</a:t>
            </a:r>
            <a:endParaRPr kumimoji="0"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2357454" y="2428868"/>
            <a:ext cx="4143372" cy="2757564"/>
            <a:chOff x="214314" y="2500306"/>
            <a:chExt cx="4143372" cy="2757564"/>
          </a:xfrm>
        </p:grpSpPr>
        <p:sp>
          <p:nvSpPr>
            <p:cNvPr id="4" name="椭圆 3"/>
            <p:cNvSpPr/>
            <p:nvPr/>
          </p:nvSpPr>
          <p:spPr>
            <a:xfrm>
              <a:off x="1889110" y="2900416"/>
              <a:ext cx="642942" cy="64294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N</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5" name="等腰三角形 4"/>
            <p:cNvSpPr/>
            <p:nvPr/>
          </p:nvSpPr>
          <p:spPr>
            <a:xfrm>
              <a:off x="428628" y="4043424"/>
              <a:ext cx="1428760" cy="1214446"/>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b="1" i="1">
                <a:solidFill>
                  <a:srgbClr val="3333FF"/>
                </a:solidFill>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rot="5400000">
              <a:off x="1214446" y="3449201"/>
              <a:ext cx="737099" cy="73709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a:off x="2643206" y="4043424"/>
              <a:ext cx="1428760" cy="1214446"/>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b="1" i="1">
                <a:solidFill>
                  <a:srgbClr val="3333FF"/>
                </a:solidFill>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rot="16200000" flipH="1">
              <a:off x="2513330" y="3413482"/>
              <a:ext cx="737099" cy="80853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4314" y="3400482"/>
              <a:ext cx="1428728" cy="400110"/>
            </a:xfrm>
            <a:prstGeom prst="rect">
              <a:avLst/>
            </a:prstGeom>
            <a:noFill/>
          </p:spPr>
          <p:txBody>
            <a:bodyPr wrap="square" rtlCol="0">
              <a:spAutoFit/>
            </a:bodyPr>
            <a:lstStyle/>
            <a:p>
              <a:pPr algn="l"/>
              <a:r>
                <a:rPr lang="en-US" altLang="zh-CN" sz="2000" b="1" i="1" dirty="0">
                  <a:solidFill>
                    <a:srgbClr val="3333FF"/>
                  </a:solidFill>
                  <a:cs typeface="Times New Roman" panose="02020603050405020304" pitchFamily="18" charset="0"/>
                </a:rPr>
                <a:t>k</a:t>
              </a:r>
              <a:r>
                <a:rPr lang="en-US" altLang="zh-CN" sz="2000" b="1" dirty="0">
                  <a:solidFill>
                    <a:srgbClr val="3333FF"/>
                  </a:solidFill>
                  <a:cs typeface="Times New Roman" panose="02020603050405020304" pitchFamily="18" charset="0"/>
                </a:rPr>
                <a:t> &lt; </a:t>
              </a:r>
              <a:r>
                <a:rPr lang="en-US" altLang="zh-CN" sz="2000" b="1" dirty="0" err="1">
                  <a:solidFill>
                    <a:srgbClr val="3333FF"/>
                  </a:solidFill>
                  <a:cs typeface="Times New Roman" panose="02020603050405020304" pitchFamily="18" charset="0"/>
                </a:rPr>
                <a:t>bt</a:t>
              </a:r>
              <a:r>
                <a:rPr lang="en-US" altLang="zh-CN" sz="2000" b="1" dirty="0">
                  <a:solidFill>
                    <a:srgbClr val="3333FF"/>
                  </a:solidFill>
                  <a:cs typeface="Times New Roman" panose="02020603050405020304" pitchFamily="18" charset="0"/>
                </a:rPr>
                <a:t>-&gt;key</a:t>
              </a:r>
              <a:endParaRPr lang="zh-CN" altLang="en-US" sz="2000" b="1" dirty="0">
                <a:solidFill>
                  <a:srgbClr val="3333FF"/>
                </a:solidFill>
                <a:cs typeface="Times New Roman" panose="02020603050405020304" pitchFamily="18" charset="0"/>
              </a:endParaRPr>
            </a:p>
          </p:txBody>
        </p:sp>
        <p:sp>
          <p:nvSpPr>
            <p:cNvPr id="12" name="弧形 11"/>
            <p:cNvSpPr/>
            <p:nvPr/>
          </p:nvSpPr>
          <p:spPr>
            <a:xfrm>
              <a:off x="1531920" y="2757540"/>
              <a:ext cx="571504" cy="357190"/>
            </a:xfrm>
            <a:prstGeom prst="arc">
              <a:avLst/>
            </a:prstGeom>
            <a:ln w="28575">
              <a:solidFill>
                <a:srgbClr val="FF00FF"/>
              </a:solidFill>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1389044" y="2500306"/>
              <a:ext cx="571504" cy="400110"/>
            </a:xfrm>
            <a:prstGeom prst="rect">
              <a:avLst/>
            </a:prstGeom>
            <a:noFill/>
          </p:spPr>
          <p:txBody>
            <a:bodyPr wrap="square" rtlCol="0">
              <a:spAutoFit/>
            </a:bodyPr>
            <a:lstStyle/>
            <a:p>
              <a:r>
                <a:rPr lang="en-US" altLang="zh-CN" sz="2000" b="1" dirty="0" err="1">
                  <a:solidFill>
                    <a:srgbClr val="3333FF"/>
                  </a:solidFill>
                </a:rPr>
                <a:t>bt</a:t>
              </a:r>
              <a:endParaRPr lang="zh-CN" altLang="en-US" sz="2000" b="1" dirty="0">
                <a:solidFill>
                  <a:srgbClr val="3333FF"/>
                </a:solidFill>
              </a:endParaRPr>
            </a:p>
          </p:txBody>
        </p:sp>
        <p:sp>
          <p:nvSpPr>
            <p:cNvPr id="14" name="TextBox 13"/>
            <p:cNvSpPr txBox="1"/>
            <p:nvPr/>
          </p:nvSpPr>
          <p:spPr>
            <a:xfrm>
              <a:off x="2786082" y="3471920"/>
              <a:ext cx="1571604" cy="400110"/>
            </a:xfrm>
            <a:prstGeom prst="rect">
              <a:avLst/>
            </a:prstGeom>
            <a:noFill/>
          </p:spPr>
          <p:txBody>
            <a:bodyPr wrap="square" rtlCol="0">
              <a:spAutoFit/>
            </a:bodyPr>
            <a:lstStyle/>
            <a:p>
              <a:r>
                <a:rPr lang="en-US" altLang="zh-CN" sz="2000" b="1" i="1" dirty="0">
                  <a:solidFill>
                    <a:srgbClr val="3333FF"/>
                  </a:solidFill>
                  <a:cs typeface="Times New Roman" panose="02020603050405020304" pitchFamily="18" charset="0"/>
                </a:rPr>
                <a:t>k</a:t>
              </a:r>
              <a:r>
                <a:rPr lang="en-US" altLang="zh-CN" sz="2000" b="1" dirty="0">
                  <a:solidFill>
                    <a:srgbClr val="3333FF"/>
                  </a:solidFill>
                  <a:cs typeface="Times New Roman" panose="02020603050405020304" pitchFamily="18" charset="0"/>
                </a:rPr>
                <a:t> &gt; </a:t>
              </a:r>
              <a:r>
                <a:rPr lang="en-US" altLang="zh-CN" sz="2000" b="1" dirty="0" err="1">
                  <a:solidFill>
                    <a:srgbClr val="3333FF"/>
                  </a:solidFill>
                  <a:cs typeface="Times New Roman" panose="02020603050405020304" pitchFamily="18" charset="0"/>
                </a:rPr>
                <a:t>bt</a:t>
              </a:r>
              <a:r>
                <a:rPr lang="en-US" altLang="zh-CN" sz="2000" b="1" dirty="0">
                  <a:solidFill>
                    <a:srgbClr val="3333FF"/>
                  </a:solidFill>
                  <a:cs typeface="Times New Roman" panose="02020603050405020304" pitchFamily="18" charset="0"/>
                </a:rPr>
                <a:t>-&gt;key</a:t>
              </a:r>
              <a:endParaRPr lang="zh-CN" altLang="en-US" sz="2000" b="1" dirty="0">
                <a:solidFill>
                  <a:srgbClr val="3333FF"/>
                </a:solidFill>
                <a:cs typeface="Times New Roman" panose="02020603050405020304" pitchFamily="18" charset="0"/>
              </a:endParaRPr>
            </a:p>
          </p:txBody>
        </p:sp>
      </p:grpSp>
      <p:sp>
        <p:nvSpPr>
          <p:cNvPr id="27" name="TextBox 26"/>
          <p:cNvSpPr txBox="1"/>
          <p:nvPr/>
        </p:nvSpPr>
        <p:spPr>
          <a:xfrm>
            <a:off x="1428728" y="5572140"/>
            <a:ext cx="5857916" cy="461665"/>
          </a:xfrm>
          <a:prstGeom prst="rect">
            <a:avLst/>
          </a:prstGeom>
          <a:noFill/>
        </p:spPr>
        <p:txBody>
          <a:bodyPr wrap="square" rtlCol="0">
            <a:spAutoFit/>
          </a:bodyPr>
          <a:lstStyle/>
          <a:p>
            <a:pPr algn="l"/>
            <a:r>
              <a:rPr lang="zh-CN" altLang="en-US" sz="2400" b="1">
                <a:solidFill>
                  <a:srgbClr val="3333FF"/>
                </a:solidFill>
                <a:ea typeface="楷体" panose="02010609060101010101" pitchFamily="49" charset="-122"/>
                <a:cs typeface="Times New Roman" panose="02020603050405020304" pitchFamily="18" charset="0"/>
              </a:rPr>
              <a:t>每一层只和一个结点进行关键字比较！</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32</a:t>
            </a:fld>
            <a:endParaRPr lang="en-US" altLang="zh-CN"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071538" y="1676933"/>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000" b="1">
                <a:solidFill>
                  <a:srgbClr val="3333FF"/>
                </a:solidFill>
              </a:rPr>
              <a:t>∧</a:t>
            </a:r>
          </a:p>
        </p:txBody>
      </p:sp>
      <p:sp>
        <p:nvSpPr>
          <p:cNvPr id="18" name="矩形 17"/>
          <p:cNvSpPr/>
          <p:nvPr/>
        </p:nvSpPr>
        <p:spPr>
          <a:xfrm>
            <a:off x="1785918" y="1676933"/>
            <a:ext cx="714380" cy="500066"/>
          </a:xfrm>
          <a:prstGeom prst="rect">
            <a:avLst/>
          </a:prstGeom>
          <a:blipFill>
            <a:blip r:embed="rId2"/>
            <a:tile tx="0" ty="0" sx="100000" sy="100000" flip="none" algn="tl"/>
          </a:blipFill>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2000" b="1">
              <a:solidFill>
                <a:srgbClr val="3333FF"/>
              </a:solidFill>
            </a:endParaRPr>
          </a:p>
        </p:txBody>
      </p:sp>
      <p:sp>
        <p:nvSpPr>
          <p:cNvPr id="19" name="矩形 18"/>
          <p:cNvSpPr/>
          <p:nvPr/>
        </p:nvSpPr>
        <p:spPr>
          <a:xfrm>
            <a:off x="2500298" y="1676933"/>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000" b="1">
                <a:solidFill>
                  <a:srgbClr val="3333FF"/>
                </a:solidFill>
              </a:rPr>
              <a:t>∧</a:t>
            </a:r>
          </a:p>
        </p:txBody>
      </p:sp>
      <p:cxnSp>
        <p:nvCxnSpPr>
          <p:cNvPr id="21" name="直接箭头连接符 20"/>
          <p:cNvCxnSpPr/>
          <p:nvPr/>
        </p:nvCxnSpPr>
        <p:spPr>
          <a:xfrm rot="16200000" flipH="1">
            <a:off x="1643042" y="1319743"/>
            <a:ext cx="357190" cy="35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85852" y="891115"/>
            <a:ext cx="428628" cy="461665"/>
          </a:xfrm>
          <a:prstGeom prst="rect">
            <a:avLst/>
          </a:prstGeom>
          <a:noFill/>
        </p:spPr>
        <p:txBody>
          <a:bodyPr wrap="square" rtlCol="0">
            <a:spAutoFit/>
          </a:bodyPr>
          <a:lstStyle/>
          <a:p>
            <a:r>
              <a:rPr lang="en-US" altLang="zh-CN" sz="2400" b="1">
                <a:solidFill>
                  <a:srgbClr val="3333FF"/>
                </a:solidFill>
                <a:ea typeface="楷体" panose="02010609060101010101" pitchFamily="49" charset="-122"/>
                <a:cs typeface="Times New Roman" panose="02020603050405020304" pitchFamily="18" charset="0"/>
              </a:rPr>
              <a:t>p</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23" name="TextBox 22"/>
          <p:cNvSpPr txBox="1"/>
          <p:nvPr/>
        </p:nvSpPr>
        <p:spPr>
          <a:xfrm>
            <a:off x="1857356" y="1033991"/>
            <a:ext cx="2143140" cy="400110"/>
          </a:xfrm>
          <a:prstGeom prst="rect">
            <a:avLst/>
          </a:prstGeom>
          <a:noFill/>
        </p:spPr>
        <p:txBody>
          <a:bodyPr wrap="square" rtlCol="0">
            <a:spAutoFit/>
          </a:bodyPr>
          <a:lstStyle/>
          <a:p>
            <a:r>
              <a:rPr lang="zh-CN" altLang="en-US" sz="2000" b="1">
                <a:solidFill>
                  <a:srgbClr val="3333FF"/>
                </a:solidFill>
                <a:ea typeface="楷体" panose="02010609060101010101" pitchFamily="49" charset="-122"/>
                <a:cs typeface="Times New Roman" panose="02020603050405020304" pitchFamily="18" charset="0"/>
              </a:rPr>
              <a:t>查找到</a:t>
            </a:r>
            <a:r>
              <a:rPr lang="en-US" altLang="zh-CN" sz="2000" b="1">
                <a:solidFill>
                  <a:srgbClr val="3333FF"/>
                </a:solidFill>
                <a:ea typeface="楷体" panose="02010609060101010101" pitchFamily="49" charset="-122"/>
                <a:cs typeface="Times New Roman" panose="02020603050405020304" pitchFamily="18" charset="0"/>
              </a:rPr>
              <a:t>p</a:t>
            </a:r>
            <a:r>
              <a:rPr lang="zh-CN" altLang="en-US" sz="2000" b="1">
                <a:solidFill>
                  <a:srgbClr val="3333FF"/>
                </a:solidFill>
                <a:ea typeface="楷体" panose="02010609060101010101" pitchFamily="49" charset="-122"/>
                <a:cs typeface="Times New Roman" panose="02020603050405020304" pitchFamily="18" charset="0"/>
              </a:rPr>
              <a:t>所指结点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24" name="TextBox 23"/>
          <p:cNvSpPr txBox="1"/>
          <p:nvPr/>
        </p:nvSpPr>
        <p:spPr>
          <a:xfrm>
            <a:off x="714348" y="2391313"/>
            <a:ext cx="7286676" cy="1015663"/>
          </a:xfrm>
          <a:prstGeom prst="rect">
            <a:avLst/>
          </a:prstGeom>
          <a:noFill/>
        </p:spPr>
        <p:txBody>
          <a:bodyPr wrap="square" rtlCol="0">
            <a:spAutoFit/>
          </a:bodyPr>
          <a:lstStyle/>
          <a:p>
            <a:pPr marL="457200" indent="-457200" algn="l">
              <a:lnSpc>
                <a:spcPct val="150000"/>
              </a:lnSpc>
              <a:buBlip>
                <a:blip r:embed="rId3"/>
              </a:buBlip>
            </a:pPr>
            <a:r>
              <a:rPr lang="zh-CN" altLang="en-US" sz="2000" b="1">
                <a:solidFill>
                  <a:srgbClr val="3333FF"/>
                </a:solidFill>
                <a:ea typeface="楷体" panose="02010609060101010101" pitchFamily="49" charset="-122"/>
                <a:cs typeface="Times New Roman" panose="02020603050405020304" pitchFamily="18" charset="0"/>
              </a:rPr>
              <a:t>若</a:t>
            </a:r>
            <a:r>
              <a:rPr lang="en-US" altLang="zh-CN" sz="2000" b="1" i="1">
                <a:solidFill>
                  <a:srgbClr val="3333FF"/>
                </a:solidFill>
                <a:ea typeface="楷体" panose="02010609060101010101" pitchFamily="49" charset="-122"/>
                <a:cs typeface="Times New Roman" panose="02020603050405020304" pitchFamily="18" charset="0"/>
              </a:rPr>
              <a:t>k</a:t>
            </a:r>
            <a:r>
              <a:rPr lang="en-US" altLang="zh-CN" sz="2000" b="1">
                <a:solidFill>
                  <a:srgbClr val="3333FF"/>
                </a:solidFill>
                <a:ea typeface="楷体" panose="02010609060101010101" pitchFamily="49" charset="-122"/>
                <a:cs typeface="Times New Roman" panose="02020603050405020304" pitchFamily="18" charset="0"/>
              </a:rPr>
              <a:t>&lt;p</a:t>
            </a:r>
            <a:r>
              <a:rPr lang="en-US" altLang="zh-CN" sz="2000" b="1">
                <a:solidFill>
                  <a:srgbClr val="3333FF"/>
                </a:solidFill>
                <a:latin typeface="+mj-ea"/>
                <a:ea typeface="+mj-ea"/>
                <a:cs typeface="Times New Roman" panose="02020603050405020304" pitchFamily="18" charset="0"/>
              </a:rPr>
              <a:t>-</a:t>
            </a:r>
            <a:r>
              <a:rPr lang="en-US" altLang="zh-CN" sz="2000" b="1">
                <a:solidFill>
                  <a:srgbClr val="3333FF"/>
                </a:solidFill>
                <a:ea typeface="楷体" panose="02010609060101010101" pitchFamily="49" charset="-122"/>
                <a:cs typeface="Times New Roman" panose="02020603050405020304" pitchFamily="18" charset="0"/>
              </a:rPr>
              <a:t>&gt;data</a:t>
            </a:r>
            <a:r>
              <a:rPr lang="zh-CN" altLang="en-US" sz="2000" b="1">
                <a:solidFill>
                  <a:srgbClr val="3333FF"/>
                </a:solidFill>
                <a:ea typeface="楷体" panose="02010609060101010101" pitchFamily="49" charset="-122"/>
                <a:cs typeface="Times New Roman" panose="02020603050405020304" pitchFamily="18" charset="0"/>
              </a:rPr>
              <a:t>，并且</a:t>
            </a:r>
            <a:r>
              <a:rPr lang="en-US" altLang="zh-CN" sz="2000" b="1">
                <a:solidFill>
                  <a:srgbClr val="3333FF"/>
                </a:solidFill>
                <a:ea typeface="楷体" panose="02010609060101010101" pitchFamily="49" charset="-122"/>
                <a:cs typeface="Times New Roman" panose="02020603050405020304" pitchFamily="18" charset="0"/>
              </a:rPr>
              <a:t>p</a:t>
            </a:r>
            <a:r>
              <a:rPr lang="en-US" altLang="zh-CN" sz="2000" b="1">
                <a:solidFill>
                  <a:srgbClr val="3333FF"/>
                </a:solidFill>
                <a:latin typeface="+mj-ea"/>
                <a:ea typeface="+mj-ea"/>
                <a:cs typeface="Times New Roman" panose="02020603050405020304" pitchFamily="18" charset="0"/>
              </a:rPr>
              <a:t>-</a:t>
            </a:r>
            <a:r>
              <a:rPr lang="en-US" altLang="zh-CN" sz="2000" b="1">
                <a:solidFill>
                  <a:srgbClr val="3333FF"/>
                </a:solidFill>
                <a:ea typeface="楷体" panose="02010609060101010101" pitchFamily="49" charset="-122"/>
                <a:cs typeface="Times New Roman" panose="02020603050405020304" pitchFamily="18" charset="0"/>
              </a:rPr>
              <a:t>&gt;lchild=NULL</a:t>
            </a:r>
            <a:r>
              <a:rPr lang="zh-CN" altLang="en-US" sz="2000" b="1">
                <a:solidFill>
                  <a:srgbClr val="3333FF"/>
                </a:solidFill>
                <a:ea typeface="楷体" panose="02010609060101010101" pitchFamily="49" charset="-122"/>
                <a:cs typeface="Times New Roman" panose="02020603050405020304" pitchFamily="18" charset="0"/>
              </a:rPr>
              <a:t>，查找失败。</a:t>
            </a:r>
            <a:endParaRPr lang="en-US" altLang="zh-CN" sz="2000" b="1">
              <a:solidFill>
                <a:srgbClr val="3333FF"/>
              </a:solidFill>
              <a:ea typeface="楷体" panose="02010609060101010101" pitchFamily="49" charset="-122"/>
              <a:cs typeface="Times New Roman" panose="02020603050405020304" pitchFamily="18" charset="0"/>
            </a:endParaRPr>
          </a:p>
          <a:p>
            <a:pPr marL="457200" indent="-457200" algn="l">
              <a:lnSpc>
                <a:spcPct val="150000"/>
              </a:lnSpc>
              <a:buBlip>
                <a:blip r:embed="rId3"/>
              </a:buBlip>
            </a:pPr>
            <a:r>
              <a:rPr lang="zh-CN" altLang="en-US" sz="2000" b="1">
                <a:solidFill>
                  <a:srgbClr val="3333FF"/>
                </a:solidFill>
                <a:ea typeface="楷体" panose="02010609060101010101" pitchFamily="49" charset="-122"/>
                <a:cs typeface="Times New Roman" panose="02020603050405020304" pitchFamily="18" charset="0"/>
              </a:rPr>
              <a:t>若</a:t>
            </a:r>
            <a:r>
              <a:rPr lang="en-US" altLang="zh-CN" sz="2000" b="1" i="1">
                <a:solidFill>
                  <a:srgbClr val="3333FF"/>
                </a:solidFill>
                <a:ea typeface="楷体" panose="02010609060101010101" pitchFamily="49" charset="-122"/>
                <a:cs typeface="Times New Roman" panose="02020603050405020304" pitchFamily="18" charset="0"/>
              </a:rPr>
              <a:t>k</a:t>
            </a:r>
            <a:r>
              <a:rPr lang="en-US" altLang="zh-CN" sz="2000" b="1">
                <a:solidFill>
                  <a:srgbClr val="3333FF"/>
                </a:solidFill>
                <a:ea typeface="楷体" panose="02010609060101010101" pitchFamily="49" charset="-122"/>
                <a:cs typeface="Times New Roman" panose="02020603050405020304" pitchFamily="18" charset="0"/>
              </a:rPr>
              <a:t>&gt;p</a:t>
            </a:r>
            <a:r>
              <a:rPr lang="en-US" altLang="zh-CN" sz="2000" b="1">
                <a:solidFill>
                  <a:srgbClr val="3333FF"/>
                </a:solidFill>
                <a:latin typeface="+mj-ea"/>
                <a:ea typeface="+mj-ea"/>
                <a:cs typeface="Times New Roman" panose="02020603050405020304" pitchFamily="18" charset="0"/>
              </a:rPr>
              <a:t>-</a:t>
            </a:r>
            <a:r>
              <a:rPr lang="en-US" altLang="zh-CN" sz="2000" b="1">
                <a:solidFill>
                  <a:srgbClr val="3333FF"/>
                </a:solidFill>
                <a:ea typeface="楷体" panose="02010609060101010101" pitchFamily="49" charset="-122"/>
                <a:cs typeface="Times New Roman" panose="02020603050405020304" pitchFamily="18" charset="0"/>
              </a:rPr>
              <a:t>&gt;data</a:t>
            </a:r>
            <a:r>
              <a:rPr lang="zh-CN" altLang="en-US" sz="2000" b="1">
                <a:solidFill>
                  <a:srgbClr val="3333FF"/>
                </a:solidFill>
                <a:ea typeface="楷体" panose="02010609060101010101" pitchFamily="49" charset="-122"/>
                <a:cs typeface="Times New Roman" panose="02020603050405020304" pitchFamily="18" charset="0"/>
              </a:rPr>
              <a:t>，并且</a:t>
            </a:r>
            <a:r>
              <a:rPr lang="en-US" altLang="zh-CN" sz="2000" b="1">
                <a:solidFill>
                  <a:srgbClr val="3333FF"/>
                </a:solidFill>
                <a:ea typeface="楷体" panose="02010609060101010101" pitchFamily="49" charset="-122"/>
                <a:cs typeface="Times New Roman" panose="02020603050405020304" pitchFamily="18" charset="0"/>
              </a:rPr>
              <a:t>p</a:t>
            </a:r>
            <a:r>
              <a:rPr lang="en-US" altLang="zh-CN" sz="2000" b="1">
                <a:solidFill>
                  <a:srgbClr val="3333FF"/>
                </a:solidFill>
                <a:latin typeface="+mj-ea"/>
                <a:ea typeface="+mj-ea"/>
                <a:cs typeface="Times New Roman" panose="02020603050405020304" pitchFamily="18" charset="0"/>
              </a:rPr>
              <a:t>-</a:t>
            </a:r>
            <a:r>
              <a:rPr lang="en-US" altLang="zh-CN" sz="2000" b="1">
                <a:solidFill>
                  <a:srgbClr val="3333FF"/>
                </a:solidFill>
                <a:ea typeface="楷体" panose="02010609060101010101" pitchFamily="49" charset="-122"/>
                <a:cs typeface="Times New Roman" panose="02020603050405020304" pitchFamily="18" charset="0"/>
              </a:rPr>
              <a:t>&gt;rchild=NULL</a:t>
            </a:r>
            <a:r>
              <a:rPr lang="zh-CN" altLang="en-US" sz="2000" b="1">
                <a:solidFill>
                  <a:srgbClr val="3333FF"/>
                </a:solidFill>
                <a:ea typeface="楷体" panose="02010609060101010101" pitchFamily="49" charset="-122"/>
                <a:cs typeface="Times New Roman" panose="02020603050405020304" pitchFamily="18" charset="0"/>
              </a:rPr>
              <a:t>，查找失败。</a:t>
            </a:r>
            <a:endParaRPr lang="en-US" altLang="zh-CN" sz="2000" b="1">
              <a:solidFill>
                <a:srgbClr val="3333FF"/>
              </a:solidFill>
              <a:ea typeface="楷体" panose="02010609060101010101" pitchFamily="49" charset="-122"/>
              <a:cs typeface="Times New Roman" panose="02020603050405020304" pitchFamily="18" charset="0"/>
            </a:endParaRPr>
          </a:p>
        </p:txBody>
      </p:sp>
      <p:sp>
        <p:nvSpPr>
          <p:cNvPr id="25" name="TextBox 24"/>
          <p:cNvSpPr txBox="1"/>
          <p:nvPr/>
        </p:nvSpPr>
        <p:spPr>
          <a:xfrm>
            <a:off x="428596" y="285728"/>
            <a:ext cx="2714644" cy="461665"/>
          </a:xfrm>
          <a:prstGeom prst="rect">
            <a:avLst/>
          </a:prstGeom>
          <a:noFill/>
        </p:spPr>
        <p:txBody>
          <a:bodyPr wrap="square" rtlCol="0">
            <a:spAutoFit/>
          </a:bodyPr>
          <a:lstStyle/>
          <a:p>
            <a:pPr algn="l"/>
            <a:r>
              <a:rPr lang="zh-CN" altLang="en-US" sz="2400" b="1">
                <a:ea typeface="楷体" panose="02010609060101010101" pitchFamily="49" charset="-122"/>
                <a:cs typeface="Times New Roman" panose="02020603050405020304" pitchFamily="18" charset="0"/>
              </a:rPr>
              <a:t>查找失败的情况</a:t>
            </a:r>
            <a:endParaRPr lang="zh-CN" altLang="en-US" sz="2400" b="1" dirty="0">
              <a:ea typeface="楷体" panose="02010609060101010101" pitchFamily="49" charset="-122"/>
              <a:cs typeface="Times New Roman" panose="02020603050405020304" pitchFamily="18" charset="0"/>
            </a:endParaRPr>
          </a:p>
        </p:txBody>
      </p:sp>
      <p:sp>
        <p:nvSpPr>
          <p:cNvPr id="26" name="矩形 25"/>
          <p:cNvSpPr/>
          <p:nvPr/>
        </p:nvSpPr>
        <p:spPr>
          <a:xfrm>
            <a:off x="1857356" y="4429132"/>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2000" b="1">
              <a:solidFill>
                <a:srgbClr val="3333FF"/>
              </a:solidFill>
            </a:endParaRPr>
          </a:p>
        </p:txBody>
      </p:sp>
      <p:sp>
        <p:nvSpPr>
          <p:cNvPr id="27" name="矩形 26"/>
          <p:cNvSpPr/>
          <p:nvPr/>
        </p:nvSpPr>
        <p:spPr>
          <a:xfrm>
            <a:off x="2571736" y="4429132"/>
            <a:ext cx="714380" cy="500066"/>
          </a:xfrm>
          <a:prstGeom prst="rect">
            <a:avLst/>
          </a:prstGeom>
          <a:blipFill>
            <a:blip r:embed="rId2"/>
            <a:tile tx="0" ty="0" sx="100000" sy="100000" flip="none" algn="tl"/>
          </a:blipFill>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2000" b="1">
              <a:solidFill>
                <a:srgbClr val="3333FF"/>
              </a:solidFill>
            </a:endParaRPr>
          </a:p>
        </p:txBody>
      </p:sp>
      <p:sp>
        <p:nvSpPr>
          <p:cNvPr id="28" name="矩形 27"/>
          <p:cNvSpPr/>
          <p:nvPr/>
        </p:nvSpPr>
        <p:spPr>
          <a:xfrm>
            <a:off x="3286116" y="4429132"/>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2000" b="1">
              <a:solidFill>
                <a:srgbClr val="3333FF"/>
              </a:solidFill>
            </a:endParaRPr>
          </a:p>
        </p:txBody>
      </p:sp>
      <p:sp>
        <p:nvSpPr>
          <p:cNvPr id="29" name="矩形 28"/>
          <p:cNvSpPr/>
          <p:nvPr/>
        </p:nvSpPr>
        <p:spPr>
          <a:xfrm>
            <a:off x="928662" y="5429264"/>
            <a:ext cx="1071570"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zh-CN" altLang="en-US" sz="2000" b="1">
              <a:solidFill>
                <a:srgbClr val="3333FF"/>
              </a:solidFill>
            </a:endParaRPr>
          </a:p>
        </p:txBody>
      </p:sp>
      <p:sp>
        <p:nvSpPr>
          <p:cNvPr id="30" name="矩形 29"/>
          <p:cNvSpPr/>
          <p:nvPr/>
        </p:nvSpPr>
        <p:spPr>
          <a:xfrm>
            <a:off x="3929058" y="5429264"/>
            <a:ext cx="1071570"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zh-CN" altLang="en-US" sz="2000" b="1">
              <a:solidFill>
                <a:srgbClr val="3333FF"/>
              </a:solidFill>
            </a:endParaRPr>
          </a:p>
        </p:txBody>
      </p:sp>
      <p:cxnSp>
        <p:nvCxnSpPr>
          <p:cNvPr id="32" name="直接箭头连接符 31"/>
          <p:cNvCxnSpPr>
            <a:endCxn id="29" idx="0"/>
          </p:cNvCxnSpPr>
          <p:nvPr/>
        </p:nvCxnSpPr>
        <p:spPr>
          <a:xfrm rot="5400000">
            <a:off x="1446588" y="4732744"/>
            <a:ext cx="714380" cy="67866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30" idx="0"/>
          </p:cNvCxnSpPr>
          <p:nvPr/>
        </p:nvCxnSpPr>
        <p:spPr>
          <a:xfrm>
            <a:off x="3643306" y="4714884"/>
            <a:ext cx="821537" cy="71438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43240" y="3643314"/>
            <a:ext cx="2000264"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加上</a:t>
            </a:r>
            <a:r>
              <a:rPr lang="zh-CN" altLang="en-US" sz="2000" b="1">
                <a:solidFill>
                  <a:srgbClr val="CC00CC"/>
                </a:solidFill>
                <a:ea typeface="楷体" panose="02010609060101010101" pitchFamily="49" charset="-122"/>
                <a:cs typeface="Times New Roman" panose="02020603050405020304" pitchFamily="18" charset="0"/>
              </a:rPr>
              <a:t>外部结点</a:t>
            </a:r>
            <a:endParaRPr lang="zh-CN" altLang="en-US" sz="2000" b="1" dirty="0">
              <a:solidFill>
                <a:srgbClr val="CC00CC"/>
              </a:solidFill>
              <a:ea typeface="楷体" panose="02010609060101010101" pitchFamily="49" charset="-122"/>
              <a:cs typeface="Times New Roman" panose="02020603050405020304" pitchFamily="18" charset="0"/>
            </a:endParaRPr>
          </a:p>
        </p:txBody>
      </p:sp>
      <p:sp>
        <p:nvSpPr>
          <p:cNvPr id="36" name="下箭头 35"/>
          <p:cNvSpPr/>
          <p:nvPr/>
        </p:nvSpPr>
        <p:spPr>
          <a:xfrm>
            <a:off x="2857488" y="3500438"/>
            <a:ext cx="214314" cy="71438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0" name="TextBox 19"/>
          <p:cNvSpPr txBox="1"/>
          <p:nvPr/>
        </p:nvSpPr>
        <p:spPr>
          <a:xfrm>
            <a:off x="5143504" y="5286388"/>
            <a:ext cx="3357586" cy="769441"/>
          </a:xfrm>
          <a:prstGeom prst="rect">
            <a:avLst/>
          </a:prstGeom>
          <a:noFill/>
        </p:spPr>
        <p:txBody>
          <a:bodyPr wrap="square" rtlCol="0">
            <a:spAutoFit/>
          </a:bodyPr>
          <a:lstStyle/>
          <a:p>
            <a:pPr algn="l"/>
            <a:r>
              <a:rPr lang="zh-CN" altLang="en-US" sz="2200" b="1">
                <a:solidFill>
                  <a:srgbClr val="3333FF"/>
                </a:solidFill>
                <a:ea typeface="楷体" panose="02010609060101010101" pitchFamily="49" charset="-122"/>
                <a:cs typeface="Times New Roman" panose="02020603050405020304" pitchFamily="18" charset="0"/>
              </a:rPr>
              <a:t>一个外部结点对应某内部结点的一个</a:t>
            </a:r>
            <a:r>
              <a:rPr lang="en-US" altLang="zh-CN" sz="2200" b="1">
                <a:solidFill>
                  <a:srgbClr val="3333FF"/>
                </a:solidFill>
                <a:ea typeface="楷体" panose="02010609060101010101" pitchFamily="49" charset="-122"/>
                <a:cs typeface="Times New Roman" panose="02020603050405020304" pitchFamily="18" charset="0"/>
              </a:rPr>
              <a:t>NULL</a:t>
            </a:r>
            <a:r>
              <a:rPr lang="zh-CN" altLang="en-US" sz="2200" b="1">
                <a:solidFill>
                  <a:srgbClr val="3333FF"/>
                </a:solidFill>
                <a:ea typeface="楷体" panose="02010609060101010101" pitchFamily="49" charset="-122"/>
                <a:cs typeface="Times New Roman" panose="02020603050405020304" pitchFamily="18" charset="0"/>
              </a:rPr>
              <a:t>指针</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33</a:t>
            </a:fld>
            <a:endParaRPr lang="en-US" altLang="zh-CN"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84212" y="1700213"/>
            <a:ext cx="7776219" cy="3726762"/>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SearchBST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k)</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 ||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-&gt;key==k)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递归出口</a:t>
            </a: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(k&lt;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SearchBST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lchild</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在左子树中递归查找</a:t>
            </a: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SearchBST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在右子树中递归查找</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4339" name="Text Box 3"/>
          <p:cNvSpPr txBox="1">
            <a:spLocks noChangeArrowheads="1"/>
          </p:cNvSpPr>
          <p:nvPr/>
        </p:nvSpPr>
        <p:spPr bwMode="auto">
          <a:xfrm>
            <a:off x="323850" y="260350"/>
            <a:ext cx="8351838" cy="1200329"/>
          </a:xfrm>
          <a:prstGeom prst="rect">
            <a:avLst/>
          </a:prstGeom>
          <a:noFill/>
          <a:ln w="9525">
            <a:noFill/>
            <a:miter lim="800000"/>
          </a:ln>
        </p:spPr>
        <p:txBody>
          <a:bodyPr>
            <a:spAutoFit/>
          </a:bodyPr>
          <a:lstStyle/>
          <a:p>
            <a:pPr algn="just">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递归查找算法</a:t>
            </a:r>
            <a:r>
              <a:rPr lang="en-US" altLang="zh-CN" sz="2400" b="1" dirty="0" err="1">
                <a:solidFill>
                  <a:srgbClr val="3333FF"/>
                </a:solidFill>
                <a:ea typeface="楷体" panose="02010609060101010101" pitchFamily="49" charset="-122"/>
                <a:cs typeface="Times New Roman" panose="02020603050405020304" pitchFamily="18" charset="0"/>
              </a:rPr>
              <a:t>SearchBST</a:t>
            </a:r>
            <a:r>
              <a:rPr lang="en-US" altLang="zh-CN" sz="2400" b="1" dirty="0">
                <a:solidFill>
                  <a:srgbClr val="3333FF"/>
                </a:solidFill>
                <a:ea typeface="楷体" panose="02010609060101010101" pitchFamily="49" charset="-122"/>
                <a:cs typeface="Times New Roman" panose="02020603050405020304" pitchFamily="18" charset="0"/>
              </a:rPr>
              <a:t>()</a:t>
            </a:r>
            <a:r>
              <a:rPr lang="zh-CN" altLang="en-US" sz="2400" b="1" dirty="0">
                <a:solidFill>
                  <a:srgbClr val="3333FF"/>
                </a:solidFill>
                <a:ea typeface="楷体" panose="02010609060101010101" pitchFamily="49" charset="-122"/>
                <a:cs typeface="Times New Roman" panose="02020603050405020304" pitchFamily="18" charset="0"/>
              </a:rPr>
              <a:t>如下（在二叉排序树</a:t>
            </a:r>
            <a:r>
              <a:rPr lang="en-US" altLang="zh-CN" sz="2400" b="1" dirty="0" err="1">
                <a:solidFill>
                  <a:srgbClr val="3333FF"/>
                </a:solidFill>
                <a:ea typeface="楷体" panose="02010609060101010101" pitchFamily="49" charset="-122"/>
                <a:cs typeface="Times New Roman" panose="02020603050405020304" pitchFamily="18" charset="0"/>
              </a:rPr>
              <a:t>bt</a:t>
            </a:r>
            <a:r>
              <a:rPr lang="zh-CN" altLang="en-US" sz="2400" b="1" dirty="0">
                <a:solidFill>
                  <a:srgbClr val="3333FF"/>
                </a:solidFill>
                <a:ea typeface="楷体" panose="02010609060101010101" pitchFamily="49" charset="-122"/>
                <a:cs typeface="Times New Roman" panose="02020603050405020304" pitchFamily="18" charset="0"/>
              </a:rPr>
              <a:t>上查找关键字为</a:t>
            </a:r>
            <a:r>
              <a:rPr lang="en-US" altLang="zh-CN" sz="2400" b="1" i="1" dirty="0">
                <a:solidFill>
                  <a:srgbClr val="3333FF"/>
                </a:solidFill>
                <a:ea typeface="楷体" panose="02010609060101010101" pitchFamily="49" charset="-122"/>
                <a:cs typeface="Times New Roman" panose="02020603050405020304" pitchFamily="18" charset="0"/>
              </a:rPr>
              <a:t>k</a:t>
            </a:r>
            <a:r>
              <a:rPr lang="zh-CN" altLang="en-US" sz="2400" b="1">
                <a:solidFill>
                  <a:srgbClr val="3333FF"/>
                </a:solidFill>
                <a:ea typeface="楷体" panose="02010609060101010101" pitchFamily="49" charset="-122"/>
                <a:cs typeface="Times New Roman" panose="02020603050405020304" pitchFamily="18" charset="0"/>
              </a:rPr>
              <a:t>的记录，成功</a:t>
            </a:r>
            <a:r>
              <a:rPr lang="zh-CN" altLang="en-US" sz="2400" b="1" dirty="0">
                <a:solidFill>
                  <a:srgbClr val="3333FF"/>
                </a:solidFill>
                <a:ea typeface="楷体" panose="02010609060101010101" pitchFamily="49" charset="-122"/>
                <a:cs typeface="Times New Roman" panose="02020603050405020304" pitchFamily="18" charset="0"/>
              </a:rPr>
              <a:t>时</a:t>
            </a:r>
            <a:r>
              <a:rPr lang="zh-CN" altLang="en-US" sz="2400" b="1">
                <a:solidFill>
                  <a:srgbClr val="3333FF"/>
                </a:solidFill>
                <a:ea typeface="楷体" panose="02010609060101010101" pitchFamily="49" charset="-122"/>
                <a:cs typeface="Times New Roman" panose="02020603050405020304" pitchFamily="18" charset="0"/>
              </a:rPr>
              <a:t>返回该结点指针，否则</a:t>
            </a:r>
            <a:r>
              <a:rPr lang="zh-CN" altLang="en-US" sz="2400" b="1" dirty="0">
                <a:solidFill>
                  <a:srgbClr val="3333FF"/>
                </a:solidFill>
                <a:ea typeface="楷体" panose="02010609060101010101" pitchFamily="49" charset="-122"/>
                <a:cs typeface="Times New Roman" panose="02020603050405020304" pitchFamily="18" charset="0"/>
              </a:rPr>
              <a:t>返回</a:t>
            </a:r>
            <a:r>
              <a:rPr lang="en-US" altLang="zh-CN" sz="2400" b="1" dirty="0">
                <a:solidFill>
                  <a:srgbClr val="3333FF"/>
                </a:solidFill>
                <a:ea typeface="楷体" panose="02010609060101010101" pitchFamily="49" charset="-122"/>
                <a:cs typeface="Times New Roman" panose="02020603050405020304" pitchFamily="18" charset="0"/>
              </a:rPr>
              <a:t>NULL</a:t>
            </a:r>
            <a:r>
              <a:rPr lang="zh-CN" altLang="en-US" sz="2400" b="1" dirty="0">
                <a:solidFill>
                  <a:srgbClr val="3333FF"/>
                </a:solidFill>
                <a:ea typeface="楷体" panose="02010609060101010101" pitchFamily="49" charset="-122"/>
                <a:cs typeface="Times New Roman" panose="02020603050405020304" pitchFamily="18" charset="0"/>
              </a:rPr>
              <a:t>）：</a:t>
            </a:r>
            <a:endParaRPr kumimoji="0" lang="zh-CN" altLang="en-US" sz="2400" b="1"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571472" y="857232"/>
            <a:ext cx="8001056"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lnSpc>
                <a:spcPct val="150000"/>
              </a:lnSpc>
              <a:spcBef>
                <a:spcPct val="50000"/>
              </a:spcBef>
            </a:pPr>
            <a:r>
              <a:rPr lang="zh-CN" altLang="en-US" sz="2400" b="1" dirty="0">
                <a:solidFill>
                  <a:srgbClr val="FF0000"/>
                </a:solidFill>
                <a:latin typeface="黑体" panose="02010609060101010101" pitchFamily="49" charset="-122"/>
                <a:ea typeface="黑体" panose="02010609060101010101" pitchFamily="49" charset="-122"/>
              </a:rPr>
              <a:t>思考题</a:t>
            </a:r>
            <a:endParaRPr lang="en-US" altLang="zh-CN" sz="2400" b="1" dirty="0">
              <a:solidFill>
                <a:srgbClr val="FF0000"/>
              </a:solidFill>
              <a:latin typeface="黑体" panose="02010609060101010101" pitchFamily="49" charset="-122"/>
              <a:ea typeface="黑体" panose="02010609060101010101" pitchFamily="49" charset="-122"/>
            </a:endParaRPr>
          </a:p>
          <a:p>
            <a:pPr>
              <a:lnSpc>
                <a:spcPct val="150000"/>
              </a:lnSpc>
              <a:spcBef>
                <a:spcPct val="50000"/>
              </a:spcBef>
            </a:pPr>
            <a:r>
              <a:rPr lang="zh-CN" altLang="en-US" sz="24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二叉排序树查找</a:t>
            </a:r>
            <a:r>
              <a:rPr kumimoji="1" lang="zh-CN" altLang="en-US" sz="24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可以设计成</a:t>
            </a:r>
            <a:r>
              <a:rPr lang="zh-CN" altLang="en-US" sz="24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非递归算法，如何实现？</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95288" y="1052513"/>
            <a:ext cx="8382000" cy="904863"/>
          </a:xfrm>
          <a:prstGeom prst="rect">
            <a:avLst/>
          </a:prstGeom>
          <a:noFill/>
          <a:ln w="9525">
            <a:noFill/>
            <a:miter lim="800000"/>
          </a:ln>
        </p:spPr>
        <p:txBody>
          <a:bodyPr>
            <a:spAutoFit/>
          </a:bodyPr>
          <a:lstStyle/>
          <a:p>
            <a:pPr algn="just">
              <a:lnSpc>
                <a:spcPct val="110000"/>
              </a:lnSpc>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在二叉排序树中插入一个关键字为</a:t>
            </a:r>
            <a:r>
              <a:rPr lang="en-US" altLang="zh-CN" sz="2400" b="1" i="1" dirty="0">
                <a:solidFill>
                  <a:srgbClr val="3333FF"/>
                </a:solidFill>
                <a:ea typeface="楷体" panose="02010609060101010101" pitchFamily="49" charset="-122"/>
                <a:cs typeface="Times New Roman" panose="02020603050405020304" pitchFamily="18" charset="0"/>
              </a:rPr>
              <a:t>k</a:t>
            </a:r>
            <a:r>
              <a:rPr lang="zh-CN" altLang="en-US" sz="2400" b="1">
                <a:solidFill>
                  <a:srgbClr val="3333FF"/>
                </a:solidFill>
                <a:ea typeface="楷体" panose="02010609060101010101" pitchFamily="49" charset="-122"/>
                <a:cs typeface="Times New Roman" panose="02020603050405020304" pitchFamily="18" charset="0"/>
              </a:rPr>
              <a:t>的新结点，要</a:t>
            </a:r>
            <a:r>
              <a:rPr lang="zh-CN" altLang="en-US" sz="2400" b="1" dirty="0">
                <a:solidFill>
                  <a:srgbClr val="3333FF"/>
                </a:solidFill>
                <a:ea typeface="楷体" panose="02010609060101010101" pitchFamily="49" charset="-122"/>
                <a:cs typeface="Times New Roman" panose="02020603050405020304" pitchFamily="18" charset="0"/>
              </a:rPr>
              <a:t>保证插入后仍满足</a:t>
            </a:r>
            <a:r>
              <a:rPr lang="en-US" altLang="zh-CN" sz="2400" b="1" dirty="0" err="1">
                <a:solidFill>
                  <a:srgbClr val="3333FF"/>
                </a:solidFill>
                <a:ea typeface="楷体" panose="02010609060101010101" pitchFamily="49" charset="-122"/>
                <a:cs typeface="Times New Roman" panose="02020603050405020304" pitchFamily="18" charset="0"/>
              </a:rPr>
              <a:t>BST</a:t>
            </a:r>
            <a:r>
              <a:rPr lang="zh-CN" altLang="en-US" sz="2400" b="1" dirty="0">
                <a:solidFill>
                  <a:srgbClr val="3333FF"/>
                </a:solidFill>
                <a:ea typeface="楷体" panose="02010609060101010101" pitchFamily="49" charset="-122"/>
                <a:cs typeface="Times New Roman" panose="02020603050405020304" pitchFamily="18" charset="0"/>
              </a:rPr>
              <a:t>性质。　　</a:t>
            </a:r>
          </a:p>
        </p:txBody>
      </p:sp>
      <p:sp>
        <p:nvSpPr>
          <p:cNvPr id="17411" name="Text Box 2"/>
          <p:cNvSpPr txBox="1">
            <a:spLocks noChangeArrowheads="1"/>
          </p:cNvSpPr>
          <p:nvPr/>
        </p:nvSpPr>
        <p:spPr bwMode="auto">
          <a:xfrm>
            <a:off x="323850" y="260350"/>
            <a:ext cx="4319588" cy="470257"/>
          </a:xfrm>
          <a:prstGeom prst="rect">
            <a:avLst/>
          </a:prstGeom>
          <a:solidFill>
            <a:srgbClr val="9900FF"/>
          </a:solidFill>
          <a:ln w="9525">
            <a:noFill/>
            <a:miter lim="800000"/>
          </a:ln>
        </p:spPr>
        <p:txBody>
          <a:bodyPr>
            <a:spAutoFit/>
          </a:bodyPr>
          <a:lstStyle/>
          <a:p>
            <a:pPr algn="just">
              <a:lnSpc>
                <a:spcPct val="110000"/>
              </a:lnSpc>
              <a:spcBef>
                <a:spcPct val="50000"/>
              </a:spcBef>
            </a:pP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、二叉排序树的插入和生成</a:t>
            </a:r>
            <a:endParaRPr kumimoji="0"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TextBox 3"/>
          <p:cNvSpPr txBox="1"/>
          <p:nvPr/>
        </p:nvSpPr>
        <p:spPr>
          <a:xfrm>
            <a:off x="428596" y="2643182"/>
            <a:ext cx="8286808" cy="283462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b="100000"/>
            </a:path>
            <a:tileRect t="-100000" r="-100000"/>
          </a:gra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lnSpc>
                <a:spcPct val="110000"/>
              </a:lnSpc>
              <a:spcBef>
                <a:spcPct val="50000"/>
              </a:spcBef>
            </a:pP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）若二叉排序树</a:t>
            </a:r>
            <a:r>
              <a:rPr lang="en-US" altLang="zh-CN"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为空，则创建一个</a:t>
            </a:r>
            <a:r>
              <a:rPr lang="en-US" altLang="zh-CN"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域为</a:t>
            </a:r>
            <a:r>
              <a:rPr lang="en-US" altLang="zh-CN" sz="2200" b="1"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的结点，将它作为根结点；</a:t>
            </a:r>
          </a:p>
          <a:p>
            <a:pPr algn="just">
              <a:lnSpc>
                <a:spcPct val="110000"/>
              </a:lnSpc>
              <a:spcBef>
                <a:spcPct val="50000"/>
              </a:spcBef>
            </a:pP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）否则将</a:t>
            </a:r>
            <a:r>
              <a:rPr lang="en-US" altLang="zh-CN" sz="2200" b="1"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和根结点的关键字比较，若两者相等，则说明树中已有此关键字</a:t>
            </a:r>
            <a:r>
              <a:rPr lang="en-US" altLang="zh-CN" sz="2200" b="1"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，无须插入，直接返回</a:t>
            </a:r>
            <a:r>
              <a:rPr lang="en-US" altLang="zh-CN"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10000"/>
              </a:lnSpc>
              <a:spcBef>
                <a:spcPct val="50000"/>
              </a:spcBef>
            </a:pP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）若</a:t>
            </a:r>
            <a:r>
              <a:rPr lang="en-US" altLang="zh-CN" sz="2200" b="1"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&lt;T</a:t>
            </a:r>
            <a:r>
              <a:rPr lang="en-US" altLang="zh-CN" sz="2200" b="1" dirty="0">
                <a:solidFill>
                  <a:srgbClr val="3333FF"/>
                </a:solidFill>
                <a:latin typeface="+mj-ea"/>
                <a:ea typeface="+mj-ea"/>
                <a:cs typeface="Times New Roman" panose="02020603050405020304" pitchFamily="18" charset="0"/>
              </a:rPr>
              <a:t>-</a:t>
            </a:r>
            <a:r>
              <a:rPr lang="en-US" altLang="zh-CN"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，则将</a:t>
            </a:r>
            <a:r>
              <a:rPr lang="en-US" altLang="zh-CN" sz="2200" b="1"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插入根结点的左子树中。</a:t>
            </a:r>
          </a:p>
          <a:p>
            <a:pPr algn="just">
              <a:lnSpc>
                <a:spcPct val="110000"/>
              </a:lnSpc>
              <a:spcBef>
                <a:spcPct val="50000"/>
              </a:spcBef>
            </a:pP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）否则将它插入右子树中。</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1142976" y="2071678"/>
            <a:ext cx="2000264" cy="461665"/>
          </a:xfrm>
          <a:prstGeom prst="rect">
            <a:avLst/>
          </a:prstGeom>
          <a:noFill/>
        </p:spPr>
        <p:txBody>
          <a:bodyPr wrap="square" rtlCol="0">
            <a:spAutoFit/>
          </a:bodyPr>
          <a:lstStyle/>
          <a:p>
            <a:pPr algn="l"/>
            <a:r>
              <a:rPr lang="zh-CN" altLang="en-US" sz="2400" b="1" dirty="0">
                <a:ea typeface="楷体" panose="02010609060101010101" pitchFamily="49" charset="-122"/>
                <a:cs typeface="Times New Roman" panose="02020603050405020304" pitchFamily="18" charset="0"/>
              </a:rPr>
              <a:t>插入过程：</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23850" y="765175"/>
            <a:ext cx="8305800" cy="5109091"/>
          </a:xfrm>
          <a:prstGeom prst="rect">
            <a:avLst/>
          </a:prstGeom>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a:spAutoFit/>
          </a:bodyPr>
          <a:lstStyle/>
          <a:p>
            <a:pPr algn="just">
              <a:lnSpc>
                <a:spcPct val="70000"/>
              </a:lnSpc>
              <a:spcBef>
                <a:spcPct val="50000"/>
              </a:spcBef>
            </a:pP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InsertBST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*&amp;p</a:t>
            </a:r>
            <a:r>
              <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	</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70000"/>
              </a:lnSpc>
              <a:spcBef>
                <a:spcPct val="50000"/>
              </a:spcBef>
            </a:pP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if (p==NULL)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原树</a:t>
            </a:r>
            <a:r>
              <a:rPr lang="zh-CN" altLang="en-US"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为空，</a:t>
            </a:r>
            <a:r>
              <a:rPr lang="en-US" altLang="zh-CN"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新插入的记录</a:t>
            </a:r>
            <a:r>
              <a:rPr lang="zh-CN" altLang="en-US"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为根结点</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zh-CN" altLang="en-US"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p=(</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70000"/>
              </a:lnSpc>
              <a:spcBef>
                <a:spcPct val="50000"/>
              </a:spcBef>
            </a:pP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p-&gt;key=</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k;p</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=p-&gt;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=NULL;</a:t>
            </a:r>
          </a:p>
          <a:p>
            <a:pPr algn="just">
              <a:lnSpc>
                <a:spcPct val="70000"/>
              </a:lnSpc>
              <a:spcBef>
                <a:spcPct val="50000"/>
              </a:spcBef>
            </a:pP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return 1;</a:t>
            </a:r>
          </a:p>
          <a:p>
            <a:pPr algn="just">
              <a:lnSpc>
                <a:spcPct val="70000"/>
              </a:lnSpc>
              <a:spcBef>
                <a:spcPct val="50000"/>
              </a:spcBef>
            </a:pP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 if  (k==p-&gt;key)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存在相同</a:t>
            </a:r>
            <a:r>
              <a:rPr lang="zh-CN" altLang="en-US"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关键字的结点，返回</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0;</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 if (k&lt;p-&gt;key) </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InsertBST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&gt;lchild</a:t>
            </a:r>
            <a:r>
              <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插入到左子树中</a:t>
            </a:r>
          </a:p>
          <a:p>
            <a:pPr algn="just">
              <a:lnSpc>
                <a:spcPct val="7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  </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InsertBST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&gt;rchild</a:t>
            </a:r>
            <a:r>
              <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插入到右子树中</a:t>
            </a:r>
          </a:p>
          <a:p>
            <a:pPr algn="just">
              <a:lnSpc>
                <a:spcPct val="7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436" name="Text Box 4"/>
          <p:cNvSpPr txBox="1">
            <a:spLocks noChangeArrowheads="1"/>
          </p:cNvSpPr>
          <p:nvPr/>
        </p:nvSpPr>
        <p:spPr bwMode="auto">
          <a:xfrm>
            <a:off x="179388" y="188913"/>
            <a:ext cx="5256212" cy="457200"/>
          </a:xfrm>
          <a:prstGeom prst="rect">
            <a:avLst/>
          </a:prstGeom>
          <a:noFill/>
          <a:ln w="9525">
            <a:noFill/>
            <a:miter lim="800000"/>
          </a:ln>
        </p:spPr>
        <p:txBody>
          <a:bodyPr>
            <a:spAutoFit/>
          </a:bodyPr>
          <a:lstStyle/>
          <a:p>
            <a:pPr algn="l">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对应的递归算法</a:t>
            </a:r>
            <a:r>
              <a:rPr lang="en-US" altLang="zh-CN" sz="2400" b="1" dirty="0" err="1">
                <a:solidFill>
                  <a:srgbClr val="3333FF"/>
                </a:solidFill>
                <a:ea typeface="楷体" panose="02010609060101010101" pitchFamily="49" charset="-122"/>
                <a:cs typeface="Times New Roman" panose="02020603050405020304" pitchFamily="18" charset="0"/>
              </a:rPr>
              <a:t>InsertBST</a:t>
            </a:r>
            <a:r>
              <a:rPr lang="en-US" altLang="zh-CN" sz="2400" b="1" dirty="0">
                <a:solidFill>
                  <a:srgbClr val="3333FF"/>
                </a:solidFill>
                <a:ea typeface="楷体" panose="02010609060101010101" pitchFamily="49" charset="-122"/>
                <a:cs typeface="Times New Roman" panose="02020603050405020304" pitchFamily="18" charset="0"/>
              </a:rPr>
              <a:t>()</a:t>
            </a:r>
            <a:r>
              <a:rPr lang="zh-CN" altLang="en-US" sz="2400" b="1" dirty="0">
                <a:solidFill>
                  <a:srgbClr val="3333FF"/>
                </a:solidFill>
                <a:ea typeface="楷体" panose="02010609060101010101" pitchFamily="49" charset="-122"/>
                <a:cs typeface="Times New Roman" panose="02020603050405020304" pitchFamily="18" charset="0"/>
              </a:rPr>
              <a:t>如下：</a:t>
            </a:r>
          </a:p>
        </p:txBody>
      </p:sp>
      <p:grpSp>
        <p:nvGrpSpPr>
          <p:cNvPr id="6" name="组合 5"/>
          <p:cNvGrpSpPr/>
          <p:nvPr/>
        </p:nvGrpSpPr>
        <p:grpSpPr>
          <a:xfrm>
            <a:off x="928662" y="5643578"/>
            <a:ext cx="2744779" cy="900176"/>
            <a:chOff x="928662" y="5643578"/>
            <a:chExt cx="2744779" cy="900176"/>
          </a:xfrm>
        </p:grpSpPr>
        <p:sp>
          <p:nvSpPr>
            <p:cNvPr id="18435" name="Text Box 3"/>
            <p:cNvSpPr txBox="1">
              <a:spLocks noChangeArrowheads="1"/>
            </p:cNvSpPr>
            <p:nvPr/>
          </p:nvSpPr>
          <p:spPr bwMode="auto">
            <a:xfrm>
              <a:off x="1142976" y="6143644"/>
              <a:ext cx="2530465" cy="400110"/>
            </a:xfrm>
            <a:prstGeom prst="rect">
              <a:avLst/>
            </a:prstGeom>
            <a:noFill/>
            <a:ln w="9525">
              <a:noFill/>
              <a:miter lim="800000"/>
            </a:ln>
          </p:spPr>
          <p:txBody>
            <a:bodyPr wrap="square">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先序遍历的思想</a:t>
              </a:r>
            </a:p>
          </p:txBody>
        </p:sp>
        <p:sp>
          <p:nvSpPr>
            <p:cNvPr id="5" name="上弧形箭头 4"/>
            <p:cNvSpPr/>
            <p:nvPr/>
          </p:nvSpPr>
          <p:spPr>
            <a:xfrm rot="16200000">
              <a:off x="714360" y="5857880"/>
              <a:ext cx="714356" cy="285752"/>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chemeClr val="tx1"/>
                </a:solidFill>
              </a:endParaRP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43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3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11188" y="2134589"/>
            <a:ext cx="8229600" cy="363176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just">
              <a:lnSpc>
                <a:spcPts val="2000"/>
              </a:lnSpc>
              <a:spcBef>
                <a:spcPct val="50000"/>
              </a:spcBef>
            </a:pP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n) //</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返回树根指针</a:t>
            </a:r>
          </a:p>
          <a:p>
            <a:pPr algn="just">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初始时</a:t>
            </a:r>
            <a:r>
              <a:rPr lang="en-US" altLang="zh-CN" sz="2000" b="1"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为空树</a:t>
            </a:r>
          </a:p>
          <a:p>
            <a:pPr algn="just">
              <a:lnSpc>
                <a:spcPts val="2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a:t>
            </a:r>
          </a:p>
          <a:p>
            <a:pPr algn="just">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&lt;n) </a:t>
            </a:r>
          </a:p>
          <a:p>
            <a:pPr algn="just">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InsertBST</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1"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插入二叉排序树</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a:t>
            </a:r>
          </a:p>
          <a:p>
            <a:pPr algn="just">
              <a:lnSpc>
                <a:spcPts val="2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返回建立的二叉排序树的根指针</a:t>
            </a:r>
          </a:p>
          <a:p>
            <a:pPr algn="l">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19459" name="Text Box 3"/>
          <p:cNvSpPr txBox="1">
            <a:spLocks noChangeArrowheads="1"/>
          </p:cNvSpPr>
          <p:nvPr/>
        </p:nvSpPr>
        <p:spPr bwMode="auto">
          <a:xfrm>
            <a:off x="684213" y="6063679"/>
            <a:ext cx="7991475" cy="461665"/>
          </a:xfrm>
          <a:prstGeom prst="rect">
            <a:avLst/>
          </a:prstGeom>
          <a:noFill/>
          <a:ln w="9525">
            <a:noFill/>
            <a:miter lim="800000"/>
          </a:ln>
        </p:spPr>
        <p:txBody>
          <a:bodyPr>
            <a:spAutoFit/>
          </a:bodyPr>
          <a:lstStyle/>
          <a:p>
            <a:pPr algn="l">
              <a:spcBef>
                <a:spcPct val="50000"/>
              </a:spcBef>
            </a:pPr>
            <a:r>
              <a:rPr kumimoji="0" lang="zh-CN" altLang="en-US" sz="2400" b="1" dirty="0">
                <a:latin typeface="黑体" panose="02010609060101010101" pitchFamily="49" charset="-122"/>
                <a:ea typeface="黑体" panose="02010609060101010101" pitchFamily="49" charset="-122"/>
                <a:cs typeface="Times New Roman" panose="02020603050405020304" pitchFamily="18" charset="0"/>
              </a:rPr>
              <a:t>注意：</a:t>
            </a:r>
            <a:r>
              <a:rPr kumimoji="0" lang="zh-CN" altLang="en-US" sz="22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任何结点插入到二叉排序树时，都是以</a:t>
            </a:r>
            <a:r>
              <a:rPr kumimoji="0" lang="zh-CN" altLang="en-US" sz="2200" b="1" dirty="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叶结点</a:t>
            </a:r>
            <a:r>
              <a:rPr kumimoji="0" lang="zh-CN" altLang="en-US" sz="22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插入的。</a:t>
            </a:r>
          </a:p>
        </p:txBody>
      </p:sp>
      <p:sp>
        <p:nvSpPr>
          <p:cNvPr id="5" name="TextBox 4"/>
          <p:cNvSpPr txBox="1"/>
          <p:nvPr/>
        </p:nvSpPr>
        <p:spPr>
          <a:xfrm>
            <a:off x="1071538" y="848705"/>
            <a:ext cx="1928826" cy="769441"/>
          </a:xfrm>
          <a:prstGeom prst="rect">
            <a:avLst/>
          </a:prstGeom>
          <a:noFill/>
        </p:spPr>
        <p:txBody>
          <a:bodyPr wrap="square" rtlCol="0">
            <a:spAutoFit/>
          </a:bodyPr>
          <a:lstStyle/>
          <a:p>
            <a:r>
              <a:rPr lang="zh-CN" altLang="en-US" sz="2200" b="1" dirty="0">
                <a:solidFill>
                  <a:srgbClr val="3333FF"/>
                </a:solidFill>
                <a:ea typeface="楷体" panose="02010609060101010101" pitchFamily="49" charset="-122"/>
                <a:cs typeface="Times New Roman" panose="02020603050405020304" pitchFamily="18" charset="0"/>
              </a:rPr>
              <a:t>关键字数组</a:t>
            </a:r>
            <a:r>
              <a:rPr lang="en-US" altLang="zh-CN" sz="2200" b="1" i="1" dirty="0">
                <a:solidFill>
                  <a:srgbClr val="3333FF"/>
                </a:solidFill>
                <a:ea typeface="楷体" panose="02010609060101010101" pitchFamily="49" charset="-122"/>
                <a:cs typeface="Times New Roman" panose="02020603050405020304" pitchFamily="18" charset="0"/>
              </a:rPr>
              <a:t>A</a:t>
            </a:r>
            <a:r>
              <a:rPr lang="en-US" altLang="zh-CN" sz="2200" b="1" dirty="0">
                <a:solidFill>
                  <a:srgbClr val="3333FF"/>
                </a:solidFill>
                <a:ea typeface="楷体" panose="02010609060101010101" pitchFamily="49" charset="-122"/>
                <a:cs typeface="Times New Roman" panose="02020603050405020304" pitchFamily="18" charset="0"/>
              </a:rPr>
              <a:t>[</a:t>
            </a:r>
            <a:r>
              <a:rPr lang="en-US" altLang="zh-CN" sz="2200" b="1" dirty="0" err="1">
                <a:solidFill>
                  <a:srgbClr val="3333FF"/>
                </a:solidFill>
                <a:ea typeface="楷体" panose="02010609060101010101" pitchFamily="49" charset="-122"/>
                <a:cs typeface="Times New Roman" panose="02020603050405020304" pitchFamily="18" charset="0"/>
              </a:rPr>
              <a:t>0..</a:t>
            </a:r>
            <a:r>
              <a:rPr lang="en-US" altLang="zh-CN" sz="2200" b="1" i="1" dirty="0" err="1">
                <a:solidFill>
                  <a:srgbClr val="3333FF"/>
                </a:solidFill>
                <a:ea typeface="楷体" panose="02010609060101010101" pitchFamily="49" charset="-122"/>
                <a:cs typeface="Times New Roman" panose="02020603050405020304" pitchFamily="18" charset="0"/>
              </a:rPr>
              <a:t>n</a:t>
            </a:r>
            <a:r>
              <a:rPr lang="en-US" altLang="zh-CN" sz="2200" b="1" dirty="0">
                <a:solidFill>
                  <a:srgbClr val="3333FF"/>
                </a:solidFill>
                <a:latin typeface="+mn-ea"/>
                <a:ea typeface="+mn-ea"/>
                <a:cs typeface="Times New Roman" panose="02020603050405020304" pitchFamily="18" charset="0"/>
              </a:rPr>
              <a:t>-</a:t>
            </a:r>
            <a:r>
              <a:rPr lang="en-US" altLang="zh-CN" sz="2200" b="1" dirty="0">
                <a:solidFill>
                  <a:srgbClr val="3333FF"/>
                </a:solidFill>
                <a:ea typeface="楷体" panose="02010609060101010101" pitchFamily="49" charset="-122"/>
                <a:cs typeface="Times New Roman" panose="02020603050405020304" pitchFamily="18" charset="0"/>
              </a:rPr>
              <a:t>1] </a:t>
            </a:r>
            <a:endParaRPr lang="zh-CN" altLang="en-US" sz="2200" dirty="0">
              <a:ea typeface="楷体" panose="02010609060101010101" pitchFamily="49" charset="-122"/>
              <a:cs typeface="Times New Roman" panose="02020603050405020304" pitchFamily="18" charset="0"/>
            </a:endParaRPr>
          </a:p>
        </p:txBody>
      </p:sp>
      <p:sp>
        <p:nvSpPr>
          <p:cNvPr id="6" name="右箭头 5"/>
          <p:cNvSpPr/>
          <p:nvPr/>
        </p:nvSpPr>
        <p:spPr>
          <a:xfrm>
            <a:off x="3214678" y="1063019"/>
            <a:ext cx="714380" cy="3571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nvGrpSpPr>
          <p:cNvPr id="11" name="组合 10"/>
          <p:cNvGrpSpPr/>
          <p:nvPr/>
        </p:nvGrpSpPr>
        <p:grpSpPr>
          <a:xfrm>
            <a:off x="4357686" y="301136"/>
            <a:ext cx="1857388" cy="1471680"/>
            <a:chOff x="4929190" y="99932"/>
            <a:chExt cx="1857388" cy="1471680"/>
          </a:xfrm>
        </p:grpSpPr>
        <p:sp>
          <p:nvSpPr>
            <p:cNvPr id="7" name="等腰三角形 6"/>
            <p:cNvSpPr/>
            <p:nvPr/>
          </p:nvSpPr>
          <p:spPr>
            <a:xfrm>
              <a:off x="4929190" y="500042"/>
              <a:ext cx="1714512" cy="10715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7" idx="0"/>
            </p:cNvCxnSpPr>
            <p:nvPr/>
          </p:nvCxnSpPr>
          <p:spPr>
            <a:xfrm rot="10800000" flipV="1">
              <a:off x="5786446" y="214290"/>
              <a:ext cx="357190" cy="285752"/>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00760" y="99932"/>
              <a:ext cx="785818" cy="400110"/>
            </a:xfrm>
            <a:prstGeom prst="rect">
              <a:avLst/>
            </a:prstGeom>
            <a:noFill/>
          </p:spPr>
          <p:txBody>
            <a:bodyPr wrap="square" rtlCol="0">
              <a:spAutoFit/>
            </a:bodyPr>
            <a:lstStyle/>
            <a:p>
              <a:r>
                <a:rPr lang="en-US" altLang="zh-CN" sz="2000" b="1" dirty="0" err="1">
                  <a:solidFill>
                    <a:srgbClr val="3333FF"/>
                  </a:solidFill>
                  <a:ea typeface="楷体" panose="02010609060101010101" pitchFamily="49" charset="-122"/>
                  <a:cs typeface="Times New Roman" panose="02020603050405020304" pitchFamily="18" charset="0"/>
                </a:rPr>
                <a:t>bt</a:t>
              </a:r>
              <a:endParaRPr lang="zh-CN" altLang="en-US" sz="2000" b="1" dirty="0">
                <a:solidFill>
                  <a:srgbClr val="3333FF"/>
                </a:solidFill>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38</a:t>
            </a:fld>
            <a:endParaRPr lang="en-US" altLang="zh-CN" dirty="0"/>
          </a:p>
        </p:txBody>
      </p:sp>
      <p:sp>
        <p:nvSpPr>
          <p:cNvPr id="12" name="Text Box 4"/>
          <p:cNvSpPr txBox="1">
            <a:spLocks noChangeArrowheads="1"/>
          </p:cNvSpPr>
          <p:nvPr/>
        </p:nvSpPr>
        <p:spPr bwMode="auto">
          <a:xfrm>
            <a:off x="179388" y="188913"/>
            <a:ext cx="4178298" cy="523220"/>
          </a:xfrm>
          <a:prstGeom prst="rect">
            <a:avLst/>
          </a:prstGeom>
          <a:noFill/>
          <a:ln w="9525">
            <a:noFill/>
            <a:miter lim="800000"/>
          </a:ln>
        </p:spPr>
        <p:txBody>
          <a:bodyPr wrap="square">
            <a:spAutoFit/>
          </a:bodyPr>
          <a:lstStyle/>
          <a:p>
            <a:pPr algn="l">
              <a:spcBef>
                <a:spcPct val="50000"/>
              </a:spcBef>
            </a:pPr>
            <a:r>
              <a:rPr lang="zh-CN" altLang="en-US" sz="2800" dirty="0">
                <a:ea typeface="楷体" panose="02010609060101010101" pitchFamily="49" charset="-122"/>
                <a:cs typeface="Times New Roman" panose="02020603050405020304" pitchFamily="18" charset="0"/>
              </a:rPr>
              <a:t>二叉排序树的生成</a:t>
            </a:r>
            <a:r>
              <a:rPr lang="zh-CN" altLang="en-US" sz="2800" b="1" dirty="0">
                <a:solidFill>
                  <a:srgbClr val="3333FF"/>
                </a:solidFill>
                <a:ea typeface="楷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9551" y="1000108"/>
            <a:ext cx="7344817" cy="2739211"/>
          </a:xfrm>
          <a:prstGeom prst="rect">
            <a:avLst/>
          </a:prstGeom>
          <a:noFill/>
          <a:ln w="9525">
            <a:noFill/>
            <a:miter lim="800000"/>
          </a:ln>
        </p:spPr>
        <p:txBody>
          <a:bodyPr wrap="square">
            <a:spAutoFit/>
          </a:bodyPr>
          <a:lstStyle/>
          <a:p>
            <a:pPr algn="just">
              <a:spcBef>
                <a:spcPct val="50000"/>
              </a:spcBef>
            </a:pPr>
            <a:r>
              <a:rPr lang="en-US" altLang="zh-CN" sz="2400" b="1" dirty="0">
                <a:solidFill>
                  <a:srgbClr val="050507"/>
                </a:solidFill>
                <a:ea typeface="楷体" panose="02010609060101010101" pitchFamily="49" charset="-122"/>
                <a:cs typeface="Times New Roman" panose="02020603050405020304" pitchFamily="18" charset="0"/>
              </a:rPr>
              <a:t>        </a:t>
            </a:r>
            <a:r>
              <a:rPr lang="en-US" altLang="zh-CN" b="1" dirty="0">
                <a:ea typeface="黑体" panose="02010609060101010101" pitchFamily="49" charset="-122"/>
                <a:cs typeface="Times New Roman" panose="02020603050405020304" pitchFamily="18" charset="0"/>
              </a:rPr>
              <a:t>【</a:t>
            </a:r>
            <a:r>
              <a:rPr lang="zh-CN" altLang="en-US" b="1" dirty="0">
                <a:ea typeface="楷体" panose="02010609060101010101" pitchFamily="49" charset="-122"/>
                <a:cs typeface="Times New Roman" panose="02020603050405020304" pitchFamily="18" charset="0"/>
              </a:rPr>
              <a:t>例</a:t>
            </a:r>
            <a:r>
              <a:rPr lang="en-US" altLang="zh-CN" b="1" dirty="0">
                <a:ea typeface="楷体" panose="02010609060101010101" pitchFamily="49" charset="-122"/>
                <a:cs typeface="Times New Roman" panose="02020603050405020304" pitchFamily="18" charset="0"/>
              </a:rPr>
              <a:t>9-3</a:t>
            </a:r>
            <a:r>
              <a:rPr lang="en-US" altLang="zh-CN" b="1" dirty="0">
                <a:ea typeface="黑体" panose="02010609060101010101" pitchFamily="49" charset="-122"/>
                <a:cs typeface="Times New Roman" panose="02020603050405020304" pitchFamily="18" charset="0"/>
              </a:rPr>
              <a:t>】</a:t>
            </a:r>
            <a:r>
              <a:rPr lang="zh-CN" altLang="en-US" sz="2400" b="1" dirty="0">
                <a:solidFill>
                  <a:srgbClr val="3333FF"/>
                </a:solidFill>
                <a:ea typeface="楷体" panose="02010609060101010101" pitchFamily="49" charset="-122"/>
                <a:cs typeface="Times New Roman" panose="02020603050405020304" pitchFamily="18" charset="0"/>
              </a:rPr>
              <a:t>已知一组关键字为</a:t>
            </a:r>
            <a:r>
              <a:rPr lang="en-US" altLang="zh-CN" sz="2400" b="1" dirty="0">
                <a:solidFill>
                  <a:srgbClr val="3333FF"/>
                </a:solidFill>
                <a:ea typeface="楷体" panose="02010609060101010101" pitchFamily="49" charset="-122"/>
                <a:cs typeface="Times New Roman" panose="02020603050405020304" pitchFamily="18" charset="0"/>
              </a:rPr>
              <a:t>{25</a:t>
            </a:r>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18</a:t>
            </a:r>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46</a:t>
            </a:r>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2</a:t>
            </a:r>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53</a:t>
            </a:r>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39</a:t>
            </a:r>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32</a:t>
            </a:r>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4</a:t>
            </a:r>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74</a:t>
            </a:r>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67</a:t>
            </a:r>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60</a:t>
            </a:r>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11}</a:t>
            </a:r>
            <a:r>
              <a:rPr lang="zh-CN" altLang="en-US" sz="2400" b="1" dirty="0">
                <a:solidFill>
                  <a:srgbClr val="3333FF"/>
                </a:solidFill>
                <a:ea typeface="楷体" panose="02010609060101010101" pitchFamily="49" charset="-122"/>
                <a:cs typeface="Times New Roman" panose="02020603050405020304" pitchFamily="18" charset="0"/>
              </a:rPr>
              <a:t>。</a:t>
            </a:r>
            <a:endParaRPr lang="en-US" altLang="zh-CN" sz="2400" b="1" dirty="0">
              <a:solidFill>
                <a:srgbClr val="3333FF"/>
              </a:solidFill>
              <a:ea typeface="楷体" panose="02010609060101010101" pitchFamily="49" charset="-122"/>
              <a:cs typeface="Times New Roman" panose="02020603050405020304" pitchFamily="18" charset="0"/>
            </a:endParaRPr>
          </a:p>
          <a:p>
            <a:pPr algn="just">
              <a:spcBef>
                <a:spcPct val="50000"/>
              </a:spcBef>
            </a:pPr>
            <a:r>
              <a:rPr lang="en-US" altLang="zh-CN" sz="2400" b="1" dirty="0">
                <a:solidFill>
                  <a:srgbClr val="3333FF"/>
                </a:solidFill>
                <a:ea typeface="楷体" panose="02010609060101010101" pitchFamily="49" charset="-122"/>
                <a:cs typeface="Times New Roman" panose="02020603050405020304" pitchFamily="18" charset="0"/>
              </a:rPr>
              <a:t>        </a:t>
            </a:r>
            <a:r>
              <a:rPr lang="zh-CN" altLang="en-US" sz="2400" b="1" dirty="0">
                <a:solidFill>
                  <a:srgbClr val="3333FF"/>
                </a:solidFill>
                <a:ea typeface="楷体" panose="02010609060101010101" pitchFamily="49" charset="-122"/>
                <a:cs typeface="Times New Roman" panose="02020603050405020304" pitchFamily="18" charset="0"/>
              </a:rPr>
              <a:t>按表中的元素顺序依次插入到一棵初始为空的二叉排序树中，画出该二叉排序树。</a:t>
            </a:r>
            <a:endParaRPr lang="en-US" altLang="zh-CN" sz="2400" b="1" dirty="0">
              <a:solidFill>
                <a:srgbClr val="3333FF"/>
              </a:solidFill>
              <a:ea typeface="楷体" panose="02010609060101010101" pitchFamily="49" charset="-122"/>
              <a:cs typeface="Times New Roman" panose="02020603050405020304" pitchFamily="18" charset="0"/>
            </a:endParaRPr>
          </a:p>
          <a:p>
            <a:pPr algn="just">
              <a:spcBef>
                <a:spcPct val="50000"/>
              </a:spcBef>
            </a:pPr>
            <a:r>
              <a:rPr lang="en-US" altLang="zh-CN" sz="2400" b="1" dirty="0">
                <a:solidFill>
                  <a:srgbClr val="3333FF"/>
                </a:solidFill>
                <a:ea typeface="楷体" panose="02010609060101010101" pitchFamily="49" charset="-122"/>
                <a:cs typeface="Times New Roman" panose="02020603050405020304" pitchFamily="18" charset="0"/>
              </a:rPr>
              <a:t>       </a:t>
            </a:r>
            <a:r>
              <a:rPr lang="zh-CN" altLang="en-US" sz="2400" b="1" dirty="0">
                <a:solidFill>
                  <a:srgbClr val="3333FF"/>
                </a:solidFill>
                <a:ea typeface="楷体" panose="02010609060101010101" pitchFamily="49" charset="-122"/>
                <a:cs typeface="Times New Roman" panose="02020603050405020304" pitchFamily="18" charset="0"/>
              </a:rPr>
              <a:t>求在等概率的情况下查找成功的平均查找长度和查找不成功的平均查找长度。      </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596900" y="1268760"/>
            <a:ext cx="7924800" cy="1015663"/>
          </a:xfrm>
          <a:prstGeom prst="rect">
            <a:avLst/>
          </a:prstGeom>
          <a:noFill/>
          <a:ln w="9525">
            <a:noFill/>
            <a:miter lim="800000"/>
          </a:ln>
          <a:effectLst/>
        </p:spPr>
        <p:txBody>
          <a:bodyPr>
            <a:spAutoFit/>
          </a:bodyPr>
          <a:lstStyle/>
          <a:p>
            <a:pPr algn="just">
              <a:spcBef>
                <a:spcPct val="50000"/>
              </a:spcBef>
            </a:pPr>
            <a:r>
              <a:rPr kumimoji="1" lang="zh-CN" altLang="en-US" dirty="0">
                <a:latin typeface="楷体" panose="02010609060101010101" pitchFamily="49" charset="-122"/>
                <a:ea typeface="楷体" panose="02010609060101010101" pitchFamily="49" charset="-122"/>
                <a:cs typeface="Times New Roman" panose="02020603050405020304" pitchFamily="18" charset="0"/>
              </a:rPr>
              <a:t>（</a:t>
            </a:r>
            <a:r>
              <a:rPr kumimoji="1" lang="en-US" altLang="zh-CN" dirty="0">
                <a:latin typeface="楷体" panose="02010609060101010101" pitchFamily="49" charset="-122"/>
                <a:ea typeface="楷体" panose="02010609060101010101" pitchFamily="49" charset="-122"/>
                <a:cs typeface="Times New Roman" panose="02020603050405020304" pitchFamily="18" charset="0"/>
              </a:rPr>
              <a:t>1</a:t>
            </a:r>
            <a:r>
              <a:rPr kumimoji="1" lang="zh-CN" altLang="en-US" dirty="0">
                <a:latin typeface="楷体" panose="02010609060101010101" pitchFamily="49" charset="-122"/>
                <a:ea typeface="楷体" panose="02010609060101010101" pitchFamily="49" charset="-122"/>
                <a:cs typeface="Times New Roman" panose="02020603050405020304" pitchFamily="18" charset="0"/>
              </a:rPr>
              <a:t>）使用哪种数据结构来表示“表” 。</a:t>
            </a:r>
          </a:p>
          <a:p>
            <a:pPr algn="just">
              <a:spcBef>
                <a:spcPct val="50000"/>
              </a:spcBef>
            </a:pPr>
            <a:r>
              <a:rPr kumimoji="1" lang="zh-CN" altLang="en-US" dirty="0">
                <a:latin typeface="楷体" panose="02010609060101010101" pitchFamily="49" charset="-122"/>
                <a:ea typeface="楷体" panose="02010609060101010101" pitchFamily="49" charset="-122"/>
                <a:cs typeface="Times New Roman" panose="02020603050405020304" pitchFamily="18" charset="0"/>
              </a:rPr>
              <a:t>（</a:t>
            </a:r>
            <a:r>
              <a:rPr kumimoji="1" lang="en-US" altLang="zh-CN" dirty="0">
                <a:latin typeface="楷体" panose="02010609060101010101" pitchFamily="49" charset="-122"/>
                <a:ea typeface="楷体" panose="02010609060101010101" pitchFamily="49" charset="-122"/>
                <a:cs typeface="Times New Roman" panose="02020603050405020304" pitchFamily="18" charset="0"/>
              </a:rPr>
              <a:t>2</a:t>
            </a:r>
            <a:r>
              <a:rPr kumimoji="1" lang="zh-CN" altLang="en-US" dirty="0">
                <a:latin typeface="楷体" panose="02010609060101010101" pitchFamily="49" charset="-122"/>
                <a:ea typeface="楷体" panose="02010609060101010101" pitchFamily="49" charset="-122"/>
                <a:cs typeface="Times New Roman" panose="02020603050405020304" pitchFamily="18" charset="0"/>
              </a:rPr>
              <a:t>）是对无序集合查找还是对有序集合查找</a:t>
            </a:r>
            <a:r>
              <a:rPr kumimoji="1" lang="en-US" altLang="zh-CN" dirty="0">
                <a:latin typeface="楷体" panose="02010609060101010101" pitchFamily="49" charset="-122"/>
                <a:ea typeface="楷体" panose="02010609060101010101" pitchFamily="49" charset="-122"/>
                <a:cs typeface="Times New Roman" panose="02020603050405020304" pitchFamily="18" charset="0"/>
              </a:rPr>
              <a:t>?</a:t>
            </a:r>
          </a:p>
        </p:txBody>
      </p:sp>
      <p:sp>
        <p:nvSpPr>
          <p:cNvPr id="186373" name="Text Box 5"/>
          <p:cNvSpPr txBox="1">
            <a:spLocks noChangeArrowheads="1"/>
          </p:cNvSpPr>
          <p:nvPr/>
        </p:nvSpPr>
        <p:spPr bwMode="auto">
          <a:xfrm>
            <a:off x="684213" y="476250"/>
            <a:ext cx="3455987" cy="457200"/>
          </a:xfrm>
          <a:prstGeom prst="rect">
            <a:avLst/>
          </a:prstGeom>
          <a:solidFill>
            <a:srgbClr val="CC00CC"/>
          </a:solidFill>
          <a:ln w="9525">
            <a:noFill/>
            <a:miter lim="800000"/>
          </a:ln>
          <a:effectLst/>
        </p:spPr>
        <p:txBody>
          <a:bodyPr>
            <a:spAutoFit/>
          </a:bodyPr>
          <a:lstStyle/>
          <a:p>
            <a:pPr>
              <a:spcBef>
                <a:spcPct val="50000"/>
              </a:spcBef>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5</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、影响查找的因素</a:t>
            </a:r>
          </a:p>
        </p:txBody>
      </p:sp>
      <p:sp>
        <p:nvSpPr>
          <p:cNvPr id="2" name="幻灯片编号占位符 1"/>
          <p:cNvSpPr>
            <a:spLocks noGrp="1"/>
          </p:cNvSpPr>
          <p:nvPr>
            <p:ph type="sldNum" sz="quarter" idx="12"/>
          </p:nvPr>
        </p:nvSpPr>
        <p:spPr>
          <a:xfrm>
            <a:off x="6804248" y="6247094"/>
            <a:ext cx="2133600" cy="365125"/>
          </a:xfrm>
        </p:spPr>
        <p:txBody>
          <a:bodyPr/>
          <a:lstStyle/>
          <a:p>
            <a:fld id="{A3603EE2-E77C-4A3F-BE76-CC22BE303815}" type="slidenum">
              <a:rPr lang="en-US" altLang="zh-CN" smtClean="0"/>
              <a:t>4</a:t>
            </a:fld>
            <a:endParaRPr lang="en-US" altLang="zh-CN" dirty="0"/>
          </a:p>
        </p:txBody>
      </p:sp>
      <p:sp>
        <p:nvSpPr>
          <p:cNvPr id="5" name="Text Box 6"/>
          <p:cNvSpPr txBox="1">
            <a:spLocks noChangeArrowheads="1"/>
          </p:cNvSpPr>
          <p:nvPr/>
        </p:nvSpPr>
        <p:spPr bwMode="auto">
          <a:xfrm>
            <a:off x="228600" y="3429075"/>
            <a:ext cx="8610600" cy="1481111"/>
          </a:xfrm>
          <a:prstGeom prst="rect">
            <a:avLst/>
          </a:prstGeom>
          <a:noFill/>
          <a:ln w="9525">
            <a:noFill/>
            <a:miter lim="800000"/>
          </a:ln>
          <a:effectLst/>
        </p:spPr>
        <p:txBody>
          <a:bodyPr>
            <a:spAutoFit/>
          </a:bodyPr>
          <a:lstStyle/>
          <a:p>
            <a:pPr algn="just">
              <a:lnSpc>
                <a:spcPct val="130000"/>
              </a:lnSpc>
              <a:spcBef>
                <a:spcPct val="50000"/>
              </a:spcBef>
            </a:pPr>
            <a:r>
              <a:rPr kumimoji="1" lang="zh-CN" altLang="en-US" dirty="0">
                <a:ea typeface="楷体" panose="02010609060101010101" pitchFamily="49" charset="-122"/>
                <a:cs typeface="Times New Roman" panose="02020603050405020304" pitchFamily="18" charset="0"/>
              </a:rPr>
              <a:t>        查找运算时间主要花费在</a:t>
            </a:r>
            <a:r>
              <a:rPr kumimoji="1" lang="zh-CN" altLang="en-US" dirty="0">
                <a:solidFill>
                  <a:srgbClr val="FF0000"/>
                </a:solidFill>
                <a:ea typeface="楷体" panose="02010609060101010101" pitchFamily="49" charset="-122"/>
                <a:cs typeface="Times New Roman" panose="02020603050405020304" pitchFamily="18" charset="0"/>
              </a:rPr>
              <a:t>关键字比较</a:t>
            </a:r>
            <a:r>
              <a:rPr kumimoji="1" lang="zh-CN" altLang="en-US" dirty="0">
                <a:ea typeface="楷体" panose="02010609060101010101" pitchFamily="49" charset="-122"/>
                <a:cs typeface="Times New Roman" panose="02020603050405020304" pitchFamily="18" charset="0"/>
              </a:rPr>
              <a:t>上，通常把查找过程中执行的关键字平均比较个数（也称为平均查找长度）作为衡量一个查找算法效率优劣的标准。</a:t>
            </a:r>
            <a:endParaRPr kumimoji="1" lang="en-US" altLang="zh-CN" dirty="0">
              <a:ea typeface="楷体" panose="02010609060101010101" pitchFamily="49" charset="-122"/>
              <a:cs typeface="Times New Roman" panose="02020603050405020304" pitchFamily="18" charset="0"/>
            </a:endParaRPr>
          </a:p>
        </p:txBody>
      </p:sp>
      <p:sp>
        <p:nvSpPr>
          <p:cNvPr id="7" name="Text Box 9"/>
          <p:cNvSpPr txBox="1">
            <a:spLocks noChangeArrowheads="1"/>
          </p:cNvSpPr>
          <p:nvPr/>
        </p:nvSpPr>
        <p:spPr bwMode="auto">
          <a:xfrm>
            <a:off x="684213" y="2636912"/>
            <a:ext cx="3816350" cy="457200"/>
          </a:xfrm>
          <a:prstGeom prst="rect">
            <a:avLst/>
          </a:prstGeom>
          <a:solidFill>
            <a:srgbClr val="CC00CC"/>
          </a:solidFill>
          <a:ln w="9525">
            <a:noFill/>
            <a:miter lim="800000"/>
          </a:ln>
          <a:effectLst/>
        </p:spPr>
        <p:txBody>
          <a:bodyPr>
            <a:spAutoFit/>
          </a:bodyPr>
          <a:lstStyle/>
          <a:p>
            <a:pPr algn="ctr">
              <a:spcBef>
                <a:spcPct val="50000"/>
              </a:spcBef>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6. </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查找方法的性能指标</a:t>
            </a:r>
          </a:p>
        </p:txBody>
      </p:sp>
      <p:sp>
        <p:nvSpPr>
          <p:cNvPr id="9" name="Text Box 4"/>
          <p:cNvSpPr txBox="1">
            <a:spLocks noChangeArrowheads="1"/>
          </p:cNvSpPr>
          <p:nvPr/>
        </p:nvSpPr>
        <p:spPr bwMode="auto">
          <a:xfrm>
            <a:off x="809726" y="4970105"/>
            <a:ext cx="3071834" cy="461665"/>
          </a:xfrm>
          <a:prstGeom prst="rect">
            <a:avLst/>
          </a:prstGeom>
          <a:noFill/>
          <a:ln w="9525">
            <a:noFill/>
            <a:miter lim="800000"/>
          </a:ln>
          <a:effectLst/>
        </p:spPr>
        <p:txBody>
          <a:bodyPr wrap="square">
            <a:spAutoFit/>
          </a:bodyPr>
          <a:lstStyle/>
          <a:p>
            <a:pPr>
              <a:spcBef>
                <a:spcPct val="50000"/>
              </a:spcBef>
            </a:pPr>
            <a:r>
              <a:rPr kumimoji="1" lang="zh-CN" altLang="en-US" dirty="0">
                <a:ea typeface="楷体" panose="02010609060101010101" pitchFamily="49" charset="-122"/>
                <a:cs typeface="Times New Roman" panose="02020603050405020304" pitchFamily="18" charset="0"/>
              </a:rPr>
              <a:t>平均查找长度分为</a:t>
            </a:r>
          </a:p>
        </p:txBody>
      </p:sp>
      <p:sp>
        <p:nvSpPr>
          <p:cNvPr id="10" name="TextBox 13"/>
          <p:cNvSpPr txBox="1"/>
          <p:nvPr/>
        </p:nvSpPr>
        <p:spPr>
          <a:xfrm>
            <a:off x="1024040" y="5613047"/>
            <a:ext cx="6572296" cy="1200329"/>
          </a:xfrm>
          <a:prstGeom prst="rect">
            <a:avLst/>
          </a:prstGeom>
          <a:noFill/>
        </p:spPr>
        <p:txBody>
          <a:bodyPr wrap="square" rtlCol="0">
            <a:spAutoFit/>
          </a:bodyPr>
          <a:lstStyle/>
          <a:p>
            <a:pPr marL="457200" indent="-457200">
              <a:lnSpc>
                <a:spcPct val="150000"/>
              </a:lnSpc>
              <a:buBlip>
                <a:blip r:embed="rId2"/>
              </a:buBlip>
            </a:pPr>
            <a:r>
              <a:rPr kumimoji="1" lang="zh-CN" altLang="en-US" dirty="0">
                <a:ea typeface="楷体" panose="02010609060101010101" pitchFamily="49" charset="-122"/>
                <a:cs typeface="Times New Roman" panose="02020603050405020304" pitchFamily="18" charset="0"/>
              </a:rPr>
              <a:t>成功情况下的平均查找长度</a:t>
            </a:r>
            <a:endParaRPr kumimoji="1" lang="en-US" altLang="zh-CN" dirty="0">
              <a:ea typeface="楷体" panose="02010609060101010101" pitchFamily="49" charset="-122"/>
              <a:cs typeface="Times New Roman" panose="02020603050405020304" pitchFamily="18" charset="0"/>
            </a:endParaRPr>
          </a:p>
          <a:p>
            <a:pPr marL="457200" indent="-457200">
              <a:lnSpc>
                <a:spcPct val="150000"/>
              </a:lnSpc>
              <a:buBlip>
                <a:blip r:embed="rId2"/>
              </a:buBlip>
            </a:pPr>
            <a:r>
              <a:rPr kumimoji="1" lang="zh-CN" altLang="en-US" dirty="0">
                <a:ea typeface="楷体" panose="02010609060101010101" pitchFamily="49" charset="-122"/>
                <a:cs typeface="Times New Roman" panose="02020603050405020304" pitchFamily="18" charset="0"/>
              </a:rPr>
              <a:t>不成功情况（失败）下的平均查找长度。</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5" name="Text Box 60"/>
          <p:cNvSpPr txBox="1">
            <a:spLocks noChangeArrowheads="1"/>
          </p:cNvSpPr>
          <p:nvPr/>
        </p:nvSpPr>
        <p:spPr bwMode="auto">
          <a:xfrm>
            <a:off x="714348" y="257156"/>
            <a:ext cx="863600" cy="457200"/>
          </a:xfrm>
          <a:prstGeom prst="rect">
            <a:avLst/>
          </a:prstGeom>
          <a:noFill/>
          <a:ln w="9525">
            <a:noFill/>
            <a:miter lim="800000"/>
          </a:ln>
        </p:spPr>
        <p:txBody>
          <a:bodyPr>
            <a:spAutoFit/>
          </a:bodyPr>
          <a:lstStyle/>
          <a:p>
            <a:pPr algn="l">
              <a:spcBef>
                <a:spcPct val="50000"/>
              </a:spcBef>
            </a:pPr>
            <a:r>
              <a:rPr kumimoji="0" lang="zh-CN" altLang="en-US" sz="2400" b="1" dirty="0">
                <a:solidFill>
                  <a:srgbClr val="3333FF"/>
                </a:solidFill>
                <a:latin typeface="楷体" panose="02010609060101010101" pitchFamily="49" charset="-122"/>
                <a:ea typeface="楷体" panose="02010609060101010101" pitchFamily="49" charset="-122"/>
              </a:rPr>
              <a:t>序列：</a:t>
            </a:r>
          </a:p>
        </p:txBody>
      </p:sp>
      <p:sp>
        <p:nvSpPr>
          <p:cNvPr id="35901" name="Text Box 61"/>
          <p:cNvSpPr txBox="1">
            <a:spLocks noChangeArrowheads="1"/>
          </p:cNvSpPr>
          <p:nvPr/>
        </p:nvSpPr>
        <p:spPr bwMode="auto">
          <a:xfrm>
            <a:off x="1793848"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25</a:t>
            </a:r>
          </a:p>
        </p:txBody>
      </p:sp>
      <p:sp>
        <p:nvSpPr>
          <p:cNvPr id="35902" name="Text Box 62"/>
          <p:cNvSpPr txBox="1">
            <a:spLocks noChangeArrowheads="1"/>
          </p:cNvSpPr>
          <p:nvPr/>
        </p:nvSpPr>
        <p:spPr bwMode="auto">
          <a:xfrm>
            <a:off x="2225648"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18</a:t>
            </a:r>
          </a:p>
        </p:txBody>
      </p:sp>
      <p:sp>
        <p:nvSpPr>
          <p:cNvPr id="35903" name="Text Box 63"/>
          <p:cNvSpPr txBox="1">
            <a:spLocks noChangeArrowheads="1"/>
          </p:cNvSpPr>
          <p:nvPr/>
        </p:nvSpPr>
        <p:spPr bwMode="auto">
          <a:xfrm>
            <a:off x="2659036"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46</a:t>
            </a:r>
          </a:p>
        </p:txBody>
      </p:sp>
      <p:sp>
        <p:nvSpPr>
          <p:cNvPr id="35904" name="Text Box 64"/>
          <p:cNvSpPr txBox="1">
            <a:spLocks noChangeArrowheads="1"/>
          </p:cNvSpPr>
          <p:nvPr/>
        </p:nvSpPr>
        <p:spPr bwMode="auto">
          <a:xfrm>
            <a:off x="3090836"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2</a:t>
            </a:r>
          </a:p>
        </p:txBody>
      </p:sp>
      <p:sp>
        <p:nvSpPr>
          <p:cNvPr id="35905" name="Text Box 65"/>
          <p:cNvSpPr txBox="1">
            <a:spLocks noChangeArrowheads="1"/>
          </p:cNvSpPr>
          <p:nvPr/>
        </p:nvSpPr>
        <p:spPr bwMode="auto">
          <a:xfrm>
            <a:off x="3522636"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53</a:t>
            </a:r>
          </a:p>
        </p:txBody>
      </p:sp>
      <p:sp>
        <p:nvSpPr>
          <p:cNvPr id="35906" name="Text Box 66"/>
          <p:cNvSpPr txBox="1">
            <a:spLocks noChangeArrowheads="1"/>
          </p:cNvSpPr>
          <p:nvPr/>
        </p:nvSpPr>
        <p:spPr bwMode="auto">
          <a:xfrm>
            <a:off x="3956023"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39</a:t>
            </a:r>
          </a:p>
        </p:txBody>
      </p:sp>
      <p:sp>
        <p:nvSpPr>
          <p:cNvPr id="35907" name="Text Box 67"/>
          <p:cNvSpPr txBox="1">
            <a:spLocks noChangeArrowheads="1"/>
          </p:cNvSpPr>
          <p:nvPr/>
        </p:nvSpPr>
        <p:spPr bwMode="auto">
          <a:xfrm>
            <a:off x="4386236"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32</a:t>
            </a:r>
          </a:p>
        </p:txBody>
      </p:sp>
      <p:sp>
        <p:nvSpPr>
          <p:cNvPr id="35908" name="Text Box 68"/>
          <p:cNvSpPr txBox="1">
            <a:spLocks noChangeArrowheads="1"/>
          </p:cNvSpPr>
          <p:nvPr/>
        </p:nvSpPr>
        <p:spPr bwMode="auto">
          <a:xfrm>
            <a:off x="4818036"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4</a:t>
            </a:r>
          </a:p>
        </p:txBody>
      </p:sp>
      <p:sp>
        <p:nvSpPr>
          <p:cNvPr id="35909" name="Text Box 69"/>
          <p:cNvSpPr txBox="1">
            <a:spLocks noChangeArrowheads="1"/>
          </p:cNvSpPr>
          <p:nvPr/>
        </p:nvSpPr>
        <p:spPr bwMode="auto">
          <a:xfrm>
            <a:off x="5251423"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74</a:t>
            </a:r>
          </a:p>
        </p:txBody>
      </p:sp>
      <p:sp>
        <p:nvSpPr>
          <p:cNvPr id="35910" name="Text Box 70"/>
          <p:cNvSpPr txBox="1">
            <a:spLocks noChangeArrowheads="1"/>
          </p:cNvSpPr>
          <p:nvPr/>
        </p:nvSpPr>
        <p:spPr bwMode="auto">
          <a:xfrm>
            <a:off x="5683223"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67</a:t>
            </a:r>
          </a:p>
        </p:txBody>
      </p:sp>
      <p:sp>
        <p:nvSpPr>
          <p:cNvPr id="35911" name="Text Box 71"/>
          <p:cNvSpPr txBox="1">
            <a:spLocks noChangeArrowheads="1"/>
          </p:cNvSpPr>
          <p:nvPr/>
        </p:nvSpPr>
        <p:spPr bwMode="auto">
          <a:xfrm>
            <a:off x="6115023"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60</a:t>
            </a:r>
          </a:p>
        </p:txBody>
      </p:sp>
      <p:sp>
        <p:nvSpPr>
          <p:cNvPr id="35912" name="Text Box 72"/>
          <p:cNvSpPr txBox="1">
            <a:spLocks noChangeArrowheads="1"/>
          </p:cNvSpPr>
          <p:nvPr/>
        </p:nvSpPr>
        <p:spPr bwMode="auto">
          <a:xfrm>
            <a:off x="6548411"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11</a:t>
            </a:r>
          </a:p>
        </p:txBody>
      </p:sp>
      <p:sp>
        <p:nvSpPr>
          <p:cNvPr id="35913" name="Text Box 73"/>
          <p:cNvSpPr txBox="1">
            <a:spLocks noChangeArrowheads="1"/>
          </p:cNvSpPr>
          <p:nvPr/>
        </p:nvSpPr>
        <p:spPr bwMode="auto">
          <a:xfrm>
            <a:off x="2500298" y="5715016"/>
            <a:ext cx="3143272" cy="461665"/>
          </a:xfrm>
          <a:prstGeom prst="rect">
            <a:avLst/>
          </a:prstGeom>
          <a:noFill/>
          <a:ln w="9525">
            <a:noFill/>
            <a:miter lim="800000"/>
          </a:ln>
        </p:spPr>
        <p:txBody>
          <a:bodyPr wrap="square">
            <a:spAutoFit/>
          </a:bodyPr>
          <a:lstStyle/>
          <a:p>
            <a:pPr algn="l">
              <a:spcBef>
                <a:spcPct val="50000"/>
              </a:spcBef>
            </a:pPr>
            <a:r>
              <a:rPr kumimoji="0" lang="zh-CN" altLang="en-US" sz="2400" b="1" dirty="0">
                <a:solidFill>
                  <a:srgbClr val="FF00FF"/>
                </a:solidFill>
                <a:latin typeface="楷体" panose="02010609060101010101" pitchFamily="49" charset="-122"/>
                <a:ea typeface="楷体" panose="02010609060101010101" pitchFamily="49" charset="-122"/>
              </a:rPr>
              <a:t>二叉排序树创建完毕</a:t>
            </a:r>
          </a:p>
        </p:txBody>
      </p:sp>
      <p:sp>
        <p:nvSpPr>
          <p:cNvPr id="18" name="椭圆 17"/>
          <p:cNvSpPr/>
          <p:nvPr/>
        </p:nvSpPr>
        <p:spPr>
          <a:xfrm>
            <a:off x="3245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grpSp>
        <p:nvGrpSpPr>
          <p:cNvPr id="106"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18</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46</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53</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74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8"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67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60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A3603EE2-E77C-4A3F-BE76-CC22BE303815}" type="slidenum">
              <a:rPr lang="en-US" altLang="zh-CN" smtClean="0"/>
              <a:t>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0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90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90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0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590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90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906"/>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907"/>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11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590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nodeType="after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909"/>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1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910"/>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1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5911"/>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591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5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01" grpId="0"/>
      <p:bldP spid="35902" grpId="0"/>
      <p:bldP spid="35903" grpId="0"/>
      <p:bldP spid="35904" grpId="0"/>
      <p:bldP spid="35905" grpId="0"/>
      <p:bldP spid="35906" grpId="0"/>
      <p:bldP spid="35907" grpId="0"/>
      <p:bldP spid="35908" grpId="0"/>
      <p:bldP spid="35909" grpId="0"/>
      <p:bldP spid="35910" grpId="0"/>
      <p:bldP spid="35911" grpId="0"/>
      <p:bldP spid="35912" grpId="0"/>
      <p:bldP spid="35913" grpId="0"/>
      <p:bldP spid="18"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255690" y="214290"/>
            <a:ext cx="6245268" cy="4429156"/>
            <a:chOff x="857224" y="1000108"/>
            <a:chExt cx="6245268" cy="4429156"/>
          </a:xfrm>
        </p:grpSpPr>
        <p:sp>
          <p:nvSpPr>
            <p:cNvPr id="18" name="椭圆 17"/>
            <p:cNvSpPr/>
            <p:nvPr/>
          </p:nvSpPr>
          <p:spPr>
            <a:xfrm>
              <a:off x="3245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grpSp>
          <p:nvGrpSpPr>
            <p:cNvPr id="2"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18</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46</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53</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74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67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60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sp>
        <p:nvSpPr>
          <p:cNvPr id="52" name="Text Box 110"/>
          <p:cNvSpPr txBox="1">
            <a:spLocks noChangeArrowheads="1"/>
          </p:cNvSpPr>
          <p:nvPr/>
        </p:nvSpPr>
        <p:spPr bwMode="auto">
          <a:xfrm>
            <a:off x="654076" y="5145098"/>
            <a:ext cx="1511300" cy="457200"/>
          </a:xfrm>
          <a:prstGeom prst="rect">
            <a:avLst/>
          </a:prstGeom>
          <a:noFill/>
          <a:ln w="9525">
            <a:noFill/>
            <a:miter lim="800000"/>
          </a:ln>
        </p:spPr>
        <p:txBody>
          <a:bodyPr>
            <a:spAutoFit/>
          </a:bodyPr>
          <a:lstStyle/>
          <a:p>
            <a:pPr algn="l">
              <a:spcBef>
                <a:spcPct val="50000"/>
              </a:spcBef>
            </a:pPr>
            <a:r>
              <a:rPr kumimoji="0" lang="en-US" altLang="zh-CN" sz="2400" b="1" dirty="0" err="1">
                <a:solidFill>
                  <a:srgbClr val="3333FF"/>
                </a:solidFill>
                <a:ea typeface="楷体_GB2312" pitchFamily="49" charset="-122"/>
              </a:rPr>
              <a:t>ASL</a:t>
            </a:r>
            <a:r>
              <a:rPr kumimoji="0" lang="zh-CN" altLang="en-US" sz="2400" b="1" baseline="-25000" dirty="0">
                <a:solidFill>
                  <a:srgbClr val="3333FF"/>
                </a:solidFill>
                <a:latin typeface="楷体" panose="02010609060101010101" pitchFamily="49" charset="-122"/>
                <a:ea typeface="楷体" panose="02010609060101010101" pitchFamily="49" charset="-122"/>
              </a:rPr>
              <a:t>成功</a:t>
            </a:r>
            <a:r>
              <a:rPr kumimoji="0" lang="en-US" altLang="zh-CN" sz="2400" b="1" dirty="0">
                <a:solidFill>
                  <a:srgbClr val="3333FF"/>
                </a:solidFill>
                <a:ea typeface="楷体_GB2312" pitchFamily="49" charset="-122"/>
              </a:rPr>
              <a:t>=</a:t>
            </a:r>
          </a:p>
        </p:txBody>
      </p:sp>
      <p:sp>
        <p:nvSpPr>
          <p:cNvPr id="54" name="Text Box 111"/>
          <p:cNvSpPr txBox="1">
            <a:spLocks noChangeArrowheads="1"/>
          </p:cNvSpPr>
          <p:nvPr/>
        </p:nvSpPr>
        <p:spPr bwMode="auto">
          <a:xfrm>
            <a:off x="2382863" y="4929198"/>
            <a:ext cx="5184775" cy="396875"/>
          </a:xfrm>
          <a:prstGeom prst="rect">
            <a:avLst/>
          </a:prstGeom>
          <a:noFill/>
          <a:ln w="9525">
            <a:noFill/>
            <a:miter lim="800000"/>
          </a:ln>
        </p:spPr>
        <p:txBody>
          <a:bodyPr>
            <a:spAutoFit/>
          </a:bodyPr>
          <a:lstStyle/>
          <a:p>
            <a:pPr algn="l">
              <a:spcBef>
                <a:spcPct val="50000"/>
              </a:spcBef>
            </a:pPr>
            <a:r>
              <a:rPr kumimoji="0" lang="en-US" altLang="zh-CN" sz="2000" b="1">
                <a:solidFill>
                  <a:srgbClr val="3333FF"/>
                </a:solidFill>
                <a:ea typeface="楷体_GB2312" pitchFamily="49" charset="-122"/>
              </a:rPr>
              <a:t>1×1</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2 ×2</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3 ×3</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3 × 4</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2 ×5</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1 ×6</a:t>
            </a:r>
          </a:p>
        </p:txBody>
      </p:sp>
      <p:sp>
        <p:nvSpPr>
          <p:cNvPr id="56" name="Freeform 112"/>
          <p:cNvSpPr/>
          <p:nvPr/>
        </p:nvSpPr>
        <p:spPr bwMode="auto">
          <a:xfrm>
            <a:off x="2174901" y="5402273"/>
            <a:ext cx="5033962" cy="0"/>
          </a:xfrm>
          <a:custGeom>
            <a:avLst/>
            <a:gdLst>
              <a:gd name="T0" fmla="*/ 0 w 3171"/>
              <a:gd name="T1" fmla="*/ 11 h 11"/>
              <a:gd name="T2" fmla="*/ 3171 w 3171"/>
              <a:gd name="T3" fmla="*/ 0 h 11"/>
              <a:gd name="T4" fmla="*/ 0 60000 65536"/>
              <a:gd name="T5" fmla="*/ 0 60000 65536"/>
              <a:gd name="T6" fmla="*/ 0 w 3171"/>
              <a:gd name="T7" fmla="*/ 0 h 11"/>
              <a:gd name="T8" fmla="*/ 3171 w 3171"/>
              <a:gd name="T9" fmla="*/ 11 h 11"/>
            </a:gdLst>
            <a:ahLst/>
            <a:cxnLst>
              <a:cxn ang="T4">
                <a:pos x="T0" y="T1"/>
              </a:cxn>
              <a:cxn ang="T5">
                <a:pos x="T2" y="T3"/>
              </a:cxn>
            </a:cxnLst>
            <a:rect l="T6" t="T7" r="T8" b="T9"/>
            <a:pathLst>
              <a:path w="3171" h="11">
                <a:moveTo>
                  <a:pt x="0" y="11"/>
                </a:moveTo>
                <a:lnTo>
                  <a:pt x="3171" y="0"/>
                </a:lnTo>
              </a:path>
            </a:pathLst>
          </a:custGeom>
          <a:noFill/>
          <a:ln w="38100">
            <a:solidFill>
              <a:srgbClr val="3333FF"/>
            </a:solidFill>
            <a:round/>
          </a:ln>
        </p:spPr>
        <p:txBody>
          <a:bodyPr anchor="ctr">
            <a:spAutoFit/>
          </a:bodyPr>
          <a:lstStyle/>
          <a:p>
            <a:endParaRPr lang="zh-CN" altLang="en-US"/>
          </a:p>
        </p:txBody>
      </p:sp>
      <p:sp>
        <p:nvSpPr>
          <p:cNvPr id="58" name="Text Box 113"/>
          <p:cNvSpPr txBox="1">
            <a:spLocks noChangeArrowheads="1"/>
          </p:cNvSpPr>
          <p:nvPr/>
        </p:nvSpPr>
        <p:spPr bwMode="auto">
          <a:xfrm>
            <a:off x="4110063" y="5505461"/>
            <a:ext cx="647700" cy="396875"/>
          </a:xfrm>
          <a:prstGeom prst="rect">
            <a:avLst/>
          </a:prstGeom>
          <a:noFill/>
          <a:ln w="9525">
            <a:noFill/>
            <a:miter lim="800000"/>
          </a:ln>
        </p:spPr>
        <p:txBody>
          <a:bodyPr>
            <a:spAutoFit/>
          </a:bodyPr>
          <a:lstStyle/>
          <a:p>
            <a:pPr algn="l">
              <a:spcBef>
                <a:spcPct val="50000"/>
              </a:spcBef>
            </a:pPr>
            <a:r>
              <a:rPr kumimoji="0" lang="en-US" altLang="zh-CN" sz="2000" b="1">
                <a:solidFill>
                  <a:srgbClr val="3333FF"/>
                </a:solidFill>
                <a:ea typeface="楷体_GB2312" pitchFamily="49" charset="-122"/>
              </a:rPr>
              <a:t>12</a:t>
            </a:r>
          </a:p>
        </p:txBody>
      </p:sp>
      <p:sp>
        <p:nvSpPr>
          <p:cNvPr id="59" name="Text Box 114"/>
          <p:cNvSpPr txBox="1">
            <a:spLocks noChangeArrowheads="1"/>
          </p:cNvSpPr>
          <p:nvPr/>
        </p:nvSpPr>
        <p:spPr bwMode="auto">
          <a:xfrm>
            <a:off x="7278713" y="5216536"/>
            <a:ext cx="936625" cy="396875"/>
          </a:xfrm>
          <a:prstGeom prst="rect">
            <a:avLst/>
          </a:prstGeom>
          <a:noFill/>
          <a:ln w="9525">
            <a:noFill/>
            <a:miter lim="800000"/>
          </a:ln>
        </p:spPr>
        <p:txBody>
          <a:bodyPr>
            <a:spAutoFit/>
          </a:bodyPr>
          <a:lstStyle/>
          <a:p>
            <a:pPr algn="l">
              <a:spcBef>
                <a:spcPct val="50000"/>
              </a:spcBef>
            </a:pP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3.5</a:t>
            </a:r>
          </a:p>
        </p:txBody>
      </p:sp>
      <p:sp>
        <p:nvSpPr>
          <p:cNvPr id="13" name="幻灯片编号占位符 12"/>
          <p:cNvSpPr>
            <a:spLocks noGrp="1"/>
          </p:cNvSpPr>
          <p:nvPr>
            <p:ph type="sldNum" sz="quarter" idx="12"/>
          </p:nvPr>
        </p:nvSpPr>
        <p:spPr/>
        <p:txBody>
          <a:bodyPr/>
          <a:lstStyle/>
          <a:p>
            <a:fld id="{A3603EE2-E77C-4A3F-BE76-CC22BE303815}" type="slidenum">
              <a:rPr lang="en-US" altLang="zh-CN" smtClean="0"/>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16" name="Text Box 76"/>
          <p:cNvSpPr txBox="1">
            <a:spLocks noChangeArrowheads="1"/>
          </p:cNvSpPr>
          <p:nvPr/>
        </p:nvSpPr>
        <p:spPr bwMode="auto">
          <a:xfrm>
            <a:off x="285720" y="285728"/>
            <a:ext cx="3286148" cy="461665"/>
          </a:xfrm>
          <a:prstGeom prst="rect">
            <a:avLst/>
          </a:prstGeom>
          <a:noFill/>
          <a:ln w="9525">
            <a:noFill/>
            <a:miter lim="800000"/>
          </a:ln>
        </p:spPr>
        <p:txBody>
          <a:bodyPr wrap="square">
            <a:spAutoFit/>
          </a:bodyPr>
          <a:lstStyle/>
          <a:p>
            <a:pPr algn="l">
              <a:spcBef>
                <a:spcPct val="50000"/>
              </a:spcBef>
            </a:pPr>
            <a:r>
              <a:rPr kumimoji="0" lang="zh-CN" altLang="en-US" sz="2400" b="1" dirty="0">
                <a:solidFill>
                  <a:srgbClr val="3333FF"/>
                </a:solidFill>
                <a:ea typeface="楷体" panose="02010609060101010101" pitchFamily="49" charset="-122"/>
                <a:cs typeface="Times New Roman" panose="02020603050405020304" pitchFamily="18" charset="0"/>
              </a:rPr>
              <a:t>加上</a:t>
            </a:r>
            <a:r>
              <a:rPr kumimoji="0" lang="en-US" altLang="zh-CN" sz="2400" b="1" dirty="0">
                <a:solidFill>
                  <a:srgbClr val="3333FF"/>
                </a:solidFill>
                <a:ea typeface="楷体" panose="02010609060101010101" pitchFamily="49" charset="-122"/>
                <a:cs typeface="Times New Roman" panose="02020603050405020304" pitchFamily="18" charset="0"/>
              </a:rPr>
              <a:t>13</a:t>
            </a:r>
            <a:r>
              <a:rPr kumimoji="0" lang="zh-CN" altLang="en-US" sz="2400" b="1">
                <a:solidFill>
                  <a:srgbClr val="3333FF"/>
                </a:solidFill>
                <a:ea typeface="楷体" panose="02010609060101010101" pitchFamily="49" charset="-122"/>
                <a:cs typeface="Times New Roman" panose="02020603050405020304" pitchFamily="18" charset="0"/>
              </a:rPr>
              <a:t>个外部结点：</a:t>
            </a:r>
            <a:endParaRPr kumimoji="0" lang="zh-CN" altLang="en-US" sz="2400" b="1" dirty="0">
              <a:solidFill>
                <a:srgbClr val="3333FF"/>
              </a:solidFill>
              <a:ea typeface="楷体" panose="02010609060101010101" pitchFamily="49" charset="-122"/>
              <a:cs typeface="Times New Roman" panose="02020603050405020304" pitchFamily="18" charset="0"/>
            </a:endParaRPr>
          </a:p>
        </p:txBody>
      </p:sp>
      <p:grpSp>
        <p:nvGrpSpPr>
          <p:cNvPr id="92" name="组合 91"/>
          <p:cNvGrpSpPr/>
          <p:nvPr/>
        </p:nvGrpSpPr>
        <p:grpSpPr>
          <a:xfrm>
            <a:off x="1000100" y="500042"/>
            <a:ext cx="7072362" cy="5118136"/>
            <a:chOff x="428596" y="1000108"/>
            <a:chExt cx="7072362" cy="5118136"/>
          </a:xfrm>
        </p:grpSpPr>
        <p:sp>
          <p:nvSpPr>
            <p:cNvPr id="18" name="椭圆 17"/>
            <p:cNvSpPr/>
            <p:nvPr/>
          </p:nvSpPr>
          <p:spPr>
            <a:xfrm>
              <a:off x="3245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grpSp>
          <p:nvGrpSpPr>
            <p:cNvPr id="2"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18</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46</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32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53</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74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67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60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3" name="组合 95"/>
            <p:cNvGrpSpPr/>
            <p:nvPr/>
          </p:nvGrpSpPr>
          <p:grpSpPr>
            <a:xfrm>
              <a:off x="1563666" y="4559092"/>
              <a:ext cx="526192" cy="727296"/>
              <a:chOff x="1563666" y="4559092"/>
              <a:chExt cx="526192" cy="727296"/>
            </a:xfrm>
          </p:grpSpPr>
          <p:sp>
            <p:nvSpPr>
              <p:cNvPr id="64" name="矩形 63"/>
              <p:cNvSpPr/>
              <p:nvPr/>
            </p:nvSpPr>
            <p:spPr>
              <a:xfrm>
                <a:off x="1563666" y="5000636"/>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7" name="直接连接符 66"/>
              <p:cNvCxnSpPr>
                <a:stCxn id="22" idx="3"/>
                <a:endCxn id="64" idx="0"/>
              </p:cNvCxnSpPr>
              <p:nvPr/>
            </p:nvCxnSpPr>
            <p:spPr>
              <a:xfrm rot="5400000">
                <a:off x="1731007" y="4641785"/>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4" name="组合 96"/>
            <p:cNvGrpSpPr/>
            <p:nvPr/>
          </p:nvGrpSpPr>
          <p:grpSpPr>
            <a:xfrm>
              <a:off x="2501884" y="4559092"/>
              <a:ext cx="500066" cy="727296"/>
              <a:chOff x="2501884" y="4559092"/>
              <a:chExt cx="500066" cy="727296"/>
            </a:xfrm>
          </p:grpSpPr>
          <p:sp>
            <p:nvSpPr>
              <p:cNvPr id="65" name="矩形 64"/>
              <p:cNvSpPr/>
              <p:nvPr/>
            </p:nvSpPr>
            <p:spPr>
              <a:xfrm>
                <a:off x="2501884" y="5000636"/>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9" name="直接连接符 68"/>
              <p:cNvCxnSpPr>
                <a:stCxn id="22" idx="5"/>
                <a:endCxn id="65" idx="0"/>
              </p:cNvCxnSpPr>
              <p:nvPr/>
            </p:nvCxnSpPr>
            <p:spPr>
              <a:xfrm rot="16200000" flipH="1">
                <a:off x="2416491" y="4665209"/>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5" name="组合 92"/>
            <p:cNvGrpSpPr/>
            <p:nvPr/>
          </p:nvGrpSpPr>
          <p:grpSpPr>
            <a:xfrm>
              <a:off x="428596" y="2987456"/>
              <a:ext cx="518254" cy="727296"/>
              <a:chOff x="428596" y="2987456"/>
              <a:chExt cx="518254" cy="727296"/>
            </a:xfrm>
          </p:grpSpPr>
          <p:sp>
            <p:nvSpPr>
              <p:cNvPr id="59" name="矩形 58"/>
              <p:cNvSpPr/>
              <p:nvPr/>
            </p:nvSpPr>
            <p:spPr>
              <a:xfrm>
                <a:off x="428596"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1" name="直接连接符 70"/>
              <p:cNvCxnSpPr>
                <a:stCxn id="20" idx="3"/>
                <a:endCxn id="59" idx="0"/>
              </p:cNvCxnSpPr>
              <p:nvPr/>
            </p:nvCxnSpPr>
            <p:spPr>
              <a:xfrm rot="5400000">
                <a:off x="591968" y="3074118"/>
                <a:ext cx="441543" cy="26822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6" name="组合 94"/>
            <p:cNvGrpSpPr/>
            <p:nvPr/>
          </p:nvGrpSpPr>
          <p:grpSpPr>
            <a:xfrm>
              <a:off x="928662" y="3706332"/>
              <a:ext cx="549196" cy="865676"/>
              <a:chOff x="928662" y="3706332"/>
              <a:chExt cx="549196" cy="865676"/>
            </a:xfrm>
          </p:grpSpPr>
          <p:sp>
            <p:nvSpPr>
              <p:cNvPr id="63" name="矩形 62"/>
              <p:cNvSpPr/>
              <p:nvPr/>
            </p:nvSpPr>
            <p:spPr>
              <a:xfrm>
                <a:off x="928662" y="4286256"/>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3" name="直接连接符 72"/>
              <p:cNvCxnSpPr>
                <a:stCxn id="21" idx="3"/>
                <a:endCxn id="63" idx="0"/>
              </p:cNvCxnSpPr>
              <p:nvPr/>
            </p:nvCxnSpPr>
            <p:spPr>
              <a:xfrm rot="5400000">
                <a:off x="1038315" y="3846713"/>
                <a:ext cx="579923" cy="29916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7" name="组合 93"/>
            <p:cNvGrpSpPr/>
            <p:nvPr/>
          </p:nvGrpSpPr>
          <p:grpSpPr>
            <a:xfrm>
              <a:off x="2071670" y="2201638"/>
              <a:ext cx="500066" cy="727296"/>
              <a:chOff x="2071670" y="2201638"/>
              <a:chExt cx="500066" cy="727296"/>
            </a:xfrm>
          </p:grpSpPr>
          <p:sp>
            <p:nvSpPr>
              <p:cNvPr id="60" name="矩形 59"/>
              <p:cNvSpPr/>
              <p:nvPr/>
            </p:nvSpPr>
            <p:spPr>
              <a:xfrm>
                <a:off x="2071670" y="264318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5" name="直接连接符 74"/>
              <p:cNvCxnSpPr>
                <a:stCxn id="19" idx="5"/>
                <a:endCxn id="60" idx="0"/>
              </p:cNvCxnSpPr>
              <p:nvPr/>
            </p:nvCxnSpPr>
            <p:spPr>
              <a:xfrm rot="16200000" flipH="1">
                <a:off x="1987070" y="2308548"/>
                <a:ext cx="441543" cy="22772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0" name="组合 99"/>
            <p:cNvGrpSpPr/>
            <p:nvPr/>
          </p:nvGrpSpPr>
          <p:grpSpPr>
            <a:xfrm>
              <a:off x="4618038" y="2987456"/>
              <a:ext cx="500066" cy="727296"/>
              <a:chOff x="4618038" y="2987456"/>
              <a:chExt cx="500066" cy="727296"/>
            </a:xfrm>
          </p:grpSpPr>
          <p:sp>
            <p:nvSpPr>
              <p:cNvPr id="61" name="矩形 60"/>
              <p:cNvSpPr/>
              <p:nvPr/>
            </p:nvSpPr>
            <p:spPr>
              <a:xfrm>
                <a:off x="4618038"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7" name="直接连接符 76"/>
              <p:cNvCxnSpPr>
                <a:stCxn id="24" idx="5"/>
                <a:endCxn id="61" idx="0"/>
              </p:cNvCxnSpPr>
              <p:nvPr/>
            </p:nvCxnSpPr>
            <p:spPr>
              <a:xfrm rot="16200000" flipH="1">
                <a:off x="4548909" y="3109837"/>
                <a:ext cx="441543" cy="19678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2" name="组合 100"/>
            <p:cNvGrpSpPr/>
            <p:nvPr/>
          </p:nvGrpSpPr>
          <p:grpSpPr>
            <a:xfrm>
              <a:off x="5332418" y="2987456"/>
              <a:ext cx="549196" cy="727296"/>
              <a:chOff x="5332418" y="2987456"/>
              <a:chExt cx="549196" cy="727296"/>
            </a:xfrm>
          </p:grpSpPr>
          <p:sp>
            <p:nvSpPr>
              <p:cNvPr id="62" name="矩形 61"/>
              <p:cNvSpPr/>
              <p:nvPr/>
            </p:nvSpPr>
            <p:spPr>
              <a:xfrm>
                <a:off x="5332418"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9" name="直接连接符 78"/>
              <p:cNvCxnSpPr>
                <a:stCxn id="25" idx="3"/>
                <a:endCxn id="62" idx="0"/>
              </p:cNvCxnSpPr>
              <p:nvPr/>
            </p:nvCxnSpPr>
            <p:spPr>
              <a:xfrm rot="5400000">
                <a:off x="5511261" y="3058647"/>
                <a:ext cx="441543" cy="29916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3" name="组合 104"/>
            <p:cNvGrpSpPr/>
            <p:nvPr/>
          </p:nvGrpSpPr>
          <p:grpSpPr>
            <a:xfrm>
              <a:off x="4751390" y="5390948"/>
              <a:ext cx="526192" cy="727296"/>
              <a:chOff x="4751390" y="5390948"/>
              <a:chExt cx="526192" cy="727296"/>
            </a:xfrm>
          </p:grpSpPr>
          <p:sp>
            <p:nvSpPr>
              <p:cNvPr id="80" name="矩形 79"/>
              <p:cNvSpPr/>
              <p:nvPr/>
            </p:nvSpPr>
            <p:spPr>
              <a:xfrm>
                <a:off x="4751390" y="583249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82" name="直接连接符 81"/>
              <p:cNvCxnSpPr>
                <a:endCxn id="80" idx="0"/>
              </p:cNvCxnSpPr>
              <p:nvPr/>
            </p:nvCxnSpPr>
            <p:spPr>
              <a:xfrm rot="5400000">
                <a:off x="4918731" y="5473641"/>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4" name="组合 103"/>
            <p:cNvGrpSpPr/>
            <p:nvPr/>
          </p:nvGrpSpPr>
          <p:grpSpPr>
            <a:xfrm>
              <a:off x="5689608" y="5390948"/>
              <a:ext cx="500066" cy="727296"/>
              <a:chOff x="5689608" y="5390948"/>
              <a:chExt cx="500066" cy="727296"/>
            </a:xfrm>
          </p:grpSpPr>
          <p:sp>
            <p:nvSpPr>
              <p:cNvPr id="81" name="矩形 80"/>
              <p:cNvSpPr/>
              <p:nvPr/>
            </p:nvSpPr>
            <p:spPr>
              <a:xfrm>
                <a:off x="5689608" y="583249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83" name="直接连接符 82"/>
              <p:cNvCxnSpPr>
                <a:endCxn id="81" idx="0"/>
              </p:cNvCxnSpPr>
              <p:nvPr/>
            </p:nvCxnSpPr>
            <p:spPr>
              <a:xfrm rot="16200000" flipH="1">
                <a:off x="5604215" y="5497065"/>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5" name="组合 102"/>
            <p:cNvGrpSpPr/>
            <p:nvPr/>
          </p:nvGrpSpPr>
          <p:grpSpPr>
            <a:xfrm>
              <a:off x="6210312" y="4630530"/>
              <a:ext cx="500066" cy="727296"/>
              <a:chOff x="6210312" y="4630530"/>
              <a:chExt cx="500066" cy="727296"/>
            </a:xfrm>
          </p:grpSpPr>
          <p:sp>
            <p:nvSpPr>
              <p:cNvPr id="84" name="矩形 83"/>
              <p:cNvSpPr/>
              <p:nvPr/>
            </p:nvSpPr>
            <p:spPr>
              <a:xfrm>
                <a:off x="6210312" y="5072074"/>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85" name="直接连接符 84"/>
              <p:cNvCxnSpPr>
                <a:endCxn id="84" idx="0"/>
              </p:cNvCxnSpPr>
              <p:nvPr/>
            </p:nvCxnSpPr>
            <p:spPr>
              <a:xfrm rot="16200000" flipH="1">
                <a:off x="6124919" y="4736647"/>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6" name="组合 101"/>
            <p:cNvGrpSpPr/>
            <p:nvPr/>
          </p:nvGrpSpPr>
          <p:grpSpPr>
            <a:xfrm>
              <a:off x="7000892" y="3748090"/>
              <a:ext cx="500066" cy="727296"/>
              <a:chOff x="7000892" y="3748090"/>
              <a:chExt cx="500066" cy="727296"/>
            </a:xfrm>
          </p:grpSpPr>
          <p:sp>
            <p:nvSpPr>
              <p:cNvPr id="86" name="矩形 85"/>
              <p:cNvSpPr/>
              <p:nvPr/>
            </p:nvSpPr>
            <p:spPr>
              <a:xfrm>
                <a:off x="7000892" y="4189634"/>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87" name="直接连接符 86"/>
              <p:cNvCxnSpPr>
                <a:endCxn id="86" idx="0"/>
              </p:cNvCxnSpPr>
              <p:nvPr/>
            </p:nvCxnSpPr>
            <p:spPr>
              <a:xfrm rot="16200000" flipH="1">
                <a:off x="6915499" y="3854207"/>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7" name="组合 97"/>
            <p:cNvGrpSpPr/>
            <p:nvPr/>
          </p:nvGrpSpPr>
          <p:grpSpPr>
            <a:xfrm>
              <a:off x="3033702" y="3768728"/>
              <a:ext cx="526192" cy="727296"/>
              <a:chOff x="3033702" y="3768728"/>
              <a:chExt cx="526192" cy="727296"/>
            </a:xfrm>
          </p:grpSpPr>
          <p:sp>
            <p:nvSpPr>
              <p:cNvPr id="88" name="矩形 87"/>
              <p:cNvSpPr/>
              <p:nvPr/>
            </p:nvSpPr>
            <p:spPr>
              <a:xfrm>
                <a:off x="3033702" y="42102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90" name="直接连接符 89"/>
              <p:cNvCxnSpPr>
                <a:endCxn id="88" idx="0"/>
              </p:cNvCxnSpPr>
              <p:nvPr/>
            </p:nvCxnSpPr>
            <p:spPr>
              <a:xfrm rot="5400000">
                <a:off x="3201043" y="3851421"/>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8" name="组合 98"/>
            <p:cNvGrpSpPr/>
            <p:nvPr/>
          </p:nvGrpSpPr>
          <p:grpSpPr>
            <a:xfrm>
              <a:off x="3956910" y="3706332"/>
              <a:ext cx="515076" cy="789692"/>
              <a:chOff x="3956910" y="3706332"/>
              <a:chExt cx="515076" cy="789692"/>
            </a:xfrm>
          </p:grpSpPr>
          <p:sp>
            <p:nvSpPr>
              <p:cNvPr id="89" name="矩形 88"/>
              <p:cNvSpPr/>
              <p:nvPr/>
            </p:nvSpPr>
            <p:spPr>
              <a:xfrm>
                <a:off x="3971920" y="42102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91" name="直接连接符 90"/>
              <p:cNvCxnSpPr>
                <a:stCxn id="26" idx="5"/>
                <a:endCxn id="89" idx="0"/>
              </p:cNvCxnSpPr>
              <p:nvPr/>
            </p:nvCxnSpPr>
            <p:spPr>
              <a:xfrm rot="16200000" flipH="1">
                <a:off x="3837462" y="3825780"/>
                <a:ext cx="503939" cy="2650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sp>
        <p:nvSpPr>
          <p:cNvPr id="93" name="Text Box 115"/>
          <p:cNvSpPr txBox="1">
            <a:spLocks noChangeArrowheads="1"/>
          </p:cNvSpPr>
          <p:nvPr/>
        </p:nvSpPr>
        <p:spPr bwMode="auto">
          <a:xfrm>
            <a:off x="723927" y="5957911"/>
            <a:ext cx="1655762" cy="457200"/>
          </a:xfrm>
          <a:prstGeom prst="rect">
            <a:avLst/>
          </a:prstGeom>
          <a:noFill/>
          <a:ln w="9525">
            <a:noFill/>
            <a:miter lim="800000"/>
          </a:ln>
        </p:spPr>
        <p:txBody>
          <a:bodyPr>
            <a:spAutoFit/>
          </a:bodyPr>
          <a:lstStyle/>
          <a:p>
            <a:pPr algn="l">
              <a:spcBef>
                <a:spcPct val="50000"/>
              </a:spcBef>
            </a:pPr>
            <a:r>
              <a:rPr kumimoji="0" lang="en-US" altLang="zh-CN" sz="2400" b="1" dirty="0" err="1">
                <a:solidFill>
                  <a:srgbClr val="3333FF"/>
                </a:solidFill>
                <a:ea typeface="楷体" panose="02010609060101010101" pitchFamily="49" charset="-122"/>
                <a:cs typeface="Times New Roman" panose="02020603050405020304" pitchFamily="18" charset="0"/>
              </a:rPr>
              <a:t>ASL</a:t>
            </a:r>
            <a:r>
              <a:rPr kumimoji="0" lang="zh-CN" altLang="en-US" sz="2400" b="1" baseline="-25000" dirty="0">
                <a:solidFill>
                  <a:srgbClr val="3333FF"/>
                </a:solidFill>
                <a:ea typeface="楷体" panose="02010609060101010101" pitchFamily="49" charset="-122"/>
                <a:cs typeface="Times New Roman" panose="02020603050405020304" pitchFamily="18" charset="0"/>
              </a:rPr>
              <a:t>不成功</a:t>
            </a:r>
            <a:r>
              <a:rPr kumimoji="0" lang="en-US" altLang="zh-CN" sz="2400" b="1" dirty="0">
                <a:solidFill>
                  <a:srgbClr val="3333FF"/>
                </a:solidFill>
                <a:ea typeface="楷体" panose="02010609060101010101" pitchFamily="49" charset="-122"/>
                <a:cs typeface="Times New Roman" panose="02020603050405020304" pitchFamily="18" charset="0"/>
              </a:rPr>
              <a:t>=</a:t>
            </a:r>
          </a:p>
        </p:txBody>
      </p:sp>
      <p:sp>
        <p:nvSpPr>
          <p:cNvPr id="94" name="Text Box 116"/>
          <p:cNvSpPr txBox="1">
            <a:spLocks noChangeArrowheads="1"/>
          </p:cNvSpPr>
          <p:nvPr/>
        </p:nvSpPr>
        <p:spPr bwMode="auto">
          <a:xfrm>
            <a:off x="2597177" y="5742011"/>
            <a:ext cx="4464050" cy="396875"/>
          </a:xfrm>
          <a:prstGeom prst="rect">
            <a:avLst/>
          </a:prstGeom>
          <a:noFill/>
          <a:ln w="9525">
            <a:noFill/>
            <a:miter lim="800000"/>
          </a:ln>
        </p:spPr>
        <p:txBody>
          <a:bodyPr>
            <a:spAutoFit/>
          </a:bodyPr>
          <a:lstStyle/>
          <a:p>
            <a:pPr algn="l">
              <a:spcBef>
                <a:spcPct val="50000"/>
              </a:spcBef>
            </a:pPr>
            <a:r>
              <a:rPr kumimoji="0" lang="en-US" altLang="zh-CN" sz="2000" b="1">
                <a:solidFill>
                  <a:srgbClr val="3333FF"/>
                </a:solidFill>
                <a:ea typeface="楷体_GB2312" pitchFamily="49" charset="-122"/>
              </a:rPr>
              <a:t>1×2</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3 ×3</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4 ×4</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3 × 5</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2 ×6</a:t>
            </a:r>
          </a:p>
        </p:txBody>
      </p:sp>
      <p:sp>
        <p:nvSpPr>
          <p:cNvPr id="95" name="Freeform 117"/>
          <p:cNvSpPr/>
          <p:nvPr/>
        </p:nvSpPr>
        <p:spPr bwMode="auto">
          <a:xfrm>
            <a:off x="2389214" y="6215086"/>
            <a:ext cx="4320000" cy="0"/>
          </a:xfrm>
          <a:custGeom>
            <a:avLst/>
            <a:gdLst>
              <a:gd name="T0" fmla="*/ 0 w 3171"/>
              <a:gd name="T1" fmla="*/ 11 h 11"/>
              <a:gd name="T2" fmla="*/ 3171 w 3171"/>
              <a:gd name="T3" fmla="*/ 0 h 11"/>
              <a:gd name="T4" fmla="*/ 0 60000 65536"/>
              <a:gd name="T5" fmla="*/ 0 60000 65536"/>
              <a:gd name="T6" fmla="*/ 0 w 3171"/>
              <a:gd name="T7" fmla="*/ 0 h 11"/>
              <a:gd name="T8" fmla="*/ 3171 w 3171"/>
              <a:gd name="T9" fmla="*/ 11 h 11"/>
            </a:gdLst>
            <a:ahLst/>
            <a:cxnLst>
              <a:cxn ang="T4">
                <a:pos x="T0" y="T1"/>
              </a:cxn>
              <a:cxn ang="T5">
                <a:pos x="T2" y="T3"/>
              </a:cxn>
            </a:cxnLst>
            <a:rect l="T6" t="T7" r="T8" b="T9"/>
            <a:pathLst>
              <a:path w="3171" h="11">
                <a:moveTo>
                  <a:pt x="0" y="11"/>
                </a:moveTo>
                <a:lnTo>
                  <a:pt x="3171" y="0"/>
                </a:lnTo>
              </a:path>
            </a:pathLst>
          </a:custGeom>
          <a:noFill/>
          <a:ln w="38100">
            <a:solidFill>
              <a:srgbClr val="3333FF"/>
            </a:solidFill>
            <a:round/>
          </a:ln>
        </p:spPr>
        <p:txBody>
          <a:bodyPr anchor="ctr">
            <a:spAutoFit/>
          </a:bodyPr>
          <a:lstStyle/>
          <a:p>
            <a:endParaRPr lang="zh-CN" altLang="en-US"/>
          </a:p>
        </p:txBody>
      </p:sp>
      <p:sp>
        <p:nvSpPr>
          <p:cNvPr id="96" name="Text Box 118"/>
          <p:cNvSpPr txBox="1">
            <a:spLocks noChangeArrowheads="1"/>
          </p:cNvSpPr>
          <p:nvPr/>
        </p:nvSpPr>
        <p:spPr bwMode="auto">
          <a:xfrm>
            <a:off x="4324377" y="6318273"/>
            <a:ext cx="647700" cy="396875"/>
          </a:xfrm>
          <a:prstGeom prst="rect">
            <a:avLst/>
          </a:prstGeom>
          <a:noFill/>
          <a:ln w="9525">
            <a:noFill/>
            <a:miter lim="800000"/>
          </a:ln>
        </p:spPr>
        <p:txBody>
          <a:bodyPr>
            <a:spAutoFit/>
          </a:bodyPr>
          <a:lstStyle/>
          <a:p>
            <a:pPr algn="l">
              <a:spcBef>
                <a:spcPct val="50000"/>
              </a:spcBef>
            </a:pPr>
            <a:r>
              <a:rPr kumimoji="0" lang="en-US" altLang="zh-CN" sz="2000" b="1">
                <a:solidFill>
                  <a:srgbClr val="3333FF"/>
                </a:solidFill>
                <a:ea typeface="楷体_GB2312" pitchFamily="49" charset="-122"/>
              </a:rPr>
              <a:t>13</a:t>
            </a:r>
          </a:p>
        </p:txBody>
      </p:sp>
      <p:sp>
        <p:nvSpPr>
          <p:cNvPr id="97" name="Text Box 119"/>
          <p:cNvSpPr txBox="1">
            <a:spLocks noChangeArrowheads="1"/>
          </p:cNvSpPr>
          <p:nvPr/>
        </p:nvSpPr>
        <p:spPr bwMode="auto">
          <a:xfrm>
            <a:off x="6778647" y="6000768"/>
            <a:ext cx="936625" cy="400050"/>
          </a:xfrm>
          <a:prstGeom prst="rect">
            <a:avLst/>
          </a:prstGeom>
          <a:noFill/>
          <a:ln w="9525">
            <a:noFill/>
            <a:miter lim="800000"/>
          </a:ln>
        </p:spPr>
        <p:txBody>
          <a:bodyPr>
            <a:spAutoFit/>
          </a:bodyPr>
          <a:lstStyle/>
          <a:p>
            <a:pPr algn="l">
              <a:spcBef>
                <a:spcPct val="50000"/>
              </a:spcBef>
            </a:pPr>
            <a:r>
              <a:rPr kumimoji="0" lang="zh-CN" altLang="en-US" sz="2000" b="1" dirty="0">
                <a:solidFill>
                  <a:srgbClr val="3333FF"/>
                </a:solidFill>
                <a:ea typeface="楷体_GB2312" pitchFamily="49" charset="-122"/>
              </a:rPr>
              <a:t>＝</a:t>
            </a:r>
            <a:r>
              <a:rPr kumimoji="0" lang="en-US" altLang="zh-CN" sz="2000" b="1" dirty="0">
                <a:solidFill>
                  <a:srgbClr val="3333FF"/>
                </a:solidFill>
                <a:ea typeface="楷体_GB2312" pitchFamily="49" charset="-122"/>
              </a:rPr>
              <a:t>4.15</a:t>
            </a:r>
          </a:p>
        </p:txBody>
      </p:sp>
      <p:sp>
        <p:nvSpPr>
          <p:cNvPr id="32" name="幻灯片编号占位符 31"/>
          <p:cNvSpPr>
            <a:spLocks noGrp="1"/>
          </p:cNvSpPr>
          <p:nvPr>
            <p:ph type="sldNum" sz="quarter" idx="12"/>
          </p:nvPr>
        </p:nvSpPr>
        <p:spPr/>
        <p:txBody>
          <a:bodyPr/>
          <a:lstStyle/>
          <a:p>
            <a:fld id="{A3603EE2-E77C-4A3F-BE76-CC22BE303815}" type="slidenum">
              <a:rPr lang="en-US" altLang="zh-CN" smtClean="0"/>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689102" y="214290"/>
            <a:ext cx="5811856" cy="3714776"/>
            <a:chOff x="1403350" y="-71462"/>
            <a:chExt cx="6324600" cy="3960812"/>
          </a:xfrm>
        </p:grpSpPr>
        <p:sp>
          <p:nvSpPr>
            <p:cNvPr id="23554" name="Oval 4"/>
            <p:cNvSpPr>
              <a:spLocks noChangeArrowheads="1"/>
            </p:cNvSpPr>
            <p:nvPr/>
          </p:nvSpPr>
          <p:spPr bwMode="auto">
            <a:xfrm>
              <a:off x="3994150" y="4603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a:t>50</a:t>
              </a:r>
            </a:p>
          </p:txBody>
        </p:sp>
        <p:sp>
          <p:nvSpPr>
            <p:cNvPr id="23555" name="Oval 5"/>
            <p:cNvSpPr>
              <a:spLocks noChangeArrowheads="1"/>
            </p:cNvSpPr>
            <p:nvPr/>
          </p:nvSpPr>
          <p:spPr bwMode="auto">
            <a:xfrm>
              <a:off x="2546350" y="9937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a:t>30</a:t>
              </a:r>
            </a:p>
          </p:txBody>
        </p:sp>
        <p:sp>
          <p:nvSpPr>
            <p:cNvPr id="23556" name="Oval 6"/>
            <p:cNvSpPr>
              <a:spLocks noChangeArrowheads="1"/>
            </p:cNvSpPr>
            <p:nvPr/>
          </p:nvSpPr>
          <p:spPr bwMode="auto">
            <a:xfrm>
              <a:off x="5441950" y="9937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a:t>80</a:t>
              </a:r>
            </a:p>
          </p:txBody>
        </p:sp>
        <p:sp>
          <p:nvSpPr>
            <p:cNvPr id="23557" name="Oval 7"/>
            <p:cNvSpPr>
              <a:spLocks noChangeArrowheads="1"/>
            </p:cNvSpPr>
            <p:nvPr/>
          </p:nvSpPr>
          <p:spPr bwMode="auto">
            <a:xfrm>
              <a:off x="1403350" y="16795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cs typeface="Times New Roman" panose="02020603050405020304" pitchFamily="18" charset="0"/>
                </a:rPr>
                <a:t>20</a:t>
              </a:r>
            </a:p>
          </p:txBody>
        </p:sp>
        <p:sp>
          <p:nvSpPr>
            <p:cNvPr id="23558" name="Oval 8"/>
            <p:cNvSpPr>
              <a:spLocks noChangeArrowheads="1"/>
            </p:cNvSpPr>
            <p:nvPr/>
          </p:nvSpPr>
          <p:spPr bwMode="auto">
            <a:xfrm>
              <a:off x="6584950" y="16795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a:t>90</a:t>
              </a:r>
            </a:p>
          </p:txBody>
        </p:sp>
        <p:sp>
          <p:nvSpPr>
            <p:cNvPr id="23559" name="Oval 9"/>
            <p:cNvSpPr>
              <a:spLocks noChangeArrowheads="1"/>
            </p:cNvSpPr>
            <p:nvPr/>
          </p:nvSpPr>
          <p:spPr bwMode="auto">
            <a:xfrm>
              <a:off x="5746750" y="25177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85</a:t>
              </a:r>
            </a:p>
          </p:txBody>
        </p:sp>
        <p:sp>
          <p:nvSpPr>
            <p:cNvPr id="23560" name="Oval 10"/>
            <p:cNvSpPr>
              <a:spLocks noChangeArrowheads="1"/>
            </p:cNvSpPr>
            <p:nvPr/>
          </p:nvSpPr>
          <p:spPr bwMode="auto">
            <a:xfrm>
              <a:off x="3689350" y="16795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a:t>40</a:t>
              </a:r>
            </a:p>
          </p:txBody>
        </p:sp>
        <p:sp>
          <p:nvSpPr>
            <p:cNvPr id="23561" name="Oval 11"/>
            <p:cNvSpPr>
              <a:spLocks noChangeArrowheads="1"/>
            </p:cNvSpPr>
            <p:nvPr/>
          </p:nvSpPr>
          <p:spPr bwMode="auto">
            <a:xfrm>
              <a:off x="2774950" y="25177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a:t>35</a:t>
              </a:r>
            </a:p>
          </p:txBody>
        </p:sp>
        <p:sp>
          <p:nvSpPr>
            <p:cNvPr id="23562" name="Oval 12"/>
            <p:cNvSpPr>
              <a:spLocks noChangeArrowheads="1"/>
            </p:cNvSpPr>
            <p:nvPr/>
          </p:nvSpPr>
          <p:spPr bwMode="auto">
            <a:xfrm>
              <a:off x="7042150" y="33559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88</a:t>
              </a:r>
            </a:p>
          </p:txBody>
        </p:sp>
        <p:sp>
          <p:nvSpPr>
            <p:cNvPr id="23563" name="Line 13"/>
            <p:cNvSpPr>
              <a:spLocks noChangeShapeType="1"/>
            </p:cNvSpPr>
            <p:nvPr/>
          </p:nvSpPr>
          <p:spPr bwMode="auto">
            <a:xfrm flipH="1">
              <a:off x="3155950" y="765150"/>
              <a:ext cx="838200" cy="381000"/>
            </a:xfrm>
            <a:prstGeom prst="line">
              <a:avLst/>
            </a:prstGeom>
            <a:noFill/>
            <a:ln w="38100">
              <a:solidFill>
                <a:srgbClr val="3333FF"/>
              </a:solidFill>
              <a:round/>
            </a:ln>
          </p:spPr>
          <p:txBody>
            <a:bodyPr wrap="none" anchor="ctr"/>
            <a:lstStyle/>
            <a:p>
              <a:endParaRPr lang="zh-CN" altLang="en-US"/>
            </a:p>
          </p:txBody>
        </p:sp>
        <p:sp>
          <p:nvSpPr>
            <p:cNvPr id="23564" name="Freeform 14"/>
            <p:cNvSpPr/>
            <p:nvPr/>
          </p:nvSpPr>
          <p:spPr bwMode="auto">
            <a:xfrm>
              <a:off x="2012950" y="1374750"/>
              <a:ext cx="565150" cy="381000"/>
            </a:xfrm>
            <a:custGeom>
              <a:avLst/>
              <a:gdLst>
                <a:gd name="T0" fmla="*/ 356 w 356"/>
                <a:gd name="T1" fmla="*/ 0 h 240"/>
                <a:gd name="T2" fmla="*/ 0 w 356"/>
                <a:gd name="T3" fmla="*/ 240 h 240"/>
                <a:gd name="T4" fmla="*/ 0 60000 65536"/>
                <a:gd name="T5" fmla="*/ 0 60000 65536"/>
                <a:gd name="T6" fmla="*/ 0 w 356"/>
                <a:gd name="T7" fmla="*/ 0 h 240"/>
                <a:gd name="T8" fmla="*/ 356 w 356"/>
                <a:gd name="T9" fmla="*/ 240 h 240"/>
              </a:gdLst>
              <a:ahLst/>
              <a:cxnLst>
                <a:cxn ang="T4">
                  <a:pos x="T0" y="T1"/>
                </a:cxn>
                <a:cxn ang="T5">
                  <a:pos x="T2" y="T3"/>
                </a:cxn>
              </a:cxnLst>
              <a:rect l="T6" t="T7" r="T8" b="T9"/>
              <a:pathLst>
                <a:path w="356" h="240">
                  <a:moveTo>
                    <a:pt x="356" y="0"/>
                  </a:moveTo>
                  <a:lnTo>
                    <a:pt x="0" y="240"/>
                  </a:lnTo>
                </a:path>
              </a:pathLst>
            </a:custGeom>
            <a:noFill/>
            <a:ln w="38100">
              <a:solidFill>
                <a:srgbClr val="3333FF"/>
              </a:solidFill>
              <a:round/>
            </a:ln>
          </p:spPr>
          <p:txBody>
            <a:bodyPr wrap="none" anchor="ctr"/>
            <a:lstStyle/>
            <a:p>
              <a:endParaRPr lang="zh-CN" altLang="en-US"/>
            </a:p>
          </p:txBody>
        </p:sp>
        <p:sp>
          <p:nvSpPr>
            <p:cNvPr id="23565" name="Line 15"/>
            <p:cNvSpPr>
              <a:spLocks noChangeShapeType="1"/>
            </p:cNvSpPr>
            <p:nvPr/>
          </p:nvSpPr>
          <p:spPr bwMode="auto">
            <a:xfrm>
              <a:off x="4679950" y="765150"/>
              <a:ext cx="762000" cy="381000"/>
            </a:xfrm>
            <a:prstGeom prst="line">
              <a:avLst/>
            </a:prstGeom>
            <a:noFill/>
            <a:ln w="38100">
              <a:solidFill>
                <a:srgbClr val="3333FF"/>
              </a:solidFill>
              <a:round/>
            </a:ln>
          </p:spPr>
          <p:txBody>
            <a:bodyPr wrap="none" anchor="ctr"/>
            <a:lstStyle/>
            <a:p>
              <a:endParaRPr lang="zh-CN" altLang="en-US"/>
            </a:p>
          </p:txBody>
        </p:sp>
        <p:sp>
          <p:nvSpPr>
            <p:cNvPr id="23566" name="Line 16"/>
            <p:cNvSpPr>
              <a:spLocks noChangeShapeType="1"/>
            </p:cNvSpPr>
            <p:nvPr/>
          </p:nvSpPr>
          <p:spPr bwMode="auto">
            <a:xfrm>
              <a:off x="3155950" y="1374750"/>
              <a:ext cx="609600" cy="381000"/>
            </a:xfrm>
            <a:prstGeom prst="line">
              <a:avLst/>
            </a:prstGeom>
            <a:noFill/>
            <a:ln w="38100">
              <a:solidFill>
                <a:srgbClr val="3333FF"/>
              </a:solidFill>
              <a:round/>
            </a:ln>
          </p:spPr>
          <p:txBody>
            <a:bodyPr wrap="none" anchor="ctr"/>
            <a:lstStyle/>
            <a:p>
              <a:endParaRPr lang="zh-CN" altLang="en-US"/>
            </a:p>
          </p:txBody>
        </p:sp>
        <p:sp>
          <p:nvSpPr>
            <p:cNvPr id="23567" name="Line 17"/>
            <p:cNvSpPr>
              <a:spLocks noChangeShapeType="1"/>
            </p:cNvSpPr>
            <p:nvPr/>
          </p:nvSpPr>
          <p:spPr bwMode="auto">
            <a:xfrm flipH="1">
              <a:off x="3232150" y="2136750"/>
              <a:ext cx="533400" cy="381000"/>
            </a:xfrm>
            <a:prstGeom prst="line">
              <a:avLst/>
            </a:prstGeom>
            <a:noFill/>
            <a:ln w="38100">
              <a:solidFill>
                <a:srgbClr val="3333FF"/>
              </a:solidFill>
              <a:round/>
            </a:ln>
          </p:spPr>
          <p:txBody>
            <a:bodyPr wrap="none" anchor="ctr"/>
            <a:lstStyle/>
            <a:p>
              <a:endParaRPr lang="zh-CN" altLang="en-US"/>
            </a:p>
          </p:txBody>
        </p:sp>
        <p:sp>
          <p:nvSpPr>
            <p:cNvPr id="23568" name="Line 18"/>
            <p:cNvSpPr>
              <a:spLocks noChangeShapeType="1"/>
            </p:cNvSpPr>
            <p:nvPr/>
          </p:nvSpPr>
          <p:spPr bwMode="auto">
            <a:xfrm>
              <a:off x="6051550" y="1450950"/>
              <a:ext cx="609600" cy="304800"/>
            </a:xfrm>
            <a:prstGeom prst="line">
              <a:avLst/>
            </a:prstGeom>
            <a:noFill/>
            <a:ln w="38100">
              <a:solidFill>
                <a:srgbClr val="3333FF"/>
              </a:solidFill>
              <a:round/>
            </a:ln>
          </p:spPr>
          <p:txBody>
            <a:bodyPr wrap="none" anchor="ctr"/>
            <a:lstStyle/>
            <a:p>
              <a:endParaRPr lang="zh-CN" altLang="en-US"/>
            </a:p>
          </p:txBody>
        </p:sp>
        <p:sp>
          <p:nvSpPr>
            <p:cNvPr id="23569" name="Line 19"/>
            <p:cNvSpPr>
              <a:spLocks noChangeShapeType="1"/>
            </p:cNvSpPr>
            <p:nvPr/>
          </p:nvSpPr>
          <p:spPr bwMode="auto">
            <a:xfrm flipH="1">
              <a:off x="6203950" y="2136750"/>
              <a:ext cx="609600" cy="381000"/>
            </a:xfrm>
            <a:prstGeom prst="line">
              <a:avLst/>
            </a:prstGeom>
            <a:noFill/>
            <a:ln w="38100">
              <a:solidFill>
                <a:srgbClr val="3333FF"/>
              </a:solidFill>
              <a:round/>
            </a:ln>
          </p:spPr>
          <p:txBody>
            <a:bodyPr wrap="none" anchor="ctr"/>
            <a:lstStyle/>
            <a:p>
              <a:endParaRPr lang="zh-CN" altLang="en-US"/>
            </a:p>
          </p:txBody>
        </p:sp>
        <p:sp>
          <p:nvSpPr>
            <p:cNvPr id="23570" name="Line 20"/>
            <p:cNvSpPr>
              <a:spLocks noChangeShapeType="1"/>
            </p:cNvSpPr>
            <p:nvPr/>
          </p:nvSpPr>
          <p:spPr bwMode="auto">
            <a:xfrm>
              <a:off x="6356350" y="2974950"/>
              <a:ext cx="762000" cy="457200"/>
            </a:xfrm>
            <a:prstGeom prst="line">
              <a:avLst/>
            </a:prstGeom>
            <a:noFill/>
            <a:ln w="38100">
              <a:solidFill>
                <a:srgbClr val="3333FF"/>
              </a:solidFill>
              <a:round/>
            </a:ln>
          </p:spPr>
          <p:txBody>
            <a:bodyPr wrap="none" anchor="ctr"/>
            <a:lstStyle/>
            <a:p>
              <a:endParaRPr lang="zh-CN" altLang="en-US"/>
            </a:p>
          </p:txBody>
        </p:sp>
        <p:sp>
          <p:nvSpPr>
            <p:cNvPr id="23571" name="Oval 21"/>
            <p:cNvSpPr>
              <a:spLocks noChangeArrowheads="1"/>
            </p:cNvSpPr>
            <p:nvPr/>
          </p:nvSpPr>
          <p:spPr bwMode="auto">
            <a:xfrm>
              <a:off x="1784350" y="33559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32</a:t>
              </a:r>
            </a:p>
          </p:txBody>
        </p:sp>
        <p:sp>
          <p:nvSpPr>
            <p:cNvPr id="23572" name="Line 22"/>
            <p:cNvSpPr>
              <a:spLocks noChangeShapeType="1"/>
            </p:cNvSpPr>
            <p:nvPr/>
          </p:nvSpPr>
          <p:spPr bwMode="auto">
            <a:xfrm flipH="1">
              <a:off x="2241550" y="2898750"/>
              <a:ext cx="609600" cy="457200"/>
            </a:xfrm>
            <a:prstGeom prst="line">
              <a:avLst/>
            </a:prstGeom>
            <a:noFill/>
            <a:ln w="38100">
              <a:solidFill>
                <a:srgbClr val="3333FF"/>
              </a:solidFill>
              <a:round/>
            </a:ln>
          </p:spPr>
          <p:txBody>
            <a:bodyPr wrap="none" anchor="ctr"/>
            <a:lstStyle/>
            <a:p>
              <a:endParaRPr lang="zh-CN" altLang="en-US"/>
            </a:p>
          </p:txBody>
        </p:sp>
        <p:sp>
          <p:nvSpPr>
            <p:cNvPr id="23573" name="Oval 23"/>
            <p:cNvSpPr>
              <a:spLocks noChangeArrowheads="1"/>
            </p:cNvSpPr>
            <p:nvPr/>
          </p:nvSpPr>
          <p:spPr bwMode="auto">
            <a:xfrm>
              <a:off x="3994150" y="460350"/>
              <a:ext cx="685800" cy="533400"/>
            </a:xfrm>
            <a:prstGeom prst="ellipse">
              <a:avLst/>
            </a:prstGeom>
            <a:solidFill>
              <a:srgbClr val="FFFFCC"/>
            </a:solidFill>
            <a:ln w="25400" cap="sq">
              <a:solidFill>
                <a:srgbClr val="3333FF"/>
              </a:solidFill>
              <a:round/>
              <a:headEnd type="none" w="sm" len="sm"/>
              <a:tailEnd type="none" w="sm" len="sm"/>
            </a:ln>
          </p:spPr>
          <p:txBody>
            <a:bodyPr wrap="none" anchor="ctr"/>
            <a:lstStyle/>
            <a:p>
              <a:r>
                <a:rPr lang="en-US" altLang="zh-CN" b="1"/>
                <a:t>50</a:t>
              </a:r>
              <a:endParaRPr lang="en-US" altLang="zh-CN"/>
            </a:p>
          </p:txBody>
        </p:sp>
        <p:sp useBgFill="1">
          <p:nvSpPr>
            <p:cNvPr id="23574" name="Oval 24"/>
            <p:cNvSpPr>
              <a:spLocks noChangeArrowheads="1"/>
            </p:cNvSpPr>
            <p:nvPr/>
          </p:nvSpPr>
          <p:spPr bwMode="auto">
            <a:xfrm>
              <a:off x="3994150" y="460350"/>
              <a:ext cx="685800" cy="533400"/>
            </a:xfrm>
            <a:prstGeom prst="ellipse">
              <a:avLst/>
            </a:prstGeom>
            <a:ln w="25400" cap="sq">
              <a:solidFill>
                <a:srgbClr val="3333FF"/>
              </a:solidFill>
              <a:round/>
              <a:headEnd type="none" w="sm" len="sm"/>
              <a:tailEnd type="none" w="sm" len="sm"/>
            </a:ln>
          </p:spPr>
          <p:txBody>
            <a:bodyPr wrap="none" anchor="ctr"/>
            <a:lstStyle/>
            <a:p>
              <a:r>
                <a:rPr lang="en-US" altLang="zh-CN"/>
                <a:t>50</a:t>
              </a:r>
            </a:p>
          </p:txBody>
        </p:sp>
        <p:sp>
          <p:nvSpPr>
            <p:cNvPr id="23575" name="Oval 25"/>
            <p:cNvSpPr>
              <a:spLocks noChangeArrowheads="1"/>
            </p:cNvSpPr>
            <p:nvPr/>
          </p:nvSpPr>
          <p:spPr bwMode="auto">
            <a:xfrm>
              <a:off x="3994150" y="460350"/>
              <a:ext cx="685800" cy="533400"/>
            </a:xfrm>
            <a:prstGeom prst="ellipse">
              <a:avLst/>
            </a:prstGeom>
            <a:solidFill>
              <a:srgbClr val="CCFFFF"/>
            </a:solidFill>
            <a:ln w="19050" cap="sq">
              <a:solidFill>
                <a:srgbClr val="3333FF"/>
              </a:solidFill>
              <a:round/>
              <a:headEnd type="none" w="sm" len="sm"/>
              <a:tailEnd type="none" w="sm" len="sm"/>
            </a:ln>
          </p:spPr>
          <p:txBody>
            <a:bodyPr wrap="none" anchor="ctr"/>
            <a:lstStyle/>
            <a:p>
              <a:r>
                <a:rPr lang="en-US" altLang="zh-CN"/>
                <a:t>50</a:t>
              </a:r>
            </a:p>
          </p:txBody>
        </p:sp>
        <p:sp>
          <p:nvSpPr>
            <p:cNvPr id="23576" name="Oval 29"/>
            <p:cNvSpPr>
              <a:spLocks noChangeArrowheads="1"/>
            </p:cNvSpPr>
            <p:nvPr/>
          </p:nvSpPr>
          <p:spPr bwMode="auto">
            <a:xfrm>
              <a:off x="2546350" y="9937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cs typeface="Times New Roman" panose="02020603050405020304" pitchFamily="18" charset="0"/>
                </a:rPr>
                <a:t>30</a:t>
              </a:r>
            </a:p>
          </p:txBody>
        </p:sp>
        <p:sp>
          <p:nvSpPr>
            <p:cNvPr id="23577" name="Oval 30"/>
            <p:cNvSpPr>
              <a:spLocks noChangeArrowheads="1"/>
            </p:cNvSpPr>
            <p:nvPr/>
          </p:nvSpPr>
          <p:spPr bwMode="auto">
            <a:xfrm>
              <a:off x="3689350" y="16795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40</a:t>
              </a:r>
            </a:p>
          </p:txBody>
        </p:sp>
        <p:sp>
          <p:nvSpPr>
            <p:cNvPr id="23578" name="Oval 31"/>
            <p:cNvSpPr>
              <a:spLocks noChangeArrowheads="1"/>
            </p:cNvSpPr>
            <p:nvPr/>
          </p:nvSpPr>
          <p:spPr bwMode="auto">
            <a:xfrm>
              <a:off x="2774950" y="25177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35</a:t>
              </a:r>
            </a:p>
          </p:txBody>
        </p:sp>
        <p:sp useBgFill="1">
          <p:nvSpPr>
            <p:cNvPr id="23579" name="Oval 32"/>
            <p:cNvSpPr>
              <a:spLocks noChangeArrowheads="1"/>
            </p:cNvSpPr>
            <p:nvPr/>
          </p:nvSpPr>
          <p:spPr bwMode="auto">
            <a:xfrm>
              <a:off x="3994150" y="460350"/>
              <a:ext cx="685800" cy="533400"/>
            </a:xfrm>
            <a:prstGeom prst="ellipse">
              <a:avLst/>
            </a:prstGeom>
            <a:ln w="25400" cap="sq">
              <a:solidFill>
                <a:srgbClr val="3333FF"/>
              </a:solidFill>
              <a:round/>
              <a:headEnd type="none" w="sm" len="sm"/>
              <a:tailEnd type="none" w="sm" len="sm"/>
            </a:ln>
          </p:spPr>
          <p:txBody>
            <a:bodyPr wrap="none" anchor="ctr"/>
            <a:lstStyle/>
            <a:p>
              <a:r>
                <a:rPr lang="en-US" altLang="zh-CN"/>
                <a:t>50</a:t>
              </a:r>
            </a:p>
          </p:txBody>
        </p:sp>
        <p:sp>
          <p:nvSpPr>
            <p:cNvPr id="23580" name="Oval 35"/>
            <p:cNvSpPr>
              <a:spLocks noChangeArrowheads="1"/>
            </p:cNvSpPr>
            <p:nvPr/>
          </p:nvSpPr>
          <p:spPr bwMode="auto">
            <a:xfrm>
              <a:off x="3994150" y="46035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50</a:t>
              </a:r>
            </a:p>
          </p:txBody>
        </p:sp>
        <p:sp>
          <p:nvSpPr>
            <p:cNvPr id="23581" name="Oval 36"/>
            <p:cNvSpPr>
              <a:spLocks noChangeArrowheads="1"/>
            </p:cNvSpPr>
            <p:nvPr/>
          </p:nvSpPr>
          <p:spPr bwMode="auto">
            <a:xfrm>
              <a:off x="5441950" y="9937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80</a:t>
              </a:r>
            </a:p>
          </p:txBody>
        </p:sp>
        <p:sp>
          <p:nvSpPr>
            <p:cNvPr id="23582" name="Oval 37"/>
            <p:cNvSpPr>
              <a:spLocks noChangeArrowheads="1"/>
            </p:cNvSpPr>
            <p:nvPr/>
          </p:nvSpPr>
          <p:spPr bwMode="auto">
            <a:xfrm>
              <a:off x="6584950" y="16795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90</a:t>
              </a:r>
            </a:p>
          </p:txBody>
        </p:sp>
        <p:sp>
          <p:nvSpPr>
            <p:cNvPr id="23583" name="Line 39"/>
            <p:cNvSpPr>
              <a:spLocks noChangeShapeType="1"/>
            </p:cNvSpPr>
            <p:nvPr/>
          </p:nvSpPr>
          <p:spPr bwMode="auto">
            <a:xfrm flipH="1">
              <a:off x="4572000" y="217463"/>
              <a:ext cx="504825" cy="287337"/>
            </a:xfrm>
            <a:prstGeom prst="line">
              <a:avLst/>
            </a:prstGeom>
            <a:noFill/>
            <a:ln w="38100">
              <a:solidFill>
                <a:srgbClr val="3333FF"/>
              </a:solidFill>
              <a:round/>
              <a:tailEnd type="triangle" w="med" len="med"/>
            </a:ln>
          </p:spPr>
          <p:txBody>
            <a:bodyPr anchor="ctr">
              <a:spAutoFit/>
            </a:bodyPr>
            <a:lstStyle/>
            <a:p>
              <a:endParaRPr lang="zh-CN" altLang="en-US"/>
            </a:p>
          </p:txBody>
        </p:sp>
        <p:sp>
          <p:nvSpPr>
            <p:cNvPr id="23584" name="Text Box 40"/>
            <p:cNvSpPr txBox="1">
              <a:spLocks noChangeArrowheads="1"/>
            </p:cNvSpPr>
            <p:nvPr/>
          </p:nvSpPr>
          <p:spPr bwMode="auto">
            <a:xfrm>
              <a:off x="5148263" y="-71462"/>
              <a:ext cx="935037" cy="457200"/>
            </a:xfrm>
            <a:prstGeom prst="rect">
              <a:avLst/>
            </a:prstGeom>
            <a:noFill/>
            <a:ln w="9525">
              <a:noFill/>
              <a:miter lim="800000"/>
            </a:ln>
          </p:spPr>
          <p:txBody>
            <a:bodyPr>
              <a:spAutoFit/>
            </a:bodyPr>
            <a:lstStyle/>
            <a:p>
              <a:pPr algn="l">
                <a:spcBef>
                  <a:spcPct val="50000"/>
                </a:spcBef>
              </a:pPr>
              <a:r>
                <a:rPr kumimoji="0" lang="en-US" altLang="zh-CN" sz="2400" b="1">
                  <a:solidFill>
                    <a:srgbClr val="3333FF"/>
                  </a:solidFill>
                  <a:ea typeface="楷体_GB2312" pitchFamily="49" charset="-122"/>
                </a:rPr>
                <a:t>bt</a:t>
              </a:r>
            </a:p>
          </p:txBody>
        </p:sp>
      </p:grpSp>
      <p:grpSp>
        <p:nvGrpSpPr>
          <p:cNvPr id="40" name="组合 39"/>
          <p:cNvGrpSpPr/>
          <p:nvPr/>
        </p:nvGrpSpPr>
        <p:grpSpPr>
          <a:xfrm>
            <a:off x="415906" y="2143116"/>
            <a:ext cx="1512888" cy="1479213"/>
            <a:chOff x="250825" y="2349500"/>
            <a:chExt cx="1512888" cy="1479213"/>
          </a:xfrm>
        </p:grpSpPr>
        <p:sp>
          <p:nvSpPr>
            <p:cNvPr id="23585" name="Line 41"/>
            <p:cNvSpPr>
              <a:spLocks noChangeShapeType="1"/>
            </p:cNvSpPr>
            <p:nvPr/>
          </p:nvSpPr>
          <p:spPr bwMode="auto">
            <a:xfrm flipV="1">
              <a:off x="1042988" y="2349500"/>
              <a:ext cx="433387" cy="503238"/>
            </a:xfrm>
            <a:prstGeom prst="line">
              <a:avLst/>
            </a:prstGeom>
            <a:noFill/>
            <a:ln w="38100">
              <a:solidFill>
                <a:srgbClr val="7030A0"/>
              </a:solidFill>
              <a:round/>
              <a:tailEnd type="triangle" w="med" len="med"/>
            </a:ln>
          </p:spPr>
          <p:txBody>
            <a:bodyPr anchor="ctr">
              <a:spAutoFit/>
            </a:bodyPr>
            <a:lstStyle/>
            <a:p>
              <a:endParaRPr lang="zh-CN" altLang="en-US"/>
            </a:p>
          </p:txBody>
        </p:sp>
        <p:sp>
          <p:nvSpPr>
            <p:cNvPr id="23586" name="Text Box 42"/>
            <p:cNvSpPr txBox="1">
              <a:spLocks noChangeArrowheads="1"/>
            </p:cNvSpPr>
            <p:nvPr/>
          </p:nvSpPr>
          <p:spPr bwMode="auto">
            <a:xfrm>
              <a:off x="250825" y="2813050"/>
              <a:ext cx="1512888" cy="1015663"/>
            </a:xfrm>
            <a:prstGeom prst="rect">
              <a:avLst/>
            </a:prstGeom>
            <a:noFill/>
            <a:ln w="9525">
              <a:noFill/>
              <a:miter lim="800000"/>
            </a:ln>
          </p:spPr>
          <p:txBody>
            <a:bodyPr>
              <a:spAutoFit/>
            </a:bodyPr>
            <a:lstStyle/>
            <a:p>
              <a:pPr algn="l">
                <a:spcBef>
                  <a:spcPct val="50000"/>
                </a:spcBef>
              </a:pPr>
              <a:r>
                <a:rPr kumimoji="0" lang="zh-CN" altLang="en-US" sz="2000" b="1">
                  <a:solidFill>
                    <a:srgbClr val="3333FF"/>
                  </a:solidFill>
                  <a:ea typeface="楷体" panose="02010609060101010101" pitchFamily="49" charset="-122"/>
                  <a:cs typeface="Times New Roman" panose="02020603050405020304" pitchFamily="18" charset="0"/>
                </a:rPr>
                <a:t>最左下结点，即</a:t>
              </a:r>
              <a:r>
                <a:rPr kumimoji="0" lang="zh-CN" altLang="en-US" sz="2000" b="1" dirty="0">
                  <a:solidFill>
                    <a:srgbClr val="3333FF"/>
                  </a:solidFill>
                  <a:ea typeface="楷体" panose="02010609060101010101" pitchFamily="49" charset="-122"/>
                  <a:cs typeface="Times New Roman" panose="02020603050405020304" pitchFamily="18" charset="0"/>
                </a:rPr>
                <a:t>为关键字</a:t>
              </a:r>
              <a:r>
                <a:rPr kumimoji="0" lang="zh-CN" altLang="en-US" sz="2000" b="1">
                  <a:solidFill>
                    <a:srgbClr val="3333FF"/>
                  </a:solidFill>
                  <a:ea typeface="楷体" panose="02010609060101010101" pitchFamily="49" charset="-122"/>
                  <a:cs typeface="Times New Roman" panose="02020603050405020304" pitchFamily="18" charset="0"/>
                </a:rPr>
                <a:t>最小的结点</a:t>
              </a:r>
              <a:endParaRPr kumimoji="0" lang="zh-CN" altLang="en-US" sz="2000" b="1" dirty="0">
                <a:solidFill>
                  <a:srgbClr val="3333FF"/>
                </a:solidFill>
                <a:ea typeface="楷体" panose="02010609060101010101" pitchFamily="49" charset="-122"/>
                <a:cs typeface="Times New Roman" panose="02020603050405020304" pitchFamily="18" charset="0"/>
              </a:endParaRPr>
            </a:p>
          </p:txBody>
        </p:sp>
      </p:grpSp>
      <p:grpSp>
        <p:nvGrpSpPr>
          <p:cNvPr id="41" name="组合 40"/>
          <p:cNvGrpSpPr/>
          <p:nvPr/>
        </p:nvGrpSpPr>
        <p:grpSpPr>
          <a:xfrm>
            <a:off x="7164388" y="1484643"/>
            <a:ext cx="1728787" cy="1015663"/>
            <a:chOff x="7164388" y="1412875"/>
            <a:chExt cx="1728787" cy="1015663"/>
          </a:xfrm>
        </p:grpSpPr>
        <p:sp>
          <p:nvSpPr>
            <p:cNvPr id="23587" name="Text Box 43"/>
            <p:cNvSpPr txBox="1">
              <a:spLocks noChangeArrowheads="1"/>
            </p:cNvSpPr>
            <p:nvPr/>
          </p:nvSpPr>
          <p:spPr bwMode="auto">
            <a:xfrm>
              <a:off x="7380288" y="1412875"/>
              <a:ext cx="1512887" cy="1015663"/>
            </a:xfrm>
            <a:prstGeom prst="rect">
              <a:avLst/>
            </a:prstGeom>
            <a:noFill/>
            <a:ln w="9525">
              <a:noFill/>
              <a:miter lim="800000"/>
            </a:ln>
          </p:spPr>
          <p:txBody>
            <a:bodyPr>
              <a:spAutoFit/>
            </a:bodyPr>
            <a:lstStyle/>
            <a:p>
              <a:pPr algn="l">
                <a:spcBef>
                  <a:spcPct val="50000"/>
                </a:spcBef>
              </a:pPr>
              <a:r>
                <a:rPr kumimoji="0" lang="zh-CN" altLang="en-US" sz="2000" b="1">
                  <a:solidFill>
                    <a:srgbClr val="3333FF"/>
                  </a:solidFill>
                  <a:ea typeface="楷体" panose="02010609060101010101" pitchFamily="49" charset="-122"/>
                  <a:cs typeface="Times New Roman" panose="02020603050405020304" pitchFamily="18" charset="0"/>
                </a:rPr>
                <a:t>最右下结点，即为关键字最大的结点</a:t>
              </a:r>
            </a:p>
          </p:txBody>
        </p:sp>
        <p:sp>
          <p:nvSpPr>
            <p:cNvPr id="23588" name="Line 44"/>
            <p:cNvSpPr>
              <a:spLocks noChangeShapeType="1"/>
            </p:cNvSpPr>
            <p:nvPr/>
          </p:nvSpPr>
          <p:spPr bwMode="auto">
            <a:xfrm flipH="1">
              <a:off x="7164388" y="1700213"/>
              <a:ext cx="215900" cy="215900"/>
            </a:xfrm>
            <a:prstGeom prst="line">
              <a:avLst/>
            </a:prstGeom>
            <a:noFill/>
            <a:ln w="38100">
              <a:solidFill>
                <a:srgbClr val="7030A0"/>
              </a:solidFill>
              <a:round/>
              <a:tailEnd type="triangle" w="med" len="med"/>
            </a:ln>
          </p:spPr>
          <p:txBody>
            <a:bodyPr anchor="ctr">
              <a:spAutoFit/>
            </a:bodyPr>
            <a:lstStyle/>
            <a:p>
              <a:endParaRPr lang="zh-CN" altLang="en-US"/>
            </a:p>
          </p:txBody>
        </p:sp>
      </p:grpSp>
      <p:sp>
        <p:nvSpPr>
          <p:cNvPr id="43" name="TextBox 42"/>
          <p:cNvSpPr txBox="1"/>
          <p:nvPr/>
        </p:nvSpPr>
        <p:spPr>
          <a:xfrm>
            <a:off x="714348" y="4212559"/>
            <a:ext cx="1785950" cy="430887"/>
          </a:xfrm>
          <a:prstGeom prst="rect">
            <a:avLst/>
          </a:prstGeom>
          <a:noFill/>
        </p:spPr>
        <p:txBody>
          <a:bodyPr wrap="square" rtlCol="0">
            <a:spAutoFit/>
          </a:bodyPr>
          <a:lstStyle/>
          <a:p>
            <a:pPr algn="l"/>
            <a:r>
              <a:rPr lang="zh-CN" altLang="en-US" sz="2200" b="1">
                <a:solidFill>
                  <a:srgbClr val="3333FF"/>
                </a:solidFill>
                <a:ea typeface="楷体" panose="02010609060101010101" pitchFamily="49" charset="-122"/>
                <a:cs typeface="Times New Roman" panose="02020603050405020304" pitchFamily="18" charset="0"/>
              </a:rPr>
              <a:t>中序序列：</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44" name="TextBox 43"/>
          <p:cNvSpPr txBox="1"/>
          <p:nvPr/>
        </p:nvSpPr>
        <p:spPr>
          <a:xfrm>
            <a:off x="2214546" y="4181781"/>
            <a:ext cx="6143668" cy="430887"/>
          </a:xfrm>
          <a:prstGeom prst="rect">
            <a:avLst/>
          </a:prstGeom>
          <a:noFill/>
        </p:spPr>
        <p:txBody>
          <a:bodyPr wrap="square" rtlCol="0">
            <a:spAutoFit/>
          </a:bodyPr>
          <a:lstStyle/>
          <a:p>
            <a:pPr algn="l"/>
            <a:r>
              <a:rPr lang="en-US" altLang="zh-CN" sz="2200" b="1">
                <a:solidFill>
                  <a:srgbClr val="3333FF"/>
                </a:solidFill>
                <a:ea typeface="楷体" panose="02010609060101010101" pitchFamily="49" charset="-122"/>
                <a:cs typeface="Times New Roman" panose="02020603050405020304" pitchFamily="18" charset="0"/>
              </a:rPr>
              <a:t>20</a:t>
            </a:r>
            <a:r>
              <a:rPr lang="zh-CN" altLang="en-US" sz="2200" b="1">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30</a:t>
            </a:r>
            <a:r>
              <a:rPr lang="zh-CN" altLang="en-US" sz="2200" b="1">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32</a:t>
            </a:r>
            <a:r>
              <a:rPr lang="zh-CN" altLang="en-US" sz="2200" b="1">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35</a:t>
            </a:r>
            <a:r>
              <a:rPr lang="zh-CN" altLang="en-US" sz="2200" b="1">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40</a:t>
            </a:r>
            <a:r>
              <a:rPr lang="zh-CN" altLang="en-US" sz="2200" b="1">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50</a:t>
            </a:r>
            <a:r>
              <a:rPr lang="zh-CN" altLang="en-US" sz="2200" b="1">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80</a:t>
            </a:r>
            <a:r>
              <a:rPr lang="zh-CN" altLang="en-US" sz="2200" b="1">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85</a:t>
            </a:r>
            <a:r>
              <a:rPr lang="zh-CN" altLang="en-US" sz="2200" b="1">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88</a:t>
            </a:r>
            <a:r>
              <a:rPr lang="zh-CN" altLang="en-US" sz="2200" b="1">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90</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45" name="TextBox 44"/>
          <p:cNvSpPr txBox="1"/>
          <p:nvPr/>
        </p:nvSpPr>
        <p:spPr>
          <a:xfrm>
            <a:off x="285720" y="214290"/>
            <a:ext cx="3143272" cy="461665"/>
          </a:xfrm>
          <a:prstGeom prst="rect">
            <a:avLst/>
          </a:prstGeom>
          <a:noFill/>
        </p:spPr>
        <p:txBody>
          <a:bodyPr wrap="square" rtlCol="0">
            <a:spAutoFit/>
          </a:bodyPr>
          <a:lstStyle/>
          <a:p>
            <a:pPr algn="l"/>
            <a:r>
              <a:rPr kumimoji="0" lang="zh-CN" altLang="en-US" sz="2400" b="1">
                <a:latin typeface="黑体" panose="02010609060101010101" pitchFamily="49" charset="-122"/>
                <a:ea typeface="黑体" panose="02010609060101010101" pitchFamily="49" charset="-122"/>
                <a:cs typeface="Times New Roman" panose="02020603050405020304" pitchFamily="18" charset="0"/>
              </a:rPr>
              <a:t>二叉排序树的特点</a:t>
            </a: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6" name="下箭头 45"/>
          <p:cNvSpPr/>
          <p:nvPr/>
        </p:nvSpPr>
        <p:spPr>
          <a:xfrm>
            <a:off x="4143372" y="4643446"/>
            <a:ext cx="214314" cy="35719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7" name="TextBox 46"/>
          <p:cNvSpPr txBox="1"/>
          <p:nvPr/>
        </p:nvSpPr>
        <p:spPr>
          <a:xfrm>
            <a:off x="785786" y="5000636"/>
            <a:ext cx="6572296" cy="1323439"/>
          </a:xfrm>
          <a:prstGeom prst="rect">
            <a:avLst/>
          </a:prstGeom>
          <a:noFill/>
        </p:spPr>
        <p:txBody>
          <a:bodyPr wrap="square" rtlCol="0">
            <a:spAutoFit/>
          </a:bodyPr>
          <a:lstStyle/>
          <a:p>
            <a:pPr marL="457200" indent="-457200" algn="l">
              <a:lnSpc>
                <a:spcPts val="3200"/>
              </a:lnSpc>
              <a:buBlip>
                <a:blip r:embed="rId2"/>
              </a:buBlip>
            </a:pPr>
            <a:r>
              <a:rPr kumimoji="0" lang="zh-CN" altLang="en-US" sz="2200" b="1">
                <a:solidFill>
                  <a:srgbClr val="3333FF"/>
                </a:solidFill>
                <a:ea typeface="楷体" panose="02010609060101010101" pitchFamily="49" charset="-122"/>
                <a:cs typeface="Times New Roman" panose="02020603050405020304" pitchFamily="18" charset="0"/>
              </a:rPr>
              <a:t>二叉排序树的</a:t>
            </a:r>
            <a:r>
              <a:rPr lang="zh-CN" altLang="en-US" sz="2200" b="1">
                <a:solidFill>
                  <a:srgbClr val="3333FF"/>
                </a:solidFill>
                <a:ea typeface="楷体" panose="02010609060101010101" pitchFamily="49" charset="-122"/>
                <a:cs typeface="Times New Roman" panose="02020603050405020304" pitchFamily="18" charset="0"/>
              </a:rPr>
              <a:t>中序序列是一个递增有序序列</a:t>
            </a:r>
            <a:endParaRPr lang="en-US" altLang="zh-CN" sz="2200" b="1">
              <a:solidFill>
                <a:srgbClr val="3333FF"/>
              </a:solidFill>
              <a:ea typeface="楷体" panose="02010609060101010101" pitchFamily="49" charset="-122"/>
              <a:cs typeface="Times New Roman" panose="02020603050405020304" pitchFamily="18" charset="0"/>
            </a:endParaRPr>
          </a:p>
          <a:p>
            <a:pPr marL="457200" indent="-457200" algn="l">
              <a:lnSpc>
                <a:spcPts val="3200"/>
              </a:lnSpc>
              <a:buBlip>
                <a:blip r:embed="rId2"/>
              </a:buBlip>
            </a:pPr>
            <a:r>
              <a:rPr lang="zh-CN" altLang="en-US" sz="2200" b="1">
                <a:solidFill>
                  <a:srgbClr val="3333FF"/>
                </a:solidFill>
                <a:ea typeface="楷体" panose="02010609060101010101" pitchFamily="49" charset="-122"/>
                <a:cs typeface="Times New Roman" panose="02020603050405020304" pitchFamily="18" charset="0"/>
              </a:rPr>
              <a:t>根结点的最</a:t>
            </a:r>
            <a:r>
              <a:rPr kumimoji="0" lang="zh-CN" altLang="en-US" sz="2200" b="1">
                <a:solidFill>
                  <a:srgbClr val="3333FF"/>
                </a:solidFill>
                <a:ea typeface="楷体" panose="02010609060101010101" pitchFamily="49" charset="-122"/>
                <a:cs typeface="Times New Roman" panose="02020603050405020304" pitchFamily="18" charset="0"/>
              </a:rPr>
              <a:t>左下结点是关键字最小的结点</a:t>
            </a:r>
            <a:endParaRPr kumimoji="0" lang="en-US" altLang="zh-CN" sz="2200" b="1">
              <a:solidFill>
                <a:srgbClr val="3333FF"/>
              </a:solidFill>
              <a:ea typeface="楷体" panose="02010609060101010101" pitchFamily="49" charset="-122"/>
              <a:cs typeface="Times New Roman" panose="02020603050405020304" pitchFamily="18" charset="0"/>
            </a:endParaRPr>
          </a:p>
          <a:p>
            <a:pPr marL="457200" indent="-457200" algn="l">
              <a:lnSpc>
                <a:spcPts val="3200"/>
              </a:lnSpc>
              <a:buBlip>
                <a:blip r:embed="rId2"/>
              </a:buBlip>
            </a:pPr>
            <a:r>
              <a:rPr lang="zh-CN" altLang="en-US" sz="2200" b="1">
                <a:solidFill>
                  <a:srgbClr val="3333FF"/>
                </a:solidFill>
                <a:ea typeface="楷体" panose="02010609060101010101" pitchFamily="49" charset="-122"/>
                <a:cs typeface="Times New Roman" panose="02020603050405020304" pitchFamily="18" charset="0"/>
              </a:rPr>
              <a:t>根结点的最</a:t>
            </a:r>
            <a:r>
              <a:rPr kumimoji="0" lang="zh-CN" altLang="en-US" sz="2200" b="1">
                <a:solidFill>
                  <a:srgbClr val="3333FF"/>
                </a:solidFill>
                <a:ea typeface="楷体" panose="02010609060101010101" pitchFamily="49" charset="-122"/>
                <a:cs typeface="Times New Roman" panose="02020603050405020304" pitchFamily="18" charset="0"/>
              </a:rPr>
              <a:t>右下结点是关键字最大的结点</a:t>
            </a:r>
            <a:endParaRPr lang="zh-CN" altLang="en-US" sz="220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strips(upRigh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7">
                                            <p:txEl>
                                              <p:pRg st="2" end="2"/>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3"/>
          <p:cNvSpPr>
            <a:spLocks noChangeArrowheads="1"/>
          </p:cNvSpPr>
          <p:nvPr/>
        </p:nvSpPr>
        <p:spPr bwMode="auto">
          <a:xfrm>
            <a:off x="4064000" y="20542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50</a:t>
            </a:r>
          </a:p>
        </p:txBody>
      </p:sp>
      <p:sp>
        <p:nvSpPr>
          <p:cNvPr id="25603" name="Oval 5"/>
          <p:cNvSpPr>
            <a:spLocks noChangeArrowheads="1"/>
          </p:cNvSpPr>
          <p:nvPr/>
        </p:nvSpPr>
        <p:spPr bwMode="auto">
          <a:xfrm>
            <a:off x="5511800" y="2587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80</a:t>
            </a:r>
          </a:p>
        </p:txBody>
      </p:sp>
      <p:sp>
        <p:nvSpPr>
          <p:cNvPr id="25604" name="Oval 6"/>
          <p:cNvSpPr>
            <a:spLocks noChangeArrowheads="1"/>
          </p:cNvSpPr>
          <p:nvPr/>
        </p:nvSpPr>
        <p:spPr bwMode="auto">
          <a:xfrm>
            <a:off x="1473200" y="32734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20</a:t>
            </a:r>
          </a:p>
        </p:txBody>
      </p:sp>
      <p:sp>
        <p:nvSpPr>
          <p:cNvPr id="25605" name="Oval 7"/>
          <p:cNvSpPr>
            <a:spLocks noChangeArrowheads="1"/>
          </p:cNvSpPr>
          <p:nvPr/>
        </p:nvSpPr>
        <p:spPr bwMode="auto">
          <a:xfrm>
            <a:off x="6654800" y="32734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90</a:t>
            </a:r>
          </a:p>
        </p:txBody>
      </p:sp>
      <p:sp>
        <p:nvSpPr>
          <p:cNvPr id="25606" name="Oval 8"/>
          <p:cNvSpPr>
            <a:spLocks noChangeArrowheads="1"/>
          </p:cNvSpPr>
          <p:nvPr/>
        </p:nvSpPr>
        <p:spPr bwMode="auto">
          <a:xfrm>
            <a:off x="5816600" y="4111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85</a:t>
            </a:r>
          </a:p>
        </p:txBody>
      </p:sp>
      <p:sp>
        <p:nvSpPr>
          <p:cNvPr id="25607" name="Oval 9"/>
          <p:cNvSpPr>
            <a:spLocks noChangeArrowheads="1"/>
          </p:cNvSpPr>
          <p:nvPr/>
        </p:nvSpPr>
        <p:spPr bwMode="auto">
          <a:xfrm>
            <a:off x="3759200" y="32734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40</a:t>
            </a:r>
          </a:p>
        </p:txBody>
      </p:sp>
      <p:sp>
        <p:nvSpPr>
          <p:cNvPr id="25608" name="Oval 10"/>
          <p:cNvSpPr>
            <a:spLocks noChangeArrowheads="1"/>
          </p:cNvSpPr>
          <p:nvPr/>
        </p:nvSpPr>
        <p:spPr bwMode="auto">
          <a:xfrm>
            <a:off x="2844800" y="4111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35</a:t>
            </a:r>
          </a:p>
        </p:txBody>
      </p:sp>
      <p:sp>
        <p:nvSpPr>
          <p:cNvPr id="25609" name="Oval 11"/>
          <p:cNvSpPr>
            <a:spLocks noChangeArrowheads="1"/>
          </p:cNvSpPr>
          <p:nvPr/>
        </p:nvSpPr>
        <p:spPr bwMode="auto">
          <a:xfrm>
            <a:off x="7112000" y="49498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88</a:t>
            </a:r>
          </a:p>
        </p:txBody>
      </p:sp>
      <p:sp>
        <p:nvSpPr>
          <p:cNvPr id="25610" name="Freeform 12"/>
          <p:cNvSpPr/>
          <p:nvPr/>
        </p:nvSpPr>
        <p:spPr bwMode="auto">
          <a:xfrm>
            <a:off x="3276600" y="2359025"/>
            <a:ext cx="787400" cy="384175"/>
          </a:xfrm>
          <a:custGeom>
            <a:avLst/>
            <a:gdLst>
              <a:gd name="T0" fmla="*/ 496 w 496"/>
              <a:gd name="T1" fmla="*/ 0 h 242"/>
              <a:gd name="T2" fmla="*/ 0 w 496"/>
              <a:gd name="T3" fmla="*/ 242 h 242"/>
              <a:gd name="T4" fmla="*/ 0 60000 65536"/>
              <a:gd name="T5" fmla="*/ 0 60000 65536"/>
              <a:gd name="T6" fmla="*/ 0 w 496"/>
              <a:gd name="T7" fmla="*/ 0 h 242"/>
              <a:gd name="T8" fmla="*/ 496 w 496"/>
              <a:gd name="T9" fmla="*/ 242 h 242"/>
            </a:gdLst>
            <a:ahLst/>
            <a:cxnLst>
              <a:cxn ang="T4">
                <a:pos x="T0" y="T1"/>
              </a:cxn>
              <a:cxn ang="T5">
                <a:pos x="T2" y="T3"/>
              </a:cxn>
            </a:cxnLst>
            <a:rect l="T6" t="T7" r="T8" b="T9"/>
            <a:pathLst>
              <a:path w="496" h="242">
                <a:moveTo>
                  <a:pt x="496" y="0"/>
                </a:moveTo>
                <a:lnTo>
                  <a:pt x="0" y="242"/>
                </a:lnTo>
              </a:path>
            </a:pathLst>
          </a:custGeom>
          <a:noFill/>
          <a:ln w="38100">
            <a:solidFill>
              <a:srgbClr val="3333FF"/>
            </a:solidFill>
            <a:round/>
          </a:ln>
        </p:spPr>
        <p:txBody>
          <a:bodyPr wrap="none" anchor="ctr"/>
          <a:lstStyle/>
          <a:p>
            <a:endParaRPr lang="zh-CN" altLang="en-US"/>
          </a:p>
        </p:txBody>
      </p:sp>
      <p:sp>
        <p:nvSpPr>
          <p:cNvPr id="25611" name="Line 13"/>
          <p:cNvSpPr>
            <a:spLocks noChangeShapeType="1"/>
          </p:cNvSpPr>
          <p:nvPr/>
        </p:nvSpPr>
        <p:spPr bwMode="auto">
          <a:xfrm flipH="1">
            <a:off x="2082800" y="3044825"/>
            <a:ext cx="533400" cy="304800"/>
          </a:xfrm>
          <a:prstGeom prst="line">
            <a:avLst/>
          </a:prstGeom>
          <a:noFill/>
          <a:ln w="38100">
            <a:solidFill>
              <a:srgbClr val="3333FF"/>
            </a:solidFill>
            <a:round/>
          </a:ln>
        </p:spPr>
        <p:txBody>
          <a:bodyPr wrap="none" anchor="ctr"/>
          <a:lstStyle/>
          <a:p>
            <a:endParaRPr lang="zh-CN" altLang="en-US"/>
          </a:p>
        </p:txBody>
      </p:sp>
      <p:sp>
        <p:nvSpPr>
          <p:cNvPr id="25612" name="Freeform 14"/>
          <p:cNvSpPr/>
          <p:nvPr/>
        </p:nvSpPr>
        <p:spPr bwMode="auto">
          <a:xfrm>
            <a:off x="4749800" y="2359025"/>
            <a:ext cx="787400" cy="371475"/>
          </a:xfrm>
          <a:custGeom>
            <a:avLst/>
            <a:gdLst>
              <a:gd name="T0" fmla="*/ 0 w 496"/>
              <a:gd name="T1" fmla="*/ 0 h 234"/>
              <a:gd name="T2" fmla="*/ 496 w 496"/>
              <a:gd name="T3" fmla="*/ 234 h 234"/>
              <a:gd name="T4" fmla="*/ 0 60000 65536"/>
              <a:gd name="T5" fmla="*/ 0 60000 65536"/>
              <a:gd name="T6" fmla="*/ 0 w 496"/>
              <a:gd name="T7" fmla="*/ 0 h 234"/>
              <a:gd name="T8" fmla="*/ 496 w 496"/>
              <a:gd name="T9" fmla="*/ 234 h 234"/>
            </a:gdLst>
            <a:ahLst/>
            <a:cxnLst>
              <a:cxn ang="T4">
                <a:pos x="T0" y="T1"/>
              </a:cxn>
              <a:cxn ang="T5">
                <a:pos x="T2" y="T3"/>
              </a:cxn>
            </a:cxnLst>
            <a:rect l="T6" t="T7" r="T8" b="T9"/>
            <a:pathLst>
              <a:path w="496" h="234">
                <a:moveTo>
                  <a:pt x="0" y="0"/>
                </a:moveTo>
                <a:lnTo>
                  <a:pt x="496" y="234"/>
                </a:lnTo>
              </a:path>
            </a:pathLst>
          </a:custGeom>
          <a:noFill/>
          <a:ln w="38100">
            <a:solidFill>
              <a:srgbClr val="3333FF"/>
            </a:solidFill>
            <a:round/>
          </a:ln>
        </p:spPr>
        <p:txBody>
          <a:bodyPr wrap="none" anchor="ctr"/>
          <a:lstStyle/>
          <a:p>
            <a:endParaRPr lang="zh-CN" altLang="en-US"/>
          </a:p>
        </p:txBody>
      </p:sp>
      <p:sp>
        <p:nvSpPr>
          <p:cNvPr id="25613" name="Freeform 15"/>
          <p:cNvSpPr/>
          <p:nvPr/>
        </p:nvSpPr>
        <p:spPr bwMode="auto">
          <a:xfrm>
            <a:off x="3263900" y="2946400"/>
            <a:ext cx="571500" cy="403225"/>
          </a:xfrm>
          <a:custGeom>
            <a:avLst/>
            <a:gdLst>
              <a:gd name="T0" fmla="*/ 0 w 360"/>
              <a:gd name="T1" fmla="*/ 0 h 254"/>
              <a:gd name="T2" fmla="*/ 360 w 360"/>
              <a:gd name="T3" fmla="*/ 254 h 254"/>
              <a:gd name="T4" fmla="*/ 0 60000 65536"/>
              <a:gd name="T5" fmla="*/ 0 60000 65536"/>
              <a:gd name="T6" fmla="*/ 0 w 360"/>
              <a:gd name="T7" fmla="*/ 0 h 254"/>
              <a:gd name="T8" fmla="*/ 360 w 360"/>
              <a:gd name="T9" fmla="*/ 254 h 254"/>
            </a:gdLst>
            <a:ahLst/>
            <a:cxnLst>
              <a:cxn ang="T4">
                <a:pos x="T0" y="T1"/>
              </a:cxn>
              <a:cxn ang="T5">
                <a:pos x="T2" y="T3"/>
              </a:cxn>
            </a:cxnLst>
            <a:rect l="T6" t="T7" r="T8" b="T9"/>
            <a:pathLst>
              <a:path w="360" h="254">
                <a:moveTo>
                  <a:pt x="0" y="0"/>
                </a:moveTo>
                <a:lnTo>
                  <a:pt x="360" y="254"/>
                </a:lnTo>
              </a:path>
            </a:pathLst>
          </a:custGeom>
          <a:noFill/>
          <a:ln w="38100">
            <a:solidFill>
              <a:srgbClr val="3333FF"/>
            </a:solidFill>
            <a:round/>
          </a:ln>
        </p:spPr>
        <p:txBody>
          <a:bodyPr wrap="none" anchor="ctr"/>
          <a:lstStyle/>
          <a:p>
            <a:endParaRPr lang="zh-CN" altLang="en-US"/>
          </a:p>
        </p:txBody>
      </p:sp>
      <p:sp>
        <p:nvSpPr>
          <p:cNvPr id="25614" name="Freeform 16"/>
          <p:cNvSpPr/>
          <p:nvPr/>
        </p:nvSpPr>
        <p:spPr bwMode="auto">
          <a:xfrm>
            <a:off x="3352800" y="3730625"/>
            <a:ext cx="482600" cy="409575"/>
          </a:xfrm>
          <a:custGeom>
            <a:avLst/>
            <a:gdLst>
              <a:gd name="T0" fmla="*/ 304 w 304"/>
              <a:gd name="T1" fmla="*/ 0 h 258"/>
              <a:gd name="T2" fmla="*/ 0 w 304"/>
              <a:gd name="T3" fmla="*/ 258 h 258"/>
              <a:gd name="T4" fmla="*/ 0 60000 65536"/>
              <a:gd name="T5" fmla="*/ 0 60000 65536"/>
              <a:gd name="T6" fmla="*/ 0 w 304"/>
              <a:gd name="T7" fmla="*/ 0 h 258"/>
              <a:gd name="T8" fmla="*/ 304 w 304"/>
              <a:gd name="T9" fmla="*/ 258 h 258"/>
            </a:gdLst>
            <a:ahLst/>
            <a:cxnLst>
              <a:cxn ang="T4">
                <a:pos x="T0" y="T1"/>
              </a:cxn>
              <a:cxn ang="T5">
                <a:pos x="T2" y="T3"/>
              </a:cxn>
            </a:cxnLst>
            <a:rect l="T6" t="T7" r="T8" b="T9"/>
            <a:pathLst>
              <a:path w="304" h="258">
                <a:moveTo>
                  <a:pt x="304" y="0"/>
                </a:moveTo>
                <a:lnTo>
                  <a:pt x="0" y="258"/>
                </a:lnTo>
              </a:path>
            </a:pathLst>
          </a:custGeom>
          <a:noFill/>
          <a:ln w="38100">
            <a:solidFill>
              <a:srgbClr val="3333FF"/>
            </a:solidFill>
            <a:round/>
          </a:ln>
        </p:spPr>
        <p:txBody>
          <a:bodyPr wrap="none" anchor="ctr"/>
          <a:lstStyle/>
          <a:p>
            <a:endParaRPr lang="zh-CN" altLang="en-US"/>
          </a:p>
        </p:txBody>
      </p:sp>
      <p:sp>
        <p:nvSpPr>
          <p:cNvPr id="25615" name="Freeform 17"/>
          <p:cNvSpPr/>
          <p:nvPr/>
        </p:nvSpPr>
        <p:spPr bwMode="auto">
          <a:xfrm>
            <a:off x="6134100" y="2984500"/>
            <a:ext cx="596900" cy="365125"/>
          </a:xfrm>
          <a:custGeom>
            <a:avLst/>
            <a:gdLst>
              <a:gd name="T0" fmla="*/ 0 w 376"/>
              <a:gd name="T1" fmla="*/ 0 h 230"/>
              <a:gd name="T2" fmla="*/ 376 w 376"/>
              <a:gd name="T3" fmla="*/ 230 h 230"/>
              <a:gd name="T4" fmla="*/ 0 60000 65536"/>
              <a:gd name="T5" fmla="*/ 0 60000 65536"/>
              <a:gd name="T6" fmla="*/ 0 w 376"/>
              <a:gd name="T7" fmla="*/ 0 h 230"/>
              <a:gd name="T8" fmla="*/ 376 w 376"/>
              <a:gd name="T9" fmla="*/ 230 h 230"/>
            </a:gdLst>
            <a:ahLst/>
            <a:cxnLst>
              <a:cxn ang="T4">
                <a:pos x="T0" y="T1"/>
              </a:cxn>
              <a:cxn ang="T5">
                <a:pos x="T2" y="T3"/>
              </a:cxn>
            </a:cxnLst>
            <a:rect l="T6" t="T7" r="T8" b="T9"/>
            <a:pathLst>
              <a:path w="376" h="230">
                <a:moveTo>
                  <a:pt x="0" y="0"/>
                </a:moveTo>
                <a:lnTo>
                  <a:pt x="376" y="230"/>
                </a:lnTo>
              </a:path>
            </a:pathLst>
          </a:custGeom>
          <a:noFill/>
          <a:ln w="38100">
            <a:solidFill>
              <a:srgbClr val="3333FF"/>
            </a:solidFill>
            <a:round/>
          </a:ln>
        </p:spPr>
        <p:txBody>
          <a:bodyPr wrap="none" anchor="ctr"/>
          <a:lstStyle/>
          <a:p>
            <a:endParaRPr lang="zh-CN" altLang="en-US"/>
          </a:p>
        </p:txBody>
      </p:sp>
      <p:sp>
        <p:nvSpPr>
          <p:cNvPr id="25616" name="Freeform 18"/>
          <p:cNvSpPr/>
          <p:nvPr/>
        </p:nvSpPr>
        <p:spPr bwMode="auto">
          <a:xfrm>
            <a:off x="6350000" y="3746500"/>
            <a:ext cx="419100" cy="431800"/>
          </a:xfrm>
          <a:custGeom>
            <a:avLst/>
            <a:gdLst>
              <a:gd name="T0" fmla="*/ 264 w 264"/>
              <a:gd name="T1" fmla="*/ 0 h 272"/>
              <a:gd name="T2" fmla="*/ 0 w 264"/>
              <a:gd name="T3" fmla="*/ 272 h 272"/>
              <a:gd name="T4" fmla="*/ 0 60000 65536"/>
              <a:gd name="T5" fmla="*/ 0 60000 65536"/>
              <a:gd name="T6" fmla="*/ 0 w 264"/>
              <a:gd name="T7" fmla="*/ 0 h 272"/>
              <a:gd name="T8" fmla="*/ 264 w 264"/>
              <a:gd name="T9" fmla="*/ 272 h 272"/>
            </a:gdLst>
            <a:ahLst/>
            <a:cxnLst>
              <a:cxn ang="T4">
                <a:pos x="T0" y="T1"/>
              </a:cxn>
              <a:cxn ang="T5">
                <a:pos x="T2" y="T3"/>
              </a:cxn>
            </a:cxnLst>
            <a:rect l="T6" t="T7" r="T8" b="T9"/>
            <a:pathLst>
              <a:path w="264" h="272">
                <a:moveTo>
                  <a:pt x="264" y="0"/>
                </a:moveTo>
                <a:lnTo>
                  <a:pt x="0" y="272"/>
                </a:lnTo>
              </a:path>
            </a:pathLst>
          </a:custGeom>
          <a:noFill/>
          <a:ln w="38100">
            <a:solidFill>
              <a:srgbClr val="3333FF"/>
            </a:solidFill>
            <a:round/>
          </a:ln>
        </p:spPr>
        <p:txBody>
          <a:bodyPr wrap="none" anchor="ctr"/>
          <a:lstStyle/>
          <a:p>
            <a:endParaRPr lang="zh-CN" altLang="en-US"/>
          </a:p>
        </p:txBody>
      </p:sp>
      <p:sp>
        <p:nvSpPr>
          <p:cNvPr id="25617" name="Line 19"/>
          <p:cNvSpPr>
            <a:spLocks noChangeShapeType="1"/>
          </p:cNvSpPr>
          <p:nvPr/>
        </p:nvSpPr>
        <p:spPr bwMode="auto">
          <a:xfrm>
            <a:off x="6426200" y="4568825"/>
            <a:ext cx="762000" cy="457200"/>
          </a:xfrm>
          <a:prstGeom prst="line">
            <a:avLst/>
          </a:prstGeom>
          <a:noFill/>
          <a:ln w="38100">
            <a:solidFill>
              <a:srgbClr val="3333FF"/>
            </a:solidFill>
            <a:round/>
          </a:ln>
        </p:spPr>
        <p:txBody>
          <a:bodyPr wrap="none" anchor="ctr"/>
          <a:lstStyle/>
          <a:p>
            <a:endParaRPr lang="zh-CN" altLang="en-US"/>
          </a:p>
        </p:txBody>
      </p:sp>
      <p:sp>
        <p:nvSpPr>
          <p:cNvPr id="25618" name="Oval 20"/>
          <p:cNvSpPr>
            <a:spLocks noChangeArrowheads="1"/>
          </p:cNvSpPr>
          <p:nvPr/>
        </p:nvSpPr>
        <p:spPr bwMode="auto">
          <a:xfrm>
            <a:off x="1854200" y="49498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32</a:t>
            </a:r>
          </a:p>
        </p:txBody>
      </p:sp>
      <p:sp>
        <p:nvSpPr>
          <p:cNvPr id="25619" name="Freeform 21"/>
          <p:cNvSpPr/>
          <p:nvPr/>
        </p:nvSpPr>
        <p:spPr bwMode="auto">
          <a:xfrm>
            <a:off x="2311400" y="4508500"/>
            <a:ext cx="584200" cy="441325"/>
          </a:xfrm>
          <a:custGeom>
            <a:avLst/>
            <a:gdLst>
              <a:gd name="T0" fmla="*/ 368 w 368"/>
              <a:gd name="T1" fmla="*/ 0 h 278"/>
              <a:gd name="T2" fmla="*/ 0 w 368"/>
              <a:gd name="T3" fmla="*/ 278 h 278"/>
              <a:gd name="T4" fmla="*/ 0 60000 65536"/>
              <a:gd name="T5" fmla="*/ 0 60000 65536"/>
              <a:gd name="T6" fmla="*/ 0 w 368"/>
              <a:gd name="T7" fmla="*/ 0 h 278"/>
              <a:gd name="T8" fmla="*/ 368 w 368"/>
              <a:gd name="T9" fmla="*/ 278 h 278"/>
            </a:gdLst>
            <a:ahLst/>
            <a:cxnLst>
              <a:cxn ang="T4">
                <a:pos x="T0" y="T1"/>
              </a:cxn>
              <a:cxn ang="T5">
                <a:pos x="T2" y="T3"/>
              </a:cxn>
            </a:cxnLst>
            <a:rect l="T6" t="T7" r="T8" b="T9"/>
            <a:pathLst>
              <a:path w="368" h="278">
                <a:moveTo>
                  <a:pt x="368" y="0"/>
                </a:moveTo>
                <a:lnTo>
                  <a:pt x="0" y="278"/>
                </a:lnTo>
              </a:path>
            </a:pathLst>
          </a:custGeom>
          <a:noFill/>
          <a:ln w="38100">
            <a:solidFill>
              <a:srgbClr val="3333FF"/>
            </a:solidFill>
            <a:round/>
          </a:ln>
        </p:spPr>
        <p:txBody>
          <a:bodyPr wrap="none" anchor="ctr"/>
          <a:lstStyle/>
          <a:p>
            <a:endParaRPr lang="zh-CN" altLang="en-US"/>
          </a:p>
        </p:txBody>
      </p:sp>
      <p:sp>
        <p:nvSpPr>
          <p:cNvPr id="25620" name="Rectangle 22"/>
          <p:cNvSpPr>
            <a:spLocks noChangeArrowheads="1"/>
          </p:cNvSpPr>
          <p:nvPr/>
        </p:nvSpPr>
        <p:spPr bwMode="auto">
          <a:xfrm>
            <a:off x="357158" y="1009937"/>
            <a:ext cx="7307262" cy="457200"/>
          </a:xfrm>
          <a:prstGeom prst="rect">
            <a:avLst/>
          </a:prstGeom>
          <a:noFill/>
          <a:ln w="9525">
            <a:noFill/>
            <a:miter lim="800000"/>
          </a:ln>
        </p:spPr>
        <p:txBody>
          <a:bodyPr>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1</a:t>
            </a:r>
            <a:r>
              <a:rPr lang="zh-CN" altLang="en-US" sz="2400" b="1" dirty="0">
                <a:solidFill>
                  <a:srgbClr val="3333FF"/>
                </a:solidFill>
                <a:ea typeface="楷体" panose="02010609060101010101" pitchFamily="49" charset="-122"/>
                <a:cs typeface="Times New Roman" panose="02020603050405020304" pitchFamily="18" charset="0"/>
              </a:rPr>
              <a:t>）被</a:t>
            </a:r>
            <a:r>
              <a:rPr lang="zh-CN" altLang="en-US" sz="2400" b="1">
                <a:solidFill>
                  <a:srgbClr val="3333FF"/>
                </a:solidFill>
                <a:ea typeface="楷体" panose="02010609060101010101" pitchFamily="49" charset="-122"/>
                <a:cs typeface="Times New Roman" panose="02020603050405020304" pitchFamily="18" charset="0"/>
              </a:rPr>
              <a:t>删除的结点是叶子结点：</a:t>
            </a:r>
            <a:r>
              <a:rPr lang="zh-CN" altLang="en-US" sz="2400" b="1" dirty="0">
                <a:solidFill>
                  <a:srgbClr val="3333FF"/>
                </a:solidFill>
                <a:ea typeface="楷体" panose="02010609060101010101" pitchFamily="49" charset="-122"/>
                <a:cs typeface="Times New Roman" panose="02020603050405020304" pitchFamily="18" charset="0"/>
              </a:rPr>
              <a:t>直接</a:t>
            </a:r>
            <a:r>
              <a:rPr lang="zh-CN" altLang="en-US" sz="2400" b="1">
                <a:solidFill>
                  <a:srgbClr val="3333FF"/>
                </a:solidFill>
                <a:ea typeface="楷体" panose="02010609060101010101" pitchFamily="49" charset="-122"/>
                <a:cs typeface="Times New Roman" panose="02020603050405020304" pitchFamily="18" charset="0"/>
              </a:rPr>
              <a:t>删去该结点。</a:t>
            </a:r>
            <a:endParaRPr lang="zh-CN" altLang="en-US" sz="2400" b="1" dirty="0">
              <a:solidFill>
                <a:srgbClr val="3333FF"/>
              </a:solidFill>
              <a:ea typeface="楷体" panose="02010609060101010101" pitchFamily="49" charset="-122"/>
              <a:cs typeface="Times New Roman" panose="02020603050405020304" pitchFamily="18" charset="0"/>
            </a:endParaRPr>
          </a:p>
        </p:txBody>
      </p:sp>
      <p:sp useBgFill="1">
        <p:nvSpPr>
          <p:cNvPr id="125975" name="Rectangle 23"/>
          <p:cNvSpPr>
            <a:spLocks noChangeArrowheads="1"/>
          </p:cNvSpPr>
          <p:nvPr/>
        </p:nvSpPr>
        <p:spPr bwMode="auto">
          <a:xfrm>
            <a:off x="1347774" y="2924175"/>
            <a:ext cx="1295400" cy="1219200"/>
          </a:xfrm>
          <a:prstGeom prst="rect">
            <a:avLst/>
          </a:prstGeom>
          <a:ln w="9525">
            <a:solidFill>
              <a:schemeClr val="bg1"/>
            </a:solidFill>
            <a:miter lim="800000"/>
          </a:ln>
        </p:spPr>
        <p:txBody>
          <a:bodyPr wrap="none" anchor="ctr"/>
          <a:lstStyle/>
          <a:p>
            <a:endParaRPr lang="zh-CN" altLang="en-US"/>
          </a:p>
        </p:txBody>
      </p:sp>
      <p:sp useBgFill="1">
        <p:nvSpPr>
          <p:cNvPr id="125976" name="Rectangle 24"/>
          <p:cNvSpPr>
            <a:spLocks noChangeArrowheads="1"/>
          </p:cNvSpPr>
          <p:nvPr/>
        </p:nvSpPr>
        <p:spPr bwMode="auto">
          <a:xfrm>
            <a:off x="6410348" y="4568825"/>
            <a:ext cx="1447800" cy="990600"/>
          </a:xfrm>
          <a:prstGeom prst="rect">
            <a:avLst/>
          </a:prstGeom>
          <a:ln w="9525">
            <a:solidFill>
              <a:schemeClr val="bg1"/>
            </a:solidFill>
            <a:miter lim="800000"/>
          </a:ln>
        </p:spPr>
        <p:txBody>
          <a:bodyPr wrap="none" anchor="ctr"/>
          <a:lstStyle/>
          <a:p>
            <a:endParaRPr kumimoji="0" lang="zh-CN" altLang="zh-CN" sz="1800">
              <a:latin typeface="Verdana" panose="020B0604030504040204" pitchFamily="34" charset="0"/>
            </a:endParaRPr>
          </a:p>
        </p:txBody>
      </p:sp>
      <p:sp>
        <p:nvSpPr>
          <p:cNvPr id="25623" name="Text Box 25"/>
          <p:cNvSpPr txBox="1">
            <a:spLocks noChangeArrowheads="1"/>
          </p:cNvSpPr>
          <p:nvPr/>
        </p:nvSpPr>
        <p:spPr bwMode="auto">
          <a:xfrm>
            <a:off x="928662" y="1610013"/>
            <a:ext cx="906017" cy="461665"/>
          </a:xfrm>
          <a:prstGeom prst="rect">
            <a:avLst/>
          </a:prstGeom>
          <a:noFill/>
          <a:ln w="9525">
            <a:noFill/>
            <a:miter lim="800000"/>
          </a:ln>
        </p:spPr>
        <p:txBody>
          <a:bodyPr wrap="none">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例如</a:t>
            </a:r>
            <a:r>
              <a:rPr lang="en-US" altLang="zh-CN" sz="2400" b="1" dirty="0">
                <a:solidFill>
                  <a:srgbClr val="3333FF"/>
                </a:solidFill>
                <a:ea typeface="楷体" panose="02010609060101010101" pitchFamily="49" charset="-122"/>
                <a:cs typeface="Times New Roman" panose="02020603050405020304" pitchFamily="18" charset="0"/>
              </a:rPr>
              <a:t>:</a:t>
            </a:r>
            <a:endParaRPr lang="en-US" altLang="zh-CN" sz="2400" dirty="0">
              <a:solidFill>
                <a:srgbClr val="3333FF"/>
              </a:solidFill>
              <a:ea typeface="楷体" panose="02010609060101010101" pitchFamily="49" charset="-122"/>
              <a:cs typeface="Times New Roman" panose="02020603050405020304" pitchFamily="18" charset="0"/>
            </a:endParaRPr>
          </a:p>
        </p:txBody>
      </p:sp>
      <p:sp>
        <p:nvSpPr>
          <p:cNvPr id="125978" name="Text Box 26"/>
          <p:cNvSpPr txBox="1">
            <a:spLocks noChangeArrowheads="1"/>
          </p:cNvSpPr>
          <p:nvPr/>
        </p:nvSpPr>
        <p:spPr bwMode="auto">
          <a:xfrm>
            <a:off x="5500694" y="1795437"/>
            <a:ext cx="2367956" cy="461665"/>
          </a:xfrm>
          <a:prstGeom prst="rect">
            <a:avLst/>
          </a:prstGeom>
          <a:noFill/>
          <a:ln w="9525">
            <a:solidFill>
              <a:schemeClr val="bg1"/>
            </a:solidFill>
            <a:miter lim="800000"/>
          </a:ln>
        </p:spPr>
        <p:txBody>
          <a:bodyPr wrap="none">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被删关键字 </a:t>
            </a:r>
            <a:r>
              <a:rPr lang="en-US" altLang="zh-CN" sz="2400" b="1" dirty="0">
                <a:solidFill>
                  <a:srgbClr val="3333FF"/>
                </a:solidFill>
                <a:ea typeface="楷体" panose="02010609060101010101" pitchFamily="49" charset="-122"/>
                <a:cs typeface="Times New Roman" panose="02020603050405020304" pitchFamily="18" charset="0"/>
              </a:rPr>
              <a:t>= 20</a:t>
            </a:r>
            <a:endParaRPr lang="en-US" altLang="zh-CN" sz="2400" dirty="0">
              <a:solidFill>
                <a:srgbClr val="3333FF"/>
              </a:solidFill>
              <a:ea typeface="楷体" panose="02010609060101010101" pitchFamily="49" charset="-122"/>
              <a:cs typeface="Times New Roman" panose="02020603050405020304" pitchFamily="18" charset="0"/>
            </a:endParaRPr>
          </a:p>
        </p:txBody>
      </p:sp>
      <p:sp useBgFill="1">
        <p:nvSpPr>
          <p:cNvPr id="125979" name="Text Box 27"/>
          <p:cNvSpPr txBox="1">
            <a:spLocks noChangeArrowheads="1"/>
          </p:cNvSpPr>
          <p:nvPr/>
        </p:nvSpPr>
        <p:spPr bwMode="auto">
          <a:xfrm>
            <a:off x="7389809" y="1785926"/>
            <a:ext cx="498475" cy="466725"/>
          </a:xfrm>
          <a:prstGeom prst="rect">
            <a:avLst/>
          </a:prstGeom>
          <a:ln w="9525">
            <a:solidFill>
              <a:schemeClr val="bg1"/>
            </a:solidFill>
            <a:miter lim="800000"/>
          </a:ln>
        </p:spPr>
        <p:txBody>
          <a:bodyPr wrap="none">
            <a:spAutoFit/>
          </a:bodyPr>
          <a:lstStyle/>
          <a:p>
            <a:pPr algn="l"/>
            <a:r>
              <a:rPr lang="en-US" altLang="zh-CN" sz="2400" b="1">
                <a:ea typeface="楷体_GB2312" pitchFamily="49" charset="-122"/>
              </a:rPr>
              <a:t>88</a:t>
            </a:r>
            <a:endParaRPr lang="en-US" altLang="zh-CN" sz="2400">
              <a:ea typeface="楷体_GB2312" pitchFamily="49" charset="-122"/>
            </a:endParaRPr>
          </a:p>
        </p:txBody>
      </p:sp>
      <p:sp>
        <p:nvSpPr>
          <p:cNvPr id="125980" name="Text Box 28"/>
          <p:cNvSpPr txBox="1">
            <a:spLocks noChangeArrowheads="1"/>
          </p:cNvSpPr>
          <p:nvPr/>
        </p:nvSpPr>
        <p:spPr bwMode="auto">
          <a:xfrm>
            <a:off x="2103438" y="5661025"/>
            <a:ext cx="5291833" cy="430887"/>
          </a:xfrm>
          <a:prstGeom prst="rect">
            <a:avLst/>
          </a:prstGeom>
          <a:noFill/>
          <a:ln w="9525">
            <a:solidFill>
              <a:schemeClr val="bg1"/>
            </a:solidFill>
            <a:miter lim="800000"/>
          </a:ln>
        </p:spPr>
        <p:txBody>
          <a:bodyPr wrap="none">
            <a:spAutoFit/>
          </a:bodyPr>
          <a:lstStyle/>
          <a:p>
            <a:pPr algn="l"/>
            <a:r>
              <a:rPr lang="zh-CN" altLang="en-US" sz="2200" b="1">
                <a:solidFill>
                  <a:srgbClr val="3333FF"/>
                </a:solidFill>
                <a:latin typeface="楷体" panose="02010609060101010101" pitchFamily="49" charset="-122"/>
                <a:ea typeface="楷体" panose="02010609060101010101" pitchFamily="49" charset="-122"/>
              </a:rPr>
              <a:t>其双亲结点中相应指针域的值改为“空”</a:t>
            </a:r>
            <a:endParaRPr lang="zh-CN" altLang="en-US" sz="2200" dirty="0">
              <a:solidFill>
                <a:srgbClr val="3333FF"/>
              </a:solidFill>
              <a:latin typeface="楷体" panose="02010609060101010101" pitchFamily="49" charset="-122"/>
              <a:ea typeface="楷体" panose="02010609060101010101" pitchFamily="49" charset="-122"/>
            </a:endParaRPr>
          </a:p>
        </p:txBody>
      </p:sp>
      <p:sp>
        <p:nvSpPr>
          <p:cNvPr id="25628" name="Rectangle 30"/>
          <p:cNvSpPr>
            <a:spLocks noChangeArrowheads="1"/>
          </p:cNvSpPr>
          <p:nvPr/>
        </p:nvSpPr>
        <p:spPr bwMode="auto">
          <a:xfrm>
            <a:off x="285720" y="174606"/>
            <a:ext cx="4176713" cy="539750"/>
          </a:xfrm>
          <a:prstGeom prst="rect">
            <a:avLst/>
          </a:prstGeom>
          <a:solidFill>
            <a:srgbClr val="9900FF"/>
          </a:solidFill>
          <a:ln w="9525">
            <a:solidFill>
              <a:schemeClr val="tx2"/>
            </a:solidFill>
            <a:miter lim="800000"/>
          </a:ln>
        </p:spPr>
        <p:txBody>
          <a:bodyPr>
            <a:spAutoFit/>
          </a:bodyPr>
          <a:lstStyle/>
          <a:p>
            <a:pPr marL="88900" algn="just" fontAlgn="ctr">
              <a:lnSpc>
                <a:spcPct val="120000"/>
              </a:lnSpc>
            </a:pP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二叉排序</a:t>
            </a:r>
            <a:r>
              <a:rPr lang="zh-CN" altLang="en-US" sz="24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树的结点删除</a:t>
            </a:r>
            <a:endPar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629" name="Oval 4"/>
          <p:cNvSpPr>
            <a:spLocks noChangeArrowheads="1"/>
          </p:cNvSpPr>
          <p:nvPr/>
        </p:nvSpPr>
        <p:spPr bwMode="auto">
          <a:xfrm>
            <a:off x="2616200" y="2587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30</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44</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78"/>
                                        </p:tgtEl>
                                        <p:attrNameLst>
                                          <p:attrName>style.visibility</p:attrName>
                                        </p:attrNameLst>
                                      </p:cBhvr>
                                      <p:to>
                                        <p:strVal val="visible"/>
                                      </p:to>
                                    </p:set>
                                    <p:animEffect transition="in" filter="wipe(left)">
                                      <p:cBhvr>
                                        <p:cTn id="7" dur="500"/>
                                        <p:tgtEl>
                                          <p:spTgt spid="1259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975"/>
                                        </p:tgtEl>
                                        <p:attrNameLst>
                                          <p:attrName>style.visibility</p:attrName>
                                        </p:attrNameLst>
                                      </p:cBhvr>
                                      <p:to>
                                        <p:strVal val="visible"/>
                                      </p:to>
                                    </p:set>
                                    <p:animEffect transition="in" filter="wipe(up)">
                                      <p:cBhvr>
                                        <p:cTn id="12" dur="500"/>
                                        <p:tgtEl>
                                          <p:spTgt spid="1259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79"/>
                                        </p:tgtEl>
                                        <p:attrNameLst>
                                          <p:attrName>style.visibility</p:attrName>
                                        </p:attrNameLst>
                                      </p:cBhvr>
                                      <p:to>
                                        <p:strVal val="visible"/>
                                      </p:to>
                                    </p:set>
                                    <p:animEffect transition="in" filter="wipe(left)">
                                      <p:cBhvr>
                                        <p:cTn id="17" dur="500"/>
                                        <p:tgtEl>
                                          <p:spTgt spid="1259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5976"/>
                                        </p:tgtEl>
                                        <p:attrNameLst>
                                          <p:attrName>style.visibility</p:attrName>
                                        </p:attrNameLst>
                                      </p:cBhvr>
                                      <p:to>
                                        <p:strVal val="visible"/>
                                      </p:to>
                                    </p:set>
                                    <p:animEffect transition="in" filter="wipe(up)">
                                      <p:cBhvr>
                                        <p:cTn id="22" dur="500"/>
                                        <p:tgtEl>
                                          <p:spTgt spid="1259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5980"/>
                                        </p:tgtEl>
                                        <p:attrNameLst>
                                          <p:attrName>style.visibility</p:attrName>
                                        </p:attrNameLst>
                                      </p:cBhvr>
                                      <p:to>
                                        <p:strVal val="visible"/>
                                      </p:to>
                                    </p:set>
                                    <p:animEffect transition="in" filter="wipe(left)">
                                      <p:cBhvr>
                                        <p:cTn id="27" dur="500"/>
                                        <p:tgtEl>
                                          <p:spTgt spid="125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5" grpId="0" bldLvl="0" animBg="1"/>
      <p:bldP spid="125976" grpId="0" bldLvl="0" animBg="1"/>
      <p:bldP spid="125978" grpId="0" bldLvl="0" animBg="1" autoUpdateAnimBg="0"/>
      <p:bldP spid="125979" grpId="0" bldLvl="0" animBg="1" autoUpdateAnimBg="0"/>
      <p:bldP spid="125980" grpId="0" bldLvl="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3"/>
          <p:cNvSpPr>
            <a:spLocks noChangeArrowheads="1"/>
          </p:cNvSpPr>
          <p:nvPr/>
        </p:nvSpPr>
        <p:spPr bwMode="auto">
          <a:xfrm>
            <a:off x="3276600" y="16764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50</a:t>
            </a:r>
          </a:p>
        </p:txBody>
      </p:sp>
      <p:sp>
        <p:nvSpPr>
          <p:cNvPr id="26627" name="Oval 4"/>
          <p:cNvSpPr>
            <a:spLocks noChangeArrowheads="1"/>
          </p:cNvSpPr>
          <p:nvPr/>
        </p:nvSpPr>
        <p:spPr bwMode="auto">
          <a:xfrm>
            <a:off x="1828800" y="2209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30</a:t>
            </a:r>
          </a:p>
        </p:txBody>
      </p:sp>
      <p:sp>
        <p:nvSpPr>
          <p:cNvPr id="26628" name="Oval 5"/>
          <p:cNvSpPr>
            <a:spLocks noChangeArrowheads="1"/>
          </p:cNvSpPr>
          <p:nvPr/>
        </p:nvSpPr>
        <p:spPr bwMode="auto">
          <a:xfrm>
            <a:off x="4724400" y="2209800"/>
            <a:ext cx="685800" cy="5334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80</a:t>
            </a:r>
          </a:p>
        </p:txBody>
      </p:sp>
      <p:sp>
        <p:nvSpPr>
          <p:cNvPr id="26629" name="Oval 6"/>
          <p:cNvSpPr>
            <a:spLocks noChangeArrowheads="1"/>
          </p:cNvSpPr>
          <p:nvPr/>
        </p:nvSpPr>
        <p:spPr bwMode="auto">
          <a:xfrm>
            <a:off x="685800" y="28956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20</a:t>
            </a:r>
          </a:p>
        </p:txBody>
      </p:sp>
      <p:sp>
        <p:nvSpPr>
          <p:cNvPr id="26630" name="Oval 7"/>
          <p:cNvSpPr>
            <a:spLocks noChangeArrowheads="1"/>
          </p:cNvSpPr>
          <p:nvPr/>
        </p:nvSpPr>
        <p:spPr bwMode="auto">
          <a:xfrm>
            <a:off x="5867400" y="28956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90</a:t>
            </a:r>
          </a:p>
        </p:txBody>
      </p:sp>
      <p:sp>
        <p:nvSpPr>
          <p:cNvPr id="26631" name="Oval 8"/>
          <p:cNvSpPr>
            <a:spLocks noChangeArrowheads="1"/>
          </p:cNvSpPr>
          <p:nvPr/>
        </p:nvSpPr>
        <p:spPr bwMode="auto">
          <a:xfrm>
            <a:off x="5029200" y="3733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85</a:t>
            </a:r>
          </a:p>
        </p:txBody>
      </p:sp>
      <p:sp>
        <p:nvSpPr>
          <p:cNvPr id="26632" name="Oval 9"/>
          <p:cNvSpPr>
            <a:spLocks noChangeArrowheads="1"/>
          </p:cNvSpPr>
          <p:nvPr/>
        </p:nvSpPr>
        <p:spPr bwMode="auto">
          <a:xfrm>
            <a:off x="2971800" y="2895600"/>
            <a:ext cx="685800" cy="5334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40</a:t>
            </a:r>
          </a:p>
        </p:txBody>
      </p:sp>
      <p:sp>
        <p:nvSpPr>
          <p:cNvPr id="26633" name="Oval 10"/>
          <p:cNvSpPr>
            <a:spLocks noChangeArrowheads="1"/>
          </p:cNvSpPr>
          <p:nvPr/>
        </p:nvSpPr>
        <p:spPr bwMode="auto">
          <a:xfrm>
            <a:off x="2057400" y="3733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35</a:t>
            </a:r>
          </a:p>
        </p:txBody>
      </p:sp>
      <p:sp>
        <p:nvSpPr>
          <p:cNvPr id="26634" name="Oval 11"/>
          <p:cNvSpPr>
            <a:spLocks noChangeArrowheads="1"/>
          </p:cNvSpPr>
          <p:nvPr/>
        </p:nvSpPr>
        <p:spPr bwMode="auto">
          <a:xfrm>
            <a:off x="6324600" y="45720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88</a:t>
            </a:r>
          </a:p>
        </p:txBody>
      </p:sp>
      <p:sp>
        <p:nvSpPr>
          <p:cNvPr id="26635" name="Line 12"/>
          <p:cNvSpPr>
            <a:spLocks noChangeShapeType="1"/>
          </p:cNvSpPr>
          <p:nvPr/>
        </p:nvSpPr>
        <p:spPr bwMode="auto">
          <a:xfrm flipH="1">
            <a:off x="2438400" y="1981200"/>
            <a:ext cx="838200" cy="381000"/>
          </a:xfrm>
          <a:prstGeom prst="line">
            <a:avLst/>
          </a:prstGeom>
          <a:noFill/>
          <a:ln w="38100">
            <a:solidFill>
              <a:srgbClr val="3333FF"/>
            </a:solidFill>
            <a:round/>
          </a:ln>
        </p:spPr>
        <p:txBody>
          <a:bodyPr wrap="none" anchor="ctr"/>
          <a:lstStyle/>
          <a:p>
            <a:endParaRPr lang="zh-CN" altLang="en-US"/>
          </a:p>
        </p:txBody>
      </p:sp>
      <p:sp>
        <p:nvSpPr>
          <p:cNvPr id="26636" name="Freeform 13"/>
          <p:cNvSpPr/>
          <p:nvPr/>
        </p:nvSpPr>
        <p:spPr bwMode="auto">
          <a:xfrm>
            <a:off x="1295400" y="2590800"/>
            <a:ext cx="558800" cy="381000"/>
          </a:xfrm>
          <a:custGeom>
            <a:avLst/>
            <a:gdLst>
              <a:gd name="T0" fmla="*/ 352 w 352"/>
              <a:gd name="T1" fmla="*/ 0 h 240"/>
              <a:gd name="T2" fmla="*/ 0 w 352"/>
              <a:gd name="T3" fmla="*/ 240 h 240"/>
              <a:gd name="T4" fmla="*/ 0 60000 65536"/>
              <a:gd name="T5" fmla="*/ 0 60000 65536"/>
              <a:gd name="T6" fmla="*/ 0 w 352"/>
              <a:gd name="T7" fmla="*/ 0 h 240"/>
              <a:gd name="T8" fmla="*/ 352 w 352"/>
              <a:gd name="T9" fmla="*/ 240 h 240"/>
            </a:gdLst>
            <a:ahLst/>
            <a:cxnLst>
              <a:cxn ang="T4">
                <a:pos x="T0" y="T1"/>
              </a:cxn>
              <a:cxn ang="T5">
                <a:pos x="T2" y="T3"/>
              </a:cxn>
            </a:cxnLst>
            <a:rect l="T6" t="T7" r="T8" b="T9"/>
            <a:pathLst>
              <a:path w="352" h="240">
                <a:moveTo>
                  <a:pt x="352" y="0"/>
                </a:moveTo>
                <a:lnTo>
                  <a:pt x="0" y="240"/>
                </a:lnTo>
              </a:path>
            </a:pathLst>
          </a:custGeom>
          <a:noFill/>
          <a:ln w="38100">
            <a:solidFill>
              <a:srgbClr val="3333FF"/>
            </a:solidFill>
            <a:round/>
          </a:ln>
        </p:spPr>
        <p:txBody>
          <a:bodyPr wrap="none" anchor="ctr"/>
          <a:lstStyle/>
          <a:p>
            <a:endParaRPr lang="zh-CN" altLang="en-US"/>
          </a:p>
        </p:txBody>
      </p:sp>
      <p:sp>
        <p:nvSpPr>
          <p:cNvPr id="26637" name="Line 14"/>
          <p:cNvSpPr>
            <a:spLocks noChangeShapeType="1"/>
          </p:cNvSpPr>
          <p:nvPr/>
        </p:nvSpPr>
        <p:spPr bwMode="auto">
          <a:xfrm>
            <a:off x="3962400" y="1981200"/>
            <a:ext cx="762000" cy="381000"/>
          </a:xfrm>
          <a:prstGeom prst="line">
            <a:avLst/>
          </a:prstGeom>
          <a:noFill/>
          <a:ln w="38100">
            <a:solidFill>
              <a:srgbClr val="3333FF"/>
            </a:solidFill>
            <a:round/>
          </a:ln>
        </p:spPr>
        <p:txBody>
          <a:bodyPr wrap="none" anchor="ctr"/>
          <a:lstStyle/>
          <a:p>
            <a:endParaRPr lang="zh-CN" altLang="en-US"/>
          </a:p>
        </p:txBody>
      </p:sp>
      <p:sp>
        <p:nvSpPr>
          <p:cNvPr id="26638" name="Line 15"/>
          <p:cNvSpPr>
            <a:spLocks noChangeShapeType="1"/>
          </p:cNvSpPr>
          <p:nvPr/>
        </p:nvSpPr>
        <p:spPr bwMode="auto">
          <a:xfrm>
            <a:off x="2438400" y="2590800"/>
            <a:ext cx="609600" cy="381000"/>
          </a:xfrm>
          <a:prstGeom prst="line">
            <a:avLst/>
          </a:prstGeom>
          <a:noFill/>
          <a:ln w="38100">
            <a:solidFill>
              <a:srgbClr val="3333FF"/>
            </a:solidFill>
            <a:round/>
          </a:ln>
        </p:spPr>
        <p:txBody>
          <a:bodyPr wrap="none" anchor="ctr"/>
          <a:lstStyle/>
          <a:p>
            <a:endParaRPr lang="zh-CN" altLang="en-US"/>
          </a:p>
        </p:txBody>
      </p:sp>
      <p:sp>
        <p:nvSpPr>
          <p:cNvPr id="26639" name="Line 16"/>
          <p:cNvSpPr>
            <a:spLocks noChangeShapeType="1"/>
          </p:cNvSpPr>
          <p:nvPr/>
        </p:nvSpPr>
        <p:spPr bwMode="auto">
          <a:xfrm flipH="1">
            <a:off x="2514600" y="3352800"/>
            <a:ext cx="533400" cy="381000"/>
          </a:xfrm>
          <a:prstGeom prst="line">
            <a:avLst/>
          </a:prstGeom>
          <a:noFill/>
          <a:ln w="38100">
            <a:solidFill>
              <a:srgbClr val="3333FF"/>
            </a:solidFill>
            <a:round/>
          </a:ln>
        </p:spPr>
        <p:txBody>
          <a:bodyPr wrap="none" anchor="ctr"/>
          <a:lstStyle/>
          <a:p>
            <a:endParaRPr lang="zh-CN" altLang="en-US"/>
          </a:p>
        </p:txBody>
      </p:sp>
      <p:sp>
        <p:nvSpPr>
          <p:cNvPr id="26640" name="Line 17"/>
          <p:cNvSpPr>
            <a:spLocks noChangeShapeType="1"/>
          </p:cNvSpPr>
          <p:nvPr/>
        </p:nvSpPr>
        <p:spPr bwMode="auto">
          <a:xfrm>
            <a:off x="5334000" y="2667000"/>
            <a:ext cx="609600" cy="304800"/>
          </a:xfrm>
          <a:prstGeom prst="line">
            <a:avLst/>
          </a:prstGeom>
          <a:noFill/>
          <a:ln w="38100">
            <a:solidFill>
              <a:srgbClr val="3333FF"/>
            </a:solidFill>
            <a:round/>
          </a:ln>
        </p:spPr>
        <p:txBody>
          <a:bodyPr wrap="none" anchor="ctr"/>
          <a:lstStyle/>
          <a:p>
            <a:endParaRPr lang="zh-CN" altLang="en-US"/>
          </a:p>
        </p:txBody>
      </p:sp>
      <p:sp>
        <p:nvSpPr>
          <p:cNvPr id="26641" name="Freeform 18"/>
          <p:cNvSpPr/>
          <p:nvPr/>
        </p:nvSpPr>
        <p:spPr bwMode="auto">
          <a:xfrm>
            <a:off x="5575300" y="3302000"/>
            <a:ext cx="368300" cy="469900"/>
          </a:xfrm>
          <a:custGeom>
            <a:avLst/>
            <a:gdLst>
              <a:gd name="T0" fmla="*/ 232 w 232"/>
              <a:gd name="T1" fmla="*/ 0 h 296"/>
              <a:gd name="T2" fmla="*/ 0 w 232"/>
              <a:gd name="T3" fmla="*/ 296 h 296"/>
              <a:gd name="T4" fmla="*/ 0 60000 65536"/>
              <a:gd name="T5" fmla="*/ 0 60000 65536"/>
              <a:gd name="T6" fmla="*/ 0 w 232"/>
              <a:gd name="T7" fmla="*/ 0 h 296"/>
              <a:gd name="T8" fmla="*/ 232 w 232"/>
              <a:gd name="T9" fmla="*/ 296 h 296"/>
            </a:gdLst>
            <a:ahLst/>
            <a:cxnLst>
              <a:cxn ang="T4">
                <a:pos x="T0" y="T1"/>
              </a:cxn>
              <a:cxn ang="T5">
                <a:pos x="T2" y="T3"/>
              </a:cxn>
            </a:cxnLst>
            <a:rect l="T6" t="T7" r="T8" b="T9"/>
            <a:pathLst>
              <a:path w="232" h="296">
                <a:moveTo>
                  <a:pt x="232" y="0"/>
                </a:moveTo>
                <a:lnTo>
                  <a:pt x="0" y="296"/>
                </a:lnTo>
              </a:path>
            </a:pathLst>
          </a:custGeom>
          <a:noFill/>
          <a:ln w="38100">
            <a:solidFill>
              <a:srgbClr val="3333FF"/>
            </a:solidFill>
            <a:round/>
          </a:ln>
        </p:spPr>
        <p:txBody>
          <a:bodyPr wrap="none" anchor="ctr"/>
          <a:lstStyle/>
          <a:p>
            <a:endParaRPr lang="zh-CN" altLang="en-US"/>
          </a:p>
        </p:txBody>
      </p:sp>
      <p:sp>
        <p:nvSpPr>
          <p:cNvPr id="26642" name="Freeform 19"/>
          <p:cNvSpPr/>
          <p:nvPr/>
        </p:nvSpPr>
        <p:spPr bwMode="auto">
          <a:xfrm>
            <a:off x="5689600" y="4114800"/>
            <a:ext cx="711200" cy="533400"/>
          </a:xfrm>
          <a:custGeom>
            <a:avLst/>
            <a:gdLst>
              <a:gd name="T0" fmla="*/ 0 w 448"/>
              <a:gd name="T1" fmla="*/ 0 h 336"/>
              <a:gd name="T2" fmla="*/ 448 w 448"/>
              <a:gd name="T3" fmla="*/ 336 h 336"/>
              <a:gd name="T4" fmla="*/ 0 60000 65536"/>
              <a:gd name="T5" fmla="*/ 0 60000 65536"/>
              <a:gd name="T6" fmla="*/ 0 w 448"/>
              <a:gd name="T7" fmla="*/ 0 h 336"/>
              <a:gd name="T8" fmla="*/ 448 w 448"/>
              <a:gd name="T9" fmla="*/ 336 h 336"/>
            </a:gdLst>
            <a:ahLst/>
            <a:cxnLst>
              <a:cxn ang="T4">
                <a:pos x="T0" y="T1"/>
              </a:cxn>
              <a:cxn ang="T5">
                <a:pos x="T2" y="T3"/>
              </a:cxn>
            </a:cxnLst>
            <a:rect l="T6" t="T7" r="T8" b="T9"/>
            <a:pathLst>
              <a:path w="448" h="336">
                <a:moveTo>
                  <a:pt x="0" y="0"/>
                </a:moveTo>
                <a:lnTo>
                  <a:pt x="448" y="336"/>
                </a:lnTo>
              </a:path>
            </a:pathLst>
          </a:custGeom>
          <a:noFill/>
          <a:ln w="38100">
            <a:solidFill>
              <a:srgbClr val="3333FF"/>
            </a:solidFill>
            <a:round/>
          </a:ln>
        </p:spPr>
        <p:txBody>
          <a:bodyPr wrap="none" anchor="ctr"/>
          <a:lstStyle/>
          <a:p>
            <a:endParaRPr lang="zh-CN" altLang="en-US"/>
          </a:p>
        </p:txBody>
      </p:sp>
      <p:sp>
        <p:nvSpPr>
          <p:cNvPr id="26643" name="Oval 20"/>
          <p:cNvSpPr>
            <a:spLocks noChangeArrowheads="1"/>
          </p:cNvSpPr>
          <p:nvPr/>
        </p:nvSpPr>
        <p:spPr bwMode="auto">
          <a:xfrm>
            <a:off x="1066800" y="45720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32</a:t>
            </a:r>
          </a:p>
        </p:txBody>
      </p:sp>
      <p:sp>
        <p:nvSpPr>
          <p:cNvPr id="26644" name="Freeform 21"/>
          <p:cNvSpPr/>
          <p:nvPr/>
        </p:nvSpPr>
        <p:spPr bwMode="auto">
          <a:xfrm>
            <a:off x="1574800" y="4089400"/>
            <a:ext cx="520700" cy="508000"/>
          </a:xfrm>
          <a:custGeom>
            <a:avLst/>
            <a:gdLst>
              <a:gd name="T0" fmla="*/ 328 w 328"/>
              <a:gd name="T1" fmla="*/ 0 h 320"/>
              <a:gd name="T2" fmla="*/ 0 w 328"/>
              <a:gd name="T3" fmla="*/ 320 h 320"/>
              <a:gd name="T4" fmla="*/ 0 60000 65536"/>
              <a:gd name="T5" fmla="*/ 0 60000 65536"/>
              <a:gd name="T6" fmla="*/ 0 w 328"/>
              <a:gd name="T7" fmla="*/ 0 h 320"/>
              <a:gd name="T8" fmla="*/ 328 w 328"/>
              <a:gd name="T9" fmla="*/ 320 h 320"/>
            </a:gdLst>
            <a:ahLst/>
            <a:cxnLst>
              <a:cxn ang="T4">
                <a:pos x="T0" y="T1"/>
              </a:cxn>
              <a:cxn ang="T5">
                <a:pos x="T2" y="T3"/>
              </a:cxn>
            </a:cxnLst>
            <a:rect l="T6" t="T7" r="T8" b="T9"/>
            <a:pathLst>
              <a:path w="328" h="320">
                <a:moveTo>
                  <a:pt x="328" y="0"/>
                </a:moveTo>
                <a:lnTo>
                  <a:pt x="0" y="320"/>
                </a:lnTo>
              </a:path>
            </a:pathLst>
          </a:custGeom>
          <a:noFill/>
          <a:ln w="38100">
            <a:solidFill>
              <a:srgbClr val="3333FF"/>
            </a:solidFill>
            <a:round/>
          </a:ln>
        </p:spPr>
        <p:txBody>
          <a:bodyPr wrap="none" anchor="ctr"/>
          <a:lstStyle/>
          <a:p>
            <a:endParaRPr lang="zh-CN" altLang="en-US"/>
          </a:p>
        </p:txBody>
      </p:sp>
      <p:sp>
        <p:nvSpPr>
          <p:cNvPr id="128023" name="Rectangle 23"/>
          <p:cNvSpPr>
            <a:spLocks noChangeArrowheads="1"/>
          </p:cNvSpPr>
          <p:nvPr/>
        </p:nvSpPr>
        <p:spPr bwMode="auto">
          <a:xfrm>
            <a:off x="79375" y="260350"/>
            <a:ext cx="8740775" cy="978729"/>
          </a:xfrm>
          <a:prstGeom prst="rect">
            <a:avLst/>
          </a:prstGeom>
          <a:noFill/>
          <a:ln w="9525">
            <a:noFill/>
            <a:miter lim="800000"/>
          </a:ln>
        </p:spPr>
        <p:txBody>
          <a:bodyPr>
            <a:spAutoFit/>
          </a:bodyPr>
          <a:lstStyle/>
          <a:p>
            <a:pPr algn="l">
              <a:lnSpc>
                <a:spcPct val="120000"/>
              </a:lnSpc>
            </a:pPr>
            <a:r>
              <a:rPr lang="zh-CN" altLang="en-US" sz="2400" b="1" dirty="0">
                <a:solidFill>
                  <a:srgbClr val="3333FF"/>
                </a:solidFill>
                <a:ea typeface="楷体" panose="02010609060101010101" pitchFamily="49" charset="-122"/>
                <a:cs typeface="Times New Roman" panose="02020603050405020304" pitchFamily="18" charset="0"/>
              </a:rPr>
              <a:t>　（</a:t>
            </a:r>
            <a:r>
              <a:rPr lang="en-US" altLang="zh-CN" sz="2400" b="1" dirty="0">
                <a:solidFill>
                  <a:srgbClr val="3333FF"/>
                </a:solidFill>
                <a:ea typeface="楷体" panose="02010609060101010101" pitchFamily="49" charset="-122"/>
                <a:cs typeface="Times New Roman" panose="02020603050405020304" pitchFamily="18" charset="0"/>
              </a:rPr>
              <a:t>2</a:t>
            </a:r>
            <a:r>
              <a:rPr lang="zh-CN" altLang="en-US" sz="2400" b="1" dirty="0">
                <a:solidFill>
                  <a:srgbClr val="3333FF"/>
                </a:solidFill>
                <a:ea typeface="楷体" panose="02010609060101010101" pitchFamily="49" charset="-122"/>
                <a:cs typeface="Times New Roman" panose="02020603050405020304" pitchFamily="18" charset="0"/>
              </a:rPr>
              <a:t>）</a:t>
            </a:r>
            <a:r>
              <a:rPr lang="zh-CN" altLang="en-US" sz="2400" b="1" i="1" dirty="0">
                <a:solidFill>
                  <a:srgbClr val="3333FF"/>
                </a:solidFill>
                <a:ea typeface="楷体" panose="02010609060101010101" pitchFamily="49" charset="-122"/>
                <a:cs typeface="Times New Roman" panose="02020603050405020304" pitchFamily="18" charset="0"/>
              </a:rPr>
              <a:t> </a:t>
            </a:r>
            <a:r>
              <a:rPr lang="zh-CN" altLang="en-US" sz="2400" b="1" dirty="0">
                <a:solidFill>
                  <a:srgbClr val="3333FF"/>
                </a:solidFill>
                <a:ea typeface="楷体" panose="02010609060101010101" pitchFamily="49" charset="-122"/>
                <a:cs typeface="Times New Roman" panose="02020603050405020304" pitchFamily="18" charset="0"/>
              </a:rPr>
              <a:t>被</a:t>
            </a:r>
            <a:r>
              <a:rPr lang="zh-CN" altLang="en-US" sz="2400" b="1">
                <a:solidFill>
                  <a:srgbClr val="3333FF"/>
                </a:solidFill>
                <a:ea typeface="楷体" panose="02010609060101010101" pitchFamily="49" charset="-122"/>
                <a:cs typeface="Times New Roman" panose="02020603050405020304" pitchFamily="18" charset="0"/>
              </a:rPr>
              <a:t>删除的结点只有</a:t>
            </a:r>
            <a:r>
              <a:rPr lang="zh-CN" altLang="en-US" sz="2400" b="1" dirty="0">
                <a:solidFill>
                  <a:srgbClr val="3333FF"/>
                </a:solidFill>
                <a:ea typeface="楷体" panose="02010609060101010101" pitchFamily="49" charset="-122"/>
                <a:cs typeface="Times New Roman" panose="02020603050405020304" pitchFamily="18" charset="0"/>
              </a:rPr>
              <a:t>左子树或者只有右</a:t>
            </a:r>
            <a:r>
              <a:rPr lang="zh-CN" altLang="en-US" sz="2400" b="1">
                <a:solidFill>
                  <a:srgbClr val="3333FF"/>
                </a:solidFill>
                <a:ea typeface="楷体" panose="02010609060101010101" pitchFamily="49" charset="-122"/>
                <a:cs typeface="Times New Roman" panose="02020603050405020304" pitchFamily="18" charset="0"/>
              </a:rPr>
              <a:t>子树，用</a:t>
            </a:r>
            <a:r>
              <a:rPr lang="zh-CN" altLang="en-US" sz="2400" b="1" dirty="0">
                <a:solidFill>
                  <a:srgbClr val="3333FF"/>
                </a:solidFill>
                <a:ea typeface="楷体" panose="02010609060101010101" pitchFamily="49" charset="-122"/>
                <a:cs typeface="Times New Roman" panose="02020603050405020304" pitchFamily="18" charset="0"/>
              </a:rPr>
              <a:t>其左子树或者右</a:t>
            </a:r>
            <a:r>
              <a:rPr lang="zh-CN" altLang="en-US" sz="2400" b="1">
                <a:solidFill>
                  <a:srgbClr val="3333FF"/>
                </a:solidFill>
                <a:ea typeface="楷体" panose="02010609060101010101" pitchFamily="49" charset="-122"/>
                <a:cs typeface="Times New Roman" panose="02020603050405020304" pitchFamily="18" charset="0"/>
              </a:rPr>
              <a:t>子树替换它（结点替换）。</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128024" name="AutoShape 24"/>
          <p:cNvSpPr>
            <a:spLocks noChangeArrowheads="1"/>
          </p:cNvSpPr>
          <p:nvPr/>
        </p:nvSpPr>
        <p:spPr bwMode="auto">
          <a:xfrm>
            <a:off x="2362200" y="2628900"/>
            <a:ext cx="152400" cy="1143000"/>
          </a:xfrm>
          <a:prstGeom prst="downArrow">
            <a:avLst>
              <a:gd name="adj1" fmla="val 50000"/>
              <a:gd name="adj2" fmla="val 187500"/>
            </a:avLst>
          </a:prstGeom>
          <a:solidFill>
            <a:srgbClr val="FF00FF"/>
          </a:solidFill>
          <a:ln w="9525">
            <a:solidFill>
              <a:srgbClr val="3333FF"/>
            </a:solidFill>
            <a:miter lim="800000"/>
          </a:ln>
        </p:spPr>
        <p:txBody>
          <a:bodyPr vert="eaVert" wrap="none" anchor="ctr"/>
          <a:lstStyle/>
          <a:p>
            <a:endParaRPr lang="zh-CN" altLang="en-US"/>
          </a:p>
        </p:txBody>
      </p:sp>
      <p:sp useBgFill="1">
        <p:nvSpPr>
          <p:cNvPr id="128025" name="Rectangle 25"/>
          <p:cNvSpPr>
            <a:spLocks noChangeArrowheads="1"/>
          </p:cNvSpPr>
          <p:nvPr/>
        </p:nvSpPr>
        <p:spPr bwMode="auto">
          <a:xfrm>
            <a:off x="2508245" y="2590800"/>
            <a:ext cx="1349375" cy="1143000"/>
          </a:xfrm>
          <a:prstGeom prst="rect">
            <a:avLst/>
          </a:prstGeom>
          <a:ln w="9525">
            <a:solidFill>
              <a:schemeClr val="bg1"/>
            </a:solidFill>
            <a:miter lim="800000"/>
          </a:ln>
        </p:spPr>
        <p:txBody>
          <a:bodyPr wrap="none" anchor="ctr"/>
          <a:lstStyle/>
          <a:p>
            <a:endParaRPr kumimoji="0" lang="zh-CN" altLang="zh-CN" sz="1800">
              <a:latin typeface="Verdana" panose="020B0604030504040204" pitchFamily="34" charset="0"/>
            </a:endParaRPr>
          </a:p>
        </p:txBody>
      </p:sp>
      <p:sp>
        <p:nvSpPr>
          <p:cNvPr id="128026" name="Line 26"/>
          <p:cNvSpPr>
            <a:spLocks noChangeShapeType="1"/>
          </p:cNvSpPr>
          <p:nvPr/>
        </p:nvSpPr>
        <p:spPr bwMode="auto">
          <a:xfrm>
            <a:off x="3962400" y="1981200"/>
            <a:ext cx="1981200" cy="990600"/>
          </a:xfrm>
          <a:prstGeom prst="line">
            <a:avLst/>
          </a:prstGeom>
          <a:noFill/>
          <a:ln w="63500">
            <a:solidFill>
              <a:srgbClr val="3333FF"/>
            </a:solidFill>
            <a:round/>
            <a:tailEnd type="triangle" w="med" len="lg"/>
          </a:ln>
        </p:spPr>
        <p:txBody>
          <a:bodyPr wrap="none" anchor="ctr"/>
          <a:lstStyle/>
          <a:p>
            <a:endParaRPr lang="zh-CN" altLang="en-US"/>
          </a:p>
        </p:txBody>
      </p:sp>
      <p:sp useBgFill="1">
        <p:nvSpPr>
          <p:cNvPr id="128027" name="Rectangle 27"/>
          <p:cNvSpPr>
            <a:spLocks noChangeArrowheads="1"/>
          </p:cNvSpPr>
          <p:nvPr/>
        </p:nvSpPr>
        <p:spPr bwMode="auto">
          <a:xfrm>
            <a:off x="4572000" y="2133600"/>
            <a:ext cx="838200" cy="685800"/>
          </a:xfrm>
          <a:prstGeom prst="rect">
            <a:avLst/>
          </a:prstGeom>
          <a:ln w="9525">
            <a:solidFill>
              <a:schemeClr val="bg1"/>
            </a:solidFill>
            <a:miter lim="800000"/>
          </a:ln>
        </p:spPr>
        <p:txBody>
          <a:bodyPr wrap="none" anchor="ctr"/>
          <a:lstStyle/>
          <a:p>
            <a:endParaRPr lang="zh-CN" altLang="en-US"/>
          </a:p>
        </p:txBody>
      </p:sp>
      <p:sp>
        <p:nvSpPr>
          <p:cNvPr id="128028" name="Line 28"/>
          <p:cNvSpPr>
            <a:spLocks noChangeShapeType="1"/>
          </p:cNvSpPr>
          <p:nvPr/>
        </p:nvSpPr>
        <p:spPr bwMode="auto">
          <a:xfrm>
            <a:off x="3962400" y="1981200"/>
            <a:ext cx="1981200" cy="990600"/>
          </a:xfrm>
          <a:prstGeom prst="line">
            <a:avLst/>
          </a:prstGeom>
          <a:noFill/>
          <a:ln w="63500">
            <a:solidFill>
              <a:srgbClr val="3333FF"/>
            </a:solidFill>
            <a:round/>
            <a:tailEnd type="triangle" w="med" len="lg"/>
          </a:ln>
        </p:spPr>
        <p:txBody>
          <a:bodyPr wrap="none" anchor="ctr"/>
          <a:lstStyle/>
          <a:p>
            <a:endParaRPr lang="zh-CN" altLang="en-US"/>
          </a:p>
        </p:txBody>
      </p:sp>
      <p:sp>
        <p:nvSpPr>
          <p:cNvPr id="128029" name="Text Box 29"/>
          <p:cNvSpPr txBox="1">
            <a:spLocks noChangeArrowheads="1"/>
          </p:cNvSpPr>
          <p:nvPr/>
        </p:nvSpPr>
        <p:spPr bwMode="auto">
          <a:xfrm>
            <a:off x="228600" y="5295900"/>
            <a:ext cx="8686800" cy="904863"/>
          </a:xfrm>
          <a:prstGeom prst="rect">
            <a:avLst/>
          </a:prstGeom>
          <a:noFill/>
          <a:ln w="9525">
            <a:solidFill>
              <a:schemeClr val="bg1"/>
            </a:solidFill>
            <a:miter lim="800000"/>
          </a:ln>
        </p:spPr>
        <p:txBody>
          <a:bodyPr>
            <a:spAutoFit/>
          </a:bodyPr>
          <a:lstStyle/>
          <a:p>
            <a:pPr algn="l">
              <a:lnSpc>
                <a:spcPct val="120000"/>
              </a:lnSpc>
              <a:spcBef>
                <a:spcPct val="50000"/>
              </a:spcBef>
            </a:pPr>
            <a:r>
              <a:rPr lang="zh-CN" altLang="en-US" sz="2200" b="1" dirty="0">
                <a:solidFill>
                  <a:srgbClr val="3333FF"/>
                </a:solidFill>
                <a:latin typeface="楷体" panose="02010609060101010101" pitchFamily="49" charset="-122"/>
                <a:ea typeface="楷体" panose="02010609060101010101" pitchFamily="49" charset="-122"/>
              </a:rPr>
              <a:t>    </a:t>
            </a:r>
            <a:r>
              <a:rPr lang="zh-CN" altLang="en-US" sz="2200" b="1">
                <a:solidFill>
                  <a:srgbClr val="3333FF"/>
                </a:solidFill>
                <a:latin typeface="楷体" panose="02010609060101010101" pitchFamily="49" charset="-122"/>
                <a:ea typeface="楷体" panose="02010609060101010101" pitchFamily="49" charset="-122"/>
              </a:rPr>
              <a:t>其双亲结点的</a:t>
            </a:r>
            <a:r>
              <a:rPr lang="zh-CN" altLang="en-US" sz="2200" b="1" dirty="0">
                <a:solidFill>
                  <a:srgbClr val="3333FF"/>
                </a:solidFill>
                <a:latin typeface="楷体" panose="02010609060101010101" pitchFamily="49" charset="-122"/>
                <a:ea typeface="楷体" panose="02010609060101010101" pitchFamily="49" charset="-122"/>
              </a:rPr>
              <a:t>相应指针域的值改为 “指向</a:t>
            </a:r>
            <a:r>
              <a:rPr lang="zh-CN" altLang="en-US" sz="2200" b="1">
                <a:solidFill>
                  <a:srgbClr val="3333FF"/>
                </a:solidFill>
                <a:latin typeface="楷体" panose="02010609060101010101" pitchFamily="49" charset="-122"/>
                <a:ea typeface="楷体" panose="02010609060101010101" pitchFamily="49" charset="-122"/>
              </a:rPr>
              <a:t>被删除结点的</a:t>
            </a:r>
            <a:r>
              <a:rPr lang="zh-CN" altLang="en-US" sz="2200" b="1" dirty="0">
                <a:solidFill>
                  <a:srgbClr val="3333FF"/>
                </a:solidFill>
                <a:latin typeface="楷体" panose="02010609060101010101" pitchFamily="49" charset="-122"/>
                <a:ea typeface="楷体" panose="02010609060101010101" pitchFamily="49" charset="-122"/>
              </a:rPr>
              <a:t>左子树或右子树”。</a:t>
            </a:r>
            <a:endParaRPr lang="zh-CN" altLang="en-US" sz="2200" dirty="0">
              <a:solidFill>
                <a:srgbClr val="3333FF"/>
              </a:solidFill>
              <a:latin typeface="楷体" panose="02010609060101010101" pitchFamily="49" charset="-122"/>
              <a:ea typeface="楷体" panose="02010609060101010101" pitchFamily="49" charset="-122"/>
            </a:endParaRPr>
          </a:p>
        </p:txBody>
      </p:sp>
      <p:sp>
        <p:nvSpPr>
          <p:cNvPr id="128030" name="Text Box 30"/>
          <p:cNvSpPr txBox="1">
            <a:spLocks noChangeArrowheads="1"/>
          </p:cNvSpPr>
          <p:nvPr/>
        </p:nvSpPr>
        <p:spPr bwMode="auto">
          <a:xfrm>
            <a:off x="5486400" y="1108075"/>
            <a:ext cx="2367956" cy="461665"/>
          </a:xfrm>
          <a:prstGeom prst="rect">
            <a:avLst/>
          </a:prstGeom>
          <a:noFill/>
          <a:ln w="9525">
            <a:solidFill>
              <a:schemeClr val="bg1"/>
            </a:solidFill>
            <a:miter lim="800000"/>
          </a:ln>
        </p:spPr>
        <p:txBody>
          <a:bodyPr wrap="none">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被删关键字 </a:t>
            </a:r>
            <a:r>
              <a:rPr lang="en-US" altLang="zh-CN" sz="2400" b="1" dirty="0">
                <a:solidFill>
                  <a:srgbClr val="3333FF"/>
                </a:solidFill>
                <a:ea typeface="楷体" panose="02010609060101010101" pitchFamily="49" charset="-122"/>
                <a:cs typeface="Times New Roman" panose="02020603050405020304" pitchFamily="18" charset="0"/>
              </a:rPr>
              <a:t>= 40</a:t>
            </a:r>
            <a:endParaRPr lang="en-US" altLang="zh-CN" sz="2400" dirty="0">
              <a:solidFill>
                <a:srgbClr val="3333FF"/>
              </a:solidFill>
              <a:ea typeface="楷体" panose="02010609060101010101" pitchFamily="49" charset="-122"/>
              <a:cs typeface="Times New Roman" panose="02020603050405020304" pitchFamily="18" charset="0"/>
            </a:endParaRPr>
          </a:p>
        </p:txBody>
      </p:sp>
      <p:sp useBgFill="1">
        <p:nvSpPr>
          <p:cNvPr id="128031" name="Rectangle 31"/>
          <p:cNvSpPr>
            <a:spLocks noChangeArrowheads="1"/>
          </p:cNvSpPr>
          <p:nvPr/>
        </p:nvSpPr>
        <p:spPr bwMode="auto">
          <a:xfrm>
            <a:off x="7380288" y="1130300"/>
            <a:ext cx="498475" cy="466725"/>
          </a:xfrm>
          <a:prstGeom prst="rect">
            <a:avLst/>
          </a:prstGeom>
          <a:ln w="9525">
            <a:solidFill>
              <a:schemeClr val="bg1"/>
            </a:solidFill>
            <a:miter lim="800000"/>
          </a:ln>
        </p:spPr>
        <p:txBody>
          <a:bodyPr wrap="none">
            <a:spAutoFit/>
          </a:bodyPr>
          <a:lstStyle/>
          <a:p>
            <a:pPr algn="l"/>
            <a:r>
              <a:rPr lang="en-US" altLang="zh-CN" sz="2400" b="1">
                <a:ea typeface="楷体_GB2312" pitchFamily="49" charset="-122"/>
              </a:rPr>
              <a:t>80</a:t>
            </a:r>
          </a:p>
        </p:txBody>
      </p:sp>
      <p:sp>
        <p:nvSpPr>
          <p:cNvPr id="31" name="Text Box 25"/>
          <p:cNvSpPr txBox="1">
            <a:spLocks noChangeArrowheads="1"/>
          </p:cNvSpPr>
          <p:nvPr/>
        </p:nvSpPr>
        <p:spPr bwMode="auto">
          <a:xfrm>
            <a:off x="928662" y="1357298"/>
            <a:ext cx="906017" cy="461665"/>
          </a:xfrm>
          <a:prstGeom prst="rect">
            <a:avLst/>
          </a:prstGeom>
          <a:noFill/>
          <a:ln w="9525">
            <a:noFill/>
            <a:miter lim="800000"/>
          </a:ln>
        </p:spPr>
        <p:txBody>
          <a:bodyPr wrap="none">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例如</a:t>
            </a:r>
            <a:r>
              <a:rPr lang="en-US" altLang="zh-CN" sz="2400" b="1" dirty="0">
                <a:solidFill>
                  <a:srgbClr val="3333FF"/>
                </a:solidFill>
                <a:ea typeface="楷体" panose="02010609060101010101" pitchFamily="49" charset="-122"/>
                <a:cs typeface="Times New Roman" panose="02020603050405020304" pitchFamily="18" charset="0"/>
              </a:rPr>
              <a:t>:</a:t>
            </a:r>
            <a:endParaRPr lang="en-US" altLang="zh-CN" sz="2400"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45</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30"/>
                                        </p:tgtEl>
                                        <p:attrNameLst>
                                          <p:attrName>style.visibility</p:attrName>
                                        </p:attrNameLst>
                                      </p:cBhvr>
                                      <p:to>
                                        <p:strVal val="visible"/>
                                      </p:to>
                                    </p:set>
                                    <p:animEffect transition="in" filter="wipe(left)">
                                      <p:cBhvr>
                                        <p:cTn id="7" dur="500"/>
                                        <p:tgtEl>
                                          <p:spTgt spid="1280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24"/>
                                        </p:tgtEl>
                                        <p:attrNameLst>
                                          <p:attrName>style.visibility</p:attrName>
                                        </p:attrNameLst>
                                      </p:cBhvr>
                                      <p:to>
                                        <p:strVal val="visible"/>
                                      </p:to>
                                    </p:set>
                                    <p:animEffect transition="in" filter="wipe(up)">
                                      <p:cBhvr>
                                        <p:cTn id="12" dur="500"/>
                                        <p:tgtEl>
                                          <p:spTgt spid="12802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8025"/>
                                        </p:tgtEl>
                                        <p:attrNameLst>
                                          <p:attrName>style.visibility</p:attrName>
                                        </p:attrNameLst>
                                      </p:cBhvr>
                                      <p:to>
                                        <p:strVal val="visible"/>
                                      </p:to>
                                    </p:set>
                                    <p:animEffect transition="in" filter="wipe(up)">
                                      <p:cBhvr>
                                        <p:cTn id="16" dur="500"/>
                                        <p:tgtEl>
                                          <p:spTgt spid="1280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8031"/>
                                        </p:tgtEl>
                                        <p:attrNameLst>
                                          <p:attrName>style.visibility</p:attrName>
                                        </p:attrNameLst>
                                      </p:cBhvr>
                                      <p:to>
                                        <p:strVal val="visible"/>
                                      </p:to>
                                    </p:set>
                                    <p:animEffect transition="in" filter="wipe(left)">
                                      <p:cBhvr>
                                        <p:cTn id="21" dur="500"/>
                                        <p:tgtEl>
                                          <p:spTgt spid="1280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8026"/>
                                        </p:tgtEl>
                                        <p:attrNameLst>
                                          <p:attrName>style.visibility</p:attrName>
                                        </p:attrNameLst>
                                      </p:cBhvr>
                                      <p:to>
                                        <p:strVal val="visible"/>
                                      </p:to>
                                    </p:set>
                                    <p:animEffect transition="in" filter="wipe(up)">
                                      <p:cBhvr>
                                        <p:cTn id="26" dur="500"/>
                                        <p:tgtEl>
                                          <p:spTgt spid="12802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28027"/>
                                        </p:tgtEl>
                                        <p:attrNameLst>
                                          <p:attrName>style.visibility</p:attrName>
                                        </p:attrNameLst>
                                      </p:cBhvr>
                                      <p:to>
                                        <p:strVal val="visible"/>
                                      </p:to>
                                    </p:set>
                                    <p:animEffect transition="in" filter="wipe(up)">
                                      <p:cBhvr>
                                        <p:cTn id="30" dur="500"/>
                                        <p:tgtEl>
                                          <p:spTgt spid="128027"/>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12802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8029"/>
                                        </p:tgtEl>
                                        <p:attrNameLst>
                                          <p:attrName>style.visibility</p:attrName>
                                        </p:attrNameLst>
                                      </p:cBhvr>
                                      <p:to>
                                        <p:strVal val="visible"/>
                                      </p:to>
                                    </p:set>
                                    <p:animEffect transition="in" filter="wipe(left)">
                                      <p:cBhvr>
                                        <p:cTn id="38" dur="500"/>
                                        <p:tgtEl>
                                          <p:spTgt spid="128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4" grpId="0" bldLvl="0" animBg="1"/>
      <p:bldP spid="128025" grpId="0" bldLvl="0" animBg="1"/>
      <p:bldP spid="128026" grpId="0" bldLvl="0" animBg="1"/>
      <p:bldP spid="128027" grpId="0" bldLvl="0" animBg="1"/>
      <p:bldP spid="128028" grpId="0" bldLvl="0" animBg="1"/>
      <p:bldP spid="128029" grpId="0" bldLvl="0" animBg="1" autoUpdateAnimBg="0"/>
      <p:bldP spid="128030" grpId="0" bldLvl="0" animBg="1" autoUpdateAnimBg="0"/>
      <p:bldP spid="128031" grpId="0" bldLvl="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3"/>
          <p:cNvSpPr>
            <a:spLocks noChangeArrowheads="1"/>
          </p:cNvSpPr>
          <p:nvPr/>
        </p:nvSpPr>
        <p:spPr bwMode="auto">
          <a:xfrm>
            <a:off x="3429000" y="1233486"/>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50</a:t>
            </a:r>
          </a:p>
        </p:txBody>
      </p:sp>
      <p:sp>
        <p:nvSpPr>
          <p:cNvPr id="27651" name="Oval 4"/>
          <p:cNvSpPr>
            <a:spLocks noChangeArrowheads="1"/>
          </p:cNvSpPr>
          <p:nvPr/>
        </p:nvSpPr>
        <p:spPr bwMode="auto">
          <a:xfrm>
            <a:off x="1981200" y="1766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30</a:t>
            </a:r>
          </a:p>
        </p:txBody>
      </p:sp>
      <p:sp>
        <p:nvSpPr>
          <p:cNvPr id="27652" name="Oval 5"/>
          <p:cNvSpPr>
            <a:spLocks noChangeArrowheads="1"/>
          </p:cNvSpPr>
          <p:nvPr/>
        </p:nvSpPr>
        <p:spPr bwMode="auto">
          <a:xfrm>
            <a:off x="4876800" y="1766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80</a:t>
            </a:r>
          </a:p>
        </p:txBody>
      </p:sp>
      <p:sp>
        <p:nvSpPr>
          <p:cNvPr id="27653" name="Oval 6"/>
          <p:cNvSpPr>
            <a:spLocks noChangeArrowheads="1"/>
          </p:cNvSpPr>
          <p:nvPr/>
        </p:nvSpPr>
        <p:spPr bwMode="auto">
          <a:xfrm>
            <a:off x="838200" y="24526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20</a:t>
            </a:r>
          </a:p>
        </p:txBody>
      </p:sp>
      <p:sp>
        <p:nvSpPr>
          <p:cNvPr id="27654" name="Oval 7"/>
          <p:cNvSpPr>
            <a:spLocks noChangeArrowheads="1"/>
          </p:cNvSpPr>
          <p:nvPr/>
        </p:nvSpPr>
        <p:spPr bwMode="auto">
          <a:xfrm>
            <a:off x="6019800" y="24526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90</a:t>
            </a:r>
          </a:p>
        </p:txBody>
      </p:sp>
      <p:sp>
        <p:nvSpPr>
          <p:cNvPr id="27655" name="Oval 8"/>
          <p:cNvSpPr>
            <a:spLocks noChangeArrowheads="1"/>
          </p:cNvSpPr>
          <p:nvPr/>
        </p:nvSpPr>
        <p:spPr bwMode="auto">
          <a:xfrm>
            <a:off x="5181600" y="3290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85</a:t>
            </a:r>
          </a:p>
        </p:txBody>
      </p:sp>
      <p:sp>
        <p:nvSpPr>
          <p:cNvPr id="27656" name="Oval 9"/>
          <p:cNvSpPr>
            <a:spLocks noChangeArrowheads="1"/>
          </p:cNvSpPr>
          <p:nvPr/>
        </p:nvSpPr>
        <p:spPr bwMode="auto">
          <a:xfrm>
            <a:off x="3124200" y="2452686"/>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40</a:t>
            </a:r>
          </a:p>
        </p:txBody>
      </p:sp>
      <p:sp>
        <p:nvSpPr>
          <p:cNvPr id="27657" name="Oval 10"/>
          <p:cNvSpPr>
            <a:spLocks noChangeArrowheads="1"/>
          </p:cNvSpPr>
          <p:nvPr/>
        </p:nvSpPr>
        <p:spPr bwMode="auto">
          <a:xfrm>
            <a:off x="2209800" y="3290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35</a:t>
            </a:r>
          </a:p>
        </p:txBody>
      </p:sp>
      <p:sp>
        <p:nvSpPr>
          <p:cNvPr id="27658" name="Oval 11"/>
          <p:cNvSpPr>
            <a:spLocks noChangeArrowheads="1"/>
          </p:cNvSpPr>
          <p:nvPr/>
        </p:nvSpPr>
        <p:spPr bwMode="auto">
          <a:xfrm>
            <a:off x="6477000" y="41290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88</a:t>
            </a:r>
          </a:p>
        </p:txBody>
      </p:sp>
      <p:sp>
        <p:nvSpPr>
          <p:cNvPr id="27659" name="Line 12"/>
          <p:cNvSpPr>
            <a:spLocks noChangeShapeType="1"/>
          </p:cNvSpPr>
          <p:nvPr/>
        </p:nvSpPr>
        <p:spPr bwMode="auto">
          <a:xfrm flipH="1">
            <a:off x="2590800" y="1538286"/>
            <a:ext cx="838200" cy="381000"/>
          </a:xfrm>
          <a:prstGeom prst="line">
            <a:avLst/>
          </a:prstGeom>
          <a:noFill/>
          <a:ln w="38100">
            <a:solidFill>
              <a:srgbClr val="3333FF"/>
            </a:solidFill>
            <a:round/>
          </a:ln>
        </p:spPr>
        <p:txBody>
          <a:bodyPr wrap="none" anchor="ctr"/>
          <a:lstStyle/>
          <a:p>
            <a:endParaRPr lang="zh-CN" altLang="en-US"/>
          </a:p>
        </p:txBody>
      </p:sp>
      <p:sp>
        <p:nvSpPr>
          <p:cNvPr id="27660" name="Line 13"/>
          <p:cNvSpPr>
            <a:spLocks noChangeShapeType="1"/>
          </p:cNvSpPr>
          <p:nvPr/>
        </p:nvSpPr>
        <p:spPr bwMode="auto">
          <a:xfrm flipH="1">
            <a:off x="1447800" y="2147886"/>
            <a:ext cx="609600" cy="381000"/>
          </a:xfrm>
          <a:prstGeom prst="line">
            <a:avLst/>
          </a:prstGeom>
          <a:noFill/>
          <a:ln w="38100">
            <a:solidFill>
              <a:srgbClr val="3333FF"/>
            </a:solidFill>
            <a:round/>
          </a:ln>
        </p:spPr>
        <p:txBody>
          <a:bodyPr wrap="none" anchor="ctr"/>
          <a:lstStyle/>
          <a:p>
            <a:endParaRPr lang="zh-CN" altLang="en-US"/>
          </a:p>
        </p:txBody>
      </p:sp>
      <p:sp>
        <p:nvSpPr>
          <p:cNvPr id="27661" name="Line 14"/>
          <p:cNvSpPr>
            <a:spLocks noChangeShapeType="1"/>
          </p:cNvSpPr>
          <p:nvPr/>
        </p:nvSpPr>
        <p:spPr bwMode="auto">
          <a:xfrm>
            <a:off x="4114800" y="1538286"/>
            <a:ext cx="762000" cy="381000"/>
          </a:xfrm>
          <a:prstGeom prst="line">
            <a:avLst/>
          </a:prstGeom>
          <a:noFill/>
          <a:ln w="38100">
            <a:solidFill>
              <a:srgbClr val="3333FF"/>
            </a:solidFill>
            <a:round/>
          </a:ln>
        </p:spPr>
        <p:txBody>
          <a:bodyPr wrap="none" anchor="ctr"/>
          <a:lstStyle/>
          <a:p>
            <a:endParaRPr lang="zh-CN" altLang="en-US"/>
          </a:p>
        </p:txBody>
      </p:sp>
      <p:sp>
        <p:nvSpPr>
          <p:cNvPr id="27662" name="Line 15"/>
          <p:cNvSpPr>
            <a:spLocks noChangeShapeType="1"/>
          </p:cNvSpPr>
          <p:nvPr/>
        </p:nvSpPr>
        <p:spPr bwMode="auto">
          <a:xfrm>
            <a:off x="2590800" y="2147886"/>
            <a:ext cx="609600" cy="381000"/>
          </a:xfrm>
          <a:prstGeom prst="line">
            <a:avLst/>
          </a:prstGeom>
          <a:noFill/>
          <a:ln w="38100">
            <a:solidFill>
              <a:srgbClr val="3333FF"/>
            </a:solidFill>
            <a:round/>
          </a:ln>
        </p:spPr>
        <p:txBody>
          <a:bodyPr wrap="none" anchor="ctr"/>
          <a:lstStyle/>
          <a:p>
            <a:endParaRPr lang="zh-CN" altLang="en-US"/>
          </a:p>
        </p:txBody>
      </p:sp>
      <p:sp>
        <p:nvSpPr>
          <p:cNvPr id="27663" name="Line 16"/>
          <p:cNvSpPr>
            <a:spLocks noChangeShapeType="1"/>
          </p:cNvSpPr>
          <p:nvPr/>
        </p:nvSpPr>
        <p:spPr bwMode="auto">
          <a:xfrm flipH="1">
            <a:off x="2667000" y="2909886"/>
            <a:ext cx="533400" cy="381000"/>
          </a:xfrm>
          <a:prstGeom prst="line">
            <a:avLst/>
          </a:prstGeom>
          <a:noFill/>
          <a:ln w="38100">
            <a:solidFill>
              <a:srgbClr val="3333FF"/>
            </a:solidFill>
            <a:round/>
          </a:ln>
        </p:spPr>
        <p:txBody>
          <a:bodyPr wrap="none" anchor="ctr"/>
          <a:lstStyle/>
          <a:p>
            <a:endParaRPr lang="zh-CN" altLang="en-US"/>
          </a:p>
        </p:txBody>
      </p:sp>
      <p:sp>
        <p:nvSpPr>
          <p:cNvPr id="27664" name="Line 17"/>
          <p:cNvSpPr>
            <a:spLocks noChangeShapeType="1"/>
          </p:cNvSpPr>
          <p:nvPr/>
        </p:nvSpPr>
        <p:spPr bwMode="auto">
          <a:xfrm>
            <a:off x="5486400" y="2224086"/>
            <a:ext cx="609600" cy="304800"/>
          </a:xfrm>
          <a:prstGeom prst="line">
            <a:avLst/>
          </a:prstGeom>
          <a:noFill/>
          <a:ln w="38100">
            <a:solidFill>
              <a:srgbClr val="3333FF"/>
            </a:solidFill>
            <a:round/>
          </a:ln>
        </p:spPr>
        <p:txBody>
          <a:bodyPr wrap="none" anchor="ctr"/>
          <a:lstStyle/>
          <a:p>
            <a:endParaRPr lang="zh-CN" altLang="en-US"/>
          </a:p>
        </p:txBody>
      </p:sp>
      <p:sp>
        <p:nvSpPr>
          <p:cNvPr id="27665" name="Freeform 18"/>
          <p:cNvSpPr/>
          <p:nvPr/>
        </p:nvSpPr>
        <p:spPr bwMode="auto">
          <a:xfrm>
            <a:off x="5715000" y="2922586"/>
            <a:ext cx="381000" cy="444500"/>
          </a:xfrm>
          <a:custGeom>
            <a:avLst/>
            <a:gdLst>
              <a:gd name="T0" fmla="*/ 240 w 240"/>
              <a:gd name="T1" fmla="*/ 0 h 280"/>
              <a:gd name="T2" fmla="*/ 0 w 240"/>
              <a:gd name="T3" fmla="*/ 280 h 280"/>
              <a:gd name="T4" fmla="*/ 0 60000 65536"/>
              <a:gd name="T5" fmla="*/ 0 60000 65536"/>
              <a:gd name="T6" fmla="*/ 0 w 240"/>
              <a:gd name="T7" fmla="*/ 0 h 280"/>
              <a:gd name="T8" fmla="*/ 240 w 240"/>
              <a:gd name="T9" fmla="*/ 280 h 280"/>
            </a:gdLst>
            <a:ahLst/>
            <a:cxnLst>
              <a:cxn ang="T4">
                <a:pos x="T0" y="T1"/>
              </a:cxn>
              <a:cxn ang="T5">
                <a:pos x="T2" y="T3"/>
              </a:cxn>
            </a:cxnLst>
            <a:rect l="T6" t="T7" r="T8" b="T9"/>
            <a:pathLst>
              <a:path w="240" h="280">
                <a:moveTo>
                  <a:pt x="240" y="0"/>
                </a:moveTo>
                <a:lnTo>
                  <a:pt x="0" y="280"/>
                </a:lnTo>
              </a:path>
            </a:pathLst>
          </a:custGeom>
          <a:noFill/>
          <a:ln w="38100">
            <a:solidFill>
              <a:srgbClr val="3333FF"/>
            </a:solidFill>
            <a:round/>
          </a:ln>
        </p:spPr>
        <p:txBody>
          <a:bodyPr wrap="none" anchor="ctr"/>
          <a:lstStyle/>
          <a:p>
            <a:endParaRPr lang="zh-CN" altLang="en-US"/>
          </a:p>
        </p:txBody>
      </p:sp>
      <p:sp>
        <p:nvSpPr>
          <p:cNvPr id="27666" name="Line 19"/>
          <p:cNvSpPr>
            <a:spLocks noChangeShapeType="1"/>
          </p:cNvSpPr>
          <p:nvPr/>
        </p:nvSpPr>
        <p:spPr bwMode="auto">
          <a:xfrm>
            <a:off x="5791200" y="3748086"/>
            <a:ext cx="762000" cy="457200"/>
          </a:xfrm>
          <a:prstGeom prst="line">
            <a:avLst/>
          </a:prstGeom>
          <a:noFill/>
          <a:ln w="38100">
            <a:solidFill>
              <a:srgbClr val="3333FF"/>
            </a:solidFill>
            <a:round/>
          </a:ln>
        </p:spPr>
        <p:txBody>
          <a:bodyPr wrap="none" anchor="ctr"/>
          <a:lstStyle/>
          <a:p>
            <a:endParaRPr lang="zh-CN" altLang="en-US"/>
          </a:p>
        </p:txBody>
      </p:sp>
      <p:sp>
        <p:nvSpPr>
          <p:cNvPr id="27667" name="Oval 20"/>
          <p:cNvSpPr>
            <a:spLocks noChangeArrowheads="1"/>
          </p:cNvSpPr>
          <p:nvPr/>
        </p:nvSpPr>
        <p:spPr bwMode="auto">
          <a:xfrm>
            <a:off x="1219200" y="41290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32</a:t>
            </a:r>
          </a:p>
        </p:txBody>
      </p:sp>
      <p:sp>
        <p:nvSpPr>
          <p:cNvPr id="27668" name="Freeform 21"/>
          <p:cNvSpPr/>
          <p:nvPr/>
        </p:nvSpPr>
        <p:spPr bwMode="auto">
          <a:xfrm>
            <a:off x="1676400" y="3684586"/>
            <a:ext cx="558800" cy="444500"/>
          </a:xfrm>
          <a:custGeom>
            <a:avLst/>
            <a:gdLst>
              <a:gd name="T0" fmla="*/ 352 w 352"/>
              <a:gd name="T1" fmla="*/ 0 h 280"/>
              <a:gd name="T2" fmla="*/ 0 w 352"/>
              <a:gd name="T3" fmla="*/ 280 h 280"/>
              <a:gd name="T4" fmla="*/ 0 60000 65536"/>
              <a:gd name="T5" fmla="*/ 0 60000 65536"/>
              <a:gd name="T6" fmla="*/ 0 w 352"/>
              <a:gd name="T7" fmla="*/ 0 h 280"/>
              <a:gd name="T8" fmla="*/ 352 w 352"/>
              <a:gd name="T9" fmla="*/ 280 h 280"/>
            </a:gdLst>
            <a:ahLst/>
            <a:cxnLst>
              <a:cxn ang="T4">
                <a:pos x="T0" y="T1"/>
              </a:cxn>
              <a:cxn ang="T5">
                <a:pos x="T2" y="T3"/>
              </a:cxn>
            </a:cxnLst>
            <a:rect l="T6" t="T7" r="T8" b="T9"/>
            <a:pathLst>
              <a:path w="352" h="280">
                <a:moveTo>
                  <a:pt x="352" y="0"/>
                </a:moveTo>
                <a:lnTo>
                  <a:pt x="0" y="280"/>
                </a:lnTo>
              </a:path>
            </a:pathLst>
          </a:custGeom>
          <a:noFill/>
          <a:ln w="38100">
            <a:solidFill>
              <a:srgbClr val="3333FF"/>
            </a:solidFill>
            <a:round/>
          </a:ln>
        </p:spPr>
        <p:txBody>
          <a:bodyPr wrap="none" anchor="ctr"/>
          <a:lstStyle/>
          <a:p>
            <a:endParaRPr lang="zh-CN" altLang="en-US"/>
          </a:p>
        </p:txBody>
      </p:sp>
      <p:sp>
        <p:nvSpPr>
          <p:cNvPr id="131095" name="Rectangle 23"/>
          <p:cNvSpPr>
            <a:spLocks noChangeArrowheads="1"/>
          </p:cNvSpPr>
          <p:nvPr/>
        </p:nvSpPr>
        <p:spPr bwMode="auto">
          <a:xfrm>
            <a:off x="500034" y="71414"/>
            <a:ext cx="7031038" cy="466725"/>
          </a:xfrm>
          <a:prstGeom prst="rect">
            <a:avLst/>
          </a:prstGeom>
          <a:noFill/>
          <a:ln w="9525">
            <a:solidFill>
              <a:schemeClr val="bg1"/>
            </a:solidFill>
            <a:miter lim="800000"/>
          </a:ln>
        </p:spPr>
        <p:txBody>
          <a:bodyPr>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3</a:t>
            </a:r>
            <a:r>
              <a:rPr lang="zh-CN" altLang="en-US" sz="2400" b="1" dirty="0">
                <a:solidFill>
                  <a:srgbClr val="3333FF"/>
                </a:solidFill>
                <a:ea typeface="楷体" panose="02010609060101010101" pitchFamily="49" charset="-122"/>
                <a:cs typeface="Times New Roman" panose="02020603050405020304" pitchFamily="18" charset="0"/>
              </a:rPr>
              <a:t>）被</a:t>
            </a:r>
            <a:r>
              <a:rPr lang="zh-CN" altLang="en-US" sz="2400" b="1">
                <a:solidFill>
                  <a:srgbClr val="3333FF"/>
                </a:solidFill>
                <a:ea typeface="楷体" panose="02010609060101010101" pitchFamily="49" charset="-122"/>
                <a:cs typeface="Times New Roman" panose="02020603050405020304" pitchFamily="18" charset="0"/>
              </a:rPr>
              <a:t>删除的结点既有左子树，也</a:t>
            </a:r>
            <a:r>
              <a:rPr lang="zh-CN" altLang="en-US" sz="2400" b="1" dirty="0">
                <a:solidFill>
                  <a:srgbClr val="3333FF"/>
                </a:solidFill>
                <a:ea typeface="楷体" panose="02010609060101010101" pitchFamily="49" charset="-122"/>
                <a:cs typeface="Times New Roman" panose="02020603050405020304" pitchFamily="18" charset="0"/>
              </a:rPr>
              <a:t>有右子树</a:t>
            </a:r>
          </a:p>
        </p:txBody>
      </p:sp>
      <p:sp>
        <p:nvSpPr>
          <p:cNvPr id="131096" name="Oval 24"/>
          <p:cNvSpPr>
            <a:spLocks noChangeArrowheads="1"/>
          </p:cNvSpPr>
          <p:nvPr/>
        </p:nvSpPr>
        <p:spPr bwMode="auto">
          <a:xfrm>
            <a:off x="3108320" y="2452686"/>
            <a:ext cx="685800" cy="533400"/>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40</a:t>
            </a:r>
          </a:p>
        </p:txBody>
      </p:sp>
      <p:sp>
        <p:nvSpPr>
          <p:cNvPr id="131097" name="Oval 25"/>
          <p:cNvSpPr>
            <a:spLocks noChangeArrowheads="1"/>
          </p:cNvSpPr>
          <p:nvPr/>
        </p:nvSpPr>
        <p:spPr bwMode="auto">
          <a:xfrm>
            <a:off x="3429000" y="1239826"/>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40</a:t>
            </a:r>
          </a:p>
        </p:txBody>
      </p:sp>
      <p:sp>
        <p:nvSpPr>
          <p:cNvPr id="131111" name="Text Box 39"/>
          <p:cNvSpPr txBox="1">
            <a:spLocks noChangeArrowheads="1"/>
          </p:cNvSpPr>
          <p:nvPr/>
        </p:nvSpPr>
        <p:spPr bwMode="auto">
          <a:xfrm>
            <a:off x="642910" y="4714884"/>
            <a:ext cx="7885143" cy="904863"/>
          </a:xfrm>
          <a:prstGeom prst="rect">
            <a:avLst/>
          </a:prstGeom>
          <a:noFill/>
          <a:ln w="9525">
            <a:solidFill>
              <a:schemeClr val="bg1"/>
            </a:solidFill>
            <a:miter lim="800000"/>
          </a:ln>
        </p:spPr>
        <p:txBody>
          <a:bodyPr wrap="square">
            <a:spAutoFit/>
          </a:bodyPr>
          <a:lstStyle/>
          <a:p>
            <a:pPr algn="l">
              <a:lnSpc>
                <a:spcPct val="120000"/>
              </a:lnSpc>
            </a:pPr>
            <a:r>
              <a:rPr lang="zh-CN" altLang="en-US" sz="2200" b="1" dirty="0">
                <a:solidFill>
                  <a:srgbClr val="3333FF"/>
                </a:solidFill>
                <a:ea typeface="楷体" panose="02010609060101010101" pitchFamily="49" charset="-122"/>
                <a:cs typeface="Times New Roman" panose="02020603050405020304" pitchFamily="18" charset="0"/>
              </a:rPr>
              <a:t>         </a:t>
            </a:r>
            <a:r>
              <a:rPr lang="zh-CN" altLang="en-US" sz="2200" b="1">
                <a:solidFill>
                  <a:srgbClr val="3333FF"/>
                </a:solidFill>
                <a:ea typeface="楷体" panose="02010609060101010101" pitchFamily="49" charset="-122"/>
                <a:cs typeface="Times New Roman" panose="02020603050405020304" pitchFamily="18" charset="0"/>
              </a:rPr>
              <a:t>以其</a:t>
            </a:r>
            <a:r>
              <a:rPr lang="zh-CN" altLang="en-US" sz="2200" b="1">
                <a:solidFill>
                  <a:srgbClr val="FF00FF"/>
                </a:solidFill>
                <a:ea typeface="楷体" panose="02010609060101010101" pitchFamily="49" charset="-122"/>
                <a:cs typeface="Times New Roman" panose="02020603050405020304" pitchFamily="18" charset="0"/>
              </a:rPr>
              <a:t>中序前趋值替换</a:t>
            </a:r>
            <a:r>
              <a:rPr lang="zh-CN" altLang="en-US" sz="2200" b="1">
                <a:solidFill>
                  <a:srgbClr val="3333FF"/>
                </a:solidFill>
                <a:ea typeface="楷体" panose="02010609060101010101" pitchFamily="49" charset="-122"/>
                <a:cs typeface="Times New Roman" panose="02020603050405020304" pitchFamily="18" charset="0"/>
              </a:rPr>
              <a:t>之（值替换） ，然后</a:t>
            </a:r>
            <a:r>
              <a:rPr lang="zh-CN" altLang="en-US" sz="2200" b="1" dirty="0">
                <a:solidFill>
                  <a:srgbClr val="3333FF"/>
                </a:solidFill>
                <a:ea typeface="楷体" panose="02010609060101010101" pitchFamily="49" charset="-122"/>
                <a:cs typeface="Times New Roman" panose="02020603050405020304" pitchFamily="18" charset="0"/>
              </a:rPr>
              <a:t>再</a:t>
            </a:r>
            <a:r>
              <a:rPr lang="zh-CN" altLang="en-US" sz="2200" b="1" dirty="0">
                <a:solidFill>
                  <a:srgbClr val="FF00FF"/>
                </a:solidFill>
                <a:ea typeface="楷体" panose="02010609060101010101" pitchFamily="49" charset="-122"/>
                <a:cs typeface="Times New Roman" panose="02020603050405020304" pitchFamily="18" charset="0"/>
              </a:rPr>
              <a:t>删除该</a:t>
            </a:r>
            <a:r>
              <a:rPr lang="zh-CN" altLang="en-US" sz="2200" b="1">
                <a:solidFill>
                  <a:srgbClr val="FF00FF"/>
                </a:solidFill>
                <a:ea typeface="楷体" panose="02010609060101010101" pitchFamily="49" charset="-122"/>
                <a:cs typeface="Times New Roman" panose="02020603050405020304" pitchFamily="18" charset="0"/>
              </a:rPr>
              <a:t>前趋结点</a:t>
            </a:r>
            <a:r>
              <a:rPr lang="zh-CN" altLang="en-US" sz="2200" b="1">
                <a:solidFill>
                  <a:srgbClr val="3333FF"/>
                </a:solidFill>
                <a:ea typeface="楷体" panose="02010609060101010101" pitchFamily="49" charset="-122"/>
                <a:cs typeface="Times New Roman" panose="02020603050405020304" pitchFamily="18" charset="0"/>
              </a:rPr>
              <a:t>。</a:t>
            </a:r>
            <a:r>
              <a:rPr lang="zh-CN" altLang="en-US" sz="2200" b="1" dirty="0">
                <a:solidFill>
                  <a:srgbClr val="3333FF"/>
                </a:solidFill>
                <a:ea typeface="楷体" panose="02010609060101010101" pitchFamily="49" charset="-122"/>
                <a:cs typeface="Times New Roman" panose="02020603050405020304" pitchFamily="18" charset="0"/>
              </a:rPr>
              <a:t>前趋是左子树中</a:t>
            </a:r>
            <a:r>
              <a:rPr lang="zh-CN" altLang="en-US" sz="2200" b="1">
                <a:solidFill>
                  <a:srgbClr val="3333FF"/>
                </a:solidFill>
                <a:ea typeface="楷体" panose="02010609060101010101" pitchFamily="49" charset="-122"/>
                <a:cs typeface="Times New Roman" panose="02020603050405020304" pitchFamily="18" charset="0"/>
              </a:rPr>
              <a:t>最大的结点。</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131112" name="AutoShape 40"/>
          <p:cNvSpPr>
            <a:spLocks noChangeArrowheads="1"/>
          </p:cNvSpPr>
          <p:nvPr/>
        </p:nvSpPr>
        <p:spPr bwMode="auto">
          <a:xfrm>
            <a:off x="2514600" y="2147886"/>
            <a:ext cx="152400" cy="1143000"/>
          </a:xfrm>
          <a:prstGeom prst="downArrow">
            <a:avLst>
              <a:gd name="adj1" fmla="val 50000"/>
              <a:gd name="adj2" fmla="val 187500"/>
            </a:avLst>
          </a:prstGeom>
          <a:solidFill>
            <a:srgbClr val="FF00FF"/>
          </a:solidFill>
          <a:ln w="9525">
            <a:solidFill>
              <a:srgbClr val="3333FF"/>
            </a:solidFill>
            <a:miter lim="800000"/>
          </a:ln>
        </p:spPr>
        <p:txBody>
          <a:bodyPr vert="eaVert" wrap="none" anchor="ctr"/>
          <a:lstStyle/>
          <a:p>
            <a:endParaRPr lang="zh-CN" altLang="en-US"/>
          </a:p>
        </p:txBody>
      </p:sp>
      <p:sp useBgFill="1">
        <p:nvSpPr>
          <p:cNvPr id="131113" name="Rectangle 41"/>
          <p:cNvSpPr>
            <a:spLocks noChangeArrowheads="1"/>
          </p:cNvSpPr>
          <p:nvPr/>
        </p:nvSpPr>
        <p:spPr bwMode="auto">
          <a:xfrm>
            <a:off x="2643174" y="2147886"/>
            <a:ext cx="1295400" cy="1143000"/>
          </a:xfrm>
          <a:prstGeom prst="rect">
            <a:avLst/>
          </a:prstGeom>
          <a:ln w="9525">
            <a:solidFill>
              <a:schemeClr val="bg1"/>
            </a:solidFill>
            <a:miter lim="800000"/>
          </a:ln>
        </p:spPr>
        <p:txBody>
          <a:bodyPr wrap="none" anchor="ctr"/>
          <a:lstStyle/>
          <a:p>
            <a:endParaRPr lang="zh-CN" altLang="en-US"/>
          </a:p>
        </p:txBody>
      </p:sp>
      <p:sp>
        <p:nvSpPr>
          <p:cNvPr id="131118" name="Text Box 46"/>
          <p:cNvSpPr txBox="1">
            <a:spLocks noChangeArrowheads="1"/>
          </p:cNvSpPr>
          <p:nvPr/>
        </p:nvSpPr>
        <p:spPr bwMode="auto">
          <a:xfrm>
            <a:off x="5429256" y="785794"/>
            <a:ext cx="2686050" cy="466725"/>
          </a:xfrm>
          <a:prstGeom prst="rect">
            <a:avLst/>
          </a:prstGeom>
          <a:noFill/>
          <a:ln w="9525">
            <a:solidFill>
              <a:schemeClr val="bg1"/>
            </a:solidFill>
            <a:miter lim="800000"/>
          </a:ln>
        </p:spPr>
        <p:txBody>
          <a:bodyPr>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被删关键字 </a:t>
            </a:r>
            <a:r>
              <a:rPr lang="en-US" altLang="zh-CN" sz="2400" b="1" dirty="0">
                <a:solidFill>
                  <a:srgbClr val="3333FF"/>
                </a:solidFill>
                <a:ea typeface="楷体" panose="02010609060101010101" pitchFamily="49" charset="-122"/>
                <a:cs typeface="Times New Roman" panose="02020603050405020304" pitchFamily="18" charset="0"/>
              </a:rPr>
              <a:t>= 50</a:t>
            </a:r>
          </a:p>
        </p:txBody>
      </p:sp>
      <p:sp>
        <p:nvSpPr>
          <p:cNvPr id="29" name="Text Box 25"/>
          <p:cNvSpPr txBox="1">
            <a:spLocks noChangeArrowheads="1"/>
          </p:cNvSpPr>
          <p:nvPr/>
        </p:nvSpPr>
        <p:spPr bwMode="auto">
          <a:xfrm>
            <a:off x="928662" y="714356"/>
            <a:ext cx="906017" cy="461665"/>
          </a:xfrm>
          <a:prstGeom prst="rect">
            <a:avLst/>
          </a:prstGeom>
          <a:noFill/>
          <a:ln w="9525">
            <a:noFill/>
            <a:miter lim="800000"/>
          </a:ln>
        </p:spPr>
        <p:txBody>
          <a:bodyPr wrap="none">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例如</a:t>
            </a:r>
            <a:r>
              <a:rPr lang="en-US" altLang="zh-CN" sz="2400" b="1" dirty="0">
                <a:solidFill>
                  <a:srgbClr val="3333FF"/>
                </a:solidFill>
                <a:ea typeface="楷体" panose="02010609060101010101" pitchFamily="49" charset="-122"/>
                <a:cs typeface="Times New Roman" panose="02020603050405020304" pitchFamily="18" charset="0"/>
              </a:rPr>
              <a:t>:</a:t>
            </a:r>
            <a:endParaRPr lang="en-US" altLang="zh-CN" sz="2400" dirty="0">
              <a:solidFill>
                <a:srgbClr val="3333FF"/>
              </a:solidFill>
              <a:ea typeface="楷体" panose="02010609060101010101" pitchFamily="49" charset="-122"/>
              <a:cs typeface="Times New Roman" panose="02020603050405020304" pitchFamily="18" charset="0"/>
            </a:endParaRPr>
          </a:p>
        </p:txBody>
      </p:sp>
      <p:sp>
        <p:nvSpPr>
          <p:cNvPr id="30" name="Text Box 4"/>
          <p:cNvSpPr txBox="1">
            <a:spLocks noChangeArrowheads="1"/>
          </p:cNvSpPr>
          <p:nvPr/>
        </p:nvSpPr>
        <p:spPr bwMode="auto">
          <a:xfrm>
            <a:off x="642910" y="5664981"/>
            <a:ext cx="8072494" cy="904863"/>
          </a:xfrm>
          <a:prstGeom prst="rect">
            <a:avLst/>
          </a:prstGeom>
          <a:noFill/>
          <a:ln w="9525">
            <a:solidFill>
              <a:schemeClr val="bg1"/>
            </a:solidFill>
            <a:miter lim="800000"/>
          </a:ln>
        </p:spPr>
        <p:txBody>
          <a:bodyPr wrap="square">
            <a:spAutoFit/>
          </a:bodyPr>
          <a:lstStyle/>
          <a:p>
            <a:pPr algn="l">
              <a:lnSpc>
                <a:spcPct val="120000"/>
              </a:lnSpc>
            </a:pPr>
            <a:r>
              <a:rPr lang="zh-CN" altLang="en-US" sz="2200" b="1" dirty="0">
                <a:solidFill>
                  <a:srgbClr val="3333FF"/>
                </a:solidFill>
                <a:latin typeface="楷体" panose="02010609060101010101" pitchFamily="49" charset="-122"/>
                <a:ea typeface="楷体" panose="02010609060101010101" pitchFamily="49" charset="-122"/>
              </a:rPr>
              <a:t>　　也可以用</a:t>
            </a:r>
            <a:r>
              <a:rPr lang="zh-CN" altLang="en-US" sz="2200" b="1">
                <a:solidFill>
                  <a:srgbClr val="3333FF"/>
                </a:solidFill>
                <a:latin typeface="楷体" panose="02010609060101010101" pitchFamily="49" charset="-122"/>
                <a:ea typeface="楷体" panose="02010609060101010101" pitchFamily="49" charset="-122"/>
              </a:rPr>
              <a:t>其后继替换之，然后</a:t>
            </a:r>
            <a:r>
              <a:rPr lang="zh-CN" altLang="en-US" sz="2200" b="1" dirty="0">
                <a:solidFill>
                  <a:srgbClr val="3333FF"/>
                </a:solidFill>
                <a:latin typeface="楷体" panose="02010609060101010101" pitchFamily="49" charset="-122"/>
                <a:ea typeface="楷体" panose="02010609060101010101" pitchFamily="49" charset="-122"/>
              </a:rPr>
              <a:t>再删除</a:t>
            </a:r>
            <a:r>
              <a:rPr lang="zh-CN" altLang="en-US" sz="2200" b="1">
                <a:solidFill>
                  <a:srgbClr val="3333FF"/>
                </a:solidFill>
                <a:latin typeface="楷体" panose="02010609060101010101" pitchFamily="49" charset="-122"/>
                <a:ea typeface="楷体" panose="02010609060101010101" pitchFamily="49" charset="-122"/>
              </a:rPr>
              <a:t>该后继结点。</a:t>
            </a:r>
            <a:r>
              <a:rPr lang="zh-CN" altLang="en-US" sz="2200" b="1" dirty="0">
                <a:solidFill>
                  <a:srgbClr val="3333FF"/>
                </a:solidFill>
                <a:latin typeface="楷体" panose="02010609060101010101" pitchFamily="49" charset="-122"/>
                <a:ea typeface="楷体" panose="02010609060101010101" pitchFamily="49" charset="-122"/>
              </a:rPr>
              <a:t>后继是右子树中</a:t>
            </a:r>
            <a:r>
              <a:rPr lang="zh-CN" altLang="en-US" sz="2200" b="1">
                <a:solidFill>
                  <a:srgbClr val="3333FF"/>
                </a:solidFill>
                <a:latin typeface="楷体" panose="02010609060101010101" pitchFamily="49" charset="-122"/>
                <a:ea typeface="楷体" panose="02010609060101010101" pitchFamily="49" charset="-122"/>
              </a:rPr>
              <a:t>最小的结点。</a:t>
            </a:r>
            <a:endParaRPr lang="zh-CN" altLang="en-US" sz="2200" b="1" dirty="0">
              <a:solidFill>
                <a:srgbClr val="3333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46</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1118"/>
                                        </p:tgtEl>
                                        <p:attrNameLst>
                                          <p:attrName>style.visibility</p:attrName>
                                        </p:attrNameLst>
                                      </p:cBhvr>
                                      <p:to>
                                        <p:strVal val="visible"/>
                                      </p:to>
                                    </p:set>
                                    <p:animEffect transition="in" filter="slide(fromLeft)">
                                      <p:cBhvr>
                                        <p:cTn id="7" dur="500"/>
                                        <p:tgtEl>
                                          <p:spTgt spid="1311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96"/>
                                        </p:tgtEl>
                                        <p:attrNameLst>
                                          <p:attrName>style.visibility</p:attrName>
                                        </p:attrNameLst>
                                      </p:cBhvr>
                                      <p:to>
                                        <p:strVal val="visible"/>
                                      </p:to>
                                    </p:set>
                                    <p:animEffect transition="in" filter="wipe(left)">
                                      <p:cBhvr>
                                        <p:cTn id="12" dur="500"/>
                                        <p:tgtEl>
                                          <p:spTgt spid="1310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97"/>
                                        </p:tgtEl>
                                        <p:attrNameLst>
                                          <p:attrName>style.visibility</p:attrName>
                                        </p:attrNameLst>
                                      </p:cBhvr>
                                      <p:to>
                                        <p:strVal val="visible"/>
                                      </p:to>
                                    </p:set>
                                    <p:animEffect transition="in" filter="wipe(left)">
                                      <p:cBhvr>
                                        <p:cTn id="17" dur="500"/>
                                        <p:tgtEl>
                                          <p:spTgt spid="1310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1112"/>
                                        </p:tgtEl>
                                        <p:attrNameLst>
                                          <p:attrName>style.visibility</p:attrName>
                                        </p:attrNameLst>
                                      </p:cBhvr>
                                      <p:to>
                                        <p:strVal val="visible"/>
                                      </p:to>
                                    </p:set>
                                    <p:animEffect transition="in" filter="wipe(up)">
                                      <p:cBhvr>
                                        <p:cTn id="22" dur="500"/>
                                        <p:tgtEl>
                                          <p:spTgt spid="131112"/>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31113"/>
                                        </p:tgtEl>
                                        <p:attrNameLst>
                                          <p:attrName>style.visibility</p:attrName>
                                        </p:attrNameLst>
                                      </p:cBhvr>
                                      <p:to>
                                        <p:strVal val="visible"/>
                                      </p:to>
                                    </p:set>
                                    <p:animEffect transition="in" filter="wipe(up)">
                                      <p:cBhvr>
                                        <p:cTn id="26" dur="500"/>
                                        <p:tgtEl>
                                          <p:spTgt spid="1311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1111"/>
                                        </p:tgtEl>
                                        <p:attrNameLst>
                                          <p:attrName>style.visibility</p:attrName>
                                        </p:attrNameLst>
                                      </p:cBhvr>
                                      <p:to>
                                        <p:strVal val="visible"/>
                                      </p:to>
                                    </p:set>
                                    <p:animEffect transition="in" filter="wipe(left)">
                                      <p:cBhvr>
                                        <p:cTn id="31" dur="500"/>
                                        <p:tgtEl>
                                          <p:spTgt spid="13111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6" grpId="0" bldLvl="0" animBg="1" autoUpdateAnimBg="0"/>
      <p:bldP spid="131097" grpId="0" bldLvl="0" animBg="1" autoUpdateAnimBg="0"/>
      <p:bldP spid="131111" grpId="0" bldLvl="0" animBg="1" autoUpdateAnimBg="0"/>
      <p:bldP spid="131112" grpId="0" bldLvl="0" animBg="1"/>
      <p:bldP spid="131113" grpId="0" bldLvl="0" animBg="1"/>
      <p:bldP spid="131118" grpId="0" bldLvl="0" animBg="1" autoUpdateAnimBg="0"/>
      <p:bldP spid="30"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57158" y="285728"/>
            <a:ext cx="678661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z="24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算法实现：</a:t>
            </a:r>
            <a:r>
              <a:rPr lang="zh-CN" altLang="en-US" sz="24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如何删除仅仅有右子树的结点</a:t>
            </a:r>
            <a:r>
              <a:rPr lang="en-US" altLang="zh-CN" sz="24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4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TextBox 13"/>
          <p:cNvSpPr txBox="1"/>
          <p:nvPr/>
        </p:nvSpPr>
        <p:spPr>
          <a:xfrm>
            <a:off x="571472" y="1571612"/>
            <a:ext cx="4929222" cy="4526981"/>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rtlCol="0">
            <a:spAutoFit/>
          </a:bodyPr>
          <a:lstStyle/>
          <a:p>
            <a:pPr algn="l"/>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deletek</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FF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k)</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if (k==</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deletep</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1;</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 if (k&lt;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deletek</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lchild</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a:t>
            </a:r>
          </a:p>
          <a:p>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deletek</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0;</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9" name="组合 28"/>
          <p:cNvGrpSpPr/>
          <p:nvPr/>
        </p:nvGrpSpPr>
        <p:grpSpPr>
          <a:xfrm>
            <a:off x="6500831" y="1038212"/>
            <a:ext cx="1348745" cy="2198382"/>
            <a:chOff x="6500831" y="1038212"/>
            <a:chExt cx="1348745" cy="2198382"/>
          </a:xfrm>
        </p:grpSpPr>
        <p:sp>
          <p:nvSpPr>
            <p:cNvPr id="2" name="Oval 10"/>
            <p:cNvSpPr>
              <a:spLocks noChangeArrowheads="1"/>
            </p:cNvSpPr>
            <p:nvPr/>
          </p:nvSpPr>
          <p:spPr bwMode="auto">
            <a:xfrm>
              <a:off x="7300936" y="1381114"/>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3" name="Oval 10"/>
            <p:cNvSpPr>
              <a:spLocks noChangeArrowheads="1"/>
            </p:cNvSpPr>
            <p:nvPr/>
          </p:nvSpPr>
          <p:spPr bwMode="auto">
            <a:xfrm>
              <a:off x="6500831" y="2124069"/>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1</a:t>
              </a:r>
            </a:p>
          </p:txBody>
        </p:sp>
        <p:sp>
          <p:nvSpPr>
            <p:cNvPr id="4" name="Oval 10"/>
            <p:cNvSpPr>
              <a:spLocks noChangeArrowheads="1"/>
            </p:cNvSpPr>
            <p:nvPr/>
          </p:nvSpPr>
          <p:spPr bwMode="auto">
            <a:xfrm>
              <a:off x="7243786" y="2809874"/>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2</a:t>
              </a:r>
            </a:p>
          </p:txBody>
        </p:sp>
        <p:cxnSp>
          <p:nvCxnSpPr>
            <p:cNvPr id="6" name="直接连接符 5"/>
            <p:cNvCxnSpPr>
              <a:stCxn id="2" idx="3"/>
              <a:endCxn id="3" idx="7"/>
            </p:cNvCxnSpPr>
            <p:nvPr/>
          </p:nvCxnSpPr>
          <p:spPr>
            <a:xfrm rot="5400000">
              <a:off x="6954594" y="1759873"/>
              <a:ext cx="441219" cy="412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 idx="5"/>
              <a:endCxn id="4" idx="1"/>
            </p:cNvCxnSpPr>
            <p:nvPr/>
          </p:nvCxnSpPr>
          <p:spPr>
            <a:xfrm rot="16200000" flipH="1">
              <a:off x="6954594" y="2502828"/>
              <a:ext cx="384069" cy="35500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161523" y="1265465"/>
              <a:ext cx="288000" cy="1728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15141" y="1038212"/>
              <a:ext cx="482918" cy="430887"/>
            </a:xfrm>
            <a:prstGeom prst="rect">
              <a:avLst/>
            </a:prstGeom>
            <a:noFill/>
          </p:spPr>
          <p:txBody>
            <a:bodyPr wrap="square" rtlCol="0">
              <a:spAutoFit/>
            </a:bodyPr>
            <a:lstStyle/>
            <a:p>
              <a:r>
                <a:rPr lang="en-US" altLang="zh-CN" sz="2200" b="1">
                  <a:solidFill>
                    <a:srgbClr val="3333FF"/>
                  </a:solidFill>
                  <a:ea typeface="楷体" panose="02010609060101010101" pitchFamily="49" charset="-122"/>
                  <a:cs typeface="Times New Roman" panose="02020603050405020304" pitchFamily="18" charset="0"/>
                </a:rPr>
                <a:t>bt</a:t>
              </a:r>
              <a:endParaRPr lang="zh-CN" altLang="en-US" sz="2200" b="1" dirty="0">
                <a:solidFill>
                  <a:srgbClr val="3333FF"/>
                </a:solidFill>
                <a:ea typeface="楷体" panose="02010609060101010101" pitchFamily="49" charset="-122"/>
                <a:cs typeface="Times New Roman" panose="02020603050405020304" pitchFamily="18" charset="0"/>
              </a:endParaRPr>
            </a:p>
          </p:txBody>
        </p:sp>
      </p:grpSp>
      <p:sp>
        <p:nvSpPr>
          <p:cNvPr id="19" name="TextBox 18"/>
          <p:cNvSpPr txBox="1"/>
          <p:nvPr/>
        </p:nvSpPr>
        <p:spPr>
          <a:xfrm>
            <a:off x="6286512" y="3643314"/>
            <a:ext cx="2357454" cy="430887"/>
          </a:xfrm>
          <a:prstGeom prst="rect">
            <a:avLst/>
          </a:prstGeom>
          <a:noFill/>
        </p:spPr>
        <p:txBody>
          <a:bodyPr wrap="square" rtlCol="0">
            <a:spAutoFit/>
          </a:bodyPr>
          <a:lstStyle/>
          <a:p>
            <a:r>
              <a:rPr lang="en-US" altLang="zh-CN" sz="2200" b="1">
                <a:solidFill>
                  <a:srgbClr val="3333FF"/>
                </a:solidFill>
                <a:ea typeface="楷体" panose="02010609060101010101" pitchFamily="49" charset="-122"/>
                <a:cs typeface="Times New Roman" panose="02020603050405020304" pitchFamily="18" charset="0"/>
              </a:rPr>
              <a:t>deletek(bt</a:t>
            </a:r>
            <a:r>
              <a:rPr lang="zh-CN" altLang="en-US" sz="2200" b="1">
                <a:solidFill>
                  <a:srgbClr val="3333FF"/>
                </a:solidFill>
                <a:ea typeface="楷体" panose="02010609060101010101" pitchFamily="49" charset="-122"/>
                <a:cs typeface="Times New Roman" panose="02020603050405020304" pitchFamily="18" charset="0"/>
              </a:rPr>
              <a:t>，</a:t>
            </a:r>
            <a:r>
              <a:rPr lang="en-US" altLang="zh-CN" sz="2200" b="1">
                <a:solidFill>
                  <a:srgbClr val="FF00FF"/>
                </a:solidFill>
                <a:ea typeface="楷体" panose="02010609060101010101" pitchFamily="49" charset="-122"/>
                <a:cs typeface="Times New Roman" panose="02020603050405020304" pitchFamily="18" charset="0"/>
              </a:rPr>
              <a:t>1</a:t>
            </a:r>
            <a:r>
              <a:rPr lang="en-US" altLang="zh-CN" sz="2200" b="1">
                <a:solidFill>
                  <a:srgbClr val="3333FF"/>
                </a:solidFill>
                <a:ea typeface="楷体" panose="02010609060101010101" pitchFamily="49" charset="-122"/>
                <a:cs typeface="Times New Roman" panose="02020603050405020304" pitchFamily="18" charset="0"/>
              </a:rPr>
              <a:t>)</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21" name="TextBox 20"/>
          <p:cNvSpPr txBox="1"/>
          <p:nvPr/>
        </p:nvSpPr>
        <p:spPr>
          <a:xfrm>
            <a:off x="6072198" y="4429132"/>
            <a:ext cx="2892290" cy="430887"/>
          </a:xfrm>
          <a:prstGeom prst="rect">
            <a:avLst/>
          </a:prstGeom>
          <a:noFill/>
        </p:spPr>
        <p:txBody>
          <a:bodyPr wrap="square" rtlCol="0">
            <a:spAutoFit/>
          </a:bodyPr>
          <a:lstStyle/>
          <a:p>
            <a:r>
              <a:rPr lang="en-US" altLang="zh-CN" sz="2200" b="1" dirty="0" err="1">
                <a:solidFill>
                  <a:srgbClr val="3333FF"/>
                </a:solidFill>
                <a:ea typeface="楷体" panose="02010609060101010101" pitchFamily="49" charset="-122"/>
                <a:cs typeface="Times New Roman" panose="02020603050405020304" pitchFamily="18" charset="0"/>
              </a:rPr>
              <a:t>deletek</a:t>
            </a:r>
            <a:r>
              <a:rPr lang="en-US" altLang="zh-CN" sz="2200" b="1" dirty="0">
                <a:solidFill>
                  <a:srgbClr val="3333FF"/>
                </a:solidFill>
                <a:ea typeface="楷体" panose="02010609060101010101" pitchFamily="49" charset="-122"/>
                <a:cs typeface="Times New Roman" panose="02020603050405020304" pitchFamily="18" charset="0"/>
              </a:rPr>
              <a:t>(</a:t>
            </a:r>
            <a:r>
              <a:rPr lang="en-US" altLang="zh-CN" sz="2200" b="1" dirty="0" err="1">
                <a:solidFill>
                  <a:srgbClr val="3333FF"/>
                </a:solidFill>
                <a:ea typeface="楷体" panose="02010609060101010101" pitchFamily="49" charset="-122"/>
                <a:cs typeface="Times New Roman" panose="02020603050405020304" pitchFamily="18" charset="0"/>
              </a:rPr>
              <a:t>bt</a:t>
            </a:r>
            <a:r>
              <a:rPr lang="en-US" altLang="zh-CN" sz="2200" b="1" dirty="0">
                <a:solidFill>
                  <a:srgbClr val="3333FF"/>
                </a:solidFill>
                <a:latin typeface="+mj-ea"/>
                <a:ea typeface="+mj-ea"/>
                <a:cs typeface="Times New Roman" panose="02020603050405020304" pitchFamily="18" charset="0"/>
              </a:rPr>
              <a:t>-</a:t>
            </a:r>
            <a:r>
              <a:rPr lang="en-US" altLang="zh-CN" sz="2200" b="1" dirty="0">
                <a:solidFill>
                  <a:srgbClr val="3333FF"/>
                </a:solidFill>
                <a:ea typeface="楷体" panose="02010609060101010101" pitchFamily="49" charset="-122"/>
                <a:cs typeface="Times New Roman" panose="02020603050405020304" pitchFamily="18" charset="0"/>
              </a:rPr>
              <a:t>&gt;</a:t>
            </a:r>
            <a:r>
              <a:rPr lang="en-US" altLang="zh-CN" sz="2200" b="1" dirty="0" err="1">
                <a:solidFill>
                  <a:srgbClr val="3333FF"/>
                </a:solidFill>
                <a:ea typeface="楷体" panose="02010609060101010101" pitchFamily="49" charset="-122"/>
                <a:cs typeface="Times New Roman" panose="02020603050405020304" pitchFamily="18" charset="0"/>
              </a:rPr>
              <a:t>lchild</a:t>
            </a:r>
            <a:r>
              <a:rPr lang="zh-CN" altLang="en-US" sz="2200" b="1" dirty="0">
                <a:solidFill>
                  <a:srgbClr val="3333FF"/>
                </a:solidFill>
                <a:ea typeface="楷体" panose="02010609060101010101" pitchFamily="49" charset="-122"/>
                <a:cs typeface="Times New Roman" panose="02020603050405020304" pitchFamily="18" charset="0"/>
              </a:rPr>
              <a:t>，</a:t>
            </a:r>
            <a:r>
              <a:rPr lang="en-US" altLang="zh-CN" sz="2200" b="1" dirty="0">
                <a:solidFill>
                  <a:srgbClr val="FF00FF"/>
                </a:solidFill>
                <a:ea typeface="楷体" panose="02010609060101010101" pitchFamily="49" charset="-122"/>
                <a:cs typeface="Times New Roman" panose="02020603050405020304" pitchFamily="18" charset="0"/>
              </a:rPr>
              <a:t>1</a:t>
            </a:r>
            <a:r>
              <a:rPr lang="en-US" altLang="zh-CN" sz="2200" b="1" dirty="0">
                <a:solidFill>
                  <a:srgbClr val="3333FF"/>
                </a:solidFill>
                <a:ea typeface="楷体" panose="02010609060101010101" pitchFamily="49" charset="-122"/>
                <a:cs typeface="Times New Roman" panose="02020603050405020304" pitchFamily="18" charset="0"/>
              </a:rPr>
              <a:t>)</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23" name="TextBox 22"/>
          <p:cNvSpPr txBox="1"/>
          <p:nvPr/>
        </p:nvSpPr>
        <p:spPr>
          <a:xfrm>
            <a:off x="6572264" y="5214950"/>
            <a:ext cx="1857388" cy="430887"/>
          </a:xfrm>
          <a:prstGeom prst="rect">
            <a:avLst/>
          </a:prstGeom>
          <a:noFill/>
        </p:spPr>
        <p:txBody>
          <a:bodyPr wrap="square" rtlCol="0">
            <a:spAutoFit/>
          </a:bodyPr>
          <a:lstStyle/>
          <a:p>
            <a:r>
              <a:rPr lang="en-US" altLang="zh-CN" sz="2200" b="1">
                <a:solidFill>
                  <a:srgbClr val="3333FF"/>
                </a:solidFill>
                <a:ea typeface="楷体" panose="02010609060101010101" pitchFamily="49" charset="-122"/>
                <a:cs typeface="Times New Roman" panose="02020603050405020304" pitchFamily="18" charset="0"/>
              </a:rPr>
              <a:t>deletep(p)</a:t>
            </a:r>
            <a:endParaRPr lang="zh-CN" altLang="en-US" sz="2200" b="1" dirty="0">
              <a:solidFill>
                <a:srgbClr val="3333FF"/>
              </a:solidFill>
              <a:ea typeface="楷体" panose="02010609060101010101" pitchFamily="49" charset="-122"/>
              <a:cs typeface="Times New Roman" panose="02020603050405020304" pitchFamily="18" charset="0"/>
            </a:endParaRPr>
          </a:p>
        </p:txBody>
      </p:sp>
      <p:grpSp>
        <p:nvGrpSpPr>
          <p:cNvPr id="31" name="组合 30"/>
          <p:cNvGrpSpPr/>
          <p:nvPr/>
        </p:nvGrpSpPr>
        <p:grpSpPr>
          <a:xfrm>
            <a:off x="7428396" y="4071942"/>
            <a:ext cx="858380" cy="431438"/>
            <a:chOff x="7428396" y="4071942"/>
            <a:chExt cx="858380" cy="431438"/>
          </a:xfrm>
        </p:grpSpPr>
        <p:sp>
          <p:nvSpPr>
            <p:cNvPr id="20" name="下箭头 19"/>
            <p:cNvSpPr/>
            <p:nvPr/>
          </p:nvSpPr>
          <p:spPr>
            <a:xfrm>
              <a:off x="7428396" y="4143380"/>
              <a:ext cx="144000" cy="360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TextBox 23"/>
            <p:cNvSpPr txBox="1"/>
            <p:nvPr/>
          </p:nvSpPr>
          <p:spPr>
            <a:xfrm>
              <a:off x="7572396" y="4071942"/>
              <a:ext cx="714380" cy="400110"/>
            </a:xfrm>
            <a:prstGeom prst="rect">
              <a:avLst/>
            </a:prstGeom>
            <a:noFill/>
          </p:spPr>
          <p:txBody>
            <a:bodyPr wrap="square" rtlCol="0">
              <a:spAutoFit/>
            </a:bodyPr>
            <a:lstStyle/>
            <a:p>
              <a:pPr algn="l"/>
              <a:r>
                <a:rPr lang="en-US" altLang="zh-CN" sz="2000" b="1">
                  <a:solidFill>
                    <a:srgbClr val="FF00FF"/>
                  </a:solidFill>
                  <a:ea typeface="楷体" panose="02010609060101010101" pitchFamily="49" charset="-122"/>
                  <a:cs typeface="Times New Roman" panose="02020603050405020304" pitchFamily="18" charset="0"/>
                </a:rPr>
                <a:t>1</a:t>
              </a:r>
              <a:r>
                <a:rPr lang="en-US" altLang="zh-CN" sz="2000" b="1">
                  <a:solidFill>
                    <a:srgbClr val="3333FF"/>
                  </a:solidFill>
                  <a:ea typeface="楷体" panose="02010609060101010101" pitchFamily="49" charset="-122"/>
                  <a:cs typeface="Times New Roman" panose="02020603050405020304" pitchFamily="18" charset="0"/>
                </a:rPr>
                <a:t>&lt;3</a:t>
              </a:r>
              <a:endParaRPr lang="zh-CN" altLang="en-US" sz="2000" b="1" dirty="0">
                <a:solidFill>
                  <a:srgbClr val="3333FF"/>
                </a:solidFill>
                <a:ea typeface="楷体" panose="02010609060101010101" pitchFamily="49" charset="-122"/>
                <a:cs typeface="Times New Roman" panose="02020603050405020304" pitchFamily="18" charset="0"/>
              </a:endParaRPr>
            </a:p>
          </p:txBody>
        </p:sp>
      </p:grpSp>
      <p:grpSp>
        <p:nvGrpSpPr>
          <p:cNvPr id="32" name="组合 31"/>
          <p:cNvGrpSpPr/>
          <p:nvPr/>
        </p:nvGrpSpPr>
        <p:grpSpPr>
          <a:xfrm>
            <a:off x="7429520" y="4786322"/>
            <a:ext cx="857256" cy="431438"/>
            <a:chOff x="7429520" y="4786322"/>
            <a:chExt cx="857256" cy="431438"/>
          </a:xfrm>
        </p:grpSpPr>
        <p:sp>
          <p:nvSpPr>
            <p:cNvPr id="22" name="下箭头 21"/>
            <p:cNvSpPr/>
            <p:nvPr/>
          </p:nvSpPr>
          <p:spPr>
            <a:xfrm>
              <a:off x="7429520" y="4857760"/>
              <a:ext cx="144000" cy="360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5" name="TextBox 24"/>
            <p:cNvSpPr txBox="1"/>
            <p:nvPr/>
          </p:nvSpPr>
          <p:spPr>
            <a:xfrm>
              <a:off x="7572396" y="4786322"/>
              <a:ext cx="714380" cy="400110"/>
            </a:xfrm>
            <a:prstGeom prst="rect">
              <a:avLst/>
            </a:prstGeom>
            <a:noFill/>
          </p:spPr>
          <p:txBody>
            <a:bodyPr wrap="square" rtlCol="0">
              <a:spAutoFit/>
            </a:bodyPr>
            <a:lstStyle/>
            <a:p>
              <a:pPr algn="l"/>
              <a:r>
                <a:rPr lang="en-US" altLang="zh-CN" sz="2000" b="1">
                  <a:solidFill>
                    <a:srgbClr val="FF00FF"/>
                  </a:solidFill>
                  <a:ea typeface="楷体" panose="02010609060101010101" pitchFamily="49" charset="-122"/>
                  <a:cs typeface="Times New Roman" panose="02020603050405020304" pitchFamily="18" charset="0"/>
                </a:rPr>
                <a:t>1</a:t>
              </a:r>
              <a:r>
                <a:rPr lang="en-US" altLang="zh-CN" sz="2000" b="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grpSp>
      <p:grpSp>
        <p:nvGrpSpPr>
          <p:cNvPr id="26" name="组合 25"/>
          <p:cNvGrpSpPr/>
          <p:nvPr/>
        </p:nvGrpSpPr>
        <p:grpSpPr>
          <a:xfrm>
            <a:off x="6409389" y="1571612"/>
            <a:ext cx="377189" cy="552457"/>
            <a:chOff x="6429388" y="1071546"/>
            <a:chExt cx="377189" cy="552457"/>
          </a:xfrm>
        </p:grpSpPr>
        <p:sp>
          <p:nvSpPr>
            <p:cNvPr id="27" name="TextBox 26"/>
            <p:cNvSpPr txBox="1"/>
            <p:nvPr/>
          </p:nvSpPr>
          <p:spPr>
            <a:xfrm>
              <a:off x="6429388" y="1071546"/>
              <a:ext cx="377189" cy="344710"/>
            </a:xfrm>
            <a:prstGeom prst="rect">
              <a:avLst/>
            </a:prstGeom>
            <a:noFill/>
          </p:spPr>
          <p:txBody>
            <a:bodyPr wrap="square" rtlCol="0">
              <a:spAutoFit/>
            </a:bodyPr>
            <a:lstStyle/>
            <a:p>
              <a:r>
                <a:rPr lang="en-US" altLang="zh-CN" sz="2200" b="1">
                  <a:solidFill>
                    <a:srgbClr val="3333FF"/>
                  </a:solidFill>
                  <a:ea typeface="楷体" panose="02010609060101010101" pitchFamily="49" charset="-122"/>
                  <a:cs typeface="Times New Roman" panose="02020603050405020304" pitchFamily="18" charset="0"/>
                </a:rPr>
                <a:t>p</a:t>
              </a:r>
              <a:endParaRPr lang="zh-CN" altLang="en-US" sz="2200" b="1" dirty="0">
                <a:solidFill>
                  <a:srgbClr val="3333FF"/>
                </a:solidFill>
                <a:ea typeface="楷体" panose="02010609060101010101" pitchFamily="49" charset="-122"/>
                <a:cs typeface="Times New Roman" panose="02020603050405020304" pitchFamily="18" charset="0"/>
              </a:endParaRPr>
            </a:p>
          </p:txBody>
        </p:sp>
        <p:cxnSp>
          <p:nvCxnSpPr>
            <p:cNvPr id="28" name="直接箭头连接符 27"/>
            <p:cNvCxnSpPr/>
            <p:nvPr/>
          </p:nvCxnSpPr>
          <p:spPr>
            <a:xfrm rot="5400000">
              <a:off x="6576074" y="1413499"/>
              <a:ext cx="338142" cy="82865"/>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785786" y="1000108"/>
            <a:ext cx="3214710" cy="461665"/>
          </a:xfrm>
          <a:prstGeom prst="rect">
            <a:avLst/>
          </a:prstGeom>
          <a:noFill/>
        </p:spPr>
        <p:txBody>
          <a:bodyPr wrap="square" rtlCol="0">
            <a:spAutoFit/>
          </a:bodyPr>
          <a:lstStyle/>
          <a:p>
            <a:pPr algn="l"/>
            <a:r>
              <a:rPr lang="zh-CN" altLang="en-US" sz="2400" b="1">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400" b="1">
                <a:solidFill>
                  <a:srgbClr val="3333FF"/>
                </a:solidFill>
                <a:ea typeface="楷体" panose="02010609060101010101" pitchFamily="49" charset="-122"/>
                <a:cs typeface="Times New Roman" panose="02020603050405020304" pitchFamily="18" charset="0"/>
              </a:rPr>
              <a:t>查找被删结点</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5" name="幻灯片编号占位符 4"/>
          <p:cNvSpPr>
            <a:spLocks noGrp="1"/>
          </p:cNvSpPr>
          <p:nvPr>
            <p:ph type="sldNum" sz="quarter" idx="12"/>
          </p:nvPr>
        </p:nvSpPr>
        <p:spPr/>
        <p:txBody>
          <a:bodyPr/>
          <a:lstStyle/>
          <a:p>
            <a:fld id="{A3603EE2-E77C-4A3F-BE76-CC22BE303815}" type="slidenum">
              <a:rPr lang="en-US" altLang="zh-CN" smtClean="0"/>
              <a:t>47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785794"/>
            <a:ext cx="4143404" cy="2434101"/>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rtlCol="0">
            <a:spAutoFit/>
          </a:bodyPr>
          <a:lstStyle/>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deletep</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*q;</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q=p; </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p=p-&gt;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用其右孩子结点替换它</a:t>
            </a:r>
          </a:p>
          <a:p>
            <a:pPr algn="just">
              <a:lnSpc>
                <a:spcPct val="7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free(q);  </a:t>
            </a:r>
          </a:p>
          <a:p>
            <a:pPr algn="l"/>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Oval 10"/>
          <p:cNvSpPr>
            <a:spLocks noChangeArrowheads="1"/>
          </p:cNvSpPr>
          <p:nvPr/>
        </p:nvSpPr>
        <p:spPr bwMode="auto">
          <a:xfrm>
            <a:off x="7158060" y="881048"/>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5" name="Oval 10"/>
          <p:cNvSpPr>
            <a:spLocks noChangeArrowheads="1"/>
          </p:cNvSpPr>
          <p:nvPr/>
        </p:nvSpPr>
        <p:spPr bwMode="auto">
          <a:xfrm>
            <a:off x="6357955" y="1624003"/>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1</a:t>
            </a:r>
          </a:p>
        </p:txBody>
      </p:sp>
      <p:sp>
        <p:nvSpPr>
          <p:cNvPr id="6" name="Oval 10"/>
          <p:cNvSpPr>
            <a:spLocks noChangeArrowheads="1"/>
          </p:cNvSpPr>
          <p:nvPr/>
        </p:nvSpPr>
        <p:spPr bwMode="auto">
          <a:xfrm>
            <a:off x="7100910" y="2309808"/>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2</a:t>
            </a:r>
          </a:p>
        </p:txBody>
      </p:sp>
      <p:cxnSp>
        <p:nvCxnSpPr>
          <p:cNvPr id="7" name="直接连接符 6"/>
          <p:cNvCxnSpPr>
            <a:stCxn id="4" idx="3"/>
            <a:endCxn id="5" idx="7"/>
          </p:cNvCxnSpPr>
          <p:nvPr/>
        </p:nvCxnSpPr>
        <p:spPr>
          <a:xfrm rot="5400000">
            <a:off x="6811718" y="1259807"/>
            <a:ext cx="441219" cy="412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5" idx="5"/>
            <a:endCxn id="6" idx="1"/>
          </p:cNvCxnSpPr>
          <p:nvPr/>
        </p:nvCxnSpPr>
        <p:spPr>
          <a:xfrm rot="16200000" flipH="1">
            <a:off x="6811718" y="2002762"/>
            <a:ext cx="384069" cy="35500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018647" y="765399"/>
            <a:ext cx="288000" cy="1728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72265" y="538146"/>
            <a:ext cx="482918" cy="430887"/>
          </a:xfrm>
          <a:prstGeom prst="rect">
            <a:avLst/>
          </a:prstGeom>
          <a:noFill/>
        </p:spPr>
        <p:txBody>
          <a:bodyPr wrap="square" rtlCol="0">
            <a:spAutoFit/>
          </a:bodyPr>
          <a:lstStyle/>
          <a:p>
            <a:r>
              <a:rPr lang="en-US" altLang="zh-CN" sz="2200" b="1">
                <a:solidFill>
                  <a:srgbClr val="3333FF"/>
                </a:solidFill>
                <a:ea typeface="楷体" panose="02010609060101010101" pitchFamily="49" charset="-122"/>
                <a:cs typeface="Times New Roman" panose="02020603050405020304" pitchFamily="18" charset="0"/>
              </a:rPr>
              <a:t>bt</a:t>
            </a:r>
            <a:endParaRPr lang="zh-CN" altLang="en-US" sz="2200" b="1" dirty="0">
              <a:solidFill>
                <a:srgbClr val="3333FF"/>
              </a:solidFill>
              <a:ea typeface="楷体" panose="02010609060101010101" pitchFamily="49" charset="-122"/>
              <a:cs typeface="Times New Roman" panose="02020603050405020304" pitchFamily="18" charset="0"/>
            </a:endParaRPr>
          </a:p>
        </p:txBody>
      </p:sp>
      <p:grpSp>
        <p:nvGrpSpPr>
          <p:cNvPr id="21" name="组合 20"/>
          <p:cNvGrpSpPr/>
          <p:nvPr/>
        </p:nvGrpSpPr>
        <p:grpSpPr>
          <a:xfrm>
            <a:off x="5857884" y="1928802"/>
            <a:ext cx="500071" cy="430887"/>
            <a:chOff x="5857884" y="1928802"/>
            <a:chExt cx="500071" cy="430887"/>
          </a:xfrm>
        </p:grpSpPr>
        <p:cxnSp>
          <p:nvCxnSpPr>
            <p:cNvPr id="14" name="直接箭头连接符 13"/>
            <p:cNvCxnSpPr/>
            <p:nvPr/>
          </p:nvCxnSpPr>
          <p:spPr>
            <a:xfrm flipV="1">
              <a:off x="6143636" y="1980239"/>
              <a:ext cx="214319" cy="91439"/>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857884" y="1928802"/>
              <a:ext cx="377189" cy="430887"/>
            </a:xfrm>
            <a:prstGeom prst="rect">
              <a:avLst/>
            </a:prstGeom>
            <a:noFill/>
          </p:spPr>
          <p:txBody>
            <a:bodyPr wrap="square" rtlCol="0">
              <a:spAutoFit/>
            </a:bodyPr>
            <a:lstStyle/>
            <a:p>
              <a:r>
                <a:rPr lang="en-US" altLang="zh-CN" sz="2200" b="1">
                  <a:solidFill>
                    <a:srgbClr val="3333FF"/>
                  </a:solidFill>
                  <a:ea typeface="楷体" panose="02010609060101010101" pitchFamily="49" charset="-122"/>
                  <a:cs typeface="Times New Roman" panose="02020603050405020304" pitchFamily="18" charset="0"/>
                </a:rPr>
                <a:t>q</a:t>
              </a:r>
              <a:endParaRPr lang="zh-CN" altLang="en-US" sz="2200" b="1" dirty="0">
                <a:solidFill>
                  <a:srgbClr val="3333FF"/>
                </a:solidFill>
                <a:ea typeface="楷体" panose="02010609060101010101" pitchFamily="49" charset="-122"/>
                <a:cs typeface="Times New Roman" panose="02020603050405020304" pitchFamily="18" charset="0"/>
              </a:endParaRPr>
            </a:p>
          </p:txBody>
        </p:sp>
      </p:grpSp>
      <p:grpSp>
        <p:nvGrpSpPr>
          <p:cNvPr id="23" name="组合 22"/>
          <p:cNvGrpSpPr/>
          <p:nvPr/>
        </p:nvGrpSpPr>
        <p:grpSpPr>
          <a:xfrm>
            <a:off x="6429388" y="1071546"/>
            <a:ext cx="377189" cy="552457"/>
            <a:chOff x="6429388" y="1071546"/>
            <a:chExt cx="377189" cy="552457"/>
          </a:xfrm>
        </p:grpSpPr>
        <p:sp>
          <p:nvSpPr>
            <p:cNvPr id="9" name="TextBox 8"/>
            <p:cNvSpPr txBox="1"/>
            <p:nvPr/>
          </p:nvSpPr>
          <p:spPr>
            <a:xfrm>
              <a:off x="6429388" y="1071546"/>
              <a:ext cx="377189" cy="344710"/>
            </a:xfrm>
            <a:prstGeom prst="rect">
              <a:avLst/>
            </a:prstGeom>
            <a:noFill/>
          </p:spPr>
          <p:txBody>
            <a:bodyPr wrap="square" rtlCol="0">
              <a:spAutoFit/>
            </a:bodyPr>
            <a:lstStyle/>
            <a:p>
              <a:r>
                <a:rPr lang="en-US" altLang="zh-CN" sz="2200" b="1">
                  <a:solidFill>
                    <a:srgbClr val="3333FF"/>
                  </a:solidFill>
                  <a:ea typeface="楷体" panose="02010609060101010101" pitchFamily="49" charset="-122"/>
                  <a:cs typeface="Times New Roman" panose="02020603050405020304" pitchFamily="18" charset="0"/>
                </a:rPr>
                <a:t>p</a:t>
              </a:r>
              <a:endParaRPr lang="zh-CN" altLang="en-US" sz="2200" b="1" dirty="0">
                <a:solidFill>
                  <a:srgbClr val="3333FF"/>
                </a:solidFill>
                <a:ea typeface="楷体" panose="02010609060101010101" pitchFamily="49" charset="-122"/>
                <a:cs typeface="Times New Roman" panose="02020603050405020304" pitchFamily="18" charset="0"/>
              </a:endParaRPr>
            </a:p>
          </p:txBody>
        </p:sp>
        <p:cxnSp>
          <p:nvCxnSpPr>
            <p:cNvPr id="17" name="直接箭头连接符 16"/>
            <p:cNvCxnSpPr/>
            <p:nvPr/>
          </p:nvCxnSpPr>
          <p:spPr>
            <a:xfrm rot="5400000">
              <a:off x="6576074" y="1413499"/>
              <a:ext cx="338142" cy="82865"/>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20" name="直接连接符 19"/>
          <p:cNvCxnSpPr/>
          <p:nvPr/>
        </p:nvCxnSpPr>
        <p:spPr>
          <a:xfrm rot="5400000">
            <a:off x="6885637" y="1780213"/>
            <a:ext cx="1002040" cy="57150"/>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928926" y="3212427"/>
            <a:ext cx="2795202" cy="2574027"/>
            <a:chOff x="2928926" y="3212427"/>
            <a:chExt cx="2795202" cy="2574027"/>
          </a:xfrm>
        </p:grpSpPr>
        <p:sp>
          <p:nvSpPr>
            <p:cNvPr id="24" name="TextBox 23"/>
            <p:cNvSpPr txBox="1"/>
            <p:nvPr/>
          </p:nvSpPr>
          <p:spPr>
            <a:xfrm>
              <a:off x="3143240" y="3212427"/>
              <a:ext cx="2357454" cy="430887"/>
            </a:xfrm>
            <a:prstGeom prst="rect">
              <a:avLst/>
            </a:prstGeom>
            <a:noFill/>
          </p:spPr>
          <p:txBody>
            <a:bodyPr wrap="square" rtlCol="0">
              <a:spAutoFit/>
            </a:bodyPr>
            <a:lstStyle/>
            <a:p>
              <a:r>
                <a:rPr lang="en-US" altLang="zh-CN" sz="2200" b="1">
                  <a:solidFill>
                    <a:srgbClr val="3333FF"/>
                  </a:solidFill>
                  <a:ea typeface="楷体" panose="02010609060101010101" pitchFamily="49" charset="-122"/>
                  <a:cs typeface="Times New Roman" panose="02020603050405020304" pitchFamily="18" charset="0"/>
                </a:rPr>
                <a:t>deletek(bt</a:t>
              </a:r>
              <a:r>
                <a:rPr lang="zh-CN" altLang="en-US" sz="2200" b="1">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1)</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25" name="下箭头 24"/>
            <p:cNvSpPr/>
            <p:nvPr/>
          </p:nvSpPr>
          <p:spPr>
            <a:xfrm>
              <a:off x="4143372" y="3712493"/>
              <a:ext cx="144000" cy="432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6" name="TextBox 25"/>
            <p:cNvSpPr txBox="1"/>
            <p:nvPr/>
          </p:nvSpPr>
          <p:spPr>
            <a:xfrm>
              <a:off x="2928926" y="4212559"/>
              <a:ext cx="2795202" cy="430887"/>
            </a:xfrm>
            <a:prstGeom prst="rect">
              <a:avLst/>
            </a:prstGeom>
            <a:noFill/>
          </p:spPr>
          <p:txBody>
            <a:bodyPr wrap="square" rtlCol="0">
              <a:spAutoFit/>
            </a:bodyPr>
            <a:lstStyle/>
            <a:p>
              <a:r>
                <a:rPr lang="en-US" altLang="zh-CN" sz="2200" b="1" dirty="0" err="1">
                  <a:solidFill>
                    <a:srgbClr val="3333FF"/>
                  </a:solidFill>
                  <a:ea typeface="楷体" panose="02010609060101010101" pitchFamily="49" charset="-122"/>
                  <a:cs typeface="Times New Roman" panose="02020603050405020304" pitchFamily="18" charset="0"/>
                </a:rPr>
                <a:t>deletek</a:t>
              </a:r>
              <a:r>
                <a:rPr lang="en-US" altLang="zh-CN" sz="2200" b="1" dirty="0">
                  <a:solidFill>
                    <a:srgbClr val="3333FF"/>
                  </a:solidFill>
                  <a:ea typeface="楷体" panose="02010609060101010101" pitchFamily="49" charset="-122"/>
                  <a:cs typeface="Times New Roman" panose="02020603050405020304" pitchFamily="18" charset="0"/>
                </a:rPr>
                <a:t>(</a:t>
              </a:r>
              <a:r>
                <a:rPr lang="en-US" altLang="zh-CN" sz="2200" b="1" dirty="0" err="1">
                  <a:solidFill>
                    <a:srgbClr val="3333FF"/>
                  </a:solidFill>
                  <a:ea typeface="楷体" panose="02010609060101010101" pitchFamily="49" charset="-122"/>
                  <a:cs typeface="Times New Roman" panose="02020603050405020304" pitchFamily="18" charset="0"/>
                </a:rPr>
                <a:t>bt</a:t>
              </a:r>
              <a:r>
                <a:rPr lang="en-US" altLang="zh-CN" sz="2200" b="1" dirty="0">
                  <a:solidFill>
                    <a:srgbClr val="3333FF"/>
                  </a:solidFill>
                  <a:latin typeface="+mj-ea"/>
                  <a:ea typeface="+mj-ea"/>
                  <a:cs typeface="Times New Roman" panose="02020603050405020304" pitchFamily="18" charset="0"/>
                </a:rPr>
                <a:t>-</a:t>
              </a:r>
              <a:r>
                <a:rPr lang="en-US" altLang="zh-CN" sz="2200" b="1" dirty="0">
                  <a:solidFill>
                    <a:srgbClr val="3333FF"/>
                  </a:solidFill>
                  <a:ea typeface="楷体" panose="02010609060101010101" pitchFamily="49" charset="-122"/>
                  <a:cs typeface="Times New Roman" panose="02020603050405020304" pitchFamily="18" charset="0"/>
                </a:rPr>
                <a:t>&gt;</a:t>
              </a:r>
              <a:r>
                <a:rPr lang="en-US" altLang="zh-CN" sz="2200" b="1" dirty="0" err="1">
                  <a:solidFill>
                    <a:srgbClr val="3333FF"/>
                  </a:solidFill>
                  <a:ea typeface="楷体" panose="02010609060101010101" pitchFamily="49" charset="-122"/>
                  <a:cs typeface="Times New Roman" panose="02020603050405020304" pitchFamily="18" charset="0"/>
                </a:rPr>
                <a:t>lchild</a:t>
              </a:r>
              <a:r>
                <a:rPr lang="zh-CN" altLang="en-US" sz="2200" b="1" dirty="0">
                  <a:solidFill>
                    <a:srgbClr val="3333FF"/>
                  </a:solidFill>
                  <a:ea typeface="楷体" panose="02010609060101010101" pitchFamily="49" charset="-122"/>
                  <a:cs typeface="Times New Roman" panose="02020603050405020304" pitchFamily="18" charset="0"/>
                </a:rPr>
                <a:t>，</a:t>
              </a:r>
              <a:r>
                <a:rPr lang="en-US" altLang="zh-CN" sz="2200" b="1" dirty="0">
                  <a:solidFill>
                    <a:srgbClr val="3333FF"/>
                  </a:solidFill>
                  <a:ea typeface="楷体" panose="02010609060101010101" pitchFamily="49" charset="-122"/>
                  <a:cs typeface="Times New Roman" panose="02020603050405020304" pitchFamily="18" charset="0"/>
                </a:rPr>
                <a:t>1)</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27" name="下箭头 26"/>
            <p:cNvSpPr/>
            <p:nvPr/>
          </p:nvSpPr>
          <p:spPr>
            <a:xfrm>
              <a:off x="4144496" y="4854388"/>
              <a:ext cx="144000" cy="432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8" name="TextBox 27"/>
            <p:cNvSpPr txBox="1"/>
            <p:nvPr/>
          </p:nvSpPr>
          <p:spPr>
            <a:xfrm>
              <a:off x="3428992" y="5355567"/>
              <a:ext cx="1857388" cy="430887"/>
            </a:xfrm>
            <a:prstGeom prst="rect">
              <a:avLst/>
            </a:prstGeom>
            <a:noFill/>
          </p:spPr>
          <p:txBody>
            <a:bodyPr wrap="square" rtlCol="0">
              <a:spAutoFit/>
            </a:bodyPr>
            <a:lstStyle/>
            <a:p>
              <a:r>
                <a:rPr lang="en-US" altLang="zh-CN" sz="2200" b="1">
                  <a:solidFill>
                    <a:srgbClr val="3333FF"/>
                  </a:solidFill>
                  <a:ea typeface="楷体" panose="02010609060101010101" pitchFamily="49" charset="-122"/>
                  <a:cs typeface="Times New Roman" panose="02020603050405020304" pitchFamily="18" charset="0"/>
                </a:rPr>
                <a:t>deletep(p)</a:t>
              </a:r>
              <a:endParaRPr lang="zh-CN" altLang="en-US" sz="2200" b="1" dirty="0">
                <a:solidFill>
                  <a:srgbClr val="3333FF"/>
                </a:solidFill>
                <a:ea typeface="楷体" panose="02010609060101010101" pitchFamily="49" charset="-122"/>
                <a:cs typeface="Times New Roman" panose="02020603050405020304" pitchFamily="18" charset="0"/>
              </a:endParaRPr>
            </a:p>
          </p:txBody>
        </p:sp>
      </p:grpSp>
      <p:grpSp>
        <p:nvGrpSpPr>
          <p:cNvPr id="33" name="组合 32"/>
          <p:cNvGrpSpPr/>
          <p:nvPr/>
        </p:nvGrpSpPr>
        <p:grpSpPr>
          <a:xfrm>
            <a:off x="4429124" y="4828988"/>
            <a:ext cx="1928826" cy="459659"/>
            <a:chOff x="4429124" y="4828988"/>
            <a:chExt cx="1928826" cy="459659"/>
          </a:xfrm>
        </p:grpSpPr>
        <p:sp>
          <p:nvSpPr>
            <p:cNvPr id="30" name="上箭头 29"/>
            <p:cNvSpPr/>
            <p:nvPr/>
          </p:nvSpPr>
          <p:spPr>
            <a:xfrm>
              <a:off x="4429124" y="4828988"/>
              <a:ext cx="144000" cy="43200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1" name="TextBox 30"/>
            <p:cNvSpPr txBox="1"/>
            <p:nvPr/>
          </p:nvSpPr>
          <p:spPr>
            <a:xfrm>
              <a:off x="4572000" y="4857760"/>
              <a:ext cx="1785950" cy="430887"/>
            </a:xfrm>
            <a:prstGeom prst="rect">
              <a:avLst/>
            </a:prstGeom>
            <a:noFill/>
          </p:spPr>
          <p:txBody>
            <a:bodyPr wrap="square" rtlCol="0">
              <a:spAutoFit/>
            </a:bodyPr>
            <a:lstStyle/>
            <a:p>
              <a:pPr algn="l"/>
              <a:r>
                <a:rPr lang="en-US" altLang="zh-CN" sz="2200" b="1">
                  <a:solidFill>
                    <a:srgbClr val="3333FF"/>
                  </a:solidFill>
                  <a:ea typeface="楷体" panose="02010609060101010101" pitchFamily="49" charset="-122"/>
                  <a:cs typeface="Times New Roman" panose="02020603050405020304" pitchFamily="18" charset="0"/>
                </a:rPr>
                <a:t>bt</a:t>
              </a:r>
              <a:r>
                <a:rPr lang="en-US" altLang="zh-CN" sz="2200" b="1">
                  <a:solidFill>
                    <a:srgbClr val="3333FF"/>
                  </a:solidFill>
                  <a:latin typeface="+mn-ea"/>
                  <a:ea typeface="+mn-ea"/>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&gt;lchild=p</a:t>
              </a:r>
              <a:endParaRPr lang="zh-CN" altLang="en-US" sz="2200" b="1" dirty="0">
                <a:solidFill>
                  <a:srgbClr val="3333FF"/>
                </a:solidFill>
                <a:ea typeface="楷体" panose="02010609060101010101" pitchFamily="49" charset="-122"/>
                <a:cs typeface="Times New Roman" panose="02020603050405020304" pitchFamily="18" charset="0"/>
              </a:endParaRPr>
            </a:p>
          </p:txBody>
        </p:sp>
      </p:grpSp>
      <p:sp>
        <p:nvSpPr>
          <p:cNvPr id="34" name="TextBox 33"/>
          <p:cNvSpPr txBox="1"/>
          <p:nvPr/>
        </p:nvSpPr>
        <p:spPr>
          <a:xfrm>
            <a:off x="6000760" y="3143248"/>
            <a:ext cx="2928958" cy="830997"/>
          </a:xfrm>
          <a:prstGeom prst="rect">
            <a:avLst/>
          </a:prstGeom>
          <a:noFill/>
        </p:spPr>
        <p:txBody>
          <a:bodyPr wrap="square" rtlCol="0">
            <a:spAutoFit/>
          </a:bodyPr>
          <a:lstStyle/>
          <a:p>
            <a:r>
              <a:rPr lang="zh-CN" altLang="en-US" sz="2400" b="1">
                <a:solidFill>
                  <a:srgbClr val="3333FF"/>
                </a:solidFill>
                <a:ea typeface="楷体" panose="02010609060101010101" pitchFamily="49" charset="-122"/>
                <a:cs typeface="Times New Roman" panose="02020603050405020304" pitchFamily="18" charset="0"/>
              </a:rPr>
              <a:t>达到用</a:t>
            </a:r>
            <a:r>
              <a:rPr lang="en-US" altLang="zh-CN" sz="2400" b="1">
                <a:solidFill>
                  <a:srgbClr val="3333FF"/>
                </a:solidFill>
                <a:ea typeface="楷体" panose="02010609060101010101" pitchFamily="49" charset="-122"/>
                <a:cs typeface="Times New Roman" panose="02020603050405020304" pitchFamily="18" charset="0"/>
              </a:rPr>
              <a:t>*p</a:t>
            </a:r>
            <a:r>
              <a:rPr lang="zh-CN" altLang="en-US" sz="2400" b="1">
                <a:solidFill>
                  <a:srgbClr val="3333FF"/>
                </a:solidFill>
                <a:ea typeface="楷体" panose="02010609060101010101" pitchFamily="49" charset="-122"/>
                <a:cs typeface="Times New Roman" panose="02020603050405020304" pitchFamily="18" charset="0"/>
              </a:rPr>
              <a:t>的右孩子结点替换它的目的</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35" name="TextBox 34"/>
          <p:cNvSpPr txBox="1"/>
          <p:nvPr/>
        </p:nvSpPr>
        <p:spPr>
          <a:xfrm>
            <a:off x="428596" y="214290"/>
            <a:ext cx="3214710" cy="461665"/>
          </a:xfrm>
          <a:prstGeom prst="rect">
            <a:avLst/>
          </a:prstGeom>
          <a:noFill/>
        </p:spPr>
        <p:txBody>
          <a:bodyPr wrap="square" rtlCol="0">
            <a:spAutoFit/>
          </a:bodyPr>
          <a:lstStyle/>
          <a:p>
            <a:pPr algn="l"/>
            <a:r>
              <a:rPr lang="zh-CN" altLang="en-US" sz="2400" b="1">
                <a:solidFill>
                  <a:srgbClr val="3333FF"/>
                </a:solidFill>
                <a:ea typeface="楷体" panose="02010609060101010101" pitchFamily="49" charset="-122"/>
                <a:cs typeface="Times New Roman" panose="02020603050405020304" pitchFamily="18" charset="0"/>
                <a:sym typeface="Wingdings" panose="05000000000000000000"/>
              </a:rPr>
              <a:t> 删除</a:t>
            </a:r>
            <a:r>
              <a:rPr lang="zh-CN" altLang="en-US" sz="2400" b="1">
                <a:solidFill>
                  <a:srgbClr val="3333FF"/>
                </a:solidFill>
                <a:ea typeface="楷体" panose="02010609060101010101" pitchFamily="49" charset="-122"/>
                <a:cs typeface="Times New Roman" panose="02020603050405020304" pitchFamily="18" charset="0"/>
              </a:rPr>
              <a:t>结点</a:t>
            </a:r>
            <a:r>
              <a:rPr lang="en-US" altLang="zh-CN" sz="2400" b="1">
                <a:solidFill>
                  <a:srgbClr val="3333FF"/>
                </a:solidFill>
                <a:ea typeface="楷体" panose="02010609060101010101" pitchFamily="49" charset="-122"/>
                <a:cs typeface="Times New Roman" panose="02020603050405020304" pitchFamily="18" charset="0"/>
              </a:rPr>
              <a:t>*p</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3" name="幻灯片编号占位符 2"/>
          <p:cNvSpPr>
            <a:spLocks noGrp="1"/>
          </p:cNvSpPr>
          <p:nvPr>
            <p:ph type="sldNum" sz="quarter" idx="12"/>
          </p:nvPr>
        </p:nvSpPr>
        <p:spPr/>
        <p:txBody>
          <a:bodyPr/>
          <a:lstStyle/>
          <a:p>
            <a:fld id="{A3603EE2-E77C-4A3F-BE76-CC22BE303815}" type="slidenum">
              <a:rPr lang="en-US" altLang="zh-CN" smtClean="0"/>
              <a:t>48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72222E-6 2.22222E-6 C 0.02188 0.00324 0.04375 0.00671 0.05973 0.01852 C 0.0757 0.03032 0.08872 0.0544 0.09584 0.07037 C 0.10296 0.08634 0.10122 0.10532 0.10261 0.11458 " pathEditMode="relative" rAng="0" ptsTypes="aaaa">
                                      <p:cBhvr>
                                        <p:cTn id="10" dur="2000" fill="hold"/>
                                        <p:tgtEl>
                                          <p:spTgt spid="23"/>
                                        </p:tgtEl>
                                        <p:attrNameLst>
                                          <p:attrName>ppt_x</p:attrName>
                                          <p:attrName>ppt_y</p:attrName>
                                        </p:attrNameLst>
                                      </p:cBhvr>
                                      <p:rCtr x="5100" y="5700"/>
                                    </p:animMotion>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22" presetClass="exit" presetSubtype="4" fill="hold" grpId="0" nodeType="withEffect">
                                  <p:stCondLst>
                                    <p:cond delay="0"/>
                                  </p:stCondLst>
                                  <p:childTnLst>
                                    <p:animEffect transition="out" filter="wipe(down)">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22" presetClass="exit" presetSubtype="4" fill="hold" nodeType="withEffect">
                                  <p:stCondLst>
                                    <p:cond delay="0"/>
                                  </p:stCondLst>
                                  <p:childTnLst>
                                    <p:animEffect transition="out" filter="wipe(down)">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22" presetClass="exit" presetSubtype="4" fill="hold" nodeType="withEffect">
                                  <p:stCondLst>
                                    <p:cond delay="0"/>
                                  </p:stCondLst>
                                  <p:childTnLst>
                                    <p:animEffect transition="out" filter="wipe(down)">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39552" y="857232"/>
            <a:ext cx="8339166" cy="553997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80000"/>
              </a:lnSpc>
              <a:spcBef>
                <a:spcPct val="50000"/>
              </a:spcBef>
            </a:pP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*&amp;</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k)  //</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删除关键字为</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的结点</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 return 0;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空树删除失败</a:t>
            </a: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 </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if (k&lt;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 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DeleteBST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lchild</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	</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递归在左子树中删除为</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的结点</a:t>
            </a: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 if (k&gt;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 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DeleteBST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递归在右子树中删除为</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的结点</a:t>
            </a: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-&gt;key=k</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Delete(</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Delete(</a:t>
            </a:r>
            <a:r>
              <a:rPr lang="en-US" altLang="zh-CN" sz="2000" b="1"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函数删除*</a:t>
            </a:r>
            <a:r>
              <a:rPr lang="en-US" altLang="zh-CN" sz="2000" b="1"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 1;</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3" name="TextBox 2"/>
          <p:cNvSpPr txBox="1"/>
          <p:nvPr/>
        </p:nvSpPr>
        <p:spPr>
          <a:xfrm>
            <a:off x="428596" y="214290"/>
            <a:ext cx="5929354" cy="461665"/>
          </a:xfrm>
          <a:prstGeom prst="rect">
            <a:avLst/>
          </a:prstGeom>
          <a:noFill/>
          <a:scene3d>
            <a:camera prst="perspectiveRight"/>
            <a:lightRig rig="threePt" dir="t"/>
          </a:scene3d>
        </p:spPr>
        <p:txBody>
          <a:bodyPr wrap="square" rtlCol="0">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在</a:t>
            </a:r>
            <a:r>
              <a:rPr kumimoji="0" lang="zh-CN" altLang="en-US" sz="2400" b="1" dirty="0">
                <a:solidFill>
                  <a:srgbClr val="3333FF"/>
                </a:solidFill>
                <a:ea typeface="楷体" panose="02010609060101010101" pitchFamily="49" charset="-122"/>
                <a:cs typeface="Times New Roman" panose="02020603050405020304" pitchFamily="18" charset="0"/>
              </a:rPr>
              <a:t>二叉排序树</a:t>
            </a:r>
            <a:r>
              <a:rPr kumimoji="0" lang="en-US" altLang="zh-CN" sz="2400" b="1" dirty="0" err="1">
                <a:solidFill>
                  <a:srgbClr val="3333FF"/>
                </a:solidFill>
                <a:ea typeface="楷体" panose="02010609060101010101" pitchFamily="49" charset="-122"/>
                <a:cs typeface="Times New Roman" panose="02020603050405020304" pitchFamily="18" charset="0"/>
              </a:rPr>
              <a:t>bt</a:t>
            </a:r>
            <a:r>
              <a:rPr kumimoji="0" lang="zh-CN" altLang="en-US" sz="2400" b="1">
                <a:solidFill>
                  <a:srgbClr val="3333FF"/>
                </a:solidFill>
                <a:ea typeface="楷体" panose="02010609060101010101" pitchFamily="49" charset="-122"/>
                <a:cs typeface="Times New Roman" panose="02020603050405020304" pitchFamily="18" charset="0"/>
              </a:rPr>
              <a:t>中删除结点的</a:t>
            </a:r>
            <a:r>
              <a:rPr kumimoji="0" lang="zh-CN" altLang="en-US" sz="2400" b="1" dirty="0">
                <a:solidFill>
                  <a:srgbClr val="3333FF"/>
                </a:solidFill>
                <a:ea typeface="楷体" panose="02010609060101010101" pitchFamily="49" charset="-122"/>
                <a:cs typeface="Times New Roman" panose="02020603050405020304" pitchFamily="18" charset="0"/>
              </a:rPr>
              <a:t>算法</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77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70">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770">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77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97719" y="1418327"/>
            <a:ext cx="5538766" cy="2031325"/>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　线性表查找的主要方法有：</a:t>
            </a:r>
          </a:p>
          <a:p>
            <a:pPr algn="l">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sz="2200" dirty="0">
                <a:solidFill>
                  <a:srgbClr val="FF0000"/>
                </a:solidFill>
                <a:ea typeface="楷体" panose="02010609060101010101" pitchFamily="49" charset="-122"/>
                <a:cs typeface="Times New Roman" panose="02020603050405020304" pitchFamily="18" charset="0"/>
              </a:rPr>
              <a:t>（</a:t>
            </a:r>
            <a:r>
              <a:rPr kumimoji="1" lang="en-US" altLang="zh-CN" sz="2200" dirty="0">
                <a:solidFill>
                  <a:srgbClr val="FF0000"/>
                </a:solidFill>
                <a:ea typeface="楷体" panose="02010609060101010101" pitchFamily="49" charset="-122"/>
                <a:cs typeface="Times New Roman" panose="02020603050405020304" pitchFamily="18" charset="0"/>
              </a:rPr>
              <a:t>1</a:t>
            </a:r>
            <a:r>
              <a:rPr kumimoji="1" lang="zh-CN" altLang="en-US" sz="2200" dirty="0">
                <a:solidFill>
                  <a:srgbClr val="FF0000"/>
                </a:solidFill>
                <a:ea typeface="楷体" panose="02010609060101010101" pitchFamily="49" charset="-122"/>
                <a:cs typeface="Times New Roman" panose="02020603050405020304" pitchFamily="18" charset="0"/>
              </a:rPr>
              <a:t>）顺序查找</a:t>
            </a:r>
          </a:p>
          <a:p>
            <a:pPr algn="l">
              <a:spcBef>
                <a:spcPct val="50000"/>
              </a:spcBef>
            </a:pPr>
            <a:r>
              <a:rPr kumimoji="1" lang="zh-CN" altLang="en-US" sz="2200" dirty="0">
                <a:solidFill>
                  <a:srgbClr val="FF0000"/>
                </a:solidFill>
                <a:ea typeface="楷体" panose="02010609060101010101" pitchFamily="49" charset="-122"/>
                <a:cs typeface="Times New Roman" panose="02020603050405020304" pitchFamily="18" charset="0"/>
              </a:rPr>
              <a:t>      （</a:t>
            </a:r>
            <a:r>
              <a:rPr kumimoji="1" lang="en-US" altLang="zh-CN" sz="2200" dirty="0">
                <a:solidFill>
                  <a:srgbClr val="FF0000"/>
                </a:solidFill>
                <a:ea typeface="楷体" panose="02010609060101010101" pitchFamily="49" charset="-122"/>
                <a:cs typeface="Times New Roman" panose="02020603050405020304" pitchFamily="18" charset="0"/>
              </a:rPr>
              <a:t>2</a:t>
            </a:r>
            <a:r>
              <a:rPr kumimoji="1" lang="zh-CN" altLang="en-US" sz="2200" dirty="0">
                <a:solidFill>
                  <a:srgbClr val="FF0000"/>
                </a:solidFill>
                <a:ea typeface="楷体" panose="02010609060101010101" pitchFamily="49" charset="-122"/>
                <a:cs typeface="Times New Roman" panose="02020603050405020304" pitchFamily="18" charset="0"/>
              </a:rPr>
              <a:t>） 二分查找</a:t>
            </a:r>
          </a:p>
          <a:p>
            <a:pPr algn="l">
              <a:spcBef>
                <a:spcPct val="50000"/>
              </a:spcBef>
            </a:pPr>
            <a:r>
              <a:rPr kumimoji="1" lang="zh-CN" altLang="en-US" sz="2200" dirty="0">
                <a:solidFill>
                  <a:srgbClr val="FF0000"/>
                </a:solidFill>
                <a:ea typeface="楷体" panose="02010609060101010101" pitchFamily="49" charset="-122"/>
                <a:cs typeface="Times New Roman" panose="02020603050405020304" pitchFamily="18" charset="0"/>
              </a:rPr>
              <a:t>      （</a:t>
            </a:r>
            <a:r>
              <a:rPr kumimoji="1" lang="en-US" altLang="zh-CN" sz="2200" dirty="0">
                <a:solidFill>
                  <a:srgbClr val="FF0000"/>
                </a:solidFill>
                <a:ea typeface="楷体" panose="02010609060101010101" pitchFamily="49" charset="-122"/>
                <a:cs typeface="Times New Roman" panose="02020603050405020304" pitchFamily="18" charset="0"/>
              </a:rPr>
              <a:t>3</a:t>
            </a:r>
            <a:r>
              <a:rPr kumimoji="1" lang="zh-CN" altLang="en-US" sz="2200" dirty="0">
                <a:solidFill>
                  <a:srgbClr val="FF0000"/>
                </a:solidFill>
                <a:ea typeface="楷体" panose="02010609060101010101" pitchFamily="49" charset="-122"/>
                <a:cs typeface="Times New Roman" panose="02020603050405020304" pitchFamily="18" charset="0"/>
              </a:rPr>
              <a:t>）分块查找</a:t>
            </a:r>
          </a:p>
        </p:txBody>
      </p:sp>
      <p:sp>
        <p:nvSpPr>
          <p:cNvPr id="3" name="Text Box 8" descr="信纸"/>
          <p:cNvSpPr txBox="1">
            <a:spLocks noChangeArrowheads="1"/>
          </p:cNvSpPr>
          <p:nvPr/>
        </p:nvSpPr>
        <p:spPr bwMode="auto">
          <a:xfrm>
            <a:off x="2143108" y="642918"/>
            <a:ext cx="4152900" cy="579438"/>
          </a:xfrm>
          <a:prstGeom prst="rect">
            <a:avLst/>
          </a:prstGeom>
          <a:blipFill dpi="0" rotWithShape="1">
            <a:blip r:embed="rId2"/>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9.2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线性表的查找</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5</a:t>
            </a:fld>
            <a:endParaRPr lang="en-US" altLang="zh-CN" dirty="0"/>
          </a:p>
        </p:txBody>
      </p:sp>
      <p:sp>
        <p:nvSpPr>
          <p:cNvPr id="5" name="Text Box 1026"/>
          <p:cNvSpPr txBox="1">
            <a:spLocks noChangeArrowheads="1"/>
          </p:cNvSpPr>
          <p:nvPr/>
        </p:nvSpPr>
        <p:spPr bwMode="auto">
          <a:xfrm>
            <a:off x="709948" y="4475113"/>
            <a:ext cx="7674002" cy="2266156"/>
          </a:xfrm>
          <a:prstGeom prst="rect">
            <a:avLst/>
          </a:prstGeom>
          <a:ln>
            <a:noFill/>
          </a:ln>
          <a:effectLst>
            <a:outerShdw blurRad="225425" dist="50800" dir="5220000" algn="ctr">
              <a:srgbClr val="000000">
                <a:alpha val="33000"/>
              </a:srgbClr>
            </a:outerShdw>
          </a:effectLst>
        </p:spPr>
        <p:style>
          <a:lnRef idx="1">
            <a:schemeClr val="accent3"/>
          </a:lnRef>
          <a:fillRef idx="2">
            <a:schemeClr val="accent3"/>
          </a:fillRef>
          <a:effectRef idx="1">
            <a:schemeClr val="accent3"/>
          </a:effectRef>
          <a:fontRef idx="minor">
            <a:schemeClr val="dk1"/>
          </a:fontRef>
        </p:style>
        <p:txBody>
          <a:bodyPr wrap="square" lIns="144000" tIns="144000" rIns="144000" bIns="180000">
            <a:spAutoFit/>
          </a:bodyPr>
          <a:lstStyle/>
          <a:p>
            <a:pPr algn="just">
              <a:lnSpc>
                <a:spcPct val="130000"/>
              </a:lnSpc>
              <a:spcBef>
                <a:spcPts val="60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#define </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MAXL</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&lt;</a:t>
            </a:r>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表中最多记录个数</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p>
          <a:p>
            <a:pPr algn="just">
              <a:spcBef>
                <a:spcPts val="600"/>
              </a:spcBef>
            </a:pP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just">
              <a:spcBef>
                <a:spcPts val="60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33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9900CC"/>
                </a:solidFill>
                <a:latin typeface="Times New Roman" panose="02020603050405020304" pitchFamily="18" charset="0"/>
                <a:ea typeface="楷体" panose="02010609060101010101" pitchFamily="49" charset="-122"/>
                <a:cs typeface="Times New Roman" panose="02020603050405020304" pitchFamily="18" charset="0"/>
              </a:rPr>
              <a:t>KeyType</a:t>
            </a:r>
            <a:r>
              <a:rPr kumimoji="1" lang="en-US" altLang="zh-CN" sz="2000" dirty="0">
                <a:solidFill>
                  <a:srgbClr val="9900CC"/>
                </a:solidFill>
                <a:latin typeface="Times New Roman" panose="02020603050405020304" pitchFamily="18" charset="0"/>
                <a:ea typeface="楷体" panose="02010609060101010101" pitchFamily="49" charset="-122"/>
                <a:cs typeface="Times New Roman" panose="02020603050405020304" pitchFamily="18" charset="0"/>
              </a:rPr>
              <a:t> key;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KeyType</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为关键字的数据类型</a:t>
            </a:r>
          </a:p>
          <a:p>
            <a:pPr algn="just">
              <a:spcBef>
                <a:spcPts val="600"/>
              </a:spcBef>
            </a:pPr>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InfoType</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data;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其他数据项</a:t>
            </a:r>
          </a:p>
          <a:p>
            <a:pPr algn="just">
              <a:spcBef>
                <a:spcPts val="60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RecType</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查找顺序表元素类型</a:t>
            </a:r>
            <a:endPar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1027"/>
          <p:cNvSpPr txBox="1">
            <a:spLocks noChangeArrowheads="1"/>
          </p:cNvSpPr>
          <p:nvPr/>
        </p:nvSpPr>
        <p:spPr bwMode="auto">
          <a:xfrm>
            <a:off x="307723" y="3547378"/>
            <a:ext cx="8462992" cy="907941"/>
          </a:xfrm>
          <a:prstGeom prst="rect">
            <a:avLst/>
          </a:prstGeom>
          <a:noFill/>
          <a:ln w="9525">
            <a:noFill/>
            <a:miter lim="800000"/>
          </a:ln>
          <a:effectLst/>
        </p:spPr>
        <p:txBody>
          <a:bodyPr wrap="square">
            <a:spAutoFit/>
          </a:bodyPr>
          <a:lstStyle/>
          <a:p>
            <a:pPr algn="just">
              <a:spcBef>
                <a:spcPts val="600"/>
              </a:spcBef>
            </a:pPr>
            <a:r>
              <a:rPr kumimoji="1" lang="zh-CN" altLang="en-US" dirty="0">
                <a:latin typeface="楷体" panose="02010609060101010101" pitchFamily="49" charset="-122"/>
                <a:ea typeface="楷体" panose="02010609060101010101" pitchFamily="49" charset="-122"/>
              </a:rPr>
              <a:t>　　线性表有顺序和链式两种存储结构。</a:t>
            </a:r>
            <a:endParaRPr kumimoji="1" lang="en-US" altLang="zh-CN" dirty="0">
              <a:latin typeface="楷体" panose="02010609060101010101" pitchFamily="49" charset="-122"/>
              <a:ea typeface="楷体" panose="02010609060101010101" pitchFamily="49" charset="-122"/>
            </a:endParaRPr>
          </a:p>
          <a:p>
            <a:pPr algn="just">
              <a:spcBef>
                <a:spcPts val="600"/>
              </a:spcBef>
            </a:pP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被查找的顺序表类型定义如下：</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39765" y="563729"/>
            <a:ext cx="7504135" cy="4865535"/>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FF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从二叉排序树中删除*</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*q;</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(p-&gt;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结点没有右子树的情况</a:t>
            </a:r>
          </a:p>
          <a:p>
            <a:pPr algn="just">
              <a:lnSpc>
                <a:spcPct val="7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q=p; </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p=p-&gt;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用其左孩子结点替换它</a:t>
            </a:r>
          </a:p>
          <a:p>
            <a:pPr algn="just">
              <a:lnSpc>
                <a:spcPct val="7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free(q);  </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 if (p-&gt;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结点没有左子树的情况</a:t>
            </a:r>
          </a:p>
          <a:p>
            <a:pPr algn="just">
              <a:lnSpc>
                <a:spcPct val="7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q=p; </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p=p-&gt;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用其右孩子结点替换它</a:t>
            </a:r>
            <a:endPar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free(q);  </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 </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Delete1</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//*p</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结点既有左子树又有右子树的情况</a:t>
            </a: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50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79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79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79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57158" y="624407"/>
            <a:ext cx="7820050" cy="417274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Delete1</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*p</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FF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a:t>
            </a: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当被删*</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结点有左右子树时的删除过程</a:t>
            </a:r>
          </a:p>
          <a:p>
            <a:pPr algn="just">
              <a:lnSpc>
                <a:spcPts val="18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*q;</a:t>
            </a: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(r-&gt;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a:t>
            </a: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Delete1(p</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递归找</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的最右下结点</a:t>
            </a:r>
          </a:p>
          <a:p>
            <a:pPr algn="just">
              <a:lnSpc>
                <a:spcPts val="18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//r</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指向最右下结点</a:t>
            </a:r>
            <a:endPar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p-&gt;key=r-&gt;key;  p-&gt;data=r-&gt;data   //</a:t>
            </a:r>
            <a:r>
              <a:rPr lang="zh-CN" altLang="en-US"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值替换</a:t>
            </a:r>
            <a:endPar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q=r; </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r=r-&gt;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删除原</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p>
          <a:p>
            <a:pPr algn="just">
              <a:lnSpc>
                <a:spcPts val="18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free(q);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释放原*</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的空间</a:t>
            </a:r>
          </a:p>
          <a:p>
            <a:pPr algn="just">
              <a:lnSpc>
                <a:spcPts val="18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34819" name="Text Box 3"/>
          <p:cNvSpPr txBox="1">
            <a:spLocks noChangeArrowheads="1"/>
          </p:cNvSpPr>
          <p:nvPr/>
        </p:nvSpPr>
        <p:spPr bwMode="auto">
          <a:xfrm>
            <a:off x="1395420" y="-24"/>
            <a:ext cx="5534034" cy="400110"/>
          </a:xfrm>
          <a:prstGeom prst="rect">
            <a:avLst/>
          </a:prstGeom>
          <a:noFill/>
          <a:ln w="9525">
            <a:noFill/>
            <a:miter lim="800000"/>
          </a:ln>
        </p:spPr>
        <p:txBody>
          <a:bodyPr wrap="square">
            <a:spAutoFit/>
          </a:bodyPr>
          <a:lstStyle/>
          <a:p>
            <a:pPr algn="l">
              <a:spcBef>
                <a:spcPct val="50000"/>
              </a:spcBef>
            </a:pPr>
            <a:r>
              <a:rPr lang="en-US" altLang="zh-CN" sz="2000" b="1" dirty="0">
                <a:solidFill>
                  <a:srgbClr val="3333FF"/>
                </a:solidFill>
                <a:ea typeface="楷体" panose="02010609060101010101" pitchFamily="49" charset="-122"/>
                <a:cs typeface="Times New Roman" panose="02020603050405020304" pitchFamily="18" charset="0"/>
              </a:rPr>
              <a:t>p</a:t>
            </a:r>
            <a:r>
              <a:rPr lang="zh-CN" altLang="en-US" sz="2000" b="1" dirty="0">
                <a:solidFill>
                  <a:srgbClr val="3333FF"/>
                </a:solidFill>
                <a:ea typeface="楷体" panose="02010609060101010101" pitchFamily="49" charset="-122"/>
                <a:cs typeface="Times New Roman" panose="02020603050405020304" pitchFamily="18" charset="0"/>
              </a:rPr>
              <a:t>指向待</a:t>
            </a:r>
            <a:r>
              <a:rPr lang="zh-CN" altLang="en-US" sz="2000" b="1">
                <a:solidFill>
                  <a:srgbClr val="3333FF"/>
                </a:solidFill>
                <a:ea typeface="楷体" panose="02010609060101010101" pitchFamily="49" charset="-122"/>
                <a:cs typeface="Times New Roman" panose="02020603050405020304" pitchFamily="18" charset="0"/>
              </a:rPr>
              <a:t>删除的结点      </a:t>
            </a:r>
            <a:r>
              <a:rPr lang="en-US" altLang="zh-CN" sz="2000" b="1">
                <a:solidFill>
                  <a:srgbClr val="3333FF"/>
                </a:solidFill>
                <a:ea typeface="楷体" panose="02010609060101010101" pitchFamily="49" charset="-122"/>
                <a:cs typeface="Times New Roman" panose="02020603050405020304" pitchFamily="18" charset="0"/>
              </a:rPr>
              <a:t>r</a:t>
            </a:r>
            <a:r>
              <a:rPr lang="zh-CN" altLang="en-US" sz="2000" b="1" dirty="0">
                <a:solidFill>
                  <a:srgbClr val="3333FF"/>
                </a:solidFill>
                <a:ea typeface="楷体" panose="02010609060101010101" pitchFamily="49" charset="-122"/>
                <a:cs typeface="Times New Roman" panose="02020603050405020304" pitchFamily="18" charset="0"/>
              </a:rPr>
              <a:t>指向其</a:t>
            </a:r>
            <a:r>
              <a:rPr lang="zh-CN" altLang="en-US" sz="2000" b="1">
                <a:solidFill>
                  <a:srgbClr val="3333FF"/>
                </a:solidFill>
                <a:ea typeface="楷体" panose="02010609060101010101" pitchFamily="49" charset="-122"/>
                <a:cs typeface="Times New Roman" panose="02020603050405020304" pitchFamily="18" charset="0"/>
              </a:rPr>
              <a:t>左孩子结点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5" name="直接箭头连接符 4"/>
          <p:cNvCxnSpPr/>
          <p:nvPr/>
        </p:nvCxnSpPr>
        <p:spPr>
          <a:xfrm rot="16200000" flipV="1">
            <a:off x="2870176" y="415917"/>
            <a:ext cx="260377" cy="142876"/>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16200000" flipV="1">
            <a:off x="4727565" y="487353"/>
            <a:ext cx="260376" cy="1"/>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2643174" y="4786322"/>
            <a:ext cx="5072098" cy="1928802"/>
            <a:chOff x="2643174" y="4786322"/>
            <a:chExt cx="5072098" cy="1928802"/>
          </a:xfrm>
        </p:grpSpPr>
        <p:sp>
          <p:nvSpPr>
            <p:cNvPr id="9" name="Oval 20"/>
            <p:cNvSpPr>
              <a:spLocks noChangeArrowheads="1"/>
            </p:cNvSpPr>
            <p:nvPr/>
          </p:nvSpPr>
          <p:spPr bwMode="auto">
            <a:xfrm>
              <a:off x="3357554" y="4997826"/>
              <a:ext cx="360000" cy="360000"/>
            </a:xfrm>
            <a:prstGeom prst="ellipse">
              <a:avLst/>
            </a:prstGeom>
            <a:solidFill>
              <a:schemeClr val="accent2"/>
            </a:solidFill>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cxnSp>
          <p:nvCxnSpPr>
            <p:cNvPr id="11" name="直接箭头连接符 10"/>
            <p:cNvCxnSpPr>
              <a:endCxn id="9" idx="2"/>
            </p:cNvCxnSpPr>
            <p:nvPr/>
          </p:nvCxnSpPr>
          <p:spPr>
            <a:xfrm>
              <a:off x="3000364" y="5000636"/>
              <a:ext cx="357190" cy="17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43174" y="4786322"/>
              <a:ext cx="357190" cy="430887"/>
            </a:xfrm>
            <a:prstGeom prst="rect">
              <a:avLst/>
            </a:prstGeom>
            <a:noFill/>
          </p:spPr>
          <p:txBody>
            <a:bodyPr wrap="square" rtlCol="0">
              <a:spAutoFit/>
            </a:bodyPr>
            <a:lstStyle/>
            <a:p>
              <a:r>
                <a:rPr lang="en-US" altLang="zh-CN" sz="2200" b="1">
                  <a:solidFill>
                    <a:srgbClr val="3333FF"/>
                  </a:solidFill>
                  <a:ea typeface="楷体" panose="02010609060101010101" pitchFamily="49" charset="-122"/>
                  <a:cs typeface="Times New Roman" panose="02020603050405020304" pitchFamily="18" charset="0"/>
                </a:rPr>
                <a:t>p</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13" name="Oval 20"/>
            <p:cNvSpPr>
              <a:spLocks noChangeArrowheads="1"/>
            </p:cNvSpPr>
            <p:nvPr/>
          </p:nvSpPr>
          <p:spPr bwMode="auto">
            <a:xfrm>
              <a:off x="2857488" y="5426454"/>
              <a:ext cx="360000" cy="3600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cxnSp>
          <p:nvCxnSpPr>
            <p:cNvPr id="15" name="直接连接符 14"/>
            <p:cNvCxnSpPr>
              <a:stCxn id="9" idx="3"/>
              <a:endCxn id="13" idx="7"/>
            </p:cNvCxnSpPr>
            <p:nvPr/>
          </p:nvCxnSpPr>
          <p:spPr>
            <a:xfrm rot="5400000">
              <a:off x="3200486" y="5269386"/>
              <a:ext cx="174070" cy="24550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6" name="Oval 20"/>
            <p:cNvSpPr>
              <a:spLocks noChangeArrowheads="1"/>
            </p:cNvSpPr>
            <p:nvPr/>
          </p:nvSpPr>
          <p:spPr bwMode="auto">
            <a:xfrm>
              <a:off x="3783372" y="5929330"/>
              <a:ext cx="360000" cy="3600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cxnSp>
          <p:nvCxnSpPr>
            <p:cNvPr id="18" name="直接连接符 17"/>
            <p:cNvCxnSpPr>
              <a:stCxn id="13" idx="5"/>
              <a:endCxn id="16" idx="1"/>
            </p:cNvCxnSpPr>
            <p:nvPr/>
          </p:nvCxnSpPr>
          <p:spPr>
            <a:xfrm rot="16200000" flipH="1">
              <a:off x="3376271" y="5522229"/>
              <a:ext cx="248318" cy="671326"/>
            </a:xfrm>
            <a:prstGeom prst="line">
              <a:avLst/>
            </a:prstGeom>
            <a:ln w="28575">
              <a:solidFill>
                <a:srgbClr val="3333FF"/>
              </a:solidFill>
              <a:prstDash val="sysDash"/>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a:off x="3214678" y="6286520"/>
              <a:ext cx="571504" cy="4286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6" idx="3"/>
              <a:endCxn id="19" idx="5"/>
            </p:cNvCxnSpPr>
            <p:nvPr/>
          </p:nvCxnSpPr>
          <p:spPr>
            <a:xfrm rot="5400000">
              <a:off x="3607594" y="6272322"/>
              <a:ext cx="264213" cy="19278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6" idx="7"/>
            </p:cNvCxnSpPr>
            <p:nvPr/>
          </p:nvCxnSpPr>
          <p:spPr>
            <a:xfrm rot="5400000">
              <a:off x="4019214" y="5786454"/>
              <a:ext cx="267035" cy="12415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14810" y="5429264"/>
              <a:ext cx="357190" cy="430887"/>
            </a:xfrm>
            <a:prstGeom prst="rect">
              <a:avLst/>
            </a:prstGeom>
            <a:noFill/>
          </p:spPr>
          <p:txBody>
            <a:bodyPr wrap="square" rtlCol="0">
              <a:spAutoFit/>
            </a:bodyPr>
            <a:lstStyle/>
            <a:p>
              <a:r>
                <a:rPr lang="en-US" altLang="zh-CN" sz="2200" b="1">
                  <a:solidFill>
                    <a:srgbClr val="3333FF"/>
                  </a:solidFill>
                  <a:ea typeface="楷体" panose="02010609060101010101" pitchFamily="49" charset="-122"/>
                  <a:cs typeface="Times New Roman" panose="02020603050405020304" pitchFamily="18" charset="0"/>
                </a:rPr>
                <a:t>r</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20" name="TextBox 19"/>
            <p:cNvSpPr txBox="1"/>
            <p:nvPr/>
          </p:nvSpPr>
          <p:spPr>
            <a:xfrm>
              <a:off x="3643306" y="4929198"/>
              <a:ext cx="1785950"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要删除的结点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25" name="TextBox 24"/>
            <p:cNvSpPr txBox="1"/>
            <p:nvPr/>
          </p:nvSpPr>
          <p:spPr>
            <a:xfrm>
              <a:off x="4143372" y="5886410"/>
              <a:ext cx="3571900"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被删结点左子树中最大的结点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51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1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50825" y="1877712"/>
            <a:ext cx="8382000" cy="830997"/>
          </a:xfrm>
          <a:prstGeom prst="rect">
            <a:avLst/>
          </a:prstGeom>
          <a:noFill/>
          <a:ln w="9525">
            <a:noFill/>
            <a:miter lim="800000"/>
          </a:ln>
        </p:spPr>
        <p:txBody>
          <a:bodyPr>
            <a:spAutoFit/>
          </a:bodyPr>
          <a:lstStyle/>
          <a:p>
            <a:pPr algn="l">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若一棵二叉树</a:t>
            </a:r>
            <a:r>
              <a:rPr lang="zh-CN" altLang="en-US" sz="2400" b="1">
                <a:solidFill>
                  <a:srgbClr val="3333FF"/>
                </a:solidFill>
                <a:ea typeface="楷体" panose="02010609060101010101" pitchFamily="49" charset="-122"/>
                <a:cs typeface="Times New Roman" panose="02020603050405020304" pitchFamily="18" charset="0"/>
              </a:rPr>
              <a:t>中每个结点的</a:t>
            </a:r>
            <a:r>
              <a:rPr lang="zh-CN" altLang="en-US" sz="2400" b="1" dirty="0">
                <a:solidFill>
                  <a:srgbClr val="3333FF"/>
                </a:solidFill>
                <a:ea typeface="楷体" panose="02010609060101010101" pitchFamily="49" charset="-122"/>
                <a:cs typeface="Times New Roman" panose="02020603050405020304" pitchFamily="18" charset="0"/>
              </a:rPr>
              <a:t>左、右子树的高度至多</a:t>
            </a:r>
            <a:r>
              <a:rPr lang="zh-CN" altLang="en-US" sz="2400" b="1">
                <a:solidFill>
                  <a:srgbClr val="3333FF"/>
                </a:solidFill>
                <a:ea typeface="楷体" panose="02010609060101010101" pitchFamily="49" charset="-122"/>
                <a:cs typeface="Times New Roman" panose="02020603050405020304" pitchFamily="18" charset="0"/>
              </a:rPr>
              <a:t>相差</a:t>
            </a:r>
            <a:r>
              <a:rPr lang="en-US" altLang="zh-CN" sz="2400" b="1">
                <a:solidFill>
                  <a:srgbClr val="3333FF"/>
                </a:solidFill>
                <a:ea typeface="楷体" panose="02010609060101010101" pitchFamily="49" charset="-122"/>
                <a:cs typeface="Times New Roman" panose="02020603050405020304" pitchFamily="18" charset="0"/>
              </a:rPr>
              <a:t>1</a:t>
            </a:r>
            <a:r>
              <a:rPr lang="zh-CN" altLang="en-US" sz="2400" b="1">
                <a:solidFill>
                  <a:srgbClr val="3333FF"/>
                </a:solidFill>
                <a:ea typeface="楷体" panose="02010609060101010101" pitchFamily="49" charset="-122"/>
                <a:cs typeface="Times New Roman" panose="02020603050405020304" pitchFamily="18" charset="0"/>
              </a:rPr>
              <a:t>，则</a:t>
            </a:r>
            <a:r>
              <a:rPr lang="zh-CN" altLang="en-US" sz="2400" b="1" dirty="0">
                <a:solidFill>
                  <a:srgbClr val="3333FF"/>
                </a:solidFill>
                <a:ea typeface="楷体" panose="02010609060101010101" pitchFamily="49" charset="-122"/>
                <a:cs typeface="Times New Roman" panose="02020603050405020304" pitchFamily="18" charset="0"/>
              </a:rPr>
              <a:t>称此二叉树为</a:t>
            </a:r>
            <a:r>
              <a:rPr lang="zh-CN" altLang="en-US" sz="2400" b="1" dirty="0">
                <a:ea typeface="楷体" panose="02010609060101010101" pitchFamily="49" charset="-122"/>
                <a:cs typeface="Times New Roman" panose="02020603050405020304" pitchFamily="18" charset="0"/>
              </a:rPr>
              <a:t>平衡二叉树（</a:t>
            </a:r>
            <a:r>
              <a:rPr lang="en-US" altLang="zh-CN" sz="2400" b="1" dirty="0" err="1">
                <a:ea typeface="楷体" panose="02010609060101010101" pitchFamily="49" charset="-122"/>
                <a:cs typeface="Times New Roman" panose="02020603050405020304" pitchFamily="18" charset="0"/>
              </a:rPr>
              <a:t>AVL</a:t>
            </a:r>
            <a:r>
              <a:rPr lang="zh-CN" altLang="en-US" sz="2400" b="1" dirty="0">
                <a:ea typeface="楷体" panose="02010609060101010101" pitchFamily="49" charset="-122"/>
                <a:cs typeface="Times New Roman" panose="02020603050405020304" pitchFamily="18" charset="0"/>
              </a:rPr>
              <a:t>）</a:t>
            </a:r>
            <a:r>
              <a:rPr lang="zh-CN" altLang="en-US" sz="2400" b="1" dirty="0">
                <a:solidFill>
                  <a:srgbClr val="3333FF"/>
                </a:solidFill>
                <a:ea typeface="楷体" panose="02010609060101010101" pitchFamily="49" charset="-122"/>
                <a:cs typeface="Times New Roman" panose="02020603050405020304" pitchFamily="18" charset="0"/>
              </a:rPr>
              <a:t>。　</a:t>
            </a:r>
          </a:p>
        </p:txBody>
      </p:sp>
      <p:sp>
        <p:nvSpPr>
          <p:cNvPr id="35843" name="Text Box 2" descr="蓝色面巾纸"/>
          <p:cNvSpPr txBox="1">
            <a:spLocks noChangeArrowheads="1"/>
          </p:cNvSpPr>
          <p:nvPr/>
        </p:nvSpPr>
        <p:spPr bwMode="auto">
          <a:xfrm>
            <a:off x="357158" y="285728"/>
            <a:ext cx="4462464" cy="519112"/>
          </a:xfrm>
          <a:prstGeom prst="rect">
            <a:avLst/>
          </a:prstGeom>
          <a:blipFill dpi="0" rotWithShape="1">
            <a:blip r:embed="rId2"/>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lang="en-US" altLang="zh-CN" b="1" dirty="0">
                <a:ea typeface="隶书" pitchFamily="49" charset="-122"/>
              </a:rPr>
              <a:t>9.3.2  </a:t>
            </a:r>
            <a:r>
              <a:rPr lang="zh-CN" altLang="en-US" b="1" dirty="0">
                <a:ea typeface="隶书" pitchFamily="49" charset="-122"/>
              </a:rPr>
              <a:t>平衡二叉树（</a:t>
            </a:r>
            <a:r>
              <a:rPr lang="en-US" altLang="zh-CN" b="1" dirty="0" err="1">
                <a:ea typeface="隶书" pitchFamily="49" charset="-122"/>
              </a:rPr>
              <a:t>AVL</a:t>
            </a:r>
            <a:r>
              <a:rPr lang="zh-CN" altLang="en-US" b="1" dirty="0">
                <a:ea typeface="隶书" pitchFamily="49" charset="-122"/>
              </a:rPr>
              <a:t>）</a:t>
            </a:r>
            <a:endParaRPr kumimoji="0" lang="zh-CN" altLang="en-US" b="1" dirty="0">
              <a:solidFill>
                <a:srgbClr val="3333FF"/>
              </a:solidFill>
              <a:ea typeface="隶书" pitchFamily="49" charset="-122"/>
            </a:endParaRPr>
          </a:p>
        </p:txBody>
      </p:sp>
      <p:sp>
        <p:nvSpPr>
          <p:cNvPr id="35844" name="Text Box 3"/>
          <p:cNvSpPr txBox="1">
            <a:spLocks noChangeArrowheads="1"/>
          </p:cNvSpPr>
          <p:nvPr/>
        </p:nvSpPr>
        <p:spPr bwMode="auto">
          <a:xfrm>
            <a:off x="682627" y="1214422"/>
            <a:ext cx="3603621" cy="461665"/>
          </a:xfrm>
          <a:prstGeom prst="rect">
            <a:avLst/>
          </a:prstGeom>
          <a:solidFill>
            <a:srgbClr val="9900FF"/>
          </a:solidFill>
          <a:ln w="28575" algn="ctr">
            <a:noFill/>
            <a:miter lim="800000"/>
          </a:ln>
        </p:spPr>
        <p:txBody>
          <a:bodyPr wrap="square">
            <a:spAutoFit/>
          </a:bodyPr>
          <a:lstStyle/>
          <a:p>
            <a:pPr algn="l">
              <a:spcBef>
                <a:spcPct val="50000"/>
              </a:spcBef>
            </a:pPr>
            <a:r>
              <a:rPr kumimoji="0" lang="en-US" altLang="zh-CN" sz="2400" b="1" dirty="0">
                <a:solidFill>
                  <a:schemeClr val="bg1"/>
                </a:solidFill>
                <a:latin typeface="微软雅黑" panose="020B0503020204020204" pitchFamily="34" charset="-122"/>
                <a:ea typeface="微软雅黑" panose="020B0503020204020204" pitchFamily="34" charset="-122"/>
              </a:rPr>
              <a:t>1</a:t>
            </a:r>
            <a:r>
              <a:rPr kumimoji="0" lang="zh-CN" altLang="en-US" sz="2400" b="1" dirty="0">
                <a:solidFill>
                  <a:schemeClr val="bg1"/>
                </a:solidFill>
                <a:latin typeface="微软雅黑" panose="020B0503020204020204" pitchFamily="34" charset="-122"/>
                <a:ea typeface="微软雅黑" panose="020B0503020204020204" pitchFamily="34" charset="-122"/>
              </a:rPr>
              <a:t>、</a:t>
            </a:r>
            <a:r>
              <a:rPr kumimoji="0" lang="en-US" altLang="zh-CN" sz="2400" b="1" dirty="0">
                <a:solidFill>
                  <a:schemeClr val="bg1"/>
                </a:solidFill>
                <a:latin typeface="微软雅黑" panose="020B0503020204020204" pitchFamily="34" charset="-122"/>
                <a:ea typeface="微软雅黑" panose="020B0503020204020204" pitchFamily="34" charset="-122"/>
              </a:rPr>
              <a:t> </a:t>
            </a:r>
            <a:r>
              <a:rPr kumimoji="0" lang="zh-CN" altLang="en-US" sz="2400" b="1" dirty="0">
                <a:solidFill>
                  <a:schemeClr val="bg1"/>
                </a:solidFill>
                <a:latin typeface="微软雅黑" panose="020B0503020204020204" pitchFamily="34" charset="-122"/>
                <a:ea typeface="微软雅黑" panose="020B0503020204020204" pitchFamily="34" charset="-122"/>
              </a:rPr>
              <a:t>什么是平衡二叉树</a:t>
            </a:r>
          </a:p>
        </p:txBody>
      </p:sp>
      <p:sp>
        <p:nvSpPr>
          <p:cNvPr id="5" name="TextBox 4"/>
          <p:cNvSpPr txBox="1"/>
          <p:nvPr/>
        </p:nvSpPr>
        <p:spPr>
          <a:xfrm>
            <a:off x="642910" y="2857496"/>
            <a:ext cx="7858180" cy="461665"/>
          </a:xfrm>
          <a:prstGeom prst="rect">
            <a:avLst/>
          </a:prstGeom>
          <a:noFill/>
        </p:spPr>
        <p:txBody>
          <a:bodyPr wrap="square" rtlCol="0">
            <a:spAutoFit/>
          </a:bodyPr>
          <a:lstStyle/>
          <a:p>
            <a:pPr algn="l"/>
            <a:r>
              <a:rPr lang="zh-CN" altLang="en-US" sz="2400" b="1" dirty="0">
                <a:ea typeface="楷体" panose="02010609060101010101" pitchFamily="49" charset="-122"/>
                <a:cs typeface="Times New Roman" panose="02020603050405020304" pitchFamily="18" charset="0"/>
              </a:rPr>
              <a:t> 平衡因子</a:t>
            </a:r>
            <a:r>
              <a:rPr lang="zh-CN" altLang="en-US" sz="2400" b="1">
                <a:ea typeface="楷体" panose="02010609060101010101" pitchFamily="49" charset="-122"/>
                <a:cs typeface="Times New Roman" panose="02020603050405020304" pitchFamily="18" charset="0"/>
              </a:rPr>
              <a:t>：</a:t>
            </a:r>
            <a:r>
              <a:rPr lang="zh-CN" altLang="en-US" sz="2400" b="1">
                <a:solidFill>
                  <a:srgbClr val="3333FF"/>
                </a:solidFill>
                <a:ea typeface="楷体" panose="02010609060101010101" pitchFamily="49" charset="-122"/>
                <a:cs typeface="Times New Roman" panose="02020603050405020304" pitchFamily="18" charset="0"/>
              </a:rPr>
              <a:t>该结点左</a:t>
            </a:r>
            <a:r>
              <a:rPr lang="zh-CN" altLang="en-US" sz="2400" b="1" dirty="0">
                <a:solidFill>
                  <a:srgbClr val="3333FF"/>
                </a:solidFill>
                <a:ea typeface="楷体" panose="02010609060101010101" pitchFamily="49" charset="-122"/>
                <a:cs typeface="Times New Roman" panose="02020603050405020304" pitchFamily="18" charset="0"/>
              </a:rPr>
              <a:t>子树的高度减去右子树的高度。</a:t>
            </a:r>
          </a:p>
        </p:txBody>
      </p:sp>
      <p:sp>
        <p:nvSpPr>
          <p:cNvPr id="6" name="TextBox 5"/>
          <p:cNvSpPr txBox="1"/>
          <p:nvPr/>
        </p:nvSpPr>
        <p:spPr>
          <a:xfrm>
            <a:off x="357158" y="4104979"/>
            <a:ext cx="8215370" cy="830997"/>
          </a:xfrm>
          <a:prstGeom prst="rect">
            <a:avLst/>
          </a:prstGeom>
          <a:noFill/>
        </p:spPr>
        <p:txBody>
          <a:bodyPr wrap="square" rtlCol="0">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      若一棵二叉树中所有结点的平衡因子的绝对值小于或等于</a:t>
            </a:r>
            <a:r>
              <a:rPr lang="en-US" altLang="zh-CN" sz="2400" b="1" dirty="0">
                <a:solidFill>
                  <a:srgbClr val="3333FF"/>
                </a:solidFill>
                <a:ea typeface="楷体" panose="02010609060101010101" pitchFamily="49" charset="-122"/>
                <a:cs typeface="Times New Roman" panose="02020603050405020304" pitchFamily="18" charset="0"/>
              </a:rPr>
              <a:t>1</a:t>
            </a:r>
            <a:r>
              <a:rPr lang="zh-CN" altLang="en-US" sz="2400" b="1" dirty="0">
                <a:solidFill>
                  <a:srgbClr val="3333FF"/>
                </a:solidFill>
                <a:ea typeface="楷体" panose="02010609060101010101" pitchFamily="49" charset="-122"/>
                <a:cs typeface="Times New Roman" panose="02020603050405020304" pitchFamily="18" charset="0"/>
              </a:rPr>
              <a:t>，该二叉树称为</a:t>
            </a:r>
            <a:r>
              <a:rPr lang="zh-CN" altLang="en-US" sz="2400" b="1" dirty="0">
                <a:ea typeface="楷体" panose="02010609060101010101" pitchFamily="49" charset="-122"/>
                <a:cs typeface="Times New Roman" panose="02020603050405020304" pitchFamily="18" charset="0"/>
              </a:rPr>
              <a:t>平衡二叉树</a:t>
            </a:r>
            <a:r>
              <a:rPr lang="zh-CN" altLang="en-US" sz="2400" b="1" dirty="0">
                <a:solidFill>
                  <a:srgbClr val="3333FF"/>
                </a:solidFill>
                <a:ea typeface="楷体" panose="02010609060101010101" pitchFamily="49" charset="-122"/>
                <a:cs typeface="Times New Roman" panose="02020603050405020304" pitchFamily="18" charset="0"/>
              </a:rPr>
              <a:t>。</a:t>
            </a:r>
          </a:p>
        </p:txBody>
      </p:sp>
      <p:sp>
        <p:nvSpPr>
          <p:cNvPr id="7" name="下箭头 6"/>
          <p:cNvSpPr/>
          <p:nvPr/>
        </p:nvSpPr>
        <p:spPr>
          <a:xfrm>
            <a:off x="3929058" y="3462037"/>
            <a:ext cx="357190"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52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28728" y="332656"/>
            <a:ext cx="1857388" cy="57150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zh-CN" altLang="en-US" sz="2400" b="1">
                <a:solidFill>
                  <a:srgbClr val="3333FF"/>
                </a:solidFill>
                <a:ea typeface="楷体" panose="02010609060101010101" pitchFamily="49" charset="-122"/>
                <a:cs typeface="Times New Roman" panose="02020603050405020304" pitchFamily="18" charset="0"/>
              </a:rPr>
              <a:t>二叉排序树</a:t>
            </a:r>
            <a:endParaRPr lang="zh-CN" altLang="en-US" sz="2400"/>
          </a:p>
        </p:txBody>
      </p:sp>
      <p:sp>
        <p:nvSpPr>
          <p:cNvPr id="4" name="圆角矩形 3"/>
          <p:cNvSpPr/>
          <p:nvPr/>
        </p:nvSpPr>
        <p:spPr>
          <a:xfrm>
            <a:off x="1285852" y="2047168"/>
            <a:ext cx="2214578" cy="57150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zh-CN" altLang="en-US" sz="2400" b="1">
                <a:solidFill>
                  <a:srgbClr val="3333FF"/>
                </a:solidFill>
                <a:ea typeface="楷体" panose="02010609060101010101" pitchFamily="49" charset="-122"/>
                <a:cs typeface="Times New Roman" panose="02020603050405020304" pitchFamily="18" charset="0"/>
              </a:rPr>
              <a:t>平衡二叉树</a:t>
            </a:r>
            <a:endParaRPr lang="zh-CN" altLang="en-US" sz="2400"/>
          </a:p>
        </p:txBody>
      </p:sp>
      <p:sp>
        <p:nvSpPr>
          <p:cNvPr id="5" name="下箭头 4"/>
          <p:cNvSpPr/>
          <p:nvPr/>
        </p:nvSpPr>
        <p:spPr>
          <a:xfrm>
            <a:off x="2285984" y="1047036"/>
            <a:ext cx="142876" cy="792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6" name="TextBox 5"/>
          <p:cNvSpPr txBox="1"/>
          <p:nvPr/>
        </p:nvSpPr>
        <p:spPr>
          <a:xfrm>
            <a:off x="2571736" y="1289868"/>
            <a:ext cx="5572164"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所有结点的平衡因子的绝对值</a:t>
            </a:r>
            <a:r>
              <a:rPr lang="zh-CN" altLang="en-US" sz="2000" b="1">
                <a:solidFill>
                  <a:srgbClr val="3333FF"/>
                </a:solidFill>
                <a:latin typeface="+mj-ea"/>
                <a:ea typeface="+mj-ea"/>
                <a:cs typeface="Times New Roman" panose="02020603050405020304" pitchFamily="18" charset="0"/>
              </a:rPr>
              <a:t>≤</a:t>
            </a:r>
            <a:r>
              <a:rPr lang="en-US" altLang="zh-CN" sz="2000" b="1">
                <a:solidFill>
                  <a:srgbClr val="3333FF"/>
                </a:solidFill>
                <a:ea typeface="楷体" panose="02010609060101010101" pitchFamily="49" charset="-122"/>
                <a:cs typeface="Times New Roman" panose="02020603050405020304" pitchFamily="18" charset="0"/>
              </a:rPr>
              <a:t>1</a:t>
            </a:r>
            <a:r>
              <a:rPr lang="zh-CN" altLang="en-US" sz="2000" b="1">
                <a:solidFill>
                  <a:srgbClr val="3333FF"/>
                </a:solidFill>
                <a:ea typeface="楷体" panose="02010609060101010101" pitchFamily="49" charset="-122"/>
                <a:cs typeface="Times New Roman" panose="02020603050405020304" pitchFamily="18" charset="0"/>
              </a:rPr>
              <a:t>：结构约束</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53</a:t>
            </a:fld>
            <a:endParaRPr lang="en-US" altLang="zh-CN" dirty="0"/>
          </a:p>
        </p:txBody>
      </p:sp>
      <p:grpSp>
        <p:nvGrpSpPr>
          <p:cNvPr id="7" name="Group 2"/>
          <p:cNvGrpSpPr/>
          <p:nvPr/>
        </p:nvGrpSpPr>
        <p:grpSpPr bwMode="auto">
          <a:xfrm>
            <a:off x="685800" y="3472006"/>
            <a:ext cx="2743200" cy="1981200"/>
            <a:chOff x="432" y="2400"/>
            <a:chExt cx="1728" cy="1248"/>
          </a:xfrm>
        </p:grpSpPr>
        <p:sp>
          <p:nvSpPr>
            <p:cNvPr id="8" name="Oval 3"/>
            <p:cNvSpPr>
              <a:spLocks noChangeArrowheads="1"/>
            </p:cNvSpPr>
            <p:nvPr/>
          </p:nvSpPr>
          <p:spPr bwMode="auto">
            <a:xfrm>
              <a:off x="1392" y="2400"/>
              <a:ext cx="288" cy="288"/>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5</a:t>
              </a:r>
              <a:endParaRPr lang="en-US" altLang="zh-CN" sz="2400">
                <a:solidFill>
                  <a:srgbClr val="3333FF"/>
                </a:solidFill>
                <a:latin typeface="Times New Roman" panose="02020603050405020304" pitchFamily="18" charset="0"/>
                <a:cs typeface="Times New Roman" panose="02020603050405020304" pitchFamily="18" charset="0"/>
              </a:endParaRPr>
            </a:p>
          </p:txBody>
        </p:sp>
        <p:sp>
          <p:nvSpPr>
            <p:cNvPr id="9" name="Oval 4"/>
            <p:cNvSpPr>
              <a:spLocks noChangeArrowheads="1"/>
            </p:cNvSpPr>
            <p:nvPr/>
          </p:nvSpPr>
          <p:spPr bwMode="auto">
            <a:xfrm>
              <a:off x="912" y="2880"/>
              <a:ext cx="288" cy="288"/>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4</a:t>
              </a:r>
              <a:endParaRPr lang="en-US" altLang="zh-CN" sz="2400">
                <a:solidFill>
                  <a:srgbClr val="3333FF"/>
                </a:solidFill>
                <a:latin typeface="Times New Roman" panose="02020603050405020304" pitchFamily="18" charset="0"/>
                <a:cs typeface="Times New Roman" panose="02020603050405020304" pitchFamily="18" charset="0"/>
              </a:endParaRPr>
            </a:p>
          </p:txBody>
        </p:sp>
        <p:sp>
          <p:nvSpPr>
            <p:cNvPr id="10" name="Oval 5"/>
            <p:cNvSpPr>
              <a:spLocks noChangeArrowheads="1"/>
            </p:cNvSpPr>
            <p:nvPr/>
          </p:nvSpPr>
          <p:spPr bwMode="auto">
            <a:xfrm>
              <a:off x="1872" y="2880"/>
              <a:ext cx="288" cy="288"/>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8</a:t>
              </a:r>
              <a:endParaRPr lang="en-US" altLang="zh-CN" sz="2400">
                <a:solidFill>
                  <a:srgbClr val="3333FF"/>
                </a:solidFill>
                <a:latin typeface="Times New Roman" panose="02020603050405020304" pitchFamily="18" charset="0"/>
                <a:cs typeface="Times New Roman" panose="02020603050405020304" pitchFamily="18" charset="0"/>
              </a:endParaRPr>
            </a:p>
          </p:txBody>
        </p:sp>
        <p:sp>
          <p:nvSpPr>
            <p:cNvPr id="11" name="Oval 6"/>
            <p:cNvSpPr>
              <a:spLocks noChangeArrowheads="1"/>
            </p:cNvSpPr>
            <p:nvPr/>
          </p:nvSpPr>
          <p:spPr bwMode="auto">
            <a:xfrm>
              <a:off x="432" y="3360"/>
              <a:ext cx="288" cy="288"/>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cs typeface="Times New Roman" panose="02020603050405020304" pitchFamily="18" charset="0"/>
                </a:rPr>
                <a:t>2</a:t>
              </a:r>
              <a:endParaRPr lang="en-US" altLang="zh-CN" sz="2400" dirty="0">
                <a:solidFill>
                  <a:srgbClr val="3333FF"/>
                </a:solidFill>
                <a:latin typeface="Times New Roman" panose="02020603050405020304" pitchFamily="18" charset="0"/>
                <a:cs typeface="Times New Roman" panose="02020603050405020304" pitchFamily="18" charset="0"/>
              </a:endParaRPr>
            </a:p>
          </p:txBody>
        </p:sp>
        <p:sp>
          <p:nvSpPr>
            <p:cNvPr id="12" name="Line 7"/>
            <p:cNvSpPr>
              <a:spLocks noChangeShapeType="1"/>
            </p:cNvSpPr>
            <p:nvPr/>
          </p:nvSpPr>
          <p:spPr bwMode="auto">
            <a:xfrm flipH="1">
              <a:off x="1152" y="2640"/>
              <a:ext cx="288" cy="288"/>
            </a:xfrm>
            <a:prstGeom prst="line">
              <a:avLst/>
            </a:prstGeom>
            <a:noFill/>
            <a:ln w="28575">
              <a:solidFill>
                <a:srgbClr val="3333FF"/>
              </a:solidFill>
              <a:round/>
            </a:ln>
          </p:spPr>
          <p:txBody>
            <a:bodyPr wrap="none" anchor="ctr"/>
            <a:lstStyle/>
            <a:p>
              <a:endParaRPr lang="zh-CN" altLang="en-US"/>
            </a:p>
          </p:txBody>
        </p:sp>
        <p:sp>
          <p:nvSpPr>
            <p:cNvPr id="13" name="Line 8"/>
            <p:cNvSpPr>
              <a:spLocks noChangeShapeType="1"/>
            </p:cNvSpPr>
            <p:nvPr/>
          </p:nvSpPr>
          <p:spPr bwMode="auto">
            <a:xfrm flipH="1">
              <a:off x="672" y="3120"/>
              <a:ext cx="288" cy="288"/>
            </a:xfrm>
            <a:prstGeom prst="line">
              <a:avLst/>
            </a:prstGeom>
            <a:noFill/>
            <a:ln w="28575">
              <a:solidFill>
                <a:srgbClr val="3333FF"/>
              </a:solidFill>
              <a:round/>
            </a:ln>
          </p:spPr>
          <p:txBody>
            <a:bodyPr wrap="none" anchor="ctr"/>
            <a:lstStyle/>
            <a:p>
              <a:endParaRPr lang="zh-CN" altLang="en-US"/>
            </a:p>
          </p:txBody>
        </p:sp>
        <p:sp>
          <p:nvSpPr>
            <p:cNvPr id="14" name="Line 9"/>
            <p:cNvSpPr>
              <a:spLocks noChangeShapeType="1"/>
            </p:cNvSpPr>
            <p:nvPr/>
          </p:nvSpPr>
          <p:spPr bwMode="auto">
            <a:xfrm>
              <a:off x="1632" y="2640"/>
              <a:ext cx="288" cy="288"/>
            </a:xfrm>
            <a:prstGeom prst="line">
              <a:avLst/>
            </a:prstGeom>
            <a:noFill/>
            <a:ln w="28575">
              <a:solidFill>
                <a:srgbClr val="3333FF"/>
              </a:solidFill>
              <a:round/>
            </a:ln>
          </p:spPr>
          <p:txBody>
            <a:bodyPr wrap="none" anchor="ctr"/>
            <a:lstStyle/>
            <a:p>
              <a:endParaRPr lang="zh-CN" altLang="en-US"/>
            </a:p>
          </p:txBody>
        </p:sp>
      </p:grpSp>
      <p:sp>
        <p:nvSpPr>
          <p:cNvPr id="15" name="Text Box 20"/>
          <p:cNvSpPr txBox="1">
            <a:spLocks noChangeArrowheads="1"/>
          </p:cNvSpPr>
          <p:nvPr/>
        </p:nvSpPr>
        <p:spPr bwMode="auto">
          <a:xfrm>
            <a:off x="1541464" y="5469081"/>
            <a:ext cx="1530338" cy="466725"/>
          </a:xfrm>
          <a:prstGeom prst="rect">
            <a:avLst/>
          </a:prstGeom>
          <a:noFill/>
          <a:ln w="9525">
            <a:solidFill>
              <a:schemeClr val="bg1"/>
            </a:solidFill>
            <a:miter lim="800000"/>
          </a:ln>
        </p:spPr>
        <p:txBody>
          <a:bodyPr wrap="square">
            <a:spAutoFit/>
          </a:bodyPr>
          <a:lstStyle/>
          <a:p>
            <a:pPr algn="l"/>
            <a:r>
              <a:rPr lang="zh-CN" altLang="en-US" sz="2400" b="1" dirty="0">
                <a:solidFill>
                  <a:srgbClr val="3333FF"/>
                </a:solidFill>
                <a:latin typeface="楷体" panose="02010609060101010101" pitchFamily="49" charset="-122"/>
                <a:ea typeface="楷体" panose="02010609060101010101" pitchFamily="49" charset="-122"/>
              </a:rPr>
              <a:t>是平衡树</a:t>
            </a:r>
            <a:endParaRPr lang="zh-CN" altLang="en-US" sz="2400" dirty="0">
              <a:solidFill>
                <a:srgbClr val="3333FF"/>
              </a:solidFill>
              <a:latin typeface="楷体" panose="02010609060101010101" pitchFamily="49" charset="-122"/>
              <a:ea typeface="楷体" panose="02010609060101010101" pitchFamily="49" charset="-122"/>
            </a:endParaRPr>
          </a:p>
        </p:txBody>
      </p:sp>
      <p:grpSp>
        <p:nvGrpSpPr>
          <p:cNvPr id="16" name="组合 15"/>
          <p:cNvGrpSpPr/>
          <p:nvPr/>
        </p:nvGrpSpPr>
        <p:grpSpPr>
          <a:xfrm>
            <a:off x="684213" y="3251343"/>
            <a:ext cx="3240087" cy="1666875"/>
            <a:chOff x="684213" y="1479550"/>
            <a:chExt cx="3240087" cy="1666875"/>
          </a:xfrm>
        </p:grpSpPr>
        <p:sp>
          <p:nvSpPr>
            <p:cNvPr id="17" name="Text Box 22"/>
            <p:cNvSpPr txBox="1">
              <a:spLocks noChangeArrowheads="1"/>
            </p:cNvSpPr>
            <p:nvPr/>
          </p:nvSpPr>
          <p:spPr bwMode="auto">
            <a:xfrm>
              <a:off x="684213" y="2781300"/>
              <a:ext cx="431800" cy="365125"/>
            </a:xfrm>
            <a:prstGeom prst="rect">
              <a:avLst/>
            </a:prstGeom>
            <a:noFill/>
            <a:ln w="9525">
              <a:noFill/>
              <a:miter lim="800000"/>
            </a:ln>
          </p:spPr>
          <p:txBody>
            <a:bodyPr lIns="0" tIns="0" rIns="0" bIns="0">
              <a:spAutoFit/>
            </a:bodyPr>
            <a:lstStyle/>
            <a:p>
              <a:pPr algn="l">
                <a:spcBef>
                  <a:spcPct val="50000"/>
                </a:spcBef>
              </a:pPr>
              <a:r>
                <a:rPr kumimoji="0" lang="en-US" altLang="zh-CN" sz="2400" b="1">
                  <a:solidFill>
                    <a:srgbClr val="3333FF"/>
                  </a:solidFill>
                  <a:ea typeface="楷体_GB2312" pitchFamily="49" charset="-122"/>
                </a:rPr>
                <a:t>0</a:t>
              </a:r>
            </a:p>
          </p:txBody>
        </p:sp>
        <p:sp>
          <p:nvSpPr>
            <p:cNvPr id="18" name="Text Box 23"/>
            <p:cNvSpPr txBox="1">
              <a:spLocks noChangeArrowheads="1"/>
            </p:cNvSpPr>
            <p:nvPr/>
          </p:nvSpPr>
          <p:spPr bwMode="auto">
            <a:xfrm>
              <a:off x="1258888" y="2205038"/>
              <a:ext cx="431800" cy="365125"/>
            </a:xfrm>
            <a:prstGeom prst="rect">
              <a:avLst/>
            </a:prstGeom>
            <a:noFill/>
            <a:ln w="9525">
              <a:noFill/>
              <a:miter lim="800000"/>
            </a:ln>
          </p:spPr>
          <p:txBody>
            <a:bodyPr lIns="0" tIns="0" rIns="0" bIns="0">
              <a:spAutoFit/>
            </a:bodyPr>
            <a:lstStyle/>
            <a:p>
              <a:pPr algn="l">
                <a:spcBef>
                  <a:spcPct val="50000"/>
                </a:spcBef>
              </a:pPr>
              <a:r>
                <a:rPr kumimoji="0" lang="en-US" altLang="zh-CN" sz="2400" b="1">
                  <a:solidFill>
                    <a:srgbClr val="3333FF"/>
                  </a:solidFill>
                  <a:ea typeface="楷体_GB2312" pitchFamily="49" charset="-122"/>
                </a:rPr>
                <a:t>1</a:t>
              </a:r>
            </a:p>
          </p:txBody>
        </p:sp>
        <p:sp>
          <p:nvSpPr>
            <p:cNvPr id="19" name="Text Box 24"/>
            <p:cNvSpPr txBox="1">
              <a:spLocks noChangeArrowheads="1"/>
            </p:cNvSpPr>
            <p:nvPr/>
          </p:nvSpPr>
          <p:spPr bwMode="auto">
            <a:xfrm>
              <a:off x="3492500" y="2276475"/>
              <a:ext cx="431800" cy="365125"/>
            </a:xfrm>
            <a:prstGeom prst="rect">
              <a:avLst/>
            </a:prstGeom>
            <a:noFill/>
            <a:ln w="9525">
              <a:noFill/>
              <a:miter lim="800000"/>
            </a:ln>
          </p:spPr>
          <p:txBody>
            <a:bodyPr lIns="0" tIns="0" rIns="0" bIns="0">
              <a:spAutoFit/>
            </a:bodyPr>
            <a:lstStyle/>
            <a:p>
              <a:pPr algn="l">
                <a:spcBef>
                  <a:spcPct val="50000"/>
                </a:spcBef>
              </a:pPr>
              <a:r>
                <a:rPr kumimoji="0" lang="en-US" altLang="zh-CN" sz="2400" b="1">
                  <a:solidFill>
                    <a:srgbClr val="3333FF"/>
                  </a:solidFill>
                  <a:ea typeface="楷体_GB2312" pitchFamily="49" charset="-122"/>
                </a:rPr>
                <a:t>0</a:t>
              </a:r>
            </a:p>
          </p:txBody>
        </p:sp>
        <p:sp>
          <p:nvSpPr>
            <p:cNvPr id="20" name="Text Box 25"/>
            <p:cNvSpPr txBox="1">
              <a:spLocks noChangeArrowheads="1"/>
            </p:cNvSpPr>
            <p:nvPr/>
          </p:nvSpPr>
          <p:spPr bwMode="auto">
            <a:xfrm>
              <a:off x="2700338" y="1479550"/>
              <a:ext cx="431800" cy="365125"/>
            </a:xfrm>
            <a:prstGeom prst="rect">
              <a:avLst/>
            </a:prstGeom>
            <a:noFill/>
            <a:ln w="9525">
              <a:noFill/>
              <a:miter lim="800000"/>
            </a:ln>
          </p:spPr>
          <p:txBody>
            <a:bodyPr lIns="0" tIns="0" rIns="0" bIns="0">
              <a:spAutoFit/>
            </a:bodyPr>
            <a:lstStyle/>
            <a:p>
              <a:pPr algn="l">
                <a:spcBef>
                  <a:spcPct val="50000"/>
                </a:spcBef>
              </a:pPr>
              <a:r>
                <a:rPr kumimoji="0" lang="en-US" altLang="zh-CN" sz="2400" b="1">
                  <a:solidFill>
                    <a:srgbClr val="3333FF"/>
                  </a:solidFill>
                  <a:ea typeface="楷体_GB2312" pitchFamily="49" charset="-122"/>
                </a:rPr>
                <a:t>1</a:t>
              </a:r>
            </a:p>
          </p:txBody>
        </p:sp>
      </p:grpSp>
      <p:grpSp>
        <p:nvGrpSpPr>
          <p:cNvPr id="21" name="组合 20"/>
          <p:cNvGrpSpPr/>
          <p:nvPr/>
        </p:nvGrpSpPr>
        <p:grpSpPr>
          <a:xfrm>
            <a:off x="4114800" y="3472006"/>
            <a:ext cx="3505200" cy="2743200"/>
            <a:chOff x="4114800" y="1700213"/>
            <a:chExt cx="3505200" cy="2743200"/>
          </a:xfrm>
        </p:grpSpPr>
        <p:sp>
          <p:nvSpPr>
            <p:cNvPr id="22" name="Oval 11"/>
            <p:cNvSpPr>
              <a:spLocks noChangeArrowheads="1"/>
            </p:cNvSpPr>
            <p:nvPr/>
          </p:nvSpPr>
          <p:spPr bwMode="auto">
            <a:xfrm>
              <a:off x="6400800" y="1700213"/>
              <a:ext cx="457200" cy="457200"/>
            </a:xfrm>
            <a:prstGeom prst="ellipse">
              <a:avLst/>
            </a:prstGeom>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5</a:t>
              </a:r>
              <a:endParaRPr lang="en-US" altLang="zh-CN" sz="2400">
                <a:solidFill>
                  <a:srgbClr val="3333FF"/>
                </a:solidFill>
                <a:latin typeface="Times New Roman" panose="02020603050405020304" pitchFamily="18" charset="0"/>
                <a:cs typeface="Times New Roman" panose="02020603050405020304" pitchFamily="18" charset="0"/>
              </a:endParaRPr>
            </a:p>
          </p:txBody>
        </p:sp>
        <p:sp>
          <p:nvSpPr>
            <p:cNvPr id="23" name="Oval 12"/>
            <p:cNvSpPr>
              <a:spLocks noChangeArrowheads="1"/>
            </p:cNvSpPr>
            <p:nvPr/>
          </p:nvSpPr>
          <p:spPr bwMode="auto">
            <a:xfrm>
              <a:off x="5638800" y="2462213"/>
              <a:ext cx="457200" cy="457200"/>
            </a:xfrm>
            <a:prstGeom prst="ellipse">
              <a:avLst/>
            </a:prstGeom>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4</a:t>
              </a:r>
              <a:endParaRPr lang="en-US" altLang="zh-CN" sz="2400">
                <a:solidFill>
                  <a:srgbClr val="3333FF"/>
                </a:solidFill>
                <a:latin typeface="Times New Roman" panose="02020603050405020304" pitchFamily="18" charset="0"/>
                <a:cs typeface="Times New Roman" panose="02020603050405020304" pitchFamily="18" charset="0"/>
              </a:endParaRPr>
            </a:p>
          </p:txBody>
        </p:sp>
        <p:sp>
          <p:nvSpPr>
            <p:cNvPr id="24" name="Oval 13"/>
            <p:cNvSpPr>
              <a:spLocks noChangeArrowheads="1"/>
            </p:cNvSpPr>
            <p:nvPr/>
          </p:nvSpPr>
          <p:spPr bwMode="auto">
            <a:xfrm>
              <a:off x="7162800" y="246221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cs typeface="Times New Roman" panose="02020603050405020304" pitchFamily="18" charset="0"/>
                </a:rPr>
                <a:t>8</a:t>
              </a:r>
              <a:endParaRPr lang="en-US" altLang="zh-CN" sz="2400" dirty="0">
                <a:solidFill>
                  <a:srgbClr val="3333FF"/>
                </a:solidFill>
                <a:latin typeface="Times New Roman" panose="02020603050405020304" pitchFamily="18" charset="0"/>
                <a:cs typeface="Times New Roman" panose="02020603050405020304" pitchFamily="18" charset="0"/>
              </a:endParaRPr>
            </a:p>
          </p:txBody>
        </p:sp>
        <p:sp>
          <p:nvSpPr>
            <p:cNvPr id="25" name="Oval 14"/>
            <p:cNvSpPr>
              <a:spLocks noChangeArrowheads="1"/>
            </p:cNvSpPr>
            <p:nvPr/>
          </p:nvSpPr>
          <p:spPr bwMode="auto">
            <a:xfrm>
              <a:off x="4876800" y="322421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2</a:t>
              </a:r>
              <a:endParaRPr lang="en-US" altLang="zh-CN" sz="2400">
                <a:solidFill>
                  <a:srgbClr val="3333FF"/>
                </a:solidFill>
                <a:latin typeface="Times New Roman" panose="02020603050405020304" pitchFamily="18" charset="0"/>
                <a:cs typeface="Times New Roman" panose="02020603050405020304" pitchFamily="18" charset="0"/>
              </a:endParaRPr>
            </a:p>
          </p:txBody>
        </p:sp>
        <p:sp>
          <p:nvSpPr>
            <p:cNvPr id="26" name="Oval 15"/>
            <p:cNvSpPr>
              <a:spLocks noChangeArrowheads="1"/>
            </p:cNvSpPr>
            <p:nvPr/>
          </p:nvSpPr>
          <p:spPr bwMode="auto">
            <a:xfrm>
              <a:off x="4114800" y="398621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1</a:t>
              </a:r>
              <a:endParaRPr lang="en-US" altLang="zh-CN" sz="2400">
                <a:solidFill>
                  <a:srgbClr val="3333FF"/>
                </a:solidFill>
                <a:latin typeface="Times New Roman" panose="02020603050405020304" pitchFamily="18" charset="0"/>
                <a:cs typeface="Times New Roman" panose="02020603050405020304" pitchFamily="18" charset="0"/>
              </a:endParaRPr>
            </a:p>
          </p:txBody>
        </p:sp>
        <p:sp>
          <p:nvSpPr>
            <p:cNvPr id="27" name="Line 16"/>
            <p:cNvSpPr>
              <a:spLocks noChangeShapeType="1"/>
            </p:cNvSpPr>
            <p:nvPr/>
          </p:nvSpPr>
          <p:spPr bwMode="auto">
            <a:xfrm flipH="1">
              <a:off x="6019800" y="2081213"/>
              <a:ext cx="457200" cy="457200"/>
            </a:xfrm>
            <a:prstGeom prst="line">
              <a:avLst/>
            </a:prstGeom>
            <a:noFill/>
            <a:ln w="28575">
              <a:solidFill>
                <a:srgbClr val="3333FF"/>
              </a:solidFill>
              <a:round/>
            </a:ln>
          </p:spPr>
          <p:txBody>
            <a:bodyPr wrap="none" anchor="ctr"/>
            <a:lstStyle/>
            <a:p>
              <a:endParaRPr lang="zh-CN" altLang="en-US"/>
            </a:p>
          </p:txBody>
        </p:sp>
        <p:sp>
          <p:nvSpPr>
            <p:cNvPr id="28" name="Line 17"/>
            <p:cNvSpPr>
              <a:spLocks noChangeShapeType="1"/>
            </p:cNvSpPr>
            <p:nvPr/>
          </p:nvSpPr>
          <p:spPr bwMode="auto">
            <a:xfrm flipH="1">
              <a:off x="5257800" y="2843213"/>
              <a:ext cx="457200" cy="457200"/>
            </a:xfrm>
            <a:prstGeom prst="line">
              <a:avLst/>
            </a:prstGeom>
            <a:noFill/>
            <a:ln w="28575">
              <a:solidFill>
                <a:srgbClr val="3333FF"/>
              </a:solidFill>
              <a:round/>
            </a:ln>
          </p:spPr>
          <p:txBody>
            <a:bodyPr wrap="none" anchor="ctr"/>
            <a:lstStyle/>
            <a:p>
              <a:endParaRPr lang="zh-CN" altLang="en-US"/>
            </a:p>
          </p:txBody>
        </p:sp>
        <p:sp>
          <p:nvSpPr>
            <p:cNvPr id="29" name="Line 18"/>
            <p:cNvSpPr>
              <a:spLocks noChangeShapeType="1"/>
            </p:cNvSpPr>
            <p:nvPr/>
          </p:nvSpPr>
          <p:spPr bwMode="auto">
            <a:xfrm flipH="1">
              <a:off x="4495800" y="3605213"/>
              <a:ext cx="457200" cy="457200"/>
            </a:xfrm>
            <a:prstGeom prst="line">
              <a:avLst/>
            </a:prstGeom>
            <a:noFill/>
            <a:ln w="28575">
              <a:solidFill>
                <a:srgbClr val="3333FF"/>
              </a:solidFill>
              <a:round/>
            </a:ln>
          </p:spPr>
          <p:txBody>
            <a:bodyPr wrap="none" anchor="ctr"/>
            <a:lstStyle/>
            <a:p>
              <a:endParaRPr lang="zh-CN" altLang="en-US"/>
            </a:p>
          </p:txBody>
        </p:sp>
        <p:sp>
          <p:nvSpPr>
            <p:cNvPr id="30" name="Line 19"/>
            <p:cNvSpPr>
              <a:spLocks noChangeShapeType="1"/>
            </p:cNvSpPr>
            <p:nvPr/>
          </p:nvSpPr>
          <p:spPr bwMode="auto">
            <a:xfrm>
              <a:off x="6781800" y="2081213"/>
              <a:ext cx="457200" cy="457200"/>
            </a:xfrm>
            <a:prstGeom prst="line">
              <a:avLst/>
            </a:prstGeom>
            <a:noFill/>
            <a:ln w="28575">
              <a:solidFill>
                <a:srgbClr val="3333FF"/>
              </a:solidFill>
              <a:round/>
            </a:ln>
          </p:spPr>
          <p:txBody>
            <a:bodyPr wrap="none" anchor="ctr"/>
            <a:lstStyle/>
            <a:p>
              <a:endParaRPr lang="zh-CN" altLang="en-US"/>
            </a:p>
          </p:txBody>
        </p:sp>
      </p:grpSp>
      <p:sp>
        <p:nvSpPr>
          <p:cNvPr id="31" name="Text Box 21"/>
          <p:cNvSpPr txBox="1">
            <a:spLocks noChangeArrowheads="1"/>
          </p:cNvSpPr>
          <p:nvPr/>
        </p:nvSpPr>
        <p:spPr bwMode="auto">
          <a:xfrm>
            <a:off x="5643570" y="5986611"/>
            <a:ext cx="2667000" cy="466725"/>
          </a:xfrm>
          <a:prstGeom prst="rect">
            <a:avLst/>
          </a:prstGeom>
          <a:noFill/>
          <a:ln w="9525">
            <a:solidFill>
              <a:schemeClr val="bg1"/>
            </a:solidFill>
            <a:miter lim="800000"/>
          </a:ln>
        </p:spPr>
        <p:txBody>
          <a:bodyPr>
            <a:spAutoFit/>
          </a:bodyPr>
          <a:lstStyle/>
          <a:p>
            <a:pPr algn="l"/>
            <a:r>
              <a:rPr lang="zh-CN" altLang="en-US" sz="2400" b="1" dirty="0">
                <a:solidFill>
                  <a:srgbClr val="3333FF"/>
                </a:solidFill>
                <a:latin typeface="楷体" panose="02010609060101010101" pitchFamily="49" charset="-122"/>
                <a:ea typeface="楷体" panose="02010609060101010101" pitchFamily="49" charset="-122"/>
              </a:rPr>
              <a:t>不是平衡树</a:t>
            </a:r>
            <a:endParaRPr lang="zh-CN" altLang="en-US" sz="2400" dirty="0">
              <a:solidFill>
                <a:srgbClr val="3333FF"/>
              </a:solidFill>
              <a:latin typeface="楷体" panose="02010609060101010101" pitchFamily="49" charset="-122"/>
              <a:ea typeface="楷体" panose="02010609060101010101" pitchFamily="49" charset="-122"/>
            </a:endParaRPr>
          </a:p>
        </p:txBody>
      </p:sp>
      <p:grpSp>
        <p:nvGrpSpPr>
          <p:cNvPr id="32" name="组合 31"/>
          <p:cNvGrpSpPr/>
          <p:nvPr/>
        </p:nvGrpSpPr>
        <p:grpSpPr>
          <a:xfrm>
            <a:off x="3995738" y="3113231"/>
            <a:ext cx="4176712" cy="2668588"/>
            <a:chOff x="3995738" y="1341438"/>
            <a:chExt cx="4176712" cy="2668588"/>
          </a:xfrm>
        </p:grpSpPr>
        <p:sp>
          <p:nvSpPr>
            <p:cNvPr id="33" name="Text Box 26"/>
            <p:cNvSpPr txBox="1">
              <a:spLocks noChangeArrowheads="1"/>
            </p:cNvSpPr>
            <p:nvPr/>
          </p:nvSpPr>
          <p:spPr bwMode="auto">
            <a:xfrm>
              <a:off x="3995738" y="3644901"/>
              <a:ext cx="431800" cy="365125"/>
            </a:xfrm>
            <a:prstGeom prst="rect">
              <a:avLst/>
            </a:prstGeom>
            <a:noFill/>
            <a:ln w="9525">
              <a:noFill/>
              <a:miter lim="800000"/>
            </a:ln>
          </p:spPr>
          <p:txBody>
            <a:bodyPr lIns="0" tIns="0" rIns="0" bIns="0">
              <a:spAutoFit/>
            </a:bodyPr>
            <a:lstStyle/>
            <a:p>
              <a:pPr algn="l">
                <a:spcBef>
                  <a:spcPct val="50000"/>
                </a:spcBef>
              </a:pPr>
              <a:r>
                <a:rPr kumimoji="0" lang="en-US" altLang="zh-CN" sz="2400" b="1">
                  <a:solidFill>
                    <a:srgbClr val="3333FF"/>
                  </a:solidFill>
                  <a:ea typeface="楷体_GB2312" pitchFamily="49" charset="-122"/>
                </a:rPr>
                <a:t>0</a:t>
              </a:r>
            </a:p>
          </p:txBody>
        </p:sp>
        <p:sp>
          <p:nvSpPr>
            <p:cNvPr id="34" name="Text Box 27"/>
            <p:cNvSpPr txBox="1">
              <a:spLocks noChangeArrowheads="1"/>
            </p:cNvSpPr>
            <p:nvPr/>
          </p:nvSpPr>
          <p:spPr bwMode="auto">
            <a:xfrm>
              <a:off x="4645025" y="2924176"/>
              <a:ext cx="431800" cy="365125"/>
            </a:xfrm>
            <a:prstGeom prst="rect">
              <a:avLst/>
            </a:prstGeom>
            <a:noFill/>
            <a:ln w="9525">
              <a:noFill/>
              <a:miter lim="800000"/>
            </a:ln>
          </p:spPr>
          <p:txBody>
            <a:bodyPr lIns="0" tIns="0" rIns="0" bIns="0">
              <a:spAutoFit/>
            </a:bodyPr>
            <a:lstStyle/>
            <a:p>
              <a:pPr algn="l">
                <a:spcBef>
                  <a:spcPct val="50000"/>
                </a:spcBef>
              </a:pPr>
              <a:r>
                <a:rPr kumimoji="0" lang="en-US" altLang="zh-CN" sz="2400" b="1">
                  <a:solidFill>
                    <a:srgbClr val="3333FF"/>
                  </a:solidFill>
                  <a:ea typeface="楷体_GB2312" pitchFamily="49" charset="-122"/>
                </a:rPr>
                <a:t>1</a:t>
              </a:r>
            </a:p>
          </p:txBody>
        </p:sp>
        <p:sp>
          <p:nvSpPr>
            <p:cNvPr id="35" name="Text Box 28"/>
            <p:cNvSpPr txBox="1">
              <a:spLocks noChangeArrowheads="1"/>
            </p:cNvSpPr>
            <p:nvPr/>
          </p:nvSpPr>
          <p:spPr bwMode="auto">
            <a:xfrm>
              <a:off x="5435600" y="2271713"/>
              <a:ext cx="431800" cy="369332"/>
            </a:xfrm>
            <a:prstGeom prst="rect">
              <a:avLst/>
            </a:prstGeom>
            <a:noFill/>
            <a:ln w="9525">
              <a:noFill/>
              <a:miter lim="800000"/>
            </a:ln>
          </p:spPr>
          <p:txBody>
            <a:bodyPr lIns="0" tIns="0" rIns="0" bIns="0">
              <a:spAutoFit/>
            </a:bodyPr>
            <a:lstStyle/>
            <a:p>
              <a:pPr algn="l">
                <a:spcBef>
                  <a:spcPct val="50000"/>
                </a:spcBef>
              </a:pPr>
              <a:r>
                <a:rPr kumimoji="0" lang="en-US" altLang="zh-CN" sz="2400" b="1">
                  <a:solidFill>
                    <a:srgbClr val="FF00FF"/>
                  </a:solidFill>
                  <a:ea typeface="楷体_GB2312" pitchFamily="49" charset="-122"/>
                </a:rPr>
                <a:t>2</a:t>
              </a:r>
            </a:p>
          </p:txBody>
        </p:sp>
        <p:sp>
          <p:nvSpPr>
            <p:cNvPr id="36" name="Text Box 29"/>
            <p:cNvSpPr txBox="1">
              <a:spLocks noChangeArrowheads="1"/>
            </p:cNvSpPr>
            <p:nvPr/>
          </p:nvSpPr>
          <p:spPr bwMode="auto">
            <a:xfrm>
              <a:off x="7740650" y="2487613"/>
              <a:ext cx="431800" cy="365125"/>
            </a:xfrm>
            <a:prstGeom prst="rect">
              <a:avLst/>
            </a:prstGeom>
            <a:noFill/>
            <a:ln w="9525">
              <a:noFill/>
              <a:miter lim="800000"/>
            </a:ln>
          </p:spPr>
          <p:txBody>
            <a:bodyPr lIns="0" tIns="0" rIns="0" bIns="0">
              <a:spAutoFit/>
            </a:bodyPr>
            <a:lstStyle/>
            <a:p>
              <a:pPr algn="l">
                <a:spcBef>
                  <a:spcPct val="50000"/>
                </a:spcBef>
              </a:pPr>
              <a:r>
                <a:rPr kumimoji="0" lang="en-US" altLang="zh-CN" sz="2400" b="1">
                  <a:solidFill>
                    <a:srgbClr val="3333FF"/>
                  </a:solidFill>
                  <a:ea typeface="楷体_GB2312" pitchFamily="49" charset="-122"/>
                </a:rPr>
                <a:t>0</a:t>
              </a:r>
            </a:p>
          </p:txBody>
        </p:sp>
        <p:sp>
          <p:nvSpPr>
            <p:cNvPr id="37" name="Text Box 30"/>
            <p:cNvSpPr txBox="1">
              <a:spLocks noChangeArrowheads="1"/>
            </p:cNvSpPr>
            <p:nvPr/>
          </p:nvSpPr>
          <p:spPr bwMode="auto">
            <a:xfrm>
              <a:off x="6445250" y="1341438"/>
              <a:ext cx="431800" cy="369332"/>
            </a:xfrm>
            <a:prstGeom prst="rect">
              <a:avLst/>
            </a:prstGeom>
            <a:noFill/>
            <a:ln w="9525">
              <a:noFill/>
              <a:miter lim="800000"/>
            </a:ln>
          </p:spPr>
          <p:txBody>
            <a:bodyPr lIns="0" tIns="0" rIns="0" bIns="0">
              <a:spAutoFit/>
            </a:bodyPr>
            <a:lstStyle/>
            <a:p>
              <a:pPr algn="l">
                <a:spcBef>
                  <a:spcPct val="50000"/>
                </a:spcBef>
              </a:pPr>
              <a:r>
                <a:rPr kumimoji="0" lang="en-US" altLang="zh-CN" sz="2400" b="1">
                  <a:solidFill>
                    <a:srgbClr val="FF00FF"/>
                  </a:solidFill>
                  <a:ea typeface="楷体_GB2312" pitchFamily="49" charset="-122"/>
                </a:rPr>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3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19118" y="1579542"/>
            <a:ext cx="8610600" cy="1606594"/>
          </a:xfrm>
          <a:prstGeom prst="rect">
            <a:avLst/>
          </a:prstGeom>
          <a:noFill/>
          <a:ln w="9525">
            <a:noFill/>
            <a:miter lim="800000"/>
          </a:ln>
        </p:spPr>
        <p:txBody>
          <a:bodyPr>
            <a:spAutoFit/>
          </a:bodyPr>
          <a:lstStyle/>
          <a:p>
            <a:pPr algn="just">
              <a:lnSpc>
                <a:spcPct val="120000"/>
              </a:lnSpc>
              <a:spcBef>
                <a:spcPct val="50000"/>
              </a:spcBef>
            </a:pPr>
            <a:r>
              <a:rPr lang="en-US" altLang="zh-CN" sz="2400" dirty="0">
                <a:solidFill>
                  <a:srgbClr val="3333FF"/>
                </a:solidFill>
                <a:ea typeface="楷体" panose="02010609060101010101" pitchFamily="49" charset="-122"/>
                <a:cs typeface="Times New Roman" panose="02020603050405020304" pitchFamily="18" charset="0"/>
              </a:rPr>
              <a:t>         </a:t>
            </a:r>
            <a:r>
              <a:rPr lang="zh-CN" altLang="en-US" sz="2400" b="1" dirty="0">
                <a:solidFill>
                  <a:srgbClr val="3333FF"/>
                </a:solidFill>
                <a:ea typeface="楷体" panose="02010609060101010101" pitchFamily="49" charset="-122"/>
                <a:cs typeface="Times New Roman" panose="02020603050405020304" pitchFamily="18" charset="0"/>
              </a:rPr>
              <a:t>平衡二叉树中</a:t>
            </a:r>
            <a:r>
              <a:rPr lang="zh-CN" altLang="en-US" sz="2400" b="1">
                <a:solidFill>
                  <a:srgbClr val="3333FF"/>
                </a:solidFill>
                <a:ea typeface="楷体" panose="02010609060101010101" pitchFamily="49" charset="-122"/>
                <a:cs typeface="Times New Roman" panose="02020603050405020304" pitchFamily="18" charset="0"/>
              </a:rPr>
              <a:t>插入新结点方式</a:t>
            </a:r>
            <a:r>
              <a:rPr lang="zh-CN" altLang="en-US" sz="2400" b="1" dirty="0">
                <a:solidFill>
                  <a:srgbClr val="3333FF"/>
                </a:solidFill>
                <a:ea typeface="楷体" panose="02010609060101010101" pitchFamily="49" charset="-122"/>
                <a:cs typeface="Times New Roman" panose="02020603050405020304" pitchFamily="18" charset="0"/>
              </a:rPr>
              <a:t>与二叉排序</a:t>
            </a:r>
            <a:r>
              <a:rPr lang="zh-CN" altLang="en-US" sz="2400" b="1">
                <a:solidFill>
                  <a:srgbClr val="3333FF"/>
                </a:solidFill>
                <a:ea typeface="楷体" panose="02010609060101010101" pitchFamily="49" charset="-122"/>
                <a:cs typeface="Times New Roman" panose="02020603050405020304" pitchFamily="18" charset="0"/>
              </a:rPr>
              <a:t>树相似，只是</a:t>
            </a:r>
            <a:r>
              <a:rPr lang="zh-CN" altLang="en-US" sz="2400" b="1" dirty="0">
                <a:solidFill>
                  <a:srgbClr val="3333FF"/>
                </a:solidFill>
                <a:ea typeface="楷体" panose="02010609060101010101" pitchFamily="49" charset="-122"/>
                <a:cs typeface="Times New Roman" panose="02020603050405020304" pitchFamily="18" charset="0"/>
              </a:rPr>
              <a:t>插入后可能破坏了平衡二叉树的</a:t>
            </a:r>
            <a:r>
              <a:rPr lang="zh-CN" altLang="en-US" sz="2400" b="1">
                <a:solidFill>
                  <a:srgbClr val="3333FF"/>
                </a:solidFill>
                <a:ea typeface="楷体" panose="02010609060101010101" pitchFamily="49" charset="-122"/>
                <a:cs typeface="Times New Roman" panose="02020603050405020304" pitchFamily="18" charset="0"/>
              </a:rPr>
              <a:t>平衡性，解决</a:t>
            </a:r>
            <a:r>
              <a:rPr lang="zh-CN" altLang="en-US" sz="2400" b="1" dirty="0">
                <a:solidFill>
                  <a:srgbClr val="3333FF"/>
                </a:solidFill>
                <a:ea typeface="楷体" panose="02010609060101010101" pitchFamily="49" charset="-122"/>
                <a:cs typeface="Times New Roman" panose="02020603050405020304" pitchFamily="18" charset="0"/>
              </a:rPr>
              <a:t>方法是</a:t>
            </a:r>
            <a:r>
              <a:rPr lang="zh-CN" altLang="en-US" sz="2400" b="1" dirty="0">
                <a:solidFill>
                  <a:srgbClr val="FF00FF"/>
                </a:solidFill>
                <a:ea typeface="楷体" panose="02010609060101010101" pitchFamily="49" charset="-122"/>
                <a:cs typeface="Times New Roman" panose="02020603050405020304" pitchFamily="18" charset="0"/>
              </a:rPr>
              <a:t>调整</a:t>
            </a:r>
            <a:r>
              <a:rPr lang="zh-CN" altLang="en-US" sz="2400" b="1" dirty="0">
                <a:solidFill>
                  <a:srgbClr val="3333FF"/>
                </a:solidFill>
                <a:ea typeface="楷体" panose="02010609060101010101" pitchFamily="49" charset="-122"/>
                <a:cs typeface="Times New Roman" panose="02020603050405020304" pitchFamily="18" charset="0"/>
              </a:rPr>
              <a:t>。</a:t>
            </a:r>
          </a:p>
          <a:p>
            <a:pPr algn="just">
              <a:lnSpc>
                <a:spcPct val="120000"/>
              </a:lnSpc>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a:t>
            </a:r>
            <a:r>
              <a:rPr lang="zh-CN" altLang="en-US" sz="2400" b="1">
                <a:solidFill>
                  <a:srgbClr val="3333FF"/>
                </a:solidFill>
                <a:ea typeface="楷体" panose="02010609060101010101" pitchFamily="49" charset="-122"/>
                <a:cs typeface="Times New Roman" panose="02020603050405020304" pitchFamily="18" charset="0"/>
              </a:rPr>
              <a:t>　 调整</a:t>
            </a:r>
            <a:r>
              <a:rPr lang="zh-CN" altLang="en-US" sz="2400" b="1" dirty="0">
                <a:solidFill>
                  <a:srgbClr val="3333FF"/>
                </a:solidFill>
                <a:ea typeface="楷体" panose="02010609060101010101" pitchFamily="49" charset="-122"/>
                <a:cs typeface="Times New Roman" panose="02020603050405020304" pitchFamily="18" charset="0"/>
              </a:rPr>
              <a:t>操作可归纳为</a:t>
            </a:r>
            <a:r>
              <a:rPr lang="en-US" altLang="zh-CN" sz="2400" b="1" dirty="0">
                <a:solidFill>
                  <a:srgbClr val="3333FF"/>
                </a:solidFill>
                <a:ea typeface="楷体" panose="02010609060101010101" pitchFamily="49" charset="-122"/>
                <a:cs typeface="Times New Roman" panose="02020603050405020304" pitchFamily="18" charset="0"/>
              </a:rPr>
              <a:t>4</a:t>
            </a:r>
            <a:r>
              <a:rPr lang="zh-CN" altLang="en-US" sz="2400" b="1" dirty="0">
                <a:solidFill>
                  <a:srgbClr val="3333FF"/>
                </a:solidFill>
                <a:ea typeface="楷体" panose="02010609060101010101" pitchFamily="49" charset="-122"/>
                <a:cs typeface="Times New Roman" panose="02020603050405020304" pitchFamily="18" charset="0"/>
              </a:rPr>
              <a:t>种情况。</a:t>
            </a:r>
          </a:p>
        </p:txBody>
      </p:sp>
      <p:sp>
        <p:nvSpPr>
          <p:cNvPr id="38915" name="Text Box 5"/>
          <p:cNvSpPr txBox="1">
            <a:spLocks noChangeArrowheads="1"/>
          </p:cNvSpPr>
          <p:nvPr/>
        </p:nvSpPr>
        <p:spPr bwMode="auto">
          <a:xfrm>
            <a:off x="823943" y="571480"/>
            <a:ext cx="4102102" cy="457200"/>
          </a:xfrm>
          <a:prstGeom prst="rect">
            <a:avLst/>
          </a:prstGeom>
          <a:solidFill>
            <a:srgbClr val="9900FF"/>
          </a:solidFill>
          <a:ln w="28575" algn="ctr">
            <a:noFill/>
            <a:miter lim="800000"/>
          </a:ln>
        </p:spPr>
        <p:txBody>
          <a:bodyPr wrap="square">
            <a:spAutoFit/>
          </a:bodyPr>
          <a:lstStyle/>
          <a:p>
            <a:pPr>
              <a:spcBef>
                <a:spcPct val="50000"/>
              </a:spcBef>
            </a:pPr>
            <a:r>
              <a:rPr kumimoji="0" lang="en-US" altLang="zh-CN" sz="2400" b="1" dirty="0">
                <a:solidFill>
                  <a:schemeClr val="bg1"/>
                </a:solidFill>
                <a:latin typeface="微软雅黑" panose="020B0503020204020204" pitchFamily="34" charset="-122"/>
                <a:ea typeface="微软雅黑" panose="020B0503020204020204" pitchFamily="34" charset="-122"/>
              </a:rPr>
              <a:t>2</a:t>
            </a:r>
            <a:r>
              <a:rPr kumimoji="0" lang="zh-CN" altLang="en-US" sz="2400" b="1" dirty="0">
                <a:solidFill>
                  <a:schemeClr val="bg1"/>
                </a:solidFill>
                <a:latin typeface="微软雅黑" panose="020B0503020204020204" pitchFamily="34" charset="-122"/>
                <a:ea typeface="微软雅黑" panose="020B0503020204020204" pitchFamily="34" charset="-122"/>
              </a:rPr>
              <a:t>、平衡二叉树的插入调整</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54</a:t>
            </a:fld>
            <a:endParaRPr lang="en-US" altLang="zh-CN" dirty="0"/>
          </a:p>
        </p:txBody>
      </p:sp>
      <p:sp>
        <p:nvSpPr>
          <p:cNvPr id="5" name="Text Box 2"/>
          <p:cNvSpPr txBox="1">
            <a:spLocks noChangeArrowheads="1"/>
          </p:cNvSpPr>
          <p:nvPr/>
        </p:nvSpPr>
        <p:spPr bwMode="auto">
          <a:xfrm>
            <a:off x="899592" y="3279798"/>
            <a:ext cx="3081337" cy="457200"/>
          </a:xfrm>
          <a:prstGeom prst="rect">
            <a:avLst/>
          </a:prstGeom>
          <a:noFill/>
          <a:ln w="9525">
            <a:noFill/>
            <a:miter lim="800000"/>
          </a:ln>
        </p:spPr>
        <p:txBody>
          <a:bodyPr>
            <a:spAutoFit/>
          </a:bodyPr>
          <a:lstStyle/>
          <a:p>
            <a:pPr algn="just">
              <a:spcBef>
                <a:spcPct val="50000"/>
              </a:spcBef>
            </a:pPr>
            <a:r>
              <a:rPr lang="en-US" altLang="zh-CN" sz="2400" dirty="0">
                <a:ea typeface="楷体" panose="02010609060101010101" pitchFamily="49" charset="-122"/>
                <a:cs typeface="Times New Roman" panose="02020603050405020304" pitchFamily="18" charset="0"/>
              </a:rPr>
              <a:t>  </a:t>
            </a:r>
            <a:r>
              <a:rPr lang="zh-CN" altLang="en-US" sz="2400"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1</a:t>
            </a:r>
            <a:r>
              <a:rPr lang="zh-CN" altLang="en-US" sz="2400" b="1"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LL</a:t>
            </a:r>
            <a:r>
              <a:rPr lang="zh-CN" altLang="en-US" sz="2400" b="1" dirty="0">
                <a:ea typeface="楷体" panose="02010609060101010101" pitchFamily="49" charset="-122"/>
                <a:cs typeface="Times New Roman" panose="02020603050405020304" pitchFamily="18" charset="0"/>
              </a:rPr>
              <a:t>型调整</a:t>
            </a:r>
          </a:p>
        </p:txBody>
      </p:sp>
      <p:sp>
        <p:nvSpPr>
          <p:cNvPr id="6" name="Text Box 4"/>
          <p:cNvSpPr txBox="1">
            <a:spLocks noChangeArrowheads="1"/>
          </p:cNvSpPr>
          <p:nvPr/>
        </p:nvSpPr>
        <p:spPr bwMode="auto">
          <a:xfrm>
            <a:off x="971600" y="3830660"/>
            <a:ext cx="2714644" cy="457200"/>
          </a:xfrm>
          <a:prstGeom prst="rect">
            <a:avLst/>
          </a:prstGeom>
          <a:noFill/>
          <a:ln w="9525">
            <a:noFill/>
            <a:miter lim="800000"/>
          </a:ln>
        </p:spPr>
        <p:txBody>
          <a:bodyPr wrap="square">
            <a:spAutoFit/>
          </a:bodyPr>
          <a:lstStyle/>
          <a:p>
            <a:pPr algn="just">
              <a:spcBef>
                <a:spcPct val="50000"/>
              </a:spcBef>
            </a:pPr>
            <a:r>
              <a:rPr lang="en-US" altLang="zh-CN" sz="2400" dirty="0">
                <a:ea typeface="楷体" panose="02010609060101010101" pitchFamily="49" charset="-122"/>
                <a:cs typeface="Times New Roman" panose="02020603050405020304" pitchFamily="18" charset="0"/>
              </a:rPr>
              <a:t> </a:t>
            </a:r>
            <a:r>
              <a:rPr lang="zh-CN" altLang="en-US" sz="2400"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2</a:t>
            </a:r>
            <a:r>
              <a:rPr lang="zh-CN" altLang="en-US" sz="2400" b="1"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RR</a:t>
            </a:r>
            <a:r>
              <a:rPr lang="zh-CN" altLang="en-US" sz="2400" b="1" dirty="0">
                <a:ea typeface="楷体" panose="02010609060101010101" pitchFamily="49" charset="-122"/>
                <a:cs typeface="Times New Roman" panose="02020603050405020304" pitchFamily="18" charset="0"/>
              </a:rPr>
              <a:t>型调整</a:t>
            </a:r>
          </a:p>
        </p:txBody>
      </p:sp>
      <p:sp>
        <p:nvSpPr>
          <p:cNvPr id="7" name="Text Box 2"/>
          <p:cNvSpPr txBox="1">
            <a:spLocks noChangeArrowheads="1"/>
          </p:cNvSpPr>
          <p:nvPr/>
        </p:nvSpPr>
        <p:spPr bwMode="auto">
          <a:xfrm>
            <a:off x="904950" y="4381522"/>
            <a:ext cx="3081337" cy="457200"/>
          </a:xfrm>
          <a:prstGeom prst="rect">
            <a:avLst/>
          </a:prstGeom>
          <a:noFill/>
          <a:ln w="9525">
            <a:noFill/>
            <a:miter lim="800000"/>
          </a:ln>
        </p:spPr>
        <p:txBody>
          <a:bodyPr>
            <a:spAutoFit/>
          </a:bodyPr>
          <a:lstStyle/>
          <a:p>
            <a:pPr algn="just">
              <a:spcBef>
                <a:spcPct val="50000"/>
              </a:spcBef>
            </a:pPr>
            <a:r>
              <a:rPr lang="en-US" altLang="zh-CN" sz="2400" dirty="0">
                <a:ea typeface="楷体" panose="02010609060101010101" pitchFamily="49" charset="-122"/>
                <a:cs typeface="Times New Roman" panose="02020603050405020304" pitchFamily="18" charset="0"/>
              </a:rPr>
              <a:t>  </a:t>
            </a:r>
            <a:r>
              <a:rPr lang="zh-CN" altLang="en-US" sz="2400"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3</a:t>
            </a:r>
            <a:r>
              <a:rPr lang="zh-CN" altLang="en-US" sz="2400" b="1" dirty="0">
                <a:ea typeface="楷体" panose="02010609060101010101" pitchFamily="49" charset="-122"/>
                <a:cs typeface="Times New Roman" panose="02020603050405020304" pitchFamily="18" charset="0"/>
              </a:rPr>
              <a:t>）</a:t>
            </a:r>
            <a:r>
              <a:rPr lang="en-US" altLang="zh-CN" sz="2400" b="1" dirty="0" err="1">
                <a:ea typeface="楷体" panose="02010609060101010101" pitchFamily="49" charset="-122"/>
                <a:cs typeface="Times New Roman" panose="02020603050405020304" pitchFamily="18" charset="0"/>
              </a:rPr>
              <a:t>LR</a:t>
            </a:r>
            <a:r>
              <a:rPr lang="zh-CN" altLang="en-US" sz="2400" b="1" dirty="0">
                <a:ea typeface="楷体" panose="02010609060101010101" pitchFamily="49" charset="-122"/>
                <a:cs typeface="Times New Roman" panose="02020603050405020304" pitchFamily="18" charset="0"/>
              </a:rPr>
              <a:t>型调整</a:t>
            </a:r>
          </a:p>
        </p:txBody>
      </p:sp>
      <p:sp>
        <p:nvSpPr>
          <p:cNvPr id="8" name="Text Box 2"/>
          <p:cNvSpPr txBox="1">
            <a:spLocks noChangeArrowheads="1"/>
          </p:cNvSpPr>
          <p:nvPr/>
        </p:nvSpPr>
        <p:spPr bwMode="auto">
          <a:xfrm>
            <a:off x="899592" y="4954907"/>
            <a:ext cx="3081337" cy="457200"/>
          </a:xfrm>
          <a:prstGeom prst="rect">
            <a:avLst/>
          </a:prstGeom>
          <a:noFill/>
          <a:ln w="9525">
            <a:noFill/>
            <a:miter lim="800000"/>
          </a:ln>
        </p:spPr>
        <p:txBody>
          <a:bodyPr>
            <a:spAutoFit/>
          </a:bodyPr>
          <a:lstStyle/>
          <a:p>
            <a:pPr algn="just">
              <a:spcBef>
                <a:spcPct val="50000"/>
              </a:spcBef>
            </a:pPr>
            <a:r>
              <a:rPr lang="en-US" altLang="zh-CN" sz="2400" b="1" dirty="0">
                <a:ea typeface="楷体" panose="02010609060101010101" pitchFamily="49" charset="-122"/>
                <a:cs typeface="Times New Roman" panose="02020603050405020304" pitchFamily="18" charset="0"/>
              </a:rPr>
              <a:t>  </a:t>
            </a:r>
            <a:r>
              <a:rPr lang="zh-CN" altLang="en-US" sz="2400" b="1"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4</a:t>
            </a:r>
            <a:r>
              <a:rPr lang="zh-CN" altLang="en-US" sz="2400" b="1" dirty="0">
                <a:ea typeface="楷体" panose="02010609060101010101" pitchFamily="49" charset="-122"/>
                <a:cs typeface="Times New Roman" panose="02020603050405020304" pitchFamily="18" charset="0"/>
              </a:rPr>
              <a:t>）</a:t>
            </a:r>
            <a:r>
              <a:rPr lang="en-US" altLang="zh-CN" sz="2400" b="1" dirty="0" err="1">
                <a:ea typeface="楷体" panose="02010609060101010101" pitchFamily="49" charset="-122"/>
                <a:cs typeface="Times New Roman" panose="02020603050405020304" pitchFamily="18" charset="0"/>
              </a:rPr>
              <a:t>RL</a:t>
            </a:r>
            <a:r>
              <a:rPr lang="zh-CN" altLang="en-US" sz="2400" b="1" dirty="0">
                <a:ea typeface="楷体" panose="02010609060101010101" pitchFamily="49" charset="-122"/>
                <a:cs typeface="Times New Roman" panose="02020603050405020304" pitchFamily="18" charset="0"/>
              </a:rPr>
              <a:t>型调整</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61992" y="997298"/>
            <a:ext cx="3081337" cy="457200"/>
          </a:xfrm>
          <a:prstGeom prst="rect">
            <a:avLst/>
          </a:prstGeom>
          <a:noFill/>
          <a:ln w="9525">
            <a:noFill/>
            <a:miter lim="800000"/>
          </a:ln>
        </p:spPr>
        <p:txBody>
          <a:bodyPr>
            <a:spAutoFit/>
          </a:bodyPr>
          <a:lstStyle/>
          <a:p>
            <a:pPr algn="just">
              <a:spcBef>
                <a:spcPct val="50000"/>
              </a:spcBef>
            </a:pPr>
            <a:r>
              <a:rPr lang="en-US" altLang="zh-CN" sz="2400" dirty="0">
                <a:ea typeface="楷体" panose="02010609060101010101" pitchFamily="49" charset="-122"/>
                <a:cs typeface="Times New Roman" panose="02020603050405020304" pitchFamily="18" charset="0"/>
              </a:rPr>
              <a:t>  </a:t>
            </a:r>
            <a:r>
              <a:rPr lang="zh-CN" altLang="en-US" sz="2400"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1</a:t>
            </a:r>
            <a:r>
              <a:rPr lang="zh-CN" altLang="en-US" sz="2400" b="1"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LL</a:t>
            </a:r>
            <a:r>
              <a:rPr lang="zh-CN" altLang="en-US" sz="2400" b="1" dirty="0">
                <a:ea typeface="楷体" panose="02010609060101010101" pitchFamily="49" charset="-122"/>
                <a:cs typeface="Times New Roman" panose="02020603050405020304" pitchFamily="18" charset="0"/>
              </a:rPr>
              <a:t>型调整</a:t>
            </a:r>
          </a:p>
        </p:txBody>
      </p:sp>
      <p:sp>
        <p:nvSpPr>
          <p:cNvPr id="39939" name="Rectangle 3"/>
          <p:cNvSpPr>
            <a:spLocks noChangeArrowheads="1"/>
          </p:cNvSpPr>
          <p:nvPr/>
        </p:nvSpPr>
        <p:spPr bwMode="auto">
          <a:xfrm>
            <a:off x="2286048" y="3724844"/>
            <a:ext cx="9144000" cy="0"/>
          </a:xfrm>
          <a:prstGeom prst="rect">
            <a:avLst/>
          </a:prstGeom>
          <a:noFill/>
          <a:ln w="9525">
            <a:noFill/>
            <a:miter lim="800000"/>
          </a:ln>
        </p:spPr>
        <p:txBody>
          <a:bodyPr>
            <a:spAutoFit/>
          </a:bodyPr>
          <a:lstStyle/>
          <a:p>
            <a:endParaRPr lang="zh-CN" altLang="en-US"/>
          </a:p>
        </p:txBody>
      </p:sp>
      <p:grpSp>
        <p:nvGrpSpPr>
          <p:cNvPr id="50" name="组合 49"/>
          <p:cNvGrpSpPr/>
          <p:nvPr/>
        </p:nvGrpSpPr>
        <p:grpSpPr>
          <a:xfrm>
            <a:off x="704868" y="1640240"/>
            <a:ext cx="3071834" cy="2928958"/>
            <a:chOff x="142844" y="2571744"/>
            <a:chExt cx="3071834" cy="2928958"/>
          </a:xfrm>
        </p:grpSpPr>
        <p:sp>
          <p:nvSpPr>
            <p:cNvPr id="6" name="矩形 5"/>
            <p:cNvSpPr/>
            <p:nvPr/>
          </p:nvSpPr>
          <p:spPr>
            <a:xfrm>
              <a:off x="714348" y="435769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7" name="左大括号 6"/>
            <p:cNvSpPr/>
            <p:nvPr/>
          </p:nvSpPr>
          <p:spPr>
            <a:xfrm>
              <a:off x="525434" y="440373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142844" y="4835735"/>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9" name="矩形 8"/>
            <p:cNvSpPr/>
            <p:nvPr/>
          </p:nvSpPr>
          <p:spPr>
            <a:xfrm>
              <a:off x="1928794" y="435769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10" name="左大括号 9"/>
            <p:cNvSpPr/>
            <p:nvPr/>
          </p:nvSpPr>
          <p:spPr>
            <a:xfrm>
              <a:off x="1739880" y="440373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1357290" y="4835735"/>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12" name="椭圆 11"/>
            <p:cNvSpPr/>
            <p:nvPr/>
          </p:nvSpPr>
          <p:spPr>
            <a:xfrm>
              <a:off x="1142976" y="335756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13" name="椭圆 12"/>
            <p:cNvSpPr/>
            <p:nvPr/>
          </p:nvSpPr>
          <p:spPr>
            <a:xfrm>
              <a:off x="1928794" y="264318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14" name="矩形 13"/>
            <p:cNvSpPr/>
            <p:nvPr/>
          </p:nvSpPr>
          <p:spPr>
            <a:xfrm>
              <a:off x="2857488" y="3500438"/>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15" name="左大括号 14"/>
            <p:cNvSpPr/>
            <p:nvPr/>
          </p:nvSpPr>
          <p:spPr>
            <a:xfrm>
              <a:off x="2668574" y="3546476"/>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2285984" y="3978479"/>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cxnSp>
          <p:nvCxnSpPr>
            <p:cNvPr id="18" name="直接连接符 17"/>
            <p:cNvCxnSpPr>
              <a:stCxn id="12" idx="3"/>
              <a:endCxn id="6" idx="0"/>
            </p:cNvCxnSpPr>
            <p:nvPr/>
          </p:nvCxnSpPr>
          <p:spPr>
            <a:xfrm rot="5400000">
              <a:off x="803646" y="393466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5"/>
              <a:endCxn id="9" idx="0"/>
            </p:cNvCxnSpPr>
            <p:nvPr/>
          </p:nvCxnSpPr>
          <p:spPr>
            <a:xfrm rot="16200000" flipH="1">
              <a:off x="1612926" y="3863230"/>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4" idx="0"/>
            </p:cNvCxnSpPr>
            <p:nvPr/>
          </p:nvCxnSpPr>
          <p:spPr>
            <a:xfrm>
              <a:off x="2464579" y="3071810"/>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12" idx="7"/>
            </p:cNvCxnSpPr>
            <p:nvPr/>
          </p:nvCxnSpPr>
          <p:spPr>
            <a:xfrm rot="5400000">
              <a:off x="1607767" y="3082130"/>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643042" y="2571744"/>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sp>
          <p:nvSpPr>
            <p:cNvPr id="31" name="TextBox 30"/>
            <p:cNvSpPr txBox="1"/>
            <p:nvPr/>
          </p:nvSpPr>
          <p:spPr>
            <a:xfrm>
              <a:off x="857224" y="3264099"/>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grpSp>
      <p:grpSp>
        <p:nvGrpSpPr>
          <p:cNvPr id="51" name="组合 50"/>
          <p:cNvGrpSpPr/>
          <p:nvPr/>
        </p:nvGrpSpPr>
        <p:grpSpPr>
          <a:xfrm>
            <a:off x="4991148" y="1354488"/>
            <a:ext cx="3071834" cy="2857520"/>
            <a:chOff x="4286248" y="2571744"/>
            <a:chExt cx="3071834" cy="2857520"/>
          </a:xfrm>
        </p:grpSpPr>
        <p:sp>
          <p:nvSpPr>
            <p:cNvPr id="32" name="矩形 31"/>
            <p:cNvSpPr/>
            <p:nvPr/>
          </p:nvSpPr>
          <p:spPr>
            <a:xfrm>
              <a:off x="4857752" y="4286256"/>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33" name="左大括号 32"/>
            <p:cNvSpPr/>
            <p:nvPr/>
          </p:nvSpPr>
          <p:spPr>
            <a:xfrm>
              <a:off x="4668838" y="4332294"/>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4286248" y="4764297"/>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35" name="矩形 34"/>
            <p:cNvSpPr/>
            <p:nvPr/>
          </p:nvSpPr>
          <p:spPr>
            <a:xfrm>
              <a:off x="6072198" y="4286256"/>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36" name="左大括号 35"/>
            <p:cNvSpPr/>
            <p:nvPr/>
          </p:nvSpPr>
          <p:spPr>
            <a:xfrm>
              <a:off x="5883284" y="4332294"/>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5500694" y="4764297"/>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38" name="椭圆 37"/>
            <p:cNvSpPr/>
            <p:nvPr/>
          </p:nvSpPr>
          <p:spPr>
            <a:xfrm>
              <a:off x="5286380" y="328612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39" name="椭圆 38"/>
            <p:cNvSpPr/>
            <p:nvPr/>
          </p:nvSpPr>
          <p:spPr>
            <a:xfrm>
              <a:off x="6072198" y="257174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40" name="矩形 39"/>
            <p:cNvSpPr/>
            <p:nvPr/>
          </p:nvSpPr>
          <p:spPr>
            <a:xfrm>
              <a:off x="7000892" y="342900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41" name="左大括号 40"/>
            <p:cNvSpPr/>
            <p:nvPr/>
          </p:nvSpPr>
          <p:spPr>
            <a:xfrm>
              <a:off x="6811978" y="347503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TextBox 41"/>
            <p:cNvSpPr txBox="1"/>
            <p:nvPr/>
          </p:nvSpPr>
          <p:spPr>
            <a:xfrm>
              <a:off x="6429388" y="3907041"/>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cxnSp>
          <p:nvCxnSpPr>
            <p:cNvPr id="43" name="直接连接符 42"/>
            <p:cNvCxnSpPr>
              <a:stCxn id="38" idx="3"/>
              <a:endCxn id="32" idx="0"/>
            </p:cNvCxnSpPr>
            <p:nvPr/>
          </p:nvCxnSpPr>
          <p:spPr>
            <a:xfrm rot="5400000">
              <a:off x="4947050" y="3863230"/>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8" idx="5"/>
              <a:endCxn id="35" idx="0"/>
            </p:cNvCxnSpPr>
            <p:nvPr/>
          </p:nvCxnSpPr>
          <p:spPr>
            <a:xfrm rot="16200000" flipH="1">
              <a:off x="5756330" y="3791792"/>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0" idx="0"/>
            </p:cNvCxnSpPr>
            <p:nvPr/>
          </p:nvCxnSpPr>
          <p:spPr>
            <a:xfrm>
              <a:off x="6607983" y="3000372"/>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38" idx="7"/>
            </p:cNvCxnSpPr>
            <p:nvPr/>
          </p:nvCxnSpPr>
          <p:spPr>
            <a:xfrm rot="5400000">
              <a:off x="5751171" y="3010692"/>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5776966" y="1140174"/>
            <a:ext cx="1143008" cy="1000132"/>
            <a:chOff x="5776966" y="1140174"/>
            <a:chExt cx="1143008" cy="1000132"/>
          </a:xfrm>
        </p:grpSpPr>
        <p:sp>
          <p:nvSpPr>
            <p:cNvPr id="47" name="TextBox 46"/>
            <p:cNvSpPr txBox="1"/>
            <p:nvPr/>
          </p:nvSpPr>
          <p:spPr>
            <a:xfrm>
              <a:off x="6562784" y="1140174"/>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2</a:t>
              </a:r>
              <a:endParaRPr lang="zh-CN" altLang="en-US" sz="2000" b="1" dirty="0">
                <a:ea typeface="楷体" panose="02010609060101010101" pitchFamily="49" charset="-122"/>
                <a:cs typeface="Times New Roman" panose="02020603050405020304" pitchFamily="18" charset="0"/>
              </a:endParaRPr>
            </a:p>
          </p:txBody>
        </p:sp>
        <p:sp>
          <p:nvSpPr>
            <p:cNvPr id="48" name="TextBox 47"/>
            <p:cNvSpPr txBox="1"/>
            <p:nvPr/>
          </p:nvSpPr>
          <p:spPr>
            <a:xfrm>
              <a:off x="5776966" y="1832529"/>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grpSp>
      <p:sp>
        <p:nvSpPr>
          <p:cNvPr id="49" name="椭圆 48"/>
          <p:cNvSpPr/>
          <p:nvPr/>
        </p:nvSpPr>
        <p:spPr>
          <a:xfrm>
            <a:off x="5554714" y="4212008"/>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4205330" y="1929364"/>
            <a:ext cx="642942" cy="1428760"/>
            <a:chOff x="3857620" y="1000108"/>
            <a:chExt cx="642942" cy="1428760"/>
          </a:xfrm>
        </p:grpSpPr>
        <p:sp>
          <p:nvSpPr>
            <p:cNvPr id="52" name="右箭头 51"/>
            <p:cNvSpPr/>
            <p:nvPr/>
          </p:nvSpPr>
          <p:spPr>
            <a:xfrm>
              <a:off x="3857620" y="2214554"/>
              <a:ext cx="642942"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3" name="TextBox 52"/>
            <p:cNvSpPr txBox="1"/>
            <p:nvPr/>
          </p:nvSpPr>
          <p:spPr>
            <a:xfrm>
              <a:off x="3936682" y="1000108"/>
              <a:ext cx="492443" cy="1143008"/>
            </a:xfrm>
            <a:prstGeom prst="rect">
              <a:avLst/>
            </a:prstGeom>
            <a:noFill/>
          </p:spPr>
          <p:txBody>
            <a:bodyPr vert="eaVert" wrap="square" rtlCol="0">
              <a:spAutoFit/>
            </a:bodyPr>
            <a:lstStyle/>
            <a:p>
              <a:r>
                <a:rPr lang="zh-CN" altLang="en-US" sz="2000" b="1">
                  <a:solidFill>
                    <a:srgbClr val="3333FF"/>
                  </a:solidFill>
                  <a:ea typeface="楷体" panose="02010609060101010101" pitchFamily="49" charset="-122"/>
                  <a:cs typeface="Times New Roman" panose="02020603050405020304" pitchFamily="18" charset="0"/>
                </a:rPr>
                <a:t>插入结点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grpSp>
      <p:grpSp>
        <p:nvGrpSpPr>
          <p:cNvPr id="58" name="组合 57"/>
          <p:cNvGrpSpPr/>
          <p:nvPr/>
        </p:nvGrpSpPr>
        <p:grpSpPr>
          <a:xfrm>
            <a:off x="5605470" y="1650988"/>
            <a:ext cx="1071570" cy="1135070"/>
            <a:chOff x="5605470" y="1650988"/>
            <a:chExt cx="1071570" cy="1135070"/>
          </a:xfrm>
        </p:grpSpPr>
        <p:sp>
          <p:nvSpPr>
            <p:cNvPr id="56" name="TextBox 55"/>
            <p:cNvSpPr txBox="1"/>
            <p:nvPr/>
          </p:nvSpPr>
          <p:spPr>
            <a:xfrm>
              <a:off x="5605470" y="2478281"/>
              <a:ext cx="357190" cy="307777"/>
            </a:xfrm>
            <a:prstGeom prst="rect">
              <a:avLst/>
            </a:prstGeom>
            <a:noFill/>
          </p:spPr>
          <p:txBody>
            <a:bodyPr wrap="square" lIns="0" tIns="0" rIns="0" bIns="0" rtlCol="0">
              <a:spAutoFit/>
            </a:bodyPr>
            <a:lstStyle/>
            <a:p>
              <a:r>
                <a:rPr lang="en-US" altLang="zh-CN" sz="2000" b="1" dirty="0">
                  <a:solidFill>
                    <a:srgbClr val="FF00FF"/>
                  </a:solidFill>
                  <a:ea typeface="楷体" panose="02010609060101010101" pitchFamily="49" charset="-122"/>
                  <a:cs typeface="Times New Roman" panose="02020603050405020304" pitchFamily="18" charset="0"/>
                </a:rPr>
                <a:t>L</a:t>
              </a:r>
              <a:endParaRPr lang="zh-CN" altLang="en-US" sz="2000" b="1" dirty="0">
                <a:solidFill>
                  <a:srgbClr val="FF00FF"/>
                </a:solidFill>
                <a:ea typeface="楷体" panose="02010609060101010101" pitchFamily="49" charset="-122"/>
                <a:cs typeface="Times New Roman" panose="02020603050405020304" pitchFamily="18" charset="0"/>
              </a:endParaRPr>
            </a:p>
          </p:txBody>
        </p:sp>
        <p:sp>
          <p:nvSpPr>
            <p:cNvPr id="57" name="TextBox 56"/>
            <p:cNvSpPr txBox="1"/>
            <p:nvPr/>
          </p:nvSpPr>
          <p:spPr>
            <a:xfrm>
              <a:off x="6319850" y="1650988"/>
              <a:ext cx="357190" cy="307777"/>
            </a:xfrm>
            <a:prstGeom prst="rect">
              <a:avLst/>
            </a:prstGeom>
            <a:noFill/>
          </p:spPr>
          <p:txBody>
            <a:bodyPr wrap="square" lIns="0" tIns="0" rIns="0" bIns="0" rtlCol="0">
              <a:spAutoFit/>
            </a:bodyPr>
            <a:lstStyle/>
            <a:p>
              <a:r>
                <a:rPr lang="en-US" altLang="zh-CN" sz="2000" b="1" dirty="0">
                  <a:solidFill>
                    <a:srgbClr val="FF00FF"/>
                  </a:solidFill>
                  <a:ea typeface="楷体" panose="02010609060101010101" pitchFamily="49" charset="-122"/>
                  <a:cs typeface="Times New Roman" panose="02020603050405020304" pitchFamily="18" charset="0"/>
                </a:rPr>
                <a:t>L</a:t>
              </a:r>
              <a:endParaRPr lang="zh-CN" altLang="en-US" sz="2000" b="1" dirty="0">
                <a:solidFill>
                  <a:srgbClr val="FF00FF"/>
                </a:solidFill>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55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grpId="1" nodeType="afterEffect">
                                  <p:stCondLst>
                                    <p:cond delay="0"/>
                                  </p:stCondLst>
                                  <p:childTnLst>
                                    <p:animEffect transition="out" filter="fade">
                                      <p:cBhvr>
                                        <p:cTn id="16" dur="500" tmFilter="0, 0; .2, .5; .8, .5; 1, 0"/>
                                        <p:tgtEl>
                                          <p:spTgt spid="49"/>
                                        </p:tgtEl>
                                      </p:cBhvr>
                                    </p:animEffect>
                                    <p:animScale>
                                      <p:cBhvr>
                                        <p:cTn id="17" dur="250" autoRev="1" fill="hold"/>
                                        <p:tgtEl>
                                          <p:spTgt spid="49"/>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par>
                          <p:cTn id="26" fill="hold">
                            <p:stCondLst>
                              <p:cond delay="0"/>
                            </p:stCondLst>
                            <p:childTnLst>
                              <p:par>
                                <p:cTn id="27" presetID="26" presetClass="emph" presetSubtype="0" fill="hold" nodeType="afterEffect">
                                  <p:stCondLst>
                                    <p:cond delay="0"/>
                                  </p:stCondLst>
                                  <p:childTnLst>
                                    <p:animEffect transition="out" filter="fade">
                                      <p:cBhvr>
                                        <p:cTn id="28" dur="500" tmFilter="0, 0; .2, .5; .8, .5; 1, 0"/>
                                        <p:tgtEl>
                                          <p:spTgt spid="58"/>
                                        </p:tgtEl>
                                      </p:cBhvr>
                                    </p:animEffect>
                                    <p:animScale>
                                      <p:cBhvr>
                                        <p:cTn id="29" dur="250" autoRev="1" fill="hold"/>
                                        <p:tgtEl>
                                          <p:spTgt spid="5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49" grpId="1"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auto">
          <a:xfrm>
            <a:off x="428596" y="2795588"/>
            <a:ext cx="9144000" cy="0"/>
          </a:xfrm>
          <a:prstGeom prst="rect">
            <a:avLst/>
          </a:prstGeom>
          <a:noFill/>
          <a:ln w="9525">
            <a:noFill/>
            <a:miter lim="800000"/>
          </a:ln>
        </p:spPr>
        <p:txBody>
          <a:bodyPr>
            <a:spAutoFit/>
          </a:bodyPr>
          <a:lstStyle/>
          <a:p>
            <a:endParaRPr lang="zh-CN" altLang="en-US"/>
          </a:p>
        </p:txBody>
      </p:sp>
      <p:grpSp>
        <p:nvGrpSpPr>
          <p:cNvPr id="54" name="组合 53"/>
          <p:cNvGrpSpPr/>
          <p:nvPr/>
        </p:nvGrpSpPr>
        <p:grpSpPr>
          <a:xfrm>
            <a:off x="2419316" y="2926124"/>
            <a:ext cx="928694" cy="1143008"/>
            <a:chOff x="3929058" y="2926124"/>
            <a:chExt cx="928694" cy="1143008"/>
          </a:xfrm>
        </p:grpSpPr>
        <p:sp>
          <p:nvSpPr>
            <p:cNvPr id="35" name="矩形 34"/>
            <p:cNvSpPr/>
            <p:nvPr/>
          </p:nvSpPr>
          <p:spPr>
            <a:xfrm>
              <a:off x="4500562" y="292612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36" name="左大括号 35"/>
            <p:cNvSpPr/>
            <p:nvPr/>
          </p:nvSpPr>
          <p:spPr>
            <a:xfrm>
              <a:off x="4311648" y="297216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3929058" y="3404165"/>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grpSp>
      <p:sp>
        <p:nvSpPr>
          <p:cNvPr id="39" name="椭圆 38"/>
          <p:cNvSpPr/>
          <p:nvPr/>
        </p:nvSpPr>
        <p:spPr>
          <a:xfrm>
            <a:off x="2990820" y="121161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40" name="矩形 39"/>
          <p:cNvSpPr/>
          <p:nvPr/>
        </p:nvSpPr>
        <p:spPr>
          <a:xfrm>
            <a:off x="3919514" y="2068868"/>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41" name="左大括号 40"/>
          <p:cNvSpPr/>
          <p:nvPr/>
        </p:nvSpPr>
        <p:spPr>
          <a:xfrm>
            <a:off x="3730600" y="2114906"/>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TextBox 41"/>
          <p:cNvSpPr txBox="1"/>
          <p:nvPr/>
        </p:nvSpPr>
        <p:spPr>
          <a:xfrm>
            <a:off x="3348010" y="2546909"/>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cxnSp>
        <p:nvCxnSpPr>
          <p:cNvPr id="44" name="直接连接符 43"/>
          <p:cNvCxnSpPr/>
          <p:nvPr/>
        </p:nvCxnSpPr>
        <p:spPr>
          <a:xfrm rot="16200000" flipH="1">
            <a:off x="2674952" y="2431660"/>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0" idx="0"/>
          </p:cNvCxnSpPr>
          <p:nvPr/>
        </p:nvCxnSpPr>
        <p:spPr>
          <a:xfrm>
            <a:off x="3526605" y="1640240"/>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2669793" y="1650560"/>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2705068" y="428604"/>
            <a:ext cx="1214446" cy="1022157"/>
            <a:chOff x="4214810" y="428604"/>
            <a:chExt cx="1214446" cy="1022157"/>
          </a:xfrm>
        </p:grpSpPr>
        <p:sp>
          <p:nvSpPr>
            <p:cNvPr id="47" name="TextBox 46"/>
            <p:cNvSpPr txBox="1"/>
            <p:nvPr/>
          </p:nvSpPr>
          <p:spPr>
            <a:xfrm>
              <a:off x="4214810" y="428604"/>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sp>
          <p:nvSpPr>
            <p:cNvPr id="48" name="TextBox 47"/>
            <p:cNvSpPr txBox="1"/>
            <p:nvPr/>
          </p:nvSpPr>
          <p:spPr>
            <a:xfrm>
              <a:off x="5072066" y="1142984"/>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grpSp>
      <p:grpSp>
        <p:nvGrpSpPr>
          <p:cNvPr id="50" name="组合 49"/>
          <p:cNvGrpSpPr/>
          <p:nvPr/>
        </p:nvGrpSpPr>
        <p:grpSpPr>
          <a:xfrm>
            <a:off x="1204870" y="1925992"/>
            <a:ext cx="1571636" cy="2503140"/>
            <a:chOff x="2643174" y="1568802"/>
            <a:chExt cx="1571636" cy="2503140"/>
          </a:xfrm>
        </p:grpSpPr>
        <p:sp>
          <p:nvSpPr>
            <p:cNvPr id="32" name="矩形 31"/>
            <p:cNvSpPr/>
            <p:nvPr/>
          </p:nvSpPr>
          <p:spPr>
            <a:xfrm>
              <a:off x="3214678" y="256893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33" name="左大括号 32"/>
            <p:cNvSpPr/>
            <p:nvPr/>
          </p:nvSpPr>
          <p:spPr>
            <a:xfrm>
              <a:off x="3025764" y="261497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2643174" y="3046975"/>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38" name="椭圆 37"/>
            <p:cNvSpPr/>
            <p:nvPr/>
          </p:nvSpPr>
          <p:spPr>
            <a:xfrm>
              <a:off x="3643306" y="156880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cxnSp>
          <p:nvCxnSpPr>
            <p:cNvPr id="43" name="直接连接符 42"/>
            <p:cNvCxnSpPr>
              <a:stCxn id="38" idx="3"/>
              <a:endCxn id="32" idx="0"/>
            </p:cNvCxnSpPr>
            <p:nvPr/>
          </p:nvCxnSpPr>
          <p:spPr>
            <a:xfrm rot="5400000">
              <a:off x="3303976" y="214590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3232140" y="3711942"/>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grpSp>
      <p:cxnSp>
        <p:nvCxnSpPr>
          <p:cNvPr id="51" name="直接连接符 50"/>
          <p:cNvCxnSpPr/>
          <p:nvPr/>
        </p:nvCxnSpPr>
        <p:spPr>
          <a:xfrm rot="16200000" flipH="1">
            <a:off x="2569733" y="816796"/>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33498" y="3643314"/>
            <a:ext cx="2928958" cy="461665"/>
          </a:xfrm>
          <a:prstGeom prst="rect">
            <a:avLst/>
          </a:prstGeom>
          <a:noFill/>
        </p:spPr>
        <p:txBody>
          <a:bodyPr wrap="square" rtlCol="0">
            <a:spAutoFit/>
          </a:bodyPr>
          <a:lstStyle/>
          <a:p>
            <a:r>
              <a:rPr lang="en-US" altLang="zh-CN" sz="2400" b="1" dirty="0">
                <a:solidFill>
                  <a:srgbClr val="3333FF"/>
                </a:solidFill>
                <a:ea typeface="楷体" panose="02010609060101010101" pitchFamily="49" charset="-122"/>
                <a:cs typeface="Times New Roman" panose="02020603050405020304" pitchFamily="18" charset="0"/>
              </a:rPr>
              <a:t>LL</a:t>
            </a:r>
            <a:r>
              <a:rPr lang="zh-CN" altLang="en-US" sz="2400" b="1" dirty="0">
                <a:solidFill>
                  <a:srgbClr val="3333FF"/>
                </a:solidFill>
                <a:ea typeface="楷体" panose="02010609060101010101" pitchFamily="49" charset="-122"/>
                <a:cs typeface="Times New Roman" panose="02020603050405020304" pitchFamily="18" charset="0"/>
              </a:rPr>
              <a:t>调整后的结果</a:t>
            </a:r>
          </a:p>
        </p:txBody>
      </p:sp>
      <p:sp>
        <p:nvSpPr>
          <p:cNvPr id="28" name="TextBox 27"/>
          <p:cNvSpPr txBox="1"/>
          <p:nvPr/>
        </p:nvSpPr>
        <p:spPr>
          <a:xfrm>
            <a:off x="5000628" y="1785926"/>
            <a:ext cx="3714776" cy="1938992"/>
          </a:xfrm>
          <a:prstGeom prst="rect">
            <a:avLst/>
          </a:prstGeom>
          <a:noFill/>
        </p:spPr>
        <p:txBody>
          <a:bodyPr wrap="square" rtlCol="0">
            <a:spAutoFit/>
          </a:bodyPr>
          <a:lstStyle/>
          <a:p>
            <a:pPr marL="457200" indent="-457200" algn="l">
              <a:lnSpc>
                <a:spcPct val="150000"/>
              </a:lnSpc>
              <a:buBlip>
                <a:blip r:embed="rId2"/>
              </a:buBlip>
            </a:pPr>
            <a:r>
              <a:rPr lang="en-US" altLang="zh-CN" sz="2000" b="1">
                <a:solidFill>
                  <a:srgbClr val="3333FF"/>
                </a:solidFill>
                <a:ea typeface="楷体" panose="02010609060101010101" pitchFamily="49" charset="-122"/>
                <a:cs typeface="Times New Roman" panose="02020603050405020304" pitchFamily="18" charset="0"/>
              </a:rPr>
              <a:t>B</a:t>
            </a:r>
            <a:r>
              <a:rPr lang="zh-CN" altLang="en-US" sz="2000" b="1">
                <a:solidFill>
                  <a:srgbClr val="3333FF"/>
                </a:solidFill>
                <a:ea typeface="楷体" panose="02010609060101010101" pitchFamily="49" charset="-122"/>
                <a:cs typeface="Times New Roman" panose="02020603050405020304" pitchFamily="18" charset="0"/>
              </a:rPr>
              <a:t>结点带左子树</a:t>
            </a:r>
            <a:r>
              <a:rPr lang="el-GR" altLang="zh-CN" sz="2000" b="1">
                <a:solidFill>
                  <a:srgbClr val="3333FF"/>
                </a:solidFill>
                <a:ea typeface="楷体" panose="02010609060101010101" pitchFamily="49" charset="-122"/>
                <a:cs typeface="Times New Roman" panose="02020603050405020304" pitchFamily="18" charset="0"/>
              </a:rPr>
              <a:t>α</a:t>
            </a:r>
            <a:r>
              <a:rPr lang="zh-CN" altLang="en-US" sz="2000" b="1">
                <a:solidFill>
                  <a:srgbClr val="3333FF"/>
                </a:solidFill>
                <a:ea typeface="楷体" panose="02010609060101010101" pitchFamily="49" charset="-122"/>
                <a:cs typeface="Times New Roman" panose="02020603050405020304" pitchFamily="18" charset="0"/>
              </a:rPr>
              <a:t>一起上升</a:t>
            </a:r>
            <a:endParaRPr lang="en-US" altLang="zh-CN" sz="2000" b="1">
              <a:solidFill>
                <a:srgbClr val="3333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en-US" altLang="zh-CN" sz="2000" b="1">
                <a:solidFill>
                  <a:srgbClr val="3333FF"/>
                </a:solidFill>
                <a:ea typeface="楷体" panose="02010609060101010101" pitchFamily="49" charset="-122"/>
                <a:cs typeface="Times New Roman" panose="02020603050405020304" pitchFamily="18" charset="0"/>
              </a:rPr>
              <a:t>A</a:t>
            </a:r>
            <a:r>
              <a:rPr lang="zh-CN" altLang="en-US" sz="2000" b="1">
                <a:solidFill>
                  <a:srgbClr val="3333FF"/>
                </a:solidFill>
                <a:ea typeface="楷体" panose="02010609060101010101" pitchFamily="49" charset="-122"/>
                <a:cs typeface="Times New Roman" panose="02020603050405020304" pitchFamily="18" charset="0"/>
              </a:rPr>
              <a:t>结点成为</a:t>
            </a:r>
            <a:r>
              <a:rPr lang="en-US" altLang="zh-CN" sz="2000" b="1">
                <a:solidFill>
                  <a:srgbClr val="3333FF"/>
                </a:solidFill>
                <a:ea typeface="楷体" panose="02010609060101010101" pitchFamily="49" charset="-122"/>
                <a:cs typeface="Times New Roman" panose="02020603050405020304" pitchFamily="18" charset="0"/>
              </a:rPr>
              <a:t>B</a:t>
            </a:r>
            <a:r>
              <a:rPr lang="zh-CN" altLang="en-US" sz="2000" b="1">
                <a:solidFill>
                  <a:srgbClr val="3333FF"/>
                </a:solidFill>
                <a:ea typeface="楷体" panose="02010609060101010101" pitchFamily="49" charset="-122"/>
                <a:cs typeface="Times New Roman" panose="02020603050405020304" pitchFamily="18" charset="0"/>
              </a:rPr>
              <a:t>的右孩子</a:t>
            </a:r>
            <a:endParaRPr lang="en-US" altLang="zh-CN" sz="2000" b="1">
              <a:solidFill>
                <a:srgbClr val="3333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000" b="1">
                <a:solidFill>
                  <a:srgbClr val="3333FF"/>
                </a:solidFill>
                <a:ea typeface="楷体" panose="02010609060101010101" pitchFamily="49" charset="-122"/>
                <a:cs typeface="Times New Roman" panose="02020603050405020304" pitchFamily="18" charset="0"/>
              </a:rPr>
              <a:t>原来</a:t>
            </a:r>
            <a:r>
              <a:rPr lang="en-US" altLang="zh-CN" sz="2000" b="1">
                <a:solidFill>
                  <a:srgbClr val="3333FF"/>
                </a:solidFill>
                <a:ea typeface="楷体" panose="02010609060101010101" pitchFamily="49" charset="-122"/>
                <a:cs typeface="Times New Roman" panose="02020603050405020304" pitchFamily="18" charset="0"/>
              </a:rPr>
              <a:t>B</a:t>
            </a:r>
            <a:r>
              <a:rPr lang="zh-CN" altLang="en-US" sz="2000" b="1">
                <a:solidFill>
                  <a:srgbClr val="3333FF"/>
                </a:solidFill>
                <a:ea typeface="楷体" panose="02010609060101010101" pitchFamily="49" charset="-122"/>
                <a:cs typeface="Times New Roman" panose="02020603050405020304" pitchFamily="18" charset="0"/>
              </a:rPr>
              <a:t>结点的右子树</a:t>
            </a:r>
            <a:r>
              <a:rPr lang="el-GR" altLang="zh-CN" sz="2000" b="1">
                <a:solidFill>
                  <a:srgbClr val="3333FF"/>
                </a:solidFill>
                <a:ea typeface="楷体" panose="02010609060101010101" pitchFamily="49" charset="-122"/>
                <a:cs typeface="Times New Roman" panose="02020603050405020304" pitchFamily="18" charset="0"/>
              </a:rPr>
              <a:t>β</a:t>
            </a:r>
            <a:r>
              <a:rPr lang="zh-CN" altLang="en-US" sz="2000" b="1">
                <a:solidFill>
                  <a:srgbClr val="3333FF"/>
                </a:solidFill>
                <a:ea typeface="楷体" panose="02010609060101010101" pitchFamily="49" charset="-122"/>
                <a:cs typeface="Times New Roman" panose="02020603050405020304" pitchFamily="18" charset="0"/>
              </a:rPr>
              <a:t>作为</a:t>
            </a:r>
            <a:r>
              <a:rPr lang="en-US" altLang="zh-CN" sz="2000" b="1">
                <a:solidFill>
                  <a:srgbClr val="3333FF"/>
                </a:solidFill>
                <a:ea typeface="楷体" panose="02010609060101010101" pitchFamily="49" charset="-122"/>
                <a:cs typeface="Times New Roman" panose="02020603050405020304" pitchFamily="18" charset="0"/>
              </a:rPr>
              <a:t>A</a:t>
            </a:r>
            <a:r>
              <a:rPr lang="zh-CN" altLang="en-US" sz="2000" b="1">
                <a:solidFill>
                  <a:srgbClr val="3333FF"/>
                </a:solidFill>
                <a:ea typeface="楷体" panose="02010609060101010101" pitchFamily="49" charset="-122"/>
                <a:cs typeface="Times New Roman" panose="02020603050405020304" pitchFamily="18" charset="0"/>
              </a:rPr>
              <a:t>的左子树</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29" name="Text Box 2"/>
          <p:cNvSpPr txBox="1">
            <a:spLocks noChangeArrowheads="1"/>
          </p:cNvSpPr>
          <p:nvPr/>
        </p:nvSpPr>
        <p:spPr bwMode="auto">
          <a:xfrm>
            <a:off x="5072066" y="1142984"/>
            <a:ext cx="3081337" cy="457200"/>
          </a:xfrm>
          <a:prstGeom prst="rect">
            <a:avLst/>
          </a:prstGeom>
          <a:noFill/>
          <a:ln w="9525">
            <a:noFill/>
            <a:miter lim="800000"/>
          </a:ln>
        </p:spPr>
        <p:txBody>
          <a:bodyPr>
            <a:spAutoFit/>
          </a:bodyPr>
          <a:lstStyle/>
          <a:p>
            <a:pPr algn="l">
              <a:spcBef>
                <a:spcPct val="50000"/>
              </a:spcBef>
            </a:pPr>
            <a:r>
              <a:rPr lang="en-US" altLang="zh-CN" sz="2400">
                <a:solidFill>
                  <a:srgbClr val="FF00FF"/>
                </a:solidFill>
                <a:ea typeface="楷体" panose="02010609060101010101" pitchFamily="49" charset="-122"/>
                <a:cs typeface="Times New Roman" panose="02020603050405020304" pitchFamily="18" charset="0"/>
              </a:rPr>
              <a:t>  </a:t>
            </a:r>
            <a:r>
              <a:rPr lang="en-US" altLang="zh-CN" sz="2400" b="1">
                <a:solidFill>
                  <a:srgbClr val="FF00FF"/>
                </a:solidFill>
                <a:ea typeface="楷体" panose="02010609060101010101" pitchFamily="49" charset="-122"/>
                <a:cs typeface="Times New Roman" panose="02020603050405020304" pitchFamily="18" charset="0"/>
              </a:rPr>
              <a:t>LL</a:t>
            </a:r>
            <a:r>
              <a:rPr lang="zh-CN" altLang="en-US" sz="2400" b="1">
                <a:solidFill>
                  <a:srgbClr val="FF00FF"/>
                </a:solidFill>
                <a:ea typeface="楷体" panose="02010609060101010101" pitchFamily="49" charset="-122"/>
                <a:cs typeface="Times New Roman" panose="02020603050405020304" pitchFamily="18" charset="0"/>
              </a:rPr>
              <a:t>型调整过程：</a:t>
            </a:r>
            <a:endParaRPr lang="zh-CN" altLang="en-US" sz="2400" b="1" dirty="0">
              <a:solidFill>
                <a:srgbClr val="FF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56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885 -0.07754 L -0.00885 -0.23611 " pathEditMode="relative" rAng="0" ptsTypes="AA">
                                      <p:cBhvr>
                                        <p:cTn id="6" dur="2000" fill="hold"/>
                                        <p:tgtEl>
                                          <p:spTgt spid="50"/>
                                        </p:tgtEl>
                                        <p:attrNameLst>
                                          <p:attrName>ppt_x</p:attrName>
                                          <p:attrName>ppt_y</p:attrName>
                                        </p:attrNameLst>
                                      </p:cBhvr>
                                      <p:rCtr x="0" y="-79"/>
                                    </p:animMotion>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44"/>
                                        </p:tgtEl>
                                      </p:cBhvr>
                                    </p:animEffect>
                                    <p:set>
                                      <p:cBhvr>
                                        <p:cTn id="11" dur="1" fill="hold">
                                          <p:stCondLst>
                                            <p:cond delay="499"/>
                                          </p:stCondLst>
                                        </p:cTn>
                                        <p:tgtEl>
                                          <p:spTgt spid="44"/>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1181 -0.04838 C -0.01076 -0.05416 -0.03333 -0.05972 -0.04375 -0.07245 C -0.05416 -0.08518 -0.05243 -0.10486 -0.05069 -0.1243 " pathEditMode="relative" rAng="0" ptsTypes="aaA">
                                      <p:cBhvr>
                                        <p:cTn id="18" dur="2000" fill="hold"/>
                                        <p:tgtEl>
                                          <p:spTgt spid="54"/>
                                        </p:tgtEl>
                                        <p:attrNameLst>
                                          <p:attrName>ppt_x</p:attrName>
                                          <p:attrName>ppt_y</p:attrName>
                                        </p:attrNameLst>
                                      </p:cBhvr>
                                      <p:rCtr x="-33" y="-38"/>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68313" y="549275"/>
            <a:ext cx="3600450" cy="50699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nSpc>
                <a:spcPct val="125000"/>
              </a:lnSpc>
            </a:pPr>
            <a:r>
              <a:rPr lang="en-US" altLang="zh-CN" sz="24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AVL</a:t>
            </a:r>
            <a:r>
              <a:rPr lang="zh-CN" altLang="en-US" sz="24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树</a:t>
            </a:r>
            <a:r>
              <a:rPr lang="en-US" altLang="zh-CN" sz="24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LL</a:t>
            </a:r>
            <a:r>
              <a:rPr lang="zh-CN" altLang="en-US" sz="24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调整演示</a:t>
            </a:r>
          </a:p>
        </p:txBody>
      </p:sp>
      <p:sp>
        <p:nvSpPr>
          <p:cNvPr id="137225" name="AutoShape 9"/>
          <p:cNvSpPr>
            <a:spLocks noChangeArrowheads="1"/>
          </p:cNvSpPr>
          <p:nvPr/>
        </p:nvSpPr>
        <p:spPr bwMode="auto">
          <a:xfrm>
            <a:off x="5945188" y="3005138"/>
            <a:ext cx="381000" cy="457200"/>
          </a:xfrm>
          <a:prstGeom prst="rightArrow">
            <a:avLst>
              <a:gd name="adj1" fmla="val 50000"/>
              <a:gd name="adj2" fmla="val 25000"/>
            </a:avLst>
          </a:prstGeom>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grpSp>
        <p:nvGrpSpPr>
          <p:cNvPr id="38" name="组合 37"/>
          <p:cNvGrpSpPr/>
          <p:nvPr/>
        </p:nvGrpSpPr>
        <p:grpSpPr>
          <a:xfrm>
            <a:off x="6694488" y="1989138"/>
            <a:ext cx="1981200" cy="1590675"/>
            <a:chOff x="6694488" y="1989138"/>
            <a:chExt cx="1981200" cy="1590675"/>
          </a:xfrm>
        </p:grpSpPr>
        <p:sp>
          <p:nvSpPr>
            <p:cNvPr id="137226" name="Oval 10"/>
            <p:cNvSpPr>
              <a:spLocks noChangeArrowheads="1"/>
            </p:cNvSpPr>
            <p:nvPr/>
          </p:nvSpPr>
          <p:spPr bwMode="auto">
            <a:xfrm>
              <a:off x="7456488" y="2014538"/>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4</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137227" name="Oval 11"/>
            <p:cNvSpPr>
              <a:spLocks noChangeArrowheads="1"/>
            </p:cNvSpPr>
            <p:nvPr/>
          </p:nvSpPr>
          <p:spPr bwMode="auto">
            <a:xfrm>
              <a:off x="6694488" y="2776538"/>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2</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137228" name="Line 12"/>
            <p:cNvSpPr>
              <a:spLocks noChangeShapeType="1"/>
            </p:cNvSpPr>
            <p:nvPr/>
          </p:nvSpPr>
          <p:spPr bwMode="auto">
            <a:xfrm flipH="1">
              <a:off x="7075488" y="2395538"/>
              <a:ext cx="457200" cy="457200"/>
            </a:xfrm>
            <a:prstGeom prst="line">
              <a:avLst/>
            </a:prstGeom>
            <a:noFill/>
            <a:ln w="28575">
              <a:solidFill>
                <a:srgbClr val="00FF00"/>
              </a:solidFill>
              <a:round/>
            </a:ln>
          </p:spPr>
          <p:txBody>
            <a:bodyPr wrap="none" anchor="ctr"/>
            <a:lstStyle/>
            <a:p>
              <a:endParaRPr lang="zh-CN" altLang="en-US"/>
            </a:p>
          </p:txBody>
        </p:sp>
        <p:sp>
          <p:nvSpPr>
            <p:cNvPr id="137229" name="Oval 13"/>
            <p:cNvSpPr>
              <a:spLocks noChangeArrowheads="1"/>
            </p:cNvSpPr>
            <p:nvPr/>
          </p:nvSpPr>
          <p:spPr bwMode="auto">
            <a:xfrm>
              <a:off x="8218488" y="2776538"/>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5</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137230" name="Line 14"/>
            <p:cNvSpPr>
              <a:spLocks noChangeShapeType="1"/>
            </p:cNvSpPr>
            <p:nvPr/>
          </p:nvSpPr>
          <p:spPr bwMode="auto">
            <a:xfrm>
              <a:off x="7837488" y="2395538"/>
              <a:ext cx="457200" cy="457200"/>
            </a:xfrm>
            <a:prstGeom prst="line">
              <a:avLst/>
            </a:prstGeom>
            <a:noFill/>
            <a:ln w="31750">
              <a:solidFill>
                <a:srgbClr val="3333FF"/>
              </a:solidFill>
              <a:round/>
            </a:ln>
          </p:spPr>
          <p:txBody>
            <a:bodyPr wrap="none" anchor="ctr"/>
            <a:lstStyle/>
            <a:p>
              <a:endParaRPr lang="zh-CN" altLang="en-US"/>
            </a:p>
          </p:txBody>
        </p:sp>
        <p:sp>
          <p:nvSpPr>
            <p:cNvPr id="137259" name="Text Box 43"/>
            <p:cNvSpPr txBox="1">
              <a:spLocks noChangeArrowheads="1"/>
            </p:cNvSpPr>
            <p:nvPr/>
          </p:nvSpPr>
          <p:spPr bwMode="auto">
            <a:xfrm>
              <a:off x="6781800" y="3213100"/>
              <a:ext cx="287338" cy="366713"/>
            </a:xfrm>
            <a:prstGeom prst="rect">
              <a:avLst/>
            </a:prstGeom>
            <a:noFill/>
            <a:ln w="9525">
              <a:noFill/>
              <a:miter lim="800000"/>
            </a:ln>
          </p:spPr>
          <p:txBody>
            <a:bodyPr>
              <a:spAutoFit/>
            </a:bodyPr>
            <a:lstStyle/>
            <a:p>
              <a:pPr algn="l">
                <a:spcBef>
                  <a:spcPct val="50000"/>
                </a:spcBef>
              </a:pPr>
              <a:r>
                <a:rPr kumimoji="0" lang="en-US" altLang="zh-CN" sz="1800" b="1">
                  <a:ea typeface="楷体_GB2312" pitchFamily="49" charset="-122"/>
                </a:rPr>
                <a:t>0</a:t>
              </a:r>
            </a:p>
          </p:txBody>
        </p:sp>
        <p:sp>
          <p:nvSpPr>
            <p:cNvPr id="137260" name="Text Box 44"/>
            <p:cNvSpPr txBox="1">
              <a:spLocks noChangeArrowheads="1"/>
            </p:cNvSpPr>
            <p:nvPr/>
          </p:nvSpPr>
          <p:spPr bwMode="auto">
            <a:xfrm>
              <a:off x="8294688" y="3206750"/>
              <a:ext cx="287337" cy="366713"/>
            </a:xfrm>
            <a:prstGeom prst="rect">
              <a:avLst/>
            </a:prstGeom>
            <a:noFill/>
            <a:ln w="9525">
              <a:noFill/>
              <a:miter lim="800000"/>
            </a:ln>
          </p:spPr>
          <p:txBody>
            <a:bodyPr>
              <a:spAutoFit/>
            </a:bodyPr>
            <a:lstStyle/>
            <a:p>
              <a:pPr algn="l">
                <a:spcBef>
                  <a:spcPct val="50000"/>
                </a:spcBef>
              </a:pPr>
              <a:r>
                <a:rPr kumimoji="0" lang="en-US" altLang="zh-CN" sz="1800" b="1">
                  <a:ea typeface="楷体_GB2312" pitchFamily="49" charset="-122"/>
                </a:rPr>
                <a:t>0</a:t>
              </a:r>
            </a:p>
          </p:txBody>
        </p:sp>
        <p:sp>
          <p:nvSpPr>
            <p:cNvPr id="137261" name="Text Box 45"/>
            <p:cNvSpPr txBox="1">
              <a:spLocks noChangeArrowheads="1"/>
            </p:cNvSpPr>
            <p:nvPr/>
          </p:nvSpPr>
          <p:spPr bwMode="auto">
            <a:xfrm>
              <a:off x="7935913" y="1989138"/>
              <a:ext cx="287337" cy="366712"/>
            </a:xfrm>
            <a:prstGeom prst="rect">
              <a:avLst/>
            </a:prstGeom>
            <a:noFill/>
            <a:ln w="9525">
              <a:noFill/>
              <a:miter lim="800000"/>
            </a:ln>
          </p:spPr>
          <p:txBody>
            <a:bodyPr>
              <a:spAutoFit/>
            </a:bodyPr>
            <a:lstStyle/>
            <a:p>
              <a:pPr algn="l">
                <a:spcBef>
                  <a:spcPct val="50000"/>
                </a:spcBef>
              </a:pPr>
              <a:r>
                <a:rPr kumimoji="0" lang="en-US" altLang="zh-CN" sz="1800" b="1">
                  <a:ea typeface="楷体_GB2312" pitchFamily="49" charset="-122"/>
                </a:rPr>
                <a:t>0</a:t>
              </a:r>
            </a:p>
          </p:txBody>
        </p:sp>
      </p:grpSp>
      <p:grpSp>
        <p:nvGrpSpPr>
          <p:cNvPr id="35" name="组合 34"/>
          <p:cNvGrpSpPr/>
          <p:nvPr/>
        </p:nvGrpSpPr>
        <p:grpSpPr>
          <a:xfrm>
            <a:off x="395288" y="2184400"/>
            <a:ext cx="1462087" cy="1604963"/>
            <a:chOff x="395288" y="2184400"/>
            <a:chExt cx="1462087" cy="1604963"/>
          </a:xfrm>
        </p:grpSpPr>
        <p:sp>
          <p:nvSpPr>
            <p:cNvPr id="40973" name="Oval 46"/>
            <p:cNvSpPr>
              <a:spLocks noChangeArrowheads="1"/>
            </p:cNvSpPr>
            <p:nvPr/>
          </p:nvSpPr>
          <p:spPr bwMode="auto">
            <a:xfrm>
              <a:off x="1400175" y="2570163"/>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Times New Roman" panose="02020603050405020304" pitchFamily="18" charset="0"/>
                  <a:cs typeface="Times New Roman" panose="02020603050405020304" pitchFamily="18" charset="0"/>
                </a:rPr>
                <a:t>5</a:t>
              </a:r>
              <a:endParaRPr lang="en-US" altLang="zh-CN" sz="2000" dirty="0">
                <a:solidFill>
                  <a:srgbClr val="3333FF"/>
                </a:solidFill>
                <a:latin typeface="Times New Roman" panose="02020603050405020304" pitchFamily="18" charset="0"/>
                <a:cs typeface="Times New Roman" panose="02020603050405020304" pitchFamily="18" charset="0"/>
              </a:endParaRPr>
            </a:p>
          </p:txBody>
        </p:sp>
        <p:sp>
          <p:nvSpPr>
            <p:cNvPr id="40974" name="Oval 47"/>
            <p:cNvSpPr>
              <a:spLocks noChangeArrowheads="1"/>
            </p:cNvSpPr>
            <p:nvPr/>
          </p:nvSpPr>
          <p:spPr bwMode="auto">
            <a:xfrm>
              <a:off x="638175" y="3332163"/>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4</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40975" name="Line 49"/>
            <p:cNvSpPr>
              <a:spLocks noChangeShapeType="1"/>
            </p:cNvSpPr>
            <p:nvPr/>
          </p:nvSpPr>
          <p:spPr bwMode="auto">
            <a:xfrm flipH="1">
              <a:off x="1019175" y="2951163"/>
              <a:ext cx="457200" cy="457200"/>
            </a:xfrm>
            <a:prstGeom prst="line">
              <a:avLst/>
            </a:prstGeom>
            <a:noFill/>
            <a:ln w="28575">
              <a:solidFill>
                <a:srgbClr val="9900FF"/>
              </a:solidFill>
              <a:round/>
            </a:ln>
          </p:spPr>
          <p:txBody>
            <a:bodyPr wrap="none" anchor="ctr"/>
            <a:lstStyle/>
            <a:p>
              <a:endParaRPr lang="zh-CN" altLang="en-US"/>
            </a:p>
          </p:txBody>
        </p:sp>
        <p:sp>
          <p:nvSpPr>
            <p:cNvPr id="40977" name="Text Box 56"/>
            <p:cNvSpPr txBox="1">
              <a:spLocks noChangeArrowheads="1"/>
            </p:cNvSpPr>
            <p:nvPr/>
          </p:nvSpPr>
          <p:spPr bwMode="auto">
            <a:xfrm>
              <a:off x="395288" y="3192463"/>
              <a:ext cx="287337" cy="366712"/>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0</a:t>
              </a:r>
            </a:p>
          </p:txBody>
        </p:sp>
        <p:sp>
          <p:nvSpPr>
            <p:cNvPr id="40978" name="Text Box 57"/>
            <p:cNvSpPr txBox="1">
              <a:spLocks noChangeArrowheads="1"/>
            </p:cNvSpPr>
            <p:nvPr/>
          </p:nvSpPr>
          <p:spPr bwMode="auto">
            <a:xfrm>
              <a:off x="1474788" y="2184400"/>
              <a:ext cx="287337" cy="366713"/>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1</a:t>
              </a:r>
            </a:p>
          </p:txBody>
        </p:sp>
      </p:grpSp>
      <p:grpSp>
        <p:nvGrpSpPr>
          <p:cNvPr id="36" name="组合 35"/>
          <p:cNvGrpSpPr/>
          <p:nvPr/>
        </p:nvGrpSpPr>
        <p:grpSpPr>
          <a:xfrm>
            <a:off x="2051050" y="2708275"/>
            <a:ext cx="1235066" cy="504825"/>
            <a:chOff x="2051050" y="2708275"/>
            <a:chExt cx="1235066" cy="504825"/>
          </a:xfrm>
        </p:grpSpPr>
        <p:sp>
          <p:nvSpPr>
            <p:cNvPr id="40979" name="Text Box 39"/>
            <p:cNvSpPr txBox="1">
              <a:spLocks noChangeArrowheads="1"/>
            </p:cNvSpPr>
            <p:nvPr/>
          </p:nvSpPr>
          <p:spPr bwMode="auto">
            <a:xfrm>
              <a:off x="2278053" y="2708275"/>
              <a:ext cx="1008063" cy="396875"/>
            </a:xfrm>
            <a:prstGeom prst="rect">
              <a:avLst/>
            </a:prstGeom>
            <a:noFill/>
            <a:ln w="9525">
              <a:noFill/>
              <a:miter lim="800000"/>
            </a:ln>
          </p:spPr>
          <p:txBody>
            <a:bodyPr>
              <a:spAutoFit/>
            </a:bodyPr>
            <a:lstStyle/>
            <a:p>
              <a:pPr algn="l">
                <a:spcBef>
                  <a:spcPct val="50000"/>
                </a:spcBef>
              </a:pPr>
              <a:r>
                <a:rPr lang="zh-CN" altLang="en-US" sz="2000" b="1" dirty="0">
                  <a:solidFill>
                    <a:srgbClr val="3333FF"/>
                  </a:solidFill>
                  <a:ea typeface="楷体" panose="02010609060101010101" pitchFamily="49" charset="-122"/>
                  <a:cs typeface="Times New Roman" panose="02020603050405020304" pitchFamily="18" charset="0"/>
                </a:rPr>
                <a:t>插入</a:t>
              </a:r>
              <a:r>
                <a:rPr lang="en-US" altLang="zh-CN" sz="2000" b="1" dirty="0">
                  <a:solidFill>
                    <a:srgbClr val="3333FF"/>
                  </a:solidFill>
                  <a:ea typeface="楷体" panose="02010609060101010101" pitchFamily="49" charset="-122"/>
                  <a:cs typeface="Times New Roman" panose="02020603050405020304" pitchFamily="18" charset="0"/>
                </a:rPr>
                <a:t>2</a:t>
              </a:r>
            </a:p>
          </p:txBody>
        </p:sp>
        <p:sp>
          <p:nvSpPr>
            <p:cNvPr id="40980" name="Line 58"/>
            <p:cNvSpPr>
              <a:spLocks noChangeShapeType="1"/>
            </p:cNvSpPr>
            <p:nvPr/>
          </p:nvSpPr>
          <p:spPr bwMode="auto">
            <a:xfrm>
              <a:off x="2051050" y="3213100"/>
              <a:ext cx="1223963" cy="0"/>
            </a:xfrm>
            <a:prstGeom prst="line">
              <a:avLst/>
            </a:prstGeom>
            <a:noFill/>
            <a:ln w="38100">
              <a:solidFill>
                <a:srgbClr val="3333FF"/>
              </a:solidFill>
              <a:round/>
              <a:tailEnd type="triangle" w="med" len="med"/>
            </a:ln>
          </p:spPr>
          <p:txBody>
            <a:bodyPr anchor="ctr">
              <a:spAutoFit/>
            </a:bodyPr>
            <a:lstStyle/>
            <a:p>
              <a:endParaRPr lang="zh-CN" altLang="en-US"/>
            </a:p>
          </p:txBody>
        </p:sp>
      </p:grpSp>
      <p:grpSp>
        <p:nvGrpSpPr>
          <p:cNvPr id="37" name="组合 36"/>
          <p:cNvGrpSpPr/>
          <p:nvPr/>
        </p:nvGrpSpPr>
        <p:grpSpPr>
          <a:xfrm>
            <a:off x="3614738" y="1628775"/>
            <a:ext cx="2254250" cy="2366963"/>
            <a:chOff x="3614738" y="1628775"/>
            <a:chExt cx="2254250" cy="2366963"/>
          </a:xfrm>
        </p:grpSpPr>
        <p:sp>
          <p:nvSpPr>
            <p:cNvPr id="137220" name="Oval 4"/>
            <p:cNvSpPr>
              <a:spLocks noChangeArrowheads="1"/>
            </p:cNvSpPr>
            <p:nvPr/>
          </p:nvSpPr>
          <p:spPr bwMode="auto">
            <a:xfrm>
              <a:off x="5411788" y="2014538"/>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Times New Roman" panose="02020603050405020304" pitchFamily="18" charset="0"/>
                  <a:cs typeface="Times New Roman" panose="02020603050405020304" pitchFamily="18" charset="0"/>
                </a:rPr>
                <a:t>5</a:t>
              </a:r>
              <a:endParaRPr lang="en-US" altLang="zh-CN" sz="2000" dirty="0">
                <a:solidFill>
                  <a:srgbClr val="3333FF"/>
                </a:solidFill>
                <a:latin typeface="Times New Roman" panose="02020603050405020304" pitchFamily="18" charset="0"/>
                <a:cs typeface="Times New Roman" panose="02020603050405020304" pitchFamily="18" charset="0"/>
              </a:endParaRPr>
            </a:p>
          </p:txBody>
        </p:sp>
        <p:sp>
          <p:nvSpPr>
            <p:cNvPr id="137221" name="Oval 5"/>
            <p:cNvSpPr>
              <a:spLocks noChangeArrowheads="1"/>
            </p:cNvSpPr>
            <p:nvPr/>
          </p:nvSpPr>
          <p:spPr bwMode="auto">
            <a:xfrm>
              <a:off x="4649788" y="2776538"/>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4</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137222" name="Oval 6"/>
            <p:cNvSpPr>
              <a:spLocks noChangeArrowheads="1"/>
            </p:cNvSpPr>
            <p:nvPr/>
          </p:nvSpPr>
          <p:spPr bwMode="auto">
            <a:xfrm>
              <a:off x="3887788" y="353853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2</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137223" name="Line 7"/>
            <p:cNvSpPr>
              <a:spLocks noChangeShapeType="1"/>
            </p:cNvSpPr>
            <p:nvPr/>
          </p:nvSpPr>
          <p:spPr bwMode="auto">
            <a:xfrm flipH="1">
              <a:off x="5030788" y="2395538"/>
              <a:ext cx="457200" cy="457200"/>
            </a:xfrm>
            <a:prstGeom prst="line">
              <a:avLst/>
            </a:prstGeom>
            <a:noFill/>
            <a:ln w="28575">
              <a:solidFill>
                <a:srgbClr val="9900FF"/>
              </a:solidFill>
              <a:round/>
            </a:ln>
          </p:spPr>
          <p:txBody>
            <a:bodyPr wrap="none" anchor="ctr"/>
            <a:lstStyle/>
            <a:p>
              <a:endParaRPr lang="zh-CN" altLang="en-US"/>
            </a:p>
          </p:txBody>
        </p:sp>
        <p:sp>
          <p:nvSpPr>
            <p:cNvPr id="137224" name="Line 8"/>
            <p:cNvSpPr>
              <a:spLocks noChangeShapeType="1"/>
            </p:cNvSpPr>
            <p:nvPr/>
          </p:nvSpPr>
          <p:spPr bwMode="auto">
            <a:xfrm flipH="1">
              <a:off x="4268788" y="3157538"/>
              <a:ext cx="457200" cy="457200"/>
            </a:xfrm>
            <a:prstGeom prst="line">
              <a:avLst/>
            </a:prstGeom>
            <a:noFill/>
            <a:ln w="28575">
              <a:solidFill>
                <a:srgbClr val="9900FF"/>
              </a:solidFill>
              <a:round/>
            </a:ln>
          </p:spPr>
          <p:txBody>
            <a:bodyPr wrap="none" anchor="ctr"/>
            <a:lstStyle/>
            <a:p>
              <a:endParaRPr lang="zh-CN" altLang="en-US"/>
            </a:p>
          </p:txBody>
        </p:sp>
        <p:sp>
          <p:nvSpPr>
            <p:cNvPr id="137252" name="Text Box 36"/>
            <p:cNvSpPr txBox="1">
              <a:spLocks noChangeArrowheads="1"/>
            </p:cNvSpPr>
            <p:nvPr/>
          </p:nvSpPr>
          <p:spPr bwMode="auto">
            <a:xfrm>
              <a:off x="4910138" y="2276475"/>
              <a:ext cx="287337" cy="366713"/>
            </a:xfrm>
            <a:prstGeom prst="rect">
              <a:avLst/>
            </a:prstGeom>
            <a:noFill/>
            <a:ln w="9525">
              <a:noFill/>
              <a:miter lim="800000"/>
            </a:ln>
          </p:spPr>
          <p:txBody>
            <a:bodyPr>
              <a:spAutoFit/>
            </a:bodyPr>
            <a:lstStyle/>
            <a:p>
              <a:pPr algn="l">
                <a:spcBef>
                  <a:spcPct val="50000"/>
                </a:spcBef>
              </a:pPr>
              <a:r>
                <a:rPr kumimoji="0" lang="en-US" altLang="zh-CN" sz="1800" b="1" i="1">
                  <a:cs typeface="Times New Roman" panose="02020603050405020304" pitchFamily="18" charset="0"/>
                </a:rPr>
                <a:t>L</a:t>
              </a:r>
            </a:p>
          </p:txBody>
        </p:sp>
        <p:sp>
          <p:nvSpPr>
            <p:cNvPr id="137254" name="Text Box 38"/>
            <p:cNvSpPr txBox="1">
              <a:spLocks noChangeArrowheads="1"/>
            </p:cNvSpPr>
            <p:nvPr/>
          </p:nvSpPr>
          <p:spPr bwMode="auto">
            <a:xfrm>
              <a:off x="4191000" y="2997200"/>
              <a:ext cx="287338" cy="366713"/>
            </a:xfrm>
            <a:prstGeom prst="rect">
              <a:avLst/>
            </a:prstGeom>
            <a:noFill/>
            <a:ln w="9525">
              <a:noFill/>
              <a:miter lim="800000"/>
            </a:ln>
          </p:spPr>
          <p:txBody>
            <a:bodyPr>
              <a:spAutoFit/>
            </a:bodyPr>
            <a:lstStyle/>
            <a:p>
              <a:pPr algn="l">
                <a:spcBef>
                  <a:spcPct val="50000"/>
                </a:spcBef>
              </a:pPr>
              <a:r>
                <a:rPr kumimoji="0" lang="en-US" altLang="zh-CN" sz="1800" b="1" i="1">
                  <a:cs typeface="Times New Roman" panose="02020603050405020304" pitchFamily="18" charset="0"/>
                </a:rPr>
                <a:t>L</a:t>
              </a:r>
            </a:p>
          </p:txBody>
        </p:sp>
        <p:sp>
          <p:nvSpPr>
            <p:cNvPr id="137256" name="Text Box 40"/>
            <p:cNvSpPr txBox="1">
              <a:spLocks noChangeArrowheads="1"/>
            </p:cNvSpPr>
            <p:nvPr/>
          </p:nvSpPr>
          <p:spPr bwMode="auto">
            <a:xfrm>
              <a:off x="3614738" y="3429000"/>
              <a:ext cx="287337" cy="366713"/>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0</a:t>
              </a:r>
            </a:p>
          </p:txBody>
        </p:sp>
        <p:sp>
          <p:nvSpPr>
            <p:cNvPr id="137257" name="Text Box 41"/>
            <p:cNvSpPr txBox="1">
              <a:spLocks noChangeArrowheads="1"/>
            </p:cNvSpPr>
            <p:nvPr/>
          </p:nvSpPr>
          <p:spPr bwMode="auto">
            <a:xfrm>
              <a:off x="4406900" y="2636838"/>
              <a:ext cx="287338" cy="366712"/>
            </a:xfrm>
            <a:prstGeom prst="rect">
              <a:avLst/>
            </a:prstGeom>
            <a:noFill/>
            <a:ln w="9525">
              <a:noFill/>
              <a:miter lim="800000"/>
            </a:ln>
          </p:spPr>
          <p:txBody>
            <a:bodyPr>
              <a:spAutoFit/>
            </a:bodyPr>
            <a:lstStyle/>
            <a:p>
              <a:pPr algn="l">
                <a:spcBef>
                  <a:spcPct val="50000"/>
                </a:spcBef>
              </a:pPr>
              <a:r>
                <a:rPr kumimoji="0" lang="en-US" altLang="zh-CN" sz="1800" b="1" dirty="0">
                  <a:solidFill>
                    <a:srgbClr val="3333FF"/>
                  </a:solidFill>
                  <a:ea typeface="楷体_GB2312" pitchFamily="49" charset="-122"/>
                </a:rPr>
                <a:t>1</a:t>
              </a:r>
            </a:p>
          </p:txBody>
        </p:sp>
        <p:sp>
          <p:nvSpPr>
            <p:cNvPr id="137258" name="Text Box 42"/>
            <p:cNvSpPr txBox="1">
              <a:spLocks noChangeArrowheads="1"/>
            </p:cNvSpPr>
            <p:nvPr/>
          </p:nvSpPr>
          <p:spPr bwMode="auto">
            <a:xfrm>
              <a:off x="5486400" y="1628775"/>
              <a:ext cx="287338" cy="366713"/>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2</a:t>
              </a:r>
            </a:p>
          </p:txBody>
        </p:sp>
      </p:grpSp>
      <p:sp>
        <p:nvSpPr>
          <p:cNvPr id="137277" name="Text Box 61"/>
          <p:cNvSpPr txBox="1">
            <a:spLocks noChangeArrowheads="1"/>
          </p:cNvSpPr>
          <p:nvPr/>
        </p:nvSpPr>
        <p:spPr bwMode="auto">
          <a:xfrm>
            <a:off x="3563938" y="4437063"/>
            <a:ext cx="2520950" cy="396875"/>
          </a:xfrm>
          <a:prstGeom prst="rect">
            <a:avLst/>
          </a:prstGeom>
          <a:noFill/>
          <a:ln w="9525">
            <a:noFill/>
            <a:miter lim="800000"/>
          </a:ln>
        </p:spPr>
        <p:txBody>
          <a:bodyPr>
            <a:spAutoFit/>
          </a:bodyPr>
          <a:lstStyle/>
          <a:p>
            <a:pPr algn="l">
              <a:spcBef>
                <a:spcPct val="50000"/>
              </a:spcBef>
            </a:pPr>
            <a:r>
              <a:rPr lang="zh-CN" altLang="en-US" sz="2000" b="1" dirty="0">
                <a:solidFill>
                  <a:srgbClr val="3333FF"/>
                </a:solidFill>
                <a:ea typeface="楷体" panose="02010609060101010101" pitchFamily="49" charset="-122"/>
                <a:cs typeface="Times New Roman" panose="02020603050405020304" pitchFamily="18" charset="0"/>
              </a:rPr>
              <a:t>插入关键字</a:t>
            </a:r>
            <a:r>
              <a:rPr lang="en-US" altLang="zh-CN" sz="2000" b="1" dirty="0">
                <a:solidFill>
                  <a:srgbClr val="3333FF"/>
                </a:solidFill>
                <a:ea typeface="楷体" panose="02010609060101010101" pitchFamily="49" charset="-122"/>
                <a:cs typeface="Times New Roman" panose="02020603050405020304" pitchFamily="18" charset="0"/>
              </a:rPr>
              <a:t>2</a:t>
            </a:r>
            <a:r>
              <a:rPr lang="zh-CN" altLang="en-US" sz="2000" b="1" dirty="0">
                <a:solidFill>
                  <a:srgbClr val="3333FF"/>
                </a:solidFill>
                <a:ea typeface="楷体" panose="02010609060101010101" pitchFamily="49" charset="-122"/>
                <a:cs typeface="Times New Roman" panose="02020603050405020304" pitchFamily="18" charset="0"/>
              </a:rPr>
              <a:t>的结果</a:t>
            </a:r>
          </a:p>
        </p:txBody>
      </p:sp>
      <p:sp>
        <p:nvSpPr>
          <p:cNvPr id="137279" name="Text Box 63"/>
          <p:cNvSpPr txBox="1">
            <a:spLocks noChangeArrowheads="1"/>
          </p:cNvSpPr>
          <p:nvPr/>
        </p:nvSpPr>
        <p:spPr bwMode="auto">
          <a:xfrm>
            <a:off x="6858016" y="4286256"/>
            <a:ext cx="1727200" cy="457200"/>
          </a:xfrm>
          <a:prstGeom prst="rect">
            <a:avLst/>
          </a:prstGeom>
          <a:noFill/>
          <a:ln w="28575" algn="ctr">
            <a:noFill/>
            <a:miter lim="800000"/>
          </a:ln>
        </p:spPr>
        <p:txBody>
          <a:bodyPr>
            <a:spAutoFit/>
          </a:bodyPr>
          <a:lstStyle/>
          <a:p>
            <a:pPr>
              <a:spcBef>
                <a:spcPct val="50000"/>
              </a:spcBef>
            </a:pPr>
            <a:r>
              <a:rPr kumimoji="0" lang="zh-CN" altLang="en-US" sz="2400" b="1" dirty="0">
                <a:solidFill>
                  <a:srgbClr val="FF00FF"/>
                </a:solidFill>
                <a:ea typeface="楷体" panose="02010609060101010101" pitchFamily="49" charset="-122"/>
                <a:cs typeface="Times New Roman" panose="02020603050405020304" pitchFamily="18" charset="0"/>
              </a:rPr>
              <a:t>调整完毕</a:t>
            </a:r>
          </a:p>
        </p:txBody>
      </p:sp>
      <p:sp>
        <p:nvSpPr>
          <p:cNvPr id="137280" name="Line 64"/>
          <p:cNvSpPr>
            <a:spLocks noChangeShapeType="1"/>
          </p:cNvSpPr>
          <p:nvPr/>
        </p:nvSpPr>
        <p:spPr bwMode="auto">
          <a:xfrm flipV="1">
            <a:off x="4864100" y="1747838"/>
            <a:ext cx="0" cy="1008062"/>
          </a:xfrm>
          <a:prstGeom prst="line">
            <a:avLst/>
          </a:prstGeom>
          <a:noFill/>
          <a:ln w="57150">
            <a:solidFill>
              <a:srgbClr val="9900FF"/>
            </a:solidFill>
            <a:round/>
            <a:tailEnd type="triangle" w="med" len="med"/>
          </a:ln>
        </p:spPr>
        <p:txBody>
          <a:bodyPr wrap="none" anchor="ctr"/>
          <a:lstStyle/>
          <a:p>
            <a:endParaRPr lang="zh-CN" altLang="en-US"/>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57</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3727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7280"/>
                                        </p:tgtEl>
                                        <p:attrNameLst>
                                          <p:attrName>style.visibility</p:attrName>
                                        </p:attrNameLst>
                                      </p:cBhvr>
                                      <p:to>
                                        <p:strVal val="visible"/>
                                      </p:to>
                                    </p:set>
                                  </p:childTnLst>
                                </p:cTn>
                              </p:par>
                            </p:childTnLst>
                          </p:cTn>
                        </p:par>
                        <p:par>
                          <p:cTn id="18" fill="hold">
                            <p:stCondLst>
                              <p:cond delay="0"/>
                            </p:stCondLst>
                            <p:childTnLst>
                              <p:par>
                                <p:cTn id="19" presetID="26" presetClass="emph" presetSubtype="0" fill="hold" grpId="1" nodeType="afterEffect">
                                  <p:stCondLst>
                                    <p:cond delay="0"/>
                                  </p:stCondLst>
                                  <p:childTnLst>
                                    <p:animEffect transition="out" filter="fade">
                                      <p:cBhvr>
                                        <p:cTn id="20" dur="500" tmFilter="0, 0; .2, .5; .8, .5; 1, 0"/>
                                        <p:tgtEl>
                                          <p:spTgt spid="137280"/>
                                        </p:tgtEl>
                                      </p:cBhvr>
                                    </p:animEffect>
                                    <p:animScale>
                                      <p:cBhvr>
                                        <p:cTn id="21" dur="250" autoRev="1" fill="hold"/>
                                        <p:tgtEl>
                                          <p:spTgt spid="13728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2" nodeType="clickEffect">
                                  <p:stCondLst>
                                    <p:cond delay="0"/>
                                  </p:stCondLst>
                                  <p:childTnLst>
                                    <p:animEffect transition="out" filter="wipe(down)">
                                      <p:cBhvr>
                                        <p:cTn id="25" dur="500"/>
                                        <p:tgtEl>
                                          <p:spTgt spid="137280"/>
                                        </p:tgtEl>
                                      </p:cBhvr>
                                    </p:animEffect>
                                    <p:set>
                                      <p:cBhvr>
                                        <p:cTn id="26" dur="1" fill="hold">
                                          <p:stCondLst>
                                            <p:cond delay="499"/>
                                          </p:stCondLst>
                                        </p:cTn>
                                        <p:tgtEl>
                                          <p:spTgt spid="13728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722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7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bldLvl="0" animBg="1"/>
      <p:bldP spid="137277" grpId="0"/>
      <p:bldP spid="137279" grpId="0"/>
      <p:bldP spid="137280" grpId="0" bldLvl="0" animBg="1"/>
      <p:bldP spid="137280" grpId="1" bldLvl="0" animBg="1"/>
      <p:bldP spid="137280" grpId="2"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938338" y="2728913"/>
            <a:ext cx="9144000" cy="0"/>
          </a:xfrm>
          <a:prstGeom prst="rect">
            <a:avLst/>
          </a:prstGeom>
          <a:noFill/>
          <a:ln w="9525">
            <a:noFill/>
            <a:miter lim="800000"/>
          </a:ln>
        </p:spPr>
        <p:txBody>
          <a:bodyPr>
            <a:spAutoFit/>
          </a:bodyPr>
          <a:lstStyle/>
          <a:p>
            <a:endParaRPr lang="zh-CN" altLang="en-US"/>
          </a:p>
        </p:txBody>
      </p:sp>
      <p:sp>
        <p:nvSpPr>
          <p:cNvPr id="41988" name="Text Box 4"/>
          <p:cNvSpPr txBox="1">
            <a:spLocks noChangeArrowheads="1"/>
          </p:cNvSpPr>
          <p:nvPr/>
        </p:nvSpPr>
        <p:spPr bwMode="auto">
          <a:xfrm>
            <a:off x="500034" y="357166"/>
            <a:ext cx="2714644" cy="457200"/>
          </a:xfrm>
          <a:prstGeom prst="rect">
            <a:avLst/>
          </a:prstGeom>
          <a:noFill/>
          <a:ln w="9525">
            <a:noFill/>
            <a:miter lim="800000"/>
          </a:ln>
        </p:spPr>
        <p:txBody>
          <a:bodyPr wrap="square">
            <a:spAutoFit/>
          </a:bodyPr>
          <a:lstStyle/>
          <a:p>
            <a:pPr algn="just">
              <a:spcBef>
                <a:spcPct val="50000"/>
              </a:spcBef>
            </a:pPr>
            <a:r>
              <a:rPr lang="en-US" altLang="zh-CN" sz="2400" dirty="0">
                <a:ea typeface="楷体" panose="02010609060101010101" pitchFamily="49" charset="-122"/>
                <a:cs typeface="Times New Roman" panose="02020603050405020304" pitchFamily="18" charset="0"/>
              </a:rPr>
              <a:t> </a:t>
            </a:r>
            <a:r>
              <a:rPr lang="zh-CN" altLang="en-US" sz="2400"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2</a:t>
            </a:r>
            <a:r>
              <a:rPr lang="zh-CN" altLang="en-US" sz="2400" b="1"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RR</a:t>
            </a:r>
            <a:r>
              <a:rPr lang="zh-CN" altLang="en-US" sz="2400" b="1" dirty="0">
                <a:ea typeface="楷体" panose="02010609060101010101" pitchFamily="49" charset="-122"/>
                <a:cs typeface="Times New Roman" panose="02020603050405020304" pitchFamily="18" charset="0"/>
              </a:rPr>
              <a:t>型调整</a:t>
            </a:r>
          </a:p>
        </p:txBody>
      </p:sp>
      <p:sp>
        <p:nvSpPr>
          <p:cNvPr id="7" name="矩形 6"/>
          <p:cNvSpPr/>
          <p:nvPr/>
        </p:nvSpPr>
        <p:spPr>
          <a:xfrm>
            <a:off x="2000232" y="2857496"/>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8" name="左大括号 7"/>
          <p:cNvSpPr/>
          <p:nvPr/>
        </p:nvSpPr>
        <p:spPr>
          <a:xfrm>
            <a:off x="1811318" y="2903534"/>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428728" y="3335537"/>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10" name="矩形 9"/>
          <p:cNvSpPr/>
          <p:nvPr/>
        </p:nvSpPr>
        <p:spPr>
          <a:xfrm>
            <a:off x="3214678" y="2857496"/>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11" name="左大括号 10"/>
          <p:cNvSpPr/>
          <p:nvPr/>
        </p:nvSpPr>
        <p:spPr>
          <a:xfrm>
            <a:off x="3025764" y="2903534"/>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2643174" y="3335537"/>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13" name="椭圆 12"/>
          <p:cNvSpPr/>
          <p:nvPr/>
        </p:nvSpPr>
        <p:spPr>
          <a:xfrm>
            <a:off x="2428860" y="185736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14" name="椭圆 13"/>
          <p:cNvSpPr/>
          <p:nvPr/>
        </p:nvSpPr>
        <p:spPr>
          <a:xfrm>
            <a:off x="1490686" y="114298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grpSp>
        <p:nvGrpSpPr>
          <p:cNvPr id="47" name="组合 46"/>
          <p:cNvGrpSpPr/>
          <p:nvPr/>
        </p:nvGrpSpPr>
        <p:grpSpPr>
          <a:xfrm>
            <a:off x="357158" y="2000240"/>
            <a:ext cx="928694" cy="1143008"/>
            <a:chOff x="2844788" y="2000240"/>
            <a:chExt cx="928694" cy="1143008"/>
          </a:xfrm>
        </p:grpSpPr>
        <p:sp>
          <p:nvSpPr>
            <p:cNvPr id="15" name="矩形 14"/>
            <p:cNvSpPr/>
            <p:nvPr/>
          </p:nvSpPr>
          <p:spPr>
            <a:xfrm>
              <a:off x="3416292" y="200024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16" name="左大括号 15"/>
            <p:cNvSpPr/>
            <p:nvPr/>
          </p:nvSpPr>
          <p:spPr>
            <a:xfrm>
              <a:off x="3227378" y="204627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2844788" y="2478281"/>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grpSp>
      <p:cxnSp>
        <p:nvCxnSpPr>
          <p:cNvPr id="18" name="直接连接符 17"/>
          <p:cNvCxnSpPr>
            <a:stCxn id="13" idx="3"/>
            <a:endCxn id="7" idx="0"/>
          </p:cNvCxnSpPr>
          <p:nvPr/>
        </p:nvCxnSpPr>
        <p:spPr>
          <a:xfrm rot="5400000">
            <a:off x="2089530" y="2434470"/>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5"/>
            <a:endCxn id="10" idx="0"/>
          </p:cNvCxnSpPr>
          <p:nvPr/>
        </p:nvCxnSpPr>
        <p:spPr>
          <a:xfrm rot="16200000" flipH="1">
            <a:off x="2898810" y="2363032"/>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3" idx="1"/>
          </p:cNvCxnSpPr>
          <p:nvPr/>
        </p:nvCxnSpPr>
        <p:spPr>
          <a:xfrm>
            <a:off x="2023251" y="1558912"/>
            <a:ext cx="489304" cy="3821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1179138" y="1607332"/>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04934" y="1071546"/>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sp>
        <p:nvSpPr>
          <p:cNvPr id="23" name="TextBox 22"/>
          <p:cNvSpPr txBox="1"/>
          <p:nvPr/>
        </p:nvSpPr>
        <p:spPr>
          <a:xfrm>
            <a:off x="2786050" y="1571612"/>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sp>
        <p:nvSpPr>
          <p:cNvPr id="40" name="椭圆 39"/>
          <p:cNvSpPr/>
          <p:nvPr/>
        </p:nvSpPr>
        <p:spPr>
          <a:xfrm>
            <a:off x="7988324" y="3783380"/>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grpSp>
        <p:nvGrpSpPr>
          <p:cNvPr id="41" name="组合 40"/>
          <p:cNvGrpSpPr/>
          <p:nvPr/>
        </p:nvGrpSpPr>
        <p:grpSpPr>
          <a:xfrm>
            <a:off x="4143372" y="1360670"/>
            <a:ext cx="642942" cy="1428760"/>
            <a:chOff x="3857620" y="1000108"/>
            <a:chExt cx="642942" cy="1428760"/>
          </a:xfrm>
        </p:grpSpPr>
        <p:sp>
          <p:nvSpPr>
            <p:cNvPr id="42" name="右箭头 41"/>
            <p:cNvSpPr/>
            <p:nvPr/>
          </p:nvSpPr>
          <p:spPr>
            <a:xfrm>
              <a:off x="3857620" y="2214554"/>
              <a:ext cx="642942"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3" name="TextBox 42"/>
            <p:cNvSpPr txBox="1"/>
            <p:nvPr/>
          </p:nvSpPr>
          <p:spPr>
            <a:xfrm>
              <a:off x="3936682" y="1000108"/>
              <a:ext cx="492443" cy="1143008"/>
            </a:xfrm>
            <a:prstGeom prst="rect">
              <a:avLst/>
            </a:prstGeom>
            <a:noFill/>
          </p:spPr>
          <p:txBody>
            <a:bodyPr vert="eaVert" wrap="square" rtlCol="0">
              <a:spAutoFit/>
            </a:bodyPr>
            <a:lstStyle/>
            <a:p>
              <a:r>
                <a:rPr lang="zh-CN" altLang="en-US" sz="2000" b="1">
                  <a:solidFill>
                    <a:srgbClr val="3333FF"/>
                  </a:solidFill>
                  <a:ea typeface="楷体" panose="02010609060101010101" pitchFamily="49" charset="-122"/>
                  <a:cs typeface="Times New Roman" panose="02020603050405020304" pitchFamily="18" charset="0"/>
                </a:rPr>
                <a:t>插入结点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grpSp>
      <p:grpSp>
        <p:nvGrpSpPr>
          <p:cNvPr id="68" name="组合 67"/>
          <p:cNvGrpSpPr/>
          <p:nvPr/>
        </p:nvGrpSpPr>
        <p:grpSpPr>
          <a:xfrm>
            <a:off x="5143504" y="882998"/>
            <a:ext cx="3214710" cy="2857520"/>
            <a:chOff x="5143504" y="882998"/>
            <a:chExt cx="3214710" cy="2857520"/>
          </a:xfrm>
        </p:grpSpPr>
        <p:sp>
          <p:nvSpPr>
            <p:cNvPr id="49" name="矩形 48"/>
            <p:cNvSpPr/>
            <p:nvPr/>
          </p:nvSpPr>
          <p:spPr>
            <a:xfrm>
              <a:off x="6786578" y="259751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50" name="左大括号 49"/>
            <p:cNvSpPr/>
            <p:nvPr/>
          </p:nvSpPr>
          <p:spPr>
            <a:xfrm>
              <a:off x="6597664" y="264354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TextBox 50"/>
            <p:cNvSpPr txBox="1"/>
            <p:nvPr/>
          </p:nvSpPr>
          <p:spPr>
            <a:xfrm>
              <a:off x="6215074" y="3075551"/>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52" name="矩形 51"/>
            <p:cNvSpPr/>
            <p:nvPr/>
          </p:nvSpPr>
          <p:spPr>
            <a:xfrm>
              <a:off x="8001024" y="259751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53" name="左大括号 52"/>
            <p:cNvSpPr/>
            <p:nvPr/>
          </p:nvSpPr>
          <p:spPr>
            <a:xfrm>
              <a:off x="7812110" y="264354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53"/>
            <p:cNvSpPr txBox="1"/>
            <p:nvPr/>
          </p:nvSpPr>
          <p:spPr>
            <a:xfrm>
              <a:off x="7429520" y="3075551"/>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55" name="椭圆 54"/>
            <p:cNvSpPr/>
            <p:nvPr/>
          </p:nvSpPr>
          <p:spPr>
            <a:xfrm>
              <a:off x="7215206" y="159737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56" name="椭圆 55"/>
            <p:cNvSpPr/>
            <p:nvPr/>
          </p:nvSpPr>
          <p:spPr>
            <a:xfrm>
              <a:off x="6277032" y="88299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grpSp>
          <p:nvGrpSpPr>
            <p:cNvPr id="57" name="组合 56"/>
            <p:cNvGrpSpPr/>
            <p:nvPr/>
          </p:nvGrpSpPr>
          <p:grpSpPr>
            <a:xfrm>
              <a:off x="5143504" y="1740254"/>
              <a:ext cx="928694" cy="1143008"/>
              <a:chOff x="2844788" y="2000240"/>
              <a:chExt cx="928694" cy="1143008"/>
            </a:xfrm>
          </p:grpSpPr>
          <p:sp>
            <p:nvSpPr>
              <p:cNvPr id="58" name="矩形 57"/>
              <p:cNvSpPr/>
              <p:nvPr/>
            </p:nvSpPr>
            <p:spPr>
              <a:xfrm>
                <a:off x="3416292" y="200024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59" name="左大括号 58"/>
              <p:cNvSpPr/>
              <p:nvPr/>
            </p:nvSpPr>
            <p:spPr>
              <a:xfrm>
                <a:off x="3227378" y="204627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TextBox 59"/>
              <p:cNvSpPr txBox="1"/>
              <p:nvPr/>
            </p:nvSpPr>
            <p:spPr>
              <a:xfrm>
                <a:off x="2844788" y="2478281"/>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grpSp>
        <p:cxnSp>
          <p:nvCxnSpPr>
            <p:cNvPr id="61" name="直接连接符 60"/>
            <p:cNvCxnSpPr>
              <a:stCxn id="55" idx="3"/>
              <a:endCxn id="49" idx="0"/>
            </p:cNvCxnSpPr>
            <p:nvPr/>
          </p:nvCxnSpPr>
          <p:spPr>
            <a:xfrm rot="5400000">
              <a:off x="6875876" y="2174484"/>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5" idx="5"/>
              <a:endCxn id="52" idx="0"/>
            </p:cNvCxnSpPr>
            <p:nvPr/>
          </p:nvCxnSpPr>
          <p:spPr>
            <a:xfrm rot="16200000" flipH="1">
              <a:off x="7685156" y="2103046"/>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55" idx="1"/>
            </p:cNvCxnSpPr>
            <p:nvPr/>
          </p:nvCxnSpPr>
          <p:spPr>
            <a:xfrm>
              <a:off x="6809597" y="1298926"/>
              <a:ext cx="489304" cy="3821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5965484" y="1347346"/>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5991280" y="811560"/>
            <a:ext cx="1938306" cy="807843"/>
            <a:chOff x="5991280" y="811560"/>
            <a:chExt cx="1938306" cy="807843"/>
          </a:xfrm>
        </p:grpSpPr>
        <p:sp>
          <p:nvSpPr>
            <p:cNvPr id="65" name="TextBox 64"/>
            <p:cNvSpPr txBox="1"/>
            <p:nvPr/>
          </p:nvSpPr>
          <p:spPr>
            <a:xfrm>
              <a:off x="5991280" y="811560"/>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-2</a:t>
              </a:r>
              <a:endParaRPr lang="zh-CN" altLang="en-US" sz="2000" b="1" dirty="0">
                <a:ea typeface="楷体" panose="02010609060101010101" pitchFamily="49" charset="-122"/>
                <a:cs typeface="Times New Roman" panose="02020603050405020304" pitchFamily="18" charset="0"/>
              </a:endParaRPr>
            </a:p>
          </p:txBody>
        </p:sp>
        <p:sp>
          <p:nvSpPr>
            <p:cNvPr id="66" name="TextBox 65"/>
            <p:cNvSpPr txBox="1"/>
            <p:nvPr/>
          </p:nvSpPr>
          <p:spPr>
            <a:xfrm>
              <a:off x="7572396" y="1311626"/>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grpSp>
      <p:grpSp>
        <p:nvGrpSpPr>
          <p:cNvPr id="70" name="组合 69"/>
          <p:cNvGrpSpPr/>
          <p:nvPr/>
        </p:nvGrpSpPr>
        <p:grpSpPr>
          <a:xfrm>
            <a:off x="7000892" y="1168750"/>
            <a:ext cx="1214446" cy="1143008"/>
            <a:chOff x="7000892" y="1168750"/>
            <a:chExt cx="1214446" cy="1143008"/>
          </a:xfrm>
        </p:grpSpPr>
        <p:sp>
          <p:nvSpPr>
            <p:cNvPr id="46" name="TextBox 45"/>
            <p:cNvSpPr txBox="1"/>
            <p:nvPr/>
          </p:nvSpPr>
          <p:spPr>
            <a:xfrm>
              <a:off x="7000892" y="1168750"/>
              <a:ext cx="357190" cy="307777"/>
            </a:xfrm>
            <a:prstGeom prst="rect">
              <a:avLst/>
            </a:prstGeom>
            <a:noFill/>
          </p:spPr>
          <p:txBody>
            <a:bodyPr wrap="square" lIns="0" tIns="0" rIns="0" bIns="0" rtlCol="0">
              <a:spAutoFit/>
            </a:bodyPr>
            <a:lstStyle/>
            <a:p>
              <a:r>
                <a:rPr lang="en-US" altLang="zh-CN" sz="2000" b="1" dirty="0">
                  <a:solidFill>
                    <a:srgbClr val="FF00FF"/>
                  </a:solidFill>
                  <a:ea typeface="楷体" panose="02010609060101010101" pitchFamily="49" charset="-122"/>
                  <a:cs typeface="Times New Roman" panose="02020603050405020304" pitchFamily="18" charset="0"/>
                </a:rPr>
                <a:t>R</a:t>
              </a:r>
              <a:endParaRPr lang="zh-CN" altLang="en-US" sz="2000" b="1" dirty="0">
                <a:solidFill>
                  <a:srgbClr val="FF00FF"/>
                </a:solidFill>
                <a:ea typeface="楷体" panose="02010609060101010101" pitchFamily="49" charset="-122"/>
                <a:cs typeface="Times New Roman" panose="02020603050405020304" pitchFamily="18" charset="0"/>
              </a:endParaRPr>
            </a:p>
          </p:txBody>
        </p:sp>
        <p:sp>
          <p:nvSpPr>
            <p:cNvPr id="67" name="TextBox 66"/>
            <p:cNvSpPr txBox="1"/>
            <p:nvPr/>
          </p:nvSpPr>
          <p:spPr>
            <a:xfrm>
              <a:off x="7858148" y="2003981"/>
              <a:ext cx="357190" cy="307777"/>
            </a:xfrm>
            <a:prstGeom prst="rect">
              <a:avLst/>
            </a:prstGeom>
            <a:noFill/>
          </p:spPr>
          <p:txBody>
            <a:bodyPr wrap="square" lIns="0" tIns="0" rIns="0" bIns="0" rtlCol="0">
              <a:spAutoFit/>
            </a:bodyPr>
            <a:lstStyle/>
            <a:p>
              <a:r>
                <a:rPr lang="en-US" altLang="zh-CN" sz="2000" b="1" dirty="0">
                  <a:solidFill>
                    <a:srgbClr val="FF00FF"/>
                  </a:solidFill>
                  <a:ea typeface="楷体" panose="02010609060101010101" pitchFamily="49" charset="-122"/>
                  <a:cs typeface="Times New Roman" panose="02020603050405020304" pitchFamily="18" charset="0"/>
                </a:rPr>
                <a:t>R</a:t>
              </a:r>
              <a:endParaRPr lang="zh-CN" altLang="en-US" sz="2000" b="1" dirty="0">
                <a:solidFill>
                  <a:srgbClr val="FF00FF"/>
                </a:solidFill>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58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grpId="1" nodeType="afterEffect">
                                  <p:stCondLst>
                                    <p:cond delay="0"/>
                                  </p:stCondLst>
                                  <p:childTnLst>
                                    <p:animEffect transition="out" filter="fade">
                                      <p:cBhvr>
                                        <p:cTn id="16" dur="500" tmFilter="0, 0; .2, .5; .8, .5; 1, 0"/>
                                        <p:tgtEl>
                                          <p:spTgt spid="40"/>
                                        </p:tgtEl>
                                      </p:cBhvr>
                                    </p:animEffect>
                                    <p:animScale>
                                      <p:cBhvr>
                                        <p:cTn id="17" dur="250" autoRev="1" fill="hold"/>
                                        <p:tgtEl>
                                          <p:spTgt spid="4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0" grpId="1"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85850" y="2728913"/>
            <a:ext cx="9144000" cy="0"/>
          </a:xfrm>
          <a:prstGeom prst="rect">
            <a:avLst/>
          </a:prstGeom>
          <a:noFill/>
          <a:ln w="9525">
            <a:noFill/>
            <a:miter lim="800000"/>
          </a:ln>
        </p:spPr>
        <p:txBody>
          <a:bodyPr>
            <a:spAutoFit/>
          </a:bodyPr>
          <a:lstStyle/>
          <a:p>
            <a:endParaRPr lang="zh-CN" altLang="en-US"/>
          </a:p>
        </p:txBody>
      </p:sp>
      <p:grpSp>
        <p:nvGrpSpPr>
          <p:cNvPr id="70" name="组合 69"/>
          <p:cNvGrpSpPr/>
          <p:nvPr/>
        </p:nvGrpSpPr>
        <p:grpSpPr>
          <a:xfrm>
            <a:off x="2205066" y="2811824"/>
            <a:ext cx="928694" cy="1143008"/>
            <a:chOff x="3357554" y="2811824"/>
            <a:chExt cx="928694" cy="1143008"/>
          </a:xfrm>
        </p:grpSpPr>
        <p:sp>
          <p:nvSpPr>
            <p:cNvPr id="49" name="矩形 48"/>
            <p:cNvSpPr/>
            <p:nvPr/>
          </p:nvSpPr>
          <p:spPr>
            <a:xfrm>
              <a:off x="3929058" y="281182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50" name="左大括号 49"/>
            <p:cNvSpPr/>
            <p:nvPr/>
          </p:nvSpPr>
          <p:spPr>
            <a:xfrm>
              <a:off x="3740144" y="285786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TextBox 50"/>
            <p:cNvSpPr txBox="1"/>
            <p:nvPr/>
          </p:nvSpPr>
          <p:spPr>
            <a:xfrm>
              <a:off x="3357554" y="3289865"/>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grpSp>
      <p:sp>
        <p:nvSpPr>
          <p:cNvPr id="56" name="椭圆 55"/>
          <p:cNvSpPr/>
          <p:nvPr/>
        </p:nvSpPr>
        <p:spPr>
          <a:xfrm>
            <a:off x="2267024" y="109731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grpSp>
        <p:nvGrpSpPr>
          <p:cNvPr id="4" name="组合 56"/>
          <p:cNvGrpSpPr/>
          <p:nvPr/>
        </p:nvGrpSpPr>
        <p:grpSpPr>
          <a:xfrm>
            <a:off x="1133496" y="1954568"/>
            <a:ext cx="928694" cy="1143008"/>
            <a:chOff x="2844788" y="2000240"/>
            <a:chExt cx="928694" cy="1143008"/>
          </a:xfrm>
        </p:grpSpPr>
        <p:sp>
          <p:nvSpPr>
            <p:cNvPr id="58" name="矩形 57"/>
            <p:cNvSpPr/>
            <p:nvPr/>
          </p:nvSpPr>
          <p:spPr>
            <a:xfrm>
              <a:off x="3416292" y="200024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59" name="左大括号 58"/>
            <p:cNvSpPr/>
            <p:nvPr/>
          </p:nvSpPr>
          <p:spPr>
            <a:xfrm>
              <a:off x="3227378" y="204627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TextBox 59"/>
            <p:cNvSpPr txBox="1"/>
            <p:nvPr/>
          </p:nvSpPr>
          <p:spPr>
            <a:xfrm>
              <a:off x="2844788" y="2478281"/>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grpSp>
      <p:cxnSp>
        <p:nvCxnSpPr>
          <p:cNvPr id="61" name="直接连接符 60"/>
          <p:cNvCxnSpPr/>
          <p:nvPr/>
        </p:nvCxnSpPr>
        <p:spPr>
          <a:xfrm rot="5400000">
            <a:off x="2865868" y="238879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205198" y="1811692"/>
            <a:ext cx="1143008" cy="2546002"/>
            <a:chOff x="4357686" y="1811692"/>
            <a:chExt cx="1143008" cy="2546002"/>
          </a:xfrm>
        </p:grpSpPr>
        <p:sp>
          <p:nvSpPr>
            <p:cNvPr id="40" name="椭圆 39"/>
            <p:cNvSpPr/>
            <p:nvPr/>
          </p:nvSpPr>
          <p:spPr>
            <a:xfrm>
              <a:off x="5130804" y="3997694"/>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52" name="矩形 51"/>
            <p:cNvSpPr/>
            <p:nvPr/>
          </p:nvSpPr>
          <p:spPr>
            <a:xfrm>
              <a:off x="5143504" y="281182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53" name="左大括号 52"/>
            <p:cNvSpPr/>
            <p:nvPr/>
          </p:nvSpPr>
          <p:spPr>
            <a:xfrm>
              <a:off x="4954590" y="285786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53"/>
            <p:cNvSpPr txBox="1"/>
            <p:nvPr/>
          </p:nvSpPr>
          <p:spPr>
            <a:xfrm>
              <a:off x="4572000" y="3289865"/>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55" name="椭圆 54"/>
            <p:cNvSpPr/>
            <p:nvPr/>
          </p:nvSpPr>
          <p:spPr>
            <a:xfrm>
              <a:off x="4357686" y="181169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cxnSp>
          <p:nvCxnSpPr>
            <p:cNvPr id="62" name="直接连接符 61"/>
            <p:cNvCxnSpPr>
              <a:stCxn id="55" idx="5"/>
              <a:endCxn id="52" idx="0"/>
            </p:cNvCxnSpPr>
            <p:nvPr/>
          </p:nvCxnSpPr>
          <p:spPr>
            <a:xfrm rot="16200000" flipH="1">
              <a:off x="4827636" y="2317360"/>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cxnSp>
        <p:nvCxnSpPr>
          <p:cNvPr id="63" name="直接连接符 62"/>
          <p:cNvCxnSpPr/>
          <p:nvPr/>
        </p:nvCxnSpPr>
        <p:spPr>
          <a:xfrm>
            <a:off x="2799589" y="1513240"/>
            <a:ext cx="489304" cy="3821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1955476" y="1561660"/>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1919314" y="263703"/>
            <a:ext cx="1357322" cy="1115620"/>
            <a:chOff x="3071802" y="263703"/>
            <a:chExt cx="1357322" cy="1115620"/>
          </a:xfrm>
        </p:grpSpPr>
        <p:sp>
          <p:nvSpPr>
            <p:cNvPr id="65" name="TextBox 64"/>
            <p:cNvSpPr txBox="1"/>
            <p:nvPr/>
          </p:nvSpPr>
          <p:spPr>
            <a:xfrm>
              <a:off x="4071934" y="263703"/>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sp>
          <p:nvSpPr>
            <p:cNvPr id="66" name="TextBox 65"/>
            <p:cNvSpPr txBox="1"/>
            <p:nvPr/>
          </p:nvSpPr>
          <p:spPr>
            <a:xfrm>
              <a:off x="3071802" y="1071546"/>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grpSp>
      <p:cxnSp>
        <p:nvCxnSpPr>
          <p:cNvPr id="57" name="直接连接符 56"/>
          <p:cNvCxnSpPr/>
          <p:nvPr/>
        </p:nvCxnSpPr>
        <p:spPr>
          <a:xfrm rot="10800000" flipV="1">
            <a:off x="2806736" y="785794"/>
            <a:ext cx="469901" cy="45878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847876" y="3571876"/>
            <a:ext cx="2928958" cy="461665"/>
          </a:xfrm>
          <a:prstGeom prst="rect">
            <a:avLst/>
          </a:prstGeom>
          <a:noFill/>
        </p:spPr>
        <p:txBody>
          <a:bodyPr wrap="square" rtlCol="0">
            <a:spAutoFit/>
          </a:bodyPr>
          <a:lstStyle/>
          <a:p>
            <a:r>
              <a:rPr lang="en-US" altLang="zh-CN" sz="2400" b="1" dirty="0">
                <a:solidFill>
                  <a:srgbClr val="3333FF"/>
                </a:solidFill>
                <a:ea typeface="楷体" panose="02010609060101010101" pitchFamily="49" charset="-122"/>
                <a:cs typeface="Times New Roman" panose="02020603050405020304" pitchFamily="18" charset="0"/>
              </a:rPr>
              <a:t>RR</a:t>
            </a:r>
            <a:r>
              <a:rPr lang="zh-CN" altLang="en-US" sz="2400" b="1" dirty="0">
                <a:solidFill>
                  <a:srgbClr val="3333FF"/>
                </a:solidFill>
                <a:ea typeface="楷体" panose="02010609060101010101" pitchFamily="49" charset="-122"/>
                <a:cs typeface="Times New Roman" panose="02020603050405020304" pitchFamily="18" charset="0"/>
              </a:rPr>
              <a:t>调整后的结果</a:t>
            </a:r>
          </a:p>
        </p:txBody>
      </p:sp>
      <p:sp>
        <p:nvSpPr>
          <p:cNvPr id="29" name="TextBox 28"/>
          <p:cNvSpPr txBox="1"/>
          <p:nvPr/>
        </p:nvSpPr>
        <p:spPr>
          <a:xfrm>
            <a:off x="5000628" y="1785926"/>
            <a:ext cx="3714776" cy="1938992"/>
          </a:xfrm>
          <a:prstGeom prst="rect">
            <a:avLst/>
          </a:prstGeom>
          <a:noFill/>
        </p:spPr>
        <p:txBody>
          <a:bodyPr wrap="square" rtlCol="0">
            <a:spAutoFit/>
          </a:bodyPr>
          <a:lstStyle/>
          <a:p>
            <a:pPr marL="457200" indent="-457200" algn="l">
              <a:lnSpc>
                <a:spcPct val="150000"/>
              </a:lnSpc>
              <a:buBlip>
                <a:blip r:embed="rId2"/>
              </a:buBlip>
            </a:pPr>
            <a:r>
              <a:rPr lang="en-US" altLang="zh-CN" sz="2000" b="1">
                <a:solidFill>
                  <a:srgbClr val="3333FF"/>
                </a:solidFill>
                <a:ea typeface="楷体" panose="02010609060101010101" pitchFamily="49" charset="-122"/>
                <a:cs typeface="Times New Roman" panose="02020603050405020304" pitchFamily="18" charset="0"/>
              </a:rPr>
              <a:t>B</a:t>
            </a:r>
            <a:r>
              <a:rPr lang="zh-CN" altLang="en-US" sz="2000" b="1">
                <a:solidFill>
                  <a:srgbClr val="3333FF"/>
                </a:solidFill>
                <a:ea typeface="楷体" panose="02010609060101010101" pitchFamily="49" charset="-122"/>
                <a:cs typeface="Times New Roman" panose="02020603050405020304" pitchFamily="18" charset="0"/>
              </a:rPr>
              <a:t>结点带右子树</a:t>
            </a:r>
            <a:r>
              <a:rPr lang="el-GR" altLang="zh-CN" sz="2000" b="1">
                <a:solidFill>
                  <a:srgbClr val="3333FF"/>
                </a:solidFill>
                <a:ea typeface="楷体" panose="02010609060101010101" pitchFamily="49" charset="-122"/>
                <a:cs typeface="Times New Roman" panose="02020603050405020304" pitchFamily="18" charset="0"/>
              </a:rPr>
              <a:t>β</a:t>
            </a:r>
            <a:r>
              <a:rPr lang="zh-CN" altLang="en-US" sz="2000" b="1">
                <a:solidFill>
                  <a:srgbClr val="3333FF"/>
                </a:solidFill>
                <a:ea typeface="楷体" panose="02010609060101010101" pitchFamily="49" charset="-122"/>
                <a:cs typeface="Times New Roman" panose="02020603050405020304" pitchFamily="18" charset="0"/>
              </a:rPr>
              <a:t>一起上升</a:t>
            </a:r>
            <a:endParaRPr lang="en-US" altLang="zh-CN" sz="2000" b="1">
              <a:solidFill>
                <a:srgbClr val="3333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en-US" altLang="zh-CN" sz="2000" b="1">
                <a:solidFill>
                  <a:srgbClr val="3333FF"/>
                </a:solidFill>
                <a:ea typeface="楷体" panose="02010609060101010101" pitchFamily="49" charset="-122"/>
                <a:cs typeface="Times New Roman" panose="02020603050405020304" pitchFamily="18" charset="0"/>
              </a:rPr>
              <a:t>A</a:t>
            </a:r>
            <a:r>
              <a:rPr lang="zh-CN" altLang="en-US" sz="2000" b="1">
                <a:solidFill>
                  <a:srgbClr val="3333FF"/>
                </a:solidFill>
                <a:ea typeface="楷体" panose="02010609060101010101" pitchFamily="49" charset="-122"/>
                <a:cs typeface="Times New Roman" panose="02020603050405020304" pitchFamily="18" charset="0"/>
              </a:rPr>
              <a:t>结点成为</a:t>
            </a:r>
            <a:r>
              <a:rPr lang="en-US" altLang="zh-CN" sz="2000" b="1">
                <a:solidFill>
                  <a:srgbClr val="3333FF"/>
                </a:solidFill>
                <a:ea typeface="楷体" panose="02010609060101010101" pitchFamily="49" charset="-122"/>
                <a:cs typeface="Times New Roman" panose="02020603050405020304" pitchFamily="18" charset="0"/>
              </a:rPr>
              <a:t>B</a:t>
            </a:r>
            <a:r>
              <a:rPr lang="zh-CN" altLang="en-US" sz="2000" b="1">
                <a:solidFill>
                  <a:srgbClr val="3333FF"/>
                </a:solidFill>
                <a:ea typeface="楷体" panose="02010609060101010101" pitchFamily="49" charset="-122"/>
                <a:cs typeface="Times New Roman" panose="02020603050405020304" pitchFamily="18" charset="0"/>
              </a:rPr>
              <a:t>的左孩子</a:t>
            </a:r>
            <a:endParaRPr lang="en-US" altLang="zh-CN" sz="2000" b="1">
              <a:solidFill>
                <a:srgbClr val="3333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000" b="1">
                <a:solidFill>
                  <a:srgbClr val="3333FF"/>
                </a:solidFill>
                <a:ea typeface="楷体" panose="02010609060101010101" pitchFamily="49" charset="-122"/>
                <a:cs typeface="Times New Roman" panose="02020603050405020304" pitchFamily="18" charset="0"/>
              </a:rPr>
              <a:t>原来</a:t>
            </a:r>
            <a:r>
              <a:rPr lang="en-US" altLang="zh-CN" sz="2000" b="1">
                <a:solidFill>
                  <a:srgbClr val="3333FF"/>
                </a:solidFill>
                <a:ea typeface="楷体" panose="02010609060101010101" pitchFamily="49" charset="-122"/>
                <a:cs typeface="Times New Roman" panose="02020603050405020304" pitchFamily="18" charset="0"/>
              </a:rPr>
              <a:t>B</a:t>
            </a:r>
            <a:r>
              <a:rPr lang="zh-CN" altLang="en-US" sz="2000" b="1">
                <a:solidFill>
                  <a:srgbClr val="3333FF"/>
                </a:solidFill>
                <a:ea typeface="楷体" panose="02010609060101010101" pitchFamily="49" charset="-122"/>
                <a:cs typeface="Times New Roman" panose="02020603050405020304" pitchFamily="18" charset="0"/>
              </a:rPr>
              <a:t>结点的左子树</a:t>
            </a:r>
            <a:r>
              <a:rPr lang="el-GR" altLang="zh-CN" sz="2000" b="1">
                <a:solidFill>
                  <a:srgbClr val="3333FF"/>
                </a:solidFill>
                <a:ea typeface="楷体" panose="02010609060101010101" pitchFamily="49" charset="-122"/>
                <a:cs typeface="Times New Roman" panose="02020603050405020304" pitchFamily="18" charset="0"/>
              </a:rPr>
              <a:t>α</a:t>
            </a:r>
            <a:r>
              <a:rPr lang="zh-CN" altLang="en-US" sz="2000" b="1">
                <a:solidFill>
                  <a:srgbClr val="3333FF"/>
                </a:solidFill>
                <a:ea typeface="楷体" panose="02010609060101010101" pitchFamily="49" charset="-122"/>
                <a:cs typeface="Times New Roman" panose="02020603050405020304" pitchFamily="18" charset="0"/>
              </a:rPr>
              <a:t>作为</a:t>
            </a:r>
            <a:r>
              <a:rPr lang="en-US" altLang="zh-CN" sz="2000" b="1">
                <a:solidFill>
                  <a:srgbClr val="3333FF"/>
                </a:solidFill>
                <a:ea typeface="楷体" panose="02010609060101010101" pitchFamily="49" charset="-122"/>
                <a:cs typeface="Times New Roman" panose="02020603050405020304" pitchFamily="18" charset="0"/>
              </a:rPr>
              <a:t>A</a:t>
            </a:r>
            <a:r>
              <a:rPr lang="zh-CN" altLang="en-US" sz="2000" b="1">
                <a:solidFill>
                  <a:srgbClr val="3333FF"/>
                </a:solidFill>
                <a:ea typeface="楷体" panose="02010609060101010101" pitchFamily="49" charset="-122"/>
                <a:cs typeface="Times New Roman" panose="02020603050405020304" pitchFamily="18" charset="0"/>
              </a:rPr>
              <a:t>的右子树</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30" name="Text Box 2"/>
          <p:cNvSpPr txBox="1">
            <a:spLocks noChangeArrowheads="1"/>
          </p:cNvSpPr>
          <p:nvPr/>
        </p:nvSpPr>
        <p:spPr bwMode="auto">
          <a:xfrm>
            <a:off x="4857752" y="1142984"/>
            <a:ext cx="3081337" cy="457200"/>
          </a:xfrm>
          <a:prstGeom prst="rect">
            <a:avLst/>
          </a:prstGeom>
          <a:noFill/>
          <a:ln w="9525">
            <a:noFill/>
            <a:miter lim="800000"/>
          </a:ln>
        </p:spPr>
        <p:txBody>
          <a:bodyPr>
            <a:spAutoFit/>
          </a:bodyPr>
          <a:lstStyle/>
          <a:p>
            <a:pPr algn="l">
              <a:spcBef>
                <a:spcPct val="50000"/>
              </a:spcBef>
            </a:pPr>
            <a:r>
              <a:rPr lang="en-US" altLang="zh-CN" sz="2400">
                <a:solidFill>
                  <a:srgbClr val="FF00FF"/>
                </a:solidFill>
                <a:ea typeface="楷体" panose="02010609060101010101" pitchFamily="49" charset="-122"/>
                <a:cs typeface="Times New Roman" panose="02020603050405020304" pitchFamily="18" charset="0"/>
              </a:rPr>
              <a:t>  </a:t>
            </a:r>
            <a:r>
              <a:rPr lang="en-US" altLang="zh-CN" sz="2400" b="1">
                <a:solidFill>
                  <a:srgbClr val="FF00FF"/>
                </a:solidFill>
                <a:ea typeface="楷体" panose="02010609060101010101" pitchFamily="49" charset="-122"/>
                <a:cs typeface="Times New Roman" panose="02020603050405020304" pitchFamily="18" charset="0"/>
              </a:rPr>
              <a:t>RR</a:t>
            </a:r>
            <a:r>
              <a:rPr lang="zh-CN" altLang="en-US" sz="2400" b="1">
                <a:solidFill>
                  <a:srgbClr val="FF00FF"/>
                </a:solidFill>
                <a:ea typeface="楷体" panose="02010609060101010101" pitchFamily="49" charset="-122"/>
                <a:cs typeface="Times New Roman" panose="02020603050405020304" pitchFamily="18" charset="0"/>
              </a:rPr>
              <a:t>型调整过程：</a:t>
            </a:r>
            <a:endParaRPr lang="zh-CN" altLang="en-US" sz="2400" b="1" dirty="0">
              <a:solidFill>
                <a:srgbClr val="FF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59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5313 -0.00232 C 0.05052 -0.02338 0.04809 -0.04421 0.03924 -0.08009 C 0.03038 -0.11597 0.01528 -0.16667 0.00035 -0.21713 " pathEditMode="relative" rAng="0" ptsTypes="aaA">
                                      <p:cBhvr>
                                        <p:cTn id="6" dur="2000" fill="hold"/>
                                        <p:tgtEl>
                                          <p:spTgt spid="48"/>
                                        </p:tgtEl>
                                        <p:attrNameLst>
                                          <p:attrName>ppt_x</p:attrName>
                                          <p:attrName>ppt_y</p:attrName>
                                        </p:attrNameLst>
                                      </p:cBhvr>
                                      <p:rCtr x="-2600" y="-10700"/>
                                    </p:animMotion>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61"/>
                                        </p:tgtEl>
                                      </p:cBhvr>
                                    </p:animEffect>
                                    <p:set>
                                      <p:cBhvr>
                                        <p:cTn id="11" dur="1" fill="hold">
                                          <p:stCondLst>
                                            <p:cond delay="499"/>
                                          </p:stCondLst>
                                        </p:cTn>
                                        <p:tgtEl>
                                          <p:spTgt spid="61"/>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0278 2.96296E-6 C 0.00278 -0.01412 0.00278 -0.02801 0.00695 -0.04908 C 0.01129 -0.07014 0.01997 -0.09838 0.02865 -0.12662 " pathEditMode="relative" rAng="0" ptsTypes="aaA">
                                      <p:cBhvr>
                                        <p:cTn id="18" dur="2000" fill="hold"/>
                                        <p:tgtEl>
                                          <p:spTgt spid="70"/>
                                        </p:tgtEl>
                                        <p:attrNameLst>
                                          <p:attrName>ppt_x</p:attrName>
                                          <p:attrName>ppt_y</p:attrName>
                                        </p:attrNameLst>
                                      </p:cBhvr>
                                      <p:rCtr x="1300" y="-63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026"/>
          <p:cNvSpPr txBox="1">
            <a:spLocks noChangeArrowheads="1"/>
          </p:cNvSpPr>
          <p:nvPr/>
        </p:nvSpPr>
        <p:spPr bwMode="auto">
          <a:xfrm>
            <a:off x="179388" y="1412875"/>
            <a:ext cx="8610600" cy="1126462"/>
          </a:xfrm>
          <a:prstGeom prst="rect">
            <a:avLst/>
          </a:prstGeom>
          <a:noFill/>
          <a:ln w="9525">
            <a:noFill/>
            <a:miter lim="800000"/>
          </a:ln>
          <a:effectLst/>
        </p:spPr>
        <p:txBody>
          <a:bodyPr>
            <a:spAutoFit/>
          </a:bodyPr>
          <a:lstStyle/>
          <a:p>
            <a:pPr algn="just">
              <a:lnSpc>
                <a:spcPct val="140000"/>
              </a:lnSpc>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思路：</a:t>
            </a:r>
            <a:r>
              <a:rPr kumimoji="1" lang="zh-CN" altLang="en-US" dirty="0">
                <a:ea typeface="楷体" panose="02010609060101010101" pitchFamily="49" charset="-122"/>
                <a:cs typeface="Times New Roman" panose="02020603050405020304" pitchFamily="18" charset="0"/>
              </a:rPr>
              <a:t>从表的一端开始，顺序扫描线性表，依次将扫描到的关键字和给定值</a:t>
            </a:r>
            <a:r>
              <a:rPr kumimoji="1" lang="en-US" altLang="zh-CN" i="1" dirty="0">
                <a:solidFill>
                  <a:srgbClr val="CC00CC"/>
                </a:solidFill>
                <a:ea typeface="楷体" panose="02010609060101010101" pitchFamily="49" charset="-122"/>
                <a:cs typeface="Times New Roman" panose="02020603050405020304" pitchFamily="18" charset="0"/>
              </a:rPr>
              <a:t>k</a:t>
            </a:r>
            <a:r>
              <a:rPr kumimoji="1" lang="zh-CN" altLang="en-US" dirty="0">
                <a:ea typeface="楷体" panose="02010609060101010101" pitchFamily="49" charset="-122"/>
                <a:cs typeface="Times New Roman" panose="02020603050405020304" pitchFamily="18" charset="0"/>
              </a:rPr>
              <a:t>相比较：</a:t>
            </a:r>
          </a:p>
        </p:txBody>
      </p:sp>
      <p:sp>
        <p:nvSpPr>
          <p:cNvPr id="5126" name="Text Box 6" descr="信纸"/>
          <p:cNvSpPr txBox="1">
            <a:spLocks noChangeArrowheads="1"/>
          </p:cNvSpPr>
          <p:nvPr/>
        </p:nvSpPr>
        <p:spPr bwMode="auto">
          <a:xfrm>
            <a:off x="357159" y="500042"/>
            <a:ext cx="2928958" cy="519113"/>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spcBef>
                <a:spcPct val="50000"/>
              </a:spcBef>
            </a:pPr>
            <a:r>
              <a:rPr kumimoji="1" lang="en-US" altLang="zh-CN" sz="2800" dirty="0">
                <a:solidFill>
                  <a:schemeClr val="bg1"/>
                </a:solidFill>
                <a:latin typeface="Times New Roman" panose="02020603050405020304" pitchFamily="18" charset="0"/>
                <a:ea typeface="隶书" pitchFamily="49" charset="-122"/>
                <a:cs typeface="Times New Roman" panose="02020603050405020304" pitchFamily="18" charset="0"/>
              </a:rPr>
              <a:t>9.2.1  </a:t>
            </a:r>
            <a:r>
              <a:rPr kumimoji="1" lang="zh-CN" altLang="en-US" sz="2800" dirty="0">
                <a:solidFill>
                  <a:schemeClr val="bg1"/>
                </a:solidFill>
                <a:latin typeface="Times New Roman" panose="02020603050405020304" pitchFamily="18" charset="0"/>
                <a:ea typeface="隶书" pitchFamily="49" charset="-122"/>
                <a:cs typeface="Times New Roman" panose="02020603050405020304" pitchFamily="18" charset="0"/>
              </a:rPr>
              <a:t>顺序查找</a:t>
            </a:r>
            <a:endParaRPr lang="zh-CN" altLang="en-US" sz="28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sp>
        <p:nvSpPr>
          <p:cNvPr id="4" name="矩形 3"/>
          <p:cNvSpPr/>
          <p:nvPr/>
        </p:nvSpPr>
        <p:spPr>
          <a:xfrm>
            <a:off x="1643042" y="2786058"/>
            <a:ext cx="514353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200" i="1">
                <a:solidFill>
                  <a:srgbClr val="3333FF"/>
                </a:solidFill>
                <a:latin typeface="Times New Roman" panose="02020603050405020304" pitchFamily="18" charset="0"/>
                <a:cs typeface="Times New Roman" panose="02020603050405020304" pitchFamily="18" charset="0"/>
              </a:rPr>
              <a:t>R</a:t>
            </a:r>
            <a:r>
              <a:rPr lang="en-US" altLang="zh-CN" sz="2200">
                <a:solidFill>
                  <a:srgbClr val="3333FF"/>
                </a:solidFill>
                <a:latin typeface="Times New Roman" panose="02020603050405020304" pitchFamily="18" charset="0"/>
                <a:cs typeface="Times New Roman" panose="02020603050405020304" pitchFamily="18" charset="0"/>
              </a:rPr>
              <a:t>[0]         </a:t>
            </a:r>
            <a:r>
              <a:rPr lang="en-US" altLang="zh-CN" sz="2200" i="1">
                <a:solidFill>
                  <a:srgbClr val="3333FF"/>
                </a:solidFill>
                <a:latin typeface="Times New Roman" panose="02020603050405020304" pitchFamily="18" charset="0"/>
                <a:cs typeface="Times New Roman" panose="02020603050405020304" pitchFamily="18" charset="0"/>
              </a:rPr>
              <a:t>R</a:t>
            </a:r>
            <a:r>
              <a:rPr lang="en-US" altLang="zh-CN" sz="2200">
                <a:solidFill>
                  <a:srgbClr val="3333FF"/>
                </a:solidFill>
                <a:latin typeface="Times New Roman" panose="02020603050405020304" pitchFamily="18" charset="0"/>
                <a:cs typeface="Times New Roman" panose="02020603050405020304" pitchFamily="18" charset="0"/>
              </a:rPr>
              <a:t>[1]      </a:t>
            </a:r>
            <a:r>
              <a:rPr lang="en-US" altLang="zh-CN" sz="2200">
                <a:solidFill>
                  <a:srgbClr val="3333FF"/>
                </a:solidFill>
                <a:latin typeface="Times New Roman" panose="02020603050405020304" pitchFamily="18" charset="0"/>
                <a:cs typeface="Times New Roman" panose="02020603050405020304" pitchFamily="18" charset="0"/>
                <a:sym typeface="Symbol" panose="05050102010706020507"/>
              </a:rPr>
              <a:t>     </a:t>
            </a:r>
            <a:r>
              <a:rPr lang="en-US" altLang="zh-CN" sz="2200" i="1">
                <a:solidFill>
                  <a:srgbClr val="3333FF"/>
                </a:solidFill>
                <a:latin typeface="Times New Roman" panose="02020603050405020304" pitchFamily="18" charset="0"/>
                <a:cs typeface="Times New Roman" panose="02020603050405020304" pitchFamily="18" charset="0"/>
                <a:sym typeface="Symbol" panose="05050102010706020507"/>
              </a:rPr>
              <a:t>R</a:t>
            </a:r>
            <a:r>
              <a:rPr lang="en-US" altLang="zh-CN" sz="2200">
                <a:solidFill>
                  <a:srgbClr val="3333FF"/>
                </a:solidFill>
                <a:latin typeface="Times New Roman" panose="02020603050405020304" pitchFamily="18" charset="0"/>
                <a:cs typeface="Times New Roman" panose="02020603050405020304" pitchFamily="18" charset="0"/>
                <a:sym typeface="Symbol" panose="05050102010706020507"/>
              </a:rPr>
              <a:t>[</a:t>
            </a:r>
            <a:r>
              <a:rPr lang="en-US" altLang="zh-CN" sz="2200" i="1">
                <a:solidFill>
                  <a:srgbClr val="3333FF"/>
                </a:solidFill>
                <a:latin typeface="Times New Roman" panose="02020603050405020304" pitchFamily="18" charset="0"/>
                <a:cs typeface="Times New Roman" panose="02020603050405020304" pitchFamily="18" charset="0"/>
                <a:sym typeface="Symbol" panose="05050102010706020507"/>
              </a:rPr>
              <a:t>i</a:t>
            </a:r>
            <a:r>
              <a:rPr lang="en-US" altLang="zh-CN" sz="2200">
                <a:solidFill>
                  <a:srgbClr val="3333FF"/>
                </a:solidFill>
                <a:latin typeface="Times New Roman" panose="02020603050405020304" pitchFamily="18" charset="0"/>
                <a:cs typeface="Times New Roman" panose="02020603050405020304" pitchFamily="18" charset="0"/>
                <a:sym typeface="Symbol" panose="05050102010706020507"/>
              </a:rPr>
              <a:t>]      </a:t>
            </a:r>
            <a:r>
              <a:rPr lang="en-US" altLang="zh-CN" sz="2200" i="1">
                <a:solidFill>
                  <a:srgbClr val="3333FF"/>
                </a:solidFill>
                <a:latin typeface="Times New Roman" panose="02020603050405020304" pitchFamily="18" charset="0"/>
                <a:cs typeface="Times New Roman" panose="02020603050405020304" pitchFamily="18" charset="0"/>
                <a:sym typeface="Symbol" panose="05050102010706020507"/>
              </a:rPr>
              <a:t>R</a:t>
            </a:r>
            <a:r>
              <a:rPr lang="en-US" altLang="zh-CN" sz="2200">
                <a:solidFill>
                  <a:srgbClr val="3333FF"/>
                </a:solidFill>
                <a:latin typeface="Times New Roman" panose="02020603050405020304" pitchFamily="18" charset="0"/>
                <a:cs typeface="Times New Roman" panose="02020603050405020304" pitchFamily="18" charset="0"/>
                <a:sym typeface="Symbol" panose="05050102010706020507"/>
              </a:rPr>
              <a:t>[</a:t>
            </a:r>
            <a:r>
              <a:rPr lang="en-US" altLang="zh-CN" sz="2200" i="1">
                <a:solidFill>
                  <a:srgbClr val="3333FF"/>
                </a:solidFill>
                <a:latin typeface="Times New Roman" panose="02020603050405020304" pitchFamily="18" charset="0"/>
                <a:cs typeface="Times New Roman" panose="02020603050405020304" pitchFamily="18" charset="0"/>
                <a:sym typeface="Symbol" panose="05050102010706020507"/>
              </a:rPr>
              <a:t>n</a:t>
            </a:r>
            <a:r>
              <a:rPr lang="en-US" altLang="zh-CN" sz="2200">
                <a:solidFill>
                  <a:srgbClr val="3333FF"/>
                </a:solidFill>
                <a:latin typeface="Times New Roman" panose="02020603050405020304" pitchFamily="18" charset="0"/>
                <a:cs typeface="Times New Roman" panose="02020603050405020304" pitchFamily="18" charset="0"/>
                <a:sym typeface="Symbol" panose="05050102010706020507"/>
              </a:rPr>
              <a:t>-1]</a:t>
            </a:r>
            <a:endParaRPr lang="zh-CN" altLang="en-US" sz="2200">
              <a:solidFill>
                <a:srgbClr val="3333FF"/>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28596" y="4643446"/>
            <a:ext cx="8429684" cy="1130246"/>
          </a:xfrm>
          <a:prstGeom prst="rect">
            <a:avLst/>
          </a:prstGeom>
          <a:noFill/>
        </p:spPr>
        <p:txBody>
          <a:bodyPr wrap="square" rtlCol="0">
            <a:spAutoFit/>
          </a:bodyPr>
          <a:lstStyle/>
          <a:p>
            <a:pPr>
              <a:lnSpc>
                <a:spcPct val="150000"/>
              </a:lnSpc>
            </a:pPr>
            <a:r>
              <a:rPr kumimoji="1" lang="zh-CN" altLang="en-US" dirty="0">
                <a:ea typeface="楷体" panose="02010609060101010101" pitchFamily="49" charset="-122"/>
                <a:cs typeface="Times New Roman" panose="02020603050405020304" pitchFamily="18" charset="0"/>
              </a:rPr>
              <a:t>      若当前扫描到的关键字与</a:t>
            </a:r>
            <a:r>
              <a:rPr kumimoji="1" lang="en-US" altLang="zh-CN" i="1" dirty="0">
                <a:solidFill>
                  <a:srgbClr val="CC00CC"/>
                </a:solidFill>
                <a:ea typeface="楷体" panose="02010609060101010101" pitchFamily="49" charset="-122"/>
                <a:cs typeface="Times New Roman" panose="02020603050405020304" pitchFamily="18" charset="0"/>
              </a:rPr>
              <a:t>k</a:t>
            </a:r>
            <a:r>
              <a:rPr kumimoji="1" lang="zh-CN" altLang="en-US" dirty="0">
                <a:ea typeface="楷体" panose="02010609060101010101" pitchFamily="49" charset="-122"/>
                <a:cs typeface="Times New Roman" panose="02020603050405020304" pitchFamily="18" charset="0"/>
              </a:rPr>
              <a:t>相等，则查找成功；若扫描结束后，仍未找到关键字等于</a:t>
            </a:r>
            <a:r>
              <a:rPr kumimoji="1" lang="en-US" altLang="zh-CN" i="1" dirty="0">
                <a:solidFill>
                  <a:srgbClr val="CC00CC"/>
                </a:solidFill>
                <a:ea typeface="楷体" panose="02010609060101010101" pitchFamily="49" charset="-122"/>
                <a:cs typeface="Times New Roman" panose="02020603050405020304" pitchFamily="18" charset="0"/>
              </a:rPr>
              <a:t>k</a:t>
            </a:r>
            <a:r>
              <a:rPr kumimoji="1" lang="zh-CN" altLang="en-US" dirty="0">
                <a:ea typeface="楷体" panose="02010609060101010101" pitchFamily="49" charset="-122"/>
                <a:cs typeface="Times New Roman" panose="02020603050405020304" pitchFamily="18" charset="0"/>
              </a:rPr>
              <a:t>的记录，则查找失败。</a:t>
            </a:r>
            <a:endParaRPr lang="zh-CN" altLang="en-US" dirty="0"/>
          </a:p>
        </p:txBody>
      </p:sp>
      <p:grpSp>
        <p:nvGrpSpPr>
          <p:cNvPr id="9" name="组合 8"/>
          <p:cNvGrpSpPr/>
          <p:nvPr/>
        </p:nvGrpSpPr>
        <p:grpSpPr>
          <a:xfrm>
            <a:off x="2000232" y="3358356"/>
            <a:ext cx="428628" cy="1001597"/>
            <a:chOff x="2000232" y="3358356"/>
            <a:chExt cx="428628" cy="1001597"/>
          </a:xfrm>
        </p:grpSpPr>
        <p:cxnSp>
          <p:nvCxnSpPr>
            <p:cNvPr id="6" name="直接箭头连接符 5"/>
            <p:cNvCxnSpPr/>
            <p:nvPr/>
          </p:nvCxnSpPr>
          <p:spPr>
            <a:xfrm rot="5400000" flipH="1" flipV="1">
              <a:off x="1892281" y="3607595"/>
              <a:ext cx="500066" cy="1588"/>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00232" y="3929066"/>
              <a:ext cx="428628" cy="430887"/>
            </a:xfrm>
            <a:prstGeom prst="rect">
              <a:avLst/>
            </a:prstGeom>
            <a:noFill/>
          </p:spPr>
          <p:txBody>
            <a:bodyPr wrap="square" rtlCol="0">
              <a:spAutoFit/>
            </a:bodyPr>
            <a:lstStyle/>
            <a:p>
              <a:r>
                <a:rPr lang="en-US" altLang="zh-CN" sz="2200" i="1"/>
                <a:t>k</a:t>
              </a:r>
              <a:endParaRPr lang="zh-CN" altLang="en-US" sz="2200" i="1"/>
            </a:p>
          </p:txBody>
        </p:sp>
      </p:grpSp>
      <p:sp>
        <p:nvSpPr>
          <p:cNvPr id="10" name="TextBox 9"/>
          <p:cNvSpPr txBox="1"/>
          <p:nvPr/>
        </p:nvSpPr>
        <p:spPr>
          <a:xfrm>
            <a:off x="4857752" y="3500438"/>
            <a:ext cx="1500198" cy="400110"/>
          </a:xfrm>
          <a:prstGeom prst="rect">
            <a:avLst/>
          </a:prstGeom>
          <a:noFill/>
        </p:spPr>
        <p:txBody>
          <a:bodyPr wrap="square" rtlCol="0">
            <a:spAutoFit/>
          </a:bodyPr>
          <a:lstStyle/>
          <a:p>
            <a:r>
              <a:rPr lang="en-US" altLang="zh-CN" sz="2000" i="1"/>
              <a:t>R</a:t>
            </a:r>
            <a:r>
              <a:rPr lang="en-US" altLang="zh-CN" sz="2000"/>
              <a:t>[</a:t>
            </a:r>
            <a:r>
              <a:rPr lang="en-US" altLang="zh-CN" sz="2000" i="1"/>
              <a:t>i</a:t>
            </a:r>
            <a:r>
              <a:rPr lang="en-US" altLang="zh-CN" sz="2000"/>
              <a:t>].key==</a:t>
            </a:r>
            <a:r>
              <a:rPr lang="en-US" altLang="zh-CN" sz="2000" i="1"/>
              <a:t>k</a:t>
            </a:r>
            <a:endParaRPr lang="zh-CN" altLang="en-US" sz="2000" i="1"/>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2951 0.00046 L 0.28923 0.00046 " pathEditMode="relative" ptsTypes="AA">
                                      <p:cBhvr>
                                        <p:cTn id="6" dur="2000" fill="hold"/>
                                        <p:tgtEl>
                                          <p:spTgt spid="9"/>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rot="2832040">
            <a:off x="5192249" y="1771678"/>
            <a:ext cx="3021423" cy="107157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28" name="Oval 3"/>
          <p:cNvSpPr>
            <a:spLocks noChangeArrowheads="1"/>
          </p:cNvSpPr>
          <p:nvPr/>
        </p:nvSpPr>
        <p:spPr bwMode="auto">
          <a:xfrm>
            <a:off x="976282" y="1662114"/>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Times New Roman" panose="02020603050405020304" pitchFamily="18" charset="0"/>
                <a:cs typeface="Times New Roman" panose="02020603050405020304" pitchFamily="18" charset="0"/>
              </a:rPr>
              <a:t>4</a:t>
            </a:r>
            <a:endParaRPr lang="en-US" altLang="zh-CN" sz="2000" dirty="0">
              <a:solidFill>
                <a:srgbClr val="3333FF"/>
              </a:solidFill>
              <a:latin typeface="Times New Roman" panose="02020603050405020304" pitchFamily="18" charset="0"/>
              <a:cs typeface="Times New Roman" panose="02020603050405020304" pitchFamily="18" charset="0"/>
            </a:endParaRPr>
          </a:p>
        </p:txBody>
      </p:sp>
      <p:sp>
        <p:nvSpPr>
          <p:cNvPr id="43029" name="Oval 4"/>
          <p:cNvSpPr>
            <a:spLocks noChangeArrowheads="1"/>
          </p:cNvSpPr>
          <p:nvPr/>
        </p:nvSpPr>
        <p:spPr bwMode="auto">
          <a:xfrm>
            <a:off x="214282" y="2424114"/>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2</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43030" name="Line 5"/>
          <p:cNvSpPr>
            <a:spLocks noChangeShapeType="1"/>
          </p:cNvSpPr>
          <p:nvPr/>
        </p:nvSpPr>
        <p:spPr bwMode="auto">
          <a:xfrm flipH="1">
            <a:off x="595282" y="2043114"/>
            <a:ext cx="457200" cy="457200"/>
          </a:xfrm>
          <a:prstGeom prst="line">
            <a:avLst/>
          </a:prstGeom>
          <a:noFill/>
          <a:ln w="28575">
            <a:solidFill>
              <a:srgbClr val="3333FF"/>
            </a:solidFill>
            <a:round/>
          </a:ln>
        </p:spPr>
        <p:txBody>
          <a:bodyPr wrap="none" anchor="ctr"/>
          <a:lstStyle/>
          <a:p>
            <a:endParaRPr lang="zh-CN" altLang="en-US"/>
          </a:p>
        </p:txBody>
      </p:sp>
      <p:sp>
        <p:nvSpPr>
          <p:cNvPr id="43031" name="Line 6"/>
          <p:cNvSpPr>
            <a:spLocks noChangeShapeType="1"/>
          </p:cNvSpPr>
          <p:nvPr/>
        </p:nvSpPr>
        <p:spPr bwMode="auto">
          <a:xfrm>
            <a:off x="1357282" y="2043114"/>
            <a:ext cx="457200" cy="457200"/>
          </a:xfrm>
          <a:prstGeom prst="line">
            <a:avLst/>
          </a:prstGeom>
          <a:noFill/>
          <a:ln w="31750">
            <a:solidFill>
              <a:srgbClr val="3333FF"/>
            </a:solidFill>
            <a:round/>
          </a:ln>
        </p:spPr>
        <p:txBody>
          <a:bodyPr wrap="none" anchor="ctr"/>
          <a:lstStyle/>
          <a:p>
            <a:endParaRPr lang="zh-CN" altLang="en-US"/>
          </a:p>
        </p:txBody>
      </p:sp>
      <p:sp>
        <p:nvSpPr>
          <p:cNvPr id="43032" name="Line 7"/>
          <p:cNvSpPr>
            <a:spLocks noChangeShapeType="1"/>
          </p:cNvSpPr>
          <p:nvPr/>
        </p:nvSpPr>
        <p:spPr bwMode="auto">
          <a:xfrm>
            <a:off x="2085975" y="914400"/>
            <a:ext cx="457200" cy="457200"/>
          </a:xfrm>
          <a:prstGeom prst="line">
            <a:avLst/>
          </a:prstGeom>
          <a:noFill/>
          <a:ln w="28575">
            <a:solidFill>
              <a:schemeClr val="bg1"/>
            </a:solidFill>
            <a:round/>
            <a:tailEnd type="triangle" w="med" len="lg"/>
          </a:ln>
        </p:spPr>
        <p:txBody>
          <a:bodyPr wrap="none" anchor="ctr"/>
          <a:lstStyle/>
          <a:p>
            <a:endParaRPr lang="zh-CN" altLang="en-US"/>
          </a:p>
        </p:txBody>
      </p:sp>
      <p:sp>
        <p:nvSpPr>
          <p:cNvPr id="43033" name="Oval 8"/>
          <p:cNvSpPr>
            <a:spLocks noChangeArrowheads="1"/>
          </p:cNvSpPr>
          <p:nvPr/>
        </p:nvSpPr>
        <p:spPr bwMode="auto">
          <a:xfrm>
            <a:off x="1738282" y="2424114"/>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6</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43034" name="Oval 9"/>
          <p:cNvSpPr>
            <a:spLocks noChangeArrowheads="1"/>
          </p:cNvSpPr>
          <p:nvPr/>
        </p:nvSpPr>
        <p:spPr bwMode="auto">
          <a:xfrm>
            <a:off x="976282" y="3186114"/>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5</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43035" name="Line 10"/>
          <p:cNvSpPr>
            <a:spLocks noChangeShapeType="1"/>
          </p:cNvSpPr>
          <p:nvPr/>
        </p:nvSpPr>
        <p:spPr bwMode="auto">
          <a:xfrm flipH="1">
            <a:off x="1357282" y="2805114"/>
            <a:ext cx="457200" cy="457200"/>
          </a:xfrm>
          <a:prstGeom prst="line">
            <a:avLst/>
          </a:prstGeom>
          <a:noFill/>
          <a:ln w="38100">
            <a:solidFill>
              <a:srgbClr val="3333FF"/>
            </a:solidFill>
            <a:round/>
          </a:ln>
        </p:spPr>
        <p:txBody>
          <a:bodyPr wrap="none" anchor="ctr"/>
          <a:lstStyle/>
          <a:p>
            <a:endParaRPr lang="zh-CN" altLang="en-US"/>
          </a:p>
        </p:txBody>
      </p:sp>
      <p:sp>
        <p:nvSpPr>
          <p:cNvPr id="43036" name="Line 11"/>
          <p:cNvSpPr>
            <a:spLocks noChangeShapeType="1"/>
          </p:cNvSpPr>
          <p:nvPr/>
        </p:nvSpPr>
        <p:spPr bwMode="auto">
          <a:xfrm>
            <a:off x="2119282" y="2805114"/>
            <a:ext cx="457200" cy="457200"/>
          </a:xfrm>
          <a:prstGeom prst="line">
            <a:avLst/>
          </a:prstGeom>
          <a:noFill/>
          <a:ln w="31750">
            <a:solidFill>
              <a:srgbClr val="3333FF"/>
            </a:solidFill>
            <a:round/>
          </a:ln>
        </p:spPr>
        <p:txBody>
          <a:bodyPr wrap="none" anchor="ctr"/>
          <a:lstStyle/>
          <a:p>
            <a:endParaRPr lang="zh-CN" altLang="en-US"/>
          </a:p>
        </p:txBody>
      </p:sp>
      <p:sp>
        <p:nvSpPr>
          <p:cNvPr id="43037" name="Oval 12"/>
          <p:cNvSpPr>
            <a:spLocks noChangeArrowheads="1"/>
          </p:cNvSpPr>
          <p:nvPr/>
        </p:nvSpPr>
        <p:spPr bwMode="auto">
          <a:xfrm>
            <a:off x="2500282" y="3186114"/>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8</a:t>
            </a:r>
            <a:endParaRPr lang="en-US" altLang="zh-CN" sz="2000">
              <a:solidFill>
                <a:srgbClr val="3333FF"/>
              </a:solidFill>
              <a:latin typeface="Times New Roman" panose="02020603050405020304" pitchFamily="18" charset="0"/>
              <a:cs typeface="Times New Roman" panose="02020603050405020304" pitchFamily="18" charset="0"/>
            </a:endParaRPr>
          </a:p>
        </p:txBody>
      </p:sp>
      <p:grpSp>
        <p:nvGrpSpPr>
          <p:cNvPr id="67" name="组合 66"/>
          <p:cNvGrpSpPr/>
          <p:nvPr/>
        </p:nvGrpSpPr>
        <p:grpSpPr>
          <a:xfrm>
            <a:off x="3357554" y="1989138"/>
            <a:ext cx="1231881" cy="503237"/>
            <a:chOff x="3357554" y="1989138"/>
            <a:chExt cx="1231881" cy="503237"/>
          </a:xfrm>
        </p:grpSpPr>
        <p:sp>
          <p:nvSpPr>
            <p:cNvPr id="43014" name="Line 41"/>
            <p:cNvSpPr>
              <a:spLocks noChangeShapeType="1"/>
            </p:cNvSpPr>
            <p:nvPr/>
          </p:nvSpPr>
          <p:spPr bwMode="auto">
            <a:xfrm>
              <a:off x="3357554" y="2492375"/>
              <a:ext cx="1079500" cy="0"/>
            </a:xfrm>
            <a:prstGeom prst="line">
              <a:avLst/>
            </a:prstGeom>
            <a:noFill/>
            <a:ln w="38100">
              <a:solidFill>
                <a:srgbClr val="3333FF"/>
              </a:solidFill>
              <a:round/>
              <a:tailEnd type="triangle" w="med" len="med"/>
            </a:ln>
          </p:spPr>
          <p:txBody>
            <a:bodyPr anchor="ctr">
              <a:spAutoFit/>
            </a:bodyPr>
            <a:lstStyle/>
            <a:p>
              <a:endParaRPr lang="zh-CN" altLang="en-US"/>
            </a:p>
          </p:txBody>
        </p:sp>
        <p:sp>
          <p:nvSpPr>
            <p:cNvPr id="43015" name="Text Box 42"/>
            <p:cNvSpPr txBox="1">
              <a:spLocks noChangeArrowheads="1"/>
            </p:cNvSpPr>
            <p:nvPr/>
          </p:nvSpPr>
          <p:spPr bwMode="auto">
            <a:xfrm>
              <a:off x="3509935" y="1989138"/>
              <a:ext cx="1079500" cy="396875"/>
            </a:xfrm>
            <a:prstGeom prst="rect">
              <a:avLst/>
            </a:prstGeom>
            <a:noFill/>
            <a:ln w="9525">
              <a:noFill/>
              <a:miter lim="800000"/>
            </a:ln>
          </p:spPr>
          <p:txBody>
            <a:bodyPr>
              <a:spAutoFit/>
            </a:bodyPr>
            <a:lstStyle/>
            <a:p>
              <a:pPr algn="l">
                <a:spcBef>
                  <a:spcPct val="50000"/>
                </a:spcBef>
              </a:pPr>
              <a:r>
                <a:rPr lang="zh-CN" altLang="en-US" sz="2000" b="1" dirty="0">
                  <a:solidFill>
                    <a:srgbClr val="3333FF"/>
                  </a:solidFill>
                  <a:ea typeface="楷体" panose="02010609060101010101" pitchFamily="49" charset="-122"/>
                  <a:cs typeface="Times New Roman" panose="02020603050405020304" pitchFamily="18" charset="0"/>
                </a:rPr>
                <a:t>插入 </a:t>
              </a:r>
              <a:r>
                <a:rPr lang="en-US" altLang="zh-CN" sz="2000" b="1" dirty="0">
                  <a:solidFill>
                    <a:srgbClr val="3333FF"/>
                  </a:solidFill>
                  <a:ea typeface="楷体" panose="02010609060101010101" pitchFamily="49" charset="-122"/>
                  <a:cs typeface="Times New Roman" panose="02020603050405020304" pitchFamily="18" charset="0"/>
                </a:rPr>
                <a:t>9</a:t>
              </a:r>
            </a:p>
          </p:txBody>
        </p:sp>
      </p:grpSp>
      <p:sp>
        <p:nvSpPr>
          <p:cNvPr id="46" name="Text Box 2"/>
          <p:cNvSpPr txBox="1">
            <a:spLocks noChangeArrowheads="1"/>
          </p:cNvSpPr>
          <p:nvPr/>
        </p:nvSpPr>
        <p:spPr bwMode="auto">
          <a:xfrm>
            <a:off x="428596" y="231796"/>
            <a:ext cx="3600450" cy="55399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nSpc>
                <a:spcPct val="125000"/>
              </a:lnSpc>
            </a:pPr>
            <a:r>
              <a:rPr lang="en-US" altLang="zh-CN" sz="24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AVL</a:t>
            </a:r>
            <a:r>
              <a:rPr lang="zh-CN" altLang="en-US" sz="24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树</a:t>
            </a:r>
            <a:r>
              <a:rPr lang="en-US" altLang="zh-CN" sz="24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RR</a:t>
            </a:r>
            <a:r>
              <a:rPr lang="zh-CN" altLang="en-US" sz="24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调整演示</a:t>
            </a:r>
          </a:p>
        </p:txBody>
      </p:sp>
      <p:grpSp>
        <p:nvGrpSpPr>
          <p:cNvPr id="66" name="组合 65"/>
          <p:cNvGrpSpPr/>
          <p:nvPr/>
        </p:nvGrpSpPr>
        <p:grpSpPr>
          <a:xfrm>
            <a:off x="4857752" y="1312846"/>
            <a:ext cx="3470306" cy="2743200"/>
            <a:chOff x="4857752" y="1312846"/>
            <a:chExt cx="3470306" cy="2743200"/>
          </a:xfrm>
        </p:grpSpPr>
        <p:sp>
          <p:nvSpPr>
            <p:cNvPr id="47" name="Oval 3"/>
            <p:cNvSpPr>
              <a:spLocks noChangeArrowheads="1"/>
            </p:cNvSpPr>
            <p:nvPr/>
          </p:nvSpPr>
          <p:spPr bwMode="auto">
            <a:xfrm>
              <a:off x="5619752" y="131284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Times New Roman" panose="02020603050405020304" pitchFamily="18" charset="0"/>
                  <a:cs typeface="Times New Roman" panose="02020603050405020304" pitchFamily="18" charset="0"/>
                </a:rPr>
                <a:t>4</a:t>
              </a:r>
              <a:endParaRPr lang="en-US" altLang="zh-CN" sz="2000" dirty="0">
                <a:solidFill>
                  <a:srgbClr val="3333FF"/>
                </a:solidFill>
                <a:latin typeface="Times New Roman" panose="02020603050405020304" pitchFamily="18" charset="0"/>
                <a:cs typeface="Times New Roman" panose="02020603050405020304" pitchFamily="18" charset="0"/>
              </a:endParaRPr>
            </a:p>
          </p:txBody>
        </p:sp>
        <p:sp>
          <p:nvSpPr>
            <p:cNvPr id="48" name="Oval 4"/>
            <p:cNvSpPr>
              <a:spLocks noChangeArrowheads="1"/>
            </p:cNvSpPr>
            <p:nvPr/>
          </p:nvSpPr>
          <p:spPr bwMode="auto">
            <a:xfrm>
              <a:off x="4857752" y="207484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2</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49" name="Line 5"/>
            <p:cNvSpPr>
              <a:spLocks noChangeShapeType="1"/>
            </p:cNvSpPr>
            <p:nvPr/>
          </p:nvSpPr>
          <p:spPr bwMode="auto">
            <a:xfrm flipH="1">
              <a:off x="5238752" y="1693846"/>
              <a:ext cx="457200" cy="457200"/>
            </a:xfrm>
            <a:prstGeom prst="line">
              <a:avLst/>
            </a:prstGeom>
            <a:noFill/>
            <a:ln w="28575">
              <a:solidFill>
                <a:srgbClr val="3333FF"/>
              </a:solidFill>
              <a:round/>
            </a:ln>
          </p:spPr>
          <p:txBody>
            <a:bodyPr wrap="none" anchor="ctr"/>
            <a:lstStyle/>
            <a:p>
              <a:endParaRPr lang="zh-CN" altLang="en-US"/>
            </a:p>
          </p:txBody>
        </p:sp>
        <p:sp>
          <p:nvSpPr>
            <p:cNvPr id="50" name="Line 6"/>
            <p:cNvSpPr>
              <a:spLocks noChangeShapeType="1"/>
            </p:cNvSpPr>
            <p:nvPr/>
          </p:nvSpPr>
          <p:spPr bwMode="auto">
            <a:xfrm>
              <a:off x="6000752" y="1693846"/>
              <a:ext cx="457200" cy="457200"/>
            </a:xfrm>
            <a:prstGeom prst="line">
              <a:avLst/>
            </a:prstGeom>
            <a:noFill/>
            <a:ln w="31750">
              <a:solidFill>
                <a:srgbClr val="3333FF"/>
              </a:solidFill>
              <a:round/>
            </a:ln>
          </p:spPr>
          <p:txBody>
            <a:bodyPr wrap="none" anchor="ctr"/>
            <a:lstStyle/>
            <a:p>
              <a:endParaRPr lang="zh-CN" altLang="en-US"/>
            </a:p>
          </p:txBody>
        </p:sp>
        <p:sp>
          <p:nvSpPr>
            <p:cNvPr id="51" name="Oval 8"/>
            <p:cNvSpPr>
              <a:spLocks noChangeArrowheads="1"/>
            </p:cNvSpPr>
            <p:nvPr/>
          </p:nvSpPr>
          <p:spPr bwMode="auto">
            <a:xfrm>
              <a:off x="6381752" y="207484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6</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52" name="Oval 9"/>
            <p:cNvSpPr>
              <a:spLocks noChangeArrowheads="1"/>
            </p:cNvSpPr>
            <p:nvPr/>
          </p:nvSpPr>
          <p:spPr bwMode="auto">
            <a:xfrm>
              <a:off x="5619752" y="283684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5</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53" name="Line 10"/>
            <p:cNvSpPr>
              <a:spLocks noChangeShapeType="1"/>
            </p:cNvSpPr>
            <p:nvPr/>
          </p:nvSpPr>
          <p:spPr bwMode="auto">
            <a:xfrm flipH="1">
              <a:off x="6000752" y="2455846"/>
              <a:ext cx="457200" cy="457200"/>
            </a:xfrm>
            <a:prstGeom prst="line">
              <a:avLst/>
            </a:prstGeom>
            <a:noFill/>
            <a:ln w="38100">
              <a:solidFill>
                <a:srgbClr val="3333FF"/>
              </a:solidFill>
              <a:round/>
            </a:ln>
          </p:spPr>
          <p:txBody>
            <a:bodyPr wrap="none" anchor="ctr"/>
            <a:lstStyle/>
            <a:p>
              <a:endParaRPr lang="zh-CN" altLang="en-US"/>
            </a:p>
          </p:txBody>
        </p:sp>
        <p:sp>
          <p:nvSpPr>
            <p:cNvPr id="54" name="Line 11"/>
            <p:cNvSpPr>
              <a:spLocks noChangeShapeType="1"/>
            </p:cNvSpPr>
            <p:nvPr/>
          </p:nvSpPr>
          <p:spPr bwMode="auto">
            <a:xfrm>
              <a:off x="6762752" y="2455846"/>
              <a:ext cx="457200" cy="457200"/>
            </a:xfrm>
            <a:prstGeom prst="line">
              <a:avLst/>
            </a:prstGeom>
            <a:noFill/>
            <a:ln w="31750">
              <a:solidFill>
                <a:srgbClr val="3333FF"/>
              </a:solidFill>
              <a:round/>
            </a:ln>
          </p:spPr>
          <p:txBody>
            <a:bodyPr wrap="none" anchor="ctr"/>
            <a:lstStyle/>
            <a:p>
              <a:endParaRPr lang="zh-CN" altLang="en-US"/>
            </a:p>
          </p:txBody>
        </p:sp>
        <p:sp>
          <p:nvSpPr>
            <p:cNvPr id="55" name="Oval 12"/>
            <p:cNvSpPr>
              <a:spLocks noChangeArrowheads="1"/>
            </p:cNvSpPr>
            <p:nvPr/>
          </p:nvSpPr>
          <p:spPr bwMode="auto">
            <a:xfrm>
              <a:off x="7143752" y="283684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Times New Roman" panose="02020603050405020304" pitchFamily="18" charset="0"/>
                  <a:cs typeface="Times New Roman" panose="02020603050405020304" pitchFamily="18" charset="0"/>
                </a:rPr>
                <a:t>8</a:t>
              </a:r>
              <a:endParaRPr lang="en-US" altLang="zh-CN" sz="2000" dirty="0">
                <a:solidFill>
                  <a:srgbClr val="3333FF"/>
                </a:solidFill>
                <a:latin typeface="Times New Roman" panose="02020603050405020304" pitchFamily="18" charset="0"/>
                <a:cs typeface="Times New Roman" panose="02020603050405020304" pitchFamily="18" charset="0"/>
              </a:endParaRPr>
            </a:p>
          </p:txBody>
        </p:sp>
        <p:sp>
          <p:nvSpPr>
            <p:cNvPr id="56" name="Oval 13"/>
            <p:cNvSpPr>
              <a:spLocks noChangeArrowheads="1"/>
            </p:cNvSpPr>
            <p:nvPr/>
          </p:nvSpPr>
          <p:spPr bwMode="auto">
            <a:xfrm>
              <a:off x="7870858" y="35988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9</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57" name="Line 14"/>
            <p:cNvSpPr>
              <a:spLocks noChangeShapeType="1"/>
            </p:cNvSpPr>
            <p:nvPr/>
          </p:nvSpPr>
          <p:spPr bwMode="auto">
            <a:xfrm>
              <a:off x="7524752" y="3217846"/>
              <a:ext cx="432000" cy="432000"/>
            </a:xfrm>
            <a:prstGeom prst="line">
              <a:avLst/>
            </a:prstGeom>
            <a:noFill/>
            <a:ln w="31750">
              <a:solidFill>
                <a:srgbClr val="3333FF"/>
              </a:solidFill>
              <a:round/>
            </a:ln>
          </p:spPr>
          <p:txBody>
            <a:bodyPr wrap="none" anchor="ctr"/>
            <a:lstStyle/>
            <a:p>
              <a:endParaRPr lang="zh-CN" altLang="en-US"/>
            </a:p>
          </p:txBody>
        </p:sp>
      </p:grpSp>
      <p:sp>
        <p:nvSpPr>
          <p:cNvPr id="59" name="Text Box 33"/>
          <p:cNvSpPr txBox="1">
            <a:spLocks noChangeArrowheads="1"/>
          </p:cNvSpPr>
          <p:nvPr/>
        </p:nvSpPr>
        <p:spPr bwMode="auto">
          <a:xfrm>
            <a:off x="6283327" y="1501759"/>
            <a:ext cx="360363" cy="366712"/>
          </a:xfrm>
          <a:prstGeom prst="rect">
            <a:avLst/>
          </a:prstGeom>
          <a:noFill/>
          <a:ln w="9525">
            <a:noFill/>
            <a:miter lim="800000"/>
          </a:ln>
        </p:spPr>
        <p:txBody>
          <a:bodyPr>
            <a:spAutoFit/>
          </a:bodyPr>
          <a:lstStyle/>
          <a:p>
            <a:pPr algn="l">
              <a:spcBef>
                <a:spcPct val="50000"/>
              </a:spcBef>
            </a:pPr>
            <a:r>
              <a:rPr kumimoji="0" lang="en-US" altLang="zh-CN" sz="1800" b="1" i="1" dirty="0">
                <a:solidFill>
                  <a:srgbClr val="FF00FF"/>
                </a:solidFill>
                <a:cs typeface="Times New Roman" panose="02020603050405020304" pitchFamily="18" charset="0"/>
              </a:rPr>
              <a:t>R</a:t>
            </a:r>
          </a:p>
        </p:txBody>
      </p:sp>
      <p:sp>
        <p:nvSpPr>
          <p:cNvPr id="60" name="Text Box 34"/>
          <p:cNvSpPr txBox="1">
            <a:spLocks noChangeArrowheads="1"/>
          </p:cNvSpPr>
          <p:nvPr/>
        </p:nvSpPr>
        <p:spPr bwMode="auto">
          <a:xfrm>
            <a:off x="7002465" y="2359009"/>
            <a:ext cx="360363" cy="366712"/>
          </a:xfrm>
          <a:prstGeom prst="rect">
            <a:avLst/>
          </a:prstGeom>
          <a:noFill/>
          <a:ln w="9525">
            <a:noFill/>
            <a:miter lim="800000"/>
          </a:ln>
        </p:spPr>
        <p:txBody>
          <a:bodyPr>
            <a:spAutoFit/>
          </a:bodyPr>
          <a:lstStyle/>
          <a:p>
            <a:pPr algn="l">
              <a:spcBef>
                <a:spcPct val="50000"/>
              </a:spcBef>
            </a:pPr>
            <a:r>
              <a:rPr kumimoji="0" lang="en-US" altLang="zh-CN" sz="1800" b="1" i="1" dirty="0">
                <a:solidFill>
                  <a:srgbClr val="FF00FF"/>
                </a:solidFill>
                <a:cs typeface="Times New Roman" panose="02020603050405020304" pitchFamily="18" charset="0"/>
              </a:rPr>
              <a:t>R</a:t>
            </a:r>
          </a:p>
        </p:txBody>
      </p:sp>
      <p:sp>
        <p:nvSpPr>
          <p:cNvPr id="61" name="Text Box 35"/>
          <p:cNvSpPr txBox="1">
            <a:spLocks noChangeArrowheads="1"/>
          </p:cNvSpPr>
          <p:nvPr/>
        </p:nvSpPr>
        <p:spPr bwMode="auto">
          <a:xfrm>
            <a:off x="8285190" y="3357562"/>
            <a:ext cx="287338" cy="366712"/>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0</a:t>
            </a:r>
          </a:p>
        </p:txBody>
      </p:sp>
      <p:sp>
        <p:nvSpPr>
          <p:cNvPr id="62" name="Text Box 36"/>
          <p:cNvSpPr txBox="1">
            <a:spLocks noChangeArrowheads="1"/>
          </p:cNvSpPr>
          <p:nvPr/>
        </p:nvSpPr>
        <p:spPr bwMode="auto">
          <a:xfrm>
            <a:off x="7578727" y="2725721"/>
            <a:ext cx="431800" cy="366712"/>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-1</a:t>
            </a:r>
          </a:p>
        </p:txBody>
      </p:sp>
      <p:sp>
        <p:nvSpPr>
          <p:cNvPr id="63" name="Text Box 37"/>
          <p:cNvSpPr txBox="1">
            <a:spLocks noChangeArrowheads="1"/>
          </p:cNvSpPr>
          <p:nvPr/>
        </p:nvSpPr>
        <p:spPr bwMode="auto">
          <a:xfrm>
            <a:off x="6859590" y="2000234"/>
            <a:ext cx="431800" cy="366712"/>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-1</a:t>
            </a:r>
          </a:p>
        </p:txBody>
      </p:sp>
      <p:sp>
        <p:nvSpPr>
          <p:cNvPr id="64" name="Text Box 38"/>
          <p:cNvSpPr txBox="1">
            <a:spLocks noChangeArrowheads="1"/>
          </p:cNvSpPr>
          <p:nvPr/>
        </p:nvSpPr>
        <p:spPr bwMode="auto">
          <a:xfrm>
            <a:off x="5994402" y="1142984"/>
            <a:ext cx="431800" cy="366712"/>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-2</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60</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59" grpId="0"/>
      <p:bldP spid="60" grpId="0"/>
      <p:bldP spid="61" grpId="0"/>
      <p:bldP spid="62" grpId="0"/>
      <p:bldP spid="63" grpId="0"/>
      <p:bldP spid="6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84" name="Text Box 44"/>
          <p:cNvSpPr txBox="1">
            <a:spLocks noChangeArrowheads="1"/>
          </p:cNvSpPr>
          <p:nvPr/>
        </p:nvSpPr>
        <p:spPr bwMode="auto">
          <a:xfrm>
            <a:off x="3571868" y="3786190"/>
            <a:ext cx="1727200" cy="457200"/>
          </a:xfrm>
          <a:prstGeom prst="rect">
            <a:avLst/>
          </a:prstGeom>
          <a:noFill/>
          <a:ln w="28575" algn="ctr">
            <a:noFill/>
            <a:miter lim="800000"/>
          </a:ln>
        </p:spPr>
        <p:txBody>
          <a:bodyPr>
            <a:spAutoFit/>
          </a:bodyPr>
          <a:lstStyle/>
          <a:p>
            <a:pPr>
              <a:spcBef>
                <a:spcPct val="50000"/>
              </a:spcBef>
            </a:pPr>
            <a:r>
              <a:rPr kumimoji="0" lang="zh-CN" altLang="en-US" sz="2400" b="1" dirty="0">
                <a:solidFill>
                  <a:srgbClr val="FF00FF"/>
                </a:solidFill>
                <a:latin typeface="楷体" panose="02010609060101010101" pitchFamily="49" charset="-122"/>
                <a:ea typeface="楷体" panose="02010609060101010101" pitchFamily="49" charset="-122"/>
              </a:rPr>
              <a:t>调整完毕</a:t>
            </a:r>
          </a:p>
        </p:txBody>
      </p:sp>
      <p:sp>
        <p:nvSpPr>
          <p:cNvPr id="45" name="Oval 3"/>
          <p:cNvSpPr>
            <a:spLocks noChangeArrowheads="1"/>
          </p:cNvSpPr>
          <p:nvPr/>
        </p:nvSpPr>
        <p:spPr bwMode="auto">
          <a:xfrm>
            <a:off x="3690926" y="131284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Times New Roman" panose="02020603050405020304" pitchFamily="18" charset="0"/>
                <a:cs typeface="Times New Roman" panose="02020603050405020304" pitchFamily="18" charset="0"/>
              </a:rPr>
              <a:t>4</a:t>
            </a:r>
            <a:endParaRPr lang="en-US" altLang="zh-CN" sz="2000" dirty="0">
              <a:solidFill>
                <a:srgbClr val="3333FF"/>
              </a:solidFill>
              <a:latin typeface="Times New Roman" panose="02020603050405020304" pitchFamily="18" charset="0"/>
              <a:cs typeface="Times New Roman" panose="02020603050405020304" pitchFamily="18" charset="0"/>
            </a:endParaRPr>
          </a:p>
        </p:txBody>
      </p:sp>
      <p:sp>
        <p:nvSpPr>
          <p:cNvPr id="47" name="Oval 4"/>
          <p:cNvSpPr>
            <a:spLocks noChangeArrowheads="1"/>
          </p:cNvSpPr>
          <p:nvPr/>
        </p:nvSpPr>
        <p:spPr bwMode="auto">
          <a:xfrm>
            <a:off x="2928926" y="207484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2</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48" name="Line 5"/>
          <p:cNvSpPr>
            <a:spLocks noChangeShapeType="1"/>
          </p:cNvSpPr>
          <p:nvPr/>
        </p:nvSpPr>
        <p:spPr bwMode="auto">
          <a:xfrm flipH="1">
            <a:off x="3309926" y="1693846"/>
            <a:ext cx="457200" cy="457200"/>
          </a:xfrm>
          <a:prstGeom prst="line">
            <a:avLst/>
          </a:prstGeom>
          <a:noFill/>
          <a:ln w="28575">
            <a:solidFill>
              <a:srgbClr val="3333FF"/>
            </a:solidFill>
            <a:round/>
          </a:ln>
        </p:spPr>
        <p:txBody>
          <a:bodyPr wrap="none" anchor="ctr"/>
          <a:lstStyle/>
          <a:p>
            <a:endParaRPr lang="zh-CN" altLang="en-US"/>
          </a:p>
        </p:txBody>
      </p:sp>
      <p:sp>
        <p:nvSpPr>
          <p:cNvPr id="49" name="Line 6"/>
          <p:cNvSpPr>
            <a:spLocks noChangeShapeType="1"/>
          </p:cNvSpPr>
          <p:nvPr/>
        </p:nvSpPr>
        <p:spPr bwMode="auto">
          <a:xfrm>
            <a:off x="4071926" y="1693846"/>
            <a:ext cx="457200" cy="457200"/>
          </a:xfrm>
          <a:prstGeom prst="line">
            <a:avLst/>
          </a:prstGeom>
          <a:noFill/>
          <a:ln w="31750">
            <a:solidFill>
              <a:srgbClr val="3333FF"/>
            </a:solidFill>
            <a:round/>
          </a:ln>
        </p:spPr>
        <p:txBody>
          <a:bodyPr wrap="none" anchor="ctr"/>
          <a:lstStyle/>
          <a:p>
            <a:endParaRPr lang="zh-CN" altLang="en-US"/>
          </a:p>
        </p:txBody>
      </p:sp>
      <p:sp>
        <p:nvSpPr>
          <p:cNvPr id="51" name="Oval 9"/>
          <p:cNvSpPr>
            <a:spLocks noChangeArrowheads="1"/>
          </p:cNvSpPr>
          <p:nvPr/>
        </p:nvSpPr>
        <p:spPr bwMode="auto">
          <a:xfrm>
            <a:off x="3690926" y="283684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5</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52" name="Line 10"/>
          <p:cNvSpPr>
            <a:spLocks noChangeShapeType="1"/>
          </p:cNvSpPr>
          <p:nvPr/>
        </p:nvSpPr>
        <p:spPr bwMode="auto">
          <a:xfrm flipH="1">
            <a:off x="4071926" y="2455846"/>
            <a:ext cx="457200" cy="457200"/>
          </a:xfrm>
          <a:prstGeom prst="line">
            <a:avLst/>
          </a:prstGeom>
          <a:noFill/>
          <a:ln w="38100">
            <a:solidFill>
              <a:srgbClr val="3333FF"/>
            </a:solidFill>
            <a:round/>
          </a:ln>
        </p:spPr>
        <p:txBody>
          <a:bodyPr wrap="none" anchor="ctr"/>
          <a:lstStyle/>
          <a:p>
            <a:endParaRPr lang="zh-CN" altLang="en-US"/>
          </a:p>
        </p:txBody>
      </p:sp>
      <p:grpSp>
        <p:nvGrpSpPr>
          <p:cNvPr id="63" name="组合 62"/>
          <p:cNvGrpSpPr/>
          <p:nvPr/>
        </p:nvGrpSpPr>
        <p:grpSpPr>
          <a:xfrm>
            <a:off x="4452926" y="2074846"/>
            <a:ext cx="1946306" cy="1981200"/>
            <a:chOff x="4452926" y="2074846"/>
            <a:chExt cx="1946306" cy="1981200"/>
          </a:xfrm>
        </p:grpSpPr>
        <p:sp>
          <p:nvSpPr>
            <p:cNvPr id="50" name="Oval 8"/>
            <p:cNvSpPr>
              <a:spLocks noChangeArrowheads="1"/>
            </p:cNvSpPr>
            <p:nvPr/>
          </p:nvSpPr>
          <p:spPr bwMode="auto">
            <a:xfrm>
              <a:off x="4452926" y="207484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6</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53" name="Line 11"/>
            <p:cNvSpPr>
              <a:spLocks noChangeShapeType="1"/>
            </p:cNvSpPr>
            <p:nvPr/>
          </p:nvSpPr>
          <p:spPr bwMode="auto">
            <a:xfrm>
              <a:off x="4833926" y="2455846"/>
              <a:ext cx="457200" cy="457200"/>
            </a:xfrm>
            <a:prstGeom prst="line">
              <a:avLst/>
            </a:prstGeom>
            <a:noFill/>
            <a:ln w="31750">
              <a:solidFill>
                <a:srgbClr val="3333FF"/>
              </a:solidFill>
              <a:round/>
            </a:ln>
          </p:spPr>
          <p:txBody>
            <a:bodyPr wrap="none" anchor="ctr"/>
            <a:lstStyle/>
            <a:p>
              <a:endParaRPr lang="zh-CN" altLang="en-US"/>
            </a:p>
          </p:txBody>
        </p:sp>
        <p:sp>
          <p:nvSpPr>
            <p:cNvPr id="54" name="Oval 12"/>
            <p:cNvSpPr>
              <a:spLocks noChangeArrowheads="1"/>
            </p:cNvSpPr>
            <p:nvPr/>
          </p:nvSpPr>
          <p:spPr bwMode="auto">
            <a:xfrm>
              <a:off x="5214926" y="283684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Times New Roman" panose="02020603050405020304" pitchFamily="18" charset="0"/>
                  <a:cs typeface="Times New Roman" panose="02020603050405020304" pitchFamily="18" charset="0"/>
                </a:rPr>
                <a:t>8</a:t>
              </a:r>
              <a:endParaRPr lang="en-US" altLang="zh-CN" sz="2000" dirty="0">
                <a:solidFill>
                  <a:srgbClr val="3333FF"/>
                </a:solidFill>
                <a:latin typeface="Times New Roman" panose="02020603050405020304" pitchFamily="18" charset="0"/>
                <a:cs typeface="Times New Roman" panose="02020603050405020304" pitchFamily="18" charset="0"/>
              </a:endParaRPr>
            </a:p>
          </p:txBody>
        </p:sp>
        <p:sp>
          <p:nvSpPr>
            <p:cNvPr id="55" name="Oval 13"/>
            <p:cNvSpPr>
              <a:spLocks noChangeArrowheads="1"/>
            </p:cNvSpPr>
            <p:nvPr/>
          </p:nvSpPr>
          <p:spPr bwMode="auto">
            <a:xfrm>
              <a:off x="5942032" y="35988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b="1">
                  <a:solidFill>
                    <a:srgbClr val="3333FF"/>
                  </a:solidFill>
                  <a:latin typeface="Times New Roman" panose="02020603050405020304" pitchFamily="18" charset="0"/>
                  <a:cs typeface="Times New Roman" panose="02020603050405020304" pitchFamily="18" charset="0"/>
                </a:rPr>
                <a:t>9</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56" name="Line 14"/>
            <p:cNvSpPr>
              <a:spLocks noChangeShapeType="1"/>
            </p:cNvSpPr>
            <p:nvPr/>
          </p:nvSpPr>
          <p:spPr bwMode="auto">
            <a:xfrm>
              <a:off x="5595926" y="3217846"/>
              <a:ext cx="432000" cy="432000"/>
            </a:xfrm>
            <a:prstGeom prst="line">
              <a:avLst/>
            </a:prstGeom>
            <a:noFill/>
            <a:ln w="31750">
              <a:solidFill>
                <a:srgbClr val="3333FF"/>
              </a:solidFill>
              <a:round/>
            </a:ln>
          </p:spPr>
          <p:txBody>
            <a:bodyPr wrap="none" anchor="ctr"/>
            <a:lstStyle/>
            <a:p>
              <a:endParaRPr lang="zh-CN" altLang="en-US"/>
            </a:p>
          </p:txBody>
        </p:sp>
      </p:grpSp>
      <p:sp>
        <p:nvSpPr>
          <p:cNvPr id="64" name="Line 10"/>
          <p:cNvSpPr>
            <a:spLocks noChangeShapeType="1"/>
          </p:cNvSpPr>
          <p:nvPr/>
        </p:nvSpPr>
        <p:spPr bwMode="auto">
          <a:xfrm flipH="1">
            <a:off x="4079872" y="890570"/>
            <a:ext cx="457200" cy="457200"/>
          </a:xfrm>
          <a:prstGeom prst="line">
            <a:avLst/>
          </a:prstGeom>
          <a:noFill/>
          <a:ln w="38100">
            <a:solidFill>
              <a:srgbClr val="3333FF"/>
            </a:solidFill>
            <a:round/>
          </a:ln>
        </p:spPr>
        <p:txBody>
          <a:bodyPr wrap="none" anchor="ctr"/>
          <a:lstStyle/>
          <a:p>
            <a:endParaRPr lang="zh-CN" altLang="en-US"/>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61</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806 -7.40741E-7 C 0.0224 -0.06319 0.025 -0.13634 0.02327 -0.17338 C 0.02153 -0.21042 0.01111 -0.2125 0.00799 -0.22292 " pathEditMode="relative" rAng="0" ptsTypes="aaa">
                                      <p:cBhvr>
                                        <p:cTn id="6" dur="2000" fill="hold"/>
                                        <p:tgtEl>
                                          <p:spTgt spid="63"/>
                                        </p:tgtEl>
                                        <p:attrNameLst>
                                          <p:attrName>ppt_x</p:attrName>
                                          <p:attrName>ppt_y</p:attrName>
                                        </p:attrNameLst>
                                      </p:cBhvr>
                                      <p:rCtr x="-200" y="-11200"/>
                                    </p:animMotion>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52"/>
                                        </p:tgtEl>
                                      </p:cBhvr>
                                    </p:animEffect>
                                    <p:set>
                                      <p:cBhvr>
                                        <p:cTn id="11" dur="1" fill="hold">
                                          <p:stCondLst>
                                            <p:cond delay="499"/>
                                          </p:stCondLst>
                                        </p:cTn>
                                        <p:tgtEl>
                                          <p:spTgt spid="5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4.16667E-6 -0.00741 C -0.00018 -0.00602 -0.00139 0.00139 0.00972 -0.01481 C 0.02083 -0.03102 0.0552 -0.08565 0.06718 -0.1044 " pathEditMode="relative" rAng="0" ptsTypes="aaa">
                                      <p:cBhvr>
                                        <p:cTn id="18" dur="2000" fill="hold"/>
                                        <p:tgtEl>
                                          <p:spTgt spid="51"/>
                                        </p:tgtEl>
                                        <p:attrNameLst>
                                          <p:attrName>ppt_x</p:attrName>
                                          <p:attrName>ppt_y</p:attrName>
                                        </p:attrNameLst>
                                      </p:cBhvr>
                                      <p:rCtr x="3300" y="-44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bldLvl="0" animBg="1"/>
      <p:bldP spid="64"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p:nvPr/>
        </p:nvCxnSpPr>
        <p:spPr>
          <a:xfrm rot="16200000" flipH="1">
            <a:off x="2863090" y="321747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44035" name="Rectangle 3"/>
          <p:cNvSpPr>
            <a:spLocks noChangeArrowheads="1"/>
          </p:cNvSpPr>
          <p:nvPr/>
        </p:nvSpPr>
        <p:spPr bwMode="auto">
          <a:xfrm>
            <a:off x="1938338" y="2738438"/>
            <a:ext cx="9144000" cy="0"/>
          </a:xfrm>
          <a:prstGeom prst="rect">
            <a:avLst/>
          </a:prstGeom>
          <a:noFill/>
          <a:ln w="9525">
            <a:noFill/>
            <a:miter lim="800000"/>
          </a:ln>
        </p:spPr>
        <p:txBody>
          <a:bodyPr>
            <a:spAutoFit/>
          </a:bodyPr>
          <a:lstStyle/>
          <a:p>
            <a:endParaRPr lang="zh-CN" altLang="en-US"/>
          </a:p>
        </p:txBody>
      </p:sp>
      <p:sp>
        <p:nvSpPr>
          <p:cNvPr id="6" name="Text Box 2"/>
          <p:cNvSpPr txBox="1">
            <a:spLocks noChangeArrowheads="1"/>
          </p:cNvSpPr>
          <p:nvPr/>
        </p:nvSpPr>
        <p:spPr bwMode="auto">
          <a:xfrm>
            <a:off x="571472" y="357166"/>
            <a:ext cx="3081337" cy="457200"/>
          </a:xfrm>
          <a:prstGeom prst="rect">
            <a:avLst/>
          </a:prstGeom>
          <a:noFill/>
          <a:ln w="9525">
            <a:noFill/>
            <a:miter lim="800000"/>
          </a:ln>
        </p:spPr>
        <p:txBody>
          <a:bodyPr>
            <a:spAutoFit/>
          </a:bodyPr>
          <a:lstStyle/>
          <a:p>
            <a:pPr algn="just">
              <a:spcBef>
                <a:spcPct val="50000"/>
              </a:spcBef>
            </a:pPr>
            <a:r>
              <a:rPr lang="en-US" altLang="zh-CN" sz="2400" dirty="0">
                <a:ea typeface="楷体" panose="02010609060101010101" pitchFamily="49" charset="-122"/>
                <a:cs typeface="Times New Roman" panose="02020603050405020304" pitchFamily="18" charset="0"/>
              </a:rPr>
              <a:t>  </a:t>
            </a:r>
            <a:r>
              <a:rPr lang="zh-CN" altLang="en-US" sz="2400"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3</a:t>
            </a:r>
            <a:r>
              <a:rPr lang="zh-CN" altLang="en-US" sz="2400" b="1" dirty="0">
                <a:ea typeface="楷体" panose="02010609060101010101" pitchFamily="49" charset="-122"/>
                <a:cs typeface="Times New Roman" panose="02020603050405020304" pitchFamily="18" charset="0"/>
              </a:rPr>
              <a:t>）</a:t>
            </a:r>
            <a:r>
              <a:rPr lang="en-US" altLang="zh-CN" sz="2400" b="1" dirty="0" err="1">
                <a:ea typeface="楷体" panose="02010609060101010101" pitchFamily="49" charset="-122"/>
                <a:cs typeface="Times New Roman" panose="02020603050405020304" pitchFamily="18" charset="0"/>
              </a:rPr>
              <a:t>LR</a:t>
            </a:r>
            <a:r>
              <a:rPr lang="zh-CN" altLang="en-US" sz="2400" b="1" dirty="0">
                <a:ea typeface="楷体" panose="02010609060101010101" pitchFamily="49" charset="-122"/>
                <a:cs typeface="Times New Roman" panose="02020603050405020304" pitchFamily="18" charset="0"/>
              </a:rPr>
              <a:t>型调整</a:t>
            </a:r>
          </a:p>
        </p:txBody>
      </p:sp>
      <p:sp>
        <p:nvSpPr>
          <p:cNvPr id="8" name="矩形 7"/>
          <p:cNvSpPr/>
          <p:nvPr/>
        </p:nvSpPr>
        <p:spPr>
          <a:xfrm>
            <a:off x="1276372" y="2786058"/>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9" name="左大括号 8"/>
          <p:cNvSpPr/>
          <p:nvPr/>
        </p:nvSpPr>
        <p:spPr>
          <a:xfrm>
            <a:off x="1087458" y="2832096"/>
            <a:ext cx="108000" cy="1314094"/>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71472" y="3264099"/>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14" name="椭圆 13"/>
          <p:cNvSpPr/>
          <p:nvPr/>
        </p:nvSpPr>
        <p:spPr>
          <a:xfrm>
            <a:off x="1705000" y="178592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15" name="椭圆 14"/>
          <p:cNvSpPr/>
          <p:nvPr/>
        </p:nvSpPr>
        <p:spPr>
          <a:xfrm>
            <a:off x="2490818" y="107154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16" name="矩形 15"/>
          <p:cNvSpPr/>
          <p:nvPr/>
        </p:nvSpPr>
        <p:spPr>
          <a:xfrm>
            <a:off x="3419512" y="1928802"/>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δ</a:t>
            </a:r>
            <a:endParaRPr lang="zh-CN" altLang="en-US" sz="2000" dirty="0">
              <a:latin typeface="Times New Roman" panose="02020603050405020304" pitchFamily="18" charset="0"/>
              <a:cs typeface="Times New Roman" panose="02020603050405020304" pitchFamily="18" charset="0"/>
            </a:endParaRPr>
          </a:p>
        </p:txBody>
      </p:sp>
      <p:sp>
        <p:nvSpPr>
          <p:cNvPr id="17" name="左大括号 16"/>
          <p:cNvSpPr/>
          <p:nvPr/>
        </p:nvSpPr>
        <p:spPr>
          <a:xfrm>
            <a:off x="3230598" y="1974840"/>
            <a:ext cx="126956" cy="1242656"/>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2795530" y="2406843"/>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19" name="直接连接符 18"/>
          <p:cNvCxnSpPr>
            <a:stCxn id="14" idx="3"/>
            <a:endCxn id="8" idx="0"/>
          </p:cNvCxnSpPr>
          <p:nvPr/>
        </p:nvCxnSpPr>
        <p:spPr>
          <a:xfrm rot="5400000">
            <a:off x="1365670" y="2363032"/>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5"/>
          </p:cNvCxnSpPr>
          <p:nvPr/>
        </p:nvCxnSpPr>
        <p:spPr>
          <a:xfrm rot="16200000" flipH="1">
            <a:off x="2174950" y="2291594"/>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6" idx="0"/>
          </p:cNvCxnSpPr>
          <p:nvPr/>
        </p:nvCxnSpPr>
        <p:spPr>
          <a:xfrm>
            <a:off x="3026603" y="1500174"/>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4" idx="7"/>
          </p:cNvCxnSpPr>
          <p:nvPr/>
        </p:nvCxnSpPr>
        <p:spPr>
          <a:xfrm rot="5400000">
            <a:off x="2169791" y="1510494"/>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5066" y="1000108"/>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sp>
        <p:nvSpPr>
          <p:cNvPr id="24" name="TextBox 23"/>
          <p:cNvSpPr txBox="1"/>
          <p:nvPr/>
        </p:nvSpPr>
        <p:spPr>
          <a:xfrm>
            <a:off x="1419248" y="1692463"/>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sp>
        <p:nvSpPr>
          <p:cNvPr id="44" name="椭圆 43"/>
          <p:cNvSpPr/>
          <p:nvPr/>
        </p:nvSpPr>
        <p:spPr>
          <a:xfrm>
            <a:off x="6631412" y="4487870"/>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grpSp>
        <p:nvGrpSpPr>
          <p:cNvPr id="45" name="组合 44"/>
          <p:cNvGrpSpPr/>
          <p:nvPr/>
        </p:nvGrpSpPr>
        <p:grpSpPr>
          <a:xfrm>
            <a:off x="4357686" y="2143116"/>
            <a:ext cx="642942" cy="1428760"/>
            <a:chOff x="3857620" y="1000108"/>
            <a:chExt cx="642942" cy="1428760"/>
          </a:xfrm>
        </p:grpSpPr>
        <p:sp>
          <p:nvSpPr>
            <p:cNvPr id="46" name="右箭头 45"/>
            <p:cNvSpPr/>
            <p:nvPr/>
          </p:nvSpPr>
          <p:spPr>
            <a:xfrm>
              <a:off x="3857620" y="2214554"/>
              <a:ext cx="642942"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7" name="TextBox 46"/>
            <p:cNvSpPr txBox="1"/>
            <p:nvPr/>
          </p:nvSpPr>
          <p:spPr>
            <a:xfrm>
              <a:off x="3936682" y="1000108"/>
              <a:ext cx="492443" cy="1143008"/>
            </a:xfrm>
            <a:prstGeom prst="rect">
              <a:avLst/>
            </a:prstGeom>
            <a:noFill/>
          </p:spPr>
          <p:txBody>
            <a:bodyPr vert="eaVert" wrap="square" rtlCol="0">
              <a:spAutoFit/>
            </a:bodyPr>
            <a:lstStyle/>
            <a:p>
              <a:r>
                <a:rPr lang="zh-CN" altLang="en-US" sz="2000" b="1">
                  <a:solidFill>
                    <a:srgbClr val="3333FF"/>
                  </a:solidFill>
                  <a:ea typeface="楷体" panose="02010609060101010101" pitchFamily="49" charset="-122"/>
                  <a:cs typeface="Times New Roman" panose="02020603050405020304" pitchFamily="18" charset="0"/>
                </a:rPr>
                <a:t>插入结点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grpSp>
      <p:sp>
        <p:nvSpPr>
          <p:cNvPr id="51" name="矩形 50"/>
          <p:cNvSpPr/>
          <p:nvPr/>
        </p:nvSpPr>
        <p:spPr>
          <a:xfrm>
            <a:off x="2000232" y="371475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1428728" y="4192793"/>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53" name="矩形 52"/>
          <p:cNvSpPr/>
          <p:nvPr/>
        </p:nvSpPr>
        <p:spPr>
          <a:xfrm>
            <a:off x="3214678" y="371475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54" name="左大括号 53"/>
          <p:cNvSpPr/>
          <p:nvPr/>
        </p:nvSpPr>
        <p:spPr>
          <a:xfrm>
            <a:off x="3025764" y="376079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54"/>
          <p:cNvSpPr txBox="1"/>
          <p:nvPr/>
        </p:nvSpPr>
        <p:spPr>
          <a:xfrm>
            <a:off x="2643174" y="4192793"/>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56" name="椭圆 55"/>
          <p:cNvSpPr/>
          <p:nvPr/>
        </p:nvSpPr>
        <p:spPr>
          <a:xfrm>
            <a:off x="2428860" y="271462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C</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a:stCxn id="56" idx="3"/>
            <a:endCxn id="51" idx="0"/>
          </p:cNvCxnSpPr>
          <p:nvPr/>
        </p:nvCxnSpPr>
        <p:spPr>
          <a:xfrm rot="5400000">
            <a:off x="2089530" y="3291726"/>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61" name="左大括号 60"/>
          <p:cNvSpPr/>
          <p:nvPr/>
        </p:nvSpPr>
        <p:spPr>
          <a:xfrm>
            <a:off x="1824018" y="378338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5" name="组合 84"/>
          <p:cNvGrpSpPr/>
          <p:nvPr/>
        </p:nvGrpSpPr>
        <p:grpSpPr>
          <a:xfrm>
            <a:off x="5214942" y="714356"/>
            <a:ext cx="3205230" cy="3786214"/>
            <a:chOff x="5214942" y="714356"/>
            <a:chExt cx="3205230" cy="3786214"/>
          </a:xfrm>
        </p:grpSpPr>
        <p:cxnSp>
          <p:nvCxnSpPr>
            <p:cNvPr id="62" name="直接连接符 61"/>
            <p:cNvCxnSpPr/>
            <p:nvPr/>
          </p:nvCxnSpPr>
          <p:spPr>
            <a:xfrm rot="16200000" flipH="1">
              <a:off x="7506560" y="286028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919842" y="2428868"/>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64" name="左大括号 63"/>
            <p:cNvSpPr/>
            <p:nvPr/>
          </p:nvSpPr>
          <p:spPr>
            <a:xfrm>
              <a:off x="5730928" y="2474906"/>
              <a:ext cx="108000" cy="1314094"/>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5214942" y="2906909"/>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66" name="椭圆 65"/>
            <p:cNvSpPr/>
            <p:nvPr/>
          </p:nvSpPr>
          <p:spPr>
            <a:xfrm>
              <a:off x="6348470" y="142873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67" name="椭圆 66"/>
            <p:cNvSpPr/>
            <p:nvPr/>
          </p:nvSpPr>
          <p:spPr>
            <a:xfrm>
              <a:off x="7134288" y="71435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68" name="矩形 67"/>
            <p:cNvSpPr/>
            <p:nvPr/>
          </p:nvSpPr>
          <p:spPr>
            <a:xfrm>
              <a:off x="8062982" y="1571612"/>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δ</a:t>
              </a:r>
              <a:endParaRPr lang="zh-CN" altLang="en-US" sz="2000" dirty="0">
                <a:latin typeface="Times New Roman" panose="02020603050405020304" pitchFamily="18" charset="0"/>
                <a:cs typeface="Times New Roman" panose="02020603050405020304" pitchFamily="18" charset="0"/>
              </a:endParaRPr>
            </a:p>
          </p:txBody>
        </p:sp>
        <p:sp>
          <p:nvSpPr>
            <p:cNvPr id="69" name="左大括号 68"/>
            <p:cNvSpPr/>
            <p:nvPr/>
          </p:nvSpPr>
          <p:spPr>
            <a:xfrm>
              <a:off x="7874068" y="1617650"/>
              <a:ext cx="126956" cy="1242656"/>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Box 69"/>
            <p:cNvSpPr txBox="1"/>
            <p:nvPr/>
          </p:nvSpPr>
          <p:spPr>
            <a:xfrm>
              <a:off x="7439000" y="2049653"/>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71" name="直接连接符 70"/>
            <p:cNvCxnSpPr>
              <a:stCxn id="66" idx="3"/>
              <a:endCxn id="63" idx="0"/>
            </p:cNvCxnSpPr>
            <p:nvPr/>
          </p:nvCxnSpPr>
          <p:spPr>
            <a:xfrm rot="5400000">
              <a:off x="6009140" y="2005842"/>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6" idx="5"/>
            </p:cNvCxnSpPr>
            <p:nvPr/>
          </p:nvCxnSpPr>
          <p:spPr>
            <a:xfrm rot="16200000" flipH="1">
              <a:off x="6818420" y="1934404"/>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endCxn id="68" idx="0"/>
            </p:cNvCxnSpPr>
            <p:nvPr/>
          </p:nvCxnSpPr>
          <p:spPr>
            <a:xfrm>
              <a:off x="7670073" y="1142984"/>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66" idx="7"/>
            </p:cNvCxnSpPr>
            <p:nvPr/>
          </p:nvCxnSpPr>
          <p:spPr>
            <a:xfrm rot="5400000">
              <a:off x="6813261" y="1153304"/>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643702"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6072198" y="3835603"/>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79" name="矩形 78"/>
            <p:cNvSpPr/>
            <p:nvPr/>
          </p:nvSpPr>
          <p:spPr>
            <a:xfrm>
              <a:off x="7858148"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80" name="左大括号 79"/>
            <p:cNvSpPr/>
            <p:nvPr/>
          </p:nvSpPr>
          <p:spPr>
            <a:xfrm>
              <a:off x="7669234" y="340360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TextBox 80"/>
            <p:cNvSpPr txBox="1"/>
            <p:nvPr/>
          </p:nvSpPr>
          <p:spPr>
            <a:xfrm>
              <a:off x="7286644" y="3835603"/>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82" name="椭圆 81"/>
            <p:cNvSpPr/>
            <p:nvPr/>
          </p:nvSpPr>
          <p:spPr>
            <a:xfrm>
              <a:off x="7072330" y="235743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C</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cxnSp>
          <p:nvCxnSpPr>
            <p:cNvPr id="83" name="直接连接符 82"/>
            <p:cNvCxnSpPr>
              <a:stCxn id="82" idx="3"/>
              <a:endCxn id="77" idx="0"/>
            </p:cNvCxnSpPr>
            <p:nvPr/>
          </p:nvCxnSpPr>
          <p:spPr>
            <a:xfrm rot="5400000">
              <a:off x="6733000" y="2934536"/>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84" name="左大括号 83"/>
            <p:cNvSpPr/>
            <p:nvPr/>
          </p:nvSpPr>
          <p:spPr>
            <a:xfrm>
              <a:off x="6467488" y="342619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6" name="组合 85"/>
          <p:cNvGrpSpPr/>
          <p:nvPr/>
        </p:nvGrpSpPr>
        <p:grpSpPr>
          <a:xfrm>
            <a:off x="6702440" y="1062221"/>
            <a:ext cx="415928" cy="1320609"/>
            <a:chOff x="6656402" y="1036821"/>
            <a:chExt cx="415928" cy="1320609"/>
          </a:xfrm>
        </p:grpSpPr>
        <p:sp>
          <p:nvSpPr>
            <p:cNvPr id="87" name="TextBox 86"/>
            <p:cNvSpPr txBox="1"/>
            <p:nvPr/>
          </p:nvSpPr>
          <p:spPr>
            <a:xfrm>
              <a:off x="6656402" y="1036821"/>
              <a:ext cx="357190" cy="307777"/>
            </a:xfrm>
            <a:prstGeom prst="rect">
              <a:avLst/>
            </a:prstGeom>
            <a:noFill/>
          </p:spPr>
          <p:txBody>
            <a:bodyPr wrap="square" lIns="0" tIns="0" rIns="0" bIns="0" rtlCol="0">
              <a:spAutoFit/>
            </a:bodyPr>
            <a:lstStyle/>
            <a:p>
              <a:r>
                <a:rPr lang="en-US" altLang="zh-CN" sz="2000" b="1" dirty="0">
                  <a:solidFill>
                    <a:srgbClr val="FF00FF"/>
                  </a:solidFill>
                  <a:ea typeface="楷体" panose="02010609060101010101" pitchFamily="49" charset="-122"/>
                  <a:cs typeface="Times New Roman" panose="02020603050405020304" pitchFamily="18" charset="0"/>
                </a:rPr>
                <a:t>L</a:t>
              </a:r>
              <a:endParaRPr lang="zh-CN" altLang="en-US" sz="2000" b="1" dirty="0">
                <a:solidFill>
                  <a:srgbClr val="FF00FF"/>
                </a:solidFill>
                <a:ea typeface="楷体" panose="02010609060101010101" pitchFamily="49" charset="-122"/>
                <a:cs typeface="Times New Roman" panose="02020603050405020304" pitchFamily="18" charset="0"/>
              </a:endParaRPr>
            </a:p>
          </p:txBody>
        </p:sp>
        <p:sp>
          <p:nvSpPr>
            <p:cNvPr id="88" name="TextBox 87"/>
            <p:cNvSpPr txBox="1"/>
            <p:nvPr/>
          </p:nvSpPr>
          <p:spPr>
            <a:xfrm>
              <a:off x="6715140" y="2049653"/>
              <a:ext cx="357190" cy="307777"/>
            </a:xfrm>
            <a:prstGeom prst="rect">
              <a:avLst/>
            </a:prstGeom>
            <a:noFill/>
          </p:spPr>
          <p:txBody>
            <a:bodyPr wrap="square" lIns="0" tIns="0" rIns="0" bIns="0" rtlCol="0">
              <a:spAutoFit/>
            </a:bodyPr>
            <a:lstStyle/>
            <a:p>
              <a:r>
                <a:rPr lang="en-US" altLang="zh-CN" sz="2000" b="1" dirty="0">
                  <a:solidFill>
                    <a:srgbClr val="FF00FF"/>
                  </a:solidFill>
                  <a:ea typeface="楷体" panose="02010609060101010101" pitchFamily="49" charset="-122"/>
                  <a:cs typeface="Times New Roman" panose="02020603050405020304" pitchFamily="18" charset="0"/>
                </a:rPr>
                <a:t>R</a:t>
              </a:r>
              <a:endParaRPr lang="zh-CN" altLang="en-US" sz="2000" b="1" dirty="0">
                <a:solidFill>
                  <a:srgbClr val="FF00FF"/>
                </a:solidFill>
                <a:ea typeface="楷体" panose="02010609060101010101" pitchFamily="49" charset="-122"/>
                <a:cs typeface="Times New Roman" panose="02020603050405020304" pitchFamily="18" charset="0"/>
              </a:endParaRPr>
            </a:p>
          </p:txBody>
        </p:sp>
      </p:grpSp>
      <p:grpSp>
        <p:nvGrpSpPr>
          <p:cNvPr id="90" name="组合 89"/>
          <p:cNvGrpSpPr/>
          <p:nvPr/>
        </p:nvGrpSpPr>
        <p:grpSpPr>
          <a:xfrm>
            <a:off x="6062718" y="642918"/>
            <a:ext cx="1143008" cy="2143140"/>
            <a:chOff x="6062718" y="642918"/>
            <a:chExt cx="1143008" cy="2143140"/>
          </a:xfrm>
        </p:grpSpPr>
        <p:sp>
          <p:nvSpPr>
            <p:cNvPr id="75" name="TextBox 74"/>
            <p:cNvSpPr txBox="1"/>
            <p:nvPr/>
          </p:nvSpPr>
          <p:spPr>
            <a:xfrm>
              <a:off x="6848536" y="642918"/>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2</a:t>
              </a:r>
              <a:endParaRPr lang="zh-CN" altLang="en-US" sz="2000" b="1" dirty="0">
                <a:ea typeface="楷体" panose="02010609060101010101" pitchFamily="49" charset="-122"/>
                <a:cs typeface="Times New Roman" panose="02020603050405020304" pitchFamily="18" charset="0"/>
              </a:endParaRPr>
            </a:p>
          </p:txBody>
        </p:sp>
        <p:sp>
          <p:nvSpPr>
            <p:cNvPr id="76" name="TextBox 75"/>
            <p:cNvSpPr txBox="1"/>
            <p:nvPr/>
          </p:nvSpPr>
          <p:spPr>
            <a:xfrm>
              <a:off x="6062718" y="1335273"/>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sp>
          <p:nvSpPr>
            <p:cNvPr id="89" name="TextBox 88"/>
            <p:cNvSpPr txBox="1"/>
            <p:nvPr/>
          </p:nvSpPr>
          <p:spPr>
            <a:xfrm>
              <a:off x="6715140" y="2478281"/>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grpSp>
      <p:sp>
        <p:nvSpPr>
          <p:cNvPr id="91" name="TextBox 90"/>
          <p:cNvSpPr txBox="1"/>
          <p:nvPr/>
        </p:nvSpPr>
        <p:spPr>
          <a:xfrm>
            <a:off x="2071670" y="2692595"/>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62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grpId="1" nodeType="afterEffect">
                                  <p:stCondLst>
                                    <p:cond delay="0"/>
                                  </p:stCondLst>
                                  <p:childTnLst>
                                    <p:animEffect transition="out" filter="fade">
                                      <p:cBhvr>
                                        <p:cTn id="16" dur="500" tmFilter="0, 0; .2, .5; .8, .5; 1, 0"/>
                                        <p:tgtEl>
                                          <p:spTgt spid="44"/>
                                        </p:tgtEl>
                                      </p:cBhvr>
                                    </p:animEffect>
                                    <p:animScale>
                                      <p:cBhvr>
                                        <p:cTn id="17" dur="250" autoRev="1" fill="hold"/>
                                        <p:tgtEl>
                                          <p:spTgt spid="4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4" grpId="1"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71470" y="2881314"/>
            <a:ext cx="9144000" cy="0"/>
          </a:xfrm>
          <a:prstGeom prst="rect">
            <a:avLst/>
          </a:prstGeom>
          <a:noFill/>
          <a:ln w="9525">
            <a:noFill/>
            <a:miter lim="800000"/>
          </a:ln>
        </p:spPr>
        <p:txBody>
          <a:bodyPr>
            <a:spAutoFit/>
          </a:bodyPr>
          <a:lstStyle/>
          <a:p>
            <a:endParaRPr lang="zh-CN" altLang="en-US"/>
          </a:p>
        </p:txBody>
      </p:sp>
      <p:cxnSp>
        <p:nvCxnSpPr>
          <p:cNvPr id="62" name="直接连接符 61"/>
          <p:cNvCxnSpPr/>
          <p:nvPr/>
        </p:nvCxnSpPr>
        <p:spPr>
          <a:xfrm rot="16200000" flipH="1">
            <a:off x="3220280" y="3513120"/>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848008" y="136718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68" name="矩形 67"/>
          <p:cNvSpPr/>
          <p:nvPr/>
        </p:nvSpPr>
        <p:spPr>
          <a:xfrm>
            <a:off x="3776702" y="2224444"/>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δ</a:t>
            </a:r>
            <a:endParaRPr lang="zh-CN" altLang="en-US" sz="2000" dirty="0">
              <a:latin typeface="Times New Roman" panose="02020603050405020304" pitchFamily="18" charset="0"/>
              <a:cs typeface="Times New Roman" panose="02020603050405020304" pitchFamily="18" charset="0"/>
            </a:endParaRPr>
          </a:p>
        </p:txBody>
      </p:sp>
      <p:sp>
        <p:nvSpPr>
          <p:cNvPr id="69" name="左大括号 68"/>
          <p:cNvSpPr/>
          <p:nvPr/>
        </p:nvSpPr>
        <p:spPr>
          <a:xfrm>
            <a:off x="3587788" y="2270482"/>
            <a:ext cx="126956" cy="1242656"/>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Box 69"/>
          <p:cNvSpPr txBox="1"/>
          <p:nvPr/>
        </p:nvSpPr>
        <p:spPr>
          <a:xfrm>
            <a:off x="3152720" y="2702485"/>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grpSp>
        <p:nvGrpSpPr>
          <p:cNvPr id="92" name="组合 91"/>
          <p:cNvGrpSpPr/>
          <p:nvPr/>
        </p:nvGrpSpPr>
        <p:grpSpPr>
          <a:xfrm>
            <a:off x="928662" y="2081568"/>
            <a:ext cx="1705032" cy="2360264"/>
            <a:chOff x="2795530" y="1938692"/>
            <a:chExt cx="1705032" cy="2360264"/>
          </a:xfrm>
        </p:grpSpPr>
        <p:sp>
          <p:nvSpPr>
            <p:cNvPr id="63" name="矩形 62"/>
            <p:cNvSpPr/>
            <p:nvPr/>
          </p:nvSpPr>
          <p:spPr>
            <a:xfrm>
              <a:off x="3500430" y="2938824"/>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64" name="左大括号 63"/>
            <p:cNvSpPr/>
            <p:nvPr/>
          </p:nvSpPr>
          <p:spPr>
            <a:xfrm>
              <a:off x="3311516" y="2984862"/>
              <a:ext cx="108000" cy="1314094"/>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2795530" y="3416865"/>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66" name="椭圆 65"/>
            <p:cNvSpPr/>
            <p:nvPr/>
          </p:nvSpPr>
          <p:spPr>
            <a:xfrm>
              <a:off x="3929058" y="193869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cxnSp>
          <p:nvCxnSpPr>
            <p:cNvPr id="71" name="直接连接符 70"/>
            <p:cNvCxnSpPr>
              <a:stCxn id="66" idx="3"/>
              <a:endCxn id="63" idx="0"/>
            </p:cNvCxnSpPr>
            <p:nvPr/>
          </p:nvCxnSpPr>
          <p:spPr>
            <a:xfrm rot="5400000">
              <a:off x="3589728" y="251579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71"/>
          <p:cNvCxnSpPr/>
          <p:nvPr/>
        </p:nvCxnSpPr>
        <p:spPr>
          <a:xfrm rot="16200000" flipH="1">
            <a:off x="2532140" y="2587236"/>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endCxn id="68" idx="0"/>
          </p:cNvCxnSpPr>
          <p:nvPr/>
        </p:nvCxnSpPr>
        <p:spPr>
          <a:xfrm>
            <a:off x="3383793" y="1795816"/>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a:off x="2526981" y="1806136"/>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3134690" y="4010394"/>
            <a:ext cx="794368" cy="1143008"/>
            <a:chOff x="5001558" y="3867518"/>
            <a:chExt cx="794368" cy="1143008"/>
          </a:xfrm>
        </p:grpSpPr>
        <p:sp>
          <p:nvSpPr>
            <p:cNvPr id="79" name="矩形 78"/>
            <p:cNvSpPr/>
            <p:nvPr/>
          </p:nvSpPr>
          <p:spPr>
            <a:xfrm>
              <a:off x="5438736" y="3867518"/>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80" name="左大括号 79"/>
            <p:cNvSpPr/>
            <p:nvPr/>
          </p:nvSpPr>
          <p:spPr>
            <a:xfrm>
              <a:off x="5249822" y="3913556"/>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TextBox 80"/>
            <p:cNvSpPr txBox="1"/>
            <p:nvPr/>
          </p:nvSpPr>
          <p:spPr>
            <a:xfrm>
              <a:off x="5001558" y="4294236"/>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grpSp>
      <p:sp>
        <p:nvSpPr>
          <p:cNvPr id="82" name="椭圆 81"/>
          <p:cNvSpPr/>
          <p:nvPr/>
        </p:nvSpPr>
        <p:spPr>
          <a:xfrm>
            <a:off x="2786050" y="301026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C</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cxnSp>
        <p:nvCxnSpPr>
          <p:cNvPr id="83" name="直接连接符 82"/>
          <p:cNvCxnSpPr>
            <a:stCxn id="82" idx="3"/>
          </p:cNvCxnSpPr>
          <p:nvPr/>
        </p:nvCxnSpPr>
        <p:spPr>
          <a:xfrm rot="5400000">
            <a:off x="2446720" y="358736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1910554" y="4010394"/>
            <a:ext cx="804058" cy="1490308"/>
            <a:chOff x="3777422" y="3867518"/>
            <a:chExt cx="804058" cy="1490308"/>
          </a:xfrm>
        </p:grpSpPr>
        <p:sp>
          <p:nvSpPr>
            <p:cNvPr id="44" name="椭圆 43"/>
            <p:cNvSpPr/>
            <p:nvPr/>
          </p:nvSpPr>
          <p:spPr>
            <a:xfrm>
              <a:off x="4212000" y="4997826"/>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77" name="矩形 76"/>
            <p:cNvSpPr/>
            <p:nvPr/>
          </p:nvSpPr>
          <p:spPr>
            <a:xfrm>
              <a:off x="4224290" y="3867518"/>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3777422" y="4345559"/>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84" name="左大括号 83"/>
            <p:cNvSpPr/>
            <p:nvPr/>
          </p:nvSpPr>
          <p:spPr>
            <a:xfrm>
              <a:off x="4048076" y="3936146"/>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9" name="组合 98"/>
          <p:cNvGrpSpPr/>
          <p:nvPr/>
        </p:nvGrpSpPr>
        <p:grpSpPr>
          <a:xfrm>
            <a:off x="919182" y="428604"/>
            <a:ext cx="2857520" cy="1093595"/>
            <a:chOff x="2786050" y="285728"/>
            <a:chExt cx="2857520" cy="1093595"/>
          </a:xfrm>
        </p:grpSpPr>
        <p:sp>
          <p:nvSpPr>
            <p:cNvPr id="75" name="TextBox 74"/>
            <p:cNvSpPr txBox="1"/>
            <p:nvPr/>
          </p:nvSpPr>
          <p:spPr>
            <a:xfrm>
              <a:off x="4500562" y="285728"/>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sp>
          <p:nvSpPr>
            <p:cNvPr id="76" name="TextBox 75"/>
            <p:cNvSpPr txBox="1"/>
            <p:nvPr/>
          </p:nvSpPr>
          <p:spPr>
            <a:xfrm>
              <a:off x="5286380" y="1071546"/>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sp>
          <p:nvSpPr>
            <p:cNvPr id="58" name="TextBox 57"/>
            <p:cNvSpPr txBox="1"/>
            <p:nvPr/>
          </p:nvSpPr>
          <p:spPr>
            <a:xfrm>
              <a:off x="2786050" y="906645"/>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grpSp>
      <p:grpSp>
        <p:nvGrpSpPr>
          <p:cNvPr id="98" name="组合 97"/>
          <p:cNvGrpSpPr/>
          <p:nvPr/>
        </p:nvGrpSpPr>
        <p:grpSpPr>
          <a:xfrm>
            <a:off x="1705000" y="1064051"/>
            <a:ext cx="1252546" cy="436126"/>
            <a:chOff x="3571868" y="921175"/>
            <a:chExt cx="1252546" cy="436126"/>
          </a:xfrm>
        </p:grpSpPr>
        <p:cxnSp>
          <p:nvCxnSpPr>
            <p:cNvPr id="87" name="直接连接符 86"/>
            <p:cNvCxnSpPr/>
            <p:nvPr/>
          </p:nvCxnSpPr>
          <p:spPr>
            <a:xfrm>
              <a:off x="4357686" y="928670"/>
              <a:ext cx="466728" cy="3567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3550039" y="943004"/>
              <a:ext cx="436126" cy="39246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cxnSp>
        <p:nvCxnSpPr>
          <p:cNvPr id="94" name="直接连接符 93"/>
          <p:cNvCxnSpPr/>
          <p:nvPr/>
        </p:nvCxnSpPr>
        <p:spPr>
          <a:xfrm>
            <a:off x="1580824" y="1857364"/>
            <a:ext cx="409930" cy="35719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204934" y="3967467"/>
            <a:ext cx="2928958" cy="461665"/>
          </a:xfrm>
          <a:prstGeom prst="rect">
            <a:avLst/>
          </a:prstGeom>
          <a:noFill/>
        </p:spPr>
        <p:txBody>
          <a:bodyPr wrap="square" rtlCol="0">
            <a:spAutoFit/>
          </a:bodyPr>
          <a:lstStyle/>
          <a:p>
            <a:r>
              <a:rPr lang="en-US" altLang="zh-CN" sz="2400" b="1" dirty="0" err="1">
                <a:solidFill>
                  <a:srgbClr val="3333FF"/>
                </a:solidFill>
                <a:ea typeface="楷体" panose="02010609060101010101" pitchFamily="49" charset="-122"/>
                <a:cs typeface="Times New Roman" panose="02020603050405020304" pitchFamily="18" charset="0"/>
              </a:rPr>
              <a:t>LR</a:t>
            </a:r>
            <a:r>
              <a:rPr lang="zh-CN" altLang="en-US" sz="2400" b="1" dirty="0">
                <a:solidFill>
                  <a:srgbClr val="3333FF"/>
                </a:solidFill>
                <a:ea typeface="楷体" panose="02010609060101010101" pitchFamily="49" charset="-122"/>
                <a:cs typeface="Times New Roman" panose="02020603050405020304" pitchFamily="18" charset="0"/>
              </a:rPr>
              <a:t>调整后的结果</a:t>
            </a:r>
          </a:p>
        </p:txBody>
      </p:sp>
      <p:sp>
        <p:nvSpPr>
          <p:cNvPr id="39" name="TextBox 38"/>
          <p:cNvSpPr txBox="1"/>
          <p:nvPr/>
        </p:nvSpPr>
        <p:spPr>
          <a:xfrm>
            <a:off x="5000628" y="1571612"/>
            <a:ext cx="3714776" cy="2862322"/>
          </a:xfrm>
          <a:prstGeom prst="rect">
            <a:avLst/>
          </a:prstGeom>
          <a:noFill/>
        </p:spPr>
        <p:txBody>
          <a:bodyPr wrap="square" rtlCol="0">
            <a:spAutoFit/>
          </a:bodyPr>
          <a:lstStyle/>
          <a:p>
            <a:pPr marL="457200" indent="-457200" algn="l">
              <a:lnSpc>
                <a:spcPct val="150000"/>
              </a:lnSpc>
              <a:buBlip>
                <a:blip r:embed="rId2"/>
              </a:buBlip>
            </a:pPr>
            <a:r>
              <a:rPr lang="en-US" altLang="zh-CN" sz="2000" b="1" dirty="0">
                <a:solidFill>
                  <a:srgbClr val="3333FF"/>
                </a:solidFill>
                <a:ea typeface="楷体" panose="02010609060101010101" pitchFamily="49" charset="-122"/>
                <a:cs typeface="Times New Roman" panose="02020603050405020304" pitchFamily="18" charset="0"/>
              </a:rPr>
              <a:t>C</a:t>
            </a:r>
            <a:r>
              <a:rPr lang="zh-CN" altLang="en-US" sz="2000" b="1" dirty="0">
                <a:solidFill>
                  <a:srgbClr val="3333FF"/>
                </a:solidFill>
                <a:ea typeface="楷体" panose="02010609060101010101" pitchFamily="49" charset="-122"/>
                <a:cs typeface="Times New Roman" panose="02020603050405020304" pitchFamily="18" charset="0"/>
              </a:rPr>
              <a:t>结点穿过</a:t>
            </a:r>
            <a:r>
              <a:rPr lang="en-US" altLang="zh-CN" sz="2000" b="1" dirty="0">
                <a:solidFill>
                  <a:srgbClr val="3333FF"/>
                </a:solidFill>
                <a:ea typeface="楷体" panose="02010609060101010101" pitchFamily="49" charset="-122"/>
                <a:cs typeface="Times New Roman" panose="02020603050405020304" pitchFamily="18" charset="0"/>
              </a:rPr>
              <a:t>A</a:t>
            </a:r>
            <a:r>
              <a:rPr lang="zh-CN" altLang="en-US" sz="2000" b="1" dirty="0">
                <a:solidFill>
                  <a:srgbClr val="3333FF"/>
                </a:solidFill>
                <a:ea typeface="楷体" panose="02010609060101010101" pitchFamily="49" charset="-122"/>
                <a:cs typeface="Times New Roman" panose="02020603050405020304" pitchFamily="18" charset="0"/>
              </a:rPr>
              <a:t>、</a:t>
            </a:r>
            <a:r>
              <a:rPr lang="en-US" altLang="zh-CN" sz="2000" b="1" dirty="0">
                <a:solidFill>
                  <a:srgbClr val="3333FF"/>
                </a:solidFill>
                <a:ea typeface="楷体" panose="02010609060101010101" pitchFamily="49" charset="-122"/>
                <a:cs typeface="Times New Roman" panose="02020603050405020304" pitchFamily="18" charset="0"/>
              </a:rPr>
              <a:t>B</a:t>
            </a:r>
            <a:r>
              <a:rPr lang="zh-CN" altLang="en-US" sz="2000" b="1" dirty="0">
                <a:solidFill>
                  <a:srgbClr val="3333FF"/>
                </a:solidFill>
                <a:ea typeface="楷体" panose="02010609060101010101" pitchFamily="49" charset="-122"/>
                <a:cs typeface="Times New Roman" panose="02020603050405020304" pitchFamily="18" charset="0"/>
              </a:rPr>
              <a:t>结点上升</a:t>
            </a:r>
            <a:endParaRPr lang="en-US" altLang="zh-CN" sz="2000" b="1" dirty="0">
              <a:solidFill>
                <a:srgbClr val="3333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en-US" altLang="zh-CN" sz="2000" b="1" dirty="0">
                <a:solidFill>
                  <a:srgbClr val="3333FF"/>
                </a:solidFill>
                <a:ea typeface="楷体" panose="02010609060101010101" pitchFamily="49" charset="-122"/>
                <a:cs typeface="Times New Roman" panose="02020603050405020304" pitchFamily="18" charset="0"/>
              </a:rPr>
              <a:t>B</a:t>
            </a:r>
            <a:r>
              <a:rPr lang="zh-CN" altLang="en-US" sz="2000" b="1" dirty="0">
                <a:solidFill>
                  <a:srgbClr val="3333FF"/>
                </a:solidFill>
                <a:ea typeface="楷体" panose="02010609060101010101" pitchFamily="49" charset="-122"/>
                <a:cs typeface="Times New Roman" panose="02020603050405020304" pitchFamily="18" charset="0"/>
              </a:rPr>
              <a:t>结点成为</a:t>
            </a:r>
            <a:r>
              <a:rPr lang="en-US" altLang="zh-CN" sz="2000" b="1" dirty="0">
                <a:solidFill>
                  <a:srgbClr val="3333FF"/>
                </a:solidFill>
                <a:ea typeface="楷体" panose="02010609060101010101" pitchFamily="49" charset="-122"/>
                <a:cs typeface="Times New Roman" panose="02020603050405020304" pitchFamily="18" charset="0"/>
              </a:rPr>
              <a:t>C</a:t>
            </a:r>
            <a:r>
              <a:rPr lang="zh-CN" altLang="en-US" sz="2000" b="1" dirty="0">
                <a:solidFill>
                  <a:srgbClr val="3333FF"/>
                </a:solidFill>
                <a:ea typeface="楷体" panose="02010609060101010101" pitchFamily="49" charset="-122"/>
                <a:cs typeface="Times New Roman" panose="02020603050405020304" pitchFamily="18" charset="0"/>
              </a:rPr>
              <a:t>的左孩子，</a:t>
            </a:r>
            <a:r>
              <a:rPr lang="en-US" altLang="zh-CN" sz="2000" b="1" dirty="0">
                <a:solidFill>
                  <a:srgbClr val="3333FF"/>
                </a:solidFill>
                <a:ea typeface="楷体" panose="02010609060101010101" pitchFamily="49" charset="-122"/>
                <a:cs typeface="Times New Roman" panose="02020603050405020304" pitchFamily="18" charset="0"/>
              </a:rPr>
              <a:t>A</a:t>
            </a:r>
            <a:r>
              <a:rPr lang="zh-CN" altLang="en-US" sz="2000" b="1" dirty="0">
                <a:solidFill>
                  <a:srgbClr val="3333FF"/>
                </a:solidFill>
                <a:ea typeface="楷体" panose="02010609060101010101" pitchFamily="49" charset="-122"/>
                <a:cs typeface="Times New Roman" panose="02020603050405020304" pitchFamily="18" charset="0"/>
              </a:rPr>
              <a:t>结点成为</a:t>
            </a:r>
            <a:r>
              <a:rPr lang="en-US" altLang="zh-CN" sz="2000" b="1" dirty="0">
                <a:solidFill>
                  <a:srgbClr val="3333FF"/>
                </a:solidFill>
                <a:ea typeface="楷体" panose="02010609060101010101" pitchFamily="49" charset="-122"/>
                <a:cs typeface="Times New Roman" panose="02020603050405020304" pitchFamily="18" charset="0"/>
              </a:rPr>
              <a:t>C</a:t>
            </a:r>
            <a:r>
              <a:rPr lang="zh-CN" altLang="en-US" sz="2000" b="1" dirty="0">
                <a:solidFill>
                  <a:srgbClr val="3333FF"/>
                </a:solidFill>
                <a:ea typeface="楷体" panose="02010609060101010101" pitchFamily="49" charset="-122"/>
                <a:cs typeface="Times New Roman" panose="02020603050405020304" pitchFamily="18" charset="0"/>
              </a:rPr>
              <a:t>的右孩子</a:t>
            </a:r>
            <a:endParaRPr lang="en-US" altLang="zh-CN" sz="2000" b="1" dirty="0">
              <a:solidFill>
                <a:srgbClr val="3333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000" b="1" dirty="0">
                <a:solidFill>
                  <a:srgbClr val="3333FF"/>
                </a:solidFill>
                <a:ea typeface="楷体" panose="02010609060101010101" pitchFamily="49" charset="-122"/>
                <a:cs typeface="Times New Roman" panose="02020603050405020304" pitchFamily="18" charset="0"/>
              </a:rPr>
              <a:t>原来</a:t>
            </a:r>
            <a:r>
              <a:rPr lang="en-US" altLang="zh-CN" sz="2000" b="1" dirty="0">
                <a:solidFill>
                  <a:srgbClr val="3333FF"/>
                </a:solidFill>
                <a:ea typeface="楷体" panose="02010609060101010101" pitchFamily="49" charset="-122"/>
                <a:cs typeface="Times New Roman" panose="02020603050405020304" pitchFamily="18" charset="0"/>
              </a:rPr>
              <a:t>C</a:t>
            </a:r>
            <a:r>
              <a:rPr lang="zh-CN" altLang="en-US" sz="2000" b="1" dirty="0">
                <a:solidFill>
                  <a:srgbClr val="3333FF"/>
                </a:solidFill>
                <a:ea typeface="楷体" panose="02010609060101010101" pitchFamily="49" charset="-122"/>
                <a:cs typeface="Times New Roman" panose="02020603050405020304" pitchFamily="18" charset="0"/>
              </a:rPr>
              <a:t>结点的左子树</a:t>
            </a:r>
            <a:r>
              <a:rPr lang="el-GR" altLang="zh-CN" sz="2000" b="1" dirty="0">
                <a:solidFill>
                  <a:srgbClr val="3333FF"/>
                </a:solidFill>
                <a:ea typeface="楷体" panose="02010609060101010101" pitchFamily="49" charset="-122"/>
                <a:cs typeface="Times New Roman" panose="02020603050405020304" pitchFamily="18" charset="0"/>
              </a:rPr>
              <a:t>β </a:t>
            </a:r>
            <a:r>
              <a:rPr lang="zh-CN" altLang="en-US" sz="2000" b="1" dirty="0">
                <a:solidFill>
                  <a:srgbClr val="3333FF"/>
                </a:solidFill>
                <a:ea typeface="楷体" panose="02010609060101010101" pitchFamily="49" charset="-122"/>
                <a:cs typeface="Times New Roman" panose="02020603050405020304" pitchFamily="18" charset="0"/>
              </a:rPr>
              <a:t>作为</a:t>
            </a:r>
            <a:r>
              <a:rPr lang="en-US" altLang="zh-CN" sz="2000" b="1" dirty="0">
                <a:solidFill>
                  <a:srgbClr val="3333FF"/>
                </a:solidFill>
                <a:ea typeface="楷体" panose="02010609060101010101" pitchFamily="49" charset="-122"/>
                <a:cs typeface="Times New Roman" panose="02020603050405020304" pitchFamily="18" charset="0"/>
              </a:rPr>
              <a:t>B</a:t>
            </a:r>
            <a:r>
              <a:rPr lang="zh-CN" altLang="en-US" sz="2000" b="1" dirty="0">
                <a:solidFill>
                  <a:srgbClr val="3333FF"/>
                </a:solidFill>
                <a:ea typeface="楷体" panose="02010609060101010101" pitchFamily="49" charset="-122"/>
                <a:cs typeface="Times New Roman" panose="02020603050405020304" pitchFamily="18" charset="0"/>
              </a:rPr>
              <a:t>的右子树；原来</a:t>
            </a:r>
            <a:r>
              <a:rPr lang="en-US" altLang="zh-CN" sz="2000" b="1" dirty="0">
                <a:solidFill>
                  <a:srgbClr val="3333FF"/>
                </a:solidFill>
                <a:ea typeface="楷体" panose="02010609060101010101" pitchFamily="49" charset="-122"/>
                <a:cs typeface="Times New Roman" panose="02020603050405020304" pitchFamily="18" charset="0"/>
              </a:rPr>
              <a:t>C</a:t>
            </a:r>
            <a:r>
              <a:rPr lang="zh-CN" altLang="en-US" sz="2000" b="1" dirty="0">
                <a:solidFill>
                  <a:srgbClr val="3333FF"/>
                </a:solidFill>
                <a:ea typeface="楷体" panose="02010609060101010101" pitchFamily="49" charset="-122"/>
                <a:cs typeface="Times New Roman" panose="02020603050405020304" pitchFamily="18" charset="0"/>
              </a:rPr>
              <a:t>结点的右子树</a:t>
            </a:r>
            <a:r>
              <a:rPr lang="el-GR" altLang="zh-CN" sz="2000" b="1" dirty="0">
                <a:solidFill>
                  <a:srgbClr val="3333FF"/>
                </a:solidFill>
                <a:ea typeface="楷体" panose="02010609060101010101" pitchFamily="49" charset="-122"/>
                <a:cs typeface="Times New Roman" panose="02020603050405020304" pitchFamily="18" charset="0"/>
              </a:rPr>
              <a:t>γ </a:t>
            </a:r>
            <a:r>
              <a:rPr lang="zh-CN" altLang="en-US" sz="2000" b="1" dirty="0">
                <a:solidFill>
                  <a:srgbClr val="3333FF"/>
                </a:solidFill>
                <a:ea typeface="楷体" panose="02010609060101010101" pitchFamily="49" charset="-122"/>
                <a:cs typeface="Times New Roman" panose="02020603050405020304" pitchFamily="18" charset="0"/>
              </a:rPr>
              <a:t>作为</a:t>
            </a:r>
            <a:r>
              <a:rPr lang="en-US" altLang="zh-CN" sz="2000" b="1" dirty="0">
                <a:solidFill>
                  <a:srgbClr val="3333FF"/>
                </a:solidFill>
                <a:ea typeface="楷体" panose="02010609060101010101" pitchFamily="49" charset="-122"/>
                <a:cs typeface="Times New Roman" panose="02020603050405020304" pitchFamily="18" charset="0"/>
              </a:rPr>
              <a:t>A</a:t>
            </a:r>
            <a:r>
              <a:rPr lang="zh-CN" altLang="en-US" sz="2000" b="1" dirty="0">
                <a:solidFill>
                  <a:srgbClr val="3333FF"/>
                </a:solidFill>
                <a:ea typeface="楷体" panose="02010609060101010101" pitchFamily="49" charset="-122"/>
                <a:cs typeface="Times New Roman" panose="02020603050405020304" pitchFamily="18" charset="0"/>
              </a:rPr>
              <a:t>的左子树</a:t>
            </a:r>
          </a:p>
        </p:txBody>
      </p:sp>
      <p:sp>
        <p:nvSpPr>
          <p:cNvPr id="40" name="Text Box 2"/>
          <p:cNvSpPr txBox="1">
            <a:spLocks noChangeArrowheads="1"/>
          </p:cNvSpPr>
          <p:nvPr/>
        </p:nvSpPr>
        <p:spPr bwMode="auto">
          <a:xfrm>
            <a:off x="4857752" y="928670"/>
            <a:ext cx="3081337" cy="457200"/>
          </a:xfrm>
          <a:prstGeom prst="rect">
            <a:avLst/>
          </a:prstGeom>
          <a:noFill/>
          <a:ln w="9525">
            <a:noFill/>
            <a:miter lim="800000"/>
          </a:ln>
        </p:spPr>
        <p:txBody>
          <a:bodyPr>
            <a:spAutoFit/>
          </a:bodyPr>
          <a:lstStyle/>
          <a:p>
            <a:pPr algn="l">
              <a:spcBef>
                <a:spcPct val="50000"/>
              </a:spcBef>
            </a:pPr>
            <a:r>
              <a:rPr lang="en-US" altLang="zh-CN" sz="2400">
                <a:solidFill>
                  <a:srgbClr val="FF00FF"/>
                </a:solidFill>
                <a:ea typeface="楷体" panose="02010609060101010101" pitchFamily="49" charset="-122"/>
                <a:cs typeface="Times New Roman" panose="02020603050405020304" pitchFamily="18" charset="0"/>
              </a:rPr>
              <a:t>  </a:t>
            </a:r>
            <a:r>
              <a:rPr lang="en-US" altLang="zh-CN" sz="2400" b="1">
                <a:solidFill>
                  <a:srgbClr val="FF00FF"/>
                </a:solidFill>
                <a:ea typeface="楷体" panose="02010609060101010101" pitchFamily="49" charset="-122"/>
                <a:cs typeface="Times New Roman" panose="02020603050405020304" pitchFamily="18" charset="0"/>
              </a:rPr>
              <a:t>LR</a:t>
            </a:r>
            <a:r>
              <a:rPr lang="zh-CN" altLang="en-US" sz="2400" b="1">
                <a:solidFill>
                  <a:srgbClr val="FF00FF"/>
                </a:solidFill>
                <a:ea typeface="楷体" panose="02010609060101010101" pitchFamily="49" charset="-122"/>
                <a:cs typeface="Times New Roman" panose="02020603050405020304" pitchFamily="18" charset="0"/>
              </a:rPr>
              <a:t>型调整过程：</a:t>
            </a:r>
            <a:endParaRPr lang="zh-CN" altLang="en-US" sz="2400" b="1" dirty="0">
              <a:solidFill>
                <a:srgbClr val="FF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63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83"/>
                                        </p:tgtEl>
                                      </p:cBhvr>
                                    </p:animEffect>
                                    <p:set>
                                      <p:cBhvr>
                                        <p:cTn id="7" dur="1" fill="hold">
                                          <p:stCondLst>
                                            <p:cond delay="499"/>
                                          </p:stCondLst>
                                        </p:cTn>
                                        <p:tgtEl>
                                          <p:spTgt spid="83"/>
                                        </p:tgtEl>
                                        <p:attrNameLst>
                                          <p:attrName>style.visibility</p:attrName>
                                        </p:attrNameLst>
                                      </p:cBhvr>
                                      <p:to>
                                        <p:strVal val="hidden"/>
                                      </p:to>
                                    </p:set>
                                  </p:childTnLst>
                                </p:cTn>
                              </p:par>
                            </p:childTnLst>
                          </p:cTn>
                        </p:par>
                        <p:par>
                          <p:cTn id="8" fill="hold">
                            <p:stCondLst>
                              <p:cond delay="500"/>
                            </p:stCondLst>
                            <p:childTnLst>
                              <p:par>
                                <p:cTn id="9" presetID="22" presetClass="exit" presetSubtype="4" fill="hold" nodeType="afterEffect">
                                  <p:stCondLst>
                                    <p:cond delay="0"/>
                                  </p:stCondLst>
                                  <p:childTnLst>
                                    <p:animEffect transition="out" filter="wipe(down)">
                                      <p:cBhvr>
                                        <p:cTn id="10" dur="500"/>
                                        <p:tgtEl>
                                          <p:spTgt spid="72"/>
                                        </p:tgtEl>
                                      </p:cBhvr>
                                    </p:animEffect>
                                    <p:set>
                                      <p:cBhvr>
                                        <p:cTn id="11" dur="1" fill="hold">
                                          <p:stCondLst>
                                            <p:cond delay="499"/>
                                          </p:stCondLst>
                                        </p:cTn>
                                        <p:tgtEl>
                                          <p:spTgt spid="72"/>
                                        </p:tgtEl>
                                        <p:attrNameLst>
                                          <p:attrName>style.visibility</p:attrName>
                                        </p:attrNameLst>
                                      </p:cBhvr>
                                      <p:to>
                                        <p:strVal val="hidden"/>
                                      </p:to>
                                    </p:set>
                                  </p:childTnLst>
                                </p:cTn>
                              </p:par>
                            </p:childTnLst>
                          </p:cTn>
                        </p:par>
                        <p:par>
                          <p:cTn id="12" fill="hold">
                            <p:stCondLst>
                              <p:cond delay="1000"/>
                            </p:stCondLst>
                            <p:childTnLst>
                              <p:par>
                                <p:cTn id="13" presetID="22" presetClass="exit" presetSubtype="4" fill="hold" nodeType="afterEffect">
                                  <p:stCondLst>
                                    <p:cond delay="0"/>
                                  </p:stCondLst>
                                  <p:childTnLst>
                                    <p:animEffect transition="out" filter="wipe(down)">
                                      <p:cBhvr>
                                        <p:cTn id="14" dur="500"/>
                                        <p:tgtEl>
                                          <p:spTgt spid="62"/>
                                        </p:tgtEl>
                                      </p:cBhvr>
                                    </p:animEffect>
                                    <p:set>
                                      <p:cBhvr>
                                        <p:cTn id="15" dur="1" fill="hold">
                                          <p:stCondLst>
                                            <p:cond delay="499"/>
                                          </p:stCondLst>
                                        </p:cTn>
                                        <p:tgtEl>
                                          <p:spTgt spid="62"/>
                                        </p:tgtEl>
                                        <p:attrNameLst>
                                          <p:attrName>style.visibility</p:attrName>
                                        </p:attrNameLst>
                                      </p:cBhvr>
                                      <p:to>
                                        <p:strVal val="hidden"/>
                                      </p:to>
                                    </p:set>
                                  </p:childTnLst>
                                </p:cTn>
                              </p:par>
                            </p:childTnLst>
                          </p:cTn>
                        </p:par>
                        <p:par>
                          <p:cTn id="16" fill="hold">
                            <p:stCondLst>
                              <p:cond delay="1500"/>
                            </p:stCondLst>
                            <p:childTnLst>
                              <p:par>
                                <p:cTn id="17" presetID="0" presetClass="path" presetSubtype="0" accel="50000" decel="50000" fill="hold" grpId="0" nodeType="afterEffect">
                                  <p:stCondLst>
                                    <p:cond delay="0"/>
                                  </p:stCondLst>
                                  <p:childTnLst>
                                    <p:animMotion origin="layout" path="M -4.16667E-6 -0.00023 C -0.00711 -0.03264 -0.01406 -0.06481 -0.02204 -0.09815 C -0.02986 -0.13125 -0.03593 -0.15833 -0.04687 -0.2 C -0.05781 -0.24166 -0.07882 -0.31759 -0.08732 -0.34861 " pathEditMode="relative" rAng="0" ptsTypes="aaaa">
                                      <p:cBhvr>
                                        <p:cTn id="18" dur="2000" fill="hold"/>
                                        <p:tgtEl>
                                          <p:spTgt spid="82"/>
                                        </p:tgtEl>
                                        <p:attrNameLst>
                                          <p:attrName>ppt_x</p:attrName>
                                          <p:attrName>ppt_y</p:attrName>
                                        </p:attrNameLst>
                                      </p:cBhvr>
                                      <p:rCtr x="-4400" y="-17400"/>
                                    </p:animMotion>
                                  </p:childTnLst>
                                </p:cTn>
                              </p:par>
                            </p:childTnLst>
                          </p:cTn>
                        </p:par>
                        <p:par>
                          <p:cTn id="19" fill="hold">
                            <p:stCondLst>
                              <p:cond delay="3500"/>
                            </p:stCondLst>
                            <p:childTnLst>
                              <p:par>
                                <p:cTn id="20" presetID="1" presetClass="entr" presetSubtype="0" fill="hold" nodeType="afterEffect">
                                  <p:stCondLst>
                                    <p:cond delay="0"/>
                                  </p:stCondLst>
                                  <p:childTnLst>
                                    <p:set>
                                      <p:cBhvr>
                                        <p:cTn id="21" dur="1" fill="hold">
                                          <p:stCondLst>
                                            <p:cond delay="0"/>
                                          </p:stCondLst>
                                        </p:cTn>
                                        <p:tgtEl>
                                          <p:spTgt spid="9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02604 -0.03866 C -0.0375 -0.05023 -0.08056 -0.09375 -0.09479 -0.10833 " pathEditMode="relative" rAng="0" ptsTypes="aa">
                                      <p:cBhvr>
                                        <p:cTn id="25" dur="2000" fill="hold"/>
                                        <p:tgtEl>
                                          <p:spTgt spid="92"/>
                                        </p:tgtEl>
                                        <p:attrNameLst>
                                          <p:attrName>ppt_x</p:attrName>
                                          <p:attrName>ppt_y</p:attrName>
                                        </p:attrNameLst>
                                      </p:cBhvr>
                                      <p:rCtr x="-3400" y="-3500"/>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4"/>
                                        </p:tgtEl>
                                        <p:attrNameLst>
                                          <p:attrName>style.visibility</p:attrName>
                                        </p:attrNameLst>
                                      </p:cBhvr>
                                      <p:to>
                                        <p:strVal val="visible"/>
                                      </p:to>
                                    </p:set>
                                  </p:childTnLst>
                                </p:cTn>
                              </p:par>
                            </p:childTnLst>
                          </p:cTn>
                        </p:par>
                        <p:par>
                          <p:cTn id="30" fill="hold">
                            <p:stCondLst>
                              <p:cond delay="0"/>
                            </p:stCondLst>
                            <p:childTnLst>
                              <p:par>
                                <p:cTn id="31" presetID="0" presetClass="path" presetSubtype="0" accel="50000" decel="50000" fill="hold" nodeType="afterEffect">
                                  <p:stCondLst>
                                    <p:cond delay="0"/>
                                  </p:stCondLst>
                                  <p:childTnLst>
                                    <p:animMotion origin="layout" path="M 0.02761 -0.06504 C 0.02622 -0.0743 0.03438 -0.09444 0.01927 -0.125 C 0.00417 -0.15555 -0.04566 -0.22268 -0.06267 -0.24838 " pathEditMode="relative" rAng="0" ptsTypes="aaa">
                                      <p:cBhvr>
                                        <p:cTn id="32" dur="2000" fill="hold"/>
                                        <p:tgtEl>
                                          <p:spTgt spid="96"/>
                                        </p:tgtEl>
                                        <p:attrNameLst>
                                          <p:attrName>ppt_x</p:attrName>
                                          <p:attrName>ppt_y</p:attrName>
                                        </p:attrNameLst>
                                      </p:cBhvr>
                                      <p:rCtr x="-4200" y="-9200"/>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3.88889E-6 -0.02592 C -0.00921 -0.01759 -0.01632 -0.00972 -0.03334 -0.04815 C -0.05035 -0.08657 -0.08802 -0.21319 -0.10243 -0.25648 " pathEditMode="relative" rAng="0" ptsTypes="aaa">
                                      <p:cBhvr>
                                        <p:cTn id="36" dur="2000" fill="hold"/>
                                        <p:tgtEl>
                                          <p:spTgt spid="97"/>
                                        </p:tgtEl>
                                        <p:attrNameLst>
                                          <p:attrName>ppt_x</p:attrName>
                                          <p:attrName>ppt_y</p:attrName>
                                        </p:attrNameLst>
                                      </p:cBhvr>
                                      <p:rCtr x="-5100" y="-10700"/>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ldLvl="0" animBg="1"/>
      <p:bldP spid="10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6540501" y="1471613"/>
            <a:ext cx="2135188" cy="2173287"/>
            <a:chOff x="6540501" y="1471613"/>
            <a:chExt cx="2135188" cy="2173287"/>
          </a:xfrm>
        </p:grpSpPr>
        <p:sp>
          <p:nvSpPr>
            <p:cNvPr id="45082" name="Freeform 10"/>
            <p:cNvSpPr/>
            <p:nvPr/>
          </p:nvSpPr>
          <p:spPr bwMode="auto">
            <a:xfrm>
              <a:off x="7821614" y="2271713"/>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ln>
          </p:spPr>
          <p:txBody>
            <a:bodyPr/>
            <a:lstStyle/>
            <a:p>
              <a:endParaRPr lang="zh-CN" altLang="en-US"/>
            </a:p>
          </p:txBody>
        </p:sp>
        <p:sp>
          <p:nvSpPr>
            <p:cNvPr id="45083" name="Freeform 11"/>
            <p:cNvSpPr/>
            <p:nvPr/>
          </p:nvSpPr>
          <p:spPr bwMode="auto">
            <a:xfrm>
              <a:off x="6910389" y="2300288"/>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45084" name="Oval 12"/>
            <p:cNvSpPr>
              <a:spLocks noChangeArrowheads="1"/>
            </p:cNvSpPr>
            <p:nvPr/>
          </p:nvSpPr>
          <p:spPr bwMode="auto">
            <a:xfrm>
              <a:off x="7312026" y="1838325"/>
              <a:ext cx="571500" cy="534987"/>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45085" name="Oval 14"/>
            <p:cNvSpPr>
              <a:spLocks noChangeArrowheads="1"/>
            </p:cNvSpPr>
            <p:nvPr/>
          </p:nvSpPr>
          <p:spPr bwMode="auto">
            <a:xfrm>
              <a:off x="6540501" y="2741613"/>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45086" name="Oval 15"/>
            <p:cNvSpPr>
              <a:spLocks noChangeArrowheads="1"/>
            </p:cNvSpPr>
            <p:nvPr/>
          </p:nvSpPr>
          <p:spPr bwMode="auto">
            <a:xfrm>
              <a:off x="8099426" y="2670175"/>
              <a:ext cx="566738" cy="534987"/>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45087" name="Text Box 24"/>
            <p:cNvSpPr txBox="1">
              <a:spLocks noChangeArrowheads="1"/>
            </p:cNvSpPr>
            <p:nvPr/>
          </p:nvSpPr>
          <p:spPr bwMode="auto">
            <a:xfrm>
              <a:off x="7380289" y="1471613"/>
              <a:ext cx="431800" cy="366712"/>
            </a:xfrm>
            <a:prstGeom prst="rect">
              <a:avLst/>
            </a:prstGeom>
            <a:noFill/>
            <a:ln w="9525">
              <a:noFill/>
              <a:miter lim="800000"/>
            </a:ln>
          </p:spPr>
          <p:txBody>
            <a:bodyPr>
              <a:spAutoFit/>
            </a:bodyPr>
            <a:lstStyle/>
            <a:p>
              <a:pPr algn="l">
                <a:spcBef>
                  <a:spcPct val="50000"/>
                </a:spcBef>
              </a:pPr>
              <a:r>
                <a:rPr kumimoji="0" lang="en-US" altLang="zh-CN" sz="1800" b="1">
                  <a:ea typeface="楷体_GB2312" pitchFamily="49" charset="-122"/>
                </a:rPr>
                <a:t>0</a:t>
              </a:r>
            </a:p>
          </p:txBody>
        </p:sp>
        <p:sp>
          <p:nvSpPr>
            <p:cNvPr id="45088" name="Text Box 25"/>
            <p:cNvSpPr txBox="1">
              <a:spLocks noChangeArrowheads="1"/>
            </p:cNvSpPr>
            <p:nvPr/>
          </p:nvSpPr>
          <p:spPr bwMode="auto">
            <a:xfrm>
              <a:off x="6659564" y="3271838"/>
              <a:ext cx="431800" cy="366712"/>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0</a:t>
              </a:r>
            </a:p>
          </p:txBody>
        </p:sp>
        <p:sp>
          <p:nvSpPr>
            <p:cNvPr id="45089" name="Text Box 26"/>
            <p:cNvSpPr txBox="1">
              <a:spLocks noChangeArrowheads="1"/>
            </p:cNvSpPr>
            <p:nvPr/>
          </p:nvSpPr>
          <p:spPr bwMode="auto">
            <a:xfrm>
              <a:off x="8243889" y="3278188"/>
              <a:ext cx="431800" cy="366712"/>
            </a:xfrm>
            <a:prstGeom prst="rect">
              <a:avLst/>
            </a:prstGeom>
            <a:noFill/>
            <a:ln w="9525">
              <a:noFill/>
              <a:miter lim="800000"/>
            </a:ln>
          </p:spPr>
          <p:txBody>
            <a:bodyPr>
              <a:spAutoFit/>
            </a:bodyPr>
            <a:lstStyle/>
            <a:p>
              <a:pPr algn="l">
                <a:spcBef>
                  <a:spcPct val="50000"/>
                </a:spcBef>
              </a:pPr>
              <a:r>
                <a:rPr kumimoji="0" lang="en-US" altLang="zh-CN" sz="1800" b="1">
                  <a:ea typeface="楷体_GB2312" pitchFamily="49" charset="-122"/>
                </a:rPr>
                <a:t>0</a:t>
              </a:r>
            </a:p>
          </p:txBody>
        </p:sp>
      </p:grpSp>
      <p:sp>
        <p:nvSpPr>
          <p:cNvPr id="45060" name="Freeform 30"/>
          <p:cNvSpPr/>
          <p:nvPr/>
        </p:nvSpPr>
        <p:spPr bwMode="auto">
          <a:xfrm>
            <a:off x="669925" y="2235200"/>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45061" name="Oval 31"/>
          <p:cNvSpPr>
            <a:spLocks noChangeArrowheads="1"/>
          </p:cNvSpPr>
          <p:nvPr/>
        </p:nvSpPr>
        <p:spPr bwMode="auto">
          <a:xfrm>
            <a:off x="1071563" y="1773238"/>
            <a:ext cx="571479" cy="534987"/>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46800"/>
          <a:lstStyle/>
          <a:p>
            <a:pPr>
              <a:lnSpc>
                <a:spcPct val="80000"/>
              </a:lnSpc>
            </a:pPr>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45062" name="Oval 32"/>
          <p:cNvSpPr>
            <a:spLocks noChangeArrowheads="1"/>
          </p:cNvSpPr>
          <p:nvPr/>
        </p:nvSpPr>
        <p:spPr bwMode="auto">
          <a:xfrm>
            <a:off x="300038" y="2676525"/>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46800"/>
          <a:lstStyle/>
          <a:p>
            <a:pPr>
              <a:lnSpc>
                <a:spcPct val="80000"/>
              </a:lnSpc>
            </a:pPr>
            <a:r>
              <a:rPr kumimoji="0"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grpSp>
        <p:nvGrpSpPr>
          <p:cNvPr id="38" name="组合 37"/>
          <p:cNvGrpSpPr/>
          <p:nvPr/>
        </p:nvGrpSpPr>
        <p:grpSpPr>
          <a:xfrm>
            <a:off x="3468688" y="1700213"/>
            <a:ext cx="1416049" cy="2227263"/>
            <a:chOff x="3468688" y="1700213"/>
            <a:chExt cx="1416049" cy="2227263"/>
          </a:xfrm>
        </p:grpSpPr>
        <p:sp>
          <p:nvSpPr>
            <p:cNvPr id="45066" name="Freeform 3"/>
            <p:cNvSpPr/>
            <p:nvPr/>
          </p:nvSpPr>
          <p:spPr bwMode="auto">
            <a:xfrm>
              <a:off x="3843338" y="3006726"/>
              <a:ext cx="557212"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ln>
          </p:spPr>
          <p:txBody>
            <a:bodyPr/>
            <a:lstStyle/>
            <a:p>
              <a:endParaRPr lang="zh-CN" altLang="en-US"/>
            </a:p>
          </p:txBody>
        </p:sp>
        <p:sp>
          <p:nvSpPr>
            <p:cNvPr id="45067" name="Freeform 4"/>
            <p:cNvSpPr/>
            <p:nvPr/>
          </p:nvSpPr>
          <p:spPr bwMode="auto">
            <a:xfrm>
              <a:off x="3838575" y="2162176"/>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45068" name="Oval 5"/>
            <p:cNvSpPr>
              <a:spLocks noChangeArrowheads="1"/>
            </p:cNvSpPr>
            <p:nvPr/>
          </p:nvSpPr>
          <p:spPr bwMode="auto">
            <a:xfrm>
              <a:off x="4240213" y="1700213"/>
              <a:ext cx="571500" cy="534988"/>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46800"/>
            <a:lstStyle/>
            <a:p>
              <a:pPr>
                <a:lnSpc>
                  <a:spcPct val="80000"/>
                </a:lnSpc>
              </a:pPr>
              <a:r>
                <a:rPr kumimoji="0"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45069" name="Oval 7"/>
            <p:cNvSpPr>
              <a:spLocks noChangeArrowheads="1"/>
            </p:cNvSpPr>
            <p:nvPr/>
          </p:nvSpPr>
          <p:spPr bwMode="auto">
            <a:xfrm>
              <a:off x="3468688" y="2603501"/>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46800"/>
            <a:lstStyle/>
            <a:p>
              <a:pPr>
                <a:lnSpc>
                  <a:spcPct val="80000"/>
                </a:lnSpc>
              </a:pPr>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45070" name="Oval 8"/>
            <p:cNvSpPr>
              <a:spLocks noChangeArrowheads="1"/>
            </p:cNvSpPr>
            <p:nvPr/>
          </p:nvSpPr>
          <p:spPr bwMode="auto">
            <a:xfrm>
              <a:off x="4318000" y="3392488"/>
              <a:ext cx="566737" cy="534988"/>
            </a:xfrm>
            <a:prstGeom prst="ellipse">
              <a:avLst/>
            </a:prstGeom>
          </p:spPr>
          <p:style>
            <a:lnRef idx="1">
              <a:schemeClr val="accent5"/>
            </a:lnRef>
            <a:fillRef idx="2">
              <a:schemeClr val="accent5"/>
            </a:fillRef>
            <a:effectRef idx="1">
              <a:schemeClr val="accent5"/>
            </a:effectRef>
            <a:fontRef idx="minor">
              <a:schemeClr val="dk1"/>
            </a:fontRef>
          </p:style>
          <p:txBody>
            <a:bodyPr lIns="0" tIns="72000" rIns="0" bIns="46800"/>
            <a:lstStyle/>
            <a:p>
              <a:pPr>
                <a:lnSpc>
                  <a:spcPct val="80000"/>
                </a:lnSpc>
              </a:pPr>
              <a:r>
                <a:rPr kumimoji="0" lang="en-US" altLang="zh-CN" sz="2000" b="1" dirty="0">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grpSp>
      <p:sp>
        <p:nvSpPr>
          <p:cNvPr id="45072" name="Text Box 19"/>
          <p:cNvSpPr txBox="1">
            <a:spLocks noChangeArrowheads="1"/>
          </p:cNvSpPr>
          <p:nvPr/>
        </p:nvSpPr>
        <p:spPr bwMode="auto">
          <a:xfrm>
            <a:off x="4067175" y="2917826"/>
            <a:ext cx="360362" cy="366713"/>
          </a:xfrm>
          <a:prstGeom prst="rect">
            <a:avLst/>
          </a:prstGeom>
          <a:noFill/>
          <a:ln w="9525">
            <a:noFill/>
            <a:miter lim="800000"/>
          </a:ln>
        </p:spPr>
        <p:txBody>
          <a:bodyPr>
            <a:spAutoFit/>
          </a:bodyPr>
          <a:lstStyle/>
          <a:p>
            <a:pPr algn="l">
              <a:spcBef>
                <a:spcPct val="50000"/>
              </a:spcBef>
            </a:pPr>
            <a:r>
              <a:rPr kumimoji="0" lang="en-US" altLang="zh-CN" sz="1800" b="1" dirty="0">
                <a:latin typeface="Verdana" panose="020B0604030504040204" pitchFamily="34" charset="0"/>
              </a:rPr>
              <a:t>R</a:t>
            </a:r>
          </a:p>
        </p:txBody>
      </p:sp>
      <p:sp>
        <p:nvSpPr>
          <p:cNvPr id="45073" name="Text Box 20"/>
          <p:cNvSpPr txBox="1">
            <a:spLocks noChangeArrowheads="1"/>
          </p:cNvSpPr>
          <p:nvPr/>
        </p:nvSpPr>
        <p:spPr bwMode="auto">
          <a:xfrm>
            <a:off x="3852863" y="2052638"/>
            <a:ext cx="360362" cy="366713"/>
          </a:xfrm>
          <a:prstGeom prst="rect">
            <a:avLst/>
          </a:prstGeom>
          <a:noFill/>
          <a:ln w="9525">
            <a:noFill/>
            <a:miter lim="800000"/>
          </a:ln>
        </p:spPr>
        <p:txBody>
          <a:bodyPr>
            <a:spAutoFit/>
          </a:bodyPr>
          <a:lstStyle/>
          <a:p>
            <a:pPr algn="l">
              <a:spcBef>
                <a:spcPct val="50000"/>
              </a:spcBef>
            </a:pPr>
            <a:r>
              <a:rPr kumimoji="0" lang="en-US" altLang="zh-CN" sz="1800" b="1" dirty="0">
                <a:latin typeface="Verdana" panose="020B0604030504040204" pitchFamily="34" charset="0"/>
              </a:rPr>
              <a:t>L</a:t>
            </a:r>
          </a:p>
        </p:txBody>
      </p:sp>
      <p:sp>
        <p:nvSpPr>
          <p:cNvPr id="45074" name="Text Box 21"/>
          <p:cNvSpPr txBox="1">
            <a:spLocks noChangeArrowheads="1"/>
          </p:cNvSpPr>
          <p:nvPr/>
        </p:nvSpPr>
        <p:spPr bwMode="auto">
          <a:xfrm>
            <a:off x="4860925" y="3427413"/>
            <a:ext cx="287337" cy="366713"/>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0</a:t>
            </a:r>
          </a:p>
        </p:txBody>
      </p:sp>
      <p:sp>
        <p:nvSpPr>
          <p:cNvPr id="45075" name="Text Box 22"/>
          <p:cNvSpPr txBox="1">
            <a:spLocks noChangeArrowheads="1"/>
          </p:cNvSpPr>
          <p:nvPr/>
        </p:nvSpPr>
        <p:spPr bwMode="auto">
          <a:xfrm>
            <a:off x="4860925" y="1700213"/>
            <a:ext cx="431800" cy="366713"/>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-2</a:t>
            </a:r>
          </a:p>
        </p:txBody>
      </p:sp>
      <p:sp>
        <p:nvSpPr>
          <p:cNvPr id="45076" name="Text Box 23"/>
          <p:cNvSpPr txBox="1">
            <a:spLocks noChangeArrowheads="1"/>
          </p:cNvSpPr>
          <p:nvPr/>
        </p:nvSpPr>
        <p:spPr bwMode="auto">
          <a:xfrm>
            <a:off x="3132138" y="2700338"/>
            <a:ext cx="431800" cy="366713"/>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-1</a:t>
            </a:r>
          </a:p>
        </p:txBody>
      </p:sp>
      <p:grpSp>
        <p:nvGrpSpPr>
          <p:cNvPr id="35" name="组合 34"/>
          <p:cNvGrpSpPr/>
          <p:nvPr/>
        </p:nvGrpSpPr>
        <p:grpSpPr>
          <a:xfrm>
            <a:off x="1331913" y="2420938"/>
            <a:ext cx="1655762" cy="503238"/>
            <a:chOff x="1331913" y="2420938"/>
            <a:chExt cx="1655762" cy="503238"/>
          </a:xfrm>
        </p:grpSpPr>
        <p:sp>
          <p:nvSpPr>
            <p:cNvPr id="45077" name="Text Box 28"/>
            <p:cNvSpPr txBox="1">
              <a:spLocks noChangeArrowheads="1"/>
            </p:cNvSpPr>
            <p:nvPr/>
          </p:nvSpPr>
          <p:spPr bwMode="auto">
            <a:xfrm>
              <a:off x="1763713" y="2420938"/>
              <a:ext cx="936625" cy="396875"/>
            </a:xfrm>
            <a:prstGeom prst="rect">
              <a:avLst/>
            </a:prstGeom>
            <a:noFill/>
            <a:ln w="9525">
              <a:noFill/>
              <a:miter lim="800000"/>
            </a:ln>
          </p:spPr>
          <p:txBody>
            <a:bodyPr>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插入</a:t>
              </a:r>
              <a:r>
                <a:rPr kumimoji="0" lang="en-US" altLang="zh-CN" sz="2000" b="1" dirty="0">
                  <a:solidFill>
                    <a:srgbClr val="3333FF"/>
                  </a:solidFill>
                  <a:ea typeface="楷体" panose="02010609060101010101" pitchFamily="49" charset="-122"/>
                  <a:cs typeface="Times New Roman" panose="02020603050405020304" pitchFamily="18" charset="0"/>
                </a:rPr>
                <a:t>7</a:t>
              </a:r>
            </a:p>
          </p:txBody>
        </p:sp>
        <p:sp>
          <p:nvSpPr>
            <p:cNvPr id="45078" name="Line 40"/>
            <p:cNvSpPr>
              <a:spLocks noChangeShapeType="1"/>
            </p:cNvSpPr>
            <p:nvPr/>
          </p:nvSpPr>
          <p:spPr bwMode="auto">
            <a:xfrm>
              <a:off x="1331913" y="2924176"/>
              <a:ext cx="1655762" cy="0"/>
            </a:xfrm>
            <a:prstGeom prst="line">
              <a:avLst/>
            </a:prstGeom>
            <a:noFill/>
            <a:ln w="38100">
              <a:solidFill>
                <a:srgbClr val="3333FF"/>
              </a:solidFill>
              <a:round/>
              <a:tailEnd type="triangle" w="med" len="med"/>
            </a:ln>
          </p:spPr>
          <p:txBody>
            <a:bodyPr anchor="ctr">
              <a:spAutoFit/>
            </a:bodyPr>
            <a:lstStyle/>
            <a:p>
              <a:endParaRPr lang="zh-CN" altLang="en-US"/>
            </a:p>
          </p:txBody>
        </p:sp>
      </p:grpSp>
      <p:sp>
        <p:nvSpPr>
          <p:cNvPr id="45079" name="Text Box 43"/>
          <p:cNvSpPr txBox="1">
            <a:spLocks noChangeArrowheads="1"/>
          </p:cNvSpPr>
          <p:nvPr/>
        </p:nvSpPr>
        <p:spPr bwMode="auto">
          <a:xfrm>
            <a:off x="3071802" y="4357694"/>
            <a:ext cx="2592387" cy="396875"/>
          </a:xfrm>
          <a:prstGeom prst="rect">
            <a:avLst/>
          </a:prstGeom>
          <a:noFill/>
          <a:ln w="9525">
            <a:noFill/>
            <a:miter lim="800000"/>
          </a:ln>
        </p:spPr>
        <p:txBody>
          <a:bodyPr>
            <a:spAutoFit/>
          </a:bodyPr>
          <a:lstStyle/>
          <a:p>
            <a:pPr algn="l">
              <a:spcBef>
                <a:spcPct val="50000"/>
              </a:spcBef>
            </a:pPr>
            <a:r>
              <a:rPr lang="zh-CN" altLang="en-US" sz="2000" b="1" dirty="0">
                <a:solidFill>
                  <a:srgbClr val="3333FF"/>
                </a:solidFill>
                <a:ea typeface="楷体" panose="02010609060101010101" pitchFamily="49" charset="-122"/>
                <a:cs typeface="Times New Roman" panose="02020603050405020304" pitchFamily="18" charset="0"/>
              </a:rPr>
              <a:t>插入关键字</a:t>
            </a:r>
            <a:r>
              <a:rPr lang="en-US" altLang="zh-CN" sz="2000" b="1" dirty="0">
                <a:solidFill>
                  <a:srgbClr val="3333FF"/>
                </a:solidFill>
                <a:ea typeface="楷体" panose="02010609060101010101" pitchFamily="49" charset="-122"/>
                <a:cs typeface="Times New Roman" panose="02020603050405020304" pitchFamily="18" charset="0"/>
              </a:rPr>
              <a:t>7</a:t>
            </a:r>
            <a:r>
              <a:rPr lang="zh-CN" altLang="en-US" sz="2000" b="1" dirty="0">
                <a:solidFill>
                  <a:srgbClr val="3333FF"/>
                </a:solidFill>
                <a:ea typeface="楷体" panose="02010609060101010101" pitchFamily="49" charset="-122"/>
                <a:cs typeface="Times New Roman" panose="02020603050405020304" pitchFamily="18" charset="0"/>
              </a:rPr>
              <a:t>的结果</a:t>
            </a:r>
          </a:p>
        </p:txBody>
      </p:sp>
      <p:sp>
        <p:nvSpPr>
          <p:cNvPr id="143405" name="Text Box 45"/>
          <p:cNvSpPr txBox="1">
            <a:spLocks noChangeArrowheads="1"/>
          </p:cNvSpPr>
          <p:nvPr/>
        </p:nvSpPr>
        <p:spPr bwMode="auto">
          <a:xfrm>
            <a:off x="6948488" y="4076700"/>
            <a:ext cx="1727200" cy="457200"/>
          </a:xfrm>
          <a:prstGeom prst="rect">
            <a:avLst/>
          </a:prstGeom>
          <a:noFill/>
          <a:ln w="28575" algn="ctr">
            <a:noFill/>
            <a:miter lim="800000"/>
          </a:ln>
        </p:spPr>
        <p:txBody>
          <a:bodyPr>
            <a:spAutoFit/>
          </a:bodyPr>
          <a:lstStyle/>
          <a:p>
            <a:pPr>
              <a:spcBef>
                <a:spcPct val="50000"/>
              </a:spcBef>
            </a:pPr>
            <a:r>
              <a:rPr kumimoji="0" lang="zh-CN" altLang="en-US" sz="2400" b="1" dirty="0">
                <a:solidFill>
                  <a:srgbClr val="FF00FF"/>
                </a:solidFill>
                <a:latin typeface="楷体" panose="02010609060101010101" pitchFamily="49" charset="-122"/>
                <a:ea typeface="楷体" panose="02010609060101010101" pitchFamily="49" charset="-122"/>
              </a:rPr>
              <a:t>调整完毕</a:t>
            </a:r>
          </a:p>
        </p:txBody>
      </p:sp>
      <p:sp>
        <p:nvSpPr>
          <p:cNvPr id="143406" name="Freeform 46"/>
          <p:cNvSpPr/>
          <p:nvPr/>
        </p:nvSpPr>
        <p:spPr bwMode="auto">
          <a:xfrm>
            <a:off x="3492500" y="1638300"/>
            <a:ext cx="1092200" cy="1765300"/>
          </a:xfrm>
          <a:custGeom>
            <a:avLst/>
            <a:gdLst>
              <a:gd name="T0" fmla="*/ 688 w 688"/>
              <a:gd name="T1" fmla="*/ 1112 h 1112"/>
              <a:gd name="T2" fmla="*/ 600 w 688"/>
              <a:gd name="T3" fmla="*/ 632 h 1112"/>
              <a:gd name="T4" fmla="*/ 160 w 688"/>
              <a:gd name="T5" fmla="*/ 376 h 1112"/>
              <a:gd name="T6" fmla="*/ 0 w 688"/>
              <a:gd name="T7" fmla="*/ 0 h 1112"/>
              <a:gd name="T8" fmla="*/ 0 60000 65536"/>
              <a:gd name="T9" fmla="*/ 0 60000 65536"/>
              <a:gd name="T10" fmla="*/ 0 60000 65536"/>
              <a:gd name="T11" fmla="*/ 0 60000 65536"/>
              <a:gd name="T12" fmla="*/ 0 w 688"/>
              <a:gd name="T13" fmla="*/ 0 h 1112"/>
              <a:gd name="T14" fmla="*/ 688 w 688"/>
              <a:gd name="T15" fmla="*/ 1112 h 1112"/>
            </a:gdLst>
            <a:ahLst/>
            <a:cxnLst>
              <a:cxn ang="T8">
                <a:pos x="T0" y="T1"/>
              </a:cxn>
              <a:cxn ang="T9">
                <a:pos x="T2" y="T3"/>
              </a:cxn>
              <a:cxn ang="T10">
                <a:pos x="T4" y="T5"/>
              </a:cxn>
              <a:cxn ang="T11">
                <a:pos x="T6" y="T7"/>
              </a:cxn>
            </a:cxnLst>
            <a:rect l="T12" t="T13" r="T14" b="T15"/>
            <a:pathLst>
              <a:path w="688" h="1112">
                <a:moveTo>
                  <a:pt x="688" y="1112"/>
                </a:moveTo>
                <a:cubicBezTo>
                  <a:pt x="673" y="1033"/>
                  <a:pt x="688" y="755"/>
                  <a:pt x="600" y="632"/>
                </a:cubicBezTo>
                <a:cubicBezTo>
                  <a:pt x="498" y="514"/>
                  <a:pt x="260" y="481"/>
                  <a:pt x="160" y="376"/>
                </a:cubicBezTo>
                <a:cubicBezTo>
                  <a:pt x="60" y="271"/>
                  <a:pt x="33" y="78"/>
                  <a:pt x="0" y="0"/>
                </a:cubicBezTo>
              </a:path>
            </a:pathLst>
          </a:custGeom>
          <a:noFill/>
          <a:ln w="57150">
            <a:solidFill>
              <a:srgbClr val="9900FF"/>
            </a:solidFill>
            <a:round/>
            <a:tailEnd type="triangle" w="med" len="med"/>
          </a:ln>
        </p:spPr>
        <p:txBody>
          <a:bodyPr wrap="none" anchor="ctr"/>
          <a:lstStyle/>
          <a:p>
            <a:endParaRPr lang="zh-CN" altLang="en-US"/>
          </a:p>
        </p:txBody>
      </p:sp>
      <p:sp>
        <p:nvSpPr>
          <p:cNvPr id="34" name="Text Box 2"/>
          <p:cNvSpPr txBox="1">
            <a:spLocks noChangeArrowheads="1"/>
          </p:cNvSpPr>
          <p:nvPr/>
        </p:nvSpPr>
        <p:spPr bwMode="auto">
          <a:xfrm>
            <a:off x="642910" y="357166"/>
            <a:ext cx="3600450" cy="55399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nSpc>
                <a:spcPct val="125000"/>
              </a:lnSpc>
            </a:pPr>
            <a:r>
              <a:rPr lang="en-US" altLang="zh-CN" sz="24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AVL</a:t>
            </a:r>
            <a:r>
              <a:rPr lang="zh-CN" altLang="en-US" sz="24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树</a:t>
            </a:r>
            <a:r>
              <a:rPr lang="en-US" altLang="zh-CN" sz="24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LR</a:t>
            </a:r>
            <a:r>
              <a:rPr lang="zh-CN" altLang="en-US" sz="24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调整演示</a:t>
            </a:r>
          </a:p>
        </p:txBody>
      </p:sp>
      <p:sp>
        <p:nvSpPr>
          <p:cNvPr id="36" name="右箭头 35"/>
          <p:cNvSpPr/>
          <p:nvPr/>
        </p:nvSpPr>
        <p:spPr>
          <a:xfrm>
            <a:off x="5429256" y="2714620"/>
            <a:ext cx="642942" cy="3571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64</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0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0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0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0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3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2" grpId="0"/>
      <p:bldP spid="45073" grpId="0"/>
      <p:bldP spid="45074" grpId="0"/>
      <p:bldP spid="45075" grpId="0"/>
      <p:bldP spid="45076" grpId="0"/>
      <p:bldP spid="45079" grpId="0"/>
      <p:bldP spid="143405" grpId="0"/>
      <p:bldP spid="143406" grpId="0" bldLvl="0" animBg="1"/>
      <p:bldP spid="36"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938338" y="2709863"/>
            <a:ext cx="9144000" cy="0"/>
          </a:xfrm>
          <a:prstGeom prst="rect">
            <a:avLst/>
          </a:prstGeom>
          <a:noFill/>
          <a:ln w="9525">
            <a:noFill/>
            <a:miter lim="800000"/>
          </a:ln>
        </p:spPr>
        <p:txBody>
          <a:bodyPr>
            <a:spAutoFit/>
          </a:bodyPr>
          <a:lstStyle/>
          <a:p>
            <a:endParaRPr lang="zh-CN" altLang="en-US"/>
          </a:p>
        </p:txBody>
      </p:sp>
      <p:sp>
        <p:nvSpPr>
          <p:cNvPr id="6" name="Text Box 2"/>
          <p:cNvSpPr txBox="1">
            <a:spLocks noChangeArrowheads="1"/>
          </p:cNvSpPr>
          <p:nvPr/>
        </p:nvSpPr>
        <p:spPr bwMode="auto">
          <a:xfrm>
            <a:off x="285720" y="214290"/>
            <a:ext cx="3081337" cy="457200"/>
          </a:xfrm>
          <a:prstGeom prst="rect">
            <a:avLst/>
          </a:prstGeom>
          <a:noFill/>
          <a:ln w="9525">
            <a:noFill/>
            <a:miter lim="800000"/>
          </a:ln>
        </p:spPr>
        <p:txBody>
          <a:bodyPr>
            <a:spAutoFit/>
          </a:bodyPr>
          <a:lstStyle/>
          <a:p>
            <a:pPr algn="just">
              <a:spcBef>
                <a:spcPct val="50000"/>
              </a:spcBef>
            </a:pPr>
            <a:r>
              <a:rPr lang="en-US" altLang="zh-CN" sz="2400" b="1" dirty="0">
                <a:ea typeface="楷体" panose="02010609060101010101" pitchFamily="49" charset="-122"/>
                <a:cs typeface="Times New Roman" panose="02020603050405020304" pitchFamily="18" charset="0"/>
              </a:rPr>
              <a:t>  </a:t>
            </a:r>
            <a:r>
              <a:rPr lang="zh-CN" altLang="en-US" sz="2400" b="1" dirty="0">
                <a:ea typeface="楷体" panose="02010609060101010101" pitchFamily="49" charset="-122"/>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4</a:t>
            </a:r>
            <a:r>
              <a:rPr lang="zh-CN" altLang="en-US" sz="2400" b="1" dirty="0">
                <a:ea typeface="楷体" panose="02010609060101010101" pitchFamily="49" charset="-122"/>
                <a:cs typeface="Times New Roman" panose="02020603050405020304" pitchFamily="18" charset="0"/>
              </a:rPr>
              <a:t>）</a:t>
            </a:r>
            <a:r>
              <a:rPr lang="en-US" altLang="zh-CN" sz="2400" b="1" dirty="0" err="1">
                <a:ea typeface="楷体" panose="02010609060101010101" pitchFamily="49" charset="-122"/>
                <a:cs typeface="Times New Roman" panose="02020603050405020304" pitchFamily="18" charset="0"/>
              </a:rPr>
              <a:t>RL</a:t>
            </a:r>
            <a:r>
              <a:rPr lang="zh-CN" altLang="en-US" sz="2400" b="1" dirty="0">
                <a:ea typeface="楷体" panose="02010609060101010101" pitchFamily="49" charset="-122"/>
                <a:cs typeface="Times New Roman" panose="02020603050405020304" pitchFamily="18" charset="0"/>
              </a:rPr>
              <a:t>型调整</a:t>
            </a:r>
          </a:p>
        </p:txBody>
      </p:sp>
      <p:grpSp>
        <p:nvGrpSpPr>
          <p:cNvPr id="22" name="组合 21"/>
          <p:cNvGrpSpPr/>
          <p:nvPr/>
        </p:nvGrpSpPr>
        <p:grpSpPr>
          <a:xfrm>
            <a:off x="4143372" y="1643050"/>
            <a:ext cx="642942" cy="1428760"/>
            <a:chOff x="3857620" y="1000108"/>
            <a:chExt cx="642942" cy="1428760"/>
          </a:xfrm>
        </p:grpSpPr>
        <p:sp>
          <p:nvSpPr>
            <p:cNvPr id="23" name="右箭头 22"/>
            <p:cNvSpPr/>
            <p:nvPr/>
          </p:nvSpPr>
          <p:spPr>
            <a:xfrm>
              <a:off x="3857620" y="2214554"/>
              <a:ext cx="642942"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TextBox 23"/>
            <p:cNvSpPr txBox="1"/>
            <p:nvPr/>
          </p:nvSpPr>
          <p:spPr>
            <a:xfrm>
              <a:off x="3936682" y="1000108"/>
              <a:ext cx="492443" cy="1143008"/>
            </a:xfrm>
            <a:prstGeom prst="rect">
              <a:avLst/>
            </a:prstGeom>
            <a:noFill/>
          </p:spPr>
          <p:txBody>
            <a:bodyPr vert="eaVert" wrap="square" rtlCol="0">
              <a:spAutoFit/>
            </a:bodyPr>
            <a:lstStyle/>
            <a:p>
              <a:r>
                <a:rPr lang="zh-CN" altLang="en-US" sz="2000" b="1">
                  <a:solidFill>
                    <a:srgbClr val="3333FF"/>
                  </a:solidFill>
                  <a:ea typeface="楷体" panose="02010609060101010101" pitchFamily="49" charset="-122"/>
                  <a:cs typeface="Times New Roman" panose="02020603050405020304" pitchFamily="18" charset="0"/>
                </a:rPr>
                <a:t>插入结点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grpSp>
      <p:grpSp>
        <p:nvGrpSpPr>
          <p:cNvPr id="70" name="组合 69"/>
          <p:cNvGrpSpPr/>
          <p:nvPr/>
        </p:nvGrpSpPr>
        <p:grpSpPr>
          <a:xfrm>
            <a:off x="142844" y="785794"/>
            <a:ext cx="3748114" cy="3786214"/>
            <a:chOff x="142844" y="785794"/>
            <a:chExt cx="3748114" cy="3786214"/>
          </a:xfrm>
        </p:grpSpPr>
        <p:cxnSp>
          <p:nvCxnSpPr>
            <p:cNvPr id="7" name="直接连接符 6"/>
            <p:cNvCxnSpPr/>
            <p:nvPr/>
          </p:nvCxnSpPr>
          <p:spPr>
            <a:xfrm rot="16200000" flipH="1">
              <a:off x="2291586" y="2931726"/>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7744" y="1726746"/>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9" name="左大括号 8"/>
            <p:cNvSpPr/>
            <p:nvPr/>
          </p:nvSpPr>
          <p:spPr>
            <a:xfrm>
              <a:off x="658830" y="1772784"/>
              <a:ext cx="108000" cy="1314094"/>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142844" y="2204787"/>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11" name="椭圆 10"/>
            <p:cNvSpPr/>
            <p:nvPr/>
          </p:nvSpPr>
          <p:spPr>
            <a:xfrm>
              <a:off x="2643174" y="157161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12" name="椭圆 11"/>
            <p:cNvSpPr/>
            <p:nvPr/>
          </p:nvSpPr>
          <p:spPr>
            <a:xfrm>
              <a:off x="1633562" y="85723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3533768" y="2497496"/>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δ</a:t>
              </a:r>
              <a:endParaRPr lang="zh-CN" altLang="en-US" sz="2000" dirty="0">
                <a:latin typeface="Times New Roman" panose="02020603050405020304" pitchFamily="18" charset="0"/>
                <a:cs typeface="Times New Roman" panose="02020603050405020304" pitchFamily="18" charset="0"/>
              </a:endParaRPr>
            </a:p>
          </p:txBody>
        </p:sp>
        <p:sp>
          <p:nvSpPr>
            <p:cNvPr id="14" name="左大括号 13"/>
            <p:cNvSpPr/>
            <p:nvPr/>
          </p:nvSpPr>
          <p:spPr>
            <a:xfrm>
              <a:off x="3344854" y="2543534"/>
              <a:ext cx="126956" cy="1242656"/>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2909786" y="2975537"/>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16" name="直接连接符 15"/>
            <p:cNvCxnSpPr>
              <a:endCxn id="8" idx="0"/>
            </p:cNvCxnSpPr>
            <p:nvPr/>
          </p:nvCxnSpPr>
          <p:spPr>
            <a:xfrm rot="10800000" flipV="1">
              <a:off x="1026340" y="1273602"/>
              <a:ext cx="616703" cy="4531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3"/>
            </p:cNvCxnSpPr>
            <p:nvPr/>
          </p:nvCxnSpPr>
          <p:spPr>
            <a:xfrm rot="5400000">
              <a:off x="2303096" y="2037990"/>
              <a:ext cx="402342" cy="4452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3" idx="0"/>
            </p:cNvCxnSpPr>
            <p:nvPr/>
          </p:nvCxnSpPr>
          <p:spPr>
            <a:xfrm>
              <a:off x="3140859" y="2068868"/>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1" idx="1"/>
            </p:cNvCxnSpPr>
            <p:nvPr/>
          </p:nvCxnSpPr>
          <p:spPr>
            <a:xfrm>
              <a:off x="2205066" y="1269984"/>
              <a:ext cx="521803" cy="38532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47810" y="785794"/>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sp>
          <p:nvSpPr>
            <p:cNvPr id="21" name="TextBox 20"/>
            <p:cNvSpPr txBox="1"/>
            <p:nvPr/>
          </p:nvSpPr>
          <p:spPr>
            <a:xfrm>
              <a:off x="3214678" y="1478149"/>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sp>
          <p:nvSpPr>
            <p:cNvPr id="25" name="矩形 24"/>
            <p:cNvSpPr/>
            <p:nvPr/>
          </p:nvSpPr>
          <p:spPr>
            <a:xfrm>
              <a:off x="1428728" y="342900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857224" y="3907041"/>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27" name="矩形 26"/>
            <p:cNvSpPr/>
            <p:nvPr/>
          </p:nvSpPr>
          <p:spPr>
            <a:xfrm>
              <a:off x="2643174" y="342900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28" name="左大括号 27"/>
            <p:cNvSpPr/>
            <p:nvPr/>
          </p:nvSpPr>
          <p:spPr>
            <a:xfrm>
              <a:off x="2454260" y="347503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2071670" y="3907041"/>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30" name="椭圆 29"/>
            <p:cNvSpPr/>
            <p:nvPr/>
          </p:nvSpPr>
          <p:spPr>
            <a:xfrm>
              <a:off x="1857356" y="242886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C</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cxnSp>
          <p:nvCxnSpPr>
            <p:cNvPr id="31" name="直接连接符 30"/>
            <p:cNvCxnSpPr>
              <a:stCxn id="30" idx="3"/>
              <a:endCxn id="25" idx="0"/>
            </p:cNvCxnSpPr>
            <p:nvPr/>
          </p:nvCxnSpPr>
          <p:spPr>
            <a:xfrm rot="5400000">
              <a:off x="1518026" y="3005974"/>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32" name="左大括号 31"/>
            <p:cNvSpPr/>
            <p:nvPr/>
          </p:nvSpPr>
          <p:spPr>
            <a:xfrm>
              <a:off x="1252514" y="349762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Box 58"/>
            <p:cNvSpPr txBox="1"/>
            <p:nvPr/>
          </p:nvSpPr>
          <p:spPr>
            <a:xfrm>
              <a:off x="1500166" y="2478281"/>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grpSp>
      <p:grpSp>
        <p:nvGrpSpPr>
          <p:cNvPr id="97" name="组合 96"/>
          <p:cNvGrpSpPr/>
          <p:nvPr/>
        </p:nvGrpSpPr>
        <p:grpSpPr>
          <a:xfrm>
            <a:off x="5143504" y="785794"/>
            <a:ext cx="3748114" cy="3714776"/>
            <a:chOff x="5143504" y="785794"/>
            <a:chExt cx="3748114" cy="3714776"/>
          </a:xfrm>
        </p:grpSpPr>
        <p:cxnSp>
          <p:nvCxnSpPr>
            <p:cNvPr id="72" name="直接连接符 71"/>
            <p:cNvCxnSpPr/>
            <p:nvPr/>
          </p:nvCxnSpPr>
          <p:spPr>
            <a:xfrm rot="16200000" flipH="1">
              <a:off x="7292246" y="286028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5848404" y="1655308"/>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74" name="左大括号 73"/>
            <p:cNvSpPr/>
            <p:nvPr/>
          </p:nvSpPr>
          <p:spPr>
            <a:xfrm>
              <a:off x="5659490" y="1701346"/>
              <a:ext cx="108000" cy="1314094"/>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5143504" y="2133349"/>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76" name="椭圆 75"/>
            <p:cNvSpPr/>
            <p:nvPr/>
          </p:nvSpPr>
          <p:spPr>
            <a:xfrm>
              <a:off x="7643834" y="150017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77" name="椭圆 76"/>
            <p:cNvSpPr/>
            <p:nvPr/>
          </p:nvSpPr>
          <p:spPr>
            <a:xfrm>
              <a:off x="6634222" y="78579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78" name="矩形 77"/>
            <p:cNvSpPr/>
            <p:nvPr/>
          </p:nvSpPr>
          <p:spPr>
            <a:xfrm>
              <a:off x="8534428" y="2426058"/>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δ</a:t>
              </a:r>
              <a:endParaRPr lang="zh-CN" altLang="en-US" sz="2000" dirty="0">
                <a:latin typeface="Times New Roman" panose="02020603050405020304" pitchFamily="18" charset="0"/>
                <a:cs typeface="Times New Roman" panose="02020603050405020304" pitchFamily="18" charset="0"/>
              </a:endParaRPr>
            </a:p>
          </p:txBody>
        </p:sp>
        <p:sp>
          <p:nvSpPr>
            <p:cNvPr id="79" name="左大括号 78"/>
            <p:cNvSpPr/>
            <p:nvPr/>
          </p:nvSpPr>
          <p:spPr>
            <a:xfrm>
              <a:off x="8345514" y="2472096"/>
              <a:ext cx="126956" cy="1242656"/>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TextBox 79"/>
            <p:cNvSpPr txBox="1"/>
            <p:nvPr/>
          </p:nvSpPr>
          <p:spPr>
            <a:xfrm>
              <a:off x="7910446" y="2904099"/>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81" name="直接连接符 80"/>
            <p:cNvCxnSpPr>
              <a:endCxn id="73" idx="0"/>
            </p:cNvCxnSpPr>
            <p:nvPr/>
          </p:nvCxnSpPr>
          <p:spPr>
            <a:xfrm rot="10800000" flipV="1">
              <a:off x="6027000" y="1202164"/>
              <a:ext cx="616703" cy="4531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6" idx="3"/>
            </p:cNvCxnSpPr>
            <p:nvPr/>
          </p:nvCxnSpPr>
          <p:spPr>
            <a:xfrm rot="5400000">
              <a:off x="7303756" y="1966552"/>
              <a:ext cx="402342" cy="4452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endCxn id="78" idx="0"/>
            </p:cNvCxnSpPr>
            <p:nvPr/>
          </p:nvCxnSpPr>
          <p:spPr>
            <a:xfrm>
              <a:off x="8141519" y="1997430"/>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endCxn id="76" idx="1"/>
            </p:cNvCxnSpPr>
            <p:nvPr/>
          </p:nvCxnSpPr>
          <p:spPr>
            <a:xfrm>
              <a:off x="7205726" y="1198546"/>
              <a:ext cx="521803" cy="38532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429388"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5857884" y="3835603"/>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89" name="矩形 88"/>
            <p:cNvSpPr/>
            <p:nvPr/>
          </p:nvSpPr>
          <p:spPr>
            <a:xfrm>
              <a:off x="7643834"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90" name="左大括号 89"/>
            <p:cNvSpPr/>
            <p:nvPr/>
          </p:nvSpPr>
          <p:spPr>
            <a:xfrm>
              <a:off x="7454920" y="340360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TextBox 90"/>
            <p:cNvSpPr txBox="1"/>
            <p:nvPr/>
          </p:nvSpPr>
          <p:spPr>
            <a:xfrm>
              <a:off x="7072330" y="3835603"/>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92" name="椭圆 91"/>
            <p:cNvSpPr/>
            <p:nvPr/>
          </p:nvSpPr>
          <p:spPr>
            <a:xfrm>
              <a:off x="6858016" y="235743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C</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cxnSp>
          <p:nvCxnSpPr>
            <p:cNvPr id="93" name="直接连接符 92"/>
            <p:cNvCxnSpPr>
              <a:stCxn id="92" idx="3"/>
              <a:endCxn id="87" idx="0"/>
            </p:cNvCxnSpPr>
            <p:nvPr/>
          </p:nvCxnSpPr>
          <p:spPr>
            <a:xfrm rot="5400000">
              <a:off x="6518686" y="2934536"/>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94" name="左大括号 93"/>
            <p:cNvSpPr/>
            <p:nvPr/>
          </p:nvSpPr>
          <p:spPr>
            <a:xfrm>
              <a:off x="6253174" y="342619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0" name="组合 99"/>
          <p:cNvGrpSpPr/>
          <p:nvPr/>
        </p:nvGrpSpPr>
        <p:grpSpPr>
          <a:xfrm>
            <a:off x="6286512" y="620893"/>
            <a:ext cx="2286016" cy="1901438"/>
            <a:chOff x="6286512" y="620893"/>
            <a:chExt cx="2286016" cy="1901438"/>
          </a:xfrm>
        </p:grpSpPr>
        <p:sp>
          <p:nvSpPr>
            <p:cNvPr id="85" name="TextBox 84"/>
            <p:cNvSpPr txBox="1"/>
            <p:nvPr/>
          </p:nvSpPr>
          <p:spPr>
            <a:xfrm>
              <a:off x="6643702" y="2214554"/>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sp>
          <p:nvSpPr>
            <p:cNvPr id="86" name="TextBox 85"/>
            <p:cNvSpPr txBox="1"/>
            <p:nvPr/>
          </p:nvSpPr>
          <p:spPr>
            <a:xfrm>
              <a:off x="6286512" y="620893"/>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-2</a:t>
              </a:r>
              <a:endParaRPr lang="zh-CN" altLang="en-US" sz="2000" b="1" dirty="0">
                <a:ea typeface="楷体" panose="02010609060101010101" pitchFamily="49" charset="-122"/>
                <a:cs typeface="Times New Roman" panose="02020603050405020304" pitchFamily="18" charset="0"/>
              </a:endParaRPr>
            </a:p>
          </p:txBody>
        </p:sp>
        <p:sp>
          <p:nvSpPr>
            <p:cNvPr id="95" name="TextBox 94"/>
            <p:cNvSpPr txBox="1"/>
            <p:nvPr/>
          </p:nvSpPr>
          <p:spPr>
            <a:xfrm>
              <a:off x="8215338" y="1500174"/>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grpSp>
      <p:sp>
        <p:nvSpPr>
          <p:cNvPr id="96" name="椭圆 95"/>
          <p:cNvSpPr/>
          <p:nvPr/>
        </p:nvSpPr>
        <p:spPr>
          <a:xfrm>
            <a:off x="7643834" y="4462470"/>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grpSp>
        <p:nvGrpSpPr>
          <p:cNvPr id="101" name="组合 100"/>
          <p:cNvGrpSpPr/>
          <p:nvPr/>
        </p:nvGrpSpPr>
        <p:grpSpPr>
          <a:xfrm>
            <a:off x="7143768" y="1071546"/>
            <a:ext cx="714380" cy="1143008"/>
            <a:chOff x="7143768" y="1071546"/>
            <a:chExt cx="714380" cy="1143008"/>
          </a:xfrm>
        </p:grpSpPr>
        <p:sp>
          <p:nvSpPr>
            <p:cNvPr id="98" name="TextBox 97"/>
            <p:cNvSpPr txBox="1"/>
            <p:nvPr/>
          </p:nvSpPr>
          <p:spPr>
            <a:xfrm>
              <a:off x="7500958" y="1071546"/>
              <a:ext cx="357190" cy="307777"/>
            </a:xfrm>
            <a:prstGeom prst="rect">
              <a:avLst/>
            </a:prstGeom>
            <a:noFill/>
          </p:spPr>
          <p:txBody>
            <a:bodyPr wrap="square" lIns="0" tIns="0" rIns="0" bIns="0" rtlCol="0">
              <a:spAutoFit/>
            </a:bodyPr>
            <a:lstStyle/>
            <a:p>
              <a:r>
                <a:rPr lang="en-US" altLang="zh-CN" sz="2000" b="1" dirty="0">
                  <a:solidFill>
                    <a:srgbClr val="FF00FF"/>
                  </a:solidFill>
                  <a:ea typeface="楷体" panose="02010609060101010101" pitchFamily="49" charset="-122"/>
                  <a:cs typeface="Times New Roman" panose="02020603050405020304" pitchFamily="18" charset="0"/>
                </a:rPr>
                <a:t>R</a:t>
              </a:r>
              <a:endParaRPr lang="zh-CN" altLang="en-US" sz="2000" b="1" dirty="0">
                <a:solidFill>
                  <a:srgbClr val="FF00FF"/>
                </a:solidFill>
                <a:ea typeface="楷体" panose="02010609060101010101" pitchFamily="49" charset="-122"/>
                <a:cs typeface="Times New Roman" panose="02020603050405020304" pitchFamily="18" charset="0"/>
              </a:endParaRPr>
            </a:p>
          </p:txBody>
        </p:sp>
        <p:sp>
          <p:nvSpPr>
            <p:cNvPr id="99" name="TextBox 98"/>
            <p:cNvSpPr txBox="1"/>
            <p:nvPr/>
          </p:nvSpPr>
          <p:spPr>
            <a:xfrm>
              <a:off x="7143768" y="1906777"/>
              <a:ext cx="357190" cy="307777"/>
            </a:xfrm>
            <a:prstGeom prst="rect">
              <a:avLst/>
            </a:prstGeom>
            <a:noFill/>
          </p:spPr>
          <p:txBody>
            <a:bodyPr wrap="square" lIns="0" tIns="0" rIns="0" bIns="0" rtlCol="0">
              <a:spAutoFit/>
            </a:bodyPr>
            <a:lstStyle/>
            <a:p>
              <a:r>
                <a:rPr lang="en-US" altLang="zh-CN" sz="2000" b="1" dirty="0">
                  <a:solidFill>
                    <a:srgbClr val="FF00FF"/>
                  </a:solidFill>
                  <a:ea typeface="楷体" panose="02010609060101010101" pitchFamily="49" charset="-122"/>
                  <a:cs typeface="Times New Roman" panose="02020603050405020304" pitchFamily="18" charset="0"/>
                </a:rPr>
                <a:t>L</a:t>
              </a:r>
              <a:endParaRPr lang="zh-CN" altLang="en-US" sz="2000" b="1" dirty="0">
                <a:solidFill>
                  <a:srgbClr val="FF00FF"/>
                </a:solidFill>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65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grpId="1" nodeType="afterEffect">
                                  <p:stCondLst>
                                    <p:cond delay="0"/>
                                  </p:stCondLst>
                                  <p:childTnLst>
                                    <p:animEffect transition="out" filter="fade">
                                      <p:cBhvr>
                                        <p:cTn id="17" dur="500" tmFilter="0, 0; .2, .5; .8, .5; 1, 0"/>
                                        <p:tgtEl>
                                          <p:spTgt spid="96"/>
                                        </p:tgtEl>
                                      </p:cBhvr>
                                    </p:animEffect>
                                    <p:animScale>
                                      <p:cBhvr>
                                        <p:cTn id="18" dur="250" autoRev="1" fill="hold"/>
                                        <p:tgtEl>
                                          <p:spTgt spid="96"/>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ldLvl="0" animBg="1"/>
      <p:bldP spid="96" grpId="1"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938338" y="2709863"/>
            <a:ext cx="9144000" cy="0"/>
          </a:xfrm>
          <a:prstGeom prst="rect">
            <a:avLst/>
          </a:prstGeom>
          <a:noFill/>
          <a:ln w="9525">
            <a:noFill/>
            <a:miter lim="800000"/>
          </a:ln>
        </p:spPr>
        <p:txBody>
          <a:bodyPr>
            <a:spAutoFit/>
          </a:bodyPr>
          <a:lstStyle/>
          <a:p>
            <a:endParaRPr lang="zh-CN" altLang="en-US"/>
          </a:p>
        </p:txBody>
      </p:sp>
      <p:sp>
        <p:nvSpPr>
          <p:cNvPr id="6" name="Text Box 2"/>
          <p:cNvSpPr txBox="1">
            <a:spLocks noChangeArrowheads="1"/>
          </p:cNvSpPr>
          <p:nvPr/>
        </p:nvSpPr>
        <p:spPr bwMode="auto">
          <a:xfrm>
            <a:off x="4644008" y="110085"/>
            <a:ext cx="3081337" cy="457200"/>
          </a:xfrm>
          <a:prstGeom prst="rect">
            <a:avLst/>
          </a:prstGeom>
          <a:noFill/>
          <a:ln w="9525">
            <a:noFill/>
            <a:miter lim="800000"/>
          </a:ln>
        </p:spPr>
        <p:txBody>
          <a:bodyPr>
            <a:spAutoFit/>
          </a:bodyPr>
          <a:lstStyle/>
          <a:p>
            <a:pPr algn="just">
              <a:spcBef>
                <a:spcPct val="50000"/>
              </a:spcBef>
            </a:pPr>
            <a:r>
              <a:rPr lang="en-US" altLang="zh-CN" sz="2400" b="1" dirty="0">
                <a:ea typeface="楷体" panose="02010609060101010101" pitchFamily="49" charset="-122"/>
                <a:cs typeface="Times New Roman" panose="02020603050405020304" pitchFamily="18" charset="0"/>
              </a:rPr>
              <a:t>  </a:t>
            </a:r>
            <a:r>
              <a:rPr lang="en-US" altLang="zh-CN" sz="2400" b="1" dirty="0">
                <a:solidFill>
                  <a:srgbClr val="FF33CC"/>
                </a:solidFill>
                <a:ea typeface="楷体" panose="02010609060101010101" pitchFamily="49" charset="-122"/>
                <a:cs typeface="Times New Roman" panose="02020603050405020304" pitchFamily="18" charset="0"/>
              </a:rPr>
              <a:t>RL</a:t>
            </a:r>
            <a:r>
              <a:rPr lang="zh-CN" altLang="en-US" sz="2400" b="1" dirty="0">
                <a:solidFill>
                  <a:srgbClr val="FF33CC"/>
                </a:solidFill>
                <a:ea typeface="楷体" panose="02010609060101010101" pitchFamily="49" charset="-122"/>
                <a:cs typeface="Times New Roman" panose="02020603050405020304" pitchFamily="18" charset="0"/>
              </a:rPr>
              <a:t>型调整过程</a:t>
            </a:r>
          </a:p>
        </p:txBody>
      </p:sp>
      <p:grpSp>
        <p:nvGrpSpPr>
          <p:cNvPr id="97" name="组合 96"/>
          <p:cNvGrpSpPr/>
          <p:nvPr/>
        </p:nvGrpSpPr>
        <p:grpSpPr>
          <a:xfrm>
            <a:off x="226970" y="281533"/>
            <a:ext cx="3408926" cy="3219475"/>
            <a:chOff x="5143504" y="785794"/>
            <a:chExt cx="3748114" cy="3714776"/>
          </a:xfrm>
        </p:grpSpPr>
        <p:cxnSp>
          <p:nvCxnSpPr>
            <p:cNvPr id="72" name="直接连接符 71"/>
            <p:cNvCxnSpPr/>
            <p:nvPr/>
          </p:nvCxnSpPr>
          <p:spPr>
            <a:xfrm rot="16200000" flipH="1">
              <a:off x="7292246" y="286028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5848404" y="1655308"/>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74" name="左大括号 73"/>
            <p:cNvSpPr/>
            <p:nvPr/>
          </p:nvSpPr>
          <p:spPr>
            <a:xfrm>
              <a:off x="5659490" y="1701346"/>
              <a:ext cx="108000" cy="1314094"/>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5143504" y="2133349"/>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76" name="椭圆 75"/>
            <p:cNvSpPr/>
            <p:nvPr/>
          </p:nvSpPr>
          <p:spPr>
            <a:xfrm>
              <a:off x="7643834" y="150017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77" name="椭圆 76"/>
            <p:cNvSpPr/>
            <p:nvPr/>
          </p:nvSpPr>
          <p:spPr>
            <a:xfrm>
              <a:off x="6634222" y="78579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78" name="矩形 77"/>
            <p:cNvSpPr/>
            <p:nvPr/>
          </p:nvSpPr>
          <p:spPr>
            <a:xfrm>
              <a:off x="8534428" y="2426058"/>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δ</a:t>
              </a:r>
              <a:endParaRPr lang="zh-CN" altLang="en-US" sz="2000" dirty="0">
                <a:latin typeface="Times New Roman" panose="02020603050405020304" pitchFamily="18" charset="0"/>
                <a:cs typeface="Times New Roman" panose="02020603050405020304" pitchFamily="18" charset="0"/>
              </a:endParaRPr>
            </a:p>
          </p:txBody>
        </p:sp>
        <p:sp>
          <p:nvSpPr>
            <p:cNvPr id="79" name="左大括号 78"/>
            <p:cNvSpPr/>
            <p:nvPr/>
          </p:nvSpPr>
          <p:spPr>
            <a:xfrm>
              <a:off x="8345514" y="2472096"/>
              <a:ext cx="126956" cy="1242656"/>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TextBox 79"/>
            <p:cNvSpPr txBox="1"/>
            <p:nvPr/>
          </p:nvSpPr>
          <p:spPr>
            <a:xfrm>
              <a:off x="7910446" y="2904099"/>
              <a:ext cx="490586" cy="307777"/>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81" name="直接连接符 80"/>
            <p:cNvCxnSpPr>
              <a:endCxn id="73" idx="0"/>
            </p:cNvCxnSpPr>
            <p:nvPr/>
          </p:nvCxnSpPr>
          <p:spPr>
            <a:xfrm rot="10800000" flipV="1">
              <a:off x="6027000" y="1202164"/>
              <a:ext cx="616703" cy="4531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6" idx="3"/>
            </p:cNvCxnSpPr>
            <p:nvPr/>
          </p:nvCxnSpPr>
          <p:spPr>
            <a:xfrm rot="5400000">
              <a:off x="7303756" y="1966552"/>
              <a:ext cx="402342" cy="4452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endCxn id="78" idx="0"/>
            </p:cNvCxnSpPr>
            <p:nvPr/>
          </p:nvCxnSpPr>
          <p:spPr>
            <a:xfrm>
              <a:off x="8141519" y="1997430"/>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endCxn id="76" idx="1"/>
            </p:cNvCxnSpPr>
            <p:nvPr/>
          </p:nvCxnSpPr>
          <p:spPr>
            <a:xfrm>
              <a:off x="7205726" y="1198546"/>
              <a:ext cx="521803" cy="38532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429388"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5857884" y="3835603"/>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89" name="矩形 88"/>
            <p:cNvSpPr/>
            <p:nvPr/>
          </p:nvSpPr>
          <p:spPr>
            <a:xfrm>
              <a:off x="7643834"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90" name="左大括号 89"/>
            <p:cNvSpPr/>
            <p:nvPr/>
          </p:nvSpPr>
          <p:spPr>
            <a:xfrm>
              <a:off x="7454920" y="340360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TextBox 90"/>
            <p:cNvSpPr txBox="1"/>
            <p:nvPr/>
          </p:nvSpPr>
          <p:spPr>
            <a:xfrm>
              <a:off x="7229328" y="3730587"/>
              <a:ext cx="357190" cy="307777"/>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92" name="椭圆 91"/>
            <p:cNvSpPr/>
            <p:nvPr/>
          </p:nvSpPr>
          <p:spPr>
            <a:xfrm>
              <a:off x="6858016" y="235743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C</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cxnSp>
          <p:nvCxnSpPr>
            <p:cNvPr id="93" name="直接连接符 92"/>
            <p:cNvCxnSpPr>
              <a:stCxn id="92" idx="3"/>
              <a:endCxn id="87" idx="0"/>
            </p:cNvCxnSpPr>
            <p:nvPr/>
          </p:nvCxnSpPr>
          <p:spPr>
            <a:xfrm rot="5400000">
              <a:off x="6518686" y="2934536"/>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94" name="左大括号 93"/>
            <p:cNvSpPr/>
            <p:nvPr/>
          </p:nvSpPr>
          <p:spPr>
            <a:xfrm>
              <a:off x="6253174" y="342619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0" name="组合 99"/>
          <p:cNvGrpSpPr/>
          <p:nvPr/>
        </p:nvGrpSpPr>
        <p:grpSpPr>
          <a:xfrm>
            <a:off x="1369978" y="116632"/>
            <a:ext cx="2079142" cy="1634892"/>
            <a:chOff x="6286512" y="620893"/>
            <a:chExt cx="2286016" cy="1886413"/>
          </a:xfrm>
        </p:grpSpPr>
        <p:sp>
          <p:nvSpPr>
            <p:cNvPr id="85" name="TextBox 84"/>
            <p:cNvSpPr txBox="1"/>
            <p:nvPr/>
          </p:nvSpPr>
          <p:spPr>
            <a:xfrm>
              <a:off x="6561050" y="2199529"/>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sp>
          <p:nvSpPr>
            <p:cNvPr id="86" name="TextBox 85"/>
            <p:cNvSpPr txBox="1"/>
            <p:nvPr/>
          </p:nvSpPr>
          <p:spPr>
            <a:xfrm>
              <a:off x="6286512" y="620893"/>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-2</a:t>
              </a:r>
              <a:endParaRPr lang="zh-CN" altLang="en-US" sz="2000" b="1" dirty="0">
                <a:ea typeface="楷体" panose="02010609060101010101" pitchFamily="49" charset="-122"/>
                <a:cs typeface="Times New Roman" panose="02020603050405020304" pitchFamily="18" charset="0"/>
              </a:endParaRPr>
            </a:p>
          </p:txBody>
        </p:sp>
        <p:sp>
          <p:nvSpPr>
            <p:cNvPr id="95" name="TextBox 94"/>
            <p:cNvSpPr txBox="1"/>
            <p:nvPr/>
          </p:nvSpPr>
          <p:spPr>
            <a:xfrm>
              <a:off x="8215338" y="1500174"/>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grpSp>
      <p:sp>
        <p:nvSpPr>
          <p:cNvPr id="96" name="椭圆 95"/>
          <p:cNvSpPr/>
          <p:nvPr/>
        </p:nvSpPr>
        <p:spPr>
          <a:xfrm>
            <a:off x="2501031" y="3544471"/>
            <a:ext cx="327422" cy="312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grpSp>
        <p:nvGrpSpPr>
          <p:cNvPr id="101" name="组合 100"/>
          <p:cNvGrpSpPr/>
          <p:nvPr/>
        </p:nvGrpSpPr>
        <p:grpSpPr>
          <a:xfrm>
            <a:off x="2195736" y="567285"/>
            <a:ext cx="681230" cy="968215"/>
            <a:chOff x="7109136" y="1071546"/>
            <a:chExt cx="749012" cy="1117170"/>
          </a:xfrm>
        </p:grpSpPr>
        <p:sp>
          <p:nvSpPr>
            <p:cNvPr id="98" name="TextBox 97"/>
            <p:cNvSpPr txBox="1"/>
            <p:nvPr/>
          </p:nvSpPr>
          <p:spPr>
            <a:xfrm>
              <a:off x="7500958" y="1071546"/>
              <a:ext cx="357190" cy="307777"/>
            </a:xfrm>
            <a:prstGeom prst="rect">
              <a:avLst/>
            </a:prstGeom>
            <a:noFill/>
          </p:spPr>
          <p:txBody>
            <a:bodyPr wrap="square" lIns="0" tIns="0" rIns="0" bIns="0" rtlCol="0">
              <a:spAutoFit/>
            </a:bodyPr>
            <a:lstStyle/>
            <a:p>
              <a:r>
                <a:rPr lang="en-US" altLang="zh-CN" sz="2000" b="1" dirty="0">
                  <a:solidFill>
                    <a:srgbClr val="FF00FF"/>
                  </a:solidFill>
                  <a:ea typeface="楷体" panose="02010609060101010101" pitchFamily="49" charset="-122"/>
                  <a:cs typeface="Times New Roman" panose="02020603050405020304" pitchFamily="18" charset="0"/>
                </a:rPr>
                <a:t>R</a:t>
              </a:r>
              <a:endParaRPr lang="zh-CN" altLang="en-US" sz="2000" b="1" dirty="0">
                <a:solidFill>
                  <a:srgbClr val="FF00FF"/>
                </a:solidFill>
                <a:ea typeface="楷体" panose="02010609060101010101" pitchFamily="49" charset="-122"/>
                <a:cs typeface="Times New Roman" panose="02020603050405020304" pitchFamily="18" charset="0"/>
              </a:endParaRPr>
            </a:p>
          </p:txBody>
        </p:sp>
        <p:sp>
          <p:nvSpPr>
            <p:cNvPr id="99" name="TextBox 98"/>
            <p:cNvSpPr txBox="1"/>
            <p:nvPr/>
          </p:nvSpPr>
          <p:spPr>
            <a:xfrm>
              <a:off x="7109136" y="1880939"/>
              <a:ext cx="357190" cy="307777"/>
            </a:xfrm>
            <a:prstGeom prst="rect">
              <a:avLst/>
            </a:prstGeom>
            <a:noFill/>
          </p:spPr>
          <p:txBody>
            <a:bodyPr wrap="square" lIns="0" tIns="0" rIns="0" bIns="0" rtlCol="0">
              <a:spAutoFit/>
            </a:bodyPr>
            <a:lstStyle/>
            <a:p>
              <a:r>
                <a:rPr lang="en-US" altLang="zh-CN" sz="2000" b="1" dirty="0">
                  <a:solidFill>
                    <a:srgbClr val="FF00FF"/>
                  </a:solidFill>
                  <a:ea typeface="楷体" panose="02010609060101010101" pitchFamily="49" charset="-122"/>
                  <a:cs typeface="Times New Roman" panose="02020603050405020304" pitchFamily="18" charset="0"/>
                </a:rPr>
                <a:t>L</a:t>
              </a:r>
              <a:endParaRPr lang="zh-CN" altLang="en-US" sz="2000" b="1" dirty="0">
                <a:solidFill>
                  <a:srgbClr val="FF00FF"/>
                </a:solidFill>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66</a:t>
            </a:fld>
            <a:endParaRPr lang="en-US" altLang="zh-CN" dirty="0"/>
          </a:p>
        </p:txBody>
      </p:sp>
      <p:sp>
        <p:nvSpPr>
          <p:cNvPr id="64" name="TextBox 38"/>
          <p:cNvSpPr txBox="1"/>
          <p:nvPr/>
        </p:nvSpPr>
        <p:spPr>
          <a:xfrm>
            <a:off x="4153730" y="529185"/>
            <a:ext cx="4810758" cy="2400657"/>
          </a:xfrm>
          <a:prstGeom prst="rect">
            <a:avLst/>
          </a:prstGeom>
          <a:noFill/>
        </p:spPr>
        <p:txBody>
          <a:bodyPr wrap="square" rtlCol="0">
            <a:spAutoFit/>
          </a:bodyPr>
          <a:lstStyle/>
          <a:p>
            <a:pPr marL="457200" indent="-457200" algn="l">
              <a:lnSpc>
                <a:spcPct val="150000"/>
              </a:lnSpc>
              <a:buBlip>
                <a:blip r:embed="rId2"/>
              </a:buBlip>
            </a:pPr>
            <a:r>
              <a:rPr lang="zh-CN" altLang="en-US" sz="2000" b="1" dirty="0">
                <a:solidFill>
                  <a:srgbClr val="3333FF"/>
                </a:solidFill>
                <a:ea typeface="楷体" panose="02010609060101010101" pitchFamily="49" charset="-122"/>
                <a:cs typeface="Times New Roman" panose="02020603050405020304" pitchFamily="18" charset="0"/>
              </a:rPr>
              <a:t>将</a:t>
            </a:r>
            <a:r>
              <a:rPr lang="en-US" altLang="zh-CN" sz="2000" b="1" dirty="0">
                <a:solidFill>
                  <a:srgbClr val="3333FF"/>
                </a:solidFill>
                <a:ea typeface="楷体" panose="02010609060101010101" pitchFamily="49" charset="-122"/>
                <a:cs typeface="Times New Roman" panose="02020603050405020304" pitchFamily="18" charset="0"/>
              </a:rPr>
              <a:t>C</a:t>
            </a:r>
            <a:r>
              <a:rPr lang="zh-CN" altLang="en-US" sz="2000" b="1" dirty="0">
                <a:solidFill>
                  <a:srgbClr val="3333FF"/>
                </a:solidFill>
                <a:ea typeface="楷体" panose="02010609060101010101" pitchFamily="49" charset="-122"/>
                <a:cs typeface="Times New Roman" panose="02020603050405020304" pitchFamily="18" charset="0"/>
              </a:rPr>
              <a:t>结点上升作为根结点</a:t>
            </a:r>
            <a:endParaRPr lang="en-US" altLang="zh-CN" sz="2000" b="1" dirty="0">
              <a:solidFill>
                <a:srgbClr val="3333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en-US" altLang="zh-CN" sz="2000" b="1" dirty="0">
                <a:solidFill>
                  <a:srgbClr val="3333FF"/>
                </a:solidFill>
                <a:ea typeface="楷体" panose="02010609060101010101" pitchFamily="49" charset="-122"/>
                <a:cs typeface="Times New Roman" panose="02020603050405020304" pitchFamily="18" charset="0"/>
              </a:rPr>
              <a:t>A</a:t>
            </a:r>
            <a:r>
              <a:rPr lang="zh-CN" altLang="en-US" sz="2000" b="1" dirty="0">
                <a:solidFill>
                  <a:srgbClr val="3333FF"/>
                </a:solidFill>
                <a:ea typeface="楷体" panose="02010609060101010101" pitchFamily="49" charset="-122"/>
                <a:cs typeface="Times New Roman" panose="02020603050405020304" pitchFamily="18" charset="0"/>
              </a:rPr>
              <a:t>结点作为</a:t>
            </a:r>
            <a:r>
              <a:rPr lang="en-US" altLang="zh-CN" sz="2000" b="1" dirty="0">
                <a:solidFill>
                  <a:srgbClr val="3333FF"/>
                </a:solidFill>
                <a:ea typeface="楷体" panose="02010609060101010101" pitchFamily="49" charset="-122"/>
                <a:cs typeface="Times New Roman" panose="02020603050405020304" pitchFamily="18" charset="0"/>
              </a:rPr>
              <a:t>C</a:t>
            </a:r>
            <a:r>
              <a:rPr lang="zh-CN" altLang="en-US" sz="2000" b="1" dirty="0">
                <a:solidFill>
                  <a:srgbClr val="3333FF"/>
                </a:solidFill>
                <a:ea typeface="楷体" panose="02010609060101010101" pitchFamily="49" charset="-122"/>
                <a:cs typeface="Times New Roman" panose="02020603050405020304" pitchFamily="18" charset="0"/>
              </a:rPr>
              <a:t>结点的左孩子</a:t>
            </a:r>
            <a:endParaRPr lang="en-US" altLang="zh-CN" sz="2000" b="1" dirty="0">
              <a:solidFill>
                <a:srgbClr val="3333FF"/>
              </a:solidFill>
              <a:ea typeface="楷体" panose="02010609060101010101" pitchFamily="49" charset="-122"/>
              <a:cs typeface="Times New Roman" panose="02020603050405020304" pitchFamily="18" charset="0"/>
            </a:endParaRPr>
          </a:p>
          <a:p>
            <a:pPr marL="457200" indent="-457200">
              <a:lnSpc>
                <a:spcPct val="150000"/>
              </a:lnSpc>
              <a:buBlip>
                <a:blip r:embed="rId2"/>
              </a:buBlip>
            </a:pPr>
            <a:r>
              <a:rPr lang="en-US" altLang="zh-CN" sz="2000" b="1" dirty="0">
                <a:solidFill>
                  <a:srgbClr val="3333FF"/>
                </a:solidFill>
                <a:ea typeface="楷体" panose="02010609060101010101" pitchFamily="49" charset="-122"/>
                <a:cs typeface="Times New Roman" panose="02020603050405020304" pitchFamily="18" charset="0"/>
              </a:rPr>
              <a:t>B</a:t>
            </a:r>
            <a:r>
              <a:rPr lang="zh-CN" altLang="en-US" sz="2000" dirty="0">
                <a:ea typeface="楷体" panose="02010609060101010101" pitchFamily="49" charset="-122"/>
                <a:cs typeface="Times New Roman" panose="02020603050405020304" pitchFamily="18" charset="0"/>
              </a:rPr>
              <a:t>结点作为</a:t>
            </a:r>
            <a:r>
              <a:rPr lang="en-US" altLang="zh-CN" sz="2000" dirty="0">
                <a:ea typeface="楷体" panose="02010609060101010101" pitchFamily="49" charset="-122"/>
                <a:cs typeface="Times New Roman" panose="02020603050405020304" pitchFamily="18" charset="0"/>
              </a:rPr>
              <a:t>C</a:t>
            </a:r>
            <a:r>
              <a:rPr lang="zh-CN" altLang="en-US" sz="2000" dirty="0">
                <a:ea typeface="楷体" panose="02010609060101010101" pitchFamily="49" charset="-122"/>
                <a:cs typeface="Times New Roman" panose="02020603050405020304" pitchFamily="18" charset="0"/>
              </a:rPr>
              <a:t>结点的右孩子</a:t>
            </a:r>
            <a:endParaRPr lang="en-US" altLang="zh-CN" sz="2000" dirty="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000" b="1" dirty="0">
                <a:solidFill>
                  <a:srgbClr val="3333FF"/>
                </a:solidFill>
                <a:ea typeface="楷体" panose="02010609060101010101" pitchFamily="49" charset="-122"/>
                <a:cs typeface="Times New Roman" panose="02020603050405020304" pitchFamily="18" charset="0"/>
              </a:rPr>
              <a:t>原来</a:t>
            </a:r>
            <a:r>
              <a:rPr lang="en-US" altLang="zh-CN" sz="2000" b="1" dirty="0">
                <a:solidFill>
                  <a:srgbClr val="3333FF"/>
                </a:solidFill>
                <a:ea typeface="楷体" panose="02010609060101010101" pitchFamily="49" charset="-122"/>
                <a:cs typeface="Times New Roman" panose="02020603050405020304" pitchFamily="18" charset="0"/>
              </a:rPr>
              <a:t>C</a:t>
            </a:r>
            <a:r>
              <a:rPr lang="zh-CN" altLang="en-US" sz="2000" b="1" dirty="0">
                <a:solidFill>
                  <a:srgbClr val="3333FF"/>
                </a:solidFill>
                <a:ea typeface="楷体" panose="02010609060101010101" pitchFamily="49" charset="-122"/>
                <a:cs typeface="Times New Roman" panose="02020603050405020304" pitchFamily="18" charset="0"/>
              </a:rPr>
              <a:t>结点的左子树</a:t>
            </a:r>
            <a:r>
              <a:rPr lang="el-GR" altLang="zh-CN" sz="2000" b="1" dirty="0">
                <a:solidFill>
                  <a:srgbClr val="3333FF"/>
                </a:solidFill>
                <a:ea typeface="楷体" panose="02010609060101010101" pitchFamily="49" charset="-122"/>
                <a:cs typeface="Times New Roman" panose="02020603050405020304" pitchFamily="18" charset="0"/>
              </a:rPr>
              <a:t>β </a:t>
            </a:r>
            <a:r>
              <a:rPr lang="zh-CN" altLang="en-US" sz="2000" b="1" dirty="0">
                <a:solidFill>
                  <a:srgbClr val="3333FF"/>
                </a:solidFill>
                <a:ea typeface="楷体" panose="02010609060101010101" pitchFamily="49" charset="-122"/>
                <a:cs typeface="Times New Roman" panose="02020603050405020304" pitchFamily="18" charset="0"/>
              </a:rPr>
              <a:t>作为</a:t>
            </a:r>
            <a:r>
              <a:rPr lang="en-US" altLang="zh-CN" sz="2000" b="1" dirty="0">
                <a:solidFill>
                  <a:srgbClr val="3333FF"/>
                </a:solidFill>
                <a:ea typeface="楷体" panose="02010609060101010101" pitchFamily="49" charset="-122"/>
                <a:cs typeface="Times New Roman" panose="02020603050405020304" pitchFamily="18" charset="0"/>
              </a:rPr>
              <a:t>A</a:t>
            </a:r>
            <a:r>
              <a:rPr lang="zh-CN" altLang="en-US" sz="2000" b="1" dirty="0">
                <a:solidFill>
                  <a:srgbClr val="3333FF"/>
                </a:solidFill>
                <a:ea typeface="楷体" panose="02010609060101010101" pitchFamily="49" charset="-122"/>
                <a:cs typeface="Times New Roman" panose="02020603050405020304" pitchFamily="18" charset="0"/>
              </a:rPr>
              <a:t>的右子树；原来</a:t>
            </a:r>
            <a:r>
              <a:rPr lang="en-US" altLang="zh-CN" sz="2000" b="1" dirty="0">
                <a:solidFill>
                  <a:srgbClr val="3333FF"/>
                </a:solidFill>
                <a:ea typeface="楷体" panose="02010609060101010101" pitchFamily="49" charset="-122"/>
                <a:cs typeface="Times New Roman" panose="02020603050405020304" pitchFamily="18" charset="0"/>
              </a:rPr>
              <a:t>C</a:t>
            </a:r>
            <a:r>
              <a:rPr lang="zh-CN" altLang="en-US" sz="2000" b="1" dirty="0">
                <a:solidFill>
                  <a:srgbClr val="3333FF"/>
                </a:solidFill>
                <a:ea typeface="楷体" panose="02010609060101010101" pitchFamily="49" charset="-122"/>
                <a:cs typeface="Times New Roman" panose="02020603050405020304" pitchFamily="18" charset="0"/>
              </a:rPr>
              <a:t>结点的右子树</a:t>
            </a:r>
            <a:r>
              <a:rPr lang="el-GR" altLang="zh-CN" sz="2000" b="1" dirty="0">
                <a:solidFill>
                  <a:srgbClr val="3333FF"/>
                </a:solidFill>
                <a:ea typeface="楷体" panose="02010609060101010101" pitchFamily="49" charset="-122"/>
                <a:cs typeface="Times New Roman" panose="02020603050405020304" pitchFamily="18" charset="0"/>
              </a:rPr>
              <a:t>γ </a:t>
            </a:r>
            <a:r>
              <a:rPr lang="zh-CN" altLang="en-US" sz="2000" b="1" dirty="0">
                <a:solidFill>
                  <a:srgbClr val="3333FF"/>
                </a:solidFill>
                <a:ea typeface="楷体" panose="02010609060101010101" pitchFamily="49" charset="-122"/>
                <a:cs typeface="Times New Roman" panose="02020603050405020304" pitchFamily="18" charset="0"/>
              </a:rPr>
              <a:t>作为</a:t>
            </a:r>
            <a:r>
              <a:rPr lang="en-US" altLang="zh-CN" sz="2000" b="1" dirty="0">
                <a:solidFill>
                  <a:srgbClr val="3333FF"/>
                </a:solidFill>
                <a:ea typeface="楷体" panose="02010609060101010101" pitchFamily="49" charset="-122"/>
                <a:cs typeface="Times New Roman" panose="02020603050405020304" pitchFamily="18" charset="0"/>
              </a:rPr>
              <a:t>B</a:t>
            </a:r>
            <a:r>
              <a:rPr lang="zh-CN" altLang="en-US" sz="2000" b="1" dirty="0">
                <a:solidFill>
                  <a:srgbClr val="3333FF"/>
                </a:solidFill>
                <a:ea typeface="楷体" panose="02010609060101010101" pitchFamily="49" charset="-122"/>
                <a:cs typeface="Times New Roman" panose="02020603050405020304" pitchFamily="18" charset="0"/>
              </a:rPr>
              <a:t>的左子树</a:t>
            </a:r>
          </a:p>
        </p:txBody>
      </p:sp>
      <p:sp>
        <p:nvSpPr>
          <p:cNvPr id="65" name="椭圆 64"/>
          <p:cNvSpPr/>
          <p:nvPr/>
        </p:nvSpPr>
        <p:spPr>
          <a:xfrm>
            <a:off x="6184676" y="3080184"/>
            <a:ext cx="519785" cy="4953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C</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66" name="椭圆 65"/>
          <p:cNvSpPr/>
          <p:nvPr/>
        </p:nvSpPr>
        <p:spPr>
          <a:xfrm>
            <a:off x="5221997" y="3896709"/>
            <a:ext cx="519785" cy="4953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A</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67" name="椭圆 66"/>
          <p:cNvSpPr/>
          <p:nvPr/>
        </p:nvSpPr>
        <p:spPr>
          <a:xfrm>
            <a:off x="7176458" y="3936609"/>
            <a:ext cx="519785" cy="4953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a:solidFill>
                  <a:srgbClr val="3333FF"/>
                </a:solidFill>
                <a:latin typeface="Times New Roman" panose="02020603050405020304" pitchFamily="18" charset="0"/>
                <a:cs typeface="Times New Roman" panose="02020603050405020304" pitchFamily="18" charset="0"/>
              </a:rPr>
              <a:t>B</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68" name="矩形 67"/>
          <p:cNvSpPr/>
          <p:nvPr/>
        </p:nvSpPr>
        <p:spPr>
          <a:xfrm>
            <a:off x="4916694" y="4998345"/>
            <a:ext cx="324866" cy="117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α</a:t>
            </a:r>
            <a:endParaRPr lang="zh-CN" altLang="en-US" sz="2000" dirty="0">
              <a:latin typeface="Times New Roman" panose="02020603050405020304" pitchFamily="18" charset="0"/>
              <a:cs typeface="Times New Roman" panose="02020603050405020304" pitchFamily="18" charset="0"/>
            </a:endParaRPr>
          </a:p>
        </p:txBody>
      </p:sp>
      <p:sp>
        <p:nvSpPr>
          <p:cNvPr id="69" name="左大括号 68"/>
          <p:cNvSpPr/>
          <p:nvPr/>
        </p:nvSpPr>
        <p:spPr>
          <a:xfrm>
            <a:off x="4744876" y="5038245"/>
            <a:ext cx="98226" cy="1138882"/>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TextBox 74"/>
          <p:cNvSpPr txBox="1"/>
          <p:nvPr/>
        </p:nvSpPr>
        <p:spPr>
          <a:xfrm>
            <a:off x="4242335" y="5454366"/>
            <a:ext cx="446190" cy="266740"/>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103" name="矩形 102"/>
          <p:cNvSpPr/>
          <p:nvPr/>
        </p:nvSpPr>
        <p:spPr>
          <a:xfrm>
            <a:off x="5788975" y="4998345"/>
            <a:ext cx="324866" cy="99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β</a:t>
            </a:r>
            <a:endParaRPr lang="zh-CN" altLang="en-US" sz="2000" dirty="0">
              <a:latin typeface="Times New Roman" panose="02020603050405020304" pitchFamily="18" charset="0"/>
              <a:cs typeface="Times New Roman" panose="02020603050405020304" pitchFamily="18" charset="0"/>
            </a:endParaRPr>
          </a:p>
        </p:txBody>
      </p:sp>
      <p:sp>
        <p:nvSpPr>
          <p:cNvPr id="104" name="TextBox 87"/>
          <p:cNvSpPr txBox="1"/>
          <p:nvPr/>
        </p:nvSpPr>
        <p:spPr>
          <a:xfrm>
            <a:off x="5482981" y="5301208"/>
            <a:ext cx="324866" cy="266740"/>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105" name="左大括号 104"/>
          <p:cNvSpPr/>
          <p:nvPr/>
        </p:nvSpPr>
        <p:spPr>
          <a:xfrm>
            <a:off x="5628708" y="5013176"/>
            <a:ext cx="98226" cy="928695"/>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 name="矩形 105"/>
          <p:cNvSpPr/>
          <p:nvPr/>
        </p:nvSpPr>
        <p:spPr>
          <a:xfrm>
            <a:off x="6667577" y="5015849"/>
            <a:ext cx="324866" cy="99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a:latin typeface="Times New Roman" panose="02020603050405020304" pitchFamily="18" charset="0"/>
                <a:cs typeface="Times New Roman" panose="02020603050405020304" pitchFamily="18" charset="0"/>
              </a:rPr>
              <a:t>γ</a:t>
            </a:r>
            <a:endParaRPr lang="zh-CN" altLang="en-US" sz="2000" dirty="0">
              <a:latin typeface="Times New Roman" panose="02020603050405020304" pitchFamily="18" charset="0"/>
              <a:cs typeface="Times New Roman" panose="02020603050405020304" pitchFamily="18" charset="0"/>
            </a:endParaRPr>
          </a:p>
        </p:txBody>
      </p:sp>
      <p:sp>
        <p:nvSpPr>
          <p:cNvPr id="107" name="左大括号 106"/>
          <p:cNvSpPr/>
          <p:nvPr/>
        </p:nvSpPr>
        <p:spPr>
          <a:xfrm>
            <a:off x="6495759" y="5055749"/>
            <a:ext cx="98226" cy="928695"/>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TextBox 90"/>
          <p:cNvSpPr txBox="1"/>
          <p:nvPr/>
        </p:nvSpPr>
        <p:spPr>
          <a:xfrm>
            <a:off x="6302503" y="5360279"/>
            <a:ext cx="324866" cy="266740"/>
          </a:xfrm>
          <a:prstGeom prst="rect">
            <a:avLst/>
          </a:prstGeom>
          <a:noFill/>
        </p:spPr>
        <p:txBody>
          <a:bodyPr wrap="square" lIns="0" tIns="0" rIns="0" bIns="0" rtlCol="0">
            <a:spAutoFit/>
          </a:bodyPr>
          <a:lstStyle/>
          <a:p>
            <a:r>
              <a:rPr lang="en-US" altLang="zh-CN" sz="2000" b="1" i="1" dirty="0">
                <a:solidFill>
                  <a:srgbClr val="3333FF"/>
                </a:solidFill>
                <a:ea typeface="楷体" panose="02010609060101010101" pitchFamily="49" charset="-122"/>
                <a:cs typeface="Times New Roman" panose="02020603050405020304" pitchFamily="18" charset="0"/>
              </a:rPr>
              <a:t>h</a:t>
            </a:r>
            <a:endParaRPr lang="zh-CN" altLang="en-US" sz="2000" b="1" i="1" dirty="0">
              <a:solidFill>
                <a:srgbClr val="3333FF"/>
              </a:solidFill>
              <a:ea typeface="楷体" panose="02010609060101010101" pitchFamily="49" charset="-122"/>
              <a:cs typeface="Times New Roman" panose="02020603050405020304" pitchFamily="18" charset="0"/>
            </a:endParaRPr>
          </a:p>
        </p:txBody>
      </p:sp>
      <p:sp>
        <p:nvSpPr>
          <p:cNvPr id="109" name="矩形 108"/>
          <p:cNvSpPr/>
          <p:nvPr/>
        </p:nvSpPr>
        <p:spPr>
          <a:xfrm>
            <a:off x="7703518" y="5048435"/>
            <a:ext cx="324866" cy="1116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a:latin typeface="Times New Roman" panose="02020603050405020304" pitchFamily="18" charset="0"/>
                <a:cs typeface="Times New Roman" panose="02020603050405020304" pitchFamily="18" charset="0"/>
              </a:rPr>
              <a:t>δ</a:t>
            </a:r>
            <a:endParaRPr lang="zh-CN" altLang="en-US" sz="2000" dirty="0">
              <a:latin typeface="Times New Roman" panose="02020603050405020304" pitchFamily="18" charset="0"/>
              <a:cs typeface="Times New Roman" panose="02020603050405020304" pitchFamily="18" charset="0"/>
            </a:endParaRPr>
          </a:p>
        </p:txBody>
      </p:sp>
      <p:sp>
        <p:nvSpPr>
          <p:cNvPr id="110" name="左大括号 109"/>
          <p:cNvSpPr/>
          <p:nvPr/>
        </p:nvSpPr>
        <p:spPr>
          <a:xfrm>
            <a:off x="7531700" y="5088335"/>
            <a:ext cx="115467" cy="1076969"/>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 name="TextBox 79"/>
          <p:cNvSpPr txBox="1"/>
          <p:nvPr/>
        </p:nvSpPr>
        <p:spPr>
          <a:xfrm>
            <a:off x="7136004" y="5375899"/>
            <a:ext cx="446190" cy="266740"/>
          </a:xfrm>
          <a:prstGeom prst="rect">
            <a:avLst/>
          </a:prstGeom>
          <a:noFill/>
        </p:spPr>
        <p:txBody>
          <a:bodyPr wrap="square" lIns="0" tIns="0" rIns="0" bIns="0" rtlCol="0">
            <a:spAutoFit/>
          </a:bodyPr>
          <a:lstStyle/>
          <a:p>
            <a:r>
              <a:rPr lang="en-US" altLang="zh-CN" sz="2000" b="1" i="1" dirty="0" err="1">
                <a:solidFill>
                  <a:srgbClr val="3333FF"/>
                </a:solidFill>
                <a:ea typeface="楷体" panose="02010609060101010101" pitchFamily="49" charset="-122"/>
                <a:cs typeface="Times New Roman" panose="02020603050405020304" pitchFamily="18" charset="0"/>
              </a:rPr>
              <a:t>h</a:t>
            </a:r>
            <a:r>
              <a:rPr lang="en-US" altLang="zh-CN" sz="2000" b="1" dirty="0" err="1">
                <a:solidFill>
                  <a:srgbClr val="3333FF"/>
                </a:solidFill>
                <a:ea typeface="楷体" panose="02010609060101010101" pitchFamily="49" charset="-122"/>
                <a:cs typeface="Times New Roman" panose="02020603050405020304" pitchFamily="18" charset="0"/>
              </a:rPr>
              <a:t>+1</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112" name="椭圆 111"/>
          <p:cNvSpPr/>
          <p:nvPr/>
        </p:nvSpPr>
        <p:spPr>
          <a:xfrm>
            <a:off x="6667577" y="6006457"/>
            <a:ext cx="327422" cy="312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cxnSp>
        <p:nvCxnSpPr>
          <p:cNvPr id="113" name="直接连接符 112"/>
          <p:cNvCxnSpPr>
            <a:stCxn id="65" idx="3"/>
          </p:cNvCxnSpPr>
          <p:nvPr/>
        </p:nvCxnSpPr>
        <p:spPr>
          <a:xfrm flipH="1">
            <a:off x="5667290" y="3502952"/>
            <a:ext cx="593507" cy="50211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endCxn id="67" idx="1"/>
          </p:cNvCxnSpPr>
          <p:nvPr/>
        </p:nvCxnSpPr>
        <p:spPr>
          <a:xfrm>
            <a:off x="6660232" y="3501008"/>
            <a:ext cx="592347" cy="5081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endCxn id="68" idx="0"/>
          </p:cNvCxnSpPr>
          <p:nvPr/>
        </p:nvCxnSpPr>
        <p:spPr>
          <a:xfrm flipH="1">
            <a:off x="5079127" y="4330665"/>
            <a:ext cx="294633" cy="66768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03" idx="0"/>
          </p:cNvCxnSpPr>
          <p:nvPr/>
        </p:nvCxnSpPr>
        <p:spPr>
          <a:xfrm>
            <a:off x="5508104" y="4361023"/>
            <a:ext cx="443304" cy="63732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6982753" y="4389830"/>
            <a:ext cx="329935" cy="620741"/>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548517" y="4441463"/>
            <a:ext cx="341818" cy="6160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19" name="TextBox 94"/>
          <p:cNvSpPr txBox="1"/>
          <p:nvPr/>
        </p:nvSpPr>
        <p:spPr>
          <a:xfrm>
            <a:off x="4957267" y="3917521"/>
            <a:ext cx="324866" cy="266740"/>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sp>
        <p:nvSpPr>
          <p:cNvPr id="121" name="TextBox 58"/>
          <p:cNvSpPr txBox="1"/>
          <p:nvPr/>
        </p:nvSpPr>
        <p:spPr>
          <a:xfrm>
            <a:off x="7805191" y="3913708"/>
            <a:ext cx="357190" cy="307777"/>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0</a:t>
            </a:r>
            <a:endParaRPr lang="zh-CN" altLang="en-US" sz="2000" b="1" dirty="0">
              <a:ea typeface="楷体" panose="02010609060101010101" pitchFamily="49" charset="-122"/>
              <a:cs typeface="Times New Roman" panose="02020603050405020304" pitchFamily="18" charset="0"/>
            </a:endParaRPr>
          </a:p>
        </p:txBody>
      </p:sp>
      <p:sp>
        <p:nvSpPr>
          <p:cNvPr id="122" name="TextBox 94"/>
          <p:cNvSpPr txBox="1"/>
          <p:nvPr/>
        </p:nvSpPr>
        <p:spPr>
          <a:xfrm>
            <a:off x="5977637" y="2983169"/>
            <a:ext cx="324866" cy="266740"/>
          </a:xfrm>
          <a:prstGeom prst="rect">
            <a:avLst/>
          </a:prstGeom>
          <a:noFill/>
        </p:spPr>
        <p:txBody>
          <a:bodyPr wrap="square" lIns="0" tIns="0" rIns="0" bIns="0" rtlCol="0">
            <a:spAutoFit/>
          </a:bodyPr>
          <a:lstStyle/>
          <a:p>
            <a:r>
              <a:rPr lang="en-US" altLang="zh-CN" sz="2000" b="1" dirty="0">
                <a:ea typeface="楷体" panose="02010609060101010101" pitchFamily="49" charset="-122"/>
                <a:cs typeface="Times New Roman" panose="02020603050405020304" pitchFamily="18" charset="0"/>
              </a:rPr>
              <a:t>1</a:t>
            </a:r>
            <a:endParaRPr lang="zh-CN" altLang="en-US" sz="2000" b="1"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033692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21" name="Text Box 31"/>
          <p:cNvSpPr txBox="1">
            <a:spLocks noChangeArrowheads="1"/>
          </p:cNvSpPr>
          <p:nvPr/>
        </p:nvSpPr>
        <p:spPr bwMode="auto">
          <a:xfrm>
            <a:off x="6813546" y="4149738"/>
            <a:ext cx="287337" cy="366712"/>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0</a:t>
            </a:r>
          </a:p>
        </p:txBody>
      </p:sp>
      <p:sp>
        <p:nvSpPr>
          <p:cNvPr id="47122" name="Text Box 32"/>
          <p:cNvSpPr txBox="1">
            <a:spLocks noChangeArrowheads="1"/>
          </p:cNvSpPr>
          <p:nvPr/>
        </p:nvSpPr>
        <p:spPr bwMode="auto">
          <a:xfrm>
            <a:off x="7029446" y="3357575"/>
            <a:ext cx="287337" cy="366713"/>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1</a:t>
            </a:r>
          </a:p>
        </p:txBody>
      </p:sp>
      <p:sp>
        <p:nvSpPr>
          <p:cNvPr id="47124" name="Text Box 34"/>
          <p:cNvSpPr txBox="1">
            <a:spLocks noChangeArrowheads="1"/>
          </p:cNvSpPr>
          <p:nvPr/>
        </p:nvSpPr>
        <p:spPr bwMode="auto">
          <a:xfrm>
            <a:off x="7893046" y="2206638"/>
            <a:ext cx="287337" cy="366712"/>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1</a:t>
            </a:r>
          </a:p>
        </p:txBody>
      </p:sp>
      <p:sp>
        <p:nvSpPr>
          <p:cNvPr id="47126" name="Text Box 36"/>
          <p:cNvSpPr txBox="1">
            <a:spLocks noChangeArrowheads="1"/>
          </p:cNvSpPr>
          <p:nvPr/>
        </p:nvSpPr>
        <p:spPr bwMode="auto">
          <a:xfrm>
            <a:off x="6740521" y="1054113"/>
            <a:ext cx="431800" cy="366712"/>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-2</a:t>
            </a:r>
          </a:p>
        </p:txBody>
      </p:sp>
      <p:grpSp>
        <p:nvGrpSpPr>
          <p:cNvPr id="70" name="组合 69"/>
          <p:cNvGrpSpPr/>
          <p:nvPr/>
        </p:nvGrpSpPr>
        <p:grpSpPr>
          <a:xfrm>
            <a:off x="5213346" y="1368438"/>
            <a:ext cx="3236926" cy="3906834"/>
            <a:chOff x="5213346" y="1368438"/>
            <a:chExt cx="3236926" cy="3906834"/>
          </a:xfrm>
        </p:grpSpPr>
        <p:sp>
          <p:nvSpPr>
            <p:cNvPr id="47106" name="Freeform 2"/>
            <p:cNvSpPr/>
            <p:nvPr/>
          </p:nvSpPr>
          <p:spPr bwMode="auto">
            <a:xfrm>
              <a:off x="6783383" y="1801825"/>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ln>
          </p:spPr>
          <p:txBody>
            <a:bodyPr/>
            <a:lstStyle/>
            <a:p>
              <a:endParaRPr lang="zh-CN" altLang="en-US"/>
            </a:p>
          </p:txBody>
        </p:sp>
        <p:sp>
          <p:nvSpPr>
            <p:cNvPr id="47107" name="Freeform 3"/>
            <p:cNvSpPr/>
            <p:nvPr/>
          </p:nvSpPr>
          <p:spPr bwMode="auto">
            <a:xfrm>
              <a:off x="5645146" y="1728800"/>
              <a:ext cx="649287"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47108" name="Oval 4"/>
            <p:cNvSpPr>
              <a:spLocks noChangeArrowheads="1"/>
            </p:cNvSpPr>
            <p:nvPr/>
          </p:nvSpPr>
          <p:spPr bwMode="auto">
            <a:xfrm>
              <a:off x="6273796" y="1368438"/>
              <a:ext cx="571500" cy="534987"/>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7</a:t>
              </a:r>
            </a:p>
          </p:txBody>
        </p:sp>
        <p:sp>
          <p:nvSpPr>
            <p:cNvPr id="47109" name="Oval 5"/>
            <p:cNvSpPr>
              <a:spLocks noChangeArrowheads="1"/>
            </p:cNvSpPr>
            <p:nvPr/>
          </p:nvSpPr>
          <p:spPr bwMode="auto">
            <a:xfrm>
              <a:off x="5213346" y="2089163"/>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Times New Roman" panose="02020603050405020304" pitchFamily="18" charset="0"/>
                  <a:cs typeface="Times New Roman" panose="02020603050405020304" pitchFamily="18" charset="0"/>
                </a:rPr>
                <a:t>3</a:t>
              </a:r>
            </a:p>
          </p:txBody>
        </p:sp>
        <p:sp>
          <p:nvSpPr>
            <p:cNvPr id="47110" name="Oval 6"/>
            <p:cNvSpPr>
              <a:spLocks noChangeArrowheads="1"/>
            </p:cNvSpPr>
            <p:nvPr/>
          </p:nvSpPr>
          <p:spPr bwMode="auto">
            <a:xfrm>
              <a:off x="7258046" y="2187588"/>
              <a:ext cx="566737" cy="534987"/>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11</a:t>
              </a:r>
            </a:p>
          </p:txBody>
        </p:sp>
        <p:sp>
          <p:nvSpPr>
            <p:cNvPr id="47111" name="Freeform 7"/>
            <p:cNvSpPr/>
            <p:nvPr/>
          </p:nvSpPr>
          <p:spPr bwMode="auto">
            <a:xfrm>
              <a:off x="6853233" y="2651138"/>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47112" name="Oval 8"/>
            <p:cNvSpPr>
              <a:spLocks noChangeArrowheads="1"/>
            </p:cNvSpPr>
            <p:nvPr/>
          </p:nvSpPr>
          <p:spPr bwMode="auto">
            <a:xfrm>
              <a:off x="6483346" y="3092463"/>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9</a:t>
              </a:r>
            </a:p>
          </p:txBody>
        </p:sp>
        <p:sp>
          <p:nvSpPr>
            <p:cNvPr id="47113" name="Freeform 9"/>
            <p:cNvSpPr/>
            <p:nvPr/>
          </p:nvSpPr>
          <p:spPr bwMode="auto">
            <a:xfrm flipH="1">
              <a:off x="7697783" y="2665425"/>
              <a:ext cx="266700"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47114" name="Oval 10"/>
            <p:cNvSpPr>
              <a:spLocks noChangeArrowheads="1"/>
            </p:cNvSpPr>
            <p:nvPr/>
          </p:nvSpPr>
          <p:spPr bwMode="auto">
            <a:xfrm>
              <a:off x="7824783" y="3097225"/>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16</a:t>
              </a:r>
            </a:p>
          </p:txBody>
        </p:sp>
        <p:sp>
          <p:nvSpPr>
            <p:cNvPr id="47115" name="Freeform 12"/>
            <p:cNvSpPr/>
            <p:nvPr/>
          </p:nvSpPr>
          <p:spPr bwMode="auto">
            <a:xfrm>
              <a:off x="6596058" y="3654438"/>
              <a:ext cx="146050" cy="423862"/>
            </a:xfrm>
            <a:custGeom>
              <a:avLst/>
              <a:gdLst>
                <a:gd name="T0" fmla="*/ 92 w 92"/>
                <a:gd name="T1" fmla="*/ 0 h 267"/>
                <a:gd name="T2" fmla="*/ 0 w 92"/>
                <a:gd name="T3" fmla="*/ 267 h 267"/>
                <a:gd name="T4" fmla="*/ 0 60000 65536"/>
                <a:gd name="T5" fmla="*/ 0 60000 65536"/>
                <a:gd name="T6" fmla="*/ 0 w 92"/>
                <a:gd name="T7" fmla="*/ 0 h 267"/>
                <a:gd name="T8" fmla="*/ 92 w 92"/>
                <a:gd name="T9" fmla="*/ 267 h 267"/>
              </a:gdLst>
              <a:ahLst/>
              <a:cxnLst>
                <a:cxn ang="T4">
                  <a:pos x="T0" y="T1"/>
                </a:cxn>
                <a:cxn ang="T5">
                  <a:pos x="T2" y="T3"/>
                </a:cxn>
              </a:cxnLst>
              <a:rect l="T6" t="T7" r="T8" b="T9"/>
              <a:pathLst>
                <a:path w="92" h="267">
                  <a:moveTo>
                    <a:pt x="92" y="0"/>
                  </a:moveTo>
                  <a:lnTo>
                    <a:pt x="0" y="267"/>
                  </a:lnTo>
                </a:path>
              </a:pathLst>
            </a:custGeom>
            <a:noFill/>
            <a:ln w="31750">
              <a:solidFill>
                <a:srgbClr val="3333FF"/>
              </a:solidFill>
              <a:round/>
            </a:ln>
          </p:spPr>
          <p:txBody>
            <a:bodyPr/>
            <a:lstStyle/>
            <a:p>
              <a:endParaRPr lang="zh-CN" altLang="en-US"/>
            </a:p>
          </p:txBody>
        </p:sp>
        <p:sp>
          <p:nvSpPr>
            <p:cNvPr id="47116" name="Oval 13"/>
            <p:cNvSpPr>
              <a:spLocks noChangeArrowheads="1"/>
            </p:cNvSpPr>
            <p:nvPr/>
          </p:nvSpPr>
          <p:spPr bwMode="auto">
            <a:xfrm>
              <a:off x="6237283" y="4078300"/>
              <a:ext cx="571500" cy="536575"/>
            </a:xfrm>
            <a:prstGeom prst="ellipse">
              <a:avLst/>
            </a:prstGeom>
          </p:spPr>
          <p:style>
            <a:lnRef idx="1">
              <a:schemeClr val="accent2"/>
            </a:lnRef>
            <a:fillRef idx="2">
              <a:schemeClr val="accent2"/>
            </a:fillRef>
            <a:effectRef idx="1">
              <a:schemeClr val="accent2"/>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8</a:t>
              </a:r>
            </a:p>
          </p:txBody>
        </p:sp>
        <p:sp>
          <p:nvSpPr>
            <p:cNvPr id="47129" name="Text Box 44"/>
            <p:cNvSpPr txBox="1">
              <a:spLocks noChangeArrowheads="1"/>
            </p:cNvSpPr>
            <p:nvPr/>
          </p:nvSpPr>
          <p:spPr bwMode="auto">
            <a:xfrm>
              <a:off x="5929322" y="4786322"/>
              <a:ext cx="2520950" cy="488950"/>
            </a:xfrm>
            <a:prstGeom prst="rect">
              <a:avLst/>
            </a:prstGeom>
            <a:noFill/>
            <a:ln w="9525">
              <a:noFill/>
              <a:miter lim="800000"/>
            </a:ln>
          </p:spPr>
          <p:txBody>
            <a:bodyPr>
              <a:spAutoFit/>
            </a:bodyPr>
            <a:lstStyle/>
            <a:p>
              <a:pPr algn="just" fontAlgn="ctr">
                <a:lnSpc>
                  <a:spcPct val="130000"/>
                </a:lnSpc>
              </a:pPr>
              <a:r>
                <a:rPr kumimoji="0" lang="zh-CN" altLang="en-US" sz="2000" b="1" dirty="0">
                  <a:solidFill>
                    <a:srgbClr val="3333FF"/>
                  </a:solidFill>
                  <a:ea typeface="楷体" panose="02010609060101010101" pitchFamily="49" charset="-122"/>
                  <a:cs typeface="Times New Roman" panose="02020603050405020304" pitchFamily="18" charset="0"/>
                </a:rPr>
                <a:t>插入关键字</a:t>
              </a:r>
              <a:r>
                <a:rPr kumimoji="0" lang="en-US" altLang="zh-CN" sz="2000" b="1" dirty="0">
                  <a:solidFill>
                    <a:srgbClr val="3333FF"/>
                  </a:solidFill>
                  <a:ea typeface="楷体" panose="02010609060101010101" pitchFamily="49" charset="-122"/>
                  <a:cs typeface="Times New Roman" panose="02020603050405020304" pitchFamily="18" charset="0"/>
                </a:rPr>
                <a:t>8</a:t>
              </a:r>
              <a:r>
                <a:rPr kumimoji="0" lang="zh-CN" altLang="en-US" sz="2000" b="1" dirty="0">
                  <a:solidFill>
                    <a:srgbClr val="3333FF"/>
                  </a:solidFill>
                  <a:ea typeface="楷体" panose="02010609060101010101" pitchFamily="49" charset="-122"/>
                  <a:cs typeface="Times New Roman" panose="02020603050405020304" pitchFamily="18" charset="0"/>
                </a:rPr>
                <a:t>的结果</a:t>
              </a:r>
            </a:p>
          </p:txBody>
        </p:sp>
      </p:grpSp>
      <p:grpSp>
        <p:nvGrpSpPr>
          <p:cNvPr id="68" name="组合 67"/>
          <p:cNvGrpSpPr/>
          <p:nvPr/>
        </p:nvGrpSpPr>
        <p:grpSpPr>
          <a:xfrm>
            <a:off x="3428992" y="2190763"/>
            <a:ext cx="1079500" cy="576262"/>
            <a:chOff x="3428992" y="2190763"/>
            <a:chExt cx="1079500" cy="576262"/>
          </a:xfrm>
        </p:grpSpPr>
        <p:sp>
          <p:nvSpPr>
            <p:cNvPr id="47130" name="Line 46"/>
            <p:cNvSpPr>
              <a:spLocks noChangeShapeType="1"/>
            </p:cNvSpPr>
            <p:nvPr/>
          </p:nvSpPr>
          <p:spPr bwMode="auto">
            <a:xfrm>
              <a:off x="3428992" y="2767025"/>
              <a:ext cx="1079500" cy="0"/>
            </a:xfrm>
            <a:prstGeom prst="line">
              <a:avLst/>
            </a:prstGeom>
            <a:noFill/>
            <a:ln w="38100">
              <a:solidFill>
                <a:srgbClr val="9900FF"/>
              </a:solidFill>
              <a:round/>
              <a:tailEnd type="triangle" w="med" len="med"/>
            </a:ln>
          </p:spPr>
          <p:txBody>
            <a:bodyPr anchor="ctr">
              <a:spAutoFit/>
            </a:bodyPr>
            <a:lstStyle/>
            <a:p>
              <a:endParaRPr lang="zh-CN" altLang="en-US"/>
            </a:p>
          </p:txBody>
        </p:sp>
        <p:sp>
          <p:nvSpPr>
            <p:cNvPr id="47131" name="Text Box 47"/>
            <p:cNvSpPr txBox="1">
              <a:spLocks noChangeArrowheads="1"/>
            </p:cNvSpPr>
            <p:nvPr/>
          </p:nvSpPr>
          <p:spPr bwMode="auto">
            <a:xfrm>
              <a:off x="3428992" y="2190763"/>
              <a:ext cx="863600" cy="488950"/>
            </a:xfrm>
            <a:prstGeom prst="rect">
              <a:avLst/>
            </a:prstGeom>
            <a:noFill/>
            <a:ln w="9525">
              <a:noFill/>
              <a:miter lim="800000"/>
            </a:ln>
          </p:spPr>
          <p:txBody>
            <a:bodyPr>
              <a:spAutoFit/>
            </a:bodyPr>
            <a:lstStyle/>
            <a:p>
              <a:pPr algn="just" fontAlgn="ctr">
                <a:lnSpc>
                  <a:spcPct val="130000"/>
                </a:lnSpc>
              </a:pPr>
              <a:r>
                <a:rPr kumimoji="0" lang="zh-CN" altLang="en-US" sz="2000" b="1" dirty="0">
                  <a:solidFill>
                    <a:srgbClr val="3333FF"/>
                  </a:solidFill>
                  <a:ea typeface="楷体" panose="02010609060101010101" pitchFamily="49" charset="-122"/>
                  <a:cs typeface="Times New Roman" panose="02020603050405020304" pitchFamily="18" charset="0"/>
                </a:rPr>
                <a:t>插入</a:t>
              </a:r>
              <a:r>
                <a:rPr kumimoji="0" lang="en-US" altLang="zh-CN" sz="2000" b="1" dirty="0">
                  <a:solidFill>
                    <a:srgbClr val="3333FF"/>
                  </a:solidFill>
                  <a:ea typeface="楷体" panose="02010609060101010101" pitchFamily="49" charset="-122"/>
                  <a:cs typeface="Times New Roman" panose="02020603050405020304" pitchFamily="18" charset="0"/>
                </a:rPr>
                <a:t>8</a:t>
              </a:r>
            </a:p>
          </p:txBody>
        </p:sp>
      </p:grpSp>
      <p:sp>
        <p:nvSpPr>
          <p:cNvPr id="47" name="Text Box 2"/>
          <p:cNvSpPr txBox="1">
            <a:spLocks noChangeArrowheads="1"/>
          </p:cNvSpPr>
          <p:nvPr/>
        </p:nvSpPr>
        <p:spPr bwMode="auto">
          <a:xfrm>
            <a:off x="500034" y="428604"/>
            <a:ext cx="3600450" cy="55399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nSpc>
                <a:spcPct val="125000"/>
              </a:lnSpc>
            </a:pPr>
            <a:r>
              <a:rPr lang="en-US" altLang="zh-CN" sz="24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AVL</a:t>
            </a:r>
            <a:r>
              <a:rPr lang="zh-CN" altLang="en-US" sz="24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树</a:t>
            </a:r>
            <a:r>
              <a:rPr lang="en-US" altLang="zh-CN" sz="24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RL</a:t>
            </a:r>
            <a:r>
              <a:rPr lang="zh-CN" altLang="en-US" sz="24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调整演示</a:t>
            </a:r>
          </a:p>
        </p:txBody>
      </p:sp>
      <p:sp>
        <p:nvSpPr>
          <p:cNvPr id="48" name="Freeform 2"/>
          <p:cNvSpPr/>
          <p:nvPr/>
        </p:nvSpPr>
        <p:spPr bwMode="auto">
          <a:xfrm>
            <a:off x="1855757" y="1890696"/>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ln>
        </p:spPr>
        <p:txBody>
          <a:bodyPr/>
          <a:lstStyle/>
          <a:p>
            <a:endParaRPr lang="zh-CN" altLang="en-US"/>
          </a:p>
        </p:txBody>
      </p:sp>
      <p:sp>
        <p:nvSpPr>
          <p:cNvPr id="49" name="Freeform 3"/>
          <p:cNvSpPr/>
          <p:nvPr/>
        </p:nvSpPr>
        <p:spPr bwMode="auto">
          <a:xfrm>
            <a:off x="717520" y="1817671"/>
            <a:ext cx="649287"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50" name="Oval 4"/>
          <p:cNvSpPr>
            <a:spLocks noChangeArrowheads="1"/>
          </p:cNvSpPr>
          <p:nvPr/>
        </p:nvSpPr>
        <p:spPr bwMode="auto">
          <a:xfrm>
            <a:off x="1346170" y="1457309"/>
            <a:ext cx="571500" cy="534987"/>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7</a:t>
            </a:r>
          </a:p>
        </p:txBody>
      </p:sp>
      <p:sp>
        <p:nvSpPr>
          <p:cNvPr id="51" name="Oval 5"/>
          <p:cNvSpPr>
            <a:spLocks noChangeArrowheads="1"/>
          </p:cNvSpPr>
          <p:nvPr/>
        </p:nvSpPr>
        <p:spPr bwMode="auto">
          <a:xfrm>
            <a:off x="285720" y="2178034"/>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Times New Roman" panose="02020603050405020304" pitchFamily="18" charset="0"/>
                <a:cs typeface="Times New Roman" panose="02020603050405020304" pitchFamily="18" charset="0"/>
              </a:rPr>
              <a:t>3</a:t>
            </a:r>
          </a:p>
        </p:txBody>
      </p:sp>
      <p:sp>
        <p:nvSpPr>
          <p:cNvPr id="52" name="Oval 6"/>
          <p:cNvSpPr>
            <a:spLocks noChangeArrowheads="1"/>
          </p:cNvSpPr>
          <p:nvPr/>
        </p:nvSpPr>
        <p:spPr bwMode="auto">
          <a:xfrm>
            <a:off x="2330420" y="2276459"/>
            <a:ext cx="566737" cy="534987"/>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11</a:t>
            </a:r>
          </a:p>
        </p:txBody>
      </p:sp>
      <p:sp>
        <p:nvSpPr>
          <p:cNvPr id="53" name="Freeform 7"/>
          <p:cNvSpPr/>
          <p:nvPr/>
        </p:nvSpPr>
        <p:spPr bwMode="auto">
          <a:xfrm>
            <a:off x="1925607" y="2740009"/>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54" name="Oval 8"/>
          <p:cNvSpPr>
            <a:spLocks noChangeArrowheads="1"/>
          </p:cNvSpPr>
          <p:nvPr/>
        </p:nvSpPr>
        <p:spPr bwMode="auto">
          <a:xfrm>
            <a:off x="1555720" y="3181334"/>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9</a:t>
            </a:r>
          </a:p>
        </p:txBody>
      </p:sp>
      <p:sp>
        <p:nvSpPr>
          <p:cNvPr id="55" name="Freeform 9"/>
          <p:cNvSpPr/>
          <p:nvPr/>
        </p:nvSpPr>
        <p:spPr bwMode="auto">
          <a:xfrm flipH="1">
            <a:off x="2770157" y="2754296"/>
            <a:ext cx="266700"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56" name="Oval 10"/>
          <p:cNvSpPr>
            <a:spLocks noChangeArrowheads="1"/>
          </p:cNvSpPr>
          <p:nvPr/>
        </p:nvSpPr>
        <p:spPr bwMode="auto">
          <a:xfrm>
            <a:off x="2897157" y="3186096"/>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16</a:t>
            </a:r>
          </a:p>
        </p:txBody>
      </p:sp>
      <p:sp>
        <p:nvSpPr>
          <p:cNvPr id="71" name="Oval 4"/>
          <p:cNvSpPr>
            <a:spLocks noChangeArrowheads="1"/>
          </p:cNvSpPr>
          <p:nvPr/>
        </p:nvSpPr>
        <p:spPr bwMode="auto">
          <a:xfrm>
            <a:off x="6269061" y="1369998"/>
            <a:ext cx="571500" cy="534987"/>
          </a:xfrm>
          <a:prstGeom prst="ellipse">
            <a:avLst/>
          </a:prstGeom>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7</a:t>
            </a:r>
          </a:p>
        </p:txBody>
      </p:sp>
      <p:sp>
        <p:nvSpPr>
          <p:cNvPr id="72" name="Oval 6"/>
          <p:cNvSpPr>
            <a:spLocks noChangeArrowheads="1"/>
          </p:cNvSpPr>
          <p:nvPr/>
        </p:nvSpPr>
        <p:spPr bwMode="auto">
          <a:xfrm>
            <a:off x="7253311" y="2201848"/>
            <a:ext cx="566737" cy="534987"/>
          </a:xfrm>
          <a:prstGeom prst="ellipse">
            <a:avLst/>
          </a:prstGeom>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11</a:t>
            </a:r>
          </a:p>
        </p:txBody>
      </p:sp>
      <p:sp>
        <p:nvSpPr>
          <p:cNvPr id="73" name="Oval 8"/>
          <p:cNvSpPr>
            <a:spLocks noChangeArrowheads="1"/>
          </p:cNvSpPr>
          <p:nvPr/>
        </p:nvSpPr>
        <p:spPr bwMode="auto">
          <a:xfrm>
            <a:off x="6491311" y="3094023"/>
            <a:ext cx="571500" cy="536575"/>
          </a:xfrm>
          <a:prstGeom prst="ellipse">
            <a:avLst/>
          </a:prstGeom>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9</a:t>
            </a:r>
          </a:p>
        </p:txBody>
      </p:sp>
      <p:sp>
        <p:nvSpPr>
          <p:cNvPr id="74" name="Text Box 29"/>
          <p:cNvSpPr txBox="1">
            <a:spLocks noChangeArrowheads="1"/>
          </p:cNvSpPr>
          <p:nvPr/>
        </p:nvSpPr>
        <p:spPr bwMode="auto">
          <a:xfrm>
            <a:off x="7069157" y="1643050"/>
            <a:ext cx="360363" cy="366712"/>
          </a:xfrm>
          <a:prstGeom prst="rect">
            <a:avLst/>
          </a:prstGeom>
          <a:noFill/>
          <a:ln w="9525">
            <a:noFill/>
            <a:miter lim="800000"/>
          </a:ln>
        </p:spPr>
        <p:txBody>
          <a:bodyPr>
            <a:spAutoFit/>
          </a:bodyPr>
          <a:lstStyle/>
          <a:p>
            <a:pPr algn="l">
              <a:spcBef>
                <a:spcPct val="50000"/>
              </a:spcBef>
            </a:pPr>
            <a:r>
              <a:rPr kumimoji="0" lang="en-US" altLang="zh-CN" sz="1800" b="1">
                <a:cs typeface="Times New Roman" panose="02020603050405020304" pitchFamily="18" charset="0"/>
              </a:rPr>
              <a:t>R</a:t>
            </a:r>
          </a:p>
        </p:txBody>
      </p:sp>
      <p:sp>
        <p:nvSpPr>
          <p:cNvPr id="75" name="Text Box 30"/>
          <p:cNvSpPr txBox="1">
            <a:spLocks noChangeArrowheads="1"/>
          </p:cNvSpPr>
          <p:nvPr/>
        </p:nvSpPr>
        <p:spPr bwMode="auto">
          <a:xfrm>
            <a:off x="6926282" y="2506650"/>
            <a:ext cx="360363" cy="366712"/>
          </a:xfrm>
          <a:prstGeom prst="rect">
            <a:avLst/>
          </a:prstGeom>
          <a:noFill/>
          <a:ln w="9525">
            <a:noFill/>
            <a:miter lim="800000"/>
          </a:ln>
        </p:spPr>
        <p:txBody>
          <a:bodyPr>
            <a:spAutoFit/>
          </a:bodyPr>
          <a:lstStyle/>
          <a:p>
            <a:pPr algn="l">
              <a:spcBef>
                <a:spcPct val="50000"/>
              </a:spcBef>
            </a:pPr>
            <a:r>
              <a:rPr kumimoji="0" lang="en-US" altLang="zh-CN" sz="1800" b="1">
                <a:cs typeface="Times New Roman" panose="02020603050405020304" pitchFamily="18" charset="0"/>
              </a:rPr>
              <a:t>L</a:t>
            </a:r>
          </a:p>
        </p:txBody>
      </p:sp>
      <p:sp>
        <p:nvSpPr>
          <p:cNvPr id="2" name="幻灯片编号占位符 1"/>
          <p:cNvSpPr>
            <a:spLocks noGrp="1"/>
          </p:cNvSpPr>
          <p:nvPr>
            <p:ph type="sldNum" sz="quarter" idx="12"/>
          </p:nvPr>
        </p:nvSpPr>
        <p:spPr/>
        <p:txBody>
          <a:bodyPr/>
          <a:lstStyle/>
          <a:p>
            <a:fld id="{8BB07B00-665A-4490-8358-367CFE3C8966}" type="slidenum">
              <a:rPr lang="en-US" altLang="zh-CN" smtClean="0"/>
              <a:t>67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par>
                          <p:cTn id="35" fill="hold">
                            <p:stCondLst>
                              <p:cond delay="0"/>
                            </p:stCondLst>
                            <p:childTnLst>
                              <p:par>
                                <p:cTn id="36" presetID="26" presetClass="emph" presetSubtype="0" fill="hold" grpId="1" nodeType="afterEffect">
                                  <p:stCondLst>
                                    <p:cond delay="0"/>
                                  </p:stCondLst>
                                  <p:childTnLst>
                                    <p:animEffect transition="out" filter="fade">
                                      <p:cBhvr>
                                        <p:cTn id="37" dur="500" tmFilter="0, 0; .2, .5; .8, .5; 1, 0"/>
                                        <p:tgtEl>
                                          <p:spTgt spid="71"/>
                                        </p:tgtEl>
                                      </p:cBhvr>
                                    </p:animEffect>
                                    <p:animScale>
                                      <p:cBhvr>
                                        <p:cTn id="38" dur="250" autoRev="1" fill="hold"/>
                                        <p:tgtEl>
                                          <p:spTgt spid="71"/>
                                        </p:tgtEl>
                                      </p:cBhvr>
                                      <p:by x="105000" y="105000"/>
                                    </p:animScale>
                                  </p:childTnLst>
                                </p:cTn>
                              </p:par>
                            </p:childTnLst>
                          </p:cTn>
                        </p:par>
                        <p:par>
                          <p:cTn id="39" fill="hold">
                            <p:stCondLst>
                              <p:cond delay="500"/>
                            </p:stCondLst>
                            <p:childTnLst>
                              <p:par>
                                <p:cTn id="40" presetID="26" presetClass="emph" presetSubtype="0" fill="hold" grpId="1" nodeType="afterEffect">
                                  <p:stCondLst>
                                    <p:cond delay="0"/>
                                  </p:stCondLst>
                                  <p:childTnLst>
                                    <p:animEffect transition="out" filter="fade">
                                      <p:cBhvr>
                                        <p:cTn id="41" dur="500" tmFilter="0, 0; .2, .5; .8, .5; 1, 0"/>
                                        <p:tgtEl>
                                          <p:spTgt spid="72"/>
                                        </p:tgtEl>
                                      </p:cBhvr>
                                    </p:animEffect>
                                    <p:animScale>
                                      <p:cBhvr>
                                        <p:cTn id="42" dur="250" autoRev="1" fill="hold"/>
                                        <p:tgtEl>
                                          <p:spTgt spid="72"/>
                                        </p:tgtEl>
                                      </p:cBhvr>
                                      <p:by x="105000" y="105000"/>
                                    </p:animScale>
                                  </p:childTnLst>
                                </p:cTn>
                              </p:par>
                            </p:childTnLst>
                          </p:cTn>
                        </p:par>
                        <p:par>
                          <p:cTn id="43" fill="hold">
                            <p:stCondLst>
                              <p:cond delay="1000"/>
                            </p:stCondLst>
                            <p:childTnLst>
                              <p:par>
                                <p:cTn id="44" presetID="26" presetClass="emph" presetSubtype="0" fill="hold" grpId="1" nodeType="afterEffect">
                                  <p:stCondLst>
                                    <p:cond delay="0"/>
                                  </p:stCondLst>
                                  <p:childTnLst>
                                    <p:animEffect transition="out" filter="fade">
                                      <p:cBhvr>
                                        <p:cTn id="45" dur="500" tmFilter="0, 0; .2, .5; .8, .5; 1, 0"/>
                                        <p:tgtEl>
                                          <p:spTgt spid="73"/>
                                        </p:tgtEl>
                                      </p:cBhvr>
                                    </p:animEffect>
                                    <p:animScale>
                                      <p:cBhvr>
                                        <p:cTn id="46" dur="250" autoRev="1" fill="hold"/>
                                        <p:tgtEl>
                                          <p:spTgt spid="73"/>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2" grpId="0"/>
      <p:bldP spid="47124" grpId="0"/>
      <p:bldP spid="47126" grpId="0"/>
      <p:bldP spid="71" grpId="0" bldLvl="0" animBg="1"/>
      <p:bldP spid="71" grpId="1" bldLvl="0" animBg="1"/>
      <p:bldP spid="72" grpId="0" bldLvl="0" animBg="1"/>
      <p:bldP spid="72" grpId="1" bldLvl="0" animBg="1"/>
      <p:bldP spid="73" grpId="0" bldLvl="0" animBg="1"/>
      <p:bldP spid="73" grpId="1" bldLvl="0" animBg="1"/>
      <p:bldP spid="74" grpId="0"/>
      <p:bldP spid="7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reeform 2"/>
          <p:cNvSpPr/>
          <p:nvPr/>
        </p:nvSpPr>
        <p:spPr bwMode="auto">
          <a:xfrm>
            <a:off x="2100258" y="1890696"/>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ln>
        </p:spPr>
        <p:txBody>
          <a:bodyPr/>
          <a:lstStyle/>
          <a:p>
            <a:endParaRPr lang="zh-CN" altLang="en-US"/>
          </a:p>
        </p:txBody>
      </p:sp>
      <p:sp>
        <p:nvSpPr>
          <p:cNvPr id="47107" name="Freeform 3"/>
          <p:cNvSpPr/>
          <p:nvPr/>
        </p:nvSpPr>
        <p:spPr bwMode="auto">
          <a:xfrm>
            <a:off x="962021" y="1817671"/>
            <a:ext cx="649287"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47108" name="Oval 4"/>
          <p:cNvSpPr>
            <a:spLocks noChangeArrowheads="1"/>
          </p:cNvSpPr>
          <p:nvPr/>
        </p:nvSpPr>
        <p:spPr bwMode="auto">
          <a:xfrm>
            <a:off x="1590671" y="1457309"/>
            <a:ext cx="571500" cy="534987"/>
          </a:xfrm>
          <a:prstGeom prst="ellipse">
            <a:avLst/>
          </a:prstGeom>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7</a:t>
            </a:r>
          </a:p>
        </p:txBody>
      </p:sp>
      <p:sp>
        <p:nvSpPr>
          <p:cNvPr id="47109" name="Oval 5"/>
          <p:cNvSpPr>
            <a:spLocks noChangeArrowheads="1"/>
          </p:cNvSpPr>
          <p:nvPr/>
        </p:nvSpPr>
        <p:spPr bwMode="auto">
          <a:xfrm>
            <a:off x="530221" y="2178034"/>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Times New Roman" panose="02020603050405020304" pitchFamily="18" charset="0"/>
                <a:cs typeface="Times New Roman" panose="02020603050405020304" pitchFamily="18" charset="0"/>
              </a:rPr>
              <a:t>3</a:t>
            </a:r>
          </a:p>
        </p:txBody>
      </p:sp>
      <p:sp>
        <p:nvSpPr>
          <p:cNvPr id="47110" name="Oval 6"/>
          <p:cNvSpPr>
            <a:spLocks noChangeArrowheads="1"/>
          </p:cNvSpPr>
          <p:nvPr/>
        </p:nvSpPr>
        <p:spPr bwMode="auto">
          <a:xfrm>
            <a:off x="2574921" y="2276459"/>
            <a:ext cx="566737" cy="534987"/>
          </a:xfrm>
          <a:prstGeom prst="ellipse">
            <a:avLst/>
          </a:prstGeom>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11</a:t>
            </a:r>
          </a:p>
        </p:txBody>
      </p:sp>
      <p:sp>
        <p:nvSpPr>
          <p:cNvPr id="47111" name="Freeform 7"/>
          <p:cNvSpPr/>
          <p:nvPr/>
        </p:nvSpPr>
        <p:spPr bwMode="auto">
          <a:xfrm>
            <a:off x="2170108" y="2740009"/>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47112" name="Oval 8"/>
          <p:cNvSpPr>
            <a:spLocks noChangeArrowheads="1"/>
          </p:cNvSpPr>
          <p:nvPr/>
        </p:nvSpPr>
        <p:spPr bwMode="auto">
          <a:xfrm>
            <a:off x="1800221" y="3181334"/>
            <a:ext cx="571500" cy="536575"/>
          </a:xfrm>
          <a:prstGeom prst="ellipse">
            <a:avLst/>
          </a:prstGeom>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9</a:t>
            </a:r>
          </a:p>
        </p:txBody>
      </p:sp>
      <p:sp>
        <p:nvSpPr>
          <p:cNvPr id="47113" name="Freeform 9"/>
          <p:cNvSpPr/>
          <p:nvPr/>
        </p:nvSpPr>
        <p:spPr bwMode="auto">
          <a:xfrm flipH="1">
            <a:off x="3014658" y="2754296"/>
            <a:ext cx="266700"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ln>
        </p:spPr>
        <p:txBody>
          <a:bodyPr/>
          <a:lstStyle/>
          <a:p>
            <a:endParaRPr lang="zh-CN" altLang="en-US"/>
          </a:p>
        </p:txBody>
      </p:sp>
      <p:sp>
        <p:nvSpPr>
          <p:cNvPr id="47114" name="Oval 10"/>
          <p:cNvSpPr>
            <a:spLocks noChangeArrowheads="1"/>
          </p:cNvSpPr>
          <p:nvPr/>
        </p:nvSpPr>
        <p:spPr bwMode="auto">
          <a:xfrm>
            <a:off x="3141658" y="3186096"/>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16</a:t>
            </a:r>
          </a:p>
        </p:txBody>
      </p:sp>
      <p:sp>
        <p:nvSpPr>
          <p:cNvPr id="47115" name="Freeform 12"/>
          <p:cNvSpPr/>
          <p:nvPr/>
        </p:nvSpPr>
        <p:spPr bwMode="auto">
          <a:xfrm>
            <a:off x="1912933" y="3743309"/>
            <a:ext cx="146050" cy="423862"/>
          </a:xfrm>
          <a:custGeom>
            <a:avLst/>
            <a:gdLst>
              <a:gd name="T0" fmla="*/ 92 w 92"/>
              <a:gd name="T1" fmla="*/ 0 h 267"/>
              <a:gd name="T2" fmla="*/ 0 w 92"/>
              <a:gd name="T3" fmla="*/ 267 h 267"/>
              <a:gd name="T4" fmla="*/ 0 60000 65536"/>
              <a:gd name="T5" fmla="*/ 0 60000 65536"/>
              <a:gd name="T6" fmla="*/ 0 w 92"/>
              <a:gd name="T7" fmla="*/ 0 h 267"/>
              <a:gd name="T8" fmla="*/ 92 w 92"/>
              <a:gd name="T9" fmla="*/ 267 h 267"/>
            </a:gdLst>
            <a:ahLst/>
            <a:cxnLst>
              <a:cxn ang="T4">
                <a:pos x="T0" y="T1"/>
              </a:cxn>
              <a:cxn ang="T5">
                <a:pos x="T2" y="T3"/>
              </a:cxn>
            </a:cxnLst>
            <a:rect l="T6" t="T7" r="T8" b="T9"/>
            <a:pathLst>
              <a:path w="92" h="267">
                <a:moveTo>
                  <a:pt x="92" y="0"/>
                </a:moveTo>
                <a:lnTo>
                  <a:pt x="0" y="267"/>
                </a:lnTo>
              </a:path>
            </a:pathLst>
          </a:custGeom>
          <a:noFill/>
          <a:ln w="31750">
            <a:solidFill>
              <a:srgbClr val="3333FF"/>
            </a:solidFill>
            <a:round/>
          </a:ln>
        </p:spPr>
        <p:txBody>
          <a:bodyPr/>
          <a:lstStyle/>
          <a:p>
            <a:endParaRPr lang="zh-CN" altLang="en-US"/>
          </a:p>
        </p:txBody>
      </p:sp>
      <p:sp>
        <p:nvSpPr>
          <p:cNvPr id="47116" name="Oval 13"/>
          <p:cNvSpPr>
            <a:spLocks noChangeArrowheads="1"/>
          </p:cNvSpPr>
          <p:nvPr/>
        </p:nvSpPr>
        <p:spPr bwMode="auto">
          <a:xfrm>
            <a:off x="1554158" y="4167171"/>
            <a:ext cx="571500" cy="536575"/>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8</a:t>
            </a:r>
          </a:p>
        </p:txBody>
      </p:sp>
      <p:sp>
        <p:nvSpPr>
          <p:cNvPr id="47119" name="Text Box 29"/>
          <p:cNvSpPr txBox="1">
            <a:spLocks noChangeArrowheads="1"/>
          </p:cNvSpPr>
          <p:nvPr/>
        </p:nvSpPr>
        <p:spPr bwMode="auto">
          <a:xfrm>
            <a:off x="2344733" y="1790684"/>
            <a:ext cx="360363" cy="366712"/>
          </a:xfrm>
          <a:prstGeom prst="rect">
            <a:avLst/>
          </a:prstGeom>
          <a:noFill/>
          <a:ln w="9525">
            <a:noFill/>
            <a:miter lim="800000"/>
          </a:ln>
        </p:spPr>
        <p:txBody>
          <a:bodyPr>
            <a:spAutoFit/>
          </a:bodyPr>
          <a:lstStyle/>
          <a:p>
            <a:pPr algn="l">
              <a:spcBef>
                <a:spcPct val="50000"/>
              </a:spcBef>
            </a:pPr>
            <a:r>
              <a:rPr kumimoji="0" lang="en-US" altLang="zh-CN" sz="1800" b="1" dirty="0">
                <a:cs typeface="Times New Roman" panose="02020603050405020304" pitchFamily="18" charset="0"/>
              </a:rPr>
              <a:t>R</a:t>
            </a:r>
          </a:p>
        </p:txBody>
      </p:sp>
      <p:sp>
        <p:nvSpPr>
          <p:cNvPr id="47120" name="Text Box 30"/>
          <p:cNvSpPr txBox="1">
            <a:spLocks noChangeArrowheads="1"/>
          </p:cNvSpPr>
          <p:nvPr/>
        </p:nvSpPr>
        <p:spPr bwMode="auto">
          <a:xfrm>
            <a:off x="2201858" y="2654284"/>
            <a:ext cx="360363" cy="366712"/>
          </a:xfrm>
          <a:prstGeom prst="rect">
            <a:avLst/>
          </a:prstGeom>
          <a:noFill/>
          <a:ln w="9525">
            <a:noFill/>
            <a:miter lim="800000"/>
          </a:ln>
        </p:spPr>
        <p:txBody>
          <a:bodyPr>
            <a:spAutoFit/>
          </a:bodyPr>
          <a:lstStyle/>
          <a:p>
            <a:pPr algn="l">
              <a:spcBef>
                <a:spcPct val="50000"/>
              </a:spcBef>
            </a:pPr>
            <a:r>
              <a:rPr kumimoji="0" lang="en-US" altLang="zh-CN" sz="1800" b="1">
                <a:cs typeface="Times New Roman" panose="02020603050405020304" pitchFamily="18" charset="0"/>
              </a:rPr>
              <a:t>L</a:t>
            </a:r>
          </a:p>
        </p:txBody>
      </p:sp>
      <p:sp>
        <p:nvSpPr>
          <p:cNvPr id="47121" name="Text Box 31"/>
          <p:cNvSpPr txBox="1">
            <a:spLocks noChangeArrowheads="1"/>
          </p:cNvSpPr>
          <p:nvPr/>
        </p:nvSpPr>
        <p:spPr bwMode="auto">
          <a:xfrm>
            <a:off x="2130421" y="4238609"/>
            <a:ext cx="287337" cy="366712"/>
          </a:xfrm>
          <a:prstGeom prst="rect">
            <a:avLst/>
          </a:prstGeom>
          <a:noFill/>
          <a:ln w="9525">
            <a:noFill/>
            <a:miter lim="800000"/>
          </a:ln>
        </p:spPr>
        <p:txBody>
          <a:bodyPr>
            <a:spAutoFit/>
          </a:bodyPr>
          <a:lstStyle/>
          <a:p>
            <a:pPr algn="l">
              <a:spcBef>
                <a:spcPct val="50000"/>
              </a:spcBef>
            </a:pPr>
            <a:r>
              <a:rPr kumimoji="0" lang="en-US" altLang="zh-CN" sz="1800" b="1" dirty="0">
                <a:ea typeface="楷体_GB2312" pitchFamily="49" charset="-122"/>
              </a:rPr>
              <a:t>0</a:t>
            </a:r>
          </a:p>
        </p:txBody>
      </p:sp>
      <p:sp>
        <p:nvSpPr>
          <p:cNvPr id="47122" name="Text Box 32"/>
          <p:cNvSpPr txBox="1">
            <a:spLocks noChangeArrowheads="1"/>
          </p:cNvSpPr>
          <p:nvPr/>
        </p:nvSpPr>
        <p:spPr bwMode="auto">
          <a:xfrm>
            <a:off x="2346321" y="3446446"/>
            <a:ext cx="287337" cy="366713"/>
          </a:xfrm>
          <a:prstGeom prst="rect">
            <a:avLst/>
          </a:prstGeom>
          <a:noFill/>
          <a:ln w="9525">
            <a:noFill/>
            <a:miter lim="800000"/>
          </a:ln>
        </p:spPr>
        <p:txBody>
          <a:bodyPr>
            <a:spAutoFit/>
          </a:bodyPr>
          <a:lstStyle/>
          <a:p>
            <a:pPr algn="l">
              <a:spcBef>
                <a:spcPct val="50000"/>
              </a:spcBef>
            </a:pPr>
            <a:r>
              <a:rPr kumimoji="0" lang="en-US" altLang="zh-CN" sz="1800" b="1">
                <a:ea typeface="楷体_GB2312" pitchFamily="49" charset="-122"/>
              </a:rPr>
              <a:t>1</a:t>
            </a:r>
          </a:p>
        </p:txBody>
      </p:sp>
      <p:sp>
        <p:nvSpPr>
          <p:cNvPr id="47123" name="Text Box 33"/>
          <p:cNvSpPr txBox="1">
            <a:spLocks noChangeArrowheads="1"/>
          </p:cNvSpPr>
          <p:nvPr/>
        </p:nvSpPr>
        <p:spPr bwMode="auto">
          <a:xfrm>
            <a:off x="3713158" y="3230546"/>
            <a:ext cx="287338" cy="366713"/>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0</a:t>
            </a:r>
          </a:p>
        </p:txBody>
      </p:sp>
      <p:sp>
        <p:nvSpPr>
          <p:cNvPr id="47124" name="Text Box 34"/>
          <p:cNvSpPr txBox="1">
            <a:spLocks noChangeArrowheads="1"/>
          </p:cNvSpPr>
          <p:nvPr/>
        </p:nvSpPr>
        <p:spPr bwMode="auto">
          <a:xfrm>
            <a:off x="3209921" y="2295509"/>
            <a:ext cx="287337" cy="366712"/>
          </a:xfrm>
          <a:prstGeom prst="rect">
            <a:avLst/>
          </a:prstGeom>
          <a:noFill/>
          <a:ln w="9525">
            <a:noFill/>
            <a:miter lim="800000"/>
          </a:ln>
        </p:spPr>
        <p:txBody>
          <a:bodyPr>
            <a:spAutoFit/>
          </a:bodyPr>
          <a:lstStyle/>
          <a:p>
            <a:pPr algn="l">
              <a:spcBef>
                <a:spcPct val="50000"/>
              </a:spcBef>
            </a:pPr>
            <a:r>
              <a:rPr kumimoji="0" lang="en-US" altLang="zh-CN" sz="1800" b="1">
                <a:ea typeface="楷体_GB2312" pitchFamily="49" charset="-122"/>
              </a:rPr>
              <a:t>1</a:t>
            </a:r>
          </a:p>
        </p:txBody>
      </p:sp>
      <p:sp>
        <p:nvSpPr>
          <p:cNvPr id="47125" name="Text Box 35"/>
          <p:cNvSpPr txBox="1">
            <a:spLocks noChangeArrowheads="1"/>
          </p:cNvSpPr>
          <p:nvPr/>
        </p:nvSpPr>
        <p:spPr bwMode="auto">
          <a:xfrm>
            <a:off x="617533" y="2727309"/>
            <a:ext cx="287338" cy="366712"/>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0</a:t>
            </a:r>
          </a:p>
        </p:txBody>
      </p:sp>
      <p:sp>
        <p:nvSpPr>
          <p:cNvPr id="47126" name="Text Box 36"/>
          <p:cNvSpPr txBox="1">
            <a:spLocks noChangeArrowheads="1"/>
          </p:cNvSpPr>
          <p:nvPr/>
        </p:nvSpPr>
        <p:spPr bwMode="auto">
          <a:xfrm>
            <a:off x="2057396" y="1142984"/>
            <a:ext cx="431800" cy="366712"/>
          </a:xfrm>
          <a:prstGeom prst="rect">
            <a:avLst/>
          </a:prstGeom>
          <a:noFill/>
          <a:ln w="9525">
            <a:noFill/>
            <a:miter lim="800000"/>
          </a:ln>
        </p:spPr>
        <p:txBody>
          <a:bodyPr>
            <a:spAutoFit/>
          </a:bodyPr>
          <a:lstStyle/>
          <a:p>
            <a:pPr algn="l">
              <a:spcBef>
                <a:spcPct val="50000"/>
              </a:spcBef>
            </a:pPr>
            <a:r>
              <a:rPr kumimoji="0" lang="en-US" altLang="zh-CN" sz="1800" b="1">
                <a:ea typeface="楷体_GB2312" pitchFamily="49" charset="-122"/>
              </a:rPr>
              <a:t>-2</a:t>
            </a:r>
          </a:p>
        </p:txBody>
      </p:sp>
      <p:grpSp>
        <p:nvGrpSpPr>
          <p:cNvPr id="48" name="组合 47"/>
          <p:cNvGrpSpPr/>
          <p:nvPr/>
        </p:nvGrpSpPr>
        <p:grpSpPr>
          <a:xfrm>
            <a:off x="5000628" y="1571612"/>
            <a:ext cx="3092451" cy="2595563"/>
            <a:chOff x="5000628" y="1571612"/>
            <a:chExt cx="3092451" cy="2595563"/>
          </a:xfrm>
        </p:grpSpPr>
        <p:sp>
          <p:nvSpPr>
            <p:cNvPr id="47134" name="Freeform 15"/>
            <p:cNvSpPr/>
            <p:nvPr/>
          </p:nvSpPr>
          <p:spPr bwMode="auto">
            <a:xfrm>
              <a:off x="5859466" y="2824150"/>
              <a:ext cx="419100" cy="673100"/>
            </a:xfrm>
            <a:custGeom>
              <a:avLst/>
              <a:gdLst>
                <a:gd name="T0" fmla="*/ 0 w 264"/>
                <a:gd name="T1" fmla="*/ 0 h 424"/>
                <a:gd name="T2" fmla="*/ 264 w 264"/>
                <a:gd name="T3" fmla="*/ 424 h 424"/>
                <a:gd name="T4" fmla="*/ 0 60000 65536"/>
                <a:gd name="T5" fmla="*/ 0 60000 65536"/>
                <a:gd name="T6" fmla="*/ 0 w 264"/>
                <a:gd name="T7" fmla="*/ 0 h 424"/>
                <a:gd name="T8" fmla="*/ 264 w 264"/>
                <a:gd name="T9" fmla="*/ 424 h 424"/>
              </a:gdLst>
              <a:ahLst/>
              <a:cxnLst>
                <a:cxn ang="T4">
                  <a:pos x="T0" y="T1"/>
                </a:cxn>
                <a:cxn ang="T5">
                  <a:pos x="T2" y="T3"/>
                </a:cxn>
              </a:cxnLst>
              <a:rect l="T6" t="T7" r="T8" b="T9"/>
              <a:pathLst>
                <a:path w="264" h="424">
                  <a:moveTo>
                    <a:pt x="0" y="0"/>
                  </a:moveTo>
                  <a:lnTo>
                    <a:pt x="264" y="424"/>
                  </a:lnTo>
                </a:path>
              </a:pathLst>
            </a:custGeom>
            <a:noFill/>
            <a:ln w="31750">
              <a:solidFill>
                <a:srgbClr val="3333FF"/>
              </a:solidFill>
              <a:round/>
            </a:ln>
          </p:spPr>
          <p:txBody>
            <a:bodyPr/>
            <a:lstStyle/>
            <a:p>
              <a:endParaRPr lang="zh-CN" altLang="en-US"/>
            </a:p>
          </p:txBody>
        </p:sp>
        <p:sp>
          <p:nvSpPr>
            <p:cNvPr id="47135" name="Freeform 16"/>
            <p:cNvSpPr/>
            <p:nvPr/>
          </p:nvSpPr>
          <p:spPr bwMode="auto">
            <a:xfrm>
              <a:off x="5359403" y="2849550"/>
              <a:ext cx="266700" cy="609600"/>
            </a:xfrm>
            <a:custGeom>
              <a:avLst/>
              <a:gdLst>
                <a:gd name="T0" fmla="*/ 168 w 168"/>
                <a:gd name="T1" fmla="*/ 0 h 384"/>
                <a:gd name="T2" fmla="*/ 0 w 168"/>
                <a:gd name="T3" fmla="*/ 384 h 384"/>
                <a:gd name="T4" fmla="*/ 0 60000 65536"/>
                <a:gd name="T5" fmla="*/ 0 60000 65536"/>
                <a:gd name="T6" fmla="*/ 0 w 168"/>
                <a:gd name="T7" fmla="*/ 0 h 384"/>
                <a:gd name="T8" fmla="*/ 168 w 168"/>
                <a:gd name="T9" fmla="*/ 384 h 384"/>
              </a:gdLst>
              <a:ahLst/>
              <a:cxnLst>
                <a:cxn ang="T4">
                  <a:pos x="T0" y="T1"/>
                </a:cxn>
                <a:cxn ang="T5">
                  <a:pos x="T2" y="T3"/>
                </a:cxn>
              </a:cxnLst>
              <a:rect l="T6" t="T7" r="T8" b="T9"/>
              <a:pathLst>
                <a:path w="168" h="384">
                  <a:moveTo>
                    <a:pt x="168" y="0"/>
                  </a:moveTo>
                  <a:lnTo>
                    <a:pt x="0" y="384"/>
                  </a:lnTo>
                </a:path>
              </a:pathLst>
            </a:custGeom>
            <a:noFill/>
            <a:ln w="31750">
              <a:solidFill>
                <a:srgbClr val="3333FF"/>
              </a:solidFill>
              <a:round/>
            </a:ln>
          </p:spPr>
          <p:txBody>
            <a:bodyPr/>
            <a:lstStyle/>
            <a:p>
              <a:endParaRPr lang="zh-CN" altLang="en-US"/>
            </a:p>
          </p:txBody>
        </p:sp>
        <p:sp>
          <p:nvSpPr>
            <p:cNvPr id="47136" name="Oval 17"/>
            <p:cNvSpPr>
              <a:spLocks noChangeArrowheads="1"/>
            </p:cNvSpPr>
            <p:nvPr/>
          </p:nvSpPr>
          <p:spPr bwMode="auto">
            <a:xfrm>
              <a:off x="6003928" y="3473437"/>
              <a:ext cx="571500" cy="534988"/>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8</a:t>
              </a:r>
            </a:p>
          </p:txBody>
        </p:sp>
        <p:sp>
          <p:nvSpPr>
            <p:cNvPr id="47137" name="Oval 18"/>
            <p:cNvSpPr>
              <a:spLocks noChangeArrowheads="1"/>
            </p:cNvSpPr>
            <p:nvPr/>
          </p:nvSpPr>
          <p:spPr bwMode="auto">
            <a:xfrm>
              <a:off x="5000628" y="3473437"/>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3</a:t>
              </a:r>
            </a:p>
          </p:txBody>
        </p:sp>
        <p:sp>
          <p:nvSpPr>
            <p:cNvPr id="47138" name="Oval 19"/>
            <p:cNvSpPr>
              <a:spLocks noChangeArrowheads="1"/>
            </p:cNvSpPr>
            <p:nvPr/>
          </p:nvSpPr>
          <p:spPr bwMode="auto">
            <a:xfrm>
              <a:off x="6124578" y="1571612"/>
              <a:ext cx="566738" cy="534988"/>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Times New Roman" panose="02020603050405020304" pitchFamily="18" charset="0"/>
                  <a:cs typeface="Times New Roman" panose="02020603050405020304" pitchFamily="18" charset="0"/>
                </a:rPr>
                <a:t>9</a:t>
              </a:r>
            </a:p>
          </p:txBody>
        </p:sp>
        <p:sp>
          <p:nvSpPr>
            <p:cNvPr id="47139" name="Freeform 20"/>
            <p:cNvSpPr/>
            <p:nvPr/>
          </p:nvSpPr>
          <p:spPr bwMode="auto">
            <a:xfrm>
              <a:off x="5834066" y="2036750"/>
              <a:ext cx="363538" cy="488950"/>
            </a:xfrm>
            <a:custGeom>
              <a:avLst/>
              <a:gdLst>
                <a:gd name="T0" fmla="*/ 229 w 229"/>
                <a:gd name="T1" fmla="*/ 0 h 308"/>
                <a:gd name="T2" fmla="*/ 0 w 229"/>
                <a:gd name="T3" fmla="*/ 308 h 308"/>
                <a:gd name="T4" fmla="*/ 0 60000 65536"/>
                <a:gd name="T5" fmla="*/ 0 60000 65536"/>
                <a:gd name="T6" fmla="*/ 0 w 229"/>
                <a:gd name="T7" fmla="*/ 0 h 308"/>
                <a:gd name="T8" fmla="*/ 229 w 229"/>
                <a:gd name="T9" fmla="*/ 308 h 308"/>
              </a:gdLst>
              <a:ahLst/>
              <a:cxnLst>
                <a:cxn ang="T4">
                  <a:pos x="T0" y="T1"/>
                </a:cxn>
                <a:cxn ang="T5">
                  <a:pos x="T2" y="T3"/>
                </a:cxn>
              </a:cxnLst>
              <a:rect l="T6" t="T7" r="T8" b="T9"/>
              <a:pathLst>
                <a:path w="229" h="308">
                  <a:moveTo>
                    <a:pt x="229" y="0"/>
                  </a:moveTo>
                  <a:lnTo>
                    <a:pt x="0" y="308"/>
                  </a:lnTo>
                </a:path>
              </a:pathLst>
            </a:custGeom>
            <a:noFill/>
            <a:ln w="31750">
              <a:solidFill>
                <a:srgbClr val="3333FF"/>
              </a:solidFill>
              <a:round/>
            </a:ln>
          </p:spPr>
          <p:txBody>
            <a:bodyPr/>
            <a:lstStyle/>
            <a:p>
              <a:endParaRPr lang="zh-CN" altLang="en-US"/>
            </a:p>
          </p:txBody>
        </p:sp>
        <p:sp>
          <p:nvSpPr>
            <p:cNvPr id="47140" name="Oval 21"/>
            <p:cNvSpPr>
              <a:spLocks noChangeArrowheads="1"/>
            </p:cNvSpPr>
            <p:nvPr/>
          </p:nvSpPr>
          <p:spPr bwMode="auto">
            <a:xfrm>
              <a:off x="5464178" y="2362187"/>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Times New Roman" panose="02020603050405020304" pitchFamily="18" charset="0"/>
                  <a:cs typeface="Times New Roman" panose="02020603050405020304" pitchFamily="18" charset="0"/>
                </a:rPr>
                <a:t>7</a:t>
              </a:r>
            </a:p>
          </p:txBody>
        </p:sp>
        <p:sp>
          <p:nvSpPr>
            <p:cNvPr id="47141" name="Freeform 22"/>
            <p:cNvSpPr/>
            <p:nvPr/>
          </p:nvSpPr>
          <p:spPr bwMode="auto">
            <a:xfrm>
              <a:off x="6629403" y="2024050"/>
              <a:ext cx="330200" cy="381000"/>
            </a:xfrm>
            <a:custGeom>
              <a:avLst/>
              <a:gdLst>
                <a:gd name="T0" fmla="*/ 0 w 208"/>
                <a:gd name="T1" fmla="*/ 0 h 240"/>
                <a:gd name="T2" fmla="*/ 208 w 208"/>
                <a:gd name="T3" fmla="*/ 240 h 240"/>
                <a:gd name="T4" fmla="*/ 0 60000 65536"/>
                <a:gd name="T5" fmla="*/ 0 60000 65536"/>
                <a:gd name="T6" fmla="*/ 0 w 208"/>
                <a:gd name="T7" fmla="*/ 0 h 240"/>
                <a:gd name="T8" fmla="*/ 208 w 208"/>
                <a:gd name="T9" fmla="*/ 240 h 240"/>
              </a:gdLst>
              <a:ahLst/>
              <a:cxnLst>
                <a:cxn ang="T4">
                  <a:pos x="T0" y="T1"/>
                </a:cxn>
                <a:cxn ang="T5">
                  <a:pos x="T2" y="T3"/>
                </a:cxn>
              </a:cxnLst>
              <a:rect l="T6" t="T7" r="T8" b="T9"/>
              <a:pathLst>
                <a:path w="208" h="240">
                  <a:moveTo>
                    <a:pt x="0" y="0"/>
                  </a:moveTo>
                  <a:lnTo>
                    <a:pt x="208" y="240"/>
                  </a:lnTo>
                </a:path>
              </a:pathLst>
            </a:custGeom>
            <a:noFill/>
            <a:ln w="31750">
              <a:solidFill>
                <a:srgbClr val="3333FF"/>
              </a:solidFill>
              <a:round/>
            </a:ln>
          </p:spPr>
          <p:txBody>
            <a:bodyPr/>
            <a:lstStyle/>
            <a:p>
              <a:endParaRPr lang="zh-CN" altLang="en-US"/>
            </a:p>
          </p:txBody>
        </p:sp>
        <p:sp>
          <p:nvSpPr>
            <p:cNvPr id="47142" name="Oval 23"/>
            <p:cNvSpPr>
              <a:spLocks noChangeArrowheads="1"/>
            </p:cNvSpPr>
            <p:nvPr/>
          </p:nvSpPr>
          <p:spPr bwMode="auto">
            <a:xfrm>
              <a:off x="6805616" y="2366950"/>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11</a:t>
              </a:r>
            </a:p>
          </p:txBody>
        </p:sp>
        <p:sp>
          <p:nvSpPr>
            <p:cNvPr id="47143" name="Freeform 24"/>
            <p:cNvSpPr/>
            <p:nvPr/>
          </p:nvSpPr>
          <p:spPr bwMode="auto">
            <a:xfrm>
              <a:off x="7183441" y="2870187"/>
              <a:ext cx="373063" cy="639763"/>
            </a:xfrm>
            <a:custGeom>
              <a:avLst/>
              <a:gdLst>
                <a:gd name="T0" fmla="*/ 0 w 235"/>
                <a:gd name="T1" fmla="*/ 0 h 403"/>
                <a:gd name="T2" fmla="*/ 235 w 235"/>
                <a:gd name="T3" fmla="*/ 403 h 403"/>
                <a:gd name="T4" fmla="*/ 0 60000 65536"/>
                <a:gd name="T5" fmla="*/ 0 60000 65536"/>
                <a:gd name="T6" fmla="*/ 0 w 235"/>
                <a:gd name="T7" fmla="*/ 0 h 403"/>
                <a:gd name="T8" fmla="*/ 235 w 235"/>
                <a:gd name="T9" fmla="*/ 403 h 403"/>
              </a:gdLst>
              <a:ahLst/>
              <a:cxnLst>
                <a:cxn ang="T4">
                  <a:pos x="T0" y="T1"/>
                </a:cxn>
                <a:cxn ang="T5">
                  <a:pos x="T2" y="T3"/>
                </a:cxn>
              </a:cxnLst>
              <a:rect l="T6" t="T7" r="T8" b="T9"/>
              <a:pathLst>
                <a:path w="235" h="403">
                  <a:moveTo>
                    <a:pt x="0" y="0"/>
                  </a:moveTo>
                  <a:lnTo>
                    <a:pt x="235" y="403"/>
                  </a:lnTo>
                </a:path>
              </a:pathLst>
            </a:custGeom>
            <a:noFill/>
            <a:ln w="31750">
              <a:solidFill>
                <a:srgbClr val="3333FF"/>
              </a:solidFill>
              <a:round/>
            </a:ln>
          </p:spPr>
          <p:txBody>
            <a:bodyPr/>
            <a:lstStyle/>
            <a:p>
              <a:endParaRPr lang="zh-CN" altLang="en-US"/>
            </a:p>
          </p:txBody>
        </p:sp>
        <p:sp>
          <p:nvSpPr>
            <p:cNvPr id="47144" name="Oval 25"/>
            <p:cNvSpPr>
              <a:spLocks noChangeArrowheads="1"/>
            </p:cNvSpPr>
            <p:nvPr/>
          </p:nvSpPr>
          <p:spPr bwMode="auto">
            <a:xfrm>
              <a:off x="7304091" y="3486137"/>
              <a:ext cx="571500" cy="536575"/>
            </a:xfrm>
            <a:prstGeom prst="ellipse">
              <a:avLst/>
            </a:prstGeom>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Times New Roman" panose="02020603050405020304" pitchFamily="18" charset="0"/>
                  <a:cs typeface="Times New Roman" panose="02020603050405020304" pitchFamily="18" charset="0"/>
                </a:rPr>
                <a:t>16</a:t>
              </a:r>
            </a:p>
          </p:txBody>
        </p:sp>
        <p:sp>
          <p:nvSpPr>
            <p:cNvPr id="47145" name="Text Box 37"/>
            <p:cNvSpPr txBox="1">
              <a:spLocks noChangeArrowheads="1"/>
            </p:cNvSpPr>
            <p:nvPr/>
          </p:nvSpPr>
          <p:spPr bwMode="auto">
            <a:xfrm>
              <a:off x="5427666" y="3800462"/>
              <a:ext cx="287338" cy="366713"/>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0</a:t>
              </a:r>
            </a:p>
          </p:txBody>
        </p:sp>
        <p:sp>
          <p:nvSpPr>
            <p:cNvPr id="47146" name="Text Box 38"/>
            <p:cNvSpPr txBox="1">
              <a:spLocks noChangeArrowheads="1"/>
            </p:cNvSpPr>
            <p:nvPr/>
          </p:nvSpPr>
          <p:spPr bwMode="auto">
            <a:xfrm>
              <a:off x="6508753" y="3800462"/>
              <a:ext cx="287338" cy="366713"/>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0</a:t>
              </a:r>
            </a:p>
          </p:txBody>
        </p:sp>
        <p:sp>
          <p:nvSpPr>
            <p:cNvPr id="47147" name="Text Box 39"/>
            <p:cNvSpPr txBox="1">
              <a:spLocks noChangeArrowheads="1"/>
            </p:cNvSpPr>
            <p:nvPr/>
          </p:nvSpPr>
          <p:spPr bwMode="auto">
            <a:xfrm>
              <a:off x="7805741" y="3800462"/>
              <a:ext cx="287338" cy="366713"/>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0</a:t>
              </a:r>
            </a:p>
          </p:txBody>
        </p:sp>
        <p:sp>
          <p:nvSpPr>
            <p:cNvPr id="47148" name="Text Box 40"/>
            <p:cNvSpPr txBox="1">
              <a:spLocks noChangeArrowheads="1"/>
            </p:cNvSpPr>
            <p:nvPr/>
          </p:nvSpPr>
          <p:spPr bwMode="auto">
            <a:xfrm>
              <a:off x="6651628" y="1574787"/>
              <a:ext cx="287338" cy="366713"/>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0</a:t>
              </a:r>
            </a:p>
          </p:txBody>
        </p:sp>
        <p:sp>
          <p:nvSpPr>
            <p:cNvPr id="47149" name="Text Box 41"/>
            <p:cNvSpPr txBox="1">
              <a:spLocks noChangeArrowheads="1"/>
            </p:cNvSpPr>
            <p:nvPr/>
          </p:nvSpPr>
          <p:spPr bwMode="auto">
            <a:xfrm>
              <a:off x="5427666" y="2071675"/>
              <a:ext cx="287338" cy="366713"/>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0</a:t>
              </a:r>
            </a:p>
          </p:txBody>
        </p:sp>
        <p:sp>
          <p:nvSpPr>
            <p:cNvPr id="47150" name="Text Box 42"/>
            <p:cNvSpPr txBox="1">
              <a:spLocks noChangeArrowheads="1"/>
            </p:cNvSpPr>
            <p:nvPr/>
          </p:nvSpPr>
          <p:spPr bwMode="auto">
            <a:xfrm>
              <a:off x="7445378" y="2287575"/>
              <a:ext cx="503238" cy="366713"/>
            </a:xfrm>
            <a:prstGeom prst="rect">
              <a:avLst/>
            </a:prstGeom>
            <a:noFill/>
            <a:ln w="9525">
              <a:noFill/>
              <a:miter lim="800000"/>
            </a:ln>
          </p:spPr>
          <p:txBody>
            <a:bodyPr>
              <a:spAutoFit/>
            </a:bodyPr>
            <a:lstStyle/>
            <a:p>
              <a:pPr algn="l">
                <a:spcBef>
                  <a:spcPct val="50000"/>
                </a:spcBef>
              </a:pPr>
              <a:r>
                <a:rPr kumimoji="0" lang="en-US" altLang="zh-CN" sz="1800" b="1">
                  <a:solidFill>
                    <a:srgbClr val="3333FF"/>
                  </a:solidFill>
                  <a:ea typeface="楷体_GB2312" pitchFamily="49" charset="-122"/>
                </a:rPr>
                <a:t>-1</a:t>
              </a:r>
            </a:p>
          </p:txBody>
        </p:sp>
      </p:grpSp>
      <p:sp>
        <p:nvSpPr>
          <p:cNvPr id="145456" name="Text Box 48"/>
          <p:cNvSpPr txBox="1">
            <a:spLocks noChangeArrowheads="1"/>
          </p:cNvSpPr>
          <p:nvPr/>
        </p:nvSpPr>
        <p:spPr bwMode="auto">
          <a:xfrm>
            <a:off x="4429124" y="4714884"/>
            <a:ext cx="1727200" cy="457200"/>
          </a:xfrm>
          <a:prstGeom prst="rect">
            <a:avLst/>
          </a:prstGeom>
          <a:noFill/>
          <a:ln w="28575" algn="ctr">
            <a:noFill/>
            <a:miter lim="800000"/>
          </a:ln>
        </p:spPr>
        <p:txBody>
          <a:bodyPr>
            <a:spAutoFit/>
          </a:bodyPr>
          <a:lstStyle/>
          <a:p>
            <a:pPr>
              <a:spcBef>
                <a:spcPct val="50000"/>
              </a:spcBef>
            </a:pPr>
            <a:r>
              <a:rPr kumimoji="0" lang="zh-CN" altLang="en-US" sz="2400" b="1" dirty="0">
                <a:solidFill>
                  <a:srgbClr val="FF00FF"/>
                </a:solidFill>
                <a:ea typeface="楷体" panose="02010609060101010101" pitchFamily="49" charset="-122"/>
                <a:cs typeface="Times New Roman" panose="02020603050405020304" pitchFamily="18" charset="0"/>
              </a:rPr>
              <a:t>调整完毕</a:t>
            </a:r>
          </a:p>
        </p:txBody>
      </p:sp>
      <p:sp>
        <p:nvSpPr>
          <p:cNvPr id="145457" name="Freeform 49"/>
          <p:cNvSpPr/>
          <p:nvPr/>
        </p:nvSpPr>
        <p:spPr bwMode="auto">
          <a:xfrm>
            <a:off x="1976433" y="1344596"/>
            <a:ext cx="869950" cy="1830388"/>
          </a:xfrm>
          <a:custGeom>
            <a:avLst/>
            <a:gdLst>
              <a:gd name="T0" fmla="*/ 33 w 548"/>
              <a:gd name="T1" fmla="*/ 1153 h 1153"/>
              <a:gd name="T2" fmla="*/ 52 w 548"/>
              <a:gd name="T3" fmla="*/ 840 h 1153"/>
              <a:gd name="T4" fmla="*/ 348 w 548"/>
              <a:gd name="T5" fmla="*/ 576 h 1153"/>
              <a:gd name="T6" fmla="*/ 468 w 548"/>
              <a:gd name="T7" fmla="*/ 352 h 1153"/>
              <a:gd name="T8" fmla="*/ 548 w 548"/>
              <a:gd name="T9" fmla="*/ 0 h 1153"/>
              <a:gd name="T10" fmla="*/ 0 60000 65536"/>
              <a:gd name="T11" fmla="*/ 0 60000 65536"/>
              <a:gd name="T12" fmla="*/ 0 60000 65536"/>
              <a:gd name="T13" fmla="*/ 0 60000 65536"/>
              <a:gd name="T14" fmla="*/ 0 60000 65536"/>
              <a:gd name="T15" fmla="*/ 0 w 548"/>
              <a:gd name="T16" fmla="*/ 0 h 1153"/>
              <a:gd name="T17" fmla="*/ 548 w 548"/>
              <a:gd name="T18" fmla="*/ 1153 h 1153"/>
            </a:gdLst>
            <a:ahLst/>
            <a:cxnLst>
              <a:cxn ang="T10">
                <a:pos x="T0" y="T1"/>
              </a:cxn>
              <a:cxn ang="T11">
                <a:pos x="T2" y="T3"/>
              </a:cxn>
              <a:cxn ang="T12">
                <a:pos x="T4" y="T5"/>
              </a:cxn>
              <a:cxn ang="T13">
                <a:pos x="T6" y="T7"/>
              </a:cxn>
              <a:cxn ang="T14">
                <a:pos x="T8" y="T9"/>
              </a:cxn>
            </a:cxnLst>
            <a:rect l="T15" t="T16" r="T17" b="T18"/>
            <a:pathLst>
              <a:path w="548" h="1153">
                <a:moveTo>
                  <a:pt x="33" y="1153"/>
                </a:moveTo>
                <a:cubicBezTo>
                  <a:pt x="36" y="1101"/>
                  <a:pt x="0" y="936"/>
                  <a:pt x="52" y="840"/>
                </a:cubicBezTo>
                <a:cubicBezTo>
                  <a:pt x="94" y="737"/>
                  <a:pt x="279" y="657"/>
                  <a:pt x="348" y="576"/>
                </a:cubicBezTo>
                <a:cubicBezTo>
                  <a:pt x="417" y="495"/>
                  <a:pt x="435" y="448"/>
                  <a:pt x="468" y="352"/>
                </a:cubicBezTo>
                <a:cubicBezTo>
                  <a:pt x="533" y="220"/>
                  <a:pt x="531" y="73"/>
                  <a:pt x="548" y="0"/>
                </a:cubicBezTo>
              </a:path>
            </a:pathLst>
          </a:custGeom>
          <a:noFill/>
          <a:ln w="57150">
            <a:solidFill>
              <a:srgbClr val="9900FF"/>
            </a:solidFill>
            <a:round/>
            <a:tailEnd type="triangle" w="med" len="med"/>
          </a:ln>
        </p:spPr>
        <p:txBody>
          <a:bodyPr wrap="none" anchor="ctr"/>
          <a:lstStyle/>
          <a:p>
            <a:endParaRPr lang="zh-CN" altLang="en-US"/>
          </a:p>
        </p:txBody>
      </p:sp>
      <p:sp>
        <p:nvSpPr>
          <p:cNvPr id="46" name="右箭头 45"/>
          <p:cNvSpPr/>
          <p:nvPr/>
        </p:nvSpPr>
        <p:spPr>
          <a:xfrm>
            <a:off x="4071934" y="2500306"/>
            <a:ext cx="857256"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2" name="TextBox 41"/>
          <p:cNvSpPr txBox="1"/>
          <p:nvPr/>
        </p:nvSpPr>
        <p:spPr>
          <a:xfrm>
            <a:off x="3929058" y="2143116"/>
            <a:ext cx="1143008" cy="400110"/>
          </a:xfrm>
          <a:prstGeom prst="rect">
            <a:avLst/>
          </a:prstGeom>
          <a:noFill/>
        </p:spPr>
        <p:txBody>
          <a:bodyPr wrap="square" rtlCol="0">
            <a:spAutoFit/>
          </a:bodyPr>
          <a:lstStyle/>
          <a:p>
            <a:r>
              <a:rPr lang="en-US" altLang="zh-CN" sz="2000" b="1">
                <a:solidFill>
                  <a:srgbClr val="3333FF"/>
                </a:solidFill>
                <a:ea typeface="楷体" panose="02010609060101010101" pitchFamily="49" charset="-122"/>
                <a:cs typeface="Times New Roman" panose="02020603050405020304" pitchFamily="18" charset="0"/>
              </a:rPr>
              <a:t>RL</a:t>
            </a:r>
            <a:r>
              <a:rPr lang="zh-CN" altLang="en-US" sz="2000" b="1">
                <a:solidFill>
                  <a:srgbClr val="3333FF"/>
                </a:solidFill>
                <a:ea typeface="楷体" panose="02010609060101010101" pitchFamily="49" charset="-122"/>
                <a:cs typeface="Times New Roman" panose="02020603050405020304" pitchFamily="18" charset="0"/>
              </a:rPr>
              <a:t>调整</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68</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57"/>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145457"/>
                                        </p:tgtEl>
                                      </p:cBhvr>
                                    </p:animEffect>
                                    <p:animScale>
                                      <p:cBhvr>
                                        <p:cTn id="10" dur="250" autoRev="1" fill="hold"/>
                                        <p:tgtEl>
                                          <p:spTgt spid="14545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54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56" grpId="0"/>
      <p:bldP spid="145457" grpId="0" bldLvl="0" animBg="1"/>
      <p:bldP spid="145457" grpId="1" bldLvl="0" animBg="1"/>
      <p:bldP spid="46" grpId="0" bldLvl="0" animBg="1"/>
      <p:bldP spid="4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7"/>
          <p:cNvSpPr txBox="1">
            <a:spLocks noChangeArrowheads="1"/>
          </p:cNvSpPr>
          <p:nvPr/>
        </p:nvSpPr>
        <p:spPr bwMode="auto">
          <a:xfrm>
            <a:off x="214282" y="642918"/>
            <a:ext cx="8458200" cy="1052596"/>
          </a:xfrm>
          <a:prstGeom prst="rect">
            <a:avLst/>
          </a:prstGeom>
          <a:noFill/>
          <a:ln w="9525">
            <a:noFill/>
            <a:miter lim="800000"/>
          </a:ln>
        </p:spPr>
        <p:txBody>
          <a:bodyPr>
            <a:spAutoFit/>
          </a:bodyPr>
          <a:lstStyle/>
          <a:p>
            <a:pPr algn="just">
              <a:lnSpc>
                <a:spcPct val="120000"/>
              </a:lnSpc>
              <a:spcBef>
                <a:spcPct val="50000"/>
              </a:spcBef>
            </a:pPr>
            <a:r>
              <a:rPr lang="en-US" altLang="zh-CN" sz="2400" b="1" dirty="0">
                <a:solidFill>
                  <a:srgbClr val="3333FF"/>
                </a:solidFill>
                <a:ea typeface="楷体" panose="02010609060101010101" pitchFamily="49" charset="-122"/>
                <a:cs typeface="Times New Roman" panose="02020603050405020304" pitchFamily="18" charset="0"/>
              </a:rPr>
              <a:t>      </a:t>
            </a:r>
            <a:r>
              <a:rPr lang="en-US" altLang="zh-CN" b="1">
                <a:ea typeface="楷体" panose="02010609060101010101" pitchFamily="49" charset="-122"/>
                <a:cs typeface="Times New Roman" panose="02020603050405020304" pitchFamily="18" charset="0"/>
              </a:rPr>
              <a:t>【</a:t>
            </a:r>
            <a:r>
              <a:rPr lang="zh-CN" altLang="en-US" b="1">
                <a:ea typeface="楷体" panose="02010609060101010101" pitchFamily="49" charset="-122"/>
                <a:cs typeface="Times New Roman" panose="02020603050405020304" pitchFamily="18" charset="0"/>
              </a:rPr>
              <a:t>例</a:t>
            </a:r>
            <a:r>
              <a:rPr lang="en-US" altLang="zh-CN" b="1">
                <a:ea typeface="楷体" panose="02010609060101010101" pitchFamily="49" charset="-122"/>
                <a:cs typeface="Times New Roman" panose="02020603050405020304" pitchFamily="18" charset="0"/>
              </a:rPr>
              <a:t>9-5】</a:t>
            </a:r>
            <a:r>
              <a:rPr lang="en-US" altLang="zh-CN" b="1">
                <a:solidFill>
                  <a:srgbClr val="3333FF"/>
                </a:solidFill>
                <a:ea typeface="楷体" panose="02010609060101010101" pitchFamily="49" charset="-122"/>
                <a:cs typeface="Times New Roman" panose="02020603050405020304" pitchFamily="18" charset="0"/>
              </a:rPr>
              <a:t> </a:t>
            </a:r>
            <a:r>
              <a:rPr lang="zh-CN" altLang="en-US" sz="2400" b="1" dirty="0">
                <a:solidFill>
                  <a:srgbClr val="3333FF"/>
                </a:solidFill>
                <a:ea typeface="楷体" panose="02010609060101010101" pitchFamily="49" charset="-122"/>
                <a:cs typeface="Times New Roman" panose="02020603050405020304" pitchFamily="18" charset="0"/>
              </a:rPr>
              <a:t>输入</a:t>
            </a:r>
            <a:r>
              <a:rPr lang="zh-CN" altLang="en-US" sz="2400" b="1">
                <a:solidFill>
                  <a:srgbClr val="3333FF"/>
                </a:solidFill>
                <a:ea typeface="楷体" panose="02010609060101010101" pitchFamily="49" charset="-122"/>
                <a:cs typeface="Times New Roman" panose="02020603050405020304" pitchFamily="18" charset="0"/>
              </a:rPr>
              <a:t>关键字序列</a:t>
            </a:r>
            <a:r>
              <a:rPr lang="en-US" altLang="zh-CN" sz="2400" b="1">
                <a:solidFill>
                  <a:srgbClr val="3333FF"/>
                </a:solidFill>
                <a:ea typeface="楷体" panose="02010609060101010101" pitchFamily="49" charset="-122"/>
                <a:cs typeface="Times New Roman" panose="02020603050405020304" pitchFamily="18" charset="0"/>
              </a:rPr>
              <a:t>(16</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3</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7</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11</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9</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26</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18</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14</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15)</a:t>
            </a:r>
            <a:r>
              <a:rPr lang="zh-CN" altLang="en-US" sz="2400" b="1">
                <a:solidFill>
                  <a:srgbClr val="3333FF"/>
                </a:solidFill>
                <a:ea typeface="楷体" panose="02010609060101010101" pitchFamily="49" charset="-122"/>
                <a:cs typeface="Times New Roman" panose="02020603050405020304" pitchFamily="18" charset="0"/>
              </a:rPr>
              <a:t>，给</a:t>
            </a:r>
            <a:r>
              <a:rPr lang="zh-CN" altLang="en-US" sz="2400" b="1" dirty="0">
                <a:solidFill>
                  <a:srgbClr val="3333FF"/>
                </a:solidFill>
                <a:ea typeface="楷体" panose="02010609060101010101" pitchFamily="49" charset="-122"/>
                <a:cs typeface="Times New Roman" panose="02020603050405020304" pitchFamily="18" charset="0"/>
              </a:rPr>
              <a:t>出构造一棵</a:t>
            </a:r>
            <a:r>
              <a:rPr lang="en-US" altLang="zh-CN" sz="2400" b="1" dirty="0" err="1">
                <a:solidFill>
                  <a:srgbClr val="3333FF"/>
                </a:solidFill>
                <a:ea typeface="楷体" panose="02010609060101010101" pitchFamily="49" charset="-122"/>
                <a:cs typeface="Times New Roman" panose="02020603050405020304" pitchFamily="18" charset="0"/>
              </a:rPr>
              <a:t>AVL</a:t>
            </a:r>
            <a:r>
              <a:rPr lang="zh-CN" altLang="en-US" sz="2400" b="1" dirty="0">
                <a:solidFill>
                  <a:srgbClr val="3333FF"/>
                </a:solidFill>
                <a:ea typeface="楷体" panose="02010609060101010101" pitchFamily="49" charset="-122"/>
                <a:cs typeface="Times New Roman" panose="02020603050405020304" pitchFamily="18" charset="0"/>
              </a:rPr>
              <a:t>树的步骤。</a:t>
            </a:r>
          </a:p>
        </p:txBody>
      </p:sp>
      <p:sp>
        <p:nvSpPr>
          <p:cNvPr id="48131" name="Oval 38"/>
          <p:cNvSpPr>
            <a:spLocks noChangeAspect="1" noChangeArrowheads="1"/>
          </p:cNvSpPr>
          <p:nvPr/>
        </p:nvSpPr>
        <p:spPr bwMode="auto">
          <a:xfrm>
            <a:off x="2628900" y="2779713"/>
            <a:ext cx="468313" cy="46831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48132" name="Line 39"/>
          <p:cNvSpPr>
            <a:spLocks noChangeShapeType="1"/>
          </p:cNvSpPr>
          <p:nvPr/>
        </p:nvSpPr>
        <p:spPr bwMode="auto">
          <a:xfrm>
            <a:off x="1403350" y="3068638"/>
            <a:ext cx="1081088" cy="0"/>
          </a:xfrm>
          <a:prstGeom prst="line">
            <a:avLst/>
          </a:prstGeom>
          <a:noFill/>
          <a:ln w="38100">
            <a:solidFill>
              <a:schemeClr val="tx1"/>
            </a:solidFill>
            <a:round/>
            <a:tailEnd type="triangle" w="med" len="med"/>
          </a:ln>
        </p:spPr>
        <p:txBody>
          <a:bodyPr anchor="ctr">
            <a:spAutoFit/>
          </a:bodyPr>
          <a:lstStyle/>
          <a:p>
            <a:endParaRPr lang="zh-CN" altLang="en-US"/>
          </a:p>
        </p:txBody>
      </p:sp>
      <p:sp>
        <p:nvSpPr>
          <p:cNvPr id="48133" name="Text Box 40"/>
          <p:cNvSpPr txBox="1">
            <a:spLocks noChangeArrowheads="1"/>
          </p:cNvSpPr>
          <p:nvPr/>
        </p:nvSpPr>
        <p:spPr bwMode="auto">
          <a:xfrm>
            <a:off x="1474788" y="2563813"/>
            <a:ext cx="936625" cy="304800"/>
          </a:xfrm>
          <a:prstGeom prst="rect">
            <a:avLst/>
          </a:prstGeom>
          <a:noFill/>
          <a:ln w="9525">
            <a:noFill/>
            <a:miter lim="800000"/>
          </a:ln>
        </p:spPr>
        <p:txBody>
          <a:bodyPr lIns="0" tIns="0" rIns="0" bIns="0">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插入</a:t>
            </a:r>
            <a:r>
              <a:rPr kumimoji="0" lang="en-US" altLang="zh-CN" sz="2000" b="1" dirty="0">
                <a:solidFill>
                  <a:srgbClr val="3333FF"/>
                </a:solidFill>
                <a:ea typeface="楷体" panose="02010609060101010101" pitchFamily="49" charset="-122"/>
                <a:cs typeface="Times New Roman" panose="02020603050405020304" pitchFamily="18" charset="0"/>
              </a:rPr>
              <a:t>16</a:t>
            </a:r>
          </a:p>
        </p:txBody>
      </p:sp>
      <p:sp>
        <p:nvSpPr>
          <p:cNvPr id="48134" name="Text Box 41"/>
          <p:cNvSpPr txBox="1">
            <a:spLocks noChangeArrowheads="1"/>
          </p:cNvSpPr>
          <p:nvPr/>
        </p:nvSpPr>
        <p:spPr bwMode="auto">
          <a:xfrm>
            <a:off x="2700338" y="2347913"/>
            <a:ext cx="215900"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nvGrpSpPr>
          <p:cNvPr id="2" name="Group 42"/>
          <p:cNvGrpSpPr/>
          <p:nvPr/>
        </p:nvGrpSpPr>
        <p:grpSpPr bwMode="auto">
          <a:xfrm>
            <a:off x="3492500" y="2276475"/>
            <a:ext cx="2663825" cy="1404938"/>
            <a:chOff x="2200" y="1253"/>
            <a:chExt cx="1678" cy="885"/>
          </a:xfrm>
        </p:grpSpPr>
        <p:sp>
          <p:nvSpPr>
            <p:cNvPr id="48159" name="Line 43"/>
            <p:cNvSpPr>
              <a:spLocks noChangeShapeType="1"/>
            </p:cNvSpPr>
            <p:nvPr/>
          </p:nvSpPr>
          <p:spPr bwMode="auto">
            <a:xfrm>
              <a:off x="2200" y="1752"/>
              <a:ext cx="681" cy="0"/>
            </a:xfrm>
            <a:prstGeom prst="line">
              <a:avLst/>
            </a:prstGeom>
            <a:noFill/>
            <a:ln w="38100">
              <a:solidFill>
                <a:schemeClr val="tx1"/>
              </a:solidFill>
              <a:round/>
              <a:tailEnd type="triangle" w="med" len="med"/>
            </a:ln>
          </p:spPr>
          <p:txBody>
            <a:bodyPr anchor="ctr">
              <a:spAutoFit/>
            </a:bodyPr>
            <a:lstStyle/>
            <a:p>
              <a:endParaRPr lang="zh-CN" altLang="en-US"/>
            </a:p>
          </p:txBody>
        </p:sp>
        <p:sp>
          <p:nvSpPr>
            <p:cNvPr id="48160" name="Text Box 44"/>
            <p:cNvSpPr txBox="1">
              <a:spLocks noChangeArrowheads="1"/>
            </p:cNvSpPr>
            <p:nvPr/>
          </p:nvSpPr>
          <p:spPr bwMode="auto">
            <a:xfrm>
              <a:off x="2245" y="1434"/>
              <a:ext cx="590" cy="192"/>
            </a:xfrm>
            <a:prstGeom prst="rect">
              <a:avLst/>
            </a:prstGeom>
            <a:noFill/>
            <a:ln w="9525">
              <a:noFill/>
              <a:miter lim="800000"/>
            </a:ln>
          </p:spPr>
          <p:txBody>
            <a:bodyPr lIns="0" tIns="0" rIns="0" bIns="0">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插入</a:t>
              </a:r>
              <a:r>
                <a:rPr kumimoji="0" lang="en-US" altLang="zh-CN" sz="2000" b="1" dirty="0">
                  <a:solidFill>
                    <a:srgbClr val="3333FF"/>
                  </a:solidFill>
                  <a:ea typeface="楷体" panose="02010609060101010101" pitchFamily="49" charset="-122"/>
                  <a:cs typeface="Times New Roman" panose="02020603050405020304" pitchFamily="18" charset="0"/>
                </a:rPr>
                <a:t>3</a:t>
              </a:r>
            </a:p>
          </p:txBody>
        </p:sp>
        <p:sp>
          <p:nvSpPr>
            <p:cNvPr id="48161" name="Oval 45"/>
            <p:cNvSpPr>
              <a:spLocks noChangeAspect="1" noChangeArrowheads="1"/>
            </p:cNvSpPr>
            <p:nvPr/>
          </p:nvSpPr>
          <p:spPr bwMode="auto">
            <a:xfrm>
              <a:off x="3382" y="1344"/>
              <a:ext cx="295" cy="27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48162" name="Oval 46"/>
            <p:cNvSpPr>
              <a:spLocks noChangeAspect="1" noChangeArrowheads="1"/>
            </p:cNvSpPr>
            <p:nvPr/>
          </p:nvSpPr>
          <p:spPr bwMode="auto">
            <a:xfrm>
              <a:off x="3107" y="1843"/>
              <a:ext cx="295"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48163" name="Text Box 47"/>
            <p:cNvSpPr txBox="1">
              <a:spLocks noChangeArrowheads="1"/>
            </p:cNvSpPr>
            <p:nvPr/>
          </p:nvSpPr>
          <p:spPr bwMode="auto">
            <a:xfrm>
              <a:off x="3152" y="1650"/>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48164" name="Text Box 48"/>
            <p:cNvSpPr txBox="1">
              <a:spLocks noChangeArrowheads="1"/>
            </p:cNvSpPr>
            <p:nvPr/>
          </p:nvSpPr>
          <p:spPr bwMode="auto">
            <a:xfrm>
              <a:off x="3742" y="1253"/>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48165" name="Freeform 49"/>
            <p:cNvSpPr/>
            <p:nvPr/>
          </p:nvSpPr>
          <p:spPr bwMode="auto">
            <a:xfrm>
              <a:off x="3296" y="1608"/>
              <a:ext cx="152" cy="236"/>
            </a:xfrm>
            <a:custGeom>
              <a:avLst/>
              <a:gdLst>
                <a:gd name="T0" fmla="*/ 152 w 152"/>
                <a:gd name="T1" fmla="*/ 0 h 236"/>
                <a:gd name="T2" fmla="*/ 0 w 152"/>
                <a:gd name="T3" fmla="*/ 236 h 236"/>
                <a:gd name="T4" fmla="*/ 0 60000 65536"/>
                <a:gd name="T5" fmla="*/ 0 60000 65536"/>
                <a:gd name="T6" fmla="*/ 0 w 152"/>
                <a:gd name="T7" fmla="*/ 0 h 236"/>
                <a:gd name="T8" fmla="*/ 152 w 152"/>
                <a:gd name="T9" fmla="*/ 236 h 236"/>
              </a:gdLst>
              <a:ahLst/>
              <a:cxnLst>
                <a:cxn ang="T4">
                  <a:pos x="T0" y="T1"/>
                </a:cxn>
                <a:cxn ang="T5">
                  <a:pos x="T2" y="T3"/>
                </a:cxn>
              </a:cxnLst>
              <a:rect l="T6" t="T7" r="T8" b="T9"/>
              <a:pathLst>
                <a:path w="152" h="236">
                  <a:moveTo>
                    <a:pt x="152" y="0"/>
                  </a:moveTo>
                  <a:lnTo>
                    <a:pt x="0" y="236"/>
                  </a:lnTo>
                </a:path>
              </a:pathLst>
            </a:custGeom>
            <a:noFill/>
            <a:ln w="28575">
              <a:solidFill>
                <a:srgbClr val="9900FF"/>
              </a:solidFill>
              <a:round/>
            </a:ln>
          </p:spPr>
          <p:txBody>
            <a:bodyPr anchor="ctr">
              <a:spAutoFit/>
            </a:bodyPr>
            <a:lstStyle/>
            <a:p>
              <a:endParaRPr lang="zh-CN" altLang="en-US"/>
            </a:p>
          </p:txBody>
        </p:sp>
      </p:grpSp>
      <p:grpSp>
        <p:nvGrpSpPr>
          <p:cNvPr id="3" name="Group 50"/>
          <p:cNvGrpSpPr/>
          <p:nvPr/>
        </p:nvGrpSpPr>
        <p:grpSpPr bwMode="auto">
          <a:xfrm>
            <a:off x="1331913" y="3963988"/>
            <a:ext cx="2701925" cy="2057400"/>
            <a:chOff x="839" y="2316"/>
            <a:chExt cx="1702" cy="1296"/>
          </a:xfrm>
        </p:grpSpPr>
        <p:sp>
          <p:nvSpPr>
            <p:cNvPr id="48149" name="Line 51"/>
            <p:cNvSpPr>
              <a:spLocks noChangeShapeType="1"/>
            </p:cNvSpPr>
            <p:nvPr/>
          </p:nvSpPr>
          <p:spPr bwMode="auto">
            <a:xfrm>
              <a:off x="839" y="2977"/>
              <a:ext cx="681" cy="0"/>
            </a:xfrm>
            <a:prstGeom prst="line">
              <a:avLst/>
            </a:prstGeom>
            <a:noFill/>
            <a:ln w="38100">
              <a:solidFill>
                <a:schemeClr val="tx1"/>
              </a:solidFill>
              <a:round/>
              <a:tailEnd type="triangle" w="med" len="med"/>
            </a:ln>
          </p:spPr>
          <p:txBody>
            <a:bodyPr anchor="ctr">
              <a:spAutoFit/>
            </a:bodyPr>
            <a:lstStyle/>
            <a:p>
              <a:endParaRPr lang="zh-CN" altLang="en-US"/>
            </a:p>
          </p:txBody>
        </p:sp>
        <p:sp>
          <p:nvSpPr>
            <p:cNvPr id="48150" name="Text Box 52"/>
            <p:cNvSpPr txBox="1">
              <a:spLocks noChangeArrowheads="1"/>
            </p:cNvSpPr>
            <p:nvPr/>
          </p:nvSpPr>
          <p:spPr bwMode="auto">
            <a:xfrm>
              <a:off x="884" y="2659"/>
              <a:ext cx="590" cy="192"/>
            </a:xfrm>
            <a:prstGeom prst="rect">
              <a:avLst/>
            </a:prstGeom>
            <a:noFill/>
            <a:ln w="9525">
              <a:noFill/>
              <a:miter lim="800000"/>
            </a:ln>
          </p:spPr>
          <p:txBody>
            <a:bodyPr lIns="0" tIns="0" rIns="0" bIns="0">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插入</a:t>
              </a:r>
              <a:r>
                <a:rPr kumimoji="0" lang="en-US" altLang="zh-CN" sz="2000" b="1" dirty="0">
                  <a:solidFill>
                    <a:srgbClr val="3333FF"/>
                  </a:solidFill>
                  <a:ea typeface="楷体" panose="02010609060101010101" pitchFamily="49" charset="-122"/>
                  <a:cs typeface="Times New Roman" panose="02020603050405020304" pitchFamily="18" charset="0"/>
                </a:rPr>
                <a:t>7</a:t>
              </a:r>
            </a:p>
          </p:txBody>
        </p:sp>
        <p:sp>
          <p:nvSpPr>
            <p:cNvPr id="48151" name="Oval 53"/>
            <p:cNvSpPr>
              <a:spLocks noChangeAspect="1" noChangeArrowheads="1"/>
            </p:cNvSpPr>
            <p:nvPr/>
          </p:nvSpPr>
          <p:spPr bwMode="auto">
            <a:xfrm>
              <a:off x="2126" y="2407"/>
              <a:ext cx="295" cy="275"/>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48152" name="Oval 54"/>
            <p:cNvSpPr>
              <a:spLocks noChangeAspect="1" noChangeArrowheads="1"/>
            </p:cNvSpPr>
            <p:nvPr/>
          </p:nvSpPr>
          <p:spPr bwMode="auto">
            <a:xfrm>
              <a:off x="1746" y="2886"/>
              <a:ext cx="295" cy="295"/>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48153" name="Text Box 55"/>
            <p:cNvSpPr txBox="1">
              <a:spLocks noChangeArrowheads="1"/>
            </p:cNvSpPr>
            <p:nvPr/>
          </p:nvSpPr>
          <p:spPr bwMode="auto">
            <a:xfrm>
              <a:off x="1746" y="2693"/>
              <a:ext cx="181"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latin typeface="宋体" panose="02010600030101010101" pitchFamily="2" charset="-122"/>
                </a:rPr>
                <a:t>-</a:t>
              </a:r>
              <a:r>
                <a:rPr kumimoji="0" lang="en-US" altLang="zh-CN" sz="2000" b="1">
                  <a:solidFill>
                    <a:srgbClr val="3333FF"/>
                  </a:solidFill>
                  <a:ea typeface="楷体_GB2312" pitchFamily="49" charset="-122"/>
                </a:rPr>
                <a:t>1</a:t>
              </a:r>
            </a:p>
          </p:txBody>
        </p:sp>
        <p:sp>
          <p:nvSpPr>
            <p:cNvPr id="48154" name="Text Box 56"/>
            <p:cNvSpPr txBox="1">
              <a:spLocks noChangeArrowheads="1"/>
            </p:cNvSpPr>
            <p:nvPr/>
          </p:nvSpPr>
          <p:spPr bwMode="auto">
            <a:xfrm>
              <a:off x="2405" y="2316"/>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2</a:t>
              </a:r>
            </a:p>
          </p:txBody>
        </p:sp>
        <p:sp>
          <p:nvSpPr>
            <p:cNvPr id="48155" name="Freeform 57"/>
            <p:cNvSpPr/>
            <p:nvPr/>
          </p:nvSpPr>
          <p:spPr bwMode="auto">
            <a:xfrm>
              <a:off x="1962" y="2628"/>
              <a:ext cx="187" cy="27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48156" name="Oval 58"/>
            <p:cNvSpPr>
              <a:spLocks noChangeAspect="1" noChangeArrowheads="1"/>
            </p:cNvSpPr>
            <p:nvPr/>
          </p:nvSpPr>
          <p:spPr bwMode="auto">
            <a:xfrm>
              <a:off x="2131" y="3317"/>
              <a:ext cx="295" cy="295"/>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48157" name="Line 59"/>
            <p:cNvSpPr>
              <a:spLocks noChangeShapeType="1"/>
            </p:cNvSpPr>
            <p:nvPr/>
          </p:nvSpPr>
          <p:spPr bwMode="auto">
            <a:xfrm>
              <a:off x="1973" y="3158"/>
              <a:ext cx="181" cy="227"/>
            </a:xfrm>
            <a:prstGeom prst="line">
              <a:avLst/>
            </a:prstGeom>
            <a:noFill/>
            <a:ln w="28575">
              <a:solidFill>
                <a:srgbClr val="9900FF"/>
              </a:solidFill>
              <a:round/>
            </a:ln>
          </p:spPr>
          <p:txBody>
            <a:bodyPr anchor="ctr">
              <a:spAutoFit/>
            </a:bodyPr>
            <a:lstStyle/>
            <a:p>
              <a:endParaRPr lang="zh-CN" altLang="en-US"/>
            </a:p>
          </p:txBody>
        </p:sp>
        <p:sp>
          <p:nvSpPr>
            <p:cNvPr id="48158" name="Text Box 60"/>
            <p:cNvSpPr txBox="1">
              <a:spLocks noChangeArrowheads="1"/>
            </p:cNvSpPr>
            <p:nvPr/>
          </p:nvSpPr>
          <p:spPr bwMode="auto">
            <a:xfrm>
              <a:off x="1973" y="3374"/>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grpSp>
        <p:nvGrpSpPr>
          <p:cNvPr id="4" name="Group 61"/>
          <p:cNvGrpSpPr/>
          <p:nvPr/>
        </p:nvGrpSpPr>
        <p:grpSpPr bwMode="auto">
          <a:xfrm>
            <a:off x="4391025" y="4292600"/>
            <a:ext cx="3319463" cy="1382713"/>
            <a:chOff x="2766" y="2523"/>
            <a:chExt cx="2091" cy="871"/>
          </a:xfrm>
        </p:grpSpPr>
        <p:sp>
          <p:nvSpPr>
            <p:cNvPr id="48139" name="Line 62"/>
            <p:cNvSpPr>
              <a:spLocks noChangeShapeType="1"/>
            </p:cNvSpPr>
            <p:nvPr/>
          </p:nvSpPr>
          <p:spPr bwMode="auto">
            <a:xfrm>
              <a:off x="2766" y="2977"/>
              <a:ext cx="681" cy="0"/>
            </a:xfrm>
            <a:prstGeom prst="line">
              <a:avLst/>
            </a:prstGeom>
            <a:noFill/>
            <a:ln w="38100">
              <a:solidFill>
                <a:schemeClr val="tx1"/>
              </a:solidFill>
              <a:round/>
              <a:tailEnd type="triangle" w="med" len="med"/>
            </a:ln>
          </p:spPr>
          <p:txBody>
            <a:bodyPr anchor="ctr">
              <a:spAutoFit/>
            </a:bodyPr>
            <a:lstStyle/>
            <a:p>
              <a:endParaRPr lang="zh-CN" altLang="en-US"/>
            </a:p>
          </p:txBody>
        </p:sp>
        <p:sp>
          <p:nvSpPr>
            <p:cNvPr id="48140" name="Text Box 63"/>
            <p:cNvSpPr txBox="1">
              <a:spLocks noChangeArrowheads="1"/>
            </p:cNvSpPr>
            <p:nvPr/>
          </p:nvSpPr>
          <p:spPr bwMode="auto">
            <a:xfrm>
              <a:off x="2811" y="2659"/>
              <a:ext cx="590" cy="192"/>
            </a:xfrm>
            <a:prstGeom prst="rect">
              <a:avLst/>
            </a:prstGeom>
            <a:noFill/>
            <a:ln w="9525">
              <a:noFill/>
              <a:miter lim="800000"/>
            </a:ln>
          </p:spPr>
          <p:txBody>
            <a:bodyPr lIns="0" tIns="0" rIns="0" bIns="0">
              <a:spAutoFit/>
            </a:bodyPr>
            <a:lstStyle/>
            <a:p>
              <a:pPr algn="l">
                <a:spcBef>
                  <a:spcPct val="50000"/>
                </a:spcBef>
              </a:pPr>
              <a:r>
                <a:rPr kumimoji="0" lang="en-US" altLang="zh-CN" sz="2000" b="1" dirty="0" err="1">
                  <a:solidFill>
                    <a:srgbClr val="3333FF"/>
                  </a:solidFill>
                  <a:ea typeface="楷体" panose="02010609060101010101" pitchFamily="49" charset="-122"/>
                  <a:cs typeface="Times New Roman" panose="02020603050405020304" pitchFamily="18" charset="0"/>
                </a:rPr>
                <a:t>LR</a:t>
              </a:r>
              <a:r>
                <a:rPr kumimoji="0" lang="zh-CN" altLang="en-US" sz="2000" b="1" dirty="0">
                  <a:solidFill>
                    <a:srgbClr val="3333FF"/>
                  </a:solidFill>
                  <a:ea typeface="楷体" panose="02010609060101010101" pitchFamily="49" charset="-122"/>
                  <a:cs typeface="Times New Roman" panose="02020603050405020304" pitchFamily="18" charset="0"/>
                </a:rPr>
                <a:t>调整</a:t>
              </a:r>
            </a:p>
          </p:txBody>
        </p:sp>
        <p:sp>
          <p:nvSpPr>
            <p:cNvPr id="48141" name="Oval 64"/>
            <p:cNvSpPr>
              <a:spLocks noChangeAspect="1" noChangeArrowheads="1"/>
            </p:cNvSpPr>
            <p:nvPr/>
          </p:nvSpPr>
          <p:spPr bwMode="auto">
            <a:xfrm>
              <a:off x="3986" y="2614"/>
              <a:ext cx="295" cy="2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7</a:t>
              </a:r>
            </a:p>
          </p:txBody>
        </p:sp>
        <p:sp>
          <p:nvSpPr>
            <p:cNvPr id="48142" name="Oval 65"/>
            <p:cNvSpPr>
              <a:spLocks noChangeAspect="1" noChangeArrowheads="1"/>
            </p:cNvSpPr>
            <p:nvPr/>
          </p:nvSpPr>
          <p:spPr bwMode="auto">
            <a:xfrm>
              <a:off x="3606" y="3093"/>
              <a:ext cx="295"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p>
          </p:txBody>
        </p:sp>
        <p:sp>
          <p:nvSpPr>
            <p:cNvPr id="48143" name="Text Box 66"/>
            <p:cNvSpPr txBox="1">
              <a:spLocks noChangeArrowheads="1"/>
            </p:cNvSpPr>
            <p:nvPr/>
          </p:nvSpPr>
          <p:spPr bwMode="auto">
            <a:xfrm>
              <a:off x="3606" y="2900"/>
              <a:ext cx="181"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48144" name="Text Box 67"/>
            <p:cNvSpPr txBox="1">
              <a:spLocks noChangeArrowheads="1"/>
            </p:cNvSpPr>
            <p:nvPr/>
          </p:nvSpPr>
          <p:spPr bwMode="auto">
            <a:xfrm>
              <a:off x="4265" y="2523"/>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48145" name="Freeform 68"/>
            <p:cNvSpPr/>
            <p:nvPr/>
          </p:nvSpPr>
          <p:spPr bwMode="auto">
            <a:xfrm>
              <a:off x="3822" y="2835"/>
              <a:ext cx="187" cy="27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48146" name="Oval 69"/>
            <p:cNvSpPr>
              <a:spLocks noChangeAspect="1" noChangeArrowheads="1"/>
            </p:cNvSpPr>
            <p:nvPr/>
          </p:nvSpPr>
          <p:spPr bwMode="auto">
            <a:xfrm>
              <a:off x="4377" y="3099"/>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16</a:t>
              </a:r>
            </a:p>
          </p:txBody>
        </p:sp>
        <p:sp>
          <p:nvSpPr>
            <p:cNvPr id="48147" name="Freeform 70"/>
            <p:cNvSpPr/>
            <p:nvPr/>
          </p:nvSpPr>
          <p:spPr bwMode="auto">
            <a:xfrm>
              <a:off x="4245" y="2835"/>
              <a:ext cx="236" cy="268"/>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ln>
          </p:spPr>
          <p:txBody>
            <a:bodyPr anchor="ctr">
              <a:spAutoFit/>
            </a:bodyPr>
            <a:lstStyle/>
            <a:p>
              <a:endParaRPr lang="zh-CN" altLang="en-US"/>
            </a:p>
          </p:txBody>
        </p:sp>
        <p:sp>
          <p:nvSpPr>
            <p:cNvPr id="48148" name="Text Box 71"/>
            <p:cNvSpPr txBox="1">
              <a:spLocks noChangeArrowheads="1"/>
            </p:cNvSpPr>
            <p:nvPr/>
          </p:nvSpPr>
          <p:spPr bwMode="auto">
            <a:xfrm>
              <a:off x="4721" y="3093"/>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sp>
        <p:nvSpPr>
          <p:cNvPr id="5" name="幻灯片编号占位符 4"/>
          <p:cNvSpPr>
            <a:spLocks noGrp="1"/>
          </p:cNvSpPr>
          <p:nvPr>
            <p:ph type="sldNum" sz="quarter" idx="12"/>
          </p:nvPr>
        </p:nvSpPr>
        <p:spPr/>
        <p:txBody>
          <a:bodyPr/>
          <a:lstStyle/>
          <a:p>
            <a:fld id="{A3603EE2-E77C-4A3F-BE76-CC22BE303815}" type="slidenum">
              <a:rPr lang="en-US" altLang="zh-CN" smtClean="0"/>
              <a:t>69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0" y="304800"/>
            <a:ext cx="8604250" cy="978729"/>
          </a:xfrm>
          <a:prstGeom prst="rect">
            <a:avLst/>
          </a:prstGeom>
          <a:noFill/>
          <a:ln w="9525">
            <a:noFill/>
            <a:miter lim="800000"/>
          </a:ln>
          <a:effectLst/>
        </p:spPr>
        <p:txBody>
          <a:bodyPr>
            <a:spAutoFit/>
          </a:bodyPr>
          <a:lstStyle/>
          <a:p>
            <a:pPr algn="just">
              <a:lnSpc>
                <a:spcPct val="120000"/>
              </a:lnSpc>
              <a:spcBef>
                <a:spcPct val="50000"/>
              </a:spcBef>
            </a:pPr>
            <a:r>
              <a:rPr kumimoji="1" lang="en-US" altLang="zh-CN" dirty="0">
                <a:solidFill>
                  <a:schemeClr val="tx1"/>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顺序查找的算法如下（在顺序表</a:t>
            </a:r>
            <a:r>
              <a:rPr kumimoji="1" lang="en-US" altLang="zh-CN" dirty="0">
                <a:ea typeface="楷体" panose="02010609060101010101" pitchFamily="49" charset="-122"/>
                <a:cs typeface="Times New Roman" panose="02020603050405020304" pitchFamily="18" charset="0"/>
              </a:rPr>
              <a:t>R[</a:t>
            </a:r>
            <a:r>
              <a:rPr kumimoji="1" lang="en-US" altLang="zh-CN" dirty="0" err="1">
                <a:ea typeface="楷体" panose="02010609060101010101" pitchFamily="49" charset="-122"/>
                <a:cs typeface="Times New Roman" panose="02020603050405020304" pitchFamily="18" charset="0"/>
              </a:rPr>
              <a:t>0..</a:t>
            </a:r>
            <a:r>
              <a:rPr kumimoji="1" lang="en-US" altLang="zh-CN" i="1" dirty="0" err="1">
                <a:ea typeface="楷体" panose="02010609060101010101" pitchFamily="49" charset="-122"/>
                <a:cs typeface="Times New Roman" panose="02020603050405020304" pitchFamily="18" charset="0"/>
              </a:rPr>
              <a:t>n</a:t>
            </a:r>
            <a:r>
              <a:rPr kumimoji="1" lang="en-US" altLang="zh-CN" dirty="0">
                <a:latin typeface="+mn-ea"/>
                <a:ea typeface="+mn-ea"/>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1]</a:t>
            </a:r>
            <a:r>
              <a:rPr kumimoji="1" lang="zh-CN" altLang="en-US" dirty="0">
                <a:ea typeface="楷体" panose="02010609060101010101" pitchFamily="49" charset="-122"/>
                <a:cs typeface="Times New Roman" panose="02020603050405020304" pitchFamily="18" charset="0"/>
              </a:rPr>
              <a:t>中查找关键字为</a:t>
            </a:r>
            <a:r>
              <a:rPr kumimoji="1" lang="en-US" altLang="zh-CN" i="1" dirty="0">
                <a:ea typeface="楷体" panose="02010609060101010101" pitchFamily="49" charset="-122"/>
                <a:cs typeface="Times New Roman" panose="02020603050405020304" pitchFamily="18" charset="0"/>
              </a:rPr>
              <a:t>k</a:t>
            </a:r>
            <a:r>
              <a:rPr kumimoji="1" lang="zh-CN" altLang="en-US" dirty="0">
                <a:ea typeface="楷体" panose="02010609060101010101" pitchFamily="49" charset="-122"/>
                <a:cs typeface="Times New Roman" panose="02020603050405020304" pitchFamily="18" charset="0"/>
              </a:rPr>
              <a:t>的元素，成功时返回找到的元素的逻辑序号，失败时返回</a:t>
            </a:r>
            <a:r>
              <a:rPr kumimoji="1" lang="en-US" altLang="zh-CN" dirty="0">
                <a:ea typeface="楷体" panose="02010609060101010101" pitchFamily="49" charset="-122"/>
                <a:cs typeface="Times New Roman" panose="02020603050405020304" pitchFamily="18" charset="0"/>
              </a:rPr>
              <a:t>0</a:t>
            </a:r>
            <a:r>
              <a:rPr kumimoji="1" lang="zh-CN" altLang="en-US" dirty="0">
                <a:ea typeface="楷体" panose="02010609060101010101" pitchFamily="49" charset="-122"/>
                <a:cs typeface="Times New Roman" panose="02020603050405020304" pitchFamily="18" charset="0"/>
              </a:rPr>
              <a:t>）：</a:t>
            </a:r>
            <a:r>
              <a:rPr kumimoji="1" lang="zh-CN" altLang="en-US" dirty="0">
                <a:solidFill>
                  <a:srgbClr val="FF0000"/>
                </a:solidFill>
                <a:ea typeface="楷体" panose="02010609060101010101" pitchFamily="49" charset="-122"/>
                <a:cs typeface="Times New Roman" panose="02020603050405020304" pitchFamily="18" charset="0"/>
              </a:rPr>
              <a:t>    </a:t>
            </a:r>
            <a:endParaRPr kumimoji="1" lang="zh-CN" altLang="en-US" sz="2000" dirty="0">
              <a:solidFill>
                <a:schemeClr val="tx2"/>
              </a:solidFill>
              <a:ea typeface="楷体" panose="02010609060101010101" pitchFamily="49" charset="-122"/>
              <a:cs typeface="Times New Roman" panose="02020603050405020304" pitchFamily="18" charset="0"/>
            </a:endParaRPr>
          </a:p>
        </p:txBody>
      </p:sp>
      <p:sp>
        <p:nvSpPr>
          <p:cNvPr id="159746" name="Text Box 2"/>
          <p:cNvSpPr txBox="1">
            <a:spLocks noChangeArrowheads="1"/>
          </p:cNvSpPr>
          <p:nvPr/>
        </p:nvSpPr>
        <p:spPr bwMode="auto">
          <a:xfrm>
            <a:off x="457200" y="1700808"/>
            <a:ext cx="7175521" cy="2988098"/>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SeqSearch</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RecType</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n, </a:t>
            </a:r>
            <a:r>
              <a:rPr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KeyType</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k</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err="1">
                <a:solidFill>
                  <a:srgbClr val="FF33CC"/>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33CC"/>
                </a:solidFill>
                <a:latin typeface="Times New Roman" panose="02020603050405020304" pitchFamily="18" charset="0"/>
                <a:ea typeface="楷体" panose="02010609060101010101" pitchFamily="49" charset="-122"/>
                <a:cs typeface="Times New Roman" panose="02020603050405020304" pitchFamily="18" charset="0"/>
              </a:rPr>
              <a:t>&lt;n</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&amp;&amp; R[</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].key!=k)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从表头往后找</a:t>
            </a:r>
          </a:p>
          <a:p>
            <a:pPr algn="l"/>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&gt;=n)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未找到返回</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0;</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 </a:t>
            </a: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i+1</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找到返回逻辑序号</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i+1</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7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974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74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97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1052"/>
          <p:cNvSpPr>
            <a:spLocks noChangeAspect="1" noChangeArrowheads="1"/>
          </p:cNvSpPr>
          <p:nvPr/>
        </p:nvSpPr>
        <p:spPr bwMode="auto">
          <a:xfrm>
            <a:off x="2109788" y="966788"/>
            <a:ext cx="468312" cy="4365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49155" name="Oval 1053"/>
          <p:cNvSpPr>
            <a:spLocks noChangeAspect="1" noChangeArrowheads="1"/>
          </p:cNvSpPr>
          <p:nvPr/>
        </p:nvSpPr>
        <p:spPr bwMode="auto">
          <a:xfrm>
            <a:off x="1506538" y="1727200"/>
            <a:ext cx="468312" cy="468313"/>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49156" name="Text Box 1054"/>
          <p:cNvSpPr txBox="1">
            <a:spLocks noChangeArrowheads="1"/>
          </p:cNvSpPr>
          <p:nvPr/>
        </p:nvSpPr>
        <p:spPr bwMode="auto">
          <a:xfrm>
            <a:off x="1506538" y="1420813"/>
            <a:ext cx="287337"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49157" name="Text Box 1055"/>
          <p:cNvSpPr txBox="1">
            <a:spLocks noChangeArrowheads="1"/>
          </p:cNvSpPr>
          <p:nvPr/>
        </p:nvSpPr>
        <p:spPr bwMode="auto">
          <a:xfrm>
            <a:off x="2552700" y="822325"/>
            <a:ext cx="215900"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49158" name="Freeform 1056"/>
          <p:cNvSpPr/>
          <p:nvPr/>
        </p:nvSpPr>
        <p:spPr bwMode="auto">
          <a:xfrm>
            <a:off x="1849438" y="1317625"/>
            <a:ext cx="296862" cy="430213"/>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49159" name="Oval 1057"/>
          <p:cNvSpPr>
            <a:spLocks noChangeAspect="1" noChangeArrowheads="1"/>
          </p:cNvSpPr>
          <p:nvPr/>
        </p:nvSpPr>
        <p:spPr bwMode="auto">
          <a:xfrm>
            <a:off x="2730500" y="1736725"/>
            <a:ext cx="468313" cy="468313"/>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49160" name="Freeform 1058"/>
          <p:cNvSpPr/>
          <p:nvPr/>
        </p:nvSpPr>
        <p:spPr bwMode="auto">
          <a:xfrm>
            <a:off x="2520950" y="1317625"/>
            <a:ext cx="374650" cy="425450"/>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ln>
        </p:spPr>
        <p:txBody>
          <a:bodyPr anchor="ctr">
            <a:spAutoFit/>
          </a:bodyPr>
          <a:lstStyle/>
          <a:p>
            <a:endParaRPr lang="zh-CN" altLang="en-US"/>
          </a:p>
        </p:txBody>
      </p:sp>
      <p:sp>
        <p:nvSpPr>
          <p:cNvPr id="49161" name="Text Box 1059"/>
          <p:cNvSpPr txBox="1">
            <a:spLocks noChangeArrowheads="1"/>
          </p:cNvSpPr>
          <p:nvPr/>
        </p:nvSpPr>
        <p:spPr bwMode="auto">
          <a:xfrm>
            <a:off x="3276600" y="1727200"/>
            <a:ext cx="215900"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nvGrpSpPr>
          <p:cNvPr id="2" name="Group 1109"/>
          <p:cNvGrpSpPr/>
          <p:nvPr/>
        </p:nvGrpSpPr>
        <p:grpSpPr bwMode="auto">
          <a:xfrm>
            <a:off x="3521075" y="606425"/>
            <a:ext cx="3211513" cy="2246313"/>
            <a:chOff x="2218" y="382"/>
            <a:chExt cx="2023" cy="1415"/>
          </a:xfrm>
        </p:grpSpPr>
        <p:sp>
          <p:nvSpPr>
            <p:cNvPr id="49197" name="Line 1060"/>
            <p:cNvSpPr>
              <a:spLocks noChangeShapeType="1"/>
            </p:cNvSpPr>
            <p:nvPr/>
          </p:nvSpPr>
          <p:spPr bwMode="auto">
            <a:xfrm>
              <a:off x="2218" y="1072"/>
              <a:ext cx="681" cy="0"/>
            </a:xfrm>
            <a:prstGeom prst="line">
              <a:avLst/>
            </a:prstGeom>
            <a:noFill/>
            <a:ln w="38100">
              <a:solidFill>
                <a:schemeClr val="tx1"/>
              </a:solidFill>
              <a:round/>
              <a:tailEnd type="triangle" w="med" len="med"/>
            </a:ln>
          </p:spPr>
          <p:txBody>
            <a:bodyPr anchor="ctr">
              <a:spAutoFit/>
            </a:bodyPr>
            <a:lstStyle/>
            <a:p>
              <a:endParaRPr lang="zh-CN" altLang="en-US"/>
            </a:p>
          </p:txBody>
        </p:sp>
        <p:grpSp>
          <p:nvGrpSpPr>
            <p:cNvPr id="49198" name="Group 1106"/>
            <p:cNvGrpSpPr/>
            <p:nvPr/>
          </p:nvGrpSpPr>
          <p:grpSpPr bwMode="auto">
            <a:xfrm>
              <a:off x="2263" y="382"/>
              <a:ext cx="1978" cy="1415"/>
              <a:chOff x="2263" y="382"/>
              <a:chExt cx="1978" cy="1415"/>
            </a:xfrm>
          </p:grpSpPr>
          <p:sp>
            <p:nvSpPr>
              <p:cNvPr id="49199" name="Text Box 1061"/>
              <p:cNvSpPr txBox="1">
                <a:spLocks noChangeArrowheads="1"/>
              </p:cNvSpPr>
              <p:nvPr/>
            </p:nvSpPr>
            <p:spPr bwMode="auto">
              <a:xfrm>
                <a:off x="2263" y="754"/>
                <a:ext cx="590" cy="192"/>
              </a:xfrm>
              <a:prstGeom prst="rect">
                <a:avLst/>
              </a:prstGeom>
              <a:noFill/>
              <a:ln w="9525">
                <a:noFill/>
                <a:miter lim="800000"/>
              </a:ln>
            </p:spPr>
            <p:txBody>
              <a:bodyPr lIns="0" tIns="0" rIns="0" bIns="0">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插入</a:t>
                </a:r>
                <a:r>
                  <a:rPr kumimoji="0" lang="en-US" altLang="zh-CN" sz="2000" b="1" dirty="0">
                    <a:solidFill>
                      <a:srgbClr val="3333FF"/>
                    </a:solidFill>
                    <a:ea typeface="楷体" panose="02010609060101010101" pitchFamily="49" charset="-122"/>
                    <a:cs typeface="Times New Roman" panose="02020603050405020304" pitchFamily="18" charset="0"/>
                  </a:rPr>
                  <a:t>11</a:t>
                </a:r>
              </a:p>
            </p:txBody>
          </p:sp>
          <p:sp>
            <p:nvSpPr>
              <p:cNvPr id="49200" name="Oval 1062"/>
              <p:cNvSpPr>
                <a:spLocks noChangeAspect="1" noChangeArrowheads="1"/>
              </p:cNvSpPr>
              <p:nvPr/>
            </p:nvSpPr>
            <p:spPr bwMode="auto">
              <a:xfrm>
                <a:off x="3370" y="473"/>
                <a:ext cx="295" cy="2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49201" name="Oval 1063"/>
              <p:cNvSpPr>
                <a:spLocks noChangeAspect="1" noChangeArrowheads="1"/>
              </p:cNvSpPr>
              <p:nvPr/>
            </p:nvSpPr>
            <p:spPr bwMode="auto">
              <a:xfrm>
                <a:off x="2990" y="952"/>
                <a:ext cx="295"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49202" name="Text Box 1064"/>
              <p:cNvSpPr txBox="1">
                <a:spLocks noChangeArrowheads="1"/>
              </p:cNvSpPr>
              <p:nvPr/>
            </p:nvSpPr>
            <p:spPr bwMode="auto">
              <a:xfrm>
                <a:off x="2990" y="759"/>
                <a:ext cx="181"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49203" name="Text Box 1065"/>
              <p:cNvSpPr txBox="1">
                <a:spLocks noChangeArrowheads="1"/>
              </p:cNvSpPr>
              <p:nvPr/>
            </p:nvSpPr>
            <p:spPr bwMode="auto">
              <a:xfrm>
                <a:off x="3697" y="382"/>
                <a:ext cx="158"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49204" name="Freeform 1066"/>
              <p:cNvSpPr/>
              <p:nvPr/>
            </p:nvSpPr>
            <p:spPr bwMode="auto">
              <a:xfrm>
                <a:off x="3206" y="694"/>
                <a:ext cx="187" cy="27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49205" name="Oval 1067"/>
              <p:cNvSpPr>
                <a:spLocks noChangeAspect="1" noChangeArrowheads="1"/>
              </p:cNvSpPr>
              <p:nvPr/>
            </p:nvSpPr>
            <p:spPr bwMode="auto">
              <a:xfrm>
                <a:off x="3761" y="958"/>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49206" name="Freeform 1068"/>
              <p:cNvSpPr/>
              <p:nvPr/>
            </p:nvSpPr>
            <p:spPr bwMode="auto">
              <a:xfrm>
                <a:off x="3629" y="694"/>
                <a:ext cx="236" cy="268"/>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ln>
            </p:spPr>
            <p:txBody>
              <a:bodyPr anchor="ctr">
                <a:spAutoFit/>
              </a:bodyPr>
              <a:lstStyle/>
              <a:p>
                <a:endParaRPr lang="zh-CN" altLang="en-US"/>
              </a:p>
            </p:txBody>
          </p:sp>
          <p:sp>
            <p:nvSpPr>
              <p:cNvPr id="49207" name="Text Box 1069"/>
              <p:cNvSpPr txBox="1">
                <a:spLocks noChangeArrowheads="1"/>
              </p:cNvSpPr>
              <p:nvPr/>
            </p:nvSpPr>
            <p:spPr bwMode="auto">
              <a:xfrm>
                <a:off x="4105" y="952"/>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49208" name="Oval 1070"/>
              <p:cNvSpPr>
                <a:spLocks noChangeAspect="1" noChangeArrowheads="1"/>
              </p:cNvSpPr>
              <p:nvPr/>
            </p:nvSpPr>
            <p:spPr bwMode="auto">
              <a:xfrm>
                <a:off x="3449" y="1502"/>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49209" name="Freeform 1071"/>
              <p:cNvSpPr/>
              <p:nvPr/>
            </p:nvSpPr>
            <p:spPr bwMode="auto">
              <a:xfrm>
                <a:off x="3665" y="1244"/>
                <a:ext cx="187" cy="27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49210" name="Text Box 1072"/>
              <p:cNvSpPr txBox="1">
                <a:spLocks noChangeArrowheads="1"/>
              </p:cNvSpPr>
              <p:nvPr/>
            </p:nvSpPr>
            <p:spPr bwMode="auto">
              <a:xfrm>
                <a:off x="3807" y="1471"/>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grpSp>
      <p:grpSp>
        <p:nvGrpSpPr>
          <p:cNvPr id="4" name="Group 1107"/>
          <p:cNvGrpSpPr/>
          <p:nvPr/>
        </p:nvGrpSpPr>
        <p:grpSpPr bwMode="auto">
          <a:xfrm>
            <a:off x="611188" y="3068638"/>
            <a:ext cx="3240087" cy="3071812"/>
            <a:chOff x="385" y="1933"/>
            <a:chExt cx="2041" cy="1935"/>
          </a:xfrm>
        </p:grpSpPr>
        <p:sp>
          <p:nvSpPr>
            <p:cNvPr id="49181" name="Line 1074"/>
            <p:cNvSpPr>
              <a:spLocks noChangeShapeType="1"/>
            </p:cNvSpPr>
            <p:nvPr/>
          </p:nvSpPr>
          <p:spPr bwMode="auto">
            <a:xfrm>
              <a:off x="385" y="2886"/>
              <a:ext cx="681" cy="0"/>
            </a:xfrm>
            <a:prstGeom prst="line">
              <a:avLst/>
            </a:prstGeom>
            <a:noFill/>
            <a:ln w="38100">
              <a:solidFill>
                <a:schemeClr val="tx1"/>
              </a:solidFill>
              <a:round/>
              <a:tailEnd type="triangle" w="med" len="med"/>
            </a:ln>
          </p:spPr>
          <p:txBody>
            <a:bodyPr anchor="ctr">
              <a:spAutoFit/>
            </a:bodyPr>
            <a:lstStyle/>
            <a:p>
              <a:endParaRPr lang="zh-CN" altLang="en-US"/>
            </a:p>
          </p:txBody>
        </p:sp>
        <p:sp>
          <p:nvSpPr>
            <p:cNvPr id="49182" name="Text Box 1075"/>
            <p:cNvSpPr txBox="1">
              <a:spLocks noChangeArrowheads="1"/>
            </p:cNvSpPr>
            <p:nvPr/>
          </p:nvSpPr>
          <p:spPr bwMode="auto">
            <a:xfrm>
              <a:off x="430" y="2568"/>
              <a:ext cx="590" cy="192"/>
            </a:xfrm>
            <a:prstGeom prst="rect">
              <a:avLst/>
            </a:prstGeom>
            <a:noFill/>
            <a:ln w="9525">
              <a:noFill/>
              <a:miter lim="800000"/>
            </a:ln>
          </p:spPr>
          <p:txBody>
            <a:bodyPr lIns="0" tIns="0" rIns="0" bIns="0">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插入</a:t>
              </a:r>
              <a:r>
                <a:rPr kumimoji="0" lang="en-US" altLang="zh-CN" sz="2000" b="1" dirty="0">
                  <a:solidFill>
                    <a:srgbClr val="3333FF"/>
                  </a:solidFill>
                  <a:ea typeface="楷体" panose="02010609060101010101" pitchFamily="49" charset="-122"/>
                  <a:cs typeface="Times New Roman" panose="02020603050405020304" pitchFamily="18" charset="0"/>
                </a:rPr>
                <a:t>9</a:t>
              </a:r>
            </a:p>
          </p:txBody>
        </p:sp>
        <p:sp>
          <p:nvSpPr>
            <p:cNvPr id="49183" name="Oval 1076"/>
            <p:cNvSpPr>
              <a:spLocks noChangeAspect="1" noChangeArrowheads="1"/>
            </p:cNvSpPr>
            <p:nvPr/>
          </p:nvSpPr>
          <p:spPr bwMode="auto">
            <a:xfrm>
              <a:off x="1555" y="2024"/>
              <a:ext cx="295" cy="2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49184" name="Oval 1077"/>
            <p:cNvSpPr>
              <a:spLocks noChangeAspect="1" noChangeArrowheads="1"/>
            </p:cNvSpPr>
            <p:nvPr/>
          </p:nvSpPr>
          <p:spPr bwMode="auto">
            <a:xfrm>
              <a:off x="1175" y="2503"/>
              <a:ext cx="295"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49185" name="Text Box 1078"/>
            <p:cNvSpPr txBox="1">
              <a:spLocks noChangeArrowheads="1"/>
            </p:cNvSpPr>
            <p:nvPr/>
          </p:nvSpPr>
          <p:spPr bwMode="auto">
            <a:xfrm>
              <a:off x="1175" y="2310"/>
              <a:ext cx="181"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49186" name="Text Box 1079"/>
            <p:cNvSpPr txBox="1">
              <a:spLocks noChangeArrowheads="1"/>
            </p:cNvSpPr>
            <p:nvPr/>
          </p:nvSpPr>
          <p:spPr bwMode="auto">
            <a:xfrm>
              <a:off x="1882" y="1933"/>
              <a:ext cx="158"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-2</a:t>
              </a:r>
            </a:p>
          </p:txBody>
        </p:sp>
        <p:sp>
          <p:nvSpPr>
            <p:cNvPr id="49187" name="Freeform 1080"/>
            <p:cNvSpPr/>
            <p:nvPr/>
          </p:nvSpPr>
          <p:spPr bwMode="auto">
            <a:xfrm>
              <a:off x="1391" y="2245"/>
              <a:ext cx="187" cy="27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49188" name="Oval 1081"/>
            <p:cNvSpPr>
              <a:spLocks noChangeAspect="1" noChangeArrowheads="1"/>
            </p:cNvSpPr>
            <p:nvPr/>
          </p:nvSpPr>
          <p:spPr bwMode="auto">
            <a:xfrm>
              <a:off x="1946" y="2509"/>
              <a:ext cx="295" cy="295"/>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49189" name="Freeform 1082"/>
            <p:cNvSpPr/>
            <p:nvPr/>
          </p:nvSpPr>
          <p:spPr bwMode="auto">
            <a:xfrm>
              <a:off x="1814" y="2245"/>
              <a:ext cx="236" cy="268"/>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ln>
          </p:spPr>
          <p:txBody>
            <a:bodyPr anchor="ctr">
              <a:spAutoFit/>
            </a:bodyPr>
            <a:lstStyle/>
            <a:p>
              <a:endParaRPr lang="zh-CN" altLang="en-US"/>
            </a:p>
          </p:txBody>
        </p:sp>
        <p:sp>
          <p:nvSpPr>
            <p:cNvPr id="49190" name="Text Box 1083"/>
            <p:cNvSpPr txBox="1">
              <a:spLocks noChangeArrowheads="1"/>
            </p:cNvSpPr>
            <p:nvPr/>
          </p:nvSpPr>
          <p:spPr bwMode="auto">
            <a:xfrm>
              <a:off x="2290" y="2503"/>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2</a:t>
              </a:r>
            </a:p>
          </p:txBody>
        </p:sp>
        <p:sp>
          <p:nvSpPr>
            <p:cNvPr id="49191" name="Oval 1084"/>
            <p:cNvSpPr>
              <a:spLocks noChangeAspect="1" noChangeArrowheads="1"/>
            </p:cNvSpPr>
            <p:nvPr/>
          </p:nvSpPr>
          <p:spPr bwMode="auto">
            <a:xfrm>
              <a:off x="1634" y="3053"/>
              <a:ext cx="295" cy="295"/>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49192" name="Freeform 1085"/>
            <p:cNvSpPr/>
            <p:nvPr/>
          </p:nvSpPr>
          <p:spPr bwMode="auto">
            <a:xfrm>
              <a:off x="1850" y="2795"/>
              <a:ext cx="187" cy="27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49193" name="Text Box 1086"/>
            <p:cNvSpPr txBox="1">
              <a:spLocks noChangeArrowheads="1"/>
            </p:cNvSpPr>
            <p:nvPr/>
          </p:nvSpPr>
          <p:spPr bwMode="auto">
            <a:xfrm>
              <a:off x="1992" y="3022"/>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49194" name="Oval 1087"/>
            <p:cNvSpPr>
              <a:spLocks noChangeAspect="1" noChangeArrowheads="1"/>
            </p:cNvSpPr>
            <p:nvPr/>
          </p:nvSpPr>
          <p:spPr bwMode="auto">
            <a:xfrm>
              <a:off x="1284" y="3573"/>
              <a:ext cx="295" cy="295"/>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9</a:t>
              </a:r>
            </a:p>
          </p:txBody>
        </p:sp>
        <p:sp>
          <p:nvSpPr>
            <p:cNvPr id="49195" name="Freeform 1088"/>
            <p:cNvSpPr/>
            <p:nvPr/>
          </p:nvSpPr>
          <p:spPr bwMode="auto">
            <a:xfrm>
              <a:off x="1500" y="3315"/>
              <a:ext cx="187" cy="27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49196" name="Text Box 1089"/>
            <p:cNvSpPr txBox="1">
              <a:spLocks noChangeArrowheads="1"/>
            </p:cNvSpPr>
            <p:nvPr/>
          </p:nvSpPr>
          <p:spPr bwMode="auto">
            <a:xfrm>
              <a:off x="1642" y="3542"/>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grpSp>
        <p:nvGrpSpPr>
          <p:cNvPr id="5" name="Group 1108"/>
          <p:cNvGrpSpPr/>
          <p:nvPr/>
        </p:nvGrpSpPr>
        <p:grpSpPr bwMode="auto">
          <a:xfrm>
            <a:off x="4067175" y="3068638"/>
            <a:ext cx="4079875" cy="2246312"/>
            <a:chOff x="2562" y="1933"/>
            <a:chExt cx="2570" cy="1415"/>
          </a:xfrm>
        </p:grpSpPr>
        <p:sp>
          <p:nvSpPr>
            <p:cNvPr id="49165" name="Line 1090"/>
            <p:cNvSpPr>
              <a:spLocks noChangeShapeType="1"/>
            </p:cNvSpPr>
            <p:nvPr/>
          </p:nvSpPr>
          <p:spPr bwMode="auto">
            <a:xfrm>
              <a:off x="2562" y="2886"/>
              <a:ext cx="681" cy="0"/>
            </a:xfrm>
            <a:prstGeom prst="line">
              <a:avLst/>
            </a:prstGeom>
            <a:noFill/>
            <a:ln w="38100">
              <a:solidFill>
                <a:schemeClr val="tx1"/>
              </a:solidFill>
              <a:round/>
              <a:tailEnd type="triangle" w="med" len="med"/>
            </a:ln>
          </p:spPr>
          <p:txBody>
            <a:bodyPr anchor="ctr">
              <a:spAutoFit/>
            </a:bodyPr>
            <a:lstStyle/>
            <a:p>
              <a:endParaRPr lang="zh-CN" altLang="en-US"/>
            </a:p>
          </p:txBody>
        </p:sp>
        <p:sp>
          <p:nvSpPr>
            <p:cNvPr id="49166" name="Text Box 1091"/>
            <p:cNvSpPr txBox="1">
              <a:spLocks noChangeArrowheads="1"/>
            </p:cNvSpPr>
            <p:nvPr/>
          </p:nvSpPr>
          <p:spPr bwMode="auto">
            <a:xfrm>
              <a:off x="2607" y="2568"/>
              <a:ext cx="590" cy="192"/>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 panose="02010609060101010101" pitchFamily="49" charset="-122"/>
                  <a:cs typeface="Times New Roman" panose="02020603050405020304" pitchFamily="18" charset="0"/>
                </a:rPr>
                <a:t>LL</a:t>
              </a:r>
              <a:r>
                <a:rPr kumimoji="0" lang="zh-CN" altLang="en-US" sz="2000" b="1" dirty="0">
                  <a:solidFill>
                    <a:srgbClr val="3333FF"/>
                  </a:solidFill>
                  <a:ea typeface="楷体" panose="02010609060101010101" pitchFamily="49" charset="-122"/>
                  <a:cs typeface="Times New Roman" panose="02020603050405020304" pitchFamily="18" charset="0"/>
                </a:rPr>
                <a:t>调整</a:t>
              </a:r>
            </a:p>
          </p:txBody>
        </p:sp>
        <p:sp>
          <p:nvSpPr>
            <p:cNvPr id="49167" name="Oval 1092"/>
            <p:cNvSpPr>
              <a:spLocks noChangeAspect="1" noChangeArrowheads="1"/>
            </p:cNvSpPr>
            <p:nvPr/>
          </p:nvSpPr>
          <p:spPr bwMode="auto">
            <a:xfrm>
              <a:off x="3850" y="2024"/>
              <a:ext cx="295" cy="2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49168" name="Oval 1093"/>
            <p:cNvSpPr>
              <a:spLocks noChangeAspect="1" noChangeArrowheads="1"/>
            </p:cNvSpPr>
            <p:nvPr/>
          </p:nvSpPr>
          <p:spPr bwMode="auto">
            <a:xfrm>
              <a:off x="3470" y="2503"/>
              <a:ext cx="295"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49169" name="Text Box 1094"/>
            <p:cNvSpPr txBox="1">
              <a:spLocks noChangeArrowheads="1"/>
            </p:cNvSpPr>
            <p:nvPr/>
          </p:nvSpPr>
          <p:spPr bwMode="auto">
            <a:xfrm>
              <a:off x="3470" y="2310"/>
              <a:ext cx="181"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49170" name="Text Box 1095"/>
            <p:cNvSpPr txBox="1">
              <a:spLocks noChangeArrowheads="1"/>
            </p:cNvSpPr>
            <p:nvPr/>
          </p:nvSpPr>
          <p:spPr bwMode="auto">
            <a:xfrm>
              <a:off x="4177" y="1933"/>
              <a:ext cx="158"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49171" name="Freeform 1096"/>
            <p:cNvSpPr/>
            <p:nvPr/>
          </p:nvSpPr>
          <p:spPr bwMode="auto">
            <a:xfrm>
              <a:off x="3686" y="2245"/>
              <a:ext cx="187" cy="27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49172" name="Oval 1097"/>
            <p:cNvSpPr>
              <a:spLocks noChangeAspect="1" noChangeArrowheads="1"/>
            </p:cNvSpPr>
            <p:nvPr/>
          </p:nvSpPr>
          <p:spPr bwMode="auto">
            <a:xfrm>
              <a:off x="4241" y="2509"/>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49173" name="Freeform 1098"/>
            <p:cNvSpPr/>
            <p:nvPr/>
          </p:nvSpPr>
          <p:spPr bwMode="auto">
            <a:xfrm>
              <a:off x="4109" y="2245"/>
              <a:ext cx="236" cy="268"/>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ln>
          </p:spPr>
          <p:txBody>
            <a:bodyPr anchor="ctr">
              <a:spAutoFit/>
            </a:bodyPr>
            <a:lstStyle/>
            <a:p>
              <a:endParaRPr lang="zh-CN" altLang="en-US"/>
            </a:p>
          </p:txBody>
        </p:sp>
        <p:sp>
          <p:nvSpPr>
            <p:cNvPr id="49174" name="Text Box 1099"/>
            <p:cNvSpPr txBox="1">
              <a:spLocks noChangeArrowheads="1"/>
            </p:cNvSpPr>
            <p:nvPr/>
          </p:nvSpPr>
          <p:spPr bwMode="auto">
            <a:xfrm>
              <a:off x="4585" y="2503"/>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49175" name="Oval 1100"/>
            <p:cNvSpPr>
              <a:spLocks noChangeAspect="1" noChangeArrowheads="1"/>
            </p:cNvSpPr>
            <p:nvPr/>
          </p:nvSpPr>
          <p:spPr bwMode="auto">
            <a:xfrm>
              <a:off x="3929" y="3053"/>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9</a:t>
              </a:r>
            </a:p>
          </p:txBody>
        </p:sp>
        <p:sp>
          <p:nvSpPr>
            <p:cNvPr id="49176" name="Freeform 1101"/>
            <p:cNvSpPr/>
            <p:nvPr/>
          </p:nvSpPr>
          <p:spPr bwMode="auto">
            <a:xfrm>
              <a:off x="4145" y="2776"/>
              <a:ext cx="167" cy="290"/>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ln>
          </p:spPr>
          <p:txBody>
            <a:bodyPr anchor="ctr">
              <a:spAutoFit/>
            </a:bodyPr>
            <a:lstStyle/>
            <a:p>
              <a:endParaRPr lang="zh-CN" altLang="en-US"/>
            </a:p>
          </p:txBody>
        </p:sp>
        <p:sp>
          <p:nvSpPr>
            <p:cNvPr id="49177" name="Text Box 1102"/>
            <p:cNvSpPr txBox="1">
              <a:spLocks noChangeArrowheads="1"/>
            </p:cNvSpPr>
            <p:nvPr/>
          </p:nvSpPr>
          <p:spPr bwMode="auto">
            <a:xfrm>
              <a:off x="4287" y="3022"/>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49178" name="Oval 1103"/>
            <p:cNvSpPr>
              <a:spLocks noChangeAspect="1" noChangeArrowheads="1"/>
            </p:cNvSpPr>
            <p:nvPr/>
          </p:nvSpPr>
          <p:spPr bwMode="auto">
            <a:xfrm>
              <a:off x="4638" y="3053"/>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49179" name="Freeform 1104"/>
            <p:cNvSpPr/>
            <p:nvPr/>
          </p:nvSpPr>
          <p:spPr bwMode="auto">
            <a:xfrm>
              <a:off x="4512" y="2752"/>
              <a:ext cx="216" cy="312"/>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ln>
          </p:spPr>
          <p:txBody>
            <a:bodyPr anchor="ctr">
              <a:spAutoFit/>
            </a:bodyPr>
            <a:lstStyle/>
            <a:p>
              <a:endParaRPr lang="zh-CN" altLang="en-US"/>
            </a:p>
          </p:txBody>
        </p:sp>
        <p:sp>
          <p:nvSpPr>
            <p:cNvPr id="49180" name="Text Box 1105"/>
            <p:cNvSpPr txBox="1">
              <a:spLocks noChangeArrowheads="1"/>
            </p:cNvSpPr>
            <p:nvPr/>
          </p:nvSpPr>
          <p:spPr bwMode="auto">
            <a:xfrm>
              <a:off x="4996" y="3022"/>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sp>
        <p:nvSpPr>
          <p:cNvPr id="3" name="幻灯片编号占位符 2"/>
          <p:cNvSpPr>
            <a:spLocks noGrp="1"/>
          </p:cNvSpPr>
          <p:nvPr>
            <p:ph type="sldNum" sz="quarter" idx="12"/>
          </p:nvPr>
        </p:nvSpPr>
        <p:spPr/>
        <p:txBody>
          <a:bodyPr/>
          <a:lstStyle/>
          <a:p>
            <a:fld id="{A3603EE2-E77C-4A3F-BE76-CC22BE303815}" type="slidenum">
              <a:rPr lang="en-US" altLang="zh-CN" smtClean="0"/>
              <a:t>70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376488" y="347663"/>
            <a:ext cx="9144000" cy="0"/>
          </a:xfrm>
          <a:prstGeom prst="rect">
            <a:avLst/>
          </a:prstGeom>
          <a:noFill/>
          <a:ln w="9525">
            <a:noFill/>
            <a:miter lim="800000"/>
          </a:ln>
        </p:spPr>
        <p:txBody>
          <a:bodyPr>
            <a:spAutoFit/>
          </a:bodyPr>
          <a:lstStyle/>
          <a:p>
            <a:endParaRPr lang="zh-CN" altLang="en-US"/>
          </a:p>
        </p:txBody>
      </p:sp>
      <p:sp>
        <p:nvSpPr>
          <p:cNvPr id="50179" name="Oval 3"/>
          <p:cNvSpPr>
            <a:spLocks noChangeAspect="1" noChangeArrowheads="1"/>
          </p:cNvSpPr>
          <p:nvPr/>
        </p:nvSpPr>
        <p:spPr bwMode="auto">
          <a:xfrm>
            <a:off x="1431925" y="388938"/>
            <a:ext cx="468313" cy="4365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50180" name="Oval 4"/>
          <p:cNvSpPr>
            <a:spLocks noChangeAspect="1" noChangeArrowheads="1"/>
          </p:cNvSpPr>
          <p:nvPr/>
        </p:nvSpPr>
        <p:spPr bwMode="auto">
          <a:xfrm>
            <a:off x="828675" y="1149350"/>
            <a:ext cx="468313" cy="468313"/>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50181" name="Text Box 5"/>
          <p:cNvSpPr txBox="1">
            <a:spLocks noChangeArrowheads="1"/>
          </p:cNvSpPr>
          <p:nvPr/>
        </p:nvSpPr>
        <p:spPr bwMode="auto">
          <a:xfrm>
            <a:off x="828675" y="842963"/>
            <a:ext cx="287338"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50182" name="Text Box 6"/>
          <p:cNvSpPr txBox="1">
            <a:spLocks noChangeArrowheads="1"/>
          </p:cNvSpPr>
          <p:nvPr/>
        </p:nvSpPr>
        <p:spPr bwMode="auto">
          <a:xfrm>
            <a:off x="1951038" y="244475"/>
            <a:ext cx="250825"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0183" name="Freeform 7"/>
          <p:cNvSpPr/>
          <p:nvPr/>
        </p:nvSpPr>
        <p:spPr bwMode="auto">
          <a:xfrm>
            <a:off x="1171575" y="739775"/>
            <a:ext cx="296863" cy="430213"/>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50184" name="Oval 8"/>
          <p:cNvSpPr>
            <a:spLocks noChangeAspect="1" noChangeArrowheads="1"/>
          </p:cNvSpPr>
          <p:nvPr/>
        </p:nvSpPr>
        <p:spPr bwMode="auto">
          <a:xfrm>
            <a:off x="2052638" y="1158875"/>
            <a:ext cx="468312" cy="468313"/>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50185" name="Freeform 9"/>
          <p:cNvSpPr/>
          <p:nvPr/>
        </p:nvSpPr>
        <p:spPr bwMode="auto">
          <a:xfrm>
            <a:off x="1843088" y="739775"/>
            <a:ext cx="374650" cy="425450"/>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ln>
        </p:spPr>
        <p:txBody>
          <a:bodyPr anchor="ctr">
            <a:spAutoFit/>
          </a:bodyPr>
          <a:lstStyle/>
          <a:p>
            <a:endParaRPr lang="zh-CN" altLang="en-US"/>
          </a:p>
        </p:txBody>
      </p:sp>
      <p:sp>
        <p:nvSpPr>
          <p:cNvPr id="50186" name="Text Box 10"/>
          <p:cNvSpPr txBox="1">
            <a:spLocks noChangeArrowheads="1"/>
          </p:cNvSpPr>
          <p:nvPr/>
        </p:nvSpPr>
        <p:spPr bwMode="auto">
          <a:xfrm>
            <a:off x="2598738" y="1149350"/>
            <a:ext cx="215900"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0187" name="Oval 11"/>
          <p:cNvSpPr>
            <a:spLocks noChangeAspect="1" noChangeArrowheads="1"/>
          </p:cNvSpPr>
          <p:nvPr/>
        </p:nvSpPr>
        <p:spPr bwMode="auto">
          <a:xfrm>
            <a:off x="1557338" y="2022475"/>
            <a:ext cx="468312" cy="468313"/>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9</a:t>
            </a:r>
          </a:p>
        </p:txBody>
      </p:sp>
      <p:sp>
        <p:nvSpPr>
          <p:cNvPr id="50188" name="Freeform 12"/>
          <p:cNvSpPr/>
          <p:nvPr/>
        </p:nvSpPr>
        <p:spPr bwMode="auto">
          <a:xfrm>
            <a:off x="1900238" y="1582738"/>
            <a:ext cx="265112" cy="460375"/>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ln>
        </p:spPr>
        <p:txBody>
          <a:bodyPr anchor="ctr">
            <a:spAutoFit/>
          </a:bodyPr>
          <a:lstStyle/>
          <a:p>
            <a:endParaRPr lang="zh-CN" altLang="en-US"/>
          </a:p>
        </p:txBody>
      </p:sp>
      <p:sp>
        <p:nvSpPr>
          <p:cNvPr id="50189" name="Text Box 13"/>
          <p:cNvSpPr txBox="1">
            <a:spLocks noChangeArrowheads="1"/>
          </p:cNvSpPr>
          <p:nvPr/>
        </p:nvSpPr>
        <p:spPr bwMode="auto">
          <a:xfrm>
            <a:off x="2125663" y="1973263"/>
            <a:ext cx="215900"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0190" name="Oval 14"/>
          <p:cNvSpPr>
            <a:spLocks noChangeAspect="1" noChangeArrowheads="1"/>
          </p:cNvSpPr>
          <p:nvPr/>
        </p:nvSpPr>
        <p:spPr bwMode="auto">
          <a:xfrm>
            <a:off x="2682875" y="2022475"/>
            <a:ext cx="468313" cy="468313"/>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50191" name="Freeform 15"/>
          <p:cNvSpPr/>
          <p:nvPr/>
        </p:nvSpPr>
        <p:spPr bwMode="auto">
          <a:xfrm>
            <a:off x="2482850" y="1544638"/>
            <a:ext cx="342900" cy="49530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ln>
        </p:spPr>
        <p:txBody>
          <a:bodyPr anchor="ctr">
            <a:spAutoFit/>
          </a:bodyPr>
          <a:lstStyle/>
          <a:p>
            <a:endParaRPr lang="zh-CN" altLang="en-US"/>
          </a:p>
        </p:txBody>
      </p:sp>
      <p:sp>
        <p:nvSpPr>
          <p:cNvPr id="50192" name="Text Box 16"/>
          <p:cNvSpPr txBox="1">
            <a:spLocks noChangeArrowheads="1"/>
          </p:cNvSpPr>
          <p:nvPr/>
        </p:nvSpPr>
        <p:spPr bwMode="auto">
          <a:xfrm>
            <a:off x="3251200" y="1973263"/>
            <a:ext cx="215900"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nvGrpSpPr>
          <p:cNvPr id="2" name="Group 57"/>
          <p:cNvGrpSpPr/>
          <p:nvPr/>
        </p:nvGrpSpPr>
        <p:grpSpPr bwMode="auto">
          <a:xfrm>
            <a:off x="3205163" y="244475"/>
            <a:ext cx="4895850" cy="3106738"/>
            <a:chOff x="2019" y="154"/>
            <a:chExt cx="3084" cy="1957"/>
          </a:xfrm>
        </p:grpSpPr>
        <p:sp>
          <p:nvSpPr>
            <p:cNvPr id="50214" name="Line 19"/>
            <p:cNvSpPr>
              <a:spLocks noChangeShapeType="1"/>
            </p:cNvSpPr>
            <p:nvPr/>
          </p:nvSpPr>
          <p:spPr bwMode="auto">
            <a:xfrm>
              <a:off x="2019" y="880"/>
              <a:ext cx="681" cy="0"/>
            </a:xfrm>
            <a:prstGeom prst="line">
              <a:avLst/>
            </a:prstGeom>
            <a:noFill/>
            <a:ln w="38100">
              <a:solidFill>
                <a:schemeClr val="tx1"/>
              </a:solidFill>
              <a:round/>
              <a:tailEnd type="triangle" w="med" len="med"/>
            </a:ln>
          </p:spPr>
          <p:txBody>
            <a:bodyPr anchor="ctr">
              <a:spAutoFit/>
            </a:bodyPr>
            <a:lstStyle/>
            <a:p>
              <a:endParaRPr lang="zh-CN" altLang="en-US"/>
            </a:p>
          </p:txBody>
        </p:sp>
        <p:sp>
          <p:nvSpPr>
            <p:cNvPr id="50215" name="Text Box 20"/>
            <p:cNvSpPr txBox="1">
              <a:spLocks noChangeArrowheads="1"/>
            </p:cNvSpPr>
            <p:nvPr/>
          </p:nvSpPr>
          <p:spPr bwMode="auto">
            <a:xfrm>
              <a:off x="2064" y="562"/>
              <a:ext cx="590" cy="192"/>
            </a:xfrm>
            <a:prstGeom prst="rect">
              <a:avLst/>
            </a:prstGeom>
            <a:noFill/>
            <a:ln w="9525">
              <a:noFill/>
              <a:miter lim="800000"/>
            </a:ln>
          </p:spPr>
          <p:txBody>
            <a:bodyPr lIns="0" tIns="0" rIns="0" bIns="0">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插入</a:t>
              </a:r>
              <a:r>
                <a:rPr kumimoji="0" lang="en-US" altLang="zh-CN" sz="2000" b="1" dirty="0">
                  <a:solidFill>
                    <a:srgbClr val="3333FF"/>
                  </a:solidFill>
                  <a:ea typeface="楷体" panose="02010609060101010101" pitchFamily="49" charset="-122"/>
                  <a:cs typeface="Times New Roman" panose="02020603050405020304" pitchFamily="18" charset="0"/>
                </a:rPr>
                <a:t>26</a:t>
              </a:r>
            </a:p>
          </p:txBody>
        </p:sp>
        <p:sp>
          <p:nvSpPr>
            <p:cNvPr id="50216" name="Oval 21"/>
            <p:cNvSpPr>
              <a:spLocks noChangeAspect="1" noChangeArrowheads="1"/>
            </p:cNvSpPr>
            <p:nvPr/>
          </p:nvSpPr>
          <p:spPr bwMode="auto">
            <a:xfrm>
              <a:off x="3442" y="245"/>
              <a:ext cx="295" cy="275"/>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50217" name="Oval 22"/>
            <p:cNvSpPr>
              <a:spLocks noChangeAspect="1" noChangeArrowheads="1"/>
            </p:cNvSpPr>
            <p:nvPr/>
          </p:nvSpPr>
          <p:spPr bwMode="auto">
            <a:xfrm>
              <a:off x="3062" y="724"/>
              <a:ext cx="295"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50218" name="Text Box 23"/>
            <p:cNvSpPr txBox="1">
              <a:spLocks noChangeArrowheads="1"/>
            </p:cNvSpPr>
            <p:nvPr/>
          </p:nvSpPr>
          <p:spPr bwMode="auto">
            <a:xfrm>
              <a:off x="3062" y="531"/>
              <a:ext cx="181"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50219" name="Text Box 24"/>
            <p:cNvSpPr txBox="1">
              <a:spLocks noChangeArrowheads="1"/>
            </p:cNvSpPr>
            <p:nvPr/>
          </p:nvSpPr>
          <p:spPr bwMode="auto">
            <a:xfrm>
              <a:off x="3769" y="154"/>
              <a:ext cx="158"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-2</a:t>
              </a:r>
            </a:p>
          </p:txBody>
        </p:sp>
        <p:sp>
          <p:nvSpPr>
            <p:cNvPr id="50220" name="Freeform 25"/>
            <p:cNvSpPr/>
            <p:nvPr/>
          </p:nvSpPr>
          <p:spPr bwMode="auto">
            <a:xfrm>
              <a:off x="3278" y="466"/>
              <a:ext cx="187" cy="27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50221" name="Oval 26"/>
            <p:cNvSpPr>
              <a:spLocks noChangeAspect="1" noChangeArrowheads="1"/>
            </p:cNvSpPr>
            <p:nvPr/>
          </p:nvSpPr>
          <p:spPr bwMode="auto">
            <a:xfrm>
              <a:off x="3833" y="730"/>
              <a:ext cx="295" cy="295"/>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50222" name="Freeform 27"/>
            <p:cNvSpPr/>
            <p:nvPr/>
          </p:nvSpPr>
          <p:spPr bwMode="auto">
            <a:xfrm>
              <a:off x="3701" y="466"/>
              <a:ext cx="236" cy="268"/>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ln>
          </p:spPr>
          <p:txBody>
            <a:bodyPr anchor="ctr">
              <a:spAutoFit/>
            </a:bodyPr>
            <a:lstStyle/>
            <a:p>
              <a:endParaRPr lang="zh-CN" altLang="en-US"/>
            </a:p>
          </p:txBody>
        </p:sp>
        <p:sp>
          <p:nvSpPr>
            <p:cNvPr id="50223" name="Text Box 28"/>
            <p:cNvSpPr txBox="1">
              <a:spLocks noChangeArrowheads="1"/>
            </p:cNvSpPr>
            <p:nvPr/>
          </p:nvSpPr>
          <p:spPr bwMode="auto">
            <a:xfrm>
              <a:off x="4177" y="724"/>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0224" name="Oval 29"/>
            <p:cNvSpPr>
              <a:spLocks noChangeAspect="1" noChangeArrowheads="1"/>
            </p:cNvSpPr>
            <p:nvPr/>
          </p:nvSpPr>
          <p:spPr bwMode="auto">
            <a:xfrm>
              <a:off x="3521" y="1274"/>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9</a:t>
              </a:r>
            </a:p>
          </p:txBody>
        </p:sp>
        <p:sp>
          <p:nvSpPr>
            <p:cNvPr id="50225" name="Freeform 30"/>
            <p:cNvSpPr/>
            <p:nvPr/>
          </p:nvSpPr>
          <p:spPr bwMode="auto">
            <a:xfrm>
              <a:off x="3737" y="997"/>
              <a:ext cx="167" cy="290"/>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ln>
          </p:spPr>
          <p:txBody>
            <a:bodyPr anchor="ctr">
              <a:spAutoFit/>
            </a:bodyPr>
            <a:lstStyle/>
            <a:p>
              <a:endParaRPr lang="zh-CN" altLang="en-US"/>
            </a:p>
          </p:txBody>
        </p:sp>
        <p:sp>
          <p:nvSpPr>
            <p:cNvPr id="50226" name="Text Box 31"/>
            <p:cNvSpPr txBox="1">
              <a:spLocks noChangeArrowheads="1"/>
            </p:cNvSpPr>
            <p:nvPr/>
          </p:nvSpPr>
          <p:spPr bwMode="auto">
            <a:xfrm>
              <a:off x="3879" y="1243"/>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0227" name="Oval 32"/>
            <p:cNvSpPr>
              <a:spLocks noChangeAspect="1" noChangeArrowheads="1"/>
            </p:cNvSpPr>
            <p:nvPr/>
          </p:nvSpPr>
          <p:spPr bwMode="auto">
            <a:xfrm>
              <a:off x="4230" y="1274"/>
              <a:ext cx="295" cy="295"/>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50228" name="Freeform 33"/>
            <p:cNvSpPr/>
            <p:nvPr/>
          </p:nvSpPr>
          <p:spPr bwMode="auto">
            <a:xfrm>
              <a:off x="4104" y="973"/>
              <a:ext cx="216" cy="312"/>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ln>
          </p:spPr>
          <p:txBody>
            <a:bodyPr anchor="ctr">
              <a:spAutoFit/>
            </a:bodyPr>
            <a:lstStyle/>
            <a:p>
              <a:endParaRPr lang="zh-CN" altLang="en-US"/>
            </a:p>
          </p:txBody>
        </p:sp>
        <p:sp>
          <p:nvSpPr>
            <p:cNvPr id="50229" name="Text Box 34"/>
            <p:cNvSpPr txBox="1">
              <a:spLocks noChangeArrowheads="1"/>
            </p:cNvSpPr>
            <p:nvPr/>
          </p:nvSpPr>
          <p:spPr bwMode="auto">
            <a:xfrm>
              <a:off x="4588" y="1243"/>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0230" name="Oval 35"/>
            <p:cNvSpPr>
              <a:spLocks noChangeAspect="1" noChangeArrowheads="1"/>
            </p:cNvSpPr>
            <p:nvPr/>
          </p:nvSpPr>
          <p:spPr bwMode="auto">
            <a:xfrm>
              <a:off x="4609" y="1816"/>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26</a:t>
              </a:r>
            </a:p>
          </p:txBody>
        </p:sp>
        <p:sp>
          <p:nvSpPr>
            <p:cNvPr id="50231" name="Freeform 36"/>
            <p:cNvSpPr/>
            <p:nvPr/>
          </p:nvSpPr>
          <p:spPr bwMode="auto">
            <a:xfrm>
              <a:off x="4483" y="1515"/>
              <a:ext cx="216" cy="312"/>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ln>
          </p:spPr>
          <p:txBody>
            <a:bodyPr anchor="ctr">
              <a:spAutoFit/>
            </a:bodyPr>
            <a:lstStyle/>
            <a:p>
              <a:endParaRPr lang="zh-CN" altLang="en-US"/>
            </a:p>
          </p:txBody>
        </p:sp>
        <p:sp>
          <p:nvSpPr>
            <p:cNvPr id="50232" name="Text Box 37"/>
            <p:cNvSpPr txBox="1">
              <a:spLocks noChangeArrowheads="1"/>
            </p:cNvSpPr>
            <p:nvPr/>
          </p:nvSpPr>
          <p:spPr bwMode="auto">
            <a:xfrm>
              <a:off x="4967" y="1785"/>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grpSp>
        <p:nvGrpSpPr>
          <p:cNvPr id="3" name="Group 58"/>
          <p:cNvGrpSpPr/>
          <p:nvPr/>
        </p:nvGrpSpPr>
        <p:grpSpPr bwMode="auto">
          <a:xfrm>
            <a:off x="2124075" y="2341563"/>
            <a:ext cx="3324225" cy="3041650"/>
            <a:chOff x="1338" y="1475"/>
            <a:chExt cx="2094" cy="1916"/>
          </a:xfrm>
        </p:grpSpPr>
        <p:sp>
          <p:nvSpPr>
            <p:cNvPr id="50195" name="Text Box 18"/>
            <p:cNvSpPr txBox="1">
              <a:spLocks noChangeArrowheads="1"/>
            </p:cNvSpPr>
            <p:nvPr/>
          </p:nvSpPr>
          <p:spPr bwMode="auto">
            <a:xfrm rot="-2724713">
              <a:off x="2688" y="1674"/>
              <a:ext cx="590" cy="192"/>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 panose="02010609060101010101" pitchFamily="49" charset="-122"/>
                  <a:cs typeface="Times New Roman" panose="02020603050405020304" pitchFamily="18" charset="0"/>
                </a:rPr>
                <a:t>RR</a:t>
              </a:r>
              <a:r>
                <a:rPr kumimoji="0" lang="zh-CN" altLang="en-US" sz="2000" b="1" dirty="0">
                  <a:solidFill>
                    <a:srgbClr val="3333FF"/>
                  </a:solidFill>
                  <a:ea typeface="楷体" panose="02010609060101010101" pitchFamily="49" charset="-122"/>
                  <a:cs typeface="Times New Roman" panose="02020603050405020304" pitchFamily="18" charset="0"/>
                </a:rPr>
                <a:t>调整</a:t>
              </a:r>
            </a:p>
          </p:txBody>
        </p:sp>
        <p:sp>
          <p:nvSpPr>
            <p:cNvPr id="50196" name="Freeform 38"/>
            <p:cNvSpPr/>
            <p:nvPr/>
          </p:nvSpPr>
          <p:spPr bwMode="auto">
            <a:xfrm>
              <a:off x="2832" y="1632"/>
              <a:ext cx="600" cy="584"/>
            </a:xfrm>
            <a:custGeom>
              <a:avLst/>
              <a:gdLst>
                <a:gd name="T0" fmla="*/ 600 w 600"/>
                <a:gd name="T1" fmla="*/ 0 h 584"/>
                <a:gd name="T2" fmla="*/ 0 w 600"/>
                <a:gd name="T3" fmla="*/ 584 h 584"/>
                <a:gd name="T4" fmla="*/ 0 60000 65536"/>
                <a:gd name="T5" fmla="*/ 0 60000 65536"/>
                <a:gd name="T6" fmla="*/ 0 w 600"/>
                <a:gd name="T7" fmla="*/ 0 h 584"/>
                <a:gd name="T8" fmla="*/ 600 w 600"/>
                <a:gd name="T9" fmla="*/ 584 h 584"/>
              </a:gdLst>
              <a:ahLst/>
              <a:cxnLst>
                <a:cxn ang="T4">
                  <a:pos x="T0" y="T1"/>
                </a:cxn>
                <a:cxn ang="T5">
                  <a:pos x="T2" y="T3"/>
                </a:cxn>
              </a:cxnLst>
              <a:rect l="T6" t="T7" r="T8" b="T9"/>
              <a:pathLst>
                <a:path w="600" h="584">
                  <a:moveTo>
                    <a:pt x="600" y="0"/>
                  </a:moveTo>
                  <a:lnTo>
                    <a:pt x="0" y="584"/>
                  </a:lnTo>
                </a:path>
              </a:pathLst>
            </a:custGeom>
            <a:noFill/>
            <a:ln w="38100">
              <a:solidFill>
                <a:schemeClr val="tx2"/>
              </a:solidFill>
              <a:round/>
              <a:tailEnd type="triangle" w="med" len="med"/>
            </a:ln>
          </p:spPr>
          <p:txBody>
            <a:bodyPr anchor="ctr">
              <a:spAutoFit/>
            </a:bodyPr>
            <a:lstStyle/>
            <a:p>
              <a:endParaRPr lang="zh-CN" altLang="en-US"/>
            </a:p>
          </p:txBody>
        </p:sp>
        <p:sp>
          <p:nvSpPr>
            <p:cNvPr id="50197" name="Oval 39"/>
            <p:cNvSpPr>
              <a:spLocks noChangeAspect="1" noChangeArrowheads="1"/>
            </p:cNvSpPr>
            <p:nvPr/>
          </p:nvSpPr>
          <p:spPr bwMode="auto">
            <a:xfrm>
              <a:off x="2031" y="2063"/>
              <a:ext cx="295" cy="2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50198" name="Oval 40"/>
            <p:cNvSpPr>
              <a:spLocks noChangeAspect="1" noChangeArrowheads="1"/>
            </p:cNvSpPr>
            <p:nvPr/>
          </p:nvSpPr>
          <p:spPr bwMode="auto">
            <a:xfrm>
              <a:off x="1651" y="2542"/>
              <a:ext cx="295"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50199" name="Text Box 41"/>
            <p:cNvSpPr txBox="1">
              <a:spLocks noChangeArrowheads="1"/>
            </p:cNvSpPr>
            <p:nvPr/>
          </p:nvSpPr>
          <p:spPr bwMode="auto">
            <a:xfrm>
              <a:off x="1651" y="2349"/>
              <a:ext cx="181"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50200" name="Text Box 42"/>
            <p:cNvSpPr txBox="1">
              <a:spLocks noChangeArrowheads="1"/>
            </p:cNvSpPr>
            <p:nvPr/>
          </p:nvSpPr>
          <p:spPr bwMode="auto">
            <a:xfrm>
              <a:off x="2358" y="1972"/>
              <a:ext cx="158"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0201" name="Freeform 43"/>
            <p:cNvSpPr/>
            <p:nvPr/>
          </p:nvSpPr>
          <p:spPr bwMode="auto">
            <a:xfrm>
              <a:off x="1867" y="2284"/>
              <a:ext cx="187" cy="27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50202" name="Oval 44"/>
            <p:cNvSpPr>
              <a:spLocks noChangeAspect="1" noChangeArrowheads="1"/>
            </p:cNvSpPr>
            <p:nvPr/>
          </p:nvSpPr>
          <p:spPr bwMode="auto">
            <a:xfrm>
              <a:off x="2422" y="2548"/>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50203" name="Freeform 45"/>
            <p:cNvSpPr/>
            <p:nvPr/>
          </p:nvSpPr>
          <p:spPr bwMode="auto">
            <a:xfrm>
              <a:off x="2290" y="2284"/>
              <a:ext cx="236" cy="268"/>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ln>
          </p:spPr>
          <p:txBody>
            <a:bodyPr anchor="ctr">
              <a:spAutoFit/>
            </a:bodyPr>
            <a:lstStyle/>
            <a:p>
              <a:endParaRPr lang="zh-CN" altLang="en-US"/>
            </a:p>
          </p:txBody>
        </p:sp>
        <p:sp>
          <p:nvSpPr>
            <p:cNvPr id="50204" name="Text Box 46"/>
            <p:cNvSpPr txBox="1">
              <a:spLocks noChangeArrowheads="1"/>
            </p:cNvSpPr>
            <p:nvPr/>
          </p:nvSpPr>
          <p:spPr bwMode="auto">
            <a:xfrm>
              <a:off x="2766" y="2542"/>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0205" name="Oval 47"/>
            <p:cNvSpPr>
              <a:spLocks noChangeAspect="1" noChangeArrowheads="1"/>
            </p:cNvSpPr>
            <p:nvPr/>
          </p:nvSpPr>
          <p:spPr bwMode="auto">
            <a:xfrm>
              <a:off x="1338" y="3092"/>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50206" name="Freeform 48"/>
            <p:cNvSpPr/>
            <p:nvPr/>
          </p:nvSpPr>
          <p:spPr bwMode="auto">
            <a:xfrm>
              <a:off x="1554" y="2815"/>
              <a:ext cx="167" cy="290"/>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ln>
          </p:spPr>
          <p:txBody>
            <a:bodyPr anchor="ctr">
              <a:spAutoFit/>
            </a:bodyPr>
            <a:lstStyle/>
            <a:p>
              <a:endParaRPr lang="zh-CN" altLang="en-US"/>
            </a:p>
          </p:txBody>
        </p:sp>
        <p:sp>
          <p:nvSpPr>
            <p:cNvPr id="50207" name="Text Box 49"/>
            <p:cNvSpPr txBox="1">
              <a:spLocks noChangeArrowheads="1"/>
            </p:cNvSpPr>
            <p:nvPr/>
          </p:nvSpPr>
          <p:spPr bwMode="auto">
            <a:xfrm>
              <a:off x="1696" y="3061"/>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0208" name="Oval 50"/>
            <p:cNvSpPr>
              <a:spLocks noChangeAspect="1" noChangeArrowheads="1"/>
            </p:cNvSpPr>
            <p:nvPr/>
          </p:nvSpPr>
          <p:spPr bwMode="auto">
            <a:xfrm>
              <a:off x="2819" y="3092"/>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26</a:t>
              </a:r>
            </a:p>
          </p:txBody>
        </p:sp>
        <p:sp>
          <p:nvSpPr>
            <p:cNvPr id="50209" name="Freeform 51"/>
            <p:cNvSpPr/>
            <p:nvPr/>
          </p:nvSpPr>
          <p:spPr bwMode="auto">
            <a:xfrm>
              <a:off x="2693" y="2791"/>
              <a:ext cx="216" cy="312"/>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ln>
          </p:spPr>
          <p:txBody>
            <a:bodyPr anchor="ctr">
              <a:spAutoFit/>
            </a:bodyPr>
            <a:lstStyle/>
            <a:p>
              <a:endParaRPr lang="zh-CN" altLang="en-US"/>
            </a:p>
          </p:txBody>
        </p:sp>
        <p:sp>
          <p:nvSpPr>
            <p:cNvPr id="50210" name="Text Box 52"/>
            <p:cNvSpPr txBox="1">
              <a:spLocks noChangeArrowheads="1"/>
            </p:cNvSpPr>
            <p:nvPr/>
          </p:nvSpPr>
          <p:spPr bwMode="auto">
            <a:xfrm>
              <a:off x="3177" y="3061"/>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0211" name="Oval 53"/>
            <p:cNvSpPr>
              <a:spLocks noChangeAspect="1" noChangeArrowheads="1"/>
            </p:cNvSpPr>
            <p:nvPr/>
          </p:nvSpPr>
          <p:spPr bwMode="auto">
            <a:xfrm>
              <a:off x="2004" y="3096"/>
              <a:ext cx="295"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9</a:t>
              </a:r>
            </a:p>
          </p:txBody>
        </p:sp>
        <p:sp>
          <p:nvSpPr>
            <p:cNvPr id="50212" name="Freeform 54"/>
            <p:cNvSpPr/>
            <p:nvPr/>
          </p:nvSpPr>
          <p:spPr bwMode="auto">
            <a:xfrm>
              <a:off x="1878" y="2803"/>
              <a:ext cx="216" cy="312"/>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ln>
          </p:spPr>
          <p:txBody>
            <a:bodyPr anchor="ctr">
              <a:spAutoFit/>
            </a:bodyPr>
            <a:lstStyle/>
            <a:p>
              <a:endParaRPr lang="zh-CN" altLang="en-US"/>
            </a:p>
          </p:txBody>
        </p:sp>
        <p:sp>
          <p:nvSpPr>
            <p:cNvPr id="50213" name="Text Box 55"/>
            <p:cNvSpPr txBox="1">
              <a:spLocks noChangeArrowheads="1"/>
            </p:cNvSpPr>
            <p:nvPr/>
          </p:nvSpPr>
          <p:spPr bwMode="auto">
            <a:xfrm>
              <a:off x="2362" y="3065"/>
              <a:ext cx="13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sp>
        <p:nvSpPr>
          <p:cNvPr id="4" name="幻灯片编号占位符 3"/>
          <p:cNvSpPr>
            <a:spLocks noGrp="1"/>
          </p:cNvSpPr>
          <p:nvPr>
            <p:ph type="sldNum" sz="quarter" idx="12"/>
          </p:nvPr>
        </p:nvSpPr>
        <p:spPr/>
        <p:txBody>
          <a:bodyPr/>
          <a:lstStyle/>
          <a:p>
            <a:fld id="{A3603EE2-E77C-4A3F-BE76-CC22BE303815}" type="slidenum">
              <a:rPr lang="en-US" altLang="zh-CN" smtClean="0"/>
              <a:t>71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376488" y="347663"/>
            <a:ext cx="9144000" cy="0"/>
          </a:xfrm>
          <a:prstGeom prst="rect">
            <a:avLst/>
          </a:prstGeom>
          <a:noFill/>
          <a:ln w="9525">
            <a:noFill/>
            <a:miter lim="800000"/>
          </a:ln>
        </p:spPr>
        <p:txBody>
          <a:bodyPr>
            <a:spAutoFit/>
          </a:bodyPr>
          <a:lstStyle/>
          <a:p>
            <a:endParaRPr lang="zh-CN" altLang="en-US"/>
          </a:p>
        </p:txBody>
      </p:sp>
      <p:sp>
        <p:nvSpPr>
          <p:cNvPr id="51203" name="Oval 3"/>
          <p:cNvSpPr>
            <a:spLocks noChangeAspect="1" noChangeArrowheads="1"/>
          </p:cNvSpPr>
          <p:nvPr/>
        </p:nvSpPr>
        <p:spPr bwMode="auto">
          <a:xfrm>
            <a:off x="1608138" y="595313"/>
            <a:ext cx="533400" cy="4365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51204" name="Oval 4"/>
          <p:cNvSpPr>
            <a:spLocks noChangeAspect="1" noChangeArrowheads="1"/>
          </p:cNvSpPr>
          <p:nvPr/>
        </p:nvSpPr>
        <p:spPr bwMode="auto">
          <a:xfrm>
            <a:off x="1004888" y="1381125"/>
            <a:ext cx="533400" cy="468313"/>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51205" name="Text Box 5"/>
          <p:cNvSpPr txBox="1">
            <a:spLocks noChangeArrowheads="1"/>
          </p:cNvSpPr>
          <p:nvPr/>
        </p:nvSpPr>
        <p:spPr bwMode="auto">
          <a:xfrm>
            <a:off x="1030288" y="1074738"/>
            <a:ext cx="327025"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51206" name="Text Box 6"/>
          <p:cNvSpPr txBox="1">
            <a:spLocks noChangeArrowheads="1"/>
          </p:cNvSpPr>
          <p:nvPr/>
        </p:nvSpPr>
        <p:spPr bwMode="auto">
          <a:xfrm>
            <a:off x="2157413" y="476250"/>
            <a:ext cx="285750"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1207" name="Freeform 7"/>
          <p:cNvSpPr/>
          <p:nvPr/>
        </p:nvSpPr>
        <p:spPr bwMode="auto">
          <a:xfrm>
            <a:off x="1371600" y="971550"/>
            <a:ext cx="338138" cy="430213"/>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51208" name="Oval 8"/>
          <p:cNvSpPr>
            <a:spLocks noChangeAspect="1" noChangeArrowheads="1"/>
          </p:cNvSpPr>
          <p:nvPr/>
        </p:nvSpPr>
        <p:spPr bwMode="auto">
          <a:xfrm>
            <a:off x="2228850" y="1390650"/>
            <a:ext cx="533400" cy="468313"/>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51209" name="Freeform 9"/>
          <p:cNvSpPr/>
          <p:nvPr/>
        </p:nvSpPr>
        <p:spPr bwMode="auto">
          <a:xfrm>
            <a:off x="2032000" y="971550"/>
            <a:ext cx="427038" cy="425450"/>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ln>
        </p:spPr>
        <p:txBody>
          <a:bodyPr anchor="ctr">
            <a:spAutoFit/>
          </a:bodyPr>
          <a:lstStyle/>
          <a:p>
            <a:endParaRPr lang="zh-CN" altLang="en-US"/>
          </a:p>
        </p:txBody>
      </p:sp>
      <p:sp>
        <p:nvSpPr>
          <p:cNvPr id="51210" name="Text Box 10"/>
          <p:cNvSpPr txBox="1">
            <a:spLocks noChangeArrowheads="1"/>
          </p:cNvSpPr>
          <p:nvPr/>
        </p:nvSpPr>
        <p:spPr bwMode="auto">
          <a:xfrm>
            <a:off x="2809875" y="1381125"/>
            <a:ext cx="246063"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1211" name="Oval 11"/>
          <p:cNvSpPr>
            <a:spLocks noChangeAspect="1" noChangeArrowheads="1"/>
          </p:cNvSpPr>
          <p:nvPr/>
        </p:nvSpPr>
        <p:spPr bwMode="auto">
          <a:xfrm>
            <a:off x="508000" y="2254250"/>
            <a:ext cx="533400" cy="468313"/>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51212" name="Freeform 12"/>
          <p:cNvSpPr/>
          <p:nvPr/>
        </p:nvSpPr>
        <p:spPr bwMode="auto">
          <a:xfrm>
            <a:off x="879475" y="1814513"/>
            <a:ext cx="301625" cy="460375"/>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ln>
        </p:spPr>
        <p:txBody>
          <a:bodyPr anchor="ctr">
            <a:spAutoFit/>
          </a:bodyPr>
          <a:lstStyle/>
          <a:p>
            <a:endParaRPr lang="zh-CN" altLang="en-US"/>
          </a:p>
        </p:txBody>
      </p:sp>
      <p:sp>
        <p:nvSpPr>
          <p:cNvPr id="51213" name="Text Box 13"/>
          <p:cNvSpPr txBox="1">
            <a:spLocks noChangeArrowheads="1"/>
          </p:cNvSpPr>
          <p:nvPr/>
        </p:nvSpPr>
        <p:spPr bwMode="auto">
          <a:xfrm>
            <a:off x="1111250" y="2205038"/>
            <a:ext cx="246063"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1214" name="Oval 14"/>
          <p:cNvSpPr>
            <a:spLocks noChangeAspect="1" noChangeArrowheads="1"/>
          </p:cNvSpPr>
          <p:nvPr/>
        </p:nvSpPr>
        <p:spPr bwMode="auto">
          <a:xfrm>
            <a:off x="2859088" y="2254250"/>
            <a:ext cx="533400" cy="468313"/>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26</a:t>
            </a:r>
          </a:p>
        </p:txBody>
      </p:sp>
      <p:sp>
        <p:nvSpPr>
          <p:cNvPr id="51215" name="Freeform 15"/>
          <p:cNvSpPr/>
          <p:nvPr/>
        </p:nvSpPr>
        <p:spPr bwMode="auto">
          <a:xfrm>
            <a:off x="2676525" y="1776413"/>
            <a:ext cx="390525" cy="49530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ln>
        </p:spPr>
        <p:txBody>
          <a:bodyPr anchor="ctr">
            <a:spAutoFit/>
          </a:bodyPr>
          <a:lstStyle/>
          <a:p>
            <a:endParaRPr lang="zh-CN" altLang="en-US"/>
          </a:p>
        </p:txBody>
      </p:sp>
      <p:sp>
        <p:nvSpPr>
          <p:cNvPr id="51216" name="Text Box 16"/>
          <p:cNvSpPr txBox="1">
            <a:spLocks noChangeArrowheads="1"/>
          </p:cNvSpPr>
          <p:nvPr/>
        </p:nvSpPr>
        <p:spPr bwMode="auto">
          <a:xfrm>
            <a:off x="3462338" y="2205038"/>
            <a:ext cx="246062"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1217" name="Oval 17"/>
          <p:cNvSpPr>
            <a:spLocks noChangeAspect="1" noChangeArrowheads="1"/>
          </p:cNvSpPr>
          <p:nvPr/>
        </p:nvSpPr>
        <p:spPr bwMode="auto">
          <a:xfrm>
            <a:off x="1565275" y="2260600"/>
            <a:ext cx="533400" cy="468313"/>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9</a:t>
            </a:r>
          </a:p>
        </p:txBody>
      </p:sp>
      <p:sp>
        <p:nvSpPr>
          <p:cNvPr id="51218" name="Freeform 18"/>
          <p:cNvSpPr/>
          <p:nvPr/>
        </p:nvSpPr>
        <p:spPr bwMode="auto">
          <a:xfrm>
            <a:off x="1382713" y="1795463"/>
            <a:ext cx="390525" cy="49530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ln>
        </p:spPr>
        <p:txBody>
          <a:bodyPr anchor="ctr">
            <a:spAutoFit/>
          </a:bodyPr>
          <a:lstStyle/>
          <a:p>
            <a:endParaRPr lang="zh-CN" altLang="en-US"/>
          </a:p>
        </p:txBody>
      </p:sp>
      <p:sp>
        <p:nvSpPr>
          <p:cNvPr id="51219" name="Text Box 19"/>
          <p:cNvSpPr txBox="1">
            <a:spLocks noChangeArrowheads="1"/>
          </p:cNvSpPr>
          <p:nvPr/>
        </p:nvSpPr>
        <p:spPr bwMode="auto">
          <a:xfrm>
            <a:off x="2168525" y="2211388"/>
            <a:ext cx="246063"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nvGrpSpPr>
          <p:cNvPr id="2" name="Group 63"/>
          <p:cNvGrpSpPr/>
          <p:nvPr/>
        </p:nvGrpSpPr>
        <p:grpSpPr bwMode="auto">
          <a:xfrm>
            <a:off x="3348038" y="96838"/>
            <a:ext cx="4494212" cy="3100387"/>
            <a:chOff x="2109" y="61"/>
            <a:chExt cx="2831" cy="1953"/>
          </a:xfrm>
        </p:grpSpPr>
        <p:sp>
          <p:nvSpPr>
            <p:cNvPr id="51243" name="Line 20"/>
            <p:cNvSpPr>
              <a:spLocks noChangeShapeType="1"/>
            </p:cNvSpPr>
            <p:nvPr/>
          </p:nvSpPr>
          <p:spPr bwMode="auto">
            <a:xfrm>
              <a:off x="2109" y="1163"/>
              <a:ext cx="681" cy="0"/>
            </a:xfrm>
            <a:prstGeom prst="line">
              <a:avLst/>
            </a:prstGeom>
            <a:noFill/>
            <a:ln w="38100">
              <a:solidFill>
                <a:schemeClr val="tx1"/>
              </a:solidFill>
              <a:round/>
              <a:tailEnd type="triangle" w="med" len="med"/>
            </a:ln>
          </p:spPr>
          <p:txBody>
            <a:bodyPr anchor="ctr">
              <a:spAutoFit/>
            </a:bodyPr>
            <a:lstStyle/>
            <a:p>
              <a:endParaRPr lang="zh-CN" altLang="en-US"/>
            </a:p>
          </p:txBody>
        </p:sp>
        <p:sp>
          <p:nvSpPr>
            <p:cNvPr id="51244" name="Text Box 21"/>
            <p:cNvSpPr txBox="1">
              <a:spLocks noChangeArrowheads="1"/>
            </p:cNvSpPr>
            <p:nvPr/>
          </p:nvSpPr>
          <p:spPr bwMode="auto">
            <a:xfrm>
              <a:off x="2154" y="845"/>
              <a:ext cx="590" cy="192"/>
            </a:xfrm>
            <a:prstGeom prst="rect">
              <a:avLst/>
            </a:prstGeom>
            <a:noFill/>
            <a:ln w="9525">
              <a:noFill/>
              <a:miter lim="800000"/>
            </a:ln>
          </p:spPr>
          <p:txBody>
            <a:bodyPr lIns="0" tIns="0" rIns="0" bIns="0">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插入</a:t>
              </a:r>
              <a:r>
                <a:rPr kumimoji="0" lang="en-US" altLang="zh-CN" sz="2000" b="1" dirty="0">
                  <a:solidFill>
                    <a:srgbClr val="3333FF"/>
                  </a:solidFill>
                  <a:ea typeface="楷体" panose="02010609060101010101" pitchFamily="49" charset="-122"/>
                  <a:cs typeface="Times New Roman" panose="02020603050405020304" pitchFamily="18" charset="0"/>
                </a:rPr>
                <a:t>18</a:t>
              </a:r>
            </a:p>
          </p:txBody>
        </p:sp>
        <p:sp>
          <p:nvSpPr>
            <p:cNvPr id="51245" name="Oval 22"/>
            <p:cNvSpPr>
              <a:spLocks noChangeAspect="1" noChangeArrowheads="1"/>
            </p:cNvSpPr>
            <p:nvPr/>
          </p:nvSpPr>
          <p:spPr bwMode="auto">
            <a:xfrm>
              <a:off x="3661" y="136"/>
              <a:ext cx="336" cy="2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51246" name="Oval 23"/>
            <p:cNvSpPr>
              <a:spLocks noChangeAspect="1" noChangeArrowheads="1"/>
            </p:cNvSpPr>
            <p:nvPr/>
          </p:nvSpPr>
          <p:spPr bwMode="auto">
            <a:xfrm>
              <a:off x="3281" y="631"/>
              <a:ext cx="336"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51247" name="Text Box 24"/>
            <p:cNvSpPr txBox="1">
              <a:spLocks noChangeArrowheads="1"/>
            </p:cNvSpPr>
            <p:nvPr/>
          </p:nvSpPr>
          <p:spPr bwMode="auto">
            <a:xfrm>
              <a:off x="3297" y="438"/>
              <a:ext cx="20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51248" name="Text Box 25"/>
            <p:cNvSpPr txBox="1">
              <a:spLocks noChangeArrowheads="1"/>
            </p:cNvSpPr>
            <p:nvPr/>
          </p:nvSpPr>
          <p:spPr bwMode="auto">
            <a:xfrm>
              <a:off x="4007" y="61"/>
              <a:ext cx="180"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1249" name="Freeform 26"/>
            <p:cNvSpPr/>
            <p:nvPr/>
          </p:nvSpPr>
          <p:spPr bwMode="auto">
            <a:xfrm>
              <a:off x="3512" y="373"/>
              <a:ext cx="213" cy="27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ln>
          </p:spPr>
          <p:txBody>
            <a:bodyPr anchor="ctr">
              <a:spAutoFit/>
            </a:bodyPr>
            <a:lstStyle/>
            <a:p>
              <a:endParaRPr lang="zh-CN" altLang="en-US"/>
            </a:p>
          </p:txBody>
        </p:sp>
        <p:sp>
          <p:nvSpPr>
            <p:cNvPr id="51250" name="Oval 27"/>
            <p:cNvSpPr>
              <a:spLocks noChangeAspect="1" noChangeArrowheads="1"/>
            </p:cNvSpPr>
            <p:nvPr/>
          </p:nvSpPr>
          <p:spPr bwMode="auto">
            <a:xfrm>
              <a:off x="4052" y="637"/>
              <a:ext cx="336" cy="295"/>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51251" name="Freeform 28"/>
            <p:cNvSpPr/>
            <p:nvPr/>
          </p:nvSpPr>
          <p:spPr bwMode="auto">
            <a:xfrm>
              <a:off x="3928" y="373"/>
              <a:ext cx="269" cy="268"/>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ln>
          </p:spPr>
          <p:txBody>
            <a:bodyPr anchor="ctr">
              <a:spAutoFit/>
            </a:bodyPr>
            <a:lstStyle/>
            <a:p>
              <a:endParaRPr lang="zh-CN" altLang="en-US"/>
            </a:p>
          </p:txBody>
        </p:sp>
        <p:sp>
          <p:nvSpPr>
            <p:cNvPr id="51252" name="Text Box 29"/>
            <p:cNvSpPr txBox="1">
              <a:spLocks noChangeArrowheads="1"/>
            </p:cNvSpPr>
            <p:nvPr/>
          </p:nvSpPr>
          <p:spPr bwMode="auto">
            <a:xfrm>
              <a:off x="4418" y="631"/>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-2</a:t>
              </a:r>
            </a:p>
          </p:txBody>
        </p:sp>
        <p:sp>
          <p:nvSpPr>
            <p:cNvPr id="51253" name="Oval 30"/>
            <p:cNvSpPr>
              <a:spLocks noChangeAspect="1" noChangeArrowheads="1"/>
            </p:cNvSpPr>
            <p:nvPr/>
          </p:nvSpPr>
          <p:spPr bwMode="auto">
            <a:xfrm>
              <a:off x="2968" y="1181"/>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51254" name="Freeform 31"/>
            <p:cNvSpPr/>
            <p:nvPr/>
          </p:nvSpPr>
          <p:spPr bwMode="auto">
            <a:xfrm>
              <a:off x="3176" y="904"/>
              <a:ext cx="180" cy="276"/>
            </a:xfrm>
            <a:custGeom>
              <a:avLst/>
              <a:gdLst>
                <a:gd name="T0" fmla="*/ 180 w 180"/>
                <a:gd name="T1" fmla="*/ 0 h 276"/>
                <a:gd name="T2" fmla="*/ 0 w 180"/>
                <a:gd name="T3" fmla="*/ 276 h 276"/>
                <a:gd name="T4" fmla="*/ 0 60000 65536"/>
                <a:gd name="T5" fmla="*/ 0 60000 65536"/>
                <a:gd name="T6" fmla="*/ 0 w 180"/>
                <a:gd name="T7" fmla="*/ 0 h 276"/>
                <a:gd name="T8" fmla="*/ 180 w 180"/>
                <a:gd name="T9" fmla="*/ 276 h 276"/>
              </a:gdLst>
              <a:ahLst/>
              <a:cxnLst>
                <a:cxn ang="T4">
                  <a:pos x="T0" y="T1"/>
                </a:cxn>
                <a:cxn ang="T5">
                  <a:pos x="T2" y="T3"/>
                </a:cxn>
              </a:cxnLst>
              <a:rect l="T6" t="T7" r="T8" b="T9"/>
              <a:pathLst>
                <a:path w="180" h="276">
                  <a:moveTo>
                    <a:pt x="180" y="0"/>
                  </a:moveTo>
                  <a:lnTo>
                    <a:pt x="0" y="276"/>
                  </a:lnTo>
                </a:path>
              </a:pathLst>
            </a:custGeom>
            <a:noFill/>
            <a:ln w="28575">
              <a:solidFill>
                <a:srgbClr val="9900FF"/>
              </a:solidFill>
              <a:round/>
            </a:ln>
          </p:spPr>
          <p:txBody>
            <a:bodyPr anchor="ctr">
              <a:spAutoFit/>
            </a:bodyPr>
            <a:lstStyle/>
            <a:p>
              <a:endParaRPr lang="zh-CN" altLang="en-US"/>
            </a:p>
          </p:txBody>
        </p:sp>
        <p:sp>
          <p:nvSpPr>
            <p:cNvPr id="51255" name="Text Box 32"/>
            <p:cNvSpPr txBox="1">
              <a:spLocks noChangeArrowheads="1"/>
            </p:cNvSpPr>
            <p:nvPr/>
          </p:nvSpPr>
          <p:spPr bwMode="auto">
            <a:xfrm>
              <a:off x="3348" y="1150"/>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1256" name="Oval 33"/>
            <p:cNvSpPr>
              <a:spLocks noChangeAspect="1" noChangeArrowheads="1"/>
            </p:cNvSpPr>
            <p:nvPr/>
          </p:nvSpPr>
          <p:spPr bwMode="auto">
            <a:xfrm>
              <a:off x="4449" y="1181"/>
              <a:ext cx="336" cy="295"/>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26</a:t>
              </a:r>
            </a:p>
          </p:txBody>
        </p:sp>
        <p:sp>
          <p:nvSpPr>
            <p:cNvPr id="51257" name="Freeform 34"/>
            <p:cNvSpPr/>
            <p:nvPr/>
          </p:nvSpPr>
          <p:spPr bwMode="auto">
            <a:xfrm>
              <a:off x="4334" y="880"/>
              <a:ext cx="246" cy="312"/>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ln>
          </p:spPr>
          <p:txBody>
            <a:bodyPr anchor="ctr">
              <a:spAutoFit/>
            </a:bodyPr>
            <a:lstStyle/>
            <a:p>
              <a:endParaRPr lang="zh-CN" altLang="en-US"/>
            </a:p>
          </p:txBody>
        </p:sp>
        <p:sp>
          <p:nvSpPr>
            <p:cNvPr id="51258" name="Oval 35"/>
            <p:cNvSpPr>
              <a:spLocks noChangeAspect="1" noChangeArrowheads="1"/>
            </p:cNvSpPr>
            <p:nvPr/>
          </p:nvSpPr>
          <p:spPr bwMode="auto">
            <a:xfrm>
              <a:off x="3634" y="1185"/>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9</a:t>
              </a:r>
            </a:p>
          </p:txBody>
        </p:sp>
        <p:sp>
          <p:nvSpPr>
            <p:cNvPr id="51259" name="Freeform 36"/>
            <p:cNvSpPr/>
            <p:nvPr/>
          </p:nvSpPr>
          <p:spPr bwMode="auto">
            <a:xfrm>
              <a:off x="3552" y="896"/>
              <a:ext cx="212" cy="300"/>
            </a:xfrm>
            <a:custGeom>
              <a:avLst/>
              <a:gdLst>
                <a:gd name="T0" fmla="*/ 0 w 212"/>
                <a:gd name="T1" fmla="*/ 0 h 300"/>
                <a:gd name="T2" fmla="*/ 212 w 212"/>
                <a:gd name="T3" fmla="*/ 300 h 300"/>
                <a:gd name="T4" fmla="*/ 0 60000 65536"/>
                <a:gd name="T5" fmla="*/ 0 60000 65536"/>
                <a:gd name="T6" fmla="*/ 0 w 212"/>
                <a:gd name="T7" fmla="*/ 0 h 300"/>
                <a:gd name="T8" fmla="*/ 212 w 212"/>
                <a:gd name="T9" fmla="*/ 300 h 300"/>
              </a:gdLst>
              <a:ahLst/>
              <a:cxnLst>
                <a:cxn ang="T4">
                  <a:pos x="T0" y="T1"/>
                </a:cxn>
                <a:cxn ang="T5">
                  <a:pos x="T2" y="T3"/>
                </a:cxn>
              </a:cxnLst>
              <a:rect l="T6" t="T7" r="T8" b="T9"/>
              <a:pathLst>
                <a:path w="212" h="300">
                  <a:moveTo>
                    <a:pt x="0" y="0"/>
                  </a:moveTo>
                  <a:lnTo>
                    <a:pt x="212" y="300"/>
                  </a:lnTo>
                </a:path>
              </a:pathLst>
            </a:custGeom>
            <a:noFill/>
            <a:ln w="28575">
              <a:solidFill>
                <a:srgbClr val="9900FF"/>
              </a:solidFill>
              <a:round/>
            </a:ln>
          </p:spPr>
          <p:txBody>
            <a:bodyPr anchor="ctr">
              <a:spAutoFit/>
            </a:bodyPr>
            <a:lstStyle/>
            <a:p>
              <a:endParaRPr lang="zh-CN" altLang="en-US"/>
            </a:p>
          </p:txBody>
        </p:sp>
        <p:sp>
          <p:nvSpPr>
            <p:cNvPr id="51260" name="Text Box 37"/>
            <p:cNvSpPr txBox="1">
              <a:spLocks noChangeArrowheads="1"/>
            </p:cNvSpPr>
            <p:nvPr/>
          </p:nvSpPr>
          <p:spPr bwMode="auto">
            <a:xfrm>
              <a:off x="4014" y="1154"/>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1261" name="Oval 38"/>
            <p:cNvSpPr>
              <a:spLocks noChangeAspect="1" noChangeArrowheads="1"/>
            </p:cNvSpPr>
            <p:nvPr/>
          </p:nvSpPr>
          <p:spPr bwMode="auto">
            <a:xfrm>
              <a:off x="4081" y="1719"/>
              <a:ext cx="336" cy="295"/>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18</a:t>
              </a:r>
            </a:p>
          </p:txBody>
        </p:sp>
        <p:sp>
          <p:nvSpPr>
            <p:cNvPr id="51262" name="Freeform 39"/>
            <p:cNvSpPr/>
            <p:nvPr/>
          </p:nvSpPr>
          <p:spPr bwMode="auto">
            <a:xfrm>
              <a:off x="4315" y="1442"/>
              <a:ext cx="190" cy="290"/>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ln>
          </p:spPr>
          <p:txBody>
            <a:bodyPr anchor="ctr">
              <a:spAutoFit/>
            </a:bodyPr>
            <a:lstStyle/>
            <a:p>
              <a:endParaRPr lang="zh-CN" altLang="en-US"/>
            </a:p>
          </p:txBody>
        </p:sp>
        <p:sp>
          <p:nvSpPr>
            <p:cNvPr id="51263" name="Text Box 40"/>
            <p:cNvSpPr txBox="1">
              <a:spLocks noChangeArrowheads="1"/>
            </p:cNvSpPr>
            <p:nvPr/>
          </p:nvSpPr>
          <p:spPr bwMode="auto">
            <a:xfrm>
              <a:off x="4461" y="1688"/>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1264" name="Text Box 41"/>
            <p:cNvSpPr txBox="1">
              <a:spLocks noChangeArrowheads="1"/>
            </p:cNvSpPr>
            <p:nvPr/>
          </p:nvSpPr>
          <p:spPr bwMode="auto">
            <a:xfrm>
              <a:off x="4785" y="1071"/>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grpSp>
      <p:grpSp>
        <p:nvGrpSpPr>
          <p:cNvPr id="3" name="Group 64"/>
          <p:cNvGrpSpPr/>
          <p:nvPr/>
        </p:nvGrpSpPr>
        <p:grpSpPr bwMode="auto">
          <a:xfrm>
            <a:off x="2555875" y="2468563"/>
            <a:ext cx="3529013" cy="2878137"/>
            <a:chOff x="1610" y="1555"/>
            <a:chExt cx="2223" cy="1813"/>
          </a:xfrm>
        </p:grpSpPr>
        <p:sp>
          <p:nvSpPr>
            <p:cNvPr id="51222" name="Oval 42"/>
            <p:cNvSpPr>
              <a:spLocks noChangeAspect="1" noChangeArrowheads="1"/>
            </p:cNvSpPr>
            <p:nvPr/>
          </p:nvSpPr>
          <p:spPr bwMode="auto">
            <a:xfrm>
              <a:off x="2525" y="2024"/>
              <a:ext cx="336" cy="2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51223" name="Oval 43"/>
            <p:cNvSpPr>
              <a:spLocks noChangeAspect="1" noChangeArrowheads="1"/>
            </p:cNvSpPr>
            <p:nvPr/>
          </p:nvSpPr>
          <p:spPr bwMode="auto">
            <a:xfrm>
              <a:off x="1923" y="2519"/>
              <a:ext cx="336"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51224" name="Text Box 44"/>
            <p:cNvSpPr txBox="1">
              <a:spLocks noChangeArrowheads="1"/>
            </p:cNvSpPr>
            <p:nvPr/>
          </p:nvSpPr>
          <p:spPr bwMode="auto">
            <a:xfrm>
              <a:off x="1939" y="2326"/>
              <a:ext cx="20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51225" name="Freeform 45"/>
            <p:cNvSpPr/>
            <p:nvPr/>
          </p:nvSpPr>
          <p:spPr bwMode="auto">
            <a:xfrm>
              <a:off x="2192" y="2240"/>
              <a:ext cx="364" cy="30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ln>
          </p:spPr>
          <p:txBody>
            <a:bodyPr anchor="ctr">
              <a:spAutoFit/>
            </a:bodyPr>
            <a:lstStyle/>
            <a:p>
              <a:endParaRPr lang="zh-CN" altLang="en-US"/>
            </a:p>
          </p:txBody>
        </p:sp>
        <p:sp>
          <p:nvSpPr>
            <p:cNvPr id="51226" name="Oval 46"/>
            <p:cNvSpPr>
              <a:spLocks noChangeAspect="1" noChangeArrowheads="1"/>
            </p:cNvSpPr>
            <p:nvPr/>
          </p:nvSpPr>
          <p:spPr bwMode="auto">
            <a:xfrm>
              <a:off x="3016" y="2525"/>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18</a:t>
              </a:r>
            </a:p>
          </p:txBody>
        </p:sp>
        <p:sp>
          <p:nvSpPr>
            <p:cNvPr id="51227" name="Freeform 47"/>
            <p:cNvSpPr/>
            <p:nvPr/>
          </p:nvSpPr>
          <p:spPr bwMode="auto">
            <a:xfrm>
              <a:off x="2816" y="2264"/>
              <a:ext cx="288" cy="280"/>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ln>
          </p:spPr>
          <p:txBody>
            <a:bodyPr anchor="ctr">
              <a:spAutoFit/>
            </a:bodyPr>
            <a:lstStyle/>
            <a:p>
              <a:endParaRPr lang="zh-CN" altLang="en-US"/>
            </a:p>
          </p:txBody>
        </p:sp>
        <p:sp>
          <p:nvSpPr>
            <p:cNvPr id="51228" name="Text Box 48"/>
            <p:cNvSpPr txBox="1">
              <a:spLocks noChangeArrowheads="1"/>
            </p:cNvSpPr>
            <p:nvPr/>
          </p:nvSpPr>
          <p:spPr bwMode="auto">
            <a:xfrm>
              <a:off x="3382" y="2519"/>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1229" name="Oval 49"/>
            <p:cNvSpPr>
              <a:spLocks noChangeAspect="1" noChangeArrowheads="1"/>
            </p:cNvSpPr>
            <p:nvPr/>
          </p:nvSpPr>
          <p:spPr bwMode="auto">
            <a:xfrm>
              <a:off x="1610" y="3069"/>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51230" name="Freeform 50"/>
            <p:cNvSpPr/>
            <p:nvPr/>
          </p:nvSpPr>
          <p:spPr bwMode="auto">
            <a:xfrm>
              <a:off x="1812" y="2788"/>
              <a:ext cx="184" cy="284"/>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ln>
          </p:spPr>
          <p:txBody>
            <a:bodyPr anchor="ctr">
              <a:spAutoFit/>
            </a:bodyPr>
            <a:lstStyle/>
            <a:p>
              <a:endParaRPr lang="zh-CN" altLang="en-US"/>
            </a:p>
          </p:txBody>
        </p:sp>
        <p:sp>
          <p:nvSpPr>
            <p:cNvPr id="51231" name="Text Box 51"/>
            <p:cNvSpPr txBox="1">
              <a:spLocks noChangeArrowheads="1"/>
            </p:cNvSpPr>
            <p:nvPr/>
          </p:nvSpPr>
          <p:spPr bwMode="auto">
            <a:xfrm>
              <a:off x="1990" y="3038"/>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1232" name="Oval 52"/>
            <p:cNvSpPr>
              <a:spLocks noChangeAspect="1" noChangeArrowheads="1"/>
            </p:cNvSpPr>
            <p:nvPr/>
          </p:nvSpPr>
          <p:spPr bwMode="auto">
            <a:xfrm>
              <a:off x="3342" y="3069"/>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26</a:t>
              </a:r>
            </a:p>
          </p:txBody>
        </p:sp>
        <p:sp>
          <p:nvSpPr>
            <p:cNvPr id="51233" name="Freeform 53"/>
            <p:cNvSpPr/>
            <p:nvPr/>
          </p:nvSpPr>
          <p:spPr bwMode="auto">
            <a:xfrm>
              <a:off x="3304" y="2776"/>
              <a:ext cx="180" cy="296"/>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ln>
          </p:spPr>
          <p:txBody>
            <a:bodyPr anchor="ctr">
              <a:spAutoFit/>
            </a:bodyPr>
            <a:lstStyle/>
            <a:p>
              <a:endParaRPr lang="zh-CN" altLang="en-US"/>
            </a:p>
          </p:txBody>
        </p:sp>
        <p:sp>
          <p:nvSpPr>
            <p:cNvPr id="51234" name="Oval 54"/>
            <p:cNvSpPr>
              <a:spLocks noChangeAspect="1" noChangeArrowheads="1"/>
            </p:cNvSpPr>
            <p:nvPr/>
          </p:nvSpPr>
          <p:spPr bwMode="auto">
            <a:xfrm>
              <a:off x="2276" y="3073"/>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9</a:t>
              </a:r>
            </a:p>
          </p:txBody>
        </p:sp>
        <p:sp>
          <p:nvSpPr>
            <p:cNvPr id="51235" name="Freeform 55"/>
            <p:cNvSpPr/>
            <p:nvPr/>
          </p:nvSpPr>
          <p:spPr bwMode="auto">
            <a:xfrm>
              <a:off x="2192" y="2788"/>
              <a:ext cx="212" cy="288"/>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ln>
          </p:spPr>
          <p:txBody>
            <a:bodyPr anchor="ctr">
              <a:spAutoFit/>
            </a:bodyPr>
            <a:lstStyle/>
            <a:p>
              <a:endParaRPr lang="zh-CN" altLang="en-US"/>
            </a:p>
          </p:txBody>
        </p:sp>
        <p:sp>
          <p:nvSpPr>
            <p:cNvPr id="51236" name="Text Box 56"/>
            <p:cNvSpPr txBox="1">
              <a:spLocks noChangeArrowheads="1"/>
            </p:cNvSpPr>
            <p:nvPr/>
          </p:nvSpPr>
          <p:spPr bwMode="auto">
            <a:xfrm>
              <a:off x="2517" y="2931"/>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1237" name="Oval 57"/>
            <p:cNvSpPr>
              <a:spLocks noChangeAspect="1" noChangeArrowheads="1"/>
            </p:cNvSpPr>
            <p:nvPr/>
          </p:nvSpPr>
          <p:spPr bwMode="auto">
            <a:xfrm>
              <a:off x="2699" y="3072"/>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51238" name="Freeform 58"/>
            <p:cNvSpPr/>
            <p:nvPr/>
          </p:nvSpPr>
          <p:spPr bwMode="auto">
            <a:xfrm>
              <a:off x="2896" y="2788"/>
              <a:ext cx="180" cy="28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ln>
          </p:spPr>
          <p:txBody>
            <a:bodyPr anchor="ctr">
              <a:spAutoFit/>
            </a:bodyPr>
            <a:lstStyle/>
            <a:p>
              <a:endParaRPr lang="zh-CN" altLang="en-US"/>
            </a:p>
          </p:txBody>
        </p:sp>
        <p:sp>
          <p:nvSpPr>
            <p:cNvPr id="51239" name="Text Box 59"/>
            <p:cNvSpPr txBox="1">
              <a:spLocks noChangeArrowheads="1"/>
            </p:cNvSpPr>
            <p:nvPr/>
          </p:nvSpPr>
          <p:spPr bwMode="auto">
            <a:xfrm>
              <a:off x="3079" y="3041"/>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1240" name="Text Box 60"/>
            <p:cNvSpPr txBox="1">
              <a:spLocks noChangeArrowheads="1"/>
            </p:cNvSpPr>
            <p:nvPr/>
          </p:nvSpPr>
          <p:spPr bwMode="auto">
            <a:xfrm>
              <a:off x="3678" y="2959"/>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1241" name="Text Box 61"/>
            <p:cNvSpPr txBox="1">
              <a:spLocks noChangeArrowheads="1"/>
            </p:cNvSpPr>
            <p:nvPr/>
          </p:nvSpPr>
          <p:spPr bwMode="auto">
            <a:xfrm rot="18875287">
              <a:off x="2998" y="1753"/>
              <a:ext cx="590" cy="194"/>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 panose="02010609060101010101" pitchFamily="49" charset="-122"/>
                  <a:cs typeface="Times New Roman" panose="02020603050405020304" pitchFamily="18" charset="0"/>
                </a:rPr>
                <a:t>RL</a:t>
              </a:r>
              <a:r>
                <a:rPr kumimoji="0" lang="zh-CN" altLang="en-US" sz="2000" b="1">
                  <a:solidFill>
                    <a:srgbClr val="3333FF"/>
                  </a:solidFill>
                  <a:ea typeface="楷体" panose="02010609060101010101" pitchFamily="49" charset="-122"/>
                  <a:cs typeface="Times New Roman" panose="02020603050405020304" pitchFamily="18" charset="0"/>
                </a:rPr>
                <a:t>调整</a:t>
              </a:r>
              <a:endParaRPr kumimoji="0" lang="zh-CN" altLang="en-US" sz="2000" b="1" dirty="0">
                <a:solidFill>
                  <a:srgbClr val="3333FF"/>
                </a:solidFill>
                <a:ea typeface="楷体" panose="02010609060101010101" pitchFamily="49" charset="-122"/>
                <a:cs typeface="Times New Roman" panose="02020603050405020304" pitchFamily="18" charset="0"/>
              </a:endParaRPr>
            </a:p>
          </p:txBody>
        </p:sp>
        <p:sp>
          <p:nvSpPr>
            <p:cNvPr id="51242" name="Freeform 62"/>
            <p:cNvSpPr/>
            <p:nvPr/>
          </p:nvSpPr>
          <p:spPr bwMode="auto">
            <a:xfrm>
              <a:off x="3142" y="1712"/>
              <a:ext cx="600" cy="584"/>
            </a:xfrm>
            <a:custGeom>
              <a:avLst/>
              <a:gdLst>
                <a:gd name="T0" fmla="*/ 600 w 600"/>
                <a:gd name="T1" fmla="*/ 0 h 584"/>
                <a:gd name="T2" fmla="*/ 0 w 600"/>
                <a:gd name="T3" fmla="*/ 584 h 584"/>
                <a:gd name="T4" fmla="*/ 0 60000 65536"/>
                <a:gd name="T5" fmla="*/ 0 60000 65536"/>
                <a:gd name="T6" fmla="*/ 0 w 600"/>
                <a:gd name="T7" fmla="*/ 0 h 584"/>
                <a:gd name="T8" fmla="*/ 600 w 600"/>
                <a:gd name="T9" fmla="*/ 584 h 584"/>
              </a:gdLst>
              <a:ahLst/>
              <a:cxnLst>
                <a:cxn ang="T4">
                  <a:pos x="T0" y="T1"/>
                </a:cxn>
                <a:cxn ang="T5">
                  <a:pos x="T2" y="T3"/>
                </a:cxn>
              </a:cxnLst>
              <a:rect l="T6" t="T7" r="T8" b="T9"/>
              <a:pathLst>
                <a:path w="600" h="584">
                  <a:moveTo>
                    <a:pt x="600" y="0"/>
                  </a:moveTo>
                  <a:lnTo>
                    <a:pt x="0" y="584"/>
                  </a:lnTo>
                </a:path>
              </a:pathLst>
            </a:custGeom>
            <a:noFill/>
            <a:ln w="38100">
              <a:solidFill>
                <a:schemeClr val="tx2"/>
              </a:solidFill>
              <a:round/>
              <a:tailEnd type="triangle" w="med" len="med"/>
            </a:ln>
          </p:spPr>
          <p:txBody>
            <a:bodyPr anchor="ctr">
              <a:spAutoFit/>
            </a:bodyPr>
            <a:lstStyle/>
            <a:p>
              <a:endParaRPr lang="zh-CN" altLang="en-US"/>
            </a:p>
          </p:txBody>
        </p:sp>
      </p:grpSp>
      <p:sp>
        <p:nvSpPr>
          <p:cNvPr id="4" name="幻灯片编号占位符 3"/>
          <p:cNvSpPr>
            <a:spLocks noGrp="1"/>
          </p:cNvSpPr>
          <p:nvPr>
            <p:ph type="sldNum" sz="quarter" idx="12"/>
          </p:nvPr>
        </p:nvSpPr>
        <p:spPr/>
        <p:txBody>
          <a:bodyPr/>
          <a:lstStyle/>
          <a:p>
            <a:fld id="{A3603EE2-E77C-4A3F-BE76-CC22BE303815}" type="slidenum">
              <a:rPr lang="en-US" altLang="zh-CN" smtClean="0"/>
              <a:t>72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4"/>
          <p:cNvSpPr>
            <a:spLocks noChangeAspect="1" noChangeArrowheads="1"/>
          </p:cNvSpPr>
          <p:nvPr/>
        </p:nvSpPr>
        <p:spPr bwMode="auto">
          <a:xfrm>
            <a:off x="1866883" y="549275"/>
            <a:ext cx="533400" cy="4365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52227" name="Oval 5"/>
          <p:cNvSpPr>
            <a:spLocks noChangeAspect="1" noChangeArrowheads="1"/>
          </p:cNvSpPr>
          <p:nvPr/>
        </p:nvSpPr>
        <p:spPr bwMode="auto">
          <a:xfrm>
            <a:off x="911208" y="1335088"/>
            <a:ext cx="533400" cy="468312"/>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52228" name="Text Box 6"/>
          <p:cNvSpPr txBox="1">
            <a:spLocks noChangeArrowheads="1"/>
          </p:cNvSpPr>
          <p:nvPr/>
        </p:nvSpPr>
        <p:spPr bwMode="auto">
          <a:xfrm>
            <a:off x="917575" y="1028700"/>
            <a:ext cx="327025"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52229" name="Freeform 7"/>
          <p:cNvSpPr/>
          <p:nvPr/>
        </p:nvSpPr>
        <p:spPr bwMode="auto">
          <a:xfrm>
            <a:off x="1319213" y="892175"/>
            <a:ext cx="577850" cy="47625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ln>
        </p:spPr>
        <p:txBody>
          <a:bodyPr anchor="ctr">
            <a:spAutoFit/>
          </a:bodyPr>
          <a:lstStyle/>
          <a:p>
            <a:endParaRPr lang="zh-CN" altLang="en-US"/>
          </a:p>
        </p:txBody>
      </p:sp>
      <p:sp>
        <p:nvSpPr>
          <p:cNvPr id="52230" name="Oval 8"/>
          <p:cNvSpPr>
            <a:spLocks noChangeAspect="1" noChangeArrowheads="1"/>
          </p:cNvSpPr>
          <p:nvPr/>
        </p:nvSpPr>
        <p:spPr bwMode="auto">
          <a:xfrm>
            <a:off x="2627313" y="1344613"/>
            <a:ext cx="533400" cy="468312"/>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18</a:t>
            </a:r>
          </a:p>
        </p:txBody>
      </p:sp>
      <p:sp>
        <p:nvSpPr>
          <p:cNvPr id="52231" name="Freeform 9"/>
          <p:cNvSpPr/>
          <p:nvPr/>
        </p:nvSpPr>
        <p:spPr bwMode="auto">
          <a:xfrm>
            <a:off x="2309813" y="930275"/>
            <a:ext cx="457200" cy="444500"/>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ln>
        </p:spPr>
        <p:txBody>
          <a:bodyPr anchor="ctr">
            <a:spAutoFit/>
          </a:bodyPr>
          <a:lstStyle/>
          <a:p>
            <a:endParaRPr lang="zh-CN" altLang="en-US"/>
          </a:p>
        </p:txBody>
      </p:sp>
      <p:sp>
        <p:nvSpPr>
          <p:cNvPr id="52232" name="Text Box 10"/>
          <p:cNvSpPr txBox="1">
            <a:spLocks noChangeArrowheads="1"/>
          </p:cNvSpPr>
          <p:nvPr/>
        </p:nvSpPr>
        <p:spPr bwMode="auto">
          <a:xfrm>
            <a:off x="3208338" y="1335088"/>
            <a:ext cx="246062"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2233" name="Oval 11"/>
          <p:cNvSpPr>
            <a:spLocks noChangeAspect="1" noChangeArrowheads="1"/>
          </p:cNvSpPr>
          <p:nvPr/>
        </p:nvSpPr>
        <p:spPr bwMode="auto">
          <a:xfrm>
            <a:off x="414321" y="2208213"/>
            <a:ext cx="533400" cy="468312"/>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52234" name="Freeform 12"/>
          <p:cNvSpPr/>
          <p:nvPr/>
        </p:nvSpPr>
        <p:spPr bwMode="auto">
          <a:xfrm>
            <a:off x="715963" y="1762125"/>
            <a:ext cx="292100" cy="450850"/>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ln>
        </p:spPr>
        <p:txBody>
          <a:bodyPr anchor="ctr">
            <a:spAutoFit/>
          </a:bodyPr>
          <a:lstStyle/>
          <a:p>
            <a:endParaRPr lang="zh-CN" altLang="en-US"/>
          </a:p>
        </p:txBody>
      </p:sp>
      <p:sp>
        <p:nvSpPr>
          <p:cNvPr id="52235" name="Text Box 13"/>
          <p:cNvSpPr txBox="1">
            <a:spLocks noChangeArrowheads="1"/>
          </p:cNvSpPr>
          <p:nvPr/>
        </p:nvSpPr>
        <p:spPr bwMode="auto">
          <a:xfrm>
            <a:off x="998538" y="2159000"/>
            <a:ext cx="246062"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2236" name="Oval 14"/>
          <p:cNvSpPr>
            <a:spLocks noChangeAspect="1" noChangeArrowheads="1"/>
          </p:cNvSpPr>
          <p:nvPr/>
        </p:nvSpPr>
        <p:spPr bwMode="auto">
          <a:xfrm>
            <a:off x="3144838" y="2208213"/>
            <a:ext cx="533400" cy="468312"/>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26</a:t>
            </a:r>
          </a:p>
        </p:txBody>
      </p:sp>
      <p:sp>
        <p:nvSpPr>
          <p:cNvPr id="52237" name="Freeform 15"/>
          <p:cNvSpPr/>
          <p:nvPr/>
        </p:nvSpPr>
        <p:spPr bwMode="auto">
          <a:xfrm>
            <a:off x="3084513" y="1743075"/>
            <a:ext cx="285750" cy="469900"/>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ln>
        </p:spPr>
        <p:txBody>
          <a:bodyPr anchor="ctr">
            <a:spAutoFit/>
          </a:bodyPr>
          <a:lstStyle/>
          <a:p>
            <a:endParaRPr lang="zh-CN" altLang="en-US"/>
          </a:p>
        </p:txBody>
      </p:sp>
      <p:sp>
        <p:nvSpPr>
          <p:cNvPr id="52238" name="Oval 16"/>
          <p:cNvSpPr>
            <a:spLocks noChangeAspect="1" noChangeArrowheads="1"/>
          </p:cNvSpPr>
          <p:nvPr/>
        </p:nvSpPr>
        <p:spPr bwMode="auto">
          <a:xfrm>
            <a:off x="1471596" y="2214563"/>
            <a:ext cx="533400" cy="468312"/>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9</a:t>
            </a:r>
          </a:p>
        </p:txBody>
      </p:sp>
      <p:sp>
        <p:nvSpPr>
          <p:cNvPr id="52239" name="Freeform 17"/>
          <p:cNvSpPr/>
          <p:nvPr/>
        </p:nvSpPr>
        <p:spPr bwMode="auto">
          <a:xfrm>
            <a:off x="1319213" y="1762125"/>
            <a:ext cx="336550" cy="457200"/>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ln>
        </p:spPr>
        <p:txBody>
          <a:bodyPr anchor="ctr">
            <a:spAutoFit/>
          </a:bodyPr>
          <a:lstStyle/>
          <a:p>
            <a:endParaRPr lang="zh-CN" altLang="en-US"/>
          </a:p>
        </p:txBody>
      </p:sp>
      <p:sp>
        <p:nvSpPr>
          <p:cNvPr id="52240" name="Text Box 18"/>
          <p:cNvSpPr txBox="1">
            <a:spLocks noChangeArrowheads="1"/>
          </p:cNvSpPr>
          <p:nvPr/>
        </p:nvSpPr>
        <p:spPr bwMode="auto">
          <a:xfrm>
            <a:off x="1835150" y="1989138"/>
            <a:ext cx="246063"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2241" name="Oval 19"/>
          <p:cNvSpPr>
            <a:spLocks noChangeAspect="1" noChangeArrowheads="1"/>
          </p:cNvSpPr>
          <p:nvPr/>
        </p:nvSpPr>
        <p:spPr bwMode="auto">
          <a:xfrm>
            <a:off x="2143108" y="2212975"/>
            <a:ext cx="533400" cy="468313"/>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52242" name="Freeform 20"/>
          <p:cNvSpPr/>
          <p:nvPr/>
        </p:nvSpPr>
        <p:spPr bwMode="auto">
          <a:xfrm>
            <a:off x="2436813" y="1762125"/>
            <a:ext cx="285750" cy="457200"/>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ln>
        </p:spPr>
        <p:txBody>
          <a:bodyPr anchor="ctr">
            <a:spAutoFit/>
          </a:bodyPr>
          <a:lstStyle/>
          <a:p>
            <a:endParaRPr lang="zh-CN" altLang="en-US"/>
          </a:p>
        </p:txBody>
      </p:sp>
      <p:sp>
        <p:nvSpPr>
          <p:cNvPr id="52243" name="Text Box 21"/>
          <p:cNvSpPr txBox="1">
            <a:spLocks noChangeArrowheads="1"/>
          </p:cNvSpPr>
          <p:nvPr/>
        </p:nvSpPr>
        <p:spPr bwMode="auto">
          <a:xfrm>
            <a:off x="2727325" y="2163763"/>
            <a:ext cx="246063"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2244" name="Text Box 47"/>
          <p:cNvSpPr txBox="1">
            <a:spLocks noChangeArrowheads="1"/>
          </p:cNvSpPr>
          <p:nvPr/>
        </p:nvSpPr>
        <p:spPr bwMode="auto">
          <a:xfrm>
            <a:off x="2484438" y="476250"/>
            <a:ext cx="246062"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nvGrpSpPr>
          <p:cNvPr id="2" name="Group 49"/>
          <p:cNvGrpSpPr/>
          <p:nvPr/>
        </p:nvGrpSpPr>
        <p:grpSpPr bwMode="auto">
          <a:xfrm>
            <a:off x="3678238" y="404813"/>
            <a:ext cx="4781550" cy="3168650"/>
            <a:chOff x="2317" y="255"/>
            <a:chExt cx="3012" cy="1996"/>
          </a:xfrm>
        </p:grpSpPr>
        <p:sp>
          <p:nvSpPr>
            <p:cNvPr id="52246" name="Text Box 22"/>
            <p:cNvSpPr txBox="1">
              <a:spLocks noChangeArrowheads="1"/>
            </p:cNvSpPr>
            <p:nvPr/>
          </p:nvSpPr>
          <p:spPr bwMode="auto">
            <a:xfrm>
              <a:off x="2317" y="1281"/>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2247" name="Line 23"/>
            <p:cNvSpPr>
              <a:spLocks noChangeShapeType="1"/>
            </p:cNvSpPr>
            <p:nvPr/>
          </p:nvSpPr>
          <p:spPr bwMode="auto">
            <a:xfrm>
              <a:off x="2517" y="1163"/>
              <a:ext cx="681" cy="0"/>
            </a:xfrm>
            <a:prstGeom prst="line">
              <a:avLst/>
            </a:prstGeom>
            <a:noFill/>
            <a:ln w="38100">
              <a:solidFill>
                <a:schemeClr val="tx1"/>
              </a:solidFill>
              <a:round/>
              <a:tailEnd type="triangle" w="med" len="med"/>
            </a:ln>
          </p:spPr>
          <p:txBody>
            <a:bodyPr anchor="ctr">
              <a:spAutoFit/>
            </a:bodyPr>
            <a:lstStyle/>
            <a:p>
              <a:endParaRPr lang="zh-CN" altLang="en-US"/>
            </a:p>
          </p:txBody>
        </p:sp>
        <p:sp>
          <p:nvSpPr>
            <p:cNvPr id="52248" name="Text Box 24"/>
            <p:cNvSpPr txBox="1">
              <a:spLocks noChangeArrowheads="1"/>
            </p:cNvSpPr>
            <p:nvPr/>
          </p:nvSpPr>
          <p:spPr bwMode="auto">
            <a:xfrm>
              <a:off x="2562" y="845"/>
              <a:ext cx="590" cy="192"/>
            </a:xfrm>
            <a:prstGeom prst="rect">
              <a:avLst/>
            </a:prstGeom>
            <a:noFill/>
            <a:ln w="9525">
              <a:noFill/>
              <a:miter lim="800000"/>
            </a:ln>
          </p:spPr>
          <p:txBody>
            <a:bodyPr lIns="0" tIns="0" rIns="0" bIns="0">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插入</a:t>
              </a:r>
              <a:r>
                <a:rPr kumimoji="0" lang="en-US" altLang="zh-CN" sz="2000" b="1" dirty="0">
                  <a:solidFill>
                    <a:srgbClr val="3333FF"/>
                  </a:solidFill>
                  <a:ea typeface="楷体" panose="02010609060101010101" pitchFamily="49" charset="-122"/>
                  <a:cs typeface="Times New Roman" panose="02020603050405020304" pitchFamily="18" charset="0"/>
                </a:rPr>
                <a:t>14</a:t>
              </a:r>
            </a:p>
          </p:txBody>
        </p:sp>
        <p:sp>
          <p:nvSpPr>
            <p:cNvPr id="52249" name="Oval 25"/>
            <p:cNvSpPr>
              <a:spLocks noChangeAspect="1" noChangeArrowheads="1"/>
            </p:cNvSpPr>
            <p:nvPr/>
          </p:nvSpPr>
          <p:spPr bwMode="auto">
            <a:xfrm>
              <a:off x="4021" y="346"/>
              <a:ext cx="336" cy="2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11</a:t>
              </a:r>
            </a:p>
          </p:txBody>
        </p:sp>
        <p:sp>
          <p:nvSpPr>
            <p:cNvPr id="52250" name="Oval 26"/>
            <p:cNvSpPr>
              <a:spLocks noChangeAspect="1" noChangeArrowheads="1"/>
            </p:cNvSpPr>
            <p:nvPr/>
          </p:nvSpPr>
          <p:spPr bwMode="auto">
            <a:xfrm>
              <a:off x="3419" y="841"/>
              <a:ext cx="336"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7</a:t>
              </a:r>
            </a:p>
          </p:txBody>
        </p:sp>
        <p:sp>
          <p:nvSpPr>
            <p:cNvPr id="52251" name="Text Box 27"/>
            <p:cNvSpPr txBox="1">
              <a:spLocks noChangeArrowheads="1"/>
            </p:cNvSpPr>
            <p:nvPr/>
          </p:nvSpPr>
          <p:spPr bwMode="auto">
            <a:xfrm>
              <a:off x="3435" y="648"/>
              <a:ext cx="20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52252" name="Freeform 28"/>
            <p:cNvSpPr/>
            <p:nvPr/>
          </p:nvSpPr>
          <p:spPr bwMode="auto">
            <a:xfrm>
              <a:off x="3688" y="562"/>
              <a:ext cx="364" cy="30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ln>
          </p:spPr>
          <p:txBody>
            <a:bodyPr anchor="ctr">
              <a:spAutoFit/>
            </a:bodyPr>
            <a:lstStyle/>
            <a:p>
              <a:endParaRPr lang="zh-CN" altLang="en-US"/>
            </a:p>
          </p:txBody>
        </p:sp>
        <p:sp>
          <p:nvSpPr>
            <p:cNvPr id="52253" name="Oval 29"/>
            <p:cNvSpPr>
              <a:spLocks noChangeAspect="1" noChangeArrowheads="1"/>
            </p:cNvSpPr>
            <p:nvPr/>
          </p:nvSpPr>
          <p:spPr bwMode="auto">
            <a:xfrm>
              <a:off x="4512" y="847"/>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18</a:t>
              </a:r>
            </a:p>
          </p:txBody>
        </p:sp>
        <p:sp>
          <p:nvSpPr>
            <p:cNvPr id="52254" name="Freeform 30"/>
            <p:cNvSpPr/>
            <p:nvPr/>
          </p:nvSpPr>
          <p:spPr bwMode="auto">
            <a:xfrm>
              <a:off x="4312" y="586"/>
              <a:ext cx="288" cy="280"/>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ln>
          </p:spPr>
          <p:txBody>
            <a:bodyPr anchor="ctr">
              <a:spAutoFit/>
            </a:bodyPr>
            <a:lstStyle/>
            <a:p>
              <a:endParaRPr lang="zh-CN" altLang="en-US"/>
            </a:p>
          </p:txBody>
        </p:sp>
        <p:sp>
          <p:nvSpPr>
            <p:cNvPr id="52255" name="Text Box 31"/>
            <p:cNvSpPr txBox="1">
              <a:spLocks noChangeArrowheads="1"/>
            </p:cNvSpPr>
            <p:nvPr/>
          </p:nvSpPr>
          <p:spPr bwMode="auto">
            <a:xfrm>
              <a:off x="4878" y="841"/>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2256" name="Oval 32"/>
            <p:cNvSpPr>
              <a:spLocks noChangeAspect="1" noChangeArrowheads="1"/>
            </p:cNvSpPr>
            <p:nvPr/>
          </p:nvSpPr>
          <p:spPr bwMode="auto">
            <a:xfrm>
              <a:off x="3106" y="1391"/>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p>
          </p:txBody>
        </p:sp>
        <p:sp>
          <p:nvSpPr>
            <p:cNvPr id="52257" name="Freeform 33"/>
            <p:cNvSpPr/>
            <p:nvPr/>
          </p:nvSpPr>
          <p:spPr bwMode="auto">
            <a:xfrm>
              <a:off x="3308" y="1110"/>
              <a:ext cx="184" cy="284"/>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ln>
          </p:spPr>
          <p:txBody>
            <a:bodyPr anchor="ctr">
              <a:spAutoFit/>
            </a:bodyPr>
            <a:lstStyle/>
            <a:p>
              <a:endParaRPr lang="zh-CN" altLang="en-US"/>
            </a:p>
          </p:txBody>
        </p:sp>
        <p:sp>
          <p:nvSpPr>
            <p:cNvPr id="52258" name="Text Box 34"/>
            <p:cNvSpPr txBox="1">
              <a:spLocks noChangeArrowheads="1"/>
            </p:cNvSpPr>
            <p:nvPr/>
          </p:nvSpPr>
          <p:spPr bwMode="auto">
            <a:xfrm>
              <a:off x="3486" y="1360"/>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2259" name="Oval 35"/>
            <p:cNvSpPr>
              <a:spLocks noChangeAspect="1" noChangeArrowheads="1"/>
            </p:cNvSpPr>
            <p:nvPr/>
          </p:nvSpPr>
          <p:spPr bwMode="auto">
            <a:xfrm>
              <a:off x="4838" y="1391"/>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26</a:t>
              </a:r>
            </a:p>
          </p:txBody>
        </p:sp>
        <p:sp>
          <p:nvSpPr>
            <p:cNvPr id="52260" name="Freeform 36"/>
            <p:cNvSpPr/>
            <p:nvPr/>
          </p:nvSpPr>
          <p:spPr bwMode="auto">
            <a:xfrm>
              <a:off x="4800" y="1098"/>
              <a:ext cx="180" cy="296"/>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ln>
          </p:spPr>
          <p:txBody>
            <a:bodyPr anchor="ctr">
              <a:spAutoFit/>
            </a:bodyPr>
            <a:lstStyle/>
            <a:p>
              <a:endParaRPr lang="zh-CN" altLang="en-US"/>
            </a:p>
          </p:txBody>
        </p:sp>
        <p:sp>
          <p:nvSpPr>
            <p:cNvPr id="52261" name="Oval 37"/>
            <p:cNvSpPr>
              <a:spLocks noChangeAspect="1" noChangeArrowheads="1"/>
            </p:cNvSpPr>
            <p:nvPr/>
          </p:nvSpPr>
          <p:spPr bwMode="auto">
            <a:xfrm>
              <a:off x="3772" y="1395"/>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9</a:t>
              </a:r>
            </a:p>
          </p:txBody>
        </p:sp>
        <p:sp>
          <p:nvSpPr>
            <p:cNvPr id="52262" name="Freeform 38"/>
            <p:cNvSpPr/>
            <p:nvPr/>
          </p:nvSpPr>
          <p:spPr bwMode="auto">
            <a:xfrm>
              <a:off x="3688" y="1110"/>
              <a:ext cx="212" cy="288"/>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ln>
          </p:spPr>
          <p:txBody>
            <a:bodyPr anchor="ctr">
              <a:spAutoFit/>
            </a:bodyPr>
            <a:lstStyle/>
            <a:p>
              <a:endParaRPr lang="zh-CN" altLang="en-US"/>
            </a:p>
          </p:txBody>
        </p:sp>
        <p:sp>
          <p:nvSpPr>
            <p:cNvPr id="52263" name="Text Box 39"/>
            <p:cNvSpPr txBox="1">
              <a:spLocks noChangeArrowheads="1"/>
            </p:cNvSpPr>
            <p:nvPr/>
          </p:nvSpPr>
          <p:spPr bwMode="auto">
            <a:xfrm>
              <a:off x="4013" y="1253"/>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2264" name="Oval 40"/>
            <p:cNvSpPr>
              <a:spLocks noChangeAspect="1" noChangeArrowheads="1"/>
            </p:cNvSpPr>
            <p:nvPr/>
          </p:nvSpPr>
          <p:spPr bwMode="auto">
            <a:xfrm>
              <a:off x="4195" y="1394"/>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16</a:t>
              </a:r>
            </a:p>
          </p:txBody>
        </p:sp>
        <p:sp>
          <p:nvSpPr>
            <p:cNvPr id="52265" name="Freeform 41"/>
            <p:cNvSpPr/>
            <p:nvPr/>
          </p:nvSpPr>
          <p:spPr bwMode="auto">
            <a:xfrm>
              <a:off x="4392" y="1110"/>
              <a:ext cx="180" cy="28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ln>
          </p:spPr>
          <p:txBody>
            <a:bodyPr anchor="ctr">
              <a:spAutoFit/>
            </a:bodyPr>
            <a:lstStyle/>
            <a:p>
              <a:endParaRPr lang="zh-CN" altLang="en-US"/>
            </a:p>
          </p:txBody>
        </p:sp>
        <p:sp>
          <p:nvSpPr>
            <p:cNvPr id="52266" name="Text Box 42"/>
            <p:cNvSpPr txBox="1">
              <a:spLocks noChangeArrowheads="1"/>
            </p:cNvSpPr>
            <p:nvPr/>
          </p:nvSpPr>
          <p:spPr bwMode="auto">
            <a:xfrm>
              <a:off x="4575" y="1363"/>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2267" name="Text Box 43"/>
            <p:cNvSpPr txBox="1">
              <a:spLocks noChangeArrowheads="1"/>
            </p:cNvSpPr>
            <p:nvPr/>
          </p:nvSpPr>
          <p:spPr bwMode="auto">
            <a:xfrm>
              <a:off x="5174" y="1281"/>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2268" name="Oval 44"/>
            <p:cNvSpPr>
              <a:spLocks noChangeAspect="1" noChangeArrowheads="1"/>
            </p:cNvSpPr>
            <p:nvPr/>
          </p:nvSpPr>
          <p:spPr bwMode="auto">
            <a:xfrm>
              <a:off x="3923" y="1956"/>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14</a:t>
              </a:r>
            </a:p>
          </p:txBody>
        </p:sp>
        <p:sp>
          <p:nvSpPr>
            <p:cNvPr id="52269" name="Freeform 45"/>
            <p:cNvSpPr/>
            <p:nvPr/>
          </p:nvSpPr>
          <p:spPr bwMode="auto">
            <a:xfrm>
              <a:off x="4120" y="1672"/>
              <a:ext cx="180" cy="28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ln>
          </p:spPr>
          <p:txBody>
            <a:bodyPr anchor="ctr">
              <a:spAutoFit/>
            </a:bodyPr>
            <a:lstStyle/>
            <a:p>
              <a:endParaRPr lang="zh-CN" altLang="en-US"/>
            </a:p>
          </p:txBody>
        </p:sp>
        <p:sp>
          <p:nvSpPr>
            <p:cNvPr id="52270" name="Text Box 46"/>
            <p:cNvSpPr txBox="1">
              <a:spLocks noChangeArrowheads="1"/>
            </p:cNvSpPr>
            <p:nvPr/>
          </p:nvSpPr>
          <p:spPr bwMode="auto">
            <a:xfrm>
              <a:off x="4303" y="1925"/>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2271" name="Text Box 48"/>
            <p:cNvSpPr txBox="1">
              <a:spLocks noChangeArrowheads="1"/>
            </p:cNvSpPr>
            <p:nvPr/>
          </p:nvSpPr>
          <p:spPr bwMode="auto">
            <a:xfrm>
              <a:off x="4422" y="255"/>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grpSp>
      <p:sp>
        <p:nvSpPr>
          <p:cNvPr id="3" name="幻灯片编号占位符 2"/>
          <p:cNvSpPr>
            <a:spLocks noGrp="1"/>
          </p:cNvSpPr>
          <p:nvPr>
            <p:ph type="sldNum" sz="quarter" idx="12"/>
          </p:nvPr>
        </p:nvSpPr>
        <p:spPr/>
        <p:txBody>
          <a:bodyPr/>
          <a:lstStyle/>
          <a:p>
            <a:fld id="{A3603EE2-E77C-4A3F-BE76-CC22BE303815}" type="slidenum">
              <a:rPr lang="en-US" altLang="zh-CN" smtClean="0"/>
              <a:t>73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4"/>
          <p:cNvSpPr>
            <a:spLocks noChangeAspect="1" noChangeArrowheads="1"/>
          </p:cNvSpPr>
          <p:nvPr/>
        </p:nvSpPr>
        <p:spPr bwMode="auto">
          <a:xfrm>
            <a:off x="1776413" y="260350"/>
            <a:ext cx="533400" cy="4365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53251" name="Oval 5"/>
          <p:cNvSpPr>
            <a:spLocks noChangeAspect="1" noChangeArrowheads="1"/>
          </p:cNvSpPr>
          <p:nvPr/>
        </p:nvSpPr>
        <p:spPr bwMode="auto">
          <a:xfrm>
            <a:off x="820738" y="1046163"/>
            <a:ext cx="533400" cy="468312"/>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53252" name="Text Box 6"/>
          <p:cNvSpPr txBox="1">
            <a:spLocks noChangeArrowheads="1"/>
          </p:cNvSpPr>
          <p:nvPr/>
        </p:nvSpPr>
        <p:spPr bwMode="auto">
          <a:xfrm>
            <a:off x="846138" y="739775"/>
            <a:ext cx="327025"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53253" name="Freeform 7"/>
          <p:cNvSpPr/>
          <p:nvPr/>
        </p:nvSpPr>
        <p:spPr bwMode="auto">
          <a:xfrm>
            <a:off x="1247775" y="603250"/>
            <a:ext cx="577850" cy="47625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ln>
        </p:spPr>
        <p:txBody>
          <a:bodyPr anchor="ctr">
            <a:spAutoFit/>
          </a:bodyPr>
          <a:lstStyle/>
          <a:p>
            <a:endParaRPr lang="zh-CN" altLang="en-US"/>
          </a:p>
        </p:txBody>
      </p:sp>
      <p:sp>
        <p:nvSpPr>
          <p:cNvPr id="53254" name="Oval 8"/>
          <p:cNvSpPr>
            <a:spLocks noChangeAspect="1" noChangeArrowheads="1"/>
          </p:cNvSpPr>
          <p:nvPr/>
        </p:nvSpPr>
        <p:spPr bwMode="auto">
          <a:xfrm>
            <a:off x="2555875" y="1055688"/>
            <a:ext cx="533400" cy="468312"/>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18</a:t>
            </a:r>
          </a:p>
        </p:txBody>
      </p:sp>
      <p:sp>
        <p:nvSpPr>
          <p:cNvPr id="53255" name="Freeform 9"/>
          <p:cNvSpPr/>
          <p:nvPr/>
        </p:nvSpPr>
        <p:spPr bwMode="auto">
          <a:xfrm>
            <a:off x="2238375" y="641350"/>
            <a:ext cx="457200" cy="444500"/>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ln>
        </p:spPr>
        <p:txBody>
          <a:bodyPr anchor="ctr">
            <a:spAutoFit/>
          </a:bodyPr>
          <a:lstStyle/>
          <a:p>
            <a:endParaRPr lang="zh-CN" altLang="en-US"/>
          </a:p>
        </p:txBody>
      </p:sp>
      <p:sp>
        <p:nvSpPr>
          <p:cNvPr id="53256" name="Text Box 10"/>
          <p:cNvSpPr txBox="1">
            <a:spLocks noChangeArrowheads="1"/>
          </p:cNvSpPr>
          <p:nvPr/>
        </p:nvSpPr>
        <p:spPr bwMode="auto">
          <a:xfrm>
            <a:off x="3136900" y="1046163"/>
            <a:ext cx="246063"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3257" name="Oval 11"/>
          <p:cNvSpPr>
            <a:spLocks noChangeAspect="1" noChangeArrowheads="1"/>
          </p:cNvSpPr>
          <p:nvPr/>
        </p:nvSpPr>
        <p:spPr bwMode="auto">
          <a:xfrm>
            <a:off x="323850" y="1919288"/>
            <a:ext cx="533400" cy="468312"/>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53258" name="Freeform 12"/>
          <p:cNvSpPr/>
          <p:nvPr/>
        </p:nvSpPr>
        <p:spPr bwMode="auto">
          <a:xfrm>
            <a:off x="644525" y="1473200"/>
            <a:ext cx="292100" cy="450850"/>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ln>
        </p:spPr>
        <p:txBody>
          <a:bodyPr anchor="ctr">
            <a:spAutoFit/>
          </a:bodyPr>
          <a:lstStyle/>
          <a:p>
            <a:endParaRPr lang="zh-CN" altLang="en-US"/>
          </a:p>
        </p:txBody>
      </p:sp>
      <p:sp>
        <p:nvSpPr>
          <p:cNvPr id="53259" name="Text Box 13"/>
          <p:cNvSpPr txBox="1">
            <a:spLocks noChangeArrowheads="1"/>
          </p:cNvSpPr>
          <p:nvPr/>
        </p:nvSpPr>
        <p:spPr bwMode="auto">
          <a:xfrm>
            <a:off x="927100" y="1870075"/>
            <a:ext cx="246063"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260" name="Oval 14"/>
          <p:cNvSpPr>
            <a:spLocks noChangeAspect="1" noChangeArrowheads="1"/>
          </p:cNvSpPr>
          <p:nvPr/>
        </p:nvSpPr>
        <p:spPr bwMode="auto">
          <a:xfrm>
            <a:off x="3073400" y="1919288"/>
            <a:ext cx="533400" cy="468312"/>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26</a:t>
            </a:r>
          </a:p>
        </p:txBody>
      </p:sp>
      <p:sp>
        <p:nvSpPr>
          <p:cNvPr id="53261" name="Freeform 15"/>
          <p:cNvSpPr/>
          <p:nvPr/>
        </p:nvSpPr>
        <p:spPr bwMode="auto">
          <a:xfrm>
            <a:off x="3013075" y="1454150"/>
            <a:ext cx="285750" cy="469900"/>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ln>
        </p:spPr>
        <p:txBody>
          <a:bodyPr anchor="ctr">
            <a:spAutoFit/>
          </a:bodyPr>
          <a:lstStyle/>
          <a:p>
            <a:endParaRPr lang="zh-CN" altLang="en-US"/>
          </a:p>
        </p:txBody>
      </p:sp>
      <p:sp>
        <p:nvSpPr>
          <p:cNvPr id="53262" name="Oval 16"/>
          <p:cNvSpPr>
            <a:spLocks noChangeAspect="1" noChangeArrowheads="1"/>
          </p:cNvSpPr>
          <p:nvPr/>
        </p:nvSpPr>
        <p:spPr bwMode="auto">
          <a:xfrm>
            <a:off x="1381125" y="1925638"/>
            <a:ext cx="533400" cy="468312"/>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9</a:t>
            </a:r>
          </a:p>
        </p:txBody>
      </p:sp>
      <p:sp>
        <p:nvSpPr>
          <p:cNvPr id="53263" name="Freeform 17"/>
          <p:cNvSpPr/>
          <p:nvPr/>
        </p:nvSpPr>
        <p:spPr bwMode="auto">
          <a:xfrm>
            <a:off x="1247775" y="1473200"/>
            <a:ext cx="336550" cy="457200"/>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ln>
        </p:spPr>
        <p:txBody>
          <a:bodyPr anchor="ctr">
            <a:spAutoFit/>
          </a:bodyPr>
          <a:lstStyle/>
          <a:p>
            <a:endParaRPr lang="zh-CN" altLang="en-US"/>
          </a:p>
        </p:txBody>
      </p:sp>
      <p:sp>
        <p:nvSpPr>
          <p:cNvPr id="53264" name="Text Box 18"/>
          <p:cNvSpPr txBox="1">
            <a:spLocks noChangeArrowheads="1"/>
          </p:cNvSpPr>
          <p:nvPr/>
        </p:nvSpPr>
        <p:spPr bwMode="auto">
          <a:xfrm>
            <a:off x="1763713" y="1700213"/>
            <a:ext cx="246062"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265" name="Oval 19"/>
          <p:cNvSpPr>
            <a:spLocks noChangeAspect="1" noChangeArrowheads="1"/>
          </p:cNvSpPr>
          <p:nvPr/>
        </p:nvSpPr>
        <p:spPr bwMode="auto">
          <a:xfrm>
            <a:off x="2052638" y="1924050"/>
            <a:ext cx="533400" cy="468313"/>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53266" name="Freeform 20"/>
          <p:cNvSpPr/>
          <p:nvPr/>
        </p:nvSpPr>
        <p:spPr bwMode="auto">
          <a:xfrm>
            <a:off x="2365375" y="1473200"/>
            <a:ext cx="285750" cy="457200"/>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ln>
        </p:spPr>
        <p:txBody>
          <a:bodyPr anchor="ctr">
            <a:spAutoFit/>
          </a:bodyPr>
          <a:lstStyle/>
          <a:p>
            <a:endParaRPr lang="zh-CN" altLang="en-US"/>
          </a:p>
        </p:txBody>
      </p:sp>
      <p:sp>
        <p:nvSpPr>
          <p:cNvPr id="53267" name="Text Box 21"/>
          <p:cNvSpPr txBox="1">
            <a:spLocks noChangeArrowheads="1"/>
          </p:cNvSpPr>
          <p:nvPr/>
        </p:nvSpPr>
        <p:spPr bwMode="auto">
          <a:xfrm>
            <a:off x="2655888" y="1874838"/>
            <a:ext cx="246062"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3268" name="Text Box 22"/>
          <p:cNvSpPr txBox="1">
            <a:spLocks noChangeArrowheads="1"/>
          </p:cNvSpPr>
          <p:nvPr/>
        </p:nvSpPr>
        <p:spPr bwMode="auto">
          <a:xfrm>
            <a:off x="3606800" y="1744663"/>
            <a:ext cx="246063"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269" name="Oval 23"/>
          <p:cNvSpPr>
            <a:spLocks noChangeAspect="1" noChangeArrowheads="1"/>
          </p:cNvSpPr>
          <p:nvPr/>
        </p:nvSpPr>
        <p:spPr bwMode="auto">
          <a:xfrm>
            <a:off x="1620838" y="2816225"/>
            <a:ext cx="533400" cy="468313"/>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14</a:t>
            </a:r>
          </a:p>
        </p:txBody>
      </p:sp>
      <p:sp>
        <p:nvSpPr>
          <p:cNvPr id="53270" name="Freeform 24"/>
          <p:cNvSpPr/>
          <p:nvPr/>
        </p:nvSpPr>
        <p:spPr bwMode="auto">
          <a:xfrm>
            <a:off x="1933575" y="2365375"/>
            <a:ext cx="285750" cy="457200"/>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ln>
        </p:spPr>
        <p:txBody>
          <a:bodyPr anchor="ctr">
            <a:spAutoFit/>
          </a:bodyPr>
          <a:lstStyle/>
          <a:p>
            <a:endParaRPr lang="zh-CN" altLang="en-US"/>
          </a:p>
        </p:txBody>
      </p:sp>
      <p:sp>
        <p:nvSpPr>
          <p:cNvPr id="53271" name="Text Box 25"/>
          <p:cNvSpPr txBox="1">
            <a:spLocks noChangeArrowheads="1"/>
          </p:cNvSpPr>
          <p:nvPr/>
        </p:nvSpPr>
        <p:spPr bwMode="auto">
          <a:xfrm>
            <a:off x="2224088" y="2767013"/>
            <a:ext cx="246062"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272" name="Text Box 26"/>
          <p:cNvSpPr txBox="1">
            <a:spLocks noChangeArrowheads="1"/>
          </p:cNvSpPr>
          <p:nvPr/>
        </p:nvSpPr>
        <p:spPr bwMode="auto">
          <a:xfrm>
            <a:off x="2413000" y="115888"/>
            <a:ext cx="246063"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grpSp>
        <p:nvGrpSpPr>
          <p:cNvPr id="2" name="Group 85"/>
          <p:cNvGrpSpPr/>
          <p:nvPr/>
        </p:nvGrpSpPr>
        <p:grpSpPr bwMode="auto">
          <a:xfrm>
            <a:off x="3851275" y="115888"/>
            <a:ext cx="4608513" cy="4033837"/>
            <a:chOff x="2426" y="73"/>
            <a:chExt cx="2903" cy="2541"/>
          </a:xfrm>
        </p:grpSpPr>
        <p:sp>
          <p:nvSpPr>
            <p:cNvPr id="53303" name="Oval 27"/>
            <p:cNvSpPr>
              <a:spLocks noChangeAspect="1" noChangeArrowheads="1"/>
            </p:cNvSpPr>
            <p:nvPr/>
          </p:nvSpPr>
          <p:spPr bwMode="auto">
            <a:xfrm>
              <a:off x="4021" y="164"/>
              <a:ext cx="336" cy="2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11</a:t>
              </a:r>
            </a:p>
          </p:txBody>
        </p:sp>
        <p:sp>
          <p:nvSpPr>
            <p:cNvPr id="53304" name="Oval 28"/>
            <p:cNvSpPr>
              <a:spLocks noChangeAspect="1" noChangeArrowheads="1"/>
            </p:cNvSpPr>
            <p:nvPr/>
          </p:nvSpPr>
          <p:spPr bwMode="auto">
            <a:xfrm>
              <a:off x="3419" y="659"/>
              <a:ext cx="336"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7</a:t>
              </a:r>
            </a:p>
          </p:txBody>
        </p:sp>
        <p:sp>
          <p:nvSpPr>
            <p:cNvPr id="53305" name="Text Box 29"/>
            <p:cNvSpPr txBox="1">
              <a:spLocks noChangeArrowheads="1"/>
            </p:cNvSpPr>
            <p:nvPr/>
          </p:nvSpPr>
          <p:spPr bwMode="auto">
            <a:xfrm>
              <a:off x="3435" y="466"/>
              <a:ext cx="20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53306" name="Freeform 30"/>
            <p:cNvSpPr/>
            <p:nvPr/>
          </p:nvSpPr>
          <p:spPr bwMode="auto">
            <a:xfrm>
              <a:off x="3688" y="380"/>
              <a:ext cx="364" cy="30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ln>
          </p:spPr>
          <p:txBody>
            <a:bodyPr anchor="ctr">
              <a:spAutoFit/>
            </a:bodyPr>
            <a:lstStyle/>
            <a:p>
              <a:endParaRPr lang="zh-CN" altLang="en-US"/>
            </a:p>
          </p:txBody>
        </p:sp>
        <p:sp>
          <p:nvSpPr>
            <p:cNvPr id="53307" name="Oval 31"/>
            <p:cNvSpPr>
              <a:spLocks noChangeAspect="1" noChangeArrowheads="1"/>
            </p:cNvSpPr>
            <p:nvPr/>
          </p:nvSpPr>
          <p:spPr bwMode="auto">
            <a:xfrm>
              <a:off x="4512" y="665"/>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18</a:t>
              </a:r>
            </a:p>
          </p:txBody>
        </p:sp>
        <p:sp>
          <p:nvSpPr>
            <p:cNvPr id="53308" name="Freeform 32"/>
            <p:cNvSpPr/>
            <p:nvPr/>
          </p:nvSpPr>
          <p:spPr bwMode="auto">
            <a:xfrm>
              <a:off x="4312" y="404"/>
              <a:ext cx="288" cy="280"/>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ln>
          </p:spPr>
          <p:txBody>
            <a:bodyPr anchor="ctr">
              <a:spAutoFit/>
            </a:bodyPr>
            <a:lstStyle/>
            <a:p>
              <a:endParaRPr lang="zh-CN" altLang="en-US"/>
            </a:p>
          </p:txBody>
        </p:sp>
        <p:sp>
          <p:nvSpPr>
            <p:cNvPr id="53309" name="Text Box 33"/>
            <p:cNvSpPr txBox="1">
              <a:spLocks noChangeArrowheads="1"/>
            </p:cNvSpPr>
            <p:nvPr/>
          </p:nvSpPr>
          <p:spPr bwMode="auto">
            <a:xfrm>
              <a:off x="4878" y="659"/>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2</a:t>
              </a:r>
            </a:p>
          </p:txBody>
        </p:sp>
        <p:sp>
          <p:nvSpPr>
            <p:cNvPr id="53310" name="Oval 34"/>
            <p:cNvSpPr>
              <a:spLocks noChangeAspect="1" noChangeArrowheads="1"/>
            </p:cNvSpPr>
            <p:nvPr/>
          </p:nvSpPr>
          <p:spPr bwMode="auto">
            <a:xfrm>
              <a:off x="3106" y="1209"/>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p>
          </p:txBody>
        </p:sp>
        <p:sp>
          <p:nvSpPr>
            <p:cNvPr id="53311" name="Freeform 35"/>
            <p:cNvSpPr/>
            <p:nvPr/>
          </p:nvSpPr>
          <p:spPr bwMode="auto">
            <a:xfrm>
              <a:off x="3308" y="928"/>
              <a:ext cx="184" cy="284"/>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ln>
          </p:spPr>
          <p:txBody>
            <a:bodyPr anchor="ctr">
              <a:spAutoFit/>
            </a:bodyPr>
            <a:lstStyle/>
            <a:p>
              <a:endParaRPr lang="zh-CN" altLang="en-US"/>
            </a:p>
          </p:txBody>
        </p:sp>
        <p:sp>
          <p:nvSpPr>
            <p:cNvPr id="53312" name="Text Box 36"/>
            <p:cNvSpPr txBox="1">
              <a:spLocks noChangeArrowheads="1"/>
            </p:cNvSpPr>
            <p:nvPr/>
          </p:nvSpPr>
          <p:spPr bwMode="auto">
            <a:xfrm>
              <a:off x="3486" y="1178"/>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313" name="Oval 37"/>
            <p:cNvSpPr>
              <a:spLocks noChangeAspect="1" noChangeArrowheads="1"/>
            </p:cNvSpPr>
            <p:nvPr/>
          </p:nvSpPr>
          <p:spPr bwMode="auto">
            <a:xfrm>
              <a:off x="4838" y="1209"/>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26</a:t>
              </a:r>
            </a:p>
          </p:txBody>
        </p:sp>
        <p:sp>
          <p:nvSpPr>
            <p:cNvPr id="53314" name="Freeform 38"/>
            <p:cNvSpPr/>
            <p:nvPr/>
          </p:nvSpPr>
          <p:spPr bwMode="auto">
            <a:xfrm>
              <a:off x="4800" y="916"/>
              <a:ext cx="180" cy="296"/>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ln>
          </p:spPr>
          <p:txBody>
            <a:bodyPr anchor="ctr">
              <a:spAutoFit/>
            </a:bodyPr>
            <a:lstStyle/>
            <a:p>
              <a:endParaRPr lang="zh-CN" altLang="en-US"/>
            </a:p>
          </p:txBody>
        </p:sp>
        <p:sp>
          <p:nvSpPr>
            <p:cNvPr id="53315" name="Oval 39"/>
            <p:cNvSpPr>
              <a:spLocks noChangeAspect="1" noChangeArrowheads="1"/>
            </p:cNvSpPr>
            <p:nvPr/>
          </p:nvSpPr>
          <p:spPr bwMode="auto">
            <a:xfrm>
              <a:off x="3772" y="1213"/>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9</a:t>
              </a:r>
            </a:p>
          </p:txBody>
        </p:sp>
        <p:sp>
          <p:nvSpPr>
            <p:cNvPr id="53316" name="Freeform 40"/>
            <p:cNvSpPr/>
            <p:nvPr/>
          </p:nvSpPr>
          <p:spPr bwMode="auto">
            <a:xfrm>
              <a:off x="3688" y="928"/>
              <a:ext cx="212" cy="288"/>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ln>
          </p:spPr>
          <p:txBody>
            <a:bodyPr anchor="ctr">
              <a:spAutoFit/>
            </a:bodyPr>
            <a:lstStyle/>
            <a:p>
              <a:endParaRPr lang="zh-CN" altLang="en-US"/>
            </a:p>
          </p:txBody>
        </p:sp>
        <p:sp>
          <p:nvSpPr>
            <p:cNvPr id="53317" name="Text Box 41"/>
            <p:cNvSpPr txBox="1">
              <a:spLocks noChangeArrowheads="1"/>
            </p:cNvSpPr>
            <p:nvPr/>
          </p:nvSpPr>
          <p:spPr bwMode="auto">
            <a:xfrm>
              <a:off x="4013" y="1071"/>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318" name="Oval 42"/>
            <p:cNvSpPr>
              <a:spLocks noChangeAspect="1" noChangeArrowheads="1"/>
            </p:cNvSpPr>
            <p:nvPr/>
          </p:nvSpPr>
          <p:spPr bwMode="auto">
            <a:xfrm>
              <a:off x="4195" y="1212"/>
              <a:ext cx="336" cy="295"/>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53319" name="Freeform 43"/>
            <p:cNvSpPr/>
            <p:nvPr/>
          </p:nvSpPr>
          <p:spPr bwMode="auto">
            <a:xfrm>
              <a:off x="4392" y="928"/>
              <a:ext cx="180" cy="28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ln>
          </p:spPr>
          <p:txBody>
            <a:bodyPr anchor="ctr">
              <a:spAutoFit/>
            </a:bodyPr>
            <a:lstStyle/>
            <a:p>
              <a:endParaRPr lang="zh-CN" altLang="en-US"/>
            </a:p>
          </p:txBody>
        </p:sp>
        <p:sp>
          <p:nvSpPr>
            <p:cNvPr id="53320" name="Text Box 44"/>
            <p:cNvSpPr txBox="1">
              <a:spLocks noChangeArrowheads="1"/>
            </p:cNvSpPr>
            <p:nvPr/>
          </p:nvSpPr>
          <p:spPr bwMode="auto">
            <a:xfrm>
              <a:off x="4575" y="1181"/>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2</a:t>
              </a:r>
            </a:p>
          </p:txBody>
        </p:sp>
        <p:sp>
          <p:nvSpPr>
            <p:cNvPr id="53321" name="Text Box 45"/>
            <p:cNvSpPr txBox="1">
              <a:spLocks noChangeArrowheads="1"/>
            </p:cNvSpPr>
            <p:nvPr/>
          </p:nvSpPr>
          <p:spPr bwMode="auto">
            <a:xfrm>
              <a:off x="5174" y="1099"/>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322" name="Oval 46"/>
            <p:cNvSpPr>
              <a:spLocks noChangeAspect="1" noChangeArrowheads="1"/>
            </p:cNvSpPr>
            <p:nvPr/>
          </p:nvSpPr>
          <p:spPr bwMode="auto">
            <a:xfrm>
              <a:off x="3923" y="1774"/>
              <a:ext cx="336" cy="295"/>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14</a:t>
              </a:r>
            </a:p>
          </p:txBody>
        </p:sp>
        <p:sp>
          <p:nvSpPr>
            <p:cNvPr id="53323" name="Freeform 47"/>
            <p:cNvSpPr/>
            <p:nvPr/>
          </p:nvSpPr>
          <p:spPr bwMode="auto">
            <a:xfrm>
              <a:off x="4120" y="1490"/>
              <a:ext cx="180" cy="28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ln>
          </p:spPr>
          <p:txBody>
            <a:bodyPr anchor="ctr">
              <a:spAutoFit/>
            </a:bodyPr>
            <a:lstStyle/>
            <a:p>
              <a:endParaRPr lang="zh-CN" altLang="en-US"/>
            </a:p>
          </p:txBody>
        </p:sp>
        <p:sp>
          <p:nvSpPr>
            <p:cNvPr id="53324" name="Text Box 48"/>
            <p:cNvSpPr txBox="1">
              <a:spLocks noChangeArrowheads="1"/>
            </p:cNvSpPr>
            <p:nvPr/>
          </p:nvSpPr>
          <p:spPr bwMode="auto">
            <a:xfrm>
              <a:off x="4303" y="1743"/>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3325" name="Text Box 49"/>
            <p:cNvSpPr txBox="1">
              <a:spLocks noChangeArrowheads="1"/>
            </p:cNvSpPr>
            <p:nvPr/>
          </p:nvSpPr>
          <p:spPr bwMode="auto">
            <a:xfrm>
              <a:off x="4422" y="73"/>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-2</a:t>
              </a:r>
            </a:p>
          </p:txBody>
        </p:sp>
        <p:sp>
          <p:nvSpPr>
            <p:cNvPr id="53326" name="Line 50"/>
            <p:cNvSpPr>
              <a:spLocks noChangeShapeType="1"/>
            </p:cNvSpPr>
            <p:nvPr/>
          </p:nvSpPr>
          <p:spPr bwMode="auto">
            <a:xfrm>
              <a:off x="2426" y="1163"/>
              <a:ext cx="681" cy="0"/>
            </a:xfrm>
            <a:prstGeom prst="line">
              <a:avLst/>
            </a:prstGeom>
            <a:noFill/>
            <a:ln w="38100">
              <a:solidFill>
                <a:schemeClr val="tx1"/>
              </a:solidFill>
              <a:round/>
              <a:tailEnd type="triangle" w="med" len="med"/>
            </a:ln>
          </p:spPr>
          <p:txBody>
            <a:bodyPr anchor="ctr">
              <a:spAutoFit/>
            </a:bodyPr>
            <a:lstStyle/>
            <a:p>
              <a:endParaRPr lang="zh-CN" altLang="en-US"/>
            </a:p>
          </p:txBody>
        </p:sp>
        <p:sp>
          <p:nvSpPr>
            <p:cNvPr id="53327" name="Text Box 51"/>
            <p:cNvSpPr txBox="1">
              <a:spLocks noChangeArrowheads="1"/>
            </p:cNvSpPr>
            <p:nvPr/>
          </p:nvSpPr>
          <p:spPr bwMode="auto">
            <a:xfrm>
              <a:off x="2471" y="845"/>
              <a:ext cx="590" cy="192"/>
            </a:xfrm>
            <a:prstGeom prst="rect">
              <a:avLst/>
            </a:prstGeom>
            <a:noFill/>
            <a:ln w="9525">
              <a:noFill/>
              <a:miter lim="800000"/>
            </a:ln>
          </p:spPr>
          <p:txBody>
            <a:bodyPr lIns="0" tIns="0" rIns="0" bIns="0">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插入</a:t>
              </a:r>
              <a:r>
                <a:rPr kumimoji="0" lang="en-US" altLang="zh-CN" sz="2000" b="1" dirty="0">
                  <a:solidFill>
                    <a:srgbClr val="3333FF"/>
                  </a:solidFill>
                  <a:ea typeface="楷体" panose="02010609060101010101" pitchFamily="49" charset="-122"/>
                  <a:cs typeface="Times New Roman" panose="02020603050405020304" pitchFamily="18" charset="0"/>
                </a:rPr>
                <a:t>15</a:t>
              </a:r>
            </a:p>
          </p:txBody>
        </p:sp>
        <p:sp>
          <p:nvSpPr>
            <p:cNvPr id="53328" name="Oval 52"/>
            <p:cNvSpPr>
              <a:spLocks noChangeAspect="1" noChangeArrowheads="1"/>
            </p:cNvSpPr>
            <p:nvPr/>
          </p:nvSpPr>
          <p:spPr bwMode="auto">
            <a:xfrm>
              <a:off x="4233" y="2319"/>
              <a:ext cx="336" cy="295"/>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15</a:t>
              </a:r>
            </a:p>
          </p:txBody>
        </p:sp>
        <p:sp>
          <p:nvSpPr>
            <p:cNvPr id="53329" name="Freeform 53"/>
            <p:cNvSpPr/>
            <p:nvPr/>
          </p:nvSpPr>
          <p:spPr bwMode="auto">
            <a:xfrm>
              <a:off x="4195" y="2026"/>
              <a:ext cx="180" cy="296"/>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ln>
          </p:spPr>
          <p:txBody>
            <a:bodyPr anchor="ctr">
              <a:spAutoFit/>
            </a:bodyPr>
            <a:lstStyle/>
            <a:p>
              <a:endParaRPr lang="zh-CN" altLang="en-US"/>
            </a:p>
          </p:txBody>
        </p:sp>
        <p:sp>
          <p:nvSpPr>
            <p:cNvPr id="53330" name="Text Box 54"/>
            <p:cNvSpPr txBox="1">
              <a:spLocks noChangeArrowheads="1"/>
            </p:cNvSpPr>
            <p:nvPr/>
          </p:nvSpPr>
          <p:spPr bwMode="auto">
            <a:xfrm>
              <a:off x="4569" y="2209"/>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grpSp>
      <p:grpSp>
        <p:nvGrpSpPr>
          <p:cNvPr id="3" name="Group 86"/>
          <p:cNvGrpSpPr/>
          <p:nvPr/>
        </p:nvGrpSpPr>
        <p:grpSpPr bwMode="auto">
          <a:xfrm>
            <a:off x="2051050" y="2468563"/>
            <a:ext cx="3889375" cy="3481387"/>
            <a:chOff x="1292" y="1555"/>
            <a:chExt cx="2450" cy="2193"/>
          </a:xfrm>
        </p:grpSpPr>
        <p:sp>
          <p:nvSpPr>
            <p:cNvPr id="53275" name="Text Box 61"/>
            <p:cNvSpPr txBox="1">
              <a:spLocks noChangeArrowheads="1"/>
            </p:cNvSpPr>
            <p:nvPr/>
          </p:nvSpPr>
          <p:spPr bwMode="auto">
            <a:xfrm>
              <a:off x="3064" y="2338"/>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3276" name="Text Box 73"/>
            <p:cNvSpPr txBox="1">
              <a:spLocks noChangeArrowheads="1"/>
            </p:cNvSpPr>
            <p:nvPr/>
          </p:nvSpPr>
          <p:spPr bwMode="auto">
            <a:xfrm>
              <a:off x="3360" y="2778"/>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277" name="Oval 55"/>
            <p:cNvSpPr>
              <a:spLocks noChangeAspect="1" noChangeArrowheads="1"/>
            </p:cNvSpPr>
            <p:nvPr/>
          </p:nvSpPr>
          <p:spPr bwMode="auto">
            <a:xfrm>
              <a:off x="2207" y="1843"/>
              <a:ext cx="336" cy="2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Times New Roman" panose="02020603050405020304" pitchFamily="18" charset="0"/>
                  <a:ea typeface="楷体_GB2312" pitchFamily="49" charset="-122"/>
                  <a:cs typeface="Times New Roman" panose="02020603050405020304" pitchFamily="18" charset="0"/>
                </a:rPr>
                <a:t>11</a:t>
              </a:r>
            </a:p>
          </p:txBody>
        </p:sp>
        <p:sp>
          <p:nvSpPr>
            <p:cNvPr id="53278" name="Oval 56"/>
            <p:cNvSpPr>
              <a:spLocks noChangeAspect="1" noChangeArrowheads="1"/>
            </p:cNvSpPr>
            <p:nvPr/>
          </p:nvSpPr>
          <p:spPr bwMode="auto">
            <a:xfrm>
              <a:off x="1605" y="2338"/>
              <a:ext cx="336" cy="29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7</a:t>
              </a:r>
            </a:p>
          </p:txBody>
        </p:sp>
        <p:sp>
          <p:nvSpPr>
            <p:cNvPr id="53279" name="Text Box 57"/>
            <p:cNvSpPr txBox="1">
              <a:spLocks noChangeArrowheads="1"/>
            </p:cNvSpPr>
            <p:nvPr/>
          </p:nvSpPr>
          <p:spPr bwMode="auto">
            <a:xfrm>
              <a:off x="1621" y="2145"/>
              <a:ext cx="206"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rPr>
                <a:t>0</a:t>
              </a:r>
              <a:endParaRPr kumimoji="0" lang="en-US" altLang="zh-CN" sz="2000" b="1">
                <a:solidFill>
                  <a:srgbClr val="3333FF"/>
                </a:solidFill>
                <a:ea typeface="楷体_GB2312" pitchFamily="49" charset="-122"/>
              </a:endParaRPr>
            </a:p>
          </p:txBody>
        </p:sp>
        <p:sp>
          <p:nvSpPr>
            <p:cNvPr id="53280" name="Freeform 58"/>
            <p:cNvSpPr/>
            <p:nvPr/>
          </p:nvSpPr>
          <p:spPr bwMode="auto">
            <a:xfrm>
              <a:off x="1874" y="2059"/>
              <a:ext cx="364" cy="30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ln>
          </p:spPr>
          <p:txBody>
            <a:bodyPr anchor="ctr">
              <a:spAutoFit/>
            </a:bodyPr>
            <a:lstStyle/>
            <a:p>
              <a:endParaRPr lang="zh-CN" altLang="en-US"/>
            </a:p>
          </p:txBody>
        </p:sp>
        <p:sp>
          <p:nvSpPr>
            <p:cNvPr id="53281" name="Oval 59"/>
            <p:cNvSpPr>
              <a:spLocks noChangeAspect="1" noChangeArrowheads="1"/>
            </p:cNvSpPr>
            <p:nvPr/>
          </p:nvSpPr>
          <p:spPr bwMode="auto">
            <a:xfrm>
              <a:off x="2698" y="2344"/>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18</a:t>
              </a:r>
            </a:p>
          </p:txBody>
        </p:sp>
        <p:sp>
          <p:nvSpPr>
            <p:cNvPr id="53282" name="Freeform 60"/>
            <p:cNvSpPr/>
            <p:nvPr/>
          </p:nvSpPr>
          <p:spPr bwMode="auto">
            <a:xfrm>
              <a:off x="2498" y="2083"/>
              <a:ext cx="288" cy="280"/>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ln>
          </p:spPr>
          <p:txBody>
            <a:bodyPr anchor="ctr">
              <a:spAutoFit/>
            </a:bodyPr>
            <a:lstStyle/>
            <a:p>
              <a:endParaRPr lang="zh-CN" altLang="en-US"/>
            </a:p>
          </p:txBody>
        </p:sp>
        <p:sp>
          <p:nvSpPr>
            <p:cNvPr id="53283" name="Oval 62"/>
            <p:cNvSpPr>
              <a:spLocks noChangeAspect="1" noChangeArrowheads="1"/>
            </p:cNvSpPr>
            <p:nvPr/>
          </p:nvSpPr>
          <p:spPr bwMode="auto">
            <a:xfrm>
              <a:off x="1292" y="2888"/>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sp>
          <p:nvSpPr>
            <p:cNvPr id="53284" name="Freeform 63"/>
            <p:cNvSpPr/>
            <p:nvPr/>
          </p:nvSpPr>
          <p:spPr bwMode="auto">
            <a:xfrm>
              <a:off x="1494" y="2607"/>
              <a:ext cx="184" cy="284"/>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ln>
          </p:spPr>
          <p:txBody>
            <a:bodyPr anchor="ctr">
              <a:spAutoFit/>
            </a:bodyPr>
            <a:lstStyle/>
            <a:p>
              <a:endParaRPr lang="zh-CN" altLang="en-US"/>
            </a:p>
          </p:txBody>
        </p:sp>
        <p:sp>
          <p:nvSpPr>
            <p:cNvPr id="53285" name="Text Box 64"/>
            <p:cNvSpPr txBox="1">
              <a:spLocks noChangeArrowheads="1"/>
            </p:cNvSpPr>
            <p:nvPr/>
          </p:nvSpPr>
          <p:spPr bwMode="auto">
            <a:xfrm>
              <a:off x="1672" y="2857"/>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286" name="Oval 65"/>
            <p:cNvSpPr>
              <a:spLocks noChangeAspect="1" noChangeArrowheads="1"/>
            </p:cNvSpPr>
            <p:nvPr/>
          </p:nvSpPr>
          <p:spPr bwMode="auto">
            <a:xfrm>
              <a:off x="3024" y="2888"/>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26</a:t>
              </a:r>
            </a:p>
          </p:txBody>
        </p:sp>
        <p:sp>
          <p:nvSpPr>
            <p:cNvPr id="53287" name="Freeform 66"/>
            <p:cNvSpPr/>
            <p:nvPr/>
          </p:nvSpPr>
          <p:spPr bwMode="auto">
            <a:xfrm>
              <a:off x="2986" y="2595"/>
              <a:ext cx="180" cy="296"/>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ln>
          </p:spPr>
          <p:txBody>
            <a:bodyPr anchor="ctr">
              <a:spAutoFit/>
            </a:bodyPr>
            <a:lstStyle/>
            <a:p>
              <a:endParaRPr lang="zh-CN" altLang="en-US"/>
            </a:p>
          </p:txBody>
        </p:sp>
        <p:sp>
          <p:nvSpPr>
            <p:cNvPr id="53288" name="Oval 67"/>
            <p:cNvSpPr>
              <a:spLocks noChangeAspect="1" noChangeArrowheads="1"/>
            </p:cNvSpPr>
            <p:nvPr/>
          </p:nvSpPr>
          <p:spPr bwMode="auto">
            <a:xfrm>
              <a:off x="1958" y="2892"/>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9</a:t>
              </a:r>
            </a:p>
          </p:txBody>
        </p:sp>
        <p:sp>
          <p:nvSpPr>
            <p:cNvPr id="53289" name="Freeform 68"/>
            <p:cNvSpPr/>
            <p:nvPr/>
          </p:nvSpPr>
          <p:spPr bwMode="auto">
            <a:xfrm>
              <a:off x="1874" y="2607"/>
              <a:ext cx="212" cy="288"/>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ln>
          </p:spPr>
          <p:txBody>
            <a:bodyPr anchor="ctr">
              <a:spAutoFit/>
            </a:bodyPr>
            <a:lstStyle/>
            <a:p>
              <a:endParaRPr lang="zh-CN" altLang="en-US"/>
            </a:p>
          </p:txBody>
        </p:sp>
        <p:sp>
          <p:nvSpPr>
            <p:cNvPr id="53290" name="Text Box 69"/>
            <p:cNvSpPr txBox="1">
              <a:spLocks noChangeArrowheads="1"/>
            </p:cNvSpPr>
            <p:nvPr/>
          </p:nvSpPr>
          <p:spPr bwMode="auto">
            <a:xfrm>
              <a:off x="2199" y="2750"/>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291" name="Oval 70"/>
            <p:cNvSpPr>
              <a:spLocks noChangeAspect="1" noChangeArrowheads="1"/>
            </p:cNvSpPr>
            <p:nvPr/>
          </p:nvSpPr>
          <p:spPr bwMode="auto">
            <a:xfrm>
              <a:off x="2381" y="2891"/>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15</a:t>
              </a:r>
            </a:p>
          </p:txBody>
        </p:sp>
        <p:sp>
          <p:nvSpPr>
            <p:cNvPr id="53292" name="Freeform 71"/>
            <p:cNvSpPr/>
            <p:nvPr/>
          </p:nvSpPr>
          <p:spPr bwMode="auto">
            <a:xfrm>
              <a:off x="2578" y="2607"/>
              <a:ext cx="180" cy="28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ln>
          </p:spPr>
          <p:txBody>
            <a:bodyPr anchor="ctr">
              <a:spAutoFit/>
            </a:bodyPr>
            <a:lstStyle/>
            <a:p>
              <a:endParaRPr lang="zh-CN" altLang="en-US"/>
            </a:p>
          </p:txBody>
        </p:sp>
        <p:sp>
          <p:nvSpPr>
            <p:cNvPr id="53293" name="Text Box 72"/>
            <p:cNvSpPr txBox="1">
              <a:spLocks noChangeArrowheads="1"/>
            </p:cNvSpPr>
            <p:nvPr/>
          </p:nvSpPr>
          <p:spPr bwMode="auto">
            <a:xfrm>
              <a:off x="2761" y="2860"/>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294" name="Oval 74"/>
            <p:cNvSpPr>
              <a:spLocks noChangeAspect="1" noChangeArrowheads="1"/>
            </p:cNvSpPr>
            <p:nvPr/>
          </p:nvSpPr>
          <p:spPr bwMode="auto">
            <a:xfrm>
              <a:off x="2109" y="3453"/>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14</a:t>
              </a:r>
            </a:p>
          </p:txBody>
        </p:sp>
        <p:sp>
          <p:nvSpPr>
            <p:cNvPr id="53295" name="Freeform 75"/>
            <p:cNvSpPr/>
            <p:nvPr/>
          </p:nvSpPr>
          <p:spPr bwMode="auto">
            <a:xfrm>
              <a:off x="2306" y="3169"/>
              <a:ext cx="180" cy="28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ln>
          </p:spPr>
          <p:txBody>
            <a:bodyPr anchor="ctr">
              <a:spAutoFit/>
            </a:bodyPr>
            <a:lstStyle/>
            <a:p>
              <a:endParaRPr lang="zh-CN" altLang="en-US"/>
            </a:p>
          </p:txBody>
        </p:sp>
        <p:sp>
          <p:nvSpPr>
            <p:cNvPr id="53296" name="Text Box 76"/>
            <p:cNvSpPr txBox="1">
              <a:spLocks noChangeArrowheads="1"/>
            </p:cNvSpPr>
            <p:nvPr/>
          </p:nvSpPr>
          <p:spPr bwMode="auto">
            <a:xfrm>
              <a:off x="2489" y="3422"/>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297" name="Text Box 77"/>
            <p:cNvSpPr txBox="1">
              <a:spLocks noChangeArrowheads="1"/>
            </p:cNvSpPr>
            <p:nvPr/>
          </p:nvSpPr>
          <p:spPr bwMode="auto">
            <a:xfrm>
              <a:off x="2608" y="1752"/>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a:t>
              </a:r>
            </a:p>
          </p:txBody>
        </p:sp>
        <p:sp>
          <p:nvSpPr>
            <p:cNvPr id="53298" name="Oval 78"/>
            <p:cNvSpPr>
              <a:spLocks noChangeAspect="1" noChangeArrowheads="1"/>
            </p:cNvSpPr>
            <p:nvPr/>
          </p:nvSpPr>
          <p:spPr bwMode="auto">
            <a:xfrm>
              <a:off x="2661" y="3451"/>
              <a:ext cx="336" cy="295"/>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Times New Roman" panose="02020603050405020304" pitchFamily="18" charset="0"/>
                  <a:ea typeface="楷体_GB2312" pitchFamily="49" charset="-122"/>
                  <a:cs typeface="Times New Roman" panose="02020603050405020304" pitchFamily="18" charset="0"/>
                </a:rPr>
                <a:t>16</a:t>
              </a:r>
            </a:p>
          </p:txBody>
        </p:sp>
        <p:sp>
          <p:nvSpPr>
            <p:cNvPr id="53299" name="Freeform 79"/>
            <p:cNvSpPr/>
            <p:nvPr/>
          </p:nvSpPr>
          <p:spPr bwMode="auto">
            <a:xfrm>
              <a:off x="2623" y="3158"/>
              <a:ext cx="180" cy="296"/>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ln>
          </p:spPr>
          <p:txBody>
            <a:bodyPr anchor="ctr">
              <a:spAutoFit/>
            </a:bodyPr>
            <a:lstStyle/>
            <a:p>
              <a:endParaRPr lang="zh-CN" altLang="en-US"/>
            </a:p>
          </p:txBody>
        </p:sp>
        <p:sp>
          <p:nvSpPr>
            <p:cNvPr id="53300" name="Text Box 80"/>
            <p:cNvSpPr txBox="1">
              <a:spLocks noChangeArrowheads="1"/>
            </p:cNvSpPr>
            <p:nvPr/>
          </p:nvSpPr>
          <p:spPr bwMode="auto">
            <a:xfrm>
              <a:off x="2997" y="3341"/>
              <a:ext cx="155" cy="192"/>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0</a:t>
              </a:r>
            </a:p>
          </p:txBody>
        </p:sp>
        <p:sp>
          <p:nvSpPr>
            <p:cNvPr id="53301" name="Text Box 81"/>
            <p:cNvSpPr txBox="1">
              <a:spLocks noChangeArrowheads="1"/>
            </p:cNvSpPr>
            <p:nvPr/>
          </p:nvSpPr>
          <p:spPr bwMode="auto">
            <a:xfrm rot="-2724713">
              <a:off x="2998" y="1754"/>
              <a:ext cx="590" cy="192"/>
            </a:xfrm>
            <a:prstGeom prst="rect">
              <a:avLst/>
            </a:prstGeom>
            <a:noFill/>
            <a:ln w="9525">
              <a:noFill/>
              <a:miter lim="800000"/>
            </a:ln>
          </p:spPr>
          <p:txBody>
            <a:bodyPr lIns="0" tIns="0" rIns="0" bIns="0">
              <a:spAutoFit/>
            </a:bodyPr>
            <a:lstStyle/>
            <a:p>
              <a:pPr algn="l">
                <a:spcBef>
                  <a:spcPct val="50000"/>
                </a:spcBef>
              </a:pPr>
              <a:r>
                <a:rPr kumimoji="0" lang="en-US" altLang="zh-CN" sz="2000" b="1" dirty="0" err="1">
                  <a:solidFill>
                    <a:srgbClr val="3333FF"/>
                  </a:solidFill>
                  <a:ea typeface="楷体" panose="02010609060101010101" pitchFamily="49" charset="-122"/>
                  <a:cs typeface="Times New Roman" panose="02020603050405020304" pitchFamily="18" charset="0"/>
                </a:rPr>
                <a:t>LR</a:t>
              </a:r>
              <a:r>
                <a:rPr kumimoji="0" lang="zh-CN" altLang="en-US" sz="2000" b="1" dirty="0">
                  <a:solidFill>
                    <a:srgbClr val="3333FF"/>
                  </a:solidFill>
                  <a:ea typeface="楷体" panose="02010609060101010101" pitchFamily="49" charset="-122"/>
                  <a:cs typeface="Times New Roman" panose="02020603050405020304" pitchFamily="18" charset="0"/>
                </a:rPr>
                <a:t>调整</a:t>
              </a:r>
            </a:p>
          </p:txBody>
        </p:sp>
        <p:sp>
          <p:nvSpPr>
            <p:cNvPr id="53302" name="Freeform 82"/>
            <p:cNvSpPr/>
            <p:nvPr/>
          </p:nvSpPr>
          <p:spPr bwMode="auto">
            <a:xfrm>
              <a:off x="3142" y="1712"/>
              <a:ext cx="600" cy="584"/>
            </a:xfrm>
            <a:custGeom>
              <a:avLst/>
              <a:gdLst>
                <a:gd name="T0" fmla="*/ 600 w 600"/>
                <a:gd name="T1" fmla="*/ 0 h 584"/>
                <a:gd name="T2" fmla="*/ 0 w 600"/>
                <a:gd name="T3" fmla="*/ 584 h 584"/>
                <a:gd name="T4" fmla="*/ 0 60000 65536"/>
                <a:gd name="T5" fmla="*/ 0 60000 65536"/>
                <a:gd name="T6" fmla="*/ 0 w 600"/>
                <a:gd name="T7" fmla="*/ 0 h 584"/>
                <a:gd name="T8" fmla="*/ 600 w 600"/>
                <a:gd name="T9" fmla="*/ 584 h 584"/>
              </a:gdLst>
              <a:ahLst/>
              <a:cxnLst>
                <a:cxn ang="T4">
                  <a:pos x="T0" y="T1"/>
                </a:cxn>
                <a:cxn ang="T5">
                  <a:pos x="T2" y="T3"/>
                </a:cxn>
              </a:cxnLst>
              <a:rect l="T6" t="T7" r="T8" b="T9"/>
              <a:pathLst>
                <a:path w="600" h="584">
                  <a:moveTo>
                    <a:pt x="600" y="0"/>
                  </a:moveTo>
                  <a:lnTo>
                    <a:pt x="0" y="584"/>
                  </a:lnTo>
                </a:path>
              </a:pathLst>
            </a:custGeom>
            <a:noFill/>
            <a:ln w="38100">
              <a:solidFill>
                <a:schemeClr val="tx2"/>
              </a:solidFill>
              <a:round/>
              <a:tailEnd type="triangle" w="med" len="med"/>
            </a:ln>
          </p:spPr>
          <p:txBody>
            <a:bodyPr anchor="ctr">
              <a:spAutoFit/>
            </a:bodyPr>
            <a:lstStyle/>
            <a:p>
              <a:endParaRPr lang="zh-CN" altLang="en-US"/>
            </a:p>
          </p:txBody>
        </p:sp>
      </p:grpSp>
      <p:sp>
        <p:nvSpPr>
          <p:cNvPr id="83" name="TextBox 82"/>
          <p:cNvSpPr txBox="1"/>
          <p:nvPr/>
        </p:nvSpPr>
        <p:spPr>
          <a:xfrm>
            <a:off x="5786446" y="5429264"/>
            <a:ext cx="2643206" cy="461665"/>
          </a:xfrm>
          <a:prstGeom prst="rect">
            <a:avLst/>
          </a:prstGeom>
          <a:noFill/>
        </p:spPr>
        <p:txBody>
          <a:bodyPr wrap="square" rtlCol="0">
            <a:spAutoFit/>
          </a:bodyPr>
          <a:lstStyle/>
          <a:p>
            <a:r>
              <a:rPr lang="en-US" altLang="zh-CN" sz="2400" b="1" dirty="0" err="1">
                <a:solidFill>
                  <a:srgbClr val="FF00FF"/>
                </a:solidFill>
                <a:ea typeface="楷体" panose="02010609060101010101" pitchFamily="49" charset="-122"/>
                <a:cs typeface="Times New Roman" panose="02020603050405020304" pitchFamily="18" charset="0"/>
              </a:rPr>
              <a:t>AVL</a:t>
            </a:r>
            <a:r>
              <a:rPr lang="zh-CN" altLang="en-US" sz="2400" b="1" dirty="0">
                <a:solidFill>
                  <a:srgbClr val="FF00FF"/>
                </a:solidFill>
                <a:ea typeface="楷体" panose="02010609060101010101" pitchFamily="49" charset="-122"/>
                <a:cs typeface="Times New Roman" panose="02020603050405020304" pitchFamily="18" charset="0"/>
              </a:rPr>
              <a:t>树构造完毕</a:t>
            </a:r>
          </a:p>
        </p:txBody>
      </p:sp>
      <p:sp>
        <p:nvSpPr>
          <p:cNvPr id="4" name="幻灯片编号占位符 3"/>
          <p:cNvSpPr>
            <a:spLocks noGrp="1"/>
          </p:cNvSpPr>
          <p:nvPr>
            <p:ph type="sldNum" sz="quarter" idx="12"/>
          </p:nvPr>
        </p:nvSpPr>
        <p:spPr/>
        <p:txBody>
          <a:bodyPr/>
          <a:lstStyle/>
          <a:p>
            <a:fld id="{A3603EE2-E77C-4A3F-BE76-CC22BE303815}" type="slidenum">
              <a:rPr lang="en-US" altLang="zh-CN" smtClean="0"/>
              <a:t>74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50825" y="1557338"/>
            <a:ext cx="8686800" cy="3527119"/>
          </a:xfrm>
          <a:prstGeom prst="rect">
            <a:avLst/>
          </a:prstGeom>
          <a:noFill/>
          <a:ln w="9525">
            <a:noFill/>
            <a:miter lim="800000"/>
          </a:ln>
        </p:spPr>
        <p:txBody>
          <a:bodyPr>
            <a:spAutoFit/>
          </a:bodyPr>
          <a:lstStyle/>
          <a:p>
            <a:pPr algn="just" fontAlgn="ctr">
              <a:lnSpc>
                <a:spcPct val="130000"/>
              </a:lnSpc>
              <a:spcBef>
                <a:spcPct val="50000"/>
              </a:spcBef>
            </a:pPr>
            <a:r>
              <a:rPr lang="en-US" altLang="zh-CN" sz="2400" b="1" dirty="0">
                <a:solidFill>
                  <a:srgbClr val="3333FF"/>
                </a:solidFill>
                <a:ea typeface="楷体" panose="02010609060101010101" pitchFamily="49" charset="-122"/>
                <a:cs typeface="Times New Roman" panose="02020603050405020304" pitchFamily="18" charset="0"/>
              </a:rPr>
              <a:t>        </a:t>
            </a:r>
            <a:r>
              <a:rPr lang="zh-CN" altLang="en-US" sz="2400" b="1" dirty="0">
                <a:solidFill>
                  <a:srgbClr val="3333FF"/>
                </a:solidFill>
                <a:ea typeface="楷体" panose="02010609060101010101" pitchFamily="49" charset="-122"/>
                <a:cs typeface="Times New Roman" panose="02020603050405020304" pitchFamily="18" charset="0"/>
              </a:rPr>
              <a:t>在平衡二叉树上进行查找的过程和</a:t>
            </a:r>
            <a:r>
              <a:rPr lang="zh-CN" altLang="en-US" sz="2400" b="1" dirty="0">
                <a:solidFill>
                  <a:srgbClr val="FF00FF"/>
                </a:solidFill>
                <a:ea typeface="楷体" panose="02010609060101010101" pitchFamily="49" charset="-122"/>
                <a:cs typeface="Times New Roman" panose="02020603050405020304" pitchFamily="18" charset="0"/>
              </a:rPr>
              <a:t>在二叉排序树上进行查找的过程完全相同</a:t>
            </a:r>
            <a:r>
              <a:rPr lang="zh-CN" altLang="en-US" sz="2400" b="1" dirty="0">
                <a:solidFill>
                  <a:srgbClr val="3333FF"/>
                </a:solidFill>
                <a:ea typeface="楷体" panose="02010609060101010101" pitchFamily="49" charset="-122"/>
                <a:cs typeface="Times New Roman" panose="02020603050405020304" pitchFamily="18" charset="0"/>
              </a:rPr>
              <a:t>，因此在平衡二叉树上进行查找关键字的比较次数不会超过平衡二叉树的高度。</a:t>
            </a:r>
          </a:p>
          <a:p>
            <a:pPr algn="just" fontAlgn="ctr">
              <a:lnSpc>
                <a:spcPct val="130000"/>
              </a:lnSpc>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在最坏的情况下，普通二叉排序树的查找长度为</a:t>
            </a:r>
            <a:r>
              <a:rPr lang="en-US" altLang="zh-CN" sz="2400" b="1" dirty="0">
                <a:solidFill>
                  <a:srgbClr val="3333FF"/>
                </a:solidFill>
                <a:ea typeface="楷体" panose="02010609060101010101" pitchFamily="49" charset="-122"/>
                <a:cs typeface="Times New Roman" panose="02020603050405020304" pitchFamily="18" charset="0"/>
              </a:rPr>
              <a:t>O(</a:t>
            </a:r>
            <a:r>
              <a:rPr lang="en-US" altLang="zh-CN" sz="2400" b="1" i="1" dirty="0">
                <a:solidFill>
                  <a:srgbClr val="3333FF"/>
                </a:solidFill>
                <a:ea typeface="楷体" panose="02010609060101010101" pitchFamily="49" charset="-122"/>
                <a:cs typeface="Times New Roman" panose="02020603050405020304" pitchFamily="18" charset="0"/>
              </a:rPr>
              <a:t>n</a:t>
            </a:r>
            <a:r>
              <a:rPr lang="en-US" altLang="zh-CN" sz="2400" b="1" dirty="0">
                <a:solidFill>
                  <a:srgbClr val="3333FF"/>
                </a:solidFill>
                <a:ea typeface="楷体" panose="02010609060101010101" pitchFamily="49" charset="-122"/>
                <a:cs typeface="Times New Roman" panose="02020603050405020304" pitchFamily="18" charset="0"/>
              </a:rPr>
              <a:t>)</a:t>
            </a:r>
            <a:r>
              <a:rPr lang="zh-CN" altLang="en-US" sz="2400" b="1" dirty="0">
                <a:solidFill>
                  <a:srgbClr val="3333FF"/>
                </a:solidFill>
                <a:ea typeface="楷体" panose="02010609060101010101" pitchFamily="49" charset="-122"/>
                <a:cs typeface="Times New Roman" panose="02020603050405020304" pitchFamily="18" charset="0"/>
              </a:rPr>
              <a:t>。</a:t>
            </a:r>
            <a:endParaRPr lang="en-US" altLang="zh-CN" sz="2400" b="1" dirty="0">
              <a:solidFill>
                <a:srgbClr val="3333FF"/>
              </a:solidFill>
              <a:ea typeface="楷体" panose="02010609060101010101" pitchFamily="49" charset="-122"/>
              <a:cs typeface="Times New Roman" panose="02020603050405020304" pitchFamily="18" charset="0"/>
            </a:endParaRPr>
          </a:p>
          <a:p>
            <a:pPr algn="just" fontAlgn="ctr">
              <a:lnSpc>
                <a:spcPct val="130000"/>
              </a:lnSpc>
              <a:spcBef>
                <a:spcPct val="50000"/>
              </a:spcBef>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含有</a:t>
            </a:r>
            <a:r>
              <a:rPr lang="en-US" altLang="zh-CN" i="1" dirty="0">
                <a:ea typeface="楷体" panose="02010609060101010101" pitchFamily="49" charset="-122"/>
                <a:cs typeface="Times New Roman" panose="02020603050405020304" pitchFamily="18" charset="0"/>
              </a:rPr>
              <a:t>n</a:t>
            </a:r>
            <a:r>
              <a:rPr lang="zh-CN" altLang="en-US" dirty="0">
                <a:ea typeface="楷体" panose="02010609060101010101" pitchFamily="49" charset="-122"/>
                <a:cs typeface="Times New Roman" panose="02020603050405020304" pitchFamily="18" charset="0"/>
              </a:rPr>
              <a:t>个结点的平衡二叉树的平均查找长度为</a:t>
            </a:r>
            <a:r>
              <a:rPr lang="en-US" altLang="zh-CN" dirty="0">
                <a:ea typeface="楷体" panose="02010609060101010101" pitchFamily="49" charset="-122"/>
                <a:cs typeface="Times New Roman" panose="02020603050405020304" pitchFamily="18" charset="0"/>
              </a:rPr>
              <a:t>O(log</a:t>
            </a:r>
            <a:r>
              <a:rPr lang="en-US" altLang="zh-CN" baseline="-25000" dirty="0">
                <a:ea typeface="楷体" panose="02010609060101010101" pitchFamily="49" charset="-122"/>
                <a:cs typeface="Times New Roman" panose="02020603050405020304" pitchFamily="18" charset="0"/>
              </a:rPr>
              <a:t>2</a:t>
            </a:r>
            <a:r>
              <a:rPr lang="en-US" altLang="zh-CN" i="1" dirty="0">
                <a:ea typeface="楷体" panose="02010609060101010101" pitchFamily="49" charset="-122"/>
                <a:cs typeface="Times New Roman" panose="02020603050405020304" pitchFamily="18" charset="0"/>
              </a:rPr>
              <a:t>n</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a:p>
            <a:pPr algn="just" fontAlgn="ctr">
              <a:lnSpc>
                <a:spcPct val="130000"/>
              </a:lnSpc>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a:t>
            </a:r>
          </a:p>
        </p:txBody>
      </p:sp>
      <p:sp>
        <p:nvSpPr>
          <p:cNvPr id="4" name="Text Box 3"/>
          <p:cNvSpPr txBox="1">
            <a:spLocks noChangeArrowheads="1"/>
          </p:cNvSpPr>
          <p:nvPr/>
        </p:nvSpPr>
        <p:spPr bwMode="auto">
          <a:xfrm>
            <a:off x="500034" y="785794"/>
            <a:ext cx="3603621" cy="461665"/>
          </a:xfrm>
          <a:prstGeom prst="rect">
            <a:avLst/>
          </a:prstGeom>
          <a:solidFill>
            <a:srgbClr val="9900FF"/>
          </a:solidFill>
          <a:ln w="28575" algn="ctr">
            <a:noFill/>
            <a:miter lim="800000"/>
          </a:ln>
        </p:spPr>
        <p:txBody>
          <a:bodyPr wrap="square">
            <a:spAutoFit/>
          </a:bodyPr>
          <a:lstStyle/>
          <a:p>
            <a:pPr algn="l">
              <a:spcBef>
                <a:spcPct val="50000"/>
              </a:spcBef>
            </a:pPr>
            <a:r>
              <a:rPr kumimoji="0"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、平衡二叉树的查找</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75</a:t>
            </a:fld>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14356"/>
            <a:ext cx="750099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lnSpc>
                <a:spcPct val="150000"/>
              </a:lnSpc>
            </a:pPr>
            <a:r>
              <a:rPr lang="zh-CN" altLang="en-US" sz="2400" b="1">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endParaRPr lang="en-US" altLang="zh-CN" sz="2400" b="1">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gn="l">
              <a:lnSpc>
                <a:spcPct val="150000"/>
              </a:lnSpc>
            </a:pPr>
            <a:r>
              <a:rPr lang="zh-CN" altLang="en-US" sz="2400" b="1">
                <a:solidFill>
                  <a:srgbClr val="3333FF"/>
                </a:solidFill>
                <a:ea typeface="楷体" panose="02010609060101010101" pitchFamily="49" charset="-122"/>
                <a:cs typeface="Times New Roman" panose="02020603050405020304" pitchFamily="18" charset="0"/>
              </a:rPr>
              <a:t>          平衡二叉树和二叉排序树相比，有什么优点？</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76</a:t>
            </a:fld>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28596" y="2071678"/>
            <a:ext cx="8464578" cy="1200329"/>
          </a:xfrm>
          <a:prstGeom prst="rect">
            <a:avLst/>
          </a:prstGeom>
          <a:noFill/>
          <a:ln w="9525">
            <a:noFill/>
            <a:miter lim="800000"/>
          </a:ln>
        </p:spPr>
        <p:txBody>
          <a:bodyPr wrap="square">
            <a:spAutoFit/>
          </a:bodyPr>
          <a:lstStyle/>
          <a:p>
            <a:pPr algn="l">
              <a:lnSpc>
                <a:spcPct val="150000"/>
              </a:lnSpc>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a:t>
            </a:r>
            <a:r>
              <a:rPr lang="zh-CN" altLang="en-US" sz="2400" b="1">
                <a:solidFill>
                  <a:srgbClr val="3333FF"/>
                </a:solidFill>
                <a:ea typeface="楷体" panose="02010609060101010101" pitchFamily="49" charset="-122"/>
                <a:cs typeface="Times New Roman" panose="02020603050405020304" pitchFamily="18" charset="0"/>
              </a:rPr>
              <a:t>　</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400" b="1" dirty="0">
                <a:solidFill>
                  <a:srgbClr val="3333FF"/>
                </a:solidFill>
                <a:ea typeface="楷体" panose="02010609060101010101" pitchFamily="49" charset="-122"/>
                <a:cs typeface="Times New Roman" panose="02020603050405020304" pitchFamily="18" charset="0"/>
              </a:rPr>
              <a:t>又称为</a:t>
            </a:r>
            <a:r>
              <a:rPr lang="zh-CN" altLang="en-US" sz="2400" b="1" dirty="0">
                <a:solidFill>
                  <a:srgbClr val="FF00FF"/>
                </a:solidFill>
                <a:ea typeface="楷体" panose="02010609060101010101" pitchFamily="49" charset="-122"/>
                <a:cs typeface="Times New Roman" panose="02020603050405020304" pitchFamily="18" charset="0"/>
              </a:rPr>
              <a:t>多路平衡</a:t>
            </a:r>
            <a:r>
              <a:rPr lang="zh-CN" altLang="en-US" sz="2400" b="1">
                <a:solidFill>
                  <a:srgbClr val="FF00FF"/>
                </a:solidFill>
                <a:ea typeface="楷体" panose="02010609060101010101" pitchFamily="49" charset="-122"/>
                <a:cs typeface="Times New Roman" panose="02020603050405020304" pitchFamily="18" charset="0"/>
              </a:rPr>
              <a:t>查找树</a:t>
            </a:r>
            <a:r>
              <a:rPr lang="zh-CN" altLang="en-US" sz="2400" b="1">
                <a:solidFill>
                  <a:srgbClr val="3333FF"/>
                </a:solidFill>
                <a:ea typeface="楷体" panose="02010609060101010101" pitchFamily="49" charset="-122"/>
                <a:cs typeface="Times New Roman" panose="02020603050405020304" pitchFamily="18" charset="0"/>
              </a:rPr>
              <a:t>，是</a:t>
            </a:r>
            <a:r>
              <a:rPr lang="zh-CN" altLang="en-US" sz="2400" b="1" dirty="0">
                <a:solidFill>
                  <a:srgbClr val="3333FF"/>
                </a:solidFill>
                <a:ea typeface="楷体" panose="02010609060101010101" pitchFamily="49" charset="-122"/>
                <a:cs typeface="Times New Roman" panose="02020603050405020304" pitchFamily="18" charset="0"/>
              </a:rPr>
              <a:t>一种组织和维护</a:t>
            </a:r>
            <a:r>
              <a:rPr lang="zh-CN" altLang="en-US" sz="2400" b="1" dirty="0">
                <a:solidFill>
                  <a:srgbClr val="CC00CC"/>
                </a:solidFill>
                <a:ea typeface="楷体" panose="02010609060101010101" pitchFamily="49" charset="-122"/>
                <a:cs typeface="Times New Roman" panose="02020603050405020304" pitchFamily="18" charset="0"/>
              </a:rPr>
              <a:t>外存文件</a:t>
            </a:r>
            <a:r>
              <a:rPr lang="zh-CN" altLang="en-US" sz="2400" b="1" dirty="0">
                <a:solidFill>
                  <a:srgbClr val="3333FF"/>
                </a:solidFill>
                <a:ea typeface="楷体" panose="02010609060101010101" pitchFamily="49" charset="-122"/>
                <a:cs typeface="Times New Roman" panose="02020603050405020304" pitchFamily="18" charset="0"/>
              </a:rPr>
              <a:t>系统非常有效的数据结构。       </a:t>
            </a:r>
          </a:p>
        </p:txBody>
      </p:sp>
      <p:sp>
        <p:nvSpPr>
          <p:cNvPr id="57347" name="Text Box 2" descr="花束"/>
          <p:cNvSpPr txBox="1">
            <a:spLocks noChangeArrowheads="1"/>
          </p:cNvSpPr>
          <p:nvPr/>
        </p:nvSpPr>
        <p:spPr bwMode="auto">
          <a:xfrm>
            <a:off x="714348" y="1071546"/>
            <a:ext cx="2247886" cy="519113"/>
          </a:xfrm>
          <a:prstGeom prst="rect">
            <a:avLst/>
          </a:prstGeom>
          <a:blipFill dpi="0" rotWithShape="1">
            <a:blip r:embed="rId2"/>
            <a:srcRect/>
            <a:tile tx="0" ty="0" sx="100000" sy="100000" flip="none" algn="tl"/>
          </a:blipFill>
          <a:ln w="28575"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lang="en-US" altLang="zh-CN" b="1">
                <a:ea typeface="隶书" pitchFamily="49" charset="-122"/>
              </a:rPr>
              <a:t>9.3.3  B</a:t>
            </a:r>
            <a:r>
              <a:rPr lang="zh-CN" altLang="en-US" b="1">
                <a:ea typeface="隶书" pitchFamily="49" charset="-122"/>
              </a:rPr>
              <a:t>树</a:t>
            </a:r>
            <a:endParaRPr kumimoji="0" lang="zh-CN" altLang="en-US" b="1" dirty="0">
              <a:solidFill>
                <a:srgbClr val="3333FF"/>
              </a:solidFill>
              <a:ea typeface="隶书"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77</a:t>
            </a:fld>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5"/>
          <p:cNvSpPr txBox="1">
            <a:spLocks noChangeArrowheads="1"/>
          </p:cNvSpPr>
          <p:nvPr/>
        </p:nvSpPr>
        <p:spPr bwMode="auto">
          <a:xfrm>
            <a:off x="539750" y="285728"/>
            <a:ext cx="2449513" cy="457200"/>
          </a:xfrm>
          <a:prstGeom prst="rect">
            <a:avLst/>
          </a:prstGeom>
          <a:solidFill>
            <a:srgbClr val="9900FF"/>
          </a:solidFill>
          <a:ln w="28575" algn="ctr">
            <a:noFill/>
            <a:miter lim="800000"/>
          </a:ln>
        </p:spPr>
        <p:txBody>
          <a:bodyPr>
            <a:spAutoFit/>
          </a:bodyPr>
          <a:lstStyle/>
          <a:p>
            <a:pPr>
              <a:spcBef>
                <a:spcPct val="50000"/>
              </a:spcBef>
            </a:pPr>
            <a:r>
              <a:rPr kumimoji="0"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4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B</a:t>
            </a:r>
            <a:r>
              <a:rPr kumimoji="0" lang="zh-CN" altLang="en-US" sz="24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树</a:t>
            </a:r>
            <a:r>
              <a:rPr kumimoji="0"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的定义</a:t>
            </a:r>
          </a:p>
        </p:txBody>
      </p:sp>
      <p:sp>
        <p:nvSpPr>
          <p:cNvPr id="71" name="Text Box 4"/>
          <p:cNvSpPr txBox="1">
            <a:spLocks noChangeArrowheads="1"/>
          </p:cNvSpPr>
          <p:nvPr/>
        </p:nvSpPr>
        <p:spPr bwMode="auto">
          <a:xfrm>
            <a:off x="428596" y="1071546"/>
            <a:ext cx="2428892" cy="461665"/>
          </a:xfrm>
          <a:prstGeom prst="rect">
            <a:avLst/>
          </a:prstGeom>
          <a:noFill/>
          <a:ln w="9525">
            <a:noFill/>
            <a:miter lim="800000"/>
          </a:ln>
        </p:spPr>
        <p:txBody>
          <a:bodyPr wrap="square">
            <a:spAutoFit/>
          </a:bodyPr>
          <a:lstStyle/>
          <a:p>
            <a:pPr>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一棵</a:t>
            </a:r>
            <a:r>
              <a:rPr lang="en-US" altLang="zh-CN" sz="2400" b="1">
                <a:solidFill>
                  <a:srgbClr val="3333FF"/>
                </a:solidFill>
                <a:ea typeface="楷体" panose="02010609060101010101" pitchFamily="49" charset="-122"/>
                <a:cs typeface="Times New Roman" panose="02020603050405020304" pitchFamily="18" charset="0"/>
              </a:rPr>
              <a:t>3</a:t>
            </a:r>
            <a:r>
              <a:rPr lang="zh-CN" altLang="en-US" sz="2400" b="1">
                <a:solidFill>
                  <a:srgbClr val="3333FF"/>
                </a:solidFill>
                <a:ea typeface="楷体" panose="02010609060101010101" pitchFamily="49" charset="-122"/>
                <a:cs typeface="Times New Roman" panose="02020603050405020304" pitchFamily="18" charset="0"/>
              </a:rPr>
              <a:t>阶</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10" name="TextBox 9"/>
          <p:cNvSpPr txBox="1"/>
          <p:nvPr/>
        </p:nvSpPr>
        <p:spPr>
          <a:xfrm>
            <a:off x="3643306" y="1457254"/>
            <a:ext cx="1143008"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根结点</a:t>
            </a:r>
            <a:endParaRPr lang="zh-CN" altLang="en-US" sz="2000" b="1" dirty="0">
              <a:solidFill>
                <a:srgbClr val="9900FF"/>
              </a:solidFill>
              <a:latin typeface="楷体" panose="02010609060101010101" pitchFamily="49" charset="-122"/>
              <a:ea typeface="楷体" panose="02010609060101010101" pitchFamily="49" charset="-122"/>
            </a:endParaRPr>
          </a:p>
        </p:txBody>
      </p:sp>
      <p:grpSp>
        <p:nvGrpSpPr>
          <p:cNvPr id="81" name="组合 80"/>
          <p:cNvGrpSpPr/>
          <p:nvPr/>
        </p:nvGrpSpPr>
        <p:grpSpPr>
          <a:xfrm>
            <a:off x="1278740" y="3699516"/>
            <a:ext cx="7722416" cy="872492"/>
            <a:chOff x="1278740" y="3699516"/>
            <a:chExt cx="7722416" cy="872492"/>
          </a:xfrm>
        </p:grpSpPr>
        <p:grpSp>
          <p:nvGrpSpPr>
            <p:cNvPr id="72" name="组合 71"/>
            <p:cNvGrpSpPr/>
            <p:nvPr/>
          </p:nvGrpSpPr>
          <p:grpSpPr>
            <a:xfrm>
              <a:off x="1278740" y="3699516"/>
              <a:ext cx="5593595" cy="736602"/>
              <a:chOff x="850112" y="3413922"/>
              <a:chExt cx="5593595" cy="736602"/>
            </a:xfrm>
          </p:grpSpPr>
          <p:cxnSp>
            <p:nvCxnSpPr>
              <p:cNvPr id="14" name="直接连接符 13"/>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6" name="直接连接符 15"/>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8" name="直接连接符 17"/>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1" name="直接连接符 20"/>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直接连接符 22"/>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5" name="直接连接符 24"/>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连接符 27"/>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0" name="直接连接符 29"/>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2" name="直接连接符 31"/>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5" name="直接连接符 34"/>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7" name="直接连接符 36"/>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连接符 38"/>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直接连接符 41"/>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4" name="直接连接符 43"/>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6" name="直接连接符 45"/>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9" name="直接连接符 48"/>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1" name="直接连接符 50"/>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3" name="直接连接符 52"/>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69" name="TextBox 68"/>
            <p:cNvSpPr txBox="1"/>
            <p:nvPr/>
          </p:nvSpPr>
          <p:spPr>
            <a:xfrm>
              <a:off x="7281882" y="4075060"/>
              <a:ext cx="1719274"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外部结点层</a:t>
              </a:r>
              <a:endParaRPr lang="zh-CN" altLang="en-US" sz="2000" b="1" dirty="0">
                <a:solidFill>
                  <a:srgbClr val="9900FF"/>
                </a:solidFill>
                <a:latin typeface="楷体" panose="02010609060101010101" pitchFamily="49" charset="-122"/>
                <a:ea typeface="楷体" panose="02010609060101010101" pitchFamily="49" charset="-122"/>
              </a:endParaRPr>
            </a:p>
          </p:txBody>
        </p:sp>
        <p:sp>
          <p:nvSpPr>
            <p:cNvPr id="70" name="右大括号 6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0" name="组合 79"/>
          <p:cNvGrpSpPr/>
          <p:nvPr/>
        </p:nvGrpSpPr>
        <p:grpSpPr>
          <a:xfrm>
            <a:off x="436221" y="1915314"/>
            <a:ext cx="8493497" cy="2013752"/>
            <a:chOff x="436221" y="1915314"/>
            <a:chExt cx="8493497" cy="2013752"/>
          </a:xfrm>
        </p:grpSpPr>
        <p:sp>
          <p:nvSpPr>
            <p:cNvPr id="12" name="矩形 11"/>
            <p:cNvSpPr/>
            <p:nvPr/>
          </p:nvSpPr>
          <p:spPr>
            <a:xfrm>
              <a:off x="3721920" y="1928644"/>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1214446"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1   2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20" name="矩形 19"/>
            <p:cNvSpPr/>
            <p:nvPr/>
          </p:nvSpPr>
          <p:spPr>
            <a:xfrm>
              <a:off x="2243153"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4   5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27" name="矩形 26"/>
            <p:cNvSpPr/>
            <p:nvPr/>
          </p:nvSpPr>
          <p:spPr>
            <a:xfrm>
              <a:off x="3271860"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7   9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34" name="矩形 33"/>
            <p:cNvSpPr/>
            <p:nvPr/>
          </p:nvSpPr>
          <p:spPr>
            <a:xfrm>
              <a:off x="4236273"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11 12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41" name="矩形 40"/>
            <p:cNvSpPr/>
            <p:nvPr/>
          </p:nvSpPr>
          <p:spPr>
            <a:xfrm>
              <a:off x="5200686"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14 17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48" name="矩形 47"/>
            <p:cNvSpPr/>
            <p:nvPr/>
          </p:nvSpPr>
          <p:spPr>
            <a:xfrm>
              <a:off x="6165099"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19 20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55" name="矩形 54"/>
            <p:cNvSpPr/>
            <p:nvPr/>
          </p:nvSpPr>
          <p:spPr>
            <a:xfrm>
              <a:off x="2243153"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6" name="矩形 55"/>
            <p:cNvSpPr/>
            <p:nvPr/>
          </p:nvSpPr>
          <p:spPr>
            <a:xfrm>
              <a:off x="5072098"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13  18</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rot="10800000" flipV="1">
              <a:off x="3014684" y="2185821"/>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364862" y="2185821"/>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3" idx="0"/>
            </p:cNvCxnSpPr>
            <p:nvPr/>
          </p:nvCxnSpPr>
          <p:spPr>
            <a:xfrm rot="10800000" flipV="1">
              <a:off x="1632359" y="2828763"/>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27" idx="0"/>
            </p:cNvCxnSpPr>
            <p:nvPr/>
          </p:nvCxnSpPr>
          <p:spPr>
            <a:xfrm>
              <a:off x="2886095" y="2828763"/>
              <a:ext cx="803678"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0" idx="0"/>
            </p:cNvCxnSpPr>
            <p:nvPr/>
          </p:nvCxnSpPr>
          <p:spPr>
            <a:xfrm rot="16200000" flipH="1">
              <a:off x="2355668" y="3102013"/>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34" idx="0"/>
            </p:cNvCxnSpPr>
            <p:nvPr/>
          </p:nvCxnSpPr>
          <p:spPr>
            <a:xfrm rot="5400000">
              <a:off x="4623430" y="2859519"/>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8" idx="0"/>
            </p:cNvCxnSpPr>
            <p:nvPr/>
          </p:nvCxnSpPr>
          <p:spPr>
            <a:xfrm>
              <a:off x="5843628" y="2828763"/>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1" idx="0"/>
            </p:cNvCxnSpPr>
            <p:nvPr/>
          </p:nvCxnSpPr>
          <p:spPr>
            <a:xfrm rot="16200000" flipH="1">
              <a:off x="5234224" y="3052401"/>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358114" y="3429000"/>
              <a:ext cx="1571604"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叶子结点层</a:t>
              </a:r>
              <a:endParaRPr lang="zh-CN" altLang="en-US" sz="2000" b="1" dirty="0">
                <a:solidFill>
                  <a:srgbClr val="9900FF"/>
                </a:solidFill>
                <a:latin typeface="楷体" panose="02010609060101010101" pitchFamily="49" charset="-122"/>
                <a:ea typeface="楷体" panose="02010609060101010101" pitchFamily="49" charset="-122"/>
              </a:endParaRPr>
            </a:p>
          </p:txBody>
        </p:sp>
        <p:sp>
          <p:nvSpPr>
            <p:cNvPr id="67" name="右大括号 66"/>
            <p:cNvSpPr/>
            <p:nvPr/>
          </p:nvSpPr>
          <p:spPr>
            <a:xfrm>
              <a:off x="7143768" y="3357562"/>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左大括号 72"/>
            <p:cNvSpPr/>
            <p:nvPr/>
          </p:nvSpPr>
          <p:spPr>
            <a:xfrm>
              <a:off x="928662" y="1915314"/>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436221" y="2000240"/>
              <a:ext cx="492443" cy="1500198"/>
            </a:xfrm>
            <a:prstGeom prst="rect">
              <a:avLst/>
            </a:prstGeom>
            <a:noFill/>
          </p:spPr>
          <p:txBody>
            <a:bodyPr vert="eaVert"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内部结点</a:t>
              </a:r>
              <a:endParaRPr lang="zh-CN" altLang="en-US" sz="2000" b="1" dirty="0">
                <a:solidFill>
                  <a:srgbClr val="9900FF"/>
                </a:solidFill>
                <a:latin typeface="楷体" panose="02010609060101010101" pitchFamily="49" charset="-122"/>
                <a:ea typeface="楷体" panose="02010609060101010101" pitchFamily="49" charset="-122"/>
              </a:endParaRPr>
            </a:p>
          </p:txBody>
        </p:sp>
      </p:grpSp>
      <p:grpSp>
        <p:nvGrpSpPr>
          <p:cNvPr id="78" name="组合 77"/>
          <p:cNvGrpSpPr/>
          <p:nvPr/>
        </p:nvGrpSpPr>
        <p:grpSpPr>
          <a:xfrm>
            <a:off x="428596" y="4714884"/>
            <a:ext cx="8462992" cy="1104607"/>
            <a:chOff x="428596" y="4714884"/>
            <a:chExt cx="8462992" cy="1104607"/>
          </a:xfrm>
        </p:grpSpPr>
        <p:sp>
          <p:nvSpPr>
            <p:cNvPr id="68" name="Text Box 4"/>
            <p:cNvSpPr txBox="1">
              <a:spLocks noChangeArrowheads="1"/>
            </p:cNvSpPr>
            <p:nvPr/>
          </p:nvSpPr>
          <p:spPr bwMode="auto">
            <a:xfrm>
              <a:off x="428596" y="4714884"/>
              <a:ext cx="8462992" cy="535531"/>
            </a:xfrm>
            <a:prstGeom prst="rect">
              <a:avLst/>
            </a:prstGeom>
            <a:noFill/>
            <a:ln w="28575" algn="ctr">
              <a:noFill/>
              <a:miter lim="800000"/>
            </a:ln>
          </p:spPr>
          <p:txBody>
            <a:bodyPr wrap="square">
              <a:spAutoFit/>
            </a:bodyPr>
            <a:lstStyle/>
            <a:p>
              <a:pPr algn="l">
                <a:lnSpc>
                  <a:spcPct val="120000"/>
                </a:lnSpc>
              </a:pPr>
              <a:r>
                <a:rPr lang="zh-CN" altLang="en-US" sz="2400" b="1">
                  <a:solidFill>
                    <a:srgbClr val="3333FF"/>
                  </a:solidFill>
                  <a:ea typeface="楷体" panose="02010609060101010101" pitchFamily="49" charset="-122"/>
                  <a:cs typeface="Times New Roman" panose="02020603050405020304" pitchFamily="18" charset="0"/>
                </a:rPr>
                <a:t>一</a:t>
              </a:r>
              <a:r>
                <a:rPr lang="zh-CN" altLang="en-US" sz="2400" b="1" dirty="0">
                  <a:solidFill>
                    <a:srgbClr val="3333FF"/>
                  </a:solidFill>
                  <a:ea typeface="楷体" panose="02010609060101010101" pitchFamily="49" charset="-122"/>
                  <a:cs typeface="Times New Roman" panose="02020603050405020304" pitchFamily="18" charset="0"/>
                </a:rPr>
                <a:t>棵</a:t>
              </a:r>
              <a:r>
                <a:rPr lang="en-US" altLang="zh-CN" sz="2400" b="1" i="1">
                  <a:solidFill>
                    <a:srgbClr val="FF00FF"/>
                  </a:solidFill>
                  <a:ea typeface="楷体" panose="02010609060101010101" pitchFamily="49" charset="-122"/>
                  <a:cs typeface="Times New Roman" panose="02020603050405020304" pitchFamily="18" charset="0"/>
                </a:rPr>
                <a:t>m</a:t>
              </a:r>
              <a:r>
                <a:rPr lang="zh-CN" altLang="en-US" sz="2400" b="1">
                  <a:solidFill>
                    <a:srgbClr val="FF00FF"/>
                  </a:solidFill>
                  <a:ea typeface="楷体" panose="02010609060101010101" pitchFamily="49" charset="-122"/>
                  <a:cs typeface="Times New Roman" panose="02020603050405020304" pitchFamily="18" charset="0"/>
                </a:rPr>
                <a:t>阶</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400" b="1" dirty="0">
                  <a:solidFill>
                    <a:srgbClr val="3333FF"/>
                  </a:solidFill>
                  <a:ea typeface="楷体" panose="02010609060101010101" pitchFamily="49" charset="-122"/>
                  <a:cs typeface="Times New Roman" panose="02020603050405020304" pitchFamily="18" charset="0"/>
                </a:rPr>
                <a:t>或者是一棵</a:t>
              </a:r>
              <a:r>
                <a:rPr lang="zh-CN" altLang="en-US" sz="2400" b="1">
                  <a:solidFill>
                    <a:srgbClr val="3333FF"/>
                  </a:solidFill>
                  <a:ea typeface="楷体" panose="02010609060101010101" pitchFamily="49" charset="-122"/>
                  <a:cs typeface="Times New Roman" panose="02020603050405020304" pitchFamily="18" charset="0"/>
                </a:rPr>
                <a:t>空树，或者是满足要求</a:t>
              </a:r>
              <a:r>
                <a:rPr lang="zh-CN" altLang="en-US" sz="2400" b="1" dirty="0">
                  <a:solidFill>
                    <a:srgbClr val="3333FF"/>
                  </a:solidFill>
                  <a:ea typeface="楷体" panose="02010609060101010101" pitchFamily="49" charset="-122"/>
                  <a:cs typeface="Times New Roman" panose="02020603050405020304" pitchFamily="18" charset="0"/>
                </a:rPr>
                <a:t>的</a:t>
              </a:r>
              <a:r>
                <a:rPr lang="en-US" altLang="zh-CN" sz="2400" b="1" i="1" dirty="0">
                  <a:solidFill>
                    <a:srgbClr val="3333FF"/>
                  </a:solidFill>
                  <a:ea typeface="楷体" panose="02010609060101010101" pitchFamily="49" charset="-122"/>
                  <a:cs typeface="Times New Roman" panose="02020603050405020304" pitchFamily="18" charset="0"/>
                </a:rPr>
                <a:t>m</a:t>
              </a:r>
              <a:r>
                <a:rPr lang="zh-CN" altLang="en-US" sz="2400" b="1" dirty="0">
                  <a:solidFill>
                    <a:srgbClr val="3333FF"/>
                  </a:solidFill>
                  <a:ea typeface="楷体" panose="02010609060101010101" pitchFamily="49" charset="-122"/>
                  <a:cs typeface="Times New Roman" panose="02020603050405020304" pitchFamily="18" charset="0"/>
                </a:rPr>
                <a:t>叉</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200" b="1">
                  <a:solidFill>
                    <a:srgbClr val="3333FF"/>
                  </a:solidFill>
                  <a:ea typeface="楷体" panose="02010609060101010101" pitchFamily="49" charset="-122"/>
                  <a:cs typeface="Times New Roman" panose="02020603050405020304" pitchFamily="18" charset="0"/>
                </a:rPr>
                <a:t> </a:t>
              </a:r>
              <a:endParaRPr kumimoji="0" lang="zh-CN" altLang="en-US" sz="2200" b="1" dirty="0">
                <a:solidFill>
                  <a:srgbClr val="3333FF"/>
                </a:solidFill>
                <a:ea typeface="楷体" panose="02010609060101010101" pitchFamily="49" charset="-122"/>
                <a:cs typeface="Times New Roman" panose="02020603050405020304" pitchFamily="18" charset="0"/>
              </a:endParaRPr>
            </a:p>
          </p:txBody>
        </p:sp>
        <p:sp>
          <p:nvSpPr>
            <p:cNvPr id="76" name="TextBox 75"/>
            <p:cNvSpPr txBox="1"/>
            <p:nvPr/>
          </p:nvSpPr>
          <p:spPr>
            <a:xfrm>
              <a:off x="500034" y="5357826"/>
              <a:ext cx="8143932" cy="461665"/>
            </a:xfrm>
            <a:prstGeom prst="rect">
              <a:avLst/>
            </a:prstGeom>
            <a:noFill/>
          </p:spPr>
          <p:txBody>
            <a:bodyPr wrap="square" rtlCol="0">
              <a:spAutoFit/>
            </a:bodyPr>
            <a:lstStyle/>
            <a:p>
              <a:pPr marL="457200" indent="-457200" algn="l"/>
              <a:r>
                <a:rPr lang="zh-CN" altLang="en-US" sz="2400" b="1">
                  <a:solidFill>
                    <a:srgbClr val="3333FF"/>
                  </a:solidFill>
                  <a:ea typeface="楷体" panose="02010609060101010101" pitchFamily="49" charset="-122"/>
                  <a:cs typeface="Times New Roman" panose="02020603050405020304" pitchFamily="18" charset="0"/>
                  <a:sym typeface="Wingdings" panose="05000000000000000000"/>
                </a:rPr>
                <a:t></a:t>
              </a:r>
              <a:r>
                <a:rPr lang="zh-CN" altLang="en-US" sz="2200" b="1">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3333FF"/>
                  </a:solidFill>
                  <a:ea typeface="楷体" panose="02010609060101010101" pitchFamily="49" charset="-122"/>
                  <a:cs typeface="Times New Roman" panose="02020603050405020304" pitchFamily="18" charset="0"/>
                </a:rPr>
                <a:t>树中每个结点</a:t>
              </a:r>
              <a:r>
                <a:rPr lang="zh-CN" altLang="en-US" sz="2200" b="1">
                  <a:solidFill>
                    <a:srgbClr val="FF00FF"/>
                  </a:solidFill>
                  <a:ea typeface="楷体" panose="02010609060101010101" pitchFamily="49" charset="-122"/>
                  <a:cs typeface="Times New Roman" panose="02020603050405020304" pitchFamily="18" charset="0"/>
                </a:rPr>
                <a:t>至多有</a:t>
              </a:r>
              <a:r>
                <a:rPr lang="en-US" altLang="zh-CN" sz="2200" b="1" i="1">
                  <a:solidFill>
                    <a:srgbClr val="FF00FF"/>
                  </a:solidFill>
                  <a:ea typeface="楷体" panose="02010609060101010101" pitchFamily="49" charset="-122"/>
                  <a:cs typeface="Times New Roman" panose="02020603050405020304" pitchFamily="18" charset="0"/>
                </a:rPr>
                <a:t>m</a:t>
              </a:r>
              <a:r>
                <a:rPr lang="zh-CN" altLang="en-US" sz="2200" b="1">
                  <a:solidFill>
                    <a:srgbClr val="FF00FF"/>
                  </a:solidFill>
                  <a:ea typeface="楷体" panose="02010609060101010101" pitchFamily="49" charset="-122"/>
                  <a:cs typeface="Times New Roman" panose="02020603050405020304" pitchFamily="18" charset="0"/>
                </a:rPr>
                <a:t>个孩子</a:t>
              </a:r>
              <a:r>
                <a:rPr lang="zh-CN" altLang="en-US" sz="2200" b="1">
                  <a:solidFill>
                    <a:srgbClr val="3333FF"/>
                  </a:solidFill>
                  <a:ea typeface="楷体" panose="02010609060101010101" pitchFamily="49" charset="-122"/>
                  <a:cs typeface="Times New Roman" panose="02020603050405020304" pitchFamily="18" charset="0"/>
                </a:rPr>
                <a:t>结点（即至多有</a:t>
              </a:r>
              <a:r>
                <a:rPr lang="en-US" altLang="zh-CN" sz="2200" b="1" i="1">
                  <a:solidFill>
                    <a:srgbClr val="3333FF"/>
                  </a:solidFill>
                  <a:ea typeface="楷体" panose="02010609060101010101" pitchFamily="49" charset="-122"/>
                  <a:cs typeface="Times New Roman" panose="02020603050405020304" pitchFamily="18" charset="0"/>
                </a:rPr>
                <a:t>m</a:t>
              </a:r>
              <a:r>
                <a:rPr lang="en-US" altLang="zh-CN" sz="2200" b="1">
                  <a:solidFill>
                    <a:srgbClr val="3333FF"/>
                  </a:solidFill>
                  <a:latin typeface="+mj-ea"/>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1</a:t>
              </a:r>
              <a:r>
                <a:rPr lang="zh-CN" altLang="en-US" sz="2200" b="1">
                  <a:solidFill>
                    <a:srgbClr val="3333FF"/>
                  </a:solidFill>
                  <a:ea typeface="楷体" panose="02010609060101010101" pitchFamily="49" charset="-122"/>
                  <a:cs typeface="Times New Roman" panose="02020603050405020304" pitchFamily="18" charset="0"/>
                </a:rPr>
                <a:t>个关键字）</a:t>
              </a:r>
              <a:endParaRPr lang="zh-CN" altLang="en-US" sz="2200" b="1" dirty="0">
                <a:solidFill>
                  <a:srgbClr val="3333FF"/>
                </a:solidFill>
                <a:latin typeface="楷体" panose="02010609060101010101" pitchFamily="49" charset="-122"/>
                <a:ea typeface="楷体" panose="02010609060101010101" pitchFamily="49" charset="-122"/>
              </a:endParaRPr>
            </a:p>
          </p:txBody>
        </p:sp>
      </p:grpSp>
      <p:sp>
        <p:nvSpPr>
          <p:cNvPr id="79" name="TextBox 78"/>
          <p:cNvSpPr txBox="1"/>
          <p:nvPr/>
        </p:nvSpPr>
        <p:spPr>
          <a:xfrm>
            <a:off x="2214546" y="5857892"/>
            <a:ext cx="3714776" cy="461665"/>
          </a:xfrm>
          <a:prstGeom prst="rect">
            <a:avLst/>
          </a:prstGeom>
          <a:noFill/>
        </p:spPr>
        <p:txBody>
          <a:bodyPr wrap="square" rtlCol="0">
            <a:spAutoFit/>
          </a:bodyPr>
          <a:lstStyle/>
          <a:p>
            <a:pPr algn="l"/>
            <a:r>
              <a:rPr lang="zh-CN" altLang="en-US" sz="2200" b="1" dirty="0">
                <a:solidFill>
                  <a:srgbClr val="3333FF"/>
                </a:solidFill>
                <a:ea typeface="楷体" panose="02010609060101010101" pitchFamily="49" charset="-122"/>
                <a:cs typeface="Times New Roman" panose="02020603050405020304" pitchFamily="18" charset="0"/>
              </a:rPr>
              <a:t>最多关键字个数</a:t>
            </a:r>
            <a:r>
              <a:rPr lang="en-US" altLang="zh-CN" sz="2400" b="1" dirty="0">
                <a:ea typeface="楷体" panose="02010609060101010101" pitchFamily="49" charset="-122"/>
                <a:cs typeface="Times New Roman" panose="02020603050405020304" pitchFamily="18" charset="0"/>
              </a:rPr>
              <a:t>Max </a:t>
            </a:r>
            <a:r>
              <a:rPr lang="en-US" altLang="zh-CN" sz="2400" b="1" dirty="0">
                <a:solidFill>
                  <a:srgbClr val="3333FF"/>
                </a:solidFill>
                <a:ea typeface="楷体" panose="02010609060101010101" pitchFamily="49" charset="-122"/>
                <a:cs typeface="Times New Roman" panose="02020603050405020304" pitchFamily="18" charset="0"/>
              </a:rPr>
              <a:t>= </a:t>
            </a:r>
            <a:r>
              <a:rPr lang="en-US" altLang="zh-CN" sz="2400" b="1" i="1" dirty="0">
                <a:solidFill>
                  <a:srgbClr val="3333FF"/>
                </a:solidFill>
                <a:ea typeface="楷体" panose="02010609060101010101" pitchFamily="49" charset="-122"/>
                <a:cs typeface="Times New Roman" panose="02020603050405020304" pitchFamily="18" charset="0"/>
              </a:rPr>
              <a:t>m</a:t>
            </a:r>
            <a:r>
              <a:rPr lang="en-US" altLang="zh-CN" sz="2400" b="1" dirty="0">
                <a:solidFill>
                  <a:srgbClr val="3333FF"/>
                </a:solidFill>
                <a:latin typeface="+mn-ea"/>
                <a:ea typeface="+mn-ea"/>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1</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78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28596" y="285728"/>
            <a:ext cx="8572560" cy="3500462"/>
            <a:chOff x="428596" y="285728"/>
            <a:chExt cx="8572560" cy="3500462"/>
          </a:xfrm>
        </p:grpSpPr>
        <p:sp>
          <p:nvSpPr>
            <p:cNvPr id="71" name="Text Box 4"/>
            <p:cNvSpPr txBox="1">
              <a:spLocks noChangeArrowheads="1"/>
            </p:cNvSpPr>
            <p:nvPr/>
          </p:nvSpPr>
          <p:spPr bwMode="auto">
            <a:xfrm>
              <a:off x="428596" y="285728"/>
              <a:ext cx="2428892" cy="461665"/>
            </a:xfrm>
            <a:prstGeom prst="rect">
              <a:avLst/>
            </a:prstGeom>
            <a:noFill/>
            <a:ln w="9525">
              <a:noFill/>
              <a:miter lim="800000"/>
            </a:ln>
          </p:spPr>
          <p:txBody>
            <a:bodyPr wrap="square">
              <a:spAutoFit/>
            </a:bodyPr>
            <a:lstStyle/>
            <a:p>
              <a:pPr>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一棵</a:t>
              </a:r>
              <a:r>
                <a:rPr lang="en-US" altLang="zh-CN" sz="2400" b="1">
                  <a:solidFill>
                    <a:srgbClr val="3333FF"/>
                  </a:solidFill>
                  <a:ea typeface="楷体" panose="02010609060101010101" pitchFamily="49" charset="-122"/>
                  <a:cs typeface="Times New Roman" panose="02020603050405020304" pitchFamily="18" charset="0"/>
                </a:rPr>
                <a:t>3</a:t>
              </a:r>
              <a:r>
                <a:rPr lang="zh-CN" altLang="en-US" sz="2400" b="1">
                  <a:solidFill>
                    <a:srgbClr val="3333FF"/>
                  </a:solidFill>
                  <a:ea typeface="楷体" panose="02010609060101010101" pitchFamily="49" charset="-122"/>
                  <a:cs typeface="Times New Roman" panose="02020603050405020304" pitchFamily="18" charset="0"/>
                </a:rPr>
                <a:t>阶</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10" name="TextBox 9"/>
            <p:cNvSpPr txBox="1"/>
            <p:nvPr/>
          </p:nvSpPr>
          <p:spPr>
            <a:xfrm>
              <a:off x="3643306" y="671436"/>
              <a:ext cx="1143008"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根结点</a:t>
              </a:r>
              <a:endParaRPr lang="zh-CN" altLang="en-US" sz="2000" b="1" dirty="0">
                <a:solidFill>
                  <a:srgbClr val="9900FF"/>
                </a:solidFill>
                <a:latin typeface="楷体" panose="02010609060101010101" pitchFamily="49" charset="-122"/>
                <a:ea typeface="楷体" panose="02010609060101010101" pitchFamily="49" charset="-122"/>
              </a:endParaRPr>
            </a:p>
          </p:txBody>
        </p:sp>
        <p:grpSp>
          <p:nvGrpSpPr>
            <p:cNvPr id="2" name="组合 80"/>
            <p:cNvGrpSpPr/>
            <p:nvPr/>
          </p:nvGrpSpPr>
          <p:grpSpPr>
            <a:xfrm>
              <a:off x="1278740" y="2913698"/>
              <a:ext cx="7722416" cy="872492"/>
              <a:chOff x="1278740" y="3699516"/>
              <a:chExt cx="7722416" cy="872492"/>
            </a:xfrm>
          </p:grpSpPr>
          <p:grpSp>
            <p:nvGrpSpPr>
              <p:cNvPr id="3" name="组合 71"/>
              <p:cNvGrpSpPr/>
              <p:nvPr/>
            </p:nvGrpSpPr>
            <p:grpSpPr>
              <a:xfrm>
                <a:off x="1278740" y="3699516"/>
                <a:ext cx="5593595" cy="736602"/>
                <a:chOff x="850112" y="3413922"/>
                <a:chExt cx="5593595" cy="736602"/>
              </a:xfrm>
            </p:grpSpPr>
            <p:cxnSp>
              <p:nvCxnSpPr>
                <p:cNvPr id="14" name="直接连接符 13"/>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6" name="直接连接符 15"/>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8" name="直接连接符 17"/>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1" name="直接连接符 20"/>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直接连接符 22"/>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5" name="直接连接符 24"/>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连接符 27"/>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0" name="直接连接符 29"/>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2" name="直接连接符 31"/>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5" name="直接连接符 34"/>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7" name="直接连接符 36"/>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连接符 38"/>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直接连接符 41"/>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4" name="直接连接符 43"/>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6" name="直接连接符 45"/>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9" name="直接连接符 48"/>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1" name="直接连接符 50"/>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3" name="直接连接符 52"/>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69" name="TextBox 68"/>
              <p:cNvSpPr txBox="1"/>
              <p:nvPr/>
            </p:nvSpPr>
            <p:spPr>
              <a:xfrm>
                <a:off x="7281882" y="4075060"/>
                <a:ext cx="1719274"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外部结点层</a:t>
                </a:r>
                <a:endParaRPr lang="zh-CN" altLang="en-US" sz="2000" b="1" dirty="0">
                  <a:solidFill>
                    <a:srgbClr val="9900FF"/>
                  </a:solidFill>
                  <a:latin typeface="楷体" panose="02010609060101010101" pitchFamily="49" charset="-122"/>
                  <a:ea typeface="楷体" panose="02010609060101010101" pitchFamily="49" charset="-122"/>
                </a:endParaRPr>
              </a:p>
            </p:txBody>
          </p:sp>
          <p:sp>
            <p:nvSpPr>
              <p:cNvPr id="70" name="右大括号 6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 name="组合 79"/>
            <p:cNvGrpSpPr/>
            <p:nvPr/>
          </p:nvGrpSpPr>
          <p:grpSpPr>
            <a:xfrm>
              <a:off x="436221" y="1129496"/>
              <a:ext cx="8493497" cy="2013752"/>
              <a:chOff x="436221" y="1915314"/>
              <a:chExt cx="8493497" cy="2013752"/>
            </a:xfrm>
          </p:grpSpPr>
          <p:sp>
            <p:nvSpPr>
              <p:cNvPr id="12" name="矩形 11"/>
              <p:cNvSpPr/>
              <p:nvPr/>
            </p:nvSpPr>
            <p:spPr>
              <a:xfrm>
                <a:off x="3721920" y="1928644"/>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1214446"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1   2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20" name="矩形 19"/>
              <p:cNvSpPr/>
              <p:nvPr/>
            </p:nvSpPr>
            <p:spPr>
              <a:xfrm>
                <a:off x="2243153"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4   5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27" name="矩形 26"/>
              <p:cNvSpPr/>
              <p:nvPr/>
            </p:nvSpPr>
            <p:spPr>
              <a:xfrm>
                <a:off x="3271860"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7   9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34" name="矩形 33"/>
              <p:cNvSpPr/>
              <p:nvPr/>
            </p:nvSpPr>
            <p:spPr>
              <a:xfrm>
                <a:off x="4236273"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11 12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41" name="矩形 40"/>
              <p:cNvSpPr/>
              <p:nvPr/>
            </p:nvSpPr>
            <p:spPr>
              <a:xfrm>
                <a:off x="5200686"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14 17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48" name="矩形 47"/>
              <p:cNvSpPr/>
              <p:nvPr/>
            </p:nvSpPr>
            <p:spPr>
              <a:xfrm>
                <a:off x="6165099"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19 20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55" name="矩形 54"/>
              <p:cNvSpPr/>
              <p:nvPr/>
            </p:nvSpPr>
            <p:spPr>
              <a:xfrm>
                <a:off x="2243153"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6" name="矩形 55"/>
              <p:cNvSpPr/>
              <p:nvPr/>
            </p:nvSpPr>
            <p:spPr>
              <a:xfrm>
                <a:off x="5072098"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13  18</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rot="10800000" flipV="1">
                <a:off x="3014684" y="2185821"/>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364862" y="2185821"/>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3" idx="0"/>
              </p:cNvCxnSpPr>
              <p:nvPr/>
            </p:nvCxnSpPr>
            <p:spPr>
              <a:xfrm rot="10800000" flipV="1">
                <a:off x="1632359" y="2828763"/>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27" idx="0"/>
              </p:cNvCxnSpPr>
              <p:nvPr/>
            </p:nvCxnSpPr>
            <p:spPr>
              <a:xfrm>
                <a:off x="2886095" y="2828763"/>
                <a:ext cx="803678"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0" idx="0"/>
              </p:cNvCxnSpPr>
              <p:nvPr/>
            </p:nvCxnSpPr>
            <p:spPr>
              <a:xfrm rot="16200000" flipH="1">
                <a:off x="2355668" y="3102013"/>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34" idx="0"/>
              </p:cNvCxnSpPr>
              <p:nvPr/>
            </p:nvCxnSpPr>
            <p:spPr>
              <a:xfrm rot="5400000">
                <a:off x="4623430" y="2859519"/>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8" idx="0"/>
              </p:cNvCxnSpPr>
              <p:nvPr/>
            </p:nvCxnSpPr>
            <p:spPr>
              <a:xfrm>
                <a:off x="5843628" y="2828763"/>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1" idx="0"/>
              </p:cNvCxnSpPr>
              <p:nvPr/>
            </p:nvCxnSpPr>
            <p:spPr>
              <a:xfrm rot="16200000" flipH="1">
                <a:off x="5234224" y="3052401"/>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358114" y="3429000"/>
                <a:ext cx="1571604"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叶子结点层</a:t>
                </a:r>
                <a:endParaRPr lang="zh-CN" altLang="en-US" sz="2000" b="1" dirty="0">
                  <a:solidFill>
                    <a:srgbClr val="9900FF"/>
                  </a:solidFill>
                  <a:latin typeface="楷体" panose="02010609060101010101" pitchFamily="49" charset="-122"/>
                  <a:ea typeface="楷体" panose="02010609060101010101" pitchFamily="49" charset="-122"/>
                </a:endParaRPr>
              </a:p>
            </p:txBody>
          </p:sp>
          <p:sp>
            <p:nvSpPr>
              <p:cNvPr id="67" name="右大括号 66"/>
              <p:cNvSpPr/>
              <p:nvPr/>
            </p:nvSpPr>
            <p:spPr>
              <a:xfrm>
                <a:off x="7143768" y="3357562"/>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左大括号 72"/>
              <p:cNvSpPr/>
              <p:nvPr/>
            </p:nvSpPr>
            <p:spPr>
              <a:xfrm>
                <a:off x="928662" y="1915314"/>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436221" y="2000240"/>
                <a:ext cx="492443" cy="1500198"/>
              </a:xfrm>
              <a:prstGeom prst="rect">
                <a:avLst/>
              </a:prstGeom>
              <a:noFill/>
            </p:spPr>
            <p:txBody>
              <a:bodyPr vert="eaVert"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内部结点</a:t>
                </a:r>
                <a:endParaRPr lang="zh-CN" altLang="en-US" sz="2000" b="1" dirty="0">
                  <a:solidFill>
                    <a:srgbClr val="9900FF"/>
                  </a:solidFill>
                  <a:latin typeface="楷体" panose="02010609060101010101" pitchFamily="49" charset="-122"/>
                  <a:ea typeface="楷体" panose="02010609060101010101" pitchFamily="49" charset="-122"/>
                </a:endParaRPr>
              </a:p>
            </p:txBody>
          </p:sp>
        </p:grpSp>
      </p:grpSp>
      <p:sp>
        <p:nvSpPr>
          <p:cNvPr id="68" name="Text Box 4"/>
          <p:cNvSpPr txBox="1">
            <a:spLocks noChangeArrowheads="1"/>
          </p:cNvSpPr>
          <p:nvPr/>
        </p:nvSpPr>
        <p:spPr bwMode="auto">
          <a:xfrm>
            <a:off x="428596" y="3929066"/>
            <a:ext cx="8462992" cy="535531"/>
          </a:xfrm>
          <a:prstGeom prst="rect">
            <a:avLst/>
          </a:prstGeom>
          <a:noFill/>
          <a:ln w="28575" algn="ctr">
            <a:noFill/>
            <a:miter lim="800000"/>
          </a:ln>
        </p:spPr>
        <p:txBody>
          <a:bodyPr wrap="square">
            <a:spAutoFit/>
          </a:bodyPr>
          <a:lstStyle/>
          <a:p>
            <a:pPr algn="l">
              <a:lnSpc>
                <a:spcPct val="120000"/>
              </a:lnSpc>
            </a:pPr>
            <a:r>
              <a:rPr lang="zh-CN" altLang="en-US" sz="2400" b="1">
                <a:solidFill>
                  <a:srgbClr val="3333FF"/>
                </a:solidFill>
                <a:ea typeface="楷体" panose="02010609060101010101" pitchFamily="49" charset="-122"/>
                <a:cs typeface="Times New Roman" panose="02020603050405020304" pitchFamily="18" charset="0"/>
              </a:rPr>
              <a:t>一</a:t>
            </a:r>
            <a:r>
              <a:rPr lang="zh-CN" altLang="en-US" sz="2400" b="1" dirty="0">
                <a:solidFill>
                  <a:srgbClr val="3333FF"/>
                </a:solidFill>
                <a:ea typeface="楷体" panose="02010609060101010101" pitchFamily="49" charset="-122"/>
                <a:cs typeface="Times New Roman" panose="02020603050405020304" pitchFamily="18" charset="0"/>
              </a:rPr>
              <a:t>棵</a:t>
            </a:r>
            <a:r>
              <a:rPr lang="en-US" altLang="zh-CN" sz="2400" b="1" i="1">
                <a:solidFill>
                  <a:srgbClr val="FF00FF"/>
                </a:solidFill>
                <a:ea typeface="楷体" panose="02010609060101010101" pitchFamily="49" charset="-122"/>
                <a:cs typeface="Times New Roman" panose="02020603050405020304" pitchFamily="18" charset="0"/>
              </a:rPr>
              <a:t>m</a:t>
            </a:r>
            <a:r>
              <a:rPr lang="zh-CN" altLang="en-US" sz="2400" b="1">
                <a:solidFill>
                  <a:srgbClr val="FF00FF"/>
                </a:solidFill>
                <a:ea typeface="楷体" panose="02010609060101010101" pitchFamily="49" charset="-122"/>
                <a:cs typeface="Times New Roman" panose="02020603050405020304" pitchFamily="18" charset="0"/>
              </a:rPr>
              <a:t>阶</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400" b="1" dirty="0">
                <a:solidFill>
                  <a:srgbClr val="3333FF"/>
                </a:solidFill>
                <a:ea typeface="楷体" panose="02010609060101010101" pitchFamily="49" charset="-122"/>
                <a:cs typeface="Times New Roman" panose="02020603050405020304" pitchFamily="18" charset="0"/>
              </a:rPr>
              <a:t>或者是一棵</a:t>
            </a:r>
            <a:r>
              <a:rPr lang="zh-CN" altLang="en-US" sz="2400" b="1">
                <a:solidFill>
                  <a:srgbClr val="3333FF"/>
                </a:solidFill>
                <a:ea typeface="楷体" panose="02010609060101010101" pitchFamily="49" charset="-122"/>
                <a:cs typeface="Times New Roman" panose="02020603050405020304" pitchFamily="18" charset="0"/>
              </a:rPr>
              <a:t>空树，或者是满足要求</a:t>
            </a:r>
            <a:r>
              <a:rPr lang="zh-CN" altLang="en-US" sz="2400" b="1" dirty="0">
                <a:solidFill>
                  <a:srgbClr val="3333FF"/>
                </a:solidFill>
                <a:ea typeface="楷体" panose="02010609060101010101" pitchFamily="49" charset="-122"/>
                <a:cs typeface="Times New Roman" panose="02020603050405020304" pitchFamily="18" charset="0"/>
              </a:rPr>
              <a:t>的</a:t>
            </a:r>
            <a:r>
              <a:rPr lang="en-US" altLang="zh-CN" sz="2400" b="1" i="1" dirty="0">
                <a:solidFill>
                  <a:srgbClr val="3333FF"/>
                </a:solidFill>
                <a:ea typeface="楷体" panose="02010609060101010101" pitchFamily="49" charset="-122"/>
                <a:cs typeface="Times New Roman" panose="02020603050405020304" pitchFamily="18" charset="0"/>
              </a:rPr>
              <a:t>m</a:t>
            </a:r>
            <a:r>
              <a:rPr lang="zh-CN" altLang="en-US" sz="2400" b="1" dirty="0">
                <a:solidFill>
                  <a:srgbClr val="3333FF"/>
                </a:solidFill>
                <a:ea typeface="楷体" panose="02010609060101010101" pitchFamily="49" charset="-122"/>
                <a:cs typeface="Times New Roman" panose="02020603050405020304" pitchFamily="18" charset="0"/>
              </a:rPr>
              <a:t>叉</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200" b="1">
                <a:solidFill>
                  <a:srgbClr val="3333FF"/>
                </a:solidFill>
                <a:ea typeface="楷体" panose="02010609060101010101" pitchFamily="49" charset="-122"/>
                <a:cs typeface="Times New Roman" panose="02020603050405020304" pitchFamily="18" charset="0"/>
              </a:rPr>
              <a:t> </a:t>
            </a:r>
            <a:endParaRPr kumimoji="0" lang="zh-CN" altLang="en-US" sz="2200" b="1" dirty="0">
              <a:solidFill>
                <a:srgbClr val="3333FF"/>
              </a:solidFill>
              <a:ea typeface="楷体" panose="02010609060101010101" pitchFamily="49" charset="-122"/>
              <a:cs typeface="Times New Roman" panose="02020603050405020304" pitchFamily="18" charset="0"/>
            </a:endParaRPr>
          </a:p>
        </p:txBody>
      </p:sp>
      <p:grpSp>
        <p:nvGrpSpPr>
          <p:cNvPr id="77" name="组合 76"/>
          <p:cNvGrpSpPr/>
          <p:nvPr/>
        </p:nvGrpSpPr>
        <p:grpSpPr>
          <a:xfrm>
            <a:off x="500034" y="4572008"/>
            <a:ext cx="8143932" cy="1359581"/>
            <a:chOff x="500034" y="4572008"/>
            <a:chExt cx="8143932" cy="1359581"/>
          </a:xfrm>
        </p:grpSpPr>
        <p:sp>
          <p:nvSpPr>
            <p:cNvPr id="76" name="TextBox 75"/>
            <p:cNvSpPr txBox="1"/>
            <p:nvPr/>
          </p:nvSpPr>
          <p:spPr>
            <a:xfrm>
              <a:off x="500034" y="4572008"/>
              <a:ext cx="8143932" cy="800219"/>
            </a:xfrm>
            <a:prstGeom prst="rect">
              <a:avLst/>
            </a:prstGeom>
            <a:noFill/>
          </p:spPr>
          <p:txBody>
            <a:bodyPr wrap="square" rtlCol="0">
              <a:spAutoFit/>
            </a:bodyPr>
            <a:lstStyle/>
            <a:p>
              <a:pPr marL="457200" indent="-457200" algn="l"/>
              <a:r>
                <a:rPr lang="zh-CN" altLang="en-US" sz="2200" b="1">
                  <a:solidFill>
                    <a:srgbClr val="3333FF"/>
                  </a:solidFill>
                  <a:ea typeface="楷体" panose="02010609060101010101" pitchFamily="49" charset="-122"/>
                  <a:cs typeface="Times New Roman" panose="02020603050405020304" pitchFamily="18" charset="0"/>
                </a:rPr>
                <a:t> </a:t>
              </a:r>
              <a:r>
                <a:rPr lang="zh-CN" altLang="en-US" sz="2400" b="1">
                  <a:solidFill>
                    <a:srgbClr val="3333FF"/>
                  </a:solidFill>
                  <a:ea typeface="楷体" panose="02010609060101010101" pitchFamily="49" charset="-122"/>
                  <a:cs typeface="Times New Roman" panose="02020603050405020304" pitchFamily="18" charset="0"/>
                  <a:sym typeface="Wingdings" panose="05000000000000000000"/>
                </a:rPr>
                <a:t></a:t>
              </a:r>
              <a:r>
                <a:rPr lang="zh-CN" altLang="en-US" sz="2200" b="1">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3333FF"/>
                  </a:solidFill>
                  <a:ea typeface="楷体" panose="02010609060101010101" pitchFamily="49" charset="-122"/>
                  <a:cs typeface="Times New Roman" panose="02020603050405020304" pitchFamily="18" charset="0"/>
                </a:rPr>
                <a:t>除根结点外，其他非叶子节子点</a:t>
              </a:r>
              <a:r>
                <a:rPr lang="zh-CN" altLang="en-US" sz="2200" b="1">
                  <a:solidFill>
                    <a:srgbClr val="FF00FF"/>
                  </a:solidFill>
                  <a:ea typeface="楷体" panose="02010609060101010101" pitchFamily="49" charset="-122"/>
                  <a:cs typeface="Times New Roman" panose="02020603050405020304" pitchFamily="18" charset="0"/>
                </a:rPr>
                <a:t>至少有</a:t>
              </a:r>
              <a:r>
                <a:rPr lang="zh-CN" altLang="en-US" sz="2200" b="1">
                  <a:solidFill>
                    <a:srgbClr val="FF00FF"/>
                  </a:solidFill>
                  <a:ea typeface="楷体" panose="02010609060101010101" pitchFamily="49" charset="-122"/>
                  <a:cs typeface="Times New Roman" panose="02020603050405020304" pitchFamily="18" charset="0"/>
                  <a:sym typeface="Symbol" panose="05050102010706020507" pitchFamily="18" charset="2"/>
                </a:rPr>
                <a:t></a:t>
              </a:r>
              <a:r>
                <a:rPr lang="en-US" altLang="zh-CN" sz="2200" b="1" i="1">
                  <a:solidFill>
                    <a:srgbClr val="FF00FF"/>
                  </a:solidFill>
                  <a:ea typeface="楷体" panose="02010609060101010101" pitchFamily="49" charset="-122"/>
                  <a:cs typeface="Times New Roman" panose="02020603050405020304" pitchFamily="18" charset="0"/>
                  <a:sym typeface="Symbol" panose="05050102010706020507" pitchFamily="18" charset="2"/>
                </a:rPr>
                <a:t>m</a:t>
              </a:r>
              <a:r>
                <a:rPr lang="en-US" altLang="zh-CN" sz="2200" b="1">
                  <a:solidFill>
                    <a:srgbClr val="FF00FF"/>
                  </a:solidFill>
                  <a:ea typeface="楷体" panose="02010609060101010101" pitchFamily="49" charset="-122"/>
                  <a:cs typeface="Times New Roman" panose="02020603050405020304" pitchFamily="18" charset="0"/>
                  <a:sym typeface="Symbol" panose="05050102010706020507" pitchFamily="18" charset="2"/>
                </a:rPr>
                <a:t>/2</a:t>
              </a:r>
              <a:r>
                <a:rPr lang="zh-CN" altLang="en-US" sz="2200" b="1">
                  <a:solidFill>
                    <a:srgbClr val="FF00FF"/>
                  </a:solidFill>
                  <a:ea typeface="楷体" panose="02010609060101010101" pitchFamily="49" charset="-122"/>
                  <a:cs typeface="Times New Roman" panose="02020603050405020304" pitchFamily="18" charset="0"/>
                </a:rPr>
                <a:t>个孩子</a:t>
              </a:r>
              <a:r>
                <a:rPr lang="zh-CN" altLang="en-US" sz="2200" b="1">
                  <a:solidFill>
                    <a:srgbClr val="3333FF"/>
                  </a:solidFill>
                  <a:ea typeface="楷体" panose="02010609060101010101" pitchFamily="49" charset="-122"/>
                  <a:cs typeface="Times New Roman" panose="02020603050405020304" pitchFamily="18" charset="0"/>
                </a:rPr>
                <a:t>结点（即至少有</a:t>
              </a:r>
              <a:r>
                <a:rPr lang="zh-CN" altLang="en-US" sz="2200" b="1">
                  <a:solidFill>
                    <a:srgbClr val="3333FF"/>
                  </a:solidFill>
                  <a:ea typeface="楷体" panose="02010609060101010101" pitchFamily="49" charset="-122"/>
                  <a:cs typeface="Times New Roman" panose="02020603050405020304" pitchFamily="18" charset="0"/>
                  <a:sym typeface="Symbol" panose="05050102010706020507" pitchFamily="18" charset="2"/>
                </a:rPr>
                <a:t></a:t>
              </a:r>
              <a:r>
                <a:rPr lang="en-US" altLang="zh-CN" sz="2200" b="1" i="1">
                  <a:solidFill>
                    <a:srgbClr val="3333FF"/>
                  </a:solidFill>
                  <a:ea typeface="楷体" panose="02010609060101010101" pitchFamily="49" charset="-122"/>
                  <a:cs typeface="Times New Roman" panose="02020603050405020304" pitchFamily="18" charset="0"/>
                  <a:sym typeface="Symbol" panose="05050102010706020507" pitchFamily="18" charset="2"/>
                </a:rPr>
                <a:t>m</a:t>
              </a:r>
              <a:r>
                <a:rPr lang="en-US" altLang="zh-CN" sz="2200" b="1">
                  <a:solidFill>
                    <a:srgbClr val="3333FF"/>
                  </a:solidFill>
                  <a:ea typeface="楷体" panose="02010609060101010101" pitchFamily="49" charset="-122"/>
                  <a:cs typeface="Times New Roman" panose="02020603050405020304" pitchFamily="18" charset="0"/>
                  <a:sym typeface="Symbol" panose="05050102010706020507" pitchFamily="18" charset="2"/>
                </a:rPr>
                <a:t>/2</a:t>
              </a:r>
              <a:r>
                <a:rPr lang="en-US" altLang="zh-CN" sz="2200" b="1">
                  <a:solidFill>
                    <a:srgbClr val="3333FF"/>
                  </a:solidFill>
                  <a:latin typeface="+mn-ea"/>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1=</a:t>
              </a:r>
              <a:r>
                <a:rPr lang="en-US" altLang="zh-CN" sz="2200" b="1">
                  <a:solidFill>
                    <a:srgbClr val="3333FF"/>
                  </a:solidFill>
                  <a:ea typeface="楷体" panose="02010609060101010101" pitchFamily="49" charset="-122"/>
                  <a:cs typeface="Times New Roman" panose="02020603050405020304" pitchFamily="18" charset="0"/>
                  <a:sym typeface="Symbol" panose="05050102010706020507" pitchFamily="18" charset="2"/>
                </a:rPr>
                <a:t>(</a:t>
              </a:r>
              <a:r>
                <a:rPr lang="en-US" altLang="zh-CN" sz="2200" b="1" i="1">
                  <a:solidFill>
                    <a:srgbClr val="3333FF"/>
                  </a:solidFill>
                  <a:ea typeface="楷体" panose="02010609060101010101" pitchFamily="49" charset="-122"/>
                  <a:cs typeface="Times New Roman" panose="02020603050405020304" pitchFamily="18" charset="0"/>
                  <a:sym typeface="Symbol" panose="05050102010706020507" pitchFamily="18" charset="2"/>
                </a:rPr>
                <a:t>m</a:t>
              </a:r>
              <a:r>
                <a:rPr lang="en-US" altLang="zh-CN" sz="2200" b="1">
                  <a:solidFill>
                    <a:srgbClr val="3333FF"/>
                  </a:solidFill>
                  <a:latin typeface="+mn-ea"/>
                  <a:cs typeface="Times New Roman" panose="02020603050405020304" pitchFamily="18" charset="0"/>
                  <a:sym typeface="Symbol" panose="05050102010706020507" pitchFamily="18" charset="2"/>
                </a:rPr>
                <a:t>-</a:t>
              </a:r>
              <a:r>
                <a:rPr lang="en-US" altLang="zh-CN" sz="2200" b="1">
                  <a:solidFill>
                    <a:srgbClr val="3333FF"/>
                  </a:solidFill>
                  <a:ea typeface="楷体" panose="02010609060101010101" pitchFamily="49" charset="-122"/>
                  <a:cs typeface="Times New Roman" panose="02020603050405020304" pitchFamily="18" charset="0"/>
                  <a:sym typeface="Symbol" panose="05050102010706020507" pitchFamily="18" charset="2"/>
                </a:rPr>
                <a:t>1)/2</a:t>
              </a:r>
              <a:r>
                <a:rPr lang="zh-CN" altLang="en-US" sz="2200" b="1">
                  <a:solidFill>
                    <a:srgbClr val="3333FF"/>
                  </a:solidFill>
                  <a:ea typeface="楷体" panose="02010609060101010101" pitchFamily="49" charset="-122"/>
                  <a:cs typeface="Times New Roman" panose="02020603050405020304" pitchFamily="18" charset="0"/>
                </a:rPr>
                <a:t>个关键字）；</a:t>
              </a:r>
              <a:endParaRPr lang="zh-CN" altLang="en-US" sz="2200" b="1" dirty="0">
                <a:solidFill>
                  <a:srgbClr val="3333FF"/>
                </a:solidFill>
                <a:latin typeface="楷体" panose="02010609060101010101" pitchFamily="49" charset="-122"/>
                <a:ea typeface="楷体" panose="02010609060101010101" pitchFamily="49" charset="-122"/>
              </a:endParaRPr>
            </a:p>
          </p:txBody>
        </p:sp>
        <p:sp>
          <p:nvSpPr>
            <p:cNvPr id="72" name="TextBox 71"/>
            <p:cNvSpPr txBox="1"/>
            <p:nvPr/>
          </p:nvSpPr>
          <p:spPr>
            <a:xfrm>
              <a:off x="2214546" y="5500702"/>
              <a:ext cx="4000528" cy="430887"/>
            </a:xfrm>
            <a:prstGeom prst="rect">
              <a:avLst/>
            </a:prstGeom>
            <a:noFill/>
          </p:spPr>
          <p:txBody>
            <a:bodyPr wrap="square" rtlCol="0">
              <a:spAutoFit/>
            </a:bodyPr>
            <a:lstStyle/>
            <a:p>
              <a:pPr algn="l"/>
              <a:r>
                <a:rPr lang="zh-CN" altLang="en-US" sz="2200" b="1">
                  <a:solidFill>
                    <a:srgbClr val="3333FF"/>
                  </a:solidFill>
                  <a:ea typeface="楷体" panose="02010609060101010101" pitchFamily="49" charset="-122"/>
                  <a:cs typeface="Times New Roman" panose="02020603050405020304" pitchFamily="18" charset="0"/>
                </a:rPr>
                <a:t>最少关键字个数</a:t>
              </a:r>
              <a:r>
                <a:rPr lang="en-US" altLang="zh-CN" sz="2200" b="1">
                  <a:ea typeface="楷体" panose="02010609060101010101" pitchFamily="49" charset="-122"/>
                  <a:cs typeface="Times New Roman" panose="02020603050405020304" pitchFamily="18" charset="0"/>
                </a:rPr>
                <a:t>Min </a:t>
              </a:r>
              <a:r>
                <a:rPr lang="en-US" altLang="zh-CN" sz="2200" b="1">
                  <a:solidFill>
                    <a:srgbClr val="3333FF"/>
                  </a:solidFill>
                  <a:ea typeface="楷体" panose="02010609060101010101" pitchFamily="49" charset="-122"/>
                  <a:cs typeface="Times New Roman" panose="02020603050405020304" pitchFamily="18" charset="0"/>
                </a:rPr>
                <a:t>= </a:t>
              </a:r>
              <a:r>
                <a:rPr lang="zh-CN" altLang="en-US" sz="2200" b="1">
                  <a:solidFill>
                    <a:srgbClr val="3333FF"/>
                  </a:solidFill>
                  <a:ea typeface="楷体" panose="02010609060101010101" pitchFamily="49" charset="-122"/>
                  <a:cs typeface="Times New Roman" panose="02020603050405020304" pitchFamily="18" charset="0"/>
                  <a:sym typeface="Symbol" panose="05050102010706020507" pitchFamily="18" charset="2"/>
                </a:rPr>
                <a:t> </a:t>
              </a:r>
              <a:r>
                <a:rPr lang="en-US" altLang="zh-CN" sz="2200" b="1" i="1">
                  <a:solidFill>
                    <a:srgbClr val="3333FF"/>
                  </a:solidFill>
                  <a:ea typeface="楷体" panose="02010609060101010101" pitchFamily="49" charset="-122"/>
                  <a:cs typeface="Times New Roman" panose="02020603050405020304" pitchFamily="18" charset="0"/>
                  <a:sym typeface="Symbol" panose="05050102010706020507" pitchFamily="18" charset="2"/>
                </a:rPr>
                <a:t>m</a:t>
              </a:r>
              <a:r>
                <a:rPr lang="en-US" altLang="zh-CN" sz="2200" b="1">
                  <a:solidFill>
                    <a:srgbClr val="3333FF"/>
                  </a:solidFill>
                  <a:ea typeface="楷体" panose="02010609060101010101" pitchFamily="49" charset="-122"/>
                  <a:cs typeface="Times New Roman" panose="02020603050405020304" pitchFamily="18" charset="0"/>
                  <a:sym typeface="Symbol" panose="05050102010706020507" pitchFamily="18" charset="2"/>
                </a:rPr>
                <a:t>/2</a:t>
              </a:r>
              <a:r>
                <a:rPr lang="en-US" altLang="zh-CN" sz="2200" b="1">
                  <a:solidFill>
                    <a:srgbClr val="3333FF"/>
                  </a:solidFill>
                  <a:latin typeface="+mn-ea"/>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1</a:t>
              </a:r>
              <a:endParaRPr lang="zh-CN" altLang="en-US" sz="2200" b="1" dirty="0">
                <a:solidFill>
                  <a:srgbClr val="3333FF"/>
                </a:solidFill>
                <a:ea typeface="楷体" panose="02010609060101010101" pitchFamily="49" charset="-122"/>
                <a:cs typeface="Times New Roman" panose="02020603050405020304" pitchFamily="18" charset="0"/>
              </a:endParaRPr>
            </a:p>
          </p:txBody>
        </p:sp>
      </p:grpSp>
      <p:sp>
        <p:nvSpPr>
          <p:cNvPr id="5" name="幻灯片编号占位符 4"/>
          <p:cNvSpPr>
            <a:spLocks noGrp="1"/>
          </p:cNvSpPr>
          <p:nvPr>
            <p:ph type="sldNum" sz="quarter" idx="12"/>
          </p:nvPr>
        </p:nvSpPr>
        <p:spPr/>
        <p:txBody>
          <a:bodyPr/>
          <a:lstStyle/>
          <a:p>
            <a:fld id="{A3603EE2-E77C-4A3F-BE76-CC22BE303815}" type="slidenum">
              <a:rPr lang="en-US" altLang="zh-CN" smtClean="0"/>
              <a:t>79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026"/>
          <p:cNvSpPr txBox="1">
            <a:spLocks noChangeArrowheads="1"/>
          </p:cNvSpPr>
          <p:nvPr/>
        </p:nvSpPr>
        <p:spPr bwMode="auto">
          <a:xfrm>
            <a:off x="500034" y="1071546"/>
            <a:ext cx="8229600" cy="1052596"/>
          </a:xfrm>
          <a:prstGeom prst="rect">
            <a:avLst/>
          </a:prstGeom>
          <a:noFill/>
          <a:ln w="9525">
            <a:noFill/>
            <a:miter lim="800000"/>
          </a:ln>
          <a:effectLst/>
        </p:spPr>
        <p:txBody>
          <a:bodyPr>
            <a:spAutoFit/>
          </a:bodyPr>
          <a:lstStyle/>
          <a:p>
            <a:pPr algn="l">
              <a:lnSpc>
                <a:spcPct val="130000"/>
              </a:lnSpc>
              <a:spcBef>
                <a:spcPct val="50000"/>
              </a:spcBef>
            </a:pPr>
            <a:r>
              <a:rPr kumimoji="1" lang="zh-CN" altLang="en-US" dirty="0">
                <a:ea typeface="楷体" panose="02010609060101010101" pitchFamily="49" charset="-122"/>
                <a:cs typeface="Times New Roman" panose="02020603050405020304" pitchFamily="18" charset="0"/>
              </a:rPr>
              <a:t>        查找到表中第</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个记录</a:t>
            </a:r>
            <a:r>
              <a:rPr kumimoji="1" lang="en-US" altLang="zh-CN" i="1" dirty="0">
                <a:ea typeface="楷体" panose="02010609060101010101" pitchFamily="49" charset="-122"/>
                <a:cs typeface="Times New Roman" panose="02020603050405020304" pitchFamily="18" charset="0"/>
              </a:rPr>
              <a:t>R</a:t>
            </a:r>
            <a:r>
              <a:rPr kumimoji="1" lang="en-US" altLang="zh-CN" dirty="0">
                <a:ea typeface="楷体" panose="02010609060101010101" pitchFamily="49" charset="-122"/>
                <a:cs typeface="Times New Roman" panose="02020603050405020304" pitchFamily="18" charset="0"/>
              </a:rPr>
              <a:t>[</a:t>
            </a:r>
            <a:r>
              <a:rPr kumimoji="1" lang="en-US" altLang="zh-CN" i="1" dirty="0" err="1">
                <a:ea typeface="楷体" panose="02010609060101010101" pitchFamily="49" charset="-122"/>
                <a:cs typeface="Times New Roman" panose="02020603050405020304" pitchFamily="18" charset="0"/>
              </a:rPr>
              <a:t>i</a:t>
            </a:r>
            <a:r>
              <a:rPr kumimoji="1" lang="en-US" altLang="zh-CN" dirty="0">
                <a:latin typeface="+mj-ea"/>
                <a:ea typeface="+mj-ea"/>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1]</a:t>
            </a:r>
            <a:r>
              <a:rPr kumimoji="1" lang="zh-CN" altLang="en-US" dirty="0">
                <a:ea typeface="楷体" panose="02010609060101010101" pitchFamily="49" charset="-122"/>
                <a:cs typeface="Times New Roman" panose="02020603050405020304" pitchFamily="18" charset="0"/>
              </a:rPr>
              <a:t>时，需比较</a:t>
            </a:r>
            <a:r>
              <a:rPr kumimoji="1" lang="en-US" altLang="zh-CN" i="1" dirty="0">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次。因此成功时的顺序查找的平均查找长度为： </a:t>
            </a:r>
          </a:p>
        </p:txBody>
      </p:sp>
      <p:graphicFrame>
        <p:nvGraphicFramePr>
          <p:cNvPr id="11267" name="Object 1027"/>
          <p:cNvGraphicFramePr>
            <a:graphicFrameLocks noChangeAspect="1"/>
          </p:cNvGraphicFramePr>
          <p:nvPr/>
        </p:nvGraphicFramePr>
        <p:xfrm>
          <a:off x="1617663" y="2217738"/>
          <a:ext cx="5195887" cy="990600"/>
        </p:xfrm>
        <a:graphic>
          <a:graphicData uri="http://schemas.openxmlformats.org/presentationml/2006/ole">
            <mc:AlternateContent xmlns:mc="http://schemas.openxmlformats.org/markup-compatibility/2006">
              <mc:Choice xmlns:v="urn:schemas-microsoft-com:vml" Requires="v">
                <p:oleObj spid="_x0000_s2174" name="Equation" r:id="rId3" imgW="62484000" imgH="11887200" progId="">
                  <p:embed/>
                </p:oleObj>
              </mc:Choice>
              <mc:Fallback>
                <p:oleObj name="Equation" r:id="rId3" imgW="62484000" imgH="11887200" progId="">
                  <p:embed/>
                  <p:pic>
                    <p:nvPicPr>
                      <p:cNvPr id="0" name="图片 1024"/>
                      <p:cNvPicPr>
                        <a:picLocks noChangeAspect="1"/>
                      </p:cNvPicPr>
                      <p:nvPr/>
                    </p:nvPicPr>
                    <p:blipFill>
                      <a:blip r:embed="rId4"/>
                      <a:stretch>
                        <a:fillRect/>
                      </a:stretch>
                    </p:blipFill>
                    <p:spPr>
                      <a:xfrm>
                        <a:off x="1617663" y="2217738"/>
                        <a:ext cx="5195887" cy="990600"/>
                      </a:xfrm>
                      <a:prstGeom prst="rect">
                        <a:avLst/>
                      </a:prstGeom>
                      <a:noFill/>
                      <a:ln w="9525">
                        <a:noFill/>
                      </a:ln>
                    </p:spPr>
                  </p:pic>
                </p:oleObj>
              </mc:Fallback>
            </mc:AlternateContent>
          </a:graphicData>
        </a:graphic>
      </p:graphicFrame>
      <p:sp>
        <p:nvSpPr>
          <p:cNvPr id="11269" name="Text Box 1029"/>
          <p:cNvSpPr txBox="1">
            <a:spLocks noChangeArrowheads="1"/>
          </p:cNvSpPr>
          <p:nvPr/>
        </p:nvSpPr>
        <p:spPr bwMode="auto">
          <a:xfrm>
            <a:off x="1000100" y="3357562"/>
            <a:ext cx="7543800" cy="457200"/>
          </a:xfrm>
          <a:prstGeom prst="rect">
            <a:avLst/>
          </a:prstGeom>
          <a:noFill/>
          <a:ln w="9525">
            <a:noFill/>
            <a:miter lim="800000"/>
          </a:ln>
          <a:effectLst/>
        </p:spPr>
        <p:txBody>
          <a:bodyPr>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查找成功时的平均比较次数约为表长的一半 。</a:t>
            </a:r>
          </a:p>
        </p:txBody>
      </p:sp>
      <p:sp>
        <p:nvSpPr>
          <p:cNvPr id="6" name="TextBox 5"/>
          <p:cNvSpPr txBox="1"/>
          <p:nvPr/>
        </p:nvSpPr>
        <p:spPr>
          <a:xfrm>
            <a:off x="1214414" y="500042"/>
            <a:ext cx="5000660" cy="461665"/>
          </a:xfrm>
          <a:prstGeom prst="rect">
            <a:avLst/>
          </a:prstGeom>
          <a:noFill/>
        </p:spPr>
        <p:txBody>
          <a:bodyPr wrap="square" rtlCol="0">
            <a:spAutoFit/>
          </a:bodyPr>
          <a:lstStyle/>
          <a:p>
            <a:r>
              <a:rPr kumimoji="1" lang="zh-CN" altLang="en-US">
                <a:solidFill>
                  <a:srgbClr val="FF0000"/>
                </a:solidFill>
                <a:ea typeface="楷体" panose="02010609060101010101" pitchFamily="49" charset="-122"/>
                <a:cs typeface="Times New Roman" panose="02020603050405020304" pitchFamily="18" charset="0"/>
                <a:sym typeface="Wingdings" panose="05000000000000000000"/>
              </a:rPr>
              <a:t>  </a:t>
            </a:r>
            <a:r>
              <a:rPr kumimoji="1" lang="zh-CN" altLang="en-US">
                <a:solidFill>
                  <a:srgbClr val="FF0000"/>
                </a:solidFill>
                <a:ea typeface="楷体" panose="02010609060101010101" pitchFamily="49" charset="-122"/>
                <a:cs typeface="Times New Roman" panose="02020603050405020304" pitchFamily="18" charset="0"/>
              </a:rPr>
              <a:t>成功</a:t>
            </a:r>
            <a:r>
              <a:rPr kumimoji="1" lang="zh-CN" altLang="en-US" dirty="0">
                <a:solidFill>
                  <a:srgbClr val="FF0000"/>
                </a:solidFill>
                <a:ea typeface="楷体" panose="02010609060101010101" pitchFamily="49" charset="-122"/>
                <a:cs typeface="Times New Roman" panose="02020603050405020304" pitchFamily="18" charset="0"/>
              </a:rPr>
              <a:t>情况下的平均查找长度</a:t>
            </a:r>
            <a:r>
              <a:rPr kumimoji="1" lang="en-US" altLang="zh-CN" dirty="0" err="1">
                <a:solidFill>
                  <a:srgbClr val="FF0000"/>
                </a:solidFill>
                <a:ea typeface="楷体" panose="02010609060101010101" pitchFamily="49" charset="-122"/>
                <a:cs typeface="Times New Roman" panose="02020603050405020304" pitchFamily="18" charset="0"/>
              </a:rPr>
              <a:t>ASL</a:t>
            </a:r>
            <a:endParaRPr lang="zh-CN" altLang="en-US" dirty="0">
              <a:solidFill>
                <a:srgbClr val="FF0000"/>
              </a:solidFill>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8</a:t>
            </a:fld>
            <a:endParaRPr lang="en-US" altLang="zh-CN" dirty="0"/>
          </a:p>
        </p:txBody>
      </p:sp>
      <p:sp>
        <p:nvSpPr>
          <p:cNvPr id="7" name="TextBox 5"/>
          <p:cNvSpPr txBox="1"/>
          <p:nvPr/>
        </p:nvSpPr>
        <p:spPr>
          <a:xfrm>
            <a:off x="1285852" y="3954716"/>
            <a:ext cx="5857916" cy="461665"/>
          </a:xfrm>
          <a:prstGeom prst="rect">
            <a:avLst/>
          </a:prstGeom>
          <a:noFill/>
        </p:spPr>
        <p:txBody>
          <a:bodyPr wrap="square" rtlCol="0">
            <a:spAutoFit/>
          </a:bodyPr>
          <a:lstStyle/>
          <a:p>
            <a:r>
              <a:rPr kumimoji="1" lang="zh-CN" altLang="en-US" dirty="0">
                <a:solidFill>
                  <a:srgbClr val="FF0000"/>
                </a:solidFill>
                <a:ea typeface="楷体" panose="02010609060101010101" pitchFamily="49" charset="-122"/>
                <a:cs typeface="Times New Roman" panose="02020603050405020304" pitchFamily="18" charset="0"/>
                <a:sym typeface="Wingdings" panose="05000000000000000000"/>
              </a:rPr>
              <a:t>  </a:t>
            </a:r>
            <a:r>
              <a:rPr kumimoji="1" lang="zh-CN" altLang="en-US" dirty="0">
                <a:solidFill>
                  <a:srgbClr val="FF0000"/>
                </a:solidFill>
                <a:ea typeface="楷体" panose="02010609060101010101" pitchFamily="49" charset="-122"/>
                <a:cs typeface="Times New Roman" panose="02020603050405020304" pitchFamily="18" charset="0"/>
              </a:rPr>
              <a:t>不成功情况下的平均查找长度</a:t>
            </a:r>
            <a:r>
              <a:rPr kumimoji="1" lang="en-US" altLang="zh-CN" dirty="0" err="1">
                <a:solidFill>
                  <a:srgbClr val="FF0000"/>
                </a:solidFill>
                <a:ea typeface="楷体" panose="02010609060101010101" pitchFamily="49" charset="-122"/>
                <a:cs typeface="Times New Roman" panose="02020603050405020304" pitchFamily="18" charset="0"/>
              </a:rPr>
              <a:t>ASL</a:t>
            </a:r>
            <a:endParaRPr lang="zh-CN" altLang="en-US" dirty="0">
              <a:solidFill>
                <a:srgbClr val="FF0000"/>
              </a:solidFill>
            </a:endParaRPr>
          </a:p>
        </p:txBody>
      </p:sp>
      <p:sp>
        <p:nvSpPr>
          <p:cNvPr id="8" name="TextBox 6"/>
          <p:cNvSpPr txBox="1"/>
          <p:nvPr/>
        </p:nvSpPr>
        <p:spPr>
          <a:xfrm>
            <a:off x="928662" y="4597658"/>
            <a:ext cx="7786742" cy="1130246"/>
          </a:xfrm>
          <a:prstGeom prst="rect">
            <a:avLst/>
          </a:prstGeom>
          <a:noFill/>
        </p:spPr>
        <p:txBody>
          <a:bodyPr wrap="square" rtlCol="0">
            <a:spAutoFit/>
          </a:bodyPr>
          <a:lstStyle/>
          <a:p>
            <a:pPr>
              <a:lnSpc>
                <a:spcPct val="150000"/>
              </a:lnSpc>
            </a:pPr>
            <a:r>
              <a:rPr lang="zh-CN" altLang="en-US" dirty="0">
                <a:ea typeface="楷体" panose="02010609060101010101" pitchFamily="49" charset="-122"/>
                <a:cs typeface="Times New Roman" panose="02020603050405020304" pitchFamily="18" charset="0"/>
              </a:rPr>
              <a:t>       查找</a:t>
            </a:r>
            <a:r>
              <a:rPr kumimoji="1" lang="zh-CN" altLang="en-US" dirty="0">
                <a:ea typeface="楷体" panose="02010609060101010101" pitchFamily="49" charset="-122"/>
                <a:cs typeface="Times New Roman" panose="02020603050405020304" pitchFamily="18" charset="0"/>
              </a:rPr>
              <a:t>不成功情况时需要和表中所有元素都比较一次，所以，不成功时的平均查找长度为</a:t>
            </a:r>
            <a:r>
              <a:rPr kumimoji="1" lang="en-US" altLang="zh-CN" i="1" dirty="0">
                <a:ea typeface="楷体" panose="02010609060101010101" pitchFamily="49" charset="-122"/>
                <a:cs typeface="Times New Roman" panose="02020603050405020304" pitchFamily="18" charset="0"/>
              </a:rPr>
              <a:t>n</a:t>
            </a:r>
            <a:r>
              <a:rPr kumimoji="1"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grpSp>
        <p:nvGrpSpPr>
          <p:cNvPr id="9" name="组合 8"/>
          <p:cNvGrpSpPr/>
          <p:nvPr/>
        </p:nvGrpSpPr>
        <p:grpSpPr>
          <a:xfrm>
            <a:off x="1785918" y="5779067"/>
            <a:ext cx="5757866" cy="890293"/>
            <a:chOff x="1785918" y="2324393"/>
            <a:chExt cx="5757866" cy="890293"/>
          </a:xfrm>
        </p:grpSpPr>
        <p:sp>
          <p:nvSpPr>
            <p:cNvPr id="10" name="Text Box 28"/>
            <p:cNvSpPr txBox="1">
              <a:spLocks noChangeArrowheads="1"/>
            </p:cNvSpPr>
            <p:nvPr/>
          </p:nvSpPr>
          <p:spPr bwMode="auto">
            <a:xfrm>
              <a:off x="2214546" y="2753021"/>
              <a:ext cx="5329238" cy="461665"/>
            </a:xfrm>
            <a:prstGeom prst="rect">
              <a:avLst/>
            </a:prstGeom>
            <a:noFill/>
            <a:ln w="9525">
              <a:noFill/>
              <a:miter lim="800000"/>
            </a:ln>
            <a:effectLst/>
          </p:spPr>
          <p:txBody>
            <a:bodyPr>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顺序查找的时间复杂度为</a:t>
              </a:r>
              <a:r>
                <a:rPr kumimoji="1" lang="en-US" altLang="zh-CN" dirty="0">
                  <a:ea typeface="楷体" panose="02010609060101010101" pitchFamily="49" charset="-122"/>
                  <a:cs typeface="Times New Roman" panose="02020603050405020304" pitchFamily="18" charset="0"/>
                </a:rPr>
                <a:t>O(</a:t>
              </a:r>
              <a:r>
                <a:rPr kumimoji="1" lang="en-US" altLang="zh-CN" i="1" dirty="0">
                  <a:ea typeface="楷体" panose="02010609060101010101" pitchFamily="49" charset="-122"/>
                  <a:cs typeface="Times New Roman" panose="02020603050405020304" pitchFamily="18" charset="0"/>
                </a:rPr>
                <a:t>n</a:t>
              </a:r>
              <a:r>
                <a:rPr kumimoji="1" lang="en-US" altLang="zh-CN" dirty="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 。</a:t>
              </a:r>
            </a:p>
          </p:txBody>
        </p:sp>
        <p:sp>
          <p:nvSpPr>
            <p:cNvPr id="11" name="左弧形箭头 10"/>
            <p:cNvSpPr/>
            <p:nvPr/>
          </p:nvSpPr>
          <p:spPr>
            <a:xfrm>
              <a:off x="1785918" y="2324393"/>
              <a:ext cx="357190" cy="714380"/>
            </a:xfrm>
            <a:prstGeom prst="curv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Box 4"/>
          <p:cNvSpPr txBox="1">
            <a:spLocks noChangeArrowheads="1"/>
          </p:cNvSpPr>
          <p:nvPr/>
        </p:nvSpPr>
        <p:spPr bwMode="auto">
          <a:xfrm>
            <a:off x="428596" y="285728"/>
            <a:ext cx="2428892" cy="461665"/>
          </a:xfrm>
          <a:prstGeom prst="rect">
            <a:avLst/>
          </a:prstGeom>
          <a:noFill/>
          <a:ln w="9525">
            <a:noFill/>
            <a:miter lim="800000"/>
          </a:ln>
        </p:spPr>
        <p:txBody>
          <a:bodyPr wrap="square">
            <a:spAutoFit/>
          </a:bodyPr>
          <a:lstStyle/>
          <a:p>
            <a:pPr>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一棵</a:t>
            </a:r>
            <a:r>
              <a:rPr lang="en-US" altLang="zh-CN" sz="2400" b="1">
                <a:solidFill>
                  <a:srgbClr val="3333FF"/>
                </a:solidFill>
                <a:ea typeface="楷体" panose="02010609060101010101" pitchFamily="49" charset="-122"/>
                <a:cs typeface="Times New Roman" panose="02020603050405020304" pitchFamily="18" charset="0"/>
              </a:rPr>
              <a:t>3</a:t>
            </a:r>
            <a:r>
              <a:rPr lang="zh-CN" altLang="en-US" sz="2400" b="1">
                <a:solidFill>
                  <a:srgbClr val="3333FF"/>
                </a:solidFill>
                <a:ea typeface="楷体" panose="02010609060101010101" pitchFamily="49" charset="-122"/>
                <a:cs typeface="Times New Roman" panose="02020603050405020304" pitchFamily="18" charset="0"/>
              </a:rPr>
              <a:t>阶</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10" name="TextBox 9"/>
          <p:cNvSpPr txBox="1"/>
          <p:nvPr/>
        </p:nvSpPr>
        <p:spPr>
          <a:xfrm>
            <a:off x="3643306" y="671436"/>
            <a:ext cx="1143008"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根结点</a:t>
            </a:r>
            <a:endParaRPr lang="zh-CN" altLang="en-US" sz="2000" b="1" dirty="0">
              <a:solidFill>
                <a:srgbClr val="9900FF"/>
              </a:solidFill>
              <a:latin typeface="楷体" panose="02010609060101010101" pitchFamily="49" charset="-122"/>
              <a:ea typeface="楷体" panose="02010609060101010101" pitchFamily="49" charset="-122"/>
            </a:endParaRPr>
          </a:p>
        </p:txBody>
      </p:sp>
      <p:grpSp>
        <p:nvGrpSpPr>
          <p:cNvPr id="2" name="组合 80"/>
          <p:cNvGrpSpPr/>
          <p:nvPr/>
        </p:nvGrpSpPr>
        <p:grpSpPr>
          <a:xfrm>
            <a:off x="1278740" y="2913698"/>
            <a:ext cx="7722416" cy="872492"/>
            <a:chOff x="1278740" y="3699516"/>
            <a:chExt cx="7722416" cy="872492"/>
          </a:xfrm>
        </p:grpSpPr>
        <p:grpSp>
          <p:nvGrpSpPr>
            <p:cNvPr id="3" name="组合 71"/>
            <p:cNvGrpSpPr/>
            <p:nvPr/>
          </p:nvGrpSpPr>
          <p:grpSpPr>
            <a:xfrm>
              <a:off x="1278740" y="3699516"/>
              <a:ext cx="5593595" cy="736602"/>
              <a:chOff x="850112" y="3413922"/>
              <a:chExt cx="5593595" cy="736602"/>
            </a:xfrm>
          </p:grpSpPr>
          <p:cxnSp>
            <p:nvCxnSpPr>
              <p:cNvPr id="14" name="直接连接符 13"/>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6" name="直接连接符 15"/>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8" name="直接连接符 17"/>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1" name="直接连接符 20"/>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直接连接符 22"/>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5" name="直接连接符 24"/>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连接符 27"/>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0" name="直接连接符 29"/>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2" name="直接连接符 31"/>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5" name="直接连接符 34"/>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7" name="直接连接符 36"/>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连接符 38"/>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直接连接符 41"/>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4" name="直接连接符 43"/>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6" name="直接连接符 45"/>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9" name="直接连接符 48"/>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1" name="直接连接符 50"/>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3" name="直接连接符 52"/>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69" name="TextBox 68"/>
            <p:cNvSpPr txBox="1"/>
            <p:nvPr/>
          </p:nvSpPr>
          <p:spPr>
            <a:xfrm>
              <a:off x="7281882" y="4075060"/>
              <a:ext cx="1719274"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外部结点层</a:t>
              </a:r>
              <a:endParaRPr lang="zh-CN" altLang="en-US" sz="2000" b="1" dirty="0">
                <a:solidFill>
                  <a:srgbClr val="9900FF"/>
                </a:solidFill>
                <a:latin typeface="楷体" panose="02010609060101010101" pitchFamily="49" charset="-122"/>
                <a:ea typeface="楷体" panose="02010609060101010101" pitchFamily="49" charset="-122"/>
              </a:endParaRPr>
            </a:p>
          </p:txBody>
        </p:sp>
        <p:sp>
          <p:nvSpPr>
            <p:cNvPr id="70" name="右大括号 6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 name="组合 79"/>
          <p:cNvGrpSpPr/>
          <p:nvPr/>
        </p:nvGrpSpPr>
        <p:grpSpPr>
          <a:xfrm>
            <a:off x="436221" y="1129496"/>
            <a:ext cx="8493497" cy="2013752"/>
            <a:chOff x="436221" y="1915314"/>
            <a:chExt cx="8493497" cy="2013752"/>
          </a:xfrm>
        </p:grpSpPr>
        <p:sp>
          <p:nvSpPr>
            <p:cNvPr id="12" name="矩形 11"/>
            <p:cNvSpPr/>
            <p:nvPr/>
          </p:nvSpPr>
          <p:spPr>
            <a:xfrm>
              <a:off x="3721920" y="1928644"/>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1214446"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1   2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20" name="矩形 19"/>
            <p:cNvSpPr/>
            <p:nvPr/>
          </p:nvSpPr>
          <p:spPr>
            <a:xfrm>
              <a:off x="2243153"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4   5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27" name="矩形 26"/>
            <p:cNvSpPr/>
            <p:nvPr/>
          </p:nvSpPr>
          <p:spPr>
            <a:xfrm>
              <a:off x="3271860"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7   9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34" name="矩形 33"/>
            <p:cNvSpPr/>
            <p:nvPr/>
          </p:nvSpPr>
          <p:spPr>
            <a:xfrm>
              <a:off x="4236273"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11 12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41" name="矩形 40"/>
            <p:cNvSpPr/>
            <p:nvPr/>
          </p:nvSpPr>
          <p:spPr>
            <a:xfrm>
              <a:off x="5200686"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14 17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48" name="矩形 47"/>
            <p:cNvSpPr/>
            <p:nvPr/>
          </p:nvSpPr>
          <p:spPr>
            <a:xfrm>
              <a:off x="6165099"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19 20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55" name="矩形 54"/>
            <p:cNvSpPr/>
            <p:nvPr/>
          </p:nvSpPr>
          <p:spPr>
            <a:xfrm>
              <a:off x="2243153"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6" name="矩形 55"/>
            <p:cNvSpPr/>
            <p:nvPr/>
          </p:nvSpPr>
          <p:spPr>
            <a:xfrm>
              <a:off x="5072098"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13  18</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rot="10800000" flipV="1">
              <a:off x="3014684" y="2185821"/>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364862" y="2185821"/>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3" idx="0"/>
            </p:cNvCxnSpPr>
            <p:nvPr/>
          </p:nvCxnSpPr>
          <p:spPr>
            <a:xfrm rot="10800000" flipV="1">
              <a:off x="1632359" y="2828763"/>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27" idx="0"/>
            </p:cNvCxnSpPr>
            <p:nvPr/>
          </p:nvCxnSpPr>
          <p:spPr>
            <a:xfrm>
              <a:off x="2886095" y="2828763"/>
              <a:ext cx="803678"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0" idx="0"/>
            </p:cNvCxnSpPr>
            <p:nvPr/>
          </p:nvCxnSpPr>
          <p:spPr>
            <a:xfrm rot="16200000" flipH="1">
              <a:off x="2355668" y="3102013"/>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34" idx="0"/>
            </p:cNvCxnSpPr>
            <p:nvPr/>
          </p:nvCxnSpPr>
          <p:spPr>
            <a:xfrm rot="5400000">
              <a:off x="4623430" y="2859519"/>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8" idx="0"/>
            </p:cNvCxnSpPr>
            <p:nvPr/>
          </p:nvCxnSpPr>
          <p:spPr>
            <a:xfrm>
              <a:off x="5843628" y="2828763"/>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1" idx="0"/>
            </p:cNvCxnSpPr>
            <p:nvPr/>
          </p:nvCxnSpPr>
          <p:spPr>
            <a:xfrm rot="16200000" flipH="1">
              <a:off x="5234224" y="3052401"/>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358114" y="3429000"/>
              <a:ext cx="1571604"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叶子结点层</a:t>
              </a:r>
              <a:endParaRPr lang="zh-CN" altLang="en-US" sz="2000" b="1" dirty="0">
                <a:solidFill>
                  <a:srgbClr val="9900FF"/>
                </a:solidFill>
                <a:latin typeface="楷体" panose="02010609060101010101" pitchFamily="49" charset="-122"/>
                <a:ea typeface="楷体" panose="02010609060101010101" pitchFamily="49" charset="-122"/>
              </a:endParaRPr>
            </a:p>
          </p:txBody>
        </p:sp>
        <p:sp>
          <p:nvSpPr>
            <p:cNvPr id="67" name="右大括号 66"/>
            <p:cNvSpPr/>
            <p:nvPr/>
          </p:nvSpPr>
          <p:spPr>
            <a:xfrm>
              <a:off x="7143768" y="3357562"/>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左大括号 72"/>
            <p:cNvSpPr/>
            <p:nvPr/>
          </p:nvSpPr>
          <p:spPr>
            <a:xfrm>
              <a:off x="928662" y="1915314"/>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436221" y="2000240"/>
              <a:ext cx="492443" cy="1500198"/>
            </a:xfrm>
            <a:prstGeom prst="rect">
              <a:avLst/>
            </a:prstGeom>
            <a:noFill/>
          </p:spPr>
          <p:txBody>
            <a:bodyPr vert="eaVert"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内部结点</a:t>
              </a:r>
              <a:endParaRPr lang="zh-CN" altLang="en-US" sz="2000" b="1" dirty="0">
                <a:solidFill>
                  <a:srgbClr val="9900FF"/>
                </a:solidFill>
                <a:latin typeface="楷体" panose="02010609060101010101" pitchFamily="49" charset="-122"/>
                <a:ea typeface="楷体" panose="02010609060101010101" pitchFamily="49" charset="-122"/>
              </a:endParaRPr>
            </a:p>
          </p:txBody>
        </p:sp>
      </p:grpSp>
      <p:sp>
        <p:nvSpPr>
          <p:cNvPr id="68" name="Text Box 4"/>
          <p:cNvSpPr txBox="1">
            <a:spLocks noChangeArrowheads="1"/>
          </p:cNvSpPr>
          <p:nvPr/>
        </p:nvSpPr>
        <p:spPr bwMode="auto">
          <a:xfrm>
            <a:off x="428596" y="3929066"/>
            <a:ext cx="8462992" cy="535531"/>
          </a:xfrm>
          <a:prstGeom prst="rect">
            <a:avLst/>
          </a:prstGeom>
          <a:noFill/>
          <a:ln w="28575" algn="ctr">
            <a:noFill/>
            <a:miter lim="800000"/>
          </a:ln>
        </p:spPr>
        <p:txBody>
          <a:bodyPr wrap="square">
            <a:spAutoFit/>
          </a:bodyPr>
          <a:lstStyle/>
          <a:p>
            <a:pPr algn="l">
              <a:lnSpc>
                <a:spcPct val="120000"/>
              </a:lnSpc>
            </a:pPr>
            <a:r>
              <a:rPr lang="zh-CN" altLang="en-US" sz="2400" b="1">
                <a:solidFill>
                  <a:srgbClr val="3333FF"/>
                </a:solidFill>
                <a:ea typeface="楷体" panose="02010609060101010101" pitchFamily="49" charset="-122"/>
                <a:cs typeface="Times New Roman" panose="02020603050405020304" pitchFamily="18" charset="0"/>
              </a:rPr>
              <a:t>一</a:t>
            </a:r>
            <a:r>
              <a:rPr lang="zh-CN" altLang="en-US" sz="2400" b="1" dirty="0">
                <a:solidFill>
                  <a:srgbClr val="3333FF"/>
                </a:solidFill>
                <a:ea typeface="楷体" panose="02010609060101010101" pitchFamily="49" charset="-122"/>
                <a:cs typeface="Times New Roman" panose="02020603050405020304" pitchFamily="18" charset="0"/>
              </a:rPr>
              <a:t>棵</a:t>
            </a:r>
            <a:r>
              <a:rPr lang="en-US" altLang="zh-CN" sz="2400" b="1" i="1">
                <a:solidFill>
                  <a:srgbClr val="FF00FF"/>
                </a:solidFill>
                <a:ea typeface="楷体" panose="02010609060101010101" pitchFamily="49" charset="-122"/>
                <a:cs typeface="Times New Roman" panose="02020603050405020304" pitchFamily="18" charset="0"/>
              </a:rPr>
              <a:t>m</a:t>
            </a:r>
            <a:r>
              <a:rPr lang="zh-CN" altLang="en-US" sz="2400" b="1">
                <a:solidFill>
                  <a:srgbClr val="FF00FF"/>
                </a:solidFill>
                <a:ea typeface="楷体" panose="02010609060101010101" pitchFamily="49" charset="-122"/>
                <a:cs typeface="Times New Roman" panose="02020603050405020304" pitchFamily="18" charset="0"/>
              </a:rPr>
              <a:t>阶</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400" b="1" dirty="0">
                <a:solidFill>
                  <a:srgbClr val="3333FF"/>
                </a:solidFill>
                <a:ea typeface="楷体" panose="02010609060101010101" pitchFamily="49" charset="-122"/>
                <a:cs typeface="Times New Roman" panose="02020603050405020304" pitchFamily="18" charset="0"/>
              </a:rPr>
              <a:t>或者是一棵</a:t>
            </a:r>
            <a:r>
              <a:rPr lang="zh-CN" altLang="en-US" sz="2400" b="1">
                <a:solidFill>
                  <a:srgbClr val="3333FF"/>
                </a:solidFill>
                <a:ea typeface="楷体" panose="02010609060101010101" pitchFamily="49" charset="-122"/>
                <a:cs typeface="Times New Roman" panose="02020603050405020304" pitchFamily="18" charset="0"/>
              </a:rPr>
              <a:t>空树，或者是满足要求</a:t>
            </a:r>
            <a:r>
              <a:rPr lang="zh-CN" altLang="en-US" sz="2400" b="1" dirty="0">
                <a:solidFill>
                  <a:srgbClr val="3333FF"/>
                </a:solidFill>
                <a:ea typeface="楷体" panose="02010609060101010101" pitchFamily="49" charset="-122"/>
                <a:cs typeface="Times New Roman" panose="02020603050405020304" pitchFamily="18" charset="0"/>
              </a:rPr>
              <a:t>的</a:t>
            </a:r>
            <a:r>
              <a:rPr lang="en-US" altLang="zh-CN" sz="2400" b="1" i="1" dirty="0">
                <a:solidFill>
                  <a:srgbClr val="3333FF"/>
                </a:solidFill>
                <a:ea typeface="楷体" panose="02010609060101010101" pitchFamily="49" charset="-122"/>
                <a:cs typeface="Times New Roman" panose="02020603050405020304" pitchFamily="18" charset="0"/>
              </a:rPr>
              <a:t>m</a:t>
            </a:r>
            <a:r>
              <a:rPr lang="zh-CN" altLang="en-US" sz="2400" b="1" dirty="0">
                <a:solidFill>
                  <a:srgbClr val="3333FF"/>
                </a:solidFill>
                <a:ea typeface="楷体" panose="02010609060101010101" pitchFamily="49" charset="-122"/>
                <a:cs typeface="Times New Roman" panose="02020603050405020304" pitchFamily="18" charset="0"/>
              </a:rPr>
              <a:t>叉</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200" b="1">
                <a:solidFill>
                  <a:srgbClr val="3333FF"/>
                </a:solidFill>
                <a:ea typeface="楷体" panose="02010609060101010101" pitchFamily="49" charset="-122"/>
                <a:cs typeface="Times New Roman" panose="02020603050405020304" pitchFamily="18" charset="0"/>
              </a:rPr>
              <a:t> </a:t>
            </a:r>
            <a:endParaRPr kumimoji="0" lang="zh-CN" altLang="en-US" sz="2200" b="1" dirty="0">
              <a:solidFill>
                <a:srgbClr val="3333FF"/>
              </a:solidFill>
              <a:ea typeface="楷体" panose="02010609060101010101" pitchFamily="49" charset="-122"/>
              <a:cs typeface="Times New Roman" panose="02020603050405020304" pitchFamily="18" charset="0"/>
            </a:endParaRPr>
          </a:p>
        </p:txBody>
      </p:sp>
      <p:sp>
        <p:nvSpPr>
          <p:cNvPr id="76" name="TextBox 75"/>
          <p:cNvSpPr txBox="1"/>
          <p:nvPr/>
        </p:nvSpPr>
        <p:spPr>
          <a:xfrm>
            <a:off x="500034" y="4572008"/>
            <a:ext cx="8143932" cy="461665"/>
          </a:xfrm>
          <a:prstGeom prst="rect">
            <a:avLst/>
          </a:prstGeom>
          <a:noFill/>
        </p:spPr>
        <p:txBody>
          <a:bodyPr wrap="square" rtlCol="0">
            <a:spAutoFit/>
          </a:bodyPr>
          <a:lstStyle/>
          <a:p>
            <a:pPr marL="457200" indent="-457200" algn="l"/>
            <a:r>
              <a:rPr lang="zh-CN" altLang="en-US" sz="2200" b="1">
                <a:solidFill>
                  <a:srgbClr val="3333FF"/>
                </a:solidFill>
                <a:ea typeface="楷体" panose="02010609060101010101" pitchFamily="49" charset="-122"/>
                <a:cs typeface="Times New Roman" panose="02020603050405020304" pitchFamily="18" charset="0"/>
              </a:rPr>
              <a:t> </a:t>
            </a:r>
            <a:r>
              <a:rPr lang="zh-CN" altLang="en-US" sz="2400" b="1">
                <a:solidFill>
                  <a:srgbClr val="3333FF"/>
                </a:solidFill>
                <a:ea typeface="楷体" panose="02010609060101010101" pitchFamily="49" charset="-122"/>
                <a:cs typeface="Times New Roman" panose="02020603050405020304" pitchFamily="18" charset="0"/>
                <a:sym typeface="Wingdings" panose="05000000000000000000"/>
              </a:rPr>
              <a:t></a:t>
            </a:r>
            <a:r>
              <a:rPr lang="zh-CN" altLang="en-US" sz="2200" b="1">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3333FF"/>
                </a:solidFill>
                <a:ea typeface="楷体" panose="02010609060101010101" pitchFamily="49" charset="-122"/>
                <a:cs typeface="Times New Roman" panose="02020603050405020304" pitchFamily="18" charset="0"/>
              </a:rPr>
              <a:t>若根结点不是叶子结点，则根结点至少有两个孩子结点；</a:t>
            </a:r>
            <a:endParaRPr lang="zh-CN" altLang="en-US" sz="2200" b="1" dirty="0">
              <a:solidFill>
                <a:srgbClr val="3333FF"/>
              </a:solidFill>
              <a:latin typeface="楷体" panose="02010609060101010101" pitchFamily="49" charset="-122"/>
              <a:ea typeface="楷体" panose="02010609060101010101" pitchFamily="49" charset="-122"/>
            </a:endParaRPr>
          </a:p>
        </p:txBody>
      </p:sp>
      <p:sp>
        <p:nvSpPr>
          <p:cNvPr id="5" name="幻灯片编号占位符 4"/>
          <p:cNvSpPr>
            <a:spLocks noGrp="1"/>
          </p:cNvSpPr>
          <p:nvPr>
            <p:ph type="sldNum" sz="quarter" idx="12"/>
          </p:nvPr>
        </p:nvSpPr>
        <p:spPr/>
        <p:txBody>
          <a:bodyPr/>
          <a:lstStyle/>
          <a:p>
            <a:fld id="{A3603EE2-E77C-4A3F-BE76-CC22BE303815}" type="slidenum">
              <a:rPr lang="en-US" altLang="zh-CN" smtClean="0"/>
              <a:t>80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Box 4"/>
          <p:cNvSpPr txBox="1">
            <a:spLocks noChangeArrowheads="1"/>
          </p:cNvSpPr>
          <p:nvPr/>
        </p:nvSpPr>
        <p:spPr bwMode="auto">
          <a:xfrm>
            <a:off x="428596" y="285728"/>
            <a:ext cx="2428892" cy="461665"/>
          </a:xfrm>
          <a:prstGeom prst="rect">
            <a:avLst/>
          </a:prstGeom>
          <a:noFill/>
          <a:ln w="9525">
            <a:noFill/>
            <a:miter lim="800000"/>
          </a:ln>
        </p:spPr>
        <p:txBody>
          <a:bodyPr wrap="square">
            <a:spAutoFit/>
          </a:bodyPr>
          <a:lstStyle/>
          <a:p>
            <a:pPr>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一棵</a:t>
            </a:r>
            <a:r>
              <a:rPr lang="en-US" altLang="zh-CN" sz="2400" b="1">
                <a:solidFill>
                  <a:srgbClr val="3333FF"/>
                </a:solidFill>
                <a:ea typeface="楷体" panose="02010609060101010101" pitchFamily="49" charset="-122"/>
                <a:cs typeface="Times New Roman" panose="02020603050405020304" pitchFamily="18" charset="0"/>
              </a:rPr>
              <a:t>3</a:t>
            </a:r>
            <a:r>
              <a:rPr lang="zh-CN" altLang="en-US" sz="2400" b="1">
                <a:solidFill>
                  <a:srgbClr val="3333FF"/>
                </a:solidFill>
                <a:ea typeface="楷体" panose="02010609060101010101" pitchFamily="49" charset="-122"/>
                <a:cs typeface="Times New Roman" panose="02020603050405020304" pitchFamily="18" charset="0"/>
              </a:rPr>
              <a:t>阶</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10" name="TextBox 9"/>
          <p:cNvSpPr txBox="1"/>
          <p:nvPr/>
        </p:nvSpPr>
        <p:spPr>
          <a:xfrm>
            <a:off x="3643306" y="671436"/>
            <a:ext cx="1143008"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根结点</a:t>
            </a:r>
            <a:endParaRPr lang="zh-CN" altLang="en-US" sz="2000" b="1" dirty="0">
              <a:solidFill>
                <a:srgbClr val="9900FF"/>
              </a:solidFill>
              <a:latin typeface="楷体" panose="02010609060101010101" pitchFamily="49" charset="-122"/>
              <a:ea typeface="楷体" panose="02010609060101010101" pitchFamily="49" charset="-122"/>
            </a:endParaRPr>
          </a:p>
        </p:txBody>
      </p:sp>
      <p:grpSp>
        <p:nvGrpSpPr>
          <p:cNvPr id="2" name="组合 80"/>
          <p:cNvGrpSpPr/>
          <p:nvPr/>
        </p:nvGrpSpPr>
        <p:grpSpPr>
          <a:xfrm>
            <a:off x="1278740" y="2913698"/>
            <a:ext cx="7722416" cy="872492"/>
            <a:chOff x="1278740" y="3699516"/>
            <a:chExt cx="7722416" cy="872492"/>
          </a:xfrm>
        </p:grpSpPr>
        <p:grpSp>
          <p:nvGrpSpPr>
            <p:cNvPr id="3" name="组合 71"/>
            <p:cNvGrpSpPr/>
            <p:nvPr/>
          </p:nvGrpSpPr>
          <p:grpSpPr>
            <a:xfrm>
              <a:off x="1278740" y="3699516"/>
              <a:ext cx="5593595" cy="736602"/>
              <a:chOff x="850112" y="3413922"/>
              <a:chExt cx="5593595" cy="736602"/>
            </a:xfrm>
          </p:grpSpPr>
          <p:cxnSp>
            <p:nvCxnSpPr>
              <p:cNvPr id="14" name="直接连接符 13"/>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6" name="直接连接符 15"/>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8" name="直接连接符 17"/>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1" name="直接连接符 20"/>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直接连接符 22"/>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5" name="直接连接符 24"/>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连接符 27"/>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0" name="直接连接符 29"/>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2" name="直接连接符 31"/>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5" name="直接连接符 34"/>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7" name="直接连接符 36"/>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连接符 38"/>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直接连接符 41"/>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4" name="直接连接符 43"/>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6" name="直接连接符 45"/>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9" name="直接连接符 48"/>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1" name="直接连接符 50"/>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3" name="直接连接符 52"/>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69" name="TextBox 68"/>
            <p:cNvSpPr txBox="1"/>
            <p:nvPr/>
          </p:nvSpPr>
          <p:spPr>
            <a:xfrm>
              <a:off x="7281882" y="4075060"/>
              <a:ext cx="1719274"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外部结点层</a:t>
              </a:r>
              <a:endParaRPr lang="zh-CN" altLang="en-US" sz="2000" b="1" dirty="0">
                <a:solidFill>
                  <a:srgbClr val="9900FF"/>
                </a:solidFill>
                <a:latin typeface="楷体" panose="02010609060101010101" pitchFamily="49" charset="-122"/>
                <a:ea typeface="楷体" panose="02010609060101010101" pitchFamily="49" charset="-122"/>
              </a:endParaRPr>
            </a:p>
          </p:txBody>
        </p:sp>
        <p:sp>
          <p:nvSpPr>
            <p:cNvPr id="70" name="右大括号 6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 name="组合 79"/>
          <p:cNvGrpSpPr/>
          <p:nvPr/>
        </p:nvGrpSpPr>
        <p:grpSpPr>
          <a:xfrm>
            <a:off x="436221" y="1129496"/>
            <a:ext cx="8493497" cy="2013752"/>
            <a:chOff x="436221" y="1915314"/>
            <a:chExt cx="8493497" cy="2013752"/>
          </a:xfrm>
        </p:grpSpPr>
        <p:sp>
          <p:nvSpPr>
            <p:cNvPr id="12" name="矩形 11"/>
            <p:cNvSpPr/>
            <p:nvPr/>
          </p:nvSpPr>
          <p:spPr>
            <a:xfrm>
              <a:off x="3721920" y="1928644"/>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1214446"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1   2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20" name="矩形 19"/>
            <p:cNvSpPr/>
            <p:nvPr/>
          </p:nvSpPr>
          <p:spPr>
            <a:xfrm>
              <a:off x="2243153"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4   5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27" name="矩形 26"/>
            <p:cNvSpPr/>
            <p:nvPr/>
          </p:nvSpPr>
          <p:spPr>
            <a:xfrm>
              <a:off x="3271860"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7   9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34" name="矩形 33"/>
            <p:cNvSpPr/>
            <p:nvPr/>
          </p:nvSpPr>
          <p:spPr>
            <a:xfrm>
              <a:off x="4236273"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11 12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41" name="矩形 40"/>
            <p:cNvSpPr/>
            <p:nvPr/>
          </p:nvSpPr>
          <p:spPr>
            <a:xfrm>
              <a:off x="5200686"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14 17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48" name="矩形 47"/>
            <p:cNvSpPr/>
            <p:nvPr/>
          </p:nvSpPr>
          <p:spPr>
            <a:xfrm>
              <a:off x="6165099"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19 20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55" name="矩形 54"/>
            <p:cNvSpPr/>
            <p:nvPr/>
          </p:nvSpPr>
          <p:spPr>
            <a:xfrm>
              <a:off x="2243153"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6" name="矩形 55"/>
            <p:cNvSpPr/>
            <p:nvPr/>
          </p:nvSpPr>
          <p:spPr>
            <a:xfrm>
              <a:off x="5072098"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13  18</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rot="10800000" flipV="1">
              <a:off x="3014684" y="2185821"/>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364862" y="2185821"/>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3" idx="0"/>
            </p:cNvCxnSpPr>
            <p:nvPr/>
          </p:nvCxnSpPr>
          <p:spPr>
            <a:xfrm rot="10800000" flipV="1">
              <a:off x="1632359" y="2828763"/>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27" idx="0"/>
            </p:cNvCxnSpPr>
            <p:nvPr/>
          </p:nvCxnSpPr>
          <p:spPr>
            <a:xfrm>
              <a:off x="2886095" y="2828763"/>
              <a:ext cx="803678"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0" idx="0"/>
            </p:cNvCxnSpPr>
            <p:nvPr/>
          </p:nvCxnSpPr>
          <p:spPr>
            <a:xfrm rot="16200000" flipH="1">
              <a:off x="2355668" y="3102013"/>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34" idx="0"/>
            </p:cNvCxnSpPr>
            <p:nvPr/>
          </p:nvCxnSpPr>
          <p:spPr>
            <a:xfrm rot="5400000">
              <a:off x="4623430" y="2859519"/>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8" idx="0"/>
            </p:cNvCxnSpPr>
            <p:nvPr/>
          </p:nvCxnSpPr>
          <p:spPr>
            <a:xfrm>
              <a:off x="5843628" y="2828763"/>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1" idx="0"/>
            </p:cNvCxnSpPr>
            <p:nvPr/>
          </p:nvCxnSpPr>
          <p:spPr>
            <a:xfrm rot="16200000" flipH="1">
              <a:off x="5234224" y="3052401"/>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358114" y="3429000"/>
              <a:ext cx="1571604"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叶子结点层</a:t>
              </a:r>
              <a:endParaRPr lang="zh-CN" altLang="en-US" sz="2000" b="1" dirty="0">
                <a:solidFill>
                  <a:srgbClr val="9900FF"/>
                </a:solidFill>
                <a:latin typeface="楷体" panose="02010609060101010101" pitchFamily="49" charset="-122"/>
                <a:ea typeface="楷体" panose="02010609060101010101" pitchFamily="49" charset="-122"/>
              </a:endParaRPr>
            </a:p>
          </p:txBody>
        </p:sp>
        <p:sp>
          <p:nvSpPr>
            <p:cNvPr id="67" name="右大括号 66"/>
            <p:cNvSpPr/>
            <p:nvPr/>
          </p:nvSpPr>
          <p:spPr>
            <a:xfrm>
              <a:off x="7143768" y="3357562"/>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左大括号 72"/>
            <p:cNvSpPr/>
            <p:nvPr/>
          </p:nvSpPr>
          <p:spPr>
            <a:xfrm>
              <a:off x="928662" y="1915314"/>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436221" y="2000240"/>
              <a:ext cx="492443" cy="1500198"/>
            </a:xfrm>
            <a:prstGeom prst="rect">
              <a:avLst/>
            </a:prstGeom>
            <a:noFill/>
          </p:spPr>
          <p:txBody>
            <a:bodyPr vert="eaVert"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内部结点</a:t>
              </a:r>
              <a:endParaRPr lang="zh-CN" altLang="en-US" sz="2000" b="1" dirty="0">
                <a:solidFill>
                  <a:srgbClr val="9900FF"/>
                </a:solidFill>
                <a:latin typeface="楷体" panose="02010609060101010101" pitchFamily="49" charset="-122"/>
                <a:ea typeface="楷体" panose="02010609060101010101" pitchFamily="49" charset="-122"/>
              </a:endParaRPr>
            </a:p>
          </p:txBody>
        </p:sp>
      </p:grpSp>
      <p:sp>
        <p:nvSpPr>
          <p:cNvPr id="68" name="Text Box 4"/>
          <p:cNvSpPr txBox="1">
            <a:spLocks noChangeArrowheads="1"/>
          </p:cNvSpPr>
          <p:nvPr/>
        </p:nvSpPr>
        <p:spPr bwMode="auto">
          <a:xfrm>
            <a:off x="428596" y="3929066"/>
            <a:ext cx="8462992" cy="535531"/>
          </a:xfrm>
          <a:prstGeom prst="rect">
            <a:avLst/>
          </a:prstGeom>
          <a:noFill/>
          <a:ln w="28575" algn="ctr">
            <a:noFill/>
            <a:miter lim="800000"/>
          </a:ln>
        </p:spPr>
        <p:txBody>
          <a:bodyPr wrap="square">
            <a:spAutoFit/>
          </a:bodyPr>
          <a:lstStyle/>
          <a:p>
            <a:pPr algn="l">
              <a:lnSpc>
                <a:spcPct val="120000"/>
              </a:lnSpc>
            </a:pPr>
            <a:r>
              <a:rPr lang="zh-CN" altLang="en-US" sz="2400" b="1">
                <a:solidFill>
                  <a:srgbClr val="3333FF"/>
                </a:solidFill>
                <a:ea typeface="楷体" panose="02010609060101010101" pitchFamily="49" charset="-122"/>
                <a:cs typeface="Times New Roman" panose="02020603050405020304" pitchFamily="18" charset="0"/>
              </a:rPr>
              <a:t>一</a:t>
            </a:r>
            <a:r>
              <a:rPr lang="zh-CN" altLang="en-US" sz="2400" b="1" dirty="0">
                <a:solidFill>
                  <a:srgbClr val="3333FF"/>
                </a:solidFill>
                <a:ea typeface="楷体" panose="02010609060101010101" pitchFamily="49" charset="-122"/>
                <a:cs typeface="Times New Roman" panose="02020603050405020304" pitchFamily="18" charset="0"/>
              </a:rPr>
              <a:t>棵</a:t>
            </a:r>
            <a:r>
              <a:rPr lang="en-US" altLang="zh-CN" sz="2400" b="1" i="1">
                <a:solidFill>
                  <a:srgbClr val="FF00FF"/>
                </a:solidFill>
                <a:ea typeface="楷体" panose="02010609060101010101" pitchFamily="49" charset="-122"/>
                <a:cs typeface="Times New Roman" panose="02020603050405020304" pitchFamily="18" charset="0"/>
              </a:rPr>
              <a:t>m</a:t>
            </a:r>
            <a:r>
              <a:rPr lang="zh-CN" altLang="en-US" sz="2400" b="1">
                <a:solidFill>
                  <a:srgbClr val="FF00FF"/>
                </a:solidFill>
                <a:ea typeface="楷体" panose="02010609060101010101" pitchFamily="49" charset="-122"/>
                <a:cs typeface="Times New Roman" panose="02020603050405020304" pitchFamily="18" charset="0"/>
              </a:rPr>
              <a:t>阶</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400" b="1" dirty="0">
                <a:solidFill>
                  <a:srgbClr val="3333FF"/>
                </a:solidFill>
                <a:ea typeface="楷体" panose="02010609060101010101" pitchFamily="49" charset="-122"/>
                <a:cs typeface="Times New Roman" panose="02020603050405020304" pitchFamily="18" charset="0"/>
              </a:rPr>
              <a:t>或者是一棵</a:t>
            </a:r>
            <a:r>
              <a:rPr lang="zh-CN" altLang="en-US" sz="2400" b="1">
                <a:solidFill>
                  <a:srgbClr val="3333FF"/>
                </a:solidFill>
                <a:ea typeface="楷体" panose="02010609060101010101" pitchFamily="49" charset="-122"/>
                <a:cs typeface="Times New Roman" panose="02020603050405020304" pitchFamily="18" charset="0"/>
              </a:rPr>
              <a:t>空树，或者是满足要求</a:t>
            </a:r>
            <a:r>
              <a:rPr lang="zh-CN" altLang="en-US" sz="2400" b="1" dirty="0">
                <a:solidFill>
                  <a:srgbClr val="3333FF"/>
                </a:solidFill>
                <a:ea typeface="楷体" panose="02010609060101010101" pitchFamily="49" charset="-122"/>
                <a:cs typeface="Times New Roman" panose="02020603050405020304" pitchFamily="18" charset="0"/>
              </a:rPr>
              <a:t>的</a:t>
            </a:r>
            <a:r>
              <a:rPr lang="en-US" altLang="zh-CN" sz="2400" b="1" i="1" dirty="0">
                <a:solidFill>
                  <a:srgbClr val="3333FF"/>
                </a:solidFill>
                <a:ea typeface="楷体" panose="02010609060101010101" pitchFamily="49" charset="-122"/>
                <a:cs typeface="Times New Roman" panose="02020603050405020304" pitchFamily="18" charset="0"/>
              </a:rPr>
              <a:t>m</a:t>
            </a:r>
            <a:r>
              <a:rPr lang="zh-CN" altLang="en-US" sz="2400" b="1" dirty="0">
                <a:solidFill>
                  <a:srgbClr val="3333FF"/>
                </a:solidFill>
                <a:ea typeface="楷体" panose="02010609060101010101" pitchFamily="49" charset="-122"/>
                <a:cs typeface="Times New Roman" panose="02020603050405020304" pitchFamily="18" charset="0"/>
              </a:rPr>
              <a:t>叉</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200" b="1">
                <a:solidFill>
                  <a:srgbClr val="3333FF"/>
                </a:solidFill>
                <a:ea typeface="楷体" panose="02010609060101010101" pitchFamily="49" charset="-122"/>
                <a:cs typeface="Times New Roman" panose="02020603050405020304" pitchFamily="18" charset="0"/>
              </a:rPr>
              <a:t> </a:t>
            </a:r>
            <a:endParaRPr kumimoji="0" lang="zh-CN" altLang="en-US" sz="2200" b="1" dirty="0">
              <a:solidFill>
                <a:srgbClr val="3333FF"/>
              </a:solidFill>
              <a:ea typeface="楷体" panose="02010609060101010101" pitchFamily="49" charset="-122"/>
              <a:cs typeface="Times New Roman" panose="02020603050405020304" pitchFamily="18" charset="0"/>
            </a:endParaRPr>
          </a:p>
        </p:txBody>
      </p:sp>
      <p:sp>
        <p:nvSpPr>
          <p:cNvPr id="76" name="TextBox 75"/>
          <p:cNvSpPr txBox="1"/>
          <p:nvPr/>
        </p:nvSpPr>
        <p:spPr>
          <a:xfrm>
            <a:off x="500034" y="4572008"/>
            <a:ext cx="7358114" cy="461665"/>
          </a:xfrm>
          <a:prstGeom prst="rect">
            <a:avLst/>
          </a:prstGeom>
          <a:noFill/>
        </p:spPr>
        <p:txBody>
          <a:bodyPr wrap="square" rtlCol="0">
            <a:spAutoFit/>
          </a:bodyPr>
          <a:lstStyle/>
          <a:p>
            <a:pPr marL="457200" indent="-457200" algn="l"/>
            <a:r>
              <a:rPr lang="en-US" altLang="zh-CN" sz="2400" b="1">
                <a:solidFill>
                  <a:srgbClr val="3333FF"/>
                </a:solidFill>
                <a:ea typeface="楷体" panose="02010609060101010101" pitchFamily="49" charset="-122"/>
                <a:cs typeface="Times New Roman" panose="02020603050405020304" pitchFamily="18" charset="0"/>
                <a:sym typeface="Wingdings" panose="05000000000000000000"/>
              </a:rPr>
              <a:t></a:t>
            </a:r>
            <a:r>
              <a:rPr lang="en-US" altLang="zh-CN" sz="2200" b="1">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3333FF"/>
                </a:solidFill>
                <a:ea typeface="楷体" panose="02010609060101010101" pitchFamily="49" charset="-122"/>
                <a:cs typeface="Times New Roman" panose="02020603050405020304" pitchFamily="18" charset="0"/>
              </a:rPr>
              <a:t>每个结点的结构如下，</a:t>
            </a:r>
            <a:r>
              <a:rPr kumimoji="0" lang="zh-CN" altLang="en-US" sz="2200" b="1">
                <a:solidFill>
                  <a:srgbClr val="3333FF"/>
                </a:solidFill>
                <a:ea typeface="楷体" panose="02010609060101010101" pitchFamily="49" charset="-122"/>
                <a:cs typeface="Times New Roman" panose="02020603050405020304" pitchFamily="18" charset="0"/>
              </a:rPr>
              <a:t>结点中</a:t>
            </a:r>
            <a:r>
              <a:rPr kumimoji="0" lang="zh-CN" altLang="en-US" sz="2200" b="1">
                <a:solidFill>
                  <a:srgbClr val="FF00FF"/>
                </a:solidFill>
                <a:ea typeface="楷体" panose="02010609060101010101" pitchFamily="49" charset="-122"/>
                <a:cs typeface="Times New Roman" panose="02020603050405020304" pitchFamily="18" charset="0"/>
              </a:rPr>
              <a:t>按关键字大小顺序排列</a:t>
            </a:r>
            <a:r>
              <a:rPr lang="zh-CN" altLang="en-US" sz="2200" b="1">
                <a:solidFill>
                  <a:srgbClr val="3333FF"/>
                </a:solidFill>
                <a:ea typeface="楷体" panose="02010609060101010101" pitchFamily="49" charset="-122"/>
                <a:cs typeface="Times New Roman" panose="02020603050405020304" pitchFamily="18" charset="0"/>
              </a:rPr>
              <a:t>：</a:t>
            </a:r>
            <a:endParaRPr lang="zh-CN" altLang="en-US" sz="2200" b="1" dirty="0">
              <a:solidFill>
                <a:srgbClr val="3333FF"/>
              </a:solidFill>
              <a:latin typeface="楷体" panose="02010609060101010101" pitchFamily="49" charset="-122"/>
              <a:ea typeface="楷体" panose="02010609060101010101" pitchFamily="49" charset="-122"/>
            </a:endParaRPr>
          </a:p>
        </p:txBody>
      </p:sp>
      <p:graphicFrame>
        <p:nvGraphicFramePr>
          <p:cNvPr id="72" name="Group 29"/>
          <p:cNvGraphicFramePr>
            <a:graphicFrameLocks noGrp="1"/>
          </p:cNvGraphicFramePr>
          <p:nvPr/>
        </p:nvGraphicFramePr>
        <p:xfrm>
          <a:off x="1373188" y="5143512"/>
          <a:ext cx="6172200" cy="519113"/>
        </p:xfrm>
        <a:graphic>
          <a:graphicData uri="http://schemas.openxmlformats.org/drawingml/2006/table">
            <a:tbl>
              <a:tblPr/>
              <a:tblGrid>
                <a:gridCol w="754062">
                  <a:extLst>
                    <a:ext uri="{9D8B030D-6E8A-4147-A177-3AD203B41FA5}">
                      <a16:colId xmlns:a16="http://schemas.microsoft.com/office/drawing/2014/main" val="20000"/>
                    </a:ext>
                  </a:extLst>
                </a:gridCol>
                <a:gridCol w="676275">
                  <a:extLst>
                    <a:ext uri="{9D8B030D-6E8A-4147-A177-3AD203B41FA5}">
                      <a16:colId xmlns:a16="http://schemas.microsoft.com/office/drawing/2014/main" val="20001"/>
                    </a:ext>
                  </a:extLst>
                </a:gridCol>
                <a:gridCol w="677863">
                  <a:extLst>
                    <a:ext uri="{9D8B030D-6E8A-4147-A177-3AD203B41FA5}">
                      <a16:colId xmlns:a16="http://schemas.microsoft.com/office/drawing/2014/main" val="20002"/>
                    </a:ext>
                  </a:extLst>
                </a:gridCol>
                <a:gridCol w="677862">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725488">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tblGrid>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CC00CC"/>
                          </a:solidFill>
                          <a:effectLst/>
                          <a:latin typeface="Times New Roman" panose="02020603050405020304" pitchFamily="18" charset="0"/>
                          <a:ea typeface="宋体" panose="02010600030101010101"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3333FF"/>
                          </a:solidFill>
                          <a:effectLst/>
                          <a:latin typeface="Times New Roman" panose="02020603050405020304" pitchFamily="18" charset="0"/>
                          <a:ea typeface="宋体" panose="02010600030101010101" pitchFamily="2" charset="-122"/>
                        </a:rPr>
                        <a:t>p</a:t>
                      </a:r>
                      <a:r>
                        <a:rPr kumimoji="0" lang="en-US" altLang="zh-CN" sz="2000" b="1" i="0" u="none" strike="noStrike" cap="none" normalizeH="0" baseline="-2500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CC00CC"/>
                          </a:solidFill>
                          <a:effectLst/>
                          <a:latin typeface="Times New Roman" panose="02020603050405020304" pitchFamily="18" charset="0"/>
                          <a:ea typeface="宋体" panose="02010600030101010101" pitchFamily="2" charset="-122"/>
                        </a:rPr>
                        <a:t>k</a:t>
                      </a:r>
                      <a:r>
                        <a:rPr kumimoji="0" lang="en-US" altLang="zh-CN" sz="2000" b="1" i="0" u="none" strike="noStrike" cap="none" normalizeH="0" baseline="-25000">
                          <a:ln>
                            <a:noFill/>
                          </a:ln>
                          <a:solidFill>
                            <a:srgbClr val="CC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3333FF"/>
                          </a:solidFill>
                          <a:effectLst/>
                          <a:latin typeface="Times New Roman" panose="02020603050405020304" pitchFamily="18" charset="0"/>
                          <a:ea typeface="宋体" panose="02010600030101010101" pitchFamily="2" charset="-122"/>
                        </a:rPr>
                        <a:t>p</a:t>
                      </a:r>
                      <a:r>
                        <a:rPr kumimoji="0" lang="en-US" altLang="zh-CN" sz="2000" b="1" i="0" u="none" strike="noStrike" cap="none" normalizeH="0" baseline="-2500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CC00CC"/>
                          </a:solidFill>
                          <a:effectLst/>
                          <a:latin typeface="Times New Roman" panose="02020603050405020304" pitchFamily="18" charset="0"/>
                          <a:ea typeface="宋体" panose="02010600030101010101" pitchFamily="2" charset="-122"/>
                        </a:rPr>
                        <a:t>k</a:t>
                      </a:r>
                      <a:r>
                        <a:rPr kumimoji="0" lang="en-US" altLang="zh-CN" sz="2000" b="1" i="0" u="none" strike="noStrike" cap="none" normalizeH="0" baseline="-25000">
                          <a:ln>
                            <a:noFill/>
                          </a:ln>
                          <a:solidFill>
                            <a:srgbClr val="CC00CC"/>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3333FF"/>
                          </a:solidFill>
                          <a:effectLst/>
                          <a:latin typeface="Times New Roman" panose="02020603050405020304" pitchFamily="18" charset="0"/>
                          <a:ea typeface="宋体" panose="02010600030101010101" pitchFamily="2" charset="-122"/>
                        </a:rPr>
                        <a:t>p</a:t>
                      </a:r>
                      <a:r>
                        <a:rPr kumimoji="0" lang="en-US" altLang="zh-CN" sz="2000" b="1" i="0" u="none" strike="noStrike" cap="none" normalizeH="0" baseline="-25000">
                          <a:ln>
                            <a:noFill/>
                          </a:ln>
                          <a:solidFill>
                            <a:srgbClr val="3333FF"/>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rgbClr val="CC00CC"/>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CC00CC"/>
                          </a:solidFill>
                          <a:effectLst/>
                          <a:latin typeface="Times New Roman" panose="02020603050405020304" pitchFamily="18" charset="0"/>
                          <a:ea typeface="宋体" panose="02010600030101010101" pitchFamily="2" charset="-122"/>
                        </a:rPr>
                        <a:t>k</a:t>
                      </a:r>
                      <a:r>
                        <a:rPr kumimoji="0" lang="en-US" altLang="zh-CN" sz="2000" b="1" i="1" u="none" strike="noStrike" cap="none" normalizeH="0" baseline="-25000">
                          <a:ln>
                            <a:noFill/>
                          </a:ln>
                          <a:solidFill>
                            <a:srgbClr val="CC00CC"/>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a:ln>
                            <a:noFill/>
                          </a:ln>
                          <a:solidFill>
                            <a:srgbClr val="3333FF"/>
                          </a:solidFill>
                          <a:effectLst/>
                          <a:latin typeface="Times New Roman" panose="02020603050405020304" pitchFamily="18" charset="0"/>
                          <a:ea typeface="宋体" panose="02010600030101010101" pitchFamily="2" charset="-122"/>
                        </a:rPr>
                        <a:t>p</a:t>
                      </a:r>
                      <a:r>
                        <a:rPr kumimoji="0" lang="en-US" altLang="zh-CN" sz="2000" b="1" i="1" u="none" strike="noStrike" cap="none" normalizeH="0" baseline="-25000">
                          <a:ln>
                            <a:noFill/>
                          </a:ln>
                          <a:solidFill>
                            <a:srgbClr val="3333FF"/>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幻灯片编号占位符 4"/>
          <p:cNvSpPr>
            <a:spLocks noGrp="1"/>
          </p:cNvSpPr>
          <p:nvPr>
            <p:ph type="sldNum" sz="quarter" idx="12"/>
          </p:nvPr>
        </p:nvSpPr>
        <p:spPr/>
        <p:txBody>
          <a:bodyPr/>
          <a:lstStyle/>
          <a:p>
            <a:fld id="{A3603EE2-E77C-4A3F-BE76-CC22BE303815}" type="slidenum">
              <a:rPr lang="en-US" altLang="zh-CN" smtClean="0"/>
              <a:t>81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Box 4"/>
          <p:cNvSpPr txBox="1">
            <a:spLocks noChangeArrowheads="1"/>
          </p:cNvSpPr>
          <p:nvPr/>
        </p:nvSpPr>
        <p:spPr bwMode="auto">
          <a:xfrm>
            <a:off x="428596" y="285728"/>
            <a:ext cx="2428892" cy="461665"/>
          </a:xfrm>
          <a:prstGeom prst="rect">
            <a:avLst/>
          </a:prstGeom>
          <a:noFill/>
          <a:ln w="9525">
            <a:noFill/>
            <a:miter lim="800000"/>
          </a:ln>
        </p:spPr>
        <p:txBody>
          <a:bodyPr wrap="square">
            <a:spAutoFit/>
          </a:bodyPr>
          <a:lstStyle/>
          <a:p>
            <a:pPr>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一棵</a:t>
            </a:r>
            <a:r>
              <a:rPr lang="en-US" altLang="zh-CN" sz="2400" b="1">
                <a:solidFill>
                  <a:srgbClr val="3333FF"/>
                </a:solidFill>
                <a:ea typeface="楷体" panose="02010609060101010101" pitchFamily="49" charset="-122"/>
                <a:cs typeface="Times New Roman" panose="02020603050405020304" pitchFamily="18" charset="0"/>
              </a:rPr>
              <a:t>3</a:t>
            </a:r>
            <a:r>
              <a:rPr lang="zh-CN" altLang="en-US" sz="2400" b="1">
                <a:solidFill>
                  <a:srgbClr val="3333FF"/>
                </a:solidFill>
                <a:ea typeface="楷体" panose="02010609060101010101" pitchFamily="49" charset="-122"/>
                <a:cs typeface="Times New Roman" panose="02020603050405020304" pitchFamily="18" charset="0"/>
              </a:rPr>
              <a:t>阶</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10" name="TextBox 9"/>
          <p:cNvSpPr txBox="1"/>
          <p:nvPr/>
        </p:nvSpPr>
        <p:spPr>
          <a:xfrm>
            <a:off x="3643306" y="671436"/>
            <a:ext cx="1143008"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根结点</a:t>
            </a:r>
            <a:endParaRPr lang="zh-CN" altLang="en-US" sz="2000" b="1" dirty="0">
              <a:solidFill>
                <a:srgbClr val="9900FF"/>
              </a:solidFill>
              <a:latin typeface="楷体" panose="02010609060101010101" pitchFamily="49" charset="-122"/>
              <a:ea typeface="楷体" panose="02010609060101010101" pitchFamily="49" charset="-122"/>
            </a:endParaRPr>
          </a:p>
        </p:txBody>
      </p:sp>
      <p:grpSp>
        <p:nvGrpSpPr>
          <p:cNvPr id="2" name="组合 80"/>
          <p:cNvGrpSpPr/>
          <p:nvPr/>
        </p:nvGrpSpPr>
        <p:grpSpPr>
          <a:xfrm>
            <a:off x="1278740" y="2913698"/>
            <a:ext cx="7722416" cy="872492"/>
            <a:chOff x="1278740" y="3699516"/>
            <a:chExt cx="7722416" cy="872492"/>
          </a:xfrm>
        </p:grpSpPr>
        <p:grpSp>
          <p:nvGrpSpPr>
            <p:cNvPr id="3" name="组合 71"/>
            <p:cNvGrpSpPr/>
            <p:nvPr/>
          </p:nvGrpSpPr>
          <p:grpSpPr>
            <a:xfrm>
              <a:off x="1278740" y="3699516"/>
              <a:ext cx="5593595" cy="736602"/>
              <a:chOff x="850112" y="3413922"/>
              <a:chExt cx="5593595" cy="736602"/>
            </a:xfrm>
          </p:grpSpPr>
          <p:cxnSp>
            <p:nvCxnSpPr>
              <p:cNvPr id="14" name="直接连接符 13"/>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6" name="直接连接符 15"/>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8" name="直接连接符 17"/>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1" name="直接连接符 20"/>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直接连接符 22"/>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5" name="直接连接符 24"/>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连接符 27"/>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0" name="直接连接符 29"/>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2" name="直接连接符 31"/>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5" name="直接连接符 34"/>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7" name="直接连接符 36"/>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连接符 38"/>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直接连接符 41"/>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4" name="直接连接符 43"/>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6" name="直接连接符 45"/>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9" name="直接连接符 48"/>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1" name="直接连接符 50"/>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3" name="直接连接符 52"/>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69" name="TextBox 68"/>
            <p:cNvSpPr txBox="1"/>
            <p:nvPr/>
          </p:nvSpPr>
          <p:spPr>
            <a:xfrm>
              <a:off x="7281882" y="4075060"/>
              <a:ext cx="1719274"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外部结点层</a:t>
              </a:r>
              <a:endParaRPr lang="zh-CN" altLang="en-US" sz="2000" b="1" dirty="0">
                <a:solidFill>
                  <a:srgbClr val="9900FF"/>
                </a:solidFill>
                <a:latin typeface="楷体" panose="02010609060101010101" pitchFamily="49" charset="-122"/>
                <a:ea typeface="楷体" panose="02010609060101010101" pitchFamily="49" charset="-122"/>
              </a:endParaRPr>
            </a:p>
          </p:txBody>
        </p:sp>
        <p:sp>
          <p:nvSpPr>
            <p:cNvPr id="70" name="右大括号 6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 name="组合 79"/>
          <p:cNvGrpSpPr/>
          <p:nvPr/>
        </p:nvGrpSpPr>
        <p:grpSpPr>
          <a:xfrm>
            <a:off x="436221" y="1129496"/>
            <a:ext cx="8493497" cy="2013752"/>
            <a:chOff x="436221" y="1915314"/>
            <a:chExt cx="8493497" cy="2013752"/>
          </a:xfrm>
        </p:grpSpPr>
        <p:sp>
          <p:nvSpPr>
            <p:cNvPr id="12" name="矩形 11"/>
            <p:cNvSpPr/>
            <p:nvPr/>
          </p:nvSpPr>
          <p:spPr>
            <a:xfrm>
              <a:off x="3721920" y="1928644"/>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3" name="矩形 12"/>
            <p:cNvSpPr/>
            <p:nvPr/>
          </p:nvSpPr>
          <p:spPr>
            <a:xfrm>
              <a:off x="1214446"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1   2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20" name="矩形 19"/>
            <p:cNvSpPr/>
            <p:nvPr/>
          </p:nvSpPr>
          <p:spPr>
            <a:xfrm>
              <a:off x="2243153"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4   5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27" name="矩形 26"/>
            <p:cNvSpPr/>
            <p:nvPr/>
          </p:nvSpPr>
          <p:spPr>
            <a:xfrm>
              <a:off x="3271860"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7   9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34" name="矩形 33"/>
            <p:cNvSpPr/>
            <p:nvPr/>
          </p:nvSpPr>
          <p:spPr>
            <a:xfrm>
              <a:off x="4236273"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11 12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41" name="矩形 40"/>
            <p:cNvSpPr/>
            <p:nvPr/>
          </p:nvSpPr>
          <p:spPr>
            <a:xfrm>
              <a:off x="5200686"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14 17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48" name="矩形 47"/>
            <p:cNvSpPr/>
            <p:nvPr/>
          </p:nvSpPr>
          <p:spPr>
            <a:xfrm>
              <a:off x="6165099"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19 20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sp>
          <p:nvSpPr>
            <p:cNvPr id="55" name="矩形 54"/>
            <p:cNvSpPr/>
            <p:nvPr/>
          </p:nvSpPr>
          <p:spPr>
            <a:xfrm>
              <a:off x="2243153"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6" name="矩形 55"/>
            <p:cNvSpPr/>
            <p:nvPr/>
          </p:nvSpPr>
          <p:spPr>
            <a:xfrm>
              <a:off x="5072098"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13  18</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rot="10800000" flipV="1">
              <a:off x="3014684" y="2185821"/>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364862" y="2185821"/>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3" idx="0"/>
            </p:cNvCxnSpPr>
            <p:nvPr/>
          </p:nvCxnSpPr>
          <p:spPr>
            <a:xfrm rot="10800000" flipV="1">
              <a:off x="1632359" y="2828763"/>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27" idx="0"/>
            </p:cNvCxnSpPr>
            <p:nvPr/>
          </p:nvCxnSpPr>
          <p:spPr>
            <a:xfrm>
              <a:off x="2886095" y="2828763"/>
              <a:ext cx="803678"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0" idx="0"/>
            </p:cNvCxnSpPr>
            <p:nvPr/>
          </p:nvCxnSpPr>
          <p:spPr>
            <a:xfrm rot="16200000" flipH="1">
              <a:off x="2355668" y="3102013"/>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34" idx="0"/>
            </p:cNvCxnSpPr>
            <p:nvPr/>
          </p:nvCxnSpPr>
          <p:spPr>
            <a:xfrm rot="5400000">
              <a:off x="4623430" y="2859519"/>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8" idx="0"/>
            </p:cNvCxnSpPr>
            <p:nvPr/>
          </p:nvCxnSpPr>
          <p:spPr>
            <a:xfrm>
              <a:off x="5843628" y="2828763"/>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1" idx="0"/>
            </p:cNvCxnSpPr>
            <p:nvPr/>
          </p:nvCxnSpPr>
          <p:spPr>
            <a:xfrm rot="16200000" flipH="1">
              <a:off x="5234224" y="3052401"/>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358114" y="3429000"/>
              <a:ext cx="1571604" cy="400110"/>
            </a:xfrm>
            <a:prstGeom prst="rect">
              <a:avLst/>
            </a:prstGeom>
            <a:solidFill>
              <a:schemeClr val="bg1"/>
            </a:solidFill>
          </p:spPr>
          <p:txBody>
            <a:bodyPr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叶子结点层</a:t>
              </a:r>
              <a:endParaRPr lang="zh-CN" altLang="en-US" sz="2000" b="1" dirty="0">
                <a:solidFill>
                  <a:srgbClr val="9900FF"/>
                </a:solidFill>
                <a:latin typeface="楷体" panose="02010609060101010101" pitchFamily="49" charset="-122"/>
                <a:ea typeface="楷体" panose="02010609060101010101" pitchFamily="49" charset="-122"/>
              </a:endParaRPr>
            </a:p>
          </p:txBody>
        </p:sp>
        <p:sp>
          <p:nvSpPr>
            <p:cNvPr id="67" name="右大括号 66"/>
            <p:cNvSpPr/>
            <p:nvPr/>
          </p:nvSpPr>
          <p:spPr>
            <a:xfrm>
              <a:off x="7143768" y="3357562"/>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左大括号 72"/>
            <p:cNvSpPr/>
            <p:nvPr/>
          </p:nvSpPr>
          <p:spPr>
            <a:xfrm>
              <a:off x="928662" y="1915314"/>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436221" y="2000240"/>
              <a:ext cx="492443" cy="1500198"/>
            </a:xfrm>
            <a:prstGeom prst="rect">
              <a:avLst/>
            </a:prstGeom>
            <a:noFill/>
          </p:spPr>
          <p:txBody>
            <a:bodyPr vert="eaVert" wrap="square" rtlCol="0">
              <a:spAutoFit/>
            </a:bodyPr>
            <a:lstStyle/>
            <a:p>
              <a:r>
                <a:rPr lang="zh-CN" altLang="en-US" sz="2000" b="1">
                  <a:solidFill>
                    <a:srgbClr val="9900FF"/>
                  </a:solidFill>
                  <a:latin typeface="楷体" panose="02010609060101010101" pitchFamily="49" charset="-122"/>
                  <a:ea typeface="楷体" panose="02010609060101010101" pitchFamily="49" charset="-122"/>
                </a:rPr>
                <a:t>内部结点</a:t>
              </a:r>
              <a:endParaRPr lang="zh-CN" altLang="en-US" sz="2000" b="1" dirty="0">
                <a:solidFill>
                  <a:srgbClr val="9900FF"/>
                </a:solidFill>
                <a:latin typeface="楷体" panose="02010609060101010101" pitchFamily="49" charset="-122"/>
                <a:ea typeface="楷体" panose="02010609060101010101" pitchFamily="49" charset="-122"/>
              </a:endParaRPr>
            </a:p>
          </p:txBody>
        </p:sp>
      </p:grpSp>
      <p:sp>
        <p:nvSpPr>
          <p:cNvPr id="68" name="Text Box 4"/>
          <p:cNvSpPr txBox="1">
            <a:spLocks noChangeArrowheads="1"/>
          </p:cNvSpPr>
          <p:nvPr/>
        </p:nvSpPr>
        <p:spPr bwMode="auto">
          <a:xfrm>
            <a:off x="428596" y="3929066"/>
            <a:ext cx="8462992" cy="535531"/>
          </a:xfrm>
          <a:prstGeom prst="rect">
            <a:avLst/>
          </a:prstGeom>
          <a:noFill/>
          <a:ln w="28575" algn="ctr">
            <a:noFill/>
            <a:miter lim="800000"/>
          </a:ln>
        </p:spPr>
        <p:txBody>
          <a:bodyPr wrap="square">
            <a:spAutoFit/>
          </a:bodyPr>
          <a:lstStyle/>
          <a:p>
            <a:pPr algn="l">
              <a:lnSpc>
                <a:spcPct val="120000"/>
              </a:lnSpc>
            </a:pPr>
            <a:r>
              <a:rPr lang="zh-CN" altLang="en-US" sz="2400" b="1">
                <a:solidFill>
                  <a:srgbClr val="3333FF"/>
                </a:solidFill>
                <a:ea typeface="楷体" panose="02010609060101010101" pitchFamily="49" charset="-122"/>
                <a:cs typeface="Times New Roman" panose="02020603050405020304" pitchFamily="18" charset="0"/>
              </a:rPr>
              <a:t>一</a:t>
            </a:r>
            <a:r>
              <a:rPr lang="zh-CN" altLang="en-US" sz="2400" b="1" dirty="0">
                <a:solidFill>
                  <a:srgbClr val="3333FF"/>
                </a:solidFill>
                <a:ea typeface="楷体" panose="02010609060101010101" pitchFamily="49" charset="-122"/>
                <a:cs typeface="Times New Roman" panose="02020603050405020304" pitchFamily="18" charset="0"/>
              </a:rPr>
              <a:t>棵</a:t>
            </a:r>
            <a:r>
              <a:rPr lang="en-US" altLang="zh-CN" sz="2400" b="1" i="1">
                <a:solidFill>
                  <a:srgbClr val="FF00FF"/>
                </a:solidFill>
                <a:ea typeface="楷体" panose="02010609060101010101" pitchFamily="49" charset="-122"/>
                <a:cs typeface="Times New Roman" panose="02020603050405020304" pitchFamily="18" charset="0"/>
              </a:rPr>
              <a:t>m</a:t>
            </a:r>
            <a:r>
              <a:rPr lang="zh-CN" altLang="en-US" sz="2400" b="1">
                <a:solidFill>
                  <a:srgbClr val="FF00FF"/>
                </a:solidFill>
                <a:ea typeface="楷体" panose="02010609060101010101" pitchFamily="49" charset="-122"/>
                <a:cs typeface="Times New Roman" panose="02020603050405020304" pitchFamily="18" charset="0"/>
              </a:rPr>
              <a:t>阶</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400" b="1" dirty="0">
                <a:solidFill>
                  <a:srgbClr val="3333FF"/>
                </a:solidFill>
                <a:ea typeface="楷体" panose="02010609060101010101" pitchFamily="49" charset="-122"/>
                <a:cs typeface="Times New Roman" panose="02020603050405020304" pitchFamily="18" charset="0"/>
              </a:rPr>
              <a:t>或者是一棵</a:t>
            </a:r>
            <a:r>
              <a:rPr lang="zh-CN" altLang="en-US" sz="2400" b="1">
                <a:solidFill>
                  <a:srgbClr val="3333FF"/>
                </a:solidFill>
                <a:ea typeface="楷体" panose="02010609060101010101" pitchFamily="49" charset="-122"/>
                <a:cs typeface="Times New Roman" panose="02020603050405020304" pitchFamily="18" charset="0"/>
              </a:rPr>
              <a:t>空树，或者是满足要求</a:t>
            </a:r>
            <a:r>
              <a:rPr lang="zh-CN" altLang="en-US" sz="2400" b="1" dirty="0">
                <a:solidFill>
                  <a:srgbClr val="3333FF"/>
                </a:solidFill>
                <a:ea typeface="楷体" panose="02010609060101010101" pitchFamily="49" charset="-122"/>
                <a:cs typeface="Times New Roman" panose="02020603050405020304" pitchFamily="18" charset="0"/>
              </a:rPr>
              <a:t>的</a:t>
            </a:r>
            <a:r>
              <a:rPr lang="en-US" altLang="zh-CN" sz="2400" b="1" i="1" dirty="0">
                <a:solidFill>
                  <a:srgbClr val="3333FF"/>
                </a:solidFill>
                <a:ea typeface="楷体" panose="02010609060101010101" pitchFamily="49" charset="-122"/>
                <a:cs typeface="Times New Roman" panose="02020603050405020304" pitchFamily="18" charset="0"/>
              </a:rPr>
              <a:t>m</a:t>
            </a:r>
            <a:r>
              <a:rPr lang="zh-CN" altLang="en-US" sz="2400" b="1" dirty="0">
                <a:solidFill>
                  <a:srgbClr val="3333FF"/>
                </a:solidFill>
                <a:ea typeface="楷体" panose="02010609060101010101" pitchFamily="49" charset="-122"/>
                <a:cs typeface="Times New Roman" panose="02020603050405020304" pitchFamily="18" charset="0"/>
              </a:rPr>
              <a:t>叉</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200" b="1">
                <a:solidFill>
                  <a:srgbClr val="3333FF"/>
                </a:solidFill>
                <a:ea typeface="楷体" panose="02010609060101010101" pitchFamily="49" charset="-122"/>
                <a:cs typeface="Times New Roman" panose="02020603050405020304" pitchFamily="18" charset="0"/>
              </a:rPr>
              <a:t> </a:t>
            </a:r>
            <a:endParaRPr kumimoji="0" lang="zh-CN" altLang="en-US" sz="2200" b="1" dirty="0">
              <a:solidFill>
                <a:srgbClr val="3333FF"/>
              </a:solidFill>
              <a:ea typeface="楷体" panose="02010609060101010101" pitchFamily="49" charset="-122"/>
              <a:cs typeface="Times New Roman" panose="02020603050405020304" pitchFamily="18" charset="0"/>
            </a:endParaRPr>
          </a:p>
        </p:txBody>
      </p:sp>
      <p:sp>
        <p:nvSpPr>
          <p:cNvPr id="76" name="TextBox 75"/>
          <p:cNvSpPr txBox="1"/>
          <p:nvPr/>
        </p:nvSpPr>
        <p:spPr>
          <a:xfrm>
            <a:off x="500034" y="4572008"/>
            <a:ext cx="8143932" cy="830997"/>
          </a:xfrm>
          <a:prstGeom prst="rect">
            <a:avLst/>
          </a:prstGeom>
          <a:noFill/>
        </p:spPr>
        <p:txBody>
          <a:bodyPr wrap="square" rtlCol="0">
            <a:spAutoFit/>
          </a:bodyPr>
          <a:lstStyle/>
          <a:p>
            <a:pPr marL="457200" indent="-457200" algn="l"/>
            <a:r>
              <a:rPr lang="zh-CN" altLang="en-US" sz="2400" b="1">
                <a:solidFill>
                  <a:srgbClr val="3333FF"/>
                </a:solidFill>
                <a:ea typeface="楷体" panose="02010609060101010101" pitchFamily="49" charset="-122"/>
                <a:cs typeface="Times New Roman" panose="02020603050405020304" pitchFamily="18" charset="0"/>
              </a:rPr>
              <a:t> </a:t>
            </a:r>
            <a:r>
              <a:rPr lang="zh-CN" altLang="en-US" sz="2400" b="1">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3333FF"/>
                </a:solidFill>
                <a:ea typeface="楷体" panose="02010609060101010101" pitchFamily="49" charset="-122"/>
                <a:cs typeface="Times New Roman" panose="02020603050405020304" pitchFamily="18" charset="0"/>
              </a:rPr>
              <a:t>所有外部结点都在同一层上。</a:t>
            </a:r>
            <a:r>
              <a:rPr lang="en-US" altLang="zh-CN" sz="2200" b="1">
                <a:solidFill>
                  <a:srgbClr val="3333FF"/>
                </a:solidFill>
                <a:ea typeface="楷体" panose="02010609060101010101" pitchFamily="49" charset="-122"/>
                <a:cs typeface="Times New Roman" panose="02020603050405020304" pitchFamily="18" charset="0"/>
              </a:rPr>
              <a:t>B</a:t>
            </a:r>
            <a:r>
              <a:rPr lang="zh-CN" altLang="en-US" sz="2200" b="1">
                <a:solidFill>
                  <a:srgbClr val="3333FF"/>
                </a:solidFill>
                <a:ea typeface="楷体" panose="02010609060101010101" pitchFamily="49" charset="-122"/>
                <a:cs typeface="Times New Roman" panose="02020603050405020304" pitchFamily="18" charset="0"/>
              </a:rPr>
              <a:t>树是所有结点的</a:t>
            </a:r>
            <a:r>
              <a:rPr lang="zh-CN" altLang="en-US" sz="2200" b="1">
                <a:solidFill>
                  <a:srgbClr val="FF00FF"/>
                </a:solidFill>
                <a:ea typeface="楷体" panose="02010609060101010101" pitchFamily="49" charset="-122"/>
                <a:cs typeface="Times New Roman" panose="02020603050405020304" pitchFamily="18" charset="0"/>
              </a:rPr>
              <a:t>平衡因子均等于</a:t>
            </a:r>
            <a:r>
              <a:rPr lang="en-US" altLang="zh-CN" sz="2200" b="1">
                <a:solidFill>
                  <a:srgbClr val="FF00FF"/>
                </a:solidFill>
                <a:ea typeface="楷体" panose="02010609060101010101" pitchFamily="49" charset="-122"/>
                <a:cs typeface="Times New Roman" panose="02020603050405020304" pitchFamily="18" charset="0"/>
              </a:rPr>
              <a:t>0</a:t>
            </a:r>
            <a:r>
              <a:rPr lang="zh-CN" altLang="en-US" sz="2200" b="1">
                <a:solidFill>
                  <a:srgbClr val="3333FF"/>
                </a:solidFill>
                <a:ea typeface="楷体" panose="02010609060101010101" pitchFamily="49" charset="-122"/>
                <a:cs typeface="Times New Roman" panose="02020603050405020304" pitchFamily="18" charset="0"/>
              </a:rPr>
              <a:t>的多路查找树。</a:t>
            </a:r>
            <a:endParaRPr lang="zh-CN" altLang="en-US" sz="2200" b="1" dirty="0">
              <a:solidFill>
                <a:srgbClr val="3333FF"/>
              </a:solidFill>
              <a:latin typeface="楷体" panose="02010609060101010101" pitchFamily="49" charset="-122"/>
              <a:ea typeface="楷体" panose="02010609060101010101" pitchFamily="49" charset="-122"/>
            </a:endParaRPr>
          </a:p>
        </p:txBody>
      </p:sp>
      <p:sp>
        <p:nvSpPr>
          <p:cNvPr id="77" name="TextBox 76"/>
          <p:cNvSpPr txBox="1"/>
          <p:nvPr/>
        </p:nvSpPr>
        <p:spPr>
          <a:xfrm>
            <a:off x="714348" y="5500702"/>
            <a:ext cx="7858180" cy="430887"/>
          </a:xfrm>
          <a:prstGeom prst="rect">
            <a:avLst/>
          </a:prstGeom>
          <a:noFill/>
        </p:spPr>
        <p:txBody>
          <a:bodyPr wrap="square" rtlCol="0">
            <a:spAutoFit/>
          </a:bodyPr>
          <a:lstStyle/>
          <a:p>
            <a:pPr algn="l"/>
            <a:r>
              <a:rPr lang="zh-CN" altLang="en-US" sz="2200" b="1">
                <a:solidFill>
                  <a:srgbClr val="3333FF"/>
                </a:solidFill>
                <a:latin typeface="楷体" panose="02010609060101010101" pitchFamily="49" charset="-122"/>
                <a:ea typeface="楷体" panose="02010609060101010101" pitchFamily="49" charset="-122"/>
              </a:rPr>
              <a:t>在计算</a:t>
            </a:r>
            <a:r>
              <a:rPr lang="en-US" altLang="zh-CN" sz="2200" b="1">
                <a:solidFill>
                  <a:srgbClr val="3333FF"/>
                </a:solidFill>
                <a:ea typeface="楷体" panose="02010609060101010101" pitchFamily="49" charset="-122"/>
                <a:cs typeface="Times New Roman" panose="02020603050405020304" pitchFamily="18" charset="0"/>
              </a:rPr>
              <a:t>B</a:t>
            </a:r>
            <a:r>
              <a:rPr lang="zh-CN" altLang="en-US" sz="2200" b="1">
                <a:solidFill>
                  <a:srgbClr val="3333FF"/>
                </a:solidFill>
                <a:ea typeface="楷体" panose="02010609060101010101" pitchFamily="49" charset="-122"/>
                <a:cs typeface="Times New Roman" panose="02020603050405020304" pitchFamily="18" charset="0"/>
              </a:rPr>
              <a:t>树的高度时，需要计入最底层的外部结点</a:t>
            </a:r>
            <a:endParaRPr lang="zh-CN" altLang="en-US" sz="2200" b="1" dirty="0">
              <a:solidFill>
                <a:srgbClr val="3333FF"/>
              </a:solidFill>
              <a:latin typeface="楷体" panose="02010609060101010101" pitchFamily="49" charset="-122"/>
              <a:ea typeface="楷体" panose="02010609060101010101" pitchFamily="49" charset="-122"/>
            </a:endParaRPr>
          </a:p>
        </p:txBody>
      </p:sp>
      <p:sp>
        <p:nvSpPr>
          <p:cNvPr id="5" name="幻灯片编号占位符 4"/>
          <p:cNvSpPr>
            <a:spLocks noGrp="1"/>
          </p:cNvSpPr>
          <p:nvPr>
            <p:ph type="sldNum" sz="quarter" idx="12"/>
          </p:nvPr>
        </p:nvSpPr>
        <p:spPr/>
        <p:txBody>
          <a:bodyPr/>
          <a:lstStyle/>
          <a:p>
            <a:fld id="{A3603EE2-E77C-4A3F-BE76-CC22BE303815}" type="slidenum">
              <a:rPr lang="en-US" altLang="zh-CN" smtClean="0"/>
              <a:t>82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857520" y="3429000"/>
            <a:ext cx="2071702" cy="400110"/>
          </a:xfrm>
          <a:prstGeom prst="rect">
            <a:avLst/>
          </a:prstGeom>
          <a:noFill/>
          <a:ln w="9525">
            <a:noFill/>
            <a:miter lim="800000"/>
          </a:ln>
        </p:spPr>
        <p:txBody>
          <a:bodyPr wrap="square">
            <a:spAutoFit/>
          </a:bodyPr>
          <a:lstStyle/>
          <a:p>
            <a:pPr>
              <a:spcBef>
                <a:spcPct val="50000"/>
              </a:spcBef>
            </a:pPr>
            <a:r>
              <a:rPr lang="zh-CN" altLang="en-US" sz="2000" b="1" dirty="0">
                <a:solidFill>
                  <a:srgbClr val="CC00CC"/>
                </a:solidFill>
                <a:ea typeface="楷体" panose="02010609060101010101" pitchFamily="49" charset="-122"/>
                <a:cs typeface="Times New Roman" panose="02020603050405020304" pitchFamily="18" charset="0"/>
              </a:rPr>
              <a:t>一棵</a:t>
            </a:r>
            <a:r>
              <a:rPr lang="en-US" altLang="zh-CN" sz="2000" b="1">
                <a:solidFill>
                  <a:srgbClr val="CC00CC"/>
                </a:solidFill>
                <a:ea typeface="楷体" panose="02010609060101010101" pitchFamily="49" charset="-122"/>
                <a:cs typeface="Times New Roman" panose="02020603050405020304" pitchFamily="18" charset="0"/>
              </a:rPr>
              <a:t>3</a:t>
            </a:r>
            <a:r>
              <a:rPr lang="zh-CN" altLang="en-US" sz="2000" b="1">
                <a:solidFill>
                  <a:srgbClr val="CC00CC"/>
                </a:solidFill>
                <a:ea typeface="楷体" panose="02010609060101010101" pitchFamily="49" charset="-122"/>
                <a:cs typeface="Times New Roman" panose="02020603050405020304" pitchFamily="18" charset="0"/>
              </a:rPr>
              <a:t>阶</a:t>
            </a:r>
            <a:r>
              <a:rPr lang="en-US" altLang="zh-CN" sz="2000" b="1">
                <a:solidFill>
                  <a:srgbClr val="CC00CC"/>
                </a:solidFill>
                <a:ea typeface="楷体" panose="02010609060101010101" pitchFamily="49" charset="-122"/>
                <a:cs typeface="Times New Roman" panose="02020603050405020304" pitchFamily="18" charset="0"/>
              </a:rPr>
              <a:t>B</a:t>
            </a:r>
            <a:r>
              <a:rPr lang="zh-CN" altLang="en-US" sz="2000" b="1">
                <a:solidFill>
                  <a:srgbClr val="CC00CC"/>
                </a:solidFill>
                <a:ea typeface="楷体" panose="02010609060101010101" pitchFamily="49" charset="-122"/>
                <a:cs typeface="Times New Roman" panose="02020603050405020304" pitchFamily="18" charset="0"/>
              </a:rPr>
              <a:t>树</a:t>
            </a:r>
            <a:endParaRPr lang="zh-CN" altLang="en-US" sz="2000" b="1" dirty="0">
              <a:solidFill>
                <a:srgbClr val="CC00CC"/>
              </a:solidFill>
              <a:ea typeface="楷体" panose="02010609060101010101" pitchFamily="49" charset="-122"/>
              <a:cs typeface="Times New Roman" panose="02020603050405020304" pitchFamily="18" charset="0"/>
            </a:endParaRPr>
          </a:p>
        </p:txBody>
      </p:sp>
      <p:sp>
        <p:nvSpPr>
          <p:cNvPr id="2052" name="Rectangle 3"/>
          <p:cNvSpPr>
            <a:spLocks noChangeArrowheads="1"/>
          </p:cNvSpPr>
          <p:nvPr/>
        </p:nvSpPr>
        <p:spPr bwMode="auto">
          <a:xfrm>
            <a:off x="214346" y="3197068"/>
            <a:ext cx="9144000" cy="0"/>
          </a:xfrm>
          <a:prstGeom prst="rect">
            <a:avLst/>
          </a:prstGeom>
          <a:noFill/>
          <a:ln w="9525">
            <a:noFill/>
            <a:miter lim="800000"/>
          </a:ln>
        </p:spPr>
        <p:txBody>
          <a:bodyPr wrap="none" anchor="ctr">
            <a:spAutoFit/>
          </a:bodyPr>
          <a:lstStyle/>
          <a:p>
            <a:endParaRPr lang="zh-CN" altLang="en-US"/>
          </a:p>
        </p:txBody>
      </p:sp>
      <p:sp>
        <p:nvSpPr>
          <p:cNvPr id="2053" name="Text Box 4"/>
          <p:cNvSpPr txBox="1">
            <a:spLocks noChangeArrowheads="1"/>
          </p:cNvSpPr>
          <p:nvPr/>
        </p:nvSpPr>
        <p:spPr bwMode="auto">
          <a:xfrm>
            <a:off x="1143008" y="4071942"/>
            <a:ext cx="6572264" cy="938719"/>
          </a:xfrm>
          <a:prstGeom prst="rect">
            <a:avLst/>
          </a:prstGeom>
          <a:noFill/>
          <a:ln w="9525">
            <a:noFill/>
            <a:miter lim="800000"/>
          </a:ln>
        </p:spPr>
        <p:txBody>
          <a:bodyPr wrap="square">
            <a:spAutoFit/>
          </a:bodyPr>
          <a:lstStyle/>
          <a:p>
            <a:pPr algn="l">
              <a:spcBef>
                <a:spcPct val="50000"/>
              </a:spcBef>
            </a:pPr>
            <a:r>
              <a:rPr kumimoji="0" lang="zh-CN" altLang="en-US" sz="2200" b="1">
                <a:solidFill>
                  <a:srgbClr val="3333FF"/>
                </a:solidFill>
                <a:ea typeface="楷体" panose="02010609060101010101" pitchFamily="49" charset="-122"/>
                <a:cs typeface="Times New Roman" panose="02020603050405020304" pitchFamily="18" charset="0"/>
              </a:rPr>
              <a:t>非根非外部结点的</a:t>
            </a:r>
            <a:r>
              <a:rPr kumimoji="0" lang="zh-CN" altLang="en-US" sz="2200" b="1" dirty="0">
                <a:solidFill>
                  <a:srgbClr val="3333FF"/>
                </a:solidFill>
                <a:ea typeface="楷体" panose="02010609060101010101" pitchFamily="49" charset="-122"/>
                <a:cs typeface="Times New Roman" panose="02020603050405020304" pitchFamily="18" charset="0"/>
              </a:rPr>
              <a:t>关键字个数：</a:t>
            </a:r>
            <a:r>
              <a:rPr kumimoji="0" lang="en-US" altLang="zh-CN" sz="2200" b="1" dirty="0">
                <a:solidFill>
                  <a:srgbClr val="3333FF"/>
                </a:solidFill>
                <a:ea typeface="楷体" panose="02010609060101010101" pitchFamily="49" charset="-122"/>
                <a:cs typeface="Times New Roman" panose="02020603050405020304" pitchFamily="18" charset="0"/>
              </a:rPr>
              <a:t>1</a:t>
            </a:r>
            <a:r>
              <a:rPr kumimoji="0" lang="zh-CN" altLang="en-US" sz="2200" b="1" dirty="0">
                <a:solidFill>
                  <a:srgbClr val="3333FF"/>
                </a:solidFill>
                <a:ea typeface="楷体" panose="02010609060101010101" pitchFamily="49" charset="-122"/>
                <a:cs typeface="Times New Roman" panose="02020603050405020304" pitchFamily="18" charset="0"/>
              </a:rPr>
              <a:t>～</a:t>
            </a:r>
            <a:r>
              <a:rPr kumimoji="0" lang="en-US" altLang="zh-CN" sz="2200" b="1" dirty="0">
                <a:solidFill>
                  <a:srgbClr val="3333FF"/>
                </a:solidFill>
                <a:ea typeface="楷体" panose="02010609060101010101" pitchFamily="49" charset="-122"/>
                <a:cs typeface="Times New Roman" panose="02020603050405020304" pitchFamily="18" charset="0"/>
              </a:rPr>
              <a:t>2</a:t>
            </a:r>
            <a:r>
              <a:rPr kumimoji="0" lang="zh-CN" altLang="en-US" sz="2200" b="1" dirty="0">
                <a:solidFill>
                  <a:srgbClr val="3333FF"/>
                </a:solidFill>
                <a:ea typeface="楷体" panose="02010609060101010101" pitchFamily="49" charset="-122"/>
                <a:cs typeface="Times New Roman" panose="02020603050405020304" pitchFamily="18" charset="0"/>
              </a:rPr>
              <a:t>。</a:t>
            </a:r>
          </a:p>
          <a:p>
            <a:pPr algn="l">
              <a:spcBef>
                <a:spcPct val="50000"/>
              </a:spcBef>
            </a:pPr>
            <a:r>
              <a:rPr kumimoji="0" lang="zh-CN" altLang="en-US" sz="2200" b="1">
                <a:solidFill>
                  <a:srgbClr val="3333FF"/>
                </a:solidFill>
                <a:ea typeface="楷体" panose="02010609060101010101" pitchFamily="49" charset="-122"/>
                <a:cs typeface="Times New Roman" panose="02020603050405020304" pitchFamily="18" charset="0"/>
              </a:rPr>
              <a:t>非根非外部结点的孩子结点个数</a:t>
            </a:r>
            <a:r>
              <a:rPr kumimoji="0" lang="zh-CN" altLang="en-US" sz="2200" b="1" dirty="0">
                <a:solidFill>
                  <a:srgbClr val="3333FF"/>
                </a:solidFill>
                <a:ea typeface="楷体" panose="02010609060101010101" pitchFamily="49" charset="-122"/>
                <a:cs typeface="Times New Roman" panose="02020603050405020304" pitchFamily="18" charset="0"/>
              </a:rPr>
              <a:t>：</a:t>
            </a:r>
            <a:r>
              <a:rPr kumimoji="0" lang="en-US" altLang="zh-CN" sz="2200" b="1" dirty="0">
                <a:solidFill>
                  <a:srgbClr val="3333FF"/>
                </a:solidFill>
                <a:ea typeface="楷体" panose="02010609060101010101" pitchFamily="49" charset="-122"/>
                <a:cs typeface="Times New Roman" panose="02020603050405020304" pitchFamily="18" charset="0"/>
              </a:rPr>
              <a:t>2</a:t>
            </a:r>
            <a:r>
              <a:rPr kumimoji="0" lang="zh-CN" altLang="en-US" sz="2200" b="1" dirty="0">
                <a:solidFill>
                  <a:srgbClr val="3333FF"/>
                </a:solidFill>
                <a:ea typeface="楷体" panose="02010609060101010101" pitchFamily="49" charset="-122"/>
                <a:cs typeface="Times New Roman" panose="02020603050405020304" pitchFamily="18" charset="0"/>
              </a:rPr>
              <a:t>～</a:t>
            </a:r>
            <a:r>
              <a:rPr kumimoji="0" lang="en-US" altLang="zh-CN" sz="2200" b="1" dirty="0">
                <a:solidFill>
                  <a:srgbClr val="3333FF"/>
                </a:solidFill>
                <a:ea typeface="楷体" panose="02010609060101010101" pitchFamily="49" charset="-122"/>
                <a:cs typeface="Times New Roman" panose="02020603050405020304" pitchFamily="18" charset="0"/>
              </a:rPr>
              <a:t>3</a:t>
            </a:r>
            <a:r>
              <a:rPr kumimoji="0" lang="zh-CN" altLang="en-US" sz="2200" b="1" dirty="0">
                <a:solidFill>
                  <a:srgbClr val="3333FF"/>
                </a:solidFill>
                <a:ea typeface="楷体" panose="02010609060101010101" pitchFamily="49" charset="-122"/>
                <a:cs typeface="Times New Roman" panose="02020603050405020304" pitchFamily="18" charset="0"/>
              </a:rPr>
              <a:t>。</a:t>
            </a:r>
          </a:p>
        </p:txBody>
      </p:sp>
      <p:sp>
        <p:nvSpPr>
          <p:cNvPr id="2054" name="Text Box 5"/>
          <p:cNvSpPr txBox="1">
            <a:spLocks noChangeArrowheads="1"/>
          </p:cNvSpPr>
          <p:nvPr/>
        </p:nvSpPr>
        <p:spPr bwMode="auto">
          <a:xfrm>
            <a:off x="465171" y="5183192"/>
            <a:ext cx="8280400" cy="1138773"/>
          </a:xfrm>
          <a:prstGeom prst="rect">
            <a:avLst/>
          </a:prstGeom>
          <a:noFill/>
          <a:ln w="28575" algn="ctr">
            <a:noFill/>
            <a:miter lim="800000"/>
          </a:ln>
        </p:spPr>
        <p:txBody>
          <a:bodyPr>
            <a:spAutoFit/>
          </a:bodyPr>
          <a:lstStyle/>
          <a:p>
            <a:pPr algn="l">
              <a:spcBef>
                <a:spcPct val="50000"/>
              </a:spcBef>
            </a:pPr>
            <a:r>
              <a:rPr kumimoji="0" lang="zh-CN" altLang="en-US" sz="2400" b="1" dirty="0">
                <a:solidFill>
                  <a:srgbClr val="3333FF"/>
                </a:solidFill>
                <a:ea typeface="楷体" panose="02010609060101010101" pitchFamily="49" charset="-122"/>
                <a:cs typeface="Times New Roman" panose="02020603050405020304" pitchFamily="18" charset="0"/>
              </a:rPr>
              <a:t>　　</a:t>
            </a:r>
            <a:r>
              <a:rPr kumimoji="0" lang="zh-CN" altLang="en-US" sz="2200" b="1" dirty="0">
                <a:latin typeface="黑体" panose="02010609060101010101" pitchFamily="49" charset="-122"/>
                <a:ea typeface="黑体" panose="02010609060101010101" pitchFamily="49" charset="-122"/>
                <a:cs typeface="Times New Roman" panose="02020603050405020304" pitchFamily="18" charset="0"/>
              </a:rPr>
              <a:t>说明：</a:t>
            </a:r>
            <a:r>
              <a:rPr kumimoji="0" lang="zh-CN" altLang="en-US" sz="2200" b="1" dirty="0">
                <a:solidFill>
                  <a:srgbClr val="3333FF"/>
                </a:solidFill>
                <a:ea typeface="楷体" panose="02010609060101010101" pitchFamily="49" charset="-122"/>
                <a:cs typeface="Times New Roman" panose="02020603050405020304" pitchFamily="18" charset="0"/>
              </a:rPr>
              <a:t>外部结点就是失败结点，指向它的指针为空，不含有任何信息，是虚设的。一棵</a:t>
            </a:r>
            <a:r>
              <a:rPr kumimoji="0" lang="en-US" altLang="zh-CN" sz="2200" b="1" dirty="0">
                <a:solidFill>
                  <a:srgbClr val="3333FF"/>
                </a:solidFill>
                <a:ea typeface="楷体" panose="02010609060101010101" pitchFamily="49" charset="-122"/>
                <a:cs typeface="Times New Roman" panose="02020603050405020304" pitchFamily="18" charset="0"/>
              </a:rPr>
              <a:t>B</a:t>
            </a:r>
            <a:r>
              <a:rPr kumimoji="0" lang="zh-CN" altLang="en-US" sz="2200" b="1" dirty="0">
                <a:solidFill>
                  <a:srgbClr val="3333FF"/>
                </a:solidFill>
                <a:ea typeface="楷体" panose="02010609060101010101" pitchFamily="49" charset="-122"/>
                <a:cs typeface="Times New Roman" panose="02020603050405020304" pitchFamily="18" charset="0"/>
              </a:rPr>
              <a:t>树中总共有</a:t>
            </a:r>
            <a:r>
              <a:rPr kumimoji="0" lang="en-US" altLang="zh-CN" sz="2200" b="1" i="1" dirty="0">
                <a:solidFill>
                  <a:srgbClr val="3333FF"/>
                </a:solidFill>
                <a:ea typeface="楷体" panose="02010609060101010101" pitchFamily="49" charset="-122"/>
                <a:cs typeface="Times New Roman" panose="02020603050405020304" pitchFamily="18" charset="0"/>
              </a:rPr>
              <a:t>n</a:t>
            </a:r>
            <a:r>
              <a:rPr kumimoji="0" lang="zh-CN" altLang="en-US" sz="2200" b="1" dirty="0">
                <a:solidFill>
                  <a:srgbClr val="3333FF"/>
                </a:solidFill>
                <a:ea typeface="楷体" panose="02010609060101010101" pitchFamily="49" charset="-122"/>
                <a:cs typeface="Times New Roman" panose="02020603050405020304" pitchFamily="18" charset="0"/>
              </a:rPr>
              <a:t>个关键字，则</a:t>
            </a:r>
            <a:r>
              <a:rPr kumimoji="0" lang="zh-CN" altLang="en-US" sz="2200" b="1" dirty="0">
                <a:solidFill>
                  <a:srgbClr val="FF00FF"/>
                </a:solidFill>
                <a:ea typeface="楷体" panose="02010609060101010101" pitchFamily="49" charset="-122"/>
                <a:cs typeface="Times New Roman" panose="02020603050405020304" pitchFamily="18" charset="0"/>
              </a:rPr>
              <a:t>外部结点个数为</a:t>
            </a:r>
            <a:r>
              <a:rPr kumimoji="0" lang="en-US" altLang="zh-CN" sz="2200" b="1" i="1" dirty="0" err="1">
                <a:solidFill>
                  <a:srgbClr val="FF00FF"/>
                </a:solidFill>
                <a:ea typeface="楷体" panose="02010609060101010101" pitchFamily="49" charset="-122"/>
                <a:cs typeface="Times New Roman" panose="02020603050405020304" pitchFamily="18" charset="0"/>
              </a:rPr>
              <a:t>n</a:t>
            </a:r>
            <a:r>
              <a:rPr kumimoji="0" lang="en-US" altLang="zh-CN" sz="2200" b="1" dirty="0" err="1">
                <a:solidFill>
                  <a:srgbClr val="FF00FF"/>
                </a:solidFill>
                <a:ea typeface="楷体" panose="02010609060101010101" pitchFamily="49" charset="-122"/>
                <a:cs typeface="Times New Roman" panose="02020603050405020304" pitchFamily="18" charset="0"/>
              </a:rPr>
              <a:t>+1</a:t>
            </a:r>
            <a:r>
              <a:rPr kumimoji="0" lang="zh-CN" altLang="en-US" sz="2200" b="1" dirty="0">
                <a:solidFill>
                  <a:srgbClr val="3333FF"/>
                </a:solidFill>
                <a:ea typeface="楷体" panose="02010609060101010101" pitchFamily="49" charset="-122"/>
                <a:cs typeface="Times New Roman" panose="02020603050405020304" pitchFamily="18" charset="0"/>
              </a:rPr>
              <a:t>。</a:t>
            </a:r>
          </a:p>
        </p:txBody>
      </p:sp>
      <p:grpSp>
        <p:nvGrpSpPr>
          <p:cNvPr id="68" name="组合 67"/>
          <p:cNvGrpSpPr/>
          <p:nvPr/>
        </p:nvGrpSpPr>
        <p:grpSpPr>
          <a:xfrm>
            <a:off x="785818" y="214132"/>
            <a:ext cx="2500330" cy="609600"/>
            <a:chOff x="785818" y="214132"/>
            <a:chExt cx="2500330" cy="609600"/>
          </a:xfrm>
        </p:grpSpPr>
        <p:sp>
          <p:nvSpPr>
            <p:cNvPr id="2056" name="Text Box 7"/>
            <p:cNvSpPr txBox="1">
              <a:spLocks noChangeArrowheads="1"/>
            </p:cNvSpPr>
            <p:nvPr/>
          </p:nvSpPr>
          <p:spPr bwMode="auto">
            <a:xfrm>
              <a:off x="785818" y="214132"/>
              <a:ext cx="2159000" cy="609600"/>
            </a:xfrm>
            <a:prstGeom prst="rect">
              <a:avLst/>
            </a:prstGeom>
            <a:noFill/>
            <a:ln w="28575" algn="ctr">
              <a:noFill/>
              <a:miter lim="800000"/>
            </a:ln>
          </p:spPr>
          <p:txBody>
            <a:bodyPr lIns="0" tIns="0" rIns="0" bIns="0">
              <a:spAutoFit/>
            </a:bodyPr>
            <a:lstStyle/>
            <a:p>
              <a:pPr algn="l">
                <a:spcBef>
                  <a:spcPct val="50000"/>
                </a:spcBef>
              </a:pPr>
              <a:r>
                <a:rPr kumimoji="0" lang="zh-CN" altLang="en-US" sz="2000" b="1">
                  <a:solidFill>
                    <a:srgbClr val="3333FF"/>
                  </a:solidFill>
                  <a:ea typeface="楷体" panose="02010609060101010101" pitchFamily="49" charset="-122"/>
                  <a:cs typeface="Times New Roman" panose="02020603050405020304" pitchFamily="18" charset="0"/>
                </a:rPr>
                <a:t>通过该结点指针</a:t>
              </a:r>
              <a:r>
                <a:rPr kumimoji="0" lang="zh-CN" altLang="en-US" sz="2000" b="1" dirty="0">
                  <a:solidFill>
                    <a:srgbClr val="3333FF"/>
                  </a:solidFill>
                  <a:ea typeface="楷体" panose="02010609060101010101" pitchFamily="49" charset="-122"/>
                  <a:cs typeface="Times New Roman" panose="02020603050405020304" pitchFamily="18" charset="0"/>
                </a:rPr>
                <a:t>可以实现随机查找</a:t>
              </a:r>
            </a:p>
          </p:txBody>
        </p:sp>
        <p:cxnSp>
          <p:nvCxnSpPr>
            <p:cNvPr id="10" name="直接箭头连接符 9"/>
            <p:cNvCxnSpPr>
              <a:stCxn id="2056" idx="3"/>
            </p:cNvCxnSpPr>
            <p:nvPr/>
          </p:nvCxnSpPr>
          <p:spPr>
            <a:xfrm>
              <a:off x="2944818" y="518932"/>
              <a:ext cx="341330" cy="12382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4357718" y="599840"/>
            <a:ext cx="1143008" cy="400110"/>
          </a:xfrm>
          <a:prstGeom prst="rect">
            <a:avLst/>
          </a:prstGeom>
          <a:solidFill>
            <a:schemeClr val="bg1"/>
          </a:solidFill>
        </p:spPr>
        <p:txBody>
          <a:bodyPr wrap="square" rtlCol="0">
            <a:spAutoFit/>
          </a:bodyPr>
          <a:lstStyle/>
          <a:p>
            <a:r>
              <a:rPr lang="zh-CN" altLang="en-US" sz="2000" b="1">
                <a:solidFill>
                  <a:srgbClr val="FF00FF"/>
                </a:solidFill>
                <a:latin typeface="楷体" panose="02010609060101010101" pitchFamily="49" charset="-122"/>
                <a:ea typeface="楷体" panose="02010609060101010101" pitchFamily="49" charset="-122"/>
              </a:rPr>
              <a:t>根结点</a:t>
            </a:r>
            <a:endParaRPr lang="zh-CN" altLang="en-US" sz="2000" b="1" dirty="0">
              <a:solidFill>
                <a:srgbClr val="FF00FF"/>
              </a:solidFill>
              <a:latin typeface="楷体" panose="02010609060101010101" pitchFamily="49" charset="-122"/>
              <a:ea typeface="楷体" panose="02010609060101010101" pitchFamily="49" charset="-122"/>
            </a:endParaRPr>
          </a:p>
        </p:txBody>
      </p:sp>
      <p:grpSp>
        <p:nvGrpSpPr>
          <p:cNvPr id="14" name="组合 13"/>
          <p:cNvGrpSpPr>
            <a:grpSpLocks noChangeAspect="1"/>
          </p:cNvGrpSpPr>
          <p:nvPr/>
        </p:nvGrpSpPr>
        <p:grpSpPr>
          <a:xfrm>
            <a:off x="785818" y="642760"/>
            <a:ext cx="5786478" cy="2507474"/>
            <a:chOff x="1571604" y="3357562"/>
            <a:chExt cx="6429420" cy="2786082"/>
          </a:xfrm>
        </p:grpSpPr>
        <p:sp>
          <p:nvSpPr>
            <p:cNvPr id="15" name="矩形 14"/>
            <p:cNvSpPr/>
            <p:nvPr/>
          </p:nvSpPr>
          <p:spPr>
            <a:xfrm>
              <a:off x="4357686" y="3357562"/>
              <a:ext cx="928694" cy="39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6" name="矩形 15"/>
            <p:cNvSpPr/>
            <p:nvPr/>
          </p:nvSpPr>
          <p:spPr>
            <a:xfrm>
              <a:off x="1571604" y="5000636"/>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1   2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17" name="直接连接符 16"/>
            <p:cNvCxnSpPr/>
            <p:nvPr/>
          </p:nvCxnSpPr>
          <p:spPr>
            <a:xfrm rot="5400000">
              <a:off x="1535885" y="5503793"/>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643042" y="5682388"/>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9" name="直接连接符 18"/>
            <p:cNvCxnSpPr/>
            <p:nvPr/>
          </p:nvCxnSpPr>
          <p:spPr>
            <a:xfrm rot="5400000">
              <a:off x="1821637"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8794"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1" name="直接连接符 20"/>
            <p:cNvCxnSpPr/>
            <p:nvPr/>
          </p:nvCxnSpPr>
          <p:spPr>
            <a:xfrm rot="5400000">
              <a:off x="2107389"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214546"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矩形 22"/>
            <p:cNvSpPr/>
            <p:nvPr/>
          </p:nvSpPr>
          <p:spPr>
            <a:xfrm>
              <a:off x="2714612" y="5000636"/>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4   5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24" name="直接连接符 23"/>
            <p:cNvCxnSpPr/>
            <p:nvPr/>
          </p:nvCxnSpPr>
          <p:spPr>
            <a:xfrm rot="5400000">
              <a:off x="2678893" y="5503793"/>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786050" y="5682388"/>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6" name="直接连接符 25"/>
            <p:cNvCxnSpPr/>
            <p:nvPr/>
          </p:nvCxnSpPr>
          <p:spPr>
            <a:xfrm rot="5400000">
              <a:off x="2964645"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071802"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连接符 27"/>
            <p:cNvCxnSpPr/>
            <p:nvPr/>
          </p:nvCxnSpPr>
          <p:spPr>
            <a:xfrm rot="5400000">
              <a:off x="3250397"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57554"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0" name="矩形 29"/>
            <p:cNvSpPr/>
            <p:nvPr/>
          </p:nvSpPr>
          <p:spPr>
            <a:xfrm>
              <a:off x="385762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7   9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1" name="直接连接符 30"/>
            <p:cNvCxnSpPr/>
            <p:nvPr/>
          </p:nvCxnSpPr>
          <p:spPr>
            <a:xfrm rot="5400000">
              <a:off x="382190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2905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3" name="直接连接符 32"/>
            <p:cNvCxnSpPr/>
            <p:nvPr/>
          </p:nvCxnSpPr>
          <p:spPr>
            <a:xfrm rot="5400000">
              <a:off x="410765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21481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5" name="直接连接符 34"/>
            <p:cNvCxnSpPr/>
            <p:nvPr/>
          </p:nvCxnSpPr>
          <p:spPr>
            <a:xfrm rot="5400000">
              <a:off x="439340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450056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7" name="矩形 36"/>
            <p:cNvSpPr/>
            <p:nvPr/>
          </p:nvSpPr>
          <p:spPr>
            <a:xfrm>
              <a:off x="492919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11 12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8" name="直接连接符 37"/>
            <p:cNvCxnSpPr/>
            <p:nvPr/>
          </p:nvCxnSpPr>
          <p:spPr>
            <a:xfrm rot="5400000">
              <a:off x="489347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00062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0" name="直接连接符 39"/>
            <p:cNvCxnSpPr/>
            <p:nvPr/>
          </p:nvCxnSpPr>
          <p:spPr>
            <a:xfrm rot="5400000">
              <a:off x="517922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28638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直接连接符 41"/>
            <p:cNvCxnSpPr/>
            <p:nvPr/>
          </p:nvCxnSpPr>
          <p:spPr>
            <a:xfrm rot="5400000">
              <a:off x="546497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57213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4" name="矩形 43"/>
            <p:cNvSpPr/>
            <p:nvPr/>
          </p:nvSpPr>
          <p:spPr>
            <a:xfrm>
              <a:off x="600076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14 17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5" name="直接连接符 44"/>
            <p:cNvCxnSpPr/>
            <p:nvPr/>
          </p:nvCxnSpPr>
          <p:spPr>
            <a:xfrm rot="5400000">
              <a:off x="596504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07219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7" name="直接连接符 46"/>
            <p:cNvCxnSpPr/>
            <p:nvPr/>
          </p:nvCxnSpPr>
          <p:spPr>
            <a:xfrm rot="5400000">
              <a:off x="625079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35795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9" name="直接连接符 48"/>
            <p:cNvCxnSpPr/>
            <p:nvPr/>
          </p:nvCxnSpPr>
          <p:spPr>
            <a:xfrm rot="5400000">
              <a:off x="653654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664370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1" name="矩形 50"/>
            <p:cNvSpPr/>
            <p:nvPr/>
          </p:nvSpPr>
          <p:spPr>
            <a:xfrm>
              <a:off x="707233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Times New Roman" panose="02020603050405020304" pitchFamily="18" charset="0"/>
                  <a:cs typeface="Times New Roman" panose="02020603050405020304" pitchFamily="18" charset="0"/>
                </a:rPr>
                <a:t>19 20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2" name="直接连接符 51"/>
            <p:cNvCxnSpPr/>
            <p:nvPr/>
          </p:nvCxnSpPr>
          <p:spPr>
            <a:xfrm rot="5400000">
              <a:off x="703661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714376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4" name="直接连接符 53"/>
            <p:cNvCxnSpPr/>
            <p:nvPr/>
          </p:nvCxnSpPr>
          <p:spPr>
            <a:xfrm rot="5400000">
              <a:off x="732236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42952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6" name="直接连接符 55"/>
            <p:cNvCxnSpPr/>
            <p:nvPr/>
          </p:nvCxnSpPr>
          <p:spPr>
            <a:xfrm rot="5400000">
              <a:off x="760811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771527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8" name="矩形 57"/>
            <p:cNvSpPr/>
            <p:nvPr/>
          </p:nvSpPr>
          <p:spPr>
            <a:xfrm>
              <a:off x="2714612" y="4104570"/>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9" name="矩形 58"/>
            <p:cNvSpPr/>
            <p:nvPr/>
          </p:nvSpPr>
          <p:spPr>
            <a:xfrm>
              <a:off x="5857884" y="4104570"/>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13  18</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60" name="直接连接符 59"/>
            <p:cNvCxnSpPr/>
            <p:nvPr/>
          </p:nvCxnSpPr>
          <p:spPr>
            <a:xfrm rot="10800000" flipV="1">
              <a:off x="3571868" y="3643314"/>
              <a:ext cx="1071570" cy="428628"/>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5072066" y="3643314"/>
              <a:ext cx="928694" cy="42862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16" idx="0"/>
            </p:cNvCxnSpPr>
            <p:nvPr/>
          </p:nvCxnSpPr>
          <p:spPr>
            <a:xfrm rot="10800000" flipV="1">
              <a:off x="2035952" y="4357694"/>
              <a:ext cx="892975" cy="6429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30" idx="0"/>
            </p:cNvCxnSpPr>
            <p:nvPr/>
          </p:nvCxnSpPr>
          <p:spPr>
            <a:xfrm>
              <a:off x="3428992" y="4357694"/>
              <a:ext cx="892975" cy="67557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23" idx="0"/>
            </p:cNvCxnSpPr>
            <p:nvPr/>
          </p:nvCxnSpPr>
          <p:spPr>
            <a:xfrm rot="16200000" flipH="1">
              <a:off x="2839628" y="4661305"/>
              <a:ext cx="642942"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37" idx="0"/>
            </p:cNvCxnSpPr>
            <p:nvPr/>
          </p:nvCxnSpPr>
          <p:spPr>
            <a:xfrm rot="5400000">
              <a:off x="5359364" y="4391868"/>
              <a:ext cx="675570" cy="60722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51" idx="0"/>
            </p:cNvCxnSpPr>
            <p:nvPr/>
          </p:nvCxnSpPr>
          <p:spPr>
            <a:xfrm>
              <a:off x="6715140" y="4357694"/>
              <a:ext cx="821537" cy="67557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endCxn id="44" idx="0"/>
            </p:cNvCxnSpPr>
            <p:nvPr/>
          </p:nvCxnSpPr>
          <p:spPr>
            <a:xfrm rot="16200000" flipH="1">
              <a:off x="6038024" y="4606181"/>
              <a:ext cx="675570" cy="17859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715140" y="2071678"/>
            <a:ext cx="1857388" cy="571504"/>
            <a:chOff x="6715140" y="2071678"/>
            <a:chExt cx="2286016" cy="571504"/>
          </a:xfrm>
        </p:grpSpPr>
        <p:sp>
          <p:nvSpPr>
            <p:cNvPr id="13" name="TextBox 12"/>
            <p:cNvSpPr txBox="1"/>
            <p:nvPr/>
          </p:nvSpPr>
          <p:spPr>
            <a:xfrm>
              <a:off x="6929486" y="2142958"/>
              <a:ext cx="2071670" cy="400110"/>
            </a:xfrm>
            <a:prstGeom prst="rect">
              <a:avLst/>
            </a:prstGeom>
            <a:solidFill>
              <a:schemeClr val="bg1"/>
            </a:solidFill>
          </p:spPr>
          <p:txBody>
            <a:bodyPr wrap="square" rtlCol="0">
              <a:spAutoFit/>
            </a:bodyPr>
            <a:lstStyle/>
            <a:p>
              <a:pPr algn="l"/>
              <a:r>
                <a:rPr lang="zh-CN" altLang="en-US" sz="2000" b="1">
                  <a:solidFill>
                    <a:srgbClr val="FF00FF"/>
                  </a:solidFill>
                  <a:latin typeface="楷体" panose="02010609060101010101" pitchFamily="49" charset="-122"/>
                  <a:ea typeface="楷体" panose="02010609060101010101" pitchFamily="49" charset="-122"/>
                </a:rPr>
                <a:t>叶子结点层</a:t>
              </a:r>
              <a:endParaRPr lang="zh-CN" altLang="en-US" sz="2000" b="1" dirty="0">
                <a:solidFill>
                  <a:srgbClr val="FF00FF"/>
                </a:solidFill>
                <a:latin typeface="楷体" panose="02010609060101010101" pitchFamily="49" charset="-122"/>
                <a:ea typeface="楷体" panose="02010609060101010101" pitchFamily="49" charset="-122"/>
              </a:endParaRPr>
            </a:p>
          </p:txBody>
        </p:sp>
        <p:sp>
          <p:nvSpPr>
            <p:cNvPr id="71" name="右大括号 70"/>
            <p:cNvSpPr/>
            <p:nvPr/>
          </p:nvSpPr>
          <p:spPr>
            <a:xfrm>
              <a:off x="6715140" y="2071678"/>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FF"/>
                </a:solidFill>
              </a:endParaRPr>
            </a:p>
          </p:txBody>
        </p:sp>
      </p:grpSp>
      <p:grpSp>
        <p:nvGrpSpPr>
          <p:cNvPr id="73" name="组合 72"/>
          <p:cNvGrpSpPr/>
          <p:nvPr/>
        </p:nvGrpSpPr>
        <p:grpSpPr>
          <a:xfrm>
            <a:off x="6677040" y="2714620"/>
            <a:ext cx="1933588" cy="571504"/>
            <a:chOff x="6715140" y="2714620"/>
            <a:chExt cx="1631122" cy="571504"/>
          </a:xfrm>
        </p:grpSpPr>
        <p:sp>
          <p:nvSpPr>
            <p:cNvPr id="12" name="TextBox 11"/>
            <p:cNvSpPr txBox="1"/>
            <p:nvPr/>
          </p:nvSpPr>
          <p:spPr>
            <a:xfrm>
              <a:off x="6917534" y="2789176"/>
              <a:ext cx="1428728" cy="400110"/>
            </a:xfrm>
            <a:prstGeom prst="rect">
              <a:avLst/>
            </a:prstGeom>
            <a:solidFill>
              <a:schemeClr val="bg1"/>
            </a:solidFill>
          </p:spPr>
          <p:txBody>
            <a:bodyPr wrap="square" rtlCol="0">
              <a:spAutoFit/>
            </a:bodyPr>
            <a:lstStyle/>
            <a:p>
              <a:pPr algn="l"/>
              <a:r>
                <a:rPr lang="zh-CN" altLang="en-US" sz="2000" b="1">
                  <a:solidFill>
                    <a:srgbClr val="FF00FF"/>
                  </a:solidFill>
                  <a:latin typeface="楷体" panose="02010609060101010101" pitchFamily="49" charset="-122"/>
                  <a:ea typeface="楷体" panose="02010609060101010101" pitchFamily="49" charset="-122"/>
                </a:rPr>
                <a:t>外部结点层</a:t>
              </a:r>
              <a:endParaRPr lang="zh-CN" altLang="en-US" sz="2000" b="1" dirty="0">
                <a:solidFill>
                  <a:srgbClr val="FF00FF"/>
                </a:solidFill>
                <a:latin typeface="楷体" panose="02010609060101010101" pitchFamily="49" charset="-122"/>
                <a:ea typeface="楷体" panose="02010609060101010101" pitchFamily="49" charset="-122"/>
              </a:endParaRPr>
            </a:p>
          </p:txBody>
        </p:sp>
        <p:sp>
          <p:nvSpPr>
            <p:cNvPr id="72" name="右大括号 71"/>
            <p:cNvSpPr/>
            <p:nvPr/>
          </p:nvSpPr>
          <p:spPr>
            <a:xfrm>
              <a:off x="6715140" y="2714620"/>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FF"/>
                </a:solidFill>
              </a:endParaRPr>
            </a:p>
          </p:txBody>
        </p:sp>
      </p:grpSp>
      <p:sp>
        <p:nvSpPr>
          <p:cNvPr id="2" name="幻灯片编号占位符 1"/>
          <p:cNvSpPr>
            <a:spLocks noGrp="1"/>
          </p:cNvSpPr>
          <p:nvPr>
            <p:ph type="sldNum" sz="quarter" idx="12"/>
          </p:nvPr>
        </p:nvSpPr>
        <p:spPr/>
        <p:txBody>
          <a:bodyPr/>
          <a:lstStyle/>
          <a:p>
            <a:fld id="{A3603EE2-E77C-4A3F-BE76-CC22BE303815}" type="slidenum">
              <a:rPr lang="en-US" altLang="zh-CN" smtClean="0"/>
              <a:t>83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p:bldP spid="205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28600" y="920750"/>
            <a:ext cx="7772424" cy="3511319"/>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just" fontAlgn="ctr">
              <a:lnSpc>
                <a:spcPct val="9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#define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MAXM</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10		</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定义</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树</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的最大的阶数</a:t>
            </a:r>
          </a:p>
          <a:p>
            <a:pPr algn="just" fontAlgn="ctr">
              <a:lnSpc>
                <a:spcPct val="90000"/>
              </a:lnSpc>
              <a:spcBef>
                <a:spcPct val="50000"/>
              </a:spcBef>
            </a:pP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为关键字类型</a:t>
            </a:r>
          </a:p>
          <a:p>
            <a:pPr algn="just" fontAlgn="ctr">
              <a:lnSpc>
                <a:spcPct val="90000"/>
              </a:lnSpc>
              <a:spcBef>
                <a:spcPct val="50000"/>
              </a:spcBef>
            </a:pP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node </a:t>
            </a:r>
          </a:p>
          <a:p>
            <a:pPr algn="just" fontAlgn="ctr">
              <a:lnSpc>
                <a:spcPct val="90000"/>
              </a:lnSpc>
              <a:spcBef>
                <a:spcPct val="50000"/>
              </a:spcBef>
            </a:pP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keynum</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结点当前</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拥有的关键字的个数</a:t>
            </a:r>
          </a:p>
          <a:p>
            <a:pPr algn="just" fontAlgn="ctr">
              <a:lnSpc>
                <a:spcPct val="90000"/>
              </a:lnSpc>
              <a:spcBef>
                <a:spcPct val="50000"/>
              </a:spcBef>
            </a:pPr>
            <a:r>
              <a:rPr lang="zh-CN" altLang="en-US" sz="2000" b="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KeyType</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key[</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MAXM</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1..keynum</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存放关键字</a:t>
            </a:r>
          </a:p>
          <a:p>
            <a:pPr algn="just" fontAlgn="ctr">
              <a:lnSpc>
                <a:spcPct val="90000"/>
              </a:lnSpc>
              <a:spcBef>
                <a:spcPct val="50000"/>
              </a:spcBef>
            </a:pPr>
            <a:r>
              <a:rPr lang="zh-CN" altLang="en-US" sz="2000" b="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node *parent;	   	</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双亲结点指针</a:t>
            </a:r>
            <a:endPar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fontAlgn="ctr">
              <a:lnSpc>
                <a:spcPct val="90000"/>
              </a:lnSpc>
              <a:spcBef>
                <a:spcPct val="50000"/>
              </a:spcBef>
            </a:pPr>
            <a:r>
              <a:rPr lang="zh-CN" altLang="en-US" sz="2000" b="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node *</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ptr</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MAXM</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孩子结点指针</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数组</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0..keynum</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just" fontAlgn="ctr">
              <a:lnSpc>
                <a:spcPct val="9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9395" name="Text Box 3"/>
          <p:cNvSpPr txBox="1">
            <a:spLocks noChangeArrowheads="1"/>
          </p:cNvSpPr>
          <p:nvPr/>
        </p:nvSpPr>
        <p:spPr bwMode="auto">
          <a:xfrm>
            <a:off x="250825" y="260350"/>
            <a:ext cx="7993063" cy="433965"/>
          </a:xfrm>
          <a:prstGeom prst="rect">
            <a:avLst/>
          </a:prstGeom>
          <a:noFill/>
          <a:ln w="28575" algn="ctr">
            <a:noFill/>
            <a:miter lim="800000"/>
          </a:ln>
        </p:spPr>
        <p:txBody>
          <a:bodyPr>
            <a:spAutoFit/>
          </a:bodyPr>
          <a:lstStyle/>
          <a:p>
            <a:pPr algn="just" fontAlgn="ctr">
              <a:lnSpc>
                <a:spcPct val="90000"/>
              </a:lnSpc>
              <a:spcBef>
                <a:spcPct val="50000"/>
              </a:spcBef>
            </a:pPr>
            <a:r>
              <a:rPr lang="zh-CN" altLang="en-US" sz="2400" b="1">
                <a:solidFill>
                  <a:srgbClr val="3333FF"/>
                </a:solidFill>
                <a:ea typeface="楷体" panose="02010609060101010101" pitchFamily="49" charset="-122"/>
                <a:cs typeface="Times New Roman" panose="02020603050405020304" pitchFamily="18" charset="0"/>
              </a:rPr>
              <a:t>在</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400" b="1" dirty="0">
                <a:solidFill>
                  <a:srgbClr val="3333FF"/>
                </a:solidFill>
                <a:ea typeface="楷体" panose="02010609060101010101" pitchFamily="49" charset="-122"/>
                <a:cs typeface="Times New Roman" panose="02020603050405020304" pitchFamily="18" charset="0"/>
              </a:rPr>
              <a:t>的存储</a:t>
            </a:r>
            <a:r>
              <a:rPr lang="zh-CN" altLang="en-US" sz="2400" b="1">
                <a:solidFill>
                  <a:srgbClr val="3333FF"/>
                </a:solidFill>
                <a:ea typeface="楷体" panose="02010609060101010101" pitchFamily="49" charset="-122"/>
                <a:cs typeface="Times New Roman" panose="02020603050405020304" pitchFamily="18" charset="0"/>
              </a:rPr>
              <a:t>结构中，结点的</a:t>
            </a:r>
            <a:r>
              <a:rPr lang="zh-CN" altLang="en-US" sz="2400" b="1" dirty="0">
                <a:solidFill>
                  <a:srgbClr val="3333FF"/>
                </a:solidFill>
                <a:ea typeface="楷体" panose="02010609060101010101" pitchFamily="49" charset="-122"/>
                <a:cs typeface="Times New Roman" panose="02020603050405020304" pitchFamily="18" charset="0"/>
              </a:rPr>
              <a:t>类型定义如下：</a:t>
            </a:r>
            <a:endParaRPr kumimoji="0" lang="zh-CN" altLang="en-US" sz="2400" b="1"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84</a:t>
            </a:fld>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642910" y="882610"/>
            <a:ext cx="8172480" cy="2377061"/>
          </a:xfrm>
          <a:prstGeom prst="rect">
            <a:avLst/>
          </a:prstGeom>
          <a:noFill/>
          <a:ln w="9525">
            <a:noFill/>
            <a:miter lim="800000"/>
          </a:ln>
        </p:spPr>
        <p:txBody>
          <a:bodyPr wrap="square">
            <a:spAutoFit/>
          </a:bodyPr>
          <a:lstStyle/>
          <a:p>
            <a:pPr algn="just" fontAlgn="ctr">
              <a:lnSpc>
                <a:spcPct val="70000"/>
              </a:lnSpc>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将</a:t>
            </a:r>
            <a:r>
              <a:rPr lang="en-US" altLang="zh-CN" sz="2400" b="1" i="1" dirty="0">
                <a:ea typeface="楷体" panose="02010609060101010101" pitchFamily="49" charset="-122"/>
                <a:cs typeface="Times New Roman" panose="02020603050405020304" pitchFamily="18" charset="0"/>
              </a:rPr>
              <a:t>k</a:t>
            </a:r>
            <a:r>
              <a:rPr lang="zh-CN" altLang="en-US" sz="2400" b="1">
                <a:solidFill>
                  <a:srgbClr val="3333FF"/>
                </a:solidFill>
                <a:ea typeface="楷体" panose="02010609060101010101" pitchFamily="49" charset="-122"/>
                <a:cs typeface="Times New Roman" panose="02020603050405020304" pitchFamily="18" charset="0"/>
              </a:rPr>
              <a:t>与根结点中</a:t>
            </a:r>
            <a:r>
              <a:rPr lang="zh-CN" altLang="en-US" sz="2400" b="1" dirty="0">
                <a:solidFill>
                  <a:srgbClr val="3333FF"/>
                </a:solidFill>
                <a:ea typeface="楷体" panose="02010609060101010101" pitchFamily="49" charset="-122"/>
                <a:cs typeface="Times New Roman" panose="02020603050405020304" pitchFamily="18" charset="0"/>
              </a:rPr>
              <a:t>的</a:t>
            </a:r>
            <a:r>
              <a:rPr lang="en-US" altLang="zh-CN" sz="2400" b="1" dirty="0">
                <a:solidFill>
                  <a:srgbClr val="3333FF"/>
                </a:solidFill>
                <a:ea typeface="楷体" panose="02010609060101010101" pitchFamily="49" charset="-122"/>
                <a:cs typeface="Times New Roman" panose="02020603050405020304" pitchFamily="18" charset="0"/>
              </a:rPr>
              <a:t>key[</a:t>
            </a:r>
            <a:r>
              <a:rPr lang="en-US" altLang="zh-CN" sz="2400" b="1" i="1" dirty="0" err="1">
                <a:solidFill>
                  <a:srgbClr val="3333FF"/>
                </a:solidFill>
                <a:ea typeface="楷体" panose="02010609060101010101" pitchFamily="49" charset="-122"/>
                <a:cs typeface="Times New Roman" panose="02020603050405020304" pitchFamily="18" charset="0"/>
              </a:rPr>
              <a:t>i</a:t>
            </a:r>
            <a:r>
              <a:rPr lang="en-US" altLang="zh-CN" sz="2400" b="1" dirty="0">
                <a:solidFill>
                  <a:srgbClr val="3333FF"/>
                </a:solidFill>
                <a:ea typeface="楷体" panose="02010609060101010101" pitchFamily="49" charset="-122"/>
                <a:cs typeface="Times New Roman" panose="02020603050405020304" pitchFamily="18" charset="0"/>
              </a:rPr>
              <a:t>]</a:t>
            </a:r>
            <a:r>
              <a:rPr lang="zh-CN" altLang="en-US" sz="2400" b="1" dirty="0">
                <a:solidFill>
                  <a:srgbClr val="3333FF"/>
                </a:solidFill>
                <a:ea typeface="楷体" panose="02010609060101010101" pitchFamily="49" charset="-122"/>
                <a:cs typeface="Times New Roman" panose="02020603050405020304" pitchFamily="18" charset="0"/>
              </a:rPr>
              <a:t>进行比较：</a:t>
            </a:r>
          </a:p>
          <a:p>
            <a:pPr algn="just" fontAlgn="ctr">
              <a:lnSpc>
                <a:spcPts val="2640"/>
              </a:lnSpc>
              <a:spcBef>
                <a:spcPct val="50000"/>
              </a:spcBef>
            </a:pPr>
            <a:r>
              <a:rPr lang="zh-CN" altLang="en-US" sz="2400" b="1">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3333FF"/>
                </a:solidFill>
                <a:ea typeface="楷体" panose="02010609060101010101" pitchFamily="49" charset="-122"/>
                <a:cs typeface="Times New Roman" panose="02020603050405020304" pitchFamily="18" charset="0"/>
              </a:rPr>
              <a:t>若</a:t>
            </a:r>
            <a:r>
              <a:rPr lang="en-US" altLang="zh-CN" sz="2200" b="1" i="1">
                <a:ea typeface="楷体" panose="02010609060101010101" pitchFamily="49" charset="-122"/>
                <a:cs typeface="Times New Roman" panose="02020603050405020304" pitchFamily="18" charset="0"/>
              </a:rPr>
              <a:t>k</a:t>
            </a:r>
            <a:r>
              <a:rPr lang="en-US" altLang="zh-CN" sz="2200" b="1">
                <a:solidFill>
                  <a:srgbClr val="3333FF"/>
                </a:solidFill>
                <a:ea typeface="楷体" panose="02010609060101010101" pitchFamily="49" charset="-122"/>
                <a:cs typeface="Times New Roman" panose="02020603050405020304" pitchFamily="18" charset="0"/>
              </a:rPr>
              <a:t>=key[</a:t>
            </a:r>
            <a:r>
              <a:rPr lang="en-US" altLang="zh-CN" sz="2200" b="1" i="1" err="1">
                <a:solidFill>
                  <a:srgbClr val="3333FF"/>
                </a:solidFill>
                <a:ea typeface="楷体" panose="02010609060101010101" pitchFamily="49" charset="-122"/>
                <a:cs typeface="Times New Roman" panose="02020603050405020304" pitchFamily="18" charset="0"/>
              </a:rPr>
              <a:t>i</a:t>
            </a:r>
            <a:r>
              <a:rPr lang="en-US" altLang="zh-CN" sz="2200" b="1">
                <a:solidFill>
                  <a:srgbClr val="3333FF"/>
                </a:solidFill>
                <a:ea typeface="楷体" panose="02010609060101010101" pitchFamily="49" charset="-122"/>
                <a:cs typeface="Times New Roman" panose="02020603050405020304" pitchFamily="18" charset="0"/>
              </a:rPr>
              <a:t>]</a:t>
            </a:r>
            <a:r>
              <a:rPr lang="zh-CN" altLang="en-US" sz="2200" b="1">
                <a:solidFill>
                  <a:srgbClr val="3333FF"/>
                </a:solidFill>
                <a:ea typeface="楷体" panose="02010609060101010101" pitchFamily="49" charset="-122"/>
                <a:cs typeface="Times New Roman" panose="02020603050405020304" pitchFamily="18" charset="0"/>
              </a:rPr>
              <a:t>，则</a:t>
            </a:r>
            <a:r>
              <a:rPr lang="zh-CN" altLang="en-US" sz="2200" b="1" dirty="0">
                <a:solidFill>
                  <a:srgbClr val="3333FF"/>
                </a:solidFill>
                <a:ea typeface="楷体" panose="02010609060101010101" pitchFamily="49" charset="-122"/>
                <a:cs typeface="Times New Roman" panose="02020603050405020304" pitchFamily="18" charset="0"/>
              </a:rPr>
              <a:t>查找成功；</a:t>
            </a:r>
          </a:p>
          <a:p>
            <a:pPr algn="just" fontAlgn="ctr">
              <a:lnSpc>
                <a:spcPts val="2640"/>
              </a:lnSpc>
              <a:spcBef>
                <a:spcPct val="50000"/>
              </a:spcBef>
            </a:pPr>
            <a:r>
              <a:rPr lang="zh-CN" altLang="en-US" sz="2200" b="1">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3333FF"/>
                </a:solidFill>
                <a:ea typeface="楷体" panose="02010609060101010101" pitchFamily="49" charset="-122"/>
                <a:cs typeface="Times New Roman" panose="02020603050405020304" pitchFamily="18" charset="0"/>
              </a:rPr>
              <a:t>若</a:t>
            </a:r>
            <a:r>
              <a:rPr lang="en-US" altLang="zh-CN" sz="2200" b="1" i="1" dirty="0">
                <a:ea typeface="楷体" panose="02010609060101010101" pitchFamily="49" charset="-122"/>
                <a:cs typeface="Times New Roman" panose="02020603050405020304" pitchFamily="18" charset="0"/>
              </a:rPr>
              <a:t>k</a:t>
            </a:r>
            <a:r>
              <a:rPr lang="zh-CN" altLang="en-US" sz="2200" b="1" dirty="0">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key[1]</a:t>
            </a:r>
            <a:r>
              <a:rPr lang="zh-CN" altLang="en-US" sz="2200" b="1">
                <a:solidFill>
                  <a:srgbClr val="3333FF"/>
                </a:solidFill>
                <a:ea typeface="楷体" panose="02010609060101010101" pitchFamily="49" charset="-122"/>
                <a:cs typeface="Times New Roman" panose="02020603050405020304" pitchFamily="18" charset="0"/>
              </a:rPr>
              <a:t>，则</a:t>
            </a:r>
            <a:r>
              <a:rPr lang="zh-CN" altLang="en-US" sz="2200" b="1" dirty="0">
                <a:solidFill>
                  <a:srgbClr val="3333FF"/>
                </a:solidFill>
                <a:ea typeface="楷体" panose="02010609060101010101" pitchFamily="49" charset="-122"/>
                <a:cs typeface="Times New Roman" panose="02020603050405020304" pitchFamily="18" charset="0"/>
              </a:rPr>
              <a:t>沿着指针</a:t>
            </a:r>
            <a:r>
              <a:rPr lang="en-US" altLang="zh-CN" sz="2200" b="1" dirty="0" err="1">
                <a:solidFill>
                  <a:srgbClr val="3333FF"/>
                </a:solidFill>
                <a:ea typeface="楷体" panose="02010609060101010101" pitchFamily="49" charset="-122"/>
                <a:cs typeface="Times New Roman" panose="02020603050405020304" pitchFamily="18" charset="0"/>
              </a:rPr>
              <a:t>ptr</a:t>
            </a:r>
            <a:r>
              <a:rPr lang="en-US" altLang="zh-CN" sz="2200" b="1" dirty="0">
                <a:solidFill>
                  <a:srgbClr val="3333FF"/>
                </a:solidFill>
                <a:ea typeface="楷体" panose="02010609060101010101" pitchFamily="49" charset="-122"/>
                <a:cs typeface="Times New Roman" panose="02020603050405020304" pitchFamily="18" charset="0"/>
              </a:rPr>
              <a:t>[0]</a:t>
            </a:r>
            <a:r>
              <a:rPr lang="zh-CN" altLang="en-US" sz="2200" b="1" dirty="0">
                <a:solidFill>
                  <a:srgbClr val="3333FF"/>
                </a:solidFill>
                <a:ea typeface="楷体" panose="02010609060101010101" pitchFamily="49" charset="-122"/>
                <a:cs typeface="Times New Roman" panose="02020603050405020304" pitchFamily="18" charset="0"/>
              </a:rPr>
              <a:t>所指的子树继续查找；</a:t>
            </a:r>
          </a:p>
          <a:p>
            <a:pPr algn="just" fontAlgn="ctr">
              <a:lnSpc>
                <a:spcPts val="2640"/>
              </a:lnSpc>
              <a:spcBef>
                <a:spcPct val="50000"/>
              </a:spcBef>
            </a:pPr>
            <a:r>
              <a:rPr lang="zh-CN" altLang="en-US" sz="2200" b="1">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3333FF"/>
                </a:solidFill>
                <a:ea typeface="楷体" panose="02010609060101010101" pitchFamily="49" charset="-122"/>
                <a:cs typeface="Times New Roman" panose="02020603050405020304" pitchFamily="18" charset="0"/>
              </a:rPr>
              <a:t>若</a:t>
            </a:r>
            <a:r>
              <a:rPr lang="en-US" altLang="zh-CN" sz="2200" b="1" dirty="0">
                <a:solidFill>
                  <a:srgbClr val="3333FF"/>
                </a:solidFill>
                <a:ea typeface="楷体" panose="02010609060101010101" pitchFamily="49" charset="-122"/>
                <a:cs typeface="Times New Roman" panose="02020603050405020304" pitchFamily="18" charset="0"/>
              </a:rPr>
              <a:t>key[</a:t>
            </a:r>
            <a:r>
              <a:rPr lang="en-US" altLang="zh-CN" sz="2200" b="1" i="1" dirty="0" err="1">
                <a:solidFill>
                  <a:srgbClr val="3333FF"/>
                </a:solidFill>
                <a:ea typeface="楷体" panose="02010609060101010101" pitchFamily="49" charset="-122"/>
                <a:cs typeface="Times New Roman" panose="02020603050405020304" pitchFamily="18" charset="0"/>
              </a:rPr>
              <a:t>i</a:t>
            </a:r>
            <a:r>
              <a:rPr lang="en-US" altLang="zh-CN" sz="2200" b="1" dirty="0">
                <a:solidFill>
                  <a:srgbClr val="3333FF"/>
                </a:solidFill>
                <a:ea typeface="楷体" panose="02010609060101010101" pitchFamily="49" charset="-122"/>
                <a:cs typeface="Times New Roman" panose="02020603050405020304" pitchFamily="18" charset="0"/>
              </a:rPr>
              <a:t>]</a:t>
            </a:r>
            <a:r>
              <a:rPr lang="zh-CN" altLang="en-US" sz="2200" b="1" dirty="0">
                <a:solidFill>
                  <a:srgbClr val="3333FF"/>
                </a:solidFill>
                <a:ea typeface="楷体" panose="02010609060101010101" pitchFamily="49" charset="-122"/>
                <a:cs typeface="Times New Roman" panose="02020603050405020304" pitchFamily="18" charset="0"/>
              </a:rPr>
              <a:t>＜</a:t>
            </a:r>
            <a:r>
              <a:rPr lang="en-US" altLang="zh-CN" sz="2200" b="1" i="1" dirty="0">
                <a:ea typeface="楷体" panose="02010609060101010101" pitchFamily="49" charset="-122"/>
                <a:cs typeface="Times New Roman" panose="02020603050405020304" pitchFamily="18" charset="0"/>
              </a:rPr>
              <a:t>k</a:t>
            </a:r>
            <a:r>
              <a:rPr lang="zh-CN" altLang="en-US" sz="2200" b="1" dirty="0">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key[</a:t>
            </a:r>
            <a:r>
              <a:rPr lang="en-US" altLang="zh-CN" sz="2200" b="1" i="1" err="1">
                <a:solidFill>
                  <a:srgbClr val="3333FF"/>
                </a:solidFill>
                <a:ea typeface="楷体" panose="02010609060101010101" pitchFamily="49" charset="-122"/>
                <a:cs typeface="Times New Roman" panose="02020603050405020304" pitchFamily="18" charset="0"/>
              </a:rPr>
              <a:t>i</a:t>
            </a:r>
            <a:r>
              <a:rPr lang="en-US" altLang="zh-CN" sz="2200" b="1" err="1">
                <a:solidFill>
                  <a:srgbClr val="3333FF"/>
                </a:solidFill>
                <a:ea typeface="楷体" panose="02010609060101010101" pitchFamily="49" charset="-122"/>
                <a:cs typeface="Times New Roman" panose="02020603050405020304" pitchFamily="18" charset="0"/>
              </a:rPr>
              <a:t>+1</a:t>
            </a:r>
            <a:r>
              <a:rPr lang="en-US" altLang="zh-CN" sz="2200" b="1">
                <a:solidFill>
                  <a:srgbClr val="3333FF"/>
                </a:solidFill>
                <a:ea typeface="楷体" panose="02010609060101010101" pitchFamily="49" charset="-122"/>
                <a:cs typeface="Times New Roman" panose="02020603050405020304" pitchFamily="18" charset="0"/>
              </a:rPr>
              <a:t>]</a:t>
            </a:r>
            <a:r>
              <a:rPr lang="zh-CN" altLang="en-US" sz="2200" b="1">
                <a:solidFill>
                  <a:srgbClr val="3333FF"/>
                </a:solidFill>
                <a:ea typeface="楷体" panose="02010609060101010101" pitchFamily="49" charset="-122"/>
                <a:cs typeface="Times New Roman" panose="02020603050405020304" pitchFamily="18" charset="0"/>
              </a:rPr>
              <a:t>，则</a:t>
            </a:r>
            <a:r>
              <a:rPr lang="zh-CN" altLang="en-US" sz="2200" b="1" dirty="0">
                <a:solidFill>
                  <a:srgbClr val="3333FF"/>
                </a:solidFill>
                <a:ea typeface="楷体" panose="02010609060101010101" pitchFamily="49" charset="-122"/>
                <a:cs typeface="Times New Roman" panose="02020603050405020304" pitchFamily="18" charset="0"/>
              </a:rPr>
              <a:t>沿着指针</a:t>
            </a:r>
            <a:r>
              <a:rPr lang="en-US" altLang="zh-CN" sz="2200" b="1" dirty="0" err="1">
                <a:solidFill>
                  <a:srgbClr val="3333FF"/>
                </a:solidFill>
                <a:ea typeface="楷体" panose="02010609060101010101" pitchFamily="49" charset="-122"/>
                <a:cs typeface="Times New Roman" panose="02020603050405020304" pitchFamily="18" charset="0"/>
              </a:rPr>
              <a:t>ptr</a:t>
            </a:r>
            <a:r>
              <a:rPr lang="en-US" altLang="zh-CN" sz="2200" b="1" dirty="0">
                <a:solidFill>
                  <a:srgbClr val="3333FF"/>
                </a:solidFill>
                <a:ea typeface="楷体" panose="02010609060101010101" pitchFamily="49" charset="-122"/>
                <a:cs typeface="Times New Roman" panose="02020603050405020304" pitchFamily="18" charset="0"/>
              </a:rPr>
              <a:t>[</a:t>
            </a:r>
            <a:r>
              <a:rPr lang="en-US" altLang="zh-CN" sz="2200" b="1" i="1" dirty="0" err="1">
                <a:solidFill>
                  <a:srgbClr val="3333FF"/>
                </a:solidFill>
                <a:ea typeface="楷体" panose="02010609060101010101" pitchFamily="49" charset="-122"/>
                <a:cs typeface="Times New Roman" panose="02020603050405020304" pitchFamily="18" charset="0"/>
              </a:rPr>
              <a:t>i</a:t>
            </a:r>
            <a:r>
              <a:rPr lang="en-US" altLang="zh-CN" sz="2200" b="1" dirty="0">
                <a:solidFill>
                  <a:srgbClr val="3333FF"/>
                </a:solidFill>
                <a:ea typeface="楷体" panose="02010609060101010101" pitchFamily="49" charset="-122"/>
                <a:cs typeface="Times New Roman" panose="02020603050405020304" pitchFamily="18" charset="0"/>
              </a:rPr>
              <a:t>]</a:t>
            </a:r>
            <a:r>
              <a:rPr lang="zh-CN" altLang="en-US" sz="2200" b="1" dirty="0">
                <a:solidFill>
                  <a:srgbClr val="3333FF"/>
                </a:solidFill>
                <a:ea typeface="楷体" panose="02010609060101010101" pitchFamily="49" charset="-122"/>
                <a:cs typeface="Times New Roman" panose="02020603050405020304" pitchFamily="18" charset="0"/>
              </a:rPr>
              <a:t>所指的子树继续查找；</a:t>
            </a:r>
          </a:p>
          <a:p>
            <a:pPr algn="just" fontAlgn="ctr">
              <a:lnSpc>
                <a:spcPts val="2640"/>
              </a:lnSpc>
              <a:spcBef>
                <a:spcPct val="50000"/>
              </a:spcBef>
            </a:pPr>
            <a:r>
              <a:rPr lang="zh-CN" altLang="en-US" sz="2200" b="1">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3333FF"/>
                </a:solidFill>
                <a:ea typeface="楷体" panose="02010609060101010101" pitchFamily="49" charset="-122"/>
                <a:cs typeface="Times New Roman" panose="02020603050405020304" pitchFamily="18" charset="0"/>
              </a:rPr>
              <a:t>若</a:t>
            </a:r>
            <a:r>
              <a:rPr lang="en-US" altLang="zh-CN" sz="2200" b="1" i="1" dirty="0">
                <a:ea typeface="楷体" panose="02010609060101010101" pitchFamily="49" charset="-122"/>
                <a:cs typeface="Times New Roman" panose="02020603050405020304" pitchFamily="18" charset="0"/>
              </a:rPr>
              <a:t>k</a:t>
            </a:r>
            <a:r>
              <a:rPr lang="zh-CN" altLang="en-US" sz="2200" b="1" dirty="0">
                <a:solidFill>
                  <a:srgbClr val="3333FF"/>
                </a:solidFill>
                <a:ea typeface="楷体" panose="02010609060101010101" pitchFamily="49" charset="-122"/>
                <a:cs typeface="Times New Roman" panose="02020603050405020304" pitchFamily="18" charset="0"/>
              </a:rPr>
              <a:t>＞</a:t>
            </a:r>
            <a:r>
              <a:rPr lang="en-US" altLang="zh-CN" sz="2200" b="1">
                <a:solidFill>
                  <a:srgbClr val="3333FF"/>
                </a:solidFill>
                <a:ea typeface="楷体" panose="02010609060101010101" pitchFamily="49" charset="-122"/>
                <a:cs typeface="Times New Roman" panose="02020603050405020304" pitchFamily="18" charset="0"/>
              </a:rPr>
              <a:t>key[</a:t>
            </a:r>
            <a:r>
              <a:rPr lang="en-US" altLang="zh-CN" sz="2200" b="1" i="1">
                <a:solidFill>
                  <a:srgbClr val="3333FF"/>
                </a:solidFill>
                <a:ea typeface="楷体" panose="02010609060101010101" pitchFamily="49" charset="-122"/>
                <a:cs typeface="Times New Roman" panose="02020603050405020304" pitchFamily="18" charset="0"/>
              </a:rPr>
              <a:t>n</a:t>
            </a:r>
            <a:r>
              <a:rPr lang="en-US" altLang="zh-CN" sz="2200" b="1">
                <a:solidFill>
                  <a:srgbClr val="3333FF"/>
                </a:solidFill>
                <a:ea typeface="楷体" panose="02010609060101010101" pitchFamily="49" charset="-122"/>
                <a:cs typeface="Times New Roman" panose="02020603050405020304" pitchFamily="18" charset="0"/>
              </a:rPr>
              <a:t>]</a:t>
            </a:r>
            <a:r>
              <a:rPr lang="zh-CN" altLang="en-US" sz="2200" b="1">
                <a:solidFill>
                  <a:srgbClr val="3333FF"/>
                </a:solidFill>
                <a:ea typeface="楷体" panose="02010609060101010101" pitchFamily="49" charset="-122"/>
                <a:cs typeface="Times New Roman" panose="02020603050405020304" pitchFamily="18" charset="0"/>
              </a:rPr>
              <a:t>，则</a:t>
            </a:r>
            <a:r>
              <a:rPr lang="zh-CN" altLang="en-US" sz="2200" b="1" dirty="0">
                <a:solidFill>
                  <a:srgbClr val="3333FF"/>
                </a:solidFill>
                <a:ea typeface="楷体" panose="02010609060101010101" pitchFamily="49" charset="-122"/>
                <a:cs typeface="Times New Roman" panose="02020603050405020304" pitchFamily="18" charset="0"/>
              </a:rPr>
              <a:t>沿着指针</a:t>
            </a:r>
            <a:r>
              <a:rPr lang="en-US" altLang="zh-CN" sz="2200" b="1" dirty="0" err="1">
                <a:solidFill>
                  <a:srgbClr val="3333FF"/>
                </a:solidFill>
                <a:ea typeface="楷体" panose="02010609060101010101" pitchFamily="49" charset="-122"/>
                <a:cs typeface="Times New Roman" panose="02020603050405020304" pitchFamily="18" charset="0"/>
              </a:rPr>
              <a:t>ptr</a:t>
            </a:r>
            <a:r>
              <a:rPr lang="en-US" altLang="zh-CN" sz="2200" b="1" dirty="0">
                <a:solidFill>
                  <a:srgbClr val="3333FF"/>
                </a:solidFill>
                <a:ea typeface="楷体" panose="02010609060101010101" pitchFamily="49" charset="-122"/>
                <a:cs typeface="Times New Roman" panose="02020603050405020304" pitchFamily="18" charset="0"/>
              </a:rPr>
              <a:t>[</a:t>
            </a:r>
            <a:r>
              <a:rPr lang="en-US" altLang="zh-CN" sz="2200" b="1" i="1" dirty="0">
                <a:solidFill>
                  <a:srgbClr val="3333FF"/>
                </a:solidFill>
                <a:ea typeface="楷体" panose="02010609060101010101" pitchFamily="49" charset="-122"/>
                <a:cs typeface="Times New Roman" panose="02020603050405020304" pitchFamily="18" charset="0"/>
              </a:rPr>
              <a:t>n</a:t>
            </a:r>
            <a:r>
              <a:rPr lang="en-US" altLang="zh-CN" sz="2200" b="1" dirty="0">
                <a:solidFill>
                  <a:srgbClr val="3333FF"/>
                </a:solidFill>
                <a:ea typeface="楷体" panose="02010609060101010101" pitchFamily="49" charset="-122"/>
                <a:cs typeface="Times New Roman" panose="02020603050405020304" pitchFamily="18" charset="0"/>
              </a:rPr>
              <a:t>]</a:t>
            </a:r>
            <a:r>
              <a:rPr lang="zh-CN" altLang="en-US" sz="2200" b="1" dirty="0">
                <a:solidFill>
                  <a:srgbClr val="3333FF"/>
                </a:solidFill>
                <a:ea typeface="楷体" panose="02010609060101010101" pitchFamily="49" charset="-122"/>
                <a:cs typeface="Times New Roman" panose="02020603050405020304" pitchFamily="18" charset="0"/>
              </a:rPr>
              <a:t>所指的子树继续查找。 </a:t>
            </a:r>
          </a:p>
        </p:txBody>
      </p:sp>
      <p:sp>
        <p:nvSpPr>
          <p:cNvPr id="60419" name="Text Box 3"/>
          <p:cNvSpPr txBox="1">
            <a:spLocks noChangeArrowheads="1"/>
          </p:cNvSpPr>
          <p:nvPr/>
        </p:nvSpPr>
        <p:spPr bwMode="auto">
          <a:xfrm>
            <a:off x="323850" y="214290"/>
            <a:ext cx="2519363" cy="457200"/>
          </a:xfrm>
          <a:prstGeom prst="rect">
            <a:avLst/>
          </a:prstGeom>
          <a:solidFill>
            <a:srgbClr val="9900FF"/>
          </a:solidFill>
          <a:ln w="28575" algn="ctr">
            <a:noFill/>
            <a:miter lim="800000"/>
          </a:ln>
        </p:spPr>
        <p:txBody>
          <a:bodyPr>
            <a:spAutoFit/>
          </a:bodyPr>
          <a:lstStyle/>
          <a:p>
            <a:pPr marL="457200" indent="-457200">
              <a:spcBef>
                <a:spcPct val="50000"/>
              </a:spcBef>
            </a:pPr>
            <a:r>
              <a:rPr kumimoji="0" lang="en-US" altLang="zh-CN" sz="24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24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4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树</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的查找</a:t>
            </a:r>
            <a:endParaRPr kumimoji="0"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0420" name="Rectangle 4"/>
          <p:cNvSpPr>
            <a:spLocks noChangeArrowheads="1"/>
          </p:cNvSpPr>
          <p:nvPr/>
        </p:nvSpPr>
        <p:spPr bwMode="auto">
          <a:xfrm>
            <a:off x="1907704" y="3857628"/>
            <a:ext cx="1728192"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2400" b="1" i="1" dirty="0">
                <a:solidFill>
                  <a:srgbClr val="3333FF"/>
                </a:solidFill>
                <a:latin typeface="Times New Roman" panose="02020603050405020304" pitchFamily="18" charset="0"/>
                <a:ea typeface="楷体_GB2312" pitchFamily="49" charset="-122"/>
                <a:cs typeface="Times New Roman" panose="02020603050405020304" pitchFamily="18" charset="0"/>
              </a:rPr>
              <a:t>  k</a:t>
            </a:r>
            <a:r>
              <a:rPr kumimoji="0" lang="en-US" altLang="zh-CN" sz="2400" b="1" baseline="-25000" dirty="0">
                <a:solidFill>
                  <a:srgbClr val="3333FF"/>
                </a:solidFill>
                <a:latin typeface="Times New Roman" panose="02020603050405020304" pitchFamily="18" charset="0"/>
                <a:ea typeface="楷体_GB2312" pitchFamily="49" charset="-122"/>
                <a:cs typeface="Times New Roman" panose="02020603050405020304" pitchFamily="18" charset="0"/>
              </a:rPr>
              <a:t>1</a:t>
            </a:r>
            <a:r>
              <a:rPr kumimoji="0"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  </a:t>
            </a:r>
            <a:r>
              <a:rPr kumimoji="0" lang="en-US" altLang="zh-CN" sz="2400" b="1" i="1" dirty="0">
                <a:solidFill>
                  <a:srgbClr val="FF00FF"/>
                </a:solidFill>
                <a:latin typeface="Times New Roman" panose="02020603050405020304" pitchFamily="18" charset="0"/>
                <a:ea typeface="楷体_GB2312" pitchFamily="49" charset="-122"/>
                <a:cs typeface="Times New Roman" panose="02020603050405020304" pitchFamily="18" charset="0"/>
              </a:rPr>
              <a:t>k</a:t>
            </a:r>
            <a:r>
              <a:rPr kumimoji="0" lang="en-US" altLang="zh-CN" sz="2400" b="1" baseline="-25000" dirty="0">
                <a:solidFill>
                  <a:srgbClr val="FF00FF"/>
                </a:solidFill>
                <a:latin typeface="Times New Roman" panose="02020603050405020304" pitchFamily="18" charset="0"/>
                <a:ea typeface="楷体_GB2312" pitchFamily="49" charset="-122"/>
                <a:cs typeface="Times New Roman" panose="02020603050405020304" pitchFamily="18" charset="0"/>
              </a:rPr>
              <a:t>2 </a:t>
            </a:r>
            <a:r>
              <a:rPr kumimoji="0"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 </a:t>
            </a:r>
            <a:r>
              <a:rPr kumimoji="0" lang="en-US" altLang="zh-CN" sz="2400" b="1" i="1" dirty="0">
                <a:solidFill>
                  <a:srgbClr val="3333FF"/>
                </a:solidFill>
                <a:latin typeface="Times New Roman" panose="02020603050405020304" pitchFamily="18" charset="0"/>
                <a:ea typeface="楷体_GB2312" pitchFamily="49" charset="-122"/>
                <a:cs typeface="Times New Roman" panose="02020603050405020304" pitchFamily="18" charset="0"/>
              </a:rPr>
              <a:t>k</a:t>
            </a:r>
            <a:r>
              <a:rPr kumimoji="0" lang="en-US" altLang="zh-CN" sz="2400" b="1" baseline="-25000" dirty="0">
                <a:solidFill>
                  <a:srgbClr val="3333FF"/>
                </a:solidFill>
                <a:latin typeface="Times New Roman" panose="02020603050405020304" pitchFamily="18" charset="0"/>
                <a:ea typeface="楷体_GB2312" pitchFamily="49" charset="-122"/>
                <a:cs typeface="Times New Roman" panose="02020603050405020304" pitchFamily="18" charset="0"/>
              </a:rPr>
              <a:t>3</a:t>
            </a:r>
          </a:p>
        </p:txBody>
      </p:sp>
      <p:grpSp>
        <p:nvGrpSpPr>
          <p:cNvPr id="13" name="组合 12"/>
          <p:cNvGrpSpPr/>
          <p:nvPr/>
        </p:nvGrpSpPr>
        <p:grpSpPr>
          <a:xfrm>
            <a:off x="1142976" y="4216403"/>
            <a:ext cx="1671631" cy="1492268"/>
            <a:chOff x="2571736" y="4508500"/>
            <a:chExt cx="1671631" cy="1492268"/>
          </a:xfrm>
        </p:grpSpPr>
        <p:sp>
          <p:nvSpPr>
            <p:cNvPr id="60421" name="Freeform 5"/>
            <p:cNvSpPr/>
            <p:nvPr/>
          </p:nvSpPr>
          <p:spPr bwMode="auto">
            <a:xfrm>
              <a:off x="3925875" y="4508500"/>
              <a:ext cx="0" cy="952500"/>
            </a:xfrm>
            <a:custGeom>
              <a:avLst/>
              <a:gdLst>
                <a:gd name="T0" fmla="*/ 552 w 552"/>
                <a:gd name="T1" fmla="*/ 0 h 600"/>
                <a:gd name="T2" fmla="*/ 0 w 552"/>
                <a:gd name="T3" fmla="*/ 600 h 600"/>
                <a:gd name="T4" fmla="*/ 0 60000 65536"/>
                <a:gd name="T5" fmla="*/ 0 60000 65536"/>
                <a:gd name="T6" fmla="*/ 0 w 552"/>
                <a:gd name="T7" fmla="*/ 0 h 600"/>
                <a:gd name="T8" fmla="*/ 552 w 552"/>
                <a:gd name="T9" fmla="*/ 600 h 600"/>
              </a:gdLst>
              <a:ahLst/>
              <a:cxnLst>
                <a:cxn ang="T4">
                  <a:pos x="T0" y="T1"/>
                </a:cxn>
                <a:cxn ang="T5">
                  <a:pos x="T2" y="T3"/>
                </a:cxn>
              </a:cxnLst>
              <a:rect l="T6" t="T7" r="T8" b="T9"/>
              <a:pathLst>
                <a:path w="552" h="600">
                  <a:moveTo>
                    <a:pt x="552" y="0"/>
                  </a:moveTo>
                  <a:lnTo>
                    <a:pt x="0" y="600"/>
                  </a:lnTo>
                </a:path>
              </a:pathLst>
            </a:custGeom>
            <a:noFill/>
            <a:ln w="28575">
              <a:solidFill>
                <a:srgbClr val="9900FF"/>
              </a:solidFill>
              <a:round/>
              <a:tailEnd type="triangle" w="med" len="med"/>
            </a:ln>
          </p:spPr>
          <p:txBody>
            <a:bodyPr wrap="none" anchor="ctr"/>
            <a:lstStyle/>
            <a:p>
              <a:endParaRPr lang="zh-CN" altLang="en-US"/>
            </a:p>
          </p:txBody>
        </p:sp>
        <p:sp>
          <p:nvSpPr>
            <p:cNvPr id="60422" name="Text Box 6"/>
            <p:cNvSpPr txBox="1">
              <a:spLocks noChangeArrowheads="1"/>
            </p:cNvSpPr>
            <p:nvPr/>
          </p:nvSpPr>
          <p:spPr bwMode="auto">
            <a:xfrm>
              <a:off x="2571736" y="4772025"/>
              <a:ext cx="1511300" cy="400110"/>
            </a:xfrm>
            <a:prstGeom prst="rect">
              <a:avLst/>
            </a:prstGeom>
            <a:noFill/>
            <a:ln w="28575" algn="ctr">
              <a:noFill/>
              <a:miter lim="800000"/>
            </a:ln>
          </p:spPr>
          <p:txBody>
            <a:bodyPr>
              <a:spAutoFit/>
            </a:bodyPr>
            <a:lstStyle/>
            <a:p>
              <a:pPr>
                <a:spcBef>
                  <a:spcPct val="50000"/>
                </a:spcBef>
              </a:pPr>
              <a:r>
                <a:rPr kumimoji="0" lang="en-US" altLang="zh-CN" sz="2000" b="1" i="1" dirty="0" err="1">
                  <a:solidFill>
                    <a:srgbClr val="3333FF"/>
                  </a:solidFill>
                  <a:ea typeface="楷体_GB2312" pitchFamily="49" charset="-122"/>
                </a:rPr>
                <a:t>k</a:t>
              </a:r>
              <a:r>
                <a:rPr kumimoji="0" lang="en-US" altLang="zh-CN" sz="2000" b="1" baseline="-25000" dirty="0" err="1">
                  <a:solidFill>
                    <a:srgbClr val="3333FF"/>
                  </a:solidFill>
                  <a:ea typeface="楷体_GB2312" pitchFamily="49" charset="-122"/>
                </a:rPr>
                <a:t>1</a:t>
              </a:r>
              <a:r>
                <a:rPr kumimoji="0" lang="en-US" altLang="zh-CN" sz="2000" b="1" i="1" dirty="0">
                  <a:solidFill>
                    <a:srgbClr val="3333FF"/>
                  </a:solidFill>
                  <a:ea typeface="楷体_GB2312" pitchFamily="49" charset="-122"/>
                </a:rPr>
                <a:t>&lt;</a:t>
              </a:r>
              <a:r>
                <a:rPr kumimoji="0" lang="en-US" altLang="zh-CN" sz="2000" b="1" i="1" dirty="0">
                  <a:ea typeface="楷体_GB2312" pitchFamily="49" charset="-122"/>
                </a:rPr>
                <a:t>k</a:t>
              </a:r>
              <a:r>
                <a:rPr kumimoji="0" lang="en-US" altLang="zh-CN" sz="2000" b="1" i="1" dirty="0">
                  <a:solidFill>
                    <a:srgbClr val="3333FF"/>
                  </a:solidFill>
                  <a:ea typeface="楷体_GB2312" pitchFamily="49" charset="-122"/>
                </a:rPr>
                <a:t>&lt;</a:t>
              </a:r>
              <a:r>
                <a:rPr kumimoji="0" lang="en-US" altLang="zh-CN" sz="2000" b="1" i="1" dirty="0" err="1">
                  <a:solidFill>
                    <a:srgbClr val="3333FF"/>
                  </a:solidFill>
                  <a:ea typeface="楷体_GB2312" pitchFamily="49" charset="-122"/>
                </a:rPr>
                <a:t>k</a:t>
              </a:r>
              <a:r>
                <a:rPr kumimoji="0" lang="en-US" altLang="zh-CN" sz="2000" b="1" baseline="-25000" dirty="0" err="1">
                  <a:solidFill>
                    <a:srgbClr val="3333FF"/>
                  </a:solidFill>
                  <a:ea typeface="楷体_GB2312" pitchFamily="49" charset="-122"/>
                </a:rPr>
                <a:t>2</a:t>
              </a:r>
              <a:endParaRPr kumimoji="0" lang="en-US" altLang="zh-CN" sz="2000" b="1" baseline="-25000" dirty="0">
                <a:solidFill>
                  <a:srgbClr val="3333FF"/>
                </a:solidFill>
                <a:ea typeface="楷体_GB2312" pitchFamily="49" charset="-122"/>
              </a:endParaRPr>
            </a:p>
          </p:txBody>
        </p:sp>
        <p:sp>
          <p:nvSpPr>
            <p:cNvPr id="9" name="等腰三角形 8"/>
            <p:cNvSpPr/>
            <p:nvPr/>
          </p:nvSpPr>
          <p:spPr>
            <a:xfrm>
              <a:off x="3600425" y="5429264"/>
              <a:ext cx="642942" cy="57150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grpSp>
        <p:nvGrpSpPr>
          <p:cNvPr id="18" name="组合 17"/>
          <p:cNvGrpSpPr/>
          <p:nvPr/>
        </p:nvGrpSpPr>
        <p:grpSpPr>
          <a:xfrm>
            <a:off x="3221612" y="4208466"/>
            <a:ext cx="1422396" cy="1520843"/>
            <a:chOff x="4578364" y="4500563"/>
            <a:chExt cx="1422396" cy="1520843"/>
          </a:xfrm>
        </p:grpSpPr>
        <p:sp>
          <p:nvSpPr>
            <p:cNvPr id="60423" name="Freeform 7"/>
            <p:cNvSpPr/>
            <p:nvPr/>
          </p:nvSpPr>
          <p:spPr bwMode="auto">
            <a:xfrm>
              <a:off x="4578364" y="4500563"/>
              <a:ext cx="744537" cy="871537"/>
            </a:xfrm>
            <a:custGeom>
              <a:avLst/>
              <a:gdLst>
                <a:gd name="T0" fmla="*/ 0 w 469"/>
                <a:gd name="T1" fmla="*/ 0 h 549"/>
                <a:gd name="T2" fmla="*/ 469 w 469"/>
                <a:gd name="T3" fmla="*/ 549 h 549"/>
                <a:gd name="T4" fmla="*/ 0 60000 65536"/>
                <a:gd name="T5" fmla="*/ 0 60000 65536"/>
                <a:gd name="T6" fmla="*/ 0 w 469"/>
                <a:gd name="T7" fmla="*/ 0 h 549"/>
                <a:gd name="T8" fmla="*/ 469 w 469"/>
                <a:gd name="T9" fmla="*/ 549 h 549"/>
              </a:gdLst>
              <a:ahLst/>
              <a:cxnLst>
                <a:cxn ang="T4">
                  <a:pos x="T0" y="T1"/>
                </a:cxn>
                <a:cxn ang="T5">
                  <a:pos x="T2" y="T3"/>
                </a:cxn>
              </a:cxnLst>
              <a:rect l="T6" t="T7" r="T8" b="T9"/>
              <a:pathLst>
                <a:path w="469" h="549">
                  <a:moveTo>
                    <a:pt x="0" y="0"/>
                  </a:moveTo>
                  <a:lnTo>
                    <a:pt x="469" y="549"/>
                  </a:lnTo>
                </a:path>
              </a:pathLst>
            </a:custGeom>
            <a:noFill/>
            <a:ln w="28575">
              <a:solidFill>
                <a:srgbClr val="9900FF"/>
              </a:solidFill>
              <a:round/>
              <a:tailEnd type="triangle" w="med" len="med"/>
            </a:ln>
          </p:spPr>
          <p:txBody>
            <a:bodyPr wrap="none" anchor="ctr"/>
            <a:lstStyle/>
            <a:p>
              <a:endParaRPr lang="zh-CN" altLang="en-US"/>
            </a:p>
          </p:txBody>
        </p:sp>
        <p:sp>
          <p:nvSpPr>
            <p:cNvPr id="60424" name="Text Box 8"/>
            <p:cNvSpPr txBox="1">
              <a:spLocks noChangeArrowheads="1"/>
            </p:cNvSpPr>
            <p:nvPr/>
          </p:nvSpPr>
          <p:spPr bwMode="auto">
            <a:xfrm>
              <a:off x="4989526" y="4772025"/>
              <a:ext cx="1011234" cy="400110"/>
            </a:xfrm>
            <a:prstGeom prst="rect">
              <a:avLst/>
            </a:prstGeom>
            <a:noFill/>
            <a:ln w="28575" algn="ctr">
              <a:noFill/>
              <a:miter lim="800000"/>
            </a:ln>
          </p:spPr>
          <p:txBody>
            <a:bodyPr wrap="square">
              <a:spAutoFit/>
            </a:bodyPr>
            <a:lstStyle/>
            <a:p>
              <a:pPr>
                <a:spcBef>
                  <a:spcPct val="50000"/>
                </a:spcBef>
              </a:pPr>
              <a:r>
                <a:rPr kumimoji="0" lang="en-US" altLang="zh-CN" sz="2000" b="1" i="1">
                  <a:ea typeface="楷体_GB2312" pitchFamily="49" charset="-122"/>
                </a:rPr>
                <a:t>k</a:t>
              </a:r>
              <a:r>
                <a:rPr kumimoji="0" lang="en-US" altLang="zh-CN" sz="2000" b="1" i="1">
                  <a:solidFill>
                    <a:srgbClr val="3333FF"/>
                  </a:solidFill>
                  <a:ea typeface="楷体_GB2312" pitchFamily="49" charset="-122"/>
                </a:rPr>
                <a:t>&gt;k</a:t>
              </a:r>
              <a:r>
                <a:rPr kumimoji="0" lang="en-US" altLang="zh-CN" sz="2000" b="1" baseline="-25000">
                  <a:solidFill>
                    <a:srgbClr val="3333FF"/>
                  </a:solidFill>
                  <a:ea typeface="楷体_GB2312" pitchFamily="49" charset="-122"/>
                </a:rPr>
                <a:t>3</a:t>
              </a:r>
            </a:p>
          </p:txBody>
        </p:sp>
        <p:sp>
          <p:nvSpPr>
            <p:cNvPr id="10" name="等腰三角形 9"/>
            <p:cNvSpPr/>
            <p:nvPr/>
          </p:nvSpPr>
          <p:spPr>
            <a:xfrm>
              <a:off x="4987939" y="5449902"/>
              <a:ext cx="642942" cy="57150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grpSp>
        <p:nvGrpSpPr>
          <p:cNvPr id="17" name="组合 16"/>
          <p:cNvGrpSpPr/>
          <p:nvPr/>
        </p:nvGrpSpPr>
        <p:grpSpPr>
          <a:xfrm>
            <a:off x="757205" y="4208473"/>
            <a:ext cx="1314465" cy="1482743"/>
            <a:chOff x="1357290" y="4572008"/>
            <a:chExt cx="1314465" cy="1482743"/>
          </a:xfrm>
        </p:grpSpPr>
        <p:sp>
          <p:nvSpPr>
            <p:cNvPr id="14" name="Freeform 7"/>
            <p:cNvSpPr/>
            <p:nvPr/>
          </p:nvSpPr>
          <p:spPr bwMode="auto">
            <a:xfrm flipH="1">
              <a:off x="2058970" y="4572008"/>
              <a:ext cx="612785" cy="871537"/>
            </a:xfrm>
            <a:custGeom>
              <a:avLst/>
              <a:gdLst>
                <a:gd name="T0" fmla="*/ 0 w 469"/>
                <a:gd name="T1" fmla="*/ 0 h 549"/>
                <a:gd name="T2" fmla="*/ 469 w 469"/>
                <a:gd name="T3" fmla="*/ 549 h 549"/>
                <a:gd name="T4" fmla="*/ 0 60000 65536"/>
                <a:gd name="T5" fmla="*/ 0 60000 65536"/>
                <a:gd name="T6" fmla="*/ 0 w 469"/>
                <a:gd name="T7" fmla="*/ 0 h 549"/>
                <a:gd name="T8" fmla="*/ 469 w 469"/>
                <a:gd name="T9" fmla="*/ 549 h 549"/>
              </a:gdLst>
              <a:ahLst/>
              <a:cxnLst>
                <a:cxn ang="T4">
                  <a:pos x="T0" y="T1"/>
                </a:cxn>
                <a:cxn ang="T5">
                  <a:pos x="T2" y="T3"/>
                </a:cxn>
              </a:cxnLst>
              <a:rect l="T6" t="T7" r="T8" b="T9"/>
              <a:pathLst>
                <a:path w="469" h="549">
                  <a:moveTo>
                    <a:pt x="0" y="0"/>
                  </a:moveTo>
                  <a:lnTo>
                    <a:pt x="469" y="549"/>
                  </a:lnTo>
                </a:path>
              </a:pathLst>
            </a:custGeom>
            <a:noFill/>
            <a:ln w="28575">
              <a:solidFill>
                <a:srgbClr val="9900FF"/>
              </a:solidFill>
              <a:round/>
              <a:tailEnd type="triangle" w="med" len="med"/>
            </a:ln>
          </p:spPr>
          <p:txBody>
            <a:bodyPr wrap="none" anchor="ctr"/>
            <a:lstStyle/>
            <a:p>
              <a:endParaRPr lang="zh-CN" altLang="en-US"/>
            </a:p>
          </p:txBody>
        </p:sp>
        <p:sp>
          <p:nvSpPr>
            <p:cNvPr id="15" name="Text Box 8"/>
            <p:cNvSpPr txBox="1">
              <a:spLocks noChangeArrowheads="1"/>
            </p:cNvSpPr>
            <p:nvPr/>
          </p:nvSpPr>
          <p:spPr bwMode="auto">
            <a:xfrm>
              <a:off x="1357290" y="4843470"/>
              <a:ext cx="1011234" cy="400110"/>
            </a:xfrm>
            <a:prstGeom prst="rect">
              <a:avLst/>
            </a:prstGeom>
            <a:noFill/>
            <a:ln w="28575" algn="ctr">
              <a:noFill/>
              <a:miter lim="800000"/>
            </a:ln>
          </p:spPr>
          <p:txBody>
            <a:bodyPr wrap="square">
              <a:spAutoFit/>
            </a:bodyPr>
            <a:lstStyle/>
            <a:p>
              <a:pPr>
                <a:spcBef>
                  <a:spcPct val="50000"/>
                </a:spcBef>
              </a:pPr>
              <a:r>
                <a:rPr kumimoji="0" lang="en-US" altLang="zh-CN" sz="2000" b="1" i="1">
                  <a:ea typeface="楷体_GB2312" pitchFamily="49" charset="-122"/>
                </a:rPr>
                <a:t>k</a:t>
              </a:r>
              <a:r>
                <a:rPr kumimoji="0" lang="en-US" altLang="zh-CN" sz="2000" b="1" i="1">
                  <a:solidFill>
                    <a:srgbClr val="3333FF"/>
                  </a:solidFill>
                  <a:ea typeface="楷体_GB2312" pitchFamily="49" charset="-122"/>
                </a:rPr>
                <a:t>&lt;k</a:t>
              </a:r>
              <a:r>
                <a:rPr kumimoji="0" lang="en-US" altLang="zh-CN" sz="2000" b="1" baseline="-25000">
                  <a:solidFill>
                    <a:srgbClr val="3333FF"/>
                  </a:solidFill>
                  <a:ea typeface="楷体_GB2312" pitchFamily="49" charset="-122"/>
                </a:rPr>
                <a:t>1</a:t>
              </a:r>
            </a:p>
          </p:txBody>
        </p:sp>
        <p:sp>
          <p:nvSpPr>
            <p:cNvPr id="16" name="等腰三角形 15"/>
            <p:cNvSpPr/>
            <p:nvPr/>
          </p:nvSpPr>
          <p:spPr>
            <a:xfrm>
              <a:off x="1695427" y="5483247"/>
              <a:ext cx="642942" cy="57150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20" name="TextBox 19"/>
          <p:cNvSpPr txBox="1"/>
          <p:nvPr/>
        </p:nvSpPr>
        <p:spPr>
          <a:xfrm>
            <a:off x="4857752" y="4643446"/>
            <a:ext cx="3929090" cy="1138773"/>
          </a:xfrm>
          <a:prstGeom prst="rect">
            <a:avLst/>
          </a:prstGeom>
          <a:noFill/>
        </p:spPr>
        <p:txBody>
          <a:bodyPr wrap="square" rtlCol="0">
            <a:spAutoFit/>
          </a:bodyPr>
          <a:lstStyle/>
          <a:p>
            <a:pPr algn="l"/>
            <a:r>
              <a:rPr lang="zh-CN" altLang="en-US" sz="2400" b="1">
                <a:latin typeface="黑体" panose="02010609060101010101" pitchFamily="49" charset="-122"/>
                <a:ea typeface="黑体" panose="02010609060101010101" pitchFamily="49" charset="-122"/>
              </a:rPr>
              <a:t>说明：</a:t>
            </a:r>
            <a:r>
              <a:rPr lang="zh-CN" altLang="en-US" sz="2200" b="1">
                <a:solidFill>
                  <a:srgbClr val="3333FF"/>
                </a:solidFill>
                <a:latin typeface="楷体" panose="02010609060101010101" pitchFamily="49" charset="-122"/>
                <a:ea typeface="楷体" panose="02010609060101010101" pitchFamily="49" charset="-122"/>
              </a:rPr>
              <a:t>当查找到某个叶结点时，若相应的指针为空，落入一个外部结点，表示查找失败。</a:t>
            </a:r>
            <a:endParaRPr lang="zh-CN" altLang="en-US" sz="2200" b="1" dirty="0">
              <a:solidFill>
                <a:srgbClr val="3333FF"/>
              </a:solidFill>
              <a:latin typeface="楷体" panose="02010609060101010101" pitchFamily="49" charset="-122"/>
              <a:ea typeface="楷体" panose="02010609060101010101" pitchFamily="49" charset="-122"/>
            </a:endParaRPr>
          </a:p>
        </p:txBody>
      </p:sp>
      <p:sp>
        <p:nvSpPr>
          <p:cNvPr id="21" name="TextBox 20"/>
          <p:cNvSpPr txBox="1"/>
          <p:nvPr/>
        </p:nvSpPr>
        <p:spPr>
          <a:xfrm>
            <a:off x="2143108" y="3429000"/>
            <a:ext cx="928694" cy="400110"/>
          </a:xfrm>
          <a:prstGeom prst="rect">
            <a:avLst/>
          </a:prstGeom>
          <a:noFill/>
        </p:spPr>
        <p:txBody>
          <a:bodyPr wrap="square" rtlCol="0">
            <a:spAutoFit/>
          </a:bodyPr>
          <a:lstStyle/>
          <a:p>
            <a:pPr algn="l"/>
            <a:r>
              <a:rPr lang="en-US" altLang="zh-CN" sz="2000" b="1" i="1">
                <a:solidFill>
                  <a:srgbClr val="3333FF"/>
                </a:solidFill>
                <a:ea typeface="楷体" panose="02010609060101010101" pitchFamily="49" charset="-122"/>
                <a:cs typeface="Times New Roman" panose="02020603050405020304" pitchFamily="18" charset="0"/>
              </a:rPr>
              <a:t>k</a:t>
            </a:r>
            <a:r>
              <a:rPr lang="en-US" altLang="zh-CN" sz="2000" b="1">
                <a:solidFill>
                  <a:srgbClr val="3333FF"/>
                </a:solidFill>
                <a:ea typeface="楷体" panose="02010609060101010101" pitchFamily="49" charset="-122"/>
                <a:cs typeface="Times New Roman" panose="02020603050405020304" pitchFamily="18" charset="0"/>
              </a:rPr>
              <a:t> =</a:t>
            </a:r>
            <a:r>
              <a:rPr lang="en-US" altLang="zh-CN" sz="2000" b="1" i="1">
                <a:solidFill>
                  <a:srgbClr val="3333FF"/>
                </a:solidFill>
                <a:ea typeface="楷体" panose="02010609060101010101" pitchFamily="49" charset="-122"/>
                <a:cs typeface="Times New Roman" panose="02020603050405020304" pitchFamily="18" charset="0"/>
              </a:rPr>
              <a:t> k</a:t>
            </a:r>
            <a:r>
              <a:rPr lang="en-US" altLang="zh-CN" sz="2000" b="1" baseline="-25000">
                <a:solidFill>
                  <a:srgbClr val="3333FF"/>
                </a:solidFill>
                <a:ea typeface="楷体" panose="02010609060101010101" pitchFamily="49" charset="-122"/>
                <a:cs typeface="Times New Roman" panose="02020603050405020304" pitchFamily="18" charset="0"/>
              </a:rPr>
              <a:t>2</a:t>
            </a:r>
            <a:endParaRPr lang="zh-CN" altLang="en-US" sz="2000" b="1" baseline="-25000"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85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04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21"/>
                                        </p:tgtEl>
                                      </p:cBhvr>
                                    </p:animEffect>
                                    <p:set>
                                      <p:cBhvr>
                                        <p:cTn id="17" dur="1" fill="hold">
                                          <p:stCondLst>
                                            <p:cond delay="499"/>
                                          </p:stCondLst>
                                        </p:cTn>
                                        <p:tgtEl>
                                          <p:spTgt spid="21"/>
                                        </p:tgtEl>
                                        <p:attrNameLst>
                                          <p:attrName>style.visibility</p:attrName>
                                        </p:attrNameLst>
                                      </p:cBhvr>
                                      <p:to>
                                        <p:strVal val="hidden"/>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6041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0418">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nodeType="clickEffect">
                                  <p:stCondLst>
                                    <p:cond delay="0"/>
                                  </p:stCondLst>
                                  <p:childTnLst>
                                    <p:animEffect transition="out" filter="wipe(down)">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ldLvl="0" animBg="1"/>
      <p:bldP spid="20" grpId="0"/>
      <p:bldP spid="21" grpId="0"/>
      <p:bldP spid="21"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57158" y="1928802"/>
            <a:ext cx="8393113" cy="1831271"/>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just" fontAlgn="t">
              <a:lnSpc>
                <a:spcPct val="150000"/>
              </a:lnSpc>
              <a:spcBef>
                <a:spcPct val="50000"/>
              </a:spcBef>
            </a:pPr>
            <a:r>
              <a:rPr lang="zh-CN" altLang="en-US" sz="2400" b="1">
                <a:solidFill>
                  <a:srgbClr val="3333FF"/>
                </a:solidFill>
                <a:ea typeface="楷体" panose="02010609060101010101" pitchFamily="49" charset="-122"/>
                <a:cs typeface="Times New Roman" panose="02020603050405020304" pitchFamily="18" charset="0"/>
              </a:rPr>
              <a:t>     </a:t>
            </a:r>
            <a:r>
              <a:rPr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查找该关键字</a:t>
            </a:r>
            <a:r>
              <a:rPr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的插入结点（注意</a:t>
            </a:r>
            <a:r>
              <a:rPr lang="en-US" altLang="zh-CN"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树的</a:t>
            </a:r>
            <a:r>
              <a:rPr lang="zh-CN" altLang="en-US" sz="2200" b="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插入结点一定是叶子结点层的结点</a:t>
            </a:r>
            <a:r>
              <a:rPr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just" fontAlgn="t">
              <a:lnSpc>
                <a:spcPct val="150000"/>
              </a:lnSpc>
              <a:spcBef>
                <a:spcPct val="50000"/>
              </a:spcBef>
            </a:pP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）插入关键字。</a:t>
            </a:r>
            <a:endParaRPr lang="en-US" altLang="zh-CN"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1443" name="Text Box 3"/>
          <p:cNvSpPr txBox="1">
            <a:spLocks noChangeArrowheads="1"/>
          </p:cNvSpPr>
          <p:nvPr/>
        </p:nvSpPr>
        <p:spPr bwMode="auto">
          <a:xfrm>
            <a:off x="466725" y="500042"/>
            <a:ext cx="2376488" cy="457200"/>
          </a:xfrm>
          <a:prstGeom prst="rect">
            <a:avLst/>
          </a:prstGeom>
          <a:solidFill>
            <a:srgbClr val="9900FF"/>
          </a:solidFill>
          <a:ln w="28575" algn="ctr">
            <a:noFill/>
            <a:miter lim="800000"/>
          </a:ln>
        </p:spPr>
        <p:txBody>
          <a:bodyPr>
            <a:spAutoFit/>
          </a:bodyPr>
          <a:lstStyle/>
          <a:p>
            <a:pPr fontAlgn="t">
              <a:spcBef>
                <a:spcPct val="50000"/>
              </a:spcBef>
            </a:pP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B</a:t>
            </a:r>
            <a:r>
              <a:rPr lang="zh-CN" altLang="en-US" sz="24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树</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的插入</a:t>
            </a:r>
            <a:endParaRPr kumimoji="0"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TextBox 6"/>
          <p:cNvSpPr txBox="1"/>
          <p:nvPr/>
        </p:nvSpPr>
        <p:spPr>
          <a:xfrm>
            <a:off x="500034" y="1285860"/>
            <a:ext cx="7643866" cy="461665"/>
          </a:xfrm>
          <a:prstGeom prst="rect">
            <a:avLst/>
          </a:prstGeom>
          <a:noFill/>
        </p:spPr>
        <p:txBody>
          <a:bodyPr wrap="square" rtlCol="0">
            <a:spAutoFit/>
          </a:bodyPr>
          <a:lstStyle/>
          <a:p>
            <a:pPr algn="l"/>
            <a:r>
              <a:rPr lang="zh-CN" altLang="en-US" sz="2400" b="1">
                <a:solidFill>
                  <a:srgbClr val="3333FF"/>
                </a:solidFill>
                <a:ea typeface="楷体" panose="02010609060101010101" pitchFamily="49" charset="-122"/>
                <a:cs typeface="Times New Roman" panose="02020603050405020304" pitchFamily="18" charset="0"/>
              </a:rPr>
              <a:t>将关键字</a:t>
            </a:r>
            <a:r>
              <a:rPr lang="en-US" altLang="zh-CN" sz="2400" b="1" i="1">
                <a:solidFill>
                  <a:srgbClr val="3333FF"/>
                </a:solidFill>
                <a:ea typeface="楷体" panose="02010609060101010101" pitchFamily="49" charset="-122"/>
                <a:cs typeface="Times New Roman" panose="02020603050405020304" pitchFamily="18" charset="0"/>
              </a:rPr>
              <a:t>k</a:t>
            </a:r>
            <a:r>
              <a:rPr lang="zh-CN" altLang="en-US" sz="2400" b="1">
                <a:solidFill>
                  <a:srgbClr val="3333FF"/>
                </a:solidFill>
                <a:ea typeface="楷体" panose="02010609060101010101" pitchFamily="49" charset="-122"/>
                <a:cs typeface="Times New Roman" panose="02020603050405020304" pitchFamily="18" charset="0"/>
              </a:rPr>
              <a:t>插入到</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树的过程分两步完成：</a:t>
            </a:r>
            <a:endParaRPr lang="zh-CN" altLang="en-US" sz="2400" b="1" dirty="0">
              <a:solidFill>
                <a:srgbClr val="3333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86</a:t>
            </a:fld>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85720" y="671260"/>
            <a:ext cx="8393113" cy="1154162"/>
          </a:xfrm>
          <a:prstGeom prst="rect">
            <a:avLst/>
          </a:prstGeom>
          <a:noFill/>
          <a:ln w="9525">
            <a:noFill/>
            <a:miter lim="800000"/>
          </a:ln>
        </p:spPr>
        <p:txBody>
          <a:bodyPr>
            <a:spAutoFit/>
          </a:bodyPr>
          <a:lstStyle/>
          <a:p>
            <a:pPr algn="just" fontAlgn="t">
              <a:lnSpc>
                <a:spcPct val="150000"/>
              </a:lnSpc>
              <a:spcBef>
                <a:spcPct val="50000"/>
              </a:spcBef>
            </a:pPr>
            <a:r>
              <a:rPr lang="zh-CN" altLang="en-US" sz="2200" b="1">
                <a:solidFill>
                  <a:srgbClr val="3333FF"/>
                </a:solidFill>
                <a:ea typeface="楷体" panose="02010609060101010101" pitchFamily="49" charset="-122"/>
                <a:cs typeface="Times New Roman" panose="02020603050405020304" pitchFamily="18" charset="0"/>
              </a:rPr>
              <a:t>　 </a:t>
            </a:r>
            <a:r>
              <a:rPr lang="zh-CN" altLang="en-US" sz="2400" b="1">
                <a:solidFill>
                  <a:srgbClr val="3333FF"/>
                </a:solidFill>
                <a:ea typeface="楷体" panose="02010609060101010101" pitchFamily="49" charset="-122"/>
                <a:cs typeface="Times New Roman" panose="02020603050405020304" pitchFamily="18" charset="0"/>
                <a:sym typeface="Wingdings" panose="05000000000000000000"/>
              </a:rPr>
              <a:t></a:t>
            </a:r>
            <a:r>
              <a:rPr lang="zh-CN" altLang="en-US" sz="2200" b="1">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FF00FF"/>
                </a:solidFill>
                <a:ea typeface="楷体" panose="02010609060101010101" pitchFamily="49" charset="-122"/>
                <a:cs typeface="Times New Roman" panose="02020603050405020304" pitchFamily="18" charset="0"/>
                <a:sym typeface="Wingdings" panose="05000000000000000000"/>
              </a:rPr>
              <a:t>插入</a:t>
            </a:r>
            <a:r>
              <a:rPr lang="zh-CN" altLang="en-US" sz="2200" b="1">
                <a:solidFill>
                  <a:srgbClr val="FF00FF"/>
                </a:solidFill>
                <a:ea typeface="楷体" panose="02010609060101010101" pitchFamily="49" charset="-122"/>
                <a:cs typeface="Times New Roman" panose="02020603050405020304" pitchFamily="18" charset="0"/>
              </a:rPr>
              <a:t>结点有空位置</a:t>
            </a:r>
            <a:r>
              <a:rPr lang="zh-CN" altLang="en-US" sz="2200" b="1">
                <a:solidFill>
                  <a:srgbClr val="3333FF"/>
                </a:solidFill>
                <a:ea typeface="楷体" panose="02010609060101010101" pitchFamily="49" charset="-122"/>
                <a:cs typeface="Times New Roman" panose="02020603050405020304" pitchFamily="18" charset="0"/>
              </a:rPr>
              <a:t>，即</a:t>
            </a:r>
            <a:r>
              <a:rPr lang="zh-CN" altLang="en-US" sz="2200" b="1" dirty="0">
                <a:solidFill>
                  <a:srgbClr val="3333FF"/>
                </a:solidFill>
                <a:ea typeface="楷体" panose="02010609060101010101" pitchFamily="49" charset="-122"/>
                <a:cs typeface="Times New Roman" panose="02020603050405020304" pitchFamily="18" charset="0"/>
              </a:rPr>
              <a:t>关键字个数</a:t>
            </a:r>
            <a:r>
              <a:rPr lang="en-US" altLang="zh-CN" sz="2200" b="1" i="1" dirty="0">
                <a:solidFill>
                  <a:srgbClr val="3333FF"/>
                </a:solidFill>
                <a:ea typeface="楷体" panose="02010609060101010101" pitchFamily="49" charset="-122"/>
                <a:cs typeface="Times New Roman" panose="02020603050405020304" pitchFamily="18" charset="0"/>
              </a:rPr>
              <a:t>n</a:t>
            </a:r>
            <a:r>
              <a:rPr lang="zh-CN" altLang="en-US" sz="2200" b="1" dirty="0">
                <a:solidFill>
                  <a:srgbClr val="3333FF"/>
                </a:solidFill>
                <a:ea typeface="楷体" panose="02010609060101010101" pitchFamily="49" charset="-122"/>
                <a:cs typeface="Times New Roman" panose="02020603050405020304" pitchFamily="18" charset="0"/>
              </a:rPr>
              <a:t>＜</a:t>
            </a:r>
            <a:r>
              <a:rPr lang="en-US" altLang="zh-CN" sz="2200" b="1" i="1" dirty="0">
                <a:ea typeface="楷体" panose="02010609060101010101" pitchFamily="49" charset="-122"/>
                <a:cs typeface="Times New Roman" panose="02020603050405020304" pitchFamily="18" charset="0"/>
              </a:rPr>
              <a:t>m</a:t>
            </a:r>
            <a:r>
              <a:rPr lang="en-US" altLang="zh-CN" sz="2200" b="1" dirty="0">
                <a:latin typeface="+mn-ea"/>
                <a:ea typeface="+mn-ea"/>
                <a:cs typeface="Times New Roman" panose="02020603050405020304" pitchFamily="18" charset="0"/>
              </a:rPr>
              <a:t>-</a:t>
            </a:r>
            <a:r>
              <a:rPr lang="en-US" altLang="zh-CN" sz="2200" b="1" dirty="0">
                <a:ea typeface="楷体" panose="02010609060101010101" pitchFamily="49" charset="-122"/>
                <a:cs typeface="Times New Roman" panose="02020603050405020304" pitchFamily="18" charset="0"/>
              </a:rPr>
              <a:t>1</a:t>
            </a:r>
            <a:r>
              <a:rPr lang="zh-CN" altLang="en-US" sz="2200" b="1" dirty="0">
                <a:solidFill>
                  <a:srgbClr val="3333FF"/>
                </a:solidFill>
                <a:ea typeface="楷体" panose="02010609060101010101" pitchFamily="49" charset="-122"/>
                <a:cs typeface="Times New Roman" panose="02020603050405020304" pitchFamily="18" charset="0"/>
              </a:rPr>
              <a:t>：直接把关键字</a:t>
            </a:r>
            <a:r>
              <a:rPr lang="en-US" altLang="zh-CN" sz="2200" b="1" i="1" dirty="0">
                <a:solidFill>
                  <a:srgbClr val="3333FF"/>
                </a:solidFill>
                <a:ea typeface="楷体" panose="02010609060101010101" pitchFamily="49" charset="-122"/>
                <a:cs typeface="Times New Roman" panose="02020603050405020304" pitchFamily="18" charset="0"/>
              </a:rPr>
              <a:t>k</a:t>
            </a:r>
            <a:r>
              <a:rPr lang="zh-CN" altLang="en-US" sz="2200" b="1" dirty="0">
                <a:solidFill>
                  <a:srgbClr val="3333FF"/>
                </a:solidFill>
                <a:ea typeface="楷体" panose="02010609060101010101" pitchFamily="49" charset="-122"/>
                <a:cs typeface="Times New Roman" panose="02020603050405020304" pitchFamily="18" charset="0"/>
              </a:rPr>
              <a:t>有序插入</a:t>
            </a:r>
            <a:r>
              <a:rPr lang="zh-CN" altLang="en-US" sz="2200" b="1">
                <a:solidFill>
                  <a:srgbClr val="3333FF"/>
                </a:solidFill>
                <a:ea typeface="楷体" panose="02010609060101010101" pitchFamily="49" charset="-122"/>
                <a:cs typeface="Times New Roman" panose="02020603050405020304" pitchFamily="18" charset="0"/>
              </a:rPr>
              <a:t>到该结点的</a:t>
            </a:r>
            <a:r>
              <a:rPr lang="zh-CN" altLang="en-US" sz="2200" b="1" dirty="0">
                <a:solidFill>
                  <a:srgbClr val="3333FF"/>
                </a:solidFill>
                <a:ea typeface="楷体" panose="02010609060101010101" pitchFamily="49" charset="-122"/>
                <a:cs typeface="Times New Roman" panose="02020603050405020304" pitchFamily="18" charset="0"/>
              </a:rPr>
              <a:t>合适位置上。</a:t>
            </a:r>
          </a:p>
        </p:txBody>
      </p:sp>
      <p:sp>
        <p:nvSpPr>
          <p:cNvPr id="4" name="TextBox 3"/>
          <p:cNvSpPr txBox="1"/>
          <p:nvPr/>
        </p:nvSpPr>
        <p:spPr>
          <a:xfrm>
            <a:off x="571472" y="188640"/>
            <a:ext cx="7000924" cy="461665"/>
          </a:xfrm>
          <a:prstGeom prst="rect">
            <a:avLst/>
          </a:prstGeom>
          <a:noFill/>
        </p:spPr>
        <p:txBody>
          <a:bodyPr wrap="square" rtlCol="0">
            <a:spAutoFit/>
          </a:bodyPr>
          <a:lstStyle/>
          <a:p>
            <a:pPr algn="l"/>
            <a:r>
              <a:rPr lang="zh-CN" altLang="en-US" sz="2400" b="1">
                <a:ea typeface="楷体" panose="02010609060101010101" pitchFamily="49" charset="-122"/>
                <a:cs typeface="Times New Roman" panose="02020603050405020304" pitchFamily="18" charset="0"/>
              </a:rPr>
              <a:t>在某个叶子结点中插入</a:t>
            </a:r>
            <a:r>
              <a:rPr lang="zh-CN" altLang="en-US" sz="2400" b="1" dirty="0">
                <a:ea typeface="楷体" panose="02010609060101010101" pitchFamily="49" charset="-122"/>
                <a:cs typeface="Times New Roman" panose="02020603050405020304" pitchFamily="18" charset="0"/>
              </a:rPr>
              <a:t>关键字分两种情况</a:t>
            </a:r>
            <a:endParaRPr lang="zh-CN" altLang="en-US" sz="2400" dirty="0"/>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87</a:t>
            </a:fld>
            <a:endParaRPr lang="en-US" altLang="zh-CN" dirty="0"/>
          </a:p>
        </p:txBody>
      </p:sp>
      <p:sp>
        <p:nvSpPr>
          <p:cNvPr id="5" name="TextBox 14"/>
          <p:cNvSpPr txBox="1"/>
          <p:nvPr/>
        </p:nvSpPr>
        <p:spPr>
          <a:xfrm>
            <a:off x="714347" y="1994509"/>
            <a:ext cx="8001056" cy="461665"/>
          </a:xfrm>
          <a:prstGeom prst="rect">
            <a:avLst/>
          </a:prstGeom>
          <a:noFill/>
        </p:spPr>
        <p:txBody>
          <a:bodyPr wrap="square" rtlCol="0">
            <a:spAutoFit/>
          </a:bodyPr>
          <a:lstStyle/>
          <a:p>
            <a:pPr algn="l"/>
            <a:r>
              <a:rPr lang="en-US" altLang="zh-CN" sz="2400" b="1" dirty="0">
                <a:solidFill>
                  <a:srgbClr val="3333FF"/>
                </a:solidFill>
                <a:ea typeface="楷体" panose="02010609060101010101" pitchFamily="49" charset="-122"/>
                <a:cs typeface="Times New Roman" panose="02020603050405020304" pitchFamily="18" charset="0"/>
                <a:sym typeface="Wingdings" panose="05000000000000000000"/>
              </a:rPr>
              <a:t></a:t>
            </a:r>
            <a:r>
              <a:rPr lang="en-US" altLang="zh-CN" sz="2400" b="1" dirty="0">
                <a:ea typeface="楷体" panose="02010609060101010101" pitchFamily="49" charset="-122"/>
                <a:cs typeface="Times New Roman" panose="02020603050405020304" pitchFamily="18" charset="0"/>
                <a:sym typeface="Wingdings" panose="05000000000000000000"/>
              </a:rPr>
              <a:t>  </a:t>
            </a:r>
            <a:r>
              <a:rPr lang="zh-CN" altLang="en-US" sz="2400" b="1" dirty="0">
                <a:solidFill>
                  <a:srgbClr val="FF00FF"/>
                </a:solidFill>
                <a:ea typeface="楷体" panose="02010609060101010101" pitchFamily="49" charset="-122"/>
                <a:cs typeface="Times New Roman" panose="02020603050405020304" pitchFamily="18" charset="0"/>
                <a:sym typeface="Wingdings" panose="05000000000000000000"/>
              </a:rPr>
              <a:t>插入</a:t>
            </a:r>
            <a:r>
              <a:rPr lang="zh-CN" altLang="en-US" sz="2400" b="1" dirty="0">
                <a:solidFill>
                  <a:srgbClr val="FF00FF"/>
                </a:solidFill>
                <a:ea typeface="楷体" panose="02010609060101010101" pitchFamily="49" charset="-122"/>
                <a:cs typeface="Times New Roman" panose="02020603050405020304" pitchFamily="18" charset="0"/>
              </a:rPr>
              <a:t>结点没有空位置</a:t>
            </a:r>
            <a:r>
              <a:rPr lang="zh-CN" altLang="en-US" sz="2400" b="1" dirty="0">
                <a:solidFill>
                  <a:srgbClr val="3333FF"/>
                </a:solidFill>
                <a:ea typeface="楷体" panose="02010609060101010101" pitchFamily="49" charset="-122"/>
                <a:cs typeface="Times New Roman" panose="02020603050405020304" pitchFamily="18" charset="0"/>
              </a:rPr>
              <a:t>，即原关键字个数</a:t>
            </a:r>
            <a:r>
              <a:rPr lang="en-US" altLang="zh-CN" sz="2400" b="1" i="1" dirty="0">
                <a:solidFill>
                  <a:srgbClr val="3333FF"/>
                </a:solidFill>
                <a:ea typeface="楷体" panose="02010609060101010101" pitchFamily="49" charset="-122"/>
                <a:cs typeface="Times New Roman" panose="02020603050405020304" pitchFamily="18" charset="0"/>
              </a:rPr>
              <a:t>n=</a:t>
            </a:r>
            <a:r>
              <a:rPr lang="en-US" altLang="zh-CN" sz="2400" b="1" i="1" dirty="0">
                <a:ea typeface="楷体" panose="02010609060101010101" pitchFamily="49" charset="-122"/>
                <a:cs typeface="Times New Roman" panose="02020603050405020304" pitchFamily="18" charset="0"/>
              </a:rPr>
              <a:t>m</a:t>
            </a:r>
            <a:r>
              <a:rPr lang="en-US" altLang="zh-CN" sz="2400" b="1" dirty="0">
                <a:latin typeface="+mn-ea"/>
                <a:cs typeface="Times New Roman" panose="02020603050405020304" pitchFamily="18" charset="0"/>
              </a:rPr>
              <a:t>-</a:t>
            </a:r>
            <a:r>
              <a:rPr lang="en-US" altLang="zh-CN" sz="2400" b="1" dirty="0">
                <a:ea typeface="楷体" panose="02010609060101010101" pitchFamily="49" charset="-122"/>
                <a:cs typeface="Times New Roman" panose="02020603050405020304" pitchFamily="18" charset="0"/>
              </a:rPr>
              <a:t>1  </a:t>
            </a:r>
            <a:r>
              <a:rPr lang="en-US" altLang="zh-CN" sz="2400" b="1" dirty="0">
                <a:ea typeface="楷体" panose="02010609060101010101" pitchFamily="49" charset="-122"/>
                <a:cs typeface="Times New Roman" panose="02020603050405020304" pitchFamily="18" charset="0"/>
                <a:sym typeface="Wingdings" panose="05000000000000000000"/>
              </a:rPr>
              <a:t> </a:t>
            </a:r>
            <a:r>
              <a:rPr lang="zh-CN" altLang="en-US" sz="2400" b="1" dirty="0">
                <a:ea typeface="楷体" panose="02010609060101010101" pitchFamily="49" charset="-122"/>
                <a:cs typeface="Times New Roman" panose="02020603050405020304" pitchFamily="18" charset="0"/>
              </a:rPr>
              <a:t>分裂</a:t>
            </a:r>
            <a:r>
              <a:rPr lang="zh-CN" altLang="en-US" sz="2400" b="1" dirty="0">
                <a:solidFill>
                  <a:srgbClr val="3333FF"/>
                </a:solidFill>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grpSp>
        <p:nvGrpSpPr>
          <p:cNvPr id="6" name="组合 5"/>
          <p:cNvGrpSpPr/>
          <p:nvPr/>
        </p:nvGrpSpPr>
        <p:grpSpPr>
          <a:xfrm>
            <a:off x="785786" y="2780928"/>
            <a:ext cx="7643866" cy="2668465"/>
            <a:chOff x="785786" y="1142984"/>
            <a:chExt cx="7643866" cy="2668465"/>
          </a:xfrm>
        </p:grpSpPr>
        <p:sp>
          <p:nvSpPr>
            <p:cNvPr id="7" name="Rectangle 3"/>
            <p:cNvSpPr>
              <a:spLocks noChangeArrowheads="1"/>
            </p:cNvSpPr>
            <p:nvPr/>
          </p:nvSpPr>
          <p:spPr bwMode="auto">
            <a:xfrm>
              <a:off x="1835150" y="2022475"/>
              <a:ext cx="1439863" cy="649288"/>
            </a:xfrm>
            <a:prstGeom prst="rect">
              <a:avLst/>
            </a:prstGeom>
            <a:solidFill>
              <a:srgbClr val="FFFFFF"/>
            </a:solidFill>
            <a:ln w="28575" algn="ctr">
              <a:solidFill>
                <a:srgbClr val="9900FF"/>
              </a:solidFill>
              <a:miter lim="800000"/>
            </a:ln>
          </p:spPr>
          <p:txBody>
            <a:bodyPr anchor="ctr">
              <a:spAutoFit/>
            </a:bodyPr>
            <a:lstStyle/>
            <a:p>
              <a:endParaRPr lang="zh-CN" altLang="en-US"/>
            </a:p>
          </p:txBody>
        </p:sp>
        <p:sp>
          <p:nvSpPr>
            <p:cNvPr id="8" name="Oval 4"/>
            <p:cNvSpPr>
              <a:spLocks noChangeAspect="1" noChangeArrowheads="1"/>
            </p:cNvSpPr>
            <p:nvPr/>
          </p:nvSpPr>
          <p:spPr bwMode="auto">
            <a:xfrm>
              <a:off x="2266950" y="2095500"/>
              <a:ext cx="503238" cy="503238"/>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2000" b="1" i="1">
                  <a:solidFill>
                    <a:srgbClr val="3333FF"/>
                  </a:solidFill>
                  <a:latin typeface="Times New Roman" panose="02020603050405020304" pitchFamily="18" charset="0"/>
                  <a:ea typeface="楷体_GB2312" pitchFamily="49" charset="-122"/>
                  <a:cs typeface="Times New Roman" panose="02020603050405020304" pitchFamily="18" charset="0"/>
                </a:rPr>
                <a:t>k</a:t>
              </a:r>
              <a:r>
                <a:rPr kumimoji="0" lang="en-US" altLang="zh-CN" sz="2000" b="1" i="1" baseline="-25000">
                  <a:solidFill>
                    <a:srgbClr val="3333FF"/>
                  </a:solidFill>
                  <a:latin typeface="Times New Roman" panose="02020603050405020304" pitchFamily="18" charset="0"/>
                  <a:ea typeface="楷体_GB2312" pitchFamily="49" charset="-122"/>
                  <a:cs typeface="Times New Roman" panose="02020603050405020304" pitchFamily="18" charset="0"/>
                </a:rPr>
                <a:t>i</a:t>
              </a:r>
            </a:p>
          </p:txBody>
        </p:sp>
        <p:sp>
          <p:nvSpPr>
            <p:cNvPr id="9" name="Line 5"/>
            <p:cNvSpPr>
              <a:spLocks noChangeShapeType="1"/>
            </p:cNvSpPr>
            <p:nvPr/>
          </p:nvSpPr>
          <p:spPr bwMode="auto">
            <a:xfrm flipV="1">
              <a:off x="2555875" y="2743200"/>
              <a:ext cx="0" cy="288925"/>
            </a:xfrm>
            <a:prstGeom prst="line">
              <a:avLst/>
            </a:prstGeom>
            <a:noFill/>
            <a:ln w="28575">
              <a:solidFill>
                <a:srgbClr val="9900FF"/>
              </a:solidFill>
              <a:round/>
              <a:tailEnd type="triangle" w="med" len="med"/>
            </a:ln>
          </p:spPr>
          <p:txBody>
            <a:bodyPr wrap="none" anchor="ctr"/>
            <a:lstStyle/>
            <a:p>
              <a:endParaRPr lang="zh-CN" altLang="en-US"/>
            </a:p>
          </p:txBody>
        </p:sp>
        <p:sp>
          <p:nvSpPr>
            <p:cNvPr id="10" name="Text Box 6"/>
            <p:cNvSpPr txBox="1">
              <a:spLocks noChangeArrowheads="1"/>
            </p:cNvSpPr>
            <p:nvPr/>
          </p:nvSpPr>
          <p:spPr bwMode="auto">
            <a:xfrm>
              <a:off x="1476375" y="3103563"/>
              <a:ext cx="2089150" cy="707886"/>
            </a:xfrm>
            <a:prstGeom prst="rect">
              <a:avLst/>
            </a:prstGeom>
            <a:noFill/>
            <a:ln w="28575" algn="ctr">
              <a:noFill/>
              <a:miter lim="800000"/>
            </a:ln>
          </p:spPr>
          <p:txBody>
            <a:bodyPr>
              <a:spAutoFit/>
            </a:bodyPr>
            <a:lstStyle/>
            <a:p>
              <a:pPr>
                <a:spcBef>
                  <a:spcPct val="50000"/>
                </a:spcBef>
              </a:pPr>
              <a:r>
                <a:rPr kumimoji="0" lang="zh-CN" altLang="en-US" sz="2000" b="1">
                  <a:solidFill>
                    <a:srgbClr val="3333FF"/>
                  </a:solidFill>
                  <a:ea typeface="楷体" panose="02010609060101010101" pitchFamily="49" charset="-122"/>
                  <a:cs typeface="Times New Roman" panose="02020603050405020304" pitchFamily="18" charset="0"/>
                </a:rPr>
                <a:t>插入</a:t>
              </a:r>
              <a:r>
                <a:rPr kumimoji="0" lang="en-US" altLang="zh-CN" sz="2000" b="1" i="1">
                  <a:solidFill>
                    <a:srgbClr val="3333FF"/>
                  </a:solidFill>
                  <a:ea typeface="楷体" panose="02010609060101010101" pitchFamily="49" charset="-122"/>
                  <a:cs typeface="Times New Roman" panose="02020603050405020304" pitchFamily="18" charset="0"/>
                </a:rPr>
                <a:t>k</a:t>
              </a:r>
              <a:r>
                <a:rPr kumimoji="0" lang="zh-CN" altLang="en-US" sz="2000" b="1">
                  <a:solidFill>
                    <a:srgbClr val="3333FF"/>
                  </a:solidFill>
                  <a:ea typeface="楷体" panose="02010609060101010101" pitchFamily="49" charset="-122"/>
                  <a:cs typeface="Times New Roman" panose="02020603050405020304" pitchFamily="18" charset="0"/>
                </a:rPr>
                <a:t>后的中间</a:t>
              </a:r>
              <a:r>
                <a:rPr kumimoji="0" lang="zh-CN" altLang="en-US" sz="2000" b="1" dirty="0">
                  <a:solidFill>
                    <a:srgbClr val="3333FF"/>
                  </a:solidFill>
                  <a:ea typeface="楷体" panose="02010609060101010101" pitchFamily="49" charset="-122"/>
                  <a:cs typeface="Times New Roman" panose="02020603050405020304" pitchFamily="18" charset="0"/>
                </a:rPr>
                <a:t>位置关键字</a:t>
              </a:r>
            </a:p>
          </p:txBody>
        </p:sp>
        <p:sp>
          <p:nvSpPr>
            <p:cNvPr id="11" name="Rectangle 7"/>
            <p:cNvSpPr>
              <a:spLocks noChangeArrowheads="1"/>
            </p:cNvSpPr>
            <p:nvPr/>
          </p:nvSpPr>
          <p:spPr bwMode="auto">
            <a:xfrm>
              <a:off x="5357818" y="1519238"/>
              <a:ext cx="1439862" cy="649287"/>
            </a:xfrm>
            <a:prstGeom prst="rect">
              <a:avLst/>
            </a:prstGeom>
            <a:solidFill>
              <a:srgbClr val="FFFFFF"/>
            </a:solidFill>
            <a:ln w="28575" algn="ctr">
              <a:solidFill>
                <a:srgbClr val="9900FF"/>
              </a:solidFill>
              <a:miter lim="800000"/>
            </a:ln>
          </p:spPr>
          <p:txBody>
            <a:bodyPr anchor="ctr">
              <a:spAutoFit/>
            </a:bodyPr>
            <a:lstStyle/>
            <a:p>
              <a:endParaRPr lang="zh-CN" altLang="en-US"/>
            </a:p>
          </p:txBody>
        </p:sp>
        <p:sp>
          <p:nvSpPr>
            <p:cNvPr id="12" name="Oval 8"/>
            <p:cNvSpPr>
              <a:spLocks noChangeAspect="1" noChangeArrowheads="1"/>
            </p:cNvSpPr>
            <p:nvPr/>
          </p:nvSpPr>
          <p:spPr bwMode="auto">
            <a:xfrm>
              <a:off x="5868988" y="1590675"/>
              <a:ext cx="503237" cy="503238"/>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2000" b="1" i="1" dirty="0" err="1">
                  <a:solidFill>
                    <a:srgbClr val="3333FF"/>
                  </a:solidFill>
                  <a:latin typeface="Times New Roman" panose="02020603050405020304" pitchFamily="18" charset="0"/>
                  <a:ea typeface="楷体_GB2312" pitchFamily="49" charset="-122"/>
                  <a:cs typeface="Times New Roman" panose="02020603050405020304" pitchFamily="18" charset="0"/>
                </a:rPr>
                <a:t>k</a:t>
              </a:r>
              <a:r>
                <a:rPr kumimoji="0" lang="en-US" altLang="zh-CN" sz="2000" b="1" i="1" baseline="-25000" dirty="0" err="1">
                  <a:solidFill>
                    <a:srgbClr val="3333FF"/>
                  </a:solidFill>
                  <a:latin typeface="Times New Roman" panose="02020603050405020304" pitchFamily="18" charset="0"/>
                  <a:ea typeface="楷体_GB2312" pitchFamily="49" charset="-122"/>
                  <a:cs typeface="Times New Roman" panose="02020603050405020304" pitchFamily="18" charset="0"/>
                </a:rPr>
                <a:t>i</a:t>
              </a:r>
              <a:endParaRPr kumimoji="0" lang="en-US" altLang="zh-CN" sz="2000" b="1" i="1" baseline="-25000" dirty="0">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13" name="Rectangle 9"/>
            <p:cNvSpPr>
              <a:spLocks noChangeArrowheads="1"/>
            </p:cNvSpPr>
            <p:nvPr/>
          </p:nvSpPr>
          <p:spPr bwMode="auto">
            <a:xfrm>
              <a:off x="5214942" y="2741613"/>
              <a:ext cx="647700" cy="649287"/>
            </a:xfrm>
            <a:prstGeom prst="rect">
              <a:avLst/>
            </a:prstGeom>
          </p:spPr>
          <p:style>
            <a:lnRef idx="1">
              <a:schemeClr val="accent4"/>
            </a:lnRef>
            <a:fillRef idx="2">
              <a:schemeClr val="accent4"/>
            </a:fillRef>
            <a:effectRef idx="1">
              <a:schemeClr val="accent4"/>
            </a:effectRef>
            <a:fontRef idx="minor">
              <a:schemeClr val="dk1"/>
            </a:fontRef>
          </p:style>
          <p:txBody>
            <a:bodyPr anchor="ctr">
              <a:spAutoFit/>
            </a:bodyPr>
            <a:lstStyle/>
            <a:p>
              <a:endParaRPr lang="zh-CN" altLang="en-US"/>
            </a:p>
          </p:txBody>
        </p:sp>
        <p:sp>
          <p:nvSpPr>
            <p:cNvPr id="14" name="Rectangle 10"/>
            <p:cNvSpPr>
              <a:spLocks noChangeArrowheads="1"/>
            </p:cNvSpPr>
            <p:nvPr/>
          </p:nvSpPr>
          <p:spPr bwMode="auto">
            <a:xfrm>
              <a:off x="6372225" y="2741613"/>
              <a:ext cx="647700" cy="649287"/>
            </a:xfrm>
            <a:prstGeom prst="rect">
              <a:avLst/>
            </a:prstGeom>
          </p:spPr>
          <p:style>
            <a:lnRef idx="1">
              <a:schemeClr val="accent4"/>
            </a:lnRef>
            <a:fillRef idx="2">
              <a:schemeClr val="accent4"/>
            </a:fillRef>
            <a:effectRef idx="1">
              <a:schemeClr val="accent4"/>
            </a:effectRef>
            <a:fontRef idx="minor">
              <a:schemeClr val="dk1"/>
            </a:fontRef>
          </p:style>
          <p:txBody>
            <a:bodyPr anchor="ctr">
              <a:spAutoFit/>
            </a:bodyPr>
            <a:lstStyle/>
            <a:p>
              <a:endParaRPr lang="zh-CN" altLang="en-US"/>
            </a:p>
          </p:txBody>
        </p:sp>
        <p:sp>
          <p:nvSpPr>
            <p:cNvPr id="15" name="Line 11"/>
            <p:cNvSpPr>
              <a:spLocks noChangeShapeType="1"/>
            </p:cNvSpPr>
            <p:nvPr/>
          </p:nvSpPr>
          <p:spPr bwMode="auto">
            <a:xfrm flipH="1">
              <a:off x="5653088" y="2095500"/>
              <a:ext cx="287337" cy="647700"/>
            </a:xfrm>
            <a:prstGeom prst="line">
              <a:avLst/>
            </a:prstGeom>
            <a:noFill/>
            <a:ln w="28575">
              <a:solidFill>
                <a:srgbClr val="3333FF"/>
              </a:solidFill>
              <a:round/>
              <a:tailEnd type="triangle" w="med" len="med"/>
            </a:ln>
          </p:spPr>
          <p:txBody>
            <a:bodyPr wrap="none" anchor="ctr"/>
            <a:lstStyle/>
            <a:p>
              <a:endParaRPr lang="zh-CN" altLang="en-US"/>
            </a:p>
          </p:txBody>
        </p:sp>
        <p:sp>
          <p:nvSpPr>
            <p:cNvPr id="16" name="Line 12"/>
            <p:cNvSpPr>
              <a:spLocks noChangeShapeType="1"/>
            </p:cNvSpPr>
            <p:nvPr/>
          </p:nvSpPr>
          <p:spPr bwMode="auto">
            <a:xfrm>
              <a:off x="6300788" y="2095500"/>
              <a:ext cx="287337" cy="647700"/>
            </a:xfrm>
            <a:prstGeom prst="line">
              <a:avLst/>
            </a:prstGeom>
            <a:noFill/>
            <a:ln w="28575">
              <a:solidFill>
                <a:srgbClr val="3333FF"/>
              </a:solidFill>
              <a:round/>
              <a:tailEnd type="triangle" w="med" len="med"/>
            </a:ln>
          </p:spPr>
          <p:txBody>
            <a:bodyPr wrap="none" anchor="ctr"/>
            <a:lstStyle/>
            <a:p>
              <a:endParaRPr lang="zh-CN" altLang="en-US"/>
            </a:p>
          </p:txBody>
        </p:sp>
        <p:sp>
          <p:nvSpPr>
            <p:cNvPr id="17" name="AutoShape 13"/>
            <p:cNvSpPr>
              <a:spLocks noChangeArrowheads="1"/>
            </p:cNvSpPr>
            <p:nvPr/>
          </p:nvSpPr>
          <p:spPr bwMode="auto">
            <a:xfrm>
              <a:off x="3708400" y="2382838"/>
              <a:ext cx="1008063" cy="360362"/>
            </a:xfrm>
            <a:prstGeom prst="rightArrow">
              <a:avLst>
                <a:gd name="adj1" fmla="val 50000"/>
                <a:gd name="adj2" fmla="val 69934"/>
              </a:avLst>
            </a:prstGeom>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
          <p:nvSpPr>
            <p:cNvPr id="18" name="Text Box 14"/>
            <p:cNvSpPr txBox="1">
              <a:spLocks noChangeArrowheads="1"/>
            </p:cNvSpPr>
            <p:nvPr/>
          </p:nvSpPr>
          <p:spPr bwMode="auto">
            <a:xfrm>
              <a:off x="3851275" y="2778125"/>
              <a:ext cx="863600" cy="396875"/>
            </a:xfrm>
            <a:prstGeom prst="rect">
              <a:avLst/>
            </a:prstGeom>
            <a:noFill/>
            <a:ln w="28575" algn="ctr">
              <a:noFill/>
              <a:miter lim="800000"/>
            </a:ln>
          </p:spPr>
          <p:txBody>
            <a:bodyPr>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分裂</a:t>
              </a:r>
            </a:p>
          </p:txBody>
        </p:sp>
        <p:sp>
          <p:nvSpPr>
            <p:cNvPr id="19" name="TextBox 15"/>
            <p:cNvSpPr txBox="1"/>
            <p:nvPr/>
          </p:nvSpPr>
          <p:spPr>
            <a:xfrm>
              <a:off x="785786" y="1142984"/>
              <a:ext cx="2000264" cy="461665"/>
            </a:xfrm>
            <a:prstGeom prst="rect">
              <a:avLst/>
            </a:prstGeom>
            <a:noFill/>
          </p:spPr>
          <p:txBody>
            <a:bodyPr wrap="square" rtlCol="0">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分裂过程：</a:t>
              </a:r>
              <a:endParaRPr lang="zh-CN" altLang="en-US" sz="2400" dirty="0">
                <a:solidFill>
                  <a:srgbClr val="3333FF"/>
                </a:solidFill>
              </a:endParaRPr>
            </a:p>
          </p:txBody>
        </p:sp>
        <p:sp>
          <p:nvSpPr>
            <p:cNvPr id="20" name="TextBox 16"/>
            <p:cNvSpPr txBox="1"/>
            <p:nvPr/>
          </p:nvSpPr>
          <p:spPr>
            <a:xfrm>
              <a:off x="6858016" y="1600130"/>
              <a:ext cx="1571636" cy="400110"/>
            </a:xfrm>
            <a:prstGeom prst="rect">
              <a:avLst/>
            </a:prstGeom>
            <a:noFill/>
          </p:spPr>
          <p:txBody>
            <a:bodyPr wrap="square" rtlCol="0">
              <a:spAutoFit/>
            </a:bodyPr>
            <a:lstStyle/>
            <a:p>
              <a:r>
                <a:rPr lang="zh-CN" altLang="en-US" sz="2000" b="1">
                  <a:solidFill>
                    <a:srgbClr val="3333FF"/>
                  </a:solidFill>
                  <a:latin typeface="楷体" panose="02010609060101010101" pitchFamily="49" charset="-122"/>
                  <a:ea typeface="楷体" panose="02010609060101010101" pitchFamily="49" charset="-122"/>
                </a:rPr>
                <a:t>双亲结点</a:t>
              </a:r>
              <a:endParaRPr lang="zh-CN" altLang="en-US" sz="2000" b="1" dirty="0">
                <a:solidFill>
                  <a:srgbClr val="3333FF"/>
                </a:solidFill>
                <a:latin typeface="楷体" panose="02010609060101010101" pitchFamily="49" charset="-122"/>
                <a:ea typeface="楷体" panose="02010609060101010101" pitchFamily="49" charset="-122"/>
              </a:endParaRPr>
            </a:p>
          </p:txBody>
        </p:sp>
      </p:grpSp>
      <p:sp>
        <p:nvSpPr>
          <p:cNvPr id="21" name="TextBox 18"/>
          <p:cNvSpPr txBox="1"/>
          <p:nvPr/>
        </p:nvSpPr>
        <p:spPr>
          <a:xfrm>
            <a:off x="716629" y="5606067"/>
            <a:ext cx="8215338" cy="1107996"/>
          </a:xfrm>
          <a:prstGeom prst="rect">
            <a:avLst/>
          </a:prstGeom>
          <a:noFill/>
        </p:spPr>
        <p:txBody>
          <a:bodyPr wrap="square" rtlCol="0">
            <a:spAutoFit/>
          </a:bodyPr>
          <a:lstStyle/>
          <a:p>
            <a:pPr marL="457200" indent="-457200" algn="l">
              <a:lnSpc>
                <a:spcPct val="150000"/>
              </a:lnSpc>
              <a:buBlip>
                <a:blip r:embed="rId2"/>
              </a:buBlip>
            </a:pPr>
            <a:r>
              <a:rPr lang="zh-CN" altLang="en-US" sz="2200" b="1" dirty="0">
                <a:solidFill>
                  <a:srgbClr val="3333FF"/>
                </a:solidFill>
                <a:ea typeface="楷体" panose="02010609060101010101" pitchFamily="49" charset="-122"/>
                <a:cs typeface="Times New Roman" panose="02020603050405020304" pitchFamily="18" charset="0"/>
              </a:rPr>
              <a:t>如果没有双亲结点，新建一个双亲结点，树的高度增加一层。</a:t>
            </a:r>
            <a:endParaRPr lang="en-US" altLang="zh-CN" sz="2200" b="1" dirty="0">
              <a:solidFill>
                <a:srgbClr val="3333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200" b="1" dirty="0">
                <a:solidFill>
                  <a:srgbClr val="3333FF"/>
                </a:solidFill>
                <a:ea typeface="楷体" panose="02010609060101010101" pitchFamily="49" charset="-122"/>
                <a:cs typeface="Times New Roman" panose="02020603050405020304" pitchFamily="18" charset="0"/>
              </a:rPr>
              <a:t>如果有双亲结点，将</a:t>
            </a:r>
            <a:r>
              <a:rPr lang="en-US" altLang="zh-CN" sz="2200" b="1" i="1" dirty="0" err="1">
                <a:solidFill>
                  <a:srgbClr val="FF00FF"/>
                </a:solidFill>
                <a:ea typeface="楷体" panose="02010609060101010101" pitchFamily="49" charset="-122"/>
                <a:cs typeface="Times New Roman" panose="02020603050405020304" pitchFamily="18" charset="0"/>
              </a:rPr>
              <a:t>k</a:t>
            </a:r>
            <a:r>
              <a:rPr lang="en-US" altLang="zh-CN" sz="2200" b="1" i="1" baseline="-25000" dirty="0" err="1">
                <a:solidFill>
                  <a:srgbClr val="FF00FF"/>
                </a:solidFill>
                <a:ea typeface="楷体" panose="02010609060101010101" pitchFamily="49" charset="-122"/>
                <a:cs typeface="Times New Roman" panose="02020603050405020304" pitchFamily="18" charset="0"/>
              </a:rPr>
              <a:t>i</a:t>
            </a:r>
            <a:r>
              <a:rPr lang="zh-CN" altLang="en-US" sz="2200" b="1" dirty="0">
                <a:solidFill>
                  <a:srgbClr val="3333FF"/>
                </a:solidFill>
                <a:ea typeface="楷体" panose="02010609060101010101" pitchFamily="49" charset="-122"/>
                <a:cs typeface="Times New Roman" panose="02020603050405020304" pitchFamily="18" charset="0"/>
              </a:rPr>
              <a:t>插入到双亲结点中。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857224" y="571480"/>
            <a:ext cx="7848600" cy="2462213"/>
          </a:xfrm>
          <a:prstGeom prst="rect">
            <a:avLst/>
          </a:prstGeom>
          <a:noFill/>
          <a:ln w="9525">
            <a:noFill/>
            <a:miter lim="800000"/>
          </a:ln>
        </p:spPr>
        <p:txBody>
          <a:bodyPr>
            <a:spAutoFit/>
          </a:bodyPr>
          <a:lstStyle/>
          <a:p>
            <a:pPr algn="just" fontAlgn="ctr">
              <a:lnSpc>
                <a:spcPct val="130000"/>
              </a:lnSpc>
              <a:spcBef>
                <a:spcPct val="50000"/>
              </a:spcBef>
            </a:pPr>
            <a:r>
              <a:rPr lang="en-US" altLang="zh-CN" b="1">
                <a:ea typeface="黑体" panose="02010609060101010101" pitchFamily="49" charset="-122"/>
                <a:cs typeface="Times New Roman" panose="02020603050405020304" pitchFamily="18" charset="0"/>
              </a:rPr>
              <a:t>【</a:t>
            </a:r>
            <a:r>
              <a:rPr lang="zh-CN" altLang="en-US" b="1">
                <a:ea typeface="楷体" panose="02010609060101010101" pitchFamily="49" charset="-122"/>
                <a:cs typeface="Times New Roman" panose="02020603050405020304" pitchFamily="18" charset="0"/>
              </a:rPr>
              <a:t>例</a:t>
            </a:r>
            <a:r>
              <a:rPr lang="en-US" altLang="zh-CN" b="1">
                <a:ea typeface="楷体" panose="02010609060101010101" pitchFamily="49" charset="-122"/>
                <a:cs typeface="Times New Roman" panose="02020603050405020304" pitchFamily="18" charset="0"/>
              </a:rPr>
              <a:t>9-7</a:t>
            </a:r>
            <a:r>
              <a:rPr lang="en-US" altLang="zh-CN" b="1">
                <a:ea typeface="黑体" panose="02010609060101010101" pitchFamily="49" charset="-122"/>
                <a:cs typeface="Times New Roman" panose="02020603050405020304" pitchFamily="18" charset="0"/>
              </a:rPr>
              <a:t>】</a:t>
            </a:r>
            <a:r>
              <a:rPr lang="en-US" altLang="zh-CN" b="1">
                <a:solidFill>
                  <a:srgbClr val="3333FF"/>
                </a:solidFill>
                <a:ea typeface="黑体" panose="02010609060101010101" pitchFamily="49" charset="-122"/>
                <a:cs typeface="Times New Roman" panose="02020603050405020304" pitchFamily="18" charset="0"/>
              </a:rPr>
              <a:t> </a:t>
            </a:r>
            <a:r>
              <a:rPr lang="zh-CN" altLang="en-US" sz="2400" b="1" dirty="0">
                <a:solidFill>
                  <a:srgbClr val="3333FF"/>
                </a:solidFill>
                <a:ea typeface="楷体" panose="02010609060101010101" pitchFamily="49" charset="-122"/>
                <a:cs typeface="Times New Roman" panose="02020603050405020304" pitchFamily="18" charset="0"/>
              </a:rPr>
              <a:t>关键字序列为：</a:t>
            </a:r>
          </a:p>
          <a:p>
            <a:pPr algn="just" fontAlgn="ctr">
              <a:lnSpc>
                <a:spcPct val="130000"/>
              </a:lnSpc>
              <a:spcBef>
                <a:spcPct val="50000"/>
              </a:spcBef>
            </a:pPr>
            <a:r>
              <a:rPr lang="en-US" altLang="zh-CN" sz="2400" b="1">
                <a:solidFill>
                  <a:srgbClr val="3333FF"/>
                </a:solidFill>
                <a:ea typeface="楷体" panose="02010609060101010101" pitchFamily="49" charset="-122"/>
                <a:cs typeface="Times New Roman" panose="02020603050405020304" pitchFamily="18" charset="0"/>
              </a:rPr>
              <a:t>(1</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2</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6</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7</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11</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4</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8</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13</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10</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5</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17</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9</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16</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20</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3</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12</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14</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18</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19</a:t>
            </a:r>
            <a:r>
              <a:rPr lang="zh-CN" altLang="en-US" sz="2400" b="1">
                <a:solidFill>
                  <a:srgbClr val="3333FF"/>
                </a:solidFill>
                <a:ea typeface="楷体" panose="02010609060101010101" pitchFamily="49" charset="-122"/>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15)</a:t>
            </a:r>
            <a:r>
              <a:rPr lang="zh-CN" altLang="en-US" sz="2400" b="1">
                <a:solidFill>
                  <a:srgbClr val="3333FF"/>
                </a:solidFill>
                <a:ea typeface="楷体" panose="02010609060101010101" pitchFamily="49" charset="-122"/>
                <a:cs typeface="Times New Roman" panose="02020603050405020304" pitchFamily="18" charset="0"/>
              </a:rPr>
              <a:t>。</a:t>
            </a:r>
            <a:endParaRPr lang="zh-CN" altLang="en-US" sz="2400" b="1" dirty="0">
              <a:solidFill>
                <a:srgbClr val="3333FF"/>
              </a:solidFill>
              <a:ea typeface="楷体" panose="02010609060101010101" pitchFamily="49" charset="-122"/>
              <a:cs typeface="Times New Roman" panose="02020603050405020304" pitchFamily="18" charset="0"/>
            </a:endParaRPr>
          </a:p>
          <a:p>
            <a:pPr algn="just" fontAlgn="ctr">
              <a:lnSpc>
                <a:spcPct val="130000"/>
              </a:lnSpc>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创建一棵</a:t>
            </a:r>
            <a:r>
              <a:rPr lang="en-US" altLang="zh-CN" sz="2400" b="1">
                <a:solidFill>
                  <a:srgbClr val="3333FF"/>
                </a:solidFill>
                <a:ea typeface="楷体" panose="02010609060101010101" pitchFamily="49" charset="-122"/>
                <a:cs typeface="Times New Roman" panose="02020603050405020304" pitchFamily="18" charset="0"/>
              </a:rPr>
              <a:t>5</a:t>
            </a:r>
            <a:r>
              <a:rPr lang="zh-CN" altLang="en-US" sz="2400" b="1">
                <a:solidFill>
                  <a:srgbClr val="3333FF"/>
                </a:solidFill>
                <a:ea typeface="楷体" panose="02010609060101010101" pitchFamily="49" charset="-122"/>
                <a:cs typeface="Times New Roman" panose="02020603050405020304" pitchFamily="18" charset="0"/>
              </a:rPr>
              <a:t>阶</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400" b="1" dirty="0">
                <a:solidFill>
                  <a:srgbClr val="3333FF"/>
                </a:solidFill>
                <a:ea typeface="楷体" panose="02010609060101010101" pitchFamily="49" charset="-122"/>
                <a:cs typeface="Times New Roman" panose="02020603050405020304" pitchFamily="18" charset="0"/>
              </a:rPr>
              <a:t>。</a:t>
            </a:r>
          </a:p>
        </p:txBody>
      </p:sp>
      <p:sp>
        <p:nvSpPr>
          <p:cNvPr id="3" name="TextBox 2"/>
          <p:cNvSpPr txBox="1"/>
          <p:nvPr/>
        </p:nvSpPr>
        <p:spPr>
          <a:xfrm>
            <a:off x="1214414" y="3429000"/>
            <a:ext cx="5857916" cy="461665"/>
          </a:xfrm>
          <a:prstGeom prst="rect">
            <a:avLst/>
          </a:prstGeom>
          <a:noFill/>
        </p:spPr>
        <p:txBody>
          <a:bodyPr wrap="square" rtlCol="0">
            <a:spAutoFit/>
          </a:bodyPr>
          <a:lstStyle/>
          <a:p>
            <a:pPr algn="l"/>
            <a:r>
              <a:rPr lang="zh-CN" altLang="en-US" sz="2400" b="1" dirty="0">
                <a:latin typeface="黑体" panose="02010609060101010101" pitchFamily="49" charset="-122"/>
                <a:ea typeface="黑体" panose="02010609060101010101" pitchFamily="49" charset="-122"/>
                <a:cs typeface="Times New Roman" panose="02020603050405020304" pitchFamily="18" charset="0"/>
              </a:rPr>
              <a:t>注意：</a:t>
            </a:r>
            <a:r>
              <a:rPr lang="zh-CN" altLang="en-US" sz="2400" b="1" dirty="0">
                <a:solidFill>
                  <a:srgbClr val="3333FF"/>
                </a:solidFill>
                <a:ea typeface="楷体" panose="02010609060101010101" pitchFamily="49" charset="-122"/>
                <a:cs typeface="Times New Roman" panose="02020603050405020304" pitchFamily="18" charset="0"/>
              </a:rPr>
              <a:t>最多的关键字</a:t>
            </a:r>
            <a:r>
              <a:rPr lang="zh-CN" altLang="en-US" sz="2400" b="1">
                <a:solidFill>
                  <a:srgbClr val="3333FF"/>
                </a:solidFill>
                <a:ea typeface="楷体" panose="02010609060101010101" pitchFamily="49" charset="-122"/>
                <a:cs typeface="Times New Roman" panose="02020603050405020304" pitchFamily="18" charset="0"/>
              </a:rPr>
              <a:t>个数</a:t>
            </a:r>
            <a:r>
              <a:rPr lang="en-US" altLang="zh-CN" sz="2400" b="1">
                <a:ea typeface="楷体" panose="02010609060101010101" pitchFamily="49" charset="-122"/>
                <a:cs typeface="Times New Roman" panose="02020603050405020304" pitchFamily="18" charset="0"/>
              </a:rPr>
              <a:t>Max </a:t>
            </a:r>
            <a:r>
              <a:rPr lang="en-US" altLang="zh-CN" sz="2400" b="1">
                <a:solidFill>
                  <a:srgbClr val="3333FF"/>
                </a:solidFill>
                <a:ea typeface="楷体" panose="02010609060101010101" pitchFamily="49" charset="-122"/>
                <a:cs typeface="Times New Roman" panose="02020603050405020304" pitchFamily="18" charset="0"/>
              </a:rPr>
              <a:t>= </a:t>
            </a:r>
            <a:r>
              <a:rPr lang="en-US" altLang="zh-CN" sz="2400" b="1" i="1">
                <a:solidFill>
                  <a:srgbClr val="3333FF"/>
                </a:solidFill>
                <a:ea typeface="楷体" panose="02010609060101010101" pitchFamily="49" charset="-122"/>
                <a:cs typeface="Times New Roman" panose="02020603050405020304" pitchFamily="18" charset="0"/>
              </a:rPr>
              <a:t>m</a:t>
            </a:r>
            <a:r>
              <a:rPr lang="en-US" altLang="zh-CN" sz="2400" b="1">
                <a:solidFill>
                  <a:srgbClr val="3333FF"/>
                </a:solidFill>
                <a:latin typeface="+mj-ea"/>
                <a:ea typeface="+mj-ea"/>
                <a:cs typeface="Times New Roman" panose="02020603050405020304" pitchFamily="18" charset="0"/>
              </a:rPr>
              <a:t>-</a:t>
            </a:r>
            <a:r>
              <a:rPr lang="en-US" altLang="zh-CN" sz="2400" b="1">
                <a:solidFill>
                  <a:srgbClr val="3333FF"/>
                </a:solidFill>
                <a:ea typeface="楷体" panose="02010609060101010101" pitchFamily="49" charset="-122"/>
                <a:cs typeface="Times New Roman" panose="02020603050405020304" pitchFamily="18" charset="0"/>
              </a:rPr>
              <a:t>1 = 4</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88</a:t>
            </a:fld>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3504420" y="1142984"/>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2</a:t>
            </a:r>
            <a:endParaRPr lang="zh-CN" altLang="en-US" sz="2400" b="1" dirty="0">
              <a:solidFill>
                <a:srgbClr val="3333FF"/>
              </a:solidFill>
              <a:cs typeface="Times New Roman" panose="02020603050405020304" pitchFamily="18" charset="0"/>
            </a:endParaRPr>
          </a:p>
        </p:txBody>
      </p:sp>
      <p:sp>
        <p:nvSpPr>
          <p:cNvPr id="68" name="TextBox 67"/>
          <p:cNvSpPr txBox="1"/>
          <p:nvPr/>
        </p:nvSpPr>
        <p:spPr>
          <a:xfrm>
            <a:off x="4075924" y="1142984"/>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6</a:t>
            </a:r>
            <a:endParaRPr lang="zh-CN" altLang="en-US" sz="2400" b="1" dirty="0">
              <a:solidFill>
                <a:srgbClr val="3333FF"/>
              </a:solidFill>
              <a:cs typeface="Times New Roman" panose="02020603050405020304" pitchFamily="18" charset="0"/>
            </a:endParaRPr>
          </a:p>
        </p:txBody>
      </p:sp>
      <p:sp>
        <p:nvSpPr>
          <p:cNvPr id="69" name="TextBox 68"/>
          <p:cNvSpPr txBox="1"/>
          <p:nvPr/>
        </p:nvSpPr>
        <p:spPr>
          <a:xfrm>
            <a:off x="4647428" y="1142984"/>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7</a:t>
            </a:r>
            <a:endParaRPr lang="zh-CN" altLang="en-US" sz="2400" b="1" dirty="0">
              <a:solidFill>
                <a:srgbClr val="3333FF"/>
              </a:solidFill>
              <a:cs typeface="Times New Roman" panose="02020603050405020304" pitchFamily="18" charset="0"/>
            </a:endParaRPr>
          </a:p>
        </p:txBody>
      </p:sp>
      <p:sp>
        <p:nvSpPr>
          <p:cNvPr id="75" name="矩形 74"/>
          <p:cNvSpPr/>
          <p:nvPr/>
        </p:nvSpPr>
        <p:spPr>
          <a:xfrm>
            <a:off x="3571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FF0000"/>
                </a:solidFill>
                <a:latin typeface="Times New Roman" panose="02020603050405020304" pitchFamily="18" charset="0"/>
                <a:cs typeface="Times New Roman" panose="02020603050405020304" pitchFamily="18" charset="0"/>
              </a:rPr>
              <a:t>1</a:t>
            </a:r>
            <a:r>
              <a:rPr lang="en-US" altLang="zh-CN" sz="2000" b="1" dirty="0">
                <a:solidFill>
                  <a:srgbClr val="3333FF"/>
                </a:solidFill>
                <a:latin typeface="Times New Roman" panose="02020603050405020304" pitchFamily="18" charset="0"/>
                <a:cs typeface="Times New Roman" panose="02020603050405020304" pitchFamily="18" charset="0"/>
              </a:rPr>
              <a:t>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6" name="TextBox 75"/>
          <p:cNvSpPr txBox="1"/>
          <p:nvPr/>
        </p:nvSpPr>
        <p:spPr>
          <a:xfrm>
            <a:off x="500066" y="1071546"/>
            <a:ext cx="2214578" cy="461665"/>
          </a:xfrm>
          <a:prstGeom prst="rect">
            <a:avLst/>
          </a:prstGeom>
          <a:noFill/>
        </p:spPr>
        <p:txBody>
          <a:bodyPr wrap="square" rtlCol="0">
            <a:spAutoFit/>
          </a:bodyPr>
          <a:lstStyle/>
          <a:p>
            <a:r>
              <a:rPr lang="zh-CN" altLang="en-US" sz="2400" b="1" dirty="0">
                <a:solidFill>
                  <a:srgbClr val="3333FF"/>
                </a:solidFill>
                <a:latin typeface="楷体" panose="02010609060101010101" pitchFamily="49" charset="-122"/>
                <a:ea typeface="楷体" panose="02010609060101010101" pitchFamily="49" charset="-122"/>
              </a:rPr>
              <a:t>关键字序列</a:t>
            </a:r>
            <a:endParaRPr lang="zh-CN" altLang="en-US" sz="2400" dirty="0">
              <a:latin typeface="楷体" panose="02010609060101010101" pitchFamily="49" charset="-122"/>
              <a:ea typeface="楷体" panose="02010609060101010101" pitchFamily="49" charset="-122"/>
            </a:endParaRPr>
          </a:p>
        </p:txBody>
      </p:sp>
      <p:sp>
        <p:nvSpPr>
          <p:cNvPr id="66" name="TextBox 65"/>
          <p:cNvSpPr txBox="1"/>
          <p:nvPr/>
        </p:nvSpPr>
        <p:spPr>
          <a:xfrm>
            <a:off x="2861478" y="1142984"/>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a:t>
            </a:r>
            <a:endParaRPr lang="zh-CN" altLang="en-US" sz="2400" b="1" dirty="0">
              <a:solidFill>
                <a:srgbClr val="3333FF"/>
              </a:solidFill>
              <a:cs typeface="Times New Roman" panose="02020603050405020304" pitchFamily="18" charset="0"/>
            </a:endParaRPr>
          </a:p>
        </p:txBody>
      </p:sp>
      <p:cxnSp>
        <p:nvCxnSpPr>
          <p:cNvPr id="78" name="直接箭头连接符 77"/>
          <p:cNvCxnSpPr/>
          <p:nvPr/>
        </p:nvCxnSpPr>
        <p:spPr>
          <a:xfrm rot="5400000" flipH="1" flipV="1">
            <a:off x="2749537"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5400000" flipH="1" flipV="1">
            <a:off x="3392479"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rot="5400000" flipH="1" flipV="1">
            <a:off x="3963983"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rot="5400000" flipH="1" flipV="1">
            <a:off x="4535487"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3571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a:t>
            </a:r>
            <a:r>
              <a:rPr lang="en-US" altLang="zh-CN" sz="2000" b="1" dirty="0">
                <a:solidFill>
                  <a:srgbClr val="FF0000"/>
                </a:solidFill>
                <a:latin typeface="Times New Roman" panose="02020603050405020304" pitchFamily="18" charset="0"/>
                <a:cs typeface="Times New Roman" panose="02020603050405020304" pitchFamily="18" charset="0"/>
              </a:rPr>
              <a:t>2</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90" name="矩形 89"/>
          <p:cNvSpPr/>
          <p:nvPr/>
        </p:nvSpPr>
        <p:spPr>
          <a:xfrm>
            <a:off x="3571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r>
              <a:rPr lang="en-US" altLang="zh-CN" sz="2000" b="1" dirty="0">
                <a:solidFill>
                  <a:srgbClr val="FF0000"/>
                </a:solidFill>
                <a:latin typeface="Times New Roman" panose="02020603050405020304" pitchFamily="18" charset="0"/>
                <a:cs typeface="Times New Roman" panose="02020603050405020304" pitchFamily="18" charset="0"/>
              </a:rPr>
              <a:t>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91" name="矩形 90"/>
          <p:cNvSpPr/>
          <p:nvPr/>
        </p:nvSpPr>
        <p:spPr>
          <a:xfrm>
            <a:off x="3571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1 2 6 </a:t>
            </a:r>
            <a:r>
              <a:rPr lang="en-US" altLang="zh-CN" sz="2000" b="1" dirty="0">
                <a:solidFill>
                  <a:srgbClr val="FF0000"/>
                </a:solidFill>
                <a:latin typeface="Times New Roman" panose="02020603050405020304" pitchFamily="18" charset="0"/>
                <a:cs typeface="Times New Roman" panose="02020603050405020304" pitchFamily="18" charset="0"/>
              </a:rPr>
              <a:t>7</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57224" y="500042"/>
            <a:ext cx="1357322" cy="461665"/>
          </a:xfrm>
          <a:prstGeom prst="rect">
            <a:avLst/>
          </a:prstGeom>
          <a:noFill/>
        </p:spPr>
        <p:txBody>
          <a:bodyPr wrap="square" rtlCol="0">
            <a:spAutoFit/>
          </a:bodyPr>
          <a:lstStyle/>
          <a:p>
            <a:pPr algn="l"/>
            <a:r>
              <a:rPr lang="en-US" altLang="zh-CN" sz="2400" b="1">
                <a:solidFill>
                  <a:srgbClr val="FF00FF"/>
                </a:solidFill>
                <a:ea typeface="楷体" panose="02010609060101010101" pitchFamily="49" charset="-122"/>
                <a:cs typeface="Times New Roman" panose="02020603050405020304" pitchFamily="18" charset="0"/>
              </a:rPr>
              <a:t>Max</a:t>
            </a:r>
            <a:r>
              <a:rPr lang="en-US" altLang="zh-CN" sz="2400" b="1">
                <a:solidFill>
                  <a:srgbClr val="3333FF"/>
                </a:solidFill>
                <a:ea typeface="楷体" panose="02010609060101010101" pitchFamily="49" charset="-122"/>
                <a:cs typeface="Times New Roman" panose="02020603050405020304" pitchFamily="18" charset="0"/>
              </a:rPr>
              <a:t>=4</a:t>
            </a:r>
            <a:endParaRPr lang="zh-CN" altLang="en-US" sz="2400" b="1" dirty="0">
              <a:solidFill>
                <a:srgbClr val="3333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89</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78"/>
                                        </p:tgtEl>
                                      </p:cBhvr>
                                    </p:animEffect>
                                    <p:set>
                                      <p:cBhvr>
                                        <p:cTn id="17" dur="1" fill="hold">
                                          <p:stCondLst>
                                            <p:cond delay="499"/>
                                          </p:stCondLst>
                                        </p:cTn>
                                        <p:tgtEl>
                                          <p:spTgt spid="7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80"/>
                                        </p:tgtEl>
                                      </p:cBhvr>
                                    </p:animEffect>
                                    <p:set>
                                      <p:cBhvr>
                                        <p:cTn id="32" dur="1" fill="hold">
                                          <p:stCondLst>
                                            <p:cond delay="499"/>
                                          </p:stCondLst>
                                        </p:cTn>
                                        <p:tgtEl>
                                          <p:spTgt spid="8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81"/>
                                        </p:tgtEl>
                                      </p:cBhvr>
                                    </p:animEffect>
                                    <p:set>
                                      <p:cBhvr>
                                        <p:cTn id="47" dur="1" fill="hold">
                                          <p:stCondLst>
                                            <p:cond delay="499"/>
                                          </p:stCondLst>
                                        </p:cTn>
                                        <p:tgtEl>
                                          <p:spTgt spid="8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8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5" grpId="0" bldLvl="0" animBg="1"/>
      <p:bldP spid="66" grpId="0"/>
      <p:bldP spid="89" grpId="0" bldLvl="0" animBg="1"/>
      <p:bldP spid="90" grpId="0" bldLvl="0" animBg="1"/>
      <p:bldP spid="9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85720" y="1051271"/>
            <a:ext cx="8534400" cy="1591911"/>
          </a:xfrm>
          <a:prstGeom prst="rect">
            <a:avLst/>
          </a:prstGeom>
          <a:noFill/>
          <a:ln w="9525">
            <a:noFill/>
            <a:miter lim="800000"/>
          </a:ln>
          <a:effectLst/>
        </p:spPr>
        <p:txBody>
          <a:bodyPr>
            <a:spAutoFit/>
          </a:bodyPr>
          <a:lstStyle/>
          <a:p>
            <a:pPr algn="just">
              <a:lnSpc>
                <a:spcPct val="120000"/>
              </a:lnSpc>
              <a:spcBef>
                <a:spcPct val="50000"/>
              </a:spcBef>
            </a:pPr>
            <a:r>
              <a:rPr kumimoji="1" lang="zh-CN" altLang="en-US" dirty="0">
                <a:ea typeface="楷体" panose="02010609060101010101" pitchFamily="49" charset="-122"/>
                <a:cs typeface="Times New Roman" panose="02020603050405020304" pitchFamily="18" charset="0"/>
              </a:rPr>
              <a:t>　　折半查找也称为二分查找，要求线性表中的记录必须己按关键字值有序（</a:t>
            </a:r>
            <a:r>
              <a:rPr kumimoji="1" lang="zh-CN" altLang="en-US" dirty="0">
                <a:solidFill>
                  <a:srgbClr val="CC00CC"/>
                </a:solidFill>
                <a:ea typeface="楷体" panose="02010609060101010101" pitchFamily="49" charset="-122"/>
                <a:cs typeface="Times New Roman" panose="02020603050405020304" pitchFamily="18" charset="0"/>
              </a:rPr>
              <a:t>递增</a:t>
            </a:r>
            <a:r>
              <a:rPr kumimoji="1" lang="zh-CN" altLang="en-US" dirty="0">
                <a:ea typeface="楷体" panose="02010609060101010101" pitchFamily="49" charset="-122"/>
                <a:cs typeface="Times New Roman" panose="02020603050405020304" pitchFamily="18" charset="0"/>
              </a:rPr>
              <a:t>或递减）排列。</a:t>
            </a:r>
          </a:p>
          <a:p>
            <a:pPr algn="just">
              <a:lnSpc>
                <a:spcPct val="130000"/>
              </a:lnSpc>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思路：</a:t>
            </a:r>
            <a:endParaRPr kumimoji="1" lang="zh-CN" altLang="en-US" dirty="0">
              <a:ea typeface="楷体" panose="02010609060101010101" pitchFamily="49" charset="-122"/>
              <a:cs typeface="Times New Roman" panose="02020603050405020304" pitchFamily="18" charset="0"/>
            </a:endParaRPr>
          </a:p>
        </p:txBody>
      </p:sp>
      <p:sp>
        <p:nvSpPr>
          <p:cNvPr id="119810" name="Text Box 2" descr="蓝色面巾纸"/>
          <p:cNvSpPr txBox="1">
            <a:spLocks noChangeArrowheads="1"/>
          </p:cNvSpPr>
          <p:nvPr/>
        </p:nvSpPr>
        <p:spPr bwMode="auto">
          <a:xfrm>
            <a:off x="285720" y="285728"/>
            <a:ext cx="2952750" cy="519112"/>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spcBef>
                <a:spcPct val="50000"/>
              </a:spcBef>
            </a:pPr>
            <a:r>
              <a:rPr kumimoji="1" lang="en-US" altLang="zh-CN" sz="2800" dirty="0">
                <a:solidFill>
                  <a:schemeClr val="bg1"/>
                </a:solidFill>
                <a:latin typeface="Times New Roman" panose="02020603050405020304" pitchFamily="18" charset="0"/>
                <a:ea typeface="隶书" pitchFamily="49" charset="-122"/>
                <a:cs typeface="Times New Roman" panose="02020603050405020304" pitchFamily="18" charset="0"/>
              </a:rPr>
              <a:t>9.2.2  </a:t>
            </a:r>
            <a:r>
              <a:rPr kumimoji="1" lang="zh-CN" altLang="en-US" sz="2800" dirty="0">
                <a:solidFill>
                  <a:schemeClr val="bg1"/>
                </a:solidFill>
                <a:latin typeface="Times New Roman" panose="02020603050405020304" pitchFamily="18" charset="0"/>
                <a:ea typeface="隶书" pitchFamily="49" charset="-122"/>
                <a:cs typeface="Times New Roman" panose="02020603050405020304" pitchFamily="18" charset="0"/>
              </a:rPr>
              <a:t>折半查找</a:t>
            </a:r>
            <a:endParaRPr lang="zh-CN" altLang="en-US" sz="28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sp>
        <p:nvSpPr>
          <p:cNvPr id="4" name="矩形 3"/>
          <p:cNvSpPr/>
          <p:nvPr/>
        </p:nvSpPr>
        <p:spPr>
          <a:xfrm>
            <a:off x="2571736" y="3071810"/>
            <a:ext cx="4000528"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dirty="0">
                <a:solidFill>
                  <a:srgbClr val="3333FF"/>
                </a:solidFill>
                <a:latin typeface="Times New Roman" panose="02020603050405020304" pitchFamily="18" charset="0"/>
                <a:cs typeface="Times New Roman" panose="02020603050405020304" pitchFamily="18" charset="0"/>
              </a:rPr>
              <a:t>R</a:t>
            </a:r>
            <a:r>
              <a:rPr lang="en-US" altLang="zh-CN" sz="2000" dirty="0">
                <a:solidFill>
                  <a:srgbClr val="3333FF"/>
                </a:solidFill>
                <a:latin typeface="Times New Roman" panose="02020603050405020304" pitchFamily="18" charset="0"/>
                <a:cs typeface="Times New Roman" panose="02020603050405020304" pitchFamily="18" charset="0"/>
              </a:rPr>
              <a:t>[mid]</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 name="矩形 4"/>
          <p:cNvSpPr/>
          <p:nvPr/>
        </p:nvSpPr>
        <p:spPr>
          <a:xfrm>
            <a:off x="1071538" y="4543490"/>
            <a:ext cx="1857388"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a:solidFill>
                  <a:srgbClr val="FF33CC"/>
                </a:solidFill>
                <a:latin typeface="楷体" panose="02010609060101010101" pitchFamily="49" charset="-122"/>
                <a:ea typeface="楷体" panose="02010609060101010101" pitchFamily="49" charset="-122"/>
              </a:rPr>
              <a:t>左区间</a:t>
            </a:r>
          </a:p>
        </p:txBody>
      </p:sp>
      <p:sp>
        <p:nvSpPr>
          <p:cNvPr id="6" name="矩形 5"/>
          <p:cNvSpPr/>
          <p:nvPr/>
        </p:nvSpPr>
        <p:spPr>
          <a:xfrm>
            <a:off x="6143636" y="4543490"/>
            <a:ext cx="1785950"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a:solidFill>
                  <a:srgbClr val="FF33CC"/>
                </a:solidFill>
                <a:latin typeface="楷体" panose="02010609060101010101" pitchFamily="49" charset="-122"/>
                <a:ea typeface="楷体" panose="02010609060101010101" pitchFamily="49" charset="-122"/>
              </a:rPr>
              <a:t>右区间</a:t>
            </a:r>
          </a:p>
        </p:txBody>
      </p:sp>
      <p:cxnSp>
        <p:nvCxnSpPr>
          <p:cNvPr id="9" name="直接箭头连接符 8"/>
          <p:cNvCxnSpPr/>
          <p:nvPr/>
        </p:nvCxnSpPr>
        <p:spPr>
          <a:xfrm rot="10800000" flipV="1">
            <a:off x="2357422" y="3500438"/>
            <a:ext cx="1143008" cy="100013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71538" y="3786190"/>
            <a:ext cx="1785950" cy="400110"/>
          </a:xfrm>
          <a:prstGeom prst="rect">
            <a:avLst/>
          </a:prstGeom>
          <a:noFill/>
        </p:spPr>
        <p:txBody>
          <a:bodyPr wrap="square" rtlCol="0">
            <a:spAutoFit/>
          </a:bodyPr>
          <a:lstStyle/>
          <a:p>
            <a:r>
              <a:rPr lang="en-US" altLang="zh-CN" sz="2000" i="1" dirty="0"/>
              <a:t>k</a:t>
            </a:r>
            <a:r>
              <a:rPr lang="en-US" altLang="zh-CN" sz="2000" dirty="0"/>
              <a:t>&lt;</a:t>
            </a:r>
            <a:r>
              <a:rPr lang="en-US" altLang="zh-CN" sz="2000" i="1" dirty="0"/>
              <a:t>R</a:t>
            </a:r>
            <a:r>
              <a:rPr lang="en-US" altLang="zh-CN" sz="2000" dirty="0"/>
              <a:t>[mid].key</a:t>
            </a:r>
            <a:endParaRPr lang="zh-CN" altLang="en-US" sz="2000" dirty="0"/>
          </a:p>
        </p:txBody>
      </p:sp>
      <p:sp>
        <p:nvSpPr>
          <p:cNvPr id="11" name="TextBox 10"/>
          <p:cNvSpPr txBox="1"/>
          <p:nvPr/>
        </p:nvSpPr>
        <p:spPr>
          <a:xfrm>
            <a:off x="3500430" y="2600262"/>
            <a:ext cx="2571768" cy="400110"/>
          </a:xfrm>
          <a:prstGeom prst="rect">
            <a:avLst/>
          </a:prstGeom>
          <a:noFill/>
        </p:spPr>
        <p:txBody>
          <a:bodyPr wrap="square" rtlCol="0">
            <a:spAutoFit/>
          </a:bodyPr>
          <a:lstStyle/>
          <a:p>
            <a:r>
              <a:rPr lang="en-US" altLang="zh-CN" sz="2000" i="1" dirty="0">
                <a:ea typeface="楷体" panose="02010609060101010101" pitchFamily="49" charset="-122"/>
                <a:cs typeface="Times New Roman" panose="02020603050405020304" pitchFamily="18" charset="0"/>
              </a:rPr>
              <a:t>k</a:t>
            </a:r>
            <a:r>
              <a:rPr lang="zh-CN" altLang="en-US" sz="2000" dirty="0">
                <a:ea typeface="楷体" panose="02010609060101010101" pitchFamily="49" charset="-122"/>
                <a:cs typeface="Times New Roman" panose="02020603050405020304" pitchFamily="18" charset="0"/>
              </a:rPr>
              <a:t>和</a:t>
            </a:r>
            <a:r>
              <a:rPr lang="en-US" altLang="zh-CN" sz="2000" i="1" dirty="0">
                <a:ea typeface="楷体" panose="02010609060101010101" pitchFamily="49" charset="-122"/>
                <a:cs typeface="Times New Roman" panose="02020603050405020304" pitchFamily="18" charset="0"/>
              </a:rPr>
              <a:t>R</a:t>
            </a:r>
            <a:r>
              <a:rPr lang="en-US" altLang="zh-CN" sz="2000" dirty="0">
                <a:ea typeface="楷体" panose="02010609060101010101" pitchFamily="49" charset="-122"/>
                <a:cs typeface="Times New Roman" panose="02020603050405020304" pitchFamily="18" charset="0"/>
              </a:rPr>
              <a:t>[mid].key</a:t>
            </a:r>
            <a:r>
              <a:rPr lang="zh-CN" altLang="en-US" sz="2000" dirty="0">
                <a:ea typeface="楷体" panose="02010609060101010101" pitchFamily="49" charset="-122"/>
                <a:cs typeface="Times New Roman" panose="02020603050405020304" pitchFamily="18" charset="0"/>
              </a:rPr>
              <a:t>比较</a:t>
            </a:r>
          </a:p>
        </p:txBody>
      </p:sp>
      <p:cxnSp>
        <p:nvCxnSpPr>
          <p:cNvPr id="15" name="直接箭头连接符 14"/>
          <p:cNvCxnSpPr/>
          <p:nvPr/>
        </p:nvCxnSpPr>
        <p:spPr>
          <a:xfrm rot="16200000" flipH="1">
            <a:off x="5639970" y="3504038"/>
            <a:ext cx="1043052" cy="1035851"/>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72264" y="3814708"/>
            <a:ext cx="1785950" cy="400110"/>
          </a:xfrm>
          <a:prstGeom prst="rect">
            <a:avLst/>
          </a:prstGeom>
          <a:noFill/>
        </p:spPr>
        <p:txBody>
          <a:bodyPr wrap="square" rtlCol="0">
            <a:spAutoFit/>
          </a:bodyPr>
          <a:lstStyle/>
          <a:p>
            <a:r>
              <a:rPr lang="en-US" altLang="zh-CN" sz="2000" i="1" dirty="0"/>
              <a:t>k</a:t>
            </a:r>
            <a:r>
              <a:rPr lang="en-US" altLang="zh-CN" sz="2000" dirty="0"/>
              <a:t>&gt;</a:t>
            </a:r>
            <a:r>
              <a:rPr lang="en-US" altLang="zh-CN" sz="2000" i="1" dirty="0"/>
              <a:t>R</a:t>
            </a:r>
            <a:r>
              <a:rPr lang="en-US" altLang="zh-CN" sz="2000" dirty="0"/>
              <a:t>[mid].key</a:t>
            </a:r>
            <a:endParaRPr lang="zh-CN" altLang="en-US" sz="2000" dirty="0"/>
          </a:p>
        </p:txBody>
      </p:sp>
      <p:cxnSp>
        <p:nvCxnSpPr>
          <p:cNvPr id="19" name="直接箭头连接符 18"/>
          <p:cNvCxnSpPr/>
          <p:nvPr/>
        </p:nvCxnSpPr>
        <p:spPr>
          <a:xfrm rot="5400000">
            <a:off x="3929058" y="4000504"/>
            <a:ext cx="1000132" cy="1588"/>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29124" y="3857628"/>
            <a:ext cx="1785950" cy="400110"/>
          </a:xfrm>
          <a:prstGeom prst="rect">
            <a:avLst/>
          </a:prstGeom>
          <a:noFill/>
        </p:spPr>
        <p:txBody>
          <a:bodyPr wrap="square" rtlCol="0">
            <a:spAutoFit/>
          </a:bodyPr>
          <a:lstStyle/>
          <a:p>
            <a:r>
              <a:rPr lang="en-US" altLang="zh-CN" sz="2000" i="1" dirty="0"/>
              <a:t>k</a:t>
            </a:r>
            <a:r>
              <a:rPr lang="en-US" altLang="zh-CN" sz="2000" dirty="0"/>
              <a:t>=</a:t>
            </a:r>
            <a:r>
              <a:rPr lang="en-US" altLang="zh-CN" sz="2000" i="1" dirty="0"/>
              <a:t>R</a:t>
            </a:r>
            <a:r>
              <a:rPr lang="en-US" altLang="zh-CN" sz="2000" dirty="0"/>
              <a:t>[mid].key</a:t>
            </a:r>
            <a:endParaRPr lang="zh-CN" altLang="en-US" sz="2000" dirty="0"/>
          </a:p>
        </p:txBody>
      </p:sp>
      <p:sp>
        <p:nvSpPr>
          <p:cNvPr id="21" name="TextBox 20"/>
          <p:cNvSpPr txBox="1"/>
          <p:nvPr/>
        </p:nvSpPr>
        <p:spPr>
          <a:xfrm>
            <a:off x="3929058" y="4572008"/>
            <a:ext cx="1071570" cy="400110"/>
          </a:xfrm>
          <a:prstGeom prst="rect">
            <a:avLst/>
          </a:prstGeom>
          <a:noFill/>
        </p:spPr>
        <p:txBody>
          <a:bodyPr wrap="square" rtlCol="0">
            <a:spAutoFit/>
          </a:bodyPr>
          <a:lstStyle/>
          <a:p>
            <a:pPr algn="ctr"/>
            <a:r>
              <a:rPr lang="zh-CN" altLang="en-US" sz="2000" dirty="0">
                <a:latin typeface="楷体" panose="02010609060101010101" pitchFamily="49" charset="-122"/>
                <a:ea typeface="楷体" panose="02010609060101010101" pitchFamily="49" charset="-122"/>
              </a:rPr>
              <a:t>成功</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9</a:t>
            </a:fld>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2934056" y="1142984"/>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11</a:t>
            </a:r>
            <a:endParaRPr lang="zh-CN" altLang="en-US" sz="2400" b="1" dirty="0">
              <a:solidFill>
                <a:srgbClr val="3333FF"/>
              </a:solidFill>
              <a:cs typeface="Times New Roman" panose="02020603050405020304" pitchFamily="18" charset="0"/>
            </a:endParaRPr>
          </a:p>
        </p:txBody>
      </p:sp>
      <p:sp>
        <p:nvSpPr>
          <p:cNvPr id="71" name="TextBox 70"/>
          <p:cNvSpPr txBox="1"/>
          <p:nvPr/>
        </p:nvSpPr>
        <p:spPr>
          <a:xfrm>
            <a:off x="3505560" y="1142984"/>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4</a:t>
            </a:r>
            <a:endParaRPr lang="zh-CN" altLang="en-US" sz="2400" b="1" dirty="0">
              <a:solidFill>
                <a:srgbClr val="3333FF"/>
              </a:solidFill>
              <a:cs typeface="Times New Roman" panose="02020603050405020304" pitchFamily="18" charset="0"/>
            </a:endParaRPr>
          </a:p>
        </p:txBody>
      </p:sp>
      <p:sp>
        <p:nvSpPr>
          <p:cNvPr id="72" name="TextBox 71"/>
          <p:cNvSpPr txBox="1"/>
          <p:nvPr/>
        </p:nvSpPr>
        <p:spPr>
          <a:xfrm>
            <a:off x="4077064" y="1142984"/>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8</a:t>
            </a:r>
            <a:endParaRPr lang="zh-CN" altLang="en-US" sz="2400" b="1" dirty="0">
              <a:solidFill>
                <a:srgbClr val="3333FF"/>
              </a:solidFill>
              <a:cs typeface="Times New Roman" panose="02020603050405020304" pitchFamily="18" charset="0"/>
            </a:endParaRPr>
          </a:p>
        </p:txBody>
      </p:sp>
      <p:sp>
        <p:nvSpPr>
          <p:cNvPr id="73" name="TextBox 72"/>
          <p:cNvSpPr txBox="1"/>
          <p:nvPr/>
        </p:nvSpPr>
        <p:spPr>
          <a:xfrm>
            <a:off x="4791444" y="1142984"/>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13</a:t>
            </a:r>
            <a:endParaRPr lang="zh-CN" altLang="en-US" sz="2400" b="1" dirty="0">
              <a:solidFill>
                <a:srgbClr val="3333FF"/>
              </a:solidFill>
              <a:cs typeface="Times New Roman" panose="02020603050405020304" pitchFamily="18" charset="0"/>
            </a:endParaRPr>
          </a:p>
        </p:txBody>
      </p:sp>
      <p:sp>
        <p:nvSpPr>
          <p:cNvPr id="76" name="TextBox 75"/>
          <p:cNvSpPr txBox="1"/>
          <p:nvPr/>
        </p:nvSpPr>
        <p:spPr>
          <a:xfrm>
            <a:off x="500066" y="1071546"/>
            <a:ext cx="2214578" cy="461665"/>
          </a:xfrm>
          <a:prstGeom prst="rect">
            <a:avLst/>
          </a:prstGeom>
          <a:noFill/>
        </p:spPr>
        <p:txBody>
          <a:bodyPr wrap="square" rtlCol="0">
            <a:spAutoFit/>
          </a:bodyPr>
          <a:lstStyle/>
          <a:p>
            <a:r>
              <a:rPr lang="zh-CN" altLang="en-US" sz="2400" b="1" dirty="0">
                <a:solidFill>
                  <a:srgbClr val="3333FF"/>
                </a:solidFill>
                <a:latin typeface="楷体" panose="02010609060101010101" pitchFamily="49" charset="-122"/>
                <a:ea typeface="楷体" panose="02010609060101010101" pitchFamily="49" charset="-122"/>
              </a:rPr>
              <a:t>关键字序列</a:t>
            </a:r>
            <a:endParaRPr lang="zh-CN" altLang="en-US" sz="2400" dirty="0">
              <a:latin typeface="楷体" panose="02010609060101010101" pitchFamily="49" charset="-122"/>
              <a:ea typeface="楷体" panose="02010609060101010101" pitchFamily="49" charset="-122"/>
            </a:endParaRPr>
          </a:p>
        </p:txBody>
      </p:sp>
      <p:cxnSp>
        <p:nvCxnSpPr>
          <p:cNvPr id="83" name="直接箭头连接符 82"/>
          <p:cNvCxnSpPr/>
          <p:nvPr/>
        </p:nvCxnSpPr>
        <p:spPr>
          <a:xfrm rot="5400000" flipH="1" flipV="1">
            <a:off x="2892413"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rot="5400000" flipH="1" flipV="1">
            <a:off x="3463917"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rot="5400000" flipH="1" flipV="1">
            <a:off x="4035421"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rot="5400000" flipH="1" flipV="1">
            <a:off x="4749801"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2000232" y="271462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r>
              <a:rPr lang="en-US" altLang="zh-CN" sz="2000" b="1" dirty="0">
                <a:solidFill>
                  <a:srgbClr val="9900FF"/>
                </a:solidFill>
                <a:latin typeface="Times New Roman" panose="02020603050405020304" pitchFamily="18" charset="0"/>
                <a:cs typeface="Times New Roman" panose="02020603050405020304" pitchFamily="18" charset="0"/>
              </a:rPr>
              <a:t>6</a:t>
            </a:r>
            <a:r>
              <a:rPr lang="en-US" altLang="zh-CN" sz="2000" b="1" dirty="0">
                <a:solidFill>
                  <a:srgbClr val="3333FF"/>
                </a:solidFill>
                <a:latin typeface="Times New Roman" panose="02020603050405020304" pitchFamily="18" charset="0"/>
                <a:cs typeface="Times New Roman" panose="02020603050405020304" pitchFamily="18" charset="0"/>
              </a:rPr>
              <a:t> 7 </a:t>
            </a:r>
            <a:r>
              <a:rPr lang="en-US" altLang="zh-CN" sz="2000" b="1" dirty="0">
                <a:solidFill>
                  <a:srgbClr val="FF0000"/>
                </a:solidFill>
                <a:latin typeface="Times New Roman" panose="02020603050405020304" pitchFamily="18" charset="0"/>
                <a:cs typeface="Times New Roman" panose="02020603050405020304" pitchFamily="18" charset="0"/>
              </a:rPr>
              <a:t>11</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25" name="右箭头 24"/>
          <p:cNvSpPr/>
          <p:nvPr/>
        </p:nvSpPr>
        <p:spPr>
          <a:xfrm>
            <a:off x="3857620" y="2786058"/>
            <a:ext cx="785818" cy="28575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矩形 25"/>
          <p:cNvSpPr/>
          <p:nvPr/>
        </p:nvSpPr>
        <p:spPr>
          <a:xfrm>
            <a:off x="521494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27" name="矩形 26"/>
          <p:cNvSpPr/>
          <p:nvPr/>
        </p:nvSpPr>
        <p:spPr>
          <a:xfrm>
            <a:off x="700089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7  11</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28" name="矩形 27"/>
          <p:cNvSpPr/>
          <p:nvPr/>
        </p:nvSpPr>
        <p:spPr>
          <a:xfrm>
            <a:off x="6072198" y="214311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30" name="直接箭头连接符 29"/>
          <p:cNvCxnSpPr/>
          <p:nvPr/>
        </p:nvCxnSpPr>
        <p:spPr>
          <a:xfrm rot="5400000">
            <a:off x="6072198" y="2571744"/>
            <a:ext cx="642942" cy="35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6929454" y="2500306"/>
            <a:ext cx="642942"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21494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r>
              <a:rPr lang="en-US" altLang="zh-CN" sz="2000" b="1" dirty="0">
                <a:solidFill>
                  <a:srgbClr val="FF0000"/>
                </a:solidFill>
                <a:latin typeface="Times New Roman" panose="02020603050405020304" pitchFamily="18" charset="0"/>
                <a:cs typeface="Times New Roman" panose="02020603050405020304" pitchFamily="18" charset="0"/>
              </a:rPr>
              <a:t>4</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5" name="矩形 34"/>
          <p:cNvSpPr/>
          <p:nvPr/>
        </p:nvSpPr>
        <p:spPr>
          <a:xfrm>
            <a:off x="700089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a:t>
            </a:r>
            <a:r>
              <a:rPr lang="en-US" altLang="zh-CN" sz="2000" b="1" dirty="0">
                <a:solidFill>
                  <a:srgbClr val="FF0000"/>
                </a:solidFill>
                <a:latin typeface="Times New Roman" panose="02020603050405020304" pitchFamily="18" charset="0"/>
                <a:cs typeface="Times New Roman" panose="02020603050405020304" pitchFamily="18" charset="0"/>
              </a:rPr>
              <a:t>8</a:t>
            </a:r>
            <a:r>
              <a:rPr lang="en-US" altLang="zh-CN" sz="2000" b="1" dirty="0">
                <a:solidFill>
                  <a:srgbClr val="3333FF"/>
                </a:solidFill>
                <a:latin typeface="Times New Roman" panose="02020603050405020304" pitchFamily="18" charset="0"/>
                <a:cs typeface="Times New Roman" panose="02020603050405020304" pitchFamily="18" charset="0"/>
              </a:rPr>
              <a:t> 11</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6" name="矩形 35"/>
          <p:cNvSpPr/>
          <p:nvPr/>
        </p:nvSpPr>
        <p:spPr>
          <a:xfrm>
            <a:off x="700089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7  8 11 </a:t>
            </a:r>
            <a:r>
              <a:rPr lang="en-US" altLang="zh-CN" sz="2000" b="1" dirty="0">
                <a:solidFill>
                  <a:srgbClr val="FF0000"/>
                </a:solidFill>
                <a:latin typeface="Times New Roman" panose="02020603050405020304" pitchFamily="18" charset="0"/>
                <a:cs typeface="Times New Roman" panose="02020603050405020304" pitchFamily="18" charset="0"/>
              </a:rPr>
              <a:t>13</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1643042" y="3357562"/>
            <a:ext cx="2143140" cy="400110"/>
          </a:xfrm>
          <a:prstGeom prst="rect">
            <a:avLst/>
          </a:prstGeom>
          <a:noFill/>
        </p:spPr>
        <p:txBody>
          <a:bodyPr wrap="square" rtlCol="0">
            <a:spAutoFit/>
          </a:bodyPr>
          <a:lstStyle/>
          <a:p>
            <a:r>
              <a:rPr lang="zh-CN" altLang="en-US" sz="2000" b="1" dirty="0">
                <a:solidFill>
                  <a:srgbClr val="3333FF"/>
                </a:solidFill>
                <a:ea typeface="楷体" panose="02010609060101010101" pitchFamily="49" charset="-122"/>
                <a:cs typeface="Times New Roman" panose="02020603050405020304" pitchFamily="18" charset="0"/>
              </a:rPr>
              <a:t>关键字个数</a:t>
            </a:r>
            <a:r>
              <a:rPr lang="en-US" altLang="zh-CN" sz="2000" b="1" dirty="0">
                <a:solidFill>
                  <a:srgbClr val="3333FF"/>
                </a:solidFill>
                <a:ea typeface="楷体" panose="02010609060101010101" pitchFamily="49" charset="-122"/>
                <a:cs typeface="Times New Roman" panose="02020603050405020304" pitchFamily="18" charset="0"/>
              </a:rPr>
              <a:t>&gt;4</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22" name="TextBox 21"/>
          <p:cNvSpPr txBox="1"/>
          <p:nvPr/>
        </p:nvSpPr>
        <p:spPr>
          <a:xfrm>
            <a:off x="857224" y="500042"/>
            <a:ext cx="1357322" cy="461665"/>
          </a:xfrm>
          <a:prstGeom prst="rect">
            <a:avLst/>
          </a:prstGeom>
          <a:noFill/>
        </p:spPr>
        <p:txBody>
          <a:bodyPr wrap="square" rtlCol="0">
            <a:spAutoFit/>
          </a:bodyPr>
          <a:lstStyle/>
          <a:p>
            <a:pPr algn="l"/>
            <a:r>
              <a:rPr lang="en-US" altLang="zh-CN" sz="2400" b="1">
                <a:solidFill>
                  <a:srgbClr val="FF00FF"/>
                </a:solidFill>
                <a:ea typeface="楷体" panose="02010609060101010101" pitchFamily="49" charset="-122"/>
                <a:cs typeface="Times New Roman" panose="02020603050405020304" pitchFamily="18" charset="0"/>
              </a:rPr>
              <a:t>Max</a:t>
            </a:r>
            <a:r>
              <a:rPr lang="en-US" altLang="zh-CN" sz="2400" b="1">
                <a:solidFill>
                  <a:srgbClr val="3333FF"/>
                </a:solidFill>
                <a:ea typeface="楷体" panose="02010609060101010101" pitchFamily="49" charset="-122"/>
                <a:cs typeface="Times New Roman" panose="02020603050405020304" pitchFamily="18" charset="0"/>
              </a:rPr>
              <a:t>=4</a:t>
            </a:r>
            <a:endParaRPr lang="zh-CN" altLang="en-US" sz="2400" b="1" dirty="0">
              <a:solidFill>
                <a:srgbClr val="3333FF"/>
              </a:solidFill>
              <a:latin typeface="楷体" panose="02010609060101010101" pitchFamily="49" charset="-122"/>
              <a:ea typeface="楷体" panose="02010609060101010101" pitchFamily="49" charset="-122"/>
            </a:endParaRPr>
          </a:p>
        </p:txBody>
      </p:sp>
      <p:sp>
        <p:nvSpPr>
          <p:cNvPr id="23" name="TextBox 22"/>
          <p:cNvSpPr txBox="1"/>
          <p:nvPr/>
        </p:nvSpPr>
        <p:spPr>
          <a:xfrm>
            <a:off x="3857620" y="3000372"/>
            <a:ext cx="785818"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分裂</a:t>
            </a:r>
            <a:endParaRPr lang="zh-CN" altLang="en-US" sz="2000" b="1" dirty="0">
              <a:solidFill>
                <a:srgbClr val="3333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90</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nodeType="clickEffect">
                                  <p:stCondLst>
                                    <p:cond delay="0"/>
                                  </p:stCondLst>
                                  <p:childTnLst>
                                    <p:animEffect transition="out" filter="wipe(down)">
                                      <p:cBhvr>
                                        <p:cTn id="50" dur="500"/>
                                        <p:tgtEl>
                                          <p:spTgt spid="84"/>
                                        </p:tgtEl>
                                      </p:cBhvr>
                                    </p:animEffect>
                                    <p:set>
                                      <p:cBhvr>
                                        <p:cTn id="51" dur="1" fill="hold">
                                          <p:stCondLst>
                                            <p:cond delay="499"/>
                                          </p:stCondLst>
                                        </p:cTn>
                                        <p:tgtEl>
                                          <p:spTgt spid="8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85"/>
                                        </p:tgtEl>
                                      </p:cBhvr>
                                    </p:animEffect>
                                    <p:set>
                                      <p:cBhvr>
                                        <p:cTn id="66" dur="1" fill="hold">
                                          <p:stCondLst>
                                            <p:cond delay="499"/>
                                          </p:stCondLst>
                                        </p:cTn>
                                        <p:tgtEl>
                                          <p:spTgt spid="8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91" grpId="0" bldLvl="0" animBg="1"/>
      <p:bldP spid="25" grpId="0" bldLvl="0" animBg="1"/>
      <p:bldP spid="26" grpId="0" bldLvl="0" animBg="1"/>
      <p:bldP spid="27" grpId="0" bldLvl="0" animBg="1"/>
      <p:bldP spid="28" grpId="0" bldLvl="0" animBg="1"/>
      <p:bldP spid="34" grpId="0" bldLvl="0" animBg="1"/>
      <p:bldP spid="35" grpId="0" bldLvl="0" animBg="1"/>
      <p:bldP spid="36" grpId="0" bldLvl="0" animBg="1"/>
      <p:bldP spid="37" grpId="0"/>
      <p:bldP spid="2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2863758" y="1070752"/>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10</a:t>
            </a:r>
            <a:endParaRPr lang="zh-CN" altLang="en-US" sz="2400" b="1" dirty="0">
              <a:solidFill>
                <a:srgbClr val="3333FF"/>
              </a:solidFill>
              <a:cs typeface="Times New Roman" panose="02020603050405020304" pitchFamily="18" charset="0"/>
            </a:endParaRPr>
          </a:p>
        </p:txBody>
      </p:sp>
      <p:sp>
        <p:nvSpPr>
          <p:cNvPr id="76" name="TextBox 75"/>
          <p:cNvSpPr txBox="1"/>
          <p:nvPr/>
        </p:nvSpPr>
        <p:spPr>
          <a:xfrm>
            <a:off x="642942" y="999314"/>
            <a:ext cx="2214578" cy="461665"/>
          </a:xfrm>
          <a:prstGeom prst="rect">
            <a:avLst/>
          </a:prstGeom>
          <a:noFill/>
        </p:spPr>
        <p:txBody>
          <a:bodyPr wrap="square" rtlCol="0">
            <a:spAutoFit/>
          </a:bodyPr>
          <a:lstStyle/>
          <a:p>
            <a:r>
              <a:rPr lang="zh-CN" altLang="en-US" sz="2400" b="1" dirty="0">
                <a:solidFill>
                  <a:srgbClr val="3333FF"/>
                </a:solidFill>
                <a:latin typeface="楷体" panose="02010609060101010101" pitchFamily="49" charset="-122"/>
                <a:ea typeface="楷体" panose="02010609060101010101" pitchFamily="49" charset="-122"/>
              </a:rPr>
              <a:t>关键字序列</a:t>
            </a:r>
            <a:endParaRPr lang="zh-CN" altLang="en-US" sz="2400" dirty="0">
              <a:latin typeface="楷体" panose="02010609060101010101" pitchFamily="49" charset="-122"/>
              <a:ea typeface="楷体" panose="02010609060101010101" pitchFamily="49" charset="-122"/>
            </a:endParaRPr>
          </a:p>
        </p:txBody>
      </p:sp>
      <p:cxnSp>
        <p:nvCxnSpPr>
          <p:cNvPr id="87" name="直接箭头连接符 86"/>
          <p:cNvCxnSpPr/>
          <p:nvPr/>
        </p:nvCxnSpPr>
        <p:spPr>
          <a:xfrm rot="5400000" flipH="1" flipV="1">
            <a:off x="2820975"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5" name="右箭头 24"/>
          <p:cNvSpPr/>
          <p:nvPr/>
        </p:nvSpPr>
        <p:spPr>
          <a:xfrm>
            <a:off x="3643306" y="2571744"/>
            <a:ext cx="785818" cy="28575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8" name="矩形 27"/>
          <p:cNvSpPr/>
          <p:nvPr/>
        </p:nvSpPr>
        <p:spPr>
          <a:xfrm>
            <a:off x="5715008" y="214311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6  10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30" name="直接箭头连接符 29"/>
          <p:cNvCxnSpPr/>
          <p:nvPr/>
        </p:nvCxnSpPr>
        <p:spPr>
          <a:xfrm rot="5400000">
            <a:off x="5393537" y="2464587"/>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6750859" y="2464587"/>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35768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1  2  4</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6" name="矩形 35"/>
          <p:cNvSpPr/>
          <p:nvPr/>
        </p:nvSpPr>
        <p:spPr>
          <a:xfrm>
            <a:off x="578644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1643042" y="3714752"/>
            <a:ext cx="2143140" cy="400110"/>
          </a:xfrm>
          <a:prstGeom prst="rect">
            <a:avLst/>
          </a:prstGeom>
          <a:noFill/>
        </p:spPr>
        <p:txBody>
          <a:bodyPr wrap="square" rtlCol="0">
            <a:spAutoFit/>
          </a:bodyPr>
          <a:lstStyle/>
          <a:p>
            <a:r>
              <a:rPr lang="zh-CN" altLang="en-US" sz="2000" b="1" dirty="0">
                <a:solidFill>
                  <a:srgbClr val="3333FF"/>
                </a:solidFill>
                <a:ea typeface="楷体" panose="02010609060101010101" pitchFamily="49" charset="-122"/>
                <a:cs typeface="Times New Roman" panose="02020603050405020304" pitchFamily="18" charset="0"/>
              </a:rPr>
              <a:t>关键字个数</a:t>
            </a:r>
            <a:r>
              <a:rPr lang="en-US" altLang="zh-CN" sz="2000" b="1" dirty="0">
                <a:solidFill>
                  <a:srgbClr val="3333FF"/>
                </a:solidFill>
                <a:ea typeface="楷体" panose="02010609060101010101" pitchFamily="49" charset="-122"/>
                <a:cs typeface="Times New Roman" panose="02020603050405020304" pitchFamily="18" charset="0"/>
              </a:rPr>
              <a:t>&gt;4</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24" name="矩形 23"/>
          <p:cNvSpPr/>
          <p:nvPr/>
        </p:nvSpPr>
        <p:spPr>
          <a:xfrm>
            <a:off x="1000100" y="214311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29" name="直接箭头连接符 28"/>
          <p:cNvCxnSpPr/>
          <p:nvPr/>
        </p:nvCxnSpPr>
        <p:spPr>
          <a:xfrm rot="5400000">
            <a:off x="1000100" y="2571744"/>
            <a:ext cx="642942" cy="35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6200000" flipH="1">
            <a:off x="1857356" y="2500306"/>
            <a:ext cx="642942"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42844"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1  2  4</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8" name="矩形 37"/>
          <p:cNvSpPr/>
          <p:nvPr/>
        </p:nvSpPr>
        <p:spPr>
          <a:xfrm>
            <a:off x="1928794" y="3071810"/>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a:t>
            </a:r>
            <a:r>
              <a:rPr lang="en-US" altLang="zh-CN" sz="2000" b="1" dirty="0">
                <a:solidFill>
                  <a:srgbClr val="FF0000"/>
                </a:solidFill>
                <a:latin typeface="Times New Roman" panose="02020603050405020304" pitchFamily="18" charset="0"/>
                <a:cs typeface="Times New Roman" panose="02020603050405020304" pitchFamily="18" charset="0"/>
              </a:rPr>
              <a:t>10</a:t>
            </a:r>
            <a:r>
              <a:rPr lang="en-US" altLang="zh-CN" sz="2000" b="1" dirty="0">
                <a:solidFill>
                  <a:srgbClr val="3333FF"/>
                </a:solidFill>
                <a:latin typeface="Times New Roman" panose="02020603050405020304" pitchFamily="18" charset="0"/>
                <a:cs typeface="Times New Roman" panose="02020603050405020304" pitchFamily="18" charset="0"/>
              </a:rPr>
              <a:t> 11 13</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9" name="矩形 38"/>
          <p:cNvSpPr/>
          <p:nvPr/>
        </p:nvSpPr>
        <p:spPr>
          <a:xfrm>
            <a:off x="724060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11  13</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42" name="直接箭头连接符 41"/>
          <p:cNvCxnSpPr>
            <a:endCxn id="36" idx="0"/>
          </p:cNvCxnSpPr>
          <p:nvPr/>
        </p:nvCxnSpPr>
        <p:spPr>
          <a:xfrm rot="16200000" flipH="1">
            <a:off x="6083727" y="2703091"/>
            <a:ext cx="642942" cy="944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435262" y="1070752"/>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5</a:t>
            </a:r>
            <a:endParaRPr lang="zh-CN" altLang="en-US" sz="2400" b="1" dirty="0">
              <a:solidFill>
                <a:srgbClr val="3333FF"/>
              </a:solidFill>
              <a:cs typeface="Times New Roman" panose="02020603050405020304" pitchFamily="18" charset="0"/>
            </a:endParaRPr>
          </a:p>
        </p:txBody>
      </p:sp>
      <p:cxnSp>
        <p:nvCxnSpPr>
          <p:cNvPr id="45" name="直接箭头连接符 44"/>
          <p:cNvCxnSpPr/>
          <p:nvPr/>
        </p:nvCxnSpPr>
        <p:spPr>
          <a:xfrm rot="5400000" flipH="1" flipV="1">
            <a:off x="3392479"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35328" y="1070752"/>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17</a:t>
            </a:r>
            <a:endParaRPr lang="zh-CN" altLang="en-US" sz="2400" b="1" dirty="0">
              <a:solidFill>
                <a:srgbClr val="3333FF"/>
              </a:solidFill>
              <a:cs typeface="Times New Roman" panose="02020603050405020304" pitchFamily="18" charset="0"/>
            </a:endParaRPr>
          </a:p>
        </p:txBody>
      </p:sp>
      <p:cxnSp>
        <p:nvCxnSpPr>
          <p:cNvPr id="47" name="直接箭头连接符 46"/>
          <p:cNvCxnSpPr/>
          <p:nvPr/>
        </p:nvCxnSpPr>
        <p:spPr>
          <a:xfrm rot="5400000" flipH="1" flipV="1">
            <a:off x="3892545"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435394" y="1070752"/>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9</a:t>
            </a:r>
            <a:endParaRPr lang="zh-CN" altLang="en-US" sz="2400" b="1" dirty="0">
              <a:solidFill>
                <a:srgbClr val="3333FF"/>
              </a:solidFill>
              <a:cs typeface="Times New Roman" panose="02020603050405020304" pitchFamily="18" charset="0"/>
            </a:endParaRPr>
          </a:p>
        </p:txBody>
      </p:sp>
      <p:cxnSp>
        <p:nvCxnSpPr>
          <p:cNvPr id="49" name="直接箭头连接符 48"/>
          <p:cNvCxnSpPr/>
          <p:nvPr/>
        </p:nvCxnSpPr>
        <p:spPr>
          <a:xfrm rot="5400000" flipH="1" flipV="1">
            <a:off x="4392611"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935460" y="1070752"/>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16</a:t>
            </a:r>
            <a:endParaRPr lang="zh-CN" altLang="en-US" sz="2400" b="1" dirty="0">
              <a:solidFill>
                <a:srgbClr val="3333FF"/>
              </a:solidFill>
              <a:cs typeface="Times New Roman" panose="02020603050405020304" pitchFamily="18" charset="0"/>
            </a:endParaRPr>
          </a:p>
        </p:txBody>
      </p:sp>
      <p:cxnSp>
        <p:nvCxnSpPr>
          <p:cNvPr id="51" name="直接箭头连接符 50"/>
          <p:cNvCxnSpPr/>
          <p:nvPr/>
        </p:nvCxnSpPr>
        <p:spPr>
          <a:xfrm rot="5400000" flipH="1" flipV="1">
            <a:off x="4892677"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435768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1  2  4  </a:t>
            </a:r>
            <a:r>
              <a:rPr lang="en-US" altLang="zh-CN" sz="2000" b="1" dirty="0">
                <a:solidFill>
                  <a:srgbClr val="FF0000"/>
                </a:solidFill>
                <a:latin typeface="Times New Roman" panose="02020603050405020304" pitchFamily="18" charset="0"/>
                <a:cs typeface="Times New Roman" panose="02020603050405020304" pitchFamily="18" charset="0"/>
              </a:rPr>
              <a:t>5</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53" name="矩形 52"/>
          <p:cNvSpPr/>
          <p:nvPr/>
        </p:nvSpPr>
        <p:spPr>
          <a:xfrm>
            <a:off x="578644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a:t>
            </a:r>
            <a:r>
              <a:rPr lang="en-US" altLang="zh-CN" sz="2000" b="1" dirty="0">
                <a:solidFill>
                  <a:srgbClr val="FF0000"/>
                </a:solidFill>
                <a:latin typeface="Times New Roman" panose="02020603050405020304" pitchFamily="18" charset="0"/>
                <a:cs typeface="Times New Roman" panose="02020603050405020304" pitchFamily="18" charset="0"/>
              </a:rPr>
              <a:t>9</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54" name="矩形 53"/>
          <p:cNvSpPr/>
          <p:nvPr/>
        </p:nvSpPr>
        <p:spPr>
          <a:xfrm>
            <a:off x="724060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11  13  </a:t>
            </a:r>
            <a:r>
              <a:rPr lang="en-US" altLang="zh-CN" sz="2000" b="1" dirty="0">
                <a:solidFill>
                  <a:srgbClr val="FF0000"/>
                </a:solidFill>
                <a:latin typeface="Times New Roman" panose="02020603050405020304" pitchFamily="18" charset="0"/>
                <a:cs typeface="Times New Roman" panose="02020603050405020304" pitchFamily="18" charset="0"/>
              </a:rPr>
              <a:t>17</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55" name="矩形 54"/>
          <p:cNvSpPr/>
          <p:nvPr/>
        </p:nvSpPr>
        <p:spPr>
          <a:xfrm>
            <a:off x="7240606" y="3071810"/>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11  13  </a:t>
            </a:r>
            <a:r>
              <a:rPr lang="en-US" altLang="zh-CN" sz="2000" b="1" dirty="0">
                <a:solidFill>
                  <a:srgbClr val="FF0000"/>
                </a:solidFill>
                <a:latin typeface="Times New Roman" panose="02020603050405020304" pitchFamily="18" charset="0"/>
                <a:cs typeface="Times New Roman" panose="02020603050405020304" pitchFamily="18" charset="0"/>
              </a:rPr>
              <a:t>16</a:t>
            </a:r>
            <a:r>
              <a:rPr lang="en-US" altLang="zh-CN" sz="2000" b="1" dirty="0">
                <a:solidFill>
                  <a:srgbClr val="3333FF"/>
                </a:solidFill>
                <a:latin typeface="Times New Roman" panose="02020603050405020304" pitchFamily="18" charset="0"/>
                <a:cs typeface="Times New Roman" panose="02020603050405020304" pitchFamily="18" charset="0"/>
              </a:rPr>
              <a:t> 17</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857224" y="500042"/>
            <a:ext cx="1357322" cy="461665"/>
          </a:xfrm>
          <a:prstGeom prst="rect">
            <a:avLst/>
          </a:prstGeom>
          <a:noFill/>
        </p:spPr>
        <p:txBody>
          <a:bodyPr wrap="square" rtlCol="0">
            <a:spAutoFit/>
          </a:bodyPr>
          <a:lstStyle/>
          <a:p>
            <a:pPr algn="l"/>
            <a:r>
              <a:rPr lang="en-US" altLang="zh-CN" sz="2400" b="1">
                <a:solidFill>
                  <a:srgbClr val="FF00FF"/>
                </a:solidFill>
                <a:ea typeface="楷体" panose="02010609060101010101" pitchFamily="49" charset="-122"/>
                <a:cs typeface="Times New Roman" panose="02020603050405020304" pitchFamily="18" charset="0"/>
              </a:rPr>
              <a:t>Max</a:t>
            </a:r>
            <a:r>
              <a:rPr lang="en-US" altLang="zh-CN" sz="2400" b="1">
                <a:solidFill>
                  <a:srgbClr val="3333FF"/>
                </a:solidFill>
                <a:ea typeface="楷体" panose="02010609060101010101" pitchFamily="49" charset="-122"/>
                <a:cs typeface="Times New Roman" panose="02020603050405020304" pitchFamily="18" charset="0"/>
              </a:rPr>
              <a:t>=4</a:t>
            </a:r>
            <a:endParaRPr lang="zh-CN" altLang="en-US" sz="2400" b="1" dirty="0">
              <a:solidFill>
                <a:srgbClr val="3333FF"/>
              </a:solidFill>
              <a:latin typeface="楷体" panose="02010609060101010101" pitchFamily="49" charset="-122"/>
              <a:ea typeface="楷体" panose="02010609060101010101" pitchFamily="49" charset="-122"/>
            </a:endParaRPr>
          </a:p>
        </p:txBody>
      </p:sp>
      <p:sp>
        <p:nvSpPr>
          <p:cNvPr id="40" name="TextBox 39"/>
          <p:cNvSpPr txBox="1"/>
          <p:nvPr/>
        </p:nvSpPr>
        <p:spPr>
          <a:xfrm>
            <a:off x="3643306" y="2143116"/>
            <a:ext cx="785818"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分裂</a:t>
            </a:r>
            <a:endParaRPr lang="zh-CN" altLang="en-US" sz="2000" b="1" dirty="0">
              <a:solidFill>
                <a:srgbClr val="3333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91</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nodeType="clickEffect">
                                  <p:stCondLst>
                                    <p:cond delay="0"/>
                                  </p:stCondLst>
                                  <p:childTnLst>
                                    <p:animEffect transition="out" filter="wipe(down)">
                                      <p:cBhvr>
                                        <p:cTn id="49" dur="500"/>
                                        <p:tgtEl>
                                          <p:spTgt spid="87"/>
                                        </p:tgtEl>
                                      </p:cBhvr>
                                    </p:animEffect>
                                    <p:set>
                                      <p:cBhvr>
                                        <p:cTn id="50" dur="1" fill="hold">
                                          <p:stCondLst>
                                            <p:cond delay="499"/>
                                          </p:stCondLst>
                                        </p:cTn>
                                        <p:tgtEl>
                                          <p:spTgt spid="8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45"/>
                                        </p:tgtEl>
                                      </p:cBhvr>
                                    </p:animEffect>
                                    <p:set>
                                      <p:cBhvr>
                                        <p:cTn id="65" dur="1" fill="hold">
                                          <p:stCondLst>
                                            <p:cond delay="499"/>
                                          </p:stCondLst>
                                        </p:cTn>
                                        <p:tgtEl>
                                          <p:spTgt spid="4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xit" presetSubtype="4" fill="hold" nodeType="clickEffect">
                                  <p:stCondLst>
                                    <p:cond delay="0"/>
                                  </p:stCondLst>
                                  <p:childTnLst>
                                    <p:animEffect transition="out" filter="wipe(down)">
                                      <p:cBhvr>
                                        <p:cTn id="79" dur="500"/>
                                        <p:tgtEl>
                                          <p:spTgt spid="47"/>
                                        </p:tgtEl>
                                      </p:cBhvr>
                                    </p:animEffect>
                                    <p:set>
                                      <p:cBhvr>
                                        <p:cTn id="80" dur="1" fill="hold">
                                          <p:stCondLst>
                                            <p:cond delay="499"/>
                                          </p:stCondLst>
                                        </p:cTn>
                                        <p:tgtEl>
                                          <p:spTgt spid="4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nodeType="clickEffect">
                                  <p:stCondLst>
                                    <p:cond delay="0"/>
                                  </p:stCondLst>
                                  <p:childTnLst>
                                    <p:animEffect transition="out" filter="wipe(down)">
                                      <p:cBhvr>
                                        <p:cTn id="94" dur="500"/>
                                        <p:tgtEl>
                                          <p:spTgt spid="49"/>
                                        </p:tgtEl>
                                      </p:cBhvr>
                                    </p:animEffect>
                                    <p:set>
                                      <p:cBhvr>
                                        <p:cTn id="95" dur="1" fill="hold">
                                          <p:stCondLst>
                                            <p:cond delay="499"/>
                                          </p:stCondLst>
                                        </p:cTn>
                                        <p:tgtEl>
                                          <p:spTgt spid="49"/>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5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5" grpId="0" bldLvl="0" animBg="1"/>
      <p:bldP spid="28" grpId="0" bldLvl="0" animBg="1"/>
      <p:bldP spid="34" grpId="0" bldLvl="0" animBg="1"/>
      <p:bldP spid="36" grpId="0" bldLvl="0" animBg="1"/>
      <p:bldP spid="37" grpId="0"/>
      <p:bldP spid="24" grpId="0" bldLvl="0" animBg="1"/>
      <p:bldP spid="33" grpId="0" bldLvl="0" animBg="1"/>
      <p:bldP spid="38" grpId="0" bldLvl="0" animBg="1"/>
      <p:bldP spid="39" grpId="0" bldLvl="0" animBg="1"/>
      <p:bldP spid="44" grpId="0"/>
      <p:bldP spid="46" grpId="0"/>
      <p:bldP spid="48" grpId="0"/>
      <p:bldP spid="50" grpId="0"/>
      <p:bldP spid="52" grpId="0" bldLvl="0" animBg="1"/>
      <p:bldP spid="53" grpId="0" bldLvl="0" animBg="1"/>
      <p:bldP spid="54" grpId="0" bldLvl="0" animBg="1"/>
      <p:bldP spid="55" grpId="0" bldLvl="0" animBg="1"/>
      <p:bldP spid="4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3495300" y="1000108"/>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20</a:t>
            </a:r>
            <a:endParaRPr lang="zh-CN" altLang="en-US" sz="2400" b="1" dirty="0">
              <a:solidFill>
                <a:srgbClr val="3333FF"/>
              </a:solidFill>
              <a:cs typeface="Times New Roman" panose="02020603050405020304" pitchFamily="18" charset="0"/>
            </a:endParaRPr>
          </a:p>
        </p:txBody>
      </p:sp>
      <p:sp>
        <p:nvSpPr>
          <p:cNvPr id="76" name="TextBox 75"/>
          <p:cNvSpPr txBox="1"/>
          <p:nvPr/>
        </p:nvSpPr>
        <p:spPr>
          <a:xfrm>
            <a:off x="1311284" y="928670"/>
            <a:ext cx="2214578" cy="461665"/>
          </a:xfrm>
          <a:prstGeom prst="rect">
            <a:avLst/>
          </a:prstGeom>
          <a:noFill/>
        </p:spPr>
        <p:txBody>
          <a:bodyPr wrap="square" rtlCol="0">
            <a:spAutoFit/>
          </a:bodyPr>
          <a:lstStyle/>
          <a:p>
            <a:r>
              <a:rPr lang="zh-CN" altLang="en-US" sz="2400" b="1" dirty="0">
                <a:solidFill>
                  <a:srgbClr val="3333FF"/>
                </a:solidFill>
                <a:latin typeface="楷体" panose="02010609060101010101" pitchFamily="49" charset="-122"/>
                <a:ea typeface="楷体" panose="02010609060101010101" pitchFamily="49" charset="-122"/>
              </a:rPr>
              <a:t>关键字序列</a:t>
            </a:r>
            <a:endParaRPr lang="zh-CN" altLang="en-US" sz="2400" dirty="0">
              <a:latin typeface="楷体" panose="02010609060101010101" pitchFamily="49" charset="-122"/>
              <a:ea typeface="楷体" panose="02010609060101010101" pitchFamily="49" charset="-122"/>
            </a:endParaRPr>
          </a:p>
        </p:txBody>
      </p:sp>
      <p:cxnSp>
        <p:nvCxnSpPr>
          <p:cNvPr id="87" name="直接箭头连接符 86"/>
          <p:cNvCxnSpPr/>
          <p:nvPr/>
        </p:nvCxnSpPr>
        <p:spPr>
          <a:xfrm rot="5400000" flipH="1" flipV="1">
            <a:off x="3489317" y="1535893"/>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311384" y="1928802"/>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6  10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30" name="直接箭头连接符 29"/>
          <p:cNvCxnSpPr/>
          <p:nvPr/>
        </p:nvCxnSpPr>
        <p:spPr>
          <a:xfrm rot="5400000">
            <a:off x="1989913" y="2250273"/>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3347235" y="2250273"/>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14744" y="3429000"/>
            <a:ext cx="2143140" cy="400110"/>
          </a:xfrm>
          <a:prstGeom prst="rect">
            <a:avLst/>
          </a:prstGeom>
          <a:noFill/>
        </p:spPr>
        <p:txBody>
          <a:bodyPr wrap="square" rtlCol="0">
            <a:spAutoFit/>
          </a:bodyPr>
          <a:lstStyle/>
          <a:p>
            <a:r>
              <a:rPr lang="zh-CN" altLang="en-US" sz="2000" b="1" dirty="0">
                <a:solidFill>
                  <a:srgbClr val="3333FF"/>
                </a:solidFill>
                <a:ea typeface="楷体" panose="02010609060101010101" pitchFamily="49" charset="-122"/>
                <a:cs typeface="Times New Roman" panose="02020603050405020304" pitchFamily="18" charset="0"/>
              </a:rPr>
              <a:t>关键字个数</a:t>
            </a:r>
            <a:r>
              <a:rPr lang="en-US" altLang="zh-CN" sz="2000" b="1" dirty="0">
                <a:solidFill>
                  <a:srgbClr val="3333FF"/>
                </a:solidFill>
                <a:ea typeface="楷体" panose="02010609060101010101" pitchFamily="49" charset="-122"/>
                <a:cs typeface="Times New Roman" panose="02020603050405020304" pitchFamily="18" charset="0"/>
              </a:rPr>
              <a:t>&gt;4</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42" name="直接箭头连接符 41"/>
          <p:cNvCxnSpPr/>
          <p:nvPr/>
        </p:nvCxnSpPr>
        <p:spPr>
          <a:xfrm rot="16200000" flipH="1">
            <a:off x="2680103" y="2488777"/>
            <a:ext cx="642942" cy="944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954062" y="285749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3" name="矩形 52"/>
          <p:cNvSpPr/>
          <p:nvPr/>
        </p:nvSpPr>
        <p:spPr>
          <a:xfrm>
            <a:off x="2382822" y="285749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5" name="矩形 54"/>
          <p:cNvSpPr/>
          <p:nvPr/>
        </p:nvSpPr>
        <p:spPr>
          <a:xfrm>
            <a:off x="3836982" y="2857496"/>
            <a:ext cx="190342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11  13  </a:t>
            </a:r>
            <a:r>
              <a:rPr lang="en-US" altLang="zh-CN" sz="2000" b="1" dirty="0">
                <a:solidFill>
                  <a:srgbClr val="9900FF"/>
                </a:solidFill>
                <a:latin typeface="Times New Roman" panose="02020603050405020304" pitchFamily="18" charset="0"/>
                <a:cs typeface="Times New Roman" panose="02020603050405020304" pitchFamily="18" charset="0"/>
              </a:rPr>
              <a:t>16</a:t>
            </a:r>
            <a:r>
              <a:rPr lang="en-US" altLang="zh-CN" sz="2000" b="1" dirty="0">
                <a:solidFill>
                  <a:srgbClr val="3333FF"/>
                </a:solidFill>
                <a:latin typeface="Times New Roman" panose="02020603050405020304" pitchFamily="18" charset="0"/>
                <a:cs typeface="Times New Roman" panose="02020603050405020304" pitchFamily="18" charset="0"/>
              </a:rPr>
              <a:t> 17 </a:t>
            </a:r>
            <a:r>
              <a:rPr lang="en-US" altLang="zh-CN" sz="2000" b="1" dirty="0">
                <a:solidFill>
                  <a:srgbClr val="FF0000"/>
                </a:solidFill>
                <a:latin typeface="Times New Roman" panose="02020603050405020304" pitchFamily="18" charset="0"/>
                <a:cs typeface="Times New Roman" panose="02020603050405020304" pitchFamily="18" charset="0"/>
              </a:rPr>
              <a:t>20</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grpSp>
        <p:nvGrpSpPr>
          <p:cNvPr id="69" name="组合 68"/>
          <p:cNvGrpSpPr/>
          <p:nvPr/>
        </p:nvGrpSpPr>
        <p:grpSpPr>
          <a:xfrm>
            <a:off x="2597136" y="4214818"/>
            <a:ext cx="5403888" cy="1643074"/>
            <a:chOff x="1785918" y="3500438"/>
            <a:chExt cx="5403888" cy="1643074"/>
          </a:xfrm>
        </p:grpSpPr>
        <p:sp>
          <p:nvSpPr>
            <p:cNvPr id="35" name="矩形 34"/>
            <p:cNvSpPr/>
            <p:nvPr/>
          </p:nvSpPr>
          <p:spPr>
            <a:xfrm>
              <a:off x="3786182" y="3500438"/>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6  10  16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40" name="直接箭头连接符 39"/>
            <p:cNvCxnSpPr/>
            <p:nvPr/>
          </p:nvCxnSpPr>
          <p:spPr>
            <a:xfrm rot="10800000" flipV="1">
              <a:off x="2857488" y="3857628"/>
              <a:ext cx="1143008" cy="8143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6200000" flipH="1">
              <a:off x="4483894" y="3983835"/>
              <a:ext cx="785817" cy="5334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a:off x="3640576" y="4097730"/>
              <a:ext cx="814336" cy="33413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785918" y="464344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8" name="矩形 57"/>
            <p:cNvSpPr/>
            <p:nvPr/>
          </p:nvSpPr>
          <p:spPr>
            <a:xfrm>
              <a:off x="3214678" y="464344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9" name="矩形 58"/>
            <p:cNvSpPr/>
            <p:nvPr/>
          </p:nvSpPr>
          <p:spPr>
            <a:xfrm>
              <a:off x="4668838" y="464344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11  13</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60" name="矩形 59"/>
            <p:cNvSpPr/>
            <p:nvPr/>
          </p:nvSpPr>
          <p:spPr>
            <a:xfrm>
              <a:off x="6000760" y="464344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17  </a:t>
              </a:r>
              <a:r>
                <a:rPr lang="en-US" altLang="zh-CN" sz="2000" b="1" dirty="0">
                  <a:solidFill>
                    <a:srgbClr val="FF0000"/>
                  </a:solidFill>
                  <a:latin typeface="Times New Roman" panose="02020603050405020304" pitchFamily="18" charset="0"/>
                  <a:cs typeface="Times New Roman" panose="02020603050405020304" pitchFamily="18" charset="0"/>
                </a:rPr>
                <a:t>20</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65" name="直接箭头连接符 64"/>
            <p:cNvCxnSpPr/>
            <p:nvPr/>
          </p:nvCxnSpPr>
          <p:spPr>
            <a:xfrm>
              <a:off x="5000628" y="3786190"/>
              <a:ext cx="1357322"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66" name="右弧形箭头 65"/>
          <p:cNvSpPr/>
          <p:nvPr/>
        </p:nvSpPr>
        <p:spPr>
          <a:xfrm>
            <a:off x="6097598" y="2928934"/>
            <a:ext cx="357190" cy="1143008"/>
          </a:xfrm>
          <a:prstGeom prst="curved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endParaRPr>
          </a:p>
        </p:txBody>
      </p:sp>
      <p:sp>
        <p:nvSpPr>
          <p:cNvPr id="24" name="TextBox 23"/>
          <p:cNvSpPr txBox="1"/>
          <p:nvPr/>
        </p:nvSpPr>
        <p:spPr>
          <a:xfrm>
            <a:off x="857224" y="500042"/>
            <a:ext cx="1357322" cy="461665"/>
          </a:xfrm>
          <a:prstGeom prst="rect">
            <a:avLst/>
          </a:prstGeom>
          <a:noFill/>
        </p:spPr>
        <p:txBody>
          <a:bodyPr wrap="square" rtlCol="0">
            <a:spAutoFit/>
          </a:bodyPr>
          <a:lstStyle/>
          <a:p>
            <a:pPr algn="l"/>
            <a:r>
              <a:rPr lang="en-US" altLang="zh-CN" sz="2400" b="1">
                <a:solidFill>
                  <a:srgbClr val="FF00FF"/>
                </a:solidFill>
                <a:ea typeface="楷体" panose="02010609060101010101" pitchFamily="49" charset="-122"/>
                <a:cs typeface="Times New Roman" panose="02020603050405020304" pitchFamily="18" charset="0"/>
              </a:rPr>
              <a:t>Max</a:t>
            </a:r>
            <a:r>
              <a:rPr lang="en-US" altLang="zh-CN" sz="2400" b="1">
                <a:solidFill>
                  <a:srgbClr val="3333FF"/>
                </a:solidFill>
                <a:ea typeface="楷体" panose="02010609060101010101" pitchFamily="49" charset="-122"/>
                <a:cs typeface="Times New Roman" panose="02020603050405020304" pitchFamily="18" charset="0"/>
              </a:rPr>
              <a:t>=4</a:t>
            </a:r>
            <a:endParaRPr lang="zh-CN" altLang="en-US" sz="2400" b="1" dirty="0">
              <a:solidFill>
                <a:srgbClr val="3333FF"/>
              </a:solidFill>
              <a:latin typeface="楷体" panose="02010609060101010101" pitchFamily="49" charset="-122"/>
              <a:ea typeface="楷体" panose="02010609060101010101" pitchFamily="49" charset="-122"/>
            </a:endParaRPr>
          </a:p>
        </p:txBody>
      </p:sp>
      <p:sp>
        <p:nvSpPr>
          <p:cNvPr id="25" name="TextBox 24"/>
          <p:cNvSpPr txBox="1"/>
          <p:nvPr/>
        </p:nvSpPr>
        <p:spPr>
          <a:xfrm>
            <a:off x="6572264" y="3286124"/>
            <a:ext cx="785818"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分裂</a:t>
            </a:r>
            <a:endParaRPr lang="zh-CN" altLang="en-US" sz="2000" b="1" dirty="0">
              <a:solidFill>
                <a:srgbClr val="3333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92</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8" grpId="0" bldLvl="0" animBg="1"/>
      <p:bldP spid="37" grpId="0"/>
      <p:bldP spid="52" grpId="0" bldLvl="0" animBg="1"/>
      <p:bldP spid="53" grpId="0" bldLvl="0" animBg="1"/>
      <p:bldP spid="55" grpId="0" bldLvl="0" animBg="1"/>
      <p:bldP spid="66" grpId="0" bldLvl="0" animBg="1"/>
      <p:bldP spid="2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3927348" y="857232"/>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3</a:t>
            </a:r>
            <a:endParaRPr lang="zh-CN" altLang="en-US" sz="2400" b="1" dirty="0">
              <a:solidFill>
                <a:srgbClr val="3333FF"/>
              </a:solidFill>
              <a:cs typeface="Times New Roman" panose="02020603050405020304" pitchFamily="18" charset="0"/>
            </a:endParaRPr>
          </a:p>
        </p:txBody>
      </p:sp>
      <p:sp>
        <p:nvSpPr>
          <p:cNvPr id="76" name="TextBox 75"/>
          <p:cNvSpPr txBox="1"/>
          <p:nvPr/>
        </p:nvSpPr>
        <p:spPr>
          <a:xfrm>
            <a:off x="1668474" y="785794"/>
            <a:ext cx="2214578" cy="461665"/>
          </a:xfrm>
          <a:prstGeom prst="rect">
            <a:avLst/>
          </a:prstGeom>
          <a:noFill/>
        </p:spPr>
        <p:txBody>
          <a:bodyPr wrap="square" rtlCol="0">
            <a:spAutoFit/>
          </a:bodyPr>
          <a:lstStyle/>
          <a:p>
            <a:r>
              <a:rPr lang="zh-CN" altLang="en-US" sz="2400" b="1" dirty="0">
                <a:solidFill>
                  <a:srgbClr val="3333FF"/>
                </a:solidFill>
                <a:latin typeface="楷体" panose="02010609060101010101" pitchFamily="49" charset="-122"/>
                <a:ea typeface="楷体" panose="02010609060101010101" pitchFamily="49" charset="-122"/>
              </a:rPr>
              <a:t>关键字序列</a:t>
            </a:r>
            <a:endParaRPr lang="zh-CN" altLang="en-US" sz="2400" dirty="0">
              <a:latin typeface="楷体" panose="02010609060101010101" pitchFamily="49" charset="-122"/>
              <a:ea typeface="楷体" panose="02010609060101010101" pitchFamily="49" charset="-122"/>
            </a:endParaRPr>
          </a:p>
        </p:txBody>
      </p:sp>
      <p:cxnSp>
        <p:nvCxnSpPr>
          <p:cNvPr id="87" name="直接箭头连接符 86"/>
          <p:cNvCxnSpPr/>
          <p:nvPr/>
        </p:nvCxnSpPr>
        <p:spPr>
          <a:xfrm rot="5400000" flipH="1" flipV="1">
            <a:off x="3846507"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6" name="右弧形箭头 65"/>
          <p:cNvSpPr/>
          <p:nvPr/>
        </p:nvSpPr>
        <p:spPr>
          <a:xfrm>
            <a:off x="7169168" y="3143248"/>
            <a:ext cx="357190" cy="1143008"/>
          </a:xfrm>
          <a:prstGeom prst="curved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endParaRPr>
          </a:p>
        </p:txBody>
      </p:sp>
      <p:grpSp>
        <p:nvGrpSpPr>
          <p:cNvPr id="73" name="组合 72"/>
          <p:cNvGrpSpPr/>
          <p:nvPr/>
        </p:nvGrpSpPr>
        <p:grpSpPr>
          <a:xfrm>
            <a:off x="1000100" y="1857364"/>
            <a:ext cx="5811878" cy="2114622"/>
            <a:chOff x="285720" y="1428736"/>
            <a:chExt cx="5811878" cy="2114622"/>
          </a:xfrm>
        </p:grpSpPr>
        <p:sp>
          <p:nvSpPr>
            <p:cNvPr id="37" name="TextBox 36"/>
            <p:cNvSpPr txBox="1"/>
            <p:nvPr/>
          </p:nvSpPr>
          <p:spPr>
            <a:xfrm>
              <a:off x="285720" y="3143248"/>
              <a:ext cx="2143140" cy="400110"/>
            </a:xfrm>
            <a:prstGeom prst="rect">
              <a:avLst/>
            </a:prstGeom>
            <a:noFill/>
          </p:spPr>
          <p:txBody>
            <a:bodyPr wrap="square" rtlCol="0">
              <a:spAutoFit/>
            </a:bodyPr>
            <a:lstStyle/>
            <a:p>
              <a:r>
                <a:rPr lang="zh-CN" altLang="en-US" sz="2000" b="1" dirty="0">
                  <a:solidFill>
                    <a:srgbClr val="3333FF"/>
                  </a:solidFill>
                  <a:ea typeface="楷体" panose="02010609060101010101" pitchFamily="49" charset="-122"/>
                  <a:cs typeface="Times New Roman" panose="02020603050405020304" pitchFamily="18" charset="0"/>
                </a:rPr>
                <a:t>关键字个数</a:t>
              </a:r>
              <a:r>
                <a:rPr lang="en-US" altLang="zh-CN" sz="2000" b="1" dirty="0">
                  <a:solidFill>
                    <a:srgbClr val="3333FF"/>
                  </a:solidFill>
                  <a:ea typeface="楷体" panose="02010609060101010101" pitchFamily="49" charset="-122"/>
                  <a:cs typeface="Times New Roman" panose="02020603050405020304" pitchFamily="18" charset="0"/>
                </a:rPr>
                <a:t>&gt;4</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33" name="矩形 32"/>
            <p:cNvSpPr/>
            <p:nvPr/>
          </p:nvSpPr>
          <p:spPr>
            <a:xfrm>
              <a:off x="2693974" y="142873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6  10  16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rot="10800000" flipV="1">
              <a:off x="1765280" y="1785926"/>
              <a:ext cx="1143008" cy="8143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16200000" flipH="1">
              <a:off x="3391686" y="1912133"/>
              <a:ext cx="785817" cy="5334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2548368" y="2026028"/>
              <a:ext cx="814336" cy="33413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93710" y="2571744"/>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r>
                <a:rPr lang="en-US" altLang="zh-CN" sz="2000" b="1" dirty="0">
                  <a:solidFill>
                    <a:srgbClr val="FF0000"/>
                  </a:solidFill>
                  <a:latin typeface="Times New Roman" panose="02020603050405020304" pitchFamily="18" charset="0"/>
                  <a:cs typeface="Times New Roman" panose="02020603050405020304" pitchFamily="18" charset="0"/>
                </a:rPr>
                <a:t>3</a:t>
              </a:r>
              <a:r>
                <a:rPr lang="en-US" altLang="zh-CN" sz="2000" b="1" dirty="0">
                  <a:solidFill>
                    <a:srgbClr val="3333FF"/>
                  </a:solidFill>
                  <a:latin typeface="Times New Roman" panose="02020603050405020304" pitchFamily="18" charset="0"/>
                  <a:cs typeface="Times New Roman" panose="02020603050405020304" pitchFamily="18" charset="0"/>
                </a:rPr>
                <a:t> 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43" name="矩形 42"/>
            <p:cNvSpPr/>
            <p:nvPr/>
          </p:nvSpPr>
          <p:spPr>
            <a:xfrm>
              <a:off x="2122470" y="2571744"/>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4" name="矩形 53"/>
            <p:cNvSpPr/>
            <p:nvPr/>
          </p:nvSpPr>
          <p:spPr>
            <a:xfrm>
              <a:off x="3576630" y="2571744"/>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11  13</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61" name="矩形 60"/>
            <p:cNvSpPr/>
            <p:nvPr/>
          </p:nvSpPr>
          <p:spPr>
            <a:xfrm>
              <a:off x="4908552" y="2571744"/>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17  20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62" name="直接箭头连接符 61"/>
            <p:cNvCxnSpPr/>
            <p:nvPr/>
          </p:nvCxnSpPr>
          <p:spPr>
            <a:xfrm>
              <a:off x="3908420" y="1714488"/>
              <a:ext cx="1357322"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2454260" y="4286256"/>
            <a:ext cx="5903954" cy="1643074"/>
            <a:chOff x="1739880" y="3857628"/>
            <a:chExt cx="5903954" cy="1643074"/>
          </a:xfrm>
        </p:grpSpPr>
        <p:sp>
          <p:nvSpPr>
            <p:cNvPr id="35" name="矩形 34"/>
            <p:cNvSpPr/>
            <p:nvPr/>
          </p:nvSpPr>
          <p:spPr>
            <a:xfrm>
              <a:off x="3811582" y="3857628"/>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FF0000"/>
                  </a:solidFill>
                  <a:latin typeface="Times New Roman" panose="02020603050405020304" pitchFamily="18" charset="0"/>
                  <a:cs typeface="Times New Roman" panose="02020603050405020304" pitchFamily="18" charset="0"/>
                </a:rPr>
                <a:t>3</a:t>
              </a:r>
              <a:r>
                <a:rPr lang="en-US" altLang="zh-CN" sz="2000" b="1" dirty="0">
                  <a:solidFill>
                    <a:srgbClr val="3333FF"/>
                  </a:solidFill>
                  <a:latin typeface="Times New Roman" panose="02020603050405020304" pitchFamily="18" charset="0"/>
                  <a:cs typeface="Times New Roman" panose="02020603050405020304" pitchFamily="18" charset="0"/>
                </a:rPr>
                <a:t>  6  10  16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40" name="直接箭头连接符 39"/>
            <p:cNvCxnSpPr/>
            <p:nvPr/>
          </p:nvCxnSpPr>
          <p:spPr>
            <a:xfrm rot="10800000" flipV="1">
              <a:off x="2454261" y="4214818"/>
              <a:ext cx="1428761"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4778376" y="4214818"/>
              <a:ext cx="819158" cy="78582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a:off x="3952860" y="4621986"/>
              <a:ext cx="814336"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2811450" y="5000636"/>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8" name="矩形 57"/>
            <p:cNvSpPr/>
            <p:nvPr/>
          </p:nvSpPr>
          <p:spPr>
            <a:xfrm>
              <a:off x="3883020" y="500063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9" name="矩形 58"/>
            <p:cNvSpPr/>
            <p:nvPr/>
          </p:nvSpPr>
          <p:spPr>
            <a:xfrm>
              <a:off x="5122866" y="500063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11  13</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60" name="矩形 59"/>
            <p:cNvSpPr/>
            <p:nvPr/>
          </p:nvSpPr>
          <p:spPr>
            <a:xfrm>
              <a:off x="6454788" y="500063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17  20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65" name="直接箭头连接符 64"/>
            <p:cNvCxnSpPr/>
            <p:nvPr/>
          </p:nvCxnSpPr>
          <p:spPr>
            <a:xfrm>
              <a:off x="5168904" y="4214818"/>
              <a:ext cx="164307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1739880" y="500063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70" name="直接箭头连接符 69"/>
            <p:cNvCxnSpPr>
              <a:endCxn id="57" idx="0"/>
            </p:cNvCxnSpPr>
            <p:nvPr/>
          </p:nvCxnSpPr>
          <p:spPr>
            <a:xfrm rot="10800000" flipV="1">
              <a:off x="3240078" y="4143380"/>
              <a:ext cx="928694"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857224" y="500042"/>
            <a:ext cx="1357322" cy="461665"/>
          </a:xfrm>
          <a:prstGeom prst="rect">
            <a:avLst/>
          </a:prstGeom>
          <a:noFill/>
        </p:spPr>
        <p:txBody>
          <a:bodyPr wrap="square" rtlCol="0">
            <a:spAutoFit/>
          </a:bodyPr>
          <a:lstStyle/>
          <a:p>
            <a:pPr algn="l"/>
            <a:r>
              <a:rPr lang="en-US" altLang="zh-CN" sz="2400" b="1">
                <a:solidFill>
                  <a:srgbClr val="FF00FF"/>
                </a:solidFill>
                <a:ea typeface="楷体" panose="02010609060101010101" pitchFamily="49" charset="-122"/>
                <a:cs typeface="Times New Roman" panose="02020603050405020304" pitchFamily="18" charset="0"/>
              </a:rPr>
              <a:t>Max</a:t>
            </a:r>
            <a:r>
              <a:rPr lang="en-US" altLang="zh-CN" sz="2400" b="1">
                <a:solidFill>
                  <a:srgbClr val="3333FF"/>
                </a:solidFill>
                <a:ea typeface="楷体" panose="02010609060101010101" pitchFamily="49" charset="-122"/>
                <a:cs typeface="Times New Roman" panose="02020603050405020304" pitchFamily="18" charset="0"/>
              </a:rPr>
              <a:t>=4</a:t>
            </a:r>
            <a:endParaRPr lang="zh-CN" altLang="en-US" sz="2400" b="1" dirty="0">
              <a:solidFill>
                <a:srgbClr val="3333FF"/>
              </a:solidFill>
              <a:latin typeface="楷体" panose="02010609060101010101" pitchFamily="49" charset="-122"/>
              <a:ea typeface="楷体" panose="02010609060101010101" pitchFamily="49" charset="-122"/>
            </a:endParaRPr>
          </a:p>
        </p:txBody>
      </p:sp>
      <p:sp>
        <p:nvSpPr>
          <p:cNvPr id="30" name="TextBox 29"/>
          <p:cNvSpPr txBox="1"/>
          <p:nvPr/>
        </p:nvSpPr>
        <p:spPr>
          <a:xfrm>
            <a:off x="7643834" y="3457518"/>
            <a:ext cx="785818"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分裂</a:t>
            </a:r>
            <a:endParaRPr lang="zh-CN" altLang="en-US" sz="2000" b="1" dirty="0">
              <a:solidFill>
                <a:srgbClr val="3333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93</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66" grpId="0" bldLvl="0" animBg="1"/>
      <p:bldP spid="3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3311516" y="857232"/>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12</a:t>
            </a:r>
            <a:endParaRPr lang="zh-CN" altLang="en-US" sz="2400" b="1" dirty="0">
              <a:solidFill>
                <a:srgbClr val="3333FF"/>
              </a:solidFill>
              <a:cs typeface="Times New Roman" panose="02020603050405020304" pitchFamily="18" charset="0"/>
            </a:endParaRPr>
          </a:p>
        </p:txBody>
      </p:sp>
      <p:sp>
        <p:nvSpPr>
          <p:cNvPr id="76" name="TextBox 75"/>
          <p:cNvSpPr txBox="1"/>
          <p:nvPr/>
        </p:nvSpPr>
        <p:spPr>
          <a:xfrm>
            <a:off x="1168408" y="785794"/>
            <a:ext cx="2214578" cy="461665"/>
          </a:xfrm>
          <a:prstGeom prst="rect">
            <a:avLst/>
          </a:prstGeom>
          <a:noFill/>
        </p:spPr>
        <p:txBody>
          <a:bodyPr wrap="square" rtlCol="0">
            <a:spAutoFit/>
          </a:bodyPr>
          <a:lstStyle/>
          <a:p>
            <a:r>
              <a:rPr lang="zh-CN" altLang="en-US" sz="2400" b="1" dirty="0">
                <a:solidFill>
                  <a:srgbClr val="3333FF"/>
                </a:solidFill>
                <a:latin typeface="楷体" panose="02010609060101010101" pitchFamily="49" charset="-122"/>
                <a:ea typeface="楷体" panose="02010609060101010101" pitchFamily="49" charset="-122"/>
              </a:rPr>
              <a:t>关键字序列</a:t>
            </a:r>
            <a:endParaRPr lang="zh-CN" altLang="en-US" sz="2400" dirty="0">
              <a:latin typeface="楷体" panose="02010609060101010101" pitchFamily="49" charset="-122"/>
              <a:ea typeface="楷体" panose="02010609060101010101" pitchFamily="49" charset="-122"/>
            </a:endParaRPr>
          </a:p>
        </p:txBody>
      </p:sp>
      <p:cxnSp>
        <p:nvCxnSpPr>
          <p:cNvPr id="87" name="直接箭头连接符 86"/>
          <p:cNvCxnSpPr/>
          <p:nvPr/>
        </p:nvCxnSpPr>
        <p:spPr>
          <a:xfrm rot="5400000" flipH="1" flipV="1">
            <a:off x="3346441"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57620" y="857232"/>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14</a:t>
            </a:r>
            <a:endParaRPr lang="zh-CN" altLang="en-US" sz="2400" b="1" dirty="0">
              <a:solidFill>
                <a:srgbClr val="3333FF"/>
              </a:solidFill>
              <a:cs typeface="Times New Roman" panose="02020603050405020304" pitchFamily="18" charset="0"/>
            </a:endParaRPr>
          </a:p>
        </p:txBody>
      </p:sp>
      <p:cxnSp>
        <p:nvCxnSpPr>
          <p:cNvPr id="28" name="直接箭头连接符 27"/>
          <p:cNvCxnSpPr/>
          <p:nvPr/>
        </p:nvCxnSpPr>
        <p:spPr>
          <a:xfrm rot="5400000" flipH="1" flipV="1">
            <a:off x="3892545"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357686" y="857232"/>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18</a:t>
            </a:r>
            <a:endParaRPr lang="zh-CN" altLang="en-US" sz="2400" b="1" dirty="0">
              <a:solidFill>
                <a:srgbClr val="3333FF"/>
              </a:solidFill>
              <a:cs typeface="Times New Roman" panose="02020603050405020304" pitchFamily="18" charset="0"/>
            </a:endParaRPr>
          </a:p>
        </p:txBody>
      </p:sp>
      <p:cxnSp>
        <p:nvCxnSpPr>
          <p:cNvPr id="30" name="直接箭头连接符 29"/>
          <p:cNvCxnSpPr/>
          <p:nvPr/>
        </p:nvCxnSpPr>
        <p:spPr>
          <a:xfrm rot="5400000" flipH="1" flipV="1">
            <a:off x="4392611"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57752" y="857232"/>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19</a:t>
            </a:r>
            <a:endParaRPr lang="zh-CN" altLang="en-US" sz="2400" b="1" dirty="0">
              <a:solidFill>
                <a:srgbClr val="3333FF"/>
              </a:solidFill>
              <a:cs typeface="Times New Roman" panose="02020603050405020304" pitchFamily="18" charset="0"/>
            </a:endParaRPr>
          </a:p>
        </p:txBody>
      </p:sp>
      <p:cxnSp>
        <p:nvCxnSpPr>
          <p:cNvPr id="32" name="直接箭头连接符 31"/>
          <p:cNvCxnSpPr/>
          <p:nvPr/>
        </p:nvCxnSpPr>
        <p:spPr>
          <a:xfrm rot="5400000" flipH="1" flipV="1">
            <a:off x="4892677"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000364" y="214311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3  6  10  16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44" name="直接箭头连接符 43"/>
          <p:cNvCxnSpPr/>
          <p:nvPr/>
        </p:nvCxnSpPr>
        <p:spPr>
          <a:xfrm rot="10800000" flipV="1">
            <a:off x="1643043" y="2500306"/>
            <a:ext cx="1428761"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967158" y="2500306"/>
            <a:ext cx="819158" cy="78582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3141642" y="2907474"/>
            <a:ext cx="814336"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000232" y="3286124"/>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48" name="矩形 47"/>
          <p:cNvSpPr/>
          <p:nvPr/>
        </p:nvSpPr>
        <p:spPr>
          <a:xfrm>
            <a:off x="3071802" y="328612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0" name="矩形 49"/>
          <p:cNvSpPr/>
          <p:nvPr/>
        </p:nvSpPr>
        <p:spPr>
          <a:xfrm>
            <a:off x="5857884" y="3286124"/>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17  20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1" name="直接箭头连接符 50"/>
          <p:cNvCxnSpPr/>
          <p:nvPr/>
        </p:nvCxnSpPr>
        <p:spPr>
          <a:xfrm>
            <a:off x="4357686" y="2500306"/>
            <a:ext cx="164307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928662" y="328612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3" name="直接箭头连接符 52"/>
          <p:cNvCxnSpPr>
            <a:endCxn id="47" idx="0"/>
          </p:cNvCxnSpPr>
          <p:nvPr/>
        </p:nvCxnSpPr>
        <p:spPr>
          <a:xfrm rot="10800000" flipV="1">
            <a:off x="2428860" y="2428868"/>
            <a:ext cx="928694"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4214810" y="3286124"/>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a:t>
            </a:r>
            <a:r>
              <a:rPr lang="en-US" altLang="zh-CN" sz="2000" b="1" dirty="0">
                <a:solidFill>
                  <a:srgbClr val="FF0000"/>
                </a:solidFill>
                <a:latin typeface="Times New Roman" panose="02020603050405020304" pitchFamily="18" charset="0"/>
                <a:cs typeface="Times New Roman" panose="02020603050405020304" pitchFamily="18" charset="0"/>
              </a:rPr>
              <a:t>12</a:t>
            </a:r>
            <a:r>
              <a:rPr lang="en-US" altLang="zh-CN" sz="2000" b="1" dirty="0">
                <a:solidFill>
                  <a:srgbClr val="9900FF"/>
                </a:solidFill>
                <a:latin typeface="Times New Roman" panose="02020603050405020304" pitchFamily="18" charset="0"/>
                <a:cs typeface="Times New Roman" panose="02020603050405020304" pitchFamily="18" charset="0"/>
              </a:rPr>
              <a:t> </a:t>
            </a:r>
            <a:r>
              <a:rPr lang="en-US" altLang="zh-CN" sz="2000" b="1" dirty="0">
                <a:solidFill>
                  <a:srgbClr val="3333FF"/>
                </a:solidFill>
                <a:latin typeface="Times New Roman" panose="02020603050405020304" pitchFamily="18" charset="0"/>
                <a:cs typeface="Times New Roman" panose="02020603050405020304" pitchFamily="18" charset="0"/>
              </a:rPr>
              <a:t>13</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64" name="矩形 63"/>
          <p:cNvSpPr/>
          <p:nvPr/>
        </p:nvSpPr>
        <p:spPr>
          <a:xfrm>
            <a:off x="4214810" y="3286124"/>
            <a:ext cx="1440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11 12 13 </a:t>
            </a:r>
            <a:r>
              <a:rPr lang="en-US" altLang="zh-CN" sz="2000" b="1" dirty="0">
                <a:solidFill>
                  <a:srgbClr val="FF0000"/>
                </a:solidFill>
                <a:latin typeface="Times New Roman" panose="02020603050405020304" pitchFamily="18" charset="0"/>
                <a:cs typeface="Times New Roman" panose="02020603050405020304" pitchFamily="18" charset="0"/>
              </a:rPr>
              <a:t>14</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67" name="矩形 66"/>
          <p:cNvSpPr/>
          <p:nvPr/>
        </p:nvSpPr>
        <p:spPr>
          <a:xfrm>
            <a:off x="5857884" y="3286124"/>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17 </a:t>
            </a:r>
            <a:r>
              <a:rPr lang="en-US" altLang="zh-CN" sz="2000" b="1" dirty="0">
                <a:solidFill>
                  <a:srgbClr val="FF0000"/>
                </a:solidFill>
                <a:latin typeface="Times New Roman" panose="02020603050405020304" pitchFamily="18" charset="0"/>
                <a:cs typeface="Times New Roman" panose="02020603050405020304" pitchFamily="18" charset="0"/>
              </a:rPr>
              <a:t>18</a:t>
            </a:r>
            <a:r>
              <a:rPr lang="en-US" altLang="zh-CN" sz="2000" b="1" dirty="0">
                <a:solidFill>
                  <a:srgbClr val="3333FF"/>
                </a:solidFill>
                <a:latin typeface="Times New Roman" panose="02020603050405020304" pitchFamily="18" charset="0"/>
                <a:cs typeface="Times New Roman" panose="02020603050405020304" pitchFamily="18" charset="0"/>
              </a:rPr>
              <a:t>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68" name="矩形 67"/>
          <p:cNvSpPr/>
          <p:nvPr/>
        </p:nvSpPr>
        <p:spPr>
          <a:xfrm>
            <a:off x="5857884" y="3286124"/>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17 18 </a:t>
            </a:r>
            <a:r>
              <a:rPr lang="en-US" altLang="zh-CN" sz="2000" b="1" dirty="0">
                <a:solidFill>
                  <a:srgbClr val="FF0000"/>
                </a:solidFill>
                <a:latin typeface="Times New Roman" panose="02020603050405020304" pitchFamily="18" charset="0"/>
                <a:cs typeface="Times New Roman" panose="02020603050405020304" pitchFamily="18" charset="0"/>
              </a:rPr>
              <a:t>19</a:t>
            </a:r>
            <a:r>
              <a:rPr lang="en-US" altLang="zh-CN" sz="2000" b="1" dirty="0">
                <a:solidFill>
                  <a:srgbClr val="3333FF"/>
                </a:solidFill>
                <a:latin typeface="Times New Roman" panose="02020603050405020304" pitchFamily="18" charset="0"/>
                <a:cs typeface="Times New Roman" panose="02020603050405020304" pitchFamily="18" charset="0"/>
              </a:rPr>
              <a:t>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714348" y="357166"/>
            <a:ext cx="1357322" cy="461665"/>
          </a:xfrm>
          <a:prstGeom prst="rect">
            <a:avLst/>
          </a:prstGeom>
          <a:noFill/>
        </p:spPr>
        <p:txBody>
          <a:bodyPr wrap="square" rtlCol="0">
            <a:spAutoFit/>
          </a:bodyPr>
          <a:lstStyle/>
          <a:p>
            <a:pPr algn="l"/>
            <a:r>
              <a:rPr lang="en-US" altLang="zh-CN" sz="2400" b="1">
                <a:solidFill>
                  <a:srgbClr val="FF00FF"/>
                </a:solidFill>
                <a:ea typeface="楷体" panose="02010609060101010101" pitchFamily="49" charset="-122"/>
                <a:cs typeface="Times New Roman" panose="02020603050405020304" pitchFamily="18" charset="0"/>
              </a:rPr>
              <a:t>Max</a:t>
            </a:r>
            <a:r>
              <a:rPr lang="en-US" altLang="zh-CN" sz="2400" b="1">
                <a:solidFill>
                  <a:srgbClr val="3333FF"/>
                </a:solidFill>
                <a:ea typeface="楷体" panose="02010609060101010101" pitchFamily="49" charset="-122"/>
                <a:cs typeface="Times New Roman" panose="02020603050405020304" pitchFamily="18" charset="0"/>
              </a:rPr>
              <a:t>=4</a:t>
            </a:r>
            <a:endParaRPr lang="zh-CN" altLang="en-US" sz="2400" b="1" dirty="0">
              <a:solidFill>
                <a:srgbClr val="3333FF"/>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87"/>
                                        </p:tgtEl>
                                      </p:cBhvr>
                                    </p:animEffect>
                                    <p:set>
                                      <p:cBhvr>
                                        <p:cTn id="37" dur="1" fill="hold">
                                          <p:stCondLst>
                                            <p:cond delay="499"/>
                                          </p:stCondLst>
                                        </p:cTn>
                                        <p:tgtEl>
                                          <p:spTgt spid="8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nodeType="clickEffect">
                                  <p:stCondLst>
                                    <p:cond delay="0"/>
                                  </p:stCondLst>
                                  <p:childTnLst>
                                    <p:animEffect transition="out" filter="wipe(down)">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nodeType="clickEffect">
                                  <p:stCondLst>
                                    <p:cond delay="0"/>
                                  </p:stCondLst>
                                  <p:childTnLst>
                                    <p:animEffect transition="out" filter="wipe(down)">
                                      <p:cBhvr>
                                        <p:cTn id="66" dur="500"/>
                                        <p:tgtEl>
                                          <p:spTgt spid="30"/>
                                        </p:tgtEl>
                                      </p:cBhvr>
                                    </p:animEffect>
                                    <p:set>
                                      <p:cBhvr>
                                        <p:cTn id="67" dur="1" fill="hold">
                                          <p:stCondLst>
                                            <p:cond delay="499"/>
                                          </p:stCondLst>
                                        </p:cTn>
                                        <p:tgtEl>
                                          <p:spTgt spid="30"/>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7" grpId="0"/>
      <p:bldP spid="29" grpId="0"/>
      <p:bldP spid="31" grpId="0"/>
      <p:bldP spid="42" grpId="0" bldLvl="0" animBg="1"/>
      <p:bldP spid="47" grpId="0" bldLvl="0" animBg="1"/>
      <p:bldP spid="48" grpId="0" bldLvl="0" animBg="1"/>
      <p:bldP spid="50" grpId="0" bldLvl="0" animBg="1"/>
      <p:bldP spid="52" grpId="0" bldLvl="0" animBg="1"/>
      <p:bldP spid="55" grpId="0" bldLvl="0" animBg="1"/>
      <p:bldP spid="64" grpId="0" bldLvl="0" animBg="1"/>
      <p:bldP spid="67" grpId="0" bldLvl="0" animBg="1"/>
      <p:bldP spid="68"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3811582" y="642918"/>
            <a:ext cx="428628" cy="369332"/>
          </a:xfrm>
          <a:prstGeom prst="rect">
            <a:avLst/>
          </a:prstGeom>
          <a:noFill/>
        </p:spPr>
        <p:txBody>
          <a:bodyPr wrap="square" lIns="0" tIns="0" rIns="0" bIns="0" rtlCol="0">
            <a:spAutoFit/>
          </a:bodyPr>
          <a:lstStyle/>
          <a:p>
            <a:r>
              <a:rPr lang="en-US" altLang="zh-CN" sz="2400" b="1" dirty="0">
                <a:solidFill>
                  <a:srgbClr val="3333FF"/>
                </a:solidFill>
                <a:cs typeface="Times New Roman" panose="02020603050405020304" pitchFamily="18" charset="0"/>
              </a:rPr>
              <a:t>15</a:t>
            </a:r>
            <a:endParaRPr lang="zh-CN" altLang="en-US" sz="2400" b="1" dirty="0">
              <a:solidFill>
                <a:srgbClr val="3333FF"/>
              </a:solidFill>
              <a:cs typeface="Times New Roman" panose="02020603050405020304" pitchFamily="18" charset="0"/>
            </a:endParaRPr>
          </a:p>
        </p:txBody>
      </p:sp>
      <p:sp>
        <p:nvSpPr>
          <p:cNvPr id="76" name="TextBox 75"/>
          <p:cNvSpPr txBox="1"/>
          <p:nvPr/>
        </p:nvSpPr>
        <p:spPr>
          <a:xfrm>
            <a:off x="1668474" y="571480"/>
            <a:ext cx="2214578" cy="461665"/>
          </a:xfrm>
          <a:prstGeom prst="rect">
            <a:avLst/>
          </a:prstGeom>
          <a:noFill/>
        </p:spPr>
        <p:txBody>
          <a:bodyPr wrap="square" rtlCol="0">
            <a:spAutoFit/>
          </a:bodyPr>
          <a:lstStyle/>
          <a:p>
            <a:r>
              <a:rPr lang="zh-CN" altLang="en-US" sz="2400" b="1" dirty="0">
                <a:solidFill>
                  <a:srgbClr val="3333FF"/>
                </a:solidFill>
                <a:latin typeface="楷体" panose="02010609060101010101" pitchFamily="49" charset="-122"/>
                <a:ea typeface="楷体" panose="02010609060101010101" pitchFamily="49" charset="-122"/>
              </a:rPr>
              <a:t>关键字序列</a:t>
            </a:r>
            <a:endParaRPr lang="zh-CN" altLang="en-US" sz="2400" dirty="0">
              <a:latin typeface="楷体" panose="02010609060101010101" pitchFamily="49" charset="-122"/>
              <a:ea typeface="楷体" panose="02010609060101010101" pitchFamily="49" charset="-122"/>
            </a:endParaRPr>
          </a:p>
        </p:txBody>
      </p:sp>
      <p:cxnSp>
        <p:nvCxnSpPr>
          <p:cNvPr id="87" name="直接箭头连接符 86"/>
          <p:cNvCxnSpPr/>
          <p:nvPr/>
        </p:nvCxnSpPr>
        <p:spPr>
          <a:xfrm rot="5400000" flipH="1" flipV="1">
            <a:off x="3846507" y="1178703"/>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928926" y="1500174"/>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3  6  10  16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44" name="直接箭头连接符 43"/>
          <p:cNvCxnSpPr/>
          <p:nvPr/>
        </p:nvCxnSpPr>
        <p:spPr>
          <a:xfrm rot="10800000" flipV="1">
            <a:off x="1571605" y="1857364"/>
            <a:ext cx="1428761"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895720" y="1857364"/>
            <a:ext cx="819158" cy="78582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3070204" y="2264532"/>
            <a:ext cx="814336"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28794" y="264318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48" name="矩形 47"/>
          <p:cNvSpPr/>
          <p:nvPr/>
        </p:nvSpPr>
        <p:spPr>
          <a:xfrm>
            <a:off x="3000364"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1" name="直接箭头连接符 50"/>
          <p:cNvCxnSpPr>
            <a:endCxn id="68" idx="0"/>
          </p:cNvCxnSpPr>
          <p:nvPr/>
        </p:nvCxnSpPr>
        <p:spPr>
          <a:xfrm>
            <a:off x="4286248" y="1857364"/>
            <a:ext cx="235745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857224" y="264318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3" name="直接箭头连接符 52"/>
          <p:cNvCxnSpPr>
            <a:endCxn id="47" idx="0"/>
          </p:cNvCxnSpPr>
          <p:nvPr/>
        </p:nvCxnSpPr>
        <p:spPr>
          <a:xfrm rot="10800000" flipV="1">
            <a:off x="2357422" y="1785926"/>
            <a:ext cx="928694"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143372" y="2643182"/>
            <a:ext cx="1714512"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a:t>
            </a:r>
            <a:r>
              <a:rPr lang="en-US" altLang="zh-CN" sz="2000" b="1" dirty="0">
                <a:solidFill>
                  <a:srgbClr val="9900FF"/>
                </a:solidFill>
                <a:latin typeface="Times New Roman" panose="02020603050405020304" pitchFamily="18" charset="0"/>
                <a:cs typeface="Times New Roman" panose="02020603050405020304" pitchFamily="18" charset="0"/>
              </a:rPr>
              <a:t>13</a:t>
            </a:r>
            <a:r>
              <a:rPr lang="en-US" altLang="zh-CN" sz="2000" b="1" dirty="0">
                <a:solidFill>
                  <a:srgbClr val="3333FF"/>
                </a:solidFill>
                <a:latin typeface="Times New Roman" panose="02020603050405020304" pitchFamily="18" charset="0"/>
                <a:cs typeface="Times New Roman" panose="02020603050405020304" pitchFamily="18" charset="0"/>
              </a:rPr>
              <a:t> 14 </a:t>
            </a:r>
            <a:r>
              <a:rPr lang="en-US" altLang="zh-CN" sz="2000" b="1" dirty="0">
                <a:solidFill>
                  <a:srgbClr val="FF0000"/>
                </a:solidFill>
                <a:latin typeface="Times New Roman" panose="02020603050405020304" pitchFamily="18" charset="0"/>
                <a:cs typeface="Times New Roman" panose="02020603050405020304" pitchFamily="18" charset="0"/>
              </a:rPr>
              <a:t>15</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68" name="矩形 67"/>
          <p:cNvSpPr/>
          <p:nvPr/>
        </p:nvSpPr>
        <p:spPr>
          <a:xfrm>
            <a:off x="5929322" y="2643182"/>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17 18 19 20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3857620" y="3171766"/>
            <a:ext cx="2143140" cy="400110"/>
          </a:xfrm>
          <a:prstGeom prst="rect">
            <a:avLst/>
          </a:prstGeom>
          <a:noFill/>
        </p:spPr>
        <p:txBody>
          <a:bodyPr wrap="square" rtlCol="0">
            <a:spAutoFit/>
          </a:bodyPr>
          <a:lstStyle/>
          <a:p>
            <a:r>
              <a:rPr lang="zh-CN" altLang="en-US" sz="2000" b="1" dirty="0">
                <a:solidFill>
                  <a:srgbClr val="3333FF"/>
                </a:solidFill>
                <a:ea typeface="楷体" panose="02010609060101010101" pitchFamily="49" charset="-122"/>
                <a:cs typeface="Times New Roman" panose="02020603050405020304" pitchFamily="18" charset="0"/>
              </a:rPr>
              <a:t>关键字个数</a:t>
            </a:r>
            <a:r>
              <a:rPr lang="en-US" altLang="zh-CN" sz="2000" b="1" dirty="0">
                <a:solidFill>
                  <a:srgbClr val="3333FF"/>
                </a:solidFill>
                <a:ea typeface="楷体" panose="02010609060101010101" pitchFamily="49" charset="-122"/>
                <a:cs typeface="Times New Roman" panose="02020603050405020304" pitchFamily="18" charset="0"/>
              </a:rPr>
              <a:t>&gt;4</a:t>
            </a:r>
            <a:endParaRPr lang="zh-CN" altLang="en-US" sz="2000" b="1" dirty="0">
              <a:solidFill>
                <a:srgbClr val="3333FF"/>
              </a:solidFill>
              <a:ea typeface="楷体" panose="02010609060101010101" pitchFamily="49" charset="-122"/>
              <a:cs typeface="Times New Roman" panose="02020603050405020304" pitchFamily="18" charset="0"/>
            </a:endParaRPr>
          </a:p>
        </p:txBody>
      </p:sp>
      <p:grpSp>
        <p:nvGrpSpPr>
          <p:cNvPr id="40" name="组合 39"/>
          <p:cNvGrpSpPr/>
          <p:nvPr/>
        </p:nvGrpSpPr>
        <p:grpSpPr>
          <a:xfrm>
            <a:off x="1142976" y="3786190"/>
            <a:ext cx="7358114" cy="2428892"/>
            <a:chOff x="428596" y="3357562"/>
            <a:chExt cx="7358114" cy="2428892"/>
          </a:xfrm>
        </p:grpSpPr>
        <p:sp>
          <p:nvSpPr>
            <p:cNvPr id="39" name="矩形 38"/>
            <p:cNvSpPr/>
            <p:nvPr/>
          </p:nvSpPr>
          <p:spPr>
            <a:xfrm>
              <a:off x="3000364" y="4143380"/>
              <a:ext cx="1714512"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3  6  10  </a:t>
              </a:r>
              <a:r>
                <a:rPr lang="en-US" altLang="zh-CN" sz="2000" b="1" dirty="0">
                  <a:solidFill>
                    <a:srgbClr val="9900FF"/>
                  </a:solidFill>
                  <a:latin typeface="Times New Roman" panose="02020603050405020304" pitchFamily="18" charset="0"/>
                  <a:cs typeface="Times New Roman" panose="02020603050405020304" pitchFamily="18" charset="0"/>
                </a:rPr>
                <a:t>13</a:t>
              </a:r>
              <a:r>
                <a:rPr lang="en-US" altLang="zh-CN" sz="2000" b="1" dirty="0">
                  <a:solidFill>
                    <a:srgbClr val="3333FF"/>
                  </a:solidFill>
                  <a:latin typeface="Times New Roman" panose="02020603050405020304" pitchFamily="18" charset="0"/>
                  <a:cs typeface="Times New Roman" panose="02020603050405020304" pitchFamily="18" charset="0"/>
                </a:rPr>
                <a:t> 16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43" name="直接箭头连接符 42"/>
            <p:cNvCxnSpPr>
              <a:endCxn id="71" idx="0"/>
            </p:cNvCxnSpPr>
            <p:nvPr/>
          </p:nvCxnSpPr>
          <p:spPr>
            <a:xfrm rot="10800000" flipV="1">
              <a:off x="892943" y="4479932"/>
              <a:ext cx="2199498" cy="8064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4298946" y="4475170"/>
              <a:ext cx="1523219" cy="8112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62" idx="0"/>
            </p:cNvCxnSpPr>
            <p:nvPr/>
          </p:nvCxnSpPr>
          <p:spPr>
            <a:xfrm rot="5400000">
              <a:off x="2950756" y="4644636"/>
              <a:ext cx="798517" cy="48498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1500166" y="528638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62" name="矩形 61"/>
            <p:cNvSpPr/>
            <p:nvPr/>
          </p:nvSpPr>
          <p:spPr>
            <a:xfrm>
              <a:off x="2571736" y="528638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69" name="直接箭头连接符 68"/>
            <p:cNvCxnSpPr/>
            <p:nvPr/>
          </p:nvCxnSpPr>
          <p:spPr>
            <a:xfrm>
              <a:off x="4618038" y="4475170"/>
              <a:ext cx="2275697" cy="8112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28596" y="52863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72" name="直接箭头连接符 71"/>
            <p:cNvCxnSpPr>
              <a:endCxn id="61" idx="0"/>
            </p:cNvCxnSpPr>
            <p:nvPr/>
          </p:nvCxnSpPr>
          <p:spPr>
            <a:xfrm rot="10800000" flipV="1">
              <a:off x="1928795" y="4475170"/>
              <a:ext cx="1408125" cy="8112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16200000" flipH="1">
              <a:off x="3753273" y="4604917"/>
              <a:ext cx="857256" cy="50568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2" name="下箭头 91"/>
            <p:cNvSpPr/>
            <p:nvPr/>
          </p:nvSpPr>
          <p:spPr>
            <a:xfrm>
              <a:off x="3714744" y="3357562"/>
              <a:ext cx="357190" cy="500066"/>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94" name="TextBox 93"/>
            <p:cNvSpPr txBox="1"/>
            <p:nvPr/>
          </p:nvSpPr>
          <p:spPr>
            <a:xfrm>
              <a:off x="4643438" y="4171898"/>
              <a:ext cx="2143140" cy="400110"/>
            </a:xfrm>
            <a:prstGeom prst="rect">
              <a:avLst/>
            </a:prstGeom>
            <a:noFill/>
          </p:spPr>
          <p:txBody>
            <a:bodyPr wrap="square" rtlCol="0">
              <a:spAutoFit/>
            </a:bodyPr>
            <a:lstStyle/>
            <a:p>
              <a:r>
                <a:rPr lang="zh-CN" altLang="en-US" sz="2000" b="1" dirty="0">
                  <a:solidFill>
                    <a:srgbClr val="3333FF"/>
                  </a:solidFill>
                  <a:ea typeface="楷体" panose="02010609060101010101" pitchFamily="49" charset="-122"/>
                  <a:cs typeface="Times New Roman" panose="02020603050405020304" pitchFamily="18" charset="0"/>
                </a:rPr>
                <a:t>关键字个数</a:t>
              </a:r>
              <a:r>
                <a:rPr lang="en-US" altLang="zh-CN" sz="2000" b="1" dirty="0">
                  <a:solidFill>
                    <a:srgbClr val="3333FF"/>
                  </a:solidFill>
                  <a:ea typeface="楷体" panose="02010609060101010101" pitchFamily="49" charset="-122"/>
                  <a:cs typeface="Times New Roman" panose="02020603050405020304" pitchFamily="18" charset="0"/>
                </a:rPr>
                <a:t>&gt;4</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35" name="矩形 34"/>
            <p:cNvSpPr/>
            <p:nvPr/>
          </p:nvSpPr>
          <p:spPr>
            <a:xfrm>
              <a:off x="3929058" y="52863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6" name="矩形 35"/>
            <p:cNvSpPr/>
            <p:nvPr/>
          </p:nvSpPr>
          <p:spPr>
            <a:xfrm>
              <a:off x="5143504" y="52863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14 15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7" name="矩形 36"/>
            <p:cNvSpPr/>
            <p:nvPr/>
          </p:nvSpPr>
          <p:spPr>
            <a:xfrm>
              <a:off x="6357950" y="5286388"/>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17 18 19 20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grpSp>
      <p:sp>
        <p:nvSpPr>
          <p:cNvPr id="33" name="TextBox 32"/>
          <p:cNvSpPr txBox="1"/>
          <p:nvPr/>
        </p:nvSpPr>
        <p:spPr>
          <a:xfrm>
            <a:off x="642910" y="285728"/>
            <a:ext cx="1357322" cy="461665"/>
          </a:xfrm>
          <a:prstGeom prst="rect">
            <a:avLst/>
          </a:prstGeom>
          <a:noFill/>
        </p:spPr>
        <p:txBody>
          <a:bodyPr wrap="square" rtlCol="0">
            <a:spAutoFit/>
          </a:bodyPr>
          <a:lstStyle/>
          <a:p>
            <a:pPr algn="l"/>
            <a:r>
              <a:rPr lang="en-US" altLang="zh-CN" sz="2400" b="1">
                <a:solidFill>
                  <a:srgbClr val="FF00FF"/>
                </a:solidFill>
                <a:ea typeface="楷体" panose="02010609060101010101" pitchFamily="49" charset="-122"/>
                <a:cs typeface="Times New Roman" panose="02020603050405020304" pitchFamily="18" charset="0"/>
              </a:rPr>
              <a:t>Max</a:t>
            </a:r>
            <a:r>
              <a:rPr lang="en-US" altLang="zh-CN" sz="2400" b="1">
                <a:solidFill>
                  <a:srgbClr val="3333FF"/>
                </a:solidFill>
                <a:ea typeface="楷体" panose="02010609060101010101" pitchFamily="49" charset="-122"/>
                <a:cs typeface="Times New Roman" panose="02020603050405020304" pitchFamily="18" charset="0"/>
              </a:rPr>
              <a:t>=4</a:t>
            </a:r>
            <a:endParaRPr lang="zh-CN" altLang="en-US" sz="2400" b="1" dirty="0">
              <a:solidFill>
                <a:srgbClr val="3333FF"/>
              </a:solidFill>
              <a:latin typeface="楷体" panose="02010609060101010101" pitchFamily="49" charset="-122"/>
              <a:ea typeface="楷体" panose="02010609060101010101" pitchFamily="49" charset="-122"/>
            </a:endParaRPr>
          </a:p>
        </p:txBody>
      </p:sp>
      <p:sp>
        <p:nvSpPr>
          <p:cNvPr id="34" name="TextBox 33"/>
          <p:cNvSpPr txBox="1"/>
          <p:nvPr/>
        </p:nvSpPr>
        <p:spPr>
          <a:xfrm>
            <a:off x="4929190" y="3786190"/>
            <a:ext cx="785818" cy="400110"/>
          </a:xfrm>
          <a:prstGeom prst="rect">
            <a:avLst/>
          </a:prstGeom>
          <a:noFill/>
        </p:spPr>
        <p:txBody>
          <a:bodyPr wrap="square" rtlCol="0">
            <a:spAutoFit/>
          </a:bodyPr>
          <a:lstStyle/>
          <a:p>
            <a:pPr algn="l"/>
            <a:r>
              <a:rPr lang="zh-CN" altLang="en-US" sz="2000" b="1">
                <a:solidFill>
                  <a:srgbClr val="3333FF"/>
                </a:solidFill>
                <a:ea typeface="楷体" panose="02010609060101010101" pitchFamily="49" charset="-122"/>
                <a:cs typeface="Times New Roman" panose="02020603050405020304" pitchFamily="18" charset="0"/>
              </a:rPr>
              <a:t>分裂</a:t>
            </a:r>
            <a:endParaRPr lang="zh-CN" altLang="en-US" sz="2000" b="1" dirty="0">
              <a:solidFill>
                <a:srgbClr val="3333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95</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642910" y="3000372"/>
            <a:ext cx="7429552" cy="2571768"/>
            <a:chOff x="642910" y="3000372"/>
            <a:chExt cx="7429552" cy="2571768"/>
          </a:xfrm>
        </p:grpSpPr>
        <p:sp>
          <p:nvSpPr>
            <p:cNvPr id="32" name="矩形 31"/>
            <p:cNvSpPr/>
            <p:nvPr/>
          </p:nvSpPr>
          <p:spPr>
            <a:xfrm>
              <a:off x="2428860" y="3929066"/>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33" name="直接箭头连接符 32"/>
            <p:cNvCxnSpPr/>
            <p:nvPr/>
          </p:nvCxnSpPr>
          <p:spPr>
            <a:xfrm rot="10800000" flipV="1">
              <a:off x="1119958" y="4273556"/>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7" idx="0"/>
            </p:cNvCxnSpPr>
            <p:nvPr/>
          </p:nvCxnSpPr>
          <p:spPr>
            <a:xfrm rot="16200000" flipH="1">
              <a:off x="2801528" y="4551767"/>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714480" y="5072074"/>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37" name="矩形 36"/>
            <p:cNvSpPr/>
            <p:nvPr/>
          </p:nvSpPr>
          <p:spPr>
            <a:xfrm>
              <a:off x="2786050" y="507207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41" name="矩形 40"/>
            <p:cNvSpPr/>
            <p:nvPr/>
          </p:nvSpPr>
          <p:spPr>
            <a:xfrm>
              <a:off x="642910" y="507207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0" name="直接箭头连接符 49"/>
            <p:cNvCxnSpPr>
              <a:endCxn id="36" idx="0"/>
            </p:cNvCxnSpPr>
            <p:nvPr/>
          </p:nvCxnSpPr>
          <p:spPr>
            <a:xfrm rot="5400000">
              <a:off x="2091119" y="4341422"/>
              <a:ext cx="782641" cy="67866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4214810" y="507207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6" name="矩形 55"/>
            <p:cNvSpPr/>
            <p:nvPr/>
          </p:nvSpPr>
          <p:spPr>
            <a:xfrm>
              <a:off x="5429256" y="507207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14 15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8" name="矩形 57"/>
            <p:cNvSpPr/>
            <p:nvPr/>
          </p:nvSpPr>
          <p:spPr>
            <a:xfrm>
              <a:off x="6643702" y="5072074"/>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17 18 19 20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60" name="矩形 59"/>
            <p:cNvSpPr/>
            <p:nvPr/>
          </p:nvSpPr>
          <p:spPr>
            <a:xfrm>
              <a:off x="3857620" y="300037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63" name="矩形 62"/>
            <p:cNvSpPr/>
            <p:nvPr/>
          </p:nvSpPr>
          <p:spPr>
            <a:xfrm>
              <a:off x="5143504" y="392906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13  16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59" name="直接箭头连接符 58"/>
            <p:cNvCxnSpPr/>
            <p:nvPr/>
          </p:nvCxnSpPr>
          <p:spPr>
            <a:xfrm rot="5400000">
              <a:off x="4625610" y="4360504"/>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56" idx="0"/>
            </p:cNvCxnSpPr>
            <p:nvPr/>
          </p:nvCxnSpPr>
          <p:spPr>
            <a:xfrm rot="16200000" flipH="1">
              <a:off x="5385996" y="4564467"/>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58" idx="0"/>
            </p:cNvCxnSpPr>
            <p:nvPr/>
          </p:nvCxnSpPr>
          <p:spPr>
            <a:xfrm>
              <a:off x="6000760" y="4286256"/>
              <a:ext cx="1357322"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32" idx="0"/>
            </p:cNvCxnSpPr>
            <p:nvPr/>
          </p:nvCxnSpPr>
          <p:spPr>
            <a:xfrm rot="10800000" flipV="1">
              <a:off x="2821770" y="3357562"/>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63" idx="0"/>
            </p:cNvCxnSpPr>
            <p:nvPr/>
          </p:nvCxnSpPr>
          <p:spPr>
            <a:xfrm>
              <a:off x="4508500" y="3336924"/>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94" name="Text Box 67"/>
          <p:cNvSpPr txBox="1">
            <a:spLocks noChangeArrowheads="1"/>
          </p:cNvSpPr>
          <p:nvPr/>
        </p:nvSpPr>
        <p:spPr bwMode="auto">
          <a:xfrm>
            <a:off x="2771775" y="5900758"/>
            <a:ext cx="3168650" cy="457200"/>
          </a:xfrm>
          <a:prstGeom prst="rect">
            <a:avLst/>
          </a:prstGeom>
          <a:noFill/>
          <a:ln w="28575" algn="ctr">
            <a:noFill/>
            <a:miter lim="800000"/>
          </a:ln>
        </p:spPr>
        <p:txBody>
          <a:bodyPr>
            <a:spAutoFit/>
          </a:bodyPr>
          <a:lstStyle/>
          <a:p>
            <a:pPr>
              <a:spcBef>
                <a:spcPct val="50000"/>
              </a:spcBef>
            </a:pPr>
            <a:r>
              <a:rPr kumimoji="0" lang="en-US" altLang="zh-CN" sz="2400" b="1">
                <a:solidFill>
                  <a:srgbClr val="FF00FF"/>
                </a:solidFill>
                <a:ea typeface="楷体" panose="02010609060101010101" pitchFamily="49" charset="-122"/>
                <a:cs typeface="Times New Roman" panose="02020603050405020304" pitchFamily="18" charset="0"/>
              </a:rPr>
              <a:t>B</a:t>
            </a:r>
            <a:r>
              <a:rPr kumimoji="0" lang="zh-CN" altLang="en-US" sz="2400" b="1">
                <a:solidFill>
                  <a:srgbClr val="FF00FF"/>
                </a:solidFill>
                <a:ea typeface="楷体" panose="02010609060101010101" pitchFamily="49" charset="-122"/>
                <a:cs typeface="Times New Roman" panose="02020603050405020304" pitchFamily="18" charset="0"/>
              </a:rPr>
              <a:t>树</a:t>
            </a:r>
            <a:r>
              <a:rPr kumimoji="0" lang="zh-CN" altLang="en-US" sz="2400" b="1" dirty="0">
                <a:solidFill>
                  <a:srgbClr val="FF00FF"/>
                </a:solidFill>
                <a:ea typeface="楷体" panose="02010609060101010101" pitchFamily="49" charset="-122"/>
                <a:cs typeface="Times New Roman" panose="02020603050405020304" pitchFamily="18" charset="0"/>
              </a:rPr>
              <a:t>构建完毕</a:t>
            </a:r>
          </a:p>
        </p:txBody>
      </p:sp>
      <p:sp>
        <p:nvSpPr>
          <p:cNvPr id="45" name="矩形 44"/>
          <p:cNvSpPr/>
          <p:nvPr/>
        </p:nvSpPr>
        <p:spPr>
          <a:xfrm>
            <a:off x="3071802" y="571480"/>
            <a:ext cx="1714512"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3  6  10  </a:t>
            </a:r>
            <a:r>
              <a:rPr lang="en-US" altLang="zh-CN" sz="2000" b="1" dirty="0">
                <a:solidFill>
                  <a:srgbClr val="9900FF"/>
                </a:solidFill>
                <a:latin typeface="Times New Roman" panose="02020603050405020304" pitchFamily="18" charset="0"/>
                <a:cs typeface="Times New Roman" panose="02020603050405020304" pitchFamily="18" charset="0"/>
              </a:rPr>
              <a:t>13</a:t>
            </a:r>
            <a:r>
              <a:rPr lang="en-US" altLang="zh-CN" sz="2000" b="1" dirty="0">
                <a:solidFill>
                  <a:srgbClr val="3333FF"/>
                </a:solidFill>
                <a:latin typeface="Times New Roman" panose="02020603050405020304" pitchFamily="18" charset="0"/>
                <a:cs typeface="Times New Roman" panose="02020603050405020304" pitchFamily="18" charset="0"/>
              </a:rPr>
              <a:t> 16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46" name="直接箭头连接符 45"/>
          <p:cNvCxnSpPr>
            <a:endCxn id="57" idx="0"/>
          </p:cNvCxnSpPr>
          <p:nvPr/>
        </p:nvCxnSpPr>
        <p:spPr>
          <a:xfrm rot="10800000" flipV="1">
            <a:off x="964381" y="908032"/>
            <a:ext cx="2199498" cy="8064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4370384" y="903270"/>
            <a:ext cx="1523219" cy="8112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52" idx="0"/>
          </p:cNvCxnSpPr>
          <p:nvPr/>
        </p:nvCxnSpPr>
        <p:spPr>
          <a:xfrm rot="5400000">
            <a:off x="3022194" y="1072736"/>
            <a:ext cx="798517" cy="48498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571604" y="171448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52" name="矩形 51"/>
          <p:cNvSpPr/>
          <p:nvPr/>
        </p:nvSpPr>
        <p:spPr>
          <a:xfrm>
            <a:off x="2643174" y="171448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7  8  9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53" name="直接箭头连接符 52"/>
          <p:cNvCxnSpPr/>
          <p:nvPr/>
        </p:nvCxnSpPr>
        <p:spPr>
          <a:xfrm>
            <a:off x="4689476" y="903270"/>
            <a:ext cx="2275697" cy="8112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500034" y="17144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64" name="直接箭头连接符 63"/>
          <p:cNvCxnSpPr>
            <a:endCxn id="51" idx="0"/>
          </p:cNvCxnSpPr>
          <p:nvPr/>
        </p:nvCxnSpPr>
        <p:spPr>
          <a:xfrm rot="10800000" flipV="1">
            <a:off x="2000233" y="903270"/>
            <a:ext cx="1408125" cy="8112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6200000" flipH="1">
            <a:off x="3824711" y="1033017"/>
            <a:ext cx="857256" cy="50568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786314" y="599998"/>
            <a:ext cx="2000264" cy="400110"/>
          </a:xfrm>
          <a:prstGeom prst="rect">
            <a:avLst/>
          </a:prstGeom>
          <a:noFill/>
        </p:spPr>
        <p:txBody>
          <a:bodyPr wrap="square" rtlCol="0">
            <a:spAutoFit/>
          </a:bodyPr>
          <a:lstStyle/>
          <a:p>
            <a:r>
              <a:rPr lang="zh-CN" altLang="en-US" sz="2000" b="1" dirty="0">
                <a:solidFill>
                  <a:srgbClr val="3333FF"/>
                </a:solidFill>
                <a:ea typeface="楷体" panose="02010609060101010101" pitchFamily="49" charset="-122"/>
                <a:cs typeface="Times New Roman" panose="02020603050405020304" pitchFamily="18" charset="0"/>
              </a:rPr>
              <a:t>关键字个数</a:t>
            </a:r>
            <a:r>
              <a:rPr lang="en-US" altLang="zh-CN" sz="2000" b="1" dirty="0">
                <a:solidFill>
                  <a:srgbClr val="3333FF"/>
                </a:solidFill>
                <a:ea typeface="楷体" panose="02010609060101010101" pitchFamily="49" charset="-122"/>
                <a:cs typeface="Times New Roman" panose="02020603050405020304" pitchFamily="18" charset="0"/>
              </a:rPr>
              <a:t>&gt;4</a:t>
            </a:r>
            <a:endParaRPr lang="zh-CN" altLang="en-US" sz="2000" b="1" dirty="0">
              <a:solidFill>
                <a:srgbClr val="3333FF"/>
              </a:solidFill>
              <a:ea typeface="楷体" panose="02010609060101010101" pitchFamily="49" charset="-122"/>
              <a:cs typeface="Times New Roman" panose="02020603050405020304" pitchFamily="18" charset="0"/>
            </a:endParaRPr>
          </a:p>
        </p:txBody>
      </p:sp>
      <p:sp>
        <p:nvSpPr>
          <p:cNvPr id="68" name="矩形 67"/>
          <p:cNvSpPr/>
          <p:nvPr/>
        </p:nvSpPr>
        <p:spPr>
          <a:xfrm>
            <a:off x="4000496" y="17144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11 12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0" name="矩形 69"/>
          <p:cNvSpPr/>
          <p:nvPr/>
        </p:nvSpPr>
        <p:spPr>
          <a:xfrm>
            <a:off x="5214942" y="17144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14 15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74" name="矩形 73"/>
          <p:cNvSpPr/>
          <p:nvPr/>
        </p:nvSpPr>
        <p:spPr>
          <a:xfrm>
            <a:off x="6429388" y="1714488"/>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17 18 19 20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grpSp>
        <p:nvGrpSpPr>
          <p:cNvPr id="81" name="组合 80"/>
          <p:cNvGrpSpPr/>
          <p:nvPr/>
        </p:nvGrpSpPr>
        <p:grpSpPr>
          <a:xfrm>
            <a:off x="4071934" y="2428868"/>
            <a:ext cx="1785950" cy="500066"/>
            <a:chOff x="4071934" y="2428868"/>
            <a:chExt cx="1785950" cy="500066"/>
          </a:xfrm>
        </p:grpSpPr>
        <p:sp>
          <p:nvSpPr>
            <p:cNvPr id="92" name="下箭头 91"/>
            <p:cNvSpPr/>
            <p:nvPr/>
          </p:nvSpPr>
          <p:spPr>
            <a:xfrm>
              <a:off x="4071934" y="2428868"/>
              <a:ext cx="357190" cy="500066"/>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79" name="TextBox 78"/>
            <p:cNvSpPr txBox="1"/>
            <p:nvPr/>
          </p:nvSpPr>
          <p:spPr>
            <a:xfrm>
              <a:off x="4500562" y="2428868"/>
              <a:ext cx="1357322" cy="400110"/>
            </a:xfrm>
            <a:prstGeom prst="rect">
              <a:avLst/>
            </a:prstGeom>
            <a:noFill/>
          </p:spPr>
          <p:txBody>
            <a:bodyPr wrap="square" rtlCol="0">
              <a:spAutoFit/>
            </a:bodyPr>
            <a:lstStyle/>
            <a:p>
              <a:pPr algn="l"/>
              <a:r>
                <a:rPr lang="zh-CN" altLang="en-US" sz="2000" b="1" dirty="0">
                  <a:solidFill>
                    <a:srgbClr val="3333FF"/>
                  </a:solidFill>
                  <a:latin typeface="楷体" panose="02010609060101010101" pitchFamily="49" charset="-122"/>
                  <a:ea typeface="楷体" panose="02010609060101010101" pitchFamily="49" charset="-122"/>
                </a:rPr>
                <a:t>继续分裂</a:t>
              </a:r>
            </a:p>
          </p:txBody>
        </p:sp>
      </p:grpSp>
      <p:sp>
        <p:nvSpPr>
          <p:cNvPr id="38" name="TextBox 37"/>
          <p:cNvSpPr txBox="1"/>
          <p:nvPr/>
        </p:nvSpPr>
        <p:spPr>
          <a:xfrm>
            <a:off x="857224" y="500042"/>
            <a:ext cx="1357322" cy="461665"/>
          </a:xfrm>
          <a:prstGeom prst="rect">
            <a:avLst/>
          </a:prstGeom>
          <a:noFill/>
        </p:spPr>
        <p:txBody>
          <a:bodyPr wrap="square" rtlCol="0">
            <a:spAutoFit/>
          </a:bodyPr>
          <a:lstStyle/>
          <a:p>
            <a:pPr algn="l"/>
            <a:r>
              <a:rPr lang="en-US" altLang="zh-CN" sz="2400" b="1">
                <a:solidFill>
                  <a:srgbClr val="FF00FF"/>
                </a:solidFill>
                <a:ea typeface="楷体" panose="02010609060101010101" pitchFamily="49" charset="-122"/>
                <a:cs typeface="Times New Roman" panose="02020603050405020304" pitchFamily="18" charset="0"/>
              </a:rPr>
              <a:t>Max</a:t>
            </a:r>
            <a:r>
              <a:rPr lang="en-US" altLang="zh-CN" sz="2400" b="1">
                <a:solidFill>
                  <a:srgbClr val="3333FF"/>
                </a:solidFill>
                <a:ea typeface="楷体" panose="02010609060101010101" pitchFamily="49" charset="-122"/>
                <a:cs typeface="Times New Roman" panose="02020603050405020304" pitchFamily="18" charset="0"/>
              </a:rPr>
              <a:t>=4</a:t>
            </a:r>
            <a:endParaRPr lang="zh-CN" altLang="en-US" sz="2400" b="1" dirty="0">
              <a:solidFill>
                <a:srgbClr val="3333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96</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7"/>
                                        </p:tgtEl>
                                      </p:cBhvr>
                                    </p:animEffect>
                                    <p:animScale>
                                      <p:cBhvr>
                                        <p:cTn id="10" dur="250" autoRev="1" fill="hold"/>
                                        <p:tgtEl>
                                          <p:spTgt spid="6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45" grpId="0" bldLvl="0" animBg="1"/>
      <p:bldP spid="6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4"/>
          <p:cNvSpPr txBox="1">
            <a:spLocks noChangeArrowheads="1"/>
          </p:cNvSpPr>
          <p:nvPr/>
        </p:nvSpPr>
        <p:spPr bwMode="auto">
          <a:xfrm>
            <a:off x="411163" y="1973580"/>
            <a:ext cx="8320116" cy="186204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a:spcBef>
                <a:spcPct val="50000"/>
              </a:spcBef>
            </a:pPr>
            <a:r>
              <a:rPr kumimoji="0"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思考题</a:t>
            </a:r>
          </a:p>
          <a:p>
            <a:pPr algn="l">
              <a:spcBef>
                <a:spcPct val="50000"/>
              </a:spcBef>
            </a:pPr>
            <a:r>
              <a:rPr kumimoji="0" lang="zh-CN" altLang="en-US" sz="24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2400" b="1">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树</a:t>
            </a:r>
            <a:r>
              <a:rPr kumimoji="0"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中每插入一</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个关键字，都</a:t>
            </a:r>
            <a:r>
              <a:rPr kumimoji="0"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要新建</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一个结点吗</a:t>
            </a:r>
            <a:r>
              <a:rPr kumimoji="0"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50000"/>
              </a:spcBef>
            </a:pPr>
            <a:r>
              <a:rPr kumimoji="0"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树</a:t>
            </a:r>
            <a:r>
              <a:rPr kumimoji="0"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中插入一</a:t>
            </a:r>
            <a:r>
              <a:rPr kumimoji="0"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个关键字，若引起分裂，树高</a:t>
            </a:r>
            <a:r>
              <a:rPr kumimoji="0" lang="zh-CN" altLang="en-US" sz="22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一定会升高一层吗？</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97</a:t>
            </a:fld>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785786" y="1500174"/>
            <a:ext cx="6675455" cy="498598"/>
          </a:xfrm>
          <a:prstGeom prst="rect">
            <a:avLst/>
          </a:prstGeom>
          <a:noFill/>
          <a:ln w="9525">
            <a:noFill/>
            <a:miter lim="800000"/>
          </a:ln>
        </p:spPr>
        <p:txBody>
          <a:bodyPr wrap="square">
            <a:spAutoFit/>
          </a:bodyPr>
          <a:lstStyle/>
          <a:p>
            <a:pPr algn="just" fontAlgn="ctr">
              <a:lnSpc>
                <a:spcPct val="110000"/>
              </a:lnSpc>
              <a:spcBef>
                <a:spcPct val="50000"/>
              </a:spcBef>
            </a:pPr>
            <a:r>
              <a:rPr lang="zh-CN" altLang="en-US" sz="2400" b="1">
                <a:solidFill>
                  <a:srgbClr val="3333FF"/>
                </a:solidFill>
                <a:ea typeface="楷体" panose="02010609060101010101" pitchFamily="49" charset="-122"/>
                <a:cs typeface="Times New Roman" panose="02020603050405020304" pitchFamily="18" charset="0"/>
              </a:rPr>
              <a:t>在</a:t>
            </a:r>
            <a:r>
              <a:rPr lang="en-US" altLang="zh-CN" sz="2400" b="1">
                <a:solidFill>
                  <a:srgbClr val="3333FF"/>
                </a:solidFill>
                <a:ea typeface="楷体" panose="02010609060101010101" pitchFamily="49" charset="-122"/>
                <a:cs typeface="Times New Roman" panose="02020603050405020304" pitchFamily="18" charset="0"/>
              </a:rPr>
              <a:t>B</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400" b="1" dirty="0">
                <a:solidFill>
                  <a:srgbClr val="3333FF"/>
                </a:solidFill>
                <a:ea typeface="楷体" panose="02010609060101010101" pitchFamily="49" charset="-122"/>
                <a:cs typeface="Times New Roman" panose="02020603050405020304" pitchFamily="18" charset="0"/>
              </a:rPr>
              <a:t>上删除关键字</a:t>
            </a:r>
            <a:r>
              <a:rPr lang="en-US" altLang="zh-CN" sz="2400" b="1" i="1" dirty="0">
                <a:solidFill>
                  <a:srgbClr val="3333FF"/>
                </a:solidFill>
                <a:ea typeface="楷体" panose="02010609060101010101" pitchFamily="49" charset="-122"/>
                <a:cs typeface="Times New Roman" panose="02020603050405020304" pitchFamily="18" charset="0"/>
              </a:rPr>
              <a:t>k</a:t>
            </a:r>
            <a:r>
              <a:rPr lang="zh-CN" altLang="en-US" sz="2400" b="1" dirty="0">
                <a:solidFill>
                  <a:srgbClr val="3333FF"/>
                </a:solidFill>
                <a:ea typeface="楷体" panose="02010609060101010101" pitchFamily="49" charset="-122"/>
                <a:cs typeface="Times New Roman" panose="02020603050405020304" pitchFamily="18" charset="0"/>
              </a:rPr>
              <a:t>的过程分两步</a:t>
            </a:r>
            <a:r>
              <a:rPr lang="zh-CN" altLang="en-US" sz="2400" b="1">
                <a:solidFill>
                  <a:srgbClr val="3333FF"/>
                </a:solidFill>
                <a:ea typeface="楷体" panose="02010609060101010101" pitchFamily="49" charset="-122"/>
                <a:cs typeface="Times New Roman" panose="02020603050405020304" pitchFamily="18" charset="0"/>
              </a:rPr>
              <a:t>完成：</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66563" name="Text Box 3"/>
          <p:cNvSpPr txBox="1">
            <a:spLocks noChangeArrowheads="1"/>
          </p:cNvSpPr>
          <p:nvPr/>
        </p:nvSpPr>
        <p:spPr bwMode="auto">
          <a:xfrm>
            <a:off x="250825" y="404813"/>
            <a:ext cx="2952750" cy="498598"/>
          </a:xfrm>
          <a:prstGeom prst="rect">
            <a:avLst/>
          </a:prstGeom>
          <a:solidFill>
            <a:srgbClr val="9900FF"/>
          </a:solidFill>
          <a:ln w="28575" algn="ctr">
            <a:noFill/>
            <a:miter lim="800000"/>
          </a:ln>
        </p:spPr>
        <p:txBody>
          <a:bodyPr>
            <a:spAutoFit/>
          </a:bodyPr>
          <a:lstStyle/>
          <a:p>
            <a:pPr fontAlgn="ctr">
              <a:lnSpc>
                <a:spcPct val="110000"/>
              </a:lnSpc>
              <a:spcBef>
                <a:spcPct val="50000"/>
              </a:spcBef>
            </a:pPr>
            <a:r>
              <a:rPr lang="en-US" altLang="zh-CN" sz="2400" b="1">
                <a:solidFill>
                  <a:schemeClr val="bg1"/>
                </a:solidFill>
                <a:ea typeface="楷体" panose="02010609060101010101" pitchFamily="49" charset="-122"/>
                <a:cs typeface="Times New Roman" panose="02020603050405020304" pitchFamily="18" charset="0"/>
              </a:rPr>
              <a:t>4</a:t>
            </a:r>
            <a:r>
              <a:rPr lang="zh-CN" altLang="en-US" sz="2400" b="1">
                <a:solidFill>
                  <a:schemeClr val="bg1"/>
                </a:solidFill>
                <a:ea typeface="楷体" panose="02010609060101010101" pitchFamily="49" charset="-122"/>
                <a:cs typeface="Times New Roman" panose="02020603050405020304" pitchFamily="18" charset="0"/>
              </a:rPr>
              <a:t>、</a:t>
            </a:r>
            <a:r>
              <a:rPr lang="en-US" altLang="zh-CN" sz="2400" b="1">
                <a:solidFill>
                  <a:schemeClr val="bg1"/>
                </a:solidFill>
                <a:ea typeface="楷体" panose="02010609060101010101" pitchFamily="49" charset="-122"/>
                <a:cs typeface="Times New Roman" panose="02020603050405020304" pitchFamily="18" charset="0"/>
              </a:rPr>
              <a:t>B</a:t>
            </a:r>
            <a:r>
              <a:rPr lang="zh-CN" altLang="en-US" sz="2400" b="1">
                <a:solidFill>
                  <a:schemeClr val="bg1"/>
                </a:solidFill>
                <a:ea typeface="楷体" panose="02010609060101010101" pitchFamily="49" charset="-122"/>
                <a:cs typeface="Times New Roman" panose="02020603050405020304" pitchFamily="18" charset="0"/>
              </a:rPr>
              <a:t>树</a:t>
            </a:r>
            <a:r>
              <a:rPr lang="zh-CN" altLang="en-US" sz="2400" b="1" dirty="0">
                <a:solidFill>
                  <a:schemeClr val="bg1"/>
                </a:solidFill>
                <a:ea typeface="楷体" panose="02010609060101010101" pitchFamily="49" charset="-122"/>
                <a:cs typeface="Times New Roman" panose="02020603050405020304" pitchFamily="18" charset="0"/>
              </a:rPr>
              <a:t>的删除</a:t>
            </a:r>
            <a:endParaRPr kumimoji="0" lang="zh-CN" altLang="en-US" sz="2400" b="1" i="1" dirty="0">
              <a:solidFill>
                <a:schemeClr val="bg1"/>
              </a:solidFill>
              <a:ea typeface="楷体" panose="02010609060101010101" pitchFamily="49" charset="-122"/>
              <a:cs typeface="Times New Roman" panose="02020603050405020304" pitchFamily="18" charset="0"/>
            </a:endParaRPr>
          </a:p>
        </p:txBody>
      </p:sp>
      <p:sp>
        <p:nvSpPr>
          <p:cNvPr id="6" name="TextBox 5"/>
          <p:cNvSpPr txBox="1"/>
          <p:nvPr/>
        </p:nvSpPr>
        <p:spPr>
          <a:xfrm>
            <a:off x="785786" y="2285992"/>
            <a:ext cx="4786346" cy="127727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fontAlgn="ctr">
              <a:lnSpc>
                <a:spcPct val="150000"/>
              </a:lnSpc>
              <a:spcBef>
                <a:spcPct val="50000"/>
              </a:spcBef>
            </a:pPr>
            <a:r>
              <a:rPr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）查找关键字</a:t>
            </a:r>
            <a:r>
              <a:rPr lang="en-US" altLang="zh-CN" sz="2200" b="1" i="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所在的结点。</a:t>
            </a:r>
          </a:p>
          <a:p>
            <a:pPr algn="just" fontAlgn="ctr">
              <a:lnSpc>
                <a:spcPct val="150000"/>
              </a:lnSpc>
              <a:spcBef>
                <a:spcPct val="50000"/>
              </a:spcBef>
            </a:pPr>
            <a:r>
              <a:rPr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）删除关键字</a:t>
            </a:r>
            <a:r>
              <a:rPr lang="en-US" altLang="zh-CN" sz="2200" b="1" i="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98</a:t>
            </a:fld>
            <a:endParaRPr lang="en-US" altLang="zh-CN" dirty="0"/>
          </a:p>
        </p:txBody>
      </p:sp>
      <p:sp>
        <p:nvSpPr>
          <p:cNvPr id="7" name="Text Box 2"/>
          <p:cNvSpPr txBox="1">
            <a:spLocks noChangeArrowheads="1"/>
          </p:cNvSpPr>
          <p:nvPr/>
        </p:nvSpPr>
        <p:spPr bwMode="auto">
          <a:xfrm>
            <a:off x="896941" y="4738845"/>
            <a:ext cx="6032513" cy="1006429"/>
          </a:xfrm>
          <a:prstGeom prst="rect">
            <a:avLst/>
          </a:prstGeom>
          <a:noFill/>
          <a:ln w="9525">
            <a:noFill/>
            <a:miter lim="800000"/>
          </a:ln>
        </p:spPr>
        <p:txBody>
          <a:bodyPr wrap="square">
            <a:spAutoFit/>
          </a:bodyPr>
          <a:lstStyle/>
          <a:p>
            <a:pPr marL="457200" indent="-457200" algn="just" fontAlgn="ctr">
              <a:lnSpc>
                <a:spcPct val="110000"/>
              </a:lnSpc>
              <a:spcBef>
                <a:spcPct val="50000"/>
              </a:spcBef>
              <a:buBlip>
                <a:blip r:embed="rId2"/>
              </a:buBlip>
            </a:pPr>
            <a:r>
              <a:rPr lang="zh-CN" altLang="en-US" sz="2200" b="1">
                <a:solidFill>
                  <a:srgbClr val="3333FF"/>
                </a:solidFill>
                <a:ea typeface="楷体" panose="02010609060101010101" pitchFamily="49" charset="-122"/>
                <a:cs typeface="Times New Roman" panose="02020603050405020304" pitchFamily="18" charset="0"/>
              </a:rPr>
              <a:t>在叶子结点层</a:t>
            </a:r>
            <a:r>
              <a:rPr lang="zh-CN" altLang="en-US" sz="2200" b="1" dirty="0">
                <a:solidFill>
                  <a:srgbClr val="3333FF"/>
                </a:solidFill>
                <a:ea typeface="楷体" panose="02010609060101010101" pitchFamily="49" charset="-122"/>
                <a:cs typeface="Times New Roman" panose="02020603050405020304" pitchFamily="18" charset="0"/>
              </a:rPr>
              <a:t>上删除关键字</a:t>
            </a:r>
            <a:r>
              <a:rPr lang="en-US" altLang="zh-CN" sz="2200" b="1" i="1" dirty="0">
                <a:solidFill>
                  <a:srgbClr val="3333FF"/>
                </a:solidFill>
                <a:ea typeface="楷体" panose="02010609060101010101" pitchFamily="49" charset="-122"/>
                <a:cs typeface="Times New Roman" panose="02020603050405020304" pitchFamily="18" charset="0"/>
              </a:rPr>
              <a:t>k</a:t>
            </a:r>
            <a:r>
              <a:rPr lang="zh-CN" altLang="en-US" sz="2200" b="1" dirty="0">
                <a:solidFill>
                  <a:srgbClr val="3333FF"/>
                </a:solidFill>
                <a:ea typeface="楷体" panose="02010609060101010101" pitchFamily="49" charset="-122"/>
                <a:cs typeface="Times New Roman" panose="02020603050405020304" pitchFamily="18" charset="0"/>
              </a:rPr>
              <a:t>。</a:t>
            </a:r>
            <a:endParaRPr lang="en-US" altLang="zh-CN" sz="2200" b="1" dirty="0">
              <a:solidFill>
                <a:srgbClr val="3333FF"/>
              </a:solidFill>
              <a:ea typeface="楷体" panose="02010609060101010101" pitchFamily="49" charset="-122"/>
              <a:cs typeface="Times New Roman" panose="02020603050405020304" pitchFamily="18" charset="0"/>
            </a:endParaRPr>
          </a:p>
          <a:p>
            <a:pPr marL="457200" indent="-457200" algn="just" fontAlgn="ctr">
              <a:lnSpc>
                <a:spcPct val="110000"/>
              </a:lnSpc>
              <a:spcBef>
                <a:spcPct val="50000"/>
              </a:spcBef>
              <a:buBlip>
                <a:blip r:embed="rId2"/>
              </a:buBlip>
            </a:pPr>
            <a:r>
              <a:rPr lang="zh-CN" altLang="en-US" sz="2200" b="1">
                <a:solidFill>
                  <a:srgbClr val="3333FF"/>
                </a:solidFill>
                <a:ea typeface="楷体" panose="02010609060101010101" pitchFamily="49" charset="-122"/>
                <a:cs typeface="Times New Roman" panose="02020603050405020304" pitchFamily="18" charset="0"/>
              </a:rPr>
              <a:t>在</a:t>
            </a:r>
            <a:r>
              <a:rPr lang="zh-CN" altLang="en-US" sz="2200" b="1">
                <a:solidFill>
                  <a:srgbClr val="FF00FF"/>
                </a:solidFill>
                <a:ea typeface="楷体" panose="02010609060101010101" pitchFamily="49" charset="-122"/>
                <a:cs typeface="Times New Roman" panose="02020603050405020304" pitchFamily="18" charset="0"/>
              </a:rPr>
              <a:t>非</a:t>
            </a:r>
            <a:r>
              <a:rPr lang="zh-CN" altLang="en-US" sz="2200" b="1">
                <a:solidFill>
                  <a:srgbClr val="3333FF"/>
                </a:solidFill>
                <a:ea typeface="楷体" panose="02010609060101010101" pitchFamily="49" charset="-122"/>
                <a:cs typeface="Times New Roman" panose="02020603050405020304" pitchFamily="18" charset="0"/>
              </a:rPr>
              <a:t>叶子结点层上</a:t>
            </a:r>
            <a:r>
              <a:rPr lang="zh-CN" altLang="en-US" sz="2200" b="1" dirty="0">
                <a:solidFill>
                  <a:srgbClr val="3333FF"/>
                </a:solidFill>
                <a:ea typeface="楷体" panose="02010609060101010101" pitchFamily="49" charset="-122"/>
                <a:cs typeface="Times New Roman" panose="02020603050405020304" pitchFamily="18" charset="0"/>
              </a:rPr>
              <a:t>删除关键字</a:t>
            </a:r>
            <a:r>
              <a:rPr lang="en-US" altLang="zh-CN" sz="2200" b="1" i="1" dirty="0">
                <a:solidFill>
                  <a:srgbClr val="3333FF"/>
                </a:solidFill>
                <a:ea typeface="楷体" panose="02010609060101010101" pitchFamily="49" charset="-122"/>
                <a:cs typeface="Times New Roman" panose="02020603050405020304" pitchFamily="18" charset="0"/>
              </a:rPr>
              <a:t>k</a:t>
            </a:r>
            <a:r>
              <a:rPr lang="zh-CN" altLang="en-US" sz="2200" b="1" dirty="0">
                <a:solidFill>
                  <a:srgbClr val="3333FF"/>
                </a:solidFill>
                <a:ea typeface="楷体" panose="02010609060101010101" pitchFamily="49" charset="-122"/>
                <a:cs typeface="Times New Roman" panose="02020603050405020304" pitchFamily="18" charset="0"/>
              </a:rPr>
              <a:t>。</a:t>
            </a:r>
          </a:p>
        </p:txBody>
      </p:sp>
      <p:sp>
        <p:nvSpPr>
          <p:cNvPr id="8" name="TextBox 3"/>
          <p:cNvSpPr txBox="1"/>
          <p:nvPr/>
        </p:nvSpPr>
        <p:spPr>
          <a:xfrm>
            <a:off x="714348" y="4024465"/>
            <a:ext cx="4000528" cy="461665"/>
          </a:xfrm>
          <a:prstGeom prst="rect">
            <a:avLst/>
          </a:prstGeom>
          <a:noFill/>
        </p:spPr>
        <p:txBody>
          <a:bodyPr wrap="square" rtlCol="0">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删除关键字</a:t>
            </a:r>
            <a:r>
              <a:rPr lang="en-US" altLang="zh-CN" sz="2400" b="1" i="1" dirty="0">
                <a:ea typeface="楷体" panose="02010609060101010101" pitchFamily="49" charset="-122"/>
                <a:cs typeface="Times New Roman" panose="02020603050405020304" pitchFamily="18" charset="0"/>
              </a:rPr>
              <a:t>k</a:t>
            </a:r>
            <a:r>
              <a:rPr lang="zh-CN" altLang="en-US" sz="2400" b="1" dirty="0">
                <a:solidFill>
                  <a:srgbClr val="3333FF"/>
                </a:solidFill>
                <a:ea typeface="楷体" panose="02010609060101010101" pitchFamily="49" charset="-122"/>
                <a:cs typeface="Times New Roman" panose="02020603050405020304" pitchFamily="18" charset="0"/>
              </a:rPr>
              <a:t>分两种情况：</a:t>
            </a:r>
          </a:p>
        </p:txBody>
      </p:sp>
      <p:sp>
        <p:nvSpPr>
          <p:cNvPr id="9" name="TextBox 4"/>
          <p:cNvSpPr txBox="1"/>
          <p:nvPr/>
        </p:nvSpPr>
        <p:spPr>
          <a:xfrm>
            <a:off x="500034" y="6310481"/>
            <a:ext cx="7358114" cy="430887"/>
          </a:xfrm>
          <a:prstGeom prst="rect">
            <a:avLst/>
          </a:prstGeom>
          <a:noFill/>
        </p:spPr>
        <p:txBody>
          <a:bodyPr wrap="square" rtlCol="0">
            <a:spAutoFit/>
          </a:bodyPr>
          <a:lstStyle/>
          <a:p>
            <a:r>
              <a:rPr kumimoji="0" lang="zh-CN" altLang="en-US" sz="2200" b="1" dirty="0">
                <a:latin typeface="黑体" panose="02010609060101010101" pitchFamily="49" charset="-122"/>
                <a:ea typeface="黑体" panose="02010609060101010101" pitchFamily="49" charset="-122"/>
                <a:cs typeface="Times New Roman" panose="02020603050405020304" pitchFamily="18" charset="0"/>
              </a:rPr>
              <a:t>注意：</a:t>
            </a:r>
            <a:r>
              <a:rPr kumimoji="0" lang="zh-CN" altLang="en-US" sz="2200" b="1" dirty="0">
                <a:solidFill>
                  <a:srgbClr val="3333FF"/>
                </a:solidFill>
                <a:ea typeface="楷体" panose="02010609060101010101" pitchFamily="49" charset="-122"/>
                <a:cs typeface="Times New Roman" panose="02020603050405020304" pitchFamily="18" charset="0"/>
              </a:rPr>
              <a:t>非根、</a:t>
            </a:r>
            <a:r>
              <a:rPr kumimoji="0" lang="zh-CN" altLang="en-US" sz="2200" b="1">
                <a:solidFill>
                  <a:srgbClr val="3333FF"/>
                </a:solidFill>
                <a:ea typeface="楷体" panose="02010609060101010101" pitchFamily="49" charset="-122"/>
                <a:cs typeface="Times New Roman" panose="02020603050405020304" pitchFamily="18" charset="0"/>
              </a:rPr>
              <a:t>非叶子结点的</a:t>
            </a:r>
            <a:r>
              <a:rPr kumimoji="0" lang="zh-CN" altLang="en-US" sz="2200" b="1" dirty="0">
                <a:solidFill>
                  <a:srgbClr val="3333FF"/>
                </a:solidFill>
                <a:ea typeface="楷体" panose="02010609060101010101" pitchFamily="49" charset="-122"/>
                <a:cs typeface="Times New Roman" panose="02020603050405020304" pitchFamily="18" charset="0"/>
              </a:rPr>
              <a:t>关键字最少个数</a:t>
            </a:r>
            <a:r>
              <a:rPr lang="en-US" altLang="zh-CN" sz="2200" b="1" dirty="0">
                <a:ea typeface="楷体" panose="02010609060101010101" pitchFamily="49" charset="-122"/>
                <a:cs typeface="Times New Roman" panose="02020603050405020304" pitchFamily="18" charset="0"/>
                <a:sym typeface="Symbol" panose="05050102010706020507" pitchFamily="18" charset="2"/>
              </a:rPr>
              <a:t>Min</a:t>
            </a:r>
            <a:r>
              <a:rPr lang="en-US" altLang="zh-CN" sz="2200" b="1" dirty="0">
                <a:solidFill>
                  <a:srgbClr val="3333FF"/>
                </a:solidFill>
                <a:ea typeface="楷体" panose="02010609060101010101" pitchFamily="49" charset="-122"/>
                <a:cs typeface="Times New Roman" panose="02020603050405020304" pitchFamily="18" charset="0"/>
                <a:sym typeface="Symbol" panose="05050102010706020507" pitchFamily="18" charset="2"/>
              </a:rPr>
              <a:t>=</a:t>
            </a:r>
            <a:r>
              <a:rPr lang="zh-CN" altLang="en-US" sz="2200" b="1" dirty="0">
                <a:solidFill>
                  <a:srgbClr val="3333FF"/>
                </a:solidFill>
                <a:ea typeface="楷体" panose="02010609060101010101" pitchFamily="49" charset="-122"/>
                <a:cs typeface="Times New Roman" panose="02020603050405020304" pitchFamily="18" charset="0"/>
                <a:sym typeface="Symbol" panose="05050102010706020507" pitchFamily="18" charset="2"/>
              </a:rPr>
              <a:t></a:t>
            </a:r>
            <a:r>
              <a:rPr lang="en-US" altLang="zh-CN" sz="2200" b="1" i="1" dirty="0">
                <a:solidFill>
                  <a:srgbClr val="3333FF"/>
                </a:solidFill>
                <a:ea typeface="楷体" panose="02010609060101010101" pitchFamily="49" charset="-122"/>
                <a:cs typeface="Times New Roman" panose="02020603050405020304" pitchFamily="18" charset="0"/>
                <a:sym typeface="Symbol" panose="05050102010706020507" pitchFamily="18" charset="2"/>
              </a:rPr>
              <a:t>m</a:t>
            </a:r>
            <a:r>
              <a:rPr lang="en-US" altLang="zh-CN" sz="2200" b="1" dirty="0">
                <a:solidFill>
                  <a:srgbClr val="3333FF"/>
                </a:solidFill>
                <a:ea typeface="楷体" panose="02010609060101010101" pitchFamily="49" charset="-122"/>
                <a:cs typeface="Times New Roman" panose="02020603050405020304" pitchFamily="18" charset="0"/>
                <a:sym typeface="Symbol" panose="05050102010706020507" pitchFamily="18" charset="2"/>
              </a:rPr>
              <a:t>/2</a:t>
            </a:r>
            <a:r>
              <a:rPr lang="en-US" altLang="zh-CN" sz="2200" b="1" dirty="0">
                <a:solidFill>
                  <a:srgbClr val="3333FF"/>
                </a:solidFill>
                <a:latin typeface="+mn-ea"/>
                <a:cs typeface="Times New Roman" panose="02020603050405020304" pitchFamily="18" charset="0"/>
              </a:rPr>
              <a:t>-</a:t>
            </a:r>
            <a:r>
              <a:rPr lang="en-US" altLang="zh-CN" sz="2200" b="1" dirty="0">
                <a:solidFill>
                  <a:srgbClr val="3333FF"/>
                </a:solidFill>
                <a:ea typeface="楷体" panose="02010609060101010101" pitchFamily="49" charset="-122"/>
                <a:cs typeface="Times New Roman" panose="02020603050405020304" pitchFamily="18" charset="0"/>
              </a:rPr>
              <a:t>1</a:t>
            </a:r>
            <a:endParaRPr lang="zh-CN" altLang="en-US" sz="2200" b="1" dirty="0">
              <a:solidFill>
                <a:srgbClr val="3333FF"/>
              </a:solidFill>
              <a:latin typeface="楷体" panose="02010609060101010101" pitchFamily="49" charset="-122"/>
              <a:ea typeface="楷体" panose="02010609060101010101"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57166"/>
            <a:ext cx="8072494" cy="600164"/>
          </a:xfrm>
          <a:prstGeom prst="rect">
            <a:avLst/>
          </a:prstGeom>
          <a:noFill/>
        </p:spPr>
        <p:txBody>
          <a:bodyPr wrap="square" rtlCol="0">
            <a:spAutoFit/>
          </a:bodyPr>
          <a:lstStyle/>
          <a:p>
            <a:pPr algn="l">
              <a:lnSpc>
                <a:spcPct val="150000"/>
              </a:lnSpc>
            </a:pPr>
            <a:r>
              <a:rPr lang="zh-CN" altLang="en-US" sz="2200" b="1">
                <a:solidFill>
                  <a:srgbClr val="3333FF"/>
                </a:solidFill>
                <a:ea typeface="楷体" panose="02010609060101010101" pitchFamily="49" charset="-122"/>
                <a:cs typeface="Times New Roman" panose="02020603050405020304" pitchFamily="18" charset="0"/>
              </a:rPr>
              <a:t>在非叶子结点上</a:t>
            </a:r>
            <a:r>
              <a:rPr lang="zh-CN" altLang="en-US" sz="2200" b="1" dirty="0">
                <a:solidFill>
                  <a:srgbClr val="3333FF"/>
                </a:solidFill>
                <a:ea typeface="楷体" panose="02010609060101010101" pitchFamily="49" charset="-122"/>
                <a:cs typeface="Times New Roman" panose="02020603050405020304" pitchFamily="18" charset="0"/>
              </a:rPr>
              <a:t>删除关键字</a:t>
            </a:r>
            <a:r>
              <a:rPr lang="en-US" altLang="zh-CN" sz="2200" b="1" i="1">
                <a:solidFill>
                  <a:srgbClr val="3333FF"/>
                </a:solidFill>
                <a:ea typeface="楷体" panose="02010609060101010101" pitchFamily="49" charset="-122"/>
                <a:cs typeface="Times New Roman" panose="02020603050405020304" pitchFamily="18" charset="0"/>
              </a:rPr>
              <a:t>k</a:t>
            </a:r>
            <a:r>
              <a:rPr lang="zh-CN" altLang="en-US" sz="2200" b="1" i="1">
                <a:solidFill>
                  <a:srgbClr val="3333FF"/>
                </a:solidFill>
                <a:ea typeface="楷体" panose="02010609060101010101" pitchFamily="49" charset="-122"/>
                <a:cs typeface="Times New Roman" panose="02020603050405020304" pitchFamily="18" charset="0"/>
              </a:rPr>
              <a:t>  </a:t>
            </a:r>
            <a:r>
              <a:rPr lang="zh-CN" altLang="en-US" sz="2200" b="1">
                <a:solidFill>
                  <a:srgbClr val="FF00FF"/>
                </a:solidFill>
                <a:ea typeface="楷体" panose="02010609060101010101" pitchFamily="49" charset="-122"/>
                <a:cs typeface="Times New Roman" panose="02020603050405020304" pitchFamily="18" charset="0"/>
                <a:sym typeface="Wingdings" panose="05000000000000000000"/>
              </a:rPr>
              <a:t> </a:t>
            </a:r>
            <a:r>
              <a:rPr lang="zh-CN" altLang="en-US" sz="2200" b="1">
                <a:solidFill>
                  <a:srgbClr val="3333FF"/>
                </a:solidFill>
                <a:ea typeface="楷体" panose="02010609060101010101" pitchFamily="49" charset="-122"/>
                <a:cs typeface="Times New Roman" panose="02020603050405020304" pitchFamily="18" charset="0"/>
              </a:rPr>
              <a:t>在叶子结点上</a:t>
            </a:r>
            <a:r>
              <a:rPr lang="zh-CN" altLang="en-US" sz="2200" b="1" dirty="0">
                <a:solidFill>
                  <a:srgbClr val="3333FF"/>
                </a:solidFill>
                <a:ea typeface="楷体" panose="02010609060101010101" pitchFamily="49" charset="-122"/>
                <a:cs typeface="Times New Roman" panose="02020603050405020304" pitchFamily="18" charset="0"/>
              </a:rPr>
              <a:t>删除关键字</a:t>
            </a:r>
            <a:r>
              <a:rPr lang="en-US" altLang="zh-CN" sz="2200" b="1" i="1" dirty="0">
                <a:solidFill>
                  <a:srgbClr val="3333FF"/>
                </a:solidFill>
                <a:ea typeface="楷体" panose="02010609060101010101" pitchFamily="49" charset="-122"/>
                <a:cs typeface="Times New Roman" panose="02020603050405020304" pitchFamily="18" charset="0"/>
              </a:rPr>
              <a:t>k</a:t>
            </a:r>
            <a:r>
              <a:rPr lang="zh-CN" altLang="en-US" sz="2200" b="1" i="1" dirty="0">
                <a:solidFill>
                  <a:srgbClr val="3333FF"/>
                </a:solidFill>
                <a:ea typeface="楷体" panose="02010609060101010101" pitchFamily="49" charset="-122"/>
                <a:cs typeface="Times New Roman" panose="02020603050405020304" pitchFamily="18" charset="0"/>
              </a:rPr>
              <a:t> </a:t>
            </a:r>
            <a:endParaRPr lang="zh-CN" altLang="en-US" sz="2200" b="1" dirty="0">
              <a:solidFill>
                <a:srgbClr val="3333FF"/>
              </a:solidFill>
              <a:latin typeface="楷体" panose="02010609060101010101" pitchFamily="49" charset="-122"/>
              <a:ea typeface="楷体" panose="02010609060101010101" pitchFamily="49" charset="-122"/>
            </a:endParaRPr>
          </a:p>
        </p:txBody>
      </p:sp>
      <p:sp>
        <p:nvSpPr>
          <p:cNvPr id="6" name="矩形 5"/>
          <p:cNvSpPr/>
          <p:nvPr/>
        </p:nvSpPr>
        <p:spPr>
          <a:xfrm>
            <a:off x="2571736" y="2643182"/>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3  6</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7" name="直接箭头连接符 6"/>
          <p:cNvCxnSpPr/>
          <p:nvPr/>
        </p:nvCxnSpPr>
        <p:spPr>
          <a:xfrm rot="10800000" flipV="1">
            <a:off x="1262834" y="2987672"/>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10" idx="0"/>
          </p:cNvCxnSpPr>
          <p:nvPr/>
        </p:nvCxnSpPr>
        <p:spPr>
          <a:xfrm rot="16200000" flipH="1">
            <a:off x="2890825" y="3319461"/>
            <a:ext cx="790580" cy="14287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857356" y="378619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4  5</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0" name="矩形 9"/>
          <p:cNvSpPr/>
          <p:nvPr/>
        </p:nvSpPr>
        <p:spPr>
          <a:xfrm>
            <a:off x="2928926" y="378619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7  </a:t>
            </a:r>
            <a:r>
              <a:rPr lang="en-US" altLang="zh-CN" sz="2000" b="1">
                <a:solidFill>
                  <a:srgbClr val="3333FF"/>
                </a:solidFill>
                <a:latin typeface="Times New Roman" panose="02020603050405020304" pitchFamily="18" charset="0"/>
                <a:cs typeface="Times New Roman" panose="02020603050405020304" pitchFamily="18" charset="0"/>
              </a:rPr>
              <a:t>8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1" name="矩形 10"/>
          <p:cNvSpPr/>
          <p:nvPr/>
        </p:nvSpPr>
        <p:spPr>
          <a:xfrm>
            <a:off x="785786" y="3786190"/>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1  2 </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cxnSp>
        <p:nvCxnSpPr>
          <p:cNvPr id="12" name="直接箭头连接符 11"/>
          <p:cNvCxnSpPr>
            <a:endCxn id="9" idx="0"/>
          </p:cNvCxnSpPr>
          <p:nvPr/>
        </p:nvCxnSpPr>
        <p:spPr>
          <a:xfrm rot="5400000">
            <a:off x="2233995" y="3055538"/>
            <a:ext cx="782641" cy="67866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071934" y="3786190"/>
            <a:ext cx="1440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rgbClr val="3333FF"/>
                </a:solidFill>
                <a:latin typeface="Times New Roman" panose="02020603050405020304" pitchFamily="18" charset="0"/>
                <a:cs typeface="Times New Roman" panose="02020603050405020304" pitchFamily="18" charset="0"/>
              </a:rPr>
              <a:t>10  11 12</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4" name="矩形 13"/>
          <p:cNvSpPr/>
          <p:nvPr/>
        </p:nvSpPr>
        <p:spPr>
          <a:xfrm>
            <a:off x="5715008" y="3786190"/>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rgbClr val="3333FF"/>
                </a:solidFill>
                <a:latin typeface="Times New Roman" panose="02020603050405020304" pitchFamily="18" charset="0"/>
                <a:cs typeface="Times New Roman" panose="02020603050405020304" pitchFamily="18" charset="0"/>
              </a:rPr>
              <a:t>15 16</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5" name="矩形 14"/>
          <p:cNvSpPr/>
          <p:nvPr/>
        </p:nvSpPr>
        <p:spPr>
          <a:xfrm>
            <a:off x="6786578" y="3786190"/>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rgbClr val="3333FF"/>
                </a:solidFill>
                <a:latin typeface="Times New Roman" panose="02020603050405020304" pitchFamily="18" charset="0"/>
                <a:cs typeface="Times New Roman" panose="02020603050405020304" pitchFamily="18" charset="0"/>
              </a:rPr>
              <a:t>19 20</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6" name="矩形 15"/>
          <p:cNvSpPr/>
          <p:nvPr/>
        </p:nvSpPr>
        <p:spPr>
          <a:xfrm>
            <a:off x="4000496" y="171448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rgbClr val="3333FF"/>
                </a:solidFill>
                <a:latin typeface="Times New Roman" panose="02020603050405020304" pitchFamily="18" charset="0"/>
                <a:cs typeface="Times New Roman" panose="02020603050405020304" pitchFamily="18" charset="0"/>
              </a:rPr>
              <a:t>9</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17" name="矩形 16"/>
          <p:cNvSpPr/>
          <p:nvPr/>
        </p:nvSpPr>
        <p:spPr>
          <a:xfrm>
            <a:off x="5286380"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rgbClr val="FF0000"/>
                </a:solidFill>
                <a:latin typeface="Times New Roman" panose="02020603050405020304" pitchFamily="18" charset="0"/>
                <a:cs typeface="Times New Roman" panose="02020603050405020304" pitchFamily="18" charset="0"/>
              </a:rPr>
              <a:t>13</a:t>
            </a:r>
            <a:r>
              <a:rPr lang="en-US" altLang="zh-CN" sz="2000" b="1">
                <a:solidFill>
                  <a:srgbClr val="3333FF"/>
                </a:solidFill>
                <a:latin typeface="Times New Roman" panose="02020603050405020304" pitchFamily="18" charset="0"/>
                <a:cs typeface="Times New Roman" panose="02020603050405020304" pitchFamily="18" charset="0"/>
              </a:rPr>
              <a:t>  17</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21" name="直接箭头连接符 20"/>
          <p:cNvCxnSpPr>
            <a:endCxn id="6" idx="0"/>
          </p:cNvCxnSpPr>
          <p:nvPr/>
        </p:nvCxnSpPr>
        <p:spPr>
          <a:xfrm rot="10800000" flipV="1">
            <a:off x="2964646" y="2071678"/>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7" idx="0"/>
          </p:cNvCxnSpPr>
          <p:nvPr/>
        </p:nvCxnSpPr>
        <p:spPr>
          <a:xfrm>
            <a:off x="4651376" y="2051040"/>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00694" y="1714488"/>
            <a:ext cx="2143140" cy="400110"/>
          </a:xfrm>
          <a:prstGeom prst="rect">
            <a:avLst/>
          </a:prstGeom>
          <a:noFill/>
        </p:spPr>
        <p:txBody>
          <a:bodyPr wrap="square" rtlCol="0">
            <a:spAutoFit/>
          </a:bodyPr>
          <a:lstStyle/>
          <a:p>
            <a:r>
              <a:rPr lang="zh-CN" altLang="en-US" sz="2000" b="1" dirty="0">
                <a:solidFill>
                  <a:srgbClr val="3333FF"/>
                </a:solidFill>
                <a:ea typeface="楷体" panose="02010609060101010101" pitchFamily="49" charset="-122"/>
                <a:cs typeface="Times New Roman" panose="02020603050405020304" pitchFamily="18" charset="0"/>
              </a:rPr>
              <a:t>删除关键字</a:t>
            </a:r>
            <a:r>
              <a:rPr lang="en-US" altLang="zh-CN" sz="2000" b="1" dirty="0">
                <a:solidFill>
                  <a:srgbClr val="3333FF"/>
                </a:solidFill>
                <a:ea typeface="楷体" panose="02010609060101010101" pitchFamily="49" charset="-122"/>
                <a:cs typeface="Times New Roman" panose="02020603050405020304" pitchFamily="18" charset="0"/>
              </a:rPr>
              <a:t>13</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25" name="直接箭头连接符 24"/>
          <p:cNvCxnSpPr>
            <a:stCxn id="23" idx="2"/>
          </p:cNvCxnSpPr>
          <p:nvPr/>
        </p:nvCxnSpPr>
        <p:spPr>
          <a:xfrm rot="5400000">
            <a:off x="5807906" y="2021700"/>
            <a:ext cx="671460" cy="8572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071934" y="3798890"/>
            <a:ext cx="1440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rgbClr val="3333FF"/>
                </a:solidFill>
                <a:latin typeface="Times New Roman" panose="02020603050405020304" pitchFamily="18" charset="0"/>
                <a:cs typeface="Times New Roman" panose="02020603050405020304" pitchFamily="18" charset="0"/>
              </a:rPr>
              <a:t>10 11</a:t>
            </a:r>
            <a:endParaRPr lang="zh-CN" altLang="en-US" sz="2000" b="1" dirty="0">
              <a:solidFill>
                <a:srgbClr val="3333FF"/>
              </a:solidFill>
              <a:latin typeface="Times New Roman" panose="02020603050405020304" pitchFamily="18" charset="0"/>
              <a:cs typeface="Times New Roman" panose="02020603050405020304" pitchFamily="18" charset="0"/>
            </a:endParaRPr>
          </a:p>
        </p:txBody>
      </p:sp>
      <p:sp>
        <p:nvSpPr>
          <p:cNvPr id="28" name="矩形 27"/>
          <p:cNvSpPr/>
          <p:nvPr/>
        </p:nvSpPr>
        <p:spPr>
          <a:xfrm>
            <a:off x="5286380"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rgbClr val="FF0000"/>
                </a:solidFill>
                <a:latin typeface="Times New Roman" panose="02020603050405020304" pitchFamily="18" charset="0"/>
                <a:cs typeface="Times New Roman" panose="02020603050405020304" pitchFamily="18" charset="0"/>
              </a:rPr>
              <a:t>12</a:t>
            </a:r>
            <a:r>
              <a:rPr lang="en-US" altLang="zh-CN" sz="2000" b="1">
                <a:solidFill>
                  <a:srgbClr val="3333FF"/>
                </a:solidFill>
                <a:latin typeface="Times New Roman" panose="02020603050405020304" pitchFamily="18" charset="0"/>
                <a:cs typeface="Times New Roman" panose="02020603050405020304" pitchFamily="18" charset="0"/>
              </a:rPr>
              <a:t>  17</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rot="5400000">
            <a:off x="4768486" y="3074620"/>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5574910" y="3232545"/>
            <a:ext cx="785818" cy="32147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5" idx="0"/>
          </p:cNvCxnSpPr>
          <p:nvPr/>
        </p:nvCxnSpPr>
        <p:spPr>
          <a:xfrm>
            <a:off x="6143636" y="3000372"/>
            <a:ext cx="110728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929190" y="3643314"/>
            <a:ext cx="500066" cy="785818"/>
          </a:xfrm>
          <a:prstGeom prst="ellipse">
            <a:avLst/>
          </a:prstGeom>
          <a:solidFill>
            <a:schemeClr val="accent1">
              <a:alpha val="0"/>
            </a:scheme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p:cNvCxnSpPr/>
          <p:nvPr/>
        </p:nvCxnSpPr>
        <p:spPr>
          <a:xfrm rot="5400000" flipH="1" flipV="1">
            <a:off x="5158300" y="3299124"/>
            <a:ext cx="615146" cy="21610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14744" y="4500570"/>
            <a:ext cx="2928958" cy="430887"/>
          </a:xfrm>
          <a:prstGeom prst="rect">
            <a:avLst/>
          </a:prstGeom>
          <a:noFill/>
        </p:spPr>
        <p:txBody>
          <a:bodyPr wrap="square" rtlCol="0">
            <a:spAutoFit/>
          </a:bodyPr>
          <a:lstStyle/>
          <a:p>
            <a:pPr algn="l"/>
            <a:r>
              <a:rPr lang="zh-CN" altLang="en-US" sz="2200" b="1">
                <a:solidFill>
                  <a:srgbClr val="3333FF"/>
                </a:solidFill>
                <a:ea typeface="楷体" panose="02010609060101010101" pitchFamily="49" charset="-122"/>
                <a:cs typeface="Times New Roman" panose="02020603050405020304" pitchFamily="18" charset="0"/>
              </a:rPr>
              <a:t>删除叶子结点中的</a:t>
            </a:r>
            <a:r>
              <a:rPr lang="en-US" altLang="zh-CN" sz="2200" b="1">
                <a:solidFill>
                  <a:srgbClr val="3333FF"/>
                </a:solidFill>
                <a:ea typeface="楷体" panose="02010609060101010101" pitchFamily="49" charset="-122"/>
                <a:cs typeface="Times New Roman" panose="02020603050405020304" pitchFamily="18" charset="0"/>
              </a:rPr>
              <a:t>12</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A3603EE2-E77C-4A3F-BE76-CC22BE303815}" type="slidenum">
              <a:rPr lang="en-US" altLang="zh-CN" smtClean="0"/>
              <a:t>99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26"/>
                                        </p:tgtEl>
                                      </p:cBhvr>
                                    </p:animEffect>
                                    <p:animScale>
                                      <p:cBhvr>
                                        <p:cTn id="10" dur="250" autoRev="1" fill="hold"/>
                                        <p:tgtEl>
                                          <p:spTgt spid="26"/>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childTnLst>
                          </p:cTn>
                        </p:par>
                        <p:par>
                          <p:cTn id="23" fill="hold">
                            <p:stCondLst>
                              <p:cond delay="500"/>
                            </p:stCondLst>
                            <p:childTnLst>
                              <p:par>
                                <p:cTn id="24" presetID="22" presetClass="exit" presetSubtype="4" fill="hold" grpId="2" nodeType="afterEffect">
                                  <p:stCondLst>
                                    <p:cond delay="0"/>
                                  </p:stCondLst>
                                  <p:childTnLst>
                                    <p:animEffect transition="out" filter="wipe(down)">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26" grpId="0" bldLvl="0" animBg="1"/>
      <p:bldP spid="26" grpId="1" bldLvl="0" animBg="1"/>
      <p:bldP spid="26" grpId="2" bldLvl="0" animBg="1"/>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9900CC"/>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3487</TotalTime>
  <Words>13440</Words>
  <Application>Microsoft Office PowerPoint</Application>
  <PresentationFormat>全屏显示(4:3)</PresentationFormat>
  <Paragraphs>3224</Paragraphs>
  <Slides>179</Slides>
  <Notes>21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179</vt:i4>
      </vt:variant>
    </vt:vector>
  </HeadingPairs>
  <TitlesOfParts>
    <vt:vector size="192" baseType="lpstr">
      <vt:lpstr>黑体</vt:lpstr>
      <vt:lpstr>楷体</vt:lpstr>
      <vt:lpstr>隶书</vt:lpstr>
      <vt:lpstr>宋体</vt:lpstr>
      <vt:lpstr>微软雅黑</vt:lpstr>
      <vt:lpstr>Arial</vt:lpstr>
      <vt:lpstr>Arial Narrow</vt:lpstr>
      <vt:lpstr>Calibri</vt:lpstr>
      <vt:lpstr>Times New Roman</vt:lpstr>
      <vt:lpstr>Verdana</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MOYU 114</cp:lastModifiedBy>
  <cp:revision>601</cp:revision>
  <cp:lastPrinted>2019-04-18T09:07:57Z</cp:lastPrinted>
  <dcterms:created xsi:type="dcterms:W3CDTF">2004-04-11T01:33:00Z</dcterms:created>
  <dcterms:modified xsi:type="dcterms:W3CDTF">2022-05-01T13:10:37Z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