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sldIdLst>
    <p:sldId id="309" r:id="rId3"/>
    <p:sldId id="310" r:id="rId4"/>
    <p:sldId id="257" r:id="rId5"/>
    <p:sldId id="258" r:id="rId6"/>
    <p:sldId id="259" r:id="rId7"/>
    <p:sldId id="260" r:id="rId8"/>
    <p:sldId id="261" r:id="rId9"/>
    <p:sldId id="262" r:id="rId10"/>
    <p:sldId id="263" r:id="rId11"/>
    <p:sldId id="264" r:id="rId12"/>
    <p:sldId id="31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314" r:id="rId32"/>
    <p:sldId id="283" r:id="rId33"/>
    <p:sldId id="284" r:id="rId34"/>
    <p:sldId id="285" r:id="rId35"/>
    <p:sldId id="286" r:id="rId36"/>
    <p:sldId id="287" r:id="rId37"/>
    <p:sldId id="288" r:id="rId38"/>
    <p:sldId id="289" r:id="rId39"/>
    <p:sldId id="311"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9144000" cy="6858000" type="screen4x3"/>
  <p:notesSz cx="6858000" cy="9144000"/>
  <p:defaultTextStyle>
    <a:defPPr>
      <a:defRPr lang="zh-CN"/>
    </a:defPPr>
    <a:lvl1pPr algn="l" rtl="0" fontAlgn="base">
      <a:spcBef>
        <a:spcPct val="20000"/>
      </a:spcBef>
      <a:spcAft>
        <a:spcPct val="0"/>
      </a:spcAft>
      <a:buChar char="•"/>
      <a:defRPr kern="1200">
        <a:solidFill>
          <a:schemeClr val="tx1"/>
        </a:solidFill>
        <a:latin typeface="Times New Roman" panose="02020603050405020304" pitchFamily="18" charset="0"/>
        <a:ea typeface="SimSun" pitchFamily="2" charset="-122"/>
        <a:cs typeface="+mn-cs"/>
      </a:defRPr>
    </a:lvl1pPr>
    <a:lvl2pPr marL="457200" algn="l" rtl="0" fontAlgn="base">
      <a:spcBef>
        <a:spcPct val="20000"/>
      </a:spcBef>
      <a:spcAft>
        <a:spcPct val="0"/>
      </a:spcAft>
      <a:buChar char="•"/>
      <a:defRPr kern="1200">
        <a:solidFill>
          <a:schemeClr val="tx1"/>
        </a:solidFill>
        <a:latin typeface="Times New Roman" panose="02020603050405020304" pitchFamily="18" charset="0"/>
        <a:ea typeface="SimSun" pitchFamily="2" charset="-122"/>
        <a:cs typeface="+mn-cs"/>
      </a:defRPr>
    </a:lvl2pPr>
    <a:lvl3pPr marL="914400" algn="l" rtl="0" fontAlgn="base">
      <a:spcBef>
        <a:spcPct val="20000"/>
      </a:spcBef>
      <a:spcAft>
        <a:spcPct val="0"/>
      </a:spcAft>
      <a:buChar char="•"/>
      <a:defRPr kern="1200">
        <a:solidFill>
          <a:schemeClr val="tx1"/>
        </a:solidFill>
        <a:latin typeface="Times New Roman" panose="02020603050405020304" pitchFamily="18" charset="0"/>
        <a:ea typeface="SimSun" pitchFamily="2" charset="-122"/>
        <a:cs typeface="+mn-cs"/>
      </a:defRPr>
    </a:lvl3pPr>
    <a:lvl4pPr marL="1371600" algn="l" rtl="0" fontAlgn="base">
      <a:spcBef>
        <a:spcPct val="20000"/>
      </a:spcBef>
      <a:spcAft>
        <a:spcPct val="0"/>
      </a:spcAft>
      <a:buChar char="•"/>
      <a:defRPr kern="1200">
        <a:solidFill>
          <a:schemeClr val="tx1"/>
        </a:solidFill>
        <a:latin typeface="Times New Roman" panose="02020603050405020304" pitchFamily="18" charset="0"/>
        <a:ea typeface="SimSun" pitchFamily="2" charset="-122"/>
        <a:cs typeface="+mn-cs"/>
      </a:defRPr>
    </a:lvl4pPr>
    <a:lvl5pPr marL="1828800" algn="l" rtl="0" fontAlgn="base">
      <a:spcBef>
        <a:spcPct val="20000"/>
      </a:spcBef>
      <a:spcAft>
        <a:spcPct val="0"/>
      </a:spcAft>
      <a:buChar char="•"/>
      <a:defRPr kern="1200">
        <a:solidFill>
          <a:schemeClr val="tx1"/>
        </a:solidFill>
        <a:latin typeface="Times New Roman" panose="02020603050405020304" pitchFamily="18" charset="0"/>
        <a:ea typeface="SimSun"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SimSun"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SimSun"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SimSun"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BC5"/>
    <a:srgbClr val="FF0000"/>
    <a:srgbClr val="FF3300"/>
    <a:srgbClr val="FFFF00"/>
    <a:srgbClr val="0000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89430" autoAdjust="0"/>
  </p:normalViewPr>
  <p:slideViewPr>
    <p:cSldViewPr>
      <p:cViewPr varScale="1">
        <p:scale>
          <a:sx n="91" d="100"/>
          <a:sy n="91" d="100"/>
        </p:scale>
        <p:origin x="2088"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spcBef>
                <a:spcPct val="0"/>
              </a:spcBef>
              <a:buFontTx/>
              <a:buNone/>
              <a:defRPr sz="1200">
                <a:latin typeface="Arial" panose="020B0604020202090204" pitchFamily="34" charset="0"/>
              </a:defRPr>
            </a:lvl1pPr>
          </a:lstStyle>
          <a:p>
            <a:pPr>
              <a:defRPr/>
            </a:pPr>
            <a:endParaRPr lang="en-US" altLang="zh-CN"/>
          </a:p>
        </p:txBody>
      </p:sp>
      <p:sp>
        <p:nvSpPr>
          <p:cNvPr id="12288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200">
                <a:latin typeface="Arial" panose="020B0604020202090204" pitchFamily="34" charset="0"/>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2288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2288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spcBef>
                <a:spcPct val="0"/>
              </a:spcBef>
              <a:buFontTx/>
              <a:buNone/>
              <a:defRPr sz="1200">
                <a:latin typeface="Arial" panose="020B0604020202090204" pitchFamily="34" charset="0"/>
              </a:defRPr>
            </a:lvl1pPr>
          </a:lstStyle>
          <a:p>
            <a:pPr>
              <a:defRPr/>
            </a:pPr>
            <a:endParaRPr lang="en-US" altLang="zh-CN"/>
          </a:p>
        </p:txBody>
      </p:sp>
      <p:sp>
        <p:nvSpPr>
          <p:cNvPr id="122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FontTx/>
              <a:buNone/>
              <a:defRPr sz="1200">
                <a:latin typeface="Arial" panose="020B0604020202090204" pitchFamily="34" charset="0"/>
              </a:defRPr>
            </a:lvl1pPr>
          </a:lstStyle>
          <a:p>
            <a:pPr>
              <a:defRPr/>
            </a:pPr>
            <a:fld id="{F66604A4-7987-4D58-B201-E6F4A886668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2D95BEA1-BAE6-2C4C-BF22-FB017F8BCB68}" type="slidenum">
              <a:rPr lang="en-US" altLang="zh-CN">
                <a:latin typeface="Arial" panose="020B0604020202090204" pitchFamily="34" charset="0"/>
              </a:rPr>
            </a:fld>
            <a:endParaRPr lang="en-US" altLang="zh-CN">
              <a:latin typeface="Arial" panose="020B0604020202090204" pitchFamily="34" charset="0"/>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zh-CN" sz="1400">
                <a:ea typeface="SimSun" pitchFamily="2" charset="-122"/>
              </a:rPr>
              <a:t>Jeff Raskin</a:t>
            </a:r>
            <a:endParaRPr lang="en-US" altLang="zh-CN" sz="1400">
              <a:ea typeface="SimSun" pitchFamily="2" charset="-122"/>
            </a:endParaRPr>
          </a:p>
          <a:p>
            <a:pPr lvl="1" eaLnBrk="1" hangingPunct="1"/>
            <a:r>
              <a:rPr lang="en-US" altLang="zh-CN">
                <a:ea typeface="SimSun" pitchFamily="2" charset="-122"/>
              </a:rPr>
              <a:t>Monotonous interfaces - only one way to do X</a:t>
            </a:r>
            <a:endParaRPr lang="en-US" altLang="zh-CN">
              <a:ea typeface="SimSun" pitchFamily="2" charset="-122"/>
            </a:endParaRPr>
          </a:p>
          <a:p>
            <a:pPr lvl="1" eaLnBrk="1" hangingPunct="1"/>
            <a:endParaRPr lang="en-US" altLang="zh-CN" sz="600">
              <a:ea typeface="SimSun" pitchFamily="2" charset="-122"/>
            </a:endParaRPr>
          </a:p>
          <a:p>
            <a:pPr eaLnBrk="1" hangingPunct="1"/>
            <a:r>
              <a:rPr lang="en-US" altLang="zh-CN" sz="1400">
                <a:ea typeface="SimSun" pitchFamily="2" charset="-122"/>
              </a:rPr>
              <a:t>Multiple options can result from</a:t>
            </a:r>
            <a:endParaRPr lang="en-US" altLang="zh-CN" sz="1400">
              <a:ea typeface="SimSun" pitchFamily="2" charset="-122"/>
            </a:endParaRPr>
          </a:p>
          <a:p>
            <a:pPr lvl="1" eaLnBrk="1" hangingPunct="1"/>
            <a:r>
              <a:rPr lang="en-US" altLang="zh-CN">
                <a:ea typeface="SimSun" pitchFamily="2" charset="-122"/>
              </a:rPr>
              <a:t>Management indecision (oh, include them all)</a:t>
            </a:r>
            <a:endParaRPr lang="en-US" altLang="zh-CN">
              <a:ea typeface="SimSun" pitchFamily="2" charset="-122"/>
            </a:endParaRPr>
          </a:p>
          <a:p>
            <a:pPr lvl="1" eaLnBrk="1" hangingPunct="1"/>
            <a:r>
              <a:rPr lang="en-US" altLang="zh-CN">
                <a:ea typeface="SimSun" pitchFamily="2" charset="-122"/>
              </a:rPr>
              <a:t>Myth of beginner/expert users</a:t>
            </a:r>
            <a:endParaRPr lang="en-US" altLang="zh-CN">
              <a:ea typeface="SimSun" pitchFamily="2" charset="-122"/>
            </a:endParaRPr>
          </a:p>
          <a:p>
            <a:pPr lvl="1" eaLnBrk="1" hangingPunct="1"/>
            <a:endParaRPr lang="en-US" altLang="zh-CN" sz="600">
              <a:ea typeface="SimSun" pitchFamily="2" charset="-122"/>
            </a:endParaRPr>
          </a:p>
          <a:p>
            <a:pPr eaLnBrk="1" hangingPunct="1"/>
            <a:r>
              <a:rPr lang="en-US" altLang="zh-CN" sz="1400">
                <a:ea typeface="SimSun" pitchFamily="2" charset="-122"/>
              </a:rPr>
              <a:t>Current GUIs mix of two inferior interfaces</a:t>
            </a:r>
            <a:endParaRPr lang="en-US" altLang="zh-CN" sz="1400">
              <a:ea typeface="SimSun" pitchFamily="2" charset="-122"/>
            </a:endParaRPr>
          </a:p>
          <a:p>
            <a:pPr lvl="1" eaLnBrk="1" hangingPunct="1"/>
            <a:r>
              <a:rPr lang="en-US" altLang="zh-CN">
                <a:ea typeface="SimSun" pitchFamily="2" charset="-122"/>
              </a:rPr>
              <a:t>Inefficient menu system + incomplete keyboard system</a:t>
            </a:r>
            <a:endParaRPr lang="en-US" altLang="zh-CN">
              <a:ea typeface="SimSun" pitchFamily="2" charset="-122"/>
            </a:endParaRPr>
          </a:p>
          <a:p>
            <a:pPr eaLnBrk="1" hangingPunct="1"/>
            <a:endParaRPr lang="en-US" altLang="zh-CN">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F15A146D-89F2-944E-AD23-F7296198F090}" type="slidenum">
              <a:rPr lang="en-US" altLang="zh-CN">
                <a:latin typeface="Arial" panose="020B0604020202090204" pitchFamily="34" charset="0"/>
              </a:rPr>
            </a:fld>
            <a:endParaRPr lang="en-US" altLang="zh-CN">
              <a:latin typeface="Arial" panose="020B0604020202090204" pitchFamily="34" charset="0"/>
            </a:endParaRPr>
          </a:p>
        </p:txBody>
      </p:sp>
      <p:sp>
        <p:nvSpPr>
          <p:cNvPr id="67587" name="Rectangle 2"/>
          <p:cNvSpPr>
            <a:spLocks noGrp="1" noRot="1" noChangeAspect="1" noChangeArrowheads="1" noTextEdit="1"/>
          </p:cNvSpPr>
          <p:nvPr>
            <p:ph type="sldImg"/>
          </p:nvPr>
        </p:nvSpPr>
        <p:spPr>
          <a:xfrm>
            <a:off x="819150" y="447675"/>
            <a:ext cx="5219700" cy="3914775"/>
          </a:xfrm>
        </p:spPr>
      </p:sp>
      <p:sp>
        <p:nvSpPr>
          <p:cNvPr id="67588" name="Rectangle 3"/>
          <p:cNvSpPr>
            <a:spLocks noGrp="1" noChangeArrowheads="1"/>
          </p:cNvSpPr>
          <p:nvPr>
            <p:ph type="body" idx="1"/>
          </p:nvPr>
        </p:nvSpPr>
        <p:spPr>
          <a:xfrm>
            <a:off x="657225" y="4800600"/>
            <a:ext cx="5718175" cy="3419475"/>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en-US" altLang="zh-CN">
              <a:ea typeface="SimSun" pitchFamily="2" charset="-122"/>
            </a:endParaRPr>
          </a:p>
          <a:p>
            <a:pPr eaLnBrk="1" hangingPunct="1"/>
            <a:endParaRPr lang="en-US" altLang="zh-CN" sz="1300">
              <a:ea typeface="SimSun"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81377C6C-8701-AB4E-BF92-6ADD90824113}" type="slidenum">
              <a:rPr lang="en-US" altLang="zh-CN">
                <a:latin typeface="Arial" panose="020B0604020202090204" pitchFamily="34" charset="0"/>
              </a:rPr>
            </a:fld>
            <a:endParaRPr lang="en-US" altLang="zh-CN">
              <a:latin typeface="Arial" panose="020B0604020202090204" pitchFamily="34" charset="0"/>
            </a:endParaRPr>
          </a:p>
        </p:txBody>
      </p:sp>
      <p:sp>
        <p:nvSpPr>
          <p:cNvPr id="68611" name="Rectangle 2"/>
          <p:cNvSpPr>
            <a:spLocks noGrp="1" noRot="1" noChangeAspect="1" noChangeArrowheads="1" noTextEdit="1"/>
          </p:cNvSpPr>
          <p:nvPr>
            <p:ph type="sldImg"/>
          </p:nvPr>
        </p:nvSpPr>
        <p:spPr>
          <a:xfrm>
            <a:off x="819150" y="447675"/>
            <a:ext cx="5219700" cy="3914775"/>
          </a:xfrm>
        </p:spPr>
      </p:sp>
      <p:sp>
        <p:nvSpPr>
          <p:cNvPr id="68612" name="Rectangle 3"/>
          <p:cNvSpPr>
            <a:spLocks noGrp="1" noChangeArrowheads="1"/>
          </p:cNvSpPr>
          <p:nvPr>
            <p:ph type="body" idx="1"/>
          </p:nvPr>
        </p:nvSpPr>
        <p:spPr>
          <a:xfrm>
            <a:off x="657225" y="4800600"/>
            <a:ext cx="5718175" cy="3419475"/>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zh-CN" altLang="zh-CN" sz="1100">
              <a:ea typeface="SimSun"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E0B07017-FE23-D245-8DB5-11B39BCCD590}" type="slidenum">
              <a:rPr lang="en-US" altLang="zh-CN">
                <a:latin typeface="Arial" panose="020B0604020202090204" pitchFamily="34" charset="0"/>
              </a:rPr>
            </a:fld>
            <a:endParaRPr lang="en-US" altLang="zh-CN">
              <a:latin typeface="Arial" panose="020B0604020202090204" pitchFamily="34" charset="0"/>
            </a:endParaRPr>
          </a:p>
        </p:txBody>
      </p:sp>
      <p:sp>
        <p:nvSpPr>
          <p:cNvPr id="59395" name="Rectangle 2"/>
          <p:cNvSpPr>
            <a:spLocks noGrp="1" noRot="1" noChangeAspect="1" noChangeArrowheads="1" noTextEdit="1"/>
          </p:cNvSpPr>
          <p:nvPr>
            <p:ph type="sldImg"/>
          </p:nvPr>
        </p:nvSpPr>
        <p:spPr>
          <a:xfrm>
            <a:off x="819150" y="447675"/>
            <a:ext cx="5219700" cy="3914775"/>
          </a:xfrm>
        </p:spPr>
      </p:sp>
      <p:sp>
        <p:nvSpPr>
          <p:cNvPr id="59396" name="Rectangle 3"/>
          <p:cNvSpPr>
            <a:spLocks noGrp="1" noChangeArrowheads="1"/>
          </p:cNvSpPr>
          <p:nvPr>
            <p:ph type="body" idx="1"/>
          </p:nvPr>
        </p:nvSpPr>
        <p:spPr>
          <a:xfrm>
            <a:off x="657225" y="4800600"/>
            <a:ext cx="5718175" cy="3419475"/>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zh-CN" altLang="zh-CN" sz="1100">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6A956F8D-3C1B-F142-8E2C-5B9066831457}" type="slidenum">
              <a:rPr lang="en-US" altLang="zh-CN">
                <a:latin typeface="Arial" panose="020B0604020202090204" pitchFamily="34" charset="0"/>
              </a:rPr>
            </a:fld>
            <a:endParaRPr lang="en-US" altLang="zh-CN">
              <a:latin typeface="Arial" panose="020B0604020202090204" pitchFamily="34" charset="0"/>
            </a:endParaRPr>
          </a:p>
        </p:txBody>
      </p:sp>
      <p:sp>
        <p:nvSpPr>
          <p:cNvPr id="60419" name="Rectangle 2"/>
          <p:cNvSpPr>
            <a:spLocks noGrp="1" noRot="1" noChangeAspect="1" noChangeArrowheads="1" noTextEdit="1"/>
          </p:cNvSpPr>
          <p:nvPr>
            <p:ph type="sldImg"/>
          </p:nvPr>
        </p:nvSpPr>
        <p:spPr>
          <a:xfrm>
            <a:off x="819150" y="447675"/>
            <a:ext cx="5219700" cy="3914775"/>
          </a:xfrm>
        </p:spPr>
      </p:sp>
      <p:sp>
        <p:nvSpPr>
          <p:cNvPr id="60420" name="Rectangle 3"/>
          <p:cNvSpPr>
            <a:spLocks noGrp="1" noChangeArrowheads="1"/>
          </p:cNvSpPr>
          <p:nvPr>
            <p:ph type="body" idx="1"/>
          </p:nvPr>
        </p:nvSpPr>
        <p:spPr>
          <a:xfrm>
            <a:off x="657225" y="4800600"/>
            <a:ext cx="5718175" cy="3419475"/>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zh-CN" altLang="zh-CN" sz="1100">
              <a:ea typeface="SimSun"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D9D5188D-7B5E-8540-AF8D-552F5C0EB666}" type="slidenum">
              <a:rPr lang="en-US" altLang="zh-CN">
                <a:latin typeface="Arial" panose="020B0604020202090204" pitchFamily="34" charset="0"/>
              </a:rPr>
            </a:fld>
            <a:endParaRPr lang="en-US" altLang="zh-CN">
              <a:latin typeface="Arial" panose="020B0604020202090204" pitchFamily="34" charset="0"/>
            </a:endParaRPr>
          </a:p>
        </p:txBody>
      </p:sp>
      <p:sp>
        <p:nvSpPr>
          <p:cNvPr id="61443" name="Rectangle 2"/>
          <p:cNvSpPr>
            <a:spLocks noGrp="1" noRot="1" noChangeAspect="1" noChangeArrowheads="1" noTextEdit="1"/>
          </p:cNvSpPr>
          <p:nvPr>
            <p:ph type="sldImg"/>
          </p:nvPr>
        </p:nvSpPr>
        <p:spPr>
          <a:xfrm>
            <a:off x="819150" y="447675"/>
            <a:ext cx="5219700" cy="3914775"/>
          </a:xfrm>
        </p:spPr>
      </p:sp>
      <p:sp>
        <p:nvSpPr>
          <p:cNvPr id="61444" name="Rectangle 3"/>
          <p:cNvSpPr>
            <a:spLocks noGrp="1" noChangeArrowheads="1"/>
          </p:cNvSpPr>
          <p:nvPr>
            <p:ph type="body" idx="1"/>
          </p:nvPr>
        </p:nvSpPr>
        <p:spPr>
          <a:xfrm>
            <a:off x="657225" y="4800600"/>
            <a:ext cx="5718175" cy="3419475"/>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zh-CN" altLang="zh-CN" sz="110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ECCB01C3-4EF1-E344-9ABE-8DAD1D75E9C9}" type="slidenum">
              <a:rPr lang="en-US" altLang="zh-CN">
                <a:latin typeface="Arial" panose="020B0604020202090204" pitchFamily="34" charset="0"/>
              </a:rPr>
            </a:fld>
            <a:endParaRPr lang="en-US" altLang="zh-CN">
              <a:latin typeface="Arial" panose="020B0604020202090204" pitchFamily="34" charset="0"/>
            </a:endParaRPr>
          </a:p>
        </p:txBody>
      </p:sp>
      <p:sp>
        <p:nvSpPr>
          <p:cNvPr id="62467" name="Rectangle 2"/>
          <p:cNvSpPr>
            <a:spLocks noGrp="1" noRot="1" noChangeAspect="1" noChangeArrowheads="1" noTextEdit="1"/>
          </p:cNvSpPr>
          <p:nvPr>
            <p:ph type="sldImg"/>
          </p:nvPr>
        </p:nvSpPr>
        <p:spPr>
          <a:xfrm>
            <a:off x="819150" y="447675"/>
            <a:ext cx="5219700" cy="3914775"/>
          </a:xfrm>
        </p:spPr>
      </p:sp>
      <p:sp>
        <p:nvSpPr>
          <p:cNvPr id="62468" name="Rectangle 3"/>
          <p:cNvSpPr>
            <a:spLocks noGrp="1" noChangeArrowheads="1"/>
          </p:cNvSpPr>
          <p:nvPr>
            <p:ph type="body" idx="1"/>
          </p:nvPr>
        </p:nvSpPr>
        <p:spPr>
          <a:xfrm>
            <a:off x="657225" y="4800600"/>
            <a:ext cx="5718175" cy="3419475"/>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zh-CN" altLang="zh-CN" sz="1300" dirty="0">
              <a:ea typeface="SimSun"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21509001-9F81-9A4D-91A9-21CF658EFE60}" type="slidenum">
              <a:rPr lang="en-US" altLang="zh-CN">
                <a:latin typeface="Arial" panose="020B0604020202090204" pitchFamily="34" charset="0"/>
              </a:rPr>
            </a:fld>
            <a:endParaRPr lang="en-US" altLang="zh-CN">
              <a:latin typeface="Arial" panose="020B0604020202090204" pitchFamily="34" charset="0"/>
            </a:endParaRPr>
          </a:p>
        </p:txBody>
      </p:sp>
      <p:sp>
        <p:nvSpPr>
          <p:cNvPr id="63491" name="Rectangle 2"/>
          <p:cNvSpPr>
            <a:spLocks noGrp="1" noRot="1" noChangeAspect="1" noChangeArrowheads="1" noTextEdit="1"/>
          </p:cNvSpPr>
          <p:nvPr>
            <p:ph type="sldImg"/>
          </p:nvPr>
        </p:nvSpPr>
        <p:spPr>
          <a:xfrm>
            <a:off x="819150" y="447675"/>
            <a:ext cx="5219700" cy="3914775"/>
          </a:xfrm>
        </p:spPr>
      </p:sp>
      <p:sp>
        <p:nvSpPr>
          <p:cNvPr id="63492" name="Rectangle 3"/>
          <p:cNvSpPr>
            <a:spLocks noGrp="1" noChangeArrowheads="1"/>
          </p:cNvSpPr>
          <p:nvPr>
            <p:ph type="body" idx="1"/>
          </p:nvPr>
        </p:nvSpPr>
        <p:spPr>
          <a:xfrm>
            <a:off x="657225" y="4800600"/>
            <a:ext cx="5718175" cy="3419475"/>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zh-CN" altLang="zh-CN" sz="1100">
              <a:ea typeface="SimSun"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9F8E8E7B-7276-A749-BA57-4031EBF3B045}" type="slidenum">
              <a:rPr lang="en-US" altLang="zh-CN">
                <a:latin typeface="Arial" panose="020B0604020202090204" pitchFamily="34" charset="0"/>
              </a:rPr>
            </a:fld>
            <a:endParaRPr lang="en-US" altLang="zh-CN">
              <a:latin typeface="Arial" panose="020B0604020202090204" pitchFamily="34" charset="0"/>
            </a:endParaRPr>
          </a:p>
        </p:txBody>
      </p:sp>
      <p:sp>
        <p:nvSpPr>
          <p:cNvPr id="64515" name="Rectangle 2"/>
          <p:cNvSpPr>
            <a:spLocks noGrp="1" noRot="1" noChangeAspect="1" noChangeArrowheads="1" noTextEdit="1"/>
          </p:cNvSpPr>
          <p:nvPr>
            <p:ph type="sldImg"/>
          </p:nvPr>
        </p:nvSpPr>
        <p:spPr>
          <a:xfrm>
            <a:off x="819150" y="447675"/>
            <a:ext cx="5219700" cy="3914775"/>
          </a:xfrm>
        </p:spPr>
      </p:sp>
      <p:sp>
        <p:nvSpPr>
          <p:cNvPr id="64516" name="Rectangle 3"/>
          <p:cNvSpPr>
            <a:spLocks noGrp="1" noChangeArrowheads="1"/>
          </p:cNvSpPr>
          <p:nvPr>
            <p:ph type="body" idx="1"/>
          </p:nvPr>
        </p:nvSpPr>
        <p:spPr>
          <a:xfrm>
            <a:off x="657225" y="4800600"/>
            <a:ext cx="5718175" cy="3419475"/>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zh-CN" altLang="zh-CN" sz="1100">
              <a:ea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CA921B76-952B-9047-98A8-7E89473B0C83}" type="slidenum">
              <a:rPr lang="en-US" altLang="zh-CN">
                <a:latin typeface="Arial" panose="020B0604020202090204" pitchFamily="34" charset="0"/>
              </a:rPr>
            </a:fld>
            <a:endParaRPr lang="en-US" altLang="zh-CN">
              <a:latin typeface="Arial" panose="020B0604020202090204" pitchFamily="34" charset="0"/>
            </a:endParaRPr>
          </a:p>
        </p:txBody>
      </p:sp>
      <p:sp>
        <p:nvSpPr>
          <p:cNvPr id="65539" name="Rectangle 2"/>
          <p:cNvSpPr>
            <a:spLocks noGrp="1" noRot="1" noChangeAspect="1" noChangeArrowheads="1" noTextEdit="1"/>
          </p:cNvSpPr>
          <p:nvPr>
            <p:ph type="sldImg"/>
          </p:nvPr>
        </p:nvSpPr>
        <p:spPr>
          <a:xfrm>
            <a:off x="819150" y="447675"/>
            <a:ext cx="5219700" cy="3914775"/>
          </a:xfrm>
        </p:spPr>
      </p:sp>
      <p:sp>
        <p:nvSpPr>
          <p:cNvPr id="65540" name="Rectangle 3"/>
          <p:cNvSpPr>
            <a:spLocks noGrp="1" noChangeArrowheads="1"/>
          </p:cNvSpPr>
          <p:nvPr>
            <p:ph type="body" idx="1"/>
          </p:nvPr>
        </p:nvSpPr>
        <p:spPr>
          <a:xfrm>
            <a:off x="657225" y="4800600"/>
            <a:ext cx="5718175" cy="3419475"/>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zh-CN" altLang="zh-CN" sz="1100">
              <a:ea typeface="SimSun"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fld id="{33C04E5D-362F-994E-B979-41DBFE9BB3A5}" type="slidenum">
              <a:rPr lang="en-US" altLang="zh-CN">
                <a:latin typeface="Arial" panose="020B0604020202090204" pitchFamily="34" charset="0"/>
              </a:rPr>
            </a:fld>
            <a:endParaRPr lang="en-US" altLang="zh-CN">
              <a:latin typeface="Arial" panose="020B0604020202090204" pitchFamily="34" charset="0"/>
            </a:endParaRPr>
          </a:p>
        </p:txBody>
      </p:sp>
      <p:sp>
        <p:nvSpPr>
          <p:cNvPr id="66563" name="Rectangle 2"/>
          <p:cNvSpPr>
            <a:spLocks noGrp="1" noRot="1" noChangeAspect="1" noChangeArrowheads="1" noTextEdit="1"/>
          </p:cNvSpPr>
          <p:nvPr>
            <p:ph type="sldImg"/>
          </p:nvPr>
        </p:nvSpPr>
        <p:spPr>
          <a:xfrm>
            <a:off x="819150" y="447675"/>
            <a:ext cx="5219700" cy="3914775"/>
          </a:xfrm>
        </p:spPr>
      </p:sp>
      <p:sp>
        <p:nvSpPr>
          <p:cNvPr id="66564" name="Rectangle 3"/>
          <p:cNvSpPr>
            <a:spLocks noGrp="1" noChangeArrowheads="1"/>
          </p:cNvSpPr>
          <p:nvPr>
            <p:ph type="body" idx="1"/>
          </p:nvPr>
        </p:nvSpPr>
        <p:spPr>
          <a:xfrm>
            <a:off x="657225" y="4800600"/>
            <a:ext cx="5718175" cy="3419475"/>
          </a:xfrm>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zh-CN" altLang="zh-CN">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E1C84BD1-F70F-4342-9874-AF64020E3874}"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CAF8DB59-D1C8-46DE-B275-279383A1ADA5}"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21A90B1C-FC3E-401B-B31E-0A603E3260F3}"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3F00213E-7C0E-45FB-86CC-19A1D3085D44}"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44450"/>
            <a:ext cx="2171700" cy="60864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4450"/>
            <a:ext cx="6362700" cy="60864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47D3E468-9879-4EE0-ADD7-5038ABB7F987}"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A5816DE0-7095-4F86-8A08-3151AA898DA0}"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C0F95D58-4C02-453D-AB5D-96F9683E4F81}"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CB07928A-7C2C-4ADC-9A99-997E9BBC8AAF}"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F135B661-F37C-49C5-9E5D-8553A8F476A9}" type="datetime1">
              <a:rPr lang="zh-CN" altLang="en-US"/>
            </a:fld>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78B9CB87-ED03-414A-920C-8CBFE63BFE0E}"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04AF5259-6F05-417A-8667-5A3B21D2BE5E}" type="datetime1">
              <a:rPr lang="zh-CN" altLang="en-US"/>
            </a:fld>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7E28D276-E44B-48B1-909E-7651BF0907CC}"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fld id="{E4D68021-A299-4B02-9A45-ECE538FA5E43}" type="datetime1">
              <a:rPr lang="zh-CN" altLang="en-US"/>
            </a:fld>
            <a:endParaRPr lang="en-US" altLang="zh-CN"/>
          </a:p>
        </p:txBody>
      </p:sp>
      <p:sp>
        <p:nvSpPr>
          <p:cNvPr id="8" name="Rectangle 7"/>
          <p:cNvSpPr>
            <a:spLocks noGrp="1" noChangeArrowheads="1"/>
          </p:cNvSpPr>
          <p:nvPr>
            <p:ph type="sldNum" sz="quarter" idx="11"/>
          </p:nvPr>
        </p:nvSpPr>
        <p:spPr/>
        <p:txBody>
          <a:bodyPr/>
          <a:lstStyle>
            <a:lvl1pPr>
              <a:defRPr/>
            </a:lvl1pPr>
          </a:lstStyle>
          <a:p>
            <a:pPr>
              <a:defRPr/>
            </a:pPr>
            <a:fld id="{EC591466-34EA-4F6A-A62B-9AA2F33D32E5}"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fld id="{16B006E6-69DE-408E-BB7B-354722E0AFAC}" type="datetime1">
              <a:rPr lang="zh-CN" altLang="en-US"/>
            </a:fld>
            <a:endParaRPr lang="en-US" altLang="zh-CN"/>
          </a:p>
        </p:txBody>
      </p:sp>
      <p:sp>
        <p:nvSpPr>
          <p:cNvPr id="4" name="Rectangle 7"/>
          <p:cNvSpPr>
            <a:spLocks noGrp="1" noChangeArrowheads="1"/>
          </p:cNvSpPr>
          <p:nvPr>
            <p:ph type="sldNum" sz="quarter" idx="11"/>
          </p:nvPr>
        </p:nvSpPr>
        <p:spPr/>
        <p:txBody>
          <a:bodyPr/>
          <a:lstStyle>
            <a:lvl1pPr>
              <a:defRPr/>
            </a:lvl1pPr>
          </a:lstStyle>
          <a:p>
            <a:pPr>
              <a:defRPr/>
            </a:pPr>
            <a:fld id="{679BB5E2-5056-4405-9090-33CBA5AEE23A}"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7B0DCE3E-738F-4EA5-8919-B95ED10FC1D3}" type="datetime1">
              <a:rPr lang="zh-CN" altLang="en-US"/>
            </a:fld>
            <a:endParaRPr lang="en-US" altLang="zh-CN"/>
          </a:p>
        </p:txBody>
      </p:sp>
      <p:sp>
        <p:nvSpPr>
          <p:cNvPr id="3" name="Rectangle 7"/>
          <p:cNvSpPr>
            <a:spLocks noGrp="1" noChangeArrowheads="1"/>
          </p:cNvSpPr>
          <p:nvPr>
            <p:ph type="sldNum" sz="quarter" idx="11"/>
          </p:nvPr>
        </p:nvSpPr>
        <p:spPr/>
        <p:txBody>
          <a:bodyPr/>
          <a:lstStyle>
            <a:lvl1pPr>
              <a:defRPr/>
            </a:lvl1pPr>
          </a:lstStyle>
          <a:p>
            <a:pPr>
              <a:defRPr/>
            </a:pPr>
            <a:fld id="{FA5B57B4-663D-4D8B-A7E0-15EDF2D2AFE1}"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BD29880E-D38E-4134-A622-4AF56030C9F2}" type="datetime1">
              <a:rPr lang="zh-CN" altLang="en-US"/>
            </a:fld>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710373E1-195D-4222-9219-1D222136590B}"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57D6E02B-6235-4098-8997-39CA163CCC4E}" type="datetime1">
              <a:rPr lang="zh-CN" altLang="en-US"/>
            </a:fld>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5FDF2EFE-1739-4E06-A501-9AA3BB6D252A}"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152400"/>
            <a:ext cx="9144000" cy="6705600"/>
            <a:chOff x="0" y="96"/>
            <a:chExt cx="5760" cy="4224"/>
          </a:xfrm>
        </p:grpSpPr>
        <p:sp>
          <p:nvSpPr>
            <p:cNvPr id="32771" name="Rectangle 3"/>
            <p:cNvSpPr>
              <a:spLocks noChangeArrowheads="1"/>
            </p:cNvSpPr>
            <p:nvPr userDrawn="1"/>
          </p:nvSpPr>
          <p:spPr bwMode="auto">
            <a:xfrm>
              <a:off x="0" y="4080"/>
              <a:ext cx="5760" cy="240"/>
            </a:xfrm>
            <a:prstGeom prst="rect">
              <a:avLst/>
            </a:prstGeom>
            <a:gradFill rotWithShape="0">
              <a:gsLst>
                <a:gs pos="0">
                  <a:schemeClr val="bg1"/>
                </a:gs>
                <a:gs pos="100000">
                  <a:srgbClr val="00297A"/>
                </a:gs>
              </a:gsLst>
              <a:lin ang="0" scaled="1"/>
            </a:gradFill>
            <a:ln w="9525">
              <a:noFill/>
              <a:miter lim="800000"/>
            </a:ln>
            <a:effectLst/>
          </p:spPr>
          <p:txBody>
            <a:bodyPr wrap="none" anchor="ctr"/>
            <a:lstStyle/>
            <a:p>
              <a:pPr algn="r">
                <a:spcBef>
                  <a:spcPct val="0"/>
                </a:spcBef>
                <a:buFontTx/>
                <a:buNone/>
                <a:defRPr/>
              </a:pPr>
              <a:r>
                <a:rPr kumimoji="1" lang="zh-CN" altLang="en-GB">
                  <a:solidFill>
                    <a:srgbClr val="CC0000"/>
                  </a:solidFill>
                  <a:latin typeface="隶书" pitchFamily="49" charset="-122"/>
                  <a:ea typeface="隶书" pitchFamily="49" charset="-122"/>
                </a:rPr>
                <a:t>中国地质大学（武汉）信息工程学院</a:t>
              </a:r>
              <a:endParaRPr kumimoji="1" lang="en-US" altLang="zh-CN">
                <a:solidFill>
                  <a:srgbClr val="CC0000"/>
                </a:solidFill>
                <a:latin typeface="隶书" pitchFamily="49" charset="-122"/>
                <a:ea typeface="隶书" pitchFamily="49" charset="-122"/>
              </a:endParaRPr>
            </a:p>
          </p:txBody>
        </p:sp>
        <p:pic>
          <p:nvPicPr>
            <p:cNvPr id="1032" name="Picture 4" descr="校徽2001"/>
            <p:cNvPicPr>
              <a:picLocks noChangeAspect="1" noChangeArrowheads="1"/>
            </p:cNvPicPr>
            <p:nvPr userDrawn="1"/>
          </p:nvPicPr>
          <p:blipFill>
            <a:blip r:embed="rId13">
              <a:lum bright="70000" contrast="-70000"/>
            </a:blip>
            <a:srcRect/>
            <a:stretch>
              <a:fillRect/>
            </a:stretch>
          </p:blipFill>
          <p:spPr bwMode="auto">
            <a:xfrm>
              <a:off x="5232" y="3600"/>
              <a:ext cx="432" cy="432"/>
            </a:xfrm>
            <a:prstGeom prst="rect">
              <a:avLst/>
            </a:prstGeom>
            <a:noFill/>
            <a:ln w="9525">
              <a:noFill/>
              <a:miter lim="800000"/>
              <a:headEnd/>
              <a:tailEnd/>
            </a:ln>
          </p:spPr>
        </p:pic>
        <p:pic>
          <p:nvPicPr>
            <p:cNvPr id="1033" name="Picture 5" descr="校徽2001"/>
            <p:cNvPicPr>
              <a:picLocks noChangeAspect="1" noChangeArrowheads="1"/>
            </p:cNvPicPr>
            <p:nvPr userDrawn="1"/>
          </p:nvPicPr>
          <p:blipFill>
            <a:blip r:embed="rId14">
              <a:clrChange>
                <a:clrFrom>
                  <a:srgbClr val="FFFFFF"/>
                </a:clrFrom>
                <a:clrTo>
                  <a:srgbClr val="FFFFFF">
                    <a:alpha val="0"/>
                  </a:srgbClr>
                </a:clrTo>
              </a:clrChange>
              <a:lum bright="70000" contrast="-70000"/>
            </a:blip>
            <a:srcRect/>
            <a:stretch>
              <a:fillRect/>
            </a:stretch>
          </p:blipFill>
          <p:spPr bwMode="auto">
            <a:xfrm>
              <a:off x="96" y="96"/>
              <a:ext cx="480" cy="432"/>
            </a:xfrm>
            <a:prstGeom prst="rect">
              <a:avLst/>
            </a:prstGeom>
            <a:noFill/>
            <a:ln w="9525">
              <a:noFill/>
              <a:miter lim="800000"/>
              <a:headEnd/>
              <a:tailEnd/>
            </a:ln>
          </p:spPr>
        </p:pic>
      </p:grpSp>
      <p:sp>
        <p:nvSpPr>
          <p:cNvPr id="32774" name="Rectangle 6"/>
          <p:cNvSpPr>
            <a:spLocks noGrp="1" noChangeArrowheads="1"/>
          </p:cNvSpPr>
          <p:nvPr>
            <p:ph type="dt" sz="half" idx="2"/>
          </p:nvPr>
        </p:nvSpPr>
        <p:spPr bwMode="auto">
          <a:xfrm>
            <a:off x="8382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0"/>
              </a:spcBef>
              <a:buFontTx/>
              <a:buNone/>
              <a:defRPr sz="1400" smtClean="0">
                <a:solidFill>
                  <a:srgbClr val="CC0000"/>
                </a:solidFill>
              </a:defRPr>
            </a:lvl1pPr>
          </a:lstStyle>
          <a:p>
            <a:pPr>
              <a:defRPr/>
            </a:pPr>
            <a:fld id="{6154448F-5649-4D18-8590-9D5E0484187F}" type="datetime1">
              <a:rPr lang="zh-CN" altLang="en-US"/>
            </a:fld>
            <a:endParaRPr lang="en-US" altLang="zh-CN"/>
          </a:p>
        </p:txBody>
      </p:sp>
      <p:sp>
        <p:nvSpPr>
          <p:cNvPr id="32775" name="Rectangle 7"/>
          <p:cNvSpPr>
            <a:spLocks noGrp="1" noChangeArrowheads="1"/>
          </p:cNvSpPr>
          <p:nvPr>
            <p:ph type="sldNum" sz="quarter" idx="4"/>
          </p:nvPr>
        </p:nvSpPr>
        <p:spPr bwMode="auto">
          <a:xfrm>
            <a:off x="2590800" y="6553200"/>
            <a:ext cx="533400" cy="3048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FontTx/>
              <a:buNone/>
              <a:defRPr sz="1400" smtClean="0">
                <a:solidFill>
                  <a:srgbClr val="CC0000"/>
                </a:solidFill>
              </a:defRPr>
            </a:lvl1pPr>
          </a:lstStyle>
          <a:p>
            <a:pPr>
              <a:defRPr/>
            </a:pPr>
            <a:fld id="{68A3270B-4519-4C35-9561-BBB4BD087D93}" type="slidenum">
              <a:rPr lang="zh-CN" altLang="en-US"/>
            </a:fld>
            <a:endParaRPr lang="en-US" altLang="zh-CN"/>
          </a:p>
        </p:txBody>
      </p:sp>
      <p:sp>
        <p:nvSpPr>
          <p:cNvPr id="1029" name="Rectangle 2"/>
          <p:cNvSpPr>
            <a:spLocks noGrp="1" noChangeArrowheads="1"/>
          </p:cNvSpPr>
          <p:nvPr>
            <p:ph type="title"/>
          </p:nvPr>
        </p:nvSpPr>
        <p:spPr bwMode="auto">
          <a:xfrm>
            <a:off x="914400" y="44450"/>
            <a:ext cx="8229600" cy="6921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30"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3200" b="1">
          <a:solidFill>
            <a:srgbClr val="0000FF"/>
          </a:solidFill>
          <a:latin typeface="+mj-lt"/>
          <a:ea typeface="+mj-ea"/>
          <a:cs typeface="+mj-cs"/>
        </a:defRPr>
      </a:lvl1pPr>
      <a:lvl2pPr algn="ctr" rtl="0" eaLnBrk="0" fontAlgn="base" hangingPunct="0">
        <a:spcBef>
          <a:spcPct val="0"/>
        </a:spcBef>
        <a:spcAft>
          <a:spcPct val="0"/>
        </a:spcAft>
        <a:defRPr sz="3200" b="1">
          <a:solidFill>
            <a:srgbClr val="0000FF"/>
          </a:solidFill>
          <a:latin typeface="Times New Roman" panose="02020603050405020304" pitchFamily="18" charset="0"/>
          <a:ea typeface="SimSun" pitchFamily="2" charset="-122"/>
        </a:defRPr>
      </a:lvl2pPr>
      <a:lvl3pPr algn="ctr" rtl="0" eaLnBrk="0" fontAlgn="base" hangingPunct="0">
        <a:spcBef>
          <a:spcPct val="0"/>
        </a:spcBef>
        <a:spcAft>
          <a:spcPct val="0"/>
        </a:spcAft>
        <a:defRPr sz="3200" b="1">
          <a:solidFill>
            <a:srgbClr val="0000FF"/>
          </a:solidFill>
          <a:latin typeface="Times New Roman" panose="02020603050405020304" pitchFamily="18" charset="0"/>
          <a:ea typeface="SimSun" pitchFamily="2" charset="-122"/>
        </a:defRPr>
      </a:lvl3pPr>
      <a:lvl4pPr algn="ctr" rtl="0" eaLnBrk="0" fontAlgn="base" hangingPunct="0">
        <a:spcBef>
          <a:spcPct val="0"/>
        </a:spcBef>
        <a:spcAft>
          <a:spcPct val="0"/>
        </a:spcAft>
        <a:defRPr sz="3200" b="1">
          <a:solidFill>
            <a:srgbClr val="0000FF"/>
          </a:solidFill>
          <a:latin typeface="Times New Roman" panose="02020603050405020304" pitchFamily="18" charset="0"/>
          <a:ea typeface="SimSun" pitchFamily="2" charset="-122"/>
        </a:defRPr>
      </a:lvl4pPr>
      <a:lvl5pPr algn="ctr" rtl="0" eaLnBrk="0" fontAlgn="base" hangingPunct="0">
        <a:spcBef>
          <a:spcPct val="0"/>
        </a:spcBef>
        <a:spcAft>
          <a:spcPct val="0"/>
        </a:spcAft>
        <a:defRPr sz="3200" b="1">
          <a:solidFill>
            <a:srgbClr val="0000FF"/>
          </a:solidFill>
          <a:latin typeface="Times New Roman" panose="02020603050405020304" pitchFamily="18" charset="0"/>
          <a:ea typeface="SimSun" pitchFamily="2" charset="-122"/>
        </a:defRPr>
      </a:lvl5pPr>
      <a:lvl6pPr marL="457200" algn="ctr" rtl="0" fontAlgn="base">
        <a:spcBef>
          <a:spcPct val="0"/>
        </a:spcBef>
        <a:spcAft>
          <a:spcPct val="0"/>
        </a:spcAft>
        <a:defRPr sz="3200" b="1">
          <a:solidFill>
            <a:srgbClr val="0000FF"/>
          </a:solidFill>
          <a:latin typeface="Times New Roman" panose="02020603050405020304" pitchFamily="18" charset="0"/>
          <a:ea typeface="SimSun" pitchFamily="2" charset="-122"/>
        </a:defRPr>
      </a:lvl6pPr>
      <a:lvl7pPr marL="914400" algn="ctr" rtl="0" fontAlgn="base">
        <a:spcBef>
          <a:spcPct val="0"/>
        </a:spcBef>
        <a:spcAft>
          <a:spcPct val="0"/>
        </a:spcAft>
        <a:defRPr sz="3200" b="1">
          <a:solidFill>
            <a:srgbClr val="0000FF"/>
          </a:solidFill>
          <a:latin typeface="Times New Roman" panose="02020603050405020304" pitchFamily="18" charset="0"/>
          <a:ea typeface="SimSun" pitchFamily="2" charset="-122"/>
        </a:defRPr>
      </a:lvl7pPr>
      <a:lvl8pPr marL="1371600" algn="ctr" rtl="0" fontAlgn="base">
        <a:spcBef>
          <a:spcPct val="0"/>
        </a:spcBef>
        <a:spcAft>
          <a:spcPct val="0"/>
        </a:spcAft>
        <a:defRPr sz="3200" b="1">
          <a:solidFill>
            <a:srgbClr val="0000FF"/>
          </a:solidFill>
          <a:latin typeface="Times New Roman" panose="02020603050405020304" pitchFamily="18" charset="0"/>
          <a:ea typeface="SimSun" pitchFamily="2" charset="-122"/>
        </a:defRPr>
      </a:lvl8pPr>
      <a:lvl9pPr marL="1828800" algn="ctr" rtl="0" fontAlgn="base">
        <a:spcBef>
          <a:spcPct val="0"/>
        </a:spcBef>
        <a:spcAft>
          <a:spcPct val="0"/>
        </a:spcAft>
        <a:defRPr sz="3200" b="1">
          <a:solidFill>
            <a:srgbClr val="0000FF"/>
          </a:solidFill>
          <a:latin typeface="Times New Roman" panose="02020603050405020304" pitchFamily="18" charset="0"/>
          <a:ea typeface="SimSun" pitchFamily="2" charset="-122"/>
        </a:defRPr>
      </a:lvl9pPr>
    </p:titleStyle>
    <p:bodyStyle>
      <a:lvl1pPr marL="342900" indent="-342900" algn="l" rtl="0" eaLnBrk="0" fontAlgn="base" hangingPunct="0">
        <a:spcBef>
          <a:spcPct val="20000"/>
        </a:spcBef>
        <a:spcAft>
          <a:spcPct val="0"/>
        </a:spcAft>
        <a:buClr>
          <a:srgbClr val="990000"/>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90000"/>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99000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990000"/>
        </a:buClr>
        <a:buChar char="»"/>
        <a:defRPr sz="2000">
          <a:solidFill>
            <a:schemeClr val="tx1"/>
          </a:solidFill>
          <a:latin typeface="+mn-lt"/>
          <a:ea typeface="+mn-ea"/>
        </a:defRPr>
      </a:lvl5pPr>
      <a:lvl6pPr marL="2514600" indent="-228600" algn="l" rtl="0" fontAlgn="base">
        <a:spcBef>
          <a:spcPct val="20000"/>
        </a:spcBef>
        <a:spcAft>
          <a:spcPct val="0"/>
        </a:spcAft>
        <a:buClr>
          <a:srgbClr val="990000"/>
        </a:buClr>
        <a:buChar char="»"/>
        <a:defRPr sz="2000">
          <a:solidFill>
            <a:schemeClr val="tx1"/>
          </a:solidFill>
          <a:latin typeface="+mn-lt"/>
          <a:ea typeface="+mn-ea"/>
        </a:defRPr>
      </a:lvl6pPr>
      <a:lvl7pPr marL="2971800" indent="-228600" algn="l" rtl="0" fontAlgn="base">
        <a:spcBef>
          <a:spcPct val="20000"/>
        </a:spcBef>
        <a:spcAft>
          <a:spcPct val="0"/>
        </a:spcAft>
        <a:buClr>
          <a:srgbClr val="990000"/>
        </a:buClr>
        <a:buChar char="»"/>
        <a:defRPr sz="2000">
          <a:solidFill>
            <a:schemeClr val="tx1"/>
          </a:solidFill>
          <a:latin typeface="+mn-lt"/>
          <a:ea typeface="+mn-ea"/>
        </a:defRPr>
      </a:lvl7pPr>
      <a:lvl8pPr marL="3429000" indent="-228600" algn="l" rtl="0" fontAlgn="base">
        <a:spcBef>
          <a:spcPct val="20000"/>
        </a:spcBef>
        <a:spcAft>
          <a:spcPct val="0"/>
        </a:spcAft>
        <a:buClr>
          <a:srgbClr val="990000"/>
        </a:buClr>
        <a:buChar char="»"/>
        <a:defRPr sz="2000">
          <a:solidFill>
            <a:schemeClr val="tx1"/>
          </a:solidFill>
          <a:latin typeface="+mn-lt"/>
          <a:ea typeface="+mn-ea"/>
        </a:defRPr>
      </a:lvl8pPr>
      <a:lvl9pPr marL="3886200" indent="-228600" algn="l" rtl="0" fontAlgn="base">
        <a:spcBef>
          <a:spcPct val="20000"/>
        </a:spcBef>
        <a:spcAft>
          <a:spcPct val="0"/>
        </a:spcAft>
        <a:buClr>
          <a:srgbClr val="990000"/>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image" Target="../media/image13.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wm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w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42.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7"/>
          <p:cNvSpPr>
            <a:spLocks noChangeArrowheads="1"/>
          </p:cNvSpPr>
          <p:nvPr/>
        </p:nvSpPr>
        <p:spPr bwMode="hidden">
          <a:xfrm>
            <a:off x="0" y="2397125"/>
            <a:ext cx="9144000" cy="1143000"/>
          </a:xfrm>
          <a:prstGeom prst="rect">
            <a:avLst/>
          </a:prstGeom>
          <a:gradFill flip="none" rotWithShape="1">
            <a:gsLst>
              <a:gs pos="0">
                <a:srgbClr val="E1DBC5">
                  <a:shade val="30000"/>
                  <a:satMod val="115000"/>
                </a:srgbClr>
              </a:gs>
              <a:gs pos="33000">
                <a:srgbClr val="E1DBC5">
                  <a:shade val="67500"/>
                  <a:satMod val="115000"/>
                </a:srgbClr>
              </a:gs>
              <a:gs pos="100000">
                <a:srgbClr val="E1DBC5">
                  <a:shade val="100000"/>
                  <a:satMod val="115000"/>
                </a:srgbClr>
              </a:gs>
            </a:gsLst>
            <a:lin ang="0" scaled="1"/>
            <a:tileRect/>
          </a:gradFill>
          <a:ln>
            <a:noFill/>
          </a:ln>
        </p:spPr>
        <p:txBody>
          <a:bodyPr wrap="none" anchor="ct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endParaRPr lang="zh-CN" altLang="zh-CN" sz="2400"/>
          </a:p>
        </p:txBody>
      </p:sp>
      <p:pic>
        <p:nvPicPr>
          <p:cNvPr id="3080"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Rectangle 2"/>
          <p:cNvSpPr>
            <a:spLocks noGrp="1" noChangeArrowheads="1"/>
          </p:cNvSpPr>
          <p:nvPr>
            <p:ph type="ctrTitle"/>
          </p:nvPr>
        </p:nvSpPr>
        <p:spPr>
          <a:xfrm>
            <a:off x="684213" y="2311400"/>
            <a:ext cx="7772400" cy="1550988"/>
          </a:xfrm>
          <a:noFill/>
        </p:spPr>
        <p:txBody>
          <a:bodyPr/>
          <a:lstStyle/>
          <a:p>
            <a:r>
              <a:rPr lang="zh-CN" altLang="en-US" dirty="0">
                <a:solidFill>
                  <a:schemeClr val="tx1"/>
                </a:solidFill>
              </a:rPr>
              <a:t>人机交互</a:t>
            </a:r>
            <a:br>
              <a:rPr lang="zh-CN" altLang="en-US" dirty="0">
                <a:solidFill>
                  <a:schemeClr val="tx1"/>
                </a:solidFill>
              </a:rPr>
            </a:br>
            <a:r>
              <a:rPr lang="en-US" altLang="zh-CN" dirty="0">
                <a:solidFill>
                  <a:schemeClr val="tx1"/>
                </a:solidFill>
              </a:rPr>
              <a:t>—— </a:t>
            </a:r>
            <a:r>
              <a:rPr lang="zh-CN" altLang="en-US" dirty="0">
                <a:solidFill>
                  <a:schemeClr val="tx1"/>
                </a:solidFill>
              </a:rPr>
              <a:t>人机交互设计目标与原则</a:t>
            </a:r>
            <a:br>
              <a:rPr lang="zh-CN" altLang="en-US" sz="2800" dirty="0">
                <a:solidFill>
                  <a:schemeClr val="tx1"/>
                </a:solidFill>
              </a:rPr>
            </a:br>
            <a:r>
              <a:rPr lang="zh-CN" altLang="en-US" sz="700" dirty="0"/>
              <a:t>  </a:t>
            </a:r>
            <a:br>
              <a:rPr lang="zh-CN" altLang="en-US" sz="2800" dirty="0"/>
            </a:br>
            <a:endParaRPr lang="zh-CN" altLang="en-US" sz="1600" dirty="0"/>
          </a:p>
        </p:txBody>
      </p:sp>
      <p:sp>
        <p:nvSpPr>
          <p:cNvPr id="3086" name="Rectangle 20"/>
          <p:cNvSpPr>
            <a:spLocks noChangeArrowheads="1"/>
          </p:cNvSpPr>
          <p:nvPr/>
        </p:nvSpPr>
        <p:spPr bwMode="auto">
          <a:xfrm>
            <a:off x="0" y="1096963"/>
            <a:ext cx="9144000" cy="146050"/>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用户体验目标</a:t>
            </a:r>
            <a:r>
              <a:rPr lang="zh-CN" altLang="en-US" sz="2800"/>
              <a:t> </a:t>
            </a:r>
            <a:endParaRPr lang="zh-CN" altLang="en-US" sz="2800"/>
          </a:p>
        </p:txBody>
      </p:sp>
      <p:sp>
        <p:nvSpPr>
          <p:cNvPr id="11267" name="Rectangle 3"/>
          <p:cNvSpPr>
            <a:spLocks noGrp="1" noChangeArrowheads="1"/>
          </p:cNvSpPr>
          <p:nvPr>
            <p:ph type="body" idx="1"/>
          </p:nvPr>
        </p:nvSpPr>
        <p:spPr/>
        <p:txBody>
          <a:bodyPr/>
          <a:lstStyle/>
          <a:p>
            <a:r>
              <a:rPr lang="zh-CN" altLang="en-US" sz="2400"/>
              <a:t>问题</a:t>
            </a:r>
            <a:endParaRPr lang="zh-CN" altLang="en-US" sz="2400"/>
          </a:p>
          <a:p>
            <a:pPr lvl="1"/>
            <a:r>
              <a:rPr lang="zh-CN" altLang="en-US" sz="2000"/>
              <a:t>随着新技术渗透到人们的日常生活中，人们对产品有了更多的要求 </a:t>
            </a:r>
            <a:endParaRPr lang="zh-CN" altLang="en-US" sz="2000"/>
          </a:p>
          <a:p>
            <a:pPr lvl="1"/>
            <a:r>
              <a:rPr lang="zh-CN" altLang="en-US" sz="2000"/>
              <a:t>到底什么样的产品才是用户愿意使用和购买的？</a:t>
            </a:r>
            <a:endParaRPr lang="zh-CN" altLang="en-US" sz="2000"/>
          </a:p>
          <a:p>
            <a:pPr lvl="2"/>
            <a:r>
              <a:rPr lang="zh-CN" altLang="en-US" sz="1800"/>
              <a:t>让用户感到满意并留下愉快主观感受的产品更可能被多次使用 </a:t>
            </a:r>
            <a:endParaRPr lang="zh-CN" altLang="en-US" sz="1800"/>
          </a:p>
          <a:p>
            <a:r>
              <a:rPr lang="zh-CN" altLang="en-US" sz="2400"/>
              <a:t>什么是用户体验</a:t>
            </a:r>
            <a:endParaRPr lang="zh-CN" altLang="en-US" sz="2400"/>
          </a:p>
          <a:p>
            <a:pPr lvl="1"/>
            <a:r>
              <a:rPr lang="zh-CN" altLang="en-US" sz="2000"/>
              <a:t>用户在与系统交互时的感觉</a:t>
            </a:r>
            <a:endParaRPr lang="zh-CN" altLang="en-US" sz="2000"/>
          </a:p>
          <a:p>
            <a:pPr lvl="1"/>
            <a:r>
              <a:rPr lang="zh-CN" altLang="en-US" sz="2000"/>
              <a:t>为儿童创建的网站应该要有趣并且引人入胜 </a:t>
            </a:r>
            <a:endParaRPr lang="zh-CN" altLang="en-US" sz="2000"/>
          </a:p>
          <a:p>
            <a:pPr lvl="1"/>
            <a:r>
              <a:rPr lang="zh-CN" altLang="en-US" sz="2000"/>
              <a:t>面向年轻人的网站则应该更注重时尚感和趣味性 </a:t>
            </a:r>
            <a:endParaRPr lang="zh-CN" altLang="en-US" sz="2000"/>
          </a:p>
          <a:p>
            <a:pPr lvl="1"/>
            <a:r>
              <a:rPr lang="zh-CN" altLang="en-US" sz="2000"/>
              <a:t>较可用性目标主观</a:t>
            </a:r>
            <a:endParaRPr lang="zh-CN" altLang="en-US" sz="2000"/>
          </a:p>
          <a:p>
            <a:pPr lvl="1"/>
            <a:r>
              <a:rPr lang="zh-CN" altLang="en-US" sz="2000"/>
              <a:t>可用性可能对用户体验带来阻碍</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endParaRPr lang="zh-CN" altLang="en-US" sz="2800" dirty="0"/>
          </a:p>
        </p:txBody>
      </p:sp>
      <p:sp>
        <p:nvSpPr>
          <p:cNvPr id="55299" name="Rectangle 3"/>
          <p:cNvSpPr>
            <a:spLocks noGrp="1" noChangeArrowheads="1"/>
          </p:cNvSpPr>
          <p:nvPr>
            <p:ph type="body" idx="1"/>
          </p:nvPr>
        </p:nvSpPr>
        <p:spPr>
          <a:xfrm>
            <a:off x="611560" y="1196752"/>
            <a:ext cx="8229600" cy="4530725"/>
          </a:xfrm>
        </p:spPr>
        <p:txBody>
          <a:bodyPr/>
          <a:lstStyle/>
          <a:p>
            <a:pPr marL="0" indent="0">
              <a:lnSpc>
                <a:spcPct val="90000"/>
              </a:lnSpc>
              <a:buNone/>
            </a:pPr>
            <a:endParaRPr lang="en-US" altLang="zh-CN" dirty="0"/>
          </a:p>
          <a:p>
            <a:pPr marL="0" indent="0">
              <a:lnSpc>
                <a:spcPct val="90000"/>
              </a:lnSpc>
              <a:buNone/>
            </a:pPr>
            <a:endParaRPr lang="en-US" altLang="zh-CN" dirty="0"/>
          </a:p>
          <a:p>
            <a:pPr marL="0" indent="0">
              <a:lnSpc>
                <a:spcPct val="90000"/>
              </a:lnSpc>
              <a:buNone/>
            </a:pPr>
            <a:endParaRPr lang="zh-CN" altLang="en-US" dirty="0"/>
          </a:p>
          <a:p>
            <a:pPr>
              <a:lnSpc>
                <a:spcPct val="90000"/>
              </a:lnSpc>
            </a:pPr>
            <a:r>
              <a:rPr lang="zh-CN" altLang="en-US" dirty="0"/>
              <a:t>简易可用性工程</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a:t>简易可用性工程</a:t>
            </a:r>
            <a:r>
              <a:rPr lang="zh-CN" altLang="en-US" sz="2800"/>
              <a:t> </a:t>
            </a:r>
            <a:endParaRPr lang="zh-CN" altLang="en-US" sz="2800"/>
          </a:p>
        </p:txBody>
      </p:sp>
      <p:sp>
        <p:nvSpPr>
          <p:cNvPr id="12291" name="Rectangle 3"/>
          <p:cNvSpPr>
            <a:spLocks noGrp="1" noChangeArrowheads="1"/>
          </p:cNvSpPr>
          <p:nvPr>
            <p:ph type="body" idx="1"/>
          </p:nvPr>
        </p:nvSpPr>
        <p:spPr>
          <a:xfrm>
            <a:off x="539552" y="736600"/>
            <a:ext cx="8373616" cy="4530725"/>
          </a:xfrm>
        </p:spPr>
        <p:txBody>
          <a:bodyPr/>
          <a:lstStyle/>
          <a:p>
            <a:pPr>
              <a:lnSpc>
                <a:spcPct val="90000"/>
              </a:lnSpc>
            </a:pPr>
            <a:r>
              <a:rPr lang="zh-CN" altLang="en-US" dirty="0"/>
              <a:t>特点</a:t>
            </a:r>
            <a:endParaRPr lang="zh-CN" altLang="en-US" dirty="0"/>
          </a:p>
          <a:p>
            <a:pPr lvl="1">
              <a:lnSpc>
                <a:spcPct val="90000"/>
              </a:lnSpc>
            </a:pPr>
            <a:r>
              <a:rPr lang="zh-CN" altLang="en-US" dirty="0"/>
              <a:t>以提高产品的可用性为目标的先进的产品开发方法论</a:t>
            </a:r>
            <a:endParaRPr lang="zh-CN" altLang="en-US" dirty="0"/>
          </a:p>
          <a:p>
            <a:pPr lvl="1">
              <a:lnSpc>
                <a:spcPct val="90000"/>
              </a:lnSpc>
            </a:pPr>
            <a:r>
              <a:rPr lang="zh-CN" altLang="en-US" dirty="0"/>
              <a:t>借鉴了许多不同领域的方法和技术</a:t>
            </a:r>
            <a:endParaRPr lang="zh-CN" altLang="en-US" dirty="0"/>
          </a:p>
          <a:p>
            <a:pPr lvl="1">
              <a:lnSpc>
                <a:spcPct val="90000"/>
              </a:lnSpc>
            </a:pPr>
            <a:r>
              <a:rPr lang="zh-CN" altLang="en-US" dirty="0"/>
              <a:t>强调以人为中心来进行交互式产品的设计研发  </a:t>
            </a:r>
            <a:endParaRPr lang="zh-CN" altLang="en-US" dirty="0"/>
          </a:p>
          <a:p>
            <a:pPr>
              <a:lnSpc>
                <a:spcPct val="90000"/>
              </a:lnSpc>
            </a:pPr>
            <a:r>
              <a:rPr lang="zh-CN" altLang="en-US" dirty="0"/>
              <a:t>历史</a:t>
            </a:r>
            <a:endParaRPr lang="zh-CN" altLang="en-US" dirty="0"/>
          </a:p>
          <a:p>
            <a:pPr lvl="1">
              <a:lnSpc>
                <a:spcPct val="90000"/>
              </a:lnSpc>
            </a:pPr>
            <a:r>
              <a:rPr lang="zh-CN" altLang="en-US" dirty="0"/>
              <a:t>上世纪</a:t>
            </a:r>
            <a:r>
              <a:rPr lang="en-US" altLang="zh-CN" dirty="0"/>
              <a:t>80</a:t>
            </a:r>
            <a:r>
              <a:rPr lang="zh-CN" altLang="en-US" dirty="0"/>
              <a:t>年代获得工业应用 </a:t>
            </a:r>
            <a:endParaRPr lang="zh-CN" altLang="en-US" dirty="0"/>
          </a:p>
          <a:p>
            <a:pPr lvl="1">
              <a:lnSpc>
                <a:spcPct val="90000"/>
              </a:lnSpc>
            </a:pPr>
            <a:r>
              <a:rPr lang="en-US" altLang="zh-CN" dirty="0"/>
              <a:t>90</a:t>
            </a:r>
            <a:r>
              <a:rPr lang="zh-CN" altLang="en-US" dirty="0"/>
              <a:t>年代得到迅速普及 </a:t>
            </a:r>
            <a:endParaRPr lang="zh-CN" altLang="en-US" dirty="0"/>
          </a:p>
          <a:p>
            <a:pPr>
              <a:lnSpc>
                <a:spcPct val="90000"/>
              </a:lnSpc>
            </a:pPr>
            <a:r>
              <a:rPr lang="zh-CN" altLang="en-US" dirty="0"/>
              <a:t>实例</a:t>
            </a:r>
            <a:endParaRPr lang="zh-CN" altLang="en-US" dirty="0"/>
          </a:p>
          <a:p>
            <a:pPr lvl="1">
              <a:lnSpc>
                <a:spcPct val="90000"/>
              </a:lnSpc>
            </a:pPr>
            <a:r>
              <a:rPr lang="en-US" altLang="zh-CN" dirty="0"/>
              <a:t>IBM</a:t>
            </a:r>
            <a:r>
              <a:rPr lang="zh-CN" altLang="en-US" dirty="0"/>
              <a:t>公司：“可用性方面的投入是一本万利的” </a:t>
            </a:r>
            <a:endParaRPr lang="zh-CN" altLang="en-US" dirty="0"/>
          </a:p>
          <a:p>
            <a:pPr lvl="1">
              <a:lnSpc>
                <a:spcPct val="90000"/>
              </a:lnSpc>
            </a:pPr>
            <a:r>
              <a:rPr lang="en-US" altLang="zh-CN" dirty="0"/>
              <a:t>MS</a:t>
            </a:r>
            <a:r>
              <a:rPr lang="zh-CN" altLang="en-US" dirty="0"/>
              <a:t>已有</a:t>
            </a:r>
            <a:r>
              <a:rPr lang="en-US" altLang="zh-CN" dirty="0"/>
              <a:t>14</a:t>
            </a:r>
            <a:r>
              <a:rPr lang="zh-CN" altLang="en-US" dirty="0"/>
              <a:t>个可用性实验室近</a:t>
            </a:r>
            <a:r>
              <a:rPr lang="en-US" altLang="zh-CN" dirty="0"/>
              <a:t>200</a:t>
            </a:r>
            <a:r>
              <a:rPr lang="zh-CN" altLang="en-US" dirty="0"/>
              <a:t>名可用性专业员工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a:t>可用性度量</a:t>
            </a:r>
            <a:r>
              <a:rPr lang="zh-CN" altLang="en-US" sz="2800"/>
              <a:t> </a:t>
            </a:r>
            <a:endParaRPr lang="zh-CN" altLang="en-US" sz="2800"/>
          </a:p>
        </p:txBody>
      </p:sp>
      <p:sp>
        <p:nvSpPr>
          <p:cNvPr id="13315" name="Rectangle 3"/>
          <p:cNvSpPr>
            <a:spLocks noGrp="1" noChangeArrowheads="1"/>
          </p:cNvSpPr>
          <p:nvPr>
            <p:ph type="body" idx="1"/>
          </p:nvPr>
        </p:nvSpPr>
        <p:spPr>
          <a:xfrm>
            <a:off x="683568" y="980728"/>
            <a:ext cx="8229600" cy="4530725"/>
          </a:xfrm>
        </p:spPr>
        <p:txBody>
          <a:bodyPr/>
          <a:lstStyle/>
          <a:p>
            <a:pPr>
              <a:lnSpc>
                <a:spcPct val="90000"/>
              </a:lnSpc>
            </a:pPr>
            <a:r>
              <a:rPr lang="zh-CN" altLang="en-US" dirty="0"/>
              <a:t>常用方法</a:t>
            </a:r>
            <a:endParaRPr lang="zh-CN" altLang="en-US" dirty="0"/>
          </a:p>
          <a:p>
            <a:pPr lvl="1">
              <a:lnSpc>
                <a:spcPct val="90000"/>
              </a:lnSpc>
            </a:pPr>
            <a:r>
              <a:rPr lang="zh-CN" altLang="en-US" dirty="0"/>
              <a:t>选择一些能够代表目标用户群体的测试用户</a:t>
            </a:r>
            <a:endParaRPr lang="zh-CN" altLang="en-US" dirty="0"/>
          </a:p>
          <a:p>
            <a:pPr lvl="1">
              <a:lnSpc>
                <a:spcPct val="90000"/>
              </a:lnSpc>
            </a:pPr>
            <a:r>
              <a:rPr lang="zh-CN" altLang="en-US" dirty="0"/>
              <a:t>让这些用户使用系统执行一组预定的任务</a:t>
            </a:r>
            <a:endParaRPr lang="zh-CN" altLang="en-US" dirty="0"/>
          </a:p>
          <a:p>
            <a:pPr lvl="1">
              <a:lnSpc>
                <a:spcPct val="90000"/>
              </a:lnSpc>
            </a:pPr>
            <a:r>
              <a:rPr lang="zh-CN" altLang="en-US" dirty="0"/>
              <a:t>比较任务的执行情况</a:t>
            </a:r>
            <a:endParaRPr lang="zh-CN" altLang="en-US" dirty="0"/>
          </a:p>
          <a:p>
            <a:pPr lvl="1">
              <a:lnSpc>
                <a:spcPct val="90000"/>
              </a:lnSpc>
            </a:pPr>
            <a:r>
              <a:rPr lang="zh-CN" altLang="en-US" dirty="0"/>
              <a:t>针对多维属性</a:t>
            </a:r>
            <a:endParaRPr lang="zh-CN" altLang="en-US" dirty="0"/>
          </a:p>
          <a:p>
            <a:pPr lvl="2">
              <a:lnSpc>
                <a:spcPct val="90000"/>
              </a:lnSpc>
            </a:pPr>
            <a:r>
              <a:rPr lang="zh-CN" altLang="en-US" dirty="0"/>
              <a:t>取每个可用性属性的平均值</a:t>
            </a:r>
            <a:endParaRPr lang="zh-CN" altLang="en-US" dirty="0"/>
          </a:p>
          <a:p>
            <a:pPr lvl="2">
              <a:lnSpc>
                <a:spcPct val="90000"/>
              </a:lnSpc>
            </a:pPr>
            <a:r>
              <a:rPr lang="zh-CN" altLang="en-US" dirty="0"/>
              <a:t>查看整体分布情况 </a:t>
            </a:r>
            <a:endParaRPr lang="zh-CN" altLang="en-US" dirty="0"/>
          </a:p>
          <a:p>
            <a:pPr>
              <a:lnSpc>
                <a:spcPct val="90000"/>
              </a:lnSpc>
            </a:pPr>
            <a:r>
              <a:rPr lang="zh-CN" altLang="en-US" dirty="0"/>
              <a:t>主观满意度度量举例</a:t>
            </a:r>
            <a:endParaRPr lang="zh-CN" altLang="en-US" dirty="0"/>
          </a:p>
          <a:p>
            <a:pPr lvl="1">
              <a:lnSpc>
                <a:spcPct val="90000"/>
              </a:lnSpc>
            </a:pPr>
            <a:r>
              <a:rPr lang="zh-CN" altLang="en-US" dirty="0"/>
              <a:t>在</a:t>
            </a:r>
            <a:r>
              <a:rPr lang="en-US" altLang="zh-CN" dirty="0"/>
              <a:t>1~5</a:t>
            </a:r>
            <a:r>
              <a:rPr lang="zh-CN" altLang="en-US" dirty="0"/>
              <a:t>分的</a:t>
            </a:r>
            <a:r>
              <a:rPr lang="en-US" altLang="zh-CN" dirty="0"/>
              <a:t>5</a:t>
            </a:r>
            <a:r>
              <a:rPr lang="zh-CN" altLang="en-US" dirty="0"/>
              <a:t>分制情况下平均值至少为</a:t>
            </a:r>
            <a:r>
              <a:rPr lang="en-US" altLang="zh-CN" dirty="0"/>
              <a:t>4</a:t>
            </a:r>
            <a:endParaRPr lang="en-US" altLang="zh-CN" dirty="0"/>
          </a:p>
          <a:p>
            <a:pPr lvl="1">
              <a:lnSpc>
                <a:spcPct val="90000"/>
              </a:lnSpc>
            </a:pPr>
            <a:r>
              <a:rPr lang="zh-CN" altLang="en-US" dirty="0"/>
              <a:t>或至少</a:t>
            </a:r>
            <a:r>
              <a:rPr lang="en-US" altLang="zh-CN" dirty="0"/>
              <a:t>50%</a:t>
            </a:r>
            <a:r>
              <a:rPr lang="zh-CN" altLang="en-US" dirty="0"/>
              <a:t>的用户给系统打</a:t>
            </a:r>
            <a:r>
              <a:rPr lang="en-US" altLang="zh-CN" dirty="0"/>
              <a:t>5</a:t>
            </a:r>
            <a:r>
              <a:rPr lang="zh-CN" altLang="en-US" dirty="0"/>
              <a:t>分</a:t>
            </a:r>
            <a:endParaRPr lang="zh-CN" altLang="en-US" dirty="0"/>
          </a:p>
          <a:p>
            <a:pPr lvl="1">
              <a:lnSpc>
                <a:spcPct val="90000"/>
              </a:lnSpc>
            </a:pPr>
            <a:r>
              <a:rPr lang="zh-CN" altLang="en-US" dirty="0"/>
              <a:t>或给系统打</a:t>
            </a:r>
            <a:r>
              <a:rPr lang="en-US" altLang="zh-CN" dirty="0"/>
              <a:t>1</a:t>
            </a:r>
            <a:r>
              <a:rPr lang="zh-CN" altLang="en-US" dirty="0"/>
              <a:t>分的用户不超过</a:t>
            </a:r>
            <a:r>
              <a:rPr lang="en-US" altLang="zh-CN" dirty="0"/>
              <a:t>5%</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注意事项</a:t>
            </a:r>
            <a:endParaRPr lang="zh-CN" altLang="en-US"/>
          </a:p>
        </p:txBody>
      </p:sp>
      <p:sp>
        <p:nvSpPr>
          <p:cNvPr id="14339" name="Rectangle 3"/>
          <p:cNvSpPr>
            <a:spLocks noGrp="1" noChangeArrowheads="1"/>
          </p:cNvSpPr>
          <p:nvPr>
            <p:ph type="body" idx="1"/>
          </p:nvPr>
        </p:nvSpPr>
        <p:spPr>
          <a:xfrm>
            <a:off x="611560" y="765200"/>
            <a:ext cx="8229600" cy="4530725"/>
          </a:xfrm>
        </p:spPr>
        <p:txBody>
          <a:bodyPr/>
          <a:lstStyle/>
          <a:p>
            <a:pPr lvl="1"/>
            <a:endParaRPr lang="en-US" altLang="zh-CN" dirty="0"/>
          </a:p>
          <a:p>
            <a:r>
              <a:rPr lang="zh-CN" altLang="en-US" dirty="0"/>
              <a:t>度量一定要针对特定的用户和特定的任务进行</a:t>
            </a:r>
            <a:endParaRPr lang="zh-CN" altLang="en-US" dirty="0"/>
          </a:p>
          <a:p>
            <a:endParaRPr lang="zh-CN" altLang="en-US" sz="1200" dirty="0"/>
          </a:p>
          <a:p>
            <a:r>
              <a:rPr lang="zh-CN" altLang="en-US" dirty="0"/>
              <a:t>用户对不同任务的可用性结果预期可能不同</a:t>
            </a:r>
            <a:endParaRPr lang="zh-CN" altLang="en-US" dirty="0"/>
          </a:p>
          <a:p>
            <a:pPr lvl="1"/>
            <a:r>
              <a:rPr lang="zh-CN" altLang="en-US" dirty="0"/>
              <a:t>用于编辑邮件的文字处理程序和用于编写数万页技术文档的文字处理程序的要求是不同的 </a:t>
            </a:r>
            <a:endParaRPr lang="zh-CN" altLang="en-US" dirty="0"/>
          </a:p>
          <a:p>
            <a:endParaRPr lang="zh-CN" altLang="en-US" sz="1200" dirty="0"/>
          </a:p>
          <a:p>
            <a:r>
              <a:rPr lang="zh-CN" altLang="en-US" dirty="0"/>
              <a:t>因此测试前要明确一组具有代表性的测试任务</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a:t>易学性度量</a:t>
            </a:r>
            <a:r>
              <a:rPr lang="zh-CN" altLang="en-US" sz="2800"/>
              <a:t> </a:t>
            </a:r>
            <a:endParaRPr lang="zh-CN" altLang="en-US" sz="2800"/>
          </a:p>
        </p:txBody>
      </p:sp>
      <p:sp>
        <p:nvSpPr>
          <p:cNvPr id="312323" name="Rectangle 3"/>
          <p:cNvSpPr>
            <a:spLocks noGrp="1" noChangeArrowheads="1"/>
          </p:cNvSpPr>
          <p:nvPr>
            <p:ph type="body" idx="1"/>
          </p:nvPr>
        </p:nvSpPr>
        <p:spPr>
          <a:xfrm>
            <a:off x="323528" y="836712"/>
            <a:ext cx="8445624" cy="4530725"/>
          </a:xfrm>
        </p:spPr>
        <p:txBody>
          <a:bodyPr/>
          <a:lstStyle/>
          <a:p>
            <a:r>
              <a:rPr lang="zh-CN" altLang="en-US"/>
              <a:t>可用性属性中最容易度量的属性</a:t>
            </a:r>
            <a:endParaRPr lang="zh-CN" altLang="en-US"/>
          </a:p>
          <a:p>
            <a:pPr lvl="1"/>
            <a:r>
              <a:rPr lang="zh-CN" altLang="en-US" dirty="0"/>
              <a:t>找一些从未使用过系统的用户</a:t>
            </a:r>
            <a:endParaRPr lang="zh-CN" altLang="en-US" dirty="0"/>
          </a:p>
          <a:p>
            <a:pPr lvl="2"/>
            <a:r>
              <a:rPr lang="zh-CN" altLang="en-US" dirty="0"/>
              <a:t>能够代表系统的目标用户 </a:t>
            </a:r>
            <a:endParaRPr lang="zh-CN" altLang="en-US" dirty="0"/>
          </a:p>
          <a:p>
            <a:pPr lvl="2"/>
            <a:r>
              <a:rPr lang="zh-CN" altLang="en-US" dirty="0"/>
              <a:t>区分没有任何计算机使用经验的新手用户和具有一般计算机使用经验的用户  </a:t>
            </a:r>
            <a:endParaRPr lang="zh-CN" altLang="en-US" dirty="0"/>
          </a:p>
          <a:p>
            <a:pPr lvl="1"/>
            <a:r>
              <a:rPr lang="zh-CN" altLang="en-US" dirty="0"/>
              <a:t>统计他们学习使用系统直至达到某种熟练程度的时间</a:t>
            </a:r>
            <a:endParaRPr lang="zh-CN" altLang="en-US" dirty="0"/>
          </a:p>
          <a:p>
            <a:r>
              <a:rPr lang="zh-CN" altLang="en-US" dirty="0"/>
              <a:t>特定熟练程度 </a:t>
            </a:r>
            <a:endParaRPr lang="zh-CN" altLang="en-US" dirty="0"/>
          </a:p>
          <a:p>
            <a:pPr lvl="1"/>
            <a:r>
              <a:rPr lang="zh-CN" altLang="en-US" dirty="0"/>
              <a:t>用户能够完成某个特定的任务 </a:t>
            </a:r>
            <a:endParaRPr lang="zh-CN" altLang="en-US" dirty="0"/>
          </a:p>
          <a:p>
            <a:pPr lvl="1"/>
            <a:r>
              <a:rPr lang="zh-CN" altLang="en-US" dirty="0"/>
              <a:t>或用户能够在特定的时间内完成一组特定任务  </a:t>
            </a:r>
            <a:endParaRPr lang="zh-CN" altLang="en-US" dirty="0"/>
          </a:p>
          <a:p>
            <a:pPr lvl="1"/>
            <a:r>
              <a:rPr lang="zh-CN" altLang="en-US" dirty="0"/>
              <a:t>原因：学习曲线没有明确区分“学会和未学会”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3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23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23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23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232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232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232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23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a:t>使用效率度量</a:t>
            </a:r>
            <a:r>
              <a:rPr lang="zh-CN" altLang="en-US" sz="2800"/>
              <a:t> </a:t>
            </a:r>
            <a:endParaRPr lang="zh-CN" altLang="en-US" sz="2800"/>
          </a:p>
        </p:txBody>
      </p:sp>
      <p:sp>
        <p:nvSpPr>
          <p:cNvPr id="16387" name="Rectangle 3"/>
          <p:cNvSpPr>
            <a:spLocks noGrp="1" noChangeArrowheads="1"/>
          </p:cNvSpPr>
          <p:nvPr>
            <p:ph type="body" idx="1"/>
          </p:nvPr>
        </p:nvSpPr>
        <p:spPr>
          <a:xfrm>
            <a:off x="611560" y="1052736"/>
            <a:ext cx="8229600" cy="4530725"/>
          </a:xfrm>
        </p:spPr>
        <p:txBody>
          <a:bodyPr/>
          <a:lstStyle/>
          <a:p>
            <a:pPr>
              <a:lnSpc>
                <a:spcPct val="90000"/>
              </a:lnSpc>
            </a:pPr>
            <a:r>
              <a:rPr lang="zh-CN" altLang="en-US"/>
              <a:t>并不是所有用户都能够迅速达到最终的绩效水平 </a:t>
            </a:r>
            <a:endParaRPr lang="zh-CN" altLang="en-US"/>
          </a:p>
          <a:p>
            <a:pPr lvl="1">
              <a:lnSpc>
                <a:spcPct val="90000"/>
              </a:lnSpc>
            </a:pPr>
            <a:r>
              <a:rPr lang="zh-CN" altLang="en-US" dirty="0"/>
              <a:t>用户自身的原因 </a:t>
            </a:r>
            <a:endParaRPr lang="zh-CN" altLang="en-US" dirty="0"/>
          </a:p>
          <a:p>
            <a:pPr lvl="1">
              <a:lnSpc>
                <a:spcPct val="90000"/>
              </a:lnSpc>
            </a:pPr>
            <a:r>
              <a:rPr lang="zh-CN" altLang="en-US" dirty="0"/>
              <a:t>少量系统的操作十分复杂 </a:t>
            </a:r>
            <a:endParaRPr lang="zh-CN" altLang="en-US" dirty="0"/>
          </a:p>
          <a:p>
            <a:pPr>
              <a:lnSpc>
                <a:spcPct val="90000"/>
              </a:lnSpc>
            </a:pPr>
            <a:r>
              <a:rPr lang="zh-CN" altLang="en-US" dirty="0"/>
              <a:t>同样要区分不同的用户群体 </a:t>
            </a:r>
            <a:endParaRPr lang="zh-CN" altLang="en-US" dirty="0"/>
          </a:p>
          <a:p>
            <a:pPr lvl="1">
              <a:lnSpc>
                <a:spcPct val="90000"/>
              </a:lnSpc>
            </a:pPr>
            <a:r>
              <a:rPr lang="zh-CN" altLang="en-US" dirty="0"/>
              <a:t>对于有经验的用户</a:t>
            </a:r>
            <a:endParaRPr lang="zh-CN" altLang="en-US" dirty="0"/>
          </a:p>
          <a:p>
            <a:pPr lvl="2">
              <a:lnSpc>
                <a:spcPct val="90000"/>
              </a:lnSpc>
            </a:pPr>
            <a:r>
              <a:rPr lang="zh-CN" altLang="en-US" dirty="0"/>
              <a:t>“有经验”较为正规的衡量方式是通过使用系统的小时数来定义的 </a:t>
            </a:r>
            <a:endParaRPr lang="zh-CN" altLang="en-US" dirty="0"/>
          </a:p>
          <a:p>
            <a:pPr lvl="2">
              <a:lnSpc>
                <a:spcPct val="90000"/>
              </a:lnSpc>
            </a:pPr>
            <a:r>
              <a:rPr lang="zh-CN" altLang="en-US" dirty="0"/>
              <a:t>先使用，然后度量其绩效水平</a:t>
            </a:r>
            <a:endParaRPr lang="zh-CN" altLang="en-US" dirty="0"/>
          </a:p>
          <a:p>
            <a:pPr lvl="2">
              <a:lnSpc>
                <a:spcPct val="90000"/>
              </a:lnSpc>
            </a:pPr>
            <a:r>
              <a:rPr lang="zh-CN" altLang="en-US" dirty="0"/>
              <a:t>或为用户绘制学习曲线</a:t>
            </a:r>
            <a:endParaRPr lang="zh-CN" altLang="en-US" dirty="0"/>
          </a:p>
          <a:p>
            <a:pPr lvl="3">
              <a:lnSpc>
                <a:spcPct val="90000"/>
              </a:lnSpc>
            </a:pPr>
            <a:r>
              <a:rPr lang="zh-CN" altLang="en-US" dirty="0"/>
              <a:t>当发现用户的绩效水平在一段时间内不再提高时，就认为已经达到了该用户的稳定绩效水平 </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2800"/>
              <a:t>易记性度量</a:t>
            </a:r>
            <a:endParaRPr lang="zh-CN" altLang="en-US" sz="2800"/>
          </a:p>
        </p:txBody>
      </p:sp>
      <p:sp>
        <p:nvSpPr>
          <p:cNvPr id="375811" name="Rectangle 3"/>
          <p:cNvSpPr>
            <a:spLocks noGrp="1" noChangeArrowheads="1"/>
          </p:cNvSpPr>
          <p:nvPr>
            <p:ph type="body" idx="1"/>
          </p:nvPr>
        </p:nvSpPr>
        <p:spPr>
          <a:xfrm>
            <a:off x="611560" y="980728"/>
            <a:ext cx="8229600" cy="4530725"/>
          </a:xfrm>
        </p:spPr>
        <p:txBody>
          <a:bodyPr/>
          <a:lstStyle/>
          <a:p>
            <a:r>
              <a:rPr lang="zh-CN" altLang="en-US"/>
              <a:t>用户分类</a:t>
            </a:r>
            <a:endParaRPr lang="zh-CN" altLang="en-US"/>
          </a:p>
          <a:p>
            <a:pPr lvl="1"/>
            <a:r>
              <a:rPr lang="zh-CN" altLang="en-US" dirty="0"/>
              <a:t>新手用户，熟练用户，非频繁使用用户</a:t>
            </a:r>
            <a:endParaRPr lang="zh-CN" altLang="en-US" dirty="0"/>
          </a:p>
          <a:p>
            <a:pPr lvl="1"/>
            <a:r>
              <a:rPr lang="zh-CN" altLang="en-US" dirty="0"/>
              <a:t>对非频繁使用用户进行测试最能体现系统的易记性 </a:t>
            </a:r>
            <a:endParaRPr lang="zh-CN" altLang="en-US" dirty="0"/>
          </a:p>
          <a:p>
            <a:r>
              <a:rPr lang="zh-CN" altLang="en-US" dirty="0"/>
              <a:t>度量方法</a:t>
            </a:r>
            <a:endParaRPr lang="zh-CN" altLang="en-US" dirty="0"/>
          </a:p>
          <a:p>
            <a:pPr lvl="1"/>
            <a:r>
              <a:rPr lang="zh-CN" altLang="en-US" dirty="0"/>
              <a:t>对在特定长时间内没有使用系统的用户进行标准用户测试</a:t>
            </a:r>
            <a:endParaRPr lang="zh-CN" altLang="en-US" dirty="0"/>
          </a:p>
          <a:p>
            <a:pPr lvl="2"/>
            <a:r>
              <a:rPr lang="zh-CN" altLang="en-US" dirty="0"/>
              <a:t>记录下这些用户执行特定任务所用的时间 </a:t>
            </a:r>
            <a:endParaRPr lang="zh-CN" altLang="en-US" dirty="0"/>
          </a:p>
          <a:p>
            <a:pPr lvl="1"/>
            <a:r>
              <a:rPr lang="zh-CN" altLang="en-US" dirty="0"/>
              <a:t>对用户进行记忆测试 </a:t>
            </a:r>
            <a:endParaRPr lang="zh-CN" altLang="en-US" dirty="0"/>
          </a:p>
          <a:p>
            <a:pPr lvl="2"/>
            <a:r>
              <a:rPr lang="zh-CN" altLang="en-US" dirty="0"/>
              <a:t>如在用户完成一个应用系统的特定任务后，让用户解释各种命令的作用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8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58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58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2800"/>
              <a:t>错误率度量</a:t>
            </a:r>
            <a:endParaRPr lang="zh-CN" altLang="en-US" sz="2800"/>
          </a:p>
        </p:txBody>
      </p:sp>
      <p:sp>
        <p:nvSpPr>
          <p:cNvPr id="18435" name="Rectangle 3"/>
          <p:cNvSpPr>
            <a:spLocks noGrp="1" noChangeArrowheads="1"/>
          </p:cNvSpPr>
          <p:nvPr>
            <p:ph type="body" idx="1"/>
          </p:nvPr>
        </p:nvSpPr>
        <p:spPr>
          <a:xfrm>
            <a:off x="683568" y="620688"/>
            <a:ext cx="8280400" cy="5832648"/>
          </a:xfrm>
        </p:spPr>
        <p:txBody>
          <a:bodyPr/>
          <a:lstStyle/>
          <a:p>
            <a:pPr>
              <a:lnSpc>
                <a:spcPct val="90000"/>
              </a:lnSpc>
            </a:pPr>
            <a:r>
              <a:rPr lang="zh-CN" altLang="en-US" dirty="0"/>
              <a:t>错误</a:t>
            </a:r>
            <a:endParaRPr lang="zh-CN" altLang="en-US" dirty="0"/>
          </a:p>
          <a:p>
            <a:pPr lvl="1">
              <a:lnSpc>
                <a:spcPct val="90000"/>
              </a:lnSpc>
            </a:pPr>
            <a:r>
              <a:rPr lang="zh-CN" altLang="en-US" dirty="0"/>
              <a:t>通常指不能实现预定目标的操作 </a:t>
            </a:r>
            <a:endParaRPr lang="zh-CN" altLang="en-US" dirty="0"/>
          </a:p>
          <a:p>
            <a:pPr>
              <a:lnSpc>
                <a:spcPct val="90000"/>
              </a:lnSpc>
            </a:pPr>
            <a:r>
              <a:rPr lang="zh-CN" altLang="en-US" dirty="0"/>
              <a:t>度量</a:t>
            </a:r>
            <a:endParaRPr lang="zh-CN" altLang="en-US" dirty="0"/>
          </a:p>
          <a:p>
            <a:pPr lvl="1">
              <a:lnSpc>
                <a:spcPct val="90000"/>
              </a:lnSpc>
            </a:pPr>
            <a:r>
              <a:rPr lang="zh-CN" altLang="en-US" dirty="0"/>
              <a:t>在用户执行特定任务时通过统计这种操作的次数</a:t>
            </a:r>
            <a:endParaRPr lang="zh-CN" altLang="en-US" dirty="0"/>
          </a:p>
          <a:p>
            <a:pPr lvl="1">
              <a:lnSpc>
                <a:spcPct val="90000"/>
              </a:lnSpc>
            </a:pPr>
            <a:r>
              <a:rPr lang="zh-CN" altLang="en-US" dirty="0"/>
              <a:t>可以在度量其他可用性属性的同时来度量  </a:t>
            </a:r>
            <a:endParaRPr lang="zh-CN" altLang="en-US" dirty="0"/>
          </a:p>
          <a:p>
            <a:pPr>
              <a:lnSpc>
                <a:spcPct val="90000"/>
              </a:lnSpc>
            </a:pPr>
            <a:r>
              <a:rPr lang="zh-CN" altLang="en-US" dirty="0"/>
              <a:t>错误分类</a:t>
            </a:r>
            <a:endParaRPr lang="zh-CN" altLang="en-US" dirty="0"/>
          </a:p>
          <a:p>
            <a:pPr lvl="1">
              <a:lnSpc>
                <a:spcPct val="90000"/>
              </a:lnSpc>
            </a:pPr>
            <a:r>
              <a:rPr lang="zh-CN" altLang="en-US" dirty="0"/>
              <a:t>错误发生后能够被用户立刻纠正，不会对系统带来灾难性的影响 </a:t>
            </a:r>
            <a:endParaRPr lang="zh-CN" altLang="en-US" dirty="0"/>
          </a:p>
          <a:p>
            <a:pPr lvl="2">
              <a:lnSpc>
                <a:spcPct val="90000"/>
              </a:lnSpc>
            </a:pPr>
            <a:r>
              <a:rPr lang="zh-CN" altLang="en-US" dirty="0"/>
              <a:t>往往会被包含在使用效率的统计当中 </a:t>
            </a:r>
            <a:endParaRPr lang="zh-CN" altLang="en-US" dirty="0"/>
          </a:p>
          <a:p>
            <a:pPr lvl="1">
              <a:lnSpc>
                <a:spcPct val="90000"/>
              </a:lnSpc>
            </a:pPr>
            <a:r>
              <a:rPr lang="zh-CN" altLang="en-US" dirty="0"/>
              <a:t>不易于被用户发现，从而可能造成最终结果存在问题</a:t>
            </a:r>
            <a:endParaRPr lang="zh-CN" altLang="en-US" dirty="0"/>
          </a:p>
          <a:p>
            <a:pPr lvl="2">
              <a:lnSpc>
                <a:spcPct val="90000"/>
              </a:lnSpc>
            </a:pPr>
            <a:r>
              <a:rPr lang="zh-CN" altLang="en-US" dirty="0"/>
              <a:t>设计人员在设计时也应该将其发生的频率降到最低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a:t>满意度度量 </a:t>
            </a:r>
            <a:endParaRPr lang="zh-CN" altLang="en-US"/>
          </a:p>
        </p:txBody>
      </p:sp>
      <p:sp>
        <p:nvSpPr>
          <p:cNvPr id="19459" name="Rectangle 3"/>
          <p:cNvSpPr>
            <a:spLocks noGrp="1" noChangeArrowheads="1"/>
          </p:cNvSpPr>
          <p:nvPr>
            <p:ph type="body" idx="1"/>
          </p:nvPr>
        </p:nvSpPr>
        <p:spPr>
          <a:xfrm>
            <a:off x="611560" y="980728"/>
            <a:ext cx="8229600" cy="4530725"/>
          </a:xfrm>
        </p:spPr>
        <p:txBody>
          <a:bodyPr/>
          <a:lstStyle/>
          <a:p>
            <a:r>
              <a:rPr lang="zh-CN" altLang="en-US"/>
              <a:t>满意度度量评价都是主观的 </a:t>
            </a:r>
            <a:endParaRPr lang="zh-CN" altLang="en-US"/>
          </a:p>
          <a:p>
            <a:pPr lvl="1"/>
            <a:r>
              <a:rPr lang="zh-CN" altLang="en-US" dirty="0"/>
              <a:t>以询问用户的方式进行度量更合适</a:t>
            </a:r>
            <a:endParaRPr lang="zh-CN" altLang="en-US" dirty="0"/>
          </a:p>
          <a:p>
            <a:pPr lvl="1"/>
            <a:r>
              <a:rPr lang="zh-CN" altLang="en-US" dirty="0"/>
              <a:t>为减少单个用户评价的主观性，把多个用户的结果综合起来取其平均值 </a:t>
            </a:r>
            <a:endParaRPr lang="zh-CN" altLang="en-US" dirty="0"/>
          </a:p>
          <a:p>
            <a:pPr lvl="1"/>
            <a:endParaRPr lang="zh-CN" altLang="en-US" sz="1200" dirty="0"/>
          </a:p>
          <a:p>
            <a:r>
              <a:rPr lang="zh-CN" altLang="en-US" dirty="0"/>
              <a:t>度量通常在用户测试完成后进行 </a:t>
            </a:r>
            <a:endParaRPr lang="zh-CN" altLang="en-US" dirty="0"/>
          </a:p>
          <a:p>
            <a:pPr lvl="1"/>
            <a:r>
              <a:rPr lang="zh-CN" altLang="en-US" dirty="0"/>
              <a:t>要求用户通过简单的调查问卷对系统打分</a:t>
            </a:r>
            <a:endParaRPr lang="zh-CN" altLang="en-US" dirty="0"/>
          </a:p>
          <a:p>
            <a:pPr lvl="2"/>
            <a:r>
              <a:rPr lang="zh-CN" altLang="en-US" dirty="0"/>
              <a:t>可以</a:t>
            </a:r>
            <a:r>
              <a:rPr lang="en-US" altLang="zh-CN" dirty="0"/>
              <a:t>1-5</a:t>
            </a:r>
            <a:r>
              <a:rPr lang="zh-CN" altLang="en-US" dirty="0"/>
              <a:t>或</a:t>
            </a:r>
            <a:r>
              <a:rPr lang="en-US" altLang="zh-CN" dirty="0"/>
              <a:t>1-7</a:t>
            </a:r>
            <a:r>
              <a:rPr lang="zh-CN" altLang="en-US" dirty="0"/>
              <a:t>的</a:t>
            </a:r>
            <a:r>
              <a:rPr lang="en-US" altLang="zh-CN" dirty="0"/>
              <a:t>Likert</a:t>
            </a:r>
            <a:r>
              <a:rPr lang="zh-CN" altLang="en-US" dirty="0"/>
              <a:t>度量尺度或语义差异尺度作为打分标准</a:t>
            </a:r>
            <a:endParaRPr lang="zh-CN" altLang="en-US" dirty="0"/>
          </a:p>
          <a:p>
            <a:pPr lvl="2"/>
            <a:r>
              <a:rPr lang="zh-CN" altLang="en-US" dirty="0"/>
              <a:t>一定要在用户使用系统执行真实的任务之后再来询问他们的看法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611560" y="1196752"/>
            <a:ext cx="8229600" cy="4530725"/>
          </a:xfrm>
        </p:spPr>
        <p:txBody>
          <a:bodyPr/>
          <a:lstStyle/>
          <a:p>
            <a:pPr>
              <a:lnSpc>
                <a:spcPct val="90000"/>
              </a:lnSpc>
            </a:pPr>
            <a:r>
              <a:rPr lang="zh-CN" altLang="en-US" dirty="0"/>
              <a:t>设计目标</a:t>
            </a:r>
            <a:endParaRPr lang="zh-CN" altLang="en-US" dirty="0"/>
          </a:p>
          <a:p>
            <a:pPr>
              <a:lnSpc>
                <a:spcPct val="90000"/>
              </a:lnSpc>
            </a:pPr>
            <a:r>
              <a:rPr lang="zh-CN" altLang="en-US" dirty="0"/>
              <a:t>简易可用性工程</a:t>
            </a:r>
            <a:endParaRPr lang="zh-CN" altLang="en-US" dirty="0"/>
          </a:p>
          <a:p>
            <a:pPr>
              <a:lnSpc>
                <a:spcPct val="90000"/>
              </a:lnSpc>
            </a:pPr>
            <a:r>
              <a:rPr lang="zh-CN" altLang="en-US" dirty="0"/>
              <a:t>设计原则</a:t>
            </a:r>
            <a:endParaRPr lang="zh-CN" altLang="en-US" dirty="0"/>
          </a:p>
          <a:p>
            <a:pPr lvl="1">
              <a:lnSpc>
                <a:spcPct val="90000"/>
              </a:lnSpc>
            </a:pPr>
            <a:r>
              <a:rPr lang="zh-CN" altLang="en-US" dirty="0"/>
              <a:t>一般原则</a:t>
            </a:r>
            <a:endParaRPr lang="zh-CN" altLang="en-US" dirty="0"/>
          </a:p>
          <a:p>
            <a:pPr lvl="1">
              <a:lnSpc>
                <a:spcPct val="90000"/>
              </a:lnSpc>
            </a:pPr>
            <a:r>
              <a:rPr lang="zh-CN" altLang="en-US" dirty="0"/>
              <a:t>黄金规则</a:t>
            </a:r>
            <a:endParaRPr lang="zh-CN" altLang="en-US" dirty="0"/>
          </a:p>
          <a:p>
            <a:pPr lvl="1">
              <a:lnSpc>
                <a:spcPct val="90000"/>
              </a:lnSpc>
            </a:pPr>
            <a:r>
              <a:rPr lang="zh-CN" altLang="en-US" dirty="0"/>
              <a:t>启发式规则</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a:t>调查问卷的设计</a:t>
            </a:r>
            <a:endParaRPr lang="zh-CN" altLang="en-US"/>
          </a:p>
        </p:txBody>
      </p:sp>
      <p:sp>
        <p:nvSpPr>
          <p:cNvPr id="20483" name="Rectangle 3"/>
          <p:cNvSpPr>
            <a:spLocks noGrp="1" noChangeArrowheads="1"/>
          </p:cNvSpPr>
          <p:nvPr>
            <p:ph type="body" idx="1"/>
          </p:nvPr>
        </p:nvSpPr>
        <p:spPr>
          <a:xfrm>
            <a:off x="683568" y="1124744"/>
            <a:ext cx="8064500" cy="4032250"/>
          </a:xfrm>
        </p:spPr>
        <p:txBody>
          <a:bodyPr/>
          <a:lstStyle/>
          <a:p>
            <a:pPr>
              <a:lnSpc>
                <a:spcPct val="90000"/>
              </a:lnSpc>
            </a:pPr>
            <a:r>
              <a:rPr lang="zh-CN" altLang="en-US" dirty="0"/>
              <a:t>通常设计得较为简短 </a:t>
            </a:r>
            <a:endParaRPr lang="zh-CN" altLang="en-US" dirty="0"/>
          </a:p>
          <a:p>
            <a:pPr lvl="1">
              <a:lnSpc>
                <a:spcPct val="90000"/>
              </a:lnSpc>
            </a:pPr>
            <a:r>
              <a:rPr lang="zh-CN" altLang="en-US" dirty="0"/>
              <a:t>以保证最高的结果返回率</a:t>
            </a:r>
            <a:endParaRPr lang="zh-CN" altLang="en-US" dirty="0"/>
          </a:p>
          <a:p>
            <a:pPr lvl="1">
              <a:lnSpc>
                <a:spcPct val="90000"/>
              </a:lnSpc>
            </a:pPr>
            <a:endParaRPr lang="zh-CN" altLang="en-US" dirty="0"/>
          </a:p>
          <a:p>
            <a:pPr>
              <a:lnSpc>
                <a:spcPct val="90000"/>
              </a:lnSpc>
            </a:pPr>
            <a:r>
              <a:rPr lang="zh-CN" altLang="en-US" sz="2400" dirty="0"/>
              <a:t>以</a:t>
            </a:r>
            <a:r>
              <a:rPr lang="en-US" altLang="zh-CN" sz="2400" dirty="0"/>
              <a:t>1-5</a:t>
            </a:r>
            <a:r>
              <a:rPr lang="zh-CN" altLang="en-US" sz="2400" dirty="0"/>
              <a:t>或</a:t>
            </a:r>
            <a:r>
              <a:rPr lang="en-US" altLang="zh-CN" sz="2400" dirty="0"/>
              <a:t>1-7</a:t>
            </a:r>
            <a:r>
              <a:rPr lang="zh-CN" altLang="en-US" sz="2400" dirty="0"/>
              <a:t>的</a:t>
            </a:r>
            <a:r>
              <a:rPr lang="en-US" altLang="zh-CN" sz="2400" dirty="0"/>
              <a:t>Likert</a:t>
            </a:r>
            <a:r>
              <a:rPr lang="zh-CN" altLang="en-US" sz="2400" dirty="0"/>
              <a:t>度量尺度或语义差异尺度作为打分标准</a:t>
            </a:r>
            <a:r>
              <a:rPr lang="zh-CN" altLang="en-US" dirty="0"/>
              <a:t> </a:t>
            </a:r>
            <a:endParaRPr lang="zh-CN" altLang="en-US" dirty="0"/>
          </a:p>
          <a:p>
            <a:pPr lvl="1">
              <a:lnSpc>
                <a:spcPct val="90000"/>
              </a:lnSpc>
            </a:pPr>
            <a:r>
              <a:rPr lang="zh-CN" altLang="en-US" sz="2000" dirty="0"/>
              <a:t>得分越高，说明认可的程度越高 </a:t>
            </a:r>
            <a:endParaRPr lang="zh-CN" altLang="en-US" sz="2000" dirty="0"/>
          </a:p>
          <a:p>
            <a:pPr lvl="1">
              <a:lnSpc>
                <a:spcPct val="90000"/>
              </a:lnSpc>
            </a:pPr>
            <a:r>
              <a:rPr lang="zh-CN" altLang="en-US" sz="2000" dirty="0"/>
              <a:t>研究发现</a:t>
            </a:r>
            <a:r>
              <a:rPr lang="en-US" altLang="zh-CN" sz="2000" dirty="0"/>
              <a:t>1-5</a:t>
            </a:r>
            <a:r>
              <a:rPr lang="zh-CN" altLang="en-US" sz="2000" dirty="0"/>
              <a:t>分的评价尺度的中值是</a:t>
            </a:r>
            <a:r>
              <a:rPr lang="en-US" altLang="zh-CN" sz="2000" dirty="0"/>
              <a:t>3.6</a:t>
            </a:r>
            <a:r>
              <a:rPr lang="zh-CN" altLang="en-US" sz="2000" dirty="0"/>
              <a:t>分（</a:t>
            </a:r>
            <a:r>
              <a:rPr lang="en-US" altLang="zh-CN" sz="2000" dirty="0"/>
              <a:t>1</a:t>
            </a:r>
            <a:r>
              <a:rPr lang="zh-CN" altLang="en-US" sz="2000" dirty="0"/>
              <a:t>分满意度最低，</a:t>
            </a:r>
            <a:r>
              <a:rPr lang="en-US" altLang="zh-CN" sz="2000" dirty="0"/>
              <a:t>5</a:t>
            </a:r>
            <a:r>
              <a:rPr lang="zh-CN" altLang="en-US" sz="2000" dirty="0"/>
              <a:t>分最高）</a:t>
            </a:r>
            <a:endParaRPr lang="zh-CN" altLang="en-US" sz="2000" dirty="0"/>
          </a:p>
          <a:p>
            <a:pPr lvl="2">
              <a:lnSpc>
                <a:spcPct val="90000"/>
              </a:lnSpc>
            </a:pPr>
            <a:r>
              <a:rPr lang="zh-CN" altLang="en-US" dirty="0"/>
              <a:t>评估定义一个锚点或基准点是非常重要的</a:t>
            </a:r>
            <a:endParaRPr lang="zh-CN" altLang="en-US" dirty="0"/>
          </a:p>
          <a:p>
            <a:pPr lvl="2">
              <a:lnSpc>
                <a:spcPct val="90000"/>
              </a:lnSpc>
              <a:buFont typeface="Wingdings" panose="05000000000000000000" pitchFamily="2" charset="2"/>
              <a:buNone/>
            </a:pPr>
            <a:r>
              <a:rPr lang="zh-CN" altLang="en-US" dirty="0"/>
              <a:t> </a:t>
            </a:r>
            <a:endParaRPr lang="zh-CN" altLang="en-US" dirty="0"/>
          </a:p>
          <a:p>
            <a:pPr>
              <a:lnSpc>
                <a:spcPct val="90000"/>
              </a:lnSpc>
            </a:pPr>
            <a:r>
              <a:rPr lang="zh-CN" altLang="en-US" sz="2400" dirty="0"/>
              <a:t>不论采用什么样的评价尺度，都应当在大规模测试前进行小规模试点测试  </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t>Likert</a:t>
            </a:r>
            <a:r>
              <a:rPr lang="zh-CN" altLang="en-US"/>
              <a:t>度量尺度举例</a:t>
            </a:r>
            <a:endParaRPr lang="zh-CN" altLang="en-US"/>
          </a:p>
        </p:txBody>
      </p:sp>
      <p:sp>
        <p:nvSpPr>
          <p:cNvPr id="21507" name="Rectangle 3"/>
          <p:cNvSpPr>
            <a:spLocks noGrp="1" noChangeArrowheads="1"/>
          </p:cNvSpPr>
          <p:nvPr>
            <p:ph type="body" idx="1"/>
          </p:nvPr>
        </p:nvSpPr>
        <p:spPr/>
        <p:txBody>
          <a:bodyPr/>
          <a:lstStyle/>
          <a:p>
            <a:r>
              <a:rPr lang="zh-CN" altLang="en-US"/>
              <a:t>对于下面关于</a:t>
            </a:r>
            <a:r>
              <a:rPr lang="zh-CN" altLang="en-US">
                <a:solidFill>
                  <a:srgbClr val="FF0000"/>
                </a:solidFill>
              </a:rPr>
              <a:t>系统</a:t>
            </a:r>
            <a:r>
              <a:rPr lang="zh-CN" altLang="en-US"/>
              <a:t>的陈述，请指出您同意或不同意的程度：</a:t>
            </a:r>
            <a:endParaRPr lang="zh-CN" altLang="en-US"/>
          </a:p>
          <a:p>
            <a:pPr lvl="1"/>
            <a:r>
              <a:rPr lang="zh-CN" altLang="en-US"/>
              <a:t>“很容易学会怎样使用这个系统”</a:t>
            </a:r>
            <a:endParaRPr lang="zh-CN" altLang="en-US"/>
          </a:p>
          <a:p>
            <a:pPr lvl="1">
              <a:buFont typeface="Wingdings" panose="05000000000000000000" pitchFamily="2" charset="2"/>
              <a:buNone/>
            </a:pPr>
            <a:r>
              <a:rPr lang="zh-CN" altLang="en-US"/>
              <a:t>       不同意 </a:t>
            </a:r>
            <a:r>
              <a:rPr lang="en-US" altLang="zh-CN"/>
              <a:t>1   2   3   4   5 </a:t>
            </a:r>
            <a:r>
              <a:rPr lang="zh-CN" altLang="en-US"/>
              <a:t>同意</a:t>
            </a:r>
            <a:endParaRPr lang="zh-CN" altLang="en-US"/>
          </a:p>
          <a:p>
            <a:pPr lvl="1"/>
            <a:r>
              <a:rPr lang="zh-CN" altLang="en-US"/>
              <a:t>“使用这个系统是一段让人很沮丧的经历”</a:t>
            </a:r>
            <a:endParaRPr lang="zh-CN" altLang="en-US"/>
          </a:p>
          <a:p>
            <a:pPr lvl="1"/>
            <a:r>
              <a:rPr lang="zh-CN" altLang="en-US"/>
              <a:t>“这个系统可以帮助达到很高的生产效率”</a:t>
            </a:r>
            <a:endParaRPr lang="zh-CN" altLang="en-US"/>
          </a:p>
          <a:p>
            <a:pPr lvl="1"/>
            <a:r>
              <a:rPr lang="zh-CN" altLang="en-US"/>
              <a:t>“担心使用该系统获得的结果存在错误”</a:t>
            </a:r>
            <a:endParaRPr lang="zh-CN" altLang="en-US"/>
          </a:p>
          <a:p>
            <a:pPr lvl="1"/>
            <a:r>
              <a:rPr lang="zh-CN" altLang="en-US"/>
              <a:t>“使用该系统工作让人感觉很愉快” </a:t>
            </a:r>
            <a:endParaRPr lang="zh-CN" altLang="en-US"/>
          </a:p>
          <a:p>
            <a:pPr lvl="1"/>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a:t>语义差异尺度标准</a:t>
            </a:r>
            <a:endParaRPr lang="zh-CN" altLang="en-US"/>
          </a:p>
        </p:txBody>
      </p:sp>
      <p:sp>
        <p:nvSpPr>
          <p:cNvPr id="22531" name="Rectangle 3"/>
          <p:cNvSpPr>
            <a:spLocks noGrp="1" noChangeArrowheads="1"/>
          </p:cNvSpPr>
          <p:nvPr>
            <p:ph type="body" idx="1"/>
          </p:nvPr>
        </p:nvSpPr>
        <p:spPr/>
        <p:txBody>
          <a:bodyPr/>
          <a:lstStyle/>
          <a:p>
            <a:r>
              <a:rPr lang="zh-CN" altLang="en-US"/>
              <a:t>请在最能够体现您对这个系统印象的位置上做标记</a:t>
            </a:r>
            <a:endParaRPr lang="zh-CN" altLang="en-US"/>
          </a:p>
          <a:p>
            <a:pPr lvl="1"/>
            <a:r>
              <a:rPr lang="zh-CN" altLang="en-US"/>
              <a:t>愉快 </a:t>
            </a:r>
            <a:r>
              <a:rPr lang="en-US" altLang="zh-CN"/>
              <a:t>— — — — — — — </a:t>
            </a:r>
            <a:r>
              <a:rPr lang="zh-CN" altLang="en-US"/>
              <a:t>气恼</a:t>
            </a:r>
            <a:endParaRPr lang="zh-CN" altLang="en-US"/>
          </a:p>
          <a:p>
            <a:pPr lvl="1"/>
            <a:r>
              <a:rPr lang="zh-CN" altLang="en-US"/>
              <a:t>完善 </a:t>
            </a:r>
            <a:r>
              <a:rPr lang="en-US" altLang="zh-CN"/>
              <a:t>— — — — — — — </a:t>
            </a:r>
            <a:r>
              <a:rPr lang="zh-CN" altLang="en-US"/>
              <a:t>不完善</a:t>
            </a:r>
            <a:endParaRPr lang="zh-CN" altLang="en-US"/>
          </a:p>
          <a:p>
            <a:pPr lvl="1"/>
            <a:r>
              <a:rPr lang="zh-CN" altLang="en-US"/>
              <a:t>合作 </a:t>
            </a:r>
            <a:r>
              <a:rPr lang="en-US" altLang="zh-CN"/>
              <a:t>— — — — — — — </a:t>
            </a:r>
            <a:r>
              <a:rPr lang="zh-CN" altLang="en-US"/>
              <a:t>不合作</a:t>
            </a:r>
            <a:endParaRPr lang="zh-CN" altLang="en-US"/>
          </a:p>
          <a:p>
            <a:pPr lvl="1"/>
            <a:r>
              <a:rPr lang="zh-CN" altLang="en-US"/>
              <a:t>简单 </a:t>
            </a:r>
            <a:r>
              <a:rPr lang="en-US" altLang="zh-CN"/>
              <a:t>— — — — — — — </a:t>
            </a:r>
            <a:r>
              <a:rPr lang="zh-CN" altLang="en-US"/>
              <a:t>复杂</a:t>
            </a:r>
            <a:endParaRPr lang="zh-CN" altLang="en-US"/>
          </a:p>
          <a:p>
            <a:pPr lvl="1"/>
            <a:r>
              <a:rPr lang="zh-CN" altLang="en-US"/>
              <a:t>快速 </a:t>
            </a:r>
            <a:r>
              <a:rPr lang="en-US" altLang="zh-CN"/>
              <a:t>— — — — — — — </a:t>
            </a:r>
            <a:r>
              <a:rPr lang="zh-CN" altLang="en-US"/>
              <a:t>慢速</a:t>
            </a:r>
            <a:endParaRPr lang="zh-CN" altLang="en-US"/>
          </a:p>
          <a:p>
            <a:pPr lvl="1"/>
            <a:r>
              <a:rPr lang="zh-CN" altLang="en-US"/>
              <a:t>安全 </a:t>
            </a:r>
            <a:r>
              <a:rPr lang="en-US" altLang="zh-CN"/>
              <a:t>— — — — — — — </a:t>
            </a:r>
            <a:r>
              <a:rPr lang="zh-CN" altLang="en-US"/>
              <a:t>不安全 </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a:t>图标的可用性度量举例</a:t>
            </a:r>
            <a:endParaRPr lang="zh-CN" altLang="en-US"/>
          </a:p>
        </p:txBody>
      </p:sp>
      <p:sp>
        <p:nvSpPr>
          <p:cNvPr id="23555" name="Rectangle 3"/>
          <p:cNvSpPr>
            <a:spLocks noGrp="1" noChangeArrowheads="1"/>
          </p:cNvSpPr>
          <p:nvPr>
            <p:ph type="body" idx="1"/>
          </p:nvPr>
        </p:nvSpPr>
        <p:spPr>
          <a:xfrm>
            <a:off x="611560" y="980728"/>
            <a:ext cx="8229600" cy="4530725"/>
          </a:xfrm>
        </p:spPr>
        <p:txBody>
          <a:bodyPr/>
          <a:lstStyle/>
          <a:p>
            <a:r>
              <a:rPr lang="zh-CN" altLang="en-US"/>
              <a:t>不是所有图标都有好的可用性特征</a:t>
            </a:r>
            <a:endParaRPr lang="zh-CN" altLang="en-US"/>
          </a:p>
          <a:p>
            <a:r>
              <a:rPr lang="zh-CN" altLang="en-US" dirty="0"/>
              <a:t>如何度量？</a:t>
            </a:r>
            <a:endParaRPr lang="zh-CN" altLang="en-US" dirty="0"/>
          </a:p>
          <a:p>
            <a:pPr lvl="1"/>
            <a:r>
              <a:rPr lang="zh-CN" altLang="en-US" dirty="0"/>
              <a:t>对每一个可用性属性，定义出可度量的标准</a:t>
            </a:r>
            <a:endParaRPr lang="zh-CN" altLang="en-US" dirty="0"/>
          </a:p>
          <a:p>
            <a:pPr lvl="1"/>
            <a:r>
              <a:rPr lang="zh-CN" altLang="en-US" dirty="0"/>
              <a:t>前提：弄清图标出现的环境及使用场合</a:t>
            </a:r>
            <a:endParaRPr lang="zh-CN" altLang="en-US" dirty="0"/>
          </a:p>
        </p:txBody>
      </p:sp>
      <p:pic>
        <p:nvPicPr>
          <p:cNvPr id="235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5513" y="3446463"/>
            <a:ext cx="4248150" cy="27257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a:t>度量方法一：经典方法</a:t>
            </a:r>
            <a:endParaRPr lang="zh-CN" altLang="en-US"/>
          </a:p>
        </p:txBody>
      </p:sp>
      <p:sp>
        <p:nvSpPr>
          <p:cNvPr id="320515" name="Rectangle 3"/>
          <p:cNvSpPr>
            <a:spLocks noGrp="1" noChangeArrowheads="1"/>
          </p:cNvSpPr>
          <p:nvPr>
            <p:ph type="body" idx="1"/>
          </p:nvPr>
        </p:nvSpPr>
        <p:spPr/>
        <p:txBody>
          <a:bodyPr/>
          <a:lstStyle/>
          <a:p>
            <a:r>
              <a:rPr lang="zh-CN" altLang="en-US" sz="2400"/>
              <a:t>为系统设计四套不同图标，每套</a:t>
            </a:r>
            <a:r>
              <a:rPr lang="en-US" altLang="zh-CN" sz="2400"/>
              <a:t>17</a:t>
            </a:r>
            <a:r>
              <a:rPr lang="zh-CN" altLang="en-US" sz="2400"/>
              <a:t>个</a:t>
            </a:r>
            <a:endParaRPr lang="zh-CN" altLang="en-US" sz="2400"/>
          </a:p>
          <a:p>
            <a:pPr lvl="1"/>
            <a:r>
              <a:rPr lang="zh-CN" altLang="en-US" sz="2000"/>
              <a:t>测试每一个图标的易学习性、使用效率和主观满意度</a:t>
            </a:r>
            <a:endParaRPr lang="zh-CN" altLang="en-US" sz="2000"/>
          </a:p>
          <a:p>
            <a:pPr lvl="1"/>
            <a:endParaRPr lang="zh-CN" altLang="en-US" sz="2000"/>
          </a:p>
          <a:p>
            <a:r>
              <a:rPr lang="zh-CN" altLang="en-US" sz="2400"/>
              <a:t>易学习性</a:t>
            </a:r>
            <a:endParaRPr lang="zh-CN" altLang="en-US" sz="2400"/>
          </a:p>
          <a:p>
            <a:pPr lvl="1"/>
            <a:r>
              <a:rPr lang="zh-CN" altLang="en-US" sz="2000"/>
              <a:t>展示一个图标，问“你认为这是什么意思”（测试直觉性）</a:t>
            </a:r>
            <a:endParaRPr lang="zh-CN" altLang="en-US" sz="2000"/>
          </a:p>
          <a:p>
            <a:pPr lvl="1"/>
            <a:r>
              <a:rPr lang="zh-CN" altLang="en-US" sz="2000"/>
              <a:t>展示一套图标，测试可理解性</a:t>
            </a:r>
            <a:endParaRPr lang="zh-CN" altLang="en-US" sz="2000"/>
          </a:p>
          <a:p>
            <a:pPr lvl="2"/>
            <a:r>
              <a:rPr lang="zh-CN" altLang="en-US" sz="1800"/>
              <a:t>讲出一个图标的名字及功能的简短描述，让用户指出匹配的图标</a:t>
            </a:r>
            <a:endParaRPr lang="zh-CN" altLang="en-US" sz="1800"/>
          </a:p>
          <a:p>
            <a:pPr lvl="2"/>
            <a:r>
              <a:rPr lang="zh-CN" altLang="en-US" sz="1800"/>
              <a:t>及给出一套图标的名字，让用户指出相应匹配</a:t>
            </a:r>
            <a:endParaRPr lang="zh-CN" altLang="en-US" sz="1800"/>
          </a:p>
          <a:p>
            <a:pPr lvl="1"/>
            <a:r>
              <a:rPr lang="zh-CN" altLang="en-US" sz="2000"/>
              <a:t>得分：被正确描述或命名的图标所占的比例</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05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05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051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05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endParaRPr lang="zh-CN" altLang="zh-CN"/>
          </a:p>
        </p:txBody>
      </p:sp>
      <p:sp>
        <p:nvSpPr>
          <p:cNvPr id="321539" name="Rectangle 3"/>
          <p:cNvSpPr>
            <a:spLocks noGrp="1" noChangeArrowheads="1"/>
          </p:cNvSpPr>
          <p:nvPr>
            <p:ph type="body" idx="1"/>
          </p:nvPr>
        </p:nvSpPr>
        <p:spPr/>
        <p:txBody>
          <a:bodyPr/>
          <a:lstStyle/>
          <a:p>
            <a:r>
              <a:rPr lang="zh-CN" altLang="en-US" sz="2400"/>
              <a:t>效率测试</a:t>
            </a:r>
            <a:endParaRPr lang="zh-CN" altLang="en-US" sz="2400"/>
          </a:p>
          <a:p>
            <a:pPr lvl="1"/>
            <a:r>
              <a:rPr lang="zh-CN" altLang="en-US" sz="2000"/>
              <a:t>方法一：学习</a:t>
            </a:r>
            <a:r>
              <a:rPr lang="en-US" altLang="zh-CN" sz="2000"/>
              <a:t>+</a:t>
            </a:r>
            <a:r>
              <a:rPr lang="zh-CN" altLang="en-US" sz="2000"/>
              <a:t>给出图标名字</a:t>
            </a:r>
            <a:r>
              <a:rPr lang="en-US" altLang="zh-CN" sz="2000"/>
              <a:t>+</a:t>
            </a:r>
            <a:r>
              <a:rPr lang="zh-CN" altLang="en-US" sz="2000"/>
              <a:t>随机显示一个</a:t>
            </a:r>
            <a:r>
              <a:rPr lang="en-US" altLang="zh-CN" sz="2000"/>
              <a:t>+</a:t>
            </a:r>
            <a:r>
              <a:rPr lang="zh-CN" altLang="en-US" sz="2000"/>
              <a:t>用户选择</a:t>
            </a:r>
            <a:endParaRPr lang="zh-CN" altLang="en-US" sz="2000"/>
          </a:p>
          <a:p>
            <a:pPr lvl="1"/>
            <a:r>
              <a:rPr lang="zh-CN" altLang="en-US" sz="2000"/>
              <a:t>方法二：学习</a:t>
            </a:r>
            <a:r>
              <a:rPr lang="en-US" altLang="zh-CN" sz="2000"/>
              <a:t>+</a:t>
            </a:r>
            <a:r>
              <a:rPr lang="zh-CN" altLang="en-US" sz="2000"/>
              <a:t>给出图标名字</a:t>
            </a:r>
            <a:r>
              <a:rPr lang="en-US" altLang="zh-CN" sz="2000"/>
              <a:t>+</a:t>
            </a:r>
            <a:r>
              <a:rPr lang="zh-CN" altLang="en-US" sz="2000"/>
              <a:t>随机显示若干</a:t>
            </a:r>
            <a:r>
              <a:rPr lang="en-US" altLang="zh-CN" sz="2000"/>
              <a:t>+</a:t>
            </a:r>
            <a:r>
              <a:rPr lang="zh-CN" altLang="en-US" sz="2000"/>
              <a:t>用户选择</a:t>
            </a:r>
            <a:endParaRPr lang="zh-CN" altLang="en-US" sz="2000"/>
          </a:p>
          <a:p>
            <a:pPr lvl="1"/>
            <a:r>
              <a:rPr lang="zh-CN" altLang="en-US" sz="2000"/>
              <a:t>得分：用户的反应时间（秒）</a:t>
            </a:r>
            <a:endParaRPr lang="zh-CN" altLang="en-US" sz="2000"/>
          </a:p>
          <a:p>
            <a:pPr lvl="1"/>
            <a:endParaRPr lang="zh-CN" altLang="en-US" sz="2000"/>
          </a:p>
          <a:p>
            <a:r>
              <a:rPr lang="zh-CN" altLang="en-US" sz="2400"/>
              <a:t>主观满意度</a:t>
            </a:r>
            <a:endParaRPr lang="zh-CN" altLang="en-US" sz="2400"/>
          </a:p>
          <a:p>
            <a:pPr lvl="1"/>
            <a:r>
              <a:rPr lang="zh-CN" altLang="en-US" sz="2000"/>
              <a:t>方法一：就图标是否容易识别打分</a:t>
            </a:r>
            <a:endParaRPr lang="zh-CN" altLang="en-US" sz="2000"/>
          </a:p>
          <a:p>
            <a:pPr lvl="1"/>
            <a:r>
              <a:rPr lang="zh-CN" altLang="en-US" sz="2000"/>
              <a:t>方法二：给出一个概念，让用户从四个可能图标中选择</a:t>
            </a:r>
            <a:endParaRPr lang="zh-CN" altLang="en-US" sz="2000"/>
          </a:p>
          <a:p>
            <a:pPr lvl="1"/>
            <a:r>
              <a:rPr lang="zh-CN" altLang="en-US" sz="2000"/>
              <a:t>得分</a:t>
            </a:r>
            <a:endParaRPr lang="zh-CN" altLang="en-US" sz="2000"/>
          </a:p>
          <a:p>
            <a:pPr lvl="2"/>
            <a:r>
              <a:rPr lang="zh-CN" altLang="en-US" sz="1800"/>
              <a:t>方法一：给图标的打分</a:t>
            </a:r>
            <a:endParaRPr lang="zh-CN" altLang="en-US" sz="1800"/>
          </a:p>
          <a:p>
            <a:pPr lvl="2"/>
            <a:r>
              <a:rPr lang="zh-CN" altLang="en-US" sz="1800"/>
              <a:t>方法二：选择正确图标的用户比例</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5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15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15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5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15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153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153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15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a:t>可用性工程四种主要技术 </a:t>
            </a:r>
            <a:endParaRPr lang="zh-CN" altLang="en-US" dirty="0"/>
          </a:p>
        </p:txBody>
      </p:sp>
      <p:sp>
        <p:nvSpPr>
          <p:cNvPr id="26627" name="Rectangle 3"/>
          <p:cNvSpPr>
            <a:spLocks noGrp="1" noChangeArrowheads="1"/>
          </p:cNvSpPr>
          <p:nvPr>
            <p:ph type="body" idx="1"/>
          </p:nvPr>
        </p:nvSpPr>
        <p:spPr/>
        <p:txBody>
          <a:bodyPr/>
          <a:lstStyle/>
          <a:p>
            <a:pPr marL="609600" indent="-609600">
              <a:lnSpc>
                <a:spcPct val="90000"/>
              </a:lnSpc>
            </a:pPr>
            <a:r>
              <a:rPr lang="zh-CN" altLang="en-US" sz="2400" dirty="0"/>
              <a:t>完整的可用性工程过程</a:t>
            </a:r>
            <a:endParaRPr lang="zh-CN" altLang="en-US" sz="2400" dirty="0"/>
          </a:p>
          <a:p>
            <a:pPr marL="990600" lvl="1" indent="-533400">
              <a:lnSpc>
                <a:spcPct val="90000"/>
              </a:lnSpc>
            </a:pPr>
            <a:r>
              <a:rPr lang="zh-CN" altLang="en-US" sz="2000" dirty="0"/>
              <a:t>了解用户</a:t>
            </a:r>
            <a:endParaRPr lang="zh-CN" altLang="en-US" sz="2000" dirty="0"/>
          </a:p>
          <a:p>
            <a:pPr marL="990600" lvl="1" indent="-533400">
              <a:lnSpc>
                <a:spcPct val="90000"/>
              </a:lnSpc>
            </a:pPr>
            <a:r>
              <a:rPr lang="zh-CN" altLang="en-US" sz="2000" dirty="0"/>
              <a:t>竞争性分析</a:t>
            </a:r>
            <a:endParaRPr lang="zh-CN" altLang="en-US" sz="2000" dirty="0"/>
          </a:p>
          <a:p>
            <a:pPr marL="990600" lvl="1" indent="-533400">
              <a:lnSpc>
                <a:spcPct val="90000"/>
              </a:lnSpc>
            </a:pPr>
            <a:r>
              <a:rPr lang="zh-CN" altLang="en-US" sz="2000" dirty="0"/>
              <a:t>设定可用性目标</a:t>
            </a:r>
            <a:endParaRPr lang="zh-CN" altLang="en-US" sz="2000" dirty="0"/>
          </a:p>
          <a:p>
            <a:pPr marL="990600" lvl="1" indent="-533400">
              <a:lnSpc>
                <a:spcPct val="90000"/>
              </a:lnSpc>
            </a:pPr>
            <a:r>
              <a:rPr lang="zh-CN" altLang="en-US" sz="2000" dirty="0"/>
              <a:t>用户参与的设计</a:t>
            </a:r>
            <a:endParaRPr lang="zh-CN" altLang="en-US" sz="2000" dirty="0"/>
          </a:p>
          <a:p>
            <a:pPr marL="990600" lvl="1" indent="-533400">
              <a:lnSpc>
                <a:spcPct val="90000"/>
              </a:lnSpc>
            </a:pPr>
            <a:r>
              <a:rPr lang="zh-CN" altLang="en-US" sz="2000" dirty="0"/>
              <a:t>迭代设计</a:t>
            </a:r>
            <a:endParaRPr lang="zh-CN" altLang="en-US" sz="2000" dirty="0"/>
          </a:p>
          <a:p>
            <a:pPr marL="990600" lvl="1" indent="-533400">
              <a:lnSpc>
                <a:spcPct val="90000"/>
              </a:lnSpc>
            </a:pPr>
            <a:r>
              <a:rPr lang="zh-CN" altLang="en-US" sz="2000" dirty="0"/>
              <a:t>产品发布后的工作</a:t>
            </a:r>
            <a:endParaRPr lang="zh-CN" altLang="en-US" sz="2000" dirty="0"/>
          </a:p>
          <a:p>
            <a:pPr marL="609600" indent="-609600">
              <a:lnSpc>
                <a:spcPct val="90000"/>
              </a:lnSpc>
            </a:pPr>
            <a:r>
              <a:rPr lang="zh-CN" altLang="en-US" sz="2400" dirty="0"/>
              <a:t>简易可用性工程</a:t>
            </a:r>
            <a:endParaRPr lang="zh-CN" altLang="en-US" sz="2400" dirty="0"/>
          </a:p>
          <a:p>
            <a:pPr marL="990600" lvl="1" indent="-533400">
              <a:lnSpc>
                <a:spcPct val="90000"/>
              </a:lnSpc>
            </a:pPr>
            <a:r>
              <a:rPr lang="zh-CN" altLang="en-US" sz="2000" dirty="0"/>
              <a:t>用户和任务观察</a:t>
            </a:r>
            <a:endParaRPr lang="zh-CN" altLang="en-US" sz="2000" dirty="0"/>
          </a:p>
          <a:p>
            <a:pPr marL="990600" lvl="1" indent="-533400">
              <a:lnSpc>
                <a:spcPct val="90000"/>
              </a:lnSpc>
            </a:pPr>
            <a:r>
              <a:rPr lang="zh-CN" altLang="en-US" sz="2000" dirty="0"/>
              <a:t>场景（</a:t>
            </a:r>
            <a:r>
              <a:rPr lang="en-US" altLang="zh-CN" sz="2000" dirty="0"/>
              <a:t>scenario</a:t>
            </a:r>
            <a:r>
              <a:rPr lang="zh-CN" altLang="en-US" sz="2000" dirty="0"/>
              <a:t>）</a:t>
            </a:r>
            <a:endParaRPr lang="zh-CN" altLang="en-US" sz="2000" dirty="0"/>
          </a:p>
          <a:p>
            <a:pPr marL="990600" lvl="1" indent="-533400">
              <a:lnSpc>
                <a:spcPct val="90000"/>
              </a:lnSpc>
            </a:pPr>
            <a:r>
              <a:rPr lang="zh-CN" altLang="en-US" sz="2000" dirty="0"/>
              <a:t>简化的边做边说（</a:t>
            </a:r>
            <a:r>
              <a:rPr lang="en-US" altLang="zh-CN" sz="2000" dirty="0"/>
              <a:t>thinking aloud</a:t>
            </a:r>
            <a:r>
              <a:rPr lang="zh-CN" altLang="en-US" sz="2000" dirty="0"/>
              <a:t>）</a:t>
            </a:r>
            <a:endParaRPr lang="zh-CN" altLang="en-US" sz="2000" dirty="0"/>
          </a:p>
          <a:p>
            <a:pPr marL="990600" lvl="1" indent="-533400">
              <a:lnSpc>
                <a:spcPct val="90000"/>
              </a:lnSpc>
            </a:pPr>
            <a:r>
              <a:rPr lang="zh-CN" altLang="en-US" sz="2000" dirty="0"/>
              <a:t>启发式评估 </a:t>
            </a:r>
            <a:endParaRPr lang="zh-CN"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endParaRPr lang="zh-CN" altLang="zh-CN" sz="2800"/>
          </a:p>
        </p:txBody>
      </p:sp>
      <p:sp>
        <p:nvSpPr>
          <p:cNvPr id="27651" name="Rectangle 3"/>
          <p:cNvSpPr>
            <a:spLocks noGrp="1" noChangeArrowheads="1"/>
          </p:cNvSpPr>
          <p:nvPr>
            <p:ph type="body" idx="1"/>
          </p:nvPr>
        </p:nvSpPr>
        <p:spPr/>
        <p:txBody>
          <a:bodyPr/>
          <a:lstStyle/>
          <a:p>
            <a:r>
              <a:rPr lang="zh-CN" altLang="en-US" sz="2800" dirty="0"/>
              <a:t>用户和任务观察</a:t>
            </a:r>
            <a:endParaRPr lang="zh-CN" altLang="en-US" sz="2800" dirty="0"/>
          </a:p>
          <a:p>
            <a:pPr lvl="1"/>
            <a:r>
              <a:rPr lang="zh-CN" altLang="en-US" sz="2000" dirty="0"/>
              <a:t>了解产品的目标用户是可用性工程的第一个步骤 </a:t>
            </a:r>
            <a:endParaRPr lang="zh-CN" altLang="en-US" sz="2000" dirty="0"/>
          </a:p>
          <a:p>
            <a:pPr lvl="1"/>
            <a:r>
              <a:rPr lang="zh-CN" altLang="en-US" sz="2000" dirty="0"/>
              <a:t>注意 </a:t>
            </a:r>
            <a:endParaRPr lang="zh-CN" altLang="en-US" sz="2000" dirty="0"/>
          </a:p>
          <a:p>
            <a:pPr lvl="2"/>
            <a:r>
              <a:rPr lang="zh-CN" altLang="en-US" sz="1800" dirty="0"/>
              <a:t>要直接与潜在用户进行接触</a:t>
            </a:r>
            <a:endParaRPr lang="zh-CN" altLang="en-US" sz="1800" dirty="0"/>
          </a:p>
          <a:p>
            <a:pPr lvl="2"/>
            <a:r>
              <a:rPr lang="zh-CN" altLang="en-US" sz="1800" dirty="0"/>
              <a:t>不要满足于间接的接触和道听途说 </a:t>
            </a:r>
            <a:endParaRPr lang="zh-CN" altLang="en-US" sz="1800" dirty="0"/>
          </a:p>
          <a:p>
            <a:r>
              <a:rPr lang="zh-CN" altLang="en-US" sz="2800" dirty="0"/>
              <a:t>场景</a:t>
            </a:r>
            <a:r>
              <a:rPr lang="zh-CN" altLang="en-US" sz="2400" dirty="0"/>
              <a:t> </a:t>
            </a:r>
            <a:endParaRPr lang="zh-CN" altLang="en-US" sz="2400" dirty="0"/>
          </a:p>
          <a:p>
            <a:pPr lvl="1"/>
            <a:r>
              <a:rPr lang="zh-CN" altLang="en-US" sz="2000" dirty="0"/>
              <a:t>简便易行的原型工具</a:t>
            </a:r>
            <a:endParaRPr lang="zh-CN" altLang="en-US" sz="2000" dirty="0"/>
          </a:p>
          <a:p>
            <a:pPr lvl="1"/>
            <a:r>
              <a:rPr lang="zh-CN" altLang="en-US" sz="2000" dirty="0"/>
              <a:t>通过省略整个系统的若干部分来减少实现的复杂性</a:t>
            </a:r>
            <a:endParaRPr lang="zh-CN" altLang="en-US" sz="2000" dirty="0"/>
          </a:p>
          <a:p>
            <a:pPr lvl="1"/>
            <a:r>
              <a:rPr lang="zh-CN" altLang="en-US" sz="2000" dirty="0"/>
              <a:t>水平原型：减少功能的深度并获得界面的表层</a:t>
            </a:r>
            <a:endParaRPr lang="zh-CN" altLang="en-US" sz="2000" dirty="0"/>
          </a:p>
          <a:p>
            <a:pPr lvl="1"/>
            <a:r>
              <a:rPr lang="zh-CN" altLang="en-US" sz="2000" dirty="0"/>
              <a:t>垂直原型：减少功能的数量而对所选功能进行完整实现</a:t>
            </a:r>
            <a:endParaRPr lang="zh-CN" altLang="en-US" sz="2000" dirty="0"/>
          </a:p>
          <a:p>
            <a:pPr lvl="1"/>
            <a:r>
              <a:rPr lang="zh-CN" altLang="en-US" sz="2000" dirty="0"/>
              <a:t>可以是纸质模型，也可以是简单的</a:t>
            </a:r>
            <a:r>
              <a:rPr lang="en-US" altLang="zh-CN" sz="2000" dirty="0"/>
              <a:t>RAD</a:t>
            </a:r>
            <a:r>
              <a:rPr lang="zh-CN" altLang="en-US" sz="2000" dirty="0"/>
              <a:t>原型    </a:t>
            </a: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zh-CN" altLang="zh-CN"/>
          </a:p>
        </p:txBody>
      </p:sp>
      <p:sp>
        <p:nvSpPr>
          <p:cNvPr id="28675" name="Rectangle 3"/>
          <p:cNvSpPr>
            <a:spLocks noGrp="1" noChangeArrowheads="1"/>
          </p:cNvSpPr>
          <p:nvPr>
            <p:ph type="body" idx="1"/>
          </p:nvPr>
        </p:nvSpPr>
        <p:spPr/>
        <p:txBody>
          <a:bodyPr/>
          <a:lstStyle/>
          <a:p>
            <a:r>
              <a:rPr lang="zh-CN" altLang="en-US" sz="2400"/>
              <a:t>边做边说法 </a:t>
            </a:r>
            <a:endParaRPr lang="zh-CN" altLang="en-US" sz="2400"/>
          </a:p>
          <a:p>
            <a:pPr lvl="1"/>
            <a:r>
              <a:rPr lang="zh-CN" altLang="en-US" sz="2000"/>
              <a:t>让真实用户在使用系统执行一组特定任务的时候，讲出他们的所思所想 </a:t>
            </a:r>
            <a:endParaRPr lang="zh-CN" altLang="en-US" sz="2000"/>
          </a:p>
          <a:p>
            <a:pPr lvl="1"/>
            <a:r>
              <a:rPr lang="zh-CN" altLang="en-US" sz="2000"/>
              <a:t>最有价值的单个可用性工程方法 </a:t>
            </a:r>
            <a:endParaRPr lang="zh-CN" altLang="en-US" sz="2000"/>
          </a:p>
          <a:p>
            <a:pPr lvl="1"/>
            <a:r>
              <a:rPr lang="zh-CN" altLang="en-US" sz="2000"/>
              <a:t>可了解用户为什么这样做，并确定其可能对系统产生的误解</a:t>
            </a:r>
            <a:endParaRPr lang="en-US" altLang="zh-CN" sz="2000"/>
          </a:p>
          <a:p>
            <a:pPr lvl="1"/>
            <a:r>
              <a:rPr lang="zh-CN" altLang="en-US" sz="2000"/>
              <a:t>实验人员需要不断地提示用户，或请他们事先观摩</a:t>
            </a:r>
            <a:endParaRPr lang="zh-CN" altLang="en-US" sz="2000"/>
          </a:p>
          <a:p>
            <a:r>
              <a:rPr lang="zh-CN" altLang="en-US" sz="2400"/>
              <a:t>启发式评估</a:t>
            </a:r>
            <a:endParaRPr lang="zh-CN" altLang="en-US" sz="2400"/>
          </a:p>
          <a:p>
            <a:pPr lvl="1"/>
            <a:r>
              <a:rPr lang="zh-CN" altLang="en-US" sz="2000"/>
              <a:t>研究表明，能够发现许多可用性问题 </a:t>
            </a:r>
            <a:endParaRPr lang="zh-CN" altLang="en-US" sz="2000"/>
          </a:p>
          <a:p>
            <a:pPr lvl="2"/>
            <a:r>
              <a:rPr lang="zh-CN" altLang="en-US" sz="1800"/>
              <a:t>剩下的可以通过简化的边做边说方法来发现 </a:t>
            </a:r>
            <a:endParaRPr lang="zh-CN" altLang="en-US" sz="1800"/>
          </a:p>
          <a:p>
            <a:pPr lvl="1"/>
            <a:r>
              <a:rPr lang="zh-CN" altLang="en-US" sz="2000"/>
              <a:t>为避免个人的偏见，应当让多个不同的人来进行经验性评估 </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启发式评估</a:t>
            </a:r>
            <a:r>
              <a:rPr lang="zh-CN" altLang="en-US" sz="2800"/>
              <a:t> </a:t>
            </a:r>
            <a:endParaRPr lang="zh-CN" altLang="en-US" sz="2800"/>
          </a:p>
        </p:txBody>
      </p:sp>
      <p:sp>
        <p:nvSpPr>
          <p:cNvPr id="29699" name="Rectangle 3"/>
          <p:cNvSpPr>
            <a:spLocks noGrp="1" noChangeArrowheads="1"/>
          </p:cNvSpPr>
          <p:nvPr>
            <p:ph type="body" idx="1"/>
          </p:nvPr>
        </p:nvSpPr>
        <p:spPr>
          <a:xfrm>
            <a:off x="468313" y="1484313"/>
            <a:ext cx="8064500" cy="2449512"/>
          </a:xfrm>
        </p:spPr>
        <p:txBody>
          <a:bodyPr/>
          <a:lstStyle/>
          <a:p>
            <a:r>
              <a:rPr lang="zh-CN" altLang="en-US" sz="2400"/>
              <a:t>问题：究竟需要多少个测试专家参与</a:t>
            </a:r>
            <a:endParaRPr lang="zh-CN" altLang="en-US" sz="2400"/>
          </a:p>
          <a:p>
            <a:r>
              <a:rPr lang="en-US" altLang="zh-CN" sz="2400"/>
              <a:t>n</a:t>
            </a:r>
            <a:r>
              <a:rPr lang="zh-CN" altLang="en-US" sz="2400"/>
              <a:t>个测试专家能够发现的可用性问题数量 </a:t>
            </a:r>
            <a:endParaRPr lang="zh-CN" altLang="en-US" sz="2400"/>
          </a:p>
          <a:p>
            <a:pPr lvl="1"/>
            <a:r>
              <a:rPr lang="en-US" altLang="zh-CN" sz="2000" i="1"/>
              <a:t>N</a:t>
            </a:r>
            <a:r>
              <a:rPr lang="en-US" altLang="zh-CN" sz="2000"/>
              <a:t>(1-(1-</a:t>
            </a:r>
            <a:r>
              <a:rPr lang="en-US" altLang="zh-CN" sz="2000" i="1"/>
              <a:t>L</a:t>
            </a:r>
            <a:r>
              <a:rPr lang="en-US" altLang="zh-CN" sz="2000"/>
              <a:t>)</a:t>
            </a:r>
            <a:r>
              <a:rPr lang="en-US" altLang="zh-CN" sz="2000" i="1" baseline="30000"/>
              <a:t>n</a:t>
            </a:r>
            <a:r>
              <a:rPr lang="en-US" altLang="zh-CN" sz="2000"/>
              <a:t>) </a:t>
            </a:r>
            <a:endParaRPr lang="en-US" altLang="zh-CN" sz="2000"/>
          </a:p>
          <a:p>
            <a:pPr lvl="1"/>
            <a:r>
              <a:rPr lang="en-US" altLang="zh-CN" sz="2000"/>
              <a:t>N</a:t>
            </a:r>
            <a:r>
              <a:rPr lang="zh-CN" altLang="en-US" sz="2000"/>
              <a:t>：设计中存在的可用性问题的总数 </a:t>
            </a:r>
            <a:endParaRPr lang="zh-CN" altLang="en-US" sz="2000"/>
          </a:p>
          <a:p>
            <a:pPr lvl="1"/>
            <a:r>
              <a:rPr lang="en-US" altLang="zh-CN" sz="2000"/>
              <a:t>L</a:t>
            </a:r>
            <a:r>
              <a:rPr lang="zh-CN" altLang="en-US" sz="2000"/>
              <a:t>：单个参与者所能够发现的可用性问题的比例 （经验取值约为</a:t>
            </a:r>
            <a:r>
              <a:rPr lang="en-US" altLang="zh-CN" sz="2000"/>
              <a:t>31% </a:t>
            </a:r>
            <a:r>
              <a:rPr lang="zh-CN" altLang="en-US" sz="2000"/>
              <a:t>）</a:t>
            </a:r>
            <a:endParaRPr lang="zh-CN" altLang="en-US" sz="2000"/>
          </a:p>
          <a:p>
            <a:endParaRPr lang="en-US" altLang="zh-CN" sz="2400"/>
          </a:p>
        </p:txBody>
      </p:sp>
      <p:pic>
        <p:nvPicPr>
          <p:cNvPr id="2970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7900" y="3716338"/>
            <a:ext cx="3744913"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5"/>
          <p:cNvSpPr>
            <a:spLocks noChangeArrowheads="1"/>
          </p:cNvSpPr>
          <p:nvPr/>
        </p:nvSpPr>
        <p:spPr bwMode="auto">
          <a:xfrm>
            <a:off x="539750" y="3860800"/>
            <a:ext cx="38163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eaLnBrk="0" hangingPunct="0">
              <a:defRPr>
                <a:solidFill>
                  <a:schemeClr val="tx1"/>
                </a:solidFill>
                <a:latin typeface="Times New Roman" panose="02020603050405020304" pitchFamily="18" charset="0"/>
                <a:ea typeface="SimSun" pitchFamily="2" charset="-122"/>
              </a:defRPr>
            </a:lvl1pPr>
            <a:lvl2pPr marL="889000" indent="-440055" eaLnBrk="0" hangingPunct="0">
              <a:defRPr>
                <a:solidFill>
                  <a:schemeClr val="tx1"/>
                </a:solidFill>
                <a:latin typeface="Times New Roman" panose="02020603050405020304" pitchFamily="18" charset="0"/>
                <a:ea typeface="SimSun" pitchFamily="2" charset="-122"/>
              </a:defRPr>
            </a:lvl2pPr>
            <a:lvl3pPr marL="1294130" indent="-403225"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a:lnSpc>
                <a:spcPct val="80000"/>
              </a:lnSpc>
              <a:spcBef>
                <a:spcPct val="20000"/>
              </a:spcBef>
              <a:buClr>
                <a:schemeClr val="accent1"/>
              </a:buClr>
              <a:buSzPct val="70000"/>
              <a:buFont typeface="Wingdings" panose="05000000000000000000" pitchFamily="2" charset="2"/>
              <a:buChar char="n"/>
            </a:pPr>
            <a:r>
              <a:rPr lang="zh-CN" altLang="en-US" sz="2400">
                <a:latin typeface="Arial" panose="020B0604020202090204" pitchFamily="34" charset="0"/>
              </a:rPr>
              <a:t>结论</a:t>
            </a:r>
            <a:endParaRPr lang="zh-CN" altLang="en-US" sz="2400">
              <a:latin typeface="Arial" panose="020B0604020202090204" pitchFamily="34" charset="0"/>
            </a:endParaRPr>
          </a:p>
          <a:p>
            <a:pPr lvl="1" algn="l">
              <a:lnSpc>
                <a:spcPct val="80000"/>
              </a:lnSpc>
              <a:spcBef>
                <a:spcPct val="20000"/>
              </a:spcBef>
              <a:buClr>
                <a:schemeClr val="hlink"/>
              </a:buClr>
              <a:buSzPct val="65000"/>
              <a:buFont typeface="Wingdings" panose="05000000000000000000" pitchFamily="2" charset="2"/>
              <a:buChar char="¡"/>
            </a:pPr>
            <a:r>
              <a:rPr lang="en-US" altLang="zh-CN" sz="2000">
                <a:latin typeface="Arial" panose="020B0604020202090204" pitchFamily="34" charset="0"/>
              </a:rPr>
              <a:t>5</a:t>
            </a:r>
            <a:r>
              <a:rPr lang="zh-CN" altLang="en-US" sz="2000">
                <a:latin typeface="Arial" panose="020B0604020202090204" pitchFamily="34" charset="0"/>
              </a:rPr>
              <a:t>名专家能够发现约</a:t>
            </a:r>
            <a:r>
              <a:rPr lang="en-US" altLang="zh-CN" sz="2000">
                <a:latin typeface="Arial" panose="020B0604020202090204" pitchFamily="34" charset="0"/>
              </a:rPr>
              <a:t>80%</a:t>
            </a:r>
            <a:r>
              <a:rPr lang="zh-CN" altLang="en-US" sz="2000">
                <a:latin typeface="Arial" panose="020B0604020202090204" pitchFamily="34" charset="0"/>
              </a:rPr>
              <a:t>的可用性问题</a:t>
            </a:r>
            <a:endParaRPr lang="zh-CN" altLang="en-US" sz="2000">
              <a:latin typeface="Arial" panose="020B0604020202090204" pitchFamily="34" charset="0"/>
            </a:endParaRPr>
          </a:p>
          <a:p>
            <a:pPr lvl="2" algn="l">
              <a:lnSpc>
                <a:spcPct val="80000"/>
              </a:lnSpc>
              <a:spcBef>
                <a:spcPct val="20000"/>
              </a:spcBef>
              <a:buClr>
                <a:schemeClr val="accent1"/>
              </a:buClr>
              <a:buSzPct val="70000"/>
              <a:buFont typeface="Wingdings" panose="05000000000000000000" pitchFamily="2" charset="2"/>
              <a:buChar char="n"/>
            </a:pPr>
            <a:r>
              <a:rPr lang="zh-CN" altLang="en-US">
                <a:latin typeface="Arial" panose="020B0604020202090204" pitchFamily="34" charset="0"/>
              </a:rPr>
              <a:t>被认为是最恰当的可用性测试用户数量 </a:t>
            </a:r>
            <a:endParaRPr lang="zh-CN" altLang="en-US">
              <a:latin typeface="Arial" panose="020B0604020202090204" pitchFamily="34" charset="0"/>
            </a:endParaRPr>
          </a:p>
          <a:p>
            <a:pPr lvl="1" algn="l">
              <a:lnSpc>
                <a:spcPct val="80000"/>
              </a:lnSpc>
              <a:spcBef>
                <a:spcPct val="20000"/>
              </a:spcBef>
              <a:buClr>
                <a:schemeClr val="hlink"/>
              </a:buClr>
              <a:buSzPct val="65000"/>
              <a:buFont typeface="Wingdings" panose="05000000000000000000" pitchFamily="2" charset="2"/>
              <a:buChar char="¡"/>
            </a:pPr>
            <a:r>
              <a:rPr lang="zh-CN" altLang="en-US" sz="2000">
                <a:latin typeface="Arial" panose="020B0604020202090204" pitchFamily="34" charset="0"/>
              </a:rPr>
              <a:t>建议将测试分阶段进行 </a:t>
            </a:r>
            <a:endParaRPr lang="zh-CN" altLang="en-US" sz="2000">
              <a:latin typeface="Arial" panose="020B060402020209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a:t>背景概述</a:t>
            </a:r>
            <a:endParaRPr lang="zh-CN" altLang="en-US"/>
          </a:p>
        </p:txBody>
      </p:sp>
      <p:sp>
        <p:nvSpPr>
          <p:cNvPr id="4099" name="Rectangle 3"/>
          <p:cNvSpPr>
            <a:spLocks noGrp="1" noChangeArrowheads="1"/>
          </p:cNvSpPr>
          <p:nvPr>
            <p:ph type="body" idx="1"/>
          </p:nvPr>
        </p:nvSpPr>
        <p:spPr>
          <a:xfrm>
            <a:off x="539552" y="1268760"/>
            <a:ext cx="8229600" cy="4530725"/>
          </a:xfrm>
        </p:spPr>
        <p:txBody>
          <a:bodyPr/>
          <a:lstStyle/>
          <a:p>
            <a:pPr>
              <a:lnSpc>
                <a:spcPct val="90000"/>
              </a:lnSpc>
            </a:pPr>
            <a:r>
              <a:rPr lang="zh-CN" altLang="en-US"/>
              <a:t>软件产品的用户群体已发生巨大转变</a:t>
            </a:r>
            <a:endParaRPr lang="zh-CN" altLang="en-US"/>
          </a:p>
          <a:p>
            <a:pPr lvl="1">
              <a:lnSpc>
                <a:spcPct val="90000"/>
              </a:lnSpc>
            </a:pPr>
            <a:r>
              <a:rPr lang="zh-CN" altLang="en-US" dirty="0"/>
              <a:t>以往：热爱技术的专业人员</a:t>
            </a:r>
            <a:endParaRPr lang="zh-CN" altLang="en-US" dirty="0"/>
          </a:p>
          <a:p>
            <a:pPr lvl="1">
              <a:lnSpc>
                <a:spcPct val="90000"/>
              </a:lnSpc>
            </a:pPr>
            <a:r>
              <a:rPr lang="zh-CN" altLang="en-US" dirty="0"/>
              <a:t>现在：缺乏耐心的消费者</a:t>
            </a:r>
            <a:endParaRPr lang="zh-CN" altLang="en-US" dirty="0"/>
          </a:p>
          <a:p>
            <a:pPr>
              <a:lnSpc>
                <a:spcPct val="90000"/>
              </a:lnSpc>
            </a:pPr>
            <a:r>
              <a:rPr lang="zh-CN" altLang="en-US" dirty="0"/>
              <a:t>用户不再是麻烦</a:t>
            </a:r>
            <a:endParaRPr lang="zh-CN" altLang="en-US" dirty="0"/>
          </a:p>
          <a:p>
            <a:pPr lvl="1">
              <a:lnSpc>
                <a:spcPct val="90000"/>
              </a:lnSpc>
            </a:pPr>
            <a:r>
              <a:rPr lang="zh-CN" altLang="en-US" dirty="0"/>
              <a:t>“用户友好”的软件？</a:t>
            </a:r>
            <a:endParaRPr lang="zh-CN" altLang="en-US" dirty="0"/>
          </a:p>
          <a:p>
            <a:pPr lvl="2">
              <a:lnSpc>
                <a:spcPct val="90000"/>
              </a:lnSpc>
            </a:pPr>
            <a:r>
              <a:rPr lang="zh-CN" altLang="en-US" dirty="0"/>
              <a:t>用户希望在完成任务的时候，机器不要碍手碍脚</a:t>
            </a:r>
            <a:endParaRPr lang="zh-CN" altLang="en-US" dirty="0"/>
          </a:p>
          <a:p>
            <a:pPr lvl="2">
              <a:lnSpc>
                <a:spcPct val="90000"/>
              </a:lnSpc>
            </a:pPr>
            <a:r>
              <a:rPr lang="zh-CN" altLang="en-US" dirty="0"/>
              <a:t>不同用户的需求各异，不能从系统单方面友好</a:t>
            </a:r>
            <a:endParaRPr lang="zh-CN" altLang="en-US" dirty="0"/>
          </a:p>
          <a:p>
            <a:pPr lvl="1">
              <a:lnSpc>
                <a:spcPct val="90000"/>
              </a:lnSpc>
            </a:pPr>
            <a:r>
              <a:rPr lang="zh-CN" altLang="en-US" dirty="0"/>
              <a:t>“可用”的软件</a:t>
            </a:r>
            <a:endParaRPr lang="zh-CN" altLang="en-US" dirty="0"/>
          </a:p>
          <a:p>
            <a:pPr lvl="2">
              <a:lnSpc>
                <a:spcPct val="90000"/>
              </a:lnSpc>
            </a:pPr>
            <a:r>
              <a:rPr lang="zh-CN" altLang="en-US" dirty="0"/>
              <a:t>使产品易学易用等</a:t>
            </a:r>
            <a:endParaRPr lang="zh-CN" altLang="en-US" dirty="0"/>
          </a:p>
          <a:p>
            <a:pPr lvl="1">
              <a:lnSpc>
                <a:spcPct val="90000"/>
              </a:lnSpc>
            </a:pPr>
            <a:r>
              <a:rPr lang="zh-CN" altLang="en-US" dirty="0"/>
              <a:t>“用户体验”</a:t>
            </a:r>
            <a:endParaRPr lang="zh-CN" altLang="en-US" dirty="0"/>
          </a:p>
          <a:p>
            <a:pPr lvl="2">
              <a:lnSpc>
                <a:spcPct val="90000"/>
              </a:lnSpc>
            </a:pPr>
            <a:r>
              <a:rPr lang="zh-CN" altLang="en-US" dirty="0"/>
              <a:t>使用户喜欢产品</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611560" y="1196752"/>
            <a:ext cx="8229600" cy="4530725"/>
          </a:xfrm>
        </p:spPr>
        <p:txBody>
          <a:bodyPr/>
          <a:lstStyle/>
          <a:p>
            <a:pPr marL="0" indent="0">
              <a:lnSpc>
                <a:spcPct val="90000"/>
              </a:lnSpc>
              <a:buNone/>
            </a:pPr>
            <a:endParaRPr lang="en-GB" altLang="zh-CN" dirty="0"/>
          </a:p>
          <a:p>
            <a:pPr marL="0" indent="0">
              <a:lnSpc>
                <a:spcPct val="90000"/>
              </a:lnSpc>
              <a:buNone/>
            </a:pPr>
            <a:endParaRPr lang="en-GB" altLang="zh-CN" dirty="0"/>
          </a:p>
          <a:p>
            <a:pPr marL="0" indent="0">
              <a:lnSpc>
                <a:spcPct val="90000"/>
              </a:lnSpc>
              <a:buNone/>
            </a:pPr>
            <a:endParaRPr lang="zh-CN" altLang="en-US" dirty="0"/>
          </a:p>
          <a:p>
            <a:pPr>
              <a:lnSpc>
                <a:spcPct val="90000"/>
              </a:lnSpc>
            </a:pPr>
            <a:r>
              <a:rPr lang="zh-CN" altLang="en-US" dirty="0"/>
              <a:t>设计原则</a:t>
            </a:r>
            <a:endParaRPr lang="zh-CN" altLang="en-US" dirty="0"/>
          </a:p>
          <a:p>
            <a:pPr lvl="1">
              <a:lnSpc>
                <a:spcPct val="90000"/>
              </a:lnSpc>
            </a:pPr>
            <a:r>
              <a:rPr lang="zh-CN" altLang="en-US" dirty="0"/>
              <a:t>一般原则</a:t>
            </a:r>
            <a:endParaRPr lang="zh-CN" altLang="en-US" dirty="0"/>
          </a:p>
          <a:p>
            <a:pPr lvl="1">
              <a:lnSpc>
                <a:spcPct val="90000"/>
              </a:lnSpc>
            </a:pPr>
            <a:r>
              <a:rPr lang="zh-CN" altLang="en-US" dirty="0"/>
              <a:t>黄金规则</a:t>
            </a:r>
            <a:endParaRPr lang="zh-CN" altLang="en-US" dirty="0"/>
          </a:p>
          <a:p>
            <a:pPr lvl="1">
              <a:lnSpc>
                <a:spcPct val="90000"/>
              </a:lnSpc>
            </a:pPr>
            <a:r>
              <a:rPr lang="zh-CN" altLang="en-US" dirty="0"/>
              <a:t>启发式规则</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7504" y="44450"/>
            <a:ext cx="9036496" cy="648246"/>
          </a:xfrm>
        </p:spPr>
        <p:txBody>
          <a:bodyPr/>
          <a:lstStyle/>
          <a:p>
            <a:r>
              <a:rPr lang="zh-CN" altLang="en-US" sz="2800" dirty="0"/>
              <a:t>交互设计一般规则</a:t>
            </a:r>
            <a:endParaRPr lang="zh-CN" altLang="en-US" sz="2800" dirty="0"/>
          </a:p>
        </p:txBody>
      </p:sp>
      <p:sp>
        <p:nvSpPr>
          <p:cNvPr id="30723" name="Rectangle 3"/>
          <p:cNvSpPr>
            <a:spLocks noGrp="1" noChangeArrowheads="1"/>
          </p:cNvSpPr>
          <p:nvPr>
            <p:ph type="body" idx="1"/>
          </p:nvPr>
        </p:nvSpPr>
        <p:spPr/>
        <p:txBody>
          <a:bodyPr/>
          <a:lstStyle/>
          <a:p>
            <a:pPr>
              <a:lnSpc>
                <a:spcPct val="90000"/>
              </a:lnSpc>
            </a:pPr>
            <a:r>
              <a:rPr lang="zh-CN" altLang="en-US" sz="2400" dirty="0"/>
              <a:t>说明</a:t>
            </a:r>
            <a:endParaRPr lang="zh-CN" altLang="en-US" sz="2400" dirty="0"/>
          </a:p>
          <a:p>
            <a:pPr lvl="1">
              <a:lnSpc>
                <a:spcPct val="90000"/>
              </a:lnSpc>
            </a:pPr>
            <a:r>
              <a:rPr lang="zh-CN" altLang="en-US" sz="2000" dirty="0"/>
              <a:t>这些规则大多来源于提出者的经验和总结</a:t>
            </a:r>
            <a:endParaRPr lang="zh-CN" altLang="en-US" sz="2000" dirty="0"/>
          </a:p>
          <a:p>
            <a:pPr lvl="1">
              <a:lnSpc>
                <a:spcPct val="90000"/>
              </a:lnSpc>
            </a:pPr>
            <a:r>
              <a:rPr lang="zh-CN" altLang="en-US" sz="2000" dirty="0"/>
              <a:t>不是完美无缺的，甚至有些会相互矛盾</a:t>
            </a:r>
            <a:endParaRPr lang="zh-CN" altLang="en-US" sz="2000" dirty="0"/>
          </a:p>
          <a:p>
            <a:pPr lvl="1">
              <a:lnSpc>
                <a:spcPct val="90000"/>
              </a:lnSpc>
            </a:pPr>
            <a:r>
              <a:rPr lang="zh-CN" altLang="en-US" sz="2000" dirty="0"/>
              <a:t>在具体使用时，必须根据实际情况进行调整和细化</a:t>
            </a:r>
            <a:endParaRPr lang="zh-CN" altLang="en-US" sz="2000" dirty="0"/>
          </a:p>
          <a:p>
            <a:pPr lvl="1">
              <a:lnSpc>
                <a:spcPct val="90000"/>
              </a:lnSpc>
            </a:pPr>
            <a:endParaRPr lang="zh-CN" altLang="en-US" sz="2000" dirty="0"/>
          </a:p>
          <a:p>
            <a:pPr>
              <a:lnSpc>
                <a:spcPct val="90000"/>
              </a:lnSpc>
            </a:pPr>
            <a:r>
              <a:rPr lang="zh-CN" altLang="en-US" sz="2400" dirty="0"/>
              <a:t>基本规则，</a:t>
            </a:r>
            <a:r>
              <a:rPr lang="en-US" altLang="zh-CN" sz="2400" dirty="0"/>
              <a:t>by Alan Dix</a:t>
            </a:r>
            <a:endParaRPr lang="en-US" altLang="zh-CN" sz="2400" dirty="0"/>
          </a:p>
          <a:p>
            <a:pPr lvl="1">
              <a:lnSpc>
                <a:spcPct val="90000"/>
              </a:lnSpc>
            </a:pPr>
            <a:r>
              <a:rPr lang="zh-CN" altLang="en-US" sz="2000" dirty="0"/>
              <a:t>可学习性</a:t>
            </a:r>
            <a:endParaRPr lang="zh-CN" altLang="en-US" sz="2000" dirty="0"/>
          </a:p>
          <a:p>
            <a:pPr lvl="2">
              <a:lnSpc>
                <a:spcPct val="90000"/>
              </a:lnSpc>
            </a:pPr>
            <a:r>
              <a:rPr lang="zh-CN" altLang="en-US" sz="1800" dirty="0"/>
              <a:t>新用户能用它开始有效的交互并能获得最大的性能</a:t>
            </a:r>
            <a:endParaRPr lang="zh-CN" altLang="en-US" sz="1800" dirty="0"/>
          </a:p>
          <a:p>
            <a:pPr lvl="1">
              <a:lnSpc>
                <a:spcPct val="90000"/>
              </a:lnSpc>
            </a:pPr>
            <a:r>
              <a:rPr lang="zh-CN" altLang="en-US" sz="2000" dirty="0"/>
              <a:t>	灵活性</a:t>
            </a:r>
            <a:endParaRPr lang="zh-CN" altLang="en-US" sz="2000" dirty="0"/>
          </a:p>
          <a:p>
            <a:pPr lvl="2">
              <a:lnSpc>
                <a:spcPct val="90000"/>
              </a:lnSpc>
            </a:pPr>
            <a:r>
              <a:rPr lang="zh-CN" altLang="en-US" sz="1800" dirty="0"/>
              <a:t>用户和系统能以多种方式交换信息</a:t>
            </a:r>
            <a:endParaRPr lang="zh-CN" altLang="en-US" sz="1800" dirty="0"/>
          </a:p>
          <a:p>
            <a:pPr lvl="1">
              <a:lnSpc>
                <a:spcPct val="90000"/>
              </a:lnSpc>
            </a:pPr>
            <a:r>
              <a:rPr lang="zh-CN" altLang="en-US" sz="2000" dirty="0"/>
              <a:t>	健壮性</a:t>
            </a:r>
            <a:endParaRPr lang="zh-CN" altLang="en-US" sz="2000" dirty="0"/>
          </a:p>
          <a:p>
            <a:pPr lvl="2">
              <a:lnSpc>
                <a:spcPct val="90000"/>
              </a:lnSpc>
            </a:pPr>
            <a:r>
              <a:rPr lang="zh-CN" altLang="en-US" sz="1800" dirty="0"/>
              <a:t>在决定成就和目标评估方面对用户提供的支持程度  </a:t>
            </a:r>
            <a:endParaRPr lang="zh-CN" alt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marL="609600" indent="-609600"/>
            <a:r>
              <a:rPr lang="zh-CN" altLang="en-US"/>
              <a:t>可学习性</a:t>
            </a:r>
            <a:endParaRPr lang="zh-CN" altLang="en-US"/>
          </a:p>
        </p:txBody>
      </p:sp>
      <p:sp>
        <p:nvSpPr>
          <p:cNvPr id="31747" name="Rectangle 3"/>
          <p:cNvSpPr>
            <a:spLocks noGrp="1" noChangeArrowheads="1"/>
          </p:cNvSpPr>
          <p:nvPr>
            <p:ph type="body" idx="1"/>
          </p:nvPr>
        </p:nvSpPr>
        <p:spPr/>
        <p:txBody>
          <a:bodyPr/>
          <a:lstStyle/>
          <a:p>
            <a:endParaRPr lang="zh-CN" altLang="zh-CN"/>
          </a:p>
        </p:txBody>
      </p:sp>
      <p:pic>
        <p:nvPicPr>
          <p:cNvPr id="317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1484313"/>
            <a:ext cx="7956550" cy="4389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marL="609600" indent="-609600"/>
            <a:r>
              <a:rPr lang="zh-CN" altLang="en-US"/>
              <a:t>灵活性</a:t>
            </a:r>
            <a:endParaRPr lang="zh-CN" altLang="en-US"/>
          </a:p>
        </p:txBody>
      </p:sp>
      <p:sp>
        <p:nvSpPr>
          <p:cNvPr id="32771" name="Rectangle 3"/>
          <p:cNvSpPr>
            <a:spLocks noGrp="1" noChangeArrowheads="1"/>
          </p:cNvSpPr>
          <p:nvPr>
            <p:ph type="body" idx="1"/>
          </p:nvPr>
        </p:nvSpPr>
        <p:spPr/>
        <p:txBody>
          <a:bodyPr/>
          <a:lstStyle/>
          <a:p>
            <a:endParaRPr lang="zh-CN" altLang="zh-CN"/>
          </a:p>
        </p:txBody>
      </p:sp>
      <p:pic>
        <p:nvPicPr>
          <p:cNvPr id="327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989138"/>
            <a:ext cx="8281987" cy="3379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marL="609600" indent="-609600"/>
            <a:r>
              <a:rPr lang="zh-CN" altLang="en-US"/>
              <a:t>健壮性</a:t>
            </a:r>
            <a:endParaRPr lang="zh-CN" altLang="en-US"/>
          </a:p>
        </p:txBody>
      </p:sp>
      <p:sp>
        <p:nvSpPr>
          <p:cNvPr id="33795" name="Rectangle 3"/>
          <p:cNvSpPr>
            <a:spLocks noGrp="1" noChangeArrowheads="1"/>
          </p:cNvSpPr>
          <p:nvPr>
            <p:ph type="body" idx="1"/>
          </p:nvPr>
        </p:nvSpPr>
        <p:spPr/>
        <p:txBody>
          <a:bodyPr/>
          <a:lstStyle/>
          <a:p>
            <a:endParaRPr lang="zh-CN" altLang="zh-CN"/>
          </a:p>
        </p:txBody>
      </p:sp>
      <p:pic>
        <p:nvPicPr>
          <p:cNvPr id="3379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2133600"/>
            <a:ext cx="8172450" cy="3028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z="2800"/>
              <a:t>黄金规则 </a:t>
            </a:r>
            <a:endParaRPr lang="zh-CN" altLang="en-US" sz="2800"/>
          </a:p>
        </p:txBody>
      </p:sp>
      <p:sp>
        <p:nvSpPr>
          <p:cNvPr id="34819" name="Rectangle 3"/>
          <p:cNvSpPr>
            <a:spLocks noGrp="1" noChangeArrowheads="1"/>
          </p:cNvSpPr>
          <p:nvPr>
            <p:ph type="body" idx="1"/>
          </p:nvPr>
        </p:nvSpPr>
        <p:spPr>
          <a:xfrm>
            <a:off x="95150" y="1196752"/>
            <a:ext cx="8229600" cy="4530725"/>
          </a:xfrm>
        </p:spPr>
        <p:txBody>
          <a:bodyPr/>
          <a:lstStyle/>
          <a:p>
            <a:pPr marL="533400" indent="-533400"/>
            <a:r>
              <a:rPr lang="en-US" altLang="zh-CN" dirty="0"/>
              <a:t>1. </a:t>
            </a:r>
            <a:r>
              <a:rPr lang="zh-CN" altLang="en-US" dirty="0"/>
              <a:t>尽可能保证一致</a:t>
            </a:r>
            <a:endParaRPr lang="zh-CN" altLang="en-US" dirty="0"/>
          </a:p>
          <a:p>
            <a:pPr marL="533400" indent="-533400"/>
            <a:r>
              <a:rPr lang="en-US" altLang="zh-CN" dirty="0"/>
              <a:t>2. </a:t>
            </a:r>
            <a:r>
              <a:rPr lang="zh-CN" altLang="en-US" dirty="0"/>
              <a:t>符合普遍可用性</a:t>
            </a:r>
            <a:endParaRPr lang="zh-CN" altLang="en-US" dirty="0"/>
          </a:p>
          <a:p>
            <a:pPr marL="533400" indent="-533400"/>
            <a:r>
              <a:rPr lang="en-US" altLang="zh-CN" dirty="0"/>
              <a:t>3. </a:t>
            </a:r>
            <a:r>
              <a:rPr lang="zh-CN" altLang="en-US" dirty="0"/>
              <a:t>提供信息丰富的反馈</a:t>
            </a:r>
            <a:endParaRPr lang="zh-CN" altLang="en-US" dirty="0"/>
          </a:p>
          <a:p>
            <a:pPr marL="533400" indent="-533400"/>
            <a:r>
              <a:rPr lang="en-US" altLang="zh-CN" dirty="0"/>
              <a:t>4. </a:t>
            </a:r>
            <a:r>
              <a:rPr lang="zh-CN" altLang="en-US" dirty="0"/>
              <a:t>设计说明对话框以生成结束信息</a:t>
            </a:r>
            <a:endParaRPr lang="zh-CN" altLang="en-US" dirty="0"/>
          </a:p>
          <a:p>
            <a:pPr marL="533400" indent="-533400"/>
            <a:r>
              <a:rPr lang="en-US" altLang="zh-CN" dirty="0"/>
              <a:t>5. </a:t>
            </a:r>
            <a:r>
              <a:rPr lang="zh-CN" altLang="en-US" dirty="0"/>
              <a:t>预防并处理错误</a:t>
            </a:r>
            <a:endParaRPr lang="zh-CN" altLang="en-US" dirty="0"/>
          </a:p>
          <a:p>
            <a:pPr marL="533400" indent="-533400"/>
            <a:r>
              <a:rPr lang="en-US" altLang="zh-CN" dirty="0"/>
              <a:t>6. </a:t>
            </a:r>
            <a:r>
              <a:rPr lang="zh-CN" altLang="en-US" dirty="0"/>
              <a:t>让操作容易撤销</a:t>
            </a:r>
            <a:endParaRPr lang="zh-CN" altLang="en-US" dirty="0"/>
          </a:p>
          <a:p>
            <a:pPr marL="533400" indent="-533400"/>
            <a:r>
              <a:rPr lang="en-US" altLang="zh-CN" dirty="0"/>
              <a:t>7. </a:t>
            </a:r>
            <a:r>
              <a:rPr lang="zh-CN" altLang="en-US" dirty="0"/>
              <a:t>支持内部控制点</a:t>
            </a:r>
            <a:endParaRPr lang="zh-CN" altLang="en-US" dirty="0"/>
          </a:p>
          <a:p>
            <a:pPr marL="533400" indent="-533400"/>
            <a:r>
              <a:rPr lang="en-US" altLang="zh-CN" dirty="0"/>
              <a:t>8. </a:t>
            </a:r>
            <a:r>
              <a:rPr lang="zh-CN" altLang="en-US" dirty="0"/>
              <a:t>减轻短时记忆负担</a:t>
            </a:r>
            <a:endParaRPr lang="zh-CN" altLang="en-US" dirty="0"/>
          </a:p>
        </p:txBody>
      </p:sp>
      <p:pic>
        <p:nvPicPr>
          <p:cNvPr id="348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23075" y="1769839"/>
            <a:ext cx="23209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marL="609600" indent="-609600"/>
            <a:r>
              <a:rPr lang="en-US" altLang="zh-CN" sz="2800"/>
              <a:t>1. </a:t>
            </a:r>
            <a:r>
              <a:rPr lang="zh-CN" altLang="en-US" sz="2800"/>
              <a:t>尽可能保证一致</a:t>
            </a:r>
            <a:endParaRPr lang="zh-CN" altLang="en-US" sz="2800"/>
          </a:p>
        </p:txBody>
      </p:sp>
      <p:pic>
        <p:nvPicPr>
          <p:cNvPr id="35843" name="Picture 4"/>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a:xfrm>
            <a:off x="468313" y="3716338"/>
            <a:ext cx="3959225" cy="22574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4" name="Rectangle 5"/>
          <p:cNvSpPr>
            <a:spLocks noChangeArrowheads="1"/>
          </p:cNvSpPr>
          <p:nvPr/>
        </p:nvSpPr>
        <p:spPr bwMode="auto">
          <a:xfrm>
            <a:off x="468313" y="1484313"/>
            <a:ext cx="79200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eaLnBrk="0" hangingPunct="0">
              <a:defRPr>
                <a:solidFill>
                  <a:schemeClr val="tx1"/>
                </a:solidFill>
                <a:latin typeface="Times New Roman" panose="02020603050405020304" pitchFamily="18" charset="0"/>
                <a:ea typeface="SimSun" pitchFamily="2" charset="-122"/>
              </a:defRPr>
            </a:lvl1pPr>
            <a:lvl2pPr marL="889000" indent="-440055"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a:spcBef>
                <a:spcPct val="20000"/>
              </a:spcBef>
              <a:buClr>
                <a:schemeClr val="accent1"/>
              </a:buClr>
              <a:buSzPct val="70000"/>
              <a:buFont typeface="Wingdings" panose="05000000000000000000" pitchFamily="2" charset="2"/>
              <a:buChar char="n"/>
            </a:pPr>
            <a:r>
              <a:rPr lang="zh-CN" altLang="en-US" sz="2400">
                <a:latin typeface="Arial" panose="020B0604020202090204" pitchFamily="34" charset="0"/>
              </a:rPr>
              <a:t>一致性让界面变得熟悉和可预测</a:t>
            </a:r>
            <a:endParaRPr lang="zh-CN" altLang="en-US" sz="2400">
              <a:latin typeface="Arial" panose="020B0604020202090204" pitchFamily="34" charset="0"/>
            </a:endParaRPr>
          </a:p>
          <a:p>
            <a:pPr algn="l">
              <a:spcBef>
                <a:spcPct val="20000"/>
              </a:spcBef>
              <a:buClr>
                <a:schemeClr val="accent1"/>
              </a:buClr>
              <a:buSzPct val="70000"/>
              <a:buFont typeface="Wingdings" panose="05000000000000000000" pitchFamily="2" charset="2"/>
              <a:buChar char="n"/>
            </a:pPr>
            <a:r>
              <a:rPr lang="zh-CN" altLang="en-US" sz="2400">
                <a:latin typeface="Arial" panose="020B0604020202090204" pitchFamily="34" charset="0"/>
              </a:rPr>
              <a:t>最容易被违背的原则</a:t>
            </a:r>
            <a:endParaRPr lang="zh-CN" altLang="en-US" sz="2400">
              <a:latin typeface="Arial" panose="020B0604020202090204" pitchFamily="34" charset="0"/>
            </a:endParaRPr>
          </a:p>
          <a:p>
            <a:pPr lvl="1" algn="l">
              <a:spcBef>
                <a:spcPct val="20000"/>
              </a:spcBef>
              <a:buClr>
                <a:schemeClr val="hlink"/>
              </a:buClr>
              <a:buSzPct val="65000"/>
              <a:buFont typeface="Wingdings" panose="05000000000000000000" pitchFamily="2" charset="2"/>
              <a:buChar char="¡"/>
            </a:pPr>
            <a:r>
              <a:rPr lang="zh-CN" altLang="en-US" sz="2000">
                <a:latin typeface="Arial" panose="020B0604020202090204" pitchFamily="34" charset="0"/>
              </a:rPr>
              <a:t>相似操作下一致的动作序列</a:t>
            </a:r>
            <a:endParaRPr lang="zh-CN" altLang="en-US" sz="2000">
              <a:latin typeface="Arial" panose="020B0604020202090204" pitchFamily="34" charset="0"/>
            </a:endParaRPr>
          </a:p>
          <a:p>
            <a:pPr lvl="1" algn="l">
              <a:spcBef>
                <a:spcPct val="20000"/>
              </a:spcBef>
              <a:buClr>
                <a:schemeClr val="hlink"/>
              </a:buClr>
              <a:buSzPct val="65000"/>
              <a:buFont typeface="Wingdings" panose="05000000000000000000" pitchFamily="2" charset="2"/>
              <a:buChar char="¡"/>
            </a:pPr>
            <a:r>
              <a:rPr lang="zh-CN" altLang="en-US" sz="2000">
                <a:latin typeface="Arial" panose="020B0604020202090204" pitchFamily="34" charset="0"/>
              </a:rPr>
              <a:t>菜单、帮助中一致的术语</a:t>
            </a:r>
            <a:endParaRPr lang="zh-CN" altLang="en-US" sz="2000">
              <a:latin typeface="Arial" panose="020B0604020202090204" pitchFamily="34" charset="0"/>
            </a:endParaRPr>
          </a:p>
          <a:p>
            <a:pPr lvl="1" algn="l">
              <a:spcBef>
                <a:spcPct val="20000"/>
              </a:spcBef>
              <a:buClr>
                <a:schemeClr val="hlink"/>
              </a:buClr>
              <a:buSzPct val="65000"/>
              <a:buFont typeface="Wingdings" panose="05000000000000000000" pitchFamily="2" charset="2"/>
              <a:buChar char="¡"/>
            </a:pPr>
            <a:r>
              <a:rPr lang="zh-CN" altLang="en-US" sz="2000">
                <a:latin typeface="Arial" panose="020B0604020202090204" pitchFamily="34" charset="0"/>
              </a:rPr>
              <a:t>一致的颜色、布局、字体等</a:t>
            </a:r>
            <a:endParaRPr lang="zh-CN" altLang="en-US" sz="2000">
              <a:latin typeface="Arial" panose="020B0604020202090204" pitchFamily="34" charset="0"/>
            </a:endParaRPr>
          </a:p>
        </p:txBody>
      </p:sp>
      <p:pic>
        <p:nvPicPr>
          <p:cNvPr id="358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3644900"/>
            <a:ext cx="3960813"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609600" indent="-609600"/>
            <a:r>
              <a:rPr lang="en-US" altLang="zh-CN" sz="2800"/>
              <a:t>2. </a:t>
            </a:r>
            <a:r>
              <a:rPr lang="zh-CN" altLang="en-US" sz="2800"/>
              <a:t>符合普遍可用性</a:t>
            </a:r>
            <a:endParaRPr lang="zh-CN" altLang="en-US" sz="2800"/>
          </a:p>
        </p:txBody>
      </p:sp>
      <p:sp>
        <p:nvSpPr>
          <p:cNvPr id="36867" name="Rectangle 3"/>
          <p:cNvSpPr>
            <a:spLocks noGrp="1" noChangeArrowheads="1"/>
          </p:cNvSpPr>
          <p:nvPr>
            <p:ph type="body" idx="1"/>
          </p:nvPr>
        </p:nvSpPr>
        <p:spPr/>
        <p:txBody>
          <a:bodyPr/>
          <a:lstStyle/>
          <a:p>
            <a:r>
              <a:rPr lang="zh-CN" altLang="en-US"/>
              <a:t>充分考虑用户操作的熟练程度、年龄范围、身体状况（如是否有残疾）等多方面的不同需求 </a:t>
            </a:r>
            <a:endParaRPr lang="zh-CN" altLang="en-US"/>
          </a:p>
        </p:txBody>
      </p:sp>
      <p:sp>
        <p:nvSpPr>
          <p:cNvPr id="36869" name="Rectangle 5"/>
          <p:cNvSpPr>
            <a:spLocks noChangeArrowheads="1"/>
          </p:cNvSpPr>
          <p:nvPr/>
        </p:nvSpPr>
        <p:spPr bwMode="auto">
          <a:xfrm>
            <a:off x="457200" y="3212976"/>
            <a:ext cx="56165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eaLnBrk="0" hangingPunct="0">
              <a:defRPr>
                <a:solidFill>
                  <a:schemeClr val="tx1"/>
                </a:solidFill>
                <a:latin typeface="Times New Roman" panose="02020603050405020304" pitchFamily="18" charset="0"/>
                <a:ea typeface="SimSun" pitchFamily="2" charset="-122"/>
              </a:defRPr>
            </a:lvl1pPr>
            <a:lvl2pPr marL="889000" indent="-440055"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a:spcBef>
                <a:spcPct val="20000"/>
              </a:spcBef>
              <a:buClr>
                <a:schemeClr val="accent1"/>
              </a:buClr>
              <a:buSzPct val="70000"/>
              <a:buFont typeface="Wingdings" panose="05000000000000000000" pitchFamily="2" charset="2"/>
              <a:buChar char="n"/>
            </a:pPr>
            <a:r>
              <a:rPr lang="zh-CN" altLang="en-US" sz="2800">
                <a:latin typeface="Arial" panose="020B0604020202090204" pitchFamily="34" charset="0"/>
              </a:rPr>
              <a:t>专家用户</a:t>
            </a:r>
            <a:endParaRPr lang="zh-CN" altLang="en-US" sz="2800">
              <a:latin typeface="Arial" panose="020B0604020202090204" pitchFamily="34" charset="0"/>
            </a:endParaRPr>
          </a:p>
          <a:p>
            <a:pPr lvl="1" algn="l">
              <a:spcBef>
                <a:spcPct val="20000"/>
              </a:spcBef>
              <a:buClr>
                <a:schemeClr val="hlink"/>
              </a:buClr>
              <a:buSzPct val="65000"/>
              <a:buFont typeface="Wingdings" panose="05000000000000000000" pitchFamily="2" charset="2"/>
              <a:buChar char="¡"/>
            </a:pPr>
            <a:r>
              <a:rPr lang="zh-CN" altLang="en-US" sz="2400" dirty="0">
                <a:latin typeface="Arial" panose="020B0604020202090204" pitchFamily="34" charset="0"/>
              </a:rPr>
              <a:t>缩写或快捷键操作，以丰富界面可感知的系统质量</a:t>
            </a:r>
            <a:endParaRPr lang="zh-CN" altLang="en-US" sz="2400" dirty="0">
              <a:latin typeface="Arial" panose="020B0604020202090204" pitchFamily="34" charset="0"/>
            </a:endParaRPr>
          </a:p>
          <a:p>
            <a:pPr algn="l">
              <a:spcBef>
                <a:spcPct val="20000"/>
              </a:spcBef>
              <a:buClr>
                <a:schemeClr val="accent1"/>
              </a:buClr>
              <a:buSzPct val="70000"/>
              <a:buFont typeface="Wingdings" panose="05000000000000000000" pitchFamily="2" charset="2"/>
              <a:buChar char="n"/>
            </a:pPr>
            <a:r>
              <a:rPr lang="zh-CN" altLang="en-US" sz="2800" dirty="0">
                <a:latin typeface="Arial" panose="020B0604020202090204" pitchFamily="34" charset="0"/>
              </a:rPr>
              <a:t>新手用户</a:t>
            </a:r>
            <a:endParaRPr lang="zh-CN" altLang="en-US" sz="2800" dirty="0">
              <a:latin typeface="Arial" panose="020B0604020202090204" pitchFamily="34" charset="0"/>
            </a:endParaRPr>
          </a:p>
          <a:p>
            <a:pPr lvl="1" algn="l">
              <a:spcBef>
                <a:spcPct val="20000"/>
              </a:spcBef>
              <a:buClr>
                <a:schemeClr val="hlink"/>
              </a:buClr>
              <a:buSzPct val="65000"/>
              <a:buFont typeface="Wingdings" panose="05000000000000000000" pitchFamily="2" charset="2"/>
              <a:buChar char="¡"/>
            </a:pPr>
            <a:r>
              <a:rPr lang="zh-CN" altLang="en-US" sz="2400" dirty="0">
                <a:latin typeface="Arial" panose="020B0604020202090204" pitchFamily="34" charset="0"/>
              </a:rPr>
              <a:t>尽可能提供引导性的帮助信息，帮助用户完成特定的交互任务 </a:t>
            </a:r>
            <a:endParaRPr lang="zh-CN" altLang="en-US" sz="2400" dirty="0">
              <a:latin typeface="Arial" panose="020B060402020209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73775" y="2637342"/>
            <a:ext cx="1954609" cy="349358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57200" y="1818775"/>
            <a:ext cx="8229600" cy="4093574"/>
          </a:xfrm>
        </p:spPr>
      </p:pic>
      <p:sp>
        <p:nvSpPr>
          <p:cNvPr id="4" name="Date Placeholder 3"/>
          <p:cNvSpPr>
            <a:spLocks noGrp="1"/>
          </p:cNvSpPr>
          <p:nvPr>
            <p:ph type="dt" sz="half" idx="10"/>
          </p:nvPr>
        </p:nvSpPr>
        <p:spPr/>
        <p:txBody>
          <a:bodyPr/>
          <a:lstStyle/>
          <a:p>
            <a:pPr>
              <a:defRPr/>
            </a:pPr>
            <a:fld id="{C0F95D58-4C02-453D-AB5D-96F9683E4F81}" type="datetime1">
              <a:rPr lang="zh-CN" altLang="en-US" smtClean="0"/>
            </a:fld>
            <a:endParaRPr lang="en-US" altLang="zh-CN"/>
          </a:p>
        </p:txBody>
      </p:sp>
      <p:sp>
        <p:nvSpPr>
          <p:cNvPr id="5" name="Slide Number Placeholder 4"/>
          <p:cNvSpPr>
            <a:spLocks noGrp="1"/>
          </p:cNvSpPr>
          <p:nvPr>
            <p:ph type="sldNum" sz="quarter" idx="11"/>
          </p:nvPr>
        </p:nvSpPr>
        <p:spPr/>
        <p:txBody>
          <a:bodyPr/>
          <a:lstStyle/>
          <a:p>
            <a:pPr>
              <a:defRPr/>
            </a:pPr>
            <a:fld id="{CB07928A-7C2C-4ADC-9A99-997E9BBC8AAF}" type="slidenum">
              <a:rPr lang="zh-CN" altLang="en-US" smtClean="0"/>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z="2800"/>
              <a:t>3. </a:t>
            </a:r>
            <a:r>
              <a:rPr lang="zh-CN" altLang="en-US" sz="2800"/>
              <a:t>提供信息丰富的反馈</a:t>
            </a:r>
            <a:endParaRPr lang="zh-CN" altLang="en-US" sz="2800"/>
          </a:p>
        </p:txBody>
      </p:sp>
      <p:sp>
        <p:nvSpPr>
          <p:cNvPr id="37891" name="Rectangle 3"/>
          <p:cNvSpPr>
            <a:spLocks noGrp="1" noChangeArrowheads="1"/>
          </p:cNvSpPr>
          <p:nvPr>
            <p:ph type="body" idx="1"/>
          </p:nvPr>
        </p:nvSpPr>
        <p:spPr/>
        <p:txBody>
          <a:bodyPr/>
          <a:lstStyle/>
          <a:p>
            <a:r>
              <a:rPr lang="zh-CN" altLang="en-US"/>
              <a:t>要求</a:t>
            </a:r>
            <a:endParaRPr lang="zh-CN" altLang="en-US"/>
          </a:p>
          <a:p>
            <a:pPr lvl="1"/>
            <a:r>
              <a:rPr lang="zh-CN" altLang="en-US"/>
              <a:t>对常用操作，则反馈信息可以相对简短</a:t>
            </a:r>
            <a:endParaRPr lang="zh-CN" altLang="en-US"/>
          </a:p>
          <a:p>
            <a:pPr lvl="1"/>
            <a:r>
              <a:rPr lang="zh-CN" altLang="en-US"/>
              <a:t>对不常用操作，系统的反馈信息就应该丰富一些</a:t>
            </a:r>
            <a:endParaRPr lang="zh-CN" altLang="en-US"/>
          </a:p>
          <a:p>
            <a:r>
              <a:rPr lang="zh-CN" altLang="en-US"/>
              <a:t>途径：界面对象的可视化表现</a:t>
            </a:r>
            <a:endParaRPr lang="zh-CN" altLang="en-US"/>
          </a:p>
        </p:txBody>
      </p:sp>
      <p:pic>
        <p:nvPicPr>
          <p:cNvPr id="378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4293096"/>
            <a:ext cx="4751388"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a:t>可用性目标</a:t>
            </a:r>
            <a:endParaRPr lang="zh-CN" altLang="en-US"/>
          </a:p>
        </p:txBody>
      </p:sp>
      <p:sp>
        <p:nvSpPr>
          <p:cNvPr id="5123" name="Rectangle 3"/>
          <p:cNvSpPr>
            <a:spLocks noGrp="1" noChangeArrowheads="1"/>
          </p:cNvSpPr>
          <p:nvPr>
            <p:ph type="body" idx="1"/>
          </p:nvPr>
        </p:nvSpPr>
        <p:spPr/>
        <p:txBody>
          <a:bodyPr/>
          <a:lstStyle/>
          <a:p>
            <a:r>
              <a:rPr lang="zh-CN" altLang="en-US" sz="2400"/>
              <a:t>可用性目标不仅涉及人与之正在发生交互作用的系统，还包括系统对使用它的人所产生的作用</a:t>
            </a:r>
            <a:endParaRPr lang="zh-CN" altLang="en-US" sz="2400"/>
          </a:p>
        </p:txBody>
      </p:sp>
      <p:sp>
        <p:nvSpPr>
          <p:cNvPr id="5124" name="Rectangle 5"/>
          <p:cNvSpPr>
            <a:spLocks noChangeArrowheads="1"/>
          </p:cNvSpPr>
          <p:nvPr/>
        </p:nvSpPr>
        <p:spPr bwMode="auto">
          <a:xfrm>
            <a:off x="0" y="2682875"/>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endParaRPr lang="zh-CN" altLang="en-US"/>
          </a:p>
        </p:txBody>
      </p:sp>
      <p:graphicFrame>
        <p:nvGraphicFramePr>
          <p:cNvPr id="5125" name="Object 4"/>
          <p:cNvGraphicFramePr>
            <a:graphicFrameLocks noChangeAspect="1"/>
          </p:cNvGraphicFramePr>
          <p:nvPr/>
        </p:nvGraphicFramePr>
        <p:xfrm>
          <a:off x="1624013" y="2638425"/>
          <a:ext cx="5678487" cy="3117850"/>
        </p:xfrm>
        <a:graphic>
          <a:graphicData uri="http://schemas.openxmlformats.org/presentationml/2006/ole">
            <mc:AlternateContent xmlns:mc="http://schemas.openxmlformats.org/markup-compatibility/2006">
              <mc:Choice xmlns:v="urn:schemas-microsoft-com:vml" Requires="v">
                <p:oleObj spid="_x0000_s7237" name="Picture" r:id="rId1" imgW="3451225" imgH="1893570" progId="Word.Picture.8">
                  <p:embed/>
                </p:oleObj>
              </mc:Choice>
              <mc:Fallback>
                <p:oleObj name="Picture" r:id="rId1" imgW="3451225" imgH="1893570" progId="Word.Picture.8">
                  <p:embed/>
                  <p:pic>
                    <p:nvPicPr>
                      <p:cNvPr id="0" name="Picture 72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2638425"/>
                        <a:ext cx="5678487"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sz="2800"/>
              <a:t>4. </a:t>
            </a:r>
            <a:r>
              <a:rPr lang="zh-CN" altLang="en-US" sz="2800"/>
              <a:t>设计说明对话框以生成结束信息</a:t>
            </a:r>
            <a:endParaRPr lang="zh-CN" altLang="en-US" sz="2800"/>
          </a:p>
        </p:txBody>
      </p:sp>
      <p:sp>
        <p:nvSpPr>
          <p:cNvPr id="38915" name="Rectangle 3"/>
          <p:cNvSpPr>
            <a:spLocks noGrp="1" noChangeArrowheads="1"/>
          </p:cNvSpPr>
          <p:nvPr>
            <p:ph type="body" idx="1"/>
          </p:nvPr>
        </p:nvSpPr>
        <p:spPr>
          <a:xfrm>
            <a:off x="611560" y="836712"/>
            <a:ext cx="8229600" cy="4530725"/>
          </a:xfrm>
        </p:spPr>
        <p:txBody>
          <a:bodyPr/>
          <a:lstStyle/>
          <a:p>
            <a:r>
              <a:rPr lang="zh-CN" altLang="en-US"/>
              <a:t>目的：让用户知道什么时候他们已经完成了任务</a:t>
            </a:r>
            <a:endParaRPr lang="zh-CN" altLang="en-US"/>
          </a:p>
          <a:p>
            <a:r>
              <a:rPr lang="zh-CN" altLang="en-US" dirty="0"/>
              <a:t>作用</a:t>
            </a:r>
            <a:endParaRPr lang="zh-CN" altLang="en-US" dirty="0"/>
          </a:p>
          <a:p>
            <a:pPr lvl="1"/>
            <a:r>
              <a:rPr lang="zh-CN" altLang="en-US" dirty="0"/>
              <a:t>使用户产生完成任务的满足感和轻松感</a:t>
            </a:r>
            <a:endParaRPr lang="zh-CN" altLang="en-US" dirty="0"/>
          </a:p>
          <a:p>
            <a:pPr lvl="1"/>
            <a:r>
              <a:rPr lang="zh-CN" altLang="en-US" dirty="0"/>
              <a:t>有助于让用户放弃临时的计划和想法  </a:t>
            </a:r>
            <a:endParaRPr lang="zh-CN" altLang="en-US" dirty="0"/>
          </a:p>
        </p:txBody>
      </p:sp>
      <p:pic>
        <p:nvPicPr>
          <p:cNvPr id="389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1760" y="3717032"/>
            <a:ext cx="403225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z="2800"/>
              <a:t>5. </a:t>
            </a:r>
            <a:r>
              <a:rPr lang="zh-CN" altLang="en-US" sz="2800"/>
              <a:t>预防并处理错误</a:t>
            </a:r>
            <a:endParaRPr lang="zh-CN" altLang="en-US" sz="2800"/>
          </a:p>
        </p:txBody>
      </p:sp>
      <p:sp>
        <p:nvSpPr>
          <p:cNvPr id="39939" name="Rectangle 3"/>
          <p:cNvSpPr>
            <a:spLocks noGrp="1" noChangeArrowheads="1"/>
          </p:cNvSpPr>
          <p:nvPr>
            <p:ph type="body" idx="1"/>
          </p:nvPr>
        </p:nvSpPr>
        <p:spPr>
          <a:xfrm>
            <a:off x="468313" y="1484313"/>
            <a:ext cx="8207375" cy="2736850"/>
          </a:xfrm>
        </p:spPr>
        <p:txBody>
          <a:bodyPr/>
          <a:lstStyle/>
          <a:p>
            <a:pPr>
              <a:lnSpc>
                <a:spcPct val="90000"/>
              </a:lnSpc>
            </a:pPr>
            <a:r>
              <a:rPr lang="zh-CN" altLang="en-US" sz="2400"/>
              <a:t>目的：提供故障预防和简单的故障处理措施 </a:t>
            </a:r>
            <a:endParaRPr lang="zh-CN" altLang="en-US" sz="2400"/>
          </a:p>
          <a:p>
            <a:pPr>
              <a:lnSpc>
                <a:spcPct val="90000"/>
              </a:lnSpc>
            </a:pPr>
            <a:r>
              <a:rPr lang="zh-CN" altLang="en-US" sz="2400"/>
              <a:t>作用：用户错误能够在清晰的指导下进行恢复 </a:t>
            </a:r>
            <a:endParaRPr lang="zh-CN" altLang="en-US" sz="2400"/>
          </a:p>
          <a:p>
            <a:pPr>
              <a:lnSpc>
                <a:spcPct val="90000"/>
              </a:lnSpc>
            </a:pPr>
            <a:r>
              <a:rPr lang="zh-CN" altLang="en-US" sz="2400"/>
              <a:t>错误预防</a:t>
            </a:r>
            <a:endParaRPr lang="zh-CN" altLang="en-US" sz="2400"/>
          </a:p>
          <a:p>
            <a:pPr lvl="1">
              <a:lnSpc>
                <a:spcPct val="90000"/>
              </a:lnSpc>
            </a:pPr>
            <a:r>
              <a:rPr lang="zh-CN" altLang="en-US" sz="2000"/>
              <a:t>将不适当的菜单选项功能以灰色显示屏蔽</a:t>
            </a:r>
            <a:endParaRPr lang="zh-CN" altLang="en-US" sz="2000"/>
          </a:p>
          <a:p>
            <a:pPr lvl="1">
              <a:lnSpc>
                <a:spcPct val="90000"/>
              </a:lnSpc>
            </a:pPr>
            <a:r>
              <a:rPr lang="zh-CN" altLang="en-US" sz="2000"/>
              <a:t>禁止在数值输入域中出现字母字符 </a:t>
            </a:r>
            <a:endParaRPr lang="zh-CN" altLang="en-US" sz="2000"/>
          </a:p>
          <a:p>
            <a:pPr>
              <a:lnSpc>
                <a:spcPct val="90000"/>
              </a:lnSpc>
            </a:pPr>
            <a:r>
              <a:rPr lang="zh-CN" altLang="en-US" sz="2400"/>
              <a:t>错误处理</a:t>
            </a:r>
            <a:endParaRPr lang="zh-CN" altLang="en-US" sz="2400"/>
          </a:p>
          <a:p>
            <a:pPr lvl="1">
              <a:lnSpc>
                <a:spcPct val="90000"/>
              </a:lnSpc>
            </a:pPr>
            <a:r>
              <a:rPr lang="zh-CN" altLang="en-US" sz="2000"/>
              <a:t>提供简单的、有建设性的、具体的指导来帮助用户恢复操作 </a:t>
            </a:r>
            <a:endParaRPr lang="zh-CN" altLang="en-US" sz="2000"/>
          </a:p>
          <a:p>
            <a:pPr>
              <a:lnSpc>
                <a:spcPct val="90000"/>
              </a:lnSpc>
            </a:pPr>
            <a:endParaRPr lang="zh-CN" altLang="en-US" sz="2400"/>
          </a:p>
          <a:p>
            <a:pPr>
              <a:lnSpc>
                <a:spcPct val="90000"/>
              </a:lnSpc>
            </a:pPr>
            <a:endParaRPr lang="en-US" altLang="zh-CN" sz="240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7704" y="4221163"/>
            <a:ext cx="5054600" cy="18923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z="2800"/>
              <a:t>6. </a:t>
            </a:r>
            <a:r>
              <a:rPr lang="zh-CN" altLang="en-US" sz="2800"/>
              <a:t>让操作容易撤销</a:t>
            </a:r>
            <a:endParaRPr lang="zh-CN" altLang="en-US" sz="2800"/>
          </a:p>
        </p:txBody>
      </p:sp>
      <p:sp>
        <p:nvSpPr>
          <p:cNvPr id="40963" name="Rectangle 3"/>
          <p:cNvSpPr>
            <a:spLocks noGrp="1" noChangeArrowheads="1"/>
          </p:cNvSpPr>
          <p:nvPr>
            <p:ph type="body" idx="1"/>
          </p:nvPr>
        </p:nvSpPr>
        <p:spPr/>
        <p:txBody>
          <a:bodyPr/>
          <a:lstStyle/>
          <a:p>
            <a:r>
              <a:rPr lang="zh-CN" altLang="en-US"/>
              <a:t>目的：减轻用户的焦虑情绪，并鼓励用户尝试新的选项 </a:t>
            </a:r>
            <a:endParaRPr lang="zh-CN" altLang="en-US"/>
          </a:p>
          <a:p>
            <a:pPr lvl="1"/>
            <a:r>
              <a:rPr lang="zh-CN" altLang="en-US"/>
              <a:t>可以是单独的操作</a:t>
            </a:r>
            <a:endParaRPr lang="zh-CN" altLang="en-US"/>
          </a:p>
          <a:p>
            <a:pPr lvl="1"/>
            <a:r>
              <a:rPr lang="zh-CN" altLang="en-US"/>
              <a:t>也可以是一个数据输入任务或一组完整的操作等 </a:t>
            </a:r>
            <a:endParaRPr lang="zh-CN" altLang="en-US"/>
          </a:p>
        </p:txBody>
      </p:sp>
      <p:pic>
        <p:nvPicPr>
          <p:cNvPr id="409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2150" y="3865562"/>
            <a:ext cx="2679700"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z="2800"/>
              <a:t>7. </a:t>
            </a:r>
            <a:r>
              <a:rPr lang="zh-CN" altLang="en-US" sz="2800"/>
              <a:t>支持内部控制点</a:t>
            </a:r>
            <a:endParaRPr lang="zh-CN" altLang="en-US" sz="2800"/>
          </a:p>
        </p:txBody>
      </p:sp>
      <p:sp>
        <p:nvSpPr>
          <p:cNvPr id="41987" name="Rectangle 3"/>
          <p:cNvSpPr>
            <a:spLocks noGrp="1" noChangeArrowheads="1"/>
          </p:cNvSpPr>
          <p:nvPr>
            <p:ph type="body" idx="1"/>
          </p:nvPr>
        </p:nvSpPr>
        <p:spPr/>
        <p:txBody>
          <a:bodyPr/>
          <a:lstStyle/>
          <a:p>
            <a:r>
              <a:rPr lang="zh-CN" altLang="en-US" sz="2400"/>
              <a:t>鼓励用户成为行为的主动者而不是响应者</a:t>
            </a:r>
            <a:endParaRPr lang="en-US" altLang="zh-CN" sz="2400"/>
          </a:p>
          <a:p>
            <a:r>
              <a:rPr lang="zh-CN" altLang="en-US" sz="2400"/>
              <a:t>措施</a:t>
            </a:r>
            <a:endParaRPr lang="zh-CN" altLang="en-US" sz="2400"/>
          </a:p>
          <a:p>
            <a:pPr lvl="1"/>
            <a:r>
              <a:rPr lang="zh-CN" altLang="en-US" sz="2000"/>
              <a:t>避免模态对话框 </a:t>
            </a:r>
            <a:endParaRPr lang="zh-CN" altLang="en-US" sz="2000"/>
          </a:p>
          <a:p>
            <a:pPr lvl="1"/>
            <a:r>
              <a:rPr lang="zh-CN" altLang="en-US" sz="2000"/>
              <a:t>避免很长的引导序列</a:t>
            </a:r>
            <a:endParaRPr lang="zh-CN" altLang="en-US" sz="2000"/>
          </a:p>
          <a:p>
            <a:pPr lvl="1"/>
            <a:r>
              <a:rPr lang="zh-CN" altLang="en-US" sz="2000"/>
              <a:t>提供出口：取消、重做、放弃等</a:t>
            </a:r>
            <a:endParaRPr lang="zh-CN" altLang="en-US"/>
          </a:p>
          <a:p>
            <a:endParaRPr lang="en-US" altLang="zh-CN"/>
          </a:p>
        </p:txBody>
      </p:sp>
      <p:pic>
        <p:nvPicPr>
          <p:cNvPr id="4198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3573463"/>
            <a:ext cx="6049963" cy="22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z="2800"/>
              <a:t>8. </a:t>
            </a:r>
            <a:r>
              <a:rPr lang="zh-CN" altLang="en-US" sz="2800"/>
              <a:t>减轻短时记忆负担</a:t>
            </a:r>
            <a:endParaRPr lang="zh-CN" altLang="en-US" sz="2800"/>
          </a:p>
        </p:txBody>
      </p:sp>
      <p:sp>
        <p:nvSpPr>
          <p:cNvPr id="43011" name="Rectangle 3"/>
          <p:cNvSpPr>
            <a:spLocks noGrp="1" noChangeArrowheads="1"/>
          </p:cNvSpPr>
          <p:nvPr>
            <p:ph type="body" idx="1"/>
          </p:nvPr>
        </p:nvSpPr>
        <p:spPr/>
        <p:txBody>
          <a:bodyPr/>
          <a:lstStyle/>
          <a:p>
            <a:r>
              <a:rPr lang="zh-CN" altLang="en-US" dirty="0"/>
              <a:t>出发点：人凭借短时记忆存储的信息是非常有限（</a:t>
            </a:r>
            <a:r>
              <a:rPr lang="en-US" altLang="zh-CN" dirty="0"/>
              <a:t>7±2</a:t>
            </a:r>
            <a:r>
              <a:rPr lang="zh-CN" altLang="en-US" dirty="0"/>
              <a:t>原则）</a:t>
            </a:r>
            <a:endParaRPr lang="zh-CN" altLang="en-US" dirty="0"/>
          </a:p>
          <a:p>
            <a:r>
              <a:rPr lang="zh-CN" altLang="en-US" dirty="0"/>
              <a:t>措施</a:t>
            </a:r>
            <a:endParaRPr lang="zh-CN" altLang="en-US" dirty="0"/>
          </a:p>
          <a:p>
            <a:pPr lvl="1"/>
            <a:r>
              <a:rPr lang="zh-CN" altLang="en-US" dirty="0"/>
              <a:t>界面显示尽可能简单</a:t>
            </a:r>
            <a:endParaRPr lang="zh-CN" altLang="en-US" dirty="0"/>
          </a:p>
          <a:p>
            <a:pPr lvl="1"/>
            <a:r>
              <a:rPr lang="zh-CN" altLang="en-US" dirty="0"/>
              <a:t>不同显示页面的风格应该统一</a:t>
            </a:r>
            <a:endParaRPr lang="zh-CN" altLang="en-US" dirty="0"/>
          </a:p>
          <a:p>
            <a:pPr lvl="1"/>
            <a:r>
              <a:rPr lang="zh-CN" altLang="en-US" dirty="0"/>
              <a:t>尽可能减少在窗口之间的移动</a:t>
            </a:r>
            <a:endParaRPr lang="zh-CN" altLang="en-US" dirty="0"/>
          </a:p>
          <a:p>
            <a:pPr lvl="1"/>
            <a:r>
              <a:rPr lang="zh-CN" altLang="en-US" dirty="0"/>
              <a:t>并且要确保提供用户足够的学习代码、记忆操作方法和操作序列的时间</a:t>
            </a:r>
            <a:endParaRPr lang="zh-CN" altLang="en-US" dirty="0"/>
          </a:p>
          <a:p>
            <a:pPr lvl="1"/>
            <a:r>
              <a:rPr lang="zh-CN" altLang="en-US" dirty="0"/>
              <a:t>提供适当的在线帮助信息  </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z="2800"/>
              <a:t>十项启发式规则 </a:t>
            </a:r>
            <a:endParaRPr lang="zh-CN" altLang="en-US" sz="2800"/>
          </a:p>
        </p:txBody>
      </p:sp>
      <p:sp>
        <p:nvSpPr>
          <p:cNvPr id="44035" name="Rectangle 3"/>
          <p:cNvSpPr>
            <a:spLocks noGrp="1" noChangeArrowheads="1"/>
          </p:cNvSpPr>
          <p:nvPr>
            <p:ph type="body" idx="1"/>
          </p:nvPr>
        </p:nvSpPr>
        <p:spPr/>
        <p:txBody>
          <a:bodyPr/>
          <a:lstStyle/>
          <a:p>
            <a:pPr marL="533400" indent="-533400">
              <a:lnSpc>
                <a:spcPct val="90000"/>
              </a:lnSpc>
            </a:pPr>
            <a:r>
              <a:rPr lang="zh-CN" altLang="en-US" sz="2400"/>
              <a:t>系统状态的可见度</a:t>
            </a:r>
            <a:endParaRPr lang="zh-CN" altLang="en-US" sz="2400"/>
          </a:p>
          <a:p>
            <a:pPr marL="533400" indent="-533400">
              <a:lnSpc>
                <a:spcPct val="90000"/>
              </a:lnSpc>
            </a:pPr>
            <a:r>
              <a:rPr lang="zh-CN" altLang="en-US" sz="2400"/>
              <a:t>系统和现实世界的吻合</a:t>
            </a:r>
            <a:endParaRPr lang="zh-CN" altLang="en-US" sz="2400"/>
          </a:p>
          <a:p>
            <a:pPr marL="533400" indent="-533400">
              <a:lnSpc>
                <a:spcPct val="90000"/>
              </a:lnSpc>
            </a:pPr>
            <a:r>
              <a:rPr lang="zh-CN" altLang="en-US" sz="2400"/>
              <a:t>用户享有控制权和自主权</a:t>
            </a:r>
            <a:endParaRPr lang="zh-CN" altLang="en-US" sz="2400"/>
          </a:p>
          <a:p>
            <a:pPr marL="533400" indent="-533400">
              <a:lnSpc>
                <a:spcPct val="90000"/>
              </a:lnSpc>
            </a:pPr>
            <a:r>
              <a:rPr lang="zh-CN" altLang="en-US" sz="2400"/>
              <a:t>一致性和标准化</a:t>
            </a:r>
            <a:endParaRPr lang="zh-CN" altLang="en-US" sz="2400"/>
          </a:p>
          <a:p>
            <a:pPr marL="533400" indent="-533400">
              <a:lnSpc>
                <a:spcPct val="90000"/>
              </a:lnSpc>
            </a:pPr>
            <a:r>
              <a:rPr lang="zh-CN" altLang="en-US" sz="2400"/>
              <a:t>避免出错</a:t>
            </a:r>
            <a:endParaRPr lang="zh-CN" altLang="en-US" sz="2400"/>
          </a:p>
          <a:p>
            <a:pPr marL="533400" indent="-533400">
              <a:lnSpc>
                <a:spcPct val="90000"/>
              </a:lnSpc>
            </a:pPr>
            <a:r>
              <a:rPr lang="zh-CN" altLang="en-US" sz="2400"/>
              <a:t>依赖识别而非记忆</a:t>
            </a:r>
            <a:endParaRPr lang="zh-CN" altLang="en-US" sz="2400"/>
          </a:p>
          <a:p>
            <a:pPr marL="533400" indent="-533400">
              <a:lnSpc>
                <a:spcPct val="90000"/>
              </a:lnSpc>
            </a:pPr>
            <a:r>
              <a:rPr lang="zh-CN" altLang="en-US" sz="2400"/>
              <a:t>使用的灵活性和高效性</a:t>
            </a:r>
            <a:endParaRPr lang="zh-CN" altLang="en-US" sz="2400"/>
          </a:p>
          <a:p>
            <a:pPr marL="533400" indent="-533400">
              <a:lnSpc>
                <a:spcPct val="90000"/>
              </a:lnSpc>
            </a:pPr>
            <a:r>
              <a:rPr lang="zh-CN" altLang="en-US" sz="2400"/>
              <a:t>审美感和最小化设计</a:t>
            </a:r>
            <a:endParaRPr lang="zh-CN" altLang="en-US" sz="2400"/>
          </a:p>
          <a:p>
            <a:pPr marL="533400" indent="-533400">
              <a:lnSpc>
                <a:spcPct val="90000"/>
              </a:lnSpc>
            </a:pPr>
            <a:r>
              <a:rPr lang="zh-CN" altLang="en-US" sz="2400"/>
              <a:t>帮助用户识别、诊断和恢复错误</a:t>
            </a:r>
            <a:endParaRPr lang="zh-CN" altLang="en-US" sz="2400"/>
          </a:p>
          <a:p>
            <a:pPr marL="533400" indent="-533400">
              <a:lnSpc>
                <a:spcPct val="90000"/>
              </a:lnSpc>
            </a:pPr>
            <a:r>
              <a:rPr lang="zh-CN" altLang="en-US" sz="2400"/>
              <a:t>帮助和文档</a:t>
            </a:r>
            <a:endParaRPr lang="zh-CN" altLang="en-US" sz="2400"/>
          </a:p>
        </p:txBody>
      </p:sp>
      <p:pic>
        <p:nvPicPr>
          <p:cNvPr id="440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27763" y="1773238"/>
            <a:ext cx="2535237"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4037" name="Text Box 5"/>
          <p:cNvSpPr txBox="1">
            <a:spLocks noChangeArrowheads="1"/>
          </p:cNvSpPr>
          <p:nvPr/>
        </p:nvSpPr>
        <p:spPr bwMode="auto">
          <a:xfrm>
            <a:off x="6227763" y="501332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eaLnBrk="1" hangingPunct="1">
              <a:spcBef>
                <a:spcPct val="50000"/>
              </a:spcBef>
            </a:pPr>
            <a:r>
              <a:rPr lang="en-US" altLang="zh-CN" dirty="0">
                <a:latin typeface="Tahoma" panose="020B0804030504040204" charset="0"/>
              </a:rPr>
              <a:t>Jacob Nielsen</a:t>
            </a:r>
            <a:endParaRPr lang="en-US" altLang="zh-CN" dirty="0">
              <a:latin typeface="Tahoma" panose="020B080403050404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8163" y="2205038"/>
            <a:ext cx="18002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5059" name="Text Box 3"/>
          <p:cNvSpPr txBox="1">
            <a:spLocks noChangeArrowheads="1"/>
          </p:cNvSpPr>
          <p:nvPr/>
        </p:nvSpPr>
        <p:spPr bwMode="auto">
          <a:xfrm>
            <a:off x="539750" y="1412875"/>
            <a:ext cx="7889875" cy="4064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 For any activity expected to take over 3-5sec, give status feedback to user </a:t>
            </a:r>
            <a:endParaRPr lang="en-US" altLang="zh-CN" sz="2000"/>
          </a:p>
        </p:txBody>
      </p:sp>
      <p:sp>
        <p:nvSpPr>
          <p:cNvPr id="45060" name="Text Box 4"/>
          <p:cNvSpPr txBox="1">
            <a:spLocks noChangeArrowheads="1"/>
          </p:cNvSpPr>
          <p:nvPr/>
        </p:nvSpPr>
        <p:spPr bwMode="auto">
          <a:xfrm>
            <a:off x="611188" y="5229225"/>
            <a:ext cx="8047037" cy="7112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 For each action, system should respond in some way; e.g. in a web form,</a:t>
            </a:r>
            <a:endParaRPr lang="en-US" altLang="zh-CN" sz="2000"/>
          </a:p>
          <a:p>
            <a:pPr algn="l" eaLnBrk="1" hangingPunct="1"/>
            <a:r>
              <a:rPr lang="en-US" altLang="zh-CN" sz="2000"/>
              <a:t>clicking a submit button </a:t>
            </a:r>
            <a:r>
              <a:rPr lang="en-US" altLang="zh-CN" sz="2000">
                <a:sym typeface="Wingdings" panose="05000000000000000000" pitchFamily="2" charset="2"/>
              </a:rPr>
              <a:t> button changes color, or a clicking sound is made</a:t>
            </a:r>
            <a:endParaRPr lang="en-US" altLang="zh-CN" sz="2000">
              <a:sym typeface="Wingdings" panose="05000000000000000000" pitchFamily="2" charset="2"/>
            </a:endParaRPr>
          </a:p>
        </p:txBody>
      </p:sp>
      <p:pic>
        <p:nvPicPr>
          <p:cNvPr id="45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205038"/>
            <a:ext cx="3786188"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55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133850"/>
            <a:ext cx="23812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5063" name="Text Box 7"/>
          <p:cNvSpPr txBox="1">
            <a:spLocks noChangeArrowheads="1"/>
          </p:cNvSpPr>
          <p:nvPr/>
        </p:nvSpPr>
        <p:spPr bwMode="auto">
          <a:xfrm>
            <a:off x="0" y="2359025"/>
            <a:ext cx="18049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1400" b="1"/>
              <a:t>MS Windows: search</a:t>
            </a:r>
            <a:endParaRPr lang="en-US" altLang="zh-CN" sz="1400" b="1"/>
          </a:p>
          <a:p>
            <a:pPr algn="l" eaLnBrk="1" hangingPunct="1"/>
            <a:r>
              <a:rPr lang="en-US" altLang="zh-CN" sz="1400" b="1"/>
              <a:t>No estimate of time</a:t>
            </a:r>
            <a:endParaRPr lang="en-US" altLang="zh-CN" sz="1400" b="1"/>
          </a:p>
        </p:txBody>
      </p:sp>
      <p:sp>
        <p:nvSpPr>
          <p:cNvPr id="45064" name="Text Box 8"/>
          <p:cNvSpPr txBox="1">
            <a:spLocks noChangeArrowheads="1"/>
          </p:cNvSpPr>
          <p:nvPr/>
        </p:nvSpPr>
        <p:spPr bwMode="auto">
          <a:xfrm>
            <a:off x="3635375" y="2349500"/>
            <a:ext cx="13843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1400" b="1"/>
              <a:t>IE: download</a:t>
            </a:r>
            <a:endParaRPr lang="en-US" altLang="zh-CN" sz="1400" b="1"/>
          </a:p>
          <a:p>
            <a:pPr algn="l" eaLnBrk="1" hangingPunct="1"/>
            <a:r>
              <a:rPr lang="en-US" altLang="zh-CN" sz="1400" b="1"/>
              <a:t>Better feedback</a:t>
            </a:r>
            <a:endParaRPr lang="en-US" altLang="zh-CN" sz="1400" b="1"/>
          </a:p>
        </p:txBody>
      </p:sp>
      <p:sp>
        <p:nvSpPr>
          <p:cNvPr id="45065" name="Rectangle 9"/>
          <p:cNvSpPr>
            <a:spLocks noChangeArrowheads="1"/>
          </p:cNvSpPr>
          <p:nvPr/>
        </p:nvSpPr>
        <p:spPr bwMode="auto">
          <a:xfrm>
            <a:off x="611188" y="260350"/>
            <a:ext cx="7793037"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r>
              <a:rPr lang="en-US" altLang="zh-CN" sz="2400" b="1">
                <a:latin typeface="Arial" panose="020B0604020202090204" pitchFamily="34" charset="0"/>
              </a:rPr>
              <a:t>1. </a:t>
            </a:r>
            <a:r>
              <a:rPr lang="zh-CN" altLang="en-US" sz="3200">
                <a:latin typeface="Arial" panose="020B0604020202090204" pitchFamily="34" charset="0"/>
              </a:rPr>
              <a:t>系统状态的可见度</a:t>
            </a:r>
            <a:endParaRPr lang="zh-CN" altLang="en-US" sz="3200">
              <a:latin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nodeType="withEffect">
                                  <p:stCondLst>
                                    <p:cond delay="0"/>
                                  </p:stCondLst>
                                  <p:childTnLst>
                                    <p:animMotion origin="layout" path="M -4.72222E-6 -4.91196E-6 L 0.10834 0.00186 " pathEditMode="relative" ptsTypes="AA">
                                      <p:cBhvr>
                                        <p:cTn id="6" dur="3000" fill="hold"/>
                                        <p:tgtEl>
                                          <p:spTgt spid="35533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3800" y="4003675"/>
            <a:ext cx="3373438"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003675"/>
            <a:ext cx="3403600"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6084" name="Text Box 4"/>
          <p:cNvSpPr txBox="1">
            <a:spLocks noChangeArrowheads="1"/>
          </p:cNvSpPr>
          <p:nvPr/>
        </p:nvSpPr>
        <p:spPr bwMode="auto">
          <a:xfrm>
            <a:off x="1187450" y="1616075"/>
            <a:ext cx="6581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Example:</a:t>
            </a:r>
            <a:endParaRPr lang="en-US" altLang="zh-CN" sz="2000"/>
          </a:p>
          <a:p>
            <a:pPr algn="l" eaLnBrk="1" hangingPunct="1"/>
            <a:r>
              <a:rPr lang="en-US" altLang="zh-CN" sz="2000"/>
              <a:t>ATM machine message when trying to withdraw some money:</a:t>
            </a:r>
            <a:endParaRPr lang="en-US" altLang="zh-CN" sz="2000"/>
          </a:p>
        </p:txBody>
      </p:sp>
      <p:sp>
        <p:nvSpPr>
          <p:cNvPr id="46085" name="Text Box 5"/>
          <p:cNvSpPr txBox="1">
            <a:spLocks noChangeArrowheads="1"/>
          </p:cNvSpPr>
          <p:nvPr/>
        </p:nvSpPr>
        <p:spPr bwMode="auto">
          <a:xfrm>
            <a:off x="1042988" y="2652713"/>
            <a:ext cx="3108325" cy="925512"/>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a:t>Poor:</a:t>
            </a:r>
            <a:endParaRPr lang="en-US" altLang="zh-CN"/>
          </a:p>
          <a:p>
            <a:pPr algn="l" eaLnBrk="1" hangingPunct="1"/>
            <a:r>
              <a:rPr lang="en-US" altLang="zh-CN"/>
              <a:t>User does not care what is X.25</a:t>
            </a:r>
            <a:endParaRPr lang="en-US" altLang="zh-CN"/>
          </a:p>
          <a:p>
            <a:pPr algn="l" eaLnBrk="1" hangingPunct="1"/>
            <a:r>
              <a:rPr lang="en-US" altLang="zh-CN"/>
              <a:t>What is the ‘Local limit’ ?</a:t>
            </a:r>
            <a:endParaRPr lang="en-US" altLang="zh-CN"/>
          </a:p>
        </p:txBody>
      </p:sp>
      <p:sp>
        <p:nvSpPr>
          <p:cNvPr id="46086" name="Text Box 6"/>
          <p:cNvSpPr txBox="1">
            <a:spLocks noChangeArrowheads="1"/>
          </p:cNvSpPr>
          <p:nvPr/>
        </p:nvSpPr>
        <p:spPr bwMode="auto">
          <a:xfrm>
            <a:off x="5076825" y="2652713"/>
            <a:ext cx="2790825" cy="925512"/>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a:t>Better:</a:t>
            </a:r>
            <a:endParaRPr lang="en-US" altLang="zh-CN"/>
          </a:p>
          <a:p>
            <a:pPr algn="l" eaLnBrk="1" hangingPunct="1"/>
            <a:r>
              <a:rPr lang="en-US" altLang="zh-CN"/>
              <a:t>Tells user what they can do;</a:t>
            </a:r>
            <a:endParaRPr lang="en-US" altLang="zh-CN"/>
          </a:p>
          <a:p>
            <a:pPr algn="l" eaLnBrk="1" hangingPunct="1"/>
            <a:r>
              <a:rPr lang="en-US" altLang="zh-CN"/>
              <a:t>Blocks out restricted actions</a:t>
            </a:r>
            <a:endParaRPr lang="en-US" altLang="zh-CN"/>
          </a:p>
        </p:txBody>
      </p:sp>
      <p:sp>
        <p:nvSpPr>
          <p:cNvPr id="46087" name="Rectangle 7"/>
          <p:cNvSpPr>
            <a:spLocks noChangeArrowheads="1"/>
          </p:cNvSpPr>
          <p:nvPr/>
        </p:nvSpPr>
        <p:spPr bwMode="auto">
          <a:xfrm>
            <a:off x="1180604" y="168572"/>
            <a:ext cx="8351838"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r>
              <a:rPr lang="en-US" altLang="zh-CN" sz="2000" b="1" dirty="0">
                <a:latin typeface="Arial" panose="020B0604020202090204" pitchFamily="34" charset="0"/>
              </a:rPr>
              <a:t>2.</a:t>
            </a:r>
            <a:r>
              <a:rPr lang="zh-CN" altLang="en-US" sz="3200" dirty="0">
                <a:latin typeface="Arial" panose="020B0604020202090204" pitchFamily="34" charset="0"/>
              </a:rPr>
              <a:t>系统和现实世界的吻合</a:t>
            </a:r>
            <a:endParaRPr lang="zh-CN" altLang="en-US" sz="3200" dirty="0">
              <a:latin typeface="Arial" panose="020B060402020209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84213" y="1476375"/>
            <a:ext cx="7331075" cy="7112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 - For choice made by error, provide a ‘way back’ [e.g. undo, redo], or</a:t>
            </a:r>
            <a:endParaRPr lang="en-US" altLang="zh-CN" sz="2000"/>
          </a:p>
          <a:p>
            <a:pPr algn="l" eaLnBrk="1" hangingPunct="1"/>
            <a:r>
              <a:rPr lang="en-US" altLang="zh-CN" sz="2000"/>
              <a:t>   a method to re-start [e.g. Home button on website] </a:t>
            </a:r>
            <a:endParaRPr lang="en-US" altLang="zh-CN" sz="2000"/>
          </a:p>
        </p:txBody>
      </p:sp>
      <p:pic>
        <p:nvPicPr>
          <p:cNvPr id="4710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800" y="2981325"/>
            <a:ext cx="870585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7108" name="Text Box 4"/>
          <p:cNvSpPr txBox="1">
            <a:spLocks noChangeArrowheads="1"/>
          </p:cNvSpPr>
          <p:nvPr/>
        </p:nvSpPr>
        <p:spPr bwMode="auto">
          <a:xfrm>
            <a:off x="985838" y="2278063"/>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undo, redo</a:t>
            </a:r>
            <a:endParaRPr lang="en-US" altLang="zh-CN" sz="2000"/>
          </a:p>
        </p:txBody>
      </p:sp>
      <p:sp>
        <p:nvSpPr>
          <p:cNvPr id="47109" name="Text Box 5"/>
          <p:cNvSpPr txBox="1">
            <a:spLocks noChangeArrowheads="1"/>
          </p:cNvSpPr>
          <p:nvPr/>
        </p:nvSpPr>
        <p:spPr bwMode="auto">
          <a:xfrm>
            <a:off x="2484438" y="2276475"/>
            <a:ext cx="1465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link to home</a:t>
            </a:r>
            <a:endParaRPr lang="en-US" altLang="zh-CN" sz="2000"/>
          </a:p>
        </p:txBody>
      </p:sp>
      <p:sp>
        <p:nvSpPr>
          <p:cNvPr id="47110" name="Text Box 6"/>
          <p:cNvSpPr txBox="1">
            <a:spLocks noChangeArrowheads="1"/>
          </p:cNvSpPr>
          <p:nvPr/>
        </p:nvSpPr>
        <p:spPr bwMode="auto">
          <a:xfrm>
            <a:off x="4127500" y="2273300"/>
            <a:ext cx="162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where you are</a:t>
            </a:r>
            <a:endParaRPr lang="en-US" altLang="zh-CN" sz="2000"/>
          </a:p>
        </p:txBody>
      </p:sp>
      <p:sp>
        <p:nvSpPr>
          <p:cNvPr id="47111" name="Line 7"/>
          <p:cNvSpPr>
            <a:spLocks noChangeShapeType="1"/>
          </p:cNvSpPr>
          <p:nvPr/>
        </p:nvSpPr>
        <p:spPr bwMode="auto">
          <a:xfrm flipH="1">
            <a:off x="752475" y="2678113"/>
            <a:ext cx="862013" cy="8112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7112" name="Line 8"/>
          <p:cNvSpPr>
            <a:spLocks noChangeShapeType="1"/>
          </p:cNvSpPr>
          <p:nvPr/>
        </p:nvSpPr>
        <p:spPr bwMode="auto">
          <a:xfrm flipH="1">
            <a:off x="1265238" y="2678113"/>
            <a:ext cx="349250" cy="19113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7113" name="Line 9"/>
          <p:cNvSpPr>
            <a:spLocks noChangeShapeType="1"/>
          </p:cNvSpPr>
          <p:nvPr/>
        </p:nvSpPr>
        <p:spPr bwMode="auto">
          <a:xfrm flipH="1">
            <a:off x="2909888" y="2678113"/>
            <a:ext cx="307975" cy="14589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7114" name="Line 10"/>
          <p:cNvSpPr>
            <a:spLocks noChangeShapeType="1"/>
          </p:cNvSpPr>
          <p:nvPr/>
        </p:nvSpPr>
        <p:spPr bwMode="auto">
          <a:xfrm flipH="1">
            <a:off x="2170113" y="2687638"/>
            <a:ext cx="1047750" cy="8223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7115" name="Line 11"/>
          <p:cNvSpPr>
            <a:spLocks noChangeShapeType="1"/>
          </p:cNvSpPr>
          <p:nvPr/>
        </p:nvSpPr>
        <p:spPr bwMode="auto">
          <a:xfrm flipH="1">
            <a:off x="3022600" y="2678113"/>
            <a:ext cx="1900238" cy="3009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7116" name="Line 12"/>
          <p:cNvSpPr>
            <a:spLocks noChangeShapeType="1"/>
          </p:cNvSpPr>
          <p:nvPr/>
        </p:nvSpPr>
        <p:spPr bwMode="auto">
          <a:xfrm>
            <a:off x="4922838" y="2678113"/>
            <a:ext cx="236537" cy="20542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7117" name="Rectangle 13"/>
          <p:cNvSpPr>
            <a:spLocks noChangeArrowheads="1"/>
          </p:cNvSpPr>
          <p:nvPr/>
        </p:nvSpPr>
        <p:spPr bwMode="auto">
          <a:xfrm>
            <a:off x="611188" y="260350"/>
            <a:ext cx="80645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r>
              <a:rPr lang="en-US" altLang="zh-CN" sz="2400" b="1">
                <a:latin typeface="Arial" panose="020B0604020202090204" pitchFamily="34" charset="0"/>
              </a:rPr>
              <a:t>3.</a:t>
            </a:r>
            <a:r>
              <a:rPr lang="zh-CN" altLang="en-US" sz="3200">
                <a:latin typeface="Arial" panose="020B0604020202090204" pitchFamily="34" charset="0"/>
              </a:rPr>
              <a:t>用户享有控制权和自主权</a:t>
            </a:r>
            <a:endParaRPr lang="zh-CN" altLang="en-US" sz="3200">
              <a:latin typeface="Arial" panose="020B060402020209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238" y="5013325"/>
            <a:ext cx="4568825"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8131" name="Text Box 3"/>
          <p:cNvSpPr txBox="1">
            <a:spLocks noChangeArrowheads="1"/>
          </p:cNvSpPr>
          <p:nvPr/>
        </p:nvSpPr>
        <p:spPr bwMode="auto">
          <a:xfrm>
            <a:off x="684213" y="1554163"/>
            <a:ext cx="8048625" cy="1958975"/>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dirty="0"/>
              <a:t>- Do not use multiple words/names for same function in different places</a:t>
            </a:r>
            <a:endParaRPr lang="en-US" altLang="zh-CN" sz="2000" dirty="0"/>
          </a:p>
          <a:p>
            <a:pPr algn="l" eaLnBrk="1" hangingPunct="1"/>
            <a:endParaRPr lang="en-US" altLang="zh-CN" sz="1400" dirty="0"/>
          </a:p>
          <a:p>
            <a:pPr algn="l" eaLnBrk="1" hangingPunct="1"/>
            <a:r>
              <a:rPr lang="en-US" altLang="zh-CN" sz="2000" dirty="0"/>
              <a:t>- Consistent terminology in prompts, menus, and user-guides</a:t>
            </a:r>
            <a:endParaRPr lang="en-US" altLang="zh-CN" sz="2000" dirty="0"/>
          </a:p>
          <a:p>
            <a:pPr algn="l" eaLnBrk="1" hangingPunct="1"/>
            <a:endParaRPr lang="en-US" altLang="zh-CN" sz="1400" dirty="0"/>
          </a:p>
          <a:p>
            <a:pPr algn="l" eaLnBrk="1" hangingPunct="1"/>
            <a:r>
              <a:rPr lang="en-US" altLang="zh-CN" sz="2000" dirty="0"/>
              <a:t>- Use icons/images without ambiguous meanings</a:t>
            </a:r>
            <a:endParaRPr lang="en-US" altLang="zh-CN" sz="2000" dirty="0"/>
          </a:p>
          <a:p>
            <a:pPr algn="l" eaLnBrk="1" hangingPunct="1"/>
            <a:endParaRPr lang="en-US" altLang="zh-CN" sz="1400" dirty="0"/>
          </a:p>
          <a:p>
            <a:pPr algn="l" eaLnBrk="1" hangingPunct="1"/>
            <a:r>
              <a:rPr lang="en-US" altLang="zh-CN" sz="2000" dirty="0"/>
              <a:t>- Consistent color, layout, capitalization, and fonts throughout the application</a:t>
            </a:r>
            <a:endParaRPr lang="en-US" altLang="zh-CN" sz="2000" dirty="0"/>
          </a:p>
        </p:txBody>
      </p:sp>
      <p:pic>
        <p:nvPicPr>
          <p:cNvPr id="48132" name="Picture 4" descr="W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38" y="4564063"/>
            <a:ext cx="89535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descr="413ok1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438" y="4616450"/>
            <a:ext cx="8509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 Box 6"/>
          <p:cNvSpPr txBox="1">
            <a:spLocks noChangeArrowheads="1"/>
          </p:cNvSpPr>
          <p:nvPr/>
        </p:nvSpPr>
        <p:spPr bwMode="auto">
          <a:xfrm>
            <a:off x="5138738" y="3716338"/>
            <a:ext cx="3917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dirty="0">
                <a:sym typeface="Wingdings" panose="05000000000000000000" pitchFamily="2" charset="2"/>
              </a:rPr>
              <a:t>US road signs:</a:t>
            </a:r>
            <a:endParaRPr lang="en-US" altLang="zh-CN" sz="2000" dirty="0">
              <a:sym typeface="Wingdings" panose="05000000000000000000" pitchFamily="2" charset="2"/>
            </a:endParaRPr>
          </a:p>
          <a:p>
            <a:pPr algn="l" eaLnBrk="1" hangingPunct="1"/>
            <a:r>
              <a:rPr lang="en-US" altLang="zh-CN" sz="2000" dirty="0">
                <a:sym typeface="Wingdings" panose="05000000000000000000" pitchFamily="2" charset="2"/>
              </a:rPr>
              <a:t>Which one is for “curvy road ahead?</a:t>
            </a:r>
            <a:endParaRPr lang="en-US" altLang="zh-CN" sz="2000" dirty="0"/>
          </a:p>
        </p:txBody>
      </p:sp>
      <p:sp>
        <p:nvSpPr>
          <p:cNvPr id="48135" name="Text Box 7"/>
          <p:cNvSpPr txBox="1">
            <a:spLocks noChangeArrowheads="1"/>
          </p:cNvSpPr>
          <p:nvPr/>
        </p:nvSpPr>
        <p:spPr bwMode="auto">
          <a:xfrm>
            <a:off x="749300" y="3756025"/>
            <a:ext cx="3579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dirty="0">
                <a:sym typeface="Wingdings" panose="05000000000000000000" pitchFamily="2" charset="2"/>
              </a:rPr>
              <a:t>MS Internet explorer:</a:t>
            </a:r>
            <a:endParaRPr lang="en-US" altLang="zh-CN" sz="2000" dirty="0">
              <a:sym typeface="Wingdings" panose="05000000000000000000" pitchFamily="2" charset="2"/>
            </a:endParaRPr>
          </a:p>
          <a:p>
            <a:pPr algn="l" eaLnBrk="1" hangingPunct="1"/>
            <a:r>
              <a:rPr lang="en-US" altLang="zh-CN" sz="2000" dirty="0">
                <a:sym typeface="Wingdings" panose="05000000000000000000" pitchFamily="2" charset="2"/>
              </a:rPr>
              <a:t>Search in page, or Print Preview?</a:t>
            </a:r>
            <a:endParaRPr lang="en-US" altLang="zh-CN" sz="2000" dirty="0"/>
          </a:p>
        </p:txBody>
      </p:sp>
      <p:sp>
        <p:nvSpPr>
          <p:cNvPr id="48136" name="Line 8"/>
          <p:cNvSpPr>
            <a:spLocks noChangeShapeType="1"/>
          </p:cNvSpPr>
          <p:nvPr/>
        </p:nvSpPr>
        <p:spPr bwMode="auto">
          <a:xfrm>
            <a:off x="2012950" y="4465638"/>
            <a:ext cx="1766888" cy="11318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8137" name="Line 9"/>
          <p:cNvSpPr>
            <a:spLocks noChangeShapeType="1"/>
          </p:cNvSpPr>
          <p:nvPr/>
        </p:nvSpPr>
        <p:spPr bwMode="auto">
          <a:xfrm>
            <a:off x="2012950" y="4465638"/>
            <a:ext cx="2074863" cy="10588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8138" name="Rectangle 10"/>
          <p:cNvSpPr>
            <a:spLocks noChangeArrowheads="1"/>
          </p:cNvSpPr>
          <p:nvPr/>
        </p:nvSpPr>
        <p:spPr bwMode="auto">
          <a:xfrm>
            <a:off x="611188" y="260350"/>
            <a:ext cx="80645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r>
              <a:rPr lang="en-US" altLang="zh-CN" sz="2400" b="1">
                <a:latin typeface="Arial" panose="020B0604020202090204" pitchFamily="34" charset="0"/>
              </a:rPr>
              <a:t>4.</a:t>
            </a:r>
            <a:r>
              <a:rPr lang="zh-CN" altLang="en-US" sz="3200">
                <a:latin typeface="Arial" panose="020B0604020202090204" pitchFamily="34" charset="0"/>
              </a:rPr>
              <a:t>一致性和标准化</a:t>
            </a:r>
            <a:endParaRPr lang="zh-CN" altLang="en-US" sz="3200">
              <a:latin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a:t>易学性（</a:t>
            </a:r>
            <a:r>
              <a:rPr lang="en-US" altLang="zh-CN"/>
              <a:t>learnability</a:t>
            </a:r>
            <a:r>
              <a:rPr lang="zh-CN" altLang="en-US"/>
              <a:t>）</a:t>
            </a:r>
            <a:r>
              <a:rPr lang="zh-CN" altLang="en-US" sz="2800"/>
              <a:t> </a:t>
            </a:r>
            <a:endParaRPr lang="zh-CN" altLang="en-US" sz="2800"/>
          </a:p>
        </p:txBody>
      </p:sp>
      <p:sp>
        <p:nvSpPr>
          <p:cNvPr id="6147" name="Rectangle 3"/>
          <p:cNvSpPr>
            <a:spLocks noGrp="1" noChangeArrowheads="1"/>
          </p:cNvSpPr>
          <p:nvPr>
            <p:ph type="body" idx="1"/>
          </p:nvPr>
        </p:nvSpPr>
        <p:spPr>
          <a:xfrm>
            <a:off x="468313" y="1484313"/>
            <a:ext cx="8207375" cy="4392612"/>
          </a:xfrm>
        </p:spPr>
        <p:txBody>
          <a:bodyPr/>
          <a:lstStyle/>
          <a:p>
            <a:r>
              <a:rPr lang="zh-CN" altLang="en-US"/>
              <a:t>解释</a:t>
            </a:r>
            <a:endParaRPr lang="zh-CN" altLang="en-US"/>
          </a:p>
          <a:p>
            <a:pPr lvl="1"/>
            <a:r>
              <a:rPr lang="zh-CN" altLang="en-US"/>
              <a:t>指使用系统的难易，即系统应当容易学习，从而用户可以在较短时间内应用系统来完成某些任务 </a:t>
            </a:r>
            <a:endParaRPr lang="zh-CN" altLang="en-US"/>
          </a:p>
          <a:p>
            <a:pPr lvl="1"/>
            <a:r>
              <a:rPr lang="zh-CN" altLang="en-US"/>
              <a:t>最基本的可用性属性 </a:t>
            </a:r>
            <a:endParaRPr lang="zh-CN" altLang="en-US"/>
          </a:p>
          <a:p>
            <a:endParaRPr lang="en-US" altLang="zh-CN"/>
          </a:p>
        </p:txBody>
      </p:sp>
      <p:pic>
        <p:nvPicPr>
          <p:cNvPr id="61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5470" y="3186633"/>
            <a:ext cx="4608512"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6"/>
          <p:cNvSpPr>
            <a:spLocks noChangeArrowheads="1"/>
          </p:cNvSpPr>
          <p:nvPr/>
        </p:nvSpPr>
        <p:spPr bwMode="auto">
          <a:xfrm>
            <a:off x="468313" y="3898106"/>
            <a:ext cx="3527425"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eaLnBrk="0" hangingPunct="0">
              <a:defRPr>
                <a:solidFill>
                  <a:schemeClr val="tx1"/>
                </a:solidFill>
                <a:latin typeface="Times New Roman" panose="02020603050405020304" pitchFamily="18" charset="0"/>
                <a:ea typeface="SimSun" pitchFamily="2" charset="-122"/>
              </a:defRPr>
            </a:lvl1pPr>
            <a:lvl2pPr marL="889000" indent="-440055"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a:spcBef>
                <a:spcPct val="20000"/>
              </a:spcBef>
              <a:buClr>
                <a:schemeClr val="accent1"/>
              </a:buClr>
              <a:buSzPct val="70000"/>
              <a:buFont typeface="Wingdings" panose="05000000000000000000" pitchFamily="2" charset="2"/>
              <a:buChar char="n"/>
            </a:pPr>
            <a:r>
              <a:rPr lang="zh-CN" altLang="en-US" sz="2400">
                <a:latin typeface="Arial" panose="020B0604020202090204" pitchFamily="34" charset="0"/>
              </a:rPr>
              <a:t>易学性对应系统学习曲线的开头部分 </a:t>
            </a:r>
            <a:endParaRPr lang="zh-CN" altLang="en-US" sz="2400">
              <a:latin typeface="Arial" panose="020B0604020202090204" pitchFamily="34" charset="0"/>
            </a:endParaRPr>
          </a:p>
          <a:p>
            <a:pPr lvl="1" algn="l">
              <a:spcBef>
                <a:spcPct val="20000"/>
              </a:spcBef>
              <a:buClr>
                <a:schemeClr val="hlink"/>
              </a:buClr>
              <a:buSzPct val="65000"/>
              <a:buFont typeface="Wingdings" panose="05000000000000000000" pitchFamily="2" charset="2"/>
              <a:buChar char="¡"/>
            </a:pPr>
            <a:r>
              <a:rPr lang="zh-CN" altLang="en-US" sz="2200" dirty="0">
                <a:latin typeface="Arial" panose="020B0604020202090204" pitchFamily="34" charset="0"/>
              </a:rPr>
              <a:t>“</a:t>
            </a:r>
            <a:r>
              <a:rPr lang="en-US" altLang="zh-CN" sz="2200" dirty="0">
                <a:latin typeface="Arial" panose="020B0604020202090204" pitchFamily="34" charset="0"/>
              </a:rPr>
              <a:t>10</a:t>
            </a:r>
            <a:r>
              <a:rPr lang="zh-CN" altLang="en-US" sz="2200" dirty="0">
                <a:latin typeface="Arial" panose="020B0604020202090204" pitchFamily="34" charset="0"/>
              </a:rPr>
              <a:t>分钟法则” ？</a:t>
            </a:r>
            <a:endParaRPr lang="zh-CN" altLang="en-US" sz="2200" dirty="0">
              <a:latin typeface="Arial" panose="020B060402020209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684213" y="1501775"/>
            <a:ext cx="4381500" cy="4064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Avoid possibility for user to make errors </a:t>
            </a:r>
            <a:endParaRPr lang="en-US" altLang="zh-CN" sz="2000"/>
          </a:p>
        </p:txBody>
      </p:sp>
      <p:sp>
        <p:nvSpPr>
          <p:cNvPr id="49155" name="Text Box 3"/>
          <p:cNvSpPr txBox="1">
            <a:spLocks noChangeArrowheads="1"/>
          </p:cNvSpPr>
          <p:nvPr/>
        </p:nvSpPr>
        <p:spPr bwMode="auto">
          <a:xfrm>
            <a:off x="2965450" y="2146300"/>
            <a:ext cx="1638300" cy="4064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No calendar ! </a:t>
            </a:r>
            <a:endParaRPr lang="en-US" altLang="zh-CN" sz="2000"/>
          </a:p>
        </p:txBody>
      </p:sp>
      <p:pic>
        <p:nvPicPr>
          <p:cNvPr id="491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4213" y="2852738"/>
            <a:ext cx="75057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9157" name="Line 5"/>
          <p:cNvSpPr>
            <a:spLocks noChangeShapeType="1"/>
          </p:cNvSpPr>
          <p:nvPr/>
        </p:nvSpPr>
        <p:spPr bwMode="auto">
          <a:xfrm flipH="1">
            <a:off x="2401888" y="2547938"/>
            <a:ext cx="1408112" cy="21478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9158" name="Rectangle 6"/>
          <p:cNvSpPr>
            <a:spLocks noChangeArrowheads="1"/>
          </p:cNvSpPr>
          <p:nvPr/>
        </p:nvSpPr>
        <p:spPr bwMode="auto">
          <a:xfrm>
            <a:off x="611188" y="260350"/>
            <a:ext cx="80645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r>
              <a:rPr lang="en-US" altLang="zh-CN" sz="2400" b="1">
                <a:latin typeface="Arial" panose="020B0604020202090204" pitchFamily="34" charset="0"/>
              </a:rPr>
              <a:t>5.</a:t>
            </a:r>
            <a:r>
              <a:rPr lang="zh-CN" altLang="en-US" sz="3200">
                <a:latin typeface="Arial" panose="020B0604020202090204" pitchFamily="34" charset="0"/>
              </a:rPr>
              <a:t>避免出错</a:t>
            </a:r>
            <a:endParaRPr lang="zh-CN" altLang="en-US" sz="3200">
              <a:latin typeface="Arial" panose="020B060402020209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50825" y="162877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Example: NikeID</a:t>
            </a:r>
            <a:endParaRPr lang="en-US" altLang="zh-CN" sz="2000"/>
          </a:p>
        </p:txBody>
      </p:sp>
      <p:sp>
        <p:nvSpPr>
          <p:cNvPr id="50179" name="Text Box 3"/>
          <p:cNvSpPr txBox="1">
            <a:spLocks noChangeArrowheads="1"/>
          </p:cNvSpPr>
          <p:nvPr/>
        </p:nvSpPr>
        <p:spPr bwMode="auto">
          <a:xfrm>
            <a:off x="323850" y="2636838"/>
            <a:ext cx="1895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Previous choices</a:t>
            </a:r>
            <a:endParaRPr lang="en-US" altLang="zh-CN" sz="2000"/>
          </a:p>
        </p:txBody>
      </p:sp>
      <p:sp>
        <p:nvSpPr>
          <p:cNvPr id="50180" name="Text Box 8"/>
          <p:cNvSpPr txBox="1">
            <a:spLocks noChangeArrowheads="1"/>
          </p:cNvSpPr>
          <p:nvPr/>
        </p:nvSpPr>
        <p:spPr bwMode="auto">
          <a:xfrm>
            <a:off x="323850" y="3716338"/>
            <a:ext cx="1711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What remains?</a:t>
            </a:r>
            <a:endParaRPr lang="en-US" altLang="zh-CN" sz="2000"/>
          </a:p>
        </p:txBody>
      </p:sp>
      <p:grpSp>
        <p:nvGrpSpPr>
          <p:cNvPr id="50181" name="Group 12"/>
          <p:cNvGrpSpPr/>
          <p:nvPr/>
        </p:nvGrpSpPr>
        <p:grpSpPr bwMode="auto">
          <a:xfrm>
            <a:off x="2339975" y="1628775"/>
            <a:ext cx="6408738" cy="4248150"/>
            <a:chOff x="1275" y="1026"/>
            <a:chExt cx="4485" cy="2984"/>
          </a:xfrm>
        </p:grpSpPr>
        <p:pic>
          <p:nvPicPr>
            <p:cNvPr id="5018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8" y="1026"/>
              <a:ext cx="4282" cy="2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0184" name="Line 5"/>
            <p:cNvSpPr>
              <a:spLocks noChangeShapeType="1"/>
            </p:cNvSpPr>
            <p:nvPr/>
          </p:nvSpPr>
          <p:spPr bwMode="auto">
            <a:xfrm flipV="1">
              <a:off x="1391" y="1183"/>
              <a:ext cx="919" cy="67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0185" name="Line 6"/>
            <p:cNvSpPr>
              <a:spLocks noChangeShapeType="1"/>
            </p:cNvSpPr>
            <p:nvPr/>
          </p:nvSpPr>
          <p:spPr bwMode="auto">
            <a:xfrm flipV="1">
              <a:off x="1385" y="1319"/>
              <a:ext cx="2783" cy="5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0186" name="Line 7"/>
            <p:cNvSpPr>
              <a:spLocks noChangeShapeType="1"/>
            </p:cNvSpPr>
            <p:nvPr/>
          </p:nvSpPr>
          <p:spPr bwMode="auto">
            <a:xfrm flipV="1">
              <a:off x="1385" y="1487"/>
              <a:ext cx="2666" cy="36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0187" name="Line 9"/>
            <p:cNvSpPr>
              <a:spLocks noChangeShapeType="1"/>
            </p:cNvSpPr>
            <p:nvPr/>
          </p:nvSpPr>
          <p:spPr bwMode="auto">
            <a:xfrm flipV="1">
              <a:off x="1275" y="1474"/>
              <a:ext cx="4045" cy="11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0188" name="Line 10"/>
            <p:cNvSpPr>
              <a:spLocks noChangeShapeType="1"/>
            </p:cNvSpPr>
            <p:nvPr/>
          </p:nvSpPr>
          <p:spPr bwMode="auto">
            <a:xfrm>
              <a:off x="1275" y="2587"/>
              <a:ext cx="2893" cy="126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50182" name="Rectangle 11"/>
          <p:cNvSpPr>
            <a:spLocks noChangeArrowheads="1"/>
          </p:cNvSpPr>
          <p:nvPr/>
        </p:nvSpPr>
        <p:spPr bwMode="auto">
          <a:xfrm>
            <a:off x="611188" y="260350"/>
            <a:ext cx="80645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r>
              <a:rPr lang="en-US" altLang="zh-CN" sz="2400" b="1">
                <a:latin typeface="Arial" panose="020B0604020202090204" pitchFamily="34" charset="0"/>
              </a:rPr>
              <a:t>6.</a:t>
            </a:r>
            <a:r>
              <a:rPr lang="zh-CN" altLang="en-US" sz="3200">
                <a:latin typeface="Arial" panose="020B0604020202090204" pitchFamily="34" charset="0"/>
              </a:rPr>
              <a:t>依赖识别而非记忆</a:t>
            </a:r>
            <a:endParaRPr lang="zh-CN" altLang="en-US" sz="3200">
              <a:latin typeface="Arial" panose="020B060402020209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827088" y="1628775"/>
            <a:ext cx="7600950" cy="923925"/>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For novice users, provide easy (though longer) interactions), </a:t>
            </a:r>
            <a:endParaRPr lang="en-US" altLang="zh-CN" sz="2000"/>
          </a:p>
          <a:p>
            <a:pPr algn="l" eaLnBrk="1" hangingPunct="1"/>
            <a:endParaRPr lang="en-US" altLang="zh-CN" sz="1400"/>
          </a:p>
          <a:p>
            <a:pPr algn="l" eaLnBrk="1" hangingPunct="1"/>
            <a:r>
              <a:rPr lang="en-US" altLang="zh-CN" sz="2000"/>
              <a:t>For advanced/frequent users, provide: short-cut, special keys, macros, …</a:t>
            </a:r>
            <a:endParaRPr lang="en-US" altLang="zh-CN" sz="2000"/>
          </a:p>
        </p:txBody>
      </p:sp>
      <p:sp>
        <p:nvSpPr>
          <p:cNvPr id="51203" name="Text Box 3"/>
          <p:cNvSpPr txBox="1">
            <a:spLocks noChangeArrowheads="1"/>
          </p:cNvSpPr>
          <p:nvPr/>
        </p:nvSpPr>
        <p:spPr bwMode="auto">
          <a:xfrm>
            <a:off x="962025" y="2774950"/>
            <a:ext cx="249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Example: Special keys</a:t>
            </a:r>
            <a:endParaRPr lang="en-US" altLang="zh-CN" sz="2000"/>
          </a:p>
        </p:txBody>
      </p:sp>
      <p:pic>
        <p:nvPicPr>
          <p:cNvPr id="5120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1775" y="3213100"/>
            <a:ext cx="3460750" cy="299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1205" name="Text Box 5"/>
          <p:cNvSpPr txBox="1">
            <a:spLocks noChangeArrowheads="1"/>
          </p:cNvSpPr>
          <p:nvPr/>
        </p:nvSpPr>
        <p:spPr bwMode="auto">
          <a:xfrm>
            <a:off x="1033463" y="3856038"/>
            <a:ext cx="935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ALT+e</a:t>
            </a:r>
            <a:endParaRPr lang="en-US" altLang="zh-CN" sz="2000"/>
          </a:p>
        </p:txBody>
      </p:sp>
      <p:sp>
        <p:nvSpPr>
          <p:cNvPr id="51206" name="Text Box 6"/>
          <p:cNvSpPr txBox="1">
            <a:spLocks noChangeArrowheads="1"/>
          </p:cNvSpPr>
          <p:nvPr/>
        </p:nvSpPr>
        <p:spPr bwMode="auto">
          <a:xfrm>
            <a:off x="1006475" y="4868863"/>
            <a:ext cx="1147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ALT+e+t</a:t>
            </a:r>
            <a:endParaRPr lang="en-US" altLang="zh-CN" sz="2000"/>
          </a:p>
        </p:txBody>
      </p:sp>
      <p:sp>
        <p:nvSpPr>
          <p:cNvPr id="51207" name="Line 7"/>
          <p:cNvSpPr>
            <a:spLocks noChangeShapeType="1"/>
          </p:cNvSpPr>
          <p:nvPr/>
        </p:nvSpPr>
        <p:spPr bwMode="auto">
          <a:xfrm flipV="1">
            <a:off x="1973263" y="3713163"/>
            <a:ext cx="1633537" cy="3286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208" name="Line 8"/>
          <p:cNvSpPr>
            <a:spLocks noChangeShapeType="1"/>
          </p:cNvSpPr>
          <p:nvPr/>
        </p:nvSpPr>
        <p:spPr bwMode="auto">
          <a:xfrm flipV="1">
            <a:off x="2170113" y="4625975"/>
            <a:ext cx="1776412" cy="4635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209" name="Line 9"/>
          <p:cNvSpPr>
            <a:spLocks noChangeShapeType="1"/>
          </p:cNvSpPr>
          <p:nvPr/>
        </p:nvSpPr>
        <p:spPr bwMode="auto">
          <a:xfrm flipH="1">
            <a:off x="5775325" y="3846513"/>
            <a:ext cx="1201738" cy="5762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1210" name="Text Box 10"/>
          <p:cNvSpPr txBox="1">
            <a:spLocks noChangeArrowheads="1"/>
          </p:cNvSpPr>
          <p:nvPr/>
        </p:nvSpPr>
        <p:spPr bwMode="auto">
          <a:xfrm>
            <a:off x="6507163" y="3422650"/>
            <a:ext cx="2035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Example: shortcut</a:t>
            </a:r>
            <a:endParaRPr lang="en-US" altLang="zh-CN" sz="2000"/>
          </a:p>
        </p:txBody>
      </p:sp>
      <p:sp>
        <p:nvSpPr>
          <p:cNvPr id="51211" name="Rectangle 11"/>
          <p:cNvSpPr>
            <a:spLocks noChangeArrowheads="1"/>
          </p:cNvSpPr>
          <p:nvPr/>
        </p:nvSpPr>
        <p:spPr bwMode="auto">
          <a:xfrm>
            <a:off x="611188" y="260350"/>
            <a:ext cx="80645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r>
              <a:rPr lang="en-US" altLang="zh-CN" sz="2400" b="1">
                <a:latin typeface="Arial" panose="020B0604020202090204" pitchFamily="34" charset="0"/>
              </a:rPr>
              <a:t>7. </a:t>
            </a:r>
            <a:r>
              <a:rPr lang="zh-CN" altLang="en-US" sz="3200">
                <a:latin typeface="Arial" panose="020B0604020202090204" pitchFamily="34" charset="0"/>
              </a:rPr>
              <a:t>使用的灵活性和高效性</a:t>
            </a:r>
            <a:endParaRPr lang="zh-CN" altLang="en-US" sz="3200">
              <a:latin typeface="Arial" panose="020B060402020209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827088" y="1628775"/>
            <a:ext cx="7253287" cy="7112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solidFill>
                  <a:srgbClr val="000000"/>
                </a:solidFill>
              </a:rPr>
              <a:t>Error messages should be expressed in plain language (no codes),</a:t>
            </a:r>
            <a:endParaRPr lang="en-US" altLang="zh-CN" sz="2000">
              <a:solidFill>
                <a:srgbClr val="000000"/>
              </a:solidFill>
            </a:endParaRPr>
          </a:p>
          <a:p>
            <a:pPr algn="l" eaLnBrk="1" hangingPunct="1"/>
            <a:r>
              <a:rPr lang="en-US" altLang="zh-CN" sz="2000">
                <a:solidFill>
                  <a:srgbClr val="000000"/>
                </a:solidFill>
              </a:rPr>
              <a:t>precisely indicate the problem, and constructively suggest a solution.</a:t>
            </a:r>
            <a:r>
              <a:rPr lang="en-US" altLang="zh-CN" sz="2000"/>
              <a:t> </a:t>
            </a:r>
            <a:endParaRPr lang="en-US" altLang="zh-CN" sz="2000"/>
          </a:p>
        </p:txBody>
      </p:sp>
      <p:sp>
        <p:nvSpPr>
          <p:cNvPr id="52227" name="Text Box 3"/>
          <p:cNvSpPr txBox="1">
            <a:spLocks noChangeArrowheads="1"/>
          </p:cNvSpPr>
          <p:nvPr/>
        </p:nvSpPr>
        <p:spPr bwMode="auto">
          <a:xfrm>
            <a:off x="836613" y="2482850"/>
            <a:ext cx="254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Poor design examples: </a:t>
            </a:r>
            <a:endParaRPr lang="en-US" altLang="zh-CN" sz="2000"/>
          </a:p>
        </p:txBody>
      </p:sp>
      <p:pic>
        <p:nvPicPr>
          <p:cNvPr id="522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2998788"/>
            <a:ext cx="2778125"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22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8" y="4437063"/>
            <a:ext cx="3024187"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22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975" y="4392613"/>
            <a:ext cx="4049713"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22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313" y="2924175"/>
            <a:ext cx="42608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2232" name="Rectangle 8"/>
          <p:cNvSpPr>
            <a:spLocks noChangeArrowheads="1"/>
          </p:cNvSpPr>
          <p:nvPr/>
        </p:nvSpPr>
        <p:spPr bwMode="auto">
          <a:xfrm>
            <a:off x="611188" y="323850"/>
            <a:ext cx="80645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r>
              <a:rPr lang="en-US" altLang="zh-CN" sz="2000" b="1">
                <a:latin typeface="Arial" panose="020B0604020202090204" pitchFamily="34" charset="0"/>
              </a:rPr>
              <a:t>8.</a:t>
            </a:r>
            <a:r>
              <a:rPr lang="zh-CN" altLang="en-US" sz="3200">
                <a:latin typeface="Arial" panose="020B0604020202090204" pitchFamily="34" charset="0"/>
              </a:rPr>
              <a:t>帮助用户识别、诊断和恢复错误</a:t>
            </a:r>
            <a:endParaRPr lang="zh-CN" altLang="en-US" sz="3200">
              <a:latin typeface="Arial" panose="020B0604020202090204" pitchFamily="34" charset="0"/>
            </a:endParaRPr>
          </a:p>
        </p:txBody>
      </p:sp>
      <p:pic>
        <p:nvPicPr>
          <p:cNvPr id="36967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2979738"/>
            <a:ext cx="3822700"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6967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2300" y="2446338"/>
            <a:ext cx="4095750" cy="35194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6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9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84213" y="1484313"/>
            <a:ext cx="8143875" cy="711200"/>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 Must provide help/manual/user-guide</a:t>
            </a:r>
            <a:endParaRPr lang="en-US" altLang="zh-CN" sz="2000"/>
          </a:p>
          <a:p>
            <a:pPr algn="l" eaLnBrk="1" hangingPunct="1"/>
            <a:r>
              <a:rPr lang="en-US" altLang="zh-CN" sz="2000"/>
              <a:t>- Language and format of User-guide should use simple, standard terminology</a:t>
            </a:r>
            <a:endParaRPr lang="en-US" altLang="zh-CN" sz="2000"/>
          </a:p>
        </p:txBody>
      </p:sp>
      <p:pic>
        <p:nvPicPr>
          <p:cNvPr id="532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813" y="3068638"/>
            <a:ext cx="5688012" cy="282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3252" name="Text Box 4"/>
          <p:cNvSpPr txBox="1">
            <a:spLocks noChangeArrowheads="1"/>
          </p:cNvSpPr>
          <p:nvPr/>
        </p:nvSpPr>
        <p:spPr bwMode="auto">
          <a:xfrm>
            <a:off x="827088" y="2420938"/>
            <a:ext cx="6438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a:t>MS Help: (Good design)</a:t>
            </a:r>
            <a:endParaRPr lang="en-US" altLang="zh-CN"/>
          </a:p>
          <a:p>
            <a:pPr algn="l" eaLnBrk="1" hangingPunct="1"/>
            <a:r>
              <a:rPr lang="en-US" altLang="zh-CN"/>
              <a:t> - standardized format; provides search; book-metaphor; use of links</a:t>
            </a:r>
            <a:endParaRPr lang="en-US" altLang="zh-CN"/>
          </a:p>
        </p:txBody>
      </p:sp>
      <p:sp>
        <p:nvSpPr>
          <p:cNvPr id="53253" name="Rectangle 5"/>
          <p:cNvSpPr>
            <a:spLocks noChangeArrowheads="1"/>
          </p:cNvSpPr>
          <p:nvPr/>
        </p:nvSpPr>
        <p:spPr bwMode="auto">
          <a:xfrm>
            <a:off x="611188" y="260350"/>
            <a:ext cx="80645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r>
              <a:rPr lang="en-US" altLang="zh-CN" sz="2400" b="1">
                <a:latin typeface="Arial" panose="020B0604020202090204" pitchFamily="34" charset="0"/>
              </a:rPr>
              <a:t>9.</a:t>
            </a:r>
            <a:r>
              <a:rPr lang="zh-CN" altLang="en-US" sz="3200">
                <a:latin typeface="Arial" panose="020B0604020202090204" pitchFamily="34" charset="0"/>
              </a:rPr>
              <a:t>帮助和文档</a:t>
            </a:r>
            <a:endParaRPr lang="zh-CN" altLang="en-US" sz="3200">
              <a:latin typeface="Arial" panose="020B060402020209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539750" y="1484783"/>
            <a:ext cx="8135938" cy="1508105"/>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dirty="0"/>
              <a:t>- Do not put too much, irrelevant information in Dialog boxes</a:t>
            </a:r>
            <a:endParaRPr lang="en-US" altLang="zh-CN" sz="2000" dirty="0"/>
          </a:p>
          <a:p>
            <a:pPr algn="l" eaLnBrk="1" hangingPunct="1"/>
            <a:r>
              <a:rPr lang="en-US" altLang="zh-CN" sz="2000" dirty="0"/>
              <a:t>- Use standard and commonly accepted controls (sliders, buttons etc.)</a:t>
            </a:r>
            <a:endParaRPr lang="en-US" altLang="zh-CN" sz="2000" dirty="0"/>
          </a:p>
          <a:p>
            <a:pPr algn="l" eaLnBrk="1" hangingPunct="1"/>
            <a:endParaRPr lang="en-US" altLang="zh-CN" sz="2000" dirty="0"/>
          </a:p>
          <a:p>
            <a:pPr algn="l" eaLnBrk="1" hangingPunct="1"/>
            <a:r>
              <a:rPr lang="en-US" altLang="zh-CN" sz="2000" dirty="0"/>
              <a:t>- Select fonts/sizes that are suited for screen display to maximize readability</a:t>
            </a:r>
            <a:endParaRPr lang="en-US" altLang="zh-CN" sz="2000" dirty="0"/>
          </a:p>
        </p:txBody>
      </p:sp>
      <p:sp>
        <p:nvSpPr>
          <p:cNvPr id="54275" name="Text Box 3"/>
          <p:cNvSpPr txBox="1">
            <a:spLocks noChangeArrowheads="1"/>
          </p:cNvSpPr>
          <p:nvPr/>
        </p:nvSpPr>
        <p:spPr bwMode="auto">
          <a:xfrm>
            <a:off x="611188" y="3068638"/>
            <a:ext cx="754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sz="2000"/>
              <a:t>Fonts designed for web use (readable on-screen in large/small font size):</a:t>
            </a:r>
            <a:endParaRPr lang="en-US" altLang="zh-CN" sz="2000"/>
          </a:p>
        </p:txBody>
      </p:sp>
      <p:sp>
        <p:nvSpPr>
          <p:cNvPr id="54276" name="Rectangle 4"/>
          <p:cNvSpPr>
            <a:spLocks noChangeArrowheads="1"/>
          </p:cNvSpPr>
          <p:nvPr/>
        </p:nvSpPr>
        <p:spPr bwMode="auto">
          <a:xfrm>
            <a:off x="539750" y="3789363"/>
            <a:ext cx="7935913" cy="147478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pPr algn="l" eaLnBrk="1" hangingPunct="1"/>
            <a:r>
              <a:rPr lang="en-US" altLang="zh-CN">
                <a:latin typeface="Verdana" panose="020B0604030504040204" charset="0"/>
              </a:rPr>
              <a:t>This is an example of Verdana</a:t>
            </a:r>
            <a:r>
              <a:rPr lang="en-US" altLang="zh-CN">
                <a:latin typeface="Arial" panose="020B0604020202090204" pitchFamily="34" charset="0"/>
              </a:rPr>
              <a:t> </a:t>
            </a:r>
            <a:r>
              <a:rPr lang="en-US" altLang="zh-CN" sz="1400">
                <a:latin typeface="Verdana" panose="020B0604030504040204" charset="0"/>
              </a:rPr>
              <a:t>and smaller</a:t>
            </a:r>
            <a:r>
              <a:rPr lang="en-US" altLang="zh-CN">
                <a:latin typeface="Arial" panose="020B0604020202090204" pitchFamily="34" charset="0"/>
              </a:rPr>
              <a:t> </a:t>
            </a:r>
            <a:endParaRPr lang="en-US" altLang="zh-CN">
              <a:latin typeface="Arial" panose="020B0604020202090204" pitchFamily="34" charset="0"/>
            </a:endParaRPr>
          </a:p>
          <a:p>
            <a:pPr algn="l" eaLnBrk="1" hangingPunct="1"/>
            <a:endParaRPr lang="en-US" altLang="zh-CN">
              <a:latin typeface="Arial" panose="020B0604020202090204" pitchFamily="34" charset="0"/>
            </a:endParaRPr>
          </a:p>
          <a:p>
            <a:pPr algn="l" eaLnBrk="1" hangingPunct="1"/>
            <a:r>
              <a:rPr lang="en-US" altLang="zh-CN">
                <a:latin typeface="Georgia" panose="02040802050405020203" charset="0"/>
              </a:rPr>
              <a:t>This is an example of Georgia</a:t>
            </a:r>
            <a:endParaRPr lang="en-US" altLang="zh-CN">
              <a:latin typeface="Georgia" panose="02040802050405020203" charset="0"/>
            </a:endParaRPr>
          </a:p>
          <a:p>
            <a:pPr algn="l" eaLnBrk="1" hangingPunct="1"/>
            <a:endParaRPr lang="en-US" altLang="zh-CN">
              <a:latin typeface="Arial" panose="020B0604020202090204" pitchFamily="34" charset="0"/>
            </a:endParaRPr>
          </a:p>
          <a:p>
            <a:pPr algn="l" eaLnBrk="1" hangingPunct="1"/>
            <a:r>
              <a:rPr lang="en-US" altLang="zh-CN">
                <a:latin typeface="Arial" panose="020B0604020202090204" pitchFamily="34" charset="0"/>
              </a:rPr>
              <a:t>Others: Arial, </a:t>
            </a:r>
            <a:r>
              <a:rPr lang="en-US" altLang="zh-CN">
                <a:latin typeface="Comic Sans MS" panose="030F0902030302020204" charset="0"/>
              </a:rPr>
              <a:t>Comic Sans MS</a:t>
            </a:r>
            <a:r>
              <a:rPr lang="en-US" altLang="zh-CN">
                <a:latin typeface="Arial" panose="020B0604020202090204" pitchFamily="34" charset="0"/>
              </a:rPr>
              <a:t>, </a:t>
            </a:r>
            <a:r>
              <a:rPr lang="en-US" altLang="zh-CN">
                <a:latin typeface="Myriad Web" charset="0"/>
              </a:rPr>
              <a:t>Adobe Minion web (Internet Explorer default)</a:t>
            </a:r>
            <a:r>
              <a:rPr lang="en-US" altLang="zh-CN">
                <a:latin typeface="Arial" panose="020B0604020202090204" pitchFamily="34" charset="0"/>
              </a:rPr>
              <a:t> </a:t>
            </a:r>
            <a:endParaRPr lang="en-US" altLang="zh-CN">
              <a:latin typeface="Arial" panose="020B0604020202090204" pitchFamily="34" charset="0"/>
            </a:endParaRPr>
          </a:p>
        </p:txBody>
      </p:sp>
      <p:sp>
        <p:nvSpPr>
          <p:cNvPr id="54277" name="Rectangle 5"/>
          <p:cNvSpPr>
            <a:spLocks noChangeArrowheads="1"/>
          </p:cNvSpPr>
          <p:nvPr/>
        </p:nvSpPr>
        <p:spPr bwMode="auto">
          <a:xfrm>
            <a:off x="611188" y="260350"/>
            <a:ext cx="80645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lvl1pPr eaLnBrk="0" hangingPunct="0">
              <a:defRPr>
                <a:solidFill>
                  <a:schemeClr val="tx1"/>
                </a:solidFill>
                <a:latin typeface="Times New Roman" panose="02020603050405020304" pitchFamily="18" charset="0"/>
                <a:ea typeface="SimSun" pitchFamily="2" charset="-122"/>
              </a:defRPr>
            </a:lvl1pPr>
            <a:lvl2pPr marL="742950" indent="-285750" eaLnBrk="0" hangingPunct="0">
              <a:defRPr>
                <a:solidFill>
                  <a:schemeClr val="tx1"/>
                </a:solidFill>
                <a:latin typeface="Times New Roman" panose="02020603050405020304" pitchFamily="18" charset="0"/>
                <a:ea typeface="SimSun" pitchFamily="2" charset="-122"/>
              </a:defRPr>
            </a:lvl2pPr>
            <a:lvl3pPr marL="1143000" indent="-228600" eaLnBrk="0" hangingPunct="0">
              <a:defRPr>
                <a:solidFill>
                  <a:schemeClr val="tx1"/>
                </a:solidFill>
                <a:latin typeface="Times New Roman" panose="02020603050405020304" pitchFamily="18" charset="0"/>
                <a:ea typeface="SimSun" pitchFamily="2" charset="-122"/>
              </a:defRPr>
            </a:lvl3pPr>
            <a:lvl4pPr marL="1600200" indent="-228600" eaLnBrk="0" hangingPunct="0">
              <a:defRPr>
                <a:solidFill>
                  <a:schemeClr val="tx1"/>
                </a:solidFill>
                <a:latin typeface="Times New Roman" panose="02020603050405020304" pitchFamily="18" charset="0"/>
                <a:ea typeface="SimSun" pitchFamily="2" charset="-122"/>
              </a:defRPr>
            </a:lvl4pPr>
            <a:lvl5pPr marL="2057400" indent="-228600" eaLnBrk="0" hangingPunct="0">
              <a:defRPr>
                <a:solidFill>
                  <a:schemeClr val="tx1"/>
                </a:solidFill>
                <a:latin typeface="Times New Roman" panose="02020603050405020304" pitchFamily="18" charset="0"/>
                <a:ea typeface="SimSun"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SimSun" pitchFamily="2" charset="-122"/>
              </a:defRPr>
            </a:lvl9pPr>
          </a:lstStyle>
          <a:p>
            <a:r>
              <a:rPr lang="en-US" altLang="zh-CN" sz="2400" b="1">
                <a:latin typeface="Arial" panose="020B0604020202090204" pitchFamily="34" charset="0"/>
              </a:rPr>
              <a:t>10.</a:t>
            </a:r>
            <a:r>
              <a:rPr lang="zh-CN" altLang="en-US" sz="3200">
                <a:latin typeface="Arial" panose="020B0604020202090204" pitchFamily="34" charset="0"/>
              </a:rPr>
              <a:t>审美感和最小化设计</a:t>
            </a:r>
            <a:endParaRPr lang="zh-CN" altLang="en-US" sz="3200">
              <a:latin typeface="Arial" panose="020B0604020202090204" pitchFamily="34" charset="0"/>
            </a:endParaRPr>
          </a:p>
        </p:txBody>
      </p:sp>
      <p:pic>
        <p:nvPicPr>
          <p:cNvPr id="373766" name="Picture 6" descr="遥控1 001"/>
          <p:cNvPicPr>
            <a:picLocks noChangeAspect="1" noChangeArrowheads="1"/>
          </p:cNvPicPr>
          <p:nvPr/>
        </p:nvPicPr>
        <p:blipFill>
          <a:blip r:embed="rId1">
            <a:extLst>
              <a:ext uri="{28A0092B-C50C-407E-A947-70E740481C1C}">
                <a14:useLocalDpi xmlns:a14="http://schemas.microsoft.com/office/drawing/2010/main" val="0"/>
              </a:ext>
            </a:extLst>
          </a:blip>
          <a:srcRect l="54625"/>
          <a:stretch>
            <a:fillRect/>
          </a:stretch>
        </p:blipFill>
        <p:spPr bwMode="auto">
          <a:xfrm>
            <a:off x="3467100" y="1003300"/>
            <a:ext cx="183515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3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z="2800"/>
              <a:t>小结</a:t>
            </a:r>
            <a:endParaRPr lang="zh-CN" altLang="en-US" sz="2800"/>
          </a:p>
        </p:txBody>
      </p:sp>
      <p:sp>
        <p:nvSpPr>
          <p:cNvPr id="55299" name="Rectangle 3"/>
          <p:cNvSpPr>
            <a:spLocks noGrp="1" noChangeArrowheads="1"/>
          </p:cNvSpPr>
          <p:nvPr>
            <p:ph type="body" idx="1"/>
          </p:nvPr>
        </p:nvSpPr>
        <p:spPr>
          <a:xfrm>
            <a:off x="611560" y="1196752"/>
            <a:ext cx="8229600" cy="4530725"/>
          </a:xfrm>
        </p:spPr>
        <p:txBody>
          <a:bodyPr/>
          <a:lstStyle/>
          <a:p>
            <a:pPr>
              <a:lnSpc>
                <a:spcPct val="90000"/>
              </a:lnSpc>
            </a:pPr>
            <a:r>
              <a:rPr lang="zh-CN" altLang="en-US"/>
              <a:t>设计目标</a:t>
            </a:r>
            <a:endParaRPr lang="zh-CN" altLang="en-US"/>
          </a:p>
          <a:p>
            <a:pPr lvl="1">
              <a:lnSpc>
                <a:spcPct val="90000"/>
              </a:lnSpc>
            </a:pPr>
            <a:r>
              <a:rPr lang="zh-CN" altLang="en-US" dirty="0"/>
              <a:t>可用性目标</a:t>
            </a:r>
            <a:endParaRPr lang="zh-CN" altLang="en-US" dirty="0"/>
          </a:p>
          <a:p>
            <a:pPr lvl="1">
              <a:lnSpc>
                <a:spcPct val="90000"/>
              </a:lnSpc>
            </a:pPr>
            <a:r>
              <a:rPr lang="zh-CN" altLang="en-US" dirty="0"/>
              <a:t>用户体验目标</a:t>
            </a:r>
            <a:endParaRPr lang="zh-CN" altLang="en-US" dirty="0"/>
          </a:p>
          <a:p>
            <a:pPr>
              <a:lnSpc>
                <a:spcPct val="90000"/>
              </a:lnSpc>
            </a:pPr>
            <a:r>
              <a:rPr lang="zh-CN" altLang="en-US" dirty="0"/>
              <a:t>简易可用性工程</a:t>
            </a:r>
            <a:endParaRPr lang="zh-CN" altLang="en-US" dirty="0"/>
          </a:p>
          <a:p>
            <a:pPr lvl="1">
              <a:lnSpc>
                <a:spcPct val="90000"/>
              </a:lnSpc>
            </a:pPr>
            <a:r>
              <a:rPr lang="zh-CN" altLang="en-US" dirty="0"/>
              <a:t>可用性属性的度量</a:t>
            </a:r>
            <a:endParaRPr lang="zh-CN" altLang="en-US" dirty="0"/>
          </a:p>
          <a:p>
            <a:pPr lvl="1">
              <a:lnSpc>
                <a:spcPct val="90000"/>
              </a:lnSpc>
            </a:pPr>
            <a:r>
              <a:rPr lang="zh-CN" altLang="en-US" dirty="0"/>
              <a:t>四项关键技术</a:t>
            </a:r>
            <a:endParaRPr lang="zh-CN" altLang="en-US" dirty="0"/>
          </a:p>
          <a:p>
            <a:pPr>
              <a:lnSpc>
                <a:spcPct val="90000"/>
              </a:lnSpc>
            </a:pPr>
            <a:r>
              <a:rPr lang="zh-CN" altLang="en-US" dirty="0"/>
              <a:t>设计原则</a:t>
            </a:r>
            <a:endParaRPr lang="zh-CN" altLang="en-US" dirty="0"/>
          </a:p>
          <a:p>
            <a:pPr lvl="1">
              <a:lnSpc>
                <a:spcPct val="90000"/>
              </a:lnSpc>
            </a:pPr>
            <a:r>
              <a:rPr lang="zh-CN" altLang="en-US" dirty="0"/>
              <a:t>一般原则</a:t>
            </a:r>
            <a:endParaRPr lang="zh-CN" altLang="en-US" dirty="0"/>
          </a:p>
          <a:p>
            <a:pPr lvl="1">
              <a:lnSpc>
                <a:spcPct val="90000"/>
              </a:lnSpc>
            </a:pPr>
            <a:r>
              <a:rPr lang="zh-CN" altLang="en-US" dirty="0"/>
              <a:t>黄金规则</a:t>
            </a:r>
            <a:endParaRPr lang="zh-CN" altLang="en-US" dirty="0"/>
          </a:p>
          <a:p>
            <a:pPr lvl="1">
              <a:lnSpc>
                <a:spcPct val="90000"/>
              </a:lnSpc>
            </a:pPr>
            <a:r>
              <a:rPr lang="zh-CN" altLang="en-US" dirty="0"/>
              <a:t>启发式规则</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a:t>高效率（</a:t>
            </a:r>
            <a:r>
              <a:rPr lang="en-US" altLang="zh-CN"/>
              <a:t>efficiency</a:t>
            </a:r>
            <a:r>
              <a:rPr lang="zh-CN" altLang="en-US"/>
              <a:t>）</a:t>
            </a:r>
            <a:r>
              <a:rPr lang="zh-CN" altLang="en-US" sz="2800"/>
              <a:t> </a:t>
            </a:r>
            <a:endParaRPr lang="zh-CN" altLang="en-US" sz="2800"/>
          </a:p>
        </p:txBody>
      </p:sp>
      <p:sp>
        <p:nvSpPr>
          <p:cNvPr id="7171" name="Rectangle 3"/>
          <p:cNvSpPr>
            <a:spLocks noGrp="1" noChangeArrowheads="1"/>
          </p:cNvSpPr>
          <p:nvPr>
            <p:ph type="body" idx="1"/>
          </p:nvPr>
        </p:nvSpPr>
        <p:spPr/>
        <p:txBody>
          <a:bodyPr/>
          <a:lstStyle/>
          <a:p>
            <a:r>
              <a:rPr lang="zh-CN" altLang="en-US"/>
              <a:t>解释</a:t>
            </a:r>
            <a:endParaRPr lang="zh-CN" altLang="en-US"/>
          </a:p>
          <a:p>
            <a:pPr lvl="1"/>
            <a:r>
              <a:rPr lang="zh-CN" altLang="en-US"/>
              <a:t>当用户学会使用产品之后，用户应该具有更高的生产力水平（效率）</a:t>
            </a:r>
            <a:endParaRPr lang="zh-CN" altLang="en-US"/>
          </a:p>
          <a:p>
            <a:pPr lvl="1"/>
            <a:r>
              <a:rPr lang="zh-CN" altLang="en-US"/>
              <a:t>效率指熟练用户到达学习曲线上平坦阶段时的稳定绩效水平 </a:t>
            </a:r>
            <a:endParaRPr lang="zh-CN" altLang="en-US"/>
          </a:p>
        </p:txBody>
      </p:sp>
      <p:pic>
        <p:nvPicPr>
          <p:cNvPr id="71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63888" y="3717032"/>
            <a:ext cx="4176713"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易记性（</a:t>
            </a:r>
            <a:r>
              <a:rPr lang="en-US" altLang="zh-CN"/>
              <a:t>memorability</a:t>
            </a:r>
            <a:r>
              <a:rPr lang="zh-CN" altLang="en-US"/>
              <a:t>）</a:t>
            </a:r>
            <a:r>
              <a:rPr lang="zh-CN" altLang="en-US" sz="2800"/>
              <a:t> </a:t>
            </a:r>
            <a:endParaRPr lang="zh-CN" altLang="en-US" sz="2800"/>
          </a:p>
        </p:txBody>
      </p:sp>
      <p:sp>
        <p:nvSpPr>
          <p:cNvPr id="8195" name="Rectangle 3"/>
          <p:cNvSpPr>
            <a:spLocks noGrp="1" noChangeArrowheads="1"/>
          </p:cNvSpPr>
          <p:nvPr>
            <p:ph type="body" idx="1"/>
          </p:nvPr>
        </p:nvSpPr>
        <p:spPr>
          <a:xfrm>
            <a:off x="755576" y="908720"/>
            <a:ext cx="8229600" cy="4530725"/>
          </a:xfrm>
        </p:spPr>
        <p:txBody>
          <a:bodyPr/>
          <a:lstStyle/>
          <a:p>
            <a:pPr>
              <a:lnSpc>
                <a:spcPct val="90000"/>
              </a:lnSpc>
            </a:pPr>
            <a:r>
              <a:rPr lang="zh-CN" altLang="en-US" dirty="0"/>
              <a:t>解释</a:t>
            </a:r>
            <a:endParaRPr lang="zh-CN" altLang="en-US" dirty="0"/>
          </a:p>
          <a:p>
            <a:pPr lvl="1">
              <a:lnSpc>
                <a:spcPct val="90000"/>
              </a:lnSpc>
            </a:pPr>
            <a:r>
              <a:rPr lang="zh-CN" altLang="en-US" dirty="0"/>
              <a:t>用户在学会使用软件后应当容易记忆</a:t>
            </a:r>
            <a:endParaRPr lang="zh-CN" altLang="en-US" dirty="0"/>
          </a:p>
          <a:p>
            <a:pPr lvl="1">
              <a:lnSpc>
                <a:spcPct val="90000"/>
              </a:lnSpc>
            </a:pPr>
            <a:r>
              <a:rPr lang="zh-CN" altLang="en-US" dirty="0"/>
              <a:t>学会某个系统后，应能够迅速回想起它的使用方法 </a:t>
            </a:r>
            <a:endParaRPr lang="zh-CN" altLang="en-US" dirty="0"/>
          </a:p>
          <a:p>
            <a:pPr>
              <a:lnSpc>
                <a:spcPct val="90000"/>
              </a:lnSpc>
            </a:pPr>
            <a:r>
              <a:rPr lang="zh-CN" altLang="en-US" dirty="0"/>
              <a:t>易记性的影响因素（</a:t>
            </a:r>
            <a:r>
              <a:rPr lang="en-GB" altLang="zh-CN" dirty="0"/>
              <a:t>Heim </a:t>
            </a:r>
            <a:r>
              <a:rPr lang="en-US" altLang="en-US" dirty="0"/>
              <a:t>《和谐界面》</a:t>
            </a:r>
            <a:r>
              <a:rPr lang="zh-CN" altLang="en-US" dirty="0"/>
              <a:t>）</a:t>
            </a:r>
            <a:endParaRPr lang="zh-CN" altLang="en-US" dirty="0"/>
          </a:p>
          <a:p>
            <a:pPr lvl="1">
              <a:lnSpc>
                <a:spcPct val="90000"/>
              </a:lnSpc>
            </a:pPr>
            <a:r>
              <a:rPr lang="zh-CN" altLang="en-US" dirty="0"/>
              <a:t>位置：将特定对象放在固定位置 </a:t>
            </a:r>
            <a:endParaRPr lang="zh-CN" altLang="en-US" dirty="0"/>
          </a:p>
          <a:p>
            <a:pPr lvl="1">
              <a:lnSpc>
                <a:spcPct val="90000"/>
              </a:lnSpc>
            </a:pPr>
            <a:r>
              <a:rPr lang="zh-CN" altLang="en-US" dirty="0"/>
              <a:t>分组：对事物按照逻辑进行恰当的分组 </a:t>
            </a:r>
            <a:endParaRPr lang="zh-CN" altLang="en-US" dirty="0"/>
          </a:p>
          <a:p>
            <a:pPr lvl="1">
              <a:lnSpc>
                <a:spcPct val="90000"/>
              </a:lnSpc>
            </a:pPr>
            <a:r>
              <a:rPr lang="zh-CN" altLang="en-US" dirty="0"/>
              <a:t>惯例：尽可能使用通用的对象或符号 </a:t>
            </a:r>
            <a:endParaRPr lang="zh-CN" altLang="en-US" dirty="0"/>
          </a:p>
          <a:p>
            <a:pPr lvl="1">
              <a:lnSpc>
                <a:spcPct val="90000"/>
              </a:lnSpc>
            </a:pPr>
            <a:r>
              <a:rPr lang="zh-CN" altLang="en-US" dirty="0"/>
              <a:t>冗余：使用多个感知通道对信息进行编码 </a:t>
            </a:r>
            <a:endParaRPr lang="zh-CN" altLang="en-US" dirty="0"/>
          </a:p>
          <a:p>
            <a:pPr>
              <a:lnSpc>
                <a:spcPct val="90000"/>
              </a:lnSpc>
            </a:pPr>
            <a:r>
              <a:rPr lang="zh-CN" altLang="en-US" dirty="0"/>
              <a:t>启发</a:t>
            </a:r>
            <a:endParaRPr lang="zh-CN" altLang="en-US" dirty="0"/>
          </a:p>
          <a:p>
            <a:pPr lvl="1">
              <a:lnSpc>
                <a:spcPct val="90000"/>
              </a:lnSpc>
            </a:pPr>
            <a:r>
              <a:rPr lang="zh-CN" altLang="en-US" dirty="0"/>
              <a:t>良好组织，使用用户已有的经验帮助提高易记性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少出错（</a:t>
            </a:r>
            <a:r>
              <a:rPr lang="en-US" altLang="zh-CN"/>
              <a:t>errors</a:t>
            </a:r>
            <a:r>
              <a:rPr lang="zh-CN" altLang="en-US"/>
              <a:t>）</a:t>
            </a:r>
            <a:r>
              <a:rPr lang="zh-CN" altLang="en-US" sz="2800"/>
              <a:t> </a:t>
            </a:r>
            <a:endParaRPr lang="zh-CN" altLang="en-US" sz="2800"/>
          </a:p>
        </p:txBody>
      </p:sp>
      <p:sp>
        <p:nvSpPr>
          <p:cNvPr id="9219" name="Rectangle 3"/>
          <p:cNvSpPr>
            <a:spLocks noGrp="1" noChangeArrowheads="1"/>
          </p:cNvSpPr>
          <p:nvPr>
            <p:ph type="body" idx="1"/>
          </p:nvPr>
        </p:nvSpPr>
        <p:spPr/>
        <p:txBody>
          <a:bodyPr/>
          <a:lstStyle/>
          <a:p>
            <a:r>
              <a:rPr lang="zh-CN" altLang="en-US"/>
              <a:t>解释</a:t>
            </a:r>
            <a:endParaRPr lang="zh-CN" altLang="en-US"/>
          </a:p>
          <a:p>
            <a:pPr lvl="1"/>
            <a:r>
              <a:rPr lang="zh-CN" altLang="en-US"/>
              <a:t>人是会犯错误的（墨菲定律）</a:t>
            </a:r>
            <a:endParaRPr lang="zh-CN" altLang="en-US"/>
          </a:p>
          <a:p>
            <a:pPr lvl="2"/>
            <a:r>
              <a:rPr lang="zh-CN" altLang="en-US"/>
              <a:t>有些错误会被用户发现并纠正</a:t>
            </a:r>
            <a:endParaRPr lang="zh-CN" altLang="en-US"/>
          </a:p>
          <a:p>
            <a:pPr lvl="2"/>
            <a:r>
              <a:rPr lang="zh-CN" altLang="en-US"/>
              <a:t>有些错误会带来灾难性后果 </a:t>
            </a:r>
            <a:endParaRPr lang="zh-CN" altLang="en-US"/>
          </a:p>
          <a:p>
            <a:pPr lvl="1"/>
            <a:endParaRPr lang="zh-CN" altLang="en-US"/>
          </a:p>
          <a:p>
            <a:r>
              <a:rPr lang="zh-CN" altLang="en-US"/>
              <a:t>措施</a:t>
            </a:r>
            <a:endParaRPr lang="zh-CN" altLang="en-US"/>
          </a:p>
          <a:p>
            <a:pPr lvl="1"/>
            <a:r>
              <a:rPr lang="zh-CN" altLang="en-US"/>
              <a:t>保证导致灾难性后果错误的发生频率降到最低 </a:t>
            </a:r>
            <a:endParaRPr lang="zh-CN" altLang="en-US"/>
          </a:p>
          <a:p>
            <a:pPr lvl="1"/>
            <a:r>
              <a:rPr lang="zh-CN" altLang="en-US"/>
              <a:t>保证错误发生后迅速恢复到正常状态 </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a:t>主观满意度（</a:t>
            </a:r>
            <a:r>
              <a:rPr lang="en-US" altLang="zh-CN"/>
              <a:t>satisfaction</a:t>
            </a:r>
            <a:r>
              <a:rPr lang="zh-CN" altLang="en-US"/>
              <a:t>）</a:t>
            </a:r>
            <a:r>
              <a:rPr lang="zh-CN" altLang="en-US" sz="2800"/>
              <a:t> </a:t>
            </a:r>
            <a:endParaRPr lang="zh-CN" altLang="en-US" sz="2800"/>
          </a:p>
        </p:txBody>
      </p:sp>
      <p:sp>
        <p:nvSpPr>
          <p:cNvPr id="10243" name="Rectangle 3"/>
          <p:cNvSpPr>
            <a:spLocks noGrp="1" noChangeArrowheads="1"/>
          </p:cNvSpPr>
          <p:nvPr>
            <p:ph type="body" idx="1"/>
          </p:nvPr>
        </p:nvSpPr>
        <p:spPr>
          <a:xfrm>
            <a:off x="683568" y="1052736"/>
            <a:ext cx="8229600" cy="4530725"/>
          </a:xfrm>
        </p:spPr>
        <p:txBody>
          <a:bodyPr/>
          <a:lstStyle/>
          <a:p>
            <a:pPr>
              <a:lnSpc>
                <a:spcPct val="90000"/>
              </a:lnSpc>
            </a:pPr>
            <a:r>
              <a:rPr lang="zh-CN" altLang="en-US"/>
              <a:t>解释</a:t>
            </a:r>
            <a:endParaRPr lang="zh-CN" altLang="en-US"/>
          </a:p>
          <a:p>
            <a:pPr lvl="1">
              <a:lnSpc>
                <a:spcPct val="90000"/>
              </a:lnSpc>
            </a:pPr>
            <a:r>
              <a:rPr lang="zh-CN" altLang="en-US" dirty="0"/>
              <a:t>用户对系统的主观喜爱程度 </a:t>
            </a:r>
            <a:endParaRPr lang="zh-CN" altLang="en-US" dirty="0"/>
          </a:p>
          <a:p>
            <a:pPr lvl="1">
              <a:lnSpc>
                <a:spcPct val="90000"/>
              </a:lnSpc>
            </a:pPr>
            <a:r>
              <a:rPr lang="zh-CN" altLang="en-US" dirty="0"/>
              <a:t>某些情况下，系统的娱乐价值比完成任务的速度更为重要 </a:t>
            </a:r>
            <a:endParaRPr lang="zh-CN" altLang="en-US" dirty="0"/>
          </a:p>
          <a:p>
            <a:pPr lvl="2">
              <a:lnSpc>
                <a:spcPct val="90000"/>
              </a:lnSpc>
            </a:pPr>
            <a:r>
              <a:rPr lang="zh-CN" altLang="en-US" dirty="0"/>
              <a:t>如家用计算、游戏等非工作环境的系统</a:t>
            </a:r>
            <a:endParaRPr lang="zh-CN" altLang="en-US" dirty="0"/>
          </a:p>
          <a:p>
            <a:pPr>
              <a:lnSpc>
                <a:spcPct val="90000"/>
              </a:lnSpc>
            </a:pPr>
            <a:r>
              <a:rPr lang="zh-CN" altLang="en-US" dirty="0"/>
              <a:t>观念的转变</a:t>
            </a:r>
            <a:endParaRPr lang="zh-CN" altLang="en-US" dirty="0"/>
          </a:p>
          <a:p>
            <a:pPr lvl="1">
              <a:lnSpc>
                <a:spcPct val="90000"/>
              </a:lnSpc>
            </a:pPr>
            <a:r>
              <a:rPr lang="zh-CN" altLang="en-US" dirty="0"/>
              <a:t>传统软件质量观</a:t>
            </a:r>
            <a:endParaRPr lang="zh-CN" altLang="en-US" dirty="0"/>
          </a:p>
          <a:p>
            <a:pPr lvl="2">
              <a:lnSpc>
                <a:spcPct val="90000"/>
              </a:lnSpc>
            </a:pPr>
            <a:r>
              <a:rPr lang="zh-CN" altLang="en-US" dirty="0"/>
              <a:t>侧重内部效率和可靠性</a:t>
            </a:r>
            <a:endParaRPr lang="zh-CN" altLang="en-US" dirty="0"/>
          </a:p>
          <a:p>
            <a:pPr lvl="2">
              <a:lnSpc>
                <a:spcPct val="90000"/>
              </a:lnSpc>
            </a:pPr>
            <a:r>
              <a:rPr lang="zh-CN" altLang="en-US" dirty="0"/>
              <a:t>如程序代码运行时的效率以及灵活性、可维护性 </a:t>
            </a:r>
            <a:endParaRPr lang="zh-CN" altLang="en-US" dirty="0"/>
          </a:p>
          <a:p>
            <a:pPr lvl="1">
              <a:lnSpc>
                <a:spcPct val="90000"/>
              </a:lnSpc>
            </a:pPr>
            <a:r>
              <a:rPr lang="zh-CN" altLang="en-US" dirty="0"/>
              <a:t>人机交互软件质量观</a:t>
            </a:r>
            <a:endParaRPr lang="zh-CN" altLang="en-US" dirty="0"/>
          </a:p>
          <a:p>
            <a:pPr lvl="2">
              <a:lnSpc>
                <a:spcPct val="90000"/>
              </a:lnSpc>
            </a:pPr>
            <a:r>
              <a:rPr lang="zh-CN" altLang="en-US" dirty="0"/>
              <a:t>转向用户视角</a:t>
            </a:r>
            <a:endParaRPr lang="zh-CN" altLang="en-US" dirty="0"/>
          </a:p>
        </p:txBody>
      </p:sp>
    </p:spTree>
  </p:cSld>
  <p:clrMapOvr>
    <a:masterClrMapping/>
  </p:clrMapOvr>
</p:sld>
</file>

<file path=ppt/theme/theme1.xml><?xml version="1.0" encoding="utf-8"?>
<a:theme xmlns:a="http://schemas.openxmlformats.org/drawingml/2006/main" name="cug4">
  <a:themeElements>
    <a:clrScheme name="cug4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FF99FF"/>
      </a:folHlink>
    </a:clrScheme>
    <a:fontScheme name="cug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Char char="•"/>
          <a:defRPr kumimoji="0" lang="zh-CN" sz="1800" b="0" i="0" u="none" strike="noStrike" cap="none" normalizeH="0" baseline="0" smtClean="0">
            <a:ln>
              <a:noFill/>
            </a:ln>
            <a:solidFill>
              <a:schemeClr val="tx1"/>
            </a:solidFill>
            <a:effectLst/>
            <a:latin typeface="Times New Roman" panose="02020603050405020304" pitchFamily="18"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Char char="•"/>
          <a:defRPr kumimoji="0" lang="zh-CN" sz="1800" b="0" i="0" u="none" strike="noStrike" cap="none" normalizeH="0" baseline="0" smtClean="0">
            <a:ln>
              <a:noFill/>
            </a:ln>
            <a:solidFill>
              <a:schemeClr val="tx1"/>
            </a:solidFill>
            <a:effectLst/>
            <a:latin typeface="Times New Roman" panose="02020603050405020304" pitchFamily="18" charset="0"/>
            <a:ea typeface="SimSun" pitchFamily="2" charset="-122"/>
          </a:defRPr>
        </a:defPPr>
      </a:lstStyle>
    </a:lnDef>
  </a:objectDefaults>
  <a:extraClrSchemeLst>
    <a:extraClrScheme>
      <a:clrScheme name="cug4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ug4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ug4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ug4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ug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ug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ug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ug4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FF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6906</Words>
  <Application>WPS Presentation</Application>
  <PresentationFormat>On-screen Show (4:3)</PresentationFormat>
  <Paragraphs>557</Paragraphs>
  <Slides>56</Slides>
  <Notes>11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6" baseType="lpstr">
      <vt:lpstr>Arial</vt:lpstr>
      <vt:lpstr>SimSun</vt:lpstr>
      <vt:lpstr>Wingdings</vt:lpstr>
      <vt:lpstr>Times New Roman</vt:lpstr>
      <vt:lpstr>SimSun</vt:lpstr>
      <vt:lpstr>汉仪书宋二KW</vt:lpstr>
      <vt:lpstr>隶书</vt:lpstr>
      <vt:lpstr>报隶-简</vt:lpstr>
      <vt:lpstr>Tahoma</vt:lpstr>
      <vt:lpstr>Verdana</vt:lpstr>
      <vt:lpstr>Georgia</vt:lpstr>
      <vt:lpstr>Comic Sans MS</vt:lpstr>
      <vt:lpstr>Myriad Web</vt:lpstr>
      <vt:lpstr>苹方-简</vt:lpstr>
      <vt:lpstr>微软雅黑</vt:lpstr>
      <vt:lpstr>汉仪旗黑</vt:lpstr>
      <vt:lpstr>Arial Unicode MS</vt:lpstr>
      <vt:lpstr>SimSun</vt:lpstr>
      <vt:lpstr>cug4</vt:lpstr>
      <vt:lpstr>Word.Picture.8</vt:lpstr>
      <vt:lpstr>人机交互 —— 人机交互设计目标与原则    </vt:lpstr>
      <vt:lpstr>PowerPoint 演示文稿</vt:lpstr>
      <vt:lpstr>背景概述</vt:lpstr>
      <vt:lpstr>可用性目标</vt:lpstr>
      <vt:lpstr>易学性（learnability） </vt:lpstr>
      <vt:lpstr>高效率（efficiency） </vt:lpstr>
      <vt:lpstr>易记性（memorability） </vt:lpstr>
      <vt:lpstr>少出错（errors） </vt:lpstr>
      <vt:lpstr>主观满意度（satisfaction） </vt:lpstr>
      <vt:lpstr>用户体验目标 </vt:lpstr>
      <vt:lpstr>PowerPoint 演示文稿</vt:lpstr>
      <vt:lpstr>简易可用性工程 </vt:lpstr>
      <vt:lpstr>可用性度量 </vt:lpstr>
      <vt:lpstr>注意事项</vt:lpstr>
      <vt:lpstr>易学性度量 </vt:lpstr>
      <vt:lpstr>使用效率度量 </vt:lpstr>
      <vt:lpstr>易记性度量</vt:lpstr>
      <vt:lpstr>错误率度量</vt:lpstr>
      <vt:lpstr>满意度度量 </vt:lpstr>
      <vt:lpstr>调查问卷的设计</vt:lpstr>
      <vt:lpstr>Likert度量尺度举例</vt:lpstr>
      <vt:lpstr>语义差异尺度标准</vt:lpstr>
      <vt:lpstr>图标的可用性度量举例</vt:lpstr>
      <vt:lpstr>度量方法一：经典方法</vt:lpstr>
      <vt:lpstr>PowerPoint 演示文稿</vt:lpstr>
      <vt:lpstr>可用性工程四种主要技术 </vt:lpstr>
      <vt:lpstr>PowerPoint 演示文稿</vt:lpstr>
      <vt:lpstr>PowerPoint 演示文稿</vt:lpstr>
      <vt:lpstr>启发式评估 </vt:lpstr>
      <vt:lpstr>PowerPoint 演示文稿</vt:lpstr>
      <vt:lpstr>交互设计一般规则</vt:lpstr>
      <vt:lpstr>可学习性</vt:lpstr>
      <vt:lpstr>灵活性</vt:lpstr>
      <vt:lpstr>健壮性</vt:lpstr>
      <vt:lpstr>黄金规则 </vt:lpstr>
      <vt:lpstr>1. 尽可能保证一致</vt:lpstr>
      <vt:lpstr>2. 符合普遍可用性</vt:lpstr>
      <vt:lpstr>PowerPoint 演示文稿</vt:lpstr>
      <vt:lpstr>3. 提供信息丰富的反馈</vt:lpstr>
      <vt:lpstr>4. 设计说明对话框以生成结束信息</vt:lpstr>
      <vt:lpstr>5. 预防并处理错误</vt:lpstr>
      <vt:lpstr>6. 让操作容易撤销</vt:lpstr>
      <vt:lpstr>7. 支持内部控制点</vt:lpstr>
      <vt:lpstr>8. 减轻短时记忆负担</vt:lpstr>
      <vt:lpstr>十项启发式规则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Company>CUG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dc:title>
  <dc:creator>Eason</dc:creator>
  <cp:lastModifiedBy>eason</cp:lastModifiedBy>
  <cp:revision>311</cp:revision>
  <cp:lastPrinted>2021-03-02T18:01:36Z</cp:lastPrinted>
  <dcterms:created xsi:type="dcterms:W3CDTF">2021-03-02T18:01:36Z</dcterms:created>
  <dcterms:modified xsi:type="dcterms:W3CDTF">2021-03-02T18:01:36Z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1033-3.3.1.5149</vt:lpwstr>
  </property>
</Properties>
</file>