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2"/>
  </p:notesMasterIdLst>
  <p:sldIdLst>
    <p:sldId id="304" r:id="rId3"/>
    <p:sldId id="309" r:id="rId4"/>
    <p:sldId id="305" r:id="rId5"/>
    <p:sldId id="257" r:id="rId6"/>
    <p:sldId id="258" r:id="rId7"/>
    <p:sldId id="311" r:id="rId8"/>
    <p:sldId id="306" r:id="rId9"/>
    <p:sldId id="259" r:id="rId10"/>
    <p:sldId id="260" r:id="rId11"/>
    <p:sldId id="307" r:id="rId13"/>
    <p:sldId id="261" r:id="rId14"/>
    <p:sldId id="262" r:id="rId15"/>
    <p:sldId id="263" r:id="rId16"/>
    <p:sldId id="264" r:id="rId17"/>
    <p:sldId id="265" r:id="rId18"/>
    <p:sldId id="266" r:id="rId19"/>
    <p:sldId id="267" r:id="rId20"/>
    <p:sldId id="268" r:id="rId21"/>
    <p:sldId id="269" r:id="rId22"/>
    <p:sldId id="308" r:id="rId23"/>
    <p:sldId id="270" r:id="rId24"/>
    <p:sldId id="271" r:id="rId25"/>
    <p:sldId id="272" r:id="rId26"/>
    <p:sldId id="273" r:id="rId27"/>
    <p:sldId id="274" r:id="rId28"/>
    <p:sldId id="275" r:id="rId29"/>
    <p:sldId id="276" r:id="rId30"/>
    <p:sldId id="310"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5" r:id="rId49"/>
    <p:sldId id="296" r:id="rId50"/>
    <p:sldId id="297" r:id="rId51"/>
    <p:sldId id="298" r:id="rId52"/>
    <p:sldId id="299" r:id="rId53"/>
    <p:sldId id="300" r:id="rId54"/>
    <p:sldId id="303" r:id="rId55"/>
  </p:sldIdLst>
  <p:sldSz cx="9144000" cy="6858000" type="screen4x3"/>
  <p:notesSz cx="6858000" cy="9144000"/>
  <p:defaultTextStyle>
    <a:defPPr>
      <a:defRPr lang="zh-CN"/>
    </a:defPPr>
    <a:lvl1pPr algn="l" rtl="0" fontAlgn="base">
      <a:spcBef>
        <a:spcPct val="20000"/>
      </a:spcBef>
      <a:spcAft>
        <a:spcPct val="0"/>
      </a:spcAft>
      <a:buChar char="•"/>
      <a:defRPr kern="1200">
        <a:solidFill>
          <a:schemeClr val="tx1"/>
        </a:solidFill>
        <a:latin typeface="Times New Roman" panose="02020603050405020304" pitchFamily="18" charset="0"/>
        <a:ea typeface="SimSun" pitchFamily="2" charset="-122"/>
        <a:cs typeface="+mn-cs"/>
      </a:defRPr>
    </a:lvl1pPr>
    <a:lvl2pPr marL="457200" algn="l" rtl="0" fontAlgn="base">
      <a:spcBef>
        <a:spcPct val="20000"/>
      </a:spcBef>
      <a:spcAft>
        <a:spcPct val="0"/>
      </a:spcAft>
      <a:buChar char="•"/>
      <a:defRPr kern="1200">
        <a:solidFill>
          <a:schemeClr val="tx1"/>
        </a:solidFill>
        <a:latin typeface="Times New Roman" panose="02020603050405020304" pitchFamily="18" charset="0"/>
        <a:ea typeface="SimSun" pitchFamily="2" charset="-122"/>
        <a:cs typeface="+mn-cs"/>
      </a:defRPr>
    </a:lvl2pPr>
    <a:lvl3pPr marL="914400" algn="l" rtl="0" fontAlgn="base">
      <a:spcBef>
        <a:spcPct val="20000"/>
      </a:spcBef>
      <a:spcAft>
        <a:spcPct val="0"/>
      </a:spcAft>
      <a:buChar char="•"/>
      <a:defRPr kern="1200">
        <a:solidFill>
          <a:schemeClr val="tx1"/>
        </a:solidFill>
        <a:latin typeface="Times New Roman" panose="02020603050405020304" pitchFamily="18" charset="0"/>
        <a:ea typeface="SimSun" pitchFamily="2" charset="-122"/>
        <a:cs typeface="+mn-cs"/>
      </a:defRPr>
    </a:lvl3pPr>
    <a:lvl4pPr marL="1371600" algn="l" rtl="0" fontAlgn="base">
      <a:spcBef>
        <a:spcPct val="20000"/>
      </a:spcBef>
      <a:spcAft>
        <a:spcPct val="0"/>
      </a:spcAft>
      <a:buChar char="•"/>
      <a:defRPr kern="1200">
        <a:solidFill>
          <a:schemeClr val="tx1"/>
        </a:solidFill>
        <a:latin typeface="Times New Roman" panose="02020603050405020304" pitchFamily="18" charset="0"/>
        <a:ea typeface="SimSun" pitchFamily="2" charset="-122"/>
        <a:cs typeface="+mn-cs"/>
      </a:defRPr>
    </a:lvl4pPr>
    <a:lvl5pPr marL="1828800" algn="l" rtl="0" fontAlgn="base">
      <a:spcBef>
        <a:spcPct val="20000"/>
      </a:spcBef>
      <a:spcAft>
        <a:spcPct val="0"/>
      </a:spcAft>
      <a:buChar char="•"/>
      <a:defRPr kern="1200">
        <a:solidFill>
          <a:schemeClr val="tx1"/>
        </a:solidFill>
        <a:latin typeface="Times New Roman" panose="02020603050405020304" pitchFamily="18" charset="0"/>
        <a:ea typeface="SimSun"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SimSun"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SimSun"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SimSun"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DBC5"/>
    <a:srgbClr val="FF0000"/>
    <a:srgbClr val="FF3300"/>
    <a:srgbClr val="FFFF00"/>
    <a:srgbClr val="0000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28" autoAdjust="0"/>
    <p:restoredTop sz="89430" autoAdjust="0"/>
  </p:normalViewPr>
  <p:slideViewPr>
    <p:cSldViewPr>
      <p:cViewPr varScale="1">
        <p:scale>
          <a:sx n="91" d="100"/>
          <a:sy n="91" d="100"/>
        </p:scale>
        <p:origin x="2040"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spcBef>
                <a:spcPct val="0"/>
              </a:spcBef>
              <a:buFontTx/>
              <a:buNone/>
              <a:defRPr sz="1200">
                <a:latin typeface="Arial" panose="020B0604020202090204" pitchFamily="34" charset="0"/>
              </a:defRPr>
            </a:lvl1pPr>
          </a:lstStyle>
          <a:p>
            <a:pPr>
              <a:defRPr/>
            </a:pPr>
            <a:endParaRPr lang="en-US" altLang="zh-CN"/>
          </a:p>
        </p:txBody>
      </p:sp>
      <p:sp>
        <p:nvSpPr>
          <p:cNvPr id="12288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FontTx/>
              <a:buNone/>
              <a:defRPr sz="1200">
                <a:latin typeface="Arial" panose="020B0604020202090204" pitchFamily="34" charset="0"/>
              </a:defRPr>
            </a:lvl1pPr>
          </a:lstStyle>
          <a:p>
            <a:pPr>
              <a:defRPr/>
            </a:pPr>
            <a:endParaRPr lang="en-US" altLang="zh-CN"/>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2288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2288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buFontTx/>
              <a:buNone/>
              <a:defRPr sz="1200">
                <a:latin typeface="Arial" panose="020B0604020202090204" pitchFamily="34" charset="0"/>
              </a:defRPr>
            </a:lvl1pPr>
          </a:lstStyle>
          <a:p>
            <a:pPr>
              <a:defRPr/>
            </a:pPr>
            <a:endParaRPr lang="en-US" altLang="zh-CN"/>
          </a:p>
        </p:txBody>
      </p:sp>
      <p:sp>
        <p:nvSpPr>
          <p:cNvPr id="12288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FontTx/>
              <a:buNone/>
              <a:defRPr sz="1200">
                <a:latin typeface="Arial" panose="020B0604020202090204" pitchFamily="34" charset="0"/>
              </a:defRPr>
            </a:lvl1pPr>
          </a:lstStyle>
          <a:p>
            <a:pPr>
              <a:defRPr/>
            </a:pPr>
            <a:fld id="{F66604A4-7987-4D58-B201-E6F4A8866683}"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90204" pitchFamily="34" charset="0"/>
        <a:ea typeface="SimSun"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SimSun"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SimSun"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SimSun"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fld id="{66A17B33-55BA-5346-9689-CB8D57AFFCAC}" type="slidenum">
              <a:rPr lang="en-US" altLang="zh-CN">
                <a:latin typeface="Arial" panose="020B0604020202090204" pitchFamily="34" charset="0"/>
              </a:rPr>
            </a:fld>
            <a:endParaRPr lang="en-US" altLang="zh-CN">
              <a:latin typeface="Arial" panose="020B0604020202090204" pitchFamily="34" charset="0"/>
            </a:endParaRPr>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zh-CN" altLang="en-US" dirty="0">
                <a:ea typeface="SimSun" pitchFamily="2" charset="-122"/>
              </a:rPr>
              <a:t>语音识别？气泡噪声过大。</a:t>
            </a:r>
            <a:endParaRPr lang="zh-CN" altLang="en-US" dirty="0">
              <a:ea typeface="SimSun" pitchFamily="2" charset="-122"/>
            </a:endParaRPr>
          </a:p>
          <a:p>
            <a:pPr eaLnBrk="1" hangingPunct="1"/>
            <a:r>
              <a:rPr lang="zh-CN" altLang="en-US" dirty="0">
                <a:ea typeface="SimSun" pitchFamily="2" charset="-122"/>
              </a:rPr>
              <a:t>按键不同组合代表不同命令，从而可操作菜单控制摄像机和发送消息。同时与</a:t>
            </a:r>
            <a:r>
              <a:rPr lang="en-US" altLang="zh-CN" dirty="0">
                <a:ea typeface="SimSun" pitchFamily="2" charset="-122"/>
              </a:rPr>
              <a:t>GPS</a:t>
            </a:r>
            <a:r>
              <a:rPr lang="zh-CN" altLang="en-US" dirty="0">
                <a:ea typeface="SimSun" pitchFamily="2" charset="-122"/>
              </a:rPr>
              <a:t>连接，以便掌握自己和水雷等的位置。</a:t>
            </a:r>
            <a:endParaRPr lang="zh-CN" altLang="en-US" dirty="0">
              <a:ea typeface="SimSun"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fld id="{18A4551C-8747-FD47-B66C-32034E0EC3E5}" type="slidenum">
              <a:rPr lang="en-US" altLang="zh-CN">
                <a:latin typeface="Arial" panose="020B0604020202090204" pitchFamily="34" charset="0"/>
              </a:rPr>
            </a:fld>
            <a:endParaRPr lang="en-US" altLang="zh-CN">
              <a:latin typeface="Arial" panose="020B0604020202090204" pitchFamily="34" charset="0"/>
            </a:endParaRPr>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zh-CN" altLang="en-US">
                <a:ea typeface="SimSun" pitchFamily="2" charset="-122"/>
              </a:rPr>
              <a:t>执行次序可以有变化，取决于掌握了多少有关这本书的信息及对图书馆、书库的熟悉程度</a:t>
            </a:r>
            <a:endParaRPr lang="zh-CN" altLang="en-US">
              <a:ea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fld id="{DEF1E677-323A-9C46-AF76-FDE75DDF31FF}" type="slidenum">
              <a:rPr lang="en-US" altLang="zh-CN">
                <a:latin typeface="Arial" panose="020B0604020202090204" pitchFamily="34" charset="0"/>
              </a:rPr>
            </a:fld>
            <a:endParaRPr lang="en-US" altLang="zh-CN">
              <a:latin typeface="Arial" panose="020B0604020202090204" pitchFamily="34"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zh-CN" altLang="en-US">
                <a:ea typeface="SimSun" pitchFamily="2" charset="-122"/>
              </a:rPr>
              <a:t>分析如何使用编号：执行次序中的编号对应步骤编号。执行次序</a:t>
            </a:r>
            <a:r>
              <a:rPr lang="en-US" altLang="zh-CN">
                <a:ea typeface="SimSun" pitchFamily="2" charset="-122"/>
              </a:rPr>
              <a:t>2</a:t>
            </a:r>
            <a:r>
              <a:rPr lang="zh-CN" altLang="en-US">
                <a:ea typeface="SimSun" pitchFamily="2" charset="-122"/>
              </a:rPr>
              <a:t>说明了步骤</a:t>
            </a:r>
            <a:r>
              <a:rPr lang="en-US" altLang="zh-CN">
                <a:ea typeface="SimSun" pitchFamily="2" charset="-122"/>
              </a:rPr>
              <a:t>2</a:t>
            </a:r>
            <a:r>
              <a:rPr lang="zh-CN" altLang="en-US">
                <a:ea typeface="SimSun" pitchFamily="2" charset="-122"/>
              </a:rPr>
              <a:t>中的子任务顺序</a:t>
            </a:r>
            <a:endParaRPr lang="zh-CN" altLang="en-US">
              <a:ea typeface="SimSun" pitchFamily="2" charset="-122"/>
            </a:endParaRPr>
          </a:p>
          <a:p>
            <a:pPr eaLnBrk="1" hangingPunct="1"/>
            <a:r>
              <a:rPr lang="zh-CN" altLang="en-US">
                <a:ea typeface="SimSun" pitchFamily="2" charset="-122"/>
              </a:rPr>
              <a:t>注意：并不是所有的子任务都需要执行，也不必完全按照任务表达顺序执行</a:t>
            </a:r>
            <a:endParaRPr lang="zh-CN" altLang="en-US">
              <a:ea typeface="SimSun" pitchFamily="2" charset="-122"/>
            </a:endParaRPr>
          </a:p>
          <a:p>
            <a:pPr eaLnBrk="1" hangingPunct="1"/>
            <a:r>
              <a:rPr lang="zh-CN" altLang="en-US">
                <a:ea typeface="SimSun" pitchFamily="2" charset="-122"/>
              </a:rPr>
              <a:t>缩进体现了任务和子任务之间的层次关系</a:t>
            </a:r>
            <a:endParaRPr lang="zh-CN" altLang="en-US">
              <a:ea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E1C84BD1-F70F-4342-9874-AF64020E3874}" type="datetime1">
              <a:rPr lang="zh-CN" altLang="en-US"/>
            </a:fld>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CAF8DB59-D1C8-46DE-B275-279383A1ADA5}"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21A90B1C-FC3E-401B-B31E-0A603E3260F3}" type="datetime1">
              <a:rPr lang="zh-CN" altLang="en-US"/>
            </a:fld>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3F00213E-7C0E-45FB-86CC-19A1D3085D44}"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44450"/>
            <a:ext cx="2171700" cy="60864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4450"/>
            <a:ext cx="6362700" cy="60864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47D3E468-9879-4EE0-ADD7-5038ABB7F987}" type="datetime1">
              <a:rPr lang="zh-CN" altLang="en-US"/>
            </a:fld>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A5816DE0-7095-4F86-8A08-3151AA898DA0}"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C0F95D58-4C02-453D-AB5D-96F9683E4F81}" type="datetime1">
              <a:rPr lang="zh-CN" altLang="en-US"/>
            </a:fld>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CB07928A-7C2C-4ADC-9A99-997E9BBC8AAF}"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F135B661-F37C-49C5-9E5D-8553A8F476A9}" type="datetime1">
              <a:rPr lang="zh-CN" altLang="en-US"/>
            </a:fld>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78B9CB87-ED03-414A-920C-8CBFE63BFE0E}"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04AF5259-6F05-417A-8667-5A3B21D2BE5E}" type="datetime1">
              <a:rPr lang="zh-CN" altLang="en-US"/>
            </a:fld>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7E28D276-E44B-48B1-909E-7651BF0907CC}"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fld id="{E4D68021-A299-4B02-9A45-ECE538FA5E43}" type="datetime1">
              <a:rPr lang="zh-CN" altLang="en-US"/>
            </a:fld>
            <a:endParaRPr lang="en-US" altLang="zh-CN"/>
          </a:p>
        </p:txBody>
      </p:sp>
      <p:sp>
        <p:nvSpPr>
          <p:cNvPr id="8" name="Rectangle 7"/>
          <p:cNvSpPr>
            <a:spLocks noGrp="1" noChangeArrowheads="1"/>
          </p:cNvSpPr>
          <p:nvPr>
            <p:ph type="sldNum" sz="quarter" idx="11"/>
          </p:nvPr>
        </p:nvSpPr>
        <p:spPr/>
        <p:txBody>
          <a:bodyPr/>
          <a:lstStyle>
            <a:lvl1pPr>
              <a:defRPr/>
            </a:lvl1pPr>
          </a:lstStyle>
          <a:p>
            <a:pPr>
              <a:defRPr/>
            </a:pPr>
            <a:fld id="{EC591466-34EA-4F6A-A62B-9AA2F33D32E5}"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fld id="{16B006E6-69DE-408E-BB7B-354722E0AFAC}" type="datetime1">
              <a:rPr lang="zh-CN" altLang="en-US"/>
            </a:fld>
            <a:endParaRPr lang="en-US" altLang="zh-CN"/>
          </a:p>
        </p:txBody>
      </p:sp>
      <p:sp>
        <p:nvSpPr>
          <p:cNvPr id="4" name="Rectangle 7"/>
          <p:cNvSpPr>
            <a:spLocks noGrp="1" noChangeArrowheads="1"/>
          </p:cNvSpPr>
          <p:nvPr>
            <p:ph type="sldNum" sz="quarter" idx="11"/>
          </p:nvPr>
        </p:nvSpPr>
        <p:spPr/>
        <p:txBody>
          <a:bodyPr/>
          <a:lstStyle>
            <a:lvl1pPr>
              <a:defRPr/>
            </a:lvl1pPr>
          </a:lstStyle>
          <a:p>
            <a:pPr>
              <a:defRPr/>
            </a:pPr>
            <a:fld id="{679BB5E2-5056-4405-9090-33CBA5AEE23A}"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7B0DCE3E-738F-4EA5-8919-B95ED10FC1D3}" type="datetime1">
              <a:rPr lang="zh-CN" altLang="en-US"/>
            </a:fld>
            <a:endParaRPr lang="en-US" altLang="zh-CN"/>
          </a:p>
        </p:txBody>
      </p:sp>
      <p:sp>
        <p:nvSpPr>
          <p:cNvPr id="3" name="Rectangle 7"/>
          <p:cNvSpPr>
            <a:spLocks noGrp="1" noChangeArrowheads="1"/>
          </p:cNvSpPr>
          <p:nvPr>
            <p:ph type="sldNum" sz="quarter" idx="11"/>
          </p:nvPr>
        </p:nvSpPr>
        <p:spPr/>
        <p:txBody>
          <a:bodyPr/>
          <a:lstStyle>
            <a:lvl1pPr>
              <a:defRPr/>
            </a:lvl1pPr>
          </a:lstStyle>
          <a:p>
            <a:pPr>
              <a:defRPr/>
            </a:pPr>
            <a:fld id="{FA5B57B4-663D-4D8B-A7E0-15EDF2D2AFE1}"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BD29880E-D38E-4134-A622-4AF56030C9F2}" type="datetime1">
              <a:rPr lang="zh-CN" altLang="en-US"/>
            </a:fld>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710373E1-195D-4222-9219-1D222136590B}"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57D6E02B-6235-4098-8997-39CA163CCC4E}" type="datetime1">
              <a:rPr lang="zh-CN" altLang="en-US"/>
            </a:fld>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5FDF2EFE-1739-4E06-A501-9AA3BB6D252A}"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152400"/>
            <a:ext cx="9144000" cy="6705600"/>
            <a:chOff x="0" y="96"/>
            <a:chExt cx="5760" cy="4224"/>
          </a:xfrm>
        </p:grpSpPr>
        <p:sp>
          <p:nvSpPr>
            <p:cNvPr id="32771" name="Rectangle 3"/>
            <p:cNvSpPr>
              <a:spLocks noChangeArrowheads="1"/>
            </p:cNvSpPr>
            <p:nvPr userDrawn="1"/>
          </p:nvSpPr>
          <p:spPr bwMode="auto">
            <a:xfrm>
              <a:off x="0" y="4080"/>
              <a:ext cx="5760" cy="240"/>
            </a:xfrm>
            <a:prstGeom prst="rect">
              <a:avLst/>
            </a:prstGeom>
            <a:gradFill rotWithShape="0">
              <a:gsLst>
                <a:gs pos="0">
                  <a:schemeClr val="bg1"/>
                </a:gs>
                <a:gs pos="100000">
                  <a:srgbClr val="00297A"/>
                </a:gs>
              </a:gsLst>
              <a:lin ang="0" scaled="1"/>
            </a:gradFill>
            <a:ln w="9525">
              <a:noFill/>
              <a:miter lim="800000"/>
            </a:ln>
            <a:effectLst/>
          </p:spPr>
          <p:txBody>
            <a:bodyPr wrap="none" anchor="ctr"/>
            <a:lstStyle/>
            <a:p>
              <a:pPr algn="r">
                <a:spcBef>
                  <a:spcPct val="0"/>
                </a:spcBef>
                <a:buFontTx/>
                <a:buNone/>
                <a:defRPr/>
              </a:pPr>
              <a:r>
                <a:rPr kumimoji="1" lang="zh-CN" altLang="en-GB">
                  <a:solidFill>
                    <a:srgbClr val="CC0000"/>
                  </a:solidFill>
                  <a:latin typeface="隶书" pitchFamily="49" charset="-122"/>
                  <a:ea typeface="隶书" pitchFamily="49" charset="-122"/>
                </a:rPr>
                <a:t>中国地质大学（武汉）信息工程学院</a:t>
              </a:r>
              <a:endParaRPr kumimoji="1" lang="en-US" altLang="zh-CN">
                <a:solidFill>
                  <a:srgbClr val="CC0000"/>
                </a:solidFill>
                <a:latin typeface="隶书" pitchFamily="49" charset="-122"/>
                <a:ea typeface="隶书" pitchFamily="49" charset="-122"/>
              </a:endParaRPr>
            </a:p>
          </p:txBody>
        </p:sp>
        <p:pic>
          <p:nvPicPr>
            <p:cNvPr id="1032" name="Picture 4" descr="校徽2001"/>
            <p:cNvPicPr>
              <a:picLocks noChangeAspect="1" noChangeArrowheads="1"/>
            </p:cNvPicPr>
            <p:nvPr userDrawn="1"/>
          </p:nvPicPr>
          <p:blipFill>
            <a:blip r:embed="rId13">
              <a:lum bright="70000" contrast="-70000"/>
            </a:blip>
            <a:srcRect/>
            <a:stretch>
              <a:fillRect/>
            </a:stretch>
          </p:blipFill>
          <p:spPr bwMode="auto">
            <a:xfrm>
              <a:off x="5232" y="3600"/>
              <a:ext cx="432" cy="432"/>
            </a:xfrm>
            <a:prstGeom prst="rect">
              <a:avLst/>
            </a:prstGeom>
            <a:noFill/>
            <a:ln w="9525">
              <a:noFill/>
              <a:miter lim="800000"/>
              <a:headEnd/>
              <a:tailEnd/>
            </a:ln>
          </p:spPr>
        </p:pic>
        <p:pic>
          <p:nvPicPr>
            <p:cNvPr id="1033" name="Picture 5" descr="校徽2001"/>
            <p:cNvPicPr>
              <a:picLocks noChangeAspect="1" noChangeArrowheads="1"/>
            </p:cNvPicPr>
            <p:nvPr userDrawn="1"/>
          </p:nvPicPr>
          <p:blipFill>
            <a:blip r:embed="rId14">
              <a:clrChange>
                <a:clrFrom>
                  <a:srgbClr val="FFFFFF"/>
                </a:clrFrom>
                <a:clrTo>
                  <a:srgbClr val="FFFFFF">
                    <a:alpha val="0"/>
                  </a:srgbClr>
                </a:clrTo>
              </a:clrChange>
              <a:lum bright="70000" contrast="-70000"/>
            </a:blip>
            <a:srcRect/>
            <a:stretch>
              <a:fillRect/>
            </a:stretch>
          </p:blipFill>
          <p:spPr bwMode="auto">
            <a:xfrm>
              <a:off x="96" y="96"/>
              <a:ext cx="480" cy="432"/>
            </a:xfrm>
            <a:prstGeom prst="rect">
              <a:avLst/>
            </a:prstGeom>
            <a:noFill/>
            <a:ln w="9525">
              <a:noFill/>
              <a:miter lim="800000"/>
              <a:headEnd/>
              <a:tailEnd/>
            </a:ln>
          </p:spPr>
        </p:pic>
      </p:grpSp>
      <p:sp>
        <p:nvSpPr>
          <p:cNvPr id="32774" name="Rectangle 6"/>
          <p:cNvSpPr>
            <a:spLocks noGrp="1" noChangeArrowheads="1"/>
          </p:cNvSpPr>
          <p:nvPr>
            <p:ph type="dt" sz="half" idx="2"/>
          </p:nvPr>
        </p:nvSpPr>
        <p:spPr bwMode="auto">
          <a:xfrm>
            <a:off x="8382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0"/>
              </a:spcBef>
              <a:buFontTx/>
              <a:buNone/>
              <a:defRPr sz="1400" smtClean="0">
                <a:solidFill>
                  <a:srgbClr val="CC0000"/>
                </a:solidFill>
              </a:defRPr>
            </a:lvl1pPr>
          </a:lstStyle>
          <a:p>
            <a:pPr>
              <a:defRPr/>
            </a:pPr>
            <a:fld id="{6154448F-5649-4D18-8590-9D5E0484187F}" type="datetime1">
              <a:rPr lang="zh-CN" altLang="en-US"/>
            </a:fld>
            <a:endParaRPr lang="en-US" altLang="zh-CN"/>
          </a:p>
        </p:txBody>
      </p:sp>
      <p:sp>
        <p:nvSpPr>
          <p:cNvPr id="32775" name="Rectangle 7"/>
          <p:cNvSpPr>
            <a:spLocks noGrp="1" noChangeArrowheads="1"/>
          </p:cNvSpPr>
          <p:nvPr>
            <p:ph type="sldNum" sz="quarter" idx="4"/>
          </p:nvPr>
        </p:nvSpPr>
        <p:spPr bwMode="auto">
          <a:xfrm>
            <a:off x="2590800" y="6553200"/>
            <a:ext cx="533400" cy="3048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FontTx/>
              <a:buNone/>
              <a:defRPr sz="1400" smtClean="0">
                <a:solidFill>
                  <a:srgbClr val="CC0000"/>
                </a:solidFill>
              </a:defRPr>
            </a:lvl1pPr>
          </a:lstStyle>
          <a:p>
            <a:pPr>
              <a:defRPr/>
            </a:pPr>
            <a:fld id="{68A3270B-4519-4C35-9561-BBB4BD087D93}" type="slidenum">
              <a:rPr lang="zh-CN" altLang="en-US"/>
            </a:fld>
            <a:endParaRPr lang="en-US" altLang="zh-CN"/>
          </a:p>
        </p:txBody>
      </p:sp>
      <p:sp>
        <p:nvSpPr>
          <p:cNvPr id="1029" name="Rectangle 2"/>
          <p:cNvSpPr>
            <a:spLocks noGrp="1" noChangeArrowheads="1"/>
          </p:cNvSpPr>
          <p:nvPr>
            <p:ph type="title"/>
          </p:nvPr>
        </p:nvSpPr>
        <p:spPr bwMode="auto">
          <a:xfrm>
            <a:off x="914400" y="44450"/>
            <a:ext cx="8229600" cy="69215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单击此处编辑母版标题样式</a:t>
            </a:r>
            <a:endParaRPr lang="zh-CN" altLang="en-US"/>
          </a:p>
        </p:txBody>
      </p:sp>
      <p:sp>
        <p:nvSpPr>
          <p:cNvPr id="1030"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3200" b="1">
          <a:solidFill>
            <a:srgbClr val="0000FF"/>
          </a:solidFill>
          <a:latin typeface="+mj-lt"/>
          <a:ea typeface="+mj-ea"/>
          <a:cs typeface="+mj-cs"/>
        </a:defRPr>
      </a:lvl1pPr>
      <a:lvl2pPr algn="ctr" rtl="0" eaLnBrk="0" fontAlgn="base" hangingPunct="0">
        <a:spcBef>
          <a:spcPct val="0"/>
        </a:spcBef>
        <a:spcAft>
          <a:spcPct val="0"/>
        </a:spcAft>
        <a:defRPr sz="3200" b="1">
          <a:solidFill>
            <a:srgbClr val="0000FF"/>
          </a:solidFill>
          <a:latin typeface="Times New Roman" panose="02020603050405020304" pitchFamily="18" charset="0"/>
          <a:ea typeface="SimSun" pitchFamily="2" charset="-122"/>
        </a:defRPr>
      </a:lvl2pPr>
      <a:lvl3pPr algn="ctr" rtl="0" eaLnBrk="0" fontAlgn="base" hangingPunct="0">
        <a:spcBef>
          <a:spcPct val="0"/>
        </a:spcBef>
        <a:spcAft>
          <a:spcPct val="0"/>
        </a:spcAft>
        <a:defRPr sz="3200" b="1">
          <a:solidFill>
            <a:srgbClr val="0000FF"/>
          </a:solidFill>
          <a:latin typeface="Times New Roman" panose="02020603050405020304" pitchFamily="18" charset="0"/>
          <a:ea typeface="SimSun" pitchFamily="2" charset="-122"/>
        </a:defRPr>
      </a:lvl3pPr>
      <a:lvl4pPr algn="ctr" rtl="0" eaLnBrk="0" fontAlgn="base" hangingPunct="0">
        <a:spcBef>
          <a:spcPct val="0"/>
        </a:spcBef>
        <a:spcAft>
          <a:spcPct val="0"/>
        </a:spcAft>
        <a:defRPr sz="3200" b="1">
          <a:solidFill>
            <a:srgbClr val="0000FF"/>
          </a:solidFill>
          <a:latin typeface="Times New Roman" panose="02020603050405020304" pitchFamily="18" charset="0"/>
          <a:ea typeface="SimSun" pitchFamily="2" charset="-122"/>
        </a:defRPr>
      </a:lvl4pPr>
      <a:lvl5pPr algn="ctr" rtl="0" eaLnBrk="0" fontAlgn="base" hangingPunct="0">
        <a:spcBef>
          <a:spcPct val="0"/>
        </a:spcBef>
        <a:spcAft>
          <a:spcPct val="0"/>
        </a:spcAft>
        <a:defRPr sz="3200" b="1">
          <a:solidFill>
            <a:srgbClr val="0000FF"/>
          </a:solidFill>
          <a:latin typeface="Times New Roman" panose="02020603050405020304" pitchFamily="18" charset="0"/>
          <a:ea typeface="SimSun" pitchFamily="2" charset="-122"/>
        </a:defRPr>
      </a:lvl5pPr>
      <a:lvl6pPr marL="457200" algn="ctr" rtl="0" fontAlgn="base">
        <a:spcBef>
          <a:spcPct val="0"/>
        </a:spcBef>
        <a:spcAft>
          <a:spcPct val="0"/>
        </a:spcAft>
        <a:defRPr sz="3200" b="1">
          <a:solidFill>
            <a:srgbClr val="0000FF"/>
          </a:solidFill>
          <a:latin typeface="Times New Roman" panose="02020603050405020304" pitchFamily="18" charset="0"/>
          <a:ea typeface="SimSun" pitchFamily="2" charset="-122"/>
        </a:defRPr>
      </a:lvl6pPr>
      <a:lvl7pPr marL="914400" algn="ctr" rtl="0" fontAlgn="base">
        <a:spcBef>
          <a:spcPct val="0"/>
        </a:spcBef>
        <a:spcAft>
          <a:spcPct val="0"/>
        </a:spcAft>
        <a:defRPr sz="3200" b="1">
          <a:solidFill>
            <a:srgbClr val="0000FF"/>
          </a:solidFill>
          <a:latin typeface="Times New Roman" panose="02020603050405020304" pitchFamily="18" charset="0"/>
          <a:ea typeface="SimSun" pitchFamily="2" charset="-122"/>
        </a:defRPr>
      </a:lvl7pPr>
      <a:lvl8pPr marL="1371600" algn="ctr" rtl="0" fontAlgn="base">
        <a:spcBef>
          <a:spcPct val="0"/>
        </a:spcBef>
        <a:spcAft>
          <a:spcPct val="0"/>
        </a:spcAft>
        <a:defRPr sz="3200" b="1">
          <a:solidFill>
            <a:srgbClr val="0000FF"/>
          </a:solidFill>
          <a:latin typeface="Times New Roman" panose="02020603050405020304" pitchFamily="18" charset="0"/>
          <a:ea typeface="SimSun" pitchFamily="2" charset="-122"/>
        </a:defRPr>
      </a:lvl8pPr>
      <a:lvl9pPr marL="1828800" algn="ctr" rtl="0" fontAlgn="base">
        <a:spcBef>
          <a:spcPct val="0"/>
        </a:spcBef>
        <a:spcAft>
          <a:spcPct val="0"/>
        </a:spcAft>
        <a:defRPr sz="3200" b="1">
          <a:solidFill>
            <a:srgbClr val="0000FF"/>
          </a:solidFill>
          <a:latin typeface="Times New Roman" panose="02020603050405020304" pitchFamily="18" charset="0"/>
          <a:ea typeface="SimSun" pitchFamily="2" charset="-122"/>
        </a:defRPr>
      </a:lvl9pPr>
    </p:titleStyle>
    <p:bodyStyle>
      <a:lvl1pPr marL="342900" indent="-342900" algn="l" rtl="0" eaLnBrk="0" fontAlgn="base" hangingPunct="0">
        <a:spcBef>
          <a:spcPct val="20000"/>
        </a:spcBef>
        <a:spcAft>
          <a:spcPct val="0"/>
        </a:spcAft>
        <a:buClr>
          <a:srgbClr val="990000"/>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00"/>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90000"/>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990000"/>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990000"/>
        </a:buClr>
        <a:buChar char="»"/>
        <a:defRPr sz="2000">
          <a:solidFill>
            <a:schemeClr val="tx1"/>
          </a:solidFill>
          <a:latin typeface="+mn-lt"/>
          <a:ea typeface="+mn-ea"/>
        </a:defRPr>
      </a:lvl5pPr>
      <a:lvl6pPr marL="2514600" indent="-228600" algn="l" rtl="0" fontAlgn="base">
        <a:spcBef>
          <a:spcPct val="20000"/>
        </a:spcBef>
        <a:spcAft>
          <a:spcPct val="0"/>
        </a:spcAft>
        <a:buClr>
          <a:srgbClr val="990000"/>
        </a:buClr>
        <a:buChar char="»"/>
        <a:defRPr sz="2000">
          <a:solidFill>
            <a:schemeClr val="tx1"/>
          </a:solidFill>
          <a:latin typeface="+mn-lt"/>
          <a:ea typeface="+mn-ea"/>
        </a:defRPr>
      </a:lvl6pPr>
      <a:lvl7pPr marL="2971800" indent="-228600" algn="l" rtl="0" fontAlgn="base">
        <a:spcBef>
          <a:spcPct val="20000"/>
        </a:spcBef>
        <a:spcAft>
          <a:spcPct val="0"/>
        </a:spcAft>
        <a:buClr>
          <a:srgbClr val="990000"/>
        </a:buClr>
        <a:buChar char="»"/>
        <a:defRPr sz="2000">
          <a:solidFill>
            <a:schemeClr val="tx1"/>
          </a:solidFill>
          <a:latin typeface="+mn-lt"/>
          <a:ea typeface="+mn-ea"/>
        </a:defRPr>
      </a:lvl7pPr>
      <a:lvl8pPr marL="3429000" indent="-228600" algn="l" rtl="0" fontAlgn="base">
        <a:spcBef>
          <a:spcPct val="20000"/>
        </a:spcBef>
        <a:spcAft>
          <a:spcPct val="0"/>
        </a:spcAft>
        <a:buClr>
          <a:srgbClr val="990000"/>
        </a:buClr>
        <a:buChar char="»"/>
        <a:defRPr sz="2000">
          <a:solidFill>
            <a:schemeClr val="tx1"/>
          </a:solidFill>
          <a:latin typeface="+mn-lt"/>
          <a:ea typeface="+mn-ea"/>
        </a:defRPr>
      </a:lvl8pPr>
      <a:lvl9pPr marL="3886200" indent="-228600" algn="l" rtl="0" fontAlgn="base">
        <a:spcBef>
          <a:spcPct val="20000"/>
        </a:spcBef>
        <a:spcAft>
          <a:spcPct val="0"/>
        </a:spcAft>
        <a:buClr>
          <a:srgbClr val="990000"/>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7"/>
          <p:cNvSpPr>
            <a:spLocks noChangeArrowheads="1"/>
          </p:cNvSpPr>
          <p:nvPr/>
        </p:nvSpPr>
        <p:spPr bwMode="hidden">
          <a:xfrm>
            <a:off x="0" y="2397125"/>
            <a:ext cx="9144000" cy="1143000"/>
          </a:xfrm>
          <a:prstGeom prst="rect">
            <a:avLst/>
          </a:prstGeom>
          <a:gradFill flip="none" rotWithShape="1">
            <a:gsLst>
              <a:gs pos="0">
                <a:srgbClr val="E1DBC5">
                  <a:shade val="30000"/>
                  <a:satMod val="115000"/>
                </a:srgbClr>
              </a:gs>
              <a:gs pos="33000">
                <a:srgbClr val="E1DBC5">
                  <a:shade val="67500"/>
                  <a:satMod val="115000"/>
                </a:srgbClr>
              </a:gs>
              <a:gs pos="100000">
                <a:srgbClr val="E1DBC5">
                  <a:shade val="100000"/>
                  <a:satMod val="115000"/>
                </a:srgbClr>
              </a:gs>
            </a:gsLst>
            <a:lin ang="0" scaled="1"/>
            <a:tileRect/>
          </a:gradFill>
          <a:ln>
            <a:noFill/>
          </a:ln>
        </p:spPr>
        <p:txBody>
          <a:bodyPr wrap="none" anchor="ct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endParaRPr lang="zh-CN" altLang="zh-CN" sz="2400"/>
          </a:p>
        </p:txBody>
      </p:sp>
      <p:pic>
        <p:nvPicPr>
          <p:cNvPr id="3080"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Rectangle 2"/>
          <p:cNvSpPr>
            <a:spLocks noGrp="1" noChangeArrowheads="1"/>
          </p:cNvSpPr>
          <p:nvPr>
            <p:ph type="ctrTitle"/>
          </p:nvPr>
        </p:nvSpPr>
        <p:spPr>
          <a:xfrm>
            <a:off x="684213" y="2311400"/>
            <a:ext cx="7772400" cy="1550988"/>
          </a:xfrm>
          <a:noFill/>
        </p:spPr>
        <p:txBody>
          <a:bodyPr/>
          <a:lstStyle/>
          <a:p>
            <a:r>
              <a:rPr lang="zh-CN" altLang="en-US" dirty="0">
                <a:solidFill>
                  <a:schemeClr val="tx1"/>
                </a:solidFill>
              </a:rPr>
              <a:t>人机交互</a:t>
            </a:r>
            <a:br>
              <a:rPr lang="zh-CN" altLang="en-US" dirty="0">
                <a:solidFill>
                  <a:schemeClr val="tx1"/>
                </a:solidFill>
              </a:rPr>
            </a:br>
            <a:r>
              <a:rPr lang="en-US" altLang="zh-CN" dirty="0">
                <a:solidFill>
                  <a:schemeClr val="tx1"/>
                </a:solidFill>
              </a:rPr>
              <a:t>—— </a:t>
            </a:r>
            <a:r>
              <a:rPr lang="zh-CN" altLang="en-US" dirty="0">
                <a:solidFill>
                  <a:schemeClr val="tx1"/>
                </a:solidFill>
              </a:rPr>
              <a:t>第三章：交互需求定义</a:t>
            </a:r>
            <a:br>
              <a:rPr lang="zh-CN" altLang="en-US" sz="2800" dirty="0">
                <a:solidFill>
                  <a:schemeClr val="tx1"/>
                </a:solidFill>
              </a:rPr>
            </a:br>
            <a:r>
              <a:rPr lang="zh-CN" altLang="en-US" sz="700" dirty="0"/>
              <a:t>  </a:t>
            </a:r>
            <a:br>
              <a:rPr lang="zh-CN" altLang="en-US" sz="2800" dirty="0"/>
            </a:br>
            <a:endParaRPr lang="zh-CN" altLang="en-US" sz="1600" dirty="0"/>
          </a:p>
        </p:txBody>
      </p:sp>
      <p:sp>
        <p:nvSpPr>
          <p:cNvPr id="3086" name="Rectangle 20"/>
          <p:cNvSpPr>
            <a:spLocks noChangeArrowheads="1"/>
          </p:cNvSpPr>
          <p:nvPr/>
        </p:nvSpPr>
        <p:spPr bwMode="auto">
          <a:xfrm>
            <a:off x="0" y="1096963"/>
            <a:ext cx="9144000" cy="146050"/>
          </a:xfrm>
          <a:prstGeom prst="rect">
            <a:avLst/>
          </a:prstGeom>
          <a:solidFill>
            <a:schemeClr val="bg1"/>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用户特性</a:t>
            </a:r>
            <a:endParaRPr lang="en-US" dirty="0"/>
          </a:p>
        </p:txBody>
      </p:sp>
      <p:sp>
        <p:nvSpPr>
          <p:cNvPr id="4" name="Date Placeholder 3"/>
          <p:cNvSpPr>
            <a:spLocks noGrp="1"/>
          </p:cNvSpPr>
          <p:nvPr>
            <p:ph type="dt" sz="half" idx="10"/>
          </p:nvPr>
        </p:nvSpPr>
        <p:spPr/>
        <p:txBody>
          <a:bodyPr/>
          <a:lstStyle/>
          <a:p>
            <a:pPr>
              <a:defRPr/>
            </a:pPr>
            <a:fld id="{C0F95D58-4C02-453D-AB5D-96F9683E4F81}" type="datetime1">
              <a:rPr lang="zh-CN" altLang="en-US" smtClean="0"/>
            </a:fld>
            <a:endParaRPr lang="en-US" altLang="zh-CN"/>
          </a:p>
        </p:txBody>
      </p:sp>
      <p:sp>
        <p:nvSpPr>
          <p:cNvPr id="5" name="Slide Number Placeholder 4"/>
          <p:cNvSpPr>
            <a:spLocks noGrp="1"/>
          </p:cNvSpPr>
          <p:nvPr>
            <p:ph type="sldNum" sz="quarter" idx="11"/>
          </p:nvPr>
        </p:nvSpPr>
        <p:spPr/>
        <p:txBody>
          <a:bodyPr/>
          <a:lstStyle/>
          <a:p>
            <a:pPr>
              <a:defRPr/>
            </a:pPr>
            <a:fld id="{CB07928A-7C2C-4ADC-9A99-997E9BBC8AAF}" type="slidenum">
              <a:rPr lang="zh-CN" altLang="en-US"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ltLang="zh-CN" sz="2800" dirty="0"/>
              <a:t>3.3</a:t>
            </a:r>
            <a:r>
              <a:rPr lang="zh-CN" altLang="en-US" sz="2800" dirty="0"/>
              <a:t>用户特性 </a:t>
            </a:r>
            <a:endParaRPr lang="zh-CN" altLang="en-US" sz="2800" dirty="0"/>
          </a:p>
        </p:txBody>
      </p:sp>
      <p:sp>
        <p:nvSpPr>
          <p:cNvPr id="12291" name="Rectangle 3"/>
          <p:cNvSpPr>
            <a:spLocks noGrp="1" noChangeArrowheads="1"/>
          </p:cNvSpPr>
          <p:nvPr>
            <p:ph type="body" idx="1"/>
          </p:nvPr>
        </p:nvSpPr>
        <p:spPr/>
        <p:txBody>
          <a:bodyPr/>
          <a:lstStyle/>
          <a:p>
            <a:r>
              <a:rPr lang="zh-CN" altLang="en-US" sz="2400"/>
              <a:t>心理学原理部分，假设每个人都有相似的能力和局限性</a:t>
            </a:r>
            <a:endParaRPr lang="zh-CN" altLang="en-US" sz="2400"/>
          </a:p>
          <a:p>
            <a:pPr lvl="1"/>
            <a:r>
              <a:rPr lang="zh-CN" altLang="en-US" sz="2000"/>
              <a:t>合理的，心理学原理可以适用于大多数人</a:t>
            </a:r>
            <a:endParaRPr lang="zh-CN" altLang="en-US" sz="2000"/>
          </a:p>
          <a:p>
            <a:pPr lvl="1"/>
            <a:endParaRPr lang="zh-CN" altLang="en-US" sz="1200"/>
          </a:p>
          <a:p>
            <a:r>
              <a:rPr lang="zh-CN" altLang="en-US" sz="2400"/>
              <a:t>交互产品设计人员应该意识到个性的差异 </a:t>
            </a:r>
            <a:endParaRPr lang="zh-CN" altLang="en-US" sz="2400"/>
          </a:p>
          <a:p>
            <a:pPr lvl="1"/>
            <a:r>
              <a:rPr lang="zh-CN" altLang="en-US" sz="2000"/>
              <a:t>用户并不是完全相同的</a:t>
            </a:r>
            <a:endParaRPr lang="en-US" altLang="zh-CN" sz="2000"/>
          </a:p>
          <a:p>
            <a:pPr lvl="1"/>
            <a:r>
              <a:rPr lang="zh-CN" altLang="en-US" sz="2000"/>
              <a:t>在设计中尽可能地体现这些差异 </a:t>
            </a:r>
            <a:endParaRPr lang="zh-CN" altLang="en-US" sz="2000"/>
          </a:p>
          <a:p>
            <a:pPr lvl="1"/>
            <a:endParaRPr lang="zh-CN" altLang="en-US" sz="1200"/>
          </a:p>
          <a:p>
            <a:r>
              <a:rPr lang="zh-CN" altLang="en-US" sz="2400"/>
              <a:t>用户差异</a:t>
            </a:r>
            <a:endParaRPr lang="zh-CN" altLang="en-US" sz="2400"/>
          </a:p>
          <a:p>
            <a:pPr lvl="1"/>
            <a:r>
              <a:rPr lang="zh-CN" altLang="en-US" sz="2000"/>
              <a:t>体验水平</a:t>
            </a:r>
            <a:endParaRPr lang="zh-CN" altLang="en-US" sz="2000"/>
          </a:p>
          <a:p>
            <a:pPr lvl="1"/>
            <a:r>
              <a:rPr lang="zh-CN" altLang="en-US" sz="2000"/>
              <a:t>年龄</a:t>
            </a:r>
            <a:endParaRPr lang="zh-CN" altLang="en-US" sz="2000"/>
          </a:p>
          <a:p>
            <a:pPr lvl="1"/>
            <a:r>
              <a:rPr lang="zh-CN" altLang="en-US" sz="2000"/>
              <a:t>文化</a:t>
            </a:r>
            <a:endParaRPr lang="zh-CN" altLang="en-US" sz="2000"/>
          </a:p>
          <a:p>
            <a:pPr lvl="1"/>
            <a:r>
              <a:rPr lang="zh-CN" altLang="en-US" sz="2000"/>
              <a:t>健康  </a:t>
            </a: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zh-CN" sz="2800" dirty="0"/>
              <a:t>3.3.1</a:t>
            </a:r>
            <a:r>
              <a:rPr lang="zh-CN" altLang="en-US" sz="2800" dirty="0"/>
              <a:t>体验水平差异</a:t>
            </a:r>
            <a:endParaRPr lang="zh-CN" altLang="en-US" sz="2800" dirty="0"/>
          </a:p>
        </p:txBody>
      </p:sp>
      <p:sp>
        <p:nvSpPr>
          <p:cNvPr id="13315" name="Rectangle 3"/>
          <p:cNvSpPr>
            <a:spLocks noGrp="1" noChangeArrowheads="1"/>
          </p:cNvSpPr>
          <p:nvPr>
            <p:ph type="body" idx="1"/>
          </p:nvPr>
        </p:nvSpPr>
        <p:spPr>
          <a:xfrm>
            <a:off x="611560" y="1052736"/>
            <a:ext cx="8229600" cy="4530725"/>
          </a:xfrm>
        </p:spPr>
        <p:txBody>
          <a:bodyPr/>
          <a:lstStyle/>
          <a:p>
            <a:pPr>
              <a:lnSpc>
                <a:spcPct val="90000"/>
              </a:lnSpc>
            </a:pPr>
            <a:r>
              <a:rPr lang="zh-CN" altLang="en-US" dirty="0"/>
              <a:t>背景</a:t>
            </a:r>
            <a:endParaRPr lang="zh-CN" altLang="en-US" dirty="0"/>
          </a:p>
          <a:p>
            <a:pPr lvl="1">
              <a:lnSpc>
                <a:spcPct val="90000"/>
              </a:lnSpc>
            </a:pPr>
            <a:r>
              <a:rPr lang="zh-CN" altLang="en-US" dirty="0"/>
              <a:t>程序员只创造适合专家的界面</a:t>
            </a:r>
            <a:endParaRPr lang="zh-CN" altLang="en-US" dirty="0"/>
          </a:p>
          <a:p>
            <a:pPr lvl="1">
              <a:lnSpc>
                <a:spcPct val="90000"/>
              </a:lnSpc>
            </a:pPr>
            <a:r>
              <a:rPr lang="zh-CN" altLang="en-US" dirty="0"/>
              <a:t>市场人员要求只适合新手的交互 </a:t>
            </a:r>
            <a:endParaRPr lang="zh-CN" altLang="en-US" dirty="0"/>
          </a:p>
          <a:p>
            <a:pPr lvl="1">
              <a:lnSpc>
                <a:spcPct val="90000"/>
              </a:lnSpc>
            </a:pPr>
            <a:r>
              <a:rPr lang="zh-CN" altLang="en-US" dirty="0"/>
              <a:t>数目最多、最稳定和最重要的用户群是中间用户 </a:t>
            </a:r>
            <a:endParaRPr lang="zh-CN" altLang="en-US" dirty="0"/>
          </a:p>
          <a:p>
            <a:pPr lvl="1">
              <a:lnSpc>
                <a:spcPct val="90000"/>
              </a:lnSpc>
            </a:pPr>
            <a:r>
              <a:rPr lang="zh-CN" altLang="en-US" dirty="0"/>
              <a:t>中间用户往往被忽略</a:t>
            </a:r>
            <a:endParaRPr lang="zh-CN" altLang="en-US" dirty="0"/>
          </a:p>
          <a:p>
            <a:pPr lvl="1">
              <a:lnSpc>
                <a:spcPct val="90000"/>
              </a:lnSpc>
            </a:pPr>
            <a:endParaRPr lang="zh-CN" altLang="en-US" sz="1400" dirty="0"/>
          </a:p>
          <a:p>
            <a:pPr>
              <a:lnSpc>
                <a:spcPct val="90000"/>
              </a:lnSpc>
            </a:pPr>
            <a:r>
              <a:rPr lang="zh-CN" altLang="en-US" dirty="0"/>
              <a:t>设计目标</a:t>
            </a:r>
            <a:endParaRPr lang="zh-CN" altLang="en-US" dirty="0"/>
          </a:p>
          <a:p>
            <a:pPr lvl="1">
              <a:lnSpc>
                <a:spcPct val="90000"/>
              </a:lnSpc>
            </a:pPr>
            <a:r>
              <a:rPr lang="zh-CN" altLang="en-US" dirty="0"/>
              <a:t>让新手快速和无痛苦地成为中间用户</a:t>
            </a:r>
            <a:endParaRPr lang="zh-CN" altLang="en-US" dirty="0"/>
          </a:p>
          <a:p>
            <a:pPr lvl="1">
              <a:lnSpc>
                <a:spcPct val="90000"/>
              </a:lnSpc>
            </a:pPr>
            <a:r>
              <a:rPr lang="zh-CN" altLang="en-US" dirty="0"/>
              <a:t>避免为想成为专家的用户设置障碍</a:t>
            </a:r>
            <a:endParaRPr lang="zh-CN" altLang="en-US" dirty="0"/>
          </a:p>
          <a:p>
            <a:pPr lvl="1">
              <a:lnSpc>
                <a:spcPct val="90000"/>
              </a:lnSpc>
            </a:pPr>
            <a:r>
              <a:rPr lang="zh-CN" altLang="en-US" dirty="0"/>
              <a:t>让中间用户感到愉快</a:t>
            </a:r>
            <a:endParaRPr lang="zh-CN" altLang="en-US" dirty="0"/>
          </a:p>
          <a:p>
            <a:pPr lvl="2">
              <a:lnSpc>
                <a:spcPct val="90000"/>
              </a:lnSpc>
            </a:pPr>
            <a:r>
              <a:rPr lang="zh-CN" altLang="en-US" dirty="0"/>
              <a:t>因为他们的技能将稳定地处于中间层 </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z="2800"/>
              <a:t>新手用户 </a:t>
            </a:r>
            <a:endParaRPr lang="zh-CN" altLang="en-US" sz="2800"/>
          </a:p>
        </p:txBody>
      </p:sp>
      <p:sp>
        <p:nvSpPr>
          <p:cNvPr id="14339" name="Rectangle 3"/>
          <p:cNvSpPr>
            <a:spLocks noGrp="1" noChangeArrowheads="1"/>
          </p:cNvSpPr>
          <p:nvPr>
            <p:ph type="body" idx="1"/>
          </p:nvPr>
        </p:nvSpPr>
        <p:spPr>
          <a:xfrm>
            <a:off x="755576" y="1196752"/>
            <a:ext cx="8229600" cy="4530725"/>
          </a:xfrm>
        </p:spPr>
        <p:txBody>
          <a:bodyPr/>
          <a:lstStyle/>
          <a:p>
            <a:pPr>
              <a:lnSpc>
                <a:spcPct val="90000"/>
              </a:lnSpc>
            </a:pPr>
            <a:r>
              <a:rPr lang="zh-CN" altLang="en-US" dirty="0"/>
              <a:t>特点</a:t>
            </a:r>
            <a:endParaRPr lang="zh-CN" altLang="en-US" dirty="0"/>
          </a:p>
          <a:p>
            <a:pPr lvl="1">
              <a:lnSpc>
                <a:spcPct val="90000"/>
              </a:lnSpc>
            </a:pPr>
            <a:r>
              <a:rPr lang="zh-CN" altLang="en-US" dirty="0"/>
              <a:t>敏感，且很容易在开始有挫折感 </a:t>
            </a:r>
            <a:endParaRPr lang="zh-CN" altLang="en-US" dirty="0"/>
          </a:p>
          <a:p>
            <a:pPr>
              <a:lnSpc>
                <a:spcPct val="90000"/>
              </a:lnSpc>
            </a:pPr>
            <a:r>
              <a:rPr lang="zh-CN" altLang="en-US" dirty="0"/>
              <a:t>设计要求</a:t>
            </a:r>
            <a:endParaRPr lang="zh-CN" altLang="en-US" dirty="0"/>
          </a:p>
          <a:p>
            <a:pPr lvl="1">
              <a:lnSpc>
                <a:spcPct val="90000"/>
              </a:lnSpc>
            </a:pPr>
            <a:r>
              <a:rPr lang="zh-CN" altLang="en-US" dirty="0"/>
              <a:t>不能将新手状态视为目标</a:t>
            </a:r>
            <a:endParaRPr lang="zh-CN" altLang="en-US" dirty="0"/>
          </a:p>
          <a:p>
            <a:pPr lvl="1">
              <a:lnSpc>
                <a:spcPct val="90000"/>
              </a:lnSpc>
            </a:pPr>
            <a:r>
              <a:rPr lang="zh-CN" altLang="en-US" dirty="0"/>
              <a:t>让学习过程快速且富有针对性 </a:t>
            </a:r>
            <a:endParaRPr lang="zh-CN" altLang="en-US" dirty="0"/>
          </a:p>
          <a:p>
            <a:pPr lvl="1">
              <a:lnSpc>
                <a:spcPct val="90000"/>
              </a:lnSpc>
            </a:pPr>
            <a:r>
              <a:rPr lang="zh-CN" altLang="en-US" dirty="0"/>
              <a:t>确保程序充分反映了用户关于任务的心智模型 </a:t>
            </a:r>
            <a:endParaRPr lang="zh-CN" altLang="en-US" dirty="0"/>
          </a:p>
          <a:p>
            <a:pPr lvl="1">
              <a:lnSpc>
                <a:spcPct val="90000"/>
              </a:lnSpc>
            </a:pPr>
            <a:r>
              <a:rPr lang="zh-CN" altLang="en-US" dirty="0"/>
              <a:t>无论什么样的帮助，都不应该在界面中固定</a:t>
            </a:r>
            <a:endParaRPr lang="zh-CN" altLang="en-US" dirty="0"/>
          </a:p>
          <a:p>
            <a:pPr lvl="1">
              <a:lnSpc>
                <a:spcPct val="90000"/>
              </a:lnSpc>
            </a:pPr>
            <a:r>
              <a:rPr lang="zh-CN" altLang="en-US" dirty="0"/>
              <a:t>具有向导功能的对话框帮助较好</a:t>
            </a:r>
            <a:endParaRPr lang="zh-CN" altLang="en-US" dirty="0"/>
          </a:p>
          <a:p>
            <a:pPr lvl="2">
              <a:lnSpc>
                <a:spcPct val="90000"/>
              </a:lnSpc>
            </a:pPr>
            <a:r>
              <a:rPr lang="zh-CN" altLang="en-US" dirty="0"/>
              <a:t>不要使用在线帮助作为学习指导</a:t>
            </a:r>
            <a:endParaRPr lang="zh-CN" altLang="en-US" dirty="0"/>
          </a:p>
          <a:p>
            <a:pPr lvl="1">
              <a:lnSpc>
                <a:spcPct val="90000"/>
              </a:lnSpc>
            </a:pPr>
            <a:r>
              <a:rPr lang="zh-CN" altLang="en-US" dirty="0"/>
              <a:t>菜单项应该是解释性的</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sz="2800"/>
              <a:t>专家用户</a:t>
            </a:r>
            <a:endParaRPr lang="zh-CN" altLang="en-US" sz="2800"/>
          </a:p>
        </p:txBody>
      </p:sp>
      <p:sp>
        <p:nvSpPr>
          <p:cNvPr id="15363" name="Rectangle 3"/>
          <p:cNvSpPr>
            <a:spLocks noGrp="1" noChangeArrowheads="1"/>
          </p:cNvSpPr>
          <p:nvPr>
            <p:ph type="body" idx="1"/>
          </p:nvPr>
        </p:nvSpPr>
        <p:spPr/>
        <p:txBody>
          <a:bodyPr/>
          <a:lstStyle/>
          <a:p>
            <a:r>
              <a:rPr lang="zh-CN" altLang="en-US"/>
              <a:t>特点</a:t>
            </a:r>
            <a:endParaRPr lang="zh-CN" altLang="en-US"/>
          </a:p>
          <a:p>
            <a:pPr lvl="1"/>
            <a:r>
              <a:rPr lang="zh-CN" altLang="en-US"/>
              <a:t>对缺少经验的用户有着异乎寻常的影响</a:t>
            </a:r>
            <a:endParaRPr lang="zh-CN" altLang="en-US"/>
          </a:p>
          <a:p>
            <a:pPr lvl="2"/>
            <a:r>
              <a:rPr lang="zh-CN" altLang="en-US"/>
              <a:t>“专家说不好就不好”</a:t>
            </a:r>
            <a:endParaRPr lang="zh-CN" altLang="en-US"/>
          </a:p>
          <a:p>
            <a:pPr lvl="1"/>
            <a:r>
              <a:rPr lang="zh-CN" altLang="en-US"/>
              <a:t>欣赏更新的且更强大功能 </a:t>
            </a:r>
            <a:endParaRPr lang="zh-CN" altLang="en-US"/>
          </a:p>
          <a:p>
            <a:pPr lvl="1"/>
            <a:r>
              <a:rPr lang="zh-CN" altLang="en-US"/>
              <a:t>不会受到复杂性增加的干扰</a:t>
            </a:r>
            <a:endParaRPr lang="zh-CN" altLang="en-US"/>
          </a:p>
          <a:p>
            <a:pPr lvl="1"/>
            <a:endParaRPr lang="zh-CN" altLang="en-US"/>
          </a:p>
          <a:p>
            <a:r>
              <a:rPr lang="zh-CN" altLang="en-US"/>
              <a:t>设计要求</a:t>
            </a:r>
            <a:endParaRPr lang="zh-CN" altLang="en-US"/>
          </a:p>
          <a:p>
            <a:pPr lvl="1"/>
            <a:r>
              <a:rPr lang="zh-CN" altLang="en-US"/>
              <a:t>对经常使用的工具集，要能快速访问 </a:t>
            </a:r>
            <a:endParaRPr lang="zh-CN" altLang="en-US"/>
          </a:p>
          <a:p>
            <a:pPr lvl="1"/>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sz="2800"/>
              <a:t>中间用户</a:t>
            </a:r>
            <a:endParaRPr lang="zh-CN" altLang="en-US" sz="2800"/>
          </a:p>
        </p:txBody>
      </p:sp>
      <p:sp>
        <p:nvSpPr>
          <p:cNvPr id="16387" name="Rectangle 3"/>
          <p:cNvSpPr>
            <a:spLocks noGrp="1" noChangeArrowheads="1"/>
          </p:cNvSpPr>
          <p:nvPr>
            <p:ph type="body" idx="1"/>
          </p:nvPr>
        </p:nvSpPr>
        <p:spPr>
          <a:xfrm>
            <a:off x="683568" y="836712"/>
            <a:ext cx="8438207" cy="4608512"/>
          </a:xfrm>
        </p:spPr>
        <p:txBody>
          <a:bodyPr/>
          <a:lstStyle/>
          <a:p>
            <a:pPr>
              <a:lnSpc>
                <a:spcPct val="90000"/>
              </a:lnSpc>
            </a:pPr>
            <a:r>
              <a:rPr lang="zh-CN" altLang="en-US" dirty="0"/>
              <a:t>特点</a:t>
            </a:r>
            <a:endParaRPr lang="zh-CN" altLang="en-US" dirty="0"/>
          </a:p>
          <a:p>
            <a:pPr lvl="1">
              <a:lnSpc>
                <a:spcPct val="90000"/>
              </a:lnSpc>
            </a:pPr>
            <a:r>
              <a:rPr lang="zh-CN" altLang="en-US" sz="2600" dirty="0"/>
              <a:t>需要工具</a:t>
            </a:r>
            <a:endParaRPr lang="zh-CN" altLang="en-US" sz="2600" dirty="0"/>
          </a:p>
          <a:p>
            <a:pPr lvl="1">
              <a:lnSpc>
                <a:spcPct val="90000"/>
              </a:lnSpc>
            </a:pPr>
            <a:r>
              <a:rPr lang="zh-CN" altLang="en-US" sz="2600" dirty="0"/>
              <a:t>知道如何使用参考资料 </a:t>
            </a:r>
            <a:endParaRPr lang="zh-CN" altLang="en-US" sz="2600" dirty="0"/>
          </a:p>
          <a:p>
            <a:pPr lvl="1">
              <a:lnSpc>
                <a:spcPct val="90000"/>
              </a:lnSpc>
            </a:pPr>
            <a:r>
              <a:rPr lang="zh-CN" altLang="en-US" sz="2600" dirty="0"/>
              <a:t>能够区分经常使用和很少使用的功能 </a:t>
            </a:r>
            <a:endParaRPr lang="zh-CN" altLang="en-US" sz="2600" dirty="0"/>
          </a:p>
          <a:p>
            <a:pPr lvl="1">
              <a:lnSpc>
                <a:spcPct val="90000"/>
              </a:lnSpc>
            </a:pPr>
            <a:r>
              <a:rPr lang="zh-CN" altLang="en-US" sz="2600" dirty="0"/>
              <a:t>高级功能的存在让永久的中间用户放心 </a:t>
            </a:r>
            <a:endParaRPr lang="zh-CN" altLang="en-US" sz="2600" dirty="0"/>
          </a:p>
          <a:p>
            <a:pPr lvl="1">
              <a:lnSpc>
                <a:spcPct val="90000"/>
              </a:lnSpc>
            </a:pPr>
            <a:endParaRPr lang="zh-CN" altLang="en-US" sz="1400" dirty="0"/>
          </a:p>
          <a:p>
            <a:pPr>
              <a:lnSpc>
                <a:spcPct val="90000"/>
              </a:lnSpc>
            </a:pPr>
            <a:r>
              <a:rPr lang="zh-CN" altLang="en-US" dirty="0"/>
              <a:t>设计要求</a:t>
            </a:r>
            <a:endParaRPr lang="zh-CN" altLang="en-US" dirty="0"/>
          </a:p>
          <a:p>
            <a:pPr lvl="1">
              <a:lnSpc>
                <a:spcPct val="90000"/>
              </a:lnSpc>
            </a:pPr>
            <a:r>
              <a:rPr lang="zh-CN" altLang="en-US" sz="2600" dirty="0"/>
              <a:t>工具提示（</a:t>
            </a:r>
            <a:r>
              <a:rPr lang="en-US" altLang="zh-CN" sz="2600" dirty="0"/>
              <a:t>Tooltip</a:t>
            </a:r>
            <a:r>
              <a:rPr lang="zh-CN" altLang="en-US" sz="2600" dirty="0"/>
              <a:t>）是适合中间用户最好的习惯用法 </a:t>
            </a:r>
            <a:endParaRPr lang="zh-CN" altLang="en-US" sz="2600" dirty="0"/>
          </a:p>
          <a:p>
            <a:pPr lvl="1">
              <a:lnSpc>
                <a:spcPct val="90000"/>
              </a:lnSpc>
            </a:pPr>
            <a:r>
              <a:rPr lang="zh-CN" altLang="en-US" sz="2600" dirty="0"/>
              <a:t>在线帮助是永久中间用户的极佳工具 </a:t>
            </a:r>
            <a:endParaRPr lang="zh-CN" altLang="en-US" sz="2600" dirty="0"/>
          </a:p>
          <a:p>
            <a:pPr lvl="1">
              <a:lnSpc>
                <a:spcPct val="90000"/>
              </a:lnSpc>
            </a:pPr>
            <a:r>
              <a:rPr lang="zh-CN" altLang="en-US" sz="2600" dirty="0"/>
              <a:t>常用功能中的工具放在用户界面的前端和中心位置 </a:t>
            </a:r>
            <a:endParaRPr lang="zh-CN" altLang="en-US" sz="2600" dirty="0"/>
          </a:p>
          <a:p>
            <a:pPr lvl="1">
              <a:lnSpc>
                <a:spcPct val="90000"/>
              </a:lnSpc>
            </a:pPr>
            <a:r>
              <a:rPr lang="zh-CN" altLang="en-US" sz="2600" dirty="0"/>
              <a:t>提供一些额外的高级特性 </a:t>
            </a:r>
            <a:endParaRPr lang="zh-CN" altLang="en-US" sz="2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zh-CN" sz="2800" dirty="0"/>
              <a:t>3.3.2</a:t>
            </a:r>
            <a:r>
              <a:rPr lang="zh-CN" altLang="en-US" sz="2800" dirty="0"/>
              <a:t>年龄差异 </a:t>
            </a:r>
            <a:endParaRPr lang="zh-CN" altLang="en-US" sz="2800" dirty="0"/>
          </a:p>
        </p:txBody>
      </p:sp>
      <p:sp>
        <p:nvSpPr>
          <p:cNvPr id="17411" name="Rectangle 3"/>
          <p:cNvSpPr>
            <a:spLocks noGrp="1" noChangeArrowheads="1"/>
          </p:cNvSpPr>
          <p:nvPr>
            <p:ph type="body" idx="1"/>
          </p:nvPr>
        </p:nvSpPr>
        <p:spPr>
          <a:xfrm>
            <a:off x="539552" y="836712"/>
            <a:ext cx="8352928" cy="5544616"/>
          </a:xfrm>
        </p:spPr>
        <p:txBody>
          <a:bodyPr/>
          <a:lstStyle/>
          <a:p>
            <a:r>
              <a:rPr lang="zh-CN" altLang="en-US" sz="2800" dirty="0"/>
              <a:t>老年人 </a:t>
            </a:r>
            <a:endParaRPr lang="zh-CN" altLang="en-US" sz="2800" dirty="0"/>
          </a:p>
          <a:p>
            <a:pPr lvl="1"/>
            <a:r>
              <a:rPr lang="en-US" altLang="zh-CN" sz="2400" dirty="0"/>
              <a:t>65</a:t>
            </a:r>
            <a:r>
              <a:rPr lang="zh-CN" altLang="en-US" sz="2400" dirty="0"/>
              <a:t>岁以上的老年人中多数有某种残疾 </a:t>
            </a:r>
            <a:endParaRPr lang="zh-CN" altLang="en-US" sz="2400" dirty="0"/>
          </a:p>
          <a:p>
            <a:pPr lvl="1"/>
            <a:r>
              <a:rPr lang="zh-CN" altLang="en-US" sz="2400" dirty="0"/>
              <a:t>技术应能提供对残缺部位的支持</a:t>
            </a:r>
            <a:endParaRPr lang="zh-CN" altLang="en-US" sz="2400" dirty="0"/>
          </a:p>
          <a:p>
            <a:pPr lvl="2"/>
            <a:r>
              <a:rPr lang="zh-CN" altLang="en-US" dirty="0"/>
              <a:t>如听觉、言语和灵活性 </a:t>
            </a:r>
            <a:endParaRPr lang="zh-CN" altLang="en-US" dirty="0"/>
          </a:p>
          <a:p>
            <a:pPr lvl="1"/>
            <a:r>
              <a:rPr lang="zh-CN" altLang="en-US" sz="2400" dirty="0"/>
              <a:t>设计必须清楚、简单并且容许出错</a:t>
            </a:r>
            <a:endParaRPr lang="zh-CN" altLang="en-US" sz="2400" dirty="0"/>
          </a:p>
          <a:p>
            <a:pPr lvl="1"/>
            <a:r>
              <a:rPr lang="zh-CN" altLang="en-US" sz="2400" dirty="0"/>
              <a:t>利用冗余来支持信息访问 </a:t>
            </a:r>
            <a:endParaRPr lang="zh-CN" altLang="en-US" sz="2400" dirty="0"/>
          </a:p>
          <a:p>
            <a:pPr lvl="1"/>
            <a:endParaRPr lang="zh-CN" altLang="en-US" sz="1200" dirty="0"/>
          </a:p>
          <a:p>
            <a:r>
              <a:rPr lang="zh-CN" altLang="en-US" sz="2800" dirty="0"/>
              <a:t>儿童</a:t>
            </a:r>
            <a:endParaRPr lang="zh-CN" altLang="en-US" sz="2800" dirty="0"/>
          </a:p>
          <a:p>
            <a:pPr lvl="1"/>
            <a:r>
              <a:rPr lang="zh-CN" altLang="en-US" sz="2400" dirty="0"/>
              <a:t>在为儿童设计交互式系统时让他们参加很重要 </a:t>
            </a:r>
            <a:endParaRPr lang="zh-CN" altLang="en-US" sz="2400" dirty="0"/>
          </a:p>
          <a:p>
            <a:pPr lvl="1"/>
            <a:r>
              <a:rPr lang="zh-CN" altLang="en-US" sz="2400" dirty="0"/>
              <a:t>允许多种输入模式（包括触觉或手写）的界面对于孩子们更适用</a:t>
            </a:r>
            <a:endParaRPr lang="zh-CN" altLang="en-US" sz="2400" dirty="0"/>
          </a:p>
          <a:p>
            <a:pPr lvl="1"/>
            <a:r>
              <a:rPr lang="zh-CN" altLang="en-US" sz="2400" dirty="0"/>
              <a:t>通过文本、图形和声音呈现信息的冗余显示也将增强他们的体验</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ltLang="zh-CN" sz="2800" dirty="0"/>
              <a:t>3.3.3</a:t>
            </a:r>
            <a:r>
              <a:rPr lang="zh-CN" altLang="en-US" sz="2800" dirty="0"/>
              <a:t>文化差异 </a:t>
            </a:r>
            <a:endParaRPr lang="zh-CN" altLang="en-US" sz="2800" dirty="0"/>
          </a:p>
        </p:txBody>
      </p:sp>
      <p:sp>
        <p:nvSpPr>
          <p:cNvPr id="18435" name="Rectangle 3"/>
          <p:cNvSpPr>
            <a:spLocks noGrp="1" noChangeArrowheads="1"/>
          </p:cNvSpPr>
          <p:nvPr>
            <p:ph type="body" idx="1"/>
          </p:nvPr>
        </p:nvSpPr>
        <p:spPr>
          <a:xfrm>
            <a:off x="468313" y="1484313"/>
            <a:ext cx="8135937" cy="4105275"/>
          </a:xfrm>
        </p:spPr>
        <p:txBody>
          <a:bodyPr/>
          <a:lstStyle/>
          <a:p>
            <a:r>
              <a:rPr lang="zh-CN" altLang="en-US" sz="2400"/>
              <a:t>在不同的文化中符号有不同的意思</a:t>
            </a:r>
            <a:endParaRPr lang="zh-CN" altLang="en-US" sz="2400"/>
          </a:p>
          <a:p>
            <a:pPr lvl="1"/>
            <a:r>
              <a:rPr lang="zh-CN" altLang="en-US" sz="2000"/>
              <a:t>勾（√）和叉（</a:t>
            </a:r>
            <a:r>
              <a:rPr lang="en-US" altLang="zh-CN" sz="2000"/>
              <a:t>X</a:t>
            </a:r>
            <a:r>
              <a:rPr lang="zh-CN" altLang="en-US" sz="2000"/>
              <a:t>）分别表示肯定和否定 </a:t>
            </a:r>
            <a:endParaRPr lang="zh-CN" altLang="en-US" sz="2000"/>
          </a:p>
          <a:p>
            <a:pPr lvl="1"/>
            <a:r>
              <a:rPr lang="zh-CN" altLang="en-US" sz="2000"/>
              <a:t>不能假设每个人都以同样的方式解释符号</a:t>
            </a:r>
            <a:r>
              <a:rPr lang="zh-CN" altLang="en-US"/>
              <a:t> </a:t>
            </a:r>
            <a:endParaRPr lang="zh-CN" altLang="en-US"/>
          </a:p>
          <a:p>
            <a:pPr lvl="1"/>
            <a:endParaRPr lang="zh-CN" altLang="en-US" sz="1600"/>
          </a:p>
          <a:p>
            <a:r>
              <a:rPr lang="zh-CN" altLang="en-US" sz="2400"/>
              <a:t>姿势的理解存在差别</a:t>
            </a:r>
            <a:endParaRPr lang="zh-CN" altLang="en-US" sz="2400"/>
          </a:p>
          <a:p>
            <a:pPr lvl="1"/>
            <a:r>
              <a:rPr lang="zh-CN" altLang="en-US" sz="2000"/>
              <a:t>点头</a:t>
            </a:r>
            <a:r>
              <a:rPr lang="en-US" altLang="zh-CN" sz="2000"/>
              <a:t>vs.</a:t>
            </a:r>
            <a:r>
              <a:rPr lang="zh-CN" altLang="en-US" sz="2000"/>
              <a:t>摇头</a:t>
            </a:r>
            <a:endParaRPr lang="zh-CN" altLang="en-US" sz="2000"/>
          </a:p>
          <a:p>
            <a:pPr lvl="1"/>
            <a:endParaRPr lang="zh-CN" altLang="en-US" sz="1600"/>
          </a:p>
          <a:p>
            <a:r>
              <a:rPr lang="zh-CN" altLang="en-US" sz="2400"/>
              <a:t>颜色的使用</a:t>
            </a:r>
            <a:endParaRPr lang="zh-CN" altLang="en-US" sz="2400"/>
          </a:p>
          <a:p>
            <a:pPr lvl="1"/>
            <a:r>
              <a:rPr lang="zh-CN" altLang="en-US" sz="2000"/>
              <a:t>红色和绿色在不同的国家意味着不同的事物 </a:t>
            </a:r>
            <a:endParaRPr lang="zh-CN" altLang="en-US" sz="2000"/>
          </a:p>
          <a:p>
            <a:pPr lvl="1"/>
            <a:r>
              <a:rPr lang="zh-CN" altLang="en-US" sz="2000"/>
              <a:t>通过冗余阐明特定颜色的指定意义</a:t>
            </a:r>
            <a:r>
              <a:rPr lang="zh-CN" altLang="en-US"/>
              <a:t>  </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tLang="zh-CN" sz="2800" dirty="0"/>
              <a:t>3.3.4</a:t>
            </a:r>
            <a:r>
              <a:rPr lang="zh-CN" altLang="en-US" sz="2800" dirty="0"/>
              <a:t>健康差异</a:t>
            </a:r>
            <a:endParaRPr lang="zh-CN" altLang="en-US" sz="2800" dirty="0"/>
          </a:p>
        </p:txBody>
      </p:sp>
      <p:sp>
        <p:nvSpPr>
          <p:cNvPr id="19459" name="Rectangle 3"/>
          <p:cNvSpPr>
            <a:spLocks noGrp="1" noChangeArrowheads="1"/>
          </p:cNvSpPr>
          <p:nvPr>
            <p:ph type="body" idx="1"/>
          </p:nvPr>
        </p:nvSpPr>
        <p:spPr>
          <a:xfrm>
            <a:off x="467544" y="1052736"/>
            <a:ext cx="8229600" cy="5256584"/>
          </a:xfrm>
        </p:spPr>
        <p:txBody>
          <a:bodyPr/>
          <a:lstStyle/>
          <a:p>
            <a:pPr>
              <a:lnSpc>
                <a:spcPct val="90000"/>
              </a:lnSpc>
            </a:pPr>
            <a:r>
              <a:rPr lang="zh-CN" altLang="en-US" sz="2600" dirty="0"/>
              <a:t>每个国家至少有</a:t>
            </a:r>
            <a:r>
              <a:rPr lang="en-US" altLang="zh-CN" sz="2600" dirty="0"/>
              <a:t>10%</a:t>
            </a:r>
            <a:r>
              <a:rPr lang="zh-CN" altLang="en-US" sz="2600" dirty="0"/>
              <a:t>的人口有残疾 </a:t>
            </a:r>
            <a:endParaRPr lang="zh-CN" altLang="en-US" sz="2600" dirty="0"/>
          </a:p>
          <a:p>
            <a:pPr>
              <a:lnSpc>
                <a:spcPct val="90000"/>
              </a:lnSpc>
            </a:pPr>
            <a:endParaRPr lang="zh-CN" altLang="en-US" sz="2600" dirty="0"/>
          </a:p>
          <a:p>
            <a:pPr>
              <a:lnSpc>
                <a:spcPct val="90000"/>
              </a:lnSpc>
            </a:pPr>
            <a:r>
              <a:rPr lang="zh-CN" altLang="en-US" sz="2600" dirty="0"/>
              <a:t>视觉损伤 </a:t>
            </a:r>
            <a:endParaRPr lang="zh-CN" altLang="en-US" sz="2600" dirty="0"/>
          </a:p>
          <a:p>
            <a:pPr lvl="1">
              <a:lnSpc>
                <a:spcPct val="90000"/>
              </a:lnSpc>
            </a:pPr>
            <a:r>
              <a:rPr lang="en-US" altLang="zh-CN" sz="2600" dirty="0"/>
              <a:t>GUI</a:t>
            </a:r>
            <a:r>
              <a:rPr lang="zh-CN" altLang="en-US" sz="2600" dirty="0"/>
              <a:t>应用的增加降低了视觉损伤用户应用的可能性 </a:t>
            </a:r>
            <a:endParaRPr lang="zh-CN" altLang="en-US" sz="2600" dirty="0"/>
          </a:p>
          <a:p>
            <a:pPr lvl="1">
              <a:lnSpc>
                <a:spcPct val="90000"/>
              </a:lnSpc>
            </a:pPr>
            <a:r>
              <a:rPr lang="zh-CN" altLang="en-US" sz="2600" dirty="0"/>
              <a:t>辅以声音的应用和触觉的应用 </a:t>
            </a:r>
            <a:endParaRPr lang="zh-CN" altLang="en-US" sz="2600" dirty="0"/>
          </a:p>
          <a:p>
            <a:pPr lvl="1">
              <a:lnSpc>
                <a:spcPct val="90000"/>
              </a:lnSpc>
            </a:pPr>
            <a:endParaRPr lang="zh-CN" altLang="en-US" sz="2600" dirty="0"/>
          </a:p>
          <a:p>
            <a:pPr>
              <a:lnSpc>
                <a:spcPct val="90000"/>
              </a:lnSpc>
            </a:pPr>
            <a:r>
              <a:rPr lang="zh-CN" altLang="en-US" sz="2600" dirty="0"/>
              <a:t>听觉损伤 </a:t>
            </a:r>
            <a:endParaRPr lang="zh-CN" altLang="en-US" sz="2600" dirty="0"/>
          </a:p>
          <a:p>
            <a:pPr lvl="1">
              <a:lnSpc>
                <a:spcPct val="90000"/>
              </a:lnSpc>
            </a:pPr>
            <a:r>
              <a:rPr lang="zh-CN" altLang="en-US" sz="2600" dirty="0"/>
              <a:t>较视觉残疾对与图形界面交互的影响要小</a:t>
            </a:r>
            <a:endParaRPr lang="zh-CN" altLang="en-US" sz="2600" dirty="0"/>
          </a:p>
          <a:p>
            <a:pPr lvl="2">
              <a:lnSpc>
                <a:spcPct val="90000"/>
              </a:lnSpc>
            </a:pPr>
            <a:r>
              <a:rPr lang="zh-CN" altLang="en-US" sz="2600" dirty="0"/>
              <a:t>界面中多媒体的增加和声音的应用带来了交互困难</a:t>
            </a:r>
            <a:endParaRPr lang="zh-CN" altLang="en-US" sz="2600" dirty="0"/>
          </a:p>
          <a:p>
            <a:pPr lvl="1">
              <a:lnSpc>
                <a:spcPct val="90000"/>
              </a:lnSpc>
            </a:pPr>
            <a:r>
              <a:rPr lang="zh-CN" altLang="en-US" sz="2600" dirty="0"/>
              <a:t>给听觉内容加文字描述</a:t>
            </a:r>
            <a:endParaRPr lang="zh-CN" altLang="en-US" sz="2600" dirty="0"/>
          </a:p>
          <a:p>
            <a:pPr lvl="1">
              <a:lnSpc>
                <a:spcPct val="90000"/>
              </a:lnSpc>
            </a:pPr>
            <a:r>
              <a:rPr lang="zh-CN" altLang="en-US" sz="2600" dirty="0"/>
              <a:t>姿势识别可作为信息输出方式 </a:t>
            </a:r>
            <a:endParaRPr lang="zh-CN" altLang="en-US" sz="2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p:txBody>
          <a:bodyPr/>
          <a:lstStyle/>
          <a:p>
            <a:r>
              <a:rPr lang="zh-CN" altLang="en-US" sz="2400" dirty="0"/>
              <a:t>身体损伤</a:t>
            </a:r>
            <a:endParaRPr lang="zh-CN" altLang="en-US" sz="2400" dirty="0"/>
          </a:p>
          <a:p>
            <a:pPr lvl="1"/>
            <a:r>
              <a:rPr lang="zh-CN" altLang="en-US" sz="2000" dirty="0"/>
              <a:t>如在控制和应用手的移动方面存在差别 </a:t>
            </a:r>
            <a:endParaRPr lang="zh-CN" altLang="en-US" sz="2000" dirty="0"/>
          </a:p>
          <a:p>
            <a:pPr lvl="1"/>
            <a:r>
              <a:rPr lang="zh-CN" altLang="en-US" sz="2000" dirty="0"/>
              <a:t>语音输入和输出对那些没有言语障碍的人是一种选择 </a:t>
            </a:r>
            <a:endParaRPr lang="zh-CN" altLang="en-US" sz="2000" dirty="0"/>
          </a:p>
          <a:p>
            <a:pPr lvl="1"/>
            <a:r>
              <a:rPr lang="zh-CN" altLang="en-US" sz="2000" dirty="0"/>
              <a:t>用姿势和眼球移动的跟踪进行控制 </a:t>
            </a:r>
            <a:endParaRPr lang="zh-CN" altLang="en-US" sz="2000" dirty="0"/>
          </a:p>
          <a:p>
            <a:pPr lvl="1"/>
            <a:endParaRPr lang="zh-CN" altLang="en-US" sz="1200" dirty="0"/>
          </a:p>
          <a:p>
            <a:r>
              <a:rPr lang="zh-CN" altLang="en-US" sz="2400" dirty="0"/>
              <a:t>语音损伤</a:t>
            </a:r>
            <a:endParaRPr lang="zh-CN" altLang="en-US" sz="2400" dirty="0"/>
          </a:p>
          <a:p>
            <a:pPr lvl="1"/>
            <a:r>
              <a:rPr lang="zh-CN" altLang="en-US" sz="2000" dirty="0"/>
              <a:t>提供合成语音和基于文本的通信 </a:t>
            </a:r>
            <a:endParaRPr lang="zh-CN" altLang="en-US" sz="2000" dirty="0"/>
          </a:p>
          <a:p>
            <a:pPr lvl="2"/>
            <a:r>
              <a:rPr lang="zh-CN" altLang="en-US" sz="1800" dirty="0"/>
              <a:t>语音合成必须快速地反映自然会话的步调 </a:t>
            </a:r>
            <a:endParaRPr lang="zh-CN" altLang="en-US" sz="1800" dirty="0"/>
          </a:p>
          <a:p>
            <a:pPr lvl="2"/>
            <a:endParaRPr lang="zh-CN" altLang="en-US" sz="1200" dirty="0"/>
          </a:p>
          <a:p>
            <a:r>
              <a:rPr lang="zh-CN" altLang="en-US" sz="2400" dirty="0"/>
              <a:t>诵读困难（认知残疾）</a:t>
            </a:r>
            <a:endParaRPr lang="zh-CN" altLang="en-US" sz="2400" dirty="0"/>
          </a:p>
          <a:p>
            <a:pPr lvl="1"/>
            <a:r>
              <a:rPr lang="zh-CN" altLang="en-US" sz="2000" dirty="0"/>
              <a:t>语音输入输出能减少对读写的要求</a:t>
            </a:r>
            <a:endParaRPr lang="zh-CN" altLang="en-US" sz="2000" dirty="0"/>
          </a:p>
          <a:p>
            <a:pPr lvl="1"/>
            <a:r>
              <a:rPr lang="zh-CN" altLang="en-US" sz="2000" dirty="0"/>
              <a:t>一致性的导航结构和清晰的标识提示 </a:t>
            </a:r>
            <a:endParaRPr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需求背景</a:t>
            </a:r>
            <a:endParaRPr lang="en-US" altLang="zh-CN" dirty="0"/>
          </a:p>
          <a:p>
            <a:r>
              <a:rPr lang="zh-CN" altLang="en-US" dirty="0"/>
              <a:t>产品特性</a:t>
            </a:r>
            <a:endParaRPr lang="en-US" altLang="zh-CN" dirty="0"/>
          </a:p>
          <a:p>
            <a:r>
              <a:rPr lang="zh-CN" altLang="en-US" dirty="0"/>
              <a:t>用户特性</a:t>
            </a:r>
            <a:endParaRPr lang="en-US" altLang="zh-CN" dirty="0"/>
          </a:p>
          <a:p>
            <a:r>
              <a:rPr lang="zh-CN" altLang="en-US" dirty="0"/>
              <a:t>用户建模</a:t>
            </a:r>
            <a:endParaRPr lang="en-US" altLang="zh-CN" dirty="0"/>
          </a:p>
          <a:p>
            <a:r>
              <a:rPr lang="zh-CN" altLang="en-US" dirty="0"/>
              <a:t>需求获取</a:t>
            </a:r>
            <a:endParaRPr lang="en-US" altLang="zh-CN" dirty="0"/>
          </a:p>
          <a:p>
            <a:r>
              <a:rPr lang="zh-CN" altLang="en-US" dirty="0"/>
              <a:t>任务分析</a:t>
            </a:r>
            <a:endParaRPr lang="en-US" altLang="zh-CN" dirty="0"/>
          </a:p>
          <a:p>
            <a:r>
              <a:rPr lang="zh-CN" altLang="en-US" dirty="0"/>
              <a:t>需求验证</a:t>
            </a:r>
            <a:endParaRPr lang="en-US" dirty="0"/>
          </a:p>
        </p:txBody>
      </p:sp>
      <p:sp>
        <p:nvSpPr>
          <p:cNvPr id="4" name="Date Placeholder 3"/>
          <p:cNvSpPr>
            <a:spLocks noGrp="1"/>
          </p:cNvSpPr>
          <p:nvPr>
            <p:ph type="dt" sz="half" idx="10"/>
          </p:nvPr>
        </p:nvSpPr>
        <p:spPr/>
        <p:txBody>
          <a:bodyPr/>
          <a:lstStyle/>
          <a:p>
            <a:pPr>
              <a:defRPr/>
            </a:pPr>
            <a:fld id="{C0F95D58-4C02-453D-AB5D-96F9683E4F81}" type="datetime1">
              <a:rPr lang="zh-CN" altLang="en-US" smtClean="0"/>
            </a:fld>
            <a:endParaRPr lang="en-US" altLang="zh-CN"/>
          </a:p>
        </p:txBody>
      </p:sp>
      <p:sp>
        <p:nvSpPr>
          <p:cNvPr id="5" name="Slide Number Placeholder 4"/>
          <p:cNvSpPr>
            <a:spLocks noGrp="1"/>
          </p:cNvSpPr>
          <p:nvPr>
            <p:ph type="sldNum" sz="quarter" idx="11"/>
          </p:nvPr>
        </p:nvSpPr>
        <p:spPr/>
        <p:txBody>
          <a:bodyPr/>
          <a:lstStyle/>
          <a:p>
            <a:pPr>
              <a:defRPr/>
            </a:pPr>
            <a:fld id="{CB07928A-7C2C-4ADC-9A99-997E9BBC8AAF}" type="slidenum">
              <a:rPr lang="zh-CN" altLang="en-US"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用户建模</a:t>
            </a:r>
            <a:endParaRPr lang="en-US" dirty="0"/>
          </a:p>
        </p:txBody>
      </p:sp>
      <p:sp>
        <p:nvSpPr>
          <p:cNvPr id="4" name="Date Placeholder 3"/>
          <p:cNvSpPr>
            <a:spLocks noGrp="1"/>
          </p:cNvSpPr>
          <p:nvPr>
            <p:ph type="dt" sz="half" idx="10"/>
          </p:nvPr>
        </p:nvSpPr>
        <p:spPr/>
        <p:txBody>
          <a:bodyPr/>
          <a:lstStyle/>
          <a:p>
            <a:pPr>
              <a:defRPr/>
            </a:pPr>
            <a:fld id="{C0F95D58-4C02-453D-AB5D-96F9683E4F81}" type="datetime1">
              <a:rPr lang="zh-CN" altLang="en-US" smtClean="0"/>
            </a:fld>
            <a:endParaRPr lang="en-US" altLang="zh-CN"/>
          </a:p>
        </p:txBody>
      </p:sp>
      <p:sp>
        <p:nvSpPr>
          <p:cNvPr id="5" name="Slide Number Placeholder 4"/>
          <p:cNvSpPr>
            <a:spLocks noGrp="1"/>
          </p:cNvSpPr>
          <p:nvPr>
            <p:ph type="sldNum" sz="quarter" idx="11"/>
          </p:nvPr>
        </p:nvSpPr>
        <p:spPr/>
        <p:txBody>
          <a:bodyPr/>
          <a:lstStyle/>
          <a:p>
            <a:pPr>
              <a:defRPr/>
            </a:pPr>
            <a:fld id="{CB07928A-7C2C-4ADC-9A99-997E9BBC8AAF}" type="slidenum">
              <a:rPr lang="zh-CN" altLang="en-US" smtClean="0"/>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zh-CN" sz="2800" dirty="0"/>
              <a:t>3.4</a:t>
            </a:r>
            <a:r>
              <a:rPr lang="zh-CN" altLang="en-US" sz="2800" dirty="0"/>
              <a:t>用户建模 </a:t>
            </a:r>
            <a:endParaRPr lang="zh-CN" altLang="en-US" sz="2800" dirty="0"/>
          </a:p>
        </p:txBody>
      </p:sp>
      <p:sp>
        <p:nvSpPr>
          <p:cNvPr id="21507" name="Rectangle 3"/>
          <p:cNvSpPr>
            <a:spLocks noGrp="1" noChangeArrowheads="1"/>
          </p:cNvSpPr>
          <p:nvPr>
            <p:ph type="body" idx="1"/>
          </p:nvPr>
        </p:nvSpPr>
        <p:spPr>
          <a:xfrm>
            <a:off x="468313" y="1484313"/>
            <a:ext cx="8135937" cy="4105275"/>
          </a:xfrm>
        </p:spPr>
        <p:txBody>
          <a:bodyPr/>
          <a:lstStyle/>
          <a:p>
            <a:r>
              <a:rPr lang="zh-CN" altLang="en-US" sz="2400"/>
              <a:t>每个用户都是不同的，如何使用用户的研究数据设计出满意的产品呢？</a:t>
            </a:r>
            <a:endParaRPr lang="zh-CN" altLang="en-US" sz="2400"/>
          </a:p>
          <a:p>
            <a:endParaRPr lang="zh-CN" altLang="en-US" sz="1200"/>
          </a:p>
          <a:p>
            <a:r>
              <a:rPr lang="zh-CN" altLang="en-US" sz="2400"/>
              <a:t>人物角色（</a:t>
            </a:r>
            <a:r>
              <a:rPr lang="en-US" altLang="zh-CN" sz="2400"/>
              <a:t>Personas</a:t>
            </a:r>
            <a:r>
              <a:rPr lang="zh-CN" altLang="en-US" sz="2400"/>
              <a:t>）</a:t>
            </a:r>
            <a:endParaRPr lang="zh-CN" altLang="en-US" sz="2400"/>
          </a:p>
          <a:p>
            <a:pPr lvl="1"/>
            <a:r>
              <a:rPr lang="zh-CN" altLang="en-US" sz="2000"/>
              <a:t>不是真实的人</a:t>
            </a:r>
            <a:endParaRPr lang="zh-CN" altLang="en-US" sz="2000"/>
          </a:p>
          <a:p>
            <a:pPr lvl="1"/>
            <a:r>
              <a:rPr lang="zh-CN" altLang="en-US" sz="2000"/>
              <a:t>是基于观察到的那些真实人的行为和动机，并且在整个设计过程中代表真实的人</a:t>
            </a:r>
            <a:endParaRPr lang="zh-CN" altLang="en-US" sz="2000"/>
          </a:p>
          <a:p>
            <a:pPr lvl="1"/>
            <a:r>
              <a:rPr lang="zh-CN" altLang="en-US" sz="2000"/>
              <a:t>是在人口统计学调查收集到的实际用户的行为数据的基础上形成的综合原型 </a:t>
            </a:r>
            <a:endParaRPr lang="zh-CN" altLang="en-US" sz="2000"/>
          </a:p>
          <a:p>
            <a:pPr lvl="1"/>
            <a:r>
              <a:rPr lang="zh-CN" altLang="en-US" sz="2000"/>
              <a:t>概念简单，但使用起来相当复杂</a:t>
            </a:r>
            <a:endParaRPr lang="zh-CN" altLang="en-US" sz="2000"/>
          </a:p>
          <a:p>
            <a:pPr lvl="2"/>
            <a:r>
              <a:rPr lang="zh-CN" altLang="en-US" sz="1800"/>
              <a:t>拼凑出几个用户档案是不行的</a:t>
            </a:r>
            <a:endParaRPr lang="zh-CN" alt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ltLang="zh-CN" sz="2800" dirty="0"/>
              <a:t>3.4.1</a:t>
            </a:r>
            <a:r>
              <a:rPr lang="zh-CN" altLang="en-US" sz="2800" dirty="0"/>
              <a:t>人物角色的作用</a:t>
            </a:r>
            <a:endParaRPr lang="zh-CN" altLang="en-US" sz="2800" dirty="0"/>
          </a:p>
        </p:txBody>
      </p:sp>
      <p:sp>
        <p:nvSpPr>
          <p:cNvPr id="22531" name="Rectangle 3"/>
          <p:cNvSpPr>
            <a:spLocks noGrp="1" noChangeArrowheads="1"/>
          </p:cNvSpPr>
          <p:nvPr>
            <p:ph type="body" idx="1"/>
          </p:nvPr>
        </p:nvSpPr>
        <p:spPr>
          <a:xfrm>
            <a:off x="683568" y="980728"/>
            <a:ext cx="8229600" cy="4530725"/>
          </a:xfrm>
        </p:spPr>
        <p:txBody>
          <a:bodyPr/>
          <a:lstStyle/>
          <a:p>
            <a:r>
              <a:rPr lang="zh-CN" altLang="en-US" sz="2400" dirty="0"/>
              <a:t>解决产品开发过程中出现的</a:t>
            </a:r>
            <a:r>
              <a:rPr lang="en-US" altLang="zh-CN" sz="2400" dirty="0"/>
              <a:t>3</a:t>
            </a:r>
            <a:r>
              <a:rPr lang="zh-CN" altLang="en-US" sz="2400" dirty="0"/>
              <a:t>个设计问题 </a:t>
            </a:r>
            <a:endParaRPr lang="zh-CN" altLang="en-US" sz="2400" dirty="0"/>
          </a:p>
          <a:p>
            <a:pPr lvl="1"/>
            <a:r>
              <a:rPr lang="zh-CN" altLang="en-US" sz="2400" dirty="0"/>
              <a:t>弹性用户 </a:t>
            </a:r>
            <a:endParaRPr lang="zh-CN" altLang="en-US" sz="2400" dirty="0"/>
          </a:p>
          <a:p>
            <a:pPr lvl="2"/>
            <a:r>
              <a:rPr lang="zh-CN" altLang="en-US" dirty="0"/>
              <a:t>为弹性用户设计赋予了开发者根据自己的意愿编码，而仍然能够为“用户”服务的许可 </a:t>
            </a:r>
            <a:endParaRPr lang="zh-CN" altLang="en-US" dirty="0"/>
          </a:p>
          <a:p>
            <a:pPr lvl="2"/>
            <a:r>
              <a:rPr lang="zh-CN" altLang="en-US" dirty="0"/>
              <a:t>如设计医院产品时，考虑设计能够满足所有护士的产品</a:t>
            </a:r>
            <a:endParaRPr lang="zh-CN" altLang="en-US" dirty="0"/>
          </a:p>
          <a:p>
            <a:pPr lvl="1"/>
            <a:r>
              <a:rPr lang="zh-CN" altLang="en-US" sz="2400" dirty="0"/>
              <a:t>自参考设计 </a:t>
            </a:r>
            <a:endParaRPr lang="zh-CN" altLang="en-US" sz="2400" dirty="0"/>
          </a:p>
          <a:p>
            <a:pPr lvl="2"/>
            <a:r>
              <a:rPr lang="zh-CN" altLang="en-US" dirty="0"/>
              <a:t>设计者或者程序员将其自己的目标、动机、技巧及心智模型投射到产品的设计中 </a:t>
            </a:r>
            <a:endParaRPr lang="zh-CN" altLang="en-US" dirty="0"/>
          </a:p>
          <a:p>
            <a:pPr lvl="1"/>
            <a:r>
              <a:rPr lang="zh-CN" altLang="en-US" sz="2400" dirty="0"/>
              <a:t>边缘情况设计 </a:t>
            </a:r>
            <a:endParaRPr lang="zh-CN" altLang="en-US" sz="2400" dirty="0"/>
          </a:p>
          <a:p>
            <a:pPr lvl="2"/>
            <a:r>
              <a:rPr lang="zh-CN" altLang="en-US" dirty="0"/>
              <a:t>必须考虑边缘情况，但它们又不应该成为设计的关注点</a:t>
            </a:r>
            <a:endParaRPr lang="zh-CN" altLang="en-US" dirty="0"/>
          </a:p>
          <a:p>
            <a:pPr lvl="2"/>
            <a:r>
              <a:rPr lang="zh-CN" altLang="en-US" dirty="0"/>
              <a:t>问：</a:t>
            </a:r>
            <a:r>
              <a:rPr lang="en-US" altLang="zh-CN" dirty="0"/>
              <a:t>A</a:t>
            </a:r>
            <a:r>
              <a:rPr lang="zh-CN" altLang="en-US" dirty="0"/>
              <a:t>会经常进行这种操作吗？</a:t>
            </a:r>
            <a:endParaRPr lang="zh-CN"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z="2800"/>
              <a:t>人物角色的构造 </a:t>
            </a:r>
            <a:endParaRPr lang="zh-CN" altLang="en-US" sz="2800"/>
          </a:p>
        </p:txBody>
      </p:sp>
      <p:sp>
        <p:nvSpPr>
          <p:cNvPr id="23555" name="Rectangle 3"/>
          <p:cNvSpPr>
            <a:spLocks noGrp="1" noChangeArrowheads="1"/>
          </p:cNvSpPr>
          <p:nvPr>
            <p:ph type="body" idx="1"/>
          </p:nvPr>
        </p:nvSpPr>
        <p:spPr>
          <a:xfrm>
            <a:off x="304165" y="1009015"/>
            <a:ext cx="8535670" cy="4530725"/>
          </a:xfrm>
        </p:spPr>
        <p:txBody>
          <a:bodyPr/>
          <a:lstStyle/>
          <a:p>
            <a:pPr>
              <a:lnSpc>
                <a:spcPct val="90000"/>
              </a:lnSpc>
            </a:pPr>
            <a:r>
              <a:rPr lang="zh-CN" altLang="en-US" sz="2400" dirty="0"/>
              <a:t>错误观点</a:t>
            </a:r>
            <a:endParaRPr lang="zh-CN" altLang="en-US" sz="2400" dirty="0"/>
          </a:p>
          <a:p>
            <a:pPr lvl="1">
              <a:lnSpc>
                <a:spcPct val="90000"/>
              </a:lnSpc>
            </a:pPr>
            <a:r>
              <a:rPr lang="en-US" altLang="zh-CN" sz="2400" dirty="0"/>
              <a:t>A</a:t>
            </a:r>
            <a:r>
              <a:rPr lang="zh-CN" altLang="en-US" sz="2400" dirty="0"/>
              <a:t>：专业开发人员知道什么可行，什么对用户最合适</a:t>
            </a:r>
            <a:endParaRPr lang="zh-CN" altLang="en-US" sz="2400" dirty="0"/>
          </a:p>
          <a:p>
            <a:pPr lvl="1">
              <a:lnSpc>
                <a:spcPct val="90000"/>
              </a:lnSpc>
            </a:pPr>
            <a:r>
              <a:rPr lang="en-US" altLang="zh-CN" sz="2400" dirty="0"/>
              <a:t>B</a:t>
            </a:r>
            <a:r>
              <a:rPr lang="zh-CN" altLang="en-US" sz="2400" dirty="0"/>
              <a:t>：用户最了解他们需要什么，应当让他们指导设计工作</a:t>
            </a:r>
            <a:endParaRPr lang="zh-CN" altLang="en-US" sz="2400" dirty="0"/>
          </a:p>
          <a:p>
            <a:pPr>
              <a:lnSpc>
                <a:spcPct val="90000"/>
              </a:lnSpc>
            </a:pPr>
            <a:r>
              <a:rPr lang="zh-CN" altLang="en-US" sz="2400" dirty="0"/>
              <a:t>人物角色</a:t>
            </a:r>
            <a:endParaRPr lang="zh-CN" altLang="en-US" sz="2400" dirty="0"/>
          </a:p>
          <a:p>
            <a:pPr lvl="1">
              <a:lnSpc>
                <a:spcPct val="90000"/>
              </a:lnSpc>
            </a:pPr>
            <a:r>
              <a:rPr lang="zh-CN" altLang="en-US" sz="2400" dirty="0"/>
              <a:t>与某个系统有关的用户假定的一组公共需要、兴趣、期望、行为模式和责任</a:t>
            </a:r>
            <a:endParaRPr lang="zh-CN" altLang="en-US" sz="2400" dirty="0"/>
          </a:p>
          <a:p>
            <a:pPr lvl="1">
              <a:lnSpc>
                <a:spcPct val="90000"/>
              </a:lnSpc>
            </a:pPr>
            <a:r>
              <a:rPr lang="zh-CN" altLang="en-US" sz="2400" dirty="0"/>
              <a:t>这些属性可能是若干用户共有</a:t>
            </a:r>
            <a:endParaRPr lang="zh-CN" altLang="en-US" sz="2400" dirty="0"/>
          </a:p>
          <a:p>
            <a:pPr lvl="1">
              <a:lnSpc>
                <a:spcPct val="90000"/>
              </a:lnSpc>
            </a:pPr>
            <a:r>
              <a:rPr lang="zh-CN" altLang="en-US" sz="2400" dirty="0"/>
              <a:t>同一个用户也可以扮演系统的任意个不同角色</a:t>
            </a:r>
            <a:endParaRPr lang="zh-CN" altLang="en-US" sz="2400" dirty="0"/>
          </a:p>
          <a:p>
            <a:pPr lvl="1">
              <a:lnSpc>
                <a:spcPct val="90000"/>
              </a:lnSpc>
            </a:pPr>
            <a:r>
              <a:rPr lang="zh-CN" altLang="en-US" sz="2400" dirty="0"/>
              <a:t>举例：频繁使用文字处理软件的用户</a:t>
            </a:r>
            <a:endParaRPr lang="zh-CN" altLang="en-US" sz="2400" dirty="0"/>
          </a:p>
          <a:p>
            <a:pPr lvl="2">
              <a:lnSpc>
                <a:spcPct val="90000"/>
              </a:lnSpc>
            </a:pPr>
            <a:r>
              <a:rPr lang="zh-CN" altLang="en-US" dirty="0"/>
              <a:t>写作者的角色</a:t>
            </a:r>
            <a:endParaRPr lang="zh-CN" altLang="en-US" dirty="0"/>
          </a:p>
          <a:p>
            <a:pPr lvl="2">
              <a:lnSpc>
                <a:spcPct val="90000"/>
              </a:lnSpc>
            </a:pPr>
            <a:r>
              <a:rPr lang="zh-CN" altLang="en-US" dirty="0"/>
              <a:t>编辑者的角色</a:t>
            </a:r>
            <a:endParaRPr lang="zh-CN" altLang="en-US" dirty="0"/>
          </a:p>
          <a:p>
            <a:pPr lvl="2">
              <a:lnSpc>
                <a:spcPct val="90000"/>
              </a:lnSpc>
            </a:pPr>
            <a:r>
              <a:rPr lang="zh-CN" altLang="en-US" dirty="0"/>
              <a:t>排版者的角色</a:t>
            </a:r>
            <a:endParaRPr lang="zh-CN" altLang="en-US" dirty="0"/>
          </a:p>
          <a:p>
            <a:pPr lvl="2">
              <a:lnSpc>
                <a:spcPct val="90000"/>
              </a:lnSpc>
            </a:pPr>
            <a:r>
              <a:rPr lang="en-US" altLang="zh-CN" dirty="0"/>
              <a:t>……</a:t>
            </a:r>
            <a:endParaRPr lang="en-US" altLang="zh-CN" dirty="0"/>
          </a:p>
          <a:p>
            <a:pPr>
              <a:lnSpc>
                <a:spcPct val="90000"/>
              </a:lnSpc>
            </a:pPr>
            <a:endParaRPr lang="en-US" altLang="zh-CN" sz="24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z="2800"/>
              <a:t>人物角色的构造</a:t>
            </a:r>
            <a:endParaRPr lang="zh-CN" altLang="en-US" sz="2800"/>
          </a:p>
        </p:txBody>
      </p:sp>
      <p:sp>
        <p:nvSpPr>
          <p:cNvPr id="24579" name="Rectangle 3"/>
          <p:cNvSpPr>
            <a:spLocks noGrp="1" noChangeArrowheads="1"/>
          </p:cNvSpPr>
          <p:nvPr>
            <p:ph type="body" idx="1"/>
          </p:nvPr>
        </p:nvSpPr>
        <p:spPr/>
        <p:txBody>
          <a:bodyPr/>
          <a:lstStyle/>
          <a:p>
            <a:r>
              <a:rPr lang="zh-CN" altLang="en-US"/>
              <a:t>基于如下问题 </a:t>
            </a:r>
            <a:endParaRPr lang="zh-CN" altLang="en-US"/>
          </a:p>
          <a:p>
            <a:pPr lvl="1"/>
            <a:r>
              <a:rPr lang="zh-CN" altLang="en-US"/>
              <a:t>谁将使用系统？</a:t>
            </a:r>
            <a:endParaRPr lang="zh-CN" altLang="en-US"/>
          </a:p>
          <a:p>
            <a:pPr lvl="1"/>
            <a:r>
              <a:rPr lang="zh-CN" altLang="en-US"/>
              <a:t>这些用户属于哪些类型的人群？</a:t>
            </a:r>
            <a:endParaRPr lang="zh-CN" altLang="en-US"/>
          </a:p>
          <a:p>
            <a:pPr lvl="1"/>
            <a:r>
              <a:rPr lang="zh-CN" altLang="en-US"/>
              <a:t>是什么因素决定他们将怎样使用系统？</a:t>
            </a:r>
            <a:endParaRPr lang="zh-CN" altLang="en-US"/>
          </a:p>
          <a:p>
            <a:pPr lvl="1"/>
            <a:r>
              <a:rPr lang="zh-CN" altLang="en-US"/>
              <a:t>他们与软件的关系有什么特征？</a:t>
            </a:r>
            <a:endParaRPr lang="zh-CN" altLang="en-US"/>
          </a:p>
          <a:p>
            <a:pPr lvl="1"/>
            <a:r>
              <a:rPr lang="zh-CN" altLang="en-US"/>
              <a:t>他们通常需要软件提供什么支持？</a:t>
            </a:r>
            <a:endParaRPr lang="zh-CN" altLang="en-US"/>
          </a:p>
          <a:p>
            <a:pPr lvl="1"/>
            <a:r>
              <a:rPr lang="zh-CN" altLang="en-US"/>
              <a:t>他们对软件会有怎样的行为？他们对软件的行为有什么期望？</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sz="2800"/>
              <a:t>举例</a:t>
            </a:r>
            <a:endParaRPr lang="zh-CN" altLang="en-US" sz="2800"/>
          </a:p>
        </p:txBody>
      </p:sp>
      <p:sp>
        <p:nvSpPr>
          <p:cNvPr id="25603" name="Rectangle 3"/>
          <p:cNvSpPr>
            <a:spLocks noGrp="1" noChangeArrowheads="1"/>
          </p:cNvSpPr>
          <p:nvPr>
            <p:ph type="body" idx="1"/>
          </p:nvPr>
        </p:nvSpPr>
        <p:spPr>
          <a:xfrm>
            <a:off x="611560" y="980728"/>
            <a:ext cx="8229600" cy="5184576"/>
          </a:xfrm>
        </p:spPr>
        <p:txBody>
          <a:bodyPr/>
          <a:lstStyle/>
          <a:p>
            <a:pPr>
              <a:lnSpc>
                <a:spcPct val="90000"/>
              </a:lnSpc>
            </a:pPr>
            <a:r>
              <a:rPr lang="zh-CN" altLang="en-US" dirty="0"/>
              <a:t>设计运行在笔记本电脑上的一个演示程序包 </a:t>
            </a:r>
            <a:endParaRPr lang="zh-CN" altLang="en-US" dirty="0"/>
          </a:p>
          <a:p>
            <a:pPr lvl="1">
              <a:lnSpc>
                <a:spcPct val="90000"/>
              </a:lnSpc>
            </a:pPr>
            <a:r>
              <a:rPr lang="zh-CN" altLang="en-US" dirty="0"/>
              <a:t>销售部的一位同事 </a:t>
            </a:r>
            <a:endParaRPr lang="zh-CN" altLang="en-US" dirty="0"/>
          </a:p>
          <a:p>
            <a:pPr lvl="1">
              <a:lnSpc>
                <a:spcPct val="90000"/>
              </a:lnSpc>
            </a:pPr>
            <a:r>
              <a:rPr lang="zh-CN" altLang="en-US" dirty="0"/>
              <a:t>公司的销售代表</a:t>
            </a:r>
            <a:endParaRPr lang="zh-CN" altLang="en-US" dirty="0"/>
          </a:p>
          <a:p>
            <a:pPr lvl="2">
              <a:lnSpc>
                <a:spcPct val="90000"/>
              </a:lnSpc>
            </a:pPr>
            <a:r>
              <a:rPr lang="zh-CN" altLang="en-US" dirty="0"/>
              <a:t>能快捷方便地创建标准格式的简单幻灯片</a:t>
            </a:r>
            <a:endParaRPr lang="zh-CN" altLang="en-US" dirty="0"/>
          </a:p>
          <a:p>
            <a:pPr lvl="2">
              <a:lnSpc>
                <a:spcPct val="90000"/>
              </a:lnSpc>
            </a:pPr>
            <a:r>
              <a:rPr lang="zh-CN" altLang="en-US" dirty="0"/>
              <a:t>能使用带有项目的文字内容或简单图表</a:t>
            </a:r>
            <a:endParaRPr lang="zh-CN" altLang="en-US" dirty="0"/>
          </a:p>
          <a:p>
            <a:pPr lvl="2">
              <a:lnSpc>
                <a:spcPct val="90000"/>
              </a:lnSpc>
            </a:pPr>
            <a:r>
              <a:rPr lang="zh-CN" altLang="en-US" dirty="0"/>
              <a:t>图形依靠软件提供的标准图形库</a:t>
            </a:r>
            <a:endParaRPr lang="zh-CN" altLang="en-US" dirty="0"/>
          </a:p>
          <a:p>
            <a:pPr lvl="1">
              <a:lnSpc>
                <a:spcPct val="90000"/>
              </a:lnSpc>
            </a:pPr>
            <a:endParaRPr lang="zh-CN" altLang="en-US" sz="1400" dirty="0"/>
          </a:p>
          <a:p>
            <a:pPr>
              <a:lnSpc>
                <a:spcPct val="90000"/>
              </a:lnSpc>
            </a:pPr>
            <a:r>
              <a:rPr lang="zh-CN" altLang="en-US" dirty="0"/>
              <a:t>人物角色：日常最低要求演示者</a:t>
            </a:r>
            <a:endParaRPr lang="zh-CN" altLang="en-US" dirty="0"/>
          </a:p>
          <a:p>
            <a:pPr lvl="1">
              <a:lnSpc>
                <a:spcPct val="90000"/>
              </a:lnSpc>
            </a:pPr>
            <a:r>
              <a:rPr lang="zh-CN" altLang="en-US" dirty="0"/>
              <a:t>快速、方便操作；简单使用；</a:t>
            </a:r>
            <a:endParaRPr lang="zh-CN" altLang="en-US" dirty="0"/>
          </a:p>
          <a:p>
            <a:pPr lvl="1">
              <a:lnSpc>
                <a:spcPct val="90000"/>
              </a:lnSpc>
            </a:pPr>
            <a:r>
              <a:rPr lang="zh-CN" altLang="en-US" dirty="0"/>
              <a:t>简洁、标准格式：带有项目符号的列表、条形图、饼图、图形等；标准图形库</a:t>
            </a:r>
            <a:endParaRPr lang="zh-CN" altLang="en-US" dirty="0"/>
          </a:p>
          <a:p>
            <a:pPr>
              <a:lnSpc>
                <a:spcPct val="90000"/>
              </a:lnSpc>
            </a:pP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注意</a:t>
            </a:r>
            <a:endParaRPr lang="zh-CN" altLang="en-US"/>
          </a:p>
        </p:txBody>
      </p:sp>
      <p:sp>
        <p:nvSpPr>
          <p:cNvPr id="26627" name="内容占位符 2"/>
          <p:cNvSpPr>
            <a:spLocks noGrp="1"/>
          </p:cNvSpPr>
          <p:nvPr>
            <p:ph idx="1"/>
          </p:nvPr>
        </p:nvSpPr>
        <p:spPr/>
        <p:txBody>
          <a:bodyPr/>
          <a:lstStyle/>
          <a:p>
            <a:r>
              <a:rPr lang="zh-CN" altLang="en-US"/>
              <a:t>要注意那些与软件用户界面设计有关的角色特征</a:t>
            </a:r>
            <a:endParaRPr lang="en-US" altLang="zh-CN"/>
          </a:p>
          <a:p>
            <a:r>
              <a:rPr lang="zh-CN" altLang="en-US"/>
              <a:t>要关注使角色之间彼此相区别的特征</a:t>
            </a:r>
            <a:endParaRPr lang="en-US" altLang="zh-CN"/>
          </a:p>
          <a:p>
            <a:r>
              <a:rPr lang="zh-CN" altLang="en-US"/>
              <a:t>要留心焦点角色</a:t>
            </a:r>
            <a:endParaRPr lang="en-US" altLang="zh-CN"/>
          </a:p>
          <a:p>
            <a:pPr lvl="1"/>
            <a:r>
              <a:rPr lang="zh-CN" altLang="en-US"/>
              <a:t>少数，但最常见、最典型的角色</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altLang="zh-CN" sz="2800" dirty="0"/>
              <a:t>3.4.2</a:t>
            </a:r>
            <a:r>
              <a:rPr lang="zh-CN" altLang="en-US" sz="2800" dirty="0"/>
              <a:t>用户建模过程 </a:t>
            </a:r>
            <a:endParaRPr lang="zh-CN" altLang="en-US" sz="2800" dirty="0"/>
          </a:p>
        </p:txBody>
      </p:sp>
      <p:sp>
        <p:nvSpPr>
          <p:cNvPr id="27651" name="Rectangle 3"/>
          <p:cNvSpPr>
            <a:spLocks noGrp="1" noChangeArrowheads="1"/>
          </p:cNvSpPr>
          <p:nvPr>
            <p:ph type="body" idx="1"/>
          </p:nvPr>
        </p:nvSpPr>
        <p:spPr/>
        <p:txBody>
          <a:bodyPr/>
          <a:lstStyle/>
          <a:p>
            <a:pPr>
              <a:lnSpc>
                <a:spcPct val="90000"/>
              </a:lnSpc>
            </a:pPr>
            <a:r>
              <a:rPr lang="zh-CN" altLang="en-US" sz="2400"/>
              <a:t>拼凑 </a:t>
            </a:r>
            <a:endParaRPr lang="zh-CN" altLang="en-US" sz="2400"/>
          </a:p>
          <a:p>
            <a:pPr lvl="1">
              <a:lnSpc>
                <a:spcPct val="90000"/>
              </a:lnSpc>
            </a:pPr>
            <a:r>
              <a:rPr lang="zh-CN" altLang="en-US" sz="2000"/>
              <a:t>采用头脑风暴方法，产生一些零碎概念或模型的片段，先不去考虑他们的细节 </a:t>
            </a:r>
            <a:endParaRPr lang="zh-CN" altLang="en-US" sz="2000"/>
          </a:p>
          <a:p>
            <a:pPr>
              <a:lnSpc>
                <a:spcPct val="90000"/>
              </a:lnSpc>
            </a:pPr>
            <a:r>
              <a:rPr lang="zh-CN" altLang="en-US" sz="2400"/>
              <a:t>组织 </a:t>
            </a:r>
            <a:endParaRPr lang="zh-CN" altLang="en-US" sz="2400"/>
          </a:p>
          <a:p>
            <a:pPr lvl="1">
              <a:lnSpc>
                <a:spcPct val="90000"/>
              </a:lnSpc>
            </a:pPr>
            <a:r>
              <a:rPr lang="zh-CN" altLang="en-US" sz="2000"/>
              <a:t>将这些片段按照所构造模型的需要进行分组和分类，归并或删除那些冗余重叠的东西 </a:t>
            </a:r>
            <a:endParaRPr lang="zh-CN" altLang="en-US" sz="2000"/>
          </a:p>
          <a:p>
            <a:pPr>
              <a:lnSpc>
                <a:spcPct val="90000"/>
              </a:lnSpc>
            </a:pPr>
            <a:r>
              <a:rPr lang="zh-CN" altLang="en-US" sz="2400"/>
              <a:t>细节 </a:t>
            </a:r>
            <a:endParaRPr lang="zh-CN" altLang="en-US" sz="2400"/>
          </a:p>
          <a:p>
            <a:pPr lvl="1">
              <a:lnSpc>
                <a:spcPct val="90000"/>
              </a:lnSpc>
            </a:pPr>
            <a:r>
              <a:rPr lang="zh-CN" altLang="en-US" sz="2000"/>
              <a:t>建立和完善相应描述，补充遗漏的数据 </a:t>
            </a:r>
            <a:endParaRPr lang="zh-CN" altLang="en-US" sz="2000"/>
          </a:p>
          <a:p>
            <a:pPr>
              <a:lnSpc>
                <a:spcPct val="90000"/>
              </a:lnSpc>
            </a:pPr>
            <a:r>
              <a:rPr lang="zh-CN" altLang="en-US" sz="2400"/>
              <a:t>求精 </a:t>
            </a:r>
            <a:endParaRPr lang="zh-CN" altLang="en-US" sz="2400"/>
          </a:p>
          <a:p>
            <a:pPr lvl="1">
              <a:lnSpc>
                <a:spcPct val="90000"/>
              </a:lnSpc>
            </a:pPr>
            <a:r>
              <a:rPr lang="zh-CN" altLang="en-US" sz="2000"/>
              <a:t>对模型进行推敲，以便改进和完善 </a:t>
            </a:r>
            <a:endParaRPr lang="zh-CN" altLang="en-US" sz="2000"/>
          </a:p>
          <a:p>
            <a:pPr lvl="1">
              <a:lnSpc>
                <a:spcPct val="90000"/>
              </a:lnSpc>
            </a:pPr>
            <a:endParaRPr lang="zh-CN" altLang="en-US" sz="2000"/>
          </a:p>
          <a:p>
            <a:pPr>
              <a:lnSpc>
                <a:spcPct val="90000"/>
              </a:lnSpc>
            </a:pPr>
            <a:r>
              <a:rPr lang="zh-CN" altLang="en-US" sz="2400"/>
              <a:t>以上过程循环反复</a:t>
            </a:r>
            <a:endParaRPr lang="zh-C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需求获取</a:t>
            </a:r>
            <a:endParaRPr lang="en-US" dirty="0"/>
          </a:p>
        </p:txBody>
      </p:sp>
      <p:sp>
        <p:nvSpPr>
          <p:cNvPr id="4" name="Date Placeholder 3"/>
          <p:cNvSpPr>
            <a:spLocks noGrp="1"/>
          </p:cNvSpPr>
          <p:nvPr>
            <p:ph type="dt" sz="half" idx="10"/>
          </p:nvPr>
        </p:nvSpPr>
        <p:spPr/>
        <p:txBody>
          <a:bodyPr/>
          <a:lstStyle/>
          <a:p>
            <a:pPr>
              <a:defRPr/>
            </a:pPr>
            <a:fld id="{C0F95D58-4C02-453D-AB5D-96F9683E4F81}" type="datetime1">
              <a:rPr lang="zh-CN" altLang="en-US" smtClean="0"/>
            </a:fld>
            <a:endParaRPr lang="en-US" altLang="zh-CN"/>
          </a:p>
        </p:txBody>
      </p:sp>
      <p:sp>
        <p:nvSpPr>
          <p:cNvPr id="5" name="Slide Number Placeholder 4"/>
          <p:cNvSpPr>
            <a:spLocks noGrp="1"/>
          </p:cNvSpPr>
          <p:nvPr>
            <p:ph type="sldNum" sz="quarter" idx="11"/>
          </p:nvPr>
        </p:nvSpPr>
        <p:spPr/>
        <p:txBody>
          <a:bodyPr/>
          <a:lstStyle/>
          <a:p>
            <a:pPr>
              <a:defRPr/>
            </a:pPr>
            <a:fld id="{CB07928A-7C2C-4ADC-9A99-997E9BBC8AAF}" type="slidenum">
              <a:rPr lang="zh-CN" altLang="en-US" smtClean="0"/>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ltLang="zh-CN" sz="2800" dirty="0"/>
              <a:t>3.5</a:t>
            </a:r>
            <a:r>
              <a:rPr lang="zh-CN" altLang="en-US" sz="2800" dirty="0"/>
              <a:t>需求获取</a:t>
            </a:r>
            <a:r>
              <a:rPr lang="en-US" altLang="zh-CN" sz="2800" dirty="0"/>
              <a:t>——</a:t>
            </a:r>
            <a:r>
              <a:rPr lang="zh-CN" altLang="en-US" sz="2800" dirty="0"/>
              <a:t>观察 </a:t>
            </a:r>
            <a:endParaRPr lang="zh-CN" altLang="en-US" sz="2800" dirty="0"/>
          </a:p>
        </p:txBody>
      </p:sp>
      <p:sp>
        <p:nvSpPr>
          <p:cNvPr id="28675" name="Rectangle 3"/>
          <p:cNvSpPr>
            <a:spLocks noGrp="1" noChangeArrowheads="1"/>
          </p:cNvSpPr>
          <p:nvPr>
            <p:ph type="body" idx="1"/>
          </p:nvPr>
        </p:nvSpPr>
        <p:spPr/>
        <p:txBody>
          <a:bodyPr/>
          <a:lstStyle/>
          <a:p>
            <a:pPr>
              <a:lnSpc>
                <a:spcPct val="80000"/>
              </a:lnSpc>
            </a:pPr>
            <a:r>
              <a:rPr lang="zh-CN" altLang="en-US" sz="2400"/>
              <a:t>设计的最初，可能不知道问什么问题或由谁来回答这些问题</a:t>
            </a:r>
            <a:endParaRPr lang="zh-CN" altLang="en-US" sz="2400"/>
          </a:p>
          <a:p>
            <a:pPr lvl="1">
              <a:lnSpc>
                <a:spcPct val="80000"/>
              </a:lnSpc>
            </a:pPr>
            <a:r>
              <a:rPr lang="zh-CN" altLang="en-US" sz="2000"/>
              <a:t>没有与参与者实际的讨论和观察是不可能得到完整的工作流程画面的</a:t>
            </a:r>
            <a:endParaRPr lang="zh-CN" altLang="en-US" sz="2000"/>
          </a:p>
          <a:p>
            <a:pPr lvl="1">
              <a:lnSpc>
                <a:spcPct val="80000"/>
              </a:lnSpc>
            </a:pPr>
            <a:r>
              <a:rPr lang="zh-CN" altLang="en-US" sz="2000"/>
              <a:t>有用的信息可以通过观察人们在工作环境中完成他们的活动来获得</a:t>
            </a:r>
            <a:endParaRPr lang="zh-CN" altLang="en-US" sz="2000"/>
          </a:p>
          <a:p>
            <a:pPr>
              <a:lnSpc>
                <a:spcPct val="80000"/>
              </a:lnSpc>
            </a:pPr>
            <a:r>
              <a:rPr lang="zh-CN" altLang="en-US" sz="2400"/>
              <a:t>直接观察</a:t>
            </a:r>
            <a:endParaRPr lang="zh-CN" altLang="en-US" sz="2400"/>
          </a:p>
          <a:p>
            <a:pPr lvl="1">
              <a:lnSpc>
                <a:spcPct val="80000"/>
              </a:lnSpc>
            </a:pPr>
            <a:r>
              <a:rPr lang="zh-CN" altLang="en-US" sz="2000"/>
              <a:t>陪同他们工作而直接获得信息</a:t>
            </a:r>
            <a:endParaRPr lang="zh-CN" altLang="en-US" sz="2000"/>
          </a:p>
          <a:p>
            <a:pPr lvl="1">
              <a:lnSpc>
                <a:spcPct val="80000"/>
              </a:lnSpc>
            </a:pPr>
            <a:r>
              <a:rPr lang="zh-CN" altLang="en-US" sz="2000"/>
              <a:t>可能影响被观察者的日常活动</a:t>
            </a:r>
            <a:endParaRPr lang="zh-CN" altLang="en-US" sz="2000"/>
          </a:p>
          <a:p>
            <a:pPr lvl="2">
              <a:lnSpc>
                <a:spcPct val="80000"/>
              </a:lnSpc>
            </a:pPr>
            <a:r>
              <a:rPr lang="zh-CN" altLang="en-US" sz="1800"/>
              <a:t>可提问：这是你通常完成任务的方式吗？</a:t>
            </a:r>
            <a:endParaRPr lang="zh-CN" altLang="en-US" sz="1800"/>
          </a:p>
          <a:p>
            <a:pPr>
              <a:lnSpc>
                <a:spcPct val="80000"/>
              </a:lnSpc>
            </a:pPr>
            <a:r>
              <a:rPr lang="zh-CN" altLang="en-US" sz="2400"/>
              <a:t>间接观察</a:t>
            </a:r>
            <a:endParaRPr lang="zh-CN" altLang="en-US" sz="2400"/>
          </a:p>
          <a:p>
            <a:pPr lvl="1">
              <a:lnSpc>
                <a:spcPct val="80000"/>
              </a:lnSpc>
            </a:pPr>
            <a:r>
              <a:rPr lang="zh-CN" altLang="en-US" sz="2000"/>
              <a:t>用视频</a:t>
            </a:r>
            <a:r>
              <a:rPr lang="en-US" altLang="zh-CN" sz="2000"/>
              <a:t>/</a:t>
            </a:r>
            <a:r>
              <a:rPr lang="zh-CN" altLang="en-US" sz="2000"/>
              <a:t>录音获得信息</a:t>
            </a:r>
            <a:endParaRPr lang="zh-CN" altLang="en-US" sz="2000"/>
          </a:p>
          <a:p>
            <a:pPr lvl="1">
              <a:lnSpc>
                <a:spcPct val="80000"/>
              </a:lnSpc>
            </a:pPr>
            <a:r>
              <a:rPr lang="zh-CN" altLang="en-US" sz="2000"/>
              <a:t>观察者更舒适</a:t>
            </a:r>
            <a:endParaRPr lang="zh-CN" altLang="en-US" sz="2000"/>
          </a:p>
          <a:p>
            <a:pPr>
              <a:lnSpc>
                <a:spcPct val="80000"/>
              </a:lnSpc>
            </a:pPr>
            <a:endParaRPr lang="en-US" altLang="zh-CN"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需求背景</a:t>
            </a:r>
            <a:endParaRPr lang="en-US" dirty="0"/>
          </a:p>
        </p:txBody>
      </p:sp>
      <p:sp>
        <p:nvSpPr>
          <p:cNvPr id="4" name="Date Placeholder 3"/>
          <p:cNvSpPr>
            <a:spLocks noGrp="1"/>
          </p:cNvSpPr>
          <p:nvPr>
            <p:ph type="dt" sz="half" idx="10"/>
          </p:nvPr>
        </p:nvSpPr>
        <p:spPr/>
        <p:txBody>
          <a:bodyPr/>
          <a:lstStyle/>
          <a:p>
            <a:pPr>
              <a:defRPr/>
            </a:pPr>
            <a:fld id="{C0F95D58-4C02-453D-AB5D-96F9683E4F81}" type="datetime1">
              <a:rPr lang="zh-CN" altLang="en-US" smtClean="0"/>
            </a:fld>
            <a:endParaRPr lang="en-US" altLang="zh-CN"/>
          </a:p>
        </p:txBody>
      </p:sp>
      <p:sp>
        <p:nvSpPr>
          <p:cNvPr id="5" name="Slide Number Placeholder 4"/>
          <p:cNvSpPr>
            <a:spLocks noGrp="1"/>
          </p:cNvSpPr>
          <p:nvPr>
            <p:ph type="sldNum" sz="quarter" idx="11"/>
          </p:nvPr>
        </p:nvSpPr>
        <p:spPr/>
        <p:txBody>
          <a:bodyPr/>
          <a:lstStyle/>
          <a:p>
            <a:pPr>
              <a:defRPr/>
            </a:pPr>
            <a:fld id="{CB07928A-7C2C-4ADC-9A99-997E9BBC8AAF}" type="slidenum">
              <a:rPr lang="zh-CN" altLang="en-US"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zh-CN" sz="2800" dirty="0"/>
              <a:t>3.5</a:t>
            </a:r>
            <a:r>
              <a:rPr lang="zh-CN" altLang="en-US" sz="2800" dirty="0"/>
              <a:t>需求获取</a:t>
            </a:r>
            <a:r>
              <a:rPr lang="en-US" altLang="zh-CN" sz="2800" dirty="0"/>
              <a:t>——</a:t>
            </a:r>
            <a:r>
              <a:rPr lang="zh-CN" altLang="en-US" sz="2800" dirty="0"/>
              <a:t>场景 </a:t>
            </a:r>
            <a:endParaRPr lang="zh-CN" altLang="en-US" sz="2800" dirty="0"/>
          </a:p>
        </p:txBody>
      </p:sp>
      <p:sp>
        <p:nvSpPr>
          <p:cNvPr id="29699" name="Rectangle 3"/>
          <p:cNvSpPr>
            <a:spLocks noGrp="1" noChangeArrowheads="1"/>
          </p:cNvSpPr>
          <p:nvPr>
            <p:ph type="body" idx="1"/>
          </p:nvPr>
        </p:nvSpPr>
        <p:spPr>
          <a:xfrm>
            <a:off x="468313" y="1484313"/>
            <a:ext cx="8207375" cy="4392612"/>
          </a:xfrm>
        </p:spPr>
        <p:txBody>
          <a:bodyPr/>
          <a:lstStyle/>
          <a:p>
            <a:pPr>
              <a:lnSpc>
                <a:spcPct val="90000"/>
              </a:lnSpc>
            </a:pPr>
            <a:r>
              <a:rPr lang="zh-CN" altLang="en-US" sz="2400"/>
              <a:t>场景是表示任务和工作结构的“非正式的叙述性描述” </a:t>
            </a:r>
            <a:endParaRPr lang="zh-CN" altLang="en-US" sz="2400"/>
          </a:p>
          <a:p>
            <a:pPr lvl="1">
              <a:lnSpc>
                <a:spcPct val="90000"/>
              </a:lnSpc>
            </a:pPr>
            <a:r>
              <a:rPr lang="zh-CN" altLang="en-US" sz="2000"/>
              <a:t>以叙述的方式描述人的行为或任务，从中可以发掘出任务的上下文环境、用户的需要、需求 </a:t>
            </a:r>
            <a:endParaRPr lang="zh-CN" altLang="en-US" sz="2000"/>
          </a:p>
          <a:p>
            <a:pPr lvl="1">
              <a:lnSpc>
                <a:spcPct val="90000"/>
              </a:lnSpc>
            </a:pPr>
            <a:r>
              <a:rPr lang="zh-CN" altLang="en-US" sz="2000"/>
              <a:t>形式可以类似于一篇故事、一个小品或者在给定环境下按照时间顺序的一段情节</a:t>
            </a:r>
            <a:endParaRPr lang="zh-CN" altLang="en-US" sz="2000"/>
          </a:p>
          <a:p>
            <a:pPr>
              <a:lnSpc>
                <a:spcPct val="90000"/>
              </a:lnSpc>
            </a:pPr>
            <a:r>
              <a:rPr lang="zh-CN" altLang="en-US" sz="2400"/>
              <a:t>“讲故事”是人们解释自己做什么或者希望执行某个任务的最自然方式</a:t>
            </a:r>
            <a:endParaRPr lang="zh-CN" altLang="en-US" sz="2400"/>
          </a:p>
          <a:p>
            <a:pPr lvl="1">
              <a:lnSpc>
                <a:spcPct val="90000"/>
              </a:lnSpc>
            </a:pPr>
            <a:r>
              <a:rPr lang="zh-CN" altLang="en-US" sz="2000"/>
              <a:t>故事的焦点就是用户希望达到的目标</a:t>
            </a:r>
            <a:endParaRPr lang="zh-CN" altLang="en-US" sz="2000"/>
          </a:p>
          <a:p>
            <a:pPr lvl="1">
              <a:lnSpc>
                <a:spcPct val="90000"/>
              </a:lnSpc>
            </a:pPr>
            <a:r>
              <a:rPr lang="zh-CN" altLang="en-US" sz="2000"/>
              <a:t>若场景说明不断提到某个特定形式、行为或者地点，就表明它是这个活动的核心内容</a:t>
            </a:r>
            <a:endParaRPr lang="zh-CN" altLang="en-US" sz="2000"/>
          </a:p>
          <a:p>
            <a:pPr>
              <a:lnSpc>
                <a:spcPct val="90000"/>
              </a:lnSpc>
            </a:pPr>
            <a:r>
              <a:rPr lang="zh-CN" altLang="en-US" sz="2400"/>
              <a:t>来源</a:t>
            </a:r>
            <a:endParaRPr lang="zh-CN" altLang="en-US" sz="2400"/>
          </a:p>
          <a:p>
            <a:pPr lvl="1">
              <a:lnSpc>
                <a:spcPct val="90000"/>
              </a:lnSpc>
            </a:pPr>
            <a:r>
              <a:rPr lang="zh-CN" altLang="en-US" sz="2000"/>
              <a:t>场景说明通常来自专题讨论或者访谈，目的是解释或讨论有关用户目标的一些问题 </a:t>
            </a:r>
            <a:endParaRPr lang="zh-CN" altLang="en-US" sz="2000"/>
          </a:p>
          <a:p>
            <a:pPr lvl="1">
              <a:lnSpc>
                <a:spcPct val="90000"/>
              </a:lnSpc>
            </a:pPr>
            <a:endParaRPr lang="en-US" altLang="zh-CN" sz="2000"/>
          </a:p>
        </p:txBody>
      </p:sp>
      <p:sp>
        <p:nvSpPr>
          <p:cNvPr id="29700" name="Rectangle 5"/>
          <p:cNvSpPr>
            <a:spLocks noChangeArrowheads="1"/>
          </p:cNvSpPr>
          <p:nvPr/>
        </p:nvSpPr>
        <p:spPr bwMode="auto">
          <a:xfrm>
            <a:off x="0" y="30861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a:t>场景举例</a:t>
            </a:r>
            <a:endParaRPr lang="zh-CN" altLang="en-US"/>
          </a:p>
        </p:txBody>
      </p:sp>
      <p:sp>
        <p:nvSpPr>
          <p:cNvPr id="413699" name="Rectangle 3"/>
          <p:cNvSpPr>
            <a:spLocks noGrp="1" noChangeArrowheads="1"/>
          </p:cNvSpPr>
          <p:nvPr>
            <p:ph type="body" idx="1"/>
          </p:nvPr>
        </p:nvSpPr>
        <p:spPr>
          <a:xfrm>
            <a:off x="468313" y="1484313"/>
            <a:ext cx="8207375" cy="4321175"/>
          </a:xfrm>
        </p:spPr>
        <p:txBody>
          <a:bodyPr/>
          <a:lstStyle/>
          <a:p>
            <a:pPr>
              <a:lnSpc>
                <a:spcPct val="80000"/>
              </a:lnSpc>
            </a:pPr>
            <a:r>
              <a:rPr lang="zh-CN" altLang="en-US" sz="2400"/>
              <a:t>图书馆目录服务系统的潜在用户场景</a:t>
            </a:r>
            <a:endParaRPr lang="zh-CN" altLang="en-US" sz="2400"/>
          </a:p>
          <a:p>
            <a:pPr>
              <a:lnSpc>
                <a:spcPct val="80000"/>
              </a:lnSpc>
            </a:pPr>
            <a:endParaRPr lang="zh-CN" altLang="en-US" sz="2400"/>
          </a:p>
          <a:p>
            <a:pPr>
              <a:lnSpc>
                <a:spcPct val="80000"/>
              </a:lnSpc>
            </a:pPr>
            <a:endParaRPr lang="zh-CN" altLang="en-US" sz="2400"/>
          </a:p>
          <a:p>
            <a:pPr>
              <a:lnSpc>
                <a:spcPct val="80000"/>
              </a:lnSpc>
            </a:pPr>
            <a:endParaRPr lang="zh-CN" altLang="en-US" sz="2400"/>
          </a:p>
          <a:p>
            <a:pPr>
              <a:lnSpc>
                <a:spcPct val="80000"/>
              </a:lnSpc>
            </a:pPr>
            <a:endParaRPr lang="zh-CN" altLang="en-US" sz="2400"/>
          </a:p>
          <a:p>
            <a:pPr>
              <a:lnSpc>
                <a:spcPct val="80000"/>
              </a:lnSpc>
            </a:pPr>
            <a:endParaRPr lang="zh-CN" altLang="en-US" sz="2400"/>
          </a:p>
          <a:p>
            <a:pPr>
              <a:lnSpc>
                <a:spcPct val="80000"/>
              </a:lnSpc>
            </a:pPr>
            <a:endParaRPr lang="zh-CN" altLang="en-US" sz="2400"/>
          </a:p>
          <a:p>
            <a:pPr>
              <a:lnSpc>
                <a:spcPct val="80000"/>
              </a:lnSpc>
            </a:pPr>
            <a:r>
              <a:rPr lang="zh-CN" altLang="en-US" sz="2400"/>
              <a:t>以上场景说明的问题</a:t>
            </a:r>
            <a:endParaRPr lang="zh-CN" altLang="en-US" sz="2400"/>
          </a:p>
          <a:p>
            <a:pPr lvl="1">
              <a:lnSpc>
                <a:spcPct val="80000"/>
              </a:lnSpc>
            </a:pPr>
            <a:r>
              <a:rPr lang="zh-CN" altLang="en-US" sz="2000"/>
              <a:t>正确输入作者姓名的重要性 </a:t>
            </a:r>
            <a:endParaRPr lang="zh-CN" altLang="en-US" sz="2000"/>
          </a:p>
          <a:p>
            <a:pPr lvl="1">
              <a:lnSpc>
                <a:spcPct val="80000"/>
              </a:lnSpc>
            </a:pPr>
            <a:r>
              <a:rPr lang="zh-CN" altLang="en-US" sz="2000"/>
              <a:t>用户对输入口令感到反感 </a:t>
            </a:r>
            <a:endParaRPr lang="zh-CN" altLang="en-US" sz="2000"/>
          </a:p>
          <a:p>
            <a:pPr lvl="1">
              <a:lnSpc>
                <a:spcPct val="80000"/>
              </a:lnSpc>
            </a:pPr>
            <a:r>
              <a:rPr lang="zh-CN" altLang="en-US" sz="2000"/>
              <a:t>应提供更灵活的检索方法 </a:t>
            </a:r>
            <a:endParaRPr lang="zh-CN" altLang="en-US" sz="2000"/>
          </a:p>
          <a:p>
            <a:pPr lvl="1">
              <a:lnSpc>
                <a:spcPct val="80000"/>
              </a:lnSpc>
            </a:pPr>
            <a:r>
              <a:rPr lang="zh-CN" altLang="en-US" sz="2000"/>
              <a:t>在匹配不成功时，应给出相近的检索结果</a:t>
            </a:r>
            <a:r>
              <a:rPr lang="zh-CN" altLang="en-US" sz="2000">
                <a:solidFill>
                  <a:srgbClr val="FF0000"/>
                </a:solidFill>
              </a:rPr>
              <a:t> </a:t>
            </a:r>
            <a:endParaRPr lang="en-US" altLang="zh-CN" sz="2000">
              <a:solidFill>
                <a:srgbClr val="FF0000"/>
              </a:solidFill>
            </a:endParaRPr>
          </a:p>
          <a:p>
            <a:pPr>
              <a:lnSpc>
                <a:spcPct val="80000"/>
              </a:lnSpc>
              <a:buFont typeface="Wingdings" panose="05000000000000000000" pitchFamily="2" charset="2"/>
              <a:buNone/>
            </a:pPr>
            <a:endParaRPr lang="zh-CN" altLang="en-US">
              <a:solidFill>
                <a:srgbClr val="FF0000"/>
              </a:solidFill>
            </a:endParaRPr>
          </a:p>
        </p:txBody>
      </p:sp>
      <p:sp>
        <p:nvSpPr>
          <p:cNvPr id="30724" name="Rectangle 5"/>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endParaRPr lang="zh-CN" altLang="en-US"/>
          </a:p>
        </p:txBody>
      </p:sp>
      <p:graphicFrame>
        <p:nvGraphicFramePr>
          <p:cNvPr id="30725" name="Object 4"/>
          <p:cNvGraphicFramePr>
            <a:graphicFrameLocks noChangeAspect="1"/>
          </p:cNvGraphicFramePr>
          <p:nvPr/>
        </p:nvGraphicFramePr>
        <p:xfrm>
          <a:off x="755650" y="1916113"/>
          <a:ext cx="7775575" cy="2062162"/>
        </p:xfrm>
        <a:graphic>
          <a:graphicData uri="http://schemas.openxmlformats.org/presentationml/2006/ole">
            <mc:AlternateContent xmlns:mc="http://schemas.openxmlformats.org/markup-compatibility/2006">
              <mc:Choice xmlns:v="urn:schemas-microsoft-com:vml" Requires="v">
                <p:oleObj spid="_x0000_s29826" name="图片" r:id="rId1" imgW="5268595" imgH="1398905" progId="Word.Picture.8">
                  <p:embed/>
                </p:oleObj>
              </mc:Choice>
              <mc:Fallback>
                <p:oleObj name="图片" r:id="rId1" imgW="5268595" imgH="1398905" progId="Word.Picture.8">
                  <p:embed/>
                  <p:pic>
                    <p:nvPicPr>
                      <p:cNvPr id="0" name="Picture 298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916113"/>
                        <a:ext cx="777557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369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69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3699">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36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195736" y="188640"/>
            <a:ext cx="5976937" cy="576262"/>
          </a:xfrm>
        </p:spPr>
        <p:txBody>
          <a:bodyPr/>
          <a:lstStyle/>
          <a:p>
            <a:r>
              <a:rPr lang="zh-CN" altLang="en-US" sz="2800"/>
              <a:t>人物角色</a:t>
            </a:r>
            <a:r>
              <a:rPr lang="en-US" altLang="zh-CN" sz="2800" dirty="0"/>
              <a:t>+</a:t>
            </a:r>
            <a:r>
              <a:rPr lang="zh-CN" altLang="en-US" sz="2800" dirty="0"/>
              <a:t>场景剧本→需求</a:t>
            </a:r>
            <a:endParaRPr lang="zh-CN" altLang="en-US" sz="2800" dirty="0"/>
          </a:p>
        </p:txBody>
      </p:sp>
      <p:sp>
        <p:nvSpPr>
          <p:cNvPr id="31747" name="Rectangle 3"/>
          <p:cNvSpPr>
            <a:spLocks noGrp="1" noChangeArrowheads="1"/>
          </p:cNvSpPr>
          <p:nvPr>
            <p:ph type="body" idx="1"/>
          </p:nvPr>
        </p:nvSpPr>
        <p:spPr>
          <a:xfrm>
            <a:off x="467544" y="1340768"/>
            <a:ext cx="8229600" cy="4530725"/>
          </a:xfrm>
        </p:spPr>
        <p:txBody>
          <a:bodyPr/>
          <a:lstStyle/>
          <a:p>
            <a:r>
              <a:rPr lang="zh-CN" altLang="en-US"/>
              <a:t>需求定义的</a:t>
            </a:r>
            <a:r>
              <a:rPr lang="en-US" altLang="zh-CN" dirty="0"/>
              <a:t>5</a:t>
            </a:r>
            <a:r>
              <a:rPr lang="zh-CN" altLang="en-US" dirty="0"/>
              <a:t>个步骤</a:t>
            </a:r>
            <a:endParaRPr lang="zh-CN" altLang="en-US" dirty="0"/>
          </a:p>
          <a:p>
            <a:pPr lvl="1"/>
            <a:r>
              <a:rPr lang="zh-CN" altLang="en-US" dirty="0"/>
              <a:t>创建问题和前景综述</a:t>
            </a:r>
            <a:endParaRPr lang="zh-CN" altLang="en-US" dirty="0"/>
          </a:p>
          <a:p>
            <a:pPr lvl="1"/>
            <a:r>
              <a:rPr lang="zh-CN" altLang="en-US" dirty="0"/>
              <a:t>	头脑风暴</a:t>
            </a:r>
            <a:endParaRPr lang="zh-CN" altLang="en-US" dirty="0"/>
          </a:p>
          <a:p>
            <a:pPr lvl="1"/>
            <a:r>
              <a:rPr lang="zh-CN" altLang="en-US" dirty="0"/>
              <a:t>	确定人物角色的期望</a:t>
            </a:r>
            <a:endParaRPr lang="en-US" altLang="zh-CN" dirty="0"/>
          </a:p>
          <a:p>
            <a:pPr lvl="1"/>
            <a:r>
              <a:rPr lang="zh-CN" altLang="en-US" dirty="0"/>
              <a:t>构建情境场景剧本</a:t>
            </a:r>
            <a:endParaRPr lang="zh-CN" altLang="en-US" dirty="0"/>
          </a:p>
          <a:p>
            <a:pPr lvl="1"/>
            <a:r>
              <a:rPr lang="zh-CN" altLang="en-US" dirty="0"/>
              <a:t>确立需求</a:t>
            </a:r>
            <a:endParaRPr lang="en-US" altLang="zh-CN" dirty="0"/>
          </a:p>
          <a:p>
            <a:pPr lvl="1"/>
            <a:endParaRPr lang="zh-CN" altLang="en-US" dirty="0"/>
          </a:p>
          <a:p>
            <a:r>
              <a:rPr lang="zh-CN" altLang="en-US" dirty="0"/>
              <a:t>迭代的过程 </a:t>
            </a:r>
            <a:endParaRPr lang="zh-CN" altLang="en-US" dirty="0"/>
          </a:p>
          <a:p>
            <a:pPr lvl="1"/>
            <a:r>
              <a:rPr lang="zh-CN" altLang="en-US" dirty="0"/>
              <a:t>直到需求变得稳定 </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691680" y="115094"/>
            <a:ext cx="8229600" cy="692150"/>
          </a:xfrm>
        </p:spPr>
        <p:txBody>
          <a:bodyPr/>
          <a:lstStyle/>
          <a:p>
            <a:r>
              <a:rPr lang="zh-CN" altLang="en-US" sz="2800" dirty="0"/>
              <a:t>需求定义步骤</a:t>
            </a:r>
            <a:r>
              <a:rPr lang="en-US" altLang="zh-CN" sz="2800" dirty="0"/>
              <a:t>1:</a:t>
            </a:r>
            <a:r>
              <a:rPr lang="zh-CN" altLang="en-US" sz="2800" dirty="0"/>
              <a:t>创建问题和前景综述 </a:t>
            </a:r>
            <a:endParaRPr lang="zh-CN" altLang="en-US" sz="2800" dirty="0"/>
          </a:p>
        </p:txBody>
      </p:sp>
      <p:sp>
        <p:nvSpPr>
          <p:cNvPr id="32771" name="Rectangle 3"/>
          <p:cNvSpPr>
            <a:spLocks noGrp="1" noChangeArrowheads="1"/>
          </p:cNvSpPr>
          <p:nvPr>
            <p:ph type="body" idx="1"/>
          </p:nvPr>
        </p:nvSpPr>
        <p:spPr/>
        <p:txBody>
          <a:bodyPr/>
          <a:lstStyle/>
          <a:p>
            <a:r>
              <a:rPr lang="zh-CN" altLang="en-US" sz="2400"/>
              <a:t>设计问题综述应该简明地反映需要改变的情况，来服务人物角色和提供产品给人物角色的商业组织 </a:t>
            </a:r>
            <a:endParaRPr lang="zh-CN" altLang="en-US" sz="2400"/>
          </a:p>
          <a:p>
            <a:endParaRPr lang="zh-CN" altLang="en-US" sz="2400"/>
          </a:p>
          <a:p>
            <a:endParaRPr lang="zh-CN" altLang="en-US" sz="2400"/>
          </a:p>
          <a:p>
            <a:endParaRPr lang="zh-CN" altLang="en-US" sz="2400"/>
          </a:p>
          <a:p>
            <a:r>
              <a:rPr lang="zh-CN" altLang="en-US" sz="2400"/>
              <a:t>前景综述高层次的设计视图和需求是问题综述的倒置 </a:t>
            </a:r>
            <a:endParaRPr lang="zh-CN" altLang="en-US" sz="2400"/>
          </a:p>
          <a:p>
            <a:pPr lvl="1"/>
            <a:r>
              <a:rPr lang="zh-CN" altLang="en-US" sz="2000"/>
              <a:t>设计新的产品</a:t>
            </a:r>
            <a:r>
              <a:rPr lang="en-US" altLang="zh-CN" sz="2000"/>
              <a:t>P</a:t>
            </a:r>
            <a:r>
              <a:rPr lang="zh-CN" altLang="en-US" sz="2000"/>
              <a:t>会帮助用户实现目标</a:t>
            </a:r>
            <a:r>
              <a:rPr lang="en-US" altLang="zh-CN" sz="2000"/>
              <a:t>G</a:t>
            </a:r>
            <a:r>
              <a:rPr lang="zh-CN" altLang="en-US" sz="2000"/>
              <a:t>，这让用户能更好地（精确度和效率等）完成</a:t>
            </a:r>
            <a:r>
              <a:rPr lang="en-US" altLang="zh-CN" sz="2000"/>
              <a:t>X</a:t>
            </a:r>
            <a:r>
              <a:rPr lang="zh-CN" altLang="en-US" sz="2000"/>
              <a:t>、</a:t>
            </a:r>
            <a:r>
              <a:rPr lang="en-US" altLang="zh-CN" sz="2000"/>
              <a:t>Y</a:t>
            </a:r>
            <a:r>
              <a:rPr lang="zh-CN" altLang="en-US" sz="2000"/>
              <a:t>和</a:t>
            </a:r>
            <a:r>
              <a:rPr lang="en-US" altLang="zh-CN" sz="2000"/>
              <a:t>Z</a:t>
            </a:r>
            <a:r>
              <a:rPr lang="zh-CN" altLang="en-US" sz="2000"/>
              <a:t>任务，并且不会产生其现在遇到的</a:t>
            </a:r>
            <a:r>
              <a:rPr lang="en-US" altLang="zh-CN" sz="2000"/>
              <a:t>A</a:t>
            </a:r>
            <a:r>
              <a:rPr lang="zh-CN" altLang="en-US" sz="2000"/>
              <a:t>、</a:t>
            </a:r>
            <a:r>
              <a:rPr lang="en-US" altLang="zh-CN" sz="2000"/>
              <a:t>B</a:t>
            </a:r>
            <a:r>
              <a:rPr lang="zh-CN" altLang="en-US" sz="2000"/>
              <a:t>和</a:t>
            </a:r>
            <a:r>
              <a:rPr lang="en-US" altLang="zh-CN" sz="2000"/>
              <a:t>C</a:t>
            </a:r>
            <a:r>
              <a:rPr lang="zh-CN" altLang="en-US" sz="2000"/>
              <a:t>等问题。从而会有力地改善</a:t>
            </a:r>
            <a:r>
              <a:rPr lang="en-US" altLang="zh-CN" sz="2000"/>
              <a:t>H</a:t>
            </a:r>
            <a:r>
              <a:rPr lang="zh-CN" altLang="en-US" sz="2000"/>
              <a:t>公司的顾客满意度，并且会增加市场占有率。 </a:t>
            </a:r>
            <a:endParaRPr lang="zh-CN" altLang="en-US" sz="2000"/>
          </a:p>
          <a:p>
            <a:pPr lvl="1"/>
            <a:endParaRPr lang="en-US" altLang="zh-CN" sz="2000"/>
          </a:p>
        </p:txBody>
      </p:sp>
      <p:sp>
        <p:nvSpPr>
          <p:cNvPr id="32772" name="Rectangle 5"/>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endParaRPr lang="zh-CN" altLang="en-US"/>
          </a:p>
        </p:txBody>
      </p:sp>
      <p:graphicFrame>
        <p:nvGraphicFramePr>
          <p:cNvPr id="32773" name="Object 4"/>
          <p:cNvGraphicFramePr>
            <a:graphicFrameLocks noChangeAspect="1"/>
          </p:cNvGraphicFramePr>
          <p:nvPr/>
        </p:nvGraphicFramePr>
        <p:xfrm>
          <a:off x="620713" y="2493963"/>
          <a:ext cx="8259762" cy="784225"/>
        </p:xfrm>
        <a:graphic>
          <a:graphicData uri="http://schemas.openxmlformats.org/presentationml/2006/ole">
            <mc:AlternateContent xmlns:mc="http://schemas.openxmlformats.org/markup-compatibility/2006">
              <mc:Choice xmlns:v="urn:schemas-microsoft-com:vml" Requires="v">
                <p:oleObj spid="_x0000_s31874" name="Picture" r:id="rId1" imgW="5266690" imgH="504190" progId="Word.Picture.8">
                  <p:embed/>
                </p:oleObj>
              </mc:Choice>
              <mc:Fallback>
                <p:oleObj name="Picture" r:id="rId1" imgW="5266690" imgH="504190" progId="Word.Picture.8">
                  <p:embed/>
                  <p:pic>
                    <p:nvPicPr>
                      <p:cNvPr id="0" name="Picture 318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2493963"/>
                        <a:ext cx="825976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47664" y="116632"/>
            <a:ext cx="8229600" cy="692150"/>
          </a:xfrm>
        </p:spPr>
        <p:txBody>
          <a:bodyPr/>
          <a:lstStyle/>
          <a:p>
            <a:r>
              <a:rPr lang="zh-CN" altLang="en-US" sz="2800" dirty="0"/>
              <a:t>需求定义步骤</a:t>
            </a:r>
            <a:r>
              <a:rPr lang="en-US" altLang="zh-CN" sz="2800" dirty="0"/>
              <a:t>2</a:t>
            </a:r>
            <a:r>
              <a:rPr lang="zh-CN" altLang="en-US" sz="2800" dirty="0"/>
              <a:t>：头脑风暴 </a:t>
            </a:r>
            <a:endParaRPr lang="zh-CN" altLang="en-US" sz="2800" dirty="0"/>
          </a:p>
        </p:txBody>
      </p:sp>
      <p:sp>
        <p:nvSpPr>
          <p:cNvPr id="33795" name="Rectangle 3"/>
          <p:cNvSpPr>
            <a:spLocks noGrp="1" noChangeArrowheads="1"/>
          </p:cNvSpPr>
          <p:nvPr>
            <p:ph type="body" idx="1"/>
          </p:nvPr>
        </p:nvSpPr>
        <p:spPr/>
        <p:txBody>
          <a:bodyPr/>
          <a:lstStyle/>
          <a:p>
            <a:r>
              <a:rPr lang="zh-CN" altLang="en-US"/>
              <a:t>目的 </a:t>
            </a:r>
            <a:endParaRPr lang="zh-CN" altLang="en-US"/>
          </a:p>
          <a:p>
            <a:pPr lvl="1"/>
            <a:r>
              <a:rPr lang="zh-CN" altLang="en-US"/>
              <a:t>“说反话”</a:t>
            </a:r>
            <a:endParaRPr lang="zh-CN" altLang="en-US"/>
          </a:p>
          <a:p>
            <a:pPr lvl="1"/>
            <a:r>
              <a:rPr lang="zh-CN" altLang="en-US"/>
              <a:t>尽可能地去除成见，允许设计师以开放和灵活的方式想象来构建场景剧本，使用他们的思维从场景剧本中得到需求 </a:t>
            </a:r>
            <a:endParaRPr lang="zh-CN" altLang="en-US"/>
          </a:p>
          <a:p>
            <a:pPr lvl="1"/>
            <a:r>
              <a:rPr lang="zh-CN" altLang="en-US"/>
              <a:t>将头脑置于“解决问题模式”中 </a:t>
            </a:r>
            <a:endParaRPr lang="zh-CN" altLang="en-US"/>
          </a:p>
          <a:p>
            <a:r>
              <a:rPr lang="zh-CN" altLang="en-US"/>
              <a:t>特点</a:t>
            </a:r>
            <a:endParaRPr lang="zh-CN" altLang="en-US"/>
          </a:p>
          <a:p>
            <a:pPr lvl="1"/>
            <a:r>
              <a:rPr lang="zh-CN" altLang="en-US"/>
              <a:t>不受约束且不加以评判</a:t>
            </a:r>
            <a:endParaRPr lang="zh-CN" altLang="en-US"/>
          </a:p>
          <a:p>
            <a:pPr lvl="1"/>
            <a:r>
              <a:rPr lang="zh-CN" altLang="en-US"/>
              <a:t>不要花费太多时间，当想法重复或变慢时停止 </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79712" y="116632"/>
            <a:ext cx="8229600" cy="692150"/>
          </a:xfrm>
        </p:spPr>
        <p:txBody>
          <a:bodyPr/>
          <a:lstStyle/>
          <a:p>
            <a:pPr marL="342900" indent="-342900"/>
            <a:r>
              <a:rPr lang="zh-CN" altLang="en-US" sz="2800" dirty="0"/>
              <a:t>需求定义步骤</a:t>
            </a:r>
            <a:r>
              <a:rPr lang="en-US" altLang="zh-CN" sz="2800" dirty="0"/>
              <a:t>3:</a:t>
            </a:r>
            <a:r>
              <a:rPr lang="zh-CN" altLang="en-US" sz="2800" dirty="0"/>
              <a:t>确定人物角色的期望</a:t>
            </a:r>
            <a:endParaRPr lang="zh-CN" altLang="en-US" sz="2800" dirty="0"/>
          </a:p>
        </p:txBody>
      </p:sp>
      <p:sp>
        <p:nvSpPr>
          <p:cNvPr id="34819" name="Rectangle 3"/>
          <p:cNvSpPr>
            <a:spLocks noGrp="1" noChangeArrowheads="1"/>
          </p:cNvSpPr>
          <p:nvPr>
            <p:ph type="body" idx="1"/>
          </p:nvPr>
        </p:nvSpPr>
        <p:spPr/>
        <p:txBody>
          <a:bodyPr/>
          <a:lstStyle/>
          <a:p>
            <a:r>
              <a:rPr lang="zh-CN" altLang="en-US" sz="2400" dirty="0"/>
              <a:t>一个人的心理模型通常是根深蒂固的  </a:t>
            </a:r>
            <a:endParaRPr lang="zh-CN" altLang="en-US" sz="2400" dirty="0"/>
          </a:p>
          <a:p>
            <a:r>
              <a:rPr lang="zh-CN" altLang="en-US" sz="2400" dirty="0"/>
              <a:t>界面表现模型与用户心理模型尽量匹配是非常重要的 </a:t>
            </a:r>
            <a:endParaRPr lang="zh-CN" altLang="en-US" sz="2400" dirty="0"/>
          </a:p>
          <a:p>
            <a:r>
              <a:rPr lang="zh-CN" altLang="en-US" sz="2400" dirty="0"/>
              <a:t>对于每一个基本和次要人物角色，需确定</a:t>
            </a:r>
            <a:endParaRPr lang="zh-CN" altLang="en-US" sz="2400" dirty="0"/>
          </a:p>
          <a:p>
            <a:pPr lvl="1"/>
            <a:r>
              <a:rPr lang="zh-CN" altLang="en-US" sz="2000" dirty="0"/>
              <a:t> 影响人物角色愿望的态度、经历、渴望，以及其他社会、文化、环境和认知因素</a:t>
            </a:r>
            <a:endParaRPr lang="zh-CN" altLang="en-US" sz="2000" dirty="0"/>
          </a:p>
          <a:p>
            <a:pPr lvl="1"/>
            <a:r>
              <a:rPr lang="zh-CN" altLang="en-US" sz="2000" dirty="0"/>
              <a:t>人物角色在使用产品体验方面可能有的一般期待和愿望</a:t>
            </a:r>
            <a:endParaRPr lang="zh-CN" altLang="en-US" sz="2000" dirty="0"/>
          </a:p>
          <a:p>
            <a:pPr lvl="1"/>
            <a:r>
              <a:rPr lang="zh-CN" altLang="en-US" sz="2000" dirty="0"/>
              <a:t>人物角色认为什么是数据的基本单元或者元素  </a:t>
            </a:r>
            <a:endParaRPr lang="zh-CN" altLang="en-US" sz="2000" dirty="0"/>
          </a:p>
          <a:p>
            <a:r>
              <a:rPr lang="zh-CN" altLang="en-US" sz="2400" dirty="0"/>
              <a:t>理清如下问题</a:t>
            </a:r>
            <a:endParaRPr lang="zh-CN" altLang="en-US" sz="2400" dirty="0"/>
          </a:p>
          <a:p>
            <a:pPr lvl="1"/>
            <a:r>
              <a:rPr lang="zh-CN" altLang="en-US" sz="2000" dirty="0"/>
              <a:t>主体首先提到的是什么？</a:t>
            </a:r>
            <a:endParaRPr lang="zh-CN" altLang="en-US" sz="2000" dirty="0"/>
          </a:p>
          <a:p>
            <a:pPr lvl="1"/>
            <a:r>
              <a:rPr lang="zh-CN" altLang="en-US" sz="2000" dirty="0"/>
              <a:t>他们使用哪些动作单词？</a:t>
            </a:r>
            <a:endParaRPr lang="zh-CN" altLang="en-US" sz="2000" dirty="0"/>
          </a:p>
          <a:p>
            <a:pPr lvl="1"/>
            <a:r>
              <a:rPr lang="zh-CN" altLang="en-US" sz="2000" dirty="0"/>
              <a:t>他们没有提及对象中的哪些中间步骤、任务或者对象？</a:t>
            </a:r>
            <a:endParaRPr lang="zh-CN" alt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07704" y="116632"/>
            <a:ext cx="8229600" cy="692150"/>
          </a:xfrm>
        </p:spPr>
        <p:txBody>
          <a:bodyPr/>
          <a:lstStyle/>
          <a:p>
            <a:r>
              <a:rPr lang="zh-CN" altLang="en-US" sz="2800" dirty="0"/>
              <a:t>需求定义步骤</a:t>
            </a:r>
            <a:r>
              <a:rPr lang="en-US" altLang="zh-CN" sz="2800" dirty="0"/>
              <a:t>4:</a:t>
            </a:r>
            <a:r>
              <a:rPr lang="zh-CN" altLang="en-US" sz="2800" dirty="0"/>
              <a:t>构造情境场景剧本 </a:t>
            </a:r>
            <a:endParaRPr lang="zh-CN" altLang="en-US" sz="2800" dirty="0"/>
          </a:p>
        </p:txBody>
      </p:sp>
      <p:sp>
        <p:nvSpPr>
          <p:cNvPr id="35843" name="Rectangle 3"/>
          <p:cNvSpPr>
            <a:spLocks noGrp="1" noChangeArrowheads="1"/>
          </p:cNvSpPr>
          <p:nvPr>
            <p:ph type="body" idx="1"/>
          </p:nvPr>
        </p:nvSpPr>
        <p:spPr/>
        <p:txBody>
          <a:bodyPr/>
          <a:lstStyle/>
          <a:p>
            <a:pPr>
              <a:lnSpc>
                <a:spcPct val="80000"/>
              </a:lnSpc>
            </a:pPr>
            <a:r>
              <a:rPr lang="zh-CN" altLang="en-US" sz="2400" dirty="0"/>
              <a:t>情境场景剧本 </a:t>
            </a:r>
            <a:endParaRPr lang="zh-CN" altLang="en-US" sz="2400" dirty="0"/>
          </a:p>
          <a:p>
            <a:pPr lvl="1">
              <a:lnSpc>
                <a:spcPct val="80000"/>
              </a:lnSpc>
            </a:pPr>
            <a:r>
              <a:rPr lang="zh-CN" altLang="en-US" sz="2000" dirty="0"/>
              <a:t>关注人物角色的活动，及其心理模型和动机 </a:t>
            </a:r>
            <a:endParaRPr lang="zh-CN" altLang="en-US" sz="2000" dirty="0"/>
          </a:p>
          <a:p>
            <a:pPr lvl="1">
              <a:lnSpc>
                <a:spcPct val="80000"/>
              </a:lnSpc>
            </a:pPr>
            <a:r>
              <a:rPr lang="zh-CN" altLang="en-US" sz="2000" dirty="0"/>
              <a:t>将注意力集中在设计的产品中怎样能够最好地帮助你的人物角色达到目标 </a:t>
            </a:r>
            <a:endParaRPr lang="zh-CN" altLang="en-US" sz="2000" dirty="0"/>
          </a:p>
          <a:p>
            <a:pPr lvl="1">
              <a:lnSpc>
                <a:spcPct val="80000"/>
              </a:lnSpc>
            </a:pPr>
            <a:r>
              <a:rPr lang="zh-CN" altLang="en-US" sz="2000" dirty="0"/>
              <a:t>应该专注于高层次的从用户角度描述的行动，广而浅 </a:t>
            </a:r>
            <a:endParaRPr lang="zh-CN" altLang="en-US" sz="2000" dirty="0"/>
          </a:p>
          <a:p>
            <a:pPr lvl="2">
              <a:lnSpc>
                <a:spcPct val="80000"/>
              </a:lnSpc>
            </a:pPr>
            <a:r>
              <a:rPr lang="zh-CN" altLang="en-US" sz="1800" dirty="0"/>
              <a:t>不应描述产品或交互的细节</a:t>
            </a:r>
            <a:endParaRPr lang="zh-CN" altLang="en-US" sz="1800" dirty="0"/>
          </a:p>
          <a:p>
            <a:pPr lvl="2">
              <a:lnSpc>
                <a:spcPct val="80000"/>
              </a:lnSpc>
            </a:pPr>
            <a:endParaRPr lang="zh-CN" altLang="en-US" sz="1800" dirty="0"/>
          </a:p>
          <a:p>
            <a:pPr>
              <a:lnSpc>
                <a:spcPct val="80000"/>
              </a:lnSpc>
            </a:pPr>
            <a:r>
              <a:rPr lang="zh-CN" altLang="en-US" sz="2400" dirty="0"/>
              <a:t>解决的问题 </a:t>
            </a:r>
            <a:endParaRPr lang="zh-CN" altLang="en-US" sz="2400" dirty="0"/>
          </a:p>
          <a:p>
            <a:pPr lvl="1">
              <a:lnSpc>
                <a:spcPct val="80000"/>
              </a:lnSpc>
            </a:pPr>
            <a:r>
              <a:rPr lang="zh-CN" altLang="en-US" sz="2000" dirty="0"/>
              <a:t>产品是否会被使用很长一段时间？</a:t>
            </a:r>
            <a:endParaRPr lang="zh-CN" altLang="en-US" sz="2000" dirty="0"/>
          </a:p>
          <a:p>
            <a:pPr lvl="1">
              <a:lnSpc>
                <a:spcPct val="80000"/>
              </a:lnSpc>
            </a:pPr>
            <a:r>
              <a:rPr lang="zh-CN" altLang="en-US" sz="2000" dirty="0"/>
              <a:t>人物角色是否经常被打断？</a:t>
            </a:r>
            <a:endParaRPr lang="zh-CN" altLang="en-US" sz="2000" dirty="0"/>
          </a:p>
          <a:p>
            <a:pPr lvl="1">
              <a:lnSpc>
                <a:spcPct val="80000"/>
              </a:lnSpc>
            </a:pPr>
            <a:r>
              <a:rPr lang="zh-CN" altLang="en-US" sz="2000" dirty="0"/>
              <a:t>和其一起使用的其他产品是什么？</a:t>
            </a:r>
            <a:endParaRPr lang="zh-CN" altLang="en-US" sz="2000" dirty="0"/>
          </a:p>
          <a:p>
            <a:pPr lvl="1">
              <a:lnSpc>
                <a:spcPct val="80000"/>
              </a:lnSpc>
            </a:pPr>
            <a:r>
              <a:rPr lang="zh-CN" altLang="en-US" sz="2000" dirty="0"/>
              <a:t>人物角色需要做哪些基本的行动来实现目标？</a:t>
            </a:r>
            <a:endParaRPr lang="zh-CN" altLang="en-US" sz="2000" dirty="0"/>
          </a:p>
          <a:p>
            <a:pPr lvl="1">
              <a:lnSpc>
                <a:spcPct val="80000"/>
              </a:lnSpc>
            </a:pPr>
            <a:r>
              <a:rPr lang="zh-CN" altLang="en-US" sz="2000" dirty="0"/>
              <a:t>使用产品预期的结果是什么？</a:t>
            </a:r>
            <a:endParaRPr lang="zh-CN" altLang="en-US" sz="2000" dirty="0"/>
          </a:p>
          <a:p>
            <a:pPr lvl="1">
              <a:lnSpc>
                <a:spcPct val="80000"/>
              </a:lnSpc>
            </a:pPr>
            <a:r>
              <a:rPr lang="en-US" altLang="zh-CN" sz="2000" dirty="0"/>
              <a:t>……</a:t>
            </a:r>
            <a:endParaRPr lang="en-US" altLang="zh-CN"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z="2800"/>
              <a:t>情境场景剧本举例</a:t>
            </a:r>
            <a:endParaRPr lang="zh-CN" altLang="en-US" sz="2800"/>
          </a:p>
        </p:txBody>
      </p:sp>
      <p:sp>
        <p:nvSpPr>
          <p:cNvPr id="36867" name="Rectangle 3"/>
          <p:cNvSpPr>
            <a:spLocks noGrp="1" noChangeArrowheads="1"/>
          </p:cNvSpPr>
          <p:nvPr>
            <p:ph type="body" idx="1"/>
          </p:nvPr>
        </p:nvSpPr>
        <p:spPr>
          <a:xfrm>
            <a:off x="323528" y="1052736"/>
            <a:ext cx="8229600" cy="4530725"/>
          </a:xfrm>
        </p:spPr>
        <p:txBody>
          <a:bodyPr/>
          <a:lstStyle/>
          <a:p>
            <a:pPr>
              <a:lnSpc>
                <a:spcPct val="90000"/>
              </a:lnSpc>
            </a:pPr>
            <a:r>
              <a:rPr lang="zh-CN" altLang="en-US" dirty="0"/>
              <a:t>第</a:t>
            </a:r>
            <a:r>
              <a:rPr lang="en-US" altLang="zh-CN" dirty="0"/>
              <a:t>1</a:t>
            </a:r>
            <a:r>
              <a:rPr lang="zh-CN" altLang="en-US" dirty="0"/>
              <a:t>次迭代 </a:t>
            </a:r>
            <a:endParaRPr lang="zh-CN" altLang="en-US" dirty="0"/>
          </a:p>
          <a:p>
            <a:pPr lvl="1">
              <a:lnSpc>
                <a:spcPct val="90000"/>
              </a:lnSpc>
            </a:pPr>
            <a:r>
              <a:rPr lang="zh-CN" altLang="en-US" dirty="0"/>
              <a:t>人物角色</a:t>
            </a:r>
            <a:r>
              <a:rPr lang="en-US" altLang="zh-CN" dirty="0"/>
              <a:t>Vivien Strong</a:t>
            </a:r>
            <a:endParaRPr lang="en-US" altLang="zh-CN" dirty="0"/>
          </a:p>
          <a:p>
            <a:pPr lvl="2">
              <a:lnSpc>
                <a:spcPct val="90000"/>
              </a:lnSpc>
            </a:pPr>
            <a:r>
              <a:rPr lang="zh-CN" altLang="en-US" dirty="0"/>
              <a:t>女，</a:t>
            </a:r>
            <a:r>
              <a:rPr lang="en-US" altLang="zh-CN" dirty="0"/>
              <a:t>32</a:t>
            </a:r>
            <a:r>
              <a:rPr lang="zh-CN" altLang="en-US" dirty="0"/>
              <a:t>岁，已婚，女儿</a:t>
            </a:r>
            <a:r>
              <a:rPr lang="en-US" altLang="zh-CN" dirty="0"/>
              <a:t>Alice</a:t>
            </a:r>
            <a:endParaRPr lang="en-US" altLang="zh-CN" dirty="0"/>
          </a:p>
          <a:p>
            <a:pPr lvl="2">
              <a:lnSpc>
                <a:spcPct val="90000"/>
              </a:lnSpc>
            </a:pPr>
            <a:r>
              <a:rPr lang="zh-CN" altLang="en-US" dirty="0"/>
              <a:t>印第安纳波利斯市的一个房地产代理商</a:t>
            </a:r>
            <a:endParaRPr lang="zh-CN" altLang="en-US" dirty="0"/>
          </a:p>
          <a:p>
            <a:pPr lvl="2">
              <a:lnSpc>
                <a:spcPct val="90000"/>
              </a:lnSpc>
            </a:pPr>
            <a:r>
              <a:rPr lang="zh-CN" altLang="en-US" dirty="0"/>
              <a:t>目标是平衡工作和家庭生活</a:t>
            </a:r>
            <a:endParaRPr lang="zh-CN" altLang="en-US" dirty="0"/>
          </a:p>
          <a:p>
            <a:pPr lvl="2">
              <a:lnSpc>
                <a:spcPct val="90000"/>
              </a:lnSpc>
            </a:pPr>
            <a:r>
              <a:rPr lang="zh-CN" altLang="en-US" dirty="0"/>
              <a:t>紧紧抓住每一个交易机会并且让每一个客户都感觉自己是</a:t>
            </a:r>
            <a:r>
              <a:rPr lang="en-US" altLang="zh-CN" dirty="0"/>
              <a:t>Vivien</a:t>
            </a:r>
            <a:r>
              <a:rPr lang="zh-CN" altLang="en-US" dirty="0"/>
              <a:t>的唯一客户 </a:t>
            </a:r>
            <a:endParaRPr lang="zh-CN" altLang="en-US" dirty="0"/>
          </a:p>
          <a:p>
            <a:pPr lvl="2">
              <a:lnSpc>
                <a:spcPct val="90000"/>
              </a:lnSpc>
            </a:pPr>
            <a:endParaRPr lang="zh-CN" altLang="en-US" dirty="0"/>
          </a:p>
          <a:p>
            <a:pPr lvl="1">
              <a:lnSpc>
                <a:spcPct val="90000"/>
              </a:lnSpc>
            </a:pPr>
            <a:r>
              <a:rPr lang="zh-CN" altLang="en-US" dirty="0"/>
              <a:t>情景场景剧本</a:t>
            </a:r>
            <a:endParaRPr lang="zh-CN" altLang="en-US" dirty="0"/>
          </a:p>
          <a:p>
            <a:pPr lvl="2">
              <a:lnSpc>
                <a:spcPct val="90000"/>
              </a:lnSpc>
            </a:pPr>
            <a:r>
              <a:rPr lang="en-US" altLang="zh-CN" dirty="0"/>
              <a:t>1</a:t>
            </a:r>
            <a:r>
              <a:rPr lang="zh-CN" altLang="en-US" dirty="0"/>
              <a:t>：在早晨做好准备，</a:t>
            </a:r>
            <a:r>
              <a:rPr lang="en-US" altLang="zh-CN" dirty="0"/>
              <a:t>Vivien</a:t>
            </a:r>
            <a:r>
              <a:rPr lang="zh-CN" altLang="en-US" dirty="0"/>
              <a:t>使用电话来收发电子邮件。它的屏幕足够大，并且网络连接很快。因为早上她同时要匆忙地为女儿</a:t>
            </a:r>
            <a:r>
              <a:rPr lang="en-US" altLang="zh-CN" dirty="0"/>
              <a:t>Alice</a:t>
            </a:r>
            <a:r>
              <a:rPr lang="zh-CN" altLang="en-US" dirty="0"/>
              <a:t>准备带到学校的三明治，这样手机比计算机更方便</a:t>
            </a:r>
            <a:endParaRPr lang="zh-CN" altLang="en-US" dirty="0"/>
          </a:p>
          <a:p>
            <a:pPr lvl="1">
              <a:lnSpc>
                <a:spcPct val="90000"/>
              </a:lnSpc>
            </a:pPr>
            <a:endParaRPr lang="en-US" altLang="zh-CN" dirty="0"/>
          </a:p>
        </p:txBody>
      </p:sp>
      <p:pic>
        <p:nvPicPr>
          <p:cNvPr id="3686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04025" y="1268413"/>
            <a:ext cx="1249363" cy="1871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endParaRPr lang="zh-CN" altLang="zh-CN"/>
          </a:p>
        </p:txBody>
      </p:sp>
      <p:sp>
        <p:nvSpPr>
          <p:cNvPr id="37891" name="Rectangle 3"/>
          <p:cNvSpPr>
            <a:spLocks noGrp="1" noChangeArrowheads="1"/>
          </p:cNvSpPr>
          <p:nvPr>
            <p:ph type="body" idx="1"/>
          </p:nvPr>
        </p:nvSpPr>
        <p:spPr>
          <a:xfrm>
            <a:off x="12005" y="908720"/>
            <a:ext cx="8229600" cy="4530725"/>
          </a:xfrm>
        </p:spPr>
        <p:txBody>
          <a:bodyPr/>
          <a:lstStyle/>
          <a:p>
            <a:pPr lvl="2"/>
            <a:r>
              <a:rPr lang="en-US" altLang="zh-CN"/>
              <a:t>2</a:t>
            </a:r>
            <a:r>
              <a:rPr lang="zh-CN" altLang="en-US" dirty="0"/>
              <a:t>：</a:t>
            </a:r>
            <a:r>
              <a:rPr lang="en-US" altLang="zh-CN" dirty="0"/>
              <a:t>Vivien</a:t>
            </a:r>
            <a:r>
              <a:rPr lang="zh-CN" altLang="en-US" dirty="0"/>
              <a:t>收到一封</a:t>
            </a:r>
            <a:r>
              <a:rPr lang="en-US" altLang="zh-CN" dirty="0"/>
              <a:t>Email</a:t>
            </a:r>
            <a:r>
              <a:rPr lang="zh-CN" altLang="en-US" dirty="0"/>
              <a:t>，来自最新客户</a:t>
            </a:r>
            <a:r>
              <a:rPr lang="en-US" altLang="zh-CN" dirty="0"/>
              <a:t>Frank</a:t>
            </a:r>
            <a:r>
              <a:rPr lang="zh-CN" altLang="en-US" dirty="0"/>
              <a:t>，他想在下午去看房子。</a:t>
            </a:r>
            <a:r>
              <a:rPr lang="en-US" altLang="zh-CN" dirty="0"/>
              <a:t>Vivien</a:t>
            </a:r>
            <a:r>
              <a:rPr lang="zh-CN" altLang="en-US" dirty="0"/>
              <a:t>在几天前已经输入了他的联系信息，所以她现在只需要在屏幕上执行一个简单的操作，就可以拨打他的电话 </a:t>
            </a:r>
            <a:endParaRPr lang="zh-CN" altLang="en-US" dirty="0"/>
          </a:p>
          <a:p>
            <a:pPr lvl="2"/>
            <a:r>
              <a:rPr lang="en-US" altLang="zh-CN" dirty="0"/>
              <a:t>3</a:t>
            </a:r>
            <a:r>
              <a:rPr lang="zh-CN" altLang="en-US" dirty="0"/>
              <a:t>：在与</a:t>
            </a:r>
            <a:r>
              <a:rPr lang="en-US" altLang="zh-CN" dirty="0"/>
              <a:t>Frank</a:t>
            </a:r>
            <a:r>
              <a:rPr lang="zh-CN" altLang="en-US" dirty="0"/>
              <a:t>打电话的过程中，</a:t>
            </a:r>
            <a:r>
              <a:rPr lang="en-US" altLang="zh-CN" dirty="0"/>
              <a:t>Vivien</a:t>
            </a:r>
            <a:r>
              <a:rPr lang="zh-CN" altLang="en-US" dirty="0"/>
              <a:t>切换到免提状态，这样她能够在谈话的同时看到屏幕。她查看自己的约会记录，看看哪个时段自己还没有安排。当她创建一个新的约会时，电话自动记录下这是与</a:t>
            </a:r>
            <a:r>
              <a:rPr lang="en-US" altLang="zh-CN" dirty="0"/>
              <a:t>Frank</a:t>
            </a:r>
            <a:r>
              <a:rPr lang="zh-CN" altLang="en-US" dirty="0"/>
              <a:t>的约会，因为它知道她是在与谁交流。谈话结束后，她快速地输入准备看的那处房地产的地址 </a:t>
            </a:r>
            <a:endParaRPr lang="zh-CN" altLang="en-US" dirty="0"/>
          </a:p>
          <a:p>
            <a:pPr lvl="2"/>
            <a:r>
              <a:rPr lang="en-US" altLang="zh-CN" dirty="0"/>
              <a:t>4</a:t>
            </a:r>
            <a:r>
              <a:rPr lang="zh-CN" altLang="en-US" dirty="0"/>
              <a:t>：将</a:t>
            </a:r>
            <a:r>
              <a:rPr lang="en-US" altLang="zh-CN" dirty="0"/>
              <a:t>Alice</a:t>
            </a:r>
            <a:r>
              <a:rPr lang="zh-CN" altLang="en-US" dirty="0"/>
              <a:t>送到学校之后，</a:t>
            </a:r>
            <a:r>
              <a:rPr lang="en-US" altLang="zh-CN" dirty="0"/>
              <a:t>Vivien</a:t>
            </a:r>
            <a:r>
              <a:rPr lang="zh-CN" altLang="en-US" dirty="0"/>
              <a:t>前往房地产办公室收集另一个会面所需的信息。她的电话已经更新了其</a:t>
            </a:r>
            <a:r>
              <a:rPr lang="en-US" altLang="zh-CN" dirty="0"/>
              <a:t>Outlook</a:t>
            </a:r>
            <a:r>
              <a:rPr lang="zh-CN" altLang="en-US" dirty="0"/>
              <a:t>约会时间，所以办公室里的其他人知道她下午在哪里 </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endParaRPr lang="zh-CN" altLang="zh-CN"/>
          </a:p>
        </p:txBody>
      </p:sp>
      <p:sp>
        <p:nvSpPr>
          <p:cNvPr id="38915" name="Rectangle 3"/>
          <p:cNvSpPr>
            <a:spLocks noGrp="1" noChangeArrowheads="1"/>
          </p:cNvSpPr>
          <p:nvPr>
            <p:ph type="body" idx="1"/>
          </p:nvPr>
        </p:nvSpPr>
        <p:spPr>
          <a:xfrm>
            <a:off x="-180528" y="736600"/>
            <a:ext cx="8712968" cy="4530725"/>
          </a:xfrm>
        </p:spPr>
        <p:txBody>
          <a:bodyPr/>
          <a:lstStyle/>
          <a:p>
            <a:pPr lvl="2">
              <a:lnSpc>
                <a:spcPct val="90000"/>
              </a:lnSpc>
            </a:pPr>
            <a:r>
              <a:rPr lang="en-US" altLang="zh-CN" dirty="0"/>
              <a:t>5</a:t>
            </a:r>
            <a:r>
              <a:rPr lang="zh-CN" altLang="en-US" dirty="0"/>
              <a:t>：一天过得很快，当她前往即将查看的那处房地产并准备和</a:t>
            </a:r>
            <a:r>
              <a:rPr lang="en-US" altLang="zh-CN" dirty="0"/>
              <a:t>Frank</a:t>
            </a:r>
            <a:r>
              <a:rPr lang="zh-CN" altLang="en-US" dirty="0"/>
              <a:t>见面时，已经有点晚了，电话告诉她约会将在</a:t>
            </a:r>
            <a:r>
              <a:rPr lang="en-US" altLang="zh-CN" dirty="0"/>
              <a:t>15</a:t>
            </a:r>
            <a:r>
              <a:rPr lang="zh-CN" altLang="en-US" dirty="0"/>
              <a:t>分钟之后。当她打开电话时，电话不仅显示了约会记录，而且将与</a:t>
            </a:r>
            <a:r>
              <a:rPr lang="en-US" altLang="zh-CN" dirty="0"/>
              <a:t>Frank</a:t>
            </a:r>
            <a:r>
              <a:rPr lang="zh-CN" altLang="en-US" dirty="0"/>
              <a:t>相关的所有文件，包括电子邮件、备忘录、电话留言、与</a:t>
            </a:r>
            <a:r>
              <a:rPr lang="en-US" altLang="zh-CN" dirty="0"/>
              <a:t>Frank</a:t>
            </a:r>
            <a:r>
              <a:rPr lang="zh-CN" altLang="en-US" dirty="0"/>
              <a:t>有关的电话日志，甚至包括</a:t>
            </a:r>
            <a:r>
              <a:rPr lang="en-US" altLang="zh-CN" dirty="0"/>
              <a:t>Vivien</a:t>
            </a:r>
            <a:r>
              <a:rPr lang="zh-CN" altLang="en-US" dirty="0"/>
              <a:t>作为电子邮件的附件发送的房地产的微缩图像。</a:t>
            </a:r>
            <a:r>
              <a:rPr lang="en-US" altLang="zh-CN" dirty="0"/>
              <a:t>Vivien</a:t>
            </a:r>
            <a:r>
              <a:rPr lang="zh-CN" altLang="en-US" dirty="0"/>
              <a:t>按下呼出键，电话自动连接到</a:t>
            </a:r>
            <a:r>
              <a:rPr lang="en-US" altLang="zh-CN" dirty="0"/>
              <a:t>Frank</a:t>
            </a:r>
            <a:r>
              <a:rPr lang="zh-CN" altLang="en-US" dirty="0"/>
              <a:t>。因为它知道</a:t>
            </a:r>
            <a:r>
              <a:rPr lang="en-US" altLang="zh-CN" dirty="0"/>
              <a:t>Vivien</a:t>
            </a:r>
            <a:r>
              <a:rPr lang="zh-CN" altLang="en-US" dirty="0"/>
              <a:t>立即就要和</a:t>
            </a:r>
            <a:r>
              <a:rPr lang="en-US" altLang="zh-CN" dirty="0"/>
              <a:t>Frank</a:t>
            </a:r>
            <a:r>
              <a:rPr lang="zh-CN" altLang="en-US" dirty="0"/>
              <a:t>见面，她告诉</a:t>
            </a:r>
            <a:r>
              <a:rPr lang="en-US" altLang="zh-CN" dirty="0"/>
              <a:t>Frank</a:t>
            </a:r>
            <a:r>
              <a:rPr lang="zh-CN" altLang="en-US" dirty="0"/>
              <a:t>她将在</a:t>
            </a:r>
            <a:r>
              <a:rPr lang="en-US" altLang="zh-CN" dirty="0"/>
              <a:t>20</a:t>
            </a:r>
            <a:r>
              <a:rPr lang="zh-CN" altLang="en-US" dirty="0"/>
              <a:t>分钟之内到达 </a:t>
            </a:r>
            <a:endParaRPr lang="zh-CN" altLang="en-US" dirty="0"/>
          </a:p>
          <a:p>
            <a:pPr lvl="2">
              <a:lnSpc>
                <a:spcPct val="90000"/>
              </a:lnSpc>
            </a:pPr>
            <a:r>
              <a:rPr lang="en-US" altLang="zh-CN" dirty="0"/>
              <a:t>6</a:t>
            </a:r>
            <a:r>
              <a:rPr lang="zh-CN" altLang="en-US" dirty="0"/>
              <a:t>：</a:t>
            </a:r>
            <a:r>
              <a:rPr lang="en-US" altLang="zh-CN" dirty="0"/>
              <a:t>Vivien</a:t>
            </a:r>
            <a:r>
              <a:rPr lang="zh-CN" altLang="en-US" dirty="0"/>
              <a:t>知道那处房地产的大致位置，但不是很确切。她停在路边，在电话中打开存在约会记录中的地址，电话直接下载了从她当前地址到目的地的微缩地理图像 </a:t>
            </a:r>
            <a:endParaRPr lang="zh-CN" altLang="en-US" dirty="0"/>
          </a:p>
          <a:p>
            <a:pPr lvl="2">
              <a:lnSpc>
                <a:spcPct val="90000"/>
              </a:lnSpc>
            </a:pPr>
            <a:r>
              <a:rPr lang="en-US" altLang="zh-CN" dirty="0"/>
              <a:t>7</a:t>
            </a:r>
            <a:r>
              <a:rPr lang="zh-CN" altLang="en-US" dirty="0"/>
              <a:t>：</a:t>
            </a:r>
            <a:r>
              <a:rPr lang="en-US" altLang="zh-CN" dirty="0"/>
              <a:t>Vivien</a:t>
            </a:r>
            <a:r>
              <a:rPr lang="zh-CN" altLang="en-US" dirty="0"/>
              <a:t>按时到达了访谈处，并且开始向</a:t>
            </a:r>
            <a:r>
              <a:rPr lang="en-US" altLang="zh-CN" dirty="0"/>
              <a:t>Frank</a:t>
            </a:r>
            <a:r>
              <a:rPr lang="zh-CN" altLang="en-US" dirty="0"/>
              <a:t>介绍这处房地产。她听到从坤包中传出电话铃声，通常当她在约会时会自动将电话转到语音信箱。但</a:t>
            </a:r>
            <a:r>
              <a:rPr lang="en-US" altLang="zh-CN" dirty="0"/>
              <a:t>Alice</a:t>
            </a:r>
            <a:r>
              <a:rPr lang="zh-CN" altLang="en-US" dirty="0"/>
              <a:t>可以输入密码跨越这一过程。电话知道是</a:t>
            </a:r>
            <a:r>
              <a:rPr lang="en-US" altLang="zh-CN" dirty="0"/>
              <a:t>Alice</a:t>
            </a:r>
            <a:r>
              <a:rPr lang="zh-CN" altLang="en-US" dirty="0"/>
              <a:t>在打电话，并使用了特别的响铃声 </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ltLang="zh-CN" sz="2800" dirty="0"/>
              <a:t>3.1</a:t>
            </a:r>
            <a:r>
              <a:rPr lang="zh-CN" altLang="en-US" sz="2800" dirty="0"/>
              <a:t>背景</a:t>
            </a:r>
            <a:endParaRPr lang="zh-CN" altLang="en-US" sz="2800" dirty="0"/>
          </a:p>
        </p:txBody>
      </p:sp>
      <p:sp>
        <p:nvSpPr>
          <p:cNvPr id="8195" name="Rectangle 3"/>
          <p:cNvSpPr>
            <a:spLocks noGrp="1" noChangeArrowheads="1"/>
          </p:cNvSpPr>
          <p:nvPr>
            <p:ph type="body" idx="1"/>
          </p:nvPr>
        </p:nvSpPr>
        <p:spPr/>
        <p:txBody>
          <a:bodyPr/>
          <a:lstStyle/>
          <a:p>
            <a:pPr>
              <a:lnSpc>
                <a:spcPct val="90000"/>
              </a:lnSpc>
            </a:pPr>
            <a:r>
              <a:rPr lang="zh-CN" altLang="en-US" sz="2400"/>
              <a:t>无论取代或更新已有系统，还是开发新产品，需求的建立都是非常重要的</a:t>
            </a:r>
            <a:endParaRPr lang="zh-CN" altLang="en-US" sz="2400"/>
          </a:p>
          <a:p>
            <a:pPr>
              <a:lnSpc>
                <a:spcPct val="90000"/>
              </a:lnSpc>
            </a:pPr>
            <a:r>
              <a:rPr lang="zh-CN" altLang="en-US" sz="2400"/>
              <a:t>需求获取是项目设计的第一个阶段</a:t>
            </a:r>
            <a:endParaRPr lang="zh-CN" altLang="en-US" sz="2400"/>
          </a:p>
          <a:p>
            <a:pPr lvl="1">
              <a:lnSpc>
                <a:spcPct val="90000"/>
              </a:lnSpc>
            </a:pPr>
            <a:r>
              <a:rPr lang="zh-CN" altLang="en-US" sz="2000"/>
              <a:t>确定和记录现有的工作流程：收集</a:t>
            </a:r>
            <a:endParaRPr lang="zh-CN" altLang="en-US" sz="2000"/>
          </a:p>
          <a:p>
            <a:pPr lvl="1">
              <a:lnSpc>
                <a:spcPct val="90000"/>
              </a:lnSpc>
            </a:pPr>
            <a:r>
              <a:rPr lang="zh-CN" altLang="en-US" sz="2000"/>
              <a:t>将信息组织起来，整体上涵盖工作的各个方面：描述</a:t>
            </a:r>
            <a:endParaRPr lang="zh-CN" altLang="en-US" sz="2000"/>
          </a:p>
          <a:p>
            <a:pPr>
              <a:lnSpc>
                <a:spcPct val="90000"/>
              </a:lnSpc>
            </a:pPr>
            <a:r>
              <a:rPr lang="zh-CN" altLang="en-US" sz="2400"/>
              <a:t>产品是不同的</a:t>
            </a:r>
            <a:endParaRPr lang="zh-CN" altLang="en-US" sz="2400"/>
          </a:p>
          <a:p>
            <a:pPr lvl="1">
              <a:lnSpc>
                <a:spcPct val="90000"/>
              </a:lnSpc>
            </a:pPr>
            <a:r>
              <a:rPr lang="zh-CN" altLang="en-US" sz="2000"/>
              <a:t>对需求提出了特殊的要求</a:t>
            </a:r>
            <a:endParaRPr lang="zh-CN" altLang="en-US" sz="2000"/>
          </a:p>
          <a:p>
            <a:pPr>
              <a:lnSpc>
                <a:spcPct val="90000"/>
              </a:lnSpc>
            </a:pPr>
            <a:r>
              <a:rPr lang="zh-CN" altLang="en-US" sz="2400"/>
              <a:t>用户是不同的</a:t>
            </a:r>
            <a:endParaRPr lang="zh-CN" altLang="en-US" sz="2400"/>
          </a:p>
          <a:p>
            <a:pPr lvl="1">
              <a:lnSpc>
                <a:spcPct val="90000"/>
              </a:lnSpc>
            </a:pPr>
            <a:r>
              <a:rPr lang="zh-CN" altLang="en-US" sz="2000"/>
              <a:t>人有不同的能力和弱点</a:t>
            </a:r>
            <a:endParaRPr lang="zh-CN" altLang="en-US" sz="2000"/>
          </a:p>
          <a:p>
            <a:pPr lvl="1">
              <a:lnSpc>
                <a:spcPct val="90000"/>
              </a:lnSpc>
            </a:pPr>
            <a:r>
              <a:rPr lang="zh-CN" altLang="en-US" sz="2000"/>
              <a:t>有不同的背景和文化</a:t>
            </a:r>
            <a:endParaRPr lang="zh-CN" altLang="en-US" sz="2000"/>
          </a:p>
          <a:p>
            <a:pPr lvl="1">
              <a:lnSpc>
                <a:spcPct val="90000"/>
              </a:lnSpc>
            </a:pPr>
            <a:r>
              <a:rPr lang="zh-CN" altLang="en-US" sz="2000"/>
              <a:t>不同的兴趣、观点和经历</a:t>
            </a:r>
            <a:endParaRPr lang="zh-CN" altLang="en-US" sz="2000"/>
          </a:p>
          <a:p>
            <a:pPr lvl="1">
              <a:lnSpc>
                <a:spcPct val="90000"/>
              </a:lnSpc>
            </a:pPr>
            <a:r>
              <a:rPr lang="zh-CN" altLang="en-US" sz="2000"/>
              <a:t>人的年龄和身材高矮不同</a:t>
            </a:r>
            <a:endParaRPr lang="zh-CN" alt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endParaRPr lang="zh-CN" altLang="zh-CN"/>
          </a:p>
        </p:txBody>
      </p:sp>
      <p:sp>
        <p:nvSpPr>
          <p:cNvPr id="39939" name="Rectangle 3"/>
          <p:cNvSpPr>
            <a:spLocks noGrp="1" noChangeArrowheads="1"/>
          </p:cNvSpPr>
          <p:nvPr>
            <p:ph type="body" idx="1"/>
          </p:nvPr>
        </p:nvSpPr>
        <p:spPr>
          <a:xfrm>
            <a:off x="395536" y="1196752"/>
            <a:ext cx="8229600" cy="4530725"/>
          </a:xfrm>
        </p:spPr>
        <p:txBody>
          <a:bodyPr/>
          <a:lstStyle/>
          <a:p>
            <a:pPr lvl="2"/>
            <a:r>
              <a:rPr lang="en-US" altLang="zh-CN"/>
              <a:t>8</a:t>
            </a:r>
            <a:r>
              <a:rPr lang="zh-CN" altLang="en-US" dirty="0"/>
              <a:t>：</a:t>
            </a:r>
            <a:r>
              <a:rPr lang="en-US" altLang="zh-CN" dirty="0"/>
              <a:t>Vivien</a:t>
            </a:r>
            <a:r>
              <a:rPr lang="zh-CN" altLang="en-US" dirty="0"/>
              <a:t>拿起了电话</a:t>
            </a:r>
            <a:r>
              <a:rPr lang="en-US" altLang="zh-CN" dirty="0"/>
              <a:t>——Alice</a:t>
            </a:r>
            <a:r>
              <a:rPr lang="zh-CN" altLang="en-US" dirty="0"/>
              <a:t>错过了公交，需要接她。</a:t>
            </a:r>
            <a:r>
              <a:rPr lang="en-US" altLang="zh-CN" dirty="0"/>
              <a:t>Vivien</a:t>
            </a:r>
            <a:r>
              <a:rPr lang="zh-CN" altLang="en-US" dirty="0"/>
              <a:t>给她的丈夫打电话看他能否代劳，可是访问的却是其语音信箱，他肯定是不在服务区内。她给自己的丈夫留言，告诉他自己和客户在一起，看他能否去接</a:t>
            </a:r>
            <a:r>
              <a:rPr lang="en-US" altLang="zh-CN" dirty="0"/>
              <a:t>Alice</a:t>
            </a:r>
            <a:r>
              <a:rPr lang="zh-CN" altLang="en-US" dirty="0"/>
              <a:t>。</a:t>
            </a:r>
            <a:r>
              <a:rPr lang="en-US" altLang="zh-CN" dirty="0"/>
              <a:t>5</a:t>
            </a:r>
            <a:r>
              <a:rPr lang="zh-CN" altLang="en-US" dirty="0"/>
              <a:t>分钟后，电话发出了一个简短的铃音。从音调中，</a:t>
            </a:r>
            <a:r>
              <a:rPr lang="en-US" altLang="zh-CN" dirty="0"/>
              <a:t>Vivien</a:t>
            </a:r>
            <a:r>
              <a:rPr lang="zh-CN" altLang="en-US" dirty="0"/>
              <a:t>可以判断出这个短信是丈夫发给她的。她看到了丈夫发出的短消息：“我会去接</a:t>
            </a:r>
            <a:r>
              <a:rPr lang="en-US" altLang="zh-CN" dirty="0"/>
              <a:t>Alice</a:t>
            </a:r>
            <a:r>
              <a:rPr lang="zh-CN" altLang="en-US" dirty="0"/>
              <a:t>，好运！” </a:t>
            </a:r>
            <a:endParaRPr lang="zh-CN" altLang="en-US" dirty="0"/>
          </a:p>
          <a:p>
            <a:r>
              <a:rPr lang="zh-CN" altLang="en-US" dirty="0"/>
              <a:t>注意</a:t>
            </a:r>
            <a:endParaRPr lang="zh-CN" altLang="en-US" dirty="0"/>
          </a:p>
          <a:p>
            <a:pPr lvl="1"/>
            <a:r>
              <a:rPr lang="zh-CN" altLang="en-US" dirty="0"/>
              <a:t>没有涉及太具体的界面和技术信息</a:t>
            </a:r>
            <a:endParaRPr lang="zh-CN" altLang="en-US" dirty="0"/>
          </a:p>
          <a:p>
            <a:pPr lvl="1"/>
            <a:r>
              <a:rPr lang="zh-CN" altLang="en-US" dirty="0"/>
              <a:t>活动是和</a:t>
            </a:r>
            <a:r>
              <a:rPr lang="en-US" altLang="zh-CN" dirty="0"/>
              <a:t>Vivien</a:t>
            </a:r>
            <a:r>
              <a:rPr lang="zh-CN" altLang="en-US" dirty="0"/>
              <a:t>的目标相关的</a:t>
            </a:r>
            <a:endParaRPr lang="zh-CN" altLang="en-US" dirty="0"/>
          </a:p>
          <a:p>
            <a:pPr lvl="2"/>
            <a:r>
              <a:rPr lang="zh-CN" altLang="en-US" dirty="0"/>
              <a:t>尽可能去掉多余的任务</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403648" y="14288"/>
            <a:ext cx="8229600" cy="692150"/>
          </a:xfrm>
        </p:spPr>
        <p:txBody>
          <a:bodyPr/>
          <a:lstStyle/>
          <a:p>
            <a:r>
              <a:rPr lang="zh-CN" altLang="en-US" sz="2800" dirty="0"/>
              <a:t>需求定义步骤</a:t>
            </a:r>
            <a:r>
              <a:rPr lang="en-US" altLang="zh-CN" sz="2800" dirty="0"/>
              <a:t>5:</a:t>
            </a:r>
            <a:r>
              <a:rPr lang="zh-CN" altLang="en-US" sz="2800" dirty="0"/>
              <a:t>确定需求</a:t>
            </a:r>
            <a:endParaRPr lang="zh-CN" altLang="en-US" sz="2800" dirty="0"/>
          </a:p>
        </p:txBody>
      </p:sp>
      <p:sp>
        <p:nvSpPr>
          <p:cNvPr id="40963" name="Rectangle 3"/>
          <p:cNvSpPr>
            <a:spLocks noGrp="1" noChangeArrowheads="1"/>
          </p:cNvSpPr>
          <p:nvPr>
            <p:ph type="body" idx="1"/>
          </p:nvPr>
        </p:nvSpPr>
        <p:spPr>
          <a:xfrm>
            <a:off x="468313" y="1484312"/>
            <a:ext cx="8424862" cy="4825007"/>
          </a:xfrm>
        </p:spPr>
        <p:txBody>
          <a:bodyPr/>
          <a:lstStyle/>
          <a:p>
            <a:r>
              <a:rPr lang="zh-CN" altLang="en-US" sz="2400" dirty="0"/>
              <a:t>同上例</a:t>
            </a:r>
            <a:endParaRPr lang="zh-CN" altLang="en-US" sz="2400" dirty="0"/>
          </a:p>
          <a:p>
            <a:pPr lvl="1"/>
            <a:r>
              <a:rPr lang="zh-CN" altLang="en-US" sz="2000" dirty="0"/>
              <a:t>直接从约会记录（情境）中拨打电话（动作）给某个人（对象） </a:t>
            </a:r>
            <a:endParaRPr lang="zh-CN" altLang="en-US" sz="2000" dirty="0"/>
          </a:p>
          <a:p>
            <a:r>
              <a:rPr lang="zh-CN" altLang="en-US" sz="2400" dirty="0"/>
              <a:t>数据需求</a:t>
            </a:r>
            <a:endParaRPr lang="zh-CN" altLang="en-US" sz="2400" dirty="0"/>
          </a:p>
          <a:p>
            <a:pPr lvl="1"/>
            <a:r>
              <a:rPr lang="zh-CN" altLang="en-US" sz="2000" dirty="0"/>
              <a:t>必须在系统中被描绘的对象和信息 </a:t>
            </a:r>
            <a:endParaRPr lang="zh-CN" altLang="en-US" sz="2000" dirty="0"/>
          </a:p>
          <a:p>
            <a:pPr lvl="1"/>
            <a:r>
              <a:rPr lang="zh-CN" altLang="en-US" sz="2000" dirty="0"/>
              <a:t>可以被看作是与对象相关的宾语或形容词 </a:t>
            </a:r>
            <a:endParaRPr lang="zh-CN" altLang="en-US" sz="2000" dirty="0"/>
          </a:p>
          <a:p>
            <a:pPr lvl="1"/>
            <a:r>
              <a:rPr lang="zh-CN" altLang="en-US" sz="2000" dirty="0"/>
              <a:t>如账号、人、文档、邮件、歌曲、图片以及它们的属性比如状态、日期等</a:t>
            </a:r>
            <a:endParaRPr lang="zh-CN" altLang="en-US" sz="2000" dirty="0"/>
          </a:p>
          <a:p>
            <a:r>
              <a:rPr lang="zh-CN" altLang="en-US" sz="2400" dirty="0"/>
              <a:t>功能需求</a:t>
            </a:r>
            <a:endParaRPr lang="zh-CN" altLang="en-US" sz="2400" dirty="0"/>
          </a:p>
          <a:p>
            <a:pPr lvl="1"/>
            <a:r>
              <a:rPr lang="zh-CN" altLang="en-US" sz="2000" dirty="0"/>
              <a:t>系统对象必须进行的操作</a:t>
            </a:r>
            <a:endParaRPr lang="zh-CN" altLang="en-US" sz="2000" dirty="0"/>
          </a:p>
          <a:p>
            <a:pPr lvl="1"/>
            <a:r>
              <a:rPr lang="zh-CN" altLang="en-US" sz="2000" dirty="0"/>
              <a:t>最终会转化为界面控件 </a:t>
            </a:r>
            <a:endParaRPr lang="zh-CN" altLang="en-US" sz="2000" dirty="0"/>
          </a:p>
          <a:p>
            <a:r>
              <a:rPr lang="zh-CN" altLang="en-US" sz="2400" dirty="0"/>
              <a:t>其他需求 </a:t>
            </a:r>
            <a:endParaRPr lang="zh-CN" altLang="en-US" sz="2400" dirty="0"/>
          </a:p>
          <a:p>
            <a:pPr lvl="1"/>
            <a:r>
              <a:rPr lang="en-US" altLang="en-US" sz="2000" dirty="0"/>
              <a:t>相应时间、</a:t>
            </a:r>
            <a:r>
              <a:rPr lang="zh-CN" altLang="en-US" sz="2000" dirty="0"/>
              <a:t>开发进度、大小等</a:t>
            </a:r>
            <a:endParaRPr lang="zh-CN" altLang="en-US" sz="2000" dirty="0"/>
          </a:p>
          <a:p>
            <a:pPr lvl="1"/>
            <a:endParaRPr lang="en-US" altLang="zh-CN"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endParaRPr lang="zh-CN" altLang="zh-CN"/>
          </a:p>
        </p:txBody>
      </p:sp>
      <p:sp>
        <p:nvSpPr>
          <p:cNvPr id="41987" name="Rectangle 3"/>
          <p:cNvSpPr>
            <a:spLocks noGrp="1" noChangeArrowheads="1"/>
          </p:cNvSpPr>
          <p:nvPr>
            <p:ph type="body" idx="1"/>
          </p:nvPr>
        </p:nvSpPr>
        <p:spPr/>
        <p:txBody>
          <a:bodyPr/>
          <a:lstStyle/>
          <a:p>
            <a:r>
              <a:rPr lang="zh-CN" altLang="en-US"/>
              <a:t>任务分析 </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ltLang="zh-CN" sz="2800" dirty="0"/>
              <a:t>3.6</a:t>
            </a:r>
            <a:r>
              <a:rPr lang="zh-CN" altLang="en-US" sz="2800" dirty="0"/>
              <a:t>任务分析</a:t>
            </a:r>
            <a:endParaRPr lang="zh-CN" altLang="en-US" sz="2800" dirty="0"/>
          </a:p>
        </p:txBody>
      </p:sp>
      <p:sp>
        <p:nvSpPr>
          <p:cNvPr id="43011" name="Rectangle 3"/>
          <p:cNvSpPr>
            <a:spLocks noGrp="1" noChangeArrowheads="1"/>
          </p:cNvSpPr>
          <p:nvPr>
            <p:ph type="body" idx="1"/>
          </p:nvPr>
        </p:nvSpPr>
        <p:spPr/>
        <p:txBody>
          <a:bodyPr/>
          <a:lstStyle/>
          <a:p>
            <a:r>
              <a:rPr lang="zh-CN" altLang="en-US" sz="2400"/>
              <a:t>记录人们如何完成任务的一种方式</a:t>
            </a:r>
            <a:endParaRPr lang="zh-CN" altLang="en-US" sz="2400"/>
          </a:p>
          <a:p>
            <a:r>
              <a:rPr lang="zh-CN" altLang="en-US" sz="2400"/>
              <a:t>作用</a:t>
            </a:r>
            <a:endParaRPr lang="zh-CN" altLang="en-US" sz="2400"/>
          </a:p>
          <a:p>
            <a:pPr lvl="1"/>
            <a:r>
              <a:rPr lang="zh-CN" altLang="en-US" sz="2000"/>
              <a:t>可以用来了解通过观察和访谈目前参与工作流程的人收集到的数据 </a:t>
            </a:r>
            <a:endParaRPr lang="zh-CN" altLang="en-US" sz="2000"/>
          </a:p>
          <a:p>
            <a:pPr lvl="1"/>
            <a:r>
              <a:rPr lang="zh-CN" altLang="en-US" sz="2000"/>
              <a:t>主要用于调查</a:t>
            </a:r>
            <a:r>
              <a:rPr lang="zh-CN" altLang="en-US" sz="2000">
                <a:solidFill>
                  <a:srgbClr val="FF0000"/>
                </a:solidFill>
              </a:rPr>
              <a:t>现有</a:t>
            </a:r>
            <a:r>
              <a:rPr lang="zh-CN" altLang="en-US" sz="2000"/>
              <a:t>情形，而不是展望新系统或设备 </a:t>
            </a:r>
            <a:endParaRPr lang="zh-CN" altLang="en-US" sz="2000"/>
          </a:p>
          <a:p>
            <a:pPr lvl="1"/>
            <a:r>
              <a:rPr lang="zh-CN" altLang="en-US" sz="2000"/>
              <a:t>分析基本原理，了解人们想要达到什么目标，如何达到这些目标，并由此建立需求</a:t>
            </a:r>
            <a:endParaRPr lang="zh-CN" altLang="en-US" sz="2000"/>
          </a:p>
          <a:p>
            <a:pPr lvl="1"/>
            <a:endParaRPr lang="zh-CN" altLang="en-US" sz="2000"/>
          </a:p>
          <a:p>
            <a:r>
              <a:rPr lang="zh-CN" altLang="en-US" sz="2400"/>
              <a:t>层次化任务分析（</a:t>
            </a:r>
            <a:r>
              <a:rPr lang="en-US" altLang="zh-CN" sz="2400"/>
              <a:t>HTA</a:t>
            </a:r>
            <a:r>
              <a:rPr lang="zh-CN" altLang="en-US" sz="2400"/>
              <a:t>）是应用最广的任务分析技术 </a:t>
            </a:r>
            <a:endParaRPr lang="zh-CN" altLang="en-US" sz="2400"/>
          </a:p>
          <a:p>
            <a:pPr lvl="1"/>
            <a:r>
              <a:rPr lang="zh-CN" altLang="en-US" sz="2000"/>
              <a:t>把任务分解为若干子任务，再把子任务进一步分解为更细致的子任务。之后，把他们组织成一个“执行次序”，说明在实际情形下如何执行各项任务</a:t>
            </a:r>
            <a:endParaRPr lang="zh-CN" altLang="en-US"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z="2800"/>
              <a:t>举例：图书馆目录服务</a:t>
            </a:r>
            <a:endParaRPr lang="zh-CN" altLang="en-US" sz="2800"/>
          </a:p>
        </p:txBody>
      </p:sp>
      <p:sp>
        <p:nvSpPr>
          <p:cNvPr id="44035" name="Rectangle 3"/>
          <p:cNvSpPr>
            <a:spLocks noGrp="1" noChangeArrowheads="1"/>
          </p:cNvSpPr>
          <p:nvPr>
            <p:ph type="body" idx="1"/>
          </p:nvPr>
        </p:nvSpPr>
        <p:spPr/>
        <p:txBody>
          <a:bodyPr/>
          <a:lstStyle/>
          <a:p>
            <a:r>
              <a:rPr lang="en-US" altLang="zh-CN"/>
              <a:t>“</a:t>
            </a:r>
            <a:r>
              <a:rPr lang="zh-CN" altLang="en-US"/>
              <a:t>借书”的子任务</a:t>
            </a:r>
            <a:endParaRPr lang="zh-CN" altLang="en-US"/>
          </a:p>
          <a:p>
            <a:pPr lvl="1"/>
            <a:r>
              <a:rPr lang="zh-CN" altLang="en-US"/>
              <a:t>访问图书馆目录</a:t>
            </a:r>
            <a:endParaRPr lang="zh-CN" altLang="en-US"/>
          </a:p>
          <a:p>
            <a:pPr lvl="1"/>
            <a:r>
              <a:rPr lang="zh-CN" altLang="en-US"/>
              <a:t>根据姓名、书名、主题等检索</a:t>
            </a:r>
            <a:endParaRPr lang="zh-CN" altLang="en-US"/>
          </a:p>
          <a:p>
            <a:pPr lvl="1"/>
            <a:r>
              <a:rPr lang="zh-CN" altLang="en-US"/>
              <a:t>记录图书位置</a:t>
            </a:r>
            <a:endParaRPr lang="zh-CN" altLang="en-US"/>
          </a:p>
          <a:p>
            <a:pPr lvl="1"/>
            <a:r>
              <a:rPr lang="zh-CN" altLang="en-US"/>
              <a:t>找到书架并取书（假定书在书架上）</a:t>
            </a:r>
            <a:endParaRPr lang="zh-CN" altLang="en-US"/>
          </a:p>
          <a:p>
            <a:pPr lvl="1"/>
            <a:r>
              <a:rPr lang="zh-CN" altLang="en-US"/>
              <a:t>到柜台办理借阅手续	</a:t>
            </a:r>
            <a:endParaRPr lang="zh-CN" altLang="en-US"/>
          </a:p>
          <a:p>
            <a:pPr lvl="1"/>
            <a:endParaRPr lang="zh-CN" altLang="en-US"/>
          </a:p>
          <a:p>
            <a:r>
              <a:rPr lang="zh-CN" altLang="en-US"/>
              <a:t>以上过程可以有所变化</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执行次序</a:t>
            </a:r>
            <a:endParaRPr lang="zh-CN" altLang="en-US"/>
          </a:p>
        </p:txBody>
      </p:sp>
      <p:sp>
        <p:nvSpPr>
          <p:cNvPr id="45059" name="Rectangle 3"/>
          <p:cNvSpPr>
            <a:spLocks noGrp="1" noChangeArrowheads="1"/>
          </p:cNvSpPr>
          <p:nvPr>
            <p:ph type="body" idx="1"/>
          </p:nvPr>
        </p:nvSpPr>
        <p:spPr>
          <a:xfrm>
            <a:off x="467544" y="1301749"/>
            <a:ext cx="8229600" cy="4530725"/>
          </a:xfrm>
        </p:spPr>
        <p:txBody>
          <a:bodyPr/>
          <a:lstStyle/>
          <a:p>
            <a:r>
              <a:rPr lang="en-US" altLang="zh-CN" dirty="0"/>
              <a:t>0.</a:t>
            </a:r>
            <a:r>
              <a:rPr lang="zh-CN" altLang="en-US" dirty="0"/>
              <a:t>借书</a:t>
            </a:r>
            <a:endParaRPr lang="zh-CN" altLang="en-US" dirty="0"/>
          </a:p>
          <a:p>
            <a:pPr lvl="1"/>
            <a:r>
              <a:rPr lang="en-US" altLang="zh-CN" dirty="0"/>
              <a:t>1.</a:t>
            </a:r>
            <a:r>
              <a:rPr lang="zh-CN" altLang="en-US" dirty="0"/>
              <a:t>前往图书馆</a:t>
            </a:r>
            <a:endParaRPr lang="zh-CN" altLang="en-US" dirty="0"/>
          </a:p>
          <a:p>
            <a:pPr lvl="1"/>
            <a:r>
              <a:rPr lang="en-US" altLang="zh-CN" dirty="0"/>
              <a:t>2.</a:t>
            </a:r>
            <a:r>
              <a:rPr lang="zh-CN" altLang="en-US" dirty="0"/>
              <a:t>检索需要的图书</a:t>
            </a:r>
            <a:endParaRPr lang="zh-CN" altLang="en-US" dirty="0"/>
          </a:p>
          <a:p>
            <a:pPr lvl="2"/>
            <a:r>
              <a:rPr lang="en-US" altLang="zh-CN" dirty="0"/>
              <a:t>2.1 </a:t>
            </a:r>
            <a:r>
              <a:rPr lang="zh-CN" altLang="en-US" dirty="0"/>
              <a:t>访问图书馆目录</a:t>
            </a:r>
            <a:endParaRPr lang="zh-CN" altLang="en-US" dirty="0"/>
          </a:p>
          <a:p>
            <a:pPr lvl="2"/>
            <a:r>
              <a:rPr lang="en-US" altLang="zh-CN" dirty="0"/>
              <a:t>2.2 </a:t>
            </a:r>
            <a:r>
              <a:rPr lang="zh-CN" altLang="en-US" dirty="0"/>
              <a:t>使用检索屏</a:t>
            </a:r>
            <a:endParaRPr lang="zh-CN" altLang="en-US" dirty="0"/>
          </a:p>
          <a:p>
            <a:pPr lvl="2"/>
            <a:r>
              <a:rPr lang="en-US" altLang="zh-CN" dirty="0"/>
              <a:t>2.3 </a:t>
            </a:r>
            <a:r>
              <a:rPr lang="zh-CN" altLang="en-US" dirty="0"/>
              <a:t>输入检索准则</a:t>
            </a:r>
            <a:endParaRPr lang="zh-CN" altLang="en-US" dirty="0"/>
          </a:p>
          <a:p>
            <a:pPr lvl="2"/>
            <a:r>
              <a:rPr lang="en-US" altLang="zh-CN" dirty="0"/>
              <a:t>2.4 </a:t>
            </a:r>
            <a:r>
              <a:rPr lang="zh-CN" altLang="en-US" dirty="0"/>
              <a:t>找出需要的图书</a:t>
            </a:r>
            <a:endParaRPr lang="zh-CN" altLang="en-US" dirty="0"/>
          </a:p>
          <a:p>
            <a:pPr lvl="2"/>
            <a:r>
              <a:rPr lang="en-US" altLang="zh-CN" dirty="0"/>
              <a:t>2.5 </a:t>
            </a:r>
            <a:r>
              <a:rPr lang="zh-CN" altLang="en-US" dirty="0"/>
              <a:t>记录图书位置</a:t>
            </a:r>
            <a:endParaRPr lang="zh-CN" altLang="en-US" dirty="0"/>
          </a:p>
          <a:p>
            <a:pPr lvl="1"/>
            <a:r>
              <a:rPr lang="en-US" altLang="zh-CN" dirty="0"/>
              <a:t>3.</a:t>
            </a:r>
            <a:r>
              <a:rPr lang="zh-CN" altLang="en-US" dirty="0"/>
              <a:t>找到书架并取书</a:t>
            </a:r>
            <a:endParaRPr lang="zh-CN" altLang="en-US" dirty="0"/>
          </a:p>
          <a:p>
            <a:pPr lvl="1"/>
            <a:r>
              <a:rPr lang="en-US" altLang="zh-CN" dirty="0"/>
              <a:t>4.</a:t>
            </a:r>
            <a:r>
              <a:rPr lang="zh-CN" altLang="en-US" dirty="0"/>
              <a:t>到柜台办理借阅手续</a:t>
            </a:r>
            <a:endParaRPr lang="zh-CN" altLang="en-US" dirty="0"/>
          </a:p>
        </p:txBody>
      </p:sp>
      <p:sp>
        <p:nvSpPr>
          <p:cNvPr id="429060" name="Text Box 4"/>
          <p:cNvSpPr txBox="1">
            <a:spLocks noChangeArrowheads="1"/>
          </p:cNvSpPr>
          <p:nvPr/>
        </p:nvSpPr>
        <p:spPr bwMode="auto">
          <a:xfrm>
            <a:off x="4932363" y="2060575"/>
            <a:ext cx="3887787"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spcBef>
                <a:spcPct val="50000"/>
              </a:spcBef>
            </a:pPr>
            <a:r>
              <a:rPr lang="zh-CN" altLang="en-US" sz="2400">
                <a:latin typeface="Tahoma" panose="020B0804030504040204" charset="0"/>
              </a:rPr>
              <a:t>执行次序</a:t>
            </a:r>
            <a:r>
              <a:rPr lang="en-US" altLang="zh-CN" sz="2400">
                <a:latin typeface="Tahoma" panose="020B0804030504040204" charset="0"/>
              </a:rPr>
              <a:t>0</a:t>
            </a:r>
            <a:r>
              <a:rPr lang="zh-CN" altLang="en-US" sz="2400">
                <a:latin typeface="Tahoma" panose="020B0804030504040204" charset="0"/>
              </a:rPr>
              <a:t>：执行</a:t>
            </a:r>
            <a:r>
              <a:rPr lang="en-US" altLang="zh-CN" sz="2400">
                <a:latin typeface="Tahoma" panose="020B0804030504040204" charset="0"/>
              </a:rPr>
              <a:t>1-3-4</a:t>
            </a:r>
            <a:r>
              <a:rPr lang="zh-CN" altLang="en-US" sz="2400">
                <a:latin typeface="Tahoma" panose="020B0804030504040204" charset="0"/>
              </a:rPr>
              <a:t>；若图书不在期望的书架上，则执行</a:t>
            </a:r>
            <a:r>
              <a:rPr lang="en-US" altLang="zh-CN" sz="2400">
                <a:latin typeface="Tahoma" panose="020B0804030504040204" charset="0"/>
              </a:rPr>
              <a:t>2-3-4</a:t>
            </a:r>
            <a:r>
              <a:rPr lang="zh-CN" altLang="en-US" sz="2400">
                <a:latin typeface="Tahoma" panose="020B0804030504040204" charset="0"/>
              </a:rPr>
              <a:t>。</a:t>
            </a:r>
            <a:endParaRPr lang="zh-CN" altLang="en-US" sz="2400">
              <a:latin typeface="Tahoma" panose="020B0804030504040204" charset="0"/>
            </a:endParaRPr>
          </a:p>
          <a:p>
            <a:pPr algn="l" eaLnBrk="1" hangingPunct="1">
              <a:spcBef>
                <a:spcPct val="50000"/>
              </a:spcBef>
            </a:pPr>
            <a:r>
              <a:rPr lang="zh-CN" altLang="en-US" sz="2400">
                <a:latin typeface="Tahoma" panose="020B0804030504040204" charset="0"/>
              </a:rPr>
              <a:t>执行次序</a:t>
            </a:r>
            <a:r>
              <a:rPr lang="en-US" altLang="zh-CN" sz="2400">
                <a:latin typeface="Tahoma" panose="020B0804030504040204" charset="0"/>
              </a:rPr>
              <a:t>2</a:t>
            </a:r>
            <a:r>
              <a:rPr lang="zh-CN" altLang="en-US" sz="2400">
                <a:latin typeface="Tahoma" panose="020B0804030504040204" charset="0"/>
              </a:rPr>
              <a:t>：执行</a:t>
            </a:r>
            <a:r>
              <a:rPr lang="en-US" altLang="zh-CN" sz="2400">
                <a:latin typeface="Tahoma" panose="020B0804030504040204" charset="0"/>
              </a:rPr>
              <a:t>2.1-2.4-2.5</a:t>
            </a:r>
            <a:r>
              <a:rPr lang="zh-CN" altLang="en-US" sz="2400">
                <a:latin typeface="Tahoma" panose="020B0804030504040204" charset="0"/>
              </a:rPr>
              <a:t>；若未查到此书，则执行</a:t>
            </a:r>
            <a:r>
              <a:rPr lang="en-US" altLang="zh-CN" sz="2400">
                <a:latin typeface="Tahoma" panose="020B0804030504040204" charset="0"/>
              </a:rPr>
              <a:t>2.2-2.3-2.4-2.5</a:t>
            </a:r>
            <a:endParaRPr lang="en-US" altLang="zh-CN" sz="2400">
              <a:latin typeface="Tahoma" panose="020B0804030504040204" charset="0"/>
            </a:endParaRPr>
          </a:p>
          <a:p>
            <a:pPr algn="l" eaLnBrk="1" hangingPunct="1">
              <a:spcBef>
                <a:spcPct val="50000"/>
              </a:spcBef>
            </a:pPr>
            <a:r>
              <a:rPr lang="zh-CN" altLang="en-US" sz="2400">
                <a:solidFill>
                  <a:srgbClr val="FF0000"/>
                </a:solidFill>
                <a:latin typeface="Tahoma" panose="020B0804030504040204" charset="0"/>
              </a:rPr>
              <a:t>编号说明了对应步骤编号。</a:t>
            </a:r>
            <a:endParaRPr lang="zh-CN" altLang="en-US" sz="2400">
              <a:solidFill>
                <a:srgbClr val="FF0000"/>
              </a:solidFill>
              <a:latin typeface="Tahoma" panose="020B08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方框</a:t>
            </a:r>
            <a:r>
              <a:rPr lang="en-US" altLang="zh-CN"/>
              <a:t>-</a:t>
            </a:r>
            <a:r>
              <a:rPr lang="zh-CN" altLang="en-US"/>
              <a:t>线条图示</a:t>
            </a:r>
            <a:endParaRPr lang="zh-CN" altLang="en-US"/>
          </a:p>
        </p:txBody>
      </p:sp>
      <p:sp>
        <p:nvSpPr>
          <p:cNvPr id="47107" name="Rectangle 3"/>
          <p:cNvSpPr>
            <a:spLocks noGrp="1" noChangeArrowheads="1"/>
          </p:cNvSpPr>
          <p:nvPr>
            <p:ph type="body" idx="1"/>
          </p:nvPr>
        </p:nvSpPr>
        <p:spPr/>
        <p:txBody>
          <a:bodyPr/>
          <a:lstStyle/>
          <a:p>
            <a:r>
              <a:rPr lang="en-US" altLang="zh-CN" sz="2400"/>
              <a:t>HTA</a:t>
            </a:r>
            <a:r>
              <a:rPr lang="zh-CN" altLang="en-US" sz="2400"/>
              <a:t>的图形描述</a:t>
            </a:r>
            <a:endParaRPr lang="zh-CN" altLang="zh-CN" sz="2400"/>
          </a:p>
        </p:txBody>
      </p:sp>
      <p:sp>
        <p:nvSpPr>
          <p:cNvPr id="47108"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endParaRPr lang="zh-CN" altLang="en-US"/>
          </a:p>
        </p:txBody>
      </p:sp>
      <p:graphicFrame>
        <p:nvGraphicFramePr>
          <p:cNvPr id="47109" name="对象 2"/>
          <p:cNvGraphicFramePr>
            <a:graphicFrameLocks noChangeAspect="1"/>
          </p:cNvGraphicFramePr>
          <p:nvPr/>
        </p:nvGraphicFramePr>
        <p:xfrm>
          <a:off x="1042988" y="1268413"/>
          <a:ext cx="7058025" cy="4729162"/>
        </p:xfrm>
        <a:graphic>
          <a:graphicData uri="http://schemas.openxmlformats.org/presentationml/2006/ole">
            <mc:AlternateContent xmlns:mc="http://schemas.openxmlformats.org/markup-compatibility/2006">
              <mc:Choice xmlns:v="urn:schemas-microsoft-com:vml" Requires="v">
                <p:oleObj spid="_x0000_s48258" name="Visio" r:id="rId1" imgW="15608300" imgH="10464800" progId="Visio.Drawing.11">
                  <p:embed/>
                </p:oleObj>
              </mc:Choice>
              <mc:Fallback>
                <p:oleObj name="Visio" r:id="rId1" imgW="15608300" imgH="10464800" progId="Visio.Drawing.11">
                  <p:embed/>
                  <p:pic>
                    <p:nvPicPr>
                      <p:cNvPr id="0" name="Picture 482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268413"/>
                        <a:ext cx="70580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z="2800"/>
              <a:t>用途</a:t>
            </a:r>
            <a:endParaRPr lang="zh-CN" altLang="en-US" sz="2800"/>
          </a:p>
        </p:txBody>
      </p:sp>
      <p:sp>
        <p:nvSpPr>
          <p:cNvPr id="48131" name="Rectangle 3"/>
          <p:cNvSpPr>
            <a:spLocks noGrp="1" noChangeArrowheads="1"/>
          </p:cNvSpPr>
          <p:nvPr>
            <p:ph type="body" idx="1"/>
          </p:nvPr>
        </p:nvSpPr>
        <p:spPr/>
        <p:txBody>
          <a:bodyPr/>
          <a:lstStyle/>
          <a:p>
            <a:r>
              <a:rPr lang="zh-CN" altLang="en-US"/>
              <a:t>手册和教学</a:t>
            </a:r>
            <a:endParaRPr lang="zh-CN" altLang="en-US"/>
          </a:p>
          <a:p>
            <a:pPr lvl="1"/>
            <a:r>
              <a:rPr lang="zh-CN" altLang="en-US"/>
              <a:t>如怎样拆卸、擦净来复枪，怎样安装软件等</a:t>
            </a:r>
            <a:endParaRPr lang="zh-CN" altLang="en-US"/>
          </a:p>
          <a:p>
            <a:pPr lvl="1"/>
            <a:r>
              <a:rPr lang="zh-CN" altLang="en-US"/>
              <a:t>“如何做”手册适于培训</a:t>
            </a:r>
            <a:endParaRPr lang="zh-CN" altLang="en-US"/>
          </a:p>
          <a:p>
            <a:r>
              <a:rPr lang="zh-CN" altLang="en-US"/>
              <a:t>需求获取和系统设计</a:t>
            </a:r>
            <a:endParaRPr lang="zh-CN" altLang="en-US"/>
          </a:p>
          <a:p>
            <a:pPr lvl="1"/>
            <a:r>
              <a:rPr lang="zh-CN" altLang="en-US"/>
              <a:t>任务分析本身不是需求获取</a:t>
            </a:r>
            <a:endParaRPr lang="zh-CN" altLang="en-US"/>
          </a:p>
          <a:p>
            <a:pPr lvl="1"/>
            <a:r>
              <a:rPr lang="zh-CN" altLang="en-US"/>
              <a:t>但有助于需求的完整表达</a:t>
            </a:r>
            <a:endParaRPr lang="zh-CN" altLang="en-US"/>
          </a:p>
          <a:p>
            <a:r>
              <a:rPr lang="zh-CN" altLang="en-US"/>
              <a:t>详细的接口设计</a:t>
            </a:r>
            <a:endParaRPr lang="zh-CN" altLang="en-US"/>
          </a:p>
          <a:p>
            <a:pPr lvl="1"/>
            <a:r>
              <a:rPr lang="zh-CN" altLang="en-US"/>
              <a:t>应用于菜单设计</a:t>
            </a:r>
            <a:endParaRPr lang="zh-CN" altLang="en-US"/>
          </a:p>
          <a:p>
            <a:pPr lvl="1"/>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endParaRPr lang="zh-CN" altLang="zh-CN"/>
          </a:p>
        </p:txBody>
      </p:sp>
      <p:sp>
        <p:nvSpPr>
          <p:cNvPr id="49155" name="Rectangle 3"/>
          <p:cNvSpPr>
            <a:spLocks noGrp="1" noChangeArrowheads="1"/>
          </p:cNvSpPr>
          <p:nvPr>
            <p:ph type="body" idx="1"/>
          </p:nvPr>
        </p:nvSpPr>
        <p:spPr/>
        <p:txBody>
          <a:bodyPr/>
          <a:lstStyle/>
          <a:p>
            <a:r>
              <a:rPr lang="zh-CN" altLang="en-US" dirty="0"/>
              <a:t>需求验证</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altLang="zh-CN" sz="2800" dirty="0"/>
              <a:t>3.7</a:t>
            </a:r>
            <a:r>
              <a:rPr lang="zh-CN" altLang="en-US" sz="2800" dirty="0"/>
              <a:t>需求验证</a:t>
            </a:r>
            <a:endParaRPr lang="zh-CN" altLang="en-US" sz="2800" dirty="0"/>
          </a:p>
        </p:txBody>
      </p:sp>
      <p:sp>
        <p:nvSpPr>
          <p:cNvPr id="50179" name="Rectangle 3"/>
          <p:cNvSpPr>
            <a:spLocks noGrp="1" noChangeArrowheads="1"/>
          </p:cNvSpPr>
          <p:nvPr>
            <p:ph type="body" idx="1"/>
          </p:nvPr>
        </p:nvSpPr>
        <p:spPr>
          <a:xfrm>
            <a:off x="467544" y="1124744"/>
            <a:ext cx="8142287" cy="4681537"/>
          </a:xfrm>
        </p:spPr>
        <p:txBody>
          <a:bodyPr/>
          <a:lstStyle/>
          <a:p>
            <a:pPr>
              <a:lnSpc>
                <a:spcPct val="90000"/>
              </a:lnSpc>
            </a:pPr>
            <a:r>
              <a:rPr lang="zh-CN" altLang="en-US"/>
              <a:t>原型的重要性</a:t>
            </a:r>
            <a:endParaRPr lang="en-US" altLang="zh-CN" dirty="0"/>
          </a:p>
          <a:p>
            <a:pPr lvl="1">
              <a:lnSpc>
                <a:spcPct val="90000"/>
              </a:lnSpc>
            </a:pPr>
            <a:r>
              <a:rPr lang="zh-CN" altLang="en-US" dirty="0"/>
              <a:t>用户往往不能准确描述自己的需要 </a:t>
            </a:r>
            <a:endParaRPr lang="zh-CN" altLang="en-US" dirty="0"/>
          </a:p>
          <a:p>
            <a:pPr lvl="1">
              <a:lnSpc>
                <a:spcPct val="90000"/>
              </a:lnSpc>
            </a:pPr>
            <a:r>
              <a:rPr lang="zh-CN" altLang="en-US" dirty="0"/>
              <a:t>用户在看到或尝试某些事物后，就能立即知道自己不需要什么 </a:t>
            </a:r>
            <a:endParaRPr lang="zh-CN" altLang="en-US" dirty="0"/>
          </a:p>
          <a:p>
            <a:pPr lvl="1">
              <a:lnSpc>
                <a:spcPct val="90000"/>
              </a:lnSpc>
            </a:pPr>
            <a:endParaRPr lang="zh-CN" altLang="en-US" sz="1400" dirty="0"/>
          </a:p>
          <a:p>
            <a:pPr>
              <a:lnSpc>
                <a:spcPct val="90000"/>
              </a:lnSpc>
            </a:pPr>
            <a:r>
              <a:rPr lang="zh-CN" altLang="en-US" dirty="0"/>
              <a:t>原型</a:t>
            </a:r>
            <a:endParaRPr lang="zh-CN" altLang="en-US" dirty="0"/>
          </a:p>
          <a:p>
            <a:pPr lvl="1">
              <a:lnSpc>
                <a:spcPct val="90000"/>
              </a:lnSpc>
            </a:pPr>
            <a:r>
              <a:rPr lang="zh-CN" altLang="en-US" dirty="0"/>
              <a:t>在某一方面和真正产品比较接近、以便人们能对这一方面的各种技术方案进行不断评估和改进的一种接近于实际产品的模型 </a:t>
            </a:r>
            <a:endParaRPr lang="zh-CN" altLang="en-US" dirty="0"/>
          </a:p>
          <a:p>
            <a:pPr lvl="2">
              <a:lnSpc>
                <a:spcPct val="90000"/>
              </a:lnSpc>
            </a:pPr>
            <a:r>
              <a:rPr lang="zh-CN" altLang="en-US" dirty="0"/>
              <a:t>如房屋、桥梁的缩微模型 </a:t>
            </a:r>
            <a:endParaRPr lang="zh-CN" altLang="en-US" dirty="0"/>
          </a:p>
          <a:p>
            <a:pPr lvl="1">
              <a:lnSpc>
                <a:spcPct val="90000"/>
              </a:lnSpc>
            </a:pPr>
            <a:r>
              <a:rPr lang="zh-CN" altLang="en-US" dirty="0"/>
              <a:t>借助于原型，当事人就能与未来的产品交互，从中获得一些实际的使用体验，并发掘新思路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需求是什么</a:t>
            </a:r>
            <a:endParaRPr lang="zh-CN" altLang="en-US"/>
          </a:p>
        </p:txBody>
      </p:sp>
      <p:sp>
        <p:nvSpPr>
          <p:cNvPr id="9219" name="Rectangle 3"/>
          <p:cNvSpPr>
            <a:spLocks noGrp="1" noChangeArrowheads="1"/>
          </p:cNvSpPr>
          <p:nvPr>
            <p:ph type="body" idx="1"/>
          </p:nvPr>
        </p:nvSpPr>
        <p:spPr>
          <a:xfrm>
            <a:off x="683568" y="1052736"/>
            <a:ext cx="8229600" cy="4530725"/>
          </a:xfrm>
        </p:spPr>
        <p:txBody>
          <a:bodyPr/>
          <a:lstStyle/>
          <a:p>
            <a:r>
              <a:rPr lang="zh-CN" altLang="en-US" dirty="0"/>
              <a:t>需求</a:t>
            </a:r>
            <a:endParaRPr lang="zh-CN" altLang="en-US" dirty="0"/>
          </a:p>
          <a:p>
            <a:pPr lvl="1"/>
            <a:r>
              <a:rPr lang="zh-CN" altLang="en-US" dirty="0"/>
              <a:t>关于目标产品的一种陈述，它指定了产品应做什么，或者应如何工作 </a:t>
            </a:r>
            <a:endParaRPr lang="zh-CN" altLang="en-US" dirty="0"/>
          </a:p>
          <a:p>
            <a:pPr lvl="1"/>
            <a:r>
              <a:rPr lang="zh-CN" altLang="en-US" dirty="0"/>
              <a:t>应该是具体、明确和无歧义的</a:t>
            </a:r>
            <a:endParaRPr lang="zh-CN" altLang="en-US" dirty="0"/>
          </a:p>
          <a:p>
            <a:pPr lvl="2"/>
            <a:r>
              <a:rPr lang="zh-CN" altLang="en-US" dirty="0"/>
              <a:t>“完整下载任何网页的时间应少于</a:t>
            </a:r>
            <a:r>
              <a:rPr lang="en-US" altLang="zh-CN" dirty="0"/>
              <a:t>5</a:t>
            </a:r>
            <a:r>
              <a:rPr lang="zh-CN" altLang="en-US" dirty="0"/>
              <a:t>秒” </a:t>
            </a:r>
            <a:endParaRPr lang="zh-CN" altLang="en-US" dirty="0"/>
          </a:p>
          <a:p>
            <a:pPr lvl="2"/>
            <a:r>
              <a:rPr lang="zh-CN" altLang="en-US" dirty="0"/>
              <a:t>“女孩们应觉得这个网站吸引人” </a:t>
            </a:r>
            <a:endParaRPr lang="zh-CN" altLang="en-US" dirty="0"/>
          </a:p>
          <a:p>
            <a:r>
              <a:rPr lang="zh-CN" altLang="en-US" dirty="0"/>
              <a:t>需求活动</a:t>
            </a:r>
            <a:endParaRPr lang="zh-CN" altLang="en-US" dirty="0"/>
          </a:p>
          <a:p>
            <a:pPr lvl="1"/>
            <a:r>
              <a:rPr lang="zh-CN" altLang="en-US" dirty="0"/>
              <a:t>搜集数据</a:t>
            </a:r>
            <a:endParaRPr lang="zh-CN" altLang="en-US" dirty="0"/>
          </a:p>
          <a:p>
            <a:pPr lvl="1"/>
            <a:r>
              <a:rPr lang="zh-CN" altLang="en-US" dirty="0"/>
              <a:t>解释数据</a:t>
            </a:r>
            <a:endParaRPr lang="zh-CN" altLang="en-US" dirty="0"/>
          </a:p>
          <a:p>
            <a:pPr lvl="1"/>
            <a:r>
              <a:rPr lang="zh-CN" altLang="en-US" dirty="0"/>
              <a:t>提取需求</a:t>
            </a:r>
            <a:endParaRPr lang="zh-CN" alt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47864" y="3970759"/>
            <a:ext cx="5461024" cy="1578397"/>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z="2800"/>
              <a:t>原型分类</a:t>
            </a:r>
            <a:endParaRPr lang="zh-CN" altLang="en-US" sz="2800"/>
          </a:p>
        </p:txBody>
      </p:sp>
      <p:sp>
        <p:nvSpPr>
          <p:cNvPr id="452611" name="Rectangle 3"/>
          <p:cNvSpPr>
            <a:spLocks noGrp="1" noChangeArrowheads="1"/>
          </p:cNvSpPr>
          <p:nvPr>
            <p:ph type="body" idx="1"/>
          </p:nvPr>
        </p:nvSpPr>
        <p:spPr/>
        <p:txBody>
          <a:bodyPr/>
          <a:lstStyle/>
          <a:p>
            <a:r>
              <a:rPr lang="zh-CN" altLang="en-US" sz="2400"/>
              <a:t>低保真原型</a:t>
            </a:r>
            <a:endParaRPr lang="en-US" altLang="zh-CN" sz="2400"/>
          </a:p>
          <a:p>
            <a:pPr lvl="1"/>
            <a:r>
              <a:rPr lang="zh-CN" altLang="en-US" sz="2000"/>
              <a:t>与最终产品不太相似的原型 </a:t>
            </a:r>
            <a:endParaRPr lang="zh-CN" altLang="en-US" sz="2000"/>
          </a:p>
          <a:p>
            <a:pPr lvl="1"/>
            <a:r>
              <a:rPr lang="zh-CN" altLang="en-US" sz="2000"/>
              <a:t>使用与最终产品不同的材料，如纸张、纸板 </a:t>
            </a:r>
            <a:endParaRPr lang="zh-CN" altLang="en-US" sz="2000"/>
          </a:p>
          <a:p>
            <a:pPr lvl="2"/>
            <a:r>
              <a:rPr lang="zh-CN" altLang="en-US" sz="1800"/>
              <a:t>如</a:t>
            </a:r>
            <a:r>
              <a:rPr lang="en-US" altLang="zh-CN" sz="1800"/>
              <a:t>PalmPilot</a:t>
            </a:r>
            <a:r>
              <a:rPr lang="zh-CN" altLang="en-US" sz="1800"/>
              <a:t>掌上电脑的木雕原型 </a:t>
            </a:r>
            <a:endParaRPr lang="zh-CN" altLang="en-US" sz="1800"/>
          </a:p>
          <a:p>
            <a:pPr lvl="1"/>
            <a:r>
              <a:rPr lang="zh-CN" altLang="en-US" sz="2000"/>
              <a:t>优点是简单、便宜、易于制作和修改</a:t>
            </a:r>
            <a:endParaRPr lang="zh-CN" altLang="en-US" sz="2000"/>
          </a:p>
          <a:p>
            <a:pPr lvl="1"/>
            <a:endParaRPr lang="zh-CN" altLang="en-US" sz="1200"/>
          </a:p>
          <a:p>
            <a:r>
              <a:rPr lang="zh-CN" altLang="en-US" sz="2400"/>
              <a:t>高保真原型 </a:t>
            </a:r>
            <a:endParaRPr lang="zh-CN" altLang="en-US" sz="2400"/>
          </a:p>
          <a:p>
            <a:pPr lvl="1"/>
            <a:r>
              <a:rPr lang="zh-CN" altLang="en-US" sz="2000"/>
              <a:t>与最终产品更为接近，使用相同的材料 </a:t>
            </a:r>
            <a:endParaRPr lang="zh-CN" altLang="en-US" sz="2000"/>
          </a:p>
          <a:p>
            <a:pPr lvl="2"/>
            <a:r>
              <a:rPr lang="zh-CN" altLang="en-US" sz="1800"/>
              <a:t>如使用</a:t>
            </a:r>
            <a:r>
              <a:rPr lang="en-US" altLang="zh-CN" sz="1800"/>
              <a:t>Visual Basic</a:t>
            </a:r>
            <a:r>
              <a:rPr lang="zh-CN" altLang="en-US" sz="1800"/>
              <a:t>开发的软件系统原型</a:t>
            </a:r>
            <a:endParaRPr lang="zh-CN" altLang="en-US" sz="1800"/>
          </a:p>
          <a:p>
            <a:pPr lvl="1"/>
            <a:r>
              <a:rPr lang="zh-CN" altLang="en-US" sz="2000"/>
              <a:t>风险</a:t>
            </a:r>
            <a:endParaRPr lang="zh-CN" altLang="en-US" sz="2000"/>
          </a:p>
          <a:p>
            <a:pPr lvl="2"/>
            <a:r>
              <a:rPr lang="zh-CN" altLang="en-US" sz="1800"/>
              <a:t>用户会认为原型就是系统 </a:t>
            </a:r>
            <a:endParaRPr lang="zh-CN" altLang="en-US" sz="1800"/>
          </a:p>
          <a:p>
            <a:pPr lvl="2"/>
            <a:r>
              <a:rPr lang="zh-CN" altLang="en-US" sz="1800"/>
              <a:t>开发人员可能认为已找到了一个用户满意的设计 </a:t>
            </a:r>
            <a:endParaRPr lang="zh-CN" altLang="en-US" sz="1800"/>
          </a:p>
          <a:p>
            <a:pPr lvl="1"/>
            <a:endParaRPr lang="en-US" altLang="zh-CN" sz="2000"/>
          </a:p>
        </p:txBody>
      </p:sp>
      <p:pic>
        <p:nvPicPr>
          <p:cNvPr id="51204"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59563" y="1700213"/>
            <a:ext cx="2376487"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3006725" y="1516063"/>
            <a:ext cx="2159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r>
              <a:rPr lang="zh-CN" altLang="en-US" b="1">
                <a:solidFill>
                  <a:srgbClr val="FF0000"/>
                </a:solidFill>
              </a:rPr>
              <a:t>多数项目的首选</a:t>
            </a:r>
            <a:endParaRPr lang="zh-CN"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2611">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2611">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2611">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zh-CN" altLang="en-US" sz="2800"/>
              <a:t>小结</a:t>
            </a:r>
            <a:endParaRPr lang="zh-CN" altLang="en-US" sz="2800"/>
          </a:p>
        </p:txBody>
      </p:sp>
      <p:sp>
        <p:nvSpPr>
          <p:cNvPr id="52227" name="Rectangle 3"/>
          <p:cNvSpPr>
            <a:spLocks noGrp="1" noChangeArrowheads="1"/>
          </p:cNvSpPr>
          <p:nvPr>
            <p:ph type="body" idx="4294967295"/>
          </p:nvPr>
        </p:nvSpPr>
        <p:spPr/>
        <p:txBody>
          <a:bodyPr/>
          <a:lstStyle/>
          <a:p>
            <a:r>
              <a:rPr lang="zh-CN" altLang="en-US"/>
              <a:t>用户是不同的</a:t>
            </a:r>
            <a:endParaRPr lang="zh-CN" altLang="en-US"/>
          </a:p>
          <a:p>
            <a:r>
              <a:rPr lang="zh-CN" altLang="en-US"/>
              <a:t>产品是不同的</a:t>
            </a:r>
            <a:endParaRPr lang="zh-CN" altLang="en-US"/>
          </a:p>
          <a:p>
            <a:r>
              <a:rPr lang="zh-CN" altLang="en-US"/>
              <a:t>人物角色的构建</a:t>
            </a:r>
            <a:endParaRPr lang="zh-CN" altLang="en-US"/>
          </a:p>
          <a:p>
            <a:r>
              <a:rPr lang="zh-CN" altLang="en-US"/>
              <a:t>需求获取和分析</a:t>
            </a:r>
            <a:endParaRPr lang="zh-CN" altLang="en-US"/>
          </a:p>
          <a:p>
            <a:pPr lvl="1"/>
            <a:r>
              <a:rPr lang="zh-CN" altLang="en-US"/>
              <a:t>层次化任务分析</a:t>
            </a:r>
            <a:endParaRPr lang="zh-CN" altLang="en-US"/>
          </a:p>
          <a:p>
            <a:r>
              <a:rPr lang="zh-CN" altLang="en-US"/>
              <a:t>原型</a:t>
            </a:r>
            <a:endParaRPr lang="zh-CN" altLang="en-US"/>
          </a:p>
          <a:p>
            <a:endParaRPr lang="zh-CN" altLang="en-US"/>
          </a:p>
          <a:p>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a:t>课堂练习：人物角色构造</a:t>
            </a:r>
            <a:endParaRPr lang="zh-CN" altLang="en-US"/>
          </a:p>
        </p:txBody>
      </p:sp>
      <p:sp>
        <p:nvSpPr>
          <p:cNvPr id="55299" name="内容占位符 2"/>
          <p:cNvSpPr>
            <a:spLocks noGrp="1"/>
          </p:cNvSpPr>
          <p:nvPr>
            <p:ph idx="1"/>
          </p:nvPr>
        </p:nvSpPr>
        <p:spPr>
          <a:xfrm>
            <a:off x="467544" y="980728"/>
            <a:ext cx="8229600" cy="4530725"/>
          </a:xfrm>
        </p:spPr>
        <p:txBody>
          <a:bodyPr/>
          <a:lstStyle/>
          <a:p>
            <a:endParaRPr lang="en-US" altLang="zh-CN" dirty="0"/>
          </a:p>
          <a:p>
            <a:pPr lvl="1"/>
            <a:r>
              <a:rPr lang="zh-CN" altLang="en-US" dirty="0"/>
              <a:t>为移动平台上的校园互助系统构建人物角色</a:t>
            </a:r>
            <a:r>
              <a:rPr lang="en-US" altLang="en-US" dirty="0"/>
              <a:t>及场景描述</a:t>
            </a:r>
            <a:endParaRPr lang="zh-CN" altLang="en-US" dirty="0"/>
          </a:p>
        </p:txBody>
      </p:sp>
      <p:pic>
        <p:nvPicPr>
          <p:cNvPr id="55300"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2925" y="2492896"/>
            <a:ext cx="5938837" cy="3660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9492" y="1600200"/>
            <a:ext cx="7465015" cy="4530725"/>
          </a:xfrm>
        </p:spPr>
      </p:pic>
      <p:sp>
        <p:nvSpPr>
          <p:cNvPr id="4" name="Date Placeholder 3"/>
          <p:cNvSpPr>
            <a:spLocks noGrp="1"/>
          </p:cNvSpPr>
          <p:nvPr>
            <p:ph type="dt" sz="half" idx="10"/>
          </p:nvPr>
        </p:nvSpPr>
        <p:spPr/>
        <p:txBody>
          <a:bodyPr/>
          <a:lstStyle/>
          <a:p>
            <a:pPr>
              <a:defRPr/>
            </a:pPr>
            <a:fld id="{C0F95D58-4C02-453D-AB5D-96F9683E4F81}" type="datetime1">
              <a:rPr lang="zh-CN" altLang="en-US" smtClean="0"/>
            </a:fld>
            <a:endParaRPr lang="en-US" altLang="zh-CN"/>
          </a:p>
        </p:txBody>
      </p:sp>
      <p:sp>
        <p:nvSpPr>
          <p:cNvPr id="5" name="Slide Number Placeholder 4"/>
          <p:cNvSpPr>
            <a:spLocks noGrp="1"/>
          </p:cNvSpPr>
          <p:nvPr>
            <p:ph type="sldNum" sz="quarter" idx="11"/>
          </p:nvPr>
        </p:nvSpPr>
        <p:spPr/>
        <p:txBody>
          <a:bodyPr/>
          <a:lstStyle/>
          <a:p>
            <a:pPr>
              <a:defRPr/>
            </a:pPr>
            <a:fld id="{CB07928A-7C2C-4ADC-9A99-997E9BBC8AAF}" type="slidenum">
              <a:rPr lang="zh-CN" altLang="en-US" smtClean="0"/>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产品特性</a:t>
            </a:r>
            <a:endParaRPr lang="en-US" dirty="0"/>
          </a:p>
        </p:txBody>
      </p:sp>
      <p:sp>
        <p:nvSpPr>
          <p:cNvPr id="4" name="Date Placeholder 3"/>
          <p:cNvSpPr>
            <a:spLocks noGrp="1"/>
          </p:cNvSpPr>
          <p:nvPr>
            <p:ph type="dt" sz="half" idx="10"/>
          </p:nvPr>
        </p:nvSpPr>
        <p:spPr/>
        <p:txBody>
          <a:bodyPr/>
          <a:lstStyle/>
          <a:p>
            <a:pPr>
              <a:defRPr/>
            </a:pPr>
            <a:fld id="{C0F95D58-4C02-453D-AB5D-96F9683E4F81}" type="datetime1">
              <a:rPr lang="zh-CN" altLang="en-US" smtClean="0"/>
            </a:fld>
            <a:endParaRPr lang="en-US" altLang="zh-CN"/>
          </a:p>
        </p:txBody>
      </p:sp>
      <p:sp>
        <p:nvSpPr>
          <p:cNvPr id="5" name="Slide Number Placeholder 4"/>
          <p:cNvSpPr>
            <a:spLocks noGrp="1"/>
          </p:cNvSpPr>
          <p:nvPr>
            <p:ph type="sldNum" sz="quarter" idx="11"/>
          </p:nvPr>
        </p:nvSpPr>
        <p:spPr/>
        <p:txBody>
          <a:bodyPr/>
          <a:lstStyle/>
          <a:p>
            <a:pPr>
              <a:defRPr/>
            </a:pPr>
            <a:fld id="{CB07928A-7C2C-4ADC-9A99-997E9BBC8AAF}" type="slidenum">
              <a:rPr lang="zh-CN" altLang="en-US" smtClean="0"/>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ltLang="zh-CN" sz="2800" dirty="0"/>
              <a:t>3.2</a:t>
            </a:r>
            <a:r>
              <a:rPr lang="zh-CN" altLang="en-US" sz="2800" dirty="0"/>
              <a:t>产品特性 </a:t>
            </a:r>
            <a:endParaRPr lang="zh-CN" altLang="en-US" sz="2800" dirty="0"/>
          </a:p>
        </p:txBody>
      </p:sp>
      <p:sp>
        <p:nvSpPr>
          <p:cNvPr id="10243" name="Rectangle 3"/>
          <p:cNvSpPr>
            <a:spLocks noGrp="1" noChangeArrowheads="1"/>
          </p:cNvSpPr>
          <p:nvPr>
            <p:ph type="body" idx="1"/>
          </p:nvPr>
        </p:nvSpPr>
        <p:spPr/>
        <p:txBody>
          <a:bodyPr/>
          <a:lstStyle/>
          <a:p>
            <a:r>
              <a:rPr lang="zh-CN" altLang="en-US" sz="2400"/>
              <a:t>功能不同</a:t>
            </a:r>
            <a:endParaRPr lang="zh-CN" altLang="en-US" sz="2400"/>
          </a:p>
          <a:p>
            <a:pPr lvl="1"/>
            <a:r>
              <a:rPr lang="zh-CN" altLang="en-US" sz="2000"/>
              <a:t>智能冰箱：应能够提示黄油已用完 </a:t>
            </a:r>
            <a:endParaRPr lang="zh-CN" altLang="en-US" sz="2000"/>
          </a:p>
          <a:p>
            <a:pPr lvl="1"/>
            <a:r>
              <a:rPr lang="zh-CN" altLang="en-US" sz="2000"/>
              <a:t>字处理器：系统应支持多种格式 </a:t>
            </a:r>
            <a:endParaRPr lang="zh-CN" altLang="en-US" sz="2000"/>
          </a:p>
          <a:p>
            <a:r>
              <a:rPr lang="zh-CN" altLang="en-US" sz="2400"/>
              <a:t>物理条件不同</a:t>
            </a:r>
            <a:endParaRPr lang="zh-CN" altLang="en-US" sz="2400"/>
          </a:p>
          <a:p>
            <a:pPr lvl="1"/>
            <a:r>
              <a:rPr lang="zh-CN" altLang="en-US" sz="2000"/>
              <a:t>移动设备运行的系统应尽可能小，屏幕显示限制</a:t>
            </a:r>
            <a:endParaRPr lang="zh-CN" altLang="en-US" sz="2000"/>
          </a:p>
          <a:p>
            <a:r>
              <a:rPr lang="zh-CN" altLang="en-US" sz="2400"/>
              <a:t>使用环境不同</a:t>
            </a:r>
            <a:endParaRPr lang="zh-CN" altLang="en-US" sz="2400"/>
          </a:p>
          <a:p>
            <a:pPr lvl="1"/>
            <a:r>
              <a:rPr lang="zh-CN" altLang="en-US" sz="2000"/>
              <a:t>物理环境：如操作环境中的采光、噪音和尘土状况 </a:t>
            </a:r>
            <a:endParaRPr lang="zh-CN" altLang="en-US" sz="2000"/>
          </a:p>
          <a:p>
            <a:pPr lvl="1"/>
            <a:r>
              <a:rPr lang="zh-CN" altLang="en-US" sz="2000"/>
              <a:t>社会环境：是否要共享数据，同步还是异步？</a:t>
            </a:r>
            <a:endParaRPr lang="zh-CN" altLang="en-US" sz="2000"/>
          </a:p>
          <a:p>
            <a:pPr lvl="1"/>
            <a:r>
              <a:rPr lang="zh-CN" altLang="en-US" sz="2000"/>
              <a:t>组织环境：管理的层次结构如何？是否提供培训资源或设施？ </a:t>
            </a:r>
            <a:endParaRPr lang="zh-CN" altLang="en-US" sz="2000"/>
          </a:p>
          <a:p>
            <a:pPr lvl="1"/>
            <a:r>
              <a:rPr lang="zh-CN" altLang="en-US" sz="2000"/>
              <a:t>技术环境：产品应能运行于何种平台上？应与何种技术兼容？ </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dirty="0" err="1"/>
              <a:t>WetPC</a:t>
            </a:r>
            <a:endParaRPr lang="zh-CN" altLang="en-US" dirty="0"/>
          </a:p>
        </p:txBody>
      </p:sp>
      <p:sp>
        <p:nvSpPr>
          <p:cNvPr id="11267" name="Rectangle 3"/>
          <p:cNvSpPr>
            <a:spLocks noGrp="1" noChangeArrowheads="1"/>
          </p:cNvSpPr>
          <p:nvPr>
            <p:ph type="body" idx="1"/>
          </p:nvPr>
        </p:nvSpPr>
        <p:spPr/>
        <p:txBody>
          <a:bodyPr/>
          <a:lstStyle/>
          <a:p>
            <a:r>
              <a:rPr lang="zh-CN" altLang="en-US"/>
              <a:t>一只手操作的计算机</a:t>
            </a:r>
            <a:endParaRPr lang="zh-CN" altLang="en-US"/>
          </a:p>
        </p:txBody>
      </p:sp>
      <p:pic>
        <p:nvPicPr>
          <p:cNvPr id="1126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0113" y="2276475"/>
            <a:ext cx="7056437"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theme/theme1.xml><?xml version="1.0" encoding="utf-8"?>
<a:theme xmlns:a="http://schemas.openxmlformats.org/drawingml/2006/main" name="cug4">
  <a:themeElements>
    <a:clrScheme name="cug4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FF99FF"/>
      </a:folHlink>
    </a:clrScheme>
    <a:fontScheme name="cug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Char char="•"/>
          <a:defRPr kumimoji="0" lang="zh-CN" sz="1800" b="0" i="0" u="none" strike="noStrike" cap="none" normalizeH="0" baseline="0" smtClean="0">
            <a:ln>
              <a:noFill/>
            </a:ln>
            <a:solidFill>
              <a:schemeClr val="tx1"/>
            </a:solidFill>
            <a:effectLst/>
            <a:latin typeface="Times New Roman" panose="02020603050405020304" pitchFamily="18"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Char char="•"/>
          <a:defRPr kumimoji="0" lang="zh-CN" sz="1800" b="0" i="0" u="none" strike="noStrike" cap="none" normalizeH="0" baseline="0" smtClean="0">
            <a:ln>
              <a:noFill/>
            </a:ln>
            <a:solidFill>
              <a:schemeClr val="tx1"/>
            </a:solidFill>
            <a:effectLst/>
            <a:latin typeface="Times New Roman" panose="02020603050405020304" pitchFamily="18" charset="0"/>
            <a:ea typeface="SimSun" pitchFamily="2" charset="-122"/>
          </a:defRPr>
        </a:defPPr>
      </a:lstStyle>
    </a:lnDef>
  </a:objectDefaults>
  <a:extraClrSchemeLst>
    <a:extraClrScheme>
      <a:clrScheme name="cug4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ug4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ug4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ug4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ug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ug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ug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ug4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FF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6225</Words>
  <Application>WPS Writer</Application>
  <PresentationFormat>On-screen Show (4:3)</PresentationFormat>
  <Paragraphs>544</Paragraphs>
  <Slides>52</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52</vt:i4>
      </vt:variant>
    </vt:vector>
  </HeadingPairs>
  <TitlesOfParts>
    <vt:vector size="69" baseType="lpstr">
      <vt:lpstr>Arial</vt:lpstr>
      <vt:lpstr>SimSun</vt:lpstr>
      <vt:lpstr>Wingdings</vt:lpstr>
      <vt:lpstr>Times New Roman</vt:lpstr>
      <vt:lpstr>汉仪书宋二KW</vt:lpstr>
      <vt:lpstr>隶书</vt:lpstr>
      <vt:lpstr>报隶-简</vt:lpstr>
      <vt:lpstr>Tahoma</vt:lpstr>
      <vt:lpstr>SimSun</vt:lpstr>
      <vt:lpstr>微软雅黑</vt:lpstr>
      <vt:lpstr>汉仪旗黑</vt:lpstr>
      <vt:lpstr>Arial Unicode MS</vt:lpstr>
      <vt:lpstr>SimSun</vt:lpstr>
      <vt:lpstr>cug4</vt:lpstr>
      <vt:lpstr>Word.Picture.8</vt:lpstr>
      <vt:lpstr>Word.Picture.8</vt:lpstr>
      <vt:lpstr>Visio.Drawing.11</vt:lpstr>
      <vt:lpstr>人机交互 —— 第三章：交互需求定义    </vt:lpstr>
      <vt:lpstr>PowerPoint 演示文稿</vt:lpstr>
      <vt:lpstr>PowerPoint 演示文稿</vt:lpstr>
      <vt:lpstr>3.1背景</vt:lpstr>
      <vt:lpstr>需求是什么</vt:lpstr>
      <vt:lpstr>PowerPoint 演示文稿</vt:lpstr>
      <vt:lpstr>PowerPoint 演示文稿</vt:lpstr>
      <vt:lpstr>3.2产品特性 </vt:lpstr>
      <vt:lpstr>WetPC</vt:lpstr>
      <vt:lpstr>PowerPoint 演示文稿</vt:lpstr>
      <vt:lpstr>3.3用户特性 </vt:lpstr>
      <vt:lpstr>3.3.1体验水平差异</vt:lpstr>
      <vt:lpstr>新手用户 </vt:lpstr>
      <vt:lpstr>专家用户</vt:lpstr>
      <vt:lpstr>中间用户</vt:lpstr>
      <vt:lpstr>3.3.2年龄差异 </vt:lpstr>
      <vt:lpstr>3.3.3文化差异 </vt:lpstr>
      <vt:lpstr>3.3.4健康差异</vt:lpstr>
      <vt:lpstr>PowerPoint 演示文稿</vt:lpstr>
      <vt:lpstr>PowerPoint 演示文稿</vt:lpstr>
      <vt:lpstr>3.4用户建模 </vt:lpstr>
      <vt:lpstr>3.4.1人物角色的作用</vt:lpstr>
      <vt:lpstr>人物角色的构造 </vt:lpstr>
      <vt:lpstr>人物角色的构造</vt:lpstr>
      <vt:lpstr>举例</vt:lpstr>
      <vt:lpstr>注意</vt:lpstr>
      <vt:lpstr>3.4.2用户建模过程 </vt:lpstr>
      <vt:lpstr>PowerPoint 演示文稿</vt:lpstr>
      <vt:lpstr>3.5需求获取——观察 </vt:lpstr>
      <vt:lpstr>3.5需求获取——场景 </vt:lpstr>
      <vt:lpstr>场景举例</vt:lpstr>
      <vt:lpstr>人物角色+场景剧本→需求</vt:lpstr>
      <vt:lpstr>需求定义步骤1:创建问题和前景综述 </vt:lpstr>
      <vt:lpstr>需求定义步骤2：头脑风暴 </vt:lpstr>
      <vt:lpstr>需求定义步骤3:确定人物角色的期望</vt:lpstr>
      <vt:lpstr>需求定义步骤4:构造情境场景剧本 </vt:lpstr>
      <vt:lpstr>情境场景剧本举例</vt:lpstr>
      <vt:lpstr>PowerPoint 演示文稿</vt:lpstr>
      <vt:lpstr>PowerPoint 演示文稿</vt:lpstr>
      <vt:lpstr>PowerPoint 演示文稿</vt:lpstr>
      <vt:lpstr>需求定义步骤5:确定需求</vt:lpstr>
      <vt:lpstr>PowerPoint 演示文稿</vt:lpstr>
      <vt:lpstr>3.6任务分析</vt:lpstr>
      <vt:lpstr>举例：图书馆目录服务</vt:lpstr>
      <vt:lpstr>执行次序</vt:lpstr>
      <vt:lpstr>方框-线条图示</vt:lpstr>
      <vt:lpstr>用途</vt:lpstr>
      <vt:lpstr>PowerPoint 演示文稿</vt:lpstr>
      <vt:lpstr>3.7需求验证</vt:lpstr>
      <vt:lpstr>原型分类</vt:lpstr>
      <vt:lpstr>小结</vt:lpstr>
      <vt:lpstr>课堂练习：人物角色构造</vt:lpstr>
    </vt:vector>
  </TitlesOfParts>
  <Company>CUG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HCI</dc:title>
  <dc:creator>Eason</dc:creator>
  <cp:lastModifiedBy>eason</cp:lastModifiedBy>
  <cp:revision>353</cp:revision>
  <cp:lastPrinted>2022-03-02T08:50:12Z</cp:lastPrinted>
  <dcterms:created xsi:type="dcterms:W3CDTF">2022-03-02T08:50:12Z</dcterms:created>
  <dcterms:modified xsi:type="dcterms:W3CDTF">2022-03-02T08:50:12Z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1033-3.8.1.6116</vt:lpwstr>
  </property>
</Properties>
</file>