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65" r:id="rId3"/>
    <p:sldId id="307" r:id="rId4"/>
    <p:sldId id="305" r:id="rId5"/>
    <p:sldId id="306" r:id="rId6"/>
    <p:sldId id="310" r:id="rId7"/>
    <p:sldId id="351" r:id="rId8"/>
    <p:sldId id="339" r:id="rId9"/>
    <p:sldId id="352" r:id="rId10"/>
    <p:sldId id="340" r:id="rId11"/>
    <p:sldId id="287" r:id="rId12"/>
    <p:sldId id="353" r:id="rId13"/>
    <p:sldId id="354" r:id="rId14"/>
    <p:sldId id="341" r:id="rId15"/>
    <p:sldId id="309" r:id="rId16"/>
    <p:sldId id="356" r:id="rId17"/>
    <p:sldId id="355" r:id="rId18"/>
    <p:sldId id="311" r:id="rId19"/>
    <p:sldId id="357" r:id="rId20"/>
    <p:sldId id="342" r:id="rId21"/>
    <p:sldId id="312" r:id="rId22"/>
    <p:sldId id="358" r:id="rId23"/>
    <p:sldId id="343" r:id="rId24"/>
    <p:sldId id="313" r:id="rId25"/>
    <p:sldId id="316" r:id="rId26"/>
    <p:sldId id="317" r:id="rId27"/>
    <p:sldId id="318" r:id="rId28"/>
    <p:sldId id="315" r:id="rId29"/>
    <p:sldId id="314" r:id="rId30"/>
    <p:sldId id="359" r:id="rId31"/>
    <p:sldId id="302" r:id="rId32"/>
    <p:sldId id="308" r:id="rId33"/>
    <p:sldId id="366" r:id="rId34"/>
    <p:sldId id="319" r:id="rId35"/>
    <p:sldId id="344" r:id="rId36"/>
    <p:sldId id="324" r:id="rId37"/>
    <p:sldId id="321" r:id="rId38"/>
    <p:sldId id="322" r:id="rId39"/>
    <p:sldId id="323" r:id="rId40"/>
    <p:sldId id="345" r:id="rId41"/>
    <p:sldId id="325" r:id="rId42"/>
    <p:sldId id="326" r:id="rId43"/>
    <p:sldId id="346" r:id="rId44"/>
    <p:sldId id="327" r:id="rId45"/>
    <p:sldId id="347" r:id="rId46"/>
    <p:sldId id="328" r:id="rId47"/>
    <p:sldId id="329" r:id="rId48"/>
    <p:sldId id="348" r:id="rId49"/>
    <p:sldId id="330" r:id="rId50"/>
    <p:sldId id="331" r:id="rId51"/>
    <p:sldId id="333" r:id="rId52"/>
    <p:sldId id="334" r:id="rId53"/>
    <p:sldId id="288" r:id="rId54"/>
    <p:sldId id="350" r:id="rId55"/>
    <p:sldId id="360" r:id="rId56"/>
    <p:sldId id="361" r:id="rId57"/>
    <p:sldId id="362" r:id="rId58"/>
    <p:sldId id="363" r:id="rId59"/>
    <p:sldId id="335" r:id="rId60"/>
    <p:sldId id="336" r:id="rId61"/>
    <p:sldId id="337" r:id="rId62"/>
    <p:sldId id="364" r:id="rId63"/>
    <p:sldId id="260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00"/>
    <a:srgbClr val="FFFF00"/>
    <a:srgbClr val="FF66CC"/>
    <a:srgbClr val="E5E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3FCD4-E499-4EE5-AD0F-34E495FF2344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22BC6AE-50DB-4BF9-BD08-207C1D8C83DC}">
      <dgm:prSet phldrT="[文本]"/>
      <dgm:spPr/>
      <dgm:t>
        <a:bodyPr/>
        <a:lstStyle/>
        <a:p>
          <a:pPr algn="ctr"/>
          <a:r>
            <a:rPr lang="zh-CN" altLang="en-US" dirty="0" smtClean="0"/>
            <a:t>未知问题</a:t>
          </a:r>
          <a:r>
            <a:rPr lang="en-US" altLang="zh-CN" dirty="0" smtClean="0">
              <a:sym typeface="Wingdings" pitchFamily="2" charset="2"/>
            </a:rPr>
            <a:t></a:t>
          </a:r>
          <a:r>
            <a:rPr lang="zh-CN" altLang="zh-CN" dirty="0" smtClean="0">
              <a:sym typeface="Wingdings" pitchFamily="2" charset="2"/>
            </a:rPr>
            <a:t>已知问题</a:t>
          </a:r>
          <a:endParaRPr lang="zh-CN" altLang="en-US" dirty="0"/>
        </a:p>
      </dgm:t>
    </dgm:pt>
    <dgm:pt modelId="{25762FA0-7F2C-429E-940C-FFDC49276768}" type="parTrans" cxnId="{F86DC875-C178-4A78-80A8-2A181DA950C4}">
      <dgm:prSet/>
      <dgm:spPr/>
      <dgm:t>
        <a:bodyPr/>
        <a:lstStyle/>
        <a:p>
          <a:endParaRPr lang="zh-CN" altLang="en-US"/>
        </a:p>
      </dgm:t>
    </dgm:pt>
    <dgm:pt modelId="{E500B8EC-61DC-42DF-8861-CD878BC78E88}" type="sibTrans" cxnId="{F86DC875-C178-4A78-80A8-2A181DA950C4}">
      <dgm:prSet/>
      <dgm:spPr/>
      <dgm:t>
        <a:bodyPr/>
        <a:lstStyle/>
        <a:p>
          <a:endParaRPr lang="zh-CN" altLang="en-US"/>
        </a:p>
      </dgm:t>
    </dgm:pt>
    <dgm:pt modelId="{5228F69C-3016-4C51-84E2-BAAE291F02EA}">
      <dgm:prSet phldrT="[文本]"/>
      <dgm:spPr/>
      <dgm:t>
        <a:bodyPr/>
        <a:lstStyle/>
        <a:p>
          <a:pPr algn="ctr"/>
          <a:r>
            <a:rPr lang="zh-CN" altLang="en-US" dirty="0" smtClean="0"/>
            <a:t>相对重要</a:t>
          </a:r>
          <a:r>
            <a:rPr lang="en-US" altLang="zh-CN" dirty="0" smtClean="0">
              <a:sym typeface="Wingdings" pitchFamily="2" charset="2"/>
            </a:rPr>
            <a:t></a:t>
          </a:r>
          <a:r>
            <a:rPr lang="zh-CN" altLang="zh-CN" dirty="0" smtClean="0">
              <a:sym typeface="Wingdings" pitchFamily="2" charset="2"/>
            </a:rPr>
            <a:t>相对次要</a:t>
          </a:r>
          <a:endParaRPr lang="zh-CN" altLang="en-US" dirty="0"/>
        </a:p>
      </dgm:t>
    </dgm:pt>
    <dgm:pt modelId="{8D2B3EDF-3D32-4291-921B-3D8B13404291}" type="parTrans" cxnId="{6EF659AE-2018-47DD-80AD-29646090B9CC}">
      <dgm:prSet/>
      <dgm:spPr/>
      <dgm:t>
        <a:bodyPr/>
        <a:lstStyle/>
        <a:p>
          <a:endParaRPr lang="zh-CN" altLang="en-US"/>
        </a:p>
      </dgm:t>
    </dgm:pt>
    <dgm:pt modelId="{3E219E3B-8337-4264-9E4A-5B10949E7557}" type="sibTrans" cxnId="{6EF659AE-2018-47DD-80AD-29646090B9CC}">
      <dgm:prSet/>
      <dgm:spPr/>
      <dgm:t>
        <a:bodyPr/>
        <a:lstStyle/>
        <a:p>
          <a:endParaRPr lang="zh-CN" altLang="en-US"/>
        </a:p>
      </dgm:t>
    </dgm:pt>
    <dgm:pt modelId="{A058B5AF-1523-4FAB-AD77-131CAD0C6794}">
      <dgm:prSet phldrT="[文本]"/>
      <dgm:spPr/>
      <dgm:t>
        <a:bodyPr/>
        <a:lstStyle/>
        <a:p>
          <a:pPr algn="ctr"/>
          <a:r>
            <a:rPr lang="zh-CN" altLang="en-US" dirty="0" smtClean="0"/>
            <a:t>关注点转换</a:t>
          </a:r>
          <a:endParaRPr lang="zh-CN" altLang="en-US" dirty="0"/>
        </a:p>
      </dgm:t>
    </dgm:pt>
    <dgm:pt modelId="{5B9254D7-B6E3-46CC-9DF9-544677498DDF}" type="parTrans" cxnId="{30AA34EE-951B-4990-8387-C68AD8C82A8D}">
      <dgm:prSet/>
      <dgm:spPr/>
      <dgm:t>
        <a:bodyPr/>
        <a:lstStyle/>
        <a:p>
          <a:endParaRPr lang="zh-CN" altLang="en-US"/>
        </a:p>
      </dgm:t>
    </dgm:pt>
    <dgm:pt modelId="{8EAEA2C1-DAB1-4AEB-BCAD-7DF5B46B6597}" type="sibTrans" cxnId="{30AA34EE-951B-4990-8387-C68AD8C82A8D}">
      <dgm:prSet/>
      <dgm:spPr/>
      <dgm:t>
        <a:bodyPr/>
        <a:lstStyle/>
        <a:p>
          <a:endParaRPr lang="zh-CN" altLang="en-US"/>
        </a:p>
      </dgm:t>
    </dgm:pt>
    <dgm:pt modelId="{61F36833-0D7B-40DF-9EB8-BA36B6023669}">
      <dgm:prSet phldrT="[文本]"/>
      <dgm:spPr/>
      <dgm:t>
        <a:bodyPr/>
        <a:lstStyle/>
        <a:p>
          <a:pPr algn="ctr"/>
          <a:r>
            <a:rPr lang="zh-CN" altLang="en-US" dirty="0" smtClean="0"/>
            <a:t>隐喻：打开沟通之门</a:t>
          </a:r>
          <a:endParaRPr lang="zh-CN" altLang="en-US" dirty="0"/>
        </a:p>
      </dgm:t>
    </dgm:pt>
    <dgm:pt modelId="{11BB5E72-DD5B-496C-88F1-E237186A71BB}" type="parTrans" cxnId="{A95E448E-7A51-46FF-AC07-0A8754941091}">
      <dgm:prSet/>
      <dgm:spPr/>
      <dgm:t>
        <a:bodyPr/>
        <a:lstStyle/>
        <a:p>
          <a:endParaRPr lang="zh-CN" altLang="en-US"/>
        </a:p>
      </dgm:t>
    </dgm:pt>
    <dgm:pt modelId="{E63509A6-A8BA-4B80-82B7-F673BEB52983}" type="sibTrans" cxnId="{A95E448E-7A51-46FF-AC07-0A8754941091}">
      <dgm:prSet/>
      <dgm:spPr/>
      <dgm:t>
        <a:bodyPr/>
        <a:lstStyle/>
        <a:p>
          <a:endParaRPr lang="zh-CN" altLang="en-US"/>
        </a:p>
      </dgm:t>
    </dgm:pt>
    <dgm:pt modelId="{ACE4DAE6-269A-4F3B-A2C2-4BA007A955BD}" type="pres">
      <dgm:prSet presAssocID="{63F3FCD4-E499-4EE5-AD0F-34E495FF23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106426-30B6-4A6B-90A4-47472861805E}" type="pres">
      <dgm:prSet presAssocID="{222BC6AE-50DB-4BF9-BD08-207C1D8C83DC}" presName="parentLin" presStyleCnt="0"/>
      <dgm:spPr/>
    </dgm:pt>
    <dgm:pt modelId="{A2432AC4-E2E8-4A07-99B1-0F4C48EC5B2C}" type="pres">
      <dgm:prSet presAssocID="{222BC6AE-50DB-4BF9-BD08-207C1D8C83D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B3C8F5C5-8D48-4B86-81B7-3541D9CAA2C1}" type="pres">
      <dgm:prSet presAssocID="{222BC6AE-50DB-4BF9-BD08-207C1D8C83D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EDBBD-2681-4C5B-8443-121A560DD644}" type="pres">
      <dgm:prSet presAssocID="{222BC6AE-50DB-4BF9-BD08-207C1D8C83DC}" presName="negativeSpace" presStyleCnt="0"/>
      <dgm:spPr/>
    </dgm:pt>
    <dgm:pt modelId="{247C609D-0538-4E99-A18B-D18F183727B3}" type="pres">
      <dgm:prSet presAssocID="{222BC6AE-50DB-4BF9-BD08-207C1D8C83DC}" presName="childText" presStyleLbl="conFgAcc1" presStyleIdx="0" presStyleCnt="4">
        <dgm:presLayoutVars>
          <dgm:bulletEnabled val="1"/>
        </dgm:presLayoutVars>
      </dgm:prSet>
      <dgm:spPr/>
    </dgm:pt>
    <dgm:pt modelId="{5CE4D188-7C4C-4852-B194-58F538632B9D}" type="pres">
      <dgm:prSet presAssocID="{E500B8EC-61DC-42DF-8861-CD878BC78E88}" presName="spaceBetweenRectangles" presStyleCnt="0"/>
      <dgm:spPr/>
    </dgm:pt>
    <dgm:pt modelId="{81504BA5-9E72-4A9E-B8B0-35B104FE8D6B}" type="pres">
      <dgm:prSet presAssocID="{5228F69C-3016-4C51-84E2-BAAE291F02EA}" presName="parentLin" presStyleCnt="0"/>
      <dgm:spPr/>
    </dgm:pt>
    <dgm:pt modelId="{D1BCEE8E-8D34-4D22-AADE-6D5B782FED9C}" type="pres">
      <dgm:prSet presAssocID="{5228F69C-3016-4C51-84E2-BAAE291F02EA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432F4791-837F-400B-A0E4-0B1CE0B334B6}" type="pres">
      <dgm:prSet presAssocID="{5228F69C-3016-4C51-84E2-BAAE291F02E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6A0DF7-392E-4F18-AE7A-FC084E32B751}" type="pres">
      <dgm:prSet presAssocID="{5228F69C-3016-4C51-84E2-BAAE291F02EA}" presName="negativeSpace" presStyleCnt="0"/>
      <dgm:spPr/>
    </dgm:pt>
    <dgm:pt modelId="{88023512-7A4C-4D15-9D74-B98219249C2B}" type="pres">
      <dgm:prSet presAssocID="{5228F69C-3016-4C51-84E2-BAAE291F02EA}" presName="childText" presStyleLbl="conFgAcc1" presStyleIdx="1" presStyleCnt="4">
        <dgm:presLayoutVars>
          <dgm:bulletEnabled val="1"/>
        </dgm:presLayoutVars>
      </dgm:prSet>
      <dgm:spPr/>
    </dgm:pt>
    <dgm:pt modelId="{DD3B055A-18C2-4B43-AEAC-FFEB2D1CE92C}" type="pres">
      <dgm:prSet presAssocID="{3E219E3B-8337-4264-9E4A-5B10949E7557}" presName="spaceBetweenRectangles" presStyleCnt="0"/>
      <dgm:spPr/>
    </dgm:pt>
    <dgm:pt modelId="{51ACA9DF-CD6E-4F4A-8F01-6E46FBDD0D69}" type="pres">
      <dgm:prSet presAssocID="{A058B5AF-1523-4FAB-AD77-131CAD0C6794}" presName="parentLin" presStyleCnt="0"/>
      <dgm:spPr/>
    </dgm:pt>
    <dgm:pt modelId="{B70DC2AB-B20C-4F8E-A9FE-C46598CC3323}" type="pres">
      <dgm:prSet presAssocID="{A058B5AF-1523-4FAB-AD77-131CAD0C6794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ACC64D5-95AB-4816-8846-CE33FD15FDBC}" type="pres">
      <dgm:prSet presAssocID="{A058B5AF-1523-4FAB-AD77-131CAD0C679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4B098-B517-4BFD-8845-E48A241365A3}" type="pres">
      <dgm:prSet presAssocID="{A058B5AF-1523-4FAB-AD77-131CAD0C6794}" presName="negativeSpace" presStyleCnt="0"/>
      <dgm:spPr/>
    </dgm:pt>
    <dgm:pt modelId="{D7A07BDC-5E0C-4F3F-AC73-868C93A7D33F}" type="pres">
      <dgm:prSet presAssocID="{A058B5AF-1523-4FAB-AD77-131CAD0C6794}" presName="childText" presStyleLbl="conFgAcc1" presStyleIdx="2" presStyleCnt="4">
        <dgm:presLayoutVars>
          <dgm:bulletEnabled val="1"/>
        </dgm:presLayoutVars>
      </dgm:prSet>
      <dgm:spPr/>
    </dgm:pt>
    <dgm:pt modelId="{2D8CE602-D72E-48BA-8795-491B800A3777}" type="pres">
      <dgm:prSet presAssocID="{8EAEA2C1-DAB1-4AEB-BCAD-7DF5B46B6597}" presName="spaceBetweenRectangles" presStyleCnt="0"/>
      <dgm:spPr/>
    </dgm:pt>
    <dgm:pt modelId="{0266A0BD-FA75-42E9-8AF0-4FDA19D5362F}" type="pres">
      <dgm:prSet presAssocID="{61F36833-0D7B-40DF-9EB8-BA36B6023669}" presName="parentLin" presStyleCnt="0"/>
      <dgm:spPr/>
    </dgm:pt>
    <dgm:pt modelId="{35FA62E4-DF6D-4281-9A75-8559A6FAD9E3}" type="pres">
      <dgm:prSet presAssocID="{61F36833-0D7B-40DF-9EB8-BA36B6023669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EB615B93-B413-4ED5-8415-6DC2F8B2908B}" type="pres">
      <dgm:prSet presAssocID="{61F36833-0D7B-40DF-9EB8-BA36B602366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38062C-AB39-4728-8417-A6ADE066A244}" type="pres">
      <dgm:prSet presAssocID="{61F36833-0D7B-40DF-9EB8-BA36B6023669}" presName="negativeSpace" presStyleCnt="0"/>
      <dgm:spPr/>
    </dgm:pt>
    <dgm:pt modelId="{635CF20A-FFD4-4ACD-892A-484431352EFE}" type="pres">
      <dgm:prSet presAssocID="{61F36833-0D7B-40DF-9EB8-BA36B602366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FF0374A-7A16-4110-9745-6AF858696C97}" type="presOf" srcId="{61F36833-0D7B-40DF-9EB8-BA36B6023669}" destId="{EB615B93-B413-4ED5-8415-6DC2F8B2908B}" srcOrd="1" destOrd="0" presId="urn:microsoft.com/office/officeart/2005/8/layout/list1"/>
    <dgm:cxn modelId="{30AA34EE-951B-4990-8387-C68AD8C82A8D}" srcId="{63F3FCD4-E499-4EE5-AD0F-34E495FF2344}" destId="{A058B5AF-1523-4FAB-AD77-131CAD0C6794}" srcOrd="2" destOrd="0" parTransId="{5B9254D7-B6E3-46CC-9DF9-544677498DDF}" sibTransId="{8EAEA2C1-DAB1-4AEB-BCAD-7DF5B46B6597}"/>
    <dgm:cxn modelId="{1BC98A50-EABD-4637-9E03-0B91114C3285}" type="presOf" srcId="{63F3FCD4-E499-4EE5-AD0F-34E495FF2344}" destId="{ACE4DAE6-269A-4F3B-A2C2-4BA007A955BD}" srcOrd="0" destOrd="0" presId="urn:microsoft.com/office/officeart/2005/8/layout/list1"/>
    <dgm:cxn modelId="{12FA77CF-0F53-4BA5-BE67-3B9C7F5E455B}" type="presOf" srcId="{5228F69C-3016-4C51-84E2-BAAE291F02EA}" destId="{D1BCEE8E-8D34-4D22-AADE-6D5B782FED9C}" srcOrd="0" destOrd="0" presId="urn:microsoft.com/office/officeart/2005/8/layout/list1"/>
    <dgm:cxn modelId="{C535E16A-AF85-40E7-9F85-1BD61907BE45}" type="presOf" srcId="{A058B5AF-1523-4FAB-AD77-131CAD0C6794}" destId="{9ACC64D5-95AB-4816-8846-CE33FD15FDBC}" srcOrd="1" destOrd="0" presId="urn:microsoft.com/office/officeart/2005/8/layout/list1"/>
    <dgm:cxn modelId="{6EF659AE-2018-47DD-80AD-29646090B9CC}" srcId="{63F3FCD4-E499-4EE5-AD0F-34E495FF2344}" destId="{5228F69C-3016-4C51-84E2-BAAE291F02EA}" srcOrd="1" destOrd="0" parTransId="{8D2B3EDF-3D32-4291-921B-3D8B13404291}" sibTransId="{3E219E3B-8337-4264-9E4A-5B10949E7557}"/>
    <dgm:cxn modelId="{F86DC875-C178-4A78-80A8-2A181DA950C4}" srcId="{63F3FCD4-E499-4EE5-AD0F-34E495FF2344}" destId="{222BC6AE-50DB-4BF9-BD08-207C1D8C83DC}" srcOrd="0" destOrd="0" parTransId="{25762FA0-7F2C-429E-940C-FFDC49276768}" sibTransId="{E500B8EC-61DC-42DF-8861-CD878BC78E88}"/>
    <dgm:cxn modelId="{A95E448E-7A51-46FF-AC07-0A8754941091}" srcId="{63F3FCD4-E499-4EE5-AD0F-34E495FF2344}" destId="{61F36833-0D7B-40DF-9EB8-BA36B6023669}" srcOrd="3" destOrd="0" parTransId="{11BB5E72-DD5B-496C-88F1-E237186A71BB}" sibTransId="{E63509A6-A8BA-4B80-82B7-F673BEB52983}"/>
    <dgm:cxn modelId="{81885246-758B-4B22-B3D9-6D3326894DC0}" type="presOf" srcId="{61F36833-0D7B-40DF-9EB8-BA36B6023669}" destId="{35FA62E4-DF6D-4281-9A75-8559A6FAD9E3}" srcOrd="0" destOrd="0" presId="urn:microsoft.com/office/officeart/2005/8/layout/list1"/>
    <dgm:cxn modelId="{0B88FFFB-6BBB-4366-A623-73A49D0D7E66}" type="presOf" srcId="{222BC6AE-50DB-4BF9-BD08-207C1D8C83DC}" destId="{B3C8F5C5-8D48-4B86-81B7-3541D9CAA2C1}" srcOrd="1" destOrd="0" presId="urn:microsoft.com/office/officeart/2005/8/layout/list1"/>
    <dgm:cxn modelId="{FAC4B4B6-58CB-4066-B967-B21AE9F561C8}" type="presOf" srcId="{A058B5AF-1523-4FAB-AD77-131CAD0C6794}" destId="{B70DC2AB-B20C-4F8E-A9FE-C46598CC3323}" srcOrd="0" destOrd="0" presId="urn:microsoft.com/office/officeart/2005/8/layout/list1"/>
    <dgm:cxn modelId="{0EC473EC-CD83-4B87-895E-564792CF4218}" type="presOf" srcId="{222BC6AE-50DB-4BF9-BD08-207C1D8C83DC}" destId="{A2432AC4-E2E8-4A07-99B1-0F4C48EC5B2C}" srcOrd="0" destOrd="0" presId="urn:microsoft.com/office/officeart/2005/8/layout/list1"/>
    <dgm:cxn modelId="{12F7E01B-D1D5-4DA2-AD5E-7D1378BFE372}" type="presOf" srcId="{5228F69C-3016-4C51-84E2-BAAE291F02EA}" destId="{432F4791-837F-400B-A0E4-0B1CE0B334B6}" srcOrd="1" destOrd="0" presId="urn:microsoft.com/office/officeart/2005/8/layout/list1"/>
    <dgm:cxn modelId="{1BBCA4E8-41B2-4F9E-A30D-6E71AE31CCA3}" type="presParOf" srcId="{ACE4DAE6-269A-4F3B-A2C2-4BA007A955BD}" destId="{E3106426-30B6-4A6B-90A4-47472861805E}" srcOrd="0" destOrd="0" presId="urn:microsoft.com/office/officeart/2005/8/layout/list1"/>
    <dgm:cxn modelId="{A807C663-C3DD-4D05-9E36-12F588DDC65E}" type="presParOf" srcId="{E3106426-30B6-4A6B-90A4-47472861805E}" destId="{A2432AC4-E2E8-4A07-99B1-0F4C48EC5B2C}" srcOrd="0" destOrd="0" presId="urn:microsoft.com/office/officeart/2005/8/layout/list1"/>
    <dgm:cxn modelId="{0C86FB6B-E0FE-4382-A6B6-CDD3DA240D56}" type="presParOf" srcId="{E3106426-30B6-4A6B-90A4-47472861805E}" destId="{B3C8F5C5-8D48-4B86-81B7-3541D9CAA2C1}" srcOrd="1" destOrd="0" presId="urn:microsoft.com/office/officeart/2005/8/layout/list1"/>
    <dgm:cxn modelId="{8B0250B9-7A16-4AD7-A30A-D11B246AD50A}" type="presParOf" srcId="{ACE4DAE6-269A-4F3B-A2C2-4BA007A955BD}" destId="{8CDEDBBD-2681-4C5B-8443-121A560DD644}" srcOrd="1" destOrd="0" presId="urn:microsoft.com/office/officeart/2005/8/layout/list1"/>
    <dgm:cxn modelId="{564E9FDC-3626-4A3B-8E73-C219D9D80BD2}" type="presParOf" srcId="{ACE4DAE6-269A-4F3B-A2C2-4BA007A955BD}" destId="{247C609D-0538-4E99-A18B-D18F183727B3}" srcOrd="2" destOrd="0" presId="urn:microsoft.com/office/officeart/2005/8/layout/list1"/>
    <dgm:cxn modelId="{281E1BFE-75C1-4464-B92C-A0C26B2D8740}" type="presParOf" srcId="{ACE4DAE6-269A-4F3B-A2C2-4BA007A955BD}" destId="{5CE4D188-7C4C-4852-B194-58F538632B9D}" srcOrd="3" destOrd="0" presId="urn:microsoft.com/office/officeart/2005/8/layout/list1"/>
    <dgm:cxn modelId="{254F6260-D559-42EF-A101-593568C3B65B}" type="presParOf" srcId="{ACE4DAE6-269A-4F3B-A2C2-4BA007A955BD}" destId="{81504BA5-9E72-4A9E-B8B0-35B104FE8D6B}" srcOrd="4" destOrd="0" presId="urn:microsoft.com/office/officeart/2005/8/layout/list1"/>
    <dgm:cxn modelId="{E7CC815F-C249-4FCA-9D00-7D484E727F51}" type="presParOf" srcId="{81504BA5-9E72-4A9E-B8B0-35B104FE8D6B}" destId="{D1BCEE8E-8D34-4D22-AADE-6D5B782FED9C}" srcOrd="0" destOrd="0" presId="urn:microsoft.com/office/officeart/2005/8/layout/list1"/>
    <dgm:cxn modelId="{A929686D-D2E3-4D20-BDF9-F659F6400E9C}" type="presParOf" srcId="{81504BA5-9E72-4A9E-B8B0-35B104FE8D6B}" destId="{432F4791-837F-400B-A0E4-0B1CE0B334B6}" srcOrd="1" destOrd="0" presId="urn:microsoft.com/office/officeart/2005/8/layout/list1"/>
    <dgm:cxn modelId="{BAF355E0-CB01-41F4-B0EC-1CAED8D42EB4}" type="presParOf" srcId="{ACE4DAE6-269A-4F3B-A2C2-4BA007A955BD}" destId="{376A0DF7-392E-4F18-AE7A-FC084E32B751}" srcOrd="5" destOrd="0" presId="urn:microsoft.com/office/officeart/2005/8/layout/list1"/>
    <dgm:cxn modelId="{102EE6F9-FE8C-4BE1-B8A3-0BD5E251C507}" type="presParOf" srcId="{ACE4DAE6-269A-4F3B-A2C2-4BA007A955BD}" destId="{88023512-7A4C-4D15-9D74-B98219249C2B}" srcOrd="6" destOrd="0" presId="urn:microsoft.com/office/officeart/2005/8/layout/list1"/>
    <dgm:cxn modelId="{C44635C5-A7D9-4B11-B999-F5BCA154F771}" type="presParOf" srcId="{ACE4DAE6-269A-4F3B-A2C2-4BA007A955BD}" destId="{DD3B055A-18C2-4B43-AEAC-FFEB2D1CE92C}" srcOrd="7" destOrd="0" presId="urn:microsoft.com/office/officeart/2005/8/layout/list1"/>
    <dgm:cxn modelId="{6EEC9090-9363-4E2C-9FF6-629E6DE3DB53}" type="presParOf" srcId="{ACE4DAE6-269A-4F3B-A2C2-4BA007A955BD}" destId="{51ACA9DF-CD6E-4F4A-8F01-6E46FBDD0D69}" srcOrd="8" destOrd="0" presId="urn:microsoft.com/office/officeart/2005/8/layout/list1"/>
    <dgm:cxn modelId="{AED43BA6-DA7B-48FE-A7AE-FB7923A08983}" type="presParOf" srcId="{51ACA9DF-CD6E-4F4A-8F01-6E46FBDD0D69}" destId="{B70DC2AB-B20C-4F8E-A9FE-C46598CC3323}" srcOrd="0" destOrd="0" presId="urn:microsoft.com/office/officeart/2005/8/layout/list1"/>
    <dgm:cxn modelId="{D8B581CD-4A16-48DF-B5A6-903134F13283}" type="presParOf" srcId="{51ACA9DF-CD6E-4F4A-8F01-6E46FBDD0D69}" destId="{9ACC64D5-95AB-4816-8846-CE33FD15FDBC}" srcOrd="1" destOrd="0" presId="urn:microsoft.com/office/officeart/2005/8/layout/list1"/>
    <dgm:cxn modelId="{8466A8C5-DA10-4909-9F69-714BA8EB3948}" type="presParOf" srcId="{ACE4DAE6-269A-4F3B-A2C2-4BA007A955BD}" destId="{1B94B098-B517-4BFD-8845-E48A241365A3}" srcOrd="9" destOrd="0" presId="urn:microsoft.com/office/officeart/2005/8/layout/list1"/>
    <dgm:cxn modelId="{75F01992-1880-457C-A71E-76E0DF8F9F68}" type="presParOf" srcId="{ACE4DAE6-269A-4F3B-A2C2-4BA007A955BD}" destId="{D7A07BDC-5E0C-4F3F-AC73-868C93A7D33F}" srcOrd="10" destOrd="0" presId="urn:microsoft.com/office/officeart/2005/8/layout/list1"/>
    <dgm:cxn modelId="{577EA3AF-9CBF-4CD1-8132-C96D720BC793}" type="presParOf" srcId="{ACE4DAE6-269A-4F3B-A2C2-4BA007A955BD}" destId="{2D8CE602-D72E-48BA-8795-491B800A3777}" srcOrd="11" destOrd="0" presId="urn:microsoft.com/office/officeart/2005/8/layout/list1"/>
    <dgm:cxn modelId="{465E4ADC-AAA5-4676-A5B3-A0F38C6152EA}" type="presParOf" srcId="{ACE4DAE6-269A-4F3B-A2C2-4BA007A955BD}" destId="{0266A0BD-FA75-42E9-8AF0-4FDA19D5362F}" srcOrd="12" destOrd="0" presId="urn:microsoft.com/office/officeart/2005/8/layout/list1"/>
    <dgm:cxn modelId="{02F88195-A6E1-4483-B881-DDF0A1B272C7}" type="presParOf" srcId="{0266A0BD-FA75-42E9-8AF0-4FDA19D5362F}" destId="{35FA62E4-DF6D-4281-9A75-8559A6FAD9E3}" srcOrd="0" destOrd="0" presId="urn:microsoft.com/office/officeart/2005/8/layout/list1"/>
    <dgm:cxn modelId="{82B8B7E7-559E-4903-ACFC-755E38870C80}" type="presParOf" srcId="{0266A0BD-FA75-42E9-8AF0-4FDA19D5362F}" destId="{EB615B93-B413-4ED5-8415-6DC2F8B2908B}" srcOrd="1" destOrd="0" presId="urn:microsoft.com/office/officeart/2005/8/layout/list1"/>
    <dgm:cxn modelId="{2BBCEEE2-97EA-47A0-BDDF-2B557E8966BC}" type="presParOf" srcId="{ACE4DAE6-269A-4F3B-A2C2-4BA007A955BD}" destId="{C438062C-AB39-4728-8417-A6ADE066A244}" srcOrd="13" destOrd="0" presId="urn:microsoft.com/office/officeart/2005/8/layout/list1"/>
    <dgm:cxn modelId="{8C6F6559-25CE-4DBF-8C6F-12F74199EAB1}" type="presParOf" srcId="{ACE4DAE6-269A-4F3B-A2C2-4BA007A955BD}" destId="{635CF20A-FFD4-4ACD-892A-484431352EF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C609D-0538-4E99-A18B-D18F183727B3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8F5C5-8D48-4B86-81B7-3541D9CAA2C1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未知问题</a:t>
          </a:r>
          <a:r>
            <a:rPr lang="en-US" altLang="zh-CN" sz="2300" kern="1200" dirty="0" smtClean="0">
              <a:sym typeface="Wingdings" pitchFamily="2" charset="2"/>
            </a:rPr>
            <a:t></a:t>
          </a:r>
          <a:r>
            <a:rPr lang="zh-CN" altLang="zh-CN" sz="2300" kern="1200" dirty="0" smtClean="0">
              <a:sym typeface="Wingdings" pitchFamily="2" charset="2"/>
            </a:rPr>
            <a:t>已知问题</a:t>
          </a:r>
          <a:endParaRPr lang="zh-CN" altLang="en-US" sz="2300" kern="1200" dirty="0"/>
        </a:p>
      </dsp:txBody>
      <dsp:txXfrm>
        <a:off x="337944" y="40683"/>
        <a:ext cx="4200912" cy="612672"/>
      </dsp:txXfrm>
    </dsp:sp>
    <dsp:sp modelId="{88023512-7A4C-4D15-9D74-B98219249C2B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F4791-837F-400B-A0E4-0B1CE0B334B6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相对重要</a:t>
          </a:r>
          <a:r>
            <a:rPr lang="en-US" altLang="zh-CN" sz="2300" kern="1200" dirty="0" smtClean="0">
              <a:sym typeface="Wingdings" pitchFamily="2" charset="2"/>
            </a:rPr>
            <a:t></a:t>
          </a:r>
          <a:r>
            <a:rPr lang="zh-CN" altLang="zh-CN" sz="2300" kern="1200" dirty="0" smtClean="0">
              <a:sym typeface="Wingdings" pitchFamily="2" charset="2"/>
            </a:rPr>
            <a:t>相对次要</a:t>
          </a:r>
          <a:endParaRPr lang="zh-CN" altLang="en-US" sz="2300" kern="1200" dirty="0"/>
        </a:p>
      </dsp:txBody>
      <dsp:txXfrm>
        <a:off x="337944" y="1083963"/>
        <a:ext cx="4200912" cy="612672"/>
      </dsp:txXfrm>
    </dsp:sp>
    <dsp:sp modelId="{D7A07BDC-5E0C-4F3F-AC73-868C93A7D33F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C64D5-95AB-4816-8846-CE33FD15FDBC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关注点转换</a:t>
          </a:r>
          <a:endParaRPr lang="zh-CN" altLang="en-US" sz="2300" kern="1200" dirty="0"/>
        </a:p>
      </dsp:txBody>
      <dsp:txXfrm>
        <a:off x="337944" y="2127244"/>
        <a:ext cx="4200912" cy="612672"/>
      </dsp:txXfrm>
    </dsp:sp>
    <dsp:sp modelId="{635CF20A-FFD4-4ACD-892A-484431352EFE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15B93-B413-4ED5-8415-6DC2F8B2908B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隐喻：打开沟通之门</a:t>
          </a:r>
          <a:endParaRPr lang="zh-CN" altLang="en-US" sz="2300" kern="1200" dirty="0"/>
        </a:p>
      </dsp:txBody>
      <dsp:txXfrm>
        <a:off x="337944" y="3170524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C9E6F-4D90-48DE-862C-64824FF947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95FFD-1754-45A2-905C-0CBDA4BC23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F00C1-0633-4AC9-B99B-5F1DB3D143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90FFD-32D5-48D9-8BC2-54C90E3010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5D085-AD7B-4DCB-8E5D-9DBBE70AC8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6675D-753A-4259-AA21-2217FC2003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B0270-719D-45DD-987F-7C78C225AB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323CC-69F9-4685-BAAD-BE6C2F94F2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1AB93-4C26-4D39-9E3B-4FA9F887C5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43580-1F64-416F-938C-79BC05DC5D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07B1A-7287-4FBF-B499-347BCBCB91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CD4C9-AA77-4116-B373-B93083E779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982A2-0D62-45A3-A669-D192268794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D4A3636-9A51-4AA9-B6C0-1B434DFD6F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pic_108639279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571500" y="285750"/>
            <a:ext cx="7437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不为失败找理由，只为成功找方法。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14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需求捕获策略</a:t>
            </a:r>
          </a:p>
        </p:txBody>
      </p:sp>
      <p:sp>
        <p:nvSpPr>
          <p:cNvPr id="12292" name="Rectangle 145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二、需求捕获有哪些策略？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）需求捕获应该是主动的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）需求捕获应该是聚焦的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聚焦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）破解需求的冰山模型	 	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破解隐藏的需求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）破解阻碍需求捕获的心理现象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破解阻碍心理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）不要忽视对变更可能的捕获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不忽视变更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）需求协商			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协商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标题 1"/>
          <p:cNvSpPr>
            <a:spLocks/>
          </p:cNvSpPr>
          <p:nvPr/>
        </p:nvSpPr>
        <p:spPr bwMode="auto">
          <a:xfrm>
            <a:off x="457200" y="647700"/>
            <a:ext cx="82296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破解需求的 “冰山模型 ”</a:t>
            </a:r>
            <a:endParaRPr kumimoji="0" lang="en-US" altLang="zh-CN">
              <a:solidFill>
                <a:schemeClr val="tx2"/>
              </a:solidFill>
              <a:ea typeface="黑体" pitchFamily="2" charset="-122"/>
              <a:cs typeface="隶书" pitchFamily="49" charset="-122"/>
            </a:endParaRPr>
          </a:p>
        </p:txBody>
      </p:sp>
      <p:grpSp>
        <p:nvGrpSpPr>
          <p:cNvPr id="13316" name="组合 5"/>
          <p:cNvGrpSpPr>
            <a:grpSpLocks/>
          </p:cNvGrpSpPr>
          <p:nvPr/>
        </p:nvGrpSpPr>
        <p:grpSpPr bwMode="auto">
          <a:xfrm>
            <a:off x="0" y="1928813"/>
            <a:ext cx="4714875" cy="3549650"/>
            <a:chOff x="4929190" y="1736738"/>
            <a:chExt cx="4714908" cy="3549650"/>
          </a:xfrm>
        </p:grpSpPr>
        <p:pic>
          <p:nvPicPr>
            <p:cNvPr id="13318" name="内容占位符 1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29190" y="1736738"/>
              <a:ext cx="4714908" cy="354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9" name="Line 112"/>
            <p:cNvSpPr>
              <a:spLocks noChangeShapeType="1"/>
            </p:cNvSpPr>
            <p:nvPr/>
          </p:nvSpPr>
          <p:spPr bwMode="auto">
            <a:xfrm>
              <a:off x="6172210" y="2937207"/>
              <a:ext cx="2828946" cy="4571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dashDot"/>
              <a:round/>
              <a:headEnd/>
              <a:tailEnd/>
            </a:ln>
          </p:spPr>
          <p:txBody>
            <a:bodyPr wrap="none" lIns="0" rIns="0"/>
            <a:lstStyle/>
            <a:p>
              <a:endParaRPr lang="zh-CN" altLang="en-US"/>
            </a:p>
          </p:txBody>
        </p:sp>
      </p:grpSp>
      <p:pic>
        <p:nvPicPr>
          <p:cNvPr id="13317" name="Picture 7" descr="c:\DOCUME~1\ADMINI~1\APPLIC~1\360se6\USERDA~1\Temp\T013B2~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928813"/>
            <a:ext cx="42322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标题 1"/>
          <p:cNvSpPr>
            <a:spLocks/>
          </p:cNvSpPr>
          <p:nvPr/>
        </p:nvSpPr>
        <p:spPr bwMode="auto">
          <a:xfrm>
            <a:off x="457200" y="428625"/>
            <a:ext cx="82296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破解需求的 “冰山模型 ”</a:t>
            </a:r>
            <a:endParaRPr kumimoji="0" lang="en-US" altLang="zh-CN">
              <a:solidFill>
                <a:schemeClr val="tx2"/>
              </a:solidFill>
              <a:ea typeface="黑体" pitchFamily="2" charset="-122"/>
              <a:cs typeface="隶书" pitchFamily="49" charset="-122"/>
            </a:endParaRPr>
          </a:p>
        </p:txBody>
      </p:sp>
      <p:sp>
        <p:nvSpPr>
          <p:cNvPr id="14340" name="内容占位符 7"/>
          <p:cNvSpPr>
            <a:spLocks/>
          </p:cNvSpPr>
          <p:nvPr/>
        </p:nvSpPr>
        <p:spPr bwMode="auto">
          <a:xfrm>
            <a:off x="457200" y="1714500"/>
            <a:ext cx="8229600" cy="1208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好产品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≠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先进技术的堆砌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好产品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＝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符合用户需求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&amp;&amp;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性价比高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1"/>
          <p:cNvSpPr>
            <a:spLocks/>
          </p:cNvSpPr>
          <p:nvPr/>
        </p:nvSpPr>
        <p:spPr bwMode="auto">
          <a:xfrm>
            <a:off x="457200" y="428625"/>
            <a:ext cx="82296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破解需求的 “冰山模型 ”</a:t>
            </a:r>
            <a:endParaRPr kumimoji="0" lang="en-US" altLang="zh-CN">
              <a:solidFill>
                <a:schemeClr val="tx2"/>
              </a:solidFill>
              <a:ea typeface="黑体" pitchFamily="2" charset="-122"/>
              <a:cs typeface="隶书" pitchFamily="49" charset="-122"/>
            </a:endParaRPr>
          </a:p>
        </p:txBody>
      </p:sp>
      <p:sp>
        <p:nvSpPr>
          <p:cNvPr id="15364" name="内容占位符 7"/>
          <p:cNvSpPr>
            <a:spLocks/>
          </p:cNvSpPr>
          <p:nvPr/>
        </p:nvSpPr>
        <p:spPr bwMode="auto">
          <a:xfrm>
            <a:off x="214313" y="1500188"/>
            <a:ext cx="4071937" cy="3071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智能手机的需求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打电话、拍照、导航、游戏、通讯录、办公、音频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视频、移动钱包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……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速度、待机、发热、辐射、尺寸、重量、厚度、像素数、输入法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……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手感、时尚、牢固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……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15366" name="Picture 2" descr="c:\DOCUME~1\ADMINI~1\APPLIC~1\360se6\USERDA~1\Temp\T010BC~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4786313"/>
            <a:ext cx="26416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4" descr="c:\DOCUME~1\ADMINI~1\APPLIC~1\360se6\USERDA~1\Temp\2B2687~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4786313"/>
            <a:ext cx="239236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02" y="793749"/>
            <a:ext cx="4686594" cy="5992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14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需求捕获策略</a:t>
            </a:r>
          </a:p>
        </p:txBody>
      </p:sp>
      <p:sp>
        <p:nvSpPr>
          <p:cNvPr id="16388" name="Rectangle 145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二、需求捕获有哪些策略？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）需求捕获应该是主动的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）需求捕获应该是聚焦的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聚焦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）破解需求的冰山模型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破解隐藏的需求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）破解阻碍需求捕获的心理现象	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破解阻碍心理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）不要忽视对变更可能的捕获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不忽视变更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）需求协商			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协商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标题 1"/>
          <p:cNvSpPr>
            <a:spLocks/>
          </p:cNvSpPr>
          <p:nvPr/>
        </p:nvSpPr>
        <p:spPr bwMode="auto">
          <a:xfrm>
            <a:off x="142875" y="500063"/>
            <a:ext cx="8501063" cy="71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 dirty="0">
                <a:solidFill>
                  <a:schemeClr val="tx2"/>
                </a:solidFill>
                <a:ea typeface="隶书" pitchFamily="49" charset="-122"/>
              </a:rPr>
              <a:t>需求捕获的主要障碍：认识、表达与理解</a:t>
            </a:r>
          </a:p>
        </p:txBody>
      </p:sp>
      <p:sp>
        <p:nvSpPr>
          <p:cNvPr id="17412" name="内容占位符 7"/>
          <p:cNvSpPr>
            <a:spLocks/>
          </p:cNvSpPr>
          <p:nvPr/>
        </p:nvSpPr>
        <p:spPr bwMode="auto">
          <a:xfrm>
            <a:off x="142875" y="1285875"/>
            <a:ext cx="4214813" cy="3460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无法陈述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大多数情况下，系统相关的人员说不清自己的需要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更难解释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许多用户难以解释所执行的任务，更难解释为什么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说的是解决方案而不是需求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相关人员经常指定解决方案而不是需求</a:t>
            </a:r>
          </a:p>
        </p:txBody>
      </p:sp>
      <p:pic>
        <p:nvPicPr>
          <p:cNvPr id="17413" name="Picture 10" descr="c:\DOCUME~1\ADMINI~1\APPLIC~1\360se6\USERDA~1\Temp\T0113C~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4811713"/>
            <a:ext cx="3000375" cy="204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12" descr="c:\DOCUME~1\ADMINI~1\APPLIC~1\360se6\USERDA~1\Temp\T018D7~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5" y="1357313"/>
            <a:ext cx="392906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4" descr="c:\DOCUME~1\ADMINI~1\APPLIC~1\360se6\USERDA~1\Temp\T01D82~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4429125"/>
            <a:ext cx="39290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标题 1"/>
          <p:cNvSpPr>
            <a:spLocks/>
          </p:cNvSpPr>
          <p:nvPr/>
        </p:nvSpPr>
        <p:spPr bwMode="auto">
          <a:xfrm>
            <a:off x="142875" y="704850"/>
            <a:ext cx="850106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需求捕获的主要障碍：冰山下的需求</a:t>
            </a:r>
          </a:p>
        </p:txBody>
      </p:sp>
      <p:sp>
        <p:nvSpPr>
          <p:cNvPr id="18436" name="内容占位符 7"/>
          <p:cNvSpPr>
            <a:spLocks/>
          </p:cNvSpPr>
          <p:nvPr/>
        </p:nvSpPr>
        <p:spPr bwMode="auto">
          <a:xfrm>
            <a:off x="214313" y="1897063"/>
            <a:ext cx="3286125" cy="360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难以构想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相关人员也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难以构想出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新的工作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者想像出使用提供的方法执行熟悉的任务所能够得到的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</a:p>
        </p:txBody>
      </p:sp>
      <p:pic>
        <p:nvPicPr>
          <p:cNvPr id="18437" name="Picture 2" descr="c:\DOCUME~1\ADMINI~1\APPLIC~1\360se6\USERDA~1\Temp\HUGE4F~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3" y="2357438"/>
            <a:ext cx="527685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内容占位符 7"/>
          <p:cNvSpPr>
            <a:spLocks/>
          </p:cNvSpPr>
          <p:nvPr/>
        </p:nvSpPr>
        <p:spPr bwMode="auto">
          <a:xfrm>
            <a:off x="4000500" y="1928813"/>
            <a:ext cx="4857750" cy="500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苹果公司：设计创造需求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需求捕获的主要障碍：需求多种多样</a:t>
            </a:r>
          </a:p>
        </p:txBody>
      </p:sp>
      <p:sp>
        <p:nvSpPr>
          <p:cNvPr id="19460" name="内容占位符 7"/>
          <p:cNvSpPr>
            <a:spLocks/>
          </p:cNvSpPr>
          <p:nvPr/>
        </p:nvSpPr>
        <p:spPr bwMode="auto">
          <a:xfrm>
            <a:off x="107504" y="1643063"/>
            <a:ext cx="5000625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矛盾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不同的相关人员可能持有相互矛盾的观点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拒绝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相关人员经常出于抵制变更而拒绝新系统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过多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需求可能过多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过度的需求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变化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需求随着时间而变化</a:t>
            </a:r>
          </a:p>
        </p:txBody>
      </p:sp>
      <p:sp>
        <p:nvSpPr>
          <p:cNvPr id="19461" name="内容占位符 7"/>
          <p:cNvSpPr>
            <a:spLocks/>
          </p:cNvSpPr>
          <p:nvPr/>
        </p:nvSpPr>
        <p:spPr bwMode="auto">
          <a:xfrm>
            <a:off x="5786438" y="1928813"/>
            <a:ext cx="3071812" cy="1571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6000750" y="1928813"/>
            <a:ext cx="3143250" cy="2928937"/>
          </a:xfrm>
          <a:prstGeom prst="cloudCallout">
            <a:avLst>
              <a:gd name="adj1" fmla="val -78224"/>
              <a:gd name="adj2" fmla="val -33441"/>
            </a:avLst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rIns="0"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众口难调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世上不变的是变化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需求有时间性</a:t>
            </a:r>
          </a:p>
          <a:p>
            <a:pPr marL="457200">
              <a:defRPr/>
            </a:pP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内容占位符 7"/>
          <p:cNvSpPr>
            <a:spLocks/>
          </p:cNvSpPr>
          <p:nvPr/>
        </p:nvSpPr>
        <p:spPr bwMode="auto">
          <a:xfrm>
            <a:off x="4115505" y="3773630"/>
            <a:ext cx="4920991" cy="3012934"/>
          </a:xfrm>
          <a:prstGeom prst="rect">
            <a:avLst/>
          </a:prstGeom>
          <a:solidFill>
            <a:schemeClr val="bg1"/>
          </a:solidFill>
          <a:ln w="571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阿里巴巴新六脉神剑：</a:t>
            </a: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客户第一，员工第二，股东第三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）因为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信任，所以简单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）唯一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不变的是变化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）今天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最好的表现是明天最低的要求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）此时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此刻非我莫属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）认真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生活，快乐工作。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标题 1"/>
          <p:cNvSpPr>
            <a:spLocks/>
          </p:cNvSpPr>
          <p:nvPr/>
        </p:nvSpPr>
        <p:spPr bwMode="auto">
          <a:xfrm>
            <a:off x="457200" y="5000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用户心理模型与应对：</a:t>
            </a:r>
            <a:endParaRPr kumimoji="0" lang="en-US" altLang="zh-CN" sz="36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kumimoji="0" lang="zh-CN" altLang="en-US" sz="3600">
                <a:solidFill>
                  <a:srgbClr val="FF0000"/>
                </a:solidFill>
                <a:ea typeface="隶书" pitchFamily="49" charset="-122"/>
              </a:rPr>
              <a:t>透过现象看心理本质，对症下药</a:t>
            </a:r>
          </a:p>
        </p:txBody>
      </p:sp>
      <p:sp>
        <p:nvSpPr>
          <p:cNvPr id="20484" name="内容占位符 7"/>
          <p:cNvSpPr>
            <a:spLocks/>
          </p:cNvSpPr>
          <p:nvPr/>
        </p:nvSpPr>
        <p:spPr bwMode="auto">
          <a:xfrm>
            <a:off x="250825" y="1935163"/>
            <a:ext cx="8893175" cy="3422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言过其实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心理：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原因：说的流程是一种理想化流程，与实际情况严重不符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方法：差异展现法、瓶颈分析法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越俎代疱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心理：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72000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原因：对非自己处理的流程津津乐道，根据自己的理解、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72000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  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想像进行肯定的描述。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观众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总觉得比运动员更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能干”的心理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方法：识别正确的被访谈者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标题 1"/>
          <p:cNvSpPr>
            <a:spLocks/>
          </p:cNvSpPr>
          <p:nvPr/>
        </p:nvSpPr>
        <p:spPr bwMode="auto">
          <a:xfrm>
            <a:off x="457200" y="5000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用户心理模型与应对：</a:t>
            </a:r>
            <a:endParaRPr kumimoji="0" lang="en-US" altLang="zh-CN" sz="36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kumimoji="0" lang="zh-CN" altLang="en-US" sz="3600">
                <a:solidFill>
                  <a:srgbClr val="FF0000"/>
                </a:solidFill>
                <a:ea typeface="隶书" pitchFamily="49" charset="-122"/>
              </a:rPr>
              <a:t>透过现象看本质，对症下药</a:t>
            </a:r>
          </a:p>
        </p:txBody>
      </p:sp>
      <p:sp>
        <p:nvSpPr>
          <p:cNvPr id="21508" name="内容占位符 7"/>
          <p:cNvSpPr>
            <a:spLocks/>
          </p:cNvSpPr>
          <p:nvPr/>
        </p:nvSpPr>
        <p:spPr bwMode="auto">
          <a:xfrm>
            <a:off x="250825" y="1935163"/>
            <a:ext cx="6607175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非正事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心理：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730250" lvl="1" indent="-273050"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原因：一直忙于工作，无瑕配合需求调研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30250" lvl="1" indent="-273050"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方法：离开办公室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抗拒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心理：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原因：新系统对其利益有损，故意不配合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方法：化敌为友。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推卸责任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心理：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原因：装不知，说没需求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方法：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让被访谈者介绍工作场景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1"/>
          <p:cNvSpPr>
            <a:spLocks noChangeArrowheads="1"/>
          </p:cNvSpPr>
          <p:nvPr/>
        </p:nvSpPr>
        <p:spPr bwMode="auto">
          <a:xfrm>
            <a:off x="755650" y="7778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>
                <a:solidFill>
                  <a:schemeClr val="tx2"/>
                </a:solidFill>
              </a:rPr>
              <a:t>我们的公约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214313" y="1700213"/>
            <a:ext cx="8785225" cy="4752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）在本教室可以喝水，但请爱护公共卫生、不出声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）上课期间请跟随老师，讲授顺序和重点与书本不完全一致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）课后认真阅读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阅读材料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学习材料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”</a:t>
            </a:r>
            <a:endParaRPr lang="en-US" altLang="zh-CN" sz="2400" b="1" dirty="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）不要毫无意义地记笔记</a:t>
            </a:r>
            <a:endParaRPr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手机全程静音，且全程不看与课程无关的东西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6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）</a:t>
            </a:r>
            <a:r>
              <a:rPr lang="zh-CN" altLang="en-US" sz="2400" b="1" dirty="0">
                <a:solidFill>
                  <a:schemeClr val="accent2"/>
                </a:solidFill>
              </a:rPr>
              <a:t>考核评定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</a:t>
            </a:r>
            <a:r>
              <a:rPr lang="zh-CN" altLang="en-US" sz="2400" b="1" dirty="0">
                <a:solidFill>
                  <a:srgbClr val="0070C0"/>
                </a:solidFill>
              </a:rPr>
              <a:t>期末总成绩</a:t>
            </a:r>
            <a:r>
              <a:rPr lang="en-US" altLang="zh-CN" sz="2400" b="1" dirty="0">
                <a:solidFill>
                  <a:srgbClr val="0070C0"/>
                </a:solidFill>
              </a:rPr>
              <a:t>=</a:t>
            </a:r>
            <a:r>
              <a:rPr lang="zh-CN" altLang="en-US" sz="2400" b="1" dirty="0">
                <a:solidFill>
                  <a:srgbClr val="0070C0"/>
                </a:solidFill>
              </a:rPr>
              <a:t>考试（</a:t>
            </a:r>
            <a:r>
              <a:rPr lang="en-US" altLang="zh-CN" sz="2400" b="1" dirty="0">
                <a:solidFill>
                  <a:srgbClr val="0070C0"/>
                </a:solidFill>
              </a:rPr>
              <a:t>70%</a:t>
            </a:r>
            <a:r>
              <a:rPr lang="zh-CN" altLang="en-US" sz="2400" b="1" dirty="0">
                <a:solidFill>
                  <a:srgbClr val="0070C0"/>
                </a:solidFill>
              </a:rPr>
              <a:t>）</a:t>
            </a:r>
            <a:r>
              <a:rPr lang="en-US" altLang="zh-CN" sz="2400" b="1" dirty="0">
                <a:solidFill>
                  <a:srgbClr val="0070C0"/>
                </a:solidFill>
              </a:rPr>
              <a:t>+</a:t>
            </a:r>
            <a:r>
              <a:rPr lang="zh-CN" altLang="en-US" sz="2400" b="1" dirty="0">
                <a:solidFill>
                  <a:srgbClr val="0070C0"/>
                </a:solidFill>
              </a:rPr>
              <a:t>报告（</a:t>
            </a:r>
            <a:r>
              <a:rPr lang="en-US" altLang="zh-CN" sz="2400" b="1" dirty="0">
                <a:solidFill>
                  <a:srgbClr val="0070C0"/>
                </a:solidFill>
              </a:rPr>
              <a:t>30%</a:t>
            </a:r>
            <a:r>
              <a:rPr lang="zh-CN" altLang="en-US" sz="2400" b="1" dirty="0">
                <a:solidFill>
                  <a:srgbClr val="0070C0"/>
                </a:solidFill>
              </a:rPr>
              <a:t>）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</a:rPr>
              <a:t>随机点名，缺勤或迟到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次该课程总成绩为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14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需求捕获策略</a:t>
            </a:r>
          </a:p>
        </p:txBody>
      </p:sp>
      <p:sp>
        <p:nvSpPr>
          <p:cNvPr id="22532" name="Rectangle 145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二、需求捕获有哪些策略？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）需求捕获应该是主动的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）需求捕获应该是聚焦的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聚焦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）破解需求的冰山模型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破解隐藏的需求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）破解阻碍需求捕获的心理现象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破解阻碍心理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）不要忽视对变更可能的捕获	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不忽视变更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）需求协商			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协商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标题 1"/>
          <p:cNvSpPr>
            <a:spLocks/>
          </p:cNvSpPr>
          <p:nvPr/>
        </p:nvSpPr>
        <p:spPr bwMode="auto">
          <a:xfrm>
            <a:off x="457200" y="70485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不要忽视对变更的捕获</a:t>
            </a:r>
            <a:endParaRPr kumimoji="0" lang="en-US" altLang="zh-CN" sz="360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23556" name="内容占位符 7"/>
          <p:cNvSpPr>
            <a:spLocks/>
          </p:cNvSpPr>
          <p:nvPr/>
        </p:nvSpPr>
        <p:spPr bwMode="auto">
          <a:xfrm>
            <a:off x="214313" y="2714625"/>
            <a:ext cx="8229600" cy="4071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、流程变化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组织结构变化，职责变化，流程顺序变化，流程细节变化，流程负责人变化，流程输入变化，流程输出变化。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、业务规则变化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规则增加、规则减少、规则变化。</a:t>
            </a: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、目标变化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）根据经验列出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Top10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）听取开发人员的对变更影响的评估；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）开发过程中不断总结。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557" name="内容占位符 7"/>
          <p:cNvSpPr>
            <a:spLocks/>
          </p:cNvSpPr>
          <p:nvPr/>
        </p:nvSpPr>
        <p:spPr bwMode="auto">
          <a:xfrm>
            <a:off x="214313" y="1214438"/>
            <a:ext cx="8215312" cy="135731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引起需求变更的常见原因：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流程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变换；（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）业务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变化；（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变化；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变化；（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）系统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表现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变化。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标题 1"/>
          <p:cNvSpPr>
            <a:spLocks/>
          </p:cNvSpPr>
          <p:nvPr/>
        </p:nvSpPr>
        <p:spPr bwMode="auto">
          <a:xfrm>
            <a:off x="457200" y="70485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不要忽视对变更的捕获</a:t>
            </a:r>
          </a:p>
        </p:txBody>
      </p:sp>
      <p:sp>
        <p:nvSpPr>
          <p:cNvPr id="24580" name="内容占位符 7"/>
          <p:cNvSpPr>
            <a:spLocks/>
          </p:cNvSpPr>
          <p:nvPr/>
        </p:nvSpPr>
        <p:spPr bwMode="auto">
          <a:xfrm>
            <a:off x="457200" y="1571625"/>
            <a:ext cx="8229600" cy="4929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、数据变化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变化、数据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变化、数据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变化、数据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变化、数据项变化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、系统表现变化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形式变化：界面、风格、输入形式、</a:t>
            </a:r>
            <a:b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展现方式、访问方法、网络环境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14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需求捕获策略</a:t>
            </a:r>
          </a:p>
        </p:txBody>
      </p:sp>
      <p:sp>
        <p:nvSpPr>
          <p:cNvPr id="25604" name="Rectangle 145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二、需求捕获有哪些策略？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）需求捕获应该是主动的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）需求捕获应该是聚焦的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聚焦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）破解需求的冰山模型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破解隐藏的需求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）破解阻碍需求捕获的心理现象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破解阻碍心理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）不要忽视对变更可能的捕获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不忽视变更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）需求协商				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协商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标题 1"/>
          <p:cNvSpPr>
            <a:spLocks/>
          </p:cNvSpPr>
          <p:nvPr/>
        </p:nvSpPr>
        <p:spPr bwMode="auto">
          <a:xfrm>
            <a:off x="285750" y="57150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需求捕获的有效策略：协商</a:t>
            </a:r>
          </a:p>
        </p:txBody>
      </p:sp>
      <p:sp>
        <p:nvSpPr>
          <p:cNvPr id="26628" name="内容占位符 7"/>
          <p:cNvSpPr>
            <a:spLocks/>
          </p:cNvSpPr>
          <p:nvPr/>
        </p:nvSpPr>
        <p:spPr bwMode="auto">
          <a:xfrm>
            <a:off x="285750" y="1577975"/>
            <a:ext cx="6357938" cy="2922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协商要点：双赢协商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）抛开立场，寻找共同利益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）“询问”是打开协商通道的金钥匙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itchFamily="2" charset="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）同时考虑：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itchFamily="2" charset="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对方的效益   对方的成本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自已的收益   自已的成本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需求捕获的技巧：分解和转换</a:t>
            </a:r>
          </a:p>
        </p:txBody>
      </p:sp>
      <p:graphicFrame>
        <p:nvGraphicFramePr>
          <p:cNvPr id="13" name="图示 12"/>
          <p:cNvGraphicFramePr/>
          <p:nvPr/>
        </p:nvGraphicFramePr>
        <p:xfrm>
          <a:off x="357158" y="18573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4400">
                <a:solidFill>
                  <a:schemeClr val="tx2"/>
                </a:solidFill>
                <a:ea typeface="隶书" pitchFamily="49" charset="-122"/>
              </a:rPr>
              <a:t>需求捕获第一阶段</a:t>
            </a:r>
          </a:p>
        </p:txBody>
      </p:sp>
      <p:sp>
        <p:nvSpPr>
          <p:cNvPr id="28676" name="内容占位符 7"/>
          <p:cNvSpPr>
            <a:spLocks/>
          </p:cNvSpPr>
          <p:nvPr/>
        </p:nvSpPr>
        <p:spPr bwMode="auto">
          <a:xfrm>
            <a:off x="285750" y="1577975"/>
            <a:ext cx="8358188" cy="2922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、切入点：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事件＋报表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、由“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事件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”找出流程（流程的各要素）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、从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报表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”整理出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）术语及其关系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）类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）用例：角色、任务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标题 1"/>
          <p:cNvSpPr>
            <a:spLocks/>
          </p:cNvSpPr>
          <p:nvPr/>
        </p:nvSpPr>
        <p:spPr bwMode="auto">
          <a:xfrm>
            <a:off x="457200" y="642918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4400" dirty="0">
                <a:solidFill>
                  <a:schemeClr val="tx2"/>
                </a:solidFill>
                <a:ea typeface="隶书" pitchFamily="49" charset="-122"/>
              </a:rPr>
              <a:t>需求捕获第二阶段</a:t>
            </a:r>
          </a:p>
        </p:txBody>
      </p:sp>
      <p:sp>
        <p:nvSpPr>
          <p:cNvPr id="29700" name="内容占位符 7"/>
          <p:cNvSpPr>
            <a:spLocks/>
          </p:cNvSpPr>
          <p:nvPr/>
        </p:nvSpPr>
        <p:spPr bwMode="auto">
          <a:xfrm>
            <a:off x="285750" y="1577975"/>
            <a:ext cx="8358188" cy="4208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、收集清理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流程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各要素的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细节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具体内容或报表）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）输入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具体条件）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具体功能、算法）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）输出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具体条件）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具体结果、表现形式、报表等）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、由活动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职责清理出具体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功能清单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、清理出功能和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界面原型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、清理出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数据项类型、关系、规则、约束、依赖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、由用例清理出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角色及其权限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3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需求捕获方法</a:t>
            </a:r>
          </a:p>
        </p:txBody>
      </p:sp>
      <p:sp>
        <p:nvSpPr>
          <p:cNvPr id="78982" name="Rectangle 134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三、需求捕获有哪些主要方法？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）用户访谈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 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）用户调查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）文档考古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）情节串联板	 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）现场观摩	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）联合开发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31747" name="标题 1"/>
          <p:cNvSpPr>
            <a:spLocks/>
          </p:cNvSpPr>
          <p:nvPr/>
        </p:nvSpPr>
        <p:spPr bwMode="auto">
          <a:xfrm>
            <a:off x="214313" y="704850"/>
            <a:ext cx="84724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200" dirty="0">
                <a:solidFill>
                  <a:schemeClr val="tx2"/>
                </a:solidFill>
                <a:ea typeface="隶书" pitchFamily="49" charset="-122"/>
              </a:rPr>
              <a:t>需求捕获方法</a:t>
            </a:r>
            <a:r>
              <a:rPr kumimoji="0" lang="en-US" altLang="zh-CN" sz="3200" dirty="0">
                <a:solidFill>
                  <a:schemeClr val="tx2"/>
                </a:solidFill>
                <a:ea typeface="隶书" pitchFamily="49" charset="-122"/>
              </a:rPr>
              <a:t>1</a:t>
            </a:r>
            <a:r>
              <a:rPr kumimoji="0" lang="zh-CN" altLang="en-US" sz="3200" dirty="0">
                <a:solidFill>
                  <a:schemeClr val="tx2"/>
                </a:solidFill>
                <a:ea typeface="隶书" pitchFamily="49" charset="-122"/>
              </a:rPr>
              <a:t>：用户访谈（最基本、最常用）</a:t>
            </a:r>
          </a:p>
        </p:txBody>
      </p:sp>
      <p:sp>
        <p:nvSpPr>
          <p:cNvPr id="24580" name="内容占位符 7"/>
          <p:cNvSpPr>
            <a:spLocks/>
          </p:cNvSpPr>
          <p:nvPr/>
        </p:nvSpPr>
        <p:spPr bwMode="auto">
          <a:xfrm>
            <a:off x="214313" y="1500188"/>
            <a:ext cx="8501091" cy="38576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利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：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、形式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灵活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、交流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深入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，是主要的需求捕获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</a:t>
            </a:r>
            <a:endParaRPr lang="en-US" altLang="zh-CN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150000"/>
              </a:lnSpc>
              <a:spcBef>
                <a:spcPct val="20000"/>
              </a:spcBef>
            </a:pP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弊：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时间长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（特别当客户忙时更显示出其不足）、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面窄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而容易造成信息的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片面性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5123" name="Rectangle 73"/>
          <p:cNvSpPr>
            <a:spLocks noChangeArrowheads="1"/>
          </p:cNvSpPr>
          <p:nvPr/>
        </p:nvSpPr>
        <p:spPr bwMode="auto">
          <a:xfrm>
            <a:off x="611188" y="549275"/>
            <a:ext cx="81375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 dirty="0" smtClean="0">
                <a:solidFill>
                  <a:schemeClr val="tx2"/>
                </a:solidFill>
              </a:rPr>
              <a:t>第</a:t>
            </a:r>
            <a:r>
              <a:rPr kumimoji="0" lang="en-US" altLang="zh-CN" sz="3600" dirty="0" smtClean="0">
                <a:solidFill>
                  <a:schemeClr val="tx2"/>
                </a:solidFill>
              </a:rPr>
              <a:t>3</a:t>
            </a:r>
            <a:r>
              <a:rPr kumimoji="0" lang="zh-CN" altLang="en-US" sz="3600" dirty="0" smtClean="0">
                <a:solidFill>
                  <a:schemeClr val="tx2"/>
                </a:solidFill>
              </a:rPr>
              <a:t>讲 需求捕获</a:t>
            </a:r>
            <a:endParaRPr kumimoji="0"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5124" name="Rectangle 74"/>
          <p:cNvSpPr>
            <a:spLocks noChangeArrowheads="1"/>
          </p:cNvSpPr>
          <p:nvPr/>
        </p:nvSpPr>
        <p:spPr bwMode="auto">
          <a:xfrm>
            <a:off x="179388" y="1412875"/>
            <a:ext cx="8785225" cy="35163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kumimoji="0"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学习要点：</a:t>
            </a:r>
            <a:endParaRPr kumimoji="0"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、换句话解释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什么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是需求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捕获？</a:t>
            </a:r>
            <a:endParaRPr kumimoji="0"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、需求捕获有哪些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策略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？各种需求捕获策略的具体</a:t>
            </a:r>
            <a:r>
              <a:rPr kumimoji="0"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含义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是什么？</a:t>
            </a:r>
            <a:endParaRPr kumimoji="0"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kumimoji="0" lang="en-US" altLang="zh-CN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、需求捕获有哪些主要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kumimoji="0" lang="en-US" altLang="zh-CN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、需求捕获方法的</a:t>
            </a:r>
            <a:r>
              <a:rPr kumimoji="0"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使用时机、利与弊、要点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各是什么？</a:t>
            </a:r>
          </a:p>
          <a:p>
            <a:pPr>
              <a:buFont typeface="Wingdings" pitchFamily="2" charset="2"/>
              <a:buNone/>
            </a:pPr>
            <a:endParaRPr kumimoji="0"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需求捕获的常用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工具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有哪些？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、什么是开放式问题？什么是封闭式问题？</a:t>
            </a:r>
          </a:p>
          <a:p>
            <a:pPr>
              <a:buFont typeface="Wingdings" pitchFamily="2" charset="2"/>
              <a:buNone/>
            </a:pPr>
            <a:endParaRPr kumimoji="0"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32771" name="标题 1"/>
          <p:cNvSpPr>
            <a:spLocks/>
          </p:cNvSpPr>
          <p:nvPr/>
        </p:nvSpPr>
        <p:spPr bwMode="auto">
          <a:xfrm>
            <a:off x="142875" y="704850"/>
            <a:ext cx="8543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200">
                <a:solidFill>
                  <a:schemeClr val="tx2"/>
                </a:solidFill>
                <a:ea typeface="隶书" pitchFamily="49" charset="-122"/>
              </a:rPr>
              <a:t>需求捕获方法</a:t>
            </a:r>
            <a:r>
              <a:rPr kumimoji="0" lang="en-US" altLang="zh-CN" sz="3200">
                <a:solidFill>
                  <a:schemeClr val="tx2"/>
                </a:solidFill>
                <a:ea typeface="隶书" pitchFamily="49" charset="-122"/>
              </a:rPr>
              <a:t>1</a:t>
            </a:r>
            <a:r>
              <a:rPr kumimoji="0" lang="zh-CN" altLang="en-US" sz="3200">
                <a:solidFill>
                  <a:schemeClr val="tx2"/>
                </a:solidFill>
                <a:ea typeface="隶书" pitchFamily="49" charset="-122"/>
              </a:rPr>
              <a:t>：用户访谈（最基本、最常用）</a:t>
            </a:r>
          </a:p>
        </p:txBody>
      </p:sp>
      <p:sp>
        <p:nvSpPr>
          <p:cNvPr id="24580" name="内容占位符 7"/>
          <p:cNvSpPr>
            <a:spLocks/>
          </p:cNvSpPr>
          <p:nvPr/>
        </p:nvSpPr>
        <p:spPr bwMode="auto">
          <a:xfrm>
            <a:off x="214313" y="1500188"/>
            <a:ext cx="8715375" cy="4089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要点：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）先要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通常包括：</a:t>
            </a:r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44650" lvl="3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说明对流程的理解，并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征求客户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的意见；</a:t>
            </a:r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44650" lvl="3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预先根据流程中的不明确点设计要询问的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，并将客户的反馈记录下来；</a:t>
            </a:r>
            <a:endParaRPr lang="en-US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44650" lvl="3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留有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一些即兴的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，根据实际情况应变，以确保信息完善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44650" lvl="3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）二要有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计划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：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计划好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、计划好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人员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、计划好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策略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标题 1"/>
          <p:cNvSpPr>
            <a:spLocks/>
          </p:cNvSpPr>
          <p:nvPr/>
        </p:nvSpPr>
        <p:spPr bwMode="auto">
          <a:xfrm>
            <a:off x="457200" y="428604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 dirty="0">
                <a:solidFill>
                  <a:schemeClr val="tx2"/>
                </a:solidFill>
                <a:ea typeface="隶书" pitchFamily="49" charset="-122"/>
              </a:rPr>
              <a:t>用户访谈：特点及方法</a:t>
            </a:r>
          </a:p>
        </p:txBody>
      </p:sp>
      <p:sp>
        <p:nvSpPr>
          <p:cNvPr id="25604" name="内容占位符 7"/>
          <p:cNvSpPr>
            <a:spLocks/>
          </p:cNvSpPr>
          <p:nvPr/>
        </p:nvSpPr>
        <p:spPr bwMode="auto">
          <a:xfrm>
            <a:off x="457200" y="1357298"/>
            <a:ext cx="8229600" cy="37258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最传统的方法，单独使用并不有效，通常别期望用户知道并能够说出他们的需求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应先</a:t>
            </a:r>
            <a:r>
              <a:rPr lang="zh-CN" altLang="en-US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草拟一份问卷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，向要访谈的用户发出一份涉及访谈</a:t>
            </a:r>
            <a:r>
              <a:rPr lang="zh-CN" altLang="en-US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主题和时间安排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的材料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在访谈的过程中，及时用草图绘制模型（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DFD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、用例、思维图），从而得以及时反馈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应以业务事件为谈话的中心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问题，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听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取回答，然后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反馈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3797" name="Picture 5" descr="j02854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4938735"/>
            <a:ext cx="186690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用户访谈过程</a:t>
            </a:r>
          </a:p>
        </p:txBody>
      </p:sp>
      <p:sp>
        <p:nvSpPr>
          <p:cNvPr id="26628" name="内容占位符 7"/>
          <p:cNvSpPr>
            <a:spLocks/>
          </p:cNvSpPr>
          <p:nvPr/>
        </p:nvSpPr>
        <p:spPr bwMode="auto">
          <a:xfrm>
            <a:off x="457200" y="1935163"/>
            <a:ext cx="8229600" cy="3870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一般建议不超过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小时，否则应安排下一次面谈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时间安排：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）开场白：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陈述理解 	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b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）预先计划问题：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主体工作   	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 Min</a:t>
            </a:r>
            <a:b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）即兴问题：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展开性     	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 Min</a:t>
            </a:r>
            <a:b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）总结：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陈述理解   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5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地点选择：适当的不受干扰和避免打扰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用户访谈过程</a:t>
            </a:r>
          </a:p>
        </p:txBody>
      </p:sp>
      <p:sp>
        <p:nvSpPr>
          <p:cNvPr id="26628" name="内容占位符 7"/>
          <p:cNvSpPr>
            <a:spLocks/>
          </p:cNvSpPr>
          <p:nvPr/>
        </p:nvSpPr>
        <p:spPr bwMode="auto">
          <a:xfrm>
            <a:off x="285720" y="1935163"/>
            <a:ext cx="8572560" cy="3870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访谈记录</a:t>
            </a:r>
            <a:endParaRPr lang="en-US" altLang="zh-CN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）重要性</a:t>
            </a:r>
            <a:endParaRPr lang="en-US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）方式及其利弊：</a:t>
            </a:r>
            <a:endParaRPr lang="en-US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08000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做笔记（分神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8000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一同事专门做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笔记（成本高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8000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录音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（失去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身体语言，需对方同意）</a:t>
            </a: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8000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录像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（难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操作，一般不用）</a:t>
            </a: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8000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u="sng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记录员（可能的话）</a:t>
            </a:r>
            <a:r>
              <a:rPr lang="en-US" altLang="zh-CN" u="sng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+</a:t>
            </a:r>
            <a:r>
              <a:rPr lang="zh-CN" altLang="en-US" u="sng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自己简要记录</a:t>
            </a:r>
            <a:r>
              <a:rPr lang="en-US" altLang="zh-CN" u="sng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+</a:t>
            </a:r>
            <a:r>
              <a:rPr lang="zh-CN" altLang="en-US" u="sng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录音（对方同意）</a:t>
            </a:r>
            <a:endParaRPr lang="zh-CN" altLang="en-US" u="sng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标题 1"/>
          <p:cNvSpPr>
            <a:spLocks/>
          </p:cNvSpPr>
          <p:nvPr/>
        </p:nvSpPr>
        <p:spPr bwMode="auto">
          <a:xfrm>
            <a:off x="457200" y="704850"/>
            <a:ext cx="82296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用户访谈：话术及注意事项</a:t>
            </a:r>
          </a:p>
        </p:txBody>
      </p:sp>
      <p:sp>
        <p:nvSpPr>
          <p:cNvPr id="27652" name="内容占位符 7"/>
          <p:cNvSpPr>
            <a:spLocks/>
          </p:cNvSpPr>
          <p:nvPr/>
        </p:nvSpPr>
        <p:spPr bwMode="auto">
          <a:xfrm>
            <a:off x="457200" y="1935163"/>
            <a:ext cx="8229600" cy="3941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避免类似以下暗示：我的时间比你宝贵，我不知道我在做什么，你不知道你在讲什么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用简单的语言清楚地表达问题，采用对方的术语和行话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不要遗漏任何事情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能够找到和探究异常现象，例如</a:t>
            </a:r>
            <a:b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对未预料问题的反应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不要搞错基本信息流要求的方向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有效结合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开放性、半封闭性、封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闭性问题</a:t>
            </a:r>
          </a:p>
        </p:txBody>
      </p:sp>
      <p:pic>
        <p:nvPicPr>
          <p:cNvPr id="35845" name="Picture 5" descr="j02407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3500438"/>
            <a:ext cx="1468438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13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需求捕获方法</a:t>
            </a:r>
          </a:p>
        </p:txBody>
      </p:sp>
      <p:sp>
        <p:nvSpPr>
          <p:cNvPr id="78982" name="Rectangle 134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三、需求捕获有哪些主要方法？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）用户访谈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 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）用户调查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）文档考古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）情节串联板	 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）现场观摩	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）联合开发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标题 1"/>
          <p:cNvSpPr>
            <a:spLocks/>
          </p:cNvSpPr>
          <p:nvPr/>
        </p:nvSpPr>
        <p:spPr bwMode="auto">
          <a:xfrm>
            <a:off x="457200" y="2857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编写用户调查</a:t>
            </a:r>
          </a:p>
        </p:txBody>
      </p:sp>
      <p:pic>
        <p:nvPicPr>
          <p:cNvPr id="40964" name="内容占位符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8988" y="-6350"/>
            <a:ext cx="20113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 descr="c:\DOCUME~1\ADMINI~1\APPLIC~1\360se6\USERDA~1\Temp\T0136D~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85875"/>
            <a:ext cx="40370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11" descr="c:\DOCUME~1\ADMINI~1\APPLIC~1\360se6\USERDA~1\Temp\121747~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5" y="722313"/>
            <a:ext cx="5000625" cy="613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需求捕获方法</a:t>
            </a: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2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：用户调查（面最广）</a:t>
            </a:r>
          </a:p>
        </p:txBody>
      </p:sp>
      <p:sp>
        <p:nvSpPr>
          <p:cNvPr id="29700" name="内容占位符 7"/>
          <p:cNvSpPr>
            <a:spLocks/>
          </p:cNvSpPr>
          <p:nvPr/>
        </p:nvSpPr>
        <p:spPr bwMode="auto">
          <a:xfrm>
            <a:off x="457200" y="1935163"/>
            <a:ext cx="8229600" cy="4014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利：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面广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，能够获得更多的人的反馈。这点是对用户访谈技术不足之处的最好补充。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弊：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不够深入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，容易形而上学。而这点是正是用户访谈技术所能够解决的。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要点：结合用户访谈技术使用。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先访谈，后调查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用调查验证访谈结果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先调查，后访谈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用调查理清方向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4429125"/>
            <a:ext cx="18002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用户调查：主要用途</a:t>
            </a:r>
          </a:p>
        </p:txBody>
      </p:sp>
      <p:sp>
        <p:nvSpPr>
          <p:cNvPr id="30724" name="内容占位符 7"/>
          <p:cNvSpPr>
            <a:spLocks/>
          </p:cNvSpPr>
          <p:nvPr/>
        </p:nvSpPr>
        <p:spPr bwMode="auto">
          <a:xfrm>
            <a:off x="457200" y="1935163"/>
            <a:ext cx="8229600" cy="4157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搜索某项假设的统计依据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设计一些封闭的问题，例如“从现有系统中取得客户统计资料的难易程度：非常困难、相当困难、容易、非常容易”</a:t>
            </a:r>
          </a:p>
          <a:p>
            <a:pPr marL="273050" indent="-273050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搜索意见、建议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询问与用户访谈类似的开放性问题，例如“日常工作中的三个最大问题是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什么？”，“你对能够更好地支持日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常工作的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系统有什么建议”。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他误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解你的问题，你误解他的回答</a:t>
            </a:r>
          </a:p>
        </p:txBody>
      </p:sp>
      <p:pic>
        <p:nvPicPr>
          <p:cNvPr id="38917" name="Picture 5" descr="j02407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438" y="3767138"/>
            <a:ext cx="1468437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用户调查：主要困难</a:t>
            </a:r>
          </a:p>
        </p:txBody>
      </p:sp>
      <p:sp>
        <p:nvSpPr>
          <p:cNvPr id="31748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相关的问题不能事先决定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问题背后的假设对答案会造成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偏颇</a:t>
            </a:r>
            <a:endParaRPr lang="en-US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080000" indent="-27305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：这功能符合你的期望吗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80000" indent="-27305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：你有期望，所以这是一个有意义的提问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难以探索一些新的领域，也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没有对被探索领域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的交互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难以继续用户的模糊响应</a:t>
            </a:r>
          </a:p>
        </p:txBody>
      </p:sp>
      <p:pic>
        <p:nvPicPr>
          <p:cNvPr id="39941" name="Picture 5" descr="j01494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13" y="4178321"/>
            <a:ext cx="2144712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68313" y="1412875"/>
            <a:ext cx="8424862" cy="2447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一、换句话解释什么是需求捕获？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）需求捕获就是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收集用户需求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）是  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熟悉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用户的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工作场景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了解</a:t>
            </a:r>
            <a:r>
              <a:rPr kumimoji="0"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业务事件、报表和流程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进而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用户碰到的真正的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问题和障碍</a:t>
            </a:r>
          </a:p>
          <a:p>
            <a:pPr>
              <a:buFont typeface="Wingdings" pitchFamily="2" charset="2"/>
              <a:buNone/>
            </a:pPr>
            <a:endParaRPr kumimoji="0"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73"/>
          <p:cNvSpPr>
            <a:spLocks noChangeArrowheads="1"/>
          </p:cNvSpPr>
          <p:nvPr/>
        </p:nvSpPr>
        <p:spPr bwMode="auto">
          <a:xfrm>
            <a:off x="611188" y="549275"/>
            <a:ext cx="81375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 dirty="0" smtClean="0">
                <a:solidFill>
                  <a:schemeClr val="tx2"/>
                </a:solidFill>
              </a:rPr>
              <a:t>第</a:t>
            </a:r>
            <a:r>
              <a:rPr kumimoji="0" lang="en-US" altLang="zh-CN" sz="3600" dirty="0" smtClean="0">
                <a:solidFill>
                  <a:schemeClr val="tx2"/>
                </a:solidFill>
              </a:rPr>
              <a:t>3</a:t>
            </a:r>
            <a:r>
              <a:rPr kumimoji="0" lang="zh-CN" altLang="en-US" sz="3600" dirty="0" smtClean="0">
                <a:solidFill>
                  <a:schemeClr val="tx2"/>
                </a:solidFill>
              </a:rPr>
              <a:t>讲 需求捕获</a:t>
            </a:r>
            <a:endParaRPr kumimoji="0" lang="zh-CN" alt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13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需求捕获方法</a:t>
            </a:r>
          </a:p>
        </p:txBody>
      </p:sp>
      <p:sp>
        <p:nvSpPr>
          <p:cNvPr id="41988" name="Rectangle 134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三、需求捕获有哪些主要方法？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）用户访谈		 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）用户调查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）文档考古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）情节串联板	 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）现场观摩	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）联合开发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需求捕获方法</a:t>
            </a: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3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：文档考古（最贴近现实）</a:t>
            </a:r>
          </a:p>
        </p:txBody>
      </p:sp>
      <p:sp>
        <p:nvSpPr>
          <p:cNvPr id="43012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详细、直观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地对数据流细节进行了解与分析。</a:t>
            </a: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弊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易陷入文山书海之中不可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自拔（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多！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甚至常引起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误导（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旧！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要点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应该尽量让客户提供写有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真实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数据的文档。</a:t>
            </a: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特点：从旧的工作材料中挖掘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新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的需求</a:t>
            </a: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检查收集的文档 ，从中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找出名词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，或</a:t>
            </a:r>
            <a:b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东西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，包括列标题、命名的表格区域</a:t>
            </a: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涉及内容：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文档、打印输出、清单、</a:t>
            </a:r>
            <a:b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手册、屏幕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</a:p>
        </p:txBody>
      </p:sp>
      <p:pic>
        <p:nvPicPr>
          <p:cNvPr id="43013" name="Picture 5" descr="j02991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125" y="2932113"/>
            <a:ext cx="1827213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标题 1"/>
          <p:cNvSpPr>
            <a:spLocks/>
          </p:cNvSpPr>
          <p:nvPr/>
        </p:nvSpPr>
        <p:spPr bwMode="auto">
          <a:xfrm>
            <a:off x="468313" y="6207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文档考古：优缺点</a:t>
            </a:r>
          </a:p>
        </p:txBody>
      </p:sp>
      <p:sp>
        <p:nvSpPr>
          <p:cNvPr id="44036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优：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获取信息相对比较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，获得系统所有输入、输出及内部文档（但不应假定已获得全部描述）；有助于数据模型分析。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缺：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文档说明的系统与实际系统可能是不匹配的；文档考古的传统分析方式（如开发文档流图）可能导致产生现有系统的结构模型，从而带入新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系统。（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旧的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4037" name="Picture 5" descr="j01494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625" y="4841875"/>
            <a:ext cx="19843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13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需求捕获方法</a:t>
            </a:r>
          </a:p>
        </p:txBody>
      </p:sp>
      <p:sp>
        <p:nvSpPr>
          <p:cNvPr id="45060" name="Rectangle 134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三、需求捕获有哪些主要方法？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）用户访谈		 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）用户调查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）文档考古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）情节串联板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）现场观摩	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）联合开发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4400">
                <a:solidFill>
                  <a:schemeClr val="tx2"/>
                </a:solidFill>
                <a:ea typeface="隶书" pitchFamily="49" charset="-122"/>
              </a:rPr>
              <a:t>情节串联板</a:t>
            </a:r>
          </a:p>
        </p:txBody>
      </p:sp>
      <p:sp>
        <p:nvSpPr>
          <p:cNvPr id="46084" name="内容占位符 7"/>
          <p:cNvSpPr>
            <a:spLocks/>
          </p:cNvSpPr>
          <p:nvPr/>
        </p:nvSpPr>
        <p:spPr bwMode="auto">
          <a:xfrm>
            <a:off x="457200" y="1935163"/>
            <a:ext cx="8229600" cy="178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情节串联板制作是最互动的技术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利：用户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友好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交互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性、对用户界面提供早期评审，易于创建和修改。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弊：需求捕获速度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慢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5003800" y="3429000"/>
            <a:ext cx="2736850" cy="2806700"/>
            <a:chOff x="1824" y="633"/>
            <a:chExt cx="2834" cy="2849"/>
          </a:xfrm>
        </p:grpSpPr>
        <p:sp>
          <p:nvSpPr>
            <p:cNvPr id="46086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9 w 21600"/>
                <a:gd name="T25" fmla="*/ 7718 h 21600"/>
                <a:gd name="T26" fmla="*/ 19157 w 21600"/>
                <a:gd name="T27" fmla="*/ 202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94 w 21600"/>
                <a:gd name="T25" fmla="*/ 6735 h 21600"/>
                <a:gd name="T26" fmla="*/ 16182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75 w 21600"/>
                <a:gd name="T25" fmla="*/ 5660 h 21600"/>
                <a:gd name="T26" fmla="*/ 20210 w 21600"/>
                <a:gd name="T27" fmla="*/ 1597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4 w 21600"/>
                <a:gd name="T25" fmla="*/ 2569 h 21600"/>
                <a:gd name="T26" fmla="*/ 16128 w 21600"/>
                <a:gd name="T27" fmla="*/ 195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13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需求捕获方法</a:t>
            </a:r>
          </a:p>
        </p:txBody>
      </p:sp>
      <p:sp>
        <p:nvSpPr>
          <p:cNvPr id="78982" name="Rectangle 134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三、需求捕获有哪些主要方法？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）用户访谈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 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）用户调查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）文档考古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）情节串联板	 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）现场观摩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）联合开发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现场观摩</a:t>
            </a:r>
          </a:p>
        </p:txBody>
      </p:sp>
      <p:sp>
        <p:nvSpPr>
          <p:cNvPr id="48132" name="内容占位符 7"/>
          <p:cNvSpPr>
            <a:spLocks/>
          </p:cNvSpPr>
          <p:nvPr/>
        </p:nvSpPr>
        <p:spPr bwMode="auto">
          <a:xfrm>
            <a:off x="457200" y="1935163"/>
            <a:ext cx="8229600" cy="4230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现场观摩是最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生动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的技术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利：百闻不如一见，能够对需求与业务流程建立直观的认识。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弊：消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耗时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间长，而且由于“被观摩”的微妙心理变化，会使得“观摩”失真。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适用性：要对于复杂流程的更加深入的</a:t>
            </a:r>
            <a:b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理解时。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要点：悄悄地进行，明确要强化理解的</a:t>
            </a:r>
            <a:b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具体流程环节。</a:t>
            </a:r>
          </a:p>
        </p:txBody>
      </p:sp>
      <p:pic>
        <p:nvPicPr>
          <p:cNvPr id="48133" name="Picture 5" descr="j02870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786188"/>
            <a:ext cx="1357313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现场观摩</a:t>
            </a: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--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变体</a:t>
            </a:r>
          </a:p>
        </p:txBody>
      </p:sp>
      <p:sp>
        <p:nvSpPr>
          <p:cNvPr id="49156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任务示范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要求用户示范如何执行特定的任务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利：可用于发现异常的、关键性的任务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弊：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示范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失真、耗时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做学徒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和用户坐在一起，通过观察、问问题、并在用户指导下完成一些工作来学习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适用性：用户无法详细解释清楚他们在做什么时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人们正在做一件事时，最能解释他们在</a:t>
            </a:r>
            <a:b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做什么，为什么要这么做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”</a:t>
            </a: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需求分析员可以通过学徒关系试验他的</a:t>
            </a:r>
            <a:b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需求和设计思想</a:t>
            </a:r>
          </a:p>
        </p:txBody>
      </p:sp>
      <p:pic>
        <p:nvPicPr>
          <p:cNvPr id="49157" name="Picture 5" descr="j023465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4500563"/>
            <a:ext cx="1712913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13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需求捕获方法</a:t>
            </a:r>
          </a:p>
        </p:txBody>
      </p:sp>
      <p:sp>
        <p:nvSpPr>
          <p:cNvPr id="78982" name="Rectangle 134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三、需求捕获有哪些主要方法？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）用户访谈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 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）用户调查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）文档考古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）情节串联板	 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）现场观摩	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）联合开发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联合开发</a:t>
            </a:r>
          </a:p>
        </p:txBody>
      </p:sp>
      <p:sp>
        <p:nvSpPr>
          <p:cNvPr id="51204" name="内容占位符 7"/>
          <p:cNvSpPr>
            <a:spLocks/>
          </p:cNvSpPr>
          <p:nvPr/>
        </p:nvSpPr>
        <p:spPr bwMode="auto">
          <a:xfrm>
            <a:off x="457200" y="1935163"/>
            <a:ext cx="8229600" cy="2357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联合开发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最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理想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的技术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利：客户、开发人员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直接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的头脑风暴，是击破需求盲点的关键手段。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弊：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成本高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，如果缺乏控制会变成一次闲扯大会。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要点：需要有一个经验丰富、能够把控大局的主持人。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51205" name="Picture 5" descr="j02330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4270375"/>
            <a:ext cx="191452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4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需求捕获策略</a:t>
            </a:r>
          </a:p>
        </p:txBody>
      </p:sp>
      <p:sp>
        <p:nvSpPr>
          <p:cNvPr id="68753" name="Rectangle 145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二、需求捕获有哪些策略？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）需求捕获应该是主动的	 	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主动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）需求捕获应该是聚焦的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聚焦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）破解需求的冰山模型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破解隐藏的需求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）破解阻碍需求捕获的心理现象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破解阻碍心理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）不要忽视对变更可能的捕获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不忽视变更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）需求协商			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协商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会前有准备</a:t>
            </a:r>
          </a:p>
        </p:txBody>
      </p:sp>
      <p:sp>
        <p:nvSpPr>
          <p:cNvPr id="52228" name="内容占位符 7"/>
          <p:cNvSpPr>
            <a:spLocks/>
          </p:cNvSpPr>
          <p:nvPr/>
        </p:nvSpPr>
        <p:spPr bwMode="auto">
          <a:xfrm>
            <a:off x="457200" y="1935163"/>
            <a:ext cx="8229600" cy="3509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推销概念：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充分的准备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是联合开发的关键，推销联合开发（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需求专题讨论会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）的好处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确保真正的风险承担人参与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后勤保障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热身材料：在开会前散发资料</a:t>
            </a:r>
            <a:b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项目专有信息：需求文件草案、已排序的特性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摆脱束缚思想的：提供创新方法、自由讨论规则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天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~1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周内散发，太早会使人忘记！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4" descr="j02293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196975"/>
            <a:ext cx="249713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5" descr="j02293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1196975"/>
            <a:ext cx="2497138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6" descr="j02293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4005263"/>
            <a:ext cx="249713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7" descr="j02293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4152900"/>
            <a:ext cx="2497138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8" descr="j029323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1989138"/>
            <a:ext cx="1090612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1547813" y="1485900"/>
            <a:ext cx="12065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中间休息</a:t>
            </a:r>
          </a:p>
          <a:p>
            <a:pPr algn="ctr" eaLnBrk="0" hangingPunct="0"/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迟到</a:t>
            </a:r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395288" y="3022600"/>
            <a:ext cx="3867150" cy="9159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规则：每人先发一张，允许迟到一次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而后向罚款箱投入</a:t>
            </a: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xx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元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目的：保持会议的动向</a:t>
            </a:r>
          </a:p>
        </p:txBody>
      </p:sp>
      <p:pic>
        <p:nvPicPr>
          <p:cNvPr id="53258" name="Picture 11" descr="j02341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4725988"/>
            <a:ext cx="744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1558925" y="4310063"/>
            <a:ext cx="1333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分钟发言</a:t>
            </a: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6076950" y="4495800"/>
            <a:ext cx="1206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好主意！</a:t>
            </a: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6157913" y="1430338"/>
            <a:ext cx="12065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次自由</a:t>
            </a:r>
          </a:p>
          <a:p>
            <a:pPr algn="ctr" eaLnBrk="0" hangingPunct="0"/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廉价攻击</a:t>
            </a:r>
          </a:p>
        </p:txBody>
      </p:sp>
      <p:pic>
        <p:nvPicPr>
          <p:cNvPr id="53262" name="Picture 15" descr="j029865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80063" y="2133600"/>
            <a:ext cx="96202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63" name="Litebulb"/>
          <p:cNvSpPr>
            <a:spLocks noEditPoints="1" noChangeArrowheads="1"/>
          </p:cNvSpPr>
          <p:nvPr/>
        </p:nvSpPr>
        <p:spPr bwMode="auto">
          <a:xfrm>
            <a:off x="5651500" y="4945063"/>
            <a:ext cx="504825" cy="7921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4" name="Rectangle 17"/>
          <p:cNvSpPr>
            <a:spLocks noChangeArrowheads="1"/>
          </p:cNvSpPr>
          <p:nvPr/>
        </p:nvSpPr>
        <p:spPr bwMode="auto">
          <a:xfrm>
            <a:off x="4716463" y="2878138"/>
            <a:ext cx="4092575" cy="1190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规则：每人先发一张，允许自由攻击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或批评任何个人或部门一次，而</a:t>
            </a: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/>
            </a:r>
            <a:b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后再出现就向罚款箱投入</a:t>
            </a: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xx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元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目的：逗趣并提醒人们注意发言</a:t>
            </a:r>
          </a:p>
        </p:txBody>
      </p:sp>
      <p:sp>
        <p:nvSpPr>
          <p:cNvPr id="53265" name="Rectangle 18"/>
          <p:cNvSpPr>
            <a:spLocks noChangeArrowheads="1"/>
          </p:cNvSpPr>
          <p:nvPr/>
        </p:nvSpPr>
        <p:spPr bwMode="auto">
          <a:xfrm>
            <a:off x="4716463" y="5830888"/>
            <a:ext cx="3867150" cy="915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规则：每人先发两张，送给提出好建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议的人，要尽快给出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目的：刺激与会者并奖励提出创新者</a:t>
            </a:r>
          </a:p>
        </p:txBody>
      </p:sp>
      <p:sp>
        <p:nvSpPr>
          <p:cNvPr id="53266" name="Rectangle 19"/>
          <p:cNvSpPr>
            <a:spLocks noChangeArrowheads="1"/>
          </p:cNvSpPr>
          <p:nvPr/>
        </p:nvSpPr>
        <p:spPr bwMode="auto">
          <a:xfrm>
            <a:off x="250825" y="5876925"/>
            <a:ext cx="3867150" cy="9159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规则：每人可以在任何时候使用，让</a:t>
            </a:r>
            <a:b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出讲台给他并计时，不得打断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目的：允许结构化的即席发言</a:t>
            </a:r>
          </a:p>
        </p:txBody>
      </p:sp>
      <p:sp>
        <p:nvSpPr>
          <p:cNvPr id="53267" name="标题 1"/>
          <p:cNvSpPr>
            <a:spLocks/>
          </p:cNvSpPr>
          <p:nvPr/>
        </p:nvSpPr>
        <p:spPr bwMode="auto">
          <a:xfrm>
            <a:off x="1979613" y="404813"/>
            <a:ext cx="43719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会中有控制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会后有总结</a:t>
            </a:r>
          </a:p>
        </p:txBody>
      </p:sp>
      <p:sp>
        <p:nvSpPr>
          <p:cNvPr id="54276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每人发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25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张索引卡片，按以下规则进行自由讨论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意见精简</a:t>
            </a:r>
            <a:b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修剪：去掉不值得进一步集体讨论的意见</a:t>
            </a:r>
            <a:b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归类：把意见归类</a:t>
            </a:r>
            <a:b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特征定义：用一句话描述未被删除的意见</a:t>
            </a:r>
            <a:b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确定优先级：累积投票、关键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重要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有用</a:t>
            </a:r>
          </a:p>
        </p:txBody>
      </p:sp>
      <p:pic>
        <p:nvPicPr>
          <p:cNvPr id="54277" name="Picture 5" descr="j02293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0363" y="2357438"/>
            <a:ext cx="360045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125788" y="2717800"/>
            <a:ext cx="2941637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hangingPunct="0">
              <a:buFontTx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不允许批评或争吵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允许发挥你的想像力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产生尽可能多的意见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转换和组合想法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Rectangle 10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需求捕获常用工具</a:t>
            </a:r>
          </a:p>
        </p:txBody>
      </p:sp>
      <p:sp>
        <p:nvSpPr>
          <p:cNvPr id="40041" name="Rectangle 105"/>
          <p:cNvSpPr>
            <a:spLocks noChangeArrowheads="1"/>
          </p:cNvSpPr>
          <p:nvPr/>
        </p:nvSpPr>
        <p:spPr bwMode="auto">
          <a:xfrm>
            <a:off x="250825" y="1557338"/>
            <a:ext cx="8642350" cy="4300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四、需求捕获的常用工具有哪些？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）“三表一图”：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业务属性表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业务活动表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业务岗位角色表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业务流程图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SERU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ubject area 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dirty="0"/>
              <a:t>vent 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eport 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en-US" altLang="zh-CN" dirty="0"/>
              <a:t>se case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主题、事件、报表、用例	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）任务卡片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）场景说明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0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10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需求捕获常用工具：</a:t>
            </a:r>
            <a:r>
              <a:rPr kumimoji="0" lang="zh-CN" altLang="en-US" sz="36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三表一图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2875" y="2428875"/>
          <a:ext cx="8858280" cy="2857520"/>
        </p:xfrm>
        <a:graphic>
          <a:graphicData uri="http://schemas.openxmlformats.org/drawingml/2006/table">
            <a:tbl>
              <a:tblPr/>
              <a:tblGrid>
                <a:gridCol w="100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3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6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227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/>
                        </a:rPr>
                        <a:t>标识码</a:t>
                      </a:r>
                      <a:endParaRPr lang="zh-CN" altLang="en-US" sz="2000" dirty="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业务名称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主办单位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协办单位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目标表单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批文编号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时限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24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>
                          <a:latin typeface="宋体"/>
                        </a:rPr>
                        <a:t>030202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土地利用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总体规划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审批</a:t>
                      </a:r>
                      <a:endParaRPr lang="zh-CN" altLang="en-US" sz="2000" dirty="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规划处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/>
                        </a:rPr>
                        <a:t>耕保处</a:t>
                      </a:r>
                      <a:r>
                        <a:rPr lang="zh-CN" altLang="en-US" sz="2000" dirty="0" smtClean="0">
                          <a:latin typeface="宋体"/>
                        </a:rPr>
                        <a:t>、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利用</a:t>
                      </a:r>
                      <a:r>
                        <a:rPr lang="zh-CN" altLang="en-US" sz="2000" dirty="0">
                          <a:latin typeface="宋体"/>
                        </a:rPr>
                        <a:t>处</a:t>
                      </a:r>
                      <a:r>
                        <a:rPr lang="zh-CN" altLang="en-US" sz="2000" dirty="0" smtClean="0">
                          <a:latin typeface="宋体"/>
                        </a:rPr>
                        <a:t>、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环境</a:t>
                      </a:r>
                      <a:r>
                        <a:rPr lang="zh-CN" altLang="en-US" sz="2000" dirty="0">
                          <a:latin typeface="宋体"/>
                        </a:rPr>
                        <a:t>处</a:t>
                      </a:r>
                      <a:r>
                        <a:rPr lang="zh-CN" altLang="en-US" sz="2000" dirty="0" smtClean="0">
                          <a:latin typeface="宋体"/>
                        </a:rPr>
                        <a:t>、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地籍</a:t>
                      </a:r>
                      <a:r>
                        <a:rPr lang="zh-CN" altLang="en-US" sz="2000" dirty="0">
                          <a:latin typeface="宋体"/>
                        </a:rPr>
                        <a:t>处</a:t>
                      </a:r>
                      <a:endParaRPr lang="zh-CN" altLang="en-US" sz="2000" dirty="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/>
                        </a:rPr>
                        <a:t>上报省政府</a:t>
                      </a:r>
                      <a:r>
                        <a:rPr lang="en-US" altLang="zh-CN" sz="2000" dirty="0" smtClean="0">
                          <a:latin typeface="宋体"/>
                        </a:rPr>
                        <a:t>/</a:t>
                      </a: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国务院批复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文件</a:t>
                      </a:r>
                      <a:r>
                        <a:rPr lang="zh-CN" altLang="en-US" sz="2000" dirty="0">
                          <a:latin typeface="宋体"/>
                        </a:rPr>
                        <a:t>；退</a:t>
                      </a:r>
                      <a:r>
                        <a:rPr lang="zh-CN" altLang="en-US" sz="2000" dirty="0" smtClean="0">
                          <a:latin typeface="宋体"/>
                        </a:rPr>
                        <a:t>件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通知</a:t>
                      </a:r>
                      <a:endParaRPr lang="zh-CN" altLang="en-US" sz="2000" dirty="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/>
                        </a:rPr>
                        <a:t>鄂政</a:t>
                      </a:r>
                      <a:r>
                        <a:rPr lang="en-US" altLang="zh-CN" sz="2000" dirty="0">
                          <a:latin typeface="宋体"/>
                        </a:rPr>
                        <a:t>[</a:t>
                      </a:r>
                      <a:r>
                        <a:rPr lang="en-US" altLang="zh-CN" sz="2000" dirty="0" err="1">
                          <a:latin typeface="宋体"/>
                        </a:rPr>
                        <a:t>xxxx</a:t>
                      </a:r>
                      <a:r>
                        <a:rPr lang="en-US" altLang="zh-CN" sz="2000" dirty="0" smtClean="0">
                          <a:latin typeface="宋体"/>
                        </a:rPr>
                        <a:t>]</a:t>
                      </a: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年</a:t>
                      </a:r>
                      <a:r>
                        <a:rPr lang="en-US" altLang="zh-CN" sz="2000" dirty="0">
                          <a:latin typeface="宋体"/>
                        </a:rPr>
                        <a:t>xx</a:t>
                      </a:r>
                      <a:r>
                        <a:rPr lang="zh-CN" altLang="en-US" sz="2000" dirty="0">
                          <a:latin typeface="宋体"/>
                        </a:rPr>
                        <a:t>号文</a:t>
                      </a:r>
                      <a:endParaRPr lang="zh-CN" altLang="en-US" sz="2000" dirty="0">
                        <a:latin typeface="Times New Roman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国</a:t>
                      </a:r>
                      <a:r>
                        <a:rPr lang="zh-CN" altLang="en-US" sz="2000" dirty="0">
                          <a:latin typeface="宋体"/>
                        </a:rPr>
                        <a:t>发</a:t>
                      </a:r>
                      <a:r>
                        <a:rPr lang="en-US" altLang="zh-CN" sz="2000" dirty="0">
                          <a:latin typeface="宋体"/>
                        </a:rPr>
                        <a:t>[</a:t>
                      </a:r>
                      <a:r>
                        <a:rPr lang="en-US" altLang="zh-CN" sz="2000" dirty="0" err="1">
                          <a:latin typeface="宋体"/>
                        </a:rPr>
                        <a:t>xxxx</a:t>
                      </a:r>
                      <a:r>
                        <a:rPr lang="en-US" altLang="zh-CN" sz="2000" dirty="0" smtClean="0">
                          <a:latin typeface="宋体"/>
                        </a:rPr>
                        <a:t>]</a:t>
                      </a: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年</a:t>
                      </a:r>
                      <a:r>
                        <a:rPr lang="en-US" altLang="zh-CN" sz="2000" dirty="0">
                          <a:latin typeface="宋体"/>
                        </a:rPr>
                        <a:t>xx</a:t>
                      </a:r>
                      <a:r>
                        <a:rPr lang="zh-CN" altLang="en-US" sz="2000" dirty="0">
                          <a:latin typeface="宋体"/>
                        </a:rPr>
                        <a:t>号文</a:t>
                      </a:r>
                      <a:endParaRPr lang="zh-CN" altLang="en-US" sz="2000" dirty="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latin typeface="宋体"/>
                        </a:rPr>
                        <a:t>60</a:t>
                      </a:r>
                      <a:r>
                        <a:rPr lang="zh-CN" altLang="en-US" sz="2000" dirty="0">
                          <a:latin typeface="宋体"/>
                        </a:rPr>
                        <a:t>个工作日</a:t>
                      </a:r>
                      <a:endParaRPr lang="zh-CN" altLang="en-US" sz="2000" dirty="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35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none" lIns="0" rIns="0" anchor="ctr">
            <a:spAutoFit/>
          </a:bodyPr>
          <a:lstStyle/>
          <a:p>
            <a:pPr eaLnBrk="0" hangingPunct="0"/>
            <a:r>
              <a:rPr lang="zh-CN" altLang="zh-CN" sz="1000">
                <a:latin typeface="宋体" charset="-122"/>
                <a:cs typeface="Times New Roman" pitchFamily="18" charset="0"/>
              </a:rPr>
              <a:t>① </a:t>
            </a:r>
            <a:r>
              <a:rPr lang="zh-CN" sz="1000">
                <a:latin typeface="宋体" charset="-122"/>
                <a:cs typeface="Times New Roman" pitchFamily="18" charset="0"/>
              </a:rPr>
              <a:t>业务属性表</a:t>
            </a:r>
            <a:endParaRPr lang="zh-CN" sz="1100"/>
          </a:p>
          <a:p>
            <a:pPr eaLnBrk="0" hangingPunct="0"/>
            <a:endParaRPr lang="zh-CN" altLang="zh-CN"/>
          </a:p>
        </p:txBody>
      </p:sp>
      <p:sp>
        <p:nvSpPr>
          <p:cNvPr id="56351" name="Rectangle 105"/>
          <p:cNvSpPr>
            <a:spLocks noChangeArrowheads="1"/>
          </p:cNvSpPr>
          <p:nvPr/>
        </p:nvSpPr>
        <p:spPr bwMode="auto">
          <a:xfrm>
            <a:off x="250825" y="1628775"/>
            <a:ext cx="8642350" cy="800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① 业务属性表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none" lIns="0" rIns="0" anchor="ctr">
            <a:spAutoFit/>
          </a:bodyPr>
          <a:lstStyle/>
          <a:p>
            <a:pPr eaLnBrk="0" hangingPunct="0"/>
            <a:r>
              <a:rPr lang="zh-CN" altLang="zh-CN" sz="1000">
                <a:latin typeface="宋体" charset="-122"/>
                <a:cs typeface="Times New Roman" pitchFamily="18" charset="0"/>
              </a:rPr>
              <a:t>① </a:t>
            </a:r>
            <a:r>
              <a:rPr lang="zh-CN" sz="1000">
                <a:latin typeface="宋体" charset="-122"/>
                <a:cs typeface="Times New Roman" pitchFamily="18" charset="0"/>
              </a:rPr>
              <a:t>业务属性表</a:t>
            </a:r>
            <a:endParaRPr lang="zh-CN" sz="1100"/>
          </a:p>
          <a:p>
            <a:pPr eaLnBrk="0" hangingPunct="0"/>
            <a:endParaRPr lang="zh-CN" altLang="zh-CN"/>
          </a:p>
        </p:txBody>
      </p:sp>
      <p:sp>
        <p:nvSpPr>
          <p:cNvPr id="57348" name="Rectangle 105"/>
          <p:cNvSpPr>
            <a:spLocks noChangeArrowheads="1"/>
          </p:cNvSpPr>
          <p:nvPr/>
        </p:nvSpPr>
        <p:spPr bwMode="auto">
          <a:xfrm>
            <a:off x="71438" y="1128713"/>
            <a:ext cx="1785937" cy="800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② 业务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活动表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857375" y="149225"/>
          <a:ext cx="7232544" cy="6636588"/>
        </p:xfrm>
        <a:graphic>
          <a:graphicData uri="http://schemas.openxmlformats.org/drawingml/2006/table">
            <a:tbl>
              <a:tblPr/>
              <a:tblGrid>
                <a:gridCol w="67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1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8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标志码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活动名称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输入资料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输出资料</a:t>
                      </a: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（确认）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输出资料</a:t>
                      </a: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（否定）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参 考 资 料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66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收件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申报材料（见附录）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回执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退件通知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32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分发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分发登记表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66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审查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审批责任表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审查意见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土地利用总体规划审批规定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；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县乡土地利用总体规划规程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；</a:t>
                      </a:r>
                    </a:p>
                    <a:p>
                      <a:pPr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湖北省规划办法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；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县（市）级土地利用规划数据库标准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；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县（市）级土地利用规划管理信息系统建设指南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endParaRPr lang="zh-CN" altLang="en-US" sz="1800">
                        <a:latin typeface="+mj-ea"/>
                        <a:ea typeface="+mj-ea"/>
                      </a:endParaRPr>
                    </a:p>
                    <a:p>
                      <a:pPr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相关部门规划总体设计书及立项材料；</a:t>
                      </a:r>
                    </a:p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规划基期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：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万土地利用现状图；</a:t>
                      </a:r>
                    </a:p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原规划图；</a:t>
                      </a:r>
                    </a:p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上下级规划图和规划文本。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66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审核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审批责任表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审核意见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66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复核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审批责任表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复核意见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632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汇总意见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汇总意见表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退件通知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51292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会审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会审意见表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退件通知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8698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形成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会审纪要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会审纪要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8698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形成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上报文件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上报文件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212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上报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none" lIns="0" rIns="0" anchor="ctr">
            <a:spAutoFit/>
          </a:bodyPr>
          <a:lstStyle/>
          <a:p>
            <a:pPr eaLnBrk="0" hangingPunct="0"/>
            <a:r>
              <a:rPr lang="zh-CN" altLang="zh-CN" sz="1000">
                <a:latin typeface="宋体" charset="-122"/>
                <a:cs typeface="Times New Roman" pitchFamily="18" charset="0"/>
              </a:rPr>
              <a:t>① </a:t>
            </a:r>
            <a:r>
              <a:rPr lang="zh-CN" sz="1000">
                <a:latin typeface="宋体" charset="-122"/>
                <a:cs typeface="Times New Roman" pitchFamily="18" charset="0"/>
              </a:rPr>
              <a:t>业务属性表</a:t>
            </a:r>
            <a:endParaRPr lang="zh-CN" sz="1100"/>
          </a:p>
          <a:p>
            <a:pPr eaLnBrk="0" hangingPunct="0"/>
            <a:endParaRPr lang="zh-CN" altLang="zh-CN"/>
          </a:p>
        </p:txBody>
      </p:sp>
      <p:sp>
        <p:nvSpPr>
          <p:cNvPr id="58372" name="Rectangle 105"/>
          <p:cNvSpPr>
            <a:spLocks noChangeArrowheads="1"/>
          </p:cNvSpPr>
          <p:nvPr/>
        </p:nvSpPr>
        <p:spPr bwMode="auto">
          <a:xfrm>
            <a:off x="71438" y="1128713"/>
            <a:ext cx="1785937" cy="151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③ 业务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岗位</a:t>
            </a:r>
            <a:endParaRPr lang="en-US" altLang="zh-CN"/>
          </a:p>
          <a:p>
            <a:r>
              <a:rPr lang="zh-CN" altLang="en-US"/>
              <a:t>     角色表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43063" y="142875"/>
          <a:ext cx="7500958" cy="6801764"/>
        </p:xfrm>
        <a:graphic>
          <a:graphicData uri="http://schemas.openxmlformats.org/drawingml/2006/table">
            <a:tbl>
              <a:tblPr/>
              <a:tblGrid>
                <a:gridCol w="121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2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24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活动名称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主岗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兼岗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协岗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角色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权 限 特 征 描 述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8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收件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报件大厅科员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收发人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选择业务，填表，扫描，打印，分发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分发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报件大厅科员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收发人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02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审查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科员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耕保处、环境处、利用处、规划处、地籍处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经办人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查阅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24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审核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副处长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审核人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查阅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8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复核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处长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审核人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查阅，填表，指派，申请修改流程，督办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04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会审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处长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参与会审处室处长，分管副厅长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审核人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查阅，填表，指派，申请修改流程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04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形成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《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会审纪要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（走发文流程）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分管副厅长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决策人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查阅案卷，填表，指派，申请修改流程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04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形成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《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上报文件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（走发文流程）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规划处科员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48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上报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办公室科员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none" lIns="0" rIns="0" anchor="ctr">
            <a:spAutoFit/>
          </a:bodyPr>
          <a:lstStyle/>
          <a:p>
            <a:pPr eaLnBrk="0" hangingPunct="0"/>
            <a:r>
              <a:rPr lang="zh-CN" altLang="zh-CN" sz="1000">
                <a:latin typeface="宋体" charset="-122"/>
                <a:cs typeface="Times New Roman" pitchFamily="18" charset="0"/>
              </a:rPr>
              <a:t>① </a:t>
            </a:r>
            <a:r>
              <a:rPr lang="zh-CN" sz="1000">
                <a:latin typeface="宋体" charset="-122"/>
                <a:cs typeface="Times New Roman" pitchFamily="18" charset="0"/>
              </a:rPr>
              <a:t>业务属性表</a:t>
            </a:r>
            <a:endParaRPr lang="zh-CN" sz="1100"/>
          </a:p>
          <a:p>
            <a:pPr eaLnBrk="0" hangingPunct="0"/>
            <a:endParaRPr lang="zh-CN" altLang="zh-CN"/>
          </a:p>
        </p:txBody>
      </p:sp>
      <p:sp>
        <p:nvSpPr>
          <p:cNvPr id="59396" name="Rectangle 105"/>
          <p:cNvSpPr>
            <a:spLocks noChangeArrowheads="1"/>
          </p:cNvSpPr>
          <p:nvPr/>
        </p:nvSpPr>
        <p:spPr bwMode="auto">
          <a:xfrm>
            <a:off x="71438" y="1128713"/>
            <a:ext cx="2571750" cy="101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④ 业务流程图</a:t>
            </a:r>
          </a:p>
        </p:txBody>
      </p:sp>
      <p:pic>
        <p:nvPicPr>
          <p:cNvPr id="59397" name="Picture 2" descr="C:\DOCUME~1\ADMINI~1\LOCALS~1\Temp\ksohtml\wpsE0.t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88" y="0"/>
            <a:ext cx="5857875" cy="6989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cxnSp>
        <p:nvCxnSpPr>
          <p:cNvPr id="9" name="直接箭头连接符 8"/>
          <p:cNvCxnSpPr/>
          <p:nvPr/>
        </p:nvCxnSpPr>
        <p:spPr bwMode="auto">
          <a:xfrm rot="5400000">
            <a:off x="6429388" y="3286124"/>
            <a:ext cx="14287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none" lIns="0" rIns="0" anchor="ctr">
            <a:spAutoFit/>
          </a:bodyPr>
          <a:lstStyle/>
          <a:p>
            <a:pPr eaLnBrk="0" hangingPunct="0"/>
            <a:r>
              <a:rPr lang="zh-CN" altLang="zh-CN" sz="1000">
                <a:latin typeface="宋体" charset="-122"/>
                <a:cs typeface="Times New Roman" pitchFamily="18" charset="0"/>
              </a:rPr>
              <a:t>① </a:t>
            </a:r>
            <a:r>
              <a:rPr lang="zh-CN" sz="1000">
                <a:latin typeface="宋体" charset="-122"/>
                <a:cs typeface="Times New Roman" pitchFamily="18" charset="0"/>
              </a:rPr>
              <a:t>业务属性表</a:t>
            </a:r>
            <a:endParaRPr lang="zh-CN" sz="1100"/>
          </a:p>
          <a:p>
            <a:pPr eaLnBrk="0" hangingPunct="0"/>
            <a:endParaRPr lang="zh-CN" altLang="zh-CN"/>
          </a:p>
        </p:txBody>
      </p:sp>
      <p:sp>
        <p:nvSpPr>
          <p:cNvPr id="60420" name="Rectangle 10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需求捕获常用工具：</a:t>
            </a:r>
            <a:r>
              <a:rPr kumimoji="0" lang="en-US" altLang="zh-CN" sz="3600">
                <a:solidFill>
                  <a:schemeClr val="tx2"/>
                </a:solidFill>
              </a:rPr>
              <a:t>SERU</a:t>
            </a:r>
            <a:endParaRPr kumimoji="0" lang="zh-CN" altLang="en-US" sz="360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421" name="Rectangle 105"/>
          <p:cNvSpPr>
            <a:spLocks noChangeArrowheads="1"/>
          </p:cNvSpPr>
          <p:nvPr/>
        </p:nvSpPr>
        <p:spPr bwMode="auto">
          <a:xfrm>
            <a:off x="250825" y="1268734"/>
            <a:ext cx="8642350" cy="7921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SERU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ubject area 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dirty="0"/>
              <a:t>vent 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eport 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en-US" altLang="zh-CN" dirty="0"/>
              <a:t>se case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主题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、事件、报表、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用例</a:t>
            </a:r>
            <a:endParaRPr kumimoji="0"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74" name="Picture 2" descr="https://gimg2.baidu.com/image_search/src=http%3A%2F%2Fupload-images.jianshu.io%2Fupload_images%2F2227361-6c67b2e92b7eae88.jpg&amp;refer=http%3A%2F%2Fupload-images.jianshu.io&amp;app=2002&amp;size=f9999,10000&amp;q=a80&amp;n=0&amp;g=0n&amp;fmt=jpeg?sec=1648734323&amp;t=d7b7447d182583ef8e2450891b0c8d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79" y="2105384"/>
            <a:ext cx="76676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 descr="图形12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标题 1"/>
          <p:cNvSpPr>
            <a:spLocks/>
          </p:cNvSpPr>
          <p:nvPr/>
        </p:nvSpPr>
        <p:spPr bwMode="auto">
          <a:xfrm>
            <a:off x="457200" y="704850"/>
            <a:ext cx="82296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任务卡片</a:t>
            </a:r>
          </a:p>
        </p:txBody>
      </p:sp>
      <p:sp>
        <p:nvSpPr>
          <p:cNvPr id="1029" name="内容占位符 7"/>
          <p:cNvSpPr>
            <a:spLocks/>
          </p:cNvSpPr>
          <p:nvPr/>
        </p:nvSpPr>
        <p:spPr bwMode="auto">
          <a:xfrm>
            <a:off x="457200" y="1935163"/>
            <a:ext cx="3538538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任务说明：结构化的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文字说明，用于描述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用户任务；便于客户、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开发人员理解；便于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说明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任务变体以及复杂的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任务</a:t>
            </a:r>
          </a:p>
          <a:p>
            <a:pPr marL="273050" indent="-273050"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实例：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143375" y="1500188"/>
          <a:ext cx="4714875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4" imgW="3358896" imgH="3646932" progId="">
                  <p:embed/>
                </p:oleObj>
              </mc:Choice>
              <mc:Fallback>
                <p:oleObj name="Visio" r:id="rId4" imgW="3358896" imgH="364693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500188"/>
                        <a:ext cx="4714875" cy="511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钓鱼模式 </a:t>
            </a: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vs. 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网罗模式</a:t>
            </a:r>
          </a:p>
        </p:txBody>
      </p:sp>
      <p:pic>
        <p:nvPicPr>
          <p:cNvPr id="819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928813"/>
            <a:ext cx="357346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88" y="2428875"/>
            <a:ext cx="3000375" cy="35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图形12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改进的任务卡片</a:t>
            </a:r>
          </a:p>
        </p:txBody>
      </p:sp>
      <p:sp>
        <p:nvSpPr>
          <p:cNvPr id="2053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由任务说明到产品特性：用任务说明解释产品特性；有助于理解、确认特性</a:t>
            </a:r>
          </a:p>
          <a:p>
            <a:pPr marL="273050" indent="-273050"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任务及支持：结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构化的文字说明，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描述任务、域问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题，提出可能的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方案。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563938" y="2636838"/>
          <a:ext cx="5257800" cy="390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4" imgW="5086807" imgH="3781958" progId="">
                  <p:embed/>
                </p:oleObj>
              </mc:Choice>
              <mc:Fallback>
                <p:oleObj name="Visio" r:id="rId4" imgW="5086807" imgH="378195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636838"/>
                        <a:ext cx="5257800" cy="390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场景说明</a:t>
            </a:r>
          </a:p>
        </p:txBody>
      </p:sp>
      <p:sp>
        <p:nvSpPr>
          <p:cNvPr id="48132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场景说明：说明一项或多项用户任务，或要测试的一个特殊情况，有助于增进开发人员的直觉，通常不作为需求。</a:t>
            </a: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实例：夜班</a:t>
            </a:r>
            <a:b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由于学习了一整个下午，张三在下午</a:t>
            </a:r>
            <a:r>
              <a:rPr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点开始值夜班时，已感觉到有些疲倦。他的第一项任务是为将在</a:t>
            </a:r>
            <a:r>
              <a:rPr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点钟抵达的客人团做准备，他打印了所有的入住登录表，并将它们同各自的客房钥匙放在一起。</a:t>
            </a:r>
            <a:b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在处理这项任务时，来了一个家庭客户的情况。他们想讨价还价，这是张三最不擅长的工作。是否应该给他们提供折扣呢？正好李四从办公室里出来，她微笑地告诉他们：可以为小孩的房间提供</a:t>
            </a:r>
            <a:r>
              <a:rPr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10%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的折扣。他们接受了，于是张三为他们安排房间，他们希望挨着的两间客户，但是张三总是记不住哪些客房是挨着的。</a:t>
            </a:r>
            <a:endParaRPr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 dirty="0" smtClean="0">
                <a:solidFill>
                  <a:schemeClr val="tx2"/>
                </a:solidFill>
                <a:ea typeface="隶书" pitchFamily="49" charset="-122"/>
              </a:rPr>
              <a:t>课后对照阅读</a:t>
            </a:r>
            <a:endParaRPr kumimoji="0" lang="zh-CN" altLang="en-US" sz="3600" dirty="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48132" name="内容占位符 7"/>
          <p:cNvSpPr>
            <a:spLocks/>
          </p:cNvSpPr>
          <p:nvPr/>
        </p:nvSpPr>
        <p:spPr bwMode="auto">
          <a:xfrm>
            <a:off x="457200" y="1935163"/>
            <a:ext cx="8229600" cy="2933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软件需求工程基础</a:t>
            </a:r>
            <a:endParaRPr lang="en-US" altLang="zh-CN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需求获取</a:t>
            </a:r>
            <a:endParaRPr lang="en-US" altLang="zh-CN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要求</a:t>
            </a:r>
            <a:endParaRPr lang="en-US" altLang="zh-CN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）质疑式阅读；</a:t>
            </a:r>
            <a:endParaRPr lang="en-US" altLang="zh-CN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）吸取有用信息，对照课堂讲授梳理补充相关内容；</a:t>
            </a:r>
            <a:endParaRPr lang="en-US" altLang="zh-CN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）列出疑问或问题！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62468" name="Picture 4" descr="图片0 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124075" y="2565400"/>
            <a:ext cx="5184775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ctr"/>
            <a:r>
              <a:rPr kumimoji="0" lang="zh-CN" altLang="en-US" sz="5400" b="1">
                <a:solidFill>
                  <a:srgbClr val="990000"/>
                </a:solidFill>
                <a:latin typeface="新宋体" pitchFamily="49" charset="-122"/>
                <a:ea typeface="新宋体" pitchFamily="49" charset="-122"/>
              </a:rPr>
              <a:t>谢  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标题 1"/>
          <p:cNvSpPr>
            <a:spLocks/>
          </p:cNvSpPr>
          <p:nvPr/>
        </p:nvSpPr>
        <p:spPr bwMode="auto">
          <a:xfrm>
            <a:off x="457200" y="57148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 dirty="0">
                <a:solidFill>
                  <a:schemeClr val="tx2"/>
                </a:solidFill>
                <a:ea typeface="隶书" pitchFamily="49" charset="-122"/>
              </a:rPr>
              <a:t>讨论：怎么做才算主动？</a:t>
            </a:r>
          </a:p>
        </p:txBody>
      </p:sp>
      <p:sp>
        <p:nvSpPr>
          <p:cNvPr id="6" name="Rectangle 145"/>
          <p:cNvSpPr>
            <a:spLocks noChangeArrowheads="1"/>
          </p:cNvSpPr>
          <p:nvPr/>
        </p:nvSpPr>
        <p:spPr bwMode="auto">
          <a:xfrm>
            <a:off x="250825" y="1547812"/>
            <a:ext cx="8642350" cy="4595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  收集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资料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、了解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背景</a:t>
            </a:r>
            <a:endParaRPr kumimoji="0"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  学习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业务知识，了解生产过程和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现状</a:t>
            </a:r>
            <a:endParaRPr kumimoji="0"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  提出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改进方案或信息化方案，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研究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和比较多种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方案</a:t>
            </a:r>
            <a:endParaRPr kumimoji="0"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了解客户</a:t>
            </a: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用户的组织结构、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职责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、工作规律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在恰当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的时间 适当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的方式主动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预约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主要人员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预约客户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时 </a:t>
            </a:r>
            <a:r>
              <a:rPr kumimoji="0"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目标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明确、时间明确，并有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备选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方案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。。。。。。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总之：“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充分准备、考虑客户、主动担当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”才是主动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14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需求捕获策略</a:t>
            </a:r>
          </a:p>
        </p:txBody>
      </p:sp>
      <p:sp>
        <p:nvSpPr>
          <p:cNvPr id="10244" name="Rectangle 145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二、需求捕获有哪些策略？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）需求捕获应该是主动的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）需求捕获应该是聚焦的	 	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聚焦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）破解需求的冰山模型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破解隐藏的需求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）破解阻碍需求捕获的心理现象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破解阻碍心理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）不要忽视对变更可能的捕获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不忽视变更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）需求协商			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协商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讨论</a:t>
            </a:r>
          </a:p>
        </p:txBody>
      </p:sp>
      <p:sp>
        <p:nvSpPr>
          <p:cNvPr id="6" name="Rectangle 145"/>
          <p:cNvSpPr>
            <a:spLocks noChangeArrowheads="1"/>
          </p:cNvSpPr>
          <p:nvPr/>
        </p:nvSpPr>
        <p:spPr bwMode="auto">
          <a:xfrm>
            <a:off x="250825" y="1547813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）聚焦是什么意思？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）如何聚焦？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itchFamily="2" charset="2"/>
              <a:buChar char="n"/>
            </a:pP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计划合理、分步实施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itchFamily="2" charset="2"/>
              <a:buChar char="n"/>
            </a:pP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有限的时间解决有限的问题</a:t>
            </a:r>
          </a:p>
        </p:txBody>
      </p:sp>
      <p:pic>
        <p:nvPicPr>
          <p:cNvPr id="11269" name="Picture 6" descr="c:\DOCUME~1\ADMINI~1\APPLIC~1\360se6\USERDA~1\Temp\T01711~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63" y="1928813"/>
            <a:ext cx="2324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0" bIns="45720" numCol="1" anchor="t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0" bIns="45720" numCol="1" anchor="t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157260188</TotalTime>
  <Pages>0</Pages>
  <Words>2397</Words>
  <Characters>0</Characters>
  <Application>Microsoft Office PowerPoint</Application>
  <DocSecurity>0</DocSecurity>
  <PresentationFormat>全屏显示(4:3)</PresentationFormat>
  <Lines>0</Lines>
  <Paragraphs>539</Paragraphs>
  <Slides>63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黑体</vt:lpstr>
      <vt:lpstr>楷体</vt:lpstr>
      <vt:lpstr>楷体_GB2312</vt:lpstr>
      <vt:lpstr>隶书</vt:lpstr>
      <vt:lpstr>宋体</vt:lpstr>
      <vt:lpstr>新宋体</vt:lpstr>
      <vt:lpstr>Arial</vt:lpstr>
      <vt:lpstr>Times New Roman</vt:lpstr>
      <vt:lpstr>Wingdings</vt:lpstr>
      <vt:lpstr>默认设计模板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zht</dc:creator>
  <cp:lastModifiedBy>ZSP</cp:lastModifiedBy>
  <cp:revision>376</cp:revision>
  <cp:lastPrinted>1899-12-30T00:00:00Z</cp:lastPrinted>
  <dcterms:created xsi:type="dcterms:W3CDTF">2007-08-01T14:46:26Z</dcterms:created>
  <dcterms:modified xsi:type="dcterms:W3CDTF">2022-03-02T00:00:53Z</dcterms:modified>
</cp:coreProperties>
</file>