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  <p:sldMasterId id="2147483661" r:id="rId3"/>
    <p:sldMasterId id="2147483663" r:id="rId4"/>
    <p:sldMasterId id="2147483666" r:id="rId5"/>
  </p:sldMasterIdLst>
  <p:notesMasterIdLst>
    <p:notesMasterId r:id="rId21"/>
  </p:notesMasterIdLst>
  <p:handoutMasterIdLst>
    <p:handoutMasterId r:id="rId22"/>
  </p:handoutMasterIdLst>
  <p:sldIdLst>
    <p:sldId id="264" r:id="rId6"/>
    <p:sldId id="270" r:id="rId7"/>
    <p:sldId id="266" r:id="rId8"/>
    <p:sldId id="267" r:id="rId9"/>
    <p:sldId id="273" r:id="rId10"/>
    <p:sldId id="275" r:id="rId11"/>
    <p:sldId id="277" r:id="rId12"/>
    <p:sldId id="271" r:id="rId13"/>
    <p:sldId id="279" r:id="rId14"/>
    <p:sldId id="282" r:id="rId15"/>
    <p:sldId id="280" r:id="rId16"/>
    <p:sldId id="281" r:id="rId17"/>
    <p:sldId id="272" r:id="rId18"/>
    <p:sldId id="27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94B8"/>
    <a:srgbClr val="004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turpin\Desktop\OceanOPS\GROOMII\task6.2\Data%20Management%20meeting\Plenary1\export_weblink_glid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Percentage of EU glider mission </a:t>
            </a:r>
            <a:r>
              <a:rPr lang="fr-FR" dirty="0" err="1"/>
              <a:t>registered</a:t>
            </a:r>
            <a:r>
              <a:rPr lang="fr-FR" baseline="0" dirty="0"/>
              <a:t> at OceanOPS </a:t>
            </a:r>
            <a:r>
              <a:rPr lang="fr-FR" baseline="0" dirty="0" err="1"/>
              <a:t>with</a:t>
            </a:r>
            <a:r>
              <a:rPr lang="fr-FR" baseline="0" dirty="0"/>
              <a:t> </a:t>
            </a:r>
            <a:r>
              <a:rPr lang="fr-FR" baseline="0" dirty="0" err="1"/>
              <a:t>available</a:t>
            </a:r>
            <a:r>
              <a:rPr lang="fr-FR" baseline="0" dirty="0"/>
              <a:t> data at DAC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%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country!$G$2:$Y$2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country!$G$5:$Y$5</c:f>
              <c:numCache>
                <c:formatCode>General</c:formatCode>
                <c:ptCount val="1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85.714285714285708</c:v>
                </c:pt>
                <c:pt idx="4">
                  <c:v>81.818181818181827</c:v>
                </c:pt>
                <c:pt idx="5">
                  <c:v>100</c:v>
                </c:pt>
                <c:pt idx="6">
                  <c:v>100</c:v>
                </c:pt>
                <c:pt idx="7">
                  <c:v>97.368421052631575</c:v>
                </c:pt>
                <c:pt idx="8">
                  <c:v>92.857142857142861</c:v>
                </c:pt>
                <c:pt idx="9">
                  <c:v>85.714285714285708</c:v>
                </c:pt>
                <c:pt idx="10">
                  <c:v>83.78378378378379</c:v>
                </c:pt>
                <c:pt idx="11">
                  <c:v>83.333333333333343</c:v>
                </c:pt>
                <c:pt idx="12">
                  <c:v>86.206896551724128</c:v>
                </c:pt>
                <c:pt idx="13">
                  <c:v>74.285714285714292</c:v>
                </c:pt>
                <c:pt idx="14">
                  <c:v>72.727272727272734</c:v>
                </c:pt>
                <c:pt idx="15">
                  <c:v>78.082191780821915</c:v>
                </c:pt>
                <c:pt idx="16">
                  <c:v>65.789473684210535</c:v>
                </c:pt>
                <c:pt idx="17">
                  <c:v>80.434782608695656</c:v>
                </c:pt>
                <c:pt idx="18">
                  <c:v>57.894736842105267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9E-4563-BD54-D6918F1EB220}"/>
            </c:ext>
          </c:extLst>
        </c:ser>
        <c:ser>
          <c:idx val="1"/>
          <c:order val="1"/>
          <c:tx>
            <c:v># of deployments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country!$G$6:$X$6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7</c:v>
                </c:pt>
                <c:pt idx="4">
                  <c:v>11</c:v>
                </c:pt>
                <c:pt idx="5">
                  <c:v>20</c:v>
                </c:pt>
                <c:pt idx="6">
                  <c:v>20</c:v>
                </c:pt>
                <c:pt idx="7">
                  <c:v>38</c:v>
                </c:pt>
                <c:pt idx="8">
                  <c:v>28</c:v>
                </c:pt>
                <c:pt idx="9">
                  <c:v>42</c:v>
                </c:pt>
                <c:pt idx="10">
                  <c:v>37</c:v>
                </c:pt>
                <c:pt idx="11">
                  <c:v>30</c:v>
                </c:pt>
                <c:pt idx="12">
                  <c:v>29</c:v>
                </c:pt>
                <c:pt idx="13">
                  <c:v>35</c:v>
                </c:pt>
                <c:pt idx="14">
                  <c:v>33</c:v>
                </c:pt>
                <c:pt idx="15">
                  <c:v>73</c:v>
                </c:pt>
                <c:pt idx="16">
                  <c:v>38</c:v>
                </c:pt>
                <c:pt idx="17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9E-4563-BD54-D6918F1EB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8263088"/>
        <c:axId val="1498270576"/>
      </c:lineChart>
      <c:catAx>
        <c:axId val="149826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8270576"/>
        <c:crosses val="autoZero"/>
        <c:auto val="1"/>
        <c:lblAlgn val="ctr"/>
        <c:lblOffset val="100"/>
        <c:noMultiLvlLbl val="0"/>
      </c:catAx>
      <c:valAx>
        <c:axId val="1498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826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459374-7A24-4ABC-9931-F91B869EB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795CA8-E230-44CB-BF3C-6A5E65D5FC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90AB1-4598-4930-B96D-61B5A7487B53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8ECC8-A1B9-46B4-9773-5AC859780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AD6B67-C3E7-4D49-973A-7C3EA09B2C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8C0D-B21A-44C1-9E31-7CBE2B0616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71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D9FD-DF5D-43D1-A84F-BA1CDEAF4C73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AED74-88F1-47EE-B2BA-2519F2EA2D1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7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room-h2020.eu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room-h2020.eu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0169D-8D04-4420-B175-8B63C49E15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0" y="1206500"/>
            <a:ext cx="6451600" cy="10287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TITLE OF YOUR EVENT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CA6F810-51A6-4588-AF62-50830F1B9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400" y="2298700"/>
            <a:ext cx="6451600" cy="749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SUBTITLE OF YOUR EVENT</a:t>
            </a:r>
            <a:endParaRPr lang="en-GB" noProof="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FAF1E91-75C8-418D-9D8C-E271D54A9A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400" y="3086100"/>
            <a:ext cx="6451600" cy="5842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7194B8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GB" dirty="0"/>
              <a:t>Date and place</a:t>
            </a:r>
          </a:p>
        </p:txBody>
      </p:sp>
    </p:spTree>
    <p:extLst>
      <p:ext uri="{BB962C8B-B14F-4D97-AF65-F5344CB8AC3E}">
        <p14:creationId xmlns:p14="http://schemas.microsoft.com/office/powerpoint/2010/main" val="37312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Agenda &amp;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4C31C9-EAEF-407E-8AF2-1355C6C5C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250" y="2243137"/>
            <a:ext cx="10515600" cy="74136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7194B8"/>
                </a:solidFill>
              </a:defRPr>
            </a:lvl1pPr>
          </a:lstStyle>
          <a:p>
            <a:r>
              <a:rPr lang="en-GB" noProof="0"/>
              <a:t>AGENDA/OUTLINE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6553B1C-FDA7-4A06-B6D9-72D6597198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249" y="3086100"/>
            <a:ext cx="11388725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E4DB6437-1AC3-4E2F-9B8F-41F7C3D95C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3584575"/>
            <a:ext cx="11388724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F62EC5AC-81CF-4249-B069-93B268AA97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4016375"/>
            <a:ext cx="11388724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13432D1-E7D4-413B-A515-B7DD10C10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250" y="4448175"/>
            <a:ext cx="11388724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16A5A79-6E00-48AC-9A68-6B488EE437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4879975"/>
            <a:ext cx="11388724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6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D4A62A5E-3F22-4302-8B32-C1BA286F3E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952" y="5311775"/>
            <a:ext cx="11388724" cy="431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Blip>
                <a:blip r:embed="rId7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</p:spTree>
    <p:extLst>
      <p:ext uri="{BB962C8B-B14F-4D97-AF65-F5344CB8AC3E}">
        <p14:creationId xmlns:p14="http://schemas.microsoft.com/office/powerpoint/2010/main" val="40571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A3BC87-CBB2-43F9-A6C3-8DCC2A71B9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1029" y="2921000"/>
            <a:ext cx="4860471" cy="889000"/>
          </a:xfrm>
          <a:prstGeom prst="rect">
            <a:avLst/>
          </a:prstGeom>
        </p:spPr>
        <p:txBody>
          <a:bodyPr/>
          <a:lstStyle>
            <a:lvl1pPr marL="571500" indent="-571500">
              <a:buFont typeface="+mj-lt"/>
              <a:buAutoNum type="romanUcPeriod"/>
              <a:defRPr sz="2400" b="1"/>
            </a:lvl1pPr>
          </a:lstStyle>
          <a:p>
            <a:pPr lvl="0"/>
            <a:r>
              <a:rPr lang="fr-FR" dirty="0"/>
              <a:t>TITLE OF THE SECTION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152AE0-CBB5-76D9-67EF-BB490A18D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30084" r="7711" b="23831"/>
          <a:stretch/>
        </p:blipFill>
        <p:spPr>
          <a:xfrm>
            <a:off x="6047232" y="0"/>
            <a:ext cx="61447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77C4AA4-9979-4E52-80E6-A51E011F8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5" y="850495"/>
            <a:ext cx="8084457" cy="1325563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7194B8"/>
                </a:solidFill>
              </a:defRPr>
            </a:lvl1pPr>
          </a:lstStyle>
          <a:p>
            <a:r>
              <a:rPr lang="fr-FR" dirty="0"/>
              <a:t>TITLE OF THE SLIDE</a:t>
            </a:r>
            <a:endParaRPr lang="en-GB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CB8328-6E5E-41C5-AC94-566547288D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2355025"/>
            <a:ext cx="11205482" cy="522287"/>
          </a:xfrm>
          <a:prstGeom prst="rect">
            <a:avLst/>
          </a:prstGeom>
        </p:spPr>
        <p:txBody>
          <a:bodyPr/>
          <a:lstStyle>
            <a:lvl1pPr algn="just">
              <a:defRPr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Type your text here Type your text here Type your text here Type your text here Type your text here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D19F35D-0F90-4159-A84E-35ADCAF8F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2877312"/>
            <a:ext cx="11205482" cy="522287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800" u="none">
                <a:solidFill>
                  <a:schemeClr val="tx1"/>
                </a:solidFill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GB" noProof="0" dirty="0"/>
              <a:t>Choose one type of bullet point and type your text Choose one type of bullet point and type your text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B06DE6CF-9486-429B-8326-D003ACB160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3400279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GB" noProof="0"/>
              <a:t>Choose one type of bullet point and type your text Choose one type of bullet point and type your text</a:t>
            </a:r>
          </a:p>
          <a:p>
            <a:pPr lvl="0"/>
            <a:endParaRPr lang="en-GB" noProof="0"/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E23F4ABB-1D61-4FA9-9DFD-23A5C2C96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5240876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/>
              <a:t>Choose one type of bullet point and type your text Choose one type of bullet point and type your text 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F039AA16-F5B5-48DA-A061-076259C61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175" y="4780724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/>
              <a:t>Choose one type of bullet point and type your text Choose one type of bullet point and type your text 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A090DEAB-9218-499B-A2D9-ADEA0CEB64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3872448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6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/>
              <a:t>Choose one type of bullet point and type your text Choose one type of bullet point and type your text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3A38F94-14CD-4136-B9EF-93E4D619B0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175" y="4331237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7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/>
              <a:t>Choose one type of bullet point and type your text Choose one type of bullet point and type your text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A6BE1BEC-5FED-4701-9B2B-63DE230E8C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175" y="5672676"/>
            <a:ext cx="11205482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8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/>
              <a:t>Choose one type of bullet point and type your text Choose one type of bullet point and type your text </a:t>
            </a:r>
          </a:p>
        </p:txBody>
      </p:sp>
    </p:spTree>
    <p:extLst>
      <p:ext uri="{BB962C8B-B14F-4D97-AF65-F5344CB8AC3E}">
        <p14:creationId xmlns:p14="http://schemas.microsoft.com/office/powerpoint/2010/main" val="19172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77C4AA4-9979-4E52-80E6-A51E011F8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5" y="795710"/>
            <a:ext cx="8084457" cy="1325563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7194B8"/>
                </a:solidFill>
              </a:defRPr>
            </a:lvl1pPr>
          </a:lstStyle>
          <a:p>
            <a:r>
              <a:rPr lang="fr-FR" dirty="0"/>
              <a:t>TITLE OF THE SLIDE</a:t>
            </a:r>
            <a:endParaRPr lang="en-GB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CB8328-6E5E-41C5-AC94-566547288D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2281952"/>
            <a:ext cx="5457825" cy="522287"/>
          </a:xfrm>
          <a:prstGeom prst="rect">
            <a:avLst/>
          </a:prstGeom>
        </p:spPr>
        <p:txBody>
          <a:bodyPr/>
          <a:lstStyle>
            <a:lvl1pPr algn="just">
              <a:defRPr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Type your text here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D19F35D-0F90-4159-A84E-35ADCAF8F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2804239"/>
            <a:ext cx="5457825" cy="522287"/>
          </a:xfrm>
          <a:prstGeom prst="rect">
            <a:avLst/>
          </a:prstGeom>
        </p:spPr>
        <p:txBody>
          <a:bodyPr/>
          <a:lstStyle>
            <a:lvl1pPr marL="285750" indent="-285750" algn="just">
              <a:buFontTx/>
              <a:buBlip>
                <a:blip r:embed="rId2"/>
              </a:buBlip>
              <a:defRPr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B06DE6CF-9486-429B-8326-D003ACB160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3326526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E23F4ABB-1D61-4FA9-9DFD-23A5C2C96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5149436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F039AA16-F5B5-48DA-A061-076259C61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175" y="4689284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A090DEAB-9218-499B-A2D9-ADEA0CEB64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3798695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6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3A38F94-14CD-4136-B9EF-93E4D619B0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175" y="4257484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7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A6BE1BEC-5FED-4701-9B2B-63DE230E8C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175" y="5581236"/>
            <a:ext cx="5457825" cy="431800"/>
          </a:xfrm>
          <a:prstGeom prst="rect">
            <a:avLst/>
          </a:prstGeom>
        </p:spPr>
        <p:txBody>
          <a:bodyPr/>
          <a:lstStyle>
            <a:lvl1pPr marL="285750" indent="-285750" algn="l">
              <a:buFontTx/>
              <a:buBlip>
                <a:blip r:embed="rId8"/>
              </a:buBlip>
              <a:defRPr sz="1800">
                <a:solidFill>
                  <a:schemeClr val="tx1"/>
                </a:solidFill>
                <a:latin typeface="+mj-lt"/>
              </a:defRPr>
            </a:lvl1pPr>
            <a:lvl2pPr marL="742950" indent="-285750" algn="l">
              <a:buFontTx/>
              <a:buBlip>
                <a:blip r:embed="rId3"/>
              </a:buBlip>
              <a:defRPr sz="1800">
                <a:latin typeface="+mj-lt"/>
              </a:defRPr>
            </a:lvl2pPr>
            <a:lvl3pPr marL="1143000" indent="-228600" algn="l">
              <a:buFontTx/>
              <a:buBlip>
                <a:blip r:embed="rId3"/>
              </a:buBlip>
              <a:defRPr sz="1800">
                <a:latin typeface="+mj-lt"/>
              </a:defRPr>
            </a:lvl3pPr>
            <a:lvl4pPr marL="1600200" indent="-228600" algn="l">
              <a:buFontTx/>
              <a:buBlip>
                <a:blip r:embed="rId3"/>
              </a:buBlip>
              <a:defRPr sz="1800">
                <a:latin typeface="+mj-lt"/>
              </a:defRPr>
            </a:lvl4pPr>
            <a:lvl5pPr marL="2057400" indent="-228600" algn="l">
              <a:buFontTx/>
              <a:buBlip>
                <a:blip r:embed="rId3"/>
              </a:buBlip>
              <a:defRPr sz="1800">
                <a:latin typeface="+mj-lt"/>
              </a:defRPr>
            </a:lvl5pPr>
          </a:lstStyle>
          <a:p>
            <a:pPr lvl="0"/>
            <a:r>
              <a:rPr lang="en-GB" noProof="0" dirty="0"/>
              <a:t>Choose 1 type of bullet point &amp; type your text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CC94A0-653D-4E09-B7D0-7121714CF2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9081" y="2185003"/>
            <a:ext cx="5630862" cy="4576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8300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OMII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77C4AA4-9979-4E52-80E6-A51E011F8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551" y="2719301"/>
            <a:ext cx="5733142" cy="14193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200">
                <a:solidFill>
                  <a:srgbClr val="004884"/>
                </a:solidFill>
              </a:defRPr>
            </a:lvl1pPr>
          </a:lstStyle>
          <a:p>
            <a:r>
              <a:rPr lang="en-GB" noProof="0" dirty="0"/>
              <a:t>THANK YOU FOR YOUR ATTENTION !</a:t>
            </a:r>
          </a:p>
        </p:txBody>
      </p:sp>
      <p:sp>
        <p:nvSpPr>
          <p:cNvPr id="4" name="Titre 4">
            <a:extLst>
              <a:ext uri="{FF2B5EF4-FFF2-40B4-BE49-F238E27FC236}">
                <a16:creationId xmlns:a16="http://schemas.microsoft.com/office/drawing/2014/main" id="{7B6307A1-803A-0C92-7C61-1FC0B62B845A}"/>
              </a:ext>
            </a:extLst>
          </p:cNvPr>
          <p:cNvSpPr txBox="1">
            <a:spLocks/>
          </p:cNvSpPr>
          <p:nvPr userDrawn="1"/>
        </p:nvSpPr>
        <p:spPr>
          <a:xfrm>
            <a:off x="6853901" y="918903"/>
            <a:ext cx="5733142" cy="14193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solidFill>
                  <a:srgbClr val="004884"/>
                </a:solidFill>
                <a:latin typeface="Raleway" panose="020B00030301010600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For more information 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contact@groom-h2020.eu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4884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Twitter : @GROOM2RI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www.groom-h2020.eu</a:t>
            </a:r>
            <a:endParaRPr lang="en-GB" sz="2400" dirty="0">
              <a:solidFill>
                <a:srgbClr val="0048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OMII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77C4AA4-9979-4E52-80E6-A51E011F8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4572" y="2697161"/>
            <a:ext cx="5007428" cy="14636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200">
                <a:solidFill>
                  <a:srgbClr val="7194B8"/>
                </a:solidFill>
              </a:defRPr>
            </a:lvl1pPr>
          </a:lstStyle>
          <a:p>
            <a:r>
              <a:rPr lang="en-GB" noProof="0" dirty="0"/>
              <a:t>THANK YOU FOR YOUR ATTENTION !</a:t>
            </a:r>
          </a:p>
        </p:txBody>
      </p:sp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0D83EAB3-1069-4BF9-B01C-083D54B69FB0}"/>
              </a:ext>
            </a:extLst>
          </p:cNvPr>
          <p:cNvSpPr/>
          <p:nvPr userDrawn="1"/>
        </p:nvSpPr>
        <p:spPr>
          <a:xfrm>
            <a:off x="984990" y="2244324"/>
            <a:ext cx="5019570" cy="2369351"/>
          </a:xfrm>
          <a:prstGeom prst="snip1Rect">
            <a:avLst/>
          </a:prstGeom>
          <a:noFill/>
          <a:ln>
            <a:solidFill>
              <a:srgbClr val="5BC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For more information :</a:t>
            </a:r>
          </a:p>
          <a:p>
            <a:pPr marL="342900" marR="0" lvl="0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contact@groom-h2020.eu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4884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Twitter : @GROOM2RI</a:t>
            </a:r>
          </a:p>
          <a:p>
            <a:pPr marL="342900" marR="0" lvl="0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4884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www.groom-h2020.eu</a:t>
            </a:r>
            <a:endParaRPr lang="en-GB" dirty="0">
              <a:solidFill>
                <a:srgbClr val="0048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B9CB207B-EA8F-42EC-ABC9-8DDCF9A70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9000"/>
          </a:blip>
          <a:srcRect t="-9486" b="19966"/>
          <a:stretch/>
        </p:blipFill>
        <p:spPr>
          <a:xfrm>
            <a:off x="0" y="-812799"/>
            <a:ext cx="12242800" cy="7670799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C2480D-FE25-4A84-B4D7-B68754DE98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1" y="256672"/>
            <a:ext cx="2926983" cy="8538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357F53-2077-4973-A86D-AA8FF09DA3B6}"/>
              </a:ext>
            </a:extLst>
          </p:cNvPr>
          <p:cNvSpPr/>
          <p:nvPr userDrawn="1"/>
        </p:nvSpPr>
        <p:spPr>
          <a:xfrm>
            <a:off x="6366113" y="5745369"/>
            <a:ext cx="5689600" cy="981508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38815A-A663-44AF-B756-D4AEDEE5357B}"/>
              </a:ext>
            </a:extLst>
          </p:cNvPr>
          <p:cNvSpPr txBox="1"/>
          <p:nvPr userDrawn="1"/>
        </p:nvSpPr>
        <p:spPr>
          <a:xfrm>
            <a:off x="7239000" y="5806529"/>
            <a:ext cx="4861559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This project has received funding the European Union's Horizon 2020 research and innovation  programme under grant agreement No 951842.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16C4DF2-CC97-4C77-9C14-608436859386}"/>
              </a:ext>
            </a:extLst>
          </p:cNvPr>
          <p:cNvPicPr/>
          <p:nvPr userDrawn="1"/>
        </p:nvPicPr>
        <p:blipFill>
          <a:blip r:embed="rId5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17" y="5967308"/>
            <a:ext cx="832803" cy="53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1A90B8-78E4-2B29-12A5-87E521A28B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71" y="183092"/>
            <a:ext cx="2926983" cy="100102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B460E3-5553-C36C-4F0A-A1D15FDCE5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861" y="183092"/>
            <a:ext cx="3308581" cy="1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rgbClr val="004884"/>
          </a:solidFill>
          <a:latin typeface="Raleway" panose="020B0003030101060003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3000" i="1" kern="1200">
          <a:solidFill>
            <a:srgbClr val="7194B8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1F26E51-CFFF-487B-AAF8-834C52414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9000"/>
          </a:blip>
          <a:srcRect t="31823" b="42346"/>
          <a:stretch/>
        </p:blipFill>
        <p:spPr>
          <a:xfrm>
            <a:off x="-1" y="1360"/>
            <a:ext cx="12192000" cy="22133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0AA46A-C36D-087D-FD16-3B1C115B8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30084" r="7711" b="23831"/>
          <a:stretch/>
        </p:blipFill>
        <p:spPr>
          <a:xfrm>
            <a:off x="6047231" y="6198272"/>
            <a:ext cx="61447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rgbClr val="004884"/>
          </a:solidFill>
          <a:latin typeface="Raleway" panose="020B0003030101060003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3000" i="1" kern="1200">
          <a:solidFill>
            <a:srgbClr val="7194B8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6A456D-F04E-4959-ACF4-76BBE4362A53}"/>
              </a:ext>
            </a:extLst>
          </p:cNvPr>
          <p:cNvSpPr/>
          <p:nvPr userDrawn="1"/>
        </p:nvSpPr>
        <p:spPr>
          <a:xfrm>
            <a:off x="7150608" y="1233714"/>
            <a:ext cx="4856875" cy="5239657"/>
          </a:xfrm>
          <a:prstGeom prst="rect">
            <a:avLst/>
          </a:prstGeom>
          <a:solidFill>
            <a:srgbClr val="5BC5F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48EC56-4483-5927-C958-E96C2E4122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30084" r="7711" b="23831"/>
          <a:stretch/>
        </p:blipFill>
        <p:spPr>
          <a:xfrm>
            <a:off x="6047232" y="0"/>
            <a:ext cx="61447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rgbClr val="004884"/>
          </a:solidFill>
          <a:latin typeface="Raleway" panose="020B0003030101060003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3000" i="1" kern="1200">
          <a:solidFill>
            <a:srgbClr val="7194B8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C8C47C-F61F-AA0E-25C4-B7EB2E5DF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30084" r="7711" b="23831"/>
          <a:stretch/>
        </p:blipFill>
        <p:spPr>
          <a:xfrm>
            <a:off x="6047232" y="0"/>
            <a:ext cx="61447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rgbClr val="004884"/>
          </a:solidFill>
          <a:latin typeface="Raleway" panose="020B0003030101060003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3000" i="1" kern="1200">
          <a:solidFill>
            <a:srgbClr val="7194B8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660F46E-76FE-407D-97BD-4760A504A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89000"/>
          </a:blip>
          <a:srcRect l="59597" t="444" b="22595"/>
          <a:stretch/>
        </p:blipFill>
        <p:spPr>
          <a:xfrm>
            <a:off x="7172431" y="0"/>
            <a:ext cx="5019569" cy="6858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FAF0327-C29B-2F6C-67E3-7485609D07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30084" r="7711" b="23831"/>
          <a:stretch/>
        </p:blipFill>
        <p:spPr>
          <a:xfrm>
            <a:off x="0" y="0"/>
            <a:ext cx="61447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rgbClr val="004884"/>
          </a:solidFill>
          <a:latin typeface="Raleway" panose="020B0003030101060003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3000" i="1" kern="1200">
          <a:solidFill>
            <a:srgbClr val="7194B8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vturpin@ocean-ops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OceanGlidersCommunity/OG-format-user-manua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B026007-7BF8-49C1-B2F3-95225B592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1579361"/>
            <a:ext cx="10058400" cy="749299"/>
          </a:xfrm>
        </p:spPr>
        <p:txBody>
          <a:bodyPr/>
          <a:lstStyle/>
          <a:p>
            <a:r>
              <a:rPr lang="en-GB" sz="2800" dirty="0"/>
              <a:t>European Data Management Workshop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B4E479-44FE-4C72-B200-24817BA850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42" y="3683095"/>
            <a:ext cx="11970058" cy="1483710"/>
          </a:xfrm>
        </p:spPr>
        <p:txBody>
          <a:bodyPr/>
          <a:lstStyle/>
          <a:p>
            <a:r>
              <a:rPr lang="en-GB" sz="3200" b="1" dirty="0">
                <a:solidFill>
                  <a:schemeClr val="bg2"/>
                </a:solidFill>
              </a:rPr>
              <a:t>Status of the European Real Time glider data management system in the international context</a:t>
            </a: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E526A-9188-4545-B08A-A9F46ED80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9437" y="2679701"/>
            <a:ext cx="8152563" cy="1003394"/>
          </a:xfrm>
        </p:spPr>
        <p:txBody>
          <a:bodyPr/>
          <a:lstStyle/>
          <a:p>
            <a:pPr algn="r"/>
            <a:r>
              <a:rPr lang="en-GB" sz="1600" dirty="0"/>
              <a:t>Victor Turpin – OceanOPS – </a:t>
            </a:r>
            <a:r>
              <a:rPr lang="en-GB" sz="1600" dirty="0">
                <a:hlinkClick r:id="rId2"/>
              </a:rPr>
              <a:t>vturpin@ocean-ops.org</a:t>
            </a:r>
            <a:endParaRPr lang="en-GB" sz="1600" dirty="0"/>
          </a:p>
          <a:p>
            <a:pPr algn="r"/>
            <a:r>
              <a:rPr lang="en-GB" sz="1600" dirty="0"/>
              <a:t>20</a:t>
            </a:r>
            <a:r>
              <a:rPr lang="en-GB" sz="1600" baseline="30000" dirty="0"/>
              <a:t>th</a:t>
            </a:r>
            <a:r>
              <a:rPr lang="en-GB" sz="1600" dirty="0"/>
              <a:t> June 2022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1E9D4A-3ACF-4BD0-9D6B-B50C26AD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66" y="5737677"/>
            <a:ext cx="667795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7DCF4-DF12-4532-8404-607B5D3B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9" y="2921000"/>
            <a:ext cx="4860471" cy="13402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III.       How are we monitoring the data flow?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1E2ECE6-A90E-4861-AF94-3A3BB634BB2C}"/>
              </a:ext>
            </a:extLst>
          </p:cNvPr>
          <p:cNvGrpSpPr/>
          <p:nvPr/>
        </p:nvGrpSpPr>
        <p:grpSpPr>
          <a:xfrm>
            <a:off x="71021" y="1344549"/>
            <a:ext cx="6977849" cy="4937451"/>
            <a:chOff x="1274193" y="688861"/>
            <a:chExt cx="8718531" cy="616913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3E3BDEE-1078-4BAF-BA8D-1C5F9276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4193" y="688861"/>
              <a:ext cx="8718531" cy="6169139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3B0703A-DFA2-4827-9E0B-D0997FCD1C60}"/>
                </a:ext>
              </a:extLst>
            </p:cNvPr>
            <p:cNvGrpSpPr/>
            <p:nvPr/>
          </p:nvGrpSpPr>
          <p:grpSpPr>
            <a:xfrm>
              <a:off x="2261419" y="1074198"/>
              <a:ext cx="5614222" cy="2112884"/>
              <a:chOff x="2261419" y="1074198"/>
              <a:chExt cx="5614222" cy="21128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2C2DDD-A54E-4B61-B3BA-7605403C252B}"/>
                  </a:ext>
                </a:extLst>
              </p:cNvPr>
              <p:cNvSpPr/>
              <p:nvPr/>
            </p:nvSpPr>
            <p:spPr>
              <a:xfrm>
                <a:off x="2261419" y="1074198"/>
                <a:ext cx="1861001" cy="144706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9EDBF6-AC4D-4320-924C-56A72B93CC3C}"/>
                  </a:ext>
                </a:extLst>
              </p:cNvPr>
              <p:cNvSpPr/>
              <p:nvPr/>
            </p:nvSpPr>
            <p:spPr>
              <a:xfrm>
                <a:off x="4122420" y="1377518"/>
                <a:ext cx="3753221" cy="135437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50CEB6-235A-41C5-8C5D-2A7D5ED04BF3}"/>
                  </a:ext>
                </a:extLst>
              </p:cNvPr>
              <p:cNvSpPr/>
              <p:nvPr/>
            </p:nvSpPr>
            <p:spPr>
              <a:xfrm>
                <a:off x="4122418" y="2731887"/>
                <a:ext cx="1319593" cy="455195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01B203-DEC8-4E83-9EFA-399120E526F9}"/>
                </a:ext>
              </a:extLst>
            </p:cNvPr>
            <p:cNvGrpSpPr/>
            <p:nvPr/>
          </p:nvGrpSpPr>
          <p:grpSpPr>
            <a:xfrm>
              <a:off x="2652108" y="6115870"/>
              <a:ext cx="1757787" cy="717204"/>
              <a:chOff x="2652108" y="6115870"/>
              <a:chExt cx="1757787" cy="717204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F84B44D-E323-412F-A242-4AD4EDE54B1D}"/>
                  </a:ext>
                </a:extLst>
              </p:cNvPr>
              <p:cNvSpPr/>
              <p:nvPr/>
            </p:nvSpPr>
            <p:spPr>
              <a:xfrm>
                <a:off x="2870434" y="6115870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06928A1-7A44-4E8A-835A-99CD1B399ACF}"/>
                  </a:ext>
                </a:extLst>
              </p:cNvPr>
              <p:cNvSpPr/>
              <p:nvPr/>
            </p:nvSpPr>
            <p:spPr>
              <a:xfrm>
                <a:off x="3250377" y="6119572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D64E147-BEB2-4729-9574-A73F0849275E}"/>
                  </a:ext>
                </a:extLst>
              </p:cNvPr>
              <p:cNvSpPr/>
              <p:nvPr/>
            </p:nvSpPr>
            <p:spPr>
              <a:xfrm>
                <a:off x="4037356" y="6123274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4816480-6E84-4290-9F55-11EFC3833755}"/>
                  </a:ext>
                </a:extLst>
              </p:cNvPr>
              <p:cNvSpPr/>
              <p:nvPr/>
            </p:nvSpPr>
            <p:spPr>
              <a:xfrm>
                <a:off x="2652108" y="6457073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6C55B37-01D5-42DA-946C-55A0B3E7B3F9}"/>
                  </a:ext>
                </a:extLst>
              </p:cNvPr>
              <p:cNvSpPr/>
              <p:nvPr/>
            </p:nvSpPr>
            <p:spPr>
              <a:xfrm>
                <a:off x="3043157" y="6457072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F594021-C16E-4E8A-8880-9EDD522F9D6E}"/>
                  </a:ext>
                </a:extLst>
              </p:cNvPr>
              <p:cNvSpPr/>
              <p:nvPr/>
            </p:nvSpPr>
            <p:spPr>
              <a:xfrm>
                <a:off x="3444050" y="6451891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0CF6B29E-EA75-49D5-90EA-225187813A93}"/>
                  </a:ext>
                </a:extLst>
              </p:cNvPr>
              <p:cNvSpPr/>
              <p:nvPr/>
            </p:nvSpPr>
            <p:spPr>
              <a:xfrm>
                <a:off x="3841242" y="6462997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22C1DE2-234B-4756-8439-D65560C0A8DC}"/>
                  </a:ext>
                </a:extLst>
              </p:cNvPr>
              <p:cNvSpPr/>
              <p:nvPr/>
            </p:nvSpPr>
            <p:spPr>
              <a:xfrm>
                <a:off x="3643866" y="6123058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6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4FCDDC-0DFD-4582-8A8A-AAB4B029B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697" y="973311"/>
            <a:ext cx="10179376" cy="4360907"/>
          </a:xfrm>
        </p:spPr>
        <p:txBody>
          <a:bodyPr/>
          <a:lstStyle/>
          <a:p>
            <a:r>
              <a:rPr lang="en-GB" dirty="0"/>
              <a:t>From GTS</a:t>
            </a:r>
          </a:p>
          <a:p>
            <a:pPr lvl="1"/>
            <a:r>
              <a:rPr lang="en-GB" dirty="0"/>
              <a:t>Matching registered WMO ID (glider unique ID) with pre-filtered GTS data.</a:t>
            </a:r>
          </a:p>
          <a:p>
            <a:pPr lvl="2"/>
            <a:r>
              <a:rPr lang="en-GB" dirty="0"/>
              <a:t>Need to now the data providers (National Met offices)</a:t>
            </a:r>
          </a:p>
          <a:p>
            <a:pPr lvl="2"/>
            <a:r>
              <a:rPr lang="en-GB" dirty="0"/>
              <a:t>Need the header of each data provider on GTS</a:t>
            </a:r>
          </a:p>
          <a:p>
            <a:pPr lvl="2"/>
            <a:r>
              <a:rPr lang="en-GB" dirty="0"/>
              <a:t>Need registration of the glider mission at OceanOPS</a:t>
            </a:r>
          </a:p>
          <a:p>
            <a:pPr lvl="3"/>
            <a:r>
              <a:rPr lang="en-GB" i="1" dirty="0"/>
              <a:t>High complexity</a:t>
            </a:r>
            <a:endParaRPr lang="en-GB" dirty="0"/>
          </a:p>
          <a:p>
            <a:r>
              <a:rPr lang="en-GB" dirty="0"/>
              <a:t>From “GDACs” </a:t>
            </a:r>
          </a:p>
          <a:p>
            <a:pPr lvl="1"/>
            <a:r>
              <a:rPr lang="en-GB" dirty="0"/>
              <a:t>Only from Coriolis at the moment (not IOOS Glider DAC nor IMOS AODN)</a:t>
            </a:r>
          </a:p>
          <a:p>
            <a:pPr lvl="2"/>
            <a:r>
              <a:rPr lang="en-GB" dirty="0"/>
              <a:t>Centralize GDAC would be very helpful for monitoring data flow</a:t>
            </a:r>
          </a:p>
          <a:p>
            <a:pPr lvl="1"/>
            <a:r>
              <a:rPr lang="en-GB" dirty="0"/>
              <a:t>Through index file parsing (profile index file and trajectory index file)</a:t>
            </a:r>
          </a:p>
          <a:p>
            <a:pPr lvl="2"/>
            <a:r>
              <a:rPr lang="en-GB" dirty="0"/>
              <a:t>Simple, robust, flexible (index file can be modified on request – e.g.  max depth)</a:t>
            </a: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53" y="629713"/>
            <a:ext cx="10725242" cy="729325"/>
          </a:xfrm>
        </p:spPr>
        <p:txBody>
          <a:bodyPr/>
          <a:lstStyle/>
          <a:p>
            <a:r>
              <a:rPr lang="en-GB" sz="2800" dirty="0"/>
              <a:t>How do we monitor the data flow?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60E756F2-AB88-4014-AAA6-06939F26F70E}"/>
              </a:ext>
            </a:extLst>
          </p:cNvPr>
          <p:cNvSpPr txBox="1">
            <a:spLocks/>
          </p:cNvSpPr>
          <p:nvPr/>
        </p:nvSpPr>
        <p:spPr>
          <a:xfrm>
            <a:off x="100697" y="5766200"/>
            <a:ext cx="6688338" cy="109180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Blip>
                <a:blip r:embed="rId2"/>
              </a:buBlip>
              <a:defRPr sz="1800" i="1" kern="1200">
                <a:solidFill>
                  <a:srgbClr val="7194B8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Simplify the data flow toward European GDAC (Coriolis)</a:t>
            </a:r>
          </a:p>
          <a:p>
            <a:r>
              <a:rPr lang="en-GB" dirty="0"/>
              <a:t>Validate BUFR format for Gliders on GTS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A5C43E3C-F047-4273-969F-228246B981D7}"/>
              </a:ext>
            </a:extLst>
          </p:cNvPr>
          <p:cNvSpPr txBox="1">
            <a:spLocks/>
          </p:cNvSpPr>
          <p:nvPr/>
        </p:nvSpPr>
        <p:spPr>
          <a:xfrm>
            <a:off x="733379" y="5312682"/>
            <a:ext cx="10725242" cy="479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194B8"/>
                </a:solidFill>
                <a:latin typeface="Raleway" panose="020B0003030101060003" pitchFamily="34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How can we improve?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FA79BEF3-B588-4AA9-9D32-D11362BA455F}"/>
              </a:ext>
            </a:extLst>
          </p:cNvPr>
          <p:cNvSpPr txBox="1">
            <a:spLocks/>
          </p:cNvSpPr>
          <p:nvPr/>
        </p:nvSpPr>
        <p:spPr>
          <a:xfrm>
            <a:off x="6413752" y="5766200"/>
            <a:ext cx="5778248" cy="63828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Blip>
                <a:blip r:embed="rId2"/>
              </a:buBlip>
              <a:defRPr sz="1800" i="1" kern="1200">
                <a:solidFill>
                  <a:srgbClr val="7194B8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Rely on multiple DAC to produce common format</a:t>
            </a:r>
          </a:p>
          <a:p>
            <a:r>
              <a:rPr lang="en-GB" dirty="0"/>
              <a:t>Centralize OceanGliders data sets into on place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16CE2AF-5F16-4B92-A7B7-B5CCB9EC77CC}"/>
              </a:ext>
            </a:extLst>
          </p:cNvPr>
          <p:cNvGrpSpPr/>
          <p:nvPr/>
        </p:nvGrpSpPr>
        <p:grpSpPr>
          <a:xfrm>
            <a:off x="8610753" y="1178524"/>
            <a:ext cx="3480550" cy="2462800"/>
            <a:chOff x="1274193" y="688861"/>
            <a:chExt cx="8718531" cy="616913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F01E44A-238B-4B3E-858F-D66DF91E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4193" y="688861"/>
              <a:ext cx="8718531" cy="6169139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F506C2A-4DC8-4CD5-A792-EC9E7C984F6B}"/>
                </a:ext>
              </a:extLst>
            </p:cNvPr>
            <p:cNvGrpSpPr/>
            <p:nvPr/>
          </p:nvGrpSpPr>
          <p:grpSpPr>
            <a:xfrm>
              <a:off x="2261419" y="1074198"/>
              <a:ext cx="5614222" cy="2112884"/>
              <a:chOff x="2261419" y="1074198"/>
              <a:chExt cx="5614222" cy="21128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529E22-EACE-4EA1-A06E-EA6F207BFCCA}"/>
                  </a:ext>
                </a:extLst>
              </p:cNvPr>
              <p:cNvSpPr/>
              <p:nvPr/>
            </p:nvSpPr>
            <p:spPr>
              <a:xfrm>
                <a:off x="2261419" y="1074198"/>
                <a:ext cx="1861001" cy="144706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006EAEF-9CB8-400A-B3EA-5723F1774641}"/>
                  </a:ext>
                </a:extLst>
              </p:cNvPr>
              <p:cNvSpPr/>
              <p:nvPr/>
            </p:nvSpPr>
            <p:spPr>
              <a:xfrm>
                <a:off x="4122420" y="1377518"/>
                <a:ext cx="3753221" cy="135437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DEE48-E9BB-4822-B670-6E540FB8A8C1}"/>
                  </a:ext>
                </a:extLst>
              </p:cNvPr>
              <p:cNvSpPr/>
              <p:nvPr/>
            </p:nvSpPr>
            <p:spPr>
              <a:xfrm>
                <a:off x="4122418" y="2731887"/>
                <a:ext cx="1319593" cy="455195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29411E97-A1F9-4B2D-ABF6-823FE214F4D5}"/>
                </a:ext>
              </a:extLst>
            </p:cNvPr>
            <p:cNvGrpSpPr/>
            <p:nvPr/>
          </p:nvGrpSpPr>
          <p:grpSpPr>
            <a:xfrm>
              <a:off x="2652108" y="6115870"/>
              <a:ext cx="1757787" cy="717204"/>
              <a:chOff x="2652108" y="6115870"/>
              <a:chExt cx="1757787" cy="717204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61604A4-4D24-45A0-81A1-1AA9049D75A8}"/>
                  </a:ext>
                </a:extLst>
              </p:cNvPr>
              <p:cNvSpPr/>
              <p:nvPr/>
            </p:nvSpPr>
            <p:spPr>
              <a:xfrm>
                <a:off x="2870434" y="6115870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555AD3A-EF5B-4415-A7E5-B7FCB96EFAC5}"/>
                  </a:ext>
                </a:extLst>
              </p:cNvPr>
              <p:cNvSpPr/>
              <p:nvPr/>
            </p:nvSpPr>
            <p:spPr>
              <a:xfrm>
                <a:off x="3250377" y="6119572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2EFFB99-FDC6-4765-AE95-F73576B059FF}"/>
                  </a:ext>
                </a:extLst>
              </p:cNvPr>
              <p:cNvSpPr/>
              <p:nvPr/>
            </p:nvSpPr>
            <p:spPr>
              <a:xfrm>
                <a:off x="4037356" y="6123274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6EEBEBE-0C3F-4A46-9FBF-E36DDAE11102}"/>
                  </a:ext>
                </a:extLst>
              </p:cNvPr>
              <p:cNvSpPr/>
              <p:nvPr/>
            </p:nvSpPr>
            <p:spPr>
              <a:xfrm>
                <a:off x="2652108" y="6457073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F133F03E-2573-4963-9E31-EADE43D74F10}"/>
                  </a:ext>
                </a:extLst>
              </p:cNvPr>
              <p:cNvSpPr/>
              <p:nvPr/>
            </p:nvSpPr>
            <p:spPr>
              <a:xfrm>
                <a:off x="3043157" y="6457072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1F5B3497-3808-4161-85B7-B32010C7289A}"/>
                  </a:ext>
                </a:extLst>
              </p:cNvPr>
              <p:cNvSpPr/>
              <p:nvPr/>
            </p:nvSpPr>
            <p:spPr>
              <a:xfrm>
                <a:off x="3444050" y="6451891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45FC883E-060B-42B9-AB2E-A0EA106FE832}"/>
                  </a:ext>
                </a:extLst>
              </p:cNvPr>
              <p:cNvSpPr/>
              <p:nvPr/>
            </p:nvSpPr>
            <p:spPr>
              <a:xfrm>
                <a:off x="3841242" y="6462997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86ACD956-321C-4E8F-8E89-A3D69B600045}"/>
                  </a:ext>
                </a:extLst>
              </p:cNvPr>
              <p:cNvSpPr/>
              <p:nvPr/>
            </p:nvSpPr>
            <p:spPr>
              <a:xfrm>
                <a:off x="3643866" y="6123058"/>
                <a:ext cx="372539" cy="370077"/>
              </a:xfrm>
              <a:prstGeom prst="ellipse">
                <a:avLst/>
              </a:pr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47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7DCF4-DF12-4532-8404-607B5D3B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9" y="2921000"/>
            <a:ext cx="4860471" cy="13402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IV.       The status of the EU data flow?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211070-9875-4607-A259-E2A0F166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354598"/>
            <a:ext cx="6977849" cy="49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4FCDDC-0DFD-4582-8A8A-AAB4B029B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87" y="4119237"/>
            <a:ext cx="11629738" cy="2738763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75%</a:t>
            </a:r>
            <a:r>
              <a:rPr lang="en-GB" dirty="0"/>
              <a:t> is a good score considering the diversity of DAC and operators in Europe</a:t>
            </a:r>
          </a:p>
          <a:p>
            <a:r>
              <a:rPr lang="en-GB" dirty="0"/>
              <a:t>But the trend should warn us :</a:t>
            </a:r>
          </a:p>
          <a:p>
            <a:pPr lvl="1"/>
            <a:r>
              <a:rPr lang="en-GB" dirty="0"/>
              <a:t>While activity is growing, data availability is decreasing.</a:t>
            </a:r>
          </a:p>
          <a:p>
            <a:pPr lvl="2"/>
            <a:r>
              <a:rPr lang="en-GB" sz="1400" dirty="0"/>
              <a:t>Results biased by the historical glider deployments only available in DACs repositories.</a:t>
            </a:r>
          </a:p>
          <a:p>
            <a:pPr lvl="1"/>
            <a:r>
              <a:rPr lang="en-GB" dirty="0"/>
              <a:t>Correlation between increasing activity, increasing number of glider groups in EU and decrease in data availability at DACs and GDACs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850900"/>
            <a:ext cx="10725242" cy="729325"/>
          </a:xfrm>
        </p:spPr>
        <p:txBody>
          <a:bodyPr/>
          <a:lstStyle/>
          <a:p>
            <a:r>
              <a:rPr lang="en-GB" sz="2800" dirty="0"/>
              <a:t>Status of the EU data flow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E5C6EDF-BCE1-4F85-8B12-497045DC6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974855"/>
              </p:ext>
            </p:extLst>
          </p:nvPr>
        </p:nvGraphicFramePr>
        <p:xfrm>
          <a:off x="150181" y="1402665"/>
          <a:ext cx="87985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FF3FB4F-4B7E-4CBB-A358-3404CEB8AA99}"/>
              </a:ext>
            </a:extLst>
          </p:cNvPr>
          <p:cNvSpPr txBox="1"/>
          <p:nvPr/>
        </p:nvSpPr>
        <p:spPr>
          <a:xfrm>
            <a:off x="9064100" y="1615735"/>
            <a:ext cx="3243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75%</a:t>
            </a:r>
            <a:r>
              <a:rPr lang="fr-FR" b="1" dirty="0"/>
              <a:t> </a:t>
            </a:r>
            <a:r>
              <a:rPr lang="fr-FR" dirty="0"/>
              <a:t>of the glider data set (</a:t>
            </a:r>
            <a:r>
              <a:rPr lang="fr-FR" dirty="0" err="1"/>
              <a:t>deployments</a:t>
            </a:r>
            <a:r>
              <a:rPr lang="fr-FR" dirty="0"/>
              <a:t> </a:t>
            </a:r>
            <a:r>
              <a:rPr lang="fr-FR" dirty="0" err="1"/>
              <a:t>registered</a:t>
            </a:r>
            <a:r>
              <a:rPr lang="fr-FR" dirty="0"/>
              <a:t> in the OceanOPS system)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at </a:t>
            </a:r>
            <a:r>
              <a:rPr lang="fr-FR" dirty="0" err="1"/>
              <a:t>DACs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track</a:t>
            </a:r>
            <a:r>
              <a:rPr lang="fr-FR" dirty="0"/>
              <a:t> EU </a:t>
            </a:r>
            <a:r>
              <a:rPr lang="fr-FR" dirty="0" err="1"/>
              <a:t>gliders</a:t>
            </a:r>
            <a:r>
              <a:rPr lang="fr-FR" dirty="0"/>
              <a:t> data on GTS</a:t>
            </a:r>
          </a:p>
        </p:txBody>
      </p:sp>
    </p:spTree>
    <p:extLst>
      <p:ext uri="{BB962C8B-B14F-4D97-AF65-F5344CB8AC3E}">
        <p14:creationId xmlns:p14="http://schemas.microsoft.com/office/powerpoint/2010/main" val="280765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B0CF7-BF6D-4B31-9685-4928F4A4B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5" y="1438183"/>
            <a:ext cx="11205482" cy="522287"/>
          </a:xfrm>
        </p:spPr>
        <p:txBody>
          <a:bodyPr/>
          <a:lstStyle/>
          <a:p>
            <a:r>
              <a:rPr lang="en-GB" b="1" dirty="0"/>
              <a:t>Toward a uniformization of the glider data management globally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4FCDDC-0DFD-4582-8A8A-AAB4B029B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5" y="1960470"/>
            <a:ext cx="12191999" cy="431800"/>
          </a:xfrm>
        </p:spPr>
        <p:txBody>
          <a:bodyPr/>
          <a:lstStyle/>
          <a:p>
            <a:r>
              <a:rPr lang="en-GB" dirty="0"/>
              <a:t>From 3 widely used format to OG1.0 (</a:t>
            </a:r>
            <a:r>
              <a:rPr lang="en-GB" sz="1600" dirty="0">
                <a:hlinkClick r:id="rId2"/>
              </a:rPr>
              <a:t>https://github.com/OceanGlidersCommunity/OG-format-user-manual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flexible philosophy : common baseline, standard and format, but extendable.</a:t>
            </a:r>
          </a:p>
          <a:p>
            <a:pPr lvl="1"/>
            <a:r>
              <a:rPr lang="en-GB" dirty="0"/>
              <a:t>Common vocabularies</a:t>
            </a:r>
          </a:p>
          <a:p>
            <a:r>
              <a:rPr lang="en-GB" dirty="0"/>
              <a:t>Common data flow (GDAC and GTS) for “standard” variables (T, S, O2, </a:t>
            </a:r>
            <a:r>
              <a:rPr lang="en-GB" dirty="0" err="1"/>
              <a:t>Chla</a:t>
            </a:r>
            <a:r>
              <a:rPr lang="en-GB" dirty="0"/>
              <a:t>, CDOM, BBP)</a:t>
            </a:r>
          </a:p>
          <a:p>
            <a:r>
              <a:rPr lang="en-GB" dirty="0"/>
              <a:t>Common Quality Control ?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812377"/>
            <a:ext cx="11749872" cy="729325"/>
          </a:xfrm>
        </p:spPr>
        <p:txBody>
          <a:bodyPr/>
          <a:lstStyle/>
          <a:p>
            <a:r>
              <a:rPr lang="en-GB" sz="2800" dirty="0"/>
              <a:t>Structural improvement in the EU glider data management needed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4393ED88-3F12-4519-A7B5-73BC3DB25D21}"/>
              </a:ext>
            </a:extLst>
          </p:cNvPr>
          <p:cNvSpPr txBox="1">
            <a:spLocks/>
          </p:cNvSpPr>
          <p:nvPr/>
        </p:nvSpPr>
        <p:spPr>
          <a:xfrm>
            <a:off x="638175" y="4546844"/>
            <a:ext cx="11205482" cy="52228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u="none" kern="1200">
                <a:solidFill>
                  <a:schemeClr val="tx1"/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3000" i="1" kern="1200">
                <a:solidFill>
                  <a:srgbClr val="7194B8"/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Improve efficiency of the EU glider data management scheme – this meeting</a:t>
            </a:r>
          </a:p>
          <a:p>
            <a:endParaRPr lang="en-GB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D56C9F81-C729-4A61-9CF9-6260083B07ED}"/>
              </a:ext>
            </a:extLst>
          </p:cNvPr>
          <p:cNvSpPr txBox="1">
            <a:spLocks/>
          </p:cNvSpPr>
          <p:nvPr/>
        </p:nvSpPr>
        <p:spPr>
          <a:xfrm>
            <a:off x="638175" y="5007005"/>
            <a:ext cx="11553825" cy="166012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Blip>
                <a:blip r:embed="rId3"/>
              </a:buBlip>
              <a:defRPr sz="1800" i="1" kern="1200">
                <a:solidFill>
                  <a:srgbClr val="7194B8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Improve data flow on the short term (week 1)</a:t>
            </a:r>
          </a:p>
          <a:p>
            <a:r>
              <a:rPr lang="en-GB" dirty="0"/>
              <a:t>Re-think the current data management scheme in Europe (week 2 – </a:t>
            </a:r>
            <a:r>
              <a:rPr lang="en-GB" dirty="0" err="1"/>
              <a:t>ws</a:t>
            </a:r>
            <a:r>
              <a:rPr lang="en-GB" dirty="0"/>
              <a:t> 1)</a:t>
            </a:r>
          </a:p>
          <a:p>
            <a:r>
              <a:rPr lang="en-GB" dirty="0"/>
              <a:t>Always avoid duplication effort for Operators and </a:t>
            </a:r>
            <a:r>
              <a:rPr lang="en-GB" dirty="0" err="1"/>
              <a:t>Pis</a:t>
            </a:r>
            <a:r>
              <a:rPr lang="en-GB" dirty="0"/>
              <a:t> to reach data and metadata services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27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CE7E3-338E-4018-8244-58B9BDF3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51" y="2719301"/>
            <a:ext cx="5733142" cy="141939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89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F94F5-F355-4A72-B09B-F77102C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Agenda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CEF584-DBFB-4AD3-A343-A04170534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49" y="3086100"/>
            <a:ext cx="11388725" cy="2080704"/>
          </a:xfrm>
        </p:spPr>
        <p:txBody>
          <a:bodyPr/>
          <a:lstStyle/>
          <a:p>
            <a:r>
              <a:rPr lang="en-GB" dirty="0"/>
              <a:t>Global and European glider activity</a:t>
            </a:r>
          </a:p>
          <a:p>
            <a:r>
              <a:rPr lang="en-GB" dirty="0"/>
              <a:t>How are we monitoring the activity ?</a:t>
            </a:r>
          </a:p>
          <a:p>
            <a:r>
              <a:rPr lang="en-GB" dirty="0"/>
              <a:t>How are we monitoring the data flow ?</a:t>
            </a:r>
          </a:p>
          <a:p>
            <a:r>
              <a:rPr lang="en-GB" dirty="0"/>
              <a:t>The status of the European data flow 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02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7DCF4-DF12-4532-8404-607B5D3B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9" y="2921000"/>
            <a:ext cx="4860471" cy="1340282"/>
          </a:xfrm>
        </p:spPr>
        <p:txBody>
          <a:bodyPr/>
          <a:lstStyle/>
          <a:p>
            <a:r>
              <a:rPr lang="en-GB" dirty="0"/>
              <a:t>Global and European glider activity</a:t>
            </a:r>
          </a:p>
        </p:txBody>
      </p:sp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A412299D-28DC-4F9C-A03B-F24971FC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946"/>
            <a:ext cx="7141029" cy="5048390"/>
          </a:xfrm>
          <a:prstGeom prst="rect">
            <a:avLst/>
          </a:prstGeom>
        </p:spPr>
      </p:pic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99D35D41-39C6-40D0-BA3A-D3EE94F5D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2" t="15413" r="72671" b="78784"/>
          <a:stretch/>
        </p:blipFill>
        <p:spPr>
          <a:xfrm rot="20142737">
            <a:off x="976544" y="2095131"/>
            <a:ext cx="1145221" cy="292963"/>
          </a:xfrm>
          <a:prstGeom prst="rect">
            <a:avLst/>
          </a:prstGeom>
        </p:spPr>
      </p:pic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F3F3F930-B7B6-4AE1-A0F9-749622AA2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2" t="15413" r="72671" b="78784"/>
          <a:stretch/>
        </p:blipFill>
        <p:spPr>
          <a:xfrm>
            <a:off x="262214" y="4261282"/>
            <a:ext cx="1145221" cy="2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850900"/>
            <a:ext cx="10725242" cy="729325"/>
          </a:xfrm>
        </p:spPr>
        <p:txBody>
          <a:bodyPr/>
          <a:lstStyle/>
          <a:p>
            <a:r>
              <a:rPr lang="en-GB" sz="2800" dirty="0"/>
              <a:t>Global glider activity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599CE3F-AF02-4212-899D-B1C793E3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7" t="14864" r="29125" b="22990"/>
          <a:stretch/>
        </p:blipFill>
        <p:spPr>
          <a:xfrm>
            <a:off x="23675" y="1831317"/>
            <a:ext cx="5027720" cy="32911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823E95F1-FBF6-4FB0-87B0-F82A7720AC6F}"/>
              </a:ext>
            </a:extLst>
          </p:cNvPr>
          <p:cNvGrpSpPr/>
          <p:nvPr/>
        </p:nvGrpSpPr>
        <p:grpSpPr>
          <a:xfrm>
            <a:off x="23674" y="5334858"/>
            <a:ext cx="5466735" cy="937208"/>
            <a:chOff x="5395340" y="1493411"/>
            <a:chExt cx="5466735" cy="93720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E2C8B3-A6DE-4E8C-A979-BE4295D6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03" t="91847" r="10058"/>
            <a:stretch/>
          </p:blipFill>
          <p:spPr>
            <a:xfrm>
              <a:off x="5395340" y="1493411"/>
              <a:ext cx="5466735" cy="431800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C159EEC8-A5D4-4AD4-AC23-A624D64C2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47" r="55161"/>
            <a:stretch/>
          </p:blipFill>
          <p:spPr>
            <a:xfrm>
              <a:off x="5395340" y="1998819"/>
              <a:ext cx="5466735" cy="431800"/>
            </a:xfrm>
            <a:prstGeom prst="rect">
              <a:avLst/>
            </a:prstGeom>
          </p:spPr>
        </p:pic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22B7984A-D018-46FB-ABE6-1EEA4A8A4D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9258" y="2007083"/>
            <a:ext cx="6599068" cy="4500249"/>
          </a:xfrm>
        </p:spPr>
        <p:txBody>
          <a:bodyPr/>
          <a:lstStyle/>
          <a:p>
            <a:r>
              <a:rPr lang="fr-FR" b="1" dirty="0"/>
              <a:t>EU </a:t>
            </a:r>
            <a:r>
              <a:rPr lang="fr-FR" b="1" dirty="0" err="1"/>
              <a:t>represents</a:t>
            </a:r>
            <a:r>
              <a:rPr lang="fr-FR" b="1" dirty="0"/>
              <a:t> 42% </a:t>
            </a:r>
            <a:r>
              <a:rPr lang="fr-FR" dirty="0"/>
              <a:t>of the </a:t>
            </a:r>
            <a:r>
              <a:rPr lang="fr-FR" dirty="0" err="1"/>
              <a:t>historical</a:t>
            </a:r>
            <a:r>
              <a:rPr lang="fr-FR" dirty="0"/>
              <a:t> contribution to the OceanGliders program (in </a:t>
            </a:r>
            <a:r>
              <a:rPr lang="fr-FR" dirty="0" err="1"/>
              <a:t>terms</a:t>
            </a:r>
            <a:r>
              <a:rPr lang="fr-FR" dirty="0"/>
              <a:t> of </a:t>
            </a:r>
            <a:r>
              <a:rPr lang="fr-FR" dirty="0" err="1"/>
              <a:t>deployments</a:t>
            </a:r>
            <a:r>
              <a:rPr lang="fr-FR" dirty="0"/>
              <a:t> </a:t>
            </a:r>
            <a:r>
              <a:rPr lang="fr-FR" dirty="0" err="1"/>
              <a:t>registered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in OceanOPS)</a:t>
            </a:r>
          </a:p>
          <a:p>
            <a:r>
              <a:rPr lang="fr-FR" dirty="0" err="1"/>
              <a:t>Australia</a:t>
            </a:r>
            <a:r>
              <a:rPr lang="fr-FR" dirty="0"/>
              <a:t> = 17% (complet), US* = 48% (incomplet - 1/3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), Canada = 5% (</a:t>
            </a:r>
            <a:r>
              <a:rPr lang="fr-FR" dirty="0" err="1"/>
              <a:t>incomplete</a:t>
            </a:r>
            <a:r>
              <a:rPr lang="fr-FR" dirty="0"/>
              <a:t>), </a:t>
            </a:r>
            <a:r>
              <a:rPr lang="fr-FR" dirty="0" err="1"/>
              <a:t>Korea+Brazil</a:t>
            </a:r>
            <a:r>
              <a:rPr lang="fr-FR" dirty="0"/>
              <a:t> = 2% (</a:t>
            </a:r>
            <a:r>
              <a:rPr lang="fr-FR" dirty="0" err="1"/>
              <a:t>incomplete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Global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growing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monitor </a:t>
            </a:r>
            <a:r>
              <a:rPr lang="fr-FR" dirty="0" err="1"/>
              <a:t>without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data management.</a:t>
            </a:r>
          </a:p>
          <a:p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5CB1B51-926F-443F-8447-5C9EBC686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9" t="91847"/>
          <a:stretch/>
        </p:blipFill>
        <p:spPr>
          <a:xfrm>
            <a:off x="23674" y="6345674"/>
            <a:ext cx="1299732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628950"/>
            <a:ext cx="10725242" cy="729325"/>
          </a:xfrm>
        </p:spPr>
        <p:txBody>
          <a:bodyPr/>
          <a:lstStyle/>
          <a:p>
            <a:r>
              <a:rPr lang="en-GB" sz="2800" dirty="0"/>
              <a:t>Global glider activity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22B7984A-D018-46FB-ABE6-1EEA4A8A4D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09251" y="3040013"/>
            <a:ext cx="6193971" cy="3249816"/>
          </a:xfrm>
        </p:spPr>
        <p:txBody>
          <a:bodyPr/>
          <a:lstStyle/>
          <a:p>
            <a:r>
              <a:rPr lang="en-GB" dirty="0"/>
              <a:t>Decrease in the cumulated number of days at sea not due to a limitation of the activity or performance but the difficulty to monitor properly the OceanGliders program.</a:t>
            </a:r>
          </a:p>
          <a:p>
            <a:r>
              <a:rPr lang="en-GB" dirty="0"/>
              <a:t>KPIs (Beta version) computed automatically but not relevant enough without a complete monitoring</a:t>
            </a:r>
          </a:p>
          <a:p>
            <a:r>
              <a:rPr lang="en-GB" dirty="0"/>
              <a:t>Tools exist for the global but can be </a:t>
            </a:r>
            <a:r>
              <a:rPr lang="en-GB" dirty="0" err="1"/>
              <a:t>addapted</a:t>
            </a:r>
            <a:r>
              <a:rPr lang="en-GB" dirty="0"/>
              <a:t> to the regional.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4783717-F4CD-45B4-B507-1E4D286E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2" y="2827577"/>
            <a:ext cx="5213278" cy="39335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D738D7-9190-4225-BCE9-8EDE96C8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710"/>
            <a:ext cx="12192000" cy="1571344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3D1B4DC-34B8-4A96-8A9B-7E2566A81F3D}"/>
              </a:ext>
            </a:extLst>
          </p:cNvPr>
          <p:cNvCxnSpPr>
            <a:cxnSpLocks/>
          </p:cNvCxnSpPr>
          <p:nvPr/>
        </p:nvCxnSpPr>
        <p:spPr>
          <a:xfrm>
            <a:off x="11344587" y="1490157"/>
            <a:ext cx="472589" cy="3488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4FCDDC-0DFD-4582-8A8A-AAB4B029B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3229" y="1641234"/>
            <a:ext cx="7617771" cy="3300879"/>
          </a:xfrm>
        </p:spPr>
        <p:txBody>
          <a:bodyPr/>
          <a:lstStyle/>
          <a:p>
            <a:r>
              <a:rPr lang="en-GB" dirty="0"/>
              <a:t>Does this bar chart reflect the real European glider activity?</a:t>
            </a:r>
          </a:p>
          <a:p>
            <a:r>
              <a:rPr lang="en-GB" dirty="0"/>
              <a:t>Is the decrease in the number cumulated days at sea real ?</a:t>
            </a:r>
          </a:p>
          <a:p>
            <a:endParaRPr lang="en-GB" dirty="0"/>
          </a:p>
          <a:p>
            <a:r>
              <a:rPr lang="en-GB" dirty="0"/>
              <a:t>Need for a better monitoring of the glider activity in Europe. </a:t>
            </a:r>
          </a:p>
          <a:p>
            <a:r>
              <a:rPr lang="en-GB" dirty="0"/>
              <a:t>Need for an improved glider data and metadata management in Europe.</a:t>
            </a: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850900"/>
            <a:ext cx="10725242" cy="729325"/>
          </a:xfrm>
        </p:spPr>
        <p:txBody>
          <a:bodyPr/>
          <a:lstStyle/>
          <a:p>
            <a:r>
              <a:rPr lang="en-GB" sz="2800" dirty="0"/>
              <a:t>European glider activity (since 2018)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AA465D-C533-4DF2-96D4-91FB6DE7E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550"/>
            <a:ext cx="4271979" cy="37685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964A68-5D7E-4F59-9BB6-B0A95A6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" y="5221640"/>
            <a:ext cx="12192000" cy="161329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EE2EA25-C01F-4D90-8F1A-9A55C850FC3B}"/>
              </a:ext>
            </a:extLst>
          </p:cNvPr>
          <p:cNvCxnSpPr>
            <a:cxnSpLocks/>
          </p:cNvCxnSpPr>
          <p:nvPr/>
        </p:nvCxnSpPr>
        <p:spPr>
          <a:xfrm>
            <a:off x="11127122" y="5679409"/>
            <a:ext cx="683878" cy="4902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6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7DCF4-DF12-4532-8404-607B5D3B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9" y="2921000"/>
            <a:ext cx="4860471" cy="13402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II.      How are we monitoring the activity?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369D25-4578-4823-AB96-B3603762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" y="1354301"/>
            <a:ext cx="7061297" cy="49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4FCDDC-0DFD-4582-8A8A-AAB4B029B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693" y="1427505"/>
            <a:ext cx="7756210" cy="2703656"/>
          </a:xfrm>
        </p:spPr>
        <p:txBody>
          <a:bodyPr/>
          <a:lstStyle/>
          <a:p>
            <a:r>
              <a:rPr lang="en-GB" dirty="0"/>
              <a:t>Metadata harvesting</a:t>
            </a:r>
          </a:p>
          <a:p>
            <a:pPr lvl="1"/>
            <a:r>
              <a:rPr lang="en-GB" dirty="0"/>
              <a:t>Manual (from glider groups website to online form) </a:t>
            </a:r>
          </a:p>
          <a:p>
            <a:pPr lvl="1"/>
            <a:r>
              <a:rPr lang="en-GB" dirty="0"/>
              <a:t>Semi-automated processing (json, csv files, from GTS)</a:t>
            </a:r>
          </a:p>
          <a:p>
            <a:pPr lvl="1"/>
            <a:r>
              <a:rPr lang="en-GB" dirty="0"/>
              <a:t>Time consuming</a:t>
            </a:r>
          </a:p>
          <a:p>
            <a:pPr lvl="1"/>
            <a:r>
              <a:rPr lang="en-GB" dirty="0"/>
              <a:t>Source of errors and oversight</a:t>
            </a: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C03F5E16-33E7-4ADB-BEE4-653E7BE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850900"/>
            <a:ext cx="10725242" cy="729325"/>
          </a:xfrm>
        </p:spPr>
        <p:txBody>
          <a:bodyPr/>
          <a:lstStyle/>
          <a:p>
            <a:r>
              <a:rPr lang="en-GB" sz="2800" dirty="0"/>
              <a:t>How are we monitoring the activity?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34AC87-4E44-4383-A3E7-F7AF157D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79" y="1177505"/>
            <a:ext cx="3847328" cy="2720549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60E756F2-AB88-4014-AAA6-06939F26F70E}"/>
              </a:ext>
            </a:extLst>
          </p:cNvPr>
          <p:cNvSpPr txBox="1">
            <a:spLocks/>
          </p:cNvSpPr>
          <p:nvPr/>
        </p:nvSpPr>
        <p:spPr>
          <a:xfrm>
            <a:off x="354769" y="4686602"/>
            <a:ext cx="11603538" cy="195316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Blip>
                <a:blip r:embed="rId3"/>
              </a:buBlip>
              <a:defRPr sz="1800" i="1" kern="1200">
                <a:solidFill>
                  <a:srgbClr val="7194B8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Centralize the European glider data and metadata</a:t>
            </a:r>
          </a:p>
          <a:p>
            <a:pPr lvl="1"/>
            <a:r>
              <a:rPr lang="en-GB" dirty="0"/>
              <a:t>Simplify PIs and Operators life (one entry point for data and metadata distribution)</a:t>
            </a:r>
          </a:p>
          <a:p>
            <a:r>
              <a:rPr lang="en-GB" dirty="0"/>
              <a:t>Harmonizing the standard, format, vocabularies</a:t>
            </a:r>
          </a:p>
          <a:p>
            <a:pPr lvl="1"/>
            <a:r>
              <a:rPr lang="en-GB" dirty="0"/>
              <a:t>To automatise the procedures and fit data and metadata users requirements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A5C43E3C-F047-4273-969F-228246B981D7}"/>
              </a:ext>
            </a:extLst>
          </p:cNvPr>
          <p:cNvSpPr txBox="1">
            <a:spLocks/>
          </p:cNvSpPr>
          <p:nvPr/>
        </p:nvSpPr>
        <p:spPr>
          <a:xfrm>
            <a:off x="638175" y="4169219"/>
            <a:ext cx="10725242" cy="479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194B8"/>
                </a:solidFill>
                <a:latin typeface="Raleway" panose="020B0003030101060003" pitchFamily="34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How can we improve?</a:t>
            </a:r>
          </a:p>
        </p:txBody>
      </p:sp>
    </p:spTree>
    <p:extLst>
      <p:ext uri="{BB962C8B-B14F-4D97-AF65-F5344CB8AC3E}">
        <p14:creationId xmlns:p14="http://schemas.microsoft.com/office/powerpoint/2010/main" val="284702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7DCF4-DF12-4532-8404-607B5D3B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9" y="2921000"/>
            <a:ext cx="4860471" cy="13402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III.       How are we monitoring the data flow?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211070-9875-4607-A259-E2A0F166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354598"/>
            <a:ext cx="6977849" cy="49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6314"/>
      </p:ext>
    </p:extLst>
  </p:cSld>
  <p:clrMapOvr>
    <a:masterClrMapping/>
  </p:clrMapOvr>
</p:sld>
</file>

<file path=ppt/theme/theme1.xml><?xml version="1.0" encoding="utf-8"?>
<a:theme xmlns:a="http://schemas.openxmlformats.org/drawingml/2006/main" name="GROOMII_1st slide">
  <a:themeElements>
    <a:clrScheme name="GROOM II">
      <a:dk1>
        <a:srgbClr val="000000"/>
      </a:dk1>
      <a:lt1>
        <a:sysClr val="window" lastClr="FFFFFF"/>
      </a:lt1>
      <a:dk2>
        <a:srgbClr val="004884"/>
      </a:dk2>
      <a:lt2>
        <a:srgbClr val="DDF6FF"/>
      </a:lt2>
      <a:accent1>
        <a:srgbClr val="00B0F0"/>
      </a:accent1>
      <a:accent2>
        <a:srgbClr val="7194B8"/>
      </a:accent2>
      <a:accent3>
        <a:srgbClr val="000000"/>
      </a:accent3>
      <a:accent4>
        <a:srgbClr val="7194B8"/>
      </a:accent4>
      <a:accent5>
        <a:srgbClr val="00B0F0"/>
      </a:accent5>
      <a:accent6>
        <a:srgbClr val="004884"/>
      </a:accent6>
      <a:hlink>
        <a:srgbClr val="5BC5F2"/>
      </a:hlink>
      <a:folHlink>
        <a:srgbClr val="954F72"/>
      </a:folHlink>
    </a:clrScheme>
    <a:fontScheme name="GROOMI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OOMII_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OMI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OOMII_Se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OMI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OOMII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OMI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ROOMII_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OMI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782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Raleway</vt:lpstr>
      <vt:lpstr>GROOMII_1st slide</vt:lpstr>
      <vt:lpstr>GROOMII_AGENDA</vt:lpstr>
      <vt:lpstr>GROOMII_Sections</vt:lpstr>
      <vt:lpstr>GROOMII_CONTENT</vt:lpstr>
      <vt:lpstr>GROOMII_END</vt:lpstr>
      <vt:lpstr>Présentation PowerPoint</vt:lpstr>
      <vt:lpstr>Agenda</vt:lpstr>
      <vt:lpstr>Présentation PowerPoint</vt:lpstr>
      <vt:lpstr>Global glider activity</vt:lpstr>
      <vt:lpstr>Global glider activity</vt:lpstr>
      <vt:lpstr>European glider activity (since 2018)</vt:lpstr>
      <vt:lpstr>Présentation PowerPoint</vt:lpstr>
      <vt:lpstr>How are we monitoring the activity?</vt:lpstr>
      <vt:lpstr>Présentation PowerPoint</vt:lpstr>
      <vt:lpstr>Présentation PowerPoint</vt:lpstr>
      <vt:lpstr>How do we monitor the data flow?</vt:lpstr>
      <vt:lpstr>Présentation PowerPoint</vt:lpstr>
      <vt:lpstr>Status of the EU data flow</vt:lpstr>
      <vt:lpstr>Structural improvement in the EU glider data management needed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Charlène AUREGAN</dc:creator>
  <cp:lastModifiedBy>Turpin Victor (OceanOPS)</cp:lastModifiedBy>
  <cp:revision>31</cp:revision>
  <dcterms:created xsi:type="dcterms:W3CDTF">2021-04-28T19:34:21Z</dcterms:created>
  <dcterms:modified xsi:type="dcterms:W3CDTF">2022-06-20T11:31:49Z</dcterms:modified>
</cp:coreProperties>
</file>