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68" r:id="rId2"/>
    <p:sldMasterId id="2147484080" r:id="rId3"/>
    <p:sldMasterId id="2147484092" r:id="rId4"/>
    <p:sldMasterId id="2147484104" r:id="rId5"/>
    <p:sldMasterId id="2147484116" r:id="rId6"/>
    <p:sldMasterId id="2147484140" r:id="rId7"/>
    <p:sldMasterId id="2147484236" r:id="rId8"/>
    <p:sldMasterId id="2147484308" r:id="rId9"/>
    <p:sldMasterId id="2147484320" r:id="rId10"/>
  </p:sldMasterIdLst>
  <p:notesMasterIdLst>
    <p:notesMasterId r:id="rId24"/>
  </p:notesMasterIdLst>
  <p:handoutMasterIdLst>
    <p:handoutMasterId r:id="rId25"/>
  </p:handoutMasterIdLst>
  <p:sldIdLst>
    <p:sldId id="260" r:id="rId11"/>
    <p:sldId id="261" r:id="rId12"/>
    <p:sldId id="430" r:id="rId13"/>
    <p:sldId id="431" r:id="rId14"/>
    <p:sldId id="432" r:id="rId15"/>
    <p:sldId id="451" r:id="rId16"/>
    <p:sldId id="435" r:id="rId17"/>
    <p:sldId id="433" r:id="rId18"/>
    <p:sldId id="443" r:id="rId19"/>
    <p:sldId id="449" r:id="rId20"/>
    <p:sldId id="450" r:id="rId21"/>
    <p:sldId id="429" r:id="rId22"/>
    <p:sldId id="32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F3FCFC"/>
    <a:srgbClr val="DFF3F7"/>
    <a:srgbClr val="34495E"/>
    <a:srgbClr val="F5FDFD"/>
    <a:srgbClr val="E7F2FF"/>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5" autoAdjust="0"/>
    <p:restoredTop sz="94662" autoAdjust="0"/>
  </p:normalViewPr>
  <p:slideViewPr>
    <p:cSldViewPr>
      <p:cViewPr>
        <p:scale>
          <a:sx n="68" d="100"/>
          <a:sy n="68" d="100"/>
        </p:scale>
        <p:origin x="-1590" y="-132"/>
      </p:cViewPr>
      <p:guideLst>
        <p:guide orient="horz" pos="2160"/>
        <p:guide pos="2880"/>
      </p:guideLst>
    </p:cSldViewPr>
  </p:slideViewPr>
  <p:outlineViewPr>
    <p:cViewPr>
      <p:scale>
        <a:sx n="33" d="100"/>
        <a:sy n="33" d="100"/>
      </p:scale>
      <p:origin x="0" y="-2104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CB0D8E-838E-4283-B286-E896AD2974B5}" type="datetimeFigureOut">
              <a:rPr lang="en-IN" smtClean="0"/>
              <a:t>12-03-2023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5A2F12-AA09-4250-9B31-F34D1678D29F}" type="slidenum">
              <a:rPr lang="en-IN" smtClean="0"/>
              <a:t>‹#›</a:t>
            </a:fld>
            <a:endParaRPr lang="en-IN"/>
          </a:p>
        </p:txBody>
      </p:sp>
    </p:spTree>
    <p:extLst>
      <p:ext uri="{BB962C8B-B14F-4D97-AF65-F5344CB8AC3E}">
        <p14:creationId xmlns:p14="http://schemas.microsoft.com/office/powerpoint/2010/main" val="1973219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9391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8923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
                <a:schemeClr val="tx1"/>
              </a:buClr>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
                <a:schemeClr val="tx1"/>
              </a:buClr>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1023177611"/>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bg1"/>
                          </a:solidFill>
                          <a:latin typeface="+mn-lt"/>
                          <a:ea typeface="Open Sans Semibold" panose="020B0706030804020204" pitchFamily="34" charset="0"/>
                          <a:cs typeface="Open Sans Semibold" panose="020B0706030804020204" pitchFamily="34" charset="0"/>
                        </a:rPr>
                        <a:t>Lecture 4: UDP Sockets</a:t>
                      </a:r>
                      <a:endParaRPr lang="en-IN" sz="1400" b="1" kern="1200" baseline="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Luxor Faculty of Computers and Information</a:t>
                      </a: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3587498668"/>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697020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1734311122"/>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Lecture 1– Introduction</a:t>
                      </a:r>
                      <a:endParaRPr lang="en-IN" sz="1400" b="1" kern="120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80365034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623519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129035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79254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340027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661961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1785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1061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742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
                <a:schemeClr val="tx1"/>
              </a:buClr>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
                <a:schemeClr val="tx1"/>
              </a:buClr>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3014816993"/>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bg1"/>
                          </a:solidFill>
                          <a:latin typeface="+mn-lt"/>
                          <a:ea typeface="Open Sans Semibold" panose="020B0706030804020204" pitchFamily="34" charset="0"/>
                          <a:cs typeface="Open Sans Semibold" panose="020B0706030804020204" pitchFamily="34" charset="0"/>
                        </a:rPr>
                        <a:t>Lecture 4: UDP Sockets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Luxor Faculty of Computers and Information</a:t>
                      </a: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18540844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2301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2926906787"/>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Lecture 1– Introduction</a:t>
                      </a:r>
                      <a:endParaRPr lang="en-IN" sz="1400" b="1" kern="120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1479806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558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3130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0504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653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
                <a:schemeClr val="tx1"/>
              </a:buClr>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
                <a:schemeClr val="tx1"/>
              </a:buClr>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3362032127"/>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bg1"/>
                          </a:solidFill>
                          <a:latin typeface="+mn-lt"/>
                          <a:ea typeface="Open Sans Semibold" panose="020B0706030804020204" pitchFamily="34" charset="0"/>
                          <a:cs typeface="Open Sans Semibold" panose="020B0706030804020204" pitchFamily="34" charset="0"/>
                        </a:rPr>
                        <a:t>Lecture 4: UDP Sockets</a:t>
                      </a:r>
                      <a:endParaRPr lang="en-IN" sz="1400" b="1" kern="1200" baseline="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Luxor Faculty of Computers and Information</a:t>
                      </a: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5833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5510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06227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19912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
                <a:schemeClr val="tx1"/>
              </a:buClr>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
                <a:schemeClr val="tx1"/>
              </a:buClr>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361793204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bg1"/>
                          </a:solidFill>
                          <a:latin typeface="+mn-lt"/>
                          <a:ea typeface="Open Sans Semibold" panose="020B0706030804020204" pitchFamily="34" charset="0"/>
                          <a:cs typeface="Open Sans Semibold" panose="020B0706030804020204" pitchFamily="34" charset="0"/>
                        </a:rPr>
                        <a:t>Lecture 4: UDP Sockets</a:t>
                      </a:r>
                      <a:endParaRPr lang="en-IN" sz="1400" b="1" kern="1200" baseline="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Luxor Faculty of Computers and Information</a:t>
                      </a: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835395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54318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1184979615"/>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Lecture 1– Introduction</a:t>
                      </a:r>
                      <a:endParaRPr lang="en-IN" sz="1400" b="1" kern="120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33637407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6078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89234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439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93236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82970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57253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2811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19726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
                <a:schemeClr val="tx1"/>
              </a:buClr>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
                <a:schemeClr val="tx1"/>
              </a:buClr>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1471382375"/>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bg1"/>
                          </a:solidFill>
                          <a:latin typeface="+mn-lt"/>
                          <a:ea typeface="Open Sans Semibold" panose="020B0706030804020204" pitchFamily="34" charset="0"/>
                          <a:cs typeface="Open Sans Semibold" panose="020B0706030804020204" pitchFamily="34" charset="0"/>
                        </a:rPr>
                        <a:t>Lecture 4: UDP Sockets</a:t>
                      </a:r>
                      <a:endParaRPr lang="en-IN" sz="1400" b="1" kern="1200" baseline="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Luxor Faculty of Computers and Information</a:t>
                      </a: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148733106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72517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323828293"/>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Lecture 1– Introduction</a:t>
                      </a:r>
                      <a:endParaRPr lang="en-IN" sz="1400" b="1" kern="120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16636661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67058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725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4176402879"/>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Lecture 1– Introduction</a:t>
                      </a:r>
                      <a:endParaRPr lang="en-IN" sz="1400" b="1" kern="120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80441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65219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54850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68058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08606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68307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
                <a:schemeClr val="tx1"/>
              </a:buClr>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
                <a:schemeClr val="tx1"/>
              </a:buClr>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1680962993"/>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bg1"/>
                          </a:solidFill>
                          <a:latin typeface="+mn-lt"/>
                          <a:ea typeface="Open Sans Semibold" panose="020B0706030804020204" pitchFamily="34" charset="0"/>
                          <a:cs typeface="Open Sans Semibold" panose="020B0706030804020204" pitchFamily="34" charset="0"/>
                        </a:rPr>
                        <a:t>Lecture 4: UDP Sockets</a:t>
                      </a:r>
                      <a:endParaRPr lang="en-IN" sz="1400" b="1" kern="1200" baseline="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Luxor Faculty of Computers and Information</a:t>
                      </a: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96118501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94615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824752102"/>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Lecture 1– Introduction</a:t>
                      </a:r>
                      <a:endParaRPr lang="en-IN" sz="1400" b="1" kern="120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19254243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9114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45495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97231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21462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95486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2360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84100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56511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
                <a:schemeClr val="tx1"/>
              </a:buClr>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
                <a:schemeClr val="tx1"/>
              </a:buClr>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3301564075"/>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bg1"/>
                          </a:solidFill>
                          <a:latin typeface="+mn-lt"/>
                          <a:ea typeface="Open Sans Semibold" panose="020B0706030804020204" pitchFamily="34" charset="0"/>
                          <a:cs typeface="Open Sans Semibold" panose="020B0706030804020204" pitchFamily="34" charset="0"/>
                        </a:rPr>
                        <a:t>Lecture 4: UDP Sockets</a:t>
                      </a:r>
                      <a:endParaRPr lang="en-IN" sz="1400" b="1" kern="1200" baseline="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Luxor Faculty of Computers and Information</a:t>
                      </a: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388954218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12297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3692693113"/>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Lecture 1– Introduction</a:t>
                      </a:r>
                      <a:endParaRPr lang="en-IN" sz="1400" b="1" kern="120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169150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89597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64260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80078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18271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91655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22380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91037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37085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
                <a:schemeClr val="tx1"/>
              </a:buClr>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
                <a:schemeClr val="tx1"/>
              </a:buClr>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1348744861"/>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bg1"/>
                          </a:solidFill>
                          <a:latin typeface="+mn-lt"/>
                          <a:ea typeface="Open Sans Semibold" panose="020B0706030804020204" pitchFamily="34" charset="0"/>
                          <a:cs typeface="Open Sans Semibold" panose="020B0706030804020204" pitchFamily="34" charset="0"/>
                        </a:rPr>
                        <a:t>Lecture 4: UDP Sockets</a:t>
                      </a:r>
                      <a:endParaRPr lang="en-IN" sz="1400" b="1" kern="1200" baseline="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Luxor Faculty of Computers and Information</a:t>
                      </a: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369805978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023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2454113701"/>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Lecture 1– Introduction</a:t>
                      </a:r>
                      <a:endParaRPr lang="en-IN" sz="1400" b="1" kern="120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9066265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2005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25247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93582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96422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37110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34355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884128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21029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
                <a:schemeClr val="tx1"/>
              </a:buClr>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
                <a:schemeClr val="tx1"/>
              </a:buClr>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137942017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bg1"/>
                          </a:solidFill>
                          <a:latin typeface="+mn-lt"/>
                          <a:ea typeface="Open Sans Semibold" panose="020B0706030804020204" pitchFamily="34" charset="0"/>
                          <a:cs typeface="Open Sans Semibold" panose="020B0706030804020204" pitchFamily="34" charset="0"/>
                        </a:rPr>
                        <a:t>Lecture 4: UDP Sockets</a:t>
                      </a:r>
                      <a:endParaRPr lang="en-IN" sz="1400" b="1" kern="1200" baseline="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Luxor Faculty of Computers and Information</a:t>
                      </a: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3314407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41475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2744998562"/>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Lecture 1– Introduction</a:t>
                      </a:r>
                      <a:endParaRPr lang="en-IN" sz="1400" b="1" kern="120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28256595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07783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61016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219538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58154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21090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506999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37708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695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
                <a:schemeClr val="tx1"/>
              </a:buClr>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
                <a:schemeClr val="tx1"/>
              </a:buClr>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
                <a:schemeClr val="tx1"/>
              </a:buClr>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154775592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bg1"/>
                          </a:solidFill>
                          <a:latin typeface="+mn-lt"/>
                          <a:ea typeface="Open Sans Semibold" panose="020B0706030804020204" pitchFamily="34" charset="0"/>
                          <a:cs typeface="Open Sans Semibold" panose="020B0706030804020204" pitchFamily="34" charset="0"/>
                        </a:rPr>
                        <a:t>Lecture 4: UDP Sockets</a:t>
                      </a:r>
                      <a:endParaRPr lang="en-IN" sz="1400" b="1" kern="1200" baseline="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Luxor Faculty of Computers and Information</a:t>
                      </a: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327605916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860956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47664473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Lecture 1– Introduction</a:t>
                      </a:r>
                      <a:endParaRPr lang="en-IN" sz="1400" b="1" kern="1200" dirty="0">
                        <a:solidFill>
                          <a:schemeClr val="bg1"/>
                        </a:solidFill>
                        <a:latin typeface="+mn-lt"/>
                        <a:ea typeface="Open Sans Semibold" panose="020B0706030804020204" pitchFamily="34" charset="0"/>
                        <a:cs typeface="Open Sans Semibold" panose="020B07060308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37724687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073717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59745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9149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101932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539389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622255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463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5134489"/>
      </p:ext>
    </p:extLst>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2385460"/>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5860497"/>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7575755"/>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8620429"/>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7246932"/>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7927612"/>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5819080"/>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5191180"/>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Dr. Hosny Ahmed Abbas</a:t>
            </a:r>
            <a:endParaRPr lang="en-US" sz="4000" dirty="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a:solidFill>
                  <a:schemeClr val="tx1">
                    <a:lumMod val="50000"/>
                    <a:lumOff val="50000"/>
                  </a:schemeClr>
                </a:solidFill>
                <a:latin typeface="FontAwesome"/>
              </a:rPr>
              <a:t></a:t>
            </a:r>
            <a:r>
              <a:rPr lang="en-US"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01007478550</a:t>
            </a:r>
            <a:endParaRPr lang="en-US" sz="2800" dirty="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a:solidFill>
                  <a:schemeClr val="tx1">
                    <a:lumMod val="50000"/>
                    <a:lumOff val="50000"/>
                  </a:schemeClr>
                </a:solidFill>
                <a:latin typeface="FontAwesome" pitchFamily="2" charset="0"/>
              </a:rPr>
              <a:t></a:t>
            </a:r>
            <a:r>
              <a:rPr lang="en-IN" sz="2400" dirty="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hosny.abbas@fci.luxor.edu.eg</a:t>
            </a:r>
            <a:endParaRPr lang="en-US" sz="2800" dirty="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Information Technology                                                  Luxor Faculty of Computers and Information</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16098" y="3857223"/>
            <a:ext cx="9102143" cy="609600"/>
          </a:xfrm>
        </p:spPr>
        <p:txBody>
          <a:bodyPr anchor="b">
            <a:noAutofit/>
          </a:bodyPr>
          <a:lstStyle/>
          <a:p>
            <a:pPr algn="l"/>
            <a:r>
              <a:rPr lang="en-IN" b="1" dirty="0" smtClean="0">
                <a:solidFill>
                  <a:schemeClr val="bg1"/>
                </a:solidFill>
                <a:latin typeface="+mj-lt"/>
                <a:ea typeface="Open Sans Semibold" panose="020B0706030804020204" pitchFamily="34" charset="0"/>
                <a:cs typeface="Open Sans Semibold" panose="020B0706030804020204" pitchFamily="34" charset="0"/>
              </a:rPr>
              <a:t>Lecture </a:t>
            </a:r>
            <a:r>
              <a:rPr lang="en-US" b="1" smtClean="0">
                <a:solidFill>
                  <a:schemeClr val="bg1"/>
                </a:solidFill>
                <a:latin typeface="+mj-lt"/>
                <a:ea typeface="Open Sans Semibold" panose="020B0706030804020204" pitchFamily="34" charset="0"/>
                <a:cs typeface="Open Sans Semibold" panose="020B0706030804020204" pitchFamily="34" charset="0"/>
              </a:rPr>
              <a:t>3</a:t>
            </a:r>
            <a:r>
              <a:rPr lang="en-IN" b="1" smtClean="0">
                <a:solidFill>
                  <a:schemeClr val="bg1"/>
                </a:solidFill>
                <a:latin typeface="+mj-lt"/>
                <a:ea typeface="Open Sans Semibold" panose="020B0706030804020204" pitchFamily="34" charset="0"/>
                <a:cs typeface="Open Sans Semibold" panose="020B0706030804020204" pitchFamily="34" charset="0"/>
              </a:rPr>
              <a:t>: </a:t>
            </a:r>
            <a:r>
              <a:rPr lang="en-IN" b="1" dirty="0">
                <a:solidFill>
                  <a:schemeClr val="bg1"/>
                </a:solidFill>
                <a:latin typeface="+mj-lt"/>
                <a:ea typeface="Open Sans Semibold" panose="020B0706030804020204" pitchFamily="34" charset="0"/>
                <a:cs typeface="Open Sans Semibold" panose="020B0706030804020204" pitchFamily="34" charset="0"/>
              </a:rPr>
              <a:t>UDP Sockets</a:t>
            </a:r>
          </a:p>
        </p:txBody>
      </p:sp>
      <p:pic>
        <p:nvPicPr>
          <p:cNvPr id="7" name="Picture 6"/>
          <p:cNvPicPr>
            <a:picLocks noChangeAspect="1"/>
          </p:cNvPicPr>
          <p:nvPr/>
        </p:nvPicPr>
        <p:blipFill>
          <a:blip r:embed="rId3"/>
          <a:stretch>
            <a:fillRect/>
          </a:stretch>
        </p:blipFill>
        <p:spPr>
          <a:xfrm>
            <a:off x="7620000" y="76200"/>
            <a:ext cx="1498242" cy="1498242"/>
          </a:xfrm>
          <a:prstGeom prst="rect">
            <a:avLst/>
          </a:prstGeom>
        </p:spPr>
      </p:pic>
      <p:sp>
        <p:nvSpPr>
          <p:cNvPr id="10" name="TextBox 9"/>
          <p:cNvSpPr txBox="1"/>
          <p:nvPr/>
        </p:nvSpPr>
        <p:spPr>
          <a:xfrm flipH="1">
            <a:off x="762000" y="381000"/>
            <a:ext cx="6248400" cy="1077218"/>
          </a:xfrm>
          <a:prstGeom prst="rect">
            <a:avLst/>
          </a:prstGeom>
          <a:noFill/>
        </p:spPr>
        <p:txBody>
          <a:bodyPr wrap="square" rtlCol="0">
            <a:spAutoFit/>
          </a:bodyPr>
          <a:lstStyle/>
          <a:p>
            <a:pPr algn="r"/>
            <a:r>
              <a:rPr lang="en-US" sz="3200" b="1" dirty="0" smtClean="0">
                <a:solidFill>
                  <a:schemeClr val="bg1"/>
                </a:solidFill>
                <a:latin typeface="+mj-lt"/>
              </a:rPr>
              <a:t>Network Programming</a:t>
            </a:r>
          </a:p>
          <a:p>
            <a:pPr algn="r"/>
            <a:r>
              <a:rPr lang="en-US" sz="3200" b="1" dirty="0" smtClean="0">
                <a:solidFill>
                  <a:schemeClr val="bg1"/>
                </a:solidFill>
                <a:latin typeface="+mj-lt"/>
              </a:rPr>
              <a:t>(IT431)</a:t>
            </a:r>
            <a:endParaRPr lang="en-US" sz="3200" b="1" dirty="0">
              <a:solidFill>
                <a:schemeClr val="bg1"/>
              </a:solidFill>
              <a:latin typeface="+mj-lt"/>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142" y="4495800"/>
            <a:ext cx="22479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668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a:t>
            </a:r>
            <a:r>
              <a:rPr lang="en-US" dirty="0"/>
              <a:t>Sockets Practical Applications</a:t>
            </a:r>
          </a:p>
        </p:txBody>
      </p:sp>
      <p:sp>
        <p:nvSpPr>
          <p:cNvPr id="3" name="Content Placeholder 2"/>
          <p:cNvSpPr>
            <a:spLocks noGrp="1"/>
          </p:cNvSpPr>
          <p:nvPr>
            <p:ph idx="1"/>
          </p:nvPr>
        </p:nvSpPr>
        <p:spPr/>
        <p:txBody>
          <a:bodyPr>
            <a:normAutofit/>
          </a:bodyPr>
          <a:lstStyle/>
          <a:p>
            <a:pPr marL="0" indent="0" algn="just">
              <a:buNone/>
            </a:pPr>
            <a:r>
              <a:rPr lang="en-US" dirty="0" smtClean="0">
                <a:solidFill>
                  <a:srgbClr val="FF0000"/>
                </a:solidFill>
              </a:rPr>
              <a:t>Implement </a:t>
            </a:r>
            <a:r>
              <a:rPr lang="en-US" dirty="0">
                <a:solidFill>
                  <a:srgbClr val="FF0000"/>
                </a:solidFill>
              </a:rPr>
              <a:t>a </a:t>
            </a:r>
            <a:r>
              <a:rPr lang="en-US" dirty="0" smtClean="0">
                <a:solidFill>
                  <a:srgbClr val="FF0000"/>
                </a:solidFill>
              </a:rPr>
              <a:t>UDP </a:t>
            </a:r>
            <a:r>
              <a:rPr lang="en-US" dirty="0">
                <a:solidFill>
                  <a:srgbClr val="FF0000"/>
                </a:solidFill>
              </a:rPr>
              <a:t>Server that Run in Infinite Loop handling Multiple Client Requests, one at a time. The server receives a number N from the client then it calculates its factorial (N!) and sends back the result to the client. Test your server with multiple clients’ connection requests. A client should get the number N from the user, don’t hard code the number inside the client.</a:t>
            </a:r>
          </a:p>
          <a:p>
            <a:endParaRPr lang="en-US" dirty="0" smtClean="0"/>
          </a:p>
        </p:txBody>
      </p:sp>
    </p:spTree>
    <p:extLst>
      <p:ext uri="{BB962C8B-B14F-4D97-AF65-F5344CB8AC3E}">
        <p14:creationId xmlns:p14="http://schemas.microsoft.com/office/powerpoint/2010/main" val="117069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a:t>
            </a:r>
            <a:r>
              <a:rPr lang="en-US" dirty="0"/>
              <a:t>Sockets Practical Applications</a:t>
            </a:r>
          </a:p>
        </p:txBody>
      </p:sp>
      <p:sp>
        <p:nvSpPr>
          <p:cNvPr id="3" name="Content Placeholder 2"/>
          <p:cNvSpPr>
            <a:spLocks noGrp="1"/>
          </p:cNvSpPr>
          <p:nvPr>
            <p:ph idx="1"/>
          </p:nvPr>
        </p:nvSpPr>
        <p:spPr/>
        <p:txBody>
          <a:bodyPr>
            <a:normAutofit/>
          </a:bodyPr>
          <a:lstStyle/>
          <a:p>
            <a:pPr marL="0" indent="0" algn="just">
              <a:buNone/>
            </a:pPr>
            <a:r>
              <a:rPr lang="en-US" dirty="0" smtClean="0">
                <a:solidFill>
                  <a:srgbClr val="FF0000"/>
                </a:solidFill>
              </a:rPr>
              <a:t>Develop </a:t>
            </a:r>
            <a:r>
              <a:rPr lang="en-US" dirty="0">
                <a:solidFill>
                  <a:srgbClr val="FF0000"/>
                </a:solidFill>
              </a:rPr>
              <a:t>a network application with the client-server architecture in which the server solves a quadratic equation of the form (ax2+bX+c =0). The clients send the coefficients a, b, and c to the server in one message and receive the result from the server in one message. The client should prints the result on the console. Also the client should get the coefficients from the user. The server must run in an infinite loop waiting for clients’ requests.</a:t>
            </a:r>
          </a:p>
          <a:p>
            <a:endParaRPr lang="en-US" dirty="0" smtClean="0"/>
          </a:p>
        </p:txBody>
      </p:sp>
    </p:spTree>
    <p:extLst>
      <p:ext uri="{BB962C8B-B14F-4D97-AF65-F5344CB8AC3E}">
        <p14:creationId xmlns:p14="http://schemas.microsoft.com/office/powerpoint/2010/main" val="1722923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7" name="Content Placeholder 2"/>
          <p:cNvSpPr>
            <a:spLocks noGrp="1"/>
          </p:cNvSpPr>
          <p:nvPr>
            <p:ph idx="1"/>
          </p:nvPr>
        </p:nvSpPr>
        <p:spPr>
          <a:xfrm>
            <a:off x="190500" y="990600"/>
            <a:ext cx="8763000" cy="5334000"/>
          </a:xfrm>
        </p:spPr>
        <p:txBody>
          <a:bodyPr>
            <a:normAutofit/>
          </a:bodyPr>
          <a:lstStyle/>
          <a:p>
            <a:pPr marL="0" lvl="0" indent="0" eaLnBrk="0" fontAlgn="base" hangingPunct="0">
              <a:lnSpc>
                <a:spcPct val="100000"/>
              </a:lnSpc>
              <a:spcBef>
                <a:spcPct val="0"/>
              </a:spcBef>
              <a:spcAft>
                <a:spcPct val="0"/>
              </a:spcAft>
              <a:buNone/>
            </a:pPr>
            <a:endParaRPr lang="en-US" altLang="en-US" dirty="0" smtClean="0">
              <a:solidFill>
                <a:srgbClr val="000000"/>
              </a:solidFill>
              <a:latin typeface="Times New Roman" pitchFamily="18" charset="0"/>
              <a:ea typeface="+mn-ea"/>
              <a:cs typeface="+mn-cs"/>
            </a:endParaRPr>
          </a:p>
          <a:p>
            <a:pPr marL="457200" lvl="0" indent="-457200" eaLnBrk="0" fontAlgn="base" hangingPunct="0">
              <a:lnSpc>
                <a:spcPct val="100000"/>
              </a:lnSpc>
              <a:spcBef>
                <a:spcPct val="0"/>
              </a:spcBef>
              <a:spcAft>
                <a:spcPct val="0"/>
              </a:spcAft>
              <a:buFont typeface="+mj-lt"/>
              <a:buAutoNum type="arabicPeriod"/>
            </a:pPr>
            <a:r>
              <a:rPr lang="en-US" altLang="en-US" dirty="0" smtClean="0">
                <a:solidFill>
                  <a:srgbClr val="000000"/>
                </a:solidFill>
                <a:latin typeface="Times New Roman" pitchFamily="18" charset="0"/>
                <a:ea typeface="+mn-ea"/>
                <a:cs typeface="+mn-cs"/>
              </a:rPr>
              <a:t>Internet</a:t>
            </a:r>
            <a:endParaRPr lang="en-US" altLang="en-US" dirty="0">
              <a:solidFill>
                <a:srgbClr val="000000"/>
              </a:solidFill>
              <a:latin typeface="Times New Roman" pitchFamily="18" charset="0"/>
              <a:ea typeface="+mn-ea"/>
              <a:cs typeface="+mn-cs"/>
            </a:endParaRPr>
          </a:p>
          <a:p>
            <a:pPr marL="0" lvl="0" indent="0" eaLnBrk="0" fontAlgn="base" hangingPunct="0">
              <a:lnSpc>
                <a:spcPct val="100000"/>
              </a:lnSpc>
              <a:spcBef>
                <a:spcPct val="0"/>
              </a:spcBef>
              <a:spcAft>
                <a:spcPct val="0"/>
              </a:spcAft>
              <a:buNone/>
            </a:pPr>
            <a:endParaRPr lang="en-US" altLang="en-US" sz="2000" b="1" dirty="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1245657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latin typeface="+mj-lt"/>
              </a:rPr>
              <a:t>Thank You</a:t>
            </a:r>
          </a:p>
        </p:txBody>
      </p:sp>
    </p:spTree>
    <p:extLst>
      <p:ext uri="{BB962C8B-B14F-4D97-AF65-F5344CB8AC3E}">
        <p14:creationId xmlns:p14="http://schemas.microsoft.com/office/powerpoint/2010/main" val="1104753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a:bodyPr>
          <a:lstStyle/>
          <a:p>
            <a:r>
              <a:rPr lang="en-US" dirty="0" smtClean="0"/>
              <a:t>UDP Sockets</a:t>
            </a:r>
          </a:p>
          <a:p>
            <a:r>
              <a:rPr lang="en-US" dirty="0" smtClean="0"/>
              <a:t>UDP Sockets Practical </a:t>
            </a:r>
            <a:r>
              <a:rPr lang="en-US" dirty="0"/>
              <a:t>Applications</a:t>
            </a:r>
          </a:p>
          <a:p>
            <a:endParaRPr lang="en-US" dirty="0"/>
          </a:p>
          <a:p>
            <a:endParaRPr lang="en-US" dirty="0"/>
          </a:p>
          <a:p>
            <a:endParaRPr lang="en-US" dirty="0" smtClean="0"/>
          </a:p>
          <a:p>
            <a:endParaRPr lang="en-US" dirty="0" smtClean="0"/>
          </a:p>
        </p:txBody>
      </p:sp>
    </p:spTree>
    <p:extLst>
      <p:ext uri="{BB962C8B-B14F-4D97-AF65-F5344CB8AC3E}">
        <p14:creationId xmlns:p14="http://schemas.microsoft.com/office/powerpoint/2010/main" val="1815705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Sockets</a:t>
            </a:r>
          </a:p>
        </p:txBody>
      </p:sp>
      <p:sp>
        <p:nvSpPr>
          <p:cNvPr id="3" name="Content Placeholder 2"/>
          <p:cNvSpPr>
            <a:spLocks noGrp="1"/>
          </p:cNvSpPr>
          <p:nvPr>
            <p:ph idx="1"/>
          </p:nvPr>
        </p:nvSpPr>
        <p:spPr/>
        <p:txBody>
          <a:bodyPr>
            <a:normAutofit/>
          </a:bodyPr>
          <a:lstStyle/>
          <a:p>
            <a:pPr algn="just"/>
            <a:r>
              <a:rPr lang="en-US" dirty="0"/>
              <a:t>UDP stands for User Datagram Protocol.</a:t>
            </a:r>
          </a:p>
          <a:p>
            <a:pPr algn="just"/>
            <a:r>
              <a:rPr lang="en-US" dirty="0" smtClean="0"/>
              <a:t>no </a:t>
            </a:r>
            <a:r>
              <a:rPr lang="en-US" dirty="0"/>
              <a:t>guarantee of arrival. </a:t>
            </a:r>
            <a:endParaRPr lang="en-US" dirty="0" smtClean="0"/>
          </a:p>
          <a:p>
            <a:pPr algn="just"/>
            <a:r>
              <a:rPr lang="en-US" dirty="0" smtClean="0"/>
              <a:t>no </a:t>
            </a:r>
            <a:r>
              <a:rPr lang="en-US" dirty="0"/>
              <a:t>guarantee of the order of delivery.</a:t>
            </a:r>
          </a:p>
          <a:p>
            <a:pPr algn="just"/>
            <a:r>
              <a:rPr lang="en-US" dirty="0"/>
              <a:t>The lack of overhead can make it significantly faster than TCP.</a:t>
            </a:r>
          </a:p>
          <a:p>
            <a:pPr algn="just"/>
            <a:r>
              <a:rPr lang="en-US" dirty="0"/>
              <a:t>Reliability against Speed.</a:t>
            </a:r>
          </a:p>
          <a:p>
            <a:pPr algn="just"/>
            <a:r>
              <a:rPr lang="en-US" dirty="0"/>
              <a:t>The video is a good example of an application that uses UDP.</a:t>
            </a:r>
          </a:p>
          <a:p>
            <a:pPr algn="just"/>
            <a:r>
              <a:rPr lang="en-US" dirty="0"/>
              <a:t>Connectionless: We don't establish a point to point connection between a client and a server.</a:t>
            </a:r>
          </a:p>
          <a:p>
            <a:endParaRPr lang="en-US" dirty="0"/>
          </a:p>
          <a:p>
            <a:endParaRPr lang="en-US" dirty="0"/>
          </a:p>
          <a:p>
            <a:endParaRPr lang="en-US" dirty="0" smtClean="0"/>
          </a:p>
          <a:p>
            <a:endParaRPr lang="en-US" dirty="0" smtClean="0"/>
          </a:p>
        </p:txBody>
      </p:sp>
    </p:spTree>
    <p:extLst>
      <p:ext uri="{BB962C8B-B14F-4D97-AF65-F5344CB8AC3E}">
        <p14:creationId xmlns:p14="http://schemas.microsoft.com/office/powerpoint/2010/main" val="860479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Sockets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smtClean="0"/>
          </a:p>
          <a:p>
            <a:endParaRPr lang="en-US" dirty="0" smtClean="0"/>
          </a:p>
        </p:txBody>
      </p:sp>
      <p:pic>
        <p:nvPicPr>
          <p:cNvPr id="4" name="Picture 2" descr="C:\Users\El-Wattaneya\Desktop\tcp-ud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13" y="1257300"/>
            <a:ext cx="724058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45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Sockets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smtClean="0"/>
          </a:p>
          <a:p>
            <a:endParaRPr lang="en-US" dirty="0" smtClean="0"/>
          </a:p>
        </p:txBody>
      </p:sp>
      <p:sp>
        <p:nvSpPr>
          <p:cNvPr id="6" name="AutoShape 4" descr="Figure 3-1. IPv4 header (20 byt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8" y="1219200"/>
            <a:ext cx="7180501"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529838" y="5638800"/>
            <a:ext cx="4102020" cy="523220"/>
          </a:xfrm>
          <a:prstGeom prst="rect">
            <a:avLst/>
          </a:prstGeom>
        </p:spPr>
        <p:txBody>
          <a:bodyPr wrap="none">
            <a:spAutoFit/>
          </a:bodyPr>
          <a:lstStyle/>
          <a:p>
            <a:r>
              <a:rPr lang="en-US" sz="2800" dirty="0">
                <a:solidFill>
                  <a:srgbClr val="C00000"/>
                </a:solidFill>
              </a:rPr>
              <a:t>IP and UDP packet headers</a:t>
            </a:r>
          </a:p>
        </p:txBody>
      </p:sp>
    </p:spTree>
    <p:extLst>
      <p:ext uri="{BB962C8B-B14F-4D97-AF65-F5344CB8AC3E}">
        <p14:creationId xmlns:p14="http://schemas.microsoft.com/office/powerpoint/2010/main" val="2057261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Sockets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smtClean="0"/>
          </a:p>
          <a:p>
            <a:endParaRPr lang="en-US" dirty="0" smtClean="0"/>
          </a:p>
        </p:txBody>
      </p:sp>
      <p:sp>
        <p:nvSpPr>
          <p:cNvPr id="4" name="TextBox 3"/>
          <p:cNvSpPr txBox="1"/>
          <p:nvPr/>
        </p:nvSpPr>
        <p:spPr>
          <a:xfrm>
            <a:off x="327074" y="2558884"/>
            <a:ext cx="4267200" cy="3108543"/>
          </a:xfrm>
          <a:prstGeom prst="rect">
            <a:avLst/>
          </a:prstGeom>
          <a:noFill/>
        </p:spPr>
        <p:txBody>
          <a:bodyPr wrap="square" rtlCol="0">
            <a:spAutoFit/>
          </a:bodyPr>
          <a:lstStyle/>
          <a:p>
            <a:pPr algn="ctr"/>
            <a:r>
              <a:rPr lang="en-US" sz="2800" b="1" dirty="0" smtClean="0">
                <a:solidFill>
                  <a:srgbClr val="C00000"/>
                </a:solidFill>
              </a:rPr>
              <a:t>Sender</a:t>
            </a:r>
          </a:p>
          <a:p>
            <a:pPr marL="457200" indent="-457200">
              <a:buFont typeface="+mj-lt"/>
              <a:buAutoNum type="arabicPeriod"/>
            </a:pPr>
            <a:r>
              <a:rPr lang="en-US" sz="2400" dirty="0">
                <a:solidFill>
                  <a:srgbClr val="C00000"/>
                </a:solidFill>
              </a:rPr>
              <a:t>Converting your message </a:t>
            </a:r>
            <a:r>
              <a:rPr lang="en-US" sz="2400" dirty="0" smtClean="0">
                <a:solidFill>
                  <a:srgbClr val="C00000"/>
                </a:solidFill>
              </a:rPr>
              <a:t> M to </a:t>
            </a:r>
            <a:r>
              <a:rPr lang="en-US" sz="2400" dirty="0">
                <a:solidFill>
                  <a:srgbClr val="C00000"/>
                </a:solidFill>
              </a:rPr>
              <a:t>an array of </a:t>
            </a:r>
            <a:r>
              <a:rPr lang="en-US" sz="2400" dirty="0" smtClean="0">
                <a:solidFill>
                  <a:srgbClr val="C00000"/>
                </a:solidFill>
              </a:rPr>
              <a:t>bytes M</a:t>
            </a:r>
            <a:r>
              <a:rPr lang="en-US" sz="2400" baseline="-25000" dirty="0" smtClean="0">
                <a:solidFill>
                  <a:srgbClr val="C00000"/>
                </a:solidFill>
              </a:rPr>
              <a:t>b</a:t>
            </a:r>
            <a:r>
              <a:rPr lang="en-US" sz="2400" dirty="0" smtClean="0">
                <a:solidFill>
                  <a:srgbClr val="C00000"/>
                </a:solidFill>
              </a:rPr>
              <a:t> </a:t>
            </a:r>
          </a:p>
          <a:p>
            <a:pPr marL="457200" indent="-457200">
              <a:buFont typeface="+mj-lt"/>
              <a:buAutoNum type="arabicPeriod"/>
            </a:pPr>
            <a:r>
              <a:rPr lang="en-US" sz="2400" dirty="0" smtClean="0">
                <a:solidFill>
                  <a:srgbClr val="C00000"/>
                </a:solidFill>
              </a:rPr>
              <a:t>Create a </a:t>
            </a:r>
            <a:r>
              <a:rPr lang="en-US" sz="2400" dirty="0" err="1" smtClean="0">
                <a:solidFill>
                  <a:srgbClr val="C00000"/>
                </a:solidFill>
              </a:rPr>
              <a:t>DatagramSocket</a:t>
            </a:r>
            <a:r>
              <a:rPr lang="en-US" sz="2400" dirty="0" smtClean="0">
                <a:solidFill>
                  <a:srgbClr val="C00000"/>
                </a:solidFill>
              </a:rPr>
              <a:t> (S)</a:t>
            </a:r>
          </a:p>
          <a:p>
            <a:pPr marL="457200" indent="-457200">
              <a:buFont typeface="+mj-lt"/>
              <a:buAutoNum type="arabicPeriod"/>
            </a:pPr>
            <a:r>
              <a:rPr lang="en-US" sz="2400" dirty="0" smtClean="0">
                <a:solidFill>
                  <a:srgbClr val="C00000"/>
                </a:solidFill>
              </a:rPr>
              <a:t>Create </a:t>
            </a:r>
            <a:r>
              <a:rPr lang="en-US" sz="2400" dirty="0" err="1" smtClean="0">
                <a:solidFill>
                  <a:srgbClr val="C00000"/>
                </a:solidFill>
              </a:rPr>
              <a:t>DatagramPacket</a:t>
            </a:r>
            <a:r>
              <a:rPr lang="en-US" sz="2400" dirty="0" smtClean="0">
                <a:solidFill>
                  <a:srgbClr val="C00000"/>
                </a:solidFill>
              </a:rPr>
              <a:t> (P)</a:t>
            </a:r>
            <a:endParaRPr lang="en-US" sz="2400" dirty="0">
              <a:solidFill>
                <a:srgbClr val="C00000"/>
              </a:solidFill>
            </a:endParaRPr>
          </a:p>
          <a:p>
            <a:pPr marL="457200" indent="-457200">
              <a:buFont typeface="+mj-lt"/>
              <a:buAutoNum type="arabicPeriod"/>
            </a:pPr>
            <a:r>
              <a:rPr lang="en-US" sz="2400" dirty="0" smtClean="0">
                <a:solidFill>
                  <a:srgbClr val="C00000"/>
                </a:solidFill>
              </a:rPr>
              <a:t>Fill P with M</a:t>
            </a:r>
            <a:r>
              <a:rPr lang="en-US" sz="2400" baseline="-25000" dirty="0" smtClean="0">
                <a:solidFill>
                  <a:srgbClr val="C00000"/>
                </a:solidFill>
              </a:rPr>
              <a:t>b</a:t>
            </a:r>
            <a:endParaRPr lang="en-US" sz="2400" dirty="0" smtClean="0">
              <a:solidFill>
                <a:srgbClr val="C00000"/>
              </a:solidFill>
            </a:endParaRPr>
          </a:p>
          <a:p>
            <a:pPr marL="457200" indent="-457200">
              <a:buFont typeface="+mj-lt"/>
              <a:buAutoNum type="arabicPeriod"/>
            </a:pPr>
            <a:r>
              <a:rPr lang="en-US" sz="2400" dirty="0" smtClean="0">
                <a:solidFill>
                  <a:srgbClr val="C00000"/>
                </a:solidFill>
              </a:rPr>
              <a:t>Send P</a:t>
            </a:r>
            <a:endParaRPr lang="en-US" sz="2400" dirty="0">
              <a:solidFill>
                <a:srgbClr val="C00000"/>
              </a:solidFill>
            </a:endParaRPr>
          </a:p>
          <a:p>
            <a:pPr algn="ctr"/>
            <a:r>
              <a:rPr lang="en-US" sz="2400" dirty="0" smtClean="0">
                <a:solidFill>
                  <a:srgbClr val="C00000"/>
                </a:solidFill>
              </a:rPr>
              <a:t> </a:t>
            </a:r>
            <a:endParaRPr lang="en-US" sz="2400" dirty="0">
              <a:solidFill>
                <a:srgbClr val="C00000"/>
              </a:solidFill>
            </a:endParaRPr>
          </a:p>
        </p:txBody>
      </p:sp>
      <p:sp>
        <p:nvSpPr>
          <p:cNvPr id="7" name="TextBox 6"/>
          <p:cNvSpPr txBox="1"/>
          <p:nvPr/>
        </p:nvSpPr>
        <p:spPr>
          <a:xfrm>
            <a:off x="4724400" y="2558884"/>
            <a:ext cx="4267200" cy="2369880"/>
          </a:xfrm>
          <a:prstGeom prst="rect">
            <a:avLst/>
          </a:prstGeom>
          <a:noFill/>
        </p:spPr>
        <p:txBody>
          <a:bodyPr wrap="square" rtlCol="0">
            <a:spAutoFit/>
          </a:bodyPr>
          <a:lstStyle/>
          <a:p>
            <a:pPr algn="ctr"/>
            <a:r>
              <a:rPr lang="en-US" sz="2800" b="1" dirty="0" smtClean="0">
                <a:solidFill>
                  <a:srgbClr val="002060"/>
                </a:solidFill>
              </a:rPr>
              <a:t>Receiver</a:t>
            </a:r>
          </a:p>
          <a:p>
            <a:pPr marL="457200" indent="-457200">
              <a:buFont typeface="+mj-lt"/>
              <a:buAutoNum type="arabicPeriod"/>
            </a:pPr>
            <a:r>
              <a:rPr lang="en-US" sz="2400" dirty="0" smtClean="0">
                <a:solidFill>
                  <a:srgbClr val="002060"/>
                </a:solidFill>
              </a:rPr>
              <a:t>Create a </a:t>
            </a:r>
            <a:r>
              <a:rPr lang="en-US" sz="2400" dirty="0" err="1" smtClean="0">
                <a:solidFill>
                  <a:srgbClr val="002060"/>
                </a:solidFill>
              </a:rPr>
              <a:t>DatagramSocket</a:t>
            </a:r>
            <a:r>
              <a:rPr lang="en-US" sz="2400" dirty="0" smtClean="0">
                <a:solidFill>
                  <a:srgbClr val="002060"/>
                </a:solidFill>
              </a:rPr>
              <a:t> (S)</a:t>
            </a:r>
          </a:p>
          <a:p>
            <a:pPr marL="457200" indent="-457200">
              <a:buFont typeface="+mj-lt"/>
              <a:buAutoNum type="arabicPeriod"/>
            </a:pPr>
            <a:r>
              <a:rPr lang="en-US" sz="2400" dirty="0" smtClean="0">
                <a:solidFill>
                  <a:srgbClr val="002060"/>
                </a:solidFill>
              </a:rPr>
              <a:t>Create </a:t>
            </a:r>
            <a:r>
              <a:rPr lang="en-US" sz="2400" dirty="0" err="1" smtClean="0">
                <a:solidFill>
                  <a:srgbClr val="002060"/>
                </a:solidFill>
              </a:rPr>
              <a:t>DatagramPacket</a:t>
            </a:r>
            <a:r>
              <a:rPr lang="en-US" sz="2400" dirty="0" smtClean="0">
                <a:solidFill>
                  <a:srgbClr val="002060"/>
                </a:solidFill>
              </a:rPr>
              <a:t> (P)</a:t>
            </a:r>
            <a:endParaRPr lang="en-US" sz="2400" dirty="0">
              <a:solidFill>
                <a:srgbClr val="002060"/>
              </a:solidFill>
            </a:endParaRPr>
          </a:p>
          <a:p>
            <a:pPr marL="457200" indent="-457200">
              <a:buFont typeface="+mj-lt"/>
              <a:buAutoNum type="arabicPeriod"/>
            </a:pPr>
            <a:r>
              <a:rPr lang="en-US" sz="2400" dirty="0" smtClean="0">
                <a:solidFill>
                  <a:srgbClr val="002060"/>
                </a:solidFill>
              </a:rPr>
              <a:t>Receive with P</a:t>
            </a:r>
          </a:p>
          <a:p>
            <a:pPr marL="457200" indent="-457200">
              <a:buFont typeface="+mj-lt"/>
              <a:buAutoNum type="arabicPeriod"/>
            </a:pPr>
            <a:r>
              <a:rPr lang="en-US" sz="2400" dirty="0" smtClean="0">
                <a:solidFill>
                  <a:srgbClr val="002060"/>
                </a:solidFill>
              </a:rPr>
              <a:t>Extract M</a:t>
            </a:r>
            <a:r>
              <a:rPr lang="en-US" sz="2400" baseline="-25000" dirty="0" smtClean="0">
                <a:solidFill>
                  <a:srgbClr val="002060"/>
                </a:solidFill>
              </a:rPr>
              <a:t>b</a:t>
            </a:r>
            <a:r>
              <a:rPr lang="en-US" sz="2400" dirty="0" smtClean="0">
                <a:solidFill>
                  <a:srgbClr val="002060"/>
                </a:solidFill>
              </a:rPr>
              <a:t> from P</a:t>
            </a:r>
          </a:p>
          <a:p>
            <a:pPr algn="ctr"/>
            <a:r>
              <a:rPr lang="en-US" sz="2400" dirty="0" smtClean="0">
                <a:solidFill>
                  <a:srgbClr val="002060"/>
                </a:solidFill>
              </a:rPr>
              <a:t> </a:t>
            </a:r>
            <a:endParaRPr lang="en-US" sz="2400" dirty="0">
              <a:solidFill>
                <a:srgbClr val="002060"/>
              </a:solidFill>
            </a:endParaRPr>
          </a:p>
        </p:txBody>
      </p:sp>
      <p:sp>
        <p:nvSpPr>
          <p:cNvPr id="5" name="TextBox 4"/>
          <p:cNvSpPr txBox="1"/>
          <p:nvPr/>
        </p:nvSpPr>
        <p:spPr>
          <a:xfrm>
            <a:off x="2819400" y="1143000"/>
            <a:ext cx="3200400" cy="830997"/>
          </a:xfrm>
          <a:prstGeom prst="rect">
            <a:avLst/>
          </a:prstGeom>
          <a:noFill/>
        </p:spPr>
        <p:txBody>
          <a:bodyPr wrap="square" rtlCol="0">
            <a:spAutoFit/>
          </a:bodyPr>
          <a:lstStyle/>
          <a:p>
            <a:pPr algn="ctr"/>
            <a:r>
              <a:rPr lang="en-US" sz="2400" dirty="0" err="1" smtClean="0">
                <a:solidFill>
                  <a:srgbClr val="E40524"/>
                </a:solidFill>
              </a:rPr>
              <a:t>DatagramSocket</a:t>
            </a:r>
            <a:endParaRPr lang="en-US" sz="2400" dirty="0" smtClean="0">
              <a:solidFill>
                <a:srgbClr val="E40524"/>
              </a:solidFill>
            </a:endParaRPr>
          </a:p>
          <a:p>
            <a:pPr algn="ctr"/>
            <a:r>
              <a:rPr lang="en-US" sz="2400" dirty="0" err="1" smtClean="0">
                <a:solidFill>
                  <a:srgbClr val="E40524"/>
                </a:solidFill>
              </a:rPr>
              <a:t>DatagramPacket</a:t>
            </a:r>
            <a:endParaRPr lang="en-US" sz="2400" dirty="0">
              <a:solidFill>
                <a:srgbClr val="E40524"/>
              </a:solidFill>
            </a:endParaRPr>
          </a:p>
        </p:txBody>
      </p:sp>
    </p:spTree>
    <p:extLst>
      <p:ext uri="{BB962C8B-B14F-4D97-AF65-F5344CB8AC3E}">
        <p14:creationId xmlns:p14="http://schemas.microsoft.com/office/powerpoint/2010/main" val="54333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Sockets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smtClean="0"/>
          </a:p>
          <a:p>
            <a:endParaRPr lang="en-US" dirty="0" smtClean="0"/>
          </a:p>
        </p:txBody>
      </p:sp>
      <p:sp>
        <p:nvSpPr>
          <p:cNvPr id="4" name="TextBox 3"/>
          <p:cNvSpPr txBox="1"/>
          <p:nvPr/>
        </p:nvSpPr>
        <p:spPr>
          <a:xfrm>
            <a:off x="317694" y="1143000"/>
            <a:ext cx="8673905" cy="5324535"/>
          </a:xfrm>
          <a:prstGeom prst="rect">
            <a:avLst/>
          </a:prstGeom>
          <a:noFill/>
        </p:spPr>
        <p:txBody>
          <a:bodyPr wrap="square" rtlCol="0">
            <a:spAutoFit/>
          </a:bodyPr>
          <a:lstStyle/>
          <a:p>
            <a:pPr algn="ctr"/>
            <a:r>
              <a:rPr lang="en-US" sz="2800" b="1" dirty="0" smtClean="0">
                <a:solidFill>
                  <a:srgbClr val="C00000"/>
                </a:solidFill>
              </a:rPr>
              <a:t>Receiver</a:t>
            </a:r>
          </a:p>
          <a:p>
            <a:pPr marL="342900" indent="-342900">
              <a:buFont typeface="Wingdings" panose="05000000000000000000" pitchFamily="2" charset="2"/>
              <a:buChar char="q"/>
            </a:pPr>
            <a:r>
              <a:rPr lang="en-US" sz="2400" dirty="0" smtClean="0">
                <a:solidFill>
                  <a:srgbClr val="C00000"/>
                </a:solidFill>
              </a:rPr>
              <a:t>Create a </a:t>
            </a:r>
            <a:r>
              <a:rPr lang="en-US" sz="2400" dirty="0" err="1" smtClean="0">
                <a:solidFill>
                  <a:srgbClr val="C00000"/>
                </a:solidFill>
              </a:rPr>
              <a:t>DatagramSocket</a:t>
            </a:r>
            <a:r>
              <a:rPr lang="en-US" sz="2400" dirty="0" smtClean="0">
                <a:solidFill>
                  <a:srgbClr val="C00000"/>
                </a:solidFill>
              </a:rPr>
              <a:t> (S)</a:t>
            </a:r>
          </a:p>
          <a:p>
            <a:r>
              <a:rPr lang="en-US" sz="2400" dirty="0" err="1">
                <a:solidFill>
                  <a:srgbClr val="7030A0"/>
                </a:solidFill>
              </a:rPr>
              <a:t>DatagramSocket</a:t>
            </a:r>
            <a:r>
              <a:rPr lang="en-US" sz="2400" dirty="0">
                <a:solidFill>
                  <a:srgbClr val="7030A0"/>
                </a:solidFill>
              </a:rPr>
              <a:t> S=new </a:t>
            </a:r>
            <a:r>
              <a:rPr lang="en-US" sz="2400" dirty="0" err="1" smtClean="0">
                <a:solidFill>
                  <a:srgbClr val="7030A0"/>
                </a:solidFill>
              </a:rPr>
              <a:t>DatagramSocket</a:t>
            </a:r>
            <a:r>
              <a:rPr lang="en-US" sz="2400" dirty="0" smtClean="0">
                <a:solidFill>
                  <a:srgbClr val="7030A0"/>
                </a:solidFill>
              </a:rPr>
              <a:t>(4000);</a:t>
            </a:r>
          </a:p>
          <a:p>
            <a:pPr marL="342900" indent="-342900">
              <a:buFont typeface="Wingdings" panose="05000000000000000000" pitchFamily="2" charset="2"/>
              <a:buChar char="q"/>
            </a:pPr>
            <a:r>
              <a:rPr lang="en-US" sz="2400" dirty="0">
                <a:solidFill>
                  <a:srgbClr val="C00000"/>
                </a:solidFill>
              </a:rPr>
              <a:t>Create </a:t>
            </a:r>
            <a:r>
              <a:rPr lang="en-US" sz="2400" dirty="0" err="1">
                <a:solidFill>
                  <a:srgbClr val="C00000"/>
                </a:solidFill>
              </a:rPr>
              <a:t>DatagramPacket</a:t>
            </a:r>
            <a:r>
              <a:rPr lang="en-US" sz="2400" dirty="0">
                <a:solidFill>
                  <a:srgbClr val="C00000"/>
                </a:solidFill>
              </a:rPr>
              <a:t> (P)</a:t>
            </a:r>
          </a:p>
          <a:p>
            <a:r>
              <a:rPr lang="en-US" sz="2400" dirty="0" smtClean="0">
                <a:solidFill>
                  <a:srgbClr val="7030A0"/>
                </a:solidFill>
              </a:rPr>
              <a:t>byte[] buffer=byte[20]; </a:t>
            </a:r>
          </a:p>
          <a:p>
            <a:r>
              <a:rPr lang="en-US" sz="2400" dirty="0" err="1" smtClean="0">
                <a:solidFill>
                  <a:srgbClr val="7030A0"/>
                </a:solidFill>
              </a:rPr>
              <a:t>DatagramPacket</a:t>
            </a:r>
            <a:r>
              <a:rPr lang="en-US" sz="2400" dirty="0" smtClean="0">
                <a:solidFill>
                  <a:srgbClr val="7030A0"/>
                </a:solidFill>
              </a:rPr>
              <a:t> </a:t>
            </a:r>
            <a:r>
              <a:rPr lang="en-US" sz="2400" dirty="0">
                <a:solidFill>
                  <a:srgbClr val="7030A0"/>
                </a:solidFill>
              </a:rPr>
              <a:t>P=new </a:t>
            </a:r>
            <a:r>
              <a:rPr lang="en-US" sz="2400" dirty="0" err="1" smtClean="0">
                <a:solidFill>
                  <a:srgbClr val="7030A0"/>
                </a:solidFill>
              </a:rPr>
              <a:t>DatagramPacket</a:t>
            </a:r>
            <a:r>
              <a:rPr lang="en-US" sz="2400" dirty="0" smtClean="0">
                <a:solidFill>
                  <a:srgbClr val="7030A0"/>
                </a:solidFill>
              </a:rPr>
              <a:t>(</a:t>
            </a:r>
            <a:r>
              <a:rPr lang="en-US" sz="2400" dirty="0" err="1" smtClean="0">
                <a:solidFill>
                  <a:srgbClr val="7030A0"/>
                </a:solidFill>
              </a:rPr>
              <a:t>buffer,buffer.length</a:t>
            </a:r>
            <a:r>
              <a:rPr lang="en-US" sz="2400" dirty="0" smtClean="0">
                <a:solidFill>
                  <a:srgbClr val="7030A0"/>
                </a:solidFill>
              </a:rPr>
              <a:t>);</a:t>
            </a:r>
          </a:p>
          <a:p>
            <a:pPr marL="342900" indent="-342900">
              <a:buFont typeface="Wingdings" panose="05000000000000000000" pitchFamily="2" charset="2"/>
              <a:buChar char="q"/>
            </a:pPr>
            <a:r>
              <a:rPr lang="en-US" sz="2400" dirty="0">
                <a:solidFill>
                  <a:srgbClr val="C00000"/>
                </a:solidFill>
              </a:rPr>
              <a:t>Receive with P</a:t>
            </a:r>
          </a:p>
          <a:p>
            <a:r>
              <a:rPr lang="en-US" sz="2400" dirty="0" err="1" smtClean="0">
                <a:solidFill>
                  <a:srgbClr val="7030A0"/>
                </a:solidFill>
              </a:rPr>
              <a:t>S.receive</a:t>
            </a:r>
            <a:r>
              <a:rPr lang="en-US" sz="2400" dirty="0" smtClean="0">
                <a:solidFill>
                  <a:srgbClr val="7030A0"/>
                </a:solidFill>
              </a:rPr>
              <a:t>(P);</a:t>
            </a:r>
            <a:endParaRPr lang="en-US" sz="2400" dirty="0">
              <a:solidFill>
                <a:srgbClr val="7030A0"/>
              </a:solidFill>
            </a:endParaRPr>
          </a:p>
          <a:p>
            <a:pPr marL="342900" indent="-342900">
              <a:buFont typeface="Wingdings" panose="05000000000000000000" pitchFamily="2" charset="2"/>
              <a:buChar char="q"/>
            </a:pPr>
            <a:r>
              <a:rPr lang="en-US" sz="2400" dirty="0">
                <a:solidFill>
                  <a:srgbClr val="C00000"/>
                </a:solidFill>
              </a:rPr>
              <a:t>Extract M from P</a:t>
            </a:r>
          </a:p>
          <a:p>
            <a:r>
              <a:rPr lang="en-US" sz="2400" dirty="0" smtClean="0">
                <a:solidFill>
                  <a:srgbClr val="7030A0"/>
                </a:solidFill>
              </a:rPr>
              <a:t>String M=new String(</a:t>
            </a:r>
            <a:r>
              <a:rPr lang="en-US" sz="2400" dirty="0" err="1" smtClean="0">
                <a:solidFill>
                  <a:srgbClr val="7030A0"/>
                </a:solidFill>
              </a:rPr>
              <a:t>P.getData</a:t>
            </a:r>
            <a:r>
              <a:rPr lang="en-US" sz="2400" dirty="0" smtClean="0">
                <a:solidFill>
                  <a:srgbClr val="7030A0"/>
                </a:solidFill>
              </a:rPr>
              <a:t>());</a:t>
            </a:r>
          </a:p>
          <a:p>
            <a:pPr marL="342900" indent="-342900">
              <a:buFont typeface="Wingdings" panose="05000000000000000000" pitchFamily="2" charset="2"/>
              <a:buChar char="q"/>
            </a:pPr>
            <a:r>
              <a:rPr lang="en-US" sz="2400" dirty="0">
                <a:solidFill>
                  <a:srgbClr val="C00000"/>
                </a:solidFill>
              </a:rPr>
              <a:t>Closing the socket</a:t>
            </a:r>
          </a:p>
          <a:p>
            <a:r>
              <a:rPr lang="en-US" sz="2400" dirty="0" err="1">
                <a:solidFill>
                  <a:srgbClr val="7030A0"/>
                </a:solidFill>
              </a:rPr>
              <a:t>S.close</a:t>
            </a:r>
            <a:r>
              <a:rPr lang="en-US" sz="2400" dirty="0">
                <a:solidFill>
                  <a:srgbClr val="7030A0"/>
                </a:solidFill>
              </a:rPr>
              <a:t>();</a:t>
            </a:r>
          </a:p>
          <a:p>
            <a:endParaRPr lang="en-US" sz="2400" dirty="0">
              <a:solidFill>
                <a:srgbClr val="7030A0"/>
              </a:solidFill>
            </a:endParaRPr>
          </a:p>
          <a:p>
            <a:pPr algn="ctr"/>
            <a:r>
              <a:rPr lang="en-US" sz="2400" dirty="0" smtClean="0">
                <a:solidFill>
                  <a:srgbClr val="C00000"/>
                </a:solidFill>
              </a:rPr>
              <a:t> </a:t>
            </a:r>
            <a:endParaRPr lang="en-US" sz="2400" dirty="0">
              <a:solidFill>
                <a:srgbClr val="C00000"/>
              </a:solidFill>
            </a:endParaRPr>
          </a:p>
        </p:txBody>
      </p:sp>
    </p:spTree>
    <p:extLst>
      <p:ext uri="{BB962C8B-B14F-4D97-AF65-F5344CB8AC3E}">
        <p14:creationId xmlns:p14="http://schemas.microsoft.com/office/powerpoint/2010/main" val="412552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Sockets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smtClean="0"/>
          </a:p>
          <a:p>
            <a:endParaRPr lang="en-US" dirty="0" smtClean="0"/>
          </a:p>
        </p:txBody>
      </p:sp>
      <p:sp>
        <p:nvSpPr>
          <p:cNvPr id="4" name="TextBox 3"/>
          <p:cNvSpPr txBox="1"/>
          <p:nvPr/>
        </p:nvSpPr>
        <p:spPr>
          <a:xfrm>
            <a:off x="317694" y="1143000"/>
            <a:ext cx="8673905" cy="5693866"/>
          </a:xfrm>
          <a:prstGeom prst="rect">
            <a:avLst/>
          </a:prstGeom>
          <a:noFill/>
        </p:spPr>
        <p:txBody>
          <a:bodyPr wrap="square" rtlCol="0">
            <a:spAutoFit/>
          </a:bodyPr>
          <a:lstStyle/>
          <a:p>
            <a:pPr algn="ctr"/>
            <a:r>
              <a:rPr lang="en-US" sz="2800" b="1" dirty="0" smtClean="0">
                <a:solidFill>
                  <a:srgbClr val="C00000"/>
                </a:solidFill>
              </a:rPr>
              <a:t>Sender</a:t>
            </a:r>
          </a:p>
          <a:p>
            <a:pPr marL="457200" indent="-457200">
              <a:buFont typeface="Wingdings" panose="05000000000000000000" pitchFamily="2" charset="2"/>
              <a:buChar char="q"/>
            </a:pPr>
            <a:r>
              <a:rPr lang="en-US" sz="2400" dirty="0" smtClean="0">
                <a:solidFill>
                  <a:srgbClr val="C00000"/>
                </a:solidFill>
              </a:rPr>
              <a:t>Define your </a:t>
            </a:r>
            <a:r>
              <a:rPr lang="en-US" sz="2400" dirty="0">
                <a:solidFill>
                  <a:srgbClr val="C00000"/>
                </a:solidFill>
              </a:rPr>
              <a:t>message </a:t>
            </a:r>
            <a:r>
              <a:rPr lang="en-US" sz="2400" dirty="0" smtClean="0">
                <a:solidFill>
                  <a:srgbClr val="C00000"/>
                </a:solidFill>
              </a:rPr>
              <a:t> (M) </a:t>
            </a:r>
          </a:p>
          <a:p>
            <a:r>
              <a:rPr lang="en-US" sz="2400" dirty="0" smtClean="0">
                <a:solidFill>
                  <a:srgbClr val="7030A0"/>
                </a:solidFill>
              </a:rPr>
              <a:t>String </a:t>
            </a:r>
            <a:r>
              <a:rPr lang="en-US" sz="2400" dirty="0">
                <a:solidFill>
                  <a:srgbClr val="7030A0"/>
                </a:solidFill>
              </a:rPr>
              <a:t>M</a:t>
            </a:r>
            <a:r>
              <a:rPr lang="en-US" sz="2400" dirty="0" smtClean="0">
                <a:solidFill>
                  <a:srgbClr val="7030A0"/>
                </a:solidFill>
              </a:rPr>
              <a:t>= “Welcome to Luxor University";</a:t>
            </a:r>
            <a:endParaRPr lang="en-US" sz="2400" dirty="0">
              <a:solidFill>
                <a:srgbClr val="7030A0"/>
              </a:solidFill>
            </a:endParaRPr>
          </a:p>
          <a:p>
            <a:pPr marL="457200" indent="-457200">
              <a:buFont typeface="Wingdings" panose="05000000000000000000" pitchFamily="2" charset="2"/>
              <a:buChar char="q"/>
            </a:pPr>
            <a:r>
              <a:rPr lang="en-US" sz="2400" dirty="0">
                <a:solidFill>
                  <a:srgbClr val="C00000"/>
                </a:solidFill>
              </a:rPr>
              <a:t>Create a </a:t>
            </a:r>
            <a:r>
              <a:rPr lang="en-US" sz="2400" dirty="0" err="1">
                <a:solidFill>
                  <a:srgbClr val="C00000"/>
                </a:solidFill>
              </a:rPr>
              <a:t>DatagramSocket</a:t>
            </a:r>
            <a:r>
              <a:rPr lang="en-US" sz="2400" dirty="0">
                <a:solidFill>
                  <a:srgbClr val="C00000"/>
                </a:solidFill>
              </a:rPr>
              <a:t> (S)</a:t>
            </a:r>
          </a:p>
          <a:p>
            <a:r>
              <a:rPr lang="en-US" sz="2400" dirty="0" err="1">
                <a:solidFill>
                  <a:srgbClr val="7030A0"/>
                </a:solidFill>
              </a:rPr>
              <a:t>DatagramSocket</a:t>
            </a:r>
            <a:r>
              <a:rPr lang="en-US" sz="2400" dirty="0">
                <a:solidFill>
                  <a:srgbClr val="7030A0"/>
                </a:solidFill>
              </a:rPr>
              <a:t> S=new </a:t>
            </a:r>
            <a:r>
              <a:rPr lang="en-US" sz="2400" dirty="0" err="1" smtClean="0">
                <a:solidFill>
                  <a:srgbClr val="7030A0"/>
                </a:solidFill>
              </a:rPr>
              <a:t>DatagramSocket</a:t>
            </a:r>
            <a:r>
              <a:rPr lang="en-US" sz="2400" dirty="0" smtClean="0">
                <a:solidFill>
                  <a:srgbClr val="7030A0"/>
                </a:solidFill>
              </a:rPr>
              <a:t>();</a:t>
            </a:r>
          </a:p>
          <a:p>
            <a:pPr marL="457200" indent="-457200">
              <a:buFont typeface="Wingdings" panose="05000000000000000000" pitchFamily="2" charset="2"/>
              <a:buChar char="q"/>
            </a:pPr>
            <a:r>
              <a:rPr lang="en-US" sz="2400" dirty="0">
                <a:solidFill>
                  <a:srgbClr val="C00000"/>
                </a:solidFill>
              </a:rPr>
              <a:t>Create </a:t>
            </a:r>
            <a:r>
              <a:rPr lang="en-US" sz="2400" dirty="0" err="1">
                <a:solidFill>
                  <a:srgbClr val="C00000"/>
                </a:solidFill>
              </a:rPr>
              <a:t>DatagramPacket</a:t>
            </a:r>
            <a:r>
              <a:rPr lang="en-US" sz="2400" dirty="0">
                <a:solidFill>
                  <a:srgbClr val="C00000"/>
                </a:solidFill>
              </a:rPr>
              <a:t> (P) and Fill P with </a:t>
            </a:r>
            <a:r>
              <a:rPr lang="en-US" sz="2400" dirty="0" smtClean="0">
                <a:solidFill>
                  <a:srgbClr val="C00000"/>
                </a:solidFill>
              </a:rPr>
              <a:t>M bytes.</a:t>
            </a:r>
            <a:endParaRPr lang="en-US" sz="2400" baseline="-25000" dirty="0">
              <a:solidFill>
                <a:srgbClr val="C00000"/>
              </a:solidFill>
            </a:endParaRPr>
          </a:p>
          <a:p>
            <a:r>
              <a:rPr lang="en-US" sz="2400" dirty="0" err="1" smtClean="0">
                <a:solidFill>
                  <a:srgbClr val="7030A0"/>
                </a:solidFill>
              </a:rPr>
              <a:t>DatagramPacket</a:t>
            </a:r>
            <a:r>
              <a:rPr lang="en-US" sz="2400" dirty="0" smtClean="0">
                <a:solidFill>
                  <a:srgbClr val="7030A0"/>
                </a:solidFill>
              </a:rPr>
              <a:t> </a:t>
            </a:r>
            <a:r>
              <a:rPr lang="en-US" sz="2400" dirty="0">
                <a:solidFill>
                  <a:srgbClr val="7030A0"/>
                </a:solidFill>
              </a:rPr>
              <a:t>P=new </a:t>
            </a:r>
            <a:r>
              <a:rPr lang="en-US" sz="2400" dirty="0" err="1" smtClean="0">
                <a:solidFill>
                  <a:srgbClr val="7030A0"/>
                </a:solidFill>
              </a:rPr>
              <a:t>DatagramPacket</a:t>
            </a:r>
            <a:r>
              <a:rPr lang="en-US" sz="2400" dirty="0" smtClean="0">
                <a:solidFill>
                  <a:srgbClr val="7030A0"/>
                </a:solidFill>
              </a:rPr>
              <a:t>(</a:t>
            </a:r>
            <a:r>
              <a:rPr lang="en-US" sz="2400" dirty="0" err="1">
                <a:solidFill>
                  <a:srgbClr val="7030A0"/>
                </a:solidFill>
              </a:rPr>
              <a:t>M.getBytes</a:t>
            </a:r>
            <a:r>
              <a:rPr lang="en-US" sz="2400" dirty="0" smtClean="0">
                <a:solidFill>
                  <a:srgbClr val="7030A0"/>
                </a:solidFill>
              </a:rPr>
              <a:t>(),</a:t>
            </a:r>
            <a:r>
              <a:rPr lang="en-US" sz="2400" dirty="0" err="1" smtClean="0">
                <a:solidFill>
                  <a:srgbClr val="7030A0"/>
                </a:solidFill>
              </a:rPr>
              <a:t>M.length</a:t>
            </a:r>
            <a:r>
              <a:rPr lang="en-US" sz="2400" dirty="0">
                <a:solidFill>
                  <a:srgbClr val="7030A0"/>
                </a:solidFill>
              </a:rPr>
              <a:t>(), </a:t>
            </a:r>
            <a:endParaRPr lang="en-US" sz="2400" dirty="0" smtClean="0">
              <a:solidFill>
                <a:srgbClr val="7030A0"/>
              </a:solidFill>
            </a:endParaRPr>
          </a:p>
          <a:p>
            <a:r>
              <a:rPr lang="en-US" sz="2400" dirty="0">
                <a:solidFill>
                  <a:srgbClr val="7030A0"/>
                </a:solidFill>
              </a:rPr>
              <a:t> </a:t>
            </a:r>
            <a:r>
              <a:rPr lang="en-US" sz="2400" dirty="0" smtClean="0">
                <a:solidFill>
                  <a:srgbClr val="7030A0"/>
                </a:solidFill>
              </a:rPr>
              <a:t>                                                                                  “localhost”,4000);</a:t>
            </a:r>
          </a:p>
          <a:p>
            <a:pPr marL="342900" indent="-342900">
              <a:buFont typeface="Wingdings" panose="05000000000000000000" pitchFamily="2" charset="2"/>
              <a:buChar char="q"/>
            </a:pPr>
            <a:r>
              <a:rPr lang="en-US" sz="2400" dirty="0" smtClean="0">
                <a:solidFill>
                  <a:srgbClr val="C00000"/>
                </a:solidFill>
              </a:rPr>
              <a:t>Send </a:t>
            </a:r>
            <a:r>
              <a:rPr lang="en-US" sz="2400" dirty="0">
                <a:solidFill>
                  <a:srgbClr val="C00000"/>
                </a:solidFill>
              </a:rPr>
              <a:t>P</a:t>
            </a:r>
          </a:p>
          <a:p>
            <a:r>
              <a:rPr lang="en-US" sz="2400" dirty="0" err="1">
                <a:solidFill>
                  <a:srgbClr val="7030A0"/>
                </a:solidFill>
              </a:rPr>
              <a:t>S.send</a:t>
            </a:r>
            <a:r>
              <a:rPr lang="en-US" sz="2400" dirty="0">
                <a:solidFill>
                  <a:srgbClr val="7030A0"/>
                </a:solidFill>
              </a:rPr>
              <a:t>(P</a:t>
            </a:r>
            <a:r>
              <a:rPr lang="en-US" sz="2400" dirty="0" smtClean="0">
                <a:solidFill>
                  <a:srgbClr val="7030A0"/>
                </a:solidFill>
              </a:rPr>
              <a:t>);</a:t>
            </a:r>
          </a:p>
          <a:p>
            <a:pPr marL="342900" indent="-342900">
              <a:buFont typeface="Wingdings" panose="05000000000000000000" pitchFamily="2" charset="2"/>
              <a:buChar char="q"/>
            </a:pPr>
            <a:r>
              <a:rPr lang="en-US" sz="2400" dirty="0">
                <a:solidFill>
                  <a:srgbClr val="C00000"/>
                </a:solidFill>
              </a:rPr>
              <a:t>Closing the socket</a:t>
            </a:r>
          </a:p>
          <a:p>
            <a:r>
              <a:rPr lang="en-US" sz="2400" dirty="0" err="1" smtClean="0">
                <a:solidFill>
                  <a:srgbClr val="7030A0"/>
                </a:solidFill>
              </a:rPr>
              <a:t>S.close</a:t>
            </a:r>
            <a:r>
              <a:rPr lang="en-US" sz="2400" dirty="0" smtClean="0">
                <a:solidFill>
                  <a:srgbClr val="7030A0"/>
                </a:solidFill>
              </a:rPr>
              <a:t>();</a:t>
            </a:r>
            <a:endParaRPr lang="en-US" sz="2400" dirty="0">
              <a:solidFill>
                <a:srgbClr val="7030A0"/>
              </a:solidFill>
            </a:endParaRPr>
          </a:p>
          <a:p>
            <a:pPr algn="ctr"/>
            <a:endParaRPr lang="en-US" sz="2400" dirty="0" smtClean="0">
              <a:solidFill>
                <a:srgbClr val="C00000"/>
              </a:solidFill>
            </a:endParaRPr>
          </a:p>
          <a:p>
            <a:pPr algn="ctr"/>
            <a:endParaRPr lang="en-US" sz="2400" dirty="0">
              <a:solidFill>
                <a:srgbClr val="C00000"/>
              </a:solidFill>
            </a:endParaRPr>
          </a:p>
          <a:p>
            <a:pPr algn="ctr"/>
            <a:r>
              <a:rPr lang="en-US" sz="2400" dirty="0" smtClean="0">
                <a:solidFill>
                  <a:srgbClr val="C00000"/>
                </a:solidFill>
              </a:rPr>
              <a:t> </a:t>
            </a:r>
            <a:endParaRPr lang="en-US" sz="2400" dirty="0">
              <a:solidFill>
                <a:srgbClr val="C00000"/>
              </a:solidFill>
            </a:endParaRPr>
          </a:p>
        </p:txBody>
      </p:sp>
    </p:spTree>
    <p:extLst>
      <p:ext uri="{BB962C8B-B14F-4D97-AF65-F5344CB8AC3E}">
        <p14:creationId xmlns:p14="http://schemas.microsoft.com/office/powerpoint/2010/main" val="3727228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Sockets</a:t>
            </a:r>
          </a:p>
        </p:txBody>
      </p:sp>
      <p:sp>
        <p:nvSpPr>
          <p:cNvPr id="3" name="Content Placeholder 2"/>
          <p:cNvSpPr>
            <a:spLocks noGrp="1"/>
          </p:cNvSpPr>
          <p:nvPr>
            <p:ph idx="1"/>
          </p:nvPr>
        </p:nvSpPr>
        <p:spPr/>
        <p:txBody>
          <a:bodyPr>
            <a:normAutofit/>
          </a:bodyPr>
          <a:lstStyle/>
          <a:p>
            <a:pPr marL="0" indent="0">
              <a:buNone/>
            </a:pPr>
            <a:r>
              <a:rPr lang="en-US" b="1" dirty="0" smtClean="0"/>
              <a:t>UDP Applications</a:t>
            </a:r>
          </a:p>
          <a:p>
            <a:r>
              <a:rPr lang="en-US" dirty="0" smtClean="0"/>
              <a:t>The Domain Name System (DNS)</a:t>
            </a:r>
          </a:p>
          <a:p>
            <a:r>
              <a:rPr lang="en-US" dirty="0" smtClean="0"/>
              <a:t>The Simple Network Management Protocol (SNMP)</a:t>
            </a:r>
          </a:p>
          <a:p>
            <a:r>
              <a:rPr lang="en-US" dirty="0" smtClean="0"/>
              <a:t>The Routing Information Protocol (RIP)</a:t>
            </a:r>
          </a:p>
          <a:p>
            <a:r>
              <a:rPr lang="en-US" dirty="0" smtClean="0"/>
              <a:t>The Dynamic Host Configuration Protocol (DHCP)</a:t>
            </a:r>
          </a:p>
          <a:p>
            <a:endParaRPr lang="en-US" dirty="0"/>
          </a:p>
          <a:p>
            <a:pPr marL="0" indent="0" algn="ctr">
              <a:buNone/>
            </a:pPr>
            <a:r>
              <a:rPr lang="en-US" sz="2800" dirty="0" smtClean="0">
                <a:solidFill>
                  <a:srgbClr val="FF0000"/>
                </a:solidFill>
              </a:rPr>
              <a:t>Transmission Speed is more important than Reliability</a:t>
            </a:r>
          </a:p>
          <a:p>
            <a:endParaRPr lang="en-US" dirty="0" smtClean="0"/>
          </a:p>
        </p:txBody>
      </p:sp>
    </p:spTree>
    <p:extLst>
      <p:ext uri="{BB962C8B-B14F-4D97-AF65-F5344CB8AC3E}">
        <p14:creationId xmlns:p14="http://schemas.microsoft.com/office/powerpoint/2010/main" val="3241958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2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21119</TotalTime>
  <Words>490</Words>
  <Application>Microsoft Office PowerPoint</Application>
  <PresentationFormat>On-screen Show (4:3)</PresentationFormat>
  <Paragraphs>99</Paragraphs>
  <Slides>13</Slides>
  <Notes>1</Notes>
  <HiddenSlides>0</HiddenSlides>
  <MMClips>0</MMClips>
  <ScaleCrop>false</ScaleCrop>
  <HeadingPairs>
    <vt:vector size="4" baseType="variant">
      <vt:variant>
        <vt:lpstr>Theme</vt:lpstr>
      </vt:variant>
      <vt:variant>
        <vt:i4>10</vt:i4>
      </vt:variant>
      <vt:variant>
        <vt:lpstr>Slide Titles</vt:lpstr>
      </vt:variant>
      <vt:variant>
        <vt:i4>13</vt:i4>
      </vt:variant>
    </vt:vector>
  </HeadingPairs>
  <TitlesOfParts>
    <vt:vector size="23" baseType="lpstr">
      <vt:lpstr>Office Theme</vt:lpstr>
      <vt:lpstr>35_Office Theme</vt:lpstr>
      <vt:lpstr>1_Office Theme</vt:lpstr>
      <vt:lpstr>2_Office Theme</vt:lpstr>
      <vt:lpstr>3_Office Theme</vt:lpstr>
      <vt:lpstr>4_Office Theme</vt:lpstr>
      <vt:lpstr>6_Office Theme</vt:lpstr>
      <vt:lpstr>14_Office Theme</vt:lpstr>
      <vt:lpstr>20_Office Theme</vt:lpstr>
      <vt:lpstr>5_Office Theme</vt:lpstr>
      <vt:lpstr>Lecture 3: UDP Sockets</vt:lpstr>
      <vt:lpstr>Topics to be covered</vt:lpstr>
      <vt:lpstr>UDP Sockets</vt:lpstr>
      <vt:lpstr>UDP Sockets</vt:lpstr>
      <vt:lpstr>UDP Sockets</vt:lpstr>
      <vt:lpstr>UDP Sockets</vt:lpstr>
      <vt:lpstr>UDP Sockets</vt:lpstr>
      <vt:lpstr>UDP Sockets</vt:lpstr>
      <vt:lpstr>UDP Sockets</vt:lpstr>
      <vt:lpstr>UDP Sockets Practical Applications</vt:lpstr>
      <vt:lpstr>UDP Sockets Practical Applications</vt:lpstr>
      <vt:lpstr>References</vt:lpstr>
      <vt:lpstr>Thank You</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Mohamed Nour</cp:lastModifiedBy>
  <cp:revision>1928</cp:revision>
  <dcterms:created xsi:type="dcterms:W3CDTF">2013-05-17T03:00:03Z</dcterms:created>
  <dcterms:modified xsi:type="dcterms:W3CDTF">2023-03-12T17:40:05Z</dcterms:modified>
</cp:coreProperties>
</file>