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ormorant Garamond Bold Italics" charset="1" panose="00000800000000000000"/>
      <p:regular r:id="rId18"/>
    </p:embeddedFont>
    <p:embeddedFont>
      <p:font typeface="Quicksand" charset="1" panose="00000000000000000000"/>
      <p:regular r:id="rId19"/>
    </p:embeddedFont>
    <p:embeddedFont>
      <p:font typeface="Quicksand Bold" charset="1" panose="00000000000000000000"/>
      <p:regular r:id="rId20"/>
    </p:embeddedFont>
    <p:embeddedFont>
      <p:font typeface="Quicksand Medium" charset="1" panose="00000000000000000000"/>
      <p:regular r:id="rId21"/>
    </p:embeddedFont>
    <p:embeddedFont>
      <p:font typeface="Cormorant Garamond Bold" charset="1" panose="00000800000000000000"/>
      <p:regular r:id="rId22"/>
    </p:embeddedFont>
    <p:embeddedFont>
      <p:font typeface="Cormorant Garamond" charset="1" panose="00000500000000000000"/>
      <p:regular r:id="rId23"/>
    </p:embeddedFont>
    <p:embeddedFont>
      <p:font typeface="Montserrat Bold" charset="1" panose="00000800000000000000"/>
      <p:regular r:id="rId24"/>
    </p:embeddedFont>
    <p:embeddedFont>
      <p:font typeface="Canva Sans" charset="1" panose="020B0503030501040103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3849942"/>
            <a:ext cx="16229942" cy="1758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91"/>
              </a:lnSpc>
              <a:spcBef>
                <a:spcPct val="0"/>
              </a:spcBef>
            </a:pPr>
            <a:r>
              <a:rPr lang="en-US" b="true" sz="1027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Hieroglyphics Translation System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654755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Using Large Language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36914" y="2524199"/>
            <a:ext cx="11643643" cy="108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AIS421: NLP Applications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9712" y="1901607"/>
            <a:ext cx="12188356" cy="710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12"/>
              </a:lnSpc>
            </a:pPr>
            <a:r>
              <a:rPr lang="en-US" b="true" sz="1008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Natural Language Processing (NLP) Pipeline – From Codes to English</a:t>
            </a:r>
          </a:p>
          <a:p>
            <a:pPr algn="ctr" marL="0" indent="0" lvl="0">
              <a:lnSpc>
                <a:spcPts val="14112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155885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460441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2643" y="3842409"/>
            <a:ext cx="4611636" cy="1044095"/>
            <a:chOff x="0" y="0"/>
            <a:chExt cx="1192821" cy="270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2821" cy="270060"/>
            </a:xfrm>
            <a:custGeom>
              <a:avLst/>
              <a:gdLst/>
              <a:ahLst/>
              <a:cxnLst/>
              <a:rect r="r" b="b" t="t" l="l"/>
              <a:pathLst>
                <a:path h="270060" w="1192821">
                  <a:moveTo>
                    <a:pt x="85618" y="0"/>
                  </a:moveTo>
                  <a:lnTo>
                    <a:pt x="1107203" y="0"/>
                  </a:lnTo>
                  <a:cubicBezTo>
                    <a:pt x="1154488" y="0"/>
                    <a:pt x="1192821" y="38332"/>
                    <a:pt x="1192821" y="85618"/>
                  </a:cubicBezTo>
                  <a:lnTo>
                    <a:pt x="1192821" y="184442"/>
                  </a:lnTo>
                  <a:cubicBezTo>
                    <a:pt x="1192821" y="207150"/>
                    <a:pt x="1183800" y="228927"/>
                    <a:pt x="1167744" y="244983"/>
                  </a:cubicBezTo>
                  <a:cubicBezTo>
                    <a:pt x="1151687" y="261040"/>
                    <a:pt x="1129910" y="270060"/>
                    <a:pt x="1107203" y="270060"/>
                  </a:cubicBezTo>
                  <a:lnTo>
                    <a:pt x="85618" y="270060"/>
                  </a:lnTo>
                  <a:cubicBezTo>
                    <a:pt x="38332" y="270060"/>
                    <a:pt x="0" y="231728"/>
                    <a:pt x="0" y="184442"/>
                  </a:cubicBezTo>
                  <a:lnTo>
                    <a:pt x="0" y="85618"/>
                  </a:lnTo>
                  <a:cubicBezTo>
                    <a:pt x="0" y="38332"/>
                    <a:pt x="38332" y="0"/>
                    <a:pt x="85618" y="0"/>
                  </a:cubicBezTo>
                  <a:close/>
                </a:path>
              </a:pathLst>
            </a:custGeom>
            <a:solidFill>
              <a:srgbClr val="01044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2821" cy="308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14450" y="3665931"/>
            <a:ext cx="833990" cy="1220574"/>
            <a:chOff x="0" y="0"/>
            <a:chExt cx="5740400" cy="84012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40400" cy="8401276"/>
            </a:xfrm>
            <a:custGeom>
              <a:avLst/>
              <a:gdLst/>
              <a:ahLst/>
              <a:cxnLst/>
              <a:rect r="r" b="b" t="t" l="l"/>
              <a:pathLst>
                <a:path h="8401276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096476"/>
                  </a:lnTo>
                  <a:cubicBezTo>
                    <a:pt x="0" y="8265385"/>
                    <a:pt x="135890" y="8401276"/>
                    <a:pt x="304800" y="8401276"/>
                  </a:cubicBezTo>
                  <a:lnTo>
                    <a:pt x="5435600" y="8401276"/>
                  </a:lnTo>
                  <a:cubicBezTo>
                    <a:pt x="5604510" y="8401276"/>
                    <a:pt x="5740400" y="8265385"/>
                    <a:pt x="5740400" y="8096476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12353" y="3842409"/>
            <a:ext cx="4611636" cy="1044095"/>
            <a:chOff x="0" y="0"/>
            <a:chExt cx="1192821" cy="2700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92821" cy="270060"/>
            </a:xfrm>
            <a:custGeom>
              <a:avLst/>
              <a:gdLst/>
              <a:ahLst/>
              <a:cxnLst/>
              <a:rect r="r" b="b" t="t" l="l"/>
              <a:pathLst>
                <a:path h="270060" w="1192821">
                  <a:moveTo>
                    <a:pt x="85618" y="0"/>
                  </a:moveTo>
                  <a:lnTo>
                    <a:pt x="1107203" y="0"/>
                  </a:lnTo>
                  <a:cubicBezTo>
                    <a:pt x="1154488" y="0"/>
                    <a:pt x="1192821" y="38332"/>
                    <a:pt x="1192821" y="85618"/>
                  </a:cubicBezTo>
                  <a:lnTo>
                    <a:pt x="1192821" y="184442"/>
                  </a:lnTo>
                  <a:cubicBezTo>
                    <a:pt x="1192821" y="207150"/>
                    <a:pt x="1183800" y="228927"/>
                    <a:pt x="1167744" y="244983"/>
                  </a:cubicBezTo>
                  <a:cubicBezTo>
                    <a:pt x="1151687" y="261040"/>
                    <a:pt x="1129910" y="270060"/>
                    <a:pt x="1107203" y="270060"/>
                  </a:cubicBezTo>
                  <a:lnTo>
                    <a:pt x="85618" y="270060"/>
                  </a:lnTo>
                  <a:cubicBezTo>
                    <a:pt x="38332" y="270060"/>
                    <a:pt x="0" y="231728"/>
                    <a:pt x="0" y="184442"/>
                  </a:cubicBezTo>
                  <a:lnTo>
                    <a:pt x="0" y="85618"/>
                  </a:lnTo>
                  <a:cubicBezTo>
                    <a:pt x="0" y="38332"/>
                    <a:pt x="38332" y="0"/>
                    <a:pt x="85618" y="0"/>
                  </a:cubicBezTo>
                  <a:close/>
                </a:path>
              </a:pathLst>
            </a:custGeom>
            <a:solidFill>
              <a:srgbClr val="01044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92821" cy="308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12353" y="3665931"/>
            <a:ext cx="833990" cy="1220574"/>
            <a:chOff x="0" y="0"/>
            <a:chExt cx="5740400" cy="84012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40400" cy="8401276"/>
            </a:xfrm>
            <a:custGeom>
              <a:avLst/>
              <a:gdLst/>
              <a:ahLst/>
              <a:cxnLst/>
              <a:rect r="r" b="b" t="t" l="l"/>
              <a:pathLst>
                <a:path h="8401276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096476"/>
                  </a:lnTo>
                  <a:cubicBezTo>
                    <a:pt x="0" y="8265385"/>
                    <a:pt x="135890" y="8401276"/>
                    <a:pt x="304800" y="8401276"/>
                  </a:cubicBezTo>
                  <a:lnTo>
                    <a:pt x="5435600" y="8401276"/>
                  </a:lnTo>
                  <a:cubicBezTo>
                    <a:pt x="5604510" y="8401276"/>
                    <a:pt x="5740400" y="8265385"/>
                    <a:pt x="5740400" y="8096476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647664" y="3838193"/>
            <a:ext cx="4611636" cy="1048312"/>
            <a:chOff x="0" y="0"/>
            <a:chExt cx="1192821" cy="2711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92821" cy="271151"/>
            </a:xfrm>
            <a:custGeom>
              <a:avLst/>
              <a:gdLst/>
              <a:ahLst/>
              <a:cxnLst/>
              <a:rect r="r" b="b" t="t" l="l"/>
              <a:pathLst>
                <a:path h="271151" w="1192821">
                  <a:moveTo>
                    <a:pt x="85618" y="0"/>
                  </a:moveTo>
                  <a:lnTo>
                    <a:pt x="1107203" y="0"/>
                  </a:lnTo>
                  <a:cubicBezTo>
                    <a:pt x="1154488" y="0"/>
                    <a:pt x="1192821" y="38332"/>
                    <a:pt x="1192821" y="85618"/>
                  </a:cubicBezTo>
                  <a:lnTo>
                    <a:pt x="1192821" y="185533"/>
                  </a:lnTo>
                  <a:cubicBezTo>
                    <a:pt x="1192821" y="208240"/>
                    <a:pt x="1183800" y="230017"/>
                    <a:pt x="1167744" y="246074"/>
                  </a:cubicBezTo>
                  <a:cubicBezTo>
                    <a:pt x="1151687" y="262130"/>
                    <a:pt x="1129910" y="271151"/>
                    <a:pt x="1107203" y="271151"/>
                  </a:cubicBezTo>
                  <a:lnTo>
                    <a:pt x="85618" y="271151"/>
                  </a:lnTo>
                  <a:cubicBezTo>
                    <a:pt x="38332" y="271151"/>
                    <a:pt x="0" y="232818"/>
                    <a:pt x="0" y="185533"/>
                  </a:cubicBezTo>
                  <a:lnTo>
                    <a:pt x="0" y="85618"/>
                  </a:lnTo>
                  <a:cubicBezTo>
                    <a:pt x="0" y="38332"/>
                    <a:pt x="38332" y="0"/>
                    <a:pt x="85618" y="0"/>
                  </a:cubicBezTo>
                  <a:close/>
                </a:path>
              </a:pathLst>
            </a:custGeom>
            <a:solidFill>
              <a:srgbClr val="01044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92821" cy="309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47664" y="3665931"/>
            <a:ext cx="833990" cy="1220574"/>
            <a:chOff x="0" y="0"/>
            <a:chExt cx="5740400" cy="84012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40400" cy="8401276"/>
            </a:xfrm>
            <a:custGeom>
              <a:avLst/>
              <a:gdLst/>
              <a:ahLst/>
              <a:cxnLst/>
              <a:rect r="r" b="b" t="t" l="l"/>
              <a:pathLst>
                <a:path h="8401276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096476"/>
                  </a:lnTo>
                  <a:cubicBezTo>
                    <a:pt x="0" y="8265385"/>
                    <a:pt x="135890" y="8401276"/>
                    <a:pt x="304800" y="8401276"/>
                  </a:cubicBezTo>
                  <a:lnTo>
                    <a:pt x="5435600" y="8401276"/>
                  </a:lnTo>
                  <a:cubicBezTo>
                    <a:pt x="5604510" y="8401276"/>
                    <a:pt x="5740400" y="8265385"/>
                    <a:pt x="5740400" y="8096476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807264" y="9258300"/>
            <a:ext cx="1835964" cy="1335664"/>
          </a:xfrm>
          <a:custGeom>
            <a:avLst/>
            <a:gdLst/>
            <a:ahLst/>
            <a:cxnLst/>
            <a:rect r="r" b="b" t="t" l="l"/>
            <a:pathLst>
              <a:path h="1335664" w="1835964">
                <a:moveTo>
                  <a:pt x="0" y="0"/>
                </a:moveTo>
                <a:lnTo>
                  <a:pt x="1835964" y="0"/>
                </a:lnTo>
                <a:lnTo>
                  <a:pt x="1835964" y="1335664"/>
                </a:lnTo>
                <a:lnTo>
                  <a:pt x="0" y="1335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47278" y="-618490"/>
            <a:ext cx="1281444" cy="1853807"/>
          </a:xfrm>
          <a:custGeom>
            <a:avLst/>
            <a:gdLst/>
            <a:ahLst/>
            <a:cxnLst/>
            <a:rect r="r" b="b" t="t" l="l"/>
            <a:pathLst>
              <a:path h="1853807" w="1281444">
                <a:moveTo>
                  <a:pt x="0" y="0"/>
                </a:moveTo>
                <a:lnTo>
                  <a:pt x="1281444" y="0"/>
                </a:lnTo>
                <a:lnTo>
                  <a:pt x="1281444" y="1853807"/>
                </a:lnTo>
                <a:lnTo>
                  <a:pt x="0" y="18538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2382140" y="3935288"/>
            <a:ext cx="3095255" cy="126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1"/>
              </a:lnSpc>
            </a:pPr>
            <a:r>
              <a:rPr lang="en-US" sz="24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Input Representations</a:t>
            </a:r>
          </a:p>
          <a:p>
            <a:pPr algn="ctr">
              <a:lnSpc>
                <a:spcPts val="3421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72643" y="5134408"/>
            <a:ext cx="4611636" cy="206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645" indent="-241823" lvl="1">
              <a:lnSpc>
                <a:spcPts val="3360"/>
              </a:lnSpc>
              <a:buFont typeface="Arial"/>
              <a:buChar char="•"/>
            </a:pPr>
            <a:r>
              <a:rPr lang="en-US" b="true" sz="2240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Gardiner Codes (Symbolic Input)</a:t>
            </a:r>
          </a:p>
          <a:p>
            <a:pPr algn="l" marL="483645" indent="-241823" lvl="1">
              <a:lnSpc>
                <a:spcPts val="3360"/>
              </a:lnSpc>
              <a:buFont typeface="Arial"/>
              <a:buChar char="•"/>
            </a:pPr>
            <a:r>
              <a:rPr lang="en-US" b="true" sz="2240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Transliteration (Phonetic Input)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3882898" y="430341"/>
            <a:ext cx="10583675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320"/>
              </a:lnSpc>
              <a:spcBef>
                <a:spcPct val="0"/>
              </a:spcBef>
            </a:pPr>
            <a:r>
              <a:rPr lang="en-US" b="true" sz="3800" spc="114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NLP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PIP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INE 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– F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OM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ROGLYPHIC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 E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NGLISH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87404" y="4006842"/>
            <a:ext cx="53278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59717" y="4148662"/>
            <a:ext cx="3420942" cy="83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24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Architecture</a:t>
            </a:r>
          </a:p>
          <a:p>
            <a:pPr algn="l">
              <a:lnSpc>
                <a:spcPts val="3421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7012353" y="5162983"/>
            <a:ext cx="4611636" cy="178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301" indent="-172651" lvl="1">
              <a:lnSpc>
                <a:spcPts val="2399"/>
              </a:lnSpc>
              <a:buFont typeface="Arial"/>
              <a:buChar char="•"/>
            </a:pPr>
            <a:r>
              <a:rPr lang="en-US" b="true" sz="1599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 Model:</a:t>
            </a:r>
            <a:r>
              <a:rPr lang="en-US" sz="1599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M2M-100 Transformer (Fan et al., 2021).</a:t>
            </a:r>
          </a:p>
          <a:p>
            <a:pPr algn="l" marL="690602" indent="-230201" lvl="2">
              <a:lnSpc>
                <a:spcPts val="2399"/>
              </a:lnSpc>
              <a:buFont typeface="Arial"/>
              <a:buChar char="⚬"/>
            </a:pPr>
            <a:r>
              <a:rPr lang="en-US" b="true" sz="1599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Pretrained on 100 languages (transfer learning).</a:t>
            </a:r>
          </a:p>
          <a:p>
            <a:pPr algn="l" marL="690602" indent="-230201" lvl="2">
              <a:lnSpc>
                <a:spcPts val="2399"/>
              </a:lnSpc>
              <a:buFont typeface="Arial"/>
              <a:buChar char="⚬"/>
            </a:pPr>
            <a:r>
              <a:rPr lang="en-US" b="true" sz="1599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Encoder-decoder with cross-attention.</a:t>
            </a:r>
          </a:p>
          <a:p>
            <a:pPr algn="l">
              <a:lnSpc>
                <a:spcPts val="239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7158094" y="4062574"/>
            <a:ext cx="542509" cy="54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1"/>
              </a:lnSpc>
              <a:spcBef>
                <a:spcPct val="0"/>
              </a:spcBef>
            </a:pPr>
            <a:r>
              <a:rPr lang="en-US" b="true" sz="32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714425" y="4132387"/>
            <a:ext cx="3420942" cy="41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b="true" sz="244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Training Process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647664" y="5162983"/>
            <a:ext cx="4611636" cy="259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761" indent="-164881" lvl="1">
              <a:lnSpc>
                <a:spcPts val="2291"/>
              </a:lnSpc>
              <a:buFont typeface="Arial"/>
              <a:buChar char="•"/>
            </a:pPr>
            <a:r>
              <a:rPr lang="en-US" b="true" sz="1527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Steps:</a:t>
            </a:r>
          </a:p>
          <a:p>
            <a:pPr algn="l" marL="659523" indent="-219841" lvl="2">
              <a:lnSpc>
                <a:spcPts val="2291"/>
              </a:lnSpc>
              <a:buAutoNum type="alphaLcPeriod" startAt="1"/>
            </a:pPr>
            <a:r>
              <a:rPr lang="en-US" b="true" sz="1527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Backtranslation: </a:t>
            </a:r>
            <a:r>
              <a:rPr lang="en-US" sz="1527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German→English to augment scarce English data.</a:t>
            </a:r>
          </a:p>
          <a:p>
            <a:pPr algn="l" marL="659523" indent="-219841" lvl="2">
              <a:lnSpc>
                <a:spcPts val="2291"/>
              </a:lnSpc>
              <a:buAutoNum type="alphaLcPeriod" startAt="1"/>
            </a:pPr>
            <a:r>
              <a:rPr lang="en-US" b="true" sz="1527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Fine-Tuning</a:t>
            </a:r>
            <a:r>
              <a:rPr lang="en-US" sz="1527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: 6–20 epochs (early stopping).</a:t>
            </a:r>
          </a:p>
          <a:p>
            <a:pPr algn="l" marL="659523" indent="-219841" lvl="2">
              <a:lnSpc>
                <a:spcPts val="2291"/>
              </a:lnSpc>
              <a:buAutoNum type="alphaLcPeriod" startAt="1"/>
            </a:pPr>
            <a:r>
              <a:rPr lang="en-US" sz="1527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Hyperparameters:</a:t>
            </a:r>
          </a:p>
          <a:p>
            <a:pPr algn="l" marL="989284" indent="-247321" lvl="3">
              <a:lnSpc>
                <a:spcPts val="2291"/>
              </a:lnSpc>
              <a:buFont typeface="Arial"/>
              <a:buChar char="￭"/>
            </a:pPr>
            <a:r>
              <a:rPr lang="en-US" b="true" sz="1527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Batch size:</a:t>
            </a:r>
            <a:r>
              <a:rPr lang="en-US" sz="1527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16, Learning rate: 3e-5 (Adam optimizer).</a:t>
            </a:r>
          </a:p>
          <a:p>
            <a:pPr algn="l">
              <a:lnSpc>
                <a:spcPts val="2291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2793404" y="4062574"/>
            <a:ext cx="542509" cy="54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1"/>
              </a:lnSpc>
              <a:spcBef>
                <a:spcPct val="0"/>
              </a:spcBef>
            </a:pPr>
            <a:r>
              <a:rPr lang="en-US" b="true" sz="32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80855" y="2752743"/>
            <a:ext cx="13126291" cy="460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48"/>
              </a:lnSpc>
            </a:pP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Ancient Egyptian hieroglyphs, one of the oldest writing systems, are challenging to decipher due to their </a:t>
            </a:r>
            <a:r>
              <a:rPr lang="en-US" sz="2734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complex symbols</a:t>
            </a: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734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multiple writing directions</a:t>
            </a: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and </a:t>
            </a:r>
            <a:r>
              <a:rPr lang="en-US" sz="2734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lack of spaces between words</a:t>
            </a: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algn="just">
              <a:lnSpc>
                <a:spcPts val="4648"/>
              </a:lnSpc>
            </a:pP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Understanding them typically </a:t>
            </a:r>
            <a:r>
              <a:rPr lang="en-US" sz="2734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requires rare and expensive Egyptologists</a:t>
            </a: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making it difficult for tourists and researchers to access this ancient knowledge. </a:t>
            </a:r>
          </a:p>
          <a:p>
            <a:pPr algn="just" marL="0" indent="0" lvl="0">
              <a:lnSpc>
                <a:spcPts val="4648"/>
              </a:lnSpc>
            </a:pP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To bridge this gap, there is a need for </a:t>
            </a:r>
            <a:r>
              <a:rPr lang="en-US" b="true" sz="273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 automated solution</a:t>
            </a: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that can accurately detect, classify, and translate hieroglyphs into modern languages like English, </a:t>
            </a:r>
            <a:r>
              <a:rPr lang="en-US" b="true" sz="273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making ancient texts more accessible to everyone</a:t>
            </a:r>
            <a:r>
              <a:rPr lang="en-US" sz="273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AutoShape 7" id="7"/>
          <p:cNvSpPr/>
          <p:nvPr/>
        </p:nvSpPr>
        <p:spPr>
          <a:xfrm>
            <a:off x="5830743" y="203836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5830743" y="820824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236864" y="1336705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-114300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304001" y="8646215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87289"/>
            <a:ext cx="7789558" cy="266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79"/>
              </a:lnSpc>
              <a:spcBef>
                <a:spcPct val="0"/>
              </a:spcBef>
            </a:pPr>
            <a:r>
              <a:rPr lang="en-US" b="true" sz="76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Gardiner’s Code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23368"/>
            <a:ext cx="10786640" cy="558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5172" indent="-352586" lvl="1">
              <a:lnSpc>
                <a:spcPts val="5552"/>
              </a:lnSpc>
              <a:buFont typeface="Arial"/>
              <a:buChar char="•"/>
            </a:pPr>
            <a:r>
              <a:rPr lang="en-US" b="true" sz="3266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</a:t>
            </a:r>
            <a:r>
              <a:rPr lang="en-US" b="true" sz="3266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tructure:</a:t>
            </a:r>
          </a:p>
          <a:p>
            <a:pPr algn="just" marL="1410344" indent="-470115" lvl="2">
              <a:lnSpc>
                <a:spcPts val="5552"/>
              </a:lnSpc>
              <a:buFont typeface="Arial"/>
              <a:buChar char="⚬"/>
            </a:pP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Alphanumeric codes (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., "A"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 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hum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gu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"B" for body parts).</a:t>
            </a:r>
          </a:p>
          <a:p>
            <a:pPr algn="just" marL="1410344" indent="-470115" lvl="2">
              <a:lnSpc>
                <a:spcPts val="5552"/>
              </a:lnSpc>
              <a:buFont typeface="Arial"/>
              <a:buChar char="⚬"/>
            </a:pP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idg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ua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g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yp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 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 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ing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uistic me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anings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just" marL="705172" indent="-352586" lvl="1">
              <a:lnSpc>
                <a:spcPts val="5552"/>
              </a:lnSpc>
              <a:buFont typeface="Arial"/>
              <a:buChar char="•"/>
            </a:pPr>
            <a:r>
              <a:rPr lang="en-US" b="true" sz="3266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Role in this study: </a:t>
            </a:r>
          </a:p>
          <a:p>
            <a:pPr algn="just" marL="1410344" indent="-470115" lvl="2">
              <a:lnSpc>
                <a:spcPts val="5552"/>
              </a:lnSpc>
              <a:buFont typeface="Arial"/>
              <a:buChar char="⚬"/>
            </a:pP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</a:t>
            </a:r>
            <a:r>
              <a:rPr lang="en-US" sz="32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ves as the foundational dataset for mapping hieroglyphs to English.</a:t>
            </a:r>
          </a:p>
          <a:p>
            <a:pPr algn="just" marL="0" indent="0" lvl="0">
              <a:lnSpc>
                <a:spcPts val="555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496254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414892"/>
            <a:ext cx="9475986" cy="3045307"/>
          </a:xfrm>
          <a:custGeom>
            <a:avLst/>
            <a:gdLst/>
            <a:ahLst/>
            <a:cxnLst/>
            <a:rect r="r" b="b" t="t" l="l"/>
            <a:pathLst>
              <a:path h="3045307" w="9475986">
                <a:moveTo>
                  <a:pt x="0" y="0"/>
                </a:moveTo>
                <a:lnTo>
                  <a:pt x="9475986" y="0"/>
                </a:lnTo>
                <a:lnTo>
                  <a:pt x="9475986" y="3045307"/>
                </a:lnTo>
                <a:lnTo>
                  <a:pt x="0" y="3045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556" t="-35082" r="-1578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6008" y="1316154"/>
            <a:ext cx="12686100" cy="48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23"/>
              </a:lnSpc>
            </a:pPr>
            <a:r>
              <a:rPr lang="en-US" sz="301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Dataset Structure</a:t>
            </a:r>
          </a:p>
          <a:p>
            <a:pPr algn="just" marL="516064" indent="-258032" lvl="1">
              <a:lnSpc>
                <a:spcPts val="4063"/>
              </a:lnSpc>
              <a:buFont typeface="Arial"/>
              <a:buChar char="•"/>
            </a:pPr>
            <a:r>
              <a:rPr lang="en-US" b="true" sz="239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Two Key Components:</a:t>
            </a:r>
          </a:p>
          <a:p>
            <a:pPr algn="just" marL="1032129" indent="-344043" lvl="2">
              <a:lnSpc>
                <a:spcPts val="4063"/>
              </a:lnSpc>
              <a:buAutoNum type="alphaLcPeriod" startAt="1"/>
            </a:pPr>
            <a:r>
              <a:rPr lang="en-US" b="true" sz="239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</a:t>
            </a: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nput: Gardiner codes (symbolic representation).</a:t>
            </a:r>
          </a:p>
          <a:p>
            <a:pPr algn="just" marL="1548193" indent="-387048" lvl="3">
              <a:lnSpc>
                <a:spcPts val="4063"/>
              </a:lnSpc>
              <a:buFont typeface="Arial"/>
              <a:buChar char="￭"/>
            </a:pP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Example: ["G1", "D4", "Y1"]</a:t>
            </a:r>
          </a:p>
          <a:p>
            <a:pPr algn="just" marL="1032129" indent="-344043" lvl="2">
              <a:lnSpc>
                <a:spcPts val="4063"/>
              </a:lnSpc>
              <a:buAutoNum type="alphaLcPeriod" startAt="1"/>
            </a:pP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Output: Engl</a:t>
            </a:r>
            <a:r>
              <a:rPr lang="en-US" sz="2390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 translations (words/phrases).</a:t>
            </a:r>
          </a:p>
          <a:p>
            <a:pPr algn="just" marL="1548193" indent="-387048" lvl="3">
              <a:lnSpc>
                <a:spcPts val="4063"/>
              </a:lnSpc>
              <a:buFont typeface="Arial"/>
              <a:buChar char="￭"/>
            </a:pP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Exampl</a:t>
            </a: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e: ["vulture", "hand", "bread loaf"]</a:t>
            </a:r>
          </a:p>
          <a:p>
            <a:pPr algn="just" marL="628249" indent="-314125" lvl="1">
              <a:lnSpc>
                <a:spcPts val="4946"/>
              </a:lnSpc>
              <a:buFont typeface="Arial"/>
              <a:buChar char="•"/>
            </a:pPr>
            <a:r>
              <a:rPr lang="en-US" b="true" sz="290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Format:</a:t>
            </a:r>
          </a:p>
          <a:p>
            <a:pPr algn="just" marL="1032129" indent="-344043" lvl="2">
              <a:lnSpc>
                <a:spcPts val="4063"/>
              </a:lnSpc>
              <a:buFont typeface="Arial"/>
              <a:buChar char="⚬"/>
            </a:pP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CSV file with columns: Gardiner_Code, English_Translation.</a:t>
            </a:r>
          </a:p>
          <a:p>
            <a:pPr algn="just" marL="1032129" indent="-344043" lvl="2">
              <a:lnSpc>
                <a:spcPts val="4063"/>
              </a:lnSpc>
              <a:buFont typeface="Arial"/>
              <a:buChar char="⚬"/>
            </a:pPr>
            <a:r>
              <a:rPr lang="en-US" sz="23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Preprocessed to remove noise (e.g., non-English text, metadata).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955" y="114252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8855" y="428942"/>
            <a:ext cx="653677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8855" y="2366852"/>
            <a:ext cx="12803438" cy="6234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1493" indent="-315746" lvl="1">
              <a:lnSpc>
                <a:spcPts val="4972"/>
              </a:lnSpc>
              <a:buFont typeface="Arial"/>
              <a:buChar char="•"/>
            </a:pPr>
            <a:r>
              <a:rPr lang="en-US" b="true" sz="29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Cle</a:t>
            </a:r>
            <a:r>
              <a:rPr lang="en-US" b="true" sz="29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aning Steps:</a:t>
            </a:r>
          </a:p>
          <a:p>
            <a:pPr algn="just" marL="1262986" indent="-420995" lvl="2">
              <a:lnSpc>
                <a:spcPts val="4972"/>
              </a:lnSpc>
              <a:buAutoNum type="alphaLcPeriod" startAt="1"/>
            </a:pPr>
            <a:r>
              <a:rPr lang="en-US" b="true" sz="29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</a:t>
            </a:r>
            <a:r>
              <a:rPr lang="en-US" b="true" sz="29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emove non-English text:</a:t>
            </a:r>
          </a:p>
          <a:p>
            <a:pPr algn="just" marL="1894479" indent="-473620" lvl="3">
              <a:lnSpc>
                <a:spcPts val="4972"/>
              </a:lnSpc>
              <a:buFont typeface="Arial"/>
              <a:buChar char="￭"/>
            </a:pP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Elim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ed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Ger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/Fre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ann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tation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 (e.g., "Keine Über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tz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en").</a:t>
            </a:r>
          </a:p>
          <a:p>
            <a:pPr algn="just" marL="1262986" indent="-420995" lvl="2">
              <a:lnSpc>
                <a:spcPts val="4972"/>
              </a:lnSpc>
              <a:buAutoNum type="alphaLcPeriod" startAt="1"/>
            </a:pPr>
            <a:r>
              <a:rPr lang="en-US" b="true" sz="29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Strip metadata:</a:t>
            </a:r>
          </a:p>
          <a:p>
            <a:pPr algn="just" marL="1894479" indent="-473620" lvl="3">
              <a:lnSpc>
                <a:spcPts val="4972"/>
              </a:lnSpc>
              <a:buFont typeface="Arial"/>
              <a:buChar char="￭"/>
            </a:pP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ved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br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ets/parentheses (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., </a:t>
            </a:r>
            <a:r>
              <a:rPr lang="en-US" b="true" sz="2924">
                <a:solidFill>
                  <a:srgbClr val="0F466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&lt;Beischrift&gt;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b="true" sz="2924">
                <a:solidFill>
                  <a:srgbClr val="0F466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[Zusatzelement]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).</a:t>
            </a:r>
          </a:p>
          <a:p>
            <a:pPr algn="just" marL="1262986" indent="-420995" lvl="2">
              <a:lnSpc>
                <a:spcPts val="4972"/>
              </a:lnSpc>
              <a:buAutoNum type="alphaLcPeriod" startAt="1"/>
            </a:pPr>
            <a:r>
              <a:rPr lang="en-US" b="true" sz="29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Normalize whitespace/punctuation:</a:t>
            </a:r>
          </a:p>
          <a:p>
            <a:pPr algn="just" marL="1894479" indent="-473620" lvl="3">
              <a:lnSpc>
                <a:spcPts val="4972"/>
              </a:lnSpc>
              <a:buFont typeface="Arial"/>
              <a:buChar char="￭"/>
            </a:pP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Unified spaces, removed redundant sy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9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bols.</a:t>
            </a:r>
          </a:p>
          <a:p>
            <a:pPr algn="just" marL="0" indent="0" lvl="0">
              <a:lnSpc>
                <a:spcPts val="497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Limitation of Dataset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8966" y="3928231"/>
            <a:ext cx="4661355" cy="454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343" indent="-329172" lvl="1">
              <a:lnSpc>
                <a:spcPts val="5183"/>
              </a:lnSpc>
              <a:buFont typeface="Arial"/>
              <a:buChar char="•"/>
            </a:pPr>
            <a:r>
              <a:rPr lang="en-US" sz="304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</a:t>
            </a:r>
            <a:r>
              <a:rPr lang="en-US" sz="304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ly includes Gardiner’s 700 symbols (not exhaustive).</a:t>
            </a:r>
          </a:p>
          <a:p>
            <a:pPr algn="l" marL="658343" indent="-329172" lvl="1">
              <a:lnSpc>
                <a:spcPts val="5183"/>
              </a:lnSpc>
              <a:buFont typeface="Arial"/>
              <a:buChar char="•"/>
            </a:pPr>
            <a:r>
              <a:rPr lang="en-US" sz="304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Missing rare or context-dependent glyphs.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93057" y="3956806"/>
            <a:ext cx="5101887" cy="442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8727" indent="-249364" lvl="1">
              <a:lnSpc>
                <a:spcPts val="3926"/>
              </a:lnSpc>
              <a:buFont typeface="Arial"/>
              <a:buChar char="•"/>
            </a:pPr>
            <a:r>
              <a:rPr lang="en-US" b="true" sz="230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</a:t>
            </a:r>
            <a:r>
              <a:rPr lang="en-US" sz="230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T</a:t>
            </a:r>
            <a:r>
              <a:rPr lang="en-US" sz="230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 dataset translates single symbols, not full sentences.</a:t>
            </a:r>
          </a:p>
          <a:p>
            <a:pPr algn="just" marL="498727" indent="-249364" lvl="1">
              <a:lnSpc>
                <a:spcPts val="3926"/>
              </a:lnSpc>
              <a:buFont typeface="Arial"/>
              <a:buChar char="•"/>
            </a:pPr>
            <a:r>
              <a:rPr lang="en-US" b="true" sz="230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</a:t>
            </a:r>
            <a:r>
              <a:rPr lang="en-US" b="true" sz="230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ample:</a:t>
            </a:r>
          </a:p>
          <a:p>
            <a:pPr algn="just" marL="997455" indent="-332485" lvl="2">
              <a:lnSpc>
                <a:spcPts val="3926"/>
              </a:lnSpc>
              <a:buFont typeface="Arial"/>
              <a:buChar char="⚬"/>
            </a:pPr>
            <a:r>
              <a:rPr lang="en-US" b="true" sz="230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Input:</a:t>
            </a:r>
            <a:r>
              <a:rPr lang="en-US" sz="230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["G1", "D4"] → Output: ["vulture", "hand"]</a:t>
            </a:r>
          </a:p>
          <a:p>
            <a:pPr algn="just" marL="997455" indent="-332485" lvl="2">
              <a:lnSpc>
                <a:spcPts val="3926"/>
              </a:lnSpc>
              <a:buFont typeface="Arial"/>
              <a:buChar char="⚬"/>
            </a:pPr>
            <a:r>
              <a:rPr lang="en-US" sz="230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But in a real text, these might mean "protection of the king" (not just "vulture hand").</a:t>
            </a:r>
          </a:p>
          <a:p>
            <a:pPr algn="just">
              <a:lnSpc>
                <a:spcPts val="392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460183" y="4143375"/>
            <a:ext cx="4496348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Some sy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mbols (like "G1") appear very often in the dataset, while others are rare.</a:t>
            </a:r>
          </a:p>
          <a:p>
            <a:pPr algn="just">
              <a:lnSpc>
                <a:spcPts val="4079"/>
              </a:lnSpc>
            </a:pP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act: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AI is better at translating frequent symbols but struggles with rare ones.</a:t>
            </a:r>
          </a:p>
          <a:p>
            <a:pPr algn="just">
              <a:lnSpc>
                <a:spcPts val="4079"/>
              </a:lnSpc>
            </a:pPr>
          </a:p>
        </p:txBody>
      </p:sp>
      <p:sp>
        <p:nvSpPr>
          <p:cNvPr name="AutoShape 15" id="15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25382" y="2673059"/>
            <a:ext cx="5101887" cy="7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9"/>
              </a:lnSpc>
            </a:pPr>
            <a:r>
              <a:rPr lang="en-US" b="true" sz="3899" u="sng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</a:t>
            </a:r>
            <a:r>
              <a:rPr lang="en-US" b="true" sz="3899" u="sng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imited Coverage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93057" y="2673059"/>
            <a:ext cx="5101887" cy="7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9"/>
              </a:lnSpc>
            </a:pPr>
            <a:r>
              <a:rPr lang="en-US" b="true" sz="3899" u="sng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</a:t>
            </a:r>
            <a:r>
              <a:rPr lang="en-US" b="true" sz="3899" u="sng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issing Context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57413" y="2658230"/>
            <a:ext cx="5101887" cy="141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9"/>
              </a:lnSpc>
            </a:pPr>
            <a:r>
              <a:rPr lang="en-US" b="true" sz="3399" u="sng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</a:t>
            </a:r>
            <a:r>
              <a:rPr lang="en-US" b="true" sz="3399" u="sng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ias Toward Common Glyphs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2461393"/>
            <a:ext cx="11402580" cy="710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12"/>
              </a:lnSpc>
            </a:pPr>
            <a:r>
              <a:rPr lang="en-US" b="true" sz="1008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Computer Vision (CV) Pipeline – From Images to Codes</a:t>
            </a:r>
          </a:p>
          <a:p>
            <a:pPr algn="ctr" marL="0" indent="0" lvl="0">
              <a:lnSpc>
                <a:spcPts val="14112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94557" y="1433657"/>
            <a:ext cx="13250832" cy="117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4200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COMPUTER VISION (CV) PIPELINE – FROM IMAGES TO CODES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494557" y="3570358"/>
            <a:ext cx="3741646" cy="881318"/>
            <a:chOff x="0" y="0"/>
            <a:chExt cx="985454" cy="2321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78746" y="3784222"/>
            <a:ext cx="437326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b="true" sz="3500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STEP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78746" y="4822848"/>
            <a:ext cx="4244965" cy="180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8"/>
              </a:lnSpc>
            </a:pPr>
            <a:r>
              <a:rPr lang="en-US" sz="4344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Detect hieroglyphs in images (e.g., temple walls).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273177" y="3570358"/>
            <a:ext cx="3741646" cy="881318"/>
            <a:chOff x="0" y="0"/>
            <a:chExt cx="985454" cy="2321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957365" y="3784222"/>
            <a:ext cx="437326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b="true" sz="3500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STEP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48500" y="4813323"/>
            <a:ext cx="4191000" cy="181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9"/>
              </a:lnSpc>
            </a:pPr>
            <a:r>
              <a:rPr lang="en-US" sz="4299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Classify each glyph using InceptionV3 (97% accuracy!).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51796" y="3570358"/>
            <a:ext cx="3741646" cy="881318"/>
            <a:chOff x="0" y="0"/>
            <a:chExt cx="985454" cy="2321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735985" y="3784222"/>
            <a:ext cx="437326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b="true" sz="3500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STEP 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27119" y="4813323"/>
            <a:ext cx="4191000" cy="241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9"/>
              </a:lnSpc>
            </a:pPr>
            <a:r>
              <a:rPr lang="en-US" sz="4299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Output Gardiner codes (e.g., "G1") for NLP translation.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-3247868" y="9258300"/>
            <a:ext cx="7549097" cy="8444400"/>
            <a:chOff x="0" y="0"/>
            <a:chExt cx="10065462" cy="11259200"/>
          </a:xfrm>
        </p:grpSpPr>
        <p:sp>
          <p:nvSpPr>
            <p:cNvPr name="AutoShape 22" id="22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3484752" y="-7372693"/>
            <a:ext cx="7549097" cy="8444400"/>
            <a:chOff x="0" y="0"/>
            <a:chExt cx="10065462" cy="11259200"/>
          </a:xfrm>
        </p:grpSpPr>
        <p:sp>
          <p:nvSpPr>
            <p:cNvPr name="AutoShape 32" id="32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7" id="37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51509">
            <a:off x="-682589" y="1617634"/>
            <a:ext cx="19653179" cy="5355491"/>
          </a:xfrm>
          <a:custGeom>
            <a:avLst/>
            <a:gdLst/>
            <a:ahLst/>
            <a:cxnLst/>
            <a:rect r="r" b="b" t="t" l="l"/>
            <a:pathLst>
              <a:path h="5355491" w="19653179">
                <a:moveTo>
                  <a:pt x="0" y="0"/>
                </a:moveTo>
                <a:lnTo>
                  <a:pt x="19653178" y="0"/>
                </a:lnTo>
                <a:lnTo>
                  <a:pt x="19653178" y="5355491"/>
                </a:lnTo>
                <a:lnTo>
                  <a:pt x="0" y="5355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04003" y="4354008"/>
            <a:ext cx="486375" cy="4863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49010" y="5249141"/>
            <a:ext cx="305757" cy="972017"/>
            <a:chOff x="0" y="0"/>
            <a:chExt cx="812800" cy="25839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583934"/>
            </a:xfrm>
            <a:custGeom>
              <a:avLst/>
              <a:gdLst/>
              <a:ahLst/>
              <a:cxnLst/>
              <a:rect r="r" b="b" t="t" l="l"/>
              <a:pathLst>
                <a:path h="2583934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2583934"/>
                  </a:lnTo>
                  <a:lnTo>
                    <a:pt x="609600" y="2583934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03200" y="63500"/>
              <a:ext cx="406400" cy="2520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65837" y="6032831"/>
            <a:ext cx="486375" cy="938984"/>
            <a:chOff x="0" y="0"/>
            <a:chExt cx="812800" cy="15691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1569172"/>
            </a:xfrm>
            <a:custGeom>
              <a:avLst/>
              <a:gdLst/>
              <a:ahLst/>
              <a:cxnLst/>
              <a:rect r="r" b="b" t="t" l="l"/>
              <a:pathLst>
                <a:path h="1569172" w="812800">
                  <a:moveTo>
                    <a:pt x="406400" y="1569172"/>
                  </a:moveTo>
                  <a:lnTo>
                    <a:pt x="0" y="1162772"/>
                  </a:lnTo>
                  <a:lnTo>
                    <a:pt x="203200" y="1162772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1162772"/>
                  </a:lnTo>
                  <a:lnTo>
                    <a:pt x="812800" y="1162772"/>
                  </a:lnTo>
                  <a:lnTo>
                    <a:pt x="406400" y="156917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03200" y="-38100"/>
              <a:ext cx="406400" cy="1505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76115" y="5735150"/>
            <a:ext cx="486375" cy="1534348"/>
            <a:chOff x="0" y="0"/>
            <a:chExt cx="812800" cy="25641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2564106"/>
            </a:xfrm>
            <a:custGeom>
              <a:avLst/>
              <a:gdLst/>
              <a:ahLst/>
              <a:cxnLst/>
              <a:rect r="r" b="b" t="t" l="l"/>
              <a:pathLst>
                <a:path h="2564106" w="812800">
                  <a:moveTo>
                    <a:pt x="406400" y="2564106"/>
                  </a:moveTo>
                  <a:lnTo>
                    <a:pt x="0" y="2157706"/>
                  </a:lnTo>
                  <a:lnTo>
                    <a:pt x="203200" y="2157706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2157706"/>
                  </a:lnTo>
                  <a:lnTo>
                    <a:pt x="812800" y="2157706"/>
                  </a:lnTo>
                  <a:lnTo>
                    <a:pt x="406400" y="2564106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03200" y="-38100"/>
              <a:ext cx="406400" cy="2500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697622" y="3225395"/>
            <a:ext cx="486375" cy="1918105"/>
            <a:chOff x="0" y="0"/>
            <a:chExt cx="812800" cy="32054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3205416"/>
            </a:xfrm>
            <a:custGeom>
              <a:avLst/>
              <a:gdLst/>
              <a:ahLst/>
              <a:cxnLst/>
              <a:rect r="r" b="b" t="t" l="l"/>
              <a:pathLst>
                <a:path h="3205416" w="812800">
                  <a:moveTo>
                    <a:pt x="406400" y="3205416"/>
                  </a:moveTo>
                  <a:lnTo>
                    <a:pt x="0" y="2799016"/>
                  </a:lnTo>
                  <a:lnTo>
                    <a:pt x="203200" y="2799016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2799016"/>
                  </a:lnTo>
                  <a:lnTo>
                    <a:pt x="812800" y="2799016"/>
                  </a:lnTo>
                  <a:lnTo>
                    <a:pt x="406400" y="3205416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03200" y="-38100"/>
              <a:ext cx="406400" cy="314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898063" y="431165"/>
            <a:ext cx="8923791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320"/>
              </a:lnSpc>
              <a:spcBef>
                <a:spcPct val="0"/>
              </a:spcBef>
            </a:pPr>
            <a:r>
              <a:rPr lang="en-US" b="true" sz="3800" spc="114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HIER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GLY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HIC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RME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 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CHI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3800" spc="114" strike="noStrike" u="none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107471"/>
            <a:ext cx="4636982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1. Core Model: M2M-100 Multilingual Transformer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3007810"/>
            <a:ext cx="4636982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Font typeface="Arial"/>
              <a:buChar char="•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Pretra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 on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100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der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nguages (includ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ing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English/Ge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rman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Font typeface="Arial"/>
              <a:buChar char="•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Us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enc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-de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od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tructu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wit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atten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mech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anism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 marL="0" indent="0" lvl="0">
              <a:lnSpc>
                <a:spcPts val="225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825509" y="1987491"/>
            <a:ext cx="515473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Key Adaptations for Hieroglyphs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36276" y="2470056"/>
            <a:ext cx="4636982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R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ese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ns: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Gardiner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Codes (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.g., G1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D4 Y1) → Symb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inp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t.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Tra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(e.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., r.kwj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w) →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Ph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netic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input.</a:t>
            </a:r>
          </a:p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ial T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kens: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uage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IDs: ar (Arab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c) f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Egypt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, lo (Lao)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tr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ter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ation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(Th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i)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or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POS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s.</a:t>
            </a:r>
          </a:p>
          <a:p>
            <a:pPr algn="just" marL="0" indent="0" lvl="0">
              <a:lnSpc>
                <a:spcPts val="225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6825509" y="7365365"/>
            <a:ext cx="4636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 Multi-Task Learning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25509" y="7985760"/>
            <a:ext cx="4636982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Simult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ous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ng: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roglyph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→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an/Eng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ish.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Hier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ph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→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Transl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n.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lyph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→ Lemm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IDs/POS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ags.</a:t>
            </a:r>
          </a:p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fit: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Sha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 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epresent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ati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impr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ve tra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ation 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ccurac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y.</a:t>
            </a:r>
          </a:p>
          <a:p>
            <a:pPr algn="just" marL="0" indent="0" lvl="0">
              <a:lnSpc>
                <a:spcPts val="225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11236" y="6766393"/>
            <a:ext cx="4636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Training Pipeline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0" y="7185660"/>
            <a:ext cx="6222599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0" indent="-161925" lvl="1">
              <a:lnSpc>
                <a:spcPts val="2250"/>
              </a:lnSpc>
              <a:buAutoNum type="arabicPeriod" startAt="1"/>
            </a:pPr>
            <a:r>
              <a:rPr lang="en-US" b="true" sz="1500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Pairing: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urces: egy (G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rdiner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co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des) or τ (transl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ite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ratio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Targe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s: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German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e), Engl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sh (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n), 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eration (τ),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lemma IDs, POS tags.</a:t>
            </a:r>
          </a:p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AutoNum type="arabicPeriod" startAt="1"/>
            </a:pP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Backtr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slation: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Augmente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d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 data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by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ansl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ating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Germ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→ Engl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w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ith M2M-100.</a:t>
            </a:r>
          </a:p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AutoNum type="arabicPeriod" startAt="1"/>
            </a:pP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paramete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s: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Bat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h siz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: 16,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ning 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: 3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-5,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Ad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opti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z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st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ppi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if 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improv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15–20 evalu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tio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 marL="0" indent="0" lvl="0">
              <a:lnSpc>
                <a:spcPts val="2250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2622318" y="5751136"/>
            <a:ext cx="4636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Evaluation Metrics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79131" y="6328410"/>
            <a:ext cx="4636982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0" indent="-161925" lvl="1">
              <a:lnSpc>
                <a:spcPts val="22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1500" strike="noStrike" u="none">
                <a:solidFill>
                  <a:srgbClr val="3B3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atic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BLEU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(54.4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 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y→de) →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asu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 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-gr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ve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rla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p.</a:t>
            </a:r>
          </a:p>
          <a:p>
            <a:pPr algn="just" marL="647700" indent="-215900" lvl="2">
              <a:lnSpc>
                <a:spcPts val="2250"/>
              </a:lnSpc>
              <a:spcBef>
                <a:spcPct val="0"/>
              </a:spcBef>
              <a:buFont typeface="Arial"/>
              <a:buChar char="⚬"/>
            </a:pP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ROUGE-L (64.5 fo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gy→d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) →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es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ten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 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st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uc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1500" strike="noStrike" u="none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re.</a:t>
            </a:r>
          </a:p>
          <a:p>
            <a:pPr algn="just" marL="0" indent="0" lvl="0">
              <a:lnSpc>
                <a:spcPts val="22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DAGhRi2B2zU</dc:identifier>
  <dcterms:modified xsi:type="dcterms:W3CDTF">2011-08-01T06:04:30Z</dcterms:modified>
  <cp:revision>1</cp:revision>
  <dc:title>NLP Applications</dc:title>
</cp:coreProperties>
</file>