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9"/>
  </p:notesMasterIdLst>
  <p:sldIdLst>
    <p:sldId id="256" r:id="rId2"/>
    <p:sldId id="257" r:id="rId3"/>
    <p:sldId id="258" r:id="rId4"/>
    <p:sldId id="259" r:id="rId5"/>
    <p:sldId id="260" r:id="rId6"/>
    <p:sldId id="261"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91" d="100"/>
          <a:sy n="91" d="100"/>
        </p:scale>
        <p:origin x="102" y="1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4AE5C-0CB8-424D-B541-FEACBF151662}"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E99BB-1018-45AF-878F-A24C95331A26}" type="slidenum">
              <a:rPr lang="en-US" smtClean="0"/>
              <a:t>‹#›</a:t>
            </a:fld>
            <a:endParaRPr lang="en-US"/>
          </a:p>
        </p:txBody>
      </p:sp>
    </p:spTree>
    <p:extLst>
      <p:ext uri="{BB962C8B-B14F-4D97-AF65-F5344CB8AC3E}">
        <p14:creationId xmlns:p14="http://schemas.microsoft.com/office/powerpoint/2010/main" val="2273790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that the amount of transactions that fit between the two classes are incredibly imbalanced. Part of the reasoning behind using the Random Forest was because it excels at datasets with imbalance classes.</a:t>
            </a:r>
          </a:p>
          <a:p>
            <a:endParaRPr lang="en-US" dirty="0"/>
          </a:p>
          <a:p>
            <a:r>
              <a:rPr lang="en-US" dirty="0"/>
              <a:t>After we adjusted the standard correlation matrix to make it more legible, we can see that the time </a:t>
            </a:r>
            <a:r>
              <a:rPr lang="en-US" b="0" i="0" dirty="0">
                <a:solidFill>
                  <a:srgbClr val="000000"/>
                </a:solidFill>
                <a:effectLst/>
                <a:highlight>
                  <a:srgbClr val="FFFFFF"/>
                </a:highlight>
                <a:latin typeface="Helvetica Neue"/>
              </a:rPr>
              <a:t>between transactions and amount of many spent seem to have the strongest relation to each other and the various post PCA features.</a:t>
            </a:r>
          </a:p>
          <a:p>
            <a:endParaRPr lang="en-US" b="0" i="0" dirty="0">
              <a:solidFill>
                <a:srgbClr val="000000"/>
              </a:solidFill>
              <a:effectLst/>
              <a:highlight>
                <a:srgbClr val="FFFFFF"/>
              </a:highlight>
              <a:latin typeface="Helvetica Neue"/>
            </a:endParaRPr>
          </a:p>
          <a:p>
            <a:r>
              <a:rPr lang="en-US" b="0" i="0" dirty="0">
                <a:solidFill>
                  <a:srgbClr val="000000"/>
                </a:solidFill>
                <a:effectLst/>
                <a:highlight>
                  <a:srgbClr val="FFFFFF"/>
                </a:highlight>
                <a:latin typeface="Helvetica Neue"/>
              </a:rPr>
              <a:t>We also detected 138,488 outliers when we used IQR to find them. With such a large number, we decided to keep the outliers in as it would challenge the model if there was a large number of outliers in non-fraudulent cases and it more accurately reflects the nature of purchases.</a:t>
            </a:r>
            <a:endParaRPr lang="en-US" dirty="0"/>
          </a:p>
        </p:txBody>
      </p:sp>
      <p:sp>
        <p:nvSpPr>
          <p:cNvPr id="4" name="Slide Number Placeholder 3"/>
          <p:cNvSpPr>
            <a:spLocks noGrp="1"/>
          </p:cNvSpPr>
          <p:nvPr>
            <p:ph type="sldNum" sz="quarter" idx="5"/>
          </p:nvPr>
        </p:nvSpPr>
        <p:spPr/>
        <p:txBody>
          <a:bodyPr/>
          <a:lstStyle/>
          <a:p>
            <a:fld id="{FD2E99BB-1018-45AF-878F-A24C95331A26}" type="slidenum">
              <a:rPr lang="en-US" smtClean="0"/>
              <a:t>4</a:t>
            </a:fld>
            <a:endParaRPr lang="en-US"/>
          </a:p>
        </p:txBody>
      </p:sp>
    </p:spTree>
    <p:extLst>
      <p:ext uri="{BB962C8B-B14F-4D97-AF65-F5344CB8AC3E}">
        <p14:creationId xmlns:p14="http://schemas.microsoft.com/office/powerpoint/2010/main" val="52371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graphic shows the performance of the model at a quick glance using the Receiver Operating Characteristic Curve. It shows our general trend toward a high true positive rate, though false positives did remain fairly high. We can then move on to the comparisons against the tuned version and other models.</a:t>
            </a:r>
          </a:p>
        </p:txBody>
      </p:sp>
      <p:sp>
        <p:nvSpPr>
          <p:cNvPr id="4" name="Slide Number Placeholder 3"/>
          <p:cNvSpPr>
            <a:spLocks noGrp="1"/>
          </p:cNvSpPr>
          <p:nvPr>
            <p:ph type="sldNum" sz="quarter" idx="5"/>
          </p:nvPr>
        </p:nvSpPr>
        <p:spPr/>
        <p:txBody>
          <a:bodyPr/>
          <a:lstStyle/>
          <a:p>
            <a:fld id="{FD2E99BB-1018-45AF-878F-A24C95331A26}" type="slidenum">
              <a:rPr lang="en-US" smtClean="0"/>
              <a:t>5</a:t>
            </a:fld>
            <a:endParaRPr lang="en-US"/>
          </a:p>
        </p:txBody>
      </p:sp>
    </p:spTree>
    <p:extLst>
      <p:ext uri="{BB962C8B-B14F-4D97-AF65-F5344CB8AC3E}">
        <p14:creationId xmlns:p14="http://schemas.microsoft.com/office/powerpoint/2010/main" val="1671517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Helvetica Neue"/>
              </a:rPr>
              <a:t>On the top left, we have the baseline parameters and, on the bottom, left we have the results after tuning. As you can see, these aren’t all that different with only a marginal gain in prediction. </a:t>
            </a:r>
          </a:p>
          <a:p>
            <a:endParaRPr lang="en-US" b="0" i="0" dirty="0">
              <a:solidFill>
                <a:srgbClr val="000000"/>
              </a:solidFill>
              <a:effectLst/>
              <a:highlight>
                <a:srgbClr val="FFFFFF"/>
              </a:highlight>
              <a:latin typeface="Helvetica Neue"/>
            </a:endParaRPr>
          </a:p>
          <a:p>
            <a:r>
              <a:rPr lang="en-US" b="0" i="0" dirty="0">
                <a:solidFill>
                  <a:srgbClr val="000000"/>
                </a:solidFill>
                <a:effectLst/>
                <a:highlight>
                  <a:srgbClr val="FFFFFF"/>
                </a:highlight>
                <a:latin typeface="Helvetica Neue"/>
              </a:rPr>
              <a:t>Overall, you can see that the random Forest performed the best out of all of the models. I do thing this came down to the fact that the model is so robust against the large imbalance between our two classes. </a:t>
            </a:r>
          </a:p>
          <a:p>
            <a:endParaRPr lang="en-US" b="0" i="0" dirty="0">
              <a:solidFill>
                <a:srgbClr val="000000"/>
              </a:solidFill>
              <a:effectLst/>
              <a:highlight>
                <a:srgbClr val="FFFFFF"/>
              </a:highlight>
              <a:latin typeface="Helvetica Neue"/>
            </a:endParaRPr>
          </a:p>
          <a:p>
            <a:r>
              <a:rPr lang="en-US" b="0" i="0" dirty="0">
                <a:solidFill>
                  <a:srgbClr val="000000"/>
                </a:solidFill>
                <a:effectLst/>
                <a:highlight>
                  <a:srgbClr val="FFFFFF"/>
                </a:highlight>
                <a:latin typeface="Helvetica Neue"/>
              </a:rPr>
              <a:t>Subjectively, I do feel that some of the models completed faster than our baseline but that isn’t something that was backed up by data that our tests measured.</a:t>
            </a:r>
            <a:endParaRPr lang="en-US" dirty="0"/>
          </a:p>
        </p:txBody>
      </p:sp>
      <p:sp>
        <p:nvSpPr>
          <p:cNvPr id="4" name="Slide Number Placeholder 3"/>
          <p:cNvSpPr>
            <a:spLocks noGrp="1"/>
          </p:cNvSpPr>
          <p:nvPr>
            <p:ph type="sldNum" sz="quarter" idx="5"/>
          </p:nvPr>
        </p:nvSpPr>
        <p:spPr/>
        <p:txBody>
          <a:bodyPr/>
          <a:lstStyle/>
          <a:p>
            <a:fld id="{FD2E99BB-1018-45AF-878F-A24C95331A26}" type="slidenum">
              <a:rPr lang="en-US" smtClean="0"/>
              <a:t>6</a:t>
            </a:fld>
            <a:endParaRPr lang="en-US"/>
          </a:p>
        </p:txBody>
      </p:sp>
    </p:spTree>
    <p:extLst>
      <p:ext uri="{BB962C8B-B14F-4D97-AF65-F5344CB8AC3E}">
        <p14:creationId xmlns:p14="http://schemas.microsoft.com/office/powerpoint/2010/main" val="385015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ECB5883-038C-4696-8E27-1811E470D6D4}" type="datetime1">
              <a:rPr lang="en-US" smtClean="0"/>
              <a:t>8/12/2024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Sample Footer Text</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68AC1EC-23E2-4F0E-A5A4-674EC8DB954E}" type="slidenum">
              <a:rPr lang="en-US" smtClean="0"/>
              <a:t>‹#›</a:t>
            </a:fld>
            <a:endParaRPr lang="en-US"/>
          </a:p>
        </p:txBody>
      </p:sp>
    </p:spTree>
    <p:extLst>
      <p:ext uri="{BB962C8B-B14F-4D97-AF65-F5344CB8AC3E}">
        <p14:creationId xmlns:p14="http://schemas.microsoft.com/office/powerpoint/2010/main" val="44682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E8A6D4-154B-4E4D-9001-7A6C328D243E}" type="datetime1">
              <a:rPr lang="en-US" smtClean="0"/>
              <a:t>8/12/2024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35762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F880999-9BD6-4929-BDEC-B84E21C16701}" type="datetime1">
              <a:rPr lang="en-US" smtClean="0"/>
              <a:t>8/12/2024</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Sample Footer Text</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68AC1EC-23E2-4F0E-A5A4-674EC8DB954E}" type="slidenum">
              <a:rPr lang="en-US" smtClean="0"/>
              <a:t>‹#›</a:t>
            </a:fld>
            <a:endParaRPr lang="en-US"/>
          </a:p>
        </p:txBody>
      </p:sp>
    </p:spTree>
    <p:extLst>
      <p:ext uri="{BB962C8B-B14F-4D97-AF65-F5344CB8AC3E}">
        <p14:creationId xmlns:p14="http://schemas.microsoft.com/office/powerpoint/2010/main" val="355976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F6069-8263-4296-913A-BC2234E8D32B}" type="datetime1">
              <a:rPr lang="en-US" smtClean="0"/>
              <a:t>8/12/2024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a:xfrm>
            <a:off x="10558300" y="5956137"/>
            <a:ext cx="1052508" cy="365125"/>
          </a:xfrm>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70863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9F5005-EC25-4FB9-B19B-2437F0B120D2}" type="datetime1">
              <a:rPr lang="en-US" smtClean="0"/>
              <a:t>8/12/2024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Sample Footer Text</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68AC1EC-23E2-4F0E-A5A4-674EC8DB954E}" type="slidenum">
              <a:rPr lang="en-US" smtClean="0"/>
              <a:t>‹#›</a:t>
            </a:fld>
            <a:endParaRPr lang="en-US"/>
          </a:p>
        </p:txBody>
      </p:sp>
    </p:spTree>
    <p:extLst>
      <p:ext uri="{BB962C8B-B14F-4D97-AF65-F5344CB8AC3E}">
        <p14:creationId xmlns:p14="http://schemas.microsoft.com/office/powerpoint/2010/main" val="25485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283B5C-2325-42FF-AF91-C1451D9D66CC}" type="datetime1">
              <a:rPr lang="en-US" smtClean="0"/>
              <a:t>8/12/2024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904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88DB08-3B01-46DD-99F2-F6F6334EA669}" type="datetime1">
              <a:rPr lang="en-US" smtClean="0"/>
              <a:t>8/12/2024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62086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2AC11-ACC3-4129-BBD7-C580BF1A4EE7}" type="datetime1">
              <a:rPr lang="en-US" smtClean="0"/>
              <a:t>8/12/2024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23720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0F7F3-E406-44E2-93AF-674B3F1A2E51}" type="datetime1">
              <a:rPr lang="en-US" smtClean="0"/>
              <a:t>8/12/2024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31644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FB1DD93-7C9D-4E53-81F0-DDE57FEA7EDB}" type="datetime1">
              <a:rPr lang="en-US" smtClean="0"/>
              <a:t>8/12/2024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Sample Footer Text</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68AC1EC-23E2-4F0E-A5A4-674EC8DB954E}" type="slidenum">
              <a:rPr lang="en-US" smtClean="0"/>
              <a:t>‹#›</a:t>
            </a:fld>
            <a:endParaRPr lang="en-US"/>
          </a:p>
        </p:txBody>
      </p:sp>
    </p:spTree>
    <p:extLst>
      <p:ext uri="{BB962C8B-B14F-4D97-AF65-F5344CB8AC3E}">
        <p14:creationId xmlns:p14="http://schemas.microsoft.com/office/powerpoint/2010/main" val="336288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7BC28-59DE-4F83-B4A1-497203279FAD}" type="datetime1">
              <a:rPr lang="en-US" smtClean="0"/>
              <a:t>8/12/2024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C68AC1EC-23E2-4F0E-A5A4-674EC8DB954E}" type="slidenum">
              <a:rPr lang="en-US" smtClean="0"/>
              <a:t>‹#›</a:t>
            </a:fld>
            <a:endParaRPr lang="en-US"/>
          </a:p>
        </p:txBody>
      </p:sp>
    </p:spTree>
    <p:extLst>
      <p:ext uri="{BB962C8B-B14F-4D97-AF65-F5344CB8AC3E}">
        <p14:creationId xmlns:p14="http://schemas.microsoft.com/office/powerpoint/2010/main" val="2966052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BDC4764-F656-4735-9820-9886F8DF1D6A}" type="datetime1">
              <a:rPr lang="en-US" smtClean="0"/>
              <a:t>8/12/2024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68AC1EC-23E2-4F0E-A5A4-674EC8DB954E}"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31156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FFF5-A3A2-7119-B0C4-9C6D638B17B1}"/>
              </a:ext>
            </a:extLst>
          </p:cNvPr>
          <p:cNvSpPr>
            <a:spLocks noGrp="1"/>
          </p:cNvSpPr>
          <p:nvPr>
            <p:ph type="ctrTitle"/>
          </p:nvPr>
        </p:nvSpPr>
        <p:spPr>
          <a:xfrm>
            <a:off x="643466" y="67483"/>
            <a:ext cx="4092525" cy="2798604"/>
          </a:xfrm>
        </p:spPr>
        <p:txBody>
          <a:bodyPr>
            <a:normAutofit/>
          </a:bodyPr>
          <a:lstStyle/>
          <a:p>
            <a:r>
              <a:rPr lang="en-US" dirty="0">
                <a:solidFill>
                  <a:schemeClr val="tx1"/>
                </a:solidFill>
              </a:rPr>
              <a:t>Random Forest</a:t>
            </a:r>
            <a:br>
              <a:rPr lang="en-US" dirty="0">
                <a:solidFill>
                  <a:schemeClr val="tx1"/>
                </a:solidFill>
              </a:rPr>
            </a:br>
            <a:r>
              <a:rPr lang="en-US" dirty="0">
                <a:solidFill>
                  <a:schemeClr val="tx1"/>
                </a:solidFill>
              </a:rPr>
              <a:t>for Fraud Detection</a:t>
            </a:r>
          </a:p>
        </p:txBody>
      </p:sp>
      <p:sp>
        <p:nvSpPr>
          <p:cNvPr id="3" name="Subtitle 2">
            <a:extLst>
              <a:ext uri="{FF2B5EF4-FFF2-40B4-BE49-F238E27FC236}">
                <a16:creationId xmlns:a16="http://schemas.microsoft.com/office/drawing/2014/main" id="{9BCC2FB2-6F6E-5F49-DA7C-D2E9164911D0}"/>
              </a:ext>
            </a:extLst>
          </p:cNvPr>
          <p:cNvSpPr>
            <a:spLocks noGrp="1"/>
          </p:cNvSpPr>
          <p:nvPr>
            <p:ph type="subTitle" idx="1"/>
          </p:nvPr>
        </p:nvSpPr>
        <p:spPr>
          <a:xfrm>
            <a:off x="643467" y="3686187"/>
            <a:ext cx="4092525" cy="2292581"/>
          </a:xfrm>
        </p:spPr>
        <p:txBody>
          <a:bodyPr>
            <a:normAutofit/>
          </a:bodyPr>
          <a:lstStyle/>
          <a:p>
            <a:r>
              <a:rPr lang="en-US" dirty="0">
                <a:solidFill>
                  <a:srgbClr val="FFFFFF"/>
                </a:solidFill>
              </a:rPr>
              <a:t>Martin</a:t>
            </a:r>
          </a:p>
        </p:txBody>
      </p:sp>
    </p:spTree>
    <p:extLst>
      <p:ext uri="{BB962C8B-B14F-4D97-AF65-F5344CB8AC3E}">
        <p14:creationId xmlns:p14="http://schemas.microsoft.com/office/powerpoint/2010/main" val="399838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5032-019C-7A32-8563-64F2D2DA21F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8F6A0C-5563-0DD8-1D47-137AF89A3818}"/>
              </a:ext>
            </a:extLst>
          </p:cNvPr>
          <p:cNvSpPr>
            <a:spLocks noGrp="1"/>
          </p:cNvSpPr>
          <p:nvPr>
            <p:ph idx="1"/>
          </p:nvPr>
        </p:nvSpPr>
        <p:spPr/>
        <p:txBody>
          <a:bodyPr/>
          <a:lstStyle/>
          <a:p>
            <a:r>
              <a:rPr lang="en-US" dirty="0"/>
              <a:t>Fraud detection is becoming an increasingly important endeavor for credit card companies as payments are quickly becoming cashless around the world.</a:t>
            </a:r>
          </a:p>
          <a:p>
            <a:r>
              <a:rPr lang="en-US" dirty="0"/>
              <a:t>The dataset we will be learning from was created by using credit card transactions in September 2013 by European credit card holders. </a:t>
            </a:r>
          </a:p>
          <a:p>
            <a:r>
              <a:rPr lang="en-US" dirty="0"/>
              <a:t>We will be using these transactions to attempt to build and teach a Random Forest model that will be able to detect fraudulent credit card transactions.</a:t>
            </a:r>
          </a:p>
        </p:txBody>
      </p:sp>
      <p:sp>
        <p:nvSpPr>
          <p:cNvPr id="4" name="Date Placeholder 3">
            <a:extLst>
              <a:ext uri="{FF2B5EF4-FFF2-40B4-BE49-F238E27FC236}">
                <a16:creationId xmlns:a16="http://schemas.microsoft.com/office/drawing/2014/main" id="{8A11D625-31C5-7A87-E97D-674F9A9B71A0}"/>
              </a:ext>
            </a:extLst>
          </p:cNvPr>
          <p:cNvSpPr>
            <a:spLocks noGrp="1"/>
          </p:cNvSpPr>
          <p:nvPr>
            <p:ph type="dt" sz="half" idx="10"/>
          </p:nvPr>
        </p:nvSpPr>
        <p:spPr/>
        <p:txBody>
          <a:bodyPr/>
          <a:lstStyle/>
          <a:p>
            <a:fld id="{579F6069-8263-4296-913A-BC2234E8D32B}" type="datetime1">
              <a:rPr lang="en-US" smtClean="0"/>
              <a:t>8/12/2024</a:t>
            </a:fld>
            <a:endParaRPr lang="en-US"/>
          </a:p>
        </p:txBody>
      </p:sp>
      <p:sp>
        <p:nvSpPr>
          <p:cNvPr id="5" name="Footer Placeholder 4">
            <a:extLst>
              <a:ext uri="{FF2B5EF4-FFF2-40B4-BE49-F238E27FC236}">
                <a16:creationId xmlns:a16="http://schemas.microsoft.com/office/drawing/2014/main" id="{8AFAAF91-6D4A-0B1E-0A69-2ACA9541E48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15864EB-4515-8548-B79F-4E37DB62806D}"/>
              </a:ext>
            </a:extLst>
          </p:cNvPr>
          <p:cNvSpPr>
            <a:spLocks noGrp="1"/>
          </p:cNvSpPr>
          <p:nvPr>
            <p:ph type="sldNum" sz="quarter" idx="12"/>
          </p:nvPr>
        </p:nvSpPr>
        <p:spPr/>
        <p:txBody>
          <a:bodyPr/>
          <a:lstStyle/>
          <a:p>
            <a:fld id="{C68AC1EC-23E2-4F0E-A5A4-674EC8DB954E}" type="slidenum">
              <a:rPr lang="en-US" smtClean="0"/>
              <a:t>2</a:t>
            </a:fld>
            <a:endParaRPr lang="en-US"/>
          </a:p>
        </p:txBody>
      </p:sp>
    </p:spTree>
    <p:extLst>
      <p:ext uri="{BB962C8B-B14F-4D97-AF65-F5344CB8AC3E}">
        <p14:creationId xmlns:p14="http://schemas.microsoft.com/office/powerpoint/2010/main" val="762449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C432-A9C7-D4E3-360D-633766A85AEF}"/>
              </a:ext>
            </a:extLst>
          </p:cNvPr>
          <p:cNvSpPr>
            <a:spLocks noGrp="1"/>
          </p:cNvSpPr>
          <p:nvPr>
            <p:ph type="title"/>
          </p:nvPr>
        </p:nvSpPr>
        <p:spPr/>
        <p:txBody>
          <a:bodyPr/>
          <a:lstStyle/>
          <a:p>
            <a:pPr algn="ctr"/>
            <a:r>
              <a:rPr lang="en-US" dirty="0"/>
              <a:t>Checking the Data</a:t>
            </a:r>
          </a:p>
        </p:txBody>
      </p:sp>
      <p:sp>
        <p:nvSpPr>
          <p:cNvPr id="3" name="Content Placeholder 2">
            <a:extLst>
              <a:ext uri="{FF2B5EF4-FFF2-40B4-BE49-F238E27FC236}">
                <a16:creationId xmlns:a16="http://schemas.microsoft.com/office/drawing/2014/main" id="{65DD343E-F59A-5D9A-B008-A4E8969E0480}"/>
              </a:ext>
            </a:extLst>
          </p:cNvPr>
          <p:cNvSpPr>
            <a:spLocks noGrp="1"/>
          </p:cNvSpPr>
          <p:nvPr>
            <p:ph sz="half" idx="1"/>
          </p:nvPr>
        </p:nvSpPr>
        <p:spPr/>
        <p:txBody>
          <a:bodyPr/>
          <a:lstStyle/>
          <a:p>
            <a:r>
              <a:rPr lang="en-US" dirty="0"/>
              <a:t>We know that starting off, we have almost 285,000 records. </a:t>
            </a:r>
          </a:p>
          <a:p>
            <a:r>
              <a:rPr lang="en-US" dirty="0"/>
              <a:t>These have 28 post-PCA features as well as:</a:t>
            </a:r>
          </a:p>
          <a:p>
            <a:pPr lvl="1"/>
            <a:r>
              <a:rPr lang="en-US" dirty="0"/>
              <a:t>Time between transactions</a:t>
            </a:r>
          </a:p>
          <a:p>
            <a:pPr lvl="1"/>
            <a:r>
              <a:rPr lang="en-US" dirty="0"/>
              <a:t>Amount</a:t>
            </a:r>
          </a:p>
          <a:p>
            <a:pPr lvl="1"/>
            <a:r>
              <a:rPr lang="en-US" dirty="0"/>
              <a:t>Class (1 for fraud, 0 for not)</a:t>
            </a:r>
          </a:p>
          <a:p>
            <a:r>
              <a:rPr lang="en-US" dirty="0"/>
              <a:t>Initial checks showed that none of the fields had missing values</a:t>
            </a:r>
          </a:p>
        </p:txBody>
      </p:sp>
      <p:sp>
        <p:nvSpPr>
          <p:cNvPr id="5" name="Date Placeholder 4">
            <a:extLst>
              <a:ext uri="{FF2B5EF4-FFF2-40B4-BE49-F238E27FC236}">
                <a16:creationId xmlns:a16="http://schemas.microsoft.com/office/drawing/2014/main" id="{D5B5C662-A109-D608-72DD-74BF98A85BEC}"/>
              </a:ext>
            </a:extLst>
          </p:cNvPr>
          <p:cNvSpPr>
            <a:spLocks noGrp="1"/>
          </p:cNvSpPr>
          <p:nvPr>
            <p:ph type="dt" sz="half" idx="10"/>
          </p:nvPr>
        </p:nvSpPr>
        <p:spPr/>
        <p:txBody>
          <a:bodyPr/>
          <a:lstStyle/>
          <a:p>
            <a:fld id="{0B283B5C-2325-42FF-AF91-C1451D9D66CC}" type="datetime1">
              <a:rPr lang="en-US" smtClean="0"/>
              <a:t>8/12/2024</a:t>
            </a:fld>
            <a:endParaRPr lang="en-US"/>
          </a:p>
        </p:txBody>
      </p:sp>
      <p:sp>
        <p:nvSpPr>
          <p:cNvPr id="6" name="Footer Placeholder 5">
            <a:extLst>
              <a:ext uri="{FF2B5EF4-FFF2-40B4-BE49-F238E27FC236}">
                <a16:creationId xmlns:a16="http://schemas.microsoft.com/office/drawing/2014/main" id="{338EFFEC-F2C0-57C9-2AC3-B19DD010670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D4D1CCC-3D2A-DB91-7EEB-13B6E20E2868}"/>
              </a:ext>
            </a:extLst>
          </p:cNvPr>
          <p:cNvSpPr>
            <a:spLocks noGrp="1"/>
          </p:cNvSpPr>
          <p:nvPr>
            <p:ph type="sldNum" sz="quarter" idx="12"/>
          </p:nvPr>
        </p:nvSpPr>
        <p:spPr/>
        <p:txBody>
          <a:bodyPr/>
          <a:lstStyle/>
          <a:p>
            <a:fld id="{C68AC1EC-23E2-4F0E-A5A4-674EC8DB954E}" type="slidenum">
              <a:rPr lang="en-US" smtClean="0"/>
              <a:t>3</a:t>
            </a:fld>
            <a:endParaRPr lang="en-US"/>
          </a:p>
        </p:txBody>
      </p:sp>
      <p:pic>
        <p:nvPicPr>
          <p:cNvPr id="16" name="Picture 15">
            <a:extLst>
              <a:ext uri="{FF2B5EF4-FFF2-40B4-BE49-F238E27FC236}">
                <a16:creationId xmlns:a16="http://schemas.microsoft.com/office/drawing/2014/main" id="{8E14122E-EB7B-78E9-27DF-2AB1CFE3397B}"/>
              </a:ext>
            </a:extLst>
          </p:cNvPr>
          <p:cNvPicPr>
            <a:picLocks noChangeAspect="1"/>
          </p:cNvPicPr>
          <p:nvPr/>
        </p:nvPicPr>
        <p:blipFill>
          <a:blip r:embed="rId2"/>
          <a:stretch>
            <a:fillRect/>
          </a:stretch>
        </p:blipFill>
        <p:spPr>
          <a:xfrm>
            <a:off x="6329736" y="1960711"/>
            <a:ext cx="5281071" cy="3900339"/>
          </a:xfrm>
          <a:prstGeom prst="rect">
            <a:avLst/>
          </a:prstGeom>
        </p:spPr>
      </p:pic>
    </p:spTree>
    <p:extLst>
      <p:ext uri="{BB962C8B-B14F-4D97-AF65-F5344CB8AC3E}">
        <p14:creationId xmlns:p14="http://schemas.microsoft.com/office/powerpoint/2010/main" val="182172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E44A-F061-995D-5E23-01AA26BDA079}"/>
              </a:ext>
            </a:extLst>
          </p:cNvPr>
          <p:cNvSpPr>
            <a:spLocks noGrp="1"/>
          </p:cNvSpPr>
          <p:nvPr>
            <p:ph type="title"/>
          </p:nvPr>
        </p:nvSpPr>
        <p:spPr/>
        <p:txBody>
          <a:bodyPr/>
          <a:lstStyle/>
          <a:p>
            <a:pPr algn="ctr"/>
            <a:r>
              <a:rPr lang="en-US" dirty="0"/>
              <a:t>Visualization of Data Distribution</a:t>
            </a:r>
          </a:p>
        </p:txBody>
      </p:sp>
      <p:sp>
        <p:nvSpPr>
          <p:cNvPr id="5" name="Date Placeholder 4">
            <a:extLst>
              <a:ext uri="{FF2B5EF4-FFF2-40B4-BE49-F238E27FC236}">
                <a16:creationId xmlns:a16="http://schemas.microsoft.com/office/drawing/2014/main" id="{1275EAE2-4D9A-D029-E987-8631E436AED5}"/>
              </a:ext>
            </a:extLst>
          </p:cNvPr>
          <p:cNvSpPr>
            <a:spLocks noGrp="1"/>
          </p:cNvSpPr>
          <p:nvPr>
            <p:ph type="dt" sz="half" idx="10"/>
          </p:nvPr>
        </p:nvSpPr>
        <p:spPr/>
        <p:txBody>
          <a:bodyPr/>
          <a:lstStyle/>
          <a:p>
            <a:fld id="{0B283B5C-2325-42FF-AF91-C1451D9D66CC}" type="datetime1">
              <a:rPr lang="en-US" smtClean="0"/>
              <a:t>8/12/2024</a:t>
            </a:fld>
            <a:endParaRPr lang="en-US"/>
          </a:p>
        </p:txBody>
      </p:sp>
      <p:sp>
        <p:nvSpPr>
          <p:cNvPr id="6" name="Footer Placeholder 5">
            <a:extLst>
              <a:ext uri="{FF2B5EF4-FFF2-40B4-BE49-F238E27FC236}">
                <a16:creationId xmlns:a16="http://schemas.microsoft.com/office/drawing/2014/main" id="{A4226552-6BEF-85EA-59F1-B82489C628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5211D8-47C2-6600-315C-7363855AF6D5}"/>
              </a:ext>
            </a:extLst>
          </p:cNvPr>
          <p:cNvSpPr>
            <a:spLocks noGrp="1"/>
          </p:cNvSpPr>
          <p:nvPr>
            <p:ph type="sldNum" sz="quarter" idx="12"/>
          </p:nvPr>
        </p:nvSpPr>
        <p:spPr/>
        <p:txBody>
          <a:bodyPr/>
          <a:lstStyle/>
          <a:p>
            <a:fld id="{C68AC1EC-23E2-4F0E-A5A4-674EC8DB954E}" type="slidenum">
              <a:rPr lang="en-US" smtClean="0"/>
              <a:t>4</a:t>
            </a:fld>
            <a:endParaRPr lang="en-US"/>
          </a:p>
        </p:txBody>
      </p:sp>
      <p:sp>
        <p:nvSpPr>
          <p:cNvPr id="13" name="Content Placeholder 12">
            <a:extLst>
              <a:ext uri="{FF2B5EF4-FFF2-40B4-BE49-F238E27FC236}">
                <a16:creationId xmlns:a16="http://schemas.microsoft.com/office/drawing/2014/main" id="{46BF790B-1DE7-ECF8-9410-DFE09BCA557E}"/>
              </a:ext>
            </a:extLst>
          </p:cNvPr>
          <p:cNvSpPr>
            <a:spLocks noGrp="1"/>
          </p:cNvSpPr>
          <p:nvPr>
            <p:ph sz="half" idx="1"/>
          </p:nvPr>
        </p:nvSpPr>
        <p:spPr/>
        <p:txBody>
          <a:bodyPr/>
          <a:lstStyle/>
          <a:p>
            <a:endParaRPr lang="en-US"/>
          </a:p>
        </p:txBody>
      </p:sp>
      <p:pic>
        <p:nvPicPr>
          <p:cNvPr id="16" name="Content Placeholder 15">
            <a:extLst>
              <a:ext uri="{FF2B5EF4-FFF2-40B4-BE49-F238E27FC236}">
                <a16:creationId xmlns:a16="http://schemas.microsoft.com/office/drawing/2014/main" id="{7DBAC9C9-DCEE-EE4A-AAA5-796C99FDA612}"/>
              </a:ext>
            </a:extLst>
          </p:cNvPr>
          <p:cNvPicPr>
            <a:picLocks noGrp="1" noChangeAspect="1"/>
          </p:cNvPicPr>
          <p:nvPr>
            <p:ph sz="half" idx="2"/>
          </p:nvPr>
        </p:nvPicPr>
        <p:blipFill>
          <a:blip r:embed="rId3"/>
          <a:stretch>
            <a:fillRect/>
          </a:stretch>
        </p:blipFill>
        <p:spPr>
          <a:xfrm>
            <a:off x="6898821" y="2227263"/>
            <a:ext cx="4001407" cy="3633787"/>
          </a:xfrm>
          <a:prstGeom prst="rect">
            <a:avLst/>
          </a:prstGeom>
        </p:spPr>
      </p:pic>
      <p:pic>
        <p:nvPicPr>
          <p:cNvPr id="2050" name="Picture 2">
            <a:extLst>
              <a:ext uri="{FF2B5EF4-FFF2-40B4-BE49-F238E27FC236}">
                <a16:creationId xmlns:a16="http://schemas.microsoft.com/office/drawing/2014/main" id="{9F58F6E0-5757-A60E-A973-753279EB45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917" y="2122926"/>
            <a:ext cx="56959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83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D97F-D11F-4522-0063-4D172775FCF9}"/>
              </a:ext>
            </a:extLst>
          </p:cNvPr>
          <p:cNvSpPr>
            <a:spLocks noGrp="1"/>
          </p:cNvSpPr>
          <p:nvPr>
            <p:ph type="title"/>
          </p:nvPr>
        </p:nvSpPr>
        <p:spPr/>
        <p:txBody>
          <a:bodyPr/>
          <a:lstStyle/>
          <a:p>
            <a:r>
              <a:rPr lang="en-US" dirty="0"/>
              <a:t>Graphing the Results</a:t>
            </a:r>
          </a:p>
        </p:txBody>
      </p:sp>
      <p:sp>
        <p:nvSpPr>
          <p:cNvPr id="4" name="Date Placeholder 3">
            <a:extLst>
              <a:ext uri="{FF2B5EF4-FFF2-40B4-BE49-F238E27FC236}">
                <a16:creationId xmlns:a16="http://schemas.microsoft.com/office/drawing/2014/main" id="{BDEDD1AA-2F22-56F2-117D-F5BFA68B3558}"/>
              </a:ext>
            </a:extLst>
          </p:cNvPr>
          <p:cNvSpPr>
            <a:spLocks noGrp="1"/>
          </p:cNvSpPr>
          <p:nvPr>
            <p:ph type="dt" sz="half" idx="10"/>
          </p:nvPr>
        </p:nvSpPr>
        <p:spPr/>
        <p:txBody>
          <a:bodyPr/>
          <a:lstStyle/>
          <a:p>
            <a:fld id="{579F6069-8263-4296-913A-BC2234E8D32B}" type="datetime1">
              <a:rPr lang="en-US" smtClean="0"/>
              <a:t>8/12/2024</a:t>
            </a:fld>
            <a:endParaRPr lang="en-US"/>
          </a:p>
        </p:txBody>
      </p:sp>
      <p:sp>
        <p:nvSpPr>
          <p:cNvPr id="5" name="Footer Placeholder 4">
            <a:extLst>
              <a:ext uri="{FF2B5EF4-FFF2-40B4-BE49-F238E27FC236}">
                <a16:creationId xmlns:a16="http://schemas.microsoft.com/office/drawing/2014/main" id="{0CF4F2E2-E2C2-B7FC-C525-5D55F81C929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0FA8BE5-C45B-4D4E-D300-FCA8CB92382B}"/>
              </a:ext>
            </a:extLst>
          </p:cNvPr>
          <p:cNvSpPr>
            <a:spLocks noGrp="1"/>
          </p:cNvSpPr>
          <p:nvPr>
            <p:ph type="sldNum" sz="quarter" idx="12"/>
          </p:nvPr>
        </p:nvSpPr>
        <p:spPr/>
        <p:txBody>
          <a:bodyPr/>
          <a:lstStyle/>
          <a:p>
            <a:fld id="{C68AC1EC-23E2-4F0E-A5A4-674EC8DB954E}" type="slidenum">
              <a:rPr lang="en-US" smtClean="0"/>
              <a:t>5</a:t>
            </a:fld>
            <a:endParaRPr lang="en-US"/>
          </a:p>
        </p:txBody>
      </p:sp>
      <p:pic>
        <p:nvPicPr>
          <p:cNvPr id="10" name="Picture 9">
            <a:extLst>
              <a:ext uri="{FF2B5EF4-FFF2-40B4-BE49-F238E27FC236}">
                <a16:creationId xmlns:a16="http://schemas.microsoft.com/office/drawing/2014/main" id="{2D595EF1-276D-6569-8143-8A96ACAC3C6E}"/>
              </a:ext>
            </a:extLst>
          </p:cNvPr>
          <p:cNvPicPr>
            <a:picLocks noChangeAspect="1"/>
          </p:cNvPicPr>
          <p:nvPr/>
        </p:nvPicPr>
        <p:blipFill>
          <a:blip r:embed="rId3"/>
          <a:stretch>
            <a:fillRect/>
          </a:stretch>
        </p:blipFill>
        <p:spPr>
          <a:xfrm>
            <a:off x="3343275" y="2002111"/>
            <a:ext cx="5505450" cy="4314825"/>
          </a:xfrm>
          <a:prstGeom prst="rect">
            <a:avLst/>
          </a:prstGeom>
        </p:spPr>
      </p:pic>
    </p:spTree>
    <p:extLst>
      <p:ext uri="{BB962C8B-B14F-4D97-AF65-F5344CB8AC3E}">
        <p14:creationId xmlns:p14="http://schemas.microsoft.com/office/powerpoint/2010/main" val="284711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7E11-EABC-0EAD-D538-7909A9F20D63}"/>
              </a:ext>
            </a:extLst>
          </p:cNvPr>
          <p:cNvSpPr>
            <a:spLocks noGrp="1"/>
          </p:cNvSpPr>
          <p:nvPr>
            <p:ph type="title"/>
          </p:nvPr>
        </p:nvSpPr>
        <p:spPr/>
        <p:txBody>
          <a:bodyPr/>
          <a:lstStyle/>
          <a:p>
            <a:pPr algn="ctr"/>
            <a:r>
              <a:rPr lang="en-US" dirty="0"/>
              <a:t>Comparisons</a:t>
            </a:r>
          </a:p>
        </p:txBody>
      </p:sp>
      <p:sp>
        <p:nvSpPr>
          <p:cNvPr id="4" name="Date Placeholder 3">
            <a:extLst>
              <a:ext uri="{FF2B5EF4-FFF2-40B4-BE49-F238E27FC236}">
                <a16:creationId xmlns:a16="http://schemas.microsoft.com/office/drawing/2014/main" id="{65BFE8FE-A9AF-3E6A-5963-FE67C0C66EDC}"/>
              </a:ext>
            </a:extLst>
          </p:cNvPr>
          <p:cNvSpPr>
            <a:spLocks noGrp="1"/>
          </p:cNvSpPr>
          <p:nvPr>
            <p:ph type="dt" sz="half" idx="10"/>
          </p:nvPr>
        </p:nvSpPr>
        <p:spPr/>
        <p:txBody>
          <a:bodyPr/>
          <a:lstStyle/>
          <a:p>
            <a:fld id="{579F6069-8263-4296-913A-BC2234E8D32B}" type="datetime1">
              <a:rPr lang="en-US" smtClean="0"/>
              <a:t>8/12/2024</a:t>
            </a:fld>
            <a:endParaRPr lang="en-US"/>
          </a:p>
        </p:txBody>
      </p:sp>
      <p:sp>
        <p:nvSpPr>
          <p:cNvPr id="5" name="Footer Placeholder 4">
            <a:extLst>
              <a:ext uri="{FF2B5EF4-FFF2-40B4-BE49-F238E27FC236}">
                <a16:creationId xmlns:a16="http://schemas.microsoft.com/office/drawing/2014/main" id="{381CFFF1-B107-EE28-F298-A1459666333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65081F4-18F4-F463-212A-85C332570B99}"/>
              </a:ext>
            </a:extLst>
          </p:cNvPr>
          <p:cNvSpPr>
            <a:spLocks noGrp="1"/>
          </p:cNvSpPr>
          <p:nvPr>
            <p:ph type="sldNum" sz="quarter" idx="12"/>
          </p:nvPr>
        </p:nvSpPr>
        <p:spPr/>
        <p:txBody>
          <a:bodyPr/>
          <a:lstStyle/>
          <a:p>
            <a:fld id="{C68AC1EC-23E2-4F0E-A5A4-674EC8DB954E}" type="slidenum">
              <a:rPr lang="en-US" smtClean="0"/>
              <a:t>6</a:t>
            </a:fld>
            <a:endParaRPr lang="en-US"/>
          </a:p>
        </p:txBody>
      </p:sp>
      <p:pic>
        <p:nvPicPr>
          <p:cNvPr id="13" name="Picture 12">
            <a:extLst>
              <a:ext uri="{FF2B5EF4-FFF2-40B4-BE49-F238E27FC236}">
                <a16:creationId xmlns:a16="http://schemas.microsoft.com/office/drawing/2014/main" id="{A2563D2A-3B6A-2350-81D3-6EBF6E7B689C}"/>
              </a:ext>
            </a:extLst>
          </p:cNvPr>
          <p:cNvPicPr>
            <a:picLocks noChangeAspect="1"/>
          </p:cNvPicPr>
          <p:nvPr/>
        </p:nvPicPr>
        <p:blipFill>
          <a:blip r:embed="rId3"/>
          <a:stretch>
            <a:fillRect/>
          </a:stretch>
        </p:blipFill>
        <p:spPr>
          <a:xfrm>
            <a:off x="428134" y="2031781"/>
            <a:ext cx="3744474" cy="1638300"/>
          </a:xfrm>
          <a:prstGeom prst="rect">
            <a:avLst/>
          </a:prstGeom>
        </p:spPr>
      </p:pic>
      <p:pic>
        <p:nvPicPr>
          <p:cNvPr id="15" name="Picture 14">
            <a:extLst>
              <a:ext uri="{FF2B5EF4-FFF2-40B4-BE49-F238E27FC236}">
                <a16:creationId xmlns:a16="http://schemas.microsoft.com/office/drawing/2014/main" id="{3647CAA9-280D-73D5-C567-24AF3A9222CA}"/>
              </a:ext>
            </a:extLst>
          </p:cNvPr>
          <p:cNvPicPr>
            <a:picLocks noChangeAspect="1"/>
          </p:cNvPicPr>
          <p:nvPr/>
        </p:nvPicPr>
        <p:blipFill>
          <a:blip r:embed="rId4"/>
          <a:stretch>
            <a:fillRect/>
          </a:stretch>
        </p:blipFill>
        <p:spPr>
          <a:xfrm>
            <a:off x="428133" y="3890141"/>
            <a:ext cx="3996722" cy="1600200"/>
          </a:xfrm>
          <a:prstGeom prst="rect">
            <a:avLst/>
          </a:prstGeom>
        </p:spPr>
      </p:pic>
      <p:pic>
        <p:nvPicPr>
          <p:cNvPr id="17" name="Picture 16">
            <a:extLst>
              <a:ext uri="{FF2B5EF4-FFF2-40B4-BE49-F238E27FC236}">
                <a16:creationId xmlns:a16="http://schemas.microsoft.com/office/drawing/2014/main" id="{C220338A-C12B-83A9-74E3-673601959A7C}"/>
              </a:ext>
            </a:extLst>
          </p:cNvPr>
          <p:cNvPicPr>
            <a:picLocks noChangeAspect="1"/>
          </p:cNvPicPr>
          <p:nvPr/>
        </p:nvPicPr>
        <p:blipFill>
          <a:blip r:embed="rId5"/>
          <a:stretch>
            <a:fillRect/>
          </a:stretch>
        </p:blipFill>
        <p:spPr>
          <a:xfrm>
            <a:off x="7605951" y="2031781"/>
            <a:ext cx="3871966" cy="1676400"/>
          </a:xfrm>
          <a:prstGeom prst="rect">
            <a:avLst/>
          </a:prstGeom>
        </p:spPr>
      </p:pic>
      <p:pic>
        <p:nvPicPr>
          <p:cNvPr id="19" name="Picture 18">
            <a:extLst>
              <a:ext uri="{FF2B5EF4-FFF2-40B4-BE49-F238E27FC236}">
                <a16:creationId xmlns:a16="http://schemas.microsoft.com/office/drawing/2014/main" id="{BE517A54-F606-5D29-98D8-E3BF2D971FB3}"/>
              </a:ext>
            </a:extLst>
          </p:cNvPr>
          <p:cNvPicPr>
            <a:picLocks noChangeAspect="1"/>
          </p:cNvPicPr>
          <p:nvPr/>
        </p:nvPicPr>
        <p:blipFill>
          <a:blip r:embed="rId6"/>
          <a:stretch>
            <a:fillRect/>
          </a:stretch>
        </p:blipFill>
        <p:spPr>
          <a:xfrm>
            <a:off x="7800852" y="3861566"/>
            <a:ext cx="3710770" cy="1657350"/>
          </a:xfrm>
          <a:prstGeom prst="rect">
            <a:avLst/>
          </a:prstGeom>
        </p:spPr>
      </p:pic>
      <p:pic>
        <p:nvPicPr>
          <p:cNvPr id="21" name="Picture 20">
            <a:extLst>
              <a:ext uri="{FF2B5EF4-FFF2-40B4-BE49-F238E27FC236}">
                <a16:creationId xmlns:a16="http://schemas.microsoft.com/office/drawing/2014/main" id="{0538FF02-5D51-5AFA-C022-619CE24750F0}"/>
              </a:ext>
            </a:extLst>
          </p:cNvPr>
          <p:cNvPicPr>
            <a:picLocks noChangeAspect="1"/>
          </p:cNvPicPr>
          <p:nvPr/>
        </p:nvPicPr>
        <p:blipFill>
          <a:blip r:embed="rId7"/>
          <a:stretch>
            <a:fillRect/>
          </a:stretch>
        </p:blipFill>
        <p:spPr>
          <a:xfrm>
            <a:off x="4172608" y="2093693"/>
            <a:ext cx="3433343" cy="1552575"/>
          </a:xfrm>
          <a:prstGeom prst="rect">
            <a:avLst/>
          </a:prstGeom>
        </p:spPr>
      </p:pic>
      <p:pic>
        <p:nvPicPr>
          <p:cNvPr id="23" name="Picture 22">
            <a:extLst>
              <a:ext uri="{FF2B5EF4-FFF2-40B4-BE49-F238E27FC236}">
                <a16:creationId xmlns:a16="http://schemas.microsoft.com/office/drawing/2014/main" id="{2761990A-29CE-23E4-9D9B-5FE4BF385356}"/>
              </a:ext>
            </a:extLst>
          </p:cNvPr>
          <p:cNvPicPr>
            <a:picLocks noChangeAspect="1"/>
          </p:cNvPicPr>
          <p:nvPr/>
        </p:nvPicPr>
        <p:blipFill>
          <a:blip r:embed="rId8"/>
          <a:stretch>
            <a:fillRect/>
          </a:stretch>
        </p:blipFill>
        <p:spPr>
          <a:xfrm>
            <a:off x="4172608" y="3928241"/>
            <a:ext cx="3594539" cy="1524000"/>
          </a:xfrm>
          <a:prstGeom prst="rect">
            <a:avLst/>
          </a:prstGeom>
        </p:spPr>
      </p:pic>
    </p:spTree>
    <p:extLst>
      <p:ext uri="{BB962C8B-B14F-4D97-AF65-F5344CB8AC3E}">
        <p14:creationId xmlns:p14="http://schemas.microsoft.com/office/powerpoint/2010/main" val="9267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EA99-41D7-9BE0-7F0A-81118FBA0B1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9E929E-0A76-D951-789C-EA2BC8F35CD3}"/>
              </a:ext>
            </a:extLst>
          </p:cNvPr>
          <p:cNvSpPr>
            <a:spLocks noGrp="1"/>
          </p:cNvSpPr>
          <p:nvPr>
            <p:ph idx="1"/>
          </p:nvPr>
        </p:nvSpPr>
        <p:spPr/>
        <p:txBody>
          <a:bodyPr/>
          <a:lstStyle/>
          <a:p>
            <a:r>
              <a:rPr lang="en-US" dirty="0"/>
              <a:t>Our baseline Random Forest model performed spectacularly having an accuracy for predicting credit card fraud at above a 90% rate.</a:t>
            </a:r>
          </a:p>
          <a:p>
            <a:r>
              <a:rPr lang="en-US" dirty="0"/>
              <a:t>The model likely outperformed similar models due to its robust nature against things like class imbalance</a:t>
            </a:r>
          </a:p>
          <a:p>
            <a:r>
              <a:rPr lang="en-US" dirty="0"/>
              <a:t>In future comparing the execution times of the models may be an interesting test as you can compare efficiency against accuracy.</a:t>
            </a:r>
          </a:p>
          <a:p>
            <a:pPr lvl="1"/>
            <a:r>
              <a:rPr lang="en-US" dirty="0"/>
              <a:t>This may be helpful for fraudulent transactions, as the quicker they are found, the easier it is to stop and the less money the company loses to this fraud.</a:t>
            </a:r>
          </a:p>
        </p:txBody>
      </p:sp>
      <p:sp>
        <p:nvSpPr>
          <p:cNvPr id="4" name="Date Placeholder 3">
            <a:extLst>
              <a:ext uri="{FF2B5EF4-FFF2-40B4-BE49-F238E27FC236}">
                <a16:creationId xmlns:a16="http://schemas.microsoft.com/office/drawing/2014/main" id="{C347E7C7-A5E7-8D26-6370-B291302FED95}"/>
              </a:ext>
            </a:extLst>
          </p:cNvPr>
          <p:cNvSpPr>
            <a:spLocks noGrp="1"/>
          </p:cNvSpPr>
          <p:nvPr>
            <p:ph type="dt" sz="half" idx="10"/>
          </p:nvPr>
        </p:nvSpPr>
        <p:spPr/>
        <p:txBody>
          <a:bodyPr/>
          <a:lstStyle/>
          <a:p>
            <a:fld id="{579F6069-8263-4296-913A-BC2234E8D32B}" type="datetime1">
              <a:rPr lang="en-US" smtClean="0"/>
              <a:t>8/12/2024</a:t>
            </a:fld>
            <a:endParaRPr lang="en-US"/>
          </a:p>
        </p:txBody>
      </p:sp>
      <p:sp>
        <p:nvSpPr>
          <p:cNvPr id="5" name="Footer Placeholder 4">
            <a:extLst>
              <a:ext uri="{FF2B5EF4-FFF2-40B4-BE49-F238E27FC236}">
                <a16:creationId xmlns:a16="http://schemas.microsoft.com/office/drawing/2014/main" id="{C3DAC24B-B0E5-FE35-FD5C-98AE1E718CD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1DE634C-CF2A-820A-C01A-357A9DB78074}"/>
              </a:ext>
            </a:extLst>
          </p:cNvPr>
          <p:cNvSpPr>
            <a:spLocks noGrp="1"/>
          </p:cNvSpPr>
          <p:nvPr>
            <p:ph type="sldNum" sz="quarter" idx="12"/>
          </p:nvPr>
        </p:nvSpPr>
        <p:spPr/>
        <p:txBody>
          <a:bodyPr/>
          <a:lstStyle/>
          <a:p>
            <a:fld id="{C68AC1EC-23E2-4F0E-A5A4-674EC8DB954E}" type="slidenum">
              <a:rPr lang="en-US" smtClean="0"/>
              <a:t>7</a:t>
            </a:fld>
            <a:endParaRPr lang="en-US"/>
          </a:p>
        </p:txBody>
      </p:sp>
    </p:spTree>
    <p:extLst>
      <p:ext uri="{BB962C8B-B14F-4D97-AF65-F5344CB8AC3E}">
        <p14:creationId xmlns:p14="http://schemas.microsoft.com/office/powerpoint/2010/main" val="77412151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Dividend</Template>
  <TotalTime>2303</TotalTime>
  <Words>566</Words>
  <Application>Microsoft Office PowerPoint</Application>
  <PresentationFormat>Widescreen</PresentationFormat>
  <Paragraphs>53</Paragraphs>
  <Slides>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Helvetica Neue</vt:lpstr>
      <vt:lpstr>Aptos</vt:lpstr>
      <vt:lpstr>Arial</vt:lpstr>
      <vt:lpstr>Gill Sans MT</vt:lpstr>
      <vt:lpstr>Wingdings 2</vt:lpstr>
      <vt:lpstr>Dividend</vt:lpstr>
      <vt:lpstr>Random Forest for Fraud Detection</vt:lpstr>
      <vt:lpstr>Introduction</vt:lpstr>
      <vt:lpstr>Checking the Data</vt:lpstr>
      <vt:lpstr>Visualization of Data Distribution</vt:lpstr>
      <vt:lpstr>Graphing the Results</vt:lpstr>
      <vt:lpstr>Comparisons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 Ozaeta</dc:creator>
  <cp:lastModifiedBy>Martin Ozaeta</cp:lastModifiedBy>
  <cp:revision>4</cp:revision>
  <dcterms:created xsi:type="dcterms:W3CDTF">2024-08-12T22:44:07Z</dcterms:created>
  <dcterms:modified xsi:type="dcterms:W3CDTF">2024-08-14T13:07:11Z</dcterms:modified>
</cp:coreProperties>
</file>