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57" r:id="rId6"/>
    <p:sldId id="258" r:id="rId7"/>
    <p:sldId id="261" r:id="rId8"/>
    <p:sldId id="262" r:id="rId9"/>
    <p:sldId id="263" r:id="rId10"/>
    <p:sldId id="264" r:id="rId11"/>
    <p:sldId id="266" r:id="rId12"/>
    <p:sldId id="267" r:id="rId13"/>
    <p:sldId id="259" r:id="rId14"/>
    <p:sldId id="260" r:id="rId15"/>
    <p:sldId id="275" r:id="rId16"/>
    <p:sldId id="276"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B6F54C-2EC6-4B33-8E00-A3236991B7A8}"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9F21F-7F55-476D-988A-FA80BC2DC298}" type="slidenum">
              <a:rPr lang="en-US" smtClean="0"/>
              <a:t>‹#›</a:t>
            </a:fld>
            <a:endParaRPr lang="en-US"/>
          </a:p>
        </p:txBody>
      </p:sp>
    </p:spTree>
    <p:extLst>
      <p:ext uri="{BB962C8B-B14F-4D97-AF65-F5344CB8AC3E}">
        <p14:creationId xmlns:p14="http://schemas.microsoft.com/office/powerpoint/2010/main" val="423355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6F54C-2EC6-4B33-8E00-A3236991B7A8}"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9F21F-7F55-476D-988A-FA80BC2DC298}" type="slidenum">
              <a:rPr lang="en-US" smtClean="0"/>
              <a:t>‹#›</a:t>
            </a:fld>
            <a:endParaRPr lang="en-US"/>
          </a:p>
        </p:txBody>
      </p:sp>
    </p:spTree>
    <p:extLst>
      <p:ext uri="{BB962C8B-B14F-4D97-AF65-F5344CB8AC3E}">
        <p14:creationId xmlns:p14="http://schemas.microsoft.com/office/powerpoint/2010/main" val="241242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6F54C-2EC6-4B33-8E00-A3236991B7A8}"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9F21F-7F55-476D-988A-FA80BC2DC298}" type="slidenum">
              <a:rPr lang="en-US" smtClean="0"/>
              <a:t>‹#›</a:t>
            </a:fld>
            <a:endParaRPr lang="en-US"/>
          </a:p>
        </p:txBody>
      </p:sp>
    </p:spTree>
    <p:extLst>
      <p:ext uri="{BB962C8B-B14F-4D97-AF65-F5344CB8AC3E}">
        <p14:creationId xmlns:p14="http://schemas.microsoft.com/office/powerpoint/2010/main" val="351281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6F54C-2EC6-4B33-8E00-A3236991B7A8}"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9F21F-7F55-476D-988A-FA80BC2DC298}" type="slidenum">
              <a:rPr lang="en-US" smtClean="0"/>
              <a:t>‹#›</a:t>
            </a:fld>
            <a:endParaRPr lang="en-US"/>
          </a:p>
        </p:txBody>
      </p:sp>
    </p:spTree>
    <p:extLst>
      <p:ext uri="{BB962C8B-B14F-4D97-AF65-F5344CB8AC3E}">
        <p14:creationId xmlns:p14="http://schemas.microsoft.com/office/powerpoint/2010/main" val="47765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6F54C-2EC6-4B33-8E00-A3236991B7A8}"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9F21F-7F55-476D-988A-FA80BC2DC298}" type="slidenum">
              <a:rPr lang="en-US" smtClean="0"/>
              <a:t>‹#›</a:t>
            </a:fld>
            <a:endParaRPr lang="en-US"/>
          </a:p>
        </p:txBody>
      </p:sp>
    </p:spTree>
    <p:extLst>
      <p:ext uri="{BB962C8B-B14F-4D97-AF65-F5344CB8AC3E}">
        <p14:creationId xmlns:p14="http://schemas.microsoft.com/office/powerpoint/2010/main" val="184190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B6F54C-2EC6-4B33-8E00-A3236991B7A8}"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9F21F-7F55-476D-988A-FA80BC2DC298}" type="slidenum">
              <a:rPr lang="en-US" smtClean="0"/>
              <a:t>‹#›</a:t>
            </a:fld>
            <a:endParaRPr lang="en-US"/>
          </a:p>
        </p:txBody>
      </p:sp>
    </p:spTree>
    <p:extLst>
      <p:ext uri="{BB962C8B-B14F-4D97-AF65-F5344CB8AC3E}">
        <p14:creationId xmlns:p14="http://schemas.microsoft.com/office/powerpoint/2010/main" val="189262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B6F54C-2EC6-4B33-8E00-A3236991B7A8}" type="datetimeFigureOut">
              <a:rPr lang="en-US" smtClean="0"/>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9F21F-7F55-476D-988A-FA80BC2DC298}" type="slidenum">
              <a:rPr lang="en-US" smtClean="0"/>
              <a:t>‹#›</a:t>
            </a:fld>
            <a:endParaRPr lang="en-US"/>
          </a:p>
        </p:txBody>
      </p:sp>
    </p:spTree>
    <p:extLst>
      <p:ext uri="{BB962C8B-B14F-4D97-AF65-F5344CB8AC3E}">
        <p14:creationId xmlns:p14="http://schemas.microsoft.com/office/powerpoint/2010/main" val="53267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B6F54C-2EC6-4B33-8E00-A3236991B7A8}" type="datetimeFigureOut">
              <a:rPr lang="en-US" smtClean="0"/>
              <a:t>12/24/2022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9F21F-7F55-476D-988A-FA80BC2DC298}" type="slidenum">
              <a:rPr lang="en-US" smtClean="0"/>
              <a:t>‹#›</a:t>
            </a:fld>
            <a:endParaRPr lang="en-US"/>
          </a:p>
        </p:txBody>
      </p:sp>
    </p:spTree>
    <p:extLst>
      <p:ext uri="{BB962C8B-B14F-4D97-AF65-F5344CB8AC3E}">
        <p14:creationId xmlns:p14="http://schemas.microsoft.com/office/powerpoint/2010/main" val="1526639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6F54C-2EC6-4B33-8E00-A3236991B7A8}" type="datetimeFigureOut">
              <a:rPr lang="en-US" smtClean="0"/>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9F21F-7F55-476D-988A-FA80BC2DC298}" type="slidenum">
              <a:rPr lang="en-US" smtClean="0"/>
              <a:t>‹#›</a:t>
            </a:fld>
            <a:endParaRPr lang="en-US"/>
          </a:p>
        </p:txBody>
      </p:sp>
    </p:spTree>
    <p:extLst>
      <p:ext uri="{BB962C8B-B14F-4D97-AF65-F5344CB8AC3E}">
        <p14:creationId xmlns:p14="http://schemas.microsoft.com/office/powerpoint/2010/main" val="406800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6F54C-2EC6-4B33-8E00-A3236991B7A8}"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9F21F-7F55-476D-988A-FA80BC2DC298}" type="slidenum">
              <a:rPr lang="en-US" smtClean="0"/>
              <a:t>‹#›</a:t>
            </a:fld>
            <a:endParaRPr lang="en-US"/>
          </a:p>
        </p:txBody>
      </p:sp>
    </p:spTree>
    <p:extLst>
      <p:ext uri="{BB962C8B-B14F-4D97-AF65-F5344CB8AC3E}">
        <p14:creationId xmlns:p14="http://schemas.microsoft.com/office/powerpoint/2010/main" val="181967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6F54C-2EC6-4B33-8E00-A3236991B7A8}"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9F21F-7F55-476D-988A-FA80BC2DC298}" type="slidenum">
              <a:rPr lang="en-US" smtClean="0"/>
              <a:t>‹#›</a:t>
            </a:fld>
            <a:endParaRPr lang="en-US"/>
          </a:p>
        </p:txBody>
      </p:sp>
    </p:spTree>
    <p:extLst>
      <p:ext uri="{BB962C8B-B14F-4D97-AF65-F5344CB8AC3E}">
        <p14:creationId xmlns:p14="http://schemas.microsoft.com/office/powerpoint/2010/main" val="313197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6F54C-2EC6-4B33-8E00-A3236991B7A8}" type="datetimeFigureOut">
              <a:rPr lang="en-US" smtClean="0"/>
              <a:t>12/24/2022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9F21F-7F55-476D-988A-FA80BC2DC298}" type="slidenum">
              <a:rPr lang="en-US" smtClean="0"/>
              <a:t>‹#›</a:t>
            </a:fld>
            <a:endParaRPr lang="en-US"/>
          </a:p>
        </p:txBody>
      </p:sp>
    </p:spTree>
    <p:extLst>
      <p:ext uri="{BB962C8B-B14F-4D97-AF65-F5344CB8AC3E}">
        <p14:creationId xmlns:p14="http://schemas.microsoft.com/office/powerpoint/2010/main" val="195706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441DA7D4-A7E8-ECC8-87C7-584F0B42E411}"/>
              </a:ext>
            </a:extLst>
          </p:cNvPr>
          <p:cNvSpPr>
            <a:spLocks noGrp="1"/>
          </p:cNvSpPr>
          <p:nvPr>
            <p:ph type="subTitle" idx="1"/>
          </p:nvPr>
        </p:nvSpPr>
        <p:spPr>
          <a:xfrm>
            <a:off x="6841779" y="5222016"/>
            <a:ext cx="4941770" cy="806116"/>
          </a:xfrm>
        </p:spPr>
        <p:txBody>
          <a:bodyPr>
            <a:normAutofit/>
          </a:bodyPr>
          <a:lstStyle/>
          <a:p>
            <a:pPr algn="l"/>
            <a:r>
              <a:rPr lang="en-US" dirty="0" err="1"/>
              <a:t>Eng</a:t>
            </a:r>
            <a:r>
              <a:rPr lang="en-US" dirty="0"/>
              <a:t> : Mahmoud Taha</a:t>
            </a:r>
          </a:p>
        </p:txBody>
      </p:sp>
      <p:sp>
        <p:nvSpPr>
          <p:cNvPr id="11" name="Subtitle 2">
            <a:extLst>
              <a:ext uri="{FF2B5EF4-FFF2-40B4-BE49-F238E27FC236}">
                <a16:creationId xmlns:a16="http://schemas.microsoft.com/office/drawing/2014/main" id="{014BB4E6-F2D6-6082-97C6-701391EF8FF8}"/>
              </a:ext>
            </a:extLst>
          </p:cNvPr>
          <p:cNvSpPr txBox="1">
            <a:spLocks/>
          </p:cNvSpPr>
          <p:nvPr/>
        </p:nvSpPr>
        <p:spPr>
          <a:xfrm>
            <a:off x="6841779" y="4415900"/>
            <a:ext cx="4941770" cy="8061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t>DR :</a:t>
            </a:r>
            <a:r>
              <a:rPr lang="en-US" sz="3200" dirty="0"/>
              <a:t> </a:t>
            </a:r>
            <a:r>
              <a:rPr lang="en-US" sz="3200" b="1" dirty="0"/>
              <a:t>Abdelhamid </a:t>
            </a:r>
            <a:r>
              <a:rPr lang="en-US" sz="3200" b="1" dirty="0" err="1"/>
              <a:t>Attaby</a:t>
            </a:r>
            <a:endParaRPr lang="en-US" sz="3200" b="1" dirty="0"/>
          </a:p>
        </p:txBody>
      </p:sp>
      <p:sp>
        <p:nvSpPr>
          <p:cNvPr id="12" name="Title 1">
            <a:extLst>
              <a:ext uri="{FF2B5EF4-FFF2-40B4-BE49-F238E27FC236}">
                <a16:creationId xmlns:a16="http://schemas.microsoft.com/office/drawing/2014/main" id="{009CC424-D633-F3B9-0FF0-859123E362C6}"/>
              </a:ext>
            </a:extLst>
          </p:cNvPr>
          <p:cNvSpPr>
            <a:spLocks noGrp="1"/>
          </p:cNvSpPr>
          <p:nvPr/>
        </p:nvSpPr>
        <p:spPr>
          <a:xfrm>
            <a:off x="1524000" y="1361281"/>
            <a:ext cx="9144000" cy="16735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Snake game</a:t>
            </a:r>
          </a:p>
        </p:txBody>
      </p:sp>
      <p:sp>
        <p:nvSpPr>
          <p:cNvPr id="13" name="Subtitle 2">
            <a:extLst>
              <a:ext uri="{FF2B5EF4-FFF2-40B4-BE49-F238E27FC236}">
                <a16:creationId xmlns:a16="http://schemas.microsoft.com/office/drawing/2014/main" id="{F5866FDB-DDCB-28D9-B29D-6D2389A46E1B}"/>
              </a:ext>
            </a:extLst>
          </p:cNvPr>
          <p:cNvSpPr>
            <a:spLocks noGrp="1"/>
          </p:cNvSpPr>
          <p:nvPr/>
        </p:nvSpPr>
        <p:spPr>
          <a:xfrm>
            <a:off x="1524000" y="3041733"/>
            <a:ext cx="9144000" cy="8061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Microprocessor project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58FE-A927-80E3-1174-6591CF0F3EE9}"/>
              </a:ext>
            </a:extLst>
          </p:cNvPr>
          <p:cNvSpPr>
            <a:spLocks noGrp="1"/>
          </p:cNvSpPr>
          <p:nvPr>
            <p:ph type="title"/>
          </p:nvPr>
        </p:nvSpPr>
        <p:spPr/>
        <p:txBody>
          <a:bodyPr/>
          <a:lstStyle/>
          <a:p>
            <a:r>
              <a:rPr lang="en-US" dirty="0"/>
              <a:t>Open file and read</a:t>
            </a:r>
          </a:p>
        </p:txBody>
      </p:sp>
      <p:pic>
        <p:nvPicPr>
          <p:cNvPr id="7" name="Picture 6">
            <a:extLst>
              <a:ext uri="{FF2B5EF4-FFF2-40B4-BE49-F238E27FC236}">
                <a16:creationId xmlns:a16="http://schemas.microsoft.com/office/drawing/2014/main" id="{E7CBF167-302E-747E-23EA-13E5C8F66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1" y="1758404"/>
            <a:ext cx="7742591" cy="1562235"/>
          </a:xfrm>
          <a:prstGeom prst="rect">
            <a:avLst/>
          </a:prstGeom>
        </p:spPr>
      </p:pic>
      <p:pic>
        <p:nvPicPr>
          <p:cNvPr id="12" name="Picture 11">
            <a:extLst>
              <a:ext uri="{FF2B5EF4-FFF2-40B4-BE49-F238E27FC236}">
                <a16:creationId xmlns:a16="http://schemas.microsoft.com/office/drawing/2014/main" id="{B682D5CC-BC34-A005-FD0D-612CF1D48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7116" y="1758404"/>
            <a:ext cx="6645216" cy="4252328"/>
          </a:xfrm>
          <a:prstGeom prst="rect">
            <a:avLst/>
          </a:prstGeom>
        </p:spPr>
      </p:pic>
      <p:pic>
        <p:nvPicPr>
          <p:cNvPr id="14" name="Picture 13">
            <a:extLst>
              <a:ext uri="{FF2B5EF4-FFF2-40B4-BE49-F238E27FC236}">
                <a16:creationId xmlns:a16="http://schemas.microsoft.com/office/drawing/2014/main" id="{7C6827AA-C355-9F89-36C1-9F3F97CFE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21" y="3388355"/>
            <a:ext cx="2743438" cy="2568163"/>
          </a:xfrm>
          <a:prstGeom prst="rect">
            <a:avLst/>
          </a:prstGeom>
        </p:spPr>
      </p:pic>
    </p:spTree>
    <p:extLst>
      <p:ext uri="{BB962C8B-B14F-4D97-AF65-F5344CB8AC3E}">
        <p14:creationId xmlns:p14="http://schemas.microsoft.com/office/powerpoint/2010/main" val="312715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42FD-59AE-16BA-EFC9-48CB8A7942DC}"/>
              </a:ext>
            </a:extLst>
          </p:cNvPr>
          <p:cNvSpPr>
            <a:spLocks noGrp="1"/>
          </p:cNvSpPr>
          <p:nvPr>
            <p:ph type="title"/>
          </p:nvPr>
        </p:nvSpPr>
        <p:spPr/>
        <p:txBody>
          <a:bodyPr/>
          <a:lstStyle/>
          <a:p>
            <a:r>
              <a:rPr lang="en-US" dirty="0"/>
              <a:t>Open File And Write</a:t>
            </a:r>
          </a:p>
        </p:txBody>
      </p:sp>
      <p:pic>
        <p:nvPicPr>
          <p:cNvPr id="6" name="Picture 5">
            <a:extLst>
              <a:ext uri="{FF2B5EF4-FFF2-40B4-BE49-F238E27FC236}">
                <a16:creationId xmlns:a16="http://schemas.microsoft.com/office/drawing/2014/main" id="{933D206F-8279-03F4-57BE-DEBB10381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998" y="3360784"/>
            <a:ext cx="3154953" cy="3132091"/>
          </a:xfrm>
          <a:prstGeom prst="rect">
            <a:avLst/>
          </a:prstGeom>
        </p:spPr>
      </p:pic>
      <p:pic>
        <p:nvPicPr>
          <p:cNvPr id="8" name="Picture 7">
            <a:extLst>
              <a:ext uri="{FF2B5EF4-FFF2-40B4-BE49-F238E27FC236}">
                <a16:creationId xmlns:a16="http://schemas.microsoft.com/office/drawing/2014/main" id="{F03B333A-B1E2-8792-3099-426BAAC44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939" y="2553462"/>
            <a:ext cx="6744284" cy="3284505"/>
          </a:xfrm>
          <a:prstGeom prst="rect">
            <a:avLst/>
          </a:prstGeom>
        </p:spPr>
      </p:pic>
      <p:pic>
        <p:nvPicPr>
          <p:cNvPr id="10" name="Picture 9">
            <a:extLst>
              <a:ext uri="{FF2B5EF4-FFF2-40B4-BE49-F238E27FC236}">
                <a16:creationId xmlns:a16="http://schemas.microsoft.com/office/drawing/2014/main" id="{069F8097-A1CB-73F3-1CD4-E1B0797B84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998" y="1440378"/>
            <a:ext cx="7742591" cy="1920406"/>
          </a:xfrm>
          <a:prstGeom prst="rect">
            <a:avLst/>
          </a:prstGeom>
        </p:spPr>
      </p:pic>
    </p:spTree>
    <p:extLst>
      <p:ext uri="{BB962C8B-B14F-4D97-AF65-F5344CB8AC3E}">
        <p14:creationId xmlns:p14="http://schemas.microsoft.com/office/powerpoint/2010/main" val="330313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6E9B-39C4-3481-6F52-4815B1E3295B}"/>
              </a:ext>
            </a:extLst>
          </p:cNvPr>
          <p:cNvSpPr>
            <a:spLocks noGrp="1"/>
          </p:cNvSpPr>
          <p:nvPr>
            <p:ph type="title"/>
          </p:nvPr>
        </p:nvSpPr>
        <p:spPr/>
        <p:txBody>
          <a:bodyPr/>
          <a:lstStyle/>
          <a:p>
            <a:r>
              <a:rPr lang="en-US" dirty="0"/>
              <a:t>Move to the desired direction after check</a:t>
            </a:r>
          </a:p>
        </p:txBody>
      </p:sp>
      <p:pic>
        <p:nvPicPr>
          <p:cNvPr id="5" name="Picture 4">
            <a:extLst>
              <a:ext uri="{FF2B5EF4-FFF2-40B4-BE49-F238E27FC236}">
                <a16:creationId xmlns:a16="http://schemas.microsoft.com/office/drawing/2014/main" id="{20B5FDC2-AED7-70D3-F958-653FF007A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365" y="2674968"/>
            <a:ext cx="2804403" cy="2166151"/>
          </a:xfrm>
          <a:prstGeom prst="rect">
            <a:avLst/>
          </a:prstGeom>
        </p:spPr>
      </p:pic>
      <p:pic>
        <p:nvPicPr>
          <p:cNvPr id="3084" name="Picture 12">
            <a:extLst>
              <a:ext uri="{FF2B5EF4-FFF2-40B4-BE49-F238E27FC236}">
                <a16:creationId xmlns:a16="http://schemas.microsoft.com/office/drawing/2014/main" id="{F6C26050-B2A7-8AAC-4DB7-839353D4D4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2490" y="2524125"/>
            <a:ext cx="544830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179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position of the Snake</a:t>
            </a:r>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182" t="32094" r="44147" b="24476"/>
          <a:stretch/>
        </p:blipFill>
        <p:spPr>
          <a:xfrm>
            <a:off x="716281" y="1690688"/>
            <a:ext cx="7077891" cy="4448855"/>
          </a:xfr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77279"/>
          <a:stretch/>
        </p:blipFill>
        <p:spPr>
          <a:xfrm>
            <a:off x="7515225" y="2769326"/>
            <a:ext cx="4676775" cy="1387248"/>
          </a:xfrm>
          <a:prstGeom prst="rect">
            <a:avLst/>
          </a:prstGeom>
        </p:spPr>
      </p:pic>
    </p:spTree>
    <p:extLst>
      <p:ext uri="{BB962C8B-B14F-4D97-AF65-F5344CB8AC3E}">
        <p14:creationId xmlns:p14="http://schemas.microsoft.com/office/powerpoint/2010/main" val="178330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23547E-0A0B-7593-29D6-77513EB6FC7E}"/>
              </a:ext>
            </a:extLst>
          </p:cNvPr>
          <p:cNvSpPr>
            <a:spLocks noGrp="1"/>
          </p:cNvSpPr>
          <p:nvPr/>
        </p:nvSpPr>
        <p:spPr>
          <a:xfrm>
            <a:off x="838200" y="523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DRAW COIN</a:t>
            </a:r>
          </a:p>
        </p:txBody>
      </p:sp>
      <p:sp>
        <p:nvSpPr>
          <p:cNvPr id="5" name="Content Placeholder 2">
            <a:extLst>
              <a:ext uri="{FF2B5EF4-FFF2-40B4-BE49-F238E27FC236}">
                <a16:creationId xmlns:a16="http://schemas.microsoft.com/office/drawing/2014/main" id="{F6F51C51-F8E3-E019-B30E-5EA38EE68FFC}"/>
              </a:ext>
            </a:extLst>
          </p:cNvPr>
          <p:cNvSpPr>
            <a:spLocks noGrp="1"/>
          </p:cNvSpPr>
          <p:nvPr/>
        </p:nvSpPr>
        <p:spPr>
          <a:xfrm>
            <a:off x="838200" y="198358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part, we begin with call </a:t>
            </a:r>
            <a:r>
              <a:rPr lang="en-US" sz="1800" dirty="0">
                <a:solidFill>
                  <a:srgbClr val="000000"/>
                </a:solidFill>
                <a:latin typeface="Cascadia Mono" panose="020B0609020000020004" pitchFamily="49" charset="0"/>
              </a:rPr>
              <a:t>Randomize where its implementation is in Irvine library. It is used to </a:t>
            </a:r>
            <a:r>
              <a:rPr lang="en-US" sz="1800" dirty="0">
                <a:solidFill>
                  <a:srgbClr val="000000"/>
                </a:solidFill>
                <a:latin typeface="ui-monospace"/>
              </a:rPr>
              <a:t>r</a:t>
            </a:r>
            <a:r>
              <a:rPr lang="en-US" sz="1800" b="0" i="0" dirty="0">
                <a:effectLst/>
                <a:latin typeface="ui-monospace"/>
              </a:rPr>
              <a:t>e-seeds the random number generator with the current time.</a:t>
            </a:r>
          </a:p>
          <a:p>
            <a:r>
              <a:rPr lang="en-US" sz="1800" dirty="0">
                <a:latin typeface="ui-monospace"/>
              </a:rPr>
              <a:t>Then call </a:t>
            </a:r>
            <a:r>
              <a:rPr lang="en-US" sz="1800" dirty="0" err="1">
                <a:solidFill>
                  <a:srgbClr val="000000"/>
                </a:solidFill>
                <a:latin typeface="Cascadia Mono" panose="020B0609020000020004" pitchFamily="49" charset="0"/>
              </a:rPr>
              <a:t>CreateRandomCoin</a:t>
            </a:r>
            <a:r>
              <a:rPr lang="en-US" sz="1800" dirty="0">
                <a:solidFill>
                  <a:srgbClr val="000000"/>
                </a:solidFill>
                <a:latin typeface="ui-monospace"/>
              </a:rPr>
              <a:t> which we implement to generate coordinate of coin which is symbolic by ‘X’ ,then check if random coordinates are not the same as snake units and are not the same of barriers if yes then regenerate the coordinates again if not return to caller.</a:t>
            </a:r>
          </a:p>
          <a:p>
            <a:endParaRPr lang="en-US" sz="1800" dirty="0">
              <a:solidFill>
                <a:srgbClr val="000000"/>
              </a:solidFill>
              <a:latin typeface="ui-monospace"/>
            </a:endParaRPr>
          </a:p>
          <a:p>
            <a:r>
              <a:rPr lang="en-US" sz="1800" dirty="0">
                <a:solidFill>
                  <a:srgbClr val="000000"/>
                </a:solidFill>
                <a:latin typeface="ui-monospace"/>
              </a:rPr>
              <a:t>Then call </a:t>
            </a:r>
            <a:r>
              <a:rPr lang="en-US" sz="1800" dirty="0" err="1">
                <a:solidFill>
                  <a:srgbClr val="000000"/>
                </a:solidFill>
                <a:latin typeface="Cascadia Mono" panose="020B0609020000020004" pitchFamily="49" charset="0"/>
              </a:rPr>
              <a:t>DrawCoin</a:t>
            </a:r>
            <a:r>
              <a:rPr lang="en-US" sz="1800" dirty="0">
                <a:solidFill>
                  <a:srgbClr val="000000"/>
                </a:solidFill>
                <a:latin typeface="ui-monospace"/>
              </a:rPr>
              <a:t> which we implement to draw coin (‘X’)  in coordinates we randomly generate then return to caller(main).</a:t>
            </a:r>
          </a:p>
          <a:p>
            <a:r>
              <a:rPr lang="en-US" sz="1800" dirty="0">
                <a:solidFill>
                  <a:srgbClr val="000000"/>
                </a:solidFill>
                <a:latin typeface="ui-monospace"/>
              </a:rPr>
              <a:t>When coordinates of snake head matches coordinates of coin, call </a:t>
            </a:r>
            <a:r>
              <a:rPr lang="en-US" sz="1800" dirty="0" err="1">
                <a:solidFill>
                  <a:srgbClr val="000000"/>
                </a:solidFill>
                <a:latin typeface="Cascadia Mono" panose="020B0609020000020004" pitchFamily="49" charset="0"/>
              </a:rPr>
              <a:t>EatingCoin</a:t>
            </a:r>
            <a:r>
              <a:rPr lang="en-US" sz="1800" dirty="0">
                <a:solidFill>
                  <a:srgbClr val="000000"/>
                </a:solidFill>
                <a:latin typeface="Cascadia Mono" panose="020B0609020000020004" pitchFamily="49" charset="0"/>
              </a:rPr>
              <a:t> which we add another unit to snake which will take the same x-coordinate if the last two unit have the same x-coordinate and </a:t>
            </a:r>
            <a:r>
              <a:rPr lang="en-US" sz="1800" dirty="0" err="1">
                <a:solidFill>
                  <a:srgbClr val="000000"/>
                </a:solidFill>
                <a:latin typeface="Cascadia Mono" panose="020B0609020000020004" pitchFamily="49" charset="0"/>
              </a:rPr>
              <a:t>inc</a:t>
            </a:r>
            <a:r>
              <a:rPr lang="en-US" sz="1800" dirty="0">
                <a:solidFill>
                  <a:srgbClr val="000000"/>
                </a:solidFill>
                <a:latin typeface="Cascadia Mono" panose="020B0609020000020004" pitchFamily="49" charset="0"/>
              </a:rPr>
              <a:t>/dec y-coordinate Or will take the same y-coordinate if the last two unit have the same y-coordinate and </a:t>
            </a:r>
            <a:r>
              <a:rPr lang="en-US" sz="1800" dirty="0" err="1">
                <a:solidFill>
                  <a:srgbClr val="000000"/>
                </a:solidFill>
                <a:latin typeface="Cascadia Mono" panose="020B0609020000020004" pitchFamily="49" charset="0"/>
              </a:rPr>
              <a:t>inc</a:t>
            </a:r>
            <a:r>
              <a:rPr lang="en-US" sz="1800" dirty="0">
                <a:solidFill>
                  <a:srgbClr val="000000"/>
                </a:solidFill>
                <a:latin typeface="Cascadia Mono" panose="020B0609020000020004" pitchFamily="49" charset="0"/>
              </a:rPr>
              <a:t>/dec x-coordinate.</a:t>
            </a:r>
            <a:endParaRPr lang="en-US" sz="1800" dirty="0"/>
          </a:p>
        </p:txBody>
      </p:sp>
    </p:spTree>
    <p:extLst>
      <p:ext uri="{BB962C8B-B14F-4D97-AF65-F5344CB8AC3E}">
        <p14:creationId xmlns:p14="http://schemas.microsoft.com/office/powerpoint/2010/main" val="317919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BBEE-6D0A-A83E-CF35-3732EF81F484}"/>
              </a:ext>
            </a:extLst>
          </p:cNvPr>
          <p:cNvSpPr>
            <a:spLocks noGrp="1"/>
          </p:cNvSpPr>
          <p:nvPr>
            <p:ph type="title"/>
          </p:nvPr>
        </p:nvSpPr>
        <p:spPr>
          <a:xfrm>
            <a:off x="838200" y="365126"/>
            <a:ext cx="10515600" cy="575908"/>
          </a:xfrm>
        </p:spPr>
        <p:txBody>
          <a:bodyPr>
            <a:normAutofit fontScale="90000"/>
          </a:bodyPr>
          <a:lstStyle/>
          <a:p>
            <a:r>
              <a:rPr lang="en-US" dirty="0"/>
              <a:t>CREATE RANDOM COIN PROC</a:t>
            </a:r>
          </a:p>
        </p:txBody>
      </p:sp>
      <p:pic>
        <p:nvPicPr>
          <p:cNvPr id="5" name="Content Placeholder 4">
            <a:extLst>
              <a:ext uri="{FF2B5EF4-FFF2-40B4-BE49-F238E27FC236}">
                <a16:creationId xmlns:a16="http://schemas.microsoft.com/office/drawing/2014/main" id="{F4E3663F-6217-E5DD-AD17-256399FCA3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04356"/>
            <a:ext cx="8390347" cy="4084674"/>
          </a:xfrm>
        </p:spPr>
      </p:pic>
      <p:pic>
        <p:nvPicPr>
          <p:cNvPr id="7" name="Picture 6">
            <a:extLst>
              <a:ext uri="{FF2B5EF4-FFF2-40B4-BE49-F238E27FC236}">
                <a16:creationId xmlns:a16="http://schemas.microsoft.com/office/drawing/2014/main" id="{AE1E99CF-E381-9267-7F45-F9DC71267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289030"/>
            <a:ext cx="2682472" cy="1044030"/>
          </a:xfrm>
          <a:prstGeom prst="rect">
            <a:avLst/>
          </a:prstGeom>
        </p:spPr>
      </p:pic>
    </p:spTree>
    <p:extLst>
      <p:ext uri="{BB962C8B-B14F-4D97-AF65-F5344CB8AC3E}">
        <p14:creationId xmlns:p14="http://schemas.microsoft.com/office/powerpoint/2010/main" val="3633466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3792-3103-EC15-C45B-F9595625A116}"/>
              </a:ext>
            </a:extLst>
          </p:cNvPr>
          <p:cNvSpPr>
            <a:spLocks noGrp="1"/>
          </p:cNvSpPr>
          <p:nvPr>
            <p:ph type="title"/>
          </p:nvPr>
        </p:nvSpPr>
        <p:spPr/>
        <p:txBody>
          <a:bodyPr/>
          <a:lstStyle/>
          <a:p>
            <a:r>
              <a:rPr lang="en-US" dirty="0"/>
              <a:t>EATING COIN PROC</a:t>
            </a:r>
          </a:p>
        </p:txBody>
      </p:sp>
      <p:pic>
        <p:nvPicPr>
          <p:cNvPr id="5" name="Picture 4">
            <a:extLst>
              <a:ext uri="{FF2B5EF4-FFF2-40B4-BE49-F238E27FC236}">
                <a16:creationId xmlns:a16="http://schemas.microsoft.com/office/drawing/2014/main" id="{601B3480-02C8-DDD6-05A5-E44B5A431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20012"/>
            <a:ext cx="6416596" cy="4762145"/>
          </a:xfrm>
          <a:prstGeom prst="rect">
            <a:avLst/>
          </a:prstGeom>
        </p:spPr>
      </p:pic>
    </p:spTree>
    <p:extLst>
      <p:ext uri="{BB962C8B-B14F-4D97-AF65-F5344CB8AC3E}">
        <p14:creationId xmlns:p14="http://schemas.microsoft.com/office/powerpoint/2010/main" val="227821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 y="0"/>
            <a:ext cx="12192000" cy="6858000"/>
          </a:xfrm>
          <a:prstGeom prst="rect">
            <a:avLst/>
          </a:prstGeom>
          <a:no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itle 1">
            <a:extLst>
              <a:ext uri="{FF2B5EF4-FFF2-40B4-BE49-F238E27FC236}">
                <a16:creationId xmlns:a16="http://schemas.microsoft.com/office/drawing/2014/main" id="{B0E1DD80-9965-E6B1-334F-8E935ED09BC0}"/>
              </a:ext>
            </a:extLst>
          </p:cNvPr>
          <p:cNvSpPr>
            <a:spLocks noGrp="1"/>
          </p:cNvSpPr>
          <p:nvPr/>
        </p:nvSpPr>
        <p:spPr>
          <a:xfrm>
            <a:off x="1137035" y="548640"/>
            <a:ext cx="9543405"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tx1">
                    <a:lumMod val="85000"/>
                    <a:lumOff val="15000"/>
                  </a:schemeClr>
                </a:solidFill>
                <a:latin typeface="Ubuntu Mono" panose="020B0509030602030204" pitchFamily="49" charset="0"/>
                <a:ea typeface="+mn-ea"/>
                <a:cs typeface="+mn-cs"/>
              </a:rPr>
              <a:t>Check Snake()</a:t>
            </a:r>
            <a:endParaRPr lang="ar-EG" b="1">
              <a:solidFill>
                <a:schemeClr val="tx1">
                  <a:lumMod val="85000"/>
                  <a:lumOff val="15000"/>
                </a:schemeClr>
              </a:solidFill>
              <a:latin typeface="Ubuntu Mono" panose="020B0509030602030204" pitchFamily="49" charset="0"/>
              <a:ea typeface="+mn-ea"/>
              <a:cs typeface="+mn-cs"/>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1F850841-AC42-26FE-39CB-F895DC1E2BF7}"/>
                  </a:ext>
                </a:extLst>
              </p:cNvPr>
              <p:cNvSpPr>
                <a:spLocks noGrp="1"/>
              </p:cNvSpPr>
              <p:nvPr/>
            </p:nvSpPr>
            <p:spPr>
              <a:xfrm>
                <a:off x="580102" y="2431765"/>
                <a:ext cx="9653910" cy="3408596"/>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solidFill>
                      <a:schemeClr val="tx1">
                        <a:lumMod val="85000"/>
                        <a:lumOff val="15000"/>
                      </a:schemeClr>
                    </a:solidFill>
                    <a:latin typeface="Ubuntu Mono" panose="020B0509030602030204" pitchFamily="49" charset="0"/>
                  </a:rPr>
                  <a:t>Checksnake</a:t>
                </a:r>
                <a:r>
                  <a:rPr lang="en-US" sz="2400" b="1" dirty="0">
                    <a:solidFill>
                      <a:schemeClr val="tx1">
                        <a:lumMod val="85000"/>
                        <a:lumOff val="15000"/>
                      </a:schemeClr>
                    </a:solidFill>
                    <a:latin typeface="Ubuntu Mono" panose="020B0509030602030204" pitchFamily="49" charset="0"/>
                  </a:rPr>
                  <a:t>() </a:t>
                </a:r>
                <a:r>
                  <a:rPr lang="en-US" sz="2400" dirty="0">
                    <a:solidFill>
                      <a:schemeClr val="tx1">
                        <a:lumMod val="85000"/>
                        <a:lumOff val="15000"/>
                      </a:schemeClr>
                    </a:solidFill>
                  </a:rPr>
                  <a:t>is a function which checks whether the snake head collides its body  or not.</a:t>
                </a:r>
              </a:p>
              <a:p>
                <a:r>
                  <a:rPr lang="en-US" sz="2400" dirty="0">
                    <a:solidFill>
                      <a:schemeClr val="tx1">
                        <a:lumMod val="85000"/>
                        <a:lumOff val="15000"/>
                      </a:schemeClr>
                    </a:solidFill>
                  </a:rPr>
                  <a:t>The function compares the coordinates of the snake’s head (</a:t>
                </a:r>
                <a14:m>
                  <m:oMath xmlns:m="http://schemas.openxmlformats.org/officeDocument/2006/math">
                    <m:sSub>
                      <m:sSubPr>
                        <m:ctrlPr>
                          <a:rPr lang="ar-EG" sz="2400" i="1">
                            <a:solidFill>
                              <a:schemeClr val="tx1">
                                <a:lumMod val="85000"/>
                                <a:lumOff val="15000"/>
                              </a:schemeClr>
                            </a:solidFill>
                            <a:latin typeface="Cambria Math" panose="02040503050406030204" pitchFamily="18" charset="0"/>
                          </a:rPr>
                        </m:ctrlPr>
                      </m:sSubPr>
                      <m:e>
                        <m:r>
                          <a:rPr lang="ar-EG" sz="2400" i="1">
                            <a:solidFill>
                              <a:schemeClr val="tx1">
                                <a:lumMod val="85000"/>
                                <a:lumOff val="15000"/>
                              </a:schemeClr>
                            </a:solidFill>
                            <a:latin typeface="Cambria Math" panose="02040503050406030204" pitchFamily="18" charset="0"/>
                          </a:rPr>
                          <m:t>𝑥</m:t>
                        </m:r>
                      </m:e>
                      <m:sub>
                        <m:r>
                          <a:rPr lang="en-US" sz="2400" b="0" i="1">
                            <a:solidFill>
                              <a:schemeClr val="tx1">
                                <a:lumMod val="85000"/>
                                <a:lumOff val="15000"/>
                              </a:schemeClr>
                            </a:solidFill>
                            <a:latin typeface="Cambria Math" panose="02040503050406030204" pitchFamily="18" charset="0"/>
                          </a:rPr>
                          <m:t>h</m:t>
                        </m:r>
                        <m:r>
                          <a:rPr lang="en-US" sz="2400" b="0" i="1">
                            <a:solidFill>
                              <a:schemeClr val="tx1">
                                <a:lumMod val="85000"/>
                                <a:lumOff val="15000"/>
                              </a:schemeClr>
                            </a:solidFill>
                            <a:latin typeface="Cambria Math" panose="02040503050406030204" pitchFamily="18" charset="0"/>
                          </a:rPr>
                          <m:t>𝑒𝑎𝑑</m:t>
                        </m:r>
                      </m:sub>
                    </m:sSub>
                    <m:r>
                      <a:rPr lang="en-US" sz="2400" b="0" i="1">
                        <a:solidFill>
                          <a:schemeClr val="tx1">
                            <a:lumMod val="85000"/>
                            <a:lumOff val="15000"/>
                          </a:schemeClr>
                        </a:solidFill>
                        <a:latin typeface="Cambria Math" panose="02040503050406030204" pitchFamily="18" charset="0"/>
                      </a:rPr>
                      <m:t>, </m:t>
                    </m:r>
                    <m:sSub>
                      <m:sSubPr>
                        <m:ctrlPr>
                          <a:rPr lang="ar-EG" sz="2400" i="1">
                            <a:solidFill>
                              <a:schemeClr val="tx1">
                                <a:lumMod val="85000"/>
                                <a:lumOff val="15000"/>
                              </a:schemeClr>
                            </a:solidFill>
                            <a:latin typeface="Cambria Math" panose="02040503050406030204" pitchFamily="18" charset="0"/>
                          </a:rPr>
                        </m:ctrlPr>
                      </m:sSubPr>
                      <m:e>
                        <m:r>
                          <a:rPr lang="en-US" sz="2400" b="0" i="1">
                            <a:solidFill>
                              <a:schemeClr val="tx1">
                                <a:lumMod val="85000"/>
                                <a:lumOff val="15000"/>
                              </a:schemeClr>
                            </a:solidFill>
                            <a:latin typeface="Cambria Math" panose="02040503050406030204" pitchFamily="18" charset="0"/>
                          </a:rPr>
                          <m:t>𝑦</m:t>
                        </m:r>
                      </m:e>
                      <m:sub>
                        <m:r>
                          <a:rPr lang="en-US" sz="2400" b="0" i="1">
                            <a:solidFill>
                              <a:schemeClr val="tx1">
                                <a:lumMod val="85000"/>
                                <a:lumOff val="15000"/>
                              </a:schemeClr>
                            </a:solidFill>
                            <a:latin typeface="Cambria Math" panose="02040503050406030204" pitchFamily="18" charset="0"/>
                          </a:rPr>
                          <m:t>h</m:t>
                        </m:r>
                        <m:r>
                          <a:rPr lang="en-US" sz="2400" b="0" i="1">
                            <a:solidFill>
                              <a:schemeClr val="tx1">
                                <a:lumMod val="85000"/>
                                <a:lumOff val="15000"/>
                              </a:schemeClr>
                            </a:solidFill>
                            <a:latin typeface="Cambria Math" panose="02040503050406030204" pitchFamily="18" charset="0"/>
                          </a:rPr>
                          <m:t>𝑒𝑎𝑑</m:t>
                        </m:r>
                      </m:sub>
                    </m:sSub>
                  </m:oMath>
                </a14:m>
                <a:r>
                  <a:rPr lang="en-US" sz="2400" dirty="0">
                    <a:solidFill>
                      <a:schemeClr val="tx1">
                        <a:lumMod val="85000"/>
                        <a:lumOff val="15000"/>
                      </a:schemeClr>
                    </a:solidFill>
                  </a:rPr>
                  <a:t>) with all other parts of the snake’s body array starts from index 4 (</a:t>
                </a:r>
                <a14:m>
                  <m:oMath xmlns:m="http://schemas.openxmlformats.org/officeDocument/2006/math">
                    <m:sSub>
                      <m:sSubPr>
                        <m:ctrlPr>
                          <a:rPr lang="ar-EG" sz="2400" i="1">
                            <a:solidFill>
                              <a:schemeClr val="tx1">
                                <a:lumMod val="85000"/>
                                <a:lumOff val="15000"/>
                              </a:schemeClr>
                            </a:solidFill>
                            <a:latin typeface="Cambria Math" panose="02040503050406030204" pitchFamily="18" charset="0"/>
                          </a:rPr>
                        </m:ctrlPr>
                      </m:sSubPr>
                      <m:e>
                        <m:r>
                          <a:rPr lang="ar-EG" sz="2400" i="1">
                            <a:solidFill>
                              <a:schemeClr val="tx1">
                                <a:lumMod val="85000"/>
                                <a:lumOff val="15000"/>
                              </a:schemeClr>
                            </a:solidFill>
                            <a:latin typeface="Cambria Math" panose="02040503050406030204" pitchFamily="18" charset="0"/>
                          </a:rPr>
                          <m:t>𝑥</m:t>
                        </m:r>
                      </m:e>
                      <m:sub>
                        <m:r>
                          <a:rPr lang="en-US" sz="2400" b="0" i="1">
                            <a:solidFill>
                              <a:schemeClr val="tx1">
                                <a:lumMod val="85000"/>
                                <a:lumOff val="15000"/>
                              </a:schemeClr>
                            </a:solidFill>
                            <a:latin typeface="Cambria Math" panose="02040503050406030204" pitchFamily="18" charset="0"/>
                          </a:rPr>
                          <m:t>𝑖</m:t>
                        </m:r>
                      </m:sub>
                    </m:sSub>
                    <m:r>
                      <a:rPr lang="en-US" sz="2400" i="1">
                        <a:solidFill>
                          <a:schemeClr val="tx1">
                            <a:lumMod val="85000"/>
                            <a:lumOff val="15000"/>
                          </a:schemeClr>
                        </a:solidFill>
                        <a:latin typeface="Cambria Math" panose="02040503050406030204" pitchFamily="18" charset="0"/>
                      </a:rPr>
                      <m:t>, </m:t>
                    </m:r>
                    <m:sSub>
                      <m:sSubPr>
                        <m:ctrlPr>
                          <a:rPr lang="ar-EG" sz="2400" i="1">
                            <a:solidFill>
                              <a:schemeClr val="tx1">
                                <a:lumMod val="85000"/>
                                <a:lumOff val="15000"/>
                              </a:schemeClr>
                            </a:solidFill>
                            <a:latin typeface="Cambria Math" panose="02040503050406030204" pitchFamily="18" charset="0"/>
                          </a:rPr>
                        </m:ctrlPr>
                      </m:sSubPr>
                      <m:e>
                        <m:r>
                          <a:rPr lang="en-US" sz="2400" i="1">
                            <a:solidFill>
                              <a:schemeClr val="tx1">
                                <a:lumMod val="85000"/>
                                <a:lumOff val="15000"/>
                              </a:schemeClr>
                            </a:solidFill>
                            <a:latin typeface="Cambria Math" panose="02040503050406030204" pitchFamily="18" charset="0"/>
                          </a:rPr>
                          <m:t>𝑦</m:t>
                        </m:r>
                      </m:e>
                      <m:sub>
                        <m:r>
                          <a:rPr lang="en-US" sz="2400" b="0" i="1">
                            <a:solidFill>
                              <a:schemeClr val="tx1">
                                <a:lumMod val="85000"/>
                                <a:lumOff val="15000"/>
                              </a:schemeClr>
                            </a:solidFill>
                            <a:latin typeface="Cambria Math" panose="02040503050406030204" pitchFamily="18" charset="0"/>
                          </a:rPr>
                          <m:t>𝑖</m:t>
                        </m:r>
                      </m:sub>
                    </m:sSub>
                    <m:r>
                      <a:rPr lang="en-US" sz="2400" b="0" i="1">
                        <a:solidFill>
                          <a:schemeClr val="tx1">
                            <a:lumMod val="85000"/>
                            <a:lumOff val="15000"/>
                          </a:schemeClr>
                        </a:solidFill>
                        <a:latin typeface="Cambria Math" panose="02040503050406030204" pitchFamily="18" charset="0"/>
                      </a:rPr>
                      <m:t>)</m:t>
                    </m:r>
                  </m:oMath>
                </a14:m>
                <a:r>
                  <a:rPr lang="en-US" sz="2400" dirty="0">
                    <a:solidFill>
                      <a:schemeClr val="tx1">
                        <a:lumMod val="85000"/>
                        <a:lumOff val="15000"/>
                      </a:schemeClr>
                    </a:solidFill>
                  </a:rPr>
                  <a:t> and </a:t>
                </a:r>
                <a14:m>
                  <m:oMath xmlns:m="http://schemas.openxmlformats.org/officeDocument/2006/math">
                    <m:r>
                      <a:rPr lang="en-US" sz="2400" i="1">
                        <a:solidFill>
                          <a:schemeClr val="tx1">
                            <a:lumMod val="85000"/>
                            <a:lumOff val="15000"/>
                          </a:schemeClr>
                        </a:solidFill>
                        <a:latin typeface="Cambria Math" panose="02040503050406030204" pitchFamily="18" charset="0"/>
                      </a:rPr>
                      <m:t>ⅈ≥</m:t>
                    </m:r>
                    <m:r>
                      <a:rPr lang="en-US" sz="2400" i="1">
                        <a:solidFill>
                          <a:schemeClr val="tx1">
                            <a:lumMod val="85000"/>
                            <a:lumOff val="15000"/>
                          </a:schemeClr>
                        </a:solidFill>
                        <a:latin typeface="Cambria Math" panose="02040503050406030204" pitchFamily="18" charset="0"/>
                      </a:rPr>
                      <m:t>4</m:t>
                    </m:r>
                    <m:r>
                      <a:rPr lang="en-US" sz="2400" b="0" i="1">
                        <a:solidFill>
                          <a:schemeClr val="tx1">
                            <a:lumMod val="85000"/>
                            <a:lumOff val="15000"/>
                          </a:schemeClr>
                        </a:solidFill>
                        <a:latin typeface="Cambria Math" panose="02040503050406030204" pitchFamily="18" charset="0"/>
                      </a:rPr>
                      <m:t>.</m:t>
                    </m:r>
                  </m:oMath>
                </a14:m>
                <a:endParaRPr lang="en-US" sz="2400" b="0" dirty="0">
                  <a:solidFill>
                    <a:schemeClr val="tx1">
                      <a:lumMod val="85000"/>
                      <a:lumOff val="15000"/>
                    </a:schemeClr>
                  </a:solidFill>
                </a:endParaRPr>
              </a:p>
              <a:p>
                <a:r>
                  <a:rPr lang="en-US" sz="2400" dirty="0">
                    <a:solidFill>
                      <a:schemeClr val="tx1">
                        <a:lumMod val="85000"/>
                        <a:lumOff val="15000"/>
                      </a:schemeClr>
                    </a:solidFill>
                  </a:rPr>
                  <a:t>If the coordinates are the same, the snake will die and the function </a:t>
                </a:r>
                <a:r>
                  <a:rPr lang="en-US" sz="2400" b="1" dirty="0" err="1">
                    <a:solidFill>
                      <a:schemeClr val="tx1">
                        <a:lumMod val="85000"/>
                        <a:lumOff val="15000"/>
                      </a:schemeClr>
                    </a:solidFill>
                    <a:latin typeface="Ubuntu Mono" panose="020B0509030602030204" pitchFamily="49" charset="0"/>
                  </a:rPr>
                  <a:t>youdied</a:t>
                </a:r>
                <a:r>
                  <a:rPr lang="en-US" sz="2400" b="1" dirty="0">
                    <a:solidFill>
                      <a:schemeClr val="tx1">
                        <a:lumMod val="85000"/>
                        <a:lumOff val="15000"/>
                      </a:schemeClr>
                    </a:solidFill>
                    <a:latin typeface="Ubuntu Mono" panose="020B0509030602030204" pitchFamily="49" charset="0"/>
                  </a:rPr>
                  <a:t>()</a:t>
                </a:r>
                <a:r>
                  <a:rPr lang="en-US" sz="2400" b="1" dirty="0">
                    <a:solidFill>
                      <a:schemeClr val="tx1">
                        <a:lumMod val="85000"/>
                        <a:lumOff val="15000"/>
                      </a:schemeClr>
                    </a:solidFill>
                  </a:rPr>
                  <a:t> </a:t>
                </a:r>
                <a:r>
                  <a:rPr lang="en-US" sz="2400" dirty="0">
                    <a:solidFill>
                      <a:schemeClr val="tx1">
                        <a:lumMod val="85000"/>
                        <a:lumOff val="15000"/>
                      </a:schemeClr>
                    </a:solidFill>
                  </a:rPr>
                  <a:t>is called.</a:t>
                </a:r>
              </a:p>
              <a:p>
                <a:r>
                  <a:rPr lang="en-US" sz="2400" dirty="0">
                    <a:solidFill>
                      <a:schemeClr val="tx1">
                        <a:lumMod val="85000"/>
                        <a:lumOff val="15000"/>
                      </a:schemeClr>
                    </a:solidFill>
                  </a:rPr>
                  <a:t>After comparing all elements, the program checks coins and continues the game loop.</a:t>
                </a:r>
                <a:endParaRPr lang="ar-EG" sz="2400" dirty="0">
                  <a:solidFill>
                    <a:schemeClr val="tx1">
                      <a:lumMod val="85000"/>
                      <a:lumOff val="15000"/>
                    </a:schemeClr>
                  </a:solidFill>
                </a:endParaRPr>
              </a:p>
            </p:txBody>
          </p:sp>
        </mc:Choice>
        <mc:Fallback xmlns="">
          <p:sp>
            <p:nvSpPr>
              <p:cNvPr id="12" name="Content Placeholder 2">
                <a:extLst>
                  <a:ext uri="{FF2B5EF4-FFF2-40B4-BE49-F238E27FC236}">
                    <a16:creationId xmlns:a16="http://schemas.microsoft.com/office/drawing/2014/main" id="{1F850841-AC42-26FE-39CB-F895DC1E2BF7}"/>
                  </a:ext>
                </a:extLst>
              </p:cNvPr>
              <p:cNvSpPr>
                <a:spLocks noGrp="1" noRot="1" noChangeAspect="1" noMove="1" noResize="1" noEditPoints="1" noAdjustHandles="1" noChangeArrowheads="1" noChangeShapeType="1" noTextEdit="1"/>
              </p:cNvSpPr>
              <p:nvPr/>
            </p:nvSpPr>
            <p:spPr>
              <a:xfrm>
                <a:off x="580102" y="2431765"/>
                <a:ext cx="9653910" cy="3408596"/>
              </a:xfrm>
              <a:prstGeom prst="rect">
                <a:avLst/>
              </a:prstGeom>
              <a:blipFill>
                <a:blip r:embed="rId2"/>
                <a:stretch>
                  <a:fillRect l="-821" r="-758"/>
                </a:stretch>
              </a:blipFill>
            </p:spPr>
            <p:txBody>
              <a:bodyPr/>
              <a:lstStyle/>
              <a:p>
                <a:r>
                  <a:rPr lang="en-US">
                    <a:noFill/>
                  </a:rPr>
                  <a:t> </a:t>
                </a:r>
              </a:p>
            </p:txBody>
          </p:sp>
        </mc:Fallback>
      </mc:AlternateContent>
      <p:sp>
        <p:nvSpPr>
          <p:cNvPr id="13" name="Freeform: Shape 1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2224585"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646249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Freeform: Shape 4">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2"/>
              </a:solidFill>
            </a:endParaRPr>
          </a:p>
        </p:txBody>
      </p:sp>
      <p:sp>
        <p:nvSpPr>
          <p:cNvPr id="6" name="Title 1">
            <a:extLst>
              <a:ext uri="{FF2B5EF4-FFF2-40B4-BE49-F238E27FC236}">
                <a16:creationId xmlns:a16="http://schemas.microsoft.com/office/drawing/2014/main" id="{6D25FCA1-5845-F861-0039-96C739D14934}"/>
              </a:ext>
            </a:extLst>
          </p:cNvPr>
          <p:cNvSpPr>
            <a:spLocks noGrp="1"/>
          </p:cNvSpPr>
          <p:nvPr/>
        </p:nvSpPr>
        <p:spPr>
          <a:xfrm>
            <a:off x="497973" y="393380"/>
            <a:ext cx="7655427" cy="7398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Code</a:t>
            </a:r>
          </a:p>
        </p:txBody>
      </p:sp>
      <p:pic>
        <p:nvPicPr>
          <p:cNvPr id="7" name="Picture 6">
            <a:extLst>
              <a:ext uri="{FF2B5EF4-FFF2-40B4-BE49-F238E27FC236}">
                <a16:creationId xmlns:a16="http://schemas.microsoft.com/office/drawing/2014/main" id="{7367BFEC-36F6-E936-3A1A-112F3C2D0D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554066" y="625276"/>
            <a:ext cx="2783912" cy="54855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AE5852E-5D8E-1D68-7B32-32847B6EB930}"/>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brightnessContrast bright="20000" contrast="-40000"/>
                    </a14:imgEffect>
                  </a14:imgLayer>
                </a14:imgProps>
              </a:ext>
            </a:extLst>
          </a:blip>
          <a:stretch>
            <a:fillRect/>
          </a:stretch>
        </p:blipFill>
        <p:spPr>
          <a:xfrm>
            <a:off x="0" y="1320027"/>
            <a:ext cx="7402651" cy="5144593"/>
          </a:xfrm>
          <a:prstGeom prst="rect">
            <a:avLst/>
          </a:prstGeom>
        </p:spPr>
      </p:pic>
      <p:sp>
        <p:nvSpPr>
          <p:cNvPr id="9" name="Freeform: Shape 8">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9523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Freeform: Shape 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AEB80372-ABF4-B588-31EB-5B71FD1FDB2C}"/>
              </a:ext>
            </a:extLst>
          </p:cNvPr>
          <p:cNvSpPr>
            <a:spLocks noGrp="1"/>
          </p:cNvSpPr>
          <p:nvPr/>
        </p:nvSpPr>
        <p:spPr>
          <a:xfrm>
            <a:off x="838200" y="609600"/>
            <a:ext cx="3739341" cy="133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Ubuntu Mono" panose="020B0509030602030204" pitchFamily="49" charset="0"/>
                <a:ea typeface="+mn-ea"/>
                <a:cs typeface="+mn-cs"/>
              </a:rPr>
              <a:t>You died()</a:t>
            </a:r>
            <a:endParaRPr lang="ar-EG" b="1">
              <a:latin typeface="Ubuntu Mono" panose="020B0509030602030204" pitchFamily="49" charset="0"/>
              <a:ea typeface="+mn-ea"/>
              <a:cs typeface="+mn-cs"/>
            </a:endParaRPr>
          </a:p>
        </p:txBody>
      </p:sp>
      <p:sp>
        <p:nvSpPr>
          <p:cNvPr id="7" name="Content Placeholder 2">
            <a:extLst>
              <a:ext uri="{FF2B5EF4-FFF2-40B4-BE49-F238E27FC236}">
                <a16:creationId xmlns:a16="http://schemas.microsoft.com/office/drawing/2014/main" id="{138DA07E-D247-A9A8-7CB8-22B8F429AF5B}"/>
              </a:ext>
            </a:extLst>
          </p:cNvPr>
          <p:cNvSpPr>
            <a:spLocks noGrp="1"/>
          </p:cNvSpPr>
          <p:nvPr/>
        </p:nvSpPr>
        <p:spPr>
          <a:xfrm>
            <a:off x="235974" y="2194102"/>
            <a:ext cx="4053393" cy="3908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It is a function tells the user that he died, displays his score, update the best score(if needed) and asks him if he wants to play again.</a:t>
            </a:r>
          </a:p>
          <a:p>
            <a:r>
              <a:rPr lang="en-US" sz="2400" dirty="0"/>
              <a:t>If user wants to play again, it calls the function </a:t>
            </a:r>
            <a:r>
              <a:rPr lang="en-US" sz="2400" b="1" dirty="0" err="1">
                <a:latin typeface="Ubuntu Mono" panose="020B0509030602030204" pitchFamily="49" charset="0"/>
              </a:rPr>
              <a:t>ReinitializeGame</a:t>
            </a:r>
            <a:r>
              <a:rPr lang="en-US" sz="2400" b="1" dirty="0">
                <a:latin typeface="Ubuntu Mono" panose="020B0509030602030204" pitchFamily="49" charset="0"/>
              </a:rPr>
              <a:t>() </a:t>
            </a:r>
            <a:r>
              <a:rPr lang="en-US" sz="2400" dirty="0"/>
              <a:t>otherwise, it finishes the program. </a:t>
            </a:r>
            <a:endParaRPr lang="ar-EG" sz="2400" dirty="0"/>
          </a:p>
        </p:txBody>
      </p:sp>
      <p:pic>
        <p:nvPicPr>
          <p:cNvPr id="8" name="Picture 7">
            <a:extLst>
              <a:ext uri="{FF2B5EF4-FFF2-40B4-BE49-F238E27FC236}">
                <a16:creationId xmlns:a16="http://schemas.microsoft.com/office/drawing/2014/main" id="{13CD2B77-21CE-E17A-394F-3AB3D216DE73}"/>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Lst>
          </a:blip>
          <a:stretch>
            <a:fillRect/>
          </a:stretch>
        </p:blipFill>
        <p:spPr>
          <a:xfrm>
            <a:off x="5653438" y="226142"/>
            <a:ext cx="4652461" cy="6381045"/>
          </a:xfrm>
          <a:prstGeom prst="rect">
            <a:avLst/>
          </a:prstGeom>
        </p:spPr>
      </p:pic>
    </p:spTree>
    <p:extLst>
      <p:ext uri="{BB962C8B-B14F-4D97-AF65-F5344CB8AC3E}">
        <p14:creationId xmlns:p14="http://schemas.microsoft.com/office/powerpoint/2010/main" val="176230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F7F0-B390-EEFE-10D3-BF1B0569F005}"/>
              </a:ext>
            </a:extLst>
          </p:cNvPr>
          <p:cNvSpPr>
            <a:spLocks noGrp="1"/>
          </p:cNvSpPr>
          <p:nvPr>
            <p:ph type="title"/>
          </p:nvPr>
        </p:nvSpPr>
        <p:spPr/>
        <p:txBody>
          <a:bodyPr/>
          <a:lstStyle/>
          <a:p>
            <a:r>
              <a:rPr lang="en-US" dirty="0"/>
              <a:t>Team members</a:t>
            </a:r>
          </a:p>
        </p:txBody>
      </p:sp>
      <p:graphicFrame>
        <p:nvGraphicFramePr>
          <p:cNvPr id="5" name="Table 4">
            <a:extLst>
              <a:ext uri="{FF2B5EF4-FFF2-40B4-BE49-F238E27FC236}">
                <a16:creationId xmlns:a16="http://schemas.microsoft.com/office/drawing/2014/main" id="{6616306B-CDDE-62EE-B6A6-383A4ECB7380}"/>
              </a:ext>
            </a:extLst>
          </p:cNvPr>
          <p:cNvGraphicFramePr>
            <a:graphicFrameLocks noGrp="1"/>
          </p:cNvGraphicFramePr>
          <p:nvPr>
            <p:extLst>
              <p:ext uri="{D42A27DB-BD31-4B8C-83A1-F6EECF244321}">
                <p14:modId xmlns:p14="http://schemas.microsoft.com/office/powerpoint/2010/main" val="438309945"/>
              </p:ext>
            </p:extLst>
          </p:nvPr>
        </p:nvGraphicFramePr>
        <p:xfrm>
          <a:off x="838200" y="2068496"/>
          <a:ext cx="5870217" cy="3594420"/>
        </p:xfrm>
        <a:graphic>
          <a:graphicData uri="http://schemas.openxmlformats.org/drawingml/2006/table">
            <a:tbl>
              <a:tblPr firstRow="1" bandRow="1">
                <a:tableStyleId>{073A0DAA-6AF3-43AB-8588-CEC1D06C72B9}</a:tableStyleId>
              </a:tblPr>
              <a:tblGrid>
                <a:gridCol w="1398835">
                  <a:extLst>
                    <a:ext uri="{9D8B030D-6E8A-4147-A177-3AD203B41FA5}">
                      <a16:colId xmlns:a16="http://schemas.microsoft.com/office/drawing/2014/main" val="3020477725"/>
                    </a:ext>
                  </a:extLst>
                </a:gridCol>
                <a:gridCol w="4471382">
                  <a:extLst>
                    <a:ext uri="{9D8B030D-6E8A-4147-A177-3AD203B41FA5}">
                      <a16:colId xmlns:a16="http://schemas.microsoft.com/office/drawing/2014/main" val="1467248151"/>
                    </a:ext>
                  </a:extLst>
                </a:gridCol>
              </a:tblGrid>
              <a:tr h="599070">
                <a:tc>
                  <a:txBody>
                    <a:bodyPr/>
                    <a:lstStyle/>
                    <a:p>
                      <a:pPr algn="ctr"/>
                      <a:r>
                        <a:rPr lang="en-US" dirty="0"/>
                        <a:t>BN</a:t>
                      </a:r>
                    </a:p>
                  </a:txBody>
                  <a:tcPr/>
                </a:tc>
                <a:tc>
                  <a:txBody>
                    <a:bodyPr/>
                    <a:lstStyle/>
                    <a:p>
                      <a:pPr algn="ctr"/>
                      <a:r>
                        <a:rPr lang="en-US" dirty="0"/>
                        <a:t>Name</a:t>
                      </a:r>
                    </a:p>
                  </a:txBody>
                  <a:tcPr/>
                </a:tc>
                <a:extLst>
                  <a:ext uri="{0D108BD9-81ED-4DB2-BD59-A6C34878D82A}">
                    <a16:rowId xmlns:a16="http://schemas.microsoft.com/office/drawing/2014/main" val="2292187721"/>
                  </a:ext>
                </a:extLst>
              </a:tr>
              <a:tr h="599070">
                <a:tc>
                  <a:txBody>
                    <a:bodyPr/>
                    <a:lstStyle/>
                    <a:p>
                      <a:pPr algn="ctr"/>
                      <a:r>
                        <a:rPr lang="en-US" dirty="0"/>
                        <a:t>01</a:t>
                      </a:r>
                    </a:p>
                  </a:txBody>
                  <a:tcPr/>
                </a:tc>
                <a:tc>
                  <a:txBody>
                    <a:bodyPr/>
                    <a:lstStyle/>
                    <a:p>
                      <a:pPr algn="ctr"/>
                      <a:r>
                        <a:rPr lang="en-US" dirty="0">
                          <a:effectLst/>
                        </a:rPr>
                        <a:t>Ibrahim Ali Ibrahim </a:t>
                      </a:r>
                      <a:r>
                        <a:rPr lang="en-US" dirty="0" err="1">
                          <a:effectLst/>
                        </a:rPr>
                        <a:t>Kaldesh</a:t>
                      </a:r>
                      <a:endParaRPr lang="en-US" dirty="0">
                        <a:effectLst/>
                      </a:endParaRPr>
                    </a:p>
                  </a:txBody>
                  <a:tcPr marL="99060" marR="99060" anchor="ctr"/>
                </a:tc>
                <a:extLst>
                  <a:ext uri="{0D108BD9-81ED-4DB2-BD59-A6C34878D82A}">
                    <a16:rowId xmlns:a16="http://schemas.microsoft.com/office/drawing/2014/main" val="4292121060"/>
                  </a:ext>
                </a:extLst>
              </a:tr>
              <a:tr h="599070">
                <a:tc>
                  <a:txBody>
                    <a:bodyPr/>
                    <a:lstStyle/>
                    <a:p>
                      <a:pPr algn="ctr"/>
                      <a:r>
                        <a:rPr lang="en-US" dirty="0"/>
                        <a:t>03</a:t>
                      </a:r>
                    </a:p>
                  </a:txBody>
                  <a:tcPr/>
                </a:tc>
                <a:tc>
                  <a:txBody>
                    <a:bodyPr/>
                    <a:lstStyle/>
                    <a:p>
                      <a:pPr algn="ctr"/>
                      <a:r>
                        <a:rPr lang="en-US" dirty="0">
                          <a:effectLst/>
                        </a:rPr>
                        <a:t>Ahmed Gamal Saeed </a:t>
                      </a:r>
                      <a:r>
                        <a:rPr lang="en-US" dirty="0" err="1">
                          <a:effectLst/>
                        </a:rPr>
                        <a:t>Abosalem</a:t>
                      </a:r>
                      <a:endParaRPr lang="en-US" dirty="0">
                        <a:effectLst/>
                      </a:endParaRPr>
                    </a:p>
                  </a:txBody>
                  <a:tcPr marL="99060" marR="99060" anchor="ctr"/>
                </a:tc>
                <a:extLst>
                  <a:ext uri="{0D108BD9-81ED-4DB2-BD59-A6C34878D82A}">
                    <a16:rowId xmlns:a16="http://schemas.microsoft.com/office/drawing/2014/main" val="3169552"/>
                  </a:ext>
                </a:extLst>
              </a:tr>
              <a:tr h="599070">
                <a:tc>
                  <a:txBody>
                    <a:bodyPr/>
                    <a:lstStyle/>
                    <a:p>
                      <a:pPr algn="ctr"/>
                      <a:r>
                        <a:rPr lang="en-US" dirty="0"/>
                        <a:t>04</a:t>
                      </a:r>
                    </a:p>
                  </a:txBody>
                  <a:tcPr/>
                </a:tc>
                <a:tc>
                  <a:txBody>
                    <a:bodyPr/>
                    <a:lstStyle/>
                    <a:p>
                      <a:pPr algn="ctr"/>
                      <a:r>
                        <a:rPr lang="en-US" dirty="0">
                          <a:effectLst/>
                        </a:rPr>
                        <a:t>Ahmed </a:t>
                      </a:r>
                      <a:r>
                        <a:rPr lang="en-US" dirty="0" err="1">
                          <a:effectLst/>
                        </a:rPr>
                        <a:t>Hamdy</a:t>
                      </a:r>
                      <a:r>
                        <a:rPr lang="en-US" dirty="0">
                          <a:effectLst/>
                        </a:rPr>
                        <a:t> Mohamed Fahmy</a:t>
                      </a:r>
                    </a:p>
                  </a:txBody>
                  <a:tcPr marL="99060" marR="99060" anchor="ctr"/>
                </a:tc>
                <a:extLst>
                  <a:ext uri="{0D108BD9-81ED-4DB2-BD59-A6C34878D82A}">
                    <a16:rowId xmlns:a16="http://schemas.microsoft.com/office/drawing/2014/main" val="885577141"/>
                  </a:ext>
                </a:extLst>
              </a:tr>
              <a:tr h="599070">
                <a:tc>
                  <a:txBody>
                    <a:bodyPr/>
                    <a:lstStyle/>
                    <a:p>
                      <a:pPr algn="ctr"/>
                      <a:r>
                        <a:rPr lang="en-US" dirty="0"/>
                        <a:t>13</a:t>
                      </a:r>
                    </a:p>
                  </a:txBody>
                  <a:tcPr/>
                </a:tc>
                <a:tc>
                  <a:txBody>
                    <a:bodyPr/>
                    <a:lstStyle/>
                    <a:p>
                      <a:pPr algn="ctr"/>
                      <a:r>
                        <a:rPr lang="en-US" dirty="0">
                          <a:effectLst/>
                        </a:rPr>
                        <a:t>Aya Osama Sayed Taha</a:t>
                      </a:r>
                    </a:p>
                  </a:txBody>
                  <a:tcPr marL="99060" marR="99060" anchor="ctr"/>
                </a:tc>
                <a:extLst>
                  <a:ext uri="{0D108BD9-81ED-4DB2-BD59-A6C34878D82A}">
                    <a16:rowId xmlns:a16="http://schemas.microsoft.com/office/drawing/2014/main" val="17328348"/>
                  </a:ext>
                </a:extLst>
              </a:tr>
              <a:tr h="599070">
                <a:tc>
                  <a:txBody>
                    <a:bodyPr/>
                    <a:lstStyle/>
                    <a:p>
                      <a:pPr algn="ctr"/>
                      <a:r>
                        <a:rPr lang="en-US" dirty="0"/>
                        <a:t>14</a:t>
                      </a:r>
                    </a:p>
                  </a:txBody>
                  <a:tcPr/>
                </a:tc>
                <a:tc>
                  <a:txBody>
                    <a:bodyPr/>
                    <a:lstStyle/>
                    <a:p>
                      <a:pPr algn="ctr"/>
                      <a:r>
                        <a:rPr lang="en-US" dirty="0">
                          <a:effectLst/>
                        </a:rPr>
                        <a:t>Passant Amr Ali Hassan</a:t>
                      </a:r>
                    </a:p>
                  </a:txBody>
                  <a:tcPr marL="99060" marR="99060" anchor="ctr"/>
                </a:tc>
                <a:extLst>
                  <a:ext uri="{0D108BD9-81ED-4DB2-BD59-A6C34878D82A}">
                    <a16:rowId xmlns:a16="http://schemas.microsoft.com/office/drawing/2014/main" val="2614595126"/>
                  </a:ext>
                </a:extLst>
              </a:tr>
            </a:tbl>
          </a:graphicData>
        </a:graphic>
      </p:graphicFrame>
    </p:spTree>
    <p:extLst>
      <p:ext uri="{BB962C8B-B14F-4D97-AF65-F5344CB8AC3E}">
        <p14:creationId xmlns:p14="http://schemas.microsoft.com/office/powerpoint/2010/main" val="472221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Freeform: Shape 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H="1">
            <a:off x="1524"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34B05013-6127-0DAE-01DD-5F6B837D40BA}"/>
              </a:ext>
            </a:extLst>
          </p:cNvPr>
          <p:cNvSpPr>
            <a:spLocks noGrp="1"/>
          </p:cNvSpPr>
          <p:nvPr/>
        </p:nvSpPr>
        <p:spPr>
          <a:xfrm>
            <a:off x="839725" y="643467"/>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err="1">
                <a:latin typeface="Ubuntu Mono" panose="020B0509030602030204" pitchFamily="49" charset="0"/>
                <a:ea typeface="+mn-ea"/>
                <a:cs typeface="+mn-cs"/>
              </a:rPr>
              <a:t>ReinitializeGame</a:t>
            </a:r>
            <a:r>
              <a:rPr lang="en-US" sz="3100" b="1" dirty="0">
                <a:latin typeface="Ubuntu Mono" panose="020B0509030602030204" pitchFamily="49" charset="0"/>
                <a:ea typeface="+mn-ea"/>
                <a:cs typeface="+mn-cs"/>
              </a:rPr>
              <a:t>()</a:t>
            </a:r>
            <a:endParaRPr lang="ar-EG" sz="3100" b="1" dirty="0">
              <a:latin typeface="Ubuntu Mono" panose="020B0509030602030204" pitchFamily="49" charset="0"/>
              <a:ea typeface="+mn-ea"/>
              <a:cs typeface="+mn-cs"/>
            </a:endParaRPr>
          </a:p>
        </p:txBody>
      </p:sp>
      <p:sp>
        <p:nvSpPr>
          <p:cNvPr id="7" name="Content Placeholder 2">
            <a:extLst>
              <a:ext uri="{FF2B5EF4-FFF2-40B4-BE49-F238E27FC236}">
                <a16:creationId xmlns:a16="http://schemas.microsoft.com/office/drawing/2014/main" id="{7A7A4058-9FFE-866F-81B1-4D005B311FEB}"/>
              </a:ext>
            </a:extLst>
          </p:cNvPr>
          <p:cNvSpPr>
            <a:spLocks noGrp="1"/>
          </p:cNvSpPr>
          <p:nvPr/>
        </p:nvSpPr>
        <p:spPr>
          <a:xfrm>
            <a:off x="839723" y="2443993"/>
            <a:ext cx="3888528" cy="3553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function is called when user wants to try again after he died.</a:t>
            </a:r>
          </a:p>
          <a:p>
            <a:r>
              <a:rPr lang="en-US" dirty="0"/>
              <a:t>It is used to reset all the positions of the walls and used variables (</a:t>
            </a:r>
            <a:r>
              <a:rPr lang="en-US" dirty="0" err="1"/>
              <a:t>i.e</a:t>
            </a:r>
            <a:r>
              <a:rPr lang="en-US" dirty="0"/>
              <a:t> score).</a:t>
            </a:r>
            <a:endParaRPr lang="ar-EG" dirty="0"/>
          </a:p>
        </p:txBody>
      </p:sp>
      <p:pic>
        <p:nvPicPr>
          <p:cNvPr id="8" name="Picture 7">
            <a:extLst>
              <a:ext uri="{FF2B5EF4-FFF2-40B4-BE49-F238E27FC236}">
                <a16:creationId xmlns:a16="http://schemas.microsoft.com/office/drawing/2014/main" id="{2C407790-94AA-BA04-008C-4D0BCE1095C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Lst>
          </a:blip>
          <a:stretch>
            <a:fillRect/>
          </a:stretch>
        </p:blipFill>
        <p:spPr>
          <a:xfrm>
            <a:off x="5566452" y="393290"/>
            <a:ext cx="6540401" cy="5496233"/>
          </a:xfrm>
          <a:prstGeom prst="rect">
            <a:avLst/>
          </a:prstGeom>
        </p:spPr>
      </p:pic>
    </p:spTree>
    <p:extLst>
      <p:ext uri="{BB962C8B-B14F-4D97-AF65-F5344CB8AC3E}">
        <p14:creationId xmlns:p14="http://schemas.microsoft.com/office/powerpoint/2010/main" val="177853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1EA278-5902-0BCA-F7FB-44543225088B}"/>
              </a:ext>
            </a:extLst>
          </p:cNvPr>
          <p:cNvSpPr>
            <a:spLocks noGrp="1"/>
          </p:cNvSpPr>
          <p:nvPr>
            <p:ph type="title"/>
          </p:nvPr>
        </p:nvSpPr>
        <p:spPr>
          <a:xfrm>
            <a:off x="521367" y="537410"/>
            <a:ext cx="5013995" cy="1134227"/>
          </a:xfrm>
        </p:spPr>
        <p:txBody>
          <a:bodyPr>
            <a:normAutofit fontScale="90000"/>
          </a:bodyPr>
          <a:lstStyle/>
          <a:p>
            <a:br>
              <a:rPr lang="en-US" dirty="0"/>
            </a:br>
            <a:endParaRPr lang="en-US" dirty="0"/>
          </a:p>
        </p:txBody>
      </p:sp>
      <p:sp>
        <p:nvSpPr>
          <p:cNvPr id="5" name="Text Placeholder 2">
            <a:extLst>
              <a:ext uri="{FF2B5EF4-FFF2-40B4-BE49-F238E27FC236}">
                <a16:creationId xmlns:a16="http://schemas.microsoft.com/office/drawing/2014/main" id="{F6BC8FEF-EE65-32EF-A6C2-9F3A5EFB0BB6}"/>
              </a:ext>
            </a:extLst>
          </p:cNvPr>
          <p:cNvSpPr txBox="1">
            <a:spLocks/>
          </p:cNvSpPr>
          <p:nvPr/>
        </p:nvSpPr>
        <p:spPr>
          <a:xfrm>
            <a:off x="240632" y="433137"/>
            <a:ext cx="6416006" cy="588745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 </a:t>
            </a:r>
            <a:r>
              <a:rPr lang="en-US" sz="2800" dirty="0"/>
              <a:t>Draw-First we begin to draw wall.</a:t>
            </a:r>
          </a:p>
          <a:p>
            <a:pPr marL="0" indent="0">
              <a:buNone/>
            </a:pPr>
            <a:r>
              <a:rPr lang="en-US" dirty="0"/>
              <a:t>  </a:t>
            </a:r>
            <a:r>
              <a:rPr lang="en-US" sz="1600" dirty="0"/>
              <a:t>- we set </a:t>
            </a:r>
            <a:r>
              <a:rPr lang="en-US" sz="1600" dirty="0" err="1"/>
              <a:t>coordenaties</a:t>
            </a:r>
            <a:r>
              <a:rPr lang="en-US" sz="1600" dirty="0"/>
              <a:t> of wall </a:t>
            </a:r>
          </a:p>
          <a:p>
            <a:pPr marL="0" indent="0">
              <a:buNone/>
            </a:pPr>
            <a:r>
              <a:rPr lang="en-US" sz="1600" dirty="0"/>
              <a:t>   (34,5),(85,5),(34,24),(85,24)</a:t>
            </a:r>
          </a:p>
          <a:p>
            <a:pPr marL="0" indent="0">
              <a:buNone/>
            </a:pPr>
            <a:r>
              <a:rPr lang="en-US" sz="1600" dirty="0"/>
              <a:t>  - key </a:t>
            </a:r>
            <a:r>
              <a:rPr lang="en-US" sz="1600" dirty="0" err="1"/>
              <a:t>symbole</a:t>
            </a:r>
            <a:r>
              <a:rPr lang="en-US" sz="1600" dirty="0"/>
              <a:t> of wall is #</a:t>
            </a:r>
          </a:p>
          <a:p>
            <a:pPr marL="0" indent="0">
              <a:buNone/>
            </a:pPr>
            <a:r>
              <a:rPr lang="en-US" sz="1600" dirty="0"/>
              <a:t>  - the snake will </a:t>
            </a:r>
            <a:r>
              <a:rPr lang="en-US" sz="1600" dirty="0" err="1"/>
              <a:t>apper</a:t>
            </a:r>
            <a:r>
              <a:rPr lang="en-US" sz="1600" dirty="0"/>
              <a:t> as </a:t>
            </a:r>
            <a:r>
              <a:rPr lang="en-US" sz="1600" dirty="0" err="1"/>
              <a:t>Xxxxx</a:t>
            </a:r>
            <a:r>
              <a:rPr lang="en-US" sz="1600" dirty="0"/>
              <a:t> with its head</a:t>
            </a:r>
          </a:p>
          <a:p>
            <a:pPr marL="0" indent="0">
              <a:buNone/>
            </a:pPr>
            <a:r>
              <a:rPr lang="en-US" sz="1600" dirty="0"/>
              <a:t>    directed to left but not   moving until</a:t>
            </a:r>
          </a:p>
          <a:p>
            <a:pPr marL="0" indent="0">
              <a:buNone/>
            </a:pPr>
            <a:r>
              <a:rPr lang="en-US" sz="1600" dirty="0"/>
              <a:t>    Player enter any movement key.</a:t>
            </a:r>
          </a:p>
          <a:p>
            <a:pPr marL="0" indent="0">
              <a:buNone/>
            </a:pPr>
            <a:r>
              <a:rPr lang="en-US" sz="1600" dirty="0"/>
              <a:t>   - Initial </a:t>
            </a:r>
            <a:r>
              <a:rPr lang="en-US" sz="1600" dirty="0" err="1"/>
              <a:t>coordenaties</a:t>
            </a:r>
            <a:r>
              <a:rPr lang="en-US" sz="1600" dirty="0"/>
              <a:t> of snake is (45,15) </a:t>
            </a:r>
          </a:p>
          <a:p>
            <a:pPr marL="0" indent="0">
              <a:buNone/>
            </a:pPr>
            <a:r>
              <a:rPr lang="en-US" sz="1600" dirty="0"/>
              <a:t>    for head,(44,15),(43,15),(42,15),(41,15)</a:t>
            </a:r>
          </a:p>
          <a:p>
            <a:pPr marL="0" indent="0">
              <a:buNone/>
            </a:pPr>
            <a:r>
              <a:rPr lang="en-US" sz="1600" dirty="0"/>
              <a:t>   - Added barriers to increase the difficulty of the game</a:t>
            </a:r>
          </a:p>
          <a:p>
            <a:pPr marL="0" indent="0">
              <a:buNone/>
            </a:pPr>
            <a:r>
              <a:rPr lang="en-US" sz="1600" dirty="0"/>
              <a:t>    in different places(50,8) (70,21)(42,16)(77,10)</a:t>
            </a:r>
            <a:endParaRPr lang="en-US" sz="1400" dirty="0"/>
          </a:p>
          <a:p>
            <a:pPr marL="0" indent="0">
              <a:buNone/>
            </a:pPr>
            <a:r>
              <a:rPr lang="en-US" dirty="0"/>
              <a:t>2-Draw Title of the game (106,1)</a:t>
            </a:r>
          </a:p>
          <a:p>
            <a:pPr marL="0" indent="0">
              <a:buNone/>
            </a:pPr>
            <a:r>
              <a:rPr lang="en-US" dirty="0"/>
              <a:t> 3 - </a:t>
            </a:r>
            <a:r>
              <a:rPr lang="en-US" sz="2800" dirty="0"/>
              <a:t>"Your score is 0" will </a:t>
            </a:r>
            <a:r>
              <a:rPr lang="en-US" sz="2800" dirty="0" err="1"/>
              <a:t>apper</a:t>
            </a:r>
            <a:r>
              <a:rPr lang="en-US" sz="2800" dirty="0"/>
              <a:t> in left top of screen and </a:t>
            </a:r>
          </a:p>
          <a:p>
            <a:pPr marL="0" indent="0">
              <a:buNone/>
            </a:pPr>
            <a:r>
              <a:rPr lang="en-US" sz="1700" dirty="0"/>
              <a:t> when snake eats a coin it increment score and display it .</a:t>
            </a:r>
          </a:p>
          <a:p>
            <a:pPr marL="0" indent="0">
              <a:buNone/>
            </a:pPr>
            <a:r>
              <a:rPr lang="en-US" sz="1700" dirty="0"/>
              <a:t>  -High score</a:t>
            </a:r>
          </a:p>
          <a:p>
            <a:pPr marL="0" indent="0">
              <a:buNone/>
            </a:pPr>
            <a:r>
              <a:rPr lang="en-US" sz="1700" dirty="0"/>
              <a:t>  -</a:t>
            </a:r>
            <a:r>
              <a:rPr lang="en-US" sz="1700" dirty="0" err="1"/>
              <a:t>LIves</a:t>
            </a:r>
            <a:endParaRPr lang="en-US" sz="1700" dirty="0"/>
          </a:p>
          <a:p>
            <a:endParaRPr lang="en-US" dirty="0"/>
          </a:p>
        </p:txBody>
      </p:sp>
      <p:pic>
        <p:nvPicPr>
          <p:cNvPr id="9" name="Picture 8">
            <a:extLst>
              <a:ext uri="{FF2B5EF4-FFF2-40B4-BE49-F238E27FC236}">
                <a16:creationId xmlns:a16="http://schemas.microsoft.com/office/drawing/2014/main" id="{5AE0FA42-67CF-EB42-5523-A21E8B0F0FBE}"/>
              </a:ext>
            </a:extLst>
          </p:cNvPr>
          <p:cNvPicPr>
            <a:picLocks noChangeAspect="1"/>
          </p:cNvPicPr>
          <p:nvPr/>
        </p:nvPicPr>
        <p:blipFill rotWithShape="1">
          <a:blip r:embed="rId2"/>
          <a:srcRect l="34802" t="32399" r="40592" b="35554"/>
          <a:stretch/>
        </p:blipFill>
        <p:spPr>
          <a:xfrm>
            <a:off x="6656638" y="569206"/>
            <a:ext cx="5013995" cy="3673354"/>
          </a:xfrm>
          <a:prstGeom prst="rect">
            <a:avLst/>
          </a:prstGeom>
        </p:spPr>
      </p:pic>
    </p:spTree>
    <p:extLst>
      <p:ext uri="{BB962C8B-B14F-4D97-AF65-F5344CB8AC3E}">
        <p14:creationId xmlns:p14="http://schemas.microsoft.com/office/powerpoint/2010/main" val="177022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262BF61A-C5F0-5400-332E-D5BBB0CC1DE3}"/>
              </a:ext>
            </a:extLst>
          </p:cNvPr>
          <p:cNvSpPr txBox="1">
            <a:spLocks/>
          </p:cNvSpPr>
          <p:nvPr/>
        </p:nvSpPr>
        <p:spPr>
          <a:xfrm>
            <a:off x="669340" y="1684504"/>
            <a:ext cx="6080794" cy="3488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Speed Selection- User may choose from three speed levels:</a:t>
            </a:r>
          </a:p>
          <a:p>
            <a:r>
              <a:rPr lang="en-US" sz="1400" dirty="0"/>
              <a:t>level 1(fastest) </a:t>
            </a:r>
          </a:p>
          <a:p>
            <a:r>
              <a:rPr lang="en-US" sz="1400" dirty="0"/>
              <a:t>level 2,(Medium)</a:t>
            </a:r>
          </a:p>
          <a:p>
            <a:r>
              <a:rPr lang="en-US" sz="1400" dirty="0"/>
              <a:t>level 3 (slowest)</a:t>
            </a:r>
          </a:p>
          <a:p>
            <a:r>
              <a:rPr lang="en-US" sz="1400" dirty="0"/>
              <a:t>Each of the speed levels have a 40ms difference.- we implement that by using delay function when moving snake.</a:t>
            </a:r>
            <a:br>
              <a:rPr lang="en-US" sz="1400" dirty="0"/>
            </a:br>
            <a:br>
              <a:rPr lang="en-US" sz="1400" dirty="0"/>
            </a:br>
            <a:endParaRPr lang="en-US" dirty="0"/>
          </a:p>
        </p:txBody>
      </p:sp>
      <p:pic>
        <p:nvPicPr>
          <p:cNvPr id="9" name="Picture 8">
            <a:extLst>
              <a:ext uri="{FF2B5EF4-FFF2-40B4-BE49-F238E27FC236}">
                <a16:creationId xmlns:a16="http://schemas.microsoft.com/office/drawing/2014/main" id="{B8E7A656-F809-FD1F-6E13-BBA69F505297}"/>
              </a:ext>
            </a:extLst>
          </p:cNvPr>
          <p:cNvPicPr>
            <a:picLocks noChangeAspect="1"/>
          </p:cNvPicPr>
          <p:nvPr/>
        </p:nvPicPr>
        <p:blipFill rotWithShape="1">
          <a:blip r:embed="rId2"/>
          <a:srcRect l="14606" t="14035" r="14539" b="13567"/>
          <a:stretch/>
        </p:blipFill>
        <p:spPr>
          <a:xfrm>
            <a:off x="7082589" y="1110923"/>
            <a:ext cx="4937760" cy="3713730"/>
          </a:xfrm>
          <a:prstGeom prst="rect">
            <a:avLst/>
          </a:prstGeom>
        </p:spPr>
      </p:pic>
    </p:spTree>
    <p:extLst>
      <p:ext uri="{BB962C8B-B14F-4D97-AF65-F5344CB8AC3E}">
        <p14:creationId xmlns:p14="http://schemas.microsoft.com/office/powerpoint/2010/main" val="86128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 and update (remove) a cell of the snake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675" t="31554" r="56450" b="40895"/>
          <a:stretch/>
        </p:blipFill>
        <p:spPr>
          <a:xfrm>
            <a:off x="838200" y="1690687"/>
            <a:ext cx="3960223" cy="2341381"/>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592" t="58028" r="59135" b="14266"/>
          <a:stretch/>
        </p:blipFill>
        <p:spPr>
          <a:xfrm>
            <a:off x="838200" y="3948249"/>
            <a:ext cx="3960223" cy="2391591"/>
          </a:xfrm>
          <a:prstGeom prst="rect">
            <a:avLst/>
          </a:prstGeom>
        </p:spPr>
      </p:pic>
      <p:pic>
        <p:nvPicPr>
          <p:cNvPr id="9" name="Content Placeholder 9">
            <a:extLst>
              <a:ext uri="{FF2B5EF4-FFF2-40B4-BE49-F238E27FC236}">
                <a16:creationId xmlns:a16="http://schemas.microsoft.com/office/drawing/2014/main" id="{426B8C09-D1F3-FBB0-8EC2-F66E2C0B291B}"/>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7158539" y="1825041"/>
            <a:ext cx="4676775" cy="4010025"/>
          </a:xfrm>
          <a:prstGeom prst="rect">
            <a:avLst/>
          </a:prstGeom>
        </p:spPr>
      </p:pic>
    </p:spTree>
    <p:extLst>
      <p:ext uri="{BB962C8B-B14F-4D97-AF65-F5344CB8AC3E}">
        <p14:creationId xmlns:p14="http://schemas.microsoft.com/office/powerpoint/2010/main" val="356124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 the initial body of the Snake</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6061" t="45714" r="56450" b="34122"/>
          <a:stretch/>
        </p:blipFill>
        <p:spPr>
          <a:xfrm>
            <a:off x="925286" y="1994262"/>
            <a:ext cx="4517571" cy="2586446"/>
          </a:xfrm>
          <a:prstGeom prst="rect">
            <a:avLst/>
          </a:prstGeom>
        </p:spPr>
      </p:pic>
      <p:pic>
        <p:nvPicPr>
          <p:cNvPr id="6" name="Content Placeholder 4">
            <a:extLst>
              <a:ext uri="{FF2B5EF4-FFF2-40B4-BE49-F238E27FC236}">
                <a16:creationId xmlns:a16="http://schemas.microsoft.com/office/drawing/2014/main" id="{C1FBDA02-F073-9AE8-5C3B-D20F0E465177}"/>
              </a:ext>
            </a:extLst>
          </p:cNvPr>
          <p:cNvPicPr>
            <a:picLocks noGrp="1" noChangeAspect="1"/>
          </p:cNvPicPr>
          <p:nvPr/>
        </p:nvPicPr>
        <p:blipFill rotWithShape="1">
          <a:blip r:embed="rId3">
            <a:extLst>
              <a:ext uri="{28A0092B-C50C-407E-A947-70E740481C1C}">
                <a14:useLocalDpi xmlns:a14="http://schemas.microsoft.com/office/drawing/2010/main" val="0"/>
              </a:ext>
            </a:extLst>
          </a:blip>
          <a:srcRect b="25950"/>
          <a:stretch/>
        </p:blipFill>
        <p:spPr>
          <a:xfrm>
            <a:off x="7480777" y="1994262"/>
            <a:ext cx="3785937" cy="3737810"/>
          </a:xfrm>
          <a:prstGeom prst="rect">
            <a:avLst/>
          </a:prstGeom>
        </p:spPr>
      </p:pic>
    </p:spTree>
    <p:extLst>
      <p:ext uri="{BB962C8B-B14F-4D97-AF65-F5344CB8AC3E}">
        <p14:creationId xmlns:p14="http://schemas.microsoft.com/office/powerpoint/2010/main" val="218757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9DEF95-A264-A54A-B050-CA73A5E41E93}"/>
              </a:ext>
            </a:extLst>
          </p:cNvPr>
          <p:cNvSpPr>
            <a:spLocks noGrp="1"/>
          </p:cNvSpPr>
          <p:nvPr>
            <p:ph type="title"/>
          </p:nvPr>
        </p:nvSpPr>
        <p:spPr/>
        <p:txBody>
          <a:bodyPr>
            <a:normAutofit/>
          </a:bodyPr>
          <a:lstStyle/>
          <a:p>
            <a:r>
              <a:rPr lang="en-US" sz="4000" dirty="0"/>
              <a:t>Start game loop and Take the direction form user</a:t>
            </a:r>
          </a:p>
        </p:txBody>
      </p:sp>
      <p:pic>
        <p:nvPicPr>
          <p:cNvPr id="11" name="Content Placeholder 10">
            <a:extLst>
              <a:ext uri="{FF2B5EF4-FFF2-40B4-BE49-F238E27FC236}">
                <a16:creationId xmlns:a16="http://schemas.microsoft.com/office/drawing/2014/main" id="{B147A0BF-5C75-B68E-7E2E-231605F9DE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892" y="1690687"/>
            <a:ext cx="5608806" cy="3121009"/>
          </a:xfrm>
        </p:spPr>
      </p:pic>
      <p:graphicFrame>
        <p:nvGraphicFramePr>
          <p:cNvPr id="21" name="Table 18">
            <a:extLst>
              <a:ext uri="{FF2B5EF4-FFF2-40B4-BE49-F238E27FC236}">
                <a16:creationId xmlns:a16="http://schemas.microsoft.com/office/drawing/2014/main" id="{BD175E18-CD4B-BA39-5DF6-8040102B0488}"/>
              </a:ext>
            </a:extLst>
          </p:cNvPr>
          <p:cNvGraphicFramePr>
            <a:graphicFrameLocks noGrp="1"/>
          </p:cNvGraphicFramePr>
          <p:nvPr>
            <p:extLst>
              <p:ext uri="{D42A27DB-BD31-4B8C-83A1-F6EECF244321}">
                <p14:modId xmlns:p14="http://schemas.microsoft.com/office/powerpoint/2010/main" val="4235126850"/>
              </p:ext>
            </p:extLst>
          </p:nvPr>
        </p:nvGraphicFramePr>
        <p:xfrm>
          <a:off x="7695214" y="1690688"/>
          <a:ext cx="3845018" cy="3689178"/>
        </p:xfrm>
        <a:graphic>
          <a:graphicData uri="http://schemas.openxmlformats.org/drawingml/2006/table">
            <a:tbl>
              <a:tblPr firstRow="1" bandRow="1">
                <a:tableStyleId>{073A0DAA-6AF3-43AB-8588-CEC1D06C72B9}</a:tableStyleId>
              </a:tblPr>
              <a:tblGrid>
                <a:gridCol w="1922509">
                  <a:extLst>
                    <a:ext uri="{9D8B030D-6E8A-4147-A177-3AD203B41FA5}">
                      <a16:colId xmlns:a16="http://schemas.microsoft.com/office/drawing/2014/main" val="2885499164"/>
                    </a:ext>
                  </a:extLst>
                </a:gridCol>
                <a:gridCol w="1922509">
                  <a:extLst>
                    <a:ext uri="{9D8B030D-6E8A-4147-A177-3AD203B41FA5}">
                      <a16:colId xmlns:a16="http://schemas.microsoft.com/office/drawing/2014/main" val="2335031091"/>
                    </a:ext>
                  </a:extLst>
                </a:gridCol>
              </a:tblGrid>
              <a:tr h="6148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Direction</a:t>
                      </a:r>
                      <a:endParaRPr lang="en-US" dirty="0"/>
                    </a:p>
                  </a:txBody>
                  <a:tcPr/>
                </a:tc>
                <a:tc>
                  <a:txBody>
                    <a:bodyPr/>
                    <a:lstStyle/>
                    <a:p>
                      <a:pPr algn="ctr"/>
                      <a:r>
                        <a:rPr lang="en-US" sz="2000" dirty="0"/>
                        <a:t>Key</a:t>
                      </a:r>
                      <a:endParaRPr lang="en-US" dirty="0"/>
                    </a:p>
                  </a:txBody>
                  <a:tcPr/>
                </a:tc>
                <a:extLst>
                  <a:ext uri="{0D108BD9-81ED-4DB2-BD59-A6C34878D82A}">
                    <a16:rowId xmlns:a16="http://schemas.microsoft.com/office/drawing/2014/main" val="3744510507"/>
                  </a:ext>
                </a:extLst>
              </a:tr>
              <a:tr h="614863">
                <a:tc>
                  <a:txBody>
                    <a:bodyPr/>
                    <a:lstStyle/>
                    <a:p>
                      <a:pPr algn="ctr"/>
                      <a:r>
                        <a:rPr lang="en-US" dirty="0"/>
                        <a:t>Left </a:t>
                      </a:r>
                    </a:p>
                  </a:txBody>
                  <a:tcPr/>
                </a:tc>
                <a:tc>
                  <a:txBody>
                    <a:bodyPr/>
                    <a:lstStyle/>
                    <a:p>
                      <a:pPr algn="ctr"/>
                      <a:r>
                        <a:rPr lang="en-US" dirty="0"/>
                        <a:t>a</a:t>
                      </a:r>
                    </a:p>
                  </a:txBody>
                  <a:tcPr/>
                </a:tc>
                <a:extLst>
                  <a:ext uri="{0D108BD9-81ED-4DB2-BD59-A6C34878D82A}">
                    <a16:rowId xmlns:a16="http://schemas.microsoft.com/office/drawing/2014/main" val="178067962"/>
                  </a:ext>
                </a:extLst>
              </a:tr>
              <a:tr h="614863">
                <a:tc>
                  <a:txBody>
                    <a:bodyPr/>
                    <a:lstStyle/>
                    <a:p>
                      <a:pPr algn="ctr"/>
                      <a:r>
                        <a:rPr lang="en-US" dirty="0"/>
                        <a:t>Top </a:t>
                      </a:r>
                    </a:p>
                  </a:txBody>
                  <a:tcPr/>
                </a:tc>
                <a:tc>
                  <a:txBody>
                    <a:bodyPr/>
                    <a:lstStyle/>
                    <a:p>
                      <a:pPr algn="ctr"/>
                      <a:r>
                        <a:rPr lang="en-US" dirty="0"/>
                        <a:t>w</a:t>
                      </a:r>
                    </a:p>
                  </a:txBody>
                  <a:tcPr/>
                </a:tc>
                <a:extLst>
                  <a:ext uri="{0D108BD9-81ED-4DB2-BD59-A6C34878D82A}">
                    <a16:rowId xmlns:a16="http://schemas.microsoft.com/office/drawing/2014/main" val="1781832095"/>
                  </a:ext>
                </a:extLst>
              </a:tr>
              <a:tr h="614863">
                <a:tc>
                  <a:txBody>
                    <a:bodyPr/>
                    <a:lstStyle/>
                    <a:p>
                      <a:pPr algn="ctr"/>
                      <a:r>
                        <a:rPr lang="en-US" dirty="0"/>
                        <a:t>Right</a:t>
                      </a:r>
                    </a:p>
                  </a:txBody>
                  <a:tcPr/>
                </a:tc>
                <a:tc>
                  <a:txBody>
                    <a:bodyPr/>
                    <a:lstStyle/>
                    <a:p>
                      <a:pPr algn="ctr"/>
                      <a:r>
                        <a:rPr lang="en-US" dirty="0"/>
                        <a:t>d</a:t>
                      </a:r>
                    </a:p>
                  </a:txBody>
                  <a:tcPr/>
                </a:tc>
                <a:extLst>
                  <a:ext uri="{0D108BD9-81ED-4DB2-BD59-A6C34878D82A}">
                    <a16:rowId xmlns:a16="http://schemas.microsoft.com/office/drawing/2014/main" val="182697344"/>
                  </a:ext>
                </a:extLst>
              </a:tr>
              <a:tr h="614863">
                <a:tc>
                  <a:txBody>
                    <a:bodyPr/>
                    <a:lstStyle/>
                    <a:p>
                      <a:pPr algn="ctr"/>
                      <a:r>
                        <a:rPr lang="en-US" dirty="0"/>
                        <a:t>Down</a:t>
                      </a:r>
                    </a:p>
                  </a:txBody>
                  <a:tcPr/>
                </a:tc>
                <a:tc>
                  <a:txBody>
                    <a:bodyPr/>
                    <a:lstStyle/>
                    <a:p>
                      <a:pPr algn="ctr"/>
                      <a:r>
                        <a:rPr lang="en-US" dirty="0"/>
                        <a:t>s</a:t>
                      </a:r>
                    </a:p>
                  </a:txBody>
                  <a:tcPr/>
                </a:tc>
                <a:extLst>
                  <a:ext uri="{0D108BD9-81ED-4DB2-BD59-A6C34878D82A}">
                    <a16:rowId xmlns:a16="http://schemas.microsoft.com/office/drawing/2014/main" val="2631098240"/>
                  </a:ext>
                </a:extLst>
              </a:tr>
              <a:tr h="614863">
                <a:tc>
                  <a:txBody>
                    <a:bodyPr/>
                    <a:lstStyle/>
                    <a:p>
                      <a:pPr algn="ctr"/>
                      <a:r>
                        <a:rPr lang="en-US" dirty="0"/>
                        <a:t>Exit</a:t>
                      </a:r>
                    </a:p>
                  </a:txBody>
                  <a:tcPr/>
                </a:tc>
                <a:tc>
                  <a:txBody>
                    <a:bodyPr/>
                    <a:lstStyle/>
                    <a:p>
                      <a:pPr algn="ctr"/>
                      <a:r>
                        <a:rPr lang="en-US" dirty="0"/>
                        <a:t>x</a:t>
                      </a:r>
                    </a:p>
                  </a:txBody>
                  <a:tcPr/>
                </a:tc>
                <a:extLst>
                  <a:ext uri="{0D108BD9-81ED-4DB2-BD59-A6C34878D82A}">
                    <a16:rowId xmlns:a16="http://schemas.microsoft.com/office/drawing/2014/main" val="1358914734"/>
                  </a:ext>
                </a:extLst>
              </a:tr>
            </a:tbl>
          </a:graphicData>
        </a:graphic>
      </p:graphicFrame>
    </p:spTree>
    <p:extLst>
      <p:ext uri="{BB962C8B-B14F-4D97-AF65-F5344CB8AC3E}">
        <p14:creationId xmlns:p14="http://schemas.microsoft.com/office/powerpoint/2010/main" val="176193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52AB-FF79-1443-D797-3F96331946F3}"/>
              </a:ext>
            </a:extLst>
          </p:cNvPr>
          <p:cNvSpPr>
            <a:spLocks noGrp="1"/>
          </p:cNvSpPr>
          <p:nvPr>
            <p:ph type="title"/>
          </p:nvPr>
        </p:nvSpPr>
        <p:spPr/>
        <p:txBody>
          <a:bodyPr>
            <a:normAutofit/>
          </a:bodyPr>
          <a:lstStyle/>
          <a:p>
            <a:r>
              <a:rPr lang="en-US" sz="3600" dirty="0"/>
              <a:t>Check if we can move to desired direction(Left for example)</a:t>
            </a:r>
          </a:p>
        </p:txBody>
      </p:sp>
      <p:pic>
        <p:nvPicPr>
          <p:cNvPr id="10" name="Picture 9">
            <a:extLst>
              <a:ext uri="{FF2B5EF4-FFF2-40B4-BE49-F238E27FC236}">
                <a16:creationId xmlns:a16="http://schemas.microsoft.com/office/drawing/2014/main" id="{88DC5E38-BA94-2A83-AF2F-EE8F9A940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17306"/>
            <a:ext cx="6988146" cy="1303133"/>
          </a:xfrm>
          <a:prstGeom prst="rect">
            <a:avLst/>
          </a:prstGeom>
        </p:spPr>
      </p:pic>
      <p:pic>
        <p:nvPicPr>
          <p:cNvPr id="18" name="Picture 17">
            <a:extLst>
              <a:ext uri="{FF2B5EF4-FFF2-40B4-BE49-F238E27FC236}">
                <a16:creationId xmlns:a16="http://schemas.microsoft.com/office/drawing/2014/main" id="{D495CBA7-FBBD-C02F-F438-8E69399D4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35172"/>
            <a:ext cx="5509737" cy="1082134"/>
          </a:xfrm>
          <a:prstGeom prst="rect">
            <a:avLst/>
          </a:prstGeom>
        </p:spPr>
      </p:pic>
      <p:pic>
        <p:nvPicPr>
          <p:cNvPr id="1028" name="Picture 4">
            <a:extLst>
              <a:ext uri="{FF2B5EF4-FFF2-40B4-BE49-F238E27FC236}">
                <a16:creationId xmlns:a16="http://schemas.microsoft.com/office/drawing/2014/main" id="{1BC4414A-6BC5-2F78-3739-52B298ED22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2639" y="2471414"/>
            <a:ext cx="181927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54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85A2-79D1-BB55-6E86-D4FA65EC9A9E}"/>
              </a:ext>
            </a:extLst>
          </p:cNvPr>
          <p:cNvSpPr>
            <a:spLocks noGrp="1"/>
          </p:cNvSpPr>
          <p:nvPr>
            <p:ph type="title"/>
          </p:nvPr>
        </p:nvSpPr>
        <p:spPr/>
        <p:txBody>
          <a:bodyPr/>
          <a:lstStyle/>
          <a:p>
            <a:r>
              <a:rPr lang="en-US" dirty="0"/>
              <a:t>cont.</a:t>
            </a:r>
          </a:p>
        </p:txBody>
      </p:sp>
      <p:pic>
        <p:nvPicPr>
          <p:cNvPr id="8" name="Picture 2">
            <a:extLst>
              <a:ext uri="{FF2B5EF4-FFF2-40B4-BE49-F238E27FC236}">
                <a16:creationId xmlns:a16="http://schemas.microsoft.com/office/drawing/2014/main" id="{27CFBD28-C3C8-19E9-9FB6-A84E57C138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1396" y="1988598"/>
            <a:ext cx="4252404" cy="37374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ECFF84C-2EEA-969F-2A88-000371A9C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916" y="1690688"/>
            <a:ext cx="5121084" cy="4191363"/>
          </a:xfrm>
          <a:prstGeom prst="rect">
            <a:avLst/>
          </a:prstGeom>
        </p:spPr>
      </p:pic>
    </p:spTree>
    <p:extLst>
      <p:ext uri="{BB962C8B-B14F-4D97-AF65-F5344CB8AC3E}">
        <p14:creationId xmlns:p14="http://schemas.microsoft.com/office/powerpoint/2010/main" val="1040419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675</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Cambria Math</vt:lpstr>
      <vt:lpstr>Cascadia Mono</vt:lpstr>
      <vt:lpstr>Ubuntu Mono</vt:lpstr>
      <vt:lpstr>ui-monospace</vt:lpstr>
      <vt:lpstr>Office Theme</vt:lpstr>
      <vt:lpstr>PowerPoint Presentation</vt:lpstr>
      <vt:lpstr>Team members</vt:lpstr>
      <vt:lpstr> </vt:lpstr>
      <vt:lpstr>PowerPoint Presentation</vt:lpstr>
      <vt:lpstr>Draw and update (remove) a cell of the snake </vt:lpstr>
      <vt:lpstr>Draw the initial body of the Snake</vt:lpstr>
      <vt:lpstr>Start game loop and Take the direction form user</vt:lpstr>
      <vt:lpstr>Check if we can move to desired direction(Left for example)</vt:lpstr>
      <vt:lpstr>cont.</vt:lpstr>
      <vt:lpstr>Open file and read</vt:lpstr>
      <vt:lpstr>Open File And Write</vt:lpstr>
      <vt:lpstr>Move to the desired direction after check</vt:lpstr>
      <vt:lpstr>Update the position of the Snake</vt:lpstr>
      <vt:lpstr>PowerPoint Presentation</vt:lpstr>
      <vt:lpstr>CREATE RANDOM COIN PROC</vt:lpstr>
      <vt:lpstr>EATING COIN PROC</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dc:title>
  <dc:creator>KALDESH</dc:creator>
  <cp:lastModifiedBy>ahmed195053@feng.bu.edu.eg</cp:lastModifiedBy>
  <cp:revision>6</cp:revision>
  <dcterms:created xsi:type="dcterms:W3CDTF">2022-12-23T19:31:10Z</dcterms:created>
  <dcterms:modified xsi:type="dcterms:W3CDTF">2022-12-24T07:31:45Z</dcterms:modified>
</cp:coreProperties>
</file>