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5" r:id="rId2"/>
    <p:sldId id="276" r:id="rId3"/>
    <p:sldId id="277" r:id="rId4"/>
    <p:sldId id="278" r:id="rId5"/>
    <p:sldId id="279" r:id="rId6"/>
    <p:sldId id="280" r:id="rId7"/>
    <p:sldId id="281" r:id="rId8"/>
    <p:sldId id="282" r:id="rId9"/>
    <p:sldId id="306" r:id="rId10"/>
    <p:sldId id="256"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13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ctrTitle"/>
          </p:nvPr>
        </p:nvSpPr>
        <p:spPr>
          <a:xfrm>
            <a:off x="1422697" y="1300787"/>
            <a:ext cx="706060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422697" y="3886202"/>
            <a:ext cx="706060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005860-EE09-433B-86AF-B3DFA8FDDC1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229567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a:xfrm>
            <a:off x="742458" y="4289374"/>
            <a:ext cx="8421101"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62605" y="698261"/>
            <a:ext cx="7980807"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42443" y="5108728"/>
            <a:ext cx="8421117"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05860-EE09-433B-86AF-B3DFA8FDDC1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400957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a:xfrm>
            <a:off x="742443" y="609601"/>
            <a:ext cx="8421117"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42443" y="4204821"/>
            <a:ext cx="8421117"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05860-EE09-433B-86AF-B3DFA8FDDC1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2218096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a:xfrm>
            <a:off x="1175047" y="872589"/>
            <a:ext cx="7558486"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98024" y="3610032"/>
            <a:ext cx="7111243"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742443" y="4372798"/>
            <a:ext cx="8421117"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05860-EE09-433B-86AF-B3DFA8FDDC1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D35FD-90C4-4F57-85D8-77B2BC6E6769}" type="slidenum">
              <a:rPr lang="en-IN" smtClean="0"/>
              <a:t>‹#›</a:t>
            </a:fld>
            <a:endParaRPr lang="en-IN"/>
          </a:p>
        </p:txBody>
      </p:sp>
      <p:sp>
        <p:nvSpPr>
          <p:cNvPr id="11" name="TextBox 10"/>
          <p:cNvSpPr txBox="1"/>
          <p:nvPr/>
        </p:nvSpPr>
        <p:spPr>
          <a:xfrm>
            <a:off x="799095" y="887859"/>
            <a:ext cx="592462"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504308" y="3120015"/>
            <a:ext cx="59977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3797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a:xfrm>
            <a:off x="742443" y="2138723"/>
            <a:ext cx="8421117"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42443" y="4662335"/>
            <a:ext cx="8421117"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05860-EE09-433B-86AF-B3DFA8FDDC1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1660095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15" name="Title 1"/>
          <p:cNvSpPr>
            <a:spLocks noGrp="1"/>
          </p:cNvSpPr>
          <p:nvPr>
            <p:ph type="title"/>
          </p:nvPr>
        </p:nvSpPr>
        <p:spPr>
          <a:xfrm>
            <a:off x="742443" y="609600"/>
            <a:ext cx="8421117"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742442" y="2367093"/>
            <a:ext cx="2680418"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742442" y="2943357"/>
            <a:ext cx="268041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617567" y="2367093"/>
            <a:ext cx="267436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608597" y="2943357"/>
            <a:ext cx="268397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6478305" y="2367093"/>
            <a:ext cx="2685254"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6478305" y="2943357"/>
            <a:ext cx="2685254"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005860-EE09-433B-86AF-B3DFA8FDDC14}"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3554787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30" name="Title 1"/>
          <p:cNvSpPr>
            <a:spLocks noGrp="1"/>
          </p:cNvSpPr>
          <p:nvPr>
            <p:ph type="title"/>
          </p:nvPr>
        </p:nvSpPr>
        <p:spPr>
          <a:xfrm>
            <a:off x="742443" y="610772"/>
            <a:ext cx="8421117"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742442" y="4204820"/>
            <a:ext cx="2678333"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42442" y="2367093"/>
            <a:ext cx="2678333"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742442" y="4781082"/>
            <a:ext cx="2678333"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609742" y="4204820"/>
            <a:ext cx="2682735"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608595" y="2367093"/>
            <a:ext cx="268397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608595" y="4781082"/>
            <a:ext cx="268397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6478306" y="4204820"/>
            <a:ext cx="2681804"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478305" y="2367093"/>
            <a:ext cx="268525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6478203" y="4781080"/>
            <a:ext cx="2685356"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005860-EE09-433B-86AF-B3DFA8FDDC14}"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3752227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742443" y="2367095"/>
            <a:ext cx="8421117"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05860-EE09-433B-86AF-B3DFA8FDDC1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1594205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Vertical Title 1"/>
          <p:cNvSpPr>
            <a:spLocks noGrp="1"/>
          </p:cNvSpPr>
          <p:nvPr>
            <p:ph type="title" orient="vert"/>
          </p:nvPr>
        </p:nvSpPr>
        <p:spPr>
          <a:xfrm>
            <a:off x="7088982" y="609603"/>
            <a:ext cx="2074578"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742443" y="609603"/>
            <a:ext cx="622271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05860-EE09-433B-86AF-B3DFA8FDDC1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270555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742441" y="2367094"/>
            <a:ext cx="8420609"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05860-EE09-433B-86AF-B3DFA8FDDC1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392438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a:xfrm>
            <a:off x="742442" y="828565"/>
            <a:ext cx="8410799"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742442" y="3657459"/>
            <a:ext cx="8410799"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005860-EE09-433B-86AF-B3DFA8FDDC14}" type="datetimeFigureOut">
              <a:rPr lang="en-IN" smtClean="0"/>
              <a:t>12-04-2024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52973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14" name="Title 1"/>
          <p:cNvSpPr>
            <a:spLocks noGrp="1"/>
          </p:cNvSpPr>
          <p:nvPr>
            <p:ph type="title"/>
          </p:nvPr>
        </p:nvSpPr>
        <p:spPr>
          <a:xfrm>
            <a:off x="742443" y="618519"/>
            <a:ext cx="8421116"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742441" y="2367094"/>
            <a:ext cx="414864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014912" y="2367094"/>
            <a:ext cx="4148138"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05860-EE09-433B-86AF-B3DFA8FDDC1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359697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14" name="Title 1"/>
          <p:cNvSpPr>
            <a:spLocks noGrp="1"/>
          </p:cNvSpPr>
          <p:nvPr>
            <p:ph type="title"/>
          </p:nvPr>
        </p:nvSpPr>
        <p:spPr>
          <a:xfrm>
            <a:off x="742443" y="618519"/>
            <a:ext cx="8421116"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31392" y="2371018"/>
            <a:ext cx="3959698"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742442" y="3051014"/>
            <a:ext cx="414864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97094" y="2371018"/>
            <a:ext cx="396646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014913" y="3051014"/>
            <a:ext cx="4148139"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05860-EE09-433B-86AF-B3DFA8FDDC14}" type="datetimeFigureOut">
              <a:rPr lang="en-IN" smtClean="0"/>
              <a:t>12-04-2024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227330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05860-EE09-433B-86AF-B3DFA8FDDC14}" type="datetimeFigureOut">
              <a:rPr lang="en-IN" smtClean="0"/>
              <a:t>12-04-2024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147576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Date Placeholder 1"/>
          <p:cNvSpPr>
            <a:spLocks noGrp="1"/>
          </p:cNvSpPr>
          <p:nvPr>
            <p:ph type="dt" sz="half" idx="10"/>
          </p:nvPr>
        </p:nvSpPr>
        <p:spPr/>
        <p:txBody>
          <a:bodyPr/>
          <a:lstStyle/>
          <a:p>
            <a:fld id="{BB005860-EE09-433B-86AF-B3DFA8FDDC14}" type="datetimeFigureOut">
              <a:rPr lang="en-IN" smtClean="0"/>
              <a:t>12-04-2024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187875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a:xfrm>
            <a:off x="742442" y="609600"/>
            <a:ext cx="3197747"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4125926" y="609602"/>
            <a:ext cx="503763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42442" y="2632852"/>
            <a:ext cx="3197748"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05860-EE09-433B-86AF-B3DFA8FDDC1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87332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2" name="Title 1"/>
          <p:cNvSpPr>
            <a:spLocks noGrp="1"/>
          </p:cNvSpPr>
          <p:nvPr>
            <p:ph type="title"/>
          </p:nvPr>
        </p:nvSpPr>
        <p:spPr>
          <a:xfrm>
            <a:off x="742443" y="609600"/>
            <a:ext cx="4473753"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21293" y="609601"/>
            <a:ext cx="3256339"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42458" y="2632854"/>
            <a:ext cx="4473738"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005860-EE09-433B-86AF-B3DFA8FDDC14}" type="datetimeFigureOut">
              <a:rPr lang="en-IN" smtClean="0"/>
              <a:t>12-04-2024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D35FD-90C4-4F57-85D8-77B2BC6E6769}" type="slidenum">
              <a:rPr lang="en-IN" smtClean="0"/>
              <a:t>‹#›</a:t>
            </a:fld>
            <a:endParaRPr lang="en-IN"/>
          </a:p>
        </p:txBody>
      </p:sp>
    </p:spTree>
    <p:extLst>
      <p:ext uri="{BB962C8B-B14F-4D97-AF65-F5344CB8AC3E}">
        <p14:creationId xmlns:p14="http://schemas.microsoft.com/office/powerpoint/2010/main" val="226313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906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42443" y="618519"/>
            <a:ext cx="8421116"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42443" y="2367095"/>
            <a:ext cx="8421117"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38974" y="5883277"/>
            <a:ext cx="2228850" cy="365125"/>
          </a:xfrm>
          <a:prstGeom prst="rect">
            <a:avLst/>
          </a:prstGeom>
        </p:spPr>
        <p:txBody>
          <a:bodyPr vert="horz" lIns="91440" tIns="45720" rIns="91440" bIns="45720" rtlCol="0" anchor="ctr"/>
          <a:lstStyle>
            <a:lvl1pPr algn="r">
              <a:defRPr sz="1000">
                <a:solidFill>
                  <a:schemeClr val="tx1"/>
                </a:solidFill>
              </a:defRPr>
            </a:lvl1pPr>
          </a:lstStyle>
          <a:p>
            <a:fld id="{BB005860-EE09-433B-86AF-B3DFA8FDDC14}" type="datetimeFigureOut">
              <a:rPr lang="en-IN" smtClean="0"/>
              <a:t>12-04-2024</a:t>
            </a:fld>
            <a:endParaRPr lang="en-IN"/>
          </a:p>
        </p:txBody>
      </p:sp>
      <p:sp>
        <p:nvSpPr>
          <p:cNvPr id="5" name="Footer Placeholder 4"/>
          <p:cNvSpPr>
            <a:spLocks noGrp="1"/>
          </p:cNvSpPr>
          <p:nvPr>
            <p:ph type="ftr" sz="quarter" idx="3"/>
          </p:nvPr>
        </p:nvSpPr>
        <p:spPr>
          <a:xfrm>
            <a:off x="742443" y="5883277"/>
            <a:ext cx="5421720"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8542636" y="5883277"/>
            <a:ext cx="620924" cy="365125"/>
          </a:xfrm>
          <a:prstGeom prst="rect">
            <a:avLst/>
          </a:prstGeom>
        </p:spPr>
        <p:txBody>
          <a:bodyPr vert="horz" lIns="91440" tIns="45720" rIns="91440" bIns="45720" rtlCol="0" anchor="ctr"/>
          <a:lstStyle>
            <a:lvl1pPr algn="r">
              <a:defRPr sz="1000">
                <a:solidFill>
                  <a:schemeClr val="tx1"/>
                </a:solidFill>
              </a:defRPr>
            </a:lvl1pPr>
          </a:lstStyle>
          <a:p>
            <a:fld id="{E95D35FD-90C4-4F57-85D8-77B2BC6E6769}" type="slidenum">
              <a:rPr lang="en-IN" smtClean="0"/>
              <a:t>‹#›</a:t>
            </a:fld>
            <a:endParaRPr lang="en-IN"/>
          </a:p>
        </p:txBody>
      </p:sp>
    </p:spTree>
    <p:extLst>
      <p:ext uri="{BB962C8B-B14F-4D97-AF65-F5344CB8AC3E}">
        <p14:creationId xmlns:p14="http://schemas.microsoft.com/office/powerpoint/2010/main" val="3147316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utofthecube.net/34-secret-effective-presentation-introduction/" TargetMode="Externa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F851-E814-D98F-8938-CAF4E51EEE02}"/>
              </a:ext>
            </a:extLst>
          </p:cNvPr>
          <p:cNvSpPr>
            <a:spLocks noGrp="1"/>
          </p:cNvSpPr>
          <p:nvPr>
            <p:ph type="ctrTitle"/>
          </p:nvPr>
        </p:nvSpPr>
        <p:spPr>
          <a:xfrm>
            <a:off x="860198" y="472658"/>
            <a:ext cx="8385810" cy="1249680"/>
          </a:xfrm>
        </p:spPr>
        <p:txBody>
          <a:bodyPr>
            <a:normAutofit/>
          </a:bodyPr>
          <a:lstStyle/>
          <a:p>
            <a:r>
              <a:rPr lang="en-IN" sz="3200" dirty="0">
                <a:effectLst/>
                <a:latin typeface="Cambria" panose="02040503050406030204" pitchFamily="18" charset="0"/>
                <a:ea typeface="Cambria" panose="02040503050406030204" pitchFamily="18" charset="0"/>
                <a:cs typeface="Cambria" panose="02040503050406030204" pitchFamily="18" charset="0"/>
              </a:rPr>
              <a:t>Bhagwan Mahavir College </a:t>
            </a:r>
            <a:br>
              <a:rPr lang="en-IN" sz="3200" dirty="0">
                <a:effectLst/>
                <a:latin typeface="Cambria" panose="02040503050406030204" pitchFamily="18" charset="0"/>
                <a:ea typeface="Cambria" panose="02040503050406030204" pitchFamily="18" charset="0"/>
                <a:cs typeface="Cambria" panose="02040503050406030204" pitchFamily="18" charset="0"/>
              </a:rPr>
            </a:br>
            <a:r>
              <a:rPr lang="en-IN" sz="3200" dirty="0">
                <a:effectLst/>
                <a:latin typeface="Cambria" panose="02040503050406030204" pitchFamily="18" charset="0"/>
                <a:ea typeface="Cambria" panose="02040503050406030204" pitchFamily="18" charset="0"/>
                <a:cs typeface="Cambria" panose="02040503050406030204" pitchFamily="18" charset="0"/>
              </a:rPr>
              <a:t>of Computer Application</a:t>
            </a:r>
            <a:endParaRPr lang="en-IN" sz="3200" b="1" dirty="0"/>
          </a:p>
        </p:txBody>
      </p:sp>
      <p:sp>
        <p:nvSpPr>
          <p:cNvPr id="3" name="Subtitle 2">
            <a:extLst>
              <a:ext uri="{FF2B5EF4-FFF2-40B4-BE49-F238E27FC236}">
                <a16:creationId xmlns:a16="http://schemas.microsoft.com/office/drawing/2014/main" id="{1A48E515-0F70-963A-75F4-D20F096811E7}"/>
              </a:ext>
            </a:extLst>
          </p:cNvPr>
          <p:cNvSpPr>
            <a:spLocks noGrp="1"/>
          </p:cNvSpPr>
          <p:nvPr>
            <p:ph type="subTitle" idx="1"/>
          </p:nvPr>
        </p:nvSpPr>
        <p:spPr>
          <a:xfrm>
            <a:off x="-182880" y="4158787"/>
            <a:ext cx="10271760" cy="1506721"/>
          </a:xfrm>
        </p:spPr>
        <p:txBody>
          <a:bodyPr>
            <a:normAutofit/>
          </a:bodyPr>
          <a:lstStyle/>
          <a:p>
            <a:r>
              <a:rPr lang="en-IN" sz="1800" b="1" kern="1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Guided</a:t>
            </a:r>
            <a:r>
              <a:rPr lang="en-IN" sz="1800" b="1" kern="100" dirty="0">
                <a:effectLst/>
                <a:latin typeface="Cambria" panose="02040503050406030204" pitchFamily="18" charset="0"/>
                <a:ea typeface="Cambria" panose="02040503050406030204" pitchFamily="18" charset="0"/>
                <a:cs typeface="Cambria" panose="02040503050406030204" pitchFamily="18" charset="0"/>
              </a:rPr>
              <a:t> </a:t>
            </a:r>
            <a:r>
              <a:rPr lang="en-IN" sz="1800" b="1" kern="1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By : </a:t>
            </a:r>
            <a:r>
              <a:rPr lang="en-IN" sz="1800" kern="100" dirty="0">
                <a:solidFill>
                  <a:schemeClr val="tx1"/>
                </a:solidFill>
                <a:latin typeface="Cambria" panose="02040503050406030204" pitchFamily="18" charset="0"/>
                <a:ea typeface="Cambria" panose="02040503050406030204" pitchFamily="18" charset="0"/>
                <a:cs typeface="Cambria" panose="02040503050406030204" pitchFamily="18" charset="0"/>
              </a:rPr>
              <a:t>A</a:t>
            </a:r>
            <a:r>
              <a:rPr lang="en-IN" sz="1800" kern="1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sst.</a:t>
            </a:r>
            <a:r>
              <a:rPr lang="en-IN" sz="1800" b="1" kern="1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a:t>
            </a:r>
            <a:r>
              <a:rPr lang="en-IN" sz="1800" kern="1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Prof. </a:t>
            </a:r>
            <a:r>
              <a:rPr lang="en-IN" sz="1800" kern="100" dirty="0" err="1">
                <a:solidFill>
                  <a:schemeClr val="tx1"/>
                </a:solidFill>
                <a:effectLst/>
                <a:latin typeface="Cambria" panose="02040503050406030204" pitchFamily="18" charset="0"/>
                <a:ea typeface="Cambria" panose="02040503050406030204" pitchFamily="18" charset="0"/>
                <a:cs typeface="Cambria" panose="02040503050406030204" pitchFamily="18" charset="0"/>
              </a:rPr>
              <a:t>Sanket</a:t>
            </a:r>
            <a:r>
              <a:rPr lang="en-IN" sz="1800" kern="1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Trivedi             </a:t>
            </a:r>
            <a:r>
              <a:rPr lang="en-IN" sz="1800" b="1" kern="1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    Submitted By </a:t>
            </a:r>
            <a:r>
              <a:rPr lang="en-IN" sz="1800" b="1" kern="100" dirty="0">
                <a:solidFill>
                  <a:schemeClr val="tx1"/>
                </a:solidFill>
                <a:latin typeface="Cambria" panose="02040503050406030204" pitchFamily="18" charset="0"/>
                <a:ea typeface="Cambria" panose="02040503050406030204" pitchFamily="18" charset="0"/>
                <a:cs typeface="Cambria" panose="02040503050406030204" pitchFamily="18" charset="0"/>
              </a:rPr>
              <a:t>: </a:t>
            </a:r>
            <a:r>
              <a:rPr lang="en-IN" sz="1800" kern="100" dirty="0">
                <a:solidFill>
                  <a:schemeClr val="tx1"/>
                </a:solidFill>
                <a:effectLst/>
                <a:latin typeface="Cambria" panose="02040503050406030204" pitchFamily="18" charset="0"/>
                <a:ea typeface="Cambria" panose="02040503050406030204" pitchFamily="18" charset="0"/>
                <a:cs typeface="Cambria" panose="02040503050406030204" pitchFamily="18" charset="0"/>
              </a:rPr>
              <a:t>Mr. Mayur Patil</a:t>
            </a:r>
          </a:p>
          <a:p>
            <a:r>
              <a:rPr lang="en-IN" sz="1800" kern="100" dirty="0">
                <a:solidFill>
                  <a:schemeClr val="tx1"/>
                </a:solidFill>
                <a:latin typeface="Cambria" panose="02040503050406030204" pitchFamily="18" charset="0"/>
                <a:ea typeface="Cambria" panose="02040503050406030204" pitchFamily="18" charset="0"/>
              </a:rPr>
              <a:t>					                    	              Mr. Shyam italiya	</a:t>
            </a:r>
            <a:endParaRPr lang="en-IN" sz="1800" dirty="0"/>
          </a:p>
        </p:txBody>
      </p:sp>
      <p:pic>
        <p:nvPicPr>
          <p:cNvPr id="4" name="Picture 3">
            <a:extLst>
              <a:ext uri="{FF2B5EF4-FFF2-40B4-BE49-F238E27FC236}">
                <a16:creationId xmlns:a16="http://schemas.microsoft.com/office/drawing/2014/main" id="{3092A58B-4DFE-4736-6BB3-B6D40FB616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225" y="216707"/>
            <a:ext cx="1657487" cy="1612627"/>
          </a:xfrm>
          <a:prstGeom prst="rect">
            <a:avLst/>
          </a:prstGeom>
        </p:spPr>
      </p:pic>
      <p:pic>
        <p:nvPicPr>
          <p:cNvPr id="6" name="Picture 5">
            <a:extLst>
              <a:ext uri="{FF2B5EF4-FFF2-40B4-BE49-F238E27FC236}">
                <a16:creationId xmlns:a16="http://schemas.microsoft.com/office/drawing/2014/main" id="{91F9E0F6-625B-A4DD-D826-D0553B4DED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8494" y="216707"/>
            <a:ext cx="1657487" cy="1657487"/>
          </a:xfrm>
          <a:prstGeom prst="rect">
            <a:avLst/>
          </a:prstGeom>
        </p:spPr>
      </p:pic>
      <p:sp>
        <p:nvSpPr>
          <p:cNvPr id="7" name="TextBox 6">
            <a:extLst>
              <a:ext uri="{FF2B5EF4-FFF2-40B4-BE49-F238E27FC236}">
                <a16:creationId xmlns:a16="http://schemas.microsoft.com/office/drawing/2014/main" id="{05522BF0-F717-8692-FB70-72023A701C91}"/>
              </a:ext>
            </a:extLst>
          </p:cNvPr>
          <p:cNvSpPr txBox="1"/>
          <p:nvPr/>
        </p:nvSpPr>
        <p:spPr>
          <a:xfrm>
            <a:off x="4745741" y="2107503"/>
            <a:ext cx="6096000" cy="830997"/>
          </a:xfrm>
          <a:prstGeom prst="rect">
            <a:avLst/>
          </a:prstGeom>
          <a:noFill/>
        </p:spPr>
        <p:txBody>
          <a:bodyPr wrap="square">
            <a:spAutoFit/>
          </a:bodyPr>
          <a:lstStyle/>
          <a:p>
            <a:r>
              <a:rPr lang="en-IN" sz="2400" dirty="0">
                <a:latin typeface="Cabin"/>
              </a:rPr>
              <a:t>TURISOUM DATA ANALYTICS </a:t>
            </a:r>
          </a:p>
          <a:p>
            <a:r>
              <a:rPr lang="en-IN" sz="2400" dirty="0">
                <a:latin typeface="Cabin"/>
              </a:rPr>
              <a:t>FOR POPULAR DESTINATION</a:t>
            </a:r>
          </a:p>
        </p:txBody>
      </p:sp>
      <p:sp>
        <p:nvSpPr>
          <p:cNvPr id="8" name="TextBox 7">
            <a:extLst>
              <a:ext uri="{FF2B5EF4-FFF2-40B4-BE49-F238E27FC236}">
                <a16:creationId xmlns:a16="http://schemas.microsoft.com/office/drawing/2014/main" id="{A9AF3D81-B554-F414-B436-D95D75449270}"/>
              </a:ext>
            </a:extLst>
          </p:cNvPr>
          <p:cNvSpPr txBox="1"/>
          <p:nvPr/>
        </p:nvSpPr>
        <p:spPr>
          <a:xfrm>
            <a:off x="2017712" y="2129925"/>
            <a:ext cx="1849507" cy="830997"/>
          </a:xfrm>
          <a:prstGeom prst="rect">
            <a:avLst/>
          </a:prstGeom>
          <a:noFill/>
        </p:spPr>
        <p:txBody>
          <a:bodyPr wrap="square" rtlCol="0">
            <a:spAutoFit/>
          </a:bodyPr>
          <a:lstStyle/>
          <a:p>
            <a:r>
              <a:rPr lang="en-US" sz="2400" dirty="0">
                <a:latin typeface="Cabin"/>
              </a:rPr>
              <a:t>PROJECT </a:t>
            </a:r>
          </a:p>
          <a:p>
            <a:r>
              <a:rPr lang="en-US" sz="2400" dirty="0">
                <a:latin typeface="Cabin"/>
              </a:rPr>
              <a:t>TOPIC  </a:t>
            </a:r>
            <a:endParaRPr lang="en-IN" sz="2400" dirty="0">
              <a:latin typeface="Cabin"/>
            </a:endParaRPr>
          </a:p>
        </p:txBody>
      </p:sp>
      <p:sp>
        <p:nvSpPr>
          <p:cNvPr id="9" name="Arrow: Right 8">
            <a:extLst>
              <a:ext uri="{FF2B5EF4-FFF2-40B4-BE49-F238E27FC236}">
                <a16:creationId xmlns:a16="http://schemas.microsoft.com/office/drawing/2014/main" id="{D3530B8F-FAC2-AA1A-3075-2EB045F7DD95}"/>
              </a:ext>
            </a:extLst>
          </p:cNvPr>
          <p:cNvSpPr/>
          <p:nvPr/>
        </p:nvSpPr>
        <p:spPr>
          <a:xfrm>
            <a:off x="3402716" y="2346788"/>
            <a:ext cx="1103312" cy="352425"/>
          </a:xfrm>
          <a:prstGeom prst="rightArrow">
            <a:avLst/>
          </a:prstGeom>
          <a:solidFill>
            <a:schemeClr val="bg2"/>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4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3085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39E39-3108-A507-EBCF-DB2E69F2F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041"/>
            <a:ext cx="9906000" cy="4575715"/>
          </a:xfrm>
          <a:prstGeom prst="rect">
            <a:avLst/>
          </a:prstGeom>
        </p:spPr>
      </p:pic>
      <p:sp>
        <p:nvSpPr>
          <p:cNvPr id="4" name="TextBox 3">
            <a:extLst>
              <a:ext uri="{FF2B5EF4-FFF2-40B4-BE49-F238E27FC236}">
                <a16:creationId xmlns:a16="http://schemas.microsoft.com/office/drawing/2014/main" id="{A284AEED-9006-9C23-9218-E76FA2E9CC90}"/>
              </a:ext>
            </a:extLst>
          </p:cNvPr>
          <p:cNvSpPr txBox="1"/>
          <p:nvPr/>
        </p:nvSpPr>
        <p:spPr>
          <a:xfrm>
            <a:off x="263951" y="5335572"/>
            <a:ext cx="9370243" cy="1077218"/>
          </a:xfrm>
          <a:prstGeom prst="rect">
            <a:avLst/>
          </a:prstGeom>
          <a:noFill/>
        </p:spPr>
        <p:txBody>
          <a:bodyPr wrap="square" rtlCol="0">
            <a:spAutoFit/>
          </a:bodyPr>
          <a:lstStyle/>
          <a:p>
            <a:pPr algn="just"/>
            <a:r>
              <a:rPr lang="en-US" sz="1600" dirty="0">
                <a:latin typeface="Cabin"/>
              </a:rPr>
              <a:t>As we can see from the above Tourist arrivals in India steadily rose until 2020, when COVID-19 caused a significant downturn. Foreign Tourist Arrivals (FTAs) experienced double-digit growth in certain years but faced declines due to events like the 9/11 attacks and the 26/11 Mumbai attacks. Since 2014, the Ministry of Tourism has been tracking both Non-Resident Indian (NRI) and FTA arrivals.</a:t>
            </a:r>
            <a:endParaRPr lang="en-IN" sz="1600" dirty="0">
              <a:latin typeface="Cabin"/>
            </a:endParaRPr>
          </a:p>
        </p:txBody>
      </p:sp>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369332"/>
          </a:xfrm>
          <a:prstGeom prst="rect">
            <a:avLst/>
          </a:prstGeom>
          <a:noFill/>
        </p:spPr>
        <p:txBody>
          <a:bodyPr wrap="square" rtlCol="0">
            <a:spAutoFit/>
          </a:bodyPr>
          <a:lstStyle/>
          <a:p>
            <a:pPr algn="ctr"/>
            <a:r>
              <a:rPr lang="en-US" dirty="0">
                <a:highlight>
                  <a:srgbClr val="C0C0C0"/>
                </a:highlight>
              </a:rPr>
              <a:t> Statistics of International Tourists to India [2001 - 2020] </a:t>
            </a:r>
            <a:endParaRPr lang="en-IN" dirty="0">
              <a:highlight>
                <a:srgbClr val="C0C0C0"/>
              </a:highlight>
            </a:endParaRPr>
          </a:p>
        </p:txBody>
      </p:sp>
    </p:spTree>
    <p:extLst>
      <p:ext uri="{BB962C8B-B14F-4D97-AF65-F5344CB8AC3E}">
        <p14:creationId xmlns:p14="http://schemas.microsoft.com/office/powerpoint/2010/main" val="147033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84AEED-9006-9C23-9218-E76FA2E9CC90}"/>
              </a:ext>
            </a:extLst>
          </p:cNvPr>
          <p:cNvSpPr txBox="1"/>
          <p:nvPr/>
        </p:nvSpPr>
        <p:spPr>
          <a:xfrm>
            <a:off x="263951" y="5335572"/>
            <a:ext cx="9370243" cy="584775"/>
          </a:xfrm>
          <a:prstGeom prst="rect">
            <a:avLst/>
          </a:prstGeom>
          <a:noFill/>
        </p:spPr>
        <p:txBody>
          <a:bodyPr wrap="square" rtlCol="0">
            <a:spAutoFit/>
          </a:bodyPr>
          <a:lstStyle/>
          <a:p>
            <a:pPr algn="just"/>
            <a:r>
              <a:rPr lang="en-US" sz="1600" dirty="0">
                <a:latin typeface="Cabin"/>
              </a:rPr>
              <a:t>As we can observe from the above bar plot, tourism has been improving in India even if there were a few exceptions during certain years.</a:t>
            </a:r>
            <a:endParaRPr lang="en-IN" sz="1600" dirty="0">
              <a:latin typeface="Cabin"/>
            </a:endParaRPr>
          </a:p>
        </p:txBody>
      </p:sp>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369332"/>
          </a:xfrm>
          <a:prstGeom prst="rect">
            <a:avLst/>
          </a:prstGeom>
          <a:noFill/>
        </p:spPr>
        <p:txBody>
          <a:bodyPr wrap="square" rtlCol="0">
            <a:spAutoFit/>
          </a:bodyPr>
          <a:lstStyle/>
          <a:p>
            <a:pPr algn="ctr"/>
            <a:r>
              <a:rPr lang="en-US" dirty="0">
                <a:highlight>
                  <a:srgbClr val="C0C0C0"/>
                </a:highlight>
              </a:rPr>
              <a:t>1.Quarterly Distribution of Tourists [2001 - 2019] </a:t>
            </a:r>
            <a:endParaRPr lang="en-IN" dirty="0">
              <a:highlight>
                <a:srgbClr val="C0C0C0"/>
              </a:highlight>
            </a:endParaRPr>
          </a:p>
        </p:txBody>
      </p:sp>
      <p:pic>
        <p:nvPicPr>
          <p:cNvPr id="3" name="Picture 2">
            <a:extLst>
              <a:ext uri="{FF2B5EF4-FFF2-40B4-BE49-F238E27FC236}">
                <a16:creationId xmlns:a16="http://schemas.microsoft.com/office/drawing/2014/main" id="{4CD2A892-7FA3-E211-D3D7-E3475E2C3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76" y="633285"/>
            <a:ext cx="9123575" cy="4202668"/>
          </a:xfrm>
          <a:prstGeom prst="rect">
            <a:avLst/>
          </a:prstGeom>
        </p:spPr>
      </p:pic>
    </p:spTree>
    <p:extLst>
      <p:ext uri="{BB962C8B-B14F-4D97-AF65-F5344CB8AC3E}">
        <p14:creationId xmlns:p14="http://schemas.microsoft.com/office/powerpoint/2010/main" val="158646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84AEED-9006-9C23-9218-E76FA2E9CC90}"/>
              </a:ext>
            </a:extLst>
          </p:cNvPr>
          <p:cNvSpPr txBox="1"/>
          <p:nvPr/>
        </p:nvSpPr>
        <p:spPr>
          <a:xfrm>
            <a:off x="358219" y="4977354"/>
            <a:ext cx="9370243" cy="1569660"/>
          </a:xfrm>
          <a:prstGeom prst="rect">
            <a:avLst/>
          </a:prstGeom>
          <a:noFill/>
        </p:spPr>
        <p:txBody>
          <a:bodyPr wrap="square" rtlCol="0">
            <a:spAutoFit/>
          </a:bodyPr>
          <a:lstStyle/>
          <a:p>
            <a:pPr algn="just"/>
            <a:r>
              <a:rPr lang="en-US" sz="1600" dirty="0">
                <a:latin typeface="Cabin"/>
              </a:rPr>
              <a:t>According to the pie charts provided, Foreign Tourist Arrivals (FTAs) in India peaked during the winter season, specifically in the 4th Quarter (October-December) and the 1st Quarter (January-March). This period is considered the best time to visit India due to favorable weather conditions and temperatures. Conversely, FTAs were lowest during the summer season, particularly in the 2nd Quarter (April-June), attributed to the heat during these months. This trend was observed consistently across the years 2017, 2018, and 2019.</a:t>
            </a:r>
            <a:endParaRPr lang="en-IN" sz="1600" dirty="0">
              <a:latin typeface="Cabin"/>
            </a:endParaRPr>
          </a:p>
          <a:p>
            <a:pPr algn="just"/>
            <a:endParaRPr lang="en-IN" sz="1600" dirty="0">
              <a:latin typeface="Cabin"/>
            </a:endParaRPr>
          </a:p>
        </p:txBody>
      </p:sp>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369332"/>
          </a:xfrm>
          <a:prstGeom prst="rect">
            <a:avLst/>
          </a:prstGeom>
          <a:noFill/>
        </p:spPr>
        <p:txBody>
          <a:bodyPr wrap="square" rtlCol="0">
            <a:spAutoFit/>
          </a:bodyPr>
          <a:lstStyle/>
          <a:p>
            <a:pPr algn="ctr"/>
            <a:r>
              <a:rPr lang="en-US" dirty="0">
                <a:highlight>
                  <a:srgbClr val="C0C0C0"/>
                </a:highlight>
              </a:rPr>
              <a:t>2.Quarterly Distribution of FTAs during 2017, 2018 and 2019 </a:t>
            </a:r>
            <a:endParaRPr lang="en-IN" dirty="0">
              <a:highlight>
                <a:srgbClr val="C0C0C0"/>
              </a:highlight>
            </a:endParaRPr>
          </a:p>
        </p:txBody>
      </p:sp>
      <p:pic>
        <p:nvPicPr>
          <p:cNvPr id="5" name="Picture 4">
            <a:extLst>
              <a:ext uri="{FF2B5EF4-FFF2-40B4-BE49-F238E27FC236}">
                <a16:creationId xmlns:a16="http://schemas.microsoft.com/office/drawing/2014/main" id="{3AEAD5E0-593A-09F9-D222-EF8253324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 y="937653"/>
            <a:ext cx="9906000" cy="3587213"/>
          </a:xfrm>
          <a:prstGeom prst="rect">
            <a:avLst/>
          </a:prstGeom>
        </p:spPr>
      </p:pic>
    </p:spTree>
    <p:extLst>
      <p:ext uri="{BB962C8B-B14F-4D97-AF65-F5344CB8AC3E}">
        <p14:creationId xmlns:p14="http://schemas.microsoft.com/office/powerpoint/2010/main" val="1724876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84AEED-9006-9C23-9218-E76FA2E9CC90}"/>
              </a:ext>
            </a:extLst>
          </p:cNvPr>
          <p:cNvSpPr txBox="1"/>
          <p:nvPr/>
        </p:nvSpPr>
        <p:spPr>
          <a:xfrm>
            <a:off x="358219" y="4977354"/>
            <a:ext cx="9370243" cy="584775"/>
          </a:xfrm>
          <a:prstGeom prst="rect">
            <a:avLst/>
          </a:prstGeom>
          <a:noFill/>
        </p:spPr>
        <p:txBody>
          <a:bodyPr wrap="square" rtlCol="0">
            <a:spAutoFit/>
          </a:bodyPr>
          <a:lstStyle/>
          <a:p>
            <a:pPr algn="just"/>
            <a:r>
              <a:rPr lang="en-US" sz="1600" dirty="0">
                <a:latin typeface="Cabin"/>
              </a:rPr>
              <a:t>As per the pie chart, we can observe that on an average, the number of FTAs during the winter season has been the highest while it was the least during the Winter  season from 2001 to 2019. </a:t>
            </a:r>
            <a:endParaRPr lang="en-IN" sz="1600" dirty="0">
              <a:latin typeface="Cabin"/>
            </a:endParaRPr>
          </a:p>
        </p:txBody>
      </p:sp>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369332"/>
          </a:xfrm>
          <a:prstGeom prst="rect">
            <a:avLst/>
          </a:prstGeom>
          <a:noFill/>
        </p:spPr>
        <p:txBody>
          <a:bodyPr wrap="square" rtlCol="0">
            <a:spAutoFit/>
          </a:bodyPr>
          <a:lstStyle/>
          <a:p>
            <a:pPr algn="ctr"/>
            <a:r>
              <a:rPr lang="en-IN" dirty="0">
                <a:highlight>
                  <a:srgbClr val="C0C0C0"/>
                </a:highlight>
              </a:rPr>
              <a:t>3.Average Percentage Distribution of FTAs Quarterly [2001 - 2019]</a:t>
            </a:r>
            <a:r>
              <a:rPr lang="en-IN" dirty="0"/>
              <a:t> </a:t>
            </a:r>
            <a:endParaRPr lang="en-IN" dirty="0">
              <a:highlight>
                <a:srgbClr val="C0C0C0"/>
              </a:highlight>
            </a:endParaRPr>
          </a:p>
        </p:txBody>
      </p:sp>
      <p:pic>
        <p:nvPicPr>
          <p:cNvPr id="3" name="Picture 2">
            <a:extLst>
              <a:ext uri="{FF2B5EF4-FFF2-40B4-BE49-F238E27FC236}">
                <a16:creationId xmlns:a16="http://schemas.microsoft.com/office/drawing/2014/main" id="{116B6A9B-76E1-2CCA-15E4-88D1AF6E8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797" y="966149"/>
            <a:ext cx="6922803" cy="3522846"/>
          </a:xfrm>
          <a:prstGeom prst="rect">
            <a:avLst/>
          </a:prstGeom>
        </p:spPr>
      </p:pic>
    </p:spTree>
    <p:extLst>
      <p:ext uri="{BB962C8B-B14F-4D97-AF65-F5344CB8AC3E}">
        <p14:creationId xmlns:p14="http://schemas.microsoft.com/office/powerpoint/2010/main" val="423459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84AEED-9006-9C23-9218-E76FA2E9CC90}"/>
              </a:ext>
            </a:extLst>
          </p:cNvPr>
          <p:cNvSpPr txBox="1"/>
          <p:nvPr/>
        </p:nvSpPr>
        <p:spPr>
          <a:xfrm>
            <a:off x="358219" y="4977354"/>
            <a:ext cx="9370243" cy="1077218"/>
          </a:xfrm>
          <a:prstGeom prst="rect">
            <a:avLst/>
          </a:prstGeom>
          <a:noFill/>
        </p:spPr>
        <p:txBody>
          <a:bodyPr wrap="square" rtlCol="0">
            <a:spAutoFit/>
          </a:bodyPr>
          <a:lstStyle/>
          <a:p>
            <a:pPr algn="just"/>
            <a:r>
              <a:rPr lang="en-US" sz="1600" dirty="0">
                <a:latin typeface="Cabin"/>
              </a:rPr>
              <a:t>South Asia, particularly Bangladesh, leads in tourist visits to India for leisure, with medical tourism also thriving due to low costs, quality infrastructure, skilled doctors, and diverse therapies. India ranks among the top three medical tourism destinations in Asia, with English-speaking doctors reducing language barriers for foreign patients.</a:t>
            </a:r>
            <a:endParaRPr lang="en-IN" sz="1600" dirty="0">
              <a:latin typeface="Cabin"/>
            </a:endParaRPr>
          </a:p>
        </p:txBody>
      </p:sp>
      <p:sp>
        <p:nvSpPr>
          <p:cNvPr id="6" name="TextBox 5">
            <a:extLst>
              <a:ext uri="{FF2B5EF4-FFF2-40B4-BE49-F238E27FC236}">
                <a16:creationId xmlns:a16="http://schemas.microsoft.com/office/drawing/2014/main" id="{F27B67A3-D714-17B4-2643-34953AA4D349}"/>
              </a:ext>
            </a:extLst>
          </p:cNvPr>
          <p:cNvSpPr txBox="1"/>
          <p:nvPr/>
        </p:nvSpPr>
        <p:spPr>
          <a:xfrm>
            <a:off x="1234911" y="114646"/>
            <a:ext cx="7154945" cy="646331"/>
          </a:xfrm>
          <a:prstGeom prst="rect">
            <a:avLst/>
          </a:prstGeom>
          <a:noFill/>
        </p:spPr>
        <p:txBody>
          <a:bodyPr wrap="square" rtlCol="0">
            <a:spAutoFit/>
          </a:bodyPr>
          <a:lstStyle/>
          <a:p>
            <a:pPr algn="ctr"/>
            <a:r>
              <a:rPr lang="en-US" b="1" u="sng" dirty="0"/>
              <a:t>C. Statistics of ITAs to India based on purpose 2019-</a:t>
            </a:r>
            <a:endParaRPr lang="en-US" b="1" u="sng" dirty="0">
              <a:highlight>
                <a:srgbClr val="C0C0C0"/>
              </a:highlight>
            </a:endParaRPr>
          </a:p>
          <a:p>
            <a:pPr algn="ctr"/>
            <a:r>
              <a:rPr lang="en-US" dirty="0">
                <a:highlight>
                  <a:srgbClr val="C0C0C0"/>
                </a:highlight>
              </a:rPr>
              <a:t>1.Statistics of ITAs to India based on purpose 2019 [Region Wise]</a:t>
            </a:r>
            <a:r>
              <a:rPr lang="en-IN" dirty="0"/>
              <a:t> </a:t>
            </a:r>
            <a:endParaRPr lang="en-IN" dirty="0">
              <a:highlight>
                <a:srgbClr val="C0C0C0"/>
              </a:highlight>
            </a:endParaRPr>
          </a:p>
        </p:txBody>
      </p:sp>
      <p:pic>
        <p:nvPicPr>
          <p:cNvPr id="5" name="Picture 4">
            <a:extLst>
              <a:ext uri="{FF2B5EF4-FFF2-40B4-BE49-F238E27FC236}">
                <a16:creationId xmlns:a16="http://schemas.microsoft.com/office/drawing/2014/main" id="{6A4E0C71-346B-B895-F874-DD5A8AF271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878" y="927201"/>
            <a:ext cx="9370243" cy="3695948"/>
          </a:xfrm>
          <a:prstGeom prst="rect">
            <a:avLst/>
          </a:prstGeom>
        </p:spPr>
      </p:pic>
    </p:spTree>
    <p:extLst>
      <p:ext uri="{BB962C8B-B14F-4D97-AF65-F5344CB8AC3E}">
        <p14:creationId xmlns:p14="http://schemas.microsoft.com/office/powerpoint/2010/main" val="211314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369332"/>
          </a:xfrm>
          <a:prstGeom prst="rect">
            <a:avLst/>
          </a:prstGeom>
          <a:noFill/>
        </p:spPr>
        <p:txBody>
          <a:bodyPr wrap="square" rtlCol="0">
            <a:spAutoFit/>
          </a:bodyPr>
          <a:lstStyle/>
          <a:p>
            <a:pPr algn="ctr"/>
            <a:r>
              <a:rPr lang="en-US" b="1" dirty="0"/>
              <a:t>2. Tourists to India from Top 5 countries - 2019: </a:t>
            </a:r>
            <a:endParaRPr lang="en-IN" b="1" dirty="0">
              <a:highlight>
                <a:srgbClr val="C0C0C0"/>
              </a:highligh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7868"/>
            <a:ext cx="9906000" cy="4340564"/>
          </a:xfrm>
          <a:prstGeom prst="rect">
            <a:avLst/>
          </a:prstGeom>
        </p:spPr>
      </p:pic>
      <p:sp>
        <p:nvSpPr>
          <p:cNvPr id="3" name="Rectangle 2"/>
          <p:cNvSpPr/>
          <p:nvPr/>
        </p:nvSpPr>
        <p:spPr>
          <a:xfrm>
            <a:off x="0" y="4824075"/>
            <a:ext cx="9905999" cy="1200329"/>
          </a:xfrm>
          <a:prstGeom prst="rect">
            <a:avLst/>
          </a:prstGeom>
        </p:spPr>
        <p:txBody>
          <a:bodyPr wrap="square">
            <a:spAutoFit/>
          </a:bodyPr>
          <a:lstStyle/>
          <a:p>
            <a:pPr algn="just"/>
            <a:r>
              <a:rPr lang="en-US" dirty="0"/>
              <a:t>Bangladesh emerges as the top contributor to India's tourism sector, with leisure being the primary reason for visits. India's Ministry of Tourism's 'India Tourism Statistics at a Glance 2021' report confirms Bangladesh's significant share, accounting for 23.6% of total foreign tourist visits to India, making it the primary source of international tourists to the country.</a:t>
            </a:r>
            <a:endParaRPr lang="en-IN" dirty="0"/>
          </a:p>
        </p:txBody>
      </p:sp>
    </p:spTree>
    <p:extLst>
      <p:ext uri="{BB962C8B-B14F-4D97-AF65-F5344CB8AC3E}">
        <p14:creationId xmlns:p14="http://schemas.microsoft.com/office/powerpoint/2010/main" val="914434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646331"/>
          </a:xfrm>
          <a:prstGeom prst="rect">
            <a:avLst/>
          </a:prstGeom>
          <a:noFill/>
        </p:spPr>
        <p:txBody>
          <a:bodyPr wrap="square" rtlCol="0">
            <a:spAutoFit/>
          </a:bodyPr>
          <a:lstStyle/>
          <a:p>
            <a:pPr algn="ctr"/>
            <a:r>
              <a:rPr lang="en-US" b="1" dirty="0"/>
              <a:t>3. Average Distribution of Tourists to India based on the purpose of visit -2019: </a:t>
            </a:r>
            <a:endParaRPr lang="en-IN" b="1" dirty="0">
              <a:highlight>
                <a:srgbClr val="C0C0C0"/>
              </a:highlight>
            </a:endParaRPr>
          </a:p>
        </p:txBody>
      </p:sp>
      <p:sp>
        <p:nvSpPr>
          <p:cNvPr id="3" name="Rectangle 2"/>
          <p:cNvSpPr/>
          <p:nvPr/>
        </p:nvSpPr>
        <p:spPr>
          <a:xfrm>
            <a:off x="0" y="4824075"/>
            <a:ext cx="9905999" cy="1477328"/>
          </a:xfrm>
          <a:prstGeom prst="rect">
            <a:avLst/>
          </a:prstGeom>
        </p:spPr>
        <p:txBody>
          <a:bodyPr wrap="square">
            <a:spAutoFit/>
          </a:bodyPr>
          <a:lstStyle/>
          <a:p>
            <a:pPr algn="just"/>
            <a:endParaRPr lang="en-US" dirty="0"/>
          </a:p>
          <a:p>
            <a:pPr algn="just"/>
            <a:r>
              <a:rPr lang="en-US" dirty="0"/>
              <a:t> The pie chart indicates that leisure is the primary motive for most tourists visiting India. With its diverse offerings, each Indian state boasts unique attractions ranging from natural wonders to historical landmarks and spiritual sites. These varied experiences make India an ideal destination for leisure travelers seeking memorable and enriching experiences during their visit.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 y="751740"/>
            <a:ext cx="9822872" cy="4072335"/>
          </a:xfrm>
          <a:prstGeom prst="rect">
            <a:avLst/>
          </a:prstGeom>
        </p:spPr>
      </p:pic>
    </p:spTree>
    <p:extLst>
      <p:ext uri="{BB962C8B-B14F-4D97-AF65-F5344CB8AC3E}">
        <p14:creationId xmlns:p14="http://schemas.microsoft.com/office/powerpoint/2010/main" val="185212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1200329"/>
          </a:xfrm>
          <a:prstGeom prst="rect">
            <a:avLst/>
          </a:prstGeom>
          <a:noFill/>
        </p:spPr>
        <p:txBody>
          <a:bodyPr wrap="square" rtlCol="0">
            <a:spAutoFit/>
          </a:bodyPr>
          <a:lstStyle/>
          <a:p>
            <a:pPr algn="ctr"/>
            <a:r>
              <a:rPr lang="en-US" b="1" u="sng" dirty="0"/>
              <a:t>D. Contribution Statistics to the Share Market of Indian Tourism [2017 - 2019]-</a:t>
            </a:r>
          </a:p>
          <a:p>
            <a:pPr algn="ctr"/>
            <a:r>
              <a:rPr lang="en-US" b="1" u="sng" dirty="0"/>
              <a:t> </a:t>
            </a:r>
            <a:r>
              <a:rPr lang="en-US" b="1" dirty="0"/>
              <a:t>1. Contribution to the Share Market of Indian Tourism region wise [2017 - 2019]: </a:t>
            </a:r>
            <a:endParaRPr lang="en-IN" b="1" dirty="0">
              <a:highlight>
                <a:srgbClr val="C0C0C0"/>
              </a:highlight>
            </a:endParaRPr>
          </a:p>
        </p:txBody>
      </p:sp>
      <p:sp>
        <p:nvSpPr>
          <p:cNvPr id="3" name="Rectangle 2"/>
          <p:cNvSpPr/>
          <p:nvPr/>
        </p:nvSpPr>
        <p:spPr>
          <a:xfrm>
            <a:off x="0" y="4824075"/>
            <a:ext cx="9905999" cy="2062103"/>
          </a:xfrm>
          <a:prstGeom prst="rect">
            <a:avLst/>
          </a:prstGeom>
        </p:spPr>
        <p:txBody>
          <a:bodyPr wrap="square">
            <a:spAutoFit/>
          </a:bodyPr>
          <a:lstStyle/>
          <a:p>
            <a:pPr algn="just"/>
            <a:endParaRPr lang="en-US" sz="1600" dirty="0"/>
          </a:p>
          <a:p>
            <a:pPr algn="just"/>
            <a:endParaRPr lang="en-US" sz="1600" dirty="0"/>
          </a:p>
          <a:p>
            <a:pPr algn="just"/>
            <a:endParaRPr lang="en-US" sz="1600" dirty="0"/>
          </a:p>
          <a:p>
            <a:pPr algn="just"/>
            <a:r>
              <a:rPr lang="en-US" sz="1600" dirty="0"/>
              <a:t>The multi-line graph clearly shows that South Asia, Western Europe, and North America, particularly Bangladesh, the UK, USA, and Canada, make the most significant contributions to India's tourism share market. Since 2014, the inclusion of Non-Resident Indians' arrivals in the definition of International Tourist Arrivals has bolstered the numbers, leading to an enhancement in contributions to India's tourism share market. This demonstrates the importance of accurately capturing tourist data for a comprehensive understanding of India's tourism industry's dynamics.</a:t>
            </a:r>
            <a:endParaRPr lang="en-IN" sz="16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46" y="1388865"/>
            <a:ext cx="9906000" cy="3681899"/>
          </a:xfrm>
          <a:prstGeom prst="rect">
            <a:avLst/>
          </a:prstGeom>
        </p:spPr>
      </p:pic>
    </p:spTree>
    <p:extLst>
      <p:ext uri="{BB962C8B-B14F-4D97-AF65-F5344CB8AC3E}">
        <p14:creationId xmlns:p14="http://schemas.microsoft.com/office/powerpoint/2010/main" val="12570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646331"/>
          </a:xfrm>
          <a:prstGeom prst="rect">
            <a:avLst/>
          </a:prstGeom>
          <a:noFill/>
        </p:spPr>
        <p:txBody>
          <a:bodyPr wrap="square" rtlCol="0">
            <a:spAutoFit/>
          </a:bodyPr>
          <a:lstStyle/>
          <a:p>
            <a:pPr algn="ctr"/>
            <a:r>
              <a:rPr lang="en-US" b="1" dirty="0"/>
              <a:t>2. Contribution to the Indian Tourism Share Market country wise [2017 - 2019]: </a:t>
            </a:r>
            <a:endParaRPr lang="en-IN" b="1" dirty="0">
              <a:highlight>
                <a:srgbClr val="C0C0C0"/>
              </a:highlight>
            </a:endParaRPr>
          </a:p>
        </p:txBody>
      </p:sp>
      <p:sp>
        <p:nvSpPr>
          <p:cNvPr id="3" name="Rectangle 2"/>
          <p:cNvSpPr/>
          <p:nvPr/>
        </p:nvSpPr>
        <p:spPr>
          <a:xfrm>
            <a:off x="0" y="4824075"/>
            <a:ext cx="9905999" cy="584775"/>
          </a:xfrm>
          <a:prstGeom prst="rect">
            <a:avLst/>
          </a:prstGeom>
        </p:spPr>
        <p:txBody>
          <a:bodyPr wrap="square">
            <a:spAutoFit/>
          </a:bodyPr>
          <a:lstStyle/>
          <a:p>
            <a:pPr algn="just"/>
            <a:r>
              <a:rPr lang="en-US" sz="1600" dirty="0"/>
              <a:t>From the above pie charts, we can infer that during the years 2017, 2018 and 2019, the contributions to the Indian Share Market by the Major countries has been constant with Bangladesh, U.S.A and U.K. on the lead</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867"/>
            <a:ext cx="9906000" cy="3580115"/>
          </a:xfrm>
          <a:prstGeom prst="rect">
            <a:avLst/>
          </a:prstGeom>
        </p:spPr>
      </p:pic>
    </p:spTree>
    <p:extLst>
      <p:ext uri="{BB962C8B-B14F-4D97-AF65-F5344CB8AC3E}">
        <p14:creationId xmlns:p14="http://schemas.microsoft.com/office/powerpoint/2010/main" val="3076490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646331"/>
          </a:xfrm>
          <a:prstGeom prst="rect">
            <a:avLst/>
          </a:prstGeom>
          <a:noFill/>
        </p:spPr>
        <p:txBody>
          <a:bodyPr wrap="square" rtlCol="0">
            <a:spAutoFit/>
          </a:bodyPr>
          <a:lstStyle/>
          <a:p>
            <a:pPr algn="just"/>
            <a:r>
              <a:rPr lang="en-US" b="1" u="sng" dirty="0"/>
              <a:t>E. Tourist segregation based on age [2001 - 2019]- </a:t>
            </a:r>
          </a:p>
          <a:p>
            <a:pPr algn="just"/>
            <a:r>
              <a:rPr lang="en-US" b="1" dirty="0"/>
              <a:t>1. FTAs segregated based on age [2001 - 2019]: </a:t>
            </a:r>
            <a:endParaRPr lang="en-IN" b="1" dirty="0">
              <a:highlight>
                <a:srgbClr val="C0C0C0"/>
              </a:highlight>
            </a:endParaRPr>
          </a:p>
        </p:txBody>
      </p:sp>
      <p:sp>
        <p:nvSpPr>
          <p:cNvPr id="3" name="Rectangle 2"/>
          <p:cNvSpPr/>
          <p:nvPr/>
        </p:nvSpPr>
        <p:spPr>
          <a:xfrm>
            <a:off x="0" y="4824075"/>
            <a:ext cx="9905999" cy="1077218"/>
          </a:xfrm>
          <a:prstGeom prst="rect">
            <a:avLst/>
          </a:prstGeom>
        </p:spPr>
        <p:txBody>
          <a:bodyPr wrap="square">
            <a:spAutoFit/>
          </a:bodyPr>
          <a:lstStyle/>
          <a:p>
            <a:pPr algn="just"/>
            <a:r>
              <a:rPr lang="en-US" sz="1600" dirty="0"/>
              <a:t>The multi-line plot indicates that the majority of tourists visiting India from 2001 to 2019 belonged to the late 20s to early 50s age group, with minimal variation observed in recent years. The highest number of Foreign Tourist Arrivals (FTAs) were recorded in the 35-44 years age group (21.0%), followed by the 45-54 years and 25-34 years age groups. Conversely, the lowest number of FTAs were observed in the age groups of 15-24 and 65 &amp; above (8.7%).</a:t>
            </a: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867"/>
            <a:ext cx="9906000" cy="3838733"/>
          </a:xfrm>
          <a:prstGeom prst="rect">
            <a:avLst/>
          </a:prstGeom>
        </p:spPr>
      </p:pic>
    </p:spTree>
    <p:extLst>
      <p:ext uri="{BB962C8B-B14F-4D97-AF65-F5344CB8AC3E}">
        <p14:creationId xmlns:p14="http://schemas.microsoft.com/office/powerpoint/2010/main" val="369137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6293-BD6F-4964-9A7B-AFE8ABE786A4}"/>
              </a:ext>
            </a:extLst>
          </p:cNvPr>
          <p:cNvSpPr>
            <a:spLocks noGrp="1"/>
          </p:cNvSpPr>
          <p:nvPr>
            <p:ph type="title"/>
          </p:nvPr>
        </p:nvSpPr>
        <p:spPr>
          <a:xfrm>
            <a:off x="948183" y="3216939"/>
            <a:ext cx="8421116" cy="1596177"/>
          </a:xfrm>
        </p:spPr>
        <p:txBody>
          <a:bodyPr/>
          <a:lstStyle/>
          <a:p>
            <a:endParaRPr lang="en-IN" dirty="0"/>
          </a:p>
        </p:txBody>
      </p:sp>
      <p:pic>
        <p:nvPicPr>
          <p:cNvPr id="4" name="Picture 3">
            <a:extLst>
              <a:ext uri="{FF2B5EF4-FFF2-40B4-BE49-F238E27FC236}">
                <a16:creationId xmlns:a16="http://schemas.microsoft.com/office/drawing/2014/main" id="{9396024C-5B5C-96EF-5A63-6C5BEE5D17DD}"/>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88" r="-1147"/>
          <a:stretch/>
        </p:blipFill>
        <p:spPr>
          <a:xfrm>
            <a:off x="1" y="0"/>
            <a:ext cx="10020300" cy="6858000"/>
          </a:xfrm>
          <a:prstGeom prst="rect">
            <a:avLst/>
          </a:prstGeom>
        </p:spPr>
      </p:pic>
    </p:spTree>
    <p:extLst>
      <p:ext uri="{BB962C8B-B14F-4D97-AF65-F5344CB8AC3E}">
        <p14:creationId xmlns:p14="http://schemas.microsoft.com/office/powerpoint/2010/main" val="129122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369332"/>
          </a:xfrm>
          <a:prstGeom prst="rect">
            <a:avLst/>
          </a:prstGeom>
          <a:noFill/>
        </p:spPr>
        <p:txBody>
          <a:bodyPr wrap="square" rtlCol="0">
            <a:spAutoFit/>
          </a:bodyPr>
          <a:lstStyle/>
          <a:p>
            <a:pPr algn="ctr"/>
            <a:r>
              <a:rPr lang="en-US" b="1" dirty="0"/>
              <a:t>2. Average %age distribution of Tourists based on age [2001 - 2019]: </a:t>
            </a:r>
            <a:endParaRPr lang="en-IN" b="1" dirty="0">
              <a:highlight>
                <a:srgbClr val="C0C0C0"/>
              </a:highlight>
            </a:endParaRPr>
          </a:p>
        </p:txBody>
      </p:sp>
      <p:sp>
        <p:nvSpPr>
          <p:cNvPr id="3" name="Rectangle 2"/>
          <p:cNvSpPr/>
          <p:nvPr/>
        </p:nvSpPr>
        <p:spPr>
          <a:xfrm>
            <a:off x="0" y="4824075"/>
            <a:ext cx="9905999" cy="1569660"/>
          </a:xfrm>
          <a:prstGeom prst="rect">
            <a:avLst/>
          </a:prstGeom>
        </p:spPr>
        <p:txBody>
          <a:bodyPr wrap="square">
            <a:spAutoFit/>
          </a:bodyPr>
          <a:lstStyle/>
          <a:p>
            <a:pPr algn="just"/>
            <a:r>
              <a:rPr lang="en-US" sz="1600" dirty="0"/>
              <a:t>The pie chart suggests that a significant portion of tourists visiting India are youths and middle-aged individuals. While seniors may prefer more relaxing destinations, travel offers rejuvenation for them, similar to younger age groups. Challenges such as infrastructure, budget accommodations, and hygiene standards may deter potential travelers. However, young individuals could contribute significantly to Indian tourism, particularly through education. Improving India's education system could attract more international students, indirectly boosting tourism among the younger demographic.</a:t>
            </a: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57868"/>
            <a:ext cx="9906000" cy="4180387"/>
          </a:xfrm>
          <a:prstGeom prst="rect">
            <a:avLst/>
          </a:prstGeom>
        </p:spPr>
      </p:pic>
    </p:spTree>
    <p:extLst>
      <p:ext uri="{BB962C8B-B14F-4D97-AF65-F5344CB8AC3E}">
        <p14:creationId xmlns:p14="http://schemas.microsoft.com/office/powerpoint/2010/main" val="1604051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7B67A3-D714-17B4-2643-34953AA4D349}"/>
              </a:ext>
            </a:extLst>
          </p:cNvPr>
          <p:cNvSpPr txBox="1"/>
          <p:nvPr/>
        </p:nvSpPr>
        <p:spPr>
          <a:xfrm>
            <a:off x="1234911" y="188536"/>
            <a:ext cx="7154945" cy="646331"/>
          </a:xfrm>
          <a:prstGeom prst="rect">
            <a:avLst/>
          </a:prstGeom>
          <a:noFill/>
        </p:spPr>
        <p:txBody>
          <a:bodyPr wrap="square" rtlCol="0">
            <a:spAutoFit/>
          </a:bodyPr>
          <a:lstStyle/>
          <a:p>
            <a:pPr algn="ctr"/>
            <a:r>
              <a:rPr lang="en-US" b="1" dirty="0"/>
              <a:t>F. Indian Tourism State Wise Statistics [2019 - 2020]: 1. Foreign tourists per State/UTs [2019 - 2020]: </a:t>
            </a:r>
            <a:endParaRPr lang="en-IN" b="1" dirty="0">
              <a:highlight>
                <a:srgbClr val="C0C0C0"/>
              </a:highlight>
            </a:endParaRPr>
          </a:p>
        </p:txBody>
      </p:sp>
      <p:sp>
        <p:nvSpPr>
          <p:cNvPr id="3" name="Rectangle 2"/>
          <p:cNvSpPr/>
          <p:nvPr/>
        </p:nvSpPr>
        <p:spPr>
          <a:xfrm>
            <a:off x="92363" y="2459566"/>
            <a:ext cx="9905999" cy="1815882"/>
          </a:xfrm>
          <a:prstGeom prst="rect">
            <a:avLst/>
          </a:prstGeom>
        </p:spPr>
        <p:txBody>
          <a:bodyPr wrap="square">
            <a:spAutoFit/>
          </a:bodyPr>
          <a:lstStyle/>
          <a:p>
            <a:pPr algn="just"/>
            <a:r>
              <a:rPr lang="en-US" sz="1600" dirty="0"/>
              <a:t>As per the above horizontal </a:t>
            </a:r>
            <a:r>
              <a:rPr lang="en-US" sz="1600" dirty="0" err="1"/>
              <a:t>barplot</a:t>
            </a:r>
            <a:r>
              <a:rPr lang="en-US" sz="1600" dirty="0"/>
              <a:t>, it can be observed that during the year 2019, Tamil Nadu, Maharashtra, Uttar Pradesh, Delhi and others had the highest number of </a:t>
            </a:r>
            <a:r>
              <a:rPr lang="en-US" sz="1600" dirty="0" err="1"/>
              <a:t>foregn</a:t>
            </a:r>
            <a:r>
              <a:rPr lang="en-US" sz="1600" dirty="0"/>
              <a:t> tourists to their state. It can also be inferred that significant revenue was derived from Tourism in these states. Thus during 2020, due to Covid-19 restrictions, there was an enormous decrease in the Tourists which led to a huge blow to the Tourism sector in these states. Tamil Nadu has the largest tourism industry in India with a percentage share of 21.31% and 21.86% of domestic and foreign tourist visits in the country. Thus the steep decline in tourist traffic in 2020 on the advent of pandemic severely affected the Tourism sector of the state.</a:t>
            </a:r>
            <a:endParaRPr lang="en-IN" sz="1600" dirty="0"/>
          </a:p>
        </p:txBody>
      </p:sp>
    </p:spTree>
    <p:extLst>
      <p:ext uri="{BB962C8B-B14F-4D97-AF65-F5344CB8AC3E}">
        <p14:creationId xmlns:p14="http://schemas.microsoft.com/office/powerpoint/2010/main" val="3262852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491" y="9427"/>
            <a:ext cx="9384145" cy="6834909"/>
          </a:xfrm>
          <a:prstGeom prst="rect">
            <a:avLst/>
          </a:prstGeom>
        </p:spPr>
      </p:pic>
    </p:spTree>
    <p:extLst>
      <p:ext uri="{BB962C8B-B14F-4D97-AF65-F5344CB8AC3E}">
        <p14:creationId xmlns:p14="http://schemas.microsoft.com/office/powerpoint/2010/main" val="906854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162406" y="94734"/>
            <a:ext cx="4739182" cy="369332"/>
          </a:xfrm>
          <a:prstGeom prst="rect">
            <a:avLst/>
          </a:prstGeom>
        </p:spPr>
        <p:txBody>
          <a:bodyPr wrap="none">
            <a:spAutoFit/>
          </a:bodyPr>
          <a:lstStyle/>
          <a:p>
            <a:r>
              <a:rPr lang="en-US" b="1" dirty="0"/>
              <a:t>2. Domestic tourists per State/UTs [2019 - 2020]</a:t>
            </a:r>
            <a:endParaRPr lang="en-IN" b="1" dirty="0"/>
          </a:p>
        </p:txBody>
      </p:sp>
      <p:sp>
        <p:nvSpPr>
          <p:cNvPr id="4" name="Rectangle 3"/>
          <p:cNvSpPr/>
          <p:nvPr/>
        </p:nvSpPr>
        <p:spPr>
          <a:xfrm>
            <a:off x="138545" y="889844"/>
            <a:ext cx="9698182" cy="3139321"/>
          </a:xfrm>
          <a:prstGeom prst="rect">
            <a:avLst/>
          </a:prstGeom>
        </p:spPr>
        <p:txBody>
          <a:bodyPr wrap="square">
            <a:spAutoFit/>
          </a:bodyPr>
          <a:lstStyle/>
          <a:p>
            <a:pPr algn="just"/>
            <a:endParaRPr lang="en-US" dirty="0"/>
          </a:p>
          <a:p>
            <a:pPr algn="just"/>
            <a:endParaRPr lang="en-US" dirty="0"/>
          </a:p>
          <a:p>
            <a:pPr algn="just"/>
            <a:r>
              <a:rPr lang="en-US" dirty="0"/>
              <a:t>The horizontal bar graph illustrates that in 2019, states like Uttar Pradesh, Tamil Nadu, Andhra Pradesh, and Karnataka attracted the highest number of domestic tourists, indicating significant revenue generation from tourism in these states. However, in 2020, the COVID-19 pandemic led to a substantial decrease in tourist arrivals, dealing a severe blow to the tourism sector in these states. Given that domestic tourism forms a significant portion of India's tourism industry, the impact of COVID-19 restrictions was profound, resulting in a sharp decline in tourism expenditure across inbound, domestic, and outbound categories. Uttar Pradesh, in particular, stood out in 2019, attracting a significant share of domestic tourists. However, the pandemic severely impacted tourist traffic in the state, affecting not only tourism but also the associated revenue and job opportunities.</a:t>
            </a:r>
            <a:endParaRPr lang="en-IN" dirty="0"/>
          </a:p>
        </p:txBody>
      </p:sp>
    </p:spTree>
    <p:extLst>
      <p:ext uri="{BB962C8B-B14F-4D97-AF65-F5344CB8AC3E}">
        <p14:creationId xmlns:p14="http://schemas.microsoft.com/office/powerpoint/2010/main" val="2909562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855" y="0"/>
            <a:ext cx="9411854" cy="6858000"/>
          </a:xfrm>
          <a:prstGeom prst="rect">
            <a:avLst/>
          </a:prstGeom>
        </p:spPr>
      </p:pic>
    </p:spTree>
    <p:extLst>
      <p:ext uri="{BB962C8B-B14F-4D97-AF65-F5344CB8AC3E}">
        <p14:creationId xmlns:p14="http://schemas.microsoft.com/office/powerpoint/2010/main" val="706417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162406" y="94734"/>
            <a:ext cx="184731" cy="369332"/>
          </a:xfrm>
          <a:prstGeom prst="rect">
            <a:avLst/>
          </a:prstGeom>
        </p:spPr>
        <p:txBody>
          <a:bodyPr wrap="none">
            <a:spAutoFit/>
          </a:bodyPr>
          <a:lstStyle/>
          <a:p>
            <a:pPr algn="just"/>
            <a:endParaRPr lang="en-IN" b="1" dirty="0"/>
          </a:p>
        </p:txBody>
      </p:sp>
      <p:sp>
        <p:nvSpPr>
          <p:cNvPr id="4" name="Rectangle 3"/>
          <p:cNvSpPr/>
          <p:nvPr/>
        </p:nvSpPr>
        <p:spPr>
          <a:xfrm>
            <a:off x="138545" y="889844"/>
            <a:ext cx="9698182" cy="369332"/>
          </a:xfrm>
          <a:prstGeom prst="rect">
            <a:avLst/>
          </a:prstGeom>
        </p:spPr>
        <p:txBody>
          <a:bodyPr wrap="square">
            <a:spAutoFit/>
          </a:bodyPr>
          <a:lstStyle/>
          <a:p>
            <a:pPr algn="just"/>
            <a:endParaRPr lang="en-IN" dirty="0"/>
          </a:p>
        </p:txBody>
      </p:sp>
      <p:sp>
        <p:nvSpPr>
          <p:cNvPr id="5" name="Rectangle 4"/>
          <p:cNvSpPr/>
          <p:nvPr/>
        </p:nvSpPr>
        <p:spPr>
          <a:xfrm>
            <a:off x="2254771" y="122957"/>
            <a:ext cx="4362605" cy="369332"/>
          </a:xfrm>
          <a:prstGeom prst="rect">
            <a:avLst/>
          </a:prstGeom>
        </p:spPr>
        <p:txBody>
          <a:bodyPr wrap="none">
            <a:spAutoFit/>
          </a:bodyPr>
          <a:lstStyle/>
          <a:p>
            <a:pPr algn="just"/>
            <a:r>
              <a:rPr lang="en-US" dirty="0"/>
              <a:t>3. Total tourists per State/UTs [2019 - 2020]:</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2289"/>
            <a:ext cx="9906000" cy="4353822"/>
          </a:xfrm>
          <a:prstGeom prst="rect">
            <a:avLst/>
          </a:prstGeom>
        </p:spPr>
      </p:pic>
      <p:sp>
        <p:nvSpPr>
          <p:cNvPr id="7" name="Rectangle 6"/>
          <p:cNvSpPr/>
          <p:nvPr/>
        </p:nvSpPr>
        <p:spPr>
          <a:xfrm>
            <a:off x="222827" y="4962482"/>
            <a:ext cx="9613899" cy="923330"/>
          </a:xfrm>
          <a:prstGeom prst="rect">
            <a:avLst/>
          </a:prstGeom>
        </p:spPr>
        <p:txBody>
          <a:bodyPr wrap="square">
            <a:spAutoFit/>
          </a:bodyPr>
          <a:lstStyle/>
          <a:p>
            <a:pPr algn="just"/>
            <a:r>
              <a:rPr lang="en-US" dirty="0"/>
              <a:t>Thus from the above bar plot, it can be inferred that overall </a:t>
            </a:r>
            <a:r>
              <a:rPr lang="en-US" dirty="0" err="1"/>
              <a:t>TamilNadu</a:t>
            </a:r>
            <a:r>
              <a:rPr lang="en-US" dirty="0"/>
              <a:t> stood first in the</a:t>
            </a:r>
          </a:p>
          <a:p>
            <a:pPr algn="just"/>
            <a:r>
              <a:rPr lang="en-US" dirty="0"/>
              <a:t>Tourism sector followed by Uttar Pradesh during the years 2019 and 2020 and it is the same</a:t>
            </a:r>
          </a:p>
          <a:p>
            <a:pPr algn="just"/>
            <a:r>
              <a:rPr lang="en-US" dirty="0"/>
              <a:t>even now.</a:t>
            </a:r>
          </a:p>
        </p:txBody>
      </p:sp>
    </p:spTree>
    <p:extLst>
      <p:ext uri="{BB962C8B-B14F-4D97-AF65-F5344CB8AC3E}">
        <p14:creationId xmlns:p14="http://schemas.microsoft.com/office/powerpoint/2010/main" val="76304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162406" y="94734"/>
            <a:ext cx="184731" cy="369332"/>
          </a:xfrm>
          <a:prstGeom prst="rect">
            <a:avLst/>
          </a:prstGeom>
        </p:spPr>
        <p:txBody>
          <a:bodyPr wrap="none">
            <a:spAutoFit/>
          </a:bodyPr>
          <a:lstStyle/>
          <a:p>
            <a:endParaRPr lang="en-IN" b="1" dirty="0"/>
          </a:p>
        </p:txBody>
      </p:sp>
      <p:sp>
        <p:nvSpPr>
          <p:cNvPr id="4" name="Rectangle 3"/>
          <p:cNvSpPr/>
          <p:nvPr/>
        </p:nvSpPr>
        <p:spPr>
          <a:xfrm>
            <a:off x="138545" y="889844"/>
            <a:ext cx="9698182" cy="369332"/>
          </a:xfrm>
          <a:prstGeom prst="rect">
            <a:avLst/>
          </a:prstGeom>
        </p:spPr>
        <p:txBody>
          <a:bodyPr wrap="square">
            <a:spAutoFit/>
          </a:bodyPr>
          <a:lstStyle/>
          <a:p>
            <a:endParaRPr lang="en-IN" dirty="0"/>
          </a:p>
        </p:txBody>
      </p:sp>
      <p:sp>
        <p:nvSpPr>
          <p:cNvPr id="5" name="Rectangle 4"/>
          <p:cNvSpPr/>
          <p:nvPr/>
        </p:nvSpPr>
        <p:spPr>
          <a:xfrm>
            <a:off x="2254771" y="122957"/>
            <a:ext cx="5805435" cy="646331"/>
          </a:xfrm>
          <a:prstGeom prst="rect">
            <a:avLst/>
          </a:prstGeom>
        </p:spPr>
        <p:txBody>
          <a:bodyPr wrap="none">
            <a:spAutoFit/>
          </a:bodyPr>
          <a:lstStyle/>
          <a:p>
            <a:r>
              <a:rPr lang="en-US" b="1" u="sng" dirty="0"/>
              <a:t>G. Popular monuments during 2019,2020,2021-</a:t>
            </a:r>
            <a:r>
              <a:rPr lang="en-US" b="1" dirty="0"/>
              <a:t> </a:t>
            </a:r>
          </a:p>
          <a:p>
            <a:r>
              <a:rPr lang="en-US" b="1" dirty="0"/>
              <a:t>1. Top 10 Tourism Destinations visited by foreigners 2019: </a:t>
            </a:r>
            <a:endParaRPr lang="en-IN" b="1" dirty="0"/>
          </a:p>
        </p:txBody>
      </p:sp>
      <p:sp>
        <p:nvSpPr>
          <p:cNvPr id="7" name="Rectangle 6"/>
          <p:cNvSpPr/>
          <p:nvPr/>
        </p:nvSpPr>
        <p:spPr>
          <a:xfrm>
            <a:off x="222827" y="4962482"/>
            <a:ext cx="9613899" cy="1477328"/>
          </a:xfrm>
          <a:prstGeom prst="rect">
            <a:avLst/>
          </a:prstGeom>
        </p:spPr>
        <p:txBody>
          <a:bodyPr wrap="square">
            <a:spAutoFit/>
          </a:bodyPr>
          <a:lstStyle/>
          <a:p>
            <a:pPr algn="just"/>
            <a:r>
              <a:rPr lang="en-US" dirty="0"/>
              <a:t>The bar plot highlights Agra as the most popular tourist destination, closely followed by Delhi. This can be attributed to the presence of the </a:t>
            </a:r>
            <a:r>
              <a:rPr lang="en-US" dirty="0" err="1"/>
              <a:t>Taj</a:t>
            </a:r>
            <a:r>
              <a:rPr lang="en-US" dirty="0"/>
              <a:t> </a:t>
            </a:r>
            <a:r>
              <a:rPr lang="en-US" dirty="0" err="1"/>
              <a:t>Mahal</a:t>
            </a:r>
            <a:r>
              <a:rPr lang="en-US" dirty="0"/>
              <a:t>, India's most iconic monument, situated in Agra. Additionally, Delhi's proximity to Agra, combined with its own array of unique monuments and attractions, further enhances its appeal to tourists visiting India. The combination of these factors makes Agra and Delhi sought-after destinations for travelers seeking cultural and historical experiences.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9289"/>
            <a:ext cx="9906000" cy="4193194"/>
          </a:xfrm>
          <a:prstGeom prst="rect">
            <a:avLst/>
          </a:prstGeom>
        </p:spPr>
      </p:pic>
    </p:spTree>
    <p:extLst>
      <p:ext uri="{BB962C8B-B14F-4D97-AF65-F5344CB8AC3E}">
        <p14:creationId xmlns:p14="http://schemas.microsoft.com/office/powerpoint/2010/main" val="292697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162406" y="94734"/>
            <a:ext cx="184731" cy="369332"/>
          </a:xfrm>
          <a:prstGeom prst="rect">
            <a:avLst/>
          </a:prstGeom>
        </p:spPr>
        <p:txBody>
          <a:bodyPr wrap="none">
            <a:spAutoFit/>
          </a:bodyPr>
          <a:lstStyle/>
          <a:p>
            <a:pPr algn="just"/>
            <a:endParaRPr lang="en-IN" b="1" dirty="0"/>
          </a:p>
        </p:txBody>
      </p:sp>
      <p:sp>
        <p:nvSpPr>
          <p:cNvPr id="4" name="Rectangle 3"/>
          <p:cNvSpPr/>
          <p:nvPr/>
        </p:nvSpPr>
        <p:spPr>
          <a:xfrm>
            <a:off x="138545" y="889844"/>
            <a:ext cx="9698182" cy="369332"/>
          </a:xfrm>
          <a:prstGeom prst="rect">
            <a:avLst/>
          </a:prstGeom>
        </p:spPr>
        <p:txBody>
          <a:bodyPr wrap="square">
            <a:spAutoFit/>
          </a:bodyPr>
          <a:lstStyle/>
          <a:p>
            <a:pPr algn="just"/>
            <a:endParaRPr lang="en-IN" dirty="0"/>
          </a:p>
        </p:txBody>
      </p:sp>
      <p:sp>
        <p:nvSpPr>
          <p:cNvPr id="5" name="Rectangle 4"/>
          <p:cNvSpPr/>
          <p:nvPr/>
        </p:nvSpPr>
        <p:spPr>
          <a:xfrm>
            <a:off x="2254771" y="122957"/>
            <a:ext cx="6635021" cy="369332"/>
          </a:xfrm>
          <a:prstGeom prst="rect">
            <a:avLst/>
          </a:prstGeom>
        </p:spPr>
        <p:txBody>
          <a:bodyPr wrap="none">
            <a:spAutoFit/>
          </a:bodyPr>
          <a:lstStyle/>
          <a:p>
            <a:pPr algn="just"/>
            <a:r>
              <a:rPr lang="en-US" b="1" dirty="0"/>
              <a:t>2. Top 10 Tourism Destinations visited by domestic </a:t>
            </a:r>
            <a:r>
              <a:rPr lang="en-US" b="1" dirty="0" err="1"/>
              <a:t>travellers</a:t>
            </a:r>
            <a:r>
              <a:rPr lang="en-US" b="1" dirty="0"/>
              <a:t> 2019: </a:t>
            </a:r>
            <a:endParaRPr lang="en-IN" b="1" dirty="0"/>
          </a:p>
        </p:txBody>
      </p:sp>
      <p:sp>
        <p:nvSpPr>
          <p:cNvPr id="7" name="Rectangle 6"/>
          <p:cNvSpPr/>
          <p:nvPr/>
        </p:nvSpPr>
        <p:spPr>
          <a:xfrm>
            <a:off x="222827" y="4962482"/>
            <a:ext cx="9613899" cy="1477328"/>
          </a:xfrm>
          <a:prstGeom prst="rect">
            <a:avLst/>
          </a:prstGeom>
        </p:spPr>
        <p:txBody>
          <a:bodyPr wrap="square">
            <a:spAutoFit/>
          </a:bodyPr>
          <a:lstStyle/>
          <a:p>
            <a:pPr algn="just"/>
            <a:r>
              <a:rPr lang="en-US" dirty="0"/>
              <a:t>The bar plot demonstrates a consistent trend, with Agra and Delhi maintaining their status as the most popular tourist destinations among domestic travelers. These cities, renowned for their cultural and historical significance, continue to attract a large number of visitors. In contrast, other popular tourist zones, often characterized by heritage sites or modern infrastructure, appear to be newer destinations that have yet to gain significant popularity among foreign tourists.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520512"/>
            <a:ext cx="9802090" cy="4324902"/>
          </a:xfrm>
          <a:prstGeom prst="rect">
            <a:avLst/>
          </a:prstGeom>
        </p:spPr>
      </p:pic>
    </p:spTree>
    <p:extLst>
      <p:ext uri="{BB962C8B-B14F-4D97-AF65-F5344CB8AC3E}">
        <p14:creationId xmlns:p14="http://schemas.microsoft.com/office/powerpoint/2010/main" val="3667510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162406" y="94734"/>
            <a:ext cx="184731" cy="369332"/>
          </a:xfrm>
          <a:prstGeom prst="rect">
            <a:avLst/>
          </a:prstGeom>
        </p:spPr>
        <p:txBody>
          <a:bodyPr wrap="none">
            <a:spAutoFit/>
          </a:bodyPr>
          <a:lstStyle/>
          <a:p>
            <a:endParaRPr lang="en-IN" b="1" dirty="0"/>
          </a:p>
        </p:txBody>
      </p:sp>
      <p:sp>
        <p:nvSpPr>
          <p:cNvPr id="4" name="Rectangle 3"/>
          <p:cNvSpPr/>
          <p:nvPr/>
        </p:nvSpPr>
        <p:spPr>
          <a:xfrm>
            <a:off x="138545" y="889844"/>
            <a:ext cx="9698182" cy="369332"/>
          </a:xfrm>
          <a:prstGeom prst="rect">
            <a:avLst/>
          </a:prstGeom>
        </p:spPr>
        <p:txBody>
          <a:bodyPr wrap="square">
            <a:spAutoFit/>
          </a:bodyPr>
          <a:lstStyle/>
          <a:p>
            <a:endParaRPr lang="en-IN" dirty="0"/>
          </a:p>
        </p:txBody>
      </p:sp>
      <p:sp>
        <p:nvSpPr>
          <p:cNvPr id="5" name="Rectangle 4"/>
          <p:cNvSpPr/>
          <p:nvPr/>
        </p:nvSpPr>
        <p:spPr>
          <a:xfrm>
            <a:off x="2254771" y="122957"/>
            <a:ext cx="4872744" cy="369332"/>
          </a:xfrm>
          <a:prstGeom prst="rect">
            <a:avLst/>
          </a:prstGeom>
        </p:spPr>
        <p:txBody>
          <a:bodyPr wrap="none">
            <a:spAutoFit/>
          </a:bodyPr>
          <a:lstStyle/>
          <a:p>
            <a:r>
              <a:rPr lang="en-US" b="1" dirty="0"/>
              <a:t>3. Top 10 Monuments visited by foreigners 2019:</a:t>
            </a:r>
            <a:endParaRPr lang="en-IN" b="1" dirty="0"/>
          </a:p>
        </p:txBody>
      </p:sp>
      <p:sp>
        <p:nvSpPr>
          <p:cNvPr id="7" name="Rectangle 6"/>
          <p:cNvSpPr/>
          <p:nvPr/>
        </p:nvSpPr>
        <p:spPr>
          <a:xfrm>
            <a:off x="222827" y="4962482"/>
            <a:ext cx="9613899" cy="923330"/>
          </a:xfrm>
          <a:prstGeom prst="rect">
            <a:avLst/>
          </a:prstGeom>
        </p:spPr>
        <p:txBody>
          <a:bodyPr wrap="square">
            <a:spAutoFit/>
          </a:bodyPr>
          <a:lstStyle/>
          <a:p>
            <a:pPr algn="just"/>
            <a:r>
              <a:rPr lang="en-US" dirty="0"/>
              <a:t>As seen in the popular tourism destinations plot, it is evident from the above bar plot that most of the popular monuments visited by the FTAs are situated in Agra and Delhi, famous among them being one of the seven wonders of the world '</a:t>
            </a:r>
            <a:r>
              <a:rPr lang="en-US" dirty="0" err="1"/>
              <a:t>Taj</a:t>
            </a:r>
            <a:r>
              <a:rPr lang="en-US" dirty="0"/>
              <a:t> </a:t>
            </a:r>
            <a:r>
              <a:rPr lang="en-US" dirty="0" err="1"/>
              <a:t>Mahal</a:t>
            </a:r>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 y="492289"/>
            <a:ext cx="9906000" cy="4353822"/>
          </a:xfrm>
          <a:prstGeom prst="rect">
            <a:avLst/>
          </a:prstGeom>
        </p:spPr>
      </p:pic>
    </p:spTree>
    <p:extLst>
      <p:ext uri="{BB962C8B-B14F-4D97-AF65-F5344CB8AC3E}">
        <p14:creationId xmlns:p14="http://schemas.microsoft.com/office/powerpoint/2010/main" val="2594811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162406" y="94734"/>
            <a:ext cx="184731" cy="369332"/>
          </a:xfrm>
          <a:prstGeom prst="rect">
            <a:avLst/>
          </a:prstGeom>
        </p:spPr>
        <p:txBody>
          <a:bodyPr wrap="none">
            <a:spAutoFit/>
          </a:bodyPr>
          <a:lstStyle/>
          <a:p>
            <a:endParaRPr lang="en-IN" b="1" dirty="0"/>
          </a:p>
        </p:txBody>
      </p:sp>
      <p:sp>
        <p:nvSpPr>
          <p:cNvPr id="4" name="Rectangle 3"/>
          <p:cNvSpPr/>
          <p:nvPr/>
        </p:nvSpPr>
        <p:spPr>
          <a:xfrm>
            <a:off x="138545" y="889844"/>
            <a:ext cx="9698182" cy="369332"/>
          </a:xfrm>
          <a:prstGeom prst="rect">
            <a:avLst/>
          </a:prstGeom>
        </p:spPr>
        <p:txBody>
          <a:bodyPr wrap="square">
            <a:spAutoFit/>
          </a:bodyPr>
          <a:lstStyle/>
          <a:p>
            <a:endParaRPr lang="en-IN" dirty="0"/>
          </a:p>
        </p:txBody>
      </p:sp>
      <p:sp>
        <p:nvSpPr>
          <p:cNvPr id="5" name="Rectangle 4"/>
          <p:cNvSpPr/>
          <p:nvPr/>
        </p:nvSpPr>
        <p:spPr>
          <a:xfrm>
            <a:off x="2254771" y="122957"/>
            <a:ext cx="5763244" cy="369332"/>
          </a:xfrm>
          <a:prstGeom prst="rect">
            <a:avLst/>
          </a:prstGeom>
        </p:spPr>
        <p:txBody>
          <a:bodyPr wrap="none">
            <a:spAutoFit/>
          </a:bodyPr>
          <a:lstStyle/>
          <a:p>
            <a:r>
              <a:rPr lang="en-US" b="1" dirty="0"/>
              <a:t>4. Top 10 Monuments visited by domestic </a:t>
            </a:r>
            <a:r>
              <a:rPr lang="en-US" b="1" dirty="0" err="1"/>
              <a:t>travellers</a:t>
            </a:r>
            <a:r>
              <a:rPr lang="en-US" b="1" dirty="0"/>
              <a:t> 2019: </a:t>
            </a:r>
            <a:endParaRPr lang="en-IN" b="1" dirty="0"/>
          </a:p>
        </p:txBody>
      </p:sp>
      <p:sp>
        <p:nvSpPr>
          <p:cNvPr id="7" name="Rectangle 6"/>
          <p:cNvSpPr/>
          <p:nvPr/>
        </p:nvSpPr>
        <p:spPr>
          <a:xfrm>
            <a:off x="292101" y="4795897"/>
            <a:ext cx="9613899" cy="2062103"/>
          </a:xfrm>
          <a:prstGeom prst="rect">
            <a:avLst/>
          </a:prstGeom>
        </p:spPr>
        <p:txBody>
          <a:bodyPr wrap="square">
            <a:spAutoFit/>
          </a:bodyPr>
          <a:lstStyle/>
          <a:p>
            <a:pPr algn="just"/>
            <a:r>
              <a:rPr lang="en-US" sz="1600" dirty="0"/>
              <a:t>The bar plot reflects a similar trend as previous graphs, with monuments in Agra and Delhi retaining their popularity among both domestic and foreign tourists. However, it's noteworthy that certain lesser-known monuments have captured the interest of domestic travelers. While North India dominates in terms of popular tourist destinations, states like Tamil Nadu, Andhra Pradesh, and Karnataka in South India also attract significant tourist footfall, particularly due to their impressive temples and cultural heritage. Despite its natural beauty and diversity, North-East India faces challenges in tourism development, including insufficient funds, infrastructure, and marketing efforts. With concerted government initiatives, North-East India's untapped tourism potential could be unlocked, showcasing its breathtaking landscapes and cultural richness to the world.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4066"/>
            <a:ext cx="9906000" cy="4274189"/>
          </a:xfrm>
          <a:prstGeom prst="rect">
            <a:avLst/>
          </a:prstGeom>
        </p:spPr>
      </p:pic>
    </p:spTree>
    <p:extLst>
      <p:ext uri="{BB962C8B-B14F-4D97-AF65-F5344CB8AC3E}">
        <p14:creationId xmlns:p14="http://schemas.microsoft.com/office/powerpoint/2010/main" val="350142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B27CDD-EEE4-705F-3E93-41EDE82B11F4}"/>
              </a:ext>
            </a:extLst>
          </p:cNvPr>
          <p:cNvGraphicFramePr>
            <a:graphicFrameLocks noGrp="1"/>
          </p:cNvGraphicFramePr>
          <p:nvPr>
            <p:extLst>
              <p:ext uri="{D42A27DB-BD31-4B8C-83A1-F6EECF244321}">
                <p14:modId xmlns:p14="http://schemas.microsoft.com/office/powerpoint/2010/main" val="3801061777"/>
              </p:ext>
            </p:extLst>
          </p:nvPr>
        </p:nvGraphicFramePr>
        <p:xfrm>
          <a:off x="1503680" y="2241152"/>
          <a:ext cx="7386320" cy="3657600"/>
        </p:xfrm>
        <a:graphic>
          <a:graphicData uri="http://schemas.openxmlformats.org/drawingml/2006/table">
            <a:tbl>
              <a:tblPr firstRow="1" bandRow="1">
                <a:tableStyleId>{5C22544A-7EE6-4342-B048-85BDC9FD1C3A}</a:tableStyleId>
              </a:tblPr>
              <a:tblGrid>
                <a:gridCol w="3693160">
                  <a:extLst>
                    <a:ext uri="{9D8B030D-6E8A-4147-A177-3AD203B41FA5}">
                      <a16:colId xmlns:a16="http://schemas.microsoft.com/office/drawing/2014/main" val="1850427632"/>
                    </a:ext>
                  </a:extLst>
                </a:gridCol>
                <a:gridCol w="3693160">
                  <a:extLst>
                    <a:ext uri="{9D8B030D-6E8A-4147-A177-3AD203B41FA5}">
                      <a16:colId xmlns:a16="http://schemas.microsoft.com/office/drawing/2014/main" val="1495115648"/>
                    </a:ext>
                  </a:extLst>
                </a:gridCol>
              </a:tblGrid>
              <a:tr h="372508">
                <a:tc>
                  <a:txBody>
                    <a:bodyPr/>
                    <a:lstStyle/>
                    <a:p>
                      <a:pPr algn="ctr"/>
                      <a:r>
                        <a:rPr lang="en-US" dirty="0">
                          <a:latin typeface="Cabin"/>
                        </a:rPr>
                        <a:t>PROJECT NAME </a:t>
                      </a:r>
                      <a:endParaRPr lang="en-IN" dirty="0">
                        <a:latin typeface="Cabin"/>
                      </a:endParaRPr>
                    </a:p>
                  </a:txBody>
                  <a:tcPr anchor="ctr"/>
                </a:tc>
                <a:tc>
                  <a:txBody>
                    <a:bodyPr/>
                    <a:lstStyle/>
                    <a:p>
                      <a:pPr algn="ctr"/>
                      <a:r>
                        <a:rPr lang="en-IN" sz="1800" dirty="0">
                          <a:latin typeface="Cabin"/>
                        </a:rPr>
                        <a:t>TURISOUM DATA ANALYTICS </a:t>
                      </a:r>
                    </a:p>
                    <a:p>
                      <a:pPr algn="ctr"/>
                      <a:r>
                        <a:rPr lang="en-IN" sz="1800" dirty="0">
                          <a:latin typeface="Cabin"/>
                        </a:rPr>
                        <a:t>FOR POPULAR DESTINATION</a:t>
                      </a:r>
                    </a:p>
                  </a:txBody>
                  <a:tcPr anchor="ctr"/>
                </a:tc>
                <a:extLst>
                  <a:ext uri="{0D108BD9-81ED-4DB2-BD59-A6C34878D82A}">
                    <a16:rowId xmlns:a16="http://schemas.microsoft.com/office/drawing/2014/main" val="2749834690"/>
                  </a:ext>
                </a:extLst>
              </a:tr>
              <a:tr h="1059738">
                <a:tc>
                  <a:txBody>
                    <a:bodyPr/>
                    <a:lstStyle/>
                    <a:p>
                      <a:r>
                        <a:rPr lang="en-IN" sz="1800" b="0" i="0" u="none" strike="noStrike" kern="1200" dirty="0">
                          <a:solidFill>
                            <a:schemeClr val="dk1"/>
                          </a:solidFill>
                          <a:effectLst/>
                          <a:latin typeface="Cabin"/>
                          <a:ea typeface="+mn-ea"/>
                          <a:cs typeface="+mn-cs"/>
                        </a:rPr>
                        <a:t>Project Definition</a:t>
                      </a:r>
                      <a:endParaRPr lang="en-IN" b="0" dirty="0">
                        <a:latin typeface="Cabin"/>
                      </a:endParaRPr>
                    </a:p>
                  </a:txBody>
                  <a:tcPr/>
                </a:tc>
                <a:tc>
                  <a:txBody>
                    <a:bodyPr/>
                    <a:lstStyle/>
                    <a:p>
                      <a:pPr algn="just"/>
                      <a:r>
                        <a:rPr lang="en-US" sz="1800" b="0" i="0" kern="1200" dirty="0">
                          <a:solidFill>
                            <a:schemeClr val="dk1"/>
                          </a:solidFill>
                          <a:effectLst/>
                          <a:latin typeface="+mn-lt"/>
                          <a:ea typeface="+mn-ea"/>
                          <a:cs typeface="+mn-cs"/>
                        </a:rPr>
                        <a:t>Python analysis unveils India's tourism impact on economy &amp; diverse attractions, empowering stakeholders with growth insights.</a:t>
                      </a:r>
                      <a:endParaRPr lang="en-IN" dirty="0">
                        <a:latin typeface="Cabin"/>
                      </a:endParaRPr>
                    </a:p>
                  </a:txBody>
                  <a:tcPr/>
                </a:tc>
                <a:extLst>
                  <a:ext uri="{0D108BD9-81ED-4DB2-BD59-A6C34878D82A}">
                    <a16:rowId xmlns:a16="http://schemas.microsoft.com/office/drawing/2014/main" val="3186699363"/>
                  </a:ext>
                </a:extLst>
              </a:tr>
              <a:tr h="330602">
                <a:tc>
                  <a:txBody>
                    <a:bodyPr/>
                    <a:lstStyle/>
                    <a:p>
                      <a:r>
                        <a:rPr lang="en-IN" sz="1800" b="0" i="0" u="none" strike="noStrike" kern="1200" dirty="0">
                          <a:solidFill>
                            <a:schemeClr val="dk1"/>
                          </a:solidFill>
                          <a:effectLst/>
                          <a:latin typeface="Cabin"/>
                          <a:ea typeface="+mn-ea"/>
                          <a:cs typeface="+mn-cs"/>
                        </a:rPr>
                        <a:t>Internal Guide</a:t>
                      </a:r>
                      <a:endParaRPr lang="en-IN" b="0" dirty="0">
                        <a:latin typeface="Cabin"/>
                      </a:endParaRPr>
                    </a:p>
                  </a:txBody>
                  <a:tcPr/>
                </a:tc>
                <a:tc>
                  <a:txBody>
                    <a:bodyPr/>
                    <a:lstStyle/>
                    <a:p>
                      <a:r>
                        <a:rPr lang="en-IN" sz="1800" kern="100" dirty="0">
                          <a:solidFill>
                            <a:schemeClr val="tx1"/>
                          </a:solidFill>
                          <a:latin typeface="Cabin"/>
                          <a:ea typeface="Cambria" panose="02040503050406030204" pitchFamily="18" charset="0"/>
                          <a:cs typeface="Cambria" panose="02040503050406030204" pitchFamily="18" charset="0"/>
                        </a:rPr>
                        <a:t>A</a:t>
                      </a:r>
                      <a:r>
                        <a:rPr lang="en-IN" sz="1800" kern="100" dirty="0">
                          <a:solidFill>
                            <a:schemeClr val="tx1"/>
                          </a:solidFill>
                          <a:effectLst/>
                          <a:latin typeface="Cabin"/>
                          <a:ea typeface="Cambria" panose="02040503050406030204" pitchFamily="18" charset="0"/>
                          <a:cs typeface="Cambria" panose="02040503050406030204" pitchFamily="18" charset="0"/>
                        </a:rPr>
                        <a:t>sst.</a:t>
                      </a:r>
                      <a:r>
                        <a:rPr lang="en-IN" sz="1800" b="1" kern="100" dirty="0">
                          <a:solidFill>
                            <a:schemeClr val="tx1"/>
                          </a:solidFill>
                          <a:effectLst/>
                          <a:latin typeface="Cabin"/>
                          <a:ea typeface="Cambria" panose="02040503050406030204" pitchFamily="18" charset="0"/>
                          <a:cs typeface="Cambria" panose="02040503050406030204" pitchFamily="18" charset="0"/>
                        </a:rPr>
                        <a:t> </a:t>
                      </a:r>
                      <a:r>
                        <a:rPr lang="en-IN" sz="1800" kern="100" dirty="0">
                          <a:solidFill>
                            <a:schemeClr val="tx1"/>
                          </a:solidFill>
                          <a:effectLst/>
                          <a:latin typeface="Cabin"/>
                          <a:ea typeface="Cambria" panose="02040503050406030204" pitchFamily="18" charset="0"/>
                          <a:cs typeface="Cambria" panose="02040503050406030204" pitchFamily="18" charset="0"/>
                        </a:rPr>
                        <a:t>Prof. </a:t>
                      </a:r>
                      <a:r>
                        <a:rPr lang="en-IN" sz="1800" kern="100" dirty="0" err="1">
                          <a:solidFill>
                            <a:schemeClr val="tx1"/>
                          </a:solidFill>
                          <a:effectLst/>
                          <a:latin typeface="Cabin"/>
                          <a:ea typeface="Cambria" panose="02040503050406030204" pitchFamily="18" charset="0"/>
                          <a:cs typeface="Cambria" panose="02040503050406030204" pitchFamily="18" charset="0"/>
                        </a:rPr>
                        <a:t>Sanket</a:t>
                      </a:r>
                      <a:r>
                        <a:rPr lang="en-IN" sz="1800" kern="100" dirty="0">
                          <a:solidFill>
                            <a:schemeClr val="tx1"/>
                          </a:solidFill>
                          <a:effectLst/>
                          <a:latin typeface="Cabin"/>
                          <a:ea typeface="Cambria" panose="02040503050406030204" pitchFamily="18" charset="0"/>
                          <a:cs typeface="Cambria" panose="02040503050406030204" pitchFamily="18" charset="0"/>
                        </a:rPr>
                        <a:t>  Trivedi </a:t>
                      </a:r>
                      <a:endParaRPr lang="en-IN" dirty="0">
                        <a:latin typeface="Cabin"/>
                      </a:endParaRPr>
                    </a:p>
                  </a:txBody>
                  <a:tcPr/>
                </a:tc>
                <a:extLst>
                  <a:ext uri="{0D108BD9-81ED-4DB2-BD59-A6C34878D82A}">
                    <a16:rowId xmlns:a16="http://schemas.microsoft.com/office/drawing/2014/main" val="1050921242"/>
                  </a:ext>
                </a:extLst>
              </a:tr>
              <a:tr h="330602">
                <a:tc>
                  <a:txBody>
                    <a:bodyPr/>
                    <a:lstStyle/>
                    <a:p>
                      <a:r>
                        <a:rPr lang="en-IN" sz="1800" b="0" i="0" u="none" strike="noStrike" kern="1200" dirty="0">
                          <a:solidFill>
                            <a:schemeClr val="dk1"/>
                          </a:solidFill>
                          <a:effectLst/>
                          <a:latin typeface="Cabin"/>
                          <a:ea typeface="+mn-ea"/>
                          <a:cs typeface="+mn-cs"/>
                        </a:rPr>
                        <a:t>Language</a:t>
                      </a:r>
                      <a:endParaRPr lang="en-IN" b="0" dirty="0">
                        <a:latin typeface="Cabin"/>
                      </a:endParaRPr>
                    </a:p>
                  </a:txBody>
                  <a:tcPr/>
                </a:tc>
                <a:tc>
                  <a:txBody>
                    <a:bodyPr/>
                    <a:lstStyle/>
                    <a:p>
                      <a:r>
                        <a:rPr lang="en-US" dirty="0">
                          <a:latin typeface="Cabin"/>
                        </a:rPr>
                        <a:t>Python </a:t>
                      </a:r>
                      <a:endParaRPr lang="en-IN" dirty="0">
                        <a:latin typeface="Cabin"/>
                      </a:endParaRPr>
                    </a:p>
                  </a:txBody>
                  <a:tcPr/>
                </a:tc>
                <a:extLst>
                  <a:ext uri="{0D108BD9-81ED-4DB2-BD59-A6C34878D82A}">
                    <a16:rowId xmlns:a16="http://schemas.microsoft.com/office/drawing/2014/main" val="3943535752"/>
                  </a:ext>
                </a:extLst>
              </a:tr>
              <a:tr h="330602">
                <a:tc>
                  <a:txBody>
                    <a:bodyPr/>
                    <a:lstStyle/>
                    <a:p>
                      <a:r>
                        <a:rPr lang="en-IN" dirty="0">
                          <a:latin typeface="Cabin"/>
                        </a:rPr>
                        <a:t>Operating System</a:t>
                      </a:r>
                    </a:p>
                  </a:txBody>
                  <a:tcPr/>
                </a:tc>
                <a:tc>
                  <a:txBody>
                    <a:bodyPr/>
                    <a:lstStyle/>
                    <a:p>
                      <a:r>
                        <a:rPr lang="en-IN" sz="1800" b="0" i="0" u="none" strike="noStrike" kern="1200" dirty="0">
                          <a:solidFill>
                            <a:schemeClr val="dk1"/>
                          </a:solidFill>
                          <a:effectLst/>
                          <a:latin typeface="Cabin"/>
                          <a:ea typeface="+mn-ea"/>
                          <a:cs typeface="+mn-cs"/>
                        </a:rPr>
                        <a:t>Windows 11</a:t>
                      </a:r>
                      <a:endParaRPr lang="en-IN" dirty="0">
                        <a:latin typeface="Cabin"/>
                      </a:endParaRPr>
                    </a:p>
                  </a:txBody>
                  <a:tcPr/>
                </a:tc>
                <a:extLst>
                  <a:ext uri="{0D108BD9-81ED-4DB2-BD59-A6C34878D82A}">
                    <a16:rowId xmlns:a16="http://schemas.microsoft.com/office/drawing/2014/main" val="2100678823"/>
                  </a:ext>
                </a:extLst>
              </a:tr>
              <a:tr h="330602">
                <a:tc>
                  <a:txBody>
                    <a:bodyPr/>
                    <a:lstStyle/>
                    <a:p>
                      <a:r>
                        <a:rPr lang="en-US">
                          <a:latin typeface="Cabin"/>
                        </a:rPr>
                        <a:t>Tools </a:t>
                      </a:r>
                      <a:endParaRPr lang="en-IN" dirty="0">
                        <a:latin typeface="Cabin"/>
                      </a:endParaRPr>
                    </a:p>
                  </a:txBody>
                  <a:tcPr/>
                </a:tc>
                <a:tc>
                  <a:txBody>
                    <a:bodyPr/>
                    <a:lstStyle/>
                    <a:p>
                      <a:r>
                        <a:rPr lang="en-US" dirty="0">
                          <a:latin typeface="Cabin"/>
                        </a:rPr>
                        <a:t> </a:t>
                      </a:r>
                      <a:r>
                        <a:rPr lang="en-US" dirty="0" err="1">
                          <a:latin typeface="Cabin"/>
                        </a:rPr>
                        <a:t>Jupyter</a:t>
                      </a:r>
                      <a:r>
                        <a:rPr lang="en-US" dirty="0">
                          <a:latin typeface="Cabin"/>
                        </a:rPr>
                        <a:t> Notebook</a:t>
                      </a:r>
                      <a:endParaRPr lang="en-IN" dirty="0">
                        <a:latin typeface="Cabin"/>
                      </a:endParaRPr>
                    </a:p>
                  </a:txBody>
                  <a:tcPr/>
                </a:tc>
                <a:extLst>
                  <a:ext uri="{0D108BD9-81ED-4DB2-BD59-A6C34878D82A}">
                    <a16:rowId xmlns:a16="http://schemas.microsoft.com/office/drawing/2014/main" val="3409228870"/>
                  </a:ext>
                </a:extLst>
              </a:tr>
              <a:tr h="3306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Cabin"/>
                        </a:rPr>
                        <a:t>Submitted By</a:t>
                      </a:r>
                    </a:p>
                  </a:txBody>
                  <a:tcPr/>
                </a:tc>
                <a:tc>
                  <a:txBody>
                    <a:bodyPr/>
                    <a:lstStyle/>
                    <a:p>
                      <a:r>
                        <a:rPr lang="en-US" dirty="0">
                          <a:latin typeface="Cabin"/>
                        </a:rPr>
                        <a:t>Mayur Patil , Shyam </a:t>
                      </a:r>
                      <a:r>
                        <a:rPr lang="en-US" dirty="0" err="1">
                          <a:latin typeface="Cabin"/>
                        </a:rPr>
                        <a:t>Italiya</a:t>
                      </a:r>
                      <a:r>
                        <a:rPr lang="en-US" dirty="0">
                          <a:latin typeface="Cabin"/>
                        </a:rPr>
                        <a:t> </a:t>
                      </a:r>
                      <a:endParaRPr lang="en-IN" dirty="0">
                        <a:latin typeface="Cabin"/>
                      </a:endParaRPr>
                    </a:p>
                  </a:txBody>
                  <a:tcPr/>
                </a:tc>
                <a:extLst>
                  <a:ext uri="{0D108BD9-81ED-4DB2-BD59-A6C34878D82A}">
                    <a16:rowId xmlns:a16="http://schemas.microsoft.com/office/drawing/2014/main" val="2367750445"/>
                  </a:ext>
                </a:extLst>
              </a:tr>
            </a:tbl>
          </a:graphicData>
        </a:graphic>
      </p:graphicFrame>
      <p:sp>
        <p:nvSpPr>
          <p:cNvPr id="3" name="TextBox 2">
            <a:extLst>
              <a:ext uri="{FF2B5EF4-FFF2-40B4-BE49-F238E27FC236}">
                <a16:creationId xmlns:a16="http://schemas.microsoft.com/office/drawing/2014/main" id="{ED60B3ED-229B-F3C0-0F2E-D255A20CA2CD}"/>
              </a:ext>
            </a:extLst>
          </p:cNvPr>
          <p:cNvSpPr txBox="1"/>
          <p:nvPr/>
        </p:nvSpPr>
        <p:spPr>
          <a:xfrm>
            <a:off x="833120" y="1409700"/>
            <a:ext cx="3335020" cy="584775"/>
          </a:xfrm>
          <a:prstGeom prst="rect">
            <a:avLst/>
          </a:prstGeom>
          <a:noFill/>
        </p:spPr>
        <p:txBody>
          <a:bodyPr wrap="square" rtlCol="0">
            <a:spAutoFit/>
          </a:bodyPr>
          <a:lstStyle/>
          <a:p>
            <a:pPr algn="just"/>
            <a:r>
              <a:rPr lang="en-US" sz="3200" dirty="0"/>
              <a:t>Project Profile</a:t>
            </a:r>
            <a:endParaRPr lang="en-IN" sz="3200" dirty="0"/>
          </a:p>
        </p:txBody>
      </p:sp>
    </p:spTree>
    <p:extLst>
      <p:ext uri="{BB962C8B-B14F-4D97-AF65-F5344CB8AC3E}">
        <p14:creationId xmlns:p14="http://schemas.microsoft.com/office/powerpoint/2010/main" val="339571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162406" y="94734"/>
            <a:ext cx="184731" cy="369332"/>
          </a:xfrm>
          <a:prstGeom prst="rect">
            <a:avLst/>
          </a:prstGeom>
        </p:spPr>
        <p:txBody>
          <a:bodyPr wrap="none">
            <a:spAutoFit/>
          </a:bodyPr>
          <a:lstStyle/>
          <a:p>
            <a:endParaRPr lang="en-IN" b="1" dirty="0"/>
          </a:p>
        </p:txBody>
      </p:sp>
      <p:sp>
        <p:nvSpPr>
          <p:cNvPr id="4" name="Rectangle 3"/>
          <p:cNvSpPr/>
          <p:nvPr/>
        </p:nvSpPr>
        <p:spPr>
          <a:xfrm>
            <a:off x="138545" y="889844"/>
            <a:ext cx="9698182" cy="369332"/>
          </a:xfrm>
          <a:prstGeom prst="rect">
            <a:avLst/>
          </a:prstGeom>
        </p:spPr>
        <p:txBody>
          <a:bodyPr wrap="square">
            <a:spAutoFit/>
          </a:bodyPr>
          <a:lstStyle/>
          <a:p>
            <a:endParaRPr lang="en-IN" dirty="0"/>
          </a:p>
        </p:txBody>
      </p:sp>
      <p:sp>
        <p:nvSpPr>
          <p:cNvPr id="5" name="Rectangle 4"/>
          <p:cNvSpPr/>
          <p:nvPr/>
        </p:nvSpPr>
        <p:spPr>
          <a:xfrm>
            <a:off x="2254771" y="122957"/>
            <a:ext cx="5610575" cy="369332"/>
          </a:xfrm>
          <a:prstGeom prst="rect">
            <a:avLst/>
          </a:prstGeom>
        </p:spPr>
        <p:txBody>
          <a:bodyPr wrap="none">
            <a:spAutoFit/>
          </a:bodyPr>
          <a:lstStyle/>
          <a:p>
            <a:r>
              <a:rPr lang="en-US" b="1" u="sng" dirty="0"/>
              <a:t>H. Position of Indian Tourism in the world [2001 - 2021]-</a:t>
            </a:r>
            <a:endParaRPr lang="en-IN" b="1"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 y="520512"/>
            <a:ext cx="9698182" cy="6074252"/>
          </a:xfrm>
          <a:prstGeom prst="rect">
            <a:avLst/>
          </a:prstGeom>
        </p:spPr>
      </p:pic>
    </p:spTree>
    <p:extLst>
      <p:ext uri="{BB962C8B-B14F-4D97-AF65-F5344CB8AC3E}">
        <p14:creationId xmlns:p14="http://schemas.microsoft.com/office/powerpoint/2010/main" val="3419733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482917" y="141868"/>
            <a:ext cx="181591" cy="369332"/>
          </a:xfrm>
          <a:prstGeom prst="rect">
            <a:avLst/>
          </a:prstGeom>
        </p:spPr>
        <p:txBody>
          <a:bodyPr wrap="square">
            <a:spAutoFit/>
          </a:bodyPr>
          <a:lstStyle/>
          <a:p>
            <a:pPr algn="just"/>
            <a:endParaRPr lang="en-IN" b="1" dirty="0"/>
          </a:p>
        </p:txBody>
      </p:sp>
      <p:sp>
        <p:nvSpPr>
          <p:cNvPr id="4" name="Rectangle 3"/>
          <p:cNvSpPr/>
          <p:nvPr/>
        </p:nvSpPr>
        <p:spPr>
          <a:xfrm>
            <a:off x="459056" y="936978"/>
            <a:ext cx="9533356" cy="369332"/>
          </a:xfrm>
          <a:prstGeom prst="rect">
            <a:avLst/>
          </a:prstGeom>
        </p:spPr>
        <p:txBody>
          <a:bodyPr wrap="square">
            <a:spAutoFit/>
          </a:bodyPr>
          <a:lstStyle/>
          <a:p>
            <a:pPr algn="just"/>
            <a:endParaRPr lang="en-IN" dirty="0"/>
          </a:p>
        </p:txBody>
      </p:sp>
      <p:sp>
        <p:nvSpPr>
          <p:cNvPr id="2" name="TextBox 1">
            <a:extLst>
              <a:ext uri="{FF2B5EF4-FFF2-40B4-BE49-F238E27FC236}">
                <a16:creationId xmlns:a16="http://schemas.microsoft.com/office/drawing/2014/main" id="{45666831-245A-8323-4B49-4D2760EEDD48}"/>
              </a:ext>
            </a:extLst>
          </p:cNvPr>
          <p:cNvSpPr txBox="1"/>
          <p:nvPr/>
        </p:nvSpPr>
        <p:spPr>
          <a:xfrm>
            <a:off x="961534" y="511200"/>
            <a:ext cx="8380429" cy="1754326"/>
          </a:xfrm>
          <a:prstGeom prst="rect">
            <a:avLst/>
          </a:prstGeom>
          <a:noFill/>
        </p:spPr>
        <p:txBody>
          <a:bodyPr wrap="square" rtlCol="0">
            <a:spAutoFit/>
          </a:bodyPr>
          <a:lstStyle/>
          <a:p>
            <a:pPr algn="just"/>
            <a:r>
              <a:rPr lang="en-US" dirty="0"/>
              <a:t>From the above line plot, we can observe that Indian Tourism was improving until </a:t>
            </a:r>
          </a:p>
          <a:p>
            <a:pPr algn="just"/>
            <a:r>
              <a:rPr lang="en-US" dirty="0"/>
              <a:t>2020 as COVID-19 restrictions led to a steep decline in tourism. As NRIs were </a:t>
            </a:r>
          </a:p>
          <a:p>
            <a:pPr algn="just"/>
            <a:r>
              <a:rPr lang="en-US" dirty="0"/>
              <a:t>included in the tourism statistics of India ever since 2014, there was a steep </a:t>
            </a:r>
          </a:p>
          <a:p>
            <a:pPr algn="just"/>
            <a:r>
              <a:rPr lang="en-US" dirty="0"/>
              <a:t>increase in the number of tourists to India as well as its position w.r.t </a:t>
            </a:r>
          </a:p>
          <a:p>
            <a:pPr algn="just"/>
            <a:r>
              <a:rPr lang="en-US" dirty="0"/>
              <a:t>Tourism in the world.</a:t>
            </a:r>
            <a:endParaRPr lang="en-IN" b="1" u="sng" dirty="0"/>
          </a:p>
          <a:p>
            <a:pPr algn="just"/>
            <a:endParaRPr lang="en-IN" dirty="0"/>
          </a:p>
        </p:txBody>
      </p:sp>
    </p:spTree>
    <p:extLst>
      <p:ext uri="{BB962C8B-B14F-4D97-AF65-F5344CB8AC3E}">
        <p14:creationId xmlns:p14="http://schemas.microsoft.com/office/powerpoint/2010/main" val="3976175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162406" y="94734"/>
            <a:ext cx="184731" cy="369332"/>
          </a:xfrm>
          <a:prstGeom prst="rect">
            <a:avLst/>
          </a:prstGeom>
        </p:spPr>
        <p:txBody>
          <a:bodyPr wrap="none">
            <a:spAutoFit/>
          </a:bodyPr>
          <a:lstStyle/>
          <a:p>
            <a:endParaRPr lang="en-IN" b="1" dirty="0"/>
          </a:p>
        </p:txBody>
      </p:sp>
      <p:sp>
        <p:nvSpPr>
          <p:cNvPr id="4" name="Rectangle 3"/>
          <p:cNvSpPr/>
          <p:nvPr/>
        </p:nvSpPr>
        <p:spPr>
          <a:xfrm>
            <a:off x="138545" y="889844"/>
            <a:ext cx="9698182" cy="369332"/>
          </a:xfrm>
          <a:prstGeom prst="rect">
            <a:avLst/>
          </a:prstGeom>
        </p:spPr>
        <p:txBody>
          <a:bodyPr wrap="square">
            <a:spAutoFit/>
          </a:bodyPr>
          <a:lstStyle/>
          <a:p>
            <a:endParaRPr lang="en-IN" dirty="0"/>
          </a:p>
        </p:txBody>
      </p:sp>
      <p:sp>
        <p:nvSpPr>
          <p:cNvPr id="5" name="Rectangle 4"/>
          <p:cNvSpPr/>
          <p:nvPr/>
        </p:nvSpPr>
        <p:spPr>
          <a:xfrm>
            <a:off x="138545" y="279400"/>
            <a:ext cx="8420326" cy="3231654"/>
          </a:xfrm>
          <a:prstGeom prst="rect">
            <a:avLst/>
          </a:prstGeom>
        </p:spPr>
        <p:txBody>
          <a:bodyPr wrap="square">
            <a:spAutoFit/>
          </a:bodyPr>
          <a:lstStyle/>
          <a:p>
            <a:pPr algn="just"/>
            <a:r>
              <a:rPr lang="en-US" sz="2400" dirty="0"/>
              <a:t>						</a:t>
            </a:r>
            <a:r>
              <a:rPr lang="en-US" sz="2400" b="1" u="sng" dirty="0"/>
              <a:t>Conclusion</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Since 2010, Indian tourism has seen significant growth due to increased investment in domestic and foreign tourism sectors, along with upgrades in transportation and hotel management. The COVID-19 pandemic caused a downturn, but there's optimism for recovery. To bounce back, India must prioritize enhancing tourism infrastructure, improving travel processes, and employing effective marketing strategies. Sustainable tourism practices are crucial for long-term success. Collaboration between the government, private sector, and local communities is essential. Leveraging India's diverse attractions and cultural heritage can establish it as a top global tourism destination. With strategic planning, India can emerge stronger post-pandemic.</a:t>
            </a:r>
          </a:p>
        </p:txBody>
      </p:sp>
    </p:spTree>
    <p:extLst>
      <p:ext uri="{BB962C8B-B14F-4D97-AF65-F5344CB8AC3E}">
        <p14:creationId xmlns:p14="http://schemas.microsoft.com/office/powerpoint/2010/main" val="2870695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2B73-CDC3-3080-EBE4-D38F2E85E1A7}"/>
              </a:ext>
            </a:extLst>
          </p:cNvPr>
          <p:cNvSpPr>
            <a:spLocks noGrp="1"/>
          </p:cNvSpPr>
          <p:nvPr>
            <p:ph type="title"/>
          </p:nvPr>
        </p:nvSpPr>
        <p:spPr/>
        <p:txBody>
          <a:bodyPr/>
          <a:lstStyle/>
          <a:p>
            <a:r>
              <a:rPr lang="en-IN" dirty="0">
                <a:latin typeface="Cabin"/>
              </a:rPr>
              <a:t>PROBLEM DEFINATION</a:t>
            </a:r>
          </a:p>
        </p:txBody>
      </p:sp>
      <p:sp>
        <p:nvSpPr>
          <p:cNvPr id="3" name="Content Placeholder 2">
            <a:extLst>
              <a:ext uri="{FF2B5EF4-FFF2-40B4-BE49-F238E27FC236}">
                <a16:creationId xmlns:a16="http://schemas.microsoft.com/office/drawing/2014/main" id="{1D72CC01-1A28-E3EC-7DFB-8CCD1BB9D6D3}"/>
              </a:ext>
            </a:extLst>
          </p:cNvPr>
          <p:cNvSpPr>
            <a:spLocks noGrp="1"/>
          </p:cNvSpPr>
          <p:nvPr>
            <p:ph sz="quarter" idx="13"/>
          </p:nvPr>
        </p:nvSpPr>
        <p:spPr/>
        <p:txBody>
          <a:bodyPr>
            <a:normAutofit/>
          </a:bodyPr>
          <a:lstStyle/>
          <a:p>
            <a:pPr algn="just"/>
            <a:r>
              <a:rPr lang="en-US" sz="1400" dirty="0">
                <a:latin typeface="Cabin"/>
              </a:rPr>
              <a:t>Poor infrastructure, including transportation, accommodation, and sanitation, can discourage tourists from visiting specific regions or attractions.</a:t>
            </a:r>
          </a:p>
          <a:p>
            <a:pPr algn="just"/>
            <a:r>
              <a:rPr lang="en-US" sz="1400" dirty="0">
                <a:latin typeface="Cabin"/>
              </a:rPr>
              <a:t>Marketing and Promotion: Insufficient promotion and marketing efforts may result in lower visibility of India's diverse tourist destinations, limiting their appeal to domestic and international travelers.</a:t>
            </a:r>
          </a:p>
          <a:p>
            <a:pPr algn="just"/>
            <a:r>
              <a:rPr lang="en-US" sz="1400" dirty="0">
                <a:latin typeface="Cabin"/>
              </a:rPr>
              <a:t>Seasonal fluctuations in tourist arrivals can strain resources during peaks and lead to underutilization during lows, impacting tourism businesses' sustainability.</a:t>
            </a:r>
          </a:p>
          <a:p>
            <a:pPr algn="just"/>
            <a:r>
              <a:rPr lang="en-US" sz="1400" dirty="0">
                <a:latin typeface="Cabin"/>
              </a:rPr>
              <a:t>Socio-cultural Impacts: The influx of tourists can sometimes disrupt local communities, traditions, and ecosystems, leading to social and environmental concerns.</a:t>
            </a:r>
          </a:p>
          <a:p>
            <a:pPr algn="just"/>
            <a:r>
              <a:rPr lang="en-US" sz="1400" dirty="0">
                <a:latin typeface="Cabin"/>
              </a:rPr>
              <a:t>Regulatory Framework: Complex regulations, bureaucratic hurdles, and inconsistent policies may create barriers for tourism businesses, hindering their growth and innovation.</a:t>
            </a:r>
          </a:p>
          <a:p>
            <a:pPr algn="just"/>
            <a:endParaRPr lang="en-US" sz="1400" dirty="0">
              <a:latin typeface="Cabin"/>
            </a:endParaRPr>
          </a:p>
          <a:p>
            <a:pPr algn="just"/>
            <a:endParaRPr lang="en-IN" sz="1400" dirty="0">
              <a:latin typeface="Cabin"/>
            </a:endParaRPr>
          </a:p>
        </p:txBody>
      </p:sp>
    </p:spTree>
    <p:extLst>
      <p:ext uri="{BB962C8B-B14F-4D97-AF65-F5344CB8AC3E}">
        <p14:creationId xmlns:p14="http://schemas.microsoft.com/office/powerpoint/2010/main" val="15349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2B73-CDC3-3080-EBE4-D38F2E85E1A7}"/>
              </a:ext>
            </a:extLst>
          </p:cNvPr>
          <p:cNvSpPr>
            <a:spLocks noGrp="1"/>
          </p:cNvSpPr>
          <p:nvPr>
            <p:ph type="title"/>
          </p:nvPr>
        </p:nvSpPr>
        <p:spPr/>
        <p:txBody>
          <a:bodyPr/>
          <a:lstStyle/>
          <a:p>
            <a:r>
              <a:rPr lang="en-IN" dirty="0">
                <a:latin typeface="Cabin"/>
              </a:rPr>
              <a:t>PROBLEM SOLUTION</a:t>
            </a:r>
          </a:p>
        </p:txBody>
      </p:sp>
      <p:sp>
        <p:nvSpPr>
          <p:cNvPr id="3" name="Content Placeholder 2">
            <a:extLst>
              <a:ext uri="{FF2B5EF4-FFF2-40B4-BE49-F238E27FC236}">
                <a16:creationId xmlns:a16="http://schemas.microsoft.com/office/drawing/2014/main" id="{1D72CC01-1A28-E3EC-7DFB-8CCD1BB9D6D3}"/>
              </a:ext>
            </a:extLst>
          </p:cNvPr>
          <p:cNvSpPr>
            <a:spLocks noGrp="1"/>
          </p:cNvSpPr>
          <p:nvPr>
            <p:ph sz="quarter" idx="13"/>
          </p:nvPr>
        </p:nvSpPr>
        <p:spPr/>
        <p:txBody>
          <a:bodyPr>
            <a:normAutofit/>
          </a:bodyPr>
          <a:lstStyle/>
          <a:p>
            <a:pPr algn="just"/>
            <a:r>
              <a:rPr lang="en-US" sz="1300" dirty="0">
                <a:latin typeface="Cabin"/>
              </a:rPr>
              <a:t>Investigates tourism's GDP contribution in India, analyzing both direct and indirect economic benefits. Quantifies sector's overall economic impact.</a:t>
            </a:r>
          </a:p>
          <a:p>
            <a:pPr algn="just"/>
            <a:r>
              <a:rPr lang="en-US" sz="1300" dirty="0">
                <a:latin typeface="Cabin"/>
              </a:rPr>
              <a:t>Explores tourism's role in job creation across hospitality, transportation, and entertainment sectors, emphasizing its importance in rural employment.</a:t>
            </a:r>
          </a:p>
          <a:p>
            <a:pPr algn="just"/>
            <a:r>
              <a:rPr lang="en-US" sz="1300" dirty="0">
                <a:latin typeface="Cabin"/>
              </a:rPr>
              <a:t>Identifies top tourist destinations in India, analyzes factors driving popularity, and explores tourist preference trends using data analytics.</a:t>
            </a:r>
          </a:p>
          <a:p>
            <a:pPr algn="just"/>
            <a:r>
              <a:rPr lang="en-US" sz="1300" dirty="0">
                <a:latin typeface="Cabin"/>
              </a:rPr>
              <a:t>Report guides policymakers on promoting tourism, suggesting strategies for infrastructure improvement, service enhancement, and overcoming growth obstacles.“</a:t>
            </a:r>
          </a:p>
          <a:p>
            <a:pPr algn="just"/>
            <a:r>
              <a:rPr lang="en-US" sz="1300" dirty="0">
                <a:latin typeface="Cabin"/>
              </a:rPr>
              <a:t>Report offers insights for tourism businesses, identifying market gaps, emerging trends, and innovation opportunities to meet evolving consumer demands.</a:t>
            </a:r>
          </a:p>
          <a:p>
            <a:pPr algn="just"/>
            <a:endParaRPr lang="en-IN" sz="1300" dirty="0">
              <a:latin typeface="Cabin"/>
            </a:endParaRPr>
          </a:p>
        </p:txBody>
      </p:sp>
    </p:spTree>
    <p:extLst>
      <p:ext uri="{BB962C8B-B14F-4D97-AF65-F5344CB8AC3E}">
        <p14:creationId xmlns:p14="http://schemas.microsoft.com/office/powerpoint/2010/main" val="18983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2B73-CDC3-3080-EBE4-D38F2E85E1A7}"/>
              </a:ext>
            </a:extLst>
          </p:cNvPr>
          <p:cNvSpPr>
            <a:spLocks noGrp="1"/>
          </p:cNvSpPr>
          <p:nvPr>
            <p:ph type="title"/>
          </p:nvPr>
        </p:nvSpPr>
        <p:spPr/>
        <p:txBody>
          <a:bodyPr/>
          <a:lstStyle/>
          <a:p>
            <a:r>
              <a:rPr lang="en-IN" dirty="0">
                <a:latin typeface="Cabin"/>
              </a:rPr>
              <a:t>PROJECT DESCRIPTION</a:t>
            </a:r>
          </a:p>
        </p:txBody>
      </p:sp>
      <p:sp>
        <p:nvSpPr>
          <p:cNvPr id="3" name="Content Placeholder 2">
            <a:extLst>
              <a:ext uri="{FF2B5EF4-FFF2-40B4-BE49-F238E27FC236}">
                <a16:creationId xmlns:a16="http://schemas.microsoft.com/office/drawing/2014/main" id="{1D72CC01-1A28-E3EC-7DFB-8CCD1BB9D6D3}"/>
              </a:ext>
            </a:extLst>
          </p:cNvPr>
          <p:cNvSpPr>
            <a:spLocks noGrp="1"/>
          </p:cNvSpPr>
          <p:nvPr>
            <p:ph sz="quarter" idx="13"/>
          </p:nvPr>
        </p:nvSpPr>
        <p:spPr/>
        <p:txBody>
          <a:bodyPr>
            <a:normAutofit/>
          </a:bodyPr>
          <a:lstStyle/>
          <a:p>
            <a:pPr algn="just">
              <a:buFont typeface="Arial" panose="020B0604020202020204" pitchFamily="34" charset="0"/>
              <a:buChar char="•"/>
            </a:pPr>
            <a:r>
              <a:rPr lang="en-US" sz="1400" dirty="0">
                <a:latin typeface="Cabin"/>
              </a:rPr>
              <a:t>Utilizes Python for in-depth data analysis of India's tourism sector.</a:t>
            </a:r>
          </a:p>
          <a:p>
            <a:pPr algn="just">
              <a:buFont typeface="Arial" panose="020B0604020202020204" pitchFamily="34" charset="0"/>
              <a:buChar char="•"/>
            </a:pPr>
            <a:r>
              <a:rPr lang="en-US" sz="1400" dirty="0">
                <a:latin typeface="Cabin"/>
              </a:rPr>
              <a:t>Examines various dimensions of tourism using a comprehensive dataset.</a:t>
            </a:r>
          </a:p>
          <a:p>
            <a:pPr algn="just">
              <a:buFont typeface="Arial" panose="020B0604020202020204" pitchFamily="34" charset="0"/>
              <a:buChar char="•"/>
            </a:pPr>
            <a:r>
              <a:rPr lang="en-US" sz="1400" dirty="0">
                <a:latin typeface="Cabin"/>
              </a:rPr>
              <a:t>Reveals insights into tourism's impact on India's economy and job market.</a:t>
            </a:r>
          </a:p>
          <a:p>
            <a:pPr algn="just">
              <a:buFont typeface="Arial" panose="020B0604020202020204" pitchFamily="34" charset="0"/>
              <a:buChar char="•"/>
            </a:pPr>
            <a:r>
              <a:rPr lang="en-US" sz="1400" dirty="0">
                <a:latin typeface="Cabin"/>
              </a:rPr>
              <a:t>Analyzes the popularity of different tourist destinations across India.</a:t>
            </a:r>
          </a:p>
          <a:p>
            <a:pPr algn="just">
              <a:buFont typeface="Arial" panose="020B0604020202020204" pitchFamily="34" charset="0"/>
              <a:buChar char="•"/>
            </a:pPr>
            <a:r>
              <a:rPr lang="en-US" sz="1400" dirty="0">
                <a:latin typeface="Cabin"/>
              </a:rPr>
              <a:t>Emphasizes the significant role of tourism in India's GDP and employment.</a:t>
            </a:r>
          </a:p>
          <a:p>
            <a:pPr algn="just">
              <a:buFont typeface="Arial" panose="020B0604020202020204" pitchFamily="34" charset="0"/>
              <a:buChar char="•"/>
            </a:pPr>
            <a:r>
              <a:rPr lang="en-US" sz="1400" dirty="0">
                <a:latin typeface="Cabin"/>
              </a:rPr>
              <a:t>Highlights the diverse attractions in India, including wildlife expeditions, natural wonders, historical landmarks, and spiritual retreats.</a:t>
            </a:r>
          </a:p>
          <a:p>
            <a:pPr algn="just">
              <a:buFont typeface="Arial" panose="020B0604020202020204" pitchFamily="34" charset="0"/>
              <a:buChar char="•"/>
            </a:pPr>
            <a:r>
              <a:rPr lang="en-US" sz="1400" dirty="0">
                <a:latin typeface="Cabin"/>
              </a:rPr>
              <a:t>Provides valuable insights for policymakers, businesses, and stakeholders to enhance India's tourism industry.</a:t>
            </a:r>
          </a:p>
        </p:txBody>
      </p:sp>
    </p:spTree>
    <p:extLst>
      <p:ext uri="{BB962C8B-B14F-4D97-AF65-F5344CB8AC3E}">
        <p14:creationId xmlns:p14="http://schemas.microsoft.com/office/powerpoint/2010/main" val="336923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2B73-CDC3-3080-EBE4-D38F2E85E1A7}"/>
              </a:ext>
            </a:extLst>
          </p:cNvPr>
          <p:cNvSpPr>
            <a:spLocks noGrp="1"/>
          </p:cNvSpPr>
          <p:nvPr>
            <p:ph type="title"/>
          </p:nvPr>
        </p:nvSpPr>
        <p:spPr/>
        <p:txBody>
          <a:bodyPr/>
          <a:lstStyle/>
          <a:p>
            <a:r>
              <a:rPr lang="en-IN" dirty="0">
                <a:latin typeface="Cabin"/>
              </a:rPr>
              <a:t>TECHNOLOGIES</a:t>
            </a:r>
          </a:p>
        </p:txBody>
      </p:sp>
      <p:sp>
        <p:nvSpPr>
          <p:cNvPr id="3" name="Content Placeholder 2">
            <a:extLst>
              <a:ext uri="{FF2B5EF4-FFF2-40B4-BE49-F238E27FC236}">
                <a16:creationId xmlns:a16="http://schemas.microsoft.com/office/drawing/2014/main" id="{1D72CC01-1A28-E3EC-7DFB-8CCD1BB9D6D3}"/>
              </a:ext>
            </a:extLst>
          </p:cNvPr>
          <p:cNvSpPr>
            <a:spLocks noGrp="1"/>
          </p:cNvSpPr>
          <p:nvPr>
            <p:ph sz="quarter" idx="13"/>
          </p:nvPr>
        </p:nvSpPr>
        <p:spPr/>
        <p:txBody>
          <a:bodyPr>
            <a:normAutofit/>
          </a:bodyPr>
          <a:lstStyle/>
          <a:p>
            <a:pPr algn="just">
              <a:buFont typeface="Arial" panose="020B0604020202020204" pitchFamily="34" charset="0"/>
              <a:buChar char="•"/>
            </a:pPr>
            <a:r>
              <a:rPr lang="en-US" sz="1400" dirty="0">
                <a:latin typeface="Cabin"/>
              </a:rPr>
              <a:t>Utilization of Python programming for data analysis.</a:t>
            </a:r>
          </a:p>
          <a:p>
            <a:pPr algn="just">
              <a:buFont typeface="Arial" panose="020B0604020202020204" pitchFamily="34" charset="0"/>
              <a:buChar char="•"/>
            </a:pPr>
            <a:r>
              <a:rPr lang="en-US" sz="1400" dirty="0">
                <a:latin typeface="Cabin"/>
              </a:rPr>
              <a:t>Examination of diverse dimensions of tourism using comprehensive datasets.</a:t>
            </a:r>
          </a:p>
          <a:p>
            <a:pPr algn="just">
              <a:buFont typeface="Arial" panose="020B0604020202020204" pitchFamily="34" charset="0"/>
              <a:buChar char="•"/>
            </a:pPr>
            <a:r>
              <a:rPr lang="en-US" sz="1400" dirty="0">
                <a:latin typeface="Cabin"/>
              </a:rPr>
              <a:t>Application of data analysis techniques to uncover insights into tourism's impact on India's economy </a:t>
            </a:r>
          </a:p>
          <a:p>
            <a:pPr marL="0" indent="0" algn="l">
              <a:buNone/>
            </a:pPr>
            <a:endParaRPr lang="en-US" sz="1400" dirty="0">
              <a:latin typeface="Cabin"/>
            </a:endParaRPr>
          </a:p>
        </p:txBody>
      </p:sp>
    </p:spTree>
    <p:extLst>
      <p:ext uri="{BB962C8B-B14F-4D97-AF65-F5344CB8AC3E}">
        <p14:creationId xmlns:p14="http://schemas.microsoft.com/office/powerpoint/2010/main" val="90457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2B73-CDC3-3080-EBE4-D38F2E85E1A7}"/>
              </a:ext>
            </a:extLst>
          </p:cNvPr>
          <p:cNvSpPr>
            <a:spLocks noGrp="1"/>
          </p:cNvSpPr>
          <p:nvPr>
            <p:ph type="title"/>
          </p:nvPr>
        </p:nvSpPr>
        <p:spPr/>
        <p:txBody>
          <a:bodyPr>
            <a:normAutofit/>
          </a:bodyPr>
          <a:lstStyle/>
          <a:p>
            <a:pPr algn="just"/>
            <a:r>
              <a:rPr lang="en-US" dirty="0">
                <a:latin typeface="Cabin"/>
              </a:rPr>
              <a:t>Scope of the project</a:t>
            </a:r>
          </a:p>
        </p:txBody>
      </p:sp>
      <p:sp>
        <p:nvSpPr>
          <p:cNvPr id="3" name="Content Placeholder 2">
            <a:extLst>
              <a:ext uri="{FF2B5EF4-FFF2-40B4-BE49-F238E27FC236}">
                <a16:creationId xmlns:a16="http://schemas.microsoft.com/office/drawing/2014/main" id="{1D72CC01-1A28-E3EC-7DFB-8CCD1BB9D6D3}"/>
              </a:ext>
            </a:extLst>
          </p:cNvPr>
          <p:cNvSpPr>
            <a:spLocks noGrp="1"/>
          </p:cNvSpPr>
          <p:nvPr>
            <p:ph sz="quarter" idx="13"/>
          </p:nvPr>
        </p:nvSpPr>
        <p:spPr/>
        <p:txBody>
          <a:bodyPr>
            <a:normAutofit/>
          </a:bodyPr>
          <a:lstStyle/>
          <a:p>
            <a:pPr algn="just">
              <a:buFont typeface="+mj-lt"/>
              <a:buAutoNum type="arabicPeriod"/>
            </a:pPr>
            <a:r>
              <a:rPr lang="en-US" sz="1300" dirty="0">
                <a:latin typeface="Cabin"/>
              </a:rPr>
              <a:t>Utilizes Python for data analysis.</a:t>
            </a:r>
          </a:p>
          <a:p>
            <a:pPr algn="just">
              <a:buFont typeface="+mj-lt"/>
              <a:buAutoNum type="arabicPeriod"/>
            </a:pPr>
            <a:r>
              <a:rPr lang="en-US" sz="1300" dirty="0">
                <a:latin typeface="Cabin"/>
              </a:rPr>
              <a:t>Examines various dimensions of India's tourism sector.</a:t>
            </a:r>
          </a:p>
          <a:p>
            <a:pPr algn="just">
              <a:buFont typeface="+mj-lt"/>
              <a:buAutoNum type="arabicPeriod"/>
            </a:pPr>
            <a:r>
              <a:rPr lang="en-US" sz="1300" dirty="0">
                <a:latin typeface="Cabin"/>
              </a:rPr>
              <a:t>Analyzes the impact of tourism on India's economy and job market.</a:t>
            </a:r>
          </a:p>
          <a:p>
            <a:pPr algn="just">
              <a:buFont typeface="+mj-lt"/>
              <a:buAutoNum type="arabicPeriod"/>
            </a:pPr>
            <a:r>
              <a:rPr lang="en-US" sz="1300" dirty="0">
                <a:latin typeface="Cabin"/>
              </a:rPr>
              <a:t>Explores the popularity of different tourist destinations nationwide.</a:t>
            </a:r>
          </a:p>
          <a:p>
            <a:pPr algn="just">
              <a:buFont typeface="+mj-lt"/>
              <a:buAutoNum type="arabicPeriod"/>
            </a:pPr>
            <a:r>
              <a:rPr lang="en-US" sz="1300" dirty="0">
                <a:latin typeface="Cabin"/>
              </a:rPr>
              <a:t>Emphasizes tourism's significant role in India's GDP and employment.</a:t>
            </a:r>
          </a:p>
          <a:p>
            <a:pPr algn="just">
              <a:buFont typeface="+mj-lt"/>
              <a:buAutoNum type="arabicPeriod"/>
            </a:pPr>
            <a:r>
              <a:rPr lang="en-US" sz="1300" dirty="0">
                <a:latin typeface="Cabin"/>
              </a:rPr>
              <a:t>Highlights India's diverse attractions, including wildlife, natural wonders, historical landmarks, and spiritual retreats.</a:t>
            </a:r>
          </a:p>
          <a:p>
            <a:pPr algn="just">
              <a:buFont typeface="+mj-lt"/>
              <a:buAutoNum type="arabicPeriod"/>
            </a:pPr>
            <a:r>
              <a:rPr lang="en-US" sz="1300" dirty="0">
                <a:latin typeface="Cabin"/>
              </a:rPr>
              <a:t>Provides insights for policymakers, businesses, and stakeholders to enhance India's tourism industry.</a:t>
            </a:r>
          </a:p>
          <a:p>
            <a:pPr marL="0" indent="0" algn="just">
              <a:buNone/>
            </a:pPr>
            <a:endParaRPr lang="en-US" sz="1300" dirty="0">
              <a:latin typeface="Cabin"/>
            </a:endParaRPr>
          </a:p>
        </p:txBody>
      </p:sp>
    </p:spTree>
    <p:extLst>
      <p:ext uri="{BB962C8B-B14F-4D97-AF65-F5344CB8AC3E}">
        <p14:creationId xmlns:p14="http://schemas.microsoft.com/office/powerpoint/2010/main" val="5312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9039-97FB-6469-288F-0B5A7FB45C0C}"/>
              </a:ext>
            </a:extLst>
          </p:cNvPr>
          <p:cNvSpPr>
            <a:spLocks noGrp="1"/>
          </p:cNvSpPr>
          <p:nvPr>
            <p:ph type="ctrTitle"/>
          </p:nvPr>
        </p:nvSpPr>
        <p:spPr/>
        <p:txBody>
          <a:bodyPr>
            <a:normAutofit fontScale="90000"/>
          </a:bodyPr>
          <a:lstStyle/>
          <a:p>
            <a:r>
              <a:rPr lang="en-IN" dirty="0"/>
              <a:t>Data Analysis in </a:t>
            </a:r>
            <a:r>
              <a:rPr lang="en-IN" sz="4800" dirty="0">
                <a:latin typeface="Cabin"/>
              </a:rPr>
              <a:t>TURISOUM DATA ANALYTICS </a:t>
            </a:r>
            <a:br>
              <a:rPr lang="en-IN" sz="4800" dirty="0">
                <a:latin typeface="Cabin"/>
              </a:rPr>
            </a:br>
            <a:r>
              <a:rPr lang="en-IN" sz="4800" dirty="0">
                <a:latin typeface="Cabin"/>
              </a:rPr>
              <a:t>FOR POPULAR DESTINATION</a:t>
            </a:r>
            <a:br>
              <a:rPr lang="en-IN" sz="4800" dirty="0">
                <a:latin typeface="Cabin"/>
              </a:rPr>
            </a:br>
            <a:endParaRPr lang="en-IN" dirty="0"/>
          </a:p>
        </p:txBody>
      </p:sp>
    </p:spTree>
    <p:extLst>
      <p:ext uri="{BB962C8B-B14F-4D97-AF65-F5344CB8AC3E}">
        <p14:creationId xmlns:p14="http://schemas.microsoft.com/office/powerpoint/2010/main" val="347453130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254</TotalTime>
  <Words>2447</Words>
  <Application>Microsoft Office PowerPoint</Application>
  <PresentationFormat>A4 Paper (210x297 mm)</PresentationFormat>
  <Paragraphs>113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Cabin</vt:lpstr>
      <vt:lpstr>Calibri</vt:lpstr>
      <vt:lpstr>Cambria</vt:lpstr>
      <vt:lpstr>Tw Cen MT</vt:lpstr>
      <vt:lpstr>Droplet</vt:lpstr>
      <vt:lpstr>Bhagwan Mahavir College  of Computer Application</vt:lpstr>
      <vt:lpstr>PowerPoint Presentation</vt:lpstr>
      <vt:lpstr>PowerPoint Presentation</vt:lpstr>
      <vt:lpstr>PROBLEM DEFINATION</vt:lpstr>
      <vt:lpstr>PROBLEM SOLUTION</vt:lpstr>
      <vt:lpstr>PROJECT DESCRIPTION</vt:lpstr>
      <vt:lpstr>TECHNOLOGIES</vt:lpstr>
      <vt:lpstr>Scope of the project</vt:lpstr>
      <vt:lpstr>Data Analysis in TURISOUM DATA ANALYTICS  FOR POPULAR DESTINATION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Bhagwan Mahavir College  of Computer Application</dc:title>
  <dc:creator>Mayur Patil</dc:creator>
  <cp:lastModifiedBy>Mayur Patil</cp:lastModifiedBy>
  <cp:revision>20</cp:revision>
  <dcterms:created xsi:type="dcterms:W3CDTF">2024-04-06T12:09:56Z</dcterms:created>
  <dcterms:modified xsi:type="dcterms:W3CDTF">2024-04-12T07:21:05Z</dcterms:modified>
</cp:coreProperties>
</file>