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1"/>
  </p:notesMasterIdLst>
  <p:handoutMasterIdLst>
    <p:handoutMasterId r:id="rId4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19" r:id="rId15"/>
    <p:sldId id="268" r:id="rId16"/>
    <p:sldId id="294" r:id="rId17"/>
    <p:sldId id="270" r:id="rId18"/>
    <p:sldId id="271" r:id="rId19"/>
    <p:sldId id="272" r:id="rId20"/>
    <p:sldId id="274" r:id="rId21"/>
    <p:sldId id="275" r:id="rId22"/>
    <p:sldId id="273" r:id="rId23"/>
    <p:sldId id="276" r:id="rId24"/>
    <p:sldId id="277" r:id="rId25"/>
    <p:sldId id="320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21" r:id="rId38"/>
    <p:sldId id="291" r:id="rId39"/>
    <p:sldId id="292" r:id="rId40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696" y="-110"/>
      </p:cViewPr>
      <p:guideLst>
        <p:guide orient="horz" pos="2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705F3-8716-4428-8298-65AF8C4A695D}" type="datetimeFigureOut">
              <a:rPr lang="en-US" smtClean="0"/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7FAEB-495E-46BB-93D5-AF1D911854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4329E-571E-403D-B988-57A75AFFB0B9}" type="datetimeFigureOut">
              <a:rPr lang="en-US" smtClean="0"/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70892-79CC-49AE-9536-83E7C3BFC2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1C70892-79CC-49AE-9536-83E7C3BFC2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8FDB7-97A2-46E5-BCEE-70573DB896F0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D575-1DF3-49CA-A415-DBF4069C8AD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hyperlink" Target="http://distrowatch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c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3890" y="5384800"/>
            <a:ext cx="1807210" cy="14573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21" y="4007118"/>
            <a:ext cx="2037316" cy="177876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91740" y="1113155"/>
            <a:ext cx="8002905" cy="58356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508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Introduc</a:t>
            </a:r>
            <a:r>
              <a:rPr lang="en-US" sz="3200" b="1" dirty="0">
                <a:latin typeface="Arial" panose="02080604020202020204" pitchFamily="34" charset="0"/>
                <a:cs typeface="Arial" panose="02080604020202020204" pitchFamily="34" charset="0"/>
              </a:rPr>
              <a:t>ti</a:t>
            </a:r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on to Bioinforma</a:t>
            </a:r>
            <a:r>
              <a:rPr lang="en-US" sz="3200" b="1" dirty="0">
                <a:latin typeface="Arial" panose="02080604020202020204" pitchFamily="34" charset="0"/>
                <a:cs typeface="Arial" panose="02080604020202020204" pitchFamily="34" charset="0"/>
              </a:rPr>
              <a:t>ti</a:t>
            </a:r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cs online course</a:t>
            </a:r>
            <a:endParaRPr lang="en-US" sz="3200" b="1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06938" y="3077236"/>
            <a:ext cx="9372600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b="1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n-US" sz="36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Introduc</a:t>
            </a:r>
            <a:r>
              <a:rPr lang="en-US" sz="3600" b="1" dirty="0">
                <a:latin typeface="Arial" panose="02080604020202020204" pitchFamily="34" charset="0"/>
                <a:cs typeface="Arial" panose="02080604020202020204" pitchFamily="34" charset="0"/>
              </a:rPr>
              <a:t>ti</a:t>
            </a:r>
            <a:r>
              <a:rPr lang="en-US" sz="36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on to Linux and Unix and the</a:t>
            </a:r>
            <a:endParaRPr lang="en-US" sz="3600" b="1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n-US" sz="36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command line</a:t>
            </a:r>
            <a:endParaRPr lang="en-US" sz="36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45735" y="2370455"/>
            <a:ext cx="170053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Linux</a:t>
            </a:r>
            <a:endParaRPr lang="en-US" sz="4000" b="1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340" y="5384800"/>
            <a:ext cx="2457450" cy="1473200"/>
          </a:xfrm>
          <a:prstGeom prst="rect">
            <a:avLst/>
          </a:prstGeom>
        </p:spPr>
      </p:pic>
      <p:pic>
        <p:nvPicPr>
          <p:cNvPr id="6" name="Picture 5" descr="AU_CDC_Logo-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85" y="5679440"/>
            <a:ext cx="2070100" cy="883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359535" y="1736090"/>
            <a:ext cx="9473565" cy="304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A 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terminal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refers to a wrapper program which runs a shell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Most popular shell for interactive use include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Bash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solidFill>
                  <a:schemeClr val="accent6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	the default on most Linux installations</a:t>
            </a:r>
            <a:endParaRPr lang="en-US" sz="3200" b="0" i="0" u="none" strike="noStrike" baseline="0" dirty="0">
              <a:solidFill>
                <a:schemeClr val="accent6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48200" y="420370"/>
            <a:ext cx="28956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 b="1" dirty="0">
                <a:solidFill>
                  <a:srgbClr val="0070C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The Terminal</a:t>
            </a:r>
            <a:endParaRPr lang="en-US" sz="3600" b="1" dirty="0">
              <a:solidFill>
                <a:srgbClr val="0070C0"/>
              </a:solidFill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3" name="Picture 2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773385" y="491385"/>
            <a:ext cx="2645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latin typeface="Calibri-Bold"/>
              </a:rPr>
              <a:t>The Terminal</a:t>
            </a:r>
            <a:endParaRPr lang="en-US" dirty="0"/>
          </a:p>
        </p:txBody>
      </p:sp>
      <p:sp>
        <p:nvSpPr>
          <p:cNvPr id="9" name="Accolade ouvrante 8"/>
          <p:cNvSpPr/>
          <p:nvPr/>
        </p:nvSpPr>
        <p:spPr>
          <a:xfrm>
            <a:off x="3019333" y="1205658"/>
            <a:ext cx="337457" cy="1507061"/>
          </a:xfrm>
          <a:prstGeom prst="leftBrace">
            <a:avLst>
              <a:gd name="adj1" fmla="val 0"/>
              <a:gd name="adj2" fmla="val 47303"/>
            </a:avLst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6701790" y="1359535"/>
            <a:ext cx="453453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Even though it is a command line interface, the mouse is still handy (scroll, copy, paste, etc.)</a:t>
            </a:r>
            <a:endParaRPr lang="en-US" sz="24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685" y="3220085"/>
            <a:ext cx="6026150" cy="2871470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>
            <a:off x="1799656" y="2187034"/>
            <a:ext cx="808444" cy="985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96931" y="1678476"/>
            <a:ext cx="1862909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Shell prompt</a:t>
            </a:r>
            <a:endParaRPr lang="en-US" sz="20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510889" y="1278627"/>
            <a:ext cx="223967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User name</a:t>
            </a:r>
            <a:endParaRPr lang="en-US" sz="20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510888" y="2186707"/>
            <a:ext cx="2239672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Machine name</a:t>
            </a:r>
            <a:endParaRPr lang="en-US" sz="20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586696" y="3044642"/>
            <a:ext cx="7369628" cy="7683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File-system under UNIX</a:t>
            </a:r>
            <a:endParaRPr lang="en-US" sz="44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182582" y="944533"/>
            <a:ext cx="2774066" cy="768350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PART 2</a:t>
            </a:r>
            <a:endParaRPr lang="en-US" sz="44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>
            <a:off x="325120" y="3893293"/>
            <a:ext cx="8089557" cy="27692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92D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382486" y="194787"/>
            <a:ext cx="3923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Linux files structure</a:t>
            </a:r>
            <a:endParaRPr lang="en-US" sz="16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514106" y="195461"/>
            <a:ext cx="2782712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solidFill>
                  <a:srgbClr val="1F497D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Root directory of the entire file system</a:t>
            </a:r>
            <a:endParaRPr lang="en-US" sz="1600" b="0" i="0" u="none" strike="noStrike" baseline="0" dirty="0">
              <a:solidFill>
                <a:srgbClr val="1F497D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912225" y="1812290"/>
            <a:ext cx="154368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1F497D"/>
                </a:solidFill>
                <a:latin typeface="Calibri" panose="020F0502020204030204" pitchFamily="34" charset="0"/>
              </a:rPr>
              <a:t>Configuration files</a:t>
            </a:r>
            <a:endParaRPr lang="en-US" sz="1200" b="0" i="0" u="none" strike="noStrike" baseline="0" dirty="0">
              <a:solidFill>
                <a:srgbClr val="1F497D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97860" y="1227822"/>
            <a:ext cx="137449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baseline="0" dirty="0">
                <a:solidFill>
                  <a:srgbClr val="1F497D"/>
                </a:solidFill>
                <a:latin typeface="Calibri" panose="020F0502020204030204" pitchFamily="34" charset="0"/>
              </a:rPr>
              <a:t>Users home</a:t>
            </a:r>
            <a:endParaRPr lang="en-US" sz="1200" b="0" i="0" u="none" strike="noStrike" baseline="0" dirty="0">
              <a:solidFill>
                <a:srgbClr val="1F497D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200" b="0" i="0" u="none" strike="noStrike" baseline="0" dirty="0">
                <a:solidFill>
                  <a:srgbClr val="1F497D"/>
                </a:solidFill>
                <a:latin typeface="Calibri" panose="020F0502020204030204" pitchFamily="34" charset="0"/>
              </a:rPr>
              <a:t>directories</a:t>
            </a:r>
            <a:endParaRPr lang="en-US" sz="1200" b="0" i="0" u="none" strike="noStrike" baseline="0" dirty="0">
              <a:solidFill>
                <a:srgbClr val="1F497D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990737" y="2177224"/>
            <a:ext cx="847087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baseline="0" dirty="0">
                <a:solidFill>
                  <a:srgbClr val="1F497D"/>
                </a:solidFill>
                <a:latin typeface="Calibri" panose="020F0502020204030204" pitchFamily="34" charset="0"/>
              </a:rPr>
              <a:t>Device</a:t>
            </a:r>
            <a:endParaRPr lang="en-US" sz="1200" b="0" i="0" u="none" strike="noStrike" baseline="0" dirty="0">
              <a:solidFill>
                <a:srgbClr val="1F497D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200" b="0" i="0" u="none" strike="noStrike" baseline="0" dirty="0">
                <a:solidFill>
                  <a:srgbClr val="1F497D"/>
                </a:solidFill>
                <a:latin typeface="Calibri" panose="020F0502020204030204" pitchFamily="34" charset="0"/>
              </a:rPr>
              <a:t>files</a:t>
            </a:r>
            <a:endParaRPr lang="en-US" sz="1200" b="0" i="0" u="none" strike="noStrike" baseline="0" dirty="0">
              <a:solidFill>
                <a:srgbClr val="1F497D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262370" y="2219325"/>
            <a:ext cx="155956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baseline="0" dirty="0">
                <a:solidFill>
                  <a:srgbClr val="1F497D"/>
                </a:solidFill>
                <a:latin typeface="Calibri" panose="020F0502020204030204" pitchFamily="34" charset="0"/>
              </a:rPr>
              <a:t>Essential user</a:t>
            </a:r>
            <a:endParaRPr lang="en-US" sz="1200" b="0" i="0" u="none" strike="noStrike" baseline="0" dirty="0">
              <a:solidFill>
                <a:srgbClr val="1F497D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200" b="0" i="0" u="none" strike="noStrike" baseline="0" dirty="0">
                <a:solidFill>
                  <a:srgbClr val="1F497D"/>
                </a:solidFill>
                <a:latin typeface="Calibri" panose="020F0502020204030204" pitchFamily="34" charset="0"/>
              </a:rPr>
              <a:t>commands binaries</a:t>
            </a:r>
            <a:endParaRPr lang="en-US" sz="1200" b="0" i="0" u="none" strike="noStrike" baseline="0" dirty="0">
              <a:solidFill>
                <a:srgbClr val="1F497D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189318" y="4681130"/>
            <a:ext cx="2004507" cy="83099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Archibald files</a:t>
            </a:r>
            <a:endParaRPr lang="en-US" sz="24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538762" y="1737095"/>
            <a:ext cx="907234" cy="400110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bin</a:t>
            </a:r>
            <a:endParaRPr lang="en-US" sz="36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764503" y="191150"/>
            <a:ext cx="12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/</a:t>
            </a:r>
            <a:endParaRPr lang="en-US" sz="3600" dirty="0"/>
          </a:p>
        </p:txBody>
      </p:sp>
      <p:sp>
        <p:nvSpPr>
          <p:cNvPr id="38" name="ZoneTexte 37"/>
          <p:cNvSpPr txBox="1"/>
          <p:nvPr/>
        </p:nvSpPr>
        <p:spPr>
          <a:xfrm>
            <a:off x="2984222" y="1733100"/>
            <a:ext cx="1412110" cy="400110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home</a:t>
            </a:r>
            <a:endParaRPr lang="en-US" sz="36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990737" y="1747157"/>
            <a:ext cx="907234" cy="400110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dev</a:t>
            </a:r>
            <a:endParaRPr lang="en-US" sz="36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888758" y="1749845"/>
            <a:ext cx="907234" cy="400110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80604020202020204" pitchFamily="34" charset="0"/>
                <a:cs typeface="Arial" panose="02080604020202020204" pitchFamily="34" charset="0"/>
              </a:rPr>
              <a:t>etc</a:t>
            </a:r>
            <a:endParaRPr lang="en-US" sz="36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46" name="Connecteur droit 45"/>
          <p:cNvCxnSpPr>
            <a:endCxn id="39" idx="0"/>
          </p:cNvCxnSpPr>
          <p:nvPr/>
        </p:nvCxnSpPr>
        <p:spPr>
          <a:xfrm flipH="1">
            <a:off x="5444354" y="837481"/>
            <a:ext cx="651646" cy="9096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4049445" y="647192"/>
            <a:ext cx="1647862" cy="10691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7095326" y="600367"/>
            <a:ext cx="1093634" cy="1054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37" idx="2"/>
            <a:endCxn id="36" idx="0"/>
          </p:cNvCxnSpPr>
          <p:nvPr/>
        </p:nvCxnSpPr>
        <p:spPr>
          <a:xfrm>
            <a:off x="6412503" y="837481"/>
            <a:ext cx="579876" cy="899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576057" y="2991985"/>
            <a:ext cx="1550319" cy="432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Downloads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2506891" y="2983394"/>
            <a:ext cx="1460438" cy="540000"/>
          </a:xfrm>
          <a:prstGeom prst="rect">
            <a:avLst/>
          </a:prstGeom>
          <a:ln w="28575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Archibald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329406" y="3043439"/>
            <a:ext cx="164786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Fadel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93" name="Connecteur droit 92"/>
          <p:cNvCxnSpPr/>
          <p:nvPr/>
        </p:nvCxnSpPr>
        <p:spPr>
          <a:xfrm flipH="1">
            <a:off x="1989595" y="2188278"/>
            <a:ext cx="1321992" cy="803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3577879" y="2147267"/>
            <a:ext cx="0" cy="7148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4049445" y="2177224"/>
            <a:ext cx="811443" cy="8261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4762308" y="4213130"/>
            <a:ext cx="1647862" cy="468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Workshop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681544" y="4242052"/>
            <a:ext cx="164786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Document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741579" y="4226001"/>
            <a:ext cx="164786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Desktop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3213026" y="5152281"/>
            <a:ext cx="164786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Genomics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5944990" y="5186154"/>
            <a:ext cx="164786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Linux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3019580" y="6171728"/>
            <a:ext cx="164786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Session1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5453448" y="6171728"/>
            <a:ext cx="164786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Session2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109" name="Connecteur droit 108"/>
          <p:cNvCxnSpPr/>
          <p:nvPr/>
        </p:nvCxnSpPr>
        <p:spPr>
          <a:xfrm>
            <a:off x="3923684" y="3576199"/>
            <a:ext cx="832541" cy="636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3344360" y="3603481"/>
            <a:ext cx="12192" cy="6096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2290440" y="3573457"/>
            <a:ext cx="507420" cy="6396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V="1">
            <a:off x="4455166" y="4713562"/>
            <a:ext cx="851068" cy="438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5837824" y="4681130"/>
            <a:ext cx="523211" cy="478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4585335" y="5500370"/>
            <a:ext cx="1381760" cy="6711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422629" y="5604533"/>
            <a:ext cx="261348" cy="51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lipse 26"/>
          <p:cNvSpPr/>
          <p:nvPr/>
        </p:nvSpPr>
        <p:spPr>
          <a:xfrm>
            <a:off x="8105727" y="5835238"/>
            <a:ext cx="1966493" cy="941517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4903459" y="4590603"/>
            <a:ext cx="771219" cy="536208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4001800" y="6068328"/>
            <a:ext cx="1803319" cy="63833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/>
          <p:cNvSpPr txBox="1"/>
          <p:nvPr/>
        </p:nvSpPr>
        <p:spPr>
          <a:xfrm>
            <a:off x="5764503" y="191150"/>
            <a:ext cx="1044000" cy="646331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/</a:t>
            </a:r>
            <a:endParaRPr lang="en-US" sz="36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843511" y="1357167"/>
            <a:ext cx="1412110" cy="540000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home</a:t>
            </a:r>
            <a:endParaRPr lang="en-US" sz="36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47" name="Connecteur droit 46"/>
          <p:cNvCxnSpPr/>
          <p:nvPr/>
        </p:nvCxnSpPr>
        <p:spPr>
          <a:xfrm flipH="1">
            <a:off x="4880700" y="852143"/>
            <a:ext cx="883803" cy="472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2911716" y="2637048"/>
            <a:ext cx="1460438" cy="540000"/>
          </a:xfrm>
          <a:prstGeom prst="rect">
            <a:avLst/>
          </a:prstGeom>
          <a:ln w="28575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Archibald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H="1">
            <a:off x="3749040" y="1922237"/>
            <a:ext cx="717845" cy="63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4978345" y="3535170"/>
            <a:ext cx="1647862" cy="468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Workshop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600264" y="3942323"/>
            <a:ext cx="164786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Document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497739" y="3693238"/>
            <a:ext cx="164786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Desktop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2852825" y="4756198"/>
            <a:ext cx="164786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Genomics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6043453" y="4590603"/>
            <a:ext cx="164786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Linux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4027147" y="5454621"/>
            <a:ext cx="164786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Session1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6457865" y="5501954"/>
            <a:ext cx="164786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Session2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109" name="Connecteur droit 108"/>
          <p:cNvCxnSpPr/>
          <p:nvPr/>
        </p:nvCxnSpPr>
        <p:spPr>
          <a:xfrm>
            <a:off x="4395922" y="2915833"/>
            <a:ext cx="910312" cy="6193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>
            <a:stCxn id="91" idx="2"/>
          </p:cNvCxnSpPr>
          <p:nvPr/>
        </p:nvCxnSpPr>
        <p:spPr>
          <a:xfrm>
            <a:off x="3641935" y="3177048"/>
            <a:ext cx="0" cy="716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1544320" y="2886133"/>
            <a:ext cx="1367396" cy="8071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V="1">
            <a:off x="4500687" y="4040911"/>
            <a:ext cx="805547" cy="715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6260393" y="4052938"/>
            <a:ext cx="565293" cy="5376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5734136" y="5000920"/>
            <a:ext cx="965433" cy="496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988665" y="4985846"/>
            <a:ext cx="261348" cy="51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107962" y="6187440"/>
            <a:ext cx="772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file1</a:t>
            </a:r>
            <a:endParaRPr 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057728" y="6219667"/>
            <a:ext cx="772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80604020202020204" pitchFamily="34" charset="0"/>
                <a:cs typeface="Arial" panose="02080604020202020204" pitchFamily="34" charset="0"/>
              </a:rPr>
              <a:t>file2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4959333" y="4673401"/>
            <a:ext cx="7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X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9434103" y="4309541"/>
            <a:ext cx="1519452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Directories 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n-US" sz="2000" b="1" dirty="0">
                <a:latin typeface="Arial" panose="02080604020202020204" pitchFamily="34" charset="0"/>
                <a:cs typeface="Arial" panose="02080604020202020204" pitchFamily="34" charset="0"/>
              </a:rPr>
              <a:t>files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345020" y="6105941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80604020202020204" pitchFamily="34" charset="0"/>
                <a:cs typeface="Arial" panose="02080604020202020204" pitchFamily="34" charset="0"/>
              </a:rPr>
              <a:t>Ordinary files</a:t>
            </a:r>
            <a:endParaRPr lang="en-US" sz="20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8" name="Accolade fermante 27"/>
          <p:cNvSpPr/>
          <p:nvPr/>
        </p:nvSpPr>
        <p:spPr>
          <a:xfrm>
            <a:off x="8283426" y="3429000"/>
            <a:ext cx="805547" cy="240623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139021" y="540059"/>
            <a:ext cx="7986983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80604020202020204" pitchFamily="34" charset="0"/>
                <a:cs typeface="Arial" panose="02080604020202020204" pitchFamily="34" charset="0"/>
              </a:rPr>
              <a:t>Home directory and working directory</a:t>
            </a:r>
            <a:endParaRPr lang="en-US" sz="3600" b="1" i="0" u="none" strike="noStrike" baseline="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37863" y="1356319"/>
            <a:ext cx="10116273" cy="483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When you first log in on a UNIX system, the working directory is your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home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directory.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While working you will be associated to one directory called the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working directory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or the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current directory</a:t>
            </a:r>
            <a:endParaRPr lang="en-US" sz="28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8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An abbreviation of the working directory is displayed as part of the prompt on your terminal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The command </a:t>
            </a:r>
            <a:r>
              <a:rPr lang="en-US" sz="2800" b="0" i="0" u="none" strike="noStrike" baseline="0" dirty="0" err="1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pwd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gives the absolute path of the working directory</a:t>
            </a:r>
            <a:endParaRPr lang="en-US" sz="20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952268" y="548771"/>
            <a:ext cx="6287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baseline="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80604020202020204" pitchFamily="34" charset="0"/>
                <a:cs typeface="Arial" panose="02080604020202020204" pitchFamily="34" charset="0"/>
              </a:rPr>
              <a:t>What is a path or a pathname?</a:t>
            </a:r>
            <a:endParaRPr lang="en-US" sz="3200" b="1" i="0" u="none" strike="noStrike" baseline="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63320" y="1826895"/>
            <a:ext cx="9865995" cy="353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Wingdings" panose="05000000000000000000" pitchFamily="2" charset="2"/>
              <a:buAutoNum type="arabicPeriod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 path locates a given file in the system hierarchy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Font typeface="Wingdings" panose="05000000000000000000" pitchFamily="2" charset="2"/>
              <a:buAutoNum type="arabicPeriod"/>
            </a:pP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Font typeface="Wingdings" panose="05000000000000000000" pitchFamily="2" charset="2"/>
              <a:buAutoNum type="arabicPeriod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An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absolute path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describes the parents all the way up to the root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Font typeface="Wingdings" panose="05000000000000000000" pitchFamily="2" charset="2"/>
              <a:buAutoNum type="arabicPeriod"/>
            </a:pP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Font typeface="Wingdings" panose="05000000000000000000" pitchFamily="2" charset="2"/>
              <a:buAutoNum type="arabicPeriod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relative path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describes the path to the file starting from the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current working directory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9953" y="662524"/>
            <a:ext cx="5032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FF0000"/>
                </a:solidFill>
                <a:latin typeface="Calibri-Bold"/>
              </a:rPr>
              <a:t>~ 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Calibri-Bold"/>
              </a:rPr>
              <a:t>(your home directory)</a:t>
            </a:r>
            <a:endParaRPr lang="en-US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1660525" y="2176145"/>
            <a:ext cx="8870950" cy="2061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~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refers to the home directory in a given file system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The tilde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~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character can be used to specify paths starting at your home directory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29470" y="391846"/>
            <a:ext cx="625033" cy="523220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178461" y="1145894"/>
            <a:ext cx="995423" cy="36933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home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02015" y="1851950"/>
            <a:ext cx="1307939" cy="36933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Archibald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65881" y="2746677"/>
            <a:ext cx="164360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Downloads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303361" y="2746677"/>
            <a:ext cx="114589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Desktop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37006" y="2737470"/>
            <a:ext cx="141211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Workshop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64466" y="3837538"/>
            <a:ext cx="1423686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Genomics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103224" y="3837538"/>
            <a:ext cx="1145895" cy="36933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Linux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813137" y="4820131"/>
            <a:ext cx="1703410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Session2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12649" y="4791919"/>
            <a:ext cx="1597306" cy="36933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Session1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264059" y="5590572"/>
            <a:ext cx="3252488" cy="82180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File1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File2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164290" y="2375155"/>
            <a:ext cx="58374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The full path to file1 is:</a:t>
            </a:r>
            <a:endParaRPr lang="en-US" sz="20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/home/Archibald/Workshop/Linux/Session1/File1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390410" y="185601"/>
            <a:ext cx="28444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latin typeface="Calibri-Bold"/>
              </a:rPr>
              <a:t>Absolute path?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83483" y="266217"/>
            <a:ext cx="625033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178461" y="1145894"/>
            <a:ext cx="99542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home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02015" y="1851950"/>
            <a:ext cx="130793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Archibald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39838" y="2650603"/>
            <a:ext cx="16436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Downloads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164466" y="2650603"/>
            <a:ext cx="11458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Desktop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27989" y="2650603"/>
            <a:ext cx="14468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Workshop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466617" y="3838066"/>
            <a:ext cx="1423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Genomics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835568" y="3807167"/>
            <a:ext cx="114589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Linux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696466" y="4636719"/>
            <a:ext cx="17034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Session2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37274" y="4618897"/>
            <a:ext cx="159730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Session1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409954" y="5301204"/>
            <a:ext cx="3252488" cy="8218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File1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File2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746653" y="1162081"/>
            <a:ext cx="12346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/h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ome</a:t>
            </a:r>
            <a:endParaRPr lang="en-US" sz="2000" b="0" i="0" u="none" strike="noStrike" baseline="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390410" y="185601"/>
            <a:ext cx="28444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latin typeface="Calibri-Bold"/>
              </a:rPr>
              <a:t>Absolute path?</a:t>
            </a:r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5173980" y="1851660"/>
            <a:ext cx="2182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/h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ome/Archibald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902805" y="2627931"/>
            <a:ext cx="38929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/h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ome/Archibald/Workshop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276395" y="3777778"/>
            <a:ext cx="471090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/h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ome/Archibald/Workshop/Linux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22555" y="6097270"/>
            <a:ext cx="5196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/h</a:t>
            </a:r>
            <a:r>
              <a:rPr lang="en-US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ome/Archibald/Workshop/Linux/Session1/file1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41935" y="4618990"/>
            <a:ext cx="416814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cs typeface="+mn-lt"/>
              </a:rPr>
              <a:t>/h</a:t>
            </a:r>
            <a:r>
              <a:rPr lang="en-US" sz="1600" b="0" i="0" u="none" strike="noStrike" baseline="0" dirty="0">
                <a:solidFill>
                  <a:schemeClr val="accent6">
                    <a:lumMod val="75000"/>
                  </a:schemeClr>
                </a:solidFill>
                <a:cs typeface="+mn-lt"/>
              </a:rPr>
              <a:t>ome/Archibald/Workshop/Linux/Session1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353820" y="492760"/>
            <a:ext cx="9484995" cy="5631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Learning Objec</a:t>
            </a:r>
            <a:r>
              <a:rPr lang="en-US" sz="3600" b="1" dirty="0">
                <a:latin typeface="Arial" panose="02080604020202020204" pitchFamily="34" charset="0"/>
                <a:cs typeface="Arial" panose="02080604020202020204" pitchFamily="34" charset="0"/>
              </a:rPr>
              <a:t>ti</a:t>
            </a:r>
            <a:r>
              <a:rPr lang="en-US" sz="36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ves</a:t>
            </a:r>
            <a:endParaRPr lang="en-US" sz="3600" b="1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endParaRPr lang="en-US" sz="3600" b="1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Calibri" panose="020F0502020204030204" pitchFamily="34" charset="0"/>
              </a:rPr>
              <a:t>① </a:t>
            </a:r>
            <a:r>
              <a:rPr lang="en-US" sz="32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Understand the Unix file structure</a:t>
            </a:r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② Understand full vs relative paths: </a:t>
            </a:r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	when and how to use them</a:t>
            </a:r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③ Learn how to create directories and navigate</a:t>
            </a:r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     through the file structure</a:t>
            </a:r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④ Learn some useful shortcuts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294110" y="3532505"/>
            <a:ext cx="559435" cy="59944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0519410" y="3532505"/>
            <a:ext cx="559435" cy="59944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162783" y="305825"/>
            <a:ext cx="60940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baseline="0" dirty="0">
                <a:solidFill>
                  <a:srgbClr val="000000"/>
                </a:solidFill>
                <a:latin typeface="Calibri-Bold"/>
              </a:rPr>
              <a:t>Refer to the parent and current directories 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813123" y="1730283"/>
            <a:ext cx="40366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Every directory has</a:t>
            </a:r>
            <a:endParaRPr lang="en-US" sz="28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8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two special subdirectories: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13123" y="3321934"/>
            <a:ext cx="46182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r>
              <a:rPr lang="en-US" sz="2800" dirty="0">
                <a:latin typeface="Arial" panose="02080604020202020204" pitchFamily="34" charset="0"/>
                <a:cs typeface="Arial" panose="02080604020202020204" pitchFamily="34" charset="0"/>
              </a:rPr>
              <a:t> (dot): current directory</a:t>
            </a:r>
            <a:endParaRPr lang="en-US" sz="280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r>
              <a:rPr lang="en-US" sz="2800" dirty="0">
                <a:latin typeface="Arial" panose="02080604020202020204" pitchFamily="34" charset="0"/>
                <a:cs typeface="Arial" panose="02080604020202020204" pitchFamily="34" charset="0"/>
              </a:rPr>
              <a:t> (dot-dot): the parent directory</a:t>
            </a:r>
            <a:endParaRPr lang="en-US" sz="28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342209" y="1829268"/>
            <a:ext cx="2306255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80604020202020204" pitchFamily="34" charset="0"/>
                <a:cs typeface="Arial" panose="02080604020202020204" pitchFamily="34" charset="0"/>
              </a:rPr>
              <a:t>Workshop</a:t>
            </a:r>
            <a:endParaRPr 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808597" y="3060324"/>
            <a:ext cx="2059328" cy="5232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80604020202020204" pitchFamily="34" charset="0"/>
                <a:cs typeface="Arial" panose="02080604020202020204" pitchFamily="34" charset="0"/>
              </a:rPr>
              <a:t>Genomics</a:t>
            </a:r>
            <a:endParaRPr 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337077" y="3029319"/>
            <a:ext cx="1898248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80604020202020204" pitchFamily="34" charset="0"/>
                <a:cs typeface="Arial" panose="02080604020202020204" pitchFamily="34" charset="0"/>
              </a:rPr>
              <a:t>Linux</a:t>
            </a:r>
            <a:endParaRPr lang="en-US" sz="24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966531" y="4561265"/>
            <a:ext cx="1898248" cy="46166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Session1</a:t>
            </a:r>
            <a:endParaRPr 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354973" y="4561265"/>
            <a:ext cx="1898248" cy="46166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80604020202020204" pitchFamily="34" charset="0"/>
                <a:cs typeface="Arial" panose="02080604020202020204" pitchFamily="34" charset="0"/>
              </a:rPr>
              <a:t>Session2</a:t>
            </a:r>
            <a:endParaRPr 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476087" y="3359877"/>
            <a:ext cx="659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252586" y="3359638"/>
            <a:ext cx="659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..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83483" y="386722"/>
            <a:ext cx="62503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61388" y="1191356"/>
            <a:ext cx="9954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home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02016" y="1851422"/>
            <a:ext cx="13079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Archibald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6686" y="2804118"/>
            <a:ext cx="16436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Downloads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390169" y="2805275"/>
            <a:ext cx="11458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Desktop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102643" y="2835268"/>
            <a:ext cx="144683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Workshop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64466" y="3837538"/>
            <a:ext cx="1423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Genomics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103224" y="3837538"/>
            <a:ext cx="114589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Linux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705106" y="4826867"/>
            <a:ext cx="17034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Session2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12649" y="4825630"/>
            <a:ext cx="159730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Session1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049927" y="5357871"/>
            <a:ext cx="3252488" cy="8218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File1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cs typeface="Arial" panose="02080604020202020204" pitchFamily="34" charset="0"/>
              </a:rPr>
              <a:t>File2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390410" y="185601"/>
            <a:ext cx="28444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latin typeface="Calibri-Bold"/>
              </a:rPr>
              <a:t>Relative path?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098223" y="1695913"/>
            <a:ext cx="364602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Current working directory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516370" y="2835275"/>
            <a:ext cx="3587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refers to the current directory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408420" y="5967095"/>
            <a:ext cx="302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.</a:t>
            </a:r>
            <a:r>
              <a:rPr lang="en-US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/Linux/Session1/file1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Flèche : gauche 18"/>
          <p:cNvSpPr/>
          <p:nvPr/>
        </p:nvSpPr>
        <p:spPr>
          <a:xfrm rot="19065765">
            <a:off x="5265549" y="2235126"/>
            <a:ext cx="883394" cy="390089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583565" y="4828540"/>
            <a:ext cx="21012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r>
              <a:rPr lang="en-US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/Linux/Session1/</a:t>
            </a:r>
            <a:endParaRPr lang="en-US" b="1" i="0" u="none" strike="noStrike" baseline="0" dirty="0">
              <a:solidFill>
                <a:schemeClr val="accent6">
                  <a:lumMod val="75000"/>
                </a:schemeClr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763895" y="3846830"/>
            <a:ext cx="114998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r>
              <a:rPr lang="en-US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/Linux</a:t>
            </a:r>
            <a:endParaRPr lang="en-US" b="1" i="0" u="none" strike="noStrike" baseline="0" dirty="0">
              <a:solidFill>
                <a:schemeClr val="accent6">
                  <a:lumMod val="75000"/>
                </a:schemeClr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435269" y="581501"/>
            <a:ext cx="5321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First test of the terminal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0038" y="2056726"/>
            <a:ext cx="79604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• Open the Terminal on your system</a:t>
            </a:r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• The shell prompt will appear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49270" y="4516755"/>
            <a:ext cx="565467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Ok, let’s try some typing !</a:t>
            </a:r>
            <a:endParaRPr lang="en-US" sz="2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586696" y="3044642"/>
            <a:ext cx="7369628" cy="19380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Creating directories and navigating through the file structure</a:t>
            </a:r>
            <a:endParaRPr lang="en-US" sz="40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182582" y="944533"/>
            <a:ext cx="2774066" cy="768350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PART 3</a:t>
            </a:r>
            <a:endParaRPr lang="en-US" sz="44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53895" y="650240"/>
            <a:ext cx="8284845" cy="645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Commands for manipula</a:t>
            </a:r>
            <a:r>
              <a:rPr lang="en-US" sz="3600" b="1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ti</a:t>
            </a:r>
            <a:r>
              <a:rPr lang="en-US" sz="3600" b="1" i="0" u="none" strike="noStrike" baseline="0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ng directories</a:t>
            </a:r>
            <a:endParaRPr lang="en-US" sz="2000" dirty="0">
              <a:solidFill>
                <a:schemeClr val="bg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aphicFrame>
        <p:nvGraphicFramePr>
          <p:cNvPr id="8" name="Tableau 8"/>
          <p:cNvGraphicFramePr>
            <a:graphicFrameLocks noGrp="1"/>
          </p:cNvGraphicFramePr>
          <p:nvPr/>
        </p:nvGraphicFramePr>
        <p:xfrm>
          <a:off x="1670685" y="1961515"/>
          <a:ext cx="8850630" cy="3970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8540"/>
                <a:gridCol w="7832090"/>
              </a:tblGrid>
              <a:tr h="661670">
                <a:tc>
                  <a:txBody>
                    <a:bodyPr/>
                    <a:lstStyle/>
                    <a:p>
                      <a:endParaRPr lang="en-US" sz="24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66167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mkdir</a:t>
                      </a:r>
                      <a:endParaRPr lang="en-US" sz="2400" b="1" dirty="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Make directory: create new directory</a:t>
                      </a:r>
                      <a:endParaRPr lang="en-US" sz="2400" dirty="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66167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rmdir</a:t>
                      </a:r>
                      <a:endParaRPr lang="en-US" sz="2400" b="1" dirty="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Remove a directory</a:t>
                      </a:r>
                      <a:endParaRPr lang="en-US" sz="2400" dirty="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66167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pwd</a:t>
                      </a:r>
                      <a:endParaRPr lang="en-US" sz="2400" b="1" dirty="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Display the absolute path of the current working directory</a:t>
                      </a:r>
                      <a:endParaRPr lang="en-US" sz="2400" dirty="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66167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cd</a:t>
                      </a:r>
                      <a:endParaRPr lang="en-US" sz="2400" b="1" dirty="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Change directory: allow moving from one directory to another</a:t>
                      </a:r>
                      <a:endParaRPr lang="en-US" sz="2400" dirty="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66167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ls</a:t>
                      </a:r>
                      <a:endParaRPr lang="en-US" sz="2400" b="1" dirty="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List a directory content</a:t>
                      </a:r>
                      <a:endParaRPr lang="en-US" sz="2400" dirty="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3" name="Picture 2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56055" y="1659890"/>
            <a:ext cx="7066915" cy="353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 b="0" i="0" u="none" strike="noStrike" baseline="0" dirty="0" err="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pwd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print working directory</a:t>
            </a:r>
            <a:endParaRPr lang="en-US" sz="32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endParaRPr lang="en-US" sz="32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Displays the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absolute path </a:t>
            </a:r>
            <a:endParaRPr lang="en-US" sz="32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Try </a:t>
            </a:r>
            <a:r>
              <a:rPr lang="en-US" sz="3200" b="0" i="0" u="none" strike="noStrike" baseline="0" dirty="0" err="1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pwd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on your terminal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You should see: /home/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YourUsername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361346" y="577935"/>
            <a:ext cx="3542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 err="1">
                <a:solidFill>
                  <a:schemeClr val="accent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pwd</a:t>
            </a:r>
            <a:r>
              <a:rPr lang="en-US" sz="3600" b="1" i="0" u="none" strike="noStrike" baseline="0" dirty="0">
                <a:solidFill>
                  <a:schemeClr val="accent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command</a:t>
            </a:r>
            <a:endParaRPr lang="en-US" sz="3600" b="1" i="0" u="none" strike="noStrike" baseline="0" dirty="0">
              <a:solidFill>
                <a:schemeClr val="accent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83360" y="1512316"/>
            <a:ext cx="9458960" cy="3753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ls lists the content of the current directory by default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Command structure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ls </a:t>
            </a:r>
            <a:r>
              <a:rPr lang="en-US" sz="2800" b="0" i="0" u="none" strike="noStrike" baseline="0" dirty="0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[OPTION] [</a:t>
            </a:r>
            <a:r>
              <a:rPr lang="en-US" sz="2800" b="0" i="0" u="none" strike="noStrike" baseline="0" dirty="0" err="1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dirname</a:t>
            </a:r>
            <a:r>
              <a:rPr lang="en-US" sz="2800" b="0" i="0" u="none" strike="noStrike" baseline="0" dirty="0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]</a:t>
            </a:r>
            <a:endParaRPr lang="en-US" sz="2800" b="0" i="0" u="none" strike="noStrike" baseline="0" dirty="0">
              <a:solidFill>
                <a:srgbClr val="4F82BE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Some useful options: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	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-l: shows sizes, modified date and time, file or folder name and owner of file and                     	permissions</a:t>
            </a:r>
            <a:endParaRPr lang="en-US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	• - a: List all files including hidden file starting with ‘.’</a:t>
            </a:r>
            <a:endParaRPr lang="en-US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	• -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shows sizes in easier readable format</a:t>
            </a:r>
            <a:endParaRPr lang="en-US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	• -R: recursively lists sub-directories</a:t>
            </a:r>
            <a:endParaRPr lang="en-US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	• -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sorting by file sizes</a:t>
            </a:r>
            <a:endParaRPr lang="en-US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59148" y="503135"/>
            <a:ext cx="2994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chemeClr val="accent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ls command</a:t>
            </a:r>
            <a:endParaRPr lang="en-US" sz="3600" b="1" i="0" u="none" strike="noStrike" baseline="0" dirty="0">
              <a:solidFill>
                <a:schemeClr val="accent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822370" y="490921"/>
            <a:ext cx="4548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chemeClr val="accent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Create a directory</a:t>
            </a:r>
            <a:endParaRPr lang="en-US" sz="3600" b="1" i="0" u="none" strike="noStrike" baseline="0" dirty="0">
              <a:solidFill>
                <a:schemeClr val="accent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04887" y="1224882"/>
            <a:ext cx="101822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mkdir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makes a directory</a:t>
            </a:r>
            <a:endParaRPr lang="en-US" sz="28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8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Command structure: </a:t>
            </a:r>
            <a:r>
              <a:rPr lang="en-US" sz="2800" b="0" i="0" u="none" strike="noStrike" baseline="0" dirty="0" err="1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mkdir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dirname</a:t>
            </a:r>
            <a:r>
              <a:rPr lang="en-US" sz="2800" b="0" i="0" u="none" strike="noStrike" baseline="0" dirty="0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[path]</a:t>
            </a:r>
            <a:endParaRPr lang="en-US" sz="2800" b="0" i="0" u="none" strike="noStrike" baseline="0" dirty="0">
              <a:solidFill>
                <a:srgbClr val="4F82BE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800" b="0" i="0" u="none" strike="noStrike" baseline="0" dirty="0">
              <a:solidFill>
                <a:srgbClr val="4F82BE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mkdir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dirname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would create a directory with the specified </a:t>
            </a:r>
            <a:r>
              <a:rPr lang="en-US" sz="2800" b="0" i="0" u="none" strike="noStrike" baseline="0" dirty="0" err="1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dirname</a:t>
            </a:r>
            <a:endParaRPr lang="en-US" sz="2800" b="0" i="0" u="none" strike="noStrike" baseline="0" dirty="0">
              <a:solidFill>
                <a:srgbClr val="4F82BE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800" b="0" i="0" u="none" strike="noStrike" baseline="0" dirty="0">
              <a:solidFill>
                <a:srgbClr val="4F82BE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The new created directory will be created in your current working directory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If you want to create it elsewhere, you have to</a:t>
            </a:r>
            <a:r>
              <a:rPr lang="en-US" sz="280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specify the path: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mkdir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dirname</a:t>
            </a:r>
            <a:r>
              <a:rPr lang="en-US" sz="2800" b="0" i="0" u="none" strike="noStrike" baseline="0" dirty="0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path</a:t>
            </a:r>
            <a:endParaRPr lang="en-US" sz="16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3" name="Picture 2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376612" y="686148"/>
            <a:ext cx="54387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Commands basic structure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88196" y="2028537"/>
            <a:ext cx="8015289" cy="279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command </a:t>
            </a:r>
            <a:r>
              <a:rPr lang="en-US" sz="3200" b="0" i="0" u="none" strike="noStrike" baseline="0" dirty="0">
                <a:solidFill>
                  <a:srgbClr val="4F82BE"/>
                </a:solidFill>
                <a:latin typeface="Calibri" panose="020F0502020204030204" pitchFamily="34" charset="0"/>
              </a:rPr>
              <a:t>[–options]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[arguments]</a:t>
            </a:r>
            <a:endParaRPr lang="en-US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4F82BE"/>
                </a:solidFill>
                <a:latin typeface="Calibri" panose="020F0502020204030204" pitchFamily="34" charset="0"/>
              </a:rPr>
              <a:t>Example:</a:t>
            </a:r>
            <a:endParaRPr lang="en-US" sz="3200" b="0" i="0" u="none" strike="noStrike" baseline="0" dirty="0">
              <a:solidFill>
                <a:srgbClr val="C1504D"/>
              </a:solidFill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C1504D"/>
                </a:solidFill>
                <a:latin typeface="Calibri" panose="020F0502020204030204" pitchFamily="34" charset="0"/>
              </a:rPr>
              <a:t>		</a:t>
            </a:r>
            <a:r>
              <a:rPr lang="en-US" sz="24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ls </a:t>
            </a:r>
            <a:r>
              <a:rPr lang="en-US" sz="2400" b="0" i="0" u="none" strike="noStrike" baseline="0" dirty="0">
                <a:solidFill>
                  <a:srgbClr val="4F82BE"/>
                </a:solidFill>
                <a:latin typeface="Calibri" panose="020F0502020204030204" pitchFamily="34" charset="0"/>
              </a:rPr>
              <a:t>–</a:t>
            </a:r>
            <a:r>
              <a:rPr lang="en-US" sz="2400" b="0" i="0" u="none" strike="noStrike" baseline="0" dirty="0" err="1">
                <a:solidFill>
                  <a:srgbClr val="4F82BE"/>
                </a:solidFill>
                <a:latin typeface="Calibri" panose="020F0502020204030204" pitchFamily="34" charset="0"/>
              </a:rPr>
              <a:t>lh</a:t>
            </a:r>
            <a:r>
              <a:rPr lang="en-US" sz="2400" b="0" i="0" u="none" strike="noStrike" baseline="0" dirty="0">
                <a:solidFill>
                  <a:srgbClr val="4F82BE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/home/Archibald/Workshop</a:t>
            </a: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		</a:t>
            </a:r>
            <a:r>
              <a:rPr lang="en-US" sz="24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pwd</a:t>
            </a:r>
            <a:endParaRPr lang="en-US" sz="2400" b="0" i="0" u="none" strike="noStrike" baseline="0" dirty="0">
              <a:solidFill>
                <a:srgbClr val="C1504D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		</a:t>
            </a:r>
            <a:r>
              <a:rPr lang="en-US" sz="24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mkdir</a:t>
            </a:r>
            <a:r>
              <a:rPr lang="en-US" sz="24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Test1</a:t>
            </a: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286000" y="585341"/>
            <a:ext cx="7620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What you should know about file</a:t>
            </a:r>
            <a:endParaRPr lang="en-US" sz="3200" b="1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names in Linux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71549" y="1843891"/>
            <a:ext cx="1046797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No real distinction between the names of ordinary files and the names of directory files.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No two files in the same directory can have the same name.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Files in different directories can have the same name.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Linux is case-sensitive: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Sanger, sanger and SANGER are different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and would represent three distinct files.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In most cases, file extensions are optional (.txt, .exe, etc.)</a:t>
            </a:r>
            <a:endParaRPr lang="en-US" sz="24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3" name="Picture 2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25855" y="681990"/>
            <a:ext cx="9940290" cy="4584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Learning Outcomes</a:t>
            </a:r>
            <a:endParaRPr lang="en-US" sz="3600" b="1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endParaRPr lang="en-US" sz="3200" b="1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① Be able to create a file structure</a:t>
            </a:r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② Be able to navigate through the file structure</a:t>
            </a:r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③ Be able to create text files and view their</a:t>
            </a:r>
            <a:r>
              <a:rPr lang="en-US" sz="3200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2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content</a:t>
            </a:r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④ Be able to use simple shortcuts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57208" y="578833"/>
            <a:ext cx="6076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Move in the files system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45565" y="1747520"/>
            <a:ext cx="9501505" cy="353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change the working directory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Command structure: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cd </a:t>
            </a:r>
            <a:r>
              <a:rPr lang="en-US" sz="2800" b="0" i="0" u="none" strike="noStrike" baseline="0" dirty="0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&lt;path&gt;</a:t>
            </a:r>
            <a:endParaRPr lang="en-US" sz="2800" b="0" i="0" u="none" strike="noStrike" baseline="0" dirty="0">
              <a:solidFill>
                <a:srgbClr val="4F82BE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800" b="0" i="0" u="none" strike="noStrike" baseline="0" dirty="0">
              <a:solidFill>
                <a:srgbClr val="4F82BE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The path name of the directory you want to move to should be specified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You can specify either the absolute path or the relative path</a:t>
            </a:r>
            <a:endParaRPr lang="en-US" sz="16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490787" y="593438"/>
            <a:ext cx="7210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Move in the files system: example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81725" y="1535610"/>
            <a:ext cx="48196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Move to Archibald directory</a:t>
            </a:r>
            <a:endParaRPr lang="en-US" sz="2000" b="0" i="0" u="none" strike="noStrike" baseline="0" dirty="0">
              <a:solidFill>
                <a:srgbClr val="4F82BE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000" b="0" i="0" u="none" strike="noStrike" baseline="0" dirty="0">
              <a:solidFill>
                <a:srgbClr val="4F82BE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1. cd /home/Archibald</a:t>
            </a:r>
            <a:endParaRPr lang="en-US" sz="20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2. cd ../..</a:t>
            </a:r>
            <a:endParaRPr lang="en-US" sz="20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3. cd .. + cd ..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181725" y="4152339"/>
            <a:ext cx="53911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Move to Genomics directory</a:t>
            </a:r>
            <a:endParaRPr lang="en-US" sz="2000" b="0" i="0" u="none" strike="noStrike" baseline="0" dirty="0">
              <a:solidFill>
                <a:srgbClr val="4F82BE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000" b="0" i="0" u="none" strike="noStrike" baseline="0" dirty="0">
              <a:solidFill>
                <a:srgbClr val="4F82BE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1. cd /home/ Archibald /Workshop/Genomics</a:t>
            </a:r>
            <a:endParaRPr lang="en-US" sz="20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2. cd ../Genomics</a:t>
            </a:r>
            <a:endParaRPr lang="en-US" sz="20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3. cd .. + cd Genomics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0825" y="1405206"/>
            <a:ext cx="609600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/</a:t>
            </a:r>
            <a:endParaRPr lang="en-US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704975" y="1938655"/>
            <a:ext cx="960755" cy="368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home</a:t>
            </a:r>
            <a:endParaRPr lang="en-US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28625" y="2972435"/>
            <a:ext cx="1431290" cy="368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Archibald</a:t>
            </a:r>
            <a:endParaRPr lang="en-US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098040" y="3948430"/>
            <a:ext cx="1645285" cy="368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Workshop</a:t>
            </a:r>
            <a:endParaRPr lang="en-US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19125" y="5053281"/>
            <a:ext cx="1562100" cy="54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80604020202020204" pitchFamily="34" charset="0"/>
                <a:cs typeface="Arial" panose="02080604020202020204" pitchFamily="34" charset="0"/>
              </a:rPr>
              <a:t>Genomics</a:t>
            </a:r>
            <a:endParaRPr 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287394" y="5005412"/>
            <a:ext cx="1197769" cy="540000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80604020202020204" pitchFamily="34" charset="0"/>
                <a:cs typeface="Arial" panose="02080604020202020204" pitchFamily="34" charset="0"/>
              </a:rPr>
              <a:t>Linux</a:t>
            </a:r>
            <a:endParaRPr 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129088" y="4006699"/>
            <a:ext cx="1971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Current working directory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2" name="Connecteur droit 21"/>
          <p:cNvCxnSpPr/>
          <p:nvPr/>
        </p:nvCxnSpPr>
        <p:spPr>
          <a:xfrm flipH="1">
            <a:off x="2490787" y="1774538"/>
            <a:ext cx="300038" cy="164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1190625" y="2307938"/>
            <a:ext cx="514350" cy="651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466850" y="3341777"/>
            <a:ext cx="631030" cy="593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057525" y="4318000"/>
            <a:ext cx="549910" cy="686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1859755" y="4317713"/>
            <a:ext cx="479822" cy="73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04774" y="603865"/>
            <a:ext cx="43830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Remove a directory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95350" y="1365677"/>
            <a:ext cx="10858500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rmdir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removes a directory</a:t>
            </a:r>
            <a:endParaRPr lang="en-US" sz="24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4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Command structure: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rmdir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dirname</a:t>
            </a:r>
            <a:r>
              <a:rPr lang="en-US" sz="2400" b="0" i="0" u="none" strike="noStrike" baseline="0" dirty="0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[path]</a:t>
            </a:r>
            <a:endParaRPr lang="en-US" sz="2400" b="0" i="0" u="none" strike="noStrike" baseline="0" dirty="0">
              <a:solidFill>
                <a:srgbClr val="4F82BE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400" b="0" i="0" u="none" strike="noStrike" baseline="0" dirty="0">
              <a:solidFill>
                <a:srgbClr val="4F82BE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It would remove the </a:t>
            </a:r>
            <a:r>
              <a:rPr lang="en-US" sz="2400" b="0" i="0" u="none" strike="noStrike" baseline="0" dirty="0" err="1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dirname</a:t>
            </a:r>
            <a:r>
              <a:rPr lang="en-US" sz="2400" b="0" i="0" u="none" strike="noStrike" baseline="0" dirty="0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directory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The directory should be in your current working directory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If you want to remove it from elsewhere, you have to specify the path: 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          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rmdir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i="0" u="none" strike="noStrike" baseline="0" dirty="0" err="1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dirname</a:t>
            </a:r>
            <a:r>
              <a:rPr lang="en-US" sz="2400" b="1" i="0" u="none" strike="noStrike" baseline="0" dirty="0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path to the directory</a:t>
            </a:r>
            <a:endParaRPr lang="en-US" sz="24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4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2400" b="0" i="0" u="none" strike="noStrike" baseline="0" dirty="0" err="1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rmdir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works if there is no contents in the directory</a:t>
            </a:r>
            <a:endParaRPr lang="en-US" sz="14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169228" y="707738"/>
            <a:ext cx="42032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Remove a directory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87903" y="1964085"/>
            <a:ext cx="94923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2400" b="0" i="0" u="none" strike="noStrike" baseline="0" dirty="0" err="1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rmdir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works if there is no contents in the directory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If the directory contains files or subdirectories, an error message will appear: </a:t>
            </a:r>
            <a:r>
              <a:rPr lang="en-US" sz="240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“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Directory not empty”</a:t>
            </a:r>
            <a:endParaRPr lang="en-US" sz="24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2400" b="0" i="0" u="none" strike="noStrike" baseline="0" dirty="0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There is an option to remove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-r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, which stands for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recursive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, that will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recursively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remove a directory and its contents</a:t>
            </a:r>
            <a:endParaRPr lang="en-US" sz="14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741613" y="803056"/>
            <a:ext cx="6781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How to get help for a command</a:t>
            </a:r>
            <a:endParaRPr lang="en-US" sz="3200" b="1" i="0" u="none" strike="noStrike" baseline="0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ctr"/>
            <a:r>
              <a:rPr lang="en-US" sz="32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from the terminal?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29105" y="290084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man </a:t>
            </a:r>
            <a:r>
              <a:rPr lang="en-US" sz="3200" b="0" i="0" u="none" strike="noStrike" baseline="0" dirty="0" err="1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commandname</a:t>
            </a:r>
            <a:r>
              <a:rPr lang="en-US" sz="3200" b="0" i="0" u="none" strike="noStrike" baseline="0" dirty="0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displays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586696" y="3220537"/>
            <a:ext cx="7369628" cy="70675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Some useful shortcuts and Links</a:t>
            </a:r>
            <a:endParaRPr lang="en-US" sz="40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182582" y="944533"/>
            <a:ext cx="2774066" cy="768350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PART 4</a:t>
            </a:r>
            <a:endParaRPr lang="en-US" sz="44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142013" y="689141"/>
            <a:ext cx="3907973" cy="645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3600" b="1" i="0" u="none" strike="noStrike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Useful Links</a:t>
            </a:r>
            <a:endParaRPr lang="en-US" sz="3600" b="1" i="0" u="none" strike="noStrike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93091" y="2152362"/>
            <a:ext cx="8458200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C1504D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cd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cd followed by nothing will change the working directory to your home directory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cd </a:t>
            </a:r>
            <a:r>
              <a:rPr lang="en-US" sz="3200" b="0" i="0" u="none" strike="noStrike" baseline="0" dirty="0">
                <a:solidFill>
                  <a:srgbClr val="4F82BE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~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user_name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moves to the specified user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home directory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48000" y="397562"/>
            <a:ext cx="6096000" cy="11988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3600" b="1" i="0" u="none" strike="noStrike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Linux, some useful CLI key combina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ti</a:t>
            </a:r>
            <a:r>
              <a:rPr lang="en-US" sz="3600" b="1" i="0" u="none" strike="noStrike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ons</a:t>
            </a:r>
            <a:endParaRPr lang="en-US" sz="3600" b="1" i="0" u="none" strike="noStrike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39437" y="2023912"/>
            <a:ext cx="10682968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3000" b="0" i="0" u="none" strike="noStrike" baseline="0" dirty="0" err="1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Ctrl+A</a:t>
            </a:r>
            <a:r>
              <a:rPr lang="en-US" sz="3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	Move the cursor to the beginning of the command line</a:t>
            </a:r>
            <a:endParaRPr lang="en-US" sz="30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0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3000" b="0" i="0" u="none" strike="noStrike" baseline="0" dirty="0" err="1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Ctrl+C</a:t>
            </a:r>
            <a:r>
              <a:rPr lang="en-US" sz="3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	End a running program and return to the prompt</a:t>
            </a:r>
            <a:endParaRPr lang="en-US" sz="30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0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3000" b="0" i="0" u="none" strike="noStrike" baseline="0" dirty="0" err="1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Ctrl+D</a:t>
            </a:r>
            <a:r>
              <a:rPr lang="en-US" sz="3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	Logout from the current shell session: equivalent to exit</a:t>
            </a:r>
            <a:endParaRPr lang="en-US" sz="30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0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Tab</a:t>
            </a:r>
            <a:r>
              <a:rPr lang="en-US" sz="3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	Autocomplete a file name</a:t>
            </a:r>
            <a:endParaRPr lang="en-US" sz="30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0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Tab </a:t>
            </a:r>
            <a:r>
              <a:rPr lang="en-US" sz="3000" b="0" i="0" u="none" strike="noStrike" baseline="0" dirty="0" err="1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Tab</a:t>
            </a:r>
            <a:r>
              <a:rPr lang="en-US" sz="3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	Displays command completion</a:t>
            </a:r>
            <a:r>
              <a:rPr lang="en-US" sz="300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sz="3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possibilities</a:t>
            </a:r>
            <a:endParaRPr lang="en-US" sz="30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0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3000" b="0" i="0" u="none" strike="noStrike" baseline="0" dirty="0" err="1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Ctrl+L</a:t>
            </a:r>
            <a:r>
              <a:rPr lang="en-US" sz="30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	Clear the terminal</a:t>
            </a:r>
            <a:endParaRPr lang="en-US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3" name="Picture 2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6675" y="6096635"/>
            <a:ext cx="760095" cy="548640"/>
          </a:xfrm>
          <a:prstGeom prst="rect">
            <a:avLst/>
          </a:prstGeom>
        </p:spPr>
      </p:pic>
      <p:pic>
        <p:nvPicPr>
          <p:cNvPr id="4" name="Picture 3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35" y="6096635"/>
            <a:ext cx="760095" cy="548640"/>
          </a:xfrm>
          <a:prstGeom prst="rect">
            <a:avLst/>
          </a:prstGeom>
        </p:spPr>
      </p:pic>
      <p:pic>
        <p:nvPicPr>
          <p:cNvPr id="6" name="Picture 5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005" y="6096635"/>
            <a:ext cx="760095" cy="548640"/>
          </a:xfrm>
          <a:prstGeom prst="rect">
            <a:avLst/>
          </a:prstGeom>
        </p:spPr>
      </p:pic>
      <p:pic>
        <p:nvPicPr>
          <p:cNvPr id="2" name="Picture 1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810000" y="925286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80604020202020204" pitchFamily="34" charset="0"/>
                <a:cs typeface="Arial" panose="02080604020202020204" pitchFamily="34" charset="0"/>
              </a:rPr>
              <a:t>THANK YOU</a:t>
            </a:r>
            <a:endParaRPr lang="en-US" sz="40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3" name="Picture 2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9970" y="5148580"/>
            <a:ext cx="2320925" cy="1473200"/>
          </a:xfrm>
          <a:prstGeom prst="rect">
            <a:avLst/>
          </a:prstGeom>
        </p:spPr>
      </p:pic>
      <p:pic>
        <p:nvPicPr>
          <p:cNvPr id="4" name="Picture 3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5156835"/>
            <a:ext cx="1807210" cy="1457325"/>
          </a:xfrm>
          <a:prstGeom prst="rect">
            <a:avLst/>
          </a:prstGeom>
        </p:spPr>
      </p:pic>
      <p:pic>
        <p:nvPicPr>
          <p:cNvPr id="6" name="Picture 5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85" y="5140960"/>
            <a:ext cx="2070100" cy="1362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586696" y="2849062"/>
            <a:ext cx="7369628" cy="14465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Introduc</a:t>
            </a: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ti</a:t>
            </a:r>
            <a:r>
              <a:rPr lang="en-US" sz="4400" b="1" i="0" u="none" strike="noStrike" baseline="0" dirty="0">
                <a:latin typeface="Arial" panose="02080604020202020204" pitchFamily="34" charset="0"/>
                <a:cs typeface="Arial" panose="02080604020202020204" pitchFamily="34" charset="0"/>
              </a:rPr>
              <a:t>on to Linux and UNIX</a:t>
            </a:r>
            <a:endParaRPr lang="en-US" sz="44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182582" y="943987"/>
            <a:ext cx="2774066" cy="769441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PART 1</a:t>
            </a:r>
            <a:endParaRPr lang="en-US" sz="44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9265" y="1445895"/>
            <a:ext cx="11253470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UNIX is an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Operating System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(OS) initially developed in the 1960.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Many different versions of UNIX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 indent="0" algn="l">
              <a:buFont typeface="Arial" panose="02080604020202020204" pitchFamily="34" charset="0"/>
              <a:buNone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	share common similarities.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 indent="0" algn="l">
              <a:buFont typeface="Arial" panose="02080604020202020204" pitchFamily="34" charset="0"/>
              <a:buNone/>
            </a:pP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Most popular varieties of UNIX are Solaris,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Linux,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MacOS.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UNIX systems have a graphical user interface (GUI).</a:t>
            </a:r>
            <a:endParaRPr lang="en-US" sz="20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88815" y="501015"/>
            <a:ext cx="32143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What is Linux?</a:t>
            </a:r>
            <a:endParaRPr lang="en-US" sz="36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3" name="Picture 2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17179" y="1965333"/>
            <a:ext cx="10156372" cy="353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94156B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Linux is a “clone” of the original Unix but doesn’t contain its code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94156B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Linux is free and open source, the original Unix is not (but some of its derivatives are)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94156B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All command lines work the same on both</a:t>
            </a:r>
            <a:endParaRPr lang="en-US" sz="20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28515" y="629285"/>
            <a:ext cx="29343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 b="1" dirty="0">
                <a:solidFill>
                  <a:schemeClr val="accent1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Linux vs Unix</a:t>
            </a:r>
            <a:endParaRPr lang="en-US" sz="3600" b="1" dirty="0">
              <a:solidFill>
                <a:schemeClr val="accent1"/>
              </a:solidFill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3" name="Picture 2" descr="MRC_UTG_LSH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63115" y="1596390"/>
            <a:ext cx="8065770" cy="3384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Linux is free 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AutoNum type="arabicPeriod"/>
            </a:pPr>
            <a:r>
              <a:rPr lang="es-E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Ubuntu, Fedora/Red </a:t>
            </a:r>
            <a:r>
              <a:rPr lang="es-ES" sz="2800" b="0" i="0" u="none" strike="noStrike" baseline="0" dirty="0" err="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Hat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, Mandriva, etc.</a:t>
            </a:r>
            <a:endParaRPr lang="es-E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Low cost and very stable system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Most secure OS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Best multi-user and multi tasking OS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The world’s fastest super computers run Linux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Fast developing OS (many developers)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4596492" y="452601"/>
            <a:ext cx="299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Why Linux?</a:t>
            </a:r>
            <a:endParaRPr lang="en-US" sz="3600" b="1" dirty="0">
              <a:solidFill>
                <a:schemeClr val="accent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72840" y="5193800"/>
            <a:ext cx="5812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u="none" strike="noStrike" baseline="0" dirty="0">
                <a:solidFill>
                  <a:schemeClr val="accent1"/>
                </a:solidFill>
                <a:latin typeface="Calibri-Bold"/>
              </a:rPr>
              <a:t>Very popular as servers OS</a:t>
            </a:r>
            <a:endParaRPr lang="en-US" sz="4000" b="1" i="0" u="none" strike="noStrike" baseline="0" dirty="0">
              <a:solidFill>
                <a:schemeClr val="accent1"/>
              </a:solidFill>
              <a:latin typeface="Calibri-Bold"/>
            </a:endParaRPr>
          </a:p>
        </p:txBody>
      </p:sp>
      <p:sp>
        <p:nvSpPr>
          <p:cNvPr id="10" name="Flèche : droite 9"/>
          <p:cNvSpPr/>
          <p:nvPr/>
        </p:nvSpPr>
        <p:spPr>
          <a:xfrm>
            <a:off x="1632857" y="5193800"/>
            <a:ext cx="1698171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57580" y="1507490"/>
            <a:ext cx="9420225" cy="439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Different Linux distributions are available        	</a:t>
            </a: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80604020202020204" pitchFamily="34" charset="0"/>
                <a:cs typeface="Arial" panose="02080604020202020204" pitchFamily="34" charset="0"/>
                <a:hlinkClick r:id="rId1"/>
              </a:rPr>
              <a:t>http://distrowatch.com/</a:t>
            </a:r>
            <a:endParaRPr lang="en-US" sz="3200" b="0" i="0" u="none" strike="noStrike" baseline="0" dirty="0">
              <a:solidFill>
                <a:srgbClr val="0000FF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solidFill>
                <a:srgbClr val="0000FF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Ubuntu distribution is easy and convenient to use for beginners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• A simple guide to install Ubuntu in your machine:</a:t>
            </a:r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endParaRPr lang="en-US" sz="3200" b="0" i="0" u="none" strike="noStrike" baseline="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algn="l"/>
            <a:r>
              <a:rPr lang="en-US" sz="2400" b="1" i="0" u="none" strike="noStrike" baseline="0" dirty="0">
                <a:solidFill>
                  <a:srgbClr val="0070C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http://www.ubuntu.com/download/desktop/install-ubuntu-desktop</a:t>
            </a:r>
            <a:endParaRPr lang="en-US" sz="2400" b="1" i="0" u="none" strike="noStrike" baseline="0" dirty="0">
              <a:solidFill>
                <a:srgbClr val="0070C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12895" y="403860"/>
            <a:ext cx="396684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 b="1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Linux distributions</a:t>
            </a:r>
            <a:endParaRPr lang="en-US" sz="3600" b="1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3" name="Picture 2" descr="MRC_UTG_LSHT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0" y="6104890"/>
            <a:ext cx="760095" cy="548640"/>
          </a:xfrm>
          <a:prstGeom prst="rect">
            <a:avLst/>
          </a:prstGeom>
        </p:spPr>
      </p:pic>
      <p:pic>
        <p:nvPicPr>
          <p:cNvPr id="7" name="Picture 6" descr="ipc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60" y="6104890"/>
            <a:ext cx="760095" cy="548640"/>
          </a:xfrm>
          <a:prstGeom prst="rect">
            <a:avLst/>
          </a:prstGeom>
        </p:spPr>
      </p:pic>
      <p:pic>
        <p:nvPicPr>
          <p:cNvPr id="8" name="Picture 7" descr="AU_CDC_Logo-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130" y="6104890"/>
            <a:ext cx="76009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685" y="968089"/>
            <a:ext cx="4868453" cy="492182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893264" y="1749678"/>
            <a:ext cx="1992085" cy="646331"/>
          </a:xfrm>
          <a:prstGeom prst="rect">
            <a:avLst/>
          </a:prstGeom>
          <a:solidFill>
            <a:srgbClr val="00B0F0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Calibri-Bold"/>
              </a:rPr>
              <a:t>The core</a:t>
            </a:r>
            <a:endParaRPr lang="en-US" sz="1800" b="1" i="0" u="none" strike="noStrike" baseline="0" dirty="0">
              <a:latin typeface="Calibri-Bold"/>
            </a:endParaRPr>
          </a:p>
          <a:p>
            <a:pPr algn="ctr"/>
            <a:r>
              <a:rPr lang="en-US" sz="1800" b="1" i="0" u="none" strike="noStrike" baseline="0" dirty="0">
                <a:latin typeface="Calibri-Bold"/>
              </a:rPr>
              <a:t>operating system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4447540" y="6089650"/>
            <a:ext cx="337947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4F82BE"/>
                </a:solidFill>
                <a:latin typeface="Calibri" panose="020F0502020204030204" pitchFamily="34" charset="0"/>
              </a:rPr>
              <a:t>Adapted from: </a:t>
            </a:r>
            <a:r>
              <a:rPr lang="en-US" sz="1600" b="1" dirty="0">
                <a:solidFill>
                  <a:srgbClr val="4F82BE"/>
                </a:solidFill>
                <a:latin typeface="Calibri" panose="020F0502020204030204" pitchFamily="34" charset="0"/>
                <a:sym typeface="+mn-ea"/>
              </a:rPr>
              <a:t>www.usna.edu</a:t>
            </a:r>
            <a:endParaRPr lang="en-US" sz="1600" b="1" dirty="0">
              <a:solidFill>
                <a:srgbClr val="4F82BE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506856" y="3900712"/>
            <a:ext cx="1992085" cy="646331"/>
          </a:xfrm>
          <a:prstGeom prst="rect">
            <a:avLst/>
          </a:prstGeom>
          <a:solidFill>
            <a:srgbClr val="00B0F0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Calibri-Bold"/>
              </a:rPr>
              <a:t>Accessible via</a:t>
            </a:r>
            <a:endParaRPr lang="en-US" sz="1800" b="1" i="0" u="none" strike="noStrike" baseline="0" dirty="0">
              <a:latin typeface="Calibri-Bold"/>
            </a:endParaRPr>
          </a:p>
          <a:p>
            <a:pPr algn="ctr"/>
            <a:r>
              <a:rPr lang="en-US" sz="1800" b="1" i="0" u="none" strike="noStrike" baseline="0" dirty="0">
                <a:latin typeface="Calibri-Bold"/>
              </a:rPr>
              <a:t>the Terminal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8322853" y="5243580"/>
            <a:ext cx="1992085" cy="646331"/>
          </a:xfrm>
          <a:prstGeom prst="rect">
            <a:avLst/>
          </a:prstGeom>
          <a:solidFill>
            <a:srgbClr val="00B0F0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Calibri-Bold"/>
              </a:rPr>
              <a:t>Programs and</a:t>
            </a:r>
            <a:endParaRPr lang="en-US" sz="1800" b="1" i="0" u="none" strike="noStrike" baseline="0" dirty="0">
              <a:latin typeface="Calibri-Bold"/>
            </a:endParaRPr>
          </a:p>
          <a:p>
            <a:pPr algn="ctr"/>
            <a:r>
              <a:rPr lang="en-US" sz="1800" b="1" i="0" u="none" strike="noStrike" baseline="0" dirty="0" err="1">
                <a:latin typeface="Calibri-Bold"/>
              </a:rPr>
              <a:t>softwares</a:t>
            </a:r>
            <a:endParaRPr lang="en-US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6217920" y="2134268"/>
            <a:ext cx="2587715" cy="12814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6949440" y="3810000"/>
            <a:ext cx="2369455" cy="4138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142480" y="5081748"/>
            <a:ext cx="1144087" cy="48499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7553</Words>
  <Application>WPS Presentation</Application>
  <PresentationFormat>Grand écran</PresentationFormat>
  <Paragraphs>509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SimSun</vt:lpstr>
      <vt:lpstr>Wingdings</vt:lpstr>
      <vt:lpstr>Nimbus Roman No9 L</vt:lpstr>
      <vt:lpstr>Calibri</vt:lpstr>
      <vt:lpstr>Microsoft YaHei</vt:lpstr>
      <vt:lpstr>Droid Sans Fallback</vt:lpstr>
      <vt:lpstr>Arial Unicode MS</vt:lpstr>
      <vt:lpstr>Calibri Light</vt:lpstr>
      <vt:lpstr>DejaVu Sans</vt:lpstr>
      <vt:lpstr>Calibri-Bold</vt:lpstr>
      <vt:lpstr>Gubbi</vt:lpstr>
      <vt:lpstr>Calibri</vt:lpstr>
      <vt:lpstr>OpenSymbol</vt:lpstr>
      <vt:lpstr>Thème Office</vt:lpstr>
      <vt:lpstr>1_Thème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Fatoumata Seck</dc:creator>
  <cp:lastModifiedBy>karim</cp:lastModifiedBy>
  <cp:revision>7</cp:revision>
  <dcterms:created xsi:type="dcterms:W3CDTF">2022-11-22T00:37:34Z</dcterms:created>
  <dcterms:modified xsi:type="dcterms:W3CDTF">2022-11-22T00:37:34Z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