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377" r:id="rId4"/>
    <p:sldId id="416" r:id="rId5"/>
    <p:sldId id="532" r:id="rId6"/>
    <p:sldId id="438" r:id="rId7"/>
    <p:sldId id="534" r:id="rId8"/>
    <p:sldId id="462" r:id="rId9"/>
    <p:sldId id="463" r:id="rId10"/>
    <p:sldId id="468" r:id="rId11"/>
    <p:sldId id="461" r:id="rId12"/>
    <p:sldId id="433" r:id="rId13"/>
    <p:sldId id="442" r:id="rId14"/>
    <p:sldId id="443" r:id="rId15"/>
    <p:sldId id="444" r:id="rId16"/>
    <p:sldId id="469" r:id="rId17"/>
    <p:sldId id="465" r:id="rId18"/>
    <p:sldId id="439" r:id="rId19"/>
    <p:sldId id="464" r:id="rId20"/>
    <p:sldId id="466" r:id="rId21"/>
    <p:sldId id="531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2" y="264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705F3-8716-4428-8298-65AF8C4A695D}" type="datetimeFigureOut">
              <a:rPr lang="en-US" smtClean="0"/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FAEB-495E-46BB-93D5-AF1D911854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4329E-571E-403D-B988-57A75AFFB0B9}" type="datetimeFigureOut">
              <a:rPr lang="en-US" smtClean="0"/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70892-79CC-49AE-9536-83E7C3BFC2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jpeg"/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491740" y="1113155"/>
            <a:ext cx="8002905" cy="58356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508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Introduc</a:t>
            </a:r>
            <a:r>
              <a:rPr lang="en-US" sz="3200" b="1" dirty="0">
                <a:latin typeface="Arial" panose="02080604020202020204" pitchFamily="34" charset="0"/>
                <a:cs typeface="Arial" panose="02080604020202020204" pitchFamily="34" charset="0"/>
              </a:rPr>
              <a:t>ti</a:t>
            </a:r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on to Bioinforma</a:t>
            </a:r>
            <a:r>
              <a:rPr lang="en-US" sz="3200" b="1" dirty="0">
                <a:latin typeface="Arial" panose="02080604020202020204" pitchFamily="34" charset="0"/>
                <a:cs typeface="Arial" panose="02080604020202020204" pitchFamily="34" charset="0"/>
              </a:rPr>
              <a:t>ti</a:t>
            </a:r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cs online course</a:t>
            </a:r>
            <a:endParaRPr lang="en-US" sz="32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19389" y="2357389"/>
            <a:ext cx="9372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sz="36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Introduction Git and GitHub </a:t>
            </a:r>
            <a:endParaRPr lang="en-US" sz="36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sz="36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(version Control)</a:t>
            </a:r>
            <a:endParaRPr lang="en-US" sz="36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0" y="5384800"/>
            <a:ext cx="2457450" cy="1473200"/>
          </a:xfrm>
          <a:prstGeom prst="rect">
            <a:avLst/>
          </a:prstGeom>
        </p:spPr>
      </p:pic>
      <p:pic>
        <p:nvPicPr>
          <p:cNvPr id="4" name="Picture 3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" y="0"/>
            <a:ext cx="1807210" cy="1457325"/>
          </a:xfrm>
          <a:prstGeom prst="rect">
            <a:avLst/>
          </a:prstGeom>
        </p:spPr>
      </p:pic>
      <p:pic>
        <p:nvPicPr>
          <p:cNvPr id="6" name="Picture 5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65" y="5384800"/>
            <a:ext cx="2070100" cy="1362710"/>
          </a:xfrm>
          <a:prstGeom prst="rect">
            <a:avLst/>
          </a:prstGeom>
        </p:spPr>
      </p:pic>
      <p:pic>
        <p:nvPicPr>
          <p:cNvPr id="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8" b="29916"/>
          <a:stretch>
            <a:fillRect/>
          </a:stretch>
        </p:blipFill>
        <p:spPr bwMode="auto">
          <a:xfrm>
            <a:off x="475444" y="3684113"/>
            <a:ext cx="2902775" cy="17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4513" y="2322514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320801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074025" y="2322514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6" name="Picture 7" descr="server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72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4395789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  <a:endParaRPr lang="en-US" altLang="en-US" sz="2800"/>
          </a:p>
        </p:txBody>
      </p:sp>
      <p:sp>
        <p:nvSpPr>
          <p:cNvPr id="28678" name="TextBox 9"/>
          <p:cNvSpPr txBox="1">
            <a:spLocks noChangeArrowheads="1"/>
          </p:cNvSpPr>
          <p:nvPr/>
        </p:nvSpPr>
        <p:spPr bwMode="auto">
          <a:xfrm>
            <a:off x="8899525" y="1835151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  <a:endParaRPr lang="en-US" altLang="en-US" sz="2800"/>
          </a:p>
        </p:txBody>
      </p:sp>
      <p:grpSp>
        <p:nvGrpSpPr>
          <p:cNvPr id="28680" name="Group 29"/>
          <p:cNvGrpSpPr/>
          <p:nvPr/>
        </p:nvGrpSpPr>
        <p:grpSpPr bwMode="auto">
          <a:xfrm>
            <a:off x="2162176" y="2768600"/>
            <a:ext cx="6264275" cy="3563938"/>
            <a:chOff x="638538" y="2768140"/>
            <a:chExt cx="6263284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98724" y="4225375"/>
              <a:ext cx="2303098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/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  <a:endParaRPr lang="en-US" altLang="en-US"/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Questions to answer</a:t>
            </a:r>
            <a:endParaRPr lang="en-US" altLang="en-US">
              <a:ea typeface="MS PGothic" charset="-128"/>
            </a:endParaRPr>
          </a:p>
        </p:txBody>
      </p:sp>
      <p:grpSp>
        <p:nvGrpSpPr>
          <p:cNvPr id="40" name="Group 21"/>
          <p:cNvGrpSpPr/>
          <p:nvPr/>
        </p:nvGrpSpPr>
        <p:grpSpPr bwMode="auto">
          <a:xfrm>
            <a:off x="4491039" y="2928939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  <a:endParaRPr lang="en-US" altLang="en-US"/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7" name="Group 26"/>
          <p:cNvGrpSpPr/>
          <p:nvPr/>
        </p:nvGrpSpPr>
        <p:grpSpPr bwMode="auto">
          <a:xfrm>
            <a:off x="8426450" y="2922589"/>
            <a:ext cx="1601788" cy="2428875"/>
            <a:chOff x="6901822" y="2922790"/>
            <a:chExt cx="1603131" cy="2429354"/>
          </a:xfrm>
        </p:grpSpPr>
        <p:sp>
          <p:nvSpPr>
            <p:cNvPr id="48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  <a:endParaRPr lang="en-US" altLang="en-US"/>
            </a:p>
          </p:txBody>
        </p:sp>
        <p:pic>
          <p:nvPicPr>
            <p:cNvPr id="49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 bwMode="auto">
          <a:xfrm>
            <a:off x="5500689" y="1592263"/>
            <a:ext cx="3221037" cy="2381250"/>
            <a:chOff x="3977129" y="1591882"/>
            <a:chExt cx="3220866" cy="2381403"/>
          </a:xfrm>
        </p:grpSpPr>
        <p:sp>
          <p:nvSpPr>
            <p:cNvPr id="28690" name="TextBox 15"/>
            <p:cNvSpPr txBox="1">
              <a:spLocks noChangeArrowheads="1"/>
            </p:cNvSpPr>
            <p:nvPr/>
          </p:nvSpPr>
          <p:spPr bwMode="auto">
            <a:xfrm>
              <a:off x="3977129" y="1591882"/>
              <a:ext cx="25377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How organized?</a:t>
              </a:r>
              <a:endParaRPr lang="en-US" altLang="en-US" sz="2800">
                <a:solidFill>
                  <a:srgbClr val="FF00FF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28690" idx="2"/>
            </p:cNvCxnSpPr>
            <p:nvPr/>
          </p:nvCxnSpPr>
          <p:spPr>
            <a:xfrm flipH="1">
              <a:off x="4372395" y="2115791"/>
              <a:ext cx="873079" cy="176700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690" idx="2"/>
            </p:cNvCxnSpPr>
            <p:nvPr/>
          </p:nvCxnSpPr>
          <p:spPr>
            <a:xfrm>
              <a:off x="5245474" y="2115791"/>
              <a:ext cx="1952521" cy="1857494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 bwMode="auto">
          <a:xfrm>
            <a:off x="4227513" y="4327525"/>
            <a:ext cx="3395662" cy="2203450"/>
            <a:chOff x="2703287" y="4327072"/>
            <a:chExt cx="3395821" cy="2204204"/>
          </a:xfrm>
        </p:grpSpPr>
        <p:sp>
          <p:nvSpPr>
            <p:cNvPr id="28687" name="TextBox 37"/>
            <p:cNvSpPr txBox="1">
              <a:spLocks noChangeArrowheads="1"/>
            </p:cNvSpPr>
            <p:nvPr/>
          </p:nvSpPr>
          <p:spPr bwMode="auto">
            <a:xfrm>
              <a:off x="3294158" y="6008056"/>
              <a:ext cx="28049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What operations?</a:t>
              </a:r>
              <a:endParaRPr lang="en-US" altLang="en-US" sz="2800">
                <a:solidFill>
                  <a:srgbClr val="FF00FF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703287" y="4408063"/>
              <a:ext cx="1968592" cy="175161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671879" y="4327072"/>
              <a:ext cx="1052561" cy="183260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Repo Organization</a:t>
            </a:r>
            <a:endParaRPr lang="en-US" altLang="en-US" dirty="0">
              <a:ea typeface="MS PGothic" charset="-128"/>
            </a:endParaRPr>
          </a:p>
        </p:txBody>
      </p:sp>
      <p:pic>
        <p:nvPicPr>
          <p:cNvPr id="29698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6"/>
          <p:cNvSpPr txBox="1">
            <a:spLocks noChangeArrowheads="1"/>
          </p:cNvSpPr>
          <p:nvPr/>
        </p:nvSpPr>
        <p:spPr bwMode="auto">
          <a:xfrm>
            <a:off x="8867776" y="6581776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Repo Organization</a:t>
            </a:r>
            <a:endParaRPr lang="en-US" altLang="en-US" dirty="0">
              <a:ea typeface="MS PGothic" charset="-128"/>
            </a:endParaRPr>
          </a:p>
        </p:txBody>
      </p:sp>
      <p:pic>
        <p:nvPicPr>
          <p:cNvPr id="3072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 bwMode="auto">
          <a:xfrm>
            <a:off x="1981201" y="1592263"/>
            <a:ext cx="7300913" cy="2195512"/>
            <a:chOff x="457200" y="1592725"/>
            <a:chExt cx="7300843" cy="2195188"/>
          </a:xfrm>
        </p:grpSpPr>
        <p:sp>
          <p:nvSpPr>
            <p:cNvPr id="30725" name="TextBox 3"/>
            <p:cNvSpPr txBox="1">
              <a:spLocks noChangeArrowheads="1"/>
            </p:cNvSpPr>
            <p:nvPr/>
          </p:nvSpPr>
          <p:spPr bwMode="auto">
            <a:xfrm>
              <a:off x="457200" y="1592725"/>
              <a:ext cx="3452191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Commits (from oldest to newest; hashes as commit IDs)</a:t>
              </a:r>
              <a:endParaRPr lang="en-US" altLang="en-US" sz="2800">
                <a:solidFill>
                  <a:srgbClr val="FF00FF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6991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35357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51508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24" name="TextBox 16"/>
          <p:cNvSpPr txBox="1">
            <a:spLocks noChangeArrowheads="1"/>
          </p:cNvSpPr>
          <p:nvPr/>
        </p:nvSpPr>
        <p:spPr bwMode="auto">
          <a:xfrm>
            <a:off x="8867776" y="6581776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Repo Organization</a:t>
            </a:r>
            <a:endParaRPr lang="en-US" altLang="en-US" dirty="0">
              <a:ea typeface="MS PGothic" charset="-128"/>
            </a:endParaRPr>
          </a:p>
        </p:txBody>
      </p:sp>
      <p:pic>
        <p:nvPicPr>
          <p:cNvPr id="31746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 bwMode="auto">
          <a:xfrm>
            <a:off x="2189163" y="4276725"/>
            <a:ext cx="7092950" cy="1663700"/>
            <a:chOff x="664815" y="4276587"/>
            <a:chExt cx="7093228" cy="1663332"/>
          </a:xfrm>
        </p:grpSpPr>
        <p:sp>
          <p:nvSpPr>
            <p:cNvPr id="31749" name="TextBox 11"/>
            <p:cNvSpPr txBox="1">
              <a:spLocks noChangeArrowheads="1"/>
            </p:cNvSpPr>
            <p:nvPr/>
          </p:nvSpPr>
          <p:spPr bwMode="auto">
            <a:xfrm>
              <a:off x="664815" y="4985812"/>
              <a:ext cx="304579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Snapshot of all files at each commit</a:t>
              </a:r>
              <a:endParaRPr lang="en-US" altLang="en-US" sz="2800">
                <a:solidFill>
                  <a:srgbClr val="FF00FF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96681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5160" y="4276587"/>
              <a:ext cx="1606613" cy="741199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51430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748" name="TextBox 16"/>
          <p:cNvSpPr txBox="1">
            <a:spLocks noChangeArrowheads="1"/>
          </p:cNvSpPr>
          <p:nvPr/>
        </p:nvSpPr>
        <p:spPr bwMode="auto">
          <a:xfrm>
            <a:off x="8867776" y="6581776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Repo Organization</a:t>
            </a:r>
            <a:endParaRPr lang="en-US" altLang="en-US" dirty="0">
              <a:ea typeface="MS PGothic" charset="-128"/>
            </a:endParaRP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 bwMode="auto">
          <a:xfrm>
            <a:off x="6921500" y="1250951"/>
            <a:ext cx="3189288" cy="1317625"/>
            <a:chOff x="5397740" y="1250365"/>
            <a:chExt cx="3189673" cy="1318348"/>
          </a:xfrm>
        </p:grpSpPr>
        <p:sp>
          <p:nvSpPr>
            <p:cNvPr id="9" name="Rounded Rectangle 8"/>
            <p:cNvSpPr/>
            <p:nvPr/>
          </p:nvSpPr>
          <p:spPr>
            <a:xfrm>
              <a:off x="6151894" y="1828532"/>
              <a:ext cx="1606744" cy="74018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5397740" y="1250365"/>
              <a:ext cx="3189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Branch (last commit)</a:t>
              </a:r>
              <a:endParaRPr lang="en-US" altLang="en-US" sz="2800" dirty="0">
                <a:solidFill>
                  <a:srgbClr val="FF00FF"/>
                </a:solidFill>
              </a:endParaRPr>
            </a:p>
          </p:txBody>
        </p:sp>
      </p:grpSp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8867776" y="6581776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981200" y="158605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ea typeface="MS PGothic" charset="-128"/>
              </a:rPr>
              <a:t>Local repos also have...</a:t>
            </a:r>
            <a:endParaRPr lang="en-US" altLang="en-US" dirty="0">
              <a:ea typeface="MS PGothic" charset="-128"/>
            </a:endParaRP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8867776" y="6581776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  <a:endParaRPr lang="en-US" altLang="en-US" sz="1200">
              <a:solidFill>
                <a:srgbClr val="595959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31830" y="658122"/>
            <a:ext cx="4255871" cy="1384780"/>
            <a:chOff x="3507829" y="658122"/>
            <a:chExt cx="4255871" cy="138478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6157150" y="658122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3507829" y="1088795"/>
              <a:ext cx="2781804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Current Version in Working Dir</a:t>
              </a:r>
              <a:endParaRPr lang="en-US" altLang="en-US" sz="2800" dirty="0">
                <a:solidFill>
                  <a:srgbClr val="FF00FF"/>
                </a:solidFill>
              </a:endParaRPr>
            </a:p>
          </p:txBody>
        </p:sp>
        <p:cxnSp>
          <p:nvCxnSpPr>
            <p:cNvPr id="4" name="Straight Arrow Connector 3"/>
            <p:cNvCxnSpPr>
              <a:stCxn id="10" idx="2"/>
            </p:cNvCxnSpPr>
            <p:nvPr/>
          </p:nvCxnSpPr>
          <p:spPr>
            <a:xfrm>
              <a:off x="6960425" y="1397897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4513" y="2322514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320801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4395789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  <a:endParaRPr lang="en-US" altLang="en-US" sz="2800"/>
          </a:p>
        </p:txBody>
      </p:sp>
      <p:grpSp>
        <p:nvGrpSpPr>
          <p:cNvPr id="28680" name="Group 29"/>
          <p:cNvGrpSpPr/>
          <p:nvPr/>
        </p:nvGrpSpPr>
        <p:grpSpPr bwMode="auto">
          <a:xfrm>
            <a:off x="2162176" y="2768600"/>
            <a:ext cx="2328863" cy="3563938"/>
            <a:chOff x="638538" y="2768140"/>
            <a:chExt cx="2328495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/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  <a:endParaRPr lang="en-US" altLang="en-US"/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Local Repo Operations</a:t>
            </a:r>
            <a:endParaRPr lang="en-US" altLang="en-US" dirty="0">
              <a:ea typeface="MS PGothic" charset="-128"/>
            </a:endParaRPr>
          </a:p>
        </p:txBody>
      </p:sp>
      <p:grpSp>
        <p:nvGrpSpPr>
          <p:cNvPr id="40" name="Group 21"/>
          <p:cNvGrpSpPr/>
          <p:nvPr/>
        </p:nvGrpSpPr>
        <p:grpSpPr bwMode="auto">
          <a:xfrm>
            <a:off x="4491039" y="2928939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  <a:endParaRPr lang="en-US" altLang="en-US"/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08222" y="2114878"/>
            <a:ext cx="3081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init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add/commit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log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switch/checkout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branch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merge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is-IS" sz="2800" dirty="0"/>
              <a:t>…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4172198" y="2048110"/>
            <a:ext cx="3236025" cy="2037003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81200" y="109538"/>
            <a:ext cx="278476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charset="-128"/>
              </a:rPr>
              <a:t>How commit works...</a:t>
            </a:r>
            <a:endParaRPr lang="en-US" altLang="en-US" dirty="0">
              <a:ea typeface="MS PGothic" charset="-128"/>
            </a:endParaRPr>
          </a:p>
        </p:txBody>
      </p:sp>
      <p:pic>
        <p:nvPicPr>
          <p:cNvPr id="33794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2921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8867776" y="6581776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  <a:endParaRPr lang="en-US" altLang="en-US" sz="1200">
              <a:solidFill>
                <a:srgbClr val="59595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75263" y="207650"/>
            <a:ext cx="1606550" cy="3064188"/>
            <a:chOff x="3751263" y="207650"/>
            <a:chExt cx="1606550" cy="3064188"/>
          </a:xfrm>
        </p:grpSpPr>
        <p:grpSp>
          <p:nvGrpSpPr>
            <p:cNvPr id="33796" name="Group 9"/>
            <p:cNvGrpSpPr/>
            <p:nvPr/>
          </p:nvGrpSpPr>
          <p:grpSpPr bwMode="auto">
            <a:xfrm>
              <a:off x="3751263" y="207650"/>
              <a:ext cx="1582737" cy="3064188"/>
              <a:chOff x="3751470" y="208307"/>
              <a:chExt cx="1582530" cy="3062772"/>
            </a:xfrm>
          </p:grpSpPr>
          <p:pic>
            <p:nvPicPr>
              <p:cNvPr id="33797" name="Picture 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078" b="60991"/>
              <a:stretch>
                <a:fillRect/>
              </a:stretch>
            </p:blipFill>
            <p:spPr bwMode="auto">
              <a:xfrm>
                <a:off x="3751470" y="2027583"/>
                <a:ext cx="1582530" cy="1243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798" name="TextBox 6"/>
              <p:cNvSpPr txBox="1">
                <a:spLocks noChangeArrowheads="1"/>
              </p:cNvSpPr>
              <p:nvPr/>
            </p:nvSpPr>
            <p:spPr bwMode="auto">
              <a:xfrm>
                <a:off x="3973929" y="208307"/>
                <a:ext cx="11614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9pPr>
              </a:lstStyle>
              <a:p>
                <a:pPr algn="ctr" eaLnBrk="1" hangingPunct="1"/>
                <a:r>
                  <a:rPr lang="en-US" altLang="en-US" sz="2800" dirty="0">
                    <a:solidFill>
                      <a:srgbClr val="FF00FF"/>
                    </a:solidFill>
                  </a:rPr>
                  <a:t>Before</a:t>
                </a:r>
                <a:endParaRPr lang="en-US" altLang="en-US" sz="2800" dirty="0">
                  <a:solidFill>
                    <a:srgbClr val="FF00FF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751263" y="804233"/>
              <a:ext cx="1606550" cy="1239292"/>
              <a:chOff x="6157150" y="658122"/>
              <a:chExt cx="1606550" cy="1239292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6157150" y="658122"/>
                <a:ext cx="1606550" cy="739775"/>
              </a:xfrm>
              <a:prstGeom prst="roundRect">
                <a:avLst/>
              </a:prstGeom>
              <a:solidFill>
                <a:schemeClr val="tx1"/>
              </a:solidFill>
              <a:ln w="254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HEAD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2"/>
              </p:cNvCxnSpPr>
              <p:nvPr/>
            </p:nvCxnSpPr>
            <p:spPr>
              <a:xfrm>
                <a:off x="6960425" y="1397897"/>
                <a:ext cx="0" cy="4995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981200" y="109538"/>
            <a:ext cx="260663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charset="-128"/>
              </a:rPr>
              <a:t>How commit works...</a:t>
            </a:r>
            <a:endParaRPr lang="en-US" altLang="en-US" dirty="0">
              <a:ea typeface="MS PGothic" charset="-128"/>
            </a:endParaRP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2921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8867776" y="6581776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  <a:endParaRPr lang="en-US" altLang="en-US" sz="1200">
              <a:solidFill>
                <a:srgbClr val="595959"/>
              </a:solidFill>
            </a:endParaRPr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6" t="39045"/>
          <a:stretch>
            <a:fillRect/>
          </a:stretch>
        </p:blipFill>
        <p:spPr bwMode="auto">
          <a:xfrm>
            <a:off x="6858000" y="3271652"/>
            <a:ext cx="2419350" cy="194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8020171" y="266518"/>
            <a:ext cx="917258" cy="52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FF"/>
                </a:solidFill>
              </a:rPr>
              <a:t>After</a:t>
            </a:r>
            <a:endParaRPr lang="en-US" altLang="en-US" sz="2800" dirty="0">
              <a:solidFill>
                <a:srgbClr val="FF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60397" y="804234"/>
            <a:ext cx="1621417" cy="2467419"/>
            <a:chOff x="3736396" y="804233"/>
            <a:chExt cx="1621417" cy="2467419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01" b="60893"/>
            <a:stretch>
              <a:fillRect/>
            </a:stretch>
          </p:blipFill>
          <p:spPr bwMode="auto">
            <a:xfrm>
              <a:off x="3736396" y="2024907"/>
              <a:ext cx="1599952" cy="124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8"/>
            <p:cNvSpPr/>
            <p:nvPr/>
          </p:nvSpPr>
          <p:spPr bwMode="auto">
            <a:xfrm>
              <a:off x="3751263" y="804233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4554538" y="1544008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0.2625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Remote Repo Operations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0535" y="2322514"/>
            <a:ext cx="3489911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77686" y="2322514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7433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/>
          <p:nvPr/>
        </p:nvGrpSpPr>
        <p:grpSpPr bwMode="auto">
          <a:xfrm>
            <a:off x="-1938766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  <a:endParaRPr lang="en-US" altLang="en-US"/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/>
          <p:nvPr/>
        </p:nvGrpSpPr>
        <p:grpSpPr bwMode="auto">
          <a:xfrm>
            <a:off x="1914098" y="2928939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  <a:endParaRPr lang="en-US" altLang="en-US"/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/>
          <p:nvPr/>
        </p:nvGrpSpPr>
        <p:grpSpPr bwMode="auto">
          <a:xfrm>
            <a:off x="5030111" y="2922589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  <a:endParaRPr lang="en-US" altLang="en-US"/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546047" y="4224338"/>
            <a:ext cx="1484064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08" y="1320801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76074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40121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  <a:endParaRPr lang="en-US" altLang="en-US" sz="2800"/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5503186" y="1835151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  <a:endParaRPr lang="en-US" altLang="en-US" sz="2800"/>
          </a:p>
        </p:txBody>
      </p:sp>
      <p:sp>
        <p:nvSpPr>
          <p:cNvPr id="27" name="Freeform 26"/>
          <p:cNvSpPr/>
          <p:nvPr/>
        </p:nvSpPr>
        <p:spPr>
          <a:xfrm>
            <a:off x="4279072" y="2609851"/>
            <a:ext cx="3420094" cy="1582137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19089" y="2768600"/>
            <a:ext cx="294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clone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push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pull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/>
              <a:t>fetch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remote</a:t>
            </a:r>
            <a:endParaRPr lang="en-US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dirty="0"/>
              <a:t>...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62647" y="252921"/>
            <a:ext cx="10914434" cy="237354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Version Control</a:t>
            </a:r>
            <a:br>
              <a:rPr lang="en-US" altLang="en-US" dirty="0">
                <a:ea typeface="MS PGothic" charset="-128"/>
              </a:rPr>
            </a:br>
            <a:br>
              <a:rPr lang="en-US" altLang="en-US" dirty="0">
                <a:ea typeface="MS PGothic" charset="-128"/>
              </a:rPr>
            </a:br>
            <a:r>
              <a:rPr lang="en-US" altLang="en-US" dirty="0">
                <a:ea typeface="MS PGothic" charset="-128"/>
              </a:rPr>
              <a:t>Why track/manage different versions of bioinformatics analysis pipelines?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981200" y="3089645"/>
            <a:ext cx="8229600" cy="254040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rgbClr val="FF0000"/>
                </a:solidFill>
              </a:rPr>
              <a:t>Backup</a:t>
            </a:r>
            <a:r>
              <a:rPr lang="en-US" dirty="0"/>
              <a:t>: Undo or refer to old stuff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Branch</a:t>
            </a:r>
            <a:r>
              <a:rPr lang="en-US" altLang="en-US" dirty="0">
                <a:ea typeface="MS PGothic" charset="-128"/>
              </a:rPr>
              <a:t>: Maintain old release while working on new</a:t>
            </a:r>
            <a:endParaRPr lang="en-US" altLang="en-US" dirty="0">
              <a:ea typeface="MS PGothic" charset="-128"/>
            </a:endParaRP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FF0000"/>
                </a:solidFill>
                <a:ea typeface="MS PGothic" charset="-128"/>
              </a:rPr>
              <a:t>Collaborate</a:t>
            </a:r>
            <a:r>
              <a:rPr lang="en-US" dirty="0">
                <a:ea typeface="MS PGothic" charset="-128"/>
              </a:rPr>
              <a:t>: Work in parallel with teammates</a:t>
            </a: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  <a:endParaRPr lang="en-US" dirty="0"/>
          </a:p>
          <a:p>
            <a:r>
              <a:rPr lang="en-US" dirty="0"/>
              <a:t>Git and GitHub</a:t>
            </a:r>
            <a:endParaRPr lang="en-US" dirty="0"/>
          </a:p>
          <a:p>
            <a:r>
              <a:rPr lang="en-US" dirty="0"/>
              <a:t>Repo Structure</a:t>
            </a:r>
            <a:endParaRPr lang="en-US" dirty="0"/>
          </a:p>
          <a:p>
            <a:r>
              <a:rPr lang="en-US" dirty="0"/>
              <a:t>Local/Remote Repo Operations</a:t>
            </a:r>
            <a:endParaRPr lang="en-US" dirty="0"/>
          </a:p>
          <a:p>
            <a:r>
              <a:rPr lang="en-US" dirty="0"/>
              <a:t>Commit Semantics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810000" y="925286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80604020202020204" pitchFamily="34" charset="0"/>
                <a:cs typeface="Arial" panose="02080604020202020204" pitchFamily="34" charset="0"/>
              </a:rPr>
              <a:t>THANK YOU</a:t>
            </a:r>
            <a:endParaRPr lang="en-US" sz="4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3" name="Picture 2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9970" y="5148580"/>
            <a:ext cx="2320925" cy="1473200"/>
          </a:xfrm>
          <a:prstGeom prst="rect">
            <a:avLst/>
          </a:prstGeom>
        </p:spPr>
      </p:pic>
      <p:pic>
        <p:nvPicPr>
          <p:cNvPr id="4" name="Picture 3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5156835"/>
            <a:ext cx="1807210" cy="1457325"/>
          </a:xfrm>
          <a:prstGeom prst="rect">
            <a:avLst/>
          </a:prstGeom>
        </p:spPr>
      </p:pic>
      <p:pic>
        <p:nvPicPr>
          <p:cNvPr id="6" name="Picture 5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85" y="5140960"/>
            <a:ext cx="2070100" cy="1362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Version Control Systems (VCSs)</a:t>
            </a:r>
            <a:endParaRPr lang="en-US" altLang="en-US">
              <a:ea typeface="MS PGothic" charset="-128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2425700" y="1600201"/>
            <a:ext cx="7761288" cy="452596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dirty="0">
                <a:ea typeface="MS PGothic" charset="-128"/>
              </a:rPr>
              <a:t>Help you track/manage/distribute revisions</a:t>
            </a:r>
            <a:endParaRPr lang="en-US" altLang="en-US" dirty="0">
              <a:ea typeface="MS PGothic" charset="-128"/>
            </a:endParaRPr>
          </a:p>
          <a:p>
            <a:pPr>
              <a:spcAft>
                <a:spcPts val="1800"/>
              </a:spcAft>
            </a:pPr>
            <a:r>
              <a:rPr lang="en-US" altLang="en-US" dirty="0">
                <a:ea typeface="MS PGothic" charset="-128"/>
              </a:rPr>
              <a:t>Standard in modern development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Examples:</a:t>
            </a:r>
            <a:endParaRPr lang="en-US" altLang="en-US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Revision Control System (RCS)</a:t>
            </a:r>
            <a:endParaRPr lang="en-US" altLang="en-US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Concurrent Versions System (CVS)</a:t>
            </a:r>
            <a:endParaRPr lang="en-US" altLang="en-US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Subversion (SVN)</a:t>
            </a:r>
            <a:endParaRPr lang="en-US" altLang="en-US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Git</a:t>
            </a:r>
            <a:endParaRPr lang="en-US" altLang="en-US" dirty="0">
              <a:ea typeface="MS PGothic" charset="-128"/>
            </a:endParaRPr>
          </a:p>
        </p:txBody>
      </p:sp>
      <p:grpSp>
        <p:nvGrpSpPr>
          <p:cNvPr id="8" name="Group 7"/>
          <p:cNvGrpSpPr/>
          <p:nvPr/>
        </p:nvGrpSpPr>
        <p:grpSpPr bwMode="auto">
          <a:xfrm>
            <a:off x="3060869" y="4679155"/>
            <a:ext cx="2601912" cy="1157287"/>
            <a:chOff x="1161140" y="4417788"/>
            <a:chExt cx="2601552" cy="1158223"/>
          </a:xfrm>
        </p:grpSpPr>
        <p:sp>
          <p:nvSpPr>
            <p:cNvPr id="4" name="Oval 3"/>
            <p:cNvSpPr/>
            <p:nvPr/>
          </p:nvSpPr>
          <p:spPr>
            <a:xfrm>
              <a:off x="1161140" y="4417788"/>
              <a:ext cx="652372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6"/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  <a:endParaRPr lang="en-US" altLang="en-US" sz="280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3557757"/>
            <a:ext cx="852488" cy="1804987"/>
            <a:chOff x="533400" y="3094038"/>
            <a:chExt cx="852488" cy="1804987"/>
          </a:xfrm>
        </p:grpSpPr>
        <p:sp>
          <p:nvSpPr>
            <p:cNvPr id="9" name="TextBox 8"/>
            <p:cNvSpPr txBox="1"/>
            <p:nvPr/>
          </p:nvSpPr>
          <p:spPr>
            <a:xfrm>
              <a:off x="590550" y="3094038"/>
              <a:ext cx="73660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>
                      <a:lumMod val="65000"/>
                    </a:schemeClr>
                  </a:solidFill>
                  <a:ea typeface="MS PGothic" charset="0"/>
                  <a:cs typeface="MS PGothic" charset="0"/>
                </a:rPr>
                <a:t>older</a:t>
              </a:r>
              <a:endParaRPr lang="en-US" sz="2000" dirty="0">
                <a:solidFill>
                  <a:schemeClr val="tx1">
                    <a:lumMod val="65000"/>
                  </a:schemeClr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498975"/>
              <a:ext cx="852488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>
                      <a:lumMod val="65000"/>
                    </a:schemeClr>
                  </a:solidFill>
                  <a:ea typeface="MS PGothic" charset="0"/>
                  <a:cs typeface="MS PGothic" charset="0"/>
                </a:rPr>
                <a:t>newer</a:t>
              </a:r>
              <a:endParaRPr lang="en-US" sz="2000" dirty="0">
                <a:solidFill>
                  <a:schemeClr val="tx1">
                    <a:lumMod val="65000"/>
                  </a:schemeClr>
                </a:solidFill>
                <a:ea typeface="MS PGothic" charset="0"/>
                <a:cs typeface="MS PGothic" charset="0"/>
              </a:endParaRP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958850" y="3494088"/>
              <a:ext cx="0" cy="1131887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Hosting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Enable sharing version control repos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Internet/Web based</a:t>
            </a:r>
            <a:endParaRPr lang="en-US" dirty="0"/>
          </a:p>
          <a:p>
            <a:r>
              <a:rPr lang="en-US" dirty="0"/>
              <a:t>Examples:</a:t>
            </a:r>
            <a:endParaRPr lang="en-US" dirty="0"/>
          </a:p>
          <a:p>
            <a:pPr lvl="1"/>
            <a:r>
              <a:rPr lang="en-US" dirty="0" err="1"/>
              <a:t>SourceForge</a:t>
            </a:r>
            <a:endParaRPr lang="en-US" dirty="0"/>
          </a:p>
          <a:p>
            <a:pPr lvl="1"/>
            <a:r>
              <a:rPr lang="en-US" dirty="0"/>
              <a:t>Bitbucket</a:t>
            </a:r>
            <a:endParaRPr lang="en-US" dirty="0"/>
          </a:p>
          <a:p>
            <a:pPr lvl="1"/>
            <a:r>
              <a:rPr lang="en-US" dirty="0"/>
              <a:t>GitLab</a:t>
            </a:r>
            <a:endParaRPr lang="en-US" dirty="0"/>
          </a:p>
          <a:p>
            <a:pPr lvl="1"/>
            <a:r>
              <a:rPr lang="en-US" dirty="0"/>
              <a:t>GitHub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747159" y="4857985"/>
            <a:ext cx="2983717" cy="1157287"/>
            <a:chOff x="779388" y="4417788"/>
            <a:chExt cx="2983304" cy="1158223"/>
          </a:xfrm>
        </p:grpSpPr>
        <p:sp>
          <p:nvSpPr>
            <p:cNvPr id="5" name="Oval 4"/>
            <p:cNvSpPr/>
            <p:nvPr/>
          </p:nvSpPr>
          <p:spPr>
            <a:xfrm>
              <a:off x="779388" y="4417788"/>
              <a:ext cx="1034124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  <a:endParaRPr lang="en-US" altLang="en-US" sz="2800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GitHub-User Perspective</a:t>
            </a:r>
            <a:endParaRPr lang="en-US" altLang="en-US">
              <a:ea typeface="MS PGothic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14513" y="2322514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074025" y="2322514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320801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72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4395789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  <a:endParaRPr lang="en-US" altLang="en-US" sz="2800"/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8899525" y="1835151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GitHub-User Perspective</a:t>
            </a:r>
            <a:endParaRPr lang="en-US" altLang="en-US">
              <a:ea typeface="MS PGothic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14513" y="2322514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074025" y="2322514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85" name="Group 22"/>
          <p:cNvGrpSpPr/>
          <p:nvPr/>
        </p:nvGrpSpPr>
        <p:grpSpPr bwMode="auto">
          <a:xfrm>
            <a:off x="2162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  <a:endParaRPr lang="en-US" altLang="en-US"/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320801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72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4395789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  <a:endParaRPr lang="en-US" altLang="en-US" sz="2800"/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8899525" y="1835151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GitHub-User Perspective</a:t>
            </a:r>
            <a:endParaRPr lang="en-US" altLang="en-US">
              <a:ea typeface="MS PGothic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14513" y="2322514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074025" y="2322514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51276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/>
          <p:nvPr/>
        </p:nvGrpSpPr>
        <p:grpSpPr bwMode="auto">
          <a:xfrm>
            <a:off x="2162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  <a:endParaRPr lang="en-US" altLang="en-US"/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/>
          <p:nvPr/>
        </p:nvGrpSpPr>
        <p:grpSpPr bwMode="auto">
          <a:xfrm>
            <a:off x="4491039" y="2928939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  <a:endParaRPr lang="en-US" altLang="en-US"/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320801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72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4395789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  <a:endParaRPr lang="en-US" altLang="en-US" sz="2800"/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8899525" y="1835151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GitHub-User Perspective</a:t>
            </a:r>
            <a:endParaRPr lang="en-US" altLang="en-US">
              <a:ea typeface="MS PGothic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14513" y="2322514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074025" y="2322514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51276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/>
          <p:nvPr/>
        </p:nvGrpSpPr>
        <p:grpSpPr bwMode="auto">
          <a:xfrm>
            <a:off x="2162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  <a:endParaRPr lang="en-US" altLang="en-US"/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/>
          <p:nvPr/>
        </p:nvGrpSpPr>
        <p:grpSpPr bwMode="auto">
          <a:xfrm>
            <a:off x="4491039" y="2928939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  <a:endParaRPr lang="en-US" altLang="en-US"/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/>
          <p:nvPr/>
        </p:nvGrpSpPr>
        <p:grpSpPr bwMode="auto">
          <a:xfrm>
            <a:off x="8426450" y="2922589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  <a:endParaRPr lang="en-US" altLang="en-US"/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6122988" y="4224338"/>
            <a:ext cx="2303462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320801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72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4395789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  <a:endParaRPr lang="en-US" altLang="en-US" sz="2800"/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8899525" y="1835151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088643" y="350955"/>
            <a:ext cx="2482850" cy="5359400"/>
            <a:chOff x="6348413" y="1244600"/>
            <a:chExt cx="2482850" cy="5359400"/>
          </a:xfrm>
        </p:grpSpPr>
        <p:sp>
          <p:nvSpPr>
            <p:cNvPr id="15" name="Rounded Rectangle 14"/>
            <p:cNvSpPr/>
            <p:nvPr/>
          </p:nvSpPr>
          <p:spPr>
            <a:xfrm>
              <a:off x="6550025" y="2322513"/>
              <a:ext cx="2281238" cy="4281487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487" name="Group 26"/>
            <p:cNvGrpSpPr/>
            <p:nvPr/>
          </p:nvGrpSpPr>
          <p:grpSpPr bwMode="auto">
            <a:xfrm>
              <a:off x="6902450" y="2922588"/>
              <a:ext cx="1601788" cy="2428875"/>
              <a:chOff x="6901822" y="2922790"/>
              <a:chExt cx="1603131" cy="2429354"/>
            </a:xfrm>
          </p:grpSpPr>
          <p:sp>
            <p:nvSpPr>
              <p:cNvPr id="20493" name="TextBox 3"/>
              <p:cNvSpPr txBox="1">
                <a:spLocks noChangeArrowheads="1"/>
              </p:cNvSpPr>
              <p:nvPr/>
            </p:nvSpPr>
            <p:spPr bwMode="auto">
              <a:xfrm>
                <a:off x="7151566" y="2922790"/>
                <a:ext cx="116931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-128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Remote</a:t>
                </a:r>
                <a:br>
                  <a:rPr lang="en-US" altLang="en-US" dirty="0"/>
                </a:br>
                <a:r>
                  <a:rPr lang="en-US" altLang="en-US" dirty="0"/>
                  <a:t>Repos</a:t>
                </a:r>
                <a:endParaRPr lang="en-US" altLang="en-US" dirty="0"/>
              </a:p>
            </p:txBody>
          </p:sp>
          <p:pic>
            <p:nvPicPr>
              <p:cNvPr id="20494" name="Picture 11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291" y="3746126"/>
                <a:ext cx="1443317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6901822" y="3019646"/>
                <a:ext cx="1603131" cy="233249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20490" name="Picture 35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48413" y="12446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TextBox 37"/>
            <p:cNvSpPr txBox="1">
              <a:spLocks noChangeArrowheads="1"/>
            </p:cNvSpPr>
            <p:nvPr/>
          </p:nvSpPr>
          <p:spPr bwMode="auto">
            <a:xfrm>
              <a:off x="7375525" y="1835150"/>
              <a:ext cx="12144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800"/>
                <a:t>GitHub</a:t>
              </a:r>
              <a:endParaRPr lang="en-US" altLang="en-US" sz="280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05" y="3324355"/>
            <a:ext cx="1665633" cy="129583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4281" y="274638"/>
            <a:ext cx="534104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GitHub to Collaborate</a:t>
            </a:r>
            <a:endParaRPr lang="en-US" dirty="0"/>
          </a:p>
        </p:txBody>
      </p:sp>
      <p:pic>
        <p:nvPicPr>
          <p:cNvPr id="1026" name="Picture 2" descr="CMCB | IT &amp; Bioinformatics 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2927">
            <a:off x="2274838" y="2410542"/>
            <a:ext cx="2100955" cy="7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workstation | Article about Computer workstation by The Free  Diction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694" y="350955"/>
            <a:ext cx="1735306" cy="131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Certified (@LinuxCertified) / Twi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5123">
            <a:off x="4019289" y="4847331"/>
            <a:ext cx="2000168" cy="164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imelblog: Cartoon Guide to Bioinformatics: Tips for traditional biologists  learning to code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07" y="420954"/>
            <a:ext cx="1955260" cy="14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464315" y="1670701"/>
            <a:ext cx="825940" cy="358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77389" y="2700773"/>
            <a:ext cx="2896519" cy="323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918118" y="3432780"/>
            <a:ext cx="3355790" cy="706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805849" y="4465377"/>
            <a:ext cx="1468059" cy="456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640195" y="1541121"/>
            <a:ext cx="1662758" cy="1002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Presentation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Nimbus Roman No9 L</vt:lpstr>
      <vt:lpstr>MS PGothic</vt:lpstr>
      <vt:lpstr>Droid Sans Fallback</vt:lpstr>
      <vt:lpstr>Calibri</vt:lpstr>
      <vt:lpstr>MS PGothic</vt:lpstr>
      <vt:lpstr>DejaVu Sans</vt:lpstr>
      <vt:lpstr>Microsoft YaHei</vt:lpstr>
      <vt:lpstr>Arial Unicode MS</vt:lpstr>
      <vt:lpstr>Calibri Light</vt:lpstr>
      <vt:lpstr>Gubbi</vt:lpstr>
      <vt:lpstr>Thème Office</vt:lpstr>
      <vt:lpstr>PowerPoint 演示文稿</vt:lpstr>
      <vt:lpstr>Version Control  Why track/manage different versions of bioinformatics analysis pipelines?</vt:lpstr>
      <vt:lpstr>Version Control Systems (VCSs)</vt:lpstr>
      <vt:lpstr>Version Control Hosting Services</vt:lpstr>
      <vt:lpstr>GitHub-User Perspective</vt:lpstr>
      <vt:lpstr>GitHub-User Perspective</vt:lpstr>
      <vt:lpstr>GitHub-User Perspective</vt:lpstr>
      <vt:lpstr>GitHub-User Perspective</vt:lpstr>
      <vt:lpstr>Using GitHub to Collaborate</vt:lpstr>
      <vt:lpstr>Questions to answer</vt:lpstr>
      <vt:lpstr>Repo Organization</vt:lpstr>
      <vt:lpstr>Repo Organization</vt:lpstr>
      <vt:lpstr>Repo Organization</vt:lpstr>
      <vt:lpstr>Repo Organization</vt:lpstr>
      <vt:lpstr>Local repos also have...</vt:lpstr>
      <vt:lpstr>Local Repo Operations</vt:lpstr>
      <vt:lpstr>How commit works...</vt:lpstr>
      <vt:lpstr>How commit works...</vt:lpstr>
      <vt:lpstr>Remote Repo Operations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Fatoumata Seck</dc:creator>
  <cp:lastModifiedBy>karim</cp:lastModifiedBy>
  <cp:revision>7</cp:revision>
  <dcterms:created xsi:type="dcterms:W3CDTF">2022-11-24T11:52:29Z</dcterms:created>
  <dcterms:modified xsi:type="dcterms:W3CDTF">2022-11-24T11:52:29Z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