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 id="2147483655" r:id="rId3"/>
  </p:sldMasterIdLst>
  <p:notesMasterIdLst>
    <p:notesMasterId r:id="rId51"/>
  </p:notesMasterIdLst>
  <p:sldIdLst>
    <p:sldId id="257" r:id="rId4"/>
    <p:sldId id="258" r:id="rId5"/>
    <p:sldId id="331" r:id="rId6"/>
    <p:sldId id="262" r:id="rId7"/>
    <p:sldId id="263" r:id="rId8"/>
    <p:sldId id="264" r:id="rId9"/>
    <p:sldId id="332" r:id="rId10"/>
    <p:sldId id="265" r:id="rId11"/>
    <p:sldId id="267" r:id="rId12"/>
    <p:sldId id="269" r:id="rId13"/>
    <p:sldId id="333" r:id="rId14"/>
    <p:sldId id="334" r:id="rId15"/>
    <p:sldId id="271" r:id="rId16"/>
    <p:sldId id="335" r:id="rId17"/>
    <p:sldId id="273" r:id="rId18"/>
    <p:sldId id="275" r:id="rId19"/>
    <p:sldId id="336" r:id="rId20"/>
    <p:sldId id="278" r:id="rId21"/>
    <p:sldId id="280" r:id="rId22"/>
    <p:sldId id="282" r:id="rId23"/>
    <p:sldId id="284" r:id="rId24"/>
    <p:sldId id="286" r:id="rId25"/>
    <p:sldId id="288" r:id="rId26"/>
    <p:sldId id="290" r:id="rId27"/>
    <p:sldId id="292" r:id="rId28"/>
    <p:sldId id="294" r:id="rId29"/>
    <p:sldId id="296" r:id="rId30"/>
    <p:sldId id="298" r:id="rId31"/>
    <p:sldId id="300" r:id="rId32"/>
    <p:sldId id="302" r:id="rId33"/>
    <p:sldId id="337" r:id="rId34"/>
    <p:sldId id="338" r:id="rId35"/>
    <p:sldId id="304" r:id="rId36"/>
    <p:sldId id="339" r:id="rId37"/>
    <p:sldId id="306" r:id="rId38"/>
    <p:sldId id="308" r:id="rId39"/>
    <p:sldId id="310" r:id="rId40"/>
    <p:sldId id="312" r:id="rId41"/>
    <p:sldId id="314" r:id="rId42"/>
    <p:sldId id="316" r:id="rId43"/>
    <p:sldId id="318" r:id="rId44"/>
    <p:sldId id="320" r:id="rId45"/>
    <p:sldId id="340" r:id="rId46"/>
    <p:sldId id="322" r:id="rId47"/>
    <p:sldId id="324" r:id="rId48"/>
    <p:sldId id="326" r:id="rId49"/>
    <p:sldId id="328" r:id="rId50"/>
  </p:sldIdLst>
  <p:sldSz cx="9144000" cy="6858000" type="screen4x3"/>
  <p:notesSz cx="6794500" cy="9931400"/>
  <p:defaultTextStyle>
    <a:defPPr>
      <a:defRPr lang="en-US"/>
    </a:defPPr>
    <a:lvl1pPr algn="ctr" rtl="0" eaLnBrk="0" fontAlgn="base" hangingPunct="0">
      <a:spcBef>
        <a:spcPct val="0"/>
      </a:spcBef>
      <a:spcAft>
        <a:spcPct val="0"/>
      </a:spcAft>
      <a:defRPr sz="2400" kern="1200">
        <a:solidFill>
          <a:schemeClr val="tx1"/>
        </a:solidFill>
        <a:latin typeface="Times"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 charset="0"/>
        <a:ea typeface="+mn-ea"/>
        <a:cs typeface="+mn-cs"/>
      </a:defRPr>
    </a:lvl5pPr>
    <a:lvl6pPr marL="2286000" algn="l" defTabSz="457200" rtl="0" eaLnBrk="1" latinLnBrk="0" hangingPunct="1">
      <a:defRPr sz="2400" kern="1200">
        <a:solidFill>
          <a:schemeClr val="tx1"/>
        </a:solidFill>
        <a:latin typeface="Times" pitchFamily="-1" charset="0"/>
        <a:ea typeface="+mn-ea"/>
        <a:cs typeface="+mn-cs"/>
      </a:defRPr>
    </a:lvl6pPr>
    <a:lvl7pPr marL="2743200" algn="l" defTabSz="457200" rtl="0" eaLnBrk="1" latinLnBrk="0" hangingPunct="1">
      <a:defRPr sz="2400" kern="1200">
        <a:solidFill>
          <a:schemeClr val="tx1"/>
        </a:solidFill>
        <a:latin typeface="Times" pitchFamily="-1" charset="0"/>
        <a:ea typeface="+mn-ea"/>
        <a:cs typeface="+mn-cs"/>
      </a:defRPr>
    </a:lvl7pPr>
    <a:lvl8pPr marL="3200400" algn="l" defTabSz="457200" rtl="0" eaLnBrk="1" latinLnBrk="0" hangingPunct="1">
      <a:defRPr sz="2400" kern="1200">
        <a:solidFill>
          <a:schemeClr val="tx1"/>
        </a:solidFill>
        <a:latin typeface="Times" pitchFamily="-1" charset="0"/>
        <a:ea typeface="+mn-ea"/>
        <a:cs typeface="+mn-cs"/>
      </a:defRPr>
    </a:lvl8pPr>
    <a:lvl9pPr marL="3657600" algn="l" defTabSz="457200" rtl="0" eaLnBrk="1" latinLnBrk="0" hangingPunct="1">
      <a:defRPr sz="24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00FF"/>
    <a:srgbClr val="0099FF"/>
    <a:srgbClr val="822F5A"/>
    <a:srgbClr val="21677E"/>
    <a:srgbClr val="EFEFEF"/>
    <a:srgbClr val="8A7967"/>
    <a:srgbClr val="766A62"/>
    <a:srgbClr val="607869"/>
    <a:srgbClr val="005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309" autoAdjust="0"/>
  </p:normalViewPr>
  <p:slideViewPr>
    <p:cSldViewPr>
      <p:cViewPr varScale="1">
        <p:scale>
          <a:sx n="99" d="100"/>
          <a:sy n="99" d="100"/>
        </p:scale>
        <p:origin x="12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68A3A-F521-44EA-B048-18A6B829CC72}" type="doc">
      <dgm:prSet loTypeId="urn:microsoft.com/office/officeart/2005/8/layout/hList1" loCatId="list" qsTypeId="urn:microsoft.com/office/officeart/2005/8/quickstyle/3d3" qsCatId="3D" csTypeId="urn:microsoft.com/office/officeart/2005/8/colors/colorful4" csCatId="colorful"/>
      <dgm:spPr/>
      <dgm:t>
        <a:bodyPr/>
        <a:lstStyle/>
        <a:p>
          <a:endParaRPr lang="en-GB"/>
        </a:p>
      </dgm:t>
    </dgm:pt>
    <dgm:pt modelId="{2202D01F-4134-464C-987A-169E6B03AFA1}">
      <dgm:prSet custT="1"/>
      <dgm:spPr/>
      <dgm:t>
        <a:bodyPr/>
        <a:lstStyle/>
        <a:p>
          <a:r>
            <a:rPr lang="en-GB" sz="900" b="0" i="0" baseline="0" dirty="0"/>
            <a:t>Chromosome Name</a:t>
          </a:r>
          <a:endParaRPr lang="en-GB" sz="900" dirty="0"/>
        </a:p>
      </dgm:t>
    </dgm:pt>
    <dgm:pt modelId="{7A8B627C-A290-4090-BF37-045F594D80E2}" type="parTrans" cxnId="{6D4A04FB-FCCC-47A2-9A62-C3457271EFC7}">
      <dgm:prSet/>
      <dgm:spPr/>
      <dgm:t>
        <a:bodyPr/>
        <a:lstStyle/>
        <a:p>
          <a:endParaRPr lang="en-GB"/>
        </a:p>
      </dgm:t>
    </dgm:pt>
    <dgm:pt modelId="{4C748305-F617-4602-9EA2-6FB070BE3990}" type="sibTrans" cxnId="{6D4A04FB-FCCC-47A2-9A62-C3457271EFC7}">
      <dgm:prSet/>
      <dgm:spPr/>
      <dgm:t>
        <a:bodyPr/>
        <a:lstStyle/>
        <a:p>
          <a:endParaRPr lang="en-GB"/>
        </a:p>
      </dgm:t>
    </dgm:pt>
    <dgm:pt modelId="{0856529A-4FA2-4FF7-80FB-2F4AD722ACCB}">
      <dgm:prSet/>
      <dgm:spPr/>
      <dgm:t>
        <a:bodyPr/>
        <a:lstStyle/>
        <a:p>
          <a:r>
            <a:rPr lang="en-GB" b="0" i="0" baseline="0"/>
            <a:t>Chromosome Position</a:t>
          </a:r>
          <a:endParaRPr lang="en-GB"/>
        </a:p>
      </dgm:t>
    </dgm:pt>
    <dgm:pt modelId="{FBA57EB2-B23F-463D-A485-3A6EDE7A4925}" type="parTrans" cxnId="{86CF20AA-F311-46E0-8DA6-94B32FAA21B4}">
      <dgm:prSet/>
      <dgm:spPr/>
      <dgm:t>
        <a:bodyPr/>
        <a:lstStyle/>
        <a:p>
          <a:endParaRPr lang="en-GB"/>
        </a:p>
      </dgm:t>
    </dgm:pt>
    <dgm:pt modelId="{390B7E17-E5D7-4CC8-860A-99A356630102}" type="sibTrans" cxnId="{86CF20AA-F311-46E0-8DA6-94B32FAA21B4}">
      <dgm:prSet/>
      <dgm:spPr/>
      <dgm:t>
        <a:bodyPr/>
        <a:lstStyle/>
        <a:p>
          <a:endParaRPr lang="en-GB"/>
        </a:p>
      </dgm:t>
    </dgm:pt>
    <dgm:pt modelId="{E9C757BC-B138-40BF-8D7A-F60B665D4668}">
      <dgm:prSet/>
      <dgm:spPr/>
      <dgm:t>
        <a:bodyPr/>
        <a:lstStyle/>
        <a:p>
          <a:r>
            <a:rPr lang="en-GB" b="0" i="0" baseline="0"/>
            <a:t>ID</a:t>
          </a:r>
          <a:endParaRPr lang="en-GB"/>
        </a:p>
      </dgm:t>
    </dgm:pt>
    <dgm:pt modelId="{637B889B-2516-454C-9172-6E278B8A4503}" type="parTrans" cxnId="{B1CDAB26-8C71-4F6E-9004-AD04B9EBA4F6}">
      <dgm:prSet/>
      <dgm:spPr/>
      <dgm:t>
        <a:bodyPr/>
        <a:lstStyle/>
        <a:p>
          <a:endParaRPr lang="en-GB"/>
        </a:p>
      </dgm:t>
    </dgm:pt>
    <dgm:pt modelId="{86B0BEEC-F311-4B54-94FD-CCCA14D73F4A}" type="sibTrans" cxnId="{B1CDAB26-8C71-4F6E-9004-AD04B9EBA4F6}">
      <dgm:prSet/>
      <dgm:spPr/>
      <dgm:t>
        <a:bodyPr/>
        <a:lstStyle/>
        <a:p>
          <a:endParaRPr lang="en-GB"/>
        </a:p>
      </dgm:t>
    </dgm:pt>
    <dgm:pt modelId="{CE865DDF-B2F7-4BDA-958A-DCC49853570A}">
      <dgm:prSet/>
      <dgm:spPr/>
      <dgm:t>
        <a:bodyPr/>
        <a:lstStyle/>
        <a:p>
          <a:r>
            <a:rPr lang="en-GB" b="0" i="0" baseline="0" dirty="0"/>
            <a:t>Reference base(s)</a:t>
          </a:r>
          <a:endParaRPr lang="en-GB" dirty="0"/>
        </a:p>
      </dgm:t>
    </dgm:pt>
    <dgm:pt modelId="{30C70084-E3B4-4DE6-94F6-5FC159AF22B2}" type="parTrans" cxnId="{707CC272-DB28-4D05-A45A-4433536FAE8B}">
      <dgm:prSet/>
      <dgm:spPr/>
      <dgm:t>
        <a:bodyPr/>
        <a:lstStyle/>
        <a:p>
          <a:endParaRPr lang="en-GB"/>
        </a:p>
      </dgm:t>
    </dgm:pt>
    <dgm:pt modelId="{829D07BE-65C6-4372-AA95-2FC4BFF61811}" type="sibTrans" cxnId="{707CC272-DB28-4D05-A45A-4433536FAE8B}">
      <dgm:prSet/>
      <dgm:spPr/>
      <dgm:t>
        <a:bodyPr/>
        <a:lstStyle/>
        <a:p>
          <a:endParaRPr lang="en-GB"/>
        </a:p>
      </dgm:t>
    </dgm:pt>
    <dgm:pt modelId="{EAF988C8-5B49-4107-8D7A-6206FC609533}">
      <dgm:prSet/>
      <dgm:spPr/>
      <dgm:t>
        <a:bodyPr/>
        <a:lstStyle/>
        <a:p>
          <a:r>
            <a:rPr lang="en-GB" b="0" i="0" baseline="0"/>
            <a:t>Alternate base(s)</a:t>
          </a:r>
          <a:endParaRPr lang="en-GB"/>
        </a:p>
      </dgm:t>
    </dgm:pt>
    <dgm:pt modelId="{F084B528-613F-4DB4-A96F-7727887F318F}" type="parTrans" cxnId="{0ED524BB-2B2F-4A01-AB22-E4F763E88BBC}">
      <dgm:prSet/>
      <dgm:spPr/>
      <dgm:t>
        <a:bodyPr/>
        <a:lstStyle/>
        <a:p>
          <a:endParaRPr lang="en-GB"/>
        </a:p>
      </dgm:t>
    </dgm:pt>
    <dgm:pt modelId="{A6461436-141E-4D93-87A5-8EE32C5A5CC9}" type="sibTrans" cxnId="{0ED524BB-2B2F-4A01-AB22-E4F763E88BBC}">
      <dgm:prSet/>
      <dgm:spPr/>
      <dgm:t>
        <a:bodyPr/>
        <a:lstStyle/>
        <a:p>
          <a:endParaRPr lang="en-GB"/>
        </a:p>
      </dgm:t>
    </dgm:pt>
    <dgm:pt modelId="{B8AD26E1-BDEB-41D6-AE15-67E6E45069BE}">
      <dgm:prSet/>
      <dgm:spPr/>
      <dgm:t>
        <a:bodyPr/>
        <a:lstStyle/>
        <a:p>
          <a:r>
            <a:rPr lang="en-GB" b="0" i="0" baseline="0"/>
            <a:t>Variant Quality</a:t>
          </a:r>
          <a:endParaRPr lang="en-GB"/>
        </a:p>
      </dgm:t>
    </dgm:pt>
    <dgm:pt modelId="{67C8BC22-9404-43CF-BDDA-FE06010ECCB5}" type="parTrans" cxnId="{A432446D-A4A0-4138-B44A-FE9531911C5F}">
      <dgm:prSet/>
      <dgm:spPr/>
      <dgm:t>
        <a:bodyPr/>
        <a:lstStyle/>
        <a:p>
          <a:endParaRPr lang="en-GB"/>
        </a:p>
      </dgm:t>
    </dgm:pt>
    <dgm:pt modelId="{0F3BE01F-DD01-4427-BED9-01F8A1E2FB20}" type="sibTrans" cxnId="{A432446D-A4A0-4138-B44A-FE9531911C5F}">
      <dgm:prSet/>
      <dgm:spPr/>
      <dgm:t>
        <a:bodyPr/>
        <a:lstStyle/>
        <a:p>
          <a:endParaRPr lang="en-GB"/>
        </a:p>
      </dgm:t>
    </dgm:pt>
    <dgm:pt modelId="{B5739E17-1C64-431C-AA29-0FF8DE32CFCB}">
      <dgm:prSet/>
      <dgm:spPr/>
      <dgm:t>
        <a:bodyPr/>
        <a:lstStyle/>
        <a:p>
          <a:r>
            <a:rPr lang="en-GB" b="0" i="0" baseline="0"/>
            <a:t>Filter</a:t>
          </a:r>
          <a:endParaRPr lang="en-GB"/>
        </a:p>
      </dgm:t>
    </dgm:pt>
    <dgm:pt modelId="{B2334C9A-22F8-4757-AF75-0C8DBE9EBBB7}" type="parTrans" cxnId="{9BEF356B-4C0C-4DAF-A975-E5743B520392}">
      <dgm:prSet/>
      <dgm:spPr/>
      <dgm:t>
        <a:bodyPr/>
        <a:lstStyle/>
        <a:p>
          <a:endParaRPr lang="en-GB"/>
        </a:p>
      </dgm:t>
    </dgm:pt>
    <dgm:pt modelId="{0A548A20-10C9-49C3-82BB-0E499214C2C9}" type="sibTrans" cxnId="{9BEF356B-4C0C-4DAF-A975-E5743B520392}">
      <dgm:prSet/>
      <dgm:spPr/>
      <dgm:t>
        <a:bodyPr/>
        <a:lstStyle/>
        <a:p>
          <a:endParaRPr lang="en-GB"/>
        </a:p>
      </dgm:t>
    </dgm:pt>
    <dgm:pt modelId="{06F54548-2FD8-4AF9-9370-33024A5DDDFF}">
      <dgm:prSet/>
      <dgm:spPr/>
      <dgm:t>
        <a:bodyPr/>
        <a:lstStyle/>
        <a:p>
          <a:r>
            <a:rPr lang="en-GB" b="0" i="0" baseline="0"/>
            <a:t>Info</a:t>
          </a:r>
          <a:endParaRPr lang="en-GB"/>
        </a:p>
      </dgm:t>
    </dgm:pt>
    <dgm:pt modelId="{FD839B08-4FDC-4442-815C-C3D920E2AC48}" type="parTrans" cxnId="{5EF12617-0D83-488B-A8F8-97D6173B7511}">
      <dgm:prSet/>
      <dgm:spPr/>
      <dgm:t>
        <a:bodyPr/>
        <a:lstStyle/>
        <a:p>
          <a:endParaRPr lang="en-GB"/>
        </a:p>
      </dgm:t>
    </dgm:pt>
    <dgm:pt modelId="{9DD2A0BD-9732-4F7A-A5C8-4E5E3D69F426}" type="sibTrans" cxnId="{5EF12617-0D83-488B-A8F8-97D6173B7511}">
      <dgm:prSet/>
      <dgm:spPr/>
      <dgm:t>
        <a:bodyPr/>
        <a:lstStyle/>
        <a:p>
          <a:endParaRPr lang="en-GB"/>
        </a:p>
      </dgm:t>
    </dgm:pt>
    <dgm:pt modelId="{45E380DD-3706-474E-BEF7-A0FC04E42ABD}" type="pres">
      <dgm:prSet presAssocID="{A0768A3A-F521-44EA-B048-18A6B829CC72}" presName="Name0" presStyleCnt="0">
        <dgm:presLayoutVars>
          <dgm:dir/>
          <dgm:animLvl val="lvl"/>
          <dgm:resizeHandles val="exact"/>
        </dgm:presLayoutVars>
      </dgm:prSet>
      <dgm:spPr/>
    </dgm:pt>
    <dgm:pt modelId="{79CF81A9-FD07-4B7B-BD05-F7F237AC2F35}" type="pres">
      <dgm:prSet presAssocID="{2202D01F-4134-464C-987A-169E6B03AFA1}" presName="composite" presStyleCnt="0"/>
      <dgm:spPr/>
    </dgm:pt>
    <dgm:pt modelId="{D818B3FA-F42C-4B8B-89D4-45913B64D21B}" type="pres">
      <dgm:prSet presAssocID="{2202D01F-4134-464C-987A-169E6B03AFA1}" presName="parTx" presStyleLbl="alignNode1" presStyleIdx="0" presStyleCnt="8">
        <dgm:presLayoutVars>
          <dgm:chMax val="0"/>
          <dgm:chPref val="0"/>
          <dgm:bulletEnabled val="1"/>
        </dgm:presLayoutVars>
      </dgm:prSet>
      <dgm:spPr/>
    </dgm:pt>
    <dgm:pt modelId="{9F8986E6-9073-4DC4-A71B-FA2BF31B6824}" type="pres">
      <dgm:prSet presAssocID="{2202D01F-4134-464C-987A-169E6B03AFA1}" presName="desTx" presStyleLbl="alignAccFollowNode1" presStyleIdx="0" presStyleCnt="8">
        <dgm:presLayoutVars>
          <dgm:bulletEnabled val="1"/>
        </dgm:presLayoutVars>
      </dgm:prSet>
      <dgm:spPr/>
    </dgm:pt>
    <dgm:pt modelId="{5A1AA6C8-218E-45C1-948C-850CD0760D2D}" type="pres">
      <dgm:prSet presAssocID="{4C748305-F617-4602-9EA2-6FB070BE3990}" presName="space" presStyleCnt="0"/>
      <dgm:spPr/>
    </dgm:pt>
    <dgm:pt modelId="{1129E7F0-05A5-4ABA-A889-56A6417A2D41}" type="pres">
      <dgm:prSet presAssocID="{0856529A-4FA2-4FF7-80FB-2F4AD722ACCB}" presName="composite" presStyleCnt="0"/>
      <dgm:spPr/>
    </dgm:pt>
    <dgm:pt modelId="{AB0C299F-35ED-47C8-9195-DA1DF4F87121}" type="pres">
      <dgm:prSet presAssocID="{0856529A-4FA2-4FF7-80FB-2F4AD722ACCB}" presName="parTx" presStyleLbl="alignNode1" presStyleIdx="1" presStyleCnt="8">
        <dgm:presLayoutVars>
          <dgm:chMax val="0"/>
          <dgm:chPref val="0"/>
          <dgm:bulletEnabled val="1"/>
        </dgm:presLayoutVars>
      </dgm:prSet>
      <dgm:spPr/>
    </dgm:pt>
    <dgm:pt modelId="{7BDF7A93-E3CB-4D7B-90C7-D0C9D893C3B4}" type="pres">
      <dgm:prSet presAssocID="{0856529A-4FA2-4FF7-80FB-2F4AD722ACCB}" presName="desTx" presStyleLbl="alignAccFollowNode1" presStyleIdx="1" presStyleCnt="8">
        <dgm:presLayoutVars>
          <dgm:bulletEnabled val="1"/>
        </dgm:presLayoutVars>
      </dgm:prSet>
      <dgm:spPr/>
    </dgm:pt>
    <dgm:pt modelId="{89886017-7F10-4011-B9FA-93465DBD8EA9}" type="pres">
      <dgm:prSet presAssocID="{390B7E17-E5D7-4CC8-860A-99A356630102}" presName="space" presStyleCnt="0"/>
      <dgm:spPr/>
    </dgm:pt>
    <dgm:pt modelId="{E690493D-D7F6-4E29-AFE2-4732CC76EF1D}" type="pres">
      <dgm:prSet presAssocID="{E9C757BC-B138-40BF-8D7A-F60B665D4668}" presName="composite" presStyleCnt="0"/>
      <dgm:spPr/>
    </dgm:pt>
    <dgm:pt modelId="{D2177CA7-607D-4E04-9D38-BCE946F15DB6}" type="pres">
      <dgm:prSet presAssocID="{E9C757BC-B138-40BF-8D7A-F60B665D4668}" presName="parTx" presStyleLbl="alignNode1" presStyleIdx="2" presStyleCnt="8">
        <dgm:presLayoutVars>
          <dgm:chMax val="0"/>
          <dgm:chPref val="0"/>
          <dgm:bulletEnabled val="1"/>
        </dgm:presLayoutVars>
      </dgm:prSet>
      <dgm:spPr/>
    </dgm:pt>
    <dgm:pt modelId="{90A31194-879E-4583-86D7-8919F0480BFF}" type="pres">
      <dgm:prSet presAssocID="{E9C757BC-B138-40BF-8D7A-F60B665D4668}" presName="desTx" presStyleLbl="alignAccFollowNode1" presStyleIdx="2" presStyleCnt="8">
        <dgm:presLayoutVars>
          <dgm:bulletEnabled val="1"/>
        </dgm:presLayoutVars>
      </dgm:prSet>
      <dgm:spPr/>
    </dgm:pt>
    <dgm:pt modelId="{6710160C-D025-4712-91A1-6B056DA8A7F9}" type="pres">
      <dgm:prSet presAssocID="{86B0BEEC-F311-4B54-94FD-CCCA14D73F4A}" presName="space" presStyleCnt="0"/>
      <dgm:spPr/>
    </dgm:pt>
    <dgm:pt modelId="{99AAFEE1-58ED-4F1A-9A49-3B24ABB75C2D}" type="pres">
      <dgm:prSet presAssocID="{CE865DDF-B2F7-4BDA-958A-DCC49853570A}" presName="composite" presStyleCnt="0"/>
      <dgm:spPr/>
    </dgm:pt>
    <dgm:pt modelId="{F0C86F69-35AE-45B9-9AD1-B801F333D273}" type="pres">
      <dgm:prSet presAssocID="{CE865DDF-B2F7-4BDA-958A-DCC49853570A}" presName="parTx" presStyleLbl="alignNode1" presStyleIdx="3" presStyleCnt="8">
        <dgm:presLayoutVars>
          <dgm:chMax val="0"/>
          <dgm:chPref val="0"/>
          <dgm:bulletEnabled val="1"/>
        </dgm:presLayoutVars>
      </dgm:prSet>
      <dgm:spPr/>
    </dgm:pt>
    <dgm:pt modelId="{702025AE-C6FD-4F93-800A-1CC44FBA35E8}" type="pres">
      <dgm:prSet presAssocID="{CE865DDF-B2F7-4BDA-958A-DCC49853570A}" presName="desTx" presStyleLbl="alignAccFollowNode1" presStyleIdx="3" presStyleCnt="8">
        <dgm:presLayoutVars>
          <dgm:bulletEnabled val="1"/>
        </dgm:presLayoutVars>
      </dgm:prSet>
      <dgm:spPr/>
    </dgm:pt>
    <dgm:pt modelId="{8775D594-9EFD-4968-BCCD-3AB59609AB97}" type="pres">
      <dgm:prSet presAssocID="{829D07BE-65C6-4372-AA95-2FC4BFF61811}" presName="space" presStyleCnt="0"/>
      <dgm:spPr/>
    </dgm:pt>
    <dgm:pt modelId="{FEB5BCA9-D033-41A5-B097-8CE82C44E106}" type="pres">
      <dgm:prSet presAssocID="{EAF988C8-5B49-4107-8D7A-6206FC609533}" presName="composite" presStyleCnt="0"/>
      <dgm:spPr/>
    </dgm:pt>
    <dgm:pt modelId="{1A00303F-7C50-4559-B26D-E1D12CE3C9AC}" type="pres">
      <dgm:prSet presAssocID="{EAF988C8-5B49-4107-8D7A-6206FC609533}" presName="parTx" presStyleLbl="alignNode1" presStyleIdx="4" presStyleCnt="8">
        <dgm:presLayoutVars>
          <dgm:chMax val="0"/>
          <dgm:chPref val="0"/>
          <dgm:bulletEnabled val="1"/>
        </dgm:presLayoutVars>
      </dgm:prSet>
      <dgm:spPr/>
    </dgm:pt>
    <dgm:pt modelId="{02C58423-3C33-4955-9136-D0922D88C524}" type="pres">
      <dgm:prSet presAssocID="{EAF988C8-5B49-4107-8D7A-6206FC609533}" presName="desTx" presStyleLbl="alignAccFollowNode1" presStyleIdx="4" presStyleCnt="8">
        <dgm:presLayoutVars>
          <dgm:bulletEnabled val="1"/>
        </dgm:presLayoutVars>
      </dgm:prSet>
      <dgm:spPr/>
    </dgm:pt>
    <dgm:pt modelId="{F0249B90-F394-48C3-BB65-69111B7E55F3}" type="pres">
      <dgm:prSet presAssocID="{A6461436-141E-4D93-87A5-8EE32C5A5CC9}" presName="space" presStyleCnt="0"/>
      <dgm:spPr/>
    </dgm:pt>
    <dgm:pt modelId="{E40BC197-6B7E-4A2A-A9DA-5A3962DC7BD4}" type="pres">
      <dgm:prSet presAssocID="{B8AD26E1-BDEB-41D6-AE15-67E6E45069BE}" presName="composite" presStyleCnt="0"/>
      <dgm:spPr/>
    </dgm:pt>
    <dgm:pt modelId="{50CFB086-033E-4758-AE65-35945B5B042F}" type="pres">
      <dgm:prSet presAssocID="{B8AD26E1-BDEB-41D6-AE15-67E6E45069BE}" presName="parTx" presStyleLbl="alignNode1" presStyleIdx="5" presStyleCnt="8">
        <dgm:presLayoutVars>
          <dgm:chMax val="0"/>
          <dgm:chPref val="0"/>
          <dgm:bulletEnabled val="1"/>
        </dgm:presLayoutVars>
      </dgm:prSet>
      <dgm:spPr/>
    </dgm:pt>
    <dgm:pt modelId="{3124CFC7-5AE8-4FC4-AC34-CB84C33B4838}" type="pres">
      <dgm:prSet presAssocID="{B8AD26E1-BDEB-41D6-AE15-67E6E45069BE}" presName="desTx" presStyleLbl="alignAccFollowNode1" presStyleIdx="5" presStyleCnt="8">
        <dgm:presLayoutVars>
          <dgm:bulletEnabled val="1"/>
        </dgm:presLayoutVars>
      </dgm:prSet>
      <dgm:spPr/>
    </dgm:pt>
    <dgm:pt modelId="{4D5DBBEC-8004-4B13-8DC2-30D05AC23952}" type="pres">
      <dgm:prSet presAssocID="{0F3BE01F-DD01-4427-BED9-01F8A1E2FB20}" presName="space" presStyleCnt="0"/>
      <dgm:spPr/>
    </dgm:pt>
    <dgm:pt modelId="{93BE0FC6-0D93-401E-850E-390BCE650E7A}" type="pres">
      <dgm:prSet presAssocID="{B5739E17-1C64-431C-AA29-0FF8DE32CFCB}" presName="composite" presStyleCnt="0"/>
      <dgm:spPr/>
    </dgm:pt>
    <dgm:pt modelId="{0F7FDFBC-1FB7-4FE6-850D-50F2A1477125}" type="pres">
      <dgm:prSet presAssocID="{B5739E17-1C64-431C-AA29-0FF8DE32CFCB}" presName="parTx" presStyleLbl="alignNode1" presStyleIdx="6" presStyleCnt="8">
        <dgm:presLayoutVars>
          <dgm:chMax val="0"/>
          <dgm:chPref val="0"/>
          <dgm:bulletEnabled val="1"/>
        </dgm:presLayoutVars>
      </dgm:prSet>
      <dgm:spPr/>
    </dgm:pt>
    <dgm:pt modelId="{16F9E666-BE3C-4FF3-9E5A-981C6B175805}" type="pres">
      <dgm:prSet presAssocID="{B5739E17-1C64-431C-AA29-0FF8DE32CFCB}" presName="desTx" presStyleLbl="alignAccFollowNode1" presStyleIdx="6" presStyleCnt="8">
        <dgm:presLayoutVars>
          <dgm:bulletEnabled val="1"/>
        </dgm:presLayoutVars>
      </dgm:prSet>
      <dgm:spPr/>
    </dgm:pt>
    <dgm:pt modelId="{E5016065-E6C1-4E52-B298-D2239C8C099F}" type="pres">
      <dgm:prSet presAssocID="{0A548A20-10C9-49C3-82BB-0E499214C2C9}" presName="space" presStyleCnt="0"/>
      <dgm:spPr/>
    </dgm:pt>
    <dgm:pt modelId="{DAD892C1-3FC2-47FB-9CFF-F21BC9186E1A}" type="pres">
      <dgm:prSet presAssocID="{06F54548-2FD8-4AF9-9370-33024A5DDDFF}" presName="composite" presStyleCnt="0"/>
      <dgm:spPr/>
    </dgm:pt>
    <dgm:pt modelId="{CF9790AD-D333-479A-B19C-42152C035849}" type="pres">
      <dgm:prSet presAssocID="{06F54548-2FD8-4AF9-9370-33024A5DDDFF}" presName="parTx" presStyleLbl="alignNode1" presStyleIdx="7" presStyleCnt="8">
        <dgm:presLayoutVars>
          <dgm:chMax val="0"/>
          <dgm:chPref val="0"/>
          <dgm:bulletEnabled val="1"/>
        </dgm:presLayoutVars>
      </dgm:prSet>
      <dgm:spPr/>
    </dgm:pt>
    <dgm:pt modelId="{EBDE2DA9-C2D6-4676-9B9B-1F7DDD3B7FC9}" type="pres">
      <dgm:prSet presAssocID="{06F54548-2FD8-4AF9-9370-33024A5DDDFF}" presName="desTx" presStyleLbl="alignAccFollowNode1" presStyleIdx="7" presStyleCnt="8">
        <dgm:presLayoutVars>
          <dgm:bulletEnabled val="1"/>
        </dgm:presLayoutVars>
      </dgm:prSet>
      <dgm:spPr/>
    </dgm:pt>
  </dgm:ptLst>
  <dgm:cxnLst>
    <dgm:cxn modelId="{FD78EA09-6EB9-4CEB-ABAE-C1DF948C6F43}" type="presOf" srcId="{B5739E17-1C64-431C-AA29-0FF8DE32CFCB}" destId="{0F7FDFBC-1FB7-4FE6-850D-50F2A1477125}" srcOrd="0" destOrd="0" presId="urn:microsoft.com/office/officeart/2005/8/layout/hList1"/>
    <dgm:cxn modelId="{5EF12617-0D83-488B-A8F8-97D6173B7511}" srcId="{A0768A3A-F521-44EA-B048-18A6B829CC72}" destId="{06F54548-2FD8-4AF9-9370-33024A5DDDFF}" srcOrd="7" destOrd="0" parTransId="{FD839B08-4FDC-4442-815C-C3D920E2AC48}" sibTransId="{9DD2A0BD-9732-4F7A-A5C8-4E5E3D69F426}"/>
    <dgm:cxn modelId="{B1CDAB26-8C71-4F6E-9004-AD04B9EBA4F6}" srcId="{A0768A3A-F521-44EA-B048-18A6B829CC72}" destId="{E9C757BC-B138-40BF-8D7A-F60B665D4668}" srcOrd="2" destOrd="0" parTransId="{637B889B-2516-454C-9172-6E278B8A4503}" sibTransId="{86B0BEEC-F311-4B54-94FD-CCCA14D73F4A}"/>
    <dgm:cxn modelId="{D296A43E-2A23-4CD7-A179-CEFD61A80C55}" type="presOf" srcId="{A0768A3A-F521-44EA-B048-18A6B829CC72}" destId="{45E380DD-3706-474E-BEF7-A0FC04E42ABD}" srcOrd="0" destOrd="0" presId="urn:microsoft.com/office/officeart/2005/8/layout/hList1"/>
    <dgm:cxn modelId="{9BEF356B-4C0C-4DAF-A975-E5743B520392}" srcId="{A0768A3A-F521-44EA-B048-18A6B829CC72}" destId="{B5739E17-1C64-431C-AA29-0FF8DE32CFCB}" srcOrd="6" destOrd="0" parTransId="{B2334C9A-22F8-4757-AF75-0C8DBE9EBBB7}" sibTransId="{0A548A20-10C9-49C3-82BB-0E499214C2C9}"/>
    <dgm:cxn modelId="{A432446D-A4A0-4138-B44A-FE9531911C5F}" srcId="{A0768A3A-F521-44EA-B048-18A6B829CC72}" destId="{B8AD26E1-BDEB-41D6-AE15-67E6E45069BE}" srcOrd="5" destOrd="0" parTransId="{67C8BC22-9404-43CF-BDDA-FE06010ECCB5}" sibTransId="{0F3BE01F-DD01-4427-BED9-01F8A1E2FB20}"/>
    <dgm:cxn modelId="{707CC272-DB28-4D05-A45A-4433536FAE8B}" srcId="{A0768A3A-F521-44EA-B048-18A6B829CC72}" destId="{CE865DDF-B2F7-4BDA-958A-DCC49853570A}" srcOrd="3" destOrd="0" parTransId="{30C70084-E3B4-4DE6-94F6-5FC159AF22B2}" sibTransId="{829D07BE-65C6-4372-AA95-2FC4BFF61811}"/>
    <dgm:cxn modelId="{1584C875-6F73-4F13-BB80-DE5345B3918D}" type="presOf" srcId="{EAF988C8-5B49-4107-8D7A-6206FC609533}" destId="{1A00303F-7C50-4559-B26D-E1D12CE3C9AC}" srcOrd="0" destOrd="0" presId="urn:microsoft.com/office/officeart/2005/8/layout/hList1"/>
    <dgm:cxn modelId="{48271E95-95DD-44FF-BACA-1DCA3378930A}" type="presOf" srcId="{0856529A-4FA2-4FF7-80FB-2F4AD722ACCB}" destId="{AB0C299F-35ED-47C8-9195-DA1DF4F87121}" srcOrd="0" destOrd="0" presId="urn:microsoft.com/office/officeart/2005/8/layout/hList1"/>
    <dgm:cxn modelId="{86CF20AA-F311-46E0-8DA6-94B32FAA21B4}" srcId="{A0768A3A-F521-44EA-B048-18A6B829CC72}" destId="{0856529A-4FA2-4FF7-80FB-2F4AD722ACCB}" srcOrd="1" destOrd="0" parTransId="{FBA57EB2-B23F-463D-A485-3A6EDE7A4925}" sibTransId="{390B7E17-E5D7-4CC8-860A-99A356630102}"/>
    <dgm:cxn modelId="{0A4436B3-F172-4592-95C1-7A8176D5F5B1}" type="presOf" srcId="{B8AD26E1-BDEB-41D6-AE15-67E6E45069BE}" destId="{50CFB086-033E-4758-AE65-35945B5B042F}" srcOrd="0" destOrd="0" presId="urn:microsoft.com/office/officeart/2005/8/layout/hList1"/>
    <dgm:cxn modelId="{0ED524BB-2B2F-4A01-AB22-E4F763E88BBC}" srcId="{A0768A3A-F521-44EA-B048-18A6B829CC72}" destId="{EAF988C8-5B49-4107-8D7A-6206FC609533}" srcOrd="4" destOrd="0" parTransId="{F084B528-613F-4DB4-A96F-7727887F318F}" sibTransId="{A6461436-141E-4D93-87A5-8EE32C5A5CC9}"/>
    <dgm:cxn modelId="{7570C7BB-3EDF-4A44-A022-CA14D97965C3}" type="presOf" srcId="{CE865DDF-B2F7-4BDA-958A-DCC49853570A}" destId="{F0C86F69-35AE-45B9-9AD1-B801F333D273}" srcOrd="0" destOrd="0" presId="urn:microsoft.com/office/officeart/2005/8/layout/hList1"/>
    <dgm:cxn modelId="{7F3753D8-BBD4-43BE-8BAA-28904869D9D8}" type="presOf" srcId="{E9C757BC-B138-40BF-8D7A-F60B665D4668}" destId="{D2177CA7-607D-4E04-9D38-BCE946F15DB6}" srcOrd="0" destOrd="0" presId="urn:microsoft.com/office/officeart/2005/8/layout/hList1"/>
    <dgm:cxn modelId="{DC21E8DB-179D-4FBF-AA2A-E70DCB9FB79A}" type="presOf" srcId="{06F54548-2FD8-4AF9-9370-33024A5DDDFF}" destId="{CF9790AD-D333-479A-B19C-42152C035849}" srcOrd="0" destOrd="0" presId="urn:microsoft.com/office/officeart/2005/8/layout/hList1"/>
    <dgm:cxn modelId="{6D4A04FB-FCCC-47A2-9A62-C3457271EFC7}" srcId="{A0768A3A-F521-44EA-B048-18A6B829CC72}" destId="{2202D01F-4134-464C-987A-169E6B03AFA1}" srcOrd="0" destOrd="0" parTransId="{7A8B627C-A290-4090-BF37-045F594D80E2}" sibTransId="{4C748305-F617-4602-9EA2-6FB070BE3990}"/>
    <dgm:cxn modelId="{93297AFC-C863-4A66-8F60-B96236439125}" type="presOf" srcId="{2202D01F-4134-464C-987A-169E6B03AFA1}" destId="{D818B3FA-F42C-4B8B-89D4-45913B64D21B}" srcOrd="0" destOrd="0" presId="urn:microsoft.com/office/officeart/2005/8/layout/hList1"/>
    <dgm:cxn modelId="{096A6105-1105-467F-8D03-228D2ED219C1}" type="presParOf" srcId="{45E380DD-3706-474E-BEF7-A0FC04E42ABD}" destId="{79CF81A9-FD07-4B7B-BD05-F7F237AC2F35}" srcOrd="0" destOrd="0" presId="urn:microsoft.com/office/officeart/2005/8/layout/hList1"/>
    <dgm:cxn modelId="{AC699D4F-BF8E-4FEC-A594-A616123959EF}" type="presParOf" srcId="{79CF81A9-FD07-4B7B-BD05-F7F237AC2F35}" destId="{D818B3FA-F42C-4B8B-89D4-45913B64D21B}" srcOrd="0" destOrd="0" presId="urn:microsoft.com/office/officeart/2005/8/layout/hList1"/>
    <dgm:cxn modelId="{1CC9F4CB-7102-4B15-8C3C-699A8B92FA31}" type="presParOf" srcId="{79CF81A9-FD07-4B7B-BD05-F7F237AC2F35}" destId="{9F8986E6-9073-4DC4-A71B-FA2BF31B6824}" srcOrd="1" destOrd="0" presId="urn:microsoft.com/office/officeart/2005/8/layout/hList1"/>
    <dgm:cxn modelId="{08D8E58E-F847-4ECC-8BEA-B869DF5F80B5}" type="presParOf" srcId="{45E380DD-3706-474E-BEF7-A0FC04E42ABD}" destId="{5A1AA6C8-218E-45C1-948C-850CD0760D2D}" srcOrd="1" destOrd="0" presId="urn:microsoft.com/office/officeart/2005/8/layout/hList1"/>
    <dgm:cxn modelId="{6F46BA25-34A6-4676-BF8A-7E4A53C0FDCF}" type="presParOf" srcId="{45E380DD-3706-474E-BEF7-A0FC04E42ABD}" destId="{1129E7F0-05A5-4ABA-A889-56A6417A2D41}" srcOrd="2" destOrd="0" presId="urn:microsoft.com/office/officeart/2005/8/layout/hList1"/>
    <dgm:cxn modelId="{36E878D6-0276-43E8-89D4-88ABDBB2A7F1}" type="presParOf" srcId="{1129E7F0-05A5-4ABA-A889-56A6417A2D41}" destId="{AB0C299F-35ED-47C8-9195-DA1DF4F87121}" srcOrd="0" destOrd="0" presId="urn:microsoft.com/office/officeart/2005/8/layout/hList1"/>
    <dgm:cxn modelId="{CAEF5670-56CC-494C-900F-7A97BC9BBCA5}" type="presParOf" srcId="{1129E7F0-05A5-4ABA-A889-56A6417A2D41}" destId="{7BDF7A93-E3CB-4D7B-90C7-D0C9D893C3B4}" srcOrd="1" destOrd="0" presId="urn:microsoft.com/office/officeart/2005/8/layout/hList1"/>
    <dgm:cxn modelId="{1AFF439B-FC22-471B-9E55-A3E36DBBF564}" type="presParOf" srcId="{45E380DD-3706-474E-BEF7-A0FC04E42ABD}" destId="{89886017-7F10-4011-B9FA-93465DBD8EA9}" srcOrd="3" destOrd="0" presId="urn:microsoft.com/office/officeart/2005/8/layout/hList1"/>
    <dgm:cxn modelId="{7BE57841-53FA-4C2A-9670-09D7A5259D14}" type="presParOf" srcId="{45E380DD-3706-474E-BEF7-A0FC04E42ABD}" destId="{E690493D-D7F6-4E29-AFE2-4732CC76EF1D}" srcOrd="4" destOrd="0" presId="urn:microsoft.com/office/officeart/2005/8/layout/hList1"/>
    <dgm:cxn modelId="{A16C755E-E128-4463-BF9F-A451BF5EE1D8}" type="presParOf" srcId="{E690493D-D7F6-4E29-AFE2-4732CC76EF1D}" destId="{D2177CA7-607D-4E04-9D38-BCE946F15DB6}" srcOrd="0" destOrd="0" presId="urn:microsoft.com/office/officeart/2005/8/layout/hList1"/>
    <dgm:cxn modelId="{BA955E6E-3292-43BA-9076-7E1711A2CF02}" type="presParOf" srcId="{E690493D-D7F6-4E29-AFE2-4732CC76EF1D}" destId="{90A31194-879E-4583-86D7-8919F0480BFF}" srcOrd="1" destOrd="0" presId="urn:microsoft.com/office/officeart/2005/8/layout/hList1"/>
    <dgm:cxn modelId="{B782A19A-5AAF-41DC-8E75-E38903900CC9}" type="presParOf" srcId="{45E380DD-3706-474E-BEF7-A0FC04E42ABD}" destId="{6710160C-D025-4712-91A1-6B056DA8A7F9}" srcOrd="5" destOrd="0" presId="urn:microsoft.com/office/officeart/2005/8/layout/hList1"/>
    <dgm:cxn modelId="{EEF9AF9E-16CA-4E3A-B6B4-519E35F3406E}" type="presParOf" srcId="{45E380DD-3706-474E-BEF7-A0FC04E42ABD}" destId="{99AAFEE1-58ED-4F1A-9A49-3B24ABB75C2D}" srcOrd="6" destOrd="0" presId="urn:microsoft.com/office/officeart/2005/8/layout/hList1"/>
    <dgm:cxn modelId="{53964A23-9508-443B-938C-1D223405F228}" type="presParOf" srcId="{99AAFEE1-58ED-4F1A-9A49-3B24ABB75C2D}" destId="{F0C86F69-35AE-45B9-9AD1-B801F333D273}" srcOrd="0" destOrd="0" presId="urn:microsoft.com/office/officeart/2005/8/layout/hList1"/>
    <dgm:cxn modelId="{4FF88458-AF55-4A08-AE21-28E0A9B6B0DF}" type="presParOf" srcId="{99AAFEE1-58ED-4F1A-9A49-3B24ABB75C2D}" destId="{702025AE-C6FD-4F93-800A-1CC44FBA35E8}" srcOrd="1" destOrd="0" presId="urn:microsoft.com/office/officeart/2005/8/layout/hList1"/>
    <dgm:cxn modelId="{F8068683-068E-4F62-A96B-3CF8E29CD6C3}" type="presParOf" srcId="{45E380DD-3706-474E-BEF7-A0FC04E42ABD}" destId="{8775D594-9EFD-4968-BCCD-3AB59609AB97}" srcOrd="7" destOrd="0" presId="urn:microsoft.com/office/officeart/2005/8/layout/hList1"/>
    <dgm:cxn modelId="{328ACD21-A779-439D-BBB4-A86F12BC854C}" type="presParOf" srcId="{45E380DD-3706-474E-BEF7-A0FC04E42ABD}" destId="{FEB5BCA9-D033-41A5-B097-8CE82C44E106}" srcOrd="8" destOrd="0" presId="urn:microsoft.com/office/officeart/2005/8/layout/hList1"/>
    <dgm:cxn modelId="{4138B1A4-F6AF-4341-B9F9-137B151A4492}" type="presParOf" srcId="{FEB5BCA9-D033-41A5-B097-8CE82C44E106}" destId="{1A00303F-7C50-4559-B26D-E1D12CE3C9AC}" srcOrd="0" destOrd="0" presId="urn:microsoft.com/office/officeart/2005/8/layout/hList1"/>
    <dgm:cxn modelId="{76091A35-AE0F-47D2-95A4-6E2A8131B395}" type="presParOf" srcId="{FEB5BCA9-D033-41A5-B097-8CE82C44E106}" destId="{02C58423-3C33-4955-9136-D0922D88C524}" srcOrd="1" destOrd="0" presId="urn:microsoft.com/office/officeart/2005/8/layout/hList1"/>
    <dgm:cxn modelId="{CD3C16B2-9A54-4722-B441-A1BF6315AAC1}" type="presParOf" srcId="{45E380DD-3706-474E-BEF7-A0FC04E42ABD}" destId="{F0249B90-F394-48C3-BB65-69111B7E55F3}" srcOrd="9" destOrd="0" presId="urn:microsoft.com/office/officeart/2005/8/layout/hList1"/>
    <dgm:cxn modelId="{2902C011-3C9D-4C4A-9F59-91B9F5FEFCF2}" type="presParOf" srcId="{45E380DD-3706-474E-BEF7-A0FC04E42ABD}" destId="{E40BC197-6B7E-4A2A-A9DA-5A3962DC7BD4}" srcOrd="10" destOrd="0" presId="urn:microsoft.com/office/officeart/2005/8/layout/hList1"/>
    <dgm:cxn modelId="{2F2F7612-1D35-449C-824C-1A0FF83D5C23}" type="presParOf" srcId="{E40BC197-6B7E-4A2A-A9DA-5A3962DC7BD4}" destId="{50CFB086-033E-4758-AE65-35945B5B042F}" srcOrd="0" destOrd="0" presId="urn:microsoft.com/office/officeart/2005/8/layout/hList1"/>
    <dgm:cxn modelId="{3ABE8E04-DBC8-47B2-8936-8356D1A40731}" type="presParOf" srcId="{E40BC197-6B7E-4A2A-A9DA-5A3962DC7BD4}" destId="{3124CFC7-5AE8-4FC4-AC34-CB84C33B4838}" srcOrd="1" destOrd="0" presId="urn:microsoft.com/office/officeart/2005/8/layout/hList1"/>
    <dgm:cxn modelId="{78A56EC7-3C6C-44D5-BAD2-5DB952D9A551}" type="presParOf" srcId="{45E380DD-3706-474E-BEF7-A0FC04E42ABD}" destId="{4D5DBBEC-8004-4B13-8DC2-30D05AC23952}" srcOrd="11" destOrd="0" presId="urn:microsoft.com/office/officeart/2005/8/layout/hList1"/>
    <dgm:cxn modelId="{A6285CEC-B5F8-4D42-BCA8-175A3F8D6005}" type="presParOf" srcId="{45E380DD-3706-474E-BEF7-A0FC04E42ABD}" destId="{93BE0FC6-0D93-401E-850E-390BCE650E7A}" srcOrd="12" destOrd="0" presId="urn:microsoft.com/office/officeart/2005/8/layout/hList1"/>
    <dgm:cxn modelId="{BB22FCAB-7A75-44B5-AFE5-6BB2B919EA6A}" type="presParOf" srcId="{93BE0FC6-0D93-401E-850E-390BCE650E7A}" destId="{0F7FDFBC-1FB7-4FE6-850D-50F2A1477125}" srcOrd="0" destOrd="0" presId="urn:microsoft.com/office/officeart/2005/8/layout/hList1"/>
    <dgm:cxn modelId="{3DF8AC90-606F-4161-9B8B-EF60D0B94E5C}" type="presParOf" srcId="{93BE0FC6-0D93-401E-850E-390BCE650E7A}" destId="{16F9E666-BE3C-4FF3-9E5A-981C6B175805}" srcOrd="1" destOrd="0" presId="urn:microsoft.com/office/officeart/2005/8/layout/hList1"/>
    <dgm:cxn modelId="{D9F1833F-70E2-4702-82B9-591B81883DFE}" type="presParOf" srcId="{45E380DD-3706-474E-BEF7-A0FC04E42ABD}" destId="{E5016065-E6C1-4E52-B298-D2239C8C099F}" srcOrd="13" destOrd="0" presId="urn:microsoft.com/office/officeart/2005/8/layout/hList1"/>
    <dgm:cxn modelId="{8B54B366-67AC-4236-B646-881D31AFF4AD}" type="presParOf" srcId="{45E380DD-3706-474E-BEF7-A0FC04E42ABD}" destId="{DAD892C1-3FC2-47FB-9CFF-F21BC9186E1A}" srcOrd="14" destOrd="0" presId="urn:microsoft.com/office/officeart/2005/8/layout/hList1"/>
    <dgm:cxn modelId="{6682B47E-8F9A-4B7E-BE81-B5101AB478CA}" type="presParOf" srcId="{DAD892C1-3FC2-47FB-9CFF-F21BC9186E1A}" destId="{CF9790AD-D333-479A-B19C-42152C035849}" srcOrd="0" destOrd="0" presId="urn:microsoft.com/office/officeart/2005/8/layout/hList1"/>
    <dgm:cxn modelId="{5BC9E5AA-B358-43B6-8F93-618563EBC859}" type="presParOf" srcId="{DAD892C1-3FC2-47FB-9CFF-F21BC9186E1A}" destId="{EBDE2DA9-C2D6-4676-9B9B-1F7DDD3B7FC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8B3FA-F42C-4B8B-89D4-45913B64D21B}">
      <dsp:nvSpPr>
        <dsp:cNvPr id="0" name=""/>
        <dsp:cNvSpPr/>
      </dsp:nvSpPr>
      <dsp:spPr>
        <a:xfrm>
          <a:off x="1092" y="1339253"/>
          <a:ext cx="889833" cy="310589"/>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dirty="0"/>
            <a:t>Chromosome Name</a:t>
          </a:r>
          <a:endParaRPr lang="en-GB" sz="900" kern="1200" dirty="0"/>
        </a:p>
      </dsp:txBody>
      <dsp:txXfrm>
        <a:off x="1092" y="1339253"/>
        <a:ext cx="889833" cy="310589"/>
      </dsp:txXfrm>
    </dsp:sp>
    <dsp:sp modelId="{9F8986E6-9073-4DC4-A71B-FA2BF31B6824}">
      <dsp:nvSpPr>
        <dsp:cNvPr id="0" name=""/>
        <dsp:cNvSpPr/>
      </dsp:nvSpPr>
      <dsp:spPr>
        <a:xfrm>
          <a:off x="1092" y="1649842"/>
          <a:ext cx="889833" cy="395280"/>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AB0C299F-35ED-47C8-9195-DA1DF4F87121}">
      <dsp:nvSpPr>
        <dsp:cNvPr id="0" name=""/>
        <dsp:cNvSpPr/>
      </dsp:nvSpPr>
      <dsp:spPr>
        <a:xfrm>
          <a:off x="1015502" y="1339253"/>
          <a:ext cx="889833" cy="310589"/>
        </a:xfrm>
        <a:prstGeom prst="rect">
          <a:avLst/>
        </a:prstGeom>
        <a:solidFill>
          <a:schemeClr val="accent4">
            <a:hueOff val="-2610982"/>
            <a:satOff val="2258"/>
            <a:lumOff val="226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Chromosome Position</a:t>
          </a:r>
          <a:endParaRPr lang="en-GB" sz="900" kern="1200"/>
        </a:p>
      </dsp:txBody>
      <dsp:txXfrm>
        <a:off x="1015502" y="1339253"/>
        <a:ext cx="889833" cy="310589"/>
      </dsp:txXfrm>
    </dsp:sp>
    <dsp:sp modelId="{7BDF7A93-E3CB-4D7B-90C7-D0C9D893C3B4}">
      <dsp:nvSpPr>
        <dsp:cNvPr id="0" name=""/>
        <dsp:cNvSpPr/>
      </dsp:nvSpPr>
      <dsp:spPr>
        <a:xfrm>
          <a:off x="1015502" y="1649842"/>
          <a:ext cx="889833" cy="395280"/>
        </a:xfrm>
        <a:prstGeom prst="rect">
          <a:avLst/>
        </a:prstGeom>
        <a:solidFill>
          <a:schemeClr val="accent4">
            <a:tint val="40000"/>
            <a:alpha val="90000"/>
            <a:hueOff val="-2760325"/>
            <a:satOff val="5081"/>
            <a:lumOff val="60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D2177CA7-607D-4E04-9D38-BCE946F15DB6}">
      <dsp:nvSpPr>
        <dsp:cNvPr id="0" name=""/>
        <dsp:cNvSpPr/>
      </dsp:nvSpPr>
      <dsp:spPr>
        <a:xfrm>
          <a:off x="2029912" y="1339253"/>
          <a:ext cx="889833" cy="310589"/>
        </a:xfrm>
        <a:prstGeom prst="rect">
          <a:avLst/>
        </a:prstGeom>
        <a:solidFill>
          <a:schemeClr val="accent4">
            <a:hueOff val="-5221964"/>
            <a:satOff val="4517"/>
            <a:lumOff val="453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ID</a:t>
          </a:r>
          <a:endParaRPr lang="en-GB" sz="900" kern="1200"/>
        </a:p>
      </dsp:txBody>
      <dsp:txXfrm>
        <a:off x="2029912" y="1339253"/>
        <a:ext cx="889833" cy="310589"/>
      </dsp:txXfrm>
    </dsp:sp>
    <dsp:sp modelId="{90A31194-879E-4583-86D7-8919F0480BFF}">
      <dsp:nvSpPr>
        <dsp:cNvPr id="0" name=""/>
        <dsp:cNvSpPr/>
      </dsp:nvSpPr>
      <dsp:spPr>
        <a:xfrm>
          <a:off x="2029912" y="1649842"/>
          <a:ext cx="889833" cy="395280"/>
        </a:xfrm>
        <a:prstGeom prst="rect">
          <a:avLst/>
        </a:prstGeom>
        <a:solidFill>
          <a:schemeClr val="accent4">
            <a:tint val="40000"/>
            <a:alpha val="90000"/>
            <a:hueOff val="-5520649"/>
            <a:satOff val="10163"/>
            <a:lumOff val="120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F0C86F69-35AE-45B9-9AD1-B801F333D273}">
      <dsp:nvSpPr>
        <dsp:cNvPr id="0" name=""/>
        <dsp:cNvSpPr/>
      </dsp:nvSpPr>
      <dsp:spPr>
        <a:xfrm>
          <a:off x="3044322" y="1339253"/>
          <a:ext cx="889833" cy="310589"/>
        </a:xfrm>
        <a:prstGeom prst="rect">
          <a:avLst/>
        </a:prstGeom>
        <a:solidFill>
          <a:schemeClr val="accent4">
            <a:hueOff val="-7832945"/>
            <a:satOff val="6775"/>
            <a:lumOff val="680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dirty="0"/>
            <a:t>Reference base(s)</a:t>
          </a:r>
          <a:endParaRPr lang="en-GB" sz="900" kern="1200" dirty="0"/>
        </a:p>
      </dsp:txBody>
      <dsp:txXfrm>
        <a:off x="3044322" y="1339253"/>
        <a:ext cx="889833" cy="310589"/>
      </dsp:txXfrm>
    </dsp:sp>
    <dsp:sp modelId="{702025AE-C6FD-4F93-800A-1CC44FBA35E8}">
      <dsp:nvSpPr>
        <dsp:cNvPr id="0" name=""/>
        <dsp:cNvSpPr/>
      </dsp:nvSpPr>
      <dsp:spPr>
        <a:xfrm>
          <a:off x="3044322" y="1649842"/>
          <a:ext cx="889833" cy="395280"/>
        </a:xfrm>
        <a:prstGeom prst="rect">
          <a:avLst/>
        </a:prstGeom>
        <a:solidFill>
          <a:schemeClr val="accent4">
            <a:tint val="40000"/>
            <a:alpha val="90000"/>
            <a:hueOff val="-8280973"/>
            <a:satOff val="15244"/>
            <a:lumOff val="18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A00303F-7C50-4559-B26D-E1D12CE3C9AC}">
      <dsp:nvSpPr>
        <dsp:cNvPr id="0" name=""/>
        <dsp:cNvSpPr/>
      </dsp:nvSpPr>
      <dsp:spPr>
        <a:xfrm>
          <a:off x="4058732" y="1339253"/>
          <a:ext cx="889833" cy="310589"/>
        </a:xfrm>
        <a:prstGeom prst="rect">
          <a:avLst/>
        </a:prstGeom>
        <a:solidFill>
          <a:schemeClr val="accent4">
            <a:hueOff val="-10443928"/>
            <a:satOff val="9033"/>
            <a:lumOff val="907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Alternate base(s)</a:t>
          </a:r>
          <a:endParaRPr lang="en-GB" sz="900" kern="1200"/>
        </a:p>
      </dsp:txBody>
      <dsp:txXfrm>
        <a:off x="4058732" y="1339253"/>
        <a:ext cx="889833" cy="310589"/>
      </dsp:txXfrm>
    </dsp:sp>
    <dsp:sp modelId="{02C58423-3C33-4955-9136-D0922D88C524}">
      <dsp:nvSpPr>
        <dsp:cNvPr id="0" name=""/>
        <dsp:cNvSpPr/>
      </dsp:nvSpPr>
      <dsp:spPr>
        <a:xfrm>
          <a:off x="4058732" y="1649842"/>
          <a:ext cx="889833" cy="395280"/>
        </a:xfrm>
        <a:prstGeom prst="rect">
          <a:avLst/>
        </a:prstGeom>
        <a:solidFill>
          <a:schemeClr val="accent4">
            <a:tint val="40000"/>
            <a:alpha val="90000"/>
            <a:hueOff val="-11041298"/>
            <a:satOff val="20325"/>
            <a:lumOff val="24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50CFB086-033E-4758-AE65-35945B5B042F}">
      <dsp:nvSpPr>
        <dsp:cNvPr id="0" name=""/>
        <dsp:cNvSpPr/>
      </dsp:nvSpPr>
      <dsp:spPr>
        <a:xfrm>
          <a:off x="5073142" y="1339253"/>
          <a:ext cx="889833" cy="310589"/>
        </a:xfrm>
        <a:prstGeom prst="rect">
          <a:avLst/>
        </a:prstGeom>
        <a:solidFill>
          <a:schemeClr val="accent4">
            <a:hueOff val="-13054909"/>
            <a:satOff val="11291"/>
            <a:lumOff val="1134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Variant Quality</a:t>
          </a:r>
          <a:endParaRPr lang="en-GB" sz="900" kern="1200"/>
        </a:p>
      </dsp:txBody>
      <dsp:txXfrm>
        <a:off x="5073142" y="1339253"/>
        <a:ext cx="889833" cy="310589"/>
      </dsp:txXfrm>
    </dsp:sp>
    <dsp:sp modelId="{3124CFC7-5AE8-4FC4-AC34-CB84C33B4838}">
      <dsp:nvSpPr>
        <dsp:cNvPr id="0" name=""/>
        <dsp:cNvSpPr/>
      </dsp:nvSpPr>
      <dsp:spPr>
        <a:xfrm>
          <a:off x="5073142" y="1649842"/>
          <a:ext cx="889833" cy="395280"/>
        </a:xfrm>
        <a:prstGeom prst="rect">
          <a:avLst/>
        </a:prstGeom>
        <a:solidFill>
          <a:schemeClr val="accent4">
            <a:tint val="40000"/>
            <a:alpha val="90000"/>
            <a:hueOff val="-13801622"/>
            <a:satOff val="25406"/>
            <a:lumOff val="301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0F7FDFBC-1FB7-4FE6-850D-50F2A1477125}">
      <dsp:nvSpPr>
        <dsp:cNvPr id="0" name=""/>
        <dsp:cNvSpPr/>
      </dsp:nvSpPr>
      <dsp:spPr>
        <a:xfrm>
          <a:off x="6087552" y="1339253"/>
          <a:ext cx="889833" cy="310589"/>
        </a:xfrm>
        <a:prstGeom prst="rect">
          <a:avLst/>
        </a:prstGeom>
        <a:solidFill>
          <a:schemeClr val="accent4">
            <a:hueOff val="-15665891"/>
            <a:satOff val="13550"/>
            <a:lumOff val="1361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Filter</a:t>
          </a:r>
          <a:endParaRPr lang="en-GB" sz="900" kern="1200"/>
        </a:p>
      </dsp:txBody>
      <dsp:txXfrm>
        <a:off x="6087552" y="1339253"/>
        <a:ext cx="889833" cy="310589"/>
      </dsp:txXfrm>
    </dsp:sp>
    <dsp:sp modelId="{16F9E666-BE3C-4FF3-9E5A-981C6B175805}">
      <dsp:nvSpPr>
        <dsp:cNvPr id="0" name=""/>
        <dsp:cNvSpPr/>
      </dsp:nvSpPr>
      <dsp:spPr>
        <a:xfrm>
          <a:off x="6087552" y="1649842"/>
          <a:ext cx="889833" cy="395280"/>
        </a:xfrm>
        <a:prstGeom prst="rect">
          <a:avLst/>
        </a:prstGeom>
        <a:solidFill>
          <a:schemeClr val="accent4">
            <a:tint val="40000"/>
            <a:alpha val="90000"/>
            <a:hueOff val="-16561946"/>
            <a:satOff val="30488"/>
            <a:lumOff val="361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CF9790AD-D333-479A-B19C-42152C035849}">
      <dsp:nvSpPr>
        <dsp:cNvPr id="0" name=""/>
        <dsp:cNvSpPr/>
      </dsp:nvSpPr>
      <dsp:spPr>
        <a:xfrm>
          <a:off x="7101961" y="1339253"/>
          <a:ext cx="889833" cy="310589"/>
        </a:xfrm>
        <a:prstGeom prst="rect">
          <a:avLst/>
        </a:prstGeom>
        <a:solidFill>
          <a:schemeClr val="accent4">
            <a:hueOff val="-18276872"/>
            <a:satOff val="15808"/>
            <a:lumOff val="1588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008" tIns="36576" rIns="64008" bIns="36576" numCol="1" spcCol="1270" anchor="ctr" anchorCtr="0">
          <a:noAutofit/>
        </a:bodyPr>
        <a:lstStyle/>
        <a:p>
          <a:pPr marL="0" lvl="0" indent="0" algn="ctr" defTabSz="400050">
            <a:lnSpc>
              <a:spcPct val="90000"/>
            </a:lnSpc>
            <a:spcBef>
              <a:spcPct val="0"/>
            </a:spcBef>
            <a:spcAft>
              <a:spcPct val="35000"/>
            </a:spcAft>
            <a:buNone/>
          </a:pPr>
          <a:r>
            <a:rPr lang="en-GB" sz="900" b="0" i="0" kern="1200" baseline="0"/>
            <a:t>Info</a:t>
          </a:r>
          <a:endParaRPr lang="en-GB" sz="900" kern="1200"/>
        </a:p>
      </dsp:txBody>
      <dsp:txXfrm>
        <a:off x="7101961" y="1339253"/>
        <a:ext cx="889833" cy="310589"/>
      </dsp:txXfrm>
    </dsp:sp>
    <dsp:sp modelId="{EBDE2DA9-C2D6-4676-9B9B-1F7DDD3B7FC9}">
      <dsp:nvSpPr>
        <dsp:cNvPr id="0" name=""/>
        <dsp:cNvSpPr/>
      </dsp:nvSpPr>
      <dsp:spPr>
        <a:xfrm>
          <a:off x="7101961" y="1649842"/>
          <a:ext cx="889833" cy="395280"/>
        </a:xfrm>
        <a:prstGeom prst="rect">
          <a:avLst/>
        </a:prstGeom>
        <a:solidFill>
          <a:schemeClr val="accent4">
            <a:tint val="40000"/>
            <a:alpha val="90000"/>
            <a:hueOff val="-19322271"/>
            <a:satOff val="35569"/>
            <a:lumOff val="421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100" y="0"/>
            <a:ext cx="2944813" cy="498475"/>
          </a:xfrm>
          <a:prstGeom prst="rect">
            <a:avLst/>
          </a:prstGeom>
        </p:spPr>
        <p:txBody>
          <a:bodyPr vert="horz" lIns="91440" tIns="45720" rIns="91440" bIns="45720" rtlCol="0"/>
          <a:lstStyle>
            <a:lvl1pPr algn="r">
              <a:defRPr sz="1200"/>
            </a:lvl1pPr>
          </a:lstStyle>
          <a:p>
            <a:fld id="{52030B39-C78F-48C6-AB00-6DD0030593D3}" type="datetimeFigureOut">
              <a:rPr lang="en-GB" smtClean="0"/>
              <a:t>16/11/2022</a:t>
            </a:fld>
            <a:endParaRPr lang="en-GB"/>
          </a:p>
        </p:txBody>
      </p:sp>
      <p:sp>
        <p:nvSpPr>
          <p:cNvPr id="4" name="Slide Image Placeholder 3"/>
          <p:cNvSpPr>
            <a:spLocks noGrp="1" noRot="1" noChangeAspect="1"/>
          </p:cNvSpPr>
          <p:nvPr>
            <p:ph type="sldImg" idx="2"/>
          </p:nvPr>
        </p:nvSpPr>
        <p:spPr>
          <a:xfrm>
            <a:off x="1163638" y="1241425"/>
            <a:ext cx="4467225" cy="33512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2925"/>
            <a:ext cx="2944813"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100" y="9432925"/>
            <a:ext cx="2944813" cy="498475"/>
          </a:xfrm>
          <a:prstGeom prst="rect">
            <a:avLst/>
          </a:prstGeom>
        </p:spPr>
        <p:txBody>
          <a:bodyPr vert="horz" lIns="91440" tIns="45720" rIns="91440" bIns="45720" rtlCol="0" anchor="b"/>
          <a:lstStyle>
            <a:lvl1pPr algn="r">
              <a:defRPr sz="1200"/>
            </a:lvl1pPr>
          </a:lstStyle>
          <a:p>
            <a:fld id="{4DD243FC-8284-4D99-950D-414E5F8D74A6}" type="slidenum">
              <a:rPr lang="en-GB" smtClean="0"/>
              <a:t>‹#›</a:t>
            </a:fld>
            <a:endParaRPr lang="en-GB"/>
          </a:p>
        </p:txBody>
      </p:sp>
    </p:spTree>
    <p:extLst>
      <p:ext uri="{BB962C8B-B14F-4D97-AF65-F5344CB8AC3E}">
        <p14:creationId xmlns:p14="http://schemas.microsoft.com/office/powerpoint/2010/main" val="140206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The-Sequence-Ontology/Specifications/blob/master/gff3.md"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Variant Calling Format is a tab-delimited text file that is used to describe single nucleotide variants (SNVs) as well as insertions, deletions, and other sequence variations. This is a bit limiting as it is only tailored to show variations and not genetic features (that’ll be covered on the next page).</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There are 8 required fields for this format:</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Arial"/>
                <a:ea typeface="+mn-ea"/>
                <a:cs typeface="+mn-cs"/>
              </a:rPr>
              <a:t>ID</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This is generally used to reference an annotated variant in </a:t>
            </a:r>
            <a:r>
              <a:rPr kumimoji="0" lang="en-GB" sz="1600" b="0" i="0" u="none" strike="noStrike" kern="0" cap="none" spc="0" normalizeH="0" baseline="0" noProof="0" dirty="0" err="1">
                <a:ln>
                  <a:noFill/>
                </a:ln>
                <a:solidFill>
                  <a:prstClr val="black"/>
                </a:solidFill>
                <a:effectLst/>
                <a:uLnTx/>
                <a:uFillTx/>
                <a:latin typeface="Arial"/>
                <a:ea typeface="ＭＳ Ｐゴシック" pitchFamily="-1" charset="-128"/>
              </a:rPr>
              <a:t>dbSNP</a:t>
            </a: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 or other curate variant database.</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Arial"/>
                <a:ea typeface="+mn-ea"/>
                <a:cs typeface="+mn-cs"/>
              </a:rPr>
              <a:t>Reference base(s)</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What is the reference’s base at this position</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Arial"/>
                <a:ea typeface="+mn-ea"/>
                <a:cs typeface="+mn-cs"/>
              </a:rPr>
              <a:t>Alternate base(s)</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The variants found in your dataset that differ from the reference</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Arial"/>
                <a:ea typeface="+mn-ea"/>
                <a:cs typeface="+mn-cs"/>
              </a:rPr>
              <a:t>Variant Quality</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err="1">
                <a:ln>
                  <a:noFill/>
                </a:ln>
                <a:solidFill>
                  <a:prstClr val="black"/>
                </a:solidFill>
                <a:effectLst/>
                <a:uLnTx/>
                <a:uFillTx/>
                <a:latin typeface="Arial"/>
                <a:ea typeface="ＭＳ Ｐゴシック" pitchFamily="-1" charset="-128"/>
              </a:rPr>
              <a:t>Phred</a:t>
            </a: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-scaled quality for the observed ALT </a:t>
            </a:r>
          </a:p>
          <a:p>
            <a:pPr marL="457200" marR="0" lvl="1"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7. Filter</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Whether or not this has passed all filters – generally a QC measure in variant calling algorithms</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Arial"/>
                <a:ea typeface="+mn-ea"/>
                <a:cs typeface="+mn-cs"/>
              </a:rPr>
              <a:t>Info</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Arial"/>
                <a:ea typeface="ＭＳ Ｐゴシック" pitchFamily="-1" charset="-128"/>
              </a:rPr>
              <a:t>This is for additional information, generally describing the nature of the position/variants with respect to other data.</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600" b="0" i="0" u="none" strike="noStrike" kern="0" cap="none" spc="0" normalizeH="0" baseline="0" noProof="0" dirty="0">
              <a:ln>
                <a:noFill/>
              </a:ln>
              <a:solidFill>
                <a:prstClr val="black"/>
              </a:solidFill>
              <a:effectLst/>
              <a:uLnTx/>
              <a:uFillTx/>
              <a:latin typeface="Arial"/>
              <a:ea typeface="ＭＳ Ｐゴシック" pitchFamily="-1" charset="-128"/>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lang="en-GB" sz="1800" dirty="0"/>
          </a:p>
        </p:txBody>
      </p:sp>
      <p:sp>
        <p:nvSpPr>
          <p:cNvPr id="4" name="Slide Number Placeholder 3"/>
          <p:cNvSpPr>
            <a:spLocks noGrp="1"/>
          </p:cNvSpPr>
          <p:nvPr>
            <p:ph type="sldNum" sz="quarter" idx="5"/>
          </p:nvPr>
        </p:nvSpPr>
        <p:spPr/>
        <p:txBody>
          <a:bodyPr/>
          <a:lstStyle/>
          <a:p>
            <a:fld id="{4DD243FC-8284-4D99-950D-414E5F8D74A6}" type="slidenum">
              <a:rPr lang="en-GB" smtClean="0"/>
              <a:t>38</a:t>
            </a:fld>
            <a:endParaRPr lang="en-GB"/>
          </a:p>
        </p:txBody>
      </p:sp>
    </p:spTree>
    <p:extLst>
      <p:ext uri="{BB962C8B-B14F-4D97-AF65-F5344CB8AC3E}">
        <p14:creationId xmlns:p14="http://schemas.microsoft.com/office/powerpoint/2010/main" val="299704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GB" dirty="0"/>
              <a:t>The official documentation for the GFF3 format can be found </a:t>
            </a:r>
            <a:r>
              <a:rPr lang="en-GB" dirty="0">
                <a:hlinkClick r:id="rId3"/>
              </a:rPr>
              <a:t>here</a:t>
            </a:r>
          </a:p>
          <a:p>
            <a:pPr marL="0" lvl="0" indent="0">
              <a:buNone/>
            </a:pPr>
            <a:r>
              <a:rPr lang="en-GB" dirty="0"/>
              <a:t>General Feature Format (GFF) is a tab-delimited text file that holds information any and every feature that can be applied to a nucleic acid or protein sequence. Everything from CDS, microRNAs, binding domains, ORFs, and more can be handled by this format. Unfortunately there have been many variations of the original GFF format and many have since become incompatible with each other. The latest accepted format (GFF3) has attempted to address many of the issues that were missing from previous versions.</a:t>
            </a:r>
          </a:p>
          <a:p>
            <a:pPr marL="0" lvl="0" indent="0">
              <a:buNone/>
            </a:pPr>
            <a:r>
              <a:rPr lang="en-GB" dirty="0"/>
              <a:t>GFF3 has 9 required fields, though not all are utilized (either blank or a default value of ‘.’).</a:t>
            </a:r>
          </a:p>
        </p:txBody>
      </p:sp>
      <p:sp>
        <p:nvSpPr>
          <p:cNvPr id="4" name="Slide Number Placeholder 3"/>
          <p:cNvSpPr>
            <a:spLocks noGrp="1"/>
          </p:cNvSpPr>
          <p:nvPr>
            <p:ph type="sldNum" sz="quarter" idx="5"/>
          </p:nvPr>
        </p:nvSpPr>
        <p:spPr/>
        <p:txBody>
          <a:bodyPr/>
          <a:lstStyle/>
          <a:p>
            <a:fld id="{4DD243FC-8284-4D99-950D-414E5F8D74A6}" type="slidenum">
              <a:rPr lang="en-GB" smtClean="0"/>
              <a:t>42</a:t>
            </a:fld>
            <a:endParaRPr lang="en-GB"/>
          </a:p>
        </p:txBody>
      </p:sp>
    </p:spTree>
    <p:extLst>
      <p:ext uri="{BB962C8B-B14F-4D97-AF65-F5344CB8AC3E}">
        <p14:creationId xmlns:p14="http://schemas.microsoft.com/office/powerpoint/2010/main" val="233679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468000" y="3582000"/>
            <a:ext cx="7772400" cy="684600"/>
          </a:xfrm>
          <a:prstGeom prst="rect">
            <a:avLst/>
          </a:prstGeom>
        </p:spPr>
        <p:txBody>
          <a:bodyPr vert="horz"/>
          <a:lstStyle>
            <a:lvl1pPr algn="l">
              <a:defRPr sz="3200">
                <a:solidFill>
                  <a:schemeClr val="tx2"/>
                </a:solidFill>
                <a:latin typeface="Arial"/>
                <a:cs typeface="Arial"/>
              </a:defRPr>
            </a:lvl1pPr>
          </a:lstStyle>
          <a:p>
            <a:r>
              <a:rPr lang="en-US"/>
              <a:t>Click to edit Master title style</a:t>
            </a:r>
            <a:endParaRPr lang="en-US" dirty="0"/>
          </a:p>
        </p:txBody>
      </p:sp>
      <p:sp>
        <p:nvSpPr>
          <p:cNvPr id="5" name="Subtitle 2"/>
          <p:cNvSpPr>
            <a:spLocks noGrp="1"/>
          </p:cNvSpPr>
          <p:nvPr>
            <p:ph type="subTitle" idx="1"/>
          </p:nvPr>
        </p:nvSpPr>
        <p:spPr>
          <a:xfrm>
            <a:off x="468000" y="4572000"/>
            <a:ext cx="64008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468000" y="3582000"/>
            <a:ext cx="7772400" cy="684600"/>
          </a:xfrm>
          <a:prstGeom prst="rect">
            <a:avLst/>
          </a:prstGeom>
        </p:spPr>
        <p:txBody>
          <a:bodyPr vert="horz"/>
          <a:lstStyle>
            <a:lvl1pPr algn="l">
              <a:defRPr sz="2800">
                <a:solidFill>
                  <a:schemeClr val="tx1"/>
                </a:solidFill>
                <a:latin typeface="Arial"/>
                <a:cs typeface="Arial"/>
              </a:defRPr>
            </a:lvl1pPr>
          </a:lstStyle>
          <a:p>
            <a:r>
              <a:rPr lang="en-US"/>
              <a:t>Click to edit Master title style</a:t>
            </a:r>
            <a:endParaRPr lang="en-US" dirty="0"/>
          </a:p>
        </p:txBody>
      </p:sp>
      <p:sp>
        <p:nvSpPr>
          <p:cNvPr id="5" name="Subtitle 2"/>
          <p:cNvSpPr>
            <a:spLocks noGrp="1"/>
          </p:cNvSpPr>
          <p:nvPr>
            <p:ph type="subTitle" idx="1"/>
          </p:nvPr>
        </p:nvSpPr>
        <p:spPr>
          <a:xfrm>
            <a:off x="468000" y="4572000"/>
            <a:ext cx="6400800" cy="1752600"/>
          </a:xfrm>
          <a:prstGeom prst="rect">
            <a:avLst/>
          </a:prstGeom>
        </p:spPr>
        <p:txBody>
          <a:bodyPr vert="horz"/>
          <a:lstStyle>
            <a:lvl1pPr marL="0" indent="0" algn="l">
              <a:buNone/>
              <a:defRPr sz="2000">
                <a:latin typeface="Arial"/>
                <a:cs typeface="Aria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9465-D5F6-4ED5-BF33-81F6AB4CB8E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91D5E9-48E2-5428-2877-E8F5F3147325}"/>
              </a:ext>
            </a:extLst>
          </p:cNvPr>
          <p:cNvSpPr>
            <a:spLocks noGrp="1"/>
          </p:cNvSpPr>
          <p:nvPr>
            <p:ph type="body"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6475" name="Line 11"/>
          <p:cNvSpPr>
            <a:spLocks noChangeShapeType="1"/>
          </p:cNvSpPr>
          <p:nvPr userDrawn="1"/>
        </p:nvSpPr>
        <p:spPr bwMode="auto">
          <a:xfrm>
            <a:off x="468000" y="1447800"/>
            <a:ext cx="8136000" cy="0"/>
          </a:xfrm>
          <a:prstGeom prst="line">
            <a:avLst/>
          </a:prstGeom>
          <a:noFill/>
          <a:ln w="19050" cap="flat" cmpd="sng" algn="ctr">
            <a:solidFill>
              <a:srgbClr val="8A7967"/>
            </a:solidFill>
            <a:prstDash val="solid"/>
            <a:round/>
            <a:headEnd type="none" w="med" len="med"/>
            <a:tailEnd type="none" w="med" len="med"/>
          </a:ln>
          <a:effectLst/>
        </p:spPr>
        <p:txBody>
          <a:bodyPr wrap="none" anchor="ctr">
            <a:prstTxWarp prst="textNoShape">
              <a:avLst/>
            </a:prstTxWarp>
          </a:bodyPr>
          <a:lstStyle/>
          <a:p>
            <a:endParaRPr lang="en-US" dirty="0"/>
          </a:p>
        </p:txBody>
      </p:sp>
      <p:pic>
        <p:nvPicPr>
          <p:cNvPr id="5" name="Picture 4" descr="MRC_IEU_Bristol.png"/>
          <p:cNvPicPr>
            <a:picLocks noChangeAspect="1"/>
          </p:cNvPicPr>
          <p:nvPr userDrawn="1"/>
        </p:nvPicPr>
        <p:blipFill>
          <a:blip r:embed="rId7"/>
          <a:stretch>
            <a:fillRect/>
          </a:stretch>
        </p:blipFill>
        <p:spPr>
          <a:xfrm>
            <a:off x="-36000" y="-1"/>
            <a:ext cx="3896689" cy="1548000"/>
          </a:xfrm>
          <a:prstGeom prst="rect">
            <a:avLst/>
          </a:prstGeom>
        </p:spPr>
      </p:pic>
      <p:sp>
        <p:nvSpPr>
          <p:cNvPr id="6" name="TextBox 5"/>
          <p:cNvSpPr txBox="1"/>
          <p:nvPr userDrawn="1"/>
        </p:nvSpPr>
        <p:spPr>
          <a:xfrm>
            <a:off x="468000" y="6474768"/>
            <a:ext cx="4942200" cy="230832"/>
          </a:xfrm>
          <a:prstGeom prst="rect">
            <a:avLst/>
          </a:prstGeom>
          <a:noFill/>
        </p:spPr>
        <p:txBody>
          <a:bodyPr wrap="square" lIns="0" rIns="0" rtlCol="0">
            <a:spAutoFit/>
          </a:bodyPr>
          <a:lstStyle/>
          <a:p>
            <a:pPr algn="l"/>
            <a:r>
              <a:rPr lang="en-US" sz="900" dirty="0">
                <a:solidFill>
                  <a:srgbClr val="8A7967"/>
                </a:solidFill>
                <a:latin typeface="+mn-lt"/>
              </a:rPr>
              <a:t>MRC Unit The Gambia at the London School of Hygiene &amp; Tropical Medicine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Lst>
  <p:transition spd="med"/>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Verdana" pitchFamily="-1" charset="0"/>
        </a:defRPr>
      </a:lvl2pPr>
      <a:lvl3pPr algn="l" rtl="0" eaLnBrk="1" fontAlgn="base" hangingPunct="1">
        <a:spcBef>
          <a:spcPct val="0"/>
        </a:spcBef>
        <a:spcAft>
          <a:spcPct val="0"/>
        </a:spcAft>
        <a:defRPr sz="2800">
          <a:solidFill>
            <a:schemeClr val="tx1"/>
          </a:solidFill>
          <a:latin typeface="Verdana" pitchFamily="-1" charset="0"/>
        </a:defRPr>
      </a:lvl3pPr>
      <a:lvl4pPr algn="l" rtl="0" eaLnBrk="1" fontAlgn="base" hangingPunct="1">
        <a:spcBef>
          <a:spcPct val="0"/>
        </a:spcBef>
        <a:spcAft>
          <a:spcPct val="0"/>
        </a:spcAft>
        <a:defRPr sz="2800">
          <a:solidFill>
            <a:schemeClr val="tx1"/>
          </a:solidFill>
          <a:latin typeface="Verdana" pitchFamily="-1" charset="0"/>
        </a:defRPr>
      </a:lvl4pPr>
      <a:lvl5pPr algn="l" rtl="0" eaLnBrk="1" fontAlgn="base" hangingPunct="1">
        <a:spcBef>
          <a:spcPct val="0"/>
        </a:spcBef>
        <a:spcAft>
          <a:spcPct val="0"/>
        </a:spcAft>
        <a:defRPr sz="2800">
          <a:solidFill>
            <a:schemeClr val="tx1"/>
          </a:solidFill>
          <a:latin typeface="Verdana" pitchFamily="-1" charset="0"/>
        </a:defRPr>
      </a:lvl5pPr>
      <a:lvl6pPr marL="457200" algn="l" rtl="0" eaLnBrk="1" fontAlgn="base" hangingPunct="1">
        <a:spcBef>
          <a:spcPct val="0"/>
        </a:spcBef>
        <a:spcAft>
          <a:spcPct val="0"/>
        </a:spcAft>
        <a:defRPr sz="2800">
          <a:solidFill>
            <a:schemeClr val="tx1"/>
          </a:solidFill>
          <a:latin typeface="Verdana" pitchFamily="-1" charset="0"/>
        </a:defRPr>
      </a:lvl6pPr>
      <a:lvl7pPr marL="914400" algn="l" rtl="0" eaLnBrk="1" fontAlgn="base" hangingPunct="1">
        <a:spcBef>
          <a:spcPct val="0"/>
        </a:spcBef>
        <a:spcAft>
          <a:spcPct val="0"/>
        </a:spcAft>
        <a:defRPr sz="2800">
          <a:solidFill>
            <a:schemeClr val="tx1"/>
          </a:solidFill>
          <a:latin typeface="Verdana" pitchFamily="-1" charset="0"/>
        </a:defRPr>
      </a:lvl7pPr>
      <a:lvl8pPr marL="1371600" algn="l" rtl="0" eaLnBrk="1" fontAlgn="base" hangingPunct="1">
        <a:spcBef>
          <a:spcPct val="0"/>
        </a:spcBef>
        <a:spcAft>
          <a:spcPct val="0"/>
        </a:spcAft>
        <a:defRPr sz="2800">
          <a:solidFill>
            <a:schemeClr val="tx1"/>
          </a:solidFill>
          <a:latin typeface="Verdana" pitchFamily="-1" charset="0"/>
        </a:defRPr>
      </a:lvl8pPr>
      <a:lvl9pPr marL="1828800" algn="l" rtl="0" eaLnBrk="1" fontAlgn="base" hangingPunct="1">
        <a:spcBef>
          <a:spcPct val="0"/>
        </a:spcBef>
        <a:spcAft>
          <a:spcPct val="0"/>
        </a:spcAft>
        <a:defRPr sz="2800">
          <a:solidFill>
            <a:schemeClr val="tx1"/>
          </a:solidFill>
          <a:latin typeface="Verdana" pitchFamily="-1" charset="0"/>
        </a:defRPr>
      </a:lvl9pPr>
    </p:titleStyle>
    <p:bodyStyle>
      <a:lvl1pPr marL="342900" indent="-342900" algn="l" rtl="0" eaLnBrk="1" fontAlgn="base" hangingPunct="1">
        <a:spcBef>
          <a:spcPct val="20000"/>
        </a:spcBef>
        <a:spcAft>
          <a:spcPct val="0"/>
        </a:spcAft>
        <a:buClr>
          <a:srgbClr val="920049"/>
        </a:buClr>
        <a:buChar char="•"/>
        <a:defRPr>
          <a:solidFill>
            <a:schemeClr val="tx1"/>
          </a:solidFill>
          <a:latin typeface="+mn-lt"/>
          <a:ea typeface="+mn-ea"/>
          <a:cs typeface="+mn-cs"/>
        </a:defRPr>
      </a:lvl1pPr>
      <a:lvl2pPr marL="742950" indent="-285750" algn="l" rtl="0" eaLnBrk="1" fontAlgn="base" hangingPunct="1">
        <a:spcBef>
          <a:spcPct val="20000"/>
        </a:spcBef>
        <a:spcAft>
          <a:spcPct val="0"/>
        </a:spcAft>
        <a:buClr>
          <a:srgbClr val="920049"/>
        </a:buClr>
        <a:buChar char="•"/>
        <a:defRPr>
          <a:solidFill>
            <a:schemeClr val="tx1"/>
          </a:solidFill>
          <a:latin typeface="+mn-lt"/>
          <a:ea typeface="ＭＳ Ｐゴシック" pitchFamily="-1" charset="-128"/>
        </a:defRPr>
      </a:lvl2pPr>
      <a:lvl3pPr marL="1143000" indent="-228600" algn="l" rtl="0" eaLnBrk="1" fontAlgn="base" hangingPunct="1">
        <a:spcBef>
          <a:spcPct val="20000"/>
        </a:spcBef>
        <a:spcAft>
          <a:spcPct val="0"/>
        </a:spcAft>
        <a:buClr>
          <a:srgbClr val="920049"/>
        </a:buClr>
        <a:buChar char="•"/>
        <a:defRPr sz="1600">
          <a:solidFill>
            <a:schemeClr val="tx1"/>
          </a:solidFill>
          <a:latin typeface="+mn-lt"/>
          <a:ea typeface="ＭＳ Ｐゴシック" pitchFamily="-1" charset="-128"/>
        </a:defRPr>
      </a:lvl3pPr>
      <a:lvl4pPr marL="1562100" indent="-228600" algn="l" rtl="0" eaLnBrk="1" fontAlgn="base" hangingPunct="1">
        <a:spcBef>
          <a:spcPct val="20000"/>
        </a:spcBef>
        <a:spcAft>
          <a:spcPct val="0"/>
        </a:spcAft>
        <a:buClr>
          <a:srgbClr val="920049"/>
        </a:buClr>
        <a:buChar char="–"/>
        <a:defRPr sz="1400">
          <a:solidFill>
            <a:schemeClr val="tx1"/>
          </a:solidFill>
          <a:latin typeface="+mn-lt"/>
          <a:ea typeface="ＭＳ Ｐゴシック" pitchFamily="-1" charset="-128"/>
        </a:defRPr>
      </a:lvl4pPr>
      <a:lvl5pPr marL="1981200" indent="-228600" algn="l" rtl="0" eaLnBrk="1" fontAlgn="base" hangingPunct="1">
        <a:spcBef>
          <a:spcPct val="20000"/>
        </a:spcBef>
        <a:spcAft>
          <a:spcPct val="0"/>
        </a:spcAft>
        <a:buClr>
          <a:srgbClr val="920049"/>
        </a:buClr>
        <a:buChar char="»"/>
        <a:defRPr sz="1200" i="1">
          <a:solidFill>
            <a:schemeClr val="tx1"/>
          </a:solidFill>
          <a:latin typeface="+mn-lt"/>
          <a:ea typeface="ＭＳ Ｐゴシック" pitchFamily="-1" charset="-128"/>
        </a:defRPr>
      </a:lvl5pPr>
      <a:lvl6pPr marL="2438400" indent="-228600" algn="l" rtl="0" eaLnBrk="1" fontAlgn="base" hangingPunct="1">
        <a:spcBef>
          <a:spcPct val="20000"/>
        </a:spcBef>
        <a:spcAft>
          <a:spcPct val="0"/>
        </a:spcAft>
        <a:buClr>
          <a:srgbClr val="920049"/>
        </a:buClr>
        <a:buChar char="»"/>
        <a:defRPr sz="1200" i="1">
          <a:solidFill>
            <a:schemeClr val="tx1"/>
          </a:solidFill>
          <a:latin typeface="+mn-lt"/>
          <a:ea typeface="ＭＳ Ｐゴシック" pitchFamily="-1" charset="-128"/>
        </a:defRPr>
      </a:lvl6pPr>
      <a:lvl7pPr marL="2895600" indent="-228600" algn="l" rtl="0" eaLnBrk="1" fontAlgn="base" hangingPunct="1">
        <a:spcBef>
          <a:spcPct val="20000"/>
        </a:spcBef>
        <a:spcAft>
          <a:spcPct val="0"/>
        </a:spcAft>
        <a:buClr>
          <a:srgbClr val="920049"/>
        </a:buClr>
        <a:buChar char="»"/>
        <a:defRPr sz="1200" i="1">
          <a:solidFill>
            <a:schemeClr val="tx1"/>
          </a:solidFill>
          <a:latin typeface="+mn-lt"/>
          <a:ea typeface="ＭＳ Ｐゴシック" pitchFamily="-1" charset="-128"/>
        </a:defRPr>
      </a:lvl7pPr>
      <a:lvl8pPr marL="3352800" indent="-228600" algn="l" rtl="0" eaLnBrk="1" fontAlgn="base" hangingPunct="1">
        <a:spcBef>
          <a:spcPct val="20000"/>
        </a:spcBef>
        <a:spcAft>
          <a:spcPct val="0"/>
        </a:spcAft>
        <a:buClr>
          <a:srgbClr val="920049"/>
        </a:buClr>
        <a:buChar char="»"/>
        <a:defRPr sz="1200" i="1">
          <a:solidFill>
            <a:schemeClr val="tx1"/>
          </a:solidFill>
          <a:latin typeface="+mn-lt"/>
          <a:ea typeface="ＭＳ Ｐゴシック" pitchFamily="-1" charset="-128"/>
        </a:defRPr>
      </a:lvl8pPr>
      <a:lvl9pPr marL="3810000" indent="-228600" algn="l" rtl="0" eaLnBrk="1" fontAlgn="base" hangingPunct="1">
        <a:spcBef>
          <a:spcPct val="20000"/>
        </a:spcBef>
        <a:spcAft>
          <a:spcPct val="0"/>
        </a:spcAft>
        <a:buClr>
          <a:srgbClr val="920049"/>
        </a:buClr>
        <a:buChar char="»"/>
        <a:defRPr sz="1200" i="1">
          <a:solidFill>
            <a:schemeClr val="tx1"/>
          </a:solidFill>
          <a:latin typeface="+mn-lt"/>
          <a:ea typeface="ＭＳ Ｐゴシック" pitchFamily="-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49B51-8EB8-F526-F317-BDFE38F3257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3334E3-1F70-4522-A250-539E457C1B2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8C2251-9745-B95C-2F82-562FB21E592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5DAD7-0A71-4F7F-892F-86EFAD6EE28C}" type="datetimeFigureOut">
              <a:rPr lang="en-GB" smtClean="0"/>
              <a:t>15/11/2022</a:t>
            </a:fld>
            <a:endParaRPr lang="en-GB"/>
          </a:p>
        </p:txBody>
      </p:sp>
      <p:sp>
        <p:nvSpPr>
          <p:cNvPr id="5" name="Footer Placeholder 4">
            <a:extLst>
              <a:ext uri="{FF2B5EF4-FFF2-40B4-BE49-F238E27FC236}">
                <a16:creationId xmlns:a16="http://schemas.microsoft.com/office/drawing/2014/main" id="{9A4E2183-4472-44F5-A5BA-8C59BBBC0BB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EB0646-CF3D-673E-BB2C-D6DC387828E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5B479-0C27-4488-B2F7-DB69787A1A3F}" type="slidenum">
              <a:rPr lang="en-GB" smtClean="0"/>
              <a:t>‹#›</a:t>
            </a:fld>
            <a:endParaRPr lang="en-GB"/>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718805-3947-CCA0-DB77-F7C61B3CB55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18433E-3C95-2BF8-A7C6-2C8E529CCD9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F62B95-D871-1553-1E3C-D0CCB3471B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D2131-B30B-42C9-8DC4-27858EFFEC9D}" type="datetimeFigureOut">
              <a:rPr lang="en-GB" smtClean="0"/>
              <a:t>15/11/2022</a:t>
            </a:fld>
            <a:endParaRPr lang="en-GB"/>
          </a:p>
        </p:txBody>
      </p:sp>
      <p:sp>
        <p:nvSpPr>
          <p:cNvPr id="5" name="Footer Placeholder 4">
            <a:extLst>
              <a:ext uri="{FF2B5EF4-FFF2-40B4-BE49-F238E27FC236}">
                <a16:creationId xmlns:a16="http://schemas.microsoft.com/office/drawing/2014/main" id="{2EE8B9A1-F0D0-FF42-9E0C-51C00CDDC2F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DB3C0F0-2825-8298-E251-E52F71E0B6A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C6748-9BB6-4007-B62E-2388C3201B39}" type="slidenum">
              <a:rPr lang="en-GB" smtClean="0"/>
              <a:t>‹#›</a:t>
            </a:fld>
            <a:endParaRPr lang="en-GB"/>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maq.sourceforge.net/fastq.s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illumina.com/documents/products/technotes/technote_Q-Scores.pdf"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samtools.github.io/hts-specs/SAMv1.pdf"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broadinstitute.github.io/picard/" TargetMode="External"/><Relationship Id="rId2" Type="http://schemas.openxmlformats.org/officeDocument/2006/relationships/hyperlink" Target="https://www.htslib.org/" TargetMode="External"/><Relationship Id="rId1" Type="http://schemas.openxmlformats.org/officeDocument/2006/relationships/slideLayout" Target="../slideLayouts/slideLayout3.xml"/><Relationship Id="rId4" Type="http://schemas.openxmlformats.org/officeDocument/2006/relationships/hyperlink" Target="https://software.broadinstitute.org/software/igv/"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samtools.github.io/hts-specs/CRAMv3.pdf"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genome.ucsc.edu/FAQ/FAQformat.html#format1"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sia.ensembl.org/info/website/upload/bed.html#trackline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bedtools.readthedocs.io/en/latest/index.html"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amtools.github.io/" TargetMode="External"/><Relationship Id="rId2" Type="http://schemas.openxmlformats.org/officeDocument/2006/relationships/hyperlink" Target="https://software.broadinstitute.org/gatk/" TargetMode="External"/><Relationship Id="rId1" Type="http://schemas.openxmlformats.org/officeDocument/2006/relationships/slideLayout" Target="../slideLayouts/slideLayout3.xml"/><Relationship Id="rId6" Type="http://schemas.openxmlformats.org/officeDocument/2006/relationships/hyperlink" Target="https://www.ncbi.nlm.nih.gov/projects/SNP/" TargetMode="External"/><Relationship Id="rId5" Type="http://schemas.openxmlformats.org/officeDocument/2006/relationships/hyperlink" Target="https://vcftools.github.io/index.html" TargetMode="External"/><Relationship Id="rId4" Type="http://schemas.openxmlformats.org/officeDocument/2006/relationships/hyperlink" Target="http://snpeff.sourceforge.ne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www.sequenceontology.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The-Sequence-Ontology/Specifications/blob/master/gff3.md"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The-Sequence-Ontology/Specifications/blob/master/gff3.md"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The-Sequence-Ontology/Specifications/blob/master/gff3.md"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htseq.readthedocs.io/en/release_0.9.1/" TargetMode="External"/><Relationship Id="rId2" Type="http://schemas.openxmlformats.org/officeDocument/2006/relationships/hyperlink" Target="https://ccb.jhu.edu/software/tophat/index.shtml" TargetMode="External"/><Relationship Id="rId1" Type="http://schemas.openxmlformats.org/officeDocument/2006/relationships/slideLayout" Target="../slideLayouts/slideLayout3.xml"/><Relationship Id="rId6" Type="http://schemas.openxmlformats.org/officeDocument/2006/relationships/hyperlink" Target="https://genome.ucsc.edu/" TargetMode="External"/><Relationship Id="rId5" Type="http://schemas.openxmlformats.org/officeDocument/2006/relationships/hyperlink" Target="http://gmod.org/wiki/GBrowse" TargetMode="External"/><Relationship Id="rId4" Type="http://schemas.openxmlformats.org/officeDocument/2006/relationships/hyperlink" Target="http://software.broadinstitute.org/software/igv/"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blast.ncbi.nlm.nih.gov/Blast.cgi?PAGE_TYPE=BlastSearch"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FDFCEBC-20CC-C54A-BE15-2D619563C3F1}"/>
              </a:ext>
            </a:extLst>
          </p:cNvPr>
          <p:cNvSpPr/>
          <p:nvPr/>
        </p:nvSpPr>
        <p:spPr bwMode="auto">
          <a:xfrm>
            <a:off x="755576" y="2564904"/>
            <a:ext cx="7704856" cy="1872208"/>
          </a:xfrm>
          <a:prstGeom prst="ellipse">
            <a:avLst/>
          </a:prstGeom>
          <a:solidFill>
            <a:schemeClr val="accent1"/>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pitchFamily="-1" charset="0"/>
            </a:endParaRPr>
          </a:p>
        </p:txBody>
      </p:sp>
      <p:sp>
        <p:nvSpPr>
          <p:cNvPr id="2" name="Title 1"/>
          <p:cNvSpPr>
            <a:spLocks noGrp="1"/>
          </p:cNvSpPr>
          <p:nvPr>
            <p:ph type="title"/>
          </p:nvPr>
        </p:nvSpPr>
        <p:spPr>
          <a:xfrm>
            <a:off x="685800" y="3140968"/>
            <a:ext cx="7772400" cy="1021556"/>
          </a:xfrm>
        </p:spPr>
        <p:txBody>
          <a:bodyPr/>
          <a:lstStyle/>
          <a:p>
            <a:pPr marL="0" lvl="0" indent="0" algn="ctr">
              <a:buNone/>
            </a:pPr>
            <a:r>
              <a:rPr dirty="0"/>
              <a:t>NGS Sequencing Technology and File Formats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928" y="548680"/>
            <a:ext cx="3345631" cy="627880"/>
          </a:xfrm>
        </p:spPr>
        <p:txBody>
          <a:bodyPr/>
          <a:lstStyle/>
          <a:p>
            <a:pPr marL="0" lvl="0" indent="0">
              <a:buNone/>
            </a:pPr>
            <a:r>
              <a:rPr dirty="0">
                <a:solidFill>
                  <a:srgbClr val="0000FF"/>
                </a:solidFill>
              </a:rPr>
              <a:t>FastQ Format</a:t>
            </a:r>
          </a:p>
        </p:txBody>
      </p:sp>
      <p:sp>
        <p:nvSpPr>
          <p:cNvPr id="4" name="TextBox 3">
            <a:extLst>
              <a:ext uri="{FF2B5EF4-FFF2-40B4-BE49-F238E27FC236}">
                <a16:creationId xmlns:a16="http://schemas.microsoft.com/office/drawing/2014/main" id="{6A2A0B95-C108-B7D4-26EB-7FF849B31B09}"/>
              </a:ext>
            </a:extLst>
          </p:cNvPr>
          <p:cNvSpPr txBox="1"/>
          <p:nvPr/>
        </p:nvSpPr>
        <p:spPr>
          <a:xfrm>
            <a:off x="1547664" y="2492896"/>
            <a:ext cx="6984776" cy="3170099"/>
          </a:xfrm>
          <a:prstGeom prst="rect">
            <a:avLst/>
          </a:prstGeom>
          <a:noFill/>
        </p:spPr>
        <p:txBody>
          <a:bodyPr wrap="square">
            <a:spAutoFit/>
          </a:bodyPr>
          <a:lstStyle/>
          <a:p>
            <a:pPr marL="342900" lvl="0" indent="-342900" algn="l">
              <a:buFont typeface="Wingdings" panose="05000000000000000000" pitchFamily="2" charset="2"/>
              <a:buChar char="§"/>
            </a:pPr>
            <a:r>
              <a:rPr lang="en-GB" sz="2000" dirty="0"/>
              <a:t>Most widely used format in sequence analysis</a:t>
            </a:r>
          </a:p>
          <a:p>
            <a:pPr marL="342900" lvl="0" indent="-342900" algn="l">
              <a:buFont typeface="Wingdings" panose="05000000000000000000" pitchFamily="2" charset="2"/>
              <a:buChar char="§"/>
            </a:pPr>
            <a:endParaRPr lang="en-GB" sz="2000" dirty="0"/>
          </a:p>
          <a:p>
            <a:pPr marL="342900" lvl="0" indent="-342900" algn="l">
              <a:buFont typeface="Wingdings" panose="05000000000000000000" pitchFamily="2" charset="2"/>
              <a:buChar char="§"/>
            </a:pPr>
            <a:r>
              <a:rPr lang="en-GB" sz="2000" dirty="0"/>
              <a:t>Generally delivered from a sequencer.</a:t>
            </a:r>
          </a:p>
          <a:p>
            <a:pPr marL="342900" lvl="0" indent="-342900" algn="l">
              <a:buFont typeface="Wingdings" panose="05000000000000000000" pitchFamily="2" charset="2"/>
              <a:buChar char="§"/>
            </a:pPr>
            <a:endParaRPr lang="en-GB" sz="2000" dirty="0"/>
          </a:p>
          <a:p>
            <a:pPr marL="342900" lvl="0" indent="-342900" algn="l">
              <a:buFont typeface="Wingdings" panose="05000000000000000000" pitchFamily="2" charset="2"/>
              <a:buChar char="§"/>
            </a:pPr>
            <a:r>
              <a:rPr lang="en-GB" sz="2000" dirty="0"/>
              <a:t>Many analysis tools require this format.</a:t>
            </a:r>
          </a:p>
          <a:p>
            <a:pPr marL="342900" lvl="0" indent="-342900" algn="l">
              <a:buFont typeface="Wingdings" panose="05000000000000000000" pitchFamily="2" charset="2"/>
              <a:buChar char="§"/>
            </a:pPr>
            <a:endParaRPr lang="en-GB" sz="2000" dirty="0"/>
          </a:p>
          <a:p>
            <a:pPr marL="342900" lvl="0" indent="-342900" algn="l">
              <a:buFont typeface="Wingdings" panose="05000000000000000000" pitchFamily="2" charset="2"/>
              <a:buChar char="§"/>
            </a:pPr>
            <a:r>
              <a:rPr lang="en-GB" sz="2000" dirty="0"/>
              <a:t>Similar to </a:t>
            </a:r>
            <a:r>
              <a:rPr lang="en-GB" sz="2000" dirty="0" err="1"/>
              <a:t>fasta</a:t>
            </a:r>
            <a:r>
              <a:rPr lang="en-GB" sz="2000" dirty="0"/>
              <a:t> though there are differences in syntax as well as integration of quality scores.</a:t>
            </a:r>
          </a:p>
          <a:p>
            <a:pPr marL="342900" lvl="0" indent="-342900" algn="l">
              <a:buFont typeface="Wingdings" panose="05000000000000000000" pitchFamily="2" charset="2"/>
              <a:buChar char="§"/>
            </a:pPr>
            <a:endParaRPr lang="en-GB" sz="2000" dirty="0"/>
          </a:p>
          <a:p>
            <a:pPr marL="342900" lvl="0" indent="-342900" algn="l">
              <a:buFont typeface="Wingdings" panose="05000000000000000000" pitchFamily="2" charset="2"/>
              <a:buChar char="§"/>
            </a:pPr>
            <a:r>
              <a:rPr lang="en-GB" sz="2000" dirty="0"/>
              <a:t>Each sequence requires at least 4 lines:</a:t>
            </a:r>
          </a:p>
        </p:txBody>
      </p:sp>
      <p:sp>
        <p:nvSpPr>
          <p:cNvPr id="8" name="TextBox 7">
            <a:extLst>
              <a:ext uri="{FF2B5EF4-FFF2-40B4-BE49-F238E27FC236}">
                <a16:creationId xmlns:a16="http://schemas.microsoft.com/office/drawing/2014/main" id="{EC18E272-A3AD-402A-7299-02F798E615B9}"/>
              </a:ext>
            </a:extLst>
          </p:cNvPr>
          <p:cNvSpPr txBox="1"/>
          <p:nvPr/>
        </p:nvSpPr>
        <p:spPr>
          <a:xfrm>
            <a:off x="683568" y="1700808"/>
            <a:ext cx="6912768"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Times" pitchFamily="-1" charset="0"/>
                <a:ea typeface="+mn-ea"/>
                <a:cs typeface="+mn-cs"/>
              </a:rPr>
              <a:t>The official documentation for </a:t>
            </a:r>
            <a:r>
              <a:rPr kumimoji="0" lang="en-GB" sz="2000" b="0" i="0" u="none" strike="noStrike" kern="1200" cap="none" spc="0" normalizeH="0" baseline="0" noProof="0" dirty="0" err="1">
                <a:ln>
                  <a:noFill/>
                </a:ln>
                <a:solidFill>
                  <a:prstClr val="black"/>
                </a:solidFill>
                <a:effectLst/>
                <a:uLnTx/>
                <a:uFillTx/>
                <a:latin typeface="Times" pitchFamily="-1" charset="0"/>
                <a:ea typeface="+mn-ea"/>
                <a:cs typeface="+mn-cs"/>
              </a:rPr>
              <a:t>FastQ</a:t>
            </a:r>
            <a:r>
              <a:rPr kumimoji="0" lang="en-GB" sz="2000" b="0" i="0" u="none" strike="noStrike" kern="1200" cap="none" spc="0" normalizeH="0" baseline="0" noProof="0" dirty="0">
                <a:ln>
                  <a:noFill/>
                </a:ln>
                <a:solidFill>
                  <a:prstClr val="black"/>
                </a:solidFill>
                <a:effectLst/>
                <a:uLnTx/>
                <a:uFillTx/>
                <a:latin typeface="Times" pitchFamily="-1" charset="0"/>
                <a:ea typeface="+mn-ea"/>
                <a:cs typeface="+mn-cs"/>
              </a:rPr>
              <a:t> format can be found </a:t>
            </a:r>
            <a:r>
              <a:rPr kumimoji="0" lang="en-GB" sz="2000" b="1" i="0" u="none" strike="noStrike" kern="1200" cap="none" spc="0" normalizeH="0" baseline="0" noProof="0" dirty="0">
                <a:ln>
                  <a:noFill/>
                </a:ln>
                <a:solidFill>
                  <a:prstClr val="black"/>
                </a:solidFill>
                <a:effectLst/>
                <a:uLnTx/>
                <a:uFillTx/>
                <a:latin typeface="Times" pitchFamily="-1" charset="0"/>
                <a:ea typeface="+mn-ea"/>
                <a:cs typeface="+mn-cs"/>
                <a:hlinkClick r:id="rId2"/>
              </a:rPr>
              <a:t>here</a:t>
            </a:r>
            <a:r>
              <a:rPr kumimoji="0" lang="en-GB" sz="2000" b="0" i="0" u="none" strike="noStrike" kern="1200" cap="none" spc="0" normalizeH="0" baseline="0" noProof="0" dirty="0">
                <a:ln>
                  <a:noFill/>
                </a:ln>
                <a:solidFill>
                  <a:prstClr val="black"/>
                </a:solidFill>
                <a:effectLst/>
                <a:uLnTx/>
                <a:uFillTx/>
                <a:latin typeface="Times" pitchFamily="-1" charset="0"/>
                <a:ea typeface="+mn-ea"/>
                <a:cs typeface="+mn-c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55B185-A814-E5EF-DBBF-C13314AE4324}"/>
              </a:ext>
            </a:extLst>
          </p:cNvPr>
          <p:cNvSpPr txBox="1"/>
          <p:nvPr/>
        </p:nvSpPr>
        <p:spPr>
          <a:xfrm>
            <a:off x="467544" y="1700808"/>
            <a:ext cx="8136904" cy="3139321"/>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first line is the sequence header which starts with an </a:t>
            </a:r>
            <a:r>
              <a:rPr kumimoji="0" lang="en-GB" sz="1800" b="1" i="0" u="none" strike="noStrike" kern="1200" cap="none" spc="0" normalizeH="0" baseline="0" noProof="0" dirty="0">
                <a:ln>
                  <a:noFill/>
                </a:ln>
                <a:solidFill>
                  <a:srgbClr val="FF0000"/>
                </a:solidFill>
                <a:effectLst/>
                <a:uLnTx/>
                <a:uFillTx/>
                <a:latin typeface="Times" pitchFamily="-1" charset="0"/>
                <a:ea typeface="+mn-ea"/>
                <a:cs typeface="+mn-cs"/>
              </a:rPr>
              <a:t>‘@’</a:t>
            </a: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Everything from the leading ‘@’ to the first whitespace character is considered the sequence identifier.</a:t>
            </a:r>
          </a:p>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Everything after the first space is considered the sequence description</a:t>
            </a:r>
          </a:p>
          <a:p>
            <a:pPr marL="457200" marR="0" lvl="1"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imes" pitchFamily="-1" charset="0"/>
              <a:ea typeface="+mn-ea"/>
              <a:cs typeface="+mn-cs"/>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second line is the sequence.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GB" sz="1800" b="0" i="0" u="none" strike="noStrike" kern="1200" cap="none" spc="0" normalizeH="0" baseline="0" noProof="0" dirty="0">
              <a:ln>
                <a:noFill/>
              </a:ln>
              <a:solidFill>
                <a:prstClr val="black"/>
              </a:solidFill>
              <a:effectLst/>
              <a:uLnTx/>
              <a:uFillTx/>
              <a:latin typeface="Times" pitchFamily="-1" charset="0"/>
              <a:ea typeface="+mn-ea"/>
              <a:cs typeface="+mn-cs"/>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third line starts with ‘+’ and can have the same sequence identifier appended (but usually doesn’t anymore).</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endParaRPr kumimoji="0" lang="en-GB" sz="1800" b="0" i="0" u="none" strike="noStrike" kern="1200" cap="none" spc="0" normalizeH="0" baseline="0" noProof="0" dirty="0">
              <a:ln>
                <a:noFill/>
              </a:ln>
              <a:solidFill>
                <a:prstClr val="black"/>
              </a:solidFill>
              <a:effectLst/>
              <a:uLnTx/>
              <a:uFillTx/>
              <a:latin typeface="Times" pitchFamily="-1" charset="0"/>
              <a:ea typeface="+mn-ea"/>
              <a:cs typeface="+mn-cs"/>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fourth line are the quality scores</a:t>
            </a:r>
          </a:p>
        </p:txBody>
      </p:sp>
      <p:pic>
        <p:nvPicPr>
          <p:cNvPr id="6" name="Picture 5" descr="images/fastq.png">
            <a:extLst>
              <a:ext uri="{FF2B5EF4-FFF2-40B4-BE49-F238E27FC236}">
                <a16:creationId xmlns:a16="http://schemas.microsoft.com/office/drawing/2014/main" id="{51EF36E5-A20B-055D-2096-84E89CF12A15}"/>
              </a:ext>
            </a:extLst>
          </p:cNvPr>
          <p:cNvPicPr>
            <a:picLocks noGrp="1" noChangeAspect="1"/>
          </p:cNvPicPr>
          <p:nvPr/>
        </p:nvPicPr>
        <p:blipFill>
          <a:blip r:embed="rId2"/>
          <a:stretch>
            <a:fillRect/>
          </a:stretch>
        </p:blipFill>
        <p:spPr bwMode="auto">
          <a:xfrm>
            <a:off x="4572000" y="4077072"/>
            <a:ext cx="4283968" cy="2736304"/>
          </a:xfrm>
          <a:prstGeom prst="rect">
            <a:avLst/>
          </a:prstGeom>
          <a:noFill/>
          <a:ln w="9525">
            <a:noFill/>
            <a:headEnd/>
            <a:tailEnd/>
          </a:ln>
        </p:spPr>
      </p:pic>
    </p:spTree>
    <p:extLst>
      <p:ext uri="{BB962C8B-B14F-4D97-AF65-F5344CB8AC3E}">
        <p14:creationId xmlns:p14="http://schemas.microsoft.com/office/powerpoint/2010/main" val="1847639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E2EF97-8A94-498D-EA24-4A876F716090}"/>
              </a:ext>
            </a:extLst>
          </p:cNvPr>
          <p:cNvSpPr txBox="1"/>
          <p:nvPr/>
        </p:nvSpPr>
        <p:spPr>
          <a:xfrm>
            <a:off x="971600" y="2551837"/>
            <a:ext cx="7560840"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a:t>
            </a:r>
            <a:r>
              <a:rPr kumimoji="0" lang="en-GB" sz="1800" b="0" i="0" u="none" strike="noStrike" kern="1200" cap="none" spc="0" normalizeH="0" baseline="0" noProof="0" dirty="0" err="1">
                <a:ln>
                  <a:noFill/>
                </a:ln>
                <a:solidFill>
                  <a:prstClr val="black"/>
                </a:solidFill>
                <a:effectLst/>
                <a:uLnTx/>
                <a:uFillTx/>
                <a:latin typeface="Times" pitchFamily="-1" charset="0"/>
                <a:ea typeface="+mn-ea"/>
                <a:cs typeface="+mn-cs"/>
              </a:rPr>
              <a:t>FastQ</a:t>
            </a: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 sequence identifier generally adheres to a particular format, all of which is information related to the sequencer and its position on the </a:t>
            </a:r>
            <a:r>
              <a:rPr kumimoji="0" lang="en-GB" sz="1800" b="0" i="0" u="none" strike="noStrike" kern="1200" cap="none" spc="0" normalizeH="0" baseline="0" noProof="0" dirty="0" err="1">
                <a:ln>
                  <a:noFill/>
                </a:ln>
                <a:solidFill>
                  <a:prstClr val="black"/>
                </a:solidFill>
                <a:effectLst/>
                <a:uLnTx/>
                <a:uFillTx/>
                <a:latin typeface="Times" pitchFamily="-1" charset="0"/>
                <a:ea typeface="+mn-ea"/>
                <a:cs typeface="+mn-cs"/>
              </a:rPr>
              <a:t>flowcell</a:t>
            </a: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imes" pitchFamily="-1"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Times" pitchFamily="-1"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imes" pitchFamily="-1" charset="0"/>
                <a:ea typeface="+mn-ea"/>
                <a:cs typeface="+mn-cs"/>
              </a:rPr>
              <a:t>The sequence description also follows a particular format and holds information regarding sample information.</a:t>
            </a:r>
          </a:p>
        </p:txBody>
      </p:sp>
    </p:spTree>
    <p:extLst>
      <p:ext uri="{BB962C8B-B14F-4D97-AF65-F5344CB8AC3E}">
        <p14:creationId xmlns:p14="http://schemas.microsoft.com/office/powerpoint/2010/main" val="47881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332656"/>
            <a:ext cx="4896544" cy="1080120"/>
          </a:xfrm>
        </p:spPr>
        <p:txBody>
          <a:bodyPr/>
          <a:lstStyle/>
          <a:p>
            <a:pPr marL="0" lvl="0" indent="0" algn="ctr">
              <a:buNone/>
            </a:pPr>
            <a:r>
              <a:rPr dirty="0">
                <a:solidFill>
                  <a:srgbClr val="0000FF"/>
                </a:solidFill>
              </a:rPr>
              <a:t>What software use </a:t>
            </a:r>
            <a:r>
              <a:rPr dirty="0" err="1">
                <a:solidFill>
                  <a:srgbClr val="0000FF"/>
                </a:solidFill>
              </a:rPr>
              <a:t>FastQ</a:t>
            </a:r>
            <a:r>
              <a:rPr dirty="0">
                <a:solidFill>
                  <a:srgbClr val="0000FF"/>
                </a:solidFill>
              </a:rPr>
              <a:t>?</a:t>
            </a:r>
          </a:p>
        </p:txBody>
      </p:sp>
      <p:sp>
        <p:nvSpPr>
          <p:cNvPr id="4" name="TextBox 3">
            <a:extLst>
              <a:ext uri="{FF2B5EF4-FFF2-40B4-BE49-F238E27FC236}">
                <a16:creationId xmlns:a16="http://schemas.microsoft.com/office/drawing/2014/main" id="{47BF3037-6FC2-2303-BEFE-9A84E7C5B257}"/>
              </a:ext>
            </a:extLst>
          </p:cNvPr>
          <p:cNvSpPr txBox="1"/>
          <p:nvPr/>
        </p:nvSpPr>
        <p:spPr>
          <a:xfrm>
            <a:off x="2339752" y="2708920"/>
            <a:ext cx="5112568" cy="2554545"/>
          </a:xfrm>
          <a:prstGeom prst="rect">
            <a:avLst/>
          </a:prstGeom>
          <a:noFill/>
        </p:spPr>
        <p:txBody>
          <a:bodyPr wrap="square">
            <a:spAutoFit/>
          </a:bodyPr>
          <a:lstStyle/>
          <a:p>
            <a:pPr marL="342900" lvl="0" indent="-342900" algn="l">
              <a:buFont typeface="Wingdings" panose="05000000000000000000" pitchFamily="2" charset="2"/>
              <a:buChar char="§"/>
            </a:pPr>
            <a:r>
              <a:rPr lang="en-GB" sz="2000" b="1" dirty="0"/>
              <a:t>Aligners</a:t>
            </a:r>
          </a:p>
          <a:p>
            <a:pPr marL="800100" lvl="1" indent="-342900" algn="l">
              <a:buFont typeface="Arial" panose="020B0604020202020204" pitchFamily="34" charset="0"/>
              <a:buChar char="•"/>
            </a:pPr>
            <a:r>
              <a:rPr lang="en-GB" sz="2000" dirty="0"/>
              <a:t>Bowtie, Tophat2, bwa</a:t>
            </a:r>
          </a:p>
          <a:p>
            <a:pPr marL="800100" lvl="1" indent="-342900" algn="l">
              <a:buFont typeface="Arial" panose="020B0604020202020204" pitchFamily="34" charset="0"/>
              <a:buChar char="•"/>
            </a:pPr>
            <a:endParaRPr lang="en-GB" sz="2000" dirty="0"/>
          </a:p>
          <a:p>
            <a:pPr marL="342900" lvl="0" indent="-342900" algn="l">
              <a:buFont typeface="Wingdings" panose="05000000000000000000" pitchFamily="2" charset="2"/>
              <a:buChar char="§"/>
            </a:pPr>
            <a:r>
              <a:rPr lang="en-GB" sz="2000" b="1" dirty="0"/>
              <a:t>Assemblers</a:t>
            </a:r>
          </a:p>
          <a:p>
            <a:pPr marL="800100" lvl="1" indent="-342900" algn="l">
              <a:buFont typeface="Arial" panose="020B0604020202020204" pitchFamily="34" charset="0"/>
              <a:buChar char="•"/>
            </a:pPr>
            <a:r>
              <a:rPr lang="en-GB" sz="2000" dirty="0"/>
              <a:t>Velvet, Spades</a:t>
            </a:r>
          </a:p>
          <a:p>
            <a:pPr marL="800100" lvl="1" indent="-342900" algn="l">
              <a:buFont typeface="Arial" panose="020B0604020202020204" pitchFamily="34" charset="0"/>
              <a:buChar char="•"/>
            </a:pPr>
            <a:endParaRPr lang="en-GB" sz="2000" dirty="0"/>
          </a:p>
          <a:p>
            <a:pPr marL="342900" lvl="0" indent="-342900" algn="l">
              <a:buFont typeface="Wingdings" panose="05000000000000000000" pitchFamily="2" charset="2"/>
              <a:buChar char="§"/>
            </a:pPr>
            <a:r>
              <a:rPr lang="en-GB" sz="2000" b="1" dirty="0"/>
              <a:t>QC tools</a:t>
            </a:r>
          </a:p>
          <a:p>
            <a:pPr marL="800100" lvl="1" indent="-342900" algn="l">
              <a:buFont typeface="Arial" panose="020B0604020202020204" pitchFamily="34" charset="0"/>
              <a:buChar char="•"/>
            </a:pPr>
            <a:r>
              <a:rPr lang="en-GB" sz="2000" dirty="0" err="1"/>
              <a:t>Trimmomatic</a:t>
            </a:r>
            <a:r>
              <a:rPr lang="en-GB" sz="2000" dirty="0"/>
              <a:t>, </a:t>
            </a:r>
            <a:r>
              <a:rPr lang="en-GB" sz="2000" dirty="0" err="1"/>
              <a:t>FastQC</a:t>
            </a:r>
            <a:endParaRPr lang="en-GB" sz="2000" dirty="0"/>
          </a:p>
        </p:txBody>
      </p:sp>
      <p:sp>
        <p:nvSpPr>
          <p:cNvPr id="6" name="TextBox 5">
            <a:extLst>
              <a:ext uri="{FF2B5EF4-FFF2-40B4-BE49-F238E27FC236}">
                <a16:creationId xmlns:a16="http://schemas.microsoft.com/office/drawing/2014/main" id="{01C23DB4-FEDC-CCB5-6D84-0E72BD4D85D0}"/>
              </a:ext>
            </a:extLst>
          </p:cNvPr>
          <p:cNvSpPr txBox="1"/>
          <p:nvPr/>
        </p:nvSpPr>
        <p:spPr>
          <a:xfrm>
            <a:off x="1043608" y="1877147"/>
            <a:ext cx="4032448" cy="461665"/>
          </a:xfrm>
          <a:prstGeom prst="rect">
            <a:avLst/>
          </a:prstGeom>
          <a:noFill/>
        </p:spPr>
        <p:txBody>
          <a:bodyPr wrap="square">
            <a:spAutoFit/>
          </a:bodyPr>
          <a:lstStyle/>
          <a:p>
            <a:pPr marL="0" lvl="0" indent="0" algn="l">
              <a:buNone/>
            </a:pPr>
            <a:r>
              <a:rPr lang="en-GB" sz="2400" b="1" dirty="0"/>
              <a:t>Some common examples 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72506-FC10-D25B-E8A8-D7BC7501F3C3}"/>
              </a:ext>
            </a:extLst>
          </p:cNvPr>
          <p:cNvSpPr txBox="1"/>
          <p:nvPr/>
        </p:nvSpPr>
        <p:spPr>
          <a:xfrm>
            <a:off x="827584" y="2090172"/>
            <a:ext cx="7920880"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I think it’s a shorter list to tell you what does not work with </a:t>
            </a: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FastQ</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files.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GB" dirty="0">
              <a:solidFill>
                <a:prstClr val="black"/>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Tools available to convert </a:t>
            </a: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FastQ</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to </a:t>
            </a: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FastA</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in the event that </a:t>
            </a: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FastQ</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is incompatible with the tool you’re using: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Blast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Multiple Sequence Aligners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Any reference sequence</a:t>
            </a:r>
          </a:p>
        </p:txBody>
      </p:sp>
    </p:spTree>
    <p:extLst>
      <p:ext uri="{BB962C8B-B14F-4D97-AF65-F5344CB8AC3E}">
        <p14:creationId xmlns:p14="http://schemas.microsoft.com/office/powerpoint/2010/main" val="35719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896" y="332656"/>
            <a:ext cx="4824535" cy="936104"/>
          </a:xfrm>
        </p:spPr>
        <p:txBody>
          <a:bodyPr/>
          <a:lstStyle/>
          <a:p>
            <a:pPr marL="0" lvl="0" indent="0" algn="ctr">
              <a:buNone/>
            </a:pPr>
            <a:r>
              <a:rPr dirty="0">
                <a:solidFill>
                  <a:srgbClr val="0000FF"/>
                </a:solidFill>
              </a:rPr>
              <a:t>How are these files generated?</a:t>
            </a:r>
          </a:p>
        </p:txBody>
      </p:sp>
      <p:sp>
        <p:nvSpPr>
          <p:cNvPr id="4" name="TextBox 3">
            <a:extLst>
              <a:ext uri="{FF2B5EF4-FFF2-40B4-BE49-F238E27FC236}">
                <a16:creationId xmlns:a16="http://schemas.microsoft.com/office/drawing/2014/main" id="{DBA5742E-40DA-688C-D941-2D047F7AD260}"/>
              </a:ext>
            </a:extLst>
          </p:cNvPr>
          <p:cNvSpPr txBox="1"/>
          <p:nvPr/>
        </p:nvSpPr>
        <p:spPr>
          <a:xfrm>
            <a:off x="971600" y="2060848"/>
            <a:ext cx="7632847" cy="2308324"/>
          </a:xfrm>
          <a:prstGeom prst="rect">
            <a:avLst/>
          </a:prstGeom>
          <a:noFill/>
        </p:spPr>
        <p:txBody>
          <a:bodyPr wrap="square">
            <a:spAutoFit/>
          </a:bodyPr>
          <a:lstStyle/>
          <a:p>
            <a:pPr marL="457200" lvl="0" indent="-457200" algn="l">
              <a:buFont typeface="+mj-lt"/>
              <a:buAutoNum type="arabicPeriod"/>
            </a:pPr>
            <a:r>
              <a:rPr lang="en-GB" b="1" dirty="0">
                <a:solidFill>
                  <a:srgbClr val="FF0000"/>
                </a:solidFill>
              </a:rPr>
              <a:t>Sequencers</a:t>
            </a:r>
            <a:r>
              <a:rPr lang="en-GB" dirty="0"/>
              <a:t> generate this format by default.</a:t>
            </a:r>
          </a:p>
          <a:p>
            <a:pPr marL="457200" lvl="0" indent="-457200" algn="l">
              <a:buFont typeface="+mj-lt"/>
              <a:buAutoNum type="arabicPeriod"/>
            </a:pPr>
            <a:endParaRPr lang="en-GB" dirty="0"/>
          </a:p>
          <a:p>
            <a:pPr marL="457200" lvl="0" indent="-457200" algn="l">
              <a:buFont typeface="+mj-lt"/>
              <a:buAutoNum type="arabicPeriod"/>
            </a:pPr>
            <a:endParaRPr lang="en-GB" dirty="0"/>
          </a:p>
          <a:p>
            <a:pPr marL="457200" lvl="0" indent="-457200" algn="l">
              <a:buFont typeface="+mj-lt"/>
              <a:buAutoNum type="arabicPeriod"/>
            </a:pPr>
            <a:r>
              <a:rPr lang="en-GB" dirty="0"/>
              <a:t>From </a:t>
            </a:r>
            <a:r>
              <a:rPr lang="en-GB" b="1" dirty="0">
                <a:solidFill>
                  <a:srgbClr val="FF0000"/>
                </a:solidFill>
              </a:rPr>
              <a:t>different file formats</a:t>
            </a:r>
            <a:r>
              <a:rPr lang="en-GB" dirty="0"/>
              <a:t> (SAM, BAM, HDF5) </a:t>
            </a:r>
          </a:p>
          <a:p>
            <a:pPr marL="457200" lvl="0" indent="-457200" algn="l">
              <a:buFont typeface="+mj-lt"/>
              <a:buAutoNum type="arabicPeriod"/>
            </a:pPr>
            <a:endParaRPr lang="en-GB" dirty="0"/>
          </a:p>
          <a:p>
            <a:pPr lvl="0" algn="l"/>
            <a:r>
              <a:rPr lang="en-GB" sz="2000" dirty="0">
                <a:solidFill>
                  <a:schemeClr val="accent6">
                    <a:lumMod val="50000"/>
                  </a:schemeClr>
                </a:solidFill>
              </a:rPr>
              <a:t>	though they all were some form of </a:t>
            </a:r>
            <a:r>
              <a:rPr lang="en-GB" sz="2000" dirty="0" err="1">
                <a:solidFill>
                  <a:schemeClr val="accent6">
                    <a:lumMod val="50000"/>
                  </a:schemeClr>
                </a:solidFill>
              </a:rPr>
              <a:t>FastQ</a:t>
            </a:r>
            <a:r>
              <a:rPr lang="en-GB" sz="2000" dirty="0">
                <a:solidFill>
                  <a:schemeClr val="accent6">
                    <a:lumMod val="50000"/>
                  </a:schemeClr>
                </a:solidFill>
              </a:rPr>
              <a:t> at some point.</a:t>
            </a:r>
            <a:endParaRPr lang="en-GB" dirty="0">
              <a:solidFill>
                <a:schemeClr val="accent6">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52" y="548680"/>
            <a:ext cx="3744416" cy="648072"/>
          </a:xfrm>
        </p:spPr>
        <p:txBody>
          <a:bodyPr/>
          <a:lstStyle/>
          <a:p>
            <a:pPr marL="0" lvl="0" indent="0">
              <a:buNone/>
            </a:pPr>
            <a:r>
              <a:rPr dirty="0">
                <a:solidFill>
                  <a:srgbClr val="0000FF"/>
                </a:solidFill>
              </a:rPr>
              <a:t>Quality Scores</a:t>
            </a:r>
          </a:p>
        </p:txBody>
      </p:sp>
      <p:sp>
        <p:nvSpPr>
          <p:cNvPr id="4" name="TextBox 3">
            <a:extLst>
              <a:ext uri="{FF2B5EF4-FFF2-40B4-BE49-F238E27FC236}">
                <a16:creationId xmlns:a16="http://schemas.microsoft.com/office/drawing/2014/main" id="{F1DC8473-E93E-61F1-F36B-700855CCB573}"/>
              </a:ext>
            </a:extLst>
          </p:cNvPr>
          <p:cNvSpPr txBox="1"/>
          <p:nvPr/>
        </p:nvSpPr>
        <p:spPr>
          <a:xfrm>
            <a:off x="683568" y="2432537"/>
            <a:ext cx="7992888" cy="3046988"/>
          </a:xfrm>
          <a:prstGeom prst="rect">
            <a:avLst/>
          </a:prstGeom>
          <a:noFill/>
        </p:spPr>
        <p:txBody>
          <a:bodyPr wrap="square">
            <a:spAutoFit/>
          </a:bodyPr>
          <a:lstStyle/>
          <a:p>
            <a:pPr marL="0" lvl="0" indent="0" algn="l">
              <a:buNone/>
            </a:pPr>
            <a:r>
              <a:rPr lang="en-GB" b="1" dirty="0">
                <a:solidFill>
                  <a:srgbClr val="C00000"/>
                </a:solidFill>
              </a:rPr>
              <a:t>Quality scores are a way to assign confidence to a particular base within a read.</a:t>
            </a:r>
            <a:r>
              <a:rPr lang="en-GB" dirty="0"/>
              <a:t> </a:t>
            </a:r>
          </a:p>
          <a:p>
            <a:pPr marL="0" lvl="0" indent="0" algn="l">
              <a:buNone/>
            </a:pPr>
            <a:endParaRPr lang="en-GB" dirty="0"/>
          </a:p>
          <a:p>
            <a:pPr marL="342900" lvl="0" indent="-342900" algn="l">
              <a:buFont typeface="Arial" panose="020B0604020202020204" pitchFamily="34" charset="0"/>
              <a:buChar char="•"/>
            </a:pPr>
            <a:r>
              <a:rPr lang="en-GB" dirty="0"/>
              <a:t>Some sequencers have their own proprietary quality encoding but most have adopted Phred-33 encoding. </a:t>
            </a:r>
          </a:p>
          <a:p>
            <a:pPr marL="0" lvl="0" indent="0" algn="l">
              <a:buNone/>
            </a:pPr>
            <a:endParaRPr lang="en-GB" dirty="0"/>
          </a:p>
          <a:p>
            <a:pPr marL="342900" lvl="0" indent="-342900" algn="l">
              <a:buFont typeface="Arial" panose="020B0604020202020204" pitchFamily="34" charset="0"/>
              <a:buChar char="•"/>
            </a:pPr>
            <a:r>
              <a:rPr lang="en-GB" dirty="0"/>
              <a:t>Each quality score represents the probability of an incorrect basecall at that position.</a:t>
            </a:r>
          </a:p>
        </p:txBody>
      </p:sp>
      <p:sp>
        <p:nvSpPr>
          <p:cNvPr id="8" name="TextBox 7">
            <a:extLst>
              <a:ext uri="{FF2B5EF4-FFF2-40B4-BE49-F238E27FC236}">
                <a16:creationId xmlns:a16="http://schemas.microsoft.com/office/drawing/2014/main" id="{E3E8E5A7-1D3A-1793-6692-F9ADD6621526}"/>
              </a:ext>
            </a:extLst>
          </p:cNvPr>
          <p:cNvSpPr txBox="1"/>
          <p:nvPr/>
        </p:nvSpPr>
        <p:spPr>
          <a:xfrm>
            <a:off x="683568" y="1547808"/>
            <a:ext cx="756084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An in depth writeup about quality scores can be found </a:t>
            </a:r>
            <a:r>
              <a:rPr kumimoji="0" lang="en-GB" sz="2400" b="1" i="0" u="none" strike="noStrike" kern="1200" cap="none" spc="0" normalizeH="0" baseline="0" noProof="0" dirty="0">
                <a:ln>
                  <a:noFill/>
                </a:ln>
                <a:solidFill>
                  <a:schemeClr val="accent6">
                    <a:lumMod val="75000"/>
                  </a:schemeClr>
                </a:solidFill>
                <a:effectLst/>
                <a:uLnTx/>
                <a:uFillTx/>
                <a:latin typeface="Times" pitchFamily="-1" charset="0"/>
                <a:ea typeface="+mn-ea"/>
                <a:cs typeface="+mn-cs"/>
                <a:hlinkClick r:id="rId2">
                  <a:extLst>
                    <a:ext uri="{A12FA001-AC4F-418D-AE19-62706E023703}">
                      <ahyp:hlinkClr xmlns:ahyp="http://schemas.microsoft.com/office/drawing/2018/hyperlinkcolor" val="tx"/>
                    </a:ext>
                  </a:extLst>
                </a:hlinkClick>
              </a:rPr>
              <a:t>here</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EACCB7-CE81-72AE-8188-6A46491D8832}"/>
              </a:ext>
            </a:extLst>
          </p:cNvPr>
          <p:cNvSpPr txBox="1"/>
          <p:nvPr/>
        </p:nvSpPr>
        <p:spPr>
          <a:xfrm>
            <a:off x="3851920" y="188640"/>
            <a:ext cx="4536504" cy="1200329"/>
          </a:xfrm>
          <a:prstGeom prst="rect">
            <a:avLst/>
          </a:prstGeom>
          <a:noFill/>
        </p:spPr>
        <p:txBody>
          <a:bodyPr wrap="square">
            <a:spAutoFit/>
          </a:bodyPr>
          <a:lstStyle/>
          <a:p>
            <a:r>
              <a:rPr lang="en-GB" sz="3600" b="1" dirty="0" err="1">
                <a:solidFill>
                  <a:srgbClr val="0000FF"/>
                </a:solidFill>
              </a:rPr>
              <a:t>Phred</a:t>
            </a:r>
            <a:r>
              <a:rPr lang="en-GB" sz="3600" b="1" dirty="0">
                <a:solidFill>
                  <a:srgbClr val="0000FF"/>
                </a:solidFill>
              </a:rPr>
              <a:t> Quality Score Encoding</a:t>
            </a:r>
          </a:p>
        </p:txBody>
      </p:sp>
      <p:sp>
        <p:nvSpPr>
          <p:cNvPr id="5" name="TextBox 4">
            <a:extLst>
              <a:ext uri="{FF2B5EF4-FFF2-40B4-BE49-F238E27FC236}">
                <a16:creationId xmlns:a16="http://schemas.microsoft.com/office/drawing/2014/main" id="{E2AD17AD-732D-2466-0763-D2E98FAE7BF2}"/>
              </a:ext>
            </a:extLst>
          </p:cNvPr>
          <p:cNvSpPr txBox="1"/>
          <p:nvPr/>
        </p:nvSpPr>
        <p:spPr>
          <a:xfrm>
            <a:off x="719572" y="1814952"/>
            <a:ext cx="7704856" cy="1588127"/>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Quality scores started as numbers (0-40) but have since changed to an ASCII encoding to reduce file size and make working with this format a bit easier, however they still hold the same information.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This table can serve as a lookup as you progress through your analysis.</a:t>
            </a:r>
          </a:p>
        </p:txBody>
      </p:sp>
      <p:sp>
        <p:nvSpPr>
          <p:cNvPr id="7" name="TextBox 6">
            <a:extLst>
              <a:ext uri="{FF2B5EF4-FFF2-40B4-BE49-F238E27FC236}">
                <a16:creationId xmlns:a16="http://schemas.microsoft.com/office/drawing/2014/main" id="{72C9769E-D3D6-B5B7-448A-12333503ABC0}"/>
              </a:ext>
            </a:extLst>
          </p:cNvPr>
          <p:cNvSpPr txBox="1"/>
          <p:nvPr/>
        </p:nvSpPr>
        <p:spPr>
          <a:xfrm>
            <a:off x="2277611" y="4797152"/>
            <a:ext cx="4588778"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1" i="0" u="none" strike="noStrike" kern="0" cap="none" spc="0" normalizeH="0" baseline="0" noProof="0" dirty="0">
                <a:ln>
                  <a:noFill/>
                </a:ln>
                <a:solidFill>
                  <a:srgbClr val="0099FF"/>
                </a:solidFill>
                <a:effectLst/>
                <a:uLnTx/>
                <a:uFillTx/>
                <a:latin typeface="Arial"/>
                <a:ea typeface="+mn-ea"/>
                <a:cs typeface="+mn-cs"/>
              </a:rPr>
              <a:t>Note that Phred-64 was only ever used by Illumina and is not deprecated.</a:t>
            </a:r>
            <a:endParaRPr kumimoji="0" lang="en-GB" sz="2400" b="0" i="0" u="none" strike="noStrike" kern="1200" cap="none" spc="0" normalizeH="0" baseline="0" noProof="0" dirty="0">
              <a:ln>
                <a:noFill/>
              </a:ln>
              <a:solidFill>
                <a:srgbClr val="0099FF"/>
              </a:solidFill>
              <a:effectLst/>
              <a:uLnTx/>
              <a:uFillTx/>
              <a:latin typeface="Times" pitchFamily="-1" charset="0"/>
              <a:ea typeface="+mn-ea"/>
              <a:cs typeface="+mn-cs"/>
            </a:endParaRPr>
          </a:p>
        </p:txBody>
      </p:sp>
    </p:spTree>
    <p:extLst>
      <p:ext uri="{BB962C8B-B14F-4D97-AF65-F5344CB8AC3E}">
        <p14:creationId xmlns:p14="http://schemas.microsoft.com/office/powerpoint/2010/main" val="399233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912" y="260648"/>
            <a:ext cx="4032448" cy="1008112"/>
          </a:xfrm>
        </p:spPr>
        <p:txBody>
          <a:bodyPr/>
          <a:lstStyle/>
          <a:p>
            <a:pPr marL="0" lvl="0" indent="0" algn="ctr">
              <a:buNone/>
            </a:pPr>
            <a:r>
              <a:rPr dirty="0">
                <a:solidFill>
                  <a:srgbClr val="0000FF"/>
                </a:solidFill>
              </a:rPr>
              <a:t>Quality Score Interpretation</a:t>
            </a:r>
          </a:p>
        </p:txBody>
      </p:sp>
      <p:sp>
        <p:nvSpPr>
          <p:cNvPr id="4" name="TextBox 3">
            <a:extLst>
              <a:ext uri="{FF2B5EF4-FFF2-40B4-BE49-F238E27FC236}">
                <a16:creationId xmlns:a16="http://schemas.microsoft.com/office/drawing/2014/main" id="{6923C29C-D320-5849-EF9E-D8A1A839A1FE}"/>
              </a:ext>
            </a:extLst>
          </p:cNvPr>
          <p:cNvSpPr txBox="1"/>
          <p:nvPr/>
        </p:nvSpPr>
        <p:spPr>
          <a:xfrm>
            <a:off x="755576" y="1916832"/>
            <a:ext cx="7416824"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Once you know what each quality score represents you can then use this chart to understand the confidence in a particular base.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944" y="260648"/>
            <a:ext cx="4608513" cy="1021556"/>
          </a:xfrm>
        </p:spPr>
        <p:txBody>
          <a:bodyPr/>
          <a:lstStyle/>
          <a:p>
            <a:pPr marL="0" lvl="0" indent="0" algn="ctr">
              <a:buNone/>
            </a:pPr>
            <a:r>
              <a:rPr dirty="0"/>
              <a:t>What are Quality Scores Good for?</a:t>
            </a:r>
          </a:p>
        </p:txBody>
      </p:sp>
      <p:sp>
        <p:nvSpPr>
          <p:cNvPr id="4" name="TextBox 3">
            <a:extLst>
              <a:ext uri="{FF2B5EF4-FFF2-40B4-BE49-F238E27FC236}">
                <a16:creationId xmlns:a16="http://schemas.microsoft.com/office/drawing/2014/main" id="{F82DBBC6-3FAF-2119-6005-9B2FBE3F1D48}"/>
              </a:ext>
            </a:extLst>
          </p:cNvPr>
          <p:cNvSpPr txBox="1"/>
          <p:nvPr/>
        </p:nvSpPr>
        <p:spPr>
          <a:xfrm>
            <a:off x="647564" y="1844824"/>
            <a:ext cx="7848872" cy="347172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As we mentioned earlier, many programs require the </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FastQ</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format, implying that they will use the quality score in a particular part of the analysis.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Common uses are to filter bases or entire reads if a particular quality threshold isn’t met.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lang="en-GB" sz="1800" kern="0" dirty="0">
              <a:solidFill>
                <a:prstClr val="black"/>
              </a:solidFill>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An example of a threshold is the mean quality score for the read.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lang="en-GB" sz="1800" kern="0" dirty="0">
              <a:solidFill>
                <a:prstClr val="black"/>
              </a:solidFill>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That is: what’s the average score of all bases for an individual read? If the average </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Phred</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quality score is 10, what does that mean? Is this good enough to do SNP analysis?</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image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p:txBody>
      </p:sp>
      <p:sp>
        <p:nvSpPr>
          <p:cNvPr id="4" name="TextBox 3">
            <a:extLst>
              <a:ext uri="{FF2B5EF4-FFF2-40B4-BE49-F238E27FC236}">
                <a16:creationId xmlns:a16="http://schemas.microsoft.com/office/drawing/2014/main" id="{4417E44D-AE0F-8AEB-30BC-D0E9503FD65F}"/>
              </a:ext>
            </a:extLst>
          </p:cNvPr>
          <p:cNvSpPr txBox="1"/>
          <p:nvPr/>
        </p:nvSpPr>
        <p:spPr>
          <a:xfrm>
            <a:off x="611560" y="1916832"/>
            <a:ext cx="8208912" cy="830997"/>
          </a:xfrm>
          <a:prstGeom prst="rect">
            <a:avLst/>
          </a:prstGeom>
          <a:noFill/>
        </p:spPr>
        <p:txBody>
          <a:bodyPr wrap="square">
            <a:spAutoFit/>
          </a:bodyPr>
          <a:lstStyle/>
          <a:p>
            <a:pPr marL="0" lvl="0" indent="0" algn="l">
              <a:buNone/>
            </a:pPr>
            <a:r>
              <a:rPr lang="en-GB" dirty="0"/>
              <a:t>There are a variety different sequencing technologies as well as file formats used in sequence analysis.</a:t>
            </a:r>
          </a:p>
        </p:txBody>
      </p:sp>
      <p:sp>
        <p:nvSpPr>
          <p:cNvPr id="6" name="TextBox 5">
            <a:extLst>
              <a:ext uri="{FF2B5EF4-FFF2-40B4-BE49-F238E27FC236}">
                <a16:creationId xmlns:a16="http://schemas.microsoft.com/office/drawing/2014/main" id="{82FF1445-C529-8CA2-2D07-C78EBA2E7290}"/>
              </a:ext>
            </a:extLst>
          </p:cNvPr>
          <p:cNvSpPr txBox="1"/>
          <p:nvPr/>
        </p:nvSpPr>
        <p:spPr>
          <a:xfrm>
            <a:off x="1187624" y="3429000"/>
            <a:ext cx="7056784" cy="1569660"/>
          </a:xfrm>
          <a:prstGeom prst="rect">
            <a:avLst/>
          </a:prstGeom>
          <a:noFill/>
        </p:spPr>
        <p:txBody>
          <a:bodyPr wrap="square">
            <a:spAutoFit/>
          </a:bodyPr>
          <a:lstStyle/>
          <a:p>
            <a:pPr marL="342900" lvl="0" indent="-342900" algn="l">
              <a:buFont typeface="Wingdings" panose="05000000000000000000" pitchFamily="2" charset="2"/>
              <a:buChar char="Ø"/>
            </a:pPr>
            <a:r>
              <a:rPr lang="en-GB" dirty="0"/>
              <a:t>Describe how next-generation sequencing works</a:t>
            </a:r>
          </a:p>
          <a:p>
            <a:pPr marL="342900" lvl="0" indent="-342900" algn="l">
              <a:buFont typeface="Wingdings" panose="05000000000000000000" pitchFamily="2" charset="2"/>
              <a:buChar char="Ø"/>
            </a:pPr>
            <a:endParaRPr lang="en-GB" dirty="0"/>
          </a:p>
          <a:p>
            <a:pPr marL="342900" lvl="0" indent="-342900" algn="l">
              <a:buFont typeface="Wingdings" panose="05000000000000000000" pitchFamily="2" charset="2"/>
              <a:buChar char="Ø"/>
            </a:pPr>
            <a:r>
              <a:rPr lang="en-GB" dirty="0"/>
              <a:t>Most common </a:t>
            </a:r>
            <a:r>
              <a:rPr lang="en-GB" dirty="0">
                <a:solidFill>
                  <a:srgbClr val="FF0000"/>
                </a:solidFill>
              </a:rPr>
              <a:t>File formats</a:t>
            </a:r>
            <a:r>
              <a:rPr lang="en-GB" dirty="0"/>
              <a:t> including those generated by the sequencer and analysis programs.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928" y="260648"/>
            <a:ext cx="4968552" cy="1021556"/>
          </a:xfrm>
        </p:spPr>
        <p:txBody>
          <a:bodyPr/>
          <a:lstStyle/>
          <a:p>
            <a:pPr marL="0" lvl="0" indent="0" algn="ctr">
              <a:buNone/>
            </a:pPr>
            <a:r>
              <a:rPr dirty="0">
                <a:latin typeface="Times" panose="02020603050405020304" pitchFamily="18" charset="0"/>
                <a:cs typeface="Times" panose="02020603050405020304" pitchFamily="18" charset="0"/>
              </a:rPr>
              <a:t>What Software use Quality Scores?</a:t>
            </a:r>
          </a:p>
        </p:txBody>
      </p:sp>
      <p:sp>
        <p:nvSpPr>
          <p:cNvPr id="4" name="TextBox 3">
            <a:extLst>
              <a:ext uri="{FF2B5EF4-FFF2-40B4-BE49-F238E27FC236}">
                <a16:creationId xmlns:a16="http://schemas.microsoft.com/office/drawing/2014/main" id="{42638C16-CB19-0106-1DE6-5A8ADEE3E828}"/>
              </a:ext>
            </a:extLst>
          </p:cNvPr>
          <p:cNvSpPr txBox="1"/>
          <p:nvPr/>
        </p:nvSpPr>
        <p:spPr>
          <a:xfrm>
            <a:off x="611560" y="1755427"/>
            <a:ext cx="7560840"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schemeClr val="accent6">
                    <a:lumMod val="75000"/>
                  </a:schemeClr>
                </a:solidFill>
                <a:effectLst/>
                <a:uLnTx/>
                <a:uFillTx/>
                <a:latin typeface="Times" panose="02020603050405020304" pitchFamily="18" charset="0"/>
                <a:cs typeface="Times" panose="02020603050405020304" pitchFamily="18" charset="0"/>
              </a:rPr>
              <a:t>Provide evidence that the sequence, alignment, assembly, SNP are in fact real and not due to a problem in generating the sequences.</a:t>
            </a:r>
          </a:p>
        </p:txBody>
      </p:sp>
      <p:sp>
        <p:nvSpPr>
          <p:cNvPr id="6" name="TextBox 5">
            <a:extLst>
              <a:ext uri="{FF2B5EF4-FFF2-40B4-BE49-F238E27FC236}">
                <a16:creationId xmlns:a16="http://schemas.microsoft.com/office/drawing/2014/main" id="{A949D1DB-5566-2B96-15A9-A3854DB0A788}"/>
              </a:ext>
            </a:extLst>
          </p:cNvPr>
          <p:cNvSpPr txBox="1"/>
          <p:nvPr/>
        </p:nvSpPr>
        <p:spPr>
          <a:xfrm>
            <a:off x="1727684" y="2780928"/>
            <a:ext cx="5220580" cy="2363724"/>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Almost every QC software package.</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Variant detection/SNP calling algorithms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Assemblers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Aligners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072" y="188640"/>
            <a:ext cx="3456384" cy="1021556"/>
          </a:xfrm>
        </p:spPr>
        <p:txBody>
          <a:bodyPr/>
          <a:lstStyle/>
          <a:p>
            <a:pPr marL="0" lvl="0" indent="0" algn="ctr">
              <a:buNone/>
            </a:pPr>
            <a:r>
              <a:rPr dirty="0"/>
              <a:t>SAM/BAM/CRAM Format</a:t>
            </a:r>
          </a:p>
        </p:txBody>
      </p:sp>
      <p:sp>
        <p:nvSpPr>
          <p:cNvPr id="4" name="TextBox 3">
            <a:extLst>
              <a:ext uri="{FF2B5EF4-FFF2-40B4-BE49-F238E27FC236}">
                <a16:creationId xmlns:a16="http://schemas.microsoft.com/office/drawing/2014/main" id="{7B2C48F2-1D8E-68CA-2038-C85221ABEB2D}"/>
              </a:ext>
            </a:extLst>
          </p:cNvPr>
          <p:cNvSpPr txBox="1"/>
          <p:nvPr/>
        </p:nvSpPr>
        <p:spPr>
          <a:xfrm>
            <a:off x="827584" y="2636912"/>
            <a:ext cx="7704856" cy="2031325"/>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These formats were introduced to standardize how alignments are reported. Initially there were many different formats, most of them proprietary, which were space inefficient and either held too much or too little information. The first of these to be introduced was Sequence Alignment Map (SAM). With this format not only is the alignment retained but the associated quality scores (both mapping and base quality), the original read itself, paired-end information, sample information, and many more features.</a:t>
            </a:r>
          </a:p>
        </p:txBody>
      </p:sp>
      <p:sp>
        <p:nvSpPr>
          <p:cNvPr id="8" name="TextBox 7">
            <a:extLst>
              <a:ext uri="{FF2B5EF4-FFF2-40B4-BE49-F238E27FC236}">
                <a16:creationId xmlns:a16="http://schemas.microsoft.com/office/drawing/2014/main" id="{6805E387-963C-6F61-3854-5DD25F91E7DA}"/>
              </a:ext>
            </a:extLst>
          </p:cNvPr>
          <p:cNvSpPr txBox="1"/>
          <p:nvPr/>
        </p:nvSpPr>
        <p:spPr>
          <a:xfrm>
            <a:off x="611560" y="1738888"/>
            <a:ext cx="5472608"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The official SAM documentation can be found </a:t>
            </a:r>
            <a:r>
              <a:rPr kumimoji="0" lang="en-GB" sz="1800" b="1" i="0" u="none" strike="noStrike" kern="0" cap="none" spc="0" normalizeH="0" baseline="0" noProof="0" dirty="0">
                <a:ln>
                  <a:noFill/>
                </a:ln>
                <a:solidFill>
                  <a:schemeClr val="accent6">
                    <a:lumMod val="75000"/>
                  </a:schemeClr>
                </a:solidFill>
                <a:effectLst/>
                <a:uLnTx/>
                <a:uFillTx/>
                <a:latin typeface="Times" panose="02020603050405020304" pitchFamily="18" charset="0"/>
                <a:cs typeface="Times" panose="02020603050405020304" pitchFamily="18" charset="0"/>
                <a:hlinkClick r:id="rId2">
                  <a:extLst>
                    <a:ext uri="{A12FA001-AC4F-418D-AE19-62706E023703}">
                      <ahyp:hlinkClr xmlns:ahyp="http://schemas.microsoft.com/office/drawing/2018/hyperlinkcolor" val="tx"/>
                    </a:ext>
                  </a:extLst>
                </a:hlinkClick>
              </a:rPr>
              <a:t>here</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8144" y="476672"/>
            <a:ext cx="2808312" cy="720080"/>
          </a:xfrm>
        </p:spPr>
        <p:txBody>
          <a:bodyPr/>
          <a:lstStyle/>
          <a:p>
            <a:pPr marL="0" lvl="0" indent="0">
              <a:buNone/>
            </a:pPr>
            <a:r>
              <a:rPr dirty="0"/>
              <a:t>SAM Format</a:t>
            </a:r>
          </a:p>
        </p:txBody>
      </p:sp>
      <p:sp>
        <p:nvSpPr>
          <p:cNvPr id="4" name="TextBox 3">
            <a:extLst>
              <a:ext uri="{FF2B5EF4-FFF2-40B4-BE49-F238E27FC236}">
                <a16:creationId xmlns:a16="http://schemas.microsoft.com/office/drawing/2014/main" id="{1CAD6E3F-9BDF-0D7A-D664-CE01B55017F0}"/>
              </a:ext>
            </a:extLst>
          </p:cNvPr>
          <p:cNvSpPr txBox="1"/>
          <p:nvPr/>
        </p:nvSpPr>
        <p:spPr>
          <a:xfrm>
            <a:off x="971600" y="2967335"/>
            <a:ext cx="7344816" cy="92333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Most basic, human readable format of the three. Generated by almost every alignment algorithm that exists. Consists of a header, a row for every read 11 tab-delimited fields describing that read.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097" y="476672"/>
            <a:ext cx="2808312" cy="699888"/>
          </a:xfrm>
        </p:spPr>
        <p:txBody>
          <a:bodyPr/>
          <a:lstStyle/>
          <a:p>
            <a:pPr marL="0" lvl="0" indent="0">
              <a:buNone/>
            </a:pPr>
            <a:r>
              <a:rPr dirty="0"/>
              <a:t>SAM Header</a:t>
            </a:r>
          </a:p>
        </p:txBody>
      </p:sp>
      <p:sp>
        <p:nvSpPr>
          <p:cNvPr id="4" name="TextBox 3">
            <a:extLst>
              <a:ext uri="{FF2B5EF4-FFF2-40B4-BE49-F238E27FC236}">
                <a16:creationId xmlns:a16="http://schemas.microsoft.com/office/drawing/2014/main" id="{DF116EF3-9D1D-5C6F-8DDA-D69C060CEBC9}"/>
              </a:ext>
            </a:extLst>
          </p:cNvPr>
          <p:cNvSpPr txBox="1"/>
          <p:nvPr/>
        </p:nvSpPr>
        <p:spPr>
          <a:xfrm>
            <a:off x="1007604" y="2564904"/>
            <a:ext cx="7128792" cy="1477328"/>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The header varies in size but adheres to a particular format depending on what information you decide to add. Some example information that can be entered into the header is: command that generated the SAM file, SAM format version, sequencer name and version. The full list of available header fields can be found below.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1" y="476672"/>
            <a:ext cx="2808311" cy="576064"/>
          </a:xfrm>
        </p:spPr>
        <p:txBody>
          <a:bodyPr/>
          <a:lstStyle/>
          <a:p>
            <a:pPr marL="0" lvl="0" indent="0">
              <a:buNone/>
            </a:pPr>
            <a:r>
              <a:rPr dirty="0"/>
              <a:t>BAM Format</a:t>
            </a:r>
          </a:p>
        </p:txBody>
      </p:sp>
      <p:sp>
        <p:nvSpPr>
          <p:cNvPr id="4" name="TextBox 3">
            <a:extLst>
              <a:ext uri="{FF2B5EF4-FFF2-40B4-BE49-F238E27FC236}">
                <a16:creationId xmlns:a16="http://schemas.microsoft.com/office/drawing/2014/main" id="{D5335889-CB4F-607F-73F6-879574843A7F}"/>
              </a:ext>
            </a:extLst>
          </p:cNvPr>
          <p:cNvSpPr txBox="1"/>
          <p:nvPr/>
        </p:nvSpPr>
        <p:spPr>
          <a:xfrm>
            <a:off x="791580" y="2132856"/>
            <a:ext cx="7560840" cy="3046988"/>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This is the same format except that it encoded in binary which means that it is significantly smaller than the SAM files and significantly faster to read, though it is not human legible and needs to be converted to another format (i.e. SAM) in order to make sense to us.</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lang="en-GB" sz="2000" kern="0" dirty="0">
              <a:solidFill>
                <a:prstClr val="black"/>
              </a:solidFill>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Some special tools are needed in order to make sense of BAM, such as </a:t>
            </a:r>
            <a:r>
              <a:rPr kumimoji="0" lang="en-GB" sz="20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hlinkClick r:id="rId2"/>
              </a:rPr>
              <a:t>Samtools</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hlinkClick r:id="rId3"/>
              </a:rPr>
              <a:t>Picard Tools</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and </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hlinkClick r:id="rId4"/>
              </a:rPr>
              <a:t>IGV</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which will be discussed in some of the latter sections.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476672"/>
            <a:ext cx="3096344" cy="627880"/>
          </a:xfrm>
        </p:spPr>
        <p:txBody>
          <a:bodyPr/>
          <a:lstStyle/>
          <a:p>
            <a:pPr marL="0" lvl="0" indent="0">
              <a:buNone/>
            </a:pPr>
            <a:r>
              <a:rPr dirty="0"/>
              <a:t>CRAM Format</a:t>
            </a:r>
          </a:p>
        </p:txBody>
      </p:sp>
      <p:sp>
        <p:nvSpPr>
          <p:cNvPr id="4" name="TextBox 3">
            <a:extLst>
              <a:ext uri="{FF2B5EF4-FFF2-40B4-BE49-F238E27FC236}">
                <a16:creationId xmlns:a16="http://schemas.microsoft.com/office/drawing/2014/main" id="{3C9909D7-C645-33E9-6205-5C84AAAED6A0}"/>
              </a:ext>
            </a:extLst>
          </p:cNvPr>
          <p:cNvSpPr txBox="1"/>
          <p:nvPr/>
        </p:nvSpPr>
        <p:spPr>
          <a:xfrm>
            <a:off x="971600" y="2613392"/>
            <a:ext cx="7488832" cy="1631216"/>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This is a relatively new format that is very similar to BAM as it also retains the same information as SAM and is compressed, but it is much smarter in the way that it stores the information. It’s very interesting and up and coming but is a bit beyond the scope of this course. However, if you’re up for it you can read about it </a:t>
            </a:r>
            <a:r>
              <a:rPr kumimoji="0" lang="en-GB" sz="2000" b="1" i="0" u="none" strike="noStrike" kern="0" cap="none" spc="0" normalizeH="0" baseline="0" noProof="0" dirty="0">
                <a:ln>
                  <a:noFill/>
                </a:ln>
                <a:solidFill>
                  <a:schemeClr val="accent6">
                    <a:lumMod val="75000"/>
                  </a:schemeClr>
                </a:solidFill>
                <a:effectLst/>
                <a:uLnTx/>
                <a:uFillTx/>
                <a:latin typeface="Times" panose="02020603050405020304" pitchFamily="18" charset="0"/>
                <a:cs typeface="Times" panose="02020603050405020304" pitchFamily="18" charset="0"/>
                <a:hlinkClick r:id="rId2">
                  <a:extLst>
                    <a:ext uri="{A12FA001-AC4F-418D-AE19-62706E023703}">
                      <ahyp:hlinkClr xmlns:ahyp="http://schemas.microsoft.com/office/drawing/2018/hyperlinkcolor" val="tx"/>
                    </a:ext>
                  </a:extLst>
                </a:hlinkClick>
              </a:rPr>
              <a:t>here</a:t>
            </a:r>
            <a:r>
              <a:rPr kumimoji="0" lang="en-GB" sz="20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912" y="332656"/>
            <a:ext cx="4608512" cy="936104"/>
          </a:xfrm>
        </p:spPr>
        <p:txBody>
          <a:bodyPr/>
          <a:lstStyle/>
          <a:p>
            <a:pPr marL="0" lvl="0" indent="0" algn="ctr">
              <a:buNone/>
            </a:pPr>
            <a:r>
              <a:rPr dirty="0">
                <a:latin typeface="Times" panose="02020603050405020304" pitchFamily="18" charset="0"/>
                <a:cs typeface="Times" panose="02020603050405020304" pitchFamily="18" charset="0"/>
              </a:rPr>
              <a:t>What software use these files?</a:t>
            </a:r>
          </a:p>
        </p:txBody>
      </p:sp>
      <p:sp>
        <p:nvSpPr>
          <p:cNvPr id="4" name="TextBox 3">
            <a:extLst>
              <a:ext uri="{FF2B5EF4-FFF2-40B4-BE49-F238E27FC236}">
                <a16:creationId xmlns:a16="http://schemas.microsoft.com/office/drawing/2014/main" id="{578286F9-6CC4-33F3-D5B9-BA9673CD7475}"/>
              </a:ext>
            </a:extLst>
          </p:cNvPr>
          <p:cNvSpPr txBox="1"/>
          <p:nvPr/>
        </p:nvSpPr>
        <p:spPr>
          <a:xfrm>
            <a:off x="827584" y="1844824"/>
            <a:ext cx="7488832" cy="4062651"/>
          </a:xfrm>
          <a:prstGeom prst="rect">
            <a:avLst/>
          </a:prstGeom>
          <a:noFill/>
        </p:spPr>
        <p:txBody>
          <a:bodyPr wrap="square">
            <a:spAutoFit/>
          </a:bodyPr>
          <a:lstStyle/>
          <a:p>
            <a:pPr marL="342900" lvl="0" indent="-342900" algn="l">
              <a:buFont typeface="Wingdings" panose="05000000000000000000" pitchFamily="2" charset="2"/>
              <a:buChar char="v"/>
            </a:pPr>
            <a:r>
              <a:rPr lang="en-GB" dirty="0"/>
              <a:t>Alignment algorithms</a:t>
            </a:r>
          </a:p>
          <a:p>
            <a:pPr marL="342900" lvl="0" indent="-342900" algn="l">
              <a:buFont typeface="Wingdings" panose="05000000000000000000" pitchFamily="2" charset="2"/>
              <a:buChar char="v"/>
            </a:pPr>
            <a:endParaRPr lang="en-GB" dirty="0"/>
          </a:p>
          <a:p>
            <a:pPr marL="342900" lvl="0" indent="-342900" algn="l">
              <a:buFont typeface="Wingdings" panose="05000000000000000000" pitchFamily="2" charset="2"/>
              <a:buChar char="v"/>
            </a:pPr>
            <a:r>
              <a:rPr lang="en-GB" dirty="0"/>
              <a:t>Some assemblers</a:t>
            </a:r>
          </a:p>
          <a:p>
            <a:pPr marL="342900" lvl="0" indent="-342900" algn="l">
              <a:buFont typeface="Wingdings" panose="05000000000000000000" pitchFamily="2" charset="2"/>
              <a:buChar char="v"/>
            </a:pPr>
            <a:endParaRPr lang="en-GB" dirty="0"/>
          </a:p>
          <a:p>
            <a:pPr marL="342900" lvl="0" indent="-342900" algn="l">
              <a:buFont typeface="Wingdings" panose="05000000000000000000" pitchFamily="2" charset="2"/>
              <a:buChar char="v"/>
            </a:pPr>
            <a:r>
              <a:rPr lang="en-GB" dirty="0"/>
              <a:t>CRAM/unaligned Bam (</a:t>
            </a:r>
            <a:r>
              <a:rPr lang="en-GB" dirty="0" err="1"/>
              <a:t>uBAM</a:t>
            </a:r>
            <a:r>
              <a:rPr lang="en-GB" dirty="0"/>
              <a:t>) can be a source of data delivery </a:t>
            </a:r>
          </a:p>
          <a:p>
            <a:pPr lvl="0" algn="l"/>
            <a:r>
              <a:rPr lang="en-GB" sz="1800" dirty="0"/>
              <a:t>	 This cuts down significantly on storage space and transfer speed.</a:t>
            </a:r>
            <a:endParaRPr lang="en-GB" dirty="0"/>
          </a:p>
          <a:p>
            <a:pPr lvl="0" algn="l"/>
            <a:endParaRPr lang="en-GB" dirty="0"/>
          </a:p>
          <a:p>
            <a:pPr marL="342900" lvl="0" indent="-342900" algn="l">
              <a:buFont typeface="Wingdings" panose="05000000000000000000" pitchFamily="2" charset="2"/>
              <a:buChar char="v"/>
            </a:pPr>
            <a:r>
              <a:rPr lang="en-GB" dirty="0"/>
              <a:t>Alignment viewers</a:t>
            </a:r>
          </a:p>
          <a:p>
            <a:pPr marL="342900" lvl="0" indent="-342900" algn="l">
              <a:buFont typeface="Wingdings" panose="05000000000000000000" pitchFamily="2" charset="2"/>
              <a:buChar char="v"/>
            </a:pPr>
            <a:endParaRPr lang="en-GB" dirty="0"/>
          </a:p>
          <a:p>
            <a:pPr marL="342900" lvl="0" indent="-342900" algn="l">
              <a:buFont typeface="Wingdings" panose="05000000000000000000" pitchFamily="2" charset="2"/>
              <a:buChar char="v"/>
            </a:pPr>
            <a:r>
              <a:rPr lang="en-GB" dirty="0"/>
              <a:t>Variant detection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944" y="260648"/>
            <a:ext cx="4752528" cy="1008112"/>
          </a:xfrm>
        </p:spPr>
        <p:txBody>
          <a:bodyPr/>
          <a:lstStyle/>
          <a:p>
            <a:pPr marL="0" lvl="0" indent="0" algn="ctr">
              <a:buNone/>
            </a:pPr>
            <a:r>
              <a:rPr dirty="0"/>
              <a:t>How are these files generated?</a:t>
            </a:r>
          </a:p>
        </p:txBody>
      </p:sp>
      <p:sp>
        <p:nvSpPr>
          <p:cNvPr id="4" name="TextBox 3">
            <a:extLst>
              <a:ext uri="{FF2B5EF4-FFF2-40B4-BE49-F238E27FC236}">
                <a16:creationId xmlns:a16="http://schemas.microsoft.com/office/drawing/2014/main" id="{5A9D6000-2EFF-5FBF-AF79-C8347BED2C7B}"/>
              </a:ext>
            </a:extLst>
          </p:cNvPr>
          <p:cNvSpPr txBox="1"/>
          <p:nvPr/>
        </p:nvSpPr>
        <p:spPr>
          <a:xfrm>
            <a:off x="1637674" y="2067646"/>
            <a:ext cx="4860540" cy="134806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lang="en-GB" kern="0" dirty="0">
                <a:solidFill>
                  <a:prstClr val="black"/>
                </a:solidFill>
                <a:latin typeface="Times" panose="02020603050405020304" pitchFamily="18" charset="0"/>
                <a:cs typeface="Times" panose="02020603050405020304" pitchFamily="18" charset="0"/>
              </a:rPr>
              <a:t>O</a:t>
            </a:r>
            <a:r>
              <a:rPr kumimoji="0" lang="en-GB"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utput</a:t>
            </a:r>
            <a:r>
              <a:rPr kumimoji="0" lang="en-GB"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from aligners and assemblers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lang="en-GB" kern="0" noProof="0" dirty="0">
              <a:solidFill>
                <a:prstClr val="black"/>
              </a:solidFill>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b="0" i="0" u="none" strike="noStrike" kern="0" cap="none" spc="0" normalizeH="0" baseline="0" dirty="0">
                <a:ln>
                  <a:noFill/>
                </a:ln>
                <a:solidFill>
                  <a:prstClr val="black"/>
                </a:solidFill>
                <a:effectLst/>
                <a:uLnTx/>
                <a:uFillTx/>
                <a:latin typeface="Times" panose="02020603050405020304" pitchFamily="18" charset="0"/>
                <a:cs typeface="Times" panose="02020603050405020304" pitchFamily="18" charset="0"/>
              </a:rPr>
              <a:t>C</a:t>
            </a:r>
            <a:r>
              <a:rPr kumimoji="0" lang="en-GB"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an also be used to deliver raw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6017" y="476672"/>
            <a:ext cx="2880320" cy="720080"/>
          </a:xfrm>
        </p:spPr>
        <p:txBody>
          <a:bodyPr/>
          <a:lstStyle/>
          <a:p>
            <a:pPr marL="0" lvl="0" indent="0">
              <a:buNone/>
            </a:pPr>
            <a:r>
              <a:rPr dirty="0"/>
              <a:t>BED Format</a:t>
            </a:r>
          </a:p>
        </p:txBody>
      </p:sp>
      <p:sp>
        <p:nvSpPr>
          <p:cNvPr id="4" name="TextBox 3">
            <a:extLst>
              <a:ext uri="{FF2B5EF4-FFF2-40B4-BE49-F238E27FC236}">
                <a16:creationId xmlns:a16="http://schemas.microsoft.com/office/drawing/2014/main" id="{EA2071E4-C0C6-9679-61CA-C009F11C955F}"/>
              </a:ext>
            </a:extLst>
          </p:cNvPr>
          <p:cNvSpPr txBox="1"/>
          <p:nvPr/>
        </p:nvSpPr>
        <p:spPr>
          <a:xfrm>
            <a:off x="1187624" y="2348880"/>
            <a:ext cx="7200800" cy="313932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BED format is a simple way to define basic sequence features to a sequence. It consists of one line per feature, each containing 3-12 columns of data, plus optional track definition lines. These are generally used for user defined sequence features as well as graphical representations of features.</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Here are some links to the formal definitions of each field.</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Required fields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Optional fields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Track lines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err="1">
                <a:ln>
                  <a:noFill/>
                </a:ln>
                <a:solidFill>
                  <a:prstClr val="black"/>
                </a:solidFill>
                <a:effectLst/>
                <a:uLnTx/>
                <a:uFillTx/>
                <a:latin typeface="Arial"/>
                <a:ea typeface="+mn-ea"/>
                <a:cs typeface="+mn-cs"/>
              </a:rPr>
              <a:t>BedGraph</a:t>
            </a:r>
            <a:r>
              <a:rPr kumimoji="0" lang="en-GB" sz="1800" b="0" i="0" u="none" strike="noStrike" kern="0" cap="none" spc="0" normalizeH="0" baseline="0" noProof="0" dirty="0">
                <a:ln>
                  <a:noFill/>
                </a:ln>
                <a:solidFill>
                  <a:prstClr val="black"/>
                </a:solidFill>
                <a:effectLst/>
                <a:uLnTx/>
                <a:uFillTx/>
                <a:latin typeface="Arial"/>
                <a:ea typeface="+mn-ea"/>
                <a:cs typeface="+mn-cs"/>
              </a:rPr>
              <a:t> format</a:t>
            </a:r>
            <a:endParaRPr lang="en-GB" dirty="0"/>
          </a:p>
        </p:txBody>
      </p:sp>
      <p:sp>
        <p:nvSpPr>
          <p:cNvPr id="8" name="TextBox 7">
            <a:extLst>
              <a:ext uri="{FF2B5EF4-FFF2-40B4-BE49-F238E27FC236}">
                <a16:creationId xmlns:a16="http://schemas.microsoft.com/office/drawing/2014/main" id="{A3DF7CB1-D236-8A55-2A34-E3FAEE70F6A7}"/>
              </a:ext>
            </a:extLst>
          </p:cNvPr>
          <p:cNvSpPr txBox="1"/>
          <p:nvPr/>
        </p:nvSpPr>
        <p:spPr>
          <a:xfrm>
            <a:off x="539552" y="1700808"/>
            <a:ext cx="6624736"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The official documentation for BED format can be found </a:t>
            </a:r>
            <a:r>
              <a:rPr kumimoji="0" lang="en-GB" sz="1800" b="1" i="0" u="none" strike="noStrike" kern="0" cap="none" spc="0" normalizeH="0" baseline="0" noProof="0" dirty="0">
                <a:ln>
                  <a:noFill/>
                </a:ln>
                <a:solidFill>
                  <a:schemeClr val="accent6">
                    <a:lumMod val="75000"/>
                  </a:schemeClr>
                </a:solidFill>
                <a:effectLst/>
                <a:uLnTx/>
                <a:uFillTx/>
                <a:latin typeface="Arial"/>
                <a:ea typeface="+mn-ea"/>
                <a:cs typeface="+mn-cs"/>
                <a:hlinkClick r:id="rId2">
                  <a:extLst>
                    <a:ext uri="{A12FA001-AC4F-418D-AE19-62706E023703}">
                      <ahyp:hlinkClr xmlns:ahyp="http://schemas.microsoft.com/office/drawing/2018/hyperlinkcolor" val="tx"/>
                    </a:ext>
                  </a:extLst>
                </a:hlinkClick>
              </a:rPr>
              <a:t>here</a:t>
            </a:r>
            <a:r>
              <a:rPr kumimoji="0" lang="en-GB" sz="1800" b="0" i="0" u="none" strike="noStrike" kern="0" cap="none" spc="0" normalizeH="0" baseline="0" noProof="0" dirty="0">
                <a:ln>
                  <a:noFill/>
                </a:ln>
                <a:solidFill>
                  <a:prstClr val="black"/>
                </a:solidFill>
                <a:effectLst/>
                <a:uLnTx/>
                <a:uFillTx/>
                <a:latin typeface="Arial"/>
                <a:ea typeface="+mn-ea"/>
                <a:cs typeface="+mn-cs"/>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7" y="476672"/>
            <a:ext cx="3744416" cy="648072"/>
          </a:xfrm>
        </p:spPr>
        <p:txBody>
          <a:bodyPr/>
          <a:lstStyle/>
          <a:p>
            <a:pPr marL="0" lvl="0" indent="0">
              <a:buNone/>
            </a:pPr>
            <a:r>
              <a:rPr dirty="0"/>
              <a:t>Required fields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61C5DA8-3B7F-3C06-1E69-0FA7D087DAC0}"/>
                  </a:ext>
                </a:extLst>
              </p:cNvPr>
              <p:cNvSpPr txBox="1"/>
              <p:nvPr/>
            </p:nvSpPr>
            <p:spPr>
              <a:xfrm>
                <a:off x="323528" y="1556792"/>
                <a:ext cx="8712968" cy="4635115"/>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The first three fields in each feature line are required:</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Chromosome Name</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Name of the chromosome or scaffold.</a:t>
                </a:r>
              </a:p>
              <a:p>
                <a:pPr marR="0" lvl="1" algn="l" defTabSz="914400" rtl="0" eaLnBrk="1" fontAlgn="base" latinLnBrk="0" hangingPunct="1">
                  <a:lnSpc>
                    <a:spcPct val="100000"/>
                  </a:lnSpc>
                  <a:spcBef>
                    <a:spcPct val="20000"/>
                  </a:spcBef>
                  <a:spcAft>
                    <a:spcPct val="0"/>
                  </a:spcAft>
                  <a:buClr>
                    <a:srgbClr val="920049"/>
                  </a:buClr>
                  <a:buSzTx/>
                  <a:tabLst/>
                  <a:defRPr/>
                </a:pPr>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Any valid </a:t>
                </a:r>
                <a:r>
                  <a:rPr kumimoji="0" lang="en-GB" sz="1600" b="0" i="0" u="none" strike="noStrike" kern="0" cap="none" spc="0" normalizeH="0" baseline="0" noProof="0" dirty="0" err="1">
                    <a:ln>
                      <a:noFill/>
                    </a:ln>
                    <a:solidFill>
                      <a:prstClr val="black"/>
                    </a:solidFill>
                    <a:effectLst/>
                    <a:uLnTx/>
                    <a:uFillTx/>
                    <a:latin typeface="+mn-lt"/>
                    <a:ea typeface="ＭＳ Ｐゴシック" pitchFamily="-1" charset="-128"/>
                    <a:cs typeface="Times" panose="02020603050405020304" pitchFamily="18" charset="0"/>
                  </a:rPr>
                  <a:t>seq_region_name</a:t>
                </a:r>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 can be used, and chromosome names can be given with or without the ‘chr’ prefix.</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Chromosome Start</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Start position of the feature in standard chromosomal coordinates </a:t>
                </a:r>
                <a14:m>
                  <m:oMath xmlns:m="http://schemas.openxmlformats.org/officeDocument/2006/math">
                    <m:r>
                      <a:rPr kumimoji="0" lang="en-GB" sz="1600" b="0" i="0" u="none" strike="noStrike" kern="0" cap="none" spc="0" normalizeH="0" baseline="0" noProof="0">
                        <a:ln>
                          <a:noFill/>
                        </a:ln>
                        <a:solidFill>
                          <a:prstClr val="black"/>
                        </a:solidFill>
                        <a:effectLst/>
                        <a:uLnTx/>
                        <a:uFillTx/>
                        <a:latin typeface="+mn-lt"/>
                      </a:rPr>
                      <m:t>𝑖</m:t>
                    </m:r>
                    <m:r>
                      <a:rPr kumimoji="0" lang="en-GB" sz="1600" b="0" i="0" u="none" strike="noStrike" kern="0" cap="none" spc="0" normalizeH="0" baseline="0" noProof="0">
                        <a:ln>
                          <a:noFill/>
                        </a:ln>
                        <a:solidFill>
                          <a:prstClr val="black"/>
                        </a:solidFill>
                        <a:effectLst/>
                        <a:uLnTx/>
                        <a:uFillTx/>
                        <a:latin typeface="+mn-lt"/>
                      </a:rPr>
                      <m:t>.</m:t>
                    </m:r>
                    <m:r>
                      <a:rPr kumimoji="0" lang="en-GB" sz="1600" b="0" i="0" u="none" strike="noStrike" kern="0" cap="none" spc="0" normalizeH="0" baseline="0" noProof="0">
                        <a:ln>
                          <a:noFill/>
                        </a:ln>
                        <a:solidFill>
                          <a:prstClr val="black"/>
                        </a:solidFill>
                        <a:effectLst/>
                        <a:uLnTx/>
                        <a:uFillTx/>
                        <a:latin typeface="+mn-lt"/>
                      </a:rPr>
                      <m:t>𝑒</m:t>
                    </m:r>
                    <m:r>
                      <a:rPr kumimoji="0" lang="en-GB" sz="1600" b="0" i="0" u="none" strike="noStrike" kern="0" cap="none" spc="0" normalizeH="0" baseline="0" noProof="0">
                        <a:ln>
                          <a:noFill/>
                        </a:ln>
                        <a:solidFill>
                          <a:prstClr val="black"/>
                        </a:solidFill>
                        <a:effectLst/>
                        <a:uLnTx/>
                        <a:uFillTx/>
                        <a:latin typeface="+mn-lt"/>
                      </a:rPr>
                      <m:t>.</m:t>
                    </m:r>
                    <m:r>
                      <a:rPr kumimoji="0" lang="en-GB" sz="1600" b="0" i="0" u="none" strike="noStrike" kern="0" cap="none" spc="0" normalizeH="0" baseline="0" noProof="0">
                        <a:ln>
                          <a:noFill/>
                        </a:ln>
                        <a:solidFill>
                          <a:prstClr val="black"/>
                        </a:solidFill>
                        <a:effectLst/>
                        <a:uLnTx/>
                        <a:uFillTx/>
                        <a:latin typeface="+mn-lt"/>
                      </a:rPr>
                      <m:t>𝑓𝑖𝑟𝑠𝑡𝑏𝑎𝑠𝑒𝑖𝑠</m:t>
                    </m:r>
                    <m:r>
                      <a:rPr kumimoji="0" lang="en-GB" sz="1600" b="0" i="0" u="none" strike="noStrike" kern="0" cap="none" spc="0" normalizeH="0" baseline="0" noProof="0">
                        <a:ln>
                          <a:noFill/>
                        </a:ln>
                        <a:solidFill>
                          <a:prstClr val="black"/>
                        </a:solidFill>
                        <a:effectLst/>
                        <a:uLnTx/>
                        <a:uFillTx/>
                        <a:latin typeface="+mn-lt"/>
                      </a:rPr>
                      <m:t>0</m:t>
                    </m:r>
                  </m:oMath>
                </a14:m>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Chromosome End</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600" b="0" i="0" u="none" strike="noStrike" kern="0" cap="none" spc="0" normalizeH="0" baseline="0" noProof="0" dirty="0">
                    <a:ln>
                      <a:noFill/>
                    </a:ln>
                    <a:solidFill>
                      <a:prstClr val="black"/>
                    </a:solidFill>
                    <a:effectLst/>
                    <a:uLnTx/>
                    <a:uFillTx/>
                    <a:latin typeface="+mn-lt"/>
                    <a:ea typeface="ＭＳ Ｐゴシック" pitchFamily="-1" charset="-128"/>
                    <a:cs typeface="Times" panose="02020603050405020304" pitchFamily="18" charset="0"/>
                  </a:rPr>
                  <a:t>End position of the feature in standard chromosomal coordinates</a:t>
                </a:r>
              </a:p>
              <a:p>
                <a:pPr marL="34290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chr1 213941196 213942363</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chr1 213942363 213943530</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chr1 213943530 213944697</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chr2 158364697 158365864</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chr2 158365864 158367031</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chr3 127477031 127478198</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chr3 127478198 127479365</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chr3 127479365 127480532</a:t>
                </a:r>
                <a:b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rPr>
                  <a:t>chr3 127480532 127481699</a:t>
                </a:r>
              </a:p>
            </p:txBody>
          </p:sp>
        </mc:Choice>
        <mc:Fallback>
          <p:sp>
            <p:nvSpPr>
              <p:cNvPr id="4" name="TextBox 3">
                <a:extLst>
                  <a:ext uri="{FF2B5EF4-FFF2-40B4-BE49-F238E27FC236}">
                    <a16:creationId xmlns:a16="http://schemas.microsoft.com/office/drawing/2014/main" id="{A61C5DA8-3B7F-3C06-1E69-0FA7D087DAC0}"/>
                  </a:ext>
                </a:extLst>
              </p:cNvPr>
              <p:cNvSpPr txBox="1">
                <a:spLocks noRot="1" noChangeAspect="1" noMove="1" noResize="1" noEditPoints="1" noAdjustHandles="1" noChangeArrowheads="1" noChangeShapeType="1" noTextEdit="1"/>
              </p:cNvSpPr>
              <p:nvPr/>
            </p:nvSpPr>
            <p:spPr>
              <a:xfrm>
                <a:off x="323528" y="1556792"/>
                <a:ext cx="8712968" cy="4635115"/>
              </a:xfrm>
              <a:prstGeom prst="rect">
                <a:avLst/>
              </a:prstGeom>
              <a:blipFill>
                <a:blip r:embed="rId2"/>
                <a:stretch>
                  <a:fillRect l="-350" t="-394" b="-526"/>
                </a:stretch>
              </a:blipFill>
            </p:spPr>
            <p:txBody>
              <a:bodyPr/>
              <a:lstStyle/>
              <a:p>
                <a:r>
                  <a:rPr lang="en-GB">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BD2D2A-FCCE-516E-72D0-152B1ACA2A07}"/>
              </a:ext>
            </a:extLst>
          </p:cNvPr>
          <p:cNvSpPr txBox="1"/>
          <p:nvPr/>
        </p:nvSpPr>
        <p:spPr>
          <a:xfrm>
            <a:off x="503548" y="1700808"/>
            <a:ext cx="8136904" cy="452431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Read: a single sequence produced from a sequencer.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endParaRPr kumimoji="0" lang="en-GB" sz="2400" b="0" i="0" u="none" strike="noStrike" kern="1200" cap="none" spc="0" normalizeH="0" baseline="0" noProof="0" dirty="0">
              <a:ln>
                <a:noFill/>
              </a:ln>
              <a:solidFill>
                <a:prstClr val="black"/>
              </a:solidFill>
              <a:effectLst/>
              <a:uLnTx/>
              <a:uFillTx/>
              <a:latin typeface="Times" pitchFamily="-1"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Library: a collection of DNA fragments that have been prepared for sequencing.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endParaRPr kumimoji="0" lang="en-GB" sz="2400" b="0" i="0" u="none" strike="noStrike" kern="1200" cap="none" spc="0" normalizeH="0" baseline="0" noProof="0" dirty="0">
              <a:ln>
                <a:noFill/>
              </a:ln>
              <a:solidFill>
                <a:prstClr val="black"/>
              </a:solidFill>
              <a:effectLst/>
              <a:uLnTx/>
              <a:uFillTx/>
              <a:latin typeface="Times" pitchFamily="-1"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Flowcell</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a chip on which DNA is loaded and provided to the sequencer.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endParaRPr kumimoji="0" lang="en-GB" sz="2400" b="0" i="0" u="none" strike="noStrike" kern="1200" cap="none" spc="0" normalizeH="0" baseline="0" noProof="0" dirty="0">
              <a:ln>
                <a:noFill/>
              </a:ln>
              <a:solidFill>
                <a:prstClr val="black"/>
              </a:solidFill>
              <a:effectLst/>
              <a:uLnTx/>
              <a:uFillTx/>
              <a:latin typeface="Times" pitchFamily="-1"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Lane: one portion of a </a:t>
            </a:r>
            <a:r>
              <a:rPr kumimoji="0" lang="en-GB" sz="2400" b="0" i="0" u="none" strike="noStrike" kern="1200" cap="none" spc="0" normalizeH="0" baseline="0" noProof="0" dirty="0" err="1">
                <a:ln>
                  <a:noFill/>
                </a:ln>
                <a:solidFill>
                  <a:prstClr val="black"/>
                </a:solidFill>
                <a:effectLst/>
                <a:uLnTx/>
                <a:uFillTx/>
                <a:latin typeface="Times" pitchFamily="-1" charset="0"/>
                <a:ea typeface="+mn-ea"/>
                <a:cs typeface="+mn-cs"/>
              </a:rPr>
              <a:t>flowcell</a:t>
            </a: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 Usually used for technical replicates or different samples.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endParaRPr kumimoji="0" lang="en-GB" sz="2400" b="0" i="0" u="none" strike="noStrike" kern="1200" cap="none" spc="0" normalizeH="0" baseline="0" noProof="0" dirty="0">
              <a:ln>
                <a:noFill/>
              </a:ln>
              <a:solidFill>
                <a:prstClr val="black"/>
              </a:solidFill>
              <a:effectLst/>
              <a:uLnTx/>
              <a:uFillTx/>
              <a:latin typeface="Times" pitchFamily="-1" charset="0"/>
              <a:ea typeface="+mn-ea"/>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prstClr val="black"/>
                </a:solidFill>
                <a:effectLst/>
                <a:uLnTx/>
                <a:uFillTx/>
                <a:latin typeface="Times" pitchFamily="-1" charset="0"/>
                <a:ea typeface="+mn-ea"/>
                <a:cs typeface="+mn-cs"/>
              </a:rPr>
              <a:t>Run: an entire sequencing reaction from start to finish.</a:t>
            </a:r>
          </a:p>
        </p:txBody>
      </p:sp>
      <p:sp>
        <p:nvSpPr>
          <p:cNvPr id="9" name="TextBox 8">
            <a:extLst>
              <a:ext uri="{FF2B5EF4-FFF2-40B4-BE49-F238E27FC236}">
                <a16:creationId xmlns:a16="http://schemas.microsoft.com/office/drawing/2014/main" id="{0F816361-3C1B-B8AF-BE99-3F20B801E447}"/>
              </a:ext>
            </a:extLst>
          </p:cNvPr>
          <p:cNvSpPr txBox="1"/>
          <p:nvPr/>
        </p:nvSpPr>
        <p:spPr>
          <a:xfrm>
            <a:off x="4572000" y="476672"/>
            <a:ext cx="2599199" cy="646331"/>
          </a:xfrm>
          <a:prstGeom prst="rect">
            <a:avLst/>
          </a:prstGeom>
          <a:noFill/>
        </p:spPr>
        <p:txBody>
          <a:bodyPr wrap="square">
            <a:spAutoFit/>
          </a:bodyPr>
          <a:lstStyle/>
          <a:p>
            <a:r>
              <a:rPr kumimoji="0" lang="en-GB" sz="3600" b="1" i="0" u="none" strike="noStrike" kern="1200" cap="none" spc="0" normalizeH="0" baseline="0" noProof="0" dirty="0">
                <a:ln>
                  <a:noFill/>
                </a:ln>
                <a:solidFill>
                  <a:srgbClr val="0000FF"/>
                </a:solidFill>
                <a:effectLst/>
                <a:uLnTx/>
                <a:uFillTx/>
                <a:latin typeface="Times" pitchFamily="-1" charset="0"/>
                <a:ea typeface="+mn-ea"/>
                <a:cs typeface="+mn-cs"/>
              </a:rPr>
              <a:t>Definitions</a:t>
            </a:r>
            <a:endParaRPr lang="en-GB" sz="3000" b="1" dirty="0">
              <a:solidFill>
                <a:srgbClr val="0000FF"/>
              </a:solidFill>
            </a:endParaRPr>
          </a:p>
        </p:txBody>
      </p:sp>
    </p:spTree>
    <p:extLst>
      <p:ext uri="{BB962C8B-B14F-4D97-AF65-F5344CB8AC3E}">
        <p14:creationId xmlns:p14="http://schemas.microsoft.com/office/powerpoint/2010/main" val="2243370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548680"/>
            <a:ext cx="3672408" cy="648072"/>
          </a:xfrm>
        </p:spPr>
        <p:txBody>
          <a:bodyPr/>
          <a:lstStyle/>
          <a:p>
            <a:pPr marL="0" lvl="0" indent="0">
              <a:buNone/>
            </a:pPr>
            <a:r>
              <a:rPr dirty="0"/>
              <a:t>Optional fields</a:t>
            </a:r>
            <a:r>
              <a:rPr lang="en-GB" dirty="0"/>
              <a:t> </a:t>
            </a:r>
            <a:endParaRPr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0551B7B-76EA-32E6-98D2-C5532C50B9AB}"/>
                  </a:ext>
                </a:extLst>
              </p:cNvPr>
              <p:cNvSpPr txBox="1"/>
              <p:nvPr/>
            </p:nvSpPr>
            <p:spPr>
              <a:xfrm>
                <a:off x="683568" y="1916832"/>
                <a:ext cx="8136904" cy="353943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Nine additional fields are optional.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Note that columns cannot be empty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 lower-numbered fields must always be populated if higher-numbered ones are used.</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Name Label to be displayed under the feature, if turned on in “Configure this page”.</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endPar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Score A score between 0 and 1000. See </a:t>
                </a: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hlinkClick r:id="rId2"/>
                  </a:rPr>
                  <a:t>track lines</a:t>
                </a: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 , below, for ways to configure the display style of scored data.</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endPar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a:tabLst/>
                  <a:defRPr/>
                </a:pP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Strand defined as + </a:t>
                </a:r>
                <a14:m>
                  <m:oMath xmlns:m="http://schemas.openxmlformats.org/officeDocument/2006/math">
                    <m:r>
                      <a:rPr kumimoji="0" lang="en-GB" sz="1600" b="0" i="0" u="none" strike="noStrike" kern="0" cap="none" spc="0" normalizeH="0" baseline="0" noProof="0">
                        <a:ln>
                          <a:noFill/>
                        </a:ln>
                        <a:solidFill>
                          <a:prstClr val="black"/>
                        </a:solidFill>
                        <a:effectLst/>
                        <a:uLnTx/>
                        <a:uFillTx/>
                        <a:latin typeface="+mn-lt"/>
                      </a:rPr>
                      <m:t>𝑓𝑜𝑟𝑤𝑎𝑟𝑑</m:t>
                    </m:r>
                  </m:oMath>
                </a14:m>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 or – </a:t>
                </a:r>
                <a14:m>
                  <m:oMath xmlns:m="http://schemas.openxmlformats.org/officeDocument/2006/math">
                    <m:r>
                      <a:rPr kumimoji="0" lang="en-GB" sz="1600" b="0" i="0" u="none" strike="noStrike" kern="0" cap="none" spc="0" normalizeH="0" baseline="0" noProof="0">
                        <a:ln>
                          <a:noFill/>
                        </a:ln>
                        <a:solidFill>
                          <a:prstClr val="black"/>
                        </a:solidFill>
                        <a:effectLst/>
                        <a:uLnTx/>
                        <a:uFillTx/>
                        <a:latin typeface="+mn-lt"/>
                      </a:rPr>
                      <m:t>𝑟𝑒𝑣𝑒𝑟𝑠𝑒</m:t>
                    </m:r>
                  </m:oMath>
                </a14:m>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endPar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a:tabLst/>
                  <a:defRPr/>
                </a:pPr>
                <a:r>
                  <a:rPr kumimoji="0" lang="en-GB" sz="1600" b="0" i="0" u="none" strike="noStrike" kern="0" cap="none" spc="0" normalizeH="0" baseline="0" noProof="0" dirty="0" err="1">
                    <a:ln>
                      <a:noFill/>
                    </a:ln>
                    <a:solidFill>
                      <a:prstClr val="black"/>
                    </a:solidFill>
                    <a:effectLst/>
                    <a:uLnTx/>
                    <a:uFillTx/>
                    <a:latin typeface="+mn-lt"/>
                    <a:cs typeface="Times" panose="02020603050405020304" pitchFamily="18" charset="0"/>
                  </a:rPr>
                  <a:t>thickStart</a:t>
                </a:r>
                <a:r>
                  <a:rPr kumimoji="0" lang="en-GB" sz="1600" b="0" i="0" u="none" strike="noStrike" kern="0" cap="none" spc="0" normalizeH="0" baseline="0" noProof="0" dirty="0">
                    <a:ln>
                      <a:noFill/>
                    </a:ln>
                    <a:solidFill>
                      <a:prstClr val="black"/>
                    </a:solidFill>
                    <a:effectLst/>
                    <a:uLnTx/>
                    <a:uFillTx/>
                    <a:latin typeface="+mn-lt"/>
                    <a:cs typeface="Times" panose="02020603050405020304" pitchFamily="18" charset="0"/>
                  </a:rPr>
                  <a:t> coordinate at which to start drawing the feature as a solid rectangle</a:t>
                </a:r>
              </a:p>
            </p:txBody>
          </p:sp>
        </mc:Choice>
        <mc:Fallback>
          <p:sp>
            <p:nvSpPr>
              <p:cNvPr id="4" name="TextBox 3">
                <a:extLst>
                  <a:ext uri="{FF2B5EF4-FFF2-40B4-BE49-F238E27FC236}">
                    <a16:creationId xmlns:a16="http://schemas.microsoft.com/office/drawing/2014/main" id="{80551B7B-76EA-32E6-98D2-C5532C50B9AB}"/>
                  </a:ext>
                </a:extLst>
              </p:cNvPr>
              <p:cNvSpPr txBox="1">
                <a:spLocks noRot="1" noChangeAspect="1" noMove="1" noResize="1" noEditPoints="1" noAdjustHandles="1" noChangeArrowheads="1" noChangeShapeType="1" noTextEdit="1"/>
              </p:cNvSpPr>
              <p:nvPr/>
            </p:nvSpPr>
            <p:spPr>
              <a:xfrm>
                <a:off x="683568" y="1916832"/>
                <a:ext cx="8136904" cy="3539430"/>
              </a:xfrm>
              <a:prstGeom prst="rect">
                <a:avLst/>
              </a:prstGeom>
              <a:blipFill>
                <a:blip r:embed="rId3"/>
                <a:stretch>
                  <a:fillRect l="-375" t="-516" b="-1205"/>
                </a:stretch>
              </a:blipFill>
            </p:spPr>
            <p:txBody>
              <a:bodyPr/>
              <a:lstStyle/>
              <a:p>
                <a:r>
                  <a:rPr lang="en-GB">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6A2D08-9DB0-9744-3CDE-4DD7D8FBB264}"/>
                  </a:ext>
                </a:extLst>
              </p:cNvPr>
              <p:cNvSpPr txBox="1"/>
              <p:nvPr/>
            </p:nvSpPr>
            <p:spPr>
              <a:xfrm>
                <a:off x="647564" y="1988840"/>
                <a:ext cx="7848872" cy="3582519"/>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startAt="5"/>
                  <a:tabLst/>
                  <a:defRPr/>
                </a:pP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thickEnd</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c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oordinate</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at which to stop drawing the feature as a solid rectangle</a:t>
                </a:r>
              </a:p>
              <a:p>
                <a:pPr marL="342900" marR="0" lvl="0" indent="-342900" algn="l" defTabSz="914400" rtl="0" eaLnBrk="1" fontAlgn="base" latinLnBrk="0" hangingPunct="1">
                  <a:lnSpc>
                    <a:spcPct val="100000"/>
                  </a:lnSpc>
                  <a:spcBef>
                    <a:spcPct val="20000"/>
                  </a:spcBef>
                  <a:spcAft>
                    <a:spcPct val="0"/>
                  </a:spcAft>
                  <a:buClr>
                    <a:srgbClr val="920049"/>
                  </a:buClr>
                  <a:buSzTx/>
                  <a:buFont typeface="+mj-lt"/>
                  <a:buAutoNum type="arabicPeriod" startAt="5"/>
                  <a:tabLst/>
                  <a:defRPr/>
                </a:pPr>
                <a:endPar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itemRgb</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an RGB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colour</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value </a:t>
                </a:r>
                <a14:m>
                  <m:oMath xmlns:m="http://schemas.openxmlformats.org/officeDocument/2006/math">
                    <m:r>
                      <a:rPr kumimoji="0" lang="en-GB" sz="1800" b="0" i="0" u="none" strike="noStrike" kern="0" cap="none" spc="0" normalizeH="0" baseline="0" noProof="0">
                        <a:ln>
                          <a:noFill/>
                        </a:ln>
                        <a:solidFill>
                          <a:prstClr val="black"/>
                        </a:solidFill>
                        <a:effectLst/>
                        <a:uLnTx/>
                        <a:uFillTx/>
                        <a:latin typeface="+mn-lt"/>
                      </a:rPr>
                      <m:t>𝑒</m:t>
                    </m:r>
                    <m:r>
                      <a:rPr kumimoji="0" lang="en-GB" sz="1800" b="0" i="0" u="none" strike="noStrike" kern="0" cap="none" spc="0" normalizeH="0" baseline="0" noProof="0">
                        <a:ln>
                          <a:noFill/>
                        </a:ln>
                        <a:solidFill>
                          <a:prstClr val="black"/>
                        </a:solidFill>
                        <a:effectLst/>
                        <a:uLnTx/>
                        <a:uFillTx/>
                        <a:latin typeface="+mn-lt"/>
                      </a:rPr>
                      <m:t>.</m:t>
                    </m:r>
                    <m:r>
                      <a:rPr kumimoji="0" lang="en-GB" sz="1800" b="0" i="0" u="none" strike="noStrike" kern="0" cap="none" spc="0" normalizeH="0" baseline="0" noProof="0">
                        <a:ln>
                          <a:noFill/>
                        </a:ln>
                        <a:solidFill>
                          <a:prstClr val="black"/>
                        </a:solidFill>
                        <a:effectLst/>
                        <a:uLnTx/>
                        <a:uFillTx/>
                        <a:latin typeface="+mn-lt"/>
                      </a:rPr>
                      <m:t>𝑔</m:t>
                    </m:r>
                    <m:r>
                      <a:rPr kumimoji="0" lang="en-GB" sz="1800" b="0" i="0" u="none" strike="noStrike" kern="0" cap="none" spc="0" normalizeH="0" baseline="0" noProof="0">
                        <a:ln>
                          <a:noFill/>
                        </a:ln>
                        <a:solidFill>
                          <a:prstClr val="black"/>
                        </a:solidFill>
                        <a:effectLst/>
                        <a:uLnTx/>
                        <a:uFillTx/>
                        <a:latin typeface="+mn-lt"/>
                      </a:rPr>
                      <m:t>.0,0,255</m:t>
                    </m:r>
                  </m:oMath>
                </a14:m>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Only used if there is a track line with the value of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itemRgb</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set to “on” </a:t>
                </a:r>
                <a14:m>
                  <m:oMath xmlns:m="http://schemas.openxmlformats.org/officeDocument/2006/math">
                    <m:r>
                      <a:rPr kumimoji="0" lang="en-GB" sz="1800" b="0" i="0" u="none" strike="noStrike" kern="0" cap="none" spc="0" normalizeH="0" baseline="0" noProof="0">
                        <a:ln>
                          <a:noFill/>
                        </a:ln>
                        <a:solidFill>
                          <a:prstClr val="black"/>
                        </a:solidFill>
                        <a:effectLst/>
                        <a:uLnTx/>
                        <a:uFillTx/>
                        <a:latin typeface="+mn-lt"/>
                      </a:rPr>
                      <m:t>𝑐𝑎𝑠𝑒</m:t>
                    </m:r>
                    <m:r>
                      <a:rPr kumimoji="0" lang="en-GB" sz="1800" b="0" i="0" u="none" strike="noStrike" kern="0" cap="none" spc="0" normalizeH="0" baseline="0" noProof="0">
                        <a:ln>
                          <a:noFill/>
                        </a:ln>
                        <a:solidFill>
                          <a:prstClr val="black"/>
                        </a:solidFill>
                        <a:effectLst/>
                        <a:uLnTx/>
                        <a:uFillTx/>
                        <a:latin typeface="+mn-lt"/>
                      </a:rPr>
                      <m:t>−</m:t>
                    </m:r>
                    <m:r>
                      <a:rPr kumimoji="0" lang="en-GB" sz="1800" b="0" i="0" u="none" strike="noStrike" kern="0" cap="none" spc="0" normalizeH="0" baseline="0" noProof="0">
                        <a:ln>
                          <a:noFill/>
                        </a:ln>
                        <a:solidFill>
                          <a:prstClr val="black"/>
                        </a:solidFill>
                        <a:effectLst/>
                        <a:uLnTx/>
                        <a:uFillTx/>
                        <a:latin typeface="+mn-lt"/>
                      </a:rPr>
                      <m:t>𝑖𝑛𝑠𝑒𝑛𝑠𝑖𝑡𝑖𝑣𝑒</m:t>
                    </m:r>
                  </m:oMath>
                </a14:m>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endPar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blockCount</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the number of sub-elements </a:t>
                </a:r>
                <a14:m>
                  <m:oMath xmlns:m="http://schemas.openxmlformats.org/officeDocument/2006/math">
                    <m:r>
                      <a:rPr kumimoji="0" lang="en-GB" sz="1800" b="0" i="0" u="none" strike="noStrike" kern="0" cap="none" spc="0" normalizeH="0" baseline="0" noProof="0">
                        <a:ln>
                          <a:noFill/>
                        </a:ln>
                        <a:solidFill>
                          <a:prstClr val="black"/>
                        </a:solidFill>
                        <a:effectLst/>
                        <a:uLnTx/>
                        <a:uFillTx/>
                        <a:latin typeface="+mn-lt"/>
                      </a:rPr>
                      <m:t>𝑒</m:t>
                    </m:r>
                    <m:r>
                      <a:rPr kumimoji="0" lang="en-GB" sz="1800" b="0" i="0" u="none" strike="noStrike" kern="0" cap="none" spc="0" normalizeH="0" baseline="0" noProof="0">
                        <a:ln>
                          <a:noFill/>
                        </a:ln>
                        <a:solidFill>
                          <a:prstClr val="black"/>
                        </a:solidFill>
                        <a:effectLst/>
                        <a:uLnTx/>
                        <a:uFillTx/>
                        <a:latin typeface="+mn-lt"/>
                      </a:rPr>
                      <m:t>.</m:t>
                    </m:r>
                    <m:r>
                      <a:rPr kumimoji="0" lang="en-GB" sz="1800" b="0" i="0" u="none" strike="noStrike" kern="0" cap="none" spc="0" normalizeH="0" baseline="0" noProof="0">
                        <a:ln>
                          <a:noFill/>
                        </a:ln>
                        <a:solidFill>
                          <a:prstClr val="black"/>
                        </a:solidFill>
                        <a:effectLst/>
                        <a:uLnTx/>
                        <a:uFillTx/>
                        <a:latin typeface="+mn-lt"/>
                      </a:rPr>
                      <m:t>𝑔</m:t>
                    </m:r>
                    <m:r>
                      <a:rPr kumimoji="0" lang="en-GB" sz="1800" b="0" i="0" u="none" strike="noStrike" kern="0" cap="none" spc="0" normalizeH="0" baseline="0" noProof="0">
                        <a:ln>
                          <a:noFill/>
                        </a:ln>
                        <a:solidFill>
                          <a:prstClr val="black"/>
                        </a:solidFill>
                        <a:effectLst/>
                        <a:uLnTx/>
                        <a:uFillTx/>
                        <a:latin typeface="+mn-lt"/>
                      </a:rPr>
                      <m:t>.</m:t>
                    </m:r>
                    <m:r>
                      <a:rPr kumimoji="0" lang="en-GB" sz="1800" b="0" i="0" u="none" strike="noStrike" kern="0" cap="none" spc="0" normalizeH="0" baseline="0" noProof="0">
                        <a:ln>
                          <a:noFill/>
                        </a:ln>
                        <a:solidFill>
                          <a:prstClr val="black"/>
                        </a:solidFill>
                        <a:effectLst/>
                        <a:uLnTx/>
                        <a:uFillTx/>
                        <a:latin typeface="+mn-lt"/>
                      </a:rPr>
                      <m:t>𝑒𝑥𝑜𝑛𝑠</m:t>
                    </m:r>
                  </m:oMath>
                </a14:m>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within the feature</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endPar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blockSizes</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the size of these sub-elements</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endPar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endParaRP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5"/>
                  <a:tabLst/>
                  <a:defRPr/>
                </a:pP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blockStarts</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the start coordinate of each sub-element</a:t>
                </a:r>
              </a:p>
            </p:txBody>
          </p:sp>
        </mc:Choice>
        <mc:Fallback>
          <p:sp>
            <p:nvSpPr>
              <p:cNvPr id="5" name="TextBox 4">
                <a:extLst>
                  <a:ext uri="{FF2B5EF4-FFF2-40B4-BE49-F238E27FC236}">
                    <a16:creationId xmlns:a16="http://schemas.microsoft.com/office/drawing/2014/main" id="{936A2D08-9DB0-9744-3CDE-4DD7D8FBB264}"/>
                  </a:ext>
                </a:extLst>
              </p:cNvPr>
              <p:cNvSpPr txBox="1">
                <a:spLocks noRot="1" noChangeAspect="1" noMove="1" noResize="1" noEditPoints="1" noAdjustHandles="1" noChangeArrowheads="1" noChangeShapeType="1" noTextEdit="1"/>
              </p:cNvSpPr>
              <p:nvPr/>
            </p:nvSpPr>
            <p:spPr>
              <a:xfrm>
                <a:off x="647564" y="1988840"/>
                <a:ext cx="7848872" cy="3582519"/>
              </a:xfrm>
              <a:prstGeom prst="rect">
                <a:avLst/>
              </a:prstGeom>
              <a:blipFill>
                <a:blip r:embed="rId2"/>
                <a:stretch>
                  <a:fillRect l="-466" t="-850" r="-699" b="-1701"/>
                </a:stretch>
              </a:blipFill>
            </p:spPr>
            <p:txBody>
              <a:bodyPr/>
              <a:lstStyle/>
              <a:p>
                <a:r>
                  <a:rPr lang="en-GB">
                    <a:noFill/>
                  </a:rPr>
                  <a:t> </a:t>
                </a:r>
              </a:p>
            </p:txBody>
          </p:sp>
        </mc:Fallback>
      </mc:AlternateContent>
    </p:spTree>
    <p:extLst>
      <p:ext uri="{BB962C8B-B14F-4D97-AF65-F5344CB8AC3E}">
        <p14:creationId xmlns:p14="http://schemas.microsoft.com/office/powerpoint/2010/main" val="389656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B76CC3-F48E-E738-73D1-963CFACD29F1}"/>
              </a:ext>
            </a:extLst>
          </p:cNvPr>
          <p:cNvSpPr txBox="1"/>
          <p:nvPr/>
        </p:nvSpPr>
        <p:spPr>
          <a:xfrm>
            <a:off x="755576" y="2780928"/>
            <a:ext cx="7632848" cy="2031325"/>
          </a:xfrm>
          <a:prstGeom prst="rect">
            <a:avLst/>
          </a:prstGeom>
          <a:noFill/>
        </p:spPr>
        <p:txBody>
          <a:bodyPr wrap="square">
            <a:spAutoFit/>
          </a:bodyPr>
          <a:lstStyle/>
          <a:p>
            <a:pPr marL="34290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400" b="0" i="0" u="none" strike="noStrike" kern="0" cap="none" spc="0" normalizeH="0" baseline="0" noProof="0" dirty="0">
                <a:ln>
                  <a:noFill/>
                </a:ln>
                <a:solidFill>
                  <a:srgbClr val="CC3399"/>
                </a:solidFill>
                <a:effectLst/>
                <a:uLnTx/>
                <a:uFillTx/>
                <a:latin typeface="Courier"/>
                <a:ea typeface="+mn-ea"/>
                <a:cs typeface="+mn-cs"/>
              </a:rPr>
              <a:t>chr7 127471196 127472363 Pos1 0 + 127471196 127472363 255,0,0</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127472363 127473530 Pos2 0 + 127472363 127473530 255,0,0</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127473530 127474697 Pos3 0 + 127473530 127474697 255,0,0</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127474697 127475864 Pos4 0 + 127474697 127475864 255,0,0</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127475864 127477031 Neg1 0 - 127475864 127477031 0,0,255</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127477031 127478198 Neg2 0 - 127477031 127478198 0,0,255</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127478198 127479365 Neg3 0 - 127478198 127479365 0,0,255</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127479365 127480532 Pos5 0 + 127479365 127480532 255,0,0</a:t>
            </a:r>
            <a:br>
              <a:rPr kumimoji="0" lang="en-GB" sz="1400" b="0" i="0" u="none" strike="noStrike" kern="0" cap="none" spc="0" normalizeH="0" baseline="0" noProof="0" dirty="0">
                <a:ln>
                  <a:noFill/>
                </a:ln>
                <a:solidFill>
                  <a:srgbClr val="CC3399"/>
                </a:solidFill>
                <a:effectLst/>
                <a:uLnTx/>
                <a:uFillTx/>
                <a:latin typeface="Arial"/>
                <a:ea typeface="+mn-ea"/>
                <a:cs typeface="+mn-cs"/>
              </a:rPr>
            </a:br>
            <a:r>
              <a:rPr kumimoji="0" lang="en-GB" sz="1400" b="0" i="0" u="none" strike="noStrike" kern="0" cap="none" spc="0" normalizeH="0" baseline="0" noProof="0" dirty="0">
                <a:ln>
                  <a:noFill/>
                </a:ln>
                <a:solidFill>
                  <a:srgbClr val="CC3399"/>
                </a:solidFill>
                <a:effectLst/>
                <a:uLnTx/>
                <a:uFillTx/>
                <a:latin typeface="Courier"/>
                <a:ea typeface="+mn-ea"/>
                <a:cs typeface="+mn-cs"/>
              </a:rPr>
              <a:t>chr7 127480532 127481699 Neg4 0 - 127480532 127481699 0,0,255</a:t>
            </a:r>
          </a:p>
        </p:txBody>
      </p:sp>
    </p:spTree>
    <p:extLst>
      <p:ext uri="{BB962C8B-B14F-4D97-AF65-F5344CB8AC3E}">
        <p14:creationId xmlns:p14="http://schemas.microsoft.com/office/powerpoint/2010/main" val="647289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04" y="476672"/>
            <a:ext cx="2952327" cy="648072"/>
          </a:xfrm>
        </p:spPr>
        <p:txBody>
          <a:bodyPr/>
          <a:lstStyle/>
          <a:p>
            <a:pPr marL="0" lvl="0" indent="0">
              <a:buNone/>
            </a:pPr>
            <a:r>
              <a:rPr dirty="0"/>
              <a:t>Track lines</a:t>
            </a:r>
          </a:p>
        </p:txBody>
      </p:sp>
      <p:sp>
        <p:nvSpPr>
          <p:cNvPr id="4" name="TextBox 3">
            <a:extLst>
              <a:ext uri="{FF2B5EF4-FFF2-40B4-BE49-F238E27FC236}">
                <a16:creationId xmlns:a16="http://schemas.microsoft.com/office/drawing/2014/main" id="{6E9E99D8-5BDB-2C98-7DE7-937F33B53115}"/>
              </a:ext>
            </a:extLst>
          </p:cNvPr>
          <p:cNvSpPr txBox="1"/>
          <p:nvPr/>
        </p:nvSpPr>
        <p:spPr>
          <a:xfrm>
            <a:off x="395536" y="1556792"/>
            <a:ext cx="8424936" cy="4635115"/>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Track definition lines can be used to configure the display further, e.g. by grouping features into separate tracks. Track lines should be placed at the beginning of the list of features they are to affect.</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The track line consists of the word ‘track’ followed by space-separated key=value pairs – see the example below. Valid parameters used by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Ensembl</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are:</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name: unique name to identify this track when parsing the file description: Label to be displayed under the track in Region in Detail priority: integer defining the order in which to display tracks, if multiple tracks are defined.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color</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as RGB, hex or X11 named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color</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useScore</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a value from 1 to 4, which determines how scored data will be displayed. Additional parameters may be needed, as described below. tiling array (example file) colour gradient – defaults to Yellow-Green-Blue, with 20 colour grades. Optionally you can specify the colours for the gradient (cgColour1, cgColour2, cgColour3) as either RGB, hex or X11 colour names, and the number of colour grades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cgGrades</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(example file) histogram (example file) wiggle plot (example file) </a:t>
            </a:r>
            <a:r>
              <a:rPr kumimoji="0" lang="en-GB" sz="1800" b="0" i="0" u="none" strike="noStrike" kern="0" cap="none" spc="0" normalizeH="0" baseline="0" noProof="0" dirty="0" err="1">
                <a:ln>
                  <a:noFill/>
                </a:ln>
                <a:solidFill>
                  <a:prstClr val="black"/>
                </a:solidFill>
                <a:effectLst/>
                <a:uLnTx/>
                <a:uFillTx/>
                <a:latin typeface="+mn-lt"/>
                <a:cs typeface="Times" panose="02020603050405020304" pitchFamily="18" charset="0"/>
              </a:rPr>
              <a:t>itemRgb</a:t>
            </a:r>
            <a:r>
              <a:rPr kumimoji="0" lang="en-GB" sz="1800" b="0" i="0" u="none" strike="noStrike" kern="0" cap="none" spc="0" normalizeH="0" baseline="0" noProof="0" dirty="0">
                <a:ln>
                  <a:noFill/>
                </a:ln>
                <a:solidFill>
                  <a:prstClr val="black"/>
                </a:solidFill>
                <a:effectLst/>
                <a:uLnTx/>
                <a:uFillTx/>
                <a:latin typeface="+mn-lt"/>
                <a:cs typeface="Times" panose="02020603050405020304" pitchFamily="18" charset="0"/>
              </a:rPr>
              <a:t> if set to ‘on’ (case-insensitive), the individual RGB values defined in tracks will be used.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8C8CDF-345E-A2E9-073E-FE74D740E4E7}"/>
              </a:ext>
            </a:extLst>
          </p:cNvPr>
          <p:cNvSpPr txBox="1"/>
          <p:nvPr/>
        </p:nvSpPr>
        <p:spPr>
          <a:xfrm>
            <a:off x="341530" y="2564904"/>
            <a:ext cx="8460940" cy="2246769"/>
          </a:xfrm>
          <a:prstGeom prst="rect">
            <a:avLst/>
          </a:prstGeom>
          <a:noFill/>
        </p:spPr>
        <p:txBody>
          <a:bodyPr wrap="square">
            <a:spAutoFit/>
          </a:bodyPr>
          <a:lstStyle/>
          <a:p>
            <a:pPr marL="34290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400" b="0" i="0" u="none" strike="noStrike" kern="0" cap="none" spc="0" normalizeH="0" baseline="0" noProof="0" dirty="0">
                <a:ln>
                  <a:noFill/>
                </a:ln>
                <a:solidFill>
                  <a:prstClr val="black"/>
                </a:solidFill>
                <a:effectLst/>
                <a:uLnTx/>
                <a:uFillTx/>
                <a:latin typeface="Courier"/>
              </a:rPr>
              <a:t>track name=</a:t>
            </a:r>
            <a:r>
              <a:rPr kumimoji="0" lang="en-GB" sz="1400" b="0" i="0" u="none" strike="noStrike" kern="0" cap="none" spc="0" normalizeH="0" baseline="0" noProof="0" dirty="0">
                <a:ln>
                  <a:noFill/>
                </a:ln>
                <a:solidFill>
                  <a:srgbClr val="4070A0"/>
                </a:solidFill>
                <a:effectLst/>
                <a:uLnTx/>
                <a:uFillTx/>
                <a:latin typeface="Courier"/>
              </a:rPr>
              <a:t>"</a:t>
            </a:r>
            <a:r>
              <a:rPr kumimoji="0" lang="en-GB" sz="1400" b="0" i="0" u="none" strike="noStrike" kern="0" cap="none" spc="0" normalizeH="0" baseline="0" noProof="0" dirty="0" err="1">
                <a:ln>
                  <a:noFill/>
                </a:ln>
                <a:solidFill>
                  <a:srgbClr val="4070A0"/>
                </a:solidFill>
                <a:effectLst/>
                <a:uLnTx/>
                <a:uFillTx/>
                <a:latin typeface="Courier"/>
              </a:rPr>
              <a:t>ItemRGBDemo</a:t>
            </a:r>
            <a:r>
              <a:rPr kumimoji="0" lang="en-GB" sz="1400" b="0" i="0" u="none" strike="noStrike" kern="0" cap="none" spc="0" normalizeH="0" baseline="0" noProof="0" dirty="0">
                <a:ln>
                  <a:noFill/>
                </a:ln>
                <a:solidFill>
                  <a:srgbClr val="4070A0"/>
                </a:solidFill>
                <a:effectLst/>
                <a:uLnTx/>
                <a:uFillTx/>
                <a:latin typeface="Courier"/>
              </a:rPr>
              <a:t>"</a:t>
            </a:r>
            <a:r>
              <a:rPr kumimoji="0" lang="en-GB" sz="1400" b="0" i="0" u="none" strike="noStrike" kern="0" cap="none" spc="0" normalizeH="0" baseline="0" noProof="0" dirty="0">
                <a:ln>
                  <a:noFill/>
                </a:ln>
                <a:solidFill>
                  <a:prstClr val="black"/>
                </a:solidFill>
                <a:effectLst/>
                <a:uLnTx/>
                <a:uFillTx/>
                <a:latin typeface="Courier"/>
              </a:rPr>
              <a:t> description=</a:t>
            </a:r>
            <a:r>
              <a:rPr kumimoji="0" lang="en-GB" sz="1400" b="0" i="0" u="none" strike="noStrike" kern="0" cap="none" spc="0" normalizeH="0" baseline="0" noProof="0" dirty="0">
                <a:ln>
                  <a:noFill/>
                </a:ln>
                <a:solidFill>
                  <a:srgbClr val="4070A0"/>
                </a:solidFill>
                <a:effectLst/>
                <a:uLnTx/>
                <a:uFillTx/>
                <a:latin typeface="Courier"/>
              </a:rPr>
              <a:t>"Item RGB demonstration"</a:t>
            </a:r>
            <a:r>
              <a:rPr kumimoji="0" lang="en-GB" sz="1400" b="0" i="0" u="none" strike="noStrike" kern="0" cap="none" spc="0" normalizeH="0" baseline="0" noProof="0" dirty="0">
                <a:ln>
                  <a:noFill/>
                </a:ln>
                <a:solidFill>
                  <a:prstClr val="black"/>
                </a:solidFill>
                <a:effectLst/>
                <a:uLnTx/>
                <a:uFillTx/>
                <a:latin typeface="Courier"/>
              </a:rPr>
              <a:t> </a:t>
            </a:r>
            <a:r>
              <a:rPr kumimoji="0" lang="en-GB" sz="1400" b="0" i="0" u="none" strike="noStrike" kern="0" cap="none" spc="0" normalizeH="0" baseline="0" noProof="0" dirty="0" err="1">
                <a:ln>
                  <a:noFill/>
                </a:ln>
                <a:solidFill>
                  <a:prstClr val="black"/>
                </a:solidFill>
                <a:effectLst/>
                <a:uLnTx/>
                <a:uFillTx/>
                <a:latin typeface="Courier"/>
              </a:rPr>
              <a:t>itemRgb</a:t>
            </a:r>
            <a:r>
              <a:rPr kumimoji="0" lang="en-GB" sz="1400" b="0" i="0" u="none" strike="noStrike" kern="0" cap="none" spc="0" normalizeH="0" baseline="0" noProof="0" dirty="0">
                <a:ln>
                  <a:noFill/>
                </a:ln>
                <a:solidFill>
                  <a:prstClr val="black"/>
                </a:solidFill>
                <a:effectLst/>
                <a:uLnTx/>
                <a:uFillTx/>
                <a:latin typeface="Courier"/>
              </a:rPr>
              <a:t>=</a:t>
            </a:r>
            <a:r>
              <a:rPr kumimoji="0" lang="en-GB" sz="1400" b="0" i="0" u="none" strike="noStrike" kern="0" cap="none" spc="0" normalizeH="0" baseline="0" noProof="0" dirty="0">
                <a:ln>
                  <a:noFill/>
                </a:ln>
                <a:solidFill>
                  <a:srgbClr val="4070A0"/>
                </a:solidFill>
                <a:effectLst/>
                <a:uLnTx/>
                <a:uFillTx/>
                <a:latin typeface="Courier"/>
              </a:rPr>
              <a:t>"On"</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127471196 127472363 Pos1 0 + 127471196 127472363 255,0,0</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127472363 127473530 Pos2 0 + 127472363 127473530 255,0,0</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127473530 127474697 Pos3 0 + 127473530 127474697 255,0,0</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127474697 127475864 Pos4 0 + 127474697 127475864 255,0,0</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127475864 127477031 Neg1 0 </a:t>
            </a:r>
            <a:r>
              <a:rPr kumimoji="0" lang="en-GB" sz="1400" b="0" i="0" u="none" strike="noStrike" kern="0" cap="none" spc="0" normalizeH="0" baseline="0" noProof="0" dirty="0">
                <a:ln>
                  <a:noFill/>
                </a:ln>
                <a:solidFill>
                  <a:srgbClr val="7D9029"/>
                </a:solidFill>
                <a:effectLst/>
                <a:uLnTx/>
                <a:uFillTx/>
                <a:latin typeface="Courier"/>
              </a:rPr>
              <a:t>-</a:t>
            </a:r>
            <a:r>
              <a:rPr kumimoji="0" lang="en-GB" sz="1400" b="0" i="0" u="none" strike="noStrike" kern="0" cap="none" spc="0" normalizeH="0" baseline="0" noProof="0" dirty="0">
                <a:ln>
                  <a:noFill/>
                </a:ln>
                <a:solidFill>
                  <a:prstClr val="black"/>
                </a:solidFill>
                <a:effectLst/>
                <a:uLnTx/>
                <a:uFillTx/>
                <a:latin typeface="Courier"/>
              </a:rPr>
              <a:t> 127475864 127477031 0,0,255</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127477031 127478198 Neg2 0 </a:t>
            </a:r>
            <a:r>
              <a:rPr kumimoji="0" lang="en-GB" sz="1400" b="0" i="0" u="none" strike="noStrike" kern="0" cap="none" spc="0" normalizeH="0" baseline="0" noProof="0" dirty="0">
                <a:ln>
                  <a:noFill/>
                </a:ln>
                <a:solidFill>
                  <a:srgbClr val="7D9029"/>
                </a:solidFill>
                <a:effectLst/>
                <a:uLnTx/>
                <a:uFillTx/>
                <a:latin typeface="Courier"/>
              </a:rPr>
              <a:t>-</a:t>
            </a:r>
            <a:r>
              <a:rPr kumimoji="0" lang="en-GB" sz="1400" b="0" i="0" u="none" strike="noStrike" kern="0" cap="none" spc="0" normalizeH="0" baseline="0" noProof="0" dirty="0">
                <a:ln>
                  <a:noFill/>
                </a:ln>
                <a:solidFill>
                  <a:prstClr val="black"/>
                </a:solidFill>
                <a:effectLst/>
                <a:uLnTx/>
                <a:uFillTx/>
                <a:latin typeface="Courier"/>
              </a:rPr>
              <a:t> 127477031 127478198 0,0,255</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127478198 127479365 Neg3 0 </a:t>
            </a:r>
            <a:r>
              <a:rPr kumimoji="0" lang="en-GB" sz="1400" b="0" i="0" u="none" strike="noStrike" kern="0" cap="none" spc="0" normalizeH="0" baseline="0" noProof="0" dirty="0">
                <a:ln>
                  <a:noFill/>
                </a:ln>
                <a:solidFill>
                  <a:srgbClr val="7D9029"/>
                </a:solidFill>
                <a:effectLst/>
                <a:uLnTx/>
                <a:uFillTx/>
                <a:latin typeface="Courier"/>
              </a:rPr>
              <a:t>-</a:t>
            </a:r>
            <a:r>
              <a:rPr kumimoji="0" lang="en-GB" sz="1400" b="0" i="0" u="none" strike="noStrike" kern="0" cap="none" spc="0" normalizeH="0" baseline="0" noProof="0" dirty="0">
                <a:ln>
                  <a:noFill/>
                </a:ln>
                <a:solidFill>
                  <a:prstClr val="black"/>
                </a:solidFill>
                <a:effectLst/>
                <a:uLnTx/>
                <a:uFillTx/>
                <a:latin typeface="Courier"/>
              </a:rPr>
              <a:t> 127478198 127479365 0,0,255</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127479365 127480532 Pos5 0 + 127479365 127480532 255,0,0</a:t>
            </a:r>
            <a:br>
              <a:rPr kumimoji="0" lang="en-GB" sz="1400" b="0" i="0" u="none" strike="noStrike" kern="0" cap="none" spc="0" normalizeH="0" baseline="0" noProof="0" dirty="0">
                <a:ln>
                  <a:noFill/>
                </a:ln>
                <a:solidFill>
                  <a:prstClr val="black"/>
                </a:solidFill>
                <a:effectLst/>
                <a:uLnTx/>
                <a:uFillTx/>
                <a:latin typeface="Courier"/>
              </a:rPr>
            </a:br>
            <a:r>
              <a:rPr kumimoji="0" lang="en-GB" sz="1400" b="0" i="0" u="none" strike="noStrike" kern="0" cap="none" spc="0" normalizeH="0" baseline="0" noProof="0" dirty="0">
                <a:ln>
                  <a:noFill/>
                </a:ln>
                <a:solidFill>
                  <a:prstClr val="black"/>
                </a:solidFill>
                <a:effectLst/>
                <a:uLnTx/>
                <a:uFillTx/>
                <a:latin typeface="Courier"/>
              </a:rPr>
              <a:t>chr7 127480532 127481699 Neg4 0 </a:t>
            </a:r>
            <a:r>
              <a:rPr kumimoji="0" lang="en-GB" sz="1400" b="0" i="0" u="none" strike="noStrike" kern="0" cap="none" spc="0" normalizeH="0" baseline="0" noProof="0" dirty="0">
                <a:ln>
                  <a:noFill/>
                </a:ln>
                <a:solidFill>
                  <a:srgbClr val="7D9029"/>
                </a:solidFill>
                <a:effectLst/>
                <a:uLnTx/>
                <a:uFillTx/>
                <a:latin typeface="Courier"/>
              </a:rPr>
              <a:t>-</a:t>
            </a:r>
            <a:r>
              <a:rPr kumimoji="0" lang="en-GB" sz="1400" b="0" i="0" u="none" strike="noStrike" kern="0" cap="none" spc="0" normalizeH="0" baseline="0" noProof="0" dirty="0">
                <a:ln>
                  <a:noFill/>
                </a:ln>
                <a:solidFill>
                  <a:prstClr val="black"/>
                </a:solidFill>
                <a:effectLst/>
                <a:uLnTx/>
                <a:uFillTx/>
                <a:latin typeface="Courier"/>
              </a:rPr>
              <a:t> 127480532 127481699 0,0,255</a:t>
            </a:r>
          </a:p>
        </p:txBody>
      </p:sp>
    </p:spTree>
    <p:extLst>
      <p:ext uri="{BB962C8B-B14F-4D97-AF65-F5344CB8AC3E}">
        <p14:creationId xmlns:p14="http://schemas.microsoft.com/office/powerpoint/2010/main" val="1115819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968" y="476672"/>
            <a:ext cx="4137719" cy="627880"/>
          </a:xfrm>
        </p:spPr>
        <p:txBody>
          <a:bodyPr/>
          <a:lstStyle/>
          <a:p>
            <a:pPr marL="0" lvl="0" indent="0">
              <a:buNone/>
            </a:pPr>
            <a:r>
              <a:rPr dirty="0" err="1"/>
              <a:t>BedGraph</a:t>
            </a:r>
            <a:r>
              <a:rPr dirty="0"/>
              <a:t> format</a:t>
            </a:r>
          </a:p>
        </p:txBody>
      </p:sp>
      <p:sp>
        <p:nvSpPr>
          <p:cNvPr id="4" name="TextBox 3">
            <a:extLst>
              <a:ext uri="{FF2B5EF4-FFF2-40B4-BE49-F238E27FC236}">
                <a16:creationId xmlns:a16="http://schemas.microsoft.com/office/drawing/2014/main" id="{59113990-1F2B-C40E-F3E5-4FC3DE493150}"/>
              </a:ext>
            </a:extLst>
          </p:cNvPr>
          <p:cNvSpPr txBox="1"/>
          <p:nvPr/>
        </p:nvSpPr>
        <p:spPr>
          <a:xfrm>
            <a:off x="467544" y="1628800"/>
            <a:ext cx="8568952" cy="4284250"/>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BedGraph</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is a suitable format for moderate amounts of scored data. It is based on the BED format with the following differences:</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The score is placed in column 4, not column 5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Track lines are compulsory, and must include type=</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bedGraph</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Currently the only optional parameters supported by </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Ensembl</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are: * name * see above * description * see above * priority * see above * </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graphType</a:t>
            </a:r>
            <a:r>
              <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rPr>
              <a:t> * either ‘bar’ or ‘</a:t>
            </a:r>
            <a:r>
              <a:rPr kumimoji="0" lang="en-GB" sz="1800" b="0" i="0" u="none" strike="noStrike" kern="0" cap="none" spc="0" normalizeH="0" baseline="0" noProof="0" dirty="0" err="1">
                <a:ln>
                  <a:noFill/>
                </a:ln>
                <a:solidFill>
                  <a:prstClr val="black"/>
                </a:solidFill>
                <a:effectLst/>
                <a:uLnTx/>
                <a:uFillTx/>
                <a:latin typeface="Times" panose="02020603050405020304" pitchFamily="18" charset="0"/>
                <a:cs typeface="Times" panose="02020603050405020304" pitchFamily="18" charset="0"/>
              </a:rPr>
              <a:t>points’.track</a:t>
            </a: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1800" b="0" i="0" u="none" strike="noStrike" kern="0" cap="none" spc="0" normalizeH="0" baseline="0" noProof="0" dirty="0">
              <a:ln>
                <a:noFill/>
              </a:ln>
              <a:solidFill>
                <a:prstClr val="black"/>
              </a:solidFill>
              <a:effectLst/>
              <a:uLnTx/>
              <a:uFillTx/>
              <a:latin typeface="Times" panose="02020603050405020304" pitchFamily="18" charset="0"/>
              <a:cs typeface="Times" panose="02020603050405020304" pitchFamily="18" charset="0"/>
            </a:endParaRPr>
          </a:p>
          <a:p>
            <a:pPr lvl="1" algn="l" eaLnBrk="1" hangingPunct="1">
              <a:spcBef>
                <a:spcPct val="20000"/>
              </a:spcBef>
              <a:buClr>
                <a:srgbClr val="920049"/>
              </a:buClr>
              <a:defRPr/>
            </a:pP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type=</a:t>
            </a:r>
            <a:r>
              <a:rPr kumimoji="0" lang="en-GB" sz="1200" b="0" i="0" u="none" strike="noStrike" kern="0" cap="none" spc="0" normalizeH="0" baseline="0" noProof="0" dirty="0" err="1">
                <a:ln>
                  <a:noFill/>
                </a:ln>
                <a:solidFill>
                  <a:prstClr val="black"/>
                </a:solidFill>
                <a:effectLst/>
                <a:uLnTx/>
                <a:uFillTx/>
                <a:latin typeface="Courier"/>
                <a:cs typeface="Times" panose="02020603050405020304" pitchFamily="18" charset="0"/>
              </a:rPr>
              <a:t>bedGraph</a:t>
            </a: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 name=</a:t>
            </a:r>
            <a:r>
              <a:rPr kumimoji="0" lang="en-GB" sz="1200" b="0" i="0" u="none" strike="noStrike" kern="0" cap="none" spc="0" normalizeH="0" baseline="0" noProof="0" dirty="0">
                <a:ln>
                  <a:noFill/>
                </a:ln>
                <a:solidFill>
                  <a:srgbClr val="4070A0"/>
                </a:solidFill>
                <a:effectLst/>
                <a:uLnTx/>
                <a:uFillTx/>
                <a:latin typeface="Courier"/>
                <a:cs typeface="Times" panose="02020603050405020304" pitchFamily="18" charset="0"/>
              </a:rPr>
              <a:t>"</a:t>
            </a:r>
            <a:r>
              <a:rPr kumimoji="0" lang="en-GB" sz="1200" b="0" i="0" u="none" strike="noStrike" kern="0" cap="none" spc="0" normalizeH="0" baseline="0" noProof="0" dirty="0" err="1">
                <a:ln>
                  <a:noFill/>
                </a:ln>
                <a:solidFill>
                  <a:srgbClr val="4070A0"/>
                </a:solidFill>
                <a:effectLst/>
                <a:uLnTx/>
                <a:uFillTx/>
                <a:latin typeface="Courier"/>
                <a:cs typeface="Times" panose="02020603050405020304" pitchFamily="18" charset="0"/>
              </a:rPr>
              <a:t>BedGraph</a:t>
            </a:r>
            <a:r>
              <a:rPr kumimoji="0" lang="en-GB" sz="1200" b="0" i="0" u="none" strike="noStrike" kern="0" cap="none" spc="0" normalizeH="0" baseline="0" noProof="0" dirty="0">
                <a:ln>
                  <a:noFill/>
                </a:ln>
                <a:solidFill>
                  <a:srgbClr val="4070A0"/>
                </a:solidFill>
                <a:effectLst/>
                <a:uLnTx/>
                <a:uFillTx/>
                <a:latin typeface="Courier"/>
                <a:cs typeface="Times" panose="02020603050405020304" pitchFamily="18" charset="0"/>
              </a:rPr>
              <a:t> Format"</a:t>
            </a: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 description=</a:t>
            </a:r>
            <a:r>
              <a:rPr kumimoji="0" lang="en-GB" sz="1200" b="0" i="0" u="none" strike="noStrike" kern="0" cap="none" spc="0" normalizeH="0" baseline="0" noProof="0" dirty="0">
                <a:ln>
                  <a:noFill/>
                </a:ln>
                <a:solidFill>
                  <a:srgbClr val="4070A0"/>
                </a:solidFill>
                <a:effectLst/>
                <a:uLnTx/>
                <a:uFillTx/>
                <a:latin typeface="Courier"/>
                <a:cs typeface="Times" panose="02020603050405020304" pitchFamily="18" charset="0"/>
              </a:rPr>
              <a:t>"</a:t>
            </a:r>
            <a:r>
              <a:rPr kumimoji="0" lang="en-GB" sz="1200" b="0" i="0" u="none" strike="noStrike" kern="0" cap="none" spc="0" normalizeH="0" baseline="0" noProof="0" dirty="0" err="1">
                <a:ln>
                  <a:noFill/>
                </a:ln>
                <a:solidFill>
                  <a:srgbClr val="4070A0"/>
                </a:solidFill>
                <a:effectLst/>
                <a:uLnTx/>
                <a:uFillTx/>
                <a:latin typeface="Courier"/>
                <a:cs typeface="Times" panose="02020603050405020304" pitchFamily="18" charset="0"/>
              </a:rPr>
              <a:t>BedGraph</a:t>
            </a:r>
            <a:r>
              <a:rPr kumimoji="0" lang="en-GB" sz="1200" b="0" i="0" u="none" strike="noStrike" kern="0" cap="none" spc="0" normalizeH="0" baseline="0" noProof="0" dirty="0">
                <a:ln>
                  <a:noFill/>
                </a:ln>
                <a:solidFill>
                  <a:srgbClr val="4070A0"/>
                </a:solidFill>
                <a:effectLst/>
                <a:uLnTx/>
                <a:uFillTx/>
                <a:latin typeface="Courier"/>
                <a:cs typeface="Times" panose="02020603050405020304" pitchFamily="18" charset="0"/>
              </a:rPr>
              <a:t> format"</a:t>
            </a: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 priority=20</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59302000 59302300 </a:t>
            </a:r>
            <a:r>
              <a:rPr kumimoji="0" lang="en-GB" sz="1200" b="0" i="0" u="none" strike="noStrike" kern="0" cap="none" spc="0" normalizeH="0" baseline="0" noProof="0" dirty="0">
                <a:ln>
                  <a:noFill/>
                </a:ln>
                <a:solidFill>
                  <a:srgbClr val="7D9029"/>
                </a:solidFill>
                <a:effectLst/>
                <a:uLnTx/>
                <a:uFillTx/>
                <a:latin typeface="Courier"/>
                <a:cs typeface="Times" panose="02020603050405020304" pitchFamily="18" charset="0"/>
              </a:rPr>
              <a:t>-1.0</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59302300 59302600 </a:t>
            </a:r>
            <a:r>
              <a:rPr kumimoji="0" lang="en-GB" sz="1200" b="0" i="0" u="none" strike="noStrike" kern="0" cap="none" spc="0" normalizeH="0" baseline="0" noProof="0" dirty="0">
                <a:ln>
                  <a:noFill/>
                </a:ln>
                <a:solidFill>
                  <a:srgbClr val="7D9029"/>
                </a:solidFill>
                <a:effectLst/>
                <a:uLnTx/>
                <a:uFillTx/>
                <a:latin typeface="Courier"/>
                <a:cs typeface="Times" panose="02020603050405020304" pitchFamily="18" charset="0"/>
              </a:rPr>
              <a:t>-0.75</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59302600 59302900 </a:t>
            </a:r>
            <a:r>
              <a:rPr kumimoji="0" lang="en-GB" sz="1200" b="0" i="0" u="none" strike="noStrike" kern="0" cap="none" spc="0" normalizeH="0" baseline="0" noProof="0" dirty="0">
                <a:ln>
                  <a:noFill/>
                </a:ln>
                <a:solidFill>
                  <a:srgbClr val="7D9029"/>
                </a:solidFill>
                <a:effectLst/>
                <a:uLnTx/>
                <a:uFillTx/>
                <a:latin typeface="Courier"/>
                <a:cs typeface="Times" panose="02020603050405020304" pitchFamily="18" charset="0"/>
              </a:rPr>
              <a:t>-0.50</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59302900 59303200 </a:t>
            </a:r>
            <a:r>
              <a:rPr kumimoji="0" lang="en-GB" sz="1200" b="0" i="0" u="none" strike="noStrike" kern="0" cap="none" spc="0" normalizeH="0" baseline="0" noProof="0" dirty="0">
                <a:ln>
                  <a:noFill/>
                </a:ln>
                <a:solidFill>
                  <a:srgbClr val="7D9029"/>
                </a:solidFill>
                <a:effectLst/>
                <a:uLnTx/>
                <a:uFillTx/>
                <a:latin typeface="Courier"/>
                <a:cs typeface="Times" panose="02020603050405020304" pitchFamily="18" charset="0"/>
              </a:rPr>
              <a:t>-0.25</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59303200 59303500 0.0</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59303500 59303800 0.25</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59303800 59304100 0.50</a:t>
            </a:r>
            <a:b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br>
            <a:r>
              <a:rPr kumimoji="0" lang="en-GB" sz="1200" b="0" i="0" u="none" strike="noStrike" kern="0" cap="none" spc="0" normalizeH="0" baseline="0" noProof="0" dirty="0">
                <a:ln>
                  <a:noFill/>
                </a:ln>
                <a:solidFill>
                  <a:prstClr val="black"/>
                </a:solidFill>
                <a:effectLst/>
                <a:uLnTx/>
                <a:uFillTx/>
                <a:latin typeface="Courier"/>
                <a:cs typeface="Times" panose="02020603050405020304" pitchFamily="18" charset="0"/>
              </a:rPr>
              <a:t>chr19 59304100 59304400 0.75</a:t>
            </a:r>
            <a:endParaRPr kumimoji="0" lang="en-GB" sz="1400" b="0" i="0" u="none" strike="noStrike" kern="0" cap="none" spc="0" normalizeH="0" baseline="0" noProof="0" dirty="0">
              <a:ln>
                <a:noFill/>
              </a:ln>
              <a:solidFill>
                <a:prstClr val="black"/>
              </a:solidFill>
              <a:effectLst/>
              <a:uLnTx/>
              <a:uFillTx/>
              <a:latin typeface="Courier"/>
              <a:cs typeface="Times"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9912" y="260648"/>
            <a:ext cx="4608512" cy="1080120"/>
          </a:xfrm>
        </p:spPr>
        <p:txBody>
          <a:bodyPr/>
          <a:lstStyle/>
          <a:p>
            <a:pPr marL="0" lvl="0" indent="0" algn="ctr">
              <a:buNone/>
            </a:pPr>
            <a:r>
              <a:rPr dirty="0"/>
              <a:t>What software use bed files?</a:t>
            </a:r>
          </a:p>
        </p:txBody>
      </p:sp>
      <p:sp>
        <p:nvSpPr>
          <p:cNvPr id="4" name="TextBox 3">
            <a:extLst>
              <a:ext uri="{FF2B5EF4-FFF2-40B4-BE49-F238E27FC236}">
                <a16:creationId xmlns:a16="http://schemas.microsoft.com/office/drawing/2014/main" id="{91EB7C65-E8EB-AB21-76FF-14252DD4DC17}"/>
              </a:ext>
            </a:extLst>
          </p:cNvPr>
          <p:cNvSpPr txBox="1"/>
          <p:nvPr/>
        </p:nvSpPr>
        <p:spPr>
          <a:xfrm>
            <a:off x="863588" y="2108638"/>
            <a:ext cx="7416824" cy="2640723"/>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Alignment viewers can use these data to graphically display certain features.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1" i="0" u="none" strike="noStrike" kern="0" cap="none" spc="0" normalizeH="0" baseline="0" noProof="0" dirty="0" err="1">
                <a:ln>
                  <a:noFill/>
                </a:ln>
                <a:solidFill>
                  <a:srgbClr val="FF0000"/>
                </a:solidFill>
                <a:effectLst/>
                <a:uLnTx/>
                <a:uFillTx/>
                <a:latin typeface="Arial"/>
                <a:ea typeface="+mn-ea"/>
                <a:cs typeface="+mn-cs"/>
                <a:hlinkClick r:id="rId2">
                  <a:extLst>
                    <a:ext uri="{A12FA001-AC4F-418D-AE19-62706E023703}">
                      <ahyp:hlinkClr xmlns:ahyp="http://schemas.microsoft.com/office/drawing/2018/hyperlinkcolor" val="tx"/>
                    </a:ext>
                  </a:extLst>
                </a:hlinkClick>
              </a:rPr>
              <a:t>Bedtools</a:t>
            </a:r>
            <a:r>
              <a:rPr lang="en-GB" sz="1800" kern="0" dirty="0">
                <a:solidFill>
                  <a:prstClr val="black"/>
                </a:solidFill>
                <a:latin typeface="Arial"/>
              </a:rPr>
              <a:t>: </a:t>
            </a:r>
            <a:r>
              <a:rPr kumimoji="0" lang="en-GB" sz="1800" b="0" i="0" u="none" strike="noStrike" kern="0" cap="none" spc="0" normalizeH="0" baseline="0" noProof="0" dirty="0">
                <a:ln>
                  <a:noFill/>
                </a:ln>
                <a:solidFill>
                  <a:prstClr val="black"/>
                </a:solidFill>
                <a:effectLst/>
                <a:uLnTx/>
                <a:uFillTx/>
                <a:latin typeface="Arial"/>
                <a:ea typeface="+mn-ea"/>
                <a:cs typeface="+mn-cs"/>
              </a:rPr>
              <a:t>to query for nearby features.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Some annotation files are in this format.</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detection packages use this as output.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332656"/>
            <a:ext cx="5112568" cy="936104"/>
          </a:xfrm>
        </p:spPr>
        <p:txBody>
          <a:bodyPr/>
          <a:lstStyle/>
          <a:p>
            <a:pPr marL="0" lvl="0" indent="0" algn="ctr">
              <a:buNone/>
            </a:pPr>
            <a:r>
              <a:rPr dirty="0"/>
              <a:t>How are these files generated?</a:t>
            </a:r>
          </a:p>
        </p:txBody>
      </p:sp>
      <p:sp>
        <p:nvSpPr>
          <p:cNvPr id="4" name="TextBox 3">
            <a:extLst>
              <a:ext uri="{FF2B5EF4-FFF2-40B4-BE49-F238E27FC236}">
                <a16:creationId xmlns:a16="http://schemas.microsoft.com/office/drawing/2014/main" id="{F6BE28AD-7D15-11F7-0B00-C8F1669AB189}"/>
              </a:ext>
            </a:extLst>
          </p:cNvPr>
          <p:cNvSpPr txBox="1"/>
          <p:nvPr/>
        </p:nvSpPr>
        <p:spPr>
          <a:xfrm>
            <a:off x="1187624" y="2204864"/>
            <a:ext cx="6336704" cy="1975926"/>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q"/>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detection algorithms.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q"/>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Lots of databases that hold certain genomic features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q"/>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Sometimes manually curated from alignments (via </a:t>
            </a:r>
            <a:r>
              <a:rPr kumimoji="0" lang="en-GB" sz="1800" b="0" i="0" u="none" strike="noStrike" kern="0" cap="none" spc="0" normalizeH="0" baseline="0" noProof="0" dirty="0" err="1">
                <a:ln>
                  <a:noFill/>
                </a:ln>
                <a:solidFill>
                  <a:prstClr val="black"/>
                </a:solidFill>
                <a:effectLst/>
                <a:uLnTx/>
                <a:uFillTx/>
                <a:latin typeface="Arial"/>
                <a:ea typeface="+mn-ea"/>
                <a:cs typeface="+mn-cs"/>
              </a:rPr>
              <a:t>bedtools</a:t>
            </a:r>
            <a:r>
              <a:rPr kumimoji="0" lang="en-GB" sz="1800" b="0" i="0" u="none" strike="noStrike" kern="0" cap="none" spc="0" normalizeH="0" baseline="0" noProof="0" dirty="0">
                <a:ln>
                  <a:noFill/>
                </a:ln>
                <a:solidFill>
                  <a:prstClr val="black"/>
                </a:solidFill>
                <a:effectLst/>
                <a:uLnTx/>
                <a:uFillTx/>
                <a:latin typeface="Arial"/>
                <a:ea typeface="+mn-ea"/>
                <a:cs typeface="+mn-cs"/>
              </a:rPr>
              <a:t>, </a:t>
            </a:r>
            <a:r>
              <a:rPr kumimoji="0" lang="en-GB" sz="1800" b="0" i="0" u="none" strike="noStrike" kern="0" cap="none" spc="0" normalizeH="0" baseline="0" noProof="0" dirty="0" err="1">
                <a:ln>
                  <a:noFill/>
                </a:ln>
                <a:solidFill>
                  <a:prstClr val="black"/>
                </a:solidFill>
                <a:effectLst/>
                <a:uLnTx/>
                <a:uFillTx/>
                <a:latin typeface="Arial"/>
                <a:ea typeface="+mn-ea"/>
                <a:cs typeface="+mn-cs"/>
              </a:rPr>
              <a:t>bamtools</a:t>
            </a:r>
            <a:r>
              <a:rPr kumimoji="0" lang="en-GB" sz="1800" b="0" i="0" u="none" strike="noStrike" kern="0" cap="none" spc="0" normalizeH="0" baseline="0" noProof="0" dirty="0">
                <a:ln>
                  <a:noFill/>
                </a:ln>
                <a:solidFill>
                  <a:prstClr val="black"/>
                </a:solidFill>
                <a:effectLst/>
                <a:uLnTx/>
                <a:uFillTx/>
                <a:latin typeface="Arial"/>
                <a:ea typeface="+mn-ea"/>
                <a:cs typeface="+mn-cs"/>
              </a:rPr>
              <a:t>,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476672"/>
            <a:ext cx="2808311" cy="627880"/>
          </a:xfrm>
        </p:spPr>
        <p:txBody>
          <a:bodyPr/>
          <a:lstStyle/>
          <a:p>
            <a:pPr marL="0" lvl="0" indent="0" algn="ctr">
              <a:buNone/>
            </a:pPr>
            <a:r>
              <a:rPr dirty="0"/>
              <a:t>VCF Format</a:t>
            </a:r>
          </a:p>
        </p:txBody>
      </p:sp>
      <p:graphicFrame>
        <p:nvGraphicFramePr>
          <p:cNvPr id="5" name="Diagram 4">
            <a:extLst>
              <a:ext uri="{FF2B5EF4-FFF2-40B4-BE49-F238E27FC236}">
                <a16:creationId xmlns:a16="http://schemas.microsoft.com/office/drawing/2014/main" id="{F0240D65-2EFD-411E-8BE8-915C32E0A572}"/>
              </a:ext>
            </a:extLst>
          </p:cNvPr>
          <p:cNvGraphicFramePr/>
          <p:nvPr>
            <p:extLst>
              <p:ext uri="{D42A27DB-BD31-4B8C-83A1-F6EECF244321}">
                <p14:modId xmlns:p14="http://schemas.microsoft.com/office/powerpoint/2010/main" val="4085103518"/>
              </p:ext>
            </p:extLst>
          </p:nvPr>
        </p:nvGraphicFramePr>
        <p:xfrm>
          <a:off x="575556" y="1736812"/>
          <a:ext cx="7992888"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944" y="548680"/>
            <a:ext cx="3993703" cy="627880"/>
          </a:xfrm>
        </p:spPr>
        <p:txBody>
          <a:bodyPr/>
          <a:lstStyle/>
          <a:p>
            <a:pPr marL="0" lvl="0" indent="0" algn="ctr">
              <a:buNone/>
            </a:pPr>
            <a:r>
              <a:rPr dirty="0"/>
              <a:t>Example VCF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p:txBody>
      </p:sp>
      <p:sp>
        <p:nvSpPr>
          <p:cNvPr id="2" name="TextBox 1">
            <a:extLst>
              <a:ext uri="{FF2B5EF4-FFF2-40B4-BE49-F238E27FC236}">
                <a16:creationId xmlns:a16="http://schemas.microsoft.com/office/drawing/2014/main" id="{9A451E7E-8704-A602-D0AE-863D32AC853B}"/>
              </a:ext>
            </a:extLst>
          </p:cNvPr>
          <p:cNvSpPr txBox="1"/>
          <p:nvPr/>
        </p:nvSpPr>
        <p:spPr>
          <a:xfrm>
            <a:off x="467544" y="1647959"/>
            <a:ext cx="8136904" cy="1323439"/>
          </a:xfrm>
          <a:prstGeom prst="rect">
            <a:avLst/>
          </a:prstGeom>
          <a:noFill/>
        </p:spPr>
        <p:txBody>
          <a:bodyPr wrap="square" rtlCol="0">
            <a:spAutoFit/>
          </a:bodyPr>
          <a:lstStyle/>
          <a:p>
            <a:pPr marL="0" lvl="0" indent="0" algn="l">
              <a:buNone/>
            </a:pPr>
            <a:r>
              <a:rPr lang="en-GB" sz="2000" dirty="0"/>
              <a:t>Most basic format for reporting a sequence and is accepted by almost all sequence analysis program.</a:t>
            </a:r>
          </a:p>
          <a:p>
            <a:pPr marL="0" lvl="0" indent="0" algn="l">
              <a:buNone/>
            </a:pPr>
            <a:endParaRPr lang="en-GB" sz="2000" dirty="0"/>
          </a:p>
          <a:p>
            <a:pPr marL="0" lvl="0" indent="0" algn="l">
              <a:buNone/>
            </a:pPr>
            <a:r>
              <a:rPr lang="en-GB" sz="2000" dirty="0"/>
              <a:t>Contains only:</a:t>
            </a:r>
          </a:p>
        </p:txBody>
      </p:sp>
      <p:sp>
        <p:nvSpPr>
          <p:cNvPr id="5" name="TextBox 4">
            <a:extLst>
              <a:ext uri="{FF2B5EF4-FFF2-40B4-BE49-F238E27FC236}">
                <a16:creationId xmlns:a16="http://schemas.microsoft.com/office/drawing/2014/main" id="{CE7E659F-B77E-BE0E-C9D6-46CD3F978A58}"/>
              </a:ext>
            </a:extLst>
          </p:cNvPr>
          <p:cNvSpPr txBox="1"/>
          <p:nvPr/>
        </p:nvSpPr>
        <p:spPr>
          <a:xfrm>
            <a:off x="5436096" y="692696"/>
            <a:ext cx="3168352" cy="646331"/>
          </a:xfrm>
          <a:prstGeom prst="rect">
            <a:avLst/>
          </a:prstGeom>
          <a:noFill/>
        </p:spPr>
        <p:txBody>
          <a:bodyPr wrap="square">
            <a:spAutoFit/>
          </a:bodyPr>
          <a:lstStyle/>
          <a:p>
            <a:pPr marL="0" indent="0">
              <a:buNone/>
            </a:pPr>
            <a:r>
              <a:rPr lang="en-GB" sz="3600" b="1" dirty="0">
                <a:solidFill>
                  <a:srgbClr val="0000FF"/>
                </a:solidFill>
              </a:rPr>
              <a:t>FastA Format</a:t>
            </a:r>
          </a:p>
        </p:txBody>
      </p:sp>
      <p:sp>
        <p:nvSpPr>
          <p:cNvPr id="7" name="TextBox 6">
            <a:extLst>
              <a:ext uri="{FF2B5EF4-FFF2-40B4-BE49-F238E27FC236}">
                <a16:creationId xmlns:a16="http://schemas.microsoft.com/office/drawing/2014/main" id="{D71489DA-6B71-98BB-F2E4-D4B183EA12D2}"/>
              </a:ext>
            </a:extLst>
          </p:cNvPr>
          <p:cNvSpPr txBox="1"/>
          <p:nvPr/>
        </p:nvSpPr>
        <p:spPr>
          <a:xfrm>
            <a:off x="1043608" y="3254469"/>
            <a:ext cx="7704856" cy="2246769"/>
          </a:xfrm>
          <a:prstGeom prst="rect">
            <a:avLst/>
          </a:prstGeom>
          <a:noFill/>
        </p:spPr>
        <p:txBody>
          <a:bodyPr wrap="square">
            <a:spAutoFit/>
          </a:bodyPr>
          <a:lstStyle/>
          <a:p>
            <a:pPr marL="457200" lvl="0" indent="-457200" algn="l">
              <a:buFont typeface="+mj-lt"/>
              <a:buAutoNum type="arabicPeriod"/>
            </a:pPr>
            <a:r>
              <a:rPr lang="en-GB" sz="2000" dirty="0"/>
              <a:t>Sequence name,</a:t>
            </a:r>
          </a:p>
          <a:p>
            <a:pPr marL="457200" lvl="0" indent="-457200" algn="l">
              <a:buFont typeface="+mj-lt"/>
              <a:buAutoNum type="arabicPeriod"/>
            </a:pPr>
            <a:r>
              <a:rPr lang="en-GB" sz="2000" dirty="0"/>
              <a:t>Description of the sequence (</a:t>
            </a:r>
            <a:r>
              <a:rPr lang="en-GB" sz="1600" dirty="0"/>
              <a:t>metadata, sequencer info, annotations, etc.</a:t>
            </a:r>
            <a:r>
              <a:rPr lang="en-GB" sz="2000" dirty="0"/>
              <a:t>)</a:t>
            </a:r>
          </a:p>
          <a:p>
            <a:pPr marL="457200" lvl="0" indent="-457200" algn="l">
              <a:buFont typeface="+mj-lt"/>
              <a:buAutoNum type="arabicPeriod"/>
            </a:pPr>
            <a:r>
              <a:rPr lang="en-GB" sz="2000" dirty="0"/>
              <a:t>Sequence itself</a:t>
            </a:r>
          </a:p>
          <a:p>
            <a:pPr marL="457200" lvl="0" indent="-457200" algn="l">
              <a:buFont typeface="+mj-lt"/>
              <a:buAutoNum type="arabicPeriod"/>
            </a:pPr>
            <a:endParaRPr lang="en-GB" sz="2000" dirty="0"/>
          </a:p>
          <a:p>
            <a:pPr marL="457200" lvl="0" indent="-457200" algn="l">
              <a:buFont typeface="+mj-lt"/>
              <a:buAutoNum type="arabicPeriod"/>
            </a:pPr>
            <a:endParaRPr lang="en-GB" sz="2000" dirty="0"/>
          </a:p>
          <a:p>
            <a:pPr marL="0" lvl="0" indent="0" algn="l">
              <a:buNone/>
            </a:pPr>
            <a:r>
              <a:rPr lang="en-GB" sz="2000" b="1" dirty="0">
                <a:solidFill>
                  <a:srgbClr val="00B0F0"/>
                </a:solidFill>
              </a:rPr>
              <a:t>it can be either nucleic acids or amino acids as long as it adheres to the format.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4" y="476672"/>
            <a:ext cx="5652120" cy="627880"/>
          </a:xfrm>
        </p:spPr>
        <p:txBody>
          <a:bodyPr/>
          <a:lstStyle/>
          <a:p>
            <a:pPr marL="0" lvl="0" indent="0" algn="ctr">
              <a:buNone/>
            </a:pPr>
            <a:r>
              <a:rPr dirty="0"/>
              <a:t>What software use VCF?</a:t>
            </a:r>
          </a:p>
        </p:txBody>
      </p:sp>
      <p:sp>
        <p:nvSpPr>
          <p:cNvPr id="4" name="TextBox 3">
            <a:extLst>
              <a:ext uri="{FF2B5EF4-FFF2-40B4-BE49-F238E27FC236}">
                <a16:creationId xmlns:a16="http://schemas.microsoft.com/office/drawing/2014/main" id="{B43B3F76-725B-ECC9-A415-64DC184012DF}"/>
              </a:ext>
            </a:extLst>
          </p:cNvPr>
          <p:cNvSpPr txBox="1"/>
          <p:nvPr/>
        </p:nvSpPr>
        <p:spPr>
          <a:xfrm>
            <a:off x="1187624" y="2247138"/>
            <a:ext cx="6768752" cy="2363724"/>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v"/>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Output of SNP detection tools such as </a:t>
            </a:r>
            <a:r>
              <a:rPr kumimoji="0" lang="en-GB" sz="1800" b="0" i="0" u="none" strike="noStrike" kern="0" cap="none" spc="0" normalizeH="0" baseline="0" noProof="0" dirty="0">
                <a:ln>
                  <a:noFill/>
                </a:ln>
                <a:solidFill>
                  <a:prstClr val="black"/>
                </a:solidFill>
                <a:effectLst/>
                <a:uLnTx/>
                <a:uFillTx/>
                <a:latin typeface="Arial"/>
                <a:ea typeface="+mn-ea"/>
                <a:cs typeface="+mn-cs"/>
                <a:hlinkClick r:id="rId2"/>
              </a:rPr>
              <a:t>GATK</a:t>
            </a:r>
            <a:r>
              <a:rPr kumimoji="0" lang="en-GB" sz="1800" b="0" i="0" u="none" strike="noStrike" kern="0" cap="none" spc="0" normalizeH="0" baseline="0" noProof="0" dirty="0">
                <a:ln>
                  <a:noFill/>
                </a:ln>
                <a:solidFill>
                  <a:prstClr val="black"/>
                </a:solidFill>
                <a:effectLst/>
                <a:uLnTx/>
                <a:uFillTx/>
                <a:latin typeface="Arial"/>
                <a:ea typeface="+mn-ea"/>
                <a:cs typeface="+mn-cs"/>
              </a:rPr>
              <a:t> and </a:t>
            </a:r>
            <a:r>
              <a:rPr kumimoji="0" lang="en-GB" sz="1800" b="0" i="0" u="none" strike="noStrike" kern="0" cap="none" spc="0" normalizeH="0" baseline="0" noProof="0" dirty="0" err="1">
                <a:ln>
                  <a:noFill/>
                </a:ln>
                <a:solidFill>
                  <a:prstClr val="black"/>
                </a:solidFill>
                <a:effectLst/>
                <a:uLnTx/>
                <a:uFillTx/>
                <a:latin typeface="Arial"/>
                <a:ea typeface="+mn-ea"/>
                <a:cs typeface="+mn-cs"/>
                <a:hlinkClick r:id="rId3"/>
              </a:rPr>
              <a:t>Samtools</a:t>
            </a: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3"/>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3"/>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v"/>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Input for SNP feature detection like </a:t>
            </a:r>
            <a:r>
              <a:rPr kumimoji="0" lang="en-GB" sz="1800" b="0" i="0" u="none" strike="noStrike" kern="0" cap="none" spc="0" normalizeH="0" baseline="0" noProof="0" dirty="0" err="1">
                <a:ln>
                  <a:noFill/>
                </a:ln>
                <a:solidFill>
                  <a:prstClr val="black"/>
                </a:solidFill>
                <a:effectLst/>
                <a:uLnTx/>
                <a:uFillTx/>
                <a:latin typeface="Arial"/>
                <a:ea typeface="+mn-ea"/>
                <a:cs typeface="+mn-cs"/>
                <a:hlinkClick r:id="rId4"/>
              </a:rPr>
              <a:t>SNPeff</a:t>
            </a: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4"/>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4"/>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v"/>
              <a:tabLst/>
              <a:defRPr/>
            </a:pPr>
            <a:r>
              <a:rPr kumimoji="0" lang="en-GB" sz="1800" b="0" i="0" u="none" strike="noStrike" kern="0" cap="none" spc="0" normalizeH="0" baseline="0" noProof="0" dirty="0" err="1">
                <a:ln>
                  <a:noFill/>
                </a:ln>
                <a:solidFill>
                  <a:prstClr val="black"/>
                </a:solidFill>
                <a:effectLst/>
                <a:uLnTx/>
                <a:uFillTx/>
                <a:latin typeface="Arial"/>
                <a:ea typeface="+mn-ea"/>
                <a:cs typeface="+mn-cs"/>
                <a:hlinkClick r:id="rId5"/>
              </a:rPr>
              <a:t>VCFTools</a:t>
            </a:r>
            <a:r>
              <a:rPr lang="en-GB" sz="1800" kern="0" dirty="0">
                <a:solidFill>
                  <a:prstClr val="black"/>
                </a:solidFill>
                <a:latin typeface="Arial"/>
                <a:hlinkClick r:id="rId5"/>
              </a:rPr>
              <a:t>, </a:t>
            </a:r>
            <a:r>
              <a:rPr lang="en-GB" sz="1800" kern="0" dirty="0">
                <a:solidFill>
                  <a:prstClr val="black"/>
                </a:solidFill>
                <a:latin typeface="Arial"/>
                <a:hlinkClick r:id="rId5"/>
              </a:rPr>
              <a:t> </a:t>
            </a:r>
            <a:r>
              <a:rPr lang="en-GB" sz="1800" kern="0" dirty="0" err="1">
                <a:solidFill>
                  <a:prstClr val="black"/>
                </a:solidFill>
                <a:latin typeface="Arial"/>
              </a:rPr>
              <a:t>BCFTools</a:t>
            </a:r>
            <a:r>
              <a:rPr lang="en-GB" sz="1800" kern="0" dirty="0">
                <a:solidFill>
                  <a:prstClr val="black"/>
                </a:solidFill>
                <a:latin typeface="Arial"/>
              </a:rPr>
              <a:t>, PLINK, etc....</a:t>
            </a: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5"/>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5"/>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Wingdings" panose="05000000000000000000" pitchFamily="2" charset="2"/>
              <a:buChar char="v"/>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Also the required format for </a:t>
            </a:r>
            <a:r>
              <a:rPr kumimoji="0" lang="en-GB" sz="1800" b="0" i="0" u="none" strike="noStrike" kern="0" cap="none" spc="0" normalizeH="0" baseline="0" noProof="0" dirty="0" err="1">
                <a:ln>
                  <a:noFill/>
                </a:ln>
                <a:solidFill>
                  <a:prstClr val="black"/>
                </a:solidFill>
                <a:effectLst/>
                <a:uLnTx/>
                <a:uFillTx/>
                <a:latin typeface="Arial"/>
                <a:ea typeface="+mn-ea"/>
                <a:cs typeface="+mn-cs"/>
                <a:hlinkClick r:id="rId6"/>
              </a:rPr>
              <a:t>dbSNP</a:t>
            </a:r>
            <a:endParaRPr kumimoji="0" lang="en-GB" sz="1800" b="0" i="0" u="none" strike="noStrike" kern="0" cap="none" spc="0" normalizeH="0" baseline="0" noProof="0" dirty="0">
              <a:ln>
                <a:noFill/>
              </a:ln>
              <a:solidFill>
                <a:prstClr val="black"/>
              </a:solidFill>
              <a:effectLst/>
              <a:uLnTx/>
              <a:uFillTx/>
              <a:latin typeface="Arial"/>
              <a:ea typeface="+mn-ea"/>
              <a:cs typeface="+mn-cs"/>
              <a:hlinkClick r:id="rId6"/>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936" y="332656"/>
            <a:ext cx="4645024" cy="936104"/>
          </a:xfrm>
        </p:spPr>
        <p:txBody>
          <a:bodyPr/>
          <a:lstStyle/>
          <a:p>
            <a:pPr marL="0" lvl="0" indent="0" algn="ctr">
              <a:buNone/>
            </a:pPr>
            <a:r>
              <a:rPr dirty="0"/>
              <a:t>How are these files generated?</a:t>
            </a:r>
          </a:p>
        </p:txBody>
      </p:sp>
      <p:sp>
        <p:nvSpPr>
          <p:cNvPr id="4" name="TextBox 3">
            <a:extLst>
              <a:ext uri="{FF2B5EF4-FFF2-40B4-BE49-F238E27FC236}">
                <a16:creationId xmlns:a16="http://schemas.microsoft.com/office/drawing/2014/main" id="{41803A67-7C3B-EC8F-9B85-FE709EAF8665}"/>
              </a:ext>
            </a:extLst>
          </p:cNvPr>
          <p:cNvSpPr txBox="1"/>
          <p:nvPr/>
        </p:nvSpPr>
        <p:spPr>
          <a:xfrm>
            <a:off x="1403648" y="2579536"/>
            <a:ext cx="5760640" cy="1698927"/>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SNP callers.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Haplotyping software.</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Any database holding variant information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064" y="548680"/>
            <a:ext cx="2985591" cy="627880"/>
          </a:xfrm>
        </p:spPr>
        <p:txBody>
          <a:bodyPr/>
          <a:lstStyle/>
          <a:p>
            <a:pPr marL="0" lvl="0" indent="0" algn="ctr">
              <a:buNone/>
            </a:pPr>
            <a:r>
              <a:rPr dirty="0"/>
              <a:t>GFF3 Format</a:t>
            </a:r>
          </a:p>
        </p:txBody>
      </p:sp>
      <p:sp>
        <p:nvSpPr>
          <p:cNvPr id="4" name="TextBox 3">
            <a:extLst>
              <a:ext uri="{FF2B5EF4-FFF2-40B4-BE49-F238E27FC236}">
                <a16:creationId xmlns:a16="http://schemas.microsoft.com/office/drawing/2014/main" id="{F61013D3-4E3E-ED3B-D8E5-0CB58F0C2275}"/>
              </a:ext>
            </a:extLst>
          </p:cNvPr>
          <p:cNvSpPr txBox="1"/>
          <p:nvPr/>
        </p:nvSpPr>
        <p:spPr>
          <a:xfrm>
            <a:off x="935596" y="2060848"/>
            <a:ext cx="7272808" cy="2973122"/>
          </a:xfrm>
          <a:prstGeom prst="rect">
            <a:avLst/>
          </a:prstGeom>
          <a:noFill/>
        </p:spPr>
        <p:txBody>
          <a:bodyPr wrap="square">
            <a:spAutoFit/>
          </a:bodyPr>
          <a:lstStyle/>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Sequence ID</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Source</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Describes the algorithm or the procedure that generated this feature. Typically </a:t>
            </a:r>
            <a:r>
              <a:rPr kumimoji="0" lang="en-GB" sz="1800" b="0" i="0" u="none" strike="noStrike" kern="0" cap="none" spc="0" normalizeH="0" baseline="0" noProof="0" dirty="0" err="1">
                <a:ln>
                  <a:noFill/>
                </a:ln>
                <a:solidFill>
                  <a:prstClr val="black"/>
                </a:solidFill>
                <a:effectLst/>
                <a:uLnTx/>
                <a:uFillTx/>
                <a:latin typeface="Arial"/>
                <a:ea typeface="ＭＳ Ｐゴシック" pitchFamily="-1" charset="-128"/>
              </a:rPr>
              <a:t>Genescane</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 or </a:t>
            </a:r>
            <a:r>
              <a:rPr kumimoji="0" lang="en-GB" sz="1800" b="0" i="0" u="none" strike="noStrike" kern="0" cap="none" spc="0" normalizeH="0" baseline="0" noProof="0" dirty="0" err="1">
                <a:ln>
                  <a:noFill/>
                </a:ln>
                <a:solidFill>
                  <a:prstClr val="black"/>
                </a:solidFill>
                <a:effectLst/>
                <a:uLnTx/>
                <a:uFillTx/>
                <a:latin typeface="Arial"/>
                <a:ea typeface="ＭＳ Ｐゴシック" pitchFamily="-1" charset="-128"/>
              </a:rPr>
              <a:t>Genebank</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 respectively.</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Type</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Describes what the feature is (mRNA, domain, exon, etc.).</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These terms are constrained to the </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hlinkClick r:id="rId3"/>
              </a:rPr>
              <a:t>Sequence Ontology terms</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rPr>
              <a:t>.</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Start</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End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032C56-66AE-739D-DD9B-541848896CDD}"/>
              </a:ext>
            </a:extLst>
          </p:cNvPr>
          <p:cNvSpPr txBox="1"/>
          <p:nvPr/>
        </p:nvSpPr>
        <p:spPr>
          <a:xfrm>
            <a:off x="827584" y="1844824"/>
            <a:ext cx="7848872" cy="4025717"/>
          </a:xfrm>
          <a:prstGeom prst="rect">
            <a:avLst/>
          </a:prstGeom>
          <a:noFill/>
        </p:spPr>
        <p:txBody>
          <a:bodyPr wrap="square">
            <a:spAutoFit/>
          </a:bodyPr>
          <a:lstStyle/>
          <a:p>
            <a:pPr marL="457200" marR="0" lvl="0" indent="-457200" algn="l" defTabSz="914400" rtl="0" eaLnBrk="1" fontAlgn="base" latinLnBrk="0" hangingPunct="1">
              <a:lnSpc>
                <a:spcPct val="100000"/>
              </a:lnSpc>
              <a:spcBef>
                <a:spcPct val="20000"/>
              </a:spcBef>
              <a:spcAft>
                <a:spcPct val="0"/>
              </a:spcAft>
              <a:buClr>
                <a:srgbClr val="920049"/>
              </a:buClr>
              <a:buSzTx/>
              <a:buFont typeface="+mj-lt"/>
              <a:buAutoNum type="arabicPeriod" startAt="6"/>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Score</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cs typeface="+mn-cs"/>
              </a:rPr>
              <a:t>Typically E-values for sequence similarity and P-values for predictions.</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6"/>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Strand</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6"/>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Phase</a:t>
            </a: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cs typeface="+mn-cs"/>
              </a:rPr>
              <a:t>Indicates where the feature begins with reference to the reading frame. The phase is one of the integers 0, 1, or 2, indicating the number of bases that should be removed from the beginning of this feature to reach the first base of the next codon.</a:t>
            </a:r>
          </a:p>
          <a:p>
            <a:pPr marL="457200" marR="0" lvl="0" indent="-457200" algn="l" defTabSz="914400" rtl="0" eaLnBrk="1" fontAlgn="base" latinLnBrk="0" hangingPunct="1">
              <a:lnSpc>
                <a:spcPct val="100000"/>
              </a:lnSpc>
              <a:spcBef>
                <a:spcPct val="20000"/>
              </a:spcBef>
              <a:spcAft>
                <a:spcPct val="0"/>
              </a:spcAft>
              <a:buClr>
                <a:srgbClr val="920049"/>
              </a:buClr>
              <a:buSzTx/>
              <a:buFontTx/>
              <a:buAutoNum type="arabicPeriod" startAt="6"/>
              <a:tabLst/>
              <a:defRPr/>
            </a:pPr>
            <a:r>
              <a:rPr kumimoji="0" lang="en-GB" sz="1800" b="0" i="0" u="none" strike="noStrike" kern="0" cap="none" spc="0" normalizeH="0" baseline="0" noProof="0" dirty="0" err="1">
                <a:ln>
                  <a:noFill/>
                </a:ln>
                <a:solidFill>
                  <a:prstClr val="black"/>
                </a:solidFill>
                <a:effectLst/>
                <a:uLnTx/>
                <a:uFillTx/>
                <a:latin typeface="Arial"/>
                <a:ea typeface="+mn-ea"/>
                <a:cs typeface="+mn-cs"/>
              </a:rPr>
              <a:t>Atributes</a:t>
            </a: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cs typeface="+mn-cs"/>
              </a:rPr>
              <a:t>A semicolon-separated list of tag-value pairs, providing additional information about each feature. Some of these tags are predefined, e.g. ID, Name, Alias, Parent . You can see the full list </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cs typeface="+mn-cs"/>
                <a:hlinkClick r:id="rId2"/>
              </a:rPr>
              <a:t>here</a:t>
            </a:r>
            <a:r>
              <a:rPr kumimoji="0" lang="en-GB" sz="1800" b="0" i="0" u="none" strike="noStrike" kern="0" cap="none" spc="0" normalizeH="0" baseline="0" noProof="0" dirty="0">
                <a:ln>
                  <a:noFill/>
                </a:ln>
                <a:solidFill>
                  <a:prstClr val="black"/>
                </a:solidFill>
                <a:effectLst/>
                <a:uLnTx/>
                <a:uFillTx/>
                <a:latin typeface="Arial"/>
                <a:ea typeface="ＭＳ Ｐゴシック" pitchFamily="-1" charset="-128"/>
                <a:cs typeface="+mn-cs"/>
              </a:rPr>
              <a:t>.</a:t>
            </a:r>
          </a:p>
        </p:txBody>
      </p:sp>
    </p:spTree>
    <p:extLst>
      <p:ext uri="{BB962C8B-B14F-4D97-AF65-F5344CB8AC3E}">
        <p14:creationId xmlns:p14="http://schemas.microsoft.com/office/powerpoint/2010/main" val="2242093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7984" y="476672"/>
            <a:ext cx="3345631" cy="699888"/>
          </a:xfrm>
        </p:spPr>
        <p:txBody>
          <a:bodyPr/>
          <a:lstStyle/>
          <a:p>
            <a:pPr marL="0" lvl="0" indent="0" algn="ctr">
              <a:buNone/>
            </a:pPr>
            <a:r>
              <a:rPr dirty="0"/>
              <a:t>GFF3 Example</a:t>
            </a:r>
          </a:p>
        </p:txBody>
      </p:sp>
      <p:sp>
        <p:nvSpPr>
          <p:cNvPr id="4" name="TextBox 3">
            <a:extLst>
              <a:ext uri="{FF2B5EF4-FFF2-40B4-BE49-F238E27FC236}">
                <a16:creationId xmlns:a16="http://schemas.microsoft.com/office/drawing/2014/main" id="{29ADEEC8-0F98-734B-030A-1C337E4E14BF}"/>
              </a:ext>
            </a:extLst>
          </p:cNvPr>
          <p:cNvSpPr txBox="1"/>
          <p:nvPr/>
        </p:nvSpPr>
        <p:spPr>
          <a:xfrm>
            <a:off x="755576" y="2636912"/>
            <a:ext cx="7344816" cy="978729"/>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The canonical gene can be represented by the following figure</a:t>
            </a: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hlinkClick r:id="rId2"/>
              </a:rPr>
              <a:t>https://github.com/The-Sequence-Ontology/Specifications/blob/master/gff3.md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880" y="476672"/>
            <a:ext cx="5328591" cy="864096"/>
          </a:xfrm>
        </p:spPr>
        <p:txBody>
          <a:bodyPr/>
          <a:lstStyle/>
          <a:p>
            <a:pPr marL="0" lvl="0" indent="0" algn="ctr">
              <a:buNone/>
            </a:pPr>
            <a:r>
              <a:rPr sz="2400" dirty="0"/>
              <a:t>The same information can be represented in GFF3 format</a:t>
            </a:r>
          </a:p>
        </p:txBody>
      </p:sp>
      <p:sp>
        <p:nvSpPr>
          <p:cNvPr id="4" name="TextBox 3">
            <a:extLst>
              <a:ext uri="{FF2B5EF4-FFF2-40B4-BE49-F238E27FC236}">
                <a16:creationId xmlns:a16="http://schemas.microsoft.com/office/drawing/2014/main" id="{1A351308-910A-6B8A-068D-326B6F1F4FC8}"/>
              </a:ext>
            </a:extLst>
          </p:cNvPr>
          <p:cNvSpPr txBox="1"/>
          <p:nvPr/>
        </p:nvSpPr>
        <p:spPr>
          <a:xfrm>
            <a:off x="611560" y="2969741"/>
            <a:ext cx="7488832" cy="338554"/>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r>
              <a:rPr kumimoji="0" lang="en-GB" sz="1600" b="0" i="0" u="none" strike="noStrike" kern="0" cap="none" spc="0" normalizeH="0" baseline="0" noProof="0" dirty="0">
                <a:ln>
                  <a:noFill/>
                </a:ln>
                <a:solidFill>
                  <a:prstClr val="black"/>
                </a:solidFill>
                <a:effectLst/>
                <a:uLnTx/>
                <a:uFillTx/>
                <a:latin typeface="Arial"/>
                <a:ea typeface="+mn-ea"/>
                <a:cs typeface="+mn-cs"/>
                <a:hlinkClick r:id="rId2"/>
              </a:rPr>
              <a:t>https://github.com/The-Sequence-Ontology/Specifications/blob/master/gff3.md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881" y="476672"/>
            <a:ext cx="5544616" cy="936104"/>
          </a:xfrm>
        </p:spPr>
        <p:txBody>
          <a:bodyPr/>
          <a:lstStyle/>
          <a:p>
            <a:pPr marL="0" lvl="0" indent="0" algn="ctr">
              <a:buNone/>
            </a:pPr>
            <a:r>
              <a:rPr dirty="0"/>
              <a:t>What Software uses GFF3?</a:t>
            </a:r>
          </a:p>
        </p:txBody>
      </p:sp>
      <p:sp>
        <p:nvSpPr>
          <p:cNvPr id="4" name="TextBox 3">
            <a:extLst>
              <a:ext uri="{FF2B5EF4-FFF2-40B4-BE49-F238E27FC236}">
                <a16:creationId xmlns:a16="http://schemas.microsoft.com/office/drawing/2014/main" id="{86D3EF49-704C-E918-3D97-2E9AFA47500E}"/>
              </a:ext>
            </a:extLst>
          </p:cNvPr>
          <p:cNvSpPr txBox="1"/>
          <p:nvPr/>
        </p:nvSpPr>
        <p:spPr>
          <a:xfrm>
            <a:off x="611560" y="2278101"/>
            <a:ext cx="7920880" cy="701731"/>
          </a:xfrm>
          <a:prstGeom prst="rect">
            <a:avLst/>
          </a:prstGeom>
          <a:noFill/>
        </p:spPr>
        <p:txBody>
          <a:bodyPr wrap="square">
            <a:spAutoFit/>
          </a:bodyPr>
          <a:lstStyle/>
          <a:p>
            <a:pPr marL="0" marR="0" lvl="0" indent="0" defTabSz="914400" rtl="0" eaLnBrk="1" fontAlgn="base" latinLnBrk="0" hangingPunct="1">
              <a:lnSpc>
                <a:spcPct val="100000"/>
              </a:lnSpc>
              <a:spcBef>
                <a:spcPct val="20000"/>
              </a:spcBef>
              <a:spcAft>
                <a:spcPct val="0"/>
              </a:spcAft>
              <a:buClr>
                <a:srgbClr val="920049"/>
              </a:buClr>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Any tool that requires information about gene position for analysis such as: </a:t>
            </a:r>
            <a:endParaRPr lang="en-GB" sz="1800" kern="0" dirty="0">
              <a:solidFill>
                <a:prstClr val="black"/>
              </a:solidFill>
              <a:latin typeface="Arial"/>
            </a:endParaRPr>
          </a:p>
          <a:p>
            <a:pPr marL="0" marR="0" lvl="0" indent="0" defTabSz="914400" rtl="0" eaLnBrk="1" fontAlgn="base" latinLnBrk="0" hangingPunct="1">
              <a:lnSpc>
                <a:spcPct val="100000"/>
              </a:lnSpc>
              <a:spcBef>
                <a:spcPct val="20000"/>
              </a:spcBef>
              <a:spcAft>
                <a:spcPct val="0"/>
              </a:spcAft>
              <a:buClr>
                <a:srgbClr val="920049"/>
              </a:buClr>
              <a:buSzTx/>
              <a:buFontTx/>
              <a:buNone/>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p:txBody>
      </p:sp>
      <p:sp>
        <p:nvSpPr>
          <p:cNvPr id="6" name="TextBox 5">
            <a:extLst>
              <a:ext uri="{FF2B5EF4-FFF2-40B4-BE49-F238E27FC236}">
                <a16:creationId xmlns:a16="http://schemas.microsoft.com/office/drawing/2014/main" id="{16A340A4-9DA7-2CED-0BDD-2651D62F19BD}"/>
              </a:ext>
            </a:extLst>
          </p:cNvPr>
          <p:cNvSpPr txBox="1"/>
          <p:nvPr/>
        </p:nvSpPr>
        <p:spPr>
          <a:xfrm>
            <a:off x="1691680" y="3275770"/>
            <a:ext cx="6192688" cy="1138773"/>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 typeface="Arial" panose="020B0604020202020204" pitchFamily="34" charset="0"/>
              <a:buChar char="•"/>
              <a:tabLst/>
              <a:defRPr/>
            </a:pPr>
            <a:r>
              <a:rPr kumimoji="0" lang="en-GB" sz="2000" b="0" i="0" u="none" strike="noStrike" kern="0" cap="none" spc="0" normalizeH="0" baseline="0" noProof="0" dirty="0">
                <a:ln>
                  <a:noFill/>
                </a:ln>
                <a:solidFill>
                  <a:prstClr val="black"/>
                </a:solidFill>
                <a:effectLst/>
                <a:uLnTx/>
                <a:uFillTx/>
                <a:latin typeface="Arial"/>
                <a:ea typeface="+mn-ea"/>
                <a:cs typeface="+mn-cs"/>
              </a:rPr>
              <a:t>Mapping RNA-</a:t>
            </a:r>
            <a:r>
              <a:rPr kumimoji="0" lang="en-GB" sz="2000" b="0" i="0" u="none" strike="noStrike" kern="0" cap="none" spc="0" normalizeH="0" baseline="0" noProof="0" dirty="0" err="1">
                <a:ln>
                  <a:noFill/>
                </a:ln>
                <a:solidFill>
                  <a:prstClr val="black"/>
                </a:solidFill>
                <a:effectLst/>
                <a:uLnTx/>
                <a:uFillTx/>
                <a:latin typeface="Arial"/>
                <a:ea typeface="+mn-ea"/>
                <a:cs typeface="+mn-cs"/>
              </a:rPr>
              <a:t>seq</a:t>
            </a:r>
            <a:r>
              <a:rPr kumimoji="0" lang="en-GB" sz="2000" b="0" i="0" u="none" strike="noStrike" kern="0" cap="none" spc="0" normalizeH="0" baseline="0" noProof="0" dirty="0">
                <a:ln>
                  <a:noFill/>
                </a:ln>
                <a:solidFill>
                  <a:prstClr val="black"/>
                </a:solidFill>
                <a:effectLst/>
                <a:uLnTx/>
                <a:uFillTx/>
                <a:latin typeface="Arial"/>
                <a:ea typeface="+mn-ea"/>
                <a:cs typeface="+mn-cs"/>
              </a:rPr>
              <a:t> such as </a:t>
            </a:r>
            <a:r>
              <a:rPr kumimoji="0" lang="en-GB" sz="2000" b="0" i="0" u="none" strike="noStrike" kern="0" cap="none" spc="0" normalizeH="0" baseline="0" noProof="0" dirty="0" err="1">
                <a:ln>
                  <a:noFill/>
                </a:ln>
                <a:solidFill>
                  <a:prstClr val="black"/>
                </a:solidFill>
                <a:effectLst/>
                <a:uLnTx/>
                <a:uFillTx/>
                <a:latin typeface="Arial"/>
                <a:ea typeface="+mn-ea"/>
                <a:cs typeface="+mn-cs"/>
                <a:hlinkClick r:id="rId2"/>
              </a:rPr>
              <a:t>Tophat</a:t>
            </a:r>
            <a:r>
              <a:rPr kumimoji="0" lang="en-GB" sz="2000" b="0" i="0" u="none" strike="noStrike" kern="0" cap="none" spc="0" normalizeH="0" baseline="0" noProof="0" dirty="0">
                <a:ln>
                  <a:noFill/>
                </a:ln>
                <a:solidFill>
                  <a:prstClr val="black"/>
                </a:solidFill>
                <a:effectLst/>
                <a:uLnTx/>
                <a:uFillTx/>
                <a:latin typeface="Arial"/>
                <a:ea typeface="+mn-ea"/>
                <a:cs typeface="+mn-cs"/>
              </a:rPr>
              <a:t>, </a:t>
            </a:r>
            <a:r>
              <a:rPr kumimoji="0" lang="en-GB" sz="2000" b="0" i="0" u="none" strike="noStrike" kern="0" cap="none" spc="0" normalizeH="0" baseline="0" noProof="0" dirty="0" err="1">
                <a:ln>
                  <a:noFill/>
                </a:ln>
                <a:solidFill>
                  <a:prstClr val="black"/>
                </a:solidFill>
                <a:effectLst/>
                <a:uLnTx/>
                <a:uFillTx/>
                <a:latin typeface="Arial"/>
                <a:ea typeface="+mn-ea"/>
                <a:cs typeface="+mn-cs"/>
                <a:hlinkClick r:id="rId3"/>
              </a:rPr>
              <a:t>HTSeq</a:t>
            </a:r>
            <a:endParaRPr lang="en-GB" sz="2000" kern="0" dirty="0">
              <a:solidFill>
                <a:prstClr val="black"/>
              </a:solidFill>
              <a:latin typeface="Arial"/>
            </a:endParaRPr>
          </a:p>
          <a:p>
            <a:pPr marL="0" marR="0" lvl="0" indent="0" algn="l" defTabSz="914400" rtl="0" eaLnBrk="1" fontAlgn="base" latinLnBrk="0" hangingPunct="1">
              <a:lnSpc>
                <a:spcPct val="100000"/>
              </a:lnSpc>
              <a:spcBef>
                <a:spcPct val="20000"/>
              </a:spcBef>
              <a:spcAft>
                <a:spcPct val="0"/>
              </a:spcAft>
              <a:buClr>
                <a:srgbClr val="920049"/>
              </a:buClr>
              <a:buSzTx/>
              <a:buFontTx/>
              <a:buNone/>
              <a:tabLst/>
              <a:defRPr/>
            </a:pPr>
            <a:endParaRPr kumimoji="0" lang="en-GB" sz="20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 typeface="Arial" panose="020B0604020202020204" pitchFamily="34" charset="0"/>
              <a:buChar char="•"/>
              <a:tabLst/>
              <a:defRPr/>
            </a:pPr>
            <a:r>
              <a:rPr kumimoji="0" lang="en-GB" sz="2000" b="0" i="0" u="none" strike="noStrike" kern="0" cap="none" spc="0" normalizeH="0" baseline="0" noProof="0" dirty="0">
                <a:ln>
                  <a:noFill/>
                </a:ln>
                <a:solidFill>
                  <a:prstClr val="black"/>
                </a:solidFill>
                <a:effectLst/>
                <a:uLnTx/>
                <a:uFillTx/>
                <a:latin typeface="Arial"/>
                <a:ea typeface="+mn-ea"/>
                <a:cs typeface="+mn-cs"/>
              </a:rPr>
              <a:t>Genome Browsers like </a:t>
            </a:r>
            <a:r>
              <a:rPr kumimoji="0" lang="en-GB" sz="2000" b="0" i="0" u="none" strike="noStrike" kern="0" cap="none" spc="0" normalizeH="0" baseline="0" noProof="0" dirty="0">
                <a:ln>
                  <a:noFill/>
                </a:ln>
                <a:solidFill>
                  <a:prstClr val="black"/>
                </a:solidFill>
                <a:effectLst/>
                <a:uLnTx/>
                <a:uFillTx/>
                <a:latin typeface="Arial"/>
                <a:ea typeface="+mn-ea"/>
                <a:cs typeface="+mn-cs"/>
                <a:hlinkClick r:id="rId4"/>
              </a:rPr>
              <a:t>IGV</a:t>
            </a:r>
            <a:r>
              <a:rPr kumimoji="0" lang="en-GB" sz="2000" b="0" i="0" u="none" strike="noStrike" kern="0" cap="none" spc="0" normalizeH="0" baseline="0" noProof="0" dirty="0">
                <a:ln>
                  <a:noFill/>
                </a:ln>
                <a:solidFill>
                  <a:prstClr val="black"/>
                </a:solidFill>
                <a:effectLst/>
                <a:uLnTx/>
                <a:uFillTx/>
                <a:latin typeface="Arial"/>
                <a:ea typeface="+mn-ea"/>
                <a:cs typeface="+mn-cs"/>
              </a:rPr>
              <a:t>, </a:t>
            </a:r>
            <a:r>
              <a:rPr kumimoji="0" lang="en-GB" sz="2000" b="0" i="0" u="none" strike="noStrike" kern="0" cap="none" spc="0" normalizeH="0" baseline="0" noProof="0" dirty="0" err="1">
                <a:ln>
                  <a:noFill/>
                </a:ln>
                <a:solidFill>
                  <a:prstClr val="black"/>
                </a:solidFill>
                <a:effectLst/>
                <a:uLnTx/>
                <a:uFillTx/>
                <a:latin typeface="Arial"/>
                <a:ea typeface="+mn-ea"/>
                <a:cs typeface="+mn-cs"/>
                <a:hlinkClick r:id="rId5"/>
              </a:rPr>
              <a:t>Gbrowse</a:t>
            </a:r>
            <a:r>
              <a:rPr kumimoji="0" lang="en-GB" sz="2000" b="0" i="0" u="none" strike="noStrike" kern="0" cap="none" spc="0" normalizeH="0" baseline="0" noProof="0" dirty="0">
                <a:ln>
                  <a:noFill/>
                </a:ln>
                <a:solidFill>
                  <a:prstClr val="black"/>
                </a:solidFill>
                <a:effectLst/>
                <a:uLnTx/>
                <a:uFillTx/>
                <a:latin typeface="Arial"/>
                <a:ea typeface="+mn-ea"/>
                <a:cs typeface="+mn-cs"/>
              </a:rPr>
              <a:t>, </a:t>
            </a:r>
            <a:r>
              <a:rPr kumimoji="0" lang="en-GB" sz="2000" b="0" i="0" u="none" strike="noStrike" kern="0" cap="none" spc="0" normalizeH="0" baseline="0" noProof="0" dirty="0">
                <a:ln>
                  <a:noFill/>
                </a:ln>
                <a:solidFill>
                  <a:prstClr val="black"/>
                </a:solidFill>
                <a:effectLst/>
                <a:uLnTx/>
                <a:uFillTx/>
                <a:latin typeface="Arial"/>
                <a:ea typeface="+mn-ea"/>
                <a:cs typeface="+mn-cs"/>
                <a:hlinkClick r:id="rId6"/>
              </a:rPr>
              <a:t>UCSC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968" y="404664"/>
            <a:ext cx="4104456" cy="936104"/>
          </a:xfrm>
        </p:spPr>
        <p:txBody>
          <a:bodyPr/>
          <a:lstStyle/>
          <a:p>
            <a:pPr marL="0" lvl="0" indent="0" algn="ctr">
              <a:buNone/>
            </a:pPr>
            <a:r>
              <a:rPr dirty="0"/>
              <a:t>How is this file generated?</a:t>
            </a:r>
          </a:p>
        </p:txBody>
      </p:sp>
      <p:sp>
        <p:nvSpPr>
          <p:cNvPr id="4" name="TextBox 3">
            <a:extLst>
              <a:ext uri="{FF2B5EF4-FFF2-40B4-BE49-F238E27FC236}">
                <a16:creationId xmlns:a16="http://schemas.microsoft.com/office/drawing/2014/main" id="{389DF4CA-1A5D-9949-F6E5-0964ADFDE0A2}"/>
              </a:ext>
            </a:extLst>
          </p:cNvPr>
          <p:cNvSpPr txBox="1"/>
          <p:nvPr/>
        </p:nvSpPr>
        <p:spPr>
          <a:xfrm>
            <a:off x="1043608" y="2911935"/>
            <a:ext cx="5832648" cy="1034129"/>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Feature identification software report motifs/features</a:t>
            </a: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endParaRPr kumimoji="0" lang="en-GB" sz="1800" b="0" i="0" u="none" strike="noStrike" kern="0" cap="none" spc="0" normalizeH="0" baseline="0" noProof="0" dirty="0">
              <a:ln>
                <a:noFill/>
              </a:ln>
              <a:solidFill>
                <a:prstClr val="black"/>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920049"/>
              </a:buClr>
              <a:buSzTx/>
              <a:buFontTx/>
              <a:buChar char="•"/>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Almost all sequence annotation databases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p:txBody>
      </p:sp>
      <p:sp>
        <p:nvSpPr>
          <p:cNvPr id="4" name="TextBox 3">
            <a:extLst>
              <a:ext uri="{FF2B5EF4-FFF2-40B4-BE49-F238E27FC236}">
                <a16:creationId xmlns:a16="http://schemas.microsoft.com/office/drawing/2014/main" id="{22370BD9-EE96-8A5A-8D65-C30961BA6569}"/>
              </a:ext>
            </a:extLst>
          </p:cNvPr>
          <p:cNvSpPr txBox="1"/>
          <p:nvPr/>
        </p:nvSpPr>
        <p:spPr>
          <a:xfrm>
            <a:off x="611560" y="2060848"/>
            <a:ext cx="7920880" cy="2862322"/>
          </a:xfrm>
          <a:prstGeom prst="rect">
            <a:avLst/>
          </a:prstGeom>
          <a:noFill/>
        </p:spPr>
        <p:txBody>
          <a:bodyPr wrap="square">
            <a:spAutoFit/>
          </a:bodyPr>
          <a:lstStyle/>
          <a:p>
            <a:pPr marL="0" lvl="0" indent="0" algn="l">
              <a:buNone/>
            </a:pPr>
            <a:r>
              <a:rPr lang="en-GB" sz="2000" dirty="0"/>
              <a:t>Each sequence consists of at least two lines:</a:t>
            </a:r>
          </a:p>
          <a:p>
            <a:pPr marL="0" lvl="0" indent="0" algn="l">
              <a:buNone/>
            </a:pPr>
            <a:endParaRPr lang="en-GB" sz="2000" dirty="0"/>
          </a:p>
          <a:p>
            <a:pPr marL="457200" lvl="0" indent="-457200" algn="l">
              <a:buAutoNum type="arabicPeriod"/>
            </a:pPr>
            <a:r>
              <a:rPr lang="en-GB" sz="2000" dirty="0"/>
              <a:t>The first is the sequence header, which always starts with a “</a:t>
            </a:r>
            <a:r>
              <a:rPr lang="en-GB" sz="2000" b="1" dirty="0"/>
              <a:t>&gt;”</a:t>
            </a:r>
          </a:p>
          <a:p>
            <a:pPr marL="457200" lvl="0" indent="-457200" algn="l">
              <a:buAutoNum type="arabicPeriod"/>
            </a:pPr>
            <a:endParaRPr lang="en-GB" sz="2000" b="1" dirty="0"/>
          </a:p>
          <a:p>
            <a:pPr marL="457200" lvl="0" indent="-457200" algn="l">
              <a:buFont typeface="+mj-lt"/>
              <a:buAutoNum type="arabicPeriod"/>
            </a:pPr>
            <a:r>
              <a:rPr lang="en-GB" sz="2000" dirty="0"/>
              <a:t>Everything from the beginning ‘&gt;’ to the first whitespace is considered the sequence identifier.</a:t>
            </a:r>
          </a:p>
          <a:p>
            <a:pPr marL="457200" lvl="0" indent="-457200" algn="l">
              <a:buFont typeface="+mj-lt"/>
              <a:buAutoNum type="arabicPeriod"/>
            </a:pPr>
            <a:endParaRPr lang="en-GB" sz="2000" dirty="0"/>
          </a:p>
          <a:p>
            <a:pPr marL="457200" lvl="0" indent="-457200" algn="l">
              <a:buFont typeface="+mj-lt"/>
              <a:buAutoNum type="arabicPeriod"/>
            </a:pPr>
            <a:r>
              <a:rPr lang="en-GB" sz="2000" dirty="0"/>
              <a:t>Everything after that is considered the sequence description (this can be metadata, machine serial number, read orientation,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dirty="0">
              <a:latin typeface="Courier"/>
            </a:endParaRPr>
          </a:p>
        </p:txBody>
      </p:sp>
      <p:sp>
        <p:nvSpPr>
          <p:cNvPr id="4" name="TextBox 3">
            <a:extLst>
              <a:ext uri="{FF2B5EF4-FFF2-40B4-BE49-F238E27FC236}">
                <a16:creationId xmlns:a16="http://schemas.microsoft.com/office/drawing/2014/main" id="{355C3115-1C8D-1954-4814-AD99BAB1ECF6}"/>
              </a:ext>
            </a:extLst>
          </p:cNvPr>
          <p:cNvSpPr txBox="1"/>
          <p:nvPr/>
        </p:nvSpPr>
        <p:spPr>
          <a:xfrm>
            <a:off x="503548" y="1700808"/>
            <a:ext cx="8136904" cy="1015663"/>
          </a:xfrm>
          <a:prstGeom prst="rect">
            <a:avLst/>
          </a:prstGeom>
          <a:noFill/>
        </p:spPr>
        <p:txBody>
          <a:bodyPr wrap="square">
            <a:spAutoFit/>
          </a:bodyPr>
          <a:lstStyle/>
          <a:p>
            <a:pPr lvl="0" algn="l"/>
            <a:r>
              <a:rPr lang="en-GB" sz="2000" dirty="0"/>
              <a:t>The sequence itself</a:t>
            </a:r>
          </a:p>
          <a:p>
            <a:pPr lvl="0" algn="l"/>
            <a:r>
              <a:rPr lang="en-GB" sz="2000" dirty="0"/>
              <a:t>Note that the sequence can span multiple lines, depending on the length of the sequence.</a:t>
            </a:r>
          </a:p>
        </p:txBody>
      </p:sp>
      <p:sp>
        <p:nvSpPr>
          <p:cNvPr id="6" name="TextBox 5">
            <a:extLst>
              <a:ext uri="{FF2B5EF4-FFF2-40B4-BE49-F238E27FC236}">
                <a16:creationId xmlns:a16="http://schemas.microsoft.com/office/drawing/2014/main" id="{FD9682CD-7800-5939-9921-C2842785064B}"/>
              </a:ext>
            </a:extLst>
          </p:cNvPr>
          <p:cNvSpPr txBox="1"/>
          <p:nvPr/>
        </p:nvSpPr>
        <p:spPr>
          <a:xfrm>
            <a:off x="503548" y="3135652"/>
            <a:ext cx="8136904" cy="2031325"/>
          </a:xfrm>
          <a:prstGeom prst="rect">
            <a:avLst/>
          </a:prstGeom>
          <a:noFill/>
        </p:spPr>
        <p:txBody>
          <a:bodyPr wrap="square">
            <a:spAutoFit/>
          </a:bodyPr>
          <a:lstStyle/>
          <a:p>
            <a:pPr lvl="0" indent="0" algn="l">
              <a:buNone/>
            </a:pPr>
            <a:r>
              <a:rPr lang="en-GB" sz="1400" dirty="0">
                <a:solidFill>
                  <a:srgbClr val="0000FF"/>
                </a:solidFill>
                <a:latin typeface="Courier"/>
              </a:rPr>
              <a:t>&gt;</a:t>
            </a:r>
            <a:r>
              <a:rPr lang="en-GB" sz="1200" b="1" dirty="0">
                <a:solidFill>
                  <a:srgbClr val="0000FF"/>
                </a:solidFill>
                <a:latin typeface="Courier"/>
              </a:rPr>
              <a:t>Chr1 CHROMOSOME dumped from ADB: Jun/20/09 14:53; last updated: 2009-02-02</a:t>
            </a:r>
            <a:br>
              <a:rPr lang="en-GB" sz="1400" dirty="0"/>
            </a:br>
            <a:r>
              <a:rPr lang="en-GB" sz="1400" b="1" dirty="0">
                <a:latin typeface="Courier"/>
              </a:rPr>
              <a:t>CCCTAAACCCTAAACCCTAAACCCTAAACCTCTGAATCCTTAATCCCTAAATCCCTAAATCTTTAAATCCTACATCCATGAATCCCTAAATACCTAATTCCCTAAACCCGAAACCGGTTTCTCTGGTTGAAAATCATTGTGTATATAATGATAATTTTATCGTTTTTATGTAATTGCTTATTGTTGTGTGTAGATTTTTTAAAAATATCATTTGAGGTCAATACAAATCCTATTTCTTGTGGTTTTCTTTCCTTCACTTAGCTATGGATGGTTTATCTTCATTTGTTATATTGGATACAAGCTTTGCTACGATCTACATTTGGGAATGTGAGTCTCTTATTGTAACCTTAGGGTTGGTTTATCTCAAGAATCTTATTAATTGTTTGGACTGTTTATGTTTGGACATTTATTGTCATTCTTACTCCTTTGTGGAAATGTTTGTTCTATCAATTTATCTTTTGTGGGAAAATTATTTAGTTGTAGGGATGAAGTCTTTCTTCGTTGTTGTTACGCTTGTCATCTCATCTCTCAATGATATGGGATGGTCCTTTA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062B1A-82BF-80D7-3200-EF2BE6916E31}"/>
              </a:ext>
            </a:extLst>
          </p:cNvPr>
          <p:cNvSpPr txBox="1"/>
          <p:nvPr/>
        </p:nvSpPr>
        <p:spPr>
          <a:xfrm>
            <a:off x="971600" y="1700808"/>
            <a:ext cx="7272808"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Times" pitchFamily="-1" charset="0"/>
                <a:ea typeface="+mn-ea"/>
                <a:cs typeface="+mn-cs"/>
              </a:rPr>
              <a:t>The sequence itself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Times" pitchFamily="-1" charset="0"/>
                <a:ea typeface="+mn-ea"/>
                <a:cs typeface="+mn-cs"/>
              </a:rPr>
              <a:t>Note that the sequence can span multiple lines, depending on the length of the sequence.</a:t>
            </a:r>
          </a:p>
        </p:txBody>
      </p:sp>
      <p:sp>
        <p:nvSpPr>
          <p:cNvPr id="9" name="TextBox 8">
            <a:extLst>
              <a:ext uri="{FF2B5EF4-FFF2-40B4-BE49-F238E27FC236}">
                <a16:creationId xmlns:a16="http://schemas.microsoft.com/office/drawing/2014/main" id="{E24C7983-C0B7-FD9D-A5C5-492782E45D11}"/>
              </a:ext>
            </a:extLst>
          </p:cNvPr>
          <p:cNvSpPr txBox="1"/>
          <p:nvPr/>
        </p:nvSpPr>
        <p:spPr>
          <a:xfrm>
            <a:off x="971600" y="3212976"/>
            <a:ext cx="7344816"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srgbClr val="0000FF"/>
                </a:solidFill>
                <a:effectLst/>
                <a:uLnTx/>
                <a:uFillTx/>
                <a:latin typeface="Courier"/>
                <a:ea typeface="+mn-ea"/>
                <a:cs typeface="+mn-cs"/>
              </a:rPr>
              <a:t>&gt;</a:t>
            </a:r>
            <a:r>
              <a:rPr kumimoji="0" lang="en-GB" sz="1200" b="1" i="0" u="none" strike="noStrike" kern="1200" cap="none" spc="0" normalizeH="0" baseline="0" noProof="0" dirty="0">
                <a:ln>
                  <a:noFill/>
                </a:ln>
                <a:solidFill>
                  <a:srgbClr val="0000FF"/>
                </a:solidFill>
                <a:effectLst/>
                <a:uLnTx/>
                <a:uFillTx/>
                <a:latin typeface="Courier"/>
                <a:ea typeface="+mn-ea"/>
                <a:cs typeface="+mn-cs"/>
              </a:rPr>
              <a:t>Chr1 CHROMOSOME dumped from ADB: Jun/20/09 14:53; last updated: 2009-02-02</a:t>
            </a:r>
            <a:br>
              <a:rPr kumimoji="0" lang="en-GB" sz="1400" b="0" i="0" u="none" strike="noStrike" kern="1200" cap="none" spc="0" normalizeH="0" baseline="0" noProof="0" dirty="0">
                <a:ln>
                  <a:noFill/>
                </a:ln>
                <a:solidFill>
                  <a:prstClr val="black"/>
                </a:solidFill>
                <a:effectLst/>
                <a:uLnTx/>
                <a:uFillTx/>
                <a:latin typeface="Times" pitchFamily="-1" charset="0"/>
                <a:ea typeface="+mn-ea"/>
                <a:cs typeface="+mn-cs"/>
              </a:rPr>
            </a:br>
            <a:r>
              <a:rPr kumimoji="0" lang="en-GB" sz="1400" b="1" i="0" u="none" strike="noStrike" kern="1200" cap="none" spc="0" normalizeH="0" baseline="0" noProof="0" dirty="0">
                <a:ln>
                  <a:noFill/>
                </a:ln>
                <a:solidFill>
                  <a:prstClr val="black"/>
                </a:solidFill>
                <a:effectLst/>
                <a:uLnTx/>
                <a:uFillTx/>
                <a:latin typeface="Courier"/>
                <a:ea typeface="+mn-ea"/>
                <a:cs typeface="+mn-cs"/>
              </a:rPr>
              <a:t>CCCTAAACCCTAAACCCTAAACCCTAAACCTCTGAATCCTTAATCCCTAAATCCCTAAATCTTTAAATCCTACATCCATGAATCCCTAAATACCTAATTCCCTAAACCCGAAACCGGTTTCTCTGGTTGAAAATCATTGTGTATATAATGATAATTTTATCGTTTTTATGTAATTGCTTATTGTTGTGTGTAGATTTTTTAAAAATATCATTTGAGGTCAATACAAATCCTATTTCTTGTGGTTTTCTTTCCTTCACTTAGCTATGGATGGTTTATCTTCATTTGTTATATTGGATACAAGCTTTGCTACGATCTACATTTGGGAATGTGAGTCTCTTATTGTAACCTTAGGGTTGGTTTATCTCAAGAATCTTATTAATTGTTTGGACTGTTTATGTTTGGACATTTATTGTCATTCTTACTCCTTTGTGGAAATGTTTGTTCTATCAATTTATCTTTTGTGGGAAAATTATTTAGTTGTAGGGATGAAGTCTTTCTTCGTTGTTGTTACGCTTGTCATCTCATCTCTCAATGATATGGGATGGTCCTTTAG</a:t>
            </a:r>
          </a:p>
        </p:txBody>
      </p:sp>
    </p:spTree>
    <p:extLst>
      <p:ext uri="{BB962C8B-B14F-4D97-AF65-F5344CB8AC3E}">
        <p14:creationId xmlns:p14="http://schemas.microsoft.com/office/powerpoint/2010/main" val="53891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512" y="260648"/>
            <a:ext cx="4449928" cy="864096"/>
          </a:xfrm>
        </p:spPr>
        <p:txBody>
          <a:bodyPr/>
          <a:lstStyle/>
          <a:p>
            <a:pPr marL="0" lvl="0" indent="0" algn="ctr">
              <a:buNone/>
            </a:pPr>
            <a:r>
              <a:rPr sz="2800" dirty="0">
                <a:solidFill>
                  <a:srgbClr val="0000FF"/>
                </a:solidFill>
              </a:rPr>
              <a:t>Software that use </a:t>
            </a:r>
            <a:r>
              <a:rPr sz="2800" dirty="0" err="1">
                <a:solidFill>
                  <a:srgbClr val="0000FF"/>
                </a:solidFill>
              </a:rPr>
              <a:t>FastA</a:t>
            </a:r>
            <a:r>
              <a:rPr sz="2800" dirty="0">
                <a:solidFill>
                  <a:srgbClr val="0000FF"/>
                </a:solidFill>
              </a:rPr>
              <a:t> format</a:t>
            </a:r>
          </a:p>
        </p:txBody>
      </p:sp>
      <p:sp>
        <p:nvSpPr>
          <p:cNvPr id="4" name="TextBox 3">
            <a:extLst>
              <a:ext uri="{FF2B5EF4-FFF2-40B4-BE49-F238E27FC236}">
                <a16:creationId xmlns:a16="http://schemas.microsoft.com/office/drawing/2014/main" id="{294F727C-5175-8007-CADA-742B5F7EEEA1}"/>
              </a:ext>
            </a:extLst>
          </p:cNvPr>
          <p:cNvSpPr txBox="1"/>
          <p:nvPr/>
        </p:nvSpPr>
        <p:spPr>
          <a:xfrm>
            <a:off x="1115616" y="2348880"/>
            <a:ext cx="7272808" cy="2246769"/>
          </a:xfrm>
          <a:prstGeom prst="rect">
            <a:avLst/>
          </a:prstGeom>
          <a:noFill/>
        </p:spPr>
        <p:txBody>
          <a:bodyPr wrap="square">
            <a:spAutoFit/>
          </a:bodyPr>
          <a:lstStyle/>
          <a:p>
            <a:pPr marL="342900" lvl="0" indent="-342900" algn="l">
              <a:buFont typeface="Courier New" panose="02070309020205020404" pitchFamily="49" charset="0"/>
              <a:buChar char="o"/>
            </a:pPr>
            <a:r>
              <a:rPr lang="en-GB" sz="2000" dirty="0"/>
              <a:t>In most case throughout this workshop you will encounter this format when using a reference sequence. </a:t>
            </a:r>
          </a:p>
          <a:p>
            <a:pPr marL="342900" lvl="0" indent="-342900" algn="l">
              <a:buFont typeface="Courier New" panose="02070309020205020404" pitchFamily="49" charset="0"/>
              <a:buChar char="o"/>
            </a:pPr>
            <a:endParaRPr lang="en-GB" sz="2000" dirty="0">
              <a:solidFill>
                <a:srgbClr val="21677E"/>
              </a:solidFill>
              <a:hlinkClick r:id="rId2">
                <a:extLst>
                  <a:ext uri="{A12FA001-AC4F-418D-AE19-62706E023703}">
                    <ahyp:hlinkClr xmlns:ahyp="http://schemas.microsoft.com/office/drawing/2018/hyperlinkcolor" val="tx"/>
                  </a:ext>
                </a:extLst>
              </a:hlinkClick>
            </a:endParaRPr>
          </a:p>
          <a:p>
            <a:pPr marL="342900" lvl="0" indent="-342900" algn="l">
              <a:buFont typeface="Courier New" panose="02070309020205020404" pitchFamily="49" charset="0"/>
              <a:buChar char="o"/>
            </a:pPr>
            <a:r>
              <a:rPr lang="en-GB" sz="2000" b="1" dirty="0">
                <a:solidFill>
                  <a:schemeClr val="accent6">
                    <a:lumMod val="75000"/>
                  </a:schemeClr>
                </a:solidFill>
                <a:hlinkClick r:id="rId2">
                  <a:extLst>
                    <a:ext uri="{A12FA001-AC4F-418D-AE19-62706E023703}">
                      <ahyp:hlinkClr xmlns:ahyp="http://schemas.microsoft.com/office/drawing/2018/hyperlinkcolor" val="tx"/>
                    </a:ext>
                  </a:extLst>
                </a:hlinkClick>
              </a:rPr>
              <a:t>blast</a:t>
            </a:r>
            <a:r>
              <a:rPr lang="en-GB" sz="2000" dirty="0"/>
              <a:t> - Multiple-sequence alignment algorithms.</a:t>
            </a:r>
          </a:p>
          <a:p>
            <a:pPr marL="342900" lvl="0" indent="-342900" algn="l">
              <a:buFont typeface="Courier New" panose="02070309020205020404" pitchFamily="49" charset="0"/>
              <a:buChar char="o"/>
            </a:pPr>
            <a:endParaRPr lang="en-GB" sz="2000" dirty="0"/>
          </a:p>
          <a:p>
            <a:pPr marL="342900" lvl="0" indent="-342900" algn="l">
              <a:buFont typeface="Courier New" panose="02070309020205020404" pitchFamily="49" charset="0"/>
              <a:buChar char="o"/>
            </a:pPr>
            <a:r>
              <a:rPr lang="en-GB" sz="2000" dirty="0"/>
              <a:t>When you download reference genomes they are delivered in this format.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404664"/>
            <a:ext cx="4320481" cy="864096"/>
          </a:xfrm>
        </p:spPr>
        <p:txBody>
          <a:bodyPr/>
          <a:lstStyle/>
          <a:p>
            <a:pPr marL="0" lvl="0" indent="0" algn="ctr">
              <a:buNone/>
            </a:pPr>
            <a:r>
              <a:rPr sz="2400" dirty="0">
                <a:solidFill>
                  <a:srgbClr val="0000FF"/>
                </a:solidFill>
              </a:rPr>
              <a:t>How are these files generated?</a:t>
            </a:r>
          </a:p>
        </p:txBody>
      </p:sp>
      <p:sp>
        <p:nvSpPr>
          <p:cNvPr id="4" name="TextBox 3">
            <a:extLst>
              <a:ext uri="{FF2B5EF4-FFF2-40B4-BE49-F238E27FC236}">
                <a16:creationId xmlns:a16="http://schemas.microsoft.com/office/drawing/2014/main" id="{2EB03F03-3127-C4FF-5382-EBEA2DE159E2}"/>
              </a:ext>
            </a:extLst>
          </p:cNvPr>
          <p:cNvSpPr txBox="1"/>
          <p:nvPr/>
        </p:nvSpPr>
        <p:spPr>
          <a:xfrm>
            <a:off x="1007604" y="2060848"/>
            <a:ext cx="7128792" cy="3416320"/>
          </a:xfrm>
          <a:prstGeom prst="rect">
            <a:avLst/>
          </a:prstGeom>
          <a:noFill/>
        </p:spPr>
        <p:txBody>
          <a:bodyPr wrap="square">
            <a:spAutoFit/>
          </a:bodyPr>
          <a:lstStyle/>
          <a:p>
            <a:pPr marL="342900" lvl="0" indent="-342900" algn="l">
              <a:buFont typeface="Wingdings" panose="05000000000000000000" pitchFamily="2" charset="2"/>
              <a:buChar char="q"/>
            </a:pPr>
            <a:r>
              <a:rPr lang="en-GB" dirty="0">
                <a:solidFill>
                  <a:srgbClr val="0099FF"/>
                </a:solidFill>
              </a:rPr>
              <a:t>Some older NGS sequencers report sequences in this format. </a:t>
            </a:r>
          </a:p>
          <a:p>
            <a:pPr marL="342900" lvl="0" indent="-342900" algn="l">
              <a:buFont typeface="Wingdings" panose="05000000000000000000" pitchFamily="2" charset="2"/>
              <a:buChar char="§"/>
            </a:pPr>
            <a:endParaRPr lang="en-GB" dirty="0">
              <a:solidFill>
                <a:srgbClr val="0099FF"/>
              </a:solidFill>
            </a:endParaRPr>
          </a:p>
          <a:p>
            <a:pPr marL="342900" lvl="0" indent="-342900" algn="l">
              <a:buFont typeface="Wingdings" panose="05000000000000000000" pitchFamily="2" charset="2"/>
              <a:buChar char="q"/>
            </a:pPr>
            <a:r>
              <a:rPr lang="en-GB" dirty="0">
                <a:solidFill>
                  <a:srgbClr val="0099FF"/>
                </a:solidFill>
              </a:rPr>
              <a:t>Sanger sequencing also delivers in this format.</a:t>
            </a:r>
          </a:p>
          <a:p>
            <a:pPr marL="342900" lvl="0" indent="-342900" algn="l">
              <a:buFont typeface="Wingdings" panose="05000000000000000000" pitchFamily="2" charset="2"/>
              <a:buChar char="§"/>
            </a:pPr>
            <a:endParaRPr lang="en-GB" dirty="0">
              <a:solidFill>
                <a:srgbClr val="0099FF"/>
              </a:solidFill>
            </a:endParaRPr>
          </a:p>
          <a:p>
            <a:pPr marL="342900" lvl="0" indent="-342900" algn="l">
              <a:buFont typeface="Wingdings" panose="05000000000000000000" pitchFamily="2" charset="2"/>
              <a:buChar char="q"/>
            </a:pPr>
            <a:r>
              <a:rPr lang="en-GB" dirty="0">
                <a:solidFill>
                  <a:srgbClr val="0099FF"/>
                </a:solidFill>
              </a:rPr>
              <a:t>Most sequence databases store sequences in FastA format which is available for download.</a:t>
            </a:r>
          </a:p>
          <a:p>
            <a:pPr marL="342900" lvl="0" indent="-342900" algn="l">
              <a:buFont typeface="Wingdings" panose="05000000000000000000" pitchFamily="2" charset="2"/>
              <a:buChar char="§"/>
            </a:pPr>
            <a:endParaRPr lang="en-GB" dirty="0">
              <a:solidFill>
                <a:srgbClr val="0099FF"/>
              </a:solidFill>
            </a:endParaRPr>
          </a:p>
          <a:p>
            <a:pPr marL="342900" lvl="0" indent="-342900" algn="l">
              <a:buFont typeface="Wingdings" panose="05000000000000000000" pitchFamily="2" charset="2"/>
              <a:buChar char="q"/>
            </a:pPr>
            <a:r>
              <a:rPr lang="en-GB" dirty="0">
                <a:solidFill>
                  <a:srgbClr val="0099FF"/>
                </a:solidFill>
              </a:rPr>
              <a:t>FastA can also generated from a FastQ file.</a:t>
            </a:r>
          </a:p>
        </p:txBody>
      </p:sp>
    </p:spTree>
  </p:cSld>
  <p:clrMapOvr>
    <a:masterClrMapping/>
  </p:clrMapOvr>
</p:sld>
</file>

<file path=ppt/theme/theme1.xml><?xml version="1.0" encoding="utf-8"?>
<a:theme xmlns:a="http://schemas.openxmlformats.org/drawingml/2006/main" name="EU WARM GRAY Powerpoint Template">
  <a:themeElements>
    <a:clrScheme name="MRC">
      <a:dk1>
        <a:sysClr val="windowText" lastClr="000000"/>
      </a:dk1>
      <a:lt1>
        <a:sysClr val="window" lastClr="FFFFFF"/>
      </a:lt1>
      <a:dk2>
        <a:srgbClr val="21677E"/>
      </a:dk2>
      <a:lt2>
        <a:srgbClr val="EEECE1"/>
      </a:lt2>
      <a:accent1>
        <a:srgbClr val="8A7967"/>
      </a:accent1>
      <a:accent2>
        <a:srgbClr val="21677E"/>
      </a:accent2>
      <a:accent3>
        <a:srgbClr val="6A3B77"/>
      </a:accent3>
      <a:accent4>
        <a:srgbClr val="822F5A"/>
      </a:accent4>
      <a:accent5>
        <a:srgbClr val="D07232"/>
      </a:accent5>
      <a:accent6>
        <a:srgbClr val="B5D334"/>
      </a:accent6>
      <a:hlink>
        <a:srgbClr val="21677E"/>
      </a:hlink>
      <a:folHlink>
        <a:srgbClr val="6A3B7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 charset="0"/>
          </a:defRPr>
        </a:defPPr>
      </a:lstStyle>
    </a:lnDef>
  </a:objectDefaults>
  <a:extraClrSchemeLst>
    <a:extraClrScheme>
      <a:clrScheme name="Powerpoint_template_CT_WG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template_CT_WG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template_CT_WG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template_CT_WG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template_CT_WG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template_CT_WG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template_CT_WG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3055</Words>
  <Application>Microsoft Office PowerPoint</Application>
  <PresentationFormat>On-screen Show (4:3)</PresentationFormat>
  <Paragraphs>318</Paragraphs>
  <Slides>47</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47</vt:i4>
      </vt:variant>
    </vt:vector>
  </HeadingPairs>
  <TitlesOfParts>
    <vt:vector size="58" baseType="lpstr">
      <vt:lpstr>Arial</vt:lpstr>
      <vt:lpstr>Calibri</vt:lpstr>
      <vt:lpstr>Calibri Light</vt:lpstr>
      <vt:lpstr>Courier</vt:lpstr>
      <vt:lpstr>Courier New</vt:lpstr>
      <vt:lpstr>Times</vt:lpstr>
      <vt:lpstr>Verdana</vt:lpstr>
      <vt:lpstr>Wingdings</vt:lpstr>
      <vt:lpstr>EU WARM GRAY Powerpoint Template</vt:lpstr>
      <vt:lpstr>Office Theme</vt:lpstr>
      <vt:lpstr>Office Theme</vt:lpstr>
      <vt:lpstr>NGS Sequencing Technology and File Formats</vt:lpstr>
      <vt:lpstr>PowerPoint Presentation</vt:lpstr>
      <vt:lpstr>PowerPoint Presentation</vt:lpstr>
      <vt:lpstr>PowerPoint Presentation</vt:lpstr>
      <vt:lpstr>PowerPoint Presentation</vt:lpstr>
      <vt:lpstr>PowerPoint Presentation</vt:lpstr>
      <vt:lpstr>PowerPoint Presentation</vt:lpstr>
      <vt:lpstr>Software that use FastA format</vt:lpstr>
      <vt:lpstr>How are these files generated?</vt:lpstr>
      <vt:lpstr>FastQ Format</vt:lpstr>
      <vt:lpstr>PowerPoint Presentation</vt:lpstr>
      <vt:lpstr>PowerPoint Presentation</vt:lpstr>
      <vt:lpstr>What software use FastQ?</vt:lpstr>
      <vt:lpstr>PowerPoint Presentation</vt:lpstr>
      <vt:lpstr>How are these files generated?</vt:lpstr>
      <vt:lpstr>Quality Scores</vt:lpstr>
      <vt:lpstr>PowerPoint Presentation</vt:lpstr>
      <vt:lpstr>Quality Score Interpretation</vt:lpstr>
      <vt:lpstr>What are Quality Scores Good for?</vt:lpstr>
      <vt:lpstr>What Software use Quality Scores?</vt:lpstr>
      <vt:lpstr>SAM/BAM/CRAM Format</vt:lpstr>
      <vt:lpstr>SAM Format</vt:lpstr>
      <vt:lpstr>SAM Header</vt:lpstr>
      <vt:lpstr>BAM Format</vt:lpstr>
      <vt:lpstr>CRAM Format</vt:lpstr>
      <vt:lpstr>What software use these files?</vt:lpstr>
      <vt:lpstr>How are these files generated?</vt:lpstr>
      <vt:lpstr>BED Format</vt:lpstr>
      <vt:lpstr>Required fields</vt:lpstr>
      <vt:lpstr>Optional fields </vt:lpstr>
      <vt:lpstr>PowerPoint Presentation</vt:lpstr>
      <vt:lpstr>PowerPoint Presentation</vt:lpstr>
      <vt:lpstr>Track lines</vt:lpstr>
      <vt:lpstr>PowerPoint Presentation</vt:lpstr>
      <vt:lpstr>BedGraph format</vt:lpstr>
      <vt:lpstr>What software use bed files?</vt:lpstr>
      <vt:lpstr>How are these files generated?</vt:lpstr>
      <vt:lpstr>VCF Format</vt:lpstr>
      <vt:lpstr>Example VCF File</vt:lpstr>
      <vt:lpstr>What software use VCF?</vt:lpstr>
      <vt:lpstr>How are these files generated?</vt:lpstr>
      <vt:lpstr>GFF3 Format</vt:lpstr>
      <vt:lpstr>PowerPoint Presentation</vt:lpstr>
      <vt:lpstr>GFF3 Example</vt:lpstr>
      <vt:lpstr>The same information can be represented in GFF3 format</vt:lpstr>
      <vt:lpstr>What Software uses GFF3?</vt:lpstr>
      <vt:lpstr>How is this file generated?</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MRC_Unit_The Gambia_LSHTM_presentation[2]</Template>
  <TotalTime>14506</TotalTime>
  <Words>19</Words>
  <Application>Microsoft Macintosh PowerPoint</Application>
  <PresentationFormat>On-screen Show (4:3)</PresentationFormat>
  <Paragraphs>4</Paragraphs>
  <Slides>2</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vt:i4>
      </vt:variant>
    </vt:vector>
  </HeadingPairs>
  <TitlesOfParts>
    <vt:vector size="10" baseType="lpstr">
      <vt:lpstr>Agency FB</vt:lpstr>
      <vt:lpstr>Arial</vt:lpstr>
      <vt:lpstr>Times</vt:lpstr>
      <vt:lpstr>Times New Roman</vt:lpstr>
      <vt:lpstr>Verdana</vt:lpstr>
      <vt:lpstr>EU WARM GRAY Powerpoint Template</vt:lpstr>
      <vt:lpstr>Office Theme</vt:lpstr>
      <vt:lpstr>MRC slides 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 NGS Sequencing Technology and File Formats</dc:title>
  <dc:creator>Mouhamadou Fadel DIOP</dc:creator>
  <cp:keywords/>
  <cp:lastModifiedBy>Mouhamadou Fadel Diop</cp:lastModifiedBy>
  <cp:revision>1</cp:revision>
  <dcterms:created xsi:type="dcterms:W3CDTF">2022-11-12T21:56:19Z</dcterms:created>
  <dcterms:modified xsi:type="dcterms:W3CDTF">2022-11-16T00:30:20Z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 November 2022</vt:lpwstr>
  </property>
  <property fmtid="{D5CDD505-2E9C-101B-9397-08002B2CF9AE}" pid="3" name="output">
    <vt:lpwstr/>
  </property>
</Properties>
</file>