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536" r:id="rId4"/>
    <p:sldId id="680" r:id="rId5"/>
    <p:sldId id="681" r:id="rId6"/>
    <p:sldId id="683" r:id="rId7"/>
    <p:sldId id="682" r:id="rId8"/>
    <p:sldId id="686" r:id="rId9"/>
    <p:sldId id="684" r:id="rId10"/>
    <p:sldId id="685" r:id="rId11"/>
    <p:sldId id="687" r:id="rId12"/>
    <p:sldId id="688" r:id="rId13"/>
    <p:sldId id="689" r:id="rId14"/>
    <p:sldId id="690" r:id="rId15"/>
    <p:sldId id="691" r:id="rId16"/>
    <p:sldId id="411" r:id="rId17"/>
    <p:sldId id="692" r:id="rId18"/>
  </p:sldIdLst>
  <p:sldSz cx="9144000" cy="6858000" type="screen4x3"/>
  <p:notesSz cx="9296400" cy="7010400"/>
  <p:embeddedFontLst>
    <p:embeddedFont>
      <p:font typeface="CMSY10ORIG" pitchFamily="34" charset="0"/>
      <p:regular r:id="rId21"/>
    </p:embeddedFont>
    <p:embeddedFont>
      <p:font typeface="CMSY7" pitchFamily="34" charset="0"/>
      <p:regular r:id="rId22"/>
    </p:embeddedFont>
    <p:embeddedFont>
      <p:font typeface="CMSSBX10" pitchFamily="34" charset="0"/>
      <p:regular r:id="rId23"/>
    </p:embeddedFont>
    <p:embeddedFont>
      <p:font typeface="CMSS12" pitchFamily="34" charset="0"/>
      <p:regular r:id="rId24"/>
    </p:embeddedFont>
    <p:embeddedFont>
      <p:font typeface="CMR7" pitchFamily="34" charset="0"/>
      <p:regular r:id="rId25"/>
    </p:embeddedFont>
    <p:embeddedFont>
      <p:font typeface="CMSY8" pitchFamily="34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ＭＳ Ｐゴシック" pitchFamily="34" charset="-128"/>
      <p:regular r:id="rId31"/>
    </p:embeddedFont>
    <p:embeddedFont>
      <p:font typeface="MSAM7" pitchFamily="34" charset="0"/>
      <p:regular r:id="rId32"/>
    </p:embeddedFont>
    <p:embeddedFont>
      <p:font typeface="MSBM10" pitchFamily="34" charset="0"/>
      <p:regular r:id="rId33"/>
    </p:embeddedFont>
    <p:embeddedFont>
      <p:font typeface="CMSY5" pitchFamily="34" charset="0"/>
      <p:regular r:id="rId34"/>
    </p:embeddedFont>
    <p:embeddedFont>
      <p:font typeface="CMMI10" pitchFamily="34" charset="0"/>
      <p:regular r:id="rId35"/>
    </p:embeddedFont>
    <p:embeddedFont>
      <p:font typeface="CMEX10" pitchFamily="34" charset="0"/>
      <p:regular r:id="rId36"/>
    </p:embeddedFont>
    <p:embeddedFont>
      <p:font typeface="CMR5" pitchFamily="34" charset="0"/>
      <p:regular r:id="rId37"/>
    </p:embeddedFont>
    <p:embeddedFont>
      <p:font typeface="CMMI8" pitchFamily="34" charset="0"/>
      <p:regular r:id="rId38"/>
    </p:embeddedFont>
    <p:embeddedFont>
      <p:font typeface="CMMI5" pitchFamily="34" charset="0"/>
      <p:regular r:id="rId39"/>
    </p:embeddedFont>
    <p:embeddedFont>
      <p:font typeface="LCMSS8" pitchFamily="34" charset="0"/>
      <p:regular r:id="rId40"/>
    </p:embeddedFont>
    <p:embeddedFont>
      <p:font typeface="CMSS10" pitchFamily="34" charset="0"/>
      <p:regular r:id="rId41"/>
    </p:embeddedFont>
    <p:embeddedFont>
      <p:font typeface="CMMI7" pitchFamily="34" charset="0"/>
      <p:regular r:id="rId42"/>
    </p:embeddedFont>
    <p:embeddedFont>
      <p:font typeface="CMSS8" pitchFamily="34" charset="0"/>
      <p:regular r:id="rId43"/>
    </p:embeddedFont>
    <p:embeddedFont>
      <p:font typeface="CMR10" pitchFamily="3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4DE"/>
    <a:srgbClr val="DCE6F2"/>
    <a:srgbClr val="EBE9F7"/>
    <a:srgbClr val="ADA4E0"/>
    <a:srgbClr val="EBF0F7"/>
    <a:srgbClr val="FDFBE3"/>
    <a:srgbClr val="4606FC"/>
    <a:srgbClr val="8574D0"/>
    <a:srgbClr val="4808B9"/>
    <a:srgbClr val="AED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5" autoAdjust="0"/>
    <p:restoredTop sz="93554" autoAdjust="0"/>
  </p:normalViewPr>
  <p:slideViewPr>
    <p:cSldViewPr>
      <p:cViewPr>
        <p:scale>
          <a:sx n="70" d="100"/>
          <a:sy n="70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308" y="-7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/>
          <a:lstStyle>
            <a:lvl1pPr algn="r">
              <a:defRPr sz="1300"/>
            </a:lvl1pPr>
          </a:lstStyle>
          <a:p>
            <a:fld id="{E3BC5374-F9B0-4188-89A7-20F224DCA0C3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665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5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 anchor="b"/>
          <a:lstStyle>
            <a:lvl1pPr algn="r">
              <a:defRPr sz="1300"/>
            </a:lvl1pPr>
          </a:lstStyle>
          <a:p>
            <a:fld id="{0B72640C-123E-4DD2-9C26-AC7FE93C7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3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/>
          <a:lstStyle>
            <a:lvl1pPr algn="r">
              <a:defRPr sz="1300"/>
            </a:lvl1pPr>
          </a:lstStyle>
          <a:p>
            <a:fld id="{74E51504-4EDC-4028-9932-8D73530919EE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86" tIns="46142" rIns="92286" bIns="461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2286" tIns="46142" rIns="92286" bIns="461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5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5"/>
            <a:ext cx="4028440" cy="350520"/>
          </a:xfrm>
          <a:prstGeom prst="rect">
            <a:avLst/>
          </a:prstGeom>
        </p:spPr>
        <p:txBody>
          <a:bodyPr vert="horz" lIns="92286" tIns="46142" rIns="92286" bIns="46142" rtlCol="0" anchor="b"/>
          <a:lstStyle>
            <a:lvl1pPr algn="r">
              <a:defRPr sz="1300"/>
            </a:lvl1pPr>
          </a:lstStyle>
          <a:p>
            <a:fld id="{43F0C051-CD26-41D8-9BA5-F9EF0AD61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0C051-CD26-41D8-9BA5-F9EF0AD610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34E9A-699E-4E59-B53E-138754F789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502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Kelman</a:t>
            </a:r>
            <a:r>
              <a:rPr lang="en-US" sz="1400" dirty="0" smtClean="0"/>
              <a:t>,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Vichik</a:t>
            </a:r>
            <a:r>
              <a:rPr lang="en-US" sz="1400" baseline="0" dirty="0" smtClean="0"/>
              <a:t>, and </a:t>
            </a:r>
            <a:r>
              <a:rPr lang="en-US" sz="1400" baseline="0" dirty="0" err="1" smtClean="0"/>
              <a:t>Borrelli</a:t>
            </a:r>
            <a:endParaRPr lang="en-US" sz="14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971800" y="6629400"/>
            <a:ext cx="3276600" cy="228600"/>
          </a:xfrm>
          <a:prstGeom prst="rect">
            <a:avLst/>
          </a:prstGeom>
          <a:solidFill>
            <a:srgbClr val="85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Berkeley</a:t>
            </a:r>
            <a:r>
              <a:rPr lang="en-US" sz="1400" baseline="0" dirty="0" smtClean="0"/>
              <a:t> Library for Optimization Modeling</a:t>
            </a:r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48400" y="6629400"/>
            <a:ext cx="2895600" cy="228600"/>
          </a:xfrm>
          <a:prstGeom prst="rect">
            <a:avLst/>
          </a:prstGeom>
          <a:solidFill>
            <a:srgbClr val="ADA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 smtClean="0">
                <a:solidFill>
                  <a:schemeClr val="tx1"/>
                </a:solidFill>
              </a:rPr>
              <a:t>November 12</a:t>
            </a:r>
            <a:r>
              <a:rPr lang="en-US" sz="1400" baseline="30000" dirty="0" smtClean="0">
                <a:solidFill>
                  <a:schemeClr val="tx1"/>
                </a:solidFill>
              </a:rPr>
              <a:t>th</a:t>
            </a:r>
            <a:r>
              <a:rPr lang="en-US" sz="1400" baseline="0" dirty="0" smtClean="0">
                <a:solidFill>
                  <a:schemeClr val="tx1"/>
                </a:solidFill>
              </a:rPr>
              <a:t> </a:t>
            </a:r>
            <a:r>
              <a:rPr lang="en-US" sz="1400" baseline="0" dirty="0" smtClean="0">
                <a:solidFill>
                  <a:schemeClr val="tx1"/>
                </a:solidFill>
              </a:rPr>
              <a:t>– Slide </a:t>
            </a:r>
            <a:fld id="{E33464D9-3BE2-42F2-8545-779134CE1523}" type="slidenum">
              <a:rPr lang="en-US" sz="1400" baseline="0" smtClean="0">
                <a:solidFill>
                  <a:schemeClr val="tx1"/>
                </a:solidFill>
              </a:rPr>
              <a:pPr algn="ctr"/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5024D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50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://www.mpc.berkeley.edu/" TargetMode="External"/><Relationship Id="rId4" Type="http://schemas.openxmlformats.org/officeDocument/2006/relationships/hyperlink" Target="mailto:kelman@berkele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c.berkeley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762000"/>
            <a:ext cx="94488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BLOM: Berkeley Library for</a:t>
            </a:r>
            <a:br>
              <a:rPr lang="en-US" sz="3200" dirty="0" smtClean="0"/>
            </a:br>
            <a:r>
              <a:rPr lang="en-US" sz="3200" dirty="0" smtClean="0"/>
              <a:t>Optimization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705600" cy="3810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Anthony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Kelman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Email: </a:t>
            </a:r>
            <a:r>
              <a:rPr lang="en-US" sz="2200" dirty="0" smtClean="0">
                <a:solidFill>
                  <a:schemeClr val="tx1"/>
                </a:solidFill>
                <a:hlinkClick r:id="rId4"/>
              </a:rPr>
              <a:t>kelman@berkeley.edu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Website: </a:t>
            </a:r>
            <a:r>
              <a:rPr lang="en-US" sz="2200" dirty="0" smtClean="0">
                <a:solidFill>
                  <a:schemeClr val="tx1"/>
                </a:solidFill>
                <a:hlinkClick r:id="rId5"/>
              </a:rPr>
              <a:t>www.mpc.berkeley.edu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Sergey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Vichik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Francesco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Borrelli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Department of Mechanical Engineering 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University of California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Berkeley, </a:t>
            </a:r>
            <a:r>
              <a:rPr lang="en-US" sz="2200" dirty="0" smtClean="0">
                <a:solidFill>
                  <a:schemeClr val="tx1"/>
                </a:solidFill>
              </a:rPr>
              <a:t>CA</a:t>
            </a:r>
          </a:p>
          <a:p>
            <a:pPr>
              <a:lnSpc>
                <a:spcPct val="90000"/>
              </a:lnSpc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November 12, 2012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SY5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SS12"/>
              </a:rPr>
              <a:t>A</a:t>
            </a:r>
            <a:r>
              <a:rPr lang="en-US" smtClean="0">
                <a:latin typeface="CMSS10"/>
              </a:rPr>
              <a:t>A</a:t>
            </a:r>
            <a:r>
              <a:rPr lang="en-US" smtClean="0">
                <a:latin typeface="MSAM7"/>
              </a:rPr>
              <a:t>A</a:t>
            </a:r>
            <a:r>
              <a:rPr lang="en-US" smtClean="0">
                <a:latin typeface="CMSSBX10"/>
              </a:rPr>
              <a:t>A</a:t>
            </a:r>
            <a:r>
              <a:rPr lang="en-US" smtClean="0">
                <a:latin typeface="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TIMES-ROMAN"/>
              </a:rPr>
              <a:t>A</a:t>
            </a:r>
            <a:r>
              <a:rPr lang="en-US" smtClean="0">
                <a:latin typeface="MSBM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762000"/>
            <a:ext cx="4572000" cy="2209800"/>
          </a:xfrm>
          <a:prstGeom prst="roundRect">
            <a:avLst/>
          </a:prstGeom>
          <a:solidFill>
            <a:srgbClr val="EBE9F7"/>
          </a:solidFill>
          <a:ln>
            <a:solidFill>
              <a:srgbClr val="EBE9F7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BLOM Format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029200"/>
            <a:ext cx="8839200" cy="1295400"/>
          </a:xfrm>
        </p:spPr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Multivariate polynomial-like structure with sparse P, K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Closed-form sparse </a:t>
            </a:r>
            <a:r>
              <a:rPr lang="en-US" dirty="0" err="1" smtClean="0">
                <a:ea typeface="ＭＳ Ｐゴシック" pitchFamily="28" charset="-128"/>
              </a:rPr>
              <a:t>Jacobian</a:t>
            </a:r>
            <a:r>
              <a:rPr lang="en-US" dirty="0" smtClean="0">
                <a:ea typeface="ＭＳ Ｐゴシック" pitchFamily="28" charset="-128"/>
              </a:rPr>
              <a:t>, Hessian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794608"/>
            <a:ext cx="4190999" cy="217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63922"/>
            <a:ext cx="7315199" cy="196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7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Interface to Optimization Solvers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Solvers need functions for cost, constraint, gradient, </a:t>
            </a:r>
            <a:r>
              <a:rPr lang="en-US" dirty="0" err="1" smtClean="0">
                <a:ea typeface="ＭＳ Ｐゴシック" pitchFamily="28" charset="-128"/>
              </a:rPr>
              <a:t>Jacobian</a:t>
            </a:r>
            <a:r>
              <a:rPr lang="en-US" dirty="0" smtClean="0">
                <a:ea typeface="ＭＳ Ｐゴシック" pitchFamily="28" charset="-128"/>
              </a:rPr>
              <a:t>, Hessian evaluation given current x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With BLOM format, these are simple wrappers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Save P, K, c, and bound vectors from </a:t>
            </a:r>
            <a:r>
              <a:rPr lang="en-US" dirty="0" err="1" smtClean="0">
                <a:ea typeface="ＭＳ Ｐゴシック" pitchFamily="28" charset="-128"/>
              </a:rPr>
              <a:t>Matlab</a:t>
            </a:r>
            <a:endParaRPr lang="en-US" dirty="0" smtClean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We mostly use </a:t>
            </a:r>
            <a:r>
              <a:rPr lang="en-US" dirty="0" err="1" smtClean="0">
                <a:ea typeface="ＭＳ Ｐゴシック" pitchFamily="28" charset="-128"/>
              </a:rPr>
              <a:t>Ipopt</a:t>
            </a:r>
            <a:r>
              <a:rPr lang="en-US" dirty="0" smtClean="0">
                <a:ea typeface="ＭＳ Ｐゴシック" pitchFamily="28" charset="-128"/>
              </a:rPr>
              <a:t>, which is open source and very fast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Can use </a:t>
            </a:r>
            <a:r>
              <a:rPr lang="en-US" dirty="0" err="1" smtClean="0">
                <a:ea typeface="ＭＳ Ｐゴシック" pitchFamily="28" charset="-128"/>
              </a:rPr>
              <a:t>fmincon</a:t>
            </a:r>
            <a:r>
              <a:rPr lang="en-US" dirty="0" smtClean="0">
                <a:ea typeface="ＭＳ Ｐゴシック" pitchFamily="28" charset="-128"/>
              </a:rPr>
              <a:t> via </a:t>
            </a:r>
            <a:r>
              <a:rPr lang="en-US" dirty="0" err="1" smtClean="0">
                <a:ea typeface="ＭＳ Ｐゴシック" pitchFamily="28" charset="-128"/>
              </a:rPr>
              <a:t>Matlab</a:t>
            </a:r>
            <a:r>
              <a:rPr lang="en-US" dirty="0" smtClean="0">
                <a:ea typeface="ＭＳ Ｐゴシック" pitchFamily="28" charset="-128"/>
              </a:rPr>
              <a:t> code generation, only viable for small problems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Can linearize and use </a:t>
            </a:r>
            <a:r>
              <a:rPr lang="en-US" dirty="0" err="1" smtClean="0">
                <a:ea typeface="ＭＳ Ｐゴシック" pitchFamily="28" charset="-128"/>
              </a:rPr>
              <a:t>linprog</a:t>
            </a:r>
            <a:endParaRPr lang="en-US" dirty="0" smtClean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More can be added, just need to write wrapper functions to translate BLOM format into solver inputs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Auto-generation of AMPL, ACADO, </a:t>
            </a:r>
            <a:r>
              <a:rPr lang="en-US" dirty="0" err="1" smtClean="0">
                <a:ea typeface="ＭＳ Ｐゴシック" pitchFamily="28" charset="-128"/>
              </a:rPr>
              <a:t>Optimica</a:t>
            </a:r>
            <a:r>
              <a:rPr lang="en-US" dirty="0" smtClean="0">
                <a:ea typeface="ＭＳ Ｐゴシック" pitchFamily="28" charset="-128"/>
              </a:rPr>
              <a:t>, </a:t>
            </a:r>
            <a:r>
              <a:rPr lang="en-US" dirty="0" err="1" smtClean="0">
                <a:ea typeface="ＭＳ Ｐゴシック" pitchFamily="28" charset="-128"/>
              </a:rPr>
              <a:t>etc</a:t>
            </a:r>
            <a:r>
              <a:rPr lang="en-US" dirty="0" smtClean="0">
                <a:ea typeface="ＭＳ Ｐゴシック" pitchFamily="28" charset="-128"/>
              </a:rPr>
              <a:t>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511186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EPMO model from Oct 29th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28 discrete-time states, 48 step prediction horizon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3900 total variables, 1100 fixed (external inputs)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1400 equality constraints, 3400 inequality constraints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Time to extract model: &lt; 3 sec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Optimization solution using </a:t>
            </a:r>
            <a:r>
              <a:rPr lang="en-US" dirty="0" err="1" smtClean="0">
                <a:ea typeface="ＭＳ Ｐゴシック" pitchFamily="28" charset="-128"/>
              </a:rPr>
              <a:t>Ipopt</a:t>
            </a:r>
            <a:r>
              <a:rPr lang="en-US" dirty="0" smtClean="0">
                <a:ea typeface="ＭＳ Ｐゴシック" pitchFamily="28" charset="-128"/>
              </a:rPr>
              <a:t> and MUMPS linear solver: 7 sec (MA57 linear solver: 4 sec)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Productivity and development savings </a:t>
            </a:r>
            <a:r>
              <a:rPr lang="en-US" dirty="0" err="1" smtClean="0">
                <a:ea typeface="ＭＳ Ｐゴシック" pitchFamily="28" charset="-128"/>
              </a:rPr>
              <a:t>vs</a:t>
            </a:r>
            <a:r>
              <a:rPr lang="en-US" dirty="0" smtClean="0">
                <a:ea typeface="ＭＳ Ｐゴシック" pitchFamily="28" charset="-128"/>
              </a:rPr>
              <a:t> manual formulation: probably hundreds of man-hours</a:t>
            </a:r>
          </a:p>
        </p:txBody>
      </p:sp>
    </p:spTree>
    <p:extLst>
      <p:ext uri="{BB962C8B-B14F-4D97-AF65-F5344CB8AC3E}">
        <p14:creationId xmlns:p14="http://schemas.microsoft.com/office/powerpoint/2010/main" val="339756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Release Availability and License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Publicly available since September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Follow links at </a:t>
            </a:r>
            <a:r>
              <a:rPr lang="en-US" dirty="0" smtClean="0">
                <a:ea typeface="ＭＳ Ｐゴシック" pitchFamily="28" charset="-128"/>
                <a:hlinkClick r:id="rId3"/>
              </a:rPr>
              <a:t>www.mpc.berkeley.edu</a:t>
            </a:r>
            <a:r>
              <a:rPr lang="en-US" dirty="0" smtClean="0">
                <a:ea typeface="ＭＳ Ｐゴシック" pitchFamily="28" charset="-128"/>
              </a:rPr>
              <a:t>, under Software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BSD license: free to use</a:t>
            </a:r>
            <a:r>
              <a:rPr lang="en-US" dirty="0" smtClean="0"/>
              <a:t>, modify, or redistribute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Please cite us if you find it useful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(as academic courtesy, not a condition of license)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Being used in Master’s level MPC course at Berkeley, HVAC MPC in our lab, wave energy conversion research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Not application specific, feel free to evaluate for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274498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Ongoing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Top priority: allow models constructed from built-in Simulink blocks – products, sums, nonlinear functions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Would be able to take preexisting Simulink models (if simple), just mark cost, constraints, and inputs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Improved documentation, including quick-start guide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Code cleanup for better data structures, readability</a:t>
            </a:r>
            <a:endParaRPr lang="en-US" dirty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Interface to more optimization solvers, languages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Thorough benchmarking </a:t>
            </a:r>
            <a:r>
              <a:rPr lang="en-US" dirty="0" err="1" smtClean="0">
                <a:ea typeface="ＭＳ Ｐゴシック" pitchFamily="28" charset="-128"/>
              </a:rPr>
              <a:t>vs</a:t>
            </a:r>
            <a:r>
              <a:rPr lang="en-US" dirty="0" smtClean="0">
                <a:ea typeface="ＭＳ Ｐゴシック" pitchFamily="28" charset="-128"/>
              </a:rPr>
              <a:t> other similar tools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Simpler mechanism for terminal constraints and cost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Norms over vector elements or time for cost, constraints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Discretization enhancements, fixes, more methods</a:t>
            </a:r>
          </a:p>
        </p:txBody>
      </p:sp>
    </p:spTree>
    <p:extLst>
      <p:ext uri="{BB962C8B-B14F-4D97-AF65-F5344CB8AC3E}">
        <p14:creationId xmlns:p14="http://schemas.microsoft.com/office/powerpoint/2010/main" val="169390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BLOM </a:t>
            </a:r>
            <a:r>
              <a:rPr lang="en-US" dirty="0">
                <a:ea typeface="ＭＳ Ｐゴシック" pitchFamily="28" charset="-128"/>
              </a:rPr>
              <a:t>eliminates </a:t>
            </a:r>
            <a:r>
              <a:rPr lang="en-US" dirty="0" smtClean="0">
                <a:ea typeface="ＭＳ Ｐゴシック" pitchFamily="28" charset="-128"/>
              </a:rPr>
              <a:t>manual </a:t>
            </a:r>
            <a:r>
              <a:rPr lang="en-US" dirty="0">
                <a:ea typeface="ＭＳ Ｐゴシック" pitchFamily="28" charset="-128"/>
              </a:rPr>
              <a:t>coding of </a:t>
            </a:r>
            <a:r>
              <a:rPr lang="en-US" dirty="0" smtClean="0">
                <a:ea typeface="ＭＳ Ｐゴシック" pitchFamily="28" charset="-128"/>
              </a:rPr>
              <a:t>optimization model, facilitates very fast development cycle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Don’t need optimization expert to perform a model update</a:t>
            </a:r>
            <a:endParaRPr lang="en-US" dirty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High performance for very large scale models</a:t>
            </a:r>
            <a:endParaRPr lang="en-US" dirty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Simplifies collaborative development and </a:t>
            </a:r>
            <a:r>
              <a:rPr lang="en-US" dirty="0">
                <a:ea typeface="ＭＳ Ｐゴシック" pitchFamily="28" charset="-128"/>
              </a:rPr>
              <a:t>knowledge transfer between team </a:t>
            </a:r>
            <a:r>
              <a:rPr lang="en-US" dirty="0" smtClean="0">
                <a:ea typeface="ＭＳ Ｐゴシック" pitchFamily="28" charset="-128"/>
              </a:rPr>
              <a:t>members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Using someone else’s block diagram </a:t>
            </a:r>
            <a:r>
              <a:rPr lang="en-US" dirty="0" err="1" smtClean="0">
                <a:ea typeface="ＭＳ Ｐゴシック" pitchFamily="28" charset="-128"/>
              </a:rPr>
              <a:t>vs</a:t>
            </a:r>
            <a:r>
              <a:rPr lang="en-US" dirty="0" smtClean="0">
                <a:ea typeface="ＭＳ Ｐゴシック" pitchFamily="28" charset="-128"/>
              </a:rPr>
              <a:t> reading their code</a:t>
            </a:r>
            <a:endParaRPr lang="en-US" dirty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Develop model </a:t>
            </a:r>
            <a:r>
              <a:rPr lang="en-US" dirty="0">
                <a:ea typeface="ＭＳ Ｐゴシック" pitchFamily="28" charset="-128"/>
              </a:rPr>
              <a:t>once, use with any solver and environment </a:t>
            </a:r>
            <a:r>
              <a:rPr lang="en-US" dirty="0" smtClean="0">
                <a:ea typeface="ＭＳ Ｐゴシック" pitchFamily="28" charset="-128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6000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Thanks!</a:t>
            </a:r>
            <a:br>
              <a:rPr lang="en-US" sz="4400" dirty="0" smtClean="0"/>
            </a:br>
            <a:r>
              <a:rPr lang="en-US" sz="4400" dirty="0" smtClean="0"/>
              <a:t>Any </a:t>
            </a:r>
            <a:r>
              <a:rPr lang="en-US" sz="4400" dirty="0" smtClean="0"/>
              <a:t>questions?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Demonstration…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24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pitchFamily="28" charset="-128"/>
              </a:rPr>
              <a:t>Outline</a:t>
            </a:r>
          </a:p>
        </p:txBody>
      </p:sp>
      <p:sp>
        <p:nvSpPr>
          <p:cNvPr id="21299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334000"/>
          </a:xfrm>
        </p:spPr>
        <p:txBody>
          <a:bodyPr>
            <a:normAutofit/>
          </a:bodyPr>
          <a:lstStyle/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Motivation and Background</a:t>
            </a:r>
            <a:endParaRPr lang="en-US" dirty="0" smtClean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Optimization modeling, existing tools</a:t>
            </a:r>
          </a:p>
          <a:p>
            <a:pPr lvl="1"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Dynamic optimization and model predictive control (MPC)</a:t>
            </a:r>
            <a:endParaRPr lang="en-US" dirty="0" smtClean="0">
              <a:ea typeface="ＭＳ Ｐゴシック" pitchFamily="28" charset="-128"/>
            </a:endParaRPr>
          </a:p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Components and Workflow of BLOM</a:t>
            </a:r>
          </a:p>
          <a:p>
            <a:pPr lvl="1"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Simulink front end</a:t>
            </a:r>
          </a:p>
          <a:p>
            <a:pPr lvl="1"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Efficient problem representation</a:t>
            </a:r>
          </a:p>
          <a:p>
            <a:pPr lvl="1"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Compiled interface to optimization solvers</a:t>
            </a:r>
            <a:endParaRPr lang="en-US" dirty="0" smtClean="0">
              <a:ea typeface="ＭＳ Ｐゴシック" pitchFamily="28" charset="-128"/>
            </a:endParaRPr>
          </a:p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Performance Results</a:t>
            </a:r>
          </a:p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Release Availability and License</a:t>
            </a:r>
          </a:p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Ongoing Development</a:t>
            </a:r>
            <a:endParaRPr lang="en-US" dirty="0" smtClean="0">
              <a:ea typeface="ＭＳ Ｐゴシック" pitchFamily="28" charset="-128"/>
            </a:endParaRPr>
          </a:p>
          <a:p>
            <a:pPr>
              <a:buSzPct val="70000"/>
              <a:buBlip>
                <a:blip r:embed="rId3"/>
              </a:buBlip>
            </a:pPr>
            <a:r>
              <a:rPr lang="en-US" dirty="0" smtClean="0">
                <a:ea typeface="ＭＳ Ｐゴシック" pitchFamily="28" charset="-128"/>
              </a:rPr>
              <a:t>Conclusions and Demo</a:t>
            </a:r>
            <a:endParaRPr lang="en-US" dirty="0" smtClean="0"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638800" y="1365539"/>
            <a:ext cx="3200400" cy="1879021"/>
          </a:xfrm>
          <a:prstGeom prst="roundRect">
            <a:avLst/>
          </a:prstGeom>
          <a:solidFill>
            <a:srgbClr val="EBE9F7"/>
          </a:solidFill>
          <a:ln>
            <a:solidFill>
              <a:srgbClr val="EBE9F7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Motivation and 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Want to solve optimization problems from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Optimal control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System identification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Scheduling, resource allocation, </a:t>
            </a:r>
            <a:r>
              <a:rPr lang="en-US" dirty="0" err="1" smtClean="0">
                <a:ea typeface="ＭＳ Ｐゴシック" pitchFamily="28" charset="-128"/>
              </a:rPr>
              <a:t>etc</a:t>
            </a:r>
            <a:endParaRPr lang="en-US" dirty="0">
              <a:ea typeface="ＭＳ Ｐゴシック" pitchFamily="28" charset="-128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Conventional approach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Manual formulation and coding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Time consuming, error prone</a:t>
            </a:r>
            <a:br>
              <a:rPr lang="en-US" dirty="0" smtClean="0">
                <a:ea typeface="ＭＳ Ｐゴシック" pitchFamily="28" charset="-128"/>
              </a:rPr>
            </a:br>
            <a:r>
              <a:rPr lang="en-US" dirty="0" smtClean="0">
                <a:ea typeface="ＭＳ Ｐゴシック" pitchFamily="28" charset="-128"/>
              </a:rPr>
              <a:t>(especially gradients, </a:t>
            </a:r>
            <a:r>
              <a:rPr lang="en-US" dirty="0" err="1" smtClean="0">
                <a:ea typeface="ＭＳ Ｐゴシック" pitchFamily="28" charset="-128"/>
              </a:rPr>
              <a:t>Jacobian</a:t>
            </a:r>
            <a:r>
              <a:rPr lang="en-US" dirty="0" smtClean="0">
                <a:ea typeface="ＭＳ Ｐゴシック" pitchFamily="28" charset="-128"/>
              </a:rPr>
              <a:t>, Hessian)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Difficult to change solvers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Tricky to get good performance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  <a:ea typeface="ＭＳ Ｐゴシック" pitchFamily="28" charset="-128"/>
              </a:rPr>
              <a:t>Better way: use an optimization modeling tool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371600"/>
            <a:ext cx="2752725" cy="18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2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Optimization Modeling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Overview of existing tools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Standalone, text-based, proprietary: AMPL, GAMS, AIMMS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Standalone, text-based, open source: ACADO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err="1" smtClean="0">
                <a:ea typeface="ＭＳ Ｐゴシック" pitchFamily="28" charset="-128"/>
              </a:rPr>
              <a:t>Modelica</a:t>
            </a:r>
            <a:r>
              <a:rPr lang="en-US" dirty="0" smtClean="0">
                <a:ea typeface="ＭＳ Ｐゴシック" pitchFamily="28" charset="-128"/>
              </a:rPr>
              <a:t>-based, open source: </a:t>
            </a:r>
            <a:r>
              <a:rPr lang="en-US" dirty="0" err="1" smtClean="0">
                <a:ea typeface="ＭＳ Ｐゴシック" pitchFamily="28" charset="-128"/>
              </a:rPr>
              <a:t>Optimica</a:t>
            </a:r>
            <a:endParaRPr lang="en-US" dirty="0" smtClean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 err="1">
                <a:ea typeface="ＭＳ Ｐゴシック" pitchFamily="28" charset="-128"/>
              </a:rPr>
              <a:t>Matlab</a:t>
            </a:r>
            <a:r>
              <a:rPr lang="en-US" dirty="0">
                <a:ea typeface="ＭＳ Ｐゴシック" pitchFamily="28" charset="-128"/>
              </a:rPr>
              <a:t>-based, proprietary: TOMLAB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err="1">
                <a:ea typeface="ＭＳ Ｐゴシック" pitchFamily="28" charset="-128"/>
              </a:rPr>
              <a:t>Matlab</a:t>
            </a:r>
            <a:r>
              <a:rPr lang="en-US" dirty="0">
                <a:ea typeface="ＭＳ Ｐゴシック" pitchFamily="28" charset="-128"/>
              </a:rPr>
              <a:t>-based, open source: </a:t>
            </a:r>
            <a:r>
              <a:rPr lang="en-US" dirty="0" err="1" smtClean="0">
                <a:ea typeface="ＭＳ Ｐゴシック" pitchFamily="28" charset="-128"/>
              </a:rPr>
              <a:t>Yalmip</a:t>
            </a:r>
            <a:r>
              <a:rPr lang="en-US" dirty="0" smtClean="0">
                <a:ea typeface="ＭＳ Ｐゴシック" pitchFamily="28" charset="-128"/>
              </a:rPr>
              <a:t>, CVX</a:t>
            </a:r>
            <a:endParaRPr lang="en-US" dirty="0">
              <a:ea typeface="ＭＳ Ｐゴシック" pitchFamily="28" charset="-128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  <a:ea typeface="ＭＳ Ｐゴシック" pitchFamily="28" charset="-128"/>
              </a:rPr>
              <a:t>Simulink-based, open source: </a:t>
            </a:r>
            <a:r>
              <a:rPr lang="en-US" dirty="0" smtClean="0">
                <a:solidFill>
                  <a:srgbClr val="FF0000"/>
                </a:solidFill>
                <a:ea typeface="ＭＳ Ｐゴシック" pitchFamily="28" charset="-128"/>
              </a:rPr>
              <a:t>BLOM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BLOM created to fill need for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Intuitive user-friendly model creation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Good performance on large scale </a:t>
            </a:r>
            <a:r>
              <a:rPr lang="en-US" dirty="0" err="1" smtClean="0">
                <a:ea typeface="ＭＳ Ｐゴシック" pitchFamily="28" charset="-128"/>
              </a:rPr>
              <a:t>nonconvex</a:t>
            </a:r>
            <a:r>
              <a:rPr lang="en-US" dirty="0" smtClean="0">
                <a:ea typeface="ＭＳ Ｐゴシック" pitchFamily="28" charset="-128"/>
              </a:rPr>
              <a:t> problems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Integration with </a:t>
            </a:r>
            <a:r>
              <a:rPr lang="en-US" dirty="0" err="1" smtClean="0">
                <a:ea typeface="ＭＳ Ｐゴシック" pitchFamily="28" charset="-128"/>
              </a:rPr>
              <a:t>Matlab</a:t>
            </a:r>
            <a:r>
              <a:rPr lang="en-US" dirty="0" smtClean="0">
                <a:ea typeface="ＭＳ Ｐゴシック" pitchFamily="28" charset="-128"/>
              </a:rPr>
              <a:t>/Simulink environment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600" y="2895600"/>
            <a:ext cx="495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9600" y="2029968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09600" y="3337560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9600" y="2468880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9600" y="1600200"/>
            <a:ext cx="769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60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Dynamic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System model propagating over time horizon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States x(t), inputs u(t), disturbances w(t)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Constant parameters p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>
                <a:ea typeface="ＭＳ Ｐゴシック" pitchFamily="28" charset="-128"/>
              </a:rPr>
              <a:t>MPC: p known, x(0) measured, w(t) predicted, </a:t>
            </a:r>
            <a:r>
              <a:rPr lang="en-US" dirty="0" smtClean="0">
                <a:ea typeface="ＭＳ Ｐゴシック" pitchFamily="28" charset="-128"/>
              </a:rPr>
              <a:t>optimize </a:t>
            </a:r>
            <a:r>
              <a:rPr lang="en-US" dirty="0">
                <a:ea typeface="ＭＳ Ｐゴシック" pitchFamily="28" charset="-128"/>
              </a:rPr>
              <a:t>u(t</a:t>
            </a:r>
            <a:r>
              <a:rPr lang="en-US" dirty="0" smtClean="0">
                <a:ea typeface="ＭＳ Ｐゴシック" pitchFamily="28" charset="-128"/>
              </a:rPr>
              <a:t>)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System ID: x(t), u(t), w(t) measured/estimated, optimize p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Continuous-time model: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Discrete-time model: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Dynamic optimization leads to specific structure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>
                <a:ea typeface="ＭＳ Ｐゴシック" pitchFamily="28" charset="-128"/>
              </a:rPr>
              <a:t>BLOM, ACADO, </a:t>
            </a:r>
            <a:r>
              <a:rPr lang="en-US" dirty="0" err="1">
                <a:ea typeface="ＭＳ Ｐゴシック" pitchFamily="28" charset="-128"/>
              </a:rPr>
              <a:t>Optimica</a:t>
            </a:r>
            <a:r>
              <a:rPr lang="en-US" dirty="0">
                <a:ea typeface="ＭＳ Ｐゴシック" pitchFamily="28" charset="-128"/>
              </a:rPr>
              <a:t> </a:t>
            </a:r>
            <a:r>
              <a:rPr lang="en-US" dirty="0" smtClean="0">
                <a:ea typeface="ＭＳ Ｐゴシック" pitchFamily="28" charset="-128"/>
              </a:rPr>
              <a:t>designed for this structure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Otherwise requires manual replication of model over time</a:t>
            </a:r>
          </a:p>
          <a:p>
            <a:pPr lvl="1">
              <a:buSzPct val="70000"/>
              <a:buBlip>
                <a:blip r:embed="rId2"/>
              </a:buBlip>
            </a:pPr>
            <a:endParaRPr lang="en-US" dirty="0">
              <a:ea typeface="ＭＳ Ｐゴシック" pitchFamily="28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08960"/>
            <a:ext cx="4876800" cy="48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57" y="3685032"/>
            <a:ext cx="5396143" cy="38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39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Components and Workflow of BLOM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1430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le 28"/>
          <p:cNvSpPr/>
          <p:nvPr/>
        </p:nvSpPr>
        <p:spPr>
          <a:xfrm>
            <a:off x="228600" y="1219200"/>
            <a:ext cx="2895600" cy="1447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38600" y="1295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simulation </a:t>
            </a:r>
          </a:p>
          <a:p>
            <a:pPr algn="ctr"/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200400" y="1371600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00400" y="1981200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38600" y="2057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translation</a:t>
            </a:r>
          </a:p>
          <a:p>
            <a:pPr algn="ctr"/>
            <a:r>
              <a:rPr lang="en-US" dirty="0" smtClean="0"/>
              <a:t>Export opt problem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6792605" y="2057400"/>
            <a:ext cx="6858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0000" y="2133600"/>
            <a:ext cx="1066800" cy="1295400"/>
          </a:xfrm>
          <a:prstGeom prst="rect">
            <a:avLst/>
          </a:prstGeom>
          <a:effectLst>
            <a:outerShdw blurRad="50800" dist="1651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2286000"/>
            <a:ext cx="1066800" cy="1295400"/>
          </a:xfrm>
          <a:prstGeom prst="rect">
            <a:avLst/>
          </a:prstGeom>
          <a:effectLst>
            <a:outerShdw blurRad="50800" dist="1651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Ipopt</a:t>
            </a:r>
            <a:endParaRPr lang="en-US" dirty="0" smtClean="0"/>
          </a:p>
          <a:p>
            <a:pPr algn="ctr"/>
            <a:r>
              <a:rPr lang="en-US" dirty="0" err="1" smtClean="0"/>
              <a:t>fmincon</a:t>
            </a:r>
            <a:endParaRPr lang="en-US" dirty="0" smtClean="0"/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14400" y="838200"/>
            <a:ext cx="142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BLOM model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228600" y="3048000"/>
            <a:ext cx="13716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 Control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981200" y="3048000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</a:p>
          <a:p>
            <a:pPr algn="ctr"/>
            <a:r>
              <a:rPr lang="en-US" dirty="0" smtClean="0"/>
              <a:t>Identification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914400" y="26670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893" y="2743200"/>
            <a:ext cx="178307" cy="126491"/>
          </a:xfrm>
          <a:prstGeom prst="rect">
            <a:avLst/>
          </a:prstGeom>
          <a:noFill/>
        </p:spPr>
      </p:pic>
      <p:cxnSp>
        <p:nvCxnSpPr>
          <p:cNvPr id="42" name="Straight Arrow Connector 41"/>
          <p:cNvCxnSpPr/>
          <p:nvPr/>
        </p:nvCxnSpPr>
        <p:spPr>
          <a:xfrm>
            <a:off x="1828800" y="2667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39529" y="2743200"/>
            <a:ext cx="152834" cy="178816"/>
          </a:xfrm>
          <a:prstGeom prst="rect">
            <a:avLst/>
          </a:prstGeom>
          <a:noFill/>
          <a:ln/>
          <a:effectLst/>
        </p:spPr>
      </p:pic>
      <p:sp>
        <p:nvSpPr>
          <p:cNvPr id="46" name="Content Placeholder 3"/>
          <p:cNvSpPr txBox="1">
            <a:spLocks/>
          </p:cNvSpPr>
          <p:nvPr/>
        </p:nvSpPr>
        <p:spPr>
          <a:xfrm>
            <a:off x="152400" y="4191000"/>
            <a:ext cx="8839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50000"/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Arial" pitchFamily="34" charset="0"/>
              <a:buBlip>
                <a:blip r:embed="rId8"/>
              </a:buBlip>
            </a:pPr>
            <a:r>
              <a:rPr lang="en-US" dirty="0" smtClean="0">
                <a:ea typeface="ＭＳ Ｐゴシック" pitchFamily="28" charset="-128"/>
              </a:rPr>
              <a:t>Create model in Simulink with BLOM library</a:t>
            </a:r>
          </a:p>
          <a:p>
            <a:pPr>
              <a:buSzPct val="70000"/>
              <a:buFont typeface="Arial" pitchFamily="34" charset="0"/>
              <a:buBlip>
                <a:blip r:embed="rId8"/>
              </a:buBlip>
            </a:pPr>
            <a:r>
              <a:rPr lang="en-US" dirty="0" smtClean="0">
                <a:ea typeface="ＭＳ Ｐゴシック" pitchFamily="28" charset="-128"/>
              </a:rPr>
              <a:t>Automatically generate efficient problem representation</a:t>
            </a:r>
          </a:p>
          <a:p>
            <a:pPr>
              <a:buSzPct val="70000"/>
              <a:buFont typeface="Arial" pitchFamily="34" charset="0"/>
              <a:buBlip>
                <a:blip r:embed="rId8"/>
              </a:buBlip>
            </a:pPr>
            <a:r>
              <a:rPr lang="en-US" dirty="0" smtClean="0">
                <a:ea typeface="ＭＳ Ｐゴシック" pitchFamily="28" charset="-128"/>
              </a:rPr>
              <a:t>Compiled interface to optimization solvers</a:t>
            </a:r>
            <a:endParaRPr lang="en-US" dirty="0" smtClean="0">
              <a:ea typeface="ＭＳ Ｐゴシック" pitchFamily="28" charset="-128"/>
            </a:endParaRPr>
          </a:p>
        </p:txBody>
      </p:sp>
      <p:sp>
        <p:nvSpPr>
          <p:cNvPr id="48" name="Right Arrow 47"/>
          <p:cNvSpPr/>
          <p:nvPr/>
        </p:nvSpPr>
        <p:spPr>
          <a:xfrm rot="10800000">
            <a:off x="6787487" y="2895600"/>
            <a:ext cx="6858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38600" y="2971800"/>
            <a:ext cx="2667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9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Simulink Front 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Create block diagram model using BLOM library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Cost function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Constraints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Unknown variable inputs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Known external inputs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Nonlinear function blocks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Continuous-time or discrete-time states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Intuitively captures signal flow, connectivity, and hierarchy of large scale models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Same model used for forward simulation, model validation, and optimization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  <a:ea typeface="ＭＳ Ｐゴシック" pitchFamily="28" charset="-128"/>
              </a:rPr>
              <a:t>Productivity and collaborative benefits of graphical model </a:t>
            </a:r>
            <a:r>
              <a:rPr lang="en-US" dirty="0" err="1">
                <a:solidFill>
                  <a:srgbClr val="FF0000"/>
                </a:solidFill>
                <a:ea typeface="ＭＳ Ｐゴシック" pitchFamily="28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28" charset="-128"/>
              </a:rPr>
              <a:t> text-based code</a:t>
            </a:r>
          </a:p>
          <a:p>
            <a:pPr>
              <a:buSzPct val="70000"/>
              <a:buBlip>
                <a:blip r:embed="rId2"/>
              </a:buBlip>
            </a:pPr>
            <a:endParaRPr lang="en-US" dirty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70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Conversion of Simulink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Every Simulink wire is a variable at each time step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Nonlinear function blocks are equality constraints between inputs and outputs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States are equality constraints between adjacent time steps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Continuous states discretized using fixed-step implicit or explicit </a:t>
            </a:r>
            <a:r>
              <a:rPr lang="en-US" dirty="0" err="1" smtClean="0">
                <a:ea typeface="ＭＳ Ｐゴシック" pitchFamily="28" charset="-128"/>
              </a:rPr>
              <a:t>Runge</a:t>
            </a:r>
            <a:r>
              <a:rPr lang="en-US" dirty="0" smtClean="0">
                <a:ea typeface="ＭＳ Ｐゴシック" pitchFamily="28" charset="-128"/>
              </a:rPr>
              <a:t> </a:t>
            </a:r>
            <a:r>
              <a:rPr lang="en-US" dirty="0" err="1" smtClean="0">
                <a:ea typeface="ＭＳ Ｐゴシック" pitchFamily="28" charset="-128"/>
              </a:rPr>
              <a:t>Kutta</a:t>
            </a:r>
            <a:r>
              <a:rPr lang="en-US" dirty="0" smtClean="0">
                <a:ea typeface="ＭＳ Ｐゴシック" pitchFamily="28" charset="-128"/>
              </a:rPr>
              <a:t>, Euler, trapezoidal, </a:t>
            </a:r>
            <a:r>
              <a:rPr lang="en-US" dirty="0" err="1" smtClean="0">
                <a:ea typeface="ＭＳ Ｐゴシック" pitchFamily="28" charset="-128"/>
              </a:rPr>
              <a:t>etc</a:t>
            </a:r>
            <a:r>
              <a:rPr lang="en-US" dirty="0" smtClean="0">
                <a:ea typeface="ＭＳ Ｐゴシック" pitchFamily="28" charset="-128"/>
              </a:rPr>
              <a:t> (user selects discretization)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Leads to many variables, but very sparse problem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  <a:ea typeface="ＭＳ Ｐゴシック" pitchFamily="28" charset="-128"/>
              </a:rPr>
              <a:t>Need to capture and take advantage of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28" charset="-128"/>
              </a:rPr>
              <a:t>sparsity</a:t>
            </a:r>
            <a:r>
              <a:rPr lang="en-US" dirty="0" smtClean="0">
                <a:solidFill>
                  <a:srgbClr val="FF0000"/>
                </a:solidFill>
                <a:ea typeface="ＭＳ Ｐゴシック" pitchFamily="28" charset="-128"/>
              </a:rPr>
              <a:t> structure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Currently nonlinear functions must use our </a:t>
            </a:r>
            <a:r>
              <a:rPr lang="en-US" dirty="0" err="1" smtClean="0">
                <a:ea typeface="ＭＳ Ｐゴシック" pitchFamily="28" charset="-128"/>
              </a:rPr>
              <a:t>Polyblock</a:t>
            </a:r>
            <a:r>
              <a:rPr lang="en-US" dirty="0" smtClean="0">
                <a:ea typeface="ＭＳ Ｐゴシック" pitchFamily="28" charset="-128"/>
              </a:rPr>
              <a:t> format to extract structure, work in progress to automatically convert general Simulink blocks</a:t>
            </a:r>
          </a:p>
        </p:txBody>
      </p:sp>
    </p:spTree>
    <p:extLst>
      <p:ext uri="{BB962C8B-B14F-4D97-AF65-F5344CB8AC3E}">
        <p14:creationId xmlns:p14="http://schemas.microsoft.com/office/powerpoint/2010/main" val="3503747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62600" y="762000"/>
            <a:ext cx="3200400" cy="1879021"/>
          </a:xfrm>
          <a:prstGeom prst="roundRect">
            <a:avLst/>
          </a:prstGeom>
          <a:solidFill>
            <a:srgbClr val="EBE9F7"/>
          </a:solidFill>
          <a:ln>
            <a:solidFill>
              <a:srgbClr val="EBE9F7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dirty="0" smtClean="0"/>
              <a:t>Efficient Problem Representation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Why are LP, QP easy?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Standard format, 	e.g. for QP: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Gradient, </a:t>
            </a:r>
            <a:r>
              <a:rPr lang="en-US" dirty="0" err="1" smtClean="0">
                <a:ea typeface="ＭＳ Ｐゴシック" pitchFamily="28" charset="-128"/>
              </a:rPr>
              <a:t>Jacobian</a:t>
            </a:r>
            <a:r>
              <a:rPr lang="en-US" dirty="0" smtClean="0">
                <a:ea typeface="ＭＳ Ｐゴシック" pitchFamily="28" charset="-128"/>
              </a:rPr>
              <a:t>, </a:t>
            </a:r>
            <a:r>
              <a:rPr lang="en-US" dirty="0" err="1" smtClean="0">
                <a:ea typeface="ＭＳ Ｐゴシック" pitchFamily="28" charset="-128"/>
              </a:rPr>
              <a:t>etc</a:t>
            </a:r>
            <a:r>
              <a:rPr lang="en-US" dirty="0" smtClean="0">
                <a:ea typeface="ＭＳ Ｐゴシック" pitchFamily="28" charset="-128"/>
              </a:rPr>
              <a:t> immediate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Typical nonlinear approach: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Code generation or parsing, algorithmic differentiation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Explicit code gen does not scale well to very large problems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BLOM is our </a:t>
            </a:r>
            <a:r>
              <a:rPr lang="en-US" dirty="0">
                <a:ea typeface="ＭＳ Ｐゴシック" pitchFamily="28" charset="-128"/>
              </a:rPr>
              <a:t>proposal </a:t>
            </a:r>
            <a:r>
              <a:rPr lang="en-US" dirty="0" smtClean="0">
                <a:ea typeface="ＭＳ Ｐゴシック" pitchFamily="28" charset="-128"/>
              </a:rPr>
              <a:t>for standardized NLP format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Represent nonlinear structure of model in sparse matrices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Matrix of exponents/functions, matrix of coefficients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en-US" dirty="0" smtClean="0">
                <a:ea typeface="ＭＳ Ｐゴシック" pitchFamily="28" charset="-128"/>
              </a:rPr>
              <a:t>Cost vector, upper and lower bound vectors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  <a:ea typeface="ＭＳ Ｐゴシック" pitchFamily="28" charset="-128"/>
              </a:rPr>
              <a:t>Key to performance of optimization algorithms</a:t>
            </a:r>
            <a:endParaRPr lang="en-US" dirty="0">
              <a:solidFill>
                <a:srgbClr val="FF0000"/>
              </a:solidFill>
              <a:ea typeface="ＭＳ Ｐゴシック" pitchFamily="28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12221"/>
            <a:ext cx="3052876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5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  template TPT1  env TPENV1  fore 0  back 16777215  eqnno 21"/>
  <p:tag name="FILENAME" val="TP_tmp"/>
  <p:tag name="ORIGWIDTH" val="7"/>
  <p:tag name="PICTUREFILESIZE" val="4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1"/>
  <p:tag name="FILENAME" val="TP_tmp"/>
  <p:tag name="ORIGWIDTH" val="6"/>
  <p:tag name="PICTUREFILESIZE" val="4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49205</TotalTime>
  <Words>901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41" baseType="lpstr">
      <vt:lpstr>Arial</vt:lpstr>
      <vt:lpstr>CMSY10ORIG</vt:lpstr>
      <vt:lpstr>CMSY7</vt:lpstr>
      <vt:lpstr>CMSSBX10</vt:lpstr>
      <vt:lpstr>TIMES-ROMAN</vt:lpstr>
      <vt:lpstr>CMSS12</vt:lpstr>
      <vt:lpstr>CMR7</vt:lpstr>
      <vt:lpstr>CMSY8</vt:lpstr>
      <vt:lpstr>Calibri</vt:lpstr>
      <vt:lpstr>ＭＳ Ｐゴシック</vt:lpstr>
      <vt:lpstr>MSAM7</vt:lpstr>
      <vt:lpstr>MSBM10</vt:lpstr>
      <vt:lpstr>CMSY5</vt:lpstr>
      <vt:lpstr>CMMI10</vt:lpstr>
      <vt:lpstr>CMEX10</vt:lpstr>
      <vt:lpstr>CMR5</vt:lpstr>
      <vt:lpstr>CMMI8</vt:lpstr>
      <vt:lpstr>CMMI5</vt:lpstr>
      <vt:lpstr>LCMSS8</vt:lpstr>
      <vt:lpstr>CMSS10</vt:lpstr>
      <vt:lpstr>CMMI7</vt:lpstr>
      <vt:lpstr>CMSS8</vt:lpstr>
      <vt:lpstr>CMR10</vt:lpstr>
      <vt:lpstr>Office Theme</vt:lpstr>
      <vt:lpstr>BLOM: Berkeley Library for Optimization Modeling</vt:lpstr>
      <vt:lpstr>Outline</vt:lpstr>
      <vt:lpstr>Motivation and Background</vt:lpstr>
      <vt:lpstr>Optimization Modeling Tools</vt:lpstr>
      <vt:lpstr>Dynamic Optimization</vt:lpstr>
      <vt:lpstr>Components and Workflow of BLOM</vt:lpstr>
      <vt:lpstr>Simulink Front End</vt:lpstr>
      <vt:lpstr>Automatic Conversion of Simulink Model</vt:lpstr>
      <vt:lpstr>Efficient Problem Representation</vt:lpstr>
      <vt:lpstr>BLOM Format Details</vt:lpstr>
      <vt:lpstr>Interface to Optimization Solvers</vt:lpstr>
      <vt:lpstr>Performance Results</vt:lpstr>
      <vt:lpstr>Release Availability and License</vt:lpstr>
      <vt:lpstr>Ongoing Development</vt:lpstr>
      <vt:lpstr>Conclusions</vt:lpstr>
      <vt:lpstr>Thanks! Any questions?</vt:lpstr>
      <vt:lpstr>Demonstration…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</dc:creator>
  <cp:lastModifiedBy>Tony Kelman</cp:lastModifiedBy>
  <cp:revision>790</cp:revision>
  <dcterms:created xsi:type="dcterms:W3CDTF">2011-11-11T18:56:57Z</dcterms:created>
  <dcterms:modified xsi:type="dcterms:W3CDTF">2012-11-12T19:58:25Z</dcterms:modified>
</cp:coreProperties>
</file>