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EDE"/>
    <a:srgbClr val="0098A6"/>
    <a:srgbClr val="44A2AA"/>
    <a:srgbClr val="FFFFFF"/>
    <a:srgbClr val="017885"/>
    <a:srgbClr val="0197A5"/>
    <a:srgbClr val="F9F9F9"/>
    <a:srgbClr val="8A8A8A"/>
    <a:srgbClr val="999999"/>
    <a:srgbClr val="0198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D9C8-C8FB-4704-BAED-5EB6BC824F03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C2A9-F158-4A06-B977-E4E4438E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4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D9C8-C8FB-4704-BAED-5EB6BC824F03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C2A9-F158-4A06-B977-E4E4438E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99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D9C8-C8FB-4704-BAED-5EB6BC824F03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C2A9-F158-4A06-B977-E4E4438E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5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D9C8-C8FB-4704-BAED-5EB6BC824F03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C2A9-F158-4A06-B977-E4E4438E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3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D9C8-C8FB-4704-BAED-5EB6BC824F03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C2A9-F158-4A06-B977-E4E4438E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51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D9C8-C8FB-4704-BAED-5EB6BC824F03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C2A9-F158-4A06-B977-E4E4438E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5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D9C8-C8FB-4704-BAED-5EB6BC824F03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C2A9-F158-4A06-B977-E4E4438E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8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D9C8-C8FB-4704-BAED-5EB6BC824F03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C2A9-F158-4A06-B977-E4E4438E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7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D9C8-C8FB-4704-BAED-5EB6BC824F03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C2A9-F158-4A06-B977-E4E4438E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3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D9C8-C8FB-4704-BAED-5EB6BC824F03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C2A9-F158-4A06-B977-E4E4438E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0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D9C8-C8FB-4704-BAED-5EB6BC824F03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C2A9-F158-4A06-B977-E4E4438E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6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5D9C8-C8FB-4704-BAED-5EB6BC824F03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2C2A9-F158-4A06-B977-E4E4438E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2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jpeg"/><Relationship Id="rId7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10" Type="http://schemas.openxmlformats.org/officeDocument/2006/relationships/image" Target="../media/image15.png"/><Relationship Id="rId4" Type="http://schemas.openxmlformats.org/officeDocument/2006/relationships/image" Target="../media/image5.jpe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5.png"/><Relationship Id="rId7" Type="http://schemas.openxmlformats.org/officeDocument/2006/relationships/image" Target="../media/image6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1" y="538934"/>
            <a:ext cx="5143500" cy="3819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867" y="538934"/>
            <a:ext cx="51435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29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4" y="247536"/>
            <a:ext cx="5295900" cy="125730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099430"/>
              </p:ext>
            </p:extLst>
          </p:nvPr>
        </p:nvGraphicFramePr>
        <p:xfrm>
          <a:off x="664517" y="2095390"/>
          <a:ext cx="7812217" cy="3164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249">
                  <a:extLst>
                    <a:ext uri="{9D8B030D-6E8A-4147-A177-3AD203B41FA5}">
                      <a16:colId xmlns:a16="http://schemas.microsoft.com/office/drawing/2014/main" val="3822751893"/>
                    </a:ext>
                  </a:extLst>
                </a:gridCol>
                <a:gridCol w="1318055">
                  <a:extLst>
                    <a:ext uri="{9D8B030D-6E8A-4147-A177-3AD203B41FA5}">
                      <a16:colId xmlns:a16="http://schemas.microsoft.com/office/drawing/2014/main" val="3618772907"/>
                    </a:ext>
                  </a:extLst>
                </a:gridCol>
                <a:gridCol w="1820562">
                  <a:extLst>
                    <a:ext uri="{9D8B030D-6E8A-4147-A177-3AD203B41FA5}">
                      <a16:colId xmlns:a16="http://schemas.microsoft.com/office/drawing/2014/main" val="1470161672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2188676123"/>
                    </a:ext>
                  </a:extLst>
                </a:gridCol>
                <a:gridCol w="1655805">
                  <a:extLst>
                    <a:ext uri="{9D8B030D-6E8A-4147-A177-3AD203B41FA5}">
                      <a16:colId xmlns:a16="http://schemas.microsoft.com/office/drawing/2014/main" val="2612400787"/>
                    </a:ext>
                  </a:extLst>
                </a:gridCol>
                <a:gridCol w="1515762">
                  <a:extLst>
                    <a:ext uri="{9D8B030D-6E8A-4147-A177-3AD203B41FA5}">
                      <a16:colId xmlns:a16="http://schemas.microsoft.com/office/drawing/2014/main" val="3328040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id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minion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color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age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wins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losses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501482"/>
                  </a:ext>
                </a:extLst>
              </a:tr>
              <a:tr h="9112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33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66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635750"/>
                  </a:ext>
                </a:extLst>
              </a:tr>
              <a:tr h="89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41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462789"/>
                  </a:ext>
                </a:extLst>
              </a:tr>
              <a:tr h="8979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49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79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540037"/>
                  </a:ext>
                </a:extLst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1546948" y="2599140"/>
            <a:ext cx="905256" cy="2704550"/>
            <a:chOff x="1588138" y="1379936"/>
            <a:chExt cx="905256" cy="270455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31838" y="1379936"/>
              <a:ext cx="617857" cy="82296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9286" y="2303951"/>
              <a:ext cx="822960" cy="82296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6700" b="93700" l="19000" r="74000">
                          <a14:backgroundMark x1="44222" y1="13200" x2="44222" y2="13200"/>
                          <a14:backgroundMark x1="40556" y1="13600" x2="40556" y2="13600"/>
                          <a14:backgroundMark x1="32889" y1="16900" x2="32889" y2="169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138" y="3078646"/>
              <a:ext cx="905256" cy="100584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2919622" y="298949"/>
            <a:ext cx="875419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color</a:t>
            </a:r>
            <a:endParaRPr lang="en-US" sz="2000" b="1" dirty="0">
              <a:solidFill>
                <a:srgbClr val="44A2AA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36114" y="246748"/>
            <a:ext cx="858927" cy="425644"/>
          </a:xfrm>
          <a:prstGeom prst="rect">
            <a:avLst/>
          </a:prstGeom>
          <a:solidFill>
            <a:srgbClr val="FFFFFF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84" y="223723"/>
            <a:ext cx="81343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3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970792"/>
              </p:ext>
            </p:extLst>
          </p:nvPr>
        </p:nvGraphicFramePr>
        <p:xfrm>
          <a:off x="705707" y="802044"/>
          <a:ext cx="8128002" cy="4379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249">
                  <a:extLst>
                    <a:ext uri="{9D8B030D-6E8A-4147-A177-3AD203B41FA5}">
                      <a16:colId xmlns:a16="http://schemas.microsoft.com/office/drawing/2014/main" val="3822751893"/>
                    </a:ext>
                  </a:extLst>
                </a:gridCol>
                <a:gridCol w="1548714">
                  <a:extLst>
                    <a:ext uri="{9D8B030D-6E8A-4147-A177-3AD203B41FA5}">
                      <a16:colId xmlns:a16="http://schemas.microsoft.com/office/drawing/2014/main" val="3618772907"/>
                    </a:ext>
                  </a:extLst>
                </a:gridCol>
                <a:gridCol w="1837038">
                  <a:extLst>
                    <a:ext uri="{9D8B030D-6E8A-4147-A177-3AD203B41FA5}">
                      <a16:colId xmlns:a16="http://schemas.microsoft.com/office/drawing/2014/main" val="14701616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886761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124007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28040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id</a:t>
                      </a:r>
                      <a:endParaRPr lang="en-US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losses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501482"/>
                  </a:ext>
                </a:extLst>
              </a:tr>
              <a:tr h="5405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33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66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635750"/>
                  </a:ext>
                </a:extLst>
              </a:tr>
              <a:tr h="4695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41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462789"/>
                  </a:ext>
                </a:extLst>
              </a:tr>
              <a:tr h="5354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purple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39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27744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purple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54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588776"/>
                  </a:ext>
                </a:extLst>
              </a:tr>
              <a:tr h="6343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49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79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54003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purple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44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16023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purple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26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37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54142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34314" y="43271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minions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5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026320"/>
              </p:ext>
            </p:extLst>
          </p:nvPr>
        </p:nvGraphicFramePr>
        <p:xfrm>
          <a:off x="705707" y="876186"/>
          <a:ext cx="7812217" cy="5017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249">
                  <a:extLst>
                    <a:ext uri="{9D8B030D-6E8A-4147-A177-3AD203B41FA5}">
                      <a16:colId xmlns:a16="http://schemas.microsoft.com/office/drawing/2014/main" val="3822751893"/>
                    </a:ext>
                  </a:extLst>
                </a:gridCol>
                <a:gridCol w="1318055">
                  <a:extLst>
                    <a:ext uri="{9D8B030D-6E8A-4147-A177-3AD203B41FA5}">
                      <a16:colId xmlns:a16="http://schemas.microsoft.com/office/drawing/2014/main" val="3618772907"/>
                    </a:ext>
                  </a:extLst>
                </a:gridCol>
                <a:gridCol w="1820562">
                  <a:extLst>
                    <a:ext uri="{9D8B030D-6E8A-4147-A177-3AD203B41FA5}">
                      <a16:colId xmlns:a16="http://schemas.microsoft.com/office/drawing/2014/main" val="1470161672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2188676123"/>
                    </a:ext>
                  </a:extLst>
                </a:gridCol>
                <a:gridCol w="1655805">
                  <a:extLst>
                    <a:ext uri="{9D8B030D-6E8A-4147-A177-3AD203B41FA5}">
                      <a16:colId xmlns:a16="http://schemas.microsoft.com/office/drawing/2014/main" val="2612400787"/>
                    </a:ext>
                  </a:extLst>
                </a:gridCol>
                <a:gridCol w="1515762">
                  <a:extLst>
                    <a:ext uri="{9D8B030D-6E8A-4147-A177-3AD203B41FA5}">
                      <a16:colId xmlns:a16="http://schemas.microsoft.com/office/drawing/2014/main" val="3328040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id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minion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color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age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wins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losses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501482"/>
                  </a:ext>
                </a:extLst>
              </a:tr>
              <a:tr h="9112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33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66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635750"/>
                  </a:ext>
                </a:extLst>
              </a:tr>
              <a:tr h="89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41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462789"/>
                  </a:ext>
                </a:extLst>
              </a:tr>
              <a:tr h="89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purple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39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277441"/>
                  </a:ext>
                </a:extLst>
              </a:tr>
              <a:tr h="9555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purple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54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588776"/>
                  </a:ext>
                </a:extLst>
              </a:tr>
              <a:tr h="8979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49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79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54003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34314" y="395388"/>
            <a:ext cx="1750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minions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285" y="1624152"/>
            <a:ext cx="887627" cy="88762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564218" y="1379936"/>
            <a:ext cx="953097" cy="4574542"/>
            <a:chOff x="1564218" y="1379936"/>
            <a:chExt cx="953097" cy="457454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8936" y="3202249"/>
              <a:ext cx="823661" cy="82366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218" y="4063234"/>
              <a:ext cx="953097" cy="90842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31838" y="1379936"/>
              <a:ext cx="617857" cy="82296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9286" y="2303951"/>
              <a:ext cx="822960" cy="82296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6700" b="93700" l="19000" r="74000">
                          <a14:backgroundMark x1="44222" y1="13200" x2="44222" y2="13200"/>
                          <a14:backgroundMark x1="40556" y1="13600" x2="40556" y2="13600"/>
                          <a14:backgroundMark x1="32889" y1="16900" x2="32889" y2="169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138" y="4948638"/>
              <a:ext cx="905256" cy="10058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21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76" y="316462"/>
            <a:ext cx="4019550" cy="1190625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63663"/>
              </p:ext>
            </p:extLst>
          </p:nvPr>
        </p:nvGraphicFramePr>
        <p:xfrm>
          <a:off x="783770" y="2291475"/>
          <a:ext cx="4934968" cy="316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49">
                  <a:extLst>
                    <a:ext uri="{9D8B030D-6E8A-4147-A177-3AD203B41FA5}">
                      <a16:colId xmlns:a16="http://schemas.microsoft.com/office/drawing/2014/main" val="3822751893"/>
                    </a:ext>
                  </a:extLst>
                </a:gridCol>
                <a:gridCol w="832614">
                  <a:extLst>
                    <a:ext uri="{9D8B030D-6E8A-4147-A177-3AD203B41FA5}">
                      <a16:colId xmlns:a16="http://schemas.microsoft.com/office/drawing/2014/main" val="3618772907"/>
                    </a:ext>
                  </a:extLst>
                </a:gridCol>
                <a:gridCol w="1150047">
                  <a:extLst>
                    <a:ext uri="{9D8B030D-6E8A-4147-A177-3AD203B41FA5}">
                      <a16:colId xmlns:a16="http://schemas.microsoft.com/office/drawing/2014/main" val="1470161672"/>
                    </a:ext>
                  </a:extLst>
                </a:gridCol>
                <a:gridCol w="520383">
                  <a:extLst>
                    <a:ext uri="{9D8B030D-6E8A-4147-A177-3AD203B41FA5}">
                      <a16:colId xmlns:a16="http://schemas.microsoft.com/office/drawing/2014/main" val="2188676123"/>
                    </a:ext>
                  </a:extLst>
                </a:gridCol>
                <a:gridCol w="1045970">
                  <a:extLst>
                    <a:ext uri="{9D8B030D-6E8A-4147-A177-3AD203B41FA5}">
                      <a16:colId xmlns:a16="http://schemas.microsoft.com/office/drawing/2014/main" val="2612400787"/>
                    </a:ext>
                  </a:extLst>
                </a:gridCol>
                <a:gridCol w="957505">
                  <a:extLst>
                    <a:ext uri="{9D8B030D-6E8A-4147-A177-3AD203B41FA5}">
                      <a16:colId xmlns:a16="http://schemas.microsoft.com/office/drawing/2014/main" val="3328040666"/>
                    </a:ext>
                  </a:extLst>
                </a:gridCol>
              </a:tblGrid>
              <a:tr h="2888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id</a:t>
                      </a:r>
                      <a:endParaRPr lang="en-US" sz="15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57763" marR="57763" marT="28881" marB="2888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Arial Black" panose="020B0A04020102020204" pitchFamily="34" charset="0"/>
                        </a:rPr>
                        <a:t>minion</a:t>
                      </a:r>
                      <a:endParaRPr lang="en-US" sz="1500" dirty="0">
                        <a:latin typeface="Arial Black" panose="020B0A04020102020204" pitchFamily="34" charset="0"/>
                      </a:endParaRPr>
                    </a:p>
                  </a:txBody>
                  <a:tcPr marL="57763" marR="57763" marT="28881" marB="2888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Arial Black" panose="020B0A04020102020204" pitchFamily="34" charset="0"/>
                        </a:rPr>
                        <a:t>color</a:t>
                      </a:r>
                      <a:endParaRPr lang="en-US" sz="1500" dirty="0">
                        <a:latin typeface="Arial Black" panose="020B0A04020102020204" pitchFamily="34" charset="0"/>
                      </a:endParaRPr>
                    </a:p>
                  </a:txBody>
                  <a:tcPr marL="57763" marR="57763" marT="28881" marB="2888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Arial Black" panose="020B0A04020102020204" pitchFamily="34" charset="0"/>
                        </a:rPr>
                        <a:t>age</a:t>
                      </a:r>
                      <a:endParaRPr lang="en-US" sz="1500" dirty="0">
                        <a:latin typeface="Arial Black" panose="020B0A04020102020204" pitchFamily="34" charset="0"/>
                      </a:endParaRPr>
                    </a:p>
                  </a:txBody>
                  <a:tcPr marL="57763" marR="57763" marT="28881" marB="2888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Arial Black" panose="020B0A04020102020204" pitchFamily="34" charset="0"/>
                        </a:rPr>
                        <a:t>wins</a:t>
                      </a:r>
                      <a:endParaRPr lang="en-US" sz="1500" dirty="0">
                        <a:latin typeface="Arial Black" panose="020B0A04020102020204" pitchFamily="34" charset="0"/>
                      </a:endParaRPr>
                    </a:p>
                  </a:txBody>
                  <a:tcPr marL="57763" marR="57763" marT="28881" marB="2888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Arial Black" panose="020B0A04020102020204" pitchFamily="34" charset="0"/>
                        </a:rPr>
                        <a:t>losses</a:t>
                      </a:r>
                      <a:endParaRPr lang="en-US" sz="1500" dirty="0">
                        <a:latin typeface="Arial Black" panose="020B0A04020102020204" pitchFamily="34" charset="0"/>
                      </a:endParaRPr>
                    </a:p>
                  </a:txBody>
                  <a:tcPr marL="57763" marR="57763" marT="28881" marB="2888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501482"/>
                  </a:ext>
                </a:extLst>
              </a:tr>
              <a:tr h="57566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33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66</a:t>
                      </a:r>
                      <a:endParaRPr lang="en-US" sz="13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635750"/>
                  </a:ext>
                </a:extLst>
              </a:tr>
              <a:tr h="567218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41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  <a:endParaRPr lang="en-US" sz="13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462789"/>
                  </a:ext>
                </a:extLst>
              </a:tr>
              <a:tr h="567218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purple</a:t>
                      </a: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39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en-US" sz="13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277441"/>
                  </a:ext>
                </a:extLst>
              </a:tr>
              <a:tr h="60364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purple</a:t>
                      </a: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54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</a:t>
                      </a:r>
                      <a:endParaRPr lang="en-US" sz="13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588776"/>
                  </a:ext>
                </a:extLst>
              </a:tr>
              <a:tr h="567218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49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79</a:t>
                      </a:r>
                      <a:endParaRPr lang="en-US" sz="13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540037"/>
                  </a:ext>
                </a:extLst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1308753" y="2599508"/>
            <a:ext cx="602070" cy="2899063"/>
            <a:chOff x="1564218" y="1379936"/>
            <a:chExt cx="953097" cy="4589313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8936" y="3202249"/>
              <a:ext cx="823661" cy="82366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218" y="4092777"/>
              <a:ext cx="953097" cy="90842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31838" y="1379936"/>
              <a:ext cx="617857" cy="82296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9286" y="2303951"/>
              <a:ext cx="822960" cy="82296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6700" b="93700" l="19000" r="74000">
                          <a14:backgroundMark x1="44222" y1="13200" x2="44222" y2="13200"/>
                          <a14:backgroundMark x1="40556" y1="13600" x2="40556" y2="13600"/>
                          <a14:backgroundMark x1="32889" y1="16900" x2="32889" y2="169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2909" y="4963409"/>
              <a:ext cx="905256" cy="1005840"/>
            </a:xfrm>
            <a:prstGeom prst="rect">
              <a:avLst/>
            </a:prstGeom>
          </p:spPr>
        </p:pic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730" y="-166137"/>
            <a:ext cx="3744399" cy="190474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70" t="53741" r="17531" b="25953"/>
          <a:stretch/>
        </p:blipFill>
        <p:spPr>
          <a:xfrm>
            <a:off x="5790759" y="3592286"/>
            <a:ext cx="1561764" cy="849086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211787"/>
              </p:ext>
            </p:extLst>
          </p:nvPr>
        </p:nvGraphicFramePr>
        <p:xfrm>
          <a:off x="7426238" y="2280589"/>
          <a:ext cx="1227368" cy="3229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23">
                  <a:extLst>
                    <a:ext uri="{9D8B030D-6E8A-4147-A177-3AD203B41FA5}">
                      <a16:colId xmlns:a16="http://schemas.microsoft.com/office/drawing/2014/main" val="1204212823"/>
                    </a:ext>
                  </a:extLst>
                </a:gridCol>
                <a:gridCol w="673145">
                  <a:extLst>
                    <a:ext uri="{9D8B030D-6E8A-4147-A177-3AD203B41FA5}">
                      <a16:colId xmlns:a16="http://schemas.microsoft.com/office/drawing/2014/main" val="1517237666"/>
                    </a:ext>
                  </a:extLst>
                </a:gridCol>
              </a:tblGrid>
              <a:tr h="29641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id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74719" marR="74719" marT="37360" marB="3736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98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age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 marL="74719" marR="74719" marT="37360" marB="3736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98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043148"/>
                  </a:ext>
                </a:extLst>
              </a:tr>
              <a:tr h="5815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719" marR="74719" marT="37360" marB="3736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719" marR="74719" marT="37360" marB="3736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913928"/>
                  </a:ext>
                </a:extLst>
              </a:tr>
              <a:tr h="5730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719" marR="74719" marT="37360" marB="3736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719" marR="74719" marT="37360" marB="3736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597500"/>
                  </a:ext>
                </a:extLst>
              </a:tr>
              <a:tr h="5730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719" marR="74719" marT="37360" marB="3736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719" marR="74719" marT="37360" marB="3736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99894"/>
                  </a:ext>
                </a:extLst>
              </a:tr>
              <a:tr h="6098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719" marR="74719" marT="37360" marB="3736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719" marR="74719" marT="37360" marB="3736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54964"/>
                  </a:ext>
                </a:extLst>
              </a:tr>
              <a:tr h="5730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719" marR="74719" marT="37360" marB="3736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719" marR="74719" marT="37360" marB="3736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25101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559837" y="2043404"/>
            <a:ext cx="5253134" cy="3483160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099085" y="1891004"/>
            <a:ext cx="1881673" cy="304800"/>
          </a:xfrm>
          <a:prstGeom prst="rect">
            <a:avLst/>
          </a:prstGeom>
          <a:solidFill>
            <a:srgbClr val="8A8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9F9F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</a:t>
            </a:r>
            <a:r>
              <a:rPr lang="en-US" sz="1400" b="1" dirty="0" err="1" smtClean="0">
                <a:solidFill>
                  <a:srgbClr val="F9F9F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dataframe</a:t>
            </a:r>
            <a:endParaRPr lang="en-US" sz="1400" b="1" dirty="0">
              <a:solidFill>
                <a:srgbClr val="F9F9F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Down Arrow 31"/>
          <p:cNvSpPr/>
          <p:nvPr/>
        </p:nvSpPr>
        <p:spPr>
          <a:xfrm>
            <a:off x="856014" y="1740329"/>
            <a:ext cx="242124" cy="457200"/>
          </a:xfrm>
          <a:prstGeom prst="downArrow">
            <a:avLst/>
          </a:prstGeom>
          <a:solidFill>
            <a:srgbClr val="0197A5"/>
          </a:solidFill>
          <a:ln>
            <a:solidFill>
              <a:srgbClr val="017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3311401" y="1740329"/>
            <a:ext cx="242124" cy="457200"/>
          </a:xfrm>
          <a:prstGeom prst="downArrow">
            <a:avLst/>
          </a:prstGeom>
          <a:solidFill>
            <a:srgbClr val="0197A5"/>
          </a:solidFill>
          <a:ln>
            <a:solidFill>
              <a:srgbClr val="017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7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005781"/>
              </p:ext>
            </p:extLst>
          </p:nvPr>
        </p:nvGraphicFramePr>
        <p:xfrm>
          <a:off x="1012370" y="2113011"/>
          <a:ext cx="3977463" cy="316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49">
                  <a:extLst>
                    <a:ext uri="{9D8B030D-6E8A-4147-A177-3AD203B41FA5}">
                      <a16:colId xmlns:a16="http://schemas.microsoft.com/office/drawing/2014/main" val="3822751893"/>
                    </a:ext>
                  </a:extLst>
                </a:gridCol>
                <a:gridCol w="832614">
                  <a:extLst>
                    <a:ext uri="{9D8B030D-6E8A-4147-A177-3AD203B41FA5}">
                      <a16:colId xmlns:a16="http://schemas.microsoft.com/office/drawing/2014/main" val="3618772907"/>
                    </a:ext>
                  </a:extLst>
                </a:gridCol>
                <a:gridCol w="1150047">
                  <a:extLst>
                    <a:ext uri="{9D8B030D-6E8A-4147-A177-3AD203B41FA5}">
                      <a16:colId xmlns:a16="http://schemas.microsoft.com/office/drawing/2014/main" val="1470161672"/>
                    </a:ext>
                  </a:extLst>
                </a:gridCol>
                <a:gridCol w="520383">
                  <a:extLst>
                    <a:ext uri="{9D8B030D-6E8A-4147-A177-3AD203B41FA5}">
                      <a16:colId xmlns:a16="http://schemas.microsoft.com/office/drawing/2014/main" val="2188676123"/>
                    </a:ext>
                  </a:extLst>
                </a:gridCol>
                <a:gridCol w="1045970">
                  <a:extLst>
                    <a:ext uri="{9D8B030D-6E8A-4147-A177-3AD203B41FA5}">
                      <a16:colId xmlns:a16="http://schemas.microsoft.com/office/drawing/2014/main" val="2612400787"/>
                    </a:ext>
                  </a:extLst>
                </a:gridCol>
              </a:tblGrid>
              <a:tr h="2888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id</a:t>
                      </a:r>
                      <a:endParaRPr lang="en-US" sz="15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57763" marR="57763" marT="28881" marB="2888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Arial Black" panose="020B0A04020102020204" pitchFamily="34" charset="0"/>
                        </a:rPr>
                        <a:t>minion</a:t>
                      </a:r>
                      <a:endParaRPr lang="en-US" sz="1500" dirty="0">
                        <a:latin typeface="Arial Black" panose="020B0A04020102020204" pitchFamily="34" charset="0"/>
                      </a:endParaRPr>
                    </a:p>
                  </a:txBody>
                  <a:tcPr marL="57763" marR="57763" marT="28881" marB="2888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Arial Black" panose="020B0A04020102020204" pitchFamily="34" charset="0"/>
                        </a:rPr>
                        <a:t>color</a:t>
                      </a:r>
                      <a:endParaRPr lang="en-US" sz="1500" dirty="0">
                        <a:latin typeface="Arial Black" panose="020B0A04020102020204" pitchFamily="34" charset="0"/>
                      </a:endParaRPr>
                    </a:p>
                  </a:txBody>
                  <a:tcPr marL="57763" marR="57763" marT="28881" marB="2888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Arial Black" panose="020B0A04020102020204" pitchFamily="34" charset="0"/>
                        </a:rPr>
                        <a:t>age</a:t>
                      </a:r>
                      <a:endParaRPr lang="en-US" sz="1500" dirty="0">
                        <a:latin typeface="Arial Black" panose="020B0A04020102020204" pitchFamily="34" charset="0"/>
                      </a:endParaRPr>
                    </a:p>
                  </a:txBody>
                  <a:tcPr marL="57763" marR="57763" marT="28881" marB="2888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Arial Black" panose="020B0A04020102020204" pitchFamily="34" charset="0"/>
                        </a:rPr>
                        <a:t>wins</a:t>
                      </a:r>
                      <a:endParaRPr lang="en-US" sz="1500" dirty="0">
                        <a:latin typeface="Arial Black" panose="020B0A04020102020204" pitchFamily="34" charset="0"/>
                      </a:endParaRPr>
                    </a:p>
                  </a:txBody>
                  <a:tcPr marL="57763" marR="57763" marT="28881" marB="2888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501482"/>
                  </a:ext>
                </a:extLst>
              </a:tr>
              <a:tr h="57566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33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635750"/>
                  </a:ext>
                </a:extLst>
              </a:tr>
              <a:tr h="567218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41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462789"/>
                  </a:ext>
                </a:extLst>
              </a:tr>
              <a:tr h="567218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purple</a:t>
                      </a: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39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277441"/>
                  </a:ext>
                </a:extLst>
              </a:tr>
              <a:tr h="60364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purple</a:t>
                      </a: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54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588776"/>
                  </a:ext>
                </a:extLst>
              </a:tr>
              <a:tr h="567218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49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763" marR="57763" marT="28881" marB="288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540037"/>
                  </a:ext>
                </a:extLst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1537353" y="2421044"/>
            <a:ext cx="602070" cy="2899063"/>
            <a:chOff x="1564218" y="1379936"/>
            <a:chExt cx="953097" cy="4589313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8936" y="3202249"/>
              <a:ext cx="823661" cy="82366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218" y="4092777"/>
              <a:ext cx="953097" cy="90842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31838" y="1379936"/>
              <a:ext cx="617857" cy="82296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9286" y="2303951"/>
              <a:ext cx="822960" cy="82296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700" b="93700" l="19000" r="74000">
                          <a14:backgroundMark x1="44222" y1="13200" x2="44222" y2="13200"/>
                          <a14:backgroundMark x1="40556" y1="13600" x2="40556" y2="13600"/>
                          <a14:backgroundMark x1="32889" y1="16900" x2="32889" y2="169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2909" y="4963409"/>
              <a:ext cx="905256" cy="1005840"/>
            </a:xfrm>
            <a:prstGeom prst="rect">
              <a:avLst/>
            </a:prstGeom>
          </p:spPr>
        </p:pic>
      </p:grpSp>
      <p:sp>
        <p:nvSpPr>
          <p:cNvPr id="33" name="Down Arrow 32"/>
          <p:cNvSpPr/>
          <p:nvPr/>
        </p:nvSpPr>
        <p:spPr>
          <a:xfrm>
            <a:off x="5259942" y="1525182"/>
            <a:ext cx="242124" cy="457200"/>
          </a:xfrm>
          <a:prstGeom prst="downArrow">
            <a:avLst/>
          </a:prstGeom>
          <a:solidFill>
            <a:srgbClr val="0197A5"/>
          </a:solidFill>
          <a:ln>
            <a:solidFill>
              <a:srgbClr val="017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63" b="89436"/>
          <a:stretch/>
        </p:blipFill>
        <p:spPr>
          <a:xfrm>
            <a:off x="783770" y="412557"/>
            <a:ext cx="2525487" cy="4256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53458" y="455944"/>
            <a:ext cx="1645112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-losses</a:t>
            </a:r>
            <a:endParaRPr lang="en-US" sz="2200" dirty="0">
              <a:solidFill>
                <a:srgbClr val="44A2AA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55" t="28" b="87959"/>
          <a:stretch/>
        </p:blipFill>
        <p:spPr>
          <a:xfrm>
            <a:off x="4419595" y="413657"/>
            <a:ext cx="149677" cy="48406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343764" y="412557"/>
            <a:ext cx="1032286" cy="425644"/>
          </a:xfrm>
          <a:prstGeom prst="rect">
            <a:avLst/>
          </a:prstGeom>
          <a:solidFill>
            <a:srgbClr val="FFFFFF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71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954874" y="3309257"/>
            <a:ext cx="2638410" cy="1251857"/>
          </a:xfrm>
          <a:prstGeom prst="rect">
            <a:avLst/>
          </a:prstGeom>
          <a:solidFill>
            <a:srgbClr val="DEDEDE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821481"/>
              </p:ext>
            </p:extLst>
          </p:nvPr>
        </p:nvGraphicFramePr>
        <p:xfrm>
          <a:off x="786572" y="1615944"/>
          <a:ext cx="7812217" cy="5075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249">
                  <a:extLst>
                    <a:ext uri="{9D8B030D-6E8A-4147-A177-3AD203B41FA5}">
                      <a16:colId xmlns:a16="http://schemas.microsoft.com/office/drawing/2014/main" val="3822751893"/>
                    </a:ext>
                  </a:extLst>
                </a:gridCol>
                <a:gridCol w="1318055">
                  <a:extLst>
                    <a:ext uri="{9D8B030D-6E8A-4147-A177-3AD203B41FA5}">
                      <a16:colId xmlns:a16="http://schemas.microsoft.com/office/drawing/2014/main" val="3618772907"/>
                    </a:ext>
                  </a:extLst>
                </a:gridCol>
                <a:gridCol w="1820562">
                  <a:extLst>
                    <a:ext uri="{9D8B030D-6E8A-4147-A177-3AD203B41FA5}">
                      <a16:colId xmlns:a16="http://schemas.microsoft.com/office/drawing/2014/main" val="1470161672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2188676123"/>
                    </a:ext>
                  </a:extLst>
                </a:gridCol>
                <a:gridCol w="1655805">
                  <a:extLst>
                    <a:ext uri="{9D8B030D-6E8A-4147-A177-3AD203B41FA5}">
                      <a16:colId xmlns:a16="http://schemas.microsoft.com/office/drawing/2014/main" val="2612400787"/>
                    </a:ext>
                  </a:extLst>
                </a:gridCol>
                <a:gridCol w="1515762">
                  <a:extLst>
                    <a:ext uri="{9D8B030D-6E8A-4147-A177-3AD203B41FA5}">
                      <a16:colId xmlns:a16="http://schemas.microsoft.com/office/drawing/2014/main" val="3328040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id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minion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color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age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wins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8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losses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501482"/>
                  </a:ext>
                </a:extLst>
              </a:tr>
              <a:tr h="9112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33</a:t>
                      </a:r>
                      <a:endParaRPr 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66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635750"/>
                  </a:ext>
                </a:extLst>
              </a:tr>
              <a:tr h="89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purple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39</a:t>
                      </a:r>
                      <a:endParaRPr 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925827"/>
                  </a:ext>
                </a:extLst>
              </a:tr>
              <a:tr h="89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41</a:t>
                      </a:r>
                      <a:endParaRPr 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462789"/>
                  </a:ext>
                </a:extLst>
              </a:tr>
              <a:tr h="9555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49</a:t>
                      </a:r>
                      <a:endParaRPr 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79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37580"/>
                  </a:ext>
                </a:extLst>
              </a:tr>
              <a:tr h="9555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purple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54</a:t>
                      </a:r>
                      <a:endParaRPr 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588776"/>
                  </a:ext>
                </a:extLst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1645083" y="2119694"/>
            <a:ext cx="953097" cy="4549663"/>
            <a:chOff x="1564218" y="1379936"/>
            <a:chExt cx="953097" cy="4549663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8936" y="2279485"/>
              <a:ext cx="823661" cy="82366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218" y="5021179"/>
              <a:ext cx="953097" cy="90842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31838" y="1379936"/>
              <a:ext cx="617857" cy="82296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9286" y="3176437"/>
              <a:ext cx="822960" cy="82296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700" b="93700" l="19000" r="74000">
                          <a14:backgroundMark x1="44222" y1="13200" x2="44222" y2="13200"/>
                          <a14:backgroundMark x1="40556" y1="13600" x2="40556" y2="13600"/>
                          <a14:backgroundMark x1="32889" y1="16900" x2="32889" y2="169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74" b="6446"/>
            <a:stretch/>
          </p:blipFill>
          <p:spPr>
            <a:xfrm>
              <a:off x="1588138" y="4071728"/>
              <a:ext cx="905256" cy="870857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543" y="296069"/>
            <a:ext cx="2675144" cy="16308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79" y="296069"/>
            <a:ext cx="5657850" cy="12096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11944" y="328727"/>
            <a:ext cx="309291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100" dirty="0" smtClean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wins</a:t>
            </a:r>
            <a:endParaRPr lang="en-US" sz="2100" dirty="0">
              <a:solidFill>
                <a:srgbClr val="44A2AA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55" t="28" b="87959"/>
          <a:stretch/>
        </p:blipFill>
        <p:spPr>
          <a:xfrm>
            <a:off x="3907967" y="264668"/>
            <a:ext cx="149677" cy="48406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124190" y="286439"/>
            <a:ext cx="782413" cy="425644"/>
          </a:xfrm>
          <a:prstGeom prst="rect">
            <a:avLst/>
          </a:prstGeom>
          <a:solidFill>
            <a:srgbClr val="FFFFFF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027584" y="3500696"/>
            <a:ext cx="24929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</a:p>
          <a:p>
            <a:pPr algn="ctr"/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Ascending order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802085" y="3380015"/>
            <a:ext cx="0" cy="2862942"/>
          </a:xfrm>
          <a:prstGeom prst="straightConnector1">
            <a:avLst/>
          </a:prstGeom>
          <a:ln w="76200">
            <a:solidFill>
              <a:srgbClr val="44A2A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32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982"/>
          <a:stretch/>
        </p:blipFill>
        <p:spPr>
          <a:xfrm>
            <a:off x="417779" y="296070"/>
            <a:ext cx="5657850" cy="41150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11944" y="328727"/>
            <a:ext cx="309291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desc</a:t>
            </a:r>
            <a:r>
              <a:rPr lang="en-US" sz="2100" dirty="0" smtClean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(wins)</a:t>
            </a:r>
            <a:endParaRPr lang="en-US" sz="2100" dirty="0">
              <a:solidFill>
                <a:srgbClr val="44A2AA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55" t="28" b="87959"/>
          <a:stretch/>
        </p:blipFill>
        <p:spPr>
          <a:xfrm>
            <a:off x="4702629" y="264668"/>
            <a:ext cx="149677" cy="48406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200392" y="283161"/>
            <a:ext cx="1491351" cy="425644"/>
          </a:xfrm>
          <a:prstGeom prst="rect">
            <a:avLst/>
          </a:prstGeom>
          <a:solidFill>
            <a:srgbClr val="FFFFFF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940411" y="3744686"/>
            <a:ext cx="2747269" cy="794657"/>
          </a:xfrm>
          <a:prstGeom prst="rect">
            <a:avLst/>
          </a:prstGeom>
          <a:solidFill>
            <a:srgbClr val="DEDEDE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163607"/>
              </p:ext>
            </p:extLst>
          </p:nvPr>
        </p:nvGraphicFramePr>
        <p:xfrm>
          <a:off x="786572" y="1615944"/>
          <a:ext cx="7812217" cy="5091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249">
                  <a:extLst>
                    <a:ext uri="{9D8B030D-6E8A-4147-A177-3AD203B41FA5}">
                      <a16:colId xmlns:a16="http://schemas.microsoft.com/office/drawing/2014/main" val="3822751893"/>
                    </a:ext>
                  </a:extLst>
                </a:gridCol>
                <a:gridCol w="1318055">
                  <a:extLst>
                    <a:ext uri="{9D8B030D-6E8A-4147-A177-3AD203B41FA5}">
                      <a16:colId xmlns:a16="http://schemas.microsoft.com/office/drawing/2014/main" val="3618772907"/>
                    </a:ext>
                  </a:extLst>
                </a:gridCol>
                <a:gridCol w="1820562">
                  <a:extLst>
                    <a:ext uri="{9D8B030D-6E8A-4147-A177-3AD203B41FA5}">
                      <a16:colId xmlns:a16="http://schemas.microsoft.com/office/drawing/2014/main" val="1470161672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2188676123"/>
                    </a:ext>
                  </a:extLst>
                </a:gridCol>
                <a:gridCol w="1655805">
                  <a:extLst>
                    <a:ext uri="{9D8B030D-6E8A-4147-A177-3AD203B41FA5}">
                      <a16:colId xmlns:a16="http://schemas.microsoft.com/office/drawing/2014/main" val="2612400787"/>
                    </a:ext>
                  </a:extLst>
                </a:gridCol>
                <a:gridCol w="1515762">
                  <a:extLst>
                    <a:ext uri="{9D8B030D-6E8A-4147-A177-3AD203B41FA5}">
                      <a16:colId xmlns:a16="http://schemas.microsoft.com/office/drawing/2014/main" val="3328040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id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minion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color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age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wins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8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losses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501482"/>
                  </a:ext>
                </a:extLst>
              </a:tr>
              <a:tr h="1029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purple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54</a:t>
                      </a:r>
                      <a:endParaRPr 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559423"/>
                  </a:ext>
                </a:extLst>
              </a:tr>
              <a:tr h="9112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49</a:t>
                      </a:r>
                      <a:endParaRPr 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79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392398"/>
                  </a:ext>
                </a:extLst>
              </a:tr>
              <a:tr h="89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41</a:t>
                      </a:r>
                      <a:endParaRPr 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925827"/>
                  </a:ext>
                </a:extLst>
              </a:tr>
              <a:tr h="89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purple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39</a:t>
                      </a:r>
                      <a:endParaRPr 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462789"/>
                  </a:ext>
                </a:extLst>
              </a:tr>
              <a:tr h="89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33</a:t>
                      </a:r>
                      <a:endParaRPr 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66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961458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984194" y="3500696"/>
            <a:ext cx="26597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Descending order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638269" y="2150673"/>
            <a:ext cx="953097" cy="4523005"/>
            <a:chOff x="1572955" y="-425994"/>
            <a:chExt cx="953097" cy="4523005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8936" y="2374936"/>
              <a:ext cx="823661" cy="823661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2955" y="-425994"/>
              <a:ext cx="953097" cy="90842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31838" y="3274051"/>
              <a:ext cx="617857" cy="82296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9286" y="1476638"/>
              <a:ext cx="822960" cy="82296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700" b="93700" l="19000" r="74000">
                          <a14:backgroundMark x1="44222" y1="13200" x2="44222" y2="13200"/>
                          <a14:backgroundMark x1="40556" y1="13600" x2="40556" y2="13600"/>
                          <a14:backgroundMark x1="32889" y1="16900" x2="32889" y2="169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0749" y="448851"/>
              <a:ext cx="905256" cy="1005840"/>
            </a:xfrm>
            <a:prstGeom prst="rect">
              <a:avLst/>
            </a:prstGeom>
          </p:spPr>
        </p:pic>
      </p:grpSp>
      <p:cxnSp>
        <p:nvCxnSpPr>
          <p:cNvPr id="38" name="Straight Arrow Connector 37"/>
          <p:cNvCxnSpPr/>
          <p:nvPr/>
        </p:nvCxnSpPr>
        <p:spPr>
          <a:xfrm>
            <a:off x="6749141" y="2656114"/>
            <a:ext cx="0" cy="2993572"/>
          </a:xfrm>
          <a:prstGeom prst="straightConnector1">
            <a:avLst/>
          </a:prstGeom>
          <a:ln w="76200">
            <a:solidFill>
              <a:srgbClr val="44A2A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325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4" y="247536"/>
            <a:ext cx="5295900" cy="125730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099430"/>
              </p:ext>
            </p:extLst>
          </p:nvPr>
        </p:nvGraphicFramePr>
        <p:xfrm>
          <a:off x="664517" y="2095390"/>
          <a:ext cx="7812217" cy="3164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249">
                  <a:extLst>
                    <a:ext uri="{9D8B030D-6E8A-4147-A177-3AD203B41FA5}">
                      <a16:colId xmlns:a16="http://schemas.microsoft.com/office/drawing/2014/main" val="3822751893"/>
                    </a:ext>
                  </a:extLst>
                </a:gridCol>
                <a:gridCol w="1318055">
                  <a:extLst>
                    <a:ext uri="{9D8B030D-6E8A-4147-A177-3AD203B41FA5}">
                      <a16:colId xmlns:a16="http://schemas.microsoft.com/office/drawing/2014/main" val="3618772907"/>
                    </a:ext>
                  </a:extLst>
                </a:gridCol>
                <a:gridCol w="1820562">
                  <a:extLst>
                    <a:ext uri="{9D8B030D-6E8A-4147-A177-3AD203B41FA5}">
                      <a16:colId xmlns:a16="http://schemas.microsoft.com/office/drawing/2014/main" val="1470161672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2188676123"/>
                    </a:ext>
                  </a:extLst>
                </a:gridCol>
                <a:gridCol w="1655805">
                  <a:extLst>
                    <a:ext uri="{9D8B030D-6E8A-4147-A177-3AD203B41FA5}">
                      <a16:colId xmlns:a16="http://schemas.microsoft.com/office/drawing/2014/main" val="2612400787"/>
                    </a:ext>
                  </a:extLst>
                </a:gridCol>
                <a:gridCol w="1515762">
                  <a:extLst>
                    <a:ext uri="{9D8B030D-6E8A-4147-A177-3AD203B41FA5}">
                      <a16:colId xmlns:a16="http://schemas.microsoft.com/office/drawing/2014/main" val="3328040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id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minion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color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age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wins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losses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501482"/>
                  </a:ext>
                </a:extLst>
              </a:tr>
              <a:tr h="9112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33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66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635750"/>
                  </a:ext>
                </a:extLst>
              </a:tr>
              <a:tr h="89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41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462789"/>
                  </a:ext>
                </a:extLst>
              </a:tr>
              <a:tr h="8979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49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79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540037"/>
                  </a:ext>
                </a:extLst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1546948" y="2599140"/>
            <a:ext cx="905256" cy="2704550"/>
            <a:chOff x="1588138" y="1379936"/>
            <a:chExt cx="905256" cy="270455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31838" y="1379936"/>
              <a:ext cx="617857" cy="82296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9286" y="2303951"/>
              <a:ext cx="822960" cy="82296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6700" b="93700" l="19000" r="74000">
                          <a14:backgroundMark x1="44222" y1="13200" x2="44222" y2="13200"/>
                          <a14:backgroundMark x1="40556" y1="13600" x2="40556" y2="13600"/>
                          <a14:backgroundMark x1="32889" y1="16900" x2="32889" y2="169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138" y="3078646"/>
              <a:ext cx="905256" cy="100584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2919622" y="298949"/>
            <a:ext cx="875419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color</a:t>
            </a:r>
            <a:endParaRPr lang="en-US" sz="2000" b="1" dirty="0">
              <a:solidFill>
                <a:srgbClr val="44A2AA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36114" y="246748"/>
            <a:ext cx="858927" cy="425644"/>
          </a:xfrm>
          <a:prstGeom prst="rect">
            <a:avLst/>
          </a:prstGeom>
          <a:solidFill>
            <a:srgbClr val="FFFFFF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1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4" y="247536"/>
            <a:ext cx="5295900" cy="125730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099430"/>
              </p:ext>
            </p:extLst>
          </p:nvPr>
        </p:nvGraphicFramePr>
        <p:xfrm>
          <a:off x="664517" y="2095390"/>
          <a:ext cx="7812217" cy="3164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249">
                  <a:extLst>
                    <a:ext uri="{9D8B030D-6E8A-4147-A177-3AD203B41FA5}">
                      <a16:colId xmlns:a16="http://schemas.microsoft.com/office/drawing/2014/main" val="3822751893"/>
                    </a:ext>
                  </a:extLst>
                </a:gridCol>
                <a:gridCol w="1318055">
                  <a:extLst>
                    <a:ext uri="{9D8B030D-6E8A-4147-A177-3AD203B41FA5}">
                      <a16:colId xmlns:a16="http://schemas.microsoft.com/office/drawing/2014/main" val="3618772907"/>
                    </a:ext>
                  </a:extLst>
                </a:gridCol>
                <a:gridCol w="1820562">
                  <a:extLst>
                    <a:ext uri="{9D8B030D-6E8A-4147-A177-3AD203B41FA5}">
                      <a16:colId xmlns:a16="http://schemas.microsoft.com/office/drawing/2014/main" val="1470161672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2188676123"/>
                    </a:ext>
                  </a:extLst>
                </a:gridCol>
                <a:gridCol w="1655805">
                  <a:extLst>
                    <a:ext uri="{9D8B030D-6E8A-4147-A177-3AD203B41FA5}">
                      <a16:colId xmlns:a16="http://schemas.microsoft.com/office/drawing/2014/main" val="2612400787"/>
                    </a:ext>
                  </a:extLst>
                </a:gridCol>
                <a:gridCol w="1515762">
                  <a:extLst>
                    <a:ext uri="{9D8B030D-6E8A-4147-A177-3AD203B41FA5}">
                      <a16:colId xmlns:a16="http://schemas.microsoft.com/office/drawing/2014/main" val="3328040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id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minion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color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age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wins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losses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501482"/>
                  </a:ext>
                </a:extLst>
              </a:tr>
              <a:tr h="9112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33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66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635750"/>
                  </a:ext>
                </a:extLst>
              </a:tr>
              <a:tr h="89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41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462789"/>
                  </a:ext>
                </a:extLst>
              </a:tr>
              <a:tr h="8979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49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79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540037"/>
                  </a:ext>
                </a:extLst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1546948" y="2599140"/>
            <a:ext cx="905256" cy="2704550"/>
            <a:chOff x="1588138" y="1379936"/>
            <a:chExt cx="905256" cy="270455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31838" y="1379936"/>
              <a:ext cx="617857" cy="82296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9286" y="2303951"/>
              <a:ext cx="822960" cy="82296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6700" b="93700" l="19000" r="74000">
                          <a14:backgroundMark x1="44222" y1="13200" x2="44222" y2="13200"/>
                          <a14:backgroundMark x1="40556" y1="13600" x2="40556" y2="13600"/>
                          <a14:backgroundMark x1="32889" y1="16900" x2="32889" y2="169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138" y="3078646"/>
              <a:ext cx="905256" cy="100584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2919622" y="298949"/>
            <a:ext cx="875419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color</a:t>
            </a:r>
            <a:endParaRPr lang="en-US" sz="2000" b="1" dirty="0">
              <a:solidFill>
                <a:srgbClr val="44A2AA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36114" y="246748"/>
            <a:ext cx="858927" cy="425644"/>
          </a:xfrm>
          <a:prstGeom prst="rect">
            <a:avLst/>
          </a:prstGeom>
          <a:solidFill>
            <a:srgbClr val="FFFFFF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4" y="174924"/>
            <a:ext cx="69246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55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285</Words>
  <Application>Microsoft Office PowerPoint</Application>
  <PresentationFormat>Widescreen</PresentationFormat>
  <Paragraphs>278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Courier New</vt:lpstr>
      <vt:lpstr>Lucida Sans Unicode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Kvale, Dorian (MPCA)</dc:creator>
  <cp:lastModifiedBy>Kvale, Dorian (MPCA)</cp:lastModifiedBy>
  <cp:revision>13</cp:revision>
  <dcterms:created xsi:type="dcterms:W3CDTF">2018-11-13T16:24:01Z</dcterms:created>
  <dcterms:modified xsi:type="dcterms:W3CDTF">2018-11-13T19:35:13Z</dcterms:modified>
</cp:coreProperties>
</file>