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wmf" ContentType="image/x-wmf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4.wmf" ContentType="image/x-wmf"/>
  <Override PartName="/ppt/media/image9.png" ContentType="image/png"/>
  <Override PartName="/ppt/media/image15.png" ContentType="image/png"/>
  <Override PartName="/ppt/media/image8.wmf" ContentType="image/x-wmf"/>
  <Override PartName="/ppt/media/image7.wmf" ContentType="image/x-wmf"/>
  <Override PartName="/ppt/media/image5.png" ContentType="image/png"/>
  <Override PartName="/ppt/media/image4.png" ContentType="image/png"/>
  <Override PartName="/ppt/media/image3.png" ContentType="image/png"/>
  <Override PartName="/ppt/media/image2.wmf" ContentType="image/x-wmf"/>
  <Override PartName="/ppt/media/image6.png" ContentType="image/png"/>
  <Override PartName="/ppt/media/image11.wmf" ContentType="image/x-wmf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94400" y="957600"/>
            <a:ext cx="951696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70960" y="9576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94400" y="9576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721400" y="764640"/>
            <a:ext cx="462600" cy="369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4721400" y="764640"/>
            <a:ext cx="462600" cy="369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94400" y="721440"/>
            <a:ext cx="951696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94400" y="143280"/>
            <a:ext cx="7494480" cy="85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94400" y="9576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94400" y="721440"/>
            <a:ext cx="951696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70960" y="9576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94400" y="957600"/>
            <a:ext cx="951696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94400" y="957600"/>
            <a:ext cx="951696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70960" y="9576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94400" y="9576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4721400" y="764640"/>
            <a:ext cx="462600" cy="3690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4721400" y="764640"/>
            <a:ext cx="462600" cy="369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94400" y="143280"/>
            <a:ext cx="7494480" cy="85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94400" y="9576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36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70960" y="9576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4400" y="107280"/>
            <a:ext cx="7494480" cy="25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9440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70960" y="765000"/>
            <a:ext cx="464400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94400" y="957600"/>
            <a:ext cx="9516960" cy="17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wmf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2" name="Grafik 8" descr=""/>
          <p:cNvPicPr/>
          <p:nvPr/>
        </p:nvPicPr>
        <p:blipFill>
          <a:blip r:embed="rId4"/>
          <a:srcRect l="0" t="0" r="0" b="2277"/>
          <a:stretch/>
        </p:blipFill>
        <p:spPr>
          <a:xfrm>
            <a:off x="0" y="0"/>
            <a:ext cx="9916560" cy="6857640"/>
          </a:xfrm>
          <a:prstGeom prst="rect">
            <a:avLst/>
          </a:prstGeom>
          <a:ln>
            <a:noFill/>
          </a:ln>
        </p:spPr>
      </p:pic>
      <p:pic>
        <p:nvPicPr>
          <p:cNvPr id="3" name="Grafik 12" descr=""/>
          <p:cNvPicPr/>
          <p:nvPr/>
        </p:nvPicPr>
        <p:blipFill>
          <a:blip r:embed="rId5"/>
          <a:stretch/>
        </p:blipFill>
        <p:spPr>
          <a:xfrm>
            <a:off x="8417880" y="114480"/>
            <a:ext cx="1311120" cy="359280"/>
          </a:xfrm>
          <a:prstGeom prst="rect">
            <a:avLst/>
          </a:prstGeom>
          <a:ln>
            <a:noFill/>
          </a:ln>
        </p:spPr>
      </p:pic>
      <p:pic>
        <p:nvPicPr>
          <p:cNvPr id="4" name="Grafik 12" descr=""/>
          <p:cNvPicPr/>
          <p:nvPr/>
        </p:nvPicPr>
        <p:blipFill>
          <a:blip r:embed="rId6"/>
          <a:srcRect l="0" t="1112" r="306" b="1302"/>
          <a:stretch/>
        </p:blipFill>
        <p:spPr>
          <a:xfrm>
            <a:off x="0" y="0"/>
            <a:ext cx="992088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4400" y="1655640"/>
            <a:ext cx="9516960" cy="369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Präsentationstitel (plus ggf. Untertitel)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94400" y="3429000"/>
            <a:ext cx="9516960" cy="456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Arial"/>
              </a:rPr>
              <a:t>Anlass der Präsentation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Arial"/>
              </a:rPr>
              <a:t>Ort, Datum (Format: 01. Januar 2020)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ftr"/>
          </p:nvPr>
        </p:nvSpPr>
        <p:spPr>
          <a:xfrm>
            <a:off x="5788440" y="6657480"/>
            <a:ext cx="3136680" cy="1684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pic>
        <p:nvPicPr>
          <p:cNvPr id="8" name="Grafik 11" descr=""/>
          <p:cNvPicPr/>
          <p:nvPr/>
        </p:nvPicPr>
        <p:blipFill>
          <a:blip r:embed="rId7"/>
          <a:stretch/>
        </p:blipFill>
        <p:spPr>
          <a:xfrm>
            <a:off x="5801760" y="5501520"/>
            <a:ext cx="3773880" cy="1035000"/>
          </a:xfrm>
          <a:prstGeom prst="rect">
            <a:avLst/>
          </a:prstGeom>
          <a:ln>
            <a:noFill/>
          </a:ln>
        </p:spPr>
      </p:pic>
      <p:pic>
        <p:nvPicPr>
          <p:cNvPr id="9" name="" descr=""/>
          <p:cNvPicPr/>
          <p:nvPr/>
        </p:nvPicPr>
        <p:blipFill>
          <a:blip r:embed="rId8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10" name="" descr=""/>
          <p:cNvPicPr/>
          <p:nvPr/>
        </p:nvPicPr>
        <p:blipFill>
          <a:blip r:embed="rId9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47" name="Grafik 8" descr=""/>
          <p:cNvPicPr/>
          <p:nvPr/>
        </p:nvPicPr>
        <p:blipFill>
          <a:blip r:embed="rId3"/>
          <a:srcRect l="0" t="0" r="0" b="2277"/>
          <a:stretch/>
        </p:blipFill>
        <p:spPr>
          <a:xfrm>
            <a:off x="0" y="0"/>
            <a:ext cx="9916560" cy="6857640"/>
          </a:xfrm>
          <a:prstGeom prst="rect">
            <a:avLst/>
          </a:prstGeom>
          <a:ln>
            <a:noFill/>
          </a:ln>
        </p:spPr>
      </p:pic>
      <p:pic>
        <p:nvPicPr>
          <p:cNvPr id="48" name="Grafik 12" descr=""/>
          <p:cNvPicPr/>
          <p:nvPr/>
        </p:nvPicPr>
        <p:blipFill>
          <a:blip r:embed="rId4"/>
          <a:stretch/>
        </p:blipFill>
        <p:spPr>
          <a:xfrm>
            <a:off x="8417880" y="114480"/>
            <a:ext cx="1311120" cy="359280"/>
          </a:xfrm>
          <a:prstGeom prst="rect">
            <a:avLst/>
          </a:prstGeom>
          <a:ln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94400" y="143280"/>
            <a:ext cx="7494480" cy="184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Fakt ist X. Y muss getan werden.</a:t>
            </a:r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dt"/>
          </p:nvPr>
        </p:nvSpPr>
        <p:spPr>
          <a:xfrm>
            <a:off x="194400" y="6657480"/>
            <a:ext cx="1013760" cy="1684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ftr"/>
          </p:nvPr>
        </p:nvSpPr>
        <p:spPr>
          <a:xfrm>
            <a:off x="5788440" y="6657480"/>
            <a:ext cx="3136680" cy="1684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sldNum"/>
          </p:nvPr>
        </p:nvSpPr>
        <p:spPr>
          <a:xfrm>
            <a:off x="8931600" y="6659640"/>
            <a:ext cx="773640" cy="166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2DAACB3-D1A0-4225-99C1-AFE3E14EF14B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94400" y="765000"/>
            <a:ext cx="9516960" cy="369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Seventh Outline LevelBeschreibender Titel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94400" y="165564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trike="noStrike">
                <a:solidFill>
                  <a:srgbClr val="113b79"/>
                </a:solidFill>
                <a:latin typeface="Garamond"/>
              </a:rPr>
              <a:t>MPDL </a:t>
            </a:r>
            <a:r>
              <a:rPr b="1" lang="de-DE" sz="3000" strike="noStrike">
                <a:solidFill>
                  <a:srgbClr val="113b79"/>
                </a:solidFill>
                <a:latin typeface="Garamond"/>
              </a:rPr>
              <a:t>Servicearchitektur</a:t>
            </a:r>
            <a:r>
              <a:rPr b="1" lang="de-DE" sz="3000" strike="noStrike">
                <a:solidFill>
                  <a:srgbClr val="113b79"/>
                </a:solidFill>
                <a:latin typeface="Garamond"/>
              </a:rPr>
              <a:t> für FoDa / </a:t>
            </a: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
</a:t>
            </a: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Evaluation of Solutions for Big scientific working platform </a:t>
            </a: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
</a:t>
            </a: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
</a:t>
            </a: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
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Template Entwurf (Fußnotenmuster)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18E2788-3D07-4231-B1F5-9BCA56E2B145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196560" y="5258880"/>
            <a:ext cx="120492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Arial"/>
              </a:rPr>
              <a:t>MPDL INTERN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64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163B882-B19F-41CF-9ADD-25D4DC7DBBD7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65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Git management solutions: GitHub https://github.com/</a:t>
            </a:r>
            <a:endParaRPr/>
          </a:p>
        </p:txBody>
      </p:sp>
      <p:sp>
        <p:nvSpPr>
          <p:cNvPr id="166" name="TextShape 6"/>
          <p:cNvSpPr txBox="1"/>
          <p:nvPr/>
        </p:nvSpPr>
        <p:spPr>
          <a:xfrm>
            <a:off x="864000" y="1476000"/>
            <a:ext cx="8784000" cy="194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PROs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Powerful git management system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Project management features like user and groups management, private repositories, issue tracking, Wiki, Graphs, Milestons, etc.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Status of arts for open source SW development management systems: the biggest platform in the world 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Supports git-lfs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67" name="TextShape 7"/>
          <p:cNvSpPr txBox="1"/>
          <p:nvPr/>
        </p:nvSpPr>
        <p:spPr>
          <a:xfrm>
            <a:off x="759960" y="4176000"/>
            <a:ext cx="878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 private repos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CE version is only online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Support of groups and organizations is only in EE (can be installed locally)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71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BDCB4ED-5C09-40C5-8967-D43415249F3C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72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Problems</a:t>
            </a:r>
            <a:endParaRPr/>
          </a:p>
        </p:txBody>
      </p:sp>
      <p:sp>
        <p:nvSpPr>
          <p:cNvPr id="173" name="TextShape 6"/>
          <p:cNvSpPr txBox="1"/>
          <p:nvPr/>
        </p:nvSpPr>
        <p:spPr>
          <a:xfrm>
            <a:off x="864000" y="1476000"/>
            <a:ext cx="8784000" cy="18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Bittorent is doubtful due to security policy in the organizations like MPG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ownCloud is not sustainable and performant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has inborn disability for BLOBs handling, which can be partly covered with git module solutions like git-lfs and git-annex.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74" name="TextShape 7"/>
          <p:cNvSpPr txBox="1"/>
          <p:nvPr/>
        </p:nvSpPr>
        <p:spPr>
          <a:xfrm>
            <a:off x="194400" y="328536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Possible solution</a:t>
            </a:r>
            <a:endParaRPr/>
          </a:p>
        </p:txBody>
      </p:sp>
      <p:sp>
        <p:nvSpPr>
          <p:cNvPr id="175" name="TextShape 8"/>
          <p:cNvSpPr txBox="1"/>
          <p:nvPr/>
        </p:nvSpPr>
        <p:spPr>
          <a:xfrm>
            <a:off x="864000" y="3960000"/>
            <a:ext cx="8784000" cy="131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Check other commercial solutions like perforce, which has native support for BLOBs 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98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AA493C2-A12E-48BB-8364-CDBAD4EA5F72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99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Evaluated solutions</a:t>
            </a:r>
            <a:endParaRPr/>
          </a:p>
        </p:txBody>
      </p:sp>
      <p:sp>
        <p:nvSpPr>
          <p:cNvPr id="100" name="TextShape 6"/>
          <p:cNvSpPr txBox="1"/>
          <p:nvPr/>
        </p:nvSpPr>
        <p:spPr>
          <a:xfrm>
            <a:off x="432000" y="1296000"/>
            <a:ext cx="7704000" cy="8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>
                <a:latin typeface="Garamond"/>
              </a:rPr>
              <a:t>Filesharing</a:t>
            </a:r>
            <a:endParaRPr/>
          </a:p>
          <a:p>
            <a:endParaRPr/>
          </a:p>
        </p:txBody>
      </p:sp>
      <p:sp>
        <p:nvSpPr>
          <p:cNvPr id="101" name="TextShape 7"/>
          <p:cNvSpPr txBox="1"/>
          <p:nvPr/>
        </p:nvSpPr>
        <p:spPr>
          <a:xfrm>
            <a:off x="792000" y="1656000"/>
            <a:ext cx="64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ownCloud.org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academictorrents.com</a:t>
            </a:r>
            <a:endParaRPr/>
          </a:p>
        </p:txBody>
      </p:sp>
      <p:sp>
        <p:nvSpPr>
          <p:cNvPr id="102" name="TextShape 8"/>
          <p:cNvSpPr txBox="1"/>
          <p:nvPr/>
        </p:nvSpPr>
        <p:spPr>
          <a:xfrm>
            <a:off x="432000" y="2448000"/>
            <a:ext cx="770400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>
                <a:latin typeface="Garamond"/>
              </a:rPr>
              <a:t>Distributed Version Control Systems (DVCS)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03" name="TextShape 9"/>
          <p:cNvSpPr txBox="1"/>
          <p:nvPr/>
        </p:nvSpPr>
        <p:spPr>
          <a:xfrm>
            <a:off x="792000" y="2821680"/>
            <a:ext cx="640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git plain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git-annex</a:t>
            </a:r>
            <a:r>
              <a:rPr lang="de-DE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git-lfs</a:t>
            </a:r>
            <a:endParaRPr/>
          </a:p>
        </p:txBody>
      </p:sp>
      <p:sp>
        <p:nvSpPr>
          <p:cNvPr id="104" name="TextShape 10"/>
          <p:cNvSpPr txBox="1"/>
          <p:nvPr/>
        </p:nvSpPr>
        <p:spPr>
          <a:xfrm>
            <a:off x="432000" y="3888000"/>
            <a:ext cx="770400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>
                <a:latin typeface="Garamond"/>
              </a:rPr>
              <a:t>Git management solutions 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05" name="TextShape 11"/>
          <p:cNvSpPr txBox="1"/>
          <p:nvPr/>
        </p:nvSpPr>
        <p:spPr>
          <a:xfrm>
            <a:off x="815760" y="4288680"/>
            <a:ext cx="640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GitHub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GitLab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9254999-03B7-4623-96F4-C2DFE12029E5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10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Evaluated solutions</a:t>
            </a:r>
            <a:endParaRPr/>
          </a:p>
        </p:txBody>
      </p:sp>
      <p:sp>
        <p:nvSpPr>
          <p:cNvPr id="111" name="TextShape 6"/>
          <p:cNvSpPr txBox="1"/>
          <p:nvPr/>
        </p:nvSpPr>
        <p:spPr>
          <a:xfrm>
            <a:off x="432000" y="1296000"/>
            <a:ext cx="7704000" cy="8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>
                <a:latin typeface="Garamond"/>
              </a:rPr>
              <a:t>Dataset for testing</a:t>
            </a:r>
            <a:endParaRPr/>
          </a:p>
          <a:p>
            <a:endParaRPr/>
          </a:p>
        </p:txBody>
      </p:sp>
      <p:sp>
        <p:nvSpPr>
          <p:cNvPr id="112" name="TextShape 7"/>
          <p:cNvSpPr txBox="1"/>
          <p:nvPr/>
        </p:nvSpPr>
        <p:spPr>
          <a:xfrm>
            <a:off x="792000" y="1728000"/>
            <a:ext cx="727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6156 jpeg files (faces images)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Collection </a:t>
            </a:r>
            <a:r>
              <a:rPr lang="en-US">
                <a:latin typeface="Arial"/>
              </a:rPr>
              <a:t>supplemented</a:t>
            </a:r>
            <a:r>
              <a:rPr lang="de-DE">
                <a:latin typeface="Arial"/>
              </a:rPr>
              <a:t> data: TOC (cvs, xml), License (pdf)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File sizes: from 14Kb to 72Mb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Total size: 3,5Gb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13" name="TextShape 8"/>
          <p:cNvSpPr txBox="1"/>
          <p:nvPr/>
        </p:nvSpPr>
        <p:spPr>
          <a:xfrm>
            <a:off x="432000" y="3125880"/>
            <a:ext cx="7704000" cy="8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>
                <a:latin typeface="Garamond"/>
              </a:rPr>
              <a:t>Test PCs</a:t>
            </a:r>
            <a:endParaRPr/>
          </a:p>
          <a:p>
            <a:endParaRPr/>
          </a:p>
        </p:txBody>
      </p:sp>
      <p:sp>
        <p:nvSpPr>
          <p:cNvPr id="114" name="TextShape 9"/>
          <p:cNvSpPr txBox="1"/>
          <p:nvPr/>
        </p:nvSpPr>
        <p:spPr>
          <a:xfrm>
            <a:off x="792000" y="3557880"/>
            <a:ext cx="7272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Server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Ubuntu server 14.04 @ lenovo T430 laptop, 4CPUs@2900 MHz 16GB RAM, Disk 500 GB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Workstations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Ubuntu desktop 14.04 @ lenovo T430 laptop, 4CPUs@2600 MHz 8GB RAM, Disk 500 GB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Windows 7 SP1 Prof @ lenovo T430 laptop, 4CPUs@2600 MHz 8GB RAM, Disk 500 GB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15" name="TextShape 10"/>
          <p:cNvSpPr txBox="1"/>
          <p:nvPr/>
        </p:nvSpPr>
        <p:spPr>
          <a:xfrm>
            <a:off x="432000" y="1296360"/>
            <a:ext cx="7704000" cy="8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>
                <a:latin typeface="Garamond"/>
              </a:rPr>
              <a:t>Dataset for testing</a:t>
            </a:r>
            <a:endParaRPr/>
          </a:p>
          <a:p>
            <a:endParaRPr/>
          </a:p>
        </p:txBody>
      </p:sp>
      <p:sp>
        <p:nvSpPr>
          <p:cNvPr id="116" name="TextShape 11"/>
          <p:cNvSpPr txBox="1"/>
          <p:nvPr/>
        </p:nvSpPr>
        <p:spPr>
          <a:xfrm>
            <a:off x="792000" y="1728360"/>
            <a:ext cx="727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6156 jpeg files (faces images)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Collection </a:t>
            </a:r>
            <a:r>
              <a:rPr lang="en-US">
                <a:latin typeface="Arial"/>
              </a:rPr>
              <a:t>supplemented</a:t>
            </a:r>
            <a:r>
              <a:rPr lang="de-DE">
                <a:latin typeface="Arial"/>
              </a:rPr>
              <a:t> data: TOC (cvs, xml), License (pdf)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File sizes: from 14Kb to 72Mb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Total size: 3,5Gb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17" name="TextShape 12"/>
          <p:cNvSpPr txBox="1"/>
          <p:nvPr/>
        </p:nvSpPr>
        <p:spPr>
          <a:xfrm>
            <a:off x="792000" y="1728360"/>
            <a:ext cx="727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6156 jpeg files (faces images)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Collection </a:t>
            </a:r>
            <a:r>
              <a:rPr lang="en-US">
                <a:latin typeface="Arial"/>
              </a:rPr>
              <a:t>supplemented</a:t>
            </a:r>
            <a:r>
              <a:rPr lang="de-DE">
                <a:latin typeface="Arial"/>
              </a:rPr>
              <a:t> data: TOC (cvs, xml), License (pdf)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File sizes: from 14Kb to 72Mb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Total size: 3,5Gb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21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B94BD47-4953-485F-84C6-A7E810B155C8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22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Filesharing: ownCloud.org</a:t>
            </a:r>
            <a:endParaRPr/>
          </a:p>
        </p:txBody>
      </p:sp>
      <p:sp>
        <p:nvSpPr>
          <p:cNvPr id="123" name="TextShape 6"/>
          <p:cNvSpPr txBox="1"/>
          <p:nvPr/>
        </p:nvSpPr>
        <p:spPr>
          <a:xfrm>
            <a:off x="432000" y="1296000"/>
            <a:ext cx="7704000" cy="8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>
                <a:latin typeface="Garamond"/>
              </a:rPr>
              <a:t>MPDL DRG server: http://10.20.5.7:81/owncloud</a:t>
            </a:r>
            <a:endParaRPr/>
          </a:p>
          <a:p>
            <a:endParaRPr/>
          </a:p>
        </p:txBody>
      </p:sp>
      <p:sp>
        <p:nvSpPr>
          <p:cNvPr id="124" name="TextShape 7"/>
          <p:cNvSpPr txBox="1"/>
          <p:nvPr/>
        </p:nvSpPr>
        <p:spPr>
          <a:xfrm>
            <a:off x="792000" y="1656000"/>
            <a:ext cx="8784000" cy="194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PROs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Interface is simple and intuitive for use, does what it should do (syncing of files)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a-DK" sz="1400">
                <a:latin typeface="Arial"/>
              </a:rPr>
              <a:t>Desktop clients for all platforms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Performance (d/u): 6m15s/1h20m!!!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Easy to install and manage (server and clients)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app Store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CE and EE Servers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Mature</a:t>
            </a:r>
            <a:r>
              <a:rPr lang="de-DE" sz="1400">
                <a:latin typeface="Arial"/>
              </a:rPr>
              <a:t> SW (</a:t>
            </a:r>
            <a:r>
              <a:rPr lang="en-US" sz="1400">
                <a:latin typeface="Arial"/>
              </a:rPr>
              <a:t>version</a:t>
            </a:r>
            <a:r>
              <a:rPr lang="de-DE" sz="1400">
                <a:latin typeface="Arial"/>
              </a:rPr>
              <a:t> 8.2)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Mobile clients (non-free for CE!)</a:t>
            </a:r>
            <a:endParaRPr/>
          </a:p>
        </p:txBody>
      </p:sp>
      <p:sp>
        <p:nvSpPr>
          <p:cNvPr id="125" name="TextShape 8"/>
          <p:cNvSpPr txBox="1"/>
          <p:nvPr/>
        </p:nvSpPr>
        <p:spPr>
          <a:xfrm>
            <a:off x="807840" y="4214880"/>
            <a:ext cx="8784000" cy="154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Not suitable for BLOB sharing (due to http limits)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Version control is rudimentary and not sustainable: old versions are removed if size quota for user is exceeded, i.e. not for LTA conform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 DVCS features, not suitable for development of distributed SW Projects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slow by upload of many files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29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8FE3D47-162B-4C0E-8189-11192888B6B1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0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Filesharing: academictorrents.com</a:t>
            </a:r>
            <a:endParaRPr/>
          </a:p>
        </p:txBody>
      </p:sp>
      <p:sp>
        <p:nvSpPr>
          <p:cNvPr id="131" name="TextShape 6"/>
          <p:cNvSpPr txBox="1"/>
          <p:nvPr/>
        </p:nvSpPr>
        <p:spPr>
          <a:xfrm>
            <a:off x="839880" y="1512000"/>
            <a:ext cx="8784000" cy="13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PROs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Bittorrent technology is perfect for sharing and distribution of BLOBs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Clients for all platforms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Good sharing performance by many seeders (much better as by ownCloud)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Easy commitment of torrent for shared asset to academictorrents.com 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32" name="TextShape 7"/>
          <p:cNvSpPr txBox="1"/>
          <p:nvPr/>
        </p:nvSpPr>
        <p:spPr>
          <a:xfrm>
            <a:off x="807840" y="2928600"/>
            <a:ext cx="8784000" cy="194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The distribution of an asset via BT is only possibly with an open incoming port on seeder PC. The incoming port opening is not allowed in NAT-networks (like in MPDL) due to security vulnerability, thus seeder PC should be specially managed: moved to DMZ, dedicated FW settings, etc. (excessive management efforts)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Good sharing performance is achieved if many seeders/peers are online     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BT is exclusively focused on file sharing, no other features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Modern hardware FWs are filtering BT protocol packets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Direct P2P sharing is not implemented for all BT clients, an external tracker is needed for sharing.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36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F8D8FA7-B480-4D33-8F12-3E7943E4F029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7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DVCS: git plain</a:t>
            </a:r>
            <a:endParaRPr/>
          </a:p>
        </p:txBody>
      </p:sp>
      <p:sp>
        <p:nvSpPr>
          <p:cNvPr id="138" name="TextShape 6"/>
          <p:cNvSpPr txBox="1"/>
          <p:nvPr/>
        </p:nvSpPr>
        <p:spPr>
          <a:xfrm>
            <a:off x="839880" y="1476000"/>
            <a:ext cx="8784000" cy="23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PROs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Very popular and powerful system for distributed SW project development, state of art of open source SW development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Can be used in very heterogeneous development environment: many supported platforms, 4 transport protocols, can be flexible configured in any infrastructure landscape</a:t>
            </a:r>
            <a:r>
              <a:rPr lang="en-US" sz="1400">
                <a:latin typeface="Arial"/>
              </a:rPr>
              <a:t>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 centralized repo is needed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Advanced branching, powerful merging mechanism, full control over revisions, etc.: lot of powerful features and concepts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Good documentation, huge and comprehensive community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Lot of git-based tools and management services (GitHub, GitLab, Atlassian Stash, GitSwarm)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39" name="TextShape 7"/>
          <p:cNvSpPr txBox="1"/>
          <p:nvPr/>
        </p:nvSpPr>
        <p:spPr>
          <a:xfrm>
            <a:off x="759960" y="4176000"/>
            <a:ext cx="8784000" cy="194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Suitably for small and medium-size projects, repo cannot be bigger as 2 Gb, otherwise performance problems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many git concepts are complex to understand and to use</a:t>
            </a:r>
            <a:r>
              <a:rPr lang="en-US" sz="1400">
                <a:latin typeface="Arial"/>
              </a:rPr>
              <a:t>, steep learning curve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Not suitable for BLOBs handling, inborn disability (git duplicates BLOBs in working directory and object DB, excessive disk volume usage)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 narrow cloning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Authentication over authorization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 security restriction concept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05BCB25-9930-4B85-B039-7889F7EF54C8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44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DVCS: git-annex, https://git-annex.branchable.com/</a:t>
            </a:r>
            <a:endParaRPr/>
          </a:p>
        </p:txBody>
      </p:sp>
      <p:sp>
        <p:nvSpPr>
          <p:cNvPr id="145" name="TextShape 6"/>
          <p:cNvSpPr txBox="1"/>
          <p:nvPr/>
        </p:nvSpPr>
        <p:spPr>
          <a:xfrm>
            <a:off x="839880" y="1476000"/>
            <a:ext cx="8784000" cy="23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PROs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Allows to work with files in git repositories without checking into it (solution for BLOBs)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Feature full: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Syncing for annexed files: clear concept and syntax, no central bare repo is needed, separate MD and content syncing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whereis command indicates the file copies distribution in all repos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controlled backups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file integrity features: fsck, unused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Annex assistant: synchronization tool for OSX, Linux, Android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Supported by GitLab EE since v7.8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46" name="TextShape 7"/>
          <p:cNvSpPr txBox="1"/>
          <p:nvPr/>
        </p:nvSpPr>
        <p:spPr>
          <a:xfrm>
            <a:off x="759960" y="4176000"/>
            <a:ext cx="8784000" cy="154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Special workflow for BLOBs: commands and concepts, which are not git conform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Not really working under Windows (fallback in direct mode, symlinks is not not supported, needs x32 version of git, bad support of symlinks)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Annex assistant is wired and buggy (OpenSSH issue), i.e. only command line!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Developed and supported by one person in Haskell (&gt;700 Mb deps). Not really mature solution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Future is not clear: GiLab CE and EE supports git-lfs since last release   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0BB6EA1-174B-4A94-9FD2-AB76A1207464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1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DVCS: git-lfs, https://git-lfs.github.com/</a:t>
            </a:r>
            <a:endParaRPr/>
          </a:p>
        </p:txBody>
      </p:sp>
      <p:sp>
        <p:nvSpPr>
          <p:cNvPr id="152" name="TextShape 6"/>
          <p:cNvSpPr txBox="1"/>
          <p:nvPr/>
        </p:nvSpPr>
        <p:spPr>
          <a:xfrm>
            <a:off x="839880" y="1476000"/>
            <a:ext cx="8784000" cy="23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PROs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Allows to work with text pointers to files keeping the files on remote servers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Clear concept, reduced set of commands, same git workflow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Text pointers are good supported by plain git, much better as symlinks in git-annex, i.e. can be used in windows environment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Easy to install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Implemented in go (no deps, potentially good performance)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Implementations for storage backends like Amazon S3 available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Supported by GitHub and GitLab in both CE and EE versions, i.e. now</a:t>
            </a:r>
            <a:r>
              <a:rPr lang="en-US" sz="1400">
                <a:latin typeface="Arial"/>
              </a:rPr>
              <a:t> becoming standard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Good development community, many contributors, lot of commits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53" name="TextShape 7"/>
          <p:cNvSpPr txBox="1"/>
          <p:nvPr/>
        </p:nvSpPr>
        <p:spPr>
          <a:xfrm>
            <a:off x="759960" y="4176000"/>
            <a:ext cx="8784000" cy="17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Lack of documentation: no clear how to use the feature in production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pure command line feature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Not mature: v1.1.0, no usage experience, supported by GitHub and GitLab only in latest releases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GitHub: after pull/checkout/commit of LFS repository the pointers are overridden with real files, it's not clear how to generate new pointers for v2 (no workflow explained)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Git-lfs-test reference server implementation is not really fully functional (e.g. no pull/clone)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94400" y="143280"/>
            <a:ext cx="7494480" cy="18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Garamond"/>
              </a:rPr>
              <a:t> 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94400" y="6657480"/>
            <a:ext cx="101376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26.11.15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5788440" y="6657480"/>
            <a:ext cx="3136680" cy="1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8b8b8b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157" name="TextShape 4"/>
          <p:cNvSpPr txBox="1"/>
          <p:nvPr/>
        </p:nvSpPr>
        <p:spPr>
          <a:xfrm>
            <a:off x="8931600" y="6659640"/>
            <a:ext cx="773640" cy="16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E9F32DE-69EE-44F8-B14C-2E5C7D787082}" type="slidenum">
              <a:rPr lang="de-DE" sz="800" strike="noStrike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8" name="TextShape 5"/>
          <p:cNvSpPr txBox="1"/>
          <p:nvPr/>
        </p:nvSpPr>
        <p:spPr>
          <a:xfrm>
            <a:off x="194400" y="765000"/>
            <a:ext cx="9516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113b79"/>
                </a:solidFill>
                <a:latin typeface="Garamond"/>
              </a:rPr>
              <a:t>Git management solutions: GitLab http://10.20.5.7/</a:t>
            </a:r>
            <a:endParaRPr/>
          </a:p>
        </p:txBody>
      </p:sp>
      <p:sp>
        <p:nvSpPr>
          <p:cNvPr id="159" name="TextShape 6"/>
          <p:cNvSpPr txBox="1"/>
          <p:nvPr/>
        </p:nvSpPr>
        <p:spPr>
          <a:xfrm>
            <a:off x="839880" y="1476000"/>
            <a:ext cx="8784000" cy="21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PROs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Powerful git management system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Project management features like user and groups management, private repositories, issue tracking, Wiki, Graphs, Milestons, etc. Highly adjustable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Many features already in CE, which can be locally installed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Easy to install, good bundled for Linux platform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Good performance for remote repos (same as by plane git)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Supports git-lfs and git-annex (only in EE version)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Mature solution (current version 8.2) Intensively developed, broadly used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60" name="TextShape 7"/>
          <p:cNvSpPr txBox="1"/>
          <p:nvPr/>
        </p:nvSpPr>
        <p:spPr>
          <a:xfrm>
            <a:off x="759960" y="4176000"/>
            <a:ext cx="878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Git-annex in only in EE version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Many features for groups support only in EE: LDAP, Kerberos, Sharing in groups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MPDL PPT Template (Leerpräsentation) 20120307</Template>
  <TotalTime>710</TotalTime>
  <Application>LibreOffice/4.4.6.3$Linux_X86_64 LibreOffice_project/40m0$Build-3</Application>
  <Paragraphs>174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2015-09-18T06:21:20Z</dcterms:created>
  <dc:creator>u g</dc:creator>
  <dc:language>de-DE</dc:language>
  <cp:lastPrinted>2015-10-05T09:02:07Z</cp:lastPrinted>
  <dcterms:modified xsi:type="dcterms:W3CDTF">2015-11-26T10:52:58Z</dcterms:modified>
  <cp:revision>95</cp:revision>
  <dc:title>Musterpräsentation neues Template  für Powerpoint 2010 (und 2007)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A4-Papier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