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 id="261" r:id="rId7"/>
    <p:sldId id="265" r:id="rId8"/>
    <p:sldId id="266" r:id="rId9"/>
    <p:sldId id="267" r:id="rId10"/>
    <p:sldId id="263" r:id="rId11"/>
    <p:sldId id="262" r:id="rId12"/>
    <p:sldId id="268"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ACAB4-1BCE-F242-242C-4937CDC241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CBF1A09-71FB-7579-F011-0DCBDF2018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95C9F9-9CDD-8FB2-5067-F088DF89088B}"/>
              </a:ext>
            </a:extLst>
          </p:cNvPr>
          <p:cNvSpPr>
            <a:spLocks noGrp="1"/>
          </p:cNvSpPr>
          <p:nvPr>
            <p:ph type="dt" sz="half" idx="10"/>
          </p:nvPr>
        </p:nvSpPr>
        <p:spPr/>
        <p:txBody>
          <a:bodyPr/>
          <a:lstStyle/>
          <a:p>
            <a:fld id="{C1C182CF-190A-40F5-A7D3-A57A3D75AFA2}" type="datetimeFigureOut">
              <a:rPr lang="en-US" smtClean="0"/>
              <a:t>11/25/2022</a:t>
            </a:fld>
            <a:endParaRPr lang="en-US"/>
          </a:p>
        </p:txBody>
      </p:sp>
      <p:sp>
        <p:nvSpPr>
          <p:cNvPr id="5" name="Footer Placeholder 4">
            <a:extLst>
              <a:ext uri="{FF2B5EF4-FFF2-40B4-BE49-F238E27FC236}">
                <a16:creationId xmlns:a16="http://schemas.microsoft.com/office/drawing/2014/main" id="{8A759D34-986D-DADA-B535-AE637B5557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93E479-16D9-2C72-3924-E33C4D388EDC}"/>
              </a:ext>
            </a:extLst>
          </p:cNvPr>
          <p:cNvSpPr>
            <a:spLocks noGrp="1"/>
          </p:cNvSpPr>
          <p:nvPr>
            <p:ph type="sldNum" sz="quarter" idx="12"/>
          </p:nvPr>
        </p:nvSpPr>
        <p:spPr/>
        <p:txBody>
          <a:bodyPr/>
          <a:lstStyle/>
          <a:p>
            <a:fld id="{2FBA6490-5A89-48ED-94ED-BFFB036E9075}" type="slidenum">
              <a:rPr lang="en-US" smtClean="0"/>
              <a:t>‹#›</a:t>
            </a:fld>
            <a:endParaRPr lang="en-US"/>
          </a:p>
        </p:txBody>
      </p:sp>
    </p:spTree>
    <p:extLst>
      <p:ext uri="{BB962C8B-B14F-4D97-AF65-F5344CB8AC3E}">
        <p14:creationId xmlns:p14="http://schemas.microsoft.com/office/powerpoint/2010/main" val="3643883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D0422-6CEA-AB9A-C796-2149E4A99D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B0F399-8588-492C-9418-9ECBB45CFB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4CDEF1-4683-ECEA-E59D-92B4964A3B12}"/>
              </a:ext>
            </a:extLst>
          </p:cNvPr>
          <p:cNvSpPr>
            <a:spLocks noGrp="1"/>
          </p:cNvSpPr>
          <p:nvPr>
            <p:ph type="dt" sz="half" idx="10"/>
          </p:nvPr>
        </p:nvSpPr>
        <p:spPr/>
        <p:txBody>
          <a:bodyPr/>
          <a:lstStyle/>
          <a:p>
            <a:fld id="{C1C182CF-190A-40F5-A7D3-A57A3D75AFA2}" type="datetimeFigureOut">
              <a:rPr lang="en-US" smtClean="0"/>
              <a:t>11/25/2022</a:t>
            </a:fld>
            <a:endParaRPr lang="en-US"/>
          </a:p>
        </p:txBody>
      </p:sp>
      <p:sp>
        <p:nvSpPr>
          <p:cNvPr id="5" name="Footer Placeholder 4">
            <a:extLst>
              <a:ext uri="{FF2B5EF4-FFF2-40B4-BE49-F238E27FC236}">
                <a16:creationId xmlns:a16="http://schemas.microsoft.com/office/drawing/2014/main" id="{28A3C482-856D-7C01-D6EA-9FCD35DBAF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1A28FB-4331-A144-5401-178D335CC3F4}"/>
              </a:ext>
            </a:extLst>
          </p:cNvPr>
          <p:cNvSpPr>
            <a:spLocks noGrp="1"/>
          </p:cNvSpPr>
          <p:nvPr>
            <p:ph type="sldNum" sz="quarter" idx="12"/>
          </p:nvPr>
        </p:nvSpPr>
        <p:spPr/>
        <p:txBody>
          <a:bodyPr/>
          <a:lstStyle/>
          <a:p>
            <a:fld id="{2FBA6490-5A89-48ED-94ED-BFFB036E9075}" type="slidenum">
              <a:rPr lang="en-US" smtClean="0"/>
              <a:t>‹#›</a:t>
            </a:fld>
            <a:endParaRPr lang="en-US"/>
          </a:p>
        </p:txBody>
      </p:sp>
    </p:spTree>
    <p:extLst>
      <p:ext uri="{BB962C8B-B14F-4D97-AF65-F5344CB8AC3E}">
        <p14:creationId xmlns:p14="http://schemas.microsoft.com/office/powerpoint/2010/main" val="2513407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EA063-8623-F038-CBD9-C88A579818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8F6F79-003B-F293-154A-CB78A82914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AC003E-FB64-981E-7AC4-096C996E763E}"/>
              </a:ext>
            </a:extLst>
          </p:cNvPr>
          <p:cNvSpPr>
            <a:spLocks noGrp="1"/>
          </p:cNvSpPr>
          <p:nvPr>
            <p:ph type="dt" sz="half" idx="10"/>
          </p:nvPr>
        </p:nvSpPr>
        <p:spPr/>
        <p:txBody>
          <a:bodyPr/>
          <a:lstStyle/>
          <a:p>
            <a:fld id="{C1C182CF-190A-40F5-A7D3-A57A3D75AFA2}" type="datetimeFigureOut">
              <a:rPr lang="en-US" smtClean="0"/>
              <a:t>11/25/2022</a:t>
            </a:fld>
            <a:endParaRPr lang="en-US"/>
          </a:p>
        </p:txBody>
      </p:sp>
      <p:sp>
        <p:nvSpPr>
          <p:cNvPr id="5" name="Footer Placeholder 4">
            <a:extLst>
              <a:ext uri="{FF2B5EF4-FFF2-40B4-BE49-F238E27FC236}">
                <a16:creationId xmlns:a16="http://schemas.microsoft.com/office/drawing/2014/main" id="{F7EF34CA-1479-07F0-B291-921E045923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36B6BA-84DD-8133-8D72-79C3493B34CA}"/>
              </a:ext>
            </a:extLst>
          </p:cNvPr>
          <p:cNvSpPr>
            <a:spLocks noGrp="1"/>
          </p:cNvSpPr>
          <p:nvPr>
            <p:ph type="sldNum" sz="quarter" idx="12"/>
          </p:nvPr>
        </p:nvSpPr>
        <p:spPr/>
        <p:txBody>
          <a:bodyPr/>
          <a:lstStyle/>
          <a:p>
            <a:fld id="{2FBA6490-5A89-48ED-94ED-BFFB036E9075}" type="slidenum">
              <a:rPr lang="en-US" smtClean="0"/>
              <a:t>‹#›</a:t>
            </a:fld>
            <a:endParaRPr lang="en-US"/>
          </a:p>
        </p:txBody>
      </p:sp>
    </p:spTree>
    <p:extLst>
      <p:ext uri="{BB962C8B-B14F-4D97-AF65-F5344CB8AC3E}">
        <p14:creationId xmlns:p14="http://schemas.microsoft.com/office/powerpoint/2010/main" val="117708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C4145-A985-5533-66F4-6D9E72974F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FEE739-05D0-484B-2C15-85A7BC1141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B7BDF4-0150-B751-4B07-C985319BD138}"/>
              </a:ext>
            </a:extLst>
          </p:cNvPr>
          <p:cNvSpPr>
            <a:spLocks noGrp="1"/>
          </p:cNvSpPr>
          <p:nvPr>
            <p:ph type="dt" sz="half" idx="10"/>
          </p:nvPr>
        </p:nvSpPr>
        <p:spPr/>
        <p:txBody>
          <a:bodyPr/>
          <a:lstStyle/>
          <a:p>
            <a:fld id="{C1C182CF-190A-40F5-A7D3-A57A3D75AFA2}" type="datetimeFigureOut">
              <a:rPr lang="en-US" smtClean="0"/>
              <a:t>11/25/2022</a:t>
            </a:fld>
            <a:endParaRPr lang="en-US"/>
          </a:p>
        </p:txBody>
      </p:sp>
      <p:sp>
        <p:nvSpPr>
          <p:cNvPr id="5" name="Footer Placeholder 4">
            <a:extLst>
              <a:ext uri="{FF2B5EF4-FFF2-40B4-BE49-F238E27FC236}">
                <a16:creationId xmlns:a16="http://schemas.microsoft.com/office/drawing/2014/main" id="{E7C964E8-4B00-DACB-525D-D34C94F421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5666CF-C32C-3608-47C9-6D63E318C1DD}"/>
              </a:ext>
            </a:extLst>
          </p:cNvPr>
          <p:cNvSpPr>
            <a:spLocks noGrp="1"/>
          </p:cNvSpPr>
          <p:nvPr>
            <p:ph type="sldNum" sz="quarter" idx="12"/>
          </p:nvPr>
        </p:nvSpPr>
        <p:spPr/>
        <p:txBody>
          <a:bodyPr/>
          <a:lstStyle/>
          <a:p>
            <a:fld id="{2FBA6490-5A89-48ED-94ED-BFFB036E9075}" type="slidenum">
              <a:rPr lang="en-US" smtClean="0"/>
              <a:t>‹#›</a:t>
            </a:fld>
            <a:endParaRPr lang="en-US"/>
          </a:p>
        </p:txBody>
      </p:sp>
    </p:spTree>
    <p:extLst>
      <p:ext uri="{BB962C8B-B14F-4D97-AF65-F5344CB8AC3E}">
        <p14:creationId xmlns:p14="http://schemas.microsoft.com/office/powerpoint/2010/main" val="3277483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F40BD-520C-A96F-CC68-5B058ED8AE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449E74-E4C9-F5B6-DADE-8C0FC5B08E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49B806-2EAF-DABF-CE75-99705C085E1A}"/>
              </a:ext>
            </a:extLst>
          </p:cNvPr>
          <p:cNvSpPr>
            <a:spLocks noGrp="1"/>
          </p:cNvSpPr>
          <p:nvPr>
            <p:ph type="dt" sz="half" idx="10"/>
          </p:nvPr>
        </p:nvSpPr>
        <p:spPr/>
        <p:txBody>
          <a:bodyPr/>
          <a:lstStyle/>
          <a:p>
            <a:fld id="{C1C182CF-190A-40F5-A7D3-A57A3D75AFA2}" type="datetimeFigureOut">
              <a:rPr lang="en-US" smtClean="0"/>
              <a:t>11/25/2022</a:t>
            </a:fld>
            <a:endParaRPr lang="en-US"/>
          </a:p>
        </p:txBody>
      </p:sp>
      <p:sp>
        <p:nvSpPr>
          <p:cNvPr id="5" name="Footer Placeholder 4">
            <a:extLst>
              <a:ext uri="{FF2B5EF4-FFF2-40B4-BE49-F238E27FC236}">
                <a16:creationId xmlns:a16="http://schemas.microsoft.com/office/drawing/2014/main" id="{1549C064-1A8A-2DE7-7268-62148C6CB6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80B957-7E5E-3DB5-6FDA-17B6A101E08A}"/>
              </a:ext>
            </a:extLst>
          </p:cNvPr>
          <p:cNvSpPr>
            <a:spLocks noGrp="1"/>
          </p:cNvSpPr>
          <p:nvPr>
            <p:ph type="sldNum" sz="quarter" idx="12"/>
          </p:nvPr>
        </p:nvSpPr>
        <p:spPr/>
        <p:txBody>
          <a:bodyPr/>
          <a:lstStyle/>
          <a:p>
            <a:fld id="{2FBA6490-5A89-48ED-94ED-BFFB036E9075}" type="slidenum">
              <a:rPr lang="en-US" smtClean="0"/>
              <a:t>‹#›</a:t>
            </a:fld>
            <a:endParaRPr lang="en-US"/>
          </a:p>
        </p:txBody>
      </p:sp>
    </p:spTree>
    <p:extLst>
      <p:ext uri="{BB962C8B-B14F-4D97-AF65-F5344CB8AC3E}">
        <p14:creationId xmlns:p14="http://schemas.microsoft.com/office/powerpoint/2010/main" val="886676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CCCF5-839B-7857-7F68-F2DF30D770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D748DC-CB9F-1E96-1948-C0A049F7B9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28D61C-BA6C-4949-CC28-5680A0A958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29730D-4F43-8FFB-3503-EFBF8CF1E4FC}"/>
              </a:ext>
            </a:extLst>
          </p:cNvPr>
          <p:cNvSpPr>
            <a:spLocks noGrp="1"/>
          </p:cNvSpPr>
          <p:nvPr>
            <p:ph type="dt" sz="half" idx="10"/>
          </p:nvPr>
        </p:nvSpPr>
        <p:spPr/>
        <p:txBody>
          <a:bodyPr/>
          <a:lstStyle/>
          <a:p>
            <a:fld id="{C1C182CF-190A-40F5-A7D3-A57A3D75AFA2}" type="datetimeFigureOut">
              <a:rPr lang="en-US" smtClean="0"/>
              <a:t>11/25/2022</a:t>
            </a:fld>
            <a:endParaRPr lang="en-US"/>
          </a:p>
        </p:txBody>
      </p:sp>
      <p:sp>
        <p:nvSpPr>
          <p:cNvPr id="6" name="Footer Placeholder 5">
            <a:extLst>
              <a:ext uri="{FF2B5EF4-FFF2-40B4-BE49-F238E27FC236}">
                <a16:creationId xmlns:a16="http://schemas.microsoft.com/office/drawing/2014/main" id="{2B6846B0-F040-7593-6290-9A6805DCCA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E9CC95-E72B-6C5D-AA68-3D0EE31A98BD}"/>
              </a:ext>
            </a:extLst>
          </p:cNvPr>
          <p:cNvSpPr>
            <a:spLocks noGrp="1"/>
          </p:cNvSpPr>
          <p:nvPr>
            <p:ph type="sldNum" sz="quarter" idx="12"/>
          </p:nvPr>
        </p:nvSpPr>
        <p:spPr/>
        <p:txBody>
          <a:bodyPr/>
          <a:lstStyle/>
          <a:p>
            <a:fld id="{2FBA6490-5A89-48ED-94ED-BFFB036E9075}" type="slidenum">
              <a:rPr lang="en-US" smtClean="0"/>
              <a:t>‹#›</a:t>
            </a:fld>
            <a:endParaRPr lang="en-US"/>
          </a:p>
        </p:txBody>
      </p:sp>
    </p:spTree>
    <p:extLst>
      <p:ext uri="{BB962C8B-B14F-4D97-AF65-F5344CB8AC3E}">
        <p14:creationId xmlns:p14="http://schemas.microsoft.com/office/powerpoint/2010/main" val="2909162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74F74-6736-C111-16A7-C4FAFD8B31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4301975-6F6E-E266-A104-37487C8435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0CDFD6-E4CC-6EB5-1B04-A9B7691522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F81269-A1EF-05CB-64B2-D2C43A4D7B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D5D637-E6DE-595E-73DF-288E77E774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FCF5D57-B674-71CE-19FD-31C6863C4B31}"/>
              </a:ext>
            </a:extLst>
          </p:cNvPr>
          <p:cNvSpPr>
            <a:spLocks noGrp="1"/>
          </p:cNvSpPr>
          <p:nvPr>
            <p:ph type="dt" sz="half" idx="10"/>
          </p:nvPr>
        </p:nvSpPr>
        <p:spPr/>
        <p:txBody>
          <a:bodyPr/>
          <a:lstStyle/>
          <a:p>
            <a:fld id="{C1C182CF-190A-40F5-A7D3-A57A3D75AFA2}" type="datetimeFigureOut">
              <a:rPr lang="en-US" smtClean="0"/>
              <a:t>11/25/2022</a:t>
            </a:fld>
            <a:endParaRPr lang="en-US"/>
          </a:p>
        </p:txBody>
      </p:sp>
      <p:sp>
        <p:nvSpPr>
          <p:cNvPr id="8" name="Footer Placeholder 7">
            <a:extLst>
              <a:ext uri="{FF2B5EF4-FFF2-40B4-BE49-F238E27FC236}">
                <a16:creationId xmlns:a16="http://schemas.microsoft.com/office/drawing/2014/main" id="{59DC22AA-DE6E-13EB-D0B8-002BEEABCF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CBF555-B3B0-1418-8920-B5C0C8CC5A72}"/>
              </a:ext>
            </a:extLst>
          </p:cNvPr>
          <p:cNvSpPr>
            <a:spLocks noGrp="1"/>
          </p:cNvSpPr>
          <p:nvPr>
            <p:ph type="sldNum" sz="quarter" idx="12"/>
          </p:nvPr>
        </p:nvSpPr>
        <p:spPr/>
        <p:txBody>
          <a:bodyPr/>
          <a:lstStyle/>
          <a:p>
            <a:fld id="{2FBA6490-5A89-48ED-94ED-BFFB036E9075}" type="slidenum">
              <a:rPr lang="en-US" smtClean="0"/>
              <a:t>‹#›</a:t>
            </a:fld>
            <a:endParaRPr lang="en-US"/>
          </a:p>
        </p:txBody>
      </p:sp>
    </p:spTree>
    <p:extLst>
      <p:ext uri="{BB962C8B-B14F-4D97-AF65-F5344CB8AC3E}">
        <p14:creationId xmlns:p14="http://schemas.microsoft.com/office/powerpoint/2010/main" val="2288380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ABD5E-E83F-F4C8-2E1A-519206E253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0C1AB3-FDDC-D1B6-A8DB-05A941F99241}"/>
              </a:ext>
            </a:extLst>
          </p:cNvPr>
          <p:cNvSpPr>
            <a:spLocks noGrp="1"/>
          </p:cNvSpPr>
          <p:nvPr>
            <p:ph type="dt" sz="half" idx="10"/>
          </p:nvPr>
        </p:nvSpPr>
        <p:spPr/>
        <p:txBody>
          <a:bodyPr/>
          <a:lstStyle/>
          <a:p>
            <a:fld id="{C1C182CF-190A-40F5-A7D3-A57A3D75AFA2}" type="datetimeFigureOut">
              <a:rPr lang="en-US" smtClean="0"/>
              <a:t>11/25/2022</a:t>
            </a:fld>
            <a:endParaRPr lang="en-US"/>
          </a:p>
        </p:txBody>
      </p:sp>
      <p:sp>
        <p:nvSpPr>
          <p:cNvPr id="4" name="Footer Placeholder 3">
            <a:extLst>
              <a:ext uri="{FF2B5EF4-FFF2-40B4-BE49-F238E27FC236}">
                <a16:creationId xmlns:a16="http://schemas.microsoft.com/office/drawing/2014/main" id="{3B75914A-C1BF-BE88-A0EB-E7DF890BAA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E5630CA-33DB-4766-988F-3ECEC5913AEE}"/>
              </a:ext>
            </a:extLst>
          </p:cNvPr>
          <p:cNvSpPr>
            <a:spLocks noGrp="1"/>
          </p:cNvSpPr>
          <p:nvPr>
            <p:ph type="sldNum" sz="quarter" idx="12"/>
          </p:nvPr>
        </p:nvSpPr>
        <p:spPr/>
        <p:txBody>
          <a:bodyPr/>
          <a:lstStyle/>
          <a:p>
            <a:fld id="{2FBA6490-5A89-48ED-94ED-BFFB036E9075}" type="slidenum">
              <a:rPr lang="en-US" smtClean="0"/>
              <a:t>‹#›</a:t>
            </a:fld>
            <a:endParaRPr lang="en-US"/>
          </a:p>
        </p:txBody>
      </p:sp>
    </p:spTree>
    <p:extLst>
      <p:ext uri="{BB962C8B-B14F-4D97-AF65-F5344CB8AC3E}">
        <p14:creationId xmlns:p14="http://schemas.microsoft.com/office/powerpoint/2010/main" val="3195737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0BDCEF-0709-7979-3B77-414DF4A5A291}"/>
              </a:ext>
            </a:extLst>
          </p:cNvPr>
          <p:cNvSpPr>
            <a:spLocks noGrp="1"/>
          </p:cNvSpPr>
          <p:nvPr>
            <p:ph type="dt" sz="half" idx="10"/>
          </p:nvPr>
        </p:nvSpPr>
        <p:spPr/>
        <p:txBody>
          <a:bodyPr/>
          <a:lstStyle/>
          <a:p>
            <a:fld id="{C1C182CF-190A-40F5-A7D3-A57A3D75AFA2}" type="datetimeFigureOut">
              <a:rPr lang="en-US" smtClean="0"/>
              <a:t>11/25/2022</a:t>
            </a:fld>
            <a:endParaRPr lang="en-US"/>
          </a:p>
        </p:txBody>
      </p:sp>
      <p:sp>
        <p:nvSpPr>
          <p:cNvPr id="3" name="Footer Placeholder 2">
            <a:extLst>
              <a:ext uri="{FF2B5EF4-FFF2-40B4-BE49-F238E27FC236}">
                <a16:creationId xmlns:a16="http://schemas.microsoft.com/office/drawing/2014/main" id="{017EB564-FCA5-D2A8-4360-5FD20C1094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C931AE9-38B5-0EF2-DB71-E279F96CAC71}"/>
              </a:ext>
            </a:extLst>
          </p:cNvPr>
          <p:cNvSpPr>
            <a:spLocks noGrp="1"/>
          </p:cNvSpPr>
          <p:nvPr>
            <p:ph type="sldNum" sz="quarter" idx="12"/>
          </p:nvPr>
        </p:nvSpPr>
        <p:spPr/>
        <p:txBody>
          <a:bodyPr/>
          <a:lstStyle/>
          <a:p>
            <a:fld id="{2FBA6490-5A89-48ED-94ED-BFFB036E9075}" type="slidenum">
              <a:rPr lang="en-US" smtClean="0"/>
              <a:t>‹#›</a:t>
            </a:fld>
            <a:endParaRPr lang="en-US"/>
          </a:p>
        </p:txBody>
      </p:sp>
    </p:spTree>
    <p:extLst>
      <p:ext uri="{BB962C8B-B14F-4D97-AF65-F5344CB8AC3E}">
        <p14:creationId xmlns:p14="http://schemas.microsoft.com/office/powerpoint/2010/main" val="1235516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A9DF7-26BC-371B-856C-69E2B90D2C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4036997-B88C-111E-6DE5-7FE29E2060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C575882-4394-4D2C-F643-05A725F4CB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213175-3E44-B92E-17FF-4F696E103CA1}"/>
              </a:ext>
            </a:extLst>
          </p:cNvPr>
          <p:cNvSpPr>
            <a:spLocks noGrp="1"/>
          </p:cNvSpPr>
          <p:nvPr>
            <p:ph type="dt" sz="half" idx="10"/>
          </p:nvPr>
        </p:nvSpPr>
        <p:spPr/>
        <p:txBody>
          <a:bodyPr/>
          <a:lstStyle/>
          <a:p>
            <a:fld id="{C1C182CF-190A-40F5-A7D3-A57A3D75AFA2}" type="datetimeFigureOut">
              <a:rPr lang="en-US" smtClean="0"/>
              <a:t>11/25/2022</a:t>
            </a:fld>
            <a:endParaRPr lang="en-US"/>
          </a:p>
        </p:txBody>
      </p:sp>
      <p:sp>
        <p:nvSpPr>
          <p:cNvPr id="6" name="Footer Placeholder 5">
            <a:extLst>
              <a:ext uri="{FF2B5EF4-FFF2-40B4-BE49-F238E27FC236}">
                <a16:creationId xmlns:a16="http://schemas.microsoft.com/office/drawing/2014/main" id="{1025A9DF-A978-E0C9-037E-A135005601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1C5C73-CA2E-3C2E-A19A-98ADE46DA5FA}"/>
              </a:ext>
            </a:extLst>
          </p:cNvPr>
          <p:cNvSpPr>
            <a:spLocks noGrp="1"/>
          </p:cNvSpPr>
          <p:nvPr>
            <p:ph type="sldNum" sz="quarter" idx="12"/>
          </p:nvPr>
        </p:nvSpPr>
        <p:spPr/>
        <p:txBody>
          <a:bodyPr/>
          <a:lstStyle/>
          <a:p>
            <a:fld id="{2FBA6490-5A89-48ED-94ED-BFFB036E9075}" type="slidenum">
              <a:rPr lang="en-US" smtClean="0"/>
              <a:t>‹#›</a:t>
            </a:fld>
            <a:endParaRPr lang="en-US"/>
          </a:p>
        </p:txBody>
      </p:sp>
    </p:spTree>
    <p:extLst>
      <p:ext uri="{BB962C8B-B14F-4D97-AF65-F5344CB8AC3E}">
        <p14:creationId xmlns:p14="http://schemas.microsoft.com/office/powerpoint/2010/main" val="1557596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819F5-9E31-BAD2-0317-6358F3E015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367B543-4BD1-2650-A8D7-106FA8B5C5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34E443-2710-8AC9-E025-FD84C62DEE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7ADB38-E138-8E81-94BB-D6ADE1A60136}"/>
              </a:ext>
            </a:extLst>
          </p:cNvPr>
          <p:cNvSpPr>
            <a:spLocks noGrp="1"/>
          </p:cNvSpPr>
          <p:nvPr>
            <p:ph type="dt" sz="half" idx="10"/>
          </p:nvPr>
        </p:nvSpPr>
        <p:spPr/>
        <p:txBody>
          <a:bodyPr/>
          <a:lstStyle/>
          <a:p>
            <a:fld id="{C1C182CF-190A-40F5-A7D3-A57A3D75AFA2}" type="datetimeFigureOut">
              <a:rPr lang="en-US" smtClean="0"/>
              <a:t>11/25/2022</a:t>
            </a:fld>
            <a:endParaRPr lang="en-US"/>
          </a:p>
        </p:txBody>
      </p:sp>
      <p:sp>
        <p:nvSpPr>
          <p:cNvPr id="6" name="Footer Placeholder 5">
            <a:extLst>
              <a:ext uri="{FF2B5EF4-FFF2-40B4-BE49-F238E27FC236}">
                <a16:creationId xmlns:a16="http://schemas.microsoft.com/office/drawing/2014/main" id="{A4590050-CEA9-1DCA-B7D0-887BFA7BEA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3A1B9F-8C94-ED4A-FFA0-E14AD58F5F2F}"/>
              </a:ext>
            </a:extLst>
          </p:cNvPr>
          <p:cNvSpPr>
            <a:spLocks noGrp="1"/>
          </p:cNvSpPr>
          <p:nvPr>
            <p:ph type="sldNum" sz="quarter" idx="12"/>
          </p:nvPr>
        </p:nvSpPr>
        <p:spPr/>
        <p:txBody>
          <a:bodyPr/>
          <a:lstStyle/>
          <a:p>
            <a:fld id="{2FBA6490-5A89-48ED-94ED-BFFB036E9075}" type="slidenum">
              <a:rPr lang="en-US" smtClean="0"/>
              <a:t>‹#›</a:t>
            </a:fld>
            <a:endParaRPr lang="en-US"/>
          </a:p>
        </p:txBody>
      </p:sp>
    </p:spTree>
    <p:extLst>
      <p:ext uri="{BB962C8B-B14F-4D97-AF65-F5344CB8AC3E}">
        <p14:creationId xmlns:p14="http://schemas.microsoft.com/office/powerpoint/2010/main" val="2959088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4B5491-632D-9094-BC51-9DB1E013DF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FC25DB-89E1-4C82-E3EA-7BEAA33ADF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98F22A-2604-9153-272E-36B8FF8942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C182CF-190A-40F5-A7D3-A57A3D75AFA2}" type="datetimeFigureOut">
              <a:rPr lang="en-US" smtClean="0"/>
              <a:t>11/25/2022</a:t>
            </a:fld>
            <a:endParaRPr lang="en-US"/>
          </a:p>
        </p:txBody>
      </p:sp>
      <p:sp>
        <p:nvSpPr>
          <p:cNvPr id="5" name="Footer Placeholder 4">
            <a:extLst>
              <a:ext uri="{FF2B5EF4-FFF2-40B4-BE49-F238E27FC236}">
                <a16:creationId xmlns:a16="http://schemas.microsoft.com/office/drawing/2014/main" id="{81748262-0642-FD71-7DBE-824E17678C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B2AC1FC-358E-96EA-5951-9E3FCC0AAC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BA6490-5A89-48ED-94ED-BFFB036E9075}" type="slidenum">
              <a:rPr lang="en-US" smtClean="0"/>
              <a:t>‹#›</a:t>
            </a:fld>
            <a:endParaRPr lang="en-US"/>
          </a:p>
        </p:txBody>
      </p:sp>
    </p:spTree>
    <p:extLst>
      <p:ext uri="{BB962C8B-B14F-4D97-AF65-F5344CB8AC3E}">
        <p14:creationId xmlns:p14="http://schemas.microsoft.com/office/powerpoint/2010/main" val="7158202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akshaydattatraykhare/data-for-admission-in-the-university"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00D0D-A275-9158-52EC-4B42C49B437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D3DC648F-D70B-9869-5502-5E7CCFDD2EB2}"/>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F8C00003-04F6-7DA0-F490-436B00A559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412" cy="6858000"/>
          </a:xfrm>
          <a:prstGeom prst="rect">
            <a:avLst/>
          </a:prstGeom>
        </p:spPr>
      </p:pic>
      <p:sp>
        <p:nvSpPr>
          <p:cNvPr id="7" name="TextBox 6">
            <a:extLst>
              <a:ext uri="{FF2B5EF4-FFF2-40B4-BE49-F238E27FC236}">
                <a16:creationId xmlns:a16="http://schemas.microsoft.com/office/drawing/2014/main" id="{B1213BD4-AAF6-9696-6A5A-469352E2220C}"/>
              </a:ext>
            </a:extLst>
          </p:cNvPr>
          <p:cNvSpPr txBox="1"/>
          <p:nvPr/>
        </p:nvSpPr>
        <p:spPr>
          <a:xfrm>
            <a:off x="5595151" y="696235"/>
            <a:ext cx="6094520" cy="3828227"/>
          </a:xfrm>
          <a:prstGeom prst="rect">
            <a:avLst/>
          </a:prstGeom>
          <a:noFill/>
        </p:spPr>
        <p:txBody>
          <a:bodyPr wrap="square">
            <a:spAutoFit/>
          </a:bodyPr>
          <a:lstStyle/>
          <a:p>
            <a:pPr marL="0" marR="0" algn="ctr">
              <a:spcBef>
                <a:spcPts val="0"/>
              </a:spcBef>
              <a:spcAft>
                <a:spcPts val="0"/>
              </a:spcAft>
            </a:pPr>
            <a:r>
              <a:rPr lang="en-US" sz="2400" b="1" dirty="0">
                <a:solidFill>
                  <a:schemeClr val="bg1"/>
                </a:solidFill>
                <a:effectLst/>
                <a:latin typeface="Times New Roman" panose="02020603050405020304" pitchFamily="18" charset="0"/>
                <a:ea typeface="Times New Roman" panose="02020603050405020304" pitchFamily="18" charset="0"/>
              </a:rPr>
              <a:t>Machine Learning Model to Predict </a:t>
            </a:r>
            <a:endParaRPr lang="en-US" sz="1400" dirty="0">
              <a:solidFill>
                <a:schemeClr val="bg1"/>
              </a:solidFill>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2400" b="1" dirty="0">
                <a:solidFill>
                  <a:schemeClr val="bg1"/>
                </a:solidFill>
                <a:effectLst/>
                <a:latin typeface="Times New Roman" panose="02020603050405020304" pitchFamily="18" charset="0"/>
                <a:ea typeface="Times New Roman" panose="02020603050405020304" pitchFamily="18" charset="0"/>
              </a:rPr>
              <a:t>a Priority Level of University Admission: </a:t>
            </a:r>
            <a:endParaRPr lang="en-US" sz="1400" dirty="0">
              <a:solidFill>
                <a:schemeClr val="bg1"/>
              </a:solidFill>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2400" b="1" dirty="0">
                <a:solidFill>
                  <a:schemeClr val="bg1"/>
                </a:solidFill>
                <a:effectLst/>
                <a:latin typeface="Times New Roman" panose="02020603050405020304" pitchFamily="18" charset="0"/>
                <a:ea typeface="Times New Roman" panose="02020603050405020304" pitchFamily="18" charset="0"/>
              </a:rPr>
              <a:t>Case study for multiclass classification </a:t>
            </a:r>
            <a:endParaRPr lang="en-US" sz="1400" dirty="0">
              <a:solidFill>
                <a:schemeClr val="bg1"/>
              </a:solidFill>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2000" b="1" dirty="0">
                <a:solidFill>
                  <a:schemeClr val="bg1"/>
                </a:solidFill>
                <a:effectLst/>
                <a:latin typeface="Times New Roman" panose="02020603050405020304" pitchFamily="18" charset="0"/>
                <a:ea typeface="Times New Roman" panose="02020603050405020304" pitchFamily="18" charset="0"/>
              </a:rPr>
              <a:t> </a:t>
            </a:r>
            <a:endParaRPr lang="en-US" sz="1100" dirty="0">
              <a:solidFill>
                <a:schemeClr val="bg1"/>
              </a:solidFill>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2000" b="1" dirty="0">
                <a:solidFill>
                  <a:schemeClr val="bg1"/>
                </a:solidFill>
                <a:effectLst/>
                <a:latin typeface="Times New Roman" panose="02020603050405020304" pitchFamily="18" charset="0"/>
                <a:ea typeface="Times New Roman" panose="02020603050405020304" pitchFamily="18" charset="0"/>
              </a:rPr>
              <a:t> </a:t>
            </a:r>
            <a:endParaRPr lang="en-US" sz="1100" dirty="0">
              <a:solidFill>
                <a:schemeClr val="bg1"/>
              </a:solidFill>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2000" b="1" dirty="0">
                <a:solidFill>
                  <a:schemeClr val="bg1"/>
                </a:solidFill>
                <a:effectLst/>
                <a:latin typeface="Times New Roman" panose="02020603050405020304" pitchFamily="18" charset="0"/>
                <a:ea typeface="Times New Roman" panose="02020603050405020304" pitchFamily="18" charset="0"/>
              </a:rPr>
              <a:t> </a:t>
            </a:r>
            <a:endParaRPr lang="en-US" sz="1100" dirty="0">
              <a:solidFill>
                <a:schemeClr val="bg1"/>
              </a:solidFill>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2000" b="1" dirty="0">
                <a:solidFill>
                  <a:schemeClr val="bg1"/>
                </a:solidFill>
                <a:effectLst/>
                <a:latin typeface="Times New Roman" panose="02020603050405020304" pitchFamily="18" charset="0"/>
                <a:ea typeface="Times New Roman" panose="02020603050405020304" pitchFamily="18" charset="0"/>
              </a:rPr>
              <a:t> </a:t>
            </a:r>
            <a:endParaRPr lang="en-US" sz="1100" dirty="0">
              <a:solidFill>
                <a:schemeClr val="bg1"/>
              </a:solidFill>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2000" b="1" dirty="0">
                <a:solidFill>
                  <a:schemeClr val="bg1"/>
                </a:solidFill>
                <a:effectLst/>
                <a:latin typeface="Times New Roman" panose="02020603050405020304" pitchFamily="18" charset="0"/>
                <a:ea typeface="Times New Roman" panose="02020603050405020304" pitchFamily="18" charset="0"/>
              </a:rPr>
              <a:t> </a:t>
            </a:r>
            <a:endParaRPr lang="en-US" sz="1100" dirty="0">
              <a:solidFill>
                <a:schemeClr val="bg1"/>
              </a:solidFill>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2000" b="1" dirty="0">
                <a:solidFill>
                  <a:schemeClr val="bg1"/>
                </a:solidFill>
                <a:effectLst/>
                <a:latin typeface="Times New Roman" panose="02020603050405020304" pitchFamily="18" charset="0"/>
                <a:ea typeface="Times New Roman" panose="02020603050405020304" pitchFamily="18" charset="0"/>
              </a:rPr>
              <a:t> </a:t>
            </a:r>
            <a:endParaRPr lang="en-US" sz="1100" dirty="0">
              <a:solidFill>
                <a:schemeClr val="bg1"/>
              </a:solidFill>
              <a:effectLst/>
              <a:latin typeface="Times New Roman" panose="02020603050405020304" pitchFamily="18" charset="0"/>
              <a:ea typeface="Times New Roman" panose="02020603050405020304" pitchFamily="18" charset="0"/>
            </a:endParaRPr>
          </a:p>
          <a:p>
            <a:pPr marL="0" marR="0" algn="ctr">
              <a:lnSpc>
                <a:spcPct val="150000"/>
              </a:lnSpc>
              <a:spcBef>
                <a:spcPts val="0"/>
              </a:spcBef>
              <a:spcAft>
                <a:spcPts val="0"/>
              </a:spcAft>
            </a:pPr>
            <a:r>
              <a:rPr lang="en-US" sz="1800" b="1" dirty="0">
                <a:solidFill>
                  <a:schemeClr val="bg1"/>
                </a:solidFill>
                <a:effectLst/>
                <a:latin typeface="Times New Roman" panose="02020603050405020304" pitchFamily="18" charset="0"/>
                <a:ea typeface="Times New Roman" panose="02020603050405020304" pitchFamily="18" charset="0"/>
              </a:rPr>
              <a:t>by</a:t>
            </a:r>
            <a:endParaRPr lang="en-US" sz="1100" dirty="0">
              <a:solidFill>
                <a:schemeClr val="bg1"/>
              </a:solidFill>
              <a:effectLst/>
              <a:latin typeface="Times New Roman" panose="02020603050405020304" pitchFamily="18" charset="0"/>
              <a:ea typeface="Times New Roman" panose="02020603050405020304" pitchFamily="18" charset="0"/>
            </a:endParaRPr>
          </a:p>
          <a:p>
            <a:pPr marL="0" marR="0" algn="ctr">
              <a:lnSpc>
                <a:spcPct val="150000"/>
              </a:lnSpc>
              <a:spcBef>
                <a:spcPts val="0"/>
              </a:spcBef>
              <a:spcAft>
                <a:spcPts val="0"/>
              </a:spcAft>
            </a:pPr>
            <a:r>
              <a:rPr lang="en-US" sz="1800" b="1" dirty="0">
                <a:solidFill>
                  <a:schemeClr val="bg1"/>
                </a:solidFill>
                <a:effectLst/>
                <a:latin typeface="Times New Roman" panose="02020603050405020304" pitchFamily="18" charset="0"/>
                <a:ea typeface="Times New Roman" panose="02020603050405020304" pitchFamily="18" charset="0"/>
              </a:rPr>
              <a:t>M. </a:t>
            </a:r>
            <a:r>
              <a:rPr lang="en-US" sz="1800" b="1" dirty="0" err="1">
                <a:solidFill>
                  <a:schemeClr val="bg1"/>
                </a:solidFill>
                <a:effectLst/>
                <a:latin typeface="Times New Roman" panose="02020603050405020304" pitchFamily="18" charset="0"/>
                <a:ea typeface="Times New Roman" panose="02020603050405020304" pitchFamily="18" charset="0"/>
              </a:rPr>
              <a:t>Prabhashrini</a:t>
            </a:r>
            <a:r>
              <a:rPr lang="en-US" sz="1800" b="1" dirty="0">
                <a:solidFill>
                  <a:schemeClr val="bg1"/>
                </a:solidFill>
                <a:effectLst/>
                <a:latin typeface="Times New Roman" panose="02020603050405020304" pitchFamily="18" charset="0"/>
                <a:ea typeface="Times New Roman" panose="02020603050405020304" pitchFamily="18" charset="0"/>
              </a:rPr>
              <a:t> Dhanushika</a:t>
            </a:r>
            <a:endParaRPr lang="en-US" sz="1100" dirty="0">
              <a:solidFill>
                <a:schemeClr val="bg1"/>
              </a:solidFill>
              <a:effectLst/>
              <a:latin typeface="Times New Roman" panose="02020603050405020304" pitchFamily="18" charset="0"/>
              <a:ea typeface="Times New Roman" panose="02020603050405020304" pitchFamily="18" charset="0"/>
            </a:endParaRPr>
          </a:p>
        </p:txBody>
      </p:sp>
      <p:sp>
        <p:nvSpPr>
          <p:cNvPr id="9" name="TextBox 8">
            <a:extLst>
              <a:ext uri="{FF2B5EF4-FFF2-40B4-BE49-F238E27FC236}">
                <a16:creationId xmlns:a16="http://schemas.microsoft.com/office/drawing/2014/main" id="{6695BD5A-071B-0280-BAAC-0BF4121A66BE}"/>
              </a:ext>
            </a:extLst>
          </p:cNvPr>
          <p:cNvSpPr txBox="1"/>
          <p:nvPr/>
        </p:nvSpPr>
        <p:spPr>
          <a:xfrm>
            <a:off x="5701685" y="6037168"/>
            <a:ext cx="6165540" cy="738664"/>
          </a:xfrm>
          <a:prstGeom prst="rect">
            <a:avLst/>
          </a:prstGeom>
          <a:noFill/>
        </p:spPr>
        <p:txBody>
          <a:bodyPr wrap="square">
            <a:spAutoFit/>
          </a:bodyPr>
          <a:lstStyle/>
          <a:p>
            <a:pPr marL="0" marR="0" algn="ctr">
              <a:spcBef>
                <a:spcPts val="200"/>
              </a:spcBef>
              <a:spcAft>
                <a:spcPts val="0"/>
              </a:spcAft>
            </a:pPr>
            <a:r>
              <a:rPr lang="en-US" sz="1400" b="1" dirty="0">
                <a:solidFill>
                  <a:schemeClr val="bg1"/>
                </a:solidFill>
                <a:effectLst/>
                <a:latin typeface="Times New Roman" panose="02020603050405020304" pitchFamily="18" charset="0"/>
                <a:ea typeface="Times New Roman" panose="02020603050405020304" pitchFamily="18" charset="0"/>
                <a:cs typeface="Iskoola Pota" panose="020B0502040204020203" pitchFamily="34" charset="0"/>
              </a:rPr>
              <a:t>Machine Learning Foundation - Batch 04</a:t>
            </a:r>
            <a:endParaRPr lang="en-US" sz="1100" b="1" dirty="0">
              <a:solidFill>
                <a:schemeClr val="bg1"/>
              </a:solidFill>
              <a:effectLst/>
              <a:latin typeface="Calibri Light" panose="020F0302020204030204" pitchFamily="34" charset="0"/>
              <a:ea typeface="Times New Roman" panose="02020603050405020304" pitchFamily="18" charset="0"/>
              <a:cs typeface="Iskoola Pota" panose="020B0502040204020203" pitchFamily="34" charset="0"/>
            </a:endParaRPr>
          </a:p>
          <a:p>
            <a:pPr marL="0" marR="0" algn="ctr">
              <a:spcBef>
                <a:spcPts val="0"/>
              </a:spcBef>
              <a:spcAft>
                <a:spcPts val="0"/>
              </a:spcAft>
            </a:pPr>
            <a:r>
              <a:rPr lang="en-US" sz="1400" dirty="0">
                <a:solidFill>
                  <a:schemeClr val="bg1"/>
                </a:solidFill>
                <a:effectLst/>
                <a:latin typeface="Times New Roman" panose="02020603050405020304" pitchFamily="18" charset="0"/>
                <a:ea typeface="Times New Roman" panose="02020603050405020304" pitchFamily="18" charset="0"/>
              </a:rPr>
              <a:t>Data Science Academy</a:t>
            </a:r>
            <a:endParaRPr lang="en-US" sz="1050" dirty="0">
              <a:solidFill>
                <a:schemeClr val="bg1"/>
              </a:solidFill>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400" dirty="0">
                <a:solidFill>
                  <a:schemeClr val="bg1"/>
                </a:solidFill>
                <a:effectLst/>
                <a:latin typeface="Times New Roman" panose="02020603050405020304" pitchFamily="18" charset="0"/>
                <a:ea typeface="Times New Roman" panose="02020603050405020304" pitchFamily="18" charset="0"/>
              </a:rPr>
              <a:t>Dialog Axiata PLC</a:t>
            </a:r>
            <a:endParaRPr lang="en-US" sz="1050" dirty="0">
              <a:solidFill>
                <a:schemeClr val="bg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47933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1A1AB50-B386-389A-4284-76E14C07B6E7}"/>
              </a:ext>
            </a:extLst>
          </p:cNvPr>
          <p:cNvPicPr>
            <a:picLocks noChangeAspect="1"/>
          </p:cNvPicPr>
          <p:nvPr/>
        </p:nvPicPr>
        <p:blipFill rotWithShape="1">
          <a:blip r:embed="rId2">
            <a:extLst>
              <a:ext uri="{28A0092B-C50C-407E-A947-70E740481C1C}">
                <a14:useLocalDpi xmlns:a14="http://schemas.microsoft.com/office/drawing/2010/main" val="0"/>
              </a:ext>
            </a:extLst>
          </a:blip>
          <a:srcRect b="90069"/>
          <a:stretch/>
        </p:blipFill>
        <p:spPr>
          <a:xfrm>
            <a:off x="0" y="0"/>
            <a:ext cx="12192412" cy="681037"/>
          </a:xfrm>
          <a:prstGeom prst="rect">
            <a:avLst/>
          </a:prstGeom>
        </p:spPr>
      </p:pic>
      <p:graphicFrame>
        <p:nvGraphicFramePr>
          <p:cNvPr id="2" name="Table 1">
            <a:extLst>
              <a:ext uri="{FF2B5EF4-FFF2-40B4-BE49-F238E27FC236}">
                <a16:creationId xmlns:a16="http://schemas.microsoft.com/office/drawing/2014/main" id="{FC5AFAE3-C9A3-A40A-26B7-439663CBCA43}"/>
              </a:ext>
            </a:extLst>
          </p:cNvPr>
          <p:cNvGraphicFramePr>
            <a:graphicFrameLocks noGrp="1"/>
          </p:cNvGraphicFramePr>
          <p:nvPr>
            <p:extLst>
              <p:ext uri="{D42A27DB-BD31-4B8C-83A1-F6EECF244321}">
                <p14:modId xmlns:p14="http://schemas.microsoft.com/office/powerpoint/2010/main" val="3207078921"/>
              </p:ext>
            </p:extLst>
          </p:nvPr>
        </p:nvGraphicFramePr>
        <p:xfrm>
          <a:off x="204187" y="1177603"/>
          <a:ext cx="11878325" cy="997425"/>
        </p:xfrm>
        <a:graphic>
          <a:graphicData uri="http://schemas.openxmlformats.org/drawingml/2006/table">
            <a:tbl>
              <a:tblPr firstRow="1" firstCol="1" bandRow="1">
                <a:tableStyleId>{5C22544A-7EE6-4342-B048-85BDC9FD1C3A}</a:tableStyleId>
              </a:tblPr>
              <a:tblGrid>
                <a:gridCol w="813673">
                  <a:extLst>
                    <a:ext uri="{9D8B030D-6E8A-4147-A177-3AD203B41FA5}">
                      <a16:colId xmlns:a16="http://schemas.microsoft.com/office/drawing/2014/main" val="3685197524"/>
                    </a:ext>
                  </a:extLst>
                </a:gridCol>
                <a:gridCol w="697432">
                  <a:extLst>
                    <a:ext uri="{9D8B030D-6E8A-4147-A177-3AD203B41FA5}">
                      <a16:colId xmlns:a16="http://schemas.microsoft.com/office/drawing/2014/main" val="2647372546"/>
                    </a:ext>
                  </a:extLst>
                </a:gridCol>
                <a:gridCol w="813673">
                  <a:extLst>
                    <a:ext uri="{9D8B030D-6E8A-4147-A177-3AD203B41FA5}">
                      <a16:colId xmlns:a16="http://schemas.microsoft.com/office/drawing/2014/main" val="2399706307"/>
                    </a:ext>
                  </a:extLst>
                </a:gridCol>
                <a:gridCol w="768467">
                  <a:extLst>
                    <a:ext uri="{9D8B030D-6E8A-4147-A177-3AD203B41FA5}">
                      <a16:colId xmlns:a16="http://schemas.microsoft.com/office/drawing/2014/main" val="589244522"/>
                    </a:ext>
                  </a:extLst>
                </a:gridCol>
                <a:gridCol w="1283446">
                  <a:extLst>
                    <a:ext uri="{9D8B030D-6E8A-4147-A177-3AD203B41FA5}">
                      <a16:colId xmlns:a16="http://schemas.microsoft.com/office/drawing/2014/main" val="269627118"/>
                    </a:ext>
                  </a:extLst>
                </a:gridCol>
                <a:gridCol w="640957">
                  <a:extLst>
                    <a:ext uri="{9D8B030D-6E8A-4147-A177-3AD203B41FA5}">
                      <a16:colId xmlns:a16="http://schemas.microsoft.com/office/drawing/2014/main" val="167875663"/>
                    </a:ext>
                  </a:extLst>
                </a:gridCol>
                <a:gridCol w="678060">
                  <a:extLst>
                    <a:ext uri="{9D8B030D-6E8A-4147-A177-3AD203B41FA5}">
                      <a16:colId xmlns:a16="http://schemas.microsoft.com/office/drawing/2014/main" val="3830898754"/>
                    </a:ext>
                  </a:extLst>
                </a:gridCol>
                <a:gridCol w="697432">
                  <a:extLst>
                    <a:ext uri="{9D8B030D-6E8A-4147-A177-3AD203B41FA5}">
                      <a16:colId xmlns:a16="http://schemas.microsoft.com/office/drawing/2014/main" val="2068614728"/>
                    </a:ext>
                  </a:extLst>
                </a:gridCol>
                <a:gridCol w="1197267">
                  <a:extLst>
                    <a:ext uri="{9D8B030D-6E8A-4147-A177-3AD203B41FA5}">
                      <a16:colId xmlns:a16="http://schemas.microsoft.com/office/drawing/2014/main" val="3341416058"/>
                    </a:ext>
                  </a:extLst>
                </a:gridCol>
                <a:gridCol w="1011272">
                  <a:extLst>
                    <a:ext uri="{9D8B030D-6E8A-4147-A177-3AD203B41FA5}">
                      <a16:colId xmlns:a16="http://schemas.microsoft.com/office/drawing/2014/main" val="4165688042"/>
                    </a:ext>
                  </a:extLst>
                </a:gridCol>
                <a:gridCol w="1545497">
                  <a:extLst>
                    <a:ext uri="{9D8B030D-6E8A-4147-A177-3AD203B41FA5}">
                      <a16:colId xmlns:a16="http://schemas.microsoft.com/office/drawing/2014/main" val="1880374130"/>
                    </a:ext>
                  </a:extLst>
                </a:gridCol>
                <a:gridCol w="958788">
                  <a:extLst>
                    <a:ext uri="{9D8B030D-6E8A-4147-A177-3AD203B41FA5}">
                      <a16:colId xmlns:a16="http://schemas.microsoft.com/office/drawing/2014/main" val="2852402689"/>
                    </a:ext>
                  </a:extLst>
                </a:gridCol>
                <a:gridCol w="772361">
                  <a:extLst>
                    <a:ext uri="{9D8B030D-6E8A-4147-A177-3AD203B41FA5}">
                      <a16:colId xmlns:a16="http://schemas.microsoft.com/office/drawing/2014/main" val="2317781466"/>
                    </a:ext>
                  </a:extLst>
                </a:gridCol>
              </a:tblGrid>
              <a:tr h="598455">
                <a:tc>
                  <a:txBody>
                    <a:bodyPr/>
                    <a:lstStyle/>
                    <a:p>
                      <a:endParaRPr lang="en-US" sz="1200">
                        <a:effectLst/>
                        <a:latin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cap="all">
                          <a:effectLst/>
                          <a:latin typeface="Times New Roman" panose="02020603050405020304" pitchFamily="18" charset="0"/>
                          <a:cs typeface="Times New Roman" panose="02020603050405020304" pitchFamily="18" charset="0"/>
                        </a:rPr>
                        <a:t>ID</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cap="all">
                          <a:effectLst/>
                          <a:latin typeface="Times New Roman" panose="02020603050405020304" pitchFamily="18" charset="0"/>
                          <a:cs typeface="Times New Roman" panose="02020603050405020304" pitchFamily="18" charset="0"/>
                        </a:rPr>
                        <a:t>GRE_Score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cap="all">
                          <a:effectLst/>
                          <a:latin typeface="Times New Roman" panose="02020603050405020304" pitchFamily="18" charset="0"/>
                          <a:cs typeface="Times New Roman" panose="02020603050405020304" pitchFamily="18" charset="0"/>
                        </a:rPr>
                        <a:t>TOEFL_Score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cap="all">
                          <a:effectLst/>
                          <a:latin typeface="Times New Roman" panose="02020603050405020304" pitchFamily="18" charset="0"/>
                          <a:cs typeface="Times New Roman" panose="02020603050405020304" pitchFamily="18" charset="0"/>
                        </a:rPr>
                        <a:t>University_Rating</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cap="all" dirty="0">
                          <a:effectLst/>
                          <a:latin typeface="Times New Roman" panose="02020603050405020304" pitchFamily="18" charset="0"/>
                          <a:cs typeface="Times New Roman" panose="02020603050405020304" pitchFamily="18" charset="0"/>
                        </a:rPr>
                        <a:t>SOP</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cap="all">
                          <a:effectLst/>
                          <a:latin typeface="Times New Roman" panose="02020603050405020304" pitchFamily="18" charset="0"/>
                          <a:cs typeface="Times New Roman" panose="02020603050405020304" pitchFamily="18" charset="0"/>
                        </a:rPr>
                        <a:t>LOR</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cap="all">
                          <a:effectLst/>
                          <a:latin typeface="Times New Roman" panose="02020603050405020304" pitchFamily="18" charset="0"/>
                          <a:cs typeface="Times New Roman" panose="02020603050405020304" pitchFamily="18" charset="0"/>
                        </a:rPr>
                        <a:t>CGPA</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cap="all">
                          <a:effectLst/>
                          <a:latin typeface="Times New Roman" panose="02020603050405020304" pitchFamily="18" charset="0"/>
                          <a:cs typeface="Times New Roman" panose="02020603050405020304" pitchFamily="18" charset="0"/>
                        </a:rPr>
                        <a:t>Research</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cap="all" dirty="0" err="1">
                          <a:effectLst/>
                          <a:latin typeface="Times New Roman" panose="02020603050405020304" pitchFamily="18" charset="0"/>
                          <a:cs typeface="Times New Roman" panose="02020603050405020304" pitchFamily="18" charset="0"/>
                        </a:rPr>
                        <a:t>Chance_of_Admit</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cap="all">
                          <a:effectLst/>
                          <a:latin typeface="Times New Roman" panose="02020603050405020304" pitchFamily="18" charset="0"/>
                          <a:cs typeface="Times New Roman" panose="02020603050405020304" pitchFamily="18" charset="0"/>
                        </a:rPr>
                        <a:t>Priority_Admit_Range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cap="all">
                          <a:effectLst/>
                          <a:latin typeface="Times New Roman" panose="02020603050405020304" pitchFamily="18" charset="0"/>
                          <a:cs typeface="Times New Roman" panose="02020603050405020304" pitchFamily="18" charset="0"/>
                        </a:rPr>
                        <a:t>Priority_Admit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cap="all" dirty="0" err="1">
                          <a:effectLst/>
                          <a:latin typeface="Times New Roman" panose="02020603050405020304" pitchFamily="18" charset="0"/>
                          <a:cs typeface="Times New Roman" panose="02020603050405020304" pitchFamily="18" charset="0"/>
                        </a:rPr>
                        <a:t>y_act</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3397789"/>
                  </a:ext>
                </a:extLst>
              </a:tr>
              <a:tr h="199485">
                <a:tc>
                  <a:txBody>
                    <a:bodyPr/>
                    <a:lstStyle/>
                    <a:p>
                      <a:pPr marL="0" marR="0" algn="ctr">
                        <a:spcBef>
                          <a:spcPts val="0"/>
                        </a:spcBef>
                        <a:spcAft>
                          <a:spcPts val="0"/>
                        </a:spcAft>
                      </a:pPr>
                      <a:r>
                        <a:rPr lang="en-US" sz="1200" cap="all">
                          <a:effectLst/>
                          <a:latin typeface="Times New Roman" panose="02020603050405020304" pitchFamily="18" charset="0"/>
                          <a:cs typeface="Times New Roman" panose="02020603050405020304" pitchFamily="18" charset="0"/>
                        </a:rPr>
                        <a:t>183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latin typeface="Times New Roman" panose="02020603050405020304" pitchFamily="18" charset="0"/>
                          <a:cs typeface="Times New Roman" panose="02020603050405020304" pitchFamily="18" charset="0"/>
                        </a:rPr>
                        <a:t>184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latin typeface="Times New Roman" panose="02020603050405020304" pitchFamily="18" charset="0"/>
                          <a:cs typeface="Times New Roman" panose="02020603050405020304" pitchFamily="18" charset="0"/>
                        </a:rPr>
                        <a:t>314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latin typeface="Times New Roman" panose="02020603050405020304" pitchFamily="18" charset="0"/>
                          <a:cs typeface="Times New Roman" panose="02020603050405020304" pitchFamily="18" charset="0"/>
                        </a:rPr>
                        <a:t>110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latin typeface="Times New Roman" panose="02020603050405020304" pitchFamily="18" charset="0"/>
                          <a:cs typeface="Times New Roman" panose="02020603050405020304" pitchFamily="18" charset="0"/>
                        </a:rPr>
                        <a:t>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latin typeface="Times New Roman" panose="02020603050405020304" pitchFamily="18" charset="0"/>
                          <a:cs typeface="Times New Roman" panose="02020603050405020304" pitchFamily="18" charset="0"/>
                        </a:rPr>
                        <a:t>4.0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latin typeface="Times New Roman" panose="02020603050405020304" pitchFamily="18" charset="0"/>
                          <a:cs typeface="Times New Roman" panose="02020603050405020304" pitchFamily="18" charset="0"/>
                        </a:rPr>
                        <a:t>4.0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latin typeface="Times New Roman" panose="02020603050405020304" pitchFamily="18" charset="0"/>
                          <a:cs typeface="Times New Roman" panose="02020603050405020304" pitchFamily="18" charset="0"/>
                        </a:rPr>
                        <a:t>8.80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latin typeface="Times New Roman" panose="02020603050405020304" pitchFamily="18" charset="0"/>
                          <a:cs typeface="Times New Roman" panose="02020603050405020304" pitchFamily="18" charset="0"/>
                        </a:rPr>
                        <a:t>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latin typeface="Times New Roman" panose="02020603050405020304" pitchFamily="18" charset="0"/>
                          <a:cs typeface="Times New Roman" panose="02020603050405020304" pitchFamily="18" charset="0"/>
                        </a:rPr>
                        <a:t>0.75</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latin typeface="Times New Roman" panose="02020603050405020304" pitchFamily="18" charset="0"/>
                          <a:cs typeface="Times New Roman" panose="02020603050405020304" pitchFamily="18" charset="0"/>
                        </a:rPr>
                        <a:t>(0.73, 0.83]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latin typeface="Times New Roman" panose="02020603050405020304" pitchFamily="18" charset="0"/>
                          <a:cs typeface="Times New Roman" panose="02020603050405020304" pitchFamily="18" charset="0"/>
                        </a:rPr>
                        <a:t>2nd_Priority</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latin typeface="Times New Roman" panose="02020603050405020304" pitchFamily="18" charset="0"/>
                          <a:cs typeface="Times New Roman" panose="02020603050405020304" pitchFamily="18" charset="0"/>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71853318"/>
                  </a:ext>
                </a:extLst>
              </a:tr>
              <a:tr h="199485">
                <a:tc>
                  <a:txBody>
                    <a:bodyPr/>
                    <a:lstStyle/>
                    <a:p>
                      <a:pPr marL="0" marR="0" algn="ctr">
                        <a:spcBef>
                          <a:spcPts val="0"/>
                        </a:spcBef>
                        <a:spcAft>
                          <a:spcPts val="0"/>
                        </a:spcAft>
                      </a:pPr>
                      <a:r>
                        <a:rPr lang="en-US" sz="1200" cap="all">
                          <a:effectLst/>
                          <a:latin typeface="Times New Roman" panose="02020603050405020304" pitchFamily="18" charset="0"/>
                          <a:cs typeface="Times New Roman" panose="02020603050405020304" pitchFamily="18" charset="0"/>
                        </a:rPr>
                        <a:t>146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latin typeface="Times New Roman" panose="02020603050405020304" pitchFamily="18" charset="0"/>
                          <a:cs typeface="Times New Roman" panose="02020603050405020304" pitchFamily="18" charset="0"/>
                        </a:rPr>
                        <a:t>147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latin typeface="Times New Roman" panose="02020603050405020304" pitchFamily="18" charset="0"/>
                          <a:cs typeface="Times New Roman" panose="02020603050405020304" pitchFamily="18" charset="0"/>
                        </a:rPr>
                        <a:t>315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latin typeface="Times New Roman" panose="02020603050405020304" pitchFamily="18" charset="0"/>
                          <a:cs typeface="Times New Roman" panose="02020603050405020304" pitchFamily="18" charset="0"/>
                        </a:rPr>
                        <a:t>105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latin typeface="Times New Roman" panose="02020603050405020304" pitchFamily="18" charset="0"/>
                          <a:cs typeface="Times New Roman" panose="02020603050405020304" pitchFamily="18" charset="0"/>
                        </a:rPr>
                        <a:t>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latin typeface="Times New Roman" panose="02020603050405020304" pitchFamily="18" charset="0"/>
                          <a:cs typeface="Times New Roman" panose="02020603050405020304" pitchFamily="18" charset="0"/>
                        </a:rPr>
                        <a:t>2.0</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latin typeface="Times New Roman" panose="02020603050405020304" pitchFamily="18" charset="0"/>
                          <a:cs typeface="Times New Roman" panose="02020603050405020304" pitchFamily="18" charset="0"/>
                        </a:rPr>
                        <a:t>2.5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latin typeface="Times New Roman" panose="02020603050405020304" pitchFamily="18" charset="0"/>
                          <a:cs typeface="Times New Roman" panose="02020603050405020304" pitchFamily="18" charset="0"/>
                        </a:rPr>
                        <a:t>8.48</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latin typeface="Times New Roman" panose="02020603050405020304" pitchFamily="18" charset="0"/>
                          <a:cs typeface="Times New Roman" panose="02020603050405020304" pitchFamily="18" charset="0"/>
                        </a:rPr>
                        <a:t>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latin typeface="Times New Roman" panose="02020603050405020304" pitchFamily="18" charset="0"/>
                          <a:cs typeface="Times New Roman" panose="02020603050405020304" pitchFamily="18" charset="0"/>
                        </a:rPr>
                        <a:t>0.75</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latin typeface="Times New Roman" panose="02020603050405020304" pitchFamily="18" charset="0"/>
                          <a:cs typeface="Times New Roman" panose="02020603050405020304" pitchFamily="18" charset="0"/>
                        </a:rPr>
                        <a:t>(0.73, 0.83]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latin typeface="Times New Roman" panose="02020603050405020304" pitchFamily="18" charset="0"/>
                          <a:cs typeface="Times New Roman" panose="02020603050405020304" pitchFamily="18" charset="0"/>
                        </a:rPr>
                        <a:t>2nd_Priority</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latin typeface="Times New Roman" panose="02020603050405020304" pitchFamily="18" charset="0"/>
                          <a:cs typeface="Times New Roman" panose="02020603050405020304" pitchFamily="18" charset="0"/>
                        </a:rPr>
                        <a:t>2</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68239060"/>
                  </a:ext>
                </a:extLst>
              </a:tr>
            </a:tbl>
          </a:graphicData>
        </a:graphic>
      </p:graphicFrame>
      <p:sp>
        <p:nvSpPr>
          <p:cNvPr id="3" name="Arrow: Down 2">
            <a:extLst>
              <a:ext uri="{FF2B5EF4-FFF2-40B4-BE49-F238E27FC236}">
                <a16:creationId xmlns:a16="http://schemas.microsoft.com/office/drawing/2014/main" id="{D6570239-46A2-88F6-A0F8-B2D71E7EEA68}"/>
              </a:ext>
            </a:extLst>
          </p:cNvPr>
          <p:cNvSpPr/>
          <p:nvPr/>
        </p:nvSpPr>
        <p:spPr>
          <a:xfrm>
            <a:off x="5042517" y="2175028"/>
            <a:ext cx="1642369" cy="34889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n-US" b="1" dirty="0"/>
              <a:t>Inference Pipeline</a:t>
            </a:r>
          </a:p>
        </p:txBody>
      </p:sp>
      <p:sp>
        <p:nvSpPr>
          <p:cNvPr id="5" name="TextBox 4">
            <a:extLst>
              <a:ext uri="{FF2B5EF4-FFF2-40B4-BE49-F238E27FC236}">
                <a16:creationId xmlns:a16="http://schemas.microsoft.com/office/drawing/2014/main" id="{49AF7A4E-F1B8-D11A-B2BF-F498CD9E12E2}"/>
              </a:ext>
            </a:extLst>
          </p:cNvPr>
          <p:cNvSpPr txBox="1"/>
          <p:nvPr/>
        </p:nvSpPr>
        <p:spPr>
          <a:xfrm>
            <a:off x="5524131" y="808271"/>
            <a:ext cx="823404" cy="369332"/>
          </a:xfrm>
          <a:prstGeom prst="rect">
            <a:avLst/>
          </a:prstGeom>
          <a:solidFill>
            <a:srgbClr val="FFFF00"/>
          </a:solid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Input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C3ED41F3-49B0-601F-FC76-89518F43A28C}"/>
              </a:ext>
            </a:extLst>
          </p:cNvPr>
          <p:cNvGraphicFramePr>
            <a:graphicFrameLocks noGrp="1"/>
          </p:cNvGraphicFramePr>
          <p:nvPr>
            <p:extLst>
              <p:ext uri="{D42A27DB-BD31-4B8C-83A1-F6EECF244321}">
                <p14:modId xmlns:p14="http://schemas.microsoft.com/office/powerpoint/2010/main" val="4152030064"/>
              </p:ext>
            </p:extLst>
          </p:nvPr>
        </p:nvGraphicFramePr>
        <p:xfrm>
          <a:off x="1024631" y="5774519"/>
          <a:ext cx="10515600" cy="731520"/>
        </p:xfrm>
        <a:graphic>
          <a:graphicData uri="http://schemas.openxmlformats.org/drawingml/2006/table">
            <a:tbl>
              <a:tblPr firstRow="1" firstCol="1" bandRow="1">
                <a:tableStyleId>{5C22544A-7EE6-4342-B048-85BDC9FD1C3A}</a:tableStyleId>
              </a:tblPr>
              <a:tblGrid>
                <a:gridCol w="2103120">
                  <a:extLst>
                    <a:ext uri="{9D8B030D-6E8A-4147-A177-3AD203B41FA5}">
                      <a16:colId xmlns:a16="http://schemas.microsoft.com/office/drawing/2014/main" val="2349471403"/>
                    </a:ext>
                  </a:extLst>
                </a:gridCol>
                <a:gridCol w="2103120">
                  <a:extLst>
                    <a:ext uri="{9D8B030D-6E8A-4147-A177-3AD203B41FA5}">
                      <a16:colId xmlns:a16="http://schemas.microsoft.com/office/drawing/2014/main" val="115109872"/>
                    </a:ext>
                  </a:extLst>
                </a:gridCol>
                <a:gridCol w="2103120">
                  <a:extLst>
                    <a:ext uri="{9D8B030D-6E8A-4147-A177-3AD203B41FA5}">
                      <a16:colId xmlns:a16="http://schemas.microsoft.com/office/drawing/2014/main" val="426198634"/>
                    </a:ext>
                  </a:extLst>
                </a:gridCol>
                <a:gridCol w="2103120">
                  <a:extLst>
                    <a:ext uri="{9D8B030D-6E8A-4147-A177-3AD203B41FA5}">
                      <a16:colId xmlns:a16="http://schemas.microsoft.com/office/drawing/2014/main" val="2948265827"/>
                    </a:ext>
                  </a:extLst>
                </a:gridCol>
                <a:gridCol w="2103120">
                  <a:extLst>
                    <a:ext uri="{9D8B030D-6E8A-4147-A177-3AD203B41FA5}">
                      <a16:colId xmlns:a16="http://schemas.microsoft.com/office/drawing/2014/main" val="3250633177"/>
                    </a:ext>
                  </a:extLst>
                </a:gridCol>
              </a:tblGrid>
              <a:tr h="0">
                <a:tc>
                  <a:txBody>
                    <a:bodyPr/>
                    <a:lstStyle/>
                    <a:p>
                      <a:pPr marL="0" marR="0" algn="ctr">
                        <a:spcBef>
                          <a:spcPts val="0"/>
                        </a:spcBef>
                        <a:spcAft>
                          <a:spcPts val="0"/>
                        </a:spcAft>
                      </a:pPr>
                      <a:r>
                        <a:rPr lang="en-US" sz="1600">
                          <a:effectLst/>
                          <a:latin typeface="Times New Roman" panose="02020603050405020304" pitchFamily="18" charset="0"/>
                          <a:cs typeface="Times New Roman" panose="02020603050405020304" pitchFamily="18" charset="0"/>
                        </a:rPr>
                        <a:t>pred_prob_class1</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latin typeface="Times New Roman" panose="02020603050405020304" pitchFamily="18" charset="0"/>
                          <a:cs typeface="Times New Roman" panose="02020603050405020304" pitchFamily="18" charset="0"/>
                        </a:rPr>
                        <a:t>pred_prob_class2</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latin typeface="Times New Roman" panose="02020603050405020304" pitchFamily="18" charset="0"/>
                          <a:cs typeface="Times New Roman" panose="02020603050405020304" pitchFamily="18" charset="0"/>
                        </a:rPr>
                        <a:t>pred_prob_class3</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latin typeface="Times New Roman" panose="02020603050405020304" pitchFamily="18" charset="0"/>
                          <a:cs typeface="Times New Roman" panose="02020603050405020304" pitchFamily="18" charset="0"/>
                        </a:rPr>
                        <a:t>pred_prob_class4</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latin typeface="Times New Roman" panose="02020603050405020304" pitchFamily="18" charset="0"/>
                          <a:cs typeface="Times New Roman" panose="02020603050405020304" pitchFamily="18" charset="0"/>
                        </a:rPr>
                        <a:t>pred_class</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86294239"/>
                  </a:ext>
                </a:extLst>
              </a:tr>
              <a:tr h="0">
                <a:tc>
                  <a:txBody>
                    <a:bodyPr/>
                    <a:lstStyle/>
                    <a:p>
                      <a:pPr marL="0" marR="0" algn="ctr">
                        <a:spcBef>
                          <a:spcPts val="0"/>
                        </a:spcBef>
                        <a:spcAft>
                          <a:spcPts val="0"/>
                        </a:spcAft>
                      </a:pPr>
                      <a:r>
                        <a:rPr lang="en-US" sz="1600">
                          <a:effectLst/>
                          <a:latin typeface="Times New Roman" panose="02020603050405020304" pitchFamily="18" charset="0"/>
                          <a:cs typeface="Times New Roman" panose="02020603050405020304" pitchFamily="18" charset="0"/>
                        </a:rPr>
                        <a:t>0.251317</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latin typeface="Times New Roman" panose="02020603050405020304" pitchFamily="18" charset="0"/>
                          <a:cs typeface="Times New Roman" panose="02020603050405020304" pitchFamily="18" charset="0"/>
                        </a:rPr>
                        <a:t>0.374074</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latin typeface="Times New Roman" panose="02020603050405020304" pitchFamily="18" charset="0"/>
                          <a:cs typeface="Times New Roman" panose="02020603050405020304" pitchFamily="18" charset="0"/>
                        </a:rPr>
                        <a:t>0.288266</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latin typeface="Times New Roman" panose="02020603050405020304" pitchFamily="18" charset="0"/>
                          <a:cs typeface="Times New Roman" panose="02020603050405020304" pitchFamily="18" charset="0"/>
                        </a:rPr>
                        <a:t>0.086342</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latin typeface="Times New Roman" panose="02020603050405020304" pitchFamily="18" charset="0"/>
                          <a:cs typeface="Times New Roman" panose="02020603050405020304" pitchFamily="18" charset="0"/>
                        </a:rPr>
                        <a:t>2</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47826583"/>
                  </a:ext>
                </a:extLst>
              </a:tr>
              <a:tr h="0">
                <a:tc>
                  <a:txBody>
                    <a:bodyPr/>
                    <a:lstStyle/>
                    <a:p>
                      <a:pPr marL="0" marR="0" algn="ctr">
                        <a:spcBef>
                          <a:spcPts val="0"/>
                        </a:spcBef>
                        <a:spcAft>
                          <a:spcPts val="0"/>
                        </a:spcAft>
                      </a:pPr>
                      <a:r>
                        <a:rPr lang="en-US" sz="1600">
                          <a:effectLst/>
                          <a:latin typeface="Times New Roman" panose="02020603050405020304" pitchFamily="18" charset="0"/>
                          <a:cs typeface="Times New Roman" panose="02020603050405020304" pitchFamily="18" charset="0"/>
                        </a:rPr>
                        <a:t>0.005333</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latin typeface="Times New Roman" panose="02020603050405020304" pitchFamily="18" charset="0"/>
                          <a:cs typeface="Times New Roman" panose="02020603050405020304" pitchFamily="18" charset="0"/>
                        </a:rPr>
                        <a:t>0.111109</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latin typeface="Times New Roman" panose="02020603050405020304" pitchFamily="18" charset="0"/>
                          <a:cs typeface="Times New Roman" panose="02020603050405020304" pitchFamily="18" charset="0"/>
                        </a:rPr>
                        <a:t>0.329080</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latin typeface="Times New Roman" panose="02020603050405020304" pitchFamily="18" charset="0"/>
                          <a:cs typeface="Times New Roman" panose="02020603050405020304" pitchFamily="18" charset="0"/>
                        </a:rPr>
                        <a:t>0.554477</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effectLst/>
                          <a:latin typeface="Times New Roman" panose="02020603050405020304" pitchFamily="18" charset="0"/>
                          <a:cs typeface="Times New Roman" panose="02020603050405020304" pitchFamily="18" charset="0"/>
                        </a:rPr>
                        <a:t>4</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38448543"/>
                  </a:ext>
                </a:extLst>
              </a:tr>
            </a:tbl>
          </a:graphicData>
        </a:graphic>
      </p:graphicFrame>
      <p:sp>
        <p:nvSpPr>
          <p:cNvPr id="9" name="TextBox 8">
            <a:extLst>
              <a:ext uri="{FF2B5EF4-FFF2-40B4-BE49-F238E27FC236}">
                <a16:creationId xmlns:a16="http://schemas.microsoft.com/office/drawing/2014/main" id="{03EBBE01-4022-ADC9-293C-72DAB1C21B58}"/>
              </a:ext>
            </a:extLst>
          </p:cNvPr>
          <p:cNvSpPr txBox="1"/>
          <p:nvPr/>
        </p:nvSpPr>
        <p:spPr>
          <a:xfrm>
            <a:off x="-1431972" y="59573"/>
            <a:ext cx="6094520" cy="584775"/>
          </a:xfrm>
          <a:prstGeom prst="rect">
            <a:avLst/>
          </a:prstGeom>
          <a:noFill/>
        </p:spPr>
        <p:txBody>
          <a:bodyPr wrap="square">
            <a:spAutoFit/>
          </a:bodyPr>
          <a:lstStyle/>
          <a:p>
            <a:pPr marL="0" marR="0" algn="ctr">
              <a:spcBef>
                <a:spcPts val="0"/>
              </a:spcBef>
              <a:spcAft>
                <a:spcPts val="0"/>
              </a:spcAft>
            </a:pPr>
            <a:r>
              <a:rPr lang="en-US" sz="3200" dirty="0">
                <a:solidFill>
                  <a:schemeClr val="bg1"/>
                </a:solidFill>
                <a:effectLst/>
                <a:latin typeface="Times New Roman" panose="02020603050405020304" pitchFamily="18" charset="0"/>
                <a:ea typeface="Times New Roman" panose="02020603050405020304" pitchFamily="18" charset="0"/>
              </a:rPr>
              <a:t>Testing the Model</a:t>
            </a:r>
          </a:p>
        </p:txBody>
      </p:sp>
    </p:spTree>
    <p:extLst>
      <p:ext uri="{BB962C8B-B14F-4D97-AF65-F5344CB8AC3E}">
        <p14:creationId xmlns:p14="http://schemas.microsoft.com/office/powerpoint/2010/main" val="4125093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1A1AB50-B386-389A-4284-76E14C07B6E7}"/>
              </a:ext>
            </a:extLst>
          </p:cNvPr>
          <p:cNvPicPr>
            <a:picLocks noChangeAspect="1"/>
          </p:cNvPicPr>
          <p:nvPr/>
        </p:nvPicPr>
        <p:blipFill rotWithShape="1">
          <a:blip r:embed="rId2">
            <a:extLst>
              <a:ext uri="{28A0092B-C50C-407E-A947-70E740481C1C}">
                <a14:useLocalDpi xmlns:a14="http://schemas.microsoft.com/office/drawing/2010/main" val="0"/>
              </a:ext>
            </a:extLst>
          </a:blip>
          <a:srcRect b="90069"/>
          <a:stretch/>
        </p:blipFill>
        <p:spPr>
          <a:xfrm>
            <a:off x="0" y="0"/>
            <a:ext cx="12192412" cy="681037"/>
          </a:xfrm>
          <a:prstGeom prst="rect">
            <a:avLst/>
          </a:prstGeom>
        </p:spPr>
      </p:pic>
      <p:sp>
        <p:nvSpPr>
          <p:cNvPr id="7" name="TextBox 6">
            <a:extLst>
              <a:ext uri="{FF2B5EF4-FFF2-40B4-BE49-F238E27FC236}">
                <a16:creationId xmlns:a16="http://schemas.microsoft.com/office/drawing/2014/main" id="{A15E0186-FB96-696B-D4A8-4E0F8A5F6C1A}"/>
              </a:ext>
            </a:extLst>
          </p:cNvPr>
          <p:cNvSpPr txBox="1"/>
          <p:nvPr/>
        </p:nvSpPr>
        <p:spPr>
          <a:xfrm>
            <a:off x="-2016432" y="41845"/>
            <a:ext cx="6094520" cy="584775"/>
          </a:xfrm>
          <a:prstGeom prst="rect">
            <a:avLst/>
          </a:prstGeom>
          <a:noFill/>
        </p:spPr>
        <p:txBody>
          <a:bodyPr wrap="square">
            <a:spAutoFit/>
          </a:bodyPr>
          <a:lstStyle/>
          <a:p>
            <a:pPr marL="0" marR="0" algn="ctr">
              <a:spcBef>
                <a:spcPts val="0"/>
              </a:spcBef>
              <a:spcAft>
                <a:spcPts val="0"/>
              </a:spcAft>
            </a:pPr>
            <a:r>
              <a:rPr lang="en-US" sz="3200" dirty="0">
                <a:solidFill>
                  <a:schemeClr val="bg1"/>
                </a:solidFill>
                <a:effectLst/>
                <a:latin typeface="Times New Roman" panose="02020603050405020304" pitchFamily="18" charset="0"/>
                <a:ea typeface="Times New Roman" panose="02020603050405020304" pitchFamily="18" charset="0"/>
              </a:rPr>
              <a:t>Conclusion</a:t>
            </a:r>
          </a:p>
        </p:txBody>
      </p:sp>
      <p:graphicFrame>
        <p:nvGraphicFramePr>
          <p:cNvPr id="2" name="Table 1">
            <a:extLst>
              <a:ext uri="{FF2B5EF4-FFF2-40B4-BE49-F238E27FC236}">
                <a16:creationId xmlns:a16="http://schemas.microsoft.com/office/drawing/2014/main" id="{92C0F0BC-48AC-75BF-61DF-5FA5FE994791}"/>
              </a:ext>
            </a:extLst>
          </p:cNvPr>
          <p:cNvGraphicFramePr>
            <a:graphicFrameLocks noGrp="1"/>
          </p:cNvGraphicFramePr>
          <p:nvPr>
            <p:extLst>
              <p:ext uri="{D42A27DB-BD31-4B8C-83A1-F6EECF244321}">
                <p14:modId xmlns:p14="http://schemas.microsoft.com/office/powerpoint/2010/main" val="2961515827"/>
              </p:ext>
            </p:extLst>
          </p:nvPr>
        </p:nvGraphicFramePr>
        <p:xfrm>
          <a:off x="3571043" y="2540034"/>
          <a:ext cx="4823978" cy="913384"/>
        </p:xfrm>
        <a:graphic>
          <a:graphicData uri="http://schemas.openxmlformats.org/drawingml/2006/table">
            <a:tbl>
              <a:tblPr firstRow="1" firstCol="1" bandRow="1">
                <a:tableStyleId>{5C22544A-7EE6-4342-B048-85BDC9FD1C3A}</a:tableStyleId>
              </a:tblPr>
              <a:tblGrid>
                <a:gridCol w="1039985">
                  <a:extLst>
                    <a:ext uri="{9D8B030D-6E8A-4147-A177-3AD203B41FA5}">
                      <a16:colId xmlns:a16="http://schemas.microsoft.com/office/drawing/2014/main" val="1853188517"/>
                    </a:ext>
                  </a:extLst>
                </a:gridCol>
                <a:gridCol w="1184887">
                  <a:extLst>
                    <a:ext uri="{9D8B030D-6E8A-4147-A177-3AD203B41FA5}">
                      <a16:colId xmlns:a16="http://schemas.microsoft.com/office/drawing/2014/main" val="1918644342"/>
                    </a:ext>
                  </a:extLst>
                </a:gridCol>
                <a:gridCol w="1336634">
                  <a:extLst>
                    <a:ext uri="{9D8B030D-6E8A-4147-A177-3AD203B41FA5}">
                      <a16:colId xmlns:a16="http://schemas.microsoft.com/office/drawing/2014/main" val="2548823219"/>
                    </a:ext>
                  </a:extLst>
                </a:gridCol>
                <a:gridCol w="1262472">
                  <a:extLst>
                    <a:ext uri="{9D8B030D-6E8A-4147-A177-3AD203B41FA5}">
                      <a16:colId xmlns:a16="http://schemas.microsoft.com/office/drawing/2014/main" val="2535341205"/>
                    </a:ext>
                  </a:extLst>
                </a:gridCol>
              </a:tblGrid>
              <a:tr h="304461">
                <a:tc>
                  <a:txBody>
                    <a:bodyPr/>
                    <a:lstStyle/>
                    <a:p>
                      <a:pPr marL="0" marR="0" algn="ctr">
                        <a:spcBef>
                          <a:spcPts val="0"/>
                        </a:spcBef>
                        <a:spcAft>
                          <a:spcPts val="0"/>
                        </a:spcAft>
                      </a:pPr>
                      <a:r>
                        <a:rPr lang="en-US" sz="1800">
                          <a:effectLst/>
                        </a:rPr>
                        <a:t>f1</a:t>
                      </a:r>
                      <a:endParaRPr lang="en-US" sz="1800">
                        <a:effectLst/>
                        <a:latin typeface="Times New Roman" panose="02020603050405020304" pitchFamily="18" charset="0"/>
                        <a:ea typeface="Times New Roman" panose="02020603050405020304" pitchFamily="18" charset="0"/>
                        <a:cs typeface="Iskoola Pota" panose="020B0502040204020203" pitchFamily="34" charset="0"/>
                      </a:endParaRPr>
                    </a:p>
                  </a:txBody>
                  <a:tcPr marL="68580" marR="68580" marT="0" marB="0"/>
                </a:tc>
                <a:tc>
                  <a:txBody>
                    <a:bodyPr/>
                    <a:lstStyle/>
                    <a:p>
                      <a:pPr marL="0" marR="0" algn="ctr">
                        <a:spcBef>
                          <a:spcPts val="0"/>
                        </a:spcBef>
                        <a:spcAft>
                          <a:spcPts val="0"/>
                        </a:spcAft>
                      </a:pPr>
                      <a:r>
                        <a:rPr lang="en-US" sz="1800">
                          <a:effectLst/>
                        </a:rPr>
                        <a:t>Recall</a:t>
                      </a:r>
                      <a:endParaRPr lang="en-US" sz="1800">
                        <a:effectLst/>
                        <a:latin typeface="Times New Roman" panose="02020603050405020304" pitchFamily="18" charset="0"/>
                        <a:ea typeface="Times New Roman" panose="02020603050405020304" pitchFamily="18" charset="0"/>
                        <a:cs typeface="Iskoola Pota" panose="020B0502040204020203" pitchFamily="34" charset="0"/>
                      </a:endParaRPr>
                    </a:p>
                  </a:txBody>
                  <a:tcPr marL="68580" marR="68580" marT="0" marB="0"/>
                </a:tc>
                <a:tc>
                  <a:txBody>
                    <a:bodyPr/>
                    <a:lstStyle/>
                    <a:p>
                      <a:pPr marL="0" marR="0" algn="ctr">
                        <a:spcBef>
                          <a:spcPts val="0"/>
                        </a:spcBef>
                        <a:spcAft>
                          <a:spcPts val="0"/>
                        </a:spcAft>
                      </a:pPr>
                      <a:r>
                        <a:rPr lang="en-US" sz="1800">
                          <a:effectLst/>
                        </a:rPr>
                        <a:t>Precision</a:t>
                      </a:r>
                      <a:endParaRPr lang="en-US" sz="1800">
                        <a:effectLst/>
                        <a:latin typeface="Times New Roman" panose="02020603050405020304" pitchFamily="18" charset="0"/>
                        <a:ea typeface="Times New Roman" panose="02020603050405020304" pitchFamily="18" charset="0"/>
                        <a:cs typeface="Iskoola Pota" panose="020B0502040204020203" pitchFamily="34" charset="0"/>
                      </a:endParaRPr>
                    </a:p>
                  </a:txBody>
                  <a:tcPr marL="68580" marR="68580" marT="0" marB="0"/>
                </a:tc>
                <a:tc>
                  <a:txBody>
                    <a:bodyPr/>
                    <a:lstStyle/>
                    <a:p>
                      <a:pPr marL="0" marR="0" algn="ctr">
                        <a:spcBef>
                          <a:spcPts val="0"/>
                        </a:spcBef>
                        <a:spcAft>
                          <a:spcPts val="0"/>
                        </a:spcAft>
                      </a:pPr>
                      <a:r>
                        <a:rPr lang="en-US" sz="1800">
                          <a:effectLst/>
                        </a:rPr>
                        <a:t>Accuracy</a:t>
                      </a:r>
                      <a:endParaRPr lang="en-US" sz="1800">
                        <a:effectLst/>
                        <a:latin typeface="Times New Roman" panose="02020603050405020304" pitchFamily="18" charset="0"/>
                        <a:ea typeface="Times New Roman" panose="02020603050405020304" pitchFamily="18" charset="0"/>
                        <a:cs typeface="Iskoola Pota" panose="020B0502040204020203" pitchFamily="34" charset="0"/>
                      </a:endParaRPr>
                    </a:p>
                  </a:txBody>
                  <a:tcPr marL="68580" marR="68580" marT="0" marB="0"/>
                </a:tc>
                <a:extLst>
                  <a:ext uri="{0D108BD9-81ED-4DB2-BD59-A6C34878D82A}">
                    <a16:rowId xmlns:a16="http://schemas.microsoft.com/office/drawing/2014/main" val="2963292974"/>
                  </a:ext>
                </a:extLst>
              </a:tr>
              <a:tr h="608923">
                <a:tc>
                  <a:txBody>
                    <a:bodyPr/>
                    <a:lstStyle/>
                    <a:p>
                      <a:pPr marL="0" marR="0" algn="ctr">
                        <a:spcBef>
                          <a:spcPts val="0"/>
                        </a:spcBef>
                        <a:spcAft>
                          <a:spcPts val="0"/>
                        </a:spcAft>
                      </a:pPr>
                      <a:r>
                        <a:rPr lang="en-US" sz="1800" dirty="0">
                          <a:effectLst/>
                        </a:rPr>
                        <a:t>0.678918</a:t>
                      </a:r>
                      <a:endParaRPr lang="en-US" sz="1800" dirty="0">
                        <a:effectLst/>
                        <a:latin typeface="Times New Roman" panose="02020603050405020304" pitchFamily="18" charset="0"/>
                        <a:ea typeface="Times New Roman" panose="02020603050405020304" pitchFamily="18" charset="0"/>
                        <a:cs typeface="Iskoola Pota" panose="020B0502040204020203" pitchFamily="34" charset="0"/>
                      </a:endParaRPr>
                    </a:p>
                  </a:txBody>
                  <a:tcPr marL="68580" marR="68580" marT="0" marB="0"/>
                </a:tc>
                <a:tc>
                  <a:txBody>
                    <a:bodyPr/>
                    <a:lstStyle/>
                    <a:p>
                      <a:pPr marL="0" marR="0" algn="ctr">
                        <a:spcBef>
                          <a:spcPts val="0"/>
                        </a:spcBef>
                        <a:spcAft>
                          <a:spcPts val="0"/>
                        </a:spcAft>
                      </a:pPr>
                      <a:r>
                        <a:rPr lang="en-US" sz="1800">
                          <a:effectLst/>
                        </a:rPr>
                        <a:t>0.675000</a:t>
                      </a:r>
                      <a:endParaRPr lang="en-US" sz="1800">
                        <a:effectLst/>
                        <a:latin typeface="Times New Roman" panose="02020603050405020304" pitchFamily="18" charset="0"/>
                        <a:ea typeface="Times New Roman" panose="02020603050405020304" pitchFamily="18" charset="0"/>
                        <a:cs typeface="Iskoola Pota" panose="020B0502040204020203" pitchFamily="34" charset="0"/>
                      </a:endParaRPr>
                    </a:p>
                  </a:txBody>
                  <a:tcPr marL="68580" marR="68580" marT="0" marB="0"/>
                </a:tc>
                <a:tc>
                  <a:txBody>
                    <a:bodyPr/>
                    <a:lstStyle/>
                    <a:p>
                      <a:pPr marL="0" marR="0" algn="ctr">
                        <a:spcBef>
                          <a:spcPts val="0"/>
                        </a:spcBef>
                        <a:spcAft>
                          <a:spcPts val="0"/>
                        </a:spcAft>
                      </a:pPr>
                      <a:r>
                        <a:rPr lang="en-US" sz="1800">
                          <a:effectLst/>
                        </a:rPr>
                        <a:t>0.687430</a:t>
                      </a:r>
                      <a:endParaRPr lang="en-US" sz="1800">
                        <a:effectLst/>
                        <a:latin typeface="Times New Roman" panose="02020603050405020304" pitchFamily="18" charset="0"/>
                        <a:ea typeface="Times New Roman" panose="02020603050405020304" pitchFamily="18" charset="0"/>
                        <a:cs typeface="Iskoola Pota" panose="020B0502040204020203" pitchFamily="34" charset="0"/>
                      </a:endParaRPr>
                    </a:p>
                  </a:txBody>
                  <a:tcPr marL="68580" marR="68580" marT="0" marB="0"/>
                </a:tc>
                <a:tc>
                  <a:txBody>
                    <a:bodyPr/>
                    <a:lstStyle/>
                    <a:p>
                      <a:pPr marL="0" marR="0" algn="ctr">
                        <a:spcBef>
                          <a:spcPts val="0"/>
                        </a:spcBef>
                        <a:spcAft>
                          <a:spcPts val="0"/>
                        </a:spcAft>
                      </a:pPr>
                      <a:r>
                        <a:rPr lang="en-US" sz="1800" dirty="0">
                          <a:effectLst/>
                        </a:rPr>
                        <a:t>0.675000</a:t>
                      </a:r>
                      <a:endParaRPr lang="en-US" sz="1800" dirty="0">
                        <a:effectLst/>
                        <a:latin typeface="Times New Roman" panose="02020603050405020304" pitchFamily="18" charset="0"/>
                        <a:ea typeface="Times New Roman" panose="02020603050405020304" pitchFamily="18" charset="0"/>
                        <a:cs typeface="Iskoola Pota" panose="020B0502040204020203" pitchFamily="34" charset="0"/>
                      </a:endParaRPr>
                    </a:p>
                  </a:txBody>
                  <a:tcPr marL="68580" marR="68580" marT="0" marB="0"/>
                </a:tc>
                <a:extLst>
                  <a:ext uri="{0D108BD9-81ED-4DB2-BD59-A6C34878D82A}">
                    <a16:rowId xmlns:a16="http://schemas.microsoft.com/office/drawing/2014/main" val="1116321452"/>
                  </a:ext>
                </a:extLst>
              </a:tr>
            </a:tbl>
          </a:graphicData>
        </a:graphic>
      </p:graphicFrame>
      <p:sp>
        <p:nvSpPr>
          <p:cNvPr id="3" name="Rectangle 1">
            <a:extLst>
              <a:ext uri="{FF2B5EF4-FFF2-40B4-BE49-F238E27FC236}">
                <a16:creationId xmlns:a16="http://schemas.microsoft.com/office/drawing/2014/main" id="{F7EAE1A9-328C-27F9-F9E4-9308DB30790A}"/>
              </a:ext>
            </a:extLst>
          </p:cNvPr>
          <p:cNvSpPr>
            <a:spLocks noChangeArrowheads="1"/>
          </p:cNvSpPr>
          <p:nvPr/>
        </p:nvSpPr>
        <p:spPr bwMode="auto">
          <a:xfrm>
            <a:off x="2088472" y="846904"/>
            <a:ext cx="84570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best Machine Learning model for this multi class classification problem</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72400BC-3D99-520C-8064-E2D570C15827}"/>
              </a:ext>
            </a:extLst>
          </p:cNvPr>
          <p:cNvSpPr txBox="1"/>
          <p:nvPr/>
        </p:nvSpPr>
        <p:spPr>
          <a:xfrm>
            <a:off x="3382983" y="1868491"/>
            <a:ext cx="5200095" cy="369332"/>
          </a:xfrm>
          <a:prstGeom prst="rect">
            <a:avLst/>
          </a:prstGeom>
          <a:solidFill>
            <a:srgbClr val="FFFF00"/>
          </a:solid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Logistics Regression model with parameter C = 0.5 </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 name="Arrow: Down 7">
            <a:extLst>
              <a:ext uri="{FF2B5EF4-FFF2-40B4-BE49-F238E27FC236}">
                <a16:creationId xmlns:a16="http://schemas.microsoft.com/office/drawing/2014/main" id="{8B2FE9DA-A07E-75FF-CC83-00041DC864DB}"/>
              </a:ext>
            </a:extLst>
          </p:cNvPr>
          <p:cNvSpPr/>
          <p:nvPr/>
        </p:nvSpPr>
        <p:spPr>
          <a:xfrm rot="17870967">
            <a:off x="8865763" y="2051667"/>
            <a:ext cx="913383" cy="16152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b="1" dirty="0"/>
              <a:t>LIME</a:t>
            </a:r>
          </a:p>
        </p:txBody>
      </p:sp>
      <p:sp>
        <p:nvSpPr>
          <p:cNvPr id="10" name="TextBox 9">
            <a:extLst>
              <a:ext uri="{FF2B5EF4-FFF2-40B4-BE49-F238E27FC236}">
                <a16:creationId xmlns:a16="http://schemas.microsoft.com/office/drawing/2014/main" id="{6E3A019A-FDB7-3C5A-C80A-63DC20B6762D}"/>
              </a:ext>
            </a:extLst>
          </p:cNvPr>
          <p:cNvSpPr txBox="1"/>
          <p:nvPr/>
        </p:nvSpPr>
        <p:spPr>
          <a:xfrm>
            <a:off x="154438" y="3414476"/>
            <a:ext cx="2190252" cy="3139321"/>
          </a:xfrm>
          <a:prstGeom prst="rect">
            <a:avLst/>
          </a:prstGeom>
          <a:solidFill>
            <a:schemeClr val="accent1">
              <a:lumMod val="60000"/>
              <a:lumOff val="40000"/>
            </a:schemeClr>
          </a:solidFill>
        </p:spPr>
        <p:txBody>
          <a:bodyPr wrap="square">
            <a:spAutoFit/>
          </a:bodyPr>
          <a:lstStyle/>
          <a:p>
            <a:r>
              <a:rPr lang="en-US" sz="1800" dirty="0">
                <a:effectLst/>
                <a:highlight>
                  <a:srgbClr val="FFFF00"/>
                </a:highlight>
                <a:latin typeface="Times New Roman" panose="02020603050405020304" pitchFamily="18" charset="0"/>
                <a:ea typeface="Times New Roman" panose="02020603050405020304" pitchFamily="18" charset="0"/>
              </a:rPr>
              <a:t>Features</a:t>
            </a:r>
          </a:p>
          <a:p>
            <a:r>
              <a:rPr lang="en-US" sz="1800" dirty="0">
                <a:effectLst/>
                <a:latin typeface="Times New Roman" panose="02020603050405020304" pitchFamily="18" charset="0"/>
                <a:ea typeface="Times New Roman" panose="02020603050405020304" pitchFamily="18" charset="0"/>
              </a:rPr>
              <a:t>GRE</a:t>
            </a:r>
            <a:endParaRPr lang="en-US" dirty="0">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TOEFL </a:t>
            </a:r>
          </a:p>
          <a:p>
            <a:r>
              <a:rPr lang="en-US" sz="1800" dirty="0">
                <a:effectLst/>
                <a:latin typeface="Times New Roman" panose="02020603050405020304" pitchFamily="18" charset="0"/>
                <a:ea typeface="Times New Roman" panose="02020603050405020304" pitchFamily="18" charset="0"/>
              </a:rPr>
              <a:t>University Rating</a:t>
            </a:r>
            <a:endParaRPr lang="en-US" dirty="0">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SOP</a:t>
            </a:r>
          </a:p>
          <a:p>
            <a:r>
              <a:rPr lang="en-US" dirty="0">
                <a:latin typeface="Times New Roman" panose="02020603050405020304" pitchFamily="18" charset="0"/>
                <a:ea typeface="Times New Roman" panose="02020603050405020304" pitchFamily="18" charset="0"/>
              </a:rPr>
              <a:t>LOR</a:t>
            </a:r>
          </a:p>
          <a:p>
            <a:r>
              <a:rPr lang="en-US" sz="1800" dirty="0">
                <a:effectLst/>
                <a:latin typeface="Times New Roman" panose="02020603050405020304" pitchFamily="18" charset="0"/>
                <a:ea typeface="Times New Roman" panose="02020603050405020304" pitchFamily="18" charset="0"/>
              </a:rPr>
              <a:t>CGPA</a:t>
            </a:r>
          </a:p>
          <a:p>
            <a:r>
              <a:rPr lang="en-US" sz="1800" dirty="0">
                <a:effectLst/>
                <a:latin typeface="Times New Roman" panose="02020603050405020304" pitchFamily="18" charset="0"/>
                <a:ea typeface="Times New Roman" panose="02020603050405020304" pitchFamily="18" charset="0"/>
              </a:rPr>
              <a:t>Research</a:t>
            </a:r>
          </a:p>
          <a:p>
            <a:endParaRPr lang="en-US" sz="1800" dirty="0">
              <a:effectLst/>
              <a:latin typeface="Times New Roman" panose="02020603050405020304" pitchFamily="18" charset="0"/>
              <a:ea typeface="Times New Roman" panose="02020603050405020304" pitchFamily="18" charset="0"/>
            </a:endParaRPr>
          </a:p>
          <a:p>
            <a:r>
              <a:rPr lang="en-US" dirty="0">
                <a:highlight>
                  <a:srgbClr val="FFFF00"/>
                </a:highlight>
                <a:latin typeface="Times New Roman" panose="02020603050405020304" pitchFamily="18" charset="0"/>
                <a:ea typeface="Times New Roman" panose="02020603050405020304" pitchFamily="18" charset="0"/>
              </a:rPr>
              <a:t>T</a:t>
            </a:r>
            <a:r>
              <a:rPr lang="en-US" sz="1800" dirty="0">
                <a:effectLst/>
                <a:highlight>
                  <a:srgbClr val="FFFF00"/>
                </a:highlight>
                <a:latin typeface="Times New Roman" panose="02020603050405020304" pitchFamily="18" charset="0"/>
                <a:ea typeface="Times New Roman" panose="02020603050405020304" pitchFamily="18" charset="0"/>
              </a:rPr>
              <a:t>arget variable </a:t>
            </a:r>
          </a:p>
          <a:p>
            <a:r>
              <a:rPr lang="en-US" sz="1800" dirty="0">
                <a:effectLst/>
                <a:latin typeface="Times New Roman" panose="02020603050405020304" pitchFamily="18" charset="0"/>
                <a:ea typeface="Times New Roman" panose="02020603050405020304" pitchFamily="18" charset="0"/>
              </a:rPr>
              <a:t>Priority Level (</a:t>
            </a:r>
            <a:r>
              <a:rPr lang="en-US" sz="1800" dirty="0" err="1">
                <a:effectLst/>
                <a:latin typeface="Times New Roman" panose="02020603050405020304" pitchFamily="18" charset="0"/>
                <a:ea typeface="Times New Roman" panose="02020603050405020304" pitchFamily="18" charset="0"/>
              </a:rPr>
              <a:t>y_act</a:t>
            </a:r>
            <a:r>
              <a:rPr lang="en-US" sz="1800" dirty="0">
                <a:effectLst/>
                <a:latin typeface="Times New Roman" panose="02020603050405020304" pitchFamily="18" charset="0"/>
                <a:ea typeface="Times New Roman" panose="02020603050405020304" pitchFamily="18" charset="0"/>
              </a:rPr>
              <a:t>)</a:t>
            </a:r>
            <a:endParaRPr lang="en-US" dirty="0"/>
          </a:p>
        </p:txBody>
      </p:sp>
      <p:sp>
        <p:nvSpPr>
          <p:cNvPr id="11" name="TextBox 10">
            <a:extLst>
              <a:ext uri="{FF2B5EF4-FFF2-40B4-BE49-F238E27FC236}">
                <a16:creationId xmlns:a16="http://schemas.microsoft.com/office/drawing/2014/main" id="{55748C56-8361-8D07-3566-26DDFC805E12}"/>
              </a:ext>
            </a:extLst>
          </p:cNvPr>
          <p:cNvSpPr txBox="1"/>
          <p:nvPr/>
        </p:nvSpPr>
        <p:spPr>
          <a:xfrm>
            <a:off x="9797562" y="3492156"/>
            <a:ext cx="2190252" cy="923330"/>
          </a:xfrm>
          <a:prstGeom prst="rect">
            <a:avLst/>
          </a:prstGeom>
          <a:solidFill>
            <a:schemeClr val="accent1">
              <a:lumMod val="60000"/>
              <a:lumOff val="40000"/>
            </a:schemeClr>
          </a:solid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Will explain the model prediction for a given record</a:t>
            </a:r>
            <a:endParaRPr kumimoji="0" lang="en-US" altLang="en-US" sz="1800" b="0" i="0"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endParaRPr>
          </a:p>
        </p:txBody>
      </p:sp>
      <p:sp>
        <p:nvSpPr>
          <p:cNvPr id="12" name="Arrow: Down 11">
            <a:extLst>
              <a:ext uri="{FF2B5EF4-FFF2-40B4-BE49-F238E27FC236}">
                <a16:creationId xmlns:a16="http://schemas.microsoft.com/office/drawing/2014/main" id="{A48EF2DF-0AF6-CE20-1144-912461E6866F}"/>
              </a:ext>
            </a:extLst>
          </p:cNvPr>
          <p:cNvSpPr/>
          <p:nvPr/>
        </p:nvSpPr>
        <p:spPr>
          <a:xfrm rot="14917409">
            <a:off x="2064590" y="2051667"/>
            <a:ext cx="913383" cy="16152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b="1" dirty="0"/>
          </a:p>
        </p:txBody>
      </p:sp>
    </p:spTree>
    <p:extLst>
      <p:ext uri="{BB962C8B-B14F-4D97-AF65-F5344CB8AC3E}">
        <p14:creationId xmlns:p14="http://schemas.microsoft.com/office/powerpoint/2010/main" val="2079379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1A1AB50-B386-389A-4284-76E14C07B6E7}"/>
              </a:ext>
            </a:extLst>
          </p:cNvPr>
          <p:cNvPicPr>
            <a:picLocks noChangeAspect="1"/>
          </p:cNvPicPr>
          <p:nvPr/>
        </p:nvPicPr>
        <p:blipFill rotWithShape="1">
          <a:blip r:embed="rId2">
            <a:extLst>
              <a:ext uri="{28A0092B-C50C-407E-A947-70E740481C1C}">
                <a14:useLocalDpi xmlns:a14="http://schemas.microsoft.com/office/drawing/2010/main" val="0"/>
              </a:ext>
            </a:extLst>
          </a:blip>
          <a:srcRect b="90069"/>
          <a:stretch/>
        </p:blipFill>
        <p:spPr>
          <a:xfrm>
            <a:off x="0" y="0"/>
            <a:ext cx="12192412" cy="681037"/>
          </a:xfrm>
          <a:prstGeom prst="rect">
            <a:avLst/>
          </a:prstGeom>
        </p:spPr>
      </p:pic>
      <p:sp>
        <p:nvSpPr>
          <p:cNvPr id="7" name="TextBox 6">
            <a:extLst>
              <a:ext uri="{FF2B5EF4-FFF2-40B4-BE49-F238E27FC236}">
                <a16:creationId xmlns:a16="http://schemas.microsoft.com/office/drawing/2014/main" id="{A15E0186-FB96-696B-D4A8-4E0F8A5F6C1A}"/>
              </a:ext>
            </a:extLst>
          </p:cNvPr>
          <p:cNvSpPr txBox="1"/>
          <p:nvPr/>
        </p:nvSpPr>
        <p:spPr>
          <a:xfrm>
            <a:off x="41634" y="24090"/>
            <a:ext cx="6094520" cy="584775"/>
          </a:xfrm>
          <a:prstGeom prst="rect">
            <a:avLst/>
          </a:prstGeom>
          <a:noFill/>
        </p:spPr>
        <p:txBody>
          <a:bodyPr wrap="square">
            <a:spAutoFit/>
          </a:bodyPr>
          <a:lstStyle/>
          <a:p>
            <a:pPr marL="0" marR="0">
              <a:spcBef>
                <a:spcPts val="0"/>
              </a:spcBef>
              <a:spcAft>
                <a:spcPts val="0"/>
              </a:spcAft>
            </a:pPr>
            <a:r>
              <a:rPr lang="en-US" sz="3200" dirty="0">
                <a:solidFill>
                  <a:schemeClr val="bg1"/>
                </a:solidFill>
                <a:effectLst/>
                <a:latin typeface="Times New Roman" panose="02020603050405020304" pitchFamily="18" charset="0"/>
                <a:ea typeface="Times New Roman" panose="02020603050405020304" pitchFamily="18" charset="0"/>
              </a:rPr>
              <a:t>Limitations</a:t>
            </a:r>
          </a:p>
        </p:txBody>
      </p:sp>
      <p:sp>
        <p:nvSpPr>
          <p:cNvPr id="10" name="TextBox 9">
            <a:extLst>
              <a:ext uri="{FF2B5EF4-FFF2-40B4-BE49-F238E27FC236}">
                <a16:creationId xmlns:a16="http://schemas.microsoft.com/office/drawing/2014/main" id="{9390140A-7906-671A-BD22-71D485491F74}"/>
              </a:ext>
            </a:extLst>
          </p:cNvPr>
          <p:cNvSpPr txBox="1"/>
          <p:nvPr/>
        </p:nvSpPr>
        <p:spPr>
          <a:xfrm>
            <a:off x="0" y="1657581"/>
            <a:ext cx="11505460" cy="3252301"/>
          </a:xfrm>
          <a:prstGeom prst="rect">
            <a:avLst/>
          </a:prstGeom>
          <a:noFill/>
        </p:spPr>
        <p:txBody>
          <a:bodyPr wrap="square">
            <a:spAutoFit/>
          </a:bodyPr>
          <a:lstStyle/>
          <a:p>
            <a:pPr marL="0" marR="0" algn="just">
              <a:lnSpc>
                <a:spcPct val="115000"/>
              </a:lnSpc>
              <a:spcBef>
                <a:spcPts val="0"/>
              </a:spcBef>
              <a:spcAft>
                <a:spcPts val="0"/>
              </a:spcAft>
            </a:pPr>
            <a:r>
              <a:rPr lang="en-US" sz="1800" dirty="0">
                <a:effectLst/>
                <a:highlight>
                  <a:srgbClr val="FFFF00"/>
                </a:highlight>
                <a:latin typeface="Times New Roman" panose="02020603050405020304" pitchFamily="18" charset="0"/>
                <a:ea typeface="Times New Roman" panose="02020603050405020304" pitchFamily="18" charset="0"/>
              </a:rPr>
              <a:t>Issue with ROC and PRC curves:</a:t>
            </a:r>
          </a:p>
          <a:p>
            <a:pPr marL="0" marR="0" algn="just">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Even though this case study indicates that the best model is logistic regression model, both the Receiver Operating characteristic (ROC) curve and Precision Recall curve (PRC) do not provide the well-fitted curves. However further study is needed to find whether there is any other model which will be best fitted with this data. </a:t>
            </a:r>
          </a:p>
          <a:p>
            <a:pPr marL="0" marR="0" algn="just">
              <a:lnSpc>
                <a:spcPct val="1150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algn="just">
              <a:lnSpc>
                <a:spcPct val="115000"/>
              </a:lnSpc>
              <a:spcBef>
                <a:spcPts val="0"/>
              </a:spcBef>
              <a:spcAft>
                <a:spcPts val="0"/>
              </a:spcAft>
            </a:pPr>
            <a:r>
              <a:rPr lang="en-US" sz="1800" dirty="0">
                <a:effectLst/>
                <a:highlight>
                  <a:srgbClr val="FFFF00"/>
                </a:highlight>
                <a:latin typeface="Times New Roman" panose="02020603050405020304" pitchFamily="18" charset="0"/>
                <a:ea typeface="Times New Roman" panose="02020603050405020304" pitchFamily="18" charset="0"/>
              </a:rPr>
              <a:t>Issue when fitting logistic regression model:</a:t>
            </a:r>
          </a:p>
          <a:p>
            <a:pPr marL="0" marR="0" algn="just">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Since standardization has already been applied in the program before training the model, fitted logistic regression model always gave 1 for class 1 probability.  Since the issue could not be solved, the next best model (SVM) was selected. It also gave 1 always for class 1 probability. I could notice that the issue comes with Standardization. Therefore, standardization was deactivated when training model for all the model except logistic regression model.</a:t>
            </a:r>
          </a:p>
        </p:txBody>
      </p:sp>
    </p:spTree>
    <p:extLst>
      <p:ext uri="{BB962C8B-B14F-4D97-AF65-F5344CB8AC3E}">
        <p14:creationId xmlns:p14="http://schemas.microsoft.com/office/powerpoint/2010/main" val="645160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2AAAD8AB-CFCA-9F1C-6226-0BE9E0CE9FF1}"/>
              </a:ext>
            </a:extLst>
          </p:cNvPr>
          <p:cNvGrpSpPr/>
          <p:nvPr/>
        </p:nvGrpSpPr>
        <p:grpSpPr>
          <a:xfrm>
            <a:off x="0" y="0"/>
            <a:ext cx="12192412" cy="6858000"/>
            <a:chOff x="0" y="0"/>
            <a:chExt cx="12192412" cy="6858000"/>
          </a:xfrm>
        </p:grpSpPr>
        <p:pic>
          <p:nvPicPr>
            <p:cNvPr id="4" name="Picture 3">
              <a:extLst>
                <a:ext uri="{FF2B5EF4-FFF2-40B4-BE49-F238E27FC236}">
                  <a16:creationId xmlns:a16="http://schemas.microsoft.com/office/drawing/2014/main" id="{DE05EEA1-776E-A6B2-CB06-BD1130149396}"/>
                </a:ext>
              </a:extLst>
            </p:cNvPr>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2192412" cy="6858000"/>
            </a:xfrm>
            <a:prstGeom prst="rect">
              <a:avLst/>
            </a:prstGeom>
          </p:spPr>
        </p:pic>
        <p:pic>
          <p:nvPicPr>
            <p:cNvPr id="5" name="Picture 4">
              <a:extLst>
                <a:ext uri="{FF2B5EF4-FFF2-40B4-BE49-F238E27FC236}">
                  <a16:creationId xmlns:a16="http://schemas.microsoft.com/office/drawing/2014/main" id="{F8C00003-04F6-7DA0-F490-436B00A5591A}"/>
                </a:ext>
              </a:extLst>
            </p:cNvPr>
            <p:cNvPicPr>
              <a:picLocks noChangeAspect="1"/>
            </p:cNvPicPr>
            <p:nvPr/>
          </p:nvPicPr>
          <p:blipFill rotWithShape="1">
            <a:blip r:embed="rId2">
              <a:extLst>
                <a:ext uri="{28A0092B-C50C-407E-A947-70E740481C1C}">
                  <a14:useLocalDpi xmlns:a14="http://schemas.microsoft.com/office/drawing/2010/main" val="0"/>
                </a:ext>
              </a:extLst>
            </a:blip>
            <a:srcRect r="51579"/>
            <a:stretch/>
          </p:blipFill>
          <p:spPr>
            <a:xfrm>
              <a:off x="0" y="0"/>
              <a:ext cx="5903650" cy="6858000"/>
            </a:xfrm>
            <a:prstGeom prst="rect">
              <a:avLst/>
            </a:prstGeom>
          </p:spPr>
        </p:pic>
      </p:grpSp>
      <p:sp>
        <p:nvSpPr>
          <p:cNvPr id="2" name="TextBox 1">
            <a:extLst>
              <a:ext uri="{FF2B5EF4-FFF2-40B4-BE49-F238E27FC236}">
                <a16:creationId xmlns:a16="http://schemas.microsoft.com/office/drawing/2014/main" id="{2BD60B44-C364-7C7A-7096-46C5614FAED5}"/>
              </a:ext>
            </a:extLst>
          </p:cNvPr>
          <p:cNvSpPr txBox="1"/>
          <p:nvPr/>
        </p:nvSpPr>
        <p:spPr>
          <a:xfrm>
            <a:off x="7315200" y="2856067"/>
            <a:ext cx="3861786" cy="769441"/>
          </a:xfrm>
          <a:prstGeom prst="rect">
            <a:avLst/>
          </a:prstGeom>
          <a:noFill/>
        </p:spPr>
        <p:txBody>
          <a:bodyPr wrap="square">
            <a:spAutoFit/>
          </a:bodyPr>
          <a:lstStyle/>
          <a:p>
            <a:pPr marL="0" marR="0">
              <a:spcBef>
                <a:spcPts val="0"/>
              </a:spcBef>
              <a:spcAft>
                <a:spcPts val="0"/>
              </a:spcAft>
            </a:pPr>
            <a:r>
              <a:rPr lang="en-US" sz="4400" dirty="0">
                <a:latin typeface="Times New Roman" panose="02020603050405020304" pitchFamily="18" charset="0"/>
                <a:ea typeface="Times New Roman" panose="02020603050405020304" pitchFamily="18" charset="0"/>
              </a:rPr>
              <a:t>THANK YOU</a:t>
            </a:r>
            <a:endParaRPr lang="en-US" sz="4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86624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2AAAD8AB-CFCA-9F1C-6226-0BE9E0CE9FF1}"/>
              </a:ext>
            </a:extLst>
          </p:cNvPr>
          <p:cNvGrpSpPr/>
          <p:nvPr/>
        </p:nvGrpSpPr>
        <p:grpSpPr>
          <a:xfrm>
            <a:off x="-412" y="0"/>
            <a:ext cx="12192412" cy="6858000"/>
            <a:chOff x="0" y="0"/>
            <a:chExt cx="12192412" cy="6858000"/>
          </a:xfrm>
        </p:grpSpPr>
        <p:pic>
          <p:nvPicPr>
            <p:cNvPr id="4" name="Picture 3">
              <a:extLst>
                <a:ext uri="{FF2B5EF4-FFF2-40B4-BE49-F238E27FC236}">
                  <a16:creationId xmlns:a16="http://schemas.microsoft.com/office/drawing/2014/main" id="{DE05EEA1-776E-A6B2-CB06-BD1130149396}"/>
                </a:ext>
              </a:extLst>
            </p:cNvPr>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2192412" cy="6858000"/>
            </a:xfrm>
            <a:prstGeom prst="rect">
              <a:avLst/>
            </a:prstGeom>
          </p:spPr>
        </p:pic>
        <p:pic>
          <p:nvPicPr>
            <p:cNvPr id="5" name="Picture 4">
              <a:extLst>
                <a:ext uri="{FF2B5EF4-FFF2-40B4-BE49-F238E27FC236}">
                  <a16:creationId xmlns:a16="http://schemas.microsoft.com/office/drawing/2014/main" id="{F8C00003-04F6-7DA0-F490-436B00A5591A}"/>
                </a:ext>
              </a:extLst>
            </p:cNvPr>
            <p:cNvPicPr>
              <a:picLocks noChangeAspect="1"/>
            </p:cNvPicPr>
            <p:nvPr/>
          </p:nvPicPr>
          <p:blipFill rotWithShape="1">
            <a:blip r:embed="rId2">
              <a:extLst>
                <a:ext uri="{28A0092B-C50C-407E-A947-70E740481C1C}">
                  <a14:useLocalDpi xmlns:a14="http://schemas.microsoft.com/office/drawing/2010/main" val="0"/>
                </a:ext>
              </a:extLst>
            </a:blip>
            <a:srcRect r="51579"/>
            <a:stretch/>
          </p:blipFill>
          <p:spPr>
            <a:xfrm>
              <a:off x="0" y="0"/>
              <a:ext cx="5903650" cy="6858000"/>
            </a:xfrm>
            <a:prstGeom prst="rect">
              <a:avLst/>
            </a:prstGeom>
          </p:spPr>
        </p:pic>
      </p:grpSp>
      <p:sp>
        <p:nvSpPr>
          <p:cNvPr id="12" name="TextBox 11">
            <a:extLst>
              <a:ext uri="{FF2B5EF4-FFF2-40B4-BE49-F238E27FC236}">
                <a16:creationId xmlns:a16="http://schemas.microsoft.com/office/drawing/2014/main" id="{84FCB82F-712C-3FB5-16A1-94502764AC63}"/>
              </a:ext>
            </a:extLst>
          </p:cNvPr>
          <p:cNvSpPr txBox="1"/>
          <p:nvPr/>
        </p:nvSpPr>
        <p:spPr>
          <a:xfrm>
            <a:off x="6948228" y="1087952"/>
            <a:ext cx="5372605" cy="4370427"/>
          </a:xfrm>
          <a:prstGeom prst="rect">
            <a:avLst/>
          </a:prstGeom>
          <a:noFill/>
        </p:spPr>
        <p:txBody>
          <a:bodyPr wrap="square">
            <a:spAutoFit/>
          </a:bodyPr>
          <a:lstStyle/>
          <a:p>
            <a:pPr marL="0" marR="0">
              <a:spcBef>
                <a:spcPts val="0"/>
              </a:spcBef>
              <a:spcAft>
                <a:spcPts val="0"/>
              </a:spcAft>
            </a:pPr>
            <a:r>
              <a:rPr lang="en-US" sz="3600" b="1" dirty="0">
                <a:latin typeface="Times New Roman" panose="02020603050405020304" pitchFamily="18" charset="0"/>
                <a:ea typeface="Times New Roman" panose="02020603050405020304" pitchFamily="18" charset="0"/>
              </a:rPr>
              <a:t>Outline:</a:t>
            </a:r>
          </a:p>
          <a:p>
            <a:pPr marL="285750" marR="0" indent="-285750">
              <a:spcBef>
                <a:spcPts val="0"/>
              </a:spcBef>
              <a:spcAft>
                <a:spcPts val="0"/>
              </a:spcAft>
              <a:buFont typeface="Wingdings" panose="05000000000000000000" pitchFamily="2" charset="2"/>
              <a:buChar char="Ø"/>
            </a:pPr>
            <a:r>
              <a:rPr lang="en-US" sz="3200" dirty="0">
                <a:effectLst/>
                <a:latin typeface="Times New Roman" panose="02020603050405020304" pitchFamily="18" charset="0"/>
                <a:ea typeface="Times New Roman" panose="02020603050405020304" pitchFamily="18" charset="0"/>
              </a:rPr>
              <a:t>Problem Statement</a:t>
            </a:r>
          </a:p>
          <a:p>
            <a:pPr marL="285750" indent="-285750">
              <a:buFont typeface="Wingdings" panose="05000000000000000000" pitchFamily="2" charset="2"/>
              <a:buChar char="Ø"/>
            </a:pPr>
            <a:r>
              <a:rPr lang="en-US" sz="3200" dirty="0">
                <a:effectLst/>
                <a:latin typeface="Times New Roman" panose="02020603050405020304" pitchFamily="18" charset="0"/>
                <a:ea typeface="Times New Roman" panose="02020603050405020304" pitchFamily="18" charset="0"/>
              </a:rPr>
              <a:t>Data</a:t>
            </a:r>
          </a:p>
          <a:p>
            <a:pPr marL="285750" indent="-285750">
              <a:buFont typeface="Wingdings" panose="05000000000000000000" pitchFamily="2" charset="2"/>
              <a:buChar char="Ø"/>
            </a:pPr>
            <a:r>
              <a:rPr lang="en-US" sz="3200" dirty="0">
                <a:effectLst/>
                <a:latin typeface="Times New Roman" panose="02020603050405020304" pitchFamily="18" charset="0"/>
                <a:ea typeface="Times New Roman" panose="02020603050405020304" pitchFamily="18" charset="0"/>
              </a:rPr>
              <a:t>Methodology</a:t>
            </a:r>
          </a:p>
          <a:p>
            <a:pPr marL="285750" marR="0" indent="-285750">
              <a:spcBef>
                <a:spcPts val="0"/>
              </a:spcBef>
              <a:spcAft>
                <a:spcPts val="0"/>
              </a:spcAft>
              <a:buFont typeface="Wingdings" panose="05000000000000000000" pitchFamily="2" charset="2"/>
              <a:buChar char="Ø"/>
            </a:pPr>
            <a:r>
              <a:rPr lang="en-US" sz="3200" dirty="0">
                <a:effectLst/>
                <a:latin typeface="Times New Roman" panose="02020603050405020304" pitchFamily="18" charset="0"/>
                <a:ea typeface="Times New Roman" panose="02020603050405020304" pitchFamily="18" charset="0"/>
              </a:rPr>
              <a:t>Results</a:t>
            </a:r>
          </a:p>
          <a:p>
            <a:pPr marL="285750" indent="-285750">
              <a:buFont typeface="Wingdings" panose="05000000000000000000" pitchFamily="2" charset="2"/>
              <a:buChar char="Ø"/>
            </a:pPr>
            <a:r>
              <a:rPr lang="en-US" sz="3200" dirty="0">
                <a:effectLst/>
                <a:latin typeface="Times New Roman" panose="02020603050405020304" pitchFamily="18" charset="0"/>
                <a:ea typeface="Times New Roman" panose="02020603050405020304" pitchFamily="18" charset="0"/>
              </a:rPr>
              <a:t>Testing the Model</a:t>
            </a:r>
          </a:p>
          <a:p>
            <a:pPr marL="285750" indent="-285750">
              <a:buFont typeface="Wingdings" panose="05000000000000000000" pitchFamily="2" charset="2"/>
              <a:buChar char="Ø"/>
            </a:pPr>
            <a:r>
              <a:rPr lang="en-US" sz="3200" dirty="0">
                <a:effectLst/>
                <a:latin typeface="Times New Roman" panose="02020603050405020304" pitchFamily="18" charset="0"/>
                <a:ea typeface="Times New Roman" panose="02020603050405020304" pitchFamily="18" charset="0"/>
              </a:rPr>
              <a:t>Conclusion</a:t>
            </a:r>
          </a:p>
          <a:p>
            <a:pPr marL="285750" indent="-285750">
              <a:buFont typeface="Wingdings" panose="05000000000000000000" pitchFamily="2" charset="2"/>
              <a:buChar char="Ø"/>
            </a:pPr>
            <a:r>
              <a:rPr lang="en-US" sz="3200" dirty="0">
                <a:effectLst/>
                <a:latin typeface="Times New Roman" panose="02020603050405020304" pitchFamily="18" charset="0"/>
                <a:ea typeface="Times New Roman" panose="02020603050405020304" pitchFamily="18" charset="0"/>
              </a:rPr>
              <a:t>Limitations</a:t>
            </a:r>
          </a:p>
          <a:p>
            <a:pPr marL="0" marR="0">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37622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 name="Picture 60">
            <a:extLst>
              <a:ext uri="{FF2B5EF4-FFF2-40B4-BE49-F238E27FC236}">
                <a16:creationId xmlns:a16="http://schemas.microsoft.com/office/drawing/2014/main" id="{8530C281-3721-E6B2-276D-E18D58DC6F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5530" y="1892423"/>
            <a:ext cx="1943100" cy="3701989"/>
          </a:xfrm>
          <a:prstGeom prst="rect">
            <a:avLst/>
          </a:prstGeom>
        </p:spPr>
      </p:pic>
      <p:pic>
        <p:nvPicPr>
          <p:cNvPr id="55" name="Picture 54">
            <a:extLst>
              <a:ext uri="{FF2B5EF4-FFF2-40B4-BE49-F238E27FC236}">
                <a16:creationId xmlns:a16="http://schemas.microsoft.com/office/drawing/2014/main" id="{C2610B0D-3987-5114-4261-ABC2AAB15F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3442" y="1740023"/>
            <a:ext cx="1943100" cy="3701989"/>
          </a:xfrm>
          <a:prstGeom prst="rect">
            <a:avLst/>
          </a:prstGeom>
        </p:spPr>
      </p:pic>
      <p:pic>
        <p:nvPicPr>
          <p:cNvPr id="29" name="Picture 28">
            <a:extLst>
              <a:ext uri="{FF2B5EF4-FFF2-40B4-BE49-F238E27FC236}">
                <a16:creationId xmlns:a16="http://schemas.microsoft.com/office/drawing/2014/main" id="{DA5EAA05-A881-0362-96FC-9147528B16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0966" y="2700337"/>
            <a:ext cx="3133725" cy="1457325"/>
          </a:xfrm>
          <a:prstGeom prst="rect">
            <a:avLst/>
          </a:prstGeom>
        </p:spPr>
      </p:pic>
      <p:pic>
        <p:nvPicPr>
          <p:cNvPr id="4" name="Picture 3">
            <a:extLst>
              <a:ext uri="{FF2B5EF4-FFF2-40B4-BE49-F238E27FC236}">
                <a16:creationId xmlns:a16="http://schemas.microsoft.com/office/drawing/2014/main" id="{A1A1AB50-B386-389A-4284-76E14C07B6E7}"/>
              </a:ext>
            </a:extLst>
          </p:cNvPr>
          <p:cNvPicPr>
            <a:picLocks noChangeAspect="1"/>
          </p:cNvPicPr>
          <p:nvPr/>
        </p:nvPicPr>
        <p:blipFill rotWithShape="1">
          <a:blip r:embed="rId4">
            <a:extLst>
              <a:ext uri="{28A0092B-C50C-407E-A947-70E740481C1C}">
                <a14:useLocalDpi xmlns:a14="http://schemas.microsoft.com/office/drawing/2010/main" val="0"/>
              </a:ext>
            </a:extLst>
          </a:blip>
          <a:srcRect b="90069"/>
          <a:stretch/>
        </p:blipFill>
        <p:spPr>
          <a:xfrm>
            <a:off x="0" y="0"/>
            <a:ext cx="12192412" cy="681037"/>
          </a:xfrm>
          <a:prstGeom prst="rect">
            <a:avLst/>
          </a:prstGeom>
        </p:spPr>
      </p:pic>
      <p:sp>
        <p:nvSpPr>
          <p:cNvPr id="7" name="TextBox 6">
            <a:extLst>
              <a:ext uri="{FF2B5EF4-FFF2-40B4-BE49-F238E27FC236}">
                <a16:creationId xmlns:a16="http://schemas.microsoft.com/office/drawing/2014/main" id="{A15E0186-FB96-696B-D4A8-4E0F8A5F6C1A}"/>
              </a:ext>
            </a:extLst>
          </p:cNvPr>
          <p:cNvSpPr txBox="1"/>
          <p:nvPr/>
        </p:nvSpPr>
        <p:spPr>
          <a:xfrm>
            <a:off x="-1240655" y="48130"/>
            <a:ext cx="6094520" cy="584775"/>
          </a:xfrm>
          <a:prstGeom prst="rect">
            <a:avLst/>
          </a:prstGeom>
          <a:noFill/>
        </p:spPr>
        <p:txBody>
          <a:bodyPr wrap="square">
            <a:spAutoFit/>
          </a:bodyPr>
          <a:lstStyle/>
          <a:p>
            <a:pPr marL="0" marR="0" algn="ctr">
              <a:spcBef>
                <a:spcPts val="0"/>
              </a:spcBef>
              <a:spcAft>
                <a:spcPts val="0"/>
              </a:spcAft>
            </a:pPr>
            <a:r>
              <a:rPr lang="en-US" sz="3200" dirty="0">
                <a:solidFill>
                  <a:schemeClr val="bg1"/>
                </a:solidFill>
                <a:effectLst/>
                <a:latin typeface="Times New Roman" panose="02020603050405020304" pitchFamily="18" charset="0"/>
                <a:ea typeface="Times New Roman" panose="02020603050405020304" pitchFamily="18" charset="0"/>
              </a:rPr>
              <a:t>Problem Statement</a:t>
            </a:r>
          </a:p>
        </p:txBody>
      </p:sp>
      <p:pic>
        <p:nvPicPr>
          <p:cNvPr id="12" name="Picture 11">
            <a:extLst>
              <a:ext uri="{FF2B5EF4-FFF2-40B4-BE49-F238E27FC236}">
                <a16:creationId xmlns:a16="http://schemas.microsoft.com/office/drawing/2014/main" id="{DBD3A79D-5D2C-4ED0-41E8-3B936832147B}"/>
              </a:ext>
            </a:extLst>
          </p:cNvPr>
          <p:cNvPicPr>
            <a:picLocks noChangeAspect="1"/>
          </p:cNvPicPr>
          <p:nvPr/>
        </p:nvPicPr>
        <p:blipFill rotWithShape="1">
          <a:blip r:embed="rId5">
            <a:extLst>
              <a:ext uri="{28A0092B-C50C-407E-A947-70E740481C1C}">
                <a14:useLocalDpi xmlns:a14="http://schemas.microsoft.com/office/drawing/2010/main" val="0"/>
              </a:ext>
            </a:extLst>
          </a:blip>
          <a:srcRect l="74120"/>
          <a:stretch/>
        </p:blipFill>
        <p:spPr>
          <a:xfrm>
            <a:off x="227397" y="4342513"/>
            <a:ext cx="677893" cy="1743075"/>
          </a:xfrm>
          <a:prstGeom prst="rect">
            <a:avLst/>
          </a:prstGeom>
        </p:spPr>
      </p:pic>
      <p:pic>
        <p:nvPicPr>
          <p:cNvPr id="13" name="Picture 12">
            <a:extLst>
              <a:ext uri="{FF2B5EF4-FFF2-40B4-BE49-F238E27FC236}">
                <a16:creationId xmlns:a16="http://schemas.microsoft.com/office/drawing/2014/main" id="{0D23ABFC-4E40-D49C-8230-9D67B9B576AB}"/>
              </a:ext>
            </a:extLst>
          </p:cNvPr>
          <p:cNvPicPr>
            <a:picLocks noChangeAspect="1"/>
          </p:cNvPicPr>
          <p:nvPr/>
        </p:nvPicPr>
        <p:blipFill rotWithShape="1">
          <a:blip r:embed="rId5">
            <a:extLst>
              <a:ext uri="{28A0092B-C50C-407E-A947-70E740481C1C}">
                <a14:useLocalDpi xmlns:a14="http://schemas.microsoft.com/office/drawing/2010/main" val="0"/>
              </a:ext>
            </a:extLst>
          </a:blip>
          <a:srcRect l="52683" r="24270"/>
          <a:stretch/>
        </p:blipFill>
        <p:spPr>
          <a:xfrm>
            <a:off x="301608" y="2720311"/>
            <a:ext cx="603682" cy="1743075"/>
          </a:xfrm>
          <a:prstGeom prst="rect">
            <a:avLst/>
          </a:prstGeom>
        </p:spPr>
      </p:pic>
      <p:pic>
        <p:nvPicPr>
          <p:cNvPr id="14" name="Picture 13">
            <a:extLst>
              <a:ext uri="{FF2B5EF4-FFF2-40B4-BE49-F238E27FC236}">
                <a16:creationId xmlns:a16="http://schemas.microsoft.com/office/drawing/2014/main" id="{73D2547F-327A-7C11-5D92-B4CF9A38588A}"/>
              </a:ext>
            </a:extLst>
          </p:cNvPr>
          <p:cNvPicPr>
            <a:picLocks noChangeAspect="1"/>
          </p:cNvPicPr>
          <p:nvPr/>
        </p:nvPicPr>
        <p:blipFill rotWithShape="1">
          <a:blip r:embed="rId5">
            <a:extLst>
              <a:ext uri="{28A0092B-C50C-407E-A947-70E740481C1C}">
                <a14:useLocalDpi xmlns:a14="http://schemas.microsoft.com/office/drawing/2010/main" val="0"/>
              </a:ext>
            </a:extLst>
          </a:blip>
          <a:srcRect l="25446" r="44728"/>
          <a:stretch/>
        </p:blipFill>
        <p:spPr>
          <a:xfrm>
            <a:off x="1025369" y="1631772"/>
            <a:ext cx="781236" cy="1743075"/>
          </a:xfrm>
          <a:prstGeom prst="rect">
            <a:avLst/>
          </a:prstGeom>
        </p:spPr>
      </p:pic>
      <p:pic>
        <p:nvPicPr>
          <p:cNvPr id="15" name="Picture 14">
            <a:extLst>
              <a:ext uri="{FF2B5EF4-FFF2-40B4-BE49-F238E27FC236}">
                <a16:creationId xmlns:a16="http://schemas.microsoft.com/office/drawing/2014/main" id="{EAB48367-4477-1FC6-965D-0B5AA179C731}"/>
              </a:ext>
            </a:extLst>
          </p:cNvPr>
          <p:cNvPicPr>
            <a:picLocks noChangeAspect="1"/>
          </p:cNvPicPr>
          <p:nvPr/>
        </p:nvPicPr>
        <p:blipFill rotWithShape="1">
          <a:blip r:embed="rId5">
            <a:extLst>
              <a:ext uri="{28A0092B-C50C-407E-A947-70E740481C1C}">
                <a14:useLocalDpi xmlns:a14="http://schemas.microsoft.com/office/drawing/2010/main" val="0"/>
              </a:ext>
            </a:extLst>
          </a:blip>
          <a:srcRect r="73443"/>
          <a:stretch/>
        </p:blipFill>
        <p:spPr>
          <a:xfrm>
            <a:off x="1861907" y="760235"/>
            <a:ext cx="695648" cy="1743075"/>
          </a:xfrm>
          <a:prstGeom prst="rect">
            <a:avLst/>
          </a:prstGeom>
        </p:spPr>
      </p:pic>
      <p:pic>
        <p:nvPicPr>
          <p:cNvPr id="18" name="Picture 17">
            <a:extLst>
              <a:ext uri="{FF2B5EF4-FFF2-40B4-BE49-F238E27FC236}">
                <a16:creationId xmlns:a16="http://schemas.microsoft.com/office/drawing/2014/main" id="{C0597CBF-4FBE-680F-007A-B1F370B09D6D}"/>
              </a:ext>
            </a:extLst>
          </p:cNvPr>
          <p:cNvPicPr>
            <a:picLocks noChangeAspect="1"/>
          </p:cNvPicPr>
          <p:nvPr/>
        </p:nvPicPr>
        <p:blipFill rotWithShape="1">
          <a:blip r:embed="rId6">
            <a:extLst>
              <a:ext uri="{28A0092B-C50C-407E-A947-70E740481C1C}">
                <a14:useLocalDpi xmlns:a14="http://schemas.microsoft.com/office/drawing/2010/main" val="0"/>
              </a:ext>
            </a:extLst>
          </a:blip>
          <a:srcRect t="23440" r="77096" b="19169"/>
          <a:stretch/>
        </p:blipFill>
        <p:spPr>
          <a:xfrm>
            <a:off x="1166259" y="4522020"/>
            <a:ext cx="866727" cy="2171744"/>
          </a:xfrm>
          <a:prstGeom prst="rect">
            <a:avLst/>
          </a:prstGeom>
        </p:spPr>
      </p:pic>
      <p:pic>
        <p:nvPicPr>
          <p:cNvPr id="21" name="Picture 20">
            <a:extLst>
              <a:ext uri="{FF2B5EF4-FFF2-40B4-BE49-F238E27FC236}">
                <a16:creationId xmlns:a16="http://schemas.microsoft.com/office/drawing/2014/main" id="{21A9EA79-7F77-12CA-3F2F-FCFAB4FAB981}"/>
              </a:ext>
            </a:extLst>
          </p:cNvPr>
          <p:cNvPicPr>
            <a:picLocks noChangeAspect="1"/>
          </p:cNvPicPr>
          <p:nvPr/>
        </p:nvPicPr>
        <p:blipFill rotWithShape="1">
          <a:blip r:embed="rId6">
            <a:extLst>
              <a:ext uri="{28A0092B-C50C-407E-A947-70E740481C1C}">
                <a14:useLocalDpi xmlns:a14="http://schemas.microsoft.com/office/drawing/2010/main" val="0"/>
              </a:ext>
            </a:extLst>
          </a:blip>
          <a:srcRect l="39184" t="19547" r="40240" b="21821"/>
          <a:stretch/>
        </p:blipFill>
        <p:spPr>
          <a:xfrm>
            <a:off x="2801924" y="632906"/>
            <a:ext cx="695648" cy="1982228"/>
          </a:xfrm>
          <a:prstGeom prst="rect">
            <a:avLst/>
          </a:prstGeom>
        </p:spPr>
      </p:pic>
      <p:pic>
        <p:nvPicPr>
          <p:cNvPr id="22" name="Picture 21">
            <a:extLst>
              <a:ext uri="{FF2B5EF4-FFF2-40B4-BE49-F238E27FC236}">
                <a16:creationId xmlns:a16="http://schemas.microsoft.com/office/drawing/2014/main" id="{6254C8C5-1600-D60E-D004-ECBD4CE05413}"/>
              </a:ext>
            </a:extLst>
          </p:cNvPr>
          <p:cNvPicPr>
            <a:picLocks noChangeAspect="1"/>
          </p:cNvPicPr>
          <p:nvPr/>
        </p:nvPicPr>
        <p:blipFill rotWithShape="1">
          <a:blip r:embed="rId6">
            <a:extLst>
              <a:ext uri="{28A0092B-C50C-407E-A947-70E740481C1C}">
                <a14:useLocalDpi xmlns:a14="http://schemas.microsoft.com/office/drawing/2010/main" val="0"/>
              </a:ext>
            </a:extLst>
          </a:blip>
          <a:srcRect l="21809" t="19547" r="60019" b="21821"/>
          <a:stretch/>
        </p:blipFill>
        <p:spPr>
          <a:xfrm>
            <a:off x="2296778" y="4614748"/>
            <a:ext cx="695649" cy="2079016"/>
          </a:xfrm>
          <a:prstGeom prst="rect">
            <a:avLst/>
          </a:prstGeom>
        </p:spPr>
      </p:pic>
      <p:cxnSp>
        <p:nvCxnSpPr>
          <p:cNvPr id="24" name="Straight Arrow Connector 23">
            <a:extLst>
              <a:ext uri="{FF2B5EF4-FFF2-40B4-BE49-F238E27FC236}">
                <a16:creationId xmlns:a16="http://schemas.microsoft.com/office/drawing/2014/main" id="{741F2AD0-B9FA-08F7-E5AE-D8494F1D0A5E}"/>
              </a:ext>
            </a:extLst>
          </p:cNvPr>
          <p:cNvCxnSpPr/>
          <p:nvPr/>
        </p:nvCxnSpPr>
        <p:spPr>
          <a:xfrm>
            <a:off x="3613212" y="2290439"/>
            <a:ext cx="1118586" cy="82562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BAC4BCB-F1FF-5B63-8FB0-4A10F7A8ED4C}"/>
              </a:ext>
            </a:extLst>
          </p:cNvPr>
          <p:cNvCxnSpPr>
            <a:cxnSpLocks/>
          </p:cNvCxnSpPr>
          <p:nvPr/>
        </p:nvCxnSpPr>
        <p:spPr>
          <a:xfrm>
            <a:off x="2209731" y="2503309"/>
            <a:ext cx="2246859" cy="72905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9CDC452-3B01-927D-7087-72D81CA7BF3F}"/>
              </a:ext>
            </a:extLst>
          </p:cNvPr>
          <p:cNvCxnSpPr>
            <a:cxnSpLocks/>
          </p:cNvCxnSpPr>
          <p:nvPr/>
        </p:nvCxnSpPr>
        <p:spPr>
          <a:xfrm>
            <a:off x="1698858" y="2858551"/>
            <a:ext cx="2716974" cy="54029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A6666BE-FFAE-706E-EC1D-531A6E72C57D}"/>
              </a:ext>
            </a:extLst>
          </p:cNvPr>
          <p:cNvCxnSpPr>
            <a:cxnSpLocks/>
          </p:cNvCxnSpPr>
          <p:nvPr/>
        </p:nvCxnSpPr>
        <p:spPr>
          <a:xfrm>
            <a:off x="1494086" y="3287882"/>
            <a:ext cx="3074146" cy="26336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EEDBF2B-A5F6-054C-EEA8-1489D1A14154}"/>
              </a:ext>
            </a:extLst>
          </p:cNvPr>
          <p:cNvCxnSpPr>
            <a:cxnSpLocks/>
          </p:cNvCxnSpPr>
          <p:nvPr/>
        </p:nvCxnSpPr>
        <p:spPr>
          <a:xfrm flipV="1">
            <a:off x="970067" y="3703645"/>
            <a:ext cx="3750565" cy="33352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0D1E7C4-D086-754F-90BA-5A19D5BDC84A}"/>
              </a:ext>
            </a:extLst>
          </p:cNvPr>
          <p:cNvCxnSpPr>
            <a:cxnSpLocks/>
          </p:cNvCxnSpPr>
          <p:nvPr/>
        </p:nvCxnSpPr>
        <p:spPr>
          <a:xfrm flipV="1">
            <a:off x="1017650" y="3856045"/>
            <a:ext cx="3855382" cy="75870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921176C-9DC8-399B-29F6-A87ACAA2B483}"/>
              </a:ext>
            </a:extLst>
          </p:cNvPr>
          <p:cNvCxnSpPr>
            <a:cxnSpLocks/>
          </p:cNvCxnSpPr>
          <p:nvPr/>
        </p:nvCxnSpPr>
        <p:spPr>
          <a:xfrm flipV="1">
            <a:off x="2071365" y="4008394"/>
            <a:ext cx="2954067" cy="78371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5DBA09D-99F9-1C6E-6FEC-55683F82274A}"/>
              </a:ext>
            </a:extLst>
          </p:cNvPr>
          <p:cNvCxnSpPr>
            <a:cxnSpLocks/>
          </p:cNvCxnSpPr>
          <p:nvPr/>
        </p:nvCxnSpPr>
        <p:spPr>
          <a:xfrm flipV="1">
            <a:off x="2900977" y="4111144"/>
            <a:ext cx="2010434" cy="79828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88116566-DA9D-B42B-9090-8B33ED8BB07C}"/>
              </a:ext>
            </a:extLst>
          </p:cNvPr>
          <p:cNvCxnSpPr>
            <a:cxnSpLocks/>
          </p:cNvCxnSpPr>
          <p:nvPr/>
        </p:nvCxnSpPr>
        <p:spPr>
          <a:xfrm flipV="1">
            <a:off x="3217840" y="4157662"/>
            <a:ext cx="1880605" cy="115570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40C7008-C024-B1D3-C082-ADD47FE14436}"/>
              </a:ext>
            </a:extLst>
          </p:cNvPr>
          <p:cNvCxnSpPr>
            <a:cxnSpLocks/>
          </p:cNvCxnSpPr>
          <p:nvPr/>
        </p:nvCxnSpPr>
        <p:spPr>
          <a:xfrm flipV="1">
            <a:off x="3548398" y="4186438"/>
            <a:ext cx="1740826" cy="146781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6" name="Arrow: Right 55">
            <a:extLst>
              <a:ext uri="{FF2B5EF4-FFF2-40B4-BE49-F238E27FC236}">
                <a16:creationId xmlns:a16="http://schemas.microsoft.com/office/drawing/2014/main" id="{5010A12D-4546-E699-4AFE-57D94B2C3A55}"/>
              </a:ext>
            </a:extLst>
          </p:cNvPr>
          <p:cNvSpPr/>
          <p:nvPr/>
        </p:nvSpPr>
        <p:spPr>
          <a:xfrm>
            <a:off x="8845926" y="3116062"/>
            <a:ext cx="1810499" cy="5525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44E7D03F-5BE9-B1DC-580F-812DF882BD9C}"/>
              </a:ext>
            </a:extLst>
          </p:cNvPr>
          <p:cNvSpPr txBox="1"/>
          <p:nvPr/>
        </p:nvSpPr>
        <p:spPr>
          <a:xfrm>
            <a:off x="8999911" y="2535645"/>
            <a:ext cx="1234226" cy="369332"/>
          </a:xfrm>
          <a:prstGeom prst="rect">
            <a:avLst/>
          </a:prstGeom>
          <a:solidFill>
            <a:srgbClr val="FFFF00"/>
          </a:solidFill>
        </p:spPr>
        <p:txBody>
          <a:bodyPr wrap="square">
            <a:spAutoFit/>
          </a:bodyPr>
          <a:lstStyle/>
          <a:p>
            <a:pPr marL="0" marR="0">
              <a:spcBef>
                <a:spcPts val="0"/>
              </a:spcBef>
              <a:spcAft>
                <a:spcPts val="0"/>
              </a:spcAft>
            </a:pPr>
            <a:r>
              <a:rPr lang="en-US" b="1" dirty="0">
                <a:effectLst/>
                <a:highlight>
                  <a:srgbClr val="FFFF00"/>
                </a:highlight>
                <a:latin typeface="Times New Roman" panose="02020603050405020304" pitchFamily="18" charset="0"/>
                <a:ea typeface="Times New Roman" panose="02020603050405020304" pitchFamily="18" charset="0"/>
              </a:rPr>
              <a:t>ML Model</a:t>
            </a:r>
          </a:p>
        </p:txBody>
      </p:sp>
      <p:sp>
        <p:nvSpPr>
          <p:cNvPr id="58" name="TextBox 57">
            <a:extLst>
              <a:ext uri="{FF2B5EF4-FFF2-40B4-BE49-F238E27FC236}">
                <a16:creationId xmlns:a16="http://schemas.microsoft.com/office/drawing/2014/main" id="{9EB20DCF-F801-6916-8D9F-9B39061E2C6C}"/>
              </a:ext>
            </a:extLst>
          </p:cNvPr>
          <p:cNvSpPr txBox="1"/>
          <p:nvPr/>
        </p:nvSpPr>
        <p:spPr>
          <a:xfrm>
            <a:off x="10689256" y="2377524"/>
            <a:ext cx="1234226" cy="369332"/>
          </a:xfrm>
          <a:prstGeom prst="rect">
            <a:avLst/>
          </a:prstGeom>
          <a:noFill/>
        </p:spPr>
        <p:txBody>
          <a:bodyPr wrap="square">
            <a:spAutoFit/>
          </a:bodyPr>
          <a:lstStyle/>
          <a:p>
            <a:pPr marL="0" marR="0">
              <a:spcBef>
                <a:spcPts val="0"/>
              </a:spcBef>
              <a:spcAft>
                <a:spcPts val="0"/>
              </a:spcAft>
            </a:pPr>
            <a:r>
              <a:rPr lang="en-US" dirty="0">
                <a:effectLst/>
                <a:latin typeface="Times New Roman" panose="02020603050405020304" pitchFamily="18" charset="0"/>
                <a:ea typeface="Times New Roman" panose="02020603050405020304" pitchFamily="18" charset="0"/>
              </a:rPr>
              <a:t>2</a:t>
            </a:r>
            <a:r>
              <a:rPr lang="en-US" baseline="30000" dirty="0">
                <a:effectLst/>
                <a:latin typeface="Times New Roman" panose="02020603050405020304" pitchFamily="18" charset="0"/>
                <a:ea typeface="Times New Roman" panose="02020603050405020304" pitchFamily="18" charset="0"/>
              </a:rPr>
              <a:t>nd</a:t>
            </a:r>
            <a:r>
              <a:rPr lang="en-US" dirty="0">
                <a:effectLst/>
                <a:latin typeface="Times New Roman" panose="02020603050405020304" pitchFamily="18" charset="0"/>
                <a:ea typeface="Times New Roman" panose="02020603050405020304" pitchFamily="18" charset="0"/>
              </a:rPr>
              <a:t> Priority</a:t>
            </a:r>
          </a:p>
        </p:txBody>
      </p:sp>
      <p:sp>
        <p:nvSpPr>
          <p:cNvPr id="59" name="TextBox 58">
            <a:extLst>
              <a:ext uri="{FF2B5EF4-FFF2-40B4-BE49-F238E27FC236}">
                <a16:creationId xmlns:a16="http://schemas.microsoft.com/office/drawing/2014/main" id="{9D3F60FC-0B41-B68F-D6BB-554F1628656D}"/>
              </a:ext>
            </a:extLst>
          </p:cNvPr>
          <p:cNvSpPr txBox="1"/>
          <p:nvPr/>
        </p:nvSpPr>
        <p:spPr>
          <a:xfrm>
            <a:off x="10714551" y="4111144"/>
            <a:ext cx="1234226" cy="369332"/>
          </a:xfrm>
          <a:prstGeom prst="rect">
            <a:avLst/>
          </a:prstGeom>
          <a:noFill/>
        </p:spPr>
        <p:txBody>
          <a:bodyPr wrap="square">
            <a:spAutoFit/>
          </a:bodyPr>
          <a:lstStyle/>
          <a:p>
            <a:pPr marL="0" marR="0">
              <a:spcBef>
                <a:spcPts val="0"/>
              </a:spcBef>
              <a:spcAft>
                <a:spcPts val="0"/>
              </a:spcAft>
            </a:pPr>
            <a:r>
              <a:rPr lang="en-US" dirty="0">
                <a:effectLst/>
                <a:latin typeface="Times New Roman" panose="02020603050405020304" pitchFamily="18" charset="0"/>
                <a:ea typeface="Times New Roman" panose="02020603050405020304" pitchFamily="18" charset="0"/>
              </a:rPr>
              <a:t>3</a:t>
            </a:r>
            <a:r>
              <a:rPr lang="en-US" baseline="30000" dirty="0">
                <a:effectLst/>
                <a:latin typeface="Times New Roman" panose="02020603050405020304" pitchFamily="18" charset="0"/>
                <a:ea typeface="Times New Roman" panose="02020603050405020304" pitchFamily="18" charset="0"/>
              </a:rPr>
              <a:t>rd</a:t>
            </a:r>
            <a:r>
              <a:rPr lang="en-US" dirty="0">
                <a:effectLst/>
                <a:latin typeface="Times New Roman" panose="02020603050405020304" pitchFamily="18" charset="0"/>
                <a:ea typeface="Times New Roman" panose="02020603050405020304" pitchFamily="18" charset="0"/>
              </a:rPr>
              <a:t> Priority</a:t>
            </a:r>
          </a:p>
        </p:txBody>
      </p:sp>
      <p:sp>
        <p:nvSpPr>
          <p:cNvPr id="60" name="TextBox 59">
            <a:extLst>
              <a:ext uri="{FF2B5EF4-FFF2-40B4-BE49-F238E27FC236}">
                <a16:creationId xmlns:a16="http://schemas.microsoft.com/office/drawing/2014/main" id="{BFE7AD20-42AE-A442-5D30-8C8B2FEF10DA}"/>
              </a:ext>
            </a:extLst>
          </p:cNvPr>
          <p:cNvSpPr txBox="1"/>
          <p:nvPr/>
        </p:nvSpPr>
        <p:spPr>
          <a:xfrm>
            <a:off x="10816952" y="5329757"/>
            <a:ext cx="1234226" cy="369332"/>
          </a:xfrm>
          <a:prstGeom prst="rect">
            <a:avLst/>
          </a:prstGeom>
          <a:noFill/>
        </p:spPr>
        <p:txBody>
          <a:bodyPr wrap="square">
            <a:spAutoFit/>
          </a:bodyPr>
          <a:lstStyle/>
          <a:p>
            <a:pPr marL="0" marR="0">
              <a:spcBef>
                <a:spcPts val="0"/>
              </a:spcBef>
              <a:spcAft>
                <a:spcPts val="0"/>
              </a:spcAft>
            </a:pPr>
            <a:r>
              <a:rPr lang="en-US" dirty="0">
                <a:effectLst/>
                <a:latin typeface="Times New Roman" panose="02020603050405020304" pitchFamily="18" charset="0"/>
                <a:ea typeface="Times New Roman" panose="02020603050405020304" pitchFamily="18" charset="0"/>
              </a:rPr>
              <a:t>4</a:t>
            </a:r>
            <a:r>
              <a:rPr lang="en-US" baseline="30000" dirty="0">
                <a:effectLst/>
                <a:latin typeface="Times New Roman" panose="02020603050405020304" pitchFamily="18" charset="0"/>
                <a:ea typeface="Times New Roman" panose="02020603050405020304" pitchFamily="18" charset="0"/>
              </a:rPr>
              <a:t>th</a:t>
            </a:r>
            <a:r>
              <a:rPr lang="en-US" dirty="0">
                <a:effectLst/>
                <a:latin typeface="Times New Roman" panose="02020603050405020304" pitchFamily="18" charset="0"/>
                <a:ea typeface="Times New Roman" panose="02020603050405020304" pitchFamily="18" charset="0"/>
              </a:rPr>
              <a:t> Priority</a:t>
            </a:r>
          </a:p>
        </p:txBody>
      </p:sp>
      <p:pic>
        <p:nvPicPr>
          <p:cNvPr id="66" name="Picture 65">
            <a:extLst>
              <a:ext uri="{FF2B5EF4-FFF2-40B4-BE49-F238E27FC236}">
                <a16:creationId xmlns:a16="http://schemas.microsoft.com/office/drawing/2014/main" id="{9A3F7AA1-1135-15A5-F0D2-C38901122E3F}"/>
              </a:ext>
            </a:extLst>
          </p:cNvPr>
          <p:cNvPicPr>
            <a:picLocks noChangeAspect="1"/>
          </p:cNvPicPr>
          <p:nvPr/>
        </p:nvPicPr>
        <p:blipFill rotWithShape="1">
          <a:blip r:embed="rId7">
            <a:extLst>
              <a:ext uri="{28A0092B-C50C-407E-A947-70E740481C1C}">
                <a14:useLocalDpi xmlns:a14="http://schemas.microsoft.com/office/drawing/2010/main" val="0"/>
              </a:ext>
            </a:extLst>
          </a:blip>
          <a:srcRect b="10438"/>
          <a:stretch/>
        </p:blipFill>
        <p:spPr>
          <a:xfrm>
            <a:off x="10705560" y="1344102"/>
            <a:ext cx="1242944" cy="891459"/>
          </a:xfrm>
          <a:prstGeom prst="rect">
            <a:avLst/>
          </a:prstGeom>
        </p:spPr>
      </p:pic>
      <p:pic>
        <p:nvPicPr>
          <p:cNvPr id="67" name="Picture 66">
            <a:extLst>
              <a:ext uri="{FF2B5EF4-FFF2-40B4-BE49-F238E27FC236}">
                <a16:creationId xmlns:a16="http://schemas.microsoft.com/office/drawing/2014/main" id="{21F0D562-E58B-7FB4-45B5-D7E30AE8FE6C}"/>
              </a:ext>
            </a:extLst>
          </p:cNvPr>
          <p:cNvPicPr>
            <a:picLocks noChangeAspect="1"/>
          </p:cNvPicPr>
          <p:nvPr/>
        </p:nvPicPr>
        <p:blipFill rotWithShape="1">
          <a:blip r:embed="rId7">
            <a:extLst>
              <a:ext uri="{28A0092B-C50C-407E-A947-70E740481C1C}">
                <a14:useLocalDpi xmlns:a14="http://schemas.microsoft.com/office/drawing/2010/main" val="0"/>
              </a:ext>
            </a:extLst>
          </a:blip>
          <a:srcRect b="10438"/>
          <a:stretch/>
        </p:blipFill>
        <p:spPr>
          <a:xfrm>
            <a:off x="10714337" y="2816133"/>
            <a:ext cx="1242944" cy="891459"/>
          </a:xfrm>
          <a:prstGeom prst="rect">
            <a:avLst/>
          </a:prstGeom>
        </p:spPr>
      </p:pic>
      <p:pic>
        <p:nvPicPr>
          <p:cNvPr id="68" name="Picture 67">
            <a:extLst>
              <a:ext uri="{FF2B5EF4-FFF2-40B4-BE49-F238E27FC236}">
                <a16:creationId xmlns:a16="http://schemas.microsoft.com/office/drawing/2014/main" id="{16917101-C683-D1AD-AA1E-0CBD29D61CDC}"/>
              </a:ext>
            </a:extLst>
          </p:cNvPr>
          <p:cNvPicPr>
            <a:picLocks noChangeAspect="1"/>
          </p:cNvPicPr>
          <p:nvPr/>
        </p:nvPicPr>
        <p:blipFill rotWithShape="1">
          <a:blip r:embed="rId7">
            <a:extLst>
              <a:ext uri="{28A0092B-C50C-407E-A947-70E740481C1C}">
                <a14:useLocalDpi xmlns:a14="http://schemas.microsoft.com/office/drawing/2010/main" val="0"/>
              </a:ext>
            </a:extLst>
          </a:blip>
          <a:srcRect b="10438"/>
          <a:stretch/>
        </p:blipFill>
        <p:spPr>
          <a:xfrm>
            <a:off x="10721659" y="4432344"/>
            <a:ext cx="1242944" cy="891459"/>
          </a:xfrm>
          <a:prstGeom prst="rect">
            <a:avLst/>
          </a:prstGeom>
        </p:spPr>
      </p:pic>
      <p:pic>
        <p:nvPicPr>
          <p:cNvPr id="69" name="Picture 68">
            <a:extLst>
              <a:ext uri="{FF2B5EF4-FFF2-40B4-BE49-F238E27FC236}">
                <a16:creationId xmlns:a16="http://schemas.microsoft.com/office/drawing/2014/main" id="{4270325D-3527-7B07-24A3-277D36AE395E}"/>
              </a:ext>
            </a:extLst>
          </p:cNvPr>
          <p:cNvPicPr>
            <a:picLocks noChangeAspect="1"/>
          </p:cNvPicPr>
          <p:nvPr/>
        </p:nvPicPr>
        <p:blipFill rotWithShape="1">
          <a:blip r:embed="rId7">
            <a:extLst>
              <a:ext uri="{28A0092B-C50C-407E-A947-70E740481C1C}">
                <a14:useLocalDpi xmlns:a14="http://schemas.microsoft.com/office/drawing/2010/main" val="0"/>
              </a:ext>
            </a:extLst>
          </a:blip>
          <a:srcRect b="10438"/>
          <a:stretch/>
        </p:blipFill>
        <p:spPr>
          <a:xfrm>
            <a:off x="10689256" y="5887137"/>
            <a:ext cx="1242944" cy="891459"/>
          </a:xfrm>
          <a:prstGeom prst="rect">
            <a:avLst/>
          </a:prstGeom>
        </p:spPr>
      </p:pic>
      <p:pic>
        <p:nvPicPr>
          <p:cNvPr id="71" name="Picture 70">
            <a:extLst>
              <a:ext uri="{FF2B5EF4-FFF2-40B4-BE49-F238E27FC236}">
                <a16:creationId xmlns:a16="http://schemas.microsoft.com/office/drawing/2014/main" id="{52886A35-9ED4-D95B-E795-7E8F7492513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037189" y="3703645"/>
            <a:ext cx="1179388" cy="1277670"/>
          </a:xfrm>
          <a:prstGeom prst="rect">
            <a:avLst/>
          </a:prstGeom>
        </p:spPr>
      </p:pic>
      <p:sp>
        <p:nvSpPr>
          <p:cNvPr id="74" name="Arrow: Down 73">
            <a:extLst>
              <a:ext uri="{FF2B5EF4-FFF2-40B4-BE49-F238E27FC236}">
                <a16:creationId xmlns:a16="http://schemas.microsoft.com/office/drawing/2014/main" id="{B0DAED21-A8CB-8622-2E40-C1E5CC1063F4}"/>
              </a:ext>
            </a:extLst>
          </p:cNvPr>
          <p:cNvSpPr/>
          <p:nvPr/>
        </p:nvSpPr>
        <p:spPr>
          <a:xfrm>
            <a:off x="6531105" y="914029"/>
            <a:ext cx="2383812" cy="1339596"/>
          </a:xfrm>
          <a:prstGeom prst="down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GRE</a:t>
            </a:r>
          </a:p>
          <a:p>
            <a:pPr algn="ctr"/>
            <a:r>
              <a:rPr lang="en-US" dirty="0">
                <a:solidFill>
                  <a:schemeClr val="tx1"/>
                </a:solidFill>
              </a:rPr>
              <a:t>TOEFL</a:t>
            </a:r>
          </a:p>
          <a:p>
            <a:pPr algn="ctr"/>
            <a:r>
              <a:rPr lang="en-US" dirty="0">
                <a:solidFill>
                  <a:schemeClr val="tx1"/>
                </a:solidFill>
              </a:rPr>
              <a:t>Uni Rating</a:t>
            </a:r>
          </a:p>
          <a:p>
            <a:pPr algn="ctr"/>
            <a:r>
              <a:rPr lang="en-US" dirty="0">
                <a:solidFill>
                  <a:schemeClr val="tx1"/>
                </a:solidFill>
              </a:rPr>
              <a:t>SOP</a:t>
            </a:r>
          </a:p>
        </p:txBody>
      </p:sp>
      <p:sp>
        <p:nvSpPr>
          <p:cNvPr id="75" name="Arrow: Up 74">
            <a:extLst>
              <a:ext uri="{FF2B5EF4-FFF2-40B4-BE49-F238E27FC236}">
                <a16:creationId xmlns:a16="http://schemas.microsoft.com/office/drawing/2014/main" id="{1FA2CF7C-4A29-35CA-7CA1-A23F7C9AC425}"/>
              </a:ext>
            </a:extLst>
          </p:cNvPr>
          <p:cNvSpPr/>
          <p:nvPr/>
        </p:nvSpPr>
        <p:spPr>
          <a:xfrm>
            <a:off x="6531105" y="4909429"/>
            <a:ext cx="2687938" cy="1794676"/>
          </a:xfrm>
          <a:prstGeom prst="up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ffectLst/>
              <a:latin typeface="Times New Roman" panose="02020603050405020304" pitchFamily="18" charset="0"/>
              <a:ea typeface="Times New Roman" panose="02020603050405020304" pitchFamily="18" charset="0"/>
            </a:endParaRPr>
          </a:p>
          <a:p>
            <a:pPr algn="ctr"/>
            <a:r>
              <a:rPr lang="en-US" sz="1800" dirty="0">
                <a:solidFill>
                  <a:schemeClr val="tx1"/>
                </a:solidFill>
                <a:effectLst/>
                <a:latin typeface="Times New Roman" panose="02020603050405020304" pitchFamily="18" charset="0"/>
                <a:ea typeface="Times New Roman" panose="02020603050405020304" pitchFamily="18" charset="0"/>
              </a:rPr>
              <a:t>LOR</a:t>
            </a:r>
          </a:p>
          <a:p>
            <a:pPr algn="ctr"/>
            <a:r>
              <a:rPr lang="en-US" sz="1800" dirty="0">
                <a:solidFill>
                  <a:schemeClr val="tx1"/>
                </a:solidFill>
                <a:effectLst/>
                <a:latin typeface="Times New Roman" panose="02020603050405020304" pitchFamily="18" charset="0"/>
                <a:ea typeface="Times New Roman" panose="02020603050405020304" pitchFamily="18" charset="0"/>
              </a:rPr>
              <a:t> CGPA</a:t>
            </a:r>
          </a:p>
          <a:p>
            <a:pPr algn="ctr"/>
            <a:r>
              <a:rPr lang="en-US" sz="1800" dirty="0">
                <a:solidFill>
                  <a:schemeClr val="tx1"/>
                </a:solidFill>
                <a:effectLst/>
                <a:latin typeface="Times New Roman" panose="02020603050405020304" pitchFamily="18" charset="0"/>
                <a:ea typeface="Times New Roman" panose="02020603050405020304" pitchFamily="18" charset="0"/>
              </a:rPr>
              <a:t>Research Chance of Admit</a:t>
            </a:r>
          </a:p>
          <a:p>
            <a:pPr algn="ctr"/>
            <a:endParaRPr lang="en-US" dirty="0">
              <a:solidFill>
                <a:schemeClr val="tx1"/>
              </a:solidFill>
            </a:endParaRPr>
          </a:p>
        </p:txBody>
      </p:sp>
      <p:sp>
        <p:nvSpPr>
          <p:cNvPr id="76" name="TextBox 75">
            <a:extLst>
              <a:ext uri="{FF2B5EF4-FFF2-40B4-BE49-F238E27FC236}">
                <a16:creationId xmlns:a16="http://schemas.microsoft.com/office/drawing/2014/main" id="{F82C68EA-9EF7-1A90-047D-AF77ADFE4EF4}"/>
              </a:ext>
            </a:extLst>
          </p:cNvPr>
          <p:cNvSpPr txBox="1"/>
          <p:nvPr/>
        </p:nvSpPr>
        <p:spPr>
          <a:xfrm>
            <a:off x="10693001" y="912331"/>
            <a:ext cx="1234226" cy="369332"/>
          </a:xfrm>
          <a:prstGeom prst="rect">
            <a:avLst/>
          </a:prstGeom>
          <a:noFill/>
        </p:spPr>
        <p:txBody>
          <a:bodyPr wrap="square">
            <a:spAutoFit/>
          </a:bodyPr>
          <a:lstStyle/>
          <a:p>
            <a:pPr marL="0" marR="0">
              <a:spcBef>
                <a:spcPts val="0"/>
              </a:spcBef>
              <a:spcAft>
                <a:spcPts val="0"/>
              </a:spcAft>
            </a:pPr>
            <a:r>
              <a:rPr lang="en-US" dirty="0">
                <a:effectLst/>
                <a:latin typeface="Times New Roman" panose="02020603050405020304" pitchFamily="18" charset="0"/>
                <a:ea typeface="Times New Roman" panose="02020603050405020304" pitchFamily="18" charset="0"/>
              </a:rPr>
              <a:t>1</a:t>
            </a:r>
            <a:r>
              <a:rPr lang="en-US" baseline="30000" dirty="0">
                <a:effectLst/>
                <a:latin typeface="Times New Roman" panose="02020603050405020304" pitchFamily="18" charset="0"/>
                <a:ea typeface="Times New Roman" panose="02020603050405020304" pitchFamily="18" charset="0"/>
              </a:rPr>
              <a:t>st</a:t>
            </a:r>
            <a:r>
              <a:rPr lang="en-US" dirty="0">
                <a:effectLst/>
                <a:latin typeface="Times New Roman" panose="02020603050405020304" pitchFamily="18" charset="0"/>
                <a:ea typeface="Times New Roman" panose="02020603050405020304" pitchFamily="18" charset="0"/>
              </a:rPr>
              <a:t> Priority</a:t>
            </a:r>
          </a:p>
        </p:txBody>
      </p:sp>
    </p:spTree>
    <p:extLst>
      <p:ext uri="{BB962C8B-B14F-4D97-AF65-F5344CB8AC3E}">
        <p14:creationId xmlns:p14="http://schemas.microsoft.com/office/powerpoint/2010/main" val="2703239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1A1AB50-B386-389A-4284-76E14C07B6E7}"/>
              </a:ext>
            </a:extLst>
          </p:cNvPr>
          <p:cNvPicPr>
            <a:picLocks noChangeAspect="1"/>
          </p:cNvPicPr>
          <p:nvPr/>
        </p:nvPicPr>
        <p:blipFill rotWithShape="1">
          <a:blip r:embed="rId2">
            <a:extLst>
              <a:ext uri="{28A0092B-C50C-407E-A947-70E740481C1C}">
                <a14:useLocalDpi xmlns:a14="http://schemas.microsoft.com/office/drawing/2010/main" val="0"/>
              </a:ext>
            </a:extLst>
          </a:blip>
          <a:srcRect b="90069"/>
          <a:stretch/>
        </p:blipFill>
        <p:spPr>
          <a:xfrm>
            <a:off x="0" y="0"/>
            <a:ext cx="12192412" cy="681037"/>
          </a:xfrm>
          <a:prstGeom prst="rect">
            <a:avLst/>
          </a:prstGeom>
        </p:spPr>
      </p:pic>
      <p:sp>
        <p:nvSpPr>
          <p:cNvPr id="7" name="TextBox 6">
            <a:extLst>
              <a:ext uri="{FF2B5EF4-FFF2-40B4-BE49-F238E27FC236}">
                <a16:creationId xmlns:a16="http://schemas.microsoft.com/office/drawing/2014/main" id="{A15E0186-FB96-696B-D4A8-4E0F8A5F6C1A}"/>
              </a:ext>
            </a:extLst>
          </p:cNvPr>
          <p:cNvSpPr txBox="1"/>
          <p:nvPr/>
        </p:nvSpPr>
        <p:spPr>
          <a:xfrm>
            <a:off x="-2531115" y="85837"/>
            <a:ext cx="6094520" cy="584775"/>
          </a:xfrm>
          <a:prstGeom prst="rect">
            <a:avLst/>
          </a:prstGeom>
          <a:noFill/>
        </p:spPr>
        <p:txBody>
          <a:bodyPr wrap="square">
            <a:spAutoFit/>
          </a:bodyPr>
          <a:lstStyle/>
          <a:p>
            <a:pPr marL="0" marR="0" algn="ctr">
              <a:spcBef>
                <a:spcPts val="0"/>
              </a:spcBef>
              <a:spcAft>
                <a:spcPts val="0"/>
              </a:spcAft>
            </a:pPr>
            <a:r>
              <a:rPr lang="en-US" sz="3200" dirty="0">
                <a:solidFill>
                  <a:schemeClr val="bg1"/>
                </a:solidFill>
                <a:effectLst/>
                <a:latin typeface="Times New Roman" panose="02020603050405020304" pitchFamily="18" charset="0"/>
                <a:ea typeface="Times New Roman" panose="02020603050405020304" pitchFamily="18" charset="0"/>
              </a:rPr>
              <a:t>Data</a:t>
            </a:r>
          </a:p>
        </p:txBody>
      </p:sp>
      <p:sp>
        <p:nvSpPr>
          <p:cNvPr id="3" name="TextBox 2">
            <a:extLst>
              <a:ext uri="{FF2B5EF4-FFF2-40B4-BE49-F238E27FC236}">
                <a16:creationId xmlns:a16="http://schemas.microsoft.com/office/drawing/2014/main" id="{6F7474A1-B61A-A3B6-61FE-4C2B848CCFFA}"/>
              </a:ext>
            </a:extLst>
          </p:cNvPr>
          <p:cNvSpPr txBox="1"/>
          <p:nvPr/>
        </p:nvSpPr>
        <p:spPr>
          <a:xfrm>
            <a:off x="201476" y="1135303"/>
            <a:ext cx="9920931" cy="923330"/>
          </a:xfrm>
          <a:prstGeom prst="rect">
            <a:avLst/>
          </a:prstGeom>
          <a:noFill/>
        </p:spPr>
        <p:txBody>
          <a:bodyPr wrap="square">
            <a:spAutoFit/>
          </a:bodyPr>
          <a:lstStyle/>
          <a:p>
            <a:r>
              <a:rPr lang="en-US" dirty="0">
                <a:latin typeface="Times New Roman" panose="02020603050405020304" pitchFamily="18" charset="0"/>
                <a:ea typeface="Times New Roman" panose="02020603050405020304" pitchFamily="18" charset="0"/>
              </a:rPr>
              <a:t>Source: </a:t>
            </a:r>
            <a:r>
              <a:rPr lang="en-US" u="sng" dirty="0">
                <a:solidFill>
                  <a:srgbClr val="0563C1"/>
                </a:solidFill>
                <a:latin typeface="Times New Roman" panose="02020603050405020304" pitchFamily="18" charset="0"/>
                <a:ea typeface="Times New Roman" panose="02020603050405020304" pitchFamily="18" charset="0"/>
                <a:hlinkClick r:id="rId3"/>
              </a:rPr>
              <a:t>https://www.kaggle.com/datasets/akshaydattatraykhare/data-for-admission-in-the-university</a:t>
            </a:r>
            <a:endParaRPr lang="en-US" u="sng" dirty="0">
              <a:solidFill>
                <a:srgbClr val="0563C1"/>
              </a:solidFill>
              <a:latin typeface="Times New Roman" panose="02020603050405020304" pitchFamily="18" charset="0"/>
              <a:ea typeface="Times New Roman" panose="02020603050405020304" pitchFamily="18" charset="0"/>
            </a:endParaRPr>
          </a:p>
          <a:p>
            <a:endParaRPr lang="en-US" u="sng" dirty="0">
              <a:solidFill>
                <a:srgbClr val="0563C1"/>
              </a:solidFill>
              <a:latin typeface="Times New Roman" panose="02020603050405020304" pitchFamily="18" charset="0"/>
            </a:endParaRPr>
          </a:p>
          <a:p>
            <a:r>
              <a:rPr lang="en-US" dirty="0">
                <a:latin typeface="Times New Roman" panose="02020603050405020304" pitchFamily="18" charset="0"/>
              </a:rPr>
              <a:t>Total Number of Records: 400</a:t>
            </a:r>
            <a:endParaRPr lang="en-US" dirty="0"/>
          </a:p>
        </p:txBody>
      </p:sp>
      <p:sp>
        <p:nvSpPr>
          <p:cNvPr id="6" name="TextBox 5">
            <a:extLst>
              <a:ext uri="{FF2B5EF4-FFF2-40B4-BE49-F238E27FC236}">
                <a16:creationId xmlns:a16="http://schemas.microsoft.com/office/drawing/2014/main" id="{3C7A67A0-7295-9450-C550-C4DAFE2DDAB7}"/>
              </a:ext>
            </a:extLst>
          </p:cNvPr>
          <p:cNvSpPr txBox="1"/>
          <p:nvPr/>
        </p:nvSpPr>
        <p:spPr>
          <a:xfrm>
            <a:off x="3895652" y="2058633"/>
            <a:ext cx="5358076" cy="3366563"/>
          </a:xfrm>
          <a:prstGeom prst="rect">
            <a:avLst/>
          </a:prstGeom>
          <a:noFill/>
        </p:spPr>
        <p:txBody>
          <a:bodyPr wrap="square">
            <a:spAutoFit/>
          </a:bodyPr>
          <a:lstStyle/>
          <a:p>
            <a:pPr marL="0" marR="0">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GRE Scores (out of 340)</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TOEFL Scores (out of 120)</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University Rating (out of 5)</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Statement of Purpose (SOP) (out of 5)</a:t>
            </a:r>
          </a:p>
          <a:p>
            <a:pPr marL="0" marR="0">
              <a:lnSpc>
                <a:spcPct val="150000"/>
              </a:lnSpc>
              <a:spcBef>
                <a:spcPts val="0"/>
              </a:spcBef>
              <a:spcAft>
                <a:spcPts val="1200"/>
              </a:spcAft>
            </a:pPr>
            <a:r>
              <a:rPr lang="en-US" sz="1800" dirty="0">
                <a:effectLst/>
                <a:latin typeface="Times New Roman" panose="02020603050405020304" pitchFamily="18" charset="0"/>
                <a:ea typeface="Times New Roman" panose="02020603050405020304" pitchFamily="18" charset="0"/>
              </a:rPr>
              <a:t>Letter of Recommendation (LOR) Strength (out of 5)</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Undergraduate GPA (out of 10)</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Research Experience (either 0 or 1)</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Chance of Admit (ranging from 0 to 1)</a:t>
            </a:r>
          </a:p>
        </p:txBody>
      </p:sp>
      <p:cxnSp>
        <p:nvCxnSpPr>
          <p:cNvPr id="9" name="Straight Arrow Connector 8">
            <a:extLst>
              <a:ext uri="{FF2B5EF4-FFF2-40B4-BE49-F238E27FC236}">
                <a16:creationId xmlns:a16="http://schemas.microsoft.com/office/drawing/2014/main" id="{0ED6A437-8A85-1AED-49BB-A72A66BD3940}"/>
              </a:ext>
            </a:extLst>
          </p:cNvPr>
          <p:cNvCxnSpPr/>
          <p:nvPr/>
        </p:nvCxnSpPr>
        <p:spPr>
          <a:xfrm flipV="1">
            <a:off x="7635240" y="4379976"/>
            <a:ext cx="1389888" cy="786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3CDF98E-74A3-D14A-2FD8-5A182D6083AF}"/>
              </a:ext>
            </a:extLst>
          </p:cNvPr>
          <p:cNvCxnSpPr>
            <a:cxnSpLocks/>
          </p:cNvCxnSpPr>
          <p:nvPr/>
        </p:nvCxnSpPr>
        <p:spPr>
          <a:xfrm flipV="1">
            <a:off x="7635240" y="4882896"/>
            <a:ext cx="1389888" cy="283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B8853CE-0C2A-21F3-C85E-73D3E7C51311}"/>
              </a:ext>
            </a:extLst>
          </p:cNvPr>
          <p:cNvCxnSpPr>
            <a:cxnSpLocks/>
          </p:cNvCxnSpPr>
          <p:nvPr/>
        </p:nvCxnSpPr>
        <p:spPr>
          <a:xfrm>
            <a:off x="7635240" y="5166360"/>
            <a:ext cx="1389888" cy="1737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2AB4E08-62E3-43A8-96BA-180FB63E42C8}"/>
              </a:ext>
            </a:extLst>
          </p:cNvPr>
          <p:cNvCxnSpPr>
            <a:cxnSpLocks/>
          </p:cNvCxnSpPr>
          <p:nvPr/>
        </p:nvCxnSpPr>
        <p:spPr>
          <a:xfrm>
            <a:off x="7635240" y="5166360"/>
            <a:ext cx="1389888" cy="5563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AED5BDB-D17E-8381-BA08-07F31F682462}"/>
              </a:ext>
            </a:extLst>
          </p:cNvPr>
          <p:cNvSpPr txBox="1"/>
          <p:nvPr/>
        </p:nvSpPr>
        <p:spPr>
          <a:xfrm>
            <a:off x="9107530" y="4010644"/>
            <a:ext cx="2313325" cy="369332"/>
          </a:xfrm>
          <a:prstGeom prst="rect">
            <a:avLst/>
          </a:prstGeom>
          <a:noFill/>
        </p:spPr>
        <p:txBody>
          <a:bodyPr wrap="square">
            <a:spAutoFit/>
          </a:bodyPr>
          <a:lstStyle/>
          <a:p>
            <a:pPr marL="0" marR="0">
              <a:spcBef>
                <a:spcPts val="0"/>
              </a:spcBef>
              <a:spcAft>
                <a:spcPts val="0"/>
              </a:spcAft>
            </a:pPr>
            <a:r>
              <a:rPr lang="en-US" dirty="0">
                <a:effectLst/>
                <a:latin typeface="Times New Roman" panose="02020603050405020304" pitchFamily="18" charset="0"/>
                <a:ea typeface="Times New Roman" panose="02020603050405020304" pitchFamily="18" charset="0"/>
              </a:rPr>
              <a:t>1</a:t>
            </a:r>
            <a:r>
              <a:rPr lang="en-US" baseline="30000" dirty="0">
                <a:effectLst/>
                <a:latin typeface="Times New Roman" panose="02020603050405020304" pitchFamily="18" charset="0"/>
                <a:ea typeface="Times New Roman" panose="02020603050405020304" pitchFamily="18" charset="0"/>
              </a:rPr>
              <a:t>st</a:t>
            </a:r>
            <a:r>
              <a:rPr lang="en-US" dirty="0">
                <a:effectLst/>
                <a:latin typeface="Times New Roman" panose="02020603050405020304" pitchFamily="18" charset="0"/>
                <a:ea typeface="Times New Roman" panose="02020603050405020304" pitchFamily="18" charset="0"/>
              </a:rPr>
              <a:t> Priority = Class 1</a:t>
            </a:r>
          </a:p>
        </p:txBody>
      </p:sp>
      <p:sp>
        <p:nvSpPr>
          <p:cNvPr id="20" name="TextBox 19">
            <a:extLst>
              <a:ext uri="{FF2B5EF4-FFF2-40B4-BE49-F238E27FC236}">
                <a16:creationId xmlns:a16="http://schemas.microsoft.com/office/drawing/2014/main" id="{9906220E-CB29-1A54-2F31-D9B0F59EC350}"/>
              </a:ext>
            </a:extLst>
          </p:cNvPr>
          <p:cNvSpPr txBox="1"/>
          <p:nvPr/>
        </p:nvSpPr>
        <p:spPr>
          <a:xfrm>
            <a:off x="9070954" y="4533254"/>
            <a:ext cx="2386478" cy="369332"/>
          </a:xfrm>
          <a:prstGeom prst="rect">
            <a:avLst/>
          </a:prstGeom>
          <a:noFill/>
        </p:spPr>
        <p:txBody>
          <a:bodyPr wrap="square">
            <a:spAutoFit/>
          </a:bodyPr>
          <a:lstStyle/>
          <a:p>
            <a:pPr marL="0" marR="0">
              <a:spcBef>
                <a:spcPts val="0"/>
              </a:spcBef>
              <a:spcAft>
                <a:spcPts val="0"/>
              </a:spcAft>
            </a:pPr>
            <a:r>
              <a:rPr lang="en-US" dirty="0">
                <a:effectLst/>
                <a:latin typeface="Times New Roman" panose="02020603050405020304" pitchFamily="18" charset="0"/>
                <a:ea typeface="Times New Roman" panose="02020603050405020304" pitchFamily="18" charset="0"/>
              </a:rPr>
              <a:t>2</a:t>
            </a:r>
            <a:r>
              <a:rPr lang="en-US" baseline="30000" dirty="0">
                <a:effectLst/>
                <a:latin typeface="Times New Roman" panose="02020603050405020304" pitchFamily="18" charset="0"/>
                <a:ea typeface="Times New Roman" panose="02020603050405020304" pitchFamily="18" charset="0"/>
              </a:rPr>
              <a:t>nd</a:t>
            </a:r>
            <a:r>
              <a:rPr lang="en-US" dirty="0">
                <a:effectLst/>
                <a:latin typeface="Times New Roman" panose="02020603050405020304" pitchFamily="18" charset="0"/>
                <a:ea typeface="Times New Roman" panose="02020603050405020304" pitchFamily="18" charset="0"/>
              </a:rPr>
              <a:t>  Priority = Class 2</a:t>
            </a:r>
          </a:p>
        </p:txBody>
      </p:sp>
      <p:sp>
        <p:nvSpPr>
          <p:cNvPr id="21" name="TextBox 20">
            <a:extLst>
              <a:ext uri="{FF2B5EF4-FFF2-40B4-BE49-F238E27FC236}">
                <a16:creationId xmlns:a16="http://schemas.microsoft.com/office/drawing/2014/main" id="{9E6C0E33-8824-21B9-C4CF-F9575A9C2594}"/>
              </a:ext>
            </a:extLst>
          </p:cNvPr>
          <p:cNvSpPr txBox="1"/>
          <p:nvPr/>
        </p:nvSpPr>
        <p:spPr>
          <a:xfrm>
            <a:off x="9098386" y="5123426"/>
            <a:ext cx="2359045" cy="369332"/>
          </a:xfrm>
          <a:prstGeom prst="rect">
            <a:avLst/>
          </a:prstGeom>
          <a:noFill/>
        </p:spPr>
        <p:txBody>
          <a:bodyPr wrap="square">
            <a:spAutoFit/>
          </a:bodyPr>
          <a:lstStyle/>
          <a:p>
            <a:pPr marL="0" marR="0">
              <a:spcBef>
                <a:spcPts val="0"/>
              </a:spcBef>
              <a:spcAft>
                <a:spcPts val="0"/>
              </a:spcAft>
            </a:pPr>
            <a:r>
              <a:rPr lang="en-US" dirty="0">
                <a:effectLst/>
                <a:latin typeface="Times New Roman" panose="02020603050405020304" pitchFamily="18" charset="0"/>
                <a:ea typeface="Times New Roman" panose="02020603050405020304" pitchFamily="18" charset="0"/>
              </a:rPr>
              <a:t>3</a:t>
            </a:r>
            <a:r>
              <a:rPr lang="en-US" baseline="30000" dirty="0">
                <a:effectLst/>
                <a:latin typeface="Times New Roman" panose="02020603050405020304" pitchFamily="18" charset="0"/>
                <a:ea typeface="Times New Roman" panose="02020603050405020304" pitchFamily="18" charset="0"/>
              </a:rPr>
              <a:t>rd</a:t>
            </a:r>
            <a:r>
              <a:rPr lang="en-US" dirty="0">
                <a:effectLst/>
                <a:latin typeface="Times New Roman" panose="02020603050405020304" pitchFamily="18" charset="0"/>
                <a:ea typeface="Times New Roman" panose="02020603050405020304" pitchFamily="18" charset="0"/>
              </a:rPr>
              <a:t>  Priority = Class 3</a:t>
            </a:r>
          </a:p>
        </p:txBody>
      </p:sp>
      <p:sp>
        <p:nvSpPr>
          <p:cNvPr id="22" name="TextBox 21">
            <a:extLst>
              <a:ext uri="{FF2B5EF4-FFF2-40B4-BE49-F238E27FC236}">
                <a16:creationId xmlns:a16="http://schemas.microsoft.com/office/drawing/2014/main" id="{410F69D8-E25A-1D2B-DA52-5A021A201C7F}"/>
              </a:ext>
            </a:extLst>
          </p:cNvPr>
          <p:cNvSpPr txBox="1"/>
          <p:nvPr/>
        </p:nvSpPr>
        <p:spPr>
          <a:xfrm>
            <a:off x="9141058" y="5602039"/>
            <a:ext cx="2359045" cy="369332"/>
          </a:xfrm>
          <a:prstGeom prst="rect">
            <a:avLst/>
          </a:prstGeom>
          <a:noFill/>
        </p:spPr>
        <p:txBody>
          <a:bodyPr wrap="square">
            <a:spAutoFit/>
          </a:bodyPr>
          <a:lstStyle/>
          <a:p>
            <a:pPr marL="0" marR="0">
              <a:spcBef>
                <a:spcPts val="0"/>
              </a:spcBef>
              <a:spcAft>
                <a:spcPts val="0"/>
              </a:spcAft>
            </a:pPr>
            <a:r>
              <a:rPr lang="en-US" dirty="0">
                <a:effectLst/>
                <a:latin typeface="Times New Roman" panose="02020603050405020304" pitchFamily="18" charset="0"/>
                <a:ea typeface="Times New Roman" panose="02020603050405020304" pitchFamily="18" charset="0"/>
              </a:rPr>
              <a:t>4</a:t>
            </a:r>
            <a:r>
              <a:rPr lang="en-US" baseline="30000" dirty="0">
                <a:effectLst/>
                <a:latin typeface="Times New Roman" panose="02020603050405020304" pitchFamily="18" charset="0"/>
                <a:ea typeface="Times New Roman" panose="02020603050405020304" pitchFamily="18" charset="0"/>
              </a:rPr>
              <a:t>th</a:t>
            </a:r>
            <a:r>
              <a:rPr lang="en-US" dirty="0">
                <a:effectLst/>
                <a:latin typeface="Times New Roman" panose="02020603050405020304" pitchFamily="18" charset="0"/>
                <a:ea typeface="Times New Roman" panose="02020603050405020304" pitchFamily="18" charset="0"/>
              </a:rPr>
              <a:t>  Priority = Class 4</a:t>
            </a:r>
          </a:p>
        </p:txBody>
      </p:sp>
      <p:sp>
        <p:nvSpPr>
          <p:cNvPr id="23" name="Oval 22">
            <a:extLst>
              <a:ext uri="{FF2B5EF4-FFF2-40B4-BE49-F238E27FC236}">
                <a16:creationId xmlns:a16="http://schemas.microsoft.com/office/drawing/2014/main" id="{9D6CC6C4-E3C7-4597-CA0C-D4D7928ADF87}"/>
              </a:ext>
            </a:extLst>
          </p:cNvPr>
          <p:cNvSpPr/>
          <p:nvPr/>
        </p:nvSpPr>
        <p:spPr>
          <a:xfrm>
            <a:off x="11408660" y="3911144"/>
            <a:ext cx="466653" cy="42976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1</a:t>
            </a:r>
          </a:p>
        </p:txBody>
      </p:sp>
      <p:sp>
        <p:nvSpPr>
          <p:cNvPr id="24" name="Oval 23">
            <a:extLst>
              <a:ext uri="{FF2B5EF4-FFF2-40B4-BE49-F238E27FC236}">
                <a16:creationId xmlns:a16="http://schemas.microsoft.com/office/drawing/2014/main" id="{68868BBA-1D79-D209-EA8F-DA5E86F75C43}"/>
              </a:ext>
            </a:extLst>
          </p:cNvPr>
          <p:cNvSpPr/>
          <p:nvPr/>
        </p:nvSpPr>
        <p:spPr>
          <a:xfrm>
            <a:off x="11408661" y="4539538"/>
            <a:ext cx="466653" cy="42976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2</a:t>
            </a:r>
          </a:p>
        </p:txBody>
      </p:sp>
      <p:sp>
        <p:nvSpPr>
          <p:cNvPr id="25" name="Oval 24">
            <a:extLst>
              <a:ext uri="{FF2B5EF4-FFF2-40B4-BE49-F238E27FC236}">
                <a16:creationId xmlns:a16="http://schemas.microsoft.com/office/drawing/2014/main" id="{E466BFBC-7631-A0AE-EFFD-0E05A62DB0B0}"/>
              </a:ext>
            </a:extLst>
          </p:cNvPr>
          <p:cNvSpPr/>
          <p:nvPr/>
        </p:nvSpPr>
        <p:spPr>
          <a:xfrm>
            <a:off x="11420855" y="5078587"/>
            <a:ext cx="466653" cy="42976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3</a:t>
            </a:r>
          </a:p>
        </p:txBody>
      </p:sp>
      <p:sp>
        <p:nvSpPr>
          <p:cNvPr id="26" name="Oval 25">
            <a:extLst>
              <a:ext uri="{FF2B5EF4-FFF2-40B4-BE49-F238E27FC236}">
                <a16:creationId xmlns:a16="http://schemas.microsoft.com/office/drawing/2014/main" id="{D80C2CAC-1BED-27A9-C01D-7C18C8EB6100}"/>
              </a:ext>
            </a:extLst>
          </p:cNvPr>
          <p:cNvSpPr/>
          <p:nvPr/>
        </p:nvSpPr>
        <p:spPr>
          <a:xfrm>
            <a:off x="11457431" y="5571821"/>
            <a:ext cx="466653" cy="42976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4</a:t>
            </a:r>
          </a:p>
        </p:txBody>
      </p:sp>
      <p:sp>
        <p:nvSpPr>
          <p:cNvPr id="27" name="TextBox 26">
            <a:extLst>
              <a:ext uri="{FF2B5EF4-FFF2-40B4-BE49-F238E27FC236}">
                <a16:creationId xmlns:a16="http://schemas.microsoft.com/office/drawing/2014/main" id="{8A8384FF-D382-E685-0371-F228CB40395A}"/>
              </a:ext>
            </a:extLst>
          </p:cNvPr>
          <p:cNvSpPr txBox="1"/>
          <p:nvPr/>
        </p:nvSpPr>
        <p:spPr>
          <a:xfrm>
            <a:off x="7906832" y="5786705"/>
            <a:ext cx="1234226" cy="646331"/>
          </a:xfrm>
          <a:prstGeom prst="rect">
            <a:avLst/>
          </a:prstGeom>
          <a:solidFill>
            <a:schemeClr val="accent1">
              <a:lumMod val="60000"/>
              <a:lumOff val="40000"/>
            </a:schemeClr>
          </a:solidFill>
        </p:spPr>
        <p:txBody>
          <a:bodyPr wrap="square">
            <a:spAutoFit/>
          </a:bodyPr>
          <a:lstStyle/>
          <a:p>
            <a:pPr marL="0" marR="0" algn="ctr">
              <a:spcBef>
                <a:spcPts val="0"/>
              </a:spcBef>
              <a:spcAft>
                <a:spcPts val="0"/>
              </a:spcAft>
            </a:pPr>
            <a:r>
              <a:rPr lang="en-US" b="1" dirty="0">
                <a:effectLst/>
                <a:latin typeface="Times New Roman" panose="02020603050405020304" pitchFamily="18" charset="0"/>
                <a:ea typeface="Times New Roman" panose="02020603050405020304" pitchFamily="18" charset="0"/>
              </a:rPr>
              <a:t>Based on quartiles</a:t>
            </a:r>
          </a:p>
        </p:txBody>
      </p:sp>
    </p:spTree>
    <p:extLst>
      <p:ext uri="{BB962C8B-B14F-4D97-AF65-F5344CB8AC3E}">
        <p14:creationId xmlns:p14="http://schemas.microsoft.com/office/powerpoint/2010/main" val="564207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1A1AB50-B386-389A-4284-76E14C07B6E7}"/>
              </a:ext>
            </a:extLst>
          </p:cNvPr>
          <p:cNvPicPr>
            <a:picLocks noChangeAspect="1"/>
          </p:cNvPicPr>
          <p:nvPr/>
        </p:nvPicPr>
        <p:blipFill rotWithShape="1">
          <a:blip r:embed="rId2">
            <a:extLst>
              <a:ext uri="{28A0092B-C50C-407E-A947-70E740481C1C}">
                <a14:useLocalDpi xmlns:a14="http://schemas.microsoft.com/office/drawing/2010/main" val="0"/>
              </a:ext>
            </a:extLst>
          </a:blip>
          <a:srcRect b="90069"/>
          <a:stretch/>
        </p:blipFill>
        <p:spPr>
          <a:xfrm>
            <a:off x="0" y="0"/>
            <a:ext cx="12192412" cy="681037"/>
          </a:xfrm>
          <a:prstGeom prst="rect">
            <a:avLst/>
          </a:prstGeom>
        </p:spPr>
      </p:pic>
      <p:sp>
        <p:nvSpPr>
          <p:cNvPr id="7" name="TextBox 6">
            <a:extLst>
              <a:ext uri="{FF2B5EF4-FFF2-40B4-BE49-F238E27FC236}">
                <a16:creationId xmlns:a16="http://schemas.microsoft.com/office/drawing/2014/main" id="{A15E0186-FB96-696B-D4A8-4E0F8A5F6C1A}"/>
              </a:ext>
            </a:extLst>
          </p:cNvPr>
          <p:cNvSpPr txBox="1"/>
          <p:nvPr/>
        </p:nvSpPr>
        <p:spPr>
          <a:xfrm>
            <a:off x="-1837679" y="0"/>
            <a:ext cx="6094520" cy="584775"/>
          </a:xfrm>
          <a:prstGeom prst="rect">
            <a:avLst/>
          </a:prstGeom>
          <a:noFill/>
        </p:spPr>
        <p:txBody>
          <a:bodyPr wrap="square">
            <a:spAutoFit/>
          </a:bodyPr>
          <a:lstStyle/>
          <a:p>
            <a:pPr marL="0" marR="0" algn="ctr">
              <a:spcBef>
                <a:spcPts val="0"/>
              </a:spcBef>
              <a:spcAft>
                <a:spcPts val="0"/>
              </a:spcAft>
            </a:pPr>
            <a:r>
              <a:rPr lang="en-US" sz="3200" dirty="0">
                <a:solidFill>
                  <a:schemeClr val="bg1"/>
                </a:solidFill>
                <a:effectLst/>
                <a:latin typeface="Times New Roman" panose="02020603050405020304" pitchFamily="18" charset="0"/>
                <a:ea typeface="Times New Roman" panose="02020603050405020304" pitchFamily="18" charset="0"/>
              </a:rPr>
              <a:t>Methodology</a:t>
            </a:r>
          </a:p>
        </p:txBody>
      </p:sp>
      <p:sp>
        <p:nvSpPr>
          <p:cNvPr id="2" name="TextBox 1">
            <a:extLst>
              <a:ext uri="{FF2B5EF4-FFF2-40B4-BE49-F238E27FC236}">
                <a16:creationId xmlns:a16="http://schemas.microsoft.com/office/drawing/2014/main" id="{1F09D9FD-4B5A-7370-4755-83F66348A422}"/>
              </a:ext>
            </a:extLst>
          </p:cNvPr>
          <p:cNvSpPr txBox="1"/>
          <p:nvPr/>
        </p:nvSpPr>
        <p:spPr>
          <a:xfrm>
            <a:off x="0" y="893064"/>
            <a:ext cx="6949440" cy="369332"/>
          </a:xfrm>
          <a:prstGeom prst="rect">
            <a:avLst/>
          </a:prstGeom>
          <a:noFill/>
        </p:spPr>
        <p:txBody>
          <a:bodyPr wrap="square">
            <a:spAutoFit/>
          </a:bodyPr>
          <a:lstStyle/>
          <a:p>
            <a:pPr marL="0" marR="0">
              <a:spcBef>
                <a:spcPts val="0"/>
              </a:spcBef>
              <a:spcAft>
                <a:spcPts val="0"/>
              </a:spcAft>
            </a:pPr>
            <a:r>
              <a:rPr lang="en-US" dirty="0">
                <a:effectLst/>
                <a:latin typeface="Times New Roman" panose="02020603050405020304" pitchFamily="18" charset="0"/>
                <a:ea typeface="Times New Roman" panose="02020603050405020304" pitchFamily="18" charset="0"/>
              </a:rPr>
              <a:t>Step 1: Remove duplicate records</a:t>
            </a:r>
          </a:p>
        </p:txBody>
      </p:sp>
      <p:sp>
        <p:nvSpPr>
          <p:cNvPr id="6" name="TextBox 5">
            <a:extLst>
              <a:ext uri="{FF2B5EF4-FFF2-40B4-BE49-F238E27FC236}">
                <a16:creationId xmlns:a16="http://schemas.microsoft.com/office/drawing/2014/main" id="{3D3D0248-99D9-75A4-96B5-A27414694D32}"/>
              </a:ext>
            </a:extLst>
          </p:cNvPr>
          <p:cNvSpPr txBox="1"/>
          <p:nvPr/>
        </p:nvSpPr>
        <p:spPr>
          <a:xfrm>
            <a:off x="-3048" y="1301496"/>
            <a:ext cx="6949440" cy="369332"/>
          </a:xfrm>
          <a:prstGeom prst="rect">
            <a:avLst/>
          </a:prstGeom>
          <a:noFill/>
        </p:spPr>
        <p:txBody>
          <a:bodyPr wrap="square">
            <a:spAutoFit/>
          </a:bodyPr>
          <a:lstStyle/>
          <a:p>
            <a:pPr marL="0" marR="0">
              <a:spcBef>
                <a:spcPts val="0"/>
              </a:spcBef>
              <a:spcAft>
                <a:spcPts val="0"/>
              </a:spcAft>
            </a:pPr>
            <a:r>
              <a:rPr lang="en-US" dirty="0">
                <a:effectLst/>
                <a:latin typeface="Times New Roman" panose="02020603050405020304" pitchFamily="18" charset="0"/>
                <a:ea typeface="Times New Roman" panose="02020603050405020304" pitchFamily="18" charset="0"/>
              </a:rPr>
              <a:t>Step 2: Remove </a:t>
            </a:r>
            <a:r>
              <a:rPr lang="en-US" dirty="0">
                <a:latin typeface="Times New Roman" panose="02020603050405020304" pitchFamily="18" charset="0"/>
                <a:ea typeface="Times New Roman" panose="02020603050405020304" pitchFamily="18" charset="0"/>
              </a:rPr>
              <a:t>r</a:t>
            </a:r>
            <a:r>
              <a:rPr lang="en-US" dirty="0">
                <a:effectLst/>
                <a:latin typeface="Times New Roman" panose="02020603050405020304" pitchFamily="18" charset="0"/>
                <a:ea typeface="Times New Roman" panose="02020603050405020304" pitchFamily="18" charset="0"/>
              </a:rPr>
              <a:t>ows with missing values   </a:t>
            </a:r>
          </a:p>
        </p:txBody>
      </p:sp>
      <p:sp>
        <p:nvSpPr>
          <p:cNvPr id="9" name="TextBox 8">
            <a:extLst>
              <a:ext uri="{FF2B5EF4-FFF2-40B4-BE49-F238E27FC236}">
                <a16:creationId xmlns:a16="http://schemas.microsoft.com/office/drawing/2014/main" id="{A51CD12E-A8FC-571D-B34B-C89C2BA766B0}"/>
              </a:ext>
            </a:extLst>
          </p:cNvPr>
          <p:cNvSpPr txBox="1"/>
          <p:nvPr/>
        </p:nvSpPr>
        <p:spPr>
          <a:xfrm>
            <a:off x="-3" y="1683824"/>
            <a:ext cx="7013542" cy="369332"/>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Step 3: Optimize the memory usage</a:t>
            </a:r>
            <a:endParaRPr lang="en-US" dirty="0"/>
          </a:p>
        </p:txBody>
      </p:sp>
      <p:sp>
        <p:nvSpPr>
          <p:cNvPr id="11" name="TextBox 10">
            <a:extLst>
              <a:ext uri="{FF2B5EF4-FFF2-40B4-BE49-F238E27FC236}">
                <a16:creationId xmlns:a16="http://schemas.microsoft.com/office/drawing/2014/main" id="{4A64F99E-F35D-A5CB-C744-1B208D8765B5}"/>
              </a:ext>
            </a:extLst>
          </p:cNvPr>
          <p:cNvSpPr txBox="1"/>
          <p:nvPr/>
        </p:nvSpPr>
        <p:spPr>
          <a:xfrm>
            <a:off x="9424" y="2066152"/>
            <a:ext cx="9266549" cy="646331"/>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Step 4: Data exploration </a:t>
            </a:r>
          </a:p>
          <a:p>
            <a:r>
              <a:rPr lang="en-US" dirty="0">
                <a:latin typeface="Times New Roman" panose="02020603050405020304" pitchFamily="18" charset="0"/>
                <a:ea typeface="Times New Roman" panose="02020603050405020304" pitchFamily="18" charset="0"/>
              </a:rPr>
              <a:t>               </a:t>
            </a:r>
            <a:endParaRPr lang="en-US" dirty="0"/>
          </a:p>
        </p:txBody>
      </p:sp>
      <p:sp>
        <p:nvSpPr>
          <p:cNvPr id="13" name="TextBox 12">
            <a:extLst>
              <a:ext uri="{FF2B5EF4-FFF2-40B4-BE49-F238E27FC236}">
                <a16:creationId xmlns:a16="http://schemas.microsoft.com/office/drawing/2014/main" id="{7F42C148-03AB-3787-B8BF-04FC0DC31046}"/>
              </a:ext>
            </a:extLst>
          </p:cNvPr>
          <p:cNvSpPr txBox="1"/>
          <p:nvPr/>
        </p:nvSpPr>
        <p:spPr>
          <a:xfrm>
            <a:off x="9424" y="2425870"/>
            <a:ext cx="7013542" cy="369332"/>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Step 5: Identifying feature variables and target variable</a:t>
            </a:r>
          </a:p>
        </p:txBody>
      </p:sp>
      <p:sp>
        <p:nvSpPr>
          <p:cNvPr id="15" name="TextBox 14">
            <a:extLst>
              <a:ext uri="{FF2B5EF4-FFF2-40B4-BE49-F238E27FC236}">
                <a16:creationId xmlns:a16="http://schemas.microsoft.com/office/drawing/2014/main" id="{CCE185F1-6F2B-D5D8-EDE0-04B75A6B98B2}"/>
              </a:ext>
            </a:extLst>
          </p:cNvPr>
          <p:cNvSpPr txBox="1"/>
          <p:nvPr/>
        </p:nvSpPr>
        <p:spPr>
          <a:xfrm>
            <a:off x="7670681" y="2426695"/>
            <a:ext cx="4418029" cy="2585323"/>
          </a:xfrm>
          <a:prstGeom prst="rect">
            <a:avLst/>
          </a:prstGeom>
          <a:solidFill>
            <a:schemeClr val="accent1">
              <a:lumMod val="60000"/>
              <a:lumOff val="40000"/>
            </a:schemeClr>
          </a:solidFill>
        </p:spPr>
        <p:txBody>
          <a:bodyPr wrap="square">
            <a:spAutoFit/>
          </a:bodyPr>
          <a:lstStyle/>
          <a:p>
            <a:r>
              <a:rPr lang="en-US" dirty="0">
                <a:highlight>
                  <a:srgbClr val="FFFF00"/>
                </a:highlight>
                <a:latin typeface="Times New Roman" panose="02020603050405020304" pitchFamily="18" charset="0"/>
                <a:ea typeface="Times New Roman" panose="02020603050405020304" pitchFamily="18" charset="0"/>
              </a:rPr>
              <a:t>Feature variables</a:t>
            </a:r>
            <a:r>
              <a:rPr lang="en-US" sz="1800" dirty="0">
                <a:effectLst/>
                <a:highlight>
                  <a:srgbClr val="FFFF00"/>
                </a:highlight>
                <a:latin typeface="Times New Roman" panose="02020603050405020304" pitchFamily="18" charset="0"/>
                <a:ea typeface="Times New Roman" panose="02020603050405020304" pitchFamily="18" charset="0"/>
              </a:rPr>
              <a:t> </a:t>
            </a:r>
          </a:p>
          <a:p>
            <a:r>
              <a:rPr lang="en-US" sz="1800" dirty="0">
                <a:effectLst/>
                <a:latin typeface="Times New Roman" panose="02020603050405020304" pitchFamily="18" charset="0"/>
                <a:ea typeface="Times New Roman" panose="02020603050405020304" pitchFamily="18" charset="0"/>
              </a:rPr>
              <a:t>GRE Scores</a:t>
            </a:r>
            <a:endParaRPr lang="en-US" dirty="0">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TOEFL Scores</a:t>
            </a:r>
            <a:endParaRPr lang="en-US" dirty="0">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University Rating</a:t>
            </a:r>
            <a:endParaRPr lang="en-US" dirty="0">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Statement of Purpose (SOP)</a:t>
            </a:r>
          </a:p>
          <a:p>
            <a:r>
              <a:rPr lang="en-US" sz="1800" dirty="0">
                <a:effectLst/>
                <a:latin typeface="Times New Roman" panose="02020603050405020304" pitchFamily="18" charset="0"/>
                <a:ea typeface="Times New Roman" panose="02020603050405020304" pitchFamily="18" charset="0"/>
              </a:rPr>
              <a:t>Letter of Recommendation (LOR) Strength</a:t>
            </a:r>
            <a:endParaRPr lang="en-US" dirty="0">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Undergraduate GPA (CGPA)</a:t>
            </a:r>
          </a:p>
          <a:p>
            <a:r>
              <a:rPr lang="en-US" sz="1800" dirty="0">
                <a:effectLst/>
                <a:latin typeface="Times New Roman" panose="02020603050405020304" pitchFamily="18" charset="0"/>
                <a:ea typeface="Times New Roman" panose="02020603050405020304" pitchFamily="18" charset="0"/>
              </a:rPr>
              <a:t>Research Experience</a:t>
            </a:r>
          </a:p>
          <a:p>
            <a:r>
              <a:rPr lang="en-US" dirty="0">
                <a:highlight>
                  <a:srgbClr val="FFFF00"/>
                </a:highlight>
                <a:latin typeface="Times New Roman" panose="02020603050405020304" pitchFamily="18" charset="0"/>
                <a:ea typeface="Times New Roman" panose="02020603050405020304" pitchFamily="18" charset="0"/>
              </a:rPr>
              <a:t>T</a:t>
            </a:r>
            <a:r>
              <a:rPr lang="en-US" sz="1800" dirty="0">
                <a:effectLst/>
                <a:highlight>
                  <a:srgbClr val="FFFF00"/>
                </a:highlight>
                <a:latin typeface="Times New Roman" panose="02020603050405020304" pitchFamily="18" charset="0"/>
                <a:ea typeface="Times New Roman" panose="02020603050405020304" pitchFamily="18" charset="0"/>
              </a:rPr>
              <a:t>arget variable </a:t>
            </a:r>
            <a:r>
              <a:rPr lang="en-US" sz="1800" dirty="0">
                <a:effectLst/>
                <a:latin typeface="Times New Roman" panose="02020603050405020304" pitchFamily="18" charset="0"/>
                <a:ea typeface="Times New Roman" panose="02020603050405020304" pitchFamily="18" charset="0"/>
              </a:rPr>
              <a:t>as Priority Level (</a:t>
            </a:r>
            <a:r>
              <a:rPr lang="en-US" sz="1800" dirty="0" err="1">
                <a:effectLst/>
                <a:latin typeface="Times New Roman" panose="02020603050405020304" pitchFamily="18" charset="0"/>
                <a:ea typeface="Times New Roman" panose="02020603050405020304" pitchFamily="18" charset="0"/>
              </a:rPr>
              <a:t>y_act</a:t>
            </a:r>
            <a:r>
              <a:rPr lang="en-US" sz="1800" dirty="0">
                <a:effectLst/>
                <a:latin typeface="Times New Roman" panose="02020603050405020304" pitchFamily="18" charset="0"/>
                <a:ea typeface="Times New Roman" panose="02020603050405020304" pitchFamily="18" charset="0"/>
              </a:rPr>
              <a:t>)</a:t>
            </a:r>
            <a:endParaRPr lang="en-US" dirty="0"/>
          </a:p>
        </p:txBody>
      </p:sp>
      <p:sp>
        <p:nvSpPr>
          <p:cNvPr id="17" name="TextBox 16">
            <a:extLst>
              <a:ext uri="{FF2B5EF4-FFF2-40B4-BE49-F238E27FC236}">
                <a16:creationId xmlns:a16="http://schemas.microsoft.com/office/drawing/2014/main" id="{5CBFC670-031D-589F-C71A-2A6AC9F73C6B}"/>
              </a:ext>
            </a:extLst>
          </p:cNvPr>
          <p:cNvSpPr txBox="1"/>
          <p:nvPr/>
        </p:nvSpPr>
        <p:spPr>
          <a:xfrm>
            <a:off x="6810862" y="922572"/>
            <a:ext cx="5277848" cy="1323439"/>
          </a:xfrm>
          <a:prstGeom prst="rect">
            <a:avLst/>
          </a:prstGeom>
          <a:solidFill>
            <a:schemeClr val="accent1">
              <a:lumMod val="60000"/>
              <a:lumOff val="40000"/>
            </a:schemeClr>
          </a:solidFill>
        </p:spPr>
        <p:txBody>
          <a:bodyPr wrap="square">
            <a:spAutoFit/>
          </a:bodyPr>
          <a:lstStyle/>
          <a:p>
            <a:r>
              <a:rPr lang="en-US" sz="1600" dirty="0">
                <a:effectLst/>
                <a:latin typeface="Times New Roman" panose="02020603050405020304" pitchFamily="18" charset="0"/>
                <a:ea typeface="Times New Roman" panose="02020603050405020304" pitchFamily="18" charset="0"/>
              </a:rPr>
              <a:t>univariate analysis</a:t>
            </a:r>
          </a:p>
          <a:p>
            <a:r>
              <a:rPr lang="en-US" sz="1600" dirty="0">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 (Pie chart, Histogram, Boxplot)</a:t>
            </a:r>
          </a:p>
          <a:p>
            <a:r>
              <a:rPr lang="en-US" sz="1600" dirty="0">
                <a:effectLst/>
                <a:latin typeface="Times New Roman" panose="02020603050405020304" pitchFamily="18" charset="0"/>
                <a:ea typeface="Times New Roman" panose="02020603050405020304" pitchFamily="18" charset="0"/>
              </a:rPr>
              <a:t>bivariate analysis </a:t>
            </a:r>
          </a:p>
          <a:p>
            <a:r>
              <a:rPr lang="en-US" sz="1600" dirty="0">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(Density Curves </a:t>
            </a:r>
            <a:r>
              <a:rPr lang="en-US" sz="1600" dirty="0">
                <a:latin typeface="Times New Roman" panose="02020603050405020304" pitchFamily="18" charset="0"/>
                <a:ea typeface="Times New Roman" panose="02020603050405020304" pitchFamily="18" charset="0"/>
              </a:rPr>
              <a:t>and </a:t>
            </a:r>
            <a:r>
              <a:rPr lang="en-US" sz="1600" dirty="0">
                <a:effectLst/>
                <a:latin typeface="Times New Roman" panose="02020603050405020304" pitchFamily="18" charset="0"/>
                <a:ea typeface="Times New Roman" panose="02020603050405020304" pitchFamily="18" charset="0"/>
              </a:rPr>
              <a:t>Descriptive statistics by group)</a:t>
            </a:r>
          </a:p>
          <a:p>
            <a:r>
              <a:rPr lang="en-US" sz="1600" dirty="0">
                <a:latin typeface="Times New Roman" panose="02020603050405020304" pitchFamily="18" charset="0"/>
              </a:rPr>
              <a:t>correlation function</a:t>
            </a:r>
            <a:endParaRPr lang="en-US" sz="1600" dirty="0"/>
          </a:p>
        </p:txBody>
      </p:sp>
      <p:sp>
        <p:nvSpPr>
          <p:cNvPr id="18" name="Arrow: Right 17">
            <a:extLst>
              <a:ext uri="{FF2B5EF4-FFF2-40B4-BE49-F238E27FC236}">
                <a16:creationId xmlns:a16="http://schemas.microsoft.com/office/drawing/2014/main" id="{8975FED6-D6C2-887A-44DC-23FD63C0E407}"/>
              </a:ext>
            </a:extLst>
          </p:cNvPr>
          <p:cNvSpPr/>
          <p:nvPr/>
        </p:nvSpPr>
        <p:spPr>
          <a:xfrm rot="21309077">
            <a:off x="2518990" y="1878854"/>
            <a:ext cx="4207153" cy="3966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8C95FEAD-E8BF-D574-3AA0-797B74CB2810}"/>
              </a:ext>
            </a:extLst>
          </p:cNvPr>
          <p:cNvSpPr/>
          <p:nvPr/>
        </p:nvSpPr>
        <p:spPr>
          <a:xfrm rot="1013250">
            <a:off x="5189308" y="2762624"/>
            <a:ext cx="1952755" cy="396693"/>
          </a:xfrm>
          <a:prstGeom prst="righ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B5A194B3-0EC6-8A16-B661-0DFAA2923F44}"/>
              </a:ext>
            </a:extLst>
          </p:cNvPr>
          <p:cNvSpPr txBox="1"/>
          <p:nvPr/>
        </p:nvSpPr>
        <p:spPr>
          <a:xfrm>
            <a:off x="-2649" y="2772435"/>
            <a:ext cx="7013542" cy="369332"/>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Step 6: Split dataset to 70:30 ratio to get the train and test </a:t>
            </a:r>
            <a:endParaRPr lang="en-US" dirty="0"/>
          </a:p>
        </p:txBody>
      </p:sp>
      <p:sp>
        <p:nvSpPr>
          <p:cNvPr id="23" name="TextBox 22">
            <a:extLst>
              <a:ext uri="{FF2B5EF4-FFF2-40B4-BE49-F238E27FC236}">
                <a16:creationId xmlns:a16="http://schemas.microsoft.com/office/drawing/2014/main" id="{F154E988-1F45-A571-130C-20499FCE1857}"/>
              </a:ext>
            </a:extLst>
          </p:cNvPr>
          <p:cNvSpPr txBox="1"/>
          <p:nvPr/>
        </p:nvSpPr>
        <p:spPr>
          <a:xfrm>
            <a:off x="9424" y="3154763"/>
            <a:ext cx="7013542" cy="369332"/>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Step 7: Multiple models were fitted for training dataset. </a:t>
            </a:r>
            <a:endParaRPr lang="en-US" dirty="0"/>
          </a:p>
        </p:txBody>
      </p:sp>
      <p:sp>
        <p:nvSpPr>
          <p:cNvPr id="25" name="TextBox 24">
            <a:extLst>
              <a:ext uri="{FF2B5EF4-FFF2-40B4-BE49-F238E27FC236}">
                <a16:creationId xmlns:a16="http://schemas.microsoft.com/office/drawing/2014/main" id="{F5DB7791-BE20-1B08-88F0-20976F2949F7}"/>
              </a:ext>
            </a:extLst>
          </p:cNvPr>
          <p:cNvSpPr txBox="1"/>
          <p:nvPr/>
        </p:nvSpPr>
        <p:spPr>
          <a:xfrm>
            <a:off x="9424" y="3549811"/>
            <a:ext cx="7013542" cy="369332"/>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Step 8: Get the best model by </a:t>
            </a:r>
            <a:r>
              <a:rPr lang="en-US" dirty="0">
                <a:latin typeface="Times New Roman" panose="02020603050405020304" pitchFamily="18" charset="0"/>
                <a:ea typeface="Times New Roman" panose="02020603050405020304" pitchFamily="18" charset="0"/>
              </a:rPr>
              <a:t>H</a:t>
            </a:r>
            <a:r>
              <a:rPr lang="en-US" sz="1800" dirty="0">
                <a:effectLst/>
                <a:latin typeface="Times New Roman" panose="02020603050405020304" pitchFamily="18" charset="0"/>
                <a:ea typeface="Times New Roman" panose="02020603050405020304" pitchFamily="18" charset="0"/>
              </a:rPr>
              <a:t>yperparameter tuning</a:t>
            </a:r>
            <a:endParaRPr lang="en-US" dirty="0"/>
          </a:p>
        </p:txBody>
      </p:sp>
      <p:sp>
        <p:nvSpPr>
          <p:cNvPr id="27" name="TextBox 26">
            <a:extLst>
              <a:ext uri="{FF2B5EF4-FFF2-40B4-BE49-F238E27FC236}">
                <a16:creationId xmlns:a16="http://schemas.microsoft.com/office/drawing/2014/main" id="{57398454-40C7-32BE-64FF-D691FC3EFB51}"/>
              </a:ext>
            </a:extLst>
          </p:cNvPr>
          <p:cNvSpPr txBox="1"/>
          <p:nvPr/>
        </p:nvSpPr>
        <p:spPr>
          <a:xfrm>
            <a:off x="9424" y="3919143"/>
            <a:ext cx="7013542" cy="646331"/>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Step 9: Develop Inference pipeline (</a:t>
            </a:r>
            <a:r>
              <a:rPr lang="en-US" sz="1800" dirty="0" err="1">
                <a:effectLst/>
                <a:latin typeface="Times New Roman" panose="02020603050405020304" pitchFamily="18" charset="0"/>
                <a:ea typeface="Times New Roman" panose="02020603050405020304" pitchFamily="18" charset="0"/>
              </a:rPr>
              <a:t>Post_processing</a:t>
            </a:r>
            <a:r>
              <a:rPr lang="en-US" sz="1800" dirty="0">
                <a:effectLst/>
                <a:latin typeface="Times New Roman" panose="02020603050405020304" pitchFamily="18" charset="0"/>
                <a:ea typeface="Times New Roman" panose="02020603050405020304" pitchFamily="18" charset="0"/>
              </a:rPr>
              <a:t> Function, </a:t>
            </a:r>
          </a:p>
          <a:p>
            <a:r>
              <a:rPr lang="en-US" sz="1800" dirty="0">
                <a:effectLst/>
                <a:latin typeface="Times New Roman" panose="02020603050405020304" pitchFamily="18" charset="0"/>
                <a:ea typeface="Times New Roman" panose="02020603050405020304" pitchFamily="18" charset="0"/>
              </a:rPr>
              <a:t>            Score Function, and Prediction Function)</a:t>
            </a:r>
            <a:endParaRPr lang="en-US" dirty="0"/>
          </a:p>
        </p:txBody>
      </p:sp>
      <p:sp>
        <p:nvSpPr>
          <p:cNvPr id="29" name="TextBox 28">
            <a:extLst>
              <a:ext uri="{FF2B5EF4-FFF2-40B4-BE49-F238E27FC236}">
                <a16:creationId xmlns:a16="http://schemas.microsoft.com/office/drawing/2014/main" id="{36F27195-1719-3557-14A0-60996FE2A8D3}"/>
              </a:ext>
            </a:extLst>
          </p:cNvPr>
          <p:cNvSpPr txBox="1"/>
          <p:nvPr/>
        </p:nvSpPr>
        <p:spPr>
          <a:xfrm>
            <a:off x="-3048" y="4477467"/>
            <a:ext cx="7013542" cy="810478"/>
          </a:xfrm>
          <a:prstGeom prst="rect">
            <a:avLst/>
          </a:prstGeom>
          <a:noFill/>
        </p:spPr>
        <p:txBody>
          <a:bodyPr wrap="square">
            <a:spAutoFit/>
          </a:bodyPr>
          <a:lstStyle/>
          <a:p>
            <a:pPr marL="0" marR="0" algn="just">
              <a:lnSpc>
                <a:spcPct val="150000"/>
              </a:lnSpc>
              <a:spcBef>
                <a:spcPts val="200"/>
              </a:spcBef>
              <a:spcAft>
                <a:spcPts val="0"/>
              </a:spcAft>
            </a:pPr>
            <a:r>
              <a:rPr lang="en-US" sz="1800" dirty="0">
                <a:effectLst/>
                <a:latin typeface="Times New Roman" panose="02020603050405020304" pitchFamily="18" charset="0"/>
                <a:ea typeface="Times New Roman" panose="02020603050405020304" pitchFamily="18" charset="0"/>
                <a:cs typeface="Iskoola Pota" panose="020B0502040204020203" pitchFamily="34" charset="0"/>
              </a:rPr>
              <a:t>Step 10: Explain the model and prediction given by the best </a:t>
            </a:r>
          </a:p>
          <a:p>
            <a:pPr marL="0" marR="0" algn="just">
              <a:spcBef>
                <a:spcPts val="200"/>
              </a:spcBef>
              <a:spcAft>
                <a:spcPts val="0"/>
              </a:spcAft>
            </a:pPr>
            <a:r>
              <a:rPr lang="en-US" sz="1800" dirty="0">
                <a:effectLst/>
                <a:latin typeface="Times New Roman" panose="02020603050405020304" pitchFamily="18" charset="0"/>
                <a:ea typeface="Times New Roman" panose="02020603050405020304" pitchFamily="18" charset="0"/>
                <a:cs typeface="Iskoola Pota" panose="020B0502040204020203" pitchFamily="34" charset="0"/>
              </a:rPr>
              <a:t>              model</a:t>
            </a:r>
            <a:r>
              <a:rPr lang="en-US" dirty="0">
                <a:latin typeface="Times New Roman" panose="02020603050405020304" pitchFamily="18" charset="0"/>
                <a:ea typeface="Times New Roman" panose="02020603050405020304" pitchFamily="18" charset="0"/>
                <a:cs typeface="Iskoola Pota" panose="020B0502040204020203" pitchFamily="34" charset="0"/>
              </a:rPr>
              <a:t> with LIME</a:t>
            </a:r>
            <a:endParaRPr lang="en-US" sz="2000" dirty="0">
              <a:effectLst/>
              <a:latin typeface="Calibri Light" panose="020F0302020204030204" pitchFamily="34" charset="0"/>
              <a:ea typeface="Times New Roman" panose="02020603050405020304" pitchFamily="18" charset="0"/>
              <a:cs typeface="Iskoola Pota" panose="020B0502040204020203" pitchFamily="34" charset="0"/>
            </a:endParaRPr>
          </a:p>
        </p:txBody>
      </p:sp>
      <p:sp>
        <p:nvSpPr>
          <p:cNvPr id="31" name="TextBox 30">
            <a:extLst>
              <a:ext uri="{FF2B5EF4-FFF2-40B4-BE49-F238E27FC236}">
                <a16:creationId xmlns:a16="http://schemas.microsoft.com/office/drawing/2014/main" id="{090F6B4D-3F3A-7351-9ED2-4956B3AB31A5}"/>
              </a:ext>
            </a:extLst>
          </p:cNvPr>
          <p:cNvSpPr txBox="1"/>
          <p:nvPr/>
        </p:nvSpPr>
        <p:spPr>
          <a:xfrm>
            <a:off x="7670681" y="5196764"/>
            <a:ext cx="3817856" cy="1477328"/>
          </a:xfrm>
          <a:prstGeom prst="rect">
            <a:avLst/>
          </a:prstGeom>
          <a:solidFill>
            <a:schemeClr val="accent1">
              <a:lumMod val="60000"/>
              <a:lumOff val="40000"/>
            </a:schemeClr>
          </a:solidFill>
        </p:spPr>
        <p:txBody>
          <a:bodyPr wrap="square">
            <a:spAutoFit/>
          </a:bodyPr>
          <a:lstStyle/>
          <a:p>
            <a:r>
              <a:rPr lang="en-US" sz="1800" i="1" dirty="0">
                <a:effectLst/>
                <a:latin typeface="Times New Roman" panose="02020603050405020304" pitchFamily="18" charset="0"/>
                <a:ea typeface="Times New Roman" panose="02020603050405020304" pitchFamily="18" charset="0"/>
              </a:rPr>
              <a:t>Logistic regression</a:t>
            </a:r>
            <a:endParaRPr lang="en-US" i="1" dirty="0">
              <a:latin typeface="Times New Roman" panose="02020603050405020304" pitchFamily="18" charset="0"/>
              <a:ea typeface="Times New Roman" panose="02020603050405020304" pitchFamily="18" charset="0"/>
            </a:endParaRPr>
          </a:p>
          <a:p>
            <a:r>
              <a:rPr lang="en-US" sz="1800" i="1" dirty="0">
                <a:effectLst/>
                <a:latin typeface="Times New Roman" panose="02020603050405020304" pitchFamily="18" charset="0"/>
                <a:ea typeface="Times New Roman" panose="02020603050405020304" pitchFamily="18" charset="0"/>
              </a:rPr>
              <a:t>Decision Tree</a:t>
            </a:r>
            <a:endParaRPr lang="en-US" i="1" dirty="0">
              <a:latin typeface="Times New Roman" panose="02020603050405020304" pitchFamily="18" charset="0"/>
              <a:ea typeface="Times New Roman" panose="02020603050405020304" pitchFamily="18" charset="0"/>
            </a:endParaRPr>
          </a:p>
          <a:p>
            <a:r>
              <a:rPr lang="en-US" sz="1800" i="1" dirty="0">
                <a:effectLst/>
                <a:latin typeface="Times New Roman" panose="02020603050405020304" pitchFamily="18" charset="0"/>
                <a:ea typeface="Times New Roman" panose="02020603050405020304" pitchFamily="18" charset="0"/>
              </a:rPr>
              <a:t>Random Forest</a:t>
            </a:r>
            <a:endParaRPr lang="en-US" i="1" dirty="0">
              <a:latin typeface="Times New Roman" panose="02020603050405020304" pitchFamily="18" charset="0"/>
              <a:ea typeface="Times New Roman" panose="02020603050405020304" pitchFamily="18" charset="0"/>
            </a:endParaRPr>
          </a:p>
          <a:p>
            <a:r>
              <a:rPr lang="en-US" sz="1800" i="1" dirty="0">
                <a:effectLst/>
                <a:latin typeface="Times New Roman" panose="02020603050405020304" pitchFamily="18" charset="0"/>
                <a:ea typeface="Times New Roman" panose="02020603050405020304" pitchFamily="18" charset="0"/>
              </a:rPr>
              <a:t>Support Vector Machine</a:t>
            </a:r>
          </a:p>
          <a:p>
            <a:r>
              <a:rPr lang="en-US" sz="1800" i="1" dirty="0">
                <a:effectLst/>
                <a:latin typeface="Times New Roman" panose="02020603050405020304" pitchFamily="18" charset="0"/>
                <a:ea typeface="Times New Roman" panose="02020603050405020304" pitchFamily="18" charset="0"/>
              </a:rPr>
              <a:t>k-nearest neighbors </a:t>
            </a:r>
            <a:endParaRPr lang="en-US" dirty="0"/>
          </a:p>
        </p:txBody>
      </p:sp>
      <p:sp>
        <p:nvSpPr>
          <p:cNvPr id="32" name="Arrow: Right 31">
            <a:extLst>
              <a:ext uri="{FF2B5EF4-FFF2-40B4-BE49-F238E27FC236}">
                <a16:creationId xmlns:a16="http://schemas.microsoft.com/office/drawing/2014/main" id="{7E5F5C68-5816-8543-13BF-E38DF61D14AA}"/>
              </a:ext>
            </a:extLst>
          </p:cNvPr>
          <p:cNvSpPr/>
          <p:nvPr/>
        </p:nvSpPr>
        <p:spPr>
          <a:xfrm rot="2150297">
            <a:off x="4737583" y="4222560"/>
            <a:ext cx="3154560" cy="396693"/>
          </a:xfrm>
          <a:prstGeom prst="righ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Arrow: Right 32">
            <a:extLst>
              <a:ext uri="{FF2B5EF4-FFF2-40B4-BE49-F238E27FC236}">
                <a16:creationId xmlns:a16="http://schemas.microsoft.com/office/drawing/2014/main" id="{9A80DB21-58B6-05A4-69E2-B642DAB1FCD9}"/>
              </a:ext>
            </a:extLst>
          </p:cNvPr>
          <p:cNvSpPr/>
          <p:nvPr/>
        </p:nvSpPr>
        <p:spPr>
          <a:xfrm rot="21309077">
            <a:off x="2518990" y="1878853"/>
            <a:ext cx="4207153" cy="396693"/>
          </a:xfrm>
          <a:prstGeom prst="righ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D04E0BC8-63FB-A5C4-16A3-3F6585D35B8A}"/>
              </a:ext>
            </a:extLst>
          </p:cNvPr>
          <p:cNvSpPr txBox="1"/>
          <p:nvPr/>
        </p:nvSpPr>
        <p:spPr>
          <a:xfrm>
            <a:off x="-2649" y="2772434"/>
            <a:ext cx="7013542" cy="369332"/>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Step 6: Split dataset to 70:30 ratio to get the train and test </a:t>
            </a:r>
            <a:endParaRPr lang="en-US" dirty="0"/>
          </a:p>
        </p:txBody>
      </p:sp>
      <p:sp>
        <p:nvSpPr>
          <p:cNvPr id="35" name="Arrow: Right 34">
            <a:extLst>
              <a:ext uri="{FF2B5EF4-FFF2-40B4-BE49-F238E27FC236}">
                <a16:creationId xmlns:a16="http://schemas.microsoft.com/office/drawing/2014/main" id="{90CAC137-49B1-F5FA-65E3-DC9AA969556E}"/>
              </a:ext>
            </a:extLst>
          </p:cNvPr>
          <p:cNvSpPr/>
          <p:nvPr/>
        </p:nvSpPr>
        <p:spPr>
          <a:xfrm rot="2150297">
            <a:off x="4737583" y="4222559"/>
            <a:ext cx="3154560" cy="396693"/>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1709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54FF1DC-74CA-214C-0D87-402943C59F6E}"/>
              </a:ext>
            </a:extLst>
          </p:cNvPr>
          <p:cNvPicPr>
            <a:picLocks noChangeAspect="1"/>
          </p:cNvPicPr>
          <p:nvPr/>
        </p:nvPicPr>
        <p:blipFill rotWithShape="1">
          <a:blip r:embed="rId2"/>
          <a:srcRect l="21699" t="23301" r="51796" b="46788"/>
          <a:stretch/>
        </p:blipFill>
        <p:spPr>
          <a:xfrm>
            <a:off x="801042" y="696290"/>
            <a:ext cx="3090933" cy="1962047"/>
          </a:xfrm>
          <a:prstGeom prst="rect">
            <a:avLst/>
          </a:prstGeom>
        </p:spPr>
      </p:pic>
      <p:sp>
        <p:nvSpPr>
          <p:cNvPr id="9" name="TextBox 8">
            <a:extLst>
              <a:ext uri="{FF2B5EF4-FFF2-40B4-BE49-F238E27FC236}">
                <a16:creationId xmlns:a16="http://schemas.microsoft.com/office/drawing/2014/main" id="{D243BCD2-97FA-9469-F2E5-846231488848}"/>
              </a:ext>
            </a:extLst>
          </p:cNvPr>
          <p:cNvSpPr txBox="1"/>
          <p:nvPr/>
        </p:nvSpPr>
        <p:spPr>
          <a:xfrm>
            <a:off x="594068" y="2655562"/>
            <a:ext cx="3504880" cy="646331"/>
          </a:xfrm>
          <a:prstGeom prst="rect">
            <a:avLst/>
          </a:prstGeom>
          <a:solidFill>
            <a:schemeClr val="accent1">
              <a:lumMod val="60000"/>
              <a:lumOff val="40000"/>
            </a:schemeClr>
          </a:solidFill>
        </p:spPr>
        <p:txBody>
          <a:bodyPr wrap="square">
            <a:spAutoFit/>
          </a:bodyPr>
          <a:lstStyle/>
          <a:p>
            <a:pPr marL="0" marR="0" algn="ctr">
              <a:spcBef>
                <a:spcPts val="0"/>
              </a:spcBef>
              <a:spcAft>
                <a:spcPts val="0"/>
              </a:spcAft>
            </a:pPr>
            <a:r>
              <a:rPr lang="en-US" b="1" dirty="0">
                <a:effectLst/>
                <a:latin typeface="Times New Roman" panose="02020603050405020304" pitchFamily="18" charset="0"/>
                <a:ea typeface="Times New Roman" panose="02020603050405020304" pitchFamily="18" charset="0"/>
              </a:rPr>
              <a:t>Class balance exists since </a:t>
            </a:r>
            <a:r>
              <a:rPr lang="en-US" b="1" dirty="0">
                <a:latin typeface="Times New Roman" panose="02020603050405020304" pitchFamily="18" charset="0"/>
                <a:ea typeface="Times New Roman" panose="02020603050405020304" pitchFamily="18" charset="0"/>
              </a:rPr>
              <a:t>categorized as per quartiles</a:t>
            </a:r>
            <a:r>
              <a:rPr lang="en-US" b="1" dirty="0">
                <a:effectLst/>
                <a:latin typeface="Times New Roman" panose="02020603050405020304" pitchFamily="18" charset="0"/>
                <a:ea typeface="Times New Roman" panose="02020603050405020304" pitchFamily="18" charset="0"/>
              </a:rPr>
              <a:t> </a:t>
            </a:r>
          </a:p>
        </p:txBody>
      </p:sp>
      <p:sp>
        <p:nvSpPr>
          <p:cNvPr id="10" name="TextBox 9">
            <a:extLst>
              <a:ext uri="{FF2B5EF4-FFF2-40B4-BE49-F238E27FC236}">
                <a16:creationId xmlns:a16="http://schemas.microsoft.com/office/drawing/2014/main" id="{DE8B12B7-6313-D916-BD88-A3812D7C79C8}"/>
              </a:ext>
            </a:extLst>
          </p:cNvPr>
          <p:cNvSpPr txBox="1"/>
          <p:nvPr/>
        </p:nvSpPr>
        <p:spPr>
          <a:xfrm>
            <a:off x="712593" y="6087894"/>
            <a:ext cx="3504880" cy="646331"/>
          </a:xfrm>
          <a:prstGeom prst="rect">
            <a:avLst/>
          </a:prstGeom>
          <a:solidFill>
            <a:schemeClr val="accent1">
              <a:lumMod val="60000"/>
              <a:lumOff val="40000"/>
            </a:schemeClr>
          </a:solidFill>
        </p:spPr>
        <p:txBody>
          <a:bodyPr wrap="square">
            <a:spAutoFit/>
          </a:bodyPr>
          <a:lstStyle/>
          <a:p>
            <a:pPr marL="0" marR="0" algn="ctr">
              <a:spcBef>
                <a:spcPts val="0"/>
              </a:spcBef>
              <a:spcAft>
                <a:spcPts val="0"/>
              </a:spcAft>
            </a:pPr>
            <a:r>
              <a:rPr lang="en-US" b="1" dirty="0">
                <a:effectLst/>
                <a:latin typeface="Times New Roman" panose="02020603050405020304" pitchFamily="18" charset="0"/>
                <a:ea typeface="Times New Roman" panose="02020603050405020304" pitchFamily="18" charset="0"/>
              </a:rPr>
              <a:t>No significant difference between two </a:t>
            </a:r>
            <a:r>
              <a:rPr lang="en-US" b="1" dirty="0">
                <a:latin typeface="Times New Roman" panose="02020603050405020304" pitchFamily="18" charset="0"/>
                <a:ea typeface="Times New Roman" panose="02020603050405020304" pitchFamily="18" charset="0"/>
              </a:rPr>
              <a:t>groups</a:t>
            </a:r>
            <a:endParaRPr lang="en-US" b="1" dirty="0">
              <a:effectLst/>
              <a:latin typeface="Times New Roman" panose="02020603050405020304" pitchFamily="18" charset="0"/>
              <a:ea typeface="Times New Roman" panose="02020603050405020304" pitchFamily="18" charset="0"/>
            </a:endParaRPr>
          </a:p>
        </p:txBody>
      </p:sp>
      <p:pic>
        <p:nvPicPr>
          <p:cNvPr id="14" name="Picture 13">
            <a:extLst>
              <a:ext uri="{FF2B5EF4-FFF2-40B4-BE49-F238E27FC236}">
                <a16:creationId xmlns:a16="http://schemas.microsoft.com/office/drawing/2014/main" id="{99BA96DD-E8C6-7695-A0FE-FEC429CFD6F0}"/>
              </a:ext>
            </a:extLst>
          </p:cNvPr>
          <p:cNvPicPr>
            <a:picLocks noChangeAspect="1"/>
          </p:cNvPicPr>
          <p:nvPr/>
        </p:nvPicPr>
        <p:blipFill rotWithShape="1">
          <a:blip r:embed="rId2"/>
          <a:srcRect l="21835" t="51446" r="51660" b="17414"/>
          <a:stretch/>
        </p:blipFill>
        <p:spPr>
          <a:xfrm>
            <a:off x="602885" y="3451335"/>
            <a:ext cx="3504880" cy="2316168"/>
          </a:xfrm>
          <a:prstGeom prst="rect">
            <a:avLst/>
          </a:prstGeom>
        </p:spPr>
      </p:pic>
      <p:sp>
        <p:nvSpPr>
          <p:cNvPr id="15" name="TextBox 14">
            <a:extLst>
              <a:ext uri="{FF2B5EF4-FFF2-40B4-BE49-F238E27FC236}">
                <a16:creationId xmlns:a16="http://schemas.microsoft.com/office/drawing/2014/main" id="{FDE6B44A-B3FA-0D6D-B7E6-A86E5B27ACFC}"/>
              </a:ext>
            </a:extLst>
          </p:cNvPr>
          <p:cNvSpPr txBox="1"/>
          <p:nvPr/>
        </p:nvSpPr>
        <p:spPr>
          <a:xfrm>
            <a:off x="5408662" y="4175034"/>
            <a:ext cx="4064718" cy="1477328"/>
          </a:xfrm>
          <a:prstGeom prst="rect">
            <a:avLst/>
          </a:prstGeom>
          <a:solidFill>
            <a:schemeClr val="accent1">
              <a:lumMod val="60000"/>
              <a:lumOff val="40000"/>
            </a:schemeClr>
          </a:solidFill>
        </p:spPr>
        <p:txBody>
          <a:bodyPr wrap="square">
            <a:spAutoFit/>
          </a:bodyPr>
          <a:lstStyle/>
          <a:p>
            <a:pPr marL="0" marR="0" algn="ctr">
              <a:spcBef>
                <a:spcPts val="0"/>
              </a:spcBef>
              <a:spcAft>
                <a:spcPts val="0"/>
              </a:spcAft>
            </a:pPr>
            <a:r>
              <a:rPr lang="en-US" b="1" dirty="0">
                <a:effectLst/>
                <a:latin typeface="Times New Roman" panose="02020603050405020304" pitchFamily="18" charset="0"/>
                <a:ea typeface="Times New Roman" panose="02020603050405020304" pitchFamily="18" charset="0"/>
              </a:rPr>
              <a:t>LOR, CGPA show some outliers </a:t>
            </a:r>
          </a:p>
          <a:p>
            <a:pPr marL="0" marR="0" algn="ctr">
              <a:spcBef>
                <a:spcPts val="0"/>
              </a:spcBef>
              <a:spcAft>
                <a:spcPts val="0"/>
              </a:spcAft>
            </a:pPr>
            <a:r>
              <a:rPr lang="en-US" b="1" dirty="0">
                <a:effectLst/>
                <a:latin typeface="Times New Roman" panose="02020603050405020304" pitchFamily="18" charset="0"/>
                <a:ea typeface="Times New Roman" panose="02020603050405020304" pitchFamily="18" charset="0"/>
              </a:rPr>
              <a:t>(as per boxplots)</a:t>
            </a:r>
          </a:p>
          <a:p>
            <a:pPr marL="0" marR="0" algn="ctr">
              <a:spcBef>
                <a:spcPts val="0"/>
              </a:spcBef>
              <a:spcAft>
                <a:spcPts val="0"/>
              </a:spcAft>
            </a:pPr>
            <a:endParaRPr lang="en-US" b="1" dirty="0">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b="1" dirty="0">
                <a:effectLst/>
                <a:latin typeface="Times New Roman" panose="02020603050405020304" pitchFamily="18" charset="0"/>
                <a:ea typeface="Times New Roman" panose="02020603050405020304" pitchFamily="18" charset="0"/>
              </a:rPr>
              <a:t>No any significant impact from them</a:t>
            </a:r>
          </a:p>
          <a:p>
            <a:pPr marL="0" marR="0" algn="ctr">
              <a:spcBef>
                <a:spcPts val="0"/>
              </a:spcBef>
              <a:spcAft>
                <a:spcPts val="0"/>
              </a:spcAft>
            </a:pPr>
            <a:r>
              <a:rPr lang="en-US" b="1" dirty="0">
                <a:latin typeface="Times New Roman" panose="02020603050405020304" pitchFamily="18" charset="0"/>
                <a:ea typeface="Times New Roman" panose="02020603050405020304" pitchFamily="18" charset="0"/>
              </a:rPr>
              <a:t>(as per histograms)</a:t>
            </a:r>
            <a:endParaRPr lang="en-US" b="1" dirty="0">
              <a:effectLst/>
              <a:latin typeface="Times New Roman" panose="02020603050405020304" pitchFamily="18" charset="0"/>
              <a:ea typeface="Times New Roman" panose="02020603050405020304" pitchFamily="18" charset="0"/>
            </a:endParaRPr>
          </a:p>
        </p:txBody>
      </p:sp>
      <p:pic>
        <p:nvPicPr>
          <p:cNvPr id="17" name="Picture 16">
            <a:extLst>
              <a:ext uri="{FF2B5EF4-FFF2-40B4-BE49-F238E27FC236}">
                <a16:creationId xmlns:a16="http://schemas.microsoft.com/office/drawing/2014/main" id="{9BD9F20A-33FB-BDA1-4064-8E8318324FB5}"/>
              </a:ext>
            </a:extLst>
          </p:cNvPr>
          <p:cNvPicPr>
            <a:picLocks noChangeAspect="1"/>
          </p:cNvPicPr>
          <p:nvPr/>
        </p:nvPicPr>
        <p:blipFill rotWithShape="1">
          <a:blip r:embed="rId3"/>
          <a:srcRect l="59781" t="20582" r="21651" b="30457"/>
          <a:stretch/>
        </p:blipFill>
        <p:spPr>
          <a:xfrm>
            <a:off x="9473380" y="3301893"/>
            <a:ext cx="2263806" cy="3357690"/>
          </a:xfrm>
          <a:prstGeom prst="rect">
            <a:avLst/>
          </a:prstGeom>
        </p:spPr>
      </p:pic>
      <p:pic>
        <p:nvPicPr>
          <p:cNvPr id="4" name="Picture 3">
            <a:extLst>
              <a:ext uri="{FF2B5EF4-FFF2-40B4-BE49-F238E27FC236}">
                <a16:creationId xmlns:a16="http://schemas.microsoft.com/office/drawing/2014/main" id="{A1A1AB50-B386-389A-4284-76E14C07B6E7}"/>
              </a:ext>
            </a:extLst>
          </p:cNvPr>
          <p:cNvPicPr>
            <a:picLocks noChangeAspect="1"/>
          </p:cNvPicPr>
          <p:nvPr/>
        </p:nvPicPr>
        <p:blipFill rotWithShape="1">
          <a:blip r:embed="rId4">
            <a:extLst>
              <a:ext uri="{28A0092B-C50C-407E-A947-70E740481C1C}">
                <a14:useLocalDpi xmlns:a14="http://schemas.microsoft.com/office/drawing/2010/main" val="0"/>
              </a:ext>
            </a:extLst>
          </a:blip>
          <a:srcRect b="90069"/>
          <a:stretch/>
        </p:blipFill>
        <p:spPr>
          <a:xfrm>
            <a:off x="0" y="0"/>
            <a:ext cx="12192412" cy="681037"/>
          </a:xfrm>
          <a:prstGeom prst="rect">
            <a:avLst/>
          </a:prstGeom>
        </p:spPr>
      </p:pic>
      <p:sp>
        <p:nvSpPr>
          <p:cNvPr id="7" name="TextBox 6">
            <a:extLst>
              <a:ext uri="{FF2B5EF4-FFF2-40B4-BE49-F238E27FC236}">
                <a16:creationId xmlns:a16="http://schemas.microsoft.com/office/drawing/2014/main" id="{A15E0186-FB96-696B-D4A8-4E0F8A5F6C1A}"/>
              </a:ext>
            </a:extLst>
          </p:cNvPr>
          <p:cNvSpPr txBox="1"/>
          <p:nvPr/>
        </p:nvSpPr>
        <p:spPr>
          <a:xfrm>
            <a:off x="59859" y="-129400"/>
            <a:ext cx="7521667" cy="861774"/>
          </a:xfrm>
          <a:prstGeom prst="rect">
            <a:avLst/>
          </a:prstGeom>
          <a:noFill/>
        </p:spPr>
        <p:txBody>
          <a:bodyPr wrap="square">
            <a:spAutoFit/>
          </a:bodyPr>
          <a:lstStyle/>
          <a:p>
            <a:pPr marL="0" marR="0">
              <a:spcBef>
                <a:spcPts val="0"/>
              </a:spcBef>
              <a:spcAft>
                <a:spcPts val="0"/>
              </a:spcAft>
            </a:pPr>
            <a:r>
              <a:rPr lang="en-US" sz="3200" dirty="0">
                <a:solidFill>
                  <a:schemeClr val="bg1"/>
                </a:solidFill>
                <a:effectLst/>
                <a:latin typeface="Times New Roman" panose="02020603050405020304" pitchFamily="18" charset="0"/>
                <a:ea typeface="Times New Roman" panose="02020603050405020304" pitchFamily="18" charset="0"/>
              </a:rPr>
              <a:t>Results - </a:t>
            </a:r>
            <a:r>
              <a:rPr lang="en-US" sz="1800" b="1" dirty="0">
                <a:solidFill>
                  <a:schemeClr val="bg1"/>
                </a:solidFill>
                <a:effectLst/>
                <a:latin typeface="Times New Roman" panose="02020603050405020304" pitchFamily="18" charset="0"/>
                <a:ea typeface="Times New Roman" panose="02020603050405020304" pitchFamily="18" charset="0"/>
              </a:rPr>
              <a:t>Results of Data Exploration – </a:t>
            </a:r>
          </a:p>
          <a:p>
            <a:pPr marL="0" marR="0">
              <a:spcBef>
                <a:spcPts val="0"/>
              </a:spcBef>
              <a:spcAft>
                <a:spcPts val="0"/>
              </a:spcAft>
            </a:pPr>
            <a:r>
              <a:rPr lang="en-US" sz="1800" b="1" dirty="0">
                <a:solidFill>
                  <a:schemeClr val="bg1"/>
                </a:solidFill>
                <a:effectLst/>
                <a:latin typeface="Times New Roman" panose="02020603050405020304" pitchFamily="18" charset="0"/>
                <a:ea typeface="Times New Roman" panose="02020603050405020304" pitchFamily="18" charset="0"/>
              </a:rPr>
              <a:t>                                Univariate Analysis</a:t>
            </a:r>
            <a:endParaRPr lang="en-US" sz="3200" dirty="0">
              <a:solidFill>
                <a:schemeClr val="bg1"/>
              </a:solidFill>
              <a:effectLst/>
              <a:latin typeface="Times New Roman" panose="02020603050405020304" pitchFamily="18" charset="0"/>
              <a:ea typeface="Times New Roman" panose="02020603050405020304" pitchFamily="18" charset="0"/>
            </a:endParaRPr>
          </a:p>
        </p:txBody>
      </p:sp>
      <p:pic>
        <p:nvPicPr>
          <p:cNvPr id="12" name="Picture 11">
            <a:extLst>
              <a:ext uri="{FF2B5EF4-FFF2-40B4-BE49-F238E27FC236}">
                <a16:creationId xmlns:a16="http://schemas.microsoft.com/office/drawing/2014/main" id="{DBB04871-D32D-549F-AF7E-321FB4DF03EB}"/>
              </a:ext>
            </a:extLst>
          </p:cNvPr>
          <p:cNvPicPr>
            <a:picLocks noChangeAspect="1"/>
          </p:cNvPicPr>
          <p:nvPr/>
        </p:nvPicPr>
        <p:blipFill rotWithShape="1">
          <a:blip r:embed="rId5"/>
          <a:srcRect l="21750" t="36534" r="20650" b="12133"/>
          <a:stretch/>
        </p:blipFill>
        <p:spPr>
          <a:xfrm>
            <a:off x="5039248" y="71310"/>
            <a:ext cx="6697938" cy="3357690"/>
          </a:xfrm>
          <a:prstGeom prst="rect">
            <a:avLst/>
          </a:prstGeom>
        </p:spPr>
      </p:pic>
    </p:spTree>
    <p:extLst>
      <p:ext uri="{BB962C8B-B14F-4D97-AF65-F5344CB8AC3E}">
        <p14:creationId xmlns:p14="http://schemas.microsoft.com/office/powerpoint/2010/main" val="3094153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1A1AB50-B386-389A-4284-76E14C07B6E7}"/>
              </a:ext>
            </a:extLst>
          </p:cNvPr>
          <p:cNvPicPr>
            <a:picLocks noChangeAspect="1"/>
          </p:cNvPicPr>
          <p:nvPr/>
        </p:nvPicPr>
        <p:blipFill rotWithShape="1">
          <a:blip r:embed="rId2">
            <a:extLst>
              <a:ext uri="{28A0092B-C50C-407E-A947-70E740481C1C}">
                <a14:useLocalDpi xmlns:a14="http://schemas.microsoft.com/office/drawing/2010/main" val="0"/>
              </a:ext>
            </a:extLst>
          </a:blip>
          <a:srcRect b="90069"/>
          <a:stretch/>
        </p:blipFill>
        <p:spPr>
          <a:xfrm>
            <a:off x="0" y="0"/>
            <a:ext cx="12192412" cy="681037"/>
          </a:xfrm>
          <a:prstGeom prst="rect">
            <a:avLst/>
          </a:prstGeom>
        </p:spPr>
      </p:pic>
      <p:sp>
        <p:nvSpPr>
          <p:cNvPr id="7" name="TextBox 6">
            <a:extLst>
              <a:ext uri="{FF2B5EF4-FFF2-40B4-BE49-F238E27FC236}">
                <a16:creationId xmlns:a16="http://schemas.microsoft.com/office/drawing/2014/main" id="{A15E0186-FB96-696B-D4A8-4E0F8A5F6C1A}"/>
              </a:ext>
            </a:extLst>
          </p:cNvPr>
          <p:cNvSpPr txBox="1"/>
          <p:nvPr/>
        </p:nvSpPr>
        <p:spPr>
          <a:xfrm>
            <a:off x="-268613" y="41398"/>
            <a:ext cx="7015640" cy="584775"/>
          </a:xfrm>
          <a:prstGeom prst="rect">
            <a:avLst/>
          </a:prstGeom>
          <a:noFill/>
        </p:spPr>
        <p:txBody>
          <a:bodyPr wrap="square">
            <a:spAutoFit/>
          </a:bodyPr>
          <a:lstStyle/>
          <a:p>
            <a:pPr marL="0" marR="0" algn="ctr">
              <a:spcBef>
                <a:spcPts val="0"/>
              </a:spcBef>
              <a:spcAft>
                <a:spcPts val="0"/>
              </a:spcAft>
            </a:pPr>
            <a:r>
              <a:rPr lang="en-US" sz="3200" dirty="0">
                <a:solidFill>
                  <a:schemeClr val="bg1"/>
                </a:solidFill>
                <a:effectLst/>
                <a:latin typeface="Times New Roman" panose="02020603050405020304" pitchFamily="18" charset="0"/>
                <a:ea typeface="Times New Roman" panose="02020603050405020304" pitchFamily="18" charset="0"/>
              </a:rPr>
              <a:t>Results - </a:t>
            </a:r>
            <a:r>
              <a:rPr lang="en-US" sz="1800" b="1" dirty="0">
                <a:solidFill>
                  <a:schemeClr val="bg1"/>
                </a:solidFill>
                <a:effectLst/>
                <a:latin typeface="Times New Roman" panose="02020603050405020304" pitchFamily="18" charset="0"/>
                <a:ea typeface="Times New Roman" panose="02020603050405020304" pitchFamily="18" charset="0"/>
              </a:rPr>
              <a:t>Results of Data Exploration – Bivariate Analysis</a:t>
            </a:r>
            <a:endParaRPr lang="en-US" sz="3200" dirty="0">
              <a:solidFill>
                <a:schemeClr val="bg1"/>
              </a:solidFill>
              <a:effectLst/>
              <a:latin typeface="Times New Roman" panose="02020603050405020304" pitchFamily="18" charset="0"/>
              <a:ea typeface="Times New Roman" panose="02020603050405020304" pitchFamily="18" charset="0"/>
            </a:endParaRPr>
          </a:p>
        </p:txBody>
      </p:sp>
      <p:sp>
        <p:nvSpPr>
          <p:cNvPr id="9" name="TextBox 8">
            <a:extLst>
              <a:ext uri="{FF2B5EF4-FFF2-40B4-BE49-F238E27FC236}">
                <a16:creationId xmlns:a16="http://schemas.microsoft.com/office/drawing/2014/main" id="{D243BCD2-97FA-9469-F2E5-846231488848}"/>
              </a:ext>
            </a:extLst>
          </p:cNvPr>
          <p:cNvSpPr txBox="1"/>
          <p:nvPr/>
        </p:nvSpPr>
        <p:spPr>
          <a:xfrm>
            <a:off x="70285" y="1004316"/>
            <a:ext cx="7546755" cy="2862322"/>
          </a:xfrm>
          <a:prstGeom prst="rect">
            <a:avLst/>
          </a:prstGeom>
          <a:solidFill>
            <a:schemeClr val="accent1">
              <a:lumMod val="60000"/>
              <a:lumOff val="40000"/>
            </a:schemeClr>
          </a:solidFill>
        </p:spPr>
        <p:txBody>
          <a:bodyPr wrap="square">
            <a:spAutoFit/>
          </a:bodyPr>
          <a:lstStyle/>
          <a:p>
            <a:pPr marL="0" marR="0">
              <a:spcBef>
                <a:spcPts val="0"/>
              </a:spcBef>
              <a:spcAft>
                <a:spcPts val="0"/>
              </a:spcAft>
            </a:pPr>
            <a:r>
              <a:rPr lang="en-US" dirty="0"/>
              <a:t>Distribution functions (Density functions) of the quantitative variables drawn by group indicate that:</a:t>
            </a:r>
          </a:p>
          <a:p>
            <a:pPr marL="0" marR="0">
              <a:spcBef>
                <a:spcPts val="0"/>
              </a:spcBef>
              <a:spcAft>
                <a:spcPts val="0"/>
              </a:spcAft>
            </a:pPr>
            <a:endParaRPr lang="en-US" dirty="0"/>
          </a:p>
          <a:p>
            <a:pPr marL="342900" marR="0" indent="-342900">
              <a:spcBef>
                <a:spcPts val="0"/>
              </a:spcBef>
              <a:spcAft>
                <a:spcPts val="0"/>
              </a:spcAft>
              <a:buAutoNum type="arabicParenBoth"/>
            </a:pPr>
            <a:r>
              <a:rPr lang="en-US" dirty="0" err="1"/>
              <a:t>GRE_Score</a:t>
            </a:r>
            <a:r>
              <a:rPr lang="en-US" dirty="0"/>
              <a:t> and </a:t>
            </a:r>
            <a:r>
              <a:rPr lang="en-US" dirty="0" err="1"/>
              <a:t>Toefl_Score</a:t>
            </a:r>
            <a:r>
              <a:rPr lang="en-US" dirty="0"/>
              <a:t> – </a:t>
            </a:r>
          </a:p>
          <a:p>
            <a:pPr marR="0">
              <a:spcBef>
                <a:spcPts val="0"/>
              </a:spcBef>
              <a:spcAft>
                <a:spcPts val="0"/>
              </a:spcAft>
            </a:pPr>
            <a:r>
              <a:rPr lang="en-US" dirty="0"/>
              <a:t>	approximately same distributions </a:t>
            </a:r>
          </a:p>
          <a:p>
            <a:pPr marR="0">
              <a:spcBef>
                <a:spcPts val="0"/>
              </a:spcBef>
              <a:spcAft>
                <a:spcPts val="0"/>
              </a:spcAft>
            </a:pPr>
            <a:r>
              <a:rPr lang="en-US" dirty="0"/>
              <a:t>	different mean values</a:t>
            </a:r>
          </a:p>
          <a:p>
            <a:pPr marR="0">
              <a:spcBef>
                <a:spcPts val="0"/>
              </a:spcBef>
              <a:spcAft>
                <a:spcPts val="0"/>
              </a:spcAft>
            </a:pPr>
            <a:endParaRPr lang="en-US" dirty="0"/>
          </a:p>
          <a:p>
            <a:pPr marL="342900" marR="0" indent="-342900">
              <a:spcBef>
                <a:spcPts val="0"/>
              </a:spcBef>
              <a:spcAft>
                <a:spcPts val="0"/>
              </a:spcAft>
              <a:buAutoNum type="arabicParenBoth"/>
            </a:pPr>
            <a:r>
              <a:rPr lang="en-US" dirty="0"/>
              <a:t>SOP, LOR, and CGPA  -</a:t>
            </a:r>
          </a:p>
          <a:p>
            <a:pPr marR="0">
              <a:spcBef>
                <a:spcPts val="0"/>
              </a:spcBef>
              <a:spcAft>
                <a:spcPts val="0"/>
              </a:spcAft>
            </a:pPr>
            <a:r>
              <a:rPr lang="en-US" dirty="0"/>
              <a:t>	closely distributed functions </a:t>
            </a:r>
          </a:p>
          <a:p>
            <a:pPr marR="0">
              <a:spcBef>
                <a:spcPts val="0"/>
              </a:spcBef>
              <a:spcAft>
                <a:spcPts val="0"/>
              </a:spcAft>
            </a:pPr>
            <a:r>
              <a:rPr lang="en-US" dirty="0"/>
              <a:t>	CGPA has different range</a:t>
            </a:r>
            <a:endParaRPr lang="en-US" b="1" dirty="0">
              <a:effectLst/>
              <a:latin typeface="Times New Roman" panose="02020603050405020304" pitchFamily="18" charset="0"/>
              <a:ea typeface="Times New Roman" panose="02020603050405020304" pitchFamily="18" charset="0"/>
            </a:endParaRPr>
          </a:p>
        </p:txBody>
      </p:sp>
      <p:sp>
        <p:nvSpPr>
          <p:cNvPr id="10" name="TextBox 9">
            <a:extLst>
              <a:ext uri="{FF2B5EF4-FFF2-40B4-BE49-F238E27FC236}">
                <a16:creationId xmlns:a16="http://schemas.microsoft.com/office/drawing/2014/main" id="{DE8B12B7-6313-D916-BD88-A3812D7C79C8}"/>
              </a:ext>
            </a:extLst>
          </p:cNvPr>
          <p:cNvSpPr txBox="1"/>
          <p:nvPr/>
        </p:nvSpPr>
        <p:spPr>
          <a:xfrm>
            <a:off x="70284" y="4283840"/>
            <a:ext cx="7546755" cy="1477328"/>
          </a:xfrm>
          <a:prstGeom prst="rect">
            <a:avLst/>
          </a:prstGeom>
          <a:solidFill>
            <a:schemeClr val="accent1">
              <a:lumMod val="60000"/>
              <a:lumOff val="40000"/>
            </a:schemeClr>
          </a:solidFill>
        </p:spPr>
        <p:txBody>
          <a:bodyPr wrap="square">
            <a:spAutoFit/>
          </a:bodyPr>
          <a:lstStyle/>
          <a:p>
            <a:pPr marL="0" marR="0">
              <a:spcBef>
                <a:spcPts val="0"/>
              </a:spcBef>
              <a:spcAft>
                <a:spcPts val="0"/>
              </a:spcAft>
            </a:pPr>
            <a:r>
              <a:rPr lang="en-US" dirty="0"/>
              <a:t>Descriptive Statistics by Group:</a:t>
            </a:r>
          </a:p>
          <a:p>
            <a:pPr marL="342900" marR="0" indent="-342900">
              <a:spcBef>
                <a:spcPts val="0"/>
              </a:spcBef>
              <a:spcAft>
                <a:spcPts val="0"/>
              </a:spcAft>
              <a:buAutoNum type="arabicParenBoth"/>
            </a:pPr>
            <a:r>
              <a:rPr lang="en-US" dirty="0"/>
              <a:t>Mean of all the variables increases from less priority level to high priority level </a:t>
            </a:r>
          </a:p>
          <a:p>
            <a:pPr marL="342900" marR="0" indent="-342900">
              <a:spcBef>
                <a:spcPts val="0"/>
              </a:spcBef>
              <a:spcAft>
                <a:spcPts val="0"/>
              </a:spcAft>
              <a:buAutoNum type="arabicParenBoth"/>
            </a:pPr>
            <a:r>
              <a:rPr lang="en-US" dirty="0"/>
              <a:t>No any significant indication that other variables have an impact from research experience.</a:t>
            </a:r>
            <a:endParaRPr lang="en-US" b="1" dirty="0">
              <a:effectLst/>
              <a:latin typeface="Times New Roman" panose="02020603050405020304" pitchFamily="18" charset="0"/>
              <a:ea typeface="Times New Roman" panose="02020603050405020304" pitchFamily="18" charset="0"/>
            </a:endParaRPr>
          </a:p>
        </p:txBody>
      </p:sp>
      <p:pic>
        <p:nvPicPr>
          <p:cNvPr id="3" name="Picture 2">
            <a:extLst>
              <a:ext uri="{FF2B5EF4-FFF2-40B4-BE49-F238E27FC236}">
                <a16:creationId xmlns:a16="http://schemas.microsoft.com/office/drawing/2014/main" id="{842F2BA4-390E-B270-A862-F422D7809BB4}"/>
              </a:ext>
            </a:extLst>
          </p:cNvPr>
          <p:cNvPicPr>
            <a:picLocks noChangeAspect="1"/>
          </p:cNvPicPr>
          <p:nvPr/>
        </p:nvPicPr>
        <p:blipFill rotWithShape="1">
          <a:blip r:embed="rId3"/>
          <a:srcRect l="22298" t="32751" r="47215" b="34886"/>
          <a:stretch/>
        </p:blipFill>
        <p:spPr>
          <a:xfrm>
            <a:off x="8104517" y="807867"/>
            <a:ext cx="3267047" cy="1950775"/>
          </a:xfrm>
          <a:prstGeom prst="rect">
            <a:avLst/>
          </a:prstGeom>
        </p:spPr>
      </p:pic>
      <p:pic>
        <p:nvPicPr>
          <p:cNvPr id="6" name="Picture 5">
            <a:extLst>
              <a:ext uri="{FF2B5EF4-FFF2-40B4-BE49-F238E27FC236}">
                <a16:creationId xmlns:a16="http://schemas.microsoft.com/office/drawing/2014/main" id="{8D0D9E39-6DC5-7AC4-AAD4-290F8BCA36C0}"/>
              </a:ext>
            </a:extLst>
          </p:cNvPr>
          <p:cNvPicPr>
            <a:picLocks noChangeAspect="1"/>
          </p:cNvPicPr>
          <p:nvPr/>
        </p:nvPicPr>
        <p:blipFill rotWithShape="1">
          <a:blip r:embed="rId4"/>
          <a:srcRect l="23446" t="39223" r="48374" b="29191"/>
          <a:stretch/>
        </p:blipFill>
        <p:spPr>
          <a:xfrm>
            <a:off x="8220722" y="2864950"/>
            <a:ext cx="3267047" cy="2059843"/>
          </a:xfrm>
          <a:prstGeom prst="rect">
            <a:avLst/>
          </a:prstGeom>
        </p:spPr>
      </p:pic>
      <p:sp>
        <p:nvSpPr>
          <p:cNvPr id="11" name="Arrow: Right 10">
            <a:extLst>
              <a:ext uri="{FF2B5EF4-FFF2-40B4-BE49-F238E27FC236}">
                <a16:creationId xmlns:a16="http://schemas.microsoft.com/office/drawing/2014/main" id="{0B7EEF36-C845-66A0-7F68-5E37272DE3F4}"/>
              </a:ext>
            </a:extLst>
          </p:cNvPr>
          <p:cNvSpPr/>
          <p:nvPr/>
        </p:nvSpPr>
        <p:spPr>
          <a:xfrm>
            <a:off x="5441729" y="2332388"/>
            <a:ext cx="2662788" cy="801661"/>
          </a:xfrm>
          <a:prstGeom prst="righ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4969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1A1AB50-B386-389A-4284-76E14C07B6E7}"/>
              </a:ext>
            </a:extLst>
          </p:cNvPr>
          <p:cNvPicPr>
            <a:picLocks noChangeAspect="1"/>
          </p:cNvPicPr>
          <p:nvPr/>
        </p:nvPicPr>
        <p:blipFill rotWithShape="1">
          <a:blip r:embed="rId2">
            <a:extLst>
              <a:ext uri="{28A0092B-C50C-407E-A947-70E740481C1C}">
                <a14:useLocalDpi xmlns:a14="http://schemas.microsoft.com/office/drawing/2010/main" val="0"/>
              </a:ext>
            </a:extLst>
          </a:blip>
          <a:srcRect b="90069"/>
          <a:stretch/>
        </p:blipFill>
        <p:spPr>
          <a:xfrm>
            <a:off x="-4" y="0"/>
            <a:ext cx="12192412" cy="681037"/>
          </a:xfrm>
          <a:prstGeom prst="rect">
            <a:avLst/>
          </a:prstGeom>
        </p:spPr>
      </p:pic>
      <p:sp>
        <p:nvSpPr>
          <p:cNvPr id="2" name="TextBox 1">
            <a:extLst>
              <a:ext uri="{FF2B5EF4-FFF2-40B4-BE49-F238E27FC236}">
                <a16:creationId xmlns:a16="http://schemas.microsoft.com/office/drawing/2014/main" id="{3D2B73FB-1768-50D6-2472-7682F747CF0A}"/>
              </a:ext>
            </a:extLst>
          </p:cNvPr>
          <p:cNvSpPr txBox="1"/>
          <p:nvPr/>
        </p:nvSpPr>
        <p:spPr>
          <a:xfrm>
            <a:off x="-268613" y="41398"/>
            <a:ext cx="7015640" cy="584775"/>
          </a:xfrm>
          <a:prstGeom prst="rect">
            <a:avLst/>
          </a:prstGeom>
          <a:noFill/>
        </p:spPr>
        <p:txBody>
          <a:bodyPr wrap="square">
            <a:spAutoFit/>
          </a:bodyPr>
          <a:lstStyle/>
          <a:p>
            <a:pPr marL="0" marR="0" algn="ctr">
              <a:spcBef>
                <a:spcPts val="0"/>
              </a:spcBef>
              <a:spcAft>
                <a:spcPts val="0"/>
              </a:spcAft>
            </a:pPr>
            <a:r>
              <a:rPr lang="en-US" sz="3200" dirty="0">
                <a:solidFill>
                  <a:schemeClr val="bg1"/>
                </a:solidFill>
                <a:effectLst/>
                <a:latin typeface="Times New Roman" panose="02020603050405020304" pitchFamily="18" charset="0"/>
                <a:ea typeface="Times New Roman" panose="02020603050405020304" pitchFamily="18" charset="0"/>
              </a:rPr>
              <a:t>Results - </a:t>
            </a:r>
            <a:r>
              <a:rPr lang="en-US" sz="1800" b="1" dirty="0">
                <a:solidFill>
                  <a:schemeClr val="bg1"/>
                </a:solidFill>
                <a:effectLst/>
                <a:latin typeface="Times New Roman" panose="02020603050405020304" pitchFamily="18" charset="0"/>
                <a:ea typeface="Times New Roman" panose="02020603050405020304" pitchFamily="18" charset="0"/>
              </a:rPr>
              <a:t>Results of Data Exploration – Correlation Matrix</a:t>
            </a:r>
            <a:endParaRPr lang="en-US" sz="3200" dirty="0">
              <a:solidFill>
                <a:schemeClr val="bg1"/>
              </a:solidFill>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A168A3B0-BABA-5E44-DB17-C7B3A8318D40}"/>
              </a:ext>
            </a:extLst>
          </p:cNvPr>
          <p:cNvPicPr>
            <a:picLocks noChangeAspect="1"/>
          </p:cNvPicPr>
          <p:nvPr/>
        </p:nvPicPr>
        <p:blipFill rotWithShape="1">
          <a:blip r:embed="rId3"/>
          <a:srcRect l="23009" t="35340" r="45461" b="24919"/>
          <a:stretch/>
        </p:blipFill>
        <p:spPr>
          <a:xfrm>
            <a:off x="1637279" y="976543"/>
            <a:ext cx="7844072" cy="5561502"/>
          </a:xfrm>
          <a:prstGeom prst="rect">
            <a:avLst/>
          </a:prstGeom>
        </p:spPr>
      </p:pic>
    </p:spTree>
    <p:extLst>
      <p:ext uri="{BB962C8B-B14F-4D97-AF65-F5344CB8AC3E}">
        <p14:creationId xmlns:p14="http://schemas.microsoft.com/office/powerpoint/2010/main" val="1687320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1A1AB50-B386-389A-4284-76E14C07B6E7}"/>
              </a:ext>
            </a:extLst>
          </p:cNvPr>
          <p:cNvPicPr>
            <a:picLocks noChangeAspect="1"/>
          </p:cNvPicPr>
          <p:nvPr/>
        </p:nvPicPr>
        <p:blipFill rotWithShape="1">
          <a:blip r:embed="rId2">
            <a:extLst>
              <a:ext uri="{28A0092B-C50C-407E-A947-70E740481C1C}">
                <a14:useLocalDpi xmlns:a14="http://schemas.microsoft.com/office/drawing/2010/main" val="0"/>
              </a:ext>
            </a:extLst>
          </a:blip>
          <a:srcRect b="90069"/>
          <a:stretch/>
        </p:blipFill>
        <p:spPr>
          <a:xfrm>
            <a:off x="0" y="0"/>
            <a:ext cx="12192412" cy="681037"/>
          </a:xfrm>
          <a:prstGeom prst="rect">
            <a:avLst/>
          </a:prstGeom>
        </p:spPr>
      </p:pic>
      <p:sp>
        <p:nvSpPr>
          <p:cNvPr id="2" name="TextBox 1">
            <a:extLst>
              <a:ext uri="{FF2B5EF4-FFF2-40B4-BE49-F238E27FC236}">
                <a16:creationId xmlns:a16="http://schemas.microsoft.com/office/drawing/2014/main" id="{3D2B73FB-1768-50D6-2472-7682F747CF0A}"/>
              </a:ext>
            </a:extLst>
          </p:cNvPr>
          <p:cNvSpPr txBox="1"/>
          <p:nvPr/>
        </p:nvSpPr>
        <p:spPr>
          <a:xfrm>
            <a:off x="-268613" y="41398"/>
            <a:ext cx="7015640" cy="584775"/>
          </a:xfrm>
          <a:prstGeom prst="rect">
            <a:avLst/>
          </a:prstGeom>
          <a:noFill/>
        </p:spPr>
        <p:txBody>
          <a:bodyPr wrap="square">
            <a:spAutoFit/>
          </a:bodyPr>
          <a:lstStyle/>
          <a:p>
            <a:pPr marL="0" marR="0" algn="ctr">
              <a:spcBef>
                <a:spcPts val="0"/>
              </a:spcBef>
              <a:spcAft>
                <a:spcPts val="0"/>
              </a:spcAft>
            </a:pPr>
            <a:r>
              <a:rPr lang="en-US" sz="3200" dirty="0">
                <a:solidFill>
                  <a:schemeClr val="bg1"/>
                </a:solidFill>
                <a:effectLst/>
                <a:latin typeface="Times New Roman" panose="02020603050405020304" pitchFamily="18" charset="0"/>
                <a:ea typeface="Times New Roman" panose="02020603050405020304" pitchFamily="18" charset="0"/>
              </a:rPr>
              <a:t>Results – </a:t>
            </a:r>
            <a:r>
              <a:rPr lang="en-US" sz="1800" b="1" dirty="0">
                <a:solidFill>
                  <a:schemeClr val="bg1"/>
                </a:solidFill>
                <a:effectLst/>
                <a:latin typeface="Times New Roman" panose="02020603050405020304" pitchFamily="18" charset="0"/>
                <a:ea typeface="Times New Roman" panose="02020603050405020304" pitchFamily="18" charset="0"/>
              </a:rPr>
              <a:t>Training ML Model – Hyperparameter Tuning</a:t>
            </a:r>
            <a:endParaRPr lang="en-US" sz="3200" dirty="0">
              <a:solidFill>
                <a:schemeClr val="bg1"/>
              </a:solidFill>
              <a:effectLst/>
              <a:latin typeface="Times New Roman" panose="02020603050405020304" pitchFamily="18" charset="0"/>
              <a:ea typeface="Times New Roman" panose="02020603050405020304" pitchFamily="18" charset="0"/>
            </a:endParaRPr>
          </a:p>
        </p:txBody>
      </p:sp>
      <p:graphicFrame>
        <p:nvGraphicFramePr>
          <p:cNvPr id="3" name="Table 2">
            <a:extLst>
              <a:ext uri="{FF2B5EF4-FFF2-40B4-BE49-F238E27FC236}">
                <a16:creationId xmlns:a16="http://schemas.microsoft.com/office/drawing/2014/main" id="{F3E0A78B-5B7F-1130-FF95-ECC7C5275167}"/>
              </a:ext>
            </a:extLst>
          </p:cNvPr>
          <p:cNvGraphicFramePr>
            <a:graphicFrameLocks noGrp="1"/>
          </p:cNvGraphicFramePr>
          <p:nvPr>
            <p:extLst>
              <p:ext uri="{D42A27DB-BD31-4B8C-83A1-F6EECF244321}">
                <p14:modId xmlns:p14="http://schemas.microsoft.com/office/powerpoint/2010/main" val="3708441769"/>
              </p:ext>
            </p:extLst>
          </p:nvPr>
        </p:nvGraphicFramePr>
        <p:xfrm>
          <a:off x="142042" y="821626"/>
          <a:ext cx="7359587" cy="5730240"/>
        </p:xfrm>
        <a:graphic>
          <a:graphicData uri="http://schemas.openxmlformats.org/drawingml/2006/table">
            <a:tbl>
              <a:tblPr firstRow="1" firstCol="1" bandRow="1">
                <a:tableStyleId>{5C22544A-7EE6-4342-B048-85BDC9FD1C3A}</a:tableStyleId>
              </a:tblPr>
              <a:tblGrid>
                <a:gridCol w="2271586">
                  <a:extLst>
                    <a:ext uri="{9D8B030D-6E8A-4147-A177-3AD203B41FA5}">
                      <a16:colId xmlns:a16="http://schemas.microsoft.com/office/drawing/2014/main" val="576532833"/>
                    </a:ext>
                  </a:extLst>
                </a:gridCol>
                <a:gridCol w="1096628">
                  <a:extLst>
                    <a:ext uri="{9D8B030D-6E8A-4147-A177-3AD203B41FA5}">
                      <a16:colId xmlns:a16="http://schemas.microsoft.com/office/drawing/2014/main" val="4066694002"/>
                    </a:ext>
                  </a:extLst>
                </a:gridCol>
                <a:gridCol w="1249806">
                  <a:extLst>
                    <a:ext uri="{9D8B030D-6E8A-4147-A177-3AD203B41FA5}">
                      <a16:colId xmlns:a16="http://schemas.microsoft.com/office/drawing/2014/main" val="1966567326"/>
                    </a:ext>
                  </a:extLst>
                </a:gridCol>
                <a:gridCol w="1374408">
                  <a:extLst>
                    <a:ext uri="{9D8B030D-6E8A-4147-A177-3AD203B41FA5}">
                      <a16:colId xmlns:a16="http://schemas.microsoft.com/office/drawing/2014/main" val="3738176832"/>
                    </a:ext>
                  </a:extLst>
                </a:gridCol>
                <a:gridCol w="1367159">
                  <a:extLst>
                    <a:ext uri="{9D8B030D-6E8A-4147-A177-3AD203B41FA5}">
                      <a16:colId xmlns:a16="http://schemas.microsoft.com/office/drawing/2014/main" val="3970090087"/>
                    </a:ext>
                  </a:extLst>
                </a:gridCol>
              </a:tblGrid>
              <a:tr h="274787">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Model Type</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000">
                          <a:effectLst/>
                          <a:latin typeface="Times New Roman" panose="02020603050405020304" pitchFamily="18" charset="0"/>
                          <a:cs typeface="Times New Roman" panose="02020603050405020304" pitchFamily="18" charset="0"/>
                        </a:rPr>
                        <a:t>f1</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000">
                          <a:effectLst/>
                          <a:latin typeface="Times New Roman" panose="02020603050405020304" pitchFamily="18" charset="0"/>
                          <a:cs typeface="Times New Roman" panose="02020603050405020304" pitchFamily="18" charset="0"/>
                        </a:rPr>
                        <a:t>Recall</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000">
                          <a:effectLst/>
                          <a:latin typeface="Times New Roman" panose="02020603050405020304" pitchFamily="18" charset="0"/>
                          <a:cs typeface="Times New Roman" panose="02020603050405020304" pitchFamily="18" charset="0"/>
                        </a:rPr>
                        <a:t>Precision</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000">
                          <a:effectLst/>
                          <a:latin typeface="Times New Roman" panose="02020603050405020304" pitchFamily="18" charset="0"/>
                          <a:cs typeface="Times New Roman" panose="02020603050405020304" pitchFamily="18" charset="0"/>
                        </a:rPr>
                        <a:t>Accuracy</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07818727"/>
                  </a:ext>
                </a:extLst>
              </a:tr>
              <a:tr h="714447">
                <a:tc>
                  <a:txBody>
                    <a:bodyPr/>
                    <a:lstStyle/>
                    <a:p>
                      <a:pPr marL="0" marR="0" algn="l">
                        <a:spcBef>
                          <a:spcPts val="0"/>
                        </a:spcBef>
                        <a:spcAft>
                          <a:spcPts val="0"/>
                        </a:spcAft>
                      </a:pPr>
                      <a:r>
                        <a:rPr lang="en-US" sz="2000" dirty="0">
                          <a:effectLst/>
                          <a:latin typeface="Times New Roman" panose="02020603050405020304" pitchFamily="18" charset="0"/>
                          <a:cs typeface="Times New Roman" panose="02020603050405020304" pitchFamily="18" charset="0"/>
                        </a:rPr>
                        <a:t>Logistic Regression</a:t>
                      </a:r>
                    </a:p>
                    <a:p>
                      <a:pPr marL="0" marR="0" algn="l">
                        <a:spcBef>
                          <a:spcPts val="0"/>
                        </a:spcBef>
                        <a:spcAft>
                          <a:spcPts val="0"/>
                        </a:spcAft>
                      </a:pPr>
                      <a:r>
                        <a:rPr lang="en-US" sz="1600" b="1" kern="1200" dirty="0">
                          <a:solidFill>
                            <a:schemeClr val="lt1"/>
                          </a:solidFill>
                          <a:effectLst/>
                          <a:latin typeface="Times New Roman" panose="02020603050405020304" pitchFamily="18" charset="0"/>
                          <a:ea typeface="+mn-ea"/>
                          <a:cs typeface="Times New Roman" panose="02020603050405020304" pitchFamily="18" charset="0"/>
                        </a:rPr>
                        <a:t>Tuned Model Parameters: {'C': 0.5}</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accent2"/>
                    </a:solidFill>
                  </a:tcPr>
                </a:tc>
                <a:tc>
                  <a:txBody>
                    <a:bodyPr/>
                    <a:lstStyle/>
                    <a:p>
                      <a:pPr marL="0" marR="0">
                        <a:spcBef>
                          <a:spcPts val="0"/>
                        </a:spcBef>
                        <a:spcAft>
                          <a:spcPts val="0"/>
                        </a:spcAft>
                      </a:pPr>
                      <a:r>
                        <a:rPr lang="en-US" sz="2000" dirty="0">
                          <a:effectLst/>
                          <a:latin typeface="Times New Roman" panose="02020603050405020304" pitchFamily="18" charset="0"/>
                          <a:cs typeface="Times New Roman" panose="02020603050405020304" pitchFamily="18" charset="0"/>
                        </a:rPr>
                        <a:t>0.678918</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accent2"/>
                    </a:solidFill>
                  </a:tcPr>
                </a:tc>
                <a:tc>
                  <a:txBody>
                    <a:bodyPr/>
                    <a:lstStyle/>
                    <a:p>
                      <a:pPr marL="0" marR="0">
                        <a:spcBef>
                          <a:spcPts val="0"/>
                        </a:spcBef>
                        <a:spcAft>
                          <a:spcPts val="0"/>
                        </a:spcAft>
                      </a:pPr>
                      <a:r>
                        <a:rPr lang="en-US" sz="2000" dirty="0">
                          <a:effectLst/>
                          <a:latin typeface="Times New Roman" panose="02020603050405020304" pitchFamily="18" charset="0"/>
                          <a:cs typeface="Times New Roman" panose="02020603050405020304" pitchFamily="18" charset="0"/>
                        </a:rPr>
                        <a:t>0.675000</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accent2"/>
                    </a:solidFill>
                  </a:tcPr>
                </a:tc>
                <a:tc>
                  <a:txBody>
                    <a:bodyPr/>
                    <a:lstStyle/>
                    <a:p>
                      <a:pPr marL="0" marR="0">
                        <a:spcBef>
                          <a:spcPts val="0"/>
                        </a:spcBef>
                        <a:spcAft>
                          <a:spcPts val="0"/>
                        </a:spcAft>
                      </a:pPr>
                      <a:r>
                        <a:rPr lang="en-US" sz="2000" dirty="0">
                          <a:effectLst/>
                          <a:latin typeface="Times New Roman" panose="02020603050405020304" pitchFamily="18" charset="0"/>
                          <a:cs typeface="Times New Roman" panose="02020603050405020304" pitchFamily="18" charset="0"/>
                        </a:rPr>
                        <a:t>0.687430</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accent2"/>
                    </a:solidFill>
                  </a:tcPr>
                </a:tc>
                <a:tc>
                  <a:txBody>
                    <a:bodyPr/>
                    <a:lstStyle/>
                    <a:p>
                      <a:pPr marL="0" marR="0">
                        <a:spcBef>
                          <a:spcPts val="0"/>
                        </a:spcBef>
                        <a:spcAft>
                          <a:spcPts val="0"/>
                        </a:spcAft>
                      </a:pPr>
                      <a:r>
                        <a:rPr lang="en-US" sz="2000" dirty="0">
                          <a:effectLst/>
                          <a:latin typeface="Times New Roman" panose="02020603050405020304" pitchFamily="18" charset="0"/>
                          <a:cs typeface="Times New Roman" panose="02020603050405020304" pitchFamily="18" charset="0"/>
                        </a:rPr>
                        <a:t>0.675000</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accent2"/>
                    </a:solidFill>
                  </a:tcPr>
                </a:tc>
                <a:extLst>
                  <a:ext uri="{0D108BD9-81ED-4DB2-BD59-A6C34878D82A}">
                    <a16:rowId xmlns:a16="http://schemas.microsoft.com/office/drawing/2014/main" val="1640950206"/>
                  </a:ext>
                </a:extLst>
              </a:tr>
              <a:tr h="1428894">
                <a:tc>
                  <a:txBody>
                    <a:bodyPr/>
                    <a:lstStyle/>
                    <a:p>
                      <a:pPr marL="0" marR="0" algn="l">
                        <a:spcBef>
                          <a:spcPts val="0"/>
                        </a:spcBef>
                        <a:spcAft>
                          <a:spcPts val="0"/>
                        </a:spcAft>
                      </a:pPr>
                      <a:r>
                        <a:rPr lang="en-US" sz="2000" dirty="0">
                          <a:effectLst/>
                          <a:latin typeface="Times New Roman" panose="02020603050405020304" pitchFamily="18" charset="0"/>
                          <a:cs typeface="Times New Roman" panose="02020603050405020304" pitchFamily="18" charset="0"/>
                        </a:rPr>
                        <a:t>Decision Tree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lt1"/>
                          </a:solidFill>
                          <a:effectLst/>
                          <a:latin typeface="Times New Roman" panose="02020603050405020304" pitchFamily="18" charset="0"/>
                          <a:ea typeface="+mn-ea"/>
                          <a:cs typeface="Times New Roman" panose="02020603050405020304" pitchFamily="18" charset="0"/>
                        </a:rPr>
                        <a:t>Tuned Model Parameters: {'</a:t>
                      </a:r>
                      <a:r>
                        <a:rPr lang="en-US" sz="1600" b="1" kern="1200" dirty="0" err="1">
                          <a:solidFill>
                            <a:schemeClr val="lt1"/>
                          </a:solidFill>
                          <a:effectLst/>
                          <a:latin typeface="Times New Roman" panose="02020603050405020304" pitchFamily="18" charset="0"/>
                          <a:ea typeface="+mn-ea"/>
                          <a:cs typeface="Times New Roman" panose="02020603050405020304" pitchFamily="18" charset="0"/>
                        </a:rPr>
                        <a:t>max_depth</a:t>
                      </a:r>
                      <a:r>
                        <a:rPr lang="en-US" sz="1600" b="1" kern="1200" dirty="0">
                          <a:solidFill>
                            <a:schemeClr val="lt1"/>
                          </a:solidFill>
                          <a:effectLst/>
                          <a:latin typeface="Times New Roman" panose="02020603050405020304" pitchFamily="18" charset="0"/>
                          <a:ea typeface="+mn-ea"/>
                          <a:cs typeface="Times New Roman" panose="02020603050405020304" pitchFamily="18" charset="0"/>
                        </a:rPr>
                        <a:t>': 5, '</a:t>
                      </a:r>
                      <a:r>
                        <a:rPr lang="en-US" sz="1600" b="1" kern="1200" dirty="0" err="1">
                          <a:solidFill>
                            <a:schemeClr val="lt1"/>
                          </a:solidFill>
                          <a:effectLst/>
                          <a:latin typeface="Times New Roman" panose="02020603050405020304" pitchFamily="18" charset="0"/>
                          <a:ea typeface="+mn-ea"/>
                          <a:cs typeface="Times New Roman" panose="02020603050405020304" pitchFamily="18" charset="0"/>
                        </a:rPr>
                        <a:t>min_samples_leaf</a:t>
                      </a:r>
                      <a:r>
                        <a:rPr lang="en-US" sz="1600" b="1" kern="1200" dirty="0">
                          <a:solidFill>
                            <a:schemeClr val="lt1"/>
                          </a:solidFill>
                          <a:effectLst/>
                          <a:latin typeface="Times New Roman" panose="02020603050405020304" pitchFamily="18" charset="0"/>
                          <a:ea typeface="+mn-ea"/>
                          <a:cs typeface="Times New Roman" panose="02020603050405020304" pitchFamily="18" charset="0"/>
                        </a:rPr>
                        <a:t>': 10, '</a:t>
                      </a:r>
                      <a:r>
                        <a:rPr lang="en-US" sz="1600" b="1" kern="1200" dirty="0" err="1">
                          <a:solidFill>
                            <a:schemeClr val="lt1"/>
                          </a:solidFill>
                          <a:effectLst/>
                          <a:latin typeface="Times New Roman" panose="02020603050405020304" pitchFamily="18" charset="0"/>
                          <a:ea typeface="+mn-ea"/>
                          <a:cs typeface="Times New Roman" panose="02020603050405020304" pitchFamily="18" charset="0"/>
                        </a:rPr>
                        <a:t>min_samples_split</a:t>
                      </a:r>
                      <a:r>
                        <a:rPr lang="en-US" sz="1600" b="1" kern="1200" dirty="0">
                          <a:solidFill>
                            <a:schemeClr val="lt1"/>
                          </a:solidFill>
                          <a:effectLst/>
                          <a:latin typeface="Times New Roman" panose="02020603050405020304" pitchFamily="18" charset="0"/>
                          <a:ea typeface="+mn-ea"/>
                          <a:cs typeface="Times New Roman" panose="02020603050405020304" pitchFamily="18" charset="0"/>
                        </a:rPr>
                        <a:t>': 2}</a:t>
                      </a:r>
                    </a:p>
                    <a:p>
                      <a:pPr marL="0" marR="0" algn="l">
                        <a:spcBef>
                          <a:spcPts val="0"/>
                        </a:spcBef>
                        <a:spcAft>
                          <a:spcPts val="0"/>
                        </a:spcAft>
                      </a:pP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000">
                          <a:effectLst/>
                          <a:latin typeface="Times New Roman" panose="02020603050405020304" pitchFamily="18" charset="0"/>
                          <a:cs typeface="Times New Roman" panose="02020603050405020304" pitchFamily="18" charset="0"/>
                        </a:rPr>
                        <a:t>0.629361</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000">
                          <a:effectLst/>
                          <a:latin typeface="Times New Roman" panose="02020603050405020304" pitchFamily="18" charset="0"/>
                          <a:cs typeface="Times New Roman" panose="02020603050405020304" pitchFamily="18" charset="0"/>
                        </a:rPr>
                        <a:t>0.616667</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000">
                          <a:effectLst/>
                          <a:latin typeface="Times New Roman" panose="02020603050405020304" pitchFamily="18" charset="0"/>
                          <a:cs typeface="Times New Roman" panose="02020603050405020304" pitchFamily="18" charset="0"/>
                        </a:rPr>
                        <a:t>0.673416</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000">
                          <a:effectLst/>
                          <a:latin typeface="Times New Roman" panose="02020603050405020304" pitchFamily="18" charset="0"/>
                          <a:cs typeface="Times New Roman" panose="02020603050405020304" pitchFamily="18" charset="0"/>
                        </a:rPr>
                        <a:t>0.616667</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4509940"/>
                  </a:ext>
                </a:extLst>
              </a:tr>
              <a:tr h="1154107">
                <a:tc>
                  <a:txBody>
                    <a:bodyPr/>
                    <a:lstStyle/>
                    <a:p>
                      <a:pPr marL="0" marR="0" algn="l">
                        <a:spcBef>
                          <a:spcPts val="0"/>
                        </a:spcBef>
                        <a:spcAft>
                          <a:spcPts val="0"/>
                        </a:spcAft>
                      </a:pPr>
                      <a:r>
                        <a:rPr lang="en-US" sz="2000" dirty="0">
                          <a:effectLst/>
                          <a:latin typeface="Times New Roman" panose="02020603050405020304" pitchFamily="18" charset="0"/>
                          <a:cs typeface="Times New Roman" panose="02020603050405020304" pitchFamily="18" charset="0"/>
                        </a:rPr>
                        <a:t>Random Forest</a:t>
                      </a:r>
                    </a:p>
                    <a:p>
                      <a:pPr marL="0" marR="0" algn="l">
                        <a:spcBef>
                          <a:spcPts val="0"/>
                        </a:spcBef>
                        <a:spcAft>
                          <a:spcPts val="0"/>
                        </a:spcAft>
                      </a:pPr>
                      <a:r>
                        <a:rPr lang="en-US" sz="1600" b="1" kern="1200" dirty="0">
                          <a:solidFill>
                            <a:schemeClr val="lt1"/>
                          </a:solidFill>
                          <a:effectLst/>
                          <a:latin typeface="Times New Roman" panose="02020603050405020304" pitchFamily="18" charset="0"/>
                          <a:ea typeface="+mn-ea"/>
                          <a:cs typeface="Times New Roman" panose="02020603050405020304" pitchFamily="18" charset="0"/>
                        </a:rPr>
                        <a:t>Tuned Model Parameters: {'</a:t>
                      </a:r>
                      <a:r>
                        <a:rPr lang="en-US" sz="1600" b="1" kern="1200" dirty="0" err="1">
                          <a:solidFill>
                            <a:schemeClr val="lt1"/>
                          </a:solidFill>
                          <a:effectLst/>
                          <a:latin typeface="Times New Roman" panose="02020603050405020304" pitchFamily="18" charset="0"/>
                          <a:ea typeface="+mn-ea"/>
                          <a:cs typeface="Times New Roman" panose="02020603050405020304" pitchFamily="18" charset="0"/>
                        </a:rPr>
                        <a:t>min_samples_split</a:t>
                      </a:r>
                      <a:r>
                        <a:rPr lang="en-US" sz="1600" b="1" kern="1200" dirty="0">
                          <a:solidFill>
                            <a:schemeClr val="lt1"/>
                          </a:solidFill>
                          <a:effectLst/>
                          <a:latin typeface="Times New Roman" panose="02020603050405020304" pitchFamily="18" charset="0"/>
                          <a:ea typeface="+mn-ea"/>
                          <a:cs typeface="Times New Roman" panose="02020603050405020304" pitchFamily="18" charset="0"/>
                        </a:rPr>
                        <a:t>': 20, '</a:t>
                      </a:r>
                      <a:r>
                        <a:rPr lang="en-US" sz="1600" b="1" kern="1200" dirty="0" err="1">
                          <a:solidFill>
                            <a:schemeClr val="lt1"/>
                          </a:solidFill>
                          <a:effectLst/>
                          <a:latin typeface="Times New Roman" panose="02020603050405020304" pitchFamily="18" charset="0"/>
                          <a:ea typeface="+mn-ea"/>
                          <a:cs typeface="Times New Roman" panose="02020603050405020304" pitchFamily="18" charset="0"/>
                        </a:rPr>
                        <a:t>min_samples_leaf</a:t>
                      </a:r>
                      <a:r>
                        <a:rPr lang="en-US" sz="1600" b="1" kern="1200" dirty="0">
                          <a:solidFill>
                            <a:schemeClr val="lt1"/>
                          </a:solidFill>
                          <a:effectLst/>
                          <a:latin typeface="Times New Roman" panose="02020603050405020304" pitchFamily="18" charset="0"/>
                          <a:ea typeface="+mn-ea"/>
                          <a:cs typeface="Times New Roman" panose="02020603050405020304" pitchFamily="18" charset="0"/>
                        </a:rPr>
                        <a:t>': 5, '</a:t>
                      </a:r>
                      <a:r>
                        <a:rPr lang="en-US" sz="1600" b="1" kern="1200" dirty="0" err="1">
                          <a:solidFill>
                            <a:schemeClr val="lt1"/>
                          </a:solidFill>
                          <a:effectLst/>
                          <a:latin typeface="Times New Roman" panose="02020603050405020304" pitchFamily="18" charset="0"/>
                          <a:ea typeface="+mn-ea"/>
                          <a:cs typeface="Times New Roman" panose="02020603050405020304" pitchFamily="18" charset="0"/>
                        </a:rPr>
                        <a:t>max_depth</a:t>
                      </a:r>
                      <a:r>
                        <a:rPr lang="en-US" sz="1600" b="1" kern="1200" dirty="0">
                          <a:solidFill>
                            <a:schemeClr val="lt1"/>
                          </a:solidFill>
                          <a:effectLst/>
                          <a:latin typeface="Times New Roman" panose="02020603050405020304" pitchFamily="18" charset="0"/>
                          <a:ea typeface="+mn-ea"/>
                          <a:cs typeface="Times New Roman" panose="02020603050405020304" pitchFamily="18" charset="0"/>
                        </a:rPr>
                        <a:t>': 100}</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000">
                          <a:effectLst/>
                          <a:latin typeface="Times New Roman" panose="02020603050405020304" pitchFamily="18" charset="0"/>
                          <a:cs typeface="Times New Roman" panose="02020603050405020304" pitchFamily="18" charset="0"/>
                        </a:rPr>
                        <a:t>0.646133</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000">
                          <a:effectLst/>
                          <a:latin typeface="Times New Roman" panose="02020603050405020304" pitchFamily="18" charset="0"/>
                          <a:cs typeface="Times New Roman" panose="02020603050405020304" pitchFamily="18" charset="0"/>
                        </a:rPr>
                        <a:t>0.633333</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000">
                          <a:effectLst/>
                          <a:latin typeface="Times New Roman" panose="02020603050405020304" pitchFamily="18" charset="0"/>
                          <a:cs typeface="Times New Roman" panose="02020603050405020304" pitchFamily="18" charset="0"/>
                        </a:rPr>
                        <a:t>0.670059</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000">
                          <a:effectLst/>
                          <a:latin typeface="Times New Roman" panose="02020603050405020304" pitchFamily="18" charset="0"/>
                          <a:cs typeface="Times New Roman" panose="02020603050405020304" pitchFamily="18" charset="0"/>
                        </a:rPr>
                        <a:t>0.633333</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08987456"/>
                  </a:ext>
                </a:extLst>
              </a:tr>
              <a:tr h="934277">
                <a:tc>
                  <a:txBody>
                    <a:bodyPr/>
                    <a:lstStyle/>
                    <a:p>
                      <a:pPr marL="0" marR="0" algn="l">
                        <a:spcBef>
                          <a:spcPts val="0"/>
                        </a:spcBef>
                        <a:spcAft>
                          <a:spcPts val="0"/>
                        </a:spcAft>
                      </a:pPr>
                      <a:r>
                        <a:rPr lang="en-US" sz="2000" dirty="0">
                          <a:effectLst/>
                          <a:latin typeface="Times New Roman" panose="02020603050405020304" pitchFamily="18" charset="0"/>
                          <a:cs typeface="Times New Roman" panose="02020603050405020304" pitchFamily="18" charset="0"/>
                        </a:rPr>
                        <a:t>SVC</a:t>
                      </a:r>
                    </a:p>
                    <a:p>
                      <a:pPr marL="0" marR="0" algn="l">
                        <a:spcBef>
                          <a:spcPts val="0"/>
                        </a:spcBef>
                        <a:spcAft>
                          <a:spcPts val="0"/>
                        </a:spcAft>
                      </a:pPr>
                      <a:r>
                        <a:rPr lang="en-US" sz="1600" b="1" kern="1200" dirty="0">
                          <a:solidFill>
                            <a:schemeClr val="lt1"/>
                          </a:solidFill>
                          <a:effectLst/>
                          <a:latin typeface="Times New Roman" panose="02020603050405020304" pitchFamily="18" charset="0"/>
                          <a:ea typeface="+mn-ea"/>
                          <a:cs typeface="Times New Roman" panose="02020603050405020304" pitchFamily="18" charset="0"/>
                        </a:rPr>
                        <a:t>Tuned Model Parameters: {'C': 1, 'gamma': 1, 'kernel': 'linear'}</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000">
                          <a:effectLst/>
                          <a:latin typeface="Times New Roman" panose="02020603050405020304" pitchFamily="18" charset="0"/>
                          <a:cs typeface="Times New Roman" panose="02020603050405020304" pitchFamily="18" charset="0"/>
                        </a:rPr>
                        <a:t>0.652687</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000">
                          <a:effectLst/>
                          <a:latin typeface="Times New Roman" panose="02020603050405020304" pitchFamily="18" charset="0"/>
                          <a:cs typeface="Times New Roman" panose="02020603050405020304" pitchFamily="18" charset="0"/>
                        </a:rPr>
                        <a:t>0.641667</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000">
                          <a:effectLst/>
                          <a:latin typeface="Times New Roman" panose="02020603050405020304" pitchFamily="18" charset="0"/>
                          <a:cs typeface="Times New Roman" panose="02020603050405020304" pitchFamily="18" charset="0"/>
                        </a:rPr>
                        <a:t>0.669670</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000" dirty="0">
                          <a:effectLst/>
                          <a:latin typeface="Times New Roman" panose="02020603050405020304" pitchFamily="18" charset="0"/>
                          <a:cs typeface="Times New Roman" panose="02020603050405020304" pitchFamily="18" charset="0"/>
                        </a:rPr>
                        <a:t>0.641667</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58429522"/>
                  </a:ext>
                </a:extLst>
              </a:tr>
            </a:tbl>
          </a:graphicData>
        </a:graphic>
      </p:graphicFrame>
      <p:graphicFrame>
        <p:nvGraphicFramePr>
          <p:cNvPr id="7" name="Table 6">
            <a:extLst>
              <a:ext uri="{FF2B5EF4-FFF2-40B4-BE49-F238E27FC236}">
                <a16:creationId xmlns:a16="http://schemas.microsoft.com/office/drawing/2014/main" id="{EA4E8FC3-EEA7-539A-A794-BFC4279357DD}"/>
              </a:ext>
            </a:extLst>
          </p:cNvPr>
          <p:cNvGraphicFramePr>
            <a:graphicFrameLocks noGrp="1"/>
          </p:cNvGraphicFramePr>
          <p:nvPr>
            <p:extLst>
              <p:ext uri="{D42A27DB-BD31-4B8C-83A1-F6EECF244321}">
                <p14:modId xmlns:p14="http://schemas.microsoft.com/office/powerpoint/2010/main" val="4032575519"/>
              </p:ext>
            </p:extLst>
          </p:nvPr>
        </p:nvGraphicFramePr>
        <p:xfrm>
          <a:off x="7711440" y="1227329"/>
          <a:ext cx="4480560" cy="1463040"/>
        </p:xfrm>
        <a:graphic>
          <a:graphicData uri="http://schemas.openxmlformats.org/drawingml/2006/table">
            <a:tbl>
              <a:tblPr firstRow="1" firstCol="1" bandRow="1">
                <a:tableStyleId>{5C22544A-7EE6-4342-B048-85BDC9FD1C3A}</a:tableStyleId>
              </a:tblPr>
              <a:tblGrid>
                <a:gridCol w="1143000">
                  <a:extLst>
                    <a:ext uri="{9D8B030D-6E8A-4147-A177-3AD203B41FA5}">
                      <a16:colId xmlns:a16="http://schemas.microsoft.com/office/drawing/2014/main" val="797173508"/>
                    </a:ext>
                  </a:extLst>
                </a:gridCol>
                <a:gridCol w="2286000">
                  <a:extLst>
                    <a:ext uri="{9D8B030D-6E8A-4147-A177-3AD203B41FA5}">
                      <a16:colId xmlns:a16="http://schemas.microsoft.com/office/drawing/2014/main" val="2150418032"/>
                    </a:ext>
                  </a:extLst>
                </a:gridCol>
                <a:gridCol w="1051560">
                  <a:extLst>
                    <a:ext uri="{9D8B030D-6E8A-4147-A177-3AD203B41FA5}">
                      <a16:colId xmlns:a16="http://schemas.microsoft.com/office/drawing/2014/main" val="2817283544"/>
                    </a:ext>
                  </a:extLst>
                </a:gridCol>
              </a:tblGrid>
              <a:tr h="0">
                <a:tc>
                  <a:txBody>
                    <a:bodyPr/>
                    <a:lstStyle/>
                    <a:p>
                      <a:pPr marL="0" marR="0" algn="ctr">
                        <a:spcBef>
                          <a:spcPts val="0"/>
                        </a:spcBef>
                        <a:spcAft>
                          <a:spcPts val="0"/>
                        </a:spcAft>
                      </a:pPr>
                      <a:r>
                        <a:rPr lang="en-US" sz="1200">
                          <a:effectLst/>
                        </a:rPr>
                        <a:t>Model Type</a:t>
                      </a:r>
                      <a:endParaRPr lang="en-US" sz="1200">
                        <a:effectLst/>
                        <a:latin typeface="Times New Roman" panose="02020603050405020304" pitchFamily="18" charset="0"/>
                        <a:ea typeface="Times New Roman" panose="02020603050405020304" pitchFamily="18" charset="0"/>
                        <a:cs typeface="Iskoola Pota" panose="020B0502040204020203" pitchFamily="34" charset="0"/>
                      </a:endParaRPr>
                    </a:p>
                  </a:txBody>
                  <a:tcPr marL="68580" marR="68580" marT="0" marB="0"/>
                </a:tc>
                <a:tc>
                  <a:txBody>
                    <a:bodyPr/>
                    <a:lstStyle/>
                    <a:p>
                      <a:pPr marL="0" marR="0" algn="l">
                        <a:spcBef>
                          <a:spcPts val="0"/>
                        </a:spcBef>
                        <a:spcAft>
                          <a:spcPts val="0"/>
                        </a:spcAft>
                      </a:pPr>
                      <a:r>
                        <a:rPr lang="en-US" sz="1200">
                          <a:effectLst/>
                        </a:rPr>
                        <a:t>Less importance </a:t>
                      </a:r>
                      <a:endParaRPr lang="en-US" sz="1200">
                        <a:effectLst/>
                        <a:latin typeface="Times New Roman" panose="02020603050405020304" pitchFamily="18" charset="0"/>
                        <a:ea typeface="Times New Roman" panose="02020603050405020304" pitchFamily="18" charset="0"/>
                        <a:cs typeface="Iskoola Pota" panose="020B0502040204020203" pitchFamily="34" charset="0"/>
                      </a:endParaRPr>
                    </a:p>
                  </a:txBody>
                  <a:tcPr marL="68580" marR="68580" marT="0" marB="0"/>
                </a:tc>
                <a:tc>
                  <a:txBody>
                    <a:bodyPr/>
                    <a:lstStyle/>
                    <a:p>
                      <a:pPr marL="0" marR="0" algn="l">
                        <a:spcBef>
                          <a:spcPts val="0"/>
                        </a:spcBef>
                        <a:spcAft>
                          <a:spcPts val="0"/>
                        </a:spcAft>
                      </a:pPr>
                      <a:r>
                        <a:rPr lang="en-US" sz="1200">
                          <a:effectLst/>
                        </a:rPr>
                        <a:t>More</a:t>
                      </a:r>
                    </a:p>
                    <a:p>
                      <a:pPr marL="0" marR="0" algn="l">
                        <a:spcBef>
                          <a:spcPts val="0"/>
                        </a:spcBef>
                        <a:spcAft>
                          <a:spcPts val="0"/>
                        </a:spcAft>
                      </a:pPr>
                      <a:r>
                        <a:rPr lang="en-US" sz="1200">
                          <a:effectLst/>
                        </a:rPr>
                        <a:t>importance</a:t>
                      </a:r>
                      <a:endParaRPr lang="en-US" sz="1200">
                        <a:effectLst/>
                        <a:latin typeface="Times New Roman" panose="02020603050405020304" pitchFamily="18" charset="0"/>
                        <a:ea typeface="Times New Roman" panose="02020603050405020304" pitchFamily="18" charset="0"/>
                        <a:cs typeface="Iskoola Pota" panose="020B0502040204020203" pitchFamily="34" charset="0"/>
                      </a:endParaRPr>
                    </a:p>
                  </a:txBody>
                  <a:tcPr marL="68580" marR="68580" marT="0" marB="0"/>
                </a:tc>
                <a:extLst>
                  <a:ext uri="{0D108BD9-81ED-4DB2-BD59-A6C34878D82A}">
                    <a16:rowId xmlns:a16="http://schemas.microsoft.com/office/drawing/2014/main" val="2437638596"/>
                  </a:ext>
                </a:extLst>
              </a:tr>
              <a:tr h="0">
                <a:tc>
                  <a:txBody>
                    <a:bodyPr/>
                    <a:lstStyle/>
                    <a:p>
                      <a:pPr marL="0" marR="0" algn="l">
                        <a:spcBef>
                          <a:spcPts val="0"/>
                        </a:spcBef>
                        <a:spcAft>
                          <a:spcPts val="0"/>
                        </a:spcAft>
                      </a:pPr>
                      <a:r>
                        <a:rPr lang="en-US" sz="1200">
                          <a:effectLst/>
                        </a:rPr>
                        <a:t>Logistic Regression</a:t>
                      </a:r>
                      <a:endParaRPr lang="en-US" sz="1200">
                        <a:effectLst/>
                        <a:latin typeface="Times New Roman" panose="02020603050405020304" pitchFamily="18" charset="0"/>
                        <a:ea typeface="Times New Roman" panose="02020603050405020304" pitchFamily="18" charset="0"/>
                        <a:cs typeface="Iskoola Pota" panose="020B0502040204020203" pitchFamily="34" charset="0"/>
                      </a:endParaRPr>
                    </a:p>
                  </a:txBody>
                  <a:tcPr marL="68580" marR="68580" marT="0" marB="0"/>
                </a:tc>
                <a:tc>
                  <a:txBody>
                    <a:bodyPr/>
                    <a:lstStyle/>
                    <a:p>
                      <a:pPr marL="0" marR="0" algn="l">
                        <a:spcBef>
                          <a:spcPts val="0"/>
                        </a:spcBef>
                        <a:spcAft>
                          <a:spcPts val="0"/>
                        </a:spcAft>
                      </a:pPr>
                      <a:r>
                        <a:rPr lang="en-US" sz="1200">
                          <a:effectLst/>
                        </a:rPr>
                        <a:t>LOR</a:t>
                      </a:r>
                      <a:endParaRPr lang="en-US" sz="1200">
                        <a:effectLst/>
                        <a:latin typeface="Times New Roman" panose="02020603050405020304" pitchFamily="18" charset="0"/>
                        <a:ea typeface="Times New Roman" panose="02020603050405020304" pitchFamily="18" charset="0"/>
                        <a:cs typeface="Iskoola Pota" panose="020B0502040204020203" pitchFamily="34" charset="0"/>
                      </a:endParaRPr>
                    </a:p>
                  </a:txBody>
                  <a:tcPr marL="68580" marR="68580" marT="0" marB="0"/>
                </a:tc>
                <a:tc>
                  <a:txBody>
                    <a:bodyPr/>
                    <a:lstStyle/>
                    <a:p>
                      <a:pPr marL="0" marR="0" algn="l">
                        <a:spcBef>
                          <a:spcPts val="0"/>
                        </a:spcBef>
                        <a:spcAft>
                          <a:spcPts val="0"/>
                        </a:spcAft>
                      </a:pPr>
                      <a:r>
                        <a:rPr lang="en-US" sz="1200">
                          <a:effectLst/>
                        </a:rPr>
                        <a:t>GRE Score</a:t>
                      </a:r>
                      <a:endParaRPr lang="en-US" sz="1200">
                        <a:effectLst/>
                        <a:latin typeface="Times New Roman" panose="02020603050405020304" pitchFamily="18" charset="0"/>
                        <a:ea typeface="Times New Roman" panose="02020603050405020304" pitchFamily="18" charset="0"/>
                        <a:cs typeface="Iskoola Pota" panose="020B0502040204020203" pitchFamily="34" charset="0"/>
                      </a:endParaRPr>
                    </a:p>
                  </a:txBody>
                  <a:tcPr marL="68580" marR="68580" marT="0" marB="0"/>
                </a:tc>
                <a:extLst>
                  <a:ext uri="{0D108BD9-81ED-4DB2-BD59-A6C34878D82A}">
                    <a16:rowId xmlns:a16="http://schemas.microsoft.com/office/drawing/2014/main" val="2169695993"/>
                  </a:ext>
                </a:extLst>
              </a:tr>
              <a:tr h="0">
                <a:tc>
                  <a:txBody>
                    <a:bodyPr/>
                    <a:lstStyle/>
                    <a:p>
                      <a:pPr marL="0" marR="0" algn="l">
                        <a:spcBef>
                          <a:spcPts val="0"/>
                        </a:spcBef>
                        <a:spcAft>
                          <a:spcPts val="0"/>
                        </a:spcAft>
                      </a:pPr>
                      <a:r>
                        <a:rPr lang="en-US" sz="1200">
                          <a:effectLst/>
                        </a:rPr>
                        <a:t>Decision Tree</a:t>
                      </a:r>
                      <a:endParaRPr lang="en-US" sz="1200">
                        <a:effectLst/>
                        <a:latin typeface="Times New Roman" panose="02020603050405020304" pitchFamily="18" charset="0"/>
                        <a:ea typeface="Times New Roman" panose="02020603050405020304" pitchFamily="18" charset="0"/>
                        <a:cs typeface="Iskoola Pota" panose="020B0502040204020203" pitchFamily="34" charset="0"/>
                      </a:endParaRPr>
                    </a:p>
                  </a:txBody>
                  <a:tcPr marL="68580" marR="68580" marT="0" marB="0"/>
                </a:tc>
                <a:tc>
                  <a:txBody>
                    <a:bodyPr/>
                    <a:lstStyle/>
                    <a:p>
                      <a:pPr marL="0" marR="0" algn="l">
                        <a:spcBef>
                          <a:spcPts val="0"/>
                        </a:spcBef>
                        <a:spcAft>
                          <a:spcPts val="0"/>
                        </a:spcAft>
                      </a:pPr>
                      <a:r>
                        <a:rPr lang="en-US" sz="1200">
                          <a:effectLst/>
                        </a:rPr>
                        <a:t>Research Experience and University Rating</a:t>
                      </a:r>
                      <a:endParaRPr lang="en-US" sz="1200">
                        <a:effectLst/>
                        <a:latin typeface="Times New Roman" panose="02020603050405020304" pitchFamily="18" charset="0"/>
                        <a:ea typeface="Times New Roman" panose="02020603050405020304" pitchFamily="18" charset="0"/>
                        <a:cs typeface="Iskoola Pota" panose="020B0502040204020203" pitchFamily="34" charset="0"/>
                      </a:endParaRPr>
                    </a:p>
                  </a:txBody>
                  <a:tcPr marL="68580" marR="68580" marT="0" marB="0"/>
                </a:tc>
                <a:tc>
                  <a:txBody>
                    <a:bodyPr/>
                    <a:lstStyle/>
                    <a:p>
                      <a:pPr marL="0" marR="0" algn="l">
                        <a:spcBef>
                          <a:spcPts val="0"/>
                        </a:spcBef>
                        <a:spcAft>
                          <a:spcPts val="0"/>
                        </a:spcAft>
                      </a:pPr>
                      <a:r>
                        <a:rPr lang="en-US" sz="1200">
                          <a:effectLst/>
                        </a:rPr>
                        <a:t>CGPA</a:t>
                      </a:r>
                      <a:endParaRPr lang="en-US" sz="1200">
                        <a:effectLst/>
                        <a:latin typeface="Times New Roman" panose="02020603050405020304" pitchFamily="18" charset="0"/>
                        <a:ea typeface="Times New Roman" panose="02020603050405020304" pitchFamily="18" charset="0"/>
                        <a:cs typeface="Iskoola Pota" panose="020B0502040204020203" pitchFamily="34" charset="0"/>
                      </a:endParaRPr>
                    </a:p>
                  </a:txBody>
                  <a:tcPr marL="68580" marR="68580" marT="0" marB="0"/>
                </a:tc>
                <a:extLst>
                  <a:ext uri="{0D108BD9-81ED-4DB2-BD59-A6C34878D82A}">
                    <a16:rowId xmlns:a16="http://schemas.microsoft.com/office/drawing/2014/main" val="2099762694"/>
                  </a:ext>
                </a:extLst>
              </a:tr>
              <a:tr h="0">
                <a:tc>
                  <a:txBody>
                    <a:bodyPr/>
                    <a:lstStyle/>
                    <a:p>
                      <a:pPr marL="0" marR="0" algn="l">
                        <a:spcBef>
                          <a:spcPts val="0"/>
                        </a:spcBef>
                        <a:spcAft>
                          <a:spcPts val="0"/>
                        </a:spcAft>
                      </a:pPr>
                      <a:r>
                        <a:rPr lang="en-US" sz="1200">
                          <a:effectLst/>
                        </a:rPr>
                        <a:t>Random Forest</a:t>
                      </a:r>
                      <a:endParaRPr lang="en-US" sz="1200">
                        <a:effectLst/>
                        <a:latin typeface="Times New Roman" panose="02020603050405020304" pitchFamily="18" charset="0"/>
                        <a:ea typeface="Times New Roman" panose="02020603050405020304" pitchFamily="18" charset="0"/>
                        <a:cs typeface="Iskoola Pota" panose="020B0502040204020203" pitchFamily="34" charset="0"/>
                      </a:endParaRPr>
                    </a:p>
                  </a:txBody>
                  <a:tcPr marL="68580" marR="68580" marT="0" marB="0"/>
                </a:tc>
                <a:tc>
                  <a:txBody>
                    <a:bodyPr/>
                    <a:lstStyle/>
                    <a:p>
                      <a:pPr marL="0" marR="0" algn="l">
                        <a:spcBef>
                          <a:spcPts val="0"/>
                        </a:spcBef>
                        <a:spcAft>
                          <a:spcPts val="0"/>
                        </a:spcAft>
                      </a:pPr>
                      <a:r>
                        <a:rPr lang="en-US" sz="1200">
                          <a:effectLst/>
                        </a:rPr>
                        <a:t>Research Experience</a:t>
                      </a:r>
                      <a:endParaRPr lang="en-US" sz="1200">
                        <a:effectLst/>
                        <a:latin typeface="Times New Roman" panose="02020603050405020304" pitchFamily="18" charset="0"/>
                        <a:ea typeface="Times New Roman" panose="02020603050405020304" pitchFamily="18" charset="0"/>
                        <a:cs typeface="Iskoola Pota" panose="020B0502040204020203" pitchFamily="34" charset="0"/>
                      </a:endParaRPr>
                    </a:p>
                  </a:txBody>
                  <a:tcPr marL="68580" marR="68580" marT="0" marB="0"/>
                </a:tc>
                <a:tc>
                  <a:txBody>
                    <a:bodyPr/>
                    <a:lstStyle/>
                    <a:p>
                      <a:pPr marL="0" marR="0" algn="l">
                        <a:spcBef>
                          <a:spcPts val="0"/>
                        </a:spcBef>
                        <a:spcAft>
                          <a:spcPts val="0"/>
                        </a:spcAft>
                      </a:pPr>
                      <a:r>
                        <a:rPr lang="en-US" sz="1200">
                          <a:effectLst/>
                        </a:rPr>
                        <a:t>CGPA</a:t>
                      </a:r>
                      <a:endParaRPr lang="en-US" sz="1200">
                        <a:effectLst/>
                        <a:latin typeface="Times New Roman" panose="02020603050405020304" pitchFamily="18" charset="0"/>
                        <a:ea typeface="Times New Roman" panose="02020603050405020304" pitchFamily="18" charset="0"/>
                        <a:cs typeface="Iskoola Pota" panose="020B0502040204020203" pitchFamily="34" charset="0"/>
                      </a:endParaRPr>
                    </a:p>
                  </a:txBody>
                  <a:tcPr marL="68580" marR="68580" marT="0" marB="0"/>
                </a:tc>
                <a:extLst>
                  <a:ext uri="{0D108BD9-81ED-4DB2-BD59-A6C34878D82A}">
                    <a16:rowId xmlns:a16="http://schemas.microsoft.com/office/drawing/2014/main" val="1522507513"/>
                  </a:ext>
                </a:extLst>
              </a:tr>
              <a:tr h="0">
                <a:tc>
                  <a:txBody>
                    <a:bodyPr/>
                    <a:lstStyle/>
                    <a:p>
                      <a:pPr marL="0" marR="0" algn="l">
                        <a:spcBef>
                          <a:spcPts val="0"/>
                        </a:spcBef>
                        <a:spcAft>
                          <a:spcPts val="0"/>
                        </a:spcAft>
                      </a:pPr>
                      <a:r>
                        <a:rPr lang="en-US" sz="1200">
                          <a:effectLst/>
                        </a:rPr>
                        <a:t>SVC</a:t>
                      </a:r>
                      <a:endParaRPr lang="en-US" sz="1200">
                        <a:effectLst/>
                        <a:latin typeface="Times New Roman" panose="02020603050405020304" pitchFamily="18" charset="0"/>
                        <a:ea typeface="Times New Roman" panose="02020603050405020304" pitchFamily="18" charset="0"/>
                        <a:cs typeface="Iskoola Pota" panose="020B0502040204020203" pitchFamily="34" charset="0"/>
                      </a:endParaRPr>
                    </a:p>
                  </a:txBody>
                  <a:tcPr marL="68580" marR="68580" marT="0" marB="0"/>
                </a:tc>
                <a:tc>
                  <a:txBody>
                    <a:bodyPr/>
                    <a:lstStyle/>
                    <a:p>
                      <a:pPr marL="0" marR="0" algn="l">
                        <a:spcBef>
                          <a:spcPts val="0"/>
                        </a:spcBef>
                        <a:spcAft>
                          <a:spcPts val="0"/>
                        </a:spcAft>
                      </a:pPr>
                      <a:r>
                        <a:rPr lang="en-US" sz="1200" dirty="0">
                          <a:effectLst/>
                        </a:rPr>
                        <a:t>GRE Score</a:t>
                      </a:r>
                      <a:endParaRPr lang="en-US" sz="1200" dirty="0">
                        <a:effectLst/>
                        <a:latin typeface="Times New Roman" panose="02020603050405020304" pitchFamily="18" charset="0"/>
                        <a:ea typeface="Times New Roman" panose="02020603050405020304" pitchFamily="18" charset="0"/>
                        <a:cs typeface="Iskoola Pota" panose="020B0502040204020203" pitchFamily="34" charset="0"/>
                      </a:endParaRPr>
                    </a:p>
                  </a:txBody>
                  <a:tcPr marL="68580" marR="68580" marT="0" marB="0"/>
                </a:tc>
                <a:tc>
                  <a:txBody>
                    <a:bodyPr/>
                    <a:lstStyle/>
                    <a:p>
                      <a:pPr marL="0" marR="0" algn="l">
                        <a:spcBef>
                          <a:spcPts val="0"/>
                        </a:spcBef>
                        <a:spcAft>
                          <a:spcPts val="0"/>
                        </a:spcAft>
                      </a:pPr>
                      <a:r>
                        <a:rPr lang="en-US" sz="1200" dirty="0">
                          <a:effectLst/>
                        </a:rPr>
                        <a:t>CGPA</a:t>
                      </a:r>
                      <a:endParaRPr lang="en-US" sz="1200" dirty="0">
                        <a:effectLst/>
                        <a:latin typeface="Times New Roman" panose="02020603050405020304" pitchFamily="18" charset="0"/>
                        <a:ea typeface="Times New Roman" panose="02020603050405020304" pitchFamily="18" charset="0"/>
                        <a:cs typeface="Iskoola Pota" panose="020B0502040204020203" pitchFamily="34" charset="0"/>
                      </a:endParaRPr>
                    </a:p>
                  </a:txBody>
                  <a:tcPr marL="68580" marR="68580" marT="0" marB="0"/>
                </a:tc>
                <a:extLst>
                  <a:ext uri="{0D108BD9-81ED-4DB2-BD59-A6C34878D82A}">
                    <a16:rowId xmlns:a16="http://schemas.microsoft.com/office/drawing/2014/main" val="2567904288"/>
                  </a:ext>
                </a:extLst>
              </a:tr>
            </a:tbl>
          </a:graphicData>
        </a:graphic>
      </p:graphicFrame>
      <p:sp>
        <p:nvSpPr>
          <p:cNvPr id="8" name="Arrow: Curved Down 7">
            <a:extLst>
              <a:ext uri="{FF2B5EF4-FFF2-40B4-BE49-F238E27FC236}">
                <a16:creationId xmlns:a16="http://schemas.microsoft.com/office/drawing/2014/main" id="{3FD76EB7-2636-C78D-5CD8-CBEB3A3C6CF5}"/>
              </a:ext>
            </a:extLst>
          </p:cNvPr>
          <p:cNvSpPr/>
          <p:nvPr/>
        </p:nvSpPr>
        <p:spPr>
          <a:xfrm rot="401440">
            <a:off x="7324071" y="828685"/>
            <a:ext cx="1639125" cy="493424"/>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75569804-FB94-70BE-6073-ACB629B5A8F2}"/>
              </a:ext>
            </a:extLst>
          </p:cNvPr>
          <p:cNvSpPr txBox="1"/>
          <p:nvPr/>
        </p:nvSpPr>
        <p:spPr>
          <a:xfrm>
            <a:off x="8509419" y="4847133"/>
            <a:ext cx="3504880" cy="1477328"/>
          </a:xfrm>
          <a:prstGeom prst="rect">
            <a:avLst/>
          </a:prstGeom>
          <a:solidFill>
            <a:schemeClr val="accent1">
              <a:lumMod val="60000"/>
              <a:lumOff val="40000"/>
            </a:schemeClr>
          </a:solidFill>
        </p:spPr>
        <p:txBody>
          <a:bodyPr wrap="square">
            <a:spAutoFit/>
          </a:bodyPr>
          <a:lstStyle/>
          <a:p>
            <a:pPr marL="0" marR="0" algn="ctr">
              <a:spcBef>
                <a:spcPts val="0"/>
              </a:spcBef>
              <a:spcAft>
                <a:spcPts val="0"/>
              </a:spcAft>
            </a:pPr>
            <a:r>
              <a:rPr lang="en-US" b="1" dirty="0">
                <a:effectLst/>
                <a:latin typeface="Times New Roman" panose="02020603050405020304" pitchFamily="18" charset="0"/>
                <a:ea typeface="Times New Roman" panose="02020603050405020304" pitchFamily="18" charset="0"/>
              </a:rPr>
              <a:t>Fitted the models with different feature set as per the information gained through </a:t>
            </a:r>
          </a:p>
          <a:p>
            <a:pPr marL="0" marR="0" algn="ctr">
              <a:spcBef>
                <a:spcPts val="0"/>
              </a:spcBef>
              <a:spcAft>
                <a:spcPts val="0"/>
              </a:spcAft>
            </a:pPr>
            <a:r>
              <a:rPr lang="en-US" b="1" dirty="0">
                <a:highlight>
                  <a:srgbClr val="FFFF00"/>
                </a:highlight>
                <a:latin typeface="Times New Roman" panose="02020603050405020304" pitchFamily="18" charset="0"/>
                <a:ea typeface="Times New Roman" panose="02020603050405020304" pitchFamily="18" charset="0"/>
              </a:rPr>
              <a:t>Feature importance analysis</a:t>
            </a:r>
          </a:p>
          <a:p>
            <a:pPr marL="0" marR="0" algn="ctr">
              <a:spcBef>
                <a:spcPts val="0"/>
              </a:spcBef>
              <a:spcAft>
                <a:spcPts val="0"/>
              </a:spcAft>
            </a:pPr>
            <a:r>
              <a:rPr lang="en-US" b="1" dirty="0">
                <a:effectLst/>
                <a:highlight>
                  <a:srgbClr val="FFFF00"/>
                </a:highlight>
                <a:latin typeface="Times New Roman" panose="02020603050405020304" pitchFamily="18" charset="0"/>
                <a:ea typeface="Times New Roman" panose="02020603050405020304" pitchFamily="18" charset="0"/>
              </a:rPr>
              <a:t>Correlation Matrix</a:t>
            </a:r>
          </a:p>
        </p:txBody>
      </p:sp>
      <p:pic>
        <p:nvPicPr>
          <p:cNvPr id="10" name="Picture 9">
            <a:extLst>
              <a:ext uri="{FF2B5EF4-FFF2-40B4-BE49-F238E27FC236}">
                <a16:creationId xmlns:a16="http://schemas.microsoft.com/office/drawing/2014/main" id="{7FA8716A-D68B-5432-169A-F0A124AA02EC}"/>
              </a:ext>
            </a:extLst>
          </p:cNvPr>
          <p:cNvPicPr>
            <a:picLocks noChangeAspect="1"/>
          </p:cNvPicPr>
          <p:nvPr/>
        </p:nvPicPr>
        <p:blipFill rotWithShape="1">
          <a:blip r:embed="rId3"/>
          <a:srcRect l="23009" t="35340" r="45461" b="24919"/>
          <a:stretch/>
        </p:blipFill>
        <p:spPr>
          <a:xfrm>
            <a:off x="8889211" y="3053992"/>
            <a:ext cx="2125018" cy="1506653"/>
          </a:xfrm>
          <a:prstGeom prst="rect">
            <a:avLst/>
          </a:prstGeom>
        </p:spPr>
      </p:pic>
      <p:sp>
        <p:nvSpPr>
          <p:cNvPr id="11" name="Arrow: Curved Down 10">
            <a:extLst>
              <a:ext uri="{FF2B5EF4-FFF2-40B4-BE49-F238E27FC236}">
                <a16:creationId xmlns:a16="http://schemas.microsoft.com/office/drawing/2014/main" id="{D50D1B16-38D9-C28C-DA10-0AEE48C0096E}"/>
              </a:ext>
            </a:extLst>
          </p:cNvPr>
          <p:cNvSpPr/>
          <p:nvPr/>
        </p:nvSpPr>
        <p:spPr>
          <a:xfrm rot="2341037" flipV="1">
            <a:off x="5170643" y="2859228"/>
            <a:ext cx="4308471" cy="9100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149762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581</TotalTime>
  <Words>1025</Words>
  <Application>Microsoft Office PowerPoint</Application>
  <PresentationFormat>Widescreen</PresentationFormat>
  <Paragraphs>244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Manage Dhanushika</dc:creator>
  <cp:lastModifiedBy>Manage Dhanushika</cp:lastModifiedBy>
  <cp:revision>1</cp:revision>
  <dcterms:created xsi:type="dcterms:W3CDTF">2022-11-24T20:04:05Z</dcterms:created>
  <dcterms:modified xsi:type="dcterms:W3CDTF">2022-11-25T05:45:34Z</dcterms:modified>
</cp:coreProperties>
</file>