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4" roundtripDataSignature="AMtx7mgkTNU92dbSxvvFbzLK6nNd0PXU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3" name="Shape 53"/>
        <p:cNvGrpSpPr/>
        <p:nvPr/>
      </p:nvGrpSpPr>
      <p:grpSpPr>
        <a:xfrm>
          <a:off x="0" y="0"/>
          <a:ext cx="0" cy="0"/>
          <a:chOff x="0" y="0"/>
          <a:chExt cx="0" cy="0"/>
        </a:xfrm>
      </p:grpSpPr>
      <p:sp>
        <p:nvSpPr>
          <p:cNvPr id="54" name="Google Shape;5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1792288" y="612775"/>
            <a:ext cx="5486400" cy="4114800"/>
          </a:xfrm>
          <a:prstGeom prst="rect">
            <a:avLst/>
          </a:prstGeom>
          <a:noFill/>
          <a:ln>
            <a:noFill/>
          </a:ln>
        </p:spPr>
      </p:sp>
      <p:sp>
        <p:nvSpPr>
          <p:cNvPr id="68" name="Google Shape;68;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php.net/manual/es/class.mysqli-result.php" TargetMode="External"/><Relationship Id="rId4" Type="http://schemas.openxmlformats.org/officeDocument/2006/relationships/hyperlink" Target="http://php.net/manual/es/class.mysqli-result.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620689"/>
            <a:ext cx="7772400" cy="122413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s-ES"/>
              <a:t>MySQL</a:t>
            </a:r>
            <a:endParaRPr/>
          </a:p>
        </p:txBody>
      </p:sp>
      <p:sp>
        <p:nvSpPr>
          <p:cNvPr id="89" name="Google Shape;89;p1"/>
          <p:cNvSpPr txBox="1"/>
          <p:nvPr>
            <p:ph idx="1" type="subTitle"/>
          </p:nvPr>
        </p:nvSpPr>
        <p:spPr>
          <a:xfrm>
            <a:off x="611560" y="1340769"/>
            <a:ext cx="7160840" cy="457197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s-ES"/>
              <a:t>clic con botón izquierdo del ratón sobre el icono del WampServer</a:t>
            </a:r>
            <a:endParaRPr/>
          </a:p>
          <a:p>
            <a:pPr indent="0" lvl="0" marL="0" rtl="0" algn="ctr">
              <a:spcBef>
                <a:spcPts val="640"/>
              </a:spcBef>
              <a:spcAft>
                <a:spcPts val="0"/>
              </a:spcAft>
              <a:buClr>
                <a:srgbClr val="888888"/>
              </a:buClr>
              <a:buSzPts val="3200"/>
              <a:buNone/>
            </a:pPr>
            <a:r>
              <a:t/>
            </a:r>
            <a:endParaRPr/>
          </a:p>
        </p:txBody>
      </p:sp>
      <p:pic>
        <p:nvPicPr>
          <p:cNvPr id="90" name="Google Shape;90;p1"/>
          <p:cNvPicPr preferRelativeResize="0"/>
          <p:nvPr/>
        </p:nvPicPr>
        <p:blipFill rotWithShape="1">
          <a:blip r:embed="rId3">
            <a:alphaModFix/>
          </a:blip>
          <a:srcRect b="0" l="0" r="0" t="0"/>
          <a:stretch/>
        </p:blipFill>
        <p:spPr>
          <a:xfrm>
            <a:off x="2695201" y="2420888"/>
            <a:ext cx="1804791" cy="2554999"/>
          </a:xfrm>
          <a:prstGeom prst="rect">
            <a:avLst/>
          </a:prstGeom>
          <a:noFill/>
          <a:ln>
            <a:noFill/>
          </a:ln>
        </p:spPr>
      </p:pic>
      <p:sp>
        <p:nvSpPr>
          <p:cNvPr id="91" name="Google Shape;91;p1"/>
          <p:cNvSpPr/>
          <p:nvPr/>
        </p:nvSpPr>
        <p:spPr>
          <a:xfrm flipH="1">
            <a:off x="1547664" y="4942185"/>
            <a:ext cx="53103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chemeClr val="dk1"/>
                </a:solidFill>
                <a:latin typeface="Calibri"/>
                <a:ea typeface="Calibri"/>
                <a:cs typeface="Calibri"/>
                <a:sym typeface="Calibri"/>
              </a:rPr>
              <a:t>phpMyAdmin</a:t>
            </a:r>
            <a:r>
              <a:rPr b="0" i="0" lang="es-ES" sz="1800" u="none" cap="none" strike="noStrike">
                <a:solidFill>
                  <a:schemeClr val="dk1"/>
                </a:solidFill>
                <a:latin typeface="Calibri"/>
                <a:ea typeface="Calibri"/>
                <a:cs typeface="Calibri"/>
                <a:sym typeface="Calibri"/>
              </a:rPr>
              <a:t> es una aplicación web muy popular para la administración de servidores MySQL. Presenta un interface web de administración programado en PHP bajo licencia GPL. Su objetivo principal es la administración de las bases de datos y la gestión de la información que maneja el servidor.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755576" y="620688"/>
            <a:ext cx="76329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Ejercicio: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crear una b.d:</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Seleccionar la pestaña "Base de datos" teclear el nombre de la b.d.(transporte)  y presionar el botón crear.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Seleccionamos el nombre  de la base de datos por ejemplo: trenes ( que se ha colocado a la izquierda) y se actualiza la interfaz de pantalla para comenzar a crear las tablas.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Tabla trenes: numero(llave), fecha_compra y km_recorridos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Tabla estaciones: cod_estacion (llave), nombre y población</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Tabla recorridos: tren(llave)</a:t>
            </a:r>
            <a:r>
              <a:rPr lang="es-ES" sz="1800">
                <a:solidFill>
                  <a:schemeClr val="dk1"/>
                </a:solidFill>
                <a:highlight>
                  <a:srgbClr val="FFF2CC"/>
                </a:highlight>
                <a:latin typeface="Calibri"/>
                <a:ea typeface="Calibri"/>
                <a:cs typeface="Calibri"/>
                <a:sym typeface="Calibri"/>
              </a:rPr>
              <a:t> INT</a:t>
            </a:r>
            <a:r>
              <a:rPr lang="es-ES" sz="1800">
                <a:solidFill>
                  <a:schemeClr val="dk1"/>
                </a:solidFill>
                <a:latin typeface="Calibri"/>
                <a:ea typeface="Calibri"/>
                <a:cs typeface="Calibri"/>
                <a:sym typeface="Calibri"/>
              </a:rPr>
              <a:t> estacion(llave)</a:t>
            </a:r>
            <a:r>
              <a:rPr lang="es-ES" sz="1800">
                <a:solidFill>
                  <a:schemeClr val="dk1"/>
                </a:solidFill>
                <a:highlight>
                  <a:srgbClr val="FFF2CC"/>
                </a:highlight>
                <a:latin typeface="Calibri"/>
                <a:ea typeface="Calibri"/>
                <a:cs typeface="Calibri"/>
                <a:sym typeface="Calibri"/>
              </a:rPr>
              <a:t> INT</a:t>
            </a:r>
            <a:endParaRPr>
              <a:highlight>
                <a:srgbClr val="FFF2CC"/>
              </a:highlight>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Para dar de alta a registros de las tablas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1.- Formulario para teclear los datos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2- página donde se realiza la inserción de los datos en las tablas.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683568" y="908720"/>
            <a:ext cx="78489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2º página</a:t>
            </a:r>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$conexion=mysqli_connect("localhost","root","</a:t>
            </a:r>
            <a:r>
              <a:rPr lang="es-ES" sz="1800">
                <a:solidFill>
                  <a:srgbClr val="FF0000"/>
                </a:solidFill>
                <a:highlight>
                  <a:srgbClr val="FFF2CC"/>
                </a:highlight>
                <a:latin typeface="Calibri"/>
                <a:ea typeface="Calibri"/>
                <a:cs typeface="Calibri"/>
                <a:sym typeface="Calibri"/>
              </a:rPr>
              <a:t>(password)</a:t>
            </a:r>
            <a:r>
              <a:rPr lang="es-ES" sz="1800">
                <a:solidFill>
                  <a:srgbClr val="FF0000"/>
                </a:solidFill>
                <a:latin typeface="Calibri"/>
                <a:ea typeface="Calibri"/>
                <a:cs typeface="Calibri"/>
                <a:sym typeface="Calibri"/>
              </a:rPr>
              <a:t>", "transporte") or die("Error en la conexion");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Mediante la  función mysqli_connect () se conecta a una base de datos de MySql, el primer parámetro es la dirección donde se encuentra el gestor de base de datos ,el segundo parámetro es el nombre de usuario de la base de datos ("root" en nuestro caso, que es el usuario por defecto que crea MySql para el administrador) el tercer parámetro es la clave del usuario (por defecto cuando instalamos el WampServer se crea el usuario root con clave vacía), el último parámetro es el nombre de la base de  datos. La función devuelve una referencia de conexión.</a:t>
            </a:r>
            <a:br>
              <a:rPr lang="es-ES" sz="1800">
                <a:solidFill>
                  <a:schemeClr val="dk1"/>
                </a:solidFill>
                <a:latin typeface="Calibri"/>
                <a:ea typeface="Calibri"/>
                <a:cs typeface="Calibri"/>
                <a:sym typeface="Calibri"/>
              </a:rPr>
            </a:br>
            <a:r>
              <a:rPr lang="es-ES" sz="1800">
                <a:solidFill>
                  <a:srgbClr val="FF0000"/>
                </a:solidFill>
                <a:latin typeface="Calibri"/>
                <a:ea typeface="Calibri"/>
                <a:cs typeface="Calibri"/>
                <a:sym typeface="Calibri"/>
              </a:rPr>
              <a:t>mysqli_query($conexion ,"insert into  trenes  values ('$_POST[numero]','$_POST[fecha_compra]',$_POST[km])") or die("Problemas en el select");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echo(‘Datos insertados correctamente’);</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Los campos de tipo varchar SQL  y Date van entre comillas simples, el resto dobles numero, fecha_compra</a:t>
            </a:r>
            <a:r>
              <a:rPr lang="es-ES" sz="1800">
                <a:solidFill>
                  <a:schemeClr val="dk1"/>
                </a:solidFill>
                <a:highlight>
                  <a:srgbClr val="00FF00"/>
                </a:highlight>
                <a:latin typeface="Calibri"/>
                <a:ea typeface="Calibri"/>
                <a:cs typeface="Calibri"/>
                <a:sym typeface="Calibri"/>
              </a:rPr>
              <a:t> varchar y date con comillas simples, los numeros comillas dobles</a:t>
            </a:r>
            <a:endParaRPr>
              <a:highlight>
                <a:srgbClr val="00FF00"/>
              </a:highlight>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mysqli_close($conexion);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Comprobar los datos introducidos  en la pestaña Examinar de PHPMyAdmin.</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611560" y="692697"/>
            <a:ext cx="75609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800">
                <a:solidFill>
                  <a:srgbClr val="FF0000"/>
                </a:solidFill>
                <a:latin typeface="Calibri"/>
                <a:ea typeface="Calibri"/>
                <a:cs typeface="Calibri"/>
                <a:sym typeface="Calibri"/>
              </a:rPr>
              <a:t>INSERT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mysqli_query($conexion ,"insert into  recorridos  values ('$_POST[numero]','$_POST[codigo]')") or die("Problemas en el select");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SELECT</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$registros=mysqli_query($conexion,"select numero,fecha_compra ,km_recorridos from trenes") or die("Problemas en el select:".mysqli_error());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//Si el comando SQL es correcto, en la variable $registros se almacena una referencia a los datos recuperados de la tabla trenes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while ($reg=</a:t>
            </a:r>
            <a:r>
              <a:rPr lang="es-ES" sz="1800">
                <a:solidFill>
                  <a:schemeClr val="dk1"/>
                </a:solidFill>
                <a:highlight>
                  <a:srgbClr val="FFF2CC"/>
                </a:highlight>
                <a:latin typeface="Calibri"/>
                <a:ea typeface="Calibri"/>
                <a:cs typeface="Calibri"/>
                <a:sym typeface="Calibri"/>
              </a:rPr>
              <a:t>mysqli_fetch_array</a:t>
            </a:r>
            <a:r>
              <a:rPr lang="es-ES" sz="1800">
                <a:solidFill>
                  <a:schemeClr val="dk1"/>
                </a:solidFill>
                <a:latin typeface="Calibri"/>
                <a:ea typeface="Calibri"/>
                <a:cs typeface="Calibri"/>
                <a:sym typeface="Calibri"/>
              </a:rPr>
              <a:t>($registros))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//Para recuperar  registro a registro los datos obtenidos por el select hay que llamar a la función mysqli_fetch_array()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"Numero de tren:".$reg['numero']."&lt;br&gt;";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"fecha de compra:".$reg['fecha_compra']."&lt;br&gt;";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"km recorridos:".$reg[km_recorridos]."&lt;br&gt;";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"&lt;br&gt;";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echo "&lt;hr&gt;";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mysqli_close($conexion);</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899592" y="548680"/>
            <a:ext cx="669674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FF0000"/>
                </a:solidFill>
                <a:latin typeface="Calibri"/>
                <a:ea typeface="Calibri"/>
                <a:cs typeface="Calibri"/>
                <a:sym typeface="Calibri"/>
              </a:rPr>
              <a:t>DELETE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mysqli_query($conexion,"delete from trenes where numero='$_REQUEST[numero]'") or die("Problemas en el select:".mysqli_error());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UPDATE</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mysqli_query($conexion,"update trenes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set fecha_compra='$_REQUEST[fecha_nueva]'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where numero='10'") 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die("Problemas en el select:".mysqli_error());</a:t>
            </a:r>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sz="18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1043608" y="692696"/>
            <a:ext cx="6624600" cy="507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FF0000"/>
                </a:solidFill>
                <a:latin typeface="Calibri"/>
                <a:ea typeface="Calibri"/>
                <a:cs typeface="Calibri"/>
                <a:sym typeface="Calibri"/>
              </a:rPr>
              <a:t>INNER JOIN</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Ejemplo: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select  a.nombre, a,telefono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from alumnos a inner join cursos c on a.cod_curso=c.cod_curso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Ejemplo: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$registros=mysqli_query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($conexion,"select e.nombre, t.numero, t.fecha_compra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from estaciones e, recorridos r, trenes 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where t.numero=r.tren   and e.cod_estacion=r.estacion" ) 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die("Problemas en el select:".mysqli_error());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$registros=mysqli_query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($conexion,"select e.nombre, t.numero, t.fecha_compra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from (estaciones e </a:t>
            </a:r>
            <a:r>
              <a:rPr lang="es-ES" sz="1800">
                <a:solidFill>
                  <a:srgbClr val="FF0000"/>
                </a:solidFill>
                <a:latin typeface="Calibri"/>
                <a:ea typeface="Calibri"/>
                <a:cs typeface="Calibri"/>
                <a:sym typeface="Calibri"/>
              </a:rPr>
              <a:t>inner join  </a:t>
            </a:r>
            <a:r>
              <a:rPr lang="es-ES" sz="1800">
                <a:solidFill>
                  <a:schemeClr val="dk1"/>
                </a:solidFill>
                <a:latin typeface="Calibri"/>
                <a:ea typeface="Calibri"/>
                <a:cs typeface="Calibri"/>
                <a:sym typeface="Calibri"/>
              </a:rPr>
              <a:t>recorridos r  on e.codigo=r.estacion)</a:t>
            </a:r>
            <a:endParaRPr/>
          </a:p>
          <a:p>
            <a:pPr indent="0" lvl="0" marL="0" marR="0" rtl="0" algn="l">
              <a:spcBef>
                <a:spcPts val="0"/>
              </a:spcBef>
              <a:spcAft>
                <a:spcPts val="0"/>
              </a:spcAft>
              <a:buNone/>
            </a:pPr>
            <a:r>
              <a:rPr lang="es-ES" sz="1800">
                <a:solidFill>
                  <a:srgbClr val="FF0000"/>
                </a:solidFill>
                <a:latin typeface="Calibri"/>
                <a:ea typeface="Calibri"/>
                <a:cs typeface="Calibri"/>
                <a:sym typeface="Calibri"/>
              </a:rPr>
              <a:t>    inner join  </a:t>
            </a:r>
            <a:r>
              <a:rPr lang="es-ES" sz="1800">
                <a:solidFill>
                  <a:schemeClr val="dk1"/>
                </a:solidFill>
                <a:latin typeface="Calibri"/>
                <a:ea typeface="Calibri"/>
                <a:cs typeface="Calibri"/>
                <a:sym typeface="Calibri"/>
              </a:rPr>
              <a:t>trenes t on t.numero=r.tren" ) or</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die("Problemas en el select:".mysqli_error());</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nvSpPr>
        <p:spPr>
          <a:xfrm>
            <a:off x="1187624" y="692696"/>
            <a:ext cx="7704856"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 Crear una tabla a partir de una consulta en 1 paso. Copia estructura y datos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Create table nombre de la tabla as select * from….</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Contar el nº de filas de un resultado: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int mysqli_num_rows ( </a:t>
            </a:r>
            <a:r>
              <a:rPr lang="es-ES" sz="1800" u="sng">
                <a:solidFill>
                  <a:schemeClr val="dk1"/>
                </a:solidFill>
                <a:latin typeface="Calibri"/>
                <a:ea typeface="Calibri"/>
                <a:cs typeface="Calibri"/>
                <a:sym typeface="Calibri"/>
                <a:hlinkClick r:id="rId3">
                  <a:extLst>
                    <a:ext uri="{A12FA001-AC4F-418D-AE19-62706E023703}">
                      <ahyp:hlinkClr val="tx"/>
                    </a:ext>
                  </a:extLst>
                </a:hlinkClick>
              </a:rPr>
              <a:t>mysqli_result</a:t>
            </a:r>
            <a:r>
              <a:rPr lang="es-ES" sz="1800">
                <a:solidFill>
                  <a:schemeClr val="dk1"/>
                </a:solidFill>
                <a:latin typeface="Calibri"/>
                <a:ea typeface="Calibri"/>
                <a:cs typeface="Calibri"/>
                <a:sym typeface="Calibri"/>
              </a:rPr>
              <a:t> $result )</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Por ejemplo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mysqli_num_rows($registros)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Contar el nº de columnas de un resultado: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int mysqli_num_fields ( </a:t>
            </a:r>
            <a:r>
              <a:rPr lang="es-ES" sz="1800" u="sng">
                <a:solidFill>
                  <a:schemeClr val="dk1"/>
                </a:solidFill>
                <a:latin typeface="Calibri"/>
                <a:ea typeface="Calibri"/>
                <a:cs typeface="Calibri"/>
                <a:sym typeface="Calibri"/>
                <a:hlinkClick r:id="rId4">
                  <a:extLst>
                    <a:ext uri="{A12FA001-AC4F-418D-AE19-62706E023703}">
                      <ahyp:hlinkClr val="tx"/>
                    </a:ext>
                  </a:extLst>
                </a:hlinkClick>
              </a:rPr>
              <a:t>mysqli_result</a:t>
            </a:r>
            <a:r>
              <a:rPr lang="es-ES" sz="1800">
                <a:solidFill>
                  <a:schemeClr val="dk1"/>
                </a:solidFill>
                <a:latin typeface="Calibri"/>
                <a:ea typeface="Calibri"/>
                <a:cs typeface="Calibri"/>
                <a:sym typeface="Calibri"/>
              </a:rPr>
              <a:t> $result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If(mysqli_affected_rows($conexion))&gt;0</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Para el caso de un delete,…</a:t>
            </a:r>
            <a:endParaRPr/>
          </a:p>
          <a:p>
            <a:pPr indent="-285750" lvl="0" marL="285750" marR="0" rtl="0" algn="l">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CURRENT_DATE.-  para recoger la fecha del sistema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nvSpPr>
        <p:spPr>
          <a:xfrm>
            <a:off x="971600" y="620688"/>
            <a:ext cx="69129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libri"/>
                <a:ea typeface="Calibri"/>
                <a:cs typeface="Calibri"/>
                <a:sym typeface="Calibri"/>
              </a:rPr>
              <a:t>Cláusula limit del comando select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La cláusula "limit" se usa para restringir los registros que se retornan en una consulta "select".</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Recibe 1 ó 2 argumentos numéricos enteros positivos; el primero indica el número del primer registro a retornar, el segundo, el número máximo de registros a retornar. El número de registro inicial es 0 (no 1).</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Si el segundo argumento supera la cantidad de registros de la tabla, se limita hasta el último registro.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Ejemplo:</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select * from libros limit 0,4;</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 Muestra los primeros 4 registros, 0,1,2 y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select * from libros limit 5,4;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recuperamos 4 registros, desde el 5 al 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Podemos ordenar los registros por precio (por ejemplo) y borrar 2:</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delete from libros order by precio limit 2;</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icin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2013-11-30T22:16:15Z</dcterms:created>
  <dc:creator>HOME</dc:creator>
</cp:coreProperties>
</file>