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embeddedFontLst>
    <p:embeddedFont>
      <p:font typeface="Roboto"/>
      <p:regular r:id="rId60"/>
      <p:bold r:id="rId61"/>
      <p:italic r:id="rId62"/>
      <p:boldItalic r:id="rId63"/>
    </p:embeddedFont>
    <p:embeddedFont>
      <p:font typeface="Constantia"/>
      <p:regular r:id="rId64"/>
      <p:bold r:id="rId65"/>
      <p:italic r:id="rId66"/>
      <p:boldItalic r:id="rId67"/>
    </p:embeddedFont>
    <p:embeddedFont>
      <p:font typeface="Fira Mono"/>
      <p:regular r:id="rId68"/>
      <p:bold r:id="rId69"/>
    </p:embeddedFont>
    <p:embeddedFont>
      <p:font typeface="Candara"/>
      <p:regular r:id="rId70"/>
      <p:bold r:id="rId71"/>
      <p:italic r:id="rId72"/>
      <p:boldItalic r:id="rId73"/>
    </p:embeddedFont>
    <p:embeddedFont>
      <p:font typeface="Fira Sans"/>
      <p:regular r:id="rId74"/>
      <p:bold r:id="rId75"/>
      <p:italic r:id="rId76"/>
      <p:boldItalic r:id="rId77"/>
    </p:embeddedFont>
    <p:embeddedFont>
      <p:font typeface="Rubik"/>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2" roundtripDataSignature="AMtx7mjFO+w/7R26p7s0jjO/eIDMUfSl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ubik-italic.fntdata"/><Relationship Id="rId82" Type="http://customschemas.google.com/relationships/presentationmetadata" Target="metadata"/><Relationship Id="rId81" Type="http://schemas.openxmlformats.org/officeDocument/2006/relationships/font" Target="fonts/Rubi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Candara-boldItalic.fntdata"/><Relationship Id="rId72" Type="http://schemas.openxmlformats.org/officeDocument/2006/relationships/font" Target="fonts/Candara-italic.fntdata"/><Relationship Id="rId31" Type="http://schemas.openxmlformats.org/officeDocument/2006/relationships/slide" Target="slides/slide25.xml"/><Relationship Id="rId75" Type="http://schemas.openxmlformats.org/officeDocument/2006/relationships/font" Target="fonts/FiraSans-bold.fntdata"/><Relationship Id="rId30" Type="http://schemas.openxmlformats.org/officeDocument/2006/relationships/slide" Target="slides/slide24.xml"/><Relationship Id="rId74" Type="http://schemas.openxmlformats.org/officeDocument/2006/relationships/font" Target="fonts/FiraSans-regular.fntdata"/><Relationship Id="rId33" Type="http://schemas.openxmlformats.org/officeDocument/2006/relationships/slide" Target="slides/slide27.xml"/><Relationship Id="rId77" Type="http://schemas.openxmlformats.org/officeDocument/2006/relationships/font" Target="fonts/FiraSans-boldItalic.fntdata"/><Relationship Id="rId32" Type="http://schemas.openxmlformats.org/officeDocument/2006/relationships/slide" Target="slides/slide26.xml"/><Relationship Id="rId76" Type="http://schemas.openxmlformats.org/officeDocument/2006/relationships/font" Target="fonts/FiraSans-italic.fntdata"/><Relationship Id="rId35" Type="http://schemas.openxmlformats.org/officeDocument/2006/relationships/slide" Target="slides/slide29.xml"/><Relationship Id="rId79" Type="http://schemas.openxmlformats.org/officeDocument/2006/relationships/font" Target="fonts/Rubik-bold.fntdata"/><Relationship Id="rId34" Type="http://schemas.openxmlformats.org/officeDocument/2006/relationships/slide" Target="slides/slide28.xml"/><Relationship Id="rId78" Type="http://schemas.openxmlformats.org/officeDocument/2006/relationships/font" Target="fonts/Rubik-regular.fntdata"/><Relationship Id="rId71" Type="http://schemas.openxmlformats.org/officeDocument/2006/relationships/font" Target="fonts/Candara-bold.fntdata"/><Relationship Id="rId70" Type="http://schemas.openxmlformats.org/officeDocument/2006/relationships/font" Target="fonts/Candar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Constantia-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Constantia-italic.fntdata"/><Relationship Id="rId21" Type="http://schemas.openxmlformats.org/officeDocument/2006/relationships/slide" Target="slides/slide15.xml"/><Relationship Id="rId65" Type="http://schemas.openxmlformats.org/officeDocument/2006/relationships/font" Target="fonts/Constantia-bold.fntdata"/><Relationship Id="rId24" Type="http://schemas.openxmlformats.org/officeDocument/2006/relationships/slide" Target="slides/slide18.xml"/><Relationship Id="rId68" Type="http://schemas.openxmlformats.org/officeDocument/2006/relationships/font" Target="fonts/FiraMono-regular.fntdata"/><Relationship Id="rId23" Type="http://schemas.openxmlformats.org/officeDocument/2006/relationships/slide" Target="slides/slide17.xml"/><Relationship Id="rId67" Type="http://schemas.openxmlformats.org/officeDocument/2006/relationships/font" Target="fonts/Constantia-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FiraMon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9" name="Google Shape;36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5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24" name="Google Shape;24;p5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27" name="Google Shape;27;p5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3" name="Shape 113"/>
        <p:cNvGrpSpPr/>
        <p:nvPr/>
      </p:nvGrpSpPr>
      <p:grpSpPr>
        <a:xfrm>
          <a:off x="0" y="0"/>
          <a:ext cx="0" cy="0"/>
          <a:chOff x="0" y="0"/>
          <a:chExt cx="0" cy="0"/>
        </a:xfrm>
      </p:grpSpPr>
      <p:sp>
        <p:nvSpPr>
          <p:cNvPr id="114" name="Google Shape;114;p6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6"/>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6" name="Google Shape;116;p6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19" name="Shape 119"/>
        <p:cNvGrpSpPr/>
        <p:nvPr/>
      </p:nvGrpSpPr>
      <p:grpSpPr>
        <a:xfrm>
          <a:off x="0" y="0"/>
          <a:ext cx="0" cy="0"/>
          <a:chOff x="0" y="0"/>
          <a:chExt cx="0" cy="0"/>
        </a:xfrm>
      </p:grpSpPr>
      <p:sp>
        <p:nvSpPr>
          <p:cNvPr id="120" name="Google Shape;120;p67"/>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21" name="Google Shape;121;p6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grpSp>
        <p:nvGrpSpPr>
          <p:cNvPr id="124" name="Google Shape;124;p67"/>
          <p:cNvGrpSpPr/>
          <p:nvPr/>
        </p:nvGrpSpPr>
        <p:grpSpPr>
          <a:xfrm>
            <a:off x="211665" y="714191"/>
            <a:ext cx="8723376" cy="1331580"/>
            <a:chOff x="-3905250" y="4294188"/>
            <a:chExt cx="13011150" cy="1892300"/>
          </a:xfrm>
        </p:grpSpPr>
        <p:sp>
          <p:nvSpPr>
            <p:cNvPr id="125" name="Google Shape;125;p67"/>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6" name="Google Shape;126;p67"/>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7" name="Google Shape;127;p67"/>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8" name="Google Shape;128;p67"/>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9" name="Google Shape;129;p67"/>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0" name="Google Shape;130;p67"/>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7"/>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43" name="Shape 143"/>
        <p:cNvGrpSpPr/>
        <p:nvPr/>
      </p:nvGrpSpPr>
      <p:grpSpPr>
        <a:xfrm>
          <a:off x="0" y="0"/>
          <a:ext cx="0" cy="0"/>
          <a:chOff x="0" y="0"/>
          <a:chExt cx="0" cy="0"/>
        </a:xfrm>
      </p:grpSpPr>
      <p:sp>
        <p:nvSpPr>
          <p:cNvPr id="144" name="Google Shape;144;p5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6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50" name="Google Shape;150;p6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6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D0E9ED"/>
                </a:solidFill>
                <a:latin typeface="Constantia"/>
                <a:ea typeface="Constantia"/>
                <a:cs typeface="Constantia"/>
                <a:sym typeface="Constantia"/>
              </a:defRPr>
            </a:lvl1pPr>
            <a:lvl2pPr indent="0" lvl="1" marL="0" marR="0" algn="r">
              <a:spcBef>
                <a:spcPts val="0"/>
              </a:spcBef>
              <a:spcAft>
                <a:spcPts val="0"/>
              </a:spcAft>
              <a:buNone/>
              <a:defRPr sz="1200">
                <a:solidFill>
                  <a:srgbClr val="D0E9ED"/>
                </a:solidFill>
                <a:latin typeface="Constantia"/>
                <a:ea typeface="Constantia"/>
                <a:cs typeface="Constantia"/>
                <a:sym typeface="Constantia"/>
              </a:defRPr>
            </a:lvl2pPr>
            <a:lvl3pPr indent="0" lvl="2" marL="0" marR="0" algn="r">
              <a:spcBef>
                <a:spcPts val="0"/>
              </a:spcBef>
              <a:spcAft>
                <a:spcPts val="0"/>
              </a:spcAft>
              <a:buNone/>
              <a:defRPr sz="1200">
                <a:solidFill>
                  <a:srgbClr val="D0E9ED"/>
                </a:solidFill>
                <a:latin typeface="Constantia"/>
                <a:ea typeface="Constantia"/>
                <a:cs typeface="Constantia"/>
                <a:sym typeface="Constantia"/>
              </a:defRPr>
            </a:lvl3pPr>
            <a:lvl4pPr indent="0" lvl="3" marL="0" marR="0" algn="r">
              <a:spcBef>
                <a:spcPts val="0"/>
              </a:spcBef>
              <a:spcAft>
                <a:spcPts val="0"/>
              </a:spcAft>
              <a:buNone/>
              <a:defRPr sz="1200">
                <a:solidFill>
                  <a:srgbClr val="D0E9ED"/>
                </a:solidFill>
                <a:latin typeface="Constantia"/>
                <a:ea typeface="Constantia"/>
                <a:cs typeface="Constantia"/>
                <a:sym typeface="Constantia"/>
              </a:defRPr>
            </a:lvl4pPr>
            <a:lvl5pPr indent="0" lvl="4" marL="0" marR="0" algn="r">
              <a:spcBef>
                <a:spcPts val="0"/>
              </a:spcBef>
              <a:spcAft>
                <a:spcPts val="0"/>
              </a:spcAft>
              <a:buNone/>
              <a:defRPr sz="1200">
                <a:solidFill>
                  <a:srgbClr val="D0E9ED"/>
                </a:solidFill>
                <a:latin typeface="Constantia"/>
                <a:ea typeface="Constantia"/>
                <a:cs typeface="Constantia"/>
                <a:sym typeface="Constantia"/>
              </a:defRPr>
            </a:lvl5pPr>
            <a:lvl6pPr indent="0" lvl="5" marL="0" marR="0" algn="r">
              <a:spcBef>
                <a:spcPts val="0"/>
              </a:spcBef>
              <a:spcAft>
                <a:spcPts val="0"/>
              </a:spcAft>
              <a:buNone/>
              <a:defRPr sz="1200">
                <a:solidFill>
                  <a:srgbClr val="D0E9ED"/>
                </a:solidFill>
                <a:latin typeface="Constantia"/>
                <a:ea typeface="Constantia"/>
                <a:cs typeface="Constantia"/>
                <a:sym typeface="Constantia"/>
              </a:defRPr>
            </a:lvl6pPr>
            <a:lvl7pPr indent="0" lvl="6" marL="0" marR="0" algn="r">
              <a:spcBef>
                <a:spcPts val="0"/>
              </a:spcBef>
              <a:spcAft>
                <a:spcPts val="0"/>
              </a:spcAft>
              <a:buNone/>
              <a:defRPr sz="1200">
                <a:solidFill>
                  <a:srgbClr val="D0E9ED"/>
                </a:solidFill>
                <a:latin typeface="Constantia"/>
                <a:ea typeface="Constantia"/>
                <a:cs typeface="Constantia"/>
                <a:sym typeface="Constantia"/>
              </a:defRPr>
            </a:lvl7pPr>
            <a:lvl8pPr indent="0" lvl="7" marL="0" marR="0" algn="r">
              <a:spcBef>
                <a:spcPts val="0"/>
              </a:spcBef>
              <a:spcAft>
                <a:spcPts val="0"/>
              </a:spcAft>
              <a:buNone/>
              <a:defRPr sz="1200">
                <a:solidFill>
                  <a:srgbClr val="D0E9ED"/>
                </a:solidFill>
                <a:latin typeface="Constantia"/>
                <a:ea typeface="Constantia"/>
                <a:cs typeface="Constantia"/>
                <a:sym typeface="Constantia"/>
              </a:defRPr>
            </a:lvl8pPr>
            <a:lvl9pPr indent="0" lvl="8" marL="0" marR="0" algn="r">
              <a:spcBef>
                <a:spcPts val="0"/>
              </a:spcBef>
              <a:spcAft>
                <a:spcPts val="0"/>
              </a:spcAft>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3" name="Shape 153"/>
        <p:cNvGrpSpPr/>
        <p:nvPr/>
      </p:nvGrpSpPr>
      <p:grpSpPr>
        <a:xfrm>
          <a:off x="0" y="0"/>
          <a:ext cx="0" cy="0"/>
          <a:chOff x="0" y="0"/>
          <a:chExt cx="0" cy="0"/>
        </a:xfrm>
      </p:grpSpPr>
      <p:sp>
        <p:nvSpPr>
          <p:cNvPr id="154" name="Google Shape;154;p6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9"/>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6" name="Google Shape;156;p6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70"/>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70"/>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2" name="Google Shape;162;p7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7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D0E9ED"/>
                </a:solidFill>
                <a:latin typeface="Constantia"/>
                <a:ea typeface="Constantia"/>
                <a:cs typeface="Constantia"/>
                <a:sym typeface="Constantia"/>
              </a:defRPr>
            </a:lvl1pPr>
            <a:lvl2pPr indent="0" lvl="1" marL="0" marR="0" algn="r">
              <a:spcBef>
                <a:spcPts val="0"/>
              </a:spcBef>
              <a:spcAft>
                <a:spcPts val="0"/>
              </a:spcAft>
              <a:buNone/>
              <a:defRPr sz="1200">
                <a:solidFill>
                  <a:srgbClr val="D0E9ED"/>
                </a:solidFill>
                <a:latin typeface="Constantia"/>
                <a:ea typeface="Constantia"/>
                <a:cs typeface="Constantia"/>
                <a:sym typeface="Constantia"/>
              </a:defRPr>
            </a:lvl2pPr>
            <a:lvl3pPr indent="0" lvl="2" marL="0" marR="0" algn="r">
              <a:spcBef>
                <a:spcPts val="0"/>
              </a:spcBef>
              <a:spcAft>
                <a:spcPts val="0"/>
              </a:spcAft>
              <a:buNone/>
              <a:defRPr sz="1200">
                <a:solidFill>
                  <a:srgbClr val="D0E9ED"/>
                </a:solidFill>
                <a:latin typeface="Constantia"/>
                <a:ea typeface="Constantia"/>
                <a:cs typeface="Constantia"/>
                <a:sym typeface="Constantia"/>
              </a:defRPr>
            </a:lvl3pPr>
            <a:lvl4pPr indent="0" lvl="3" marL="0" marR="0" algn="r">
              <a:spcBef>
                <a:spcPts val="0"/>
              </a:spcBef>
              <a:spcAft>
                <a:spcPts val="0"/>
              </a:spcAft>
              <a:buNone/>
              <a:defRPr sz="1200">
                <a:solidFill>
                  <a:srgbClr val="D0E9ED"/>
                </a:solidFill>
                <a:latin typeface="Constantia"/>
                <a:ea typeface="Constantia"/>
                <a:cs typeface="Constantia"/>
                <a:sym typeface="Constantia"/>
              </a:defRPr>
            </a:lvl4pPr>
            <a:lvl5pPr indent="0" lvl="4" marL="0" marR="0" algn="r">
              <a:spcBef>
                <a:spcPts val="0"/>
              </a:spcBef>
              <a:spcAft>
                <a:spcPts val="0"/>
              </a:spcAft>
              <a:buNone/>
              <a:defRPr sz="1200">
                <a:solidFill>
                  <a:srgbClr val="D0E9ED"/>
                </a:solidFill>
                <a:latin typeface="Constantia"/>
                <a:ea typeface="Constantia"/>
                <a:cs typeface="Constantia"/>
                <a:sym typeface="Constantia"/>
              </a:defRPr>
            </a:lvl5pPr>
            <a:lvl6pPr indent="0" lvl="5" marL="0" marR="0" algn="r">
              <a:spcBef>
                <a:spcPts val="0"/>
              </a:spcBef>
              <a:spcAft>
                <a:spcPts val="0"/>
              </a:spcAft>
              <a:buNone/>
              <a:defRPr sz="1200">
                <a:solidFill>
                  <a:srgbClr val="D0E9ED"/>
                </a:solidFill>
                <a:latin typeface="Constantia"/>
                <a:ea typeface="Constantia"/>
                <a:cs typeface="Constantia"/>
                <a:sym typeface="Constantia"/>
              </a:defRPr>
            </a:lvl6pPr>
            <a:lvl7pPr indent="0" lvl="6" marL="0" marR="0" algn="r">
              <a:spcBef>
                <a:spcPts val="0"/>
              </a:spcBef>
              <a:spcAft>
                <a:spcPts val="0"/>
              </a:spcAft>
              <a:buNone/>
              <a:defRPr sz="1200">
                <a:solidFill>
                  <a:srgbClr val="D0E9ED"/>
                </a:solidFill>
                <a:latin typeface="Constantia"/>
                <a:ea typeface="Constantia"/>
                <a:cs typeface="Constantia"/>
                <a:sym typeface="Constantia"/>
              </a:defRPr>
            </a:lvl7pPr>
            <a:lvl8pPr indent="0" lvl="7" marL="0" marR="0" algn="r">
              <a:spcBef>
                <a:spcPts val="0"/>
              </a:spcBef>
              <a:spcAft>
                <a:spcPts val="0"/>
              </a:spcAft>
              <a:buNone/>
              <a:defRPr sz="1200">
                <a:solidFill>
                  <a:srgbClr val="D0E9ED"/>
                </a:solidFill>
                <a:latin typeface="Constantia"/>
                <a:ea typeface="Constantia"/>
                <a:cs typeface="Constantia"/>
                <a:sym typeface="Constantia"/>
              </a:defRPr>
            </a:lvl8pPr>
            <a:lvl9pPr indent="0" lvl="8" marL="0" marR="0" algn="r">
              <a:spcBef>
                <a:spcPts val="0"/>
              </a:spcBef>
              <a:spcAft>
                <a:spcPts val="0"/>
              </a:spcAft>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5" name="Shape 165"/>
        <p:cNvGrpSpPr/>
        <p:nvPr/>
      </p:nvGrpSpPr>
      <p:grpSpPr>
        <a:xfrm>
          <a:off x="0" y="0"/>
          <a:ext cx="0" cy="0"/>
          <a:chOff x="0" y="0"/>
          <a:chExt cx="0" cy="0"/>
        </a:xfrm>
      </p:grpSpPr>
      <p:sp>
        <p:nvSpPr>
          <p:cNvPr id="166" name="Google Shape;166;p7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71"/>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8" name="Google Shape;168;p71"/>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9" name="Google Shape;169;p7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7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2" name="Shape 172"/>
        <p:cNvGrpSpPr/>
        <p:nvPr/>
      </p:nvGrpSpPr>
      <p:grpSpPr>
        <a:xfrm>
          <a:off x="0" y="0"/>
          <a:ext cx="0" cy="0"/>
          <a:chOff x="0" y="0"/>
          <a:chExt cx="0" cy="0"/>
        </a:xfrm>
      </p:grpSpPr>
      <p:sp>
        <p:nvSpPr>
          <p:cNvPr id="173" name="Google Shape;173;p7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2"/>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5" name="Google Shape;175;p72"/>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6" name="Google Shape;176;p72"/>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7" name="Google Shape;177;p72"/>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8" name="Google Shape;178;p7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7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7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81" name="Shape 181"/>
        <p:cNvGrpSpPr/>
        <p:nvPr/>
      </p:nvGrpSpPr>
      <p:grpSpPr>
        <a:xfrm>
          <a:off x="0" y="0"/>
          <a:ext cx="0" cy="0"/>
          <a:chOff x="0" y="0"/>
          <a:chExt cx="0" cy="0"/>
        </a:xfrm>
      </p:grpSpPr>
      <p:sp>
        <p:nvSpPr>
          <p:cNvPr id="182" name="Google Shape;182;p73"/>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7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7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7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6" name="Shape 186"/>
        <p:cNvGrpSpPr/>
        <p:nvPr/>
      </p:nvGrpSpPr>
      <p:grpSpPr>
        <a:xfrm>
          <a:off x="0" y="0"/>
          <a:ext cx="0" cy="0"/>
          <a:chOff x="0" y="0"/>
          <a:chExt cx="0" cy="0"/>
        </a:xfrm>
      </p:grpSpPr>
      <p:sp>
        <p:nvSpPr>
          <p:cNvPr id="187" name="Google Shape;187;p7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9" name="Google Shape;189;p7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0" name="Google Shape;190;p7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7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7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28" name="Shape 28"/>
        <p:cNvGrpSpPr/>
        <p:nvPr/>
      </p:nvGrpSpPr>
      <p:grpSpPr>
        <a:xfrm>
          <a:off x="0" y="0"/>
          <a:ext cx="0" cy="0"/>
          <a:chOff x="0" y="0"/>
          <a:chExt cx="0" cy="0"/>
        </a:xfrm>
      </p:grpSpPr>
      <p:sp>
        <p:nvSpPr>
          <p:cNvPr id="29" name="Google Shape;29;p56"/>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30" name="Google Shape;30;p56"/>
          <p:cNvGrpSpPr/>
          <p:nvPr/>
        </p:nvGrpSpPr>
        <p:grpSpPr>
          <a:xfrm>
            <a:off x="211665" y="714191"/>
            <a:ext cx="8723376" cy="1329874"/>
            <a:chOff x="-3905251" y="4294188"/>
            <a:chExt cx="13027839" cy="1892300"/>
          </a:xfrm>
        </p:grpSpPr>
        <p:sp>
          <p:nvSpPr>
            <p:cNvPr id="31" name="Google Shape;31;p56"/>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2" name="Google Shape;32;p56"/>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3" name="Google Shape;33;p56"/>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4" name="Google Shape;34;p56"/>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5" name="Google Shape;35;p56"/>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36" name="Google Shape;36;p5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93" name="Shape 193"/>
        <p:cNvGrpSpPr/>
        <p:nvPr/>
      </p:nvGrpSpPr>
      <p:grpSpPr>
        <a:xfrm>
          <a:off x="0" y="0"/>
          <a:ext cx="0" cy="0"/>
          <a:chOff x="0" y="0"/>
          <a:chExt cx="0" cy="0"/>
        </a:xfrm>
      </p:grpSpPr>
      <p:sp>
        <p:nvSpPr>
          <p:cNvPr id="194" name="Google Shape;194;p75"/>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95" name="Google Shape;195;p75"/>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96" name="Google Shape;196;p7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97" name="Google Shape;197;p7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98" name="Google Shape;198;p7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7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0" name="Google Shape;200;p7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201" name="Google Shape;201;p7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04" name="Shape 204"/>
        <p:cNvGrpSpPr/>
        <p:nvPr/>
      </p:nvGrpSpPr>
      <p:grpSpPr>
        <a:xfrm>
          <a:off x="0" y="0"/>
          <a:ext cx="0" cy="0"/>
          <a:chOff x="0" y="0"/>
          <a:chExt cx="0" cy="0"/>
        </a:xfrm>
      </p:grpSpPr>
      <p:sp>
        <p:nvSpPr>
          <p:cNvPr id="205" name="Google Shape;205;p7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76"/>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7" name="Google Shape;207;p7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7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7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10" name="Shape 210"/>
        <p:cNvGrpSpPr/>
        <p:nvPr/>
      </p:nvGrpSpPr>
      <p:grpSpPr>
        <a:xfrm>
          <a:off x="0" y="0"/>
          <a:ext cx="0" cy="0"/>
          <a:chOff x="0" y="0"/>
          <a:chExt cx="0" cy="0"/>
        </a:xfrm>
      </p:grpSpPr>
      <p:sp>
        <p:nvSpPr>
          <p:cNvPr id="211" name="Google Shape;211;p77"/>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77"/>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3" name="Google Shape;213;p7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7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7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39" name="Shape 39"/>
        <p:cNvGrpSpPr/>
        <p:nvPr/>
      </p:nvGrpSpPr>
      <p:grpSpPr>
        <a:xfrm>
          <a:off x="0" y="0"/>
          <a:ext cx="0" cy="0"/>
          <a:chOff x="0" y="0"/>
          <a:chExt cx="0" cy="0"/>
        </a:xfrm>
      </p:grpSpPr>
      <p:sp>
        <p:nvSpPr>
          <p:cNvPr id="40" name="Google Shape;40;p59"/>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41" name="Google Shape;41;p59"/>
          <p:cNvGrpSpPr/>
          <p:nvPr/>
        </p:nvGrpSpPr>
        <p:grpSpPr>
          <a:xfrm>
            <a:off x="211665" y="5353963"/>
            <a:ext cx="8723376" cy="1331580"/>
            <a:chOff x="-3905250" y="4294188"/>
            <a:chExt cx="13011150" cy="1892300"/>
          </a:xfrm>
        </p:grpSpPr>
        <p:sp>
          <p:nvSpPr>
            <p:cNvPr id="42" name="Google Shape;42;p5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3" name="Google Shape;43;p5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5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5" name="Google Shape;45;p5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6" name="Google Shape;46;p59"/>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47" name="Google Shape;47;p59"/>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49" name="Google Shape;49;p5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52" name="Shape 52"/>
        <p:cNvGrpSpPr/>
        <p:nvPr/>
      </p:nvGrpSpPr>
      <p:grpSpPr>
        <a:xfrm>
          <a:off x="0" y="0"/>
          <a:ext cx="0" cy="0"/>
          <a:chOff x="0" y="0"/>
          <a:chExt cx="0" cy="0"/>
        </a:xfrm>
      </p:grpSpPr>
      <p:sp>
        <p:nvSpPr>
          <p:cNvPr id="53" name="Google Shape;53;p60"/>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4" name="Google Shape;54;p60"/>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5" name="Google Shape;55;p60"/>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6" name="Google Shape;56;p60"/>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7" name="Google Shape;57;p60"/>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8" name="Google Shape;58;p60"/>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9" name="Google Shape;59;p60"/>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61" name="Google Shape;61;p6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4" name="Shape 64"/>
        <p:cNvGrpSpPr/>
        <p:nvPr/>
      </p:nvGrpSpPr>
      <p:grpSpPr>
        <a:xfrm>
          <a:off x="0" y="0"/>
          <a:ext cx="0" cy="0"/>
          <a:chOff x="0" y="0"/>
          <a:chExt cx="0" cy="0"/>
        </a:xfrm>
      </p:grpSpPr>
      <p:sp>
        <p:nvSpPr>
          <p:cNvPr id="65" name="Google Shape;65;p6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69" name="Google Shape;69;p61"/>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70" name="Google Shape;70;p61"/>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1" name="Shape 71"/>
        <p:cNvGrpSpPr/>
        <p:nvPr/>
      </p:nvGrpSpPr>
      <p:grpSpPr>
        <a:xfrm>
          <a:off x="0" y="0"/>
          <a:ext cx="0" cy="0"/>
          <a:chOff x="0" y="0"/>
          <a:chExt cx="0" cy="0"/>
        </a:xfrm>
      </p:grpSpPr>
      <p:sp>
        <p:nvSpPr>
          <p:cNvPr id="72" name="Google Shape;72;p6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4" name="Google Shape;74;p62"/>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5" name="Google Shape;75;p62"/>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6" name="Google Shape;76;p62"/>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7" name="Google Shape;77;p6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0" name="Shape 80"/>
        <p:cNvGrpSpPr/>
        <p:nvPr/>
      </p:nvGrpSpPr>
      <p:grpSpPr>
        <a:xfrm>
          <a:off x="0" y="0"/>
          <a:ext cx="0" cy="0"/>
          <a:chOff x="0" y="0"/>
          <a:chExt cx="0" cy="0"/>
        </a:xfrm>
      </p:grpSpPr>
      <p:sp>
        <p:nvSpPr>
          <p:cNvPr id="81" name="Google Shape;81;p6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85" name="Shape 85"/>
        <p:cNvGrpSpPr/>
        <p:nvPr/>
      </p:nvGrpSpPr>
      <p:grpSpPr>
        <a:xfrm>
          <a:off x="0" y="0"/>
          <a:ext cx="0" cy="0"/>
          <a:chOff x="0" y="0"/>
          <a:chExt cx="0" cy="0"/>
        </a:xfrm>
      </p:grpSpPr>
      <p:sp>
        <p:nvSpPr>
          <p:cNvPr id="86" name="Google Shape;86;p64"/>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7" name="Google Shape;87;p6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90" name="Google Shape;90;p64"/>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91" name="Google Shape;91;p64"/>
          <p:cNvGrpSpPr/>
          <p:nvPr/>
        </p:nvGrpSpPr>
        <p:grpSpPr>
          <a:xfrm>
            <a:off x="211665" y="714191"/>
            <a:ext cx="8723376" cy="1331580"/>
            <a:chOff x="-3905250" y="4294188"/>
            <a:chExt cx="13011150" cy="1892300"/>
          </a:xfrm>
        </p:grpSpPr>
        <p:sp>
          <p:nvSpPr>
            <p:cNvPr id="92" name="Google Shape;92;p64"/>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3" name="Google Shape;93;p64"/>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4" name="Google Shape;94;p64"/>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5" name="Google Shape;95;p64"/>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6" name="Google Shape;96;p64"/>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7" name="Google Shape;97;p64"/>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4"/>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99" name="Shape 99"/>
        <p:cNvGrpSpPr/>
        <p:nvPr/>
      </p:nvGrpSpPr>
      <p:grpSpPr>
        <a:xfrm>
          <a:off x="0" y="0"/>
          <a:ext cx="0" cy="0"/>
          <a:chOff x="0" y="0"/>
          <a:chExt cx="0" cy="0"/>
        </a:xfrm>
      </p:grpSpPr>
      <p:sp>
        <p:nvSpPr>
          <p:cNvPr id="100" name="Google Shape;100;p65"/>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101" name="Google Shape;101;p65"/>
          <p:cNvGrpSpPr/>
          <p:nvPr/>
        </p:nvGrpSpPr>
        <p:grpSpPr>
          <a:xfrm>
            <a:off x="211665" y="5353963"/>
            <a:ext cx="8723376" cy="1331580"/>
            <a:chOff x="-3905250" y="4294188"/>
            <a:chExt cx="13011150" cy="1892300"/>
          </a:xfrm>
        </p:grpSpPr>
        <p:sp>
          <p:nvSpPr>
            <p:cNvPr id="102" name="Google Shape;102;p65"/>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3" name="Google Shape;103;p65"/>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4" name="Google Shape;104;p65"/>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5" name="Google Shape;105;p65"/>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6" name="Google Shape;106;p65"/>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7" name="Google Shape;107;p65"/>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5"/>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9" name="Google Shape;109;p6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112" name="Google Shape;112;p65"/>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11" name="Google Shape;11;p54"/>
          <p:cNvGrpSpPr/>
          <p:nvPr/>
        </p:nvGrpSpPr>
        <p:grpSpPr>
          <a:xfrm>
            <a:off x="211665" y="1679429"/>
            <a:ext cx="8723376" cy="1329874"/>
            <a:chOff x="-3905251" y="4294188"/>
            <a:chExt cx="13027839" cy="1892300"/>
          </a:xfrm>
        </p:grpSpPr>
        <p:sp>
          <p:nvSpPr>
            <p:cNvPr id="12" name="Google Shape;12;p54"/>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3" name="Google Shape;13;p54"/>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4" name="Google Shape;14;p54"/>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5" name="Google Shape;15;p54"/>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6" name="Google Shape;16;p54"/>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7" name="Google Shape;17;p5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9" name="Google Shape;19;p5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0" name="Google Shape;20;p5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s-ES"/>
              <a:t>‹#›</a:t>
            </a:fld>
            <a:endParaRPr/>
          </a:p>
        </p:txBody>
      </p:sp>
      <p:sp>
        <p:nvSpPr>
          <p:cNvPr id="21" name="Google Shape;21;p5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132" name="Shape 132"/>
        <p:cNvGrpSpPr/>
        <p:nvPr/>
      </p:nvGrpSpPr>
      <p:grpSpPr>
        <a:xfrm>
          <a:off x="0" y="0"/>
          <a:ext cx="0" cy="0"/>
          <a:chOff x="0" y="0"/>
          <a:chExt cx="0" cy="0"/>
        </a:xfrm>
      </p:grpSpPr>
      <p:sp>
        <p:nvSpPr>
          <p:cNvPr id="133" name="Google Shape;133;p57"/>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34" name="Google Shape;134;p57"/>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35" name="Google Shape;135;p5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36" name="Google Shape;136;p57"/>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37" name="Google Shape;137;p5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8" name="Google Shape;138;p5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9" name="Google Shape;139;p5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sz="1200">
                <a:solidFill>
                  <a:srgbClr val="035C75"/>
                </a:solidFill>
                <a:latin typeface="Constantia"/>
                <a:ea typeface="Constantia"/>
                <a:cs typeface="Constantia"/>
                <a:sym typeface="Constantia"/>
              </a:defRPr>
            </a:lvl1pPr>
            <a:lvl2pPr indent="0" lvl="1" marL="0" marR="0" rtl="0" algn="r">
              <a:spcBef>
                <a:spcPts val="0"/>
              </a:spcBef>
              <a:spcAft>
                <a:spcPts val="0"/>
              </a:spcAft>
              <a:buNone/>
              <a:defRPr sz="1200">
                <a:solidFill>
                  <a:srgbClr val="035C75"/>
                </a:solidFill>
                <a:latin typeface="Constantia"/>
                <a:ea typeface="Constantia"/>
                <a:cs typeface="Constantia"/>
                <a:sym typeface="Constantia"/>
              </a:defRPr>
            </a:lvl2pPr>
            <a:lvl3pPr indent="0" lvl="2" marL="0" marR="0" rtl="0" algn="r">
              <a:spcBef>
                <a:spcPts val="0"/>
              </a:spcBef>
              <a:spcAft>
                <a:spcPts val="0"/>
              </a:spcAft>
              <a:buNone/>
              <a:defRPr sz="1200">
                <a:solidFill>
                  <a:srgbClr val="035C75"/>
                </a:solidFill>
                <a:latin typeface="Constantia"/>
                <a:ea typeface="Constantia"/>
                <a:cs typeface="Constantia"/>
                <a:sym typeface="Constantia"/>
              </a:defRPr>
            </a:lvl3pPr>
            <a:lvl4pPr indent="0" lvl="3" marL="0" marR="0" rtl="0" algn="r">
              <a:spcBef>
                <a:spcPts val="0"/>
              </a:spcBef>
              <a:spcAft>
                <a:spcPts val="0"/>
              </a:spcAft>
              <a:buNone/>
              <a:defRPr sz="1200">
                <a:solidFill>
                  <a:srgbClr val="035C75"/>
                </a:solidFill>
                <a:latin typeface="Constantia"/>
                <a:ea typeface="Constantia"/>
                <a:cs typeface="Constantia"/>
                <a:sym typeface="Constantia"/>
              </a:defRPr>
            </a:lvl4pPr>
            <a:lvl5pPr indent="0" lvl="4" marL="0" marR="0" rtl="0" algn="r">
              <a:spcBef>
                <a:spcPts val="0"/>
              </a:spcBef>
              <a:spcAft>
                <a:spcPts val="0"/>
              </a:spcAft>
              <a:buNone/>
              <a:defRPr sz="1200">
                <a:solidFill>
                  <a:srgbClr val="035C75"/>
                </a:solidFill>
                <a:latin typeface="Constantia"/>
                <a:ea typeface="Constantia"/>
                <a:cs typeface="Constantia"/>
                <a:sym typeface="Constantia"/>
              </a:defRPr>
            </a:lvl5pPr>
            <a:lvl6pPr indent="0" lvl="5" marL="0" marR="0" rtl="0" algn="r">
              <a:spcBef>
                <a:spcPts val="0"/>
              </a:spcBef>
              <a:spcAft>
                <a:spcPts val="0"/>
              </a:spcAft>
              <a:buNone/>
              <a:defRPr sz="1200">
                <a:solidFill>
                  <a:srgbClr val="035C75"/>
                </a:solidFill>
                <a:latin typeface="Constantia"/>
                <a:ea typeface="Constantia"/>
                <a:cs typeface="Constantia"/>
                <a:sym typeface="Constantia"/>
              </a:defRPr>
            </a:lvl6pPr>
            <a:lvl7pPr indent="0" lvl="6" marL="0" marR="0" rtl="0" algn="r">
              <a:spcBef>
                <a:spcPts val="0"/>
              </a:spcBef>
              <a:spcAft>
                <a:spcPts val="0"/>
              </a:spcAft>
              <a:buNone/>
              <a:defRPr sz="1200">
                <a:solidFill>
                  <a:srgbClr val="035C75"/>
                </a:solidFill>
                <a:latin typeface="Constantia"/>
                <a:ea typeface="Constantia"/>
                <a:cs typeface="Constantia"/>
                <a:sym typeface="Constantia"/>
              </a:defRPr>
            </a:lvl7pPr>
            <a:lvl8pPr indent="0" lvl="7" marL="0" marR="0" rtl="0" algn="r">
              <a:spcBef>
                <a:spcPts val="0"/>
              </a:spcBef>
              <a:spcAft>
                <a:spcPts val="0"/>
              </a:spcAft>
              <a:buNone/>
              <a:defRPr sz="1200">
                <a:solidFill>
                  <a:srgbClr val="035C75"/>
                </a:solidFill>
                <a:latin typeface="Constantia"/>
                <a:ea typeface="Constantia"/>
                <a:cs typeface="Constantia"/>
                <a:sym typeface="Constantia"/>
              </a:defRPr>
            </a:lvl8pPr>
            <a:lvl9pPr indent="0" lvl="8" marL="0" marR="0" rtl="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grpSp>
        <p:nvGrpSpPr>
          <p:cNvPr id="140" name="Google Shape;140;p57"/>
          <p:cNvGrpSpPr/>
          <p:nvPr/>
        </p:nvGrpSpPr>
        <p:grpSpPr>
          <a:xfrm>
            <a:off x="-29327" y="-14808"/>
            <a:ext cx="9198220" cy="1083716"/>
            <a:chOff x="-29322" y="-1971"/>
            <a:chExt cx="9198255" cy="1086266"/>
          </a:xfrm>
        </p:grpSpPr>
        <p:sp>
          <p:nvSpPr>
            <p:cNvPr id="141" name="Google Shape;141;p5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42" name="Google Shape;142;p5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hp.net/manual/es/history.php" TargetMode="External"/><Relationship Id="rId4" Type="http://schemas.openxmlformats.org/officeDocument/2006/relationships/hyperlink" Target="https://www.w3schools.com/php/" TargetMode="External"/><Relationship Id="rId5" Type="http://schemas.openxmlformats.org/officeDocument/2006/relationships/hyperlink" Target="https://www.php.net/manual/es/funcref.php" TargetMode="External"/><Relationship Id="rId6" Type="http://schemas.openxmlformats.org/officeDocument/2006/relationships/hyperlink" Target="https://www.php.net/manual/es/langref.php" TargetMode="External"/><Relationship Id="rId7" Type="http://schemas.openxmlformats.org/officeDocument/2006/relationships/hyperlink" Target="https://www.php.net/manual/es/features.php" TargetMode="External"/><Relationship Id="rId8" Type="http://schemas.openxmlformats.org/officeDocument/2006/relationships/hyperlink" Target="https://www.php.net/manual/es/appendices.p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localhost/nombrearchivo.ph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mclibre.org/consultar/php/otros/in_php_configuracion.html#error_repo" TargetMode="External"/><Relationship Id="rId4" Type="http://schemas.openxmlformats.org/officeDocument/2006/relationships/hyperlink" Target="http://www.mclibre.org/consultar/php/otros/in_php_configuracion.html#error_rep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php.net/manual/es/function.error-reporting.php#refsect1-function.error-reporting-not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php.net/manual/es/migration53.ini.php" TargetMode="External"/><Relationship Id="rId4" Type="http://schemas.openxmlformats.org/officeDocument/2006/relationships/hyperlink" Target="http://php.net/manual/es/migration53.ini.php" TargetMode="External"/><Relationship Id="rId5" Type="http://schemas.openxmlformats.org/officeDocument/2006/relationships/hyperlink" Target="http://www.php.net/manual/es/ini.list.php" TargetMode="External"/><Relationship Id="rId6" Type="http://schemas.openxmlformats.org/officeDocument/2006/relationships/hyperlink" Target="http://php.net/manual/es/migration53.deprecated.php" TargetMode="External"/><Relationship Id="rId7" Type="http://schemas.openxmlformats.org/officeDocument/2006/relationships/hyperlink" Target="http://php.net/manual/es/migration70.deprecated.php" TargetMode="External"/><Relationship Id="rId8" Type="http://schemas.openxmlformats.org/officeDocument/2006/relationships/hyperlink" Target="http://php.net/manual/es/migration70.incompatible.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
          <p:cNvSpPr txBox="1"/>
          <p:nvPr>
            <p:ph idx="1" type="body"/>
          </p:nvPr>
        </p:nvSpPr>
        <p:spPr>
          <a:xfrm>
            <a:off x="539553" y="1412776"/>
            <a:ext cx="7740848" cy="4713387"/>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000"/>
              <a:buChar char="*"/>
            </a:pPr>
            <a:r>
              <a:rPr lang="es-ES" sz="2000"/>
              <a:t>Significa Hypertext Preprocessor</a:t>
            </a:r>
            <a:endParaRPr sz="2000"/>
          </a:p>
          <a:p>
            <a:pPr indent="-274319" lvl="1" marL="576263" rtl="0" algn="l">
              <a:lnSpc>
                <a:spcPct val="150000"/>
              </a:lnSpc>
              <a:spcBef>
                <a:spcPts val="400"/>
              </a:spcBef>
              <a:spcAft>
                <a:spcPts val="0"/>
              </a:spcAft>
              <a:buSzPts val="2000"/>
              <a:buChar char="*"/>
            </a:pPr>
            <a:r>
              <a:rPr lang="es-ES" sz="2000"/>
              <a:t>Inicialmente siglas de </a:t>
            </a:r>
            <a:r>
              <a:rPr i="1" lang="es-ES" sz="2000"/>
              <a:t>Personal Home Page</a:t>
            </a:r>
            <a:r>
              <a:rPr lang="es-ES" sz="2000"/>
              <a:t>.</a:t>
            </a:r>
            <a:endParaRPr/>
          </a:p>
          <a:p>
            <a:pPr indent="-274319" lvl="1" marL="576263" rtl="0" algn="l">
              <a:lnSpc>
                <a:spcPct val="150000"/>
              </a:lnSpc>
              <a:spcBef>
                <a:spcPts val="400"/>
              </a:spcBef>
              <a:spcAft>
                <a:spcPts val="0"/>
              </a:spcAft>
              <a:buSzPts val="2000"/>
              <a:buChar char="*"/>
            </a:pPr>
            <a:r>
              <a:rPr lang="es-ES" sz="2000"/>
              <a:t>Significa que PHP maneja datos antes de convertirse en HTML</a:t>
            </a:r>
            <a:endParaRPr sz="2000">
              <a:latin typeface="Droid Sans Mono"/>
              <a:ea typeface="Droid Sans Mono"/>
              <a:cs typeface="Droid Sans Mono"/>
              <a:sym typeface="Droid Sans Mono"/>
            </a:endParaRPr>
          </a:p>
          <a:p>
            <a:pPr indent="-274320" lvl="0" marL="274320" rtl="0" algn="l">
              <a:spcBef>
                <a:spcPts val="400"/>
              </a:spcBef>
              <a:spcAft>
                <a:spcPts val="0"/>
              </a:spcAft>
              <a:buSzPts val="2000"/>
              <a:buChar char="*"/>
            </a:pPr>
            <a:r>
              <a:rPr lang="es-ES" sz="2000">
                <a:latin typeface="Droid Sans Mono"/>
                <a:ea typeface="Droid Sans Mono"/>
                <a:cs typeface="Droid Sans Mono"/>
                <a:sym typeface="Droid Sans Mono"/>
              </a:rPr>
              <a:t>Lenguaje  embebido en páginas HTML y ejecutado en el servidor</a:t>
            </a:r>
            <a:endParaRPr/>
          </a:p>
          <a:p>
            <a:pPr indent="-274320" lvl="0" marL="274320" rtl="0" algn="just">
              <a:spcBef>
                <a:spcPts val="400"/>
              </a:spcBef>
              <a:spcAft>
                <a:spcPts val="0"/>
              </a:spcAft>
              <a:buSzPts val="2000"/>
              <a:buFont typeface="Noto Sans Symbols"/>
              <a:buNone/>
            </a:pPr>
            <a:r>
              <a:rPr lang="es-ES" sz="2000"/>
              <a:t>Toda la historia de PHP en:  </a:t>
            </a:r>
            <a:r>
              <a:rPr lang="es-ES" sz="2000" u="sng">
                <a:solidFill>
                  <a:schemeClr val="hlink"/>
                </a:solidFill>
                <a:hlinkClick r:id="rId3"/>
              </a:rPr>
              <a:t>http://php.net/manual/es/history.php</a:t>
            </a:r>
            <a:endParaRPr sz="2000"/>
          </a:p>
          <a:p>
            <a:pPr indent="-274320" lvl="0" marL="274320" rtl="0" algn="l">
              <a:spcBef>
                <a:spcPts val="400"/>
              </a:spcBef>
              <a:spcAft>
                <a:spcPts val="0"/>
              </a:spcAft>
              <a:buSzPts val="1800"/>
              <a:buChar char="*"/>
            </a:pPr>
            <a:r>
              <a:rPr lang="es-ES" sz="1800">
                <a:latin typeface="Microsoft YaHei"/>
                <a:ea typeface="Microsoft YaHei"/>
                <a:cs typeface="Microsoft YaHei"/>
                <a:sym typeface="Microsoft YaHei"/>
              </a:rPr>
              <a:t>W3Schools ¡¡¡¡sitio web para practicar PHP en linea!!!! </a:t>
            </a:r>
            <a:r>
              <a:rPr lang="es-ES" sz="2000"/>
              <a:t> </a:t>
            </a:r>
            <a:r>
              <a:rPr lang="es-ES" sz="2000" u="sng">
                <a:solidFill>
                  <a:schemeClr val="hlink"/>
                </a:solidFill>
                <a:hlinkClick r:id="rId4"/>
              </a:rPr>
              <a:t>https://www.w3schools.com/php/</a:t>
            </a:r>
            <a:r>
              <a:rPr lang="es-ES" sz="2000"/>
              <a:t> </a:t>
            </a:r>
            <a:endParaRPr/>
          </a:p>
          <a:p>
            <a:pPr indent="-274320" lvl="0" marL="274320" rtl="0" algn="l">
              <a:spcBef>
                <a:spcPts val="400"/>
              </a:spcBef>
              <a:spcAft>
                <a:spcPts val="0"/>
              </a:spcAft>
              <a:buSzPts val="2000"/>
              <a:buChar char="*"/>
            </a:pPr>
            <a:r>
              <a:rPr lang="es-ES" sz="2000"/>
              <a:t>¡¡¡¡¡¡¡¡   IMPORTANTE : Manual PHP       !!!!!!!</a:t>
            </a:r>
            <a:endParaRPr/>
          </a:p>
          <a:p>
            <a:pPr indent="-274320" lvl="0" marL="274320" rtl="0" algn="l">
              <a:spcBef>
                <a:spcPts val="320"/>
              </a:spcBef>
              <a:spcAft>
                <a:spcPts val="0"/>
              </a:spcAft>
              <a:buSzPts val="1600"/>
              <a:buChar char="*"/>
            </a:pPr>
            <a:r>
              <a:rPr b="0" i="0" lang="es-ES" sz="1600">
                <a:solidFill>
                  <a:srgbClr val="333333"/>
                </a:solidFill>
                <a:latin typeface="Fira Sans"/>
                <a:ea typeface="Fira Sans"/>
                <a:cs typeface="Fira Sans"/>
                <a:sym typeface="Fira Sans"/>
              </a:rPr>
              <a:t>Dispones </a:t>
            </a:r>
            <a:r>
              <a:rPr lang="es-ES" sz="1600">
                <a:solidFill>
                  <a:srgbClr val="333333"/>
                </a:solidFill>
                <a:latin typeface="Fira Sans"/>
                <a:ea typeface="Fira Sans"/>
                <a:cs typeface="Fira Sans"/>
                <a:sym typeface="Fira Sans"/>
              </a:rPr>
              <a:t>un Manual PHP en línea que </a:t>
            </a:r>
            <a:r>
              <a:rPr b="0" i="0" lang="es-ES" sz="1600">
                <a:solidFill>
                  <a:srgbClr val="333333"/>
                </a:solidFill>
                <a:latin typeface="Fira Sans"/>
                <a:ea typeface="Fira Sans"/>
                <a:cs typeface="Fira Sans"/>
                <a:sym typeface="Fira Sans"/>
              </a:rPr>
              <a:t>consiste principalmente en una </a:t>
            </a:r>
            <a:r>
              <a:rPr b="0" i="0" lang="es-ES" sz="1600" u="sng" strike="noStrike">
                <a:solidFill>
                  <a:srgbClr val="336699"/>
                </a:solidFill>
                <a:latin typeface="Fira Sans"/>
                <a:ea typeface="Fira Sans"/>
                <a:cs typeface="Fira Sans"/>
                <a:sym typeface="Fira Sans"/>
                <a:hlinkClick r:id="rId5">
                  <a:extLst>
                    <a:ext uri="{A12FA001-AC4F-418D-AE19-62706E023703}">
                      <ahyp:hlinkClr val="tx"/>
                    </a:ext>
                  </a:extLst>
                </a:hlinkClick>
              </a:rPr>
              <a:t>referencia de funciones</a:t>
            </a:r>
            <a:r>
              <a:rPr b="0" i="0" lang="es-ES" sz="1600">
                <a:solidFill>
                  <a:srgbClr val="333333"/>
                </a:solidFill>
                <a:latin typeface="Fira Sans"/>
                <a:ea typeface="Fira Sans"/>
                <a:cs typeface="Fira Sans"/>
                <a:sym typeface="Fira Sans"/>
              </a:rPr>
              <a:t>, aunque también contiene una </a:t>
            </a:r>
            <a:r>
              <a:rPr b="0" i="0" lang="es-ES" sz="1600" u="sng" strike="noStrike">
                <a:solidFill>
                  <a:srgbClr val="AE508D"/>
                </a:solidFill>
                <a:latin typeface="Fira Sans"/>
                <a:ea typeface="Fira Sans"/>
                <a:cs typeface="Fira Sans"/>
                <a:sym typeface="Fira Sans"/>
                <a:hlinkClick r:id="rId6">
                  <a:extLst>
                    <a:ext uri="{A12FA001-AC4F-418D-AE19-62706E023703}">
                      <ahyp:hlinkClr val="tx"/>
                    </a:ext>
                  </a:extLst>
                </a:hlinkClick>
              </a:rPr>
              <a:t>referencia del lenguaje</a:t>
            </a:r>
            <a:r>
              <a:rPr b="0" i="0" lang="es-ES" sz="1600">
                <a:solidFill>
                  <a:srgbClr val="333333"/>
                </a:solidFill>
                <a:latin typeface="Fira Sans"/>
                <a:ea typeface="Fira Sans"/>
                <a:cs typeface="Fira Sans"/>
                <a:sym typeface="Fira Sans"/>
              </a:rPr>
              <a:t>, explicaciones de algunas de las </a:t>
            </a:r>
            <a:r>
              <a:rPr b="0" i="0" lang="es-ES" sz="1600" u="sng" strike="noStrike">
                <a:solidFill>
                  <a:srgbClr val="336699"/>
                </a:solidFill>
                <a:latin typeface="Fira Sans"/>
                <a:ea typeface="Fira Sans"/>
                <a:cs typeface="Fira Sans"/>
                <a:sym typeface="Fira Sans"/>
                <a:hlinkClick r:id="rId7">
                  <a:extLst>
                    <a:ext uri="{A12FA001-AC4F-418D-AE19-62706E023703}">
                      <ahyp:hlinkClr val="tx"/>
                    </a:ext>
                  </a:extLst>
                </a:hlinkClick>
              </a:rPr>
              <a:t>características</a:t>
            </a:r>
            <a:r>
              <a:rPr b="0" i="0" lang="es-ES" sz="1600">
                <a:solidFill>
                  <a:srgbClr val="333333"/>
                </a:solidFill>
                <a:latin typeface="Fira Sans"/>
                <a:ea typeface="Fira Sans"/>
                <a:cs typeface="Fira Sans"/>
                <a:sym typeface="Fira Sans"/>
              </a:rPr>
              <a:t> importantes de PHP, y otra información </a:t>
            </a:r>
            <a:r>
              <a:rPr b="0" i="0" lang="es-ES" sz="1600" u="sng" strike="noStrike">
                <a:solidFill>
                  <a:srgbClr val="336699"/>
                </a:solidFill>
                <a:latin typeface="Fira Sans"/>
                <a:ea typeface="Fira Sans"/>
                <a:cs typeface="Fira Sans"/>
                <a:sym typeface="Fira Sans"/>
                <a:hlinkClick r:id="rId8">
                  <a:extLst>
                    <a:ext uri="{A12FA001-AC4F-418D-AE19-62706E023703}">
                      <ahyp:hlinkClr val="tx"/>
                    </a:ext>
                  </a:extLst>
                </a:hlinkClick>
              </a:rPr>
              <a:t>suplementaria</a:t>
            </a:r>
            <a:r>
              <a:rPr b="0" i="0" lang="es-ES" sz="1600">
                <a:solidFill>
                  <a:srgbClr val="333333"/>
                </a:solidFill>
                <a:latin typeface="Fira Sans"/>
                <a:ea typeface="Fira Sans"/>
                <a:cs typeface="Fira Sans"/>
                <a:sym typeface="Fira Sans"/>
              </a:rPr>
              <a:t>.</a:t>
            </a:r>
            <a:endParaRPr sz="2000"/>
          </a:p>
          <a:p>
            <a:pPr indent="-147320" lvl="0" marL="27432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121920" lvl="0" marL="274320" rtl="0" algn="l">
              <a:spcBef>
                <a:spcPts val="480"/>
              </a:spcBef>
              <a:spcAft>
                <a:spcPts val="0"/>
              </a:spcAft>
              <a:buSzPts val="2400"/>
              <a:buNone/>
            </a:pPr>
            <a:r>
              <a:t/>
            </a:r>
            <a:endParaRPr/>
          </a:p>
        </p:txBody>
      </p:sp>
      <p:sp>
        <p:nvSpPr>
          <p:cNvPr id="221" name="Google Shape;221;p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PHP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0"/>
          <p:cNvSpPr txBox="1"/>
          <p:nvPr/>
        </p:nvSpPr>
        <p:spPr>
          <a:xfrm>
            <a:off x="323528" y="188640"/>
            <a:ext cx="8280920"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rgbClr val="FFFFFF"/>
                </a:solidFill>
                <a:latin typeface="Candara"/>
                <a:ea typeface="Candara"/>
                <a:cs typeface="Candara"/>
                <a:sym typeface="Candara"/>
              </a:rPr>
              <a:t>Alternativas para la identificación del código PHP</a:t>
            </a:r>
            <a:endParaRPr/>
          </a:p>
          <a:p>
            <a:pPr indent="0" lvl="0" marL="0" marR="0" rtl="0" algn="l">
              <a:spcBef>
                <a:spcPts val="0"/>
              </a:spcBef>
              <a:spcAft>
                <a:spcPts val="0"/>
              </a:spcAft>
              <a:buNone/>
            </a:pPr>
            <a:r>
              <a:t/>
            </a:r>
            <a:endParaRPr sz="2800">
              <a:solidFill>
                <a:srgbClr val="FFFFFF"/>
              </a:solidFill>
              <a:latin typeface="Candara"/>
              <a:ea typeface="Candara"/>
              <a:cs typeface="Candara"/>
              <a:sym typeface="Candara"/>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Modo más habitual y recomendable(asegura portabilidad):  &lt;?php…?&gt;</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Modo explícito: &lt;script language=``php´´&gt;… &lt;/script&gt; Eliminada en PHP 7.0</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Modo ASP: &lt;%.... %&gt; Eliminada en PHP 7.0</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Modo abreviado: &lt;?..?&gt;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Para utilizar las 2 últimas opciones hay que configurar el archivo php.ini.</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Para utilizar el modo ASP hay que cambiar la opción de off a on:</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asp_tags=on</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Para utilizar el modo abreviado: short_open_tag=on</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Si se va a utilizar php con xml ésta opción debe estar en off.</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Como norma general, al desarrollar programas para múltiples plataformas, se recomienda utilizar la codificación más estándar posible.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 mejor opción es: &lt;?php….?&gt;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Configuración del entorno php</a:t>
            </a:r>
            <a:endParaRPr sz="18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Fichero de configuración del intérprete de php: php.ini.</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Las instrucciones del fichero se denominan directivas.</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Fichero de configuración del servidor Apache: httpd.conf</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1"/>
          <p:cNvSpPr txBox="1"/>
          <p:nvPr/>
        </p:nvSpPr>
        <p:spPr>
          <a:xfrm>
            <a:off x="467544" y="692696"/>
            <a:ext cx="79928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04617B"/>
                </a:solidFill>
                <a:latin typeface="Calibri"/>
                <a:ea typeface="Calibri"/>
                <a:cs typeface="Calibri"/>
                <a:sym typeface="Calibri"/>
              </a:rPr>
              <a:t>Obtención del lenguaje de marcas para mostrar en el cliente</a:t>
            </a:r>
            <a:endParaRPr sz="2400">
              <a:solidFill>
                <a:schemeClr val="dk1"/>
              </a:solidFill>
              <a:latin typeface="Candara"/>
              <a:ea typeface="Candara"/>
              <a:cs typeface="Candara"/>
              <a:sym typeface="Candara"/>
            </a:endParaRPr>
          </a:p>
        </p:txBody>
      </p:sp>
      <p:sp>
        <p:nvSpPr>
          <p:cNvPr id="280" name="Google Shape;280;p11"/>
          <p:cNvSpPr txBox="1"/>
          <p:nvPr/>
        </p:nvSpPr>
        <p:spPr>
          <a:xfrm>
            <a:off x="467544" y="1556792"/>
            <a:ext cx="806489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&lt;HTML&gt;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&lt;HEAD&gt;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&lt;Title&gt;Bienvenido al curso de PHP &lt;/Title&gt;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&lt;/HEAD&gt;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&lt;BODY&gt;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Estas líneas están escritas directamente en HTML</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&lt;br&gt;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Esta es una línea incluida directamente en el cuerpo de la página web</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&lt;br&gt;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&lt;?php</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$expresion=“1”;</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if ($expresion == “1”){</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print(“1.Empiezan líneas generadas por PHP&lt;br&gt;”);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print(“2. Instrucción escrita por print de PHP”);</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?&gt;</a:t>
            </a:r>
            <a:endParaRPr/>
          </a:p>
          <a:p>
            <a:pPr indent="0" lvl="0" marL="0" marR="0" rtl="0" algn="l">
              <a:spcBef>
                <a:spcPts val="0"/>
              </a:spcBef>
              <a:spcAft>
                <a:spcPts val="0"/>
              </a:spcAft>
              <a:buNone/>
            </a:pPr>
            <a:r>
              <a:rPr lang="es-ES" sz="1600">
                <a:solidFill>
                  <a:schemeClr val="dk1"/>
                </a:solidFill>
                <a:latin typeface="Courier New"/>
                <a:ea typeface="Courier New"/>
                <a:cs typeface="Courier New"/>
                <a:sym typeface="Courier New"/>
              </a:rPr>
              <a:t>&lt;/BODY&gt;&lt;/HTML&gt;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nvSpPr>
        <p:spPr>
          <a:xfrm>
            <a:off x="323528" y="692696"/>
            <a:ext cx="7848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86" name="Google Shape;286;p12"/>
          <p:cNvSpPr txBox="1"/>
          <p:nvPr/>
        </p:nvSpPr>
        <p:spPr>
          <a:xfrm>
            <a:off x="323528" y="692696"/>
            <a:ext cx="8280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87" name="Google Shape;287;p12"/>
          <p:cNvSpPr txBox="1"/>
          <p:nvPr/>
        </p:nvSpPr>
        <p:spPr>
          <a:xfrm>
            <a:off x="323528" y="692696"/>
            <a:ext cx="8496944"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04617B"/>
                </a:solidFill>
                <a:latin typeface="Calibri"/>
                <a:ea typeface="Calibri"/>
                <a:cs typeface="Calibri"/>
                <a:sym typeface="Calibri"/>
              </a:rPr>
              <a:t>Obtención del lenguaje de marcas para mostrar en el cliente</a:t>
            </a:r>
            <a:endParaRPr sz="2400">
              <a:solidFill>
                <a:srgbClr val="000000"/>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proceso en el servidor del código anterior produce éste código HTML, que es enviado al cliente:</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88" name="Google Shape;288;p12"/>
          <p:cNvSpPr txBox="1"/>
          <p:nvPr/>
        </p:nvSpPr>
        <p:spPr>
          <a:xfrm>
            <a:off x="467544" y="3789040"/>
            <a:ext cx="64807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En la pantalla del navegador del cliente se verá:</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pic>
        <p:nvPicPr>
          <p:cNvPr id="289" name="Google Shape;289;p12"/>
          <p:cNvPicPr preferRelativeResize="0"/>
          <p:nvPr/>
        </p:nvPicPr>
        <p:blipFill rotWithShape="1">
          <a:blip r:embed="rId3">
            <a:alphaModFix/>
          </a:blip>
          <a:srcRect b="0" l="0" r="0" t="0"/>
          <a:stretch/>
        </p:blipFill>
        <p:spPr>
          <a:xfrm>
            <a:off x="467544" y="1700809"/>
            <a:ext cx="7176269" cy="2088231"/>
          </a:xfrm>
          <a:prstGeom prst="rect">
            <a:avLst/>
          </a:prstGeom>
          <a:noFill/>
          <a:ln>
            <a:noFill/>
          </a:ln>
        </p:spPr>
      </p:pic>
      <p:pic>
        <p:nvPicPr>
          <p:cNvPr id="290" name="Google Shape;290;p12"/>
          <p:cNvPicPr preferRelativeResize="0"/>
          <p:nvPr/>
        </p:nvPicPr>
        <p:blipFill rotWithShape="1">
          <a:blip r:embed="rId4">
            <a:alphaModFix/>
          </a:blip>
          <a:srcRect b="0" l="0" r="0" t="0"/>
          <a:stretch/>
        </p:blipFill>
        <p:spPr>
          <a:xfrm>
            <a:off x="1259632" y="4293096"/>
            <a:ext cx="5112568" cy="11521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
          <p:cNvSpPr txBox="1"/>
          <p:nvPr>
            <p:ph idx="1" type="body"/>
          </p:nvPr>
        </p:nvSpPr>
        <p:spPr>
          <a:xfrm>
            <a:off x="872067" y="1700808"/>
            <a:ext cx="7408333" cy="44253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ES"/>
              <a:t>&lt;?php</a:t>
            </a:r>
            <a:endParaRPr/>
          </a:p>
          <a:p>
            <a:pPr indent="0" lvl="0" marL="0" rtl="0" algn="l">
              <a:spcBef>
                <a:spcPts val="480"/>
              </a:spcBef>
              <a:spcAft>
                <a:spcPts val="0"/>
              </a:spcAft>
              <a:buSzPts val="2400"/>
              <a:buNone/>
            </a:pPr>
            <a:r>
              <a:rPr lang="es-ES"/>
              <a:t>  /* Este es un comentario</a:t>
            </a:r>
            <a:endParaRPr/>
          </a:p>
          <a:p>
            <a:pPr indent="0" lvl="0" marL="0" rtl="0" algn="l">
              <a:spcBef>
                <a:spcPts val="480"/>
              </a:spcBef>
              <a:spcAft>
                <a:spcPts val="0"/>
              </a:spcAft>
              <a:buSzPts val="2400"/>
              <a:buNone/>
            </a:pPr>
            <a:r>
              <a:rPr lang="es-ES"/>
              <a:t>  que ocupa</a:t>
            </a:r>
            <a:endParaRPr/>
          </a:p>
          <a:p>
            <a:pPr indent="0" lvl="0" marL="0" rtl="0" algn="l">
              <a:spcBef>
                <a:spcPts val="480"/>
              </a:spcBef>
              <a:spcAft>
                <a:spcPts val="0"/>
              </a:spcAft>
              <a:buSzPts val="2400"/>
              <a:buNone/>
            </a:pPr>
            <a:r>
              <a:rPr lang="es-ES"/>
              <a:t>  más de una línea*/</a:t>
            </a:r>
            <a:endParaRPr/>
          </a:p>
          <a:p>
            <a:pPr indent="0" lvl="0" marL="0" rtl="0" algn="l">
              <a:spcBef>
                <a:spcPts val="480"/>
              </a:spcBef>
              <a:spcAft>
                <a:spcPts val="0"/>
              </a:spcAft>
              <a:buSzPts val="2400"/>
              <a:buNone/>
            </a:pPr>
            <a:r>
              <a:rPr lang="es-ES"/>
              <a:t>  echo "hola";</a:t>
            </a:r>
            <a:endParaRPr/>
          </a:p>
          <a:p>
            <a:pPr indent="0" lvl="0" marL="0" rtl="0" algn="l">
              <a:spcBef>
                <a:spcPts val="480"/>
              </a:spcBef>
              <a:spcAft>
                <a:spcPts val="0"/>
              </a:spcAft>
              <a:buSzPts val="2400"/>
              <a:buNone/>
            </a:pPr>
            <a:r>
              <a:rPr lang="es-ES"/>
              <a:t>?&gt;</a:t>
            </a:r>
            <a:endParaRPr/>
          </a:p>
          <a:p>
            <a:pPr indent="0" lvl="0" marL="0" rtl="0" algn="l">
              <a:spcBef>
                <a:spcPts val="480"/>
              </a:spcBef>
              <a:spcAft>
                <a:spcPts val="0"/>
              </a:spcAft>
              <a:buSzPts val="2400"/>
              <a:buNone/>
            </a:pPr>
            <a:r>
              <a:rPr lang="es-ES"/>
              <a:t>&lt;?php</a:t>
            </a:r>
            <a:endParaRPr/>
          </a:p>
          <a:p>
            <a:pPr indent="0" lvl="0" marL="0" rtl="0" algn="l">
              <a:spcBef>
                <a:spcPts val="480"/>
              </a:spcBef>
              <a:spcAft>
                <a:spcPts val="0"/>
              </a:spcAft>
              <a:buSzPts val="2400"/>
              <a:buNone/>
            </a:pPr>
            <a:r>
              <a:rPr lang="es-ES"/>
              <a:t>     echo "hola"; //Este es un comentario de 1 línea</a:t>
            </a:r>
            <a:endParaRPr/>
          </a:p>
          <a:p>
            <a:pPr indent="0" lvl="0" marL="0" rtl="0" algn="l">
              <a:spcBef>
                <a:spcPts val="480"/>
              </a:spcBef>
              <a:spcAft>
                <a:spcPts val="0"/>
              </a:spcAft>
              <a:buSzPts val="2400"/>
              <a:buNone/>
            </a:pPr>
            <a:r>
              <a:rPr lang="es-ES"/>
              <a:t>     echo "hola"; #Este es un comentario de 1 línea</a:t>
            </a:r>
            <a:endParaRPr/>
          </a:p>
          <a:p>
            <a:pPr indent="0" lvl="0" marL="0" rtl="0" algn="l">
              <a:spcBef>
                <a:spcPts val="480"/>
              </a:spcBef>
              <a:spcAft>
                <a:spcPts val="0"/>
              </a:spcAft>
              <a:buSzPts val="2400"/>
              <a:buNone/>
            </a:pPr>
            <a:r>
              <a:rPr lang="es-ES"/>
              <a:t>?&gt;</a:t>
            </a:r>
            <a:endParaRPr/>
          </a:p>
          <a:p>
            <a:pPr indent="-121920" lvl="0" marL="274320" rtl="0" algn="l">
              <a:spcBef>
                <a:spcPts val="480"/>
              </a:spcBef>
              <a:spcAft>
                <a:spcPts val="0"/>
              </a:spcAft>
              <a:buSzPts val="2400"/>
              <a:buNone/>
            </a:pPr>
            <a:r>
              <a:t/>
            </a:r>
            <a:endParaRPr/>
          </a:p>
        </p:txBody>
      </p:sp>
      <p:sp>
        <p:nvSpPr>
          <p:cNvPr id="296" name="Google Shape;296;p1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a:t>Comentarios</a:t>
            </a:r>
            <a:br>
              <a:rPr lang="es-E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ph idx="1" type="body"/>
          </p:nvPr>
        </p:nvSpPr>
        <p:spPr>
          <a:xfrm>
            <a:off x="872067" y="1412776"/>
            <a:ext cx="7408333" cy="4713387"/>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00"/>
              <a:buChar char="*"/>
            </a:pPr>
            <a:r>
              <a:rPr lang="es-ES"/>
              <a:t>Sirven para almacenar los datos en la memoria RAM</a:t>
            </a:r>
            <a:endParaRPr/>
          </a:p>
          <a:p>
            <a:pPr indent="-274320" lvl="0" marL="274320" rtl="0" algn="l">
              <a:spcBef>
                <a:spcPts val="480"/>
              </a:spcBef>
              <a:spcAft>
                <a:spcPts val="0"/>
              </a:spcAft>
              <a:buSzPts val="2400"/>
              <a:buChar char="*"/>
            </a:pPr>
            <a:r>
              <a:rPr lang="es-ES"/>
              <a:t>Tienen un nombre (identificador) que tiene que cumplir:</a:t>
            </a:r>
            <a:endParaRPr/>
          </a:p>
          <a:p>
            <a:pPr indent="-274319" lvl="1" marL="576263" rtl="0" algn="l">
              <a:spcBef>
                <a:spcPts val="440"/>
              </a:spcBef>
              <a:spcAft>
                <a:spcPts val="0"/>
              </a:spcAft>
              <a:buSzPts val="2200"/>
              <a:buChar char="*"/>
            </a:pPr>
            <a:r>
              <a:rPr lang="es-ES"/>
              <a:t>Tienen que empezar por $</a:t>
            </a:r>
            <a:endParaRPr/>
          </a:p>
          <a:p>
            <a:pPr indent="-274319" lvl="1" marL="576263" rtl="0" algn="l">
              <a:spcBef>
                <a:spcPts val="440"/>
              </a:spcBef>
              <a:spcAft>
                <a:spcPts val="0"/>
              </a:spcAft>
              <a:buSzPts val="2200"/>
              <a:buChar char="*"/>
            </a:pPr>
            <a:r>
              <a:rPr lang="es-ES"/>
              <a:t>El segundo carácter puede ser un guión bajo o una letra</a:t>
            </a:r>
            <a:endParaRPr/>
          </a:p>
          <a:p>
            <a:pPr indent="-274319" lvl="1" marL="576263" rtl="0" algn="l">
              <a:spcBef>
                <a:spcPts val="440"/>
              </a:spcBef>
              <a:spcAft>
                <a:spcPts val="0"/>
              </a:spcAft>
              <a:buSzPts val="2200"/>
              <a:buChar char="*"/>
            </a:pPr>
            <a:r>
              <a:rPr lang="es-ES"/>
              <a:t>A partir del 3º carácter pueden ser números, _, o letra</a:t>
            </a:r>
            <a:endParaRPr/>
          </a:p>
          <a:p>
            <a:pPr indent="-274319" lvl="1" marL="576263" rtl="0" algn="l">
              <a:spcBef>
                <a:spcPts val="440"/>
              </a:spcBef>
              <a:spcAft>
                <a:spcPts val="0"/>
              </a:spcAft>
              <a:buSzPts val="2200"/>
              <a:buChar char="*"/>
            </a:pPr>
            <a:r>
              <a:rPr lang="es-ES"/>
              <a:t>No puede tener espacios en blanco</a:t>
            </a:r>
            <a:endParaRPr/>
          </a:p>
          <a:p>
            <a:pPr indent="-274319" lvl="1" marL="576263" rtl="0" algn="l">
              <a:spcBef>
                <a:spcPts val="440"/>
              </a:spcBef>
              <a:spcAft>
                <a:spcPts val="0"/>
              </a:spcAft>
              <a:buSzPts val="2200"/>
              <a:buChar char="*"/>
            </a:pPr>
            <a:r>
              <a:rPr lang="es-ES"/>
              <a:t>El nombre es sensible a las mayúsculas. Es conveniente poner un nombre en minúsculas</a:t>
            </a:r>
            <a:endParaRPr/>
          </a:p>
          <a:p>
            <a:pPr indent="-274320" lvl="0" marL="274320" rtl="0" algn="l">
              <a:spcBef>
                <a:spcPts val="480"/>
              </a:spcBef>
              <a:spcAft>
                <a:spcPts val="0"/>
              </a:spcAft>
              <a:buSzPts val="2400"/>
              <a:buChar char="*"/>
            </a:pPr>
            <a:r>
              <a:rPr lang="es-ES"/>
              <a:t>Ejemplo:  $numero, $contadorAlumnos, $n1</a:t>
            </a:r>
            <a:endParaRPr/>
          </a:p>
          <a:p>
            <a:pPr indent="-274320" lvl="0" marL="274320" rtl="0" algn="l">
              <a:spcBef>
                <a:spcPts val="440"/>
              </a:spcBef>
              <a:spcAft>
                <a:spcPts val="0"/>
              </a:spcAft>
              <a:buSzPts val="2200"/>
              <a:buChar char="*"/>
            </a:pPr>
            <a:r>
              <a:rPr lang="es-ES" sz="2200"/>
              <a:t>Una variable no se define como perteneciente a un tipo de dato determinado.</a:t>
            </a:r>
            <a:endParaRPr/>
          </a:p>
        </p:txBody>
      </p:sp>
      <p:sp>
        <p:nvSpPr>
          <p:cNvPr id="302" name="Google Shape;302;p1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Variables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5"/>
          <p:cNvSpPr txBox="1"/>
          <p:nvPr/>
        </p:nvSpPr>
        <p:spPr>
          <a:xfrm>
            <a:off x="539552" y="836712"/>
            <a:ext cx="7776864" cy="3924151"/>
          </a:xfrm>
          <a:prstGeom prst="rect">
            <a:avLst/>
          </a:prstGeom>
          <a:noFill/>
          <a:ln>
            <a:noFill/>
          </a:ln>
        </p:spPr>
        <p:txBody>
          <a:bodyPr anchorCtr="0" anchor="t" bIns="45700" lIns="91425" spcFirstLastPara="1" rIns="91425" wrap="square" tIns="45700">
            <a:spAutoFit/>
          </a:bodyPr>
          <a:lstStyle/>
          <a:p>
            <a:pPr indent="-273050" lvl="0" marL="273050" marR="0" rtl="0" algn="just">
              <a:spcBef>
                <a:spcPts val="0"/>
              </a:spcBef>
              <a:spcAft>
                <a:spcPts val="0"/>
              </a:spcAft>
              <a:buClr>
                <a:srgbClr val="0BD0D9"/>
              </a:buClr>
              <a:buSzPts val="1995"/>
              <a:buFont typeface="Noto Sans Symbols"/>
              <a:buChar char="❑"/>
            </a:pPr>
            <a:r>
              <a:rPr lang="es-ES" sz="2100">
                <a:solidFill>
                  <a:srgbClr val="000000"/>
                </a:solidFill>
                <a:latin typeface="Calibri"/>
                <a:ea typeface="Calibri"/>
                <a:cs typeface="Calibri"/>
                <a:sym typeface="Calibri"/>
              </a:rPr>
              <a:t>Además de las variables definidas por el programador, existen gran cantidad de </a:t>
            </a:r>
            <a:r>
              <a:rPr b="1" i="1" lang="es-ES" sz="2100">
                <a:solidFill>
                  <a:srgbClr val="000000"/>
                </a:solidFill>
                <a:latin typeface="Calibri"/>
                <a:ea typeface="Calibri"/>
                <a:cs typeface="Calibri"/>
                <a:sym typeface="Calibri"/>
              </a:rPr>
              <a:t>variables predefinidas </a:t>
            </a:r>
            <a:r>
              <a:rPr lang="es-ES" sz="2100">
                <a:solidFill>
                  <a:srgbClr val="000000"/>
                </a:solidFill>
                <a:latin typeface="Calibri"/>
                <a:ea typeface="Calibri"/>
                <a:cs typeface="Calibri"/>
                <a:sym typeface="Calibri"/>
              </a:rPr>
              <a:t>que se pueden usar libremente:</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 </a:t>
            </a:r>
            <a:r>
              <a:rPr b="1" i="1" lang="es-ES" sz="2100" u="none" cap="none" strike="noStrike">
                <a:solidFill>
                  <a:srgbClr val="000000"/>
                </a:solidFill>
                <a:latin typeface="Calibri"/>
                <a:ea typeface="Calibri"/>
                <a:cs typeface="Calibri"/>
                <a:sym typeface="Calibri"/>
              </a:rPr>
              <a:t>Variables de entorno</a:t>
            </a:r>
            <a:r>
              <a:rPr b="0" i="0" lang="es-ES" sz="2100" u="none" cap="none" strike="noStrike">
                <a:solidFill>
                  <a:srgbClr val="000000"/>
                </a:solidFill>
                <a:latin typeface="Calibri"/>
                <a:ea typeface="Calibri"/>
                <a:cs typeface="Calibri"/>
                <a:sym typeface="Calibri"/>
              </a:rPr>
              <a:t>: Variables que el servidor pone a disposición de PHP e indirectamente del programador</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 </a:t>
            </a:r>
            <a:r>
              <a:rPr b="1" i="1" lang="es-ES" sz="2100" u="none" cap="none" strike="noStrike">
                <a:solidFill>
                  <a:srgbClr val="000000"/>
                </a:solidFill>
                <a:latin typeface="Calibri"/>
                <a:ea typeface="Calibri"/>
                <a:cs typeface="Calibri"/>
                <a:sym typeface="Calibri"/>
              </a:rPr>
              <a:t>Variables de PHP</a:t>
            </a:r>
            <a:r>
              <a:rPr b="0" i="0" lang="es-ES" sz="2100" u="none" cap="none" strike="noStrike">
                <a:solidFill>
                  <a:srgbClr val="000000"/>
                </a:solidFill>
                <a:latin typeface="Calibri"/>
                <a:ea typeface="Calibri"/>
                <a:cs typeface="Calibri"/>
                <a:sym typeface="Calibri"/>
              </a:rPr>
              <a:t>: Variables predefinidas que pertenecen al intérprete PHP y que éste pone a disposición del programador.</a:t>
            </a:r>
            <a:endParaRPr/>
          </a:p>
          <a:p>
            <a:pPr indent="-273050" lvl="0" marL="273050" marR="0" rtl="0" algn="just">
              <a:spcBef>
                <a:spcPts val="420"/>
              </a:spcBef>
              <a:spcAft>
                <a:spcPts val="0"/>
              </a:spcAft>
              <a:buClr>
                <a:srgbClr val="0BD0D9"/>
              </a:buClr>
              <a:buSzPts val="1995"/>
              <a:buFont typeface="Noto Sans Symbols"/>
              <a:buChar char="❑"/>
            </a:pPr>
            <a:r>
              <a:rPr lang="es-ES" sz="2100">
                <a:solidFill>
                  <a:srgbClr val="000000"/>
                </a:solidFill>
                <a:latin typeface="Calibri"/>
                <a:ea typeface="Calibri"/>
                <a:cs typeface="Calibri"/>
                <a:sym typeface="Calibri"/>
              </a:rPr>
              <a:t> A partir de PHP 4.1.0 se incluyen </a:t>
            </a:r>
            <a:r>
              <a:rPr b="1" i="1" lang="es-ES" sz="2100">
                <a:solidFill>
                  <a:srgbClr val="000000"/>
                </a:solidFill>
                <a:latin typeface="Calibri"/>
                <a:ea typeface="Calibri"/>
                <a:cs typeface="Calibri"/>
                <a:sym typeface="Calibri"/>
              </a:rPr>
              <a:t>matrices superglobales </a:t>
            </a:r>
            <a:r>
              <a:rPr lang="es-ES" sz="2100">
                <a:solidFill>
                  <a:srgbClr val="000000"/>
                </a:solidFill>
                <a:latin typeface="Calibri"/>
                <a:ea typeface="Calibri"/>
                <a:cs typeface="Calibri"/>
                <a:sym typeface="Calibri"/>
              </a:rPr>
              <a:t>que centralizan todas las variables predefinidas.</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 $GLOBALS, $_SERVER, $_GET, $_POST, $_COOKIE, $_FILES,</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 $_ENV, $_REQUEST, $_SESSION</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nvSpPr>
        <p:spPr>
          <a:xfrm>
            <a:off x="467544" y="764704"/>
            <a:ext cx="70567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rgbClr val="04617B"/>
                </a:solidFill>
                <a:latin typeface="Calibri"/>
                <a:ea typeface="Calibri"/>
                <a:cs typeface="Calibri"/>
                <a:sym typeface="Calibri"/>
              </a:rPr>
              <a:t>Tipos de datos</a:t>
            </a:r>
            <a:endParaRPr sz="1800">
              <a:solidFill>
                <a:schemeClr val="dk1"/>
              </a:solidFill>
              <a:latin typeface="Candara"/>
              <a:ea typeface="Candara"/>
              <a:cs typeface="Candara"/>
              <a:sym typeface="Candara"/>
            </a:endParaRPr>
          </a:p>
        </p:txBody>
      </p:sp>
      <p:sp>
        <p:nvSpPr>
          <p:cNvPr id="313" name="Google Shape;313;p16"/>
          <p:cNvSpPr txBox="1"/>
          <p:nvPr/>
        </p:nvSpPr>
        <p:spPr>
          <a:xfrm>
            <a:off x="467544" y="1700808"/>
            <a:ext cx="8280920" cy="4395049"/>
          </a:xfrm>
          <a:prstGeom prst="rect">
            <a:avLst/>
          </a:prstGeom>
          <a:noFill/>
          <a:ln>
            <a:noFill/>
          </a:ln>
        </p:spPr>
        <p:txBody>
          <a:bodyPr anchorCtr="0" anchor="t" bIns="45700" lIns="91425" spcFirstLastPara="1" rIns="91425" wrap="square" tIns="45700">
            <a:spAutoFit/>
          </a:bodyPr>
          <a:lstStyle/>
          <a:p>
            <a:pPr indent="-357188" lvl="0" marL="357188" marR="0" rtl="0" algn="l">
              <a:spcBef>
                <a:spcPts val="0"/>
              </a:spcBef>
              <a:spcAft>
                <a:spcPts val="0"/>
              </a:spcAft>
              <a:buClr>
                <a:srgbClr val="0BD0D9"/>
              </a:buClr>
              <a:buSzPts val="2280"/>
              <a:buFont typeface="Noto Sans Symbols"/>
              <a:buChar char="❑"/>
            </a:pPr>
            <a:r>
              <a:rPr lang="es-ES" sz="2400">
                <a:solidFill>
                  <a:srgbClr val="000000"/>
                </a:solidFill>
                <a:latin typeface="Calibri"/>
                <a:ea typeface="Calibri"/>
                <a:cs typeface="Calibri"/>
                <a:sym typeface="Calibri"/>
              </a:rPr>
              <a:t>PHP soporta los tipos </a:t>
            </a:r>
            <a:r>
              <a:rPr b="1" lang="es-ES" sz="2400">
                <a:solidFill>
                  <a:srgbClr val="000000"/>
                </a:solidFill>
                <a:latin typeface="Calibri"/>
                <a:ea typeface="Calibri"/>
                <a:cs typeface="Calibri"/>
                <a:sym typeface="Calibri"/>
              </a:rPr>
              <a:t>de datos primitivos</a:t>
            </a:r>
            <a:r>
              <a:rPr lang="es-ES" sz="2400">
                <a:solidFill>
                  <a:srgbClr val="000000"/>
                </a:solidFill>
                <a:latin typeface="Calibri"/>
                <a:ea typeface="Calibri"/>
                <a:cs typeface="Calibri"/>
                <a:sym typeface="Calibri"/>
              </a:rPr>
              <a:t>:</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Números enteros</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Números en coma flotante</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Cadenas de caracteres</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Booleanos</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Objetos</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Recursos</a:t>
            </a:r>
            <a:endParaRPr/>
          </a:p>
          <a:p>
            <a:pPr indent="-357188" lvl="1" marL="723900" marR="0" rtl="0" algn="l">
              <a:spcBef>
                <a:spcPts val="440"/>
              </a:spcBef>
              <a:spcAft>
                <a:spcPts val="0"/>
              </a:spcAft>
              <a:buClr>
                <a:srgbClr val="0F6FC6"/>
              </a:buClr>
              <a:buSzPts val="1870"/>
              <a:buFont typeface="Noto Sans Symbols"/>
              <a:buChar char="❑"/>
            </a:pPr>
            <a:r>
              <a:rPr b="0" i="0" lang="es-ES" sz="2200" u="none" cap="none" strike="noStrike">
                <a:solidFill>
                  <a:srgbClr val="000000"/>
                </a:solidFill>
                <a:latin typeface="Calibri"/>
                <a:ea typeface="Calibri"/>
                <a:cs typeface="Calibri"/>
                <a:sym typeface="Calibri"/>
              </a:rPr>
              <a:t> NULL</a:t>
            </a:r>
            <a:endParaRPr/>
          </a:p>
          <a:p>
            <a:pPr indent="-357188" lvl="0" marL="357188" marR="0" rtl="0" algn="l">
              <a:spcBef>
                <a:spcPts val="480"/>
              </a:spcBef>
              <a:spcAft>
                <a:spcPts val="0"/>
              </a:spcAft>
              <a:buClr>
                <a:srgbClr val="0BD0D9"/>
              </a:buClr>
              <a:buSzPts val="2280"/>
              <a:buFont typeface="Noto Sans Symbols"/>
              <a:buChar char="❑"/>
            </a:pPr>
            <a:r>
              <a:rPr lang="es-ES" sz="2400" u="sng">
                <a:solidFill>
                  <a:srgbClr val="000000"/>
                </a:solidFill>
                <a:latin typeface="Calibri"/>
                <a:ea typeface="Calibri"/>
                <a:cs typeface="Calibri"/>
                <a:sym typeface="Calibri"/>
              </a:rPr>
              <a:t>El tipo de una variable </a:t>
            </a:r>
            <a:r>
              <a:rPr lang="es-ES" sz="2400">
                <a:solidFill>
                  <a:srgbClr val="000000"/>
                </a:solidFill>
                <a:latin typeface="Calibri"/>
                <a:ea typeface="Calibri"/>
                <a:cs typeface="Calibri"/>
                <a:sym typeface="Calibri"/>
              </a:rPr>
              <a:t>no se suele especificar. Se decide en tiempo de ejecución en función del contexto y </a:t>
            </a:r>
            <a:r>
              <a:rPr lang="es-ES" sz="2400" u="sng">
                <a:solidFill>
                  <a:srgbClr val="000000"/>
                </a:solidFill>
                <a:latin typeface="Calibri"/>
                <a:ea typeface="Calibri"/>
                <a:cs typeface="Calibri"/>
                <a:sym typeface="Calibri"/>
              </a:rPr>
              <a:t>puede variar.</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nvSpPr>
        <p:spPr>
          <a:xfrm>
            <a:off x="467544" y="764704"/>
            <a:ext cx="734481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rgbClr val="04617B"/>
                </a:solidFill>
                <a:latin typeface="Calibri"/>
                <a:ea typeface="Calibri"/>
                <a:cs typeface="Calibri"/>
                <a:sym typeface="Calibri"/>
              </a:rPr>
              <a:t>Tipos de datos</a:t>
            </a:r>
            <a:endParaRPr sz="1800">
              <a:solidFill>
                <a:schemeClr val="dk1"/>
              </a:solidFill>
              <a:latin typeface="Candara"/>
              <a:ea typeface="Candara"/>
              <a:cs typeface="Candara"/>
              <a:sym typeface="Candara"/>
            </a:endParaRPr>
          </a:p>
        </p:txBody>
      </p:sp>
      <p:sp>
        <p:nvSpPr>
          <p:cNvPr id="319" name="Google Shape;319;p17"/>
          <p:cNvSpPr txBox="1"/>
          <p:nvPr/>
        </p:nvSpPr>
        <p:spPr>
          <a:xfrm>
            <a:off x="467544" y="1772816"/>
            <a:ext cx="8064896" cy="4247317"/>
          </a:xfrm>
          <a:prstGeom prst="rect">
            <a:avLst/>
          </a:prstGeom>
          <a:noFill/>
          <a:ln>
            <a:noFill/>
          </a:ln>
        </p:spPr>
        <p:txBody>
          <a:bodyPr anchorCtr="0" anchor="t" bIns="45700" lIns="91425" spcFirstLastPara="1" rIns="91425" wrap="square" tIns="45700">
            <a:spAutoFit/>
          </a:bodyPr>
          <a:lstStyle/>
          <a:p>
            <a:pPr indent="-355600" lvl="0" marL="355600" marR="0" rtl="0" algn="l">
              <a:spcBef>
                <a:spcPts val="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 Números enteros: Enteros positivos y negativos </a:t>
            </a:r>
            <a:endParaRPr/>
          </a:p>
          <a:p>
            <a:pPr indent="-355600" lvl="0" marL="355600" marR="0" rtl="0" algn="l">
              <a:spcBef>
                <a:spcPts val="400"/>
              </a:spcBef>
              <a:spcAft>
                <a:spcPts val="0"/>
              </a:spcAft>
              <a:buNone/>
            </a:pPr>
            <a:r>
              <a:rPr lang="es-ES" sz="2000">
                <a:solidFill>
                  <a:srgbClr val="000000"/>
                </a:solidFill>
                <a:latin typeface="Calibri"/>
                <a:ea typeface="Calibri"/>
                <a:cs typeface="Calibri"/>
                <a:sym typeface="Calibri"/>
              </a:rPr>
              <a:t>	$var = 20;	$var = -20;	// asignación decimal</a:t>
            </a:r>
            <a:endParaRPr/>
          </a:p>
          <a:p>
            <a:pPr indent="-355600" lvl="0" marL="355600" marR="0" rtl="0" algn="l">
              <a:spcBef>
                <a:spcPts val="400"/>
              </a:spcBef>
              <a:spcAft>
                <a:spcPts val="0"/>
              </a:spcAft>
              <a:buNone/>
            </a:pPr>
            <a:r>
              <a:rPr lang="es-ES" sz="2000">
                <a:solidFill>
                  <a:srgbClr val="000000"/>
                </a:solidFill>
                <a:latin typeface="Calibri"/>
                <a:ea typeface="Calibri"/>
                <a:cs typeface="Calibri"/>
                <a:sym typeface="Calibri"/>
              </a:rPr>
              <a:t>	$var = 024;	$var = -024;	// asignación octal</a:t>
            </a:r>
            <a:endParaRPr/>
          </a:p>
          <a:p>
            <a:pPr indent="-355600" lvl="0" marL="355600" marR="0" rtl="0" algn="l">
              <a:spcBef>
                <a:spcPts val="400"/>
              </a:spcBef>
              <a:spcAft>
                <a:spcPts val="0"/>
              </a:spcAft>
              <a:buNone/>
            </a:pPr>
            <a:r>
              <a:rPr lang="es-ES" sz="2000">
                <a:solidFill>
                  <a:srgbClr val="000000"/>
                </a:solidFill>
                <a:latin typeface="Calibri"/>
                <a:ea typeface="Calibri"/>
                <a:cs typeface="Calibri"/>
                <a:sym typeface="Calibri"/>
              </a:rPr>
              <a:t>	$var = 0x14;	$var = -0x14;	// asignación hexadecimal</a:t>
            </a:r>
            <a:endParaRPr/>
          </a:p>
          <a:p>
            <a:pPr indent="-355600" lvl="0" marL="355600" marR="0" rtl="0" algn="l">
              <a:spcBef>
                <a:spcPts val="40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 Números en coma flotante: Permiten almacenar una parte fraccionaria.</a:t>
            </a:r>
            <a:endParaRPr/>
          </a:p>
          <a:p>
            <a:pPr indent="-355600" lvl="0" marL="355600" marR="0" rtl="0" algn="l">
              <a:spcBef>
                <a:spcPts val="400"/>
              </a:spcBef>
              <a:spcAft>
                <a:spcPts val="0"/>
              </a:spcAft>
              <a:buNone/>
            </a:pPr>
            <a:r>
              <a:rPr lang="es-ES" sz="2000">
                <a:solidFill>
                  <a:srgbClr val="000000"/>
                </a:solidFill>
                <a:latin typeface="Calibri"/>
                <a:ea typeface="Calibri"/>
                <a:cs typeface="Calibri"/>
                <a:sym typeface="Calibri"/>
              </a:rPr>
              <a:t>	$var	= 260.78;</a:t>
            </a:r>
            <a:endParaRPr/>
          </a:p>
          <a:p>
            <a:pPr indent="-355600" lvl="0" marL="355600" marR="0" rtl="0" algn="l">
              <a:spcBef>
                <a:spcPts val="400"/>
              </a:spcBef>
              <a:spcAft>
                <a:spcPts val="0"/>
              </a:spcAft>
              <a:buNone/>
            </a:pPr>
            <a:r>
              <a:rPr lang="es-ES" sz="2000">
                <a:solidFill>
                  <a:srgbClr val="000000"/>
                </a:solidFill>
                <a:latin typeface="Calibri"/>
                <a:ea typeface="Calibri"/>
                <a:cs typeface="Calibri"/>
                <a:sym typeface="Calibri"/>
              </a:rPr>
              <a:t>	$var = 26078e-2;</a:t>
            </a:r>
            <a:endParaRPr/>
          </a:p>
          <a:p>
            <a:pPr indent="-355600" lvl="0" marL="355600" marR="0" rtl="0" algn="l">
              <a:spcBef>
                <a:spcPts val="40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Booleanos: Pueden almacenar los valores </a:t>
            </a:r>
            <a:r>
              <a:rPr b="1" lang="es-ES" sz="2000">
                <a:solidFill>
                  <a:srgbClr val="000000"/>
                </a:solidFill>
                <a:latin typeface="Calibri"/>
                <a:ea typeface="Calibri"/>
                <a:cs typeface="Calibri"/>
                <a:sym typeface="Calibri"/>
              </a:rPr>
              <a:t>True</a:t>
            </a:r>
            <a:r>
              <a:rPr lang="es-ES" sz="2000">
                <a:solidFill>
                  <a:srgbClr val="000000"/>
                </a:solidFill>
                <a:latin typeface="Calibri"/>
                <a:ea typeface="Calibri"/>
                <a:cs typeface="Calibri"/>
                <a:sym typeface="Calibri"/>
              </a:rPr>
              <a:t> (1) y </a:t>
            </a:r>
            <a:r>
              <a:rPr b="1" lang="es-ES" sz="2000">
                <a:solidFill>
                  <a:srgbClr val="000000"/>
                </a:solidFill>
                <a:latin typeface="Calibri"/>
                <a:ea typeface="Calibri"/>
                <a:cs typeface="Calibri"/>
                <a:sym typeface="Calibri"/>
              </a:rPr>
              <a:t>False</a:t>
            </a:r>
            <a:r>
              <a:rPr lang="es-ES" sz="2000">
                <a:solidFill>
                  <a:srgbClr val="000000"/>
                </a:solidFill>
                <a:latin typeface="Calibri"/>
                <a:ea typeface="Calibri"/>
                <a:cs typeface="Calibri"/>
                <a:sym typeface="Calibri"/>
              </a:rPr>
              <a:t> (0).</a:t>
            </a:r>
            <a:endParaRPr/>
          </a:p>
          <a:p>
            <a:pPr indent="-355600" lvl="0" marL="355600" marR="0" rtl="0" algn="l">
              <a:spcBef>
                <a:spcPts val="40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 Recursos:  Son valores especiales que hacen referencia a una información de estado o memoria de origen externo a PHP. P.e. una conexión a una base de datos.</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nvSpPr>
        <p:spPr>
          <a:xfrm>
            <a:off x="323528" y="836712"/>
            <a:ext cx="8208912"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Noto Sans Symbols"/>
              <a:buNone/>
            </a:pPr>
            <a:r>
              <a:rPr lang="es-ES" sz="1800">
                <a:solidFill>
                  <a:schemeClr val="dk1"/>
                </a:solidFill>
                <a:latin typeface="Calibri"/>
                <a:ea typeface="Calibri"/>
                <a:cs typeface="Calibri"/>
                <a:sym typeface="Calibri"/>
              </a:rPr>
              <a:t>PHP es flexible en lo que se refiere a la declaración de las variables.</a:t>
            </a:r>
            <a:endParaRPr/>
          </a:p>
          <a:p>
            <a:pPr indent="-114300" lvl="0" marL="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  No se declara una variable antes de utilizarla</a:t>
            </a:r>
            <a:endParaRPr/>
          </a:p>
          <a:p>
            <a:pPr indent="-114300" lvl="0" marL="0" marR="0" rtl="0" algn="just">
              <a:spcBef>
                <a:spcPts val="0"/>
              </a:spcBef>
              <a:spcAft>
                <a:spcPts val="0"/>
              </a:spcAft>
              <a:buClr>
                <a:schemeClr val="dk1"/>
              </a:buClr>
              <a:buSzPts val="1800"/>
              <a:buFont typeface="Noto Sans Symbols"/>
              <a:buChar char="❑"/>
            </a:pPr>
            <a:r>
              <a:rPr b="1" lang="es-ES" sz="1800">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 Una variable no se define como perteneciente a un tipo de dato determinado</a:t>
            </a:r>
            <a:endParaRPr/>
          </a:p>
          <a:p>
            <a:pPr indent="-114300" lvl="0" marL="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 El tipo de una variable puede cambiar según los valores que contenga durante la ejecución del programa.</a:t>
            </a:r>
            <a:endParaRPr/>
          </a:p>
          <a:p>
            <a:pPr indent="-114300" lvl="0" marL="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 El último valor asignado es el que define el tipo de la variable.</a:t>
            </a:r>
            <a:endParaRPr/>
          </a:p>
          <a:p>
            <a:pPr indent="-114300" lvl="0" marL="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 </a:t>
            </a:r>
            <a:r>
              <a:rPr lang="es-ES" sz="1800">
                <a:solidFill>
                  <a:schemeClr val="dk1"/>
                </a:solidFill>
                <a:latin typeface="Candara"/>
                <a:ea typeface="Candara"/>
                <a:cs typeface="Candara"/>
                <a:sym typeface="Candara"/>
              </a:rPr>
              <a:t>PHP aplica una asignación de dato predeterminado que consiste en asignar el dato 0(cero) a las variables que intervienen en operaciones matemáticas, y una cadena vacía a las variables que intervienen en operaciones con cadenas de caracteres.</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nvSpPr>
        <p:spPr>
          <a:xfrm>
            <a:off x="467544" y="1052737"/>
            <a:ext cx="7848872" cy="5970865"/>
          </a:xfrm>
          <a:prstGeom prst="rect">
            <a:avLst/>
          </a:prstGeom>
          <a:noFill/>
          <a:ln>
            <a:noFill/>
          </a:ln>
        </p:spPr>
        <p:txBody>
          <a:bodyPr anchorCtr="0" anchor="t" bIns="45700" lIns="91425" spcFirstLastPara="1" rIns="91425" wrap="square" tIns="45700">
            <a:spAutoFit/>
          </a:bodyPr>
          <a:lstStyle/>
          <a:p>
            <a:pPr indent="-357188" lvl="0" marL="357188" marR="0" rtl="0" algn="l">
              <a:spcBef>
                <a:spcPts val="0"/>
              </a:spcBef>
              <a:spcAft>
                <a:spcPts val="0"/>
              </a:spcAft>
              <a:buClr>
                <a:srgbClr val="0BD0D9"/>
              </a:buClr>
              <a:buSzPts val="1520"/>
              <a:buFont typeface="Noto Sans Symbols"/>
              <a:buChar char="❑"/>
            </a:pPr>
            <a:r>
              <a:rPr lang="es-ES" sz="1600">
                <a:solidFill>
                  <a:srgbClr val="000000"/>
                </a:solidFill>
                <a:latin typeface="Calibri"/>
                <a:ea typeface="Calibri"/>
                <a:cs typeface="Calibri"/>
                <a:sym typeface="Calibri"/>
              </a:rPr>
              <a:t>Funciones de interés:</a:t>
            </a:r>
            <a:endParaRPr/>
          </a:p>
          <a:p>
            <a:pPr indent="-357188" lvl="1" marL="723900"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La función gettype() devuelve el tipo de una variable</a:t>
            </a:r>
            <a:endParaRPr/>
          </a:p>
          <a:p>
            <a:pPr indent="0" lvl="1" marL="366712" marR="0" rtl="0" algn="l">
              <a:spcBef>
                <a:spcPts val="220"/>
              </a:spcBef>
              <a:spcAft>
                <a:spcPts val="0"/>
              </a:spcAft>
              <a:buNone/>
            </a:pPr>
            <a:r>
              <a:rPr b="0" i="0" lang="es-ES" sz="1100" u="none" cap="none" strike="noStrike">
                <a:solidFill>
                  <a:srgbClr val="000000"/>
                </a:solidFill>
                <a:latin typeface="Calibri"/>
                <a:ea typeface="Calibri"/>
                <a:cs typeface="Calibri"/>
                <a:sym typeface="Calibri"/>
              </a:rPr>
              <a:t>$cont=0;</a:t>
            </a:r>
            <a:endParaRPr/>
          </a:p>
          <a:p>
            <a:pPr indent="0" lvl="1" marL="366712" marR="0" rtl="0" algn="l">
              <a:spcBef>
                <a:spcPts val="220"/>
              </a:spcBef>
              <a:spcAft>
                <a:spcPts val="0"/>
              </a:spcAft>
              <a:buNone/>
            </a:pPr>
            <a:r>
              <a:rPr b="0" i="0" lang="es-ES" sz="1100" u="none" cap="none" strike="noStrike">
                <a:solidFill>
                  <a:srgbClr val="000000"/>
                </a:solidFill>
                <a:latin typeface="Calibri"/>
                <a:ea typeface="Calibri"/>
                <a:cs typeface="Calibri"/>
                <a:sym typeface="Calibri"/>
              </a:rPr>
              <a:t>$nombre="Ane";</a:t>
            </a:r>
            <a:endParaRPr/>
          </a:p>
          <a:p>
            <a:pPr indent="0" lvl="1" marL="366712" marR="0" rtl="0" algn="l">
              <a:spcBef>
                <a:spcPts val="220"/>
              </a:spcBef>
              <a:spcAft>
                <a:spcPts val="0"/>
              </a:spcAft>
              <a:buNone/>
            </a:pPr>
            <a:r>
              <a:rPr b="0" i="0" lang="es-ES" sz="1100" u="none" cap="none" strike="noStrike">
                <a:solidFill>
                  <a:srgbClr val="000000"/>
                </a:solidFill>
                <a:latin typeface="Calibri"/>
                <a:ea typeface="Calibri"/>
                <a:cs typeface="Calibri"/>
                <a:sym typeface="Calibri"/>
              </a:rPr>
              <a:t>echo (gettype($cont));</a:t>
            </a:r>
            <a:endParaRPr/>
          </a:p>
          <a:p>
            <a:pPr indent="0" lvl="1" marL="366712" marR="0" rtl="0" algn="l">
              <a:spcBef>
                <a:spcPts val="220"/>
              </a:spcBef>
              <a:spcAft>
                <a:spcPts val="0"/>
              </a:spcAft>
              <a:buNone/>
            </a:pPr>
            <a:r>
              <a:rPr b="0" i="0" lang="es-ES" sz="1100" u="none" cap="none" strike="noStrike">
                <a:solidFill>
                  <a:srgbClr val="000000"/>
                </a:solidFill>
                <a:latin typeface="Calibri"/>
                <a:ea typeface="Calibri"/>
                <a:cs typeface="Calibri"/>
                <a:sym typeface="Calibri"/>
              </a:rPr>
              <a:t> $tipoVariable=gettype($nombre);</a:t>
            </a:r>
            <a:endParaRPr/>
          </a:p>
          <a:p>
            <a:pPr indent="0" lvl="1" marL="366712" marR="0" rtl="0" algn="l">
              <a:spcBef>
                <a:spcPts val="320"/>
              </a:spcBef>
              <a:spcAft>
                <a:spcPts val="0"/>
              </a:spcAft>
              <a:buNone/>
            </a:pPr>
            <a:r>
              <a:rPr b="0" i="0" lang="es-ES" sz="1100" u="none" cap="none" strike="noStrike">
                <a:solidFill>
                  <a:srgbClr val="000000"/>
                </a:solidFill>
                <a:latin typeface="Calibri"/>
                <a:ea typeface="Calibri"/>
                <a:cs typeface="Calibri"/>
                <a:sym typeface="Calibri"/>
              </a:rPr>
              <a:t> echo '&lt;/br&gt;'.$tipoVariable</a:t>
            </a:r>
            <a:r>
              <a:rPr b="0" i="0" lang="es-ES" sz="1600" u="none" cap="none" strike="noStrike">
                <a:solidFill>
                  <a:srgbClr val="000000"/>
                </a:solidFill>
                <a:latin typeface="Calibri"/>
                <a:ea typeface="Calibri"/>
                <a:cs typeface="Calibri"/>
                <a:sym typeface="Calibri"/>
              </a:rPr>
              <a:t>;                        (Resultado: integer y string)</a:t>
            </a:r>
            <a:endParaRPr/>
          </a:p>
          <a:p>
            <a:pPr indent="-357188" lvl="1" marL="723900"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Las funciones  is_</a:t>
            </a:r>
            <a:r>
              <a:rPr b="0" i="1" lang="es-ES" sz="1600" u="none" cap="none" strike="noStrike">
                <a:solidFill>
                  <a:srgbClr val="000000"/>
                </a:solidFill>
                <a:latin typeface="Calibri"/>
                <a:ea typeface="Calibri"/>
                <a:cs typeface="Calibri"/>
                <a:sym typeface="Calibri"/>
              </a:rPr>
              <a:t>type</a:t>
            </a:r>
            <a:r>
              <a:rPr b="0" i="0" lang="es-ES" sz="1600" u="none" cap="none" strike="noStrike">
                <a:solidFill>
                  <a:srgbClr val="000000"/>
                </a:solidFill>
                <a:latin typeface="Calibri"/>
                <a:ea typeface="Calibri"/>
                <a:cs typeface="Calibri"/>
                <a:sym typeface="Calibri"/>
              </a:rPr>
              <a:t> comprueban si una variable es de un tipo dado:</a:t>
            </a:r>
            <a:endParaRPr/>
          </a:p>
          <a:p>
            <a:pPr indent="-357188" lvl="3" marL="1271588" marR="0" rtl="0" algn="l">
              <a:spcBef>
                <a:spcPts val="320"/>
              </a:spcBef>
              <a:spcAft>
                <a:spcPts val="0"/>
              </a:spcAft>
              <a:buClr>
                <a:srgbClr val="0BD0D9"/>
              </a:buClr>
              <a:buSzPts val="1040"/>
              <a:buFont typeface="Noto Sans Symbols"/>
              <a:buChar char="❑"/>
            </a:pPr>
            <a:r>
              <a:rPr b="0" i="0" lang="es-ES" sz="1600" u="none" cap="none" strike="noStrike">
                <a:solidFill>
                  <a:srgbClr val="000000"/>
                </a:solidFill>
                <a:latin typeface="Calibri"/>
                <a:ea typeface="Calibri"/>
                <a:cs typeface="Calibri"/>
                <a:sym typeface="Calibri"/>
              </a:rPr>
              <a:t>is_array(), is_bool(), is_float(), is_integer(), is_null(), is_numeric(), is_object(), is_resource(), is_scalar(),is_string()</a:t>
            </a:r>
            <a:endParaRPr/>
          </a:p>
          <a:p>
            <a:pPr indent="-357188" lvl="1" marL="723900"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La función var_dump() muestra el tipo y el valor de una variable. Es especialmente interesante con los arrays.</a:t>
            </a:r>
            <a:endParaRPr/>
          </a:p>
          <a:p>
            <a:pPr indent="-357188" lvl="0" marL="357188" marR="0" rtl="0" algn="l">
              <a:lnSpc>
                <a:spcPct val="80000"/>
              </a:lnSpc>
              <a:spcBef>
                <a:spcPts val="320"/>
              </a:spcBef>
              <a:spcAft>
                <a:spcPts val="0"/>
              </a:spcAft>
              <a:buClr>
                <a:srgbClr val="0BD0D9"/>
              </a:buClr>
              <a:buSzPts val="1520"/>
              <a:buFont typeface="Noto Sans Symbols"/>
              <a:buChar char="❑"/>
            </a:pPr>
            <a:r>
              <a:rPr lang="es-ES" sz="1600">
                <a:solidFill>
                  <a:srgbClr val="000000"/>
                </a:solidFill>
                <a:latin typeface="Calibri"/>
                <a:ea typeface="Calibri"/>
                <a:cs typeface="Calibri"/>
                <a:sym typeface="Calibri"/>
              </a:rPr>
              <a:t>Tipo string:</a:t>
            </a:r>
            <a:endParaRPr/>
          </a:p>
          <a:p>
            <a:pPr indent="-357188" lvl="1" marL="723901"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Las cadenas se encierran entre comillas simples o dobles</a:t>
            </a:r>
            <a:endParaRPr/>
          </a:p>
          <a:p>
            <a:pPr indent="-357188" lvl="1" marL="723901"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‘simples’: admite los caracteres de escape \’ (comilla simple) y \\ (barra). Las variables </a:t>
            </a:r>
            <a:r>
              <a:rPr b="1" i="0" lang="es-ES" sz="1600" u="none" cap="none" strike="noStrike">
                <a:solidFill>
                  <a:srgbClr val="000000"/>
                </a:solidFill>
                <a:latin typeface="Calibri"/>
                <a:ea typeface="Calibri"/>
                <a:cs typeface="Calibri"/>
                <a:sym typeface="Calibri"/>
              </a:rPr>
              <a:t>NO</a:t>
            </a:r>
            <a:r>
              <a:rPr b="0" i="0" lang="es-ES" sz="1600" u="none" cap="none" strike="noStrike">
                <a:solidFill>
                  <a:srgbClr val="000000"/>
                </a:solidFill>
                <a:latin typeface="Calibri"/>
                <a:ea typeface="Calibri"/>
                <a:cs typeface="Calibri"/>
                <a:sym typeface="Calibri"/>
              </a:rPr>
              <a:t> se expanden, es decir no se sustituyen por su valor</a:t>
            </a:r>
            <a:endParaRPr/>
          </a:p>
          <a:p>
            <a:pPr indent="-357188" lvl="1" marL="723901" marR="0" rtl="0" algn="l">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“dobles”: admite más caracteres de escape, como \n, \r, \t, \\, \$, \”. Los nombres de variables  </a:t>
            </a:r>
            <a:r>
              <a:rPr b="1" i="0" lang="es-ES" sz="1600" u="none" cap="none" strike="noStrike">
                <a:solidFill>
                  <a:srgbClr val="000000"/>
                </a:solidFill>
                <a:latin typeface="Calibri"/>
                <a:ea typeface="Calibri"/>
                <a:cs typeface="Calibri"/>
                <a:sym typeface="Calibri"/>
              </a:rPr>
              <a:t>SÍ</a:t>
            </a:r>
            <a:r>
              <a:rPr b="0" i="0" lang="es-ES" sz="1600" u="none" cap="none" strike="noStrike">
                <a:solidFill>
                  <a:srgbClr val="000000"/>
                </a:solidFill>
                <a:latin typeface="Calibri"/>
                <a:ea typeface="Calibri"/>
                <a:cs typeface="Calibri"/>
                <a:sym typeface="Calibri"/>
              </a:rPr>
              <a:t> se expanden, es decir se sustituyen por su valor    </a:t>
            </a:r>
            <a:endParaRPr/>
          </a:p>
          <a:p>
            <a:pPr indent="-357188" lvl="1" marL="723901" marR="0" rtl="0" algn="just">
              <a:spcBef>
                <a:spcPts val="320"/>
              </a:spcBef>
              <a:spcAft>
                <a:spcPts val="0"/>
              </a:spcAft>
              <a:buClr>
                <a:srgbClr val="0F6FC6"/>
              </a:buClr>
              <a:buSzPts val="1360"/>
              <a:buFont typeface="Noto Sans Symbols"/>
              <a:buChar char="❑"/>
            </a:pPr>
            <a:r>
              <a:rPr b="0" i="0" lang="es-ES" sz="1600" u="none" cap="none" strike="noStrike">
                <a:solidFill>
                  <a:srgbClr val="000000"/>
                </a:solidFill>
                <a:latin typeface="Calibri"/>
                <a:ea typeface="Calibri"/>
                <a:cs typeface="Calibri"/>
                <a:sym typeface="Calibri"/>
              </a:rPr>
              <a:t> Si no necesitamos la funcionalidad de sustitución de variables dentro de una cadena es preferible usar comillas simples porque se interpretan más rápido.</a:t>
            </a:r>
            <a:endParaRPr/>
          </a:p>
          <a:p>
            <a:pPr indent="-238443" lvl="1" marL="723900" marR="0" rtl="0" algn="l">
              <a:spcBef>
                <a:spcPts val="440"/>
              </a:spcBef>
              <a:spcAft>
                <a:spcPts val="0"/>
              </a:spcAft>
              <a:buClr>
                <a:srgbClr val="0F6FC6"/>
              </a:buClr>
              <a:buSzPts val="1870"/>
              <a:buFont typeface="Noto Sans Symbols"/>
              <a:buNone/>
            </a:pPr>
            <a:r>
              <a:t/>
            </a:r>
            <a:endParaRPr b="0" i="0" sz="22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
          <p:cNvSpPr/>
          <p:nvPr/>
        </p:nvSpPr>
        <p:spPr>
          <a:xfrm>
            <a:off x="323528" y="260648"/>
            <a:ext cx="849694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3A3A3A"/>
                </a:solidFill>
                <a:latin typeface="Roboto"/>
                <a:ea typeface="Roboto"/>
                <a:cs typeface="Roboto"/>
                <a:sym typeface="Roboto"/>
              </a:rPr>
              <a:t>PHP es uno de los lenguajes de programación más populares y ha sido utilizado por millones de páginas web hasta el día de hoy. Según las encuestas,</a:t>
            </a:r>
            <a:r>
              <a:rPr lang="es-ES" sz="1800">
                <a:solidFill>
                  <a:schemeClr val="dk1"/>
                </a:solidFill>
                <a:latin typeface="Candara"/>
                <a:ea typeface="Candara"/>
                <a:cs typeface="Candara"/>
                <a:sym typeface="Candara"/>
              </a:rPr>
              <a:t> el 85% de las páginas web utilizan PHP.</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Los frameworks web proporcionan herramientas y bibliotecas para simplificar operaciones comunes de desarrollo web.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Casi todos los frameworks siguen el patrón MVC (Modelo-Vista-Controlador), que proporciona una separación entre la presentación y la lógica de las aplicaciones.</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pic>
        <p:nvPicPr>
          <p:cNvPr id="227" name="Google Shape;227;p2"/>
          <p:cNvPicPr preferRelativeResize="0"/>
          <p:nvPr/>
        </p:nvPicPr>
        <p:blipFill rotWithShape="1">
          <a:blip r:embed="rId3">
            <a:alphaModFix/>
          </a:blip>
          <a:srcRect b="0" l="0" r="0" t="0"/>
          <a:stretch/>
        </p:blipFill>
        <p:spPr>
          <a:xfrm>
            <a:off x="1403648" y="2845971"/>
            <a:ext cx="5616624" cy="38527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nvSpPr>
        <p:spPr>
          <a:xfrm>
            <a:off x="467544" y="764704"/>
            <a:ext cx="8280920"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&lt;?php</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$Cadena = "Tipo de dato de cadena";</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$NumeroEntero = 1;  		// Un valor entero</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$NumeroFlotante = 1.55; 	// Un valor numérico con decimales</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$Booleano = True; 		// Un valor booleano True (1) o False (0) </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$Matriz[0]= "A"; 		// Un valor de matriz con subíndice 0</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$Matriz[2] = 3; 		// Un valor de matriz con subíndice 2</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$NumeroOctal = 012; 		// Un número octal 12 es decimal 10</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$NumeroHexadecimal = 0x1C; //Un número hexadecimal 1c igual a decimal 28</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$NumeroNegativo = -33; // Los números negativos llevan el signo adelante</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$NumeroFlotanteExp = 1.55e3;</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$Cadena;</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$NumeroEntero;</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$NumeroFlotante;</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$Booleano;</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$Matriz[0];</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$Matriz[2];</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$NumeroOctal;</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$NumeroHexadecimal;</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$NumeroNegativo;</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echo $NumeroFlotanteExp;</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?&gt;</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p:nvPr/>
        </p:nvSpPr>
        <p:spPr>
          <a:xfrm>
            <a:off x="1043608" y="1720840"/>
            <a:ext cx="6840760"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 La diferencia entre echo y print radica en que print se puede usar como una función por lo que se pueden usar en campos más amplios que echo, y que de hecho “</a:t>
            </a:r>
            <a:r>
              <a:rPr b="1" lang="es-ES" sz="1800">
                <a:solidFill>
                  <a:schemeClr val="dk1"/>
                </a:solidFill>
                <a:latin typeface="Candara"/>
                <a:ea typeface="Candara"/>
                <a:cs typeface="Candara"/>
                <a:sym typeface="Candara"/>
              </a:rPr>
              <a:t>echo</a:t>
            </a:r>
            <a:r>
              <a:rPr lang="es-ES" sz="1800">
                <a:solidFill>
                  <a:schemeClr val="dk1"/>
                </a:solidFill>
                <a:latin typeface="Candara"/>
                <a:ea typeface="Candara"/>
                <a:cs typeface="Candara"/>
                <a:sym typeface="Candara"/>
              </a:rPr>
              <a:t>” no devuelve una valor por lo que se ejecuta un poco más rápido.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r>
              <a:rPr b="1" lang="es-ES" sz="1800">
                <a:solidFill>
                  <a:schemeClr val="dk1"/>
                </a:solidFill>
                <a:latin typeface="Candara"/>
                <a:ea typeface="Candara"/>
                <a:cs typeface="Candara"/>
                <a:sym typeface="Candara"/>
              </a:rPr>
              <a:t>print </a:t>
            </a:r>
            <a:r>
              <a:rPr lang="es-ES" sz="1800">
                <a:solidFill>
                  <a:schemeClr val="dk1"/>
                </a:solidFill>
                <a:latin typeface="Candara"/>
                <a:ea typeface="Candara"/>
                <a:cs typeface="Candara"/>
                <a:sym typeface="Candara"/>
              </a:rPr>
              <a:t>no es una función, “</a:t>
            </a:r>
            <a:r>
              <a:rPr b="1" lang="es-ES" sz="1800">
                <a:solidFill>
                  <a:schemeClr val="dk1"/>
                </a:solidFill>
                <a:latin typeface="Candara"/>
                <a:ea typeface="Candara"/>
                <a:cs typeface="Candara"/>
                <a:sym typeface="Candara"/>
              </a:rPr>
              <a:t>se porta como una!</a:t>
            </a:r>
            <a:r>
              <a:rPr lang="es-ES" sz="1800">
                <a:solidFill>
                  <a:schemeClr val="dk1"/>
                </a:solidFill>
                <a:latin typeface="Candara"/>
                <a:ea typeface="Candara"/>
                <a:cs typeface="Candara"/>
                <a:sym typeface="Candara"/>
              </a:rPr>
              <a:t>“, por lo que cuando realices un </a:t>
            </a:r>
            <a:r>
              <a:rPr b="1" lang="es-ES" sz="1800">
                <a:solidFill>
                  <a:schemeClr val="dk1"/>
                </a:solidFill>
                <a:latin typeface="Candara"/>
                <a:ea typeface="Candara"/>
                <a:cs typeface="Candara"/>
                <a:sym typeface="Candara"/>
              </a:rPr>
              <a:t>print</a:t>
            </a:r>
            <a:r>
              <a:rPr lang="es-ES" sz="1800">
                <a:solidFill>
                  <a:schemeClr val="dk1"/>
                </a:solidFill>
                <a:latin typeface="Candara"/>
                <a:ea typeface="Candara"/>
                <a:cs typeface="Candara"/>
                <a:sym typeface="Candara"/>
              </a:rPr>
              <a:t> devolverá </a:t>
            </a:r>
            <a:r>
              <a:rPr b="1" lang="es-ES" sz="1800">
                <a:solidFill>
                  <a:schemeClr val="dk1"/>
                </a:solidFill>
                <a:latin typeface="Candara"/>
                <a:ea typeface="Candara"/>
                <a:cs typeface="Candara"/>
                <a:sym typeface="Candara"/>
              </a:rPr>
              <a:t>1 </a:t>
            </a:r>
            <a:r>
              <a:rPr lang="es-ES" sz="1800">
                <a:solidFill>
                  <a:schemeClr val="dk1"/>
                </a:solidFill>
                <a:latin typeface="Candara"/>
                <a:ea typeface="Candara"/>
                <a:cs typeface="Candara"/>
                <a:sym typeface="Candara"/>
              </a:rPr>
              <a:t>en caso de se realice la acción o </a:t>
            </a:r>
            <a:r>
              <a:rPr b="1" lang="es-ES" sz="1800">
                <a:solidFill>
                  <a:schemeClr val="dk1"/>
                </a:solidFill>
                <a:latin typeface="Candara"/>
                <a:ea typeface="Candara"/>
                <a:cs typeface="Candara"/>
                <a:sym typeface="Candara"/>
              </a:rPr>
              <a:t>0 </a:t>
            </a:r>
            <a:r>
              <a:rPr lang="es-ES" sz="1800">
                <a:solidFill>
                  <a:schemeClr val="dk1"/>
                </a:solidFill>
                <a:latin typeface="Candara"/>
                <a:ea typeface="Candara"/>
                <a:cs typeface="Candara"/>
                <a:sym typeface="Candara"/>
              </a:rPr>
              <a:t>en caso de que no, mientras que echo es del tipo </a:t>
            </a:r>
            <a:r>
              <a:rPr b="1" lang="es-ES" sz="1800">
                <a:solidFill>
                  <a:schemeClr val="dk1"/>
                </a:solidFill>
                <a:latin typeface="Candara"/>
                <a:ea typeface="Candara"/>
                <a:cs typeface="Candara"/>
                <a:sym typeface="Candara"/>
              </a:rPr>
              <a:t>void</a:t>
            </a:r>
            <a:r>
              <a:rPr lang="es-ES" sz="1800">
                <a:solidFill>
                  <a:schemeClr val="dk1"/>
                </a:solidFill>
                <a:latin typeface="Candara"/>
                <a:ea typeface="Candara"/>
                <a:cs typeface="Candara"/>
                <a:sym typeface="Candara"/>
              </a:rPr>
              <a:t>, por lo que no retorna ningún valor.</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4" marL="0" marR="0" rtl="0" algn="l">
              <a:spcBef>
                <a:spcPts val="0"/>
              </a:spcBef>
              <a:spcAft>
                <a:spcPts val="0"/>
              </a:spcAft>
              <a:buNone/>
            </a:pPr>
            <a:r>
              <a:rPr b="0" i="0" lang="es-ES" sz="1800" u="none" cap="none" strike="noStrike">
                <a:solidFill>
                  <a:schemeClr val="dk1"/>
                </a:solidFill>
                <a:latin typeface="Candara"/>
                <a:ea typeface="Candara"/>
                <a:cs typeface="Candara"/>
                <a:sym typeface="Candara"/>
              </a:rPr>
              <a:t>echo "Hola mundo";</a:t>
            </a:r>
            <a:endParaRPr b="0" i="0" sz="1800" u="none" cap="none" strike="noStrike">
              <a:solidFill>
                <a:schemeClr val="dk1"/>
              </a:solidFill>
              <a:latin typeface="Candara"/>
              <a:ea typeface="Candara"/>
              <a:cs typeface="Candara"/>
              <a:sym typeface="Candara"/>
            </a:endParaRPr>
          </a:p>
          <a:p>
            <a:pPr indent="0" lvl="1" marL="0" marR="0" rtl="0" algn="l">
              <a:spcBef>
                <a:spcPts val="0"/>
              </a:spcBef>
              <a:spcAft>
                <a:spcPts val="0"/>
              </a:spcAft>
              <a:buNone/>
            </a:pPr>
            <a:r>
              <a:rPr b="1" i="0" lang="es-ES" sz="2000" u="none" cap="none" strike="noStrike">
                <a:solidFill>
                  <a:schemeClr val="dk1"/>
                </a:solidFill>
                <a:latin typeface="Candara"/>
                <a:ea typeface="Candara"/>
                <a:cs typeface="Candara"/>
                <a:sym typeface="Candara"/>
              </a:rPr>
              <a:t>echo</a:t>
            </a:r>
            <a:r>
              <a:rPr b="0" i="0" lang="es-ES" sz="2000" u="none" cap="none" strike="noStrike">
                <a:solidFill>
                  <a:schemeClr val="dk1"/>
                </a:solidFill>
                <a:latin typeface="Candara"/>
                <a:ea typeface="Candara"/>
                <a:cs typeface="Candara"/>
                <a:sym typeface="Candara"/>
              </a:rPr>
              <a:t>: muestra una o más cadenas separadas por comas</a:t>
            </a:r>
            <a:endParaRPr b="0" i="0" sz="1800" u="none" cap="none" strike="noStrike">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"Hola ", "mundo";</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4" marL="0" marR="0" rtl="0" algn="l">
              <a:spcBef>
                <a:spcPts val="0"/>
              </a:spcBef>
              <a:spcAft>
                <a:spcPts val="0"/>
              </a:spcAft>
              <a:buNone/>
            </a:pPr>
            <a:r>
              <a:rPr b="0" i="0" lang="es-ES" sz="1800" u="none" cap="none" strike="noStrike">
                <a:solidFill>
                  <a:schemeClr val="dk1"/>
                </a:solidFill>
                <a:latin typeface="Candara"/>
                <a:ea typeface="Candara"/>
                <a:cs typeface="Candara"/>
                <a:sym typeface="Candara"/>
              </a:rPr>
              <a:t>print "Hola mundo";</a:t>
            </a:r>
            <a:endParaRPr b="0" i="0" sz="1800" u="none" cap="none" strike="noStrike">
              <a:solidFill>
                <a:schemeClr val="dk1"/>
              </a:solidFill>
              <a:latin typeface="Candara"/>
              <a:ea typeface="Candara"/>
              <a:cs typeface="Candara"/>
              <a:sym typeface="Candara"/>
            </a:endParaRPr>
          </a:p>
          <a:p>
            <a:pPr indent="0" lvl="0" marL="0" marR="0" rtl="0" algn="l">
              <a:spcBef>
                <a:spcPts val="0"/>
              </a:spcBef>
              <a:spcAft>
                <a:spcPts val="0"/>
              </a:spcAft>
              <a:buNone/>
            </a:pPr>
            <a:r>
              <a:rPr b="1" lang="es-ES" sz="2000">
                <a:solidFill>
                  <a:schemeClr val="dk1"/>
                </a:solidFill>
                <a:latin typeface="Candara"/>
                <a:ea typeface="Candara"/>
                <a:cs typeface="Candara"/>
                <a:sym typeface="Candara"/>
              </a:rPr>
              <a:t>print </a:t>
            </a:r>
            <a:r>
              <a:rPr lang="es-ES" sz="1800">
                <a:solidFill>
                  <a:schemeClr val="dk1"/>
                </a:solidFill>
                <a:latin typeface="Candara"/>
                <a:ea typeface="Candara"/>
                <a:cs typeface="Candara"/>
                <a:sym typeface="Candara"/>
              </a:rPr>
              <a:t>:muestra una cadena o varias unidas por el operador punto( .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print  "Hola " . "mundo";</a:t>
            </a:r>
            <a:endParaRPr/>
          </a:p>
        </p:txBody>
      </p:sp>
      <p:sp>
        <p:nvSpPr>
          <p:cNvPr id="340" name="Google Shape;340;p21"/>
          <p:cNvSpPr txBox="1"/>
          <p:nvPr/>
        </p:nvSpPr>
        <p:spPr>
          <a:xfrm>
            <a:off x="2987824" y="980728"/>
            <a:ext cx="2520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ndara"/>
                <a:ea typeface="Candara"/>
                <a:cs typeface="Candara"/>
                <a:sym typeface="Candara"/>
              </a:rPr>
              <a:t>        Echo Vs Print</a:t>
            </a:r>
            <a:endParaRPr sz="1800">
              <a:solidFill>
                <a:schemeClr val="dk1"/>
              </a:solidFill>
              <a:latin typeface="Candara"/>
              <a:ea typeface="Candara"/>
              <a:cs typeface="Candara"/>
              <a:sym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p:nvPr/>
        </p:nvSpPr>
        <p:spPr>
          <a:xfrm>
            <a:off x="2286000" y="335846"/>
            <a:ext cx="6102424"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&lt;head&gt;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&lt;title&gt;Variables&lt;/title&gt;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&lt;/head&gt;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 = "Miren"; //asignación por valor</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$nombreBis=&amp;$nombre; // asignación por referencia.</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 dirección de $nombre se asigna a $nombreBis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$sueldo = 2543.50;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$edad = 35;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$oficinaCentral = true;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"Visualizaci&amp;oacute;n de las variables:"; 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echo "&lt;br /&gt;"; //visualiza Miren</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$nombreBis; echo "&lt;br /&gt;"; //visualiza Miren</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$sueldo;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$edad;</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$oficinaCentral;</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&lt;/html&gt;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p:nvPr/>
        </p:nvSpPr>
        <p:spPr>
          <a:xfrm>
            <a:off x="5120" y="332656"/>
            <a:ext cx="925252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 Concatenar cadenas de caracteres con el operador: punto</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 = "Miren";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$apellido= "Bilbao";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$sueldo = 2543.50;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$edad = 35;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$oficinaCentral = true;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$nombre.$apellido;  //para concatenar string se utiliza el punto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".$apellido; //espacio en blanco para separar con 1 espacio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$nombre."&amp;nbsp;&amp;nbsp;&amp;nbsp;&amp;nbsp;&amp;nbsp;&amp;nbsp;&amp;nbsp;".$apellido;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p:nvPr/>
        </p:nvSpPr>
        <p:spPr>
          <a:xfrm>
            <a:off x="539552" y="1028343"/>
            <a:ext cx="8352928"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$nombre.$apellido;  //para concatenar string se utiliza el punto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".$apellido; //espacio en blanco para separar nombre del apellido con 1 espacio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$nombre."&amp;nbsp;&amp;nbsp;&amp;nbsp;&amp;nbsp;&amp;nbsp;&amp;nbsp;&amp;nbsp;&amp;nbsp;".$apellido;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/&gt;El apellido de $nombre: es  $apellido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$nombreApellido=$nombre." ".$apellido;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$nombreApellido;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$calle="Iturribide";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vive en la calle ".$calle; //Miren vive en la calle Iturribide</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vive en la calle $calle"; //Miren vive en la calle  Iturribide</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"&lt;br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vive en la calle $calle'; //Miren vive en la calle $calle</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nvSpPr>
        <p:spPr>
          <a:xfrm>
            <a:off x="539552" y="476672"/>
            <a:ext cx="7848872"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TIPOS DE DATOS</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PHP no requiere la declaración explícita del tipo de datos.</a:t>
            </a:r>
            <a:endParaRPr/>
          </a:p>
          <a:p>
            <a:pPr indent="0" lvl="0" marL="0" marR="0" rtl="0" algn="l">
              <a:spcBef>
                <a:spcPts val="0"/>
              </a:spcBef>
              <a:spcAft>
                <a:spcPts val="0"/>
              </a:spcAft>
              <a:buNone/>
            </a:pPr>
            <a:r>
              <a:rPr lang="es-ES" sz="1800" u="sng">
                <a:solidFill>
                  <a:schemeClr val="dk1"/>
                </a:solidFill>
                <a:latin typeface="Candara"/>
                <a:ea typeface="Candara"/>
                <a:cs typeface="Candara"/>
                <a:sym typeface="Candara"/>
              </a:rPr>
              <a:t>enteros </a:t>
            </a:r>
            <a:endParaRPr sz="1800" u="sng">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 las variables se les puede asignar valores enteros. Los números enteros se usan tal cual. Pueden ser positivos o negativos: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$n1=17;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$n2=-175;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Se puede usar sistema octal si se coloca un cero antes de la cifra :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$octal=071;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$octal;</a:t>
            </a:r>
            <a:r>
              <a:rPr b="1" i="1" lang="es-ES" sz="1800">
                <a:solidFill>
                  <a:schemeClr val="dk1"/>
                </a:solidFill>
                <a:latin typeface="Candara"/>
                <a:ea typeface="Candara"/>
                <a:cs typeface="Candara"/>
                <a:sym typeface="Candara"/>
              </a:rPr>
              <a:t> //escribe 56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Además pueden estar en sistema hexadecimal si a la cifra se la antecede de un cero y una equis: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$hexa=0xA2BC;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echo</a:t>
            </a:r>
            <a:r>
              <a:rPr lang="es-ES" sz="1800">
                <a:solidFill>
                  <a:schemeClr val="dk1"/>
                </a:solidFill>
                <a:latin typeface="Candara"/>
                <a:ea typeface="Candara"/>
                <a:cs typeface="Candara"/>
                <a:sym typeface="Candara"/>
              </a:rPr>
              <a:t> $hexa;</a:t>
            </a:r>
            <a:r>
              <a:rPr b="1" i="1" lang="es-ES" sz="1800">
                <a:solidFill>
                  <a:schemeClr val="dk1"/>
                </a:solidFill>
                <a:latin typeface="Candara"/>
                <a:ea typeface="Candara"/>
                <a:cs typeface="Candara"/>
                <a:sym typeface="Candara"/>
              </a:rPr>
              <a:t> //escribe 41660 </a:t>
            </a:r>
            <a:endParaRPr/>
          </a:p>
          <a:p>
            <a:pPr indent="0" lvl="0" marL="0" marR="0" rtl="0" algn="l">
              <a:spcBef>
                <a:spcPts val="0"/>
              </a:spcBef>
              <a:spcAft>
                <a:spcPts val="0"/>
              </a:spcAft>
              <a:buNone/>
            </a:pPr>
            <a:r>
              <a:t/>
            </a:r>
            <a:endParaRPr b="1" i="1"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u="sng">
                <a:solidFill>
                  <a:schemeClr val="dk1"/>
                </a:solidFill>
                <a:latin typeface="Candara"/>
                <a:ea typeface="Candara"/>
                <a:cs typeface="Candara"/>
                <a:sym typeface="Candara"/>
              </a:rPr>
              <a:t>coma flotante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Números con decimales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$n1=234.12;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$n2=12.3e-4;</a:t>
            </a:r>
            <a:r>
              <a:rPr b="1" i="1" lang="es-ES" sz="1800">
                <a:solidFill>
                  <a:schemeClr val="dk1"/>
                </a:solidFill>
                <a:latin typeface="Candara"/>
                <a:ea typeface="Candara"/>
                <a:cs typeface="Candara"/>
                <a:sym typeface="Candara"/>
              </a:rPr>
              <a:t> //eso es 12,3·10-4, es decir 0,00123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nvSpPr>
        <p:spPr>
          <a:xfrm>
            <a:off x="467544" y="764704"/>
            <a:ext cx="849694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ndara"/>
                <a:ea typeface="Candara"/>
                <a:cs typeface="Candara"/>
                <a:sym typeface="Candara"/>
              </a:rPr>
              <a:t>cadenas </a:t>
            </a:r>
            <a:endParaRPr sz="1800" u="sng">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Se denomina así a los textos.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$nombre=“Miren García”;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Si el propio texto lleva comillas, se puede utilizar combinaciones de las comillas para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evitar el problema. Por ejemplo: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$frase = 'Antonio dijo "Hola" al llegar';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Como queremos almacenar en</a:t>
            </a:r>
            <a:r>
              <a:rPr b="1" i="1" lang="es-ES" sz="1800">
                <a:solidFill>
                  <a:schemeClr val="dk1"/>
                </a:solidFill>
                <a:latin typeface="Candara"/>
                <a:ea typeface="Candara"/>
                <a:cs typeface="Candara"/>
                <a:sym typeface="Candara"/>
              </a:rPr>
              <a:t> $frase</a:t>
            </a:r>
            <a:r>
              <a:rPr lang="es-ES" sz="1800">
                <a:solidFill>
                  <a:schemeClr val="dk1"/>
                </a:solidFill>
                <a:latin typeface="Candara"/>
                <a:ea typeface="Candara"/>
                <a:cs typeface="Candara"/>
                <a:sym typeface="Candara"/>
              </a:rPr>
              <a:t> el texto con</a:t>
            </a:r>
            <a:r>
              <a:rPr b="1" i="1" lang="es-ES" sz="1800">
                <a:solidFill>
                  <a:schemeClr val="dk1"/>
                </a:solidFill>
                <a:latin typeface="Candara"/>
                <a:ea typeface="Candara"/>
                <a:cs typeface="Candara"/>
                <a:sym typeface="Candara"/>
              </a:rPr>
              <a:t> Hola</a:t>
            </a:r>
            <a:r>
              <a:rPr lang="es-ES" sz="1800">
                <a:solidFill>
                  <a:schemeClr val="dk1"/>
                </a:solidFill>
                <a:latin typeface="Candara"/>
                <a:ea typeface="Candara"/>
                <a:cs typeface="Candara"/>
                <a:sym typeface="Candara"/>
              </a:rPr>
              <a:t> entre comillas, entonces englobamos todo el texto con comillas simples.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Otra opción es usar caracteres especiales, concretamente: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pic>
        <p:nvPicPr>
          <p:cNvPr id="366" name="Google Shape;366;p26"/>
          <p:cNvPicPr preferRelativeResize="0"/>
          <p:nvPr/>
        </p:nvPicPr>
        <p:blipFill rotWithShape="1">
          <a:blip r:embed="rId3">
            <a:alphaModFix/>
          </a:blip>
          <a:srcRect b="0" l="0" r="0" t="0"/>
          <a:stretch/>
        </p:blipFill>
        <p:spPr>
          <a:xfrm>
            <a:off x="251520" y="3429000"/>
            <a:ext cx="7812360" cy="282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500063" y="404664"/>
            <a:ext cx="8229600" cy="1144141"/>
          </a:xfrm>
          <a:prstGeom prst="rect">
            <a:avLst/>
          </a:prstGeom>
          <a:noFill/>
          <a:ln>
            <a:noFill/>
          </a:ln>
        </p:spPr>
        <p:txBody>
          <a:bodyPr anchorCtr="0" anchor="ctr" bIns="45700" lIns="91425" spcFirstLastPara="1" rIns="91425" wrap="square" tIns="45700">
            <a:normAutofit fontScale="90000"/>
          </a:bodyPr>
          <a:lstStyle/>
          <a:p>
            <a:pPr indent="-357188" lvl="0" marL="357188" rtl="0" algn="ctr">
              <a:lnSpc>
                <a:spcPct val="80000"/>
              </a:lnSpc>
              <a:spcBef>
                <a:spcPts val="0"/>
              </a:spcBef>
              <a:spcAft>
                <a:spcPts val="0"/>
              </a:spcAft>
              <a:buClr>
                <a:srgbClr val="FFFFFF"/>
              </a:buClr>
              <a:buSzPct val="100000"/>
              <a:buFont typeface="Candara"/>
              <a:buNone/>
            </a:pPr>
            <a:r>
              <a:rPr lang="es-ES" sz="3100"/>
              <a:t>Uso de \n para generar código HTML legible</a:t>
            </a:r>
            <a:br>
              <a:rPr lang="es-ES" sz="4000"/>
            </a:br>
            <a:br>
              <a:rPr lang="es-ES" sz="4000"/>
            </a:br>
            <a:endParaRPr sz="4000"/>
          </a:p>
        </p:txBody>
      </p:sp>
      <p:sp>
        <p:nvSpPr>
          <p:cNvPr id="373" name="Google Shape;373;p27"/>
          <p:cNvSpPr txBox="1"/>
          <p:nvPr>
            <p:ph idx="1" type="body"/>
          </p:nvPr>
        </p:nvSpPr>
        <p:spPr>
          <a:xfrm>
            <a:off x="785813" y="1643063"/>
            <a:ext cx="7643812" cy="4681537"/>
          </a:xfrm>
          <a:prstGeom prst="rect">
            <a:avLst/>
          </a:prstGeom>
          <a:noFill/>
          <a:ln>
            <a:noFill/>
          </a:ln>
        </p:spPr>
        <p:txBody>
          <a:bodyPr anchorCtr="0" anchor="t" bIns="45700" lIns="91425" spcFirstLastPara="1" rIns="91425" wrap="square" tIns="45700">
            <a:normAutofit/>
          </a:bodyPr>
          <a:lstStyle/>
          <a:p>
            <a:pPr indent="-357188" lvl="0" marL="357188" rtl="0" algn="l">
              <a:lnSpc>
                <a:spcPct val="80000"/>
              </a:lnSpc>
              <a:spcBef>
                <a:spcPts val="0"/>
              </a:spcBef>
              <a:spcAft>
                <a:spcPts val="0"/>
              </a:spcAft>
              <a:buSzPts val="2400"/>
              <a:buFont typeface="Noto Sans Symbols"/>
              <a:buChar char="❑"/>
            </a:pPr>
            <a:r>
              <a:rPr lang="es-ES" sz="2400">
                <a:latin typeface="Candara"/>
                <a:ea typeface="Candara"/>
                <a:cs typeface="Candara"/>
                <a:sym typeface="Candara"/>
              </a:rPr>
              <a:t>Sin el carácter  </a:t>
            </a:r>
            <a:r>
              <a:rPr b="1" i="1" lang="es-ES" sz="2400">
                <a:latin typeface="Candara"/>
                <a:ea typeface="Candara"/>
                <a:cs typeface="Candara"/>
                <a:sym typeface="Candara"/>
              </a:rPr>
              <a:t>\n</a:t>
            </a:r>
            <a:endParaRPr/>
          </a:p>
          <a:p>
            <a:pPr indent="-217488" lvl="0" marL="357188" rtl="0" algn="l">
              <a:lnSpc>
                <a:spcPct val="80000"/>
              </a:lnSpc>
              <a:spcBef>
                <a:spcPts val="440"/>
              </a:spcBef>
              <a:spcAft>
                <a:spcPts val="0"/>
              </a:spcAft>
              <a:buSzPts val="2200"/>
              <a:buFont typeface="Noto Sans Symbols"/>
              <a:buNone/>
            </a:pPr>
            <a:r>
              <a:t/>
            </a:r>
            <a:endParaRPr sz="2200">
              <a:latin typeface="Candara"/>
              <a:ea typeface="Candara"/>
              <a:cs typeface="Candara"/>
              <a:sym typeface="Candara"/>
            </a:endParaRPr>
          </a:p>
          <a:p>
            <a:pPr indent="-274319" lvl="1" marL="576263" rtl="0" algn="just">
              <a:spcBef>
                <a:spcPts val="440"/>
              </a:spcBef>
              <a:spcAft>
                <a:spcPts val="0"/>
              </a:spcAft>
              <a:buSzPts val="2200"/>
              <a:buFont typeface="Noto Sans Symbols"/>
              <a:buNone/>
            </a:pPr>
            <a:r>
              <a:t/>
            </a:r>
            <a:endParaRPr sz="2200">
              <a:latin typeface="Calibri"/>
              <a:ea typeface="Calibri"/>
              <a:cs typeface="Calibri"/>
              <a:sym typeface="Calibri"/>
            </a:endParaRPr>
          </a:p>
        </p:txBody>
      </p:sp>
      <p:cxnSp>
        <p:nvCxnSpPr>
          <p:cNvPr id="374" name="Google Shape;374;p27"/>
          <p:cNvCxnSpPr/>
          <p:nvPr/>
        </p:nvCxnSpPr>
        <p:spPr>
          <a:xfrm flipH="1" rot="10800000">
            <a:off x="500063" y="6357938"/>
            <a:ext cx="8143875" cy="1587"/>
          </a:xfrm>
          <a:prstGeom prst="straightConnector1">
            <a:avLst/>
          </a:prstGeom>
          <a:noFill/>
          <a:ln cap="flat" cmpd="sng" w="9525">
            <a:solidFill>
              <a:schemeClr val="accent1"/>
            </a:solidFill>
            <a:prstDash val="solid"/>
            <a:round/>
            <a:headEnd len="sm" w="sm" type="none"/>
            <a:tailEnd len="sm" w="sm" type="none"/>
          </a:ln>
        </p:spPr>
      </p:cxnSp>
      <p:sp>
        <p:nvSpPr>
          <p:cNvPr id="375" name="Google Shape;375;p27"/>
          <p:cNvSpPr txBox="1"/>
          <p:nvPr/>
        </p:nvSpPr>
        <p:spPr>
          <a:xfrm>
            <a:off x="3852863" y="3032125"/>
            <a:ext cx="4103687" cy="5842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print (“&lt;P&gt;Párrafo 1&lt;/P&gt;”);</a:t>
            </a:r>
            <a:endParaRPr/>
          </a:p>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print (“&lt;P&gt;Párrafo 2&lt;/P&gt;”);</a:t>
            </a:r>
            <a:endParaRPr/>
          </a:p>
        </p:txBody>
      </p:sp>
      <p:sp>
        <p:nvSpPr>
          <p:cNvPr id="376" name="Google Shape;376;p27"/>
          <p:cNvSpPr txBox="1"/>
          <p:nvPr/>
        </p:nvSpPr>
        <p:spPr>
          <a:xfrm>
            <a:off x="2052638" y="3033713"/>
            <a:ext cx="1268412"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Código PHP</a:t>
            </a:r>
            <a:endParaRPr/>
          </a:p>
        </p:txBody>
      </p:sp>
      <p:sp>
        <p:nvSpPr>
          <p:cNvPr id="377" name="Google Shape;377;p27"/>
          <p:cNvSpPr txBox="1"/>
          <p:nvPr/>
        </p:nvSpPr>
        <p:spPr>
          <a:xfrm>
            <a:off x="3852863" y="4192588"/>
            <a:ext cx="4103687" cy="338137"/>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&lt;P&gt;Párrafo 1&lt;/P&gt;&lt;P&gt;Párrafo 2&lt;/P&gt;</a:t>
            </a:r>
            <a:endParaRPr sz="1600">
              <a:solidFill>
                <a:schemeClr val="dk1"/>
              </a:solidFill>
              <a:latin typeface="Courier New"/>
              <a:ea typeface="Courier New"/>
              <a:cs typeface="Courier New"/>
              <a:sym typeface="Courier New"/>
            </a:endParaRPr>
          </a:p>
        </p:txBody>
      </p:sp>
      <p:sp>
        <p:nvSpPr>
          <p:cNvPr id="378" name="Google Shape;378;p27"/>
          <p:cNvSpPr txBox="1"/>
          <p:nvPr/>
        </p:nvSpPr>
        <p:spPr>
          <a:xfrm>
            <a:off x="2052638" y="4192588"/>
            <a:ext cx="14382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Código HTML</a:t>
            </a:r>
            <a:endParaRPr/>
          </a:p>
        </p:txBody>
      </p:sp>
      <p:sp>
        <p:nvSpPr>
          <p:cNvPr id="379" name="Google Shape;379;p27"/>
          <p:cNvSpPr txBox="1"/>
          <p:nvPr/>
        </p:nvSpPr>
        <p:spPr>
          <a:xfrm>
            <a:off x="3857625" y="5072063"/>
            <a:ext cx="4103688" cy="83026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Párrafo 1</a:t>
            </a:r>
            <a:endParaRPr/>
          </a:p>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Párrafo 2</a:t>
            </a:r>
            <a:endParaRPr/>
          </a:p>
        </p:txBody>
      </p:sp>
      <p:sp>
        <p:nvSpPr>
          <p:cNvPr id="380" name="Google Shape;380;p27"/>
          <p:cNvSpPr txBox="1"/>
          <p:nvPr/>
        </p:nvSpPr>
        <p:spPr>
          <a:xfrm>
            <a:off x="2052638" y="5337175"/>
            <a:ext cx="73977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Salida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571500" y="428625"/>
            <a:ext cx="8229600" cy="1000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sz="3100"/>
              <a:t>Uso de \n para generar código HTML legible</a:t>
            </a:r>
            <a:br>
              <a:rPr lang="es-ES" sz="4000"/>
            </a:br>
            <a:endParaRPr sz="4000"/>
          </a:p>
        </p:txBody>
      </p:sp>
      <p:sp>
        <p:nvSpPr>
          <p:cNvPr id="387" name="Google Shape;387;p28"/>
          <p:cNvSpPr txBox="1"/>
          <p:nvPr>
            <p:ph idx="1" type="body"/>
          </p:nvPr>
        </p:nvSpPr>
        <p:spPr>
          <a:xfrm>
            <a:off x="785813" y="1643063"/>
            <a:ext cx="7643812" cy="4681537"/>
          </a:xfrm>
          <a:prstGeom prst="rect">
            <a:avLst/>
          </a:prstGeom>
          <a:noFill/>
          <a:ln>
            <a:noFill/>
          </a:ln>
        </p:spPr>
        <p:txBody>
          <a:bodyPr anchorCtr="0" anchor="t" bIns="45700" lIns="91425" spcFirstLastPara="1" rIns="91425" wrap="square" tIns="45700">
            <a:normAutofit/>
          </a:bodyPr>
          <a:lstStyle/>
          <a:p>
            <a:pPr indent="-357188" lvl="0" marL="357188" rtl="0" algn="l">
              <a:lnSpc>
                <a:spcPct val="80000"/>
              </a:lnSpc>
              <a:spcBef>
                <a:spcPts val="0"/>
              </a:spcBef>
              <a:spcAft>
                <a:spcPts val="0"/>
              </a:spcAft>
              <a:buSzPts val="2400"/>
              <a:buFont typeface="Noto Sans Symbols"/>
              <a:buNone/>
            </a:pPr>
            <a:r>
              <a:t/>
            </a:r>
            <a:endParaRPr sz="2400">
              <a:latin typeface="Candara"/>
              <a:ea typeface="Candara"/>
              <a:cs typeface="Candara"/>
              <a:sym typeface="Candara"/>
            </a:endParaRPr>
          </a:p>
          <a:p>
            <a:pPr indent="-357188" lvl="0" marL="357188" rtl="0" algn="l">
              <a:lnSpc>
                <a:spcPct val="80000"/>
              </a:lnSpc>
              <a:spcBef>
                <a:spcPts val="480"/>
              </a:spcBef>
              <a:spcAft>
                <a:spcPts val="0"/>
              </a:spcAft>
              <a:buSzPts val="2400"/>
              <a:buFont typeface="Noto Sans Symbols"/>
              <a:buChar char="❑"/>
            </a:pPr>
            <a:r>
              <a:rPr lang="es-ES" sz="2400">
                <a:latin typeface="Candara"/>
                <a:ea typeface="Candara"/>
                <a:cs typeface="Candara"/>
                <a:sym typeface="Candara"/>
              </a:rPr>
              <a:t>Con el carácter  </a:t>
            </a:r>
            <a:r>
              <a:rPr b="1" i="1" lang="es-ES" sz="2400">
                <a:latin typeface="Candara"/>
                <a:ea typeface="Candara"/>
                <a:cs typeface="Candara"/>
                <a:sym typeface="Candara"/>
              </a:rPr>
              <a:t>\n</a:t>
            </a:r>
            <a:endParaRPr/>
          </a:p>
          <a:p>
            <a:pPr indent="-217488" lvl="0" marL="357188" rtl="0" algn="l">
              <a:lnSpc>
                <a:spcPct val="80000"/>
              </a:lnSpc>
              <a:spcBef>
                <a:spcPts val="440"/>
              </a:spcBef>
              <a:spcAft>
                <a:spcPts val="0"/>
              </a:spcAft>
              <a:buSzPts val="2200"/>
              <a:buFont typeface="Noto Sans Symbols"/>
              <a:buNone/>
            </a:pPr>
            <a:r>
              <a:t/>
            </a:r>
            <a:endParaRPr sz="2200">
              <a:latin typeface="Candara"/>
              <a:ea typeface="Candara"/>
              <a:cs typeface="Candara"/>
              <a:sym typeface="Candara"/>
            </a:endParaRPr>
          </a:p>
          <a:p>
            <a:pPr indent="-274319" lvl="1" marL="576263" rtl="0" algn="just">
              <a:spcBef>
                <a:spcPts val="440"/>
              </a:spcBef>
              <a:spcAft>
                <a:spcPts val="0"/>
              </a:spcAft>
              <a:buSzPts val="2200"/>
              <a:buFont typeface="Noto Sans Symbols"/>
              <a:buNone/>
            </a:pPr>
            <a:r>
              <a:t/>
            </a:r>
            <a:endParaRPr sz="2200">
              <a:latin typeface="Candara"/>
              <a:ea typeface="Candara"/>
              <a:cs typeface="Candara"/>
              <a:sym typeface="Candara"/>
            </a:endParaRPr>
          </a:p>
        </p:txBody>
      </p:sp>
      <p:cxnSp>
        <p:nvCxnSpPr>
          <p:cNvPr id="388" name="Google Shape;388;p28"/>
          <p:cNvCxnSpPr/>
          <p:nvPr/>
        </p:nvCxnSpPr>
        <p:spPr>
          <a:xfrm flipH="1" rot="10800000">
            <a:off x="500063" y="6357938"/>
            <a:ext cx="8143875" cy="1587"/>
          </a:xfrm>
          <a:prstGeom prst="straightConnector1">
            <a:avLst/>
          </a:prstGeom>
          <a:noFill/>
          <a:ln cap="flat" cmpd="sng" w="9525">
            <a:solidFill>
              <a:schemeClr val="accent1"/>
            </a:solidFill>
            <a:prstDash val="solid"/>
            <a:round/>
            <a:headEnd len="sm" w="sm" type="none"/>
            <a:tailEnd len="sm" w="sm" type="none"/>
          </a:ln>
        </p:spPr>
      </p:cxnSp>
      <p:sp>
        <p:nvSpPr>
          <p:cNvPr id="389" name="Google Shape;389;p28"/>
          <p:cNvSpPr txBox="1"/>
          <p:nvPr/>
        </p:nvSpPr>
        <p:spPr>
          <a:xfrm>
            <a:off x="3852863" y="3032125"/>
            <a:ext cx="4103687" cy="5842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print (“&lt;P&gt;Párrafo 1&lt;/P&gt;\n”);</a:t>
            </a:r>
            <a:endParaRPr/>
          </a:p>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print (“&lt;P&gt;Párrafo 2&lt;/P&gt;\n”);</a:t>
            </a:r>
            <a:endParaRPr/>
          </a:p>
        </p:txBody>
      </p:sp>
      <p:sp>
        <p:nvSpPr>
          <p:cNvPr id="390" name="Google Shape;390;p28"/>
          <p:cNvSpPr txBox="1"/>
          <p:nvPr/>
        </p:nvSpPr>
        <p:spPr>
          <a:xfrm>
            <a:off x="2052638" y="3033713"/>
            <a:ext cx="1268412"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Código PHP</a:t>
            </a:r>
            <a:endParaRPr/>
          </a:p>
        </p:txBody>
      </p:sp>
      <p:sp>
        <p:nvSpPr>
          <p:cNvPr id="391" name="Google Shape;391;p28"/>
          <p:cNvSpPr txBox="1"/>
          <p:nvPr/>
        </p:nvSpPr>
        <p:spPr>
          <a:xfrm>
            <a:off x="3852863" y="4143375"/>
            <a:ext cx="4103687" cy="5842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&lt;P&gt;Párrafo 1&lt;/P&gt;</a:t>
            </a:r>
            <a:endParaRPr/>
          </a:p>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&lt;P&gt;Párrafo 2&lt;/P&gt;</a:t>
            </a:r>
            <a:endParaRPr sz="1600">
              <a:solidFill>
                <a:schemeClr val="dk1"/>
              </a:solidFill>
              <a:latin typeface="Courier New"/>
              <a:ea typeface="Courier New"/>
              <a:cs typeface="Courier New"/>
              <a:sym typeface="Courier New"/>
            </a:endParaRPr>
          </a:p>
        </p:txBody>
      </p:sp>
      <p:sp>
        <p:nvSpPr>
          <p:cNvPr id="392" name="Google Shape;392;p28"/>
          <p:cNvSpPr txBox="1"/>
          <p:nvPr/>
        </p:nvSpPr>
        <p:spPr>
          <a:xfrm>
            <a:off x="2052638" y="4192588"/>
            <a:ext cx="14382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Código HTML</a:t>
            </a:r>
            <a:endParaRPr/>
          </a:p>
        </p:txBody>
      </p:sp>
      <p:sp>
        <p:nvSpPr>
          <p:cNvPr id="393" name="Google Shape;393;p28"/>
          <p:cNvSpPr txBox="1"/>
          <p:nvPr/>
        </p:nvSpPr>
        <p:spPr>
          <a:xfrm>
            <a:off x="3857625" y="5072063"/>
            <a:ext cx="4103688" cy="83026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Párrafo 1</a:t>
            </a:r>
            <a:endParaRPr/>
          </a:p>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ES" sz="1600">
                <a:solidFill>
                  <a:schemeClr val="dk1"/>
                </a:solidFill>
                <a:latin typeface="Courier New"/>
                <a:ea typeface="Courier New"/>
                <a:cs typeface="Courier New"/>
                <a:sym typeface="Courier New"/>
              </a:rPr>
              <a:t>Párrafo 2</a:t>
            </a:r>
            <a:endParaRPr/>
          </a:p>
        </p:txBody>
      </p:sp>
      <p:sp>
        <p:nvSpPr>
          <p:cNvPr id="394" name="Google Shape;394;p28"/>
          <p:cNvSpPr txBox="1"/>
          <p:nvPr/>
        </p:nvSpPr>
        <p:spPr>
          <a:xfrm>
            <a:off x="2052638" y="5337175"/>
            <a:ext cx="73977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Salida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nvSpPr>
        <p:spPr>
          <a:xfrm>
            <a:off x="539552" y="548680"/>
            <a:ext cx="813690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$frase = "Antonio dijo \"Hola\" al llegar";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Las secuencias de escape sólo funcionan si están encerradas entre comillas dobles. Es decir, no funciona: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$frase = 'Antonio dijo \"Hola\" al llegar';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Las barras saldrán por pantalla también.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Un hecho de PHP muy interesante es que en un texto se puede incluir el valor de una  variable. Por ejemplo: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$días=15;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$texto="Faltan $días días para el verano";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$texto;</a:t>
            </a:r>
            <a:r>
              <a:rPr b="1" i="1" lang="es-ES" sz="1800">
                <a:solidFill>
                  <a:schemeClr val="dk1"/>
                </a:solidFill>
                <a:latin typeface="Candara"/>
                <a:ea typeface="Candara"/>
                <a:cs typeface="Candara"/>
                <a:sym typeface="Candara"/>
              </a:rPr>
              <a:t>//escribe: Faltan 15 días para el verano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Por lo que el símbolo $ sólo se puede asignar a un texto si se usa su secuencia de escape \$.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Los textos se pueden concatenar con ayuda del operador punto (</a:t>
            </a:r>
            <a:r>
              <a:rPr b="1" lang="es-ES" sz="1800">
                <a:solidFill>
                  <a:schemeClr val="dk1"/>
                </a:solidFill>
                <a:latin typeface="Candara"/>
                <a:ea typeface="Candara"/>
                <a:cs typeface="Candara"/>
                <a:sym typeface="Candara"/>
              </a:rPr>
              <a:t>.</a:t>
            </a:r>
            <a:r>
              <a:rPr lang="es-ES" sz="1800">
                <a:solidFill>
                  <a:schemeClr val="dk1"/>
                </a:solidFill>
                <a:latin typeface="Candara"/>
                <a:ea typeface="Candara"/>
                <a:cs typeface="Candara"/>
                <a:sym typeface="Candara"/>
              </a:rPr>
              <a:t>). Ejemplo: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$nombre=“Miren";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$apellidos=“Bernaola";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"Nombre completo: ".$nombre." ".$apellidos;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i="1" lang="es-ES" sz="1800">
                <a:solidFill>
                  <a:schemeClr val="dk1"/>
                </a:solidFill>
                <a:latin typeface="Candara"/>
                <a:ea typeface="Candara"/>
                <a:cs typeface="Candara"/>
                <a:sym typeface="Candara"/>
              </a:rPr>
              <a:t>//escribe Nombre completo: Miren Bernaola</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idx="1" type="body"/>
          </p:nvPr>
        </p:nvSpPr>
        <p:spPr>
          <a:xfrm>
            <a:off x="872067" y="1988840"/>
            <a:ext cx="7408333" cy="4137323"/>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spcBef>
                <a:spcPts val="0"/>
              </a:spcBef>
              <a:spcAft>
                <a:spcPts val="0"/>
              </a:spcAft>
              <a:buSzPct val="100000"/>
              <a:buChar char="*"/>
            </a:pPr>
            <a:r>
              <a:rPr lang="es-ES" sz="7200"/>
              <a:t>Cuando en un documento web queremos añadir código php se indica con las etiquetas:</a:t>
            </a:r>
            <a:endParaRPr/>
          </a:p>
          <a:p>
            <a:pPr indent="-274320" lvl="0" marL="274320" rtl="0" algn="l">
              <a:spcBef>
                <a:spcPts val="360"/>
              </a:spcBef>
              <a:spcAft>
                <a:spcPts val="0"/>
              </a:spcAft>
              <a:buSzPct val="100000"/>
              <a:buChar char="*"/>
            </a:pPr>
            <a:r>
              <a:rPr lang="es-ES" sz="7200"/>
              <a:t>&lt;?php </a:t>
            </a:r>
            <a:endParaRPr/>
          </a:p>
          <a:p>
            <a:pPr indent="-274320" lvl="0" marL="274320" rtl="0" algn="l">
              <a:spcBef>
                <a:spcPts val="360"/>
              </a:spcBef>
              <a:spcAft>
                <a:spcPts val="0"/>
              </a:spcAft>
              <a:buSzPct val="100000"/>
              <a:buChar char="*"/>
            </a:pPr>
            <a:r>
              <a:rPr lang="es-ES" sz="7200"/>
              <a:t>	….código PHP</a:t>
            </a:r>
            <a:endParaRPr/>
          </a:p>
          <a:p>
            <a:pPr indent="-274320" lvl="0" marL="274320" rtl="0" algn="l">
              <a:spcBef>
                <a:spcPts val="360"/>
              </a:spcBef>
              <a:spcAft>
                <a:spcPts val="0"/>
              </a:spcAft>
              <a:buSzPct val="100000"/>
              <a:buChar char="*"/>
            </a:pPr>
            <a:r>
              <a:rPr lang="es-ES" sz="7200"/>
              <a:t>?&gt;</a:t>
            </a:r>
            <a:endParaRPr/>
          </a:p>
          <a:p>
            <a:pPr indent="-274320" lvl="0" marL="274320" rtl="0" algn="l">
              <a:spcBef>
                <a:spcPts val="360"/>
              </a:spcBef>
              <a:spcAft>
                <a:spcPts val="0"/>
              </a:spcAft>
              <a:buSzPct val="100000"/>
              <a:buChar char="*"/>
            </a:pPr>
            <a:r>
              <a:rPr lang="es-ES" sz="7200"/>
              <a:t>Podemos utilizar como editor de texto para codificar el programa PHP:</a:t>
            </a:r>
            <a:endParaRPr/>
          </a:p>
          <a:p>
            <a:pPr indent="0" lvl="0" marL="0" rtl="0" algn="l">
              <a:spcBef>
                <a:spcPts val="360"/>
              </a:spcBef>
              <a:spcAft>
                <a:spcPts val="0"/>
              </a:spcAft>
              <a:buSzPct val="100000"/>
              <a:buNone/>
            </a:pPr>
            <a:r>
              <a:rPr lang="es-ES" sz="7200"/>
              <a:t>      Visual Studio Code, Sublime, Atom , NotePad++,</a:t>
            </a:r>
            <a:r>
              <a:rPr lang="es-ES" sz="6400"/>
              <a:t>,….</a:t>
            </a:r>
            <a:endParaRPr sz="7200"/>
          </a:p>
          <a:p>
            <a:pPr indent="-274320" lvl="0" marL="274320" rtl="0" algn="l">
              <a:spcBef>
                <a:spcPts val="360"/>
              </a:spcBef>
              <a:spcAft>
                <a:spcPts val="0"/>
              </a:spcAft>
              <a:buSzPct val="100000"/>
              <a:buChar char="*"/>
            </a:pPr>
            <a:r>
              <a:rPr lang="es-ES" sz="7200"/>
              <a:t>El comando de PHP para imprimir dentro de la página se llama echo</a:t>
            </a:r>
            <a:endParaRPr/>
          </a:p>
          <a:p>
            <a:pPr indent="-274320" lvl="0" marL="274320" rtl="0" algn="l">
              <a:spcBef>
                <a:spcPts val="360"/>
              </a:spcBef>
              <a:spcAft>
                <a:spcPts val="0"/>
              </a:spcAft>
              <a:buSzPct val="100000"/>
              <a:buChar char="*"/>
            </a:pPr>
            <a:r>
              <a:rPr lang="es-ES" sz="7200"/>
              <a:t>Debemos almacenar el archivo con extensión   .php   en:  C:\wamp\www</a:t>
            </a:r>
            <a:endParaRPr/>
          </a:p>
          <a:p>
            <a:pPr indent="-274320" lvl="0" marL="274320" rtl="0" algn="l">
              <a:spcBef>
                <a:spcPts val="360"/>
              </a:spcBef>
              <a:spcAft>
                <a:spcPts val="0"/>
              </a:spcAft>
              <a:buSzPct val="100000"/>
              <a:buChar char="*"/>
            </a:pPr>
            <a:r>
              <a:rPr lang="es-ES" sz="7200"/>
              <a:t>Solicitamos dicha página desde un navegador web, para esto en la barra del navegador tecleamos: </a:t>
            </a:r>
            <a:br>
              <a:rPr lang="es-ES" sz="7200"/>
            </a:br>
            <a:r>
              <a:rPr lang="es-ES" sz="7200" u="sng">
                <a:solidFill>
                  <a:schemeClr val="hlink"/>
                </a:solidFill>
                <a:hlinkClick r:id="rId3"/>
              </a:rPr>
              <a:t>http://localhost/nombrearchivo.php</a:t>
            </a:r>
            <a:endParaRPr sz="7200" u="sng"/>
          </a:p>
          <a:p>
            <a:pPr indent="-274320" lvl="0" marL="274320" rtl="0" algn="l">
              <a:spcBef>
                <a:spcPts val="360"/>
              </a:spcBef>
              <a:spcAft>
                <a:spcPts val="0"/>
              </a:spcAft>
              <a:buSzPct val="100000"/>
              <a:buChar char="*"/>
            </a:pPr>
            <a:r>
              <a:rPr lang="es-ES" sz="7200"/>
              <a:t>Todas las líneas de código deben finalizar con un punto y coma. La marca final ?&gt; implica un ;</a:t>
            </a:r>
            <a:endParaRPr/>
          </a:p>
          <a:p>
            <a:pPr indent="-274320" lvl="0" marL="274320" rtl="0" algn="l">
              <a:spcBef>
                <a:spcPts val="360"/>
              </a:spcBef>
              <a:spcAft>
                <a:spcPts val="0"/>
              </a:spcAft>
              <a:buSzPct val="100000"/>
              <a:buChar char="*"/>
            </a:pPr>
            <a:r>
              <a:rPr lang="es-ES" sz="7200"/>
              <a:t>PHP es sensible a las mayúsculas</a:t>
            </a:r>
            <a:endParaRPr/>
          </a:p>
          <a:p>
            <a:pPr indent="-236220" lvl="0" marL="274320" rtl="0" algn="l">
              <a:spcBef>
                <a:spcPts val="120"/>
              </a:spcBef>
              <a:spcAft>
                <a:spcPts val="0"/>
              </a:spcAft>
              <a:buSzPct val="100000"/>
              <a:buNone/>
            </a:pPr>
            <a:r>
              <a:t/>
            </a:r>
            <a:endParaRPr/>
          </a:p>
        </p:txBody>
      </p:sp>
      <p:sp>
        <p:nvSpPr>
          <p:cNvPr id="233" name="Google Shape;233;p3"/>
          <p:cNvSpPr txBox="1"/>
          <p:nvPr>
            <p:ph type="title"/>
          </p:nvPr>
        </p:nvSpPr>
        <p:spPr>
          <a:xfrm>
            <a:off x="457200" y="338328"/>
            <a:ext cx="8229600" cy="9304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s-ES"/>
              <a:t>INTRODUCCIÓN A PHP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idx="1" type="body"/>
          </p:nvPr>
        </p:nvSpPr>
        <p:spPr>
          <a:xfrm>
            <a:off x="872067" y="1772816"/>
            <a:ext cx="7408333" cy="4353347"/>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100000"/>
              <a:buChar char="*"/>
            </a:pPr>
            <a:br>
              <a:rPr lang="es-ES"/>
            </a:br>
            <a:r>
              <a:rPr lang="es-ES"/>
              <a:t>echo 1; ======&gt; devuelve un 1 en el código HTML</a:t>
            </a:r>
            <a:br>
              <a:rPr lang="es-ES"/>
            </a:br>
            <a:r>
              <a:rPr lang="es-ES"/>
              <a:t>echo "hola"; ======&gt; devuelve hola en el código HTML</a:t>
            </a:r>
            <a:br>
              <a:rPr lang="es-ES"/>
            </a:br>
            <a:r>
              <a:rPr lang="es-ES"/>
              <a:t>echo 'hola'; ======&gt; devuelve hola en el código HTML</a:t>
            </a:r>
            <a:br>
              <a:rPr lang="es-ES"/>
            </a:br>
            <a:r>
              <a:rPr lang="es-ES"/>
              <a:t>echo $variable; ======&gt; devuelve el valor de la variable</a:t>
            </a:r>
            <a:br>
              <a:rPr lang="es-ES"/>
            </a:br>
            <a:r>
              <a:rPr lang="es-ES"/>
              <a:t>echo "$variable"; ======&gt; devuelve el valor de la variable</a:t>
            </a:r>
            <a:br>
              <a:rPr lang="es-ES"/>
            </a:br>
            <a:r>
              <a:rPr lang="es-ES"/>
              <a:t>echo '$variable'; ======&gt; devuelve $variable</a:t>
            </a:r>
            <a:br>
              <a:rPr lang="es-ES"/>
            </a:br>
            <a:r>
              <a:rPr lang="es-ES"/>
              <a:t>echo "&lt;h2 align="center"&gt;Encabezado&lt;/h2&gt;";</a:t>
            </a:r>
            <a:br>
              <a:rPr lang="es-ES"/>
            </a:br>
            <a:r>
              <a:rPr lang="es-ES"/>
              <a:t>devuelve error, no puede haber comillas dobles dentro de comillas dobles</a:t>
            </a:r>
            <a:br>
              <a:rPr lang="es-ES"/>
            </a:br>
            <a:r>
              <a:rPr lang="es-ES"/>
              <a:t>echo '&lt;h2 align="center"&gt;Encabezado&lt;/h2&gt;';</a:t>
            </a:r>
            <a:br>
              <a:rPr lang="es-ES"/>
            </a:br>
            <a:r>
              <a:rPr lang="es-ES"/>
              <a:t>devuelve &lt;h2 align="center"&gt;Encabezado&lt;/h2&gt;</a:t>
            </a:r>
            <a:br>
              <a:rPr lang="es-ES"/>
            </a:br>
            <a:r>
              <a:rPr lang="es-ES"/>
              <a:t>echo "&lt;h2 align=\"center\"&gt;Encabezado&lt;/h2&gt;";</a:t>
            </a:r>
            <a:br>
              <a:rPr lang="es-ES"/>
            </a:br>
            <a:r>
              <a:rPr lang="es-ES"/>
              <a:t>devuelve &lt;h2 align="center"&gt;Encabezado&lt;/h2&gt;</a:t>
            </a:r>
            <a:br>
              <a:rPr lang="es-ES"/>
            </a:br>
            <a:endParaRPr/>
          </a:p>
        </p:txBody>
      </p:sp>
      <p:sp>
        <p:nvSpPr>
          <p:cNvPr id="405" name="Google Shape;405;p30"/>
          <p:cNvSpPr txBox="1"/>
          <p:nvPr>
            <p:ph type="title"/>
          </p:nvPr>
        </p:nvSpPr>
        <p:spPr>
          <a:xfrm>
            <a:off x="457200" y="338328"/>
            <a:ext cx="8229600" cy="107444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b="1" lang="es-ES" cap="none"/>
              <a:t>EL USO DEL - ECHO - EN PHP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nvSpPr>
        <p:spPr>
          <a:xfrm>
            <a:off x="539552" y="836712"/>
            <a:ext cx="8280920" cy="5786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ndara"/>
                <a:ea typeface="Candara"/>
                <a:cs typeface="Candara"/>
                <a:sym typeface="Candara"/>
              </a:rPr>
              <a:t>Otra opción (más reciente) para definir cadenas (sintaxis heredoc): &lt;&lt;&lt;nombre y se cierra con nombre. </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$var=&lt;&lt;&lt;xxx</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Funciona igual que las comillas dobles (si hay una variable , con echo se visualiza el contenido).</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El identificador de cierre debe codificarse sólo y a partir de la columna1.</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xxx;</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Otra opción (sintaxis nowdoc):&lt;&lt;&lt;`nombre´</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$var=&lt;&lt;&lt;‘texto’</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Funciona igual que las comillas simples (si hay una variable , con echo se visualiza el nombre de la variable).</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El identificador de cierre debe codificarse sólo y a partir de la columna1.</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texto;</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Ejemplo.</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$n=“JUAN”;</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$var=&lt;&lt;&lt;xxx</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Hola que tal, $n.</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xxx;</a:t>
            </a:r>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echo $var</a:t>
            </a:r>
            <a:r>
              <a:rPr lang="es-ES" sz="1600" u="sng">
                <a:solidFill>
                  <a:schemeClr val="dk1"/>
                </a:solidFill>
                <a:latin typeface="Candara"/>
                <a:ea typeface="Candara"/>
                <a:cs typeface="Candara"/>
                <a:sym typeface="Candara"/>
              </a:rPr>
              <a:t>;</a:t>
            </a:r>
            <a:endParaRPr/>
          </a:p>
          <a:p>
            <a:pPr indent="0" lvl="0" marL="0" marR="0" rtl="0" algn="l">
              <a:spcBef>
                <a:spcPts val="0"/>
              </a:spcBef>
              <a:spcAft>
                <a:spcPts val="0"/>
              </a:spcAft>
              <a:buNone/>
            </a:pPr>
            <a:r>
              <a:rPr lang="es-ES" sz="1600" u="sng">
                <a:solidFill>
                  <a:schemeClr val="dk1"/>
                </a:solidFill>
                <a:latin typeface="Candara"/>
                <a:ea typeface="Candara"/>
                <a:cs typeface="Candara"/>
                <a:sym typeface="Candara"/>
              </a:rPr>
              <a:t>booleanos </a:t>
            </a:r>
            <a:endParaRPr sz="1600" u="sng">
              <a:solidFill>
                <a:schemeClr val="dk1"/>
              </a:solidFill>
              <a:latin typeface="Candara"/>
              <a:ea typeface="Candara"/>
              <a:cs typeface="Candara"/>
              <a:sym typeface="Candara"/>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Sólo pueden tomar como valores</a:t>
            </a:r>
            <a:r>
              <a:rPr b="1" lang="es-ES" sz="1600">
                <a:solidFill>
                  <a:schemeClr val="dk1"/>
                </a:solidFill>
                <a:latin typeface="Candara"/>
                <a:ea typeface="Candara"/>
                <a:cs typeface="Candara"/>
                <a:sym typeface="Candara"/>
              </a:rPr>
              <a:t> TRUE</a:t>
            </a:r>
            <a:r>
              <a:rPr lang="es-ES" sz="1600">
                <a:solidFill>
                  <a:schemeClr val="dk1"/>
                </a:solidFill>
                <a:latin typeface="Candara"/>
                <a:ea typeface="Candara"/>
                <a:cs typeface="Candara"/>
                <a:sym typeface="Candara"/>
              </a:rPr>
              <a:t> (verdadero) o</a:t>
            </a:r>
            <a:r>
              <a:rPr b="1" lang="es-ES" sz="1600">
                <a:solidFill>
                  <a:schemeClr val="dk1"/>
                </a:solidFill>
                <a:latin typeface="Candara"/>
                <a:ea typeface="Candara"/>
                <a:cs typeface="Candara"/>
                <a:sym typeface="Candara"/>
              </a:rPr>
              <a:t> FALSE</a:t>
            </a:r>
            <a:r>
              <a:rPr lang="es-ES" sz="1600">
                <a:solidFill>
                  <a:schemeClr val="dk1"/>
                </a:solidFill>
                <a:latin typeface="Candara"/>
                <a:ea typeface="Candara"/>
                <a:cs typeface="Candara"/>
                <a:sym typeface="Candara"/>
              </a:rPr>
              <a:t> (falso); </a:t>
            </a:r>
            <a:endParaRPr sz="1600">
              <a:solidFill>
                <a:schemeClr val="dk1"/>
              </a:solidFill>
              <a:latin typeface="Candara"/>
              <a:ea typeface="Candara"/>
              <a:cs typeface="Candara"/>
              <a:sym typeface="Candara"/>
            </a:endParaRPr>
          </a:p>
          <a:p>
            <a:pPr indent="0" lvl="0" marL="0" marR="0" rtl="0" algn="l">
              <a:spcBef>
                <a:spcPts val="0"/>
              </a:spcBef>
              <a:spcAft>
                <a:spcPts val="0"/>
              </a:spcAft>
              <a:buNone/>
            </a:pPr>
            <a:r>
              <a:rPr lang="es-ES" sz="1600">
                <a:solidFill>
                  <a:schemeClr val="dk1"/>
                </a:solidFill>
                <a:latin typeface="Candara"/>
                <a:ea typeface="Candara"/>
                <a:cs typeface="Candara"/>
                <a:sym typeface="Candara"/>
              </a:rPr>
              <a:t>$verdadero=</a:t>
            </a:r>
            <a:r>
              <a:rPr b="1" lang="es-ES" sz="1600">
                <a:solidFill>
                  <a:schemeClr val="dk1"/>
                </a:solidFill>
                <a:latin typeface="Candara"/>
                <a:ea typeface="Candara"/>
                <a:cs typeface="Candara"/>
                <a:sym typeface="Candara"/>
              </a:rPr>
              <a:t>True</a:t>
            </a:r>
            <a:r>
              <a:rPr lang="es-ES" sz="1600">
                <a:solidFill>
                  <a:schemeClr val="dk1"/>
                </a:solidFill>
                <a:latin typeface="Candara"/>
                <a:ea typeface="Candara"/>
                <a:cs typeface="Candara"/>
                <a:sym typeface="Candara"/>
              </a:rPr>
              <a:t>; </a:t>
            </a:r>
            <a:endParaRPr sz="16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600">
                <a:solidFill>
                  <a:schemeClr val="dk1"/>
                </a:solidFill>
                <a:latin typeface="Candara"/>
                <a:ea typeface="Candara"/>
                <a:cs typeface="Candara"/>
                <a:sym typeface="Candara"/>
              </a:rPr>
              <a:t>echo</a:t>
            </a:r>
            <a:r>
              <a:rPr lang="es-ES" sz="1600">
                <a:solidFill>
                  <a:schemeClr val="dk1"/>
                </a:solidFill>
                <a:latin typeface="Candara"/>
                <a:ea typeface="Candara"/>
                <a:cs typeface="Candara"/>
                <a:sym typeface="Candara"/>
              </a:rPr>
              <a:t> $verdadero;</a:t>
            </a:r>
            <a:r>
              <a:rPr b="1" i="1" lang="es-ES" sz="1600">
                <a:solidFill>
                  <a:schemeClr val="dk1"/>
                </a:solidFill>
                <a:latin typeface="Candara"/>
                <a:ea typeface="Candara"/>
                <a:cs typeface="Candara"/>
                <a:sym typeface="Candara"/>
              </a:rPr>
              <a:t> //escribe 1 </a:t>
            </a:r>
            <a:endParaRPr sz="16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nvSpPr>
        <p:spPr>
          <a:xfrm>
            <a:off x="611560" y="620688"/>
            <a:ext cx="8064896" cy="4370427"/>
          </a:xfrm>
          <a:prstGeom prst="rect">
            <a:avLst/>
          </a:prstGeom>
          <a:noFill/>
          <a:ln>
            <a:noFill/>
          </a:ln>
        </p:spPr>
        <p:txBody>
          <a:bodyPr anchorCtr="0" anchor="t" bIns="45700" lIns="91425" spcFirstLastPara="1" rIns="91425" wrap="square" tIns="45700">
            <a:spAutoFit/>
          </a:bodyPr>
          <a:lstStyle/>
          <a:p>
            <a:pPr indent="-357188" lvl="0" marL="357188" marR="0" rtl="0" algn="l">
              <a:spcBef>
                <a:spcPts val="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Ejemplos de inicialización de cadenas:</a:t>
            </a:r>
            <a:endParaRPr/>
          </a:p>
          <a:p>
            <a:pPr indent="-357188" lvl="1" marL="723901" marR="0" rtl="0" algn="l">
              <a:spcBef>
                <a:spcPts val="400"/>
              </a:spcBef>
              <a:spcAft>
                <a:spcPts val="0"/>
              </a:spcAft>
              <a:buNone/>
            </a:pPr>
            <a:r>
              <a:rPr b="0" i="0" lang="es-ES" sz="2000" u="none" cap="none" strike="noStrike">
                <a:solidFill>
                  <a:srgbClr val="000000"/>
                </a:solidFill>
                <a:latin typeface="Calibri"/>
                <a:ea typeface="Calibri"/>
                <a:cs typeface="Calibri"/>
                <a:sym typeface="Calibri"/>
              </a:rPr>
              <a:t>$a = 9;</a:t>
            </a:r>
            <a:endParaRPr/>
          </a:p>
          <a:p>
            <a:pPr indent="-357188" lvl="1" marL="723901" marR="0" rtl="0" algn="l">
              <a:spcBef>
                <a:spcPts val="400"/>
              </a:spcBef>
              <a:spcAft>
                <a:spcPts val="0"/>
              </a:spcAft>
              <a:buNone/>
            </a:pPr>
            <a:r>
              <a:rPr b="0" i="0" lang="es-ES" sz="2000" u="none" cap="none" strike="noStrike">
                <a:solidFill>
                  <a:srgbClr val="000000"/>
                </a:solidFill>
                <a:latin typeface="Calibri"/>
                <a:ea typeface="Calibri"/>
                <a:cs typeface="Calibri"/>
                <a:sym typeface="Calibri"/>
              </a:rPr>
              <a:t>print ‘a vale $a\n’;		// muestra </a:t>
            </a:r>
            <a:r>
              <a:rPr b="1" i="0" lang="es-ES" sz="2000" u="none" cap="none" strike="noStrike">
                <a:solidFill>
                  <a:srgbClr val="009DD9"/>
                </a:solidFill>
                <a:latin typeface="Calibri"/>
                <a:ea typeface="Calibri"/>
                <a:cs typeface="Calibri"/>
                <a:sym typeface="Calibri"/>
              </a:rPr>
              <a:t>a vale $a\n</a:t>
            </a:r>
            <a:endParaRPr/>
          </a:p>
          <a:p>
            <a:pPr indent="-357188" lvl="1" marL="723901" marR="0" rtl="0" algn="l">
              <a:spcBef>
                <a:spcPts val="400"/>
              </a:spcBef>
              <a:spcAft>
                <a:spcPts val="0"/>
              </a:spcAft>
              <a:buNone/>
            </a:pPr>
            <a:r>
              <a:rPr b="0" i="0" lang="es-ES" sz="2000" u="none" cap="none" strike="noStrike">
                <a:solidFill>
                  <a:srgbClr val="000000"/>
                </a:solidFill>
                <a:latin typeface="Calibri"/>
                <a:ea typeface="Calibri"/>
                <a:cs typeface="Calibri"/>
                <a:sym typeface="Calibri"/>
              </a:rPr>
              <a:t>print “a vale $a\n”;		// muestra </a:t>
            </a:r>
            <a:r>
              <a:rPr b="1" i="0" lang="es-ES" sz="2000" u="none" cap="none" strike="noStrike">
                <a:solidFill>
                  <a:srgbClr val="009DD9"/>
                </a:solidFill>
                <a:latin typeface="Calibri"/>
                <a:ea typeface="Calibri"/>
                <a:cs typeface="Calibri"/>
                <a:sym typeface="Calibri"/>
              </a:rPr>
              <a:t>a vale 9</a:t>
            </a:r>
            <a:r>
              <a:rPr b="0" i="0" lang="es-ES" sz="2000" u="none" cap="none" strike="noStrike">
                <a:solidFill>
                  <a:srgbClr val="000000"/>
                </a:solidFill>
                <a:latin typeface="Calibri"/>
                <a:ea typeface="Calibri"/>
                <a:cs typeface="Calibri"/>
                <a:sym typeface="Calibri"/>
              </a:rPr>
              <a:t> y salta línea en HTML</a:t>
            </a:r>
            <a:endParaRPr/>
          </a:p>
          <a:p>
            <a:pPr indent="-357188" lvl="1" marL="723901" marR="0" rtl="0" algn="l">
              <a:spcBef>
                <a:spcPts val="400"/>
              </a:spcBef>
              <a:spcAft>
                <a:spcPts val="0"/>
              </a:spcAft>
              <a:buNone/>
            </a:pPr>
            <a:r>
              <a:rPr b="0" i="0" lang="es-ES" sz="2000" u="none" cap="none" strike="noStrike">
                <a:solidFill>
                  <a:srgbClr val="000000"/>
                </a:solidFill>
                <a:latin typeface="Calibri"/>
                <a:ea typeface="Calibri"/>
                <a:cs typeface="Calibri"/>
                <a:sym typeface="Calibri"/>
              </a:rPr>
              <a:t>print “&lt;IMG SRC=‘logo.gif’&gt;”;         // muestra </a:t>
            </a:r>
            <a:r>
              <a:rPr b="1" i="0" lang="es-ES" sz="2000" u="none" cap="none" strike="noStrike">
                <a:solidFill>
                  <a:srgbClr val="009DD9"/>
                </a:solidFill>
                <a:latin typeface="Calibri"/>
                <a:ea typeface="Calibri"/>
                <a:cs typeface="Calibri"/>
                <a:sym typeface="Calibri"/>
              </a:rPr>
              <a:t>la imagen correspondiente</a:t>
            </a:r>
            <a:endParaRPr/>
          </a:p>
          <a:p>
            <a:pPr indent="-357188" lvl="1" marL="723901" marR="0" rtl="0" algn="l">
              <a:spcBef>
                <a:spcPts val="400"/>
              </a:spcBef>
              <a:spcAft>
                <a:spcPts val="0"/>
              </a:spcAft>
              <a:buNone/>
            </a:pPr>
            <a:r>
              <a:rPr b="0" i="0" lang="es-ES" sz="2000" u="none" cap="none" strike="noStrike">
                <a:solidFill>
                  <a:srgbClr val="000000"/>
                </a:solidFill>
                <a:latin typeface="Calibri"/>
                <a:ea typeface="Calibri"/>
                <a:cs typeface="Calibri"/>
                <a:sym typeface="Calibri"/>
              </a:rPr>
              <a:t>print “&lt;IMG SRC=\”logo.gif\”&gt;”;    </a:t>
            </a:r>
            <a:endParaRPr b="1" i="0" sz="2000" u="none" cap="none" strike="noStrike">
              <a:solidFill>
                <a:srgbClr val="009DD9"/>
              </a:solidFill>
              <a:latin typeface="Calibri"/>
              <a:ea typeface="Calibri"/>
              <a:cs typeface="Calibri"/>
              <a:sym typeface="Calibri"/>
            </a:endParaRPr>
          </a:p>
          <a:p>
            <a:pPr indent="-357188" lvl="0" marL="357188" marR="0" rtl="0" algn="l">
              <a:spcBef>
                <a:spcPts val="400"/>
              </a:spcBef>
              <a:spcAft>
                <a:spcPts val="0"/>
              </a:spcAft>
              <a:buNone/>
            </a:pPr>
            <a:r>
              <a:rPr lang="es-ES" sz="2000">
                <a:solidFill>
                  <a:srgbClr val="000000"/>
                </a:solidFill>
                <a:latin typeface="Calibri"/>
                <a:ea typeface="Calibri"/>
                <a:cs typeface="Calibri"/>
                <a:sym typeface="Calibri"/>
              </a:rPr>
              <a:t>	$nombre=“Pepe”;</a:t>
            </a:r>
            <a:endParaRPr/>
          </a:p>
          <a:p>
            <a:pPr indent="-357188" lvl="0" marL="357188" marR="0" rtl="0" algn="l">
              <a:spcBef>
                <a:spcPts val="400"/>
              </a:spcBef>
              <a:spcAft>
                <a:spcPts val="0"/>
              </a:spcAft>
              <a:buNone/>
            </a:pPr>
            <a:r>
              <a:rPr lang="es-ES" sz="2000">
                <a:solidFill>
                  <a:srgbClr val="000000"/>
                </a:solidFill>
                <a:latin typeface="Calibri"/>
                <a:ea typeface="Calibri"/>
                <a:cs typeface="Calibri"/>
                <a:sym typeface="Calibri"/>
              </a:rPr>
              <a:t>	$var = &lt;&lt;&lt;xxx		// Sintaxis heredoc</a:t>
            </a:r>
            <a:endParaRPr sz="2000">
              <a:solidFill>
                <a:srgbClr val="000000"/>
              </a:solidFill>
              <a:latin typeface="Calibri"/>
              <a:ea typeface="Calibri"/>
              <a:cs typeface="Calibri"/>
              <a:sym typeface="Calibri"/>
            </a:endParaRPr>
          </a:p>
          <a:p>
            <a:pPr indent="-357188" lvl="0" marL="357188" marR="0" rtl="0" algn="l">
              <a:spcBef>
                <a:spcPts val="400"/>
              </a:spcBef>
              <a:spcAft>
                <a:spcPts val="0"/>
              </a:spcAft>
              <a:buNone/>
            </a:pPr>
            <a:r>
              <a:rPr lang="es-ES" sz="2000">
                <a:solidFill>
                  <a:srgbClr val="000000"/>
                </a:solidFill>
                <a:latin typeface="Calibri"/>
                <a:ea typeface="Calibri"/>
                <a:cs typeface="Calibri"/>
                <a:sym typeface="Calibri"/>
              </a:rPr>
              <a:t>	Esta es una cadena que termina al encontrarse xxx. $nombre</a:t>
            </a:r>
            <a:endParaRPr/>
          </a:p>
          <a:p>
            <a:pPr indent="-357188" lvl="0" marL="357188" marR="0" rtl="0" algn="l">
              <a:spcBef>
                <a:spcPts val="400"/>
              </a:spcBef>
              <a:spcAft>
                <a:spcPts val="0"/>
              </a:spcAft>
              <a:buNone/>
            </a:pPr>
            <a:r>
              <a:rPr lang="es-ES" sz="2000">
                <a:solidFill>
                  <a:srgbClr val="000000"/>
                </a:solidFill>
                <a:latin typeface="Calibri"/>
                <a:ea typeface="Calibri"/>
                <a:cs typeface="Calibri"/>
                <a:sym typeface="Calibri"/>
              </a:rPr>
              <a:t> 	xxx;				// Muestra:</a:t>
            </a:r>
            <a:endParaRPr/>
          </a:p>
          <a:p>
            <a:pPr indent="-357188" lvl="0" marL="357188" marR="0" rtl="0" algn="l">
              <a:spcBef>
                <a:spcPts val="400"/>
              </a:spcBef>
              <a:spcAft>
                <a:spcPts val="0"/>
              </a:spcAft>
              <a:buNone/>
            </a:pPr>
            <a:r>
              <a:rPr lang="es-ES" sz="2000">
                <a:solidFill>
                  <a:srgbClr val="000000"/>
                </a:solidFill>
                <a:latin typeface="Calibri"/>
                <a:ea typeface="Calibri"/>
                <a:cs typeface="Calibri"/>
                <a:sym typeface="Calibri"/>
              </a:rPr>
              <a:t>		// Esta es una cadena que termina al encontrarse xxx. Pepe</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nvSpPr>
        <p:spPr>
          <a:xfrm>
            <a:off x="683568" y="692696"/>
            <a:ext cx="7416900" cy="1340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Ejercicios: </a:t>
            </a:r>
            <a:r>
              <a:rPr lang="es-ES" sz="1800">
                <a:solidFill>
                  <a:srgbClr val="980000"/>
                </a:solidFill>
                <a:latin typeface="Candara"/>
                <a:ea typeface="Candara"/>
                <a:cs typeface="Candara"/>
                <a:sym typeface="Candara"/>
              </a:rPr>
              <a:t>CORREGIDOS</a:t>
            </a:r>
            <a:endParaRPr>
              <a:solidFill>
                <a:srgbClr val="980000"/>
              </a:solidFill>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1.-¿Cómo se puede indicar el inicio y el final de un bloque de código 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rgbClr val="10CF9B"/>
                </a:solidFill>
                <a:latin typeface="Candara"/>
                <a:ea typeface="Candara"/>
                <a:cs typeface="Candara"/>
                <a:sym typeface="Candara"/>
              </a:rPr>
              <a:t>&lt;?php</a:t>
            </a:r>
            <a:endParaRPr sz="1800">
              <a:solidFill>
                <a:srgbClr val="10CF9B"/>
              </a:solidFill>
              <a:latin typeface="Candara"/>
              <a:ea typeface="Candara"/>
              <a:cs typeface="Candara"/>
              <a:sym typeface="Candara"/>
            </a:endParaRPr>
          </a:p>
          <a:p>
            <a:pPr indent="0" lvl="0" marL="0" marR="0" rtl="0" algn="l">
              <a:spcBef>
                <a:spcPts val="0"/>
              </a:spcBef>
              <a:spcAft>
                <a:spcPts val="0"/>
              </a:spcAft>
              <a:buNone/>
            </a:pPr>
            <a:r>
              <a:rPr lang="es-ES" sz="1800">
                <a:solidFill>
                  <a:srgbClr val="10CF9B"/>
                </a:solidFill>
                <a:latin typeface="Candara"/>
                <a:ea typeface="Candara"/>
                <a:cs typeface="Candara"/>
                <a:sym typeface="Candara"/>
              </a:rPr>
              <a:t>?&gt;</a:t>
            </a:r>
            <a:endParaRPr sz="1800">
              <a:solidFill>
                <a:srgbClr val="10CF9B"/>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2.-Indicar si estos nombre son nombres válidos para variables:</a:t>
            </a:r>
            <a:endParaRPr/>
          </a:p>
          <a:p>
            <a:pPr indent="-342900" lvl="0" marL="342900" marR="0" rtl="0" algn="l">
              <a:spcBef>
                <a:spcPts val="0"/>
              </a:spcBef>
              <a:spcAft>
                <a:spcPts val="0"/>
              </a:spcAft>
              <a:buClr>
                <a:schemeClr val="dk1"/>
              </a:buClr>
              <a:buSzPts val="1800"/>
              <a:buFont typeface="Candara"/>
              <a:buAutoNum type="alphaLcParenR"/>
            </a:pPr>
            <a:r>
              <a:rPr lang="es-ES" sz="1800">
                <a:solidFill>
                  <a:srgbClr val="10CF9B"/>
                </a:solidFill>
                <a:latin typeface="Candara"/>
                <a:ea typeface="Candara"/>
                <a:cs typeface="Candara"/>
                <a:sym typeface="Candara"/>
              </a:rPr>
              <a:t>$_cont  </a:t>
            </a:r>
            <a:r>
              <a:rPr lang="es-ES" sz="1800">
                <a:solidFill>
                  <a:schemeClr val="dk1"/>
                </a:solidFill>
                <a:latin typeface="Candara"/>
                <a:ea typeface="Candara"/>
                <a:cs typeface="Candara"/>
                <a:sym typeface="Candara"/>
              </a:rPr>
              <a:t>    d)</a:t>
            </a:r>
            <a:r>
              <a:rPr lang="es-ES" sz="1800">
                <a:solidFill>
                  <a:srgbClr val="FF0000"/>
                </a:solidFill>
                <a:latin typeface="Candara"/>
                <a:ea typeface="Candara"/>
                <a:cs typeface="Candara"/>
                <a:sym typeface="Candara"/>
              </a:rPr>
              <a:t>$1cont</a:t>
            </a:r>
            <a:endParaRPr>
              <a:solidFill>
                <a:schemeClr val="dk1"/>
              </a:solidFill>
            </a:endParaRPr>
          </a:p>
          <a:p>
            <a:pPr indent="-342900" lvl="0" marL="342900" marR="0" rtl="0" algn="l">
              <a:spcBef>
                <a:spcPts val="0"/>
              </a:spcBef>
              <a:spcAft>
                <a:spcPts val="0"/>
              </a:spcAft>
              <a:buClr>
                <a:srgbClr val="DD0000"/>
              </a:buClr>
              <a:buSzPts val="1800"/>
              <a:buFont typeface="Candara"/>
              <a:buAutoNum type="alphaLcParenR"/>
            </a:pPr>
            <a:r>
              <a:rPr lang="es-ES" sz="1800">
                <a:solidFill>
                  <a:srgbClr val="DD0000"/>
                </a:solidFill>
                <a:latin typeface="Candara"/>
                <a:ea typeface="Candara"/>
                <a:cs typeface="Candara"/>
                <a:sym typeface="Candara"/>
              </a:rPr>
              <a:t>cont           e)¿son la misma variable $var y $VAR? </a:t>
            </a:r>
            <a:endParaRPr>
              <a:solidFill>
                <a:srgbClr val="DD0000"/>
              </a:solidFill>
            </a:endParaRPr>
          </a:p>
          <a:p>
            <a:pPr indent="-342900" lvl="0" marL="342900" marR="0" rtl="0" algn="l">
              <a:spcBef>
                <a:spcPts val="0"/>
              </a:spcBef>
              <a:spcAft>
                <a:spcPts val="0"/>
              </a:spcAft>
              <a:buClr>
                <a:schemeClr val="dk1"/>
              </a:buClr>
              <a:buSzPts val="1800"/>
              <a:buFont typeface="Candara"/>
              <a:buAutoNum type="alphaLcParenR"/>
            </a:pPr>
            <a:r>
              <a:rPr lang="es-ES" sz="1800">
                <a:solidFill>
                  <a:srgbClr val="DD0000"/>
                </a:solidFill>
                <a:latin typeface="Candara"/>
                <a:ea typeface="Candara"/>
                <a:cs typeface="Candara"/>
                <a:sym typeface="Candara"/>
              </a:rPr>
              <a:t>1$cont   </a:t>
            </a:r>
            <a:r>
              <a:rPr lang="es-ES" sz="1800">
                <a:solidFill>
                  <a:schemeClr val="dk1"/>
                </a:solidFill>
                <a:latin typeface="Candara"/>
                <a:ea typeface="Candara"/>
                <a:cs typeface="Candara"/>
                <a:sym typeface="Candara"/>
              </a:rPr>
              <a:t>     f)</a:t>
            </a:r>
            <a:r>
              <a:rPr lang="es-ES" sz="1800">
                <a:solidFill>
                  <a:srgbClr val="10CF9B"/>
                </a:solidFill>
                <a:latin typeface="Candara"/>
                <a:ea typeface="Candara"/>
                <a:cs typeface="Candara"/>
                <a:sym typeface="Candara"/>
              </a:rPr>
              <a:t>$_var</a:t>
            </a:r>
            <a:endParaRPr sz="1800">
              <a:solidFill>
                <a:srgbClr val="10CF9B"/>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3.- ¿El tipo de dato de una variable queda determinado por el dato que se le asigne? </a:t>
            </a:r>
            <a:r>
              <a:rPr lang="es-ES" sz="1800">
                <a:solidFill>
                  <a:srgbClr val="10CF9B"/>
                </a:solidFill>
                <a:latin typeface="Candara"/>
                <a:ea typeface="Candara"/>
                <a:cs typeface="Candara"/>
                <a:sym typeface="Candara"/>
              </a:rPr>
              <a:t>Si, al iniciar ya queda implicito ya que no se declara.</a:t>
            </a:r>
            <a:endParaRPr>
              <a:solidFill>
                <a:srgbClr val="10CF9B"/>
              </a:solidFill>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4.-Busca en la función: phpinfo() la ruta del fichero php.ini</a:t>
            </a:r>
            <a:endParaRPr sz="1800">
              <a:solidFill>
                <a:schemeClr val="dk1"/>
              </a:solidFill>
              <a:latin typeface="Candara"/>
              <a:ea typeface="Candara"/>
              <a:cs typeface="Candara"/>
              <a:sym typeface="Candara"/>
            </a:endParaRPr>
          </a:p>
          <a:p>
            <a:pPr indent="0" lvl="0" marL="139700" marR="139700" rtl="0" algn="l">
              <a:lnSpc>
                <a:spcPct val="115000"/>
              </a:lnSpc>
              <a:spcBef>
                <a:spcPts val="0"/>
              </a:spcBef>
              <a:spcAft>
                <a:spcPts val="0"/>
              </a:spcAft>
              <a:buClr>
                <a:schemeClr val="dk1"/>
              </a:buClr>
              <a:buSzPts val="1100"/>
              <a:buFont typeface="Arial"/>
              <a:buNone/>
            </a:pPr>
            <a:r>
              <a:rPr lang="es-ES" sz="1350">
                <a:solidFill>
                  <a:srgbClr val="10CF9B"/>
                </a:solidFill>
                <a:highlight>
                  <a:srgbClr val="F5F7F8"/>
                </a:highlight>
                <a:latin typeface="Courier New"/>
                <a:ea typeface="Courier New"/>
                <a:cs typeface="Courier New"/>
                <a:sym typeface="Courier New"/>
              </a:rPr>
              <a:t>&lt;?php</a:t>
            </a:r>
            <a:endParaRPr sz="1350">
              <a:solidFill>
                <a:srgbClr val="10CF9B"/>
              </a:solidFill>
              <a:highlight>
                <a:srgbClr val="F5F7F8"/>
              </a:highlight>
              <a:latin typeface="Courier New"/>
              <a:ea typeface="Courier New"/>
              <a:cs typeface="Courier New"/>
              <a:sym typeface="Courier New"/>
            </a:endParaRPr>
          </a:p>
          <a:p>
            <a:pPr indent="0" lvl="0" marL="139700" marR="139700" rtl="0" algn="l">
              <a:lnSpc>
                <a:spcPct val="115000"/>
              </a:lnSpc>
              <a:spcBef>
                <a:spcPts val="0"/>
              </a:spcBef>
              <a:spcAft>
                <a:spcPts val="0"/>
              </a:spcAft>
              <a:buClr>
                <a:schemeClr val="dk1"/>
              </a:buClr>
              <a:buSzPts val="1100"/>
              <a:buFont typeface="Arial"/>
              <a:buNone/>
            </a:pPr>
            <a:r>
              <a:rPr lang="es-ES" sz="1350">
                <a:solidFill>
                  <a:srgbClr val="10CF9B"/>
                </a:solidFill>
                <a:highlight>
                  <a:srgbClr val="F5F7F8"/>
                </a:highlight>
                <a:latin typeface="Courier New"/>
                <a:ea typeface="Courier New"/>
                <a:cs typeface="Courier New"/>
                <a:sym typeface="Courier New"/>
              </a:rPr>
              <a:t>phpinfo();</a:t>
            </a:r>
            <a:endParaRPr sz="1350">
              <a:solidFill>
                <a:srgbClr val="10CF9B"/>
              </a:solidFill>
              <a:highlight>
                <a:srgbClr val="F5F7F8"/>
              </a:highlight>
              <a:latin typeface="Courier New"/>
              <a:ea typeface="Courier New"/>
              <a:cs typeface="Courier New"/>
              <a:sym typeface="Courier New"/>
            </a:endParaRPr>
          </a:p>
          <a:p>
            <a:pPr indent="0" lvl="0" marL="139700" marR="139700" rtl="0" algn="l">
              <a:lnSpc>
                <a:spcPct val="115000"/>
              </a:lnSpc>
              <a:spcBef>
                <a:spcPts val="0"/>
              </a:spcBef>
              <a:spcAft>
                <a:spcPts val="0"/>
              </a:spcAft>
              <a:buClr>
                <a:schemeClr val="dk1"/>
              </a:buClr>
              <a:buSzPts val="1100"/>
              <a:buFont typeface="Arial"/>
              <a:buNone/>
            </a:pPr>
            <a:r>
              <a:rPr lang="es-ES" sz="1350">
                <a:solidFill>
                  <a:srgbClr val="10CF9B"/>
                </a:solidFill>
                <a:highlight>
                  <a:srgbClr val="F5F7F8"/>
                </a:highlight>
                <a:latin typeface="Courier New"/>
                <a:ea typeface="Courier New"/>
                <a:cs typeface="Courier New"/>
                <a:sym typeface="Courier New"/>
              </a:rPr>
              <a:t>?&gt;</a:t>
            </a:r>
            <a:endParaRPr sz="1350">
              <a:solidFill>
                <a:srgbClr val="10CF9B"/>
              </a:solidFill>
              <a:highlight>
                <a:srgbClr val="F5F7F8"/>
              </a:highlight>
              <a:latin typeface="Courier New"/>
              <a:ea typeface="Courier New"/>
              <a:cs typeface="Courier New"/>
              <a:sym typeface="Courier New"/>
            </a:endParaRPr>
          </a:p>
          <a:p>
            <a:pPr indent="0" lvl="0" marL="139700" marR="139700" rtl="0" algn="l">
              <a:lnSpc>
                <a:spcPct val="115000"/>
              </a:lnSpc>
              <a:spcBef>
                <a:spcPts val="0"/>
              </a:spcBef>
              <a:spcAft>
                <a:spcPts val="0"/>
              </a:spcAft>
              <a:buClr>
                <a:schemeClr val="dk1"/>
              </a:buClr>
              <a:buSzPts val="1100"/>
              <a:buFont typeface="Arial"/>
              <a:buNone/>
            </a:pPr>
            <a:r>
              <a:rPr lang="es-ES" sz="1350">
                <a:solidFill>
                  <a:srgbClr val="FF0000"/>
                </a:solidFill>
                <a:highlight>
                  <a:srgbClr val="F5F7F8"/>
                </a:highlight>
                <a:latin typeface="Courier New"/>
                <a:ea typeface="Courier New"/>
                <a:cs typeface="Courier New"/>
                <a:sym typeface="Courier New"/>
              </a:rPr>
              <a:t>Ir a programa warmp (a la derecha parte baja)con boton izquierdo/ PHP/ PHP.ini / Edición/ Buscar</a:t>
            </a:r>
            <a:endParaRPr sz="1350">
              <a:solidFill>
                <a:srgbClr val="FF0000"/>
              </a:solidFill>
              <a:highlight>
                <a:srgbClr val="F5F7F8"/>
              </a:highlight>
              <a:latin typeface="Courier New"/>
              <a:ea typeface="Courier New"/>
              <a:cs typeface="Courier New"/>
              <a:sym typeface="Courier New"/>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5.-</a:t>
            </a:r>
            <a:r>
              <a:rPr lang="es-ES" sz="1800">
                <a:solidFill>
                  <a:schemeClr val="dk1"/>
                </a:solidFill>
                <a:latin typeface="Candara"/>
                <a:ea typeface="Candara"/>
                <a:cs typeface="Candara"/>
                <a:sym typeface="Candara"/>
              </a:rPr>
              <a:t> Utiliza la sintaxis heredoc</a:t>
            </a:r>
            <a:r>
              <a:rPr lang="es-ES" sz="1800">
                <a:solidFill>
                  <a:schemeClr val="dk1"/>
                </a:solidFill>
                <a:latin typeface="Candara"/>
                <a:ea typeface="Candara"/>
                <a:cs typeface="Candara"/>
                <a:sym typeface="Candara"/>
              </a:rPr>
              <a:t>.</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&lt;?php</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$hola = &lt;&lt;&lt;EOD</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HOLA HOLA</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HOLA</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EOD;</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echo $hola;</a:t>
            </a:r>
            <a:endParaRPr sz="2100">
              <a:solidFill>
                <a:srgbClr val="10CF9B"/>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6.- Utiliza la sintaxis nowdoc.</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$string = &lt;&lt;&lt;'HEY'</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Esto es un texto</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en nowdoc</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que es como si fuera con</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comillas simples ''</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HEY;</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 Como con las comillas simples, no interpreta variables ni clases</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class Comunicacion{</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    public $saludo = "hola";</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$comunicacion = new Comunicacion();</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$saludo = "buen día";</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echo &lt;&lt;&lt;'HEY'</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Cuando saludo digo $saludo,</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o a veces también $comunicacion-&gt;saludo</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HEY;</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 Devuelve el texto literalmente sin interpretar las variables</a:t>
            </a:r>
            <a:endParaRPr sz="1350">
              <a:solidFill>
                <a:srgbClr val="10CF9B"/>
              </a:solidFill>
              <a:latin typeface="Courier New"/>
              <a:ea typeface="Courier New"/>
              <a:cs typeface="Courier New"/>
              <a:sym typeface="Courier New"/>
            </a:endParaRPr>
          </a:p>
          <a:p>
            <a:pPr indent="0" lvl="0" marL="0" marR="0" rtl="0" algn="l">
              <a:spcBef>
                <a:spcPts val="0"/>
              </a:spcBef>
              <a:spcAft>
                <a:spcPts val="0"/>
              </a:spcAft>
              <a:buNone/>
            </a:pPr>
            <a:r>
              <a:rPr lang="es-ES" sz="1350">
                <a:solidFill>
                  <a:srgbClr val="10CF9B"/>
                </a:solidFill>
                <a:latin typeface="Courier New"/>
                <a:ea typeface="Courier New"/>
                <a:cs typeface="Courier New"/>
                <a:sym typeface="Courier New"/>
              </a:rPr>
              <a:t>// Si se quiere que las interprete, se usa heredoc</a:t>
            </a:r>
            <a:endParaRPr sz="2100">
              <a:solidFill>
                <a:srgbClr val="10CF9B"/>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7.- Para obtener el tipo de una variable se utiliza la función:</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gettype(nombreVariable);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Comprueba dicha función con varios tipos de variables.</a:t>
            </a:r>
            <a:endParaRPr/>
          </a:p>
          <a:p>
            <a:pPr indent="0" lvl="0" marL="0" marR="0" rtl="0" algn="l">
              <a:spcBef>
                <a:spcPts val="0"/>
              </a:spcBef>
              <a:spcAft>
                <a:spcPts val="0"/>
              </a:spcAft>
              <a:buNone/>
            </a:pPr>
            <a:r>
              <a:t/>
            </a:r>
            <a:endParaRPr sz="2200">
              <a:solidFill>
                <a:schemeClr val="dk1"/>
              </a:solidFill>
              <a:latin typeface="Candara"/>
              <a:ea typeface="Candara"/>
              <a:cs typeface="Candara"/>
              <a:sym typeface="Candara"/>
            </a:endParaRPr>
          </a:p>
          <a:p>
            <a:pPr indent="0" lvl="1" marL="366712" rtl="0" algn="l">
              <a:spcBef>
                <a:spcPts val="220"/>
              </a:spcBef>
              <a:spcAft>
                <a:spcPts val="0"/>
              </a:spcAft>
              <a:buClr>
                <a:schemeClr val="dk1"/>
              </a:buClr>
              <a:buFont typeface="Arial"/>
              <a:buNone/>
            </a:pPr>
            <a:r>
              <a:rPr lang="es-ES" sz="1500">
                <a:solidFill>
                  <a:schemeClr val="dk1"/>
                </a:solidFill>
                <a:latin typeface="Calibri"/>
                <a:ea typeface="Calibri"/>
                <a:cs typeface="Calibri"/>
                <a:sym typeface="Calibri"/>
              </a:rPr>
              <a:t>$cont=0;</a:t>
            </a:r>
            <a:endParaRPr sz="1800">
              <a:solidFill>
                <a:schemeClr val="dk1"/>
              </a:solidFill>
            </a:endParaRPr>
          </a:p>
          <a:p>
            <a:pPr indent="0" lvl="1" marL="366712" rtl="0" algn="l">
              <a:spcBef>
                <a:spcPts val="220"/>
              </a:spcBef>
              <a:spcAft>
                <a:spcPts val="0"/>
              </a:spcAft>
              <a:buClr>
                <a:schemeClr val="dk1"/>
              </a:buClr>
              <a:buFont typeface="Arial"/>
              <a:buNone/>
            </a:pPr>
            <a:r>
              <a:rPr lang="es-ES" sz="1500">
                <a:solidFill>
                  <a:schemeClr val="dk1"/>
                </a:solidFill>
                <a:latin typeface="Calibri"/>
                <a:ea typeface="Calibri"/>
                <a:cs typeface="Calibri"/>
                <a:sym typeface="Calibri"/>
              </a:rPr>
              <a:t>$nombre="Ane";</a:t>
            </a:r>
            <a:endParaRPr sz="1800">
              <a:solidFill>
                <a:schemeClr val="dk1"/>
              </a:solidFill>
            </a:endParaRPr>
          </a:p>
          <a:p>
            <a:pPr indent="0" lvl="1" marL="366712" rtl="0" algn="l">
              <a:spcBef>
                <a:spcPts val="220"/>
              </a:spcBef>
              <a:spcAft>
                <a:spcPts val="0"/>
              </a:spcAft>
              <a:buClr>
                <a:schemeClr val="dk1"/>
              </a:buClr>
              <a:buFont typeface="Arial"/>
              <a:buNone/>
            </a:pPr>
            <a:r>
              <a:rPr lang="es-ES" sz="1500">
                <a:solidFill>
                  <a:schemeClr val="dk1"/>
                </a:solidFill>
                <a:latin typeface="Calibri"/>
                <a:ea typeface="Calibri"/>
                <a:cs typeface="Calibri"/>
                <a:sym typeface="Calibri"/>
              </a:rPr>
              <a:t>echo (gettype($cont));</a:t>
            </a:r>
            <a:endParaRPr sz="1800">
              <a:solidFill>
                <a:schemeClr val="dk1"/>
              </a:solidFill>
            </a:endParaRPr>
          </a:p>
          <a:p>
            <a:pPr indent="0" lvl="1" marL="366712" rtl="0" algn="l">
              <a:spcBef>
                <a:spcPts val="220"/>
              </a:spcBef>
              <a:spcAft>
                <a:spcPts val="0"/>
              </a:spcAft>
              <a:buClr>
                <a:schemeClr val="dk1"/>
              </a:buClr>
              <a:buFont typeface="Arial"/>
              <a:buNone/>
            </a:pPr>
            <a:r>
              <a:rPr lang="es-ES" sz="1500">
                <a:solidFill>
                  <a:schemeClr val="dk1"/>
                </a:solidFill>
                <a:latin typeface="Calibri"/>
                <a:ea typeface="Calibri"/>
                <a:cs typeface="Calibri"/>
                <a:sym typeface="Calibri"/>
              </a:rPr>
              <a:t> $tipoVariable=gettype($nombre);</a:t>
            </a:r>
            <a:endParaRPr sz="1800">
              <a:solidFill>
                <a:schemeClr val="dk1"/>
              </a:solidFill>
            </a:endParaRPr>
          </a:p>
          <a:p>
            <a:pPr indent="0" lvl="1" marL="366712" rtl="0" algn="l">
              <a:spcBef>
                <a:spcPts val="320"/>
              </a:spcBef>
              <a:spcAft>
                <a:spcPts val="0"/>
              </a:spcAft>
              <a:buClr>
                <a:schemeClr val="dk1"/>
              </a:buClr>
              <a:buFont typeface="Arial"/>
              <a:buNone/>
            </a:pPr>
            <a:r>
              <a:rPr lang="es-ES" sz="1500">
                <a:solidFill>
                  <a:schemeClr val="dk1"/>
                </a:solidFill>
                <a:latin typeface="Calibri"/>
                <a:ea typeface="Calibri"/>
                <a:cs typeface="Calibri"/>
                <a:sym typeface="Calibri"/>
              </a:rPr>
              <a:t> echo '&lt;/br&gt;'.$tipoVariable</a:t>
            </a:r>
            <a:r>
              <a:rPr lang="es-ES" sz="2000">
                <a:solidFill>
                  <a:schemeClr val="dk1"/>
                </a:solidFill>
                <a:latin typeface="Calibri"/>
                <a:ea typeface="Calibri"/>
                <a:cs typeface="Calibri"/>
                <a:sym typeface="Calibri"/>
              </a:rPr>
              <a:t>; </a:t>
            </a:r>
            <a:endParaRPr sz="2200">
              <a:solidFill>
                <a:schemeClr val="dk1"/>
              </a:solidFill>
              <a:latin typeface="Candara"/>
              <a:ea typeface="Candara"/>
              <a:cs typeface="Candara"/>
              <a:sym typeface="Candara"/>
            </a:endParaRPr>
          </a:p>
          <a:p>
            <a:pPr indent="-228600" lvl="0" marL="342900" marR="0" rtl="0" algn="l">
              <a:spcBef>
                <a:spcPts val="0"/>
              </a:spcBef>
              <a:spcAft>
                <a:spcPts val="0"/>
              </a:spcAft>
              <a:buClr>
                <a:schemeClr val="dk1"/>
              </a:buClr>
              <a:buSzPts val="1800"/>
              <a:buFont typeface="Candara"/>
              <a:buNone/>
            </a:pPr>
            <a:r>
              <a:t/>
            </a:r>
            <a:endParaRPr sz="1800">
              <a:solidFill>
                <a:schemeClr val="dk1"/>
              </a:solidFill>
              <a:latin typeface="Candara"/>
              <a:ea typeface="Candara"/>
              <a:cs typeface="Candara"/>
              <a:sym typeface="Candara"/>
            </a:endParaRPr>
          </a:p>
          <a:p>
            <a:pPr indent="-228600" lvl="0" marL="342900" marR="0" rtl="0" algn="l">
              <a:spcBef>
                <a:spcPts val="0"/>
              </a:spcBef>
              <a:spcAft>
                <a:spcPts val="0"/>
              </a:spcAft>
              <a:buClr>
                <a:schemeClr val="dk1"/>
              </a:buClr>
              <a:buSzPts val="1800"/>
              <a:buFont typeface="Candara"/>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34"/>
          <p:cNvPicPr preferRelativeResize="0"/>
          <p:nvPr/>
        </p:nvPicPr>
        <p:blipFill rotWithShape="1">
          <a:blip r:embed="rId3">
            <a:alphaModFix/>
          </a:blip>
          <a:srcRect b="0" l="0" r="0" t="0"/>
          <a:stretch/>
        </p:blipFill>
        <p:spPr>
          <a:xfrm>
            <a:off x="683568" y="476672"/>
            <a:ext cx="6587181" cy="630989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nvSpPr>
        <p:spPr>
          <a:xfrm>
            <a:off x="395536" y="836712"/>
            <a:ext cx="8424936"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ndara"/>
                <a:ea typeface="Candara"/>
                <a:cs typeface="Candara"/>
                <a:sym typeface="Candara"/>
              </a:rPr>
              <a:t>conversiones </a:t>
            </a:r>
            <a:endParaRPr sz="1800" u="sng">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$v1=18;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$v2="3 de Diciembre";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$v1+$v2;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Escribe 21 (suma el 18 y el tres). Pero sin embargo: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$v1=18;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$v2="3 de Diciembre";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$v1.$v2;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Escribe</a:t>
            </a:r>
            <a:r>
              <a:rPr b="1" i="1" lang="es-ES" sz="1800">
                <a:solidFill>
                  <a:schemeClr val="dk1"/>
                </a:solidFill>
                <a:latin typeface="Candara"/>
                <a:ea typeface="Candara"/>
                <a:cs typeface="Candara"/>
                <a:sym typeface="Candara"/>
              </a:rPr>
              <a:t> 183 de Diciembre.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 obstante se pueden convertir de forma forzosa los valores al tipo deseado; de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esta forma elegiremos nosotros cómo realizar las conversiones. Se trata del habitual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i="1" lang="es-ES" sz="1800">
                <a:solidFill>
                  <a:schemeClr val="dk1"/>
                </a:solidFill>
                <a:latin typeface="Candara"/>
                <a:ea typeface="Candara"/>
                <a:cs typeface="Candara"/>
                <a:sym typeface="Candara"/>
              </a:rPr>
              <a:t>operador de casting</a:t>
            </a:r>
            <a:r>
              <a:rPr lang="es-ES" sz="1800">
                <a:solidFill>
                  <a:schemeClr val="dk1"/>
                </a:solidFill>
                <a:latin typeface="Candara"/>
                <a:ea typeface="Candara"/>
                <a:cs typeface="Candara"/>
                <a:sym typeface="Candara"/>
              </a:rPr>
              <a:t> . Ejemplo: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$x=2.5;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$y=4;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$z=(</a:t>
            </a:r>
            <a:r>
              <a:rPr b="1" lang="es-ES" sz="1800">
                <a:solidFill>
                  <a:schemeClr val="dk1"/>
                </a:solidFill>
                <a:latin typeface="Candara"/>
                <a:ea typeface="Candara"/>
                <a:cs typeface="Candara"/>
                <a:sym typeface="Candara"/>
              </a:rPr>
              <a:t>int</a:t>
            </a:r>
            <a:r>
              <a:rPr lang="es-ES" sz="1800">
                <a:solidFill>
                  <a:schemeClr val="dk1"/>
                </a:solidFill>
                <a:latin typeface="Candara"/>
                <a:ea typeface="Candara"/>
                <a:cs typeface="Candara"/>
                <a:sym typeface="Candara"/>
              </a:rPr>
              <a:t>)$x * $y;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$z vale 8 al convertir</a:t>
            </a:r>
            <a:r>
              <a:rPr b="1" i="1" lang="es-ES" sz="1800">
                <a:solidFill>
                  <a:schemeClr val="dk1"/>
                </a:solidFill>
                <a:latin typeface="Candara"/>
                <a:ea typeface="Candara"/>
                <a:cs typeface="Candara"/>
                <a:sym typeface="Candara"/>
              </a:rPr>
              <a:t> $x</a:t>
            </a:r>
            <a:r>
              <a:rPr lang="es-ES" sz="1800">
                <a:solidFill>
                  <a:schemeClr val="dk1"/>
                </a:solidFill>
                <a:latin typeface="Candara"/>
                <a:ea typeface="Candara"/>
                <a:cs typeface="Candara"/>
                <a:sym typeface="Candara"/>
              </a:rPr>
              <a:t> en un entero. Posibilidades: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(int)</a:t>
            </a:r>
            <a:r>
              <a:rPr lang="es-ES" sz="1800">
                <a:solidFill>
                  <a:schemeClr val="dk1"/>
                </a:solidFill>
                <a:latin typeface="Candara"/>
                <a:ea typeface="Candara"/>
                <a:cs typeface="Candara"/>
                <a:sym typeface="Candara"/>
              </a:rPr>
              <a:t> o</a:t>
            </a:r>
            <a:r>
              <a:rPr b="1" lang="es-ES" sz="1800">
                <a:solidFill>
                  <a:schemeClr val="dk1"/>
                </a:solidFill>
                <a:latin typeface="Candara"/>
                <a:ea typeface="Candara"/>
                <a:cs typeface="Candara"/>
                <a:sym typeface="Candara"/>
              </a:rPr>
              <a:t> (integer)</a:t>
            </a:r>
            <a:r>
              <a:rPr lang="es-ES" sz="1800">
                <a:solidFill>
                  <a:schemeClr val="dk1"/>
                </a:solidFill>
                <a:latin typeface="Candara"/>
                <a:ea typeface="Candara"/>
                <a:cs typeface="Candara"/>
                <a:sym typeface="Candara"/>
              </a:rPr>
              <a:t>. Convierte a entero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(real), (double)</a:t>
            </a:r>
            <a:r>
              <a:rPr lang="es-ES" sz="1800">
                <a:solidFill>
                  <a:schemeClr val="dk1"/>
                </a:solidFill>
                <a:latin typeface="Candara"/>
                <a:ea typeface="Candara"/>
                <a:cs typeface="Candara"/>
                <a:sym typeface="Candara"/>
              </a:rPr>
              <a:t> o</a:t>
            </a:r>
            <a:r>
              <a:rPr b="1" lang="es-ES" sz="1800">
                <a:solidFill>
                  <a:schemeClr val="dk1"/>
                </a:solidFill>
                <a:latin typeface="Candara"/>
                <a:ea typeface="Candara"/>
                <a:cs typeface="Candara"/>
                <a:sym typeface="Candara"/>
              </a:rPr>
              <a:t> (flat)</a:t>
            </a:r>
            <a:r>
              <a:rPr lang="es-ES" sz="1800">
                <a:solidFill>
                  <a:schemeClr val="dk1"/>
                </a:solidFill>
                <a:latin typeface="Candara"/>
                <a:ea typeface="Candara"/>
                <a:cs typeface="Candara"/>
                <a:sym typeface="Candara"/>
              </a:rPr>
              <a:t>. Convierte a coma flotante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(string)</a:t>
            </a:r>
            <a:r>
              <a:rPr lang="es-ES" sz="1800">
                <a:solidFill>
                  <a:schemeClr val="dk1"/>
                </a:solidFill>
                <a:latin typeface="Candara"/>
                <a:ea typeface="Candara"/>
                <a:cs typeface="Candara"/>
                <a:sym typeface="Candara"/>
              </a:rPr>
              <a:t>. Convierte a forma de texto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36"/>
          <p:cNvPicPr preferRelativeResize="0"/>
          <p:nvPr/>
        </p:nvPicPr>
        <p:blipFill rotWithShape="1">
          <a:blip r:embed="rId3">
            <a:alphaModFix/>
          </a:blip>
          <a:srcRect b="0" l="0" r="0" t="0"/>
          <a:stretch/>
        </p:blipFill>
        <p:spPr>
          <a:xfrm>
            <a:off x="539552" y="1628800"/>
            <a:ext cx="7986915" cy="3245519"/>
          </a:xfrm>
          <a:prstGeom prst="rect">
            <a:avLst/>
          </a:prstGeom>
          <a:noFill/>
          <a:ln>
            <a:noFill/>
          </a:ln>
        </p:spPr>
      </p:pic>
      <p:sp>
        <p:nvSpPr>
          <p:cNvPr id="436" name="Google Shape;436;p36"/>
          <p:cNvSpPr/>
          <p:nvPr/>
        </p:nvSpPr>
        <p:spPr>
          <a:xfrm>
            <a:off x="827584" y="1052736"/>
            <a:ext cx="51913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ÁMBITO DE LAS VARIABLES</a:t>
            </a:r>
            <a:endParaRPr/>
          </a:p>
        </p:txBody>
      </p:sp>
      <p:sp>
        <p:nvSpPr>
          <p:cNvPr id="437" name="Google Shape;437;p36"/>
          <p:cNvSpPr/>
          <p:nvPr/>
        </p:nvSpPr>
        <p:spPr>
          <a:xfrm>
            <a:off x="251520" y="5055327"/>
            <a:ext cx="8265463" cy="1191095"/>
          </a:xfrm>
          <a:prstGeom prst="rect">
            <a:avLst/>
          </a:prstGeom>
          <a:noFill/>
          <a:ln>
            <a:noFill/>
          </a:ln>
        </p:spPr>
        <p:txBody>
          <a:bodyPr anchorCtr="0" anchor="t" bIns="45700" lIns="91425" spcFirstLastPara="1" rIns="91425" wrap="square" tIns="45700">
            <a:spAutoFit/>
          </a:bodyPr>
          <a:lstStyle/>
          <a:p>
            <a:pPr indent="0" lvl="1" marL="393700" marR="0" rtl="0" algn="just">
              <a:spcBef>
                <a:spcPts val="0"/>
              </a:spcBef>
              <a:spcAft>
                <a:spcPts val="0"/>
              </a:spcAft>
              <a:buNone/>
            </a:pPr>
            <a:r>
              <a:rPr b="0" i="0" lang="es-ES" sz="2100" u="none" cap="none" strike="noStrike">
                <a:solidFill>
                  <a:srgbClr val="000000"/>
                </a:solidFill>
                <a:latin typeface="Calibri"/>
                <a:ea typeface="Calibri"/>
                <a:cs typeface="Calibri"/>
                <a:sym typeface="Calibri"/>
              </a:rPr>
              <a:t>Algunas superglobles:</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$GLOBALS, $_SERVER, $_GET, $_POST, $_COOKIE, $_FILES,</a:t>
            </a:r>
            <a:endParaRPr/>
          </a:p>
          <a:p>
            <a:pPr indent="-246062" lvl="1" marL="639763" marR="0" rtl="0" algn="just">
              <a:spcBef>
                <a:spcPts val="420"/>
              </a:spcBef>
              <a:spcAft>
                <a:spcPts val="0"/>
              </a:spcAft>
              <a:buClr>
                <a:srgbClr val="0F6FC6"/>
              </a:buClr>
              <a:buSzPts val="1785"/>
              <a:buFont typeface="Noto Sans Symbols"/>
              <a:buChar char="❑"/>
            </a:pPr>
            <a:r>
              <a:rPr b="0" i="0" lang="es-ES" sz="2100" u="none" cap="none" strike="noStrike">
                <a:solidFill>
                  <a:srgbClr val="000000"/>
                </a:solidFill>
                <a:latin typeface="Calibri"/>
                <a:ea typeface="Calibri"/>
                <a:cs typeface="Calibri"/>
                <a:sym typeface="Calibri"/>
              </a:rPr>
              <a:t> $_ENV, $_REQUEST, $_SESSION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nvSpPr>
        <p:spPr>
          <a:xfrm>
            <a:off x="539552" y="764704"/>
            <a:ext cx="7632848"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ÁMBITO DE LAS VARIABLES</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Se refiere al contexto en el que se puede acceder a una variable.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Las variables definidas en una función, al finalizar la función se eliminan. Es decir su ámbito es local a la función. Ejemplo: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function</a:t>
            </a:r>
            <a:r>
              <a:rPr lang="es-ES" sz="1800">
                <a:solidFill>
                  <a:schemeClr val="dk1"/>
                </a:solidFill>
                <a:latin typeface="Candara"/>
                <a:ea typeface="Candara"/>
                <a:cs typeface="Candara"/>
                <a:sym typeface="Candara"/>
              </a:rPr>
              <a:t> f1</a:t>
            </a:r>
            <a:r>
              <a:rPr b="1"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$h=9;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echo</a:t>
            </a:r>
            <a:r>
              <a:rPr lang="es-ES" sz="1800">
                <a:solidFill>
                  <a:schemeClr val="dk1"/>
                </a:solidFill>
                <a:latin typeface="Candara"/>
                <a:ea typeface="Candara"/>
                <a:cs typeface="Candara"/>
                <a:sym typeface="Candara"/>
              </a:rPr>
              <a:t> $h;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 instrucción</a:t>
            </a:r>
            <a:r>
              <a:rPr b="1" i="1" lang="es-ES" sz="1800">
                <a:solidFill>
                  <a:schemeClr val="dk1"/>
                </a:solidFill>
                <a:latin typeface="Candara"/>
                <a:ea typeface="Candara"/>
                <a:cs typeface="Candara"/>
                <a:sym typeface="Candara"/>
              </a:rPr>
              <a:t> echo</a:t>
            </a:r>
            <a:r>
              <a:rPr lang="es-ES" sz="1800">
                <a:solidFill>
                  <a:schemeClr val="dk1"/>
                </a:solidFill>
                <a:latin typeface="Candara"/>
                <a:ea typeface="Candara"/>
                <a:cs typeface="Candara"/>
                <a:sym typeface="Candara"/>
              </a:rPr>
              <a:t> del ejemplo anterior, provoca un fallo de variable no definida, porque PHP no reconoce a la variable</a:t>
            </a:r>
            <a:r>
              <a:rPr b="1" i="1" lang="es-ES" sz="1800">
                <a:solidFill>
                  <a:schemeClr val="dk1"/>
                </a:solidFill>
                <a:latin typeface="Candara"/>
                <a:ea typeface="Candara"/>
                <a:cs typeface="Candara"/>
                <a:sym typeface="Candara"/>
              </a:rPr>
              <a:t> $h</a:t>
            </a:r>
            <a:r>
              <a:rPr lang="es-ES" sz="1800">
                <a:solidFill>
                  <a:schemeClr val="dk1"/>
                </a:solidFill>
                <a:latin typeface="Candara"/>
                <a:ea typeface="Candara"/>
                <a:cs typeface="Candara"/>
                <a:sym typeface="Candara"/>
              </a:rPr>
              <a:t>, la única $h del código se crea en la función y sólo se puede usar en la función; hacer referencia a $h fuera dela función no tiene sentido; ya que tras el cierre de la llave en la que se definió, la variable muere. La variable es, en definitiva, local a la función.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Este código: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$h=5</a:t>
            </a:r>
            <a:r>
              <a:rPr b="1"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function</a:t>
            </a:r>
            <a:r>
              <a:rPr lang="es-ES" sz="1800">
                <a:solidFill>
                  <a:schemeClr val="dk1"/>
                </a:solidFill>
                <a:latin typeface="Candara"/>
                <a:ea typeface="Candara"/>
                <a:cs typeface="Candara"/>
                <a:sym typeface="Candara"/>
              </a:rPr>
              <a:t> f1</a:t>
            </a:r>
            <a:r>
              <a:rPr b="1" lang="es-ES"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$h=9;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s-ES" sz="1800">
                <a:solidFill>
                  <a:schemeClr val="dk1"/>
                </a:solidFill>
                <a:latin typeface="Candara"/>
                <a:ea typeface="Candara"/>
                <a:cs typeface="Candara"/>
                <a:sym typeface="Candara"/>
              </a:rPr>
              <a:t>echo</a:t>
            </a:r>
            <a:r>
              <a:rPr lang="es-ES" sz="1800">
                <a:solidFill>
                  <a:schemeClr val="dk1"/>
                </a:solidFill>
                <a:latin typeface="Candara"/>
                <a:ea typeface="Candara"/>
                <a:cs typeface="Candara"/>
                <a:sym typeface="Candara"/>
              </a:rPr>
              <a:t> $h;</a:t>
            </a:r>
            <a:r>
              <a:rPr b="1" i="1" lang="es-ES" sz="1800">
                <a:solidFill>
                  <a:schemeClr val="dk1"/>
                </a:solidFill>
                <a:latin typeface="Candara"/>
                <a:ea typeface="Candara"/>
                <a:cs typeface="Candara"/>
                <a:sym typeface="Candara"/>
              </a:rPr>
              <a:t> //escribe 5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idx="4294967295" type="body"/>
          </p:nvPr>
        </p:nvSpPr>
        <p:spPr>
          <a:xfrm>
            <a:off x="0" y="1571625"/>
            <a:ext cx="8429625" cy="4929188"/>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280"/>
              <a:buFont typeface="Noto Sans Symbols"/>
              <a:buChar char="❑"/>
            </a:pPr>
            <a:r>
              <a:rPr b="1" lang="es-ES" sz="2400">
                <a:solidFill>
                  <a:srgbClr val="FF0000"/>
                </a:solidFill>
                <a:latin typeface="Calibri"/>
                <a:ea typeface="Calibri"/>
                <a:cs typeface="Calibri"/>
                <a:sym typeface="Calibri"/>
              </a:rPr>
              <a:t> </a:t>
            </a:r>
            <a:r>
              <a:rPr b="1" lang="es-ES" sz="2400">
                <a:latin typeface="Calibri"/>
                <a:ea typeface="Calibri"/>
                <a:cs typeface="Calibri"/>
                <a:sym typeface="Calibri"/>
              </a:rPr>
              <a:t>Variables globales</a:t>
            </a:r>
            <a:endParaRPr/>
          </a:p>
          <a:p>
            <a:pPr indent="-246063" lvl="1" marL="639763" rtl="0" algn="just">
              <a:spcBef>
                <a:spcPts val="440"/>
              </a:spcBef>
              <a:spcAft>
                <a:spcPts val="0"/>
              </a:spcAft>
              <a:buSzPts val="1870"/>
              <a:buFont typeface="Noto Sans Symbols"/>
              <a:buChar char="❑"/>
            </a:pPr>
            <a:r>
              <a:rPr lang="es-ES" sz="2200">
                <a:latin typeface="Calibri"/>
                <a:ea typeface="Calibri"/>
                <a:cs typeface="Calibri"/>
                <a:sym typeface="Calibri"/>
              </a:rPr>
              <a:t> Se definen fuera del cuerpo de una función</a:t>
            </a:r>
            <a:endParaRPr/>
          </a:p>
          <a:p>
            <a:pPr indent="-246063" lvl="1" marL="639763" rtl="0" algn="just">
              <a:spcBef>
                <a:spcPts val="440"/>
              </a:spcBef>
              <a:spcAft>
                <a:spcPts val="0"/>
              </a:spcAft>
              <a:buSzPts val="1870"/>
              <a:buFont typeface="Noto Sans Symbols"/>
              <a:buChar char="❑"/>
            </a:pPr>
            <a:r>
              <a:rPr lang="es-ES" sz="2200">
                <a:latin typeface="Calibri"/>
                <a:ea typeface="Calibri"/>
                <a:cs typeface="Calibri"/>
                <a:sym typeface="Calibri"/>
              </a:rPr>
              <a:t> Accesibles desde cualquier punto del código.</a:t>
            </a:r>
            <a:endParaRPr/>
          </a:p>
          <a:p>
            <a:pPr indent="-246063" lvl="1" marL="639763" rtl="0" algn="just">
              <a:spcBef>
                <a:spcPts val="440"/>
              </a:spcBef>
              <a:spcAft>
                <a:spcPts val="0"/>
              </a:spcAft>
              <a:buSzPts val="1870"/>
              <a:buFont typeface="Noto Sans Symbols"/>
              <a:buChar char="❑"/>
            </a:pPr>
            <a:r>
              <a:rPr lang="es-ES" sz="2200">
                <a:latin typeface="Calibri"/>
                <a:ea typeface="Calibri"/>
                <a:cs typeface="Calibri"/>
                <a:sym typeface="Calibri"/>
              </a:rPr>
              <a:t> Deben ser declaradas globales dentro de la función para usarlas o bien usar el array $GLOBALS .</a:t>
            </a:r>
            <a:endParaRPr b="1" sz="2200">
              <a:latin typeface="Calibri"/>
              <a:ea typeface="Calibri"/>
              <a:cs typeface="Calibri"/>
              <a:sym typeface="Calibri"/>
            </a:endParaRPr>
          </a:p>
        </p:txBody>
      </p:sp>
      <p:cxnSp>
        <p:nvCxnSpPr>
          <p:cNvPr id="448" name="Google Shape;448;p38"/>
          <p:cNvCxnSpPr/>
          <p:nvPr/>
        </p:nvCxnSpPr>
        <p:spPr>
          <a:xfrm flipH="1" rot="10800000">
            <a:off x="500063" y="6500813"/>
            <a:ext cx="8143875" cy="1587"/>
          </a:xfrm>
          <a:prstGeom prst="straightConnector1">
            <a:avLst/>
          </a:prstGeom>
          <a:noFill/>
          <a:ln cap="flat" cmpd="sng" w="9525">
            <a:solidFill>
              <a:srgbClr val="075192"/>
            </a:solidFill>
            <a:prstDash val="solid"/>
            <a:round/>
            <a:headEnd len="sm" w="sm" type="none"/>
            <a:tailEnd len="sm" w="sm" type="none"/>
          </a:ln>
        </p:spPr>
      </p:cxnSp>
      <p:sp>
        <p:nvSpPr>
          <p:cNvPr id="449" name="Google Shape;449;p38"/>
          <p:cNvSpPr txBox="1"/>
          <p:nvPr/>
        </p:nvSpPr>
        <p:spPr>
          <a:xfrm>
            <a:off x="1000125" y="3643313"/>
            <a:ext cx="3429000" cy="1323975"/>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$a = 1;     /* ámbito global */</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function Prueba(){</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   echo $a; /* variable global */</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Prueba();</a:t>
            </a:r>
            <a:endParaRPr sz="1600">
              <a:solidFill>
                <a:srgbClr val="000000"/>
              </a:solidFill>
              <a:latin typeface="Calibri"/>
              <a:ea typeface="Calibri"/>
              <a:cs typeface="Calibri"/>
              <a:sym typeface="Calibri"/>
            </a:endParaRPr>
          </a:p>
        </p:txBody>
      </p:sp>
      <p:sp>
        <p:nvSpPr>
          <p:cNvPr id="450" name="Google Shape;450;p38"/>
          <p:cNvSpPr txBox="1"/>
          <p:nvPr/>
        </p:nvSpPr>
        <p:spPr>
          <a:xfrm>
            <a:off x="5643563" y="3643313"/>
            <a:ext cx="2714625" cy="1077912"/>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Error.</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es-ES" sz="1600">
                <a:solidFill>
                  <a:srgbClr val="000000"/>
                </a:solidFill>
                <a:latin typeface="Arial"/>
                <a:ea typeface="Arial"/>
                <a:cs typeface="Arial"/>
                <a:sym typeface="Arial"/>
              </a:rPr>
              <a:t>Porque $a no está</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definida dentro de la</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función</a:t>
            </a:r>
            <a:endParaRPr sz="1600">
              <a:solidFill>
                <a:srgbClr val="000000"/>
              </a:solidFill>
              <a:latin typeface="Calibri"/>
              <a:ea typeface="Calibri"/>
              <a:cs typeface="Calibri"/>
              <a:sym typeface="Calibri"/>
            </a:endParaRPr>
          </a:p>
        </p:txBody>
      </p:sp>
      <p:cxnSp>
        <p:nvCxnSpPr>
          <p:cNvPr id="451" name="Google Shape;451;p38"/>
          <p:cNvCxnSpPr/>
          <p:nvPr/>
        </p:nvCxnSpPr>
        <p:spPr>
          <a:xfrm>
            <a:off x="4857750" y="4214813"/>
            <a:ext cx="500063" cy="1587"/>
          </a:xfrm>
          <a:prstGeom prst="straightConnector1">
            <a:avLst/>
          </a:prstGeom>
          <a:noFill/>
          <a:ln cap="flat" cmpd="sng" w="9525">
            <a:solidFill>
              <a:srgbClr val="075192"/>
            </a:solidFill>
            <a:prstDash val="solid"/>
            <a:round/>
            <a:headEnd len="sm" w="sm" type="none"/>
            <a:tailEnd len="med" w="med" type="stealth"/>
          </a:ln>
        </p:spPr>
      </p:cxnSp>
      <p:sp>
        <p:nvSpPr>
          <p:cNvPr id="452" name="Google Shape;452;p38"/>
          <p:cNvSpPr txBox="1"/>
          <p:nvPr/>
        </p:nvSpPr>
        <p:spPr>
          <a:xfrm>
            <a:off x="928688" y="5072063"/>
            <a:ext cx="2571750" cy="1323975"/>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$a = 1;</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function Prueba2(){</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   global $a;</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   echo $a;}</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Prueba2();</a:t>
            </a:r>
            <a:endParaRPr sz="1600">
              <a:solidFill>
                <a:srgbClr val="000000"/>
              </a:solidFill>
              <a:latin typeface="Calibri"/>
              <a:ea typeface="Calibri"/>
              <a:cs typeface="Calibri"/>
              <a:sym typeface="Calibri"/>
            </a:endParaRPr>
          </a:p>
        </p:txBody>
      </p:sp>
      <p:sp>
        <p:nvSpPr>
          <p:cNvPr id="453" name="Google Shape;453;p38"/>
          <p:cNvSpPr txBox="1"/>
          <p:nvPr/>
        </p:nvSpPr>
        <p:spPr>
          <a:xfrm>
            <a:off x="3929063" y="5500688"/>
            <a:ext cx="357187" cy="338137"/>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1</a:t>
            </a:r>
            <a:endParaRPr sz="1600">
              <a:solidFill>
                <a:srgbClr val="000000"/>
              </a:solidFill>
              <a:latin typeface="Calibri"/>
              <a:ea typeface="Calibri"/>
              <a:cs typeface="Calibri"/>
              <a:sym typeface="Calibri"/>
            </a:endParaRPr>
          </a:p>
        </p:txBody>
      </p:sp>
      <p:cxnSp>
        <p:nvCxnSpPr>
          <p:cNvPr id="454" name="Google Shape;454;p38"/>
          <p:cNvCxnSpPr/>
          <p:nvPr/>
        </p:nvCxnSpPr>
        <p:spPr>
          <a:xfrm>
            <a:off x="3643313" y="5715000"/>
            <a:ext cx="214312" cy="1588"/>
          </a:xfrm>
          <a:prstGeom prst="straightConnector1">
            <a:avLst/>
          </a:prstGeom>
          <a:noFill/>
          <a:ln cap="flat" cmpd="sng" w="9525">
            <a:solidFill>
              <a:srgbClr val="075192"/>
            </a:solidFill>
            <a:prstDash val="solid"/>
            <a:round/>
            <a:headEnd len="sm" w="sm" type="none"/>
            <a:tailEnd len="med" w="med" type="stealth"/>
          </a:ln>
        </p:spPr>
      </p:cxnSp>
      <p:sp>
        <p:nvSpPr>
          <p:cNvPr id="455" name="Google Shape;455;p38"/>
          <p:cNvSpPr txBox="1"/>
          <p:nvPr/>
        </p:nvSpPr>
        <p:spPr>
          <a:xfrm>
            <a:off x="4857750" y="5072063"/>
            <a:ext cx="2571750" cy="1323975"/>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$a = 1;</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function Prueba3(){</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echo $GLOBALS["a"];</a:t>
            </a:r>
            <a:endParaRPr/>
          </a:p>
          <a:p>
            <a:pPr indent="0" lvl="0" marL="0" marR="0" rtl="0" algn="l">
              <a:spcBef>
                <a:spcPts val="0"/>
              </a:spcBef>
              <a:spcAft>
                <a:spcPts val="0"/>
              </a:spcAft>
              <a:buNone/>
            </a:pPr>
            <a:r>
              <a:rPr b="1" lang="es-ES" sz="1600">
                <a:solidFill>
                  <a:srgbClr val="000000"/>
                </a:solidFill>
                <a:latin typeface="Arial"/>
                <a:ea typeface="Arial"/>
                <a:cs typeface="Arial"/>
                <a:sym typeface="Arial"/>
              </a:rPr>
              <a:t>}</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Prueba3();</a:t>
            </a:r>
            <a:endParaRPr sz="1600">
              <a:solidFill>
                <a:srgbClr val="000000"/>
              </a:solidFill>
              <a:latin typeface="Calibri"/>
              <a:ea typeface="Calibri"/>
              <a:cs typeface="Calibri"/>
              <a:sym typeface="Calibri"/>
            </a:endParaRPr>
          </a:p>
        </p:txBody>
      </p:sp>
      <p:sp>
        <p:nvSpPr>
          <p:cNvPr id="456" name="Google Shape;456;p38"/>
          <p:cNvSpPr txBox="1"/>
          <p:nvPr/>
        </p:nvSpPr>
        <p:spPr>
          <a:xfrm>
            <a:off x="8143875" y="5572125"/>
            <a:ext cx="357188" cy="338138"/>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1</a:t>
            </a:r>
            <a:endParaRPr sz="1600">
              <a:solidFill>
                <a:srgbClr val="000000"/>
              </a:solidFill>
              <a:latin typeface="Calibri"/>
              <a:ea typeface="Calibri"/>
              <a:cs typeface="Calibri"/>
              <a:sym typeface="Calibri"/>
            </a:endParaRPr>
          </a:p>
        </p:txBody>
      </p:sp>
      <p:cxnSp>
        <p:nvCxnSpPr>
          <p:cNvPr id="457" name="Google Shape;457;p38"/>
          <p:cNvCxnSpPr/>
          <p:nvPr/>
        </p:nvCxnSpPr>
        <p:spPr>
          <a:xfrm>
            <a:off x="7643813" y="5786438"/>
            <a:ext cx="357187" cy="1587"/>
          </a:xfrm>
          <a:prstGeom prst="straightConnector1">
            <a:avLst/>
          </a:prstGeom>
          <a:noFill/>
          <a:ln cap="flat" cmpd="sng" w="9525">
            <a:solidFill>
              <a:srgbClr val="075192"/>
            </a:solidFill>
            <a:prstDash val="solid"/>
            <a:round/>
            <a:headEnd len="sm" w="sm"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txBox="1"/>
          <p:nvPr/>
        </p:nvSpPr>
        <p:spPr>
          <a:xfrm>
            <a:off x="539550" y="692700"/>
            <a:ext cx="8218800" cy="615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highlight>
                  <a:srgbClr val="FFFF00"/>
                </a:highlight>
                <a:latin typeface="Candara"/>
                <a:ea typeface="Candara"/>
                <a:cs typeface="Candara"/>
                <a:sym typeface="Candara"/>
              </a:rPr>
              <a:t>En PHP podemos tener variables locales y variables globales.</a:t>
            </a:r>
            <a:endParaRPr>
              <a:highlight>
                <a:srgbClr val="FFFF00"/>
              </a:highlight>
            </a:endParaRPr>
          </a:p>
          <a:p>
            <a:pPr indent="0" lvl="0" marL="0" marR="0" rtl="0" algn="l">
              <a:spcBef>
                <a:spcPts val="0"/>
              </a:spcBef>
              <a:spcAft>
                <a:spcPts val="0"/>
              </a:spcAft>
              <a:buNone/>
            </a:pPr>
            <a:r>
              <a:rPr lang="es-ES" sz="1100">
                <a:solidFill>
                  <a:schemeClr val="dk1"/>
                </a:solidFill>
                <a:latin typeface="Candara"/>
                <a:ea typeface="Candara"/>
                <a:cs typeface="Candara"/>
                <a:sym typeface="Candara"/>
              </a:rPr>
              <a:t>&lt;!Doctype html&gt;</a:t>
            </a:r>
            <a:endParaRPr/>
          </a:p>
          <a:p>
            <a:pPr indent="0" lvl="0" marL="0" marR="0" rtl="0" algn="l">
              <a:spcBef>
                <a:spcPts val="0"/>
              </a:spcBef>
              <a:spcAft>
                <a:spcPts val="0"/>
              </a:spcAft>
              <a:buNone/>
            </a:pPr>
            <a:r>
              <a:rPr lang="es-ES" sz="11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100">
                <a:solidFill>
                  <a:schemeClr val="dk1"/>
                </a:solidFill>
                <a:latin typeface="Candara"/>
                <a:ea typeface="Candara"/>
                <a:cs typeface="Candara"/>
                <a:sym typeface="Candara"/>
              </a:rPr>
              <a:t>&lt;head&gt;&lt;title&gt;Prueba&lt;/title&gt;&lt;/head&gt;</a:t>
            </a:r>
            <a:endParaRPr/>
          </a:p>
          <a:p>
            <a:pPr indent="0" lvl="0" marL="0" marR="0" rtl="0" algn="l">
              <a:spcBef>
                <a:spcPts val="0"/>
              </a:spcBef>
              <a:spcAft>
                <a:spcPts val="0"/>
              </a:spcAft>
              <a:buNone/>
            </a:pPr>
            <a:r>
              <a:rPr lang="es-ES" sz="11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&lt;?php</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$var = 20; /* variable global */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function PruebaSinGlobal(){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$var++;</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echo "Prueba sin global. \$var  :". $var . "&lt;BR&gt;"; </a:t>
            </a:r>
            <a:r>
              <a:rPr lang="es-ES">
                <a:solidFill>
                  <a:srgbClr val="274E13"/>
                </a:solidFill>
                <a:latin typeface="Candara"/>
                <a:ea typeface="Candara"/>
                <a:cs typeface="Candara"/>
                <a:sym typeface="Candara"/>
              </a:rPr>
              <a:t> ERROR</a:t>
            </a:r>
            <a:r>
              <a:rPr lang="es-ES">
                <a:solidFill>
                  <a:srgbClr val="274E13"/>
                </a:solidFill>
              </a:rPr>
              <a:t> </a:t>
            </a:r>
            <a:r>
              <a:rPr lang="es-ES" sz="1400">
                <a:solidFill>
                  <a:schemeClr val="dk1"/>
                </a:solidFill>
                <a:latin typeface="Candara"/>
                <a:ea typeface="Candara"/>
                <a:cs typeface="Candara"/>
                <a:sym typeface="Candara"/>
              </a:rPr>
              <a:t> </a:t>
            </a:r>
            <a:r>
              <a:rPr lang="es-ES" sz="1400">
                <a:solidFill>
                  <a:srgbClr val="FF0000"/>
                </a:solidFill>
                <a:latin typeface="Candara"/>
                <a:ea typeface="Candara"/>
                <a:cs typeface="Candara"/>
                <a:sym typeface="Candara"/>
              </a:rPr>
              <a:t>la </a:t>
            </a:r>
            <a:r>
              <a:rPr lang="es-ES">
                <a:solidFill>
                  <a:srgbClr val="FF0000"/>
                </a:solidFill>
                <a:latin typeface="Candara"/>
                <a:ea typeface="Candara"/>
                <a:cs typeface="Candara"/>
                <a:sym typeface="Candara"/>
              </a:rPr>
              <a:t>\ sirve para que no salga el valor??</a:t>
            </a:r>
            <a:endParaRPr>
              <a:solidFill>
                <a:srgbClr val="274E13"/>
              </a:solidFill>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a:t>
            </a:r>
            <a:r>
              <a:rPr lang="es-ES" sz="1400">
                <a:solidFill>
                  <a:schemeClr val="dk1"/>
                </a:solidFill>
                <a:latin typeface="Candara"/>
                <a:ea typeface="Candara"/>
                <a:cs typeface="Candara"/>
                <a:sym typeface="Candara"/>
              </a:rPr>
              <a:t>}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t/>
            </a:r>
            <a:endParaRPr>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function PruebaConGlobal(){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global $var;</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$var++;</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echo "Prueba con global. \$var  :". $var . "&lt;BR&gt;"; </a:t>
            </a:r>
            <a:r>
              <a:rPr lang="es-ES" sz="1600">
                <a:solidFill>
                  <a:schemeClr val="dk1"/>
                </a:solidFill>
                <a:latin typeface="Candara"/>
                <a:ea typeface="Candara"/>
                <a:cs typeface="Candara"/>
                <a:sym typeface="Candara"/>
              </a:rPr>
              <a:t> </a:t>
            </a:r>
            <a:r>
              <a:rPr lang="es-ES" sz="1600">
                <a:solidFill>
                  <a:srgbClr val="274E13"/>
                </a:solidFill>
                <a:latin typeface="Candara"/>
                <a:ea typeface="Candara"/>
                <a:cs typeface="Candara"/>
                <a:sym typeface="Candara"/>
              </a:rPr>
              <a:t>Saldr</a:t>
            </a:r>
            <a:r>
              <a:rPr lang="es-ES" sz="1600">
                <a:solidFill>
                  <a:srgbClr val="274E13"/>
                </a:solidFill>
                <a:latin typeface="Candara"/>
                <a:ea typeface="Candara"/>
                <a:cs typeface="Candara"/>
                <a:sym typeface="Candara"/>
              </a:rPr>
              <a:t>ía 21</a:t>
            </a:r>
            <a:endParaRPr sz="1600">
              <a:solidFill>
                <a:srgbClr val="274E13"/>
              </a:solidFill>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t/>
            </a:r>
            <a:endParaRPr>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function PruebaConGlobals(){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$GLOBALS["var"]++;</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echo "Prueba Con GLOBALS. \$var  :". $GLOBALS["var"] . "&lt;BR&gt;"; 	</a:t>
            </a:r>
            <a:r>
              <a:rPr lang="es-ES" sz="1600">
                <a:solidFill>
                  <a:srgbClr val="274E13"/>
                </a:solidFill>
                <a:latin typeface="Candara"/>
                <a:ea typeface="Candara"/>
                <a:cs typeface="Candara"/>
                <a:sym typeface="Candara"/>
              </a:rPr>
              <a:t>Sal</a:t>
            </a:r>
            <a:r>
              <a:rPr lang="es-ES" sz="1600">
                <a:solidFill>
                  <a:srgbClr val="274E13"/>
                </a:solidFill>
                <a:latin typeface="Candara"/>
                <a:ea typeface="Candara"/>
                <a:cs typeface="Candara"/>
                <a:sym typeface="Candara"/>
              </a:rPr>
              <a:t>d</a:t>
            </a:r>
            <a:r>
              <a:rPr lang="es-ES" sz="1600">
                <a:solidFill>
                  <a:srgbClr val="274E13"/>
                </a:solidFill>
                <a:latin typeface="Candara"/>
                <a:ea typeface="Candara"/>
                <a:cs typeface="Candara"/>
                <a:sym typeface="Candara"/>
              </a:rPr>
              <a:t>ría 22</a:t>
            </a:r>
            <a:endParaRPr sz="1600">
              <a:solidFill>
                <a:srgbClr val="274E13"/>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a:t>
            </a:r>
            <a:endParaRPr/>
          </a:p>
          <a:p>
            <a:pPr indent="0" lvl="0" marL="0" marR="0" rtl="0" algn="l">
              <a:spcBef>
                <a:spcPts val="0"/>
              </a:spcBef>
              <a:spcAft>
                <a:spcPts val="0"/>
              </a:spcAft>
              <a:buNone/>
            </a:pPr>
            <a:r>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PruebaSinGlobal();</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PruebaConGlobal();</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PruebaConGlobals();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&lt;/html&gt;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
          <p:cNvSpPr txBox="1"/>
          <p:nvPr>
            <p:ph idx="4294967295" type="body"/>
          </p:nvPr>
        </p:nvSpPr>
        <p:spPr>
          <a:xfrm>
            <a:off x="683569" y="1340768"/>
            <a:ext cx="7596832" cy="4785395"/>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lnSpc>
                <a:spcPct val="120000"/>
              </a:lnSpc>
              <a:spcBef>
                <a:spcPts val="0"/>
              </a:spcBef>
              <a:spcAft>
                <a:spcPts val="0"/>
              </a:spcAft>
              <a:buSzPct val="100000"/>
              <a:buChar char="*"/>
            </a:pPr>
            <a:r>
              <a:rPr lang="es-ES"/>
              <a:t> Llamaremos a una función que devolverá una tabla con las especificaciones de la instalación PHP.</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&lt;html&gt;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&lt;head&gt;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       &lt;title&gt;Title here!&lt;/title&gt;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&lt;/head&gt;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&lt;body&gt;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        </a:t>
            </a:r>
            <a:r>
              <a:rPr b="1" lang="es-ES">
                <a:solidFill>
                  <a:srgbClr val="FF0000"/>
                </a:solidFill>
                <a:latin typeface="Consolas"/>
                <a:ea typeface="Consolas"/>
                <a:cs typeface="Consolas"/>
                <a:sym typeface="Consolas"/>
              </a:rPr>
              <a:t>&lt;?php</a:t>
            </a:r>
            <a:endParaRPr b="1">
              <a:solidFill>
                <a:srgbClr val="FF0000"/>
              </a:solidFill>
              <a:latin typeface="Consolas"/>
              <a:ea typeface="Consolas"/>
              <a:cs typeface="Consolas"/>
              <a:sym typeface="Consolas"/>
            </a:endParaRPr>
          </a:p>
          <a:p>
            <a:pPr indent="1246188" lvl="0" marL="273050" rtl="0" algn="l">
              <a:spcBef>
                <a:spcPts val="336"/>
              </a:spcBef>
              <a:spcAft>
                <a:spcPts val="0"/>
              </a:spcAft>
              <a:buSzPct val="100000"/>
              <a:buNone/>
            </a:pPr>
            <a:r>
              <a:rPr b="1" lang="es-ES">
                <a:solidFill>
                  <a:srgbClr val="FF0000"/>
                </a:solidFill>
                <a:latin typeface="Consolas"/>
                <a:ea typeface="Consolas"/>
                <a:cs typeface="Consolas"/>
                <a:sym typeface="Consolas"/>
              </a:rPr>
              <a:t>        phpinfo();</a:t>
            </a:r>
            <a:endParaRPr/>
          </a:p>
          <a:p>
            <a:pPr indent="1246188" lvl="0" marL="273050" rtl="0" algn="l">
              <a:spcBef>
                <a:spcPts val="336"/>
              </a:spcBef>
              <a:spcAft>
                <a:spcPts val="0"/>
              </a:spcAft>
              <a:buSzPct val="100000"/>
              <a:buNone/>
            </a:pPr>
            <a:r>
              <a:rPr b="1" lang="es-ES">
                <a:solidFill>
                  <a:srgbClr val="FF0000"/>
                </a:solidFill>
                <a:latin typeface="Consolas"/>
                <a:ea typeface="Consolas"/>
                <a:cs typeface="Consolas"/>
                <a:sym typeface="Consolas"/>
              </a:rPr>
              <a:t>        ?&gt;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&lt;/body&gt;</a:t>
            </a:r>
            <a:endParaRPr/>
          </a:p>
          <a:p>
            <a:pPr indent="1246188" lvl="0" marL="273050" rtl="0" algn="l">
              <a:spcBef>
                <a:spcPts val="336"/>
              </a:spcBef>
              <a:spcAft>
                <a:spcPts val="0"/>
              </a:spcAft>
              <a:buSzPct val="100000"/>
              <a:buNone/>
            </a:pPr>
            <a:r>
              <a:rPr lang="es-ES">
                <a:solidFill>
                  <a:srgbClr val="FF0000"/>
                </a:solidFill>
                <a:latin typeface="Consolas"/>
                <a:ea typeface="Consolas"/>
                <a:cs typeface="Consolas"/>
                <a:sym typeface="Consolas"/>
              </a:rPr>
              <a:t>&lt;/html&gt;</a:t>
            </a:r>
            <a:endParaRPr>
              <a:solidFill>
                <a:srgbClr val="FF0000"/>
              </a:solidFill>
              <a:latin typeface="Consolas"/>
              <a:ea typeface="Consolas"/>
              <a:cs typeface="Consolas"/>
              <a:sym typeface="Consolas"/>
            </a:endParaRPr>
          </a:p>
          <a:p>
            <a:pPr indent="-167640" lvl="0" marL="274320" rtl="0" algn="l">
              <a:lnSpc>
                <a:spcPct val="120000"/>
              </a:lnSpc>
              <a:spcBef>
                <a:spcPts val="336"/>
              </a:spcBef>
              <a:spcAft>
                <a:spcPts val="0"/>
              </a:spcAft>
              <a:buSzPct val="100000"/>
              <a:buNone/>
            </a:pPr>
            <a:r>
              <a:t/>
            </a:r>
            <a:endParaRPr/>
          </a:p>
          <a:p>
            <a:pPr indent="-274320" lvl="0" marL="274320" rtl="0" algn="l">
              <a:lnSpc>
                <a:spcPct val="120000"/>
              </a:lnSpc>
              <a:spcBef>
                <a:spcPts val="336"/>
              </a:spcBef>
              <a:spcAft>
                <a:spcPts val="0"/>
              </a:spcAft>
              <a:buSzPct val="100000"/>
              <a:buChar char="*"/>
            </a:pPr>
            <a:r>
              <a:rPr lang="es-ES"/>
              <a:t>Guardaremos el documento con extensión .php en la carpeta C:\xampp\htdocs\ en el caso de XAMPP y en c:\wamp\www en el caso de utilizar WAMP</a:t>
            </a:r>
            <a:endParaRPr/>
          </a:p>
          <a:p>
            <a:pPr indent="-274320" lvl="0" marL="274320" rtl="0" algn="l">
              <a:spcBef>
                <a:spcPts val="336"/>
              </a:spcBef>
              <a:spcAft>
                <a:spcPts val="0"/>
              </a:spcAft>
              <a:buSzPct val="100000"/>
              <a:buChar char="*"/>
            </a:pPr>
            <a:r>
              <a:rPr lang="es-ES"/>
              <a:t>Utilizar manual de funciones en </a:t>
            </a:r>
            <a:r>
              <a:rPr i="1" lang="es-ES"/>
              <a:t>www.php.net/manual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nvSpPr>
        <p:spPr>
          <a:xfrm>
            <a:off x="603207" y="858639"/>
            <a:ext cx="8208912"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Resultado: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Con un error tipo: Notice</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Prueba sin global. $var :1</a:t>
            </a:r>
            <a:br>
              <a:rPr lang="es-ES" sz="1800">
                <a:solidFill>
                  <a:schemeClr val="dk1"/>
                </a:solidFill>
                <a:latin typeface="Candara"/>
                <a:ea typeface="Candara"/>
                <a:cs typeface="Candara"/>
                <a:sym typeface="Candara"/>
              </a:rPr>
            </a:br>
            <a:r>
              <a:rPr lang="es-ES" sz="1800">
                <a:solidFill>
                  <a:schemeClr val="dk1"/>
                </a:solidFill>
                <a:latin typeface="Candara"/>
                <a:ea typeface="Candara"/>
                <a:cs typeface="Candara"/>
                <a:sym typeface="Candara"/>
              </a:rPr>
              <a:t>Prueba con global. $var :21</a:t>
            </a:r>
            <a:br>
              <a:rPr lang="es-ES" sz="1800">
                <a:solidFill>
                  <a:schemeClr val="dk1"/>
                </a:solidFill>
                <a:latin typeface="Candara"/>
                <a:ea typeface="Candara"/>
                <a:cs typeface="Candara"/>
                <a:sym typeface="Candara"/>
              </a:rPr>
            </a:br>
            <a:r>
              <a:rPr lang="es-ES" sz="1800">
                <a:solidFill>
                  <a:schemeClr val="dk1"/>
                </a:solidFill>
                <a:latin typeface="Candara"/>
                <a:ea typeface="Candara"/>
                <a:cs typeface="Candara"/>
                <a:sym typeface="Candara"/>
              </a:rPr>
              <a:t>Prueba Con GLOBALS. $var :22</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Ejemplo:</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&lt;!Doctype html&gt;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&lt;head&gt;&lt;title&gt;Prueba&lt;/title&gt;&lt;/head&gt;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$var="Ceinmark";</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&lt;h1&gt;Ámbito de las variables en PHP&lt;/h1&gt;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$var;</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0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Resultado: Ceinmark</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Las variables mantienen su ámbito aunque el código HTML interrumpa la secuencia del código PHP.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nvSpPr>
        <p:spPr>
          <a:xfrm>
            <a:off x="683568" y="764704"/>
            <a:ext cx="8208900" cy="551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VARIABLES  ESTÁTICAS</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Para mantener el valor de una variable en las sucesivas llamadas a la función debemos definir a la variable como estática (static)</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&lt;?php</a:t>
            </a:r>
            <a:endParaRPr sz="1200">
              <a:solidFill>
                <a:schemeClr val="dk1"/>
              </a:solidFill>
              <a:latin typeface="Candara"/>
              <a:ea typeface="Candara"/>
              <a:cs typeface="Candara"/>
              <a:sym typeface="Candara"/>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function PruebaLocal()</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     $var=1;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     echo "Prueba local. \$var  :". ++$var . "&lt;BR&gt;";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 </a:t>
            </a:r>
            <a:endParaRPr/>
          </a:p>
          <a:p>
            <a:pPr indent="0" lvl="0" marL="0" marR="0" rtl="0" algn="l">
              <a:spcBef>
                <a:spcPts val="0"/>
              </a:spcBef>
              <a:spcAft>
                <a:spcPts val="0"/>
              </a:spcAft>
              <a:buNone/>
            </a:pPr>
            <a:r>
              <a:t/>
            </a:r>
            <a:endParaRPr sz="1200">
              <a:solidFill>
                <a:schemeClr val="dk1"/>
              </a:solidFill>
              <a:latin typeface="Candara"/>
              <a:ea typeface="Candara"/>
              <a:cs typeface="Candara"/>
              <a:sym typeface="Candara"/>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PruebaLocal();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PruebaLocal();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PruebaLocal(); </a:t>
            </a:r>
            <a:endParaRPr/>
          </a:p>
          <a:p>
            <a:pPr indent="0" lvl="0" marL="0" marR="0" rtl="0" algn="l">
              <a:spcBef>
                <a:spcPts val="0"/>
              </a:spcBef>
              <a:spcAft>
                <a:spcPts val="0"/>
              </a:spcAft>
              <a:buNone/>
            </a:pPr>
            <a:r>
              <a:rPr lang="es-ES" sz="12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Resultado:</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Prueba local. $var :2</a:t>
            </a:r>
            <a:br>
              <a:rPr lang="es-ES" sz="1400">
                <a:solidFill>
                  <a:schemeClr val="dk1"/>
                </a:solidFill>
                <a:latin typeface="Candara"/>
                <a:ea typeface="Candara"/>
                <a:cs typeface="Candara"/>
                <a:sym typeface="Candara"/>
              </a:rPr>
            </a:br>
            <a:r>
              <a:rPr lang="es-ES" sz="1400">
                <a:solidFill>
                  <a:schemeClr val="dk1"/>
                </a:solidFill>
                <a:latin typeface="Candara"/>
                <a:ea typeface="Candara"/>
                <a:cs typeface="Candara"/>
                <a:sym typeface="Candara"/>
              </a:rPr>
              <a:t>Prueba local. $var :2</a:t>
            </a:r>
            <a:br>
              <a:rPr lang="es-ES" sz="1400">
                <a:solidFill>
                  <a:schemeClr val="dk1"/>
                </a:solidFill>
                <a:latin typeface="Candara"/>
                <a:ea typeface="Candara"/>
                <a:cs typeface="Candara"/>
                <a:sym typeface="Candara"/>
              </a:rPr>
            </a:br>
            <a:r>
              <a:rPr lang="es-ES" sz="1400">
                <a:solidFill>
                  <a:schemeClr val="dk1"/>
                </a:solidFill>
                <a:latin typeface="Candara"/>
                <a:ea typeface="Candara"/>
                <a:cs typeface="Candara"/>
                <a:sym typeface="Candara"/>
              </a:rPr>
              <a:t>Prueba local. $var :2</a:t>
            </a:r>
            <a:endParaRPr/>
          </a:p>
          <a:p>
            <a:pPr indent="0" lvl="0" marL="0" marR="0" rtl="0" algn="l">
              <a:spcBef>
                <a:spcPts val="0"/>
              </a:spcBef>
              <a:spcAft>
                <a:spcPts val="0"/>
              </a:spcAft>
              <a:buNone/>
            </a:pPr>
            <a:r>
              <a:rPr lang="es-ES" sz="1800">
                <a:solidFill>
                  <a:schemeClr val="dk1"/>
                </a:solidFill>
                <a:highlight>
                  <a:srgbClr val="FFFF00"/>
                </a:highlight>
                <a:latin typeface="Candara"/>
                <a:ea typeface="Candara"/>
                <a:cs typeface="Candara"/>
                <a:sym typeface="Candara"/>
              </a:rPr>
              <a:t>Si ponemos: static $</a:t>
            </a:r>
            <a:r>
              <a:rPr lang="es-ES" sz="1800">
                <a:solidFill>
                  <a:schemeClr val="dk1"/>
                </a:solidFill>
                <a:latin typeface="Candara"/>
                <a:ea typeface="Candara"/>
                <a:cs typeface="Candara"/>
                <a:sym typeface="Candara"/>
              </a:rPr>
              <a:t>var=1. El Resultado será: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Prueba local. $var :2</a:t>
            </a:r>
            <a:br>
              <a:rPr lang="es-ES" sz="1400">
                <a:solidFill>
                  <a:schemeClr val="dk1"/>
                </a:solidFill>
                <a:latin typeface="Candara"/>
                <a:ea typeface="Candara"/>
                <a:cs typeface="Candara"/>
                <a:sym typeface="Candara"/>
              </a:rPr>
            </a:br>
            <a:r>
              <a:rPr lang="es-ES" sz="1400">
                <a:solidFill>
                  <a:schemeClr val="dk1"/>
                </a:solidFill>
                <a:latin typeface="Candara"/>
                <a:ea typeface="Candara"/>
                <a:cs typeface="Candara"/>
                <a:sym typeface="Candara"/>
              </a:rPr>
              <a:t>Prueba local. $var :3 //aunque al entrar de nuevo, se encuentra con $var=1 No lo inicializa por estar definida  </a:t>
            </a:r>
            <a:br>
              <a:rPr lang="es-ES" sz="1400">
                <a:solidFill>
                  <a:schemeClr val="dk1"/>
                </a:solidFill>
                <a:latin typeface="Candara"/>
                <a:ea typeface="Candara"/>
                <a:cs typeface="Candara"/>
                <a:sym typeface="Candara"/>
              </a:rPr>
            </a:br>
            <a:r>
              <a:rPr lang="es-ES" sz="1400">
                <a:solidFill>
                  <a:schemeClr val="dk1"/>
                </a:solidFill>
                <a:latin typeface="Candara"/>
                <a:ea typeface="Candara"/>
                <a:cs typeface="Candara"/>
                <a:sym typeface="Candara"/>
              </a:rPr>
              <a:t>                                           como static $var=1;</a:t>
            </a:r>
            <a:br>
              <a:rPr lang="es-ES" sz="1400">
                <a:solidFill>
                  <a:schemeClr val="dk1"/>
                </a:solidFill>
                <a:latin typeface="Candara"/>
                <a:ea typeface="Candara"/>
                <a:cs typeface="Candara"/>
                <a:sym typeface="Candara"/>
              </a:rPr>
            </a:br>
            <a:r>
              <a:rPr lang="es-ES" sz="1400">
                <a:solidFill>
                  <a:schemeClr val="dk1"/>
                </a:solidFill>
                <a:latin typeface="Candara"/>
                <a:ea typeface="Candara"/>
                <a:cs typeface="Candara"/>
                <a:sym typeface="Candara"/>
              </a:rPr>
              <a:t>Prueba local. $var :4</a:t>
            </a:r>
            <a:endParaRPr/>
          </a:p>
          <a:p>
            <a:pPr indent="0" lvl="0" marL="0" marR="0" rtl="0" algn="l">
              <a:spcBef>
                <a:spcPts val="0"/>
              </a:spcBef>
              <a:spcAft>
                <a:spcPts val="0"/>
              </a:spcAft>
              <a:buNone/>
            </a:pPr>
            <a:r>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nvSpPr>
        <p:spPr>
          <a:xfrm>
            <a:off x="418740" y="252369"/>
            <a:ext cx="83556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highlight>
                  <a:srgbClr val="FFFF00"/>
                </a:highlight>
                <a:latin typeface="Candara"/>
                <a:ea typeface="Candara"/>
                <a:cs typeface="Candara"/>
                <a:sym typeface="Candara"/>
              </a:rPr>
              <a:t>CONSTANTES </a:t>
            </a:r>
            <a:endParaRPr>
              <a:highlight>
                <a:srgbClr val="FFFF00"/>
              </a:highlight>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Es un identificador  de un dato que no cambia de valor.</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define (“PI”,3.14156);</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Desde la versión PHP 5.3 tenemos otro modo de definir una constante: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const PI=3.14156;</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No empieza con el símbolo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highlight>
                  <a:srgbClr val="FFFF00"/>
                </a:highlight>
                <a:latin typeface="Candara"/>
                <a:ea typeface="Candara"/>
                <a:cs typeface="Candara"/>
                <a:sym typeface="Candara"/>
              </a:rPr>
              <a:t>OPERADOR DE EJECUCIÓN</a:t>
            </a:r>
            <a:endParaRPr>
              <a:highlight>
                <a:srgbClr val="FFFF00"/>
              </a:highlight>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PHP nos suministra un operador de ejecución inmediata.</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$var=`dir`; //apóstrofo invertido (donde está el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echo "&lt;pre&gt;$var&lt;/pre&gt;";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Resultado: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Lo mismo que visualiza el comando dir.</a:t>
            </a:r>
            <a:endParaRPr sz="1800">
              <a:solidFill>
                <a:schemeClr val="dk1"/>
              </a:solidFill>
              <a:latin typeface="Candara"/>
              <a:ea typeface="Candara"/>
              <a:cs typeface="Candara"/>
              <a:sym typeface="Canda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nvSpPr>
        <p:spPr>
          <a:xfrm>
            <a:off x="827584" y="980728"/>
            <a:ext cx="7920880"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800">
                <a:solidFill>
                  <a:schemeClr val="dk1"/>
                </a:solidFill>
                <a:latin typeface="Candara"/>
                <a:ea typeface="Candara"/>
                <a:cs typeface="Candara"/>
                <a:sym typeface="Candara"/>
              </a:rPr>
              <a:t>Errores Y Mensajes De Error</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Algunos errores de programación no pueden ser detectados por los compiladores o intérpretes (por ejemplo, si un programa tiene que calcular una suma y el programador ha escrito una multiplicación en vez de la suma el programa no dará el resultado correcto pero el compilador no puede saberlo), pero otros sí.</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se pueden distinguir varios tipos de errores:</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Advertencias (warnings)El ordenador es incapaz de ejecutar una instrucción determinada, pero el ordenador puede continuar con la ejecución del programa. En ese caso, se dice que el compilador da advertencias.</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Avisos (notices)El ordenador es capaz de ejecutar una instrucción determinada, pero detecta que el programador puede haberse equivocado. En ese caso, se dice que el compilador da avisos. Los avisos no siempre son señales de equivocaciones, pero deben evitarse.</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Obsolescencias (deprecated / strict)El compilador puede detectar que un programa utiliza características del lenguaje que actualmente funcionan correctamente, pero que no estarán (o pueden no estar) disponibles en futuras versiones, y generar un aviso de obsolescencia.</a:t>
            </a:r>
            <a:endParaRPr b="1" sz="1600">
              <a:solidFill>
                <a:schemeClr val="dk1"/>
              </a:solidFill>
              <a:latin typeface="Candara"/>
              <a:ea typeface="Candara"/>
              <a:cs typeface="Candara"/>
              <a:sym typeface="Candara"/>
            </a:endParaRPr>
          </a:p>
          <a:p>
            <a:pPr indent="0" lvl="0" marL="0" marR="0" rtl="0" algn="ctr">
              <a:spcBef>
                <a:spcPts val="0"/>
              </a:spcBef>
              <a:spcAft>
                <a:spcPts val="0"/>
              </a:spcAft>
              <a:buNone/>
            </a:pPr>
            <a:r>
              <a:t/>
            </a:r>
            <a:endParaRPr b="1"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b="1" sz="1800">
              <a:solidFill>
                <a:schemeClr val="dk1"/>
              </a:solidFill>
              <a:latin typeface="Candara"/>
              <a:ea typeface="Candara"/>
              <a:cs typeface="Candara"/>
              <a:sym typeface="Candar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4"/>
          <p:cNvSpPr txBox="1"/>
          <p:nvPr/>
        </p:nvSpPr>
        <p:spPr>
          <a:xfrm>
            <a:off x="899592" y="620688"/>
            <a:ext cx="756084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Cuando PHP encuentra errores en un programa, PHP puede generar un mensaje de error que se incluye en la página en el punto en que se ha encontrado el error. El error incluye una descripción del error y el número de línea en el que PHP ha encontrado el error, lo que facilita al programador su corrección (el número de línea indica la línea en que PHP se da cuenta de que hay un error, pero el error puede estar en una línea anterior a la indicada por PHP).</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La </a:t>
            </a:r>
            <a:r>
              <a:rPr lang="es-ES" sz="1800" u="sng">
                <a:solidFill>
                  <a:schemeClr val="dk1"/>
                </a:solidFill>
                <a:latin typeface="Candara"/>
                <a:ea typeface="Candara"/>
                <a:cs typeface="Candara"/>
                <a:sym typeface="Candara"/>
                <a:hlinkClick r:id="rId3">
                  <a:extLst>
                    <a:ext uri="{A12FA001-AC4F-418D-AE19-62706E023703}">
                      <ahyp:hlinkClr val="tx"/>
                    </a:ext>
                  </a:extLst>
                </a:hlinkClick>
              </a:rPr>
              <a:t>directiva </a:t>
            </a:r>
            <a:r>
              <a:rPr b="1" lang="es-ES" sz="1800" u="sng">
                <a:solidFill>
                  <a:schemeClr val="dk1"/>
                </a:solidFill>
                <a:latin typeface="Candara"/>
                <a:ea typeface="Candara"/>
                <a:cs typeface="Candara"/>
                <a:sym typeface="Candara"/>
                <a:hlinkClick r:id="rId4">
                  <a:extLst>
                    <a:ext uri="{A12FA001-AC4F-418D-AE19-62706E023703}">
                      <ahyp:hlinkClr val="tx"/>
                    </a:ext>
                  </a:extLst>
                </a:hlinkClick>
              </a:rPr>
              <a:t>error_reporting</a:t>
            </a:r>
            <a:r>
              <a:rPr lang="es-ES" sz="1800">
                <a:solidFill>
                  <a:schemeClr val="dk1"/>
                </a:solidFill>
                <a:latin typeface="Candara"/>
                <a:ea typeface="Candara"/>
                <a:cs typeface="Candara"/>
                <a:sym typeface="Candara"/>
              </a:rPr>
              <a:t> del fichero de configuración de PHP php.ini permite establecer qué tipos de error generarán un mensaje de error:</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En un entorno de producción (es decir, en un servidor accesible a usuarios en Internet o en una red local) se recomienda que PHP no muestre mensajes de error al usuario, pues esos mensajes de error pueden ser aprovechados por usuarios maliciosos para sus propios fines (provocar la caída del servidor, obtener información privada, etc.).</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En un entorno de desarrollo (es decir, en un servidor utilizado por el programador o para probar el funcionamiento de la aplicación) se recomienda que PHP muestre el mayor número de errores posible, para tener conocimiento de ellos y corregirlos lo antes posible</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nvSpPr>
        <p:spPr>
          <a:xfrm>
            <a:off x="323528" y="764704"/>
            <a:ext cx="84249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rgbClr val="04617B"/>
                </a:solidFill>
                <a:highlight>
                  <a:srgbClr val="FFFF00"/>
                </a:highlight>
                <a:latin typeface="Calibri"/>
                <a:ea typeface="Calibri"/>
                <a:cs typeface="Calibri"/>
                <a:sym typeface="Calibri"/>
              </a:rPr>
              <a:t>Ficheros de configuración</a:t>
            </a:r>
            <a:endParaRPr sz="1800">
              <a:solidFill>
                <a:schemeClr val="dk1"/>
              </a:solidFill>
              <a:highlight>
                <a:srgbClr val="FFFF00"/>
              </a:highlight>
              <a:latin typeface="Candara"/>
              <a:ea typeface="Candara"/>
              <a:cs typeface="Candara"/>
              <a:sym typeface="Candara"/>
            </a:endParaRPr>
          </a:p>
        </p:txBody>
      </p:sp>
      <p:sp>
        <p:nvSpPr>
          <p:cNvPr id="493" name="Google Shape;493;p45"/>
          <p:cNvSpPr txBox="1"/>
          <p:nvPr/>
        </p:nvSpPr>
        <p:spPr>
          <a:xfrm>
            <a:off x="323528" y="2708921"/>
            <a:ext cx="6984900" cy="3021900"/>
          </a:xfrm>
          <a:prstGeom prst="rect">
            <a:avLst/>
          </a:prstGeom>
          <a:noFill/>
          <a:ln>
            <a:noFill/>
          </a:ln>
        </p:spPr>
        <p:txBody>
          <a:bodyPr anchorCtr="0" anchor="t" bIns="45700" lIns="91425" spcFirstLastPara="1" rIns="91425" wrap="square" tIns="45700">
            <a:spAutoFit/>
          </a:bodyPr>
          <a:lstStyle/>
          <a:p>
            <a:pPr indent="-273050" lvl="0" marL="273050" marR="0" rtl="0" algn="just">
              <a:spcBef>
                <a:spcPts val="0"/>
              </a:spcBef>
              <a:spcAft>
                <a:spcPts val="0"/>
              </a:spcAft>
              <a:buClr>
                <a:srgbClr val="0BD0D9"/>
              </a:buClr>
              <a:buSzPts val="1900"/>
              <a:buFont typeface="Noto Sans Symbols"/>
              <a:buChar char="❑"/>
            </a:pPr>
            <a:r>
              <a:rPr lang="es-ES" sz="2000">
                <a:solidFill>
                  <a:srgbClr val="000000"/>
                </a:solidFill>
                <a:latin typeface="Calibri"/>
                <a:ea typeface="Calibri"/>
                <a:cs typeface="Calibri"/>
                <a:sym typeface="Calibri"/>
              </a:rPr>
              <a:t> </a:t>
            </a:r>
            <a:r>
              <a:rPr lang="es-ES" sz="1400">
                <a:solidFill>
                  <a:srgbClr val="000000"/>
                </a:solidFill>
                <a:latin typeface="Calibri"/>
                <a:ea typeface="Calibri"/>
                <a:cs typeface="Calibri"/>
                <a:sym typeface="Calibri"/>
              </a:rPr>
              <a:t>Las directivas están formadas por una pareja de clave y valor.</a:t>
            </a:r>
            <a:endParaRPr/>
          </a:p>
          <a:p>
            <a:pPr indent="-273050" lvl="0" marL="273050" marR="0" rtl="0" algn="just">
              <a:spcBef>
                <a:spcPts val="280"/>
              </a:spcBef>
              <a:spcAft>
                <a:spcPts val="0"/>
              </a:spcAft>
              <a:buClr>
                <a:srgbClr val="0BD0D9"/>
              </a:buClr>
              <a:buSzPts val="1330"/>
              <a:buFont typeface="Noto Sans Symbols"/>
              <a:buChar char="❑"/>
            </a:pPr>
            <a:r>
              <a:rPr lang="es-ES" sz="1400">
                <a:solidFill>
                  <a:srgbClr val="000000"/>
                </a:solidFill>
                <a:latin typeface="Calibri"/>
                <a:ea typeface="Calibri"/>
                <a:cs typeface="Calibri"/>
                <a:sym typeface="Calibri"/>
              </a:rPr>
              <a:t> Las directivas que comienzan por ; están comentadas y son ignoradas por el motor del intérprete.</a:t>
            </a:r>
            <a:endParaRPr/>
          </a:p>
          <a:p>
            <a:pPr indent="-273050" lvl="0" marL="273050" marR="0" rtl="0" algn="just">
              <a:spcBef>
                <a:spcPts val="280"/>
              </a:spcBef>
              <a:spcAft>
                <a:spcPts val="0"/>
              </a:spcAft>
              <a:buClr>
                <a:srgbClr val="0BD0D9"/>
              </a:buClr>
              <a:buSzPts val="1330"/>
              <a:buFont typeface="Noto Sans Symbols"/>
              <a:buChar char="❑"/>
            </a:pPr>
            <a:r>
              <a:rPr lang="es-ES" sz="1400">
                <a:solidFill>
                  <a:srgbClr val="000000"/>
                </a:solidFill>
                <a:highlight>
                  <a:srgbClr val="FFFF00"/>
                </a:highlight>
                <a:latin typeface="Calibri"/>
                <a:ea typeface="Calibri"/>
                <a:cs typeface="Calibri"/>
                <a:sym typeface="Calibri"/>
              </a:rPr>
              <a:t> Para indicar las rutas dentro del fichero se utilizan los formatos:</a:t>
            </a:r>
            <a:endParaRPr>
              <a:highlight>
                <a:srgbClr val="FFFF00"/>
              </a:highlight>
            </a:endParaRPr>
          </a:p>
          <a:p>
            <a:pPr indent="0" lvl="5" marL="2286000" marR="0" rtl="0" algn="l">
              <a:spcBef>
                <a:spcPts val="0"/>
              </a:spcBef>
              <a:spcAft>
                <a:spcPts val="0"/>
              </a:spcAft>
              <a:buNone/>
            </a:pPr>
            <a:r>
              <a:rPr b="0" i="0" lang="es-ES" sz="1400" u="none" cap="none" strike="noStrike">
                <a:solidFill>
                  <a:srgbClr val="000000"/>
                </a:solidFill>
                <a:highlight>
                  <a:srgbClr val="FFFF00"/>
                </a:highlight>
                <a:latin typeface="Arial"/>
                <a:ea typeface="Arial"/>
                <a:cs typeface="Arial"/>
                <a:sym typeface="Arial"/>
              </a:rPr>
              <a:t>C:\directorio\directorio</a:t>
            </a:r>
            <a:endParaRPr>
              <a:highlight>
                <a:srgbClr val="FFFF00"/>
              </a:highlight>
            </a:endParaRPr>
          </a:p>
          <a:p>
            <a:pPr indent="0" lvl="5" marL="2286000" marR="0" rtl="0" algn="l">
              <a:spcBef>
                <a:spcPts val="0"/>
              </a:spcBef>
              <a:spcAft>
                <a:spcPts val="0"/>
              </a:spcAft>
              <a:buNone/>
            </a:pPr>
            <a:r>
              <a:rPr b="0" i="0" lang="es-ES" sz="1400" u="none" cap="none" strike="noStrike">
                <a:solidFill>
                  <a:srgbClr val="000000"/>
                </a:solidFill>
                <a:highlight>
                  <a:srgbClr val="FFFF00"/>
                </a:highlight>
                <a:latin typeface="Arial"/>
                <a:ea typeface="Arial"/>
                <a:cs typeface="Arial"/>
                <a:sym typeface="Arial"/>
              </a:rPr>
              <a:t>\directorio\directorio</a:t>
            </a:r>
            <a:endParaRPr>
              <a:highlight>
                <a:srgbClr val="FFFF00"/>
              </a:highlight>
            </a:endParaRPr>
          </a:p>
          <a:p>
            <a:pPr indent="0" lvl="5" marL="2286000" marR="0" rtl="0" algn="l">
              <a:spcBef>
                <a:spcPts val="0"/>
              </a:spcBef>
              <a:spcAft>
                <a:spcPts val="0"/>
              </a:spcAft>
              <a:buNone/>
            </a:pPr>
            <a:r>
              <a:rPr b="0" i="0" lang="es-ES" sz="1400" u="none" cap="none" strike="noStrike">
                <a:solidFill>
                  <a:srgbClr val="000000"/>
                </a:solidFill>
                <a:highlight>
                  <a:srgbClr val="FFFF00"/>
                </a:highlight>
                <a:latin typeface="Arial"/>
                <a:ea typeface="Arial"/>
                <a:cs typeface="Arial"/>
                <a:sym typeface="Arial"/>
              </a:rPr>
              <a:t>/directorio/directorio/</a:t>
            </a:r>
            <a:endParaRPr b="0" i="0" sz="1400" u="none" cap="none" strike="noStrike">
              <a:solidFill>
                <a:srgbClr val="000000"/>
              </a:solidFill>
              <a:highlight>
                <a:srgbClr val="FFFF00"/>
              </a:highlight>
              <a:latin typeface="Calibri"/>
              <a:ea typeface="Calibri"/>
              <a:cs typeface="Calibri"/>
              <a:sym typeface="Calibri"/>
            </a:endParaRPr>
          </a:p>
          <a:p>
            <a:pPr indent="-273050" lvl="0" marL="273050" marR="0" rtl="0" algn="just">
              <a:spcBef>
                <a:spcPts val="280"/>
              </a:spcBef>
              <a:spcAft>
                <a:spcPts val="0"/>
              </a:spcAft>
              <a:buClr>
                <a:srgbClr val="0BD0D9"/>
              </a:buClr>
              <a:buSzPts val="1330"/>
              <a:buFont typeface="Noto Sans Symbols"/>
              <a:buChar char="❑"/>
            </a:pPr>
            <a:r>
              <a:rPr lang="es-ES" sz="1400">
                <a:solidFill>
                  <a:srgbClr val="000000"/>
                </a:solidFill>
                <a:latin typeface="Calibri"/>
                <a:ea typeface="Calibri"/>
                <a:cs typeface="Calibri"/>
                <a:sym typeface="Calibri"/>
              </a:rPr>
              <a:t> El fichero php.ini se lee cada vez que se arranca el servidor web.</a:t>
            </a:r>
            <a:endParaRPr/>
          </a:p>
          <a:p>
            <a:pPr indent="-273050" lvl="0" marL="273050" marR="0" rtl="0" algn="just">
              <a:spcBef>
                <a:spcPts val="280"/>
              </a:spcBef>
              <a:spcAft>
                <a:spcPts val="0"/>
              </a:spcAft>
              <a:buClr>
                <a:srgbClr val="0BD0D9"/>
              </a:buClr>
              <a:buSzPts val="1330"/>
              <a:buFont typeface="Noto Sans Symbols"/>
              <a:buChar char="❑"/>
            </a:pPr>
            <a:r>
              <a:rPr lang="es-ES" sz="1400">
                <a:solidFill>
                  <a:srgbClr val="000000"/>
                </a:solidFill>
                <a:highlight>
                  <a:srgbClr val="FFFF00"/>
                </a:highlight>
                <a:latin typeface="Calibri"/>
                <a:ea typeface="Calibri"/>
                <a:cs typeface="Calibri"/>
                <a:sym typeface="Calibri"/>
              </a:rPr>
              <a:t> El servidor busca el fichero php.ini por este orden:</a:t>
            </a:r>
            <a:endParaRPr>
              <a:highlight>
                <a:srgbClr val="FFFF00"/>
              </a:highlight>
            </a:endParaRPr>
          </a:p>
          <a:p>
            <a:pPr indent="-246062" lvl="1" marL="639763" marR="0" rtl="0" algn="just">
              <a:spcBef>
                <a:spcPts val="280"/>
              </a:spcBef>
              <a:spcAft>
                <a:spcPts val="0"/>
              </a:spcAft>
              <a:buClr>
                <a:srgbClr val="0F6FC6"/>
              </a:buClr>
              <a:buSzPts val="1190"/>
              <a:buFont typeface="Noto Sans Symbols"/>
              <a:buChar char="❑"/>
            </a:pPr>
            <a:r>
              <a:rPr b="0" i="0" lang="es-ES" sz="1400" u="none" cap="none" strike="noStrike">
                <a:solidFill>
                  <a:srgbClr val="000000"/>
                </a:solidFill>
                <a:latin typeface="Calibri"/>
                <a:ea typeface="Calibri"/>
                <a:cs typeface="Calibri"/>
                <a:sym typeface="Calibri"/>
              </a:rPr>
              <a:t> En el propio directorio de php.</a:t>
            </a:r>
            <a:endParaRPr/>
          </a:p>
          <a:p>
            <a:pPr indent="-246062" lvl="1" marL="639763" marR="0" rtl="0" algn="just">
              <a:spcBef>
                <a:spcPts val="280"/>
              </a:spcBef>
              <a:spcAft>
                <a:spcPts val="0"/>
              </a:spcAft>
              <a:buClr>
                <a:srgbClr val="0F6FC6"/>
              </a:buClr>
              <a:buSzPts val="1190"/>
              <a:buFont typeface="Noto Sans Symbols"/>
              <a:buChar char="❑"/>
            </a:pPr>
            <a:r>
              <a:rPr b="0" i="0" lang="es-ES" sz="1400" u="none" cap="none" strike="noStrike">
                <a:solidFill>
                  <a:srgbClr val="000000"/>
                </a:solidFill>
                <a:latin typeface="Calibri"/>
                <a:ea typeface="Calibri"/>
                <a:cs typeface="Calibri"/>
                <a:sym typeface="Calibri"/>
              </a:rPr>
              <a:t> En la ruta definida como variable de entorno.</a:t>
            </a:r>
            <a:endParaRPr/>
          </a:p>
          <a:p>
            <a:pPr indent="-246062" lvl="1" marL="639763" marR="0" rtl="0" algn="just">
              <a:spcBef>
                <a:spcPts val="280"/>
              </a:spcBef>
              <a:spcAft>
                <a:spcPts val="0"/>
              </a:spcAft>
              <a:buClr>
                <a:srgbClr val="0F6FC6"/>
              </a:buClr>
              <a:buSzPts val="1190"/>
              <a:buFont typeface="Noto Sans Symbols"/>
              <a:buChar char="❑"/>
            </a:pPr>
            <a:r>
              <a:rPr b="0" i="0" lang="es-ES" sz="1400" u="none" cap="none" strike="noStrike">
                <a:solidFill>
                  <a:srgbClr val="000000"/>
                </a:solidFill>
                <a:latin typeface="Calibri"/>
                <a:ea typeface="Calibri"/>
                <a:cs typeface="Calibri"/>
                <a:sym typeface="Calibri"/>
              </a:rPr>
              <a:t> En el directorio del sistema (C:\Windows), que es la opción más aconsejada.</a:t>
            </a:r>
            <a:endParaRPr b="0" i="0" sz="1400" u="none" cap="none" strike="noStrike">
              <a:solidFill>
                <a:schemeClr val="dk1"/>
              </a:solidFill>
              <a:latin typeface="Candara"/>
              <a:ea typeface="Candara"/>
              <a:cs typeface="Candara"/>
              <a:sym typeface="Candara"/>
            </a:endParaRPr>
          </a:p>
        </p:txBody>
      </p:sp>
      <p:sp>
        <p:nvSpPr>
          <p:cNvPr id="494" name="Google Shape;494;p45"/>
          <p:cNvSpPr/>
          <p:nvPr/>
        </p:nvSpPr>
        <p:spPr>
          <a:xfrm>
            <a:off x="467544" y="1443841"/>
            <a:ext cx="77768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La configuración tanto del servidor web Apache, como de PHP, se realiza por medio de ficheros de configuración. El de Apache es httpd.conf, y el de PHP es php.ini.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6"/>
          <p:cNvSpPr/>
          <p:nvPr/>
        </p:nvSpPr>
        <p:spPr>
          <a:xfrm>
            <a:off x="323528" y="1196752"/>
            <a:ext cx="799288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Algunas de las directivas más utilizadas que figuran en el fichero php.ini son:</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highlight>
                  <a:srgbClr val="FFFF00"/>
                </a:highlight>
                <a:latin typeface="Candara"/>
                <a:ea typeface="Candara"/>
                <a:cs typeface="Candara"/>
                <a:sym typeface="Candara"/>
              </a:rPr>
              <a:t>max_execution_time.</a:t>
            </a:r>
            <a:r>
              <a:rPr lang="es-ES" sz="1800">
                <a:solidFill>
                  <a:schemeClr val="dk1"/>
                </a:solidFill>
                <a:latin typeface="Candara"/>
                <a:ea typeface="Candara"/>
                <a:cs typeface="Candara"/>
                <a:sym typeface="Candara"/>
              </a:rPr>
              <a:t> Permite que puedas ajustar el número máximo de segundos que podrá durar la ejecución de un script PHP. Evita que el servidor se bloquee si se produce algún error en un script. </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highlight>
                  <a:srgbClr val="FFFF00"/>
                </a:highlight>
                <a:latin typeface="Candara"/>
                <a:ea typeface="Candara"/>
                <a:cs typeface="Candara"/>
                <a:sym typeface="Candara"/>
              </a:rPr>
              <a:t> error_reporting. </a:t>
            </a:r>
            <a:r>
              <a:rPr lang="es-ES" sz="1800">
                <a:solidFill>
                  <a:schemeClr val="dk1"/>
                </a:solidFill>
                <a:latin typeface="Candara"/>
                <a:ea typeface="Candara"/>
                <a:cs typeface="Candara"/>
                <a:sym typeface="Candara"/>
              </a:rPr>
              <a:t>Indica qué tipo de errores se mostrarán en el caso de que se produzcan. Por ejemplo, si haces error_reporting = E_ALL, te mostrará todos los tipos de errores. Si no quieres que te muestre los avisos pero sí otros tipos de errores, puedes hacer error_reporting = E_ALL &amp; ~E_NOTICE. </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 </a:t>
            </a:r>
            <a:r>
              <a:rPr lang="es-ES" sz="1800">
                <a:solidFill>
                  <a:schemeClr val="dk1"/>
                </a:solidFill>
                <a:highlight>
                  <a:srgbClr val="FFFF00"/>
                </a:highlight>
                <a:latin typeface="Candara"/>
                <a:ea typeface="Candara"/>
                <a:cs typeface="Candara"/>
                <a:sym typeface="Candara"/>
              </a:rPr>
              <a:t>file_uploads. </a:t>
            </a:r>
            <a:r>
              <a:rPr lang="es-ES" sz="1800">
                <a:solidFill>
                  <a:schemeClr val="dk1"/>
                </a:solidFill>
                <a:latin typeface="Candara"/>
                <a:ea typeface="Candara"/>
                <a:cs typeface="Candara"/>
                <a:sym typeface="Candara"/>
              </a:rPr>
              <a:t>Indica si se pueden o no subir ficheros al servidor por HTTP. </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 </a:t>
            </a:r>
            <a:r>
              <a:rPr lang="es-ES" sz="1800">
                <a:solidFill>
                  <a:schemeClr val="dk1"/>
                </a:solidFill>
                <a:highlight>
                  <a:srgbClr val="FFFF00"/>
                </a:highlight>
                <a:latin typeface="Candara"/>
                <a:ea typeface="Candara"/>
                <a:cs typeface="Candara"/>
                <a:sym typeface="Candara"/>
              </a:rPr>
              <a:t>upload_max_filesize.</a:t>
            </a:r>
            <a:r>
              <a:rPr lang="es-ES" sz="1800">
                <a:solidFill>
                  <a:schemeClr val="dk1"/>
                </a:solidFill>
                <a:latin typeface="Candara"/>
                <a:ea typeface="Candara"/>
                <a:cs typeface="Candara"/>
                <a:sym typeface="Candara"/>
              </a:rPr>
              <a:t> En caso de que se puedan subir ficheros por HTTP, puedes indicar el límite máximo permitido para el tamaño de cada archivo. Por ejemplo, upload_max_filesize = 1M.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7"/>
          <p:cNvSpPr txBox="1"/>
          <p:nvPr/>
        </p:nvSpPr>
        <p:spPr>
          <a:xfrm>
            <a:off x="467544" y="836712"/>
            <a:ext cx="669674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ndara"/>
                <a:ea typeface="Candara"/>
                <a:cs typeface="Candara"/>
                <a:sym typeface="Candara"/>
              </a:rPr>
              <a:t>En Wampserver podemos acceder al fichero php.ini:</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ndara"/>
                <a:ea typeface="Candara"/>
                <a:cs typeface="Candara"/>
                <a:sym typeface="Candara"/>
              </a:rPr>
              <a:t>C:\wamp\bin\apache\apache2.4.9\bin\php.ini</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ndara"/>
                <a:ea typeface="Candara"/>
                <a:cs typeface="Candara"/>
                <a:sym typeface="Candara"/>
              </a:rPr>
              <a:t>Clic barra de tareas en el icono de WampServer</a:t>
            </a:r>
            <a:endParaRPr sz="1600">
              <a:solidFill>
                <a:schemeClr val="dk1"/>
              </a:solidFill>
              <a:latin typeface="Candara"/>
              <a:ea typeface="Candara"/>
              <a:cs typeface="Candara"/>
              <a:sym typeface="Candara"/>
            </a:endParaRPr>
          </a:p>
        </p:txBody>
      </p:sp>
      <p:pic>
        <p:nvPicPr>
          <p:cNvPr id="505" name="Google Shape;505;p47"/>
          <p:cNvPicPr preferRelativeResize="0"/>
          <p:nvPr/>
        </p:nvPicPr>
        <p:blipFill rotWithShape="1">
          <a:blip r:embed="rId3">
            <a:alphaModFix/>
          </a:blip>
          <a:srcRect b="0" l="0" r="0" t="0"/>
          <a:stretch/>
        </p:blipFill>
        <p:spPr>
          <a:xfrm>
            <a:off x="3800475" y="1772817"/>
            <a:ext cx="1178313" cy="2160240"/>
          </a:xfrm>
          <a:prstGeom prst="rect">
            <a:avLst/>
          </a:prstGeom>
          <a:noFill/>
          <a:ln>
            <a:noFill/>
          </a:ln>
        </p:spPr>
      </p:pic>
      <p:pic>
        <p:nvPicPr>
          <p:cNvPr id="506" name="Google Shape;506;p47"/>
          <p:cNvPicPr preferRelativeResize="0"/>
          <p:nvPr/>
        </p:nvPicPr>
        <p:blipFill rotWithShape="1">
          <a:blip r:embed="rId4">
            <a:alphaModFix/>
          </a:blip>
          <a:srcRect b="0" l="0" r="0" t="0"/>
          <a:stretch/>
        </p:blipFill>
        <p:spPr>
          <a:xfrm>
            <a:off x="2411760" y="2564904"/>
            <a:ext cx="1323975" cy="942975"/>
          </a:xfrm>
          <a:prstGeom prst="rect">
            <a:avLst/>
          </a:prstGeom>
          <a:noFill/>
          <a:ln>
            <a:noFill/>
          </a:ln>
        </p:spPr>
      </p:pic>
      <p:sp>
        <p:nvSpPr>
          <p:cNvPr id="507" name="Google Shape;507;p47"/>
          <p:cNvSpPr txBox="1"/>
          <p:nvPr/>
        </p:nvSpPr>
        <p:spPr>
          <a:xfrm>
            <a:off x="503548" y="3933057"/>
            <a:ext cx="662473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En php.ini, por defecto el valor de la directiva: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error_reporting =E_ALL</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El control de errores en PHP se puede realizar de 2 maneras:</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Incluyendo la opción correspondiente en el archivo:  php.ini, lo que hace extensivo el control a todos los programas que se ejecuten en ese servidor.</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Incluyendo la sentencia al inicio de &lt;?php, esto tiene validez sólo para el archivo en donde aparezca la sentencia.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8"/>
          <p:cNvSpPr/>
          <p:nvPr/>
        </p:nvSpPr>
        <p:spPr>
          <a:xfrm>
            <a:off x="755576" y="1327834"/>
            <a:ext cx="5832648" cy="4431983"/>
          </a:xfrm>
          <a:prstGeom prst="rect">
            <a:avLst/>
          </a:prstGeom>
          <a:solidFill>
            <a:srgbClr val="F2F2F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BB"/>
              </a:buClr>
              <a:buSzPts val="1000"/>
              <a:buFont typeface="Fira Mono"/>
              <a:buNone/>
            </a:pPr>
            <a:r>
              <a:rPr b="0" i="0" lang="es-ES" sz="1000" u="none" cap="none" strike="noStrike">
                <a:solidFill>
                  <a:srgbClr val="0000BB"/>
                </a:solidFill>
                <a:latin typeface="Fira Mono"/>
                <a:ea typeface="Fira Mono"/>
                <a:cs typeface="Fira Mono"/>
                <a:sym typeface="Fira Mono"/>
              </a:rPr>
              <a:t>&lt;?php</a:t>
            </a:r>
            <a:br>
              <a:rPr b="0" i="0" lang="es-ES" sz="1000" u="none" cap="none" strike="noStrike">
                <a:solidFill>
                  <a:srgbClr val="0000BB"/>
                </a:solidFill>
                <a:latin typeface="Fira Mono"/>
                <a:ea typeface="Fira Mono"/>
                <a:cs typeface="Fira Mono"/>
                <a:sym typeface="Fira Mono"/>
              </a:rPr>
            </a:br>
            <a:br>
              <a:rPr b="0" i="0" lang="es-ES" sz="1000" u="none" cap="none" strike="noStrike">
                <a:solidFill>
                  <a:srgbClr val="0000BB"/>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Desactivar toda notificación de error</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0</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Notificar solamente errores de ejecución</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E_ERROR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E_WARNING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E_PARSE</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Notificar E_NOTICE también puede ser bueno (para informar de variables</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 inicializadas o capturar errores en nombres de variables ...)</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E_ERROR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E_WARNING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E_PARSE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E_NOTICE</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Notificar todos los errores excepto E_NOTICE</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E_ALL </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E_NOTICE</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Notificar todos los errores de PHP (ver el registro de cambios)</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E_ALL</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Notificar todos los errores de PHP</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0000BB"/>
                </a:solidFill>
                <a:latin typeface="Fira Mono"/>
                <a:ea typeface="Fira Mono"/>
                <a:cs typeface="Fira Mono"/>
                <a:sym typeface="Fira Mono"/>
              </a:rPr>
              <a:t>1</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FF8000"/>
                </a:solidFill>
                <a:latin typeface="Fira Mono"/>
                <a:ea typeface="Fira Mono"/>
                <a:cs typeface="Fira Mono"/>
                <a:sym typeface="Fira Mono"/>
              </a:rPr>
              <a:t>// Lo mismo que error_reporting(E_ALL);</a:t>
            </a:r>
            <a:br>
              <a:rPr b="0" i="0" lang="es-ES" sz="1000" u="none" cap="none" strike="noStrike">
                <a:solidFill>
                  <a:srgbClr val="FF80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ini_set</a:t>
            </a:r>
            <a:r>
              <a:rPr b="0" i="0" lang="es-ES" sz="1000" u="none" cap="none" strike="noStrike">
                <a:solidFill>
                  <a:srgbClr val="007700"/>
                </a:solidFill>
                <a:latin typeface="Fira Mono"/>
                <a:ea typeface="Fira Mono"/>
                <a:cs typeface="Fira Mono"/>
                <a:sym typeface="Fira Mono"/>
              </a:rPr>
              <a:t>(</a:t>
            </a:r>
            <a:r>
              <a:rPr b="0" i="0" lang="es-ES" sz="1000" u="none" cap="none" strike="noStrike">
                <a:solidFill>
                  <a:srgbClr val="DD0000"/>
                </a:solidFill>
                <a:latin typeface="Fira Mono"/>
                <a:ea typeface="Fira Mono"/>
                <a:cs typeface="Fira Mono"/>
                <a:sym typeface="Fira Mono"/>
              </a:rPr>
              <a:t>'error_reporting'</a:t>
            </a:r>
            <a:r>
              <a:rPr b="0" i="0" lang="es-ES" sz="1000" u="none" cap="none" strike="noStrike">
                <a:solidFill>
                  <a:srgbClr val="007700"/>
                </a:solidFill>
                <a:latin typeface="Fira Mono"/>
                <a:ea typeface="Fira Mono"/>
                <a:cs typeface="Fira Mono"/>
                <a:sym typeface="Fira Mono"/>
              </a:rPr>
              <a:t>, </a:t>
            </a:r>
            <a:r>
              <a:rPr b="0" i="0" lang="es-ES" sz="1000" u="none" cap="none" strike="noStrike">
                <a:solidFill>
                  <a:srgbClr val="0000BB"/>
                </a:solidFill>
                <a:latin typeface="Fira Mono"/>
                <a:ea typeface="Fira Mono"/>
                <a:cs typeface="Fira Mono"/>
                <a:sym typeface="Fira Mono"/>
              </a:rPr>
              <a:t>E_ALL</a:t>
            </a:r>
            <a:r>
              <a:rPr b="0" i="0" lang="es-ES" sz="1000" u="none" cap="none" strike="noStrike">
                <a:solidFill>
                  <a:srgbClr val="007700"/>
                </a:solidFill>
                <a:latin typeface="Fira Mono"/>
                <a:ea typeface="Fira Mono"/>
                <a:cs typeface="Fira Mono"/>
                <a:sym typeface="Fira Mono"/>
              </a:rPr>
              <a:t>);</a:t>
            </a:r>
            <a:br>
              <a:rPr b="0" i="0" lang="es-ES" sz="1000" u="none" cap="none" strike="noStrike">
                <a:solidFill>
                  <a:srgbClr val="007700"/>
                </a:solidFill>
                <a:latin typeface="Fira Mono"/>
                <a:ea typeface="Fira Mono"/>
                <a:cs typeface="Fira Mono"/>
                <a:sym typeface="Fira Mono"/>
              </a:rPr>
            </a:br>
            <a:br>
              <a:rPr b="0" i="0" lang="es-ES" sz="1000" u="none" cap="none" strike="noStrike">
                <a:solidFill>
                  <a:srgbClr val="007700"/>
                </a:solidFill>
                <a:latin typeface="Fira Mono"/>
                <a:ea typeface="Fira Mono"/>
                <a:cs typeface="Fira Mono"/>
                <a:sym typeface="Fira Mono"/>
              </a:rPr>
            </a:br>
            <a:r>
              <a:rPr b="0" i="0" lang="es-ES" sz="1000" u="none" cap="none" strike="noStrike">
                <a:solidFill>
                  <a:srgbClr val="0000BB"/>
                </a:solidFill>
                <a:latin typeface="Fira Mono"/>
                <a:ea typeface="Fira Mono"/>
                <a:cs typeface="Fira Mono"/>
                <a:sym typeface="Fira Mono"/>
              </a:rPr>
              <a:t>?&gt;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793862"/>
              </a:buClr>
              <a:buSzPts val="1400"/>
              <a:buFont typeface="Fira Sans"/>
              <a:buNone/>
            </a:pPr>
            <a:r>
              <a:rPr b="0" i="0" lang="es-ES" sz="1400" u="sng" cap="none" strike="noStrike">
                <a:solidFill>
                  <a:srgbClr val="793862"/>
                </a:solidFill>
                <a:latin typeface="Fira Sans"/>
                <a:ea typeface="Fira Sans"/>
                <a:cs typeface="Fira Sans"/>
                <a:sym typeface="Fira Sans"/>
                <a:hlinkClick r:id="rId3">
                  <a:extLst>
                    <a:ext uri="{A12FA001-AC4F-418D-AE19-62706E023703}">
                      <ahyp:hlinkClr val="tx"/>
                    </a:ext>
                  </a:extLst>
                </a:hlinkClick>
              </a:rPr>
              <a:t>¶</a:t>
            </a:r>
            <a:endParaRPr b="0" i="0" sz="1400" u="none" cap="none" strike="noStrike">
              <a:solidFill>
                <a:srgbClr val="793862"/>
              </a:solidFill>
              <a:latin typeface="Fira Sans"/>
              <a:ea typeface="Fira Sans"/>
              <a:cs typeface="Fira Sans"/>
              <a:sym typeface="Fira Sans"/>
            </a:endParaRPr>
          </a:p>
          <a:p>
            <a:pPr indent="0" lvl="0" marL="0" marR="0" rtl="0" algn="l">
              <a:lnSpc>
                <a:spcPct val="100000"/>
              </a:lnSpc>
              <a:spcBef>
                <a:spcPts val="0"/>
              </a:spcBef>
              <a:spcAft>
                <a:spcPts val="0"/>
              </a:spcAft>
              <a:buClr>
                <a:schemeClr val="dk1"/>
              </a:buClr>
              <a:buSzPts val="1800"/>
              <a:buFont typeface="Candara"/>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nvSpPr>
        <p:spPr>
          <a:xfrm>
            <a:off x="323528" y="548680"/>
            <a:ext cx="799288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rgbClr val="04617B"/>
                </a:solidFill>
                <a:latin typeface="Calibri"/>
                <a:ea typeface="Calibri"/>
                <a:cs typeface="Calibri"/>
                <a:sym typeface="Calibri"/>
              </a:rPr>
              <a:t>Fichero de configuración php.ini</a:t>
            </a:r>
            <a:endParaRPr sz="1800">
              <a:solidFill>
                <a:schemeClr val="dk1"/>
              </a:solidFill>
              <a:latin typeface="Candara"/>
              <a:ea typeface="Candara"/>
              <a:cs typeface="Candara"/>
              <a:sym typeface="Candara"/>
            </a:endParaRPr>
          </a:p>
        </p:txBody>
      </p:sp>
      <p:sp>
        <p:nvSpPr>
          <p:cNvPr id="518" name="Google Shape;518;p49"/>
          <p:cNvSpPr txBox="1"/>
          <p:nvPr/>
        </p:nvSpPr>
        <p:spPr>
          <a:xfrm>
            <a:off x="539552" y="1556792"/>
            <a:ext cx="7776864" cy="4450449"/>
          </a:xfrm>
          <a:prstGeom prst="rect">
            <a:avLst/>
          </a:prstGeom>
          <a:noFill/>
          <a:ln>
            <a:noFill/>
          </a:ln>
        </p:spPr>
        <p:txBody>
          <a:bodyPr anchorCtr="0" anchor="t" bIns="45700" lIns="91425" spcFirstLastPara="1" rIns="91425" wrap="square" tIns="45700">
            <a:spAutoFit/>
          </a:bodyPr>
          <a:lstStyle/>
          <a:p>
            <a:pPr indent="-273050" lvl="0" marL="273050" marR="0" rtl="0" algn="just">
              <a:spcBef>
                <a:spcPts val="0"/>
              </a:spcBef>
              <a:spcAft>
                <a:spcPts val="0"/>
              </a:spcAft>
              <a:buClr>
                <a:srgbClr val="0BD0D9"/>
              </a:buClr>
              <a:buSzPts val="2280"/>
              <a:buFont typeface="Noto Sans Symbols"/>
              <a:buChar char="❑"/>
            </a:pPr>
            <a:r>
              <a:rPr lang="es-ES" sz="2400">
                <a:solidFill>
                  <a:srgbClr val="000000"/>
                </a:solidFill>
                <a:latin typeface="Calibri"/>
                <a:ea typeface="Calibri"/>
                <a:cs typeface="Calibri"/>
                <a:sym typeface="Calibri"/>
              </a:rPr>
              <a:t> Migrando de PHP 5.2.x a 5.3.x </a:t>
            </a:r>
            <a:endParaRPr/>
          </a:p>
          <a:p>
            <a:pPr indent="-273050" lvl="0" marL="273050" marR="0" rtl="0" algn="just">
              <a:spcBef>
                <a:spcPts val="480"/>
              </a:spcBef>
              <a:spcAft>
                <a:spcPts val="0"/>
              </a:spcAft>
              <a:buNone/>
            </a:pPr>
            <a:r>
              <a:rPr lang="es-ES" sz="2400" u="sng">
                <a:solidFill>
                  <a:srgbClr val="000000"/>
                </a:solidFill>
                <a:latin typeface="Constantia"/>
                <a:ea typeface="Constantia"/>
                <a:cs typeface="Constantia"/>
                <a:sym typeface="Constantia"/>
                <a:hlinkClick r:id="rId3">
                  <a:extLst>
                    <a:ext uri="{A12FA001-AC4F-418D-AE19-62706E023703}">
                      <ahyp:hlinkClr val="tx"/>
                    </a:ext>
                  </a:extLst>
                </a:hlinkClick>
              </a:rPr>
              <a:t> </a:t>
            </a:r>
            <a:r>
              <a:rPr lang="es-ES" sz="2400">
                <a:solidFill>
                  <a:srgbClr val="000000"/>
                </a:solidFill>
                <a:latin typeface="Constantia"/>
                <a:ea typeface="Constantia"/>
                <a:cs typeface="Constantia"/>
                <a:sym typeface="Constantia"/>
              </a:rPr>
              <a:t>	</a:t>
            </a:r>
            <a:r>
              <a:rPr lang="es-ES" sz="2400" u="sng">
                <a:solidFill>
                  <a:srgbClr val="000000"/>
                </a:solidFill>
                <a:latin typeface="Constantia"/>
                <a:ea typeface="Constantia"/>
                <a:cs typeface="Constantia"/>
                <a:sym typeface="Constantia"/>
                <a:hlinkClick r:id="rId4">
                  <a:extLst>
                    <a:ext uri="{A12FA001-AC4F-418D-AE19-62706E023703}">
                      <ahyp:hlinkClr val="tx"/>
                    </a:ext>
                  </a:extLst>
                </a:hlinkClick>
              </a:rPr>
              <a:t>http://php.net/manual/es/migration53.ini.php</a:t>
            </a:r>
            <a:endParaRPr sz="2400">
              <a:solidFill>
                <a:srgbClr val="000000"/>
              </a:solidFill>
              <a:latin typeface="Calibri"/>
              <a:ea typeface="Calibri"/>
              <a:cs typeface="Calibri"/>
              <a:sym typeface="Calibri"/>
            </a:endParaRPr>
          </a:p>
          <a:p>
            <a:pPr indent="-273050" lvl="0" marL="273050" marR="0" rtl="0" algn="just">
              <a:spcBef>
                <a:spcPts val="480"/>
              </a:spcBef>
              <a:spcAft>
                <a:spcPts val="0"/>
              </a:spcAft>
              <a:buClr>
                <a:srgbClr val="0BD0D9"/>
              </a:buClr>
              <a:buSzPts val="2280"/>
              <a:buFont typeface="Noto Sans Symbols"/>
              <a:buChar char="❑"/>
            </a:pPr>
            <a:r>
              <a:rPr lang="es-ES" sz="2400">
                <a:solidFill>
                  <a:srgbClr val="000000"/>
                </a:solidFill>
                <a:latin typeface="Calibri"/>
                <a:ea typeface="Calibri"/>
                <a:cs typeface="Calibri"/>
                <a:sym typeface="Calibri"/>
              </a:rPr>
              <a:t> Directivas de PHP.ini</a:t>
            </a:r>
            <a:endParaRPr/>
          </a:p>
          <a:p>
            <a:pPr indent="-273050" lvl="0" marL="273050" marR="0" rtl="0" algn="just">
              <a:spcBef>
                <a:spcPts val="480"/>
              </a:spcBef>
              <a:spcAft>
                <a:spcPts val="0"/>
              </a:spcAft>
              <a:buNone/>
            </a:pPr>
            <a:r>
              <a:rPr lang="es-ES" sz="2400">
                <a:solidFill>
                  <a:srgbClr val="000000"/>
                </a:solidFill>
                <a:latin typeface="Calibri"/>
                <a:ea typeface="Calibri"/>
                <a:cs typeface="Calibri"/>
                <a:sym typeface="Calibri"/>
              </a:rPr>
              <a:t>	</a:t>
            </a:r>
            <a:r>
              <a:rPr lang="es-ES" sz="2400" u="sng">
                <a:solidFill>
                  <a:srgbClr val="000000"/>
                </a:solidFill>
                <a:latin typeface="Constantia"/>
                <a:ea typeface="Constantia"/>
                <a:cs typeface="Constantia"/>
                <a:sym typeface="Constantia"/>
                <a:hlinkClick r:id="rId5">
                  <a:extLst>
                    <a:ext uri="{A12FA001-AC4F-418D-AE19-62706E023703}">
                      <ahyp:hlinkClr val="tx"/>
                    </a:ext>
                  </a:extLst>
                </a:hlinkClick>
              </a:rPr>
              <a:t>http://www.php.net/manual/es/ini.list.php</a:t>
            </a:r>
            <a:endParaRPr sz="2400">
              <a:solidFill>
                <a:srgbClr val="000000"/>
              </a:solidFill>
              <a:latin typeface="Calibri"/>
              <a:ea typeface="Calibri"/>
              <a:cs typeface="Calibri"/>
              <a:sym typeface="Calibri"/>
            </a:endParaRPr>
          </a:p>
          <a:p>
            <a:pPr indent="-273050" lvl="0" marL="273050" marR="0" rtl="0" algn="just">
              <a:spcBef>
                <a:spcPts val="480"/>
              </a:spcBef>
              <a:spcAft>
                <a:spcPts val="0"/>
              </a:spcAft>
              <a:buClr>
                <a:srgbClr val="0BD0D9"/>
              </a:buClr>
              <a:buSzPts val="2280"/>
              <a:buFont typeface="Noto Sans Symbols"/>
              <a:buChar char="❑"/>
            </a:pPr>
            <a:r>
              <a:rPr lang="es-ES" sz="2400">
                <a:solidFill>
                  <a:srgbClr val="000000"/>
                </a:solidFill>
                <a:latin typeface="Calibri"/>
                <a:ea typeface="Calibri"/>
                <a:cs typeface="Calibri"/>
                <a:sym typeface="Calibri"/>
              </a:rPr>
              <a:t> Funciones que quedaron obsoletas en PHP 5.3.x</a:t>
            </a:r>
            <a:endParaRPr/>
          </a:p>
          <a:p>
            <a:pPr indent="-273050" lvl="0" marL="273050" marR="0" rtl="0" algn="just">
              <a:spcBef>
                <a:spcPts val="480"/>
              </a:spcBef>
              <a:spcAft>
                <a:spcPts val="0"/>
              </a:spcAft>
              <a:buNone/>
            </a:pPr>
            <a:r>
              <a:rPr lang="es-ES" sz="2400" u="sng">
                <a:solidFill>
                  <a:srgbClr val="000000"/>
                </a:solidFill>
                <a:latin typeface="Constantia"/>
                <a:ea typeface="Constantia"/>
                <a:cs typeface="Constantia"/>
                <a:sym typeface="Constantia"/>
                <a:hlinkClick r:id="rId6">
                  <a:extLst>
                    <a:ext uri="{A12FA001-AC4F-418D-AE19-62706E023703}">
                      <ahyp:hlinkClr val="tx"/>
                    </a:ext>
                  </a:extLst>
                </a:hlinkClick>
              </a:rPr>
              <a:t>http://php.net/manual/es/migration53.deprecated.php</a:t>
            </a:r>
            <a:endParaRPr sz="2400">
              <a:solidFill>
                <a:srgbClr val="000000"/>
              </a:solidFill>
              <a:latin typeface="Constantia"/>
              <a:ea typeface="Constantia"/>
              <a:cs typeface="Constantia"/>
              <a:sym typeface="Constantia"/>
            </a:endParaRPr>
          </a:p>
          <a:p>
            <a:pPr indent="-273050" lvl="0" marL="273050" marR="0" rtl="0" algn="just">
              <a:spcBef>
                <a:spcPts val="480"/>
              </a:spcBef>
              <a:spcAft>
                <a:spcPts val="0"/>
              </a:spcAft>
              <a:buClr>
                <a:srgbClr val="0BD0D9"/>
              </a:buClr>
              <a:buSzPts val="2280"/>
              <a:buFont typeface="Noto Sans Symbols"/>
              <a:buChar char="❑"/>
            </a:pPr>
            <a:r>
              <a:rPr lang="es-ES" sz="2400">
                <a:solidFill>
                  <a:srgbClr val="000000"/>
                </a:solidFill>
                <a:latin typeface="Constantia"/>
                <a:ea typeface="Constantia"/>
                <a:cs typeface="Constantia"/>
                <a:sym typeface="Constantia"/>
              </a:rPr>
              <a:t> Características obsoletas en PHP 7.0.x</a:t>
            </a:r>
            <a:endParaRPr/>
          </a:p>
          <a:p>
            <a:pPr indent="-273050" lvl="0" marL="273050" marR="0" rtl="0" algn="just">
              <a:spcBef>
                <a:spcPts val="480"/>
              </a:spcBef>
              <a:spcAft>
                <a:spcPts val="0"/>
              </a:spcAft>
              <a:buNone/>
            </a:pPr>
            <a:r>
              <a:rPr lang="es-ES" sz="2400" u="sng">
                <a:solidFill>
                  <a:srgbClr val="000000"/>
                </a:solidFill>
                <a:latin typeface="Calibri"/>
                <a:ea typeface="Calibri"/>
                <a:cs typeface="Calibri"/>
                <a:sym typeface="Calibri"/>
                <a:hlinkClick r:id="rId7">
                  <a:extLst>
                    <a:ext uri="{A12FA001-AC4F-418D-AE19-62706E023703}">
                      <ahyp:hlinkClr val="tx"/>
                    </a:ext>
                  </a:extLst>
                </a:hlinkClick>
              </a:rPr>
              <a:t>http://php.net/manual/es/migration70.deprecated.php</a:t>
            </a:r>
            <a:endParaRPr sz="2400">
              <a:solidFill>
                <a:srgbClr val="000000"/>
              </a:solidFill>
              <a:latin typeface="Calibri"/>
              <a:ea typeface="Calibri"/>
              <a:cs typeface="Calibri"/>
              <a:sym typeface="Calibri"/>
            </a:endParaRPr>
          </a:p>
          <a:p>
            <a:pPr indent="-273050" lvl="0" marL="273050" marR="0" rtl="0" algn="just">
              <a:spcBef>
                <a:spcPts val="480"/>
              </a:spcBef>
              <a:spcAft>
                <a:spcPts val="0"/>
              </a:spcAft>
              <a:buNone/>
            </a:pPr>
            <a:r>
              <a:rPr lang="es-ES" sz="2400" u="sng">
                <a:solidFill>
                  <a:srgbClr val="000000"/>
                </a:solidFill>
                <a:latin typeface="Calibri"/>
                <a:ea typeface="Calibri"/>
                <a:cs typeface="Calibri"/>
                <a:sym typeface="Calibri"/>
                <a:hlinkClick r:id="rId8">
                  <a:extLst>
                    <a:ext uri="{A12FA001-AC4F-418D-AE19-62706E023703}">
                      <ahyp:hlinkClr val="tx"/>
                    </a:ext>
                  </a:extLst>
                </a:hlinkClick>
              </a:rPr>
              <a:t>http://php.net/manual/es/migration70.incompatible.php</a:t>
            </a:r>
            <a:endParaRPr sz="2400">
              <a:solidFill>
                <a:srgbClr val="000000"/>
              </a:solidFill>
              <a:latin typeface="Calibri"/>
              <a:ea typeface="Calibri"/>
              <a:cs typeface="Calibri"/>
              <a:sym typeface="Calibri"/>
            </a:endParaRPr>
          </a:p>
          <a:p>
            <a:pPr indent="-273050" lvl="0" marL="273050" marR="0" rtl="0" algn="just">
              <a:spcBef>
                <a:spcPts val="48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
          <p:cNvSpPr txBox="1"/>
          <p:nvPr/>
        </p:nvSpPr>
        <p:spPr>
          <a:xfrm>
            <a:off x="539552" y="404664"/>
            <a:ext cx="7992888"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andara"/>
                <a:ea typeface="Candara"/>
                <a:cs typeface="Candara"/>
                <a:sym typeface="Candara"/>
              </a:rPr>
              <a:t>Errores comunes</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El olvido de colocar la etiqueta de inicio del código &lt;?php ocasiona que al abrir una página PHP en el navegador, en lugar de visualizar su contenido HTML, muestra las sentencias del programa PHP.</a:t>
            </a:r>
            <a:endParaRPr/>
          </a:p>
          <a:p>
            <a:pPr indent="0" lvl="0" marL="0" marR="0" rtl="0" algn="l">
              <a:spcBef>
                <a:spcPts val="0"/>
              </a:spcBef>
              <a:spcAft>
                <a:spcPts val="0"/>
              </a:spcAft>
              <a:buNone/>
            </a:pPr>
            <a:r>
              <a:t/>
            </a:r>
            <a:endParaRPr sz="2000">
              <a:solidFill>
                <a:srgbClr val="3F3F3F"/>
              </a:solidFill>
              <a:latin typeface="Candara"/>
              <a:ea typeface="Candara"/>
              <a:cs typeface="Candara"/>
              <a:sym typeface="Candara"/>
            </a:endParaRPr>
          </a:p>
          <a:p>
            <a:pPr indent="0" lvl="0" marL="0" marR="0" rtl="0" algn="l">
              <a:spcBef>
                <a:spcPts val="0"/>
              </a:spcBef>
              <a:spcAft>
                <a:spcPts val="0"/>
              </a:spcAft>
              <a:buNone/>
            </a:pPr>
            <a:r>
              <a:rPr lang="es-ES" sz="2000">
                <a:solidFill>
                  <a:srgbClr val="5BBAF6"/>
                </a:solidFill>
                <a:latin typeface="Candara"/>
                <a:ea typeface="Candara"/>
                <a:cs typeface="Candara"/>
                <a:sym typeface="Candara"/>
              </a:rPr>
              <a:t>Separación de instrucciones</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En PHP las instrucciones se separan mediante el uso de </a:t>
            </a:r>
            <a:r>
              <a:rPr lang="es-ES" sz="3200">
                <a:solidFill>
                  <a:srgbClr val="3F3F3F"/>
                </a:solidFill>
                <a:latin typeface="Candara"/>
                <a:ea typeface="Candara"/>
                <a:cs typeface="Candara"/>
                <a:sym typeface="Candara"/>
              </a:rPr>
              <a:t>;</a:t>
            </a:r>
            <a:endParaRPr/>
          </a:p>
          <a:p>
            <a:pPr indent="0" lvl="0" marL="0" marR="0" rtl="0" algn="l">
              <a:spcBef>
                <a:spcPts val="0"/>
              </a:spcBef>
              <a:spcAft>
                <a:spcPts val="0"/>
              </a:spcAft>
              <a:buNone/>
            </a:pPr>
            <a:r>
              <a:rPr lang="es-ES" sz="2000">
                <a:solidFill>
                  <a:srgbClr val="5BBAF6"/>
                </a:solidFill>
                <a:latin typeface="Candara"/>
                <a:ea typeface="Candara"/>
                <a:cs typeface="Candara"/>
                <a:sym typeface="Candara"/>
              </a:rPr>
              <a:t>Espacios en blanco</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PHP no es sensible a los espacios en blanco, no importa la cantidad de espacios en blanco que pueda haber entre las partes de una sentencia.</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$v1=$v2+400;</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El lo mismo que</a:t>
            </a:r>
            <a:endParaRPr/>
          </a:p>
          <a:p>
            <a:pPr indent="0" lvl="0" marL="0" marR="0" rtl="0" algn="l">
              <a:spcBef>
                <a:spcPts val="0"/>
              </a:spcBef>
              <a:spcAft>
                <a:spcPts val="0"/>
              </a:spcAft>
              <a:buNone/>
            </a:pPr>
            <a:r>
              <a:rPr lang="es-ES" sz="2000">
                <a:solidFill>
                  <a:srgbClr val="3F3F3F"/>
                </a:solidFill>
                <a:latin typeface="Candara"/>
                <a:ea typeface="Candara"/>
                <a:cs typeface="Candara"/>
                <a:sym typeface="Candara"/>
              </a:rPr>
              <a:t>$v1    =    $v2  +    400;</a:t>
            </a:r>
            <a:endParaRPr/>
          </a:p>
          <a:p>
            <a:pPr indent="0" lvl="0" marL="0" marR="0" rtl="0" algn="l">
              <a:spcBef>
                <a:spcPts val="0"/>
              </a:spcBef>
              <a:spcAft>
                <a:spcPts val="0"/>
              </a:spcAft>
              <a:buNone/>
            </a:pPr>
            <a:r>
              <a:t/>
            </a:r>
            <a:endParaRPr sz="2000">
              <a:solidFill>
                <a:srgbClr val="5BBAF6"/>
              </a:solidFill>
              <a:latin typeface="Candara"/>
              <a:ea typeface="Candara"/>
              <a:cs typeface="Candara"/>
              <a:sym typeface="Candar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nvSpPr>
        <p:spPr>
          <a:xfrm>
            <a:off x="539552" y="764704"/>
            <a:ext cx="69849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Ejemplo: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&lt;!DOCTYPE html&gt;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&lt;head&gt;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&lt;meta charset=utf-8 /&gt;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&lt;title&gt;Directiva error_reporting&lt;/title&gt;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&lt;/head&gt;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&lt;h1&gt;Ejercicio PHP &lt;/h1&gt;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highlight>
                  <a:srgbClr val="F4CCCC"/>
                </a:highlight>
                <a:latin typeface="Candara"/>
                <a:ea typeface="Candara"/>
                <a:cs typeface="Candara"/>
                <a:sym typeface="Candara"/>
              </a:rPr>
              <a:t>   $numero = 0;</a:t>
            </a:r>
            <a:endParaRPr>
              <a:highlight>
                <a:srgbClr val="F4CCCC"/>
              </a:highlight>
            </a:endParaRPr>
          </a:p>
          <a:p>
            <a:pPr indent="0" lvl="0" marL="0" marR="0" rtl="0" algn="l">
              <a:spcBef>
                <a:spcPts val="0"/>
              </a:spcBef>
              <a:spcAft>
                <a:spcPts val="0"/>
              </a:spcAft>
              <a:buNone/>
            </a:pPr>
            <a:r>
              <a:rPr lang="es-ES" sz="1800">
                <a:solidFill>
                  <a:schemeClr val="dk1"/>
                </a:solidFill>
                <a:highlight>
                  <a:srgbClr val="F4CCCC"/>
                </a:highlight>
                <a:latin typeface="Candara"/>
                <a:ea typeface="Candara"/>
                <a:cs typeface="Candara"/>
                <a:sym typeface="Candara"/>
              </a:rPr>
              <a:t>$resultado = 1 / $numero;</a:t>
            </a:r>
            <a:endParaRPr>
              <a:highlight>
                <a:srgbClr val="F4CCCC"/>
              </a:highlight>
            </a:endParaRPr>
          </a:p>
          <a:p>
            <a:pPr indent="0" lvl="0" marL="0" marR="0" rtl="0" algn="l">
              <a:spcBef>
                <a:spcPts val="0"/>
              </a:spcBef>
              <a:spcAft>
                <a:spcPts val="0"/>
              </a:spcAft>
              <a:buNone/>
            </a:pPr>
            <a:r>
              <a:rPr lang="es-ES" sz="1800">
                <a:solidFill>
                  <a:schemeClr val="dk1"/>
                </a:solidFill>
                <a:highlight>
                  <a:srgbClr val="F4CCCC"/>
                </a:highlight>
                <a:latin typeface="Candara"/>
                <a:ea typeface="Candara"/>
                <a:cs typeface="Candara"/>
                <a:sym typeface="Candara"/>
              </a:rPr>
              <a:t>print "&lt;p&gt;Resultado: $resultado&lt;/p&gt;";</a:t>
            </a:r>
            <a:endParaRPr>
              <a:highlight>
                <a:srgbClr val="F4CCCC"/>
              </a:highlight>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print "sumar 2 valores&lt;br&gt;";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$a=$b+5;</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print "el resultado de la suma es: $a"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?&gt;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&lt;/html&gt;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51"/>
          <p:cNvPicPr preferRelativeResize="0"/>
          <p:nvPr/>
        </p:nvPicPr>
        <p:blipFill rotWithShape="1">
          <a:blip r:embed="rId3">
            <a:alphaModFix/>
          </a:blip>
          <a:srcRect b="0" l="0" r="0" t="0"/>
          <a:stretch/>
        </p:blipFill>
        <p:spPr>
          <a:xfrm>
            <a:off x="1333500" y="1081088"/>
            <a:ext cx="6477000" cy="4695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nvSpPr>
        <p:spPr>
          <a:xfrm>
            <a:off x="467544" y="1052736"/>
            <a:ext cx="6912900" cy="34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Ejercicio:</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En el programa anterior cambia el php.ini:</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error_reporting = E_ALL &amp;~E_NOTICE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(sal de wampserver (icono clic derecho/quit) y vuelve entrar) y   </a:t>
            </a:r>
            <a:br>
              <a:rPr lang="es-ES" sz="1800">
                <a:solidFill>
                  <a:schemeClr val="dk1"/>
                </a:solidFill>
                <a:latin typeface="Candara"/>
                <a:ea typeface="Candara"/>
                <a:cs typeface="Candara"/>
                <a:sym typeface="Candara"/>
              </a:rPr>
            </a:br>
            <a:r>
              <a:rPr lang="es-ES" sz="1800">
                <a:solidFill>
                  <a:schemeClr val="dk1"/>
                </a:solidFill>
                <a:latin typeface="Candara"/>
                <a:ea typeface="Candara"/>
                <a:cs typeface="Candara"/>
                <a:sym typeface="Candara"/>
              </a:rPr>
              <a:t>       ejecuta de nuevo.</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Vuelve a dejar la directiva: error_reporting =E_ALL</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Coloca en el programa: error_reporting (E_ALL); y ejecuta</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Coloca en el programa: error_reporting (E_ALL &amp;~E_NOTICE); </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ndara"/>
                <a:ea typeface="Candara"/>
                <a:cs typeface="Candara"/>
                <a:sym typeface="Candara"/>
              </a:rPr>
              <a:t>Coloca en el programa: error_reporting (0);</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ndara"/>
              <a:ea typeface="Candara"/>
              <a:cs typeface="Candara"/>
              <a:sym typeface="Candar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3"/>
          <p:cNvSpPr/>
          <p:nvPr/>
        </p:nvSpPr>
        <p:spPr>
          <a:xfrm>
            <a:off x="539552" y="1268760"/>
            <a:ext cx="748883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 USO DE {  } PARA DISTINGUIR MEJOR EL TEXTO QUE FORMA PARTE DE UNA CEDENA Y EL NOMBRE DE LA VARIABLE</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&lt;?php</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$suma=90;</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echo "el valor de la variable es $suma&lt;br&gt;";</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a:t>
            </a:r>
            <a:r>
              <a:rPr lang="es-ES" sz="1200">
                <a:solidFill>
                  <a:schemeClr val="dk1"/>
                </a:solidFill>
                <a:latin typeface="Candara"/>
                <a:ea typeface="Candara"/>
                <a:cs typeface="Candara"/>
                <a:sym typeface="Candara"/>
              </a:rPr>
              <a:t>  //para distinguir mejor el texto que forma parte de la cadena y el  nombre de la variable:</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echo "el valor de la variable es {$suma}&lt;br&gt;";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echo "el valor de la variable es ${suma}&lt;br&gt;";										 </a:t>
            </a:r>
            <a:endParaRPr/>
          </a:p>
          <a:p>
            <a:pPr indent="0" lvl="0" marL="0" marR="0" rtl="0" algn="l">
              <a:spcBef>
                <a:spcPts val="0"/>
              </a:spcBef>
              <a:spcAft>
                <a:spcPts val="0"/>
              </a:spcAft>
              <a:buNone/>
            </a:pPr>
            <a:r>
              <a:rPr lang="es-ES" sz="1800">
                <a:solidFill>
                  <a:schemeClr val="dk1"/>
                </a:solidFill>
                <a:latin typeface="Candara"/>
                <a:ea typeface="Candara"/>
                <a:cs typeface="Candara"/>
                <a:sym typeface="Candara"/>
              </a:rPr>
              <a:t>    ?&gt;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p:nvPr/>
        </p:nvSpPr>
        <p:spPr>
          <a:xfrm>
            <a:off x="611560" y="1305342"/>
            <a:ext cx="7992888"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&lt;head&gt;</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&lt;meta charset="UTF-8"&gt;</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&lt;/head&gt;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&lt;?php </a:t>
            </a:r>
            <a:endParaRPr/>
          </a:p>
          <a:p>
            <a:pPr indent="0" lvl="0" marL="0" marR="0" rtl="0" algn="l">
              <a:spcBef>
                <a:spcPts val="0"/>
              </a:spcBef>
              <a:spcAft>
                <a:spcPts val="0"/>
              </a:spcAft>
              <a:buNone/>
            </a:pPr>
            <a:r>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t/>
            </a:r>
            <a:endParaRPr sz="1400">
              <a:solidFill>
                <a:schemeClr val="dk1"/>
              </a:solidFill>
              <a:latin typeface="Candara"/>
              <a:ea typeface="Candara"/>
              <a:cs typeface="Candara"/>
              <a:sym typeface="Candara"/>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 ó también:</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&lt;html&gt;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&lt;head&gt;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&lt;/head&gt; </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&lt;?php </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header('Content-Type: text/html; charset=UTF-8');</a:t>
            </a:r>
            <a:endParaRPr/>
          </a:p>
          <a:p>
            <a:pPr indent="0" lvl="0" marL="0" marR="0" rtl="0" algn="l">
              <a:spcBef>
                <a:spcPts val="0"/>
              </a:spcBef>
              <a:spcAft>
                <a:spcPts val="0"/>
              </a:spcAft>
              <a:buNone/>
            </a:pPr>
            <a:r>
              <a:rPr lang="es-ES" sz="1400">
                <a:solidFill>
                  <a:srgbClr val="00B0F0"/>
                </a:solidFill>
                <a:latin typeface="Candara"/>
                <a:ea typeface="Candara"/>
                <a:cs typeface="Candara"/>
                <a:sym typeface="Candara"/>
              </a:rPr>
              <a:t>?&gt;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&lt;/body&gt;</a:t>
            </a:r>
            <a:endParaRPr/>
          </a:p>
          <a:p>
            <a:pPr indent="0" lvl="0" marL="0" marR="0" rtl="0" algn="l">
              <a:spcBef>
                <a:spcPts val="0"/>
              </a:spcBef>
              <a:spcAft>
                <a:spcPts val="0"/>
              </a:spcAft>
              <a:buNone/>
            </a:pPr>
            <a:r>
              <a:rPr lang="es-ES" sz="1400">
                <a:solidFill>
                  <a:schemeClr val="dk1"/>
                </a:solidFill>
                <a:latin typeface="Candara"/>
                <a:ea typeface="Candara"/>
                <a:cs typeface="Candara"/>
                <a:sym typeface="Candara"/>
              </a:rPr>
              <a:t>&lt;/html&gt;</a:t>
            </a:r>
            <a:endParaRPr/>
          </a:p>
        </p:txBody>
      </p:sp>
      <p:sp>
        <p:nvSpPr>
          <p:cNvPr id="249" name="Google Shape;249;p6"/>
          <p:cNvSpPr txBox="1"/>
          <p:nvPr/>
        </p:nvSpPr>
        <p:spPr>
          <a:xfrm>
            <a:off x="611560" y="764704"/>
            <a:ext cx="73448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sng">
                <a:solidFill>
                  <a:srgbClr val="1C2534"/>
                </a:solidFill>
                <a:latin typeface="Rubik"/>
                <a:ea typeface="Rubik"/>
                <a:cs typeface="Rubik"/>
                <a:sym typeface="Rubik"/>
              </a:rPr>
              <a:t>Cómo solucionar el problema de caracteres extraños en tildes y eñes</a:t>
            </a:r>
            <a:r>
              <a:rPr b="0" i="0" lang="es-ES" sz="1800">
                <a:solidFill>
                  <a:srgbClr val="1C2534"/>
                </a:solidFill>
                <a:latin typeface="Rubik"/>
                <a:ea typeface="Rubik"/>
                <a:cs typeface="Rubik"/>
                <a:sym typeface="Rubik"/>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00"/>
              <a:buChar char="*"/>
            </a:pPr>
            <a:r>
              <a:rPr lang="es-ES"/>
              <a:t>&lt;html&gt;</a:t>
            </a:r>
            <a:endParaRPr/>
          </a:p>
          <a:p>
            <a:pPr indent="-274320" lvl="0" marL="274320" rtl="0" algn="l">
              <a:spcBef>
                <a:spcPts val="480"/>
              </a:spcBef>
              <a:spcAft>
                <a:spcPts val="0"/>
              </a:spcAft>
              <a:buSzPts val="2400"/>
              <a:buChar char="*"/>
            </a:pPr>
            <a:r>
              <a:rPr lang="es-ES"/>
              <a:t>&lt;head&gt;&lt;/head&gt;</a:t>
            </a:r>
            <a:endParaRPr/>
          </a:p>
          <a:p>
            <a:pPr indent="-274320" lvl="0" marL="274320" rtl="0" algn="l">
              <a:spcBef>
                <a:spcPts val="480"/>
              </a:spcBef>
              <a:spcAft>
                <a:spcPts val="0"/>
              </a:spcAft>
              <a:buSzPts val="2400"/>
              <a:buChar char="*"/>
            </a:pPr>
            <a:r>
              <a:rPr lang="es-ES"/>
              <a:t>&lt;body&gt;</a:t>
            </a:r>
            <a:endParaRPr/>
          </a:p>
          <a:p>
            <a:pPr indent="-274320" lvl="0" marL="274320" rtl="0" algn="l">
              <a:spcBef>
                <a:spcPts val="480"/>
              </a:spcBef>
              <a:spcAft>
                <a:spcPts val="0"/>
              </a:spcAft>
              <a:buSzPts val="2400"/>
              <a:buChar char="*"/>
            </a:pPr>
            <a:r>
              <a:rPr lang="es-ES"/>
              <a:t>&lt;?php</a:t>
            </a:r>
            <a:endParaRPr/>
          </a:p>
          <a:p>
            <a:pPr indent="-274320" lvl="0" marL="274320" rtl="0" algn="l">
              <a:spcBef>
                <a:spcPts val="480"/>
              </a:spcBef>
              <a:spcAft>
                <a:spcPts val="0"/>
              </a:spcAft>
              <a:buSzPts val="2400"/>
              <a:buChar char="*"/>
            </a:pPr>
            <a:r>
              <a:rPr lang="es-ES"/>
              <a:t>  echo "Hola Mundo";</a:t>
            </a:r>
            <a:endParaRPr/>
          </a:p>
          <a:p>
            <a:pPr indent="-274320" lvl="0" marL="274320" rtl="0" algn="l">
              <a:spcBef>
                <a:spcPts val="480"/>
              </a:spcBef>
              <a:spcAft>
                <a:spcPts val="0"/>
              </a:spcAft>
              <a:buSzPts val="2400"/>
              <a:buChar char="*"/>
            </a:pPr>
            <a:r>
              <a:rPr lang="es-ES"/>
              <a:t>?&gt;</a:t>
            </a:r>
            <a:endParaRPr/>
          </a:p>
          <a:p>
            <a:pPr indent="-274320" lvl="0" marL="274320" rtl="0" algn="l">
              <a:spcBef>
                <a:spcPts val="480"/>
              </a:spcBef>
              <a:spcAft>
                <a:spcPts val="0"/>
              </a:spcAft>
              <a:buSzPts val="2400"/>
              <a:buChar char="*"/>
            </a:pPr>
            <a:r>
              <a:rPr lang="es-ES"/>
              <a:t>&lt;/body&gt;</a:t>
            </a:r>
            <a:endParaRPr/>
          </a:p>
          <a:p>
            <a:pPr indent="-274320" lvl="0" marL="274320" rtl="0" algn="l">
              <a:spcBef>
                <a:spcPts val="480"/>
              </a:spcBef>
              <a:spcAft>
                <a:spcPts val="0"/>
              </a:spcAft>
              <a:buSzPts val="2400"/>
              <a:buChar char="*"/>
            </a:pPr>
            <a:r>
              <a:rPr lang="es-ES"/>
              <a:t>&lt;/html&gt;</a:t>
            </a:r>
            <a:endParaRPr/>
          </a:p>
          <a:p>
            <a:pPr indent="-121920" lvl="0" marL="274320" rtl="0" algn="l">
              <a:spcBef>
                <a:spcPts val="480"/>
              </a:spcBef>
              <a:spcAft>
                <a:spcPts val="0"/>
              </a:spcAft>
              <a:buSzPts val="2400"/>
              <a:buNone/>
            </a:pPr>
            <a:r>
              <a:t/>
            </a:r>
            <a:endParaRPr/>
          </a:p>
        </p:txBody>
      </p:sp>
      <p:sp>
        <p:nvSpPr>
          <p:cNvPr id="255" name="Google Shape;255;p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Candara"/>
              <a:buNone/>
            </a:pPr>
            <a:r>
              <a:rPr lang="es-ES"/>
              <a:t>Programa </a:t>
            </a:r>
            <a:br>
              <a:rPr lang="es-ES"/>
            </a:br>
            <a:r>
              <a:rPr lang="es-ES"/>
              <a:t>Hola Mundo</a:t>
            </a:r>
            <a:endParaRPr/>
          </a:p>
        </p:txBody>
      </p:sp>
      <p:sp>
        <p:nvSpPr>
          <p:cNvPr id="256" name="Google Shape;256;p7"/>
          <p:cNvSpPr txBox="1"/>
          <p:nvPr/>
        </p:nvSpPr>
        <p:spPr>
          <a:xfrm>
            <a:off x="1403648" y="1916832"/>
            <a:ext cx="35283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ndara"/>
                <a:ea typeface="Candara"/>
                <a:cs typeface="Candara"/>
                <a:sym typeface="Candara"/>
              </a:rPr>
              <a:t>Primer script PHP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8"/>
          <p:cNvPicPr preferRelativeResize="0"/>
          <p:nvPr/>
        </p:nvPicPr>
        <p:blipFill rotWithShape="1">
          <a:blip r:embed="rId3">
            <a:alphaModFix/>
          </a:blip>
          <a:srcRect b="0" l="0" r="0" t="0"/>
          <a:stretch/>
        </p:blipFill>
        <p:spPr>
          <a:xfrm>
            <a:off x="5598" y="31886"/>
            <a:ext cx="6236344" cy="5882150"/>
          </a:xfrm>
          <a:prstGeom prst="rect">
            <a:avLst/>
          </a:prstGeom>
          <a:noFill/>
          <a:ln>
            <a:noFill/>
          </a:ln>
        </p:spPr>
      </p:pic>
      <p:pic>
        <p:nvPicPr>
          <p:cNvPr id="262" name="Google Shape;262;p8"/>
          <p:cNvPicPr preferRelativeResize="0"/>
          <p:nvPr/>
        </p:nvPicPr>
        <p:blipFill rotWithShape="1">
          <a:blip r:embed="rId4">
            <a:alphaModFix/>
          </a:blip>
          <a:srcRect b="0" l="0" r="0" t="0"/>
          <a:stretch/>
        </p:blipFill>
        <p:spPr>
          <a:xfrm>
            <a:off x="6660232" y="1556792"/>
            <a:ext cx="1800200" cy="2304256"/>
          </a:xfrm>
          <a:prstGeom prst="rect">
            <a:avLst/>
          </a:prstGeom>
          <a:noFill/>
          <a:ln>
            <a:noFill/>
          </a:ln>
        </p:spPr>
      </p:pic>
      <p:sp>
        <p:nvSpPr>
          <p:cNvPr id="263" name="Google Shape;263;p8"/>
          <p:cNvSpPr txBox="1"/>
          <p:nvPr/>
        </p:nvSpPr>
        <p:spPr>
          <a:xfrm>
            <a:off x="6588224" y="836712"/>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tantia"/>
                <a:ea typeface="Constantia"/>
                <a:cs typeface="Constantia"/>
                <a:sym typeface="Constantia"/>
              </a:rPr>
              <a:t>Resultado: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9"/>
          <p:cNvPicPr preferRelativeResize="0"/>
          <p:nvPr/>
        </p:nvPicPr>
        <p:blipFill rotWithShape="1">
          <a:blip r:embed="rId3">
            <a:alphaModFix/>
          </a:blip>
          <a:srcRect b="0" l="0" r="0" t="0"/>
          <a:stretch/>
        </p:blipFill>
        <p:spPr>
          <a:xfrm>
            <a:off x="395536" y="101817"/>
            <a:ext cx="6167189" cy="4913096"/>
          </a:xfrm>
          <a:prstGeom prst="rect">
            <a:avLst/>
          </a:prstGeom>
          <a:noFill/>
          <a:ln>
            <a:noFill/>
          </a:ln>
        </p:spPr>
      </p:pic>
      <p:pic>
        <p:nvPicPr>
          <p:cNvPr id="269" name="Google Shape;269;p9"/>
          <p:cNvPicPr preferRelativeResize="0"/>
          <p:nvPr/>
        </p:nvPicPr>
        <p:blipFill rotWithShape="1">
          <a:blip r:embed="rId4">
            <a:alphaModFix/>
          </a:blip>
          <a:srcRect b="0" l="0" r="0" t="0"/>
          <a:stretch/>
        </p:blipFill>
        <p:spPr>
          <a:xfrm>
            <a:off x="6948264" y="2420888"/>
            <a:ext cx="1728192" cy="997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2013-09-15T19:10:58Z</dcterms:created>
  <dc:creator>HOME</dc:creator>
</cp:coreProperties>
</file>