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6" r:id="rId4"/>
    <p:sldId id="267" r:id="rId5"/>
    <p:sldId id="268" r:id="rId6"/>
    <p:sldId id="269" r:id="rId7"/>
    <p:sldId id="261" r:id="rId8"/>
    <p:sldId id="262" r:id="rId9"/>
    <p:sldId id="259" r:id="rId10"/>
    <p:sldId id="263" r:id="rId11"/>
    <p:sldId id="264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2154568"/>
          </a:xfrm>
        </p:spPr>
        <p:txBody>
          <a:bodyPr>
            <a:normAutofit/>
          </a:bodyPr>
          <a:lstStyle/>
          <a:p>
            <a:r>
              <a:rPr lang="es-ES" sz="3100" dirty="0"/>
              <a:t>ESTRUCTURAS  DE CONTROL </a:t>
            </a:r>
            <a:br>
              <a:rPr lang="es-ES" sz="3100" dirty="0"/>
            </a:b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93676" y="2636912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ES" sz="1600" dirty="0" smtClean="0"/>
              <a:t>ESTRUCTURAS </a:t>
            </a:r>
            <a:r>
              <a:rPr lang="es-ES" sz="1600" smtClean="0"/>
              <a:t>DE </a:t>
            </a:r>
            <a:r>
              <a:rPr lang="es-ES" sz="1600" smtClean="0"/>
              <a:t>CONTROL</a:t>
            </a:r>
            <a:endParaRPr lang="es-ES" sz="1600" dirty="0" smtClean="0"/>
          </a:p>
          <a:p>
            <a:pPr marL="742950" lvl="1" indent="-285750">
              <a:buFont typeface="Wingdings" pitchFamily="2" charset="2"/>
              <a:buChar char="q"/>
            </a:pPr>
            <a:r>
              <a:rPr lang="es-ES" sz="1600" dirty="0" smtClean="0"/>
              <a:t>ESTRUCTURAS DE SELECCIÓN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s-ES" sz="1600" dirty="0" err="1" smtClean="0"/>
              <a:t>if</a:t>
            </a:r>
            <a:endParaRPr lang="es-ES" sz="1600" dirty="0" smtClean="0"/>
          </a:p>
          <a:p>
            <a:pPr marL="1200150" lvl="2" indent="-285750">
              <a:buFont typeface="Wingdings" pitchFamily="2" charset="2"/>
              <a:buChar char="q"/>
            </a:pPr>
            <a:r>
              <a:rPr lang="es-ES" sz="1600" dirty="0" err="1" smtClean="0"/>
              <a:t>switch</a:t>
            </a:r>
            <a:endParaRPr lang="es-ES" sz="1600" dirty="0" smtClean="0"/>
          </a:p>
          <a:p>
            <a:pPr marL="742950" lvl="1" indent="-285750">
              <a:buFont typeface="Wingdings" pitchFamily="2" charset="2"/>
              <a:buChar char="q"/>
            </a:pPr>
            <a:r>
              <a:rPr lang="es-ES" sz="1600" dirty="0" smtClean="0"/>
              <a:t>ESTRUCTURAS REPETITIVAS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s-ES" sz="1600" dirty="0" err="1" smtClean="0"/>
              <a:t>while</a:t>
            </a:r>
            <a:endParaRPr lang="es-ES" sz="1600" dirty="0" smtClean="0"/>
          </a:p>
          <a:p>
            <a:pPr marL="1200150" lvl="2" indent="-285750">
              <a:buFont typeface="Wingdings" pitchFamily="2" charset="2"/>
              <a:buChar char="q"/>
            </a:pPr>
            <a:r>
              <a:rPr lang="es-ES" sz="1600" dirty="0" smtClean="0"/>
              <a:t>do  </a:t>
            </a:r>
            <a:r>
              <a:rPr lang="es-ES" sz="1600" dirty="0" err="1" smtClean="0"/>
              <a:t>while</a:t>
            </a:r>
            <a:endParaRPr lang="es-ES" sz="1600" dirty="0" smtClean="0"/>
          </a:p>
          <a:p>
            <a:pPr marL="1200150" lvl="2" indent="-285750">
              <a:buFont typeface="Wingdings" pitchFamily="2" charset="2"/>
              <a:buChar char="q"/>
            </a:pPr>
            <a:r>
              <a:rPr lang="es-ES" sz="1600" dirty="0" err="1" smtClean="0"/>
              <a:t>for</a:t>
            </a:r>
            <a:endParaRPr lang="es-ES" sz="1600" dirty="0" smtClean="0"/>
          </a:p>
          <a:p>
            <a:pPr marL="742950" lvl="1" indent="-285750">
              <a:buFont typeface="Wingdings" pitchFamily="2" charset="2"/>
              <a:buChar char="q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4203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ESTRUCTURA REPETITIVA: do </a:t>
            </a:r>
            <a:r>
              <a:rPr lang="es-ES" sz="3600" dirty="0" err="1" smtClean="0"/>
              <a:t>while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2060848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sentencias se repiten de 1 a n veces</a:t>
            </a:r>
          </a:p>
          <a:p>
            <a:r>
              <a:rPr lang="es-ES" dirty="0" smtClean="0"/>
              <a:t>do{</a:t>
            </a:r>
          </a:p>
          <a:p>
            <a:endParaRPr lang="es-ES" dirty="0"/>
          </a:p>
          <a:p>
            <a:r>
              <a:rPr lang="es-ES" dirty="0" smtClean="0"/>
              <a:t>sentencias;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}</a:t>
            </a:r>
            <a:r>
              <a:rPr lang="es-ES" dirty="0" err="1" smtClean="0"/>
              <a:t>while</a:t>
            </a:r>
            <a:r>
              <a:rPr lang="es-ES" dirty="0" smtClean="0"/>
              <a:t>(condición);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183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ESTRUCTURAS </a:t>
            </a:r>
            <a:r>
              <a:rPr lang="es-ES" sz="3600" dirty="0" smtClean="0"/>
              <a:t>REPETITIVA: </a:t>
            </a:r>
            <a:r>
              <a:rPr lang="es-ES" sz="3600" dirty="0" err="1" smtClean="0"/>
              <a:t>for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988840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Cuando se sabe de antemano el nº de veces que se van a repetir las sentencias, se utiliza la sentencia </a:t>
            </a:r>
            <a:r>
              <a:rPr lang="es-ES" dirty="0" err="1" smtClean="0"/>
              <a:t>for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for</a:t>
            </a:r>
            <a:r>
              <a:rPr lang="es-ES" dirty="0" smtClean="0"/>
              <a:t>([inicialización];[condición];[incremento o decremento]){</a:t>
            </a:r>
          </a:p>
          <a:p>
            <a:endParaRPr lang="es-ES" dirty="0"/>
          </a:p>
          <a:p>
            <a:r>
              <a:rPr lang="es-ES" dirty="0" smtClean="0"/>
              <a:t>sentencias;</a:t>
            </a:r>
          </a:p>
          <a:p>
            <a:endParaRPr lang="es-ES" dirty="0"/>
          </a:p>
          <a:p>
            <a:r>
              <a:rPr lang="es-ES" dirty="0" smtClean="0"/>
              <a:t>}</a:t>
            </a:r>
          </a:p>
          <a:p>
            <a:endParaRPr lang="es-ES" dirty="0"/>
          </a:p>
          <a:p>
            <a:r>
              <a:rPr lang="es-ES" dirty="0" smtClean="0"/>
              <a:t>1.- </a:t>
            </a:r>
            <a:r>
              <a:rPr lang="es-ES" dirty="0"/>
              <a:t>S</a:t>
            </a:r>
            <a:r>
              <a:rPr lang="es-ES" dirty="0" smtClean="0"/>
              <a:t>e establecen los valores iniciales.</a:t>
            </a:r>
          </a:p>
          <a:p>
            <a:r>
              <a:rPr lang="es-ES" dirty="0" smtClean="0"/>
              <a:t>2.- Se evalúa la condición, si es falsa se termina el proceso, si es cierta se ejecutan las sentencias.</a:t>
            </a:r>
          </a:p>
          <a:p>
            <a:r>
              <a:rPr lang="es-ES" dirty="0" smtClean="0"/>
              <a:t>3.- Se incrementan o </a:t>
            </a:r>
            <a:r>
              <a:rPr lang="es-ES" dirty="0" err="1" smtClean="0"/>
              <a:t>decrementan</a:t>
            </a:r>
            <a:r>
              <a:rPr lang="es-ES" dirty="0" smtClean="0"/>
              <a:t> las variables que se evalúan y se vuelve al punto 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4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>
            <a:noAutofit/>
          </a:bodyPr>
          <a:lstStyle/>
          <a:p>
            <a:r>
              <a:rPr lang="es-ES" sz="3600" dirty="0" smtClean="0"/>
              <a:t>ESTRUCTURA </a:t>
            </a:r>
            <a:r>
              <a:rPr lang="es-ES" sz="3600" dirty="0"/>
              <a:t>DE SELECCIÓN: </a:t>
            </a:r>
            <a:r>
              <a:rPr lang="es-ES" sz="3600" dirty="0" err="1"/>
              <a:t>if</a:t>
            </a:r>
            <a:r>
              <a:rPr lang="es-ES" sz="3600" dirty="0"/>
              <a:t/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1628800"/>
            <a:ext cx="83529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 err="1" smtClean="0"/>
              <a:t>if</a:t>
            </a:r>
            <a:r>
              <a:rPr lang="es-ES" dirty="0" smtClean="0"/>
              <a:t> (condición) {</a:t>
            </a:r>
          </a:p>
          <a:p>
            <a:r>
              <a:rPr lang="es-ES" dirty="0" smtClean="0"/>
              <a:t>	sentencias que se ejecutan si la condición es verdadera;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[</a:t>
            </a:r>
            <a:r>
              <a:rPr lang="es-ES" dirty="0" err="1" smtClean="0"/>
              <a:t>else</a:t>
            </a:r>
            <a:r>
              <a:rPr lang="es-ES" dirty="0" smtClean="0"/>
              <a:t> {</a:t>
            </a:r>
          </a:p>
          <a:p>
            <a:r>
              <a:rPr lang="es-ES" dirty="0" smtClean="0"/>
              <a:t>	sentencias que se ejecutan si la condición es falsa;</a:t>
            </a:r>
            <a:endParaRPr lang="es-ES" dirty="0"/>
          </a:p>
          <a:p>
            <a:r>
              <a:rPr lang="es-ES" dirty="0" smtClean="0"/>
              <a:t>}]</a:t>
            </a:r>
          </a:p>
          <a:p>
            <a:endParaRPr lang="es-ES" dirty="0" smtClean="0"/>
          </a:p>
          <a:p>
            <a:r>
              <a:rPr lang="es-ES" dirty="0" smtClean="0"/>
              <a:t>Ejemplo:</a:t>
            </a:r>
          </a:p>
          <a:p>
            <a:r>
              <a:rPr lang="es-ES" dirty="0" smtClean="0"/>
              <a:t>$numero=20;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 ($numero%5==</a:t>
            </a:r>
            <a:r>
              <a:rPr lang="es-ES" sz="2400" dirty="0" smtClean="0"/>
              <a:t>0</a:t>
            </a:r>
            <a:r>
              <a:rPr lang="es-ES" dirty="0" smtClean="0"/>
              <a:t>){</a:t>
            </a:r>
          </a:p>
          <a:p>
            <a:r>
              <a:rPr lang="es-ES" dirty="0"/>
              <a:t> </a:t>
            </a:r>
            <a:r>
              <a:rPr lang="es-ES" dirty="0" smtClean="0"/>
              <a:t>                     echo "</a:t>
            </a:r>
            <a:r>
              <a:rPr lang="es-ES" dirty="0" err="1" smtClean="0"/>
              <a:t>M&amp;uacute;ltiplo</a:t>
            </a:r>
            <a:r>
              <a:rPr lang="es-ES" dirty="0" smtClean="0"/>
              <a:t> de 5";</a:t>
            </a:r>
          </a:p>
          <a:p>
            <a:r>
              <a:rPr lang="es-ES" dirty="0"/>
              <a:t>}</a:t>
            </a:r>
            <a:endParaRPr lang="es-ES" dirty="0" smtClean="0"/>
          </a:p>
          <a:p>
            <a:r>
              <a:rPr lang="es-ES" dirty="0" err="1" smtClean="0"/>
              <a:t>else</a:t>
            </a:r>
            <a:r>
              <a:rPr lang="es-ES" dirty="0" smtClean="0"/>
              <a:t> {</a:t>
            </a:r>
          </a:p>
          <a:p>
            <a:r>
              <a:rPr lang="es-ES" dirty="0" smtClean="0"/>
              <a:t>               echo "No es </a:t>
            </a:r>
            <a:r>
              <a:rPr lang="es-ES" dirty="0" err="1" smtClean="0"/>
              <a:t>m&amp;uacute;ltiplo</a:t>
            </a:r>
            <a:r>
              <a:rPr lang="es-ES" dirty="0" smtClean="0"/>
              <a:t> de 5";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48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7"/>
            <a:ext cx="7920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s-ES" sz="1400" u="sng" dirty="0" smtClean="0">
                <a:solidFill>
                  <a:srgbClr val="3F7F5F"/>
                </a:solidFill>
                <a:latin typeface="Consolas"/>
              </a:rPr>
              <a:t>Inicializar </a:t>
            </a:r>
            <a:r>
              <a:rPr lang="es-ES" sz="1400" u="sng" dirty="0">
                <a:solidFill>
                  <a:srgbClr val="3F7F5F"/>
                </a:solidFill>
                <a:latin typeface="Consolas"/>
              </a:rPr>
              <a:t>2 </a:t>
            </a:r>
            <a:r>
              <a:rPr lang="es-ES" sz="1400" u="sng" dirty="0" smtClean="0">
                <a:solidFill>
                  <a:srgbClr val="3F7F5F"/>
                </a:solidFill>
                <a:latin typeface="Consolas"/>
              </a:rPr>
              <a:t>variables con </a:t>
            </a:r>
            <a:r>
              <a:rPr lang="es-ES" sz="1400" u="sng" dirty="0" err="1" smtClean="0">
                <a:solidFill>
                  <a:srgbClr val="3F7F5F"/>
                </a:solidFill>
                <a:latin typeface="Consolas"/>
              </a:rPr>
              <a:t>numeros</a:t>
            </a:r>
            <a:r>
              <a:rPr lang="es-ES" sz="1400" u="sng" dirty="0" smtClean="0">
                <a:solidFill>
                  <a:srgbClr val="3F7F5F"/>
                </a:solidFill>
                <a:latin typeface="Consolas"/>
              </a:rPr>
              <a:t> </a:t>
            </a:r>
            <a:endParaRPr lang="es-ES" sz="1400" u="sng" dirty="0">
              <a:solidFill>
                <a:srgbClr val="3F7F5F"/>
              </a:solidFill>
              <a:latin typeface="Consolas"/>
            </a:endParaRPr>
          </a:p>
          <a:p>
            <a:r>
              <a:rPr lang="es-ES" sz="1400" dirty="0">
                <a:solidFill>
                  <a:srgbClr val="3F7F5F"/>
                </a:solidFill>
                <a:latin typeface="Consolas"/>
              </a:rPr>
              <a:t> * </a:t>
            </a:r>
            <a:r>
              <a:rPr lang="es-ES" sz="1400" u="sng" dirty="0">
                <a:solidFill>
                  <a:srgbClr val="3F7F5F"/>
                </a:solidFill>
                <a:latin typeface="Consolas"/>
              </a:rPr>
              <a:t>Visualizar su producto y su suma.</a:t>
            </a:r>
          </a:p>
          <a:p>
            <a:r>
              <a:rPr lang="es-ES" sz="1400" dirty="0">
                <a:solidFill>
                  <a:srgbClr val="3F7F5F"/>
                </a:solidFill>
                <a:latin typeface="Consolas"/>
              </a:rPr>
              <a:t> * </a:t>
            </a:r>
            <a:r>
              <a:rPr lang="es-ES" sz="1400" u="sng" dirty="0">
                <a:solidFill>
                  <a:srgbClr val="3F7F5F"/>
                </a:solidFill>
                <a:latin typeface="Consolas"/>
              </a:rPr>
              <a:t>Visualizar el mayor de los 2 números y si son iguales mostrar un mensaje*/</a:t>
            </a:r>
          </a:p>
          <a:p>
            <a:endParaRPr lang="es-ES" sz="1400" dirty="0">
              <a:latin typeface="Consolas"/>
            </a:endParaRPr>
          </a:p>
          <a:p>
            <a:r>
              <a:rPr lang="es-ES" sz="1200" dirty="0">
                <a:latin typeface="Consolas"/>
              </a:rPr>
              <a:t>&lt;</a:t>
            </a:r>
            <a:r>
              <a:rPr lang="es-ES" sz="1200" dirty="0" err="1">
                <a:latin typeface="Consolas"/>
              </a:rPr>
              <a:t>html</a:t>
            </a:r>
            <a:r>
              <a:rPr lang="es-ES" sz="1200" dirty="0">
                <a:latin typeface="Consolas"/>
              </a:rPr>
              <a:t>&gt;</a:t>
            </a:r>
          </a:p>
          <a:p>
            <a:r>
              <a:rPr lang="es-ES" sz="1200" dirty="0">
                <a:latin typeface="Consolas"/>
              </a:rPr>
              <a:t>&lt;head&gt;</a:t>
            </a:r>
          </a:p>
          <a:p>
            <a:r>
              <a:rPr lang="es-ES" sz="1200" dirty="0">
                <a:latin typeface="Consolas"/>
              </a:rPr>
              <a:t>&lt;</a:t>
            </a:r>
            <a:r>
              <a:rPr lang="es-ES" sz="1200" dirty="0" err="1">
                <a:latin typeface="Consolas"/>
              </a:rPr>
              <a:t>title</a:t>
            </a:r>
            <a:r>
              <a:rPr lang="es-ES" sz="1200" dirty="0">
                <a:latin typeface="Consolas"/>
              </a:rPr>
              <a:t>&gt;Sentencias de Control&lt;/</a:t>
            </a:r>
            <a:r>
              <a:rPr lang="es-ES" sz="1200" err="1">
                <a:latin typeface="Consolas"/>
              </a:rPr>
              <a:t>title</a:t>
            </a:r>
            <a:r>
              <a:rPr lang="es-ES" sz="1200" smtClean="0">
                <a:latin typeface="Consolas"/>
              </a:rPr>
              <a:t>&gt;</a:t>
            </a:r>
          </a:p>
          <a:p>
            <a:r>
              <a:rPr lang="es-ES" sz="1200" smtClean="0">
                <a:latin typeface="Consolas"/>
              </a:rPr>
              <a:t>&lt;meta charset=UTF-8"&gt;</a:t>
            </a:r>
            <a:endParaRPr lang="es-ES" sz="1200" dirty="0">
              <a:latin typeface="Consolas"/>
            </a:endParaRPr>
          </a:p>
          <a:p>
            <a:r>
              <a:rPr lang="es-ES" sz="1200" dirty="0">
                <a:latin typeface="Consolas"/>
              </a:rPr>
              <a:t>&lt;/head&gt;</a:t>
            </a:r>
          </a:p>
          <a:p>
            <a:r>
              <a:rPr lang="es-ES" sz="1200" dirty="0">
                <a:latin typeface="Consolas"/>
              </a:rPr>
              <a:t>&lt;</a:t>
            </a:r>
            <a:r>
              <a:rPr lang="es-ES" sz="1200" dirty="0" err="1">
                <a:latin typeface="Consolas"/>
              </a:rPr>
              <a:t>body</a:t>
            </a:r>
            <a:r>
              <a:rPr lang="es-ES" sz="1200" dirty="0">
                <a:latin typeface="Consolas"/>
              </a:rPr>
              <a:t>&gt;</a:t>
            </a:r>
          </a:p>
          <a:p>
            <a:r>
              <a:rPr lang="es-ES" sz="1200" dirty="0">
                <a:latin typeface="Consolas"/>
              </a:rPr>
              <a:t>&lt;?</a:t>
            </a:r>
            <a:r>
              <a:rPr lang="es-ES" sz="1200" dirty="0" err="1">
                <a:latin typeface="Consolas"/>
              </a:rPr>
              <a:t>php</a:t>
            </a:r>
            <a:endParaRPr lang="es-ES" sz="1200" dirty="0">
              <a:latin typeface="Consolas"/>
            </a:endParaRPr>
          </a:p>
          <a:p>
            <a:r>
              <a:rPr lang="es-ES" sz="1200" dirty="0">
                <a:latin typeface="Consolas"/>
              </a:rPr>
              <a:t>$n1=10;</a:t>
            </a:r>
          </a:p>
          <a:p>
            <a:r>
              <a:rPr lang="es-ES" sz="1200" dirty="0">
                <a:latin typeface="Consolas"/>
              </a:rPr>
              <a:t>$n2=10;</a:t>
            </a:r>
          </a:p>
          <a:p>
            <a:r>
              <a:rPr lang="es-ES" sz="1200" dirty="0">
                <a:latin typeface="Consolas"/>
              </a:rPr>
              <a:t>echo "El producto de los </a:t>
            </a:r>
            <a:r>
              <a:rPr lang="es-ES" sz="1200">
                <a:latin typeface="Consolas"/>
              </a:rPr>
              <a:t>2 </a:t>
            </a:r>
            <a:r>
              <a:rPr lang="es-ES" sz="1200" smtClean="0">
                <a:latin typeface="Consolas"/>
              </a:rPr>
              <a:t>números </a:t>
            </a:r>
            <a:r>
              <a:rPr lang="es-ES" sz="1200" dirty="0">
                <a:latin typeface="Consolas"/>
              </a:rPr>
              <a:t>es: ".($n1*$n2);</a:t>
            </a:r>
          </a:p>
          <a:p>
            <a:r>
              <a:rPr lang="es-ES" sz="1200" dirty="0">
                <a:latin typeface="Consolas"/>
              </a:rPr>
              <a:t>echo "&lt;</a:t>
            </a:r>
            <a:r>
              <a:rPr lang="es-ES" sz="1200" dirty="0" err="1">
                <a:latin typeface="Consolas"/>
              </a:rPr>
              <a:t>br</a:t>
            </a:r>
            <a:r>
              <a:rPr lang="es-ES" sz="1200" dirty="0">
                <a:latin typeface="Consolas"/>
              </a:rPr>
              <a:t> /&gt;";</a:t>
            </a:r>
          </a:p>
          <a:p>
            <a:r>
              <a:rPr lang="es-ES" sz="1200" dirty="0">
                <a:latin typeface="Consolas"/>
              </a:rPr>
              <a:t>echo "La suma de los </a:t>
            </a:r>
            <a:r>
              <a:rPr lang="es-ES" sz="1200">
                <a:latin typeface="Consolas"/>
              </a:rPr>
              <a:t>2 </a:t>
            </a:r>
            <a:r>
              <a:rPr lang="es-ES" sz="1200" smtClean="0">
                <a:latin typeface="Consolas"/>
              </a:rPr>
              <a:t>números </a:t>
            </a:r>
            <a:r>
              <a:rPr lang="es-ES" sz="1200" dirty="0">
                <a:latin typeface="Consolas"/>
              </a:rPr>
              <a:t>es: ". ($n1+$n2);</a:t>
            </a:r>
          </a:p>
          <a:p>
            <a:r>
              <a:rPr lang="es-ES" sz="1200" dirty="0">
                <a:latin typeface="Consolas"/>
              </a:rPr>
              <a:t>echo "&lt;</a:t>
            </a:r>
            <a:r>
              <a:rPr lang="es-ES" sz="1200" dirty="0" err="1">
                <a:latin typeface="Consolas"/>
              </a:rPr>
              <a:t>br</a:t>
            </a:r>
            <a:r>
              <a:rPr lang="es-ES" sz="1200" dirty="0">
                <a:latin typeface="Consolas"/>
              </a:rPr>
              <a:t> /&gt;";</a:t>
            </a:r>
          </a:p>
          <a:p>
            <a:r>
              <a:rPr lang="es-ES" sz="1200" dirty="0" err="1">
                <a:latin typeface="Consolas"/>
              </a:rPr>
              <a:t>if</a:t>
            </a:r>
            <a:r>
              <a:rPr lang="es-ES" sz="1200" dirty="0">
                <a:latin typeface="Consolas"/>
              </a:rPr>
              <a:t>($n1&gt;$n2){</a:t>
            </a:r>
          </a:p>
          <a:p>
            <a:r>
              <a:rPr lang="es-ES" sz="1200" err="1">
                <a:latin typeface="Consolas"/>
              </a:rPr>
              <a:t>echo"El</a:t>
            </a:r>
            <a:r>
              <a:rPr lang="es-ES" sz="1200">
                <a:latin typeface="Consolas"/>
              </a:rPr>
              <a:t> </a:t>
            </a:r>
            <a:r>
              <a:rPr lang="es-ES" sz="1200" smtClean="0">
                <a:latin typeface="Consolas"/>
              </a:rPr>
              <a:t>número </a:t>
            </a:r>
            <a:r>
              <a:rPr lang="es-ES" sz="1200" dirty="0">
                <a:latin typeface="Consolas"/>
              </a:rPr>
              <a:t>mayor es: ". $n1;</a:t>
            </a:r>
          </a:p>
          <a:p>
            <a:r>
              <a:rPr lang="es-ES" sz="1200" dirty="0">
                <a:latin typeface="Consolas"/>
              </a:rPr>
              <a:t>}</a:t>
            </a:r>
          </a:p>
          <a:p>
            <a:r>
              <a:rPr lang="es-ES" sz="1200" dirty="0" err="1">
                <a:latin typeface="Consolas"/>
              </a:rPr>
              <a:t>else</a:t>
            </a:r>
            <a:r>
              <a:rPr lang="es-ES" sz="1200" dirty="0">
                <a:latin typeface="Consolas"/>
              </a:rPr>
              <a:t> </a:t>
            </a:r>
            <a:r>
              <a:rPr lang="es-ES" sz="1200" dirty="0" err="1">
                <a:latin typeface="Consolas"/>
              </a:rPr>
              <a:t>if</a:t>
            </a:r>
            <a:r>
              <a:rPr lang="es-ES" sz="1200" dirty="0">
                <a:latin typeface="Consolas"/>
              </a:rPr>
              <a:t>($n1==$n2){</a:t>
            </a:r>
          </a:p>
          <a:p>
            <a:r>
              <a:rPr lang="es-ES" sz="1200" dirty="0">
                <a:latin typeface="Consolas"/>
              </a:rPr>
              <a:t>echo "Los </a:t>
            </a:r>
            <a:r>
              <a:rPr lang="es-ES" sz="1200">
                <a:latin typeface="Consolas"/>
              </a:rPr>
              <a:t>2 </a:t>
            </a:r>
            <a:r>
              <a:rPr lang="es-ES" sz="1200" smtClean="0">
                <a:latin typeface="Consolas"/>
              </a:rPr>
              <a:t>números </a:t>
            </a:r>
            <a:r>
              <a:rPr lang="es-ES" sz="1200" dirty="0">
                <a:latin typeface="Consolas"/>
              </a:rPr>
              <a:t>son iguales";</a:t>
            </a:r>
          </a:p>
          <a:p>
            <a:r>
              <a:rPr lang="es-ES" sz="1200" dirty="0">
                <a:latin typeface="Consolas"/>
              </a:rPr>
              <a:t>}</a:t>
            </a:r>
          </a:p>
          <a:p>
            <a:r>
              <a:rPr lang="es-ES" sz="1200" dirty="0" err="1">
                <a:latin typeface="Consolas"/>
              </a:rPr>
              <a:t>else</a:t>
            </a:r>
            <a:r>
              <a:rPr lang="es-ES" sz="1200" dirty="0">
                <a:latin typeface="Consolas"/>
              </a:rPr>
              <a:t>{</a:t>
            </a:r>
          </a:p>
          <a:p>
            <a:r>
              <a:rPr lang="es-ES" sz="1200" dirty="0">
                <a:latin typeface="Consolas"/>
              </a:rPr>
              <a:t>echo "</a:t>
            </a:r>
            <a:r>
              <a:rPr lang="es-ES" sz="1200">
                <a:latin typeface="Consolas"/>
              </a:rPr>
              <a:t>El </a:t>
            </a:r>
            <a:r>
              <a:rPr lang="es-ES" sz="1200" smtClean="0">
                <a:latin typeface="Consolas"/>
              </a:rPr>
              <a:t>número </a:t>
            </a:r>
            <a:r>
              <a:rPr lang="es-ES" sz="1200" dirty="0">
                <a:latin typeface="Consolas"/>
              </a:rPr>
              <a:t>mayor es: ".$n2;</a:t>
            </a:r>
          </a:p>
          <a:p>
            <a:r>
              <a:rPr lang="es-ES" sz="1200" dirty="0">
                <a:latin typeface="Consolas"/>
              </a:rPr>
              <a:t>}</a:t>
            </a:r>
          </a:p>
          <a:p>
            <a:r>
              <a:rPr lang="es-ES" sz="1200" dirty="0">
                <a:latin typeface="Consolas"/>
              </a:rPr>
              <a:t>?&gt;</a:t>
            </a:r>
          </a:p>
          <a:p>
            <a:r>
              <a:rPr lang="es-ES" sz="1200" dirty="0">
                <a:latin typeface="Consolas"/>
              </a:rPr>
              <a:t>&lt;/</a:t>
            </a:r>
            <a:r>
              <a:rPr lang="es-ES" sz="1200" dirty="0" err="1">
                <a:latin typeface="Consolas"/>
              </a:rPr>
              <a:t>body</a:t>
            </a:r>
            <a:r>
              <a:rPr lang="es-ES" sz="1200" dirty="0">
                <a:latin typeface="Consolas"/>
              </a:rPr>
              <a:t>&gt;</a:t>
            </a:r>
          </a:p>
          <a:p>
            <a:r>
              <a:rPr lang="es-ES" sz="1200" dirty="0">
                <a:latin typeface="Consolas"/>
              </a:rPr>
              <a:t>&lt;/</a:t>
            </a:r>
            <a:r>
              <a:rPr lang="es-ES" sz="1200" dirty="0" err="1">
                <a:latin typeface="Consolas"/>
              </a:rPr>
              <a:t>html</a:t>
            </a:r>
            <a:r>
              <a:rPr lang="es-ES" sz="1200" dirty="0">
                <a:latin typeface="Consolas"/>
              </a:rPr>
              <a:t>&gt;</a:t>
            </a:r>
          </a:p>
          <a:p>
            <a:endParaRPr lang="es-ES" sz="1200" dirty="0">
              <a:latin typeface="Consolas"/>
            </a:endParaRPr>
          </a:p>
          <a:p>
            <a:endParaRPr lang="es-E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639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539552" y="234888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latin typeface="Arial" charset="0"/>
                <a:cs typeface="Arial" charset="0"/>
              </a:rPr>
              <a:t>Operadores aritméticos</a:t>
            </a:r>
            <a:endParaRPr lang="es-E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71538" y="2969895"/>
          <a:ext cx="7408863" cy="2861310"/>
        </p:xfrm>
        <a:graphic>
          <a:graphicData uri="http://schemas.openxmlformats.org/drawingml/2006/table">
            <a:tbl>
              <a:tblPr/>
              <a:tblGrid>
                <a:gridCol w="2469621"/>
                <a:gridCol w="2469621"/>
                <a:gridCol w="2469621"/>
              </a:tblGrid>
              <a:tr h="369570"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Ejemplo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Nombre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Resultado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CC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-$a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Negación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Opuesto de </a:t>
                      </a:r>
                      <a:r>
                        <a:rPr lang="es-ES" sz="1800" i="1">
                          <a:effectLst/>
                        </a:rPr>
                        <a:t>$a</a:t>
                      </a:r>
                      <a:r>
                        <a:rPr lang="es-ES" sz="1800">
                          <a:effectLst/>
                        </a:rPr>
                        <a:t>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$a + $b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Adición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Suma de </a:t>
                      </a:r>
                      <a:r>
                        <a:rPr lang="es-ES" sz="1800" i="1">
                          <a:effectLst/>
                        </a:rPr>
                        <a:t>$a</a:t>
                      </a:r>
                      <a:r>
                        <a:rPr lang="es-ES" sz="1800">
                          <a:effectLst/>
                        </a:rPr>
                        <a:t> y </a:t>
                      </a:r>
                      <a:r>
                        <a:rPr lang="es-ES" sz="1800" i="1">
                          <a:effectLst/>
                        </a:rPr>
                        <a:t>$b</a:t>
                      </a:r>
                      <a:r>
                        <a:rPr lang="es-ES" sz="1800">
                          <a:effectLst/>
                        </a:rPr>
                        <a:t>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$a - $b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Sustracción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Diferencia de </a:t>
                      </a:r>
                      <a:r>
                        <a:rPr lang="es-ES" sz="1800" i="1">
                          <a:effectLst/>
                        </a:rPr>
                        <a:t>$a</a:t>
                      </a:r>
                      <a:r>
                        <a:rPr lang="es-ES" sz="1800">
                          <a:effectLst/>
                        </a:rPr>
                        <a:t> y </a:t>
                      </a:r>
                      <a:r>
                        <a:rPr lang="es-ES" sz="1800" i="1">
                          <a:effectLst/>
                        </a:rPr>
                        <a:t>$b</a:t>
                      </a:r>
                      <a:r>
                        <a:rPr lang="es-ES" sz="1800">
                          <a:effectLst/>
                        </a:rPr>
                        <a:t>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$a * $b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Multiplicación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Producto de </a:t>
                      </a:r>
                      <a:r>
                        <a:rPr lang="es-ES" sz="1800" i="1">
                          <a:effectLst/>
                        </a:rPr>
                        <a:t>$a</a:t>
                      </a:r>
                      <a:r>
                        <a:rPr lang="es-ES" sz="1800">
                          <a:effectLst/>
                        </a:rPr>
                        <a:t> y </a:t>
                      </a:r>
                      <a:r>
                        <a:rPr lang="es-ES" sz="1800" i="1">
                          <a:effectLst/>
                        </a:rPr>
                        <a:t>$b</a:t>
                      </a:r>
                      <a:r>
                        <a:rPr lang="es-ES" sz="1800">
                          <a:effectLst/>
                        </a:rPr>
                        <a:t>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$a / $b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División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Cociente de </a:t>
                      </a:r>
                      <a:r>
                        <a:rPr lang="es-ES" sz="1800" i="1">
                          <a:effectLst/>
                        </a:rPr>
                        <a:t>$a</a:t>
                      </a:r>
                      <a:r>
                        <a:rPr lang="es-ES" sz="1800">
                          <a:effectLst/>
                        </a:rPr>
                        <a:t> y </a:t>
                      </a:r>
                      <a:r>
                        <a:rPr lang="es-ES" sz="1800" i="1">
                          <a:effectLst/>
                        </a:rPr>
                        <a:t>$b</a:t>
                      </a:r>
                      <a:r>
                        <a:rPr lang="es-ES" sz="1800">
                          <a:effectLst/>
                        </a:rPr>
                        <a:t>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$a % $b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Módulo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</a:rPr>
                        <a:t>Resto de </a:t>
                      </a:r>
                      <a:r>
                        <a:rPr lang="es-ES" sz="1800" i="1" dirty="0">
                          <a:effectLst/>
                        </a:rPr>
                        <a:t>$a</a:t>
                      </a:r>
                      <a:r>
                        <a:rPr lang="es-ES" sz="1800" dirty="0">
                          <a:effectLst/>
                        </a:rPr>
                        <a:t> dividido por </a:t>
                      </a:r>
                      <a:r>
                        <a:rPr lang="es-ES" sz="1800" i="1" dirty="0">
                          <a:effectLst/>
                        </a:rPr>
                        <a:t>$b</a:t>
                      </a:r>
                      <a:r>
                        <a:rPr lang="es-ES" sz="1800" dirty="0">
                          <a:effectLst/>
                        </a:rPr>
                        <a:t>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51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0392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68460"/>
              </p:ext>
            </p:extLst>
          </p:nvPr>
        </p:nvGraphicFramePr>
        <p:xfrm>
          <a:off x="611560" y="2595262"/>
          <a:ext cx="7056783" cy="2416536"/>
        </p:xfrm>
        <a:graphic>
          <a:graphicData uri="http://schemas.openxmlformats.org/drawingml/2006/table">
            <a:tbl>
              <a:tblPr/>
              <a:tblGrid>
                <a:gridCol w="2352261"/>
                <a:gridCol w="2352261"/>
                <a:gridCol w="2352261"/>
              </a:tblGrid>
              <a:tr h="154388">
                <a:tc gridSpan="3">
                  <a:txBody>
                    <a:bodyPr/>
                    <a:lstStyle/>
                    <a:p>
                      <a:r>
                        <a:rPr lang="es-ES" sz="800" dirty="0"/>
                        <a:t>Operadores de comparación</a:t>
                      </a:r>
                    </a:p>
                  </a:txBody>
                  <a:tcPr marL="38597" marR="38597" marT="19299" marB="19299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55997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Ejemplo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Nombre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Resultado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CC"/>
                    </a:solidFill>
                  </a:tcPr>
                </a:tc>
              </a:tr>
              <a:tr h="387579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$a == $b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Igual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effectLst/>
                        </a:rPr>
                        <a:t>TRUE</a:t>
                      </a:r>
                      <a:r>
                        <a:rPr lang="es-ES" sz="800" dirty="0">
                          <a:effectLst/>
                        </a:rPr>
                        <a:t> si </a:t>
                      </a:r>
                      <a:r>
                        <a:rPr lang="es-ES" sz="800" i="1" dirty="0">
                          <a:effectLst/>
                        </a:rPr>
                        <a:t>$a</a:t>
                      </a:r>
                      <a:r>
                        <a:rPr lang="es-ES" sz="800" dirty="0">
                          <a:effectLst/>
                        </a:rPr>
                        <a:t> es igual a </a:t>
                      </a:r>
                      <a:r>
                        <a:rPr lang="es-ES" sz="800" i="1" dirty="0">
                          <a:effectLst/>
                        </a:rPr>
                        <a:t>$b</a:t>
                      </a:r>
                      <a:r>
                        <a:rPr lang="es-ES" sz="800" dirty="0">
                          <a:effectLst/>
                        </a:rPr>
                        <a:t> 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87579">
                <a:tc>
                  <a:txBody>
                    <a:bodyPr/>
                    <a:lstStyle/>
                    <a:p>
                      <a:r>
                        <a:rPr lang="es-ES" sz="800" dirty="0">
                          <a:effectLst/>
                        </a:rPr>
                        <a:t>$a != $b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Diferente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effectLst/>
                        </a:rPr>
                        <a:t>TRUE</a:t>
                      </a:r>
                      <a:r>
                        <a:rPr lang="es-ES" sz="800" dirty="0">
                          <a:effectLst/>
                        </a:rPr>
                        <a:t> si </a:t>
                      </a:r>
                      <a:r>
                        <a:rPr lang="es-ES" sz="800" i="1" dirty="0">
                          <a:effectLst/>
                        </a:rPr>
                        <a:t>$a</a:t>
                      </a:r>
                      <a:r>
                        <a:rPr lang="es-ES" sz="800" dirty="0">
                          <a:effectLst/>
                        </a:rPr>
                        <a:t> no es igual a </a:t>
                      </a:r>
                      <a:r>
                        <a:rPr lang="es-ES" sz="800" i="1" dirty="0">
                          <a:effectLst/>
                        </a:rPr>
                        <a:t>$b</a:t>
                      </a:r>
                      <a:r>
                        <a:rPr lang="es-ES" sz="800" dirty="0">
                          <a:effectLst/>
                        </a:rPr>
                        <a:t> 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87579">
                <a:tc>
                  <a:txBody>
                    <a:bodyPr/>
                    <a:lstStyle/>
                    <a:p>
                      <a:r>
                        <a:rPr lang="es-ES" sz="800" dirty="0">
                          <a:effectLst/>
                        </a:rPr>
                        <a:t>$a &lt; $b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Menor que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>
                          <a:effectLst/>
                        </a:rPr>
                        <a:t>TRUE</a:t>
                      </a:r>
                      <a:r>
                        <a:rPr lang="es-ES" sz="800">
                          <a:effectLst/>
                        </a:rPr>
                        <a:t> si </a:t>
                      </a:r>
                      <a:r>
                        <a:rPr lang="es-ES" sz="800" i="1">
                          <a:effectLst/>
                        </a:rPr>
                        <a:t>$a</a:t>
                      </a:r>
                      <a:r>
                        <a:rPr lang="es-ES" sz="800">
                          <a:effectLst/>
                        </a:rPr>
                        <a:t> es estrictamente menor que </a:t>
                      </a:r>
                      <a:r>
                        <a:rPr lang="es-ES" sz="800" i="1">
                          <a:effectLst/>
                        </a:rPr>
                        <a:t>$b</a:t>
                      </a:r>
                      <a:r>
                        <a:rPr lang="es-ES" sz="800">
                          <a:effectLst/>
                        </a:rPr>
                        <a:t>.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87579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$a &gt; $b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Mayor que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>
                          <a:effectLst/>
                        </a:rPr>
                        <a:t>TRUE</a:t>
                      </a:r>
                      <a:r>
                        <a:rPr lang="es-ES" sz="800">
                          <a:effectLst/>
                        </a:rPr>
                        <a:t> si </a:t>
                      </a:r>
                      <a:r>
                        <a:rPr lang="es-ES" sz="800" i="1">
                          <a:effectLst/>
                        </a:rPr>
                        <a:t>$a</a:t>
                      </a:r>
                      <a:r>
                        <a:rPr lang="es-ES" sz="800">
                          <a:effectLst/>
                        </a:rPr>
                        <a:t> es estrictamente mayor que </a:t>
                      </a:r>
                      <a:r>
                        <a:rPr lang="es-ES" sz="800" i="1">
                          <a:effectLst/>
                        </a:rPr>
                        <a:t>$b</a:t>
                      </a:r>
                      <a:r>
                        <a:rPr lang="es-ES" sz="800">
                          <a:effectLst/>
                        </a:rPr>
                        <a:t>.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271788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$a &lt;= $b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Menor o igual que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>
                          <a:effectLst/>
                        </a:rPr>
                        <a:t>TRUE</a:t>
                      </a:r>
                      <a:r>
                        <a:rPr lang="es-ES" sz="800">
                          <a:effectLst/>
                        </a:rPr>
                        <a:t> si </a:t>
                      </a:r>
                      <a:r>
                        <a:rPr lang="es-ES" sz="800" i="1">
                          <a:effectLst/>
                        </a:rPr>
                        <a:t>$a</a:t>
                      </a:r>
                      <a:r>
                        <a:rPr lang="es-ES" sz="800">
                          <a:effectLst/>
                        </a:rPr>
                        <a:t> es menor o igual que </a:t>
                      </a:r>
                      <a:r>
                        <a:rPr lang="es-ES" sz="800" i="1">
                          <a:effectLst/>
                        </a:rPr>
                        <a:t>$b</a:t>
                      </a:r>
                      <a:r>
                        <a:rPr lang="es-ES" sz="800">
                          <a:effectLst/>
                        </a:rPr>
                        <a:t>.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271788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$a &gt;= $b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Mayor o igual que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effectLst/>
                        </a:rPr>
                        <a:t>TRUE</a:t>
                      </a:r>
                      <a:r>
                        <a:rPr lang="es-ES" sz="800" dirty="0">
                          <a:effectLst/>
                        </a:rPr>
                        <a:t> si </a:t>
                      </a:r>
                      <a:r>
                        <a:rPr lang="es-ES" sz="800" i="1" dirty="0">
                          <a:effectLst/>
                        </a:rPr>
                        <a:t>$a</a:t>
                      </a:r>
                      <a:r>
                        <a:rPr lang="es-ES" sz="800" dirty="0">
                          <a:effectLst/>
                        </a:rPr>
                        <a:t> es mayor o igual que </a:t>
                      </a:r>
                      <a:r>
                        <a:rPr lang="es-ES" sz="800" i="1" dirty="0">
                          <a:effectLst/>
                        </a:rPr>
                        <a:t>$b</a:t>
                      </a:r>
                      <a:r>
                        <a:rPr lang="es-ES" sz="800" dirty="0">
                          <a:effectLst/>
                        </a:rPr>
                        <a:t>.</a:t>
                      </a:r>
                    </a:p>
                  </a:txBody>
                  <a:tcPr marL="20103" marR="20103" marT="20103" marB="201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1440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IF ANIDADOS</a:t>
            </a:r>
            <a:r>
              <a:rPr lang="es-ES" sz="2400" smtClean="0"/>
              <a:t>:    elseif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83568" y="2348880"/>
            <a:ext cx="64087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Condicion</a:t>
            </a:r>
            <a:r>
              <a:rPr lang="es-ES" dirty="0"/>
              <a:t> 1) 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Instrucción 1;</a:t>
            </a:r>
          </a:p>
          <a:p>
            <a:r>
              <a:rPr lang="es-ES" dirty="0"/>
              <a:t>  Instrucción 2;</a:t>
            </a:r>
          </a:p>
          <a:p>
            <a:r>
              <a:rPr lang="es-ES" dirty="0"/>
              <a:t>}</a:t>
            </a:r>
          </a:p>
          <a:p>
            <a:r>
              <a:rPr lang="es-ES" dirty="0" err="1"/>
              <a:t>elseif</a:t>
            </a:r>
            <a:r>
              <a:rPr lang="es-ES" dirty="0"/>
              <a:t> (</a:t>
            </a:r>
            <a:r>
              <a:rPr lang="es-ES" dirty="0" err="1"/>
              <a:t>Condicion</a:t>
            </a:r>
            <a:r>
              <a:rPr lang="es-ES" dirty="0"/>
              <a:t> 2)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Instrucción A;</a:t>
            </a:r>
          </a:p>
          <a:p>
            <a:r>
              <a:rPr lang="es-ES" dirty="0"/>
              <a:t>  Instrucción B;</a:t>
            </a:r>
          </a:p>
          <a:p>
            <a:r>
              <a:rPr lang="es-ES" dirty="0"/>
              <a:t>}</a:t>
            </a:r>
          </a:p>
          <a:p>
            <a:r>
              <a:rPr lang="es-ES" dirty="0" err="1"/>
              <a:t>else</a:t>
            </a:r>
            <a:endParaRPr lang="es-ES" dirty="0"/>
          </a:p>
          <a:p>
            <a:r>
              <a:rPr lang="es-ES" dirty="0"/>
              <a:t>{</a:t>
            </a:r>
          </a:p>
          <a:p>
            <a:r>
              <a:rPr lang="es-ES" dirty="0"/>
              <a:t>  Instrucción X;</a:t>
            </a:r>
          </a:p>
          <a:p>
            <a:r>
              <a:rPr lang="es-ES" dirty="0"/>
              <a:t>  Instrucción Z; 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989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ESTRUCTURA </a:t>
            </a:r>
            <a:r>
              <a:rPr lang="es-ES" sz="3600" dirty="0"/>
              <a:t>DE SELECCIÓN: </a:t>
            </a:r>
            <a:r>
              <a:rPr lang="es-ES" sz="3600" dirty="0" err="1" smtClean="0"/>
              <a:t>switch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2204864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switch</a:t>
            </a:r>
            <a:r>
              <a:rPr lang="es-ES" dirty="0" smtClean="0"/>
              <a:t>(condición)</a:t>
            </a:r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	case  valor1:</a:t>
            </a:r>
          </a:p>
          <a:p>
            <a:r>
              <a:rPr lang="es-ES" dirty="0"/>
              <a:t> </a:t>
            </a:r>
            <a:r>
              <a:rPr lang="es-ES" dirty="0" smtClean="0"/>
              <a:t>         		sentencias 1;</a:t>
            </a:r>
          </a:p>
          <a:p>
            <a:r>
              <a:rPr lang="es-ES" dirty="0"/>
              <a:t>	</a:t>
            </a:r>
            <a:r>
              <a:rPr lang="es-ES" dirty="0" smtClean="0"/>
              <a:t>	[break;]</a:t>
            </a:r>
          </a:p>
          <a:p>
            <a:r>
              <a:rPr lang="es-ES" dirty="0"/>
              <a:t>	</a:t>
            </a:r>
            <a:r>
              <a:rPr lang="es-ES" dirty="0" smtClean="0"/>
              <a:t>case valor2:</a:t>
            </a:r>
          </a:p>
          <a:p>
            <a:r>
              <a:rPr lang="es-ES" dirty="0"/>
              <a:t> </a:t>
            </a:r>
            <a:r>
              <a:rPr lang="es-ES" dirty="0" smtClean="0"/>
              <a:t>   		sentencias 2;</a:t>
            </a:r>
          </a:p>
          <a:p>
            <a:r>
              <a:rPr lang="es-ES" dirty="0"/>
              <a:t>	</a:t>
            </a:r>
            <a:r>
              <a:rPr lang="es-ES" dirty="0" smtClean="0"/>
              <a:t>	[break;]</a:t>
            </a:r>
          </a:p>
          <a:p>
            <a:r>
              <a:rPr lang="es-ES" dirty="0"/>
              <a:t>	</a:t>
            </a:r>
            <a:r>
              <a:rPr lang="es-ES" dirty="0" smtClean="0"/>
              <a:t>…</a:t>
            </a:r>
          </a:p>
          <a:p>
            <a:r>
              <a:rPr lang="es-ES" dirty="0"/>
              <a:t>	</a:t>
            </a:r>
            <a:r>
              <a:rPr lang="es-ES" dirty="0" smtClean="0"/>
              <a:t>…</a:t>
            </a:r>
          </a:p>
          <a:p>
            <a:r>
              <a:rPr lang="es-ES" dirty="0"/>
              <a:t>	</a:t>
            </a:r>
            <a:r>
              <a:rPr lang="es-ES" dirty="0" smtClean="0"/>
              <a:t>[default:</a:t>
            </a:r>
          </a:p>
          <a:p>
            <a:r>
              <a:rPr lang="es-ES" dirty="0"/>
              <a:t>	</a:t>
            </a:r>
            <a:r>
              <a:rPr lang="es-ES" dirty="0" smtClean="0"/>
              <a:t>	sentencias;]</a:t>
            </a:r>
            <a:endParaRPr lang="es-ES" dirty="0"/>
          </a:p>
          <a:p>
            <a:endParaRPr lang="es-ES" dirty="0" smtClean="0"/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32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467544" y="1844824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el número de decisiones es alto utilizar la sentencia </a:t>
            </a:r>
            <a:r>
              <a:rPr lang="es-ES" dirty="0" err="1" smtClean="0"/>
              <a:t>if</a:t>
            </a:r>
            <a:r>
              <a:rPr lang="es-ES" dirty="0" smtClean="0"/>
              <a:t> es laboriosa, en este caso se puede utilizar la sentencia </a:t>
            </a:r>
            <a:r>
              <a:rPr lang="es-ES" dirty="0" err="1" smtClean="0"/>
              <a:t>switch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sentencia </a:t>
            </a:r>
            <a:r>
              <a:rPr lang="es-ES" dirty="0" err="1" smtClean="0"/>
              <a:t>switch</a:t>
            </a:r>
            <a:r>
              <a:rPr lang="es-ES" dirty="0" smtClean="0"/>
              <a:t> evalúa la </a:t>
            </a:r>
            <a:r>
              <a:rPr lang="es-ES" smtClean="0"/>
              <a:t>condición y </a:t>
            </a:r>
            <a:r>
              <a:rPr lang="es-ES" dirty="0" smtClean="0"/>
              <a:t>compara su valor con los valores  de cada case, el control del programa comienza en el case correspondiente y continua hasta el final del bloque(un bloque es la programación desde { hasta }) o hasta que encuentre la sentencia </a:t>
            </a:r>
            <a:r>
              <a:rPr lang="es-ES" dirty="0" err="1" smtClean="0"/>
              <a:t>break;.Si</a:t>
            </a:r>
            <a:r>
              <a:rPr lang="es-ES" dirty="0" smtClean="0"/>
              <a:t> no existe un valor igual a la condición, se ejecutan las sentencias de default si existe ésta </a:t>
            </a:r>
            <a:r>
              <a:rPr lang="es-ES" dirty="0" err="1" smtClean="0"/>
              <a:t>claúsula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40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ESTRUCTURA REPETITIVA: </a:t>
            </a:r>
            <a:r>
              <a:rPr lang="es-ES" sz="3600" dirty="0" err="1" smtClean="0"/>
              <a:t>while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2060848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sentencias se repiten de 0 a n veces</a:t>
            </a:r>
          </a:p>
          <a:p>
            <a:endParaRPr lang="es-ES" dirty="0"/>
          </a:p>
          <a:p>
            <a:r>
              <a:rPr lang="es-ES" dirty="0" err="1" smtClean="0"/>
              <a:t>while</a:t>
            </a:r>
            <a:r>
              <a:rPr lang="es-ES" dirty="0" smtClean="0"/>
              <a:t>(condición){</a:t>
            </a:r>
          </a:p>
          <a:p>
            <a:endParaRPr lang="es-ES" dirty="0"/>
          </a:p>
          <a:p>
            <a:r>
              <a:rPr lang="es-ES" dirty="0" smtClean="0"/>
              <a:t>sentencias;</a:t>
            </a:r>
          </a:p>
          <a:p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3644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172</TotalTime>
  <Words>561</Words>
  <Application>Microsoft Office PowerPoint</Application>
  <PresentationFormat>Presentación en pantalla (4:3)</PresentationFormat>
  <Paragraphs>163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Forma de onda</vt:lpstr>
      <vt:lpstr>ESTRUCTURAS  DE CONTROL  </vt:lpstr>
      <vt:lpstr>ESTRUCTURA DE SELECCIÓN: if </vt:lpstr>
      <vt:lpstr>Presentación de PowerPoint</vt:lpstr>
      <vt:lpstr>Presentación de PowerPoint</vt:lpstr>
      <vt:lpstr>Presentación de PowerPoint</vt:lpstr>
      <vt:lpstr>IF ANIDADOS:    elseif</vt:lpstr>
      <vt:lpstr>ESTRUCTURA DE SELECCIÓN: switch</vt:lpstr>
      <vt:lpstr>Presentación de PowerPoint</vt:lpstr>
      <vt:lpstr>ESTRUCTURA REPETITIVA: while</vt:lpstr>
      <vt:lpstr>ESTRUCTURA REPETITIVA: do while</vt:lpstr>
      <vt:lpstr>ESTRUCTURAS REPETITIVA: for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</dc:title>
  <dc:creator>HOME</dc:creator>
  <cp:lastModifiedBy>Pilar</cp:lastModifiedBy>
  <cp:revision>32</cp:revision>
  <dcterms:created xsi:type="dcterms:W3CDTF">2013-09-24T19:16:29Z</dcterms:created>
  <dcterms:modified xsi:type="dcterms:W3CDTF">2020-07-23T07:48:49Z</dcterms:modified>
</cp:coreProperties>
</file>