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2" roundtripDataSignature="AMtx7mi1EbNzfTSgx5C1McUVGBrh6LLp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ca35e42d4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ca35e42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1" name="Shape 11"/>
        <p:cNvGrpSpPr/>
        <p:nvPr/>
      </p:nvGrpSpPr>
      <p:grpSpPr>
        <a:xfrm>
          <a:off x="0" y="0"/>
          <a:ext cx="0" cy="0"/>
          <a:chOff x="0" y="0"/>
          <a:chExt cx="0" cy="0"/>
        </a:xfrm>
      </p:grpSpPr>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1792288" y="612775"/>
            <a:ext cx="5486400" cy="4114800"/>
          </a:xfrm>
          <a:prstGeom prst="rect">
            <a:avLst/>
          </a:prstGeom>
          <a:noFill/>
          <a:ln>
            <a:noFill/>
          </a:ln>
        </p:spPr>
      </p:sp>
      <p:sp>
        <p:nvSpPr>
          <p:cNvPr id="64" name="Google Shape;64;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1043608" y="2492896"/>
            <a:ext cx="72729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3600" u="none" cap="none" strike="noStrike">
                <a:solidFill>
                  <a:srgbClr val="FF0000"/>
                </a:solidFill>
                <a:highlight>
                  <a:srgbClr val="FFFF00"/>
                </a:highlight>
                <a:latin typeface="Calibri"/>
                <a:ea typeface="Calibri"/>
                <a:cs typeface="Calibri"/>
                <a:sym typeface="Calibri"/>
              </a:rPr>
              <a:t>ARRAYS</a:t>
            </a:r>
            <a:endParaRPr b="0" i="0" sz="3600" u="none" cap="none" strike="noStrike">
              <a:solidFill>
                <a:srgbClr val="FF0000"/>
              </a:solidFill>
              <a:highlight>
                <a:srgbClr val="FFFF00"/>
              </a:highlight>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gfca35e42d4_0_1"/>
          <p:cNvPicPr preferRelativeResize="0"/>
          <p:nvPr/>
        </p:nvPicPr>
        <p:blipFill rotWithShape="1">
          <a:blip r:embed="rId3">
            <a:alphaModFix/>
          </a:blip>
          <a:srcRect b="22730" l="32299" r="41481" t="24847"/>
          <a:stretch/>
        </p:blipFill>
        <p:spPr>
          <a:xfrm>
            <a:off x="727125" y="396600"/>
            <a:ext cx="5420274" cy="6092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nvSpPr>
        <p:spPr>
          <a:xfrm>
            <a:off x="1187624" y="692696"/>
            <a:ext cx="69127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Arrays Bidimensionales</a:t>
            </a:r>
            <a:endParaRPr sz="1800">
              <a:solidFill>
                <a:schemeClr val="dk1"/>
              </a:solidFill>
              <a:latin typeface="Calibri"/>
              <a:ea typeface="Calibri"/>
              <a:cs typeface="Calibri"/>
              <a:sym typeface="Calibri"/>
            </a:endParaRPr>
          </a:p>
        </p:txBody>
      </p:sp>
      <p:sp>
        <p:nvSpPr>
          <p:cNvPr id="141" name="Google Shape;141;p10"/>
          <p:cNvSpPr txBox="1"/>
          <p:nvPr/>
        </p:nvSpPr>
        <p:spPr>
          <a:xfrm>
            <a:off x="611560" y="1268760"/>
            <a:ext cx="7488832"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600">
                <a:solidFill>
                  <a:schemeClr val="dk1"/>
                </a:solidFill>
                <a:latin typeface="Calibri"/>
                <a:ea typeface="Calibri"/>
                <a:cs typeface="Calibri"/>
                <a:sym typeface="Calibri"/>
              </a:rPr>
              <a:t>echo "Array bidimensionales &lt;br /&gt;";</a:t>
            </a:r>
            <a:endParaRPr/>
          </a:p>
          <a:p>
            <a:pPr indent="0" lvl="0" marL="0" marR="0" rtl="0" algn="l">
              <a:spcBef>
                <a:spcPts val="0"/>
              </a:spcBef>
              <a:spcAft>
                <a:spcPts val="0"/>
              </a:spcAft>
              <a:buNone/>
            </a:pPr>
            <a:r>
              <a:rPr lang="es-ES" sz="1100">
                <a:solidFill>
                  <a:schemeClr val="dk1"/>
                </a:solidFill>
                <a:latin typeface="Calibri"/>
                <a:ea typeface="Calibri"/>
                <a:cs typeface="Calibri"/>
                <a:sym typeface="Calibri"/>
              </a:rPr>
              <a:t>$lista[0][0]="Jon ";</a:t>
            </a:r>
            <a:endParaRPr/>
          </a:p>
          <a:p>
            <a:pPr indent="0" lvl="0" marL="0" marR="0" rtl="0" algn="l">
              <a:spcBef>
                <a:spcPts val="0"/>
              </a:spcBef>
              <a:spcAft>
                <a:spcPts val="0"/>
              </a:spcAft>
              <a:buNone/>
            </a:pPr>
            <a:r>
              <a:rPr lang="es-ES" sz="1100">
                <a:solidFill>
                  <a:schemeClr val="dk1"/>
                </a:solidFill>
                <a:latin typeface="Calibri"/>
                <a:ea typeface="Calibri"/>
                <a:cs typeface="Calibri"/>
                <a:sym typeface="Calibri"/>
              </a:rPr>
              <a:t>$lista[0][1]="Ane ";</a:t>
            </a:r>
            <a:endParaRPr/>
          </a:p>
          <a:p>
            <a:pPr indent="0" lvl="0" marL="0" marR="0" rtl="0" algn="l">
              <a:spcBef>
                <a:spcPts val="0"/>
              </a:spcBef>
              <a:spcAft>
                <a:spcPts val="0"/>
              </a:spcAft>
              <a:buNone/>
            </a:pPr>
            <a:r>
              <a:rPr lang="es-ES" sz="1100">
                <a:solidFill>
                  <a:schemeClr val="dk1"/>
                </a:solidFill>
                <a:latin typeface="Calibri"/>
                <a:ea typeface="Calibri"/>
                <a:cs typeface="Calibri"/>
                <a:sym typeface="Calibri"/>
              </a:rPr>
              <a:t>$lista[0][2]="Miren";</a:t>
            </a:r>
            <a:endParaRPr/>
          </a:p>
          <a:p>
            <a:pPr indent="0" lvl="0" marL="0" marR="0" rtl="0" algn="l">
              <a:spcBef>
                <a:spcPts val="0"/>
              </a:spcBef>
              <a:spcAft>
                <a:spcPts val="0"/>
              </a:spcAft>
              <a:buNone/>
            </a:pPr>
            <a:r>
              <a:rPr lang="es-ES" sz="1100">
                <a:solidFill>
                  <a:schemeClr val="dk1"/>
                </a:solidFill>
                <a:latin typeface="Calibri"/>
                <a:ea typeface="Calibri"/>
                <a:cs typeface="Calibri"/>
                <a:sym typeface="Calibri"/>
              </a:rPr>
              <a:t>$lista[0][3]="Aitor";</a:t>
            </a:r>
            <a:endParaRPr/>
          </a:p>
          <a:p>
            <a:pPr indent="0" lvl="0" marL="0" marR="0" rtl="0" algn="l">
              <a:spcBef>
                <a:spcPts val="0"/>
              </a:spcBef>
              <a:spcAft>
                <a:spcPts val="0"/>
              </a:spcAft>
              <a:buNone/>
            </a:pPr>
            <a:r>
              <a:rPr lang="es-ES" sz="1100">
                <a:solidFill>
                  <a:schemeClr val="dk1"/>
                </a:solidFill>
                <a:latin typeface="Calibri"/>
                <a:ea typeface="Calibri"/>
                <a:cs typeface="Calibri"/>
                <a:sym typeface="Calibri"/>
              </a:rPr>
              <a:t>$lista[0][4]="Alberto";</a:t>
            </a:r>
            <a:endParaRPr/>
          </a:p>
          <a:p>
            <a:pPr indent="0" lvl="0" marL="0" marR="0" rtl="0" algn="l">
              <a:spcBef>
                <a:spcPts val="0"/>
              </a:spcBef>
              <a:spcAft>
                <a:spcPts val="0"/>
              </a:spcAft>
              <a:buNone/>
            </a:pPr>
            <a:r>
              <a:rPr lang="es-ES" sz="1100">
                <a:solidFill>
                  <a:schemeClr val="dk1"/>
                </a:solidFill>
                <a:latin typeface="Calibri"/>
                <a:ea typeface="Calibri"/>
                <a:cs typeface="Calibri"/>
                <a:sym typeface="Calibri"/>
              </a:rPr>
              <a:t>$lista[1][0]="Begoña";</a:t>
            </a:r>
            <a:endParaRPr/>
          </a:p>
          <a:p>
            <a:pPr indent="0" lvl="0" marL="0" marR="0" rtl="0" algn="l">
              <a:spcBef>
                <a:spcPts val="0"/>
              </a:spcBef>
              <a:spcAft>
                <a:spcPts val="0"/>
              </a:spcAft>
              <a:buNone/>
            </a:pPr>
            <a:r>
              <a:rPr lang="es-ES" sz="1100">
                <a:solidFill>
                  <a:schemeClr val="dk1"/>
                </a:solidFill>
                <a:latin typeface="Calibri"/>
                <a:ea typeface="Calibri"/>
                <a:cs typeface="Calibri"/>
                <a:sym typeface="Calibri"/>
              </a:rPr>
              <a:t>$lista[1][1]="Beatriz";</a:t>
            </a:r>
            <a:endParaRPr/>
          </a:p>
          <a:p>
            <a:pPr indent="0" lvl="0" marL="0" marR="0" rtl="0" algn="l">
              <a:spcBef>
                <a:spcPts val="0"/>
              </a:spcBef>
              <a:spcAft>
                <a:spcPts val="0"/>
              </a:spcAft>
              <a:buNone/>
            </a:pPr>
            <a:r>
              <a:rPr lang="es-ES" sz="1100">
                <a:solidFill>
                  <a:schemeClr val="dk1"/>
                </a:solidFill>
                <a:latin typeface="Calibri"/>
                <a:ea typeface="Calibri"/>
                <a:cs typeface="Calibri"/>
                <a:sym typeface="Calibri"/>
              </a:rPr>
              <a:t>$lista[1][2]="Carmen";</a:t>
            </a:r>
            <a:endParaRPr/>
          </a:p>
          <a:p>
            <a:pPr indent="0" lvl="0" marL="0" marR="0" rtl="0" algn="l">
              <a:spcBef>
                <a:spcPts val="0"/>
              </a:spcBef>
              <a:spcAft>
                <a:spcPts val="0"/>
              </a:spcAft>
              <a:buNone/>
            </a:pPr>
            <a:r>
              <a:rPr lang="es-ES" sz="1100">
                <a:solidFill>
                  <a:schemeClr val="dk1"/>
                </a:solidFill>
                <a:latin typeface="Calibri"/>
                <a:ea typeface="Calibri"/>
                <a:cs typeface="Calibri"/>
                <a:sym typeface="Calibri"/>
              </a:rPr>
              <a:t>$lista[1][3]="María";</a:t>
            </a:r>
            <a:endParaRPr/>
          </a:p>
          <a:p>
            <a:pPr indent="0" lvl="0" marL="0" marR="0" rtl="0" algn="l">
              <a:spcBef>
                <a:spcPts val="0"/>
              </a:spcBef>
              <a:spcAft>
                <a:spcPts val="0"/>
              </a:spcAft>
              <a:buNone/>
            </a:pPr>
            <a:r>
              <a:rPr lang="es-ES" sz="1100">
                <a:solidFill>
                  <a:schemeClr val="dk1"/>
                </a:solidFill>
                <a:latin typeface="Calibri"/>
                <a:ea typeface="Calibri"/>
                <a:cs typeface="Calibri"/>
                <a:sym typeface="Calibri"/>
              </a:rPr>
              <a:t>$lista[1][4]="Zaloa";</a:t>
            </a:r>
            <a:endParaRPr/>
          </a:p>
          <a:p>
            <a:pPr indent="0" lvl="0" marL="0" marR="0" rtl="0" algn="l">
              <a:spcBef>
                <a:spcPts val="0"/>
              </a:spcBef>
              <a:spcAft>
                <a:spcPts val="0"/>
              </a:spcAft>
              <a:buNone/>
            </a:pPr>
            <a:r>
              <a:rPr lang="es-ES" sz="1100">
                <a:solidFill>
                  <a:schemeClr val="dk1"/>
                </a:solidFill>
                <a:latin typeface="Calibri"/>
                <a:ea typeface="Calibri"/>
                <a:cs typeface="Calibri"/>
                <a:sym typeface="Calibri"/>
              </a:rPr>
              <a:t>// $lista anterior se puede codificar:</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$lista[]=array("Jon","Ane","Miren","Aitor","Albert");</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$lista[]=array("Begoña","Bea","Carmen","Maria","Zaloa");</a:t>
            </a:r>
            <a:endParaRPr/>
          </a:p>
          <a:p>
            <a:pPr indent="0" lvl="0" marL="0" marR="0" rtl="0" algn="l">
              <a:spcBef>
                <a:spcPts val="0"/>
              </a:spcBef>
              <a:spcAft>
                <a:spcPts val="0"/>
              </a:spcAft>
              <a:buNone/>
            </a:pPr>
            <a:r>
              <a:rPr lang="es-ES" sz="1100">
                <a:solidFill>
                  <a:schemeClr val="dk1"/>
                </a:solidFill>
                <a:latin typeface="Calibri"/>
                <a:ea typeface="Calibri"/>
                <a:cs typeface="Calibri"/>
                <a:sym typeface="Calibri"/>
              </a:rPr>
              <a:t>//$lista también se puede codificar:</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$lista=array(array("Jon","Ane","Miren","Aitor","Albert"),array("Begoña","Bea","Carmen","Maria","Zaloa"));</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for($x=0;$x&lt;2; $x++){</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echo "Alumnos del Curso:  ".($x+1);</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echo "&lt;br /&gt;";</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for($y=0;$y&lt;5; $y++){</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     echo  $lista[$x][$y];</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     echo "&lt;br /&gt;";</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nvSpPr>
        <p:spPr>
          <a:xfrm>
            <a:off x="1043608" y="1340768"/>
            <a:ext cx="6408712"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$lista = [</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'curso1' =&gt; ['Jon','Ane','Miren','Aitor','Alberto'],</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'curso2'=&gt;['Begoña','Beatriz','Carmen','María','Zaloa']</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for($x=0;$x&lt;2; $x++){</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echo "Alumnos del Curso:  ".($x+1);</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echo "&lt;br /&gt;";</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for($y=0;$y&lt;5; $y++){</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echo  $lista["curso".($x+1)][$y];</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echo "&lt;br /&gt;";</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Resultado:</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Alumnos del Curso: 1</a:t>
            </a:r>
            <a:br>
              <a:rPr lang="es-ES" sz="1400">
                <a:solidFill>
                  <a:schemeClr val="dk1"/>
                </a:solidFill>
                <a:latin typeface="Calibri"/>
                <a:ea typeface="Calibri"/>
                <a:cs typeface="Calibri"/>
                <a:sym typeface="Calibri"/>
              </a:rPr>
            </a:br>
            <a:r>
              <a:rPr lang="es-ES" sz="1400">
                <a:solidFill>
                  <a:schemeClr val="dk1"/>
                </a:solidFill>
                <a:latin typeface="Calibri"/>
                <a:ea typeface="Calibri"/>
                <a:cs typeface="Calibri"/>
                <a:sym typeface="Calibri"/>
              </a:rPr>
              <a:t>Jon</a:t>
            </a:r>
            <a:br>
              <a:rPr lang="es-ES" sz="1400">
                <a:solidFill>
                  <a:schemeClr val="dk1"/>
                </a:solidFill>
                <a:latin typeface="Calibri"/>
                <a:ea typeface="Calibri"/>
                <a:cs typeface="Calibri"/>
                <a:sym typeface="Calibri"/>
              </a:rPr>
            </a:br>
            <a:r>
              <a:rPr lang="es-ES" sz="1400">
                <a:solidFill>
                  <a:schemeClr val="dk1"/>
                </a:solidFill>
                <a:latin typeface="Calibri"/>
                <a:ea typeface="Calibri"/>
                <a:cs typeface="Calibri"/>
                <a:sym typeface="Calibri"/>
              </a:rPr>
              <a:t>Ane</a:t>
            </a:r>
            <a:br>
              <a:rPr lang="es-ES" sz="1400">
                <a:solidFill>
                  <a:schemeClr val="dk1"/>
                </a:solidFill>
                <a:latin typeface="Calibri"/>
                <a:ea typeface="Calibri"/>
                <a:cs typeface="Calibri"/>
                <a:sym typeface="Calibri"/>
              </a:rPr>
            </a:br>
            <a:r>
              <a:rPr lang="es-ES" sz="1400">
                <a:solidFill>
                  <a:schemeClr val="dk1"/>
                </a:solidFill>
                <a:latin typeface="Calibri"/>
                <a:ea typeface="Calibri"/>
                <a:cs typeface="Calibri"/>
                <a:sym typeface="Calibri"/>
              </a:rPr>
              <a:t>Miren</a:t>
            </a:r>
            <a:br>
              <a:rPr lang="es-ES" sz="1400">
                <a:solidFill>
                  <a:schemeClr val="dk1"/>
                </a:solidFill>
                <a:latin typeface="Calibri"/>
                <a:ea typeface="Calibri"/>
                <a:cs typeface="Calibri"/>
                <a:sym typeface="Calibri"/>
              </a:rPr>
            </a:br>
            <a:r>
              <a:rPr lang="es-ES" sz="1400">
                <a:solidFill>
                  <a:schemeClr val="dk1"/>
                </a:solidFill>
                <a:latin typeface="Calibri"/>
                <a:ea typeface="Calibri"/>
                <a:cs typeface="Calibri"/>
                <a:sym typeface="Calibri"/>
              </a:rPr>
              <a:t>Aitor</a:t>
            </a:r>
            <a:br>
              <a:rPr lang="es-ES" sz="1400">
                <a:solidFill>
                  <a:schemeClr val="dk1"/>
                </a:solidFill>
                <a:latin typeface="Calibri"/>
                <a:ea typeface="Calibri"/>
                <a:cs typeface="Calibri"/>
                <a:sym typeface="Calibri"/>
              </a:rPr>
            </a:br>
            <a:r>
              <a:rPr lang="es-ES" sz="1400">
                <a:solidFill>
                  <a:schemeClr val="dk1"/>
                </a:solidFill>
                <a:latin typeface="Calibri"/>
                <a:ea typeface="Calibri"/>
                <a:cs typeface="Calibri"/>
                <a:sym typeface="Calibri"/>
              </a:rPr>
              <a:t>Alberto</a:t>
            </a:r>
            <a:br>
              <a:rPr lang="es-ES" sz="1400">
                <a:solidFill>
                  <a:schemeClr val="dk1"/>
                </a:solidFill>
                <a:latin typeface="Calibri"/>
                <a:ea typeface="Calibri"/>
                <a:cs typeface="Calibri"/>
                <a:sym typeface="Calibri"/>
              </a:rPr>
            </a:br>
            <a:r>
              <a:rPr lang="es-ES" sz="1400">
                <a:solidFill>
                  <a:schemeClr val="dk1"/>
                </a:solidFill>
                <a:latin typeface="Calibri"/>
                <a:ea typeface="Calibri"/>
                <a:cs typeface="Calibri"/>
                <a:sym typeface="Calibri"/>
              </a:rPr>
              <a:t>Alumnos del Curso: 2</a:t>
            </a:r>
            <a:br>
              <a:rPr lang="es-ES" sz="1400">
                <a:solidFill>
                  <a:schemeClr val="dk1"/>
                </a:solidFill>
                <a:latin typeface="Calibri"/>
                <a:ea typeface="Calibri"/>
                <a:cs typeface="Calibri"/>
                <a:sym typeface="Calibri"/>
              </a:rPr>
            </a:br>
            <a:r>
              <a:rPr lang="es-ES" sz="1400">
                <a:solidFill>
                  <a:schemeClr val="dk1"/>
                </a:solidFill>
                <a:latin typeface="Calibri"/>
                <a:ea typeface="Calibri"/>
                <a:cs typeface="Calibri"/>
                <a:sym typeface="Calibri"/>
              </a:rPr>
              <a:t>Begoña</a:t>
            </a:r>
            <a:br>
              <a:rPr lang="es-ES" sz="1400">
                <a:solidFill>
                  <a:schemeClr val="dk1"/>
                </a:solidFill>
                <a:latin typeface="Calibri"/>
                <a:ea typeface="Calibri"/>
                <a:cs typeface="Calibri"/>
                <a:sym typeface="Calibri"/>
              </a:rPr>
            </a:br>
            <a:r>
              <a:rPr lang="es-ES" sz="1400">
                <a:solidFill>
                  <a:schemeClr val="dk1"/>
                </a:solidFill>
                <a:latin typeface="Calibri"/>
                <a:ea typeface="Calibri"/>
                <a:cs typeface="Calibri"/>
                <a:sym typeface="Calibri"/>
              </a:rPr>
              <a:t>Beatriz</a:t>
            </a:r>
            <a:br>
              <a:rPr lang="es-ES" sz="1400">
                <a:solidFill>
                  <a:schemeClr val="dk1"/>
                </a:solidFill>
                <a:latin typeface="Calibri"/>
                <a:ea typeface="Calibri"/>
                <a:cs typeface="Calibri"/>
                <a:sym typeface="Calibri"/>
              </a:rPr>
            </a:br>
            <a:r>
              <a:rPr lang="es-ES" sz="1400">
                <a:solidFill>
                  <a:schemeClr val="dk1"/>
                </a:solidFill>
                <a:latin typeface="Calibri"/>
                <a:ea typeface="Calibri"/>
                <a:cs typeface="Calibri"/>
                <a:sym typeface="Calibri"/>
              </a:rPr>
              <a:t>Carmen</a:t>
            </a:r>
            <a:br>
              <a:rPr lang="es-ES" sz="1400">
                <a:solidFill>
                  <a:schemeClr val="dk1"/>
                </a:solidFill>
                <a:latin typeface="Calibri"/>
                <a:ea typeface="Calibri"/>
                <a:cs typeface="Calibri"/>
                <a:sym typeface="Calibri"/>
              </a:rPr>
            </a:br>
            <a:r>
              <a:rPr lang="es-ES" sz="1400">
                <a:solidFill>
                  <a:schemeClr val="dk1"/>
                </a:solidFill>
                <a:latin typeface="Calibri"/>
                <a:ea typeface="Calibri"/>
                <a:cs typeface="Calibri"/>
                <a:sym typeface="Calibri"/>
              </a:rPr>
              <a:t>María</a:t>
            </a:r>
            <a:br>
              <a:rPr lang="es-ES" sz="1400">
                <a:solidFill>
                  <a:schemeClr val="dk1"/>
                </a:solidFill>
                <a:latin typeface="Calibri"/>
                <a:ea typeface="Calibri"/>
                <a:cs typeface="Calibri"/>
                <a:sym typeface="Calibri"/>
              </a:rPr>
            </a:br>
            <a:r>
              <a:rPr lang="es-ES" sz="1400">
                <a:solidFill>
                  <a:schemeClr val="dk1"/>
                </a:solidFill>
                <a:latin typeface="Calibri"/>
                <a:ea typeface="Calibri"/>
                <a:cs typeface="Calibri"/>
                <a:sym typeface="Calibri"/>
              </a:rPr>
              <a:t>Zaloa</a:t>
            </a:r>
            <a:br>
              <a:rPr lang="es-E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
        <p:nvSpPr>
          <p:cNvPr id="147" name="Google Shape;147;p11"/>
          <p:cNvSpPr txBox="1"/>
          <p:nvPr/>
        </p:nvSpPr>
        <p:spPr>
          <a:xfrm>
            <a:off x="1043608" y="836712"/>
            <a:ext cx="61926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Ejercicio anterior de otra manera</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p:nvPr/>
        </p:nvSpPr>
        <p:spPr>
          <a:xfrm>
            <a:off x="395536" y="620689"/>
            <a:ext cx="6462464"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1.- Declarar el array anterior con la sintaxis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$lista =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'curso1' =&gt; ['nombre0'=&gt;'Jon','nombre1'=&gt;'Ane','nombre2'=&gt;'Miren','nombre3'=&gt;'Aitor','nombre4'=&gt;'Alberto'],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'curso2'=&gt;['nombre0'=&gt;'Begoña','nombre1'=&gt;'Beatriz','nombre2'=&gt;'Carmen','nombre3'=&gt;'María','nombre4'=&gt;'Zaloa']</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Obtener la misma salida que en el ejercicio anterior.</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2.- Con foreach():</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foreach($lista as $curso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foreach($curso as $alumnos){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echo $alumnos;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echo "&lt;br /&gt;";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p:nvPr/>
        </p:nvSpPr>
        <p:spPr>
          <a:xfrm>
            <a:off x="971600" y="1720840"/>
            <a:ext cx="58864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foreach($datos as $datos2)</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foreach($datos2 as $datos3)</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foreach($datos3 as $dato)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echo "$dato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echo "&lt;br&gt;";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"&lt;br&gt;";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t>
            </a:r>
            <a:endParaRPr/>
          </a:p>
        </p:txBody>
      </p:sp>
      <p:sp>
        <p:nvSpPr>
          <p:cNvPr id="158" name="Google Shape;158;p13"/>
          <p:cNvSpPr txBox="1"/>
          <p:nvPr/>
        </p:nvSpPr>
        <p:spPr>
          <a:xfrm>
            <a:off x="827584" y="980728"/>
            <a:ext cx="52565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Para recorrer un array tridimensional:</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p:nvPr/>
        </p:nvSpPr>
        <p:spPr>
          <a:xfrm>
            <a:off x="0" y="-2844"/>
            <a:ext cx="65" cy="462889"/>
          </a:xfrm>
          <a:prstGeom prst="rect">
            <a:avLst/>
          </a:prstGeom>
          <a:solidFill>
            <a:srgbClr val="FFFFFF"/>
          </a:solidFill>
          <a:ln>
            <a:noFill/>
          </a:ln>
        </p:spPr>
        <p:txBody>
          <a:bodyPr anchorCtr="0" anchor="ctr" bIns="92025" lIns="0" spcFirstLastPara="1" rIns="0" wrap="square" tIns="92025">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4" name="Google Shape;164;p14"/>
          <p:cNvSpPr txBox="1"/>
          <p:nvPr/>
        </p:nvSpPr>
        <p:spPr>
          <a:xfrm>
            <a:off x="971600" y="1196752"/>
            <a:ext cx="734481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&lt;?php</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$libros = array();</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$libros[0] = array('titulo'=&gt;'Aprendiendo PHP', 'autor'=&gt;'Ramses Velasquez');</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$libros[1] = array('titulo'=&gt;'Aprendiendo a desarrollar', 'autor'=&gt;'CodeHero');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$libros[1]['autor'];</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esto devolver el valor CodeHero, ya que especificamos la fila numero 1 y la columna autor</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nvSpPr>
        <p:spPr>
          <a:xfrm>
            <a:off x="1115616" y="1124744"/>
            <a:ext cx="684076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$fruta = array('naranja' =&gt; array(</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'propiedad' =&gt; 'jugosa',</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'color' =&gt; 'naranja',</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'sabor' =&gt; 'dulce'),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'limón' =&gt; array(</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'propiedad' =&gt; 'jugoso',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'color' =&gt; 'amarillo',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'sabor' =&gt; 'cítrico')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$fruta['limón']['color'];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Resultado: amarillo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Ejercicio: Codificar el ejercicio anterior sin la funcion array().</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nvSpPr>
        <p:spPr>
          <a:xfrm>
            <a:off x="683568" y="404664"/>
            <a:ext cx="748883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1800" u="none" cap="none" strike="noStrike">
                <a:solidFill>
                  <a:schemeClr val="dk1"/>
                </a:solidFill>
                <a:latin typeface="Calibri"/>
                <a:ea typeface="Calibri"/>
                <a:cs typeface="Calibri"/>
                <a:sym typeface="Calibri"/>
              </a:rPr>
              <a:t>VECTORES</a:t>
            </a:r>
            <a:endParaRPr b="0" i="0" sz="1800" u="none" cap="none" strike="noStrike">
              <a:solidFill>
                <a:schemeClr val="dk1"/>
              </a:solidFill>
              <a:latin typeface="Calibri"/>
              <a:ea typeface="Calibri"/>
              <a:cs typeface="Calibri"/>
              <a:sym typeface="Calibri"/>
            </a:endParaRPr>
          </a:p>
        </p:txBody>
      </p:sp>
      <p:sp>
        <p:nvSpPr>
          <p:cNvPr id="90" name="Google Shape;90;p2"/>
          <p:cNvSpPr txBox="1"/>
          <p:nvPr/>
        </p:nvSpPr>
        <p:spPr>
          <a:xfrm>
            <a:off x="683568" y="980728"/>
            <a:ext cx="770485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Un vector es un conjunto de valores, </a:t>
            </a:r>
            <a:r>
              <a:rPr b="0" i="0" lang="es-ES" sz="1800" u="none" cap="none" strike="noStrike">
                <a:solidFill>
                  <a:srgbClr val="FF0000"/>
                </a:solidFill>
                <a:latin typeface="Calibri"/>
                <a:ea typeface="Calibri"/>
                <a:cs typeface="Calibri"/>
                <a:sym typeface="Calibri"/>
              </a:rPr>
              <a:t>pudiendo ser de distintos tipos</a:t>
            </a:r>
            <a:r>
              <a:rPr b="0" i="0" lang="es-ES" sz="18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Si este conjunto de valores se trata con un índice se llama vector o array unidimensional, si se accede con 2 índices se le llama matriz o array bidimensional, si necesita 3 o más índices se trata de una array de múltiples dimensiones.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1" name="Google Shape;91;p2"/>
          <p:cNvPicPr preferRelativeResize="0"/>
          <p:nvPr/>
        </p:nvPicPr>
        <p:blipFill rotWithShape="1">
          <a:blip r:embed="rId3">
            <a:alphaModFix/>
          </a:blip>
          <a:srcRect b="0" l="0" r="0" t="0"/>
          <a:stretch/>
        </p:blipFill>
        <p:spPr>
          <a:xfrm>
            <a:off x="495300" y="2476500"/>
            <a:ext cx="8153400" cy="1905000"/>
          </a:xfrm>
          <a:prstGeom prst="rect">
            <a:avLst/>
          </a:prstGeom>
          <a:noFill/>
          <a:ln>
            <a:noFill/>
          </a:ln>
        </p:spPr>
      </p:pic>
      <p:sp>
        <p:nvSpPr>
          <p:cNvPr id="92" name="Google Shape;92;p2"/>
          <p:cNvSpPr txBox="1"/>
          <p:nvPr/>
        </p:nvSpPr>
        <p:spPr>
          <a:xfrm>
            <a:off x="971600" y="4941168"/>
            <a:ext cx="669674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Para hacer referencia a un elemento del vector, se utiliza un índice, que indica la dirección en donde se encuentra un determinado valor. El índice en un vector comienza siempre por cero, también puede ser un texto.</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755576" y="692696"/>
            <a:ext cx="7776900" cy="507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chemeClr val="dk1"/>
                </a:solidFill>
                <a:latin typeface="Calibri"/>
                <a:ea typeface="Calibri"/>
                <a:cs typeface="Calibri"/>
                <a:sym typeface="Calibri"/>
              </a:rPr>
              <a:t>//Creamos un vector llamado $dia de 5 elementos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$dia[0] = "Domingo";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$dia[1] = "Lunes";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$dia[2] = "Martes";  </a:t>
            </a:r>
            <a:r>
              <a:rPr b="1" lang="es-ES" sz="1800">
                <a:solidFill>
                  <a:schemeClr val="dk1"/>
                </a:solidFill>
                <a:latin typeface="Calibri"/>
                <a:ea typeface="Calibri"/>
                <a:cs typeface="Calibri"/>
                <a:sym typeface="Calibri"/>
              </a:rPr>
              <a:t>//los índices, pueden no ser obligatoriamente consecutivos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$dia[3] = "Miércoles";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$dia[4] = "Jueves";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$dia[] = "Viernes"; </a:t>
            </a:r>
            <a:r>
              <a:rPr b="1" lang="es-ES" sz="1800">
                <a:solidFill>
                  <a:schemeClr val="dk1"/>
                </a:solidFill>
                <a:latin typeface="Calibri"/>
                <a:ea typeface="Calibri"/>
                <a:cs typeface="Calibri"/>
                <a:sym typeface="Calibri"/>
              </a:rPr>
              <a:t>//También se puede dejar el contenido de[] vacio</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s-ES" sz="1800">
                <a:solidFill>
                  <a:schemeClr val="dk1"/>
                </a:solidFill>
                <a:latin typeface="Calibri"/>
                <a:ea typeface="Calibri"/>
                <a:cs typeface="Calibri"/>
                <a:sym typeface="Calibri"/>
              </a:rPr>
              <a:t>// Impresion del vector</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for($i=0; $i&lt;6; $i++) </a:t>
            </a:r>
            <a:r>
              <a:rPr b="1" lang="es-ES" sz="1800">
                <a:solidFill>
                  <a:schemeClr val="dk1"/>
                </a:solidFill>
                <a:latin typeface="Calibri"/>
                <a:ea typeface="Calibri"/>
                <a:cs typeface="Calibri"/>
                <a:sym typeface="Calibri"/>
              </a:rPr>
              <a:t>//</a:t>
            </a:r>
            <a:r>
              <a:rPr b="1" lang="es-ES" sz="1800">
                <a:solidFill>
                  <a:schemeClr val="dk1"/>
                </a:solidFill>
                <a:highlight>
                  <a:srgbClr val="FFFF00"/>
                </a:highlight>
                <a:latin typeface="Calibri"/>
                <a:ea typeface="Calibri"/>
                <a:cs typeface="Calibri"/>
                <a:sym typeface="Calibri"/>
              </a:rPr>
              <a:t> podemos utilizar sizeof($dia) o count($dia) en vez de $i&lt;6</a:t>
            </a:r>
            <a:endParaRPr b="1" sz="1800">
              <a:solidFill>
                <a:schemeClr val="dk1"/>
              </a:solidFill>
              <a:highlight>
                <a:srgbClr val="FFFF00"/>
              </a:highlight>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highlight>
                  <a:srgbClr val="FFFF00"/>
                </a:highlight>
                <a:latin typeface="Calibri"/>
                <a:ea typeface="Calibri"/>
                <a:cs typeface="Calibri"/>
                <a:sym typeface="Calibri"/>
              </a:rPr>
              <a:t>{</a:t>
            </a:r>
            <a:endParaRPr>
              <a:highlight>
                <a:srgbClr val="FFFF00"/>
              </a:highlight>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$dia[$i] . ‘&lt;br /&gt;’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$dia[6] = "Sábado"; </a:t>
            </a:r>
            <a:r>
              <a:rPr b="1" lang="es-ES" sz="1800">
                <a:solidFill>
                  <a:schemeClr val="dk1"/>
                </a:solidFill>
                <a:latin typeface="Calibri"/>
                <a:ea typeface="Calibri"/>
                <a:cs typeface="Calibri"/>
                <a:sym typeface="Calibri"/>
              </a:rPr>
              <a:t>//el vector puede crecer de forma dinámica</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$dia[6] . "&lt;br /&gt;";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highlight>
                  <a:srgbClr val="E6B8AF"/>
                </a:highlight>
                <a:latin typeface="Calibri"/>
                <a:ea typeface="Calibri"/>
                <a:cs typeface="Calibri"/>
                <a:sym typeface="Calibri"/>
              </a:rPr>
              <a:t>OTRA FORMA:</a:t>
            </a:r>
            <a:endParaRPr sz="1800">
              <a:solidFill>
                <a:schemeClr val="dk1"/>
              </a:solidFill>
              <a:highlight>
                <a:srgbClr val="E6B8AF"/>
              </a:highlight>
              <a:latin typeface="Calibri"/>
              <a:ea typeface="Calibri"/>
              <a:cs typeface="Calibri"/>
              <a:sym typeface="Calibri"/>
            </a:endParaRPr>
          </a:p>
          <a:p>
            <a:pPr indent="0" lvl="0" marL="0" marR="0" rtl="0" algn="l">
              <a:spcBef>
                <a:spcPts val="0"/>
              </a:spcBef>
              <a:spcAft>
                <a:spcPts val="0"/>
              </a:spcAft>
              <a:buNone/>
            </a:pPr>
            <a:r>
              <a:rPr b="1" lang="es-ES" sz="1800">
                <a:solidFill>
                  <a:schemeClr val="dk1"/>
                </a:solidFill>
                <a:highlight>
                  <a:srgbClr val="FFFF00"/>
                </a:highlight>
                <a:latin typeface="Calibri"/>
                <a:ea typeface="Calibri"/>
                <a:cs typeface="Calibri"/>
                <a:sym typeface="Calibri"/>
              </a:rPr>
              <a:t>//También podemos crear un vector mediante la función array():</a:t>
            </a:r>
            <a:endParaRPr b="1" sz="1800">
              <a:solidFill>
                <a:schemeClr val="dk1"/>
              </a:solidFill>
              <a:highlight>
                <a:srgbClr val="FFFF00"/>
              </a:highlight>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highlight>
                  <a:srgbClr val="FFFF00"/>
                </a:highlight>
                <a:latin typeface="Calibri"/>
                <a:ea typeface="Calibri"/>
                <a:cs typeface="Calibri"/>
                <a:sym typeface="Calibri"/>
              </a:rPr>
              <a:t>$dia=array("lunes","martes","miércoles","jueves");</a:t>
            </a:r>
            <a:endParaRPr>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nvSpPr>
        <p:spPr>
          <a:xfrm>
            <a:off x="1187624" y="764704"/>
            <a:ext cx="576064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El índice de un vector puede ser también de tipo texto (tablas asociativas). De ésta manera puede ser más fácil localizar un dato ya que no necesitamos saber en que número del vector está situado .</a:t>
            </a:r>
            <a:endParaRPr sz="1800">
              <a:solidFill>
                <a:schemeClr val="dk1"/>
              </a:solidFill>
              <a:latin typeface="Calibri"/>
              <a:ea typeface="Calibri"/>
              <a:cs typeface="Calibri"/>
              <a:sym typeface="Calibri"/>
            </a:endParaRPr>
          </a:p>
        </p:txBody>
      </p:sp>
      <p:sp>
        <p:nvSpPr>
          <p:cNvPr id="103" name="Google Shape;103;p4"/>
          <p:cNvSpPr txBox="1"/>
          <p:nvPr/>
        </p:nvSpPr>
        <p:spPr>
          <a:xfrm>
            <a:off x="1187624" y="1988840"/>
            <a:ext cx="72729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$datos["dni"]="99999"; //pueden ser " y también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$datos["nombre"]="Javier Bengoa";</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$datos["direccion"]="Iturribide 22";</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$datos["nombre"];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s-ES" sz="1800">
                <a:solidFill>
                  <a:schemeClr val="dk1"/>
                </a:solidFill>
                <a:highlight>
                  <a:srgbClr val="F4CCCC"/>
                </a:highlight>
                <a:latin typeface="Calibri"/>
                <a:ea typeface="Calibri"/>
                <a:cs typeface="Calibri"/>
                <a:sym typeface="Calibri"/>
              </a:rPr>
              <a:t>//otra forma de  crear el vector anterior:</a:t>
            </a:r>
            <a:endParaRPr>
              <a:highlight>
                <a:srgbClr val="F4CCCC"/>
              </a:highlight>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$datos=</a:t>
            </a:r>
            <a:r>
              <a:rPr b="1" lang="es-ES" sz="1800">
                <a:solidFill>
                  <a:schemeClr val="dk1"/>
                </a:solidFill>
                <a:latin typeface="Calibri"/>
                <a:ea typeface="Calibri"/>
                <a:cs typeface="Calibri"/>
                <a:sym typeface="Calibri"/>
              </a:rPr>
              <a:t>array('dni'=&gt;'8888');</a:t>
            </a:r>
            <a:endParaRPr/>
          </a:p>
          <a:p>
            <a:pPr indent="0" lvl="0" marL="0" marR="0" rtl="0" algn="l">
              <a:spcBef>
                <a:spcPts val="0"/>
              </a:spcBef>
              <a:spcAft>
                <a:spcPts val="0"/>
              </a:spcAft>
              <a:buNone/>
            </a:pPr>
            <a:r>
              <a:rPr b="1" lang="es-ES" sz="1800">
                <a:solidFill>
                  <a:schemeClr val="dk1"/>
                </a:solidFill>
                <a:latin typeface="Calibri"/>
                <a:ea typeface="Calibri"/>
                <a:cs typeface="Calibri"/>
                <a:sym typeface="Calibri"/>
              </a:rPr>
              <a:t>echo $datos['dni'];</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$datos=</a:t>
            </a:r>
            <a:r>
              <a:rPr b="1" lang="es-ES" sz="1800">
                <a:solidFill>
                  <a:schemeClr val="dk1"/>
                </a:solidFill>
                <a:latin typeface="Calibri"/>
                <a:ea typeface="Calibri"/>
                <a:cs typeface="Calibri"/>
                <a:sym typeface="Calibri"/>
              </a:rPr>
              <a:t>array( 'nombre'=&gt;'Miren Garcia','direccion'=&gt;'Ledesma 4');</a:t>
            </a:r>
            <a:endParaRPr/>
          </a:p>
          <a:p>
            <a:pPr indent="0" lvl="0" marL="0" marR="0" rtl="0" algn="l">
              <a:spcBef>
                <a:spcPts val="0"/>
              </a:spcBef>
              <a:spcAft>
                <a:spcPts val="0"/>
              </a:spcAft>
              <a:buNone/>
            </a:pPr>
            <a:r>
              <a:rPr b="1" lang="es-ES" sz="1800">
                <a:solidFill>
                  <a:schemeClr val="dk1"/>
                </a:solidFill>
                <a:latin typeface="Calibri"/>
                <a:ea typeface="Calibri"/>
                <a:cs typeface="Calibri"/>
                <a:sym typeface="Calibri"/>
              </a:rPr>
              <a:t>echo "$datos[nombre] vive en: $datos[direccion]";</a:t>
            </a:r>
            <a:endParaRPr/>
          </a:p>
          <a:p>
            <a:pPr indent="0" lvl="0" marL="0" marR="0" rtl="0" algn="l">
              <a:spcBef>
                <a:spcPts val="0"/>
              </a:spcBef>
              <a:spcAft>
                <a:spcPts val="0"/>
              </a:spcAft>
              <a:buNone/>
            </a:pPr>
            <a:r>
              <a:rPr b="1" lang="es-ES" sz="1800">
                <a:solidFill>
                  <a:schemeClr val="dk1"/>
                </a:solidFill>
                <a:latin typeface="Calibri"/>
                <a:ea typeface="Calibri"/>
                <a:cs typeface="Calibri"/>
                <a:sym typeface="Calibri"/>
              </a:rPr>
              <a:t>// y desde la version 5.4 </a:t>
            </a:r>
            <a:r>
              <a:rPr b="1" lang="es-ES" sz="1800">
                <a:solidFill>
                  <a:schemeClr val="dk1"/>
                </a:solidFill>
                <a:highlight>
                  <a:srgbClr val="F4CCCC"/>
                </a:highlight>
                <a:latin typeface="Calibri"/>
                <a:ea typeface="Calibri"/>
                <a:cs typeface="Calibri"/>
                <a:sym typeface="Calibri"/>
              </a:rPr>
              <a:t>tb. se puede crear</a:t>
            </a:r>
            <a:endParaRPr>
              <a:highlight>
                <a:srgbClr val="F4CCCC"/>
              </a:highlight>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$datos=['dni'=&gt;'7777','nombre'=&gt;'Manuela','direccion'=&gt;'Gran  Via'];</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p:nvPr/>
        </p:nvSpPr>
        <p:spPr>
          <a:xfrm>
            <a:off x="1043608" y="351235"/>
            <a:ext cx="7056784" cy="30777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Con tablas asociativas utilizamos funciones:</a:t>
            </a:r>
            <a:endParaRPr/>
          </a:p>
          <a:p>
            <a:pPr indent="0" lvl="1" marL="45720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Se utiliza un puntero que por defecto se sitúa en el primer elemento añadido en la tabla.</a:t>
            </a:r>
            <a:endParaRPr/>
          </a:p>
          <a:p>
            <a:pPr indent="0" lvl="1" marL="457200" marR="0" rtl="0" algn="l">
              <a:spcBef>
                <a:spcPts val="0"/>
              </a:spcBef>
              <a:spcAft>
                <a:spcPts val="0"/>
              </a:spcAft>
              <a:buClr>
                <a:schemeClr val="dk1"/>
              </a:buClr>
              <a:buSzPts val="2000"/>
              <a:buFont typeface="Calibri"/>
              <a:buNone/>
            </a:pPr>
            <a:r>
              <a:rPr b="1" i="0" lang="es-ES" sz="2000" u="none" cap="none" strike="noStrike">
                <a:solidFill>
                  <a:schemeClr val="dk1"/>
                </a:solidFill>
                <a:highlight>
                  <a:srgbClr val="FFF2CC"/>
                </a:highlight>
                <a:latin typeface="Calibri"/>
                <a:ea typeface="Calibri"/>
                <a:cs typeface="Calibri"/>
                <a:sym typeface="Calibri"/>
              </a:rPr>
              <a:t>current </a:t>
            </a:r>
            <a:r>
              <a:rPr b="0" i="0" lang="es-ES" sz="2000" u="none" cap="none" strike="noStrike">
                <a:solidFill>
                  <a:schemeClr val="dk1"/>
                </a:solidFill>
                <a:highlight>
                  <a:srgbClr val="FFF2CC"/>
                </a:highlight>
                <a:latin typeface="Calibri"/>
                <a:ea typeface="Calibri"/>
                <a:cs typeface="Calibri"/>
                <a:sym typeface="Calibri"/>
              </a:rPr>
              <a:t>- devuelve el valor del elemento que indica el puntero</a:t>
            </a:r>
            <a:endParaRPr>
              <a:highlight>
                <a:srgbClr val="FFF2CC"/>
              </a:highlight>
            </a:endParaRPr>
          </a:p>
          <a:p>
            <a:pPr indent="0" lvl="1" marL="457200" marR="0" rtl="0" algn="l">
              <a:spcBef>
                <a:spcPts val="0"/>
              </a:spcBef>
              <a:spcAft>
                <a:spcPts val="0"/>
              </a:spcAft>
              <a:buClr>
                <a:schemeClr val="dk1"/>
              </a:buClr>
              <a:buSzPts val="2000"/>
              <a:buFont typeface="Calibri"/>
              <a:buNone/>
            </a:pPr>
            <a:r>
              <a:rPr b="1" i="0" lang="es-ES" sz="2000" u="none" cap="none" strike="noStrike">
                <a:solidFill>
                  <a:schemeClr val="dk1"/>
                </a:solidFill>
                <a:highlight>
                  <a:srgbClr val="FFF2CC"/>
                </a:highlight>
                <a:latin typeface="Calibri"/>
                <a:ea typeface="Calibri"/>
                <a:cs typeface="Calibri"/>
                <a:sym typeface="Calibri"/>
              </a:rPr>
              <a:t>pos </a:t>
            </a:r>
            <a:r>
              <a:rPr b="0" i="0" lang="es-ES" sz="2000" u="none" cap="none" strike="noStrike">
                <a:solidFill>
                  <a:schemeClr val="dk1"/>
                </a:solidFill>
                <a:highlight>
                  <a:srgbClr val="FFF2CC"/>
                </a:highlight>
                <a:latin typeface="Calibri"/>
                <a:ea typeface="Calibri"/>
                <a:cs typeface="Calibri"/>
                <a:sym typeface="Calibri"/>
              </a:rPr>
              <a:t>- realiza la misma función que </a:t>
            </a:r>
            <a:r>
              <a:rPr b="1" i="0" lang="es-ES" sz="2000" u="none" cap="none" strike="noStrike">
                <a:solidFill>
                  <a:schemeClr val="dk1"/>
                </a:solidFill>
                <a:highlight>
                  <a:srgbClr val="FFF2CC"/>
                </a:highlight>
                <a:latin typeface="Calibri"/>
                <a:ea typeface="Calibri"/>
                <a:cs typeface="Calibri"/>
                <a:sym typeface="Calibri"/>
              </a:rPr>
              <a:t>current</a:t>
            </a:r>
            <a:endParaRPr b="0" i="0" sz="2000" u="none" cap="none" strike="noStrike">
              <a:solidFill>
                <a:schemeClr val="dk1"/>
              </a:solidFill>
              <a:highlight>
                <a:srgbClr val="FFF2CC"/>
              </a:highlight>
              <a:latin typeface="Calibri"/>
              <a:ea typeface="Calibri"/>
              <a:cs typeface="Calibri"/>
              <a:sym typeface="Calibri"/>
            </a:endParaRPr>
          </a:p>
          <a:p>
            <a:pPr indent="0" lvl="1" marL="457200" marR="0" rtl="0" algn="l">
              <a:spcBef>
                <a:spcPts val="0"/>
              </a:spcBef>
              <a:spcAft>
                <a:spcPts val="0"/>
              </a:spcAft>
              <a:buClr>
                <a:schemeClr val="dk1"/>
              </a:buClr>
              <a:buSzPts val="2000"/>
              <a:buFont typeface="Calibri"/>
              <a:buNone/>
            </a:pPr>
            <a:r>
              <a:rPr b="1" i="0" lang="es-ES" sz="2000" u="none" cap="none" strike="noStrike">
                <a:solidFill>
                  <a:schemeClr val="dk1"/>
                </a:solidFill>
                <a:highlight>
                  <a:srgbClr val="FFF2CC"/>
                </a:highlight>
                <a:latin typeface="Calibri"/>
                <a:ea typeface="Calibri"/>
                <a:cs typeface="Calibri"/>
                <a:sym typeface="Calibri"/>
              </a:rPr>
              <a:t>reset </a:t>
            </a:r>
            <a:r>
              <a:rPr b="0" i="0" lang="es-ES" sz="2000" u="none" cap="none" strike="noStrike">
                <a:solidFill>
                  <a:schemeClr val="dk1"/>
                </a:solidFill>
                <a:highlight>
                  <a:srgbClr val="FFF2CC"/>
                </a:highlight>
                <a:latin typeface="Calibri"/>
                <a:ea typeface="Calibri"/>
                <a:cs typeface="Calibri"/>
                <a:sym typeface="Calibri"/>
              </a:rPr>
              <a:t>- mueve el puntero al </a:t>
            </a:r>
            <a:r>
              <a:rPr b="1" i="0" lang="es-ES" sz="2000" u="none" cap="none" strike="noStrike">
                <a:solidFill>
                  <a:schemeClr val="dk1"/>
                </a:solidFill>
                <a:highlight>
                  <a:srgbClr val="FFF2CC"/>
                </a:highlight>
                <a:latin typeface="Calibri"/>
                <a:ea typeface="Calibri"/>
                <a:cs typeface="Calibri"/>
                <a:sym typeface="Calibri"/>
              </a:rPr>
              <a:t>primer </a:t>
            </a:r>
            <a:r>
              <a:rPr b="0" i="0" lang="es-ES" sz="2000" u="none" cap="none" strike="noStrike">
                <a:solidFill>
                  <a:schemeClr val="dk1"/>
                </a:solidFill>
                <a:highlight>
                  <a:srgbClr val="FFF2CC"/>
                </a:highlight>
                <a:latin typeface="Calibri"/>
                <a:ea typeface="Calibri"/>
                <a:cs typeface="Calibri"/>
                <a:sym typeface="Calibri"/>
              </a:rPr>
              <a:t>elemento de la tabla</a:t>
            </a:r>
            <a:endParaRPr>
              <a:highlight>
                <a:srgbClr val="FFF2CC"/>
              </a:highlight>
            </a:endParaRPr>
          </a:p>
          <a:p>
            <a:pPr indent="0" lvl="1" marL="457200" marR="0" rtl="0" algn="l">
              <a:spcBef>
                <a:spcPts val="0"/>
              </a:spcBef>
              <a:spcAft>
                <a:spcPts val="0"/>
              </a:spcAft>
              <a:buClr>
                <a:schemeClr val="dk1"/>
              </a:buClr>
              <a:buSzPts val="2000"/>
              <a:buFont typeface="Calibri"/>
              <a:buNone/>
            </a:pPr>
            <a:r>
              <a:rPr b="1" i="0" lang="es-ES" sz="2000" u="none" cap="none" strike="noStrike">
                <a:solidFill>
                  <a:schemeClr val="dk1"/>
                </a:solidFill>
                <a:highlight>
                  <a:srgbClr val="FFF2CC"/>
                </a:highlight>
                <a:latin typeface="Calibri"/>
                <a:ea typeface="Calibri"/>
                <a:cs typeface="Calibri"/>
                <a:sym typeface="Calibri"/>
              </a:rPr>
              <a:t>end </a:t>
            </a:r>
            <a:r>
              <a:rPr b="0" i="0" lang="es-ES" sz="2000" u="none" cap="none" strike="noStrike">
                <a:solidFill>
                  <a:schemeClr val="dk1"/>
                </a:solidFill>
                <a:highlight>
                  <a:srgbClr val="FFF2CC"/>
                </a:highlight>
                <a:latin typeface="Calibri"/>
                <a:ea typeface="Calibri"/>
                <a:cs typeface="Calibri"/>
                <a:sym typeface="Calibri"/>
              </a:rPr>
              <a:t>- mueve el puntero al </a:t>
            </a:r>
            <a:r>
              <a:rPr b="1" i="0" lang="es-ES" sz="2000" u="none" cap="none" strike="noStrike">
                <a:solidFill>
                  <a:schemeClr val="dk1"/>
                </a:solidFill>
                <a:highlight>
                  <a:srgbClr val="FFF2CC"/>
                </a:highlight>
                <a:latin typeface="Calibri"/>
                <a:ea typeface="Calibri"/>
                <a:cs typeface="Calibri"/>
                <a:sym typeface="Calibri"/>
              </a:rPr>
              <a:t>último </a:t>
            </a:r>
            <a:r>
              <a:rPr b="0" i="0" lang="es-ES" sz="2000" u="none" cap="none" strike="noStrike">
                <a:solidFill>
                  <a:schemeClr val="dk1"/>
                </a:solidFill>
                <a:highlight>
                  <a:srgbClr val="FFF2CC"/>
                </a:highlight>
                <a:latin typeface="Calibri"/>
                <a:ea typeface="Calibri"/>
                <a:cs typeface="Calibri"/>
                <a:sym typeface="Calibri"/>
              </a:rPr>
              <a:t>elemento de la tabla</a:t>
            </a:r>
            <a:endParaRPr>
              <a:highlight>
                <a:srgbClr val="FFF2CC"/>
              </a:highlight>
            </a:endParaRPr>
          </a:p>
          <a:p>
            <a:pPr indent="0" lvl="1" marL="457200" marR="0" rtl="0" algn="l">
              <a:spcBef>
                <a:spcPts val="0"/>
              </a:spcBef>
              <a:spcAft>
                <a:spcPts val="0"/>
              </a:spcAft>
              <a:buClr>
                <a:schemeClr val="dk1"/>
              </a:buClr>
              <a:buSzPts val="2000"/>
              <a:buFont typeface="Calibri"/>
              <a:buNone/>
            </a:pPr>
            <a:r>
              <a:rPr b="1" i="0" lang="es-ES" sz="2000" u="none" cap="none" strike="noStrike">
                <a:solidFill>
                  <a:schemeClr val="dk1"/>
                </a:solidFill>
                <a:highlight>
                  <a:srgbClr val="FFF2CC"/>
                </a:highlight>
                <a:latin typeface="Calibri"/>
                <a:ea typeface="Calibri"/>
                <a:cs typeface="Calibri"/>
                <a:sym typeface="Calibri"/>
              </a:rPr>
              <a:t>next </a:t>
            </a:r>
            <a:r>
              <a:rPr b="0" i="0" lang="es-ES" sz="2000" u="none" cap="none" strike="noStrike">
                <a:solidFill>
                  <a:schemeClr val="dk1"/>
                </a:solidFill>
                <a:highlight>
                  <a:srgbClr val="FFF2CC"/>
                </a:highlight>
                <a:latin typeface="Calibri"/>
                <a:ea typeface="Calibri"/>
                <a:cs typeface="Calibri"/>
                <a:sym typeface="Calibri"/>
              </a:rPr>
              <a:t>- mueve el puntero al elemento </a:t>
            </a:r>
            <a:r>
              <a:rPr b="1" i="0" lang="es-ES" sz="2000" u="none" cap="none" strike="noStrike">
                <a:solidFill>
                  <a:schemeClr val="dk1"/>
                </a:solidFill>
                <a:highlight>
                  <a:srgbClr val="FFF2CC"/>
                </a:highlight>
                <a:latin typeface="Calibri"/>
                <a:ea typeface="Calibri"/>
                <a:cs typeface="Calibri"/>
                <a:sym typeface="Calibri"/>
              </a:rPr>
              <a:t>siguiente</a:t>
            </a:r>
            <a:endParaRPr b="0" i="0" sz="2000" u="none" cap="none" strike="noStrike">
              <a:solidFill>
                <a:schemeClr val="dk1"/>
              </a:solidFill>
              <a:highlight>
                <a:srgbClr val="FFF2CC"/>
              </a:highlight>
              <a:latin typeface="Calibri"/>
              <a:ea typeface="Calibri"/>
              <a:cs typeface="Calibri"/>
              <a:sym typeface="Calibri"/>
            </a:endParaRPr>
          </a:p>
          <a:p>
            <a:pPr indent="0" lvl="1" marL="457200" marR="0" rtl="0" algn="l">
              <a:spcBef>
                <a:spcPts val="0"/>
              </a:spcBef>
              <a:spcAft>
                <a:spcPts val="0"/>
              </a:spcAft>
              <a:buClr>
                <a:schemeClr val="dk1"/>
              </a:buClr>
              <a:buSzPts val="2000"/>
              <a:buFont typeface="Calibri"/>
              <a:buNone/>
            </a:pPr>
            <a:r>
              <a:rPr b="1" i="0" lang="es-ES" sz="2000" u="none" cap="none" strike="noStrike">
                <a:solidFill>
                  <a:schemeClr val="dk1"/>
                </a:solidFill>
                <a:highlight>
                  <a:srgbClr val="FFF2CC"/>
                </a:highlight>
                <a:latin typeface="Calibri"/>
                <a:ea typeface="Calibri"/>
                <a:cs typeface="Calibri"/>
                <a:sym typeface="Calibri"/>
              </a:rPr>
              <a:t>prev </a:t>
            </a:r>
            <a:r>
              <a:rPr b="0" i="0" lang="es-ES" sz="2000" u="none" cap="none" strike="noStrike">
                <a:solidFill>
                  <a:schemeClr val="dk1"/>
                </a:solidFill>
                <a:highlight>
                  <a:srgbClr val="FFF2CC"/>
                </a:highlight>
                <a:latin typeface="Calibri"/>
                <a:ea typeface="Calibri"/>
                <a:cs typeface="Calibri"/>
                <a:sym typeface="Calibri"/>
              </a:rPr>
              <a:t>- mueve el puntero al elemento </a:t>
            </a:r>
            <a:r>
              <a:rPr b="1" i="0" lang="es-ES" sz="2000" u="none" cap="none" strike="noStrike">
                <a:solidFill>
                  <a:schemeClr val="dk1"/>
                </a:solidFill>
                <a:highlight>
                  <a:srgbClr val="FFF2CC"/>
                </a:highlight>
                <a:latin typeface="Calibri"/>
                <a:ea typeface="Calibri"/>
                <a:cs typeface="Calibri"/>
                <a:sym typeface="Calibri"/>
              </a:rPr>
              <a:t>anterior</a:t>
            </a:r>
            <a:endParaRPr b="0" i="0" sz="2000" u="none" cap="none" strike="noStrike">
              <a:solidFill>
                <a:schemeClr val="dk1"/>
              </a:solidFill>
              <a:highlight>
                <a:srgbClr val="FFF2CC"/>
              </a:highlight>
              <a:latin typeface="Calibri"/>
              <a:ea typeface="Calibri"/>
              <a:cs typeface="Calibri"/>
              <a:sym typeface="Calibri"/>
            </a:endParaRPr>
          </a:p>
          <a:p>
            <a:pPr indent="0" lvl="1" marL="457200" marR="0" rtl="0" algn="l">
              <a:spcBef>
                <a:spcPts val="0"/>
              </a:spcBef>
              <a:spcAft>
                <a:spcPts val="0"/>
              </a:spcAft>
              <a:buClr>
                <a:schemeClr val="dk1"/>
              </a:buClr>
              <a:buSzPts val="2000"/>
              <a:buFont typeface="Calibri"/>
              <a:buNone/>
            </a:pPr>
            <a:r>
              <a:rPr b="1" i="0" lang="es-ES" sz="2000" u="none" cap="none" strike="noStrike">
                <a:solidFill>
                  <a:schemeClr val="dk1"/>
                </a:solidFill>
                <a:highlight>
                  <a:srgbClr val="FFF2CC"/>
                </a:highlight>
                <a:latin typeface="Calibri"/>
                <a:ea typeface="Calibri"/>
                <a:cs typeface="Calibri"/>
                <a:sym typeface="Calibri"/>
              </a:rPr>
              <a:t>count </a:t>
            </a:r>
            <a:r>
              <a:rPr b="0" i="0" lang="es-ES" sz="2000" u="none" cap="none" strike="noStrike">
                <a:solidFill>
                  <a:schemeClr val="dk1"/>
                </a:solidFill>
                <a:highlight>
                  <a:srgbClr val="FFF2CC"/>
                </a:highlight>
                <a:latin typeface="Calibri"/>
                <a:ea typeface="Calibri"/>
                <a:cs typeface="Calibri"/>
                <a:sym typeface="Calibri"/>
              </a:rPr>
              <a:t>- devuelve el número de elementos de una tabla</a:t>
            </a:r>
            <a:endParaRPr>
              <a:highlight>
                <a:srgbClr val="FFF2CC"/>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p:nvPr/>
        </p:nvSpPr>
        <p:spPr>
          <a:xfrm>
            <a:off x="899592" y="1028343"/>
            <a:ext cx="6336704"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onsolas"/>
              <a:buNone/>
            </a:pPr>
            <a:r>
              <a:rPr lang="es-ES" sz="1800">
                <a:solidFill>
                  <a:schemeClr val="dk1"/>
                </a:solidFill>
                <a:latin typeface="Consolas"/>
                <a:ea typeface="Consolas"/>
                <a:cs typeface="Consolas"/>
                <a:sym typeface="Consolas"/>
              </a:rPr>
              <a:t>Ejemplo:</a:t>
            </a:r>
            <a:endParaRPr/>
          </a:p>
          <a:p>
            <a:pPr indent="0" lvl="0" marL="0" marR="0" rtl="0" algn="l">
              <a:spcBef>
                <a:spcPts val="0"/>
              </a:spcBef>
              <a:spcAft>
                <a:spcPts val="0"/>
              </a:spcAft>
              <a:buClr>
                <a:schemeClr val="dk1"/>
              </a:buClr>
              <a:buSzPts val="1800"/>
              <a:buFont typeface="Consolas"/>
              <a:buNone/>
            </a:pPr>
            <a:r>
              <a:rPr lang="es-ES" sz="1800">
                <a:solidFill>
                  <a:schemeClr val="dk1"/>
                </a:solidFill>
                <a:latin typeface="Consolas"/>
                <a:ea typeface="Consolas"/>
                <a:cs typeface="Consolas"/>
                <a:sym typeface="Consolas"/>
              </a:rPr>
              <a:t>&lt;?php</a:t>
            </a:r>
            <a:endParaRPr sz="180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800"/>
              <a:buFont typeface="Consolas"/>
              <a:buNone/>
            </a:pPr>
            <a:r>
              <a:rPr lang="es-ES" sz="1800">
                <a:solidFill>
                  <a:schemeClr val="dk1"/>
                </a:solidFill>
                <a:latin typeface="Consolas"/>
                <a:ea typeface="Consolas"/>
                <a:cs typeface="Consolas"/>
                <a:sym typeface="Consolas"/>
              </a:rPr>
              <a:t>$semana = array("lunes", "martes", "miércoles", "jueves","viernes", "sábado", "domingo");</a:t>
            </a:r>
            <a:endParaRPr/>
          </a:p>
          <a:p>
            <a:pPr indent="0" lvl="0" marL="0" marR="0" rtl="0" algn="l">
              <a:spcBef>
                <a:spcPts val="0"/>
              </a:spcBef>
              <a:spcAft>
                <a:spcPts val="0"/>
              </a:spcAft>
              <a:buClr>
                <a:schemeClr val="dk1"/>
              </a:buClr>
              <a:buSzPts val="1800"/>
              <a:buFont typeface="Consolas"/>
              <a:buNone/>
            </a:pPr>
            <a:r>
              <a:rPr lang="es-ES" sz="1800">
                <a:solidFill>
                  <a:schemeClr val="dk1"/>
                </a:solidFill>
                <a:latin typeface="Consolas"/>
                <a:ea typeface="Consolas"/>
                <a:cs typeface="Consolas"/>
                <a:sym typeface="Consolas"/>
              </a:rPr>
              <a:t>echo count($semana); // resultado :7</a:t>
            </a:r>
            <a:endParaRPr/>
          </a:p>
          <a:p>
            <a:pPr indent="0" lvl="0" marL="0" marR="0" rtl="0" algn="l">
              <a:spcBef>
                <a:spcPts val="0"/>
              </a:spcBef>
              <a:spcAft>
                <a:spcPts val="0"/>
              </a:spcAft>
              <a:buClr>
                <a:schemeClr val="dk1"/>
              </a:buClr>
              <a:buSzPts val="1800"/>
              <a:buFont typeface="Consolas"/>
              <a:buNone/>
            </a:pPr>
            <a:r>
              <a:rPr lang="es-ES" sz="1800">
                <a:solidFill>
                  <a:schemeClr val="dk1"/>
                </a:solidFill>
                <a:latin typeface="Consolas"/>
                <a:ea typeface="Consolas"/>
                <a:cs typeface="Consolas"/>
                <a:sym typeface="Consolas"/>
              </a:rPr>
              <a:t>//situamos el puntero en el primer elemento</a:t>
            </a:r>
            <a:endParaRPr/>
          </a:p>
          <a:p>
            <a:pPr indent="0" lvl="0" marL="0" marR="0" rtl="0" algn="l">
              <a:spcBef>
                <a:spcPts val="0"/>
              </a:spcBef>
              <a:spcAft>
                <a:spcPts val="0"/>
              </a:spcAft>
              <a:buClr>
                <a:schemeClr val="dk1"/>
              </a:buClr>
              <a:buSzPts val="1800"/>
              <a:buFont typeface="Consolas"/>
              <a:buNone/>
            </a:pPr>
            <a:r>
              <a:rPr lang="es-ES" sz="1800">
                <a:solidFill>
                  <a:schemeClr val="dk1"/>
                </a:solidFill>
                <a:highlight>
                  <a:srgbClr val="F4CCCC"/>
                </a:highlight>
                <a:latin typeface="Consolas"/>
                <a:ea typeface="Consolas"/>
                <a:cs typeface="Consolas"/>
                <a:sym typeface="Consolas"/>
              </a:rPr>
              <a:t>reset</a:t>
            </a:r>
            <a:r>
              <a:rPr lang="es-ES" sz="1800">
                <a:solidFill>
                  <a:schemeClr val="dk1"/>
                </a:solidFill>
                <a:latin typeface="Consolas"/>
                <a:ea typeface="Consolas"/>
                <a:cs typeface="Consolas"/>
                <a:sym typeface="Consolas"/>
              </a:rPr>
              <a:t>($semana);</a:t>
            </a:r>
            <a:endParaRPr/>
          </a:p>
          <a:p>
            <a:pPr indent="0" lvl="0" marL="0" marR="0" rtl="0" algn="l">
              <a:spcBef>
                <a:spcPts val="0"/>
              </a:spcBef>
              <a:spcAft>
                <a:spcPts val="0"/>
              </a:spcAft>
              <a:buClr>
                <a:schemeClr val="dk1"/>
              </a:buClr>
              <a:buSzPts val="1800"/>
              <a:buFont typeface="Consolas"/>
              <a:buNone/>
            </a:pPr>
            <a:r>
              <a:rPr lang="es-ES" sz="1800">
                <a:solidFill>
                  <a:schemeClr val="dk1"/>
                </a:solidFill>
                <a:latin typeface="Consolas"/>
                <a:ea typeface="Consolas"/>
                <a:cs typeface="Consolas"/>
                <a:sym typeface="Consolas"/>
              </a:rPr>
              <a:t>echo </a:t>
            </a:r>
            <a:r>
              <a:rPr lang="es-ES" sz="1800">
                <a:solidFill>
                  <a:schemeClr val="dk1"/>
                </a:solidFill>
                <a:highlight>
                  <a:srgbClr val="F4CCCC"/>
                </a:highlight>
                <a:latin typeface="Consolas"/>
                <a:ea typeface="Consolas"/>
                <a:cs typeface="Consolas"/>
                <a:sym typeface="Consolas"/>
              </a:rPr>
              <a:t>current(</a:t>
            </a:r>
            <a:r>
              <a:rPr lang="es-ES" sz="1800">
                <a:solidFill>
                  <a:schemeClr val="dk1"/>
                </a:solidFill>
                <a:latin typeface="Consolas"/>
                <a:ea typeface="Consolas"/>
                <a:cs typeface="Consolas"/>
                <a:sym typeface="Consolas"/>
              </a:rPr>
              <a:t>$semana); //lunes</a:t>
            </a:r>
            <a:endParaRPr/>
          </a:p>
          <a:p>
            <a:pPr indent="0" lvl="0" marL="0" marR="0" rtl="0" algn="l">
              <a:spcBef>
                <a:spcPts val="0"/>
              </a:spcBef>
              <a:spcAft>
                <a:spcPts val="0"/>
              </a:spcAft>
              <a:buClr>
                <a:schemeClr val="dk1"/>
              </a:buClr>
              <a:buSzPts val="1800"/>
              <a:buFont typeface="Consolas"/>
              <a:buNone/>
            </a:pPr>
            <a:r>
              <a:rPr lang="es-ES" sz="1800">
                <a:solidFill>
                  <a:schemeClr val="dk1"/>
                </a:solidFill>
                <a:highlight>
                  <a:srgbClr val="F4CCCC"/>
                </a:highlight>
                <a:latin typeface="Consolas"/>
                <a:ea typeface="Consolas"/>
                <a:cs typeface="Consolas"/>
                <a:sym typeface="Consolas"/>
              </a:rPr>
              <a:t>next</a:t>
            </a:r>
            <a:r>
              <a:rPr lang="es-ES" sz="1800">
                <a:solidFill>
                  <a:schemeClr val="dk1"/>
                </a:solidFill>
                <a:latin typeface="Consolas"/>
                <a:ea typeface="Consolas"/>
                <a:cs typeface="Consolas"/>
                <a:sym typeface="Consolas"/>
              </a:rPr>
              <a:t>($semana);</a:t>
            </a:r>
            <a:endParaRPr/>
          </a:p>
          <a:p>
            <a:pPr indent="0" lvl="0" marL="0" marR="0" rtl="0" algn="l">
              <a:spcBef>
                <a:spcPts val="0"/>
              </a:spcBef>
              <a:spcAft>
                <a:spcPts val="0"/>
              </a:spcAft>
              <a:buClr>
                <a:schemeClr val="dk1"/>
              </a:buClr>
              <a:buSzPts val="1800"/>
              <a:buFont typeface="Consolas"/>
              <a:buNone/>
            </a:pPr>
            <a:r>
              <a:rPr lang="es-ES" sz="1800">
                <a:solidFill>
                  <a:schemeClr val="dk1"/>
                </a:solidFill>
                <a:latin typeface="Consolas"/>
                <a:ea typeface="Consolas"/>
                <a:cs typeface="Consolas"/>
                <a:sym typeface="Consolas"/>
              </a:rPr>
              <a:t>echo </a:t>
            </a:r>
            <a:r>
              <a:rPr lang="es-ES" sz="1800">
                <a:solidFill>
                  <a:schemeClr val="dk1"/>
                </a:solidFill>
                <a:highlight>
                  <a:srgbClr val="F4CCCC"/>
                </a:highlight>
                <a:latin typeface="Consolas"/>
                <a:ea typeface="Consolas"/>
                <a:cs typeface="Consolas"/>
                <a:sym typeface="Consolas"/>
              </a:rPr>
              <a:t>pos</a:t>
            </a:r>
            <a:r>
              <a:rPr lang="es-ES" sz="1800">
                <a:solidFill>
                  <a:schemeClr val="dk1"/>
                </a:solidFill>
                <a:latin typeface="Consolas"/>
                <a:ea typeface="Consolas"/>
                <a:cs typeface="Consolas"/>
                <a:sym typeface="Consolas"/>
              </a:rPr>
              <a:t>($semana); //martes</a:t>
            </a:r>
            <a:endParaRPr/>
          </a:p>
          <a:p>
            <a:pPr indent="0" lvl="0" marL="0" marR="0" rtl="0" algn="l">
              <a:spcBef>
                <a:spcPts val="0"/>
              </a:spcBef>
              <a:spcAft>
                <a:spcPts val="0"/>
              </a:spcAft>
              <a:buClr>
                <a:schemeClr val="dk1"/>
              </a:buClr>
              <a:buSzPts val="1800"/>
              <a:buFont typeface="Consolas"/>
              <a:buNone/>
            </a:pPr>
            <a:r>
              <a:rPr lang="es-ES" sz="1800">
                <a:solidFill>
                  <a:schemeClr val="dk1"/>
                </a:solidFill>
                <a:highlight>
                  <a:srgbClr val="F4CCCC"/>
                </a:highlight>
                <a:latin typeface="Consolas"/>
                <a:ea typeface="Consolas"/>
                <a:cs typeface="Consolas"/>
                <a:sym typeface="Consolas"/>
              </a:rPr>
              <a:t>end</a:t>
            </a:r>
            <a:r>
              <a:rPr lang="es-ES" sz="1800">
                <a:solidFill>
                  <a:schemeClr val="dk1"/>
                </a:solidFill>
                <a:latin typeface="Consolas"/>
                <a:ea typeface="Consolas"/>
                <a:cs typeface="Consolas"/>
                <a:sym typeface="Consolas"/>
              </a:rPr>
              <a:t>($semana);</a:t>
            </a:r>
            <a:endParaRPr sz="180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800"/>
              <a:buFont typeface="Consolas"/>
              <a:buNone/>
            </a:pPr>
            <a:r>
              <a:rPr lang="es-ES" sz="1800">
                <a:solidFill>
                  <a:schemeClr val="dk1"/>
                </a:solidFill>
                <a:latin typeface="Consolas"/>
                <a:ea typeface="Consolas"/>
                <a:cs typeface="Consolas"/>
                <a:sym typeface="Consolas"/>
              </a:rPr>
              <a:t>echo </a:t>
            </a:r>
            <a:r>
              <a:rPr lang="es-ES" sz="1800">
                <a:solidFill>
                  <a:schemeClr val="dk1"/>
                </a:solidFill>
                <a:highlight>
                  <a:srgbClr val="F4CCCC"/>
                </a:highlight>
                <a:latin typeface="Consolas"/>
                <a:ea typeface="Consolas"/>
                <a:cs typeface="Consolas"/>
                <a:sym typeface="Consolas"/>
              </a:rPr>
              <a:t>pos</a:t>
            </a:r>
            <a:r>
              <a:rPr lang="es-ES" sz="1800">
                <a:solidFill>
                  <a:schemeClr val="dk1"/>
                </a:solidFill>
                <a:latin typeface="Consolas"/>
                <a:ea typeface="Consolas"/>
                <a:cs typeface="Consolas"/>
                <a:sym typeface="Consolas"/>
              </a:rPr>
              <a:t>($semana); //domingo</a:t>
            </a:r>
            <a:endParaRPr/>
          </a:p>
          <a:p>
            <a:pPr indent="0" lvl="0" marL="0" marR="0" rtl="0" algn="l">
              <a:spcBef>
                <a:spcPts val="0"/>
              </a:spcBef>
              <a:spcAft>
                <a:spcPts val="0"/>
              </a:spcAft>
              <a:buClr>
                <a:schemeClr val="dk1"/>
              </a:buClr>
              <a:buSzPts val="1800"/>
              <a:buFont typeface="Consolas"/>
              <a:buNone/>
            </a:pPr>
            <a:r>
              <a:rPr lang="es-ES" sz="1800">
                <a:solidFill>
                  <a:schemeClr val="dk1"/>
                </a:solidFill>
                <a:highlight>
                  <a:srgbClr val="F4CCCC"/>
                </a:highlight>
                <a:latin typeface="Consolas"/>
                <a:ea typeface="Consolas"/>
                <a:cs typeface="Consolas"/>
                <a:sym typeface="Consolas"/>
              </a:rPr>
              <a:t>prev</a:t>
            </a:r>
            <a:r>
              <a:rPr lang="es-ES" sz="1800">
                <a:solidFill>
                  <a:schemeClr val="dk1"/>
                </a:solidFill>
                <a:latin typeface="Consolas"/>
                <a:ea typeface="Consolas"/>
                <a:cs typeface="Consolas"/>
                <a:sym typeface="Consolas"/>
              </a:rPr>
              <a:t>($semana);</a:t>
            </a:r>
            <a:endParaRPr/>
          </a:p>
          <a:p>
            <a:pPr indent="0" lvl="0" marL="0" marR="0" rtl="0" algn="l">
              <a:spcBef>
                <a:spcPts val="0"/>
              </a:spcBef>
              <a:spcAft>
                <a:spcPts val="0"/>
              </a:spcAft>
              <a:buClr>
                <a:schemeClr val="dk1"/>
              </a:buClr>
              <a:buSzPts val="1800"/>
              <a:buFont typeface="Consolas"/>
              <a:buNone/>
            </a:pPr>
            <a:r>
              <a:rPr lang="es-ES" sz="1800">
                <a:solidFill>
                  <a:schemeClr val="dk1"/>
                </a:solidFill>
                <a:latin typeface="Consolas"/>
                <a:ea typeface="Consolas"/>
                <a:cs typeface="Consolas"/>
                <a:sym typeface="Consolas"/>
              </a:rPr>
              <a:t>echo current($semana); //sábado</a:t>
            </a:r>
            <a:endParaRPr/>
          </a:p>
          <a:p>
            <a:pPr indent="0" lvl="0" marL="0" marR="0" rtl="0" algn="l">
              <a:spcBef>
                <a:spcPts val="0"/>
              </a:spcBef>
              <a:spcAft>
                <a:spcPts val="0"/>
              </a:spcAft>
              <a:buClr>
                <a:schemeClr val="dk1"/>
              </a:buClr>
              <a:buSzPts val="1800"/>
              <a:buFont typeface="Consolas"/>
              <a:buNone/>
            </a:pPr>
            <a:r>
              <a:rPr lang="es-ES" sz="1800">
                <a:solidFill>
                  <a:schemeClr val="dk1"/>
                </a:solidFill>
                <a:latin typeface="Consolas"/>
                <a:ea typeface="Consolas"/>
                <a:cs typeface="Consolas"/>
                <a:sym typeface="Consolas"/>
              </a:rPr>
              <a:t>?&gt;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p:nvPr/>
        </p:nvSpPr>
        <p:spPr>
          <a:xfrm>
            <a:off x="2195736" y="476672"/>
            <a:ext cx="35950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funciones </a:t>
            </a:r>
            <a:r>
              <a:rPr b="1" lang="es-ES" sz="1800">
                <a:solidFill>
                  <a:schemeClr val="dk1"/>
                </a:solidFill>
                <a:latin typeface="Calibri"/>
                <a:ea typeface="Calibri"/>
                <a:cs typeface="Calibri"/>
                <a:sym typeface="Calibri"/>
              </a:rPr>
              <a:t>each() y list() </a:t>
            </a:r>
            <a:endParaRPr sz="1800">
              <a:solidFill>
                <a:schemeClr val="dk1"/>
              </a:solidFill>
              <a:latin typeface="Calibri"/>
              <a:ea typeface="Calibri"/>
              <a:cs typeface="Calibri"/>
              <a:sym typeface="Calibri"/>
            </a:endParaRPr>
          </a:p>
        </p:txBody>
      </p:sp>
      <p:sp>
        <p:nvSpPr>
          <p:cNvPr id="119" name="Google Shape;119;p7"/>
          <p:cNvSpPr/>
          <p:nvPr/>
        </p:nvSpPr>
        <p:spPr>
          <a:xfrm>
            <a:off x="971600" y="1052737"/>
            <a:ext cx="5688632" cy="58323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Calibri"/>
                <a:ea typeface="Calibri"/>
                <a:cs typeface="Calibri"/>
                <a:sym typeface="Calibri"/>
              </a:rPr>
              <a:t>Función </a:t>
            </a:r>
            <a:r>
              <a:rPr b="1" lang="es-ES" sz="1600">
                <a:solidFill>
                  <a:schemeClr val="dk1"/>
                </a:solidFill>
                <a:latin typeface="Calibri"/>
                <a:ea typeface="Calibri"/>
                <a:cs typeface="Calibri"/>
                <a:sym typeface="Calibri"/>
              </a:rPr>
              <a:t>each()</a:t>
            </a:r>
            <a:endParaRPr/>
          </a:p>
          <a:p>
            <a:pPr indent="0" lvl="1" marL="457200" marR="0" rtl="0" algn="l">
              <a:spcBef>
                <a:spcPts val="0"/>
              </a:spcBef>
              <a:spcAft>
                <a:spcPts val="0"/>
              </a:spcAft>
              <a:buNone/>
            </a:pPr>
            <a:r>
              <a:rPr b="0" i="0" lang="es-ES" sz="1600" u="none" cap="none" strike="noStrike">
                <a:solidFill>
                  <a:schemeClr val="dk1"/>
                </a:solidFill>
                <a:latin typeface="Calibri"/>
                <a:ea typeface="Calibri"/>
                <a:cs typeface="Calibri"/>
                <a:sym typeface="Calibri"/>
              </a:rPr>
              <a:t>La función </a:t>
            </a:r>
            <a:r>
              <a:rPr b="1" i="0" lang="es-ES" sz="1600" u="none" cap="none" strike="noStrike">
                <a:solidFill>
                  <a:schemeClr val="dk1"/>
                </a:solidFill>
                <a:latin typeface="Calibri"/>
                <a:ea typeface="Calibri"/>
                <a:cs typeface="Calibri"/>
                <a:sym typeface="Calibri"/>
              </a:rPr>
              <a:t>each() </a:t>
            </a:r>
            <a:r>
              <a:rPr b="0" i="0" lang="es-ES" sz="1600" u="none" cap="none" strike="noStrike">
                <a:solidFill>
                  <a:schemeClr val="dk1"/>
                </a:solidFill>
                <a:latin typeface="Calibri"/>
                <a:ea typeface="Calibri"/>
                <a:cs typeface="Calibri"/>
                <a:sym typeface="Calibri"/>
              </a:rPr>
              <a:t>devuelve el valor del elemento actual y su clave, y desplaza el puntero al siguiente, cuando llega al final devuelve </a:t>
            </a:r>
            <a:r>
              <a:rPr b="1" i="1" lang="es-ES" sz="1600" u="none" cap="none" strike="noStrike">
                <a:solidFill>
                  <a:schemeClr val="dk1"/>
                </a:solidFill>
                <a:latin typeface="Calibri"/>
                <a:ea typeface="Calibri"/>
                <a:cs typeface="Calibri"/>
                <a:sym typeface="Calibri"/>
              </a:rPr>
              <a:t>falso</a:t>
            </a:r>
            <a:r>
              <a:rPr b="0" i="0" lang="es-ES" sz="1600" u="none" cap="none" strike="noStrike">
                <a:solidFill>
                  <a:schemeClr val="dk1"/>
                </a:solidFill>
                <a:latin typeface="Calibri"/>
                <a:ea typeface="Calibri"/>
                <a:cs typeface="Calibri"/>
                <a:sym typeface="Calibri"/>
              </a:rPr>
              <a:t>.</a:t>
            </a:r>
            <a:endParaRPr b="1" i="0" sz="16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Función</a:t>
            </a:r>
            <a:r>
              <a:rPr b="1" lang="es-ES" sz="1600">
                <a:solidFill>
                  <a:schemeClr val="dk1"/>
                </a:solidFill>
                <a:latin typeface="Calibri"/>
                <a:ea typeface="Calibri"/>
                <a:cs typeface="Calibri"/>
                <a:sym typeface="Calibri"/>
              </a:rPr>
              <a:t> list() </a:t>
            </a:r>
            <a:endParaRPr/>
          </a:p>
          <a:p>
            <a:pPr indent="0" lvl="1" marL="457200" marR="0" rtl="0" algn="l">
              <a:spcBef>
                <a:spcPts val="0"/>
              </a:spcBef>
              <a:spcAft>
                <a:spcPts val="0"/>
              </a:spcAft>
              <a:buNone/>
            </a:pPr>
            <a:r>
              <a:rPr b="0" i="0" lang="es-ES" sz="1600" u="none" cap="none" strike="noStrike">
                <a:solidFill>
                  <a:schemeClr val="dk1"/>
                </a:solidFill>
                <a:latin typeface="Calibri"/>
                <a:ea typeface="Calibri"/>
                <a:cs typeface="Calibri"/>
                <a:sym typeface="Calibri"/>
              </a:rPr>
              <a:t>Asigna valores a unas lista de variables</a:t>
            </a:r>
            <a:r>
              <a:rPr b="0" i="0" lang="es-ES" sz="2300" u="none" cap="none" strike="noStrike">
                <a:solidFill>
                  <a:schemeClr val="dk1"/>
                </a:solidFill>
                <a:latin typeface="Calibri"/>
                <a:ea typeface="Calibri"/>
                <a:cs typeface="Calibri"/>
                <a:sym typeface="Calibri"/>
              </a:rPr>
              <a:t>. </a:t>
            </a:r>
            <a:br>
              <a:rPr b="0" i="0" lang="es-ES" sz="2300" u="none" cap="none" strike="noStrike">
                <a:solidFill>
                  <a:schemeClr val="dk1"/>
                </a:solidFill>
                <a:latin typeface="Calibri"/>
                <a:ea typeface="Calibri"/>
                <a:cs typeface="Calibri"/>
                <a:sym typeface="Calibri"/>
              </a:rPr>
            </a:br>
            <a:r>
              <a:rPr b="0" i="0" lang="es-ES" sz="2000" u="none" cap="none" strike="noStrike">
                <a:solidFill>
                  <a:schemeClr val="dk1"/>
                </a:solidFill>
                <a:latin typeface="Calibri"/>
                <a:ea typeface="Calibri"/>
                <a:cs typeface="Calibri"/>
                <a:sym typeface="Calibri"/>
              </a:rPr>
              <a:t>Ejemplo</a:t>
            </a:r>
            <a:endParaRPr/>
          </a:p>
          <a:p>
            <a:pPr indent="0" lvl="1" marL="457200" marR="0" rtl="0" algn="l">
              <a:spcBef>
                <a:spcPts val="0"/>
              </a:spcBef>
              <a:spcAft>
                <a:spcPts val="0"/>
              </a:spcAft>
              <a:buClr>
                <a:schemeClr val="dk1"/>
              </a:buClr>
              <a:buSzPts val="1600"/>
              <a:buFont typeface="Consolas"/>
              <a:buNone/>
            </a:pPr>
            <a:r>
              <a:rPr b="0" i="0" lang="es-ES" sz="1600" u="none" cap="none" strike="noStrike">
                <a:solidFill>
                  <a:schemeClr val="dk1"/>
                </a:solidFill>
                <a:latin typeface="Consolas"/>
                <a:ea typeface="Consolas"/>
                <a:cs typeface="Consolas"/>
                <a:sym typeface="Consolas"/>
              </a:rPr>
              <a:t>&lt;?php</a:t>
            </a:r>
            <a:endParaRPr b="0" i="0" sz="1600" u="none" cap="none" strike="noStrike">
              <a:solidFill>
                <a:schemeClr val="dk1"/>
              </a:solidFill>
              <a:latin typeface="Consolas"/>
              <a:ea typeface="Consolas"/>
              <a:cs typeface="Consolas"/>
              <a:sym typeface="Consolas"/>
            </a:endParaRPr>
          </a:p>
          <a:p>
            <a:pPr indent="0" lvl="1" marL="457200" marR="0" rtl="0" algn="l">
              <a:spcBef>
                <a:spcPts val="0"/>
              </a:spcBef>
              <a:spcAft>
                <a:spcPts val="0"/>
              </a:spcAft>
              <a:buClr>
                <a:schemeClr val="dk1"/>
              </a:buClr>
              <a:buSzPts val="1600"/>
              <a:buFont typeface="Consolas"/>
              <a:buNone/>
            </a:pPr>
            <a:r>
              <a:rPr b="0" i="0" lang="es-ES" sz="1600" u="none" cap="none" strike="noStrike">
                <a:solidFill>
                  <a:schemeClr val="dk1"/>
                </a:solidFill>
                <a:latin typeface="Consolas"/>
                <a:ea typeface="Consolas"/>
                <a:cs typeface="Consolas"/>
                <a:sym typeface="Consolas"/>
              </a:rPr>
              <a:t>$visitas = array("lunes"=&gt;300, "martes"=&gt;186,</a:t>
            </a:r>
            <a:endParaRPr/>
          </a:p>
          <a:p>
            <a:pPr indent="0" lvl="1" marL="457200" marR="0" rtl="0" algn="l">
              <a:spcBef>
                <a:spcPts val="0"/>
              </a:spcBef>
              <a:spcAft>
                <a:spcPts val="0"/>
              </a:spcAft>
              <a:buClr>
                <a:schemeClr val="dk1"/>
              </a:buClr>
              <a:buSzPts val="1600"/>
              <a:buFont typeface="Consolas"/>
              <a:buNone/>
            </a:pPr>
            <a:r>
              <a:rPr b="0" i="0" lang="es-ES" sz="1600" u="none" cap="none" strike="noStrike">
                <a:solidFill>
                  <a:schemeClr val="dk1"/>
                </a:solidFill>
                <a:latin typeface="Consolas"/>
                <a:ea typeface="Consolas"/>
                <a:cs typeface="Consolas"/>
                <a:sym typeface="Consolas"/>
              </a:rPr>
              <a:t>"miércoles"=&gt;190, "jueves"=&gt;175);</a:t>
            </a:r>
            <a:endParaRPr/>
          </a:p>
          <a:p>
            <a:pPr indent="0" lvl="1" marL="457200" marR="0" rtl="0" algn="l">
              <a:spcBef>
                <a:spcPts val="0"/>
              </a:spcBef>
              <a:spcAft>
                <a:spcPts val="0"/>
              </a:spcAft>
              <a:buClr>
                <a:schemeClr val="dk1"/>
              </a:buClr>
              <a:buSzPts val="1600"/>
              <a:buFont typeface="Consolas"/>
              <a:buNone/>
            </a:pPr>
            <a:r>
              <a:rPr b="0" i="0" lang="es-ES" sz="1600" u="none" cap="none" strike="noStrike">
                <a:solidFill>
                  <a:schemeClr val="dk1"/>
                </a:solidFill>
                <a:latin typeface="Consolas"/>
                <a:ea typeface="Consolas"/>
                <a:cs typeface="Consolas"/>
                <a:sym typeface="Consolas"/>
              </a:rPr>
              <a:t>reset($visitas);</a:t>
            </a:r>
            <a:endParaRPr/>
          </a:p>
          <a:p>
            <a:pPr indent="0" lvl="1" marL="457200" marR="0" rtl="0" algn="l">
              <a:spcBef>
                <a:spcPts val="0"/>
              </a:spcBef>
              <a:spcAft>
                <a:spcPts val="0"/>
              </a:spcAft>
              <a:buClr>
                <a:schemeClr val="dk1"/>
              </a:buClr>
              <a:buSzPts val="1600"/>
              <a:buFont typeface="Consolas"/>
              <a:buNone/>
            </a:pPr>
            <a:r>
              <a:rPr b="0" i="0" lang="es-ES" sz="1600" u="none" cap="none" strike="noStrike">
                <a:solidFill>
                  <a:schemeClr val="dk1"/>
                </a:solidFill>
                <a:latin typeface="Consolas"/>
                <a:ea typeface="Consolas"/>
                <a:cs typeface="Consolas"/>
                <a:sym typeface="Consolas"/>
              </a:rPr>
              <a:t>while (list($clave, $valor) = each($visitas))</a:t>
            </a:r>
            <a:endParaRPr/>
          </a:p>
          <a:p>
            <a:pPr indent="0" lvl="1" marL="457200" marR="0" rtl="0" algn="l">
              <a:spcBef>
                <a:spcPts val="0"/>
              </a:spcBef>
              <a:spcAft>
                <a:spcPts val="0"/>
              </a:spcAft>
              <a:buClr>
                <a:schemeClr val="dk1"/>
              </a:buClr>
              <a:buSzPts val="1600"/>
              <a:buFont typeface="Consolas"/>
              <a:buNone/>
            </a:pPr>
            <a:r>
              <a:rPr b="0" i="0" lang="es-ES" sz="1600" u="none" cap="none" strike="noStrike">
                <a:solidFill>
                  <a:schemeClr val="dk1"/>
                </a:solidFill>
                <a:latin typeface="Consolas"/>
                <a:ea typeface="Consolas"/>
                <a:cs typeface="Consolas"/>
                <a:sym typeface="Consolas"/>
              </a:rPr>
              <a:t>{</a:t>
            </a:r>
            <a:endParaRPr/>
          </a:p>
          <a:p>
            <a:pPr indent="0" lvl="1" marL="457200" marR="0" rtl="0" algn="l">
              <a:spcBef>
                <a:spcPts val="0"/>
              </a:spcBef>
              <a:spcAft>
                <a:spcPts val="0"/>
              </a:spcAft>
              <a:buClr>
                <a:schemeClr val="dk1"/>
              </a:buClr>
              <a:buSzPts val="1600"/>
              <a:buFont typeface="Consolas"/>
              <a:buNone/>
            </a:pPr>
            <a:r>
              <a:rPr b="0" i="0" lang="es-ES" sz="1600" u="none" cap="none" strike="noStrike">
                <a:solidFill>
                  <a:schemeClr val="dk1"/>
                </a:solidFill>
                <a:latin typeface="Consolas"/>
                <a:ea typeface="Consolas"/>
                <a:cs typeface="Consolas"/>
                <a:sym typeface="Consolas"/>
              </a:rPr>
              <a:t>echo "el día $clave ha tenido $valor visitas&lt;BR&gt;";</a:t>
            </a:r>
            <a:endParaRPr/>
          </a:p>
          <a:p>
            <a:pPr indent="0" lvl="1" marL="457200" marR="0" rtl="0" algn="l">
              <a:spcBef>
                <a:spcPts val="0"/>
              </a:spcBef>
              <a:spcAft>
                <a:spcPts val="0"/>
              </a:spcAft>
              <a:buClr>
                <a:schemeClr val="dk1"/>
              </a:buClr>
              <a:buSzPts val="1600"/>
              <a:buFont typeface="Consolas"/>
              <a:buNone/>
            </a:pPr>
            <a:r>
              <a:rPr b="0" i="0" lang="es-ES" sz="1600" u="none" cap="none" strike="noStrike">
                <a:solidFill>
                  <a:schemeClr val="dk1"/>
                </a:solidFill>
                <a:latin typeface="Consolas"/>
                <a:ea typeface="Consolas"/>
                <a:cs typeface="Consolas"/>
                <a:sym typeface="Consolas"/>
              </a:rPr>
              <a:t>}</a:t>
            </a:r>
            <a:endParaRPr/>
          </a:p>
          <a:p>
            <a:pPr indent="0" lvl="1" marL="457200" marR="0" rtl="0" algn="l">
              <a:spcBef>
                <a:spcPts val="0"/>
              </a:spcBef>
              <a:spcAft>
                <a:spcPts val="0"/>
              </a:spcAft>
              <a:buClr>
                <a:schemeClr val="dk1"/>
              </a:buClr>
              <a:buSzPts val="1600"/>
              <a:buFont typeface="Consolas"/>
              <a:buNone/>
            </a:pPr>
            <a:r>
              <a:rPr b="0" i="0" lang="es-ES" sz="1600" u="none" cap="none" strike="noStrike">
                <a:solidFill>
                  <a:schemeClr val="dk1"/>
                </a:solidFill>
                <a:latin typeface="Consolas"/>
                <a:ea typeface="Consolas"/>
                <a:cs typeface="Consolas"/>
                <a:sym typeface="Consolas"/>
              </a:rPr>
              <a:t>?&gt;</a:t>
            </a:r>
            <a:endParaRPr/>
          </a:p>
          <a:p>
            <a:pPr indent="0" lvl="1" marL="457200" marR="0" rtl="0" algn="l">
              <a:spcBef>
                <a:spcPts val="0"/>
              </a:spcBef>
              <a:spcAft>
                <a:spcPts val="0"/>
              </a:spcAft>
              <a:buClr>
                <a:schemeClr val="dk1"/>
              </a:buClr>
              <a:buSzPts val="1600"/>
              <a:buFont typeface="Consolas"/>
              <a:buNone/>
            </a:pPr>
            <a:r>
              <a:rPr b="0" i="0" lang="es-ES" sz="1600" u="none" cap="none" strike="noStrike">
                <a:solidFill>
                  <a:schemeClr val="dk1"/>
                </a:solidFill>
                <a:latin typeface="Consolas"/>
                <a:ea typeface="Consolas"/>
                <a:cs typeface="Consolas"/>
                <a:sym typeface="Consolas"/>
              </a:rPr>
              <a:t>Resultado:</a:t>
            </a:r>
            <a:endParaRPr b="0" i="0" sz="1600" u="none" cap="none" strike="noStrike">
              <a:solidFill>
                <a:schemeClr val="dk1"/>
              </a:solidFill>
              <a:latin typeface="Consolas"/>
              <a:ea typeface="Consolas"/>
              <a:cs typeface="Consolas"/>
              <a:sym typeface="Consolas"/>
            </a:endParaRPr>
          </a:p>
          <a:p>
            <a:pPr indent="0" lvl="1" marL="457200" marR="0" rtl="0" algn="l">
              <a:spcBef>
                <a:spcPts val="0"/>
              </a:spcBef>
              <a:spcAft>
                <a:spcPts val="0"/>
              </a:spcAft>
              <a:buNone/>
            </a:pPr>
            <a:r>
              <a:rPr b="0" i="0" lang="es-ES" sz="1400" u="none" cap="none" strike="noStrike">
                <a:solidFill>
                  <a:schemeClr val="dk1"/>
                </a:solidFill>
                <a:latin typeface="Calibri"/>
                <a:ea typeface="Calibri"/>
                <a:cs typeface="Calibri"/>
                <a:sym typeface="Calibri"/>
              </a:rPr>
              <a:t>el día lunes ha tenido 300 visitas</a:t>
            </a:r>
            <a:br>
              <a:rPr b="0" i="0" lang="es-ES" sz="1400" u="none" cap="none" strike="noStrike">
                <a:solidFill>
                  <a:schemeClr val="dk1"/>
                </a:solidFill>
                <a:latin typeface="Calibri"/>
                <a:ea typeface="Calibri"/>
                <a:cs typeface="Calibri"/>
                <a:sym typeface="Calibri"/>
              </a:rPr>
            </a:br>
            <a:r>
              <a:rPr b="0" i="0" lang="es-ES" sz="1400" u="none" cap="none" strike="noStrike">
                <a:solidFill>
                  <a:schemeClr val="dk1"/>
                </a:solidFill>
                <a:latin typeface="Calibri"/>
                <a:ea typeface="Calibri"/>
                <a:cs typeface="Calibri"/>
                <a:sym typeface="Calibri"/>
              </a:rPr>
              <a:t>el día martes ha tenido 186 visitas</a:t>
            </a:r>
            <a:br>
              <a:rPr b="0" i="0" lang="es-ES" sz="1400" u="none" cap="none" strike="noStrike">
                <a:solidFill>
                  <a:schemeClr val="dk1"/>
                </a:solidFill>
                <a:latin typeface="Calibri"/>
                <a:ea typeface="Calibri"/>
                <a:cs typeface="Calibri"/>
                <a:sym typeface="Calibri"/>
              </a:rPr>
            </a:br>
            <a:r>
              <a:rPr b="0" i="0" lang="es-ES" sz="1400" u="none" cap="none" strike="noStrike">
                <a:solidFill>
                  <a:schemeClr val="dk1"/>
                </a:solidFill>
                <a:latin typeface="Calibri"/>
                <a:ea typeface="Calibri"/>
                <a:cs typeface="Calibri"/>
                <a:sym typeface="Calibri"/>
              </a:rPr>
              <a:t>el día miércoles ha tenido 190 visitas</a:t>
            </a:r>
            <a:br>
              <a:rPr b="0" i="0" lang="es-ES" sz="1400" u="none" cap="none" strike="noStrike">
                <a:solidFill>
                  <a:schemeClr val="dk1"/>
                </a:solidFill>
                <a:latin typeface="Calibri"/>
                <a:ea typeface="Calibri"/>
                <a:cs typeface="Calibri"/>
                <a:sym typeface="Calibri"/>
              </a:rPr>
            </a:br>
            <a:r>
              <a:rPr b="0" i="0" lang="es-ES" sz="1400" u="none" cap="none" strike="noStrike">
                <a:solidFill>
                  <a:schemeClr val="dk1"/>
                </a:solidFill>
                <a:latin typeface="Calibri"/>
                <a:ea typeface="Calibri"/>
                <a:cs typeface="Calibri"/>
                <a:sym typeface="Calibri"/>
              </a:rPr>
              <a:t>el día jueves ha tenido 175 visitas</a:t>
            </a:r>
            <a:endParaRPr b="0" i="0" sz="1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p:nvPr/>
        </p:nvSpPr>
        <p:spPr>
          <a:xfrm>
            <a:off x="899600" y="1412775"/>
            <a:ext cx="7693500" cy="468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highlight>
                  <a:srgbClr val="F4CCCC"/>
                </a:highlight>
                <a:latin typeface="Calibri"/>
                <a:ea typeface="Calibri"/>
                <a:cs typeface="Calibri"/>
                <a:sym typeface="Calibri"/>
              </a:rPr>
              <a:t>foreach</a:t>
            </a:r>
            <a:r>
              <a:rPr lang="es-ES" sz="1800">
                <a:solidFill>
                  <a:schemeClr val="dk1"/>
                </a:solidFill>
                <a:latin typeface="Calibri"/>
                <a:ea typeface="Calibri"/>
                <a:cs typeface="Calibri"/>
                <a:sym typeface="Calibri"/>
              </a:rPr>
              <a:t>($nombreVector </a:t>
            </a:r>
            <a:r>
              <a:rPr lang="es-ES" sz="1800">
                <a:solidFill>
                  <a:schemeClr val="dk1"/>
                </a:solidFill>
                <a:highlight>
                  <a:srgbClr val="F4CCCC"/>
                </a:highlight>
                <a:latin typeface="Calibri"/>
                <a:ea typeface="Calibri"/>
                <a:cs typeface="Calibri"/>
                <a:sym typeface="Calibri"/>
              </a:rPr>
              <a:t>as </a:t>
            </a:r>
            <a:r>
              <a:rPr lang="es-ES" sz="1800">
                <a:solidFill>
                  <a:schemeClr val="dk1"/>
                </a:solidFill>
                <a:latin typeface="Calibri"/>
                <a:ea typeface="Calibri"/>
                <a:cs typeface="Calibri"/>
                <a:sym typeface="Calibri"/>
              </a:rPr>
              <a:t>$item(INDICE)=&gt;$value){</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echo $item. ": ".$value;</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echo "&lt;br /&gt;";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Ejemplo: lOS INDICES TIENEN NOMBRE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&lt;?php</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$visitas = array('lunes'(=0)=&gt;300, "martes"(=1)=&gt;186,"miércoles"(2)=&gt;190, "jueves"(3)=&gt;175);</a:t>
            </a:r>
            <a:endParaRPr/>
          </a:p>
          <a:p>
            <a:pPr indent="457200" lvl="0" marL="0" marR="0" rtl="0" algn="l">
              <a:spcBef>
                <a:spcPts val="0"/>
              </a:spcBef>
              <a:spcAft>
                <a:spcPts val="0"/>
              </a:spcAft>
              <a:buNone/>
            </a:pPr>
            <a:r>
              <a:rPr lang="es-ES" sz="1800">
                <a:solidFill>
                  <a:schemeClr val="dk1"/>
                </a:solidFill>
                <a:latin typeface="Calibri"/>
                <a:ea typeface="Calibri"/>
                <a:cs typeface="Calibri"/>
                <a:sym typeface="Calibri"/>
              </a:rPr>
              <a:t>foreach($visitas as $item=&gt;$value){</a:t>
            </a:r>
            <a:endParaRPr/>
          </a:p>
          <a:p>
            <a:pPr indent="457200" lvl="0" marL="457200" marR="0" rtl="0" algn="l">
              <a:spcBef>
                <a:spcPts val="0"/>
              </a:spcBef>
              <a:spcAft>
                <a:spcPts val="0"/>
              </a:spcAft>
              <a:buNone/>
            </a:pPr>
            <a:r>
              <a:rPr lang="es-ES" sz="1800">
                <a:solidFill>
                  <a:schemeClr val="dk1"/>
                </a:solidFill>
                <a:latin typeface="Calibri"/>
                <a:ea typeface="Calibri"/>
                <a:cs typeface="Calibri"/>
                <a:sym typeface="Calibri"/>
              </a:rPr>
              <a:t>echo "el día ".$item. "ha tenido ".$value. "  visitas";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echo "&lt;br /&gt;";}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Resultado: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8"/>
          <p:cNvSpPr txBox="1"/>
          <p:nvPr/>
        </p:nvSpPr>
        <p:spPr>
          <a:xfrm>
            <a:off x="1259632" y="764704"/>
            <a:ext cx="446449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Función </a:t>
            </a:r>
            <a:r>
              <a:rPr b="1" lang="es-ES" sz="1800">
                <a:solidFill>
                  <a:schemeClr val="dk1"/>
                </a:solidFill>
                <a:latin typeface="Calibri"/>
                <a:ea typeface="Calibri"/>
                <a:cs typeface="Calibri"/>
                <a:sym typeface="Calibri"/>
              </a:rPr>
              <a:t>foreach()</a:t>
            </a:r>
            <a:endParaRPr b="1"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nvSpPr>
        <p:spPr>
          <a:xfrm>
            <a:off x="1115616" y="692696"/>
            <a:ext cx="61926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Ejercicios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1.- Crear un vector de 10 elementos con números enteros, visualizar su contenido.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2.- Visualizar el vector anterior comenzando por el último elemento hasta el primer elemento del vector.</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3.- Visualizar la primera mitad del vector.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4.- Visualizar la segunda mitad del vector.</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5. -Crear un vector  que almacene las claves de acceso de 5 usuarios de un sistema. El índice del vector será el nombre de cada usuario. Visualizar la clave de acceso de uno de los usuarios.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6.- Visualizar la clave de acceso de todos los usuarios.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2013-11-09T23:00:39Z</dcterms:created>
  <dc:creator>HOME</dc:creator>
</cp:coreProperties>
</file>