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embeddedFontLst>
    <p:embeddedFont>
      <p:font typeface="Constanti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3" roundtripDataSignature="AMtx7miXesyCVIJff6rpBPLGZyQTScTs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onstanti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nstantia-italic.fntdata"/><Relationship Id="rId30" Type="http://schemas.openxmlformats.org/officeDocument/2006/relationships/font" Target="fonts/Constantia-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Constanti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91" name="Shape 91"/>
        <p:cNvGrpSpPr/>
        <p:nvPr/>
      </p:nvGrpSpPr>
      <p:grpSpPr>
        <a:xfrm>
          <a:off x="0" y="0"/>
          <a:ext cx="0" cy="0"/>
          <a:chOff x="0" y="0"/>
          <a:chExt cx="0" cy="0"/>
        </a:xfrm>
      </p:grpSpPr>
      <p:sp>
        <p:nvSpPr>
          <p:cNvPr id="92" name="Google Shape;92;p27"/>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gradFill>
          <a:gsLst>
            <a:gs pos="0">
              <a:srgbClr val="439FD7"/>
            </a:gs>
            <a:gs pos="25000">
              <a:srgbClr val="4397CA"/>
            </a:gs>
            <a:gs pos="100000">
              <a:srgbClr val="00466A"/>
            </a:gs>
          </a:gsLst>
          <a:path path="circle">
            <a:fillToRect b="50%" l="50%" r="50%" t="50%"/>
          </a:path>
          <a:tileRect/>
        </a:gradFill>
      </p:bgPr>
    </p:bg>
    <p:spTree>
      <p:nvGrpSpPr>
        <p:cNvPr id="97" name="Shape 97"/>
        <p:cNvGrpSpPr/>
        <p:nvPr/>
      </p:nvGrpSpPr>
      <p:grpSpPr>
        <a:xfrm>
          <a:off x="0" y="0"/>
          <a:ext cx="0" cy="0"/>
          <a:chOff x="0" y="0"/>
          <a:chExt cx="0" cy="0"/>
        </a:xfrm>
      </p:grpSpPr>
      <p:sp>
        <p:nvSpPr>
          <p:cNvPr id="98" name="Google Shape;98;p37"/>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7"/>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00" name="Google Shape;100;p3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D0E9ED"/>
                </a:solidFill>
                <a:latin typeface="Constantia"/>
                <a:ea typeface="Constantia"/>
                <a:cs typeface="Constantia"/>
                <a:sym typeface="Constantia"/>
              </a:defRPr>
            </a:lvl1pPr>
            <a:lvl2pPr indent="0" lvl="1" marL="0" marR="0" algn="r">
              <a:spcBef>
                <a:spcPts val="0"/>
              </a:spcBef>
              <a:spcAft>
                <a:spcPts val="0"/>
              </a:spcAft>
              <a:buNone/>
              <a:defRPr sz="1200">
                <a:solidFill>
                  <a:srgbClr val="D0E9ED"/>
                </a:solidFill>
                <a:latin typeface="Constantia"/>
                <a:ea typeface="Constantia"/>
                <a:cs typeface="Constantia"/>
                <a:sym typeface="Constantia"/>
              </a:defRPr>
            </a:lvl2pPr>
            <a:lvl3pPr indent="0" lvl="2" marL="0" marR="0" algn="r">
              <a:spcBef>
                <a:spcPts val="0"/>
              </a:spcBef>
              <a:spcAft>
                <a:spcPts val="0"/>
              </a:spcAft>
              <a:buNone/>
              <a:defRPr sz="1200">
                <a:solidFill>
                  <a:srgbClr val="D0E9ED"/>
                </a:solidFill>
                <a:latin typeface="Constantia"/>
                <a:ea typeface="Constantia"/>
                <a:cs typeface="Constantia"/>
                <a:sym typeface="Constantia"/>
              </a:defRPr>
            </a:lvl3pPr>
            <a:lvl4pPr indent="0" lvl="3" marL="0" marR="0" algn="r">
              <a:spcBef>
                <a:spcPts val="0"/>
              </a:spcBef>
              <a:spcAft>
                <a:spcPts val="0"/>
              </a:spcAft>
              <a:buNone/>
              <a:defRPr sz="1200">
                <a:solidFill>
                  <a:srgbClr val="D0E9ED"/>
                </a:solidFill>
                <a:latin typeface="Constantia"/>
                <a:ea typeface="Constantia"/>
                <a:cs typeface="Constantia"/>
                <a:sym typeface="Constantia"/>
              </a:defRPr>
            </a:lvl4pPr>
            <a:lvl5pPr indent="0" lvl="4" marL="0" marR="0" algn="r">
              <a:spcBef>
                <a:spcPts val="0"/>
              </a:spcBef>
              <a:spcAft>
                <a:spcPts val="0"/>
              </a:spcAft>
              <a:buNone/>
              <a:defRPr sz="1200">
                <a:solidFill>
                  <a:srgbClr val="D0E9ED"/>
                </a:solidFill>
                <a:latin typeface="Constantia"/>
                <a:ea typeface="Constantia"/>
                <a:cs typeface="Constantia"/>
                <a:sym typeface="Constantia"/>
              </a:defRPr>
            </a:lvl5pPr>
            <a:lvl6pPr indent="0" lvl="5" marL="0" marR="0" algn="r">
              <a:spcBef>
                <a:spcPts val="0"/>
              </a:spcBef>
              <a:spcAft>
                <a:spcPts val="0"/>
              </a:spcAft>
              <a:buNone/>
              <a:defRPr sz="1200">
                <a:solidFill>
                  <a:srgbClr val="D0E9ED"/>
                </a:solidFill>
                <a:latin typeface="Constantia"/>
                <a:ea typeface="Constantia"/>
                <a:cs typeface="Constantia"/>
                <a:sym typeface="Constantia"/>
              </a:defRPr>
            </a:lvl6pPr>
            <a:lvl7pPr indent="0" lvl="6" marL="0" marR="0" algn="r">
              <a:spcBef>
                <a:spcPts val="0"/>
              </a:spcBef>
              <a:spcAft>
                <a:spcPts val="0"/>
              </a:spcAft>
              <a:buNone/>
              <a:defRPr sz="1200">
                <a:solidFill>
                  <a:srgbClr val="D0E9ED"/>
                </a:solidFill>
                <a:latin typeface="Constantia"/>
                <a:ea typeface="Constantia"/>
                <a:cs typeface="Constantia"/>
                <a:sym typeface="Constantia"/>
              </a:defRPr>
            </a:lvl7pPr>
            <a:lvl8pPr indent="0" lvl="7" marL="0" marR="0" algn="r">
              <a:spcBef>
                <a:spcPts val="0"/>
              </a:spcBef>
              <a:spcAft>
                <a:spcPts val="0"/>
              </a:spcAft>
              <a:buNone/>
              <a:defRPr sz="1200">
                <a:solidFill>
                  <a:srgbClr val="D0E9ED"/>
                </a:solidFill>
                <a:latin typeface="Constantia"/>
                <a:ea typeface="Constantia"/>
                <a:cs typeface="Constantia"/>
                <a:sym typeface="Constantia"/>
              </a:defRPr>
            </a:lvl8pPr>
            <a:lvl9pPr indent="0" lvl="8" marL="0" marR="0" algn="r">
              <a:spcBef>
                <a:spcPts val="0"/>
              </a:spcBef>
              <a:spcAft>
                <a:spcPts val="0"/>
              </a:spcAft>
              <a:buNone/>
              <a:defRPr sz="1200">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103" name="Shape 103"/>
        <p:cNvGrpSpPr/>
        <p:nvPr/>
      </p:nvGrpSpPr>
      <p:grpSpPr>
        <a:xfrm>
          <a:off x="0" y="0"/>
          <a:ext cx="0" cy="0"/>
          <a:chOff x="0" y="0"/>
          <a:chExt cx="0" cy="0"/>
        </a:xfrm>
      </p:grpSpPr>
      <p:sp>
        <p:nvSpPr>
          <p:cNvPr id="104" name="Google Shape;104;p38"/>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8"/>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3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D0E9ED"/>
                </a:solidFill>
                <a:latin typeface="Constantia"/>
                <a:ea typeface="Constantia"/>
                <a:cs typeface="Constantia"/>
                <a:sym typeface="Constantia"/>
              </a:defRPr>
            </a:lvl1pPr>
            <a:lvl2pPr indent="0" lvl="1" marL="0" marR="0" algn="r">
              <a:spcBef>
                <a:spcPts val="0"/>
              </a:spcBef>
              <a:spcAft>
                <a:spcPts val="0"/>
              </a:spcAft>
              <a:buNone/>
              <a:defRPr sz="1200">
                <a:solidFill>
                  <a:srgbClr val="D0E9ED"/>
                </a:solidFill>
                <a:latin typeface="Constantia"/>
                <a:ea typeface="Constantia"/>
                <a:cs typeface="Constantia"/>
                <a:sym typeface="Constantia"/>
              </a:defRPr>
            </a:lvl2pPr>
            <a:lvl3pPr indent="0" lvl="2" marL="0" marR="0" algn="r">
              <a:spcBef>
                <a:spcPts val="0"/>
              </a:spcBef>
              <a:spcAft>
                <a:spcPts val="0"/>
              </a:spcAft>
              <a:buNone/>
              <a:defRPr sz="1200">
                <a:solidFill>
                  <a:srgbClr val="D0E9ED"/>
                </a:solidFill>
                <a:latin typeface="Constantia"/>
                <a:ea typeface="Constantia"/>
                <a:cs typeface="Constantia"/>
                <a:sym typeface="Constantia"/>
              </a:defRPr>
            </a:lvl3pPr>
            <a:lvl4pPr indent="0" lvl="3" marL="0" marR="0" algn="r">
              <a:spcBef>
                <a:spcPts val="0"/>
              </a:spcBef>
              <a:spcAft>
                <a:spcPts val="0"/>
              </a:spcAft>
              <a:buNone/>
              <a:defRPr sz="1200">
                <a:solidFill>
                  <a:srgbClr val="D0E9ED"/>
                </a:solidFill>
                <a:latin typeface="Constantia"/>
                <a:ea typeface="Constantia"/>
                <a:cs typeface="Constantia"/>
                <a:sym typeface="Constantia"/>
              </a:defRPr>
            </a:lvl4pPr>
            <a:lvl5pPr indent="0" lvl="4" marL="0" marR="0" algn="r">
              <a:spcBef>
                <a:spcPts val="0"/>
              </a:spcBef>
              <a:spcAft>
                <a:spcPts val="0"/>
              </a:spcAft>
              <a:buNone/>
              <a:defRPr sz="1200">
                <a:solidFill>
                  <a:srgbClr val="D0E9ED"/>
                </a:solidFill>
                <a:latin typeface="Constantia"/>
                <a:ea typeface="Constantia"/>
                <a:cs typeface="Constantia"/>
                <a:sym typeface="Constantia"/>
              </a:defRPr>
            </a:lvl5pPr>
            <a:lvl6pPr indent="0" lvl="5" marL="0" marR="0" algn="r">
              <a:spcBef>
                <a:spcPts val="0"/>
              </a:spcBef>
              <a:spcAft>
                <a:spcPts val="0"/>
              </a:spcAft>
              <a:buNone/>
              <a:defRPr sz="1200">
                <a:solidFill>
                  <a:srgbClr val="D0E9ED"/>
                </a:solidFill>
                <a:latin typeface="Constantia"/>
                <a:ea typeface="Constantia"/>
                <a:cs typeface="Constantia"/>
                <a:sym typeface="Constantia"/>
              </a:defRPr>
            </a:lvl6pPr>
            <a:lvl7pPr indent="0" lvl="6" marL="0" marR="0" algn="r">
              <a:spcBef>
                <a:spcPts val="0"/>
              </a:spcBef>
              <a:spcAft>
                <a:spcPts val="0"/>
              </a:spcAft>
              <a:buNone/>
              <a:defRPr sz="1200">
                <a:solidFill>
                  <a:srgbClr val="D0E9ED"/>
                </a:solidFill>
                <a:latin typeface="Constantia"/>
                <a:ea typeface="Constantia"/>
                <a:cs typeface="Constantia"/>
                <a:sym typeface="Constantia"/>
              </a:defRPr>
            </a:lvl7pPr>
            <a:lvl8pPr indent="0" lvl="7" marL="0" marR="0" algn="r">
              <a:spcBef>
                <a:spcPts val="0"/>
              </a:spcBef>
              <a:spcAft>
                <a:spcPts val="0"/>
              </a:spcAft>
              <a:buNone/>
              <a:defRPr sz="1200">
                <a:solidFill>
                  <a:srgbClr val="D0E9ED"/>
                </a:solidFill>
                <a:latin typeface="Constantia"/>
                <a:ea typeface="Constantia"/>
                <a:cs typeface="Constantia"/>
                <a:sym typeface="Constantia"/>
              </a:defRPr>
            </a:lvl8pPr>
            <a:lvl9pPr indent="0" lvl="8" marL="0" marR="0" algn="r">
              <a:spcBef>
                <a:spcPts val="0"/>
              </a:spcBef>
              <a:spcAft>
                <a:spcPts val="0"/>
              </a:spcAft>
              <a:buNone/>
              <a:defRPr sz="1200">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9" name="Shape 109"/>
        <p:cNvGrpSpPr/>
        <p:nvPr/>
      </p:nvGrpSpPr>
      <p:grpSpPr>
        <a:xfrm>
          <a:off x="0" y="0"/>
          <a:ext cx="0" cy="0"/>
          <a:chOff x="0" y="0"/>
          <a:chExt cx="0" cy="0"/>
        </a:xfrm>
      </p:grpSpPr>
      <p:sp>
        <p:nvSpPr>
          <p:cNvPr id="110" name="Google Shape;110;p39"/>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9"/>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2" name="Google Shape;112;p39"/>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3" name="Google Shape;113;p3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16" name="Shape 116"/>
        <p:cNvGrpSpPr/>
        <p:nvPr/>
      </p:nvGrpSpPr>
      <p:grpSpPr>
        <a:xfrm>
          <a:off x="0" y="0"/>
          <a:ext cx="0" cy="0"/>
          <a:chOff x="0" y="0"/>
          <a:chExt cx="0" cy="0"/>
        </a:xfrm>
      </p:grpSpPr>
      <p:sp>
        <p:nvSpPr>
          <p:cNvPr id="117" name="Google Shape;117;p4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0"/>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9" name="Google Shape;119;p40"/>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0" name="Google Shape;120;p40"/>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1" name="Google Shape;121;p40"/>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2" name="Google Shape;122;p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25" name="Shape 125"/>
        <p:cNvGrpSpPr/>
        <p:nvPr/>
      </p:nvGrpSpPr>
      <p:grpSpPr>
        <a:xfrm>
          <a:off x="0" y="0"/>
          <a:ext cx="0" cy="0"/>
          <a:chOff x="0" y="0"/>
          <a:chExt cx="0" cy="0"/>
        </a:xfrm>
      </p:grpSpPr>
      <p:sp>
        <p:nvSpPr>
          <p:cNvPr id="126" name="Google Shape;126;p41"/>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30" name="Shape 130"/>
        <p:cNvGrpSpPr/>
        <p:nvPr/>
      </p:nvGrpSpPr>
      <p:grpSpPr>
        <a:xfrm>
          <a:off x="0" y="0"/>
          <a:ext cx="0" cy="0"/>
          <a:chOff x="0" y="0"/>
          <a:chExt cx="0" cy="0"/>
        </a:xfrm>
      </p:grpSpPr>
      <p:sp>
        <p:nvSpPr>
          <p:cNvPr id="131" name="Google Shape;131;p4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34" name="Shape 134"/>
        <p:cNvGrpSpPr/>
        <p:nvPr/>
      </p:nvGrpSpPr>
      <p:grpSpPr>
        <a:xfrm>
          <a:off x="0" y="0"/>
          <a:ext cx="0" cy="0"/>
          <a:chOff x="0" y="0"/>
          <a:chExt cx="0" cy="0"/>
        </a:xfrm>
      </p:grpSpPr>
      <p:sp>
        <p:nvSpPr>
          <p:cNvPr id="135" name="Google Shape;135;p43"/>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3"/>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7" name="Google Shape;137;p43"/>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8" name="Google Shape;138;p4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sp>
        <p:nvSpPr>
          <p:cNvPr id="18" name="Google Shape;1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41" name="Shape 141"/>
        <p:cNvGrpSpPr/>
        <p:nvPr/>
      </p:nvGrpSpPr>
      <p:grpSpPr>
        <a:xfrm>
          <a:off x="0" y="0"/>
          <a:ext cx="0" cy="0"/>
          <a:chOff x="0" y="0"/>
          <a:chExt cx="0" cy="0"/>
        </a:xfrm>
      </p:grpSpPr>
      <p:sp>
        <p:nvSpPr>
          <p:cNvPr id="142" name="Google Shape;142;p44"/>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143" name="Google Shape;143;p44"/>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144" name="Google Shape;144;p44"/>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45" name="Google Shape;145;p44"/>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46" name="Google Shape;146;p44"/>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4"/>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8" name="Google Shape;148;p44"/>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149" name="Google Shape;149;p4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4"/>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52" name="Shape 152"/>
        <p:cNvGrpSpPr/>
        <p:nvPr/>
      </p:nvGrpSpPr>
      <p:grpSpPr>
        <a:xfrm>
          <a:off x="0" y="0"/>
          <a:ext cx="0" cy="0"/>
          <a:chOff x="0" y="0"/>
          <a:chExt cx="0" cy="0"/>
        </a:xfrm>
      </p:grpSpPr>
      <p:sp>
        <p:nvSpPr>
          <p:cNvPr id="153" name="Google Shape;153;p4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5"/>
          <p:cNvSpPr txBox="1"/>
          <p:nvPr>
            <p:ph idx="1" type="body"/>
          </p:nvPr>
        </p:nvSpPr>
        <p:spPr>
          <a:xfrm rot="5400000">
            <a:off x="2377281" y="15081"/>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5" name="Google Shape;155;p4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58" name="Shape 158"/>
        <p:cNvGrpSpPr/>
        <p:nvPr/>
      </p:nvGrpSpPr>
      <p:grpSpPr>
        <a:xfrm>
          <a:off x="0" y="0"/>
          <a:ext cx="0" cy="0"/>
          <a:chOff x="0" y="0"/>
          <a:chExt cx="0" cy="0"/>
        </a:xfrm>
      </p:grpSpPr>
      <p:sp>
        <p:nvSpPr>
          <p:cNvPr id="159" name="Google Shape;159;p46"/>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6"/>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1" name="Google Shape;161;p4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rgbClr val="035C75"/>
                </a:solidFill>
                <a:latin typeface="Constantia"/>
                <a:ea typeface="Constantia"/>
                <a:cs typeface="Constantia"/>
                <a:sym typeface="Constantia"/>
              </a:defRPr>
            </a:lvl1pPr>
            <a:lvl2pPr indent="0" lvl="1" marL="0" marR="0" algn="r">
              <a:spcBef>
                <a:spcPts val="0"/>
              </a:spcBef>
              <a:spcAft>
                <a:spcPts val="0"/>
              </a:spcAft>
              <a:buNone/>
              <a:defRPr sz="1200">
                <a:solidFill>
                  <a:srgbClr val="035C75"/>
                </a:solidFill>
                <a:latin typeface="Constantia"/>
                <a:ea typeface="Constantia"/>
                <a:cs typeface="Constantia"/>
                <a:sym typeface="Constantia"/>
              </a:defRPr>
            </a:lvl2pPr>
            <a:lvl3pPr indent="0" lvl="2" marL="0" marR="0" algn="r">
              <a:spcBef>
                <a:spcPts val="0"/>
              </a:spcBef>
              <a:spcAft>
                <a:spcPts val="0"/>
              </a:spcAft>
              <a:buNone/>
              <a:defRPr sz="1200">
                <a:solidFill>
                  <a:srgbClr val="035C75"/>
                </a:solidFill>
                <a:latin typeface="Constantia"/>
                <a:ea typeface="Constantia"/>
                <a:cs typeface="Constantia"/>
                <a:sym typeface="Constantia"/>
              </a:defRPr>
            </a:lvl3pPr>
            <a:lvl4pPr indent="0" lvl="3" marL="0" marR="0" algn="r">
              <a:spcBef>
                <a:spcPts val="0"/>
              </a:spcBef>
              <a:spcAft>
                <a:spcPts val="0"/>
              </a:spcAft>
              <a:buNone/>
              <a:defRPr sz="1200">
                <a:solidFill>
                  <a:srgbClr val="035C75"/>
                </a:solidFill>
                <a:latin typeface="Constantia"/>
                <a:ea typeface="Constantia"/>
                <a:cs typeface="Constantia"/>
                <a:sym typeface="Constantia"/>
              </a:defRPr>
            </a:lvl4pPr>
            <a:lvl5pPr indent="0" lvl="4" marL="0" marR="0" algn="r">
              <a:spcBef>
                <a:spcPts val="0"/>
              </a:spcBef>
              <a:spcAft>
                <a:spcPts val="0"/>
              </a:spcAft>
              <a:buNone/>
              <a:defRPr sz="1200">
                <a:solidFill>
                  <a:srgbClr val="035C75"/>
                </a:solidFill>
                <a:latin typeface="Constantia"/>
                <a:ea typeface="Constantia"/>
                <a:cs typeface="Constantia"/>
                <a:sym typeface="Constantia"/>
              </a:defRPr>
            </a:lvl5pPr>
            <a:lvl6pPr indent="0" lvl="5" marL="0" marR="0" algn="r">
              <a:spcBef>
                <a:spcPts val="0"/>
              </a:spcBef>
              <a:spcAft>
                <a:spcPts val="0"/>
              </a:spcAft>
              <a:buNone/>
              <a:defRPr sz="1200">
                <a:solidFill>
                  <a:srgbClr val="035C75"/>
                </a:solidFill>
                <a:latin typeface="Constantia"/>
                <a:ea typeface="Constantia"/>
                <a:cs typeface="Constantia"/>
                <a:sym typeface="Constantia"/>
              </a:defRPr>
            </a:lvl6pPr>
            <a:lvl7pPr indent="0" lvl="6" marL="0" marR="0" algn="r">
              <a:spcBef>
                <a:spcPts val="0"/>
              </a:spcBef>
              <a:spcAft>
                <a:spcPts val="0"/>
              </a:spcAft>
              <a:buNone/>
              <a:defRPr sz="1200">
                <a:solidFill>
                  <a:srgbClr val="035C75"/>
                </a:solidFill>
                <a:latin typeface="Constantia"/>
                <a:ea typeface="Constantia"/>
                <a:cs typeface="Constantia"/>
                <a:sym typeface="Constantia"/>
              </a:defRPr>
            </a:lvl7pPr>
            <a:lvl8pPr indent="0" lvl="7" marL="0" marR="0" algn="r">
              <a:spcBef>
                <a:spcPts val="0"/>
              </a:spcBef>
              <a:spcAft>
                <a:spcPts val="0"/>
              </a:spcAft>
              <a:buNone/>
              <a:defRPr sz="1200">
                <a:solidFill>
                  <a:srgbClr val="035C75"/>
                </a:solidFill>
                <a:latin typeface="Constantia"/>
                <a:ea typeface="Constantia"/>
                <a:cs typeface="Constantia"/>
                <a:sym typeface="Constantia"/>
              </a:defRPr>
            </a:lvl8pPr>
            <a:lvl9pPr indent="0" lvl="8" marL="0" marR="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1792288" y="612775"/>
            <a:ext cx="5486400" cy="4114800"/>
          </a:xfrm>
          <a:prstGeom prst="rect">
            <a:avLst/>
          </a:prstGeom>
          <a:noFill/>
          <a:ln>
            <a:noFill/>
          </a:ln>
        </p:spPr>
      </p:sp>
      <p:sp>
        <p:nvSpPr>
          <p:cNvPr id="64" name="Google Shape;64;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80" name="Shape 80"/>
        <p:cNvGrpSpPr/>
        <p:nvPr/>
      </p:nvGrpSpPr>
      <p:grpSpPr>
        <a:xfrm>
          <a:off x="0" y="0"/>
          <a:ext cx="0" cy="0"/>
          <a:chOff x="0" y="0"/>
          <a:chExt cx="0" cy="0"/>
        </a:xfrm>
      </p:grpSpPr>
      <p:sp>
        <p:nvSpPr>
          <p:cNvPr id="81" name="Google Shape;81;p26"/>
          <p:cNvSpPr/>
          <p:nvPr/>
        </p:nvSpPr>
        <p:spPr>
          <a:xfrm>
            <a:off x="-9525" y="-7938"/>
            <a:ext cx="9163050" cy="104140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82" name="Google Shape;82;p26"/>
          <p:cNvSpPr/>
          <p:nvPr/>
        </p:nvSpPr>
        <p:spPr>
          <a:xfrm>
            <a:off x="4381500" y="-7938"/>
            <a:ext cx="47625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83" name="Google Shape;83;p2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84" name="Google Shape;84;p26"/>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85" name="Google Shape;85;p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86" name="Google Shape;86;p2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87" name="Google Shape;87;p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sz="1200">
                <a:solidFill>
                  <a:srgbClr val="035C75"/>
                </a:solidFill>
                <a:latin typeface="Constantia"/>
                <a:ea typeface="Constantia"/>
                <a:cs typeface="Constantia"/>
                <a:sym typeface="Constantia"/>
              </a:defRPr>
            </a:lvl1pPr>
            <a:lvl2pPr indent="0" lvl="1" marL="0" marR="0" rtl="0" algn="r">
              <a:spcBef>
                <a:spcPts val="0"/>
              </a:spcBef>
              <a:spcAft>
                <a:spcPts val="0"/>
              </a:spcAft>
              <a:buNone/>
              <a:defRPr sz="1200">
                <a:solidFill>
                  <a:srgbClr val="035C75"/>
                </a:solidFill>
                <a:latin typeface="Constantia"/>
                <a:ea typeface="Constantia"/>
                <a:cs typeface="Constantia"/>
                <a:sym typeface="Constantia"/>
              </a:defRPr>
            </a:lvl2pPr>
            <a:lvl3pPr indent="0" lvl="2" marL="0" marR="0" rtl="0" algn="r">
              <a:spcBef>
                <a:spcPts val="0"/>
              </a:spcBef>
              <a:spcAft>
                <a:spcPts val="0"/>
              </a:spcAft>
              <a:buNone/>
              <a:defRPr sz="1200">
                <a:solidFill>
                  <a:srgbClr val="035C75"/>
                </a:solidFill>
                <a:latin typeface="Constantia"/>
                <a:ea typeface="Constantia"/>
                <a:cs typeface="Constantia"/>
                <a:sym typeface="Constantia"/>
              </a:defRPr>
            </a:lvl3pPr>
            <a:lvl4pPr indent="0" lvl="3" marL="0" marR="0" rtl="0" algn="r">
              <a:spcBef>
                <a:spcPts val="0"/>
              </a:spcBef>
              <a:spcAft>
                <a:spcPts val="0"/>
              </a:spcAft>
              <a:buNone/>
              <a:defRPr sz="1200">
                <a:solidFill>
                  <a:srgbClr val="035C75"/>
                </a:solidFill>
                <a:latin typeface="Constantia"/>
                <a:ea typeface="Constantia"/>
                <a:cs typeface="Constantia"/>
                <a:sym typeface="Constantia"/>
              </a:defRPr>
            </a:lvl4pPr>
            <a:lvl5pPr indent="0" lvl="4" marL="0" marR="0" rtl="0" algn="r">
              <a:spcBef>
                <a:spcPts val="0"/>
              </a:spcBef>
              <a:spcAft>
                <a:spcPts val="0"/>
              </a:spcAft>
              <a:buNone/>
              <a:defRPr sz="1200">
                <a:solidFill>
                  <a:srgbClr val="035C75"/>
                </a:solidFill>
                <a:latin typeface="Constantia"/>
                <a:ea typeface="Constantia"/>
                <a:cs typeface="Constantia"/>
                <a:sym typeface="Constantia"/>
              </a:defRPr>
            </a:lvl5pPr>
            <a:lvl6pPr indent="0" lvl="5" marL="0" marR="0" rtl="0" algn="r">
              <a:spcBef>
                <a:spcPts val="0"/>
              </a:spcBef>
              <a:spcAft>
                <a:spcPts val="0"/>
              </a:spcAft>
              <a:buNone/>
              <a:defRPr sz="1200">
                <a:solidFill>
                  <a:srgbClr val="035C75"/>
                </a:solidFill>
                <a:latin typeface="Constantia"/>
                <a:ea typeface="Constantia"/>
                <a:cs typeface="Constantia"/>
                <a:sym typeface="Constantia"/>
              </a:defRPr>
            </a:lvl6pPr>
            <a:lvl7pPr indent="0" lvl="6" marL="0" marR="0" rtl="0" algn="r">
              <a:spcBef>
                <a:spcPts val="0"/>
              </a:spcBef>
              <a:spcAft>
                <a:spcPts val="0"/>
              </a:spcAft>
              <a:buNone/>
              <a:defRPr sz="1200">
                <a:solidFill>
                  <a:srgbClr val="035C75"/>
                </a:solidFill>
                <a:latin typeface="Constantia"/>
                <a:ea typeface="Constantia"/>
                <a:cs typeface="Constantia"/>
                <a:sym typeface="Constantia"/>
              </a:defRPr>
            </a:lvl7pPr>
            <a:lvl8pPr indent="0" lvl="7" marL="0" marR="0" rtl="0" algn="r">
              <a:spcBef>
                <a:spcPts val="0"/>
              </a:spcBef>
              <a:spcAft>
                <a:spcPts val="0"/>
              </a:spcAft>
              <a:buNone/>
              <a:defRPr sz="1200">
                <a:solidFill>
                  <a:srgbClr val="035C75"/>
                </a:solidFill>
                <a:latin typeface="Constantia"/>
                <a:ea typeface="Constantia"/>
                <a:cs typeface="Constantia"/>
                <a:sym typeface="Constantia"/>
              </a:defRPr>
            </a:lvl8pPr>
            <a:lvl9pPr indent="0" lvl="8" marL="0" marR="0" rtl="0" algn="r">
              <a:spcBef>
                <a:spcPts val="0"/>
              </a:spcBef>
              <a:spcAft>
                <a:spcPts val="0"/>
              </a:spcAft>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grpSp>
        <p:nvGrpSpPr>
          <p:cNvPr id="88" name="Google Shape;88;p26"/>
          <p:cNvGrpSpPr/>
          <p:nvPr/>
        </p:nvGrpSpPr>
        <p:grpSpPr>
          <a:xfrm>
            <a:off x="-29327" y="-14808"/>
            <a:ext cx="9198220" cy="1083716"/>
            <a:chOff x="-29322" y="-1971"/>
            <a:chExt cx="9198255" cy="1086266"/>
          </a:xfrm>
        </p:grpSpPr>
        <p:sp>
          <p:nvSpPr>
            <p:cNvPr id="89" name="Google Shape;89;p26"/>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90" name="Google Shape;90;p26"/>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gif"/><Relationship Id="rId4" Type="http://schemas.openxmlformats.org/officeDocument/2006/relationships/image" Target="../media/image3.gif"/><Relationship Id="rId5" Type="http://schemas.openxmlformats.org/officeDocument/2006/relationships/image" Target="../media/image1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s-ES">
                <a:highlight>
                  <a:srgbClr val="FFFF00"/>
                </a:highlight>
              </a:rPr>
              <a:t>FUNCIONES</a:t>
            </a:r>
            <a:endParaRPr>
              <a:highlight>
                <a:srgbClr val="FFFF00"/>
              </a:highlight>
            </a:endParaRPr>
          </a:p>
        </p:txBody>
      </p:sp>
      <p:sp>
        <p:nvSpPr>
          <p:cNvPr id="169" name="Google Shape;16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s-ES"/>
              <a:t>Las funciones nos permiten crear programas más estructurados y facilitan la reutilización del código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txBox="1"/>
          <p:nvPr/>
        </p:nvSpPr>
        <p:spPr>
          <a:xfrm>
            <a:off x="547936" y="701080"/>
            <a:ext cx="8128500" cy="591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&lt;?php</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"Primer tipo de función.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function verificarClaves1(){</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if($_REQUEST['clave1']!=$_REQUEST['clave2'])</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"Las contraseñas tecleadas son distintas";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else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"Correcto.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verificarClaves1();</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"&lt;br /&gt;";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"Segundo tipo de función.     ";</a:t>
            </a:r>
            <a:endParaRPr/>
          </a:p>
          <a:p>
            <a:pPr indent="0" lvl="0" marL="0" marR="0" rtl="0" algn="l">
              <a:spcBef>
                <a:spcPts val="0"/>
              </a:spcBef>
              <a:spcAft>
                <a:spcPts val="0"/>
              </a:spcAft>
              <a:buNone/>
            </a:pPr>
            <a:r>
              <a:rPr lang="es-ES" sz="1800">
                <a:solidFill>
                  <a:schemeClr val="dk1"/>
                </a:solidFill>
                <a:highlight>
                  <a:srgbClr val="FFF2CC"/>
                </a:highlight>
                <a:latin typeface="Calibri"/>
                <a:ea typeface="Calibri"/>
                <a:cs typeface="Calibri"/>
                <a:sym typeface="Calibri"/>
              </a:rPr>
              <a:t>function verificarClaves2($cla1,$cla2)</a:t>
            </a:r>
            <a:endParaRPr>
              <a:highlight>
                <a:srgbClr val="FFF2CC"/>
              </a:highlight>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if ($cla1!=$cla2)</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"Las contraseñas tecleadas son distintas";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else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"Correcto.";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v</a:t>
            </a:r>
            <a:r>
              <a:rPr lang="es-ES" sz="1800">
                <a:solidFill>
                  <a:schemeClr val="dk1"/>
                </a:solidFill>
                <a:highlight>
                  <a:srgbClr val="FFF2CC"/>
                </a:highlight>
                <a:latin typeface="Calibri"/>
                <a:ea typeface="Calibri"/>
                <a:cs typeface="Calibri"/>
                <a:sym typeface="Calibri"/>
              </a:rPr>
              <a:t>erificarClaves2($_REQUEST['clave1'],$_REQUEST['clave2']);</a:t>
            </a:r>
            <a:endParaRPr>
              <a:highlight>
                <a:srgbClr val="FFF2CC"/>
              </a:highlight>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"&lt;br /&gt;";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1"/>
          <p:cNvSpPr txBox="1"/>
          <p:nvPr/>
        </p:nvSpPr>
        <p:spPr>
          <a:xfrm>
            <a:off x="710502" y="620688"/>
            <a:ext cx="7416900" cy="624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Calibri"/>
                <a:ea typeface="Calibri"/>
                <a:cs typeface="Calibri"/>
                <a:sym typeface="Calibri"/>
              </a:rPr>
              <a:t>echo "Tercer  tipo de función.   ";</a:t>
            </a:r>
            <a:endParaRPr/>
          </a:p>
          <a:p>
            <a:pPr indent="0" lvl="0" marL="0" marR="0" rtl="0" algn="l">
              <a:spcBef>
                <a:spcPts val="0"/>
              </a:spcBef>
              <a:spcAft>
                <a:spcPts val="0"/>
              </a:spcAft>
              <a:buNone/>
            </a:pPr>
            <a:r>
              <a:rPr lang="es-ES" sz="1600">
                <a:solidFill>
                  <a:schemeClr val="dk1"/>
                </a:solidFill>
                <a:highlight>
                  <a:srgbClr val="FFF2CC"/>
                </a:highlight>
                <a:latin typeface="Calibri"/>
                <a:ea typeface="Calibri"/>
                <a:cs typeface="Calibri"/>
                <a:sym typeface="Calibri"/>
              </a:rPr>
              <a:t>function verificarClaves3()</a:t>
            </a:r>
            <a:endParaRPr>
              <a:highlight>
                <a:srgbClr val="FFF2CC"/>
              </a:highlight>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if($_REQUEST['clave1']!=$_REQUEST['clave2'])</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$men= "Las contraseñas tecleadas son distintas";</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else</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$men= "Correcto.";</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return $men;</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$men=verificarClaves3();</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echo $men;</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echo "&lt;br /&gt;";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echo "Cuarto tipo de función.    ";</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function verificarClaves4($cla1,$cla2)</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if ($cla1!=$cla2)</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$men= "Las contraseñas tecleadas son distintas";</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else</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$men= "Correcto.";</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return $men;</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$men=verificarClaves4($_REQUEST['clave1'],$_REQUEST['clave2']);</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echo $men;</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?&gt;</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12"/>
          <p:cNvPicPr preferRelativeResize="0"/>
          <p:nvPr/>
        </p:nvPicPr>
        <p:blipFill rotWithShape="1">
          <a:blip r:embed="rId3">
            <a:alphaModFix/>
          </a:blip>
          <a:srcRect b="0" l="0" r="0" t="0"/>
          <a:stretch/>
        </p:blipFill>
        <p:spPr>
          <a:xfrm>
            <a:off x="755576" y="439738"/>
            <a:ext cx="6371158" cy="597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3"/>
          <p:cNvSpPr txBox="1"/>
          <p:nvPr/>
        </p:nvSpPr>
        <p:spPr>
          <a:xfrm>
            <a:off x="755576" y="692696"/>
            <a:ext cx="7776864"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Si una función  retorna más de un valor debemos emplear parámetros por referencia.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"Parámetros por referencia";</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function operaciones($n1,$n2,&amp;$suma,&amp;$multiplicar)</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$suma=$n1+$n2;</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$multiplicar=$n1*$n2;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operaciones(2,3,$suma,$producto);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$suma;</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"&lt;br /&gt;";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$producto;</a:t>
            </a:r>
            <a:endParaRPr/>
          </a:p>
        </p:txBody>
      </p:sp>
      <p:sp>
        <p:nvSpPr>
          <p:cNvPr id="268" name="Google Shape;268;p13"/>
          <p:cNvSpPr txBox="1"/>
          <p:nvPr/>
        </p:nvSpPr>
        <p:spPr>
          <a:xfrm>
            <a:off x="755576" y="5301208"/>
            <a:ext cx="79208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 Colocamos el carácter ampersand : &amp; al parámetro.</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4"/>
          <p:cNvSpPr/>
          <p:nvPr/>
        </p:nvSpPr>
        <p:spPr>
          <a:xfrm>
            <a:off x="467544" y="366623"/>
            <a:ext cx="8424936" cy="32316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dk1"/>
                </a:solidFill>
                <a:latin typeface="Calibri"/>
                <a:ea typeface="Calibri"/>
                <a:cs typeface="Calibri"/>
                <a:sym typeface="Calibri"/>
              </a:rPr>
              <a:t>PHP permite a las funciones tener valores de argumentos por defecto. Para ello, se asigna un valor al argumento en la definición de la función.</a:t>
            </a:r>
            <a:endParaRPr/>
          </a:p>
          <a:p>
            <a:pPr indent="0" lvl="0" marL="0" marR="0" rtl="0" algn="l">
              <a:lnSpc>
                <a:spcPct val="150000"/>
              </a:lnSpc>
              <a:spcBef>
                <a:spcPts val="0"/>
              </a:spcBef>
              <a:spcAft>
                <a:spcPts val="0"/>
              </a:spcAft>
              <a:buNone/>
            </a:pPr>
            <a:r>
              <a:t/>
            </a:r>
            <a:endParaRPr sz="800">
              <a:solidFill>
                <a:schemeClr val="dk1"/>
              </a:solidFill>
              <a:latin typeface="Calibri"/>
              <a:ea typeface="Calibri"/>
              <a:cs typeface="Calibri"/>
              <a:sym typeface="Calibri"/>
            </a:endParaRPr>
          </a:p>
          <a:p>
            <a:pPr indent="0" lvl="1" marL="274638" marR="0" rtl="0" algn="l">
              <a:spcBef>
                <a:spcPts val="0"/>
              </a:spcBef>
              <a:spcAft>
                <a:spcPts val="0"/>
              </a:spcAft>
              <a:buClr>
                <a:schemeClr val="dk1"/>
              </a:buClr>
              <a:buSzPts val="2000"/>
              <a:buFont typeface="Consolas"/>
              <a:buNone/>
            </a:pPr>
            <a:r>
              <a:rPr b="0" i="0" lang="es-ES" sz="2000" u="none" cap="none" strike="noStrike">
                <a:solidFill>
                  <a:schemeClr val="dk1"/>
                </a:solidFill>
                <a:latin typeface="Consolas"/>
                <a:ea typeface="Consolas"/>
                <a:cs typeface="Consolas"/>
                <a:sym typeface="Consolas"/>
              </a:rPr>
              <a:t>Ejemplo:</a:t>
            </a:r>
            <a:endParaRPr/>
          </a:p>
          <a:p>
            <a:pPr indent="0" lvl="1" marL="274638" marR="0" rtl="0" algn="l">
              <a:spcBef>
                <a:spcPts val="0"/>
              </a:spcBef>
              <a:spcAft>
                <a:spcPts val="0"/>
              </a:spcAft>
              <a:buClr>
                <a:schemeClr val="dk1"/>
              </a:buClr>
              <a:buSzPts val="2000"/>
              <a:buFont typeface="Consolas"/>
              <a:buNone/>
            </a:pPr>
            <a:r>
              <a:rPr b="0" i="0" lang="es-ES" sz="2000" u="none" cap="none" strike="noStrike">
                <a:solidFill>
                  <a:schemeClr val="dk1"/>
                </a:solidFill>
                <a:latin typeface="Consolas"/>
                <a:ea typeface="Consolas"/>
                <a:cs typeface="Consolas"/>
                <a:sym typeface="Consolas"/>
              </a:rPr>
              <a:t>	function saludando ($who= "world") {</a:t>
            </a:r>
            <a:endParaRPr/>
          </a:p>
          <a:p>
            <a:pPr indent="0" lvl="1" marL="274638" marR="0" rtl="0" algn="l">
              <a:spcBef>
                <a:spcPts val="0"/>
              </a:spcBef>
              <a:spcAft>
                <a:spcPts val="0"/>
              </a:spcAft>
              <a:buClr>
                <a:schemeClr val="dk1"/>
              </a:buClr>
              <a:buSzPts val="2000"/>
              <a:buFont typeface="Consolas"/>
              <a:buNone/>
            </a:pPr>
            <a:r>
              <a:rPr b="0" i="0" lang="es-ES" sz="2000" u="none" cap="none" strike="noStrike">
                <a:solidFill>
                  <a:schemeClr val="dk1"/>
                </a:solidFill>
                <a:latin typeface="Consolas"/>
                <a:ea typeface="Consolas"/>
                <a:cs typeface="Consolas"/>
                <a:sym typeface="Consolas"/>
              </a:rPr>
              <a:t>        		print "Hello, $who!";</a:t>
            </a:r>
            <a:endParaRPr/>
          </a:p>
          <a:p>
            <a:pPr indent="0" lvl="1" marL="274638" marR="0" rtl="0" algn="l">
              <a:spcBef>
                <a:spcPts val="0"/>
              </a:spcBef>
              <a:spcAft>
                <a:spcPts val="0"/>
              </a:spcAft>
              <a:buClr>
                <a:schemeClr val="dk1"/>
              </a:buClr>
              <a:buSzPts val="2000"/>
              <a:buFont typeface="Consolas"/>
              <a:buNone/>
            </a:pPr>
            <a:r>
              <a:rPr b="0" i="0" lang="es-ES" sz="2000" u="none" cap="none" strike="noStrike">
                <a:solidFill>
                  <a:schemeClr val="dk1"/>
                </a:solidFill>
                <a:latin typeface="Consolas"/>
                <a:ea typeface="Consolas"/>
                <a:cs typeface="Consolas"/>
                <a:sym typeface="Consolas"/>
              </a:rPr>
              <a:t>     	}</a:t>
            </a:r>
            <a:endParaRPr/>
          </a:p>
          <a:p>
            <a:pPr indent="0" lvl="1" marL="274638" marR="0" rtl="0" algn="l">
              <a:spcBef>
                <a:spcPts val="0"/>
              </a:spcBef>
              <a:spcAft>
                <a:spcPts val="0"/>
              </a:spcAft>
              <a:buClr>
                <a:schemeClr val="dk1"/>
              </a:buClr>
              <a:buSzPts val="2000"/>
              <a:buFont typeface="Consolas"/>
              <a:buNone/>
            </a:pPr>
            <a:r>
              <a:rPr b="0" i="0" lang="es-ES" sz="2000" u="none" cap="none" strike="noStrike">
                <a:solidFill>
                  <a:schemeClr val="dk1"/>
                </a:solidFill>
                <a:latin typeface="Consolas"/>
                <a:ea typeface="Consolas"/>
                <a:cs typeface="Consolas"/>
                <a:sym typeface="Consolas"/>
              </a:rPr>
              <a:t>     saludando ( );  // muestra “Hello, world!”</a:t>
            </a:r>
            <a:endParaRPr/>
          </a:p>
          <a:p>
            <a:pPr indent="0" lvl="1" marL="274638" marR="0" rtl="0" algn="l">
              <a:spcBef>
                <a:spcPts val="0"/>
              </a:spcBef>
              <a:spcAft>
                <a:spcPts val="0"/>
              </a:spcAft>
              <a:buClr>
                <a:schemeClr val="dk1"/>
              </a:buClr>
              <a:buSzPts val="2000"/>
              <a:buFont typeface="Consolas"/>
              <a:buNone/>
            </a:pPr>
            <a:r>
              <a:rPr b="0" i="0" lang="es-ES" sz="2000" u="none" cap="none" strike="noStrike">
                <a:solidFill>
                  <a:schemeClr val="dk1"/>
                </a:solidFill>
                <a:latin typeface="Consolas"/>
                <a:ea typeface="Consolas"/>
                <a:cs typeface="Consolas"/>
                <a:sym typeface="Consolas"/>
              </a:rPr>
              <a:t>     saludando ("Sara");  // muestra “Hello, Sara!”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5"/>
          <p:cNvSpPr/>
          <p:nvPr/>
        </p:nvSpPr>
        <p:spPr>
          <a:xfrm>
            <a:off x="971600" y="404664"/>
            <a:ext cx="712879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Cuando se usan parámetros por defecto, estos tienen que estar </a:t>
            </a:r>
            <a:r>
              <a:rPr b="1" lang="es-ES" sz="1800">
                <a:solidFill>
                  <a:schemeClr val="dk1"/>
                </a:solidFill>
                <a:latin typeface="Calibri"/>
                <a:ea typeface="Calibri"/>
                <a:cs typeface="Calibri"/>
                <a:sym typeface="Calibri"/>
              </a:rPr>
              <a:t>a la derecha</a:t>
            </a:r>
            <a:r>
              <a:rPr lang="es-ES" sz="1800">
                <a:solidFill>
                  <a:schemeClr val="dk1"/>
                </a:solidFill>
                <a:latin typeface="Calibri"/>
                <a:ea typeface="Calibri"/>
                <a:cs typeface="Calibri"/>
                <a:sym typeface="Calibri"/>
              </a:rPr>
              <a:t> de cualquier parámetro sin valor por defecto; de otra manera las cosas no funcionarán de la forma esperada</a:t>
            </a:r>
            <a:endParaRPr/>
          </a:p>
        </p:txBody>
      </p:sp>
      <p:pic>
        <p:nvPicPr>
          <p:cNvPr id="279" name="Google Shape;279;p15"/>
          <p:cNvPicPr preferRelativeResize="0"/>
          <p:nvPr/>
        </p:nvPicPr>
        <p:blipFill rotWithShape="1">
          <a:blip r:embed="rId3">
            <a:alphaModFix/>
          </a:blip>
          <a:srcRect b="0" l="0" r="0" t="0"/>
          <a:stretch/>
        </p:blipFill>
        <p:spPr>
          <a:xfrm>
            <a:off x="1011796" y="1484784"/>
            <a:ext cx="6696744" cy="1296144"/>
          </a:xfrm>
          <a:prstGeom prst="rect">
            <a:avLst/>
          </a:prstGeom>
          <a:noFill/>
          <a:ln>
            <a:noFill/>
          </a:ln>
        </p:spPr>
      </p:pic>
      <p:sp>
        <p:nvSpPr>
          <p:cNvPr id="280" name="Google Shape;280;p15"/>
          <p:cNvSpPr/>
          <p:nvPr/>
        </p:nvSpPr>
        <p:spPr>
          <a:xfrm>
            <a:off x="971600" y="2924944"/>
            <a:ext cx="5253769" cy="400110"/>
          </a:xfrm>
          <a:prstGeom prst="rect">
            <a:avLst/>
          </a:prstGeom>
          <a:noFill/>
          <a:ln>
            <a:noFill/>
          </a:ln>
        </p:spPr>
        <p:txBody>
          <a:bodyPr anchorCtr="0" anchor="t" bIns="45700" lIns="91425" spcFirstLastPara="1" rIns="91425" wrap="square" tIns="45700">
            <a:spAutoFit/>
          </a:bodyPr>
          <a:lstStyle/>
          <a:p>
            <a:pPr indent="0" lvl="1" marL="274638" marR="0" rtl="0" algn="l">
              <a:spcBef>
                <a:spcPts val="0"/>
              </a:spcBef>
              <a:spcAft>
                <a:spcPts val="0"/>
              </a:spcAft>
              <a:buClr>
                <a:schemeClr val="dk1"/>
              </a:buClr>
              <a:buSzPts val="1600"/>
              <a:buFont typeface="Calibri"/>
              <a:buNone/>
            </a:pPr>
            <a:r>
              <a:rPr b="0" i="0" lang="es-ES" sz="1600" u="none" cap="none" strike="noStrike">
                <a:solidFill>
                  <a:schemeClr val="dk1"/>
                </a:solidFill>
                <a:latin typeface="Calibri"/>
                <a:ea typeface="Calibri"/>
                <a:cs typeface="Calibri"/>
                <a:sym typeface="Calibri"/>
              </a:rPr>
              <a:t>La salida del ejemplo anterior es: </a:t>
            </a:r>
            <a:r>
              <a:rPr b="0" i="0" lang="es-ES" sz="2000" u="none" cap="none" strike="noStrike">
                <a:solidFill>
                  <a:schemeClr val="dk1"/>
                </a:solidFill>
                <a:latin typeface="Calibri"/>
                <a:ea typeface="Calibri"/>
                <a:cs typeface="Calibri"/>
                <a:sym typeface="Calibri"/>
              </a:rPr>
              <a:t> </a:t>
            </a:r>
            <a:endParaRPr/>
          </a:p>
        </p:txBody>
      </p:sp>
      <p:pic>
        <p:nvPicPr>
          <p:cNvPr id="281" name="Google Shape;281;p15"/>
          <p:cNvPicPr preferRelativeResize="0"/>
          <p:nvPr/>
        </p:nvPicPr>
        <p:blipFill rotWithShape="1">
          <a:blip r:embed="rId4">
            <a:alphaModFix/>
          </a:blip>
          <a:srcRect b="0" l="0" r="0" t="0"/>
          <a:stretch/>
        </p:blipFill>
        <p:spPr>
          <a:xfrm>
            <a:off x="990937" y="3325054"/>
            <a:ext cx="6263164" cy="504056"/>
          </a:xfrm>
          <a:prstGeom prst="rect">
            <a:avLst/>
          </a:prstGeom>
          <a:noFill/>
          <a:ln>
            <a:noFill/>
          </a:ln>
        </p:spPr>
      </p:pic>
      <p:sp>
        <p:nvSpPr>
          <p:cNvPr id="282" name="Google Shape;282;p15"/>
          <p:cNvSpPr/>
          <p:nvPr/>
        </p:nvSpPr>
        <p:spPr>
          <a:xfrm>
            <a:off x="971600" y="3829110"/>
            <a:ext cx="3722173" cy="338554"/>
          </a:xfrm>
          <a:prstGeom prst="rect">
            <a:avLst/>
          </a:prstGeom>
          <a:noFill/>
          <a:ln>
            <a:noFill/>
          </a:ln>
        </p:spPr>
        <p:txBody>
          <a:bodyPr anchorCtr="0" anchor="t" bIns="45700" lIns="91425" spcFirstLastPara="1" rIns="91425" wrap="square" tIns="45700">
            <a:spAutoFit/>
          </a:bodyPr>
          <a:lstStyle/>
          <a:p>
            <a:pPr indent="0" lvl="1" marL="274638" marR="0" rtl="0" algn="l">
              <a:spcBef>
                <a:spcPts val="0"/>
              </a:spcBef>
              <a:spcAft>
                <a:spcPts val="0"/>
              </a:spcAft>
              <a:buClr>
                <a:schemeClr val="dk1"/>
              </a:buClr>
              <a:buSzPts val="1600"/>
              <a:buFont typeface="Calibri"/>
              <a:buNone/>
            </a:pPr>
            <a:r>
              <a:rPr b="0" i="0" lang="es-ES" sz="1600" u="none" cap="none" strike="noStrike">
                <a:solidFill>
                  <a:schemeClr val="dk1"/>
                </a:solidFill>
                <a:latin typeface="Calibri"/>
                <a:ea typeface="Calibri"/>
                <a:cs typeface="Calibri"/>
                <a:sym typeface="Calibri"/>
              </a:rPr>
              <a:t>Veamos cómo sería el código correcto: </a:t>
            </a:r>
            <a:endParaRPr/>
          </a:p>
        </p:txBody>
      </p:sp>
      <p:pic>
        <p:nvPicPr>
          <p:cNvPr id="283" name="Google Shape;283;p15"/>
          <p:cNvPicPr preferRelativeResize="0"/>
          <p:nvPr/>
        </p:nvPicPr>
        <p:blipFill rotWithShape="1">
          <a:blip r:embed="rId5">
            <a:alphaModFix/>
          </a:blip>
          <a:srcRect b="0" l="0" r="0" t="0"/>
          <a:stretch/>
        </p:blipFill>
        <p:spPr>
          <a:xfrm>
            <a:off x="1023167" y="4477173"/>
            <a:ext cx="6759398" cy="12241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6"/>
          <p:cNvSpPr/>
          <p:nvPr/>
        </p:nvSpPr>
        <p:spPr>
          <a:xfrm>
            <a:off x="755576" y="332655"/>
            <a:ext cx="7704856" cy="491530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ES" sz="1800">
                <a:solidFill>
                  <a:schemeClr val="dk1"/>
                </a:solidFill>
                <a:latin typeface="Calibri"/>
                <a:ea typeface="Calibri"/>
                <a:cs typeface="Calibri"/>
                <a:sym typeface="Calibri"/>
              </a:rPr>
              <a:t>Alcance de una variable = ámbito en el que existe.</a:t>
            </a:r>
            <a:endParaRPr/>
          </a:p>
          <a:p>
            <a:pPr indent="0" lvl="0" marL="0" marR="0" rtl="0" algn="l">
              <a:lnSpc>
                <a:spcPct val="150000"/>
              </a:lnSpc>
              <a:spcBef>
                <a:spcPts val="0"/>
              </a:spcBef>
              <a:spcAft>
                <a:spcPts val="0"/>
              </a:spcAft>
              <a:buNone/>
            </a:pPr>
            <a:r>
              <a:rPr lang="es-ES" sz="1800">
                <a:solidFill>
                  <a:schemeClr val="dk1"/>
                </a:solidFill>
                <a:latin typeface="Calibri"/>
                <a:ea typeface="Calibri"/>
                <a:cs typeface="Calibri"/>
                <a:sym typeface="Calibri"/>
              </a:rPr>
              <a:t>Las variables de funciones, los argumentos de una función así como también cualquier variable definida dentro de la función, existen solamente dentro de esa función y no se puede acceder a ellas de fuera, es decir, son variables locales.</a:t>
            </a:r>
            <a:endParaRPr/>
          </a:p>
          <a:p>
            <a:pPr indent="0" lvl="0" marL="0" marR="0" rtl="0" algn="l">
              <a:lnSpc>
                <a:spcPct val="170000"/>
              </a:lnSpc>
              <a:spcBef>
                <a:spcPts val="0"/>
              </a:spcBef>
              <a:spcAft>
                <a:spcPts val="0"/>
              </a:spcAft>
              <a:buNone/>
            </a:pPr>
            <a:r>
              <a:rPr lang="es-ES" sz="1800">
                <a:solidFill>
                  <a:schemeClr val="dk1"/>
                </a:solidFill>
                <a:latin typeface="Calibri"/>
                <a:ea typeface="Calibri"/>
                <a:cs typeface="Calibri"/>
                <a:sym typeface="Calibri"/>
              </a:rPr>
              <a:t>Asimismo, se puede hacer referencia a una variable que se encuentra fuera de la función transfiriéndola a la función como argumento o utilizando la sentencia </a:t>
            </a:r>
            <a:r>
              <a:rPr i="1" lang="es-ES" sz="1800">
                <a:solidFill>
                  <a:schemeClr val="dk1"/>
                </a:solidFill>
                <a:latin typeface="Calibri"/>
                <a:ea typeface="Calibri"/>
                <a:cs typeface="Calibri"/>
                <a:sym typeface="Calibri"/>
              </a:rPr>
              <a:t>global</a:t>
            </a:r>
            <a:r>
              <a:rPr lang="es-ES" sz="1800">
                <a:solidFill>
                  <a:schemeClr val="dk1"/>
                </a:solidFill>
                <a:latin typeface="Calibri"/>
                <a:ea typeface="Calibri"/>
                <a:cs typeface="Calibri"/>
                <a:sym typeface="Calibri"/>
              </a:rPr>
              <a:t>. La sentencia </a:t>
            </a:r>
            <a:r>
              <a:rPr i="1" lang="es-ES" sz="1800">
                <a:solidFill>
                  <a:schemeClr val="dk1"/>
                </a:solidFill>
                <a:latin typeface="Calibri"/>
                <a:ea typeface="Calibri"/>
                <a:cs typeface="Calibri"/>
                <a:sym typeface="Calibri"/>
              </a:rPr>
              <a:t>global</a:t>
            </a:r>
            <a:r>
              <a:rPr lang="es-ES" sz="1800">
                <a:solidFill>
                  <a:schemeClr val="dk1"/>
                </a:solidFill>
                <a:latin typeface="Calibri"/>
                <a:ea typeface="Calibri"/>
                <a:cs typeface="Calibri"/>
                <a:sym typeface="Calibri"/>
              </a:rPr>
              <a:t>, convierte una variable local a una variable global con alcance global.</a:t>
            </a:r>
            <a:endParaRPr/>
          </a:p>
          <a:p>
            <a:pPr indent="0" lvl="0" marL="0" marR="0" rtl="0" algn="l">
              <a:lnSpc>
                <a:spcPct val="150000"/>
              </a:lnSpc>
              <a:spcBef>
                <a:spcPts val="0"/>
              </a:spcBef>
              <a:spcAft>
                <a:spcPts val="0"/>
              </a:spcAft>
              <a:buNone/>
            </a:pPr>
            <a:r>
              <a:rPr lang="es-ES" sz="1800">
                <a:solidFill>
                  <a:schemeClr val="dk1"/>
                </a:solidFill>
                <a:latin typeface="Calibri"/>
                <a:ea typeface="Calibri"/>
                <a:cs typeface="Calibri"/>
                <a:sym typeface="Calibri"/>
              </a:rPr>
              <a:t>Dos variable con el mismo nombre pero alcance diferente son entidades diferentes.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7"/>
          <p:cNvSpPr txBox="1"/>
          <p:nvPr/>
        </p:nvSpPr>
        <p:spPr>
          <a:xfrm>
            <a:off x="539552" y="332656"/>
            <a:ext cx="698477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800">
                <a:solidFill>
                  <a:schemeClr val="dk1"/>
                </a:solidFill>
                <a:latin typeface="Calibri"/>
                <a:ea typeface="Calibri"/>
                <a:cs typeface="Calibri"/>
                <a:sym typeface="Calibri"/>
              </a:rPr>
              <a:t>CREAR LIBRERÍAS DE FUNCIONES</a:t>
            </a:r>
            <a:endParaRPr b="1" sz="1800">
              <a:solidFill>
                <a:schemeClr val="dk1"/>
              </a:solidFill>
              <a:latin typeface="Calibri"/>
              <a:ea typeface="Calibri"/>
              <a:cs typeface="Calibri"/>
              <a:sym typeface="Calibri"/>
            </a:endParaRPr>
          </a:p>
        </p:txBody>
      </p:sp>
      <p:sp>
        <p:nvSpPr>
          <p:cNvPr id="294" name="Google Shape;294;p17"/>
          <p:cNvSpPr/>
          <p:nvPr/>
        </p:nvSpPr>
        <p:spPr>
          <a:xfrm>
            <a:off x="827584" y="836714"/>
            <a:ext cx="7611346"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Es muy común separar el código de un programa PHP en diferentes archivos y luego ir llamando a unos u otros según sea necesario para una determinada solicitud. Para ello se pueden utilizar las siguientes funciones:</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require(“ruta/archivo.php”)</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include(“ruta/archivo.php”)</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require_once(“ruta/archivo.php”)</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include_once(“ruta/archivo.php”)</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Se incluyen como parte del programa, en el mismo punto en que se realiza la llamada.</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Todas importan código desde dicho archivo PHP, pero, </a:t>
            </a:r>
            <a:r>
              <a:rPr b="1" lang="es-ES" sz="1400">
                <a:solidFill>
                  <a:schemeClr val="dk1"/>
                </a:solidFill>
                <a:latin typeface="Calibri"/>
                <a:ea typeface="Calibri"/>
                <a:cs typeface="Calibri"/>
                <a:sym typeface="Calibri"/>
              </a:rPr>
              <a:t>¿qué diferencia hay entre utilizar include() o require()? ¿Tengo que utilizar include() o include_once()?</a:t>
            </a:r>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 name="Google Shape;295;p17"/>
          <p:cNvSpPr/>
          <p:nvPr/>
        </p:nvSpPr>
        <p:spPr>
          <a:xfrm>
            <a:off x="806082" y="2884739"/>
            <a:ext cx="7632848"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chemeClr val="dk1"/>
                </a:solidFill>
                <a:latin typeface="Calibri"/>
                <a:ea typeface="Calibri"/>
                <a:cs typeface="Calibri"/>
                <a:sym typeface="Calibri"/>
              </a:rPr>
              <a:t>require()</a:t>
            </a:r>
            <a:r>
              <a:rPr lang="es-ES" sz="1400">
                <a:solidFill>
                  <a:schemeClr val="dk1"/>
                </a:solidFill>
                <a:latin typeface="Calibri"/>
                <a:ea typeface="Calibri"/>
                <a:cs typeface="Calibri"/>
                <a:sym typeface="Calibri"/>
              </a:rPr>
              <a:t> establece que el código del archivo invocado es requerido, es decir, obligatorio para el funcionamiento del programa. Por ello, si el archivo especificado en la función require() no se encuentra saltará un error “</a:t>
            </a:r>
            <a:r>
              <a:rPr i="1" lang="es-ES" sz="1400">
                <a:solidFill>
                  <a:schemeClr val="dk1"/>
                </a:solidFill>
                <a:latin typeface="Calibri"/>
                <a:ea typeface="Calibri"/>
                <a:cs typeface="Calibri"/>
                <a:sym typeface="Calibri"/>
              </a:rPr>
              <a:t>PHP Fatal error</a:t>
            </a:r>
            <a:r>
              <a:rPr lang="es-ES" sz="1400">
                <a:solidFill>
                  <a:schemeClr val="dk1"/>
                </a:solidFill>
                <a:latin typeface="Calibri"/>
                <a:ea typeface="Calibri"/>
                <a:cs typeface="Calibri"/>
                <a:sym typeface="Calibri"/>
              </a:rPr>
              <a:t>” y el programa PHP se detendrá.</a:t>
            </a:r>
            <a:endParaRPr/>
          </a:p>
          <a:p>
            <a:pPr indent="0" lvl="0" marL="0" marR="0" rtl="0" algn="l">
              <a:spcBef>
                <a:spcPts val="0"/>
              </a:spcBef>
              <a:spcAft>
                <a:spcPts val="0"/>
              </a:spcAft>
              <a:buNone/>
            </a:pPr>
            <a:r>
              <a:rPr b="1" lang="es-ES" sz="1400">
                <a:solidFill>
                  <a:schemeClr val="dk1"/>
                </a:solidFill>
                <a:latin typeface="Calibri"/>
                <a:ea typeface="Calibri"/>
                <a:cs typeface="Calibri"/>
                <a:sym typeface="Calibri"/>
              </a:rPr>
              <a:t>include()</a:t>
            </a:r>
            <a:r>
              <a:rPr lang="es-ES" sz="1400">
                <a:solidFill>
                  <a:schemeClr val="dk1"/>
                </a:solidFill>
                <a:latin typeface="Calibri"/>
                <a:ea typeface="Calibri"/>
                <a:cs typeface="Calibri"/>
                <a:sym typeface="Calibri"/>
              </a:rPr>
              <a:t>, por el contrario, si no se encuentra dicho código, saltará un error tipo “</a:t>
            </a:r>
            <a:r>
              <a:rPr i="1" lang="es-ES" sz="1400">
                <a:solidFill>
                  <a:schemeClr val="dk1"/>
                </a:solidFill>
                <a:latin typeface="Calibri"/>
                <a:ea typeface="Calibri"/>
                <a:cs typeface="Calibri"/>
                <a:sym typeface="Calibri"/>
              </a:rPr>
              <a:t>Warning</a:t>
            </a:r>
            <a:r>
              <a:rPr lang="es-ES" sz="1400">
                <a:solidFill>
                  <a:schemeClr val="dk1"/>
                </a:solidFill>
                <a:latin typeface="Calibri"/>
                <a:ea typeface="Calibri"/>
                <a:cs typeface="Calibri"/>
                <a:sym typeface="Calibri"/>
              </a:rPr>
              <a:t>” y el programa seguirá ejecutándose (aunque como consecuencia de no incluirse el código puede que no funcione correctamente, o sí, depende de la situación).</a:t>
            </a:r>
            <a:endParaRPr/>
          </a:p>
        </p:txBody>
      </p:sp>
      <p:sp>
        <p:nvSpPr>
          <p:cNvPr id="296" name="Google Shape;296;p17"/>
          <p:cNvSpPr/>
          <p:nvPr/>
        </p:nvSpPr>
        <p:spPr>
          <a:xfrm>
            <a:off x="899592" y="4269734"/>
            <a:ext cx="712879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Las versiones require_once() e include_once() funcionan de la misma forma que sus respectivos, salvo que, al utilizar la versión </a:t>
            </a:r>
            <a:r>
              <a:rPr i="1" lang="es-ES" sz="1400">
                <a:solidFill>
                  <a:schemeClr val="dk1"/>
                </a:solidFill>
                <a:latin typeface="Calibri"/>
                <a:ea typeface="Calibri"/>
                <a:cs typeface="Calibri"/>
                <a:sym typeface="Calibri"/>
              </a:rPr>
              <a:t>_once</a:t>
            </a:r>
            <a:r>
              <a:rPr lang="es-ES" sz="1400">
                <a:solidFill>
                  <a:schemeClr val="dk1"/>
                </a:solidFill>
                <a:latin typeface="Calibri"/>
                <a:ea typeface="Calibri"/>
                <a:cs typeface="Calibri"/>
                <a:sym typeface="Calibri"/>
              </a:rPr>
              <a:t>, se impide la carga de un mismo archivo más de una vez.</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nvSpPr>
        <p:spPr>
          <a:xfrm>
            <a:off x="899592" y="476672"/>
            <a:ext cx="77049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RECURSIVIDAD</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Se dice que </a:t>
            </a:r>
            <a:r>
              <a:rPr b="1" lang="es-ES" sz="1800">
                <a:solidFill>
                  <a:schemeClr val="dk1"/>
                </a:solidFill>
                <a:latin typeface="Calibri"/>
                <a:ea typeface="Calibri"/>
                <a:cs typeface="Calibri"/>
                <a:sym typeface="Calibri"/>
              </a:rPr>
              <a:t>una función es recursiva si dentro de su código existe al menos una llamada a sí misma</a:t>
            </a: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Ejercicio: Calcular el factorial de 5</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&lt;?php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print "&lt;B&gt;&lt;U&gt;Recursividad &lt;/U&gt;&lt;/B&gt;&lt;BR&gt;&lt;BR&gt;";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"El factorial de 4 es " . (factorial(4));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function factorial($var) {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if ($var == 0) </a:t>
            </a:r>
            <a:endParaRPr sz="1800">
              <a:solidFill>
                <a:schemeClr val="dk1"/>
              </a:solidFill>
              <a:latin typeface="Calibri"/>
              <a:ea typeface="Calibri"/>
              <a:cs typeface="Calibri"/>
              <a:sym typeface="Calibri"/>
            </a:endParaRPr>
          </a:p>
          <a:p>
            <a:pPr indent="457200" lvl="0" marL="0" marR="0" rtl="0" algn="l">
              <a:spcBef>
                <a:spcPts val="0"/>
              </a:spcBef>
              <a:spcAft>
                <a:spcPts val="0"/>
              </a:spcAft>
              <a:buNone/>
            </a:pPr>
            <a:r>
              <a:rPr lang="es-ES" sz="1800">
                <a:solidFill>
                  <a:schemeClr val="dk1"/>
                </a:solidFill>
                <a:latin typeface="Calibri"/>
                <a:ea typeface="Calibri"/>
                <a:cs typeface="Calibri"/>
                <a:sym typeface="Calibri"/>
              </a:rPr>
              <a:t>return 1;</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else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return $var * factorial ($var -1);</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2" name="Google Shape;302;p18"/>
          <p:cNvPicPr preferRelativeResize="0"/>
          <p:nvPr/>
        </p:nvPicPr>
        <p:blipFill rotWithShape="1">
          <a:blip r:embed="rId3">
            <a:alphaModFix/>
          </a:blip>
          <a:srcRect b="0" l="0" r="0" t="0"/>
          <a:stretch/>
        </p:blipFill>
        <p:spPr>
          <a:xfrm>
            <a:off x="3779912" y="4087670"/>
            <a:ext cx="4503812" cy="27703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descr="Resultado de imagen de recursividad" id="307" name="Google Shape;307;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root\Desktop\recu.jpg" id="308" name="Google Shape;308;p19"/>
          <p:cNvPicPr preferRelativeResize="0"/>
          <p:nvPr/>
        </p:nvPicPr>
        <p:blipFill rotWithShape="1">
          <a:blip r:embed="rId3">
            <a:alphaModFix/>
          </a:blip>
          <a:srcRect b="0" l="0" r="0" t="0"/>
          <a:stretch/>
        </p:blipFill>
        <p:spPr>
          <a:xfrm>
            <a:off x="1475655" y="707854"/>
            <a:ext cx="5184577" cy="5025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
          <p:cNvSpPr txBox="1"/>
          <p:nvPr/>
        </p:nvSpPr>
        <p:spPr>
          <a:xfrm>
            <a:off x="899592" y="692696"/>
            <a:ext cx="7992888" cy="6078587"/>
          </a:xfrm>
          <a:prstGeom prst="rect">
            <a:avLst/>
          </a:prstGeom>
          <a:noFill/>
          <a:ln>
            <a:noFill/>
          </a:ln>
        </p:spPr>
        <p:txBody>
          <a:bodyPr anchorCtr="0" anchor="t" bIns="45700" lIns="91425" spcFirstLastPara="1" rIns="91425" wrap="square" tIns="45700">
            <a:spAutoFit/>
          </a:bodyPr>
          <a:lstStyle/>
          <a:p>
            <a:pPr indent="-273050" lvl="0" marL="273050" marR="0" rtl="0" algn="l">
              <a:lnSpc>
                <a:spcPct val="160000"/>
              </a:lnSpc>
              <a:spcBef>
                <a:spcPts val="0"/>
              </a:spcBef>
              <a:spcAft>
                <a:spcPts val="0"/>
              </a:spcAft>
              <a:buClr>
                <a:srgbClr val="D16349"/>
              </a:buClr>
              <a:buSzPts val="2295"/>
              <a:buFont typeface="Noto Sans Symbols"/>
              <a:buChar char="⚫"/>
            </a:pPr>
            <a:r>
              <a:rPr b="0" i="0" lang="es-ES" sz="2700" u="none" cap="none" strike="noStrike">
                <a:solidFill>
                  <a:srgbClr val="000000"/>
                </a:solidFill>
                <a:latin typeface="Georgia"/>
                <a:ea typeface="Georgia"/>
                <a:cs typeface="Georgia"/>
                <a:sym typeface="Georgia"/>
              </a:rPr>
              <a:t>Para qué utilizar funciones:</a:t>
            </a:r>
            <a:endParaRPr/>
          </a:p>
          <a:p>
            <a:pPr indent="-273050" lvl="1" marL="547688" marR="0" rtl="0" algn="just">
              <a:lnSpc>
                <a:spcPct val="160000"/>
              </a:lnSpc>
              <a:spcBef>
                <a:spcPts val="440"/>
              </a:spcBef>
              <a:spcAft>
                <a:spcPts val="0"/>
              </a:spcAft>
              <a:buClr>
                <a:srgbClr val="CCB400"/>
              </a:buClr>
              <a:buSzPts val="1540"/>
              <a:buFont typeface="Noto Sans Symbols"/>
              <a:buChar char="⚪"/>
            </a:pPr>
            <a:r>
              <a:rPr b="0" i="0" lang="es-ES" sz="2200" u="none" cap="none" strike="noStrike">
                <a:solidFill>
                  <a:srgbClr val="646B86"/>
                </a:solidFill>
                <a:latin typeface="Georgia"/>
                <a:ea typeface="Georgia"/>
                <a:cs typeface="Georgia"/>
                <a:sym typeface="Georgia"/>
              </a:rPr>
              <a:t>Para no tener código php repetido en nuestros scripts, de manera que solamente tengamos ese código una vez definido dentro de una función, y después realizar llamadas a ese fragmento de código en otro punto del script.</a:t>
            </a:r>
            <a:endParaRPr/>
          </a:p>
          <a:p>
            <a:pPr indent="-273050" lvl="1" marL="547688" marR="0" rtl="0" algn="just">
              <a:lnSpc>
                <a:spcPct val="160000"/>
              </a:lnSpc>
              <a:spcBef>
                <a:spcPts val="440"/>
              </a:spcBef>
              <a:spcAft>
                <a:spcPts val="0"/>
              </a:spcAft>
              <a:buClr>
                <a:srgbClr val="CCB400"/>
              </a:buClr>
              <a:buSzPts val="1540"/>
              <a:buFont typeface="Noto Sans Symbols"/>
              <a:buChar char="⚪"/>
            </a:pPr>
            <a:r>
              <a:rPr b="0" i="0" lang="es-ES" sz="2200" u="none" cap="none" strike="noStrike">
                <a:solidFill>
                  <a:srgbClr val="646B86"/>
                </a:solidFill>
                <a:latin typeface="Georgia"/>
                <a:ea typeface="Georgia"/>
                <a:cs typeface="Georgia"/>
                <a:sym typeface="Georgia"/>
              </a:rPr>
              <a:t>Para evitar errores. Al escribir varias veces el mismo código corremos el riesgo de cometer más errores de sintaxis, lógica...</a:t>
            </a:r>
            <a:endParaRPr/>
          </a:p>
          <a:p>
            <a:pPr indent="-273050" lvl="1" marL="547688" marR="0" rtl="0" algn="l">
              <a:lnSpc>
                <a:spcPct val="150000"/>
              </a:lnSpc>
              <a:spcBef>
                <a:spcPts val="440"/>
              </a:spcBef>
              <a:spcAft>
                <a:spcPts val="0"/>
              </a:spcAft>
              <a:buClr>
                <a:srgbClr val="CCB400"/>
              </a:buClr>
              <a:buSzPts val="1540"/>
              <a:buFont typeface="Noto Sans Symbols"/>
              <a:buChar char="⚪"/>
            </a:pPr>
            <a:r>
              <a:rPr b="0" i="0" lang="es-ES" sz="2200" u="none" cap="none" strike="noStrike">
                <a:solidFill>
                  <a:srgbClr val="646B86"/>
                </a:solidFill>
                <a:latin typeface="Georgia"/>
                <a:ea typeface="Georgia"/>
                <a:cs typeface="Georgia"/>
                <a:sym typeface="Georgia"/>
              </a:rPr>
              <a:t>Para ahorrar tiempo.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descr="C:\Users\root\Desktop\recu.jpg" id="313" name="Google Shape;313;p20"/>
          <p:cNvPicPr preferRelativeResize="0"/>
          <p:nvPr/>
        </p:nvPicPr>
        <p:blipFill rotWithShape="1">
          <a:blip r:embed="rId3">
            <a:alphaModFix/>
          </a:blip>
          <a:srcRect b="0" l="0" r="0" t="0"/>
          <a:stretch/>
        </p:blipFill>
        <p:spPr>
          <a:xfrm>
            <a:off x="822759" y="620688"/>
            <a:ext cx="7113945" cy="53285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1"/>
          <p:cNvSpPr txBox="1"/>
          <p:nvPr/>
        </p:nvSpPr>
        <p:spPr>
          <a:xfrm>
            <a:off x="971600" y="764704"/>
            <a:ext cx="770485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1.- Ejercicio: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En un formulario se teclea: nombre del alumno, apellido1, apellido2  y 3 notas referentes al mismo módulo.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Mediante otro programa  php, visualizar los datos personales del alumno y la nota media.</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Realizar el ejercicio aplicando todo tipo de funciones.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nvSpPr>
        <p:spPr>
          <a:xfrm>
            <a:off x="755575" y="764700"/>
            <a:ext cx="7936800" cy="563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2.- Explica este programa recursivo: impar, impar,impar,impar,false 7, 5, 3,1</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&lt;?php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function esPar($numero)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if ($numero == 1)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 else if ($numero == 0)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 else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return esPar($numero-2);</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$num = 9;</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if (esPar($num) == true)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echo $num . ' es par&lt;br/&gt;';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else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echo $num . ' es impar&lt;br/&gt;';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impar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p:nvPr/>
        </p:nvSpPr>
        <p:spPr>
          <a:xfrm>
            <a:off x="4644008" y="3582308"/>
            <a:ext cx="3456384" cy="164689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3"/>
          <p:cNvSpPr/>
          <p:nvPr/>
        </p:nvSpPr>
        <p:spPr>
          <a:xfrm>
            <a:off x="791580" y="3582308"/>
            <a:ext cx="3420380" cy="150287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3"/>
          <p:cNvSpPr/>
          <p:nvPr/>
        </p:nvSpPr>
        <p:spPr>
          <a:xfrm>
            <a:off x="4538019" y="1431360"/>
            <a:ext cx="3922413" cy="139776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3"/>
          <p:cNvSpPr/>
          <p:nvPr/>
        </p:nvSpPr>
        <p:spPr>
          <a:xfrm>
            <a:off x="683568" y="1412776"/>
            <a:ext cx="3528392" cy="1416353"/>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3"/>
          <p:cNvSpPr txBox="1"/>
          <p:nvPr/>
        </p:nvSpPr>
        <p:spPr>
          <a:xfrm>
            <a:off x="829607" y="1628800"/>
            <a:ext cx="7416824"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function nombreFuncion(){                     function nombreFuncion(parámetros){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function  nombreFuncion(){                      function  nombreFunc(parámetros){                                                                 …………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return valor de retorno;                                 return valor de retorno;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Parámetros o argumentos: nombreVariable, nombreVariable,….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Llamadas a Funciones :  [variable=] nombreFuncion([parámetros])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3"/>
          <p:cNvSpPr txBox="1"/>
          <p:nvPr/>
        </p:nvSpPr>
        <p:spPr>
          <a:xfrm>
            <a:off x="467544" y="1062028"/>
            <a:ext cx="6480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1.-                                                                          </a:t>
            </a:r>
            <a:endParaRPr sz="1800">
              <a:solidFill>
                <a:schemeClr val="dk1"/>
              </a:solidFill>
              <a:latin typeface="Calibri"/>
              <a:ea typeface="Calibri"/>
              <a:cs typeface="Calibri"/>
              <a:sym typeface="Calibri"/>
            </a:endParaRPr>
          </a:p>
        </p:txBody>
      </p:sp>
      <p:sp>
        <p:nvSpPr>
          <p:cNvPr id="185" name="Google Shape;185;p3"/>
          <p:cNvSpPr txBox="1"/>
          <p:nvPr/>
        </p:nvSpPr>
        <p:spPr>
          <a:xfrm>
            <a:off x="4644008" y="1062028"/>
            <a:ext cx="504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86" name="Google Shape;186;p3"/>
          <p:cNvSpPr txBox="1"/>
          <p:nvPr/>
        </p:nvSpPr>
        <p:spPr>
          <a:xfrm>
            <a:off x="791580" y="3212976"/>
            <a:ext cx="64447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3. -                                                                     4.-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type="title"/>
          </p:nvPr>
        </p:nvSpPr>
        <p:spPr>
          <a:xfrm>
            <a:off x="428625" y="642938"/>
            <a:ext cx="8229600" cy="776287"/>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s-ES" sz="4500"/>
              <a:t>Funciones en PHP </a:t>
            </a:r>
            <a:endParaRPr sz="3800"/>
          </a:p>
        </p:txBody>
      </p:sp>
      <p:sp>
        <p:nvSpPr>
          <p:cNvPr id="192" name="Google Shape;192;p4"/>
          <p:cNvSpPr txBox="1"/>
          <p:nvPr>
            <p:ph idx="1" type="body"/>
          </p:nvPr>
        </p:nvSpPr>
        <p:spPr>
          <a:xfrm>
            <a:off x="357188" y="1714500"/>
            <a:ext cx="8429625" cy="4786313"/>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SzPts val="2280"/>
              <a:buFont typeface="Noto Sans Symbols"/>
              <a:buChar char="❑"/>
            </a:pPr>
            <a:r>
              <a:rPr b="1" lang="es-ES" sz="2400">
                <a:solidFill>
                  <a:srgbClr val="FF0000"/>
                </a:solidFill>
                <a:latin typeface="Calibri"/>
                <a:ea typeface="Calibri"/>
                <a:cs typeface="Calibri"/>
                <a:sym typeface="Calibri"/>
              </a:rPr>
              <a:t> </a:t>
            </a:r>
            <a:r>
              <a:rPr lang="es-ES" sz="2400">
                <a:latin typeface="Calibri"/>
                <a:ea typeface="Calibri"/>
                <a:cs typeface="Calibri"/>
                <a:sym typeface="Calibri"/>
              </a:rPr>
              <a:t>Sintaxis:</a:t>
            </a:r>
            <a:endParaRPr/>
          </a:p>
          <a:p>
            <a:pPr indent="-273050" lvl="0" marL="273050" rtl="0" algn="just">
              <a:spcBef>
                <a:spcPts val="480"/>
              </a:spcBef>
              <a:spcAft>
                <a:spcPts val="0"/>
              </a:spcAft>
              <a:buSzPts val="2280"/>
              <a:buFont typeface="Noto Sans Symbols"/>
              <a:buNone/>
            </a:pPr>
            <a:r>
              <a:t/>
            </a:r>
            <a:endParaRPr sz="2400">
              <a:latin typeface="Calibri"/>
              <a:ea typeface="Calibri"/>
              <a:cs typeface="Calibri"/>
              <a:sym typeface="Calibri"/>
            </a:endParaRPr>
          </a:p>
          <a:p>
            <a:pPr indent="-273050" lvl="0" marL="273050" rtl="0" algn="just">
              <a:spcBef>
                <a:spcPts val="480"/>
              </a:spcBef>
              <a:spcAft>
                <a:spcPts val="0"/>
              </a:spcAft>
              <a:buSzPts val="2280"/>
              <a:buFont typeface="Noto Sans Symbols"/>
              <a:buNone/>
            </a:pPr>
            <a:r>
              <a:t/>
            </a:r>
            <a:endParaRPr sz="2400">
              <a:latin typeface="Calibri"/>
              <a:ea typeface="Calibri"/>
              <a:cs typeface="Calibri"/>
              <a:sym typeface="Calibri"/>
            </a:endParaRPr>
          </a:p>
          <a:p>
            <a:pPr indent="-273050" lvl="0" marL="273050" rtl="0" algn="just">
              <a:spcBef>
                <a:spcPts val="480"/>
              </a:spcBef>
              <a:spcAft>
                <a:spcPts val="0"/>
              </a:spcAft>
              <a:buSzPts val="2280"/>
              <a:buFont typeface="Noto Sans Symbols"/>
              <a:buNone/>
            </a:pPr>
            <a:r>
              <a:t/>
            </a:r>
            <a:endParaRPr sz="2400">
              <a:latin typeface="Calibri"/>
              <a:ea typeface="Calibri"/>
              <a:cs typeface="Calibri"/>
              <a:sym typeface="Calibri"/>
            </a:endParaRPr>
          </a:p>
          <a:p>
            <a:pPr indent="-128270" lvl="0" marL="273050" rtl="0" algn="just">
              <a:spcBef>
                <a:spcPts val="480"/>
              </a:spcBef>
              <a:spcAft>
                <a:spcPts val="0"/>
              </a:spcAft>
              <a:buSzPts val="2280"/>
              <a:buFont typeface="Noto Sans Symbols"/>
              <a:buNone/>
            </a:pPr>
            <a:r>
              <a:t/>
            </a:r>
            <a:endParaRPr sz="2400">
              <a:latin typeface="Calibri"/>
              <a:ea typeface="Calibri"/>
              <a:cs typeface="Calibri"/>
              <a:sym typeface="Calibri"/>
            </a:endParaRPr>
          </a:p>
          <a:p>
            <a:pPr indent="-273050" lvl="0" marL="273050" rtl="0" algn="just">
              <a:spcBef>
                <a:spcPts val="280"/>
              </a:spcBef>
              <a:spcAft>
                <a:spcPts val="0"/>
              </a:spcAft>
              <a:buSzPts val="1330"/>
              <a:buFont typeface="Noto Sans Symbols"/>
              <a:buChar char="❑"/>
            </a:pPr>
            <a:r>
              <a:rPr lang="es-ES" sz="1400">
                <a:latin typeface="Calibri"/>
                <a:ea typeface="Calibri"/>
                <a:cs typeface="Calibri"/>
                <a:sym typeface="Calibri"/>
              </a:rPr>
              <a:t> La primera línea es la cabecera de la función y consta de:</a:t>
            </a:r>
            <a:endParaRPr/>
          </a:p>
          <a:p>
            <a:pPr indent="-246062" lvl="1" marL="639763" rtl="0" algn="just">
              <a:spcBef>
                <a:spcPts val="280"/>
              </a:spcBef>
              <a:spcAft>
                <a:spcPts val="0"/>
              </a:spcAft>
              <a:buSzPts val="1190"/>
              <a:buFont typeface="Noto Sans Symbols"/>
              <a:buChar char="❑"/>
            </a:pPr>
            <a:r>
              <a:rPr lang="es-ES" sz="1400">
                <a:latin typeface="Calibri"/>
                <a:ea typeface="Calibri"/>
                <a:cs typeface="Calibri"/>
                <a:sym typeface="Calibri"/>
              </a:rPr>
              <a:t> La palabra clave </a:t>
            </a:r>
            <a:r>
              <a:rPr i="1" lang="es-ES" sz="1400">
                <a:latin typeface="Calibri"/>
                <a:ea typeface="Calibri"/>
                <a:cs typeface="Calibri"/>
                <a:sym typeface="Calibri"/>
              </a:rPr>
              <a:t>function</a:t>
            </a:r>
            <a:r>
              <a:rPr lang="es-ES" sz="1400">
                <a:latin typeface="Calibri"/>
                <a:ea typeface="Calibri"/>
                <a:cs typeface="Calibri"/>
                <a:sym typeface="Calibri"/>
              </a:rPr>
              <a:t> .</a:t>
            </a:r>
            <a:endParaRPr/>
          </a:p>
          <a:p>
            <a:pPr indent="-246062" lvl="1" marL="639763" rtl="0" algn="just">
              <a:spcBef>
                <a:spcPts val="280"/>
              </a:spcBef>
              <a:spcAft>
                <a:spcPts val="0"/>
              </a:spcAft>
              <a:buSzPts val="1190"/>
              <a:buFont typeface="Noto Sans Symbols"/>
              <a:buChar char="❑"/>
            </a:pPr>
            <a:r>
              <a:rPr lang="es-ES" sz="1400">
                <a:latin typeface="Calibri"/>
                <a:ea typeface="Calibri"/>
                <a:cs typeface="Calibri"/>
                <a:sym typeface="Calibri"/>
              </a:rPr>
              <a:t> El nombre de la función, que no debe llevar acentos, espacios en blanco, ni caracteres especiales.</a:t>
            </a:r>
            <a:endParaRPr/>
          </a:p>
          <a:p>
            <a:pPr indent="-246062" lvl="1" marL="639763" rtl="0" algn="just">
              <a:spcBef>
                <a:spcPts val="280"/>
              </a:spcBef>
              <a:spcAft>
                <a:spcPts val="0"/>
              </a:spcAft>
              <a:buSzPts val="1190"/>
              <a:buFont typeface="Noto Sans Symbols"/>
              <a:buChar char="❑"/>
            </a:pPr>
            <a:r>
              <a:rPr lang="es-ES" sz="1400">
                <a:latin typeface="Calibri"/>
                <a:ea typeface="Calibri"/>
                <a:cs typeface="Calibri"/>
                <a:sym typeface="Calibri"/>
              </a:rPr>
              <a:t> La lista de parámetros encerrada entre paréntesis, separados por comas.</a:t>
            </a:r>
            <a:endParaRPr/>
          </a:p>
          <a:p>
            <a:pPr indent="-273050" lvl="0" marL="273050" rtl="0" algn="just">
              <a:spcBef>
                <a:spcPts val="480"/>
              </a:spcBef>
              <a:spcAft>
                <a:spcPts val="0"/>
              </a:spcAft>
              <a:buSzPts val="2280"/>
              <a:buFont typeface="Noto Sans Symbols"/>
              <a:buChar char="❑"/>
            </a:pPr>
            <a:r>
              <a:rPr lang="es-ES" sz="2400"/>
              <a:t> </a:t>
            </a:r>
            <a:r>
              <a:rPr lang="es-ES" sz="1400"/>
              <a:t>Devuelve sólo un único valor</a:t>
            </a:r>
            <a:endParaRPr/>
          </a:p>
          <a:p>
            <a:pPr indent="-273050" lvl="0" marL="273050" rtl="0" algn="just">
              <a:spcBef>
                <a:spcPts val="280"/>
              </a:spcBef>
              <a:spcAft>
                <a:spcPts val="0"/>
              </a:spcAft>
              <a:buSzPts val="1330"/>
              <a:buFont typeface="Noto Sans Symbols"/>
              <a:buChar char="❑"/>
            </a:pPr>
            <a:r>
              <a:rPr lang="es-ES" sz="1400"/>
              <a:t> Para devolver múltiples valores podemos usar un </a:t>
            </a:r>
            <a:r>
              <a:rPr i="1" lang="es-ES" sz="1400"/>
              <a:t>array, o bien utilizaremos referencias</a:t>
            </a:r>
            <a:endParaRPr i="1" sz="1400"/>
          </a:p>
          <a:p>
            <a:pPr indent="-273050" lvl="0" marL="273050" rtl="0" algn="just">
              <a:spcBef>
                <a:spcPts val="280"/>
              </a:spcBef>
              <a:spcAft>
                <a:spcPts val="0"/>
              </a:spcAft>
              <a:buSzPts val="1330"/>
              <a:buFont typeface="Noto Sans Symbols"/>
              <a:buChar char="❑"/>
            </a:pPr>
            <a:r>
              <a:rPr lang="es-ES" sz="1400"/>
              <a:t> Usar la palabra reservada </a:t>
            </a:r>
            <a:r>
              <a:rPr i="1" lang="es-ES" sz="1400"/>
              <a:t>return</a:t>
            </a:r>
            <a:endParaRPr i="1" sz="1400"/>
          </a:p>
          <a:p>
            <a:pPr indent="-246062" lvl="1" marL="639763" rtl="0" algn="just">
              <a:spcBef>
                <a:spcPts val="280"/>
              </a:spcBef>
              <a:spcAft>
                <a:spcPts val="0"/>
              </a:spcAft>
              <a:buSzPts val="1190"/>
              <a:buFont typeface="Noto Sans Symbols"/>
              <a:buChar char="❑"/>
            </a:pPr>
            <a:r>
              <a:rPr lang="es-ES" sz="1400"/>
              <a:t> Cuando aparece </a:t>
            </a:r>
            <a:r>
              <a:rPr i="1" lang="es-ES" sz="1400"/>
              <a:t>return</a:t>
            </a:r>
            <a:r>
              <a:rPr lang="es-ES" sz="1400"/>
              <a:t> la función deja de ejecutarse</a:t>
            </a:r>
            <a:endParaRPr/>
          </a:p>
          <a:p>
            <a:pPr indent="-246062" lvl="1" marL="639763" rtl="0" algn="just">
              <a:spcBef>
                <a:spcPts val="280"/>
              </a:spcBef>
              <a:spcAft>
                <a:spcPts val="0"/>
              </a:spcAft>
              <a:buSzPts val="1190"/>
              <a:buFont typeface="Noto Sans Symbols"/>
              <a:buChar char="❑"/>
            </a:pPr>
            <a:r>
              <a:rPr lang="es-ES" sz="1400"/>
              <a:t> Si después de </a:t>
            </a:r>
            <a:r>
              <a:rPr i="1" lang="es-ES" sz="1400"/>
              <a:t>return</a:t>
            </a:r>
            <a:r>
              <a:rPr lang="es-ES" sz="1400"/>
              <a:t> hay más líneas de código, no se ejecutarán nunca.</a:t>
            </a:r>
            <a:endParaRPr b="1" sz="1400"/>
          </a:p>
          <a:p>
            <a:pPr indent="-170497" lvl="1" marL="639763" rtl="0" algn="just">
              <a:spcBef>
                <a:spcPts val="280"/>
              </a:spcBef>
              <a:spcAft>
                <a:spcPts val="0"/>
              </a:spcAft>
              <a:buSzPts val="1190"/>
              <a:buFont typeface="Noto Sans Symbols"/>
              <a:buNone/>
            </a:pPr>
            <a:r>
              <a:t/>
            </a:r>
            <a:endParaRPr sz="1400">
              <a:latin typeface="Calibri"/>
              <a:ea typeface="Calibri"/>
              <a:cs typeface="Calibri"/>
              <a:sym typeface="Calibri"/>
            </a:endParaRPr>
          </a:p>
        </p:txBody>
      </p:sp>
      <p:cxnSp>
        <p:nvCxnSpPr>
          <p:cNvPr id="193" name="Google Shape;193;p4"/>
          <p:cNvCxnSpPr/>
          <p:nvPr/>
        </p:nvCxnSpPr>
        <p:spPr>
          <a:xfrm flipH="1" rot="10800000">
            <a:off x="500063" y="6500813"/>
            <a:ext cx="8143875" cy="1587"/>
          </a:xfrm>
          <a:prstGeom prst="straightConnector1">
            <a:avLst/>
          </a:prstGeom>
          <a:noFill/>
          <a:ln cap="flat" cmpd="sng" w="9525">
            <a:solidFill>
              <a:srgbClr val="075192"/>
            </a:solidFill>
            <a:prstDash val="solid"/>
            <a:round/>
            <a:headEnd len="sm" w="sm" type="none"/>
            <a:tailEnd len="sm" w="sm" type="none"/>
          </a:ln>
        </p:spPr>
      </p:cxnSp>
      <p:sp>
        <p:nvSpPr>
          <p:cNvPr id="194" name="Google Shape;194;p4"/>
          <p:cNvSpPr txBox="1"/>
          <p:nvPr/>
        </p:nvSpPr>
        <p:spPr>
          <a:xfrm>
            <a:off x="714375" y="2286000"/>
            <a:ext cx="4214813" cy="1323975"/>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s-ES" sz="1600">
                <a:solidFill>
                  <a:srgbClr val="000000"/>
                </a:solidFill>
                <a:latin typeface="Arial"/>
                <a:ea typeface="Arial"/>
                <a:cs typeface="Arial"/>
                <a:sym typeface="Arial"/>
              </a:rPr>
              <a:t>function</a:t>
            </a:r>
            <a:r>
              <a:rPr lang="es-ES" sz="1600">
                <a:solidFill>
                  <a:srgbClr val="000000"/>
                </a:solidFill>
                <a:latin typeface="Arial"/>
                <a:ea typeface="Arial"/>
                <a:cs typeface="Arial"/>
                <a:sym typeface="Arial"/>
              </a:rPr>
              <a:t> nombreFunción (param1,param2){</a:t>
            </a:r>
            <a:endParaRPr/>
          </a:p>
          <a:p>
            <a:pPr indent="0" lvl="0" marL="0" marR="0" rtl="0" algn="l">
              <a:spcBef>
                <a:spcPts val="0"/>
              </a:spcBef>
              <a:spcAft>
                <a:spcPts val="0"/>
              </a:spcAft>
              <a:buNone/>
            </a:pPr>
            <a:r>
              <a:rPr lang="es-ES" sz="1600">
                <a:solidFill>
                  <a:srgbClr val="000000"/>
                </a:solidFill>
                <a:latin typeface="Arial"/>
                <a:ea typeface="Arial"/>
                <a:cs typeface="Arial"/>
                <a:sym typeface="Arial"/>
              </a:rPr>
              <a:t>instrucción1;</a:t>
            </a:r>
            <a:endParaRPr/>
          </a:p>
          <a:p>
            <a:pPr indent="0" lvl="0" marL="0" marR="0" rtl="0" algn="l">
              <a:spcBef>
                <a:spcPts val="0"/>
              </a:spcBef>
              <a:spcAft>
                <a:spcPts val="0"/>
              </a:spcAft>
              <a:buNone/>
            </a:pPr>
            <a:r>
              <a:rPr lang="es-ES" sz="1600">
                <a:solidFill>
                  <a:srgbClr val="000000"/>
                </a:solidFill>
                <a:latin typeface="Arial"/>
                <a:ea typeface="Arial"/>
                <a:cs typeface="Arial"/>
                <a:sym typeface="Arial"/>
              </a:rPr>
              <a:t>instrucción2;</a:t>
            </a:r>
            <a:endParaRPr/>
          </a:p>
          <a:p>
            <a:pPr indent="0" lvl="0" marL="0" marR="0" rtl="0" algn="l">
              <a:spcBef>
                <a:spcPts val="0"/>
              </a:spcBef>
              <a:spcAft>
                <a:spcPts val="0"/>
              </a:spcAft>
              <a:buNone/>
            </a:pPr>
            <a:r>
              <a:rPr b="1" i="1" lang="es-ES" sz="1600">
                <a:solidFill>
                  <a:srgbClr val="000000"/>
                </a:solidFill>
                <a:latin typeface="Arial"/>
                <a:ea typeface="Arial"/>
                <a:cs typeface="Arial"/>
                <a:sym typeface="Arial"/>
              </a:rPr>
              <a:t>return</a:t>
            </a:r>
            <a:r>
              <a:rPr lang="es-ES" sz="1600">
                <a:solidFill>
                  <a:srgbClr val="000000"/>
                </a:solidFill>
                <a:latin typeface="Arial"/>
                <a:ea typeface="Arial"/>
                <a:cs typeface="Arial"/>
                <a:sym typeface="Arial"/>
              </a:rPr>
              <a:t> valor_de_retorno;</a:t>
            </a:r>
            <a:endParaRPr/>
          </a:p>
          <a:p>
            <a:pPr indent="0" lvl="0" marL="0" marR="0" rtl="0" algn="l">
              <a:spcBef>
                <a:spcPts val="0"/>
              </a:spcBef>
              <a:spcAft>
                <a:spcPts val="0"/>
              </a:spcAft>
              <a:buNone/>
            </a:pPr>
            <a:r>
              <a:rPr lang="es-ES" sz="1600">
                <a:solidFill>
                  <a:srgbClr val="000000"/>
                </a:solidFill>
                <a:latin typeface="Arial"/>
                <a:ea typeface="Arial"/>
                <a:cs typeface="Arial"/>
                <a:sym typeface="Arial"/>
              </a:rPr>
              <a:t>}</a:t>
            </a:r>
            <a:endParaRPr/>
          </a:p>
        </p:txBody>
      </p:sp>
      <p:sp>
        <p:nvSpPr>
          <p:cNvPr id="195" name="Google Shape;195;p4"/>
          <p:cNvSpPr txBox="1"/>
          <p:nvPr/>
        </p:nvSpPr>
        <p:spPr>
          <a:xfrm>
            <a:off x="5106988" y="1730375"/>
            <a:ext cx="3787775" cy="2032000"/>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000000"/>
                </a:solidFill>
                <a:latin typeface="Arial"/>
                <a:ea typeface="Arial"/>
                <a:cs typeface="Arial"/>
                <a:sym typeface="Arial"/>
              </a:rPr>
              <a:t>Ejemplo:</a:t>
            </a:r>
            <a:endParaRPr/>
          </a:p>
          <a:p>
            <a:pPr indent="0" lvl="0" marL="0" marR="0" rtl="0" algn="l">
              <a:spcBef>
                <a:spcPts val="0"/>
              </a:spcBef>
              <a:spcAft>
                <a:spcPts val="0"/>
              </a:spcAft>
              <a:buNone/>
            </a:pPr>
            <a:r>
              <a:rPr lang="es-ES" sz="1400">
                <a:solidFill>
                  <a:srgbClr val="000000"/>
                </a:solidFill>
                <a:latin typeface="Arial"/>
                <a:ea typeface="Arial"/>
                <a:cs typeface="Arial"/>
                <a:sym typeface="Arial"/>
              </a:rPr>
              <a:t>function suma ($x, $y){</a:t>
            </a:r>
            <a:endParaRPr/>
          </a:p>
          <a:p>
            <a:pPr indent="0" lvl="0" marL="0" marR="0" rtl="0" algn="l">
              <a:spcBef>
                <a:spcPts val="0"/>
              </a:spcBef>
              <a:spcAft>
                <a:spcPts val="0"/>
              </a:spcAft>
              <a:buNone/>
            </a:pPr>
            <a:r>
              <a:rPr lang="es-ES" sz="1400">
                <a:solidFill>
                  <a:srgbClr val="000000"/>
                </a:solidFill>
                <a:latin typeface="Arial"/>
                <a:ea typeface="Arial"/>
                <a:cs typeface="Arial"/>
                <a:sym typeface="Arial"/>
              </a:rPr>
              <a:t>$s = $x + $y; 	              Definición</a:t>
            </a:r>
            <a:endParaRPr/>
          </a:p>
          <a:p>
            <a:pPr indent="0" lvl="0" marL="0" marR="0" rtl="0" algn="l">
              <a:spcBef>
                <a:spcPts val="0"/>
              </a:spcBef>
              <a:spcAft>
                <a:spcPts val="0"/>
              </a:spcAft>
              <a:buNone/>
            </a:pPr>
            <a:r>
              <a:rPr lang="es-ES" sz="1400">
                <a:solidFill>
                  <a:srgbClr val="000000"/>
                </a:solidFill>
                <a:latin typeface="Arial"/>
                <a:ea typeface="Arial"/>
                <a:cs typeface="Arial"/>
                <a:sym typeface="Arial"/>
              </a:rPr>
              <a:t>return $s;</a:t>
            </a:r>
            <a:endParaRPr/>
          </a:p>
          <a:p>
            <a:pPr indent="0" lvl="0" marL="0" marR="0" rtl="0" algn="l">
              <a:spcBef>
                <a:spcPts val="0"/>
              </a:spcBef>
              <a:spcAft>
                <a:spcPts val="0"/>
              </a:spcAft>
              <a:buNone/>
            </a:pPr>
            <a:r>
              <a:rPr lang="es-ES" sz="1400">
                <a:solidFill>
                  <a:srgbClr val="000000"/>
                </a:solidFill>
                <a:latin typeface="Arial"/>
                <a:ea typeface="Arial"/>
                <a:cs typeface="Arial"/>
                <a:sym typeface="Arial"/>
              </a:rPr>
              <a:t>}</a:t>
            </a:r>
            <a:endParaRPr/>
          </a:p>
          <a:p>
            <a:pPr indent="0" lvl="0" marL="0" marR="0" rtl="0" algn="l">
              <a:spcBef>
                <a:spcPts val="0"/>
              </a:spcBef>
              <a:spcAft>
                <a:spcPts val="0"/>
              </a:spcAft>
              <a:buNone/>
            </a:pPr>
            <a:r>
              <a:rPr lang="es-ES" sz="1400">
                <a:solidFill>
                  <a:srgbClr val="000000"/>
                </a:solidFill>
                <a:latin typeface="Arial"/>
                <a:ea typeface="Arial"/>
                <a:cs typeface="Arial"/>
                <a:sym typeface="Arial"/>
              </a:rPr>
              <a:t>$a=1;</a:t>
            </a:r>
            <a:endParaRPr/>
          </a:p>
          <a:p>
            <a:pPr indent="0" lvl="0" marL="0" marR="0" rtl="0" algn="l">
              <a:spcBef>
                <a:spcPts val="0"/>
              </a:spcBef>
              <a:spcAft>
                <a:spcPts val="0"/>
              </a:spcAft>
              <a:buNone/>
            </a:pPr>
            <a:r>
              <a:rPr lang="es-ES" sz="1400">
                <a:solidFill>
                  <a:srgbClr val="000000"/>
                </a:solidFill>
                <a:latin typeface="Arial"/>
                <a:ea typeface="Arial"/>
                <a:cs typeface="Arial"/>
                <a:sym typeface="Arial"/>
              </a:rPr>
              <a:t>$b=2;</a:t>
            </a:r>
            <a:endParaRPr/>
          </a:p>
          <a:p>
            <a:pPr indent="0" lvl="0" marL="0" marR="0" rtl="0" algn="l">
              <a:spcBef>
                <a:spcPts val="0"/>
              </a:spcBef>
              <a:spcAft>
                <a:spcPts val="0"/>
              </a:spcAft>
              <a:buNone/>
            </a:pPr>
            <a:r>
              <a:rPr lang="es-ES" sz="1400">
                <a:solidFill>
                  <a:srgbClr val="000000"/>
                </a:solidFill>
                <a:latin typeface="Arial"/>
                <a:ea typeface="Arial"/>
                <a:cs typeface="Arial"/>
                <a:sym typeface="Arial"/>
              </a:rPr>
              <a:t>$c=suma ($a, $b);         Invocación</a:t>
            </a:r>
            <a:endParaRPr/>
          </a:p>
          <a:p>
            <a:pPr indent="0" lvl="0" marL="0" marR="0" rtl="0" algn="l">
              <a:spcBef>
                <a:spcPts val="0"/>
              </a:spcBef>
              <a:spcAft>
                <a:spcPts val="0"/>
              </a:spcAft>
              <a:buNone/>
            </a:pPr>
            <a:r>
              <a:rPr lang="es-ES" sz="1400">
                <a:solidFill>
                  <a:srgbClr val="000000"/>
                </a:solidFill>
                <a:latin typeface="Arial"/>
                <a:ea typeface="Arial"/>
                <a:cs typeface="Arial"/>
                <a:sym typeface="Arial"/>
              </a:rPr>
              <a:t>print $c;</a:t>
            </a:r>
            <a:endParaRPr/>
          </a:p>
        </p:txBody>
      </p:sp>
      <p:sp>
        <p:nvSpPr>
          <p:cNvPr id="196" name="Google Shape;196;p4"/>
          <p:cNvSpPr/>
          <p:nvPr/>
        </p:nvSpPr>
        <p:spPr>
          <a:xfrm>
            <a:off x="7286625" y="1714500"/>
            <a:ext cx="357188" cy="928688"/>
          </a:xfrm>
          <a:prstGeom prst="rightBrace">
            <a:avLst>
              <a:gd fmla="val 8333" name="adj1"/>
              <a:gd fmla="val 50000" name="adj2"/>
            </a:avLst>
          </a:prstGeom>
          <a:noFill/>
          <a:ln cap="flat" cmpd="sng" w="9525">
            <a:solidFill>
              <a:srgbClr val="0751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197" name="Google Shape;197;p4"/>
          <p:cNvSpPr/>
          <p:nvPr/>
        </p:nvSpPr>
        <p:spPr>
          <a:xfrm>
            <a:off x="6715125" y="2928938"/>
            <a:ext cx="285750" cy="642937"/>
          </a:xfrm>
          <a:prstGeom prst="rightBrace">
            <a:avLst>
              <a:gd fmla="val 8333" name="adj1"/>
              <a:gd fmla="val 50000" name="adj2"/>
            </a:avLst>
          </a:prstGeom>
          <a:noFill/>
          <a:ln cap="flat" cmpd="sng" w="9525">
            <a:solidFill>
              <a:srgbClr val="0751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
          <p:cNvSpPr txBox="1"/>
          <p:nvPr>
            <p:ph type="title"/>
          </p:nvPr>
        </p:nvSpPr>
        <p:spPr>
          <a:xfrm>
            <a:off x="428625" y="642938"/>
            <a:ext cx="8229600" cy="776287"/>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s-ES" sz="4500"/>
              <a:t>Funciones en PHP</a:t>
            </a:r>
            <a:endParaRPr sz="3800"/>
          </a:p>
        </p:txBody>
      </p:sp>
      <p:sp>
        <p:nvSpPr>
          <p:cNvPr id="203" name="Google Shape;203;p5"/>
          <p:cNvSpPr txBox="1"/>
          <p:nvPr>
            <p:ph idx="1" type="body"/>
          </p:nvPr>
        </p:nvSpPr>
        <p:spPr>
          <a:xfrm>
            <a:off x="500063" y="1500188"/>
            <a:ext cx="8429625" cy="4786312"/>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SzPts val="2280"/>
              <a:buFont typeface="Noto Sans Symbols"/>
              <a:buNone/>
            </a:pPr>
            <a:r>
              <a:t/>
            </a:r>
            <a:endParaRPr sz="2400">
              <a:latin typeface="Calibri"/>
              <a:ea typeface="Calibri"/>
              <a:cs typeface="Calibri"/>
              <a:sym typeface="Calibri"/>
            </a:endParaRPr>
          </a:p>
          <a:p>
            <a:pPr indent="-273050" lvl="0" marL="273050" rtl="0" algn="just">
              <a:spcBef>
                <a:spcPts val="480"/>
              </a:spcBef>
              <a:spcAft>
                <a:spcPts val="0"/>
              </a:spcAft>
              <a:buSzPts val="2280"/>
              <a:buFont typeface="Noto Sans Symbols"/>
              <a:buNone/>
            </a:pPr>
            <a:r>
              <a:t/>
            </a:r>
            <a:endParaRPr sz="2400">
              <a:latin typeface="Calibri"/>
              <a:ea typeface="Calibri"/>
              <a:cs typeface="Calibri"/>
              <a:sym typeface="Calibri"/>
            </a:endParaRPr>
          </a:p>
          <a:p>
            <a:pPr indent="-273050" lvl="0" marL="273050" rtl="0" algn="just">
              <a:spcBef>
                <a:spcPts val="480"/>
              </a:spcBef>
              <a:spcAft>
                <a:spcPts val="0"/>
              </a:spcAft>
              <a:buSzPts val="2280"/>
              <a:buFont typeface="Noto Sans Symbols"/>
              <a:buNone/>
            </a:pPr>
            <a:r>
              <a:t/>
            </a:r>
            <a:endParaRPr sz="2400">
              <a:latin typeface="Calibri"/>
              <a:ea typeface="Calibri"/>
              <a:cs typeface="Calibri"/>
              <a:sym typeface="Calibri"/>
            </a:endParaRPr>
          </a:p>
          <a:p>
            <a:pPr indent="-273050" lvl="0" marL="273050" rtl="0" algn="just">
              <a:spcBef>
                <a:spcPts val="480"/>
              </a:spcBef>
              <a:spcAft>
                <a:spcPts val="0"/>
              </a:spcAft>
              <a:buSzPts val="2280"/>
              <a:buFont typeface="Noto Sans Symbols"/>
              <a:buNone/>
            </a:pPr>
            <a:r>
              <a:t/>
            </a:r>
            <a:endParaRPr sz="2400">
              <a:latin typeface="Calibri"/>
              <a:ea typeface="Calibri"/>
              <a:cs typeface="Calibri"/>
              <a:sym typeface="Calibri"/>
            </a:endParaRPr>
          </a:p>
        </p:txBody>
      </p:sp>
      <p:cxnSp>
        <p:nvCxnSpPr>
          <p:cNvPr id="204" name="Google Shape;204;p5"/>
          <p:cNvCxnSpPr/>
          <p:nvPr/>
        </p:nvCxnSpPr>
        <p:spPr>
          <a:xfrm flipH="1" rot="10800000">
            <a:off x="500063" y="6500813"/>
            <a:ext cx="8143875" cy="1587"/>
          </a:xfrm>
          <a:prstGeom prst="straightConnector1">
            <a:avLst/>
          </a:prstGeom>
          <a:noFill/>
          <a:ln cap="flat" cmpd="sng" w="9525">
            <a:solidFill>
              <a:srgbClr val="075192"/>
            </a:solidFill>
            <a:prstDash val="solid"/>
            <a:round/>
            <a:headEnd len="sm" w="sm" type="none"/>
            <a:tailEnd len="sm" w="sm" type="none"/>
          </a:ln>
        </p:spPr>
      </p:cxnSp>
      <p:sp>
        <p:nvSpPr>
          <p:cNvPr id="205" name="Google Shape;205;p5"/>
          <p:cNvSpPr txBox="1"/>
          <p:nvPr/>
        </p:nvSpPr>
        <p:spPr>
          <a:xfrm>
            <a:off x="785813" y="2143125"/>
            <a:ext cx="3786300" cy="1323600"/>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000000"/>
                </a:solidFill>
                <a:latin typeface="Calibri"/>
                <a:ea typeface="Calibri"/>
                <a:cs typeface="Calibri"/>
                <a:sym typeface="Calibri"/>
              </a:rPr>
              <a:t>function  elmayor ($a,$b){</a:t>
            </a:r>
            <a:endParaRPr/>
          </a:p>
          <a:p>
            <a:pPr indent="0" lvl="0" marL="0" marR="0" rtl="0" algn="l">
              <a:spcBef>
                <a:spcPts val="0"/>
              </a:spcBef>
              <a:spcAft>
                <a:spcPts val="0"/>
              </a:spcAft>
              <a:buNone/>
            </a:pPr>
            <a:r>
              <a:rPr lang="es-ES" sz="1600">
                <a:solidFill>
                  <a:srgbClr val="000000"/>
                </a:solidFill>
                <a:latin typeface="Calibri"/>
                <a:ea typeface="Calibri"/>
                <a:cs typeface="Calibri"/>
                <a:sym typeface="Calibri"/>
              </a:rPr>
              <a:t>     if ($a &gt; $b</a:t>
            </a:r>
            <a:r>
              <a:rPr lang="es-ES" sz="1600">
                <a:latin typeface="Calibri"/>
                <a:ea typeface="Calibri"/>
                <a:cs typeface="Calibri"/>
                <a:sym typeface="Calibri"/>
              </a:rPr>
              <a:t>)</a:t>
            </a:r>
            <a:endParaRPr/>
          </a:p>
          <a:p>
            <a:pPr indent="0" lvl="0" marL="0" marR="0" rtl="0" algn="l">
              <a:spcBef>
                <a:spcPts val="0"/>
              </a:spcBef>
              <a:spcAft>
                <a:spcPts val="0"/>
              </a:spcAft>
              <a:buNone/>
            </a:pPr>
            <a:r>
              <a:rPr lang="es-ES" sz="1600">
                <a:solidFill>
                  <a:srgbClr val="000000"/>
                </a:solidFill>
                <a:latin typeface="Calibri"/>
                <a:ea typeface="Calibri"/>
                <a:cs typeface="Calibri"/>
                <a:sym typeface="Calibri"/>
              </a:rPr>
              <a:t>  	   return $a;</a:t>
            </a:r>
            <a:endParaRPr/>
          </a:p>
          <a:p>
            <a:pPr indent="0" lvl="0" marL="0" marR="0" rtl="0" algn="l">
              <a:spcBef>
                <a:spcPts val="0"/>
              </a:spcBef>
              <a:spcAft>
                <a:spcPts val="0"/>
              </a:spcAft>
              <a:buNone/>
            </a:pPr>
            <a:r>
              <a:rPr b="1" lang="es-ES" sz="1600">
                <a:solidFill>
                  <a:srgbClr val="000000"/>
                </a:solidFill>
                <a:latin typeface="Calibri"/>
                <a:ea typeface="Calibri"/>
                <a:cs typeface="Calibri"/>
                <a:sym typeface="Calibri"/>
              </a:rPr>
              <a:t>   	   return $b;</a:t>
            </a:r>
            <a:endParaRPr b="1" sz="1600">
              <a:solidFill>
                <a:srgbClr val="000000"/>
              </a:solidFill>
              <a:latin typeface="Calibri"/>
              <a:ea typeface="Calibri"/>
              <a:cs typeface="Calibri"/>
              <a:sym typeface="Calibri"/>
            </a:endParaRPr>
          </a:p>
          <a:p>
            <a:pPr indent="0" lvl="0" marL="0" marR="0" rtl="0" algn="l">
              <a:spcBef>
                <a:spcPts val="0"/>
              </a:spcBef>
              <a:spcAft>
                <a:spcPts val="0"/>
              </a:spcAft>
              <a:buNone/>
            </a:pPr>
            <a:r>
              <a:rPr lang="es-ES" sz="1600">
                <a:solidFill>
                  <a:srgbClr val="000000"/>
                </a:solidFill>
                <a:latin typeface="Calibri"/>
                <a:ea typeface="Calibri"/>
                <a:cs typeface="Calibri"/>
                <a:sym typeface="Calibri"/>
              </a:rPr>
              <a:t>}</a:t>
            </a:r>
            <a:endParaRPr/>
          </a:p>
        </p:txBody>
      </p:sp>
      <p:sp>
        <p:nvSpPr>
          <p:cNvPr id="206" name="Google Shape;206;p5"/>
          <p:cNvSpPr txBox="1"/>
          <p:nvPr/>
        </p:nvSpPr>
        <p:spPr>
          <a:xfrm>
            <a:off x="857250" y="4143375"/>
            <a:ext cx="2714625" cy="369888"/>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0000"/>
                </a:solidFill>
                <a:latin typeface="Arial"/>
                <a:ea typeface="Arial"/>
                <a:cs typeface="Arial"/>
                <a:sym typeface="Arial"/>
              </a:rPr>
              <a:t>Retorno del resultado</a:t>
            </a:r>
            <a:endParaRPr sz="1800">
              <a:solidFill>
                <a:srgbClr val="000000"/>
              </a:solidFill>
              <a:latin typeface="Arial"/>
              <a:ea typeface="Arial"/>
              <a:cs typeface="Arial"/>
              <a:sym typeface="Arial"/>
            </a:endParaRPr>
          </a:p>
        </p:txBody>
      </p:sp>
      <p:sp>
        <p:nvSpPr>
          <p:cNvPr id="207" name="Google Shape;207;p5"/>
          <p:cNvSpPr txBox="1"/>
          <p:nvPr/>
        </p:nvSpPr>
        <p:spPr>
          <a:xfrm>
            <a:off x="5357813" y="3000375"/>
            <a:ext cx="2714625" cy="369888"/>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0000"/>
                </a:solidFill>
                <a:latin typeface="Arial"/>
                <a:ea typeface="Arial"/>
                <a:cs typeface="Arial"/>
                <a:sym typeface="Arial"/>
              </a:rPr>
              <a:t>Invocación de la función</a:t>
            </a:r>
            <a:endParaRPr/>
          </a:p>
        </p:txBody>
      </p:sp>
      <p:sp>
        <p:nvSpPr>
          <p:cNvPr id="208" name="Google Shape;208;p5"/>
          <p:cNvSpPr txBox="1"/>
          <p:nvPr/>
        </p:nvSpPr>
        <p:spPr>
          <a:xfrm>
            <a:off x="5357813" y="2286000"/>
            <a:ext cx="2714625" cy="369888"/>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0000"/>
                </a:solidFill>
                <a:latin typeface="Arial"/>
                <a:ea typeface="Arial"/>
                <a:cs typeface="Arial"/>
                <a:sym typeface="Arial"/>
              </a:rPr>
              <a:t>Paso de parámetros</a:t>
            </a:r>
            <a:endParaRPr/>
          </a:p>
        </p:txBody>
      </p:sp>
      <p:sp>
        <p:nvSpPr>
          <p:cNvPr id="209" name="Google Shape;209;p5"/>
          <p:cNvSpPr txBox="1"/>
          <p:nvPr/>
        </p:nvSpPr>
        <p:spPr>
          <a:xfrm>
            <a:off x="4714875" y="4071938"/>
            <a:ext cx="34290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0" name="Google Shape;210;p5"/>
          <p:cNvSpPr txBox="1"/>
          <p:nvPr/>
        </p:nvSpPr>
        <p:spPr>
          <a:xfrm>
            <a:off x="4786313" y="4071938"/>
            <a:ext cx="2714625" cy="1754187"/>
          </a:xfrm>
          <a:prstGeom prst="rect">
            <a:avLst/>
          </a:prstGeom>
          <a:noFill/>
          <a:ln cap="flat" cmpd="sng" w="9525">
            <a:solidFill>
              <a:srgbClr val="0B53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0000"/>
                </a:solidFill>
                <a:latin typeface="Calibri"/>
                <a:ea typeface="Calibri"/>
                <a:cs typeface="Calibri"/>
                <a:sym typeface="Calibri"/>
              </a:rPr>
              <a:t>&lt;html&gt;&lt;body&gt;</a:t>
            </a:r>
            <a:endParaRPr/>
          </a:p>
          <a:p>
            <a:pPr indent="0" lvl="0" marL="0" marR="0" rtl="0" algn="l">
              <a:spcBef>
                <a:spcPts val="0"/>
              </a:spcBef>
              <a:spcAft>
                <a:spcPts val="0"/>
              </a:spcAft>
              <a:buNone/>
            </a:pPr>
            <a:r>
              <a:rPr lang="es-ES" sz="1800">
                <a:solidFill>
                  <a:srgbClr val="000000"/>
                </a:solidFill>
                <a:latin typeface="Calibri"/>
                <a:ea typeface="Calibri"/>
                <a:cs typeface="Calibri"/>
                <a:sym typeface="Calibri"/>
              </a:rPr>
              <a:t>$x;</a:t>
            </a:r>
            <a:endParaRPr/>
          </a:p>
          <a:p>
            <a:pPr indent="0" lvl="0" marL="0" marR="0" rtl="0" algn="l">
              <a:spcBef>
                <a:spcPts val="0"/>
              </a:spcBef>
              <a:spcAft>
                <a:spcPts val="0"/>
              </a:spcAft>
              <a:buNone/>
            </a:pPr>
            <a:r>
              <a:rPr lang="es-ES" sz="1800">
                <a:solidFill>
                  <a:srgbClr val="000000"/>
                </a:solidFill>
                <a:latin typeface="Calibri"/>
                <a:ea typeface="Calibri"/>
                <a:cs typeface="Calibri"/>
                <a:sym typeface="Calibri"/>
              </a:rPr>
              <a:t>$y;</a:t>
            </a:r>
            <a:endParaRPr/>
          </a:p>
          <a:p>
            <a:pPr indent="0" lvl="0" marL="0" marR="0" rtl="0" algn="l">
              <a:spcBef>
                <a:spcPts val="0"/>
              </a:spcBef>
              <a:spcAft>
                <a:spcPts val="0"/>
              </a:spcAft>
              <a:buNone/>
            </a:pPr>
            <a:r>
              <a:rPr b="1" lang="es-ES" sz="1800">
                <a:solidFill>
                  <a:srgbClr val="000000"/>
                </a:solidFill>
                <a:latin typeface="Calibri"/>
                <a:ea typeface="Calibri"/>
                <a:cs typeface="Calibri"/>
                <a:sym typeface="Calibri"/>
              </a:rPr>
              <a:t>$c=elmayor($x,$y);</a:t>
            </a:r>
            <a:endParaRPr/>
          </a:p>
          <a:p>
            <a:pPr indent="0" lvl="0" marL="0" marR="0" rtl="0" algn="l">
              <a:spcBef>
                <a:spcPts val="0"/>
              </a:spcBef>
              <a:spcAft>
                <a:spcPts val="0"/>
              </a:spcAft>
              <a:buNone/>
            </a:pPr>
            <a:r>
              <a:rPr lang="es-ES" sz="1800">
                <a:solidFill>
                  <a:srgbClr val="000000"/>
                </a:solidFill>
                <a:latin typeface="Calibri"/>
                <a:ea typeface="Calibri"/>
                <a:cs typeface="Calibri"/>
                <a:sym typeface="Calibri"/>
              </a:rPr>
              <a:t>echo $c;</a:t>
            </a:r>
            <a:endParaRPr/>
          </a:p>
          <a:p>
            <a:pPr indent="0" lvl="0" marL="0" marR="0" rtl="0" algn="l">
              <a:spcBef>
                <a:spcPts val="0"/>
              </a:spcBef>
              <a:spcAft>
                <a:spcPts val="0"/>
              </a:spcAft>
              <a:buNone/>
            </a:pPr>
            <a:r>
              <a:rPr lang="es-ES" sz="1800">
                <a:solidFill>
                  <a:srgbClr val="000000"/>
                </a:solidFill>
                <a:latin typeface="Calibri"/>
                <a:ea typeface="Calibri"/>
                <a:cs typeface="Calibri"/>
                <a:sym typeface="Calibri"/>
              </a:rPr>
              <a:t>&lt;/body&gt;&lt;/html&gt;</a:t>
            </a:r>
            <a:endParaRPr/>
          </a:p>
        </p:txBody>
      </p:sp>
      <p:cxnSp>
        <p:nvCxnSpPr>
          <p:cNvPr id="211" name="Google Shape;211;p5"/>
          <p:cNvCxnSpPr/>
          <p:nvPr/>
        </p:nvCxnSpPr>
        <p:spPr>
          <a:xfrm flipH="1" rot="-5400000">
            <a:off x="1820863" y="3603625"/>
            <a:ext cx="785812" cy="357188"/>
          </a:xfrm>
          <a:prstGeom prst="straightConnector1">
            <a:avLst/>
          </a:prstGeom>
          <a:noFill/>
          <a:ln cap="flat" cmpd="sng" w="9525">
            <a:solidFill>
              <a:srgbClr val="075192"/>
            </a:solidFill>
            <a:prstDash val="solid"/>
            <a:round/>
            <a:headEnd len="sm" w="sm" type="none"/>
            <a:tailEnd len="med" w="med" type="stealth"/>
          </a:ln>
        </p:spPr>
      </p:cxnSp>
      <p:cxnSp>
        <p:nvCxnSpPr>
          <p:cNvPr id="212" name="Google Shape;212;p5"/>
          <p:cNvCxnSpPr/>
          <p:nvPr/>
        </p:nvCxnSpPr>
        <p:spPr>
          <a:xfrm flipH="1" rot="10800000">
            <a:off x="2714625" y="2286000"/>
            <a:ext cx="3214688" cy="142875"/>
          </a:xfrm>
          <a:prstGeom prst="straightConnector1">
            <a:avLst/>
          </a:prstGeom>
          <a:noFill/>
          <a:ln cap="flat" cmpd="sng" w="9525">
            <a:solidFill>
              <a:srgbClr val="075192"/>
            </a:solidFill>
            <a:prstDash val="solid"/>
            <a:round/>
            <a:headEnd len="sm" w="sm" type="none"/>
            <a:tailEnd len="med" w="med" type="stealth"/>
          </a:ln>
        </p:spPr>
      </p:cxnSp>
      <p:cxnSp>
        <p:nvCxnSpPr>
          <p:cNvPr id="213" name="Google Shape;213;p5"/>
          <p:cNvCxnSpPr>
            <a:stCxn id="207" idx="2"/>
          </p:cNvCxnSpPr>
          <p:nvPr/>
        </p:nvCxnSpPr>
        <p:spPr>
          <a:xfrm flipH="1">
            <a:off x="5714925" y="3370263"/>
            <a:ext cx="1000200" cy="1630500"/>
          </a:xfrm>
          <a:prstGeom prst="straightConnector1">
            <a:avLst/>
          </a:prstGeom>
          <a:noFill/>
          <a:ln cap="flat" cmpd="sng" w="9525">
            <a:solidFill>
              <a:srgbClr val="075192"/>
            </a:solidFill>
            <a:prstDash val="solid"/>
            <a:round/>
            <a:headEnd len="sm" w="sm" type="none"/>
            <a:tailEnd len="med" w="med" type="stealth"/>
          </a:ln>
        </p:spPr>
      </p:cxnSp>
      <p:cxnSp>
        <p:nvCxnSpPr>
          <p:cNvPr id="214" name="Google Shape;214;p5"/>
          <p:cNvCxnSpPr/>
          <p:nvPr/>
        </p:nvCxnSpPr>
        <p:spPr>
          <a:xfrm>
            <a:off x="3643313" y="3714750"/>
            <a:ext cx="1143000" cy="1071563"/>
          </a:xfrm>
          <a:prstGeom prst="straightConnector1">
            <a:avLst/>
          </a:prstGeom>
          <a:noFill/>
          <a:ln cap="flat" cmpd="sng" w="34925">
            <a:solidFill>
              <a:srgbClr val="075192"/>
            </a:solidFill>
            <a:prstDash val="solid"/>
            <a:round/>
            <a:headEnd len="sm" w="sm"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6"/>
          <p:cNvSpPr txBox="1"/>
          <p:nvPr/>
        </p:nvSpPr>
        <p:spPr>
          <a:xfrm>
            <a:off x="755576" y="980728"/>
            <a:ext cx="67687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6"/>
          <p:cNvSpPr txBox="1"/>
          <p:nvPr/>
        </p:nvSpPr>
        <p:spPr>
          <a:xfrm>
            <a:off x="652028" y="2942054"/>
            <a:ext cx="67689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chemeClr val="dk1"/>
                </a:solidFill>
                <a:highlight>
                  <a:srgbClr val="FFFF00"/>
                </a:highlight>
                <a:latin typeface="Calibri"/>
                <a:ea typeface="Calibri"/>
                <a:cs typeface="Calibri"/>
                <a:sym typeface="Calibri"/>
              </a:rPr>
              <a:t>Paso por valor</a:t>
            </a:r>
            <a:r>
              <a:rPr lang="es-ES" sz="1800">
                <a:solidFill>
                  <a:schemeClr val="dk1"/>
                </a:solidFill>
                <a:latin typeface="Calibri"/>
                <a:ea typeface="Calibri"/>
                <a:cs typeface="Calibri"/>
                <a:sym typeface="Calibri"/>
              </a:rPr>
              <a:t> significa que cuando un argumento se pasa a una función, la función recibe una copia del valor original. Por lo tanto, si la función modifica el parámetro, sólo la copia cambia y el valor original permanece intacto.</a:t>
            </a:r>
            <a:endParaRPr/>
          </a:p>
          <a:p>
            <a:pPr indent="0" lvl="0" marL="0" marR="0" rtl="0" algn="l">
              <a:spcBef>
                <a:spcPts val="0"/>
              </a:spcBef>
              <a:spcAft>
                <a:spcPts val="0"/>
              </a:spcAft>
              <a:buNone/>
            </a:pPr>
            <a:r>
              <a:rPr b="1" lang="es-ES" sz="1800">
                <a:solidFill>
                  <a:schemeClr val="dk1"/>
                </a:solidFill>
                <a:highlight>
                  <a:srgbClr val="FFFF00"/>
                </a:highlight>
                <a:latin typeface="Calibri"/>
                <a:ea typeface="Calibri"/>
                <a:cs typeface="Calibri"/>
                <a:sym typeface="Calibri"/>
              </a:rPr>
              <a:t>Paso por referencia </a:t>
            </a:r>
            <a:r>
              <a:rPr lang="es-ES" sz="1800">
                <a:solidFill>
                  <a:schemeClr val="dk1"/>
                </a:solidFill>
                <a:latin typeface="Calibri"/>
                <a:ea typeface="Calibri"/>
                <a:cs typeface="Calibri"/>
                <a:sym typeface="Calibri"/>
              </a:rPr>
              <a:t>significa que cuando un argumento se pasa a una función, la función recibe la dirección de memoria del valor original, no la copia del valor. Por lo tanto, si la función modifica el parámetro, el valor original en el código que llamó a la función cambia</a:t>
            </a:r>
            <a:endParaRPr/>
          </a:p>
        </p:txBody>
      </p:sp>
      <p:sp>
        <p:nvSpPr>
          <p:cNvPr id="221" name="Google Shape;221;p6"/>
          <p:cNvSpPr txBox="1"/>
          <p:nvPr/>
        </p:nvSpPr>
        <p:spPr>
          <a:xfrm>
            <a:off x="755576" y="2199094"/>
            <a:ext cx="6624736" cy="742960"/>
          </a:xfrm>
          <a:prstGeom prst="rect">
            <a:avLst/>
          </a:prstGeom>
          <a:noFill/>
          <a:ln>
            <a:noFill/>
          </a:ln>
        </p:spPr>
        <p:txBody>
          <a:bodyPr anchorCtr="0" anchor="t" bIns="45700" lIns="91425" spcFirstLastPara="1" rIns="91425" wrap="square" tIns="45700">
            <a:spAutoFit/>
          </a:bodyPr>
          <a:lstStyle/>
          <a:p>
            <a:pPr indent="0" lvl="0" marL="0" marR="0" rtl="0" algn="l">
              <a:lnSpc>
                <a:spcPct val="160000"/>
              </a:lnSpc>
              <a:spcBef>
                <a:spcPts val="0"/>
              </a:spcBef>
              <a:spcAft>
                <a:spcPts val="0"/>
              </a:spcAft>
              <a:buNone/>
            </a:pPr>
            <a:r>
              <a:rPr lang="es-ES" sz="1400">
                <a:solidFill>
                  <a:schemeClr val="dk1"/>
                </a:solidFill>
                <a:latin typeface="Calibri"/>
                <a:ea typeface="Calibri"/>
                <a:cs typeface="Calibri"/>
                <a:sym typeface="Calibri"/>
              </a:rPr>
              <a:t>El orden y numero de los argumentos en la llamada debe coincidir con el de la definición de la función.</a:t>
            </a:r>
            <a:endParaRPr/>
          </a:p>
        </p:txBody>
      </p:sp>
      <p:sp>
        <p:nvSpPr>
          <p:cNvPr id="222" name="Google Shape;222;p6"/>
          <p:cNvSpPr txBox="1"/>
          <p:nvPr/>
        </p:nvSpPr>
        <p:spPr>
          <a:xfrm>
            <a:off x="971600" y="692696"/>
            <a:ext cx="6655161" cy="1471172"/>
          </a:xfrm>
          <a:prstGeom prst="rect">
            <a:avLst/>
          </a:prstGeom>
          <a:noFill/>
          <a:ln>
            <a:noFill/>
          </a:ln>
        </p:spPr>
        <p:txBody>
          <a:bodyPr anchorCtr="0" anchor="t" bIns="45700" lIns="91425" spcFirstLastPara="1" rIns="91425" wrap="square" tIns="45700">
            <a:spAutoFit/>
          </a:bodyPr>
          <a:lstStyle/>
          <a:p>
            <a:pPr indent="0" lvl="0" marL="0" marR="0" rtl="0" algn="l">
              <a:lnSpc>
                <a:spcPct val="160000"/>
              </a:lnSpc>
              <a:spcBef>
                <a:spcPts val="0"/>
              </a:spcBef>
              <a:spcAft>
                <a:spcPts val="0"/>
              </a:spcAft>
              <a:buNone/>
            </a:pPr>
            <a:r>
              <a:rPr lang="es-ES" sz="1400">
                <a:solidFill>
                  <a:schemeClr val="dk1"/>
                </a:solidFill>
                <a:latin typeface="Calibri"/>
                <a:ea typeface="Calibri"/>
                <a:cs typeface="Calibri"/>
                <a:sym typeface="Calibri"/>
              </a:rPr>
              <a:t>Podemos pasar como argumento:</a:t>
            </a:r>
            <a:endParaRPr/>
          </a:p>
          <a:p>
            <a:pPr indent="0" lvl="0" marL="0" marR="0" rtl="0" algn="l">
              <a:lnSpc>
                <a:spcPct val="160000"/>
              </a:lnSpc>
              <a:spcBef>
                <a:spcPts val="0"/>
              </a:spcBef>
              <a:spcAft>
                <a:spcPts val="0"/>
              </a:spcAft>
              <a:buNone/>
            </a:pPr>
            <a:r>
              <a:rPr lang="es-ES" sz="1400">
                <a:solidFill>
                  <a:schemeClr val="dk1"/>
                </a:solidFill>
                <a:latin typeface="Calibri"/>
                <a:ea typeface="Calibri"/>
                <a:cs typeface="Calibri"/>
                <a:sym typeface="Calibri"/>
              </a:rPr>
              <a:t>            Variables:	</a:t>
            </a:r>
            <a:r>
              <a:rPr lang="es-ES" sz="1400">
                <a:solidFill>
                  <a:schemeClr val="dk1"/>
                </a:solidFill>
                <a:latin typeface="Consolas"/>
                <a:ea typeface="Consolas"/>
                <a:cs typeface="Consolas"/>
                <a:sym typeface="Consolas"/>
              </a:rPr>
              <a:t>make_full_name ($fn, $ln);</a:t>
            </a:r>
            <a:endParaRPr/>
          </a:p>
          <a:p>
            <a:pPr indent="0" lvl="0" marL="0" marR="0" rtl="0" algn="l">
              <a:lnSpc>
                <a:spcPct val="160000"/>
              </a:lnSpc>
              <a:spcBef>
                <a:spcPts val="0"/>
              </a:spcBef>
              <a:spcAft>
                <a:spcPts val="0"/>
              </a:spcAft>
              <a:buNone/>
            </a:pPr>
            <a:r>
              <a:rPr lang="es-ES" sz="1400">
                <a:solidFill>
                  <a:schemeClr val="dk1"/>
                </a:solidFill>
                <a:latin typeface="Consolas"/>
                <a:ea typeface="Consolas"/>
                <a:cs typeface="Consolas"/>
                <a:sym typeface="Consolas"/>
              </a:rPr>
              <a:t>     </a:t>
            </a:r>
            <a:r>
              <a:rPr lang="es-ES" sz="1400">
                <a:solidFill>
                  <a:schemeClr val="dk1"/>
                </a:solidFill>
                <a:latin typeface="Calibri"/>
                <a:ea typeface="Calibri"/>
                <a:cs typeface="Calibri"/>
                <a:sym typeface="Calibri"/>
              </a:rPr>
              <a:t>Literales: 	</a:t>
            </a:r>
            <a:r>
              <a:rPr lang="es-ES" sz="1400">
                <a:solidFill>
                  <a:schemeClr val="dk1"/>
                </a:solidFill>
                <a:latin typeface="Consolas"/>
                <a:ea typeface="Consolas"/>
                <a:cs typeface="Consolas"/>
                <a:sym typeface="Consolas"/>
              </a:rPr>
              <a:t>make_full_name (“Pepe”, “Pérez”);</a:t>
            </a:r>
            <a:endParaRPr/>
          </a:p>
          <a:p>
            <a:pPr indent="0" lvl="1" marL="457200" marR="0" rtl="0" algn="l">
              <a:lnSpc>
                <a:spcPct val="160000"/>
              </a:lnSpc>
              <a:spcBef>
                <a:spcPts val="0"/>
              </a:spcBef>
              <a:spcAft>
                <a:spcPts val="0"/>
              </a:spcAft>
              <a:buNone/>
            </a:pPr>
            <a:r>
              <a:rPr b="0" i="0" lang="es-ES" sz="1400" u="none" cap="none" strike="noStrike">
                <a:solidFill>
                  <a:schemeClr val="dk1"/>
                </a:solidFill>
                <a:latin typeface="Calibri"/>
                <a:ea typeface="Calibri"/>
                <a:cs typeface="Calibri"/>
                <a:sym typeface="Calibri"/>
              </a:rPr>
              <a:t>Ambas: 	</a:t>
            </a:r>
            <a:r>
              <a:rPr b="0" i="0" lang="es-ES" sz="1400" u="none" cap="none" strike="noStrike">
                <a:solidFill>
                  <a:schemeClr val="dk1"/>
                </a:solidFill>
                <a:latin typeface="Consolas"/>
                <a:ea typeface="Consolas"/>
                <a:cs typeface="Consolas"/>
                <a:sym typeface="Consolas"/>
              </a:rPr>
              <a:t>make_full_name (“Pepe”, $ln);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7"/>
          <p:cNvSpPr txBox="1"/>
          <p:nvPr/>
        </p:nvSpPr>
        <p:spPr>
          <a:xfrm>
            <a:off x="611560" y="548680"/>
            <a:ext cx="70569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FF0000"/>
                </a:solidFill>
                <a:highlight>
                  <a:srgbClr val="FFF2CC"/>
                </a:highlight>
                <a:latin typeface="Courier New"/>
                <a:ea typeface="Courier New"/>
                <a:cs typeface="Courier New"/>
                <a:sym typeface="Courier New"/>
              </a:rPr>
              <a:t>POR VALOR</a:t>
            </a:r>
            <a:endParaRPr sz="1800">
              <a:solidFill>
                <a:srgbClr val="FF0000"/>
              </a:solidFill>
              <a:highlight>
                <a:srgbClr val="FFF2CC"/>
              </a:highlight>
              <a:latin typeface="Courier New"/>
              <a:ea typeface="Courier New"/>
              <a:cs typeface="Courier New"/>
              <a:sym typeface="Courier New"/>
            </a:endParaRPr>
          </a:p>
          <a:p>
            <a:pPr indent="0" lvl="0" marL="0" marR="0" rtl="0" algn="l">
              <a:spcBef>
                <a:spcPts val="0"/>
              </a:spcBef>
              <a:spcAft>
                <a:spcPts val="0"/>
              </a:spcAft>
              <a:buNone/>
            </a:pPr>
            <a:r>
              <a:rPr lang="es-ES" sz="1800">
                <a:solidFill>
                  <a:srgbClr val="FF0000"/>
                </a:solidFill>
                <a:highlight>
                  <a:srgbClr val="FFF2CC"/>
                </a:highlight>
                <a:latin typeface="Courier New"/>
                <a:ea typeface="Courier New"/>
                <a:cs typeface="Courier New"/>
                <a:sym typeface="Courier New"/>
              </a:rPr>
              <a:t>&lt;?php</a:t>
            </a:r>
            <a:endParaRPr sz="1800">
              <a:solidFill>
                <a:srgbClr val="FF0000"/>
              </a:solidFill>
              <a:highlight>
                <a:srgbClr val="FFF2CC"/>
              </a:highlight>
              <a:latin typeface="Courier New"/>
              <a:ea typeface="Courier New"/>
              <a:cs typeface="Courier New"/>
              <a:sym typeface="Courier New"/>
            </a:endParaRPr>
          </a:p>
          <a:p>
            <a:pPr indent="0" lvl="0" marL="0" marR="0" rtl="0" algn="l">
              <a:spcBef>
                <a:spcPts val="0"/>
              </a:spcBef>
              <a:spcAft>
                <a:spcPts val="0"/>
              </a:spcAft>
              <a:buNone/>
            </a:pPr>
            <a:r>
              <a:rPr lang="es-ES" sz="1800">
                <a:solidFill>
                  <a:srgbClr val="000000"/>
                </a:solidFill>
                <a:highlight>
                  <a:srgbClr val="FFF2CC"/>
                </a:highlight>
                <a:latin typeface="Courier New"/>
                <a:ea typeface="Courier New"/>
                <a:cs typeface="Courier New"/>
                <a:sym typeface="Courier New"/>
              </a:rPr>
              <a:t> </a:t>
            </a:r>
            <a:r>
              <a:rPr b="1" lang="es-ES" sz="1800">
                <a:solidFill>
                  <a:srgbClr val="0000FF"/>
                </a:solidFill>
                <a:highlight>
                  <a:srgbClr val="FFF2CC"/>
                </a:highlight>
                <a:latin typeface="Courier New"/>
                <a:ea typeface="Courier New"/>
                <a:cs typeface="Courier New"/>
                <a:sym typeface="Courier New"/>
              </a:rPr>
              <a:t>function</a:t>
            </a:r>
            <a:r>
              <a:rPr lang="es-ES" sz="1800">
                <a:solidFill>
                  <a:srgbClr val="000000"/>
                </a:solidFill>
                <a:highlight>
                  <a:srgbClr val="FFF2CC"/>
                </a:highlight>
                <a:latin typeface="Courier New"/>
                <a:ea typeface="Courier New"/>
                <a:cs typeface="Courier New"/>
                <a:sym typeface="Courier New"/>
              </a:rPr>
              <a:t> incrementa </a:t>
            </a:r>
            <a:r>
              <a:rPr lang="es-ES" sz="1800">
                <a:solidFill>
                  <a:srgbClr val="8000FF"/>
                </a:solidFill>
                <a:highlight>
                  <a:srgbClr val="FFF2CC"/>
                </a:highlight>
                <a:latin typeface="Courier New"/>
                <a:ea typeface="Courier New"/>
                <a:cs typeface="Courier New"/>
                <a:sym typeface="Courier New"/>
              </a:rPr>
              <a:t>(</a:t>
            </a:r>
            <a:r>
              <a:rPr lang="es-ES" sz="1800">
                <a:solidFill>
                  <a:srgbClr val="000080"/>
                </a:solidFill>
                <a:highlight>
                  <a:srgbClr val="FFF2CC"/>
                </a:highlight>
                <a:latin typeface="Courier New"/>
                <a:ea typeface="Courier New"/>
                <a:cs typeface="Courier New"/>
                <a:sym typeface="Courier New"/>
              </a:rPr>
              <a:t>$a</a:t>
            </a:r>
            <a:r>
              <a:rPr lang="es-ES" sz="1800">
                <a:solidFill>
                  <a:srgbClr val="8000FF"/>
                </a:solidFill>
                <a:highlight>
                  <a:srgbClr val="FFF2CC"/>
                </a:highlight>
                <a:latin typeface="Courier New"/>
                <a:ea typeface="Courier New"/>
                <a:cs typeface="Courier New"/>
                <a:sym typeface="Courier New"/>
              </a:rPr>
              <a:t>){</a:t>
            </a:r>
            <a:endParaRPr>
              <a:highlight>
                <a:srgbClr val="FFF2CC"/>
              </a:highlight>
            </a:endParaRPr>
          </a:p>
          <a:p>
            <a:pPr indent="0" lvl="0" marL="0" marR="0" rtl="0" algn="l">
              <a:spcBef>
                <a:spcPts val="0"/>
              </a:spcBef>
              <a:spcAft>
                <a:spcPts val="0"/>
              </a:spcAft>
              <a:buNone/>
            </a:pPr>
            <a:r>
              <a:rPr lang="es-ES" sz="1800">
                <a:solidFill>
                  <a:srgbClr val="000000"/>
                </a:solidFill>
                <a:highlight>
                  <a:srgbClr val="FFF2CC"/>
                </a:highlight>
                <a:latin typeface="Courier New"/>
                <a:ea typeface="Courier New"/>
                <a:cs typeface="Courier New"/>
                <a:sym typeface="Courier New"/>
              </a:rPr>
              <a:t> </a:t>
            </a:r>
            <a:r>
              <a:rPr lang="es-ES" sz="1800">
                <a:solidFill>
                  <a:srgbClr val="000080"/>
                </a:solidFill>
                <a:highlight>
                  <a:srgbClr val="FFF2CC"/>
                </a:highlight>
                <a:latin typeface="Courier New"/>
                <a:ea typeface="Courier New"/>
                <a:cs typeface="Courier New"/>
                <a:sym typeface="Courier New"/>
              </a:rPr>
              <a:t>$a</a:t>
            </a:r>
            <a:r>
              <a:rPr lang="es-ES" sz="1800">
                <a:solidFill>
                  <a:srgbClr val="000000"/>
                </a:solidFill>
                <a:highlight>
                  <a:srgbClr val="FFF2CC"/>
                </a:highlight>
                <a:latin typeface="Courier New"/>
                <a:ea typeface="Courier New"/>
                <a:cs typeface="Courier New"/>
                <a:sym typeface="Courier New"/>
              </a:rPr>
              <a:t> </a:t>
            </a:r>
            <a:r>
              <a:rPr lang="es-ES" sz="1800">
                <a:solidFill>
                  <a:srgbClr val="8000FF"/>
                </a:solidFill>
                <a:highlight>
                  <a:srgbClr val="FFF2CC"/>
                </a:highlight>
                <a:latin typeface="Courier New"/>
                <a:ea typeface="Courier New"/>
                <a:cs typeface="Courier New"/>
                <a:sym typeface="Courier New"/>
              </a:rPr>
              <a:t>=</a:t>
            </a:r>
            <a:r>
              <a:rPr lang="es-ES" sz="1800">
                <a:solidFill>
                  <a:srgbClr val="000000"/>
                </a:solidFill>
                <a:highlight>
                  <a:srgbClr val="FFF2CC"/>
                </a:highlight>
                <a:latin typeface="Courier New"/>
                <a:ea typeface="Courier New"/>
                <a:cs typeface="Courier New"/>
                <a:sym typeface="Courier New"/>
              </a:rPr>
              <a:t> </a:t>
            </a:r>
            <a:r>
              <a:rPr lang="es-ES" sz="1800">
                <a:solidFill>
                  <a:srgbClr val="000080"/>
                </a:solidFill>
                <a:highlight>
                  <a:srgbClr val="FFF2CC"/>
                </a:highlight>
                <a:latin typeface="Courier New"/>
                <a:ea typeface="Courier New"/>
                <a:cs typeface="Courier New"/>
                <a:sym typeface="Courier New"/>
              </a:rPr>
              <a:t>$a</a:t>
            </a:r>
            <a:r>
              <a:rPr lang="es-ES" sz="1800">
                <a:solidFill>
                  <a:srgbClr val="000000"/>
                </a:solidFill>
                <a:highlight>
                  <a:srgbClr val="FFF2CC"/>
                </a:highlight>
                <a:latin typeface="Courier New"/>
                <a:ea typeface="Courier New"/>
                <a:cs typeface="Courier New"/>
                <a:sym typeface="Courier New"/>
              </a:rPr>
              <a:t> </a:t>
            </a:r>
            <a:r>
              <a:rPr lang="es-ES" sz="1800">
                <a:solidFill>
                  <a:srgbClr val="8000FF"/>
                </a:solidFill>
                <a:highlight>
                  <a:srgbClr val="FFF2CC"/>
                </a:highlight>
                <a:latin typeface="Courier New"/>
                <a:ea typeface="Courier New"/>
                <a:cs typeface="Courier New"/>
                <a:sym typeface="Courier New"/>
              </a:rPr>
              <a:t>+</a:t>
            </a:r>
            <a:r>
              <a:rPr lang="es-ES" sz="1800">
                <a:solidFill>
                  <a:srgbClr val="000000"/>
                </a:solidFill>
                <a:highlight>
                  <a:srgbClr val="FFF2CC"/>
                </a:highlight>
                <a:latin typeface="Courier New"/>
                <a:ea typeface="Courier New"/>
                <a:cs typeface="Courier New"/>
                <a:sym typeface="Courier New"/>
              </a:rPr>
              <a:t> </a:t>
            </a:r>
            <a:r>
              <a:rPr lang="es-ES" sz="1800">
                <a:solidFill>
                  <a:srgbClr val="FF8000"/>
                </a:solidFill>
                <a:highlight>
                  <a:srgbClr val="FFF2CC"/>
                </a:highlight>
                <a:latin typeface="Courier New"/>
                <a:ea typeface="Courier New"/>
                <a:cs typeface="Courier New"/>
                <a:sym typeface="Courier New"/>
              </a:rPr>
              <a:t>1</a:t>
            </a:r>
            <a:r>
              <a:rPr lang="es-ES" sz="1800">
                <a:solidFill>
                  <a:srgbClr val="8000FF"/>
                </a:solidFill>
                <a:highlight>
                  <a:srgbClr val="FFF2CC"/>
                </a:highlight>
                <a:latin typeface="Courier New"/>
                <a:ea typeface="Courier New"/>
                <a:cs typeface="Courier New"/>
                <a:sym typeface="Courier New"/>
              </a:rPr>
              <a:t>;</a:t>
            </a:r>
            <a:endParaRPr>
              <a:highlight>
                <a:srgbClr val="FFF2CC"/>
              </a:highlight>
            </a:endParaRPr>
          </a:p>
          <a:p>
            <a:pPr indent="0" lvl="0" marL="0" marR="0" rtl="0" algn="l">
              <a:spcBef>
                <a:spcPts val="0"/>
              </a:spcBef>
              <a:spcAft>
                <a:spcPts val="0"/>
              </a:spcAft>
              <a:buNone/>
            </a:pPr>
            <a:r>
              <a:rPr lang="es-ES" sz="1800">
                <a:solidFill>
                  <a:srgbClr val="000000"/>
                </a:solidFill>
                <a:highlight>
                  <a:srgbClr val="FFF2CC"/>
                </a:highlight>
                <a:latin typeface="Courier New"/>
                <a:ea typeface="Courier New"/>
                <a:cs typeface="Courier New"/>
                <a:sym typeface="Courier New"/>
              </a:rPr>
              <a:t> </a:t>
            </a:r>
            <a:r>
              <a:rPr lang="es-ES" sz="1800">
                <a:solidFill>
                  <a:srgbClr val="8000FF"/>
                </a:solidFill>
                <a:highlight>
                  <a:srgbClr val="FFF2CC"/>
                </a:highlight>
                <a:latin typeface="Courier New"/>
                <a:ea typeface="Courier New"/>
                <a:cs typeface="Courier New"/>
                <a:sym typeface="Courier New"/>
              </a:rPr>
              <a:t>}</a:t>
            </a:r>
            <a:r>
              <a:rPr lang="es-ES" sz="1800">
                <a:solidFill>
                  <a:srgbClr val="000000"/>
                </a:solidFill>
                <a:highlight>
                  <a:srgbClr val="FFF2CC"/>
                </a:highlight>
                <a:latin typeface="Courier New"/>
                <a:ea typeface="Courier New"/>
                <a:cs typeface="Courier New"/>
                <a:sym typeface="Courier New"/>
              </a:rPr>
              <a:t> </a:t>
            </a:r>
            <a:endParaRPr sz="1800">
              <a:solidFill>
                <a:srgbClr val="000000"/>
              </a:solidFill>
              <a:highlight>
                <a:srgbClr val="FFF2CC"/>
              </a:highlight>
              <a:latin typeface="Courier New"/>
              <a:ea typeface="Courier New"/>
              <a:cs typeface="Courier New"/>
              <a:sym typeface="Courier New"/>
            </a:endParaRPr>
          </a:p>
          <a:p>
            <a:pPr indent="0" lvl="0" marL="0" marR="0" rtl="0" algn="l">
              <a:spcBef>
                <a:spcPts val="0"/>
              </a:spcBef>
              <a:spcAft>
                <a:spcPts val="0"/>
              </a:spcAft>
              <a:buNone/>
            </a:pPr>
            <a:r>
              <a:rPr lang="es-ES" sz="1800">
                <a:solidFill>
                  <a:srgbClr val="000080"/>
                </a:solidFill>
                <a:highlight>
                  <a:srgbClr val="FFF2CC"/>
                </a:highlight>
                <a:latin typeface="Courier New"/>
                <a:ea typeface="Courier New"/>
                <a:cs typeface="Courier New"/>
                <a:sym typeface="Courier New"/>
              </a:rPr>
              <a:t> $a</a:t>
            </a:r>
            <a:r>
              <a:rPr lang="es-ES" sz="1800">
                <a:solidFill>
                  <a:srgbClr val="8000FF"/>
                </a:solidFill>
                <a:highlight>
                  <a:srgbClr val="FFF2CC"/>
                </a:highlight>
                <a:latin typeface="Courier New"/>
                <a:ea typeface="Courier New"/>
                <a:cs typeface="Courier New"/>
                <a:sym typeface="Courier New"/>
              </a:rPr>
              <a:t>=</a:t>
            </a:r>
            <a:r>
              <a:rPr lang="es-ES" sz="1800">
                <a:solidFill>
                  <a:srgbClr val="FF8000"/>
                </a:solidFill>
                <a:highlight>
                  <a:srgbClr val="FFF2CC"/>
                </a:highlight>
                <a:latin typeface="Courier New"/>
                <a:ea typeface="Courier New"/>
                <a:cs typeface="Courier New"/>
                <a:sym typeface="Courier New"/>
              </a:rPr>
              <a:t>1</a:t>
            </a:r>
            <a:r>
              <a:rPr lang="es-ES" sz="1800">
                <a:solidFill>
                  <a:srgbClr val="8000FF"/>
                </a:solidFill>
                <a:highlight>
                  <a:srgbClr val="FFF2CC"/>
                </a:highlight>
                <a:latin typeface="Courier New"/>
                <a:ea typeface="Courier New"/>
                <a:cs typeface="Courier New"/>
                <a:sym typeface="Courier New"/>
              </a:rPr>
              <a:t>;</a:t>
            </a:r>
            <a:r>
              <a:rPr lang="es-ES" sz="1800">
                <a:solidFill>
                  <a:srgbClr val="000000"/>
                </a:solidFill>
                <a:highlight>
                  <a:srgbClr val="FFF2CC"/>
                </a:highlight>
                <a:latin typeface="Courier New"/>
                <a:ea typeface="Courier New"/>
                <a:cs typeface="Courier New"/>
                <a:sym typeface="Courier New"/>
              </a:rPr>
              <a:t> </a:t>
            </a:r>
            <a:endParaRPr sz="1800">
              <a:solidFill>
                <a:srgbClr val="000000"/>
              </a:solidFill>
              <a:highlight>
                <a:srgbClr val="FFF2CC"/>
              </a:highlight>
              <a:latin typeface="Courier New"/>
              <a:ea typeface="Courier New"/>
              <a:cs typeface="Courier New"/>
              <a:sym typeface="Courier New"/>
            </a:endParaRPr>
          </a:p>
          <a:p>
            <a:pPr indent="0" lvl="0" marL="0" marR="0" rtl="0" algn="l">
              <a:spcBef>
                <a:spcPts val="0"/>
              </a:spcBef>
              <a:spcAft>
                <a:spcPts val="0"/>
              </a:spcAft>
              <a:buNone/>
            </a:pPr>
            <a:r>
              <a:rPr lang="es-ES" sz="1800">
                <a:solidFill>
                  <a:srgbClr val="000000"/>
                </a:solidFill>
                <a:highlight>
                  <a:srgbClr val="FFF2CC"/>
                </a:highlight>
                <a:latin typeface="Courier New"/>
                <a:ea typeface="Courier New"/>
                <a:cs typeface="Courier New"/>
                <a:sym typeface="Courier New"/>
              </a:rPr>
              <a:t> incrementa </a:t>
            </a:r>
            <a:r>
              <a:rPr lang="es-ES" sz="1800">
                <a:solidFill>
                  <a:srgbClr val="8000FF"/>
                </a:solidFill>
                <a:highlight>
                  <a:srgbClr val="FFF2CC"/>
                </a:highlight>
                <a:latin typeface="Courier New"/>
                <a:ea typeface="Courier New"/>
                <a:cs typeface="Courier New"/>
                <a:sym typeface="Courier New"/>
              </a:rPr>
              <a:t>(</a:t>
            </a:r>
            <a:r>
              <a:rPr lang="es-ES" sz="1800">
                <a:solidFill>
                  <a:srgbClr val="000080"/>
                </a:solidFill>
                <a:highlight>
                  <a:srgbClr val="FFF2CC"/>
                </a:highlight>
                <a:latin typeface="Courier New"/>
                <a:ea typeface="Courier New"/>
                <a:cs typeface="Courier New"/>
                <a:sym typeface="Courier New"/>
              </a:rPr>
              <a:t>$a</a:t>
            </a:r>
            <a:r>
              <a:rPr lang="es-ES" sz="1800">
                <a:solidFill>
                  <a:srgbClr val="8000FF"/>
                </a:solidFill>
                <a:highlight>
                  <a:srgbClr val="FFF2CC"/>
                </a:highlight>
                <a:latin typeface="Courier New"/>
                <a:ea typeface="Courier New"/>
                <a:cs typeface="Courier New"/>
                <a:sym typeface="Courier New"/>
              </a:rPr>
              <a:t>);</a:t>
            </a:r>
            <a:endParaRPr>
              <a:highlight>
                <a:srgbClr val="FFF2CC"/>
              </a:highlight>
            </a:endParaRPr>
          </a:p>
          <a:p>
            <a:pPr indent="0" lvl="0" marL="0" marR="0" rtl="0" algn="l">
              <a:spcBef>
                <a:spcPts val="0"/>
              </a:spcBef>
              <a:spcAft>
                <a:spcPts val="0"/>
              </a:spcAft>
              <a:buNone/>
            </a:pPr>
            <a:r>
              <a:rPr lang="es-ES" sz="1800">
                <a:solidFill>
                  <a:srgbClr val="000000"/>
                </a:solidFill>
                <a:highlight>
                  <a:srgbClr val="FFF2CC"/>
                </a:highlight>
                <a:latin typeface="Courier New"/>
                <a:ea typeface="Courier New"/>
                <a:cs typeface="Courier New"/>
                <a:sym typeface="Courier New"/>
              </a:rPr>
              <a:t> </a:t>
            </a:r>
            <a:r>
              <a:rPr b="1" lang="es-ES" sz="1800">
                <a:solidFill>
                  <a:srgbClr val="0000FF"/>
                </a:solidFill>
                <a:highlight>
                  <a:srgbClr val="FFF2CC"/>
                </a:highlight>
                <a:latin typeface="Courier New"/>
                <a:ea typeface="Courier New"/>
                <a:cs typeface="Courier New"/>
                <a:sym typeface="Courier New"/>
              </a:rPr>
              <a:t>echo</a:t>
            </a:r>
            <a:r>
              <a:rPr lang="es-ES" sz="1800">
                <a:solidFill>
                  <a:srgbClr val="000000"/>
                </a:solidFill>
                <a:highlight>
                  <a:srgbClr val="FFF2CC"/>
                </a:highlight>
                <a:latin typeface="Courier New"/>
                <a:ea typeface="Courier New"/>
                <a:cs typeface="Courier New"/>
                <a:sym typeface="Courier New"/>
              </a:rPr>
              <a:t> </a:t>
            </a:r>
            <a:r>
              <a:rPr lang="es-ES" sz="1800">
                <a:solidFill>
                  <a:srgbClr val="000080"/>
                </a:solidFill>
                <a:highlight>
                  <a:srgbClr val="FFF2CC"/>
                </a:highlight>
                <a:latin typeface="Courier New"/>
                <a:ea typeface="Courier New"/>
                <a:cs typeface="Courier New"/>
                <a:sym typeface="Courier New"/>
              </a:rPr>
              <a:t>$a</a:t>
            </a:r>
            <a:r>
              <a:rPr lang="es-ES" sz="1800">
                <a:solidFill>
                  <a:srgbClr val="8000FF"/>
                </a:solidFill>
                <a:highlight>
                  <a:srgbClr val="FFF2CC"/>
                </a:highlight>
                <a:latin typeface="Courier New"/>
                <a:ea typeface="Courier New"/>
                <a:cs typeface="Courier New"/>
                <a:sym typeface="Courier New"/>
              </a:rPr>
              <a:t>;</a:t>
            </a:r>
            <a:r>
              <a:rPr lang="es-ES" sz="1800">
                <a:solidFill>
                  <a:srgbClr val="000000"/>
                </a:solidFill>
                <a:highlight>
                  <a:srgbClr val="FFF2CC"/>
                </a:highlight>
                <a:latin typeface="Courier New"/>
                <a:ea typeface="Courier New"/>
                <a:cs typeface="Courier New"/>
                <a:sym typeface="Courier New"/>
              </a:rPr>
              <a:t> </a:t>
            </a:r>
            <a:r>
              <a:rPr lang="es-ES" sz="1800">
                <a:solidFill>
                  <a:srgbClr val="008000"/>
                </a:solidFill>
                <a:highlight>
                  <a:srgbClr val="FFF2CC"/>
                </a:highlight>
                <a:latin typeface="Courier New"/>
                <a:ea typeface="Courier New"/>
                <a:cs typeface="Courier New"/>
                <a:sym typeface="Courier New"/>
              </a:rPr>
              <a:t>// Muestra un 1</a:t>
            </a:r>
            <a:r>
              <a:rPr lang="es-ES" sz="1800">
                <a:solidFill>
                  <a:srgbClr val="000000"/>
                </a:solidFill>
                <a:highlight>
                  <a:srgbClr val="FFF2CC"/>
                </a:highlight>
                <a:latin typeface="Courier New"/>
                <a:ea typeface="Courier New"/>
                <a:cs typeface="Courier New"/>
                <a:sym typeface="Courier New"/>
              </a:rPr>
              <a:t> </a:t>
            </a:r>
            <a:endParaRPr sz="1800">
              <a:solidFill>
                <a:srgbClr val="000000"/>
              </a:solidFill>
              <a:highlight>
                <a:srgbClr val="FFF2CC"/>
              </a:highlight>
              <a:latin typeface="Courier New"/>
              <a:ea typeface="Courier New"/>
              <a:cs typeface="Courier New"/>
              <a:sym typeface="Courier New"/>
            </a:endParaRPr>
          </a:p>
          <a:p>
            <a:pPr indent="0" lvl="0" marL="0" marR="0" rtl="0" algn="l">
              <a:spcBef>
                <a:spcPts val="0"/>
              </a:spcBef>
              <a:spcAft>
                <a:spcPts val="0"/>
              </a:spcAft>
              <a:buNone/>
            </a:pPr>
            <a:r>
              <a:rPr lang="es-ES" sz="1800">
                <a:solidFill>
                  <a:srgbClr val="FF0000"/>
                </a:solidFill>
                <a:highlight>
                  <a:srgbClr val="FFF2CC"/>
                </a:highlight>
                <a:latin typeface="Courier New"/>
                <a:ea typeface="Courier New"/>
                <a:cs typeface="Courier New"/>
                <a:sym typeface="Courier New"/>
              </a:rPr>
              <a:t>?&gt;</a:t>
            </a:r>
            <a:endParaRPr sz="1800">
              <a:solidFill>
                <a:schemeClr val="dk1"/>
              </a:solidFill>
              <a:highlight>
                <a:srgbClr val="FFF2CC"/>
              </a:highlight>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7"/>
          <p:cNvSpPr txBox="1"/>
          <p:nvPr/>
        </p:nvSpPr>
        <p:spPr>
          <a:xfrm>
            <a:off x="755576" y="3573016"/>
            <a:ext cx="6480600" cy="332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FF0000"/>
                </a:solidFill>
                <a:highlight>
                  <a:srgbClr val="FFF2CC"/>
                </a:highlight>
              </a:rPr>
              <a:t>POR REFERENCIA con el &amp;</a:t>
            </a:r>
            <a:endParaRPr sz="1800">
              <a:solidFill>
                <a:srgbClr val="FF0000"/>
              </a:solidFill>
              <a:highlight>
                <a:srgbClr val="FFF2CC"/>
              </a:highlight>
            </a:endParaRPr>
          </a:p>
          <a:p>
            <a:pPr indent="0" lvl="0" marL="0" marR="0" rtl="0" algn="l">
              <a:spcBef>
                <a:spcPts val="0"/>
              </a:spcBef>
              <a:spcAft>
                <a:spcPts val="0"/>
              </a:spcAft>
              <a:buNone/>
            </a:pPr>
            <a:r>
              <a:rPr lang="es-ES" sz="1800">
                <a:solidFill>
                  <a:schemeClr val="dk1"/>
                </a:solidFill>
                <a:highlight>
                  <a:srgbClr val="FFF2CC"/>
                </a:highlight>
                <a:latin typeface="Arial"/>
                <a:ea typeface="Arial"/>
                <a:cs typeface="Arial"/>
                <a:sym typeface="Arial"/>
              </a:rPr>
              <a:t>function incrementa </a:t>
            </a:r>
            <a:r>
              <a:rPr lang="es-ES" sz="1800">
                <a:solidFill>
                  <a:schemeClr val="dk1"/>
                </a:solidFill>
                <a:highlight>
                  <a:srgbClr val="FFFF00"/>
                </a:highlight>
                <a:latin typeface="Arial"/>
                <a:ea typeface="Arial"/>
                <a:cs typeface="Arial"/>
                <a:sym typeface="Arial"/>
              </a:rPr>
              <a:t>(&amp;$a){</a:t>
            </a:r>
            <a:endParaRPr>
              <a:highlight>
                <a:srgbClr val="FFFF00"/>
              </a:highlight>
            </a:endParaRPr>
          </a:p>
          <a:p>
            <a:pPr indent="0" lvl="0" marL="0" marR="0" rtl="0" algn="l">
              <a:spcBef>
                <a:spcPts val="0"/>
              </a:spcBef>
              <a:spcAft>
                <a:spcPts val="0"/>
              </a:spcAft>
              <a:buNone/>
            </a:pPr>
            <a:r>
              <a:rPr lang="es-ES" sz="1800">
                <a:solidFill>
                  <a:schemeClr val="dk1"/>
                </a:solidFill>
                <a:highlight>
                  <a:srgbClr val="FFF2CC"/>
                </a:highlight>
                <a:latin typeface="Arial"/>
                <a:ea typeface="Arial"/>
                <a:cs typeface="Arial"/>
                <a:sym typeface="Arial"/>
              </a:rPr>
              <a:t>  $a = $a + 1;</a:t>
            </a:r>
            <a:endParaRPr>
              <a:highlight>
                <a:srgbClr val="FFF2CC"/>
              </a:highlight>
            </a:endParaRPr>
          </a:p>
          <a:p>
            <a:pPr indent="0" lvl="0" marL="0" marR="0" rtl="0" algn="l">
              <a:spcBef>
                <a:spcPts val="0"/>
              </a:spcBef>
              <a:spcAft>
                <a:spcPts val="0"/>
              </a:spcAft>
              <a:buNone/>
            </a:pPr>
            <a:r>
              <a:rPr lang="es-ES" sz="1800">
                <a:solidFill>
                  <a:schemeClr val="dk1"/>
                </a:solidFill>
                <a:highlight>
                  <a:srgbClr val="FFF2CC"/>
                </a:highlight>
                <a:latin typeface="Arial"/>
                <a:ea typeface="Arial"/>
                <a:cs typeface="Arial"/>
                <a:sym typeface="Arial"/>
              </a:rPr>
              <a:t>}</a:t>
            </a:r>
            <a:endParaRPr>
              <a:highlight>
                <a:srgbClr val="FFF2CC"/>
              </a:highlight>
            </a:endParaRPr>
          </a:p>
          <a:p>
            <a:pPr indent="0" lvl="0" marL="0" marR="0" rtl="0" algn="l">
              <a:spcBef>
                <a:spcPts val="0"/>
              </a:spcBef>
              <a:spcAft>
                <a:spcPts val="0"/>
              </a:spcAft>
              <a:buNone/>
            </a:pPr>
            <a:r>
              <a:rPr lang="es-ES" sz="1800">
                <a:solidFill>
                  <a:schemeClr val="dk1"/>
                </a:solidFill>
                <a:highlight>
                  <a:srgbClr val="FFF2CC"/>
                </a:highlight>
                <a:latin typeface="Arial"/>
                <a:ea typeface="Arial"/>
                <a:cs typeface="Arial"/>
                <a:sym typeface="Arial"/>
              </a:rPr>
              <a:t>$a=1;</a:t>
            </a:r>
            <a:endParaRPr>
              <a:highlight>
                <a:srgbClr val="FFF2CC"/>
              </a:highlight>
            </a:endParaRPr>
          </a:p>
          <a:p>
            <a:pPr indent="0" lvl="0" marL="0" marR="0" rtl="0" algn="l">
              <a:spcBef>
                <a:spcPts val="0"/>
              </a:spcBef>
              <a:spcAft>
                <a:spcPts val="0"/>
              </a:spcAft>
              <a:buNone/>
            </a:pPr>
            <a:r>
              <a:rPr lang="es-ES" sz="1800">
                <a:solidFill>
                  <a:schemeClr val="dk1"/>
                </a:solidFill>
                <a:highlight>
                  <a:srgbClr val="FFF2CC"/>
                </a:highlight>
                <a:latin typeface="Arial"/>
                <a:ea typeface="Arial"/>
                <a:cs typeface="Arial"/>
                <a:sym typeface="Arial"/>
              </a:rPr>
              <a:t>incrementa ($a);</a:t>
            </a:r>
            <a:endParaRPr>
              <a:highlight>
                <a:srgbClr val="FFF2CC"/>
              </a:highlight>
            </a:endParaRPr>
          </a:p>
          <a:p>
            <a:pPr indent="0" lvl="0" marL="0" marR="0" rtl="0" algn="l">
              <a:spcBef>
                <a:spcPts val="0"/>
              </a:spcBef>
              <a:spcAft>
                <a:spcPts val="0"/>
              </a:spcAft>
              <a:buNone/>
            </a:pPr>
            <a:r>
              <a:rPr lang="es-ES" sz="1800">
                <a:solidFill>
                  <a:schemeClr val="dk1"/>
                </a:solidFill>
                <a:highlight>
                  <a:srgbClr val="FFF2CC"/>
                </a:highlight>
                <a:latin typeface="Arial"/>
                <a:ea typeface="Arial"/>
                <a:cs typeface="Arial"/>
                <a:sym typeface="Arial"/>
              </a:rPr>
              <a:t>echo  $a; // Muestra un 2</a:t>
            </a:r>
            <a:endParaRPr sz="2200">
              <a:solidFill>
                <a:schemeClr val="dk1"/>
              </a:solidFill>
              <a:highlight>
                <a:srgbClr val="FFF2CC"/>
              </a:highlight>
              <a:latin typeface="Calibri"/>
              <a:ea typeface="Calibri"/>
              <a:cs typeface="Calibri"/>
              <a:sym typeface="Calibri"/>
            </a:endParaRPr>
          </a:p>
          <a:p>
            <a:pPr indent="-139700" lvl="0" marL="0" marR="0" rtl="0" algn="l">
              <a:spcBef>
                <a:spcPts val="0"/>
              </a:spcBef>
              <a:spcAft>
                <a:spcPts val="0"/>
              </a:spcAft>
              <a:buClr>
                <a:schemeClr val="dk1"/>
              </a:buClr>
              <a:buSzPts val="2200"/>
              <a:buFont typeface="Noto Sans Symbols"/>
              <a:buChar char="❑"/>
            </a:pPr>
            <a:r>
              <a:rPr lang="es-ES" sz="2200">
                <a:solidFill>
                  <a:schemeClr val="dk1"/>
                </a:solidFill>
                <a:latin typeface="Calibri"/>
                <a:ea typeface="Calibri"/>
                <a:cs typeface="Calibri"/>
                <a:sym typeface="Calibri"/>
              </a:rPr>
              <a:t> En la llamada a la función no se usa &amp; aunque los parámetros se pasen por referencia (Obsoleto desde 5.4.0)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8"/>
          <p:cNvSpPr/>
          <p:nvPr/>
        </p:nvSpPr>
        <p:spPr>
          <a:xfrm>
            <a:off x="3995936" y="692696"/>
            <a:ext cx="4680520" cy="518457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8"/>
          <p:cNvSpPr/>
          <p:nvPr/>
        </p:nvSpPr>
        <p:spPr>
          <a:xfrm>
            <a:off x="683568" y="4149080"/>
            <a:ext cx="2664296" cy="2232248"/>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8"/>
          <p:cNvSpPr txBox="1"/>
          <p:nvPr/>
        </p:nvSpPr>
        <p:spPr>
          <a:xfrm>
            <a:off x="683568" y="476672"/>
            <a:ext cx="2952328"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RETORNO DE REFERENCIAS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&lt;?php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function &amp;f1(){</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$a=9;</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return $a;</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$val=&amp;f1();</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$val;</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Resultado: 9</a:t>
            </a:r>
            <a:endParaRPr sz="1800">
              <a:solidFill>
                <a:schemeClr val="dk1"/>
              </a:solidFill>
              <a:latin typeface="Calibri"/>
              <a:ea typeface="Calibri"/>
              <a:cs typeface="Calibri"/>
              <a:sym typeface="Calibri"/>
            </a:endParaRPr>
          </a:p>
        </p:txBody>
      </p:sp>
      <p:sp>
        <p:nvSpPr>
          <p:cNvPr id="236" name="Google Shape;236;p8"/>
          <p:cNvSpPr txBox="1"/>
          <p:nvPr/>
        </p:nvSpPr>
        <p:spPr>
          <a:xfrm>
            <a:off x="3995936" y="692696"/>
            <a:ext cx="468052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$b;</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function &amp;f1(){</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global $a;</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$a=9;</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return $a;</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$val1=&amp;f1();</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echo $val1;</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$a++;</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echo "&lt;br /&gt;";</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echo $val1;</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echo "&lt;br /&gt;";</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echo "***** retorno por valor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echo "&lt;br /&gt;";</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function f2(){</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global $b;</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$b=9;</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return $b;</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$val2=f2();</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echo $val2;</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$b++;</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echo "&lt;br /&gt;";</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echo $val2;</a:t>
            </a:r>
            <a:endParaRPr sz="1200">
              <a:solidFill>
                <a:schemeClr val="dk1"/>
              </a:solidFill>
              <a:latin typeface="Calibri"/>
              <a:ea typeface="Calibri"/>
              <a:cs typeface="Calibri"/>
              <a:sym typeface="Calibri"/>
            </a:endParaRPr>
          </a:p>
        </p:txBody>
      </p:sp>
      <p:sp>
        <p:nvSpPr>
          <p:cNvPr id="237" name="Google Shape;237;p8"/>
          <p:cNvSpPr txBox="1"/>
          <p:nvPr/>
        </p:nvSpPr>
        <p:spPr>
          <a:xfrm>
            <a:off x="683568" y="4293096"/>
            <a:ext cx="280831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Resultado: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9</a:t>
            </a:r>
            <a:br>
              <a:rPr lang="es-ES" sz="1800">
                <a:solidFill>
                  <a:schemeClr val="dk1"/>
                </a:solidFill>
                <a:latin typeface="Calibri"/>
                <a:ea typeface="Calibri"/>
                <a:cs typeface="Calibri"/>
                <a:sym typeface="Calibri"/>
              </a:rPr>
            </a:br>
            <a:r>
              <a:rPr lang="es-ES" sz="1800">
                <a:solidFill>
                  <a:schemeClr val="dk1"/>
                </a:solidFill>
                <a:latin typeface="Calibri"/>
                <a:ea typeface="Calibri"/>
                <a:cs typeface="Calibri"/>
                <a:sym typeface="Calibri"/>
              </a:rPr>
              <a:t>10</a:t>
            </a:r>
            <a:br>
              <a:rPr lang="es-ES" sz="1800">
                <a:solidFill>
                  <a:schemeClr val="dk1"/>
                </a:solidFill>
                <a:latin typeface="Calibri"/>
                <a:ea typeface="Calibri"/>
                <a:cs typeface="Calibri"/>
                <a:sym typeface="Calibri"/>
              </a:rPr>
            </a:br>
            <a:r>
              <a:rPr lang="es-ES" sz="1800">
                <a:solidFill>
                  <a:schemeClr val="dk1"/>
                </a:solidFill>
                <a:latin typeface="Calibri"/>
                <a:ea typeface="Calibri"/>
                <a:cs typeface="Calibri"/>
                <a:sym typeface="Calibri"/>
              </a:rPr>
              <a:t>***** retorno por valor***</a:t>
            </a:r>
            <a:br>
              <a:rPr lang="es-ES" sz="1800">
                <a:solidFill>
                  <a:schemeClr val="dk1"/>
                </a:solidFill>
                <a:latin typeface="Calibri"/>
                <a:ea typeface="Calibri"/>
                <a:cs typeface="Calibri"/>
                <a:sym typeface="Calibri"/>
              </a:rPr>
            </a:br>
            <a:r>
              <a:rPr lang="es-ES" sz="1800">
                <a:solidFill>
                  <a:schemeClr val="dk1"/>
                </a:solidFill>
                <a:latin typeface="Calibri"/>
                <a:ea typeface="Calibri"/>
                <a:cs typeface="Calibri"/>
                <a:sym typeface="Calibri"/>
              </a:rPr>
              <a:t>9</a:t>
            </a:r>
            <a:br>
              <a:rPr lang="es-ES" sz="1800">
                <a:solidFill>
                  <a:schemeClr val="dk1"/>
                </a:solidFill>
                <a:latin typeface="Calibri"/>
                <a:ea typeface="Calibri"/>
                <a:cs typeface="Calibri"/>
                <a:sym typeface="Calibri"/>
              </a:rPr>
            </a:br>
            <a:r>
              <a:rPr lang="es-ES" sz="1800">
                <a:solidFill>
                  <a:schemeClr val="dk1"/>
                </a:solidFill>
                <a:latin typeface="Calibri"/>
                <a:ea typeface="Calibri"/>
                <a:cs typeface="Calibri"/>
                <a:sym typeface="Calibri"/>
              </a:rPr>
              <a:t>9</a:t>
            </a:r>
            <a:endParaRPr/>
          </a:p>
        </p:txBody>
      </p:sp>
      <p:cxnSp>
        <p:nvCxnSpPr>
          <p:cNvPr id="238" name="Google Shape;238;p8"/>
          <p:cNvCxnSpPr/>
          <p:nvPr/>
        </p:nvCxnSpPr>
        <p:spPr>
          <a:xfrm flipH="1" rot="10800000">
            <a:off x="2015716" y="2460089"/>
            <a:ext cx="1872208" cy="1728192"/>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nvSpPr>
        <p:spPr>
          <a:xfrm>
            <a:off x="1115616" y="836712"/>
            <a:ext cx="417646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Ejercicio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9"/>
          <p:cNvSpPr txBox="1"/>
          <p:nvPr/>
        </p:nvSpPr>
        <p:spPr>
          <a:xfrm>
            <a:off x="1115616" y="3501008"/>
            <a:ext cx="50405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Resultado a obtener:</a:t>
            </a:r>
            <a:endParaRPr sz="1800">
              <a:solidFill>
                <a:schemeClr val="dk1"/>
              </a:solidFill>
              <a:latin typeface="Calibri"/>
              <a:ea typeface="Calibri"/>
              <a:cs typeface="Calibri"/>
              <a:sym typeface="Calibri"/>
            </a:endParaRPr>
          </a:p>
        </p:txBody>
      </p:sp>
      <p:sp>
        <p:nvSpPr>
          <p:cNvPr id="245" name="Google Shape;245;p9"/>
          <p:cNvSpPr txBox="1"/>
          <p:nvPr/>
        </p:nvSpPr>
        <p:spPr>
          <a:xfrm>
            <a:off x="1176683" y="5229200"/>
            <a:ext cx="46194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o bien, las contraseñas  tecleadas coinciden</a:t>
            </a:r>
            <a:endParaRPr sz="1800">
              <a:solidFill>
                <a:schemeClr val="dk1"/>
              </a:solidFill>
              <a:latin typeface="Calibri"/>
              <a:ea typeface="Calibri"/>
              <a:cs typeface="Calibri"/>
              <a:sym typeface="Calibri"/>
            </a:endParaRPr>
          </a:p>
        </p:txBody>
      </p:sp>
      <p:pic>
        <p:nvPicPr>
          <p:cNvPr id="246" name="Google Shape;246;p9"/>
          <p:cNvPicPr preferRelativeResize="0"/>
          <p:nvPr/>
        </p:nvPicPr>
        <p:blipFill rotWithShape="1">
          <a:blip r:embed="rId3">
            <a:alphaModFix/>
          </a:blip>
          <a:srcRect b="0" l="0" r="0" t="0"/>
          <a:stretch/>
        </p:blipFill>
        <p:spPr>
          <a:xfrm>
            <a:off x="1207484" y="1483042"/>
            <a:ext cx="4948692" cy="1657925"/>
          </a:xfrm>
          <a:prstGeom prst="rect">
            <a:avLst/>
          </a:prstGeom>
          <a:noFill/>
          <a:ln>
            <a:noFill/>
          </a:ln>
        </p:spPr>
      </p:pic>
      <p:pic>
        <p:nvPicPr>
          <p:cNvPr id="247" name="Google Shape;247;p9"/>
          <p:cNvPicPr preferRelativeResize="0"/>
          <p:nvPr/>
        </p:nvPicPr>
        <p:blipFill rotWithShape="1">
          <a:blip r:embed="rId4">
            <a:alphaModFix/>
          </a:blip>
          <a:srcRect b="0" l="0" r="0" t="0"/>
          <a:stretch/>
        </p:blipFill>
        <p:spPr>
          <a:xfrm>
            <a:off x="1562358" y="3870340"/>
            <a:ext cx="5241889" cy="13588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xmlns:r="http://schemas.openxmlformats.org/officeDocument/2006/relationship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2013-11-23T23:58:52Z</dcterms:created>
  <dc:creator>HOME</dc:creator>
</cp:coreProperties>
</file>