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7.xml"/><Relationship Id="rId14" Type="http://schemas.openxmlformats.org/officeDocument/2006/relationships/slide" Target="slides/slide10.xml"/><Relationship Id="rId17" Type="http://schemas.openxmlformats.org/officeDocument/2006/relationships/slide" Target="slides/slide19.xml"/><Relationship Id="rId16" Type="http://schemas.openxmlformats.org/officeDocument/2006/relationships/slide" Target="slides/slide18.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 name="Shape 11"/>
        <p:cNvGrpSpPr/>
        <p:nvPr/>
      </p:nvGrpSpPr>
      <p:grpSpPr>
        <a:xfrm>
          <a:off x="0" y="0"/>
          <a:ext cx="0" cy="0"/>
          <a:chOff x="0" y="0"/>
          <a:chExt cx="0" cy="0"/>
        </a:xfrm>
      </p:grpSpPr>
      <p:sp>
        <p:nvSpPr>
          <p:cNvPr id="12" name="Google Shape;12;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 name="Google Shape;13;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g47e0013023cefa5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 name="Google Shape;16;g47e0013023cefa5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g47e0013023cefa58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 name="Google Shape;22;g47e0013023cefa58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47e0013023cefa58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 name="Google Shape;28;g47e0013023cefa58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DDAC-F6D1-FC33-2DDC-07EC96F4B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7EE468-070B-396D-FC47-B1E5F62D1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A513EE-E9B2-D8D0-69D1-4CFE71081D4C}"/>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5" name="Footer Placeholder 4">
            <a:extLst>
              <a:ext uri="{FF2B5EF4-FFF2-40B4-BE49-F238E27FC236}">
                <a16:creationId xmlns:a16="http://schemas.microsoft.com/office/drawing/2014/main" id="{982F5C37-57ED-51DC-1525-FF306873D1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8E2C6-7672-72FE-82B7-EFFAE65065AD}"/>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2375270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6DC7-86CA-409F-79D2-FFB46BFA32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661C7C-C371-2DD5-38BC-5BA7260F0F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FF5B21-9409-63A1-6BE5-91D4E1BA1021}"/>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5" name="Footer Placeholder 4">
            <a:extLst>
              <a:ext uri="{FF2B5EF4-FFF2-40B4-BE49-F238E27FC236}">
                <a16:creationId xmlns:a16="http://schemas.microsoft.com/office/drawing/2014/main" id="{4957C778-1B66-D00F-8A8B-3E5DFBA75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1F986-73F9-7F9E-621A-9F6745A159D6}"/>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15463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F6A852-01A2-4535-F90C-04C8598624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2CACEE-5E9C-BD2D-3025-9A3848B74B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408EC-F47A-E909-3360-D230A57E6756}"/>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5" name="Footer Placeholder 4">
            <a:extLst>
              <a:ext uri="{FF2B5EF4-FFF2-40B4-BE49-F238E27FC236}">
                <a16:creationId xmlns:a16="http://schemas.microsoft.com/office/drawing/2014/main" id="{ECDC373B-FEB7-AB0E-85E2-EA96C4EA6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24898-DC4B-6C10-6839-320251F69438}"/>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307465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C6F2-7CFD-9A2B-F962-D937F750A5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40DF36-85CB-78AD-BA82-AC543900D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ED024-2106-AC9F-4552-56A452792951}"/>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5" name="Footer Placeholder 4">
            <a:extLst>
              <a:ext uri="{FF2B5EF4-FFF2-40B4-BE49-F238E27FC236}">
                <a16:creationId xmlns:a16="http://schemas.microsoft.com/office/drawing/2014/main" id="{6F8316F8-A77A-03D5-B9AC-E209E8465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EADBF7-ED2C-4686-1D45-994DCADFE2CE}"/>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11084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5B2C-B21C-6FDE-27F8-CBD93530E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6D2698-3213-27BD-59D2-907BE25FD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C3A56-7602-4CEB-065D-D9E70F91A9E0}"/>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5" name="Footer Placeholder 4">
            <a:extLst>
              <a:ext uri="{FF2B5EF4-FFF2-40B4-BE49-F238E27FC236}">
                <a16:creationId xmlns:a16="http://schemas.microsoft.com/office/drawing/2014/main" id="{7EBF7B4B-3560-4C36-ECAE-11E5F485A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497CA-CE7F-0936-A6EE-B4D9E60D3190}"/>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130207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E7A9-7FC0-3E13-BC0F-2B8DE6D1F3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CF98A-0127-6A4A-975F-384CCB197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69312A-29D1-460C-0146-DF0CB08A9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43B308-5D6E-6F2B-8C85-133A5BB29990}"/>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6" name="Footer Placeholder 5">
            <a:extLst>
              <a:ext uri="{FF2B5EF4-FFF2-40B4-BE49-F238E27FC236}">
                <a16:creationId xmlns:a16="http://schemas.microsoft.com/office/drawing/2014/main" id="{70DE371F-96AF-62DA-9F30-12868EC2FD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70B618-069E-9A3D-E7C9-CF57152B1E05}"/>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173258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18CE-FE3C-5242-487B-56D4604494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CFAF71-1D8A-21E1-36F0-128AD718C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7914E-92A5-1E40-3009-D2839CF2FC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887277-2560-021D-C2E6-ED77A57703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354E5E-3179-52EA-80CE-A51EA5583E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3D0D94-F49B-7810-C38F-295F2EBF9418}"/>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8" name="Footer Placeholder 7">
            <a:extLst>
              <a:ext uri="{FF2B5EF4-FFF2-40B4-BE49-F238E27FC236}">
                <a16:creationId xmlns:a16="http://schemas.microsoft.com/office/drawing/2014/main" id="{927CBF68-A15B-457C-8819-181CC6B245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F98ACC-4623-1C7B-8352-658638FCEBF5}"/>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58711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5578-E014-7FD9-48DE-90CC2C95DF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1881D1-A5DF-9817-FC98-BE709449B497}"/>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4" name="Footer Placeholder 3">
            <a:extLst>
              <a:ext uri="{FF2B5EF4-FFF2-40B4-BE49-F238E27FC236}">
                <a16:creationId xmlns:a16="http://schemas.microsoft.com/office/drawing/2014/main" id="{D4DD349A-3FBC-99CE-B44B-F022259B4E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BEA499-08E2-4312-F164-FD58FA659EFE}"/>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123957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02821-F60C-8BBC-D5B0-B87C71F169C9}"/>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3" name="Footer Placeholder 2">
            <a:extLst>
              <a:ext uri="{FF2B5EF4-FFF2-40B4-BE49-F238E27FC236}">
                <a16:creationId xmlns:a16="http://schemas.microsoft.com/office/drawing/2014/main" id="{0873F86B-0C9D-9D5B-9737-06C4577F83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9197BB-77B8-616B-F917-6A4214EC6D63}"/>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3088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E925-C84E-06E6-1161-30EC46BF6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A86918-3B52-51FA-3313-5FC974005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B71720-5B60-EA70-9E35-3764E75B5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E2E9C-F333-C25A-9112-69D4BBF022A6}"/>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6" name="Footer Placeholder 5">
            <a:extLst>
              <a:ext uri="{FF2B5EF4-FFF2-40B4-BE49-F238E27FC236}">
                <a16:creationId xmlns:a16="http://schemas.microsoft.com/office/drawing/2014/main" id="{680CD269-155C-549F-9B73-E70E92FA02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FF8759-93D0-D909-B477-F625A9FA4C0B}"/>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290110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F5AE-065E-45D4-238C-AB5F9A78C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A4D37B-86D2-7032-F00E-D1F097480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25C349-D2DE-3466-DEE1-5E394370F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36C33-D416-AAA4-EFB0-AECF99792C4C}"/>
              </a:ext>
            </a:extLst>
          </p:cNvPr>
          <p:cNvSpPr>
            <a:spLocks noGrp="1"/>
          </p:cNvSpPr>
          <p:nvPr>
            <p:ph type="dt" sz="half" idx="10"/>
          </p:nvPr>
        </p:nvSpPr>
        <p:spPr/>
        <p:txBody>
          <a:bodyPr/>
          <a:lstStyle/>
          <a:p>
            <a:fld id="{70650E0A-FFA1-4B82-A329-760E1F06D88B}" type="datetimeFigureOut">
              <a:rPr lang="en-IN" smtClean="0"/>
              <a:t>04-09-2023</a:t>
            </a:fld>
            <a:endParaRPr lang="en-IN"/>
          </a:p>
        </p:txBody>
      </p:sp>
      <p:sp>
        <p:nvSpPr>
          <p:cNvPr id="6" name="Footer Placeholder 5">
            <a:extLst>
              <a:ext uri="{FF2B5EF4-FFF2-40B4-BE49-F238E27FC236}">
                <a16:creationId xmlns:a16="http://schemas.microsoft.com/office/drawing/2014/main" id="{495747C9-04C0-8939-780E-29947E0E1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C14A5F-7E77-376C-C9EC-7170D7CFB640}"/>
              </a:ext>
            </a:extLst>
          </p:cNvPr>
          <p:cNvSpPr>
            <a:spLocks noGrp="1"/>
          </p:cNvSpPr>
          <p:nvPr>
            <p:ph type="sldNum" sz="quarter" idx="12"/>
          </p:nvPr>
        </p:nvSpPr>
        <p:spPr/>
        <p:txBody>
          <a:bodyPr/>
          <a:lstStyle/>
          <a:p>
            <a:fld id="{CAEDE0EC-62A1-4CC4-BBF2-59C92EEA9E17}" type="slidenum">
              <a:rPr lang="en-IN" smtClean="0"/>
              <a:t>‹#›</a:t>
            </a:fld>
            <a:endParaRPr lang="en-IN"/>
          </a:p>
        </p:txBody>
      </p:sp>
    </p:spTree>
    <p:extLst>
      <p:ext uri="{BB962C8B-B14F-4D97-AF65-F5344CB8AC3E}">
        <p14:creationId xmlns:p14="http://schemas.microsoft.com/office/powerpoint/2010/main" val="314355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CA982D-FE3C-744D-8B97-45F7AFF74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F9580B-455D-A134-1A77-5227432B9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8A0CD-46E8-93ED-831A-2F77C0873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50E0A-FFA1-4B82-A329-760E1F06D88B}" type="datetimeFigureOut">
              <a:rPr lang="en-IN" smtClean="0"/>
              <a:t>04-09-2023</a:t>
            </a:fld>
            <a:endParaRPr lang="en-IN"/>
          </a:p>
        </p:txBody>
      </p:sp>
      <p:sp>
        <p:nvSpPr>
          <p:cNvPr id="5" name="Footer Placeholder 4">
            <a:extLst>
              <a:ext uri="{FF2B5EF4-FFF2-40B4-BE49-F238E27FC236}">
                <a16:creationId xmlns:a16="http://schemas.microsoft.com/office/drawing/2014/main" id="{357BF338-4C41-54DC-B2BD-3B8CC2F387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09AADF-5AC8-2680-B9A8-0C2D7069C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DE0EC-62A1-4CC4-BBF2-59C92EEA9E17}" type="slidenum">
              <a:rPr lang="en-IN" smtClean="0"/>
              <a:t>‹#›</a:t>
            </a:fld>
            <a:endParaRPr lang="en-IN"/>
          </a:p>
        </p:txBody>
      </p:sp>
    </p:spTree>
    <p:extLst>
      <p:ext uri="{BB962C8B-B14F-4D97-AF65-F5344CB8AC3E}">
        <p14:creationId xmlns:p14="http://schemas.microsoft.com/office/powerpoint/2010/main" val="342227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4D27-0C2F-FAD4-9D49-2087B1FCC314}"/>
              </a:ext>
            </a:extLst>
          </p:cNvPr>
          <p:cNvSpPr>
            <a:spLocks noGrp="1"/>
          </p:cNvSpPr>
          <p:nvPr>
            <p:ph type="ctrTitle"/>
          </p:nvPr>
        </p:nvSpPr>
        <p:spPr/>
        <p:txBody>
          <a:bodyPr/>
          <a:lstStyle/>
          <a:p>
            <a:r>
              <a:rPr lang="en-US" b="1" dirty="0"/>
              <a:t>CANCER DETECTION USING MATRICES FOR AI</a:t>
            </a:r>
            <a:endParaRPr lang="en-IN" dirty="0"/>
          </a:p>
        </p:txBody>
      </p:sp>
      <p:sp>
        <p:nvSpPr>
          <p:cNvPr id="3" name="Subtitle 2">
            <a:extLst>
              <a:ext uri="{FF2B5EF4-FFF2-40B4-BE49-F238E27FC236}">
                <a16:creationId xmlns:a16="http://schemas.microsoft.com/office/drawing/2014/main" id="{C127DDDA-F5E6-20CE-798F-8F426C488AB3}"/>
              </a:ext>
            </a:extLst>
          </p:cNvPr>
          <p:cNvSpPr>
            <a:spLocks noGrp="1"/>
          </p:cNvSpPr>
          <p:nvPr>
            <p:ph type="subTitle" idx="1"/>
          </p:nvPr>
        </p:nvSpPr>
        <p:spPr/>
        <p:txBody>
          <a:bodyPr>
            <a:normAutofit fontScale="77500" lnSpcReduction="20000"/>
          </a:bodyPr>
          <a:lstStyle/>
          <a:p>
            <a:endParaRPr lang="en-US" dirty="0"/>
          </a:p>
          <a:p>
            <a:r>
              <a:rPr lang="en-US" dirty="0"/>
              <a:t>                                                                       </a:t>
            </a:r>
            <a:r>
              <a:rPr lang="en-US" dirty="0" err="1"/>
              <a:t>K.Devan</a:t>
            </a:r>
            <a:r>
              <a:rPr lang="en-US" dirty="0"/>
              <a:t>(RA2111047010251)</a:t>
            </a:r>
          </a:p>
          <a:p>
            <a:r>
              <a:rPr lang="en-US" dirty="0"/>
              <a:t>                                                                           </a:t>
            </a:r>
            <a:r>
              <a:rPr lang="en-US" dirty="0" err="1"/>
              <a:t>C.Midhun</a:t>
            </a:r>
            <a:r>
              <a:rPr lang="en-US" dirty="0"/>
              <a:t>(RA2111047010204)</a:t>
            </a:r>
          </a:p>
          <a:p>
            <a:r>
              <a:rPr lang="en-US" dirty="0"/>
              <a:t>                                                                           </a:t>
            </a:r>
            <a:r>
              <a:rPr lang="en-US" dirty="0" err="1"/>
              <a:t>M.Vignesh</a:t>
            </a:r>
            <a:r>
              <a:rPr lang="en-US" dirty="0"/>
              <a:t>(RA2111047010205)</a:t>
            </a:r>
          </a:p>
          <a:p>
            <a:r>
              <a:rPr lang="en-US" dirty="0"/>
              <a:t>                                                                                 </a:t>
            </a:r>
            <a:r>
              <a:rPr lang="en-US" dirty="0" err="1"/>
              <a:t>M.P.Gowtham</a:t>
            </a:r>
            <a:r>
              <a:rPr lang="en-US" dirty="0"/>
              <a:t>(RA2111047010234)</a:t>
            </a:r>
            <a:endParaRPr lang="en-IN" dirty="0"/>
          </a:p>
        </p:txBody>
      </p:sp>
    </p:spTree>
    <p:extLst>
      <p:ext uri="{BB962C8B-B14F-4D97-AF65-F5344CB8AC3E}">
        <p14:creationId xmlns:p14="http://schemas.microsoft.com/office/powerpoint/2010/main" val="142913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31F4-5F3C-7F45-5910-7A5B8E3A1B5E}"/>
              </a:ext>
            </a:extLst>
          </p:cNvPr>
          <p:cNvSpPr>
            <a:spLocks noGrp="1"/>
          </p:cNvSpPr>
          <p:nvPr>
            <p:ph type="title"/>
          </p:nvPr>
        </p:nvSpPr>
        <p:spPr/>
        <p:txBody>
          <a:bodyPr/>
          <a:lstStyle/>
          <a:p>
            <a:pPr algn="ctr"/>
            <a:r>
              <a:rPr lang="en-US" b="1" dirty="0"/>
              <a:t>Literature Survey: Cancer Detection Using Matrices for Al</a:t>
            </a:r>
            <a:endParaRPr lang="en-IN" b="1" dirty="0"/>
          </a:p>
        </p:txBody>
      </p:sp>
      <p:sp>
        <p:nvSpPr>
          <p:cNvPr id="3" name="Content Placeholder 2">
            <a:extLst>
              <a:ext uri="{FF2B5EF4-FFF2-40B4-BE49-F238E27FC236}">
                <a16:creationId xmlns:a16="http://schemas.microsoft.com/office/drawing/2014/main" id="{2F712DD9-7BF9-0092-37F9-8C1ECDCBB9F2}"/>
              </a:ext>
            </a:extLst>
          </p:cNvPr>
          <p:cNvSpPr>
            <a:spLocks noGrp="1"/>
          </p:cNvSpPr>
          <p:nvPr>
            <p:ph idx="1"/>
          </p:nvPr>
        </p:nvSpPr>
        <p:spPr/>
        <p:txBody>
          <a:bodyPr/>
          <a:lstStyle/>
          <a:p>
            <a:r>
              <a:rPr lang="en-US" dirty="0"/>
              <a:t>Introduction to Cancer Detection and Al:</a:t>
            </a:r>
          </a:p>
          <a:p>
            <a:pPr marL="0" indent="0" algn="just">
              <a:buNone/>
            </a:pPr>
            <a:r>
              <a:rPr lang="en-US" dirty="0"/>
              <a:t>  Provide an overview of the significance of early cancer detection in        improving patient outcomes.</a:t>
            </a:r>
          </a:p>
          <a:p>
            <a:pPr algn="just"/>
            <a:r>
              <a:rPr lang="en-US" dirty="0"/>
              <a:t>Introduce the role of artificial intelligence (AD) in enhancing cancer detection methods.</a:t>
            </a:r>
          </a:p>
          <a:p>
            <a:r>
              <a:rPr lang="en-US" dirty="0"/>
              <a:t>State the importance of data representation using matrices in this context.</a:t>
            </a:r>
            <a:endParaRPr lang="en-IN" dirty="0"/>
          </a:p>
        </p:txBody>
      </p:sp>
    </p:spTree>
    <p:extLst>
      <p:ext uri="{BB962C8B-B14F-4D97-AF65-F5344CB8AC3E}">
        <p14:creationId xmlns:p14="http://schemas.microsoft.com/office/powerpoint/2010/main" val="2639527054"/>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 name="Shape 17"/>
        <p:cNvGrpSpPr/>
        <p:nvPr/>
      </p:nvGrpSpPr>
      <p:grpSpPr>
        <a:xfrm>
          <a:off x="0" y="0"/>
          <a:ext cx="0" cy="0"/>
          <a:chOff x="0" y="0"/>
          <a:chExt cx="0" cy="0"/>
        </a:xfrm>
      </p:grpSpPr>
      <p:sp>
        <p:nvSpPr>
          <p:cNvPr id="18" name="Google Shape;18;p1"/>
          <p:cNvSpPr txBox="1"/>
          <p:nvPr/>
        </p:nvSpPr>
        <p:spPr>
          <a:xfrm flipH="1">
            <a:off x="413433" y="811992"/>
            <a:ext cx="9102600" cy="203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000">
                <a:latin typeface="Comfortaa"/>
                <a:ea typeface="Comfortaa"/>
                <a:cs typeface="Comfortaa"/>
                <a:sym typeface="Comfortaa"/>
              </a:rPr>
              <a:t>Introduction to Cancer Prediction and Matrices:</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n-US" sz="2000">
                <a:latin typeface="Comfortaa"/>
                <a:ea typeface="Comfortaa"/>
                <a:cs typeface="Comfortaa"/>
                <a:sym typeface="Comfortaa"/>
              </a:rPr>
              <a:t>Provide an overview of cancer prediction as a critical healthcare application.</a:t>
            </a:r>
            <a:endParaRPr sz="2000">
              <a:latin typeface="Comfortaa"/>
              <a:ea typeface="Comfortaa"/>
              <a:cs typeface="Comfortaa"/>
              <a:sym typeface="Comfortaa"/>
            </a:endParaRPr>
          </a:p>
          <a:p>
            <a:pPr indent="0" lvl="0" marL="0" rtl="0" algn="l">
              <a:spcBef>
                <a:spcPts val="0"/>
              </a:spcBef>
              <a:spcAft>
                <a:spcPts val="0"/>
              </a:spcAft>
              <a:buNone/>
            </a:pPr>
            <a:r>
              <a:rPr lang="en-US" sz="2000">
                <a:latin typeface="Comfortaa"/>
                <a:ea typeface="Comfortaa"/>
                <a:cs typeface="Comfortaa"/>
                <a:sym typeface="Comfortaa"/>
              </a:rPr>
              <a:t>Explain the significance of matrices in representing and analyzing medical data.</a:t>
            </a:r>
            <a:endParaRPr sz="2000">
              <a:latin typeface="Comfortaa"/>
              <a:ea typeface="Comfortaa"/>
              <a:cs typeface="Comfortaa"/>
              <a:sym typeface="Comfortaa"/>
            </a:endParaRPr>
          </a:p>
        </p:txBody>
      </p:sp>
      <p:sp>
        <p:nvSpPr>
          <p:cNvPr id="19" name="Google Shape;19;p1"/>
          <p:cNvSpPr txBox="1"/>
          <p:nvPr/>
        </p:nvSpPr>
        <p:spPr>
          <a:xfrm>
            <a:off x="413427" y="3104950"/>
            <a:ext cx="8061000" cy="3263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000">
                <a:latin typeface="Comfortaa"/>
                <a:ea typeface="Comfortaa"/>
                <a:cs typeface="Comfortaa"/>
                <a:sym typeface="Comfortaa"/>
              </a:rPr>
              <a:t>Machine Learning and Cancer Prediction:</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n-US" sz="2000">
                <a:latin typeface="Comfortaa"/>
                <a:ea typeface="Comfortaa"/>
                <a:cs typeface="Comfortaa"/>
                <a:sym typeface="Comfortaa"/>
              </a:rPr>
              <a:t>Explore studies on various machine learning algorithms (e.g., SVM, Random Forest, Neural Networks) applied to cancer prediction using matrix-based data.</a:t>
            </a:r>
            <a:endParaRPr sz="2000">
              <a:latin typeface="Comfortaa"/>
              <a:ea typeface="Comfortaa"/>
              <a:cs typeface="Comfortaa"/>
              <a:sym typeface="Comfortaa"/>
            </a:endParaRPr>
          </a:p>
          <a:p>
            <a:pPr indent="0" lvl="0" marL="0" rtl="0" algn="l">
              <a:spcBef>
                <a:spcPts val="0"/>
              </a:spcBef>
              <a:spcAft>
                <a:spcPts val="0"/>
              </a:spcAft>
              <a:buNone/>
            </a:pPr>
            <a:r>
              <a:rPr lang="en-US" sz="2000">
                <a:latin typeface="Comfortaa"/>
                <a:ea typeface="Comfortaa"/>
                <a:cs typeface="Comfortaa"/>
                <a:sym typeface="Comfortaa"/>
              </a:rPr>
              <a:t>Feature Extraction and Selection:</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n-US" sz="2000">
                <a:latin typeface="Comfortaa"/>
                <a:ea typeface="Comfortaa"/>
                <a:cs typeface="Comfortaa"/>
                <a:sym typeface="Comfortaa"/>
              </a:rPr>
              <a:t>Investigate research on techniques for extracting and selecting relevant features from matrix data in cancer prediction tasks.</a:t>
            </a:r>
            <a:endParaRPr sz="2000">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2"/>
          <p:cNvSpPr txBox="1"/>
          <p:nvPr/>
        </p:nvSpPr>
        <p:spPr>
          <a:xfrm>
            <a:off x="785335" y="0"/>
            <a:ext cx="8157000" cy="3561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700"/>
              <a:t>Imaging and Matrices: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Discuss the use of matrices in medical imaging, such as MRI and CT scans, for early cancer detection and diagnosis.</a:t>
            </a:r>
            <a:endParaRPr sz="1700"/>
          </a:p>
          <a:p>
            <a:pPr indent="0" lvl="0" marL="0" rtl="0" algn="l">
              <a:spcBef>
                <a:spcPts val="0"/>
              </a:spcBef>
              <a:spcAft>
                <a:spcPts val="0"/>
              </a:spcAft>
              <a:buNone/>
            </a:pPr>
            <a:r>
              <a:rPr lang="en-US" sz="1700"/>
              <a:t>Genomic Data and Matrices: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Examine studies involving matrices to analyze genetic data, including gene expression matrices, in cancer prediction and classification.</a:t>
            </a:r>
            <a:endParaRPr sz="1700"/>
          </a:p>
          <a:p>
            <a:pPr indent="0" lvl="0" marL="0" rtl="0" algn="l">
              <a:spcBef>
                <a:spcPts val="0"/>
              </a:spcBef>
              <a:spcAft>
                <a:spcPts val="0"/>
              </a:spcAft>
              <a:buNone/>
            </a:pPr>
            <a:r>
              <a:rPr lang="en-US" sz="1700"/>
              <a:t>Integration of Multi-Omics Data: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Highlight research that combines various types of omics data (e.g., genomics, transcriptomics, proteomics) using matrix-based approaches for comprehensive cancer prediction.</a:t>
            </a:r>
            <a:endParaRPr sz="1700"/>
          </a:p>
        </p:txBody>
      </p:sp>
      <p:sp>
        <p:nvSpPr>
          <p:cNvPr id="25" name="Google Shape;25;p2"/>
          <p:cNvSpPr txBox="1"/>
          <p:nvPr/>
        </p:nvSpPr>
        <p:spPr>
          <a:xfrm>
            <a:off x="785320" y="3561300"/>
            <a:ext cx="7870800" cy="2955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500"/>
              <a:t>Clinical Data and Electronic Health Records (EHRs):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Review studies that utilize matrices to process patient records, lab results, and clinical data for cancer risk assessment.</a:t>
            </a:r>
            <a:endParaRPr sz="1500"/>
          </a:p>
          <a:p>
            <a:pPr indent="0" lvl="0" marL="0" rtl="0" algn="l">
              <a:spcBef>
                <a:spcPts val="0"/>
              </a:spcBef>
              <a:spcAft>
                <a:spcPts val="0"/>
              </a:spcAft>
              <a:buNone/>
            </a:pPr>
            <a:r>
              <a:rPr lang="en-US" sz="1500"/>
              <a:t>Deep Learning and Convolutional Neural Networks (CNNs):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Explore the use of CNNs and deep learning architectures for cancer image classification tasks using matrix representations.</a:t>
            </a:r>
            <a:endParaRPr sz="1500"/>
          </a:p>
          <a:p>
            <a:pPr indent="0" lvl="0" marL="0" rtl="0" algn="l">
              <a:spcBef>
                <a:spcPts val="0"/>
              </a:spcBef>
              <a:spcAft>
                <a:spcPts val="0"/>
              </a:spcAft>
              <a:buNone/>
            </a:pPr>
            <a:r>
              <a:rPr lang="en-US" sz="1500"/>
              <a:t>Challenges and Limitations: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Discuss the challenges, including data scarcity, class imbalance, and interpretability issues, associated with cancer prediction using matrices.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3"/>
          <p:cNvSpPr txBox="1"/>
          <p:nvPr/>
        </p:nvSpPr>
        <p:spPr>
          <a:xfrm>
            <a:off x="1266832" y="1527999"/>
            <a:ext cx="8561100" cy="4225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200"/>
              <a:t>Conclusion:</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US" sz="2200"/>
              <a:t>Summarize the key findings from the literature survey.</a:t>
            </a:r>
            <a:endParaRPr b="1" sz="2200"/>
          </a:p>
          <a:p>
            <a:pPr indent="0" lvl="0" marL="0" rtl="0" algn="l">
              <a:spcBef>
                <a:spcPts val="0"/>
              </a:spcBef>
              <a:spcAft>
                <a:spcPts val="0"/>
              </a:spcAft>
              <a:buNone/>
            </a:pPr>
            <a:r>
              <a:rPr b="1" lang="en-US" sz="2200"/>
              <a:t>Emphasize the importance of matrix-based approaches in advancing cancer prediction and the potential impact on healthcare.</a:t>
            </a:r>
            <a:endParaRPr b="1" sz="2200"/>
          </a:p>
          <a:p>
            <a:pPr indent="0" lvl="0" marL="0" rtl="0" algn="l">
              <a:spcBef>
                <a:spcPts val="0"/>
              </a:spcBef>
              <a:spcAft>
                <a:spcPts val="0"/>
              </a:spcAft>
              <a:buNone/>
            </a:pPr>
            <a:r>
              <a:rPr b="1" lang="en-US" sz="2200"/>
              <a:t>Remember that this is a high-level outline, and a thorough literature survey would involve a deep dive into each of these subtopics, with a critical analysis of the methodologies, results, and implications of the research studies you find. Additionally, ensure that you use reputable sources and properly cite the studies you include in your survey.</a:t>
            </a: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368A-E862-6A31-5766-92C909880CBD}"/>
              </a:ext>
            </a:extLst>
          </p:cNvPr>
          <p:cNvSpPr>
            <a:spLocks noGrp="1"/>
          </p:cNvSpPr>
          <p:nvPr>
            <p:ph type="title"/>
          </p:nvPr>
        </p:nvSpPr>
        <p:spPr/>
        <p:txBody>
          <a:bodyPr>
            <a:normAutofit/>
          </a:bodyPr>
          <a:lstStyle/>
          <a:p>
            <a:pPr algn="ctr"/>
            <a:r>
              <a:rPr lang="en-US" b="1" dirty="0"/>
              <a:t>CANCER DETECTION USING MATRICES FOR AI</a:t>
            </a:r>
            <a:endParaRPr lang="en-IN" b="1" dirty="0"/>
          </a:p>
        </p:txBody>
      </p:sp>
      <p:sp>
        <p:nvSpPr>
          <p:cNvPr id="3" name="Content Placeholder 2">
            <a:extLst>
              <a:ext uri="{FF2B5EF4-FFF2-40B4-BE49-F238E27FC236}">
                <a16:creationId xmlns:a16="http://schemas.microsoft.com/office/drawing/2014/main" id="{D946DACE-7685-5276-EEDC-B8EAABE035B6}"/>
              </a:ext>
            </a:extLst>
          </p:cNvPr>
          <p:cNvSpPr>
            <a:spLocks noGrp="1"/>
          </p:cNvSpPr>
          <p:nvPr>
            <p:ph idx="1"/>
          </p:nvPr>
        </p:nvSpPr>
        <p:spPr/>
        <p:txBody>
          <a:bodyPr>
            <a:normAutofit/>
          </a:bodyPr>
          <a:lstStyle/>
          <a:p>
            <a:pPr marL="0" indent="0" algn="just">
              <a:buNone/>
            </a:pPr>
            <a:endParaRPr lang="en-US" sz="4000" dirty="0"/>
          </a:p>
          <a:p>
            <a:pPr marL="0" indent="0" algn="just">
              <a:buNone/>
            </a:pPr>
            <a:r>
              <a:rPr lang="en-US" sz="4000" dirty="0"/>
              <a:t>"Cancer Detection Using Matrices for Al" is a compelling project that combines medical research, artificial intelligence, and matrix-based data analysis. </a:t>
            </a:r>
            <a:endParaRPr lang="en-IN" sz="4000" dirty="0"/>
          </a:p>
        </p:txBody>
      </p:sp>
    </p:spTree>
    <p:extLst>
      <p:ext uri="{BB962C8B-B14F-4D97-AF65-F5344CB8AC3E}">
        <p14:creationId xmlns:p14="http://schemas.microsoft.com/office/powerpoint/2010/main" val="409361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4B6B-C490-7CCB-8284-BB2E1B1EE6CC}"/>
              </a:ext>
            </a:extLst>
          </p:cNvPr>
          <p:cNvSpPr>
            <a:spLocks noGrp="1"/>
          </p:cNvSpPr>
          <p:nvPr>
            <p:ph type="title"/>
          </p:nvPr>
        </p:nvSpPr>
        <p:spPr/>
        <p:txBody>
          <a:bodyPr>
            <a:normAutofit/>
          </a:bodyPr>
          <a:lstStyle/>
          <a:p>
            <a:pPr algn="ctr"/>
            <a:r>
              <a:rPr lang="en-US" sz="4800" b="1" dirty="0"/>
              <a:t>ABSTRACT</a:t>
            </a:r>
            <a:endParaRPr lang="en-IN" sz="4800" b="1" dirty="0"/>
          </a:p>
        </p:txBody>
      </p:sp>
      <p:sp>
        <p:nvSpPr>
          <p:cNvPr id="3" name="Content Placeholder 2">
            <a:extLst>
              <a:ext uri="{FF2B5EF4-FFF2-40B4-BE49-F238E27FC236}">
                <a16:creationId xmlns:a16="http://schemas.microsoft.com/office/drawing/2014/main" id="{ECE55B91-7E38-022B-8EB7-43D6B448EA17}"/>
              </a:ext>
            </a:extLst>
          </p:cNvPr>
          <p:cNvSpPr>
            <a:spLocks noGrp="1"/>
          </p:cNvSpPr>
          <p:nvPr>
            <p:ph idx="1"/>
          </p:nvPr>
        </p:nvSpPr>
        <p:spPr/>
        <p:txBody>
          <a:bodyPr>
            <a:normAutofit lnSpcReduction="10000"/>
          </a:bodyPr>
          <a:lstStyle/>
          <a:p>
            <a:pPr algn="just"/>
            <a:r>
              <a:rPr lang="en-US" sz="3200" dirty="0"/>
              <a:t>Cancer remains one of the leading causes of death worldwide, emphasizing the critical need for accurate and early detection. </a:t>
            </a:r>
          </a:p>
          <a:p>
            <a:pPr algn="just"/>
            <a:r>
              <a:rPr lang="en-US" sz="3200" dirty="0"/>
              <a:t>This project aims to leverage the power of matrices and artificial intelligence (AI) to enhance cancer detection methods.</a:t>
            </a:r>
          </a:p>
          <a:p>
            <a:pPr algn="just"/>
            <a:r>
              <a:rPr lang="en-US" sz="3200" dirty="0"/>
              <a:t> By transforming medical data into matrix representations and applying advanced machine learning techniques, we seek to develop an efficient and reliable system for the early diagnosis of cancer</a:t>
            </a:r>
            <a:endParaRPr lang="en-IN" sz="3200" dirty="0"/>
          </a:p>
        </p:txBody>
      </p:sp>
    </p:spTree>
    <p:extLst>
      <p:ext uri="{BB962C8B-B14F-4D97-AF65-F5344CB8AC3E}">
        <p14:creationId xmlns:p14="http://schemas.microsoft.com/office/powerpoint/2010/main" val="334730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A7DE-78AA-0D68-C3DB-33AB45919475}"/>
              </a:ext>
            </a:extLst>
          </p:cNvPr>
          <p:cNvSpPr>
            <a:spLocks noGrp="1"/>
          </p:cNvSpPr>
          <p:nvPr>
            <p:ph type="title"/>
          </p:nvPr>
        </p:nvSpPr>
        <p:spPr/>
        <p:txBody>
          <a:bodyPr>
            <a:normAutofit/>
          </a:bodyPr>
          <a:lstStyle/>
          <a:p>
            <a:pPr algn="ctr"/>
            <a:r>
              <a:rPr lang="en-US" sz="4800" b="1" dirty="0"/>
              <a:t>PROBLEM STATEMENT</a:t>
            </a:r>
            <a:endParaRPr lang="en-IN" sz="4800" b="1" dirty="0"/>
          </a:p>
        </p:txBody>
      </p:sp>
      <p:sp>
        <p:nvSpPr>
          <p:cNvPr id="3" name="Content Placeholder 2">
            <a:extLst>
              <a:ext uri="{FF2B5EF4-FFF2-40B4-BE49-F238E27FC236}">
                <a16:creationId xmlns:a16="http://schemas.microsoft.com/office/drawing/2014/main" id="{D2812495-1CE7-30B8-DB8F-C76B8D91641A}"/>
              </a:ext>
            </a:extLst>
          </p:cNvPr>
          <p:cNvSpPr>
            <a:spLocks noGrp="1"/>
          </p:cNvSpPr>
          <p:nvPr>
            <p:ph idx="1"/>
          </p:nvPr>
        </p:nvSpPr>
        <p:spPr/>
        <p:txBody>
          <a:bodyPr>
            <a:normAutofit lnSpcReduction="10000"/>
          </a:bodyPr>
          <a:lstStyle/>
          <a:p>
            <a:pPr algn="just"/>
            <a:r>
              <a:rPr lang="en-US" sz="3600" dirty="0"/>
              <a:t>Cancer detection is a challenging yet crucial task in modern healthcare. </a:t>
            </a:r>
          </a:p>
          <a:p>
            <a:pPr algn="just"/>
            <a:r>
              <a:rPr lang="en-US" sz="3600" dirty="0"/>
              <a:t>Early diagnosis significantly improves the chances of successful treatment and patient outcomes. </a:t>
            </a:r>
          </a:p>
          <a:p>
            <a:pPr algn="just"/>
            <a:r>
              <a:rPr lang="en-US" sz="3600" dirty="0"/>
              <a:t>However, current diagnostic methods often rely on invasive procedures or subjective human interpretation of medical imaging data. </a:t>
            </a:r>
          </a:p>
          <a:p>
            <a:pPr algn="just"/>
            <a:r>
              <a:rPr lang="en-US" sz="3600" dirty="0"/>
              <a:t>This project addresses several key issues</a:t>
            </a:r>
            <a:endParaRPr lang="en-IN" sz="3600" dirty="0"/>
          </a:p>
        </p:txBody>
      </p:sp>
    </p:spTree>
    <p:extLst>
      <p:ext uri="{BB962C8B-B14F-4D97-AF65-F5344CB8AC3E}">
        <p14:creationId xmlns:p14="http://schemas.microsoft.com/office/powerpoint/2010/main" val="424038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34C1-8A3E-AFF7-AE4F-B64ECD5486EE}"/>
              </a:ext>
            </a:extLst>
          </p:cNvPr>
          <p:cNvSpPr>
            <a:spLocks noGrp="1"/>
          </p:cNvSpPr>
          <p:nvPr>
            <p:ph type="title"/>
          </p:nvPr>
        </p:nvSpPr>
        <p:spPr/>
        <p:txBody>
          <a:bodyPr/>
          <a:lstStyle/>
          <a:p>
            <a:r>
              <a:rPr lang="en-US" b="1" dirty="0"/>
              <a:t>1. Data Representation:</a:t>
            </a:r>
            <a:endParaRPr lang="en-IN" b="1" dirty="0"/>
          </a:p>
        </p:txBody>
      </p:sp>
      <p:sp>
        <p:nvSpPr>
          <p:cNvPr id="3" name="Content Placeholder 2">
            <a:extLst>
              <a:ext uri="{FF2B5EF4-FFF2-40B4-BE49-F238E27FC236}">
                <a16:creationId xmlns:a16="http://schemas.microsoft.com/office/drawing/2014/main" id="{F0B9EE34-8A69-870A-2549-454F296102DB}"/>
              </a:ext>
            </a:extLst>
          </p:cNvPr>
          <p:cNvSpPr>
            <a:spLocks noGrp="1"/>
          </p:cNvSpPr>
          <p:nvPr>
            <p:ph idx="1"/>
          </p:nvPr>
        </p:nvSpPr>
        <p:spPr/>
        <p:txBody>
          <a:bodyPr>
            <a:normAutofit/>
          </a:bodyPr>
          <a:lstStyle/>
          <a:p>
            <a:pPr marL="0" indent="0" algn="just">
              <a:buNone/>
            </a:pPr>
            <a:r>
              <a:rPr lang="en-US" sz="3200" dirty="0"/>
              <a:t>Traditional methods for cancer detection may not fully utilize the wealth of information contained in medical images, genomic data, or patient records. Matrices offer a versatile and efficient way to represent complex medical data, allowing for more comprehensive analysis.</a:t>
            </a:r>
          </a:p>
        </p:txBody>
      </p:sp>
    </p:spTree>
    <p:extLst>
      <p:ext uri="{BB962C8B-B14F-4D97-AF65-F5344CB8AC3E}">
        <p14:creationId xmlns:p14="http://schemas.microsoft.com/office/powerpoint/2010/main" val="318597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D452-2A8F-6FCB-3B93-32F966975452}"/>
              </a:ext>
            </a:extLst>
          </p:cNvPr>
          <p:cNvSpPr>
            <a:spLocks noGrp="1"/>
          </p:cNvSpPr>
          <p:nvPr>
            <p:ph type="title"/>
          </p:nvPr>
        </p:nvSpPr>
        <p:spPr/>
        <p:txBody>
          <a:bodyPr/>
          <a:lstStyle/>
          <a:p>
            <a:r>
              <a:rPr lang="en-US" b="1" dirty="0"/>
              <a:t>2. Feature Extraction:</a:t>
            </a:r>
            <a:endParaRPr lang="en-IN" b="1" dirty="0"/>
          </a:p>
        </p:txBody>
      </p:sp>
      <p:sp>
        <p:nvSpPr>
          <p:cNvPr id="3" name="Content Placeholder 2">
            <a:extLst>
              <a:ext uri="{FF2B5EF4-FFF2-40B4-BE49-F238E27FC236}">
                <a16:creationId xmlns:a16="http://schemas.microsoft.com/office/drawing/2014/main" id="{577898CE-BA89-27D4-82DD-3812F34AC494}"/>
              </a:ext>
            </a:extLst>
          </p:cNvPr>
          <p:cNvSpPr>
            <a:spLocks noGrp="1"/>
          </p:cNvSpPr>
          <p:nvPr>
            <p:ph idx="1"/>
          </p:nvPr>
        </p:nvSpPr>
        <p:spPr/>
        <p:txBody>
          <a:bodyPr>
            <a:normAutofit/>
          </a:bodyPr>
          <a:lstStyle/>
          <a:p>
            <a:pPr marL="0" indent="0" algn="just">
              <a:buNone/>
            </a:pPr>
            <a:r>
              <a:rPr lang="en-US" sz="3200" dirty="0"/>
              <a:t>Matrix-based operations can facilitate the extraction of relevant features from diverse medical data sources. By applying techniques such as convolution, singular value decomposition, or matrix factorization, we aim to identify key patterns and markers associated with cancer</a:t>
            </a:r>
            <a:endParaRPr lang="en-IN" sz="3200" dirty="0"/>
          </a:p>
        </p:txBody>
      </p:sp>
    </p:spTree>
    <p:extLst>
      <p:ext uri="{BB962C8B-B14F-4D97-AF65-F5344CB8AC3E}">
        <p14:creationId xmlns:p14="http://schemas.microsoft.com/office/powerpoint/2010/main" val="135652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8494-5EAA-90CF-D1DA-4568DD63580B}"/>
              </a:ext>
            </a:extLst>
          </p:cNvPr>
          <p:cNvSpPr>
            <a:spLocks noGrp="1"/>
          </p:cNvSpPr>
          <p:nvPr>
            <p:ph type="title"/>
          </p:nvPr>
        </p:nvSpPr>
        <p:spPr/>
        <p:txBody>
          <a:bodyPr/>
          <a:lstStyle/>
          <a:p>
            <a:r>
              <a:rPr lang="en-US" b="1" dirty="0"/>
              <a:t> 3. Machine Learning Models: </a:t>
            </a:r>
            <a:endParaRPr lang="en-IN" b="1" dirty="0"/>
          </a:p>
        </p:txBody>
      </p:sp>
      <p:sp>
        <p:nvSpPr>
          <p:cNvPr id="3" name="Content Placeholder 2">
            <a:extLst>
              <a:ext uri="{FF2B5EF4-FFF2-40B4-BE49-F238E27FC236}">
                <a16:creationId xmlns:a16="http://schemas.microsoft.com/office/drawing/2014/main" id="{144D9014-238D-90C8-0E2A-1694D9D44C9D}"/>
              </a:ext>
            </a:extLst>
          </p:cNvPr>
          <p:cNvSpPr>
            <a:spLocks noGrp="1"/>
          </p:cNvSpPr>
          <p:nvPr>
            <p:ph idx="1"/>
          </p:nvPr>
        </p:nvSpPr>
        <p:spPr/>
        <p:txBody>
          <a:bodyPr>
            <a:normAutofit/>
          </a:bodyPr>
          <a:lstStyle/>
          <a:p>
            <a:pPr marL="0" indent="0" algn="just">
              <a:buNone/>
            </a:pPr>
            <a:r>
              <a:rPr lang="en-US" sz="3200" dirty="0"/>
              <a:t>Advanced machine learning models, including deep neural networks, can be trained on matrix representations of medical data to learn complex relationships and patterns. We aim to develop Al models capable of distinguishing between cancerous and non-cancerous cases with high accuracy.</a:t>
            </a:r>
            <a:endParaRPr lang="en-IN" sz="3200" dirty="0"/>
          </a:p>
        </p:txBody>
      </p:sp>
    </p:spTree>
    <p:extLst>
      <p:ext uri="{BB962C8B-B14F-4D97-AF65-F5344CB8AC3E}">
        <p14:creationId xmlns:p14="http://schemas.microsoft.com/office/powerpoint/2010/main" val="162057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3119-D606-253E-4645-8EA091956F47}"/>
              </a:ext>
            </a:extLst>
          </p:cNvPr>
          <p:cNvSpPr>
            <a:spLocks noGrp="1"/>
          </p:cNvSpPr>
          <p:nvPr>
            <p:ph type="title"/>
          </p:nvPr>
        </p:nvSpPr>
        <p:spPr/>
        <p:txBody>
          <a:bodyPr/>
          <a:lstStyle/>
          <a:p>
            <a:r>
              <a:rPr lang="en-US" b="1" dirty="0"/>
              <a:t>4. Interpretable Results:</a:t>
            </a:r>
            <a:endParaRPr lang="en-IN" b="1" dirty="0"/>
          </a:p>
        </p:txBody>
      </p:sp>
      <p:sp>
        <p:nvSpPr>
          <p:cNvPr id="3" name="Content Placeholder 2">
            <a:extLst>
              <a:ext uri="{FF2B5EF4-FFF2-40B4-BE49-F238E27FC236}">
                <a16:creationId xmlns:a16="http://schemas.microsoft.com/office/drawing/2014/main" id="{7D384CA3-5939-6118-7232-D44563CE5851}"/>
              </a:ext>
            </a:extLst>
          </p:cNvPr>
          <p:cNvSpPr>
            <a:spLocks noGrp="1"/>
          </p:cNvSpPr>
          <p:nvPr>
            <p:ph idx="1"/>
          </p:nvPr>
        </p:nvSpPr>
        <p:spPr/>
        <p:txBody>
          <a:bodyPr>
            <a:normAutofit/>
          </a:bodyPr>
          <a:lstStyle/>
          <a:p>
            <a:pPr marL="0" indent="0" algn="just">
              <a:buNone/>
            </a:pPr>
            <a:r>
              <a:rPr lang="en-US" sz="3200" dirty="0"/>
              <a:t>Interpretability in cancer detection is crucial for gaining trust from healthcare professionals. Matrices offer a transparent way to visualize and understand the decision-making process of Al models, helping clinicians make informed decisions. </a:t>
            </a:r>
            <a:endParaRPr lang="en-IN" sz="3200" dirty="0"/>
          </a:p>
        </p:txBody>
      </p:sp>
    </p:spTree>
    <p:extLst>
      <p:ext uri="{BB962C8B-B14F-4D97-AF65-F5344CB8AC3E}">
        <p14:creationId xmlns:p14="http://schemas.microsoft.com/office/powerpoint/2010/main" val="259784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7A84-DCB7-D078-AB6D-F1A5D10674DB}"/>
              </a:ext>
            </a:extLst>
          </p:cNvPr>
          <p:cNvSpPr>
            <a:spLocks noGrp="1"/>
          </p:cNvSpPr>
          <p:nvPr>
            <p:ph type="title"/>
          </p:nvPr>
        </p:nvSpPr>
        <p:spPr/>
        <p:txBody>
          <a:bodyPr/>
          <a:lstStyle/>
          <a:p>
            <a:r>
              <a:rPr lang="en-US" b="1" dirty="0"/>
              <a:t>5. Scalability and Generalization:</a:t>
            </a:r>
            <a:endParaRPr lang="en-IN" b="1" dirty="0"/>
          </a:p>
        </p:txBody>
      </p:sp>
      <p:sp>
        <p:nvSpPr>
          <p:cNvPr id="3" name="Content Placeholder 2">
            <a:extLst>
              <a:ext uri="{FF2B5EF4-FFF2-40B4-BE49-F238E27FC236}">
                <a16:creationId xmlns:a16="http://schemas.microsoft.com/office/drawing/2014/main" id="{48BF0782-992B-49C2-482B-EC2214F92F35}"/>
              </a:ext>
            </a:extLst>
          </p:cNvPr>
          <p:cNvSpPr>
            <a:spLocks noGrp="1"/>
          </p:cNvSpPr>
          <p:nvPr>
            <p:ph idx="1"/>
          </p:nvPr>
        </p:nvSpPr>
        <p:spPr/>
        <p:txBody>
          <a:bodyPr>
            <a:normAutofit/>
          </a:bodyPr>
          <a:lstStyle/>
          <a:p>
            <a:pPr marL="0" indent="0" algn="just">
              <a:buNone/>
            </a:pPr>
            <a:r>
              <a:rPr lang="en-US" sz="3200" dirty="0"/>
              <a:t>The project will assess the scalability and generalization of the developed Al system across different types of cancer and diverse patient populations. We aim to create a solution that can adapt to various cancer types and datasets.</a:t>
            </a:r>
            <a:endParaRPr lang="en-IN" sz="3200" dirty="0"/>
          </a:p>
          <a:p>
            <a:pPr algn="just"/>
            <a:endParaRPr lang="en-IN" sz="3200" dirty="0"/>
          </a:p>
        </p:txBody>
      </p:sp>
    </p:spTree>
    <p:extLst>
      <p:ext uri="{BB962C8B-B14F-4D97-AF65-F5344CB8AC3E}">
        <p14:creationId xmlns:p14="http://schemas.microsoft.com/office/powerpoint/2010/main" val="206568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