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72" r:id="rId3"/>
    <p:sldId id="266" r:id="rId4"/>
    <p:sldId id="263" r:id="rId5"/>
    <p:sldId id="273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>
        <p:scale>
          <a:sx n="60" d="100"/>
          <a:sy n="60" d="100"/>
        </p:scale>
        <p:origin x="184" y="2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7/18/2021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7/18/2021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7/18/2021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7/18/2021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7/18/2021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7/18/2021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9.jpg"/><Relationship Id="rId5" Type="http://schemas.openxmlformats.org/officeDocument/2006/relationships/image" Target="../media/image4.jp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2067" y="896233"/>
            <a:ext cx="7314870" cy="2581753"/>
          </a:xfrm>
          <a:ln w="76200">
            <a:solidFill>
              <a:srgbClr val="FFC0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Matrix Approach for </a:t>
            </a:r>
            <a:br>
              <a:rPr lang="en-US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6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ISBA-CTRIP</a:t>
            </a:r>
            <a:endParaRPr lang="en-US" sz="6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3" y="5359085"/>
            <a:ext cx="9771319" cy="53412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Muhammad Mohsin Abrar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762" y="141157"/>
            <a:ext cx="11647359" cy="773243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bg1"/>
                </a:solidFill>
                <a:effectLst/>
                <a:latin typeface="+mn-lt"/>
              </a:rPr>
              <a:t>ISBA-CTRIP</a:t>
            </a:r>
            <a:endParaRPr lang="en-US" sz="5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1" y="1049007"/>
            <a:ext cx="11379657" cy="4954629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Name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(Interaction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Soil-Biosphere-Atmosphere)-CTRIP</a:t>
            </a:r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Lead PI or contact person and her/his affiliation: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Christine </a:t>
            </a:r>
            <a:r>
              <a:rPr lang="en-US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Delire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CNRM</a:t>
            </a:r>
            <a:r>
              <a:rPr lang="fr-F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Centre National de Recherches </a:t>
            </a:r>
            <a:r>
              <a:rPr lang="fr-FR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Météorologiques, Université </a:t>
            </a:r>
            <a:r>
              <a:rPr lang="fr-F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Toulouse, </a:t>
            </a:r>
            <a:r>
              <a:rPr lang="fr-FR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31057, France </a:t>
            </a:r>
            <a:r>
              <a:rPr lang="fr-FR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lang="fr-FR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christine.delire@meteo.fr)</a:t>
            </a:r>
            <a:endParaRPr lang="en-US" sz="1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Static or dynamic vegetation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Number of plant functional types: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plant functional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and 1 shrub types, 3 grass types and 3 crop types) </a:t>
            </a:r>
            <a:endParaRPr lang="en-US" sz="18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disturbances are simulated (e.g., land use or fire etc.)?: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Fire, </a:t>
            </a: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anduse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change</a:t>
            </a: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pools: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= 24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[16 vegetation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(9 tree and 1 shrub types, 3 grass types and 3 crop types) alongside desert, rocks and permanent snow, The 4 litter and 3 soil carbon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pools, and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dissolved organic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9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174" y="4346215"/>
            <a:ext cx="981753" cy="549782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94" y="4281293"/>
            <a:ext cx="1111047" cy="6394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8043" y="4031040"/>
            <a:ext cx="11121483" cy="2137137"/>
          </a:xfrm>
          <a:prstGeom prst="rect">
            <a:avLst/>
          </a:prstGeom>
          <a:solidFill>
            <a:schemeClr val="accent4">
              <a:lumMod val="75000"/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/>
          <p:cNvCxnSpPr>
            <a:stCxn id="37" idx="0"/>
          </p:cNvCxnSpPr>
          <p:nvPr/>
        </p:nvCxnSpPr>
        <p:spPr>
          <a:xfrm>
            <a:off x="7586121" y="4032905"/>
            <a:ext cx="0" cy="748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410" y="3637604"/>
            <a:ext cx="1935422" cy="39057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15" y="3650785"/>
            <a:ext cx="1935422" cy="39057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965723" y="4774058"/>
            <a:ext cx="1039096" cy="584775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Passive carbon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71" y="233916"/>
            <a:ext cx="4377218" cy="37906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7142" y="657342"/>
            <a:ext cx="2381820" cy="400110"/>
          </a:xfrm>
          <a:prstGeom prst="rect">
            <a:avLst/>
          </a:prstGeom>
          <a:solidFill>
            <a:srgbClr val="92D050"/>
          </a:solidFill>
          <a:ln w="38100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/>
              <a:t>Photosynthesis</a:t>
            </a:r>
            <a:endParaRPr lang="en-US" sz="20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303146" y="1753336"/>
            <a:ext cx="671421" cy="307777"/>
          </a:xfrm>
          <a:prstGeom prst="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Leaf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4804" y="1751887"/>
            <a:ext cx="112324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Stem/twigs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038010" y="1141498"/>
            <a:ext cx="1921164" cy="369332"/>
          </a:xfrm>
          <a:prstGeom prst="rect">
            <a:avLst/>
          </a:prstGeom>
          <a:solidFill>
            <a:srgbClr val="99FF6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Plant respiration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38184" y="4759676"/>
            <a:ext cx="995121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Active carbon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9600" y="4751163"/>
            <a:ext cx="89935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Slow carbon</a:t>
            </a:r>
            <a:endParaRPr lang="en-US" sz="1600" dirty="0"/>
          </a:p>
        </p:txBody>
      </p:sp>
      <p:cxnSp>
        <p:nvCxnSpPr>
          <p:cNvPr id="16" name="Straight Arrow Connector 15"/>
          <p:cNvCxnSpPr>
            <a:stCxn id="15" idx="3"/>
            <a:endCxn id="49" idx="1"/>
          </p:cNvCxnSpPr>
          <p:nvPr/>
        </p:nvCxnSpPr>
        <p:spPr>
          <a:xfrm>
            <a:off x="6358959" y="5043551"/>
            <a:ext cx="606764" cy="2289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>
            <a:off x="4638857" y="2061113"/>
            <a:ext cx="992484" cy="1210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92746" y="847574"/>
            <a:ext cx="65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6570637" y="2815830"/>
            <a:ext cx="52129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cxnSp>
        <p:nvCxnSpPr>
          <p:cNvPr id="23" name="Curved Connector 22"/>
          <p:cNvCxnSpPr/>
          <p:nvPr/>
        </p:nvCxnSpPr>
        <p:spPr>
          <a:xfrm rot="10800000" flipV="1">
            <a:off x="4798702" y="2804308"/>
            <a:ext cx="581916" cy="2661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828257" y="5313674"/>
            <a:ext cx="586964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32822" y="2932136"/>
            <a:ext cx="2337760" cy="338554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Soil heterorespiration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8" name="Curved Connector 27"/>
          <p:cNvCxnSpPr>
            <a:endCxn id="29" idx="1"/>
          </p:cNvCxnSpPr>
          <p:nvPr/>
        </p:nvCxnSpPr>
        <p:spPr>
          <a:xfrm>
            <a:off x="5551740" y="2687149"/>
            <a:ext cx="461458" cy="4277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20899" y="5497720"/>
            <a:ext cx="61385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492721" y="3982161"/>
            <a:ext cx="591" cy="753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 Brace 38"/>
          <p:cNvSpPr/>
          <p:nvPr/>
        </p:nvSpPr>
        <p:spPr>
          <a:xfrm rot="5400000">
            <a:off x="5319068" y="424115"/>
            <a:ext cx="666307" cy="1997921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 rot="5400000" flipH="1" flipV="1">
            <a:off x="8953415" y="1144394"/>
            <a:ext cx="216205" cy="2046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58694" y="3302069"/>
            <a:ext cx="1589674" cy="369332"/>
          </a:xfrm>
          <a:prstGeom prst="rect">
            <a:avLst/>
          </a:prstGeom>
          <a:solidFill>
            <a:schemeClr val="tx2"/>
          </a:solidFill>
          <a:ln w="28575"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Litter pools</a:t>
            </a:r>
            <a:endParaRPr lang="en-US" b="1" i="1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240726" y="993151"/>
            <a:ext cx="258200" cy="27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37441" y="1234408"/>
            <a:ext cx="677929" cy="369332"/>
          </a:xfrm>
          <a:prstGeom prst="rect">
            <a:avLst/>
          </a:prstGeom>
          <a:solidFill>
            <a:srgbClr val="99FF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GPP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12664" y="3669600"/>
            <a:ext cx="1198984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Metabolic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09265" y="3662410"/>
            <a:ext cx="1188600" cy="369332"/>
          </a:xfrm>
          <a:prstGeom prst="rect">
            <a:avLst/>
          </a:prstGeom>
          <a:solidFill>
            <a:srgbClr val="FF33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Structural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23252" y="3662410"/>
            <a:ext cx="158229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Aboveground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108456" y="3662410"/>
            <a:ext cx="1533180" cy="369332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Belowground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3" y="3637603"/>
            <a:ext cx="1911916" cy="39057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544" y="3646233"/>
            <a:ext cx="1831038" cy="390573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9373397" y="5653780"/>
            <a:ext cx="145963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C leaching</a:t>
            </a:r>
            <a:endParaRPr lang="en-US" b="1" i="1" dirty="0"/>
          </a:p>
        </p:txBody>
      </p:sp>
      <p:cxnSp>
        <p:nvCxnSpPr>
          <p:cNvPr id="57" name="Elbow Connector 56"/>
          <p:cNvCxnSpPr/>
          <p:nvPr/>
        </p:nvCxnSpPr>
        <p:spPr>
          <a:xfrm>
            <a:off x="10821280" y="5980775"/>
            <a:ext cx="420631" cy="31721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241911" y="6128716"/>
            <a:ext cx="735980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</a:t>
            </a:r>
            <a:endParaRPr lang="en-US" sz="1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3" name="Straight Arrow Connector 62"/>
          <p:cNvCxnSpPr>
            <a:stCxn id="14" idx="3"/>
            <a:endCxn id="15" idx="1"/>
          </p:cNvCxnSpPr>
          <p:nvPr/>
        </p:nvCxnSpPr>
        <p:spPr>
          <a:xfrm flipV="1">
            <a:off x="4833305" y="5043551"/>
            <a:ext cx="626295" cy="8513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 flipH="1" flipV="1">
            <a:off x="6581438" y="4891965"/>
            <a:ext cx="226398" cy="1203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/>
          <p:cNvCxnSpPr/>
          <p:nvPr/>
        </p:nvCxnSpPr>
        <p:spPr>
          <a:xfrm rot="16200000" flipV="1">
            <a:off x="4973670" y="4869126"/>
            <a:ext cx="175033" cy="1705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stelsSmooth trans="21000" scaling="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99" y="79848"/>
            <a:ext cx="823832" cy="771282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54" name="Cloud Callout 53"/>
          <p:cNvSpPr/>
          <p:nvPr/>
        </p:nvSpPr>
        <p:spPr>
          <a:xfrm>
            <a:off x="6838962" y="355156"/>
            <a:ext cx="1217519" cy="602247"/>
          </a:xfrm>
          <a:prstGeom prst="cloudCallout">
            <a:avLst>
              <a:gd name="adj1" fmla="val -23275"/>
              <a:gd name="adj2" fmla="val 921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785338" y="1223505"/>
            <a:ext cx="677929" cy="369332"/>
          </a:xfrm>
          <a:prstGeom prst="rect">
            <a:avLst/>
          </a:prstGeom>
          <a:solidFill>
            <a:srgbClr val="99FF33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</a:t>
            </a:r>
            <a:r>
              <a:rPr lang="en-US" dirty="0" smtClean="0">
                <a:solidFill>
                  <a:schemeClr val="tx2"/>
                </a:solidFill>
              </a:rPr>
              <a:t>PP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035493" y="4036929"/>
            <a:ext cx="571" cy="698123"/>
          </a:xfrm>
          <a:prstGeom prst="straightConnector1">
            <a:avLst/>
          </a:prstGeom>
          <a:ln w="190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8" idx="0"/>
          </p:cNvCxnSpPr>
          <p:nvPr/>
        </p:nvCxnSpPr>
        <p:spPr>
          <a:xfrm flipH="1">
            <a:off x="4567534" y="4031040"/>
            <a:ext cx="1351251" cy="728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656087" y="4029381"/>
            <a:ext cx="2784705" cy="728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8" idx="0"/>
          </p:cNvCxnSpPr>
          <p:nvPr/>
        </p:nvCxnSpPr>
        <p:spPr>
          <a:xfrm>
            <a:off x="5918785" y="4031040"/>
            <a:ext cx="14863" cy="726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278145" y="5241073"/>
            <a:ext cx="11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6307418" y="5304938"/>
            <a:ext cx="658305" cy="20259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" idx="0"/>
          </p:cNvCxnSpPr>
          <p:nvPr/>
        </p:nvCxnSpPr>
        <p:spPr>
          <a:xfrm>
            <a:off x="5918785" y="4031040"/>
            <a:ext cx="1655714" cy="7261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5977056" y="4033868"/>
            <a:ext cx="1527572" cy="7097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047986" y="4062468"/>
            <a:ext cx="1665163" cy="678110"/>
          </a:xfrm>
          <a:prstGeom prst="straightConnector1">
            <a:avLst/>
          </a:prstGeom>
          <a:ln w="190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496221" y="4019882"/>
            <a:ext cx="1399058" cy="723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277503" y="4032905"/>
            <a:ext cx="61723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032583" y="4034263"/>
            <a:ext cx="3188587" cy="722911"/>
          </a:xfrm>
          <a:prstGeom prst="straightConnector1">
            <a:avLst/>
          </a:prstGeom>
          <a:ln w="190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511719" y="4034244"/>
            <a:ext cx="2909522" cy="7094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24483" y="3434822"/>
            <a:ext cx="63871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4795556" y="4611640"/>
            <a:ext cx="62679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120" name="Curved Connector 119"/>
          <p:cNvCxnSpPr/>
          <p:nvPr/>
        </p:nvCxnSpPr>
        <p:spPr>
          <a:xfrm>
            <a:off x="5977055" y="2814826"/>
            <a:ext cx="607815" cy="179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74911" y="2918900"/>
            <a:ext cx="521297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69" r="-9969"/>
          <a:stretch/>
        </p:blipFill>
        <p:spPr>
          <a:xfrm rot="10198998">
            <a:off x="7686983" y="2838713"/>
            <a:ext cx="230525" cy="23052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69" r="-9969"/>
          <a:stretch/>
        </p:blipFill>
        <p:spPr>
          <a:xfrm rot="10198998">
            <a:off x="7895145" y="3364191"/>
            <a:ext cx="253313" cy="253313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69" r="-9969"/>
          <a:stretch/>
        </p:blipFill>
        <p:spPr>
          <a:xfrm rot="10198998">
            <a:off x="4184862" y="2576302"/>
            <a:ext cx="237461" cy="237461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6322641" y="5514324"/>
            <a:ext cx="613850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135" name="Curved Connector 134"/>
          <p:cNvCxnSpPr>
            <a:endCxn id="133" idx="0"/>
          </p:cNvCxnSpPr>
          <p:nvPr/>
        </p:nvCxnSpPr>
        <p:spPr>
          <a:xfrm rot="5400000">
            <a:off x="6596052" y="5355583"/>
            <a:ext cx="192256" cy="1252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/>
          <p:nvPr/>
        </p:nvCxnSpPr>
        <p:spPr>
          <a:xfrm rot="16200000" flipH="1">
            <a:off x="5049807" y="5340492"/>
            <a:ext cx="172762" cy="1191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431282" y="4555433"/>
            <a:ext cx="57895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364991" y="1757237"/>
            <a:ext cx="656643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Wood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5756068" y="2066153"/>
            <a:ext cx="13525" cy="1235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2" idx="2"/>
          </p:cNvCxnSpPr>
          <p:nvPr/>
        </p:nvCxnSpPr>
        <p:spPr>
          <a:xfrm flipH="1">
            <a:off x="6101012" y="2065014"/>
            <a:ext cx="592301" cy="12187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33305" y="2444569"/>
            <a:ext cx="2232529" cy="3702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Turnover</a:t>
            </a:r>
            <a:endParaRPr lang="en-US" i="1" dirty="0"/>
          </a:p>
        </p:txBody>
      </p:sp>
      <p:sp>
        <p:nvSpPr>
          <p:cNvPr id="152" name="TextBox 151"/>
          <p:cNvSpPr txBox="1"/>
          <p:nvPr/>
        </p:nvSpPr>
        <p:spPr>
          <a:xfrm rot="16200000">
            <a:off x="3010973" y="4912555"/>
            <a:ext cx="109282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 smtClean="0"/>
              <a:t>C pools</a:t>
            </a:r>
            <a:endParaRPr lang="en-US" b="1" i="1" dirty="0"/>
          </a:p>
        </p:txBody>
      </p:sp>
      <p:cxnSp>
        <p:nvCxnSpPr>
          <p:cNvPr id="185" name="Curved Connector 184"/>
          <p:cNvCxnSpPr/>
          <p:nvPr/>
        </p:nvCxnSpPr>
        <p:spPr>
          <a:xfrm rot="10800000" flipV="1">
            <a:off x="7894740" y="4036806"/>
            <a:ext cx="273819" cy="1486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urved Connector 186"/>
          <p:cNvCxnSpPr>
            <a:stCxn id="45" idx="1"/>
            <a:endCxn id="35" idx="3"/>
          </p:cNvCxnSpPr>
          <p:nvPr/>
        </p:nvCxnSpPr>
        <p:spPr>
          <a:xfrm rot="10800000">
            <a:off x="2963198" y="3573322"/>
            <a:ext cx="149467" cy="2809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4166020" y="5878566"/>
            <a:ext cx="3420101" cy="1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7586121" y="5347687"/>
            <a:ext cx="2717" cy="54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4162682" y="5335313"/>
            <a:ext cx="2717" cy="5438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" name="Picture 20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3917">
            <a:off x="3764091" y="3189541"/>
            <a:ext cx="447865" cy="198017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194296" y="978397"/>
            <a:ext cx="1714500" cy="40011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ISBA-CTRIP</a:t>
            </a:r>
            <a:endParaRPr lang="en-US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013198" y="2961044"/>
            <a:ext cx="5294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cxnSp>
        <p:nvCxnSpPr>
          <p:cNvPr id="212" name="Straight Arrow Connector 211"/>
          <p:cNvCxnSpPr>
            <a:stCxn id="9" idx="1"/>
          </p:cNvCxnSpPr>
          <p:nvPr/>
        </p:nvCxnSpPr>
        <p:spPr>
          <a:xfrm flipH="1">
            <a:off x="2635727" y="857397"/>
            <a:ext cx="1821415" cy="89449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899702" y="1619449"/>
            <a:ext cx="1714500" cy="738664"/>
          </a:xfrm>
          <a:prstGeom prst="rect">
            <a:avLst/>
          </a:prstGeom>
          <a:noFill/>
          <a:ln w="28575">
            <a:solidFill>
              <a:srgbClr val="99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Mesophyll conductance (</a:t>
            </a:r>
            <a:r>
              <a:rPr lang="en-US" sz="1400" dirty="0" err="1" smtClean="0"/>
              <a:t>Calvet</a:t>
            </a:r>
            <a:r>
              <a:rPr lang="en-US" sz="1400" dirty="0" smtClean="0"/>
              <a:t> et al. 1998)</a:t>
            </a:r>
            <a:endParaRPr lang="en-US" sz="1400" dirty="0"/>
          </a:p>
        </p:txBody>
      </p:sp>
      <p:sp>
        <p:nvSpPr>
          <p:cNvPr id="214" name="TextBox 213"/>
          <p:cNvSpPr txBox="1"/>
          <p:nvPr/>
        </p:nvSpPr>
        <p:spPr>
          <a:xfrm rot="20031051">
            <a:off x="2791033" y="970074"/>
            <a:ext cx="118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</a:t>
            </a:r>
            <a:endParaRPr lang="en-US" dirty="0"/>
          </a:p>
        </p:txBody>
      </p:sp>
      <p:sp>
        <p:nvSpPr>
          <p:cNvPr id="217" name="Up Arrow 216"/>
          <p:cNvSpPr/>
          <p:nvPr/>
        </p:nvSpPr>
        <p:spPr>
          <a:xfrm>
            <a:off x="10327821" y="3283728"/>
            <a:ext cx="129577" cy="753078"/>
          </a:xfrm>
          <a:prstGeom prst="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10103215" y="2352699"/>
            <a:ext cx="617236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220" name="Curved Connector 219"/>
          <p:cNvCxnSpPr>
            <a:stCxn id="27" idx="0"/>
            <a:endCxn id="218" idx="2"/>
          </p:cNvCxnSpPr>
          <p:nvPr/>
        </p:nvCxnSpPr>
        <p:spPr>
          <a:xfrm rot="5400000" flipH="1" flipV="1">
            <a:off x="10205548" y="2725852"/>
            <a:ext cx="302438" cy="110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38" y="155364"/>
            <a:ext cx="3893174" cy="522318"/>
          </a:xfrm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Carbon Flow Diagram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pic>
        <p:nvPicPr>
          <p:cNvPr id="223" name="Picture 2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87927">
            <a:off x="7190093" y="3273844"/>
            <a:ext cx="515033" cy="227715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0" t="8849" r="39303" b="9915"/>
          <a:stretch/>
        </p:blipFill>
        <p:spPr>
          <a:xfrm rot="3639939">
            <a:off x="6846591" y="3146092"/>
            <a:ext cx="198125" cy="361174"/>
          </a:xfrm>
          <a:prstGeom prst="rect">
            <a:avLst/>
          </a:prstGeom>
        </p:spPr>
      </p:pic>
      <p:cxnSp>
        <p:nvCxnSpPr>
          <p:cNvPr id="228" name="Curved Connector 227"/>
          <p:cNvCxnSpPr/>
          <p:nvPr/>
        </p:nvCxnSpPr>
        <p:spPr>
          <a:xfrm rot="5400000" flipH="1" flipV="1">
            <a:off x="1080075" y="3049803"/>
            <a:ext cx="351592" cy="116259"/>
          </a:xfrm>
          <a:prstGeom prst="curvedConnector3">
            <a:avLst>
              <a:gd name="adj1" fmla="val 59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843164" y="2665610"/>
            <a:ext cx="638714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190486" y="3070413"/>
            <a:ext cx="65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Fire</a:t>
            </a:r>
            <a:endParaRPr lang="en-US" dirty="0"/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8" t="14310" r="23558" b="8505"/>
          <a:stretch/>
        </p:blipFill>
        <p:spPr>
          <a:xfrm>
            <a:off x="824904" y="3151848"/>
            <a:ext cx="1090992" cy="818467"/>
          </a:xfrm>
          <a:prstGeom prst="rect">
            <a:avLst/>
          </a:prstGeom>
        </p:spPr>
      </p:pic>
      <p:sp>
        <p:nvSpPr>
          <p:cNvPr id="236" name="TextBox 235"/>
          <p:cNvSpPr txBox="1"/>
          <p:nvPr/>
        </p:nvSpPr>
        <p:spPr>
          <a:xfrm>
            <a:off x="3593805" y="4185424"/>
            <a:ext cx="388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07" y="106688"/>
            <a:ext cx="4620232" cy="590311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Matrix equation</a:t>
            </a:r>
            <a:endParaRPr lang="en-US" sz="2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5824" y="956893"/>
            <a:ext cx="1163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dX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/</a:t>
            </a:r>
            <a:r>
              <a:rPr lang="en-US" sz="1200" dirty="0" err="1" smtClean="0"/>
              <a:t>dt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05832" y="1268564"/>
            <a:ext cx="1163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dX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/</a:t>
            </a:r>
            <a:r>
              <a:rPr lang="en-US" sz="1200" dirty="0" err="1" smtClean="0"/>
              <a:t>dt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05832" y="1620822"/>
            <a:ext cx="1163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dX</a:t>
            </a:r>
            <a:r>
              <a:rPr lang="en-US" sz="1200" baseline="-25000" dirty="0" smtClean="0"/>
              <a:t>3</a:t>
            </a:r>
            <a:r>
              <a:rPr lang="en-US" sz="1200" dirty="0" smtClean="0"/>
              <a:t>/</a:t>
            </a:r>
            <a:r>
              <a:rPr lang="en-US" sz="1200" dirty="0" err="1" smtClean="0"/>
              <a:t>dt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05832" y="1951916"/>
            <a:ext cx="1163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dX</a:t>
            </a:r>
            <a:r>
              <a:rPr lang="en-US" sz="1200" baseline="-25000" dirty="0" smtClean="0"/>
              <a:t>4</a:t>
            </a:r>
            <a:r>
              <a:rPr lang="en-US" sz="1200" dirty="0" smtClean="0"/>
              <a:t>/</a:t>
            </a:r>
            <a:r>
              <a:rPr lang="en-US" sz="1200" dirty="0" err="1" smtClean="0"/>
              <a:t>dt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5832" y="2261146"/>
            <a:ext cx="1163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dX</a:t>
            </a:r>
            <a:r>
              <a:rPr lang="en-US" sz="1200" baseline="-25000" dirty="0" smtClean="0"/>
              <a:t>5</a:t>
            </a:r>
            <a:r>
              <a:rPr lang="en-US" sz="1200" dirty="0" smtClean="0"/>
              <a:t>/</a:t>
            </a:r>
            <a:r>
              <a:rPr lang="en-US" sz="1200" dirty="0" err="1" smtClean="0"/>
              <a:t>dt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05832" y="2596041"/>
            <a:ext cx="1163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dX</a:t>
            </a:r>
            <a:r>
              <a:rPr lang="en-US" sz="1200" baseline="-25000" dirty="0" smtClean="0"/>
              <a:t>6</a:t>
            </a:r>
            <a:r>
              <a:rPr lang="en-US" sz="1200" dirty="0" smtClean="0"/>
              <a:t>/</a:t>
            </a:r>
            <a:r>
              <a:rPr lang="en-US" sz="1200" dirty="0" err="1" smtClean="0"/>
              <a:t>dt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5832" y="2920377"/>
            <a:ext cx="1163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dX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/</a:t>
            </a:r>
            <a:r>
              <a:rPr lang="en-US" sz="1200" dirty="0" err="1" smtClean="0"/>
              <a:t>dt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2260034" y="1823757"/>
            <a:ext cx="57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  <a:r>
              <a:rPr lang="en-US" dirty="0" smtClean="0"/>
              <a:t>+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4567777" y="320382"/>
                <a:ext cx="2917017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𝐝𝐗</m:t>
                          </m:r>
                        </m:num>
                        <m:den>
                          <m:r>
                            <a:rPr lang="en-US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𝐝𝐭</m:t>
                          </m:r>
                        </m:den>
                      </m:f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𝐁𝐈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777" y="320382"/>
                <a:ext cx="2917017" cy="701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2753022" y="1106758"/>
            <a:ext cx="5875203" cy="1977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-1	0	0	0	0	0	0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0	-1	0	0	0	0	0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0	0	-1	0	0	0	0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0	0	0	-1	0	0	0</a:t>
            </a:r>
          </a:p>
          <a:p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51	</a:t>
            </a: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52	</a:t>
            </a: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53	</a:t>
            </a: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54	-1	0	0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0	0	</a:t>
            </a: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63	</a:t>
            </a: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64	</a:t>
            </a: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65	-1	0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0	0	0	0	</a:t>
            </a: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75	</a:t>
            </a:r>
            <a:r>
              <a:rPr lang="en-US" sz="1500" i="1" dirty="0"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76	-1</a:t>
            </a:r>
          </a:p>
          <a:p>
            <a:r>
              <a:rPr lang="en-US" dirty="0"/>
              <a:t>				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/>
              <p:cNvSpPr/>
              <p:nvPr/>
            </p:nvSpPr>
            <p:spPr>
              <a:xfrm>
                <a:off x="9945613" y="3197376"/>
                <a:ext cx="705642" cy="16713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15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nor/>
                            </m:rPr>
                            <a:rPr lang="en-GB" sz="15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LC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ag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 sz="15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LC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ag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 sz="15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LC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bg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 sz="15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LC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bg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 sz="15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SC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act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 sz="15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SC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slow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 sz="15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SC</m:t>
                          </m:r>
                          <m:r>
                            <m:rPr>
                              <m:nor/>
                            </m:rPr>
                            <a:rPr lang="en-GB" sz="1500" baseline="-250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pas</m:t>
                          </m:r>
                          <m:r>
                            <m:rPr>
                              <m:nor/>
                            </m:rPr>
                            <a:rPr lang="en-GB" sz="15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			</m:t>
                          </m:r>
                        </m:e>
                      </m:eqArr>
                    </m:oMath>
                  </m:oMathPara>
                </a14:m>
                <a:endParaRPr lang="en-US" sz="15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613" y="3197376"/>
                <a:ext cx="705642" cy="16713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225" y="713407"/>
            <a:ext cx="146339" cy="248397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4"/>
          <a:srcRect l="-9080" r="-24256" b="1295"/>
          <a:stretch/>
        </p:blipFill>
        <p:spPr>
          <a:xfrm rot="10800000">
            <a:off x="2621150" y="713407"/>
            <a:ext cx="171242" cy="2387708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4"/>
          <a:srcRect l="13859" r="-47196" b="1295"/>
          <a:stretch/>
        </p:blipFill>
        <p:spPr>
          <a:xfrm>
            <a:off x="1973946" y="779609"/>
            <a:ext cx="221505" cy="241776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4"/>
          <a:srcRect l="-9080" r="-24256" b="1295"/>
          <a:stretch/>
        </p:blipFill>
        <p:spPr>
          <a:xfrm rot="10800000">
            <a:off x="1625955" y="752414"/>
            <a:ext cx="166105" cy="244496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4"/>
          <a:srcRect l="13859" r="-47196" b="1295"/>
          <a:stretch/>
        </p:blipFill>
        <p:spPr>
          <a:xfrm>
            <a:off x="1047760" y="881832"/>
            <a:ext cx="173551" cy="2434815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4"/>
          <a:srcRect l="-9080" r="-24256" b="1295"/>
          <a:stretch/>
        </p:blipFill>
        <p:spPr>
          <a:xfrm rot="10800000">
            <a:off x="432673" y="881832"/>
            <a:ext cx="174883" cy="24348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Rectangle 99"/>
              <p:cNvSpPr/>
              <p:nvPr/>
            </p:nvSpPr>
            <p:spPr>
              <a:xfrm>
                <a:off x="1632050" y="1012798"/>
                <a:ext cx="431528" cy="1835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l-GR" sz="1600" i="1" dirty="0" smtClean="0"/>
                            <m:t>β</m:t>
                          </m:r>
                          <m:r>
                            <a:rPr lang="en-US" sz="1600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16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1600" b="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16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1600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16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1600" b="0" i="1" baseline="-2500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 sz="1600" dirty="0"/>
                            <m:t>0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 sz="1600" dirty="0"/>
                            <m:t>0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GB" sz="1600" dirty="0"/>
                            <m:t>0</m:t>
                          </m:r>
                          <m:r>
                            <m:rPr>
                              <m:nor/>
                            </m:rPr>
                            <a:rPr lang="en-GB" sz="1600" dirty="0"/>
                            <m:t>			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050" y="1012798"/>
                <a:ext cx="431528" cy="1835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560" y="2873040"/>
            <a:ext cx="155390" cy="2371301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 rotWithShape="1">
          <a:blip r:embed="rId4"/>
          <a:srcRect l="-9080" r="-24256" b="1295"/>
          <a:stretch/>
        </p:blipFill>
        <p:spPr>
          <a:xfrm rot="10800000">
            <a:off x="9822870" y="2847979"/>
            <a:ext cx="181944" cy="22989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9358195" y="3598323"/>
                <a:ext cx="498855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1400" b="1" dirty="0" smtClean="0"/>
                  <a:t> =</a:t>
                </a:r>
                <a:endParaRPr lang="en-US" sz="1400" b="1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195" y="3598323"/>
                <a:ext cx="498855" cy="362984"/>
              </a:xfrm>
              <a:prstGeom prst="rect">
                <a:avLst/>
              </a:prstGeom>
              <a:blipFill>
                <a:blip r:embed="rId6"/>
                <a:stretch>
                  <a:fillRect r="-243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1197283" y="185453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 rotWithShape="1">
          <a:blip r:embed="rId4"/>
          <a:srcRect l="-9080" r="-24256" b="1295"/>
          <a:stretch/>
        </p:blipFill>
        <p:spPr>
          <a:xfrm rot="10800000">
            <a:off x="2628869" y="3127478"/>
            <a:ext cx="202344" cy="1912355"/>
          </a:xfrm>
          <a:prstGeom prst="rect">
            <a:avLst/>
          </a:prstGeom>
        </p:spPr>
      </p:pic>
      <p:sp>
        <p:nvSpPr>
          <p:cNvPr id="112" name="Rectangle 111"/>
          <p:cNvSpPr/>
          <p:nvPr/>
        </p:nvSpPr>
        <p:spPr>
          <a:xfrm>
            <a:off x="2831215" y="3214425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5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0	0	0	0	0	0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0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5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0	0	0	0	0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0	0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5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0	0	0	0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0	0	0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5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0	0	0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0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5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0	0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0	0	0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5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0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0	0	0	0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500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endParaRPr lang="en-US" sz="1500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4"/>
          <a:srcRect l="-9080" r="-24256" b="1295"/>
          <a:stretch/>
        </p:blipFill>
        <p:spPr>
          <a:xfrm rot="10800000" flipH="1">
            <a:off x="8610327" y="3123154"/>
            <a:ext cx="164238" cy="1916679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2101262" y="4003286"/>
            <a:ext cx="60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177" y="216774"/>
            <a:ext cx="5605130" cy="570035"/>
          </a:xfrm>
        </p:spPr>
        <p:txBody>
          <a:bodyPr/>
          <a:lstStyle/>
          <a:p>
            <a:r>
              <a:rPr lang="en-US" dirty="0" smtClean="0"/>
              <a:t>Carbon Flow diagram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15609" y="1435395"/>
            <a:ext cx="9356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 (x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15562" y="1411322"/>
            <a:ext cx="13467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Stem/twigs</a:t>
            </a:r>
          </a:p>
          <a:p>
            <a:pPr algn="ctr"/>
            <a:r>
              <a:rPr lang="en-US" dirty="0" smtClean="0"/>
              <a:t>(X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5826642" y="1435395"/>
            <a:ext cx="9356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Wood</a:t>
            </a:r>
          </a:p>
          <a:p>
            <a:pPr algn="ctr"/>
            <a:r>
              <a:rPr lang="en-US" dirty="0" smtClean="0"/>
              <a:t>(X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77925" y="2700670"/>
            <a:ext cx="122274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Metabolic litter</a:t>
            </a:r>
          </a:p>
          <a:p>
            <a:pPr algn="ctr"/>
            <a:r>
              <a:rPr lang="en-US" dirty="0" smtClean="0"/>
              <a:t>(x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5218" y="2700670"/>
            <a:ext cx="146729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Structural litter</a:t>
            </a:r>
          </a:p>
          <a:p>
            <a:pPr algn="ctr"/>
            <a:r>
              <a:rPr lang="en-US" dirty="0" smtClean="0"/>
              <a:t>(x</a:t>
            </a:r>
            <a:r>
              <a:rPr lang="en-US" baseline="-25000" dirty="0" smtClean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9956" y="2700668"/>
            <a:ext cx="1586025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Aboveground litter</a:t>
            </a:r>
          </a:p>
          <a:p>
            <a:pPr algn="ctr"/>
            <a:r>
              <a:rPr lang="en-US" dirty="0" smtClean="0"/>
              <a:t>(x</a:t>
            </a:r>
            <a:r>
              <a:rPr lang="en-US" baseline="-25000" dirty="0" smtClean="0"/>
              <a:t>6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23322" y="2700668"/>
            <a:ext cx="153817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Belowground litter</a:t>
            </a:r>
          </a:p>
          <a:p>
            <a:pPr algn="ctr"/>
            <a:r>
              <a:rPr lang="en-US" dirty="0" smtClean="0"/>
              <a:t>(x</a:t>
            </a:r>
            <a:r>
              <a:rPr lang="en-US" baseline="-25000" dirty="0" smtClean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15608" y="4637083"/>
            <a:ext cx="93566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Active C pool (x</a:t>
            </a:r>
            <a:r>
              <a:rPr lang="en-US" baseline="-25000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15562" y="4637083"/>
            <a:ext cx="93566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Slow C pool (x</a:t>
            </a:r>
            <a:r>
              <a:rPr lang="en-US" baseline="-25000" dirty="0" smtClean="0"/>
              <a:t>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40323" y="4637083"/>
            <a:ext cx="111287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Passive C pool (x</a:t>
            </a:r>
            <a:r>
              <a:rPr lang="en-US" baseline="-25000" dirty="0" smtClean="0"/>
              <a:t>10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2"/>
            <a:endCxn id="8" idx="0"/>
          </p:cNvCxnSpPr>
          <p:nvPr/>
        </p:nvCxnSpPr>
        <p:spPr>
          <a:xfrm flipH="1">
            <a:off x="2089298" y="2081726"/>
            <a:ext cx="994144" cy="61894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3047" y="6081114"/>
            <a:ext cx="3420101" cy="1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343148" y="5550235"/>
            <a:ext cx="2717" cy="54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19709" y="5537861"/>
            <a:ext cx="2717" cy="5438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4" idx="1"/>
          </p:cNvCxnSpPr>
          <p:nvPr/>
        </p:nvCxnSpPr>
        <p:spPr>
          <a:xfrm>
            <a:off x="3551273" y="5098748"/>
            <a:ext cx="46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15" idx="1"/>
          </p:cNvCxnSpPr>
          <p:nvPr/>
        </p:nvCxnSpPr>
        <p:spPr>
          <a:xfrm>
            <a:off x="4951227" y="5098748"/>
            <a:ext cx="489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  <a:endCxn id="13" idx="0"/>
          </p:cNvCxnSpPr>
          <p:nvPr/>
        </p:nvCxnSpPr>
        <p:spPr>
          <a:xfrm>
            <a:off x="2089298" y="3624000"/>
            <a:ext cx="994143" cy="101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13" idx="0"/>
          </p:cNvCxnSpPr>
          <p:nvPr/>
        </p:nvCxnSpPr>
        <p:spPr>
          <a:xfrm flipH="1">
            <a:off x="3083441" y="3624000"/>
            <a:ext cx="595424" cy="101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3" idx="0"/>
          </p:cNvCxnSpPr>
          <p:nvPr/>
        </p:nvCxnSpPr>
        <p:spPr>
          <a:xfrm flipH="1">
            <a:off x="3083441" y="3623998"/>
            <a:ext cx="2639528" cy="101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14" idx="0"/>
          </p:cNvCxnSpPr>
          <p:nvPr/>
        </p:nvCxnSpPr>
        <p:spPr>
          <a:xfrm>
            <a:off x="3678865" y="3624000"/>
            <a:ext cx="804530" cy="101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15" idx="0"/>
          </p:cNvCxnSpPr>
          <p:nvPr/>
        </p:nvCxnSpPr>
        <p:spPr>
          <a:xfrm>
            <a:off x="3678865" y="3624000"/>
            <a:ext cx="2317894" cy="101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</p:cNvCxnSpPr>
          <p:nvPr/>
        </p:nvCxnSpPr>
        <p:spPr>
          <a:xfrm flipH="1">
            <a:off x="3283690" y="3623998"/>
            <a:ext cx="4208720" cy="96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15" idx="0"/>
          </p:cNvCxnSpPr>
          <p:nvPr/>
        </p:nvCxnSpPr>
        <p:spPr>
          <a:xfrm>
            <a:off x="5722969" y="3623998"/>
            <a:ext cx="273790" cy="101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4" idx="0"/>
          </p:cNvCxnSpPr>
          <p:nvPr/>
        </p:nvCxnSpPr>
        <p:spPr>
          <a:xfrm flipH="1">
            <a:off x="4483395" y="3623998"/>
            <a:ext cx="1239574" cy="101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2"/>
            <a:endCxn id="15" idx="0"/>
          </p:cNvCxnSpPr>
          <p:nvPr/>
        </p:nvCxnSpPr>
        <p:spPr>
          <a:xfrm flipH="1">
            <a:off x="5996759" y="3623998"/>
            <a:ext cx="1495651" cy="101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4" idx="0"/>
          </p:cNvCxnSpPr>
          <p:nvPr/>
        </p:nvCxnSpPr>
        <p:spPr>
          <a:xfrm flipH="1">
            <a:off x="4483395" y="3623998"/>
            <a:ext cx="3009015" cy="1013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14" idx="0"/>
          </p:cNvCxnSpPr>
          <p:nvPr/>
        </p:nvCxnSpPr>
        <p:spPr>
          <a:xfrm>
            <a:off x="2089298" y="3624000"/>
            <a:ext cx="2394097" cy="101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2"/>
            <a:endCxn id="15" idx="0"/>
          </p:cNvCxnSpPr>
          <p:nvPr/>
        </p:nvCxnSpPr>
        <p:spPr>
          <a:xfrm>
            <a:off x="2089298" y="3624000"/>
            <a:ext cx="3907461" cy="101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6" idx="2"/>
            <a:endCxn id="9" idx="0"/>
          </p:cNvCxnSpPr>
          <p:nvPr/>
        </p:nvCxnSpPr>
        <p:spPr>
          <a:xfrm flipH="1">
            <a:off x="3678865" y="2057653"/>
            <a:ext cx="1010093" cy="64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10" idx="0"/>
          </p:cNvCxnSpPr>
          <p:nvPr/>
        </p:nvCxnSpPr>
        <p:spPr>
          <a:xfrm flipH="1">
            <a:off x="5722969" y="2081726"/>
            <a:ext cx="571506" cy="61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2"/>
            <a:endCxn id="9" idx="0"/>
          </p:cNvCxnSpPr>
          <p:nvPr/>
        </p:nvCxnSpPr>
        <p:spPr>
          <a:xfrm>
            <a:off x="3083442" y="2081726"/>
            <a:ext cx="595423" cy="61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2"/>
            <a:endCxn id="10" idx="0"/>
          </p:cNvCxnSpPr>
          <p:nvPr/>
        </p:nvCxnSpPr>
        <p:spPr>
          <a:xfrm>
            <a:off x="4688958" y="2057653"/>
            <a:ext cx="1034011" cy="64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2"/>
            <a:endCxn id="11" idx="0"/>
          </p:cNvCxnSpPr>
          <p:nvPr/>
        </p:nvCxnSpPr>
        <p:spPr>
          <a:xfrm>
            <a:off x="4688958" y="2057653"/>
            <a:ext cx="2803452" cy="64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2"/>
          </p:cNvCxnSpPr>
          <p:nvPr/>
        </p:nvCxnSpPr>
        <p:spPr>
          <a:xfrm>
            <a:off x="6294475" y="2081726"/>
            <a:ext cx="1339702" cy="61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848073">
            <a:off x="2145115" y="2085116"/>
            <a:ext cx="68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</a:t>
            </a:r>
            <a:r>
              <a:rPr lang="en-US" sz="1400" dirty="0" smtClean="0"/>
              <a:t>41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 rot="2843081">
            <a:off x="3286207" y="2265844"/>
            <a:ext cx="68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</a:t>
            </a:r>
            <a:r>
              <a:rPr lang="en-US" sz="1400" dirty="0" smtClean="0"/>
              <a:t>51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6342527" y="5655911"/>
            <a:ext cx="68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</a:t>
            </a:r>
            <a:r>
              <a:rPr lang="en-US" sz="1400" dirty="0" smtClean="0"/>
              <a:t>810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2397634" y="5655911"/>
            <a:ext cx="68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</a:t>
            </a:r>
            <a:r>
              <a:rPr lang="en-US" sz="1400" dirty="0" smtClean="0"/>
              <a:t>108</a:t>
            </a:r>
            <a:endParaRPr lang="en-US" sz="1400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4951227" y="5417725"/>
            <a:ext cx="489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538869" y="5417725"/>
            <a:ext cx="489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9848073">
            <a:off x="5569594" y="2191524"/>
            <a:ext cx="68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</a:t>
            </a:r>
            <a:r>
              <a:rPr lang="en-US" sz="1400" dirty="0" smtClean="0"/>
              <a:t>63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 rot="2072097">
            <a:off x="6850674" y="2213577"/>
            <a:ext cx="68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</a:t>
            </a:r>
            <a:r>
              <a:rPr lang="en-US" sz="1400" dirty="0"/>
              <a:t>7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 rot="19848073">
            <a:off x="3837958" y="2122848"/>
            <a:ext cx="685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f</a:t>
            </a:r>
            <a:r>
              <a:rPr lang="en-US" sz="1400" dirty="0" smtClean="0"/>
              <a:t>52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685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14047"/>
            <a:ext cx="8496300" cy="606490"/>
          </a:xfrm>
        </p:spPr>
        <p:txBody>
          <a:bodyPr/>
          <a:lstStyle/>
          <a:p>
            <a:r>
              <a:rPr lang="en-US" dirty="0" smtClean="0"/>
              <a:t>Litter and C pools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1) </a:t>
            </a:r>
            <a:r>
              <a:rPr lang="en-GB" dirty="0" err="1" smtClean="0"/>
              <a:t>LC</a:t>
            </a:r>
            <a:r>
              <a:rPr lang="en-GB" baseline="-25000" dirty="0" err="1" smtClean="0"/>
              <a:t>s,ag</a:t>
            </a:r>
            <a:r>
              <a:rPr lang="en-GB" dirty="0"/>
              <a:t>	          </a:t>
            </a:r>
            <a:r>
              <a:rPr lang="en-GB" dirty="0" smtClean="0"/>
              <a:t>Aboveground </a:t>
            </a:r>
            <a:r>
              <a:rPr lang="en-GB" dirty="0"/>
              <a:t>structural litter</a:t>
            </a:r>
          </a:p>
          <a:p>
            <a:r>
              <a:rPr lang="en-GB" dirty="0" smtClean="0"/>
              <a:t>2) </a:t>
            </a:r>
            <a:r>
              <a:rPr lang="en-GB" dirty="0" err="1" smtClean="0"/>
              <a:t>LC</a:t>
            </a:r>
            <a:r>
              <a:rPr lang="en-GB" baseline="-25000" dirty="0" err="1" smtClean="0"/>
              <a:t>m,ag</a:t>
            </a:r>
            <a:r>
              <a:rPr lang="en-GB" dirty="0"/>
              <a:t>	          </a:t>
            </a:r>
            <a:r>
              <a:rPr lang="en-GB" dirty="0" smtClean="0"/>
              <a:t>Aboveground </a:t>
            </a:r>
            <a:r>
              <a:rPr lang="en-GB" dirty="0"/>
              <a:t>metabolic litter</a:t>
            </a:r>
          </a:p>
          <a:p>
            <a:r>
              <a:rPr lang="en-GB" dirty="0" smtClean="0"/>
              <a:t>3) </a:t>
            </a:r>
            <a:r>
              <a:rPr lang="en-GB" dirty="0" err="1" smtClean="0"/>
              <a:t>LC</a:t>
            </a:r>
            <a:r>
              <a:rPr lang="en-GB" baseline="-25000" dirty="0" err="1" smtClean="0"/>
              <a:t>s,bg</a:t>
            </a:r>
            <a:r>
              <a:rPr lang="en-GB" dirty="0"/>
              <a:t>	          </a:t>
            </a:r>
            <a:r>
              <a:rPr lang="en-GB" dirty="0" smtClean="0"/>
              <a:t>Belowground </a:t>
            </a:r>
            <a:r>
              <a:rPr lang="en-GB" dirty="0"/>
              <a:t>structural litter</a:t>
            </a:r>
          </a:p>
          <a:p>
            <a:r>
              <a:rPr lang="en-GB" dirty="0" smtClean="0"/>
              <a:t>4) </a:t>
            </a:r>
            <a:r>
              <a:rPr lang="en-GB" dirty="0" err="1" smtClean="0"/>
              <a:t>LC</a:t>
            </a:r>
            <a:r>
              <a:rPr lang="en-GB" baseline="-25000" dirty="0" err="1" smtClean="0"/>
              <a:t>m,bg</a:t>
            </a:r>
            <a:r>
              <a:rPr lang="en-GB" dirty="0"/>
              <a:t>	          </a:t>
            </a:r>
            <a:r>
              <a:rPr lang="en-GB" dirty="0" smtClean="0"/>
              <a:t>Belowground </a:t>
            </a:r>
            <a:r>
              <a:rPr lang="en-GB" dirty="0"/>
              <a:t>metabolic litter</a:t>
            </a:r>
          </a:p>
          <a:p>
            <a:r>
              <a:rPr lang="en-GB" dirty="0" smtClean="0"/>
              <a:t>5) </a:t>
            </a:r>
            <a:r>
              <a:rPr lang="en-GB" dirty="0" err="1" smtClean="0"/>
              <a:t>SC</a:t>
            </a:r>
            <a:r>
              <a:rPr lang="en-GB" baseline="-25000" dirty="0" err="1" smtClean="0"/>
              <a:t>act</a:t>
            </a:r>
            <a:r>
              <a:rPr lang="en-GB" dirty="0"/>
              <a:t>	          </a:t>
            </a:r>
            <a:r>
              <a:rPr lang="en-GB" dirty="0" smtClean="0"/>
              <a:t>Active </a:t>
            </a:r>
            <a:r>
              <a:rPr lang="en-GB" dirty="0"/>
              <a:t>soil carbon</a:t>
            </a:r>
          </a:p>
          <a:p>
            <a:r>
              <a:rPr lang="en-GB" dirty="0" smtClean="0"/>
              <a:t>6) </a:t>
            </a:r>
            <a:r>
              <a:rPr lang="en-GB" dirty="0" err="1" smtClean="0"/>
              <a:t>SC</a:t>
            </a:r>
            <a:r>
              <a:rPr lang="en-GB" baseline="-25000" dirty="0" err="1" smtClean="0"/>
              <a:t>slow</a:t>
            </a:r>
            <a:r>
              <a:rPr lang="en-GB" dirty="0"/>
              <a:t>	          </a:t>
            </a:r>
            <a:r>
              <a:rPr lang="en-GB" dirty="0" smtClean="0"/>
              <a:t>Slow </a:t>
            </a:r>
            <a:r>
              <a:rPr lang="en-GB" dirty="0"/>
              <a:t>soil carbon</a:t>
            </a:r>
          </a:p>
          <a:p>
            <a:r>
              <a:rPr lang="en-GB" dirty="0" smtClean="0"/>
              <a:t>7) </a:t>
            </a:r>
            <a:r>
              <a:rPr lang="en-GB" dirty="0" err="1" smtClean="0"/>
              <a:t>SC</a:t>
            </a:r>
            <a:r>
              <a:rPr lang="en-GB" baseline="-25000" dirty="0" err="1" smtClean="0"/>
              <a:t>pas</a:t>
            </a:r>
            <a:r>
              <a:rPr lang="en-GB" baseline="-25000" dirty="0"/>
              <a:t>	</a:t>
            </a:r>
            <a:r>
              <a:rPr lang="en-GB" dirty="0"/>
              <a:t>          </a:t>
            </a:r>
            <a:r>
              <a:rPr lang="en-GB" dirty="0" smtClean="0"/>
              <a:t>Passive </a:t>
            </a:r>
            <a:r>
              <a:rPr lang="en-GB" dirty="0"/>
              <a:t>soil carbon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126921" y="1690007"/>
            <a:ext cx="197575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Soil layer =1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728" y="4996543"/>
            <a:ext cx="2620736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Block matrix = 7x7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8" b="8980"/>
          <a:stretch/>
        </p:blipFill>
        <p:spPr>
          <a:xfrm>
            <a:off x="1337581" y="1793422"/>
            <a:ext cx="7283904" cy="24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2519</TotalTime>
  <Words>596</Words>
  <Application>Microsoft Office PowerPoint</Application>
  <PresentationFormat>Widescreen</PresentationFormat>
  <Paragraphs>111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Cambria</vt:lpstr>
      <vt:lpstr>Cambria Math</vt:lpstr>
      <vt:lpstr>Times New Roman</vt:lpstr>
      <vt:lpstr>Diamond Grid 16x9</vt:lpstr>
      <vt:lpstr>Matrix Approach for  ISBA-CTRIP</vt:lpstr>
      <vt:lpstr>ISBA-CTRIP</vt:lpstr>
      <vt:lpstr>Carbon Flow Diagram</vt:lpstr>
      <vt:lpstr>Matrix equation</vt:lpstr>
      <vt:lpstr>Carbon Flow diagram</vt:lpstr>
      <vt:lpstr>Litter and C pools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equation for ISBA-CTRIP</dc:title>
  <dc:creator>THINKBOOK</dc:creator>
  <cp:lastModifiedBy>THINKBOOK</cp:lastModifiedBy>
  <cp:revision>63</cp:revision>
  <dcterms:created xsi:type="dcterms:W3CDTF">2021-07-18T18:56:55Z</dcterms:created>
  <dcterms:modified xsi:type="dcterms:W3CDTF">2021-07-20T12:56:40Z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