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3" r:id="rId5"/>
    <p:sldId id="266" r:id="rId6"/>
    <p:sldId id="269" r:id="rId7"/>
    <p:sldId id="278" r:id="rId8"/>
    <p:sldId id="265" r:id="rId9"/>
    <p:sldId id="261" r:id="rId10"/>
    <p:sldId id="282" r:id="rId11"/>
    <p:sldId id="267" r:id="rId12"/>
    <p:sldId id="276" r:id="rId13"/>
    <p:sldId id="272" r:id="rId14"/>
    <p:sldId id="274" r:id="rId15"/>
    <p:sldId id="275" r:id="rId16"/>
    <p:sldId id="283" r:id="rId17"/>
    <p:sldId id="284" r:id="rId18"/>
    <p:sldId id="285" r:id="rId19"/>
    <p:sldId id="277" r:id="rId20"/>
    <p:sldId id="287" r:id="rId21"/>
    <p:sldId id="288" r:id="rId22"/>
    <p:sldId id="289" r:id="rId23"/>
    <p:sldId id="260" r:id="rId24"/>
    <p:sldId id="259"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ADFC2B-D05A-4867-ABF7-3CACE28A7926}" type="datetimeFigureOut">
              <a:rPr lang="en-US" smtClean="0"/>
              <a:t>06-Jun-22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1C1094-14BF-4126-9AE2-09EBEE561533}" type="slidenum">
              <a:rPr lang="en-US" smtClean="0"/>
              <a:t>‹#›</a:t>
            </a:fld>
            <a:endParaRPr lang="en-US"/>
          </a:p>
        </p:txBody>
      </p:sp>
    </p:spTree>
    <p:extLst>
      <p:ext uri="{BB962C8B-B14F-4D97-AF65-F5344CB8AC3E}">
        <p14:creationId xmlns:p14="http://schemas.microsoft.com/office/powerpoint/2010/main" val="1639380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6CB4EC-2AB1-4AD8-8838-8AF68239E27B}" type="slidenum">
              <a:rPr lang="en-US" smtClean="0"/>
              <a:t>21</a:t>
            </a:fld>
            <a:endParaRPr lang="en-US"/>
          </a:p>
        </p:txBody>
      </p:sp>
    </p:spTree>
    <p:extLst>
      <p:ext uri="{BB962C8B-B14F-4D97-AF65-F5344CB8AC3E}">
        <p14:creationId xmlns:p14="http://schemas.microsoft.com/office/powerpoint/2010/main" val="284979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C30D-08CE-4C76-8E5E-C0BEB9A14F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175553-0BD9-4647-914F-3EF161EBB1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50844-EE49-45C4-A410-41F61BBB1DF1}"/>
              </a:ext>
            </a:extLst>
          </p:cNvPr>
          <p:cNvSpPr>
            <a:spLocks noGrp="1"/>
          </p:cNvSpPr>
          <p:nvPr>
            <p:ph type="dt" sz="half" idx="10"/>
          </p:nvPr>
        </p:nvSpPr>
        <p:spPr/>
        <p:txBody>
          <a:bodyPr/>
          <a:lstStyle/>
          <a:p>
            <a:fld id="{5C139152-FB5C-4B4E-940B-5F01AF0CA4C0}" type="datetimeFigureOut">
              <a:rPr lang="en-US" smtClean="0"/>
              <a:t>06-Jun-22</a:t>
            </a:fld>
            <a:endParaRPr lang="en-US"/>
          </a:p>
        </p:txBody>
      </p:sp>
      <p:sp>
        <p:nvSpPr>
          <p:cNvPr id="5" name="Footer Placeholder 4">
            <a:extLst>
              <a:ext uri="{FF2B5EF4-FFF2-40B4-BE49-F238E27FC236}">
                <a16:creationId xmlns:a16="http://schemas.microsoft.com/office/drawing/2014/main" id="{1716A261-928C-46E6-B0F5-71BCD4760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71BD8-F763-4AC8-A9EA-CD5F0EBCD1E9}"/>
              </a:ext>
            </a:extLst>
          </p:cNvPr>
          <p:cNvSpPr>
            <a:spLocks noGrp="1"/>
          </p:cNvSpPr>
          <p:nvPr>
            <p:ph type="sldNum" sz="quarter" idx="12"/>
          </p:nvPr>
        </p:nvSpPr>
        <p:spPr/>
        <p:txBody>
          <a:bodyPr/>
          <a:lstStyle/>
          <a:p>
            <a:fld id="{F50EC9F7-A58B-4A50-840A-3E1B701582CC}" type="slidenum">
              <a:rPr lang="en-US" smtClean="0"/>
              <a:t>‹#›</a:t>
            </a:fld>
            <a:endParaRPr lang="en-US"/>
          </a:p>
        </p:txBody>
      </p:sp>
    </p:spTree>
    <p:extLst>
      <p:ext uri="{BB962C8B-B14F-4D97-AF65-F5344CB8AC3E}">
        <p14:creationId xmlns:p14="http://schemas.microsoft.com/office/powerpoint/2010/main" val="3704566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07C1-0EB2-4C52-AE40-E5B0061AD6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21A413-BE0B-4410-9F6A-BD0B5BBD12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3B90E8-3B96-4CCA-9CD2-1CEDA16FC1BC}"/>
              </a:ext>
            </a:extLst>
          </p:cNvPr>
          <p:cNvSpPr>
            <a:spLocks noGrp="1"/>
          </p:cNvSpPr>
          <p:nvPr>
            <p:ph type="dt" sz="half" idx="10"/>
          </p:nvPr>
        </p:nvSpPr>
        <p:spPr/>
        <p:txBody>
          <a:bodyPr/>
          <a:lstStyle/>
          <a:p>
            <a:fld id="{5C139152-FB5C-4B4E-940B-5F01AF0CA4C0}" type="datetimeFigureOut">
              <a:rPr lang="en-US" smtClean="0"/>
              <a:t>06-Jun-22</a:t>
            </a:fld>
            <a:endParaRPr lang="en-US"/>
          </a:p>
        </p:txBody>
      </p:sp>
      <p:sp>
        <p:nvSpPr>
          <p:cNvPr id="5" name="Footer Placeholder 4">
            <a:extLst>
              <a:ext uri="{FF2B5EF4-FFF2-40B4-BE49-F238E27FC236}">
                <a16:creationId xmlns:a16="http://schemas.microsoft.com/office/drawing/2014/main" id="{7A0A02F1-E34E-4B14-AF71-754BE246F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E2F55-812E-4BF5-9CEB-A42772FFA19A}"/>
              </a:ext>
            </a:extLst>
          </p:cNvPr>
          <p:cNvSpPr>
            <a:spLocks noGrp="1"/>
          </p:cNvSpPr>
          <p:nvPr>
            <p:ph type="sldNum" sz="quarter" idx="12"/>
          </p:nvPr>
        </p:nvSpPr>
        <p:spPr/>
        <p:txBody>
          <a:bodyPr/>
          <a:lstStyle/>
          <a:p>
            <a:fld id="{F50EC9F7-A58B-4A50-840A-3E1B701582CC}" type="slidenum">
              <a:rPr lang="en-US" smtClean="0"/>
              <a:t>‹#›</a:t>
            </a:fld>
            <a:endParaRPr lang="en-US"/>
          </a:p>
        </p:txBody>
      </p:sp>
    </p:spTree>
    <p:extLst>
      <p:ext uri="{BB962C8B-B14F-4D97-AF65-F5344CB8AC3E}">
        <p14:creationId xmlns:p14="http://schemas.microsoft.com/office/powerpoint/2010/main" val="368932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3176AA-8010-4EB5-AACC-8BD55ABA13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9C4F2D-3A06-4E92-837E-B173BA032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7CDFA-BC53-4BE9-9A0D-E633422945BD}"/>
              </a:ext>
            </a:extLst>
          </p:cNvPr>
          <p:cNvSpPr>
            <a:spLocks noGrp="1"/>
          </p:cNvSpPr>
          <p:nvPr>
            <p:ph type="dt" sz="half" idx="10"/>
          </p:nvPr>
        </p:nvSpPr>
        <p:spPr/>
        <p:txBody>
          <a:bodyPr/>
          <a:lstStyle/>
          <a:p>
            <a:fld id="{5C139152-FB5C-4B4E-940B-5F01AF0CA4C0}" type="datetimeFigureOut">
              <a:rPr lang="en-US" smtClean="0"/>
              <a:t>06-Jun-22</a:t>
            </a:fld>
            <a:endParaRPr lang="en-US"/>
          </a:p>
        </p:txBody>
      </p:sp>
      <p:sp>
        <p:nvSpPr>
          <p:cNvPr id="5" name="Footer Placeholder 4">
            <a:extLst>
              <a:ext uri="{FF2B5EF4-FFF2-40B4-BE49-F238E27FC236}">
                <a16:creationId xmlns:a16="http://schemas.microsoft.com/office/drawing/2014/main" id="{4E4FB99E-75C2-4B66-828E-B9CD35B05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3959D-C915-4702-AB6D-516EBB1B4CCD}"/>
              </a:ext>
            </a:extLst>
          </p:cNvPr>
          <p:cNvSpPr>
            <a:spLocks noGrp="1"/>
          </p:cNvSpPr>
          <p:nvPr>
            <p:ph type="sldNum" sz="quarter" idx="12"/>
          </p:nvPr>
        </p:nvSpPr>
        <p:spPr/>
        <p:txBody>
          <a:bodyPr/>
          <a:lstStyle/>
          <a:p>
            <a:fld id="{F50EC9F7-A58B-4A50-840A-3E1B701582CC}" type="slidenum">
              <a:rPr lang="en-US" smtClean="0"/>
              <a:t>‹#›</a:t>
            </a:fld>
            <a:endParaRPr lang="en-US"/>
          </a:p>
        </p:txBody>
      </p:sp>
    </p:spTree>
    <p:extLst>
      <p:ext uri="{BB962C8B-B14F-4D97-AF65-F5344CB8AC3E}">
        <p14:creationId xmlns:p14="http://schemas.microsoft.com/office/powerpoint/2010/main" val="70609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2DBB-C487-44F7-AF8B-2D9AC5EF5D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639E0E-26DD-4FB1-BA45-586B1A808A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575C3-4E0A-4C3F-B8A3-4F5DA350433A}"/>
              </a:ext>
            </a:extLst>
          </p:cNvPr>
          <p:cNvSpPr>
            <a:spLocks noGrp="1"/>
          </p:cNvSpPr>
          <p:nvPr>
            <p:ph type="dt" sz="half" idx="10"/>
          </p:nvPr>
        </p:nvSpPr>
        <p:spPr/>
        <p:txBody>
          <a:bodyPr/>
          <a:lstStyle/>
          <a:p>
            <a:fld id="{5C139152-FB5C-4B4E-940B-5F01AF0CA4C0}" type="datetimeFigureOut">
              <a:rPr lang="en-US" smtClean="0"/>
              <a:t>06-Jun-22</a:t>
            </a:fld>
            <a:endParaRPr lang="en-US"/>
          </a:p>
        </p:txBody>
      </p:sp>
      <p:sp>
        <p:nvSpPr>
          <p:cNvPr id="5" name="Footer Placeholder 4">
            <a:extLst>
              <a:ext uri="{FF2B5EF4-FFF2-40B4-BE49-F238E27FC236}">
                <a16:creationId xmlns:a16="http://schemas.microsoft.com/office/drawing/2014/main" id="{1CAE02CB-92BC-46B8-8E31-9117F64FE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D6646-2858-4C7A-B857-369C3FFB1272}"/>
              </a:ext>
            </a:extLst>
          </p:cNvPr>
          <p:cNvSpPr>
            <a:spLocks noGrp="1"/>
          </p:cNvSpPr>
          <p:nvPr>
            <p:ph type="sldNum" sz="quarter" idx="12"/>
          </p:nvPr>
        </p:nvSpPr>
        <p:spPr/>
        <p:txBody>
          <a:bodyPr/>
          <a:lstStyle/>
          <a:p>
            <a:fld id="{F50EC9F7-A58B-4A50-840A-3E1B701582CC}" type="slidenum">
              <a:rPr lang="en-US" smtClean="0"/>
              <a:t>‹#›</a:t>
            </a:fld>
            <a:endParaRPr lang="en-US"/>
          </a:p>
        </p:txBody>
      </p:sp>
    </p:spTree>
    <p:extLst>
      <p:ext uri="{BB962C8B-B14F-4D97-AF65-F5344CB8AC3E}">
        <p14:creationId xmlns:p14="http://schemas.microsoft.com/office/powerpoint/2010/main" val="86239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18F1-6223-4B7E-A211-6C1CBB4B45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C57FFA-1B5E-4AE7-9C69-94B02AFB52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AD8696-33BB-4734-932F-BBBCFAE54E3E}"/>
              </a:ext>
            </a:extLst>
          </p:cNvPr>
          <p:cNvSpPr>
            <a:spLocks noGrp="1"/>
          </p:cNvSpPr>
          <p:nvPr>
            <p:ph type="dt" sz="half" idx="10"/>
          </p:nvPr>
        </p:nvSpPr>
        <p:spPr/>
        <p:txBody>
          <a:bodyPr/>
          <a:lstStyle/>
          <a:p>
            <a:fld id="{5C139152-FB5C-4B4E-940B-5F01AF0CA4C0}" type="datetimeFigureOut">
              <a:rPr lang="en-US" smtClean="0"/>
              <a:t>06-Jun-22</a:t>
            </a:fld>
            <a:endParaRPr lang="en-US"/>
          </a:p>
        </p:txBody>
      </p:sp>
      <p:sp>
        <p:nvSpPr>
          <p:cNvPr id="5" name="Footer Placeholder 4">
            <a:extLst>
              <a:ext uri="{FF2B5EF4-FFF2-40B4-BE49-F238E27FC236}">
                <a16:creationId xmlns:a16="http://schemas.microsoft.com/office/drawing/2014/main" id="{CA5AF4E3-0938-4BBA-8DEE-CA8853D9C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EC6DB-D12E-45A4-919D-8728DC14D7AB}"/>
              </a:ext>
            </a:extLst>
          </p:cNvPr>
          <p:cNvSpPr>
            <a:spLocks noGrp="1"/>
          </p:cNvSpPr>
          <p:nvPr>
            <p:ph type="sldNum" sz="quarter" idx="12"/>
          </p:nvPr>
        </p:nvSpPr>
        <p:spPr/>
        <p:txBody>
          <a:bodyPr/>
          <a:lstStyle/>
          <a:p>
            <a:fld id="{F50EC9F7-A58B-4A50-840A-3E1B701582CC}" type="slidenum">
              <a:rPr lang="en-US" smtClean="0"/>
              <a:t>‹#›</a:t>
            </a:fld>
            <a:endParaRPr lang="en-US"/>
          </a:p>
        </p:txBody>
      </p:sp>
    </p:spTree>
    <p:extLst>
      <p:ext uri="{BB962C8B-B14F-4D97-AF65-F5344CB8AC3E}">
        <p14:creationId xmlns:p14="http://schemas.microsoft.com/office/powerpoint/2010/main" val="131446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A31F-07C9-40F1-BE92-BAA6B4CCFE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95B2D0-F1E3-490B-BAFD-84DB447D8B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8FACD7-5D22-4C45-AFEB-A17AA230AD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D1002-0585-41DC-A0E2-D36D45737571}"/>
              </a:ext>
            </a:extLst>
          </p:cNvPr>
          <p:cNvSpPr>
            <a:spLocks noGrp="1"/>
          </p:cNvSpPr>
          <p:nvPr>
            <p:ph type="dt" sz="half" idx="10"/>
          </p:nvPr>
        </p:nvSpPr>
        <p:spPr/>
        <p:txBody>
          <a:bodyPr/>
          <a:lstStyle/>
          <a:p>
            <a:fld id="{5C139152-FB5C-4B4E-940B-5F01AF0CA4C0}" type="datetimeFigureOut">
              <a:rPr lang="en-US" smtClean="0"/>
              <a:t>06-Jun-22</a:t>
            </a:fld>
            <a:endParaRPr lang="en-US"/>
          </a:p>
        </p:txBody>
      </p:sp>
      <p:sp>
        <p:nvSpPr>
          <p:cNvPr id="6" name="Footer Placeholder 5">
            <a:extLst>
              <a:ext uri="{FF2B5EF4-FFF2-40B4-BE49-F238E27FC236}">
                <a16:creationId xmlns:a16="http://schemas.microsoft.com/office/drawing/2014/main" id="{E05D08C8-7F03-40B4-90EA-D02BCE764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FB2B3-C11B-4909-B002-A72B21C6B2FA}"/>
              </a:ext>
            </a:extLst>
          </p:cNvPr>
          <p:cNvSpPr>
            <a:spLocks noGrp="1"/>
          </p:cNvSpPr>
          <p:nvPr>
            <p:ph type="sldNum" sz="quarter" idx="12"/>
          </p:nvPr>
        </p:nvSpPr>
        <p:spPr/>
        <p:txBody>
          <a:bodyPr/>
          <a:lstStyle/>
          <a:p>
            <a:fld id="{F50EC9F7-A58B-4A50-840A-3E1B701582CC}" type="slidenum">
              <a:rPr lang="en-US" smtClean="0"/>
              <a:t>‹#›</a:t>
            </a:fld>
            <a:endParaRPr lang="en-US"/>
          </a:p>
        </p:txBody>
      </p:sp>
    </p:spTree>
    <p:extLst>
      <p:ext uri="{BB962C8B-B14F-4D97-AF65-F5344CB8AC3E}">
        <p14:creationId xmlns:p14="http://schemas.microsoft.com/office/powerpoint/2010/main" val="304849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89F9-AB5B-4303-8BF8-19201EFD6E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9FCAD2-A561-4DD5-A4CC-67B187AC7B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FF2E95-BB75-435B-98E6-5B5DB88C5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95FE6-7F56-40FE-904F-358D5EA7D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2D06B7-4013-4F90-852C-AD19AB000D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53DE24-0FFF-4CC4-B1AE-7E72C3CFE4E6}"/>
              </a:ext>
            </a:extLst>
          </p:cNvPr>
          <p:cNvSpPr>
            <a:spLocks noGrp="1"/>
          </p:cNvSpPr>
          <p:nvPr>
            <p:ph type="dt" sz="half" idx="10"/>
          </p:nvPr>
        </p:nvSpPr>
        <p:spPr/>
        <p:txBody>
          <a:bodyPr/>
          <a:lstStyle/>
          <a:p>
            <a:fld id="{5C139152-FB5C-4B4E-940B-5F01AF0CA4C0}" type="datetimeFigureOut">
              <a:rPr lang="en-US" smtClean="0"/>
              <a:t>06-Jun-22</a:t>
            </a:fld>
            <a:endParaRPr lang="en-US"/>
          </a:p>
        </p:txBody>
      </p:sp>
      <p:sp>
        <p:nvSpPr>
          <p:cNvPr id="8" name="Footer Placeholder 7">
            <a:extLst>
              <a:ext uri="{FF2B5EF4-FFF2-40B4-BE49-F238E27FC236}">
                <a16:creationId xmlns:a16="http://schemas.microsoft.com/office/drawing/2014/main" id="{34084346-2373-46DD-9180-39373EDDCB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1688DF-FDF7-4B36-8B48-F8D34439A944}"/>
              </a:ext>
            </a:extLst>
          </p:cNvPr>
          <p:cNvSpPr>
            <a:spLocks noGrp="1"/>
          </p:cNvSpPr>
          <p:nvPr>
            <p:ph type="sldNum" sz="quarter" idx="12"/>
          </p:nvPr>
        </p:nvSpPr>
        <p:spPr/>
        <p:txBody>
          <a:bodyPr/>
          <a:lstStyle/>
          <a:p>
            <a:fld id="{F50EC9F7-A58B-4A50-840A-3E1B701582CC}" type="slidenum">
              <a:rPr lang="en-US" smtClean="0"/>
              <a:t>‹#›</a:t>
            </a:fld>
            <a:endParaRPr lang="en-US"/>
          </a:p>
        </p:txBody>
      </p:sp>
    </p:spTree>
    <p:extLst>
      <p:ext uri="{BB962C8B-B14F-4D97-AF65-F5344CB8AC3E}">
        <p14:creationId xmlns:p14="http://schemas.microsoft.com/office/powerpoint/2010/main" val="389685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E5E0-DBC5-4D33-8035-251793CE4E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106E03-F09F-4AC6-9E55-161C1C74C22F}"/>
              </a:ext>
            </a:extLst>
          </p:cNvPr>
          <p:cNvSpPr>
            <a:spLocks noGrp="1"/>
          </p:cNvSpPr>
          <p:nvPr>
            <p:ph type="dt" sz="half" idx="10"/>
          </p:nvPr>
        </p:nvSpPr>
        <p:spPr/>
        <p:txBody>
          <a:bodyPr/>
          <a:lstStyle/>
          <a:p>
            <a:fld id="{5C139152-FB5C-4B4E-940B-5F01AF0CA4C0}" type="datetimeFigureOut">
              <a:rPr lang="en-US" smtClean="0"/>
              <a:t>06-Jun-22</a:t>
            </a:fld>
            <a:endParaRPr lang="en-US"/>
          </a:p>
        </p:txBody>
      </p:sp>
      <p:sp>
        <p:nvSpPr>
          <p:cNvPr id="4" name="Footer Placeholder 3">
            <a:extLst>
              <a:ext uri="{FF2B5EF4-FFF2-40B4-BE49-F238E27FC236}">
                <a16:creationId xmlns:a16="http://schemas.microsoft.com/office/drawing/2014/main" id="{92D7F9E2-DC1D-40ED-B5F7-A20FB4704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91870D-60A5-41EB-99AE-C693EFCE555C}"/>
              </a:ext>
            </a:extLst>
          </p:cNvPr>
          <p:cNvSpPr>
            <a:spLocks noGrp="1"/>
          </p:cNvSpPr>
          <p:nvPr>
            <p:ph type="sldNum" sz="quarter" idx="12"/>
          </p:nvPr>
        </p:nvSpPr>
        <p:spPr/>
        <p:txBody>
          <a:bodyPr/>
          <a:lstStyle/>
          <a:p>
            <a:fld id="{F50EC9F7-A58B-4A50-840A-3E1B701582CC}" type="slidenum">
              <a:rPr lang="en-US" smtClean="0"/>
              <a:t>‹#›</a:t>
            </a:fld>
            <a:endParaRPr lang="en-US"/>
          </a:p>
        </p:txBody>
      </p:sp>
    </p:spTree>
    <p:extLst>
      <p:ext uri="{BB962C8B-B14F-4D97-AF65-F5344CB8AC3E}">
        <p14:creationId xmlns:p14="http://schemas.microsoft.com/office/powerpoint/2010/main" val="169377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9E9CA-D533-4109-9FBF-0CA38EDE6904}"/>
              </a:ext>
            </a:extLst>
          </p:cNvPr>
          <p:cNvSpPr>
            <a:spLocks noGrp="1"/>
          </p:cNvSpPr>
          <p:nvPr>
            <p:ph type="dt" sz="half" idx="10"/>
          </p:nvPr>
        </p:nvSpPr>
        <p:spPr/>
        <p:txBody>
          <a:bodyPr/>
          <a:lstStyle/>
          <a:p>
            <a:fld id="{5C139152-FB5C-4B4E-940B-5F01AF0CA4C0}" type="datetimeFigureOut">
              <a:rPr lang="en-US" smtClean="0"/>
              <a:t>06-Jun-22</a:t>
            </a:fld>
            <a:endParaRPr lang="en-US"/>
          </a:p>
        </p:txBody>
      </p:sp>
      <p:sp>
        <p:nvSpPr>
          <p:cNvPr id="3" name="Footer Placeholder 2">
            <a:extLst>
              <a:ext uri="{FF2B5EF4-FFF2-40B4-BE49-F238E27FC236}">
                <a16:creationId xmlns:a16="http://schemas.microsoft.com/office/drawing/2014/main" id="{F198420D-A729-4ACD-98EF-83E61CCD15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1340FA-7E9C-48C3-BED0-227F58531ACA}"/>
              </a:ext>
            </a:extLst>
          </p:cNvPr>
          <p:cNvSpPr>
            <a:spLocks noGrp="1"/>
          </p:cNvSpPr>
          <p:nvPr>
            <p:ph type="sldNum" sz="quarter" idx="12"/>
          </p:nvPr>
        </p:nvSpPr>
        <p:spPr/>
        <p:txBody>
          <a:bodyPr/>
          <a:lstStyle/>
          <a:p>
            <a:fld id="{F50EC9F7-A58B-4A50-840A-3E1B701582CC}" type="slidenum">
              <a:rPr lang="en-US" smtClean="0"/>
              <a:t>‹#›</a:t>
            </a:fld>
            <a:endParaRPr lang="en-US"/>
          </a:p>
        </p:txBody>
      </p:sp>
    </p:spTree>
    <p:extLst>
      <p:ext uri="{BB962C8B-B14F-4D97-AF65-F5344CB8AC3E}">
        <p14:creationId xmlns:p14="http://schemas.microsoft.com/office/powerpoint/2010/main" val="52581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E8989-9825-47D1-9122-9E8BE83C4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D76CCA-819A-4DC2-893F-CE013F875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1E4918-468F-4BE8-A0D7-32DDABD8F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BAAE4F-E72F-4E4F-9370-4CC7D7CB882F}"/>
              </a:ext>
            </a:extLst>
          </p:cNvPr>
          <p:cNvSpPr>
            <a:spLocks noGrp="1"/>
          </p:cNvSpPr>
          <p:nvPr>
            <p:ph type="dt" sz="half" idx="10"/>
          </p:nvPr>
        </p:nvSpPr>
        <p:spPr/>
        <p:txBody>
          <a:bodyPr/>
          <a:lstStyle/>
          <a:p>
            <a:fld id="{5C139152-FB5C-4B4E-940B-5F01AF0CA4C0}" type="datetimeFigureOut">
              <a:rPr lang="en-US" smtClean="0"/>
              <a:t>06-Jun-22</a:t>
            </a:fld>
            <a:endParaRPr lang="en-US"/>
          </a:p>
        </p:txBody>
      </p:sp>
      <p:sp>
        <p:nvSpPr>
          <p:cNvPr id="6" name="Footer Placeholder 5">
            <a:extLst>
              <a:ext uri="{FF2B5EF4-FFF2-40B4-BE49-F238E27FC236}">
                <a16:creationId xmlns:a16="http://schemas.microsoft.com/office/drawing/2014/main" id="{DB94369D-5CF8-4471-B32C-6F3180DE5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751B8-F1D6-4FE8-A761-BDE8605466D9}"/>
              </a:ext>
            </a:extLst>
          </p:cNvPr>
          <p:cNvSpPr>
            <a:spLocks noGrp="1"/>
          </p:cNvSpPr>
          <p:nvPr>
            <p:ph type="sldNum" sz="quarter" idx="12"/>
          </p:nvPr>
        </p:nvSpPr>
        <p:spPr/>
        <p:txBody>
          <a:bodyPr/>
          <a:lstStyle/>
          <a:p>
            <a:fld id="{F50EC9F7-A58B-4A50-840A-3E1B701582CC}" type="slidenum">
              <a:rPr lang="en-US" smtClean="0"/>
              <a:t>‹#›</a:t>
            </a:fld>
            <a:endParaRPr lang="en-US"/>
          </a:p>
        </p:txBody>
      </p:sp>
    </p:spTree>
    <p:extLst>
      <p:ext uri="{BB962C8B-B14F-4D97-AF65-F5344CB8AC3E}">
        <p14:creationId xmlns:p14="http://schemas.microsoft.com/office/powerpoint/2010/main" val="337154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933C-B531-4C84-AD50-0C10904B95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2FA8AC-95FB-4238-9222-200C987B44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5A4C8B-F7A6-4860-831C-BEAFBCDAD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4DFC9-E79F-4AE7-BB68-E1ACDA6B5FE4}"/>
              </a:ext>
            </a:extLst>
          </p:cNvPr>
          <p:cNvSpPr>
            <a:spLocks noGrp="1"/>
          </p:cNvSpPr>
          <p:nvPr>
            <p:ph type="dt" sz="half" idx="10"/>
          </p:nvPr>
        </p:nvSpPr>
        <p:spPr/>
        <p:txBody>
          <a:bodyPr/>
          <a:lstStyle/>
          <a:p>
            <a:fld id="{5C139152-FB5C-4B4E-940B-5F01AF0CA4C0}" type="datetimeFigureOut">
              <a:rPr lang="en-US" smtClean="0"/>
              <a:t>06-Jun-22</a:t>
            </a:fld>
            <a:endParaRPr lang="en-US"/>
          </a:p>
        </p:txBody>
      </p:sp>
      <p:sp>
        <p:nvSpPr>
          <p:cNvPr id="6" name="Footer Placeholder 5">
            <a:extLst>
              <a:ext uri="{FF2B5EF4-FFF2-40B4-BE49-F238E27FC236}">
                <a16:creationId xmlns:a16="http://schemas.microsoft.com/office/drawing/2014/main" id="{AB37E510-90F0-44F8-8DD5-1FCFB848A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5AF028-61FF-45A7-BA0C-5B032B8F4FB6}"/>
              </a:ext>
            </a:extLst>
          </p:cNvPr>
          <p:cNvSpPr>
            <a:spLocks noGrp="1"/>
          </p:cNvSpPr>
          <p:nvPr>
            <p:ph type="sldNum" sz="quarter" idx="12"/>
          </p:nvPr>
        </p:nvSpPr>
        <p:spPr/>
        <p:txBody>
          <a:bodyPr/>
          <a:lstStyle/>
          <a:p>
            <a:fld id="{F50EC9F7-A58B-4A50-840A-3E1B701582CC}" type="slidenum">
              <a:rPr lang="en-US" smtClean="0"/>
              <a:t>‹#›</a:t>
            </a:fld>
            <a:endParaRPr lang="en-US"/>
          </a:p>
        </p:txBody>
      </p:sp>
    </p:spTree>
    <p:extLst>
      <p:ext uri="{BB962C8B-B14F-4D97-AF65-F5344CB8AC3E}">
        <p14:creationId xmlns:p14="http://schemas.microsoft.com/office/powerpoint/2010/main" val="3892580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061014-ECEA-4A87-81FB-9DE10C057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178126-DCC7-48B6-84C8-7E3D0A5B38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F28F0-A948-4093-AF1D-47EEE8558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39152-FB5C-4B4E-940B-5F01AF0CA4C0}" type="datetimeFigureOut">
              <a:rPr lang="en-US" smtClean="0"/>
              <a:t>06-Jun-22</a:t>
            </a:fld>
            <a:endParaRPr lang="en-US"/>
          </a:p>
        </p:txBody>
      </p:sp>
      <p:sp>
        <p:nvSpPr>
          <p:cNvPr id="5" name="Footer Placeholder 4">
            <a:extLst>
              <a:ext uri="{FF2B5EF4-FFF2-40B4-BE49-F238E27FC236}">
                <a16:creationId xmlns:a16="http://schemas.microsoft.com/office/drawing/2014/main" id="{EA7B8517-098F-4B85-B096-B5950C1264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51587B-6CF2-41B3-A748-76024942E0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EC9F7-A58B-4A50-840A-3E1B701582CC}" type="slidenum">
              <a:rPr lang="en-US" smtClean="0"/>
              <a:t>‹#›</a:t>
            </a:fld>
            <a:endParaRPr lang="en-US"/>
          </a:p>
        </p:txBody>
      </p:sp>
    </p:spTree>
    <p:extLst>
      <p:ext uri="{BB962C8B-B14F-4D97-AF65-F5344CB8AC3E}">
        <p14:creationId xmlns:p14="http://schemas.microsoft.com/office/powerpoint/2010/main" val="815927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5194/esd-10-685-2019"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doi.org/10.5194/gmd-13-2197-202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sgf-node.llnl.gov/projects/cmip6/"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doi.org/10.22033/ESGF/CMIP6.5370" TargetMode="External"/><Relationship Id="rId3" Type="http://schemas.openxmlformats.org/officeDocument/2006/relationships/hyperlink" Target="https://doi.org/10.22033/ESGF/CMIP6.5602" TargetMode="External"/><Relationship Id="rId7" Type="http://schemas.openxmlformats.org/officeDocument/2006/relationships/hyperlink" Target="https://doi.org/10.22033/ESGF/CMIP6.5378" TargetMode="External"/><Relationship Id="rId2" Type="http://schemas.openxmlformats.org/officeDocument/2006/relationships/hyperlink" Target="https://doi.org/10.22033/ESGF/CMIP6.5710" TargetMode="External"/><Relationship Id="rId1" Type="http://schemas.openxmlformats.org/officeDocument/2006/relationships/slideLayout" Target="../slideLayouts/slideLayout2.xml"/><Relationship Id="rId6" Type="http://schemas.openxmlformats.org/officeDocument/2006/relationships/hyperlink" Target="https://doi.org/10.22033/ESGF/CMIP6.5376" TargetMode="External"/><Relationship Id="rId5" Type="http://schemas.openxmlformats.org/officeDocument/2006/relationships/hyperlink" Target="https://doi.org/10.22033/ESGF/CMIP6.5496" TargetMode="External"/><Relationship Id="rId4" Type="http://schemas.openxmlformats.org/officeDocument/2006/relationships/hyperlink" Target="https://doi.org/10.22033/ESGF/CMIP6.558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5194/gmd-13-2197-202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i.org/10.1016/S0921-8181(03)00030-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i.org/10.5194/esd-10-685-201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016/S0304-3800(01)00473-2"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5194/bg-17-4173-202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186/s40645-020-00372-w"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luh.umd.ed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B5AA-B734-4E3F-BD0E-49E0096B17A6}"/>
              </a:ext>
            </a:extLst>
          </p:cNvPr>
          <p:cNvSpPr>
            <a:spLocks noGrp="1"/>
          </p:cNvSpPr>
          <p:nvPr>
            <p:ph type="ctrTitle"/>
          </p:nvPr>
        </p:nvSpPr>
        <p:spPr/>
        <p:txBody>
          <a:bodyPr>
            <a:normAutofit/>
          </a:bodyPr>
          <a:lstStyle/>
          <a:p>
            <a:r>
              <a:rPr lang="en-US" sz="5400" b="0" i="0" dirty="0">
                <a:solidFill>
                  <a:srgbClr val="000000"/>
                </a:solidFill>
                <a:effectLst/>
                <a:latin typeface="Roboto" panose="02000000000000000000" pitchFamily="2" charset="0"/>
              </a:rPr>
              <a:t>MATSIRO (physics) </a:t>
            </a:r>
            <a:br>
              <a:rPr lang="en-US" sz="5400" b="0" i="0" dirty="0">
                <a:solidFill>
                  <a:srgbClr val="000000"/>
                </a:solidFill>
                <a:effectLst/>
                <a:latin typeface="Roboto" panose="02000000000000000000" pitchFamily="2" charset="0"/>
              </a:rPr>
            </a:br>
            <a:r>
              <a:rPr lang="en-US" sz="5400" b="0" i="0" dirty="0">
                <a:solidFill>
                  <a:srgbClr val="000000"/>
                </a:solidFill>
                <a:effectLst/>
                <a:latin typeface="Roboto" panose="02000000000000000000" pitchFamily="2" charset="0"/>
              </a:rPr>
              <a:t>VISIT-e (BGC)</a:t>
            </a:r>
            <a:endParaRPr lang="en-US" sz="5400" dirty="0"/>
          </a:p>
        </p:txBody>
      </p:sp>
      <p:sp>
        <p:nvSpPr>
          <p:cNvPr id="3" name="Subtitle 2">
            <a:extLst>
              <a:ext uri="{FF2B5EF4-FFF2-40B4-BE49-F238E27FC236}">
                <a16:creationId xmlns:a16="http://schemas.microsoft.com/office/drawing/2014/main" id="{F01EF2AE-B0EB-4646-B96E-80792E300F59}"/>
              </a:ext>
            </a:extLst>
          </p:cNvPr>
          <p:cNvSpPr>
            <a:spLocks noGrp="1"/>
          </p:cNvSpPr>
          <p:nvPr>
            <p:ph type="subTitle" idx="1"/>
          </p:nvPr>
        </p:nvSpPr>
        <p:spPr>
          <a:xfrm>
            <a:off x="1249680" y="4785639"/>
            <a:ext cx="9144000" cy="1655762"/>
          </a:xfrm>
        </p:spPr>
        <p:txBody>
          <a:bodyPr>
            <a:normAutofit lnSpcReduction="10000"/>
          </a:bodyPr>
          <a:lstStyle/>
          <a:p>
            <a:r>
              <a:rPr lang="en-US" dirty="0"/>
              <a:t>Assignment week 6-7-21</a:t>
            </a:r>
          </a:p>
          <a:p>
            <a:endParaRPr lang="en-US" dirty="0"/>
          </a:p>
          <a:p>
            <a:r>
              <a:rPr lang="en-US" dirty="0"/>
              <a:t>Kostiantyn Viatkin</a:t>
            </a:r>
          </a:p>
          <a:p>
            <a:r>
              <a:rPr lang="en-US" dirty="0" err="1"/>
              <a:t>Gurveen</a:t>
            </a:r>
            <a:r>
              <a:rPr lang="en-US" dirty="0"/>
              <a:t> Arora </a:t>
            </a:r>
          </a:p>
        </p:txBody>
      </p:sp>
      <p:sp>
        <p:nvSpPr>
          <p:cNvPr id="5" name="TextBox 4">
            <a:extLst>
              <a:ext uri="{FF2B5EF4-FFF2-40B4-BE49-F238E27FC236}">
                <a16:creationId xmlns:a16="http://schemas.microsoft.com/office/drawing/2014/main" id="{7FE60218-58DF-4FDC-9068-075612303D7B}"/>
              </a:ext>
            </a:extLst>
          </p:cNvPr>
          <p:cNvSpPr txBox="1"/>
          <p:nvPr/>
        </p:nvSpPr>
        <p:spPr>
          <a:xfrm>
            <a:off x="4714240" y="3596163"/>
            <a:ext cx="6522720" cy="523220"/>
          </a:xfrm>
          <a:prstGeom prst="rect">
            <a:avLst/>
          </a:prstGeom>
          <a:noFill/>
        </p:spPr>
        <p:txBody>
          <a:bodyPr wrap="square">
            <a:spAutoFit/>
          </a:bodyPr>
          <a:lstStyle/>
          <a:p>
            <a:r>
              <a:rPr lang="en-US" sz="2800" b="0" i="0" dirty="0">
                <a:solidFill>
                  <a:srgbClr val="000000"/>
                </a:solidFill>
                <a:effectLst/>
                <a:latin typeface="Roboto" panose="02000000000000000000" pitchFamily="2" charset="0"/>
              </a:rPr>
              <a:t>MIROC-ES2L</a:t>
            </a:r>
            <a:endParaRPr lang="en-US" sz="2800" dirty="0"/>
          </a:p>
        </p:txBody>
      </p:sp>
      <p:sp>
        <p:nvSpPr>
          <p:cNvPr id="7" name="TextBox 6">
            <a:extLst>
              <a:ext uri="{FF2B5EF4-FFF2-40B4-BE49-F238E27FC236}">
                <a16:creationId xmlns:a16="http://schemas.microsoft.com/office/drawing/2014/main" id="{B0C8547F-BDA2-4DB9-8E09-036946FBADA4}"/>
              </a:ext>
            </a:extLst>
          </p:cNvPr>
          <p:cNvSpPr txBox="1"/>
          <p:nvPr/>
        </p:nvSpPr>
        <p:spPr>
          <a:xfrm>
            <a:off x="3048000" y="416599"/>
            <a:ext cx="6096000" cy="830997"/>
          </a:xfrm>
          <a:prstGeom prst="rect">
            <a:avLst/>
          </a:prstGeom>
          <a:noFill/>
        </p:spPr>
        <p:txBody>
          <a:bodyPr wrap="square">
            <a:spAutoFit/>
          </a:bodyPr>
          <a:lstStyle/>
          <a:p>
            <a:pPr algn="ctr"/>
            <a:r>
              <a:rPr lang="en-US" sz="2400" dirty="0"/>
              <a:t>Matrix approach to CMIP6 and TRENDY</a:t>
            </a:r>
          </a:p>
          <a:p>
            <a:pPr algn="ctr"/>
            <a:r>
              <a:rPr lang="en-US" sz="2400" dirty="0"/>
              <a:t>Working group</a:t>
            </a:r>
          </a:p>
        </p:txBody>
      </p:sp>
    </p:spTree>
    <p:extLst>
      <p:ext uri="{BB962C8B-B14F-4D97-AF65-F5344CB8AC3E}">
        <p14:creationId xmlns:p14="http://schemas.microsoft.com/office/powerpoint/2010/main" val="2019353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790B2DD9-2CEB-4568-BAC0-BF2E91980C63}"/>
              </a:ext>
            </a:extLst>
          </p:cNvPr>
          <p:cNvPicPr>
            <a:picLocks noChangeAspect="1"/>
          </p:cNvPicPr>
          <p:nvPr/>
        </p:nvPicPr>
        <p:blipFill rotWithShape="1">
          <a:blip r:embed="rId2"/>
          <a:srcRect b="9470"/>
          <a:stretch/>
        </p:blipFill>
        <p:spPr>
          <a:xfrm>
            <a:off x="1296140" y="1045870"/>
            <a:ext cx="8837823" cy="5612383"/>
          </a:xfrm>
          <a:prstGeom prst="rect">
            <a:avLst/>
          </a:prstGeom>
        </p:spPr>
      </p:pic>
      <p:sp>
        <p:nvSpPr>
          <p:cNvPr id="5" name="Title 1">
            <a:extLst>
              <a:ext uri="{FF2B5EF4-FFF2-40B4-BE49-F238E27FC236}">
                <a16:creationId xmlns:a16="http://schemas.microsoft.com/office/drawing/2014/main" id="{DA01BF5F-8244-4D13-9353-AC38DBD0F53F}"/>
              </a:ext>
            </a:extLst>
          </p:cNvPr>
          <p:cNvSpPr txBox="1">
            <a:spLocks/>
          </p:cNvSpPr>
          <p:nvPr/>
        </p:nvSpPr>
        <p:spPr>
          <a:xfrm>
            <a:off x="1583925" y="3482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Biomes in VISIT used in ISIMIP</a:t>
            </a:r>
          </a:p>
          <a:p>
            <a:endParaRPr lang="en-US" dirty="0"/>
          </a:p>
        </p:txBody>
      </p:sp>
    </p:spTree>
    <p:extLst>
      <p:ext uri="{BB962C8B-B14F-4D97-AF65-F5344CB8AC3E}">
        <p14:creationId xmlns:p14="http://schemas.microsoft.com/office/powerpoint/2010/main" val="143246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5FBF-E7CC-4DEC-9E52-3AAE7931A441}"/>
              </a:ext>
            </a:extLst>
          </p:cNvPr>
          <p:cNvSpPr>
            <a:spLocks noGrp="1"/>
          </p:cNvSpPr>
          <p:nvPr>
            <p:ph type="title"/>
          </p:nvPr>
        </p:nvSpPr>
        <p:spPr/>
        <p:txBody>
          <a:bodyPr/>
          <a:lstStyle/>
          <a:p>
            <a:r>
              <a:rPr lang="en-US" dirty="0"/>
              <a:t>Disturbances in VISIT</a:t>
            </a:r>
          </a:p>
        </p:txBody>
      </p:sp>
      <p:sp>
        <p:nvSpPr>
          <p:cNvPr id="5" name="TextBox 4">
            <a:extLst>
              <a:ext uri="{FF2B5EF4-FFF2-40B4-BE49-F238E27FC236}">
                <a16:creationId xmlns:a16="http://schemas.microsoft.com/office/drawing/2014/main" id="{40434258-6A46-4D69-B259-D5269A17DDD8}"/>
              </a:ext>
            </a:extLst>
          </p:cNvPr>
          <p:cNvSpPr txBox="1"/>
          <p:nvPr/>
        </p:nvSpPr>
        <p:spPr>
          <a:xfrm>
            <a:off x="5709922" y="1887570"/>
            <a:ext cx="6096000" cy="4401205"/>
          </a:xfrm>
          <a:prstGeom prst="rect">
            <a:avLst/>
          </a:prstGeom>
          <a:noFill/>
        </p:spPr>
        <p:txBody>
          <a:bodyPr wrap="square">
            <a:spAutoFit/>
          </a:bodyPr>
          <a:lstStyle/>
          <a:p>
            <a:r>
              <a:rPr lang="en-US" sz="2000" dirty="0"/>
              <a:t>8 minor carbon flows included in the VISIT model: </a:t>
            </a:r>
          </a:p>
          <a:p>
            <a:pPr marL="285750" indent="-285750">
              <a:buFont typeface="Arial" panose="020B0604020202020204" pitchFamily="34" charset="0"/>
              <a:buChar char="•"/>
            </a:pPr>
            <a:r>
              <a:rPr lang="en-US" sz="2000" dirty="0"/>
              <a:t>emissions associated with </a:t>
            </a:r>
            <a:r>
              <a:rPr lang="en-US" sz="2000" b="1" dirty="0"/>
              <a:t>land-use change </a:t>
            </a:r>
            <a:r>
              <a:rPr lang="en-US" sz="2000" dirty="0"/>
              <a:t>(FLUC), </a:t>
            </a:r>
          </a:p>
          <a:p>
            <a:pPr marL="285750" indent="-285750">
              <a:buFont typeface="Arial" panose="020B0604020202020204" pitchFamily="34" charset="0"/>
              <a:buChar char="•"/>
            </a:pPr>
            <a:r>
              <a:rPr lang="en-US" sz="2000" dirty="0"/>
              <a:t>biomass burning by </a:t>
            </a:r>
            <a:r>
              <a:rPr lang="en-US" sz="2000" b="1" dirty="0"/>
              <a:t>wildfire</a:t>
            </a:r>
            <a:r>
              <a:rPr lang="en-US" sz="2000" dirty="0"/>
              <a:t> (FBB), </a:t>
            </a:r>
          </a:p>
          <a:p>
            <a:pPr marL="285750" indent="-285750">
              <a:buFont typeface="Arial" panose="020B0604020202020204" pitchFamily="34" charset="0"/>
              <a:buChar char="•"/>
            </a:pPr>
            <a:r>
              <a:rPr lang="en-US" sz="2000" dirty="0"/>
              <a:t>emission of biogenic volatile organic compounds or biogenic volatile organic compounds (BVOCs) (FBVOC), </a:t>
            </a:r>
          </a:p>
          <a:p>
            <a:pPr marL="285750" indent="-285750">
              <a:buFont typeface="Arial" panose="020B0604020202020204" pitchFamily="34" charset="0"/>
              <a:buChar char="•"/>
            </a:pPr>
            <a:r>
              <a:rPr lang="en-US" sz="2000" dirty="0"/>
              <a:t>methane emissions from wetlands and methane oxidation in uplands (FCH4 ), </a:t>
            </a:r>
          </a:p>
          <a:p>
            <a:pPr marL="285750" indent="-285750">
              <a:buFont typeface="Arial" panose="020B0604020202020204" pitchFamily="34" charset="0"/>
              <a:buChar char="•"/>
            </a:pPr>
            <a:r>
              <a:rPr lang="en-US" sz="2000" b="1" dirty="0"/>
              <a:t>agricultural practices </a:t>
            </a:r>
            <a:r>
              <a:rPr lang="en-US" sz="2000" dirty="0"/>
              <a:t>from cropping to harvesting (FAP), </a:t>
            </a:r>
          </a:p>
          <a:p>
            <a:pPr marL="285750" indent="-285750">
              <a:buFont typeface="Arial" panose="020B0604020202020204" pitchFamily="34" charset="0"/>
              <a:buChar char="•"/>
            </a:pPr>
            <a:r>
              <a:rPr lang="en-US" sz="2000" b="1" dirty="0"/>
              <a:t>wood harvesting </a:t>
            </a:r>
            <a:r>
              <a:rPr lang="en-US" sz="2000" dirty="0"/>
              <a:t>in forests (FWH), </a:t>
            </a:r>
          </a:p>
          <a:p>
            <a:pPr marL="285750" indent="-285750">
              <a:buFont typeface="Arial" panose="020B0604020202020204" pitchFamily="34" charset="0"/>
              <a:buChar char="•"/>
            </a:pPr>
            <a:r>
              <a:rPr lang="en-US" sz="2000" dirty="0"/>
              <a:t>export of dissolved organic carbon (DOC) by rivers (FDOC),</a:t>
            </a:r>
          </a:p>
          <a:p>
            <a:pPr marL="285750" indent="-285750">
              <a:buFont typeface="Arial" panose="020B0604020202020204" pitchFamily="34" charset="0"/>
              <a:buChar char="•"/>
            </a:pPr>
            <a:r>
              <a:rPr lang="en-US" sz="2000" dirty="0"/>
              <a:t>displacement of soil particulate organic carbon (POC) by water erosion (FPOC). </a:t>
            </a:r>
          </a:p>
        </p:txBody>
      </p:sp>
      <p:pic>
        <p:nvPicPr>
          <p:cNvPr id="7" name="Picture 6">
            <a:extLst>
              <a:ext uri="{FF2B5EF4-FFF2-40B4-BE49-F238E27FC236}">
                <a16:creationId xmlns:a16="http://schemas.microsoft.com/office/drawing/2014/main" id="{62451304-B1C5-4819-A28A-21EA52350C20}"/>
              </a:ext>
            </a:extLst>
          </p:cNvPr>
          <p:cNvPicPr>
            <a:picLocks noChangeAspect="1"/>
          </p:cNvPicPr>
          <p:nvPr/>
        </p:nvPicPr>
        <p:blipFill>
          <a:blip r:embed="rId2"/>
          <a:stretch>
            <a:fillRect/>
          </a:stretch>
        </p:blipFill>
        <p:spPr>
          <a:xfrm>
            <a:off x="131599" y="1484481"/>
            <a:ext cx="5578323" cy="3970364"/>
          </a:xfrm>
          <a:prstGeom prst="rect">
            <a:avLst/>
          </a:prstGeom>
        </p:spPr>
      </p:pic>
      <p:sp>
        <p:nvSpPr>
          <p:cNvPr id="10" name="TextBox 9">
            <a:extLst>
              <a:ext uri="{FF2B5EF4-FFF2-40B4-BE49-F238E27FC236}">
                <a16:creationId xmlns:a16="http://schemas.microsoft.com/office/drawing/2014/main" id="{304CAB68-4551-45D2-9A30-E418FAE176EE}"/>
              </a:ext>
            </a:extLst>
          </p:cNvPr>
          <p:cNvSpPr txBox="1"/>
          <p:nvPr/>
        </p:nvSpPr>
        <p:spPr>
          <a:xfrm>
            <a:off x="205261" y="5959746"/>
            <a:ext cx="6096000" cy="338554"/>
          </a:xfrm>
          <a:prstGeom prst="rect">
            <a:avLst/>
          </a:prstGeom>
          <a:noFill/>
        </p:spPr>
        <p:txBody>
          <a:bodyPr wrap="square">
            <a:spAutoFit/>
          </a:bodyPr>
          <a:lstStyle/>
          <a:p>
            <a:r>
              <a:rPr lang="en-US" sz="1600" dirty="0"/>
              <a:t>A. Ito (2019) </a:t>
            </a:r>
            <a:r>
              <a:rPr lang="en-US" sz="1400" b="0" i="0" dirty="0">
                <a:solidFill>
                  <a:srgbClr val="464646"/>
                </a:solidFill>
                <a:effectLst/>
                <a:latin typeface="Open Sans" panose="020B0606030504020204" pitchFamily="34" charset="0"/>
                <a:hlinkClick r:id="rId3"/>
              </a:rPr>
              <a:t>https://doi.org/10.5194/esd-10-685-2019</a:t>
            </a:r>
            <a:r>
              <a:rPr lang="en-US" sz="1400" b="0" i="0" dirty="0">
                <a:solidFill>
                  <a:srgbClr val="464646"/>
                </a:solidFill>
                <a:effectLst/>
                <a:latin typeface="Open Sans" panose="020B0606030504020204" pitchFamily="34" charset="0"/>
              </a:rPr>
              <a:t> </a:t>
            </a:r>
            <a:endParaRPr lang="en-US" sz="1600" dirty="0"/>
          </a:p>
        </p:txBody>
      </p:sp>
    </p:spTree>
    <p:extLst>
      <p:ext uri="{BB962C8B-B14F-4D97-AF65-F5344CB8AC3E}">
        <p14:creationId xmlns:p14="http://schemas.microsoft.com/office/powerpoint/2010/main" val="125650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3AAF-CF20-4A23-AF26-D72C0925CE5A}"/>
              </a:ext>
            </a:extLst>
          </p:cNvPr>
          <p:cNvSpPr>
            <a:spLocks noGrp="1"/>
          </p:cNvSpPr>
          <p:nvPr>
            <p:ph type="title"/>
          </p:nvPr>
        </p:nvSpPr>
        <p:spPr/>
        <p:txBody>
          <a:bodyPr/>
          <a:lstStyle/>
          <a:p>
            <a:r>
              <a:rPr lang="en-US" dirty="0"/>
              <a:t>Outputs for CMIP 6</a:t>
            </a:r>
          </a:p>
        </p:txBody>
      </p:sp>
      <p:pic>
        <p:nvPicPr>
          <p:cNvPr id="5" name="Picture 4">
            <a:extLst>
              <a:ext uri="{FF2B5EF4-FFF2-40B4-BE49-F238E27FC236}">
                <a16:creationId xmlns:a16="http://schemas.microsoft.com/office/drawing/2014/main" id="{4A67C423-6BD0-4530-AC29-9FC3FF6A06B7}"/>
              </a:ext>
            </a:extLst>
          </p:cNvPr>
          <p:cNvPicPr>
            <a:picLocks noChangeAspect="1"/>
          </p:cNvPicPr>
          <p:nvPr/>
        </p:nvPicPr>
        <p:blipFill>
          <a:blip r:embed="rId2"/>
          <a:stretch>
            <a:fillRect/>
          </a:stretch>
        </p:blipFill>
        <p:spPr>
          <a:xfrm>
            <a:off x="376561" y="1381398"/>
            <a:ext cx="6090534" cy="4841847"/>
          </a:xfrm>
          <a:prstGeom prst="rect">
            <a:avLst/>
          </a:prstGeom>
        </p:spPr>
      </p:pic>
      <p:pic>
        <p:nvPicPr>
          <p:cNvPr id="7" name="Picture 6">
            <a:extLst>
              <a:ext uri="{FF2B5EF4-FFF2-40B4-BE49-F238E27FC236}">
                <a16:creationId xmlns:a16="http://schemas.microsoft.com/office/drawing/2014/main" id="{26C7012A-B29B-4B29-9EA0-F04A5551997A}"/>
              </a:ext>
            </a:extLst>
          </p:cNvPr>
          <p:cNvPicPr>
            <a:picLocks noChangeAspect="1"/>
          </p:cNvPicPr>
          <p:nvPr/>
        </p:nvPicPr>
        <p:blipFill>
          <a:blip r:embed="rId3"/>
          <a:stretch>
            <a:fillRect/>
          </a:stretch>
        </p:blipFill>
        <p:spPr>
          <a:xfrm>
            <a:off x="7599285" y="1381398"/>
            <a:ext cx="4379071" cy="5219004"/>
          </a:xfrm>
          <a:prstGeom prst="rect">
            <a:avLst/>
          </a:prstGeom>
        </p:spPr>
      </p:pic>
      <p:sp>
        <p:nvSpPr>
          <p:cNvPr id="8" name="TextBox 7">
            <a:extLst>
              <a:ext uri="{FF2B5EF4-FFF2-40B4-BE49-F238E27FC236}">
                <a16:creationId xmlns:a16="http://schemas.microsoft.com/office/drawing/2014/main" id="{ED03EE88-0351-453C-B2E5-FA4EB54B20A1}"/>
              </a:ext>
            </a:extLst>
          </p:cNvPr>
          <p:cNvSpPr txBox="1"/>
          <p:nvPr/>
        </p:nvSpPr>
        <p:spPr>
          <a:xfrm>
            <a:off x="536358" y="6391786"/>
            <a:ext cx="6094520" cy="338554"/>
          </a:xfrm>
          <a:prstGeom prst="rect">
            <a:avLst/>
          </a:prstGeom>
          <a:noFill/>
        </p:spPr>
        <p:txBody>
          <a:bodyPr wrap="square">
            <a:spAutoFit/>
          </a:bodyPr>
          <a:lstStyle/>
          <a:p>
            <a:r>
              <a:rPr lang="en-US" sz="1600" b="0" i="0" dirty="0" err="1">
                <a:solidFill>
                  <a:srgbClr val="464646"/>
                </a:solidFill>
                <a:effectLst/>
                <a:latin typeface="Open Sans" panose="020B0606030504020204" pitchFamily="34" charset="0"/>
              </a:rPr>
              <a:t>Hajima</a:t>
            </a:r>
            <a:r>
              <a:rPr lang="en-US" sz="1600" b="0" i="0" dirty="0">
                <a:solidFill>
                  <a:srgbClr val="464646"/>
                </a:solidFill>
                <a:effectLst/>
                <a:latin typeface="Open Sans" panose="020B0606030504020204" pitchFamily="34" charset="0"/>
              </a:rPr>
              <a:t> et al. (2020) </a:t>
            </a:r>
            <a:r>
              <a:rPr lang="en-US" sz="1600" b="0" i="0" dirty="0">
                <a:solidFill>
                  <a:srgbClr val="464646"/>
                </a:solidFill>
                <a:effectLst/>
                <a:latin typeface="Open Sans" panose="020B0606030504020204" pitchFamily="34" charset="0"/>
                <a:hlinkClick r:id="rId4"/>
              </a:rPr>
              <a:t>https://doi.org/10.5194/gmd-13-2197-2020</a:t>
            </a:r>
            <a:endParaRPr lang="en-US" sz="1600" dirty="0"/>
          </a:p>
        </p:txBody>
      </p:sp>
      <p:sp>
        <p:nvSpPr>
          <p:cNvPr id="10" name="TextBox 9">
            <a:extLst>
              <a:ext uri="{FF2B5EF4-FFF2-40B4-BE49-F238E27FC236}">
                <a16:creationId xmlns:a16="http://schemas.microsoft.com/office/drawing/2014/main" id="{2A2C34B3-5556-4EBB-9A7F-B6F80DA4F2F4}"/>
              </a:ext>
            </a:extLst>
          </p:cNvPr>
          <p:cNvSpPr txBox="1"/>
          <p:nvPr/>
        </p:nvSpPr>
        <p:spPr>
          <a:xfrm>
            <a:off x="6466644" y="1465094"/>
            <a:ext cx="1141519" cy="369332"/>
          </a:xfrm>
          <a:prstGeom prst="rect">
            <a:avLst/>
          </a:prstGeom>
          <a:noFill/>
        </p:spPr>
        <p:txBody>
          <a:bodyPr wrap="square">
            <a:spAutoFit/>
          </a:bodyPr>
          <a:lstStyle/>
          <a:p>
            <a:r>
              <a:rPr lang="en-US" dirty="0"/>
              <a:t>1pct-bgc</a:t>
            </a:r>
          </a:p>
        </p:txBody>
      </p:sp>
      <p:sp>
        <p:nvSpPr>
          <p:cNvPr id="12" name="TextBox 11">
            <a:extLst>
              <a:ext uri="{FF2B5EF4-FFF2-40B4-BE49-F238E27FC236}">
                <a16:creationId xmlns:a16="http://schemas.microsoft.com/office/drawing/2014/main" id="{E5B66167-D13D-4C07-BFFA-FADA7C4ADE8F}"/>
              </a:ext>
            </a:extLst>
          </p:cNvPr>
          <p:cNvSpPr txBox="1"/>
          <p:nvPr/>
        </p:nvSpPr>
        <p:spPr>
          <a:xfrm>
            <a:off x="6520432" y="1876227"/>
            <a:ext cx="1033941" cy="1633781"/>
          </a:xfrm>
          <a:prstGeom prst="rect">
            <a:avLst/>
          </a:prstGeom>
          <a:noFill/>
        </p:spPr>
        <p:txBody>
          <a:bodyPr wrap="square">
            <a:spAutoFit/>
          </a:bodyPr>
          <a:lstStyle/>
          <a:p>
            <a:pPr>
              <a:spcAft>
                <a:spcPts val="50"/>
              </a:spcAft>
            </a:pPr>
            <a:r>
              <a:rPr lang="en-US" sz="1600" dirty="0"/>
              <a:t>178.7</a:t>
            </a:r>
          </a:p>
          <a:p>
            <a:pPr>
              <a:spcAft>
                <a:spcPts val="50"/>
              </a:spcAft>
            </a:pPr>
            <a:r>
              <a:rPr lang="en-US" sz="1600" dirty="0"/>
              <a:t>97.9</a:t>
            </a:r>
          </a:p>
          <a:p>
            <a:pPr>
              <a:spcAft>
                <a:spcPts val="50"/>
              </a:spcAft>
            </a:pPr>
            <a:r>
              <a:rPr lang="en-US" sz="1600" dirty="0"/>
              <a:t>89.4</a:t>
            </a:r>
          </a:p>
          <a:p>
            <a:pPr>
              <a:spcAft>
                <a:spcPts val="50"/>
              </a:spcAft>
            </a:pPr>
            <a:r>
              <a:rPr lang="en-US" sz="1600" dirty="0"/>
              <a:t>7.2</a:t>
            </a:r>
          </a:p>
          <a:p>
            <a:pPr>
              <a:spcAft>
                <a:spcPts val="50"/>
              </a:spcAft>
            </a:pPr>
            <a:r>
              <a:rPr lang="en-US" sz="1600" dirty="0"/>
              <a:t>918.3</a:t>
            </a:r>
          </a:p>
          <a:p>
            <a:pPr>
              <a:spcAft>
                <a:spcPts val="50"/>
              </a:spcAft>
            </a:pPr>
            <a:r>
              <a:rPr lang="en-US" sz="1600" dirty="0"/>
              <a:t>2013.2</a:t>
            </a:r>
          </a:p>
        </p:txBody>
      </p:sp>
      <p:sp>
        <p:nvSpPr>
          <p:cNvPr id="16" name="TextBox 15">
            <a:extLst>
              <a:ext uri="{FF2B5EF4-FFF2-40B4-BE49-F238E27FC236}">
                <a16:creationId xmlns:a16="http://schemas.microsoft.com/office/drawing/2014/main" id="{C605FCB8-14FE-4D40-A274-3D21517AF567}"/>
              </a:ext>
            </a:extLst>
          </p:cNvPr>
          <p:cNvSpPr txBox="1"/>
          <p:nvPr/>
        </p:nvSpPr>
        <p:spPr>
          <a:xfrm>
            <a:off x="6523819" y="3510008"/>
            <a:ext cx="837402" cy="2669962"/>
          </a:xfrm>
          <a:prstGeom prst="rect">
            <a:avLst/>
          </a:prstGeom>
          <a:noFill/>
        </p:spPr>
        <p:txBody>
          <a:bodyPr wrap="square">
            <a:spAutoFit/>
          </a:bodyPr>
          <a:lstStyle/>
          <a:p>
            <a:pPr>
              <a:spcAft>
                <a:spcPts val="50"/>
              </a:spcAft>
            </a:pPr>
            <a:r>
              <a:rPr lang="en-US" sz="1600" dirty="0"/>
              <a:t>103.8</a:t>
            </a:r>
          </a:p>
          <a:p>
            <a:pPr>
              <a:spcAft>
                <a:spcPts val="50"/>
              </a:spcAft>
            </a:pPr>
            <a:r>
              <a:rPr lang="en-US" sz="1600" dirty="0"/>
              <a:t>19.6</a:t>
            </a:r>
          </a:p>
          <a:p>
            <a:pPr>
              <a:spcAft>
                <a:spcPts val="50"/>
              </a:spcAft>
            </a:pPr>
            <a:r>
              <a:rPr lang="en-US" sz="1600" dirty="0"/>
              <a:t>0</a:t>
            </a:r>
          </a:p>
          <a:p>
            <a:pPr>
              <a:spcAft>
                <a:spcPts val="50"/>
              </a:spcAft>
            </a:pPr>
            <a:r>
              <a:rPr lang="en-US" sz="1600" dirty="0"/>
              <a:t>55</a:t>
            </a:r>
          </a:p>
          <a:p>
            <a:pPr>
              <a:spcAft>
                <a:spcPts val="50"/>
              </a:spcAft>
            </a:pPr>
            <a:r>
              <a:rPr lang="en-US" sz="1600" dirty="0"/>
              <a:t>5.8</a:t>
            </a:r>
          </a:p>
          <a:p>
            <a:pPr>
              <a:spcAft>
                <a:spcPts val="50"/>
              </a:spcAft>
            </a:pPr>
            <a:r>
              <a:rPr lang="en-US" sz="1600" dirty="0"/>
              <a:t>1.1</a:t>
            </a:r>
          </a:p>
          <a:p>
            <a:pPr>
              <a:spcAft>
                <a:spcPts val="50"/>
              </a:spcAft>
            </a:pPr>
            <a:r>
              <a:rPr lang="en-US" sz="1600" dirty="0"/>
              <a:t>8.6</a:t>
            </a:r>
          </a:p>
          <a:p>
            <a:pPr>
              <a:spcAft>
                <a:spcPts val="50"/>
              </a:spcAft>
            </a:pPr>
            <a:r>
              <a:rPr lang="en-US" sz="1600" dirty="0"/>
              <a:t>35.7</a:t>
            </a:r>
          </a:p>
          <a:p>
            <a:pPr>
              <a:spcAft>
                <a:spcPts val="50"/>
              </a:spcAft>
            </a:pPr>
            <a:r>
              <a:rPr lang="en-US" sz="1600" dirty="0"/>
              <a:t>3.6</a:t>
            </a:r>
          </a:p>
          <a:p>
            <a:pPr>
              <a:spcAft>
                <a:spcPts val="50"/>
              </a:spcAft>
            </a:pPr>
            <a:r>
              <a:rPr lang="en-US" sz="1600" dirty="0"/>
              <a:t>78.5</a:t>
            </a:r>
            <a:endParaRPr lang="en-US" sz="1400" dirty="0"/>
          </a:p>
        </p:txBody>
      </p:sp>
      <p:cxnSp>
        <p:nvCxnSpPr>
          <p:cNvPr id="18" name="Straight Connector 17">
            <a:extLst>
              <a:ext uri="{FF2B5EF4-FFF2-40B4-BE49-F238E27FC236}">
                <a16:creationId xmlns:a16="http://schemas.microsoft.com/office/drawing/2014/main" id="{491BCF1F-1F16-4B4C-BB0B-F13469A4419B}"/>
              </a:ext>
            </a:extLst>
          </p:cNvPr>
          <p:cNvCxnSpPr/>
          <p:nvPr/>
        </p:nvCxnSpPr>
        <p:spPr>
          <a:xfrm>
            <a:off x="6347534" y="1852182"/>
            <a:ext cx="1260629"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1A56F32-7A73-474C-92D2-07E96E45FE0C}"/>
              </a:ext>
            </a:extLst>
          </p:cNvPr>
          <p:cNvCxnSpPr/>
          <p:nvPr/>
        </p:nvCxnSpPr>
        <p:spPr>
          <a:xfrm>
            <a:off x="6357886" y="1480799"/>
            <a:ext cx="1260629"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7B4B19-AE7D-4364-B267-40793CC13E18}"/>
              </a:ext>
            </a:extLst>
          </p:cNvPr>
          <p:cNvCxnSpPr/>
          <p:nvPr/>
        </p:nvCxnSpPr>
        <p:spPr>
          <a:xfrm>
            <a:off x="6357886" y="3501130"/>
            <a:ext cx="1260629"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50CBE4-586B-410D-AEDD-99617D4AEAC9}"/>
              </a:ext>
            </a:extLst>
          </p:cNvPr>
          <p:cNvCxnSpPr/>
          <p:nvPr/>
        </p:nvCxnSpPr>
        <p:spPr>
          <a:xfrm>
            <a:off x="6338656" y="6181996"/>
            <a:ext cx="1260629"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97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C2A0-1BB9-4D52-B514-8E2F72770023}"/>
              </a:ext>
            </a:extLst>
          </p:cNvPr>
          <p:cNvSpPr>
            <a:spLocks noGrp="1"/>
          </p:cNvSpPr>
          <p:nvPr>
            <p:ph type="title"/>
          </p:nvPr>
        </p:nvSpPr>
        <p:spPr>
          <a:xfrm>
            <a:off x="0" y="205581"/>
            <a:ext cx="10515600" cy="1325563"/>
          </a:xfrm>
        </p:spPr>
        <p:txBody>
          <a:bodyPr/>
          <a:lstStyle/>
          <a:p>
            <a:r>
              <a:rPr lang="en-US" dirty="0"/>
              <a:t>Outputs for CMIP 6</a:t>
            </a:r>
          </a:p>
        </p:txBody>
      </p:sp>
      <p:sp>
        <p:nvSpPr>
          <p:cNvPr id="3" name="Content Placeholder 2">
            <a:extLst>
              <a:ext uri="{FF2B5EF4-FFF2-40B4-BE49-F238E27FC236}">
                <a16:creationId xmlns:a16="http://schemas.microsoft.com/office/drawing/2014/main" id="{D324A5BF-0A53-4A5D-895C-A1A77EABA597}"/>
              </a:ext>
            </a:extLst>
          </p:cNvPr>
          <p:cNvSpPr>
            <a:spLocks noGrp="1"/>
          </p:cNvSpPr>
          <p:nvPr>
            <p:ph idx="1"/>
          </p:nvPr>
        </p:nvSpPr>
        <p:spPr>
          <a:xfrm>
            <a:off x="6096000" y="6410447"/>
            <a:ext cx="5148654" cy="447553"/>
          </a:xfrm>
        </p:spPr>
        <p:txBody>
          <a:bodyPr>
            <a:normAutofit/>
          </a:bodyPr>
          <a:lstStyle/>
          <a:p>
            <a:pPr marL="0" indent="0">
              <a:buNone/>
            </a:pPr>
            <a:r>
              <a:rPr lang="en-US" sz="1600" b="0" i="0" u="none" strike="noStrike" dirty="0">
                <a:solidFill>
                  <a:srgbClr val="005DAB"/>
                </a:solidFill>
                <a:effectLst/>
                <a:latin typeface="Helvetica Neue"/>
                <a:hlinkClick r:id="rId2"/>
              </a:rPr>
              <a:t>https://esgf-node.llnl.gov/projects/cmip6/</a:t>
            </a:r>
            <a:endParaRPr lang="en-US" sz="2400" dirty="0"/>
          </a:p>
        </p:txBody>
      </p:sp>
      <p:pic>
        <p:nvPicPr>
          <p:cNvPr id="5" name="Picture 4">
            <a:extLst>
              <a:ext uri="{FF2B5EF4-FFF2-40B4-BE49-F238E27FC236}">
                <a16:creationId xmlns:a16="http://schemas.microsoft.com/office/drawing/2014/main" id="{E08404DC-4793-40D9-9C1A-B591341F22C9}"/>
              </a:ext>
            </a:extLst>
          </p:cNvPr>
          <p:cNvPicPr>
            <a:picLocks noChangeAspect="1"/>
          </p:cNvPicPr>
          <p:nvPr/>
        </p:nvPicPr>
        <p:blipFill>
          <a:blip r:embed="rId3"/>
          <a:stretch>
            <a:fillRect/>
          </a:stretch>
        </p:blipFill>
        <p:spPr>
          <a:xfrm>
            <a:off x="4713474" y="0"/>
            <a:ext cx="7478526" cy="6380027"/>
          </a:xfrm>
          <a:prstGeom prst="rect">
            <a:avLst/>
          </a:prstGeom>
        </p:spPr>
      </p:pic>
      <p:sp>
        <p:nvSpPr>
          <p:cNvPr id="6" name="Content Placeholder 2">
            <a:extLst>
              <a:ext uri="{FF2B5EF4-FFF2-40B4-BE49-F238E27FC236}">
                <a16:creationId xmlns:a16="http://schemas.microsoft.com/office/drawing/2014/main" id="{B1A1DB9F-F7A7-4409-B8B0-4244B68252AA}"/>
              </a:ext>
            </a:extLst>
          </p:cNvPr>
          <p:cNvSpPr txBox="1">
            <a:spLocks/>
          </p:cNvSpPr>
          <p:nvPr/>
        </p:nvSpPr>
        <p:spPr>
          <a:xfrm>
            <a:off x="139625" y="1691029"/>
            <a:ext cx="4434225" cy="1498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NetCDF</a:t>
            </a:r>
            <a:r>
              <a:rPr lang="en-US" dirty="0"/>
              <a:t> files with 1800 layers each - monthly values 1850-2000.</a:t>
            </a:r>
          </a:p>
        </p:txBody>
      </p:sp>
      <p:pic>
        <p:nvPicPr>
          <p:cNvPr id="8" name="Picture 7">
            <a:extLst>
              <a:ext uri="{FF2B5EF4-FFF2-40B4-BE49-F238E27FC236}">
                <a16:creationId xmlns:a16="http://schemas.microsoft.com/office/drawing/2014/main" id="{E73D0177-0A6E-4DC1-BAEA-B91801F99750}"/>
              </a:ext>
            </a:extLst>
          </p:cNvPr>
          <p:cNvPicPr>
            <a:picLocks noChangeAspect="1"/>
          </p:cNvPicPr>
          <p:nvPr/>
        </p:nvPicPr>
        <p:blipFill>
          <a:blip r:embed="rId4"/>
          <a:stretch>
            <a:fillRect/>
          </a:stretch>
        </p:blipFill>
        <p:spPr>
          <a:xfrm>
            <a:off x="681758" y="3190013"/>
            <a:ext cx="3698451" cy="1759457"/>
          </a:xfrm>
          <a:prstGeom prst="rect">
            <a:avLst/>
          </a:prstGeom>
        </p:spPr>
      </p:pic>
      <p:pic>
        <p:nvPicPr>
          <p:cNvPr id="10" name="Picture 9">
            <a:extLst>
              <a:ext uri="{FF2B5EF4-FFF2-40B4-BE49-F238E27FC236}">
                <a16:creationId xmlns:a16="http://schemas.microsoft.com/office/drawing/2014/main" id="{AD2A139F-99F4-4410-9046-13A2A7544C18}"/>
              </a:ext>
            </a:extLst>
          </p:cNvPr>
          <p:cNvPicPr>
            <a:picLocks noChangeAspect="1"/>
          </p:cNvPicPr>
          <p:nvPr/>
        </p:nvPicPr>
        <p:blipFill>
          <a:blip r:embed="rId5"/>
          <a:stretch>
            <a:fillRect/>
          </a:stretch>
        </p:blipFill>
        <p:spPr>
          <a:xfrm>
            <a:off x="179480" y="3241231"/>
            <a:ext cx="617273" cy="853514"/>
          </a:xfrm>
          <a:prstGeom prst="rect">
            <a:avLst/>
          </a:prstGeom>
        </p:spPr>
      </p:pic>
      <p:sp>
        <p:nvSpPr>
          <p:cNvPr id="11" name="Content Placeholder 2">
            <a:extLst>
              <a:ext uri="{FF2B5EF4-FFF2-40B4-BE49-F238E27FC236}">
                <a16:creationId xmlns:a16="http://schemas.microsoft.com/office/drawing/2014/main" id="{EAADD4CE-86D6-44BE-AD2E-FB0FD195333B}"/>
              </a:ext>
            </a:extLst>
          </p:cNvPr>
          <p:cNvSpPr txBox="1">
            <a:spLocks/>
          </p:cNvSpPr>
          <p:nvPr/>
        </p:nvSpPr>
        <p:spPr>
          <a:xfrm>
            <a:off x="226830" y="5166971"/>
            <a:ext cx="4434225" cy="1498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total of 64 files for land realm in </a:t>
            </a:r>
            <a:r>
              <a:rPr lang="en-US" b="0" i="0" dirty="0">
                <a:solidFill>
                  <a:srgbClr val="464646"/>
                </a:solidFill>
                <a:effectLst/>
              </a:rPr>
              <a:t>1%CO2-bgc</a:t>
            </a:r>
            <a:r>
              <a:rPr lang="en-US" dirty="0"/>
              <a:t>, including C and N cycles</a:t>
            </a:r>
          </a:p>
        </p:txBody>
      </p:sp>
    </p:spTree>
    <p:extLst>
      <p:ext uri="{BB962C8B-B14F-4D97-AF65-F5344CB8AC3E}">
        <p14:creationId xmlns:p14="http://schemas.microsoft.com/office/powerpoint/2010/main" val="4130228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88C5-DE1D-41BA-BA40-79A3F1A4281D}"/>
              </a:ext>
            </a:extLst>
          </p:cNvPr>
          <p:cNvSpPr>
            <a:spLocks noGrp="1"/>
          </p:cNvSpPr>
          <p:nvPr>
            <p:ph type="title"/>
          </p:nvPr>
        </p:nvSpPr>
        <p:spPr/>
        <p:txBody>
          <a:bodyPr/>
          <a:lstStyle/>
          <a:p>
            <a:r>
              <a:rPr lang="en-US" dirty="0"/>
              <a:t>Outputs for CMIP 6 - </a:t>
            </a:r>
            <a:r>
              <a:rPr lang="en-US" b="0" i="0" dirty="0">
                <a:solidFill>
                  <a:srgbClr val="464646"/>
                </a:solidFill>
                <a:effectLst/>
              </a:rPr>
              <a:t>1%CO2-bgc</a:t>
            </a:r>
            <a:endParaRPr lang="en-US" dirty="0"/>
          </a:p>
        </p:txBody>
      </p:sp>
      <p:sp>
        <p:nvSpPr>
          <p:cNvPr id="8" name="Content Placeholder 7">
            <a:extLst>
              <a:ext uri="{FF2B5EF4-FFF2-40B4-BE49-F238E27FC236}">
                <a16:creationId xmlns:a16="http://schemas.microsoft.com/office/drawing/2014/main" id="{FC05A5B1-DD46-4CB7-813F-1DE410B4F92C}"/>
              </a:ext>
            </a:extLst>
          </p:cNvPr>
          <p:cNvSpPr>
            <a:spLocks noGrp="1"/>
          </p:cNvSpPr>
          <p:nvPr>
            <p:ph idx="1"/>
          </p:nvPr>
        </p:nvSpPr>
        <p:spPr>
          <a:xfrm>
            <a:off x="997998" y="2299439"/>
            <a:ext cx="4683711" cy="4193436"/>
          </a:xfrm>
        </p:spPr>
        <p:txBody>
          <a:bodyPr>
            <a:normAutofit/>
          </a:bodyPr>
          <a:lstStyle/>
          <a:p>
            <a:r>
              <a:rPr lang="en-US" sz="1800" dirty="0" err="1"/>
              <a:t>total_carbon_in_all_terrestrial_carbon_pools</a:t>
            </a:r>
            <a:endParaRPr lang="en-US" sz="1800" dirty="0"/>
          </a:p>
          <a:p>
            <a:r>
              <a:rPr lang="en-US" sz="1800" dirty="0" err="1"/>
              <a:t>carbon_mass_in_leaves</a:t>
            </a:r>
            <a:endParaRPr lang="en-US" sz="1800" dirty="0"/>
          </a:p>
          <a:p>
            <a:r>
              <a:rPr lang="en-US" sz="1800" dirty="0" err="1"/>
              <a:t>carbon_mass_in_roots</a:t>
            </a:r>
            <a:endParaRPr lang="en-US" sz="1800" dirty="0"/>
          </a:p>
          <a:p>
            <a:r>
              <a:rPr lang="en-US" sz="1800" dirty="0" err="1"/>
              <a:t>carbon_mass_in_litter_pool</a:t>
            </a:r>
            <a:endParaRPr lang="en-US" sz="1800" dirty="0"/>
          </a:p>
          <a:p>
            <a:r>
              <a:rPr lang="en-US" sz="1800" dirty="0" err="1"/>
              <a:t>carbon_mass_in_above-ground_litter</a:t>
            </a:r>
            <a:endParaRPr lang="en-US" sz="1800" dirty="0"/>
          </a:p>
          <a:p>
            <a:r>
              <a:rPr lang="en-US" sz="1800" dirty="0" err="1"/>
              <a:t>carbon_mass_in_below-ground_litter</a:t>
            </a:r>
            <a:endParaRPr lang="en-US" sz="1800" dirty="0"/>
          </a:p>
          <a:p>
            <a:r>
              <a:rPr lang="en-US" sz="1800" dirty="0" err="1"/>
              <a:t>carbon_mass_in_soil_pool</a:t>
            </a:r>
            <a:endParaRPr lang="en-US" sz="1800" dirty="0"/>
          </a:p>
          <a:p>
            <a:r>
              <a:rPr lang="en-US" sz="1800" dirty="0" err="1"/>
              <a:t>carbon_mass_in_fast_soil_pool</a:t>
            </a:r>
            <a:endParaRPr lang="en-US" sz="1800" dirty="0"/>
          </a:p>
          <a:p>
            <a:r>
              <a:rPr lang="en-US" sz="1800" dirty="0" err="1"/>
              <a:t>carbon_mass_in_medium_soil_pool</a:t>
            </a:r>
            <a:endParaRPr lang="en-US" sz="1800" dirty="0"/>
          </a:p>
          <a:p>
            <a:r>
              <a:rPr lang="en-US" sz="1800" dirty="0" err="1"/>
              <a:t>carbon_mass_in_slow_soil_pool</a:t>
            </a:r>
            <a:endParaRPr lang="en-US" sz="1800" dirty="0"/>
          </a:p>
        </p:txBody>
      </p:sp>
      <p:sp>
        <p:nvSpPr>
          <p:cNvPr id="9" name="TextBox 8">
            <a:extLst>
              <a:ext uri="{FF2B5EF4-FFF2-40B4-BE49-F238E27FC236}">
                <a16:creationId xmlns:a16="http://schemas.microsoft.com/office/drawing/2014/main" id="{85087134-AA61-44D8-BBB7-81F79FBCB299}"/>
              </a:ext>
            </a:extLst>
          </p:cNvPr>
          <p:cNvSpPr txBox="1"/>
          <p:nvPr/>
        </p:nvSpPr>
        <p:spPr>
          <a:xfrm>
            <a:off x="1299839" y="1755804"/>
            <a:ext cx="4534564" cy="400110"/>
          </a:xfrm>
          <a:prstGeom prst="rect">
            <a:avLst/>
          </a:prstGeom>
          <a:noFill/>
        </p:spPr>
        <p:txBody>
          <a:bodyPr wrap="square">
            <a:spAutoFit/>
          </a:bodyPr>
          <a:lstStyle/>
          <a:p>
            <a:r>
              <a:rPr lang="en-US" sz="2000" b="1" u="sng" dirty="0"/>
              <a:t>C pools:</a:t>
            </a:r>
          </a:p>
        </p:txBody>
      </p:sp>
      <p:sp>
        <p:nvSpPr>
          <p:cNvPr id="12" name="Right Brace 11">
            <a:extLst>
              <a:ext uri="{FF2B5EF4-FFF2-40B4-BE49-F238E27FC236}">
                <a16:creationId xmlns:a16="http://schemas.microsoft.com/office/drawing/2014/main" id="{981515CD-D41E-485B-86A4-1937DE2E1C84}"/>
              </a:ext>
            </a:extLst>
          </p:cNvPr>
          <p:cNvSpPr/>
          <p:nvPr/>
        </p:nvSpPr>
        <p:spPr>
          <a:xfrm>
            <a:off x="5627701" y="2293554"/>
            <a:ext cx="328474" cy="389801"/>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4FED579F-8A35-4D3B-87E7-3BA85E721B4E}"/>
              </a:ext>
            </a:extLst>
          </p:cNvPr>
          <p:cNvSpPr/>
          <p:nvPr/>
        </p:nvSpPr>
        <p:spPr>
          <a:xfrm>
            <a:off x="5132774" y="3439637"/>
            <a:ext cx="328474" cy="1068175"/>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A977308A-AF19-45D8-8E16-AB86C38B28AB}"/>
              </a:ext>
            </a:extLst>
          </p:cNvPr>
          <p:cNvSpPr/>
          <p:nvPr/>
        </p:nvSpPr>
        <p:spPr>
          <a:xfrm>
            <a:off x="4804300" y="4651337"/>
            <a:ext cx="328474" cy="1347923"/>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AF97851B-B42F-42E1-92EA-B09450F08C53}"/>
              </a:ext>
            </a:extLst>
          </p:cNvPr>
          <p:cNvSpPr txBox="1"/>
          <p:nvPr/>
        </p:nvSpPr>
        <p:spPr>
          <a:xfrm>
            <a:off x="5681709" y="3773669"/>
            <a:ext cx="1583924" cy="400110"/>
          </a:xfrm>
          <a:prstGeom prst="rect">
            <a:avLst/>
          </a:prstGeom>
          <a:noFill/>
        </p:spPr>
        <p:txBody>
          <a:bodyPr wrap="square">
            <a:spAutoFit/>
          </a:bodyPr>
          <a:lstStyle/>
          <a:p>
            <a:r>
              <a:rPr lang="en-US" sz="2000" b="1" dirty="0"/>
              <a:t>litter pools</a:t>
            </a:r>
          </a:p>
        </p:txBody>
      </p:sp>
      <p:sp>
        <p:nvSpPr>
          <p:cNvPr id="16" name="TextBox 15">
            <a:extLst>
              <a:ext uri="{FF2B5EF4-FFF2-40B4-BE49-F238E27FC236}">
                <a16:creationId xmlns:a16="http://schemas.microsoft.com/office/drawing/2014/main" id="{D827463F-B214-49C0-8595-385569EF7D8C}"/>
              </a:ext>
            </a:extLst>
          </p:cNvPr>
          <p:cNvSpPr txBox="1"/>
          <p:nvPr/>
        </p:nvSpPr>
        <p:spPr>
          <a:xfrm>
            <a:off x="4114799" y="2778401"/>
            <a:ext cx="1583924" cy="400110"/>
          </a:xfrm>
          <a:prstGeom prst="rect">
            <a:avLst/>
          </a:prstGeom>
          <a:noFill/>
        </p:spPr>
        <p:txBody>
          <a:bodyPr wrap="square">
            <a:spAutoFit/>
          </a:bodyPr>
          <a:lstStyle/>
          <a:p>
            <a:r>
              <a:rPr lang="en-US" sz="2000" b="1" dirty="0"/>
              <a:t>plant pools</a:t>
            </a:r>
          </a:p>
        </p:txBody>
      </p:sp>
      <p:sp>
        <p:nvSpPr>
          <p:cNvPr id="17" name="TextBox 16">
            <a:extLst>
              <a:ext uri="{FF2B5EF4-FFF2-40B4-BE49-F238E27FC236}">
                <a16:creationId xmlns:a16="http://schemas.microsoft.com/office/drawing/2014/main" id="{B3F5117F-5136-4F21-8FD7-1F8A34999548}"/>
              </a:ext>
            </a:extLst>
          </p:cNvPr>
          <p:cNvSpPr txBox="1"/>
          <p:nvPr/>
        </p:nvSpPr>
        <p:spPr>
          <a:xfrm>
            <a:off x="5297011" y="5116635"/>
            <a:ext cx="1583924" cy="400110"/>
          </a:xfrm>
          <a:prstGeom prst="rect">
            <a:avLst/>
          </a:prstGeom>
          <a:noFill/>
        </p:spPr>
        <p:txBody>
          <a:bodyPr wrap="square">
            <a:spAutoFit/>
          </a:bodyPr>
          <a:lstStyle/>
          <a:p>
            <a:r>
              <a:rPr lang="en-US" sz="2000" b="1" dirty="0"/>
              <a:t>soil pools</a:t>
            </a:r>
          </a:p>
        </p:txBody>
      </p:sp>
      <p:sp>
        <p:nvSpPr>
          <p:cNvPr id="18" name="Right Brace 17">
            <a:extLst>
              <a:ext uri="{FF2B5EF4-FFF2-40B4-BE49-F238E27FC236}">
                <a16:creationId xmlns:a16="http://schemas.microsoft.com/office/drawing/2014/main" id="{DB74DA66-E2A7-490A-BBD9-ABB8FF13D4C6}"/>
              </a:ext>
            </a:extLst>
          </p:cNvPr>
          <p:cNvSpPr/>
          <p:nvPr/>
        </p:nvSpPr>
        <p:spPr>
          <a:xfrm>
            <a:off x="3567121" y="2713707"/>
            <a:ext cx="328474" cy="601357"/>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37932DC4-4CEE-4A13-BEC9-FA854B2E225B}"/>
              </a:ext>
            </a:extLst>
          </p:cNvPr>
          <p:cNvSpPr txBox="1"/>
          <p:nvPr/>
        </p:nvSpPr>
        <p:spPr>
          <a:xfrm>
            <a:off x="6150300" y="2280524"/>
            <a:ext cx="1583924" cy="400110"/>
          </a:xfrm>
          <a:prstGeom prst="rect">
            <a:avLst/>
          </a:prstGeom>
          <a:noFill/>
        </p:spPr>
        <p:txBody>
          <a:bodyPr wrap="square">
            <a:spAutoFit/>
          </a:bodyPr>
          <a:lstStyle/>
          <a:p>
            <a:r>
              <a:rPr lang="en-US" sz="2000" b="1" dirty="0"/>
              <a:t>total C</a:t>
            </a:r>
          </a:p>
        </p:txBody>
      </p:sp>
      <p:grpSp>
        <p:nvGrpSpPr>
          <p:cNvPr id="62" name="Group 61">
            <a:extLst>
              <a:ext uri="{FF2B5EF4-FFF2-40B4-BE49-F238E27FC236}">
                <a16:creationId xmlns:a16="http://schemas.microsoft.com/office/drawing/2014/main" id="{E0940FDB-B095-9DA1-54E2-92191F4C8DEF}"/>
              </a:ext>
            </a:extLst>
          </p:cNvPr>
          <p:cNvGrpSpPr/>
          <p:nvPr/>
        </p:nvGrpSpPr>
        <p:grpSpPr>
          <a:xfrm>
            <a:off x="8030371" y="1595445"/>
            <a:ext cx="4194552" cy="4756558"/>
            <a:chOff x="8347642" y="1562879"/>
            <a:chExt cx="4194552" cy="4756558"/>
          </a:xfrm>
        </p:grpSpPr>
        <p:grpSp>
          <p:nvGrpSpPr>
            <p:cNvPr id="63" name="Group 62">
              <a:extLst>
                <a:ext uri="{FF2B5EF4-FFF2-40B4-BE49-F238E27FC236}">
                  <a16:creationId xmlns:a16="http://schemas.microsoft.com/office/drawing/2014/main" id="{210ABB37-BA08-8E19-C9C0-4FAB215E8800}"/>
                </a:ext>
              </a:extLst>
            </p:cNvPr>
            <p:cNvGrpSpPr/>
            <p:nvPr/>
          </p:nvGrpSpPr>
          <p:grpSpPr>
            <a:xfrm>
              <a:off x="8347642" y="1562879"/>
              <a:ext cx="4194552" cy="4756558"/>
              <a:chOff x="3998724" y="1845482"/>
              <a:chExt cx="4194552" cy="4756558"/>
            </a:xfrm>
          </p:grpSpPr>
          <p:sp>
            <p:nvSpPr>
              <p:cNvPr id="69" name="TextBox 68">
                <a:extLst>
                  <a:ext uri="{FF2B5EF4-FFF2-40B4-BE49-F238E27FC236}">
                    <a16:creationId xmlns:a16="http://schemas.microsoft.com/office/drawing/2014/main" id="{9A72AD14-CDC9-E9B1-6ECB-2FBC26B955CF}"/>
                  </a:ext>
                </a:extLst>
              </p:cNvPr>
              <p:cNvSpPr txBox="1"/>
              <p:nvPr/>
            </p:nvSpPr>
            <p:spPr>
              <a:xfrm>
                <a:off x="5376286" y="2095792"/>
                <a:ext cx="1216240" cy="369332"/>
              </a:xfrm>
              <a:prstGeom prst="rect">
                <a:avLst/>
              </a:prstGeom>
              <a:noFill/>
              <a:ln w="38100">
                <a:solidFill>
                  <a:schemeClr val="tx1">
                    <a:lumMod val="95000"/>
                    <a:lumOff val="5000"/>
                  </a:schemeClr>
                </a:solidFill>
              </a:ln>
            </p:spPr>
            <p:txBody>
              <a:bodyPr wrap="square" rtlCol="0">
                <a:spAutoFit/>
              </a:bodyPr>
              <a:lstStyle/>
              <a:p>
                <a:pPr algn="ctr"/>
                <a:r>
                  <a:rPr lang="en-US" dirty="0"/>
                  <a:t>GPP</a:t>
                </a:r>
              </a:p>
            </p:txBody>
          </p:sp>
          <p:sp>
            <p:nvSpPr>
              <p:cNvPr id="70" name="TextBox 69">
                <a:extLst>
                  <a:ext uri="{FF2B5EF4-FFF2-40B4-BE49-F238E27FC236}">
                    <a16:creationId xmlns:a16="http://schemas.microsoft.com/office/drawing/2014/main" id="{1A3E282F-9605-8DAA-0700-3BFE5F72CAE6}"/>
                  </a:ext>
                </a:extLst>
              </p:cNvPr>
              <p:cNvSpPr txBox="1"/>
              <p:nvPr/>
            </p:nvSpPr>
            <p:spPr>
              <a:xfrm>
                <a:off x="5121577" y="3143040"/>
                <a:ext cx="671873" cy="369332"/>
              </a:xfrm>
              <a:prstGeom prst="rect">
                <a:avLst/>
              </a:prstGeom>
              <a:noFill/>
              <a:ln w="38100">
                <a:solidFill>
                  <a:schemeClr val="tx1">
                    <a:lumMod val="95000"/>
                    <a:lumOff val="5000"/>
                  </a:schemeClr>
                </a:solidFill>
              </a:ln>
            </p:spPr>
            <p:txBody>
              <a:bodyPr wrap="square" rtlCol="0">
                <a:spAutoFit/>
              </a:bodyPr>
              <a:lstStyle/>
              <a:p>
                <a:pPr algn="ctr"/>
                <a:r>
                  <a:rPr lang="en-US" dirty="0"/>
                  <a:t>leaf</a:t>
                </a:r>
              </a:p>
            </p:txBody>
          </p:sp>
          <p:sp>
            <p:nvSpPr>
              <p:cNvPr id="71" name="TextBox 70">
                <a:extLst>
                  <a:ext uri="{FF2B5EF4-FFF2-40B4-BE49-F238E27FC236}">
                    <a16:creationId xmlns:a16="http://schemas.microsoft.com/office/drawing/2014/main" id="{AA0F5084-B9D3-FA22-F75D-082607BC4E11}"/>
                  </a:ext>
                </a:extLst>
              </p:cNvPr>
              <p:cNvSpPr txBox="1"/>
              <p:nvPr/>
            </p:nvSpPr>
            <p:spPr>
              <a:xfrm>
                <a:off x="5984406" y="3139072"/>
                <a:ext cx="671873" cy="369332"/>
              </a:xfrm>
              <a:prstGeom prst="rect">
                <a:avLst/>
              </a:prstGeom>
              <a:noFill/>
              <a:ln w="38100">
                <a:solidFill>
                  <a:schemeClr val="tx1">
                    <a:lumMod val="95000"/>
                    <a:lumOff val="5000"/>
                  </a:schemeClr>
                </a:solidFill>
              </a:ln>
            </p:spPr>
            <p:txBody>
              <a:bodyPr wrap="square" rtlCol="0">
                <a:spAutoFit/>
              </a:bodyPr>
              <a:lstStyle/>
              <a:p>
                <a:pPr algn="ctr"/>
                <a:r>
                  <a:rPr lang="en-US" dirty="0"/>
                  <a:t>stem</a:t>
                </a:r>
              </a:p>
            </p:txBody>
          </p:sp>
          <p:sp>
            <p:nvSpPr>
              <p:cNvPr id="72" name="TextBox 71">
                <a:extLst>
                  <a:ext uri="{FF2B5EF4-FFF2-40B4-BE49-F238E27FC236}">
                    <a16:creationId xmlns:a16="http://schemas.microsoft.com/office/drawing/2014/main" id="{0DC8C189-E245-B56B-8249-1387A07AF6A5}"/>
                  </a:ext>
                </a:extLst>
              </p:cNvPr>
              <p:cNvSpPr txBox="1"/>
              <p:nvPr/>
            </p:nvSpPr>
            <p:spPr>
              <a:xfrm>
                <a:off x="6911856" y="3139072"/>
                <a:ext cx="671873" cy="369332"/>
              </a:xfrm>
              <a:prstGeom prst="rect">
                <a:avLst/>
              </a:prstGeom>
              <a:noFill/>
              <a:ln w="38100">
                <a:solidFill>
                  <a:schemeClr val="tx1">
                    <a:lumMod val="95000"/>
                    <a:lumOff val="5000"/>
                  </a:schemeClr>
                </a:solidFill>
              </a:ln>
            </p:spPr>
            <p:txBody>
              <a:bodyPr wrap="square" rtlCol="0">
                <a:spAutoFit/>
              </a:bodyPr>
              <a:lstStyle/>
              <a:p>
                <a:pPr algn="ctr"/>
                <a:r>
                  <a:rPr lang="en-US" dirty="0"/>
                  <a:t>root</a:t>
                </a:r>
              </a:p>
            </p:txBody>
          </p:sp>
          <p:sp>
            <p:nvSpPr>
              <p:cNvPr id="73" name="TextBox 72">
                <a:extLst>
                  <a:ext uri="{FF2B5EF4-FFF2-40B4-BE49-F238E27FC236}">
                    <a16:creationId xmlns:a16="http://schemas.microsoft.com/office/drawing/2014/main" id="{03DECB86-0D73-7AB5-1493-0D8BC38F78CF}"/>
                  </a:ext>
                </a:extLst>
              </p:cNvPr>
              <p:cNvSpPr txBox="1"/>
              <p:nvPr/>
            </p:nvSpPr>
            <p:spPr>
              <a:xfrm>
                <a:off x="5121577" y="3871108"/>
                <a:ext cx="664929" cy="646331"/>
              </a:xfrm>
              <a:prstGeom prst="rect">
                <a:avLst/>
              </a:prstGeom>
              <a:noFill/>
              <a:ln w="38100">
                <a:solidFill>
                  <a:schemeClr val="tx1">
                    <a:lumMod val="95000"/>
                    <a:lumOff val="5000"/>
                  </a:schemeClr>
                </a:solidFill>
              </a:ln>
            </p:spPr>
            <p:txBody>
              <a:bodyPr wrap="square" rtlCol="0">
                <a:spAutoFit/>
              </a:bodyPr>
              <a:lstStyle/>
              <a:p>
                <a:pPr algn="ctr"/>
                <a:r>
                  <a:rPr lang="en-US" dirty="0"/>
                  <a:t>leaf </a:t>
                </a:r>
              </a:p>
              <a:p>
                <a:pPr algn="ctr"/>
                <a:r>
                  <a:rPr lang="en-US" dirty="0"/>
                  <a:t>litter</a:t>
                </a:r>
              </a:p>
            </p:txBody>
          </p:sp>
          <p:sp>
            <p:nvSpPr>
              <p:cNvPr id="74" name="TextBox 73">
                <a:extLst>
                  <a:ext uri="{FF2B5EF4-FFF2-40B4-BE49-F238E27FC236}">
                    <a16:creationId xmlns:a16="http://schemas.microsoft.com/office/drawing/2014/main" id="{3F2A645D-F105-EC1F-C452-8641B68F8CD9}"/>
                  </a:ext>
                </a:extLst>
              </p:cNvPr>
              <p:cNvSpPr txBox="1"/>
              <p:nvPr/>
            </p:nvSpPr>
            <p:spPr>
              <a:xfrm>
                <a:off x="5954572" y="3871108"/>
                <a:ext cx="740414" cy="646331"/>
              </a:xfrm>
              <a:prstGeom prst="rect">
                <a:avLst/>
              </a:prstGeom>
              <a:noFill/>
              <a:ln w="38100">
                <a:solidFill>
                  <a:schemeClr val="tx1">
                    <a:lumMod val="95000"/>
                    <a:lumOff val="5000"/>
                  </a:schemeClr>
                </a:solidFill>
              </a:ln>
            </p:spPr>
            <p:txBody>
              <a:bodyPr wrap="square" rtlCol="0">
                <a:spAutoFit/>
              </a:bodyPr>
              <a:lstStyle/>
              <a:p>
                <a:pPr algn="ctr"/>
                <a:r>
                  <a:rPr lang="en-US" dirty="0"/>
                  <a:t>stem </a:t>
                </a:r>
              </a:p>
              <a:p>
                <a:pPr algn="ctr"/>
                <a:r>
                  <a:rPr lang="en-US" dirty="0"/>
                  <a:t>litter</a:t>
                </a:r>
              </a:p>
            </p:txBody>
          </p:sp>
          <p:sp>
            <p:nvSpPr>
              <p:cNvPr id="75" name="TextBox 74">
                <a:extLst>
                  <a:ext uri="{FF2B5EF4-FFF2-40B4-BE49-F238E27FC236}">
                    <a16:creationId xmlns:a16="http://schemas.microsoft.com/office/drawing/2014/main" id="{7241239D-CC32-33B2-B9B4-21861F7CE4E2}"/>
                  </a:ext>
                </a:extLst>
              </p:cNvPr>
              <p:cNvSpPr txBox="1"/>
              <p:nvPr/>
            </p:nvSpPr>
            <p:spPr>
              <a:xfrm>
                <a:off x="6873520" y="3877736"/>
                <a:ext cx="740415" cy="646331"/>
              </a:xfrm>
              <a:prstGeom prst="rect">
                <a:avLst/>
              </a:prstGeom>
              <a:noFill/>
              <a:ln w="38100">
                <a:solidFill>
                  <a:schemeClr val="tx1">
                    <a:lumMod val="95000"/>
                    <a:lumOff val="5000"/>
                  </a:schemeClr>
                </a:solidFill>
              </a:ln>
            </p:spPr>
            <p:txBody>
              <a:bodyPr wrap="square" rtlCol="0">
                <a:spAutoFit/>
              </a:bodyPr>
              <a:lstStyle/>
              <a:p>
                <a:pPr algn="ctr"/>
                <a:r>
                  <a:rPr lang="en-US" dirty="0"/>
                  <a:t>root</a:t>
                </a:r>
              </a:p>
              <a:p>
                <a:pPr algn="ctr"/>
                <a:r>
                  <a:rPr lang="en-US" dirty="0"/>
                  <a:t>litter</a:t>
                </a:r>
              </a:p>
            </p:txBody>
          </p:sp>
          <p:sp>
            <p:nvSpPr>
              <p:cNvPr id="76" name="TextBox 75">
                <a:extLst>
                  <a:ext uri="{FF2B5EF4-FFF2-40B4-BE49-F238E27FC236}">
                    <a16:creationId xmlns:a16="http://schemas.microsoft.com/office/drawing/2014/main" id="{215DE731-6BB8-514C-6A9B-CBCB41FA22E4}"/>
                  </a:ext>
                </a:extLst>
              </p:cNvPr>
              <p:cNvSpPr txBox="1"/>
              <p:nvPr/>
            </p:nvSpPr>
            <p:spPr>
              <a:xfrm>
                <a:off x="4878734" y="5012243"/>
                <a:ext cx="1345293" cy="369332"/>
              </a:xfrm>
              <a:prstGeom prst="rect">
                <a:avLst/>
              </a:prstGeom>
              <a:noFill/>
              <a:ln w="38100">
                <a:solidFill>
                  <a:schemeClr val="tx1">
                    <a:lumMod val="95000"/>
                    <a:lumOff val="5000"/>
                  </a:schemeClr>
                </a:solidFill>
              </a:ln>
            </p:spPr>
            <p:txBody>
              <a:bodyPr wrap="square" rtlCol="0">
                <a:spAutoFit/>
              </a:bodyPr>
              <a:lstStyle/>
              <a:p>
                <a:pPr algn="ctr"/>
                <a:r>
                  <a:rPr lang="en-US" dirty="0"/>
                  <a:t>active SOM</a:t>
                </a:r>
              </a:p>
            </p:txBody>
          </p:sp>
          <p:sp>
            <p:nvSpPr>
              <p:cNvPr id="77" name="TextBox 76">
                <a:extLst>
                  <a:ext uri="{FF2B5EF4-FFF2-40B4-BE49-F238E27FC236}">
                    <a16:creationId xmlns:a16="http://schemas.microsoft.com/office/drawing/2014/main" id="{91396B92-930A-8EC7-E1B2-C751A7F1C9CD}"/>
                  </a:ext>
                </a:extLst>
              </p:cNvPr>
              <p:cNvSpPr txBox="1"/>
              <p:nvPr/>
            </p:nvSpPr>
            <p:spPr>
              <a:xfrm>
                <a:off x="5165181" y="5553852"/>
                <a:ext cx="1909737" cy="369332"/>
              </a:xfrm>
              <a:prstGeom prst="rect">
                <a:avLst/>
              </a:prstGeom>
              <a:noFill/>
              <a:ln w="38100">
                <a:solidFill>
                  <a:schemeClr val="tx1">
                    <a:lumMod val="95000"/>
                    <a:lumOff val="5000"/>
                  </a:schemeClr>
                </a:solidFill>
              </a:ln>
            </p:spPr>
            <p:txBody>
              <a:bodyPr wrap="square" rtlCol="0">
                <a:spAutoFit/>
              </a:bodyPr>
              <a:lstStyle/>
              <a:p>
                <a:pPr algn="ctr"/>
                <a:r>
                  <a:rPr lang="en-US" dirty="0"/>
                  <a:t>intermediate SOM</a:t>
                </a:r>
              </a:p>
            </p:txBody>
          </p:sp>
          <p:sp>
            <p:nvSpPr>
              <p:cNvPr id="78" name="TextBox 77">
                <a:extLst>
                  <a:ext uri="{FF2B5EF4-FFF2-40B4-BE49-F238E27FC236}">
                    <a16:creationId xmlns:a16="http://schemas.microsoft.com/office/drawing/2014/main" id="{66300C7A-D6A5-AA96-3841-38F9414CAD4F}"/>
                  </a:ext>
                </a:extLst>
              </p:cNvPr>
              <p:cNvSpPr txBox="1"/>
              <p:nvPr/>
            </p:nvSpPr>
            <p:spPr>
              <a:xfrm>
                <a:off x="6001863" y="6107938"/>
                <a:ext cx="1422874" cy="369332"/>
              </a:xfrm>
              <a:prstGeom prst="rect">
                <a:avLst/>
              </a:prstGeom>
              <a:noFill/>
              <a:ln w="38100">
                <a:solidFill>
                  <a:schemeClr val="tx1">
                    <a:lumMod val="95000"/>
                    <a:lumOff val="5000"/>
                  </a:schemeClr>
                </a:solidFill>
              </a:ln>
            </p:spPr>
            <p:txBody>
              <a:bodyPr wrap="square" rtlCol="0">
                <a:spAutoFit/>
              </a:bodyPr>
              <a:lstStyle/>
              <a:p>
                <a:pPr algn="ctr"/>
                <a:r>
                  <a:rPr lang="en-US" dirty="0"/>
                  <a:t>passive SOM</a:t>
                </a:r>
              </a:p>
            </p:txBody>
          </p:sp>
          <p:cxnSp>
            <p:nvCxnSpPr>
              <p:cNvPr id="79" name="Straight Arrow Connector 78">
                <a:extLst>
                  <a:ext uri="{FF2B5EF4-FFF2-40B4-BE49-F238E27FC236}">
                    <a16:creationId xmlns:a16="http://schemas.microsoft.com/office/drawing/2014/main" id="{31AAD625-27AE-C67E-BCBA-84D874EFAEB1}"/>
                  </a:ext>
                </a:extLst>
              </p:cNvPr>
              <p:cNvCxnSpPr>
                <a:cxnSpLocks/>
                <a:stCxn id="75" idx="2"/>
                <a:endCxn id="77" idx="0"/>
              </p:cNvCxnSpPr>
              <p:nvPr/>
            </p:nvCxnSpPr>
            <p:spPr>
              <a:xfrm flipH="1">
                <a:off x="6120050" y="4524067"/>
                <a:ext cx="1123678" cy="10297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77CEB81C-081F-0968-CA87-3AFB671EEEEA}"/>
                  </a:ext>
                </a:extLst>
              </p:cNvPr>
              <p:cNvCxnSpPr>
                <a:cxnSpLocks/>
                <a:stCxn id="75" idx="2"/>
                <a:endCxn id="78" idx="0"/>
              </p:cNvCxnSpPr>
              <p:nvPr/>
            </p:nvCxnSpPr>
            <p:spPr>
              <a:xfrm flipH="1">
                <a:off x="6713300" y="4524067"/>
                <a:ext cx="530428" cy="15838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40C345A-8F34-8AD9-C2AA-B391B2B84BA0}"/>
                  </a:ext>
                </a:extLst>
              </p:cNvPr>
              <p:cNvCxnSpPr>
                <a:cxnSpLocks/>
                <a:stCxn id="73" idx="2"/>
                <a:endCxn id="76" idx="0"/>
              </p:cNvCxnSpPr>
              <p:nvPr/>
            </p:nvCxnSpPr>
            <p:spPr>
              <a:xfrm>
                <a:off x="5454042" y="4517439"/>
                <a:ext cx="97339" cy="4948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14B181E-494E-05C1-28DF-DBC5BA28120D}"/>
                  </a:ext>
                </a:extLst>
              </p:cNvPr>
              <p:cNvCxnSpPr>
                <a:cxnSpLocks/>
                <a:stCxn id="74" idx="2"/>
                <a:endCxn id="76" idx="0"/>
              </p:cNvCxnSpPr>
              <p:nvPr/>
            </p:nvCxnSpPr>
            <p:spPr>
              <a:xfrm flipH="1">
                <a:off x="5551381" y="4517439"/>
                <a:ext cx="773398" cy="4948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B2E40AE-C6CB-A99F-B3D1-F9B3CCA61985}"/>
                  </a:ext>
                </a:extLst>
              </p:cNvPr>
              <p:cNvCxnSpPr>
                <a:cxnSpLocks/>
                <a:stCxn id="75" idx="2"/>
                <a:endCxn id="76" idx="0"/>
              </p:cNvCxnSpPr>
              <p:nvPr/>
            </p:nvCxnSpPr>
            <p:spPr>
              <a:xfrm flipH="1">
                <a:off x="5551381" y="4524067"/>
                <a:ext cx="1692347" cy="4881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42EFDFA-5CA3-271C-1749-824F97E36492}"/>
                  </a:ext>
                </a:extLst>
              </p:cNvPr>
              <p:cNvCxnSpPr>
                <a:cxnSpLocks/>
                <a:stCxn id="70" idx="2"/>
                <a:endCxn id="73" idx="0"/>
              </p:cNvCxnSpPr>
              <p:nvPr/>
            </p:nvCxnSpPr>
            <p:spPr>
              <a:xfrm flipH="1">
                <a:off x="5454042" y="3512372"/>
                <a:ext cx="3472" cy="3587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38E8A57-CB09-241C-9957-0527C174CD49}"/>
                  </a:ext>
                </a:extLst>
              </p:cNvPr>
              <p:cNvCxnSpPr>
                <a:cxnSpLocks/>
                <a:stCxn id="71" idx="2"/>
                <a:endCxn id="74" idx="0"/>
              </p:cNvCxnSpPr>
              <p:nvPr/>
            </p:nvCxnSpPr>
            <p:spPr>
              <a:xfrm>
                <a:off x="6320343" y="3508404"/>
                <a:ext cx="4436" cy="3627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3618576-7318-E03A-48BF-387BE2515B2A}"/>
                  </a:ext>
                </a:extLst>
              </p:cNvPr>
              <p:cNvCxnSpPr>
                <a:cxnSpLocks/>
                <a:stCxn id="72" idx="2"/>
                <a:endCxn id="75" idx="0"/>
              </p:cNvCxnSpPr>
              <p:nvPr/>
            </p:nvCxnSpPr>
            <p:spPr>
              <a:xfrm flipH="1">
                <a:off x="7243728" y="3508404"/>
                <a:ext cx="4065" cy="3693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EE62EB5-7241-3B4E-AC2F-AF4244690486}"/>
                  </a:ext>
                </a:extLst>
              </p:cNvPr>
              <p:cNvCxnSpPr>
                <a:cxnSpLocks/>
                <a:stCxn id="69" idx="2"/>
                <a:endCxn id="70" idx="0"/>
              </p:cNvCxnSpPr>
              <p:nvPr/>
            </p:nvCxnSpPr>
            <p:spPr>
              <a:xfrm flipH="1">
                <a:off x="5457514" y="2465124"/>
                <a:ext cx="526892" cy="6779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62DA403F-46DF-E57E-3A1A-13DA07F58349}"/>
                  </a:ext>
                </a:extLst>
              </p:cNvPr>
              <p:cNvCxnSpPr>
                <a:cxnSpLocks/>
                <a:stCxn id="69" idx="2"/>
                <a:endCxn id="71" idx="0"/>
              </p:cNvCxnSpPr>
              <p:nvPr/>
            </p:nvCxnSpPr>
            <p:spPr>
              <a:xfrm>
                <a:off x="5984406" y="2465124"/>
                <a:ext cx="335937" cy="6739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BF71E2D-5142-ADF0-DECF-F1EEB3506D70}"/>
                  </a:ext>
                </a:extLst>
              </p:cNvPr>
              <p:cNvCxnSpPr>
                <a:cxnSpLocks/>
                <a:stCxn id="69" idx="2"/>
                <a:endCxn id="72" idx="0"/>
              </p:cNvCxnSpPr>
              <p:nvPr/>
            </p:nvCxnSpPr>
            <p:spPr>
              <a:xfrm>
                <a:off x="5984406" y="2465124"/>
                <a:ext cx="1263387" cy="6739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425F33FC-5ECC-B1DE-0DFF-D5D9A0C656B9}"/>
                  </a:ext>
                </a:extLst>
              </p:cNvPr>
              <p:cNvCxnSpPr>
                <a:stCxn id="69" idx="3"/>
              </p:cNvCxnSpPr>
              <p:nvPr/>
            </p:nvCxnSpPr>
            <p:spPr>
              <a:xfrm flipV="1">
                <a:off x="6592526" y="1942276"/>
                <a:ext cx="280994" cy="338182"/>
              </a:xfrm>
              <a:prstGeom prst="bentConnector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73B0696F-7271-2497-DB2C-C842582DA5B4}"/>
                  </a:ext>
                </a:extLst>
              </p:cNvPr>
              <p:cNvGrpSpPr/>
              <p:nvPr/>
            </p:nvGrpSpPr>
            <p:grpSpPr>
              <a:xfrm>
                <a:off x="5175631" y="1910890"/>
                <a:ext cx="2154766" cy="1228182"/>
                <a:chOff x="1118438" y="1966397"/>
                <a:chExt cx="2339711" cy="1228182"/>
              </a:xfrm>
            </p:grpSpPr>
            <p:cxnSp>
              <p:nvCxnSpPr>
                <p:cNvPr id="111" name="Straight Connector 110">
                  <a:extLst>
                    <a:ext uri="{FF2B5EF4-FFF2-40B4-BE49-F238E27FC236}">
                      <a16:creationId xmlns:a16="http://schemas.microsoft.com/office/drawing/2014/main" id="{8D2EC29F-F46A-884F-A3F4-63410D58B846}"/>
                    </a:ext>
                  </a:extLst>
                </p:cNvPr>
                <p:cNvCxnSpPr>
                  <a:cxnSpLocks/>
                </p:cNvCxnSpPr>
                <p:nvPr/>
              </p:nvCxnSpPr>
              <p:spPr>
                <a:xfrm flipH="1">
                  <a:off x="1118438" y="3007984"/>
                  <a:ext cx="2339711" cy="647"/>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F84A751-6E0C-DFA6-77DD-0256F9BDB452}"/>
                    </a:ext>
                  </a:extLst>
                </p:cNvPr>
                <p:cNvCxnSpPr/>
                <p:nvPr/>
              </p:nvCxnSpPr>
              <p:spPr>
                <a:xfrm>
                  <a:off x="1677880" y="3008631"/>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946208A-000D-DE33-465B-3C44ACE1303D}"/>
                    </a:ext>
                  </a:extLst>
                </p:cNvPr>
                <p:cNvCxnSpPr/>
                <p:nvPr/>
              </p:nvCxnSpPr>
              <p:spPr>
                <a:xfrm>
                  <a:off x="2405849" y="3008631"/>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DB2F8D7-C5B5-F7B5-CB98-4D592E4CBC3D}"/>
                    </a:ext>
                  </a:extLst>
                </p:cNvPr>
                <p:cNvCxnSpPr/>
                <p:nvPr/>
              </p:nvCxnSpPr>
              <p:spPr>
                <a:xfrm>
                  <a:off x="3458149" y="3007984"/>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65559DD-1D71-37CD-557E-0E708FA2C211}"/>
                    </a:ext>
                  </a:extLst>
                </p:cNvPr>
                <p:cNvCxnSpPr>
                  <a:cxnSpLocks/>
                </p:cNvCxnSpPr>
                <p:nvPr/>
              </p:nvCxnSpPr>
              <p:spPr>
                <a:xfrm flipV="1">
                  <a:off x="1118438" y="1966397"/>
                  <a:ext cx="0" cy="104158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CF9AA8DB-F5C3-5F6F-2780-FB500E86208C}"/>
                  </a:ext>
                </a:extLst>
              </p:cNvPr>
              <p:cNvGrpSpPr/>
              <p:nvPr/>
            </p:nvGrpSpPr>
            <p:grpSpPr>
              <a:xfrm flipH="1">
                <a:off x="4784701" y="2952477"/>
                <a:ext cx="2388093" cy="901084"/>
                <a:chOff x="1677880" y="2293495"/>
                <a:chExt cx="2388093" cy="901084"/>
              </a:xfrm>
            </p:grpSpPr>
            <p:cxnSp>
              <p:nvCxnSpPr>
                <p:cNvPr id="106" name="Straight Connector 105">
                  <a:extLst>
                    <a:ext uri="{FF2B5EF4-FFF2-40B4-BE49-F238E27FC236}">
                      <a16:creationId xmlns:a16="http://schemas.microsoft.com/office/drawing/2014/main" id="{76B136FD-9296-B452-4086-76A0ADF05507}"/>
                    </a:ext>
                  </a:extLst>
                </p:cNvPr>
                <p:cNvCxnSpPr>
                  <a:cxnSpLocks/>
                </p:cNvCxnSpPr>
                <p:nvPr/>
              </p:nvCxnSpPr>
              <p:spPr>
                <a:xfrm>
                  <a:off x="1677880" y="3008631"/>
                  <a:ext cx="2388093"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78E4B53-93DE-B610-155E-B9857C1A25A3}"/>
                    </a:ext>
                  </a:extLst>
                </p:cNvPr>
                <p:cNvCxnSpPr/>
                <p:nvPr/>
              </p:nvCxnSpPr>
              <p:spPr>
                <a:xfrm>
                  <a:off x="1677880" y="3008631"/>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D9415CB-4CF3-E939-DBD0-78725A45BC90}"/>
                    </a:ext>
                  </a:extLst>
                </p:cNvPr>
                <p:cNvCxnSpPr/>
                <p:nvPr/>
              </p:nvCxnSpPr>
              <p:spPr>
                <a:xfrm>
                  <a:off x="2405849" y="3008631"/>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F3EFAA-27E6-7C4F-85D1-B57A75802795}"/>
                    </a:ext>
                  </a:extLst>
                </p:cNvPr>
                <p:cNvCxnSpPr/>
                <p:nvPr/>
              </p:nvCxnSpPr>
              <p:spPr>
                <a:xfrm>
                  <a:off x="3320249" y="3008631"/>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70760EB-1501-5B75-25FA-CBBEBAC29FCC}"/>
                    </a:ext>
                  </a:extLst>
                </p:cNvPr>
                <p:cNvCxnSpPr>
                  <a:cxnSpLocks/>
                </p:cNvCxnSpPr>
                <p:nvPr/>
              </p:nvCxnSpPr>
              <p:spPr>
                <a:xfrm flipH="1" flipV="1">
                  <a:off x="4065973" y="2293495"/>
                  <a:ext cx="0" cy="71513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3" name="Straight Arrow Connector 92">
                <a:extLst>
                  <a:ext uri="{FF2B5EF4-FFF2-40B4-BE49-F238E27FC236}">
                    <a16:creationId xmlns:a16="http://schemas.microsoft.com/office/drawing/2014/main" id="{8BCC105B-90DC-EBAF-C3E0-EEECA07383F3}"/>
                  </a:ext>
                </a:extLst>
              </p:cNvPr>
              <p:cNvCxnSpPr>
                <a:cxnSpLocks/>
              </p:cNvCxnSpPr>
              <p:nvPr/>
            </p:nvCxnSpPr>
            <p:spPr>
              <a:xfrm flipV="1">
                <a:off x="4784701" y="2952477"/>
                <a:ext cx="0" cy="3350982"/>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D2300C0-7D49-2F2F-0F1B-846B0FD6740D}"/>
                  </a:ext>
                </a:extLst>
              </p:cNvPr>
              <p:cNvCxnSpPr>
                <a:cxnSpLocks/>
                <a:stCxn id="76" idx="1"/>
              </p:cNvCxnSpPr>
              <p:nvPr/>
            </p:nvCxnSpPr>
            <p:spPr>
              <a:xfrm flipH="1">
                <a:off x="4688385" y="5196909"/>
                <a:ext cx="190349"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C05DD7C-C2F8-0498-AE04-6210763973BD}"/>
                  </a:ext>
                </a:extLst>
              </p:cNvPr>
              <p:cNvCxnSpPr>
                <a:cxnSpLocks/>
                <a:stCxn id="78" idx="1"/>
              </p:cNvCxnSpPr>
              <p:nvPr/>
            </p:nvCxnSpPr>
            <p:spPr>
              <a:xfrm flipH="1">
                <a:off x="4784701" y="6263864"/>
                <a:ext cx="1217162" cy="20444"/>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A3200B9-2600-94E6-2063-8C48B9822E7F}"/>
                  </a:ext>
                </a:extLst>
              </p:cNvPr>
              <p:cNvCxnSpPr>
                <a:cxnSpLocks/>
                <a:stCxn id="77" idx="1"/>
              </p:cNvCxnSpPr>
              <p:nvPr/>
            </p:nvCxnSpPr>
            <p:spPr>
              <a:xfrm flipH="1">
                <a:off x="4784701" y="5738518"/>
                <a:ext cx="380480" cy="4182"/>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37DADA0-37AB-577F-BEAB-2C166937371F}"/>
                  </a:ext>
                </a:extLst>
              </p:cNvPr>
              <p:cNvSpPr txBox="1"/>
              <p:nvPr/>
            </p:nvSpPr>
            <p:spPr>
              <a:xfrm>
                <a:off x="6186150" y="2228265"/>
                <a:ext cx="2007126" cy="584775"/>
              </a:xfrm>
              <a:prstGeom prst="rect">
                <a:avLst/>
              </a:prstGeom>
              <a:noFill/>
            </p:spPr>
            <p:txBody>
              <a:bodyPr wrap="square">
                <a:spAutoFit/>
              </a:bodyPr>
              <a:lstStyle/>
              <a:p>
                <a:pPr algn="ctr"/>
                <a:r>
                  <a:rPr lang="en-US" sz="1600" b="1" dirty="0">
                    <a:solidFill>
                      <a:srgbClr val="FFC000"/>
                    </a:solidFill>
                  </a:rPr>
                  <a:t>maintenance respiration</a:t>
                </a:r>
              </a:p>
            </p:txBody>
          </p:sp>
          <p:sp>
            <p:nvSpPr>
              <p:cNvPr id="98" name="TextBox 97">
                <a:extLst>
                  <a:ext uri="{FF2B5EF4-FFF2-40B4-BE49-F238E27FC236}">
                    <a16:creationId xmlns:a16="http://schemas.microsoft.com/office/drawing/2014/main" id="{7DAB3498-6B54-AE7B-BFA6-F4F2E23E5FFF}"/>
                  </a:ext>
                </a:extLst>
              </p:cNvPr>
              <p:cNvSpPr txBox="1"/>
              <p:nvPr/>
            </p:nvSpPr>
            <p:spPr>
              <a:xfrm>
                <a:off x="3998724" y="1845482"/>
                <a:ext cx="1306439" cy="584775"/>
              </a:xfrm>
              <a:prstGeom prst="rect">
                <a:avLst/>
              </a:prstGeom>
              <a:noFill/>
            </p:spPr>
            <p:txBody>
              <a:bodyPr wrap="square">
                <a:spAutoFit/>
              </a:bodyPr>
              <a:lstStyle/>
              <a:p>
                <a:pPr algn="ctr"/>
                <a:r>
                  <a:rPr lang="en-US" sz="1600" b="1" dirty="0">
                    <a:solidFill>
                      <a:srgbClr val="FFC000"/>
                    </a:solidFill>
                  </a:rPr>
                  <a:t>growth respiration</a:t>
                </a:r>
              </a:p>
            </p:txBody>
          </p:sp>
          <p:sp>
            <p:nvSpPr>
              <p:cNvPr id="99" name="TextBox 98">
                <a:extLst>
                  <a:ext uri="{FF2B5EF4-FFF2-40B4-BE49-F238E27FC236}">
                    <a16:creationId xmlns:a16="http://schemas.microsoft.com/office/drawing/2014/main" id="{2A8A7683-43A7-0CC3-709B-1429BD412817}"/>
                  </a:ext>
                </a:extLst>
              </p:cNvPr>
              <p:cNvSpPr txBox="1"/>
              <p:nvPr/>
            </p:nvSpPr>
            <p:spPr>
              <a:xfrm rot="16200000">
                <a:off x="3328602" y="4291133"/>
                <a:ext cx="2469075" cy="338554"/>
              </a:xfrm>
              <a:prstGeom prst="rect">
                <a:avLst/>
              </a:prstGeom>
              <a:noFill/>
            </p:spPr>
            <p:txBody>
              <a:bodyPr wrap="square">
                <a:spAutoFit/>
              </a:bodyPr>
              <a:lstStyle/>
              <a:p>
                <a:pPr algn="ctr"/>
                <a:r>
                  <a:rPr lang="en-US" sz="1600" b="1" dirty="0">
                    <a:solidFill>
                      <a:srgbClr val="FFC000"/>
                    </a:solidFill>
                  </a:rPr>
                  <a:t>heterotrophic respiration</a:t>
                </a:r>
              </a:p>
            </p:txBody>
          </p:sp>
          <p:sp>
            <p:nvSpPr>
              <p:cNvPr id="100" name="TextBox 99">
                <a:extLst>
                  <a:ext uri="{FF2B5EF4-FFF2-40B4-BE49-F238E27FC236}">
                    <a16:creationId xmlns:a16="http://schemas.microsoft.com/office/drawing/2014/main" id="{6A3E35B3-B062-A188-E007-6ABF3A71171A}"/>
                  </a:ext>
                </a:extLst>
              </p:cNvPr>
              <p:cNvSpPr txBox="1"/>
              <p:nvPr/>
            </p:nvSpPr>
            <p:spPr>
              <a:xfrm>
                <a:off x="5363484" y="2542876"/>
                <a:ext cx="1306439" cy="338554"/>
              </a:xfrm>
              <a:prstGeom prst="rect">
                <a:avLst/>
              </a:prstGeom>
              <a:noFill/>
            </p:spPr>
            <p:txBody>
              <a:bodyPr wrap="square">
                <a:spAutoFit/>
              </a:bodyPr>
              <a:lstStyle/>
              <a:p>
                <a:pPr algn="ctr"/>
                <a:r>
                  <a:rPr lang="en-US" sz="1600" b="1" dirty="0">
                    <a:solidFill>
                      <a:srgbClr val="00B050"/>
                    </a:solidFill>
                  </a:rPr>
                  <a:t>allocation</a:t>
                </a:r>
              </a:p>
            </p:txBody>
          </p:sp>
          <p:sp>
            <p:nvSpPr>
              <p:cNvPr id="101" name="TextBox 100">
                <a:extLst>
                  <a:ext uri="{FF2B5EF4-FFF2-40B4-BE49-F238E27FC236}">
                    <a16:creationId xmlns:a16="http://schemas.microsoft.com/office/drawing/2014/main" id="{1BBE9744-97CF-8FB1-DDD8-B9168E04C4CB}"/>
                  </a:ext>
                </a:extLst>
              </p:cNvPr>
              <p:cNvSpPr txBox="1"/>
              <p:nvPr/>
            </p:nvSpPr>
            <p:spPr>
              <a:xfrm>
                <a:off x="5311692" y="3525951"/>
                <a:ext cx="1306439" cy="338554"/>
              </a:xfrm>
              <a:prstGeom prst="rect">
                <a:avLst/>
              </a:prstGeom>
              <a:noFill/>
            </p:spPr>
            <p:txBody>
              <a:bodyPr wrap="square">
                <a:spAutoFit/>
              </a:bodyPr>
              <a:lstStyle/>
              <a:p>
                <a:pPr algn="ctr"/>
                <a:r>
                  <a:rPr lang="en-US" sz="1600" b="1" dirty="0">
                    <a:solidFill>
                      <a:srgbClr val="00B050"/>
                    </a:solidFill>
                  </a:rPr>
                  <a:t>litterfall</a:t>
                </a:r>
              </a:p>
            </p:txBody>
          </p:sp>
          <p:sp>
            <p:nvSpPr>
              <p:cNvPr id="102" name="Parallelogram 101">
                <a:extLst>
                  <a:ext uri="{FF2B5EF4-FFF2-40B4-BE49-F238E27FC236}">
                    <a16:creationId xmlns:a16="http://schemas.microsoft.com/office/drawing/2014/main" id="{3289477C-71EA-8944-4F3C-597B075829E8}"/>
                  </a:ext>
                </a:extLst>
              </p:cNvPr>
              <p:cNvSpPr/>
              <p:nvPr/>
            </p:nvSpPr>
            <p:spPr>
              <a:xfrm flipH="1">
                <a:off x="4373697" y="4845472"/>
                <a:ext cx="3097355" cy="1756568"/>
              </a:xfrm>
              <a:prstGeom prst="parallelogram">
                <a:avLst>
                  <a:gd name="adj" fmla="val 0"/>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5B86A945-DF6D-1D94-4F9B-E70B70221A36}"/>
                  </a:ext>
                </a:extLst>
              </p:cNvPr>
              <p:cNvSpPr txBox="1"/>
              <p:nvPr/>
            </p:nvSpPr>
            <p:spPr>
              <a:xfrm rot="5400000">
                <a:off x="6970579" y="5614872"/>
                <a:ext cx="1306439" cy="338554"/>
              </a:xfrm>
              <a:prstGeom prst="rect">
                <a:avLst/>
              </a:prstGeom>
              <a:noFill/>
            </p:spPr>
            <p:txBody>
              <a:bodyPr wrap="square">
                <a:spAutoFit/>
              </a:bodyPr>
              <a:lstStyle/>
              <a:p>
                <a:pPr algn="ctr"/>
                <a:r>
                  <a:rPr lang="en-US" sz="1600" b="1" dirty="0">
                    <a:solidFill>
                      <a:schemeClr val="tx1">
                        <a:lumMod val="95000"/>
                        <a:lumOff val="5000"/>
                      </a:schemeClr>
                    </a:solidFill>
                  </a:rPr>
                  <a:t>humus</a:t>
                </a:r>
              </a:p>
            </p:txBody>
          </p:sp>
          <p:sp>
            <p:nvSpPr>
              <p:cNvPr id="104" name="Rectangle 103">
                <a:extLst>
                  <a:ext uri="{FF2B5EF4-FFF2-40B4-BE49-F238E27FC236}">
                    <a16:creationId xmlns:a16="http://schemas.microsoft.com/office/drawing/2014/main" id="{11F0C19F-34EA-1A48-495D-659AE461CD01}"/>
                  </a:ext>
                </a:extLst>
              </p:cNvPr>
              <p:cNvSpPr/>
              <p:nvPr/>
            </p:nvSpPr>
            <p:spPr>
              <a:xfrm>
                <a:off x="4130040" y="1857597"/>
                <a:ext cx="3663033" cy="711969"/>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C3010E6A-3AA9-694D-CEAD-D241E539BABD}"/>
                  </a:ext>
                </a:extLst>
              </p:cNvPr>
              <p:cNvSpPr txBox="1"/>
              <p:nvPr/>
            </p:nvSpPr>
            <p:spPr>
              <a:xfrm>
                <a:off x="6891078" y="1916120"/>
                <a:ext cx="1186699" cy="369332"/>
              </a:xfrm>
              <a:prstGeom prst="rect">
                <a:avLst/>
              </a:prstGeom>
              <a:noFill/>
            </p:spPr>
            <p:txBody>
              <a:bodyPr wrap="square">
                <a:spAutoFit/>
              </a:bodyPr>
              <a:lstStyle/>
              <a:p>
                <a:pPr algn="ctr"/>
                <a:r>
                  <a:rPr lang="en-US" dirty="0"/>
                  <a:t>NPP</a:t>
                </a:r>
              </a:p>
            </p:txBody>
          </p:sp>
        </p:grpSp>
        <p:cxnSp>
          <p:nvCxnSpPr>
            <p:cNvPr id="64" name="Straight Arrow Connector 63">
              <a:extLst>
                <a:ext uri="{FF2B5EF4-FFF2-40B4-BE49-F238E27FC236}">
                  <a16:creationId xmlns:a16="http://schemas.microsoft.com/office/drawing/2014/main" id="{1D76CAC4-61CA-11B8-6367-CF836E46B822}"/>
                </a:ext>
              </a:extLst>
            </p:cNvPr>
            <p:cNvCxnSpPr>
              <a:cxnSpLocks/>
              <a:endCxn id="78" idx="0"/>
            </p:cNvCxnSpPr>
            <p:nvPr/>
          </p:nvCxnSpPr>
          <p:spPr>
            <a:xfrm>
              <a:off x="10710195" y="4265639"/>
              <a:ext cx="352023" cy="155969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C14EF1A-9355-E459-7E67-98AFE83E93C4}"/>
                </a:ext>
              </a:extLst>
            </p:cNvPr>
            <p:cNvCxnSpPr>
              <a:cxnSpLocks/>
              <a:endCxn id="77" idx="0"/>
            </p:cNvCxnSpPr>
            <p:nvPr/>
          </p:nvCxnSpPr>
          <p:spPr>
            <a:xfrm flipH="1">
              <a:off x="10468968" y="4259275"/>
              <a:ext cx="218542" cy="10119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B9DBB34-C3F9-0098-FAD9-D7795DA1D69C}"/>
                </a:ext>
              </a:extLst>
            </p:cNvPr>
            <p:cNvCxnSpPr>
              <a:cxnSpLocks/>
              <a:endCxn id="77" idx="0"/>
            </p:cNvCxnSpPr>
            <p:nvPr/>
          </p:nvCxnSpPr>
          <p:spPr>
            <a:xfrm>
              <a:off x="9802960" y="4259011"/>
              <a:ext cx="666008" cy="10122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B791F42-3B71-A737-24C2-A7FD947B79D2}"/>
                </a:ext>
              </a:extLst>
            </p:cNvPr>
            <p:cNvCxnSpPr>
              <a:cxnSpLocks/>
              <a:endCxn id="78" idx="0"/>
            </p:cNvCxnSpPr>
            <p:nvPr/>
          </p:nvCxnSpPr>
          <p:spPr>
            <a:xfrm>
              <a:off x="9824623" y="4285906"/>
              <a:ext cx="1237595" cy="15394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3E45ABF-C010-FEF0-47CC-45D4D972B79D}"/>
                </a:ext>
              </a:extLst>
            </p:cNvPr>
            <p:cNvSpPr txBox="1"/>
            <p:nvPr/>
          </p:nvSpPr>
          <p:spPr>
            <a:xfrm>
              <a:off x="9618115" y="4267390"/>
              <a:ext cx="1695443" cy="338554"/>
            </a:xfrm>
            <a:prstGeom prst="rect">
              <a:avLst/>
            </a:prstGeom>
            <a:noFill/>
          </p:spPr>
          <p:txBody>
            <a:bodyPr wrap="square">
              <a:spAutoFit/>
            </a:bodyPr>
            <a:lstStyle/>
            <a:p>
              <a:pPr algn="ctr"/>
              <a:r>
                <a:rPr lang="en-US" sz="1600" b="1" dirty="0">
                  <a:solidFill>
                    <a:srgbClr val="00B050"/>
                  </a:solidFill>
                </a:rPr>
                <a:t>humus formation</a:t>
              </a:r>
            </a:p>
          </p:txBody>
        </p:sp>
      </p:grpSp>
    </p:spTree>
    <p:extLst>
      <p:ext uri="{BB962C8B-B14F-4D97-AF65-F5344CB8AC3E}">
        <p14:creationId xmlns:p14="http://schemas.microsoft.com/office/powerpoint/2010/main" val="411125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5E22-A8F0-4A0A-B734-50B549A55119}"/>
              </a:ext>
            </a:extLst>
          </p:cNvPr>
          <p:cNvSpPr>
            <a:spLocks noGrp="1"/>
          </p:cNvSpPr>
          <p:nvPr>
            <p:ph type="title"/>
          </p:nvPr>
        </p:nvSpPr>
        <p:spPr/>
        <p:txBody>
          <a:bodyPr/>
          <a:lstStyle/>
          <a:p>
            <a:r>
              <a:rPr lang="en-US" dirty="0"/>
              <a:t>Outputs for CMIP 6 - </a:t>
            </a:r>
            <a:r>
              <a:rPr lang="en-US" b="0" i="0" dirty="0">
                <a:solidFill>
                  <a:srgbClr val="464646"/>
                </a:solidFill>
                <a:effectLst/>
              </a:rPr>
              <a:t>1%CO2-bgc</a:t>
            </a:r>
            <a:endParaRPr lang="en-US" dirty="0"/>
          </a:p>
        </p:txBody>
      </p:sp>
      <p:sp>
        <p:nvSpPr>
          <p:cNvPr id="6" name="TextBox 5">
            <a:extLst>
              <a:ext uri="{FF2B5EF4-FFF2-40B4-BE49-F238E27FC236}">
                <a16:creationId xmlns:a16="http://schemas.microsoft.com/office/drawing/2014/main" id="{93DAAD9E-7CB4-4AD4-94F7-EC7785F844EA}"/>
              </a:ext>
            </a:extLst>
          </p:cNvPr>
          <p:cNvSpPr txBox="1"/>
          <p:nvPr/>
        </p:nvSpPr>
        <p:spPr>
          <a:xfrm>
            <a:off x="415587" y="1490633"/>
            <a:ext cx="4534564" cy="400110"/>
          </a:xfrm>
          <a:prstGeom prst="rect">
            <a:avLst/>
          </a:prstGeom>
          <a:noFill/>
        </p:spPr>
        <p:txBody>
          <a:bodyPr wrap="square">
            <a:spAutoFit/>
          </a:bodyPr>
          <a:lstStyle/>
          <a:p>
            <a:r>
              <a:rPr lang="en-US" sz="2000" b="1" u="sng" dirty="0"/>
              <a:t>C fluxes:</a:t>
            </a:r>
          </a:p>
        </p:txBody>
      </p:sp>
      <p:sp>
        <p:nvSpPr>
          <p:cNvPr id="8" name="Content Placeholder 7">
            <a:extLst>
              <a:ext uri="{FF2B5EF4-FFF2-40B4-BE49-F238E27FC236}">
                <a16:creationId xmlns:a16="http://schemas.microsoft.com/office/drawing/2014/main" id="{EA7B961F-8AEA-4289-8874-F711AFB10AE3}"/>
              </a:ext>
            </a:extLst>
          </p:cNvPr>
          <p:cNvSpPr>
            <a:spLocks noGrp="1"/>
          </p:cNvSpPr>
          <p:nvPr>
            <p:ph idx="1"/>
          </p:nvPr>
        </p:nvSpPr>
        <p:spPr>
          <a:xfrm>
            <a:off x="0" y="1890743"/>
            <a:ext cx="7355147" cy="4674615"/>
          </a:xfrm>
        </p:spPr>
        <p:txBody>
          <a:bodyPr>
            <a:normAutofit/>
          </a:bodyPr>
          <a:lstStyle/>
          <a:p>
            <a:r>
              <a:rPr lang="en-US" sz="1600" dirty="0"/>
              <a:t>surface_net_downward_mass_flux_of_carbon_dioxide_expressed_as_carbon_due_to_all_land_processes</a:t>
            </a:r>
          </a:p>
          <a:p>
            <a:r>
              <a:rPr lang="en-US" sz="1600" dirty="0"/>
              <a:t>C_mass_flux_out_of_atmosphere_due_to_gross_primary_production_on_land</a:t>
            </a:r>
          </a:p>
          <a:p>
            <a:r>
              <a:rPr lang="en-US" sz="1600" dirty="0"/>
              <a:t>C_mass_flux_out_of_atmosphere_due_to_net_primary_production_on_land</a:t>
            </a:r>
          </a:p>
          <a:p>
            <a:r>
              <a:rPr lang="en-US" sz="1600" dirty="0" err="1"/>
              <a:t>C_mass_flux_into_atmosphere_due_to_autotrophic</a:t>
            </a:r>
            <a:r>
              <a:rPr lang="en-US" sz="1600" dirty="0"/>
              <a:t>_(plant)_</a:t>
            </a:r>
            <a:r>
              <a:rPr lang="en-US" sz="1600" dirty="0" err="1"/>
              <a:t>respiration_on_land</a:t>
            </a:r>
            <a:endParaRPr lang="en-US" sz="1600" dirty="0"/>
          </a:p>
          <a:p>
            <a:r>
              <a:rPr lang="en-US" sz="1600" dirty="0"/>
              <a:t>C_mass_flux_into_atmosphere_due_to_growth_autotrophic_respiration_on_land</a:t>
            </a:r>
          </a:p>
          <a:p>
            <a:r>
              <a:rPr lang="en-US" sz="1600" dirty="0"/>
              <a:t>C_mass_flux_into_atmosphere_due_to_heterotrophic_respiration_on_land</a:t>
            </a:r>
          </a:p>
          <a:p>
            <a:r>
              <a:rPr lang="en-US" sz="1600" dirty="0"/>
              <a:t>C_mass_flux_into_atmosphere_due_to_maintenance_autotrophic_respiration_on_land</a:t>
            </a:r>
          </a:p>
          <a:p>
            <a:r>
              <a:rPr lang="en-US" sz="1600" dirty="0" err="1"/>
              <a:t>C_mass_flux_due_to_npp_allocation_to_leaf</a:t>
            </a:r>
            <a:endParaRPr lang="en-US" sz="1600" dirty="0"/>
          </a:p>
          <a:p>
            <a:r>
              <a:rPr lang="en-US" sz="1600" dirty="0" err="1"/>
              <a:t>C_mass_flux_due_to_npp_allocation_to_roots</a:t>
            </a:r>
            <a:endParaRPr lang="en-US" sz="1600" dirty="0"/>
          </a:p>
          <a:p>
            <a:r>
              <a:rPr lang="en-US" sz="1600" dirty="0" err="1"/>
              <a:t>C_mass_flux_due_to_npp_allocation_to_wood</a:t>
            </a:r>
            <a:endParaRPr lang="en-US" sz="1600" dirty="0"/>
          </a:p>
          <a:p>
            <a:r>
              <a:rPr lang="en-US" sz="1600" dirty="0" err="1"/>
              <a:t>total_C_mass_flux_from_vegetation_to_litter</a:t>
            </a:r>
            <a:endParaRPr lang="en-US" sz="1600" dirty="0"/>
          </a:p>
          <a:p>
            <a:r>
              <a:rPr lang="en-US" sz="1600" dirty="0" err="1"/>
              <a:t>C_mass_flux_into_soil_from_litter</a:t>
            </a:r>
            <a:endParaRPr lang="en-US" sz="1600" dirty="0"/>
          </a:p>
        </p:txBody>
      </p:sp>
      <p:sp>
        <p:nvSpPr>
          <p:cNvPr id="9" name="TextBox 8">
            <a:extLst>
              <a:ext uri="{FF2B5EF4-FFF2-40B4-BE49-F238E27FC236}">
                <a16:creationId xmlns:a16="http://schemas.microsoft.com/office/drawing/2014/main" id="{B6568458-B280-4856-8B77-97AE36734A68}"/>
              </a:ext>
            </a:extLst>
          </p:cNvPr>
          <p:cNvSpPr txBox="1"/>
          <p:nvPr/>
        </p:nvSpPr>
        <p:spPr>
          <a:xfrm>
            <a:off x="7414887" y="2585281"/>
            <a:ext cx="1583924" cy="400110"/>
          </a:xfrm>
          <a:prstGeom prst="rect">
            <a:avLst/>
          </a:prstGeom>
          <a:noFill/>
        </p:spPr>
        <p:txBody>
          <a:bodyPr wrap="square">
            <a:spAutoFit/>
          </a:bodyPr>
          <a:lstStyle/>
          <a:p>
            <a:r>
              <a:rPr lang="en-US" sz="2000" b="1" dirty="0"/>
              <a:t>GPP, NPP</a:t>
            </a:r>
          </a:p>
        </p:txBody>
      </p:sp>
      <p:sp>
        <p:nvSpPr>
          <p:cNvPr id="10" name="Right Brace 9">
            <a:extLst>
              <a:ext uri="{FF2B5EF4-FFF2-40B4-BE49-F238E27FC236}">
                <a16:creationId xmlns:a16="http://schemas.microsoft.com/office/drawing/2014/main" id="{DCD0BBF9-8F7C-4AFF-B288-1EAECFAC04D3}"/>
              </a:ext>
            </a:extLst>
          </p:cNvPr>
          <p:cNvSpPr/>
          <p:nvPr/>
        </p:nvSpPr>
        <p:spPr>
          <a:xfrm>
            <a:off x="6882410" y="2508043"/>
            <a:ext cx="435006" cy="628315"/>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055CAB91-BF74-48B6-B2C9-C675FC7DA660}"/>
              </a:ext>
            </a:extLst>
          </p:cNvPr>
          <p:cNvSpPr/>
          <p:nvPr/>
        </p:nvSpPr>
        <p:spPr>
          <a:xfrm>
            <a:off x="7140872" y="3234293"/>
            <a:ext cx="435006" cy="1355783"/>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29292248-B5B3-408E-BF09-6CDBF6DC2643}"/>
              </a:ext>
            </a:extLst>
          </p:cNvPr>
          <p:cNvSpPr txBox="1"/>
          <p:nvPr/>
        </p:nvSpPr>
        <p:spPr>
          <a:xfrm>
            <a:off x="7596042" y="3712129"/>
            <a:ext cx="1583924" cy="400110"/>
          </a:xfrm>
          <a:prstGeom prst="rect">
            <a:avLst/>
          </a:prstGeom>
          <a:noFill/>
        </p:spPr>
        <p:txBody>
          <a:bodyPr wrap="square">
            <a:spAutoFit/>
          </a:bodyPr>
          <a:lstStyle/>
          <a:p>
            <a:r>
              <a:rPr lang="en-US" sz="2000" b="1" dirty="0"/>
              <a:t>respiration</a:t>
            </a:r>
          </a:p>
        </p:txBody>
      </p:sp>
      <p:sp>
        <p:nvSpPr>
          <p:cNvPr id="13" name="Right Brace 12">
            <a:extLst>
              <a:ext uri="{FF2B5EF4-FFF2-40B4-BE49-F238E27FC236}">
                <a16:creationId xmlns:a16="http://schemas.microsoft.com/office/drawing/2014/main" id="{A0E1F6CD-A890-4D4B-B2C1-9CE12D6F51E4}"/>
              </a:ext>
            </a:extLst>
          </p:cNvPr>
          <p:cNvSpPr/>
          <p:nvPr/>
        </p:nvSpPr>
        <p:spPr>
          <a:xfrm>
            <a:off x="4145915" y="4813751"/>
            <a:ext cx="435006" cy="954104"/>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FEA8184E-8570-422E-B445-4281DD49EDFA}"/>
              </a:ext>
            </a:extLst>
          </p:cNvPr>
          <p:cNvSpPr txBox="1"/>
          <p:nvPr/>
        </p:nvSpPr>
        <p:spPr>
          <a:xfrm>
            <a:off x="4708584" y="5054462"/>
            <a:ext cx="1979166" cy="400110"/>
          </a:xfrm>
          <a:prstGeom prst="rect">
            <a:avLst/>
          </a:prstGeom>
          <a:noFill/>
        </p:spPr>
        <p:txBody>
          <a:bodyPr wrap="square">
            <a:spAutoFit/>
          </a:bodyPr>
          <a:lstStyle/>
          <a:p>
            <a:r>
              <a:rPr lang="en-US" sz="2000" b="1" dirty="0"/>
              <a:t>plant allocation</a:t>
            </a:r>
          </a:p>
        </p:txBody>
      </p:sp>
      <p:sp>
        <p:nvSpPr>
          <p:cNvPr id="15" name="TextBox 14">
            <a:extLst>
              <a:ext uri="{FF2B5EF4-FFF2-40B4-BE49-F238E27FC236}">
                <a16:creationId xmlns:a16="http://schemas.microsoft.com/office/drawing/2014/main" id="{BD00CDC1-D542-4AB6-A33F-6F702968B044}"/>
              </a:ext>
            </a:extLst>
          </p:cNvPr>
          <p:cNvSpPr txBox="1"/>
          <p:nvPr/>
        </p:nvSpPr>
        <p:spPr>
          <a:xfrm>
            <a:off x="4654855" y="5966418"/>
            <a:ext cx="1979166" cy="400110"/>
          </a:xfrm>
          <a:prstGeom prst="rect">
            <a:avLst/>
          </a:prstGeom>
          <a:noFill/>
        </p:spPr>
        <p:txBody>
          <a:bodyPr wrap="square">
            <a:spAutoFit/>
          </a:bodyPr>
          <a:lstStyle/>
          <a:p>
            <a:r>
              <a:rPr lang="en-US" sz="2000" b="1" dirty="0"/>
              <a:t>C transfer</a:t>
            </a:r>
          </a:p>
        </p:txBody>
      </p:sp>
      <p:sp>
        <p:nvSpPr>
          <p:cNvPr id="16" name="Right Brace 15">
            <a:extLst>
              <a:ext uri="{FF2B5EF4-FFF2-40B4-BE49-F238E27FC236}">
                <a16:creationId xmlns:a16="http://schemas.microsoft.com/office/drawing/2014/main" id="{9E59B868-041D-4BE9-B4C2-715D1A2F560D}"/>
              </a:ext>
            </a:extLst>
          </p:cNvPr>
          <p:cNvSpPr/>
          <p:nvPr/>
        </p:nvSpPr>
        <p:spPr>
          <a:xfrm>
            <a:off x="4071981" y="5820848"/>
            <a:ext cx="435006" cy="69125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5755BCF5-A6DB-4EB0-AF8B-AC21AD51A595}"/>
              </a:ext>
            </a:extLst>
          </p:cNvPr>
          <p:cNvSpPr/>
          <p:nvPr/>
        </p:nvSpPr>
        <p:spPr>
          <a:xfrm>
            <a:off x="7082950" y="1919846"/>
            <a:ext cx="435006" cy="517324"/>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0B37C88D-E254-458C-8BA6-F670B3D139B4}"/>
              </a:ext>
            </a:extLst>
          </p:cNvPr>
          <p:cNvSpPr txBox="1"/>
          <p:nvPr/>
        </p:nvSpPr>
        <p:spPr>
          <a:xfrm>
            <a:off x="7500297" y="1920640"/>
            <a:ext cx="1108232" cy="400110"/>
          </a:xfrm>
          <a:prstGeom prst="rect">
            <a:avLst/>
          </a:prstGeom>
          <a:noFill/>
        </p:spPr>
        <p:txBody>
          <a:bodyPr wrap="square">
            <a:spAutoFit/>
          </a:bodyPr>
          <a:lstStyle/>
          <a:p>
            <a:r>
              <a:rPr lang="en-US" sz="2000" b="1" dirty="0"/>
              <a:t>net flux</a:t>
            </a:r>
          </a:p>
        </p:txBody>
      </p:sp>
      <p:grpSp>
        <p:nvGrpSpPr>
          <p:cNvPr id="56" name="Group 55">
            <a:extLst>
              <a:ext uri="{FF2B5EF4-FFF2-40B4-BE49-F238E27FC236}">
                <a16:creationId xmlns:a16="http://schemas.microsoft.com/office/drawing/2014/main" id="{2079A697-A4C6-F757-6C84-C6F3E17E2F37}"/>
              </a:ext>
            </a:extLst>
          </p:cNvPr>
          <p:cNvGrpSpPr/>
          <p:nvPr/>
        </p:nvGrpSpPr>
        <p:grpSpPr>
          <a:xfrm>
            <a:off x="8347642" y="1562879"/>
            <a:ext cx="4194552" cy="4756558"/>
            <a:chOff x="8347642" y="1562879"/>
            <a:chExt cx="4194552" cy="4756558"/>
          </a:xfrm>
        </p:grpSpPr>
        <p:grpSp>
          <p:nvGrpSpPr>
            <p:cNvPr id="117" name="Group 116">
              <a:extLst>
                <a:ext uri="{FF2B5EF4-FFF2-40B4-BE49-F238E27FC236}">
                  <a16:creationId xmlns:a16="http://schemas.microsoft.com/office/drawing/2014/main" id="{4141879D-32B4-4077-BCDD-018E2139B050}"/>
                </a:ext>
              </a:extLst>
            </p:cNvPr>
            <p:cNvGrpSpPr/>
            <p:nvPr/>
          </p:nvGrpSpPr>
          <p:grpSpPr>
            <a:xfrm>
              <a:off x="8347642" y="1562879"/>
              <a:ext cx="4194552" cy="4756558"/>
              <a:chOff x="3998724" y="1845482"/>
              <a:chExt cx="4194552" cy="4756558"/>
            </a:xfrm>
          </p:grpSpPr>
          <p:sp>
            <p:nvSpPr>
              <p:cNvPr id="118" name="TextBox 117">
                <a:extLst>
                  <a:ext uri="{FF2B5EF4-FFF2-40B4-BE49-F238E27FC236}">
                    <a16:creationId xmlns:a16="http://schemas.microsoft.com/office/drawing/2014/main" id="{16FFE87E-F890-4CE8-B284-332E9F29F17C}"/>
                  </a:ext>
                </a:extLst>
              </p:cNvPr>
              <p:cNvSpPr txBox="1"/>
              <p:nvPr/>
            </p:nvSpPr>
            <p:spPr>
              <a:xfrm>
                <a:off x="5376286" y="2095792"/>
                <a:ext cx="1216240" cy="369332"/>
              </a:xfrm>
              <a:prstGeom prst="rect">
                <a:avLst/>
              </a:prstGeom>
              <a:noFill/>
              <a:ln w="38100">
                <a:solidFill>
                  <a:schemeClr val="tx1">
                    <a:lumMod val="95000"/>
                    <a:lumOff val="5000"/>
                  </a:schemeClr>
                </a:solidFill>
              </a:ln>
            </p:spPr>
            <p:txBody>
              <a:bodyPr wrap="square" rtlCol="0">
                <a:spAutoFit/>
              </a:bodyPr>
              <a:lstStyle/>
              <a:p>
                <a:pPr algn="ctr"/>
                <a:r>
                  <a:rPr lang="en-US" dirty="0"/>
                  <a:t>GPP</a:t>
                </a:r>
              </a:p>
            </p:txBody>
          </p:sp>
          <p:sp>
            <p:nvSpPr>
              <p:cNvPr id="119" name="TextBox 118">
                <a:extLst>
                  <a:ext uri="{FF2B5EF4-FFF2-40B4-BE49-F238E27FC236}">
                    <a16:creationId xmlns:a16="http://schemas.microsoft.com/office/drawing/2014/main" id="{BA95941A-345A-4350-A594-AA4A050A4AC4}"/>
                  </a:ext>
                </a:extLst>
              </p:cNvPr>
              <p:cNvSpPr txBox="1"/>
              <p:nvPr/>
            </p:nvSpPr>
            <p:spPr>
              <a:xfrm>
                <a:off x="5121577" y="3143040"/>
                <a:ext cx="671873" cy="369332"/>
              </a:xfrm>
              <a:prstGeom prst="rect">
                <a:avLst/>
              </a:prstGeom>
              <a:noFill/>
              <a:ln w="38100">
                <a:solidFill>
                  <a:schemeClr val="tx1">
                    <a:lumMod val="95000"/>
                    <a:lumOff val="5000"/>
                  </a:schemeClr>
                </a:solidFill>
              </a:ln>
            </p:spPr>
            <p:txBody>
              <a:bodyPr wrap="square" rtlCol="0">
                <a:spAutoFit/>
              </a:bodyPr>
              <a:lstStyle/>
              <a:p>
                <a:pPr algn="ctr"/>
                <a:r>
                  <a:rPr lang="en-US" dirty="0"/>
                  <a:t>leaf</a:t>
                </a:r>
              </a:p>
            </p:txBody>
          </p:sp>
          <p:sp>
            <p:nvSpPr>
              <p:cNvPr id="120" name="TextBox 119">
                <a:extLst>
                  <a:ext uri="{FF2B5EF4-FFF2-40B4-BE49-F238E27FC236}">
                    <a16:creationId xmlns:a16="http://schemas.microsoft.com/office/drawing/2014/main" id="{EA309B5F-ABAB-4E14-AC66-4E613DFF4A10}"/>
                  </a:ext>
                </a:extLst>
              </p:cNvPr>
              <p:cNvSpPr txBox="1"/>
              <p:nvPr/>
            </p:nvSpPr>
            <p:spPr>
              <a:xfrm>
                <a:off x="5984406" y="3139072"/>
                <a:ext cx="671873" cy="369332"/>
              </a:xfrm>
              <a:prstGeom prst="rect">
                <a:avLst/>
              </a:prstGeom>
              <a:noFill/>
              <a:ln w="38100">
                <a:solidFill>
                  <a:schemeClr val="tx1">
                    <a:lumMod val="95000"/>
                    <a:lumOff val="5000"/>
                  </a:schemeClr>
                </a:solidFill>
              </a:ln>
            </p:spPr>
            <p:txBody>
              <a:bodyPr wrap="square" rtlCol="0">
                <a:spAutoFit/>
              </a:bodyPr>
              <a:lstStyle/>
              <a:p>
                <a:pPr algn="ctr"/>
                <a:r>
                  <a:rPr lang="en-US" dirty="0"/>
                  <a:t>stem</a:t>
                </a:r>
              </a:p>
            </p:txBody>
          </p:sp>
          <p:sp>
            <p:nvSpPr>
              <p:cNvPr id="121" name="TextBox 120">
                <a:extLst>
                  <a:ext uri="{FF2B5EF4-FFF2-40B4-BE49-F238E27FC236}">
                    <a16:creationId xmlns:a16="http://schemas.microsoft.com/office/drawing/2014/main" id="{D302193E-76EE-431E-AA69-21FE87E91EDF}"/>
                  </a:ext>
                </a:extLst>
              </p:cNvPr>
              <p:cNvSpPr txBox="1"/>
              <p:nvPr/>
            </p:nvSpPr>
            <p:spPr>
              <a:xfrm>
                <a:off x="6911856" y="3139072"/>
                <a:ext cx="671873" cy="369332"/>
              </a:xfrm>
              <a:prstGeom prst="rect">
                <a:avLst/>
              </a:prstGeom>
              <a:noFill/>
              <a:ln w="38100">
                <a:solidFill>
                  <a:schemeClr val="tx1">
                    <a:lumMod val="95000"/>
                    <a:lumOff val="5000"/>
                  </a:schemeClr>
                </a:solidFill>
              </a:ln>
            </p:spPr>
            <p:txBody>
              <a:bodyPr wrap="square" rtlCol="0">
                <a:spAutoFit/>
              </a:bodyPr>
              <a:lstStyle/>
              <a:p>
                <a:pPr algn="ctr"/>
                <a:r>
                  <a:rPr lang="en-US" dirty="0"/>
                  <a:t>root</a:t>
                </a:r>
              </a:p>
            </p:txBody>
          </p:sp>
          <p:sp>
            <p:nvSpPr>
              <p:cNvPr id="122" name="TextBox 121">
                <a:extLst>
                  <a:ext uri="{FF2B5EF4-FFF2-40B4-BE49-F238E27FC236}">
                    <a16:creationId xmlns:a16="http://schemas.microsoft.com/office/drawing/2014/main" id="{E0C40117-22B8-4026-8963-111CCFA2F1BF}"/>
                  </a:ext>
                </a:extLst>
              </p:cNvPr>
              <p:cNvSpPr txBox="1"/>
              <p:nvPr/>
            </p:nvSpPr>
            <p:spPr>
              <a:xfrm>
                <a:off x="5121577" y="3871108"/>
                <a:ext cx="664929" cy="646331"/>
              </a:xfrm>
              <a:prstGeom prst="rect">
                <a:avLst/>
              </a:prstGeom>
              <a:noFill/>
              <a:ln w="38100">
                <a:solidFill>
                  <a:schemeClr val="tx1">
                    <a:lumMod val="95000"/>
                    <a:lumOff val="5000"/>
                  </a:schemeClr>
                </a:solidFill>
              </a:ln>
            </p:spPr>
            <p:txBody>
              <a:bodyPr wrap="square" rtlCol="0">
                <a:spAutoFit/>
              </a:bodyPr>
              <a:lstStyle/>
              <a:p>
                <a:pPr algn="ctr"/>
                <a:r>
                  <a:rPr lang="en-US" dirty="0"/>
                  <a:t>leaf </a:t>
                </a:r>
              </a:p>
              <a:p>
                <a:pPr algn="ctr"/>
                <a:r>
                  <a:rPr lang="en-US" dirty="0"/>
                  <a:t>litter</a:t>
                </a:r>
              </a:p>
            </p:txBody>
          </p:sp>
          <p:sp>
            <p:nvSpPr>
              <p:cNvPr id="123" name="TextBox 122">
                <a:extLst>
                  <a:ext uri="{FF2B5EF4-FFF2-40B4-BE49-F238E27FC236}">
                    <a16:creationId xmlns:a16="http://schemas.microsoft.com/office/drawing/2014/main" id="{D1FF8BE3-1710-45EC-8529-AB5449CC73CF}"/>
                  </a:ext>
                </a:extLst>
              </p:cNvPr>
              <p:cNvSpPr txBox="1"/>
              <p:nvPr/>
            </p:nvSpPr>
            <p:spPr>
              <a:xfrm>
                <a:off x="5954572" y="3871108"/>
                <a:ext cx="740414" cy="646331"/>
              </a:xfrm>
              <a:prstGeom prst="rect">
                <a:avLst/>
              </a:prstGeom>
              <a:noFill/>
              <a:ln w="38100">
                <a:solidFill>
                  <a:schemeClr val="tx1">
                    <a:lumMod val="95000"/>
                    <a:lumOff val="5000"/>
                  </a:schemeClr>
                </a:solidFill>
              </a:ln>
            </p:spPr>
            <p:txBody>
              <a:bodyPr wrap="square" rtlCol="0">
                <a:spAutoFit/>
              </a:bodyPr>
              <a:lstStyle/>
              <a:p>
                <a:pPr algn="ctr"/>
                <a:r>
                  <a:rPr lang="en-US" dirty="0"/>
                  <a:t>stem </a:t>
                </a:r>
              </a:p>
              <a:p>
                <a:pPr algn="ctr"/>
                <a:r>
                  <a:rPr lang="en-US" dirty="0"/>
                  <a:t>litter</a:t>
                </a:r>
              </a:p>
            </p:txBody>
          </p:sp>
          <p:sp>
            <p:nvSpPr>
              <p:cNvPr id="124" name="TextBox 123">
                <a:extLst>
                  <a:ext uri="{FF2B5EF4-FFF2-40B4-BE49-F238E27FC236}">
                    <a16:creationId xmlns:a16="http://schemas.microsoft.com/office/drawing/2014/main" id="{2111FCFD-296E-45AE-8621-5869173197D5}"/>
                  </a:ext>
                </a:extLst>
              </p:cNvPr>
              <p:cNvSpPr txBox="1"/>
              <p:nvPr/>
            </p:nvSpPr>
            <p:spPr>
              <a:xfrm>
                <a:off x="6873520" y="3877736"/>
                <a:ext cx="740415" cy="646331"/>
              </a:xfrm>
              <a:prstGeom prst="rect">
                <a:avLst/>
              </a:prstGeom>
              <a:noFill/>
              <a:ln w="38100">
                <a:solidFill>
                  <a:schemeClr val="tx1">
                    <a:lumMod val="95000"/>
                    <a:lumOff val="5000"/>
                  </a:schemeClr>
                </a:solidFill>
              </a:ln>
            </p:spPr>
            <p:txBody>
              <a:bodyPr wrap="square" rtlCol="0">
                <a:spAutoFit/>
              </a:bodyPr>
              <a:lstStyle/>
              <a:p>
                <a:pPr algn="ctr"/>
                <a:r>
                  <a:rPr lang="en-US" dirty="0"/>
                  <a:t>root</a:t>
                </a:r>
              </a:p>
              <a:p>
                <a:pPr algn="ctr"/>
                <a:r>
                  <a:rPr lang="en-US" dirty="0"/>
                  <a:t>litter</a:t>
                </a:r>
              </a:p>
            </p:txBody>
          </p:sp>
          <p:sp>
            <p:nvSpPr>
              <p:cNvPr id="125" name="TextBox 124">
                <a:extLst>
                  <a:ext uri="{FF2B5EF4-FFF2-40B4-BE49-F238E27FC236}">
                    <a16:creationId xmlns:a16="http://schemas.microsoft.com/office/drawing/2014/main" id="{B201CDD5-D936-48CA-8A90-F608D4A76459}"/>
                  </a:ext>
                </a:extLst>
              </p:cNvPr>
              <p:cNvSpPr txBox="1"/>
              <p:nvPr/>
            </p:nvSpPr>
            <p:spPr>
              <a:xfrm>
                <a:off x="4878734" y="5012243"/>
                <a:ext cx="1345293" cy="369332"/>
              </a:xfrm>
              <a:prstGeom prst="rect">
                <a:avLst/>
              </a:prstGeom>
              <a:noFill/>
              <a:ln w="38100">
                <a:solidFill>
                  <a:schemeClr val="tx1">
                    <a:lumMod val="95000"/>
                    <a:lumOff val="5000"/>
                  </a:schemeClr>
                </a:solidFill>
              </a:ln>
            </p:spPr>
            <p:txBody>
              <a:bodyPr wrap="square" rtlCol="0">
                <a:spAutoFit/>
              </a:bodyPr>
              <a:lstStyle/>
              <a:p>
                <a:pPr algn="ctr"/>
                <a:r>
                  <a:rPr lang="en-US" dirty="0"/>
                  <a:t>active SOM</a:t>
                </a:r>
              </a:p>
            </p:txBody>
          </p:sp>
          <p:sp>
            <p:nvSpPr>
              <p:cNvPr id="126" name="TextBox 125">
                <a:extLst>
                  <a:ext uri="{FF2B5EF4-FFF2-40B4-BE49-F238E27FC236}">
                    <a16:creationId xmlns:a16="http://schemas.microsoft.com/office/drawing/2014/main" id="{6F419F72-967B-404A-B167-E9EBE2F45362}"/>
                  </a:ext>
                </a:extLst>
              </p:cNvPr>
              <p:cNvSpPr txBox="1"/>
              <p:nvPr/>
            </p:nvSpPr>
            <p:spPr>
              <a:xfrm>
                <a:off x="5165181" y="5553852"/>
                <a:ext cx="1909737" cy="369332"/>
              </a:xfrm>
              <a:prstGeom prst="rect">
                <a:avLst/>
              </a:prstGeom>
              <a:noFill/>
              <a:ln w="38100">
                <a:solidFill>
                  <a:schemeClr val="tx1">
                    <a:lumMod val="95000"/>
                    <a:lumOff val="5000"/>
                  </a:schemeClr>
                </a:solidFill>
              </a:ln>
            </p:spPr>
            <p:txBody>
              <a:bodyPr wrap="square" rtlCol="0">
                <a:spAutoFit/>
              </a:bodyPr>
              <a:lstStyle/>
              <a:p>
                <a:pPr algn="ctr"/>
                <a:r>
                  <a:rPr lang="en-US" dirty="0"/>
                  <a:t>intermediate SOM</a:t>
                </a:r>
              </a:p>
            </p:txBody>
          </p:sp>
          <p:sp>
            <p:nvSpPr>
              <p:cNvPr id="127" name="TextBox 126">
                <a:extLst>
                  <a:ext uri="{FF2B5EF4-FFF2-40B4-BE49-F238E27FC236}">
                    <a16:creationId xmlns:a16="http://schemas.microsoft.com/office/drawing/2014/main" id="{311478CC-44E8-4F6E-846E-A2D5571AC2EF}"/>
                  </a:ext>
                </a:extLst>
              </p:cNvPr>
              <p:cNvSpPr txBox="1"/>
              <p:nvPr/>
            </p:nvSpPr>
            <p:spPr>
              <a:xfrm>
                <a:off x="6001863" y="6107938"/>
                <a:ext cx="1422874" cy="369332"/>
              </a:xfrm>
              <a:prstGeom prst="rect">
                <a:avLst/>
              </a:prstGeom>
              <a:noFill/>
              <a:ln w="38100">
                <a:solidFill>
                  <a:schemeClr val="tx1">
                    <a:lumMod val="95000"/>
                    <a:lumOff val="5000"/>
                  </a:schemeClr>
                </a:solidFill>
              </a:ln>
            </p:spPr>
            <p:txBody>
              <a:bodyPr wrap="square" rtlCol="0">
                <a:spAutoFit/>
              </a:bodyPr>
              <a:lstStyle/>
              <a:p>
                <a:pPr algn="ctr"/>
                <a:r>
                  <a:rPr lang="en-US" dirty="0"/>
                  <a:t>passive SOM</a:t>
                </a:r>
              </a:p>
            </p:txBody>
          </p:sp>
          <p:cxnSp>
            <p:nvCxnSpPr>
              <p:cNvPr id="128" name="Straight Arrow Connector 127">
                <a:extLst>
                  <a:ext uri="{FF2B5EF4-FFF2-40B4-BE49-F238E27FC236}">
                    <a16:creationId xmlns:a16="http://schemas.microsoft.com/office/drawing/2014/main" id="{7B0BFDFD-7F8D-4638-B4A7-96E80490590C}"/>
                  </a:ext>
                </a:extLst>
              </p:cNvPr>
              <p:cNvCxnSpPr>
                <a:cxnSpLocks/>
                <a:stCxn id="124" idx="2"/>
                <a:endCxn id="126" idx="0"/>
              </p:cNvCxnSpPr>
              <p:nvPr/>
            </p:nvCxnSpPr>
            <p:spPr>
              <a:xfrm flipH="1">
                <a:off x="6120050" y="4524067"/>
                <a:ext cx="1123678" cy="10297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3BA02F1-C71D-4DF3-9FE2-CA563F57C533}"/>
                  </a:ext>
                </a:extLst>
              </p:cNvPr>
              <p:cNvCxnSpPr>
                <a:cxnSpLocks/>
                <a:stCxn id="124" idx="2"/>
                <a:endCxn id="127" idx="0"/>
              </p:cNvCxnSpPr>
              <p:nvPr/>
            </p:nvCxnSpPr>
            <p:spPr>
              <a:xfrm flipH="1">
                <a:off x="6713300" y="4524067"/>
                <a:ext cx="530428" cy="15838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CAC0B30A-5E94-4AFD-82AB-DC8BBB660747}"/>
                  </a:ext>
                </a:extLst>
              </p:cNvPr>
              <p:cNvCxnSpPr>
                <a:cxnSpLocks/>
                <a:stCxn id="122" idx="2"/>
                <a:endCxn id="125" idx="0"/>
              </p:cNvCxnSpPr>
              <p:nvPr/>
            </p:nvCxnSpPr>
            <p:spPr>
              <a:xfrm>
                <a:off x="5454042" y="4517439"/>
                <a:ext cx="97339" cy="4948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97E89784-8419-4EA2-A424-C5309FAB061A}"/>
                  </a:ext>
                </a:extLst>
              </p:cNvPr>
              <p:cNvCxnSpPr>
                <a:cxnSpLocks/>
                <a:stCxn id="123" idx="2"/>
                <a:endCxn id="125" idx="0"/>
              </p:cNvCxnSpPr>
              <p:nvPr/>
            </p:nvCxnSpPr>
            <p:spPr>
              <a:xfrm flipH="1">
                <a:off x="5551381" y="4517439"/>
                <a:ext cx="773398" cy="4948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1AC12D1-B8FE-472D-B347-74635F10B5D3}"/>
                  </a:ext>
                </a:extLst>
              </p:cNvPr>
              <p:cNvCxnSpPr>
                <a:cxnSpLocks/>
                <a:stCxn id="124" idx="2"/>
                <a:endCxn id="125" idx="0"/>
              </p:cNvCxnSpPr>
              <p:nvPr/>
            </p:nvCxnSpPr>
            <p:spPr>
              <a:xfrm flipH="1">
                <a:off x="5551381" y="4524067"/>
                <a:ext cx="1692347" cy="4881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F8D2BBB-5A19-4718-B07D-3C62A2B33C93}"/>
                  </a:ext>
                </a:extLst>
              </p:cNvPr>
              <p:cNvCxnSpPr>
                <a:cxnSpLocks/>
                <a:stCxn id="119" idx="2"/>
                <a:endCxn id="122" idx="0"/>
              </p:cNvCxnSpPr>
              <p:nvPr/>
            </p:nvCxnSpPr>
            <p:spPr>
              <a:xfrm flipH="1">
                <a:off x="5454042" y="3512372"/>
                <a:ext cx="3472" cy="3587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8C8AEA8A-C45A-4DE7-BEEF-977EBE8C7EE0}"/>
                  </a:ext>
                </a:extLst>
              </p:cNvPr>
              <p:cNvCxnSpPr>
                <a:cxnSpLocks/>
                <a:stCxn id="120" idx="2"/>
                <a:endCxn id="123" idx="0"/>
              </p:cNvCxnSpPr>
              <p:nvPr/>
            </p:nvCxnSpPr>
            <p:spPr>
              <a:xfrm>
                <a:off x="6320343" y="3508404"/>
                <a:ext cx="4436" cy="3627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9780FCA-0B31-4B93-9128-6CE608C572F3}"/>
                  </a:ext>
                </a:extLst>
              </p:cNvPr>
              <p:cNvCxnSpPr>
                <a:cxnSpLocks/>
                <a:stCxn id="121" idx="2"/>
                <a:endCxn id="124" idx="0"/>
              </p:cNvCxnSpPr>
              <p:nvPr/>
            </p:nvCxnSpPr>
            <p:spPr>
              <a:xfrm flipH="1">
                <a:off x="7243728" y="3508404"/>
                <a:ext cx="4065" cy="3693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1F9713F6-306D-465C-9C26-F37D50F99AAB}"/>
                  </a:ext>
                </a:extLst>
              </p:cNvPr>
              <p:cNvCxnSpPr>
                <a:cxnSpLocks/>
                <a:stCxn id="118" idx="2"/>
                <a:endCxn id="119" idx="0"/>
              </p:cNvCxnSpPr>
              <p:nvPr/>
            </p:nvCxnSpPr>
            <p:spPr>
              <a:xfrm flipH="1">
                <a:off x="5457514" y="2465124"/>
                <a:ext cx="526892" cy="6779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1184423-241B-4C21-AEE7-982433207555}"/>
                  </a:ext>
                </a:extLst>
              </p:cNvPr>
              <p:cNvCxnSpPr>
                <a:cxnSpLocks/>
                <a:stCxn id="118" idx="2"/>
                <a:endCxn id="120" idx="0"/>
              </p:cNvCxnSpPr>
              <p:nvPr/>
            </p:nvCxnSpPr>
            <p:spPr>
              <a:xfrm>
                <a:off x="5984406" y="2465124"/>
                <a:ext cx="335937" cy="6739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7CEF39B2-4E8E-429D-9EF7-50E82B4F0268}"/>
                  </a:ext>
                </a:extLst>
              </p:cNvPr>
              <p:cNvCxnSpPr>
                <a:cxnSpLocks/>
                <a:stCxn id="118" idx="2"/>
                <a:endCxn id="121" idx="0"/>
              </p:cNvCxnSpPr>
              <p:nvPr/>
            </p:nvCxnSpPr>
            <p:spPr>
              <a:xfrm>
                <a:off x="5984406" y="2465124"/>
                <a:ext cx="1263387" cy="6739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5EE707F4-9AFC-47EE-A5C2-0F12E4D872FE}"/>
                  </a:ext>
                </a:extLst>
              </p:cNvPr>
              <p:cNvCxnSpPr>
                <a:stCxn id="118" idx="3"/>
              </p:cNvCxnSpPr>
              <p:nvPr/>
            </p:nvCxnSpPr>
            <p:spPr>
              <a:xfrm flipV="1">
                <a:off x="6592526" y="1942276"/>
                <a:ext cx="280994" cy="338182"/>
              </a:xfrm>
              <a:prstGeom prst="bentConnector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140" name="Group 139">
                <a:extLst>
                  <a:ext uri="{FF2B5EF4-FFF2-40B4-BE49-F238E27FC236}">
                    <a16:creationId xmlns:a16="http://schemas.microsoft.com/office/drawing/2014/main" id="{BF9532F3-B404-4D03-B98C-2C1BCA206FA1}"/>
                  </a:ext>
                </a:extLst>
              </p:cNvPr>
              <p:cNvGrpSpPr/>
              <p:nvPr/>
            </p:nvGrpSpPr>
            <p:grpSpPr>
              <a:xfrm>
                <a:off x="5175631" y="1910890"/>
                <a:ext cx="2154766" cy="1228182"/>
                <a:chOff x="1118438" y="1966397"/>
                <a:chExt cx="2339711" cy="1228182"/>
              </a:xfrm>
            </p:grpSpPr>
            <p:cxnSp>
              <p:nvCxnSpPr>
                <p:cNvPr id="161" name="Straight Connector 160">
                  <a:extLst>
                    <a:ext uri="{FF2B5EF4-FFF2-40B4-BE49-F238E27FC236}">
                      <a16:creationId xmlns:a16="http://schemas.microsoft.com/office/drawing/2014/main" id="{2D5E0997-027E-480E-B327-642602645625}"/>
                    </a:ext>
                  </a:extLst>
                </p:cNvPr>
                <p:cNvCxnSpPr>
                  <a:cxnSpLocks/>
                </p:cNvCxnSpPr>
                <p:nvPr/>
              </p:nvCxnSpPr>
              <p:spPr>
                <a:xfrm flipH="1">
                  <a:off x="1118438" y="3007984"/>
                  <a:ext cx="2339711" cy="647"/>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BF1E316E-2540-4335-80B1-BED9FB4C390B}"/>
                    </a:ext>
                  </a:extLst>
                </p:cNvPr>
                <p:cNvCxnSpPr/>
                <p:nvPr/>
              </p:nvCxnSpPr>
              <p:spPr>
                <a:xfrm>
                  <a:off x="1677880" y="3008631"/>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BFEA59D0-9F8E-409E-B942-741EAF8E3CDD}"/>
                    </a:ext>
                  </a:extLst>
                </p:cNvPr>
                <p:cNvCxnSpPr/>
                <p:nvPr/>
              </p:nvCxnSpPr>
              <p:spPr>
                <a:xfrm>
                  <a:off x="2405849" y="3008631"/>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CC97A292-3826-492C-9DB7-93CF4128CFD8}"/>
                    </a:ext>
                  </a:extLst>
                </p:cNvPr>
                <p:cNvCxnSpPr/>
                <p:nvPr/>
              </p:nvCxnSpPr>
              <p:spPr>
                <a:xfrm>
                  <a:off x="3458149" y="3007984"/>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B80B2FAE-EC39-4AD8-9F27-357DEE279B2E}"/>
                    </a:ext>
                  </a:extLst>
                </p:cNvPr>
                <p:cNvCxnSpPr>
                  <a:cxnSpLocks/>
                </p:cNvCxnSpPr>
                <p:nvPr/>
              </p:nvCxnSpPr>
              <p:spPr>
                <a:xfrm flipV="1">
                  <a:off x="1118438" y="1966397"/>
                  <a:ext cx="0" cy="104158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F4F21BF6-C401-4831-8E35-59B5AFB741B3}"/>
                  </a:ext>
                </a:extLst>
              </p:cNvPr>
              <p:cNvGrpSpPr/>
              <p:nvPr/>
            </p:nvGrpSpPr>
            <p:grpSpPr>
              <a:xfrm flipH="1">
                <a:off x="4784701" y="2952477"/>
                <a:ext cx="2388093" cy="901084"/>
                <a:chOff x="1677880" y="2293495"/>
                <a:chExt cx="2388093" cy="901084"/>
              </a:xfrm>
            </p:grpSpPr>
            <p:cxnSp>
              <p:nvCxnSpPr>
                <p:cNvPr id="156" name="Straight Connector 155">
                  <a:extLst>
                    <a:ext uri="{FF2B5EF4-FFF2-40B4-BE49-F238E27FC236}">
                      <a16:creationId xmlns:a16="http://schemas.microsoft.com/office/drawing/2014/main" id="{8C110FEE-D882-4449-B8C1-16AC1F4A4928}"/>
                    </a:ext>
                  </a:extLst>
                </p:cNvPr>
                <p:cNvCxnSpPr>
                  <a:cxnSpLocks/>
                </p:cNvCxnSpPr>
                <p:nvPr/>
              </p:nvCxnSpPr>
              <p:spPr>
                <a:xfrm>
                  <a:off x="1677880" y="3008631"/>
                  <a:ext cx="2388093"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B870E19-1495-4D9A-95B3-AE17BDFF83ED}"/>
                    </a:ext>
                  </a:extLst>
                </p:cNvPr>
                <p:cNvCxnSpPr/>
                <p:nvPr/>
              </p:nvCxnSpPr>
              <p:spPr>
                <a:xfrm>
                  <a:off x="1677880" y="3008631"/>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A72F409-92DE-442C-B031-5FA2D8CA2E18}"/>
                    </a:ext>
                  </a:extLst>
                </p:cNvPr>
                <p:cNvCxnSpPr/>
                <p:nvPr/>
              </p:nvCxnSpPr>
              <p:spPr>
                <a:xfrm>
                  <a:off x="2405849" y="3008631"/>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87C9CF1-DF77-42D3-BC59-5AEB393F2320}"/>
                    </a:ext>
                  </a:extLst>
                </p:cNvPr>
                <p:cNvCxnSpPr/>
                <p:nvPr/>
              </p:nvCxnSpPr>
              <p:spPr>
                <a:xfrm>
                  <a:off x="3320249" y="3008631"/>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56AC718-F005-4E39-BDDD-8C16C3423478}"/>
                    </a:ext>
                  </a:extLst>
                </p:cNvPr>
                <p:cNvCxnSpPr>
                  <a:cxnSpLocks/>
                </p:cNvCxnSpPr>
                <p:nvPr/>
              </p:nvCxnSpPr>
              <p:spPr>
                <a:xfrm flipH="1" flipV="1">
                  <a:off x="4065973" y="2293495"/>
                  <a:ext cx="0" cy="71513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2" name="Straight Arrow Connector 141">
                <a:extLst>
                  <a:ext uri="{FF2B5EF4-FFF2-40B4-BE49-F238E27FC236}">
                    <a16:creationId xmlns:a16="http://schemas.microsoft.com/office/drawing/2014/main" id="{A8B95DB0-C2F2-48D6-B84D-84AE6EA37FDD}"/>
                  </a:ext>
                </a:extLst>
              </p:cNvPr>
              <p:cNvCxnSpPr>
                <a:cxnSpLocks/>
              </p:cNvCxnSpPr>
              <p:nvPr/>
            </p:nvCxnSpPr>
            <p:spPr>
              <a:xfrm flipV="1">
                <a:off x="4784701" y="2952477"/>
                <a:ext cx="0" cy="3350982"/>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246ACC4-3450-44D5-9C67-5A682DCD4F23}"/>
                  </a:ext>
                </a:extLst>
              </p:cNvPr>
              <p:cNvCxnSpPr>
                <a:cxnSpLocks/>
                <a:stCxn id="125" idx="1"/>
              </p:cNvCxnSpPr>
              <p:nvPr/>
            </p:nvCxnSpPr>
            <p:spPr>
              <a:xfrm flipH="1">
                <a:off x="4688385" y="5196909"/>
                <a:ext cx="190349"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0B8AFBC-2F95-4F90-BBBF-F0A6EF777E5E}"/>
                  </a:ext>
                </a:extLst>
              </p:cNvPr>
              <p:cNvCxnSpPr>
                <a:cxnSpLocks/>
                <a:stCxn id="127" idx="1"/>
              </p:cNvCxnSpPr>
              <p:nvPr/>
            </p:nvCxnSpPr>
            <p:spPr>
              <a:xfrm flipH="1">
                <a:off x="4784701" y="6263864"/>
                <a:ext cx="1217162" cy="20444"/>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B6159BB-91DD-4E4E-9B30-5877DE6170D4}"/>
                  </a:ext>
                </a:extLst>
              </p:cNvPr>
              <p:cNvCxnSpPr>
                <a:cxnSpLocks/>
                <a:stCxn id="126" idx="1"/>
              </p:cNvCxnSpPr>
              <p:nvPr/>
            </p:nvCxnSpPr>
            <p:spPr>
              <a:xfrm flipH="1">
                <a:off x="4784701" y="5738518"/>
                <a:ext cx="380480" cy="4182"/>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F52E8D2D-0F5F-45B7-9E23-4A612223E8FC}"/>
                  </a:ext>
                </a:extLst>
              </p:cNvPr>
              <p:cNvSpPr txBox="1"/>
              <p:nvPr/>
            </p:nvSpPr>
            <p:spPr>
              <a:xfrm>
                <a:off x="6186150" y="2228265"/>
                <a:ext cx="2007126" cy="584775"/>
              </a:xfrm>
              <a:prstGeom prst="rect">
                <a:avLst/>
              </a:prstGeom>
              <a:noFill/>
            </p:spPr>
            <p:txBody>
              <a:bodyPr wrap="square">
                <a:spAutoFit/>
              </a:bodyPr>
              <a:lstStyle/>
              <a:p>
                <a:pPr algn="ctr"/>
                <a:r>
                  <a:rPr lang="en-US" sz="1600" b="1" dirty="0">
                    <a:solidFill>
                      <a:srgbClr val="FFC000"/>
                    </a:solidFill>
                  </a:rPr>
                  <a:t>maintenance respiration</a:t>
                </a:r>
              </a:p>
            </p:txBody>
          </p:sp>
          <p:sp>
            <p:nvSpPr>
              <p:cNvPr id="147" name="TextBox 146">
                <a:extLst>
                  <a:ext uri="{FF2B5EF4-FFF2-40B4-BE49-F238E27FC236}">
                    <a16:creationId xmlns:a16="http://schemas.microsoft.com/office/drawing/2014/main" id="{43893587-EAB7-4B56-B450-A1D96BCAC023}"/>
                  </a:ext>
                </a:extLst>
              </p:cNvPr>
              <p:cNvSpPr txBox="1"/>
              <p:nvPr/>
            </p:nvSpPr>
            <p:spPr>
              <a:xfrm>
                <a:off x="3998724" y="1845482"/>
                <a:ext cx="1306439" cy="584775"/>
              </a:xfrm>
              <a:prstGeom prst="rect">
                <a:avLst/>
              </a:prstGeom>
              <a:noFill/>
            </p:spPr>
            <p:txBody>
              <a:bodyPr wrap="square">
                <a:spAutoFit/>
              </a:bodyPr>
              <a:lstStyle/>
              <a:p>
                <a:pPr algn="ctr"/>
                <a:r>
                  <a:rPr lang="en-US" sz="1600" b="1" dirty="0">
                    <a:solidFill>
                      <a:srgbClr val="FFC000"/>
                    </a:solidFill>
                  </a:rPr>
                  <a:t>growth respiration</a:t>
                </a:r>
              </a:p>
            </p:txBody>
          </p:sp>
          <p:sp>
            <p:nvSpPr>
              <p:cNvPr id="148" name="TextBox 147">
                <a:extLst>
                  <a:ext uri="{FF2B5EF4-FFF2-40B4-BE49-F238E27FC236}">
                    <a16:creationId xmlns:a16="http://schemas.microsoft.com/office/drawing/2014/main" id="{99618CF3-06FB-4806-B342-265C089D058D}"/>
                  </a:ext>
                </a:extLst>
              </p:cNvPr>
              <p:cNvSpPr txBox="1"/>
              <p:nvPr/>
            </p:nvSpPr>
            <p:spPr>
              <a:xfrm rot="16200000">
                <a:off x="3328602" y="4291133"/>
                <a:ext cx="2469075" cy="338554"/>
              </a:xfrm>
              <a:prstGeom prst="rect">
                <a:avLst/>
              </a:prstGeom>
              <a:noFill/>
            </p:spPr>
            <p:txBody>
              <a:bodyPr wrap="square">
                <a:spAutoFit/>
              </a:bodyPr>
              <a:lstStyle/>
              <a:p>
                <a:pPr algn="ctr"/>
                <a:r>
                  <a:rPr lang="en-US" sz="1600" b="1" dirty="0">
                    <a:solidFill>
                      <a:srgbClr val="FFC000"/>
                    </a:solidFill>
                  </a:rPr>
                  <a:t>heterotrophic respiration</a:t>
                </a:r>
              </a:p>
            </p:txBody>
          </p:sp>
          <p:sp>
            <p:nvSpPr>
              <p:cNvPr id="149" name="TextBox 148">
                <a:extLst>
                  <a:ext uri="{FF2B5EF4-FFF2-40B4-BE49-F238E27FC236}">
                    <a16:creationId xmlns:a16="http://schemas.microsoft.com/office/drawing/2014/main" id="{45C3A0DB-34CF-41A9-BC07-2758486D3B22}"/>
                  </a:ext>
                </a:extLst>
              </p:cNvPr>
              <p:cNvSpPr txBox="1"/>
              <p:nvPr/>
            </p:nvSpPr>
            <p:spPr>
              <a:xfrm>
                <a:off x="5363484" y="2542876"/>
                <a:ext cx="1306439" cy="338554"/>
              </a:xfrm>
              <a:prstGeom prst="rect">
                <a:avLst/>
              </a:prstGeom>
              <a:noFill/>
            </p:spPr>
            <p:txBody>
              <a:bodyPr wrap="square">
                <a:spAutoFit/>
              </a:bodyPr>
              <a:lstStyle/>
              <a:p>
                <a:pPr algn="ctr"/>
                <a:r>
                  <a:rPr lang="en-US" sz="1600" b="1" dirty="0">
                    <a:solidFill>
                      <a:srgbClr val="00B050"/>
                    </a:solidFill>
                  </a:rPr>
                  <a:t>allocation</a:t>
                </a:r>
              </a:p>
            </p:txBody>
          </p:sp>
          <p:sp>
            <p:nvSpPr>
              <p:cNvPr id="150" name="TextBox 149">
                <a:extLst>
                  <a:ext uri="{FF2B5EF4-FFF2-40B4-BE49-F238E27FC236}">
                    <a16:creationId xmlns:a16="http://schemas.microsoft.com/office/drawing/2014/main" id="{EED7DE35-408F-47F1-BD56-49F886622CF7}"/>
                  </a:ext>
                </a:extLst>
              </p:cNvPr>
              <p:cNvSpPr txBox="1"/>
              <p:nvPr/>
            </p:nvSpPr>
            <p:spPr>
              <a:xfrm>
                <a:off x="5311692" y="3525951"/>
                <a:ext cx="1306439" cy="338554"/>
              </a:xfrm>
              <a:prstGeom prst="rect">
                <a:avLst/>
              </a:prstGeom>
              <a:noFill/>
            </p:spPr>
            <p:txBody>
              <a:bodyPr wrap="square">
                <a:spAutoFit/>
              </a:bodyPr>
              <a:lstStyle/>
              <a:p>
                <a:pPr algn="ctr"/>
                <a:r>
                  <a:rPr lang="en-US" sz="1600" b="1" dirty="0">
                    <a:solidFill>
                      <a:srgbClr val="00B050"/>
                    </a:solidFill>
                  </a:rPr>
                  <a:t>litterfall</a:t>
                </a:r>
              </a:p>
            </p:txBody>
          </p:sp>
          <p:sp>
            <p:nvSpPr>
              <p:cNvPr id="152" name="Parallelogram 151">
                <a:extLst>
                  <a:ext uri="{FF2B5EF4-FFF2-40B4-BE49-F238E27FC236}">
                    <a16:creationId xmlns:a16="http://schemas.microsoft.com/office/drawing/2014/main" id="{5BF4484B-78D4-4107-B8FE-B759C4ED1380}"/>
                  </a:ext>
                </a:extLst>
              </p:cNvPr>
              <p:cNvSpPr/>
              <p:nvPr/>
            </p:nvSpPr>
            <p:spPr>
              <a:xfrm flipH="1">
                <a:off x="4373697" y="4845472"/>
                <a:ext cx="3097355" cy="1756568"/>
              </a:xfrm>
              <a:prstGeom prst="parallelogram">
                <a:avLst>
                  <a:gd name="adj" fmla="val 0"/>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90CE0DA4-8CC9-4467-B8F0-9190A1B70A19}"/>
                  </a:ext>
                </a:extLst>
              </p:cNvPr>
              <p:cNvSpPr txBox="1"/>
              <p:nvPr/>
            </p:nvSpPr>
            <p:spPr>
              <a:xfrm rot="5400000">
                <a:off x="6970579" y="5614872"/>
                <a:ext cx="1306439" cy="338554"/>
              </a:xfrm>
              <a:prstGeom prst="rect">
                <a:avLst/>
              </a:prstGeom>
              <a:noFill/>
            </p:spPr>
            <p:txBody>
              <a:bodyPr wrap="square">
                <a:spAutoFit/>
              </a:bodyPr>
              <a:lstStyle/>
              <a:p>
                <a:pPr algn="ctr"/>
                <a:r>
                  <a:rPr lang="en-US" sz="1600" b="1" dirty="0">
                    <a:solidFill>
                      <a:schemeClr val="tx1">
                        <a:lumMod val="95000"/>
                        <a:lumOff val="5000"/>
                      </a:schemeClr>
                    </a:solidFill>
                  </a:rPr>
                  <a:t>humus</a:t>
                </a:r>
              </a:p>
            </p:txBody>
          </p:sp>
          <p:sp>
            <p:nvSpPr>
              <p:cNvPr id="154" name="Rectangle 153">
                <a:extLst>
                  <a:ext uri="{FF2B5EF4-FFF2-40B4-BE49-F238E27FC236}">
                    <a16:creationId xmlns:a16="http://schemas.microsoft.com/office/drawing/2014/main" id="{DDBFA405-6479-414C-A4F7-163BF7FB5B86}"/>
                  </a:ext>
                </a:extLst>
              </p:cNvPr>
              <p:cNvSpPr/>
              <p:nvPr/>
            </p:nvSpPr>
            <p:spPr>
              <a:xfrm>
                <a:off x="4130040" y="1857597"/>
                <a:ext cx="3663033" cy="711969"/>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48C8D4F7-267D-4787-97F1-A2056A7C1527}"/>
                  </a:ext>
                </a:extLst>
              </p:cNvPr>
              <p:cNvSpPr txBox="1"/>
              <p:nvPr/>
            </p:nvSpPr>
            <p:spPr>
              <a:xfrm>
                <a:off x="6891078" y="1916120"/>
                <a:ext cx="1186699" cy="369332"/>
              </a:xfrm>
              <a:prstGeom prst="rect">
                <a:avLst/>
              </a:prstGeom>
              <a:noFill/>
            </p:spPr>
            <p:txBody>
              <a:bodyPr wrap="square">
                <a:spAutoFit/>
              </a:bodyPr>
              <a:lstStyle/>
              <a:p>
                <a:pPr algn="ctr"/>
                <a:r>
                  <a:rPr lang="en-US" dirty="0"/>
                  <a:t>NPP</a:t>
                </a:r>
              </a:p>
            </p:txBody>
          </p:sp>
        </p:grpSp>
        <p:cxnSp>
          <p:nvCxnSpPr>
            <p:cNvPr id="82" name="Straight Arrow Connector 81">
              <a:extLst>
                <a:ext uri="{FF2B5EF4-FFF2-40B4-BE49-F238E27FC236}">
                  <a16:creationId xmlns:a16="http://schemas.microsoft.com/office/drawing/2014/main" id="{1B0CB315-CF9A-A04B-7716-0A63F328404E}"/>
                </a:ext>
              </a:extLst>
            </p:cNvPr>
            <p:cNvCxnSpPr>
              <a:cxnSpLocks/>
              <a:endCxn id="127" idx="0"/>
            </p:cNvCxnSpPr>
            <p:nvPr/>
          </p:nvCxnSpPr>
          <p:spPr>
            <a:xfrm>
              <a:off x="10710195" y="4265639"/>
              <a:ext cx="352023" cy="155969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0ADA8B13-4693-6AB2-9A25-B6CD61F2E65F}"/>
                </a:ext>
              </a:extLst>
            </p:cNvPr>
            <p:cNvCxnSpPr>
              <a:cxnSpLocks/>
              <a:endCxn id="126" idx="0"/>
            </p:cNvCxnSpPr>
            <p:nvPr/>
          </p:nvCxnSpPr>
          <p:spPr>
            <a:xfrm flipH="1">
              <a:off x="10468968" y="4259275"/>
              <a:ext cx="218542" cy="10119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2AA8C54-B4D4-21D2-F21F-BF6B4B81274B}"/>
                </a:ext>
              </a:extLst>
            </p:cNvPr>
            <p:cNvCxnSpPr>
              <a:cxnSpLocks/>
              <a:endCxn id="126" idx="0"/>
            </p:cNvCxnSpPr>
            <p:nvPr/>
          </p:nvCxnSpPr>
          <p:spPr>
            <a:xfrm>
              <a:off x="9802960" y="4259011"/>
              <a:ext cx="666008" cy="10122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680FE99-345D-50D4-5EAA-28794FF1E8E5}"/>
                </a:ext>
              </a:extLst>
            </p:cNvPr>
            <p:cNvCxnSpPr>
              <a:cxnSpLocks/>
              <a:endCxn id="127" idx="0"/>
            </p:cNvCxnSpPr>
            <p:nvPr/>
          </p:nvCxnSpPr>
          <p:spPr>
            <a:xfrm>
              <a:off x="9824623" y="4285906"/>
              <a:ext cx="1237595" cy="15394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3A5DA12-8553-D8D4-9645-244DCEA51CA4}"/>
                </a:ext>
              </a:extLst>
            </p:cNvPr>
            <p:cNvSpPr txBox="1"/>
            <p:nvPr/>
          </p:nvSpPr>
          <p:spPr>
            <a:xfrm>
              <a:off x="9618115" y="4267390"/>
              <a:ext cx="1695443" cy="338554"/>
            </a:xfrm>
            <a:prstGeom prst="rect">
              <a:avLst/>
            </a:prstGeom>
            <a:noFill/>
          </p:spPr>
          <p:txBody>
            <a:bodyPr wrap="square">
              <a:spAutoFit/>
            </a:bodyPr>
            <a:lstStyle/>
            <a:p>
              <a:pPr algn="ctr"/>
              <a:r>
                <a:rPr lang="en-US" sz="1600" b="1" dirty="0">
                  <a:solidFill>
                    <a:srgbClr val="00B050"/>
                  </a:solidFill>
                </a:rPr>
                <a:t>humus formation</a:t>
              </a:r>
            </a:p>
          </p:txBody>
        </p:sp>
      </p:grpSp>
    </p:spTree>
    <p:extLst>
      <p:ext uri="{BB962C8B-B14F-4D97-AF65-F5344CB8AC3E}">
        <p14:creationId xmlns:p14="http://schemas.microsoft.com/office/powerpoint/2010/main" val="3909180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35838" y="12040"/>
            <a:ext cx="3536096" cy="523220"/>
          </a:xfrm>
          <a:prstGeom prst="rect">
            <a:avLst/>
          </a:prstGeom>
          <a:noFill/>
        </p:spPr>
        <p:txBody>
          <a:bodyPr wrap="none" rtlCol="0">
            <a:spAutoFit/>
          </a:bodyPr>
          <a:lstStyle/>
          <a:p>
            <a:r>
              <a:rPr lang="en-US" sz="2800" dirty="0"/>
              <a:t>VISIT Model in TRENDY</a:t>
            </a:r>
          </a:p>
        </p:txBody>
      </p:sp>
      <p:sp>
        <p:nvSpPr>
          <p:cNvPr id="5" name="TextBox 4"/>
          <p:cNvSpPr txBox="1"/>
          <p:nvPr/>
        </p:nvSpPr>
        <p:spPr>
          <a:xfrm>
            <a:off x="333498" y="546026"/>
            <a:ext cx="11608294" cy="6186309"/>
          </a:xfrm>
          <a:prstGeom prst="rect">
            <a:avLst/>
          </a:prstGeom>
          <a:noFill/>
          <a:ln>
            <a:noFill/>
          </a:ln>
        </p:spPr>
        <p:txBody>
          <a:bodyPr wrap="square" rtlCol="0">
            <a:spAutoFit/>
          </a:bodyPr>
          <a:lstStyle/>
          <a:p>
            <a:pPr>
              <a:buFont typeface="Arial" pitchFamily="34" charset="0"/>
              <a:buChar char="•"/>
            </a:pPr>
            <a:r>
              <a:rPr lang="en-US" dirty="0"/>
              <a:t>VISIT Model is part of TRENDY project of </a:t>
            </a:r>
            <a:r>
              <a:rPr lang="en-US" dirty="0" err="1"/>
              <a:t>intercomparison</a:t>
            </a:r>
            <a:r>
              <a:rPr lang="en-US" dirty="0"/>
              <a:t>  of models informing the carbon budget activities in global carbon</a:t>
            </a:r>
          </a:p>
          <a:p>
            <a:r>
              <a:rPr lang="en-US" dirty="0"/>
              <a:t> project. The first version of the TRENDY project started in 2011 with 9 models and in 2018, 14 models are included.</a:t>
            </a:r>
          </a:p>
          <a:p>
            <a:pPr>
              <a:buFont typeface="Arial" pitchFamily="34" charset="0"/>
              <a:buChar char="•"/>
            </a:pPr>
            <a:r>
              <a:rPr lang="en-US" dirty="0"/>
              <a:t> As the name suggests, VISIT Model simulate fluxes of trace gases based on carbon  and nitrogen  cycle among vegetation, </a:t>
            </a:r>
          </a:p>
          <a:p>
            <a:r>
              <a:rPr lang="en-US" dirty="0"/>
              <a:t>soil, and atmosphere. The spatial resolution used is 0.5</a:t>
            </a:r>
            <a:r>
              <a:rPr lang="en-US" baseline="30000" dirty="0"/>
              <a:t>o</a:t>
            </a:r>
            <a:r>
              <a:rPr lang="en-US" dirty="0"/>
              <a:t> ×0.5</a:t>
            </a:r>
            <a:r>
              <a:rPr lang="en-US" baseline="30000" dirty="0"/>
              <a:t>o</a:t>
            </a:r>
            <a:r>
              <a:rPr lang="en-US" dirty="0"/>
              <a:t> grid cells.  The temporal resolution is annual for LUC and CO</a:t>
            </a:r>
            <a:r>
              <a:rPr lang="en-US" baseline="-25000" dirty="0"/>
              <a:t>2 </a:t>
            </a:r>
            <a:r>
              <a:rPr lang="en-US" dirty="0"/>
              <a:t>and other climate variables is taken on monthly basis. </a:t>
            </a:r>
          </a:p>
          <a:p>
            <a:r>
              <a:rPr lang="en-US" dirty="0"/>
              <a:t>This model examines the affect on Gross Primary productivity (GPP) seasonally with CO</a:t>
            </a:r>
            <a:r>
              <a:rPr lang="en-US" baseline="-25000" dirty="0"/>
              <a:t>2 </a:t>
            </a:r>
            <a:r>
              <a:rPr lang="en-US" dirty="0"/>
              <a:t> fertilization. In TRENDY vegetation project, </a:t>
            </a:r>
          </a:p>
          <a:p>
            <a:r>
              <a:rPr lang="en-US" dirty="0"/>
              <a:t>Emissions associated with land-use change (FLUC), </a:t>
            </a:r>
          </a:p>
          <a:p>
            <a:pPr marL="342900" indent="-342900">
              <a:buAutoNum type="arabicPeriod"/>
            </a:pPr>
            <a:r>
              <a:rPr lang="en-US" dirty="0"/>
              <a:t>Biomass burning by wildfire (FBB), </a:t>
            </a:r>
          </a:p>
          <a:p>
            <a:pPr marL="342900" indent="-342900">
              <a:buAutoNum type="arabicPeriod"/>
            </a:pPr>
            <a:r>
              <a:rPr lang="en-US" dirty="0"/>
              <a:t>Emission of biogenic volatile organic compounds or biogenic volatile organic compounds </a:t>
            </a:r>
          </a:p>
          <a:p>
            <a:pPr marL="342900" indent="-342900"/>
            <a:r>
              <a:rPr lang="en-US" dirty="0"/>
              <a:t>(BVOCs) (FBVOC), </a:t>
            </a:r>
          </a:p>
          <a:p>
            <a:pPr marL="342900" indent="-342900"/>
            <a:r>
              <a:rPr lang="en-US" dirty="0"/>
              <a:t>4. Methane emissions from wetlands </a:t>
            </a:r>
          </a:p>
          <a:p>
            <a:pPr marL="342900" indent="-342900">
              <a:buAutoNum type="arabicPeriod"/>
            </a:pPr>
            <a:endParaRPr lang="en-US" dirty="0"/>
          </a:p>
          <a:p>
            <a:pPr marL="342900" indent="-342900">
              <a:buAutoNum type="arabicPeriod"/>
            </a:pPr>
            <a:r>
              <a:rPr lang="en-US" dirty="0"/>
              <a:t>Methane oxidation in uplands (FCH4 ),</a:t>
            </a:r>
          </a:p>
          <a:p>
            <a:pPr marL="342900" indent="-342900">
              <a:buAutoNum type="arabicPeriod"/>
            </a:pPr>
            <a:r>
              <a:rPr lang="en-US" dirty="0"/>
              <a:t>Agricultural practices from cropping to harvesting (FAP),</a:t>
            </a:r>
          </a:p>
          <a:p>
            <a:pPr marL="342900" indent="-342900">
              <a:buAutoNum type="arabicPeriod"/>
            </a:pPr>
            <a:r>
              <a:rPr lang="en-US" dirty="0"/>
              <a:t>Wood harvesting in forests (FWH), export of dissolved organic  carbon (DOC) by rivers (FDOC),</a:t>
            </a:r>
          </a:p>
          <a:p>
            <a:pPr marL="342900" indent="-342900">
              <a:buAutoNum type="arabicPeriod"/>
            </a:pPr>
            <a:r>
              <a:rPr lang="en-US" dirty="0"/>
              <a:t>Displacement of soil particulate organic carbon (POC) by water erosion (FPOC).</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endParaRPr lang="en-US" dirty="0"/>
          </a:p>
        </p:txBody>
      </p:sp>
      <p:sp>
        <p:nvSpPr>
          <p:cNvPr id="6" name="Rectangle 5"/>
          <p:cNvSpPr/>
          <p:nvPr/>
        </p:nvSpPr>
        <p:spPr>
          <a:xfrm>
            <a:off x="313899" y="2769155"/>
            <a:ext cx="9383893" cy="13522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4852" y="4269062"/>
            <a:ext cx="9440214" cy="12750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9718935" y="3376965"/>
            <a:ext cx="347729" cy="218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9784258" y="4881647"/>
            <a:ext cx="347729" cy="218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208458" y="4577008"/>
            <a:ext cx="1751526" cy="738664"/>
          </a:xfrm>
          <a:prstGeom prst="rect">
            <a:avLst/>
          </a:prstGeom>
          <a:noFill/>
        </p:spPr>
        <p:txBody>
          <a:bodyPr wrap="square" rtlCol="0">
            <a:spAutoFit/>
          </a:bodyPr>
          <a:lstStyle/>
          <a:p>
            <a:r>
              <a:rPr lang="en-US" sz="1400" b="1" dirty="0"/>
              <a:t>Lateral flow due to water and human activities</a:t>
            </a:r>
          </a:p>
        </p:txBody>
      </p:sp>
      <p:sp>
        <p:nvSpPr>
          <p:cNvPr id="20" name="TextBox 19"/>
          <p:cNvSpPr txBox="1"/>
          <p:nvPr/>
        </p:nvSpPr>
        <p:spPr>
          <a:xfrm>
            <a:off x="10176743" y="3198201"/>
            <a:ext cx="1511121" cy="523220"/>
          </a:xfrm>
          <a:prstGeom prst="rect">
            <a:avLst/>
          </a:prstGeom>
          <a:noFill/>
        </p:spPr>
        <p:txBody>
          <a:bodyPr wrap="square" rtlCol="0">
            <a:spAutoFit/>
          </a:bodyPr>
          <a:lstStyle/>
          <a:p>
            <a:r>
              <a:rPr lang="en-US" sz="1400" b="1" dirty="0"/>
              <a:t>Vertical exchange with atmosphere</a:t>
            </a:r>
          </a:p>
        </p:txBody>
      </p:sp>
      <p:sp>
        <p:nvSpPr>
          <p:cNvPr id="21" name="TextBox 20"/>
          <p:cNvSpPr txBox="1"/>
          <p:nvPr/>
        </p:nvSpPr>
        <p:spPr>
          <a:xfrm>
            <a:off x="327546" y="5666705"/>
            <a:ext cx="9434639" cy="646331"/>
          </a:xfrm>
          <a:prstGeom prst="rect">
            <a:avLst/>
          </a:prstGeom>
          <a:noFill/>
          <a:ln>
            <a:solidFill>
              <a:schemeClr val="tx1"/>
            </a:solidFill>
          </a:ln>
        </p:spPr>
        <p:txBody>
          <a:bodyPr wrap="square" rtlCol="0">
            <a:spAutoFit/>
          </a:bodyPr>
          <a:lstStyle/>
          <a:p>
            <a:pPr marL="342900" indent="-342900">
              <a:buAutoNum type="arabicPeriod"/>
            </a:pPr>
            <a:r>
              <a:rPr lang="en-US" dirty="0"/>
              <a:t>Burning of debris after deforestation (FLUC)</a:t>
            </a:r>
          </a:p>
          <a:p>
            <a:pPr marL="342900" indent="-342900">
              <a:buAutoNum type="arabicPeriod"/>
            </a:pPr>
            <a:r>
              <a:rPr lang="en-US" dirty="0"/>
              <a:t>Excludes human-induced ignition (FBB)</a:t>
            </a:r>
          </a:p>
        </p:txBody>
      </p:sp>
      <p:sp>
        <p:nvSpPr>
          <p:cNvPr id="13" name="Right Arrow 12"/>
          <p:cNvSpPr/>
          <p:nvPr/>
        </p:nvSpPr>
        <p:spPr>
          <a:xfrm>
            <a:off x="327546" y="6550925"/>
            <a:ext cx="9416955" cy="122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812738" y="6387153"/>
            <a:ext cx="2237407" cy="338554"/>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sz="1600" b="1" dirty="0"/>
              <a:t>MINOR</a:t>
            </a:r>
            <a:r>
              <a:rPr lang="en-US" sz="1600" dirty="0"/>
              <a:t> </a:t>
            </a:r>
            <a:r>
              <a:rPr lang="en-US" sz="1600" b="1" dirty="0"/>
              <a:t>CARBON</a:t>
            </a:r>
            <a:r>
              <a:rPr lang="en-US" sz="1600" dirty="0"/>
              <a:t> </a:t>
            </a:r>
            <a:r>
              <a:rPr lang="en-US" sz="1600" b="1" dirty="0"/>
              <a:t>FLOWS</a:t>
            </a:r>
          </a:p>
        </p:txBody>
      </p:sp>
    </p:spTree>
    <p:extLst>
      <p:ext uri="{BB962C8B-B14F-4D97-AF65-F5344CB8AC3E}">
        <p14:creationId xmlns:p14="http://schemas.microsoft.com/office/powerpoint/2010/main" val="2751737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058" y="314859"/>
            <a:ext cx="11493403" cy="1477328"/>
          </a:xfrm>
          <a:prstGeom prst="rect">
            <a:avLst/>
          </a:prstGeom>
          <a:noFill/>
        </p:spPr>
        <p:txBody>
          <a:bodyPr wrap="none" rtlCol="0">
            <a:spAutoFit/>
          </a:bodyPr>
          <a:lstStyle/>
          <a:p>
            <a:r>
              <a:rPr lang="en-US" dirty="0"/>
              <a:t>The processes behave differently to determine terrestrial carbon budget from GPP,NEP, NPP and RH (major carbon flows)</a:t>
            </a:r>
          </a:p>
          <a:p>
            <a:r>
              <a:rPr lang="en-US" dirty="0"/>
              <a:t> denoted as thick lines and Minor carbon flows (thin lines) </a:t>
            </a:r>
            <a:r>
              <a:rPr lang="en-US" b="1" dirty="0"/>
              <a:t>(A)</a:t>
            </a:r>
          </a:p>
          <a:p>
            <a:r>
              <a:rPr lang="en-US" dirty="0"/>
              <a:t> Regional terrestrial Carbon Budget using 8 minor carbon  flows </a:t>
            </a:r>
            <a:r>
              <a:rPr lang="en-US" b="1" dirty="0"/>
              <a:t>(B)</a:t>
            </a:r>
          </a:p>
          <a:p>
            <a:endParaRPr lang="en-US" dirty="0"/>
          </a:p>
          <a:p>
            <a:endParaRPr lang="en-US" dirty="0"/>
          </a:p>
        </p:txBody>
      </p:sp>
      <p:pic>
        <p:nvPicPr>
          <p:cNvPr id="1029" name="Picture 5"/>
          <p:cNvPicPr>
            <a:picLocks noChangeAspect="1" noChangeArrowheads="1"/>
          </p:cNvPicPr>
          <p:nvPr/>
        </p:nvPicPr>
        <p:blipFill>
          <a:blip r:embed="rId2"/>
          <a:srcRect/>
          <a:stretch>
            <a:fillRect/>
          </a:stretch>
        </p:blipFill>
        <p:spPr bwMode="auto">
          <a:xfrm>
            <a:off x="-1" y="1415535"/>
            <a:ext cx="6359857" cy="454826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522260" y="955338"/>
            <a:ext cx="5501418" cy="5691122"/>
          </a:xfrm>
          <a:prstGeom prst="rect">
            <a:avLst/>
          </a:prstGeom>
          <a:noFill/>
          <a:ln w="9525">
            <a:noFill/>
            <a:miter lim="800000"/>
            <a:headEnd/>
            <a:tailEnd/>
          </a:ln>
          <a:effectLst/>
        </p:spPr>
      </p:pic>
      <p:sp>
        <p:nvSpPr>
          <p:cNvPr id="6" name="TextBox 5"/>
          <p:cNvSpPr txBox="1"/>
          <p:nvPr/>
        </p:nvSpPr>
        <p:spPr>
          <a:xfrm>
            <a:off x="2115403" y="6209731"/>
            <a:ext cx="468398" cy="369332"/>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(A)</a:t>
            </a:r>
          </a:p>
        </p:txBody>
      </p:sp>
      <p:sp>
        <p:nvSpPr>
          <p:cNvPr id="7" name="TextBox 6"/>
          <p:cNvSpPr txBox="1"/>
          <p:nvPr/>
        </p:nvSpPr>
        <p:spPr>
          <a:xfrm>
            <a:off x="9023445" y="6525908"/>
            <a:ext cx="458780" cy="369332"/>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0B35C3-8B3E-403D-810A-CB1700300637}"/>
              </a:ext>
            </a:extLst>
          </p:cNvPr>
          <p:cNvPicPr>
            <a:picLocks noChangeAspect="1"/>
          </p:cNvPicPr>
          <p:nvPr/>
        </p:nvPicPr>
        <p:blipFill>
          <a:blip r:embed="rId2"/>
          <a:stretch>
            <a:fillRect/>
          </a:stretch>
        </p:blipFill>
        <p:spPr>
          <a:xfrm>
            <a:off x="470051" y="381000"/>
            <a:ext cx="9321650" cy="6094232"/>
          </a:xfrm>
          <a:prstGeom prst="rect">
            <a:avLst/>
          </a:prstGeom>
        </p:spPr>
      </p:pic>
      <p:sp>
        <p:nvSpPr>
          <p:cNvPr id="3" name="TextBox 2">
            <a:extLst>
              <a:ext uri="{FF2B5EF4-FFF2-40B4-BE49-F238E27FC236}">
                <a16:creationId xmlns:a16="http://schemas.microsoft.com/office/drawing/2014/main" id="{6F91896C-3799-4DF8-AF97-C1300CA06F51}"/>
              </a:ext>
            </a:extLst>
          </p:cNvPr>
          <p:cNvSpPr txBox="1"/>
          <p:nvPr/>
        </p:nvSpPr>
        <p:spPr>
          <a:xfrm>
            <a:off x="9769325" y="1428750"/>
            <a:ext cx="2230739" cy="923330"/>
          </a:xfrm>
          <a:prstGeom prst="rect">
            <a:avLst/>
          </a:prstGeom>
          <a:noFill/>
        </p:spPr>
        <p:txBody>
          <a:bodyPr wrap="none" rtlCol="0">
            <a:spAutoFit/>
          </a:bodyPr>
          <a:lstStyle/>
          <a:p>
            <a:r>
              <a:rPr lang="en-IN" dirty="0"/>
              <a:t>Global distribution of </a:t>
            </a:r>
          </a:p>
          <a:p>
            <a:r>
              <a:rPr lang="en-IN" dirty="0"/>
              <a:t>simulated MCFs from </a:t>
            </a:r>
          </a:p>
          <a:p>
            <a:r>
              <a:rPr lang="en-IN" dirty="0"/>
              <a:t>2000-2009.</a:t>
            </a:r>
          </a:p>
        </p:txBody>
      </p:sp>
    </p:spTree>
    <p:extLst>
      <p:ext uri="{BB962C8B-B14F-4D97-AF65-F5344CB8AC3E}">
        <p14:creationId xmlns:p14="http://schemas.microsoft.com/office/powerpoint/2010/main" val="642418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6F69-2796-4664-8E06-3CC15A1A4D34}"/>
              </a:ext>
            </a:extLst>
          </p:cNvPr>
          <p:cNvSpPr>
            <a:spLocks noGrp="1"/>
          </p:cNvSpPr>
          <p:nvPr>
            <p:ph type="title"/>
          </p:nvPr>
        </p:nvSpPr>
        <p:spPr>
          <a:xfrm>
            <a:off x="838200" y="226228"/>
            <a:ext cx="10515600" cy="1325563"/>
          </a:xfrm>
        </p:spPr>
        <p:txBody>
          <a:bodyPr/>
          <a:lstStyle/>
          <a:p>
            <a:r>
              <a:rPr lang="en-US" dirty="0"/>
              <a:t>Code and data availability</a:t>
            </a:r>
          </a:p>
        </p:txBody>
      </p:sp>
      <p:sp>
        <p:nvSpPr>
          <p:cNvPr id="3" name="Content Placeholder 2">
            <a:extLst>
              <a:ext uri="{FF2B5EF4-FFF2-40B4-BE49-F238E27FC236}">
                <a16:creationId xmlns:a16="http://schemas.microsoft.com/office/drawing/2014/main" id="{6AA1275C-8A1A-4256-8395-EE3AA3B23A0E}"/>
              </a:ext>
            </a:extLst>
          </p:cNvPr>
          <p:cNvSpPr>
            <a:spLocks noGrp="1"/>
          </p:cNvSpPr>
          <p:nvPr>
            <p:ph idx="1"/>
          </p:nvPr>
        </p:nvSpPr>
        <p:spPr>
          <a:xfrm>
            <a:off x="185195" y="1458410"/>
            <a:ext cx="11806177" cy="5399589"/>
          </a:xfrm>
        </p:spPr>
        <p:txBody>
          <a:bodyPr>
            <a:normAutofit/>
          </a:bodyPr>
          <a:lstStyle/>
          <a:p>
            <a:pPr marL="0" indent="0">
              <a:buNone/>
            </a:pPr>
            <a:r>
              <a:rPr lang="en-US" sz="2400" dirty="0"/>
              <a:t>The code of MIROC-ES2L is not publicly archived because of the copyright policy of the MIROC community. Readers are requested to contact the corresponding author if they wish to validate the model configurations of MIROC-ES2L and conduct replication experiments. </a:t>
            </a:r>
          </a:p>
          <a:p>
            <a:pPr marL="0" indent="0">
              <a:buNone/>
            </a:pPr>
            <a:r>
              <a:rPr lang="en-US" sz="2400" b="0" i="0" dirty="0">
                <a:solidFill>
                  <a:srgbClr val="464646"/>
                </a:solidFill>
                <a:effectLst/>
              </a:rPr>
              <a:t>The model outputs are distributed and made freely available through the Earth System Grid Federation (ESGF):</a:t>
            </a:r>
          </a:p>
          <a:p>
            <a:pPr lvl="1"/>
            <a:r>
              <a:rPr lang="en-US" dirty="0">
                <a:solidFill>
                  <a:srgbClr val="464646"/>
                </a:solidFill>
              </a:rPr>
              <a:t>C</a:t>
            </a:r>
            <a:r>
              <a:rPr lang="en-US" b="0" i="0" dirty="0">
                <a:solidFill>
                  <a:srgbClr val="464646"/>
                </a:solidFill>
                <a:effectLst/>
              </a:rPr>
              <a:t>ontrol </a:t>
            </a:r>
            <a:r>
              <a:rPr lang="en-US" sz="2000" b="0" i="0" dirty="0">
                <a:solidFill>
                  <a:srgbClr val="464646"/>
                </a:solidFill>
                <a:effectLst/>
              </a:rPr>
              <a:t>(</a:t>
            </a:r>
            <a:r>
              <a:rPr lang="en-US" sz="2000" b="0" i="0" u="none" strike="noStrike" dirty="0">
                <a:effectLst/>
                <a:hlinkClick r:id="rId2"/>
              </a:rPr>
              <a:t>https://doi.org/10.22033/ESGF/CMIP6.5710</a:t>
            </a:r>
            <a:r>
              <a:rPr lang="en-US" sz="2000" b="0" i="0" dirty="0">
                <a:solidFill>
                  <a:srgbClr val="464646"/>
                </a:solidFill>
                <a:effectLst/>
              </a:rPr>
              <a:t>,</a:t>
            </a:r>
            <a:r>
              <a:rPr lang="en-US" b="0" i="0" dirty="0">
                <a:solidFill>
                  <a:srgbClr val="464646"/>
                </a:solidFill>
                <a:effectLst/>
              </a:rPr>
              <a:t> </a:t>
            </a:r>
            <a:r>
              <a:rPr lang="en-US" sz="2000" b="0" i="0" dirty="0" err="1">
                <a:solidFill>
                  <a:srgbClr val="464646"/>
                </a:solidFill>
                <a:effectLst/>
              </a:rPr>
              <a:t>Hajima</a:t>
            </a:r>
            <a:r>
              <a:rPr lang="en-US" sz="2000" b="0" i="0" dirty="0">
                <a:solidFill>
                  <a:srgbClr val="464646"/>
                </a:solidFill>
                <a:effectLst/>
              </a:rPr>
              <a:t> et al., 2019f), </a:t>
            </a:r>
            <a:endParaRPr lang="en-US" b="0" i="0" dirty="0">
              <a:solidFill>
                <a:srgbClr val="464646"/>
              </a:solidFill>
              <a:effectLst/>
            </a:endParaRPr>
          </a:p>
          <a:p>
            <a:pPr lvl="1"/>
            <a:r>
              <a:rPr lang="en-US" b="0" i="0" dirty="0">
                <a:solidFill>
                  <a:srgbClr val="464646"/>
                </a:solidFill>
                <a:effectLst/>
              </a:rPr>
              <a:t>Historical </a:t>
            </a:r>
          </a:p>
          <a:p>
            <a:pPr lvl="2"/>
            <a:r>
              <a:rPr lang="en-US" b="0" i="0" dirty="0">
                <a:solidFill>
                  <a:srgbClr val="464646"/>
                </a:solidFill>
                <a:effectLst/>
              </a:rPr>
              <a:t>(</a:t>
            </a:r>
            <a:r>
              <a:rPr lang="en-US" b="0" i="0" u="none" strike="noStrike" dirty="0">
                <a:effectLst/>
                <a:hlinkClick r:id="rId3"/>
              </a:rPr>
              <a:t>https://doi.org/10.22033/ESGF/CMIP6.5602</a:t>
            </a:r>
            <a:r>
              <a:rPr lang="en-US" b="0" i="0" dirty="0">
                <a:solidFill>
                  <a:srgbClr val="464646"/>
                </a:solidFill>
                <a:effectLst/>
              </a:rPr>
              <a:t>, </a:t>
            </a:r>
            <a:r>
              <a:rPr lang="en-US" b="0" i="0" dirty="0" err="1">
                <a:solidFill>
                  <a:srgbClr val="464646"/>
                </a:solidFill>
                <a:effectLst/>
              </a:rPr>
              <a:t>Hajima</a:t>
            </a:r>
            <a:r>
              <a:rPr lang="en-US" b="0" i="0" dirty="0">
                <a:solidFill>
                  <a:srgbClr val="464646"/>
                </a:solidFill>
                <a:effectLst/>
              </a:rPr>
              <a:t> et al., 2019d; </a:t>
            </a:r>
          </a:p>
          <a:p>
            <a:pPr lvl="2"/>
            <a:r>
              <a:rPr lang="en-US" b="0" i="0" u="none" strike="noStrike" dirty="0">
                <a:effectLst/>
                <a:hlinkClick r:id="rId4"/>
              </a:rPr>
              <a:t>https://doi.org/10.22033/ESGF/CMIP6.5582</a:t>
            </a:r>
            <a:r>
              <a:rPr lang="en-US" b="0" i="0" dirty="0">
                <a:solidFill>
                  <a:srgbClr val="464646"/>
                </a:solidFill>
                <a:effectLst/>
              </a:rPr>
              <a:t>, </a:t>
            </a:r>
            <a:r>
              <a:rPr lang="en-US" b="0" i="0" dirty="0" err="1">
                <a:solidFill>
                  <a:srgbClr val="464646"/>
                </a:solidFill>
                <a:effectLst/>
              </a:rPr>
              <a:t>Hajima</a:t>
            </a:r>
            <a:r>
              <a:rPr lang="en-US" b="0" i="0" dirty="0">
                <a:solidFill>
                  <a:srgbClr val="464646"/>
                </a:solidFill>
                <a:effectLst/>
              </a:rPr>
              <a:t> et al., 2019e; </a:t>
            </a:r>
          </a:p>
          <a:p>
            <a:pPr lvl="2"/>
            <a:r>
              <a:rPr lang="en-US" b="0" i="0" u="none" strike="noStrike" dirty="0">
                <a:effectLst/>
                <a:hlinkClick r:id="rId5"/>
              </a:rPr>
              <a:t>https://doi.org/10.22033/ESGF/CMIP6.5496</a:t>
            </a:r>
            <a:r>
              <a:rPr lang="en-US" b="0" i="0" dirty="0">
                <a:solidFill>
                  <a:srgbClr val="464646"/>
                </a:solidFill>
                <a:effectLst/>
              </a:rPr>
              <a:t>, </a:t>
            </a:r>
            <a:r>
              <a:rPr lang="en-US" b="0" i="0" dirty="0" err="1">
                <a:solidFill>
                  <a:srgbClr val="464646"/>
                </a:solidFill>
                <a:effectLst/>
              </a:rPr>
              <a:t>Hajima</a:t>
            </a:r>
            <a:r>
              <a:rPr lang="en-US" b="0" i="0" dirty="0">
                <a:solidFill>
                  <a:srgbClr val="464646"/>
                </a:solidFill>
                <a:effectLst/>
              </a:rPr>
              <a:t> et al., 2020), </a:t>
            </a:r>
          </a:p>
          <a:p>
            <a:pPr lvl="1"/>
            <a:r>
              <a:rPr lang="en-US" b="0" i="0" dirty="0">
                <a:solidFill>
                  <a:srgbClr val="464646"/>
                </a:solidFill>
                <a:effectLst/>
              </a:rPr>
              <a:t>1%CO2 increase </a:t>
            </a:r>
          </a:p>
          <a:p>
            <a:pPr lvl="2"/>
            <a:r>
              <a:rPr lang="en-US" b="0" i="0" dirty="0">
                <a:solidFill>
                  <a:srgbClr val="464646"/>
                </a:solidFill>
                <a:effectLst/>
              </a:rPr>
              <a:t>(</a:t>
            </a:r>
            <a:r>
              <a:rPr lang="en-US" b="0" i="0" u="none" strike="noStrike" dirty="0">
                <a:effectLst/>
                <a:hlinkClick r:id="rId6"/>
              </a:rPr>
              <a:t>https://doi.org/10.22033/ESGF/CMIP6.5376</a:t>
            </a:r>
            <a:r>
              <a:rPr lang="en-US" b="0" i="0" dirty="0">
                <a:solidFill>
                  <a:srgbClr val="464646"/>
                </a:solidFill>
                <a:effectLst/>
              </a:rPr>
              <a:t>, </a:t>
            </a:r>
            <a:r>
              <a:rPr lang="en-US" b="0" i="0" dirty="0" err="1">
                <a:solidFill>
                  <a:srgbClr val="464646"/>
                </a:solidFill>
                <a:effectLst/>
              </a:rPr>
              <a:t>Hajima</a:t>
            </a:r>
            <a:r>
              <a:rPr lang="en-US" b="0" i="0" dirty="0">
                <a:solidFill>
                  <a:srgbClr val="464646"/>
                </a:solidFill>
                <a:effectLst/>
              </a:rPr>
              <a:t> et al., 2019a; </a:t>
            </a:r>
          </a:p>
          <a:p>
            <a:pPr lvl="2"/>
            <a:r>
              <a:rPr lang="en-US" b="0" i="0" u="none" strike="noStrike" dirty="0">
                <a:effectLst/>
                <a:hlinkClick r:id="rId7"/>
              </a:rPr>
              <a:t>https://doi.org/10.22033/ESGF/CMIP6.5378</a:t>
            </a:r>
            <a:r>
              <a:rPr lang="en-US" b="0" i="0" dirty="0">
                <a:solidFill>
                  <a:srgbClr val="464646"/>
                </a:solidFill>
                <a:effectLst/>
              </a:rPr>
              <a:t>, </a:t>
            </a:r>
            <a:r>
              <a:rPr lang="en-US" b="0" i="0" dirty="0" err="1">
                <a:solidFill>
                  <a:srgbClr val="464646"/>
                </a:solidFill>
                <a:effectLst/>
              </a:rPr>
              <a:t>Hajima</a:t>
            </a:r>
            <a:r>
              <a:rPr lang="en-US" b="0" i="0" dirty="0">
                <a:solidFill>
                  <a:srgbClr val="464646"/>
                </a:solidFill>
                <a:effectLst/>
              </a:rPr>
              <a:t> et al., 2019b; </a:t>
            </a:r>
          </a:p>
          <a:p>
            <a:pPr lvl="2"/>
            <a:r>
              <a:rPr lang="en-US" b="0" i="0" u="none" strike="noStrike" dirty="0">
                <a:effectLst/>
                <a:hlinkClick r:id="rId8"/>
              </a:rPr>
              <a:t>https://doi.org/10.22033/ESGF/CMIP6.5370</a:t>
            </a:r>
            <a:r>
              <a:rPr lang="en-US" b="0" i="0" dirty="0">
                <a:solidFill>
                  <a:srgbClr val="464646"/>
                </a:solidFill>
                <a:effectLst/>
              </a:rPr>
              <a:t>, </a:t>
            </a:r>
            <a:r>
              <a:rPr lang="en-US" b="0" i="0" dirty="0" err="1">
                <a:solidFill>
                  <a:srgbClr val="464646"/>
                </a:solidFill>
                <a:effectLst/>
              </a:rPr>
              <a:t>Hajima</a:t>
            </a:r>
            <a:r>
              <a:rPr lang="en-US" b="0" i="0" dirty="0">
                <a:solidFill>
                  <a:srgbClr val="464646"/>
                </a:solidFill>
                <a:effectLst/>
              </a:rPr>
              <a:t> et al., 2019c).</a:t>
            </a:r>
            <a:endParaRPr lang="en-US" dirty="0"/>
          </a:p>
        </p:txBody>
      </p:sp>
    </p:spTree>
    <p:extLst>
      <p:ext uri="{BB962C8B-B14F-4D97-AF65-F5344CB8AC3E}">
        <p14:creationId xmlns:p14="http://schemas.microsoft.com/office/powerpoint/2010/main" val="380642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8F03AD-4841-4B30-91C9-D71846FA2818}"/>
              </a:ext>
            </a:extLst>
          </p:cNvPr>
          <p:cNvSpPr>
            <a:spLocks noGrp="1"/>
          </p:cNvSpPr>
          <p:nvPr>
            <p:ph type="title"/>
          </p:nvPr>
        </p:nvSpPr>
        <p:spPr>
          <a:xfrm>
            <a:off x="838200" y="365125"/>
            <a:ext cx="10515600" cy="1325563"/>
          </a:xfrm>
        </p:spPr>
        <p:txBody>
          <a:bodyPr/>
          <a:lstStyle/>
          <a:p>
            <a:pPr algn="ctr"/>
            <a:r>
              <a:rPr lang="en-US" dirty="0"/>
              <a:t>Description of a model</a:t>
            </a:r>
          </a:p>
        </p:txBody>
      </p:sp>
      <p:sp>
        <p:nvSpPr>
          <p:cNvPr id="8" name="Content Placeholder 4">
            <a:extLst>
              <a:ext uri="{FF2B5EF4-FFF2-40B4-BE49-F238E27FC236}">
                <a16:creationId xmlns:a16="http://schemas.microsoft.com/office/drawing/2014/main" id="{BBBE41C7-99E5-4C7C-A74A-F1941CD10615}"/>
              </a:ext>
            </a:extLst>
          </p:cNvPr>
          <p:cNvSpPr txBox="1">
            <a:spLocks/>
          </p:cNvSpPr>
          <p:nvPr/>
        </p:nvSpPr>
        <p:spPr>
          <a:xfrm>
            <a:off x="167640" y="184594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2400" dirty="0"/>
              <a:t>Model name</a:t>
            </a:r>
          </a:p>
          <a:p>
            <a:pPr marL="514350" indent="-514350">
              <a:buFont typeface="+mj-lt"/>
              <a:buAutoNum type="arabicPeriod"/>
            </a:pPr>
            <a:r>
              <a:rPr lang="en-US" sz="2400" dirty="0"/>
              <a:t>Lead PI or contact person and her/his affiliation. </a:t>
            </a:r>
          </a:p>
          <a:p>
            <a:pPr marL="514350" indent="-514350">
              <a:buFont typeface="+mj-lt"/>
              <a:buAutoNum type="arabicPeriod"/>
            </a:pPr>
            <a:r>
              <a:rPr lang="en-US" sz="2400" dirty="0"/>
              <a:t>Static or dynamic vegetation</a:t>
            </a:r>
          </a:p>
          <a:p>
            <a:pPr marL="514350" indent="-514350">
              <a:buFont typeface="+mj-lt"/>
              <a:buAutoNum type="arabicPeriod"/>
            </a:pPr>
            <a:r>
              <a:rPr lang="en-US" sz="2400" dirty="0"/>
              <a:t>Number of plant functional types</a:t>
            </a:r>
          </a:p>
          <a:p>
            <a:pPr marL="514350" indent="-514350">
              <a:buFont typeface="+mj-lt"/>
              <a:buAutoNum type="arabicPeriod"/>
            </a:pPr>
            <a:r>
              <a:rPr lang="en-US" sz="2400" dirty="0"/>
              <a:t>What disturbances are simulated (e.g., land use or fire etc.)?</a:t>
            </a:r>
          </a:p>
          <a:p>
            <a:pPr marL="514350" indent="-514350">
              <a:buFont typeface="+mj-lt"/>
              <a:buAutoNum type="arabicPeriod"/>
            </a:pPr>
            <a:r>
              <a:rPr lang="en-US" sz="2400" dirty="0"/>
              <a:t>Number of pools</a:t>
            </a:r>
          </a:p>
          <a:p>
            <a:pPr marL="514350" indent="-514350">
              <a:buFont typeface="+mj-lt"/>
              <a:buAutoNum type="arabicPeriod"/>
            </a:pPr>
            <a:r>
              <a:rPr lang="en-US" sz="2400" dirty="0"/>
              <a:t>How are pools connected? (i.e., carbon flow diagram)</a:t>
            </a:r>
          </a:p>
          <a:p>
            <a:pPr marL="514350" indent="-514350">
              <a:buFont typeface="+mj-lt"/>
              <a:buAutoNum type="arabicPeriod"/>
            </a:pPr>
            <a:r>
              <a:rPr lang="en-US" sz="2400" dirty="0"/>
              <a:t>Outputs for CMIP6 or TRENDY</a:t>
            </a:r>
          </a:p>
        </p:txBody>
      </p:sp>
      <p:sp>
        <p:nvSpPr>
          <p:cNvPr id="10" name="TextBox 9">
            <a:extLst>
              <a:ext uri="{FF2B5EF4-FFF2-40B4-BE49-F238E27FC236}">
                <a16:creationId xmlns:a16="http://schemas.microsoft.com/office/drawing/2014/main" id="{F152E5B6-7B9D-416B-B959-3AF160C398F3}"/>
              </a:ext>
            </a:extLst>
          </p:cNvPr>
          <p:cNvSpPr txBox="1"/>
          <p:nvPr/>
        </p:nvSpPr>
        <p:spPr>
          <a:xfrm>
            <a:off x="2560320" y="1779766"/>
            <a:ext cx="7823200" cy="461665"/>
          </a:xfrm>
          <a:prstGeom prst="rect">
            <a:avLst/>
          </a:prstGeom>
          <a:noFill/>
        </p:spPr>
        <p:txBody>
          <a:bodyPr wrap="square">
            <a:spAutoFit/>
          </a:bodyPr>
          <a:lstStyle/>
          <a:p>
            <a:pPr marL="0" indent="0">
              <a:buNone/>
            </a:pPr>
            <a:r>
              <a:rPr lang="en-US" sz="2400" dirty="0">
                <a:solidFill>
                  <a:schemeClr val="accent1">
                    <a:lumMod val="75000"/>
                  </a:schemeClr>
                </a:solidFill>
              </a:rPr>
              <a:t>MATSIRO (physics), VISIT-e (biogeochemistry) -  MIROC ESM</a:t>
            </a:r>
          </a:p>
        </p:txBody>
      </p:sp>
      <p:sp>
        <p:nvSpPr>
          <p:cNvPr id="12" name="TextBox 11">
            <a:extLst>
              <a:ext uri="{FF2B5EF4-FFF2-40B4-BE49-F238E27FC236}">
                <a16:creationId xmlns:a16="http://schemas.microsoft.com/office/drawing/2014/main" id="{7257D0AC-5FBE-46FE-8161-CBFD97CBCCF2}"/>
              </a:ext>
            </a:extLst>
          </p:cNvPr>
          <p:cNvSpPr txBox="1"/>
          <p:nvPr/>
        </p:nvSpPr>
        <p:spPr>
          <a:xfrm>
            <a:off x="6751320" y="2307610"/>
            <a:ext cx="6096000" cy="338554"/>
          </a:xfrm>
          <a:prstGeom prst="rect">
            <a:avLst/>
          </a:prstGeom>
          <a:noFill/>
        </p:spPr>
        <p:txBody>
          <a:bodyPr wrap="square">
            <a:spAutoFit/>
          </a:bodyPr>
          <a:lstStyle/>
          <a:p>
            <a:r>
              <a:rPr lang="pt-BR" sz="1600" dirty="0">
                <a:solidFill>
                  <a:schemeClr val="accent1">
                    <a:lumMod val="75000"/>
                  </a:schemeClr>
                </a:solidFill>
              </a:rPr>
              <a:t>T. Hajima (MIROC), </a:t>
            </a:r>
            <a:r>
              <a:rPr lang="en-US" sz="1600" dirty="0">
                <a:solidFill>
                  <a:schemeClr val="accent1">
                    <a:lumMod val="75000"/>
                  </a:schemeClr>
                </a:solidFill>
              </a:rPr>
              <a:t>K. Takata (MATSITO), A. Ito, </a:t>
            </a:r>
            <a:r>
              <a:rPr lang="fi-FI" sz="1600" dirty="0">
                <a:solidFill>
                  <a:schemeClr val="accent1">
                    <a:lumMod val="75000"/>
                  </a:schemeClr>
                </a:solidFill>
              </a:rPr>
              <a:t>E. Kato (VISIT-e)</a:t>
            </a:r>
            <a:r>
              <a:rPr lang="en-US" sz="1600" dirty="0">
                <a:solidFill>
                  <a:schemeClr val="accent1">
                    <a:lumMod val="75000"/>
                  </a:schemeClr>
                </a:solidFill>
              </a:rPr>
              <a:t> </a:t>
            </a:r>
            <a:r>
              <a:rPr lang="pt-BR" sz="1600" dirty="0">
                <a:solidFill>
                  <a:schemeClr val="accent1">
                    <a:lumMod val="75000"/>
                  </a:schemeClr>
                </a:solidFill>
              </a:rPr>
              <a:t> </a:t>
            </a:r>
            <a:endParaRPr lang="en-US" sz="1600" dirty="0">
              <a:solidFill>
                <a:schemeClr val="accent1">
                  <a:lumMod val="75000"/>
                </a:schemeClr>
              </a:solidFill>
            </a:endParaRPr>
          </a:p>
        </p:txBody>
      </p:sp>
      <p:sp>
        <p:nvSpPr>
          <p:cNvPr id="13" name="TextBox 12">
            <a:extLst>
              <a:ext uri="{FF2B5EF4-FFF2-40B4-BE49-F238E27FC236}">
                <a16:creationId xmlns:a16="http://schemas.microsoft.com/office/drawing/2014/main" id="{6EA9A74A-0062-4DDB-A3E5-53B74C837A74}"/>
              </a:ext>
            </a:extLst>
          </p:cNvPr>
          <p:cNvSpPr txBox="1"/>
          <p:nvPr/>
        </p:nvSpPr>
        <p:spPr>
          <a:xfrm>
            <a:off x="4576849" y="2745334"/>
            <a:ext cx="7823200" cy="400110"/>
          </a:xfrm>
          <a:prstGeom prst="rect">
            <a:avLst/>
          </a:prstGeom>
          <a:noFill/>
        </p:spPr>
        <p:txBody>
          <a:bodyPr wrap="square">
            <a:spAutoFit/>
          </a:bodyPr>
          <a:lstStyle/>
          <a:p>
            <a:r>
              <a:rPr lang="en-US" sz="2000" dirty="0">
                <a:solidFill>
                  <a:schemeClr val="accent1">
                    <a:lumMod val="75000"/>
                  </a:schemeClr>
                </a:solidFill>
              </a:rPr>
              <a:t>static biome distribution + LUC: deforestation/afforestation, etc.</a:t>
            </a:r>
          </a:p>
        </p:txBody>
      </p:sp>
      <p:sp>
        <p:nvSpPr>
          <p:cNvPr id="14" name="TextBox 13">
            <a:extLst>
              <a:ext uri="{FF2B5EF4-FFF2-40B4-BE49-F238E27FC236}">
                <a16:creationId xmlns:a16="http://schemas.microsoft.com/office/drawing/2014/main" id="{1534CB1B-6A0D-496B-BEE0-004C792E4578}"/>
              </a:ext>
            </a:extLst>
          </p:cNvPr>
          <p:cNvSpPr txBox="1"/>
          <p:nvPr/>
        </p:nvSpPr>
        <p:spPr>
          <a:xfrm>
            <a:off x="5308600" y="3188686"/>
            <a:ext cx="2885440" cy="461665"/>
          </a:xfrm>
          <a:prstGeom prst="rect">
            <a:avLst/>
          </a:prstGeom>
          <a:noFill/>
        </p:spPr>
        <p:txBody>
          <a:bodyPr wrap="square">
            <a:spAutoFit/>
          </a:bodyPr>
          <a:lstStyle/>
          <a:p>
            <a:pPr marL="0" indent="0">
              <a:buNone/>
            </a:pPr>
            <a:r>
              <a:rPr lang="en-US" sz="2400" dirty="0">
                <a:solidFill>
                  <a:schemeClr val="accent1">
                    <a:lumMod val="75000"/>
                  </a:schemeClr>
                </a:solidFill>
              </a:rPr>
              <a:t>12 + cropland</a:t>
            </a:r>
          </a:p>
        </p:txBody>
      </p:sp>
      <p:sp>
        <p:nvSpPr>
          <p:cNvPr id="15" name="TextBox 14">
            <a:extLst>
              <a:ext uri="{FF2B5EF4-FFF2-40B4-BE49-F238E27FC236}">
                <a16:creationId xmlns:a16="http://schemas.microsoft.com/office/drawing/2014/main" id="{57BB0093-B68C-415F-9007-5326495AC267}"/>
              </a:ext>
            </a:extLst>
          </p:cNvPr>
          <p:cNvSpPr txBox="1"/>
          <p:nvPr/>
        </p:nvSpPr>
        <p:spPr>
          <a:xfrm>
            <a:off x="8382000" y="3668612"/>
            <a:ext cx="3642360" cy="400110"/>
          </a:xfrm>
          <a:prstGeom prst="rect">
            <a:avLst/>
          </a:prstGeom>
          <a:noFill/>
        </p:spPr>
        <p:txBody>
          <a:bodyPr wrap="square">
            <a:spAutoFit/>
          </a:bodyPr>
          <a:lstStyle/>
          <a:p>
            <a:pPr marL="0" indent="0">
              <a:buNone/>
            </a:pPr>
            <a:r>
              <a:rPr lang="en-US" sz="2000" dirty="0">
                <a:solidFill>
                  <a:schemeClr val="accent1">
                    <a:lumMod val="75000"/>
                  </a:schemeClr>
                </a:solidFill>
              </a:rPr>
              <a:t>LUC, fire, agriculture, etc.</a:t>
            </a:r>
          </a:p>
        </p:txBody>
      </p:sp>
      <p:sp>
        <p:nvSpPr>
          <p:cNvPr id="16" name="TextBox 15">
            <a:extLst>
              <a:ext uri="{FF2B5EF4-FFF2-40B4-BE49-F238E27FC236}">
                <a16:creationId xmlns:a16="http://schemas.microsoft.com/office/drawing/2014/main" id="{7554857F-2F5E-4EF4-9A19-FE8B15F47EB0}"/>
              </a:ext>
            </a:extLst>
          </p:cNvPr>
          <p:cNvSpPr txBox="1"/>
          <p:nvPr/>
        </p:nvSpPr>
        <p:spPr>
          <a:xfrm>
            <a:off x="3296920" y="4131448"/>
            <a:ext cx="3642360" cy="400110"/>
          </a:xfrm>
          <a:prstGeom prst="rect">
            <a:avLst/>
          </a:prstGeom>
          <a:noFill/>
        </p:spPr>
        <p:txBody>
          <a:bodyPr wrap="square">
            <a:spAutoFit/>
          </a:bodyPr>
          <a:lstStyle/>
          <a:p>
            <a:pPr marL="0" indent="0">
              <a:buNone/>
            </a:pPr>
            <a:r>
              <a:rPr lang="en-US" sz="2000" dirty="0">
                <a:solidFill>
                  <a:schemeClr val="accent1">
                    <a:lumMod val="75000"/>
                  </a:schemeClr>
                </a:solidFill>
              </a:rPr>
              <a:t>3-6 live C pools; 2-6 dead C pools</a:t>
            </a:r>
          </a:p>
        </p:txBody>
      </p:sp>
      <p:sp>
        <p:nvSpPr>
          <p:cNvPr id="17" name="TextBox 16">
            <a:extLst>
              <a:ext uri="{FF2B5EF4-FFF2-40B4-BE49-F238E27FC236}">
                <a16:creationId xmlns:a16="http://schemas.microsoft.com/office/drawing/2014/main" id="{5B10C53A-9BB4-4B45-8D3B-7A43DF31C67C}"/>
              </a:ext>
            </a:extLst>
          </p:cNvPr>
          <p:cNvSpPr txBox="1"/>
          <p:nvPr/>
        </p:nvSpPr>
        <p:spPr>
          <a:xfrm>
            <a:off x="7628770" y="4591890"/>
            <a:ext cx="3642360" cy="400110"/>
          </a:xfrm>
          <a:prstGeom prst="rect">
            <a:avLst/>
          </a:prstGeom>
          <a:noFill/>
        </p:spPr>
        <p:txBody>
          <a:bodyPr wrap="square">
            <a:spAutoFit/>
          </a:bodyPr>
          <a:lstStyle/>
          <a:p>
            <a:pPr marL="0" indent="0">
              <a:buNone/>
            </a:pPr>
            <a:r>
              <a:rPr lang="en-US" sz="2000" dirty="0">
                <a:solidFill>
                  <a:schemeClr val="accent1">
                    <a:lumMod val="75000"/>
                  </a:schemeClr>
                </a:solidFill>
              </a:rPr>
              <a:t>see next slides</a:t>
            </a:r>
          </a:p>
        </p:txBody>
      </p:sp>
      <p:sp>
        <p:nvSpPr>
          <p:cNvPr id="11" name="TextBox 10">
            <a:extLst>
              <a:ext uri="{FF2B5EF4-FFF2-40B4-BE49-F238E27FC236}">
                <a16:creationId xmlns:a16="http://schemas.microsoft.com/office/drawing/2014/main" id="{F35C9432-C62B-4C46-8176-C820AD973A81}"/>
              </a:ext>
            </a:extLst>
          </p:cNvPr>
          <p:cNvSpPr txBox="1"/>
          <p:nvPr/>
        </p:nvSpPr>
        <p:spPr>
          <a:xfrm>
            <a:off x="4650740" y="5043302"/>
            <a:ext cx="1927613" cy="400110"/>
          </a:xfrm>
          <a:prstGeom prst="rect">
            <a:avLst/>
          </a:prstGeom>
          <a:noFill/>
        </p:spPr>
        <p:txBody>
          <a:bodyPr wrap="square">
            <a:spAutoFit/>
          </a:bodyPr>
          <a:lstStyle/>
          <a:p>
            <a:pPr marL="0" indent="0">
              <a:buNone/>
            </a:pPr>
            <a:r>
              <a:rPr lang="en-US" sz="2000" dirty="0">
                <a:solidFill>
                  <a:schemeClr val="accent1">
                    <a:lumMod val="75000"/>
                  </a:schemeClr>
                </a:solidFill>
              </a:rPr>
              <a:t>see next slides</a:t>
            </a:r>
          </a:p>
        </p:txBody>
      </p:sp>
    </p:spTree>
    <p:extLst>
      <p:ext uri="{BB962C8B-B14F-4D97-AF65-F5344CB8AC3E}">
        <p14:creationId xmlns:p14="http://schemas.microsoft.com/office/powerpoint/2010/main" val="495341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E833-9444-47A2-9DC0-31A35B2286AA}"/>
              </a:ext>
            </a:extLst>
          </p:cNvPr>
          <p:cNvSpPr>
            <a:spLocks noGrp="1"/>
          </p:cNvSpPr>
          <p:nvPr>
            <p:ph type="ctrTitle"/>
          </p:nvPr>
        </p:nvSpPr>
        <p:spPr/>
        <p:txBody>
          <a:bodyPr/>
          <a:lstStyle/>
          <a:p>
            <a:r>
              <a:rPr lang="en-US" dirty="0"/>
              <a:t>Data assimilation for </a:t>
            </a:r>
            <a:r>
              <a:rPr lang="en-US" dirty="0" err="1"/>
              <a:t>VISITe</a:t>
            </a:r>
            <a:r>
              <a:rPr lang="en-US" dirty="0"/>
              <a:t> matrix model reconstruction</a:t>
            </a:r>
          </a:p>
        </p:txBody>
      </p:sp>
      <p:sp>
        <p:nvSpPr>
          <p:cNvPr id="3" name="Subtitle 2">
            <a:extLst>
              <a:ext uri="{FF2B5EF4-FFF2-40B4-BE49-F238E27FC236}">
                <a16:creationId xmlns:a16="http://schemas.microsoft.com/office/drawing/2014/main" id="{8D12D54A-877A-4DEA-980C-0B8664F3A359}"/>
              </a:ext>
            </a:extLst>
          </p:cNvPr>
          <p:cNvSpPr>
            <a:spLocks noGrp="1"/>
          </p:cNvSpPr>
          <p:nvPr>
            <p:ph type="subTitle" idx="1"/>
          </p:nvPr>
        </p:nvSpPr>
        <p:spPr/>
        <p:txBody>
          <a:bodyPr/>
          <a:lstStyle/>
          <a:p>
            <a:r>
              <a:rPr lang="en-US" dirty="0"/>
              <a:t>K. Viatkin 9/29/2021</a:t>
            </a:r>
          </a:p>
        </p:txBody>
      </p:sp>
    </p:spTree>
    <p:extLst>
      <p:ext uri="{BB962C8B-B14F-4D97-AF65-F5344CB8AC3E}">
        <p14:creationId xmlns:p14="http://schemas.microsoft.com/office/powerpoint/2010/main" val="3794903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2A7D-D368-4607-93D5-54FFDF93A549}"/>
              </a:ext>
            </a:extLst>
          </p:cNvPr>
          <p:cNvSpPr>
            <a:spLocks noGrp="1"/>
          </p:cNvSpPr>
          <p:nvPr>
            <p:ph type="title"/>
          </p:nvPr>
        </p:nvSpPr>
        <p:spPr>
          <a:xfrm>
            <a:off x="838200" y="138703"/>
            <a:ext cx="10515600" cy="1325563"/>
          </a:xfrm>
        </p:spPr>
        <p:txBody>
          <a:bodyPr/>
          <a:lstStyle/>
          <a:p>
            <a:r>
              <a:rPr lang="en-US" dirty="0"/>
              <a:t>VISIT2 model</a:t>
            </a:r>
          </a:p>
        </p:txBody>
      </p:sp>
      <p:pic>
        <p:nvPicPr>
          <p:cNvPr id="7" name="Content Placeholder 6" descr="Diagram&#10;&#10;Description automatically generated">
            <a:extLst>
              <a:ext uri="{FF2B5EF4-FFF2-40B4-BE49-F238E27FC236}">
                <a16:creationId xmlns:a16="http://schemas.microsoft.com/office/drawing/2014/main" id="{A27D7F27-C5DA-4440-8320-E5D770795A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29915" y="1464266"/>
            <a:ext cx="4909035" cy="4351338"/>
          </a:xfrm>
        </p:spPr>
      </p:pic>
      <p:sp>
        <p:nvSpPr>
          <p:cNvPr id="8" name="Content Placeholder 2">
            <a:extLst>
              <a:ext uri="{FF2B5EF4-FFF2-40B4-BE49-F238E27FC236}">
                <a16:creationId xmlns:a16="http://schemas.microsoft.com/office/drawing/2014/main" id="{E0BEC53B-E984-47BD-AF69-49CD1073C3DA}"/>
              </a:ext>
            </a:extLst>
          </p:cNvPr>
          <p:cNvSpPr txBox="1">
            <a:spLocks/>
          </p:cNvSpPr>
          <p:nvPr/>
        </p:nvSpPr>
        <p:spPr>
          <a:xfrm>
            <a:off x="287384" y="1538242"/>
            <a:ext cx="6442530" cy="4557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VISITe</a:t>
            </a:r>
            <a:r>
              <a:rPr lang="en-US" sz="2000" dirty="0"/>
              <a:t> is a land biogeochemical part of the MIROC ESM developed by Japan Agency for Marine-Earth Science and Technology (JAMSTEC) and Centre for Climate System Research / National Institute for Environmental Studies, Japan</a:t>
            </a:r>
          </a:p>
          <a:p>
            <a:r>
              <a:rPr lang="en-US" sz="2000" dirty="0"/>
              <a:t>Its version for the CMIP6 includes 9 C pools</a:t>
            </a:r>
          </a:p>
          <a:p>
            <a:r>
              <a:rPr lang="en-US" sz="2000" dirty="0"/>
              <a:t>Model includes:</a:t>
            </a:r>
          </a:p>
          <a:p>
            <a:pPr lvl="1"/>
            <a:r>
              <a:rPr lang="en-US" sz="1900" dirty="0"/>
              <a:t>dynamic leaf allocation depending on optimal LAI, </a:t>
            </a:r>
          </a:p>
          <a:p>
            <a:pPr lvl="1"/>
            <a:r>
              <a:rPr lang="en-US" sz="1900" dirty="0"/>
              <a:t>dynamic leaf fall depending on temperature (deciduous forest)</a:t>
            </a:r>
          </a:p>
          <a:p>
            <a:pPr lvl="1"/>
            <a:r>
              <a:rPr lang="en-US" sz="1900" dirty="0"/>
              <a:t>dynamic soil respiration depending on soil temperature and soil moisture</a:t>
            </a:r>
          </a:p>
          <a:p>
            <a:endParaRPr lang="en-US" sz="2300" dirty="0"/>
          </a:p>
          <a:p>
            <a:endParaRPr lang="en-US" sz="2000" dirty="0"/>
          </a:p>
        </p:txBody>
      </p:sp>
      <p:sp>
        <p:nvSpPr>
          <p:cNvPr id="10" name="TextBox 9">
            <a:extLst>
              <a:ext uri="{FF2B5EF4-FFF2-40B4-BE49-F238E27FC236}">
                <a16:creationId xmlns:a16="http://schemas.microsoft.com/office/drawing/2014/main" id="{F9D3054C-882D-497C-9D28-8F3666DE4B67}"/>
              </a:ext>
            </a:extLst>
          </p:cNvPr>
          <p:cNvSpPr txBox="1"/>
          <p:nvPr/>
        </p:nvSpPr>
        <p:spPr>
          <a:xfrm>
            <a:off x="7550331" y="947256"/>
            <a:ext cx="3570514" cy="369332"/>
          </a:xfrm>
          <a:prstGeom prst="rect">
            <a:avLst/>
          </a:prstGeom>
          <a:noFill/>
        </p:spPr>
        <p:txBody>
          <a:bodyPr wrap="square">
            <a:spAutoFit/>
          </a:bodyPr>
          <a:lstStyle/>
          <a:p>
            <a:r>
              <a:rPr lang="en-US" sz="1800" dirty="0"/>
              <a:t>Simplified C flow diagram for </a:t>
            </a:r>
            <a:r>
              <a:rPr lang="en-US" sz="1800" dirty="0" err="1"/>
              <a:t>VISITe</a:t>
            </a:r>
            <a:r>
              <a:rPr lang="en-US" sz="1800" dirty="0"/>
              <a:t>:</a:t>
            </a:r>
            <a:endParaRPr lang="en-US" dirty="0"/>
          </a:p>
        </p:txBody>
      </p:sp>
    </p:spTree>
    <p:extLst>
      <p:ext uri="{BB962C8B-B14F-4D97-AF65-F5344CB8AC3E}">
        <p14:creationId xmlns:p14="http://schemas.microsoft.com/office/powerpoint/2010/main" val="1782190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51D7-78A3-484F-AD03-102280B83E02}"/>
              </a:ext>
            </a:extLst>
          </p:cNvPr>
          <p:cNvSpPr>
            <a:spLocks noGrp="1"/>
          </p:cNvSpPr>
          <p:nvPr>
            <p:ph type="title"/>
          </p:nvPr>
        </p:nvSpPr>
        <p:spPr>
          <a:xfrm>
            <a:off x="951412" y="269331"/>
            <a:ext cx="10515600" cy="1325563"/>
          </a:xfrm>
        </p:spPr>
        <p:txBody>
          <a:bodyPr/>
          <a:lstStyle/>
          <a:p>
            <a:r>
              <a:rPr lang="en-US" dirty="0" err="1"/>
              <a:t>VISITe</a:t>
            </a:r>
            <a:r>
              <a:rPr lang="en-US" dirty="0"/>
              <a:t> (simplified*) - matrix format</a:t>
            </a:r>
          </a:p>
        </p:txBody>
      </p:sp>
      <p:pic>
        <p:nvPicPr>
          <p:cNvPr id="7" name="Content Placeholder 6">
            <a:extLst>
              <a:ext uri="{FF2B5EF4-FFF2-40B4-BE49-F238E27FC236}">
                <a16:creationId xmlns:a16="http://schemas.microsoft.com/office/drawing/2014/main" id="{20E73F37-B044-42E1-BC9F-9561FAEF3266}"/>
              </a:ext>
            </a:extLst>
          </p:cNvPr>
          <p:cNvPicPr>
            <a:picLocks noGrp="1" noChangeAspect="1"/>
          </p:cNvPicPr>
          <p:nvPr>
            <p:ph idx="1"/>
          </p:nvPr>
        </p:nvPicPr>
        <p:blipFill>
          <a:blip r:embed="rId2"/>
          <a:stretch>
            <a:fillRect/>
          </a:stretch>
        </p:blipFill>
        <p:spPr>
          <a:xfrm>
            <a:off x="724988" y="1380193"/>
            <a:ext cx="8924925" cy="2628900"/>
          </a:xfrm>
        </p:spPr>
      </p:pic>
      <p:sp>
        <p:nvSpPr>
          <p:cNvPr id="11" name="TextBox 10">
            <a:extLst>
              <a:ext uri="{FF2B5EF4-FFF2-40B4-BE49-F238E27FC236}">
                <a16:creationId xmlns:a16="http://schemas.microsoft.com/office/drawing/2014/main" id="{E9C34C6D-7FC8-4559-AD1A-560D9ECA028E}"/>
              </a:ext>
            </a:extLst>
          </p:cNvPr>
          <p:cNvSpPr txBox="1"/>
          <p:nvPr/>
        </p:nvSpPr>
        <p:spPr>
          <a:xfrm>
            <a:off x="443798" y="4009093"/>
            <a:ext cx="11478576" cy="276928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Yu Mincho" panose="020B0400000000000000" pitchFamily="18" charset="-128"/>
                <a:cs typeface="Times New Roman" panose="02020603050405020304" pitchFamily="18" charset="0"/>
              </a:rPr>
              <a:t>B (β</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1  </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β</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3</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 allocation coefficients to vegetation pools (leaf, stem, root)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B0400000000000000" pitchFamily="18" charset="-128"/>
                <a:cs typeface="Times New Roman" panose="02020603050405020304" pitchFamily="18" charset="0"/>
              </a:rPr>
              <a:t>A (f</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41 </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f</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96</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 transfer coefficients between C pools (leaf, stem, root)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B0400000000000000" pitchFamily="18" charset="-128"/>
                <a:cs typeface="Times New Roman" panose="02020603050405020304" pitchFamily="18" charset="0"/>
              </a:rPr>
              <a:t>ξ – dynamic environmental modifiers for turnover rates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a:effectLst/>
                <a:latin typeface="Calibri" panose="020F0502020204030204" pitchFamily="34" charset="0"/>
                <a:ea typeface="Yu Mincho" panose="020B0400000000000000" pitchFamily="18" charset="-128"/>
                <a:cs typeface="Times New Roman" panose="02020603050405020304" pitchFamily="18" charset="0"/>
              </a:rPr>
              <a:t>ξ</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1 </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leaf pool modifier for deciduous forest – starts and stops leaf fall depending on air temperature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a:effectLst/>
                <a:latin typeface="Calibri" panose="020F0502020204030204" pitchFamily="34" charset="0"/>
                <a:ea typeface="Yu Mincho" panose="020B0400000000000000" pitchFamily="18" charset="-128"/>
                <a:cs typeface="Times New Roman" panose="02020603050405020304" pitchFamily="18" charset="0"/>
              </a:rPr>
              <a:t>ξ</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4-9 </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turnover modifiers for litter and soil pools depending on soil temperature and soil moisture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B0400000000000000" pitchFamily="18" charset="-128"/>
                <a:cs typeface="Times New Roman" panose="02020603050405020304" pitchFamily="18" charset="0"/>
              </a:rPr>
              <a:t>K (k</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1 </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k</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9</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 base turnover rates for all C pools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B0400000000000000" pitchFamily="18" charset="-128"/>
                <a:cs typeface="Times New Roman" panose="02020603050405020304" pitchFamily="18" charset="0"/>
              </a:rPr>
              <a:t>X (x</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1 </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x</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9</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 C pools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1EE896BC-4506-4F95-896B-74F55AFBCB93}"/>
              </a:ext>
            </a:extLst>
          </p:cNvPr>
          <p:cNvSpPr txBox="1"/>
          <p:nvPr/>
        </p:nvSpPr>
        <p:spPr>
          <a:xfrm>
            <a:off x="7559040" y="6316712"/>
            <a:ext cx="3997234" cy="461665"/>
          </a:xfrm>
          <a:prstGeom prst="rect">
            <a:avLst/>
          </a:prstGeom>
          <a:noFill/>
        </p:spPr>
        <p:txBody>
          <a:bodyPr wrap="square">
            <a:spAutoFit/>
          </a:bodyPr>
          <a:lstStyle/>
          <a:p>
            <a:r>
              <a:rPr lang="en-US" sz="2400" i="1" dirty="0"/>
              <a:t>* no dynamic leaf allocation </a:t>
            </a:r>
          </a:p>
        </p:txBody>
      </p:sp>
    </p:spTree>
    <p:extLst>
      <p:ext uri="{BB962C8B-B14F-4D97-AF65-F5344CB8AC3E}">
        <p14:creationId xmlns:p14="http://schemas.microsoft.com/office/powerpoint/2010/main" val="905716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4628A0-AE8C-4DF6-97EA-66B702CEE13C}"/>
              </a:ext>
            </a:extLst>
          </p:cNvPr>
          <p:cNvPicPr>
            <a:picLocks noChangeAspect="1"/>
          </p:cNvPicPr>
          <p:nvPr/>
        </p:nvPicPr>
        <p:blipFill>
          <a:blip r:embed="rId2"/>
          <a:stretch>
            <a:fillRect/>
          </a:stretch>
        </p:blipFill>
        <p:spPr>
          <a:xfrm>
            <a:off x="246017" y="95405"/>
            <a:ext cx="8419012" cy="4112228"/>
          </a:xfrm>
          <a:prstGeom prst="rect">
            <a:avLst/>
          </a:prstGeom>
        </p:spPr>
      </p:pic>
      <p:pic>
        <p:nvPicPr>
          <p:cNvPr id="10" name="Picture 9">
            <a:extLst>
              <a:ext uri="{FF2B5EF4-FFF2-40B4-BE49-F238E27FC236}">
                <a16:creationId xmlns:a16="http://schemas.microsoft.com/office/drawing/2014/main" id="{6E3C40FF-640C-46CE-B1E4-9883152CB2BB}"/>
              </a:ext>
            </a:extLst>
          </p:cNvPr>
          <p:cNvPicPr>
            <a:picLocks noChangeAspect="1"/>
          </p:cNvPicPr>
          <p:nvPr/>
        </p:nvPicPr>
        <p:blipFill>
          <a:blip r:embed="rId3"/>
          <a:stretch>
            <a:fillRect/>
          </a:stretch>
        </p:blipFill>
        <p:spPr>
          <a:xfrm>
            <a:off x="246017" y="4721056"/>
            <a:ext cx="5229225" cy="1638300"/>
          </a:xfrm>
          <a:prstGeom prst="rect">
            <a:avLst/>
          </a:prstGeom>
        </p:spPr>
      </p:pic>
      <p:sp>
        <p:nvSpPr>
          <p:cNvPr id="12" name="Right Brace 11">
            <a:extLst>
              <a:ext uri="{FF2B5EF4-FFF2-40B4-BE49-F238E27FC236}">
                <a16:creationId xmlns:a16="http://schemas.microsoft.com/office/drawing/2014/main" id="{D3311323-8590-4CD9-864C-246064500AAE}"/>
              </a:ext>
            </a:extLst>
          </p:cNvPr>
          <p:cNvSpPr/>
          <p:nvPr/>
        </p:nvSpPr>
        <p:spPr>
          <a:xfrm>
            <a:off x="4580708" y="228678"/>
            <a:ext cx="650693" cy="53993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35562AF1-869F-45BE-B77C-3A37AB5ACC2B}"/>
              </a:ext>
            </a:extLst>
          </p:cNvPr>
          <p:cNvSpPr/>
          <p:nvPr/>
        </p:nvSpPr>
        <p:spPr>
          <a:xfrm>
            <a:off x="6149476" y="938427"/>
            <a:ext cx="650693" cy="193540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2E227ADE-1F0B-4AB2-BCBB-6C822D0B0AA9}"/>
              </a:ext>
            </a:extLst>
          </p:cNvPr>
          <p:cNvSpPr/>
          <p:nvPr/>
        </p:nvSpPr>
        <p:spPr>
          <a:xfrm>
            <a:off x="3087466" y="2992631"/>
            <a:ext cx="650693" cy="75905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569EEB8D-6430-4940-994C-BBB8A85E1F53}"/>
              </a:ext>
            </a:extLst>
          </p:cNvPr>
          <p:cNvSpPr/>
          <p:nvPr/>
        </p:nvSpPr>
        <p:spPr>
          <a:xfrm>
            <a:off x="3072231" y="3865369"/>
            <a:ext cx="650693" cy="39974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1CCD7C90-A103-4092-92A7-AE18E3AF62FE}"/>
              </a:ext>
            </a:extLst>
          </p:cNvPr>
          <p:cNvSpPr/>
          <p:nvPr/>
        </p:nvSpPr>
        <p:spPr>
          <a:xfrm>
            <a:off x="5392118" y="4663579"/>
            <a:ext cx="650693" cy="186784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BC2CC2AF-D8E1-4E8E-9A5A-305D5B707F33}"/>
              </a:ext>
            </a:extLst>
          </p:cNvPr>
          <p:cNvSpPr txBox="1"/>
          <p:nvPr/>
        </p:nvSpPr>
        <p:spPr>
          <a:xfrm>
            <a:off x="6348549" y="5405503"/>
            <a:ext cx="1419497"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Yu Mincho" panose="020B0400000000000000" pitchFamily="18" charset="-128"/>
                <a:cs typeface="Times New Roman" panose="02020603050405020304" pitchFamily="18" charset="0"/>
              </a:rPr>
              <a:t>Defining ξ</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E30B165E-0A76-461C-BFEF-FEDA7281E147}"/>
              </a:ext>
            </a:extLst>
          </p:cNvPr>
          <p:cNvSpPr txBox="1"/>
          <p:nvPr/>
        </p:nvSpPr>
        <p:spPr>
          <a:xfrm>
            <a:off x="3844843" y="3877463"/>
            <a:ext cx="6096000"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Yu Mincho" panose="020B0400000000000000" pitchFamily="18" charset="-128"/>
                <a:cs typeface="Times New Roman" panose="02020603050405020304" pitchFamily="18" charset="0"/>
              </a:rPr>
              <a:t>Defining X (x</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1 </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x</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9</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a:t>
            </a:r>
          </a:p>
        </p:txBody>
      </p:sp>
      <p:sp>
        <p:nvSpPr>
          <p:cNvPr id="22" name="TextBox 21">
            <a:extLst>
              <a:ext uri="{FF2B5EF4-FFF2-40B4-BE49-F238E27FC236}">
                <a16:creationId xmlns:a16="http://schemas.microsoft.com/office/drawing/2014/main" id="{5D0238AD-6114-4E1F-B008-4057E508140C}"/>
              </a:ext>
            </a:extLst>
          </p:cNvPr>
          <p:cNvSpPr txBox="1"/>
          <p:nvPr/>
        </p:nvSpPr>
        <p:spPr>
          <a:xfrm>
            <a:off x="3844843" y="3176264"/>
            <a:ext cx="6096000"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Yu Mincho" panose="020B0400000000000000" pitchFamily="18" charset="-128"/>
                <a:cs typeface="Times New Roman" panose="02020603050405020304" pitchFamily="18" charset="0"/>
              </a:rPr>
              <a:t>Defining K (k</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1 </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k</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9</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D6CC5A78-85B7-4719-A4ED-2A85188D05BF}"/>
              </a:ext>
            </a:extLst>
          </p:cNvPr>
          <p:cNvSpPr txBox="1"/>
          <p:nvPr/>
        </p:nvSpPr>
        <p:spPr>
          <a:xfrm>
            <a:off x="6892843" y="1718352"/>
            <a:ext cx="2190206"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Yu Mincho" panose="020B0400000000000000" pitchFamily="18" charset="-128"/>
                <a:cs typeface="Times New Roman" panose="02020603050405020304" pitchFamily="18" charset="0"/>
              </a:rPr>
              <a:t>Defining A (f</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41 </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f</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96</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1AC856FF-3467-49DB-8BF7-3E38CABAE9BF}"/>
              </a:ext>
            </a:extLst>
          </p:cNvPr>
          <p:cNvSpPr txBox="1"/>
          <p:nvPr/>
        </p:nvSpPr>
        <p:spPr>
          <a:xfrm>
            <a:off x="5392118" y="306164"/>
            <a:ext cx="6096000"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Yu Mincho" panose="020B0400000000000000" pitchFamily="18" charset="-128"/>
                <a:cs typeface="Times New Roman" panose="02020603050405020304" pitchFamily="18" charset="0"/>
              </a:rPr>
              <a:t>Defining B (β</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1  </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β</a:t>
            </a:r>
            <a:r>
              <a:rPr lang="en-US" sz="1800" baseline="-25000" dirty="0">
                <a:effectLst/>
                <a:latin typeface="Calibri" panose="020F0502020204030204" pitchFamily="34" charset="0"/>
                <a:ea typeface="Yu Mincho" panose="020B0400000000000000" pitchFamily="18" charset="-128"/>
                <a:cs typeface="Times New Roman" panose="02020603050405020304" pitchFamily="18" charset="0"/>
              </a:rPr>
              <a:t>3</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a:t>
            </a:r>
          </a:p>
        </p:txBody>
      </p:sp>
    </p:spTree>
    <p:extLst>
      <p:ext uri="{BB962C8B-B14F-4D97-AF65-F5344CB8AC3E}">
        <p14:creationId xmlns:p14="http://schemas.microsoft.com/office/powerpoint/2010/main" val="2791413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7BFA-E6E9-43D2-9417-918CB96E4153}"/>
              </a:ext>
            </a:extLst>
          </p:cNvPr>
          <p:cNvSpPr>
            <a:spLocks noGrp="1"/>
          </p:cNvSpPr>
          <p:nvPr>
            <p:ph type="title"/>
          </p:nvPr>
        </p:nvSpPr>
        <p:spPr/>
        <p:txBody>
          <a:bodyPr/>
          <a:lstStyle/>
          <a:p>
            <a:r>
              <a:rPr lang="en-US" dirty="0" err="1"/>
              <a:t>VISITe</a:t>
            </a:r>
            <a:r>
              <a:rPr lang="en-US" dirty="0"/>
              <a:t> parameters reconstruction based on CMIP6 output</a:t>
            </a:r>
          </a:p>
        </p:txBody>
      </p:sp>
      <p:pic>
        <p:nvPicPr>
          <p:cNvPr id="7" name="Picture 6">
            <a:extLst>
              <a:ext uri="{FF2B5EF4-FFF2-40B4-BE49-F238E27FC236}">
                <a16:creationId xmlns:a16="http://schemas.microsoft.com/office/drawing/2014/main" id="{01AFCEC3-8568-49E1-AE9E-2F2BC2CE27A0}"/>
              </a:ext>
            </a:extLst>
          </p:cNvPr>
          <p:cNvPicPr>
            <a:picLocks noChangeAspect="1"/>
          </p:cNvPicPr>
          <p:nvPr/>
        </p:nvPicPr>
        <p:blipFill>
          <a:blip r:embed="rId2"/>
          <a:stretch>
            <a:fillRect/>
          </a:stretch>
        </p:blipFill>
        <p:spPr>
          <a:xfrm>
            <a:off x="7443532" y="1935117"/>
            <a:ext cx="2642859" cy="3668584"/>
          </a:xfrm>
          <a:prstGeom prst="rect">
            <a:avLst/>
          </a:prstGeom>
        </p:spPr>
      </p:pic>
      <p:sp>
        <p:nvSpPr>
          <p:cNvPr id="8" name="Content Placeholder 2">
            <a:extLst>
              <a:ext uri="{FF2B5EF4-FFF2-40B4-BE49-F238E27FC236}">
                <a16:creationId xmlns:a16="http://schemas.microsoft.com/office/drawing/2014/main" id="{A86FD702-A098-463D-A05D-2398EF10E873}"/>
              </a:ext>
            </a:extLst>
          </p:cNvPr>
          <p:cNvSpPr txBox="1">
            <a:spLocks/>
          </p:cNvSpPr>
          <p:nvPr/>
        </p:nvSpPr>
        <p:spPr>
          <a:xfrm>
            <a:off x="380690" y="1935117"/>
            <a:ext cx="6442530" cy="4557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Unknown model parameters:</a:t>
            </a:r>
          </a:p>
          <a:p>
            <a:r>
              <a:rPr lang="en-US" sz="2000" dirty="0"/>
              <a:t>Allocation coefficients</a:t>
            </a:r>
          </a:p>
          <a:p>
            <a:r>
              <a:rPr lang="en-US" sz="2000" dirty="0"/>
              <a:t>Transfer coefficients</a:t>
            </a:r>
          </a:p>
          <a:p>
            <a:r>
              <a:rPr lang="en-US" sz="2000" dirty="0"/>
              <a:t>Turnover rates for all pools</a:t>
            </a:r>
          </a:p>
          <a:p>
            <a:r>
              <a:rPr lang="en-US" sz="2000" dirty="0"/>
              <a:t>Initial leaf litter pool size</a:t>
            </a:r>
          </a:p>
          <a:p>
            <a:r>
              <a:rPr lang="en-US" sz="2000" dirty="0"/>
              <a:t>Parameters of dynamic turnover modifier equation</a:t>
            </a:r>
            <a:endParaRPr lang="en-US" sz="1900" dirty="0"/>
          </a:p>
          <a:p>
            <a:endParaRPr lang="en-US" sz="2300" dirty="0"/>
          </a:p>
          <a:p>
            <a:pPr marL="0" indent="0">
              <a:buNone/>
            </a:pPr>
            <a:r>
              <a:rPr lang="en-US" sz="2000" dirty="0"/>
              <a:t>I assigned arbitrary (but reasonable) values for the unknown model parameters and specified possible maximum and minimum  values (prior range) for them.</a:t>
            </a:r>
          </a:p>
          <a:p>
            <a:endParaRPr lang="en-US" sz="2000" dirty="0"/>
          </a:p>
        </p:txBody>
      </p:sp>
      <p:pic>
        <p:nvPicPr>
          <p:cNvPr id="10" name="Picture 9">
            <a:extLst>
              <a:ext uri="{FF2B5EF4-FFF2-40B4-BE49-F238E27FC236}">
                <a16:creationId xmlns:a16="http://schemas.microsoft.com/office/drawing/2014/main" id="{DB63492B-3C1A-4BA6-92BA-BF66CAD5BDF8}"/>
              </a:ext>
            </a:extLst>
          </p:cNvPr>
          <p:cNvPicPr>
            <a:picLocks noChangeAspect="1"/>
          </p:cNvPicPr>
          <p:nvPr/>
        </p:nvPicPr>
        <p:blipFill>
          <a:blip r:embed="rId3"/>
          <a:stretch>
            <a:fillRect/>
          </a:stretch>
        </p:blipFill>
        <p:spPr>
          <a:xfrm>
            <a:off x="0" y="6161838"/>
            <a:ext cx="12192000" cy="459938"/>
          </a:xfrm>
          <a:prstGeom prst="rect">
            <a:avLst/>
          </a:prstGeom>
        </p:spPr>
      </p:pic>
    </p:spTree>
    <p:extLst>
      <p:ext uri="{BB962C8B-B14F-4D97-AF65-F5344CB8AC3E}">
        <p14:creationId xmlns:p14="http://schemas.microsoft.com/office/powerpoint/2010/main" val="1783181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8F5A-2497-4927-9E69-045B671F0CC9}"/>
              </a:ext>
            </a:extLst>
          </p:cNvPr>
          <p:cNvSpPr>
            <a:spLocks noGrp="1"/>
          </p:cNvSpPr>
          <p:nvPr>
            <p:ph type="title"/>
          </p:nvPr>
        </p:nvSpPr>
        <p:spPr/>
        <p:txBody>
          <a:bodyPr/>
          <a:lstStyle/>
          <a:p>
            <a:r>
              <a:rPr lang="en-US" dirty="0"/>
              <a:t>CMIP6 output vs model output </a:t>
            </a:r>
          </a:p>
        </p:txBody>
      </p:sp>
      <p:sp>
        <p:nvSpPr>
          <p:cNvPr id="3" name="Content Placeholder 2">
            <a:extLst>
              <a:ext uri="{FF2B5EF4-FFF2-40B4-BE49-F238E27FC236}">
                <a16:creationId xmlns:a16="http://schemas.microsoft.com/office/drawing/2014/main" id="{F8258CB2-DCF2-41E2-85AA-CE8306FE8256}"/>
              </a:ext>
            </a:extLst>
          </p:cNvPr>
          <p:cNvSpPr>
            <a:spLocks noGrp="1"/>
          </p:cNvSpPr>
          <p:nvPr>
            <p:ph idx="1"/>
          </p:nvPr>
        </p:nvSpPr>
        <p:spPr>
          <a:xfrm>
            <a:off x="263433" y="1825626"/>
            <a:ext cx="11362509" cy="4351338"/>
          </a:xfrm>
        </p:spPr>
        <p:txBody>
          <a:bodyPr>
            <a:normAutofit/>
          </a:bodyPr>
          <a:lstStyle/>
          <a:p>
            <a:pPr marL="0" marR="0" lvl="0" indent="0">
              <a:lnSpc>
                <a:spcPct val="107000"/>
              </a:lnSpc>
              <a:spcBef>
                <a:spcPts val="0"/>
              </a:spcBef>
              <a:spcAft>
                <a:spcPts val="0"/>
              </a:spcAft>
              <a:buNone/>
            </a:pPr>
            <a:r>
              <a:rPr lang="en-US" sz="2000" dirty="0">
                <a:effectLst/>
                <a:latin typeface="Calibri" panose="020F0502020204030204" pitchFamily="34" charset="0"/>
                <a:ea typeface="Yu Mincho" panose="020B0400000000000000" pitchFamily="18" charset="-128"/>
                <a:cs typeface="Times New Roman" panose="02020603050405020304" pitchFamily="18" charset="0"/>
              </a:rPr>
              <a:t>CMIP6 output allows to compare matrix model performance with the following indicators:</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Yu Mincho" panose="020B0400000000000000" pitchFamily="18" charset="-128"/>
                <a:cs typeface="Times New Roman" panose="02020603050405020304" pitchFamily="18" charset="0"/>
              </a:rPr>
              <a:t>C_leaf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Yu Mincho" panose="020B0400000000000000" pitchFamily="18" charset="-128"/>
                <a:cs typeface="Times New Roman" panose="02020603050405020304" pitchFamily="18" charset="0"/>
              </a:rPr>
              <a:t>C_wood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Yu Mincho" panose="020B0400000000000000" pitchFamily="18" charset="-128"/>
                <a:cs typeface="Times New Roman" panose="02020603050405020304" pitchFamily="18" charset="0"/>
              </a:rPr>
              <a:t>C_root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Yu Mincho" panose="020B0400000000000000" pitchFamily="18" charset="-128"/>
                <a:cs typeface="Times New Roman" panose="02020603050405020304" pitchFamily="18" charset="0"/>
              </a:rPr>
              <a:t>C_litter_above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Yu Mincho" panose="020B0400000000000000" pitchFamily="18" charset="-128"/>
                <a:cs typeface="Times New Roman" panose="02020603050405020304" pitchFamily="18" charset="0"/>
              </a:rPr>
              <a:t>C_litter_below</a:t>
            </a:r>
            <a:r>
              <a:rPr lang="en-US" sz="1800" dirty="0">
                <a:effectLst/>
                <a:latin typeface="Calibri" panose="020F0502020204030204" pitchFamily="34" charset="0"/>
                <a:ea typeface="Yu Mincho" panose="020B0400000000000000" pitchFamily="18" charset="-128"/>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Yu Mincho" panose="020B0400000000000000" pitchFamily="18" charset="-128"/>
                <a:cs typeface="Times New Roman" panose="02020603050405020304" pitchFamily="18" charset="0"/>
              </a:rPr>
              <a:t>C_fastsom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Yu Mincho" panose="020B0400000000000000" pitchFamily="18" charset="-128"/>
                <a:cs typeface="Times New Roman" panose="02020603050405020304" pitchFamily="18" charset="0"/>
              </a:rPr>
              <a:t>C_slowsom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Yu Mincho" panose="020B0400000000000000" pitchFamily="18" charset="-128"/>
                <a:cs typeface="Times New Roman" panose="02020603050405020304" pitchFamily="18" charset="0"/>
              </a:rPr>
              <a:t>C_passsom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Yu Mincho" panose="020B0400000000000000" pitchFamily="18" charset="-128"/>
                <a:cs typeface="Times New Roman" panose="02020603050405020304" pitchFamily="18" charset="0"/>
              </a:rPr>
              <a:t>rh,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Yu Mincho" panose="020B0400000000000000" pitchFamily="18" charset="-128"/>
                <a:cs typeface="Times New Roman" panose="02020603050405020304" pitchFamily="18" charset="0"/>
              </a:rPr>
              <a:t>f_veg2litter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Yu Mincho" panose="020B0400000000000000" pitchFamily="18" charset="-128"/>
                <a:cs typeface="Times New Roman" panose="02020603050405020304" pitchFamily="18" charset="0"/>
              </a:rPr>
              <a:t>f_litter2som</a:t>
            </a:r>
          </a:p>
          <a:p>
            <a:pPr marL="0" marR="0" lvl="0" indent="0">
              <a:lnSpc>
                <a:spcPct val="107000"/>
              </a:lnSpc>
              <a:spcBef>
                <a:spcPts val="0"/>
              </a:spcBef>
              <a:spcAft>
                <a:spcPts val="800"/>
              </a:spcAft>
              <a:buNone/>
            </a:pPr>
            <a:r>
              <a:rPr lang="en-US" sz="2000" dirty="0">
                <a:latin typeface="Calibri" panose="020F0502020204030204" pitchFamily="34" charset="0"/>
                <a:ea typeface="Yu Mincho" panose="020B0400000000000000" pitchFamily="18" charset="-128"/>
                <a:cs typeface="Times New Roman" panose="02020603050405020304" pitchFamily="18" charset="0"/>
              </a:rPr>
              <a:t>I set matrix model to give same output to compare results and optimize parameters.</a:t>
            </a:r>
          </a:p>
        </p:txBody>
      </p:sp>
    </p:spTree>
    <p:extLst>
      <p:ext uri="{BB962C8B-B14F-4D97-AF65-F5344CB8AC3E}">
        <p14:creationId xmlns:p14="http://schemas.microsoft.com/office/powerpoint/2010/main" val="199545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4349-9F59-4ED5-89FE-EDF5824077AA}"/>
              </a:ext>
            </a:extLst>
          </p:cNvPr>
          <p:cNvSpPr>
            <a:spLocks noGrp="1"/>
          </p:cNvSpPr>
          <p:nvPr>
            <p:ph type="title"/>
          </p:nvPr>
        </p:nvSpPr>
        <p:spPr>
          <a:xfrm>
            <a:off x="617613" y="36877"/>
            <a:ext cx="10515600" cy="1325563"/>
          </a:xfrm>
        </p:spPr>
        <p:txBody>
          <a:bodyPr/>
          <a:lstStyle/>
          <a:p>
            <a:r>
              <a:rPr lang="en-US" dirty="0"/>
              <a:t>MIROC-ES2L</a:t>
            </a:r>
          </a:p>
        </p:txBody>
      </p:sp>
      <p:pic>
        <p:nvPicPr>
          <p:cNvPr id="5" name="Picture 4">
            <a:extLst>
              <a:ext uri="{FF2B5EF4-FFF2-40B4-BE49-F238E27FC236}">
                <a16:creationId xmlns:a16="http://schemas.microsoft.com/office/drawing/2014/main" id="{8C7E783A-8EC2-49CD-9D8F-83853936FA6C}"/>
              </a:ext>
            </a:extLst>
          </p:cNvPr>
          <p:cNvPicPr>
            <a:picLocks noChangeAspect="1"/>
          </p:cNvPicPr>
          <p:nvPr/>
        </p:nvPicPr>
        <p:blipFill>
          <a:blip r:embed="rId2"/>
          <a:stretch>
            <a:fillRect/>
          </a:stretch>
        </p:blipFill>
        <p:spPr>
          <a:xfrm>
            <a:off x="115887" y="2007106"/>
            <a:ext cx="7361558" cy="3932261"/>
          </a:xfrm>
          <a:prstGeom prst="rect">
            <a:avLst/>
          </a:prstGeom>
        </p:spPr>
      </p:pic>
      <p:sp>
        <p:nvSpPr>
          <p:cNvPr id="9" name="TextBox 8">
            <a:extLst>
              <a:ext uri="{FF2B5EF4-FFF2-40B4-BE49-F238E27FC236}">
                <a16:creationId xmlns:a16="http://schemas.microsoft.com/office/drawing/2014/main" id="{B4337DFF-A3E5-49E1-AED9-5B7991B77358}"/>
              </a:ext>
            </a:extLst>
          </p:cNvPr>
          <p:cNvSpPr txBox="1"/>
          <p:nvPr/>
        </p:nvSpPr>
        <p:spPr>
          <a:xfrm>
            <a:off x="580748" y="6154321"/>
            <a:ext cx="6094520" cy="338554"/>
          </a:xfrm>
          <a:prstGeom prst="rect">
            <a:avLst/>
          </a:prstGeom>
          <a:noFill/>
        </p:spPr>
        <p:txBody>
          <a:bodyPr wrap="square">
            <a:spAutoFit/>
          </a:bodyPr>
          <a:lstStyle/>
          <a:p>
            <a:r>
              <a:rPr lang="en-US" sz="1600" b="0" i="0" dirty="0" err="1">
                <a:solidFill>
                  <a:srgbClr val="464646"/>
                </a:solidFill>
                <a:effectLst/>
                <a:latin typeface="Open Sans" panose="020B0606030504020204" pitchFamily="34" charset="0"/>
              </a:rPr>
              <a:t>Hajima</a:t>
            </a:r>
            <a:r>
              <a:rPr lang="en-US" sz="1600" b="0" i="0" dirty="0">
                <a:solidFill>
                  <a:srgbClr val="464646"/>
                </a:solidFill>
                <a:effectLst/>
                <a:latin typeface="Open Sans" panose="020B0606030504020204" pitchFamily="34" charset="0"/>
              </a:rPr>
              <a:t> et al. (2020) </a:t>
            </a:r>
            <a:r>
              <a:rPr lang="en-US" sz="1600" b="0" i="0" dirty="0">
                <a:solidFill>
                  <a:srgbClr val="464646"/>
                </a:solidFill>
                <a:effectLst/>
                <a:latin typeface="Open Sans" panose="020B0606030504020204" pitchFamily="34" charset="0"/>
                <a:hlinkClick r:id="rId3"/>
              </a:rPr>
              <a:t>https://doi.org/10.5194/gmd-13-2197-2020</a:t>
            </a:r>
            <a:endParaRPr lang="en-US" sz="1600" dirty="0"/>
          </a:p>
        </p:txBody>
      </p:sp>
      <p:sp>
        <p:nvSpPr>
          <p:cNvPr id="11" name="TextBox 10">
            <a:extLst>
              <a:ext uri="{FF2B5EF4-FFF2-40B4-BE49-F238E27FC236}">
                <a16:creationId xmlns:a16="http://schemas.microsoft.com/office/drawing/2014/main" id="{571C973B-65FA-43C6-A45C-89C315F76B6D}"/>
              </a:ext>
            </a:extLst>
          </p:cNvPr>
          <p:cNvSpPr txBox="1"/>
          <p:nvPr/>
        </p:nvSpPr>
        <p:spPr>
          <a:xfrm>
            <a:off x="91736" y="1102479"/>
            <a:ext cx="4923609" cy="369332"/>
          </a:xfrm>
          <a:prstGeom prst="rect">
            <a:avLst/>
          </a:prstGeom>
          <a:solidFill>
            <a:schemeClr val="accent4">
              <a:lumMod val="20000"/>
              <a:lumOff val="80000"/>
            </a:schemeClr>
          </a:solidFill>
        </p:spPr>
        <p:txBody>
          <a:bodyPr wrap="square">
            <a:spAutoFit/>
          </a:bodyPr>
          <a:lstStyle/>
          <a:p>
            <a:r>
              <a:rPr lang="pt-BR" dirty="0"/>
              <a:t>Lead PI: Tomohiro Hajima (hajima@jamstec.go.jp) </a:t>
            </a:r>
            <a:endParaRPr lang="en-US" dirty="0"/>
          </a:p>
        </p:txBody>
      </p:sp>
      <p:sp>
        <p:nvSpPr>
          <p:cNvPr id="12" name="Rectangle 11">
            <a:extLst>
              <a:ext uri="{FF2B5EF4-FFF2-40B4-BE49-F238E27FC236}">
                <a16:creationId xmlns:a16="http://schemas.microsoft.com/office/drawing/2014/main" id="{EBE7023A-7D55-4513-85E1-F648ED3BD589}"/>
              </a:ext>
            </a:extLst>
          </p:cNvPr>
          <p:cNvSpPr/>
          <p:nvPr/>
        </p:nvSpPr>
        <p:spPr>
          <a:xfrm>
            <a:off x="4019980" y="3852051"/>
            <a:ext cx="1855433" cy="20873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9D638A9-6640-465E-A590-6C325AE8D24A}"/>
              </a:ext>
            </a:extLst>
          </p:cNvPr>
          <p:cNvSpPr txBox="1"/>
          <p:nvPr/>
        </p:nvSpPr>
        <p:spPr>
          <a:xfrm>
            <a:off x="7883737" y="2240097"/>
            <a:ext cx="3497801" cy="1754326"/>
          </a:xfrm>
          <a:prstGeom prst="rect">
            <a:avLst/>
          </a:prstGeom>
          <a:solidFill>
            <a:schemeClr val="accent5">
              <a:lumMod val="20000"/>
              <a:lumOff val="80000"/>
            </a:schemeClr>
          </a:solidFill>
        </p:spPr>
        <p:txBody>
          <a:bodyPr wrap="square">
            <a:spAutoFit/>
          </a:bodyPr>
          <a:lstStyle/>
          <a:p>
            <a:r>
              <a:rPr lang="en-US" dirty="0" err="1"/>
              <a:t>Hajima</a:t>
            </a:r>
            <a:r>
              <a:rPr lang="en-US" dirty="0"/>
              <a:t> et al. (2020) developed MIROC-ES2L by incorporating biogeochemical processes into MIROC general circulation model for atmospheric and oceanic physical processes</a:t>
            </a:r>
          </a:p>
        </p:txBody>
      </p:sp>
      <p:sp>
        <p:nvSpPr>
          <p:cNvPr id="17" name="TextBox 16">
            <a:extLst>
              <a:ext uri="{FF2B5EF4-FFF2-40B4-BE49-F238E27FC236}">
                <a16:creationId xmlns:a16="http://schemas.microsoft.com/office/drawing/2014/main" id="{2341A247-36C8-4822-8AD5-C51587D0DCBD}"/>
              </a:ext>
            </a:extLst>
          </p:cNvPr>
          <p:cNvSpPr txBox="1"/>
          <p:nvPr/>
        </p:nvSpPr>
        <p:spPr>
          <a:xfrm>
            <a:off x="7139500" y="4617903"/>
            <a:ext cx="4936613" cy="1200329"/>
          </a:xfrm>
          <a:prstGeom prst="rect">
            <a:avLst/>
          </a:prstGeom>
          <a:solidFill>
            <a:schemeClr val="accent6">
              <a:lumMod val="20000"/>
              <a:lumOff val="80000"/>
            </a:schemeClr>
          </a:solidFill>
        </p:spPr>
        <p:txBody>
          <a:bodyPr wrap="square">
            <a:spAutoFit/>
          </a:bodyPr>
          <a:lstStyle/>
          <a:p>
            <a:r>
              <a:rPr lang="en-US" dirty="0"/>
              <a:t>Land components:</a:t>
            </a:r>
          </a:p>
          <a:p>
            <a:pPr marL="285750" indent="-285750">
              <a:buFont typeface="Arial" panose="020B0604020202020204" pitchFamily="34" charset="0"/>
              <a:buChar char="•"/>
            </a:pPr>
            <a:r>
              <a:rPr lang="en-US" dirty="0"/>
              <a:t>MATSIRO provides soil moisture data to VISIT-e.</a:t>
            </a:r>
          </a:p>
          <a:p>
            <a:pPr marL="285750" indent="-285750">
              <a:buFont typeface="Arial" panose="020B0604020202020204" pitchFamily="34" charset="0"/>
              <a:buChar char="•"/>
            </a:pPr>
            <a:r>
              <a:rPr lang="en-US" dirty="0"/>
              <a:t>VISIT-e provides leaf area index (LAI) data to MATSIRO</a:t>
            </a:r>
          </a:p>
        </p:txBody>
      </p:sp>
      <p:sp>
        <p:nvSpPr>
          <p:cNvPr id="19" name="TextBox 18">
            <a:extLst>
              <a:ext uri="{FF2B5EF4-FFF2-40B4-BE49-F238E27FC236}">
                <a16:creationId xmlns:a16="http://schemas.microsoft.com/office/drawing/2014/main" id="{618F56A2-088F-4BAD-A8A1-2D466E62E2C2}"/>
              </a:ext>
            </a:extLst>
          </p:cNvPr>
          <p:cNvSpPr txBox="1"/>
          <p:nvPr/>
        </p:nvSpPr>
        <p:spPr>
          <a:xfrm>
            <a:off x="3776335" y="397082"/>
            <a:ext cx="8214804" cy="707886"/>
          </a:xfrm>
          <a:prstGeom prst="rect">
            <a:avLst/>
          </a:prstGeom>
          <a:noFill/>
        </p:spPr>
        <p:txBody>
          <a:bodyPr wrap="square">
            <a:spAutoFit/>
          </a:bodyPr>
          <a:lstStyle/>
          <a:p>
            <a:r>
              <a:rPr lang="en-US" sz="2000" b="0" i="0" dirty="0">
                <a:solidFill>
                  <a:srgbClr val="464646"/>
                </a:solidFill>
                <a:effectLst/>
              </a:rPr>
              <a:t>Model for Interdisciplinary Research on Climate, Earth System version 2 for Long-term simulations</a:t>
            </a:r>
            <a:endParaRPr lang="en-US" sz="2000" dirty="0"/>
          </a:p>
        </p:txBody>
      </p:sp>
      <p:sp>
        <p:nvSpPr>
          <p:cNvPr id="21" name="TextBox 20">
            <a:extLst>
              <a:ext uri="{FF2B5EF4-FFF2-40B4-BE49-F238E27FC236}">
                <a16:creationId xmlns:a16="http://schemas.microsoft.com/office/drawing/2014/main" id="{89E78EDE-7091-478E-A905-61230BF769FC}"/>
              </a:ext>
            </a:extLst>
          </p:cNvPr>
          <p:cNvSpPr txBox="1"/>
          <p:nvPr/>
        </p:nvSpPr>
        <p:spPr>
          <a:xfrm>
            <a:off x="5190018" y="1122016"/>
            <a:ext cx="5768522" cy="523220"/>
          </a:xfrm>
          <a:prstGeom prst="rect">
            <a:avLst/>
          </a:prstGeom>
          <a:noFill/>
        </p:spPr>
        <p:txBody>
          <a:bodyPr wrap="square">
            <a:spAutoFit/>
          </a:bodyPr>
          <a:lstStyle/>
          <a:p>
            <a:r>
              <a:rPr lang="en-US" sz="1400" dirty="0"/>
              <a:t>Research Institute for Global Change, Japan Agency for Marine-Earth Science and Technology, </a:t>
            </a:r>
            <a:r>
              <a:rPr lang="en-US" sz="1400" dirty="0" err="1"/>
              <a:t>Showamachi</a:t>
            </a:r>
            <a:r>
              <a:rPr lang="en-US" sz="1400" dirty="0"/>
              <a:t>, </a:t>
            </a:r>
            <a:r>
              <a:rPr lang="en-US" sz="1400" dirty="0" err="1"/>
              <a:t>Kanazawaku</a:t>
            </a:r>
            <a:r>
              <a:rPr lang="en-US" sz="1400" dirty="0"/>
              <a:t>, Yokohama, Japan</a:t>
            </a:r>
          </a:p>
        </p:txBody>
      </p:sp>
    </p:spTree>
    <p:extLst>
      <p:ext uri="{BB962C8B-B14F-4D97-AF65-F5344CB8AC3E}">
        <p14:creationId xmlns:p14="http://schemas.microsoft.com/office/powerpoint/2010/main" val="3855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0842-9951-4B9A-BCBF-6A5E3AC51A24}"/>
              </a:ext>
            </a:extLst>
          </p:cNvPr>
          <p:cNvSpPr>
            <a:spLocks noGrp="1"/>
          </p:cNvSpPr>
          <p:nvPr>
            <p:ph type="title"/>
          </p:nvPr>
        </p:nvSpPr>
        <p:spPr>
          <a:xfrm>
            <a:off x="769618" y="71469"/>
            <a:ext cx="2597458" cy="1325563"/>
          </a:xfrm>
        </p:spPr>
        <p:txBody>
          <a:bodyPr/>
          <a:lstStyle/>
          <a:p>
            <a:r>
              <a:rPr lang="en-US" dirty="0"/>
              <a:t>MATSIRO </a:t>
            </a:r>
          </a:p>
        </p:txBody>
      </p:sp>
      <p:sp>
        <p:nvSpPr>
          <p:cNvPr id="8" name="TextBox 7">
            <a:extLst>
              <a:ext uri="{FF2B5EF4-FFF2-40B4-BE49-F238E27FC236}">
                <a16:creationId xmlns:a16="http://schemas.microsoft.com/office/drawing/2014/main" id="{A949F502-D91D-4E0A-A8E0-78D0ED1147C4}"/>
              </a:ext>
            </a:extLst>
          </p:cNvPr>
          <p:cNvSpPr txBox="1"/>
          <p:nvPr/>
        </p:nvSpPr>
        <p:spPr>
          <a:xfrm>
            <a:off x="3367075" y="534195"/>
            <a:ext cx="8265111" cy="461665"/>
          </a:xfrm>
          <a:prstGeom prst="rect">
            <a:avLst/>
          </a:prstGeom>
          <a:noFill/>
        </p:spPr>
        <p:txBody>
          <a:bodyPr wrap="square">
            <a:spAutoFit/>
          </a:bodyPr>
          <a:lstStyle/>
          <a:p>
            <a:r>
              <a:rPr lang="en-US" sz="2400" dirty="0"/>
              <a:t>Minimal Advanced Treatments of Surface Interaction and Runoff</a:t>
            </a:r>
          </a:p>
        </p:txBody>
      </p:sp>
      <p:sp>
        <p:nvSpPr>
          <p:cNvPr id="9" name="TextBox 8">
            <a:extLst>
              <a:ext uri="{FF2B5EF4-FFF2-40B4-BE49-F238E27FC236}">
                <a16:creationId xmlns:a16="http://schemas.microsoft.com/office/drawing/2014/main" id="{ECA0437B-FE4F-41CD-8D5F-278B68B4989E}"/>
              </a:ext>
            </a:extLst>
          </p:cNvPr>
          <p:cNvSpPr txBox="1"/>
          <p:nvPr/>
        </p:nvSpPr>
        <p:spPr>
          <a:xfrm>
            <a:off x="379519" y="1264789"/>
            <a:ext cx="4831673" cy="369332"/>
          </a:xfrm>
          <a:prstGeom prst="rect">
            <a:avLst/>
          </a:prstGeom>
          <a:solidFill>
            <a:schemeClr val="accent4">
              <a:lumMod val="20000"/>
              <a:lumOff val="80000"/>
            </a:schemeClr>
          </a:solidFill>
        </p:spPr>
        <p:txBody>
          <a:bodyPr wrap="square">
            <a:spAutoFit/>
          </a:bodyPr>
          <a:lstStyle/>
          <a:p>
            <a:r>
              <a:rPr lang="pt-BR" dirty="0"/>
              <a:t>Lead PI: </a:t>
            </a:r>
            <a:r>
              <a:rPr lang="en-US" dirty="0"/>
              <a:t>Kumiko Takata </a:t>
            </a:r>
            <a:r>
              <a:rPr lang="pt-BR" dirty="0"/>
              <a:t>(</a:t>
            </a:r>
            <a:r>
              <a:rPr lang="en-US" dirty="0"/>
              <a:t>takata@jamstec.go.jp</a:t>
            </a:r>
            <a:r>
              <a:rPr lang="pt-BR" dirty="0"/>
              <a:t>) </a:t>
            </a:r>
            <a:endParaRPr lang="en-US" dirty="0"/>
          </a:p>
        </p:txBody>
      </p:sp>
      <p:sp>
        <p:nvSpPr>
          <p:cNvPr id="11" name="TextBox 10">
            <a:extLst>
              <a:ext uri="{FF2B5EF4-FFF2-40B4-BE49-F238E27FC236}">
                <a16:creationId xmlns:a16="http://schemas.microsoft.com/office/drawing/2014/main" id="{464FDCC7-01A2-4C80-BA40-23B781C75214}"/>
              </a:ext>
            </a:extLst>
          </p:cNvPr>
          <p:cNvSpPr txBox="1"/>
          <p:nvPr/>
        </p:nvSpPr>
        <p:spPr>
          <a:xfrm>
            <a:off x="5885258" y="1309261"/>
            <a:ext cx="6094520" cy="923330"/>
          </a:xfrm>
          <a:prstGeom prst="rect">
            <a:avLst/>
          </a:prstGeom>
          <a:solidFill>
            <a:schemeClr val="accent1">
              <a:lumMod val="20000"/>
              <a:lumOff val="80000"/>
            </a:schemeClr>
          </a:solidFill>
        </p:spPr>
        <p:txBody>
          <a:bodyPr wrap="square">
            <a:spAutoFit/>
          </a:bodyPr>
          <a:lstStyle/>
          <a:p>
            <a:r>
              <a:rPr lang="en-US" dirty="0"/>
              <a:t>MATSIRO consists of two parts: </a:t>
            </a:r>
          </a:p>
          <a:p>
            <a:pPr marL="285750" indent="-285750">
              <a:buFont typeface="Arial" panose="020B0604020202020204" pitchFamily="34" charset="0"/>
              <a:buChar char="•"/>
            </a:pPr>
            <a:r>
              <a:rPr lang="en-US" dirty="0"/>
              <a:t>LNDFLX – determination of parameters and surface fluxes</a:t>
            </a:r>
          </a:p>
          <a:p>
            <a:pPr marL="285750" indent="-285750">
              <a:buFont typeface="Arial" panose="020B0604020202020204" pitchFamily="34" charset="0"/>
              <a:buChar char="•"/>
            </a:pPr>
            <a:r>
              <a:rPr lang="en-US" dirty="0"/>
              <a:t>LNDSTP – ground processes</a:t>
            </a:r>
          </a:p>
        </p:txBody>
      </p:sp>
      <p:sp>
        <p:nvSpPr>
          <p:cNvPr id="15" name="TextBox 14">
            <a:extLst>
              <a:ext uri="{FF2B5EF4-FFF2-40B4-BE49-F238E27FC236}">
                <a16:creationId xmlns:a16="http://schemas.microsoft.com/office/drawing/2014/main" id="{C820EFD6-4B1F-4C9A-9FF0-987319A5A458}"/>
              </a:ext>
            </a:extLst>
          </p:cNvPr>
          <p:cNvSpPr txBox="1"/>
          <p:nvPr/>
        </p:nvSpPr>
        <p:spPr>
          <a:xfrm>
            <a:off x="20713" y="6446054"/>
            <a:ext cx="6829887" cy="338554"/>
          </a:xfrm>
          <a:prstGeom prst="rect">
            <a:avLst/>
          </a:prstGeom>
          <a:noFill/>
        </p:spPr>
        <p:txBody>
          <a:bodyPr wrap="square">
            <a:spAutoFit/>
          </a:bodyPr>
          <a:lstStyle/>
          <a:p>
            <a:r>
              <a:rPr lang="en-US" sz="1600" dirty="0"/>
              <a:t>K. Takata et al. (2003) </a:t>
            </a:r>
            <a:r>
              <a:rPr lang="en-US" sz="1600" b="0" i="0" u="none" strike="noStrike" dirty="0">
                <a:solidFill>
                  <a:srgbClr val="0C7DBB"/>
                </a:solidFill>
                <a:effectLst/>
                <a:latin typeface="NexusSans"/>
                <a:hlinkClick r:id="rId2" tooltip="Persistent link using digital object identifier"/>
              </a:rPr>
              <a:t>https://doi.org/10.1016/S0921-8181(03)00030-4</a:t>
            </a:r>
            <a:endParaRPr lang="en-US" sz="1600" dirty="0"/>
          </a:p>
        </p:txBody>
      </p:sp>
      <p:sp>
        <p:nvSpPr>
          <p:cNvPr id="39" name="TextBox 38">
            <a:extLst>
              <a:ext uri="{FF2B5EF4-FFF2-40B4-BE49-F238E27FC236}">
                <a16:creationId xmlns:a16="http://schemas.microsoft.com/office/drawing/2014/main" id="{577199B5-88C9-494A-B165-F6BB39C5C2F2}"/>
              </a:ext>
            </a:extLst>
          </p:cNvPr>
          <p:cNvSpPr txBox="1"/>
          <p:nvPr/>
        </p:nvSpPr>
        <p:spPr>
          <a:xfrm>
            <a:off x="7568212" y="4800697"/>
            <a:ext cx="3572938" cy="1323439"/>
          </a:xfrm>
          <a:prstGeom prst="rect">
            <a:avLst/>
          </a:prstGeom>
          <a:solidFill>
            <a:schemeClr val="bg1"/>
          </a:solidFill>
        </p:spPr>
        <p:txBody>
          <a:bodyPr wrap="square">
            <a:spAutoFit/>
          </a:bodyPr>
          <a:lstStyle/>
          <a:p>
            <a:r>
              <a:rPr lang="en-US" sz="1600" u="sng" dirty="0"/>
              <a:t>LNDSTP Output:</a:t>
            </a:r>
          </a:p>
          <a:p>
            <a:pPr marL="285750" indent="-285750">
              <a:buFont typeface="Arial" panose="020B0604020202020204" pitchFamily="34" charset="0"/>
              <a:buChar char="•"/>
            </a:pPr>
            <a:r>
              <a:rPr lang="en-US" sz="1600" dirty="0"/>
              <a:t>soil temperature</a:t>
            </a:r>
          </a:p>
          <a:p>
            <a:pPr marL="285750" indent="-285750">
              <a:buFont typeface="Arial" panose="020B0604020202020204" pitchFamily="34" charset="0"/>
              <a:buChar char="•"/>
            </a:pPr>
            <a:r>
              <a:rPr lang="en-US" sz="1600" dirty="0"/>
              <a:t>soil moisture / frozen soil moisture</a:t>
            </a:r>
          </a:p>
          <a:p>
            <a:pPr marL="285750" indent="-285750">
              <a:buFont typeface="Arial" panose="020B0604020202020204" pitchFamily="34" charset="0"/>
              <a:buChar char="•"/>
            </a:pPr>
            <a:r>
              <a:rPr lang="en-US" sz="1600" dirty="0"/>
              <a:t>runoff</a:t>
            </a:r>
          </a:p>
          <a:p>
            <a:pPr marL="285750" indent="-285750">
              <a:buFont typeface="Arial" panose="020B0604020202020204" pitchFamily="34" charset="0"/>
              <a:buChar char="•"/>
            </a:pPr>
            <a:r>
              <a:rPr lang="en-US" sz="1600" dirty="0"/>
              <a:t>snow water, temperature, albedo</a:t>
            </a:r>
          </a:p>
        </p:txBody>
      </p:sp>
      <p:pic>
        <p:nvPicPr>
          <p:cNvPr id="41" name="Picture 40">
            <a:extLst>
              <a:ext uri="{FF2B5EF4-FFF2-40B4-BE49-F238E27FC236}">
                <a16:creationId xmlns:a16="http://schemas.microsoft.com/office/drawing/2014/main" id="{ADB1CFF8-C903-4E2D-9B0C-3028D6AE7E8B}"/>
              </a:ext>
            </a:extLst>
          </p:cNvPr>
          <p:cNvPicPr>
            <a:picLocks noChangeAspect="1"/>
          </p:cNvPicPr>
          <p:nvPr/>
        </p:nvPicPr>
        <p:blipFill>
          <a:blip r:embed="rId3"/>
          <a:stretch>
            <a:fillRect/>
          </a:stretch>
        </p:blipFill>
        <p:spPr>
          <a:xfrm>
            <a:off x="-8118" y="2131632"/>
            <a:ext cx="4541520" cy="4170784"/>
          </a:xfrm>
          <a:prstGeom prst="rect">
            <a:avLst/>
          </a:prstGeom>
        </p:spPr>
      </p:pic>
      <p:sp>
        <p:nvSpPr>
          <p:cNvPr id="42" name="TextBox 41">
            <a:extLst>
              <a:ext uri="{FF2B5EF4-FFF2-40B4-BE49-F238E27FC236}">
                <a16:creationId xmlns:a16="http://schemas.microsoft.com/office/drawing/2014/main" id="{89959D19-A7E9-4038-87C3-DB2977CEDF1B}"/>
              </a:ext>
            </a:extLst>
          </p:cNvPr>
          <p:cNvSpPr txBox="1"/>
          <p:nvPr/>
        </p:nvSpPr>
        <p:spPr>
          <a:xfrm>
            <a:off x="3830158" y="2481088"/>
            <a:ext cx="2591570" cy="1077218"/>
          </a:xfrm>
          <a:prstGeom prst="rect">
            <a:avLst/>
          </a:prstGeom>
          <a:solidFill>
            <a:schemeClr val="bg1">
              <a:lumMod val="85000"/>
            </a:schemeClr>
          </a:solidFill>
        </p:spPr>
        <p:txBody>
          <a:bodyPr wrap="square">
            <a:spAutoFit/>
          </a:bodyPr>
          <a:lstStyle/>
          <a:p>
            <a:r>
              <a:rPr lang="en-US" sz="1600" dirty="0"/>
              <a:t>H - heat fluxes; </a:t>
            </a:r>
          </a:p>
          <a:p>
            <a:r>
              <a:rPr lang="en-US" sz="1600" dirty="0"/>
              <a:t>E - water fluxes (evaporation/transpiration);</a:t>
            </a:r>
          </a:p>
          <a:p>
            <a:r>
              <a:rPr lang="en-US" sz="1600" dirty="0"/>
              <a:t>T - temperatures</a:t>
            </a:r>
          </a:p>
        </p:txBody>
      </p:sp>
      <p:sp>
        <p:nvSpPr>
          <p:cNvPr id="43" name="TextBox 42">
            <a:extLst>
              <a:ext uri="{FF2B5EF4-FFF2-40B4-BE49-F238E27FC236}">
                <a16:creationId xmlns:a16="http://schemas.microsoft.com/office/drawing/2014/main" id="{7ADCE40A-9940-47A9-88E7-14DD0E879C42}"/>
              </a:ext>
            </a:extLst>
          </p:cNvPr>
          <p:cNvSpPr txBox="1"/>
          <p:nvPr/>
        </p:nvSpPr>
        <p:spPr>
          <a:xfrm>
            <a:off x="4802299" y="4732756"/>
            <a:ext cx="2193188" cy="1569660"/>
          </a:xfrm>
          <a:prstGeom prst="rect">
            <a:avLst/>
          </a:prstGeom>
          <a:solidFill>
            <a:schemeClr val="bg1"/>
          </a:solidFill>
        </p:spPr>
        <p:txBody>
          <a:bodyPr wrap="square">
            <a:spAutoFit/>
          </a:bodyPr>
          <a:lstStyle/>
          <a:p>
            <a:r>
              <a:rPr lang="en-US" sz="1600" u="sng" dirty="0"/>
              <a:t>LNDFLX Output:</a:t>
            </a:r>
          </a:p>
          <a:p>
            <a:pPr marL="285750" indent="-285750">
              <a:buFont typeface="Arial" panose="020B0604020202020204" pitchFamily="34" charset="0"/>
              <a:buChar char="•"/>
            </a:pPr>
            <a:r>
              <a:rPr lang="en-US" sz="1600" dirty="0"/>
              <a:t>heat fluxes</a:t>
            </a:r>
          </a:p>
          <a:p>
            <a:pPr marL="285750" indent="-285750">
              <a:buFont typeface="Arial" panose="020B0604020202020204" pitchFamily="34" charset="0"/>
              <a:buChar char="•"/>
            </a:pPr>
            <a:r>
              <a:rPr lang="en-US" sz="1600" dirty="0"/>
              <a:t>water fluxes</a:t>
            </a:r>
          </a:p>
          <a:p>
            <a:pPr marL="285750" indent="-285750">
              <a:buFont typeface="Arial" panose="020B0604020202020204" pitchFamily="34" charset="0"/>
              <a:buChar char="•"/>
            </a:pPr>
            <a:r>
              <a:rPr lang="en-US" sz="1600" dirty="0"/>
              <a:t>wind stress</a:t>
            </a:r>
          </a:p>
          <a:p>
            <a:pPr marL="285750" indent="-285750">
              <a:buFont typeface="Arial" panose="020B0604020202020204" pitchFamily="34" charset="0"/>
              <a:buChar char="•"/>
            </a:pPr>
            <a:r>
              <a:rPr lang="en-US" sz="1600" dirty="0"/>
              <a:t>surface temperature </a:t>
            </a:r>
          </a:p>
          <a:p>
            <a:pPr marL="285750" indent="-285750">
              <a:buFont typeface="Arial" panose="020B0604020202020204" pitchFamily="34" charset="0"/>
              <a:buChar char="•"/>
            </a:pPr>
            <a:r>
              <a:rPr lang="en-US" sz="1600" dirty="0"/>
              <a:t>canopy temperature</a:t>
            </a:r>
          </a:p>
        </p:txBody>
      </p:sp>
      <p:sp>
        <p:nvSpPr>
          <p:cNvPr id="44" name="TextBox 43">
            <a:extLst>
              <a:ext uri="{FF2B5EF4-FFF2-40B4-BE49-F238E27FC236}">
                <a16:creationId xmlns:a16="http://schemas.microsoft.com/office/drawing/2014/main" id="{8D0C7F25-A74D-4163-B1F0-2141ECE22D58}"/>
              </a:ext>
            </a:extLst>
          </p:cNvPr>
          <p:cNvSpPr txBox="1"/>
          <p:nvPr/>
        </p:nvSpPr>
        <p:spPr>
          <a:xfrm>
            <a:off x="7066059" y="2422718"/>
            <a:ext cx="3802570" cy="1323439"/>
          </a:xfrm>
          <a:prstGeom prst="rect">
            <a:avLst/>
          </a:prstGeom>
          <a:solidFill>
            <a:schemeClr val="bg1"/>
          </a:solidFill>
        </p:spPr>
        <p:txBody>
          <a:bodyPr wrap="square">
            <a:spAutoFit/>
          </a:bodyPr>
          <a:lstStyle/>
          <a:p>
            <a:r>
              <a:rPr lang="en-US" sz="1600" u="sng" dirty="0"/>
              <a:t>Inputs:</a:t>
            </a:r>
          </a:p>
          <a:p>
            <a:pPr marL="285750" indent="-285750">
              <a:buFont typeface="Arial" panose="020B0604020202020204" pitchFamily="34" charset="0"/>
              <a:buChar char="•"/>
            </a:pPr>
            <a:r>
              <a:rPr lang="en-US" sz="1600" dirty="0"/>
              <a:t>wind velocity,</a:t>
            </a:r>
          </a:p>
          <a:p>
            <a:pPr marL="285750" indent="-285750">
              <a:buFont typeface="Arial" panose="020B0604020202020204" pitchFamily="34" charset="0"/>
              <a:buChar char="•"/>
            </a:pPr>
            <a:r>
              <a:rPr lang="en-US" sz="1600" dirty="0"/>
              <a:t>atm. temperature, humidity, pressure</a:t>
            </a:r>
          </a:p>
          <a:p>
            <a:pPr marL="285750" indent="-285750">
              <a:buFont typeface="Arial" panose="020B0604020202020204" pitchFamily="34" charset="0"/>
              <a:buChar char="•"/>
            </a:pPr>
            <a:r>
              <a:rPr lang="en-US" sz="1600" dirty="0"/>
              <a:t>downward radiation,</a:t>
            </a:r>
          </a:p>
          <a:p>
            <a:pPr marL="285750" indent="-285750">
              <a:buFont typeface="Arial" panose="020B0604020202020204" pitchFamily="34" charset="0"/>
              <a:buChar char="•"/>
            </a:pPr>
            <a:r>
              <a:rPr lang="en-US" sz="1600" dirty="0"/>
              <a:t>rainfall, snowfall</a:t>
            </a:r>
          </a:p>
        </p:txBody>
      </p:sp>
      <p:sp>
        <p:nvSpPr>
          <p:cNvPr id="45" name="TextBox 44">
            <a:extLst>
              <a:ext uri="{FF2B5EF4-FFF2-40B4-BE49-F238E27FC236}">
                <a16:creationId xmlns:a16="http://schemas.microsoft.com/office/drawing/2014/main" id="{246099C2-7300-4F23-B44D-C63A472996AC}"/>
              </a:ext>
            </a:extLst>
          </p:cNvPr>
          <p:cNvSpPr txBox="1"/>
          <p:nvPr/>
        </p:nvSpPr>
        <p:spPr>
          <a:xfrm>
            <a:off x="4802299" y="3643574"/>
            <a:ext cx="6829887" cy="1323439"/>
          </a:xfrm>
          <a:prstGeom prst="rect">
            <a:avLst/>
          </a:prstGeom>
          <a:noFill/>
        </p:spPr>
        <p:txBody>
          <a:bodyPr wrap="square">
            <a:spAutoFit/>
          </a:bodyPr>
          <a:lstStyle/>
          <a:p>
            <a:r>
              <a:rPr lang="en-US" sz="1600" u="sng" dirty="0"/>
              <a:t>Prescribed parameters:</a:t>
            </a:r>
          </a:p>
          <a:p>
            <a:pPr marL="285750" indent="-285750">
              <a:buFont typeface="Arial" panose="020B0604020202020204" pitchFamily="34" charset="0"/>
              <a:buChar char="•"/>
            </a:pPr>
            <a:r>
              <a:rPr lang="en-US" sz="1600" dirty="0"/>
              <a:t>with horizontal distribution: LAI, albedo, slope</a:t>
            </a:r>
          </a:p>
          <a:p>
            <a:pPr marL="285750" indent="-285750">
              <a:buFont typeface="Arial" panose="020B0604020202020204" pitchFamily="34" charset="0"/>
              <a:buChar char="•"/>
            </a:pPr>
            <a:r>
              <a:rPr lang="en-US" sz="1600" dirty="0"/>
              <a:t>with land cover type: canopy parameters</a:t>
            </a:r>
          </a:p>
          <a:p>
            <a:pPr marL="285750" indent="-285750">
              <a:buFont typeface="Arial" panose="020B0604020202020204" pitchFamily="34" charset="0"/>
              <a:buChar char="•"/>
            </a:pPr>
            <a:r>
              <a:rPr lang="en-US" sz="1600" dirty="0"/>
              <a:t>with soil type: porosity, heat and moisture capacity and conductivity</a:t>
            </a:r>
          </a:p>
          <a:p>
            <a:pPr marL="285750" indent="-285750">
              <a:buFont typeface="Arial" panose="020B0604020202020204" pitchFamily="34" charset="0"/>
              <a:buChar char="•"/>
            </a:pPr>
            <a:endParaRPr lang="en-US" sz="1600" u="sng" dirty="0"/>
          </a:p>
        </p:txBody>
      </p:sp>
      <p:sp>
        <p:nvSpPr>
          <p:cNvPr id="47" name="TextBox 46">
            <a:extLst>
              <a:ext uri="{FF2B5EF4-FFF2-40B4-BE49-F238E27FC236}">
                <a16:creationId xmlns:a16="http://schemas.microsoft.com/office/drawing/2014/main" id="{D4C61C0E-0274-4843-9B9D-F52E1CC53007}"/>
              </a:ext>
            </a:extLst>
          </p:cNvPr>
          <p:cNvSpPr txBox="1"/>
          <p:nvPr/>
        </p:nvSpPr>
        <p:spPr>
          <a:xfrm>
            <a:off x="379519" y="1604731"/>
            <a:ext cx="4955764" cy="523220"/>
          </a:xfrm>
          <a:prstGeom prst="rect">
            <a:avLst/>
          </a:prstGeom>
          <a:noFill/>
        </p:spPr>
        <p:txBody>
          <a:bodyPr wrap="square">
            <a:spAutoFit/>
          </a:bodyPr>
          <a:lstStyle/>
          <a:p>
            <a:r>
              <a:rPr lang="en-US" sz="1400" dirty="0"/>
              <a:t>Frontier Research System for Global Change, Showa-machi, Kanazawa-</a:t>
            </a:r>
            <a:r>
              <a:rPr lang="en-US" sz="1400" dirty="0" err="1"/>
              <a:t>ku</a:t>
            </a:r>
            <a:r>
              <a:rPr lang="en-US" sz="1400" dirty="0"/>
              <a:t>, Yokohama, Japan</a:t>
            </a:r>
          </a:p>
        </p:txBody>
      </p:sp>
    </p:spTree>
    <p:extLst>
      <p:ext uri="{BB962C8B-B14F-4D97-AF65-F5344CB8AC3E}">
        <p14:creationId xmlns:p14="http://schemas.microsoft.com/office/powerpoint/2010/main" val="413006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0842-9951-4B9A-BCBF-6A5E3AC51A24}"/>
              </a:ext>
            </a:extLst>
          </p:cNvPr>
          <p:cNvSpPr>
            <a:spLocks noGrp="1"/>
          </p:cNvSpPr>
          <p:nvPr>
            <p:ph type="title"/>
          </p:nvPr>
        </p:nvSpPr>
        <p:spPr>
          <a:xfrm>
            <a:off x="838199" y="110659"/>
            <a:ext cx="2597458" cy="1325563"/>
          </a:xfrm>
        </p:spPr>
        <p:txBody>
          <a:bodyPr/>
          <a:lstStyle/>
          <a:p>
            <a:r>
              <a:rPr lang="en-US" dirty="0"/>
              <a:t>VISIT-e</a:t>
            </a:r>
          </a:p>
        </p:txBody>
      </p:sp>
      <p:sp>
        <p:nvSpPr>
          <p:cNvPr id="8" name="TextBox 7">
            <a:extLst>
              <a:ext uri="{FF2B5EF4-FFF2-40B4-BE49-F238E27FC236}">
                <a16:creationId xmlns:a16="http://schemas.microsoft.com/office/drawing/2014/main" id="{A949F502-D91D-4E0A-A8E0-78D0ED1147C4}"/>
              </a:ext>
            </a:extLst>
          </p:cNvPr>
          <p:cNvSpPr txBox="1"/>
          <p:nvPr/>
        </p:nvSpPr>
        <p:spPr>
          <a:xfrm>
            <a:off x="3435657" y="554023"/>
            <a:ext cx="8265111" cy="461665"/>
          </a:xfrm>
          <a:prstGeom prst="rect">
            <a:avLst/>
          </a:prstGeom>
          <a:noFill/>
        </p:spPr>
        <p:txBody>
          <a:bodyPr wrap="square">
            <a:spAutoFit/>
          </a:bodyPr>
          <a:lstStyle/>
          <a:p>
            <a:r>
              <a:rPr lang="en-US" sz="2400" dirty="0"/>
              <a:t>Vegetation Integrative Simulator for Trace gases</a:t>
            </a:r>
          </a:p>
        </p:txBody>
      </p:sp>
      <p:sp>
        <p:nvSpPr>
          <p:cNvPr id="9" name="TextBox 8">
            <a:extLst>
              <a:ext uri="{FF2B5EF4-FFF2-40B4-BE49-F238E27FC236}">
                <a16:creationId xmlns:a16="http://schemas.microsoft.com/office/drawing/2014/main" id="{ECA0437B-FE4F-41CD-8D5F-278B68B4989E}"/>
              </a:ext>
            </a:extLst>
          </p:cNvPr>
          <p:cNvSpPr txBox="1"/>
          <p:nvPr/>
        </p:nvSpPr>
        <p:spPr>
          <a:xfrm>
            <a:off x="286797" y="1208168"/>
            <a:ext cx="4061684" cy="369332"/>
          </a:xfrm>
          <a:prstGeom prst="rect">
            <a:avLst/>
          </a:prstGeom>
          <a:solidFill>
            <a:schemeClr val="accent4">
              <a:lumMod val="20000"/>
              <a:lumOff val="80000"/>
            </a:schemeClr>
          </a:solidFill>
        </p:spPr>
        <p:txBody>
          <a:bodyPr wrap="square">
            <a:spAutoFit/>
          </a:bodyPr>
          <a:lstStyle/>
          <a:p>
            <a:r>
              <a:rPr lang="pt-BR" dirty="0"/>
              <a:t>Lead PIs: </a:t>
            </a:r>
            <a:r>
              <a:rPr lang="en-US" dirty="0"/>
              <a:t>Akihiko Ito (itoh@nies.go.jp)</a:t>
            </a:r>
          </a:p>
        </p:txBody>
      </p:sp>
      <p:sp>
        <p:nvSpPr>
          <p:cNvPr id="15" name="TextBox 14">
            <a:extLst>
              <a:ext uri="{FF2B5EF4-FFF2-40B4-BE49-F238E27FC236}">
                <a16:creationId xmlns:a16="http://schemas.microsoft.com/office/drawing/2014/main" id="{C820EFD6-4B1F-4C9A-9FF0-987319A5A458}"/>
              </a:ext>
            </a:extLst>
          </p:cNvPr>
          <p:cNvSpPr txBox="1"/>
          <p:nvPr/>
        </p:nvSpPr>
        <p:spPr>
          <a:xfrm>
            <a:off x="286797" y="6350414"/>
            <a:ext cx="6829887" cy="338554"/>
          </a:xfrm>
          <a:prstGeom prst="rect">
            <a:avLst/>
          </a:prstGeom>
          <a:noFill/>
        </p:spPr>
        <p:txBody>
          <a:bodyPr wrap="square">
            <a:spAutoFit/>
          </a:bodyPr>
          <a:lstStyle/>
          <a:p>
            <a:r>
              <a:rPr lang="en-US" sz="1600" dirty="0"/>
              <a:t>A. Ito (2019) </a:t>
            </a:r>
            <a:r>
              <a:rPr lang="en-US" sz="1400" b="0" i="0" dirty="0">
                <a:solidFill>
                  <a:srgbClr val="464646"/>
                </a:solidFill>
                <a:effectLst/>
                <a:latin typeface="Open Sans" panose="020B0606030504020204" pitchFamily="34" charset="0"/>
                <a:hlinkClick r:id="rId2"/>
              </a:rPr>
              <a:t>https://doi.org/10.5194/esd-10-685-2019</a:t>
            </a:r>
            <a:r>
              <a:rPr lang="en-US" sz="1400" b="0" i="0" dirty="0">
                <a:solidFill>
                  <a:srgbClr val="464646"/>
                </a:solidFill>
                <a:effectLst/>
                <a:latin typeface="Open Sans" panose="020B0606030504020204" pitchFamily="34" charset="0"/>
              </a:rPr>
              <a:t> </a:t>
            </a:r>
            <a:endParaRPr lang="en-US" sz="1600" dirty="0"/>
          </a:p>
        </p:txBody>
      </p:sp>
      <p:pic>
        <p:nvPicPr>
          <p:cNvPr id="7" name="Picture 6">
            <a:extLst>
              <a:ext uri="{FF2B5EF4-FFF2-40B4-BE49-F238E27FC236}">
                <a16:creationId xmlns:a16="http://schemas.microsoft.com/office/drawing/2014/main" id="{E941AFBD-B037-4E32-8667-AEE0B08F9171}"/>
              </a:ext>
            </a:extLst>
          </p:cNvPr>
          <p:cNvPicPr>
            <a:picLocks noChangeAspect="1"/>
          </p:cNvPicPr>
          <p:nvPr/>
        </p:nvPicPr>
        <p:blipFill>
          <a:blip r:embed="rId3"/>
          <a:stretch>
            <a:fillRect/>
          </a:stretch>
        </p:blipFill>
        <p:spPr>
          <a:xfrm>
            <a:off x="153164" y="1976134"/>
            <a:ext cx="8077200" cy="4261803"/>
          </a:xfrm>
          <a:prstGeom prst="rect">
            <a:avLst/>
          </a:prstGeom>
        </p:spPr>
      </p:pic>
      <p:sp>
        <p:nvSpPr>
          <p:cNvPr id="26" name="TextBox 25">
            <a:extLst>
              <a:ext uri="{FF2B5EF4-FFF2-40B4-BE49-F238E27FC236}">
                <a16:creationId xmlns:a16="http://schemas.microsoft.com/office/drawing/2014/main" id="{E23D479E-63FB-4C43-B015-73AEE06B761D}"/>
              </a:ext>
            </a:extLst>
          </p:cNvPr>
          <p:cNvSpPr txBox="1"/>
          <p:nvPr/>
        </p:nvSpPr>
        <p:spPr>
          <a:xfrm>
            <a:off x="8034634" y="1990621"/>
            <a:ext cx="4130040" cy="923330"/>
          </a:xfrm>
          <a:prstGeom prst="rect">
            <a:avLst/>
          </a:prstGeom>
          <a:noFill/>
        </p:spPr>
        <p:txBody>
          <a:bodyPr wrap="square">
            <a:spAutoFit/>
          </a:bodyPr>
          <a:lstStyle/>
          <a:p>
            <a:pPr marL="285750" indent="-285750">
              <a:buFont typeface="Arial" panose="020B0604020202020204" pitchFamily="34" charset="0"/>
              <a:buChar char="•"/>
            </a:pPr>
            <a:r>
              <a:rPr lang="en-US" dirty="0"/>
              <a:t>NPP is partitioned to the 6 plant C pools on the basis of production optimization and allometric constraints</a:t>
            </a:r>
          </a:p>
        </p:txBody>
      </p:sp>
      <p:sp>
        <p:nvSpPr>
          <p:cNvPr id="28" name="TextBox 27">
            <a:extLst>
              <a:ext uri="{FF2B5EF4-FFF2-40B4-BE49-F238E27FC236}">
                <a16:creationId xmlns:a16="http://schemas.microsoft.com/office/drawing/2014/main" id="{4A187292-3A68-4216-9999-E1B924CDA2A0}"/>
              </a:ext>
            </a:extLst>
          </p:cNvPr>
          <p:cNvSpPr txBox="1"/>
          <p:nvPr/>
        </p:nvSpPr>
        <p:spPr>
          <a:xfrm>
            <a:off x="8063488" y="4934642"/>
            <a:ext cx="4128512" cy="1754326"/>
          </a:xfrm>
          <a:prstGeom prst="rect">
            <a:avLst/>
          </a:prstGeom>
          <a:noFill/>
        </p:spPr>
        <p:txBody>
          <a:bodyPr wrap="square">
            <a:spAutoFit/>
          </a:bodyPr>
          <a:lstStyle/>
          <a:p>
            <a:pPr marL="285750" indent="-285750">
              <a:buFont typeface="Arial" panose="020B0604020202020204" pitchFamily="34" charset="0"/>
              <a:buChar char="•"/>
            </a:pPr>
            <a:r>
              <a:rPr lang="en-US" dirty="0"/>
              <a:t>The C stored in litter (i.e., foliage, stem, and root litter) and humus (i.e., active, slow, and passive) pools is decomposed and released as CO2 into the atmosphere under the influence of soil water and temperature.</a:t>
            </a:r>
          </a:p>
        </p:txBody>
      </p:sp>
      <p:sp>
        <p:nvSpPr>
          <p:cNvPr id="30" name="TextBox 29">
            <a:extLst>
              <a:ext uri="{FF2B5EF4-FFF2-40B4-BE49-F238E27FC236}">
                <a16:creationId xmlns:a16="http://schemas.microsoft.com/office/drawing/2014/main" id="{92DEE6BB-6D07-4431-92B6-67072471B6E9}"/>
              </a:ext>
            </a:extLst>
          </p:cNvPr>
          <p:cNvSpPr txBox="1"/>
          <p:nvPr/>
        </p:nvSpPr>
        <p:spPr>
          <a:xfrm>
            <a:off x="8061960" y="2903317"/>
            <a:ext cx="4130040" cy="2031325"/>
          </a:xfrm>
          <a:prstGeom prst="rect">
            <a:avLst/>
          </a:prstGeom>
          <a:noFill/>
        </p:spPr>
        <p:txBody>
          <a:bodyPr wrap="square">
            <a:spAutoFit/>
          </a:bodyPr>
          <a:lstStyle/>
          <a:p>
            <a:pPr marL="285750" indent="-285750">
              <a:buFont typeface="Arial" panose="020B0604020202020204" pitchFamily="34" charset="0"/>
              <a:buChar char="•"/>
            </a:pPr>
            <a:r>
              <a:rPr lang="en-US" dirty="0"/>
              <a:t>From each vegetation C pool, a certain fraction of C is transferred to the soil litter pool, which has a specific turnover rate or residence time representing the decomposition of litter C into soil humus and eventually CO2. </a:t>
            </a:r>
          </a:p>
        </p:txBody>
      </p:sp>
      <p:sp>
        <p:nvSpPr>
          <p:cNvPr id="32" name="TextBox 31">
            <a:extLst>
              <a:ext uri="{FF2B5EF4-FFF2-40B4-BE49-F238E27FC236}">
                <a16:creationId xmlns:a16="http://schemas.microsoft.com/office/drawing/2014/main" id="{7E309E43-6FB6-43D9-B1F7-07FD3FC4B8F9}"/>
              </a:ext>
            </a:extLst>
          </p:cNvPr>
          <p:cNvSpPr txBox="1"/>
          <p:nvPr/>
        </p:nvSpPr>
        <p:spPr>
          <a:xfrm>
            <a:off x="4378220" y="1566277"/>
            <a:ext cx="5650170" cy="307777"/>
          </a:xfrm>
          <a:prstGeom prst="rect">
            <a:avLst/>
          </a:prstGeom>
          <a:noFill/>
        </p:spPr>
        <p:txBody>
          <a:bodyPr wrap="square">
            <a:spAutoFit/>
          </a:bodyPr>
          <a:lstStyle/>
          <a:p>
            <a:r>
              <a:rPr lang="en-US" sz="1400" dirty="0"/>
              <a:t>Research Institute for Global Change, JAMSTEC, Yokohama, Japan</a:t>
            </a:r>
          </a:p>
        </p:txBody>
      </p:sp>
      <p:sp>
        <p:nvSpPr>
          <p:cNvPr id="12" name="TextBox 11">
            <a:extLst>
              <a:ext uri="{FF2B5EF4-FFF2-40B4-BE49-F238E27FC236}">
                <a16:creationId xmlns:a16="http://schemas.microsoft.com/office/drawing/2014/main" id="{12DFBAFA-2087-4E0F-B446-CB8B279D67C7}"/>
              </a:ext>
            </a:extLst>
          </p:cNvPr>
          <p:cNvSpPr txBox="1"/>
          <p:nvPr/>
        </p:nvSpPr>
        <p:spPr>
          <a:xfrm>
            <a:off x="1229360" y="1517168"/>
            <a:ext cx="3119121" cy="369332"/>
          </a:xfrm>
          <a:prstGeom prst="rect">
            <a:avLst/>
          </a:prstGeom>
          <a:solidFill>
            <a:schemeClr val="accent4">
              <a:lumMod val="20000"/>
              <a:lumOff val="80000"/>
            </a:schemeClr>
          </a:solidFill>
        </p:spPr>
        <p:txBody>
          <a:bodyPr wrap="square">
            <a:spAutoFit/>
          </a:bodyPr>
          <a:lstStyle/>
          <a:p>
            <a:r>
              <a:rPr lang="fi-FI" dirty="0"/>
              <a:t>Etsushi Kato (e-kato@iae.or.jp)</a:t>
            </a:r>
            <a:endParaRPr lang="en-US" dirty="0"/>
          </a:p>
        </p:txBody>
      </p:sp>
      <p:sp>
        <p:nvSpPr>
          <p:cNvPr id="14" name="TextBox 13">
            <a:extLst>
              <a:ext uri="{FF2B5EF4-FFF2-40B4-BE49-F238E27FC236}">
                <a16:creationId xmlns:a16="http://schemas.microsoft.com/office/drawing/2014/main" id="{7AA3125E-04D5-4067-8BA7-BD7CB27FE7F7}"/>
              </a:ext>
            </a:extLst>
          </p:cNvPr>
          <p:cNvSpPr txBox="1"/>
          <p:nvPr/>
        </p:nvSpPr>
        <p:spPr>
          <a:xfrm>
            <a:off x="4378220" y="1231298"/>
            <a:ext cx="4989156" cy="307777"/>
          </a:xfrm>
          <a:prstGeom prst="rect">
            <a:avLst/>
          </a:prstGeom>
          <a:noFill/>
        </p:spPr>
        <p:txBody>
          <a:bodyPr wrap="square">
            <a:spAutoFit/>
          </a:bodyPr>
          <a:lstStyle/>
          <a:p>
            <a:r>
              <a:rPr lang="en-US" sz="1400" dirty="0"/>
              <a:t>National Institute for Environmental Studies (NIES), Japan</a:t>
            </a:r>
          </a:p>
        </p:txBody>
      </p:sp>
    </p:spTree>
    <p:extLst>
      <p:ext uri="{BB962C8B-B14F-4D97-AF65-F5344CB8AC3E}">
        <p14:creationId xmlns:p14="http://schemas.microsoft.com/office/powerpoint/2010/main" val="406409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6026-88DB-4780-8F8F-17A21D0A687E}"/>
              </a:ext>
            </a:extLst>
          </p:cNvPr>
          <p:cNvSpPr>
            <a:spLocks noGrp="1"/>
          </p:cNvSpPr>
          <p:nvPr>
            <p:ph type="title"/>
          </p:nvPr>
        </p:nvSpPr>
        <p:spPr>
          <a:xfrm>
            <a:off x="441960" y="29567"/>
            <a:ext cx="10515600" cy="1325563"/>
          </a:xfrm>
        </p:spPr>
        <p:txBody>
          <a:bodyPr/>
          <a:lstStyle/>
          <a:p>
            <a:r>
              <a:rPr lang="en-US" dirty="0"/>
              <a:t>Sim-CYCLE</a:t>
            </a:r>
          </a:p>
        </p:txBody>
      </p:sp>
      <p:pic>
        <p:nvPicPr>
          <p:cNvPr id="5" name="Picture 4">
            <a:extLst>
              <a:ext uri="{FF2B5EF4-FFF2-40B4-BE49-F238E27FC236}">
                <a16:creationId xmlns:a16="http://schemas.microsoft.com/office/drawing/2014/main" id="{4E2E8E3B-01E2-498E-A90A-A806D7FBE764}"/>
              </a:ext>
            </a:extLst>
          </p:cNvPr>
          <p:cNvPicPr>
            <a:picLocks noChangeAspect="1"/>
          </p:cNvPicPr>
          <p:nvPr/>
        </p:nvPicPr>
        <p:blipFill rotWithShape="1">
          <a:blip r:embed="rId2"/>
          <a:srcRect l="-1" t="5914" r="53629"/>
          <a:stretch/>
        </p:blipFill>
        <p:spPr>
          <a:xfrm>
            <a:off x="32495" y="1178550"/>
            <a:ext cx="3450144" cy="5506729"/>
          </a:xfrm>
          <a:prstGeom prst="rect">
            <a:avLst/>
          </a:prstGeom>
        </p:spPr>
      </p:pic>
      <p:sp>
        <p:nvSpPr>
          <p:cNvPr id="7" name="TextBox 6">
            <a:extLst>
              <a:ext uri="{FF2B5EF4-FFF2-40B4-BE49-F238E27FC236}">
                <a16:creationId xmlns:a16="http://schemas.microsoft.com/office/drawing/2014/main" id="{30E9A25E-2603-4685-A298-B9CE3258216B}"/>
              </a:ext>
            </a:extLst>
          </p:cNvPr>
          <p:cNvSpPr txBox="1"/>
          <p:nvPr/>
        </p:nvSpPr>
        <p:spPr>
          <a:xfrm>
            <a:off x="3870960" y="1355129"/>
            <a:ext cx="6736080" cy="2523768"/>
          </a:xfrm>
          <a:prstGeom prst="rect">
            <a:avLst/>
          </a:prstGeom>
          <a:noFill/>
        </p:spPr>
        <p:txBody>
          <a:bodyPr wrap="square">
            <a:spAutoFit/>
          </a:bodyPr>
          <a:lstStyle/>
          <a:p>
            <a:r>
              <a:rPr lang="en-US" sz="2000" u="sng" dirty="0"/>
              <a:t>5 compartments:</a:t>
            </a:r>
          </a:p>
          <a:p>
            <a:pPr marL="285750" indent="-285750">
              <a:buFont typeface="Arial" panose="020B0604020202020204" pitchFamily="34" charset="0"/>
              <a:buChar char="•"/>
            </a:pPr>
            <a:r>
              <a:rPr lang="en-US" sz="2000" dirty="0"/>
              <a:t>foliage (WPF); </a:t>
            </a:r>
          </a:p>
          <a:p>
            <a:pPr marL="285750" indent="-285750">
              <a:buFont typeface="Arial" panose="020B0604020202020204" pitchFamily="34" charset="0"/>
              <a:buChar char="•"/>
            </a:pPr>
            <a:r>
              <a:rPr lang="en-US" sz="2000" dirty="0"/>
              <a:t>stem and branch (WPC); </a:t>
            </a:r>
          </a:p>
          <a:p>
            <a:pPr marL="285750" indent="-285750">
              <a:buFont typeface="Arial" panose="020B0604020202020204" pitchFamily="34" charset="0"/>
              <a:buChar char="•"/>
            </a:pPr>
            <a:r>
              <a:rPr lang="en-US" sz="2000" dirty="0"/>
              <a:t>root (WPR); </a:t>
            </a:r>
          </a:p>
          <a:p>
            <a:pPr marL="285750" indent="-285750">
              <a:buFont typeface="Arial" panose="020B0604020202020204" pitchFamily="34" charset="0"/>
              <a:buChar char="•"/>
            </a:pPr>
            <a:r>
              <a:rPr lang="en-US" sz="2000" dirty="0"/>
              <a:t>litter or dead biomass (WSL); </a:t>
            </a:r>
          </a:p>
          <a:p>
            <a:pPr marL="285750" indent="-285750">
              <a:buFont typeface="Arial" panose="020B0604020202020204" pitchFamily="34" charset="0"/>
              <a:buChar char="•"/>
            </a:pPr>
            <a:r>
              <a:rPr lang="en-US" sz="2000" dirty="0"/>
              <a:t>mineral soil or humus (WSH). </a:t>
            </a:r>
          </a:p>
          <a:p>
            <a:pPr marL="285750" indent="-285750">
              <a:buFont typeface="Arial" panose="020B0604020202020204" pitchFamily="34" charset="0"/>
              <a:buChar char="•"/>
            </a:pPr>
            <a:endParaRPr lang="en-US" sz="2000" dirty="0"/>
          </a:p>
          <a:p>
            <a:endParaRPr lang="en-US" dirty="0"/>
          </a:p>
        </p:txBody>
      </p:sp>
      <p:sp>
        <p:nvSpPr>
          <p:cNvPr id="11" name="TextBox 10">
            <a:extLst>
              <a:ext uri="{FF2B5EF4-FFF2-40B4-BE49-F238E27FC236}">
                <a16:creationId xmlns:a16="http://schemas.microsoft.com/office/drawing/2014/main" id="{5D057222-612E-4044-93E7-21C2F41FD74C}"/>
              </a:ext>
            </a:extLst>
          </p:cNvPr>
          <p:cNvSpPr txBox="1"/>
          <p:nvPr/>
        </p:nvSpPr>
        <p:spPr>
          <a:xfrm>
            <a:off x="3653528" y="507682"/>
            <a:ext cx="7470140" cy="369332"/>
          </a:xfrm>
          <a:prstGeom prst="rect">
            <a:avLst/>
          </a:prstGeom>
          <a:noFill/>
        </p:spPr>
        <p:txBody>
          <a:bodyPr wrap="square">
            <a:spAutoFit/>
          </a:bodyPr>
          <a:lstStyle/>
          <a:p>
            <a:r>
              <a:rPr lang="en-US" dirty="0"/>
              <a:t>A. Ito, T. Oikawa (2002) </a:t>
            </a:r>
            <a:r>
              <a:rPr lang="en-US" b="0" i="0" u="none" strike="noStrike" dirty="0">
                <a:solidFill>
                  <a:srgbClr val="0C7DBB"/>
                </a:solidFill>
                <a:effectLst/>
                <a:latin typeface="NexusSans"/>
                <a:hlinkClick r:id="rId3" tooltip="Persistent link using digital object identifier"/>
              </a:rPr>
              <a:t>https://doi.org/10.1016/S0304-3800(01)00473-2</a:t>
            </a:r>
            <a:endParaRPr lang="en-US" dirty="0"/>
          </a:p>
        </p:txBody>
      </p:sp>
      <p:sp>
        <p:nvSpPr>
          <p:cNvPr id="13" name="TextBox 12">
            <a:extLst>
              <a:ext uri="{FF2B5EF4-FFF2-40B4-BE49-F238E27FC236}">
                <a16:creationId xmlns:a16="http://schemas.microsoft.com/office/drawing/2014/main" id="{BC586585-182C-4E2E-805F-3D1383B86D1B}"/>
              </a:ext>
            </a:extLst>
          </p:cNvPr>
          <p:cNvSpPr txBox="1"/>
          <p:nvPr/>
        </p:nvSpPr>
        <p:spPr>
          <a:xfrm>
            <a:off x="7609840" y="1355129"/>
            <a:ext cx="4368800" cy="2862322"/>
          </a:xfrm>
          <a:prstGeom prst="rect">
            <a:avLst/>
          </a:prstGeom>
          <a:noFill/>
        </p:spPr>
        <p:txBody>
          <a:bodyPr wrap="square">
            <a:spAutoFit/>
          </a:bodyPr>
          <a:lstStyle/>
          <a:p>
            <a:r>
              <a:rPr lang="en-US" sz="1800" u="sng" dirty="0"/>
              <a:t>Carbon fluxes among the compartments: </a:t>
            </a:r>
          </a:p>
          <a:p>
            <a:pPr marL="285750" indent="-285750">
              <a:buFont typeface="Arial" panose="020B0604020202020204" pitchFamily="34" charset="0"/>
              <a:buChar char="•"/>
            </a:pPr>
            <a:r>
              <a:rPr lang="en-US" sz="1800" dirty="0"/>
              <a:t>include gross primary production (GPP), </a:t>
            </a:r>
          </a:p>
          <a:p>
            <a:pPr marL="285750" indent="-285750">
              <a:buFont typeface="Arial" panose="020B0604020202020204" pitchFamily="34" charset="0"/>
              <a:buChar char="•"/>
            </a:pPr>
            <a:r>
              <a:rPr lang="en-US" sz="1800" dirty="0"/>
              <a:t>maintenance respiration (ARM), </a:t>
            </a:r>
          </a:p>
          <a:p>
            <a:pPr marL="285750" indent="-285750">
              <a:buFont typeface="Arial" panose="020B0604020202020204" pitchFamily="34" charset="0"/>
              <a:buChar char="•"/>
            </a:pPr>
            <a:r>
              <a:rPr lang="en-US" sz="1800" dirty="0"/>
              <a:t>translocation (PT), </a:t>
            </a:r>
          </a:p>
          <a:p>
            <a:pPr marL="285750" indent="-285750">
              <a:buFont typeface="Arial" panose="020B0604020202020204" pitchFamily="34" charset="0"/>
              <a:buChar char="•"/>
            </a:pPr>
            <a:r>
              <a:rPr lang="en-US" sz="1800" dirty="0"/>
              <a:t>growth respiration (ARG), </a:t>
            </a:r>
          </a:p>
          <a:p>
            <a:pPr marL="285750" indent="-285750">
              <a:buFont typeface="Arial" panose="020B0604020202020204" pitchFamily="34" charset="0"/>
              <a:buChar char="•"/>
            </a:pPr>
            <a:r>
              <a:rPr lang="en-US" sz="1800" dirty="0"/>
              <a:t>litterfall (LF):</a:t>
            </a:r>
          </a:p>
          <a:p>
            <a:pPr marL="742950" lvl="1" indent="-285750">
              <a:buFont typeface="Arial" panose="020B0604020202020204" pitchFamily="34" charset="0"/>
              <a:buChar char="•"/>
            </a:pPr>
            <a:r>
              <a:rPr lang="en-US" dirty="0"/>
              <a:t>foliage</a:t>
            </a:r>
          </a:p>
          <a:p>
            <a:pPr marL="742950" lvl="1" indent="-285750">
              <a:buFont typeface="Arial" panose="020B0604020202020204" pitchFamily="34" charset="0"/>
              <a:buChar char="•"/>
            </a:pPr>
            <a:r>
              <a:rPr lang="en-US" dirty="0"/>
              <a:t>stem and branch</a:t>
            </a:r>
          </a:p>
          <a:p>
            <a:pPr marL="742950" lvl="1" indent="-285750">
              <a:buFont typeface="Arial" panose="020B0604020202020204" pitchFamily="34" charset="0"/>
              <a:buChar char="•"/>
            </a:pPr>
            <a:r>
              <a:rPr lang="en-US" dirty="0"/>
              <a:t>root</a:t>
            </a:r>
          </a:p>
          <a:p>
            <a:pPr marL="285750" indent="-285750">
              <a:buFont typeface="Arial" panose="020B0604020202020204" pitchFamily="34" charset="0"/>
              <a:buChar char="•"/>
            </a:pPr>
            <a:r>
              <a:rPr lang="en-US" sz="1800" dirty="0"/>
              <a:t>soil heterotrophic respiration (HR). </a:t>
            </a:r>
          </a:p>
        </p:txBody>
      </p:sp>
      <p:grpSp>
        <p:nvGrpSpPr>
          <p:cNvPr id="165" name="Group 164">
            <a:extLst>
              <a:ext uri="{FF2B5EF4-FFF2-40B4-BE49-F238E27FC236}">
                <a16:creationId xmlns:a16="http://schemas.microsoft.com/office/drawing/2014/main" id="{C84785E9-38C6-4C67-94CC-0CD4ACFE6F29}"/>
              </a:ext>
            </a:extLst>
          </p:cNvPr>
          <p:cNvGrpSpPr/>
          <p:nvPr/>
        </p:nvGrpSpPr>
        <p:grpSpPr>
          <a:xfrm>
            <a:off x="1463040" y="2672784"/>
            <a:ext cx="9175698" cy="4530234"/>
            <a:chOff x="1463040" y="2672784"/>
            <a:chExt cx="9175698" cy="4530234"/>
          </a:xfrm>
        </p:grpSpPr>
        <p:grpSp>
          <p:nvGrpSpPr>
            <p:cNvPr id="93" name="Group 92">
              <a:extLst>
                <a:ext uri="{FF2B5EF4-FFF2-40B4-BE49-F238E27FC236}">
                  <a16:creationId xmlns:a16="http://schemas.microsoft.com/office/drawing/2014/main" id="{E51935E5-C055-4BBA-822E-B4D7837A3EC1}"/>
                </a:ext>
              </a:extLst>
            </p:cNvPr>
            <p:cNvGrpSpPr/>
            <p:nvPr/>
          </p:nvGrpSpPr>
          <p:grpSpPr>
            <a:xfrm>
              <a:off x="3636436" y="4909853"/>
              <a:ext cx="864465" cy="939779"/>
              <a:chOff x="3726264" y="4766166"/>
              <a:chExt cx="864465" cy="939779"/>
            </a:xfrm>
          </p:grpSpPr>
          <p:cxnSp>
            <p:nvCxnSpPr>
              <p:cNvPr id="87" name="Straight Arrow Connector 86">
                <a:extLst>
                  <a:ext uri="{FF2B5EF4-FFF2-40B4-BE49-F238E27FC236}">
                    <a16:creationId xmlns:a16="http://schemas.microsoft.com/office/drawing/2014/main" id="{017A7F8A-8B4A-400A-9AEB-3B3425A30F90}"/>
                  </a:ext>
                </a:extLst>
              </p:cNvPr>
              <p:cNvCxnSpPr>
                <a:cxnSpLocks/>
              </p:cNvCxnSpPr>
              <p:nvPr/>
            </p:nvCxnSpPr>
            <p:spPr>
              <a:xfrm flipV="1">
                <a:off x="3726264" y="4766166"/>
                <a:ext cx="606773" cy="16880"/>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ED45B72-4044-4566-A103-F4D9C596F2D9}"/>
                  </a:ext>
                </a:extLst>
              </p:cNvPr>
              <p:cNvCxnSpPr>
                <a:cxnSpLocks/>
              </p:cNvCxnSpPr>
              <p:nvPr/>
            </p:nvCxnSpPr>
            <p:spPr>
              <a:xfrm flipV="1">
                <a:off x="3841142" y="5214703"/>
                <a:ext cx="606773" cy="16880"/>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BD4E56E3-BD55-454D-BBF0-4CADE945E214}"/>
                  </a:ext>
                </a:extLst>
              </p:cNvPr>
              <p:cNvCxnSpPr>
                <a:cxnSpLocks/>
              </p:cNvCxnSpPr>
              <p:nvPr/>
            </p:nvCxnSpPr>
            <p:spPr>
              <a:xfrm flipV="1">
                <a:off x="3863683" y="5669858"/>
                <a:ext cx="727046" cy="36087"/>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FAB83ABA-CFB2-4E45-BF05-658C68078262}"/>
                </a:ext>
              </a:extLst>
            </p:cNvPr>
            <p:cNvSpPr txBox="1"/>
            <p:nvPr/>
          </p:nvSpPr>
          <p:spPr>
            <a:xfrm>
              <a:off x="4345551" y="4136635"/>
              <a:ext cx="1867614" cy="400110"/>
            </a:xfrm>
            <a:prstGeom prst="rect">
              <a:avLst/>
            </a:prstGeom>
            <a:noFill/>
          </p:spPr>
          <p:txBody>
            <a:bodyPr wrap="square">
              <a:spAutoFit/>
            </a:bodyPr>
            <a:lstStyle/>
            <a:p>
              <a:r>
                <a:rPr lang="en-US" sz="2000" b="1" dirty="0"/>
                <a:t>3 litter pools?</a:t>
              </a:r>
            </a:p>
          </p:txBody>
        </p:sp>
        <p:cxnSp>
          <p:nvCxnSpPr>
            <p:cNvPr id="52" name="Straight Arrow Connector 51">
              <a:extLst>
                <a:ext uri="{FF2B5EF4-FFF2-40B4-BE49-F238E27FC236}">
                  <a16:creationId xmlns:a16="http://schemas.microsoft.com/office/drawing/2014/main" id="{C2FAF0AA-826F-4051-AD62-4637A3D45646}"/>
                </a:ext>
              </a:extLst>
            </p:cNvPr>
            <p:cNvCxnSpPr>
              <a:cxnSpLocks/>
            </p:cNvCxnSpPr>
            <p:nvPr/>
          </p:nvCxnSpPr>
          <p:spPr>
            <a:xfrm>
              <a:off x="2928395" y="6534011"/>
              <a:ext cx="5121579"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BA2EDA81-A5DE-44F2-9B72-7D987902ED91}"/>
                </a:ext>
              </a:extLst>
            </p:cNvPr>
            <p:cNvGrpSpPr/>
            <p:nvPr/>
          </p:nvGrpSpPr>
          <p:grpSpPr>
            <a:xfrm>
              <a:off x="5246066" y="5075694"/>
              <a:ext cx="5392672" cy="2127324"/>
              <a:chOff x="1345068" y="4865913"/>
              <a:chExt cx="5392672" cy="2127324"/>
            </a:xfrm>
          </p:grpSpPr>
          <p:sp>
            <p:nvSpPr>
              <p:cNvPr id="33" name="Parallelogram 32">
                <a:extLst>
                  <a:ext uri="{FF2B5EF4-FFF2-40B4-BE49-F238E27FC236}">
                    <a16:creationId xmlns:a16="http://schemas.microsoft.com/office/drawing/2014/main" id="{165B7EF8-B1B4-4962-A485-0DDE07F3E3FB}"/>
                  </a:ext>
                </a:extLst>
              </p:cNvPr>
              <p:cNvSpPr/>
              <p:nvPr/>
            </p:nvSpPr>
            <p:spPr>
              <a:xfrm flipH="1">
                <a:off x="4381208" y="4941257"/>
                <a:ext cx="1484378" cy="369333"/>
              </a:xfrm>
              <a:prstGeom prst="parallelogram">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2E23D3B-F3B4-40A8-A81A-04D948A5F560}"/>
                  </a:ext>
                </a:extLst>
              </p:cNvPr>
              <p:cNvSpPr txBox="1"/>
              <p:nvPr/>
            </p:nvSpPr>
            <p:spPr>
              <a:xfrm>
                <a:off x="4726784" y="4903418"/>
                <a:ext cx="1149191" cy="400110"/>
              </a:xfrm>
              <a:prstGeom prst="rect">
                <a:avLst/>
              </a:prstGeom>
              <a:noFill/>
            </p:spPr>
            <p:txBody>
              <a:bodyPr wrap="square">
                <a:spAutoFit/>
              </a:bodyPr>
              <a:lstStyle/>
              <a:p>
                <a:r>
                  <a:rPr lang="en-US" sz="2000" dirty="0"/>
                  <a:t>active</a:t>
                </a:r>
              </a:p>
            </p:txBody>
          </p:sp>
          <p:sp>
            <p:nvSpPr>
              <p:cNvPr id="36" name="Parallelogram 35">
                <a:extLst>
                  <a:ext uri="{FF2B5EF4-FFF2-40B4-BE49-F238E27FC236}">
                    <a16:creationId xmlns:a16="http://schemas.microsoft.com/office/drawing/2014/main" id="{DCB7EF0E-FDA1-4B82-BF2B-2757E5AE9E71}"/>
                  </a:ext>
                </a:extLst>
              </p:cNvPr>
              <p:cNvSpPr/>
              <p:nvPr/>
            </p:nvSpPr>
            <p:spPr>
              <a:xfrm flipH="1">
                <a:off x="4569720" y="5537054"/>
                <a:ext cx="1484378" cy="369333"/>
              </a:xfrm>
              <a:prstGeom prst="parallelogram">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496FA64-F26A-4F86-B0BD-2C909E453D88}"/>
                  </a:ext>
                </a:extLst>
              </p:cNvPr>
              <p:cNvSpPr txBox="1"/>
              <p:nvPr/>
            </p:nvSpPr>
            <p:spPr>
              <a:xfrm>
                <a:off x="4915296" y="5499215"/>
                <a:ext cx="1149191" cy="400110"/>
              </a:xfrm>
              <a:prstGeom prst="rect">
                <a:avLst/>
              </a:prstGeom>
              <a:noFill/>
            </p:spPr>
            <p:txBody>
              <a:bodyPr wrap="square">
                <a:spAutoFit/>
              </a:bodyPr>
              <a:lstStyle/>
              <a:p>
                <a:r>
                  <a:rPr lang="en-US" sz="2000" dirty="0"/>
                  <a:t>slow</a:t>
                </a:r>
              </a:p>
            </p:txBody>
          </p:sp>
          <p:sp>
            <p:nvSpPr>
              <p:cNvPr id="38" name="Parallelogram 37">
                <a:extLst>
                  <a:ext uri="{FF2B5EF4-FFF2-40B4-BE49-F238E27FC236}">
                    <a16:creationId xmlns:a16="http://schemas.microsoft.com/office/drawing/2014/main" id="{B4D59AD2-3498-4802-81C5-4C728EEF1A8B}"/>
                  </a:ext>
                </a:extLst>
              </p:cNvPr>
              <p:cNvSpPr/>
              <p:nvPr/>
            </p:nvSpPr>
            <p:spPr>
              <a:xfrm flipH="1">
                <a:off x="4726819" y="6124598"/>
                <a:ext cx="1484378" cy="369333"/>
              </a:xfrm>
              <a:prstGeom prst="parallelogram">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B216DC2A-D756-4AA1-97EF-39EB794809B3}"/>
                  </a:ext>
                </a:extLst>
              </p:cNvPr>
              <p:cNvSpPr txBox="1"/>
              <p:nvPr/>
            </p:nvSpPr>
            <p:spPr>
              <a:xfrm>
                <a:off x="5009817" y="6077454"/>
                <a:ext cx="1149191" cy="400110"/>
              </a:xfrm>
              <a:prstGeom prst="rect">
                <a:avLst/>
              </a:prstGeom>
              <a:noFill/>
            </p:spPr>
            <p:txBody>
              <a:bodyPr wrap="square">
                <a:spAutoFit/>
              </a:bodyPr>
              <a:lstStyle/>
              <a:p>
                <a:r>
                  <a:rPr lang="en-US" sz="2000" dirty="0"/>
                  <a:t>passive</a:t>
                </a:r>
              </a:p>
            </p:txBody>
          </p:sp>
          <p:cxnSp>
            <p:nvCxnSpPr>
              <p:cNvPr id="42" name="Straight Arrow Connector 41">
                <a:extLst>
                  <a:ext uri="{FF2B5EF4-FFF2-40B4-BE49-F238E27FC236}">
                    <a16:creationId xmlns:a16="http://schemas.microsoft.com/office/drawing/2014/main" id="{52AFD3D1-4BEF-411B-88B2-D68ADCBCCD43}"/>
                  </a:ext>
                </a:extLst>
              </p:cNvPr>
              <p:cNvCxnSpPr>
                <a:cxnSpLocks/>
              </p:cNvCxnSpPr>
              <p:nvPr/>
            </p:nvCxnSpPr>
            <p:spPr>
              <a:xfrm>
                <a:off x="5192108" y="5323548"/>
                <a:ext cx="57082" cy="2135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4369945-67D0-4A4D-8243-7BFF0B74818D}"/>
                  </a:ext>
                </a:extLst>
              </p:cNvPr>
              <p:cNvCxnSpPr>
                <a:cxnSpLocks/>
                <a:stCxn id="36" idx="3"/>
              </p:cNvCxnSpPr>
              <p:nvPr/>
            </p:nvCxnSpPr>
            <p:spPr>
              <a:xfrm>
                <a:off x="5358076" y="5906387"/>
                <a:ext cx="70252" cy="2111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Parallelogram 49">
                <a:extLst>
                  <a:ext uri="{FF2B5EF4-FFF2-40B4-BE49-F238E27FC236}">
                    <a16:creationId xmlns:a16="http://schemas.microsoft.com/office/drawing/2014/main" id="{C672FA34-218A-4C73-AC6C-4F75AA9479AB}"/>
                  </a:ext>
                </a:extLst>
              </p:cNvPr>
              <p:cNvSpPr/>
              <p:nvPr/>
            </p:nvSpPr>
            <p:spPr>
              <a:xfrm flipH="1">
                <a:off x="4201165" y="4865913"/>
                <a:ext cx="2424814" cy="1756568"/>
              </a:xfrm>
              <a:prstGeom prst="parallelogram">
                <a:avLst>
                  <a:gd name="adj" fmla="val 1305"/>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5D12B70-5438-477F-8055-2B5541B30B8B}"/>
                  </a:ext>
                </a:extLst>
              </p:cNvPr>
              <p:cNvSpPr txBox="1"/>
              <p:nvPr/>
            </p:nvSpPr>
            <p:spPr>
              <a:xfrm>
                <a:off x="1345068" y="5669798"/>
                <a:ext cx="661279" cy="1323439"/>
              </a:xfrm>
              <a:prstGeom prst="rect">
                <a:avLst/>
              </a:prstGeom>
              <a:noFill/>
            </p:spPr>
            <p:txBody>
              <a:bodyPr wrap="square">
                <a:spAutoFit/>
              </a:bodyPr>
              <a:lstStyle/>
              <a:p>
                <a:r>
                  <a:rPr lang="en-US" sz="8000" dirty="0">
                    <a:solidFill>
                      <a:srgbClr val="FF0000"/>
                    </a:solidFill>
                  </a:rPr>
                  <a:t>?</a:t>
                </a:r>
              </a:p>
            </p:txBody>
          </p:sp>
          <p:sp>
            <p:nvSpPr>
              <p:cNvPr id="56" name="TextBox 55">
                <a:extLst>
                  <a:ext uri="{FF2B5EF4-FFF2-40B4-BE49-F238E27FC236}">
                    <a16:creationId xmlns:a16="http://schemas.microsoft.com/office/drawing/2014/main" id="{D12F0A8C-16A4-4044-B598-9908CB1C0702}"/>
                  </a:ext>
                </a:extLst>
              </p:cNvPr>
              <p:cNvSpPr txBox="1"/>
              <p:nvPr/>
            </p:nvSpPr>
            <p:spPr>
              <a:xfrm>
                <a:off x="5957100" y="4881668"/>
                <a:ext cx="780640" cy="369332"/>
              </a:xfrm>
              <a:prstGeom prst="rect">
                <a:avLst/>
              </a:prstGeom>
              <a:noFill/>
            </p:spPr>
            <p:txBody>
              <a:bodyPr wrap="square">
                <a:spAutoFit/>
              </a:bodyPr>
              <a:lstStyle/>
              <a:p>
                <a:r>
                  <a:rPr lang="en-US" sz="1800" b="1" dirty="0"/>
                  <a:t>WSH</a:t>
                </a:r>
                <a:endParaRPr lang="en-US" b="1" dirty="0"/>
              </a:p>
            </p:txBody>
          </p:sp>
        </p:grpSp>
        <p:cxnSp>
          <p:nvCxnSpPr>
            <p:cNvPr id="67" name="Straight Arrow Connector 66">
              <a:extLst>
                <a:ext uri="{FF2B5EF4-FFF2-40B4-BE49-F238E27FC236}">
                  <a16:creationId xmlns:a16="http://schemas.microsoft.com/office/drawing/2014/main" id="{A5C3DC85-C0FF-486B-9FEC-2E9B0614CCD5}"/>
                </a:ext>
              </a:extLst>
            </p:cNvPr>
            <p:cNvCxnSpPr>
              <a:cxnSpLocks/>
            </p:cNvCxnSpPr>
            <p:nvPr/>
          </p:nvCxnSpPr>
          <p:spPr>
            <a:xfrm>
              <a:off x="2509520" y="5843483"/>
              <a:ext cx="1424463" cy="143687"/>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7B99307-3611-40DA-A28F-333EDBD0A8B4}"/>
                </a:ext>
              </a:extLst>
            </p:cNvPr>
            <p:cNvGrpSpPr/>
            <p:nvPr/>
          </p:nvGrpSpPr>
          <p:grpSpPr>
            <a:xfrm>
              <a:off x="3093067" y="4504562"/>
              <a:ext cx="3527080" cy="2023236"/>
              <a:chOff x="3971734" y="4127573"/>
              <a:chExt cx="3527080" cy="2023236"/>
            </a:xfrm>
          </p:grpSpPr>
          <p:grpSp>
            <p:nvGrpSpPr>
              <p:cNvPr id="78" name="Group 77">
                <a:extLst>
                  <a:ext uri="{FF2B5EF4-FFF2-40B4-BE49-F238E27FC236}">
                    <a16:creationId xmlns:a16="http://schemas.microsoft.com/office/drawing/2014/main" id="{315E3C8E-647C-4EF0-A549-B100A24FBD37}"/>
                  </a:ext>
                </a:extLst>
              </p:cNvPr>
              <p:cNvGrpSpPr/>
              <p:nvPr/>
            </p:nvGrpSpPr>
            <p:grpSpPr>
              <a:xfrm>
                <a:off x="5153503" y="4372199"/>
                <a:ext cx="1935174" cy="1249959"/>
                <a:chOff x="3914548" y="3441817"/>
                <a:chExt cx="1935174" cy="1249959"/>
              </a:xfrm>
            </p:grpSpPr>
            <p:sp>
              <p:nvSpPr>
                <p:cNvPr id="58" name="Parallelogram 57">
                  <a:extLst>
                    <a:ext uri="{FF2B5EF4-FFF2-40B4-BE49-F238E27FC236}">
                      <a16:creationId xmlns:a16="http://schemas.microsoft.com/office/drawing/2014/main" id="{66693AB9-4D68-4618-BB61-1EC1ED498469}"/>
                    </a:ext>
                  </a:extLst>
                </p:cNvPr>
                <p:cNvSpPr/>
                <p:nvPr/>
              </p:nvSpPr>
              <p:spPr>
                <a:xfrm flipH="1">
                  <a:off x="3914548" y="3473561"/>
                  <a:ext cx="1679811" cy="305989"/>
                </a:xfrm>
                <a:prstGeom prst="parallelogram">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7C36F222-2B12-49E2-9555-F431CB8D706D}"/>
                    </a:ext>
                  </a:extLst>
                </p:cNvPr>
                <p:cNvSpPr txBox="1"/>
                <p:nvPr/>
              </p:nvSpPr>
              <p:spPr>
                <a:xfrm>
                  <a:off x="4028596" y="3441817"/>
                  <a:ext cx="1565764" cy="369332"/>
                </a:xfrm>
                <a:prstGeom prst="rect">
                  <a:avLst/>
                </a:prstGeom>
                <a:noFill/>
              </p:spPr>
              <p:txBody>
                <a:bodyPr wrap="square">
                  <a:spAutoFit/>
                </a:bodyPr>
                <a:lstStyle/>
                <a:p>
                  <a:r>
                    <a:rPr lang="en-US" dirty="0"/>
                    <a:t>foliage litter</a:t>
                  </a:r>
                </a:p>
              </p:txBody>
            </p:sp>
            <p:sp>
              <p:nvSpPr>
                <p:cNvPr id="60" name="Parallelogram 59">
                  <a:extLst>
                    <a:ext uri="{FF2B5EF4-FFF2-40B4-BE49-F238E27FC236}">
                      <a16:creationId xmlns:a16="http://schemas.microsoft.com/office/drawing/2014/main" id="{B559CC58-D6D9-4996-8D25-410FA3D72783}"/>
                    </a:ext>
                  </a:extLst>
                </p:cNvPr>
                <p:cNvSpPr/>
                <p:nvPr/>
              </p:nvSpPr>
              <p:spPr>
                <a:xfrm flipH="1">
                  <a:off x="4024625" y="3914445"/>
                  <a:ext cx="1679811" cy="292944"/>
                </a:xfrm>
                <a:prstGeom prst="parallelogram">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848F308B-AAFA-4F17-8E3E-8C793388319A}"/>
                    </a:ext>
                  </a:extLst>
                </p:cNvPr>
                <p:cNvSpPr txBox="1"/>
                <p:nvPr/>
              </p:nvSpPr>
              <p:spPr>
                <a:xfrm>
                  <a:off x="4246584" y="3870890"/>
                  <a:ext cx="1397949" cy="369332"/>
                </a:xfrm>
                <a:prstGeom prst="rect">
                  <a:avLst/>
                </a:prstGeom>
                <a:noFill/>
              </p:spPr>
              <p:txBody>
                <a:bodyPr wrap="square">
                  <a:spAutoFit/>
                </a:bodyPr>
                <a:lstStyle/>
                <a:p>
                  <a:r>
                    <a:rPr lang="en-US" dirty="0"/>
                    <a:t>stem litter</a:t>
                  </a:r>
                </a:p>
              </p:txBody>
            </p:sp>
            <p:sp>
              <p:nvSpPr>
                <p:cNvPr id="62" name="Parallelogram 61">
                  <a:extLst>
                    <a:ext uri="{FF2B5EF4-FFF2-40B4-BE49-F238E27FC236}">
                      <a16:creationId xmlns:a16="http://schemas.microsoft.com/office/drawing/2014/main" id="{7C62A851-825C-485F-A719-65334A05D27F}"/>
                    </a:ext>
                  </a:extLst>
                </p:cNvPr>
                <p:cNvSpPr/>
                <p:nvPr/>
              </p:nvSpPr>
              <p:spPr>
                <a:xfrm flipH="1">
                  <a:off x="4169911" y="4332549"/>
                  <a:ext cx="1679811" cy="347250"/>
                </a:xfrm>
                <a:prstGeom prst="parallelogram">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9569AF01-E111-424E-933D-C3AB209FD392}"/>
                    </a:ext>
                  </a:extLst>
                </p:cNvPr>
                <p:cNvSpPr txBox="1"/>
                <p:nvPr/>
              </p:nvSpPr>
              <p:spPr>
                <a:xfrm>
                  <a:off x="4431571" y="4322444"/>
                  <a:ext cx="1304184" cy="369332"/>
                </a:xfrm>
                <a:prstGeom prst="rect">
                  <a:avLst/>
                </a:prstGeom>
                <a:noFill/>
              </p:spPr>
              <p:txBody>
                <a:bodyPr wrap="square">
                  <a:spAutoFit/>
                </a:bodyPr>
                <a:lstStyle/>
                <a:p>
                  <a:r>
                    <a:rPr lang="en-US" dirty="0"/>
                    <a:t>root litter</a:t>
                  </a:r>
                </a:p>
              </p:txBody>
            </p:sp>
          </p:grpSp>
          <p:sp>
            <p:nvSpPr>
              <p:cNvPr id="79" name="Parallelogram 78">
                <a:extLst>
                  <a:ext uri="{FF2B5EF4-FFF2-40B4-BE49-F238E27FC236}">
                    <a16:creationId xmlns:a16="http://schemas.microsoft.com/office/drawing/2014/main" id="{51901385-F417-4E7A-82B5-4DBBC4CFA736}"/>
                  </a:ext>
                </a:extLst>
              </p:cNvPr>
              <p:cNvSpPr/>
              <p:nvPr/>
            </p:nvSpPr>
            <p:spPr>
              <a:xfrm flipH="1">
                <a:off x="4818490" y="4127573"/>
                <a:ext cx="2628040" cy="1657875"/>
              </a:xfrm>
              <a:prstGeom prst="parallelogram">
                <a:avLst>
                  <a:gd name="adj" fmla="val 1305"/>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7C1561A7-93D4-4C53-8364-67FD4C730DFC}"/>
                  </a:ext>
                </a:extLst>
              </p:cNvPr>
              <p:cNvSpPr txBox="1"/>
              <p:nvPr/>
            </p:nvSpPr>
            <p:spPr>
              <a:xfrm>
                <a:off x="6718174" y="4128606"/>
                <a:ext cx="780640" cy="369332"/>
              </a:xfrm>
              <a:prstGeom prst="rect">
                <a:avLst/>
              </a:prstGeom>
              <a:noFill/>
            </p:spPr>
            <p:txBody>
              <a:bodyPr wrap="square">
                <a:spAutoFit/>
              </a:bodyPr>
              <a:lstStyle/>
              <a:p>
                <a:r>
                  <a:rPr lang="en-US" sz="1800" b="1" dirty="0"/>
                  <a:t>WSL</a:t>
                </a:r>
                <a:endParaRPr lang="en-US" b="1" dirty="0"/>
              </a:p>
            </p:txBody>
          </p:sp>
          <p:sp>
            <p:nvSpPr>
              <p:cNvPr id="83" name="TextBox 82">
                <a:extLst>
                  <a:ext uri="{FF2B5EF4-FFF2-40B4-BE49-F238E27FC236}">
                    <a16:creationId xmlns:a16="http://schemas.microsoft.com/office/drawing/2014/main" id="{395F3066-1657-4B4E-B2C9-7049D119BE78}"/>
                  </a:ext>
                </a:extLst>
              </p:cNvPr>
              <p:cNvSpPr txBox="1"/>
              <p:nvPr/>
            </p:nvSpPr>
            <p:spPr>
              <a:xfrm>
                <a:off x="3971734" y="5042813"/>
                <a:ext cx="549750" cy="1107996"/>
              </a:xfrm>
              <a:prstGeom prst="rect">
                <a:avLst/>
              </a:prstGeom>
              <a:noFill/>
            </p:spPr>
            <p:txBody>
              <a:bodyPr wrap="square">
                <a:spAutoFit/>
              </a:bodyPr>
              <a:lstStyle/>
              <a:p>
                <a:r>
                  <a:rPr lang="en-US" sz="6600" dirty="0">
                    <a:solidFill>
                      <a:srgbClr val="FF0000"/>
                    </a:solidFill>
                  </a:rPr>
                  <a:t>?</a:t>
                </a:r>
              </a:p>
            </p:txBody>
          </p:sp>
        </p:grpSp>
        <p:sp>
          <p:nvSpPr>
            <p:cNvPr id="86" name="TextBox 85">
              <a:extLst>
                <a:ext uri="{FF2B5EF4-FFF2-40B4-BE49-F238E27FC236}">
                  <a16:creationId xmlns:a16="http://schemas.microsoft.com/office/drawing/2014/main" id="{39775D56-BB74-4DD9-A9CE-1C25CA4B28D8}"/>
                </a:ext>
              </a:extLst>
            </p:cNvPr>
            <p:cNvSpPr txBox="1"/>
            <p:nvPr/>
          </p:nvSpPr>
          <p:spPr>
            <a:xfrm>
              <a:off x="8555423" y="4603506"/>
              <a:ext cx="1867614" cy="400110"/>
            </a:xfrm>
            <a:prstGeom prst="rect">
              <a:avLst/>
            </a:prstGeom>
            <a:noFill/>
          </p:spPr>
          <p:txBody>
            <a:bodyPr wrap="square">
              <a:spAutoFit/>
            </a:bodyPr>
            <a:lstStyle/>
            <a:p>
              <a:r>
                <a:rPr lang="en-US" sz="2000" b="1" dirty="0"/>
                <a:t>3 soil pools?</a:t>
              </a:r>
            </a:p>
          </p:txBody>
        </p:sp>
        <p:cxnSp>
          <p:nvCxnSpPr>
            <p:cNvPr id="116" name="Connector: Elbow 115">
              <a:extLst>
                <a:ext uri="{FF2B5EF4-FFF2-40B4-BE49-F238E27FC236}">
                  <a16:creationId xmlns:a16="http://schemas.microsoft.com/office/drawing/2014/main" id="{D3A9D164-543F-4192-9986-16E0FCFDC0B0}"/>
                </a:ext>
              </a:extLst>
            </p:cNvPr>
            <p:cNvCxnSpPr>
              <a:cxnSpLocks/>
            </p:cNvCxnSpPr>
            <p:nvPr/>
          </p:nvCxnSpPr>
          <p:spPr>
            <a:xfrm>
              <a:off x="5916101" y="4920749"/>
              <a:ext cx="2363336" cy="442281"/>
            </a:xfrm>
            <a:prstGeom prst="bentConnector3">
              <a:avLst>
                <a:gd name="adj1" fmla="val 4742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10CA793E-9F22-4B7E-8A61-A33F140E09D6}"/>
                </a:ext>
              </a:extLst>
            </p:cNvPr>
            <p:cNvCxnSpPr>
              <a:cxnSpLocks/>
              <a:stCxn id="62" idx="5"/>
            </p:cNvCxnSpPr>
            <p:nvPr/>
          </p:nvCxnSpPr>
          <p:spPr>
            <a:xfrm flipV="1">
              <a:off x="6166604" y="5362927"/>
              <a:ext cx="1742622" cy="450618"/>
            </a:xfrm>
            <a:prstGeom prst="bentConnector3">
              <a:avLst>
                <a:gd name="adj1" fmla="val 50000"/>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A41C0E3-AEDC-4105-99BC-55B4C6E8DCD1}"/>
                </a:ext>
              </a:extLst>
            </p:cNvPr>
            <p:cNvCxnSpPr>
              <a:cxnSpLocks/>
              <a:stCxn id="60" idx="5"/>
            </p:cNvCxnSpPr>
            <p:nvPr/>
          </p:nvCxnSpPr>
          <p:spPr>
            <a:xfrm>
              <a:off x="6028106" y="5368288"/>
              <a:ext cx="1017261"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5784BED7-0D8F-41B2-A69C-185D11D96E3A}"/>
                </a:ext>
              </a:extLst>
            </p:cNvPr>
            <p:cNvCxnSpPr>
              <a:cxnSpLocks/>
              <a:stCxn id="59" idx="3"/>
            </p:cNvCxnSpPr>
            <p:nvPr/>
          </p:nvCxnSpPr>
          <p:spPr>
            <a:xfrm flipV="1">
              <a:off x="5954648" y="4922646"/>
              <a:ext cx="916602" cy="11208"/>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42FC857-F2F9-47F2-A396-8C0D20D99C3E}"/>
                </a:ext>
              </a:extLst>
            </p:cNvPr>
            <p:cNvCxnSpPr>
              <a:cxnSpLocks/>
            </p:cNvCxnSpPr>
            <p:nvPr/>
          </p:nvCxnSpPr>
          <p:spPr>
            <a:xfrm flipV="1">
              <a:off x="6039423" y="5362927"/>
              <a:ext cx="825446" cy="9933"/>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022E4EF4-E6E4-442F-A805-61339FF46B57}"/>
                </a:ext>
              </a:extLst>
            </p:cNvPr>
            <p:cNvCxnSpPr>
              <a:cxnSpLocks/>
            </p:cNvCxnSpPr>
            <p:nvPr/>
          </p:nvCxnSpPr>
          <p:spPr>
            <a:xfrm flipV="1">
              <a:off x="6197925" y="5810497"/>
              <a:ext cx="673325" cy="12193"/>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4C29BD71-ED90-4D03-8410-A2C914ADDC97}"/>
                </a:ext>
              </a:extLst>
            </p:cNvPr>
            <p:cNvSpPr txBox="1"/>
            <p:nvPr/>
          </p:nvSpPr>
          <p:spPr>
            <a:xfrm>
              <a:off x="7110283" y="4749188"/>
              <a:ext cx="661279" cy="1323439"/>
            </a:xfrm>
            <a:prstGeom prst="rect">
              <a:avLst/>
            </a:prstGeom>
            <a:noFill/>
          </p:spPr>
          <p:txBody>
            <a:bodyPr wrap="square">
              <a:spAutoFit/>
            </a:bodyPr>
            <a:lstStyle/>
            <a:p>
              <a:r>
                <a:rPr lang="en-US" sz="8000" dirty="0">
                  <a:solidFill>
                    <a:srgbClr val="FF0000"/>
                  </a:solidFill>
                </a:rPr>
                <a:t>?</a:t>
              </a:r>
            </a:p>
          </p:txBody>
        </p:sp>
        <p:sp>
          <p:nvSpPr>
            <p:cNvPr id="135" name="TextBox 134">
              <a:extLst>
                <a:ext uri="{FF2B5EF4-FFF2-40B4-BE49-F238E27FC236}">
                  <a16:creationId xmlns:a16="http://schemas.microsoft.com/office/drawing/2014/main" id="{D1E955BB-F182-46EF-91BE-7B5F4AA8699A}"/>
                </a:ext>
              </a:extLst>
            </p:cNvPr>
            <p:cNvSpPr txBox="1"/>
            <p:nvPr/>
          </p:nvSpPr>
          <p:spPr>
            <a:xfrm>
              <a:off x="4586750" y="3155654"/>
              <a:ext cx="1111434" cy="400110"/>
            </a:xfrm>
            <a:prstGeom prst="rect">
              <a:avLst/>
            </a:prstGeom>
            <a:noFill/>
          </p:spPr>
          <p:txBody>
            <a:bodyPr wrap="square">
              <a:spAutoFit/>
            </a:bodyPr>
            <a:lstStyle/>
            <a:p>
              <a:r>
                <a:rPr lang="en-US" sz="2000" b="1" dirty="0"/>
                <a:t>C3 / C4 ?</a:t>
              </a:r>
            </a:p>
          </p:txBody>
        </p:sp>
        <p:cxnSp>
          <p:nvCxnSpPr>
            <p:cNvPr id="142" name="Straight Arrow Connector 141">
              <a:extLst>
                <a:ext uri="{FF2B5EF4-FFF2-40B4-BE49-F238E27FC236}">
                  <a16:creationId xmlns:a16="http://schemas.microsoft.com/office/drawing/2014/main" id="{B7C972D1-BCF0-45B3-AF70-FD768A5D4FB4}"/>
                </a:ext>
              </a:extLst>
            </p:cNvPr>
            <p:cNvCxnSpPr>
              <a:cxnSpLocks/>
            </p:cNvCxnSpPr>
            <p:nvPr/>
          </p:nvCxnSpPr>
          <p:spPr>
            <a:xfrm>
              <a:off x="1463040" y="2985236"/>
              <a:ext cx="3115784" cy="39578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148" name="Group 147">
              <a:extLst>
                <a:ext uri="{FF2B5EF4-FFF2-40B4-BE49-F238E27FC236}">
                  <a16:creationId xmlns:a16="http://schemas.microsoft.com/office/drawing/2014/main" id="{DF5A8027-787D-4EE1-ACCF-060A61A99885}"/>
                </a:ext>
              </a:extLst>
            </p:cNvPr>
            <p:cNvGrpSpPr/>
            <p:nvPr/>
          </p:nvGrpSpPr>
          <p:grpSpPr>
            <a:xfrm>
              <a:off x="3642817" y="3553998"/>
              <a:ext cx="1647940" cy="421234"/>
              <a:chOff x="3732939" y="3660753"/>
              <a:chExt cx="1647940" cy="421234"/>
            </a:xfrm>
          </p:grpSpPr>
          <p:sp>
            <p:nvSpPr>
              <p:cNvPr id="145" name="Parallelogram 144">
                <a:extLst>
                  <a:ext uri="{FF2B5EF4-FFF2-40B4-BE49-F238E27FC236}">
                    <a16:creationId xmlns:a16="http://schemas.microsoft.com/office/drawing/2014/main" id="{DD6EE0BE-A094-46F1-88F8-13B2DC9DBA9D}"/>
                  </a:ext>
                </a:extLst>
              </p:cNvPr>
              <p:cNvSpPr/>
              <p:nvPr/>
            </p:nvSpPr>
            <p:spPr>
              <a:xfrm flipH="1">
                <a:off x="3732939" y="3660753"/>
                <a:ext cx="1423866" cy="244791"/>
              </a:xfrm>
              <a:prstGeom prst="parallelogram">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Parallelogram 145">
                <a:extLst>
                  <a:ext uri="{FF2B5EF4-FFF2-40B4-BE49-F238E27FC236}">
                    <a16:creationId xmlns:a16="http://schemas.microsoft.com/office/drawing/2014/main" id="{69274E16-03FE-4348-90D4-3FA8728AAD7B}"/>
                  </a:ext>
                </a:extLst>
              </p:cNvPr>
              <p:cNvSpPr/>
              <p:nvPr/>
            </p:nvSpPr>
            <p:spPr>
              <a:xfrm flipH="1">
                <a:off x="3848892" y="3740210"/>
                <a:ext cx="1423866" cy="244791"/>
              </a:xfrm>
              <a:prstGeom prst="parallelogram">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Parallelogram 146">
                <a:extLst>
                  <a:ext uri="{FF2B5EF4-FFF2-40B4-BE49-F238E27FC236}">
                    <a16:creationId xmlns:a16="http://schemas.microsoft.com/office/drawing/2014/main" id="{1481EA7F-86E7-4EB7-A536-34D450751F37}"/>
                  </a:ext>
                </a:extLst>
              </p:cNvPr>
              <p:cNvSpPr/>
              <p:nvPr/>
            </p:nvSpPr>
            <p:spPr>
              <a:xfrm flipH="1">
                <a:off x="3957013" y="3837196"/>
                <a:ext cx="1423866" cy="244791"/>
              </a:xfrm>
              <a:prstGeom prst="parallelogram">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a:extLst>
                <a:ext uri="{FF2B5EF4-FFF2-40B4-BE49-F238E27FC236}">
                  <a16:creationId xmlns:a16="http://schemas.microsoft.com/office/drawing/2014/main" id="{52ACD729-4C51-4942-99B5-2A6E6016FCDE}"/>
                </a:ext>
              </a:extLst>
            </p:cNvPr>
            <p:cNvGrpSpPr/>
            <p:nvPr/>
          </p:nvGrpSpPr>
          <p:grpSpPr>
            <a:xfrm>
              <a:off x="5438520" y="3608271"/>
              <a:ext cx="1647940" cy="421234"/>
              <a:chOff x="3732939" y="3660753"/>
              <a:chExt cx="1647940" cy="421234"/>
            </a:xfrm>
          </p:grpSpPr>
          <p:sp>
            <p:nvSpPr>
              <p:cNvPr id="150" name="Parallelogram 149">
                <a:extLst>
                  <a:ext uri="{FF2B5EF4-FFF2-40B4-BE49-F238E27FC236}">
                    <a16:creationId xmlns:a16="http://schemas.microsoft.com/office/drawing/2014/main" id="{09C4BD37-CF1C-4938-9362-8C37F2FF4ABA}"/>
                  </a:ext>
                </a:extLst>
              </p:cNvPr>
              <p:cNvSpPr/>
              <p:nvPr/>
            </p:nvSpPr>
            <p:spPr>
              <a:xfrm flipH="1">
                <a:off x="3732939" y="3660753"/>
                <a:ext cx="1423866" cy="244791"/>
              </a:xfrm>
              <a:prstGeom prst="parallelogram">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Parallelogram 150">
                <a:extLst>
                  <a:ext uri="{FF2B5EF4-FFF2-40B4-BE49-F238E27FC236}">
                    <a16:creationId xmlns:a16="http://schemas.microsoft.com/office/drawing/2014/main" id="{2C0FCDA3-A47D-468C-9D85-5F5FFE31CB10}"/>
                  </a:ext>
                </a:extLst>
              </p:cNvPr>
              <p:cNvSpPr/>
              <p:nvPr/>
            </p:nvSpPr>
            <p:spPr>
              <a:xfrm flipH="1">
                <a:off x="3848892" y="3740210"/>
                <a:ext cx="1423866" cy="244791"/>
              </a:xfrm>
              <a:prstGeom prst="parallelogram">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Parallelogram 151">
                <a:extLst>
                  <a:ext uri="{FF2B5EF4-FFF2-40B4-BE49-F238E27FC236}">
                    <a16:creationId xmlns:a16="http://schemas.microsoft.com/office/drawing/2014/main" id="{0CC72F1E-6B77-4AAE-9B3C-782331738DD2}"/>
                  </a:ext>
                </a:extLst>
              </p:cNvPr>
              <p:cNvSpPr/>
              <p:nvPr/>
            </p:nvSpPr>
            <p:spPr>
              <a:xfrm flipH="1">
                <a:off x="3957013" y="3837196"/>
                <a:ext cx="1423866" cy="244791"/>
              </a:xfrm>
              <a:prstGeom prst="parallelogram">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9" name="TextBox 158">
              <a:extLst>
                <a:ext uri="{FF2B5EF4-FFF2-40B4-BE49-F238E27FC236}">
                  <a16:creationId xmlns:a16="http://schemas.microsoft.com/office/drawing/2014/main" id="{7EA81342-B654-4DF5-BAEB-468016971FE5}"/>
                </a:ext>
              </a:extLst>
            </p:cNvPr>
            <p:cNvSpPr txBox="1"/>
            <p:nvPr/>
          </p:nvSpPr>
          <p:spPr>
            <a:xfrm>
              <a:off x="3317141" y="2672784"/>
              <a:ext cx="549750" cy="1107996"/>
            </a:xfrm>
            <a:prstGeom prst="rect">
              <a:avLst/>
            </a:prstGeom>
            <a:noFill/>
          </p:spPr>
          <p:txBody>
            <a:bodyPr wrap="square">
              <a:spAutoFit/>
            </a:bodyPr>
            <a:lstStyle/>
            <a:p>
              <a:r>
                <a:rPr lang="en-US" sz="6600" dirty="0">
                  <a:solidFill>
                    <a:srgbClr val="FF0000"/>
                  </a:solidFill>
                </a:rPr>
                <a:t>?</a:t>
              </a:r>
            </a:p>
          </p:txBody>
        </p:sp>
        <p:sp>
          <p:nvSpPr>
            <p:cNvPr id="162" name="TextBox 161">
              <a:extLst>
                <a:ext uri="{FF2B5EF4-FFF2-40B4-BE49-F238E27FC236}">
                  <a16:creationId xmlns:a16="http://schemas.microsoft.com/office/drawing/2014/main" id="{FCBE7489-E607-41AC-8596-FB54BACBC695}"/>
                </a:ext>
              </a:extLst>
            </p:cNvPr>
            <p:cNvSpPr txBox="1"/>
            <p:nvPr/>
          </p:nvSpPr>
          <p:spPr>
            <a:xfrm>
              <a:off x="4149168" y="3687358"/>
              <a:ext cx="1095703" cy="307777"/>
            </a:xfrm>
            <a:prstGeom prst="rect">
              <a:avLst/>
            </a:prstGeom>
            <a:noFill/>
          </p:spPr>
          <p:txBody>
            <a:bodyPr wrap="square">
              <a:spAutoFit/>
            </a:bodyPr>
            <a:lstStyle/>
            <a:p>
              <a:r>
                <a:rPr lang="en-US" sz="1400" b="1" i="1" dirty="0"/>
                <a:t>3 C3 pools</a:t>
              </a:r>
              <a:endParaRPr lang="en-US" sz="1400" i="1" dirty="0"/>
            </a:p>
          </p:txBody>
        </p:sp>
        <p:sp>
          <p:nvSpPr>
            <p:cNvPr id="163" name="TextBox 162">
              <a:extLst>
                <a:ext uri="{FF2B5EF4-FFF2-40B4-BE49-F238E27FC236}">
                  <a16:creationId xmlns:a16="http://schemas.microsoft.com/office/drawing/2014/main" id="{D58D4E90-8C3D-41B4-BF29-B0B00D73D82C}"/>
                </a:ext>
              </a:extLst>
            </p:cNvPr>
            <p:cNvSpPr txBox="1"/>
            <p:nvPr/>
          </p:nvSpPr>
          <p:spPr>
            <a:xfrm>
              <a:off x="5916101" y="3742728"/>
              <a:ext cx="1095703" cy="307777"/>
            </a:xfrm>
            <a:prstGeom prst="rect">
              <a:avLst/>
            </a:prstGeom>
            <a:noFill/>
          </p:spPr>
          <p:txBody>
            <a:bodyPr wrap="square">
              <a:spAutoFit/>
            </a:bodyPr>
            <a:lstStyle/>
            <a:p>
              <a:r>
                <a:rPr lang="en-US" sz="1400" b="1" i="1" dirty="0"/>
                <a:t>3 C4 pools</a:t>
              </a:r>
              <a:endParaRPr lang="en-US" sz="1400" i="1" dirty="0"/>
            </a:p>
          </p:txBody>
        </p:sp>
      </p:grpSp>
    </p:spTree>
    <p:extLst>
      <p:ext uri="{BB962C8B-B14F-4D97-AF65-F5344CB8AC3E}">
        <p14:creationId xmlns:p14="http://schemas.microsoft.com/office/powerpoint/2010/main" val="305148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A183-A6DB-4B66-AE2E-9D3CE87B4F3C}"/>
              </a:ext>
            </a:extLst>
          </p:cNvPr>
          <p:cNvSpPr>
            <a:spLocks noGrp="1"/>
          </p:cNvSpPr>
          <p:nvPr>
            <p:ph type="title"/>
          </p:nvPr>
        </p:nvSpPr>
        <p:spPr>
          <a:xfrm>
            <a:off x="1412123" y="130119"/>
            <a:ext cx="10515600" cy="1325563"/>
          </a:xfrm>
        </p:spPr>
        <p:txBody>
          <a:bodyPr/>
          <a:lstStyle/>
          <a:p>
            <a:r>
              <a:rPr lang="en-US" dirty="0"/>
              <a:t>Probable C flow diagram for CMIP6</a:t>
            </a:r>
          </a:p>
        </p:txBody>
      </p:sp>
      <p:sp>
        <p:nvSpPr>
          <p:cNvPr id="97" name="TextBox 96">
            <a:extLst>
              <a:ext uri="{FF2B5EF4-FFF2-40B4-BE49-F238E27FC236}">
                <a16:creationId xmlns:a16="http://schemas.microsoft.com/office/drawing/2014/main" id="{F1911C89-5615-44D8-868C-70E34AA8F4A0}"/>
              </a:ext>
            </a:extLst>
          </p:cNvPr>
          <p:cNvSpPr txBox="1"/>
          <p:nvPr/>
        </p:nvSpPr>
        <p:spPr>
          <a:xfrm>
            <a:off x="1186091" y="1391547"/>
            <a:ext cx="9009520" cy="369332"/>
          </a:xfrm>
          <a:prstGeom prst="rect">
            <a:avLst/>
          </a:prstGeom>
          <a:noFill/>
        </p:spPr>
        <p:txBody>
          <a:bodyPr wrap="square">
            <a:spAutoFit/>
          </a:bodyPr>
          <a:lstStyle/>
          <a:p>
            <a:r>
              <a:rPr lang="en-US" dirty="0"/>
              <a:t>Based on the description in V. Arora et al. (2020) </a:t>
            </a:r>
            <a:r>
              <a:rPr lang="en-US" sz="1600" b="0" i="0" dirty="0">
                <a:solidFill>
                  <a:srgbClr val="464646"/>
                </a:solidFill>
                <a:effectLst/>
                <a:latin typeface="Open Sans" panose="020B0606030504020204" pitchFamily="34" charset="0"/>
                <a:hlinkClick r:id="rId2"/>
              </a:rPr>
              <a:t>https://doi.org/10.5194/bg-17-4173-2020</a:t>
            </a:r>
            <a:r>
              <a:rPr lang="en-US" sz="1600" b="0" i="0" dirty="0">
                <a:solidFill>
                  <a:srgbClr val="464646"/>
                </a:solidFill>
                <a:effectLst/>
                <a:latin typeface="Open Sans" panose="020B0606030504020204" pitchFamily="34" charset="0"/>
              </a:rPr>
              <a:t> </a:t>
            </a:r>
            <a:endParaRPr lang="en-US" dirty="0"/>
          </a:p>
        </p:txBody>
      </p:sp>
      <p:grpSp>
        <p:nvGrpSpPr>
          <p:cNvPr id="54" name="Group 53">
            <a:extLst>
              <a:ext uri="{FF2B5EF4-FFF2-40B4-BE49-F238E27FC236}">
                <a16:creationId xmlns:a16="http://schemas.microsoft.com/office/drawing/2014/main" id="{74E6B916-2A82-A546-A2E7-75C6101B6BF9}"/>
              </a:ext>
            </a:extLst>
          </p:cNvPr>
          <p:cNvGrpSpPr/>
          <p:nvPr/>
        </p:nvGrpSpPr>
        <p:grpSpPr>
          <a:xfrm>
            <a:off x="3858770" y="1971323"/>
            <a:ext cx="4194552" cy="4756558"/>
            <a:chOff x="8347642" y="1562879"/>
            <a:chExt cx="4194552" cy="4756558"/>
          </a:xfrm>
        </p:grpSpPr>
        <p:grpSp>
          <p:nvGrpSpPr>
            <p:cNvPr id="55" name="Group 54">
              <a:extLst>
                <a:ext uri="{FF2B5EF4-FFF2-40B4-BE49-F238E27FC236}">
                  <a16:creationId xmlns:a16="http://schemas.microsoft.com/office/drawing/2014/main" id="{CCAC1F48-CD4A-5C6C-E615-183025AF42AB}"/>
                </a:ext>
              </a:extLst>
            </p:cNvPr>
            <p:cNvGrpSpPr/>
            <p:nvPr/>
          </p:nvGrpSpPr>
          <p:grpSpPr>
            <a:xfrm>
              <a:off x="8347642" y="1562879"/>
              <a:ext cx="4194552" cy="4756558"/>
              <a:chOff x="3998724" y="1845482"/>
              <a:chExt cx="4194552" cy="4756558"/>
            </a:xfrm>
          </p:grpSpPr>
          <p:sp>
            <p:nvSpPr>
              <p:cNvPr id="61" name="TextBox 60">
                <a:extLst>
                  <a:ext uri="{FF2B5EF4-FFF2-40B4-BE49-F238E27FC236}">
                    <a16:creationId xmlns:a16="http://schemas.microsoft.com/office/drawing/2014/main" id="{C598EDCF-D3B7-84AC-00C8-99447651C697}"/>
                  </a:ext>
                </a:extLst>
              </p:cNvPr>
              <p:cNvSpPr txBox="1"/>
              <p:nvPr/>
            </p:nvSpPr>
            <p:spPr>
              <a:xfrm>
                <a:off x="5376286" y="2095792"/>
                <a:ext cx="1216240" cy="369332"/>
              </a:xfrm>
              <a:prstGeom prst="rect">
                <a:avLst/>
              </a:prstGeom>
              <a:noFill/>
              <a:ln w="38100">
                <a:solidFill>
                  <a:schemeClr val="tx1">
                    <a:lumMod val="95000"/>
                    <a:lumOff val="5000"/>
                  </a:schemeClr>
                </a:solidFill>
              </a:ln>
            </p:spPr>
            <p:txBody>
              <a:bodyPr wrap="square" rtlCol="0">
                <a:spAutoFit/>
              </a:bodyPr>
              <a:lstStyle/>
              <a:p>
                <a:pPr algn="ctr"/>
                <a:r>
                  <a:rPr lang="en-US" dirty="0"/>
                  <a:t>GPP</a:t>
                </a:r>
              </a:p>
            </p:txBody>
          </p:sp>
          <p:sp>
            <p:nvSpPr>
              <p:cNvPr id="62" name="TextBox 61">
                <a:extLst>
                  <a:ext uri="{FF2B5EF4-FFF2-40B4-BE49-F238E27FC236}">
                    <a16:creationId xmlns:a16="http://schemas.microsoft.com/office/drawing/2014/main" id="{65E1B045-A214-AB54-78D1-F4FCAA90E8FE}"/>
                  </a:ext>
                </a:extLst>
              </p:cNvPr>
              <p:cNvSpPr txBox="1"/>
              <p:nvPr/>
            </p:nvSpPr>
            <p:spPr>
              <a:xfrm>
                <a:off x="5121577" y="3143040"/>
                <a:ext cx="671873" cy="369332"/>
              </a:xfrm>
              <a:prstGeom prst="rect">
                <a:avLst/>
              </a:prstGeom>
              <a:noFill/>
              <a:ln w="38100">
                <a:solidFill>
                  <a:schemeClr val="tx1">
                    <a:lumMod val="95000"/>
                    <a:lumOff val="5000"/>
                  </a:schemeClr>
                </a:solidFill>
              </a:ln>
            </p:spPr>
            <p:txBody>
              <a:bodyPr wrap="square" rtlCol="0">
                <a:spAutoFit/>
              </a:bodyPr>
              <a:lstStyle/>
              <a:p>
                <a:pPr algn="ctr"/>
                <a:r>
                  <a:rPr lang="en-US" dirty="0"/>
                  <a:t>leaf</a:t>
                </a:r>
              </a:p>
            </p:txBody>
          </p:sp>
          <p:sp>
            <p:nvSpPr>
              <p:cNvPr id="63" name="TextBox 62">
                <a:extLst>
                  <a:ext uri="{FF2B5EF4-FFF2-40B4-BE49-F238E27FC236}">
                    <a16:creationId xmlns:a16="http://schemas.microsoft.com/office/drawing/2014/main" id="{B03AA5A8-DBF2-C83B-CC26-7521BBF7CEC9}"/>
                  </a:ext>
                </a:extLst>
              </p:cNvPr>
              <p:cNvSpPr txBox="1"/>
              <p:nvPr/>
            </p:nvSpPr>
            <p:spPr>
              <a:xfrm>
                <a:off x="5984406" y="3139072"/>
                <a:ext cx="671873" cy="369332"/>
              </a:xfrm>
              <a:prstGeom prst="rect">
                <a:avLst/>
              </a:prstGeom>
              <a:noFill/>
              <a:ln w="38100">
                <a:solidFill>
                  <a:schemeClr val="tx1">
                    <a:lumMod val="95000"/>
                    <a:lumOff val="5000"/>
                  </a:schemeClr>
                </a:solidFill>
              </a:ln>
            </p:spPr>
            <p:txBody>
              <a:bodyPr wrap="square" rtlCol="0">
                <a:spAutoFit/>
              </a:bodyPr>
              <a:lstStyle/>
              <a:p>
                <a:pPr algn="ctr"/>
                <a:r>
                  <a:rPr lang="en-US" dirty="0"/>
                  <a:t>stem</a:t>
                </a:r>
              </a:p>
            </p:txBody>
          </p:sp>
          <p:sp>
            <p:nvSpPr>
              <p:cNvPr id="64" name="TextBox 63">
                <a:extLst>
                  <a:ext uri="{FF2B5EF4-FFF2-40B4-BE49-F238E27FC236}">
                    <a16:creationId xmlns:a16="http://schemas.microsoft.com/office/drawing/2014/main" id="{5D0ED148-0B34-2584-783D-3BDFFC5152ED}"/>
                  </a:ext>
                </a:extLst>
              </p:cNvPr>
              <p:cNvSpPr txBox="1"/>
              <p:nvPr/>
            </p:nvSpPr>
            <p:spPr>
              <a:xfrm>
                <a:off x="6911856" y="3139072"/>
                <a:ext cx="671873" cy="369332"/>
              </a:xfrm>
              <a:prstGeom prst="rect">
                <a:avLst/>
              </a:prstGeom>
              <a:noFill/>
              <a:ln w="38100">
                <a:solidFill>
                  <a:schemeClr val="tx1">
                    <a:lumMod val="95000"/>
                    <a:lumOff val="5000"/>
                  </a:schemeClr>
                </a:solidFill>
              </a:ln>
            </p:spPr>
            <p:txBody>
              <a:bodyPr wrap="square" rtlCol="0">
                <a:spAutoFit/>
              </a:bodyPr>
              <a:lstStyle/>
              <a:p>
                <a:pPr algn="ctr"/>
                <a:r>
                  <a:rPr lang="en-US" dirty="0"/>
                  <a:t>root</a:t>
                </a:r>
              </a:p>
            </p:txBody>
          </p:sp>
          <p:sp>
            <p:nvSpPr>
              <p:cNvPr id="65" name="TextBox 64">
                <a:extLst>
                  <a:ext uri="{FF2B5EF4-FFF2-40B4-BE49-F238E27FC236}">
                    <a16:creationId xmlns:a16="http://schemas.microsoft.com/office/drawing/2014/main" id="{D8251E4F-FA3F-F088-DE91-A2F07909711B}"/>
                  </a:ext>
                </a:extLst>
              </p:cNvPr>
              <p:cNvSpPr txBox="1"/>
              <p:nvPr/>
            </p:nvSpPr>
            <p:spPr>
              <a:xfrm>
                <a:off x="5121577" y="3871108"/>
                <a:ext cx="664929" cy="646331"/>
              </a:xfrm>
              <a:prstGeom prst="rect">
                <a:avLst/>
              </a:prstGeom>
              <a:noFill/>
              <a:ln w="38100">
                <a:solidFill>
                  <a:schemeClr val="tx1">
                    <a:lumMod val="95000"/>
                    <a:lumOff val="5000"/>
                  </a:schemeClr>
                </a:solidFill>
              </a:ln>
            </p:spPr>
            <p:txBody>
              <a:bodyPr wrap="square" rtlCol="0">
                <a:spAutoFit/>
              </a:bodyPr>
              <a:lstStyle/>
              <a:p>
                <a:pPr algn="ctr"/>
                <a:r>
                  <a:rPr lang="en-US" dirty="0"/>
                  <a:t>leaf </a:t>
                </a:r>
              </a:p>
              <a:p>
                <a:pPr algn="ctr"/>
                <a:r>
                  <a:rPr lang="en-US" dirty="0"/>
                  <a:t>litter</a:t>
                </a:r>
              </a:p>
            </p:txBody>
          </p:sp>
          <p:sp>
            <p:nvSpPr>
              <p:cNvPr id="66" name="TextBox 65">
                <a:extLst>
                  <a:ext uri="{FF2B5EF4-FFF2-40B4-BE49-F238E27FC236}">
                    <a16:creationId xmlns:a16="http://schemas.microsoft.com/office/drawing/2014/main" id="{5E464841-6BC7-0227-9062-FA6AE4B0AA87}"/>
                  </a:ext>
                </a:extLst>
              </p:cNvPr>
              <p:cNvSpPr txBox="1"/>
              <p:nvPr/>
            </p:nvSpPr>
            <p:spPr>
              <a:xfrm>
                <a:off x="5954572" y="3871108"/>
                <a:ext cx="740414" cy="646331"/>
              </a:xfrm>
              <a:prstGeom prst="rect">
                <a:avLst/>
              </a:prstGeom>
              <a:noFill/>
              <a:ln w="38100">
                <a:solidFill>
                  <a:schemeClr val="tx1">
                    <a:lumMod val="95000"/>
                    <a:lumOff val="5000"/>
                  </a:schemeClr>
                </a:solidFill>
              </a:ln>
            </p:spPr>
            <p:txBody>
              <a:bodyPr wrap="square" rtlCol="0">
                <a:spAutoFit/>
              </a:bodyPr>
              <a:lstStyle/>
              <a:p>
                <a:pPr algn="ctr"/>
                <a:r>
                  <a:rPr lang="en-US" dirty="0"/>
                  <a:t>stem </a:t>
                </a:r>
              </a:p>
              <a:p>
                <a:pPr algn="ctr"/>
                <a:r>
                  <a:rPr lang="en-US" dirty="0"/>
                  <a:t>litter</a:t>
                </a:r>
              </a:p>
            </p:txBody>
          </p:sp>
          <p:sp>
            <p:nvSpPr>
              <p:cNvPr id="67" name="TextBox 66">
                <a:extLst>
                  <a:ext uri="{FF2B5EF4-FFF2-40B4-BE49-F238E27FC236}">
                    <a16:creationId xmlns:a16="http://schemas.microsoft.com/office/drawing/2014/main" id="{AF1E5F10-0FE9-B033-B589-0BEAB532E146}"/>
                  </a:ext>
                </a:extLst>
              </p:cNvPr>
              <p:cNvSpPr txBox="1"/>
              <p:nvPr/>
            </p:nvSpPr>
            <p:spPr>
              <a:xfrm>
                <a:off x="6873520" y="3877736"/>
                <a:ext cx="740415" cy="646331"/>
              </a:xfrm>
              <a:prstGeom prst="rect">
                <a:avLst/>
              </a:prstGeom>
              <a:noFill/>
              <a:ln w="38100">
                <a:solidFill>
                  <a:schemeClr val="tx1">
                    <a:lumMod val="95000"/>
                    <a:lumOff val="5000"/>
                  </a:schemeClr>
                </a:solidFill>
              </a:ln>
            </p:spPr>
            <p:txBody>
              <a:bodyPr wrap="square" rtlCol="0">
                <a:spAutoFit/>
              </a:bodyPr>
              <a:lstStyle/>
              <a:p>
                <a:pPr algn="ctr"/>
                <a:r>
                  <a:rPr lang="en-US" dirty="0"/>
                  <a:t>root</a:t>
                </a:r>
              </a:p>
              <a:p>
                <a:pPr algn="ctr"/>
                <a:r>
                  <a:rPr lang="en-US" dirty="0"/>
                  <a:t>litter</a:t>
                </a:r>
              </a:p>
            </p:txBody>
          </p:sp>
          <p:sp>
            <p:nvSpPr>
              <p:cNvPr id="68" name="TextBox 67">
                <a:extLst>
                  <a:ext uri="{FF2B5EF4-FFF2-40B4-BE49-F238E27FC236}">
                    <a16:creationId xmlns:a16="http://schemas.microsoft.com/office/drawing/2014/main" id="{F1CF0D34-F7CA-3A74-9BC1-770CB8E64F49}"/>
                  </a:ext>
                </a:extLst>
              </p:cNvPr>
              <p:cNvSpPr txBox="1"/>
              <p:nvPr/>
            </p:nvSpPr>
            <p:spPr>
              <a:xfrm>
                <a:off x="4878734" y="5012243"/>
                <a:ext cx="1345293" cy="369332"/>
              </a:xfrm>
              <a:prstGeom prst="rect">
                <a:avLst/>
              </a:prstGeom>
              <a:noFill/>
              <a:ln w="38100">
                <a:solidFill>
                  <a:schemeClr val="tx1">
                    <a:lumMod val="95000"/>
                    <a:lumOff val="5000"/>
                  </a:schemeClr>
                </a:solidFill>
              </a:ln>
            </p:spPr>
            <p:txBody>
              <a:bodyPr wrap="square" rtlCol="0">
                <a:spAutoFit/>
              </a:bodyPr>
              <a:lstStyle/>
              <a:p>
                <a:pPr algn="ctr"/>
                <a:r>
                  <a:rPr lang="en-US" dirty="0"/>
                  <a:t>active SOM</a:t>
                </a:r>
              </a:p>
            </p:txBody>
          </p:sp>
          <p:sp>
            <p:nvSpPr>
              <p:cNvPr id="69" name="TextBox 68">
                <a:extLst>
                  <a:ext uri="{FF2B5EF4-FFF2-40B4-BE49-F238E27FC236}">
                    <a16:creationId xmlns:a16="http://schemas.microsoft.com/office/drawing/2014/main" id="{C824E60F-C68B-8605-4389-D4D2029DB227}"/>
                  </a:ext>
                </a:extLst>
              </p:cNvPr>
              <p:cNvSpPr txBox="1"/>
              <p:nvPr/>
            </p:nvSpPr>
            <p:spPr>
              <a:xfrm>
                <a:off x="5165181" y="5553852"/>
                <a:ext cx="1909737" cy="369332"/>
              </a:xfrm>
              <a:prstGeom prst="rect">
                <a:avLst/>
              </a:prstGeom>
              <a:noFill/>
              <a:ln w="38100">
                <a:solidFill>
                  <a:schemeClr val="tx1">
                    <a:lumMod val="95000"/>
                    <a:lumOff val="5000"/>
                  </a:schemeClr>
                </a:solidFill>
              </a:ln>
            </p:spPr>
            <p:txBody>
              <a:bodyPr wrap="square" rtlCol="0">
                <a:spAutoFit/>
              </a:bodyPr>
              <a:lstStyle/>
              <a:p>
                <a:pPr algn="ctr"/>
                <a:r>
                  <a:rPr lang="en-US" dirty="0"/>
                  <a:t>intermediate SOM</a:t>
                </a:r>
              </a:p>
            </p:txBody>
          </p:sp>
          <p:sp>
            <p:nvSpPr>
              <p:cNvPr id="70" name="TextBox 69">
                <a:extLst>
                  <a:ext uri="{FF2B5EF4-FFF2-40B4-BE49-F238E27FC236}">
                    <a16:creationId xmlns:a16="http://schemas.microsoft.com/office/drawing/2014/main" id="{7201FC78-18B4-2250-33F3-9816C72FBE2A}"/>
                  </a:ext>
                </a:extLst>
              </p:cNvPr>
              <p:cNvSpPr txBox="1"/>
              <p:nvPr/>
            </p:nvSpPr>
            <p:spPr>
              <a:xfrm>
                <a:off x="6001863" y="6107938"/>
                <a:ext cx="1422874" cy="369332"/>
              </a:xfrm>
              <a:prstGeom prst="rect">
                <a:avLst/>
              </a:prstGeom>
              <a:noFill/>
              <a:ln w="38100">
                <a:solidFill>
                  <a:schemeClr val="tx1">
                    <a:lumMod val="95000"/>
                    <a:lumOff val="5000"/>
                  </a:schemeClr>
                </a:solidFill>
              </a:ln>
            </p:spPr>
            <p:txBody>
              <a:bodyPr wrap="square" rtlCol="0">
                <a:spAutoFit/>
              </a:bodyPr>
              <a:lstStyle/>
              <a:p>
                <a:pPr algn="ctr"/>
                <a:r>
                  <a:rPr lang="en-US" dirty="0"/>
                  <a:t>passive SOM</a:t>
                </a:r>
              </a:p>
            </p:txBody>
          </p:sp>
          <p:cxnSp>
            <p:nvCxnSpPr>
              <p:cNvPr id="71" name="Straight Arrow Connector 70">
                <a:extLst>
                  <a:ext uri="{FF2B5EF4-FFF2-40B4-BE49-F238E27FC236}">
                    <a16:creationId xmlns:a16="http://schemas.microsoft.com/office/drawing/2014/main" id="{50752CE0-2F52-042C-8D49-3070FB2BD68E}"/>
                  </a:ext>
                </a:extLst>
              </p:cNvPr>
              <p:cNvCxnSpPr>
                <a:cxnSpLocks/>
                <a:stCxn id="67" idx="2"/>
                <a:endCxn id="69" idx="0"/>
              </p:cNvCxnSpPr>
              <p:nvPr/>
            </p:nvCxnSpPr>
            <p:spPr>
              <a:xfrm flipH="1">
                <a:off x="6120050" y="4524067"/>
                <a:ext cx="1123678" cy="10297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28B2350-C4E5-89B6-25D9-209F8857E852}"/>
                  </a:ext>
                </a:extLst>
              </p:cNvPr>
              <p:cNvCxnSpPr>
                <a:cxnSpLocks/>
                <a:stCxn id="67" idx="2"/>
                <a:endCxn id="70" idx="0"/>
              </p:cNvCxnSpPr>
              <p:nvPr/>
            </p:nvCxnSpPr>
            <p:spPr>
              <a:xfrm flipH="1">
                <a:off x="6713300" y="4524067"/>
                <a:ext cx="530428" cy="15838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16BE6AF-1EFC-9A20-BA39-79C16A86C522}"/>
                  </a:ext>
                </a:extLst>
              </p:cNvPr>
              <p:cNvCxnSpPr>
                <a:cxnSpLocks/>
                <a:stCxn id="65" idx="2"/>
                <a:endCxn id="68" idx="0"/>
              </p:cNvCxnSpPr>
              <p:nvPr/>
            </p:nvCxnSpPr>
            <p:spPr>
              <a:xfrm>
                <a:off x="5454042" y="4517439"/>
                <a:ext cx="97339" cy="4948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31323D3-02A1-4372-F59F-92299310C405}"/>
                  </a:ext>
                </a:extLst>
              </p:cNvPr>
              <p:cNvCxnSpPr>
                <a:cxnSpLocks/>
                <a:stCxn id="66" idx="2"/>
                <a:endCxn id="68" idx="0"/>
              </p:cNvCxnSpPr>
              <p:nvPr/>
            </p:nvCxnSpPr>
            <p:spPr>
              <a:xfrm flipH="1">
                <a:off x="5551381" y="4517439"/>
                <a:ext cx="773398" cy="4948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F8000D9-CCE8-69C0-8B3A-7840DA54FC8C}"/>
                  </a:ext>
                </a:extLst>
              </p:cNvPr>
              <p:cNvCxnSpPr>
                <a:cxnSpLocks/>
                <a:stCxn id="67" idx="2"/>
                <a:endCxn id="68" idx="0"/>
              </p:cNvCxnSpPr>
              <p:nvPr/>
            </p:nvCxnSpPr>
            <p:spPr>
              <a:xfrm flipH="1">
                <a:off x="5551381" y="4524067"/>
                <a:ext cx="1692347" cy="4881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94E9879-ECDF-8651-3D6B-59E88801B134}"/>
                  </a:ext>
                </a:extLst>
              </p:cNvPr>
              <p:cNvCxnSpPr>
                <a:cxnSpLocks/>
                <a:stCxn id="62" idx="2"/>
                <a:endCxn id="65" idx="0"/>
              </p:cNvCxnSpPr>
              <p:nvPr/>
            </p:nvCxnSpPr>
            <p:spPr>
              <a:xfrm flipH="1">
                <a:off x="5454042" y="3512372"/>
                <a:ext cx="3472" cy="3587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024AED0-35B9-ECEE-996A-0A76404705C5}"/>
                  </a:ext>
                </a:extLst>
              </p:cNvPr>
              <p:cNvCxnSpPr>
                <a:cxnSpLocks/>
                <a:stCxn id="63" idx="2"/>
                <a:endCxn id="66" idx="0"/>
              </p:cNvCxnSpPr>
              <p:nvPr/>
            </p:nvCxnSpPr>
            <p:spPr>
              <a:xfrm>
                <a:off x="6320343" y="3508404"/>
                <a:ext cx="4436" cy="3627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55540EE-6862-BE1B-ACAD-728CB8A8978A}"/>
                  </a:ext>
                </a:extLst>
              </p:cNvPr>
              <p:cNvCxnSpPr>
                <a:cxnSpLocks/>
                <a:stCxn id="64" idx="2"/>
                <a:endCxn id="67" idx="0"/>
              </p:cNvCxnSpPr>
              <p:nvPr/>
            </p:nvCxnSpPr>
            <p:spPr>
              <a:xfrm flipH="1">
                <a:off x="7243728" y="3508404"/>
                <a:ext cx="4065" cy="3693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74B211B-52B3-902F-4CB4-84D1DAEF4984}"/>
                  </a:ext>
                </a:extLst>
              </p:cNvPr>
              <p:cNvCxnSpPr>
                <a:cxnSpLocks/>
                <a:stCxn id="61" idx="2"/>
                <a:endCxn id="62" idx="0"/>
              </p:cNvCxnSpPr>
              <p:nvPr/>
            </p:nvCxnSpPr>
            <p:spPr>
              <a:xfrm flipH="1">
                <a:off x="5457514" y="2465124"/>
                <a:ext cx="526892" cy="6779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FDB0A60-A0D7-BC3E-75E7-EE115BDBBDC0}"/>
                  </a:ext>
                </a:extLst>
              </p:cNvPr>
              <p:cNvCxnSpPr>
                <a:cxnSpLocks/>
                <a:stCxn id="61" idx="2"/>
                <a:endCxn id="63" idx="0"/>
              </p:cNvCxnSpPr>
              <p:nvPr/>
            </p:nvCxnSpPr>
            <p:spPr>
              <a:xfrm>
                <a:off x="5984406" y="2465124"/>
                <a:ext cx="335937" cy="6739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DEF4971-2C5C-704B-5F9A-71C26D721436}"/>
                  </a:ext>
                </a:extLst>
              </p:cNvPr>
              <p:cNvCxnSpPr>
                <a:cxnSpLocks/>
                <a:stCxn id="61" idx="2"/>
                <a:endCxn id="64" idx="0"/>
              </p:cNvCxnSpPr>
              <p:nvPr/>
            </p:nvCxnSpPr>
            <p:spPr>
              <a:xfrm>
                <a:off x="5984406" y="2465124"/>
                <a:ext cx="1263387" cy="6739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CFB7D608-D3B4-44EC-6ED2-2003D1CD520E}"/>
                  </a:ext>
                </a:extLst>
              </p:cNvPr>
              <p:cNvCxnSpPr>
                <a:stCxn id="61" idx="3"/>
              </p:cNvCxnSpPr>
              <p:nvPr/>
            </p:nvCxnSpPr>
            <p:spPr>
              <a:xfrm flipV="1">
                <a:off x="6592526" y="1942276"/>
                <a:ext cx="280994" cy="338182"/>
              </a:xfrm>
              <a:prstGeom prst="bentConnector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E460D236-1307-2F51-9477-2113C4389EA5}"/>
                  </a:ext>
                </a:extLst>
              </p:cNvPr>
              <p:cNvGrpSpPr/>
              <p:nvPr/>
            </p:nvGrpSpPr>
            <p:grpSpPr>
              <a:xfrm>
                <a:off x="5175631" y="1910890"/>
                <a:ext cx="2154766" cy="1228182"/>
                <a:chOff x="1118438" y="1966397"/>
                <a:chExt cx="2339711" cy="1228182"/>
              </a:xfrm>
            </p:grpSpPr>
            <p:cxnSp>
              <p:nvCxnSpPr>
                <p:cNvPr id="104" name="Straight Connector 103">
                  <a:extLst>
                    <a:ext uri="{FF2B5EF4-FFF2-40B4-BE49-F238E27FC236}">
                      <a16:creationId xmlns:a16="http://schemas.microsoft.com/office/drawing/2014/main" id="{07791AAA-66EE-AAE5-DC93-B7A41A2C3123}"/>
                    </a:ext>
                  </a:extLst>
                </p:cNvPr>
                <p:cNvCxnSpPr>
                  <a:cxnSpLocks/>
                </p:cNvCxnSpPr>
                <p:nvPr/>
              </p:nvCxnSpPr>
              <p:spPr>
                <a:xfrm flipH="1">
                  <a:off x="1118438" y="3007984"/>
                  <a:ext cx="2339711" cy="647"/>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A4E71D3-300A-4A1A-0E16-819D09A32DA2}"/>
                    </a:ext>
                  </a:extLst>
                </p:cNvPr>
                <p:cNvCxnSpPr/>
                <p:nvPr/>
              </p:nvCxnSpPr>
              <p:spPr>
                <a:xfrm>
                  <a:off x="1677880" y="3008631"/>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BB199E7-74A4-9D22-C7BE-C149EB0C40FA}"/>
                    </a:ext>
                  </a:extLst>
                </p:cNvPr>
                <p:cNvCxnSpPr/>
                <p:nvPr/>
              </p:nvCxnSpPr>
              <p:spPr>
                <a:xfrm>
                  <a:off x="2405849" y="3008631"/>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7D723CA-3674-1196-8C58-6D0A946E28FE}"/>
                    </a:ext>
                  </a:extLst>
                </p:cNvPr>
                <p:cNvCxnSpPr/>
                <p:nvPr/>
              </p:nvCxnSpPr>
              <p:spPr>
                <a:xfrm>
                  <a:off x="3458149" y="3007984"/>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2FA01086-44A4-25BF-87A7-9864C5961EA1}"/>
                    </a:ext>
                  </a:extLst>
                </p:cNvPr>
                <p:cNvCxnSpPr>
                  <a:cxnSpLocks/>
                </p:cNvCxnSpPr>
                <p:nvPr/>
              </p:nvCxnSpPr>
              <p:spPr>
                <a:xfrm flipV="1">
                  <a:off x="1118438" y="1966397"/>
                  <a:ext cx="0" cy="104158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24B82503-CBFE-9166-2A4D-FAC28F81D64A}"/>
                  </a:ext>
                </a:extLst>
              </p:cNvPr>
              <p:cNvGrpSpPr/>
              <p:nvPr/>
            </p:nvGrpSpPr>
            <p:grpSpPr>
              <a:xfrm flipH="1">
                <a:off x="4784701" y="2952477"/>
                <a:ext cx="2388093" cy="901084"/>
                <a:chOff x="1677880" y="2293495"/>
                <a:chExt cx="2388093" cy="901084"/>
              </a:xfrm>
            </p:grpSpPr>
            <p:cxnSp>
              <p:nvCxnSpPr>
                <p:cNvPr id="99" name="Straight Connector 98">
                  <a:extLst>
                    <a:ext uri="{FF2B5EF4-FFF2-40B4-BE49-F238E27FC236}">
                      <a16:creationId xmlns:a16="http://schemas.microsoft.com/office/drawing/2014/main" id="{39EBB671-C3E0-7B5E-8610-F5CE12950E47}"/>
                    </a:ext>
                  </a:extLst>
                </p:cNvPr>
                <p:cNvCxnSpPr>
                  <a:cxnSpLocks/>
                </p:cNvCxnSpPr>
                <p:nvPr/>
              </p:nvCxnSpPr>
              <p:spPr>
                <a:xfrm>
                  <a:off x="1677880" y="3008631"/>
                  <a:ext cx="2388093"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9D6E0C6-C7C9-9BDB-F5DB-AA698D53FBEE}"/>
                    </a:ext>
                  </a:extLst>
                </p:cNvPr>
                <p:cNvCxnSpPr/>
                <p:nvPr/>
              </p:nvCxnSpPr>
              <p:spPr>
                <a:xfrm>
                  <a:off x="1677880" y="3008631"/>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82AF1A6-A0BD-CBB2-6365-57503A2976C8}"/>
                    </a:ext>
                  </a:extLst>
                </p:cNvPr>
                <p:cNvCxnSpPr/>
                <p:nvPr/>
              </p:nvCxnSpPr>
              <p:spPr>
                <a:xfrm>
                  <a:off x="2405849" y="3008631"/>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8053DF6-52C5-6904-28D9-E3238918076A}"/>
                    </a:ext>
                  </a:extLst>
                </p:cNvPr>
                <p:cNvCxnSpPr/>
                <p:nvPr/>
              </p:nvCxnSpPr>
              <p:spPr>
                <a:xfrm>
                  <a:off x="3320249" y="3008631"/>
                  <a:ext cx="0" cy="1859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52FD386-B039-8B64-3730-8470B8771E50}"/>
                    </a:ext>
                  </a:extLst>
                </p:cNvPr>
                <p:cNvCxnSpPr>
                  <a:cxnSpLocks/>
                </p:cNvCxnSpPr>
                <p:nvPr/>
              </p:nvCxnSpPr>
              <p:spPr>
                <a:xfrm flipH="1" flipV="1">
                  <a:off x="4065973" y="2293495"/>
                  <a:ext cx="0" cy="71513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5" name="Straight Arrow Connector 84">
                <a:extLst>
                  <a:ext uri="{FF2B5EF4-FFF2-40B4-BE49-F238E27FC236}">
                    <a16:creationId xmlns:a16="http://schemas.microsoft.com/office/drawing/2014/main" id="{2EB89642-FA8C-C1C0-61F3-31317BF3CE77}"/>
                  </a:ext>
                </a:extLst>
              </p:cNvPr>
              <p:cNvCxnSpPr>
                <a:cxnSpLocks/>
              </p:cNvCxnSpPr>
              <p:nvPr/>
            </p:nvCxnSpPr>
            <p:spPr>
              <a:xfrm flipV="1">
                <a:off x="4784701" y="2952477"/>
                <a:ext cx="0" cy="3350982"/>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5654EDB-D8D6-F127-D01F-4531588F1B79}"/>
                  </a:ext>
                </a:extLst>
              </p:cNvPr>
              <p:cNvCxnSpPr>
                <a:cxnSpLocks/>
                <a:stCxn id="68" idx="1"/>
              </p:cNvCxnSpPr>
              <p:nvPr/>
            </p:nvCxnSpPr>
            <p:spPr>
              <a:xfrm flipH="1">
                <a:off x="4688385" y="5196909"/>
                <a:ext cx="190349"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C101E03-2EB6-3C7A-E065-CB7907997D83}"/>
                  </a:ext>
                </a:extLst>
              </p:cNvPr>
              <p:cNvCxnSpPr>
                <a:cxnSpLocks/>
                <a:stCxn id="70" idx="1"/>
              </p:cNvCxnSpPr>
              <p:nvPr/>
            </p:nvCxnSpPr>
            <p:spPr>
              <a:xfrm flipH="1">
                <a:off x="4784701" y="6263864"/>
                <a:ext cx="1217162" cy="20444"/>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EDFDECF-95A1-1E22-A54E-1C2EDF1D9E89}"/>
                  </a:ext>
                </a:extLst>
              </p:cNvPr>
              <p:cNvCxnSpPr>
                <a:cxnSpLocks/>
                <a:stCxn id="69" idx="1"/>
              </p:cNvCxnSpPr>
              <p:nvPr/>
            </p:nvCxnSpPr>
            <p:spPr>
              <a:xfrm flipH="1">
                <a:off x="4784701" y="5738518"/>
                <a:ext cx="380480" cy="4182"/>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3547E23-DBB1-68ED-4E46-5FB6DD49FD0C}"/>
                  </a:ext>
                </a:extLst>
              </p:cNvPr>
              <p:cNvSpPr txBox="1"/>
              <p:nvPr/>
            </p:nvSpPr>
            <p:spPr>
              <a:xfrm>
                <a:off x="6186150" y="2228265"/>
                <a:ext cx="2007126" cy="584775"/>
              </a:xfrm>
              <a:prstGeom prst="rect">
                <a:avLst/>
              </a:prstGeom>
              <a:noFill/>
            </p:spPr>
            <p:txBody>
              <a:bodyPr wrap="square">
                <a:spAutoFit/>
              </a:bodyPr>
              <a:lstStyle/>
              <a:p>
                <a:pPr algn="ctr"/>
                <a:r>
                  <a:rPr lang="en-US" sz="1600" b="1" dirty="0">
                    <a:solidFill>
                      <a:srgbClr val="FFC000"/>
                    </a:solidFill>
                  </a:rPr>
                  <a:t>maintenance respiration</a:t>
                </a:r>
              </a:p>
            </p:txBody>
          </p:sp>
          <p:sp>
            <p:nvSpPr>
              <p:cNvPr id="90" name="TextBox 89">
                <a:extLst>
                  <a:ext uri="{FF2B5EF4-FFF2-40B4-BE49-F238E27FC236}">
                    <a16:creationId xmlns:a16="http://schemas.microsoft.com/office/drawing/2014/main" id="{34BF2F17-86F1-B2A7-5385-762272730F18}"/>
                  </a:ext>
                </a:extLst>
              </p:cNvPr>
              <p:cNvSpPr txBox="1"/>
              <p:nvPr/>
            </p:nvSpPr>
            <p:spPr>
              <a:xfrm>
                <a:off x="3998724" y="1845482"/>
                <a:ext cx="1306439" cy="584775"/>
              </a:xfrm>
              <a:prstGeom prst="rect">
                <a:avLst/>
              </a:prstGeom>
              <a:noFill/>
            </p:spPr>
            <p:txBody>
              <a:bodyPr wrap="square">
                <a:spAutoFit/>
              </a:bodyPr>
              <a:lstStyle/>
              <a:p>
                <a:pPr algn="ctr"/>
                <a:r>
                  <a:rPr lang="en-US" sz="1600" b="1" dirty="0">
                    <a:solidFill>
                      <a:srgbClr val="FFC000"/>
                    </a:solidFill>
                  </a:rPr>
                  <a:t>growth respiration</a:t>
                </a:r>
              </a:p>
            </p:txBody>
          </p:sp>
          <p:sp>
            <p:nvSpPr>
              <p:cNvPr id="91" name="TextBox 90">
                <a:extLst>
                  <a:ext uri="{FF2B5EF4-FFF2-40B4-BE49-F238E27FC236}">
                    <a16:creationId xmlns:a16="http://schemas.microsoft.com/office/drawing/2014/main" id="{147BCA26-E58A-279C-9D04-6C724672F550}"/>
                  </a:ext>
                </a:extLst>
              </p:cNvPr>
              <p:cNvSpPr txBox="1"/>
              <p:nvPr/>
            </p:nvSpPr>
            <p:spPr>
              <a:xfrm rot="16200000">
                <a:off x="3328602" y="4291133"/>
                <a:ext cx="2469075" cy="338554"/>
              </a:xfrm>
              <a:prstGeom prst="rect">
                <a:avLst/>
              </a:prstGeom>
              <a:noFill/>
            </p:spPr>
            <p:txBody>
              <a:bodyPr wrap="square">
                <a:spAutoFit/>
              </a:bodyPr>
              <a:lstStyle/>
              <a:p>
                <a:pPr algn="ctr"/>
                <a:r>
                  <a:rPr lang="en-US" sz="1600" b="1" dirty="0">
                    <a:solidFill>
                      <a:srgbClr val="FFC000"/>
                    </a:solidFill>
                  </a:rPr>
                  <a:t>heterotrophic respiration</a:t>
                </a:r>
              </a:p>
            </p:txBody>
          </p:sp>
          <p:sp>
            <p:nvSpPr>
              <p:cNvPr id="92" name="TextBox 91">
                <a:extLst>
                  <a:ext uri="{FF2B5EF4-FFF2-40B4-BE49-F238E27FC236}">
                    <a16:creationId xmlns:a16="http://schemas.microsoft.com/office/drawing/2014/main" id="{66E53BEC-7C06-FA5C-D31E-A6D2C0BC47E2}"/>
                  </a:ext>
                </a:extLst>
              </p:cNvPr>
              <p:cNvSpPr txBox="1"/>
              <p:nvPr/>
            </p:nvSpPr>
            <p:spPr>
              <a:xfrm>
                <a:off x="5363484" y="2542876"/>
                <a:ext cx="1306439" cy="338554"/>
              </a:xfrm>
              <a:prstGeom prst="rect">
                <a:avLst/>
              </a:prstGeom>
              <a:noFill/>
            </p:spPr>
            <p:txBody>
              <a:bodyPr wrap="square">
                <a:spAutoFit/>
              </a:bodyPr>
              <a:lstStyle/>
              <a:p>
                <a:pPr algn="ctr"/>
                <a:r>
                  <a:rPr lang="en-US" sz="1600" b="1" dirty="0">
                    <a:solidFill>
                      <a:srgbClr val="00B050"/>
                    </a:solidFill>
                  </a:rPr>
                  <a:t>allocation</a:t>
                </a:r>
              </a:p>
            </p:txBody>
          </p:sp>
          <p:sp>
            <p:nvSpPr>
              <p:cNvPr id="93" name="TextBox 92">
                <a:extLst>
                  <a:ext uri="{FF2B5EF4-FFF2-40B4-BE49-F238E27FC236}">
                    <a16:creationId xmlns:a16="http://schemas.microsoft.com/office/drawing/2014/main" id="{8FE00B5D-4D49-1BE1-2C21-2E3F11662766}"/>
                  </a:ext>
                </a:extLst>
              </p:cNvPr>
              <p:cNvSpPr txBox="1"/>
              <p:nvPr/>
            </p:nvSpPr>
            <p:spPr>
              <a:xfrm>
                <a:off x="5311692" y="3525951"/>
                <a:ext cx="1306439" cy="338554"/>
              </a:xfrm>
              <a:prstGeom prst="rect">
                <a:avLst/>
              </a:prstGeom>
              <a:noFill/>
            </p:spPr>
            <p:txBody>
              <a:bodyPr wrap="square">
                <a:spAutoFit/>
              </a:bodyPr>
              <a:lstStyle/>
              <a:p>
                <a:pPr algn="ctr"/>
                <a:r>
                  <a:rPr lang="en-US" sz="1600" b="1" dirty="0">
                    <a:solidFill>
                      <a:srgbClr val="00B050"/>
                    </a:solidFill>
                  </a:rPr>
                  <a:t>litterfall</a:t>
                </a:r>
              </a:p>
            </p:txBody>
          </p:sp>
          <p:sp>
            <p:nvSpPr>
              <p:cNvPr id="94" name="Parallelogram 93">
                <a:extLst>
                  <a:ext uri="{FF2B5EF4-FFF2-40B4-BE49-F238E27FC236}">
                    <a16:creationId xmlns:a16="http://schemas.microsoft.com/office/drawing/2014/main" id="{D3F40FAB-42C1-E058-0D4F-41812629B71B}"/>
                  </a:ext>
                </a:extLst>
              </p:cNvPr>
              <p:cNvSpPr/>
              <p:nvPr/>
            </p:nvSpPr>
            <p:spPr>
              <a:xfrm flipH="1">
                <a:off x="4373697" y="4845472"/>
                <a:ext cx="3097355" cy="1756568"/>
              </a:xfrm>
              <a:prstGeom prst="parallelogram">
                <a:avLst>
                  <a:gd name="adj" fmla="val 0"/>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12F87E4B-B5F5-467E-2FCC-DECDA1AED4DD}"/>
                  </a:ext>
                </a:extLst>
              </p:cNvPr>
              <p:cNvSpPr txBox="1"/>
              <p:nvPr/>
            </p:nvSpPr>
            <p:spPr>
              <a:xfrm rot="5400000">
                <a:off x="6970579" y="5614872"/>
                <a:ext cx="1306439" cy="338554"/>
              </a:xfrm>
              <a:prstGeom prst="rect">
                <a:avLst/>
              </a:prstGeom>
              <a:noFill/>
            </p:spPr>
            <p:txBody>
              <a:bodyPr wrap="square">
                <a:spAutoFit/>
              </a:bodyPr>
              <a:lstStyle/>
              <a:p>
                <a:pPr algn="ctr"/>
                <a:r>
                  <a:rPr lang="en-US" sz="1600" b="1" dirty="0">
                    <a:solidFill>
                      <a:schemeClr val="tx1">
                        <a:lumMod val="95000"/>
                        <a:lumOff val="5000"/>
                      </a:schemeClr>
                    </a:solidFill>
                  </a:rPr>
                  <a:t>humus</a:t>
                </a:r>
              </a:p>
            </p:txBody>
          </p:sp>
          <p:sp>
            <p:nvSpPr>
              <p:cNvPr id="96" name="Rectangle 95">
                <a:extLst>
                  <a:ext uri="{FF2B5EF4-FFF2-40B4-BE49-F238E27FC236}">
                    <a16:creationId xmlns:a16="http://schemas.microsoft.com/office/drawing/2014/main" id="{957DF276-B23B-0BE6-6B10-0AEDB4525F22}"/>
                  </a:ext>
                </a:extLst>
              </p:cNvPr>
              <p:cNvSpPr/>
              <p:nvPr/>
            </p:nvSpPr>
            <p:spPr>
              <a:xfrm>
                <a:off x="4130040" y="1857597"/>
                <a:ext cx="3663033" cy="711969"/>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FC84D681-56BA-2ACC-06D6-B62AB343FD8B}"/>
                  </a:ext>
                </a:extLst>
              </p:cNvPr>
              <p:cNvSpPr txBox="1"/>
              <p:nvPr/>
            </p:nvSpPr>
            <p:spPr>
              <a:xfrm>
                <a:off x="6891078" y="1916120"/>
                <a:ext cx="1186699" cy="369332"/>
              </a:xfrm>
              <a:prstGeom prst="rect">
                <a:avLst/>
              </a:prstGeom>
              <a:noFill/>
            </p:spPr>
            <p:txBody>
              <a:bodyPr wrap="square">
                <a:spAutoFit/>
              </a:bodyPr>
              <a:lstStyle/>
              <a:p>
                <a:pPr algn="ctr"/>
                <a:r>
                  <a:rPr lang="en-US" dirty="0"/>
                  <a:t>NPP</a:t>
                </a:r>
              </a:p>
            </p:txBody>
          </p:sp>
        </p:grpSp>
        <p:cxnSp>
          <p:nvCxnSpPr>
            <p:cNvPr id="56" name="Straight Arrow Connector 55">
              <a:extLst>
                <a:ext uri="{FF2B5EF4-FFF2-40B4-BE49-F238E27FC236}">
                  <a16:creationId xmlns:a16="http://schemas.microsoft.com/office/drawing/2014/main" id="{7296ED62-1544-55A9-48D8-F41126AC95A5}"/>
                </a:ext>
              </a:extLst>
            </p:cNvPr>
            <p:cNvCxnSpPr>
              <a:cxnSpLocks/>
              <a:endCxn id="70" idx="0"/>
            </p:cNvCxnSpPr>
            <p:nvPr/>
          </p:nvCxnSpPr>
          <p:spPr>
            <a:xfrm>
              <a:off x="10710195" y="4265639"/>
              <a:ext cx="352023" cy="155969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AEB4DA8-A673-6748-D6E4-B27BA20ED420}"/>
                </a:ext>
              </a:extLst>
            </p:cNvPr>
            <p:cNvCxnSpPr>
              <a:cxnSpLocks/>
              <a:endCxn id="69" idx="0"/>
            </p:cNvCxnSpPr>
            <p:nvPr/>
          </p:nvCxnSpPr>
          <p:spPr>
            <a:xfrm flipH="1">
              <a:off x="10468968" y="4259275"/>
              <a:ext cx="218542" cy="10119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58D2C17-8637-2E8A-088E-716F37B0FD21}"/>
                </a:ext>
              </a:extLst>
            </p:cNvPr>
            <p:cNvCxnSpPr>
              <a:cxnSpLocks/>
              <a:endCxn id="69" idx="0"/>
            </p:cNvCxnSpPr>
            <p:nvPr/>
          </p:nvCxnSpPr>
          <p:spPr>
            <a:xfrm>
              <a:off x="9802960" y="4259011"/>
              <a:ext cx="666008" cy="10122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0B04243-CA69-A088-4A67-F640B586F919}"/>
                </a:ext>
              </a:extLst>
            </p:cNvPr>
            <p:cNvCxnSpPr>
              <a:cxnSpLocks/>
              <a:endCxn id="70" idx="0"/>
            </p:cNvCxnSpPr>
            <p:nvPr/>
          </p:nvCxnSpPr>
          <p:spPr>
            <a:xfrm>
              <a:off x="9824623" y="4285906"/>
              <a:ext cx="1237595" cy="15394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5ACAA06-1147-9527-3FB4-C4A69E4CEC22}"/>
                </a:ext>
              </a:extLst>
            </p:cNvPr>
            <p:cNvSpPr txBox="1"/>
            <p:nvPr/>
          </p:nvSpPr>
          <p:spPr>
            <a:xfrm>
              <a:off x="9618115" y="4267390"/>
              <a:ext cx="1695443" cy="338554"/>
            </a:xfrm>
            <a:prstGeom prst="rect">
              <a:avLst/>
            </a:prstGeom>
            <a:noFill/>
          </p:spPr>
          <p:txBody>
            <a:bodyPr wrap="square">
              <a:spAutoFit/>
            </a:bodyPr>
            <a:lstStyle/>
            <a:p>
              <a:pPr algn="ctr"/>
              <a:r>
                <a:rPr lang="en-US" sz="1600" b="1" dirty="0">
                  <a:solidFill>
                    <a:srgbClr val="00B050"/>
                  </a:solidFill>
                </a:rPr>
                <a:t>humus formation</a:t>
              </a:r>
            </a:p>
          </p:txBody>
        </p:sp>
      </p:grpSp>
    </p:spTree>
    <p:extLst>
      <p:ext uri="{BB962C8B-B14F-4D97-AF65-F5344CB8AC3E}">
        <p14:creationId xmlns:p14="http://schemas.microsoft.com/office/powerpoint/2010/main" val="276945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4D44-07CE-4955-AA91-B23F67D12B49}"/>
              </a:ext>
            </a:extLst>
          </p:cNvPr>
          <p:cNvSpPr>
            <a:spLocks noGrp="1"/>
          </p:cNvSpPr>
          <p:nvPr>
            <p:ph type="title"/>
          </p:nvPr>
        </p:nvSpPr>
        <p:spPr>
          <a:xfrm>
            <a:off x="756920" y="193446"/>
            <a:ext cx="10515600" cy="1325563"/>
          </a:xfrm>
        </p:spPr>
        <p:txBody>
          <a:bodyPr/>
          <a:lstStyle/>
          <a:p>
            <a:r>
              <a:rPr lang="en-US" dirty="0"/>
              <a:t>Land use in MATSIRO and VISIT-e</a:t>
            </a:r>
          </a:p>
        </p:txBody>
      </p:sp>
      <p:pic>
        <p:nvPicPr>
          <p:cNvPr id="4" name="Picture 3">
            <a:extLst>
              <a:ext uri="{FF2B5EF4-FFF2-40B4-BE49-F238E27FC236}">
                <a16:creationId xmlns:a16="http://schemas.microsoft.com/office/drawing/2014/main" id="{207D0A50-3DD6-4103-8BA3-02E0B396DBB1}"/>
              </a:ext>
            </a:extLst>
          </p:cNvPr>
          <p:cNvPicPr>
            <a:picLocks noChangeAspect="1"/>
          </p:cNvPicPr>
          <p:nvPr/>
        </p:nvPicPr>
        <p:blipFill>
          <a:blip r:embed="rId2"/>
          <a:stretch>
            <a:fillRect/>
          </a:stretch>
        </p:blipFill>
        <p:spPr>
          <a:xfrm>
            <a:off x="141895" y="1227634"/>
            <a:ext cx="7220901" cy="5265241"/>
          </a:xfrm>
          <a:prstGeom prst="rect">
            <a:avLst/>
          </a:prstGeom>
        </p:spPr>
      </p:pic>
      <p:sp>
        <p:nvSpPr>
          <p:cNvPr id="6" name="TextBox 5">
            <a:extLst>
              <a:ext uri="{FF2B5EF4-FFF2-40B4-BE49-F238E27FC236}">
                <a16:creationId xmlns:a16="http://schemas.microsoft.com/office/drawing/2014/main" id="{2F6B8719-CD72-4A42-A167-AB9AA73EBE6F}"/>
              </a:ext>
            </a:extLst>
          </p:cNvPr>
          <p:cNvSpPr txBox="1"/>
          <p:nvPr/>
        </p:nvSpPr>
        <p:spPr>
          <a:xfrm>
            <a:off x="7362796" y="1519009"/>
            <a:ext cx="4534564" cy="5016758"/>
          </a:xfrm>
          <a:prstGeom prst="rect">
            <a:avLst/>
          </a:prstGeom>
          <a:noFill/>
        </p:spPr>
        <p:txBody>
          <a:bodyPr wrap="square">
            <a:spAutoFit/>
          </a:bodyPr>
          <a:lstStyle/>
          <a:p>
            <a:pPr marL="285750" indent="-285750">
              <a:buFont typeface="Arial" panose="020B0604020202020204" pitchFamily="34" charset="0"/>
              <a:buChar char="•"/>
            </a:pPr>
            <a:r>
              <a:rPr lang="en-US" sz="2000" dirty="0"/>
              <a:t>MATSIRO model has 2 separate layers: one for natural ecosystems and another for croplands.</a:t>
            </a:r>
          </a:p>
          <a:p>
            <a:pPr marL="285750" indent="-285750">
              <a:buFont typeface="Arial" panose="020B0604020202020204" pitchFamily="34" charset="0"/>
              <a:buChar char="•"/>
            </a:pPr>
            <a:r>
              <a:rPr lang="en-US" sz="2000" dirty="0"/>
              <a:t>VISIT-e model has 5 land use layers: primary, secondary, urban, cropland and pasture. </a:t>
            </a:r>
          </a:p>
          <a:p>
            <a:pPr marL="285750" indent="-285750">
              <a:buFont typeface="Arial" panose="020B0604020202020204" pitchFamily="34" charset="0"/>
              <a:buChar char="•"/>
            </a:pPr>
            <a:r>
              <a:rPr lang="en-US" sz="2000" dirty="0"/>
              <a:t>Almost all biogeochemical processes are simulated separately in the 2 (or 5) layers and then weighted by their respective areas to obtain mean values for each grid cell. </a:t>
            </a:r>
          </a:p>
          <a:p>
            <a:pPr marL="285750" indent="-285750">
              <a:buFont typeface="Arial" panose="020B0604020202020204" pitchFamily="34" charset="0"/>
              <a:buChar char="•"/>
            </a:pPr>
            <a:r>
              <a:rPr lang="en-US" sz="2000" dirty="0"/>
              <a:t>A transitional change in the fractions of natural ecosystems and cropland, associated with land-use conversion, results in interactions between the layers</a:t>
            </a:r>
          </a:p>
        </p:txBody>
      </p:sp>
      <p:sp>
        <p:nvSpPr>
          <p:cNvPr id="8" name="TextBox 7">
            <a:extLst>
              <a:ext uri="{FF2B5EF4-FFF2-40B4-BE49-F238E27FC236}">
                <a16:creationId xmlns:a16="http://schemas.microsoft.com/office/drawing/2014/main" id="{401077E4-30A6-440A-A389-0AED7301DBC7}"/>
              </a:ext>
            </a:extLst>
          </p:cNvPr>
          <p:cNvSpPr txBox="1"/>
          <p:nvPr/>
        </p:nvSpPr>
        <p:spPr>
          <a:xfrm>
            <a:off x="214298" y="6492875"/>
            <a:ext cx="6096000" cy="338554"/>
          </a:xfrm>
          <a:prstGeom prst="rect">
            <a:avLst/>
          </a:prstGeom>
          <a:noFill/>
        </p:spPr>
        <p:txBody>
          <a:bodyPr wrap="square">
            <a:spAutoFit/>
          </a:bodyPr>
          <a:lstStyle/>
          <a:p>
            <a:r>
              <a:rPr lang="en-US" sz="1600" dirty="0"/>
              <a:t>A. Ito, T. </a:t>
            </a:r>
            <a:r>
              <a:rPr lang="en-US" sz="1600" dirty="0" err="1"/>
              <a:t>Hajima</a:t>
            </a:r>
            <a:r>
              <a:rPr lang="en-US" sz="1600" dirty="0"/>
              <a:t> (2020) </a:t>
            </a:r>
            <a:r>
              <a:rPr lang="en-US" sz="1600" dirty="0">
                <a:hlinkClick r:id="rId3"/>
              </a:rPr>
              <a:t>https://doi.org/10.1186/s40645-020-00372-w</a:t>
            </a:r>
            <a:r>
              <a:rPr lang="en-US" sz="1600" dirty="0"/>
              <a:t> </a:t>
            </a:r>
          </a:p>
        </p:txBody>
      </p:sp>
    </p:spTree>
    <p:extLst>
      <p:ext uri="{BB962C8B-B14F-4D97-AF65-F5344CB8AC3E}">
        <p14:creationId xmlns:p14="http://schemas.microsoft.com/office/powerpoint/2010/main" val="2719839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C2A0-1BB9-4D52-B514-8E2F72770023}"/>
              </a:ext>
            </a:extLst>
          </p:cNvPr>
          <p:cNvSpPr>
            <a:spLocks noGrp="1"/>
          </p:cNvSpPr>
          <p:nvPr>
            <p:ph type="title"/>
          </p:nvPr>
        </p:nvSpPr>
        <p:spPr/>
        <p:txBody>
          <a:bodyPr/>
          <a:lstStyle/>
          <a:p>
            <a:r>
              <a:rPr lang="en-US" dirty="0"/>
              <a:t>Plant Functional Types (biomes) in VISIT-e</a:t>
            </a:r>
          </a:p>
        </p:txBody>
      </p:sp>
      <p:sp>
        <p:nvSpPr>
          <p:cNvPr id="3" name="Content Placeholder 2">
            <a:extLst>
              <a:ext uri="{FF2B5EF4-FFF2-40B4-BE49-F238E27FC236}">
                <a16:creationId xmlns:a16="http://schemas.microsoft.com/office/drawing/2014/main" id="{D324A5BF-0A53-4A5D-895C-A1A77EABA597}"/>
              </a:ext>
            </a:extLst>
          </p:cNvPr>
          <p:cNvSpPr>
            <a:spLocks noGrp="1"/>
          </p:cNvSpPr>
          <p:nvPr>
            <p:ph idx="1"/>
          </p:nvPr>
        </p:nvSpPr>
        <p:spPr>
          <a:xfrm>
            <a:off x="284480" y="1470024"/>
            <a:ext cx="11765280" cy="5276216"/>
          </a:xfrm>
        </p:spPr>
        <p:txBody>
          <a:bodyPr>
            <a:normAutofit fontScale="92500" lnSpcReduction="10000"/>
          </a:bodyPr>
          <a:lstStyle/>
          <a:p>
            <a:pPr marL="0" indent="0">
              <a:buNone/>
            </a:pPr>
            <a:r>
              <a:rPr lang="en-US" sz="2000" dirty="0"/>
              <a:t>In CMIP 6 Vegetation types for VISIT-e are based on MODIS vegetation cover categories: </a:t>
            </a:r>
          </a:p>
          <a:p>
            <a:r>
              <a:rPr lang="en-US" sz="2000" dirty="0"/>
              <a:t>1 = evergreen needleleaf forest, </a:t>
            </a:r>
          </a:p>
          <a:p>
            <a:r>
              <a:rPr lang="en-US" sz="2000" dirty="0"/>
              <a:t>2 = evergreen broadleaf forest, </a:t>
            </a:r>
          </a:p>
          <a:p>
            <a:r>
              <a:rPr lang="en-US" sz="2000" dirty="0"/>
              <a:t>3 = deciduous needleleaf forest, </a:t>
            </a:r>
          </a:p>
          <a:p>
            <a:r>
              <a:rPr lang="en-US" sz="2000" dirty="0"/>
              <a:t>4 = deciduous broadleaf forest, </a:t>
            </a:r>
          </a:p>
          <a:p>
            <a:r>
              <a:rPr lang="en-US" sz="2000" dirty="0"/>
              <a:t>5 = mixed forest, </a:t>
            </a:r>
          </a:p>
          <a:p>
            <a:r>
              <a:rPr lang="en-US" sz="2000" dirty="0"/>
              <a:t>6 = closed shrubland, </a:t>
            </a:r>
          </a:p>
          <a:p>
            <a:r>
              <a:rPr lang="en-US" sz="2000" dirty="0"/>
              <a:t>7 = open shrubland, </a:t>
            </a:r>
          </a:p>
          <a:p>
            <a:r>
              <a:rPr lang="en-US" sz="2000" dirty="0"/>
              <a:t>8 = woody savanna, </a:t>
            </a:r>
          </a:p>
          <a:p>
            <a:r>
              <a:rPr lang="en-US" sz="2000" dirty="0"/>
              <a:t>9 = savanna, </a:t>
            </a:r>
          </a:p>
          <a:p>
            <a:r>
              <a:rPr lang="en-US" sz="2000" dirty="0"/>
              <a:t>10 = grassland, </a:t>
            </a:r>
          </a:p>
          <a:p>
            <a:r>
              <a:rPr lang="en-US" sz="2000" dirty="0"/>
              <a:t>11 = permanent wetland</a:t>
            </a:r>
          </a:p>
          <a:p>
            <a:r>
              <a:rPr lang="en-US" sz="2000" dirty="0"/>
              <a:t>12 = desert </a:t>
            </a:r>
          </a:p>
          <a:p>
            <a:r>
              <a:rPr lang="en-US" sz="2000" dirty="0"/>
              <a:t>Cropland is simulated as one of the model tiles, the areal fraction of which follows CMIP6 35 forcing (LUH2 (Ma et al., 2019); </a:t>
            </a:r>
            <a:r>
              <a:rPr lang="en-US" sz="2000" dirty="0">
                <a:hlinkClick r:id="rId2"/>
              </a:rPr>
              <a:t>http://luh.umd.edu</a:t>
            </a:r>
            <a:r>
              <a:rPr lang="en-US" sz="2000" dirty="0"/>
              <a:t> )</a:t>
            </a:r>
          </a:p>
        </p:txBody>
      </p:sp>
    </p:spTree>
    <p:extLst>
      <p:ext uri="{BB962C8B-B14F-4D97-AF65-F5344CB8AC3E}">
        <p14:creationId xmlns:p14="http://schemas.microsoft.com/office/powerpoint/2010/main" val="4150661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TotalTime>
  <Words>2554</Words>
  <Application>Microsoft Office PowerPoint</Application>
  <PresentationFormat>Widescreen</PresentationFormat>
  <Paragraphs>357</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Helvetica Neue</vt:lpstr>
      <vt:lpstr>NexusSans</vt:lpstr>
      <vt:lpstr>Open Sans</vt:lpstr>
      <vt:lpstr>Roboto</vt:lpstr>
      <vt:lpstr>Symbol</vt:lpstr>
      <vt:lpstr>Office Theme</vt:lpstr>
      <vt:lpstr>MATSIRO (physics)  VISIT-e (BGC)</vt:lpstr>
      <vt:lpstr>Description of a model</vt:lpstr>
      <vt:lpstr>MIROC-ES2L</vt:lpstr>
      <vt:lpstr>MATSIRO </vt:lpstr>
      <vt:lpstr>VISIT-e</vt:lpstr>
      <vt:lpstr>Sim-CYCLE</vt:lpstr>
      <vt:lpstr>Probable C flow diagram for CMIP6</vt:lpstr>
      <vt:lpstr>Land use in MATSIRO and VISIT-e</vt:lpstr>
      <vt:lpstr>Plant Functional Types (biomes) in VISIT-e</vt:lpstr>
      <vt:lpstr>PowerPoint Presentation</vt:lpstr>
      <vt:lpstr>Disturbances in VISIT</vt:lpstr>
      <vt:lpstr>Outputs for CMIP 6</vt:lpstr>
      <vt:lpstr>Outputs for CMIP 6</vt:lpstr>
      <vt:lpstr>Outputs for CMIP 6 - 1%CO2-bgc</vt:lpstr>
      <vt:lpstr>Outputs for CMIP 6 - 1%CO2-bgc</vt:lpstr>
      <vt:lpstr>PowerPoint Presentation</vt:lpstr>
      <vt:lpstr>PowerPoint Presentation</vt:lpstr>
      <vt:lpstr>PowerPoint Presentation</vt:lpstr>
      <vt:lpstr>Code and data availability</vt:lpstr>
      <vt:lpstr>Data assimilation for VISITe matrix model reconstruction</vt:lpstr>
      <vt:lpstr>VISIT2 model</vt:lpstr>
      <vt:lpstr>VISITe (simplified*) - matrix format</vt:lpstr>
      <vt:lpstr>PowerPoint Presentation</vt:lpstr>
      <vt:lpstr>VISITe parameters reconstruction based on CMIP6 output</vt:lpstr>
      <vt:lpstr>CMIP6 output vs model output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MATSIRO (physics)  VISIT-e (BGC)</dc:title>
  <dc:creator>Konstantin Viatkin</dc:creator>
  <cp:lastModifiedBy>Konstantin Viatkin</cp:lastModifiedBy>
  <cp:revision>82</cp:revision>
  <dcterms:created xsi:type="dcterms:W3CDTF">2021-07-05T08:33:30Z</dcterms:created>
  <dcterms:modified xsi:type="dcterms:W3CDTF">2022-06-07T05:29:04Z</dcterms:modified>
</cp:coreProperties>
</file>