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63" d="100"/>
          <a:sy n="163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502B-9252-CB44-B994-337DB2330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E6EC-8C24-444D-949A-B5E41B3E1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D011-CEC2-7A4A-8259-78251CC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4925-E520-5F4E-A9EA-E138DB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5B7A-A5D7-8048-BF3A-077AE036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9414-697A-BA42-894B-FD4530FA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F2EF-4ADA-2946-8D78-2ADF9EA3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4122-A100-4D46-9CEC-158A77D9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43D2-9AC8-C240-BF06-F2C1FD7C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F934-4278-9640-8EE6-3C0EEFDC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95B9B-2A16-854B-A4B6-18831D5F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B9276-6DB8-4747-94CD-2FE4831A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FD22-5959-E149-A0EA-B7070A38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FB8B-5AF4-4543-A47D-0832C1B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0D66-FD1B-B34E-9274-042C3230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826F-2BB9-494B-A056-75B04BB8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8FA6-EB83-134B-A343-55F9653D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992D-3372-A94E-89DE-4C4C9CD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17C6-9A7D-5443-B141-98EFDA65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8281-046E-634E-9565-40F2BC0D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7026-FAE3-8841-A3BA-CB82BF09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8D05-6640-EB49-B115-C732BFA4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D940-4394-3F4F-8372-B9F8A3AB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2CB1-A58D-0B4B-B0A7-0C275AEA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4288-7FDF-FD4F-880C-66705664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0F3C-3E37-9A4D-9019-83E830C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58F1-5B56-E345-9659-D2E291CCE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D19E6-64A7-B045-B31C-2380E0E0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B636A-4BB0-DA4B-AA28-79AE5704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78DB7-F9D9-8F4C-8A75-477FAE79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0C08-9197-874D-BC21-D52D2AC9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C62-C40D-0543-BEA9-EA490DA6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2F0A-E4B5-684A-B988-2A4300C6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D3D1-5501-2E4D-83DB-CF960750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7E9CB-4388-C24E-BCEE-E03B74D5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32C6-A723-3F45-83DA-4717402DD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A842C-66DC-0445-90A4-81B441E5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3685E-BFD9-614E-803A-A0BBD15B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CE002-3AF7-C44A-9276-995C3701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0899-CAB0-5C4A-8B2C-D787C213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3EBA1-7756-C048-AB38-1608919A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F62B8-6606-6E4A-A98C-7218E095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57C25-D4C7-9D44-82CF-5374A63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A5511-E160-B042-A52C-EEA926BE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2868B-1368-A249-B115-45D4A557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D0000-94EE-E347-9F5C-20CF31A0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E3B0-B97F-F84D-99A4-D6C6886E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519F-D6F4-4C4D-A5B7-C3558BA6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B2A07-6CF4-564F-8EB5-CEE32102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BB7D5-5438-E141-A0C0-3ED6764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8BD28-395F-8842-9AA5-A4A380B5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47159-A818-A346-8238-6D9F7833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0F74-1A8F-B24D-9D43-3B81340E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7D343-CE75-9A44-9858-6713ABA5B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7CE1-B566-4A46-B001-52F0C567A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889E8-08C0-574B-B721-F0F3D6FB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F7C18-A9E5-A34F-90F1-506AE3AD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5C97-E466-BC48-B6E2-6D689DCE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AAA9-5EC9-6749-8E23-E9BC3B4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18A0-0750-D949-9584-CCF48AEB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E6-93C2-B341-AAB6-1A5EC8F3E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3A5A-FFEA-0748-8348-D1CA3ED67BE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713C-A357-3D47-9B2B-6097E13F0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2203-FE56-7A43-9FB1-2E285C76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4A66-371D-8E4E-A3FD-1F267445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1D867C2-045B-4CEA-A81B-59839E1D9CB0}"/>
              </a:ext>
            </a:extLst>
          </p:cNvPr>
          <p:cNvSpPr txBox="1">
            <a:spLocks/>
          </p:cNvSpPr>
          <p:nvPr/>
        </p:nvSpPr>
        <p:spPr>
          <a:xfrm>
            <a:off x="823546" y="3219939"/>
            <a:ext cx="1029843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O-CNv2 Model </a:t>
            </a:r>
            <a:r>
              <a:rPr lang="en-US" altLang="zh-CN" sz="4800" dirty="0"/>
              <a:t>—</a:t>
            </a:r>
            <a:r>
              <a:rPr lang="en-US" sz="4800" dirty="0"/>
              <a:t> TRENDY</a:t>
            </a:r>
          </a:p>
          <a:p>
            <a:endParaRPr lang="en-US" sz="4800" dirty="0"/>
          </a:p>
          <a:p>
            <a:r>
              <a:rPr lang="en-US" sz="2800" dirty="0"/>
              <a:t>CMIP6 W</a:t>
            </a:r>
            <a:r>
              <a:rPr lang="en-US" altLang="zh-CN" sz="2800" dirty="0"/>
              <a:t>orking Group</a:t>
            </a:r>
          </a:p>
          <a:p>
            <a:r>
              <a:rPr lang="en-US" sz="2800" dirty="0"/>
              <a:t>Song Wang</a:t>
            </a:r>
          </a:p>
          <a:p>
            <a:r>
              <a:rPr lang="en-US" sz="2800" dirty="0"/>
              <a:t>Wangs.18b@igsnrr.ac.cn</a:t>
            </a:r>
          </a:p>
        </p:txBody>
      </p:sp>
    </p:spTree>
    <p:extLst>
      <p:ext uri="{BB962C8B-B14F-4D97-AF65-F5344CB8AC3E}">
        <p14:creationId xmlns:p14="http://schemas.microsoft.com/office/powerpoint/2010/main" val="1549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66F87B-9426-4139-90B6-C03E87281C79}"/>
              </a:ext>
            </a:extLst>
          </p:cNvPr>
          <p:cNvSpPr txBox="1"/>
          <p:nvPr/>
        </p:nvSpPr>
        <p:spPr>
          <a:xfrm>
            <a:off x="650631" y="477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Model: 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O-CN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21C4D-4A90-4135-B02F-944891EC337D}"/>
              </a:ext>
            </a:extLst>
          </p:cNvPr>
          <p:cNvSpPr txBox="1"/>
          <p:nvPr/>
        </p:nvSpPr>
        <p:spPr>
          <a:xfrm>
            <a:off x="650631" y="1462426"/>
            <a:ext cx="10943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2.Lead PI :</a:t>
            </a:r>
            <a:r>
              <a:rPr lang="de-DE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OCN Sönke Zaehle, szaehle@bgc-jena.mpg.de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E400A-9540-42CD-A91D-54A74BD2DA6F}"/>
              </a:ext>
            </a:extLst>
          </p:cNvPr>
          <p:cNvSpPr txBox="1"/>
          <p:nvPr/>
        </p:nvSpPr>
        <p:spPr>
          <a:xfrm>
            <a:off x="650631" y="21244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3.Static vegetation: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CC34EB-C978-44AF-BB53-541DAD6D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" y="3037693"/>
            <a:ext cx="8735959" cy="36693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DFB1655-E27D-4D4F-8157-EB4C0694737E}"/>
              </a:ext>
            </a:extLst>
          </p:cNvPr>
          <p:cNvSpPr txBox="1"/>
          <p:nvPr/>
        </p:nvSpPr>
        <p:spPr>
          <a:xfrm>
            <a:off x="8676341" y="3429000"/>
            <a:ext cx="45734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Tropical broadleaved evergreen,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Tropical broadleaved rain green,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Temperate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needleleaved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evergreen,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Temperate broadleaved evergreen,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Temperate broadleaved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summergreen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Boreal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needleleaved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evergreen,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Boreal broadleaved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summergreen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Boreal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needleleaved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summergreen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herbaceous,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herbaceous,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crops, </a:t>
            </a:r>
          </a:p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crops.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86CDAA-29B0-4291-9945-0FBFD170679E}"/>
              </a:ext>
            </a:extLst>
          </p:cNvPr>
          <p:cNvSpPr txBox="1"/>
          <p:nvPr/>
        </p:nvSpPr>
        <p:spPr>
          <a:xfrm>
            <a:off x="650631" y="2731162"/>
            <a:ext cx="6624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4.Number of plant functional types:12</a:t>
            </a: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7D078A70-23D5-40D0-83D6-F7518F830A44}"/>
              </a:ext>
            </a:extLst>
          </p:cNvPr>
          <p:cNvSpPr txBox="1"/>
          <p:nvPr/>
        </p:nvSpPr>
        <p:spPr>
          <a:xfrm>
            <a:off x="5901220" y="6457890"/>
            <a:ext cx="358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(ZAEHLE AND FRIEND. 2010)</a:t>
            </a:r>
          </a:p>
        </p:txBody>
      </p:sp>
    </p:spTree>
    <p:extLst>
      <p:ext uri="{BB962C8B-B14F-4D97-AF65-F5344CB8AC3E}">
        <p14:creationId xmlns:p14="http://schemas.microsoft.com/office/powerpoint/2010/main" val="19860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852D39-3C39-47BB-B60A-D9B8AC470875}"/>
              </a:ext>
            </a:extLst>
          </p:cNvPr>
          <p:cNvSpPr txBox="1"/>
          <p:nvPr/>
        </p:nvSpPr>
        <p:spPr>
          <a:xfrm>
            <a:off x="650630" y="121371"/>
            <a:ext cx="6624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4.Disturbence: No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1977B7-327E-4423-B965-8AE36AEB99DB}"/>
              </a:ext>
            </a:extLst>
          </p:cNvPr>
          <p:cNvSpPr txBox="1"/>
          <p:nvPr/>
        </p:nvSpPr>
        <p:spPr>
          <a:xfrm>
            <a:off x="639777" y="6475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5.Number of pools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A98C4F7-7C55-4A8C-AD47-0A1AE4F7C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96754"/>
              </p:ext>
            </p:extLst>
          </p:nvPr>
        </p:nvGraphicFramePr>
        <p:xfrm>
          <a:off x="878185" y="1118262"/>
          <a:ext cx="9923584" cy="15189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01970">
                  <a:extLst>
                    <a:ext uri="{9D8B030D-6E8A-4147-A177-3AD203B41FA5}">
                      <a16:colId xmlns:a16="http://schemas.microsoft.com/office/drawing/2014/main" val="4270343977"/>
                    </a:ext>
                  </a:extLst>
                </a:gridCol>
                <a:gridCol w="2924908">
                  <a:extLst>
                    <a:ext uri="{9D8B030D-6E8A-4147-A177-3AD203B41FA5}">
                      <a16:colId xmlns:a16="http://schemas.microsoft.com/office/drawing/2014/main" val="124538834"/>
                    </a:ext>
                  </a:extLst>
                </a:gridCol>
                <a:gridCol w="1395046">
                  <a:extLst>
                    <a:ext uri="{9D8B030D-6E8A-4147-A177-3AD203B41FA5}">
                      <a16:colId xmlns:a16="http://schemas.microsoft.com/office/drawing/2014/main" val="102820116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20383193"/>
                    </a:ext>
                  </a:extLst>
                </a:gridCol>
                <a:gridCol w="1377462">
                  <a:extLst>
                    <a:ext uri="{9D8B030D-6E8A-4147-A177-3AD203B41FA5}">
                      <a16:colId xmlns:a16="http://schemas.microsoft.com/office/drawing/2014/main" val="2043059636"/>
                    </a:ext>
                  </a:extLst>
                </a:gridCol>
                <a:gridCol w="1447798">
                  <a:extLst>
                    <a:ext uri="{9D8B030D-6E8A-4147-A177-3AD203B41FA5}">
                      <a16:colId xmlns:a16="http://schemas.microsoft.com/office/drawing/2014/main" val="130048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b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POOL TYPE</a:t>
                      </a:r>
                      <a:endParaRPr lang="zh-CN" altLang="en-US" sz="1100" b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vegetation biomass pools</a:t>
                      </a:r>
                      <a:endParaRPr lang="zh-CN" altLang="en-US" sz="1100" b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u="none" strike="noStrike" kern="1200" baseline="0" dirty="0">
                          <a:solidFill>
                            <a:schemeClr val="lt1"/>
                          </a:solidFill>
                        </a:rPr>
                        <a:t>litter pools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u="none" strike="noStrike" kern="1200" baseline="0" dirty="0">
                          <a:solidFill>
                            <a:schemeClr val="lt1"/>
                          </a:solidFill>
                        </a:rPr>
                        <a:t>soil organic matter pools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soil mineral N pools</a:t>
                      </a:r>
                      <a:endParaRPr lang="zh-CN" altLang="en-US" sz="1100" b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Other N-related pools</a:t>
                      </a:r>
                      <a:endParaRPr lang="zh-CN" altLang="en-US" sz="1100" b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NUMBER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DETIAL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foliage, </a:t>
                      </a:r>
                    </a:p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fine roots, </a:t>
                      </a:r>
                    </a:p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aboveground and belowground sapwood and heartwood, </a:t>
                      </a:r>
                    </a:p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fruit organs, </a:t>
                      </a:r>
                    </a:p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short-term (labile) and long-term storage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aboveground and belowground metabolic, structural, and woody litter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differing decomposability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ammonium and nitrate</a:t>
                      </a:r>
                      <a:endParaRPr lang="zh-CN" alt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sz="900" b="0" u="none" strike="noStrike" kern="1200" baseline="0" dirty="0">
                          <a:solidFill>
                            <a:schemeClr val="dk1"/>
                          </a:solidFill>
                        </a:rPr>
                        <a:t>NH3, NOx, N2O, and N2</a:t>
                      </a:r>
                      <a:endParaRPr lang="zh-CN" alt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0204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46B26EC-0FC7-4102-BFD7-8F36CAEEAB6E}"/>
              </a:ext>
            </a:extLst>
          </p:cNvPr>
          <p:cNvSpPr/>
          <p:nvPr/>
        </p:nvSpPr>
        <p:spPr>
          <a:xfrm>
            <a:off x="3458996" y="3992391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foliage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F521DA-4986-4915-959B-AE7C449AB61A}"/>
              </a:ext>
            </a:extLst>
          </p:cNvPr>
          <p:cNvSpPr/>
          <p:nvPr/>
        </p:nvSpPr>
        <p:spPr>
          <a:xfrm>
            <a:off x="4439937" y="3997583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u="none" strike="noStrike" kern="1200" baseline="0" dirty="0">
                <a:solidFill>
                  <a:schemeClr val="dk1"/>
                </a:solidFill>
              </a:rPr>
              <a:t>fine roots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30693D-D566-4CD3-9669-96645B6438EC}"/>
              </a:ext>
            </a:extLst>
          </p:cNvPr>
          <p:cNvSpPr/>
          <p:nvPr/>
        </p:nvSpPr>
        <p:spPr>
          <a:xfrm>
            <a:off x="1423665" y="3997583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sapwood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BA44D-CEA2-4205-8C26-0D8944124182}"/>
              </a:ext>
            </a:extLst>
          </p:cNvPr>
          <p:cNvSpPr/>
          <p:nvPr/>
        </p:nvSpPr>
        <p:spPr>
          <a:xfrm>
            <a:off x="1423665" y="4392650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sapwood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D949C5-6953-414D-BC34-DB25EC4334A5}"/>
              </a:ext>
            </a:extLst>
          </p:cNvPr>
          <p:cNvSpPr/>
          <p:nvPr/>
        </p:nvSpPr>
        <p:spPr>
          <a:xfrm>
            <a:off x="2479431" y="4392650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heartwood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157673-D67E-4E3C-86C5-BD3F85079CEA}"/>
              </a:ext>
            </a:extLst>
          </p:cNvPr>
          <p:cNvSpPr/>
          <p:nvPr/>
        </p:nvSpPr>
        <p:spPr>
          <a:xfrm>
            <a:off x="2478055" y="3997583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heartwood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B24346-45BB-46BA-9A39-75FA90181CA7}"/>
              </a:ext>
            </a:extLst>
          </p:cNvPr>
          <p:cNvSpPr/>
          <p:nvPr/>
        </p:nvSpPr>
        <p:spPr>
          <a:xfrm>
            <a:off x="5673969" y="4727894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fruit organs</a:t>
            </a:r>
            <a:endParaRPr lang="zh-CN" altLang="en-US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716FF4-4CC9-4DDC-9AFE-27052A92F39B}"/>
              </a:ext>
            </a:extLst>
          </p:cNvPr>
          <p:cNvSpPr/>
          <p:nvPr/>
        </p:nvSpPr>
        <p:spPr>
          <a:xfrm>
            <a:off x="5461530" y="3325289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labile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50A27-3219-482A-8AC5-A603323E8CE0}"/>
              </a:ext>
            </a:extLst>
          </p:cNvPr>
          <p:cNvSpPr/>
          <p:nvPr/>
        </p:nvSpPr>
        <p:spPr>
          <a:xfrm>
            <a:off x="6431485" y="3992391"/>
            <a:ext cx="844062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long-term storage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DCADC6-B23A-44D0-83B4-FD156790F88C}"/>
              </a:ext>
            </a:extLst>
          </p:cNvPr>
          <p:cNvSpPr txBox="1"/>
          <p:nvPr/>
        </p:nvSpPr>
        <p:spPr>
          <a:xfrm>
            <a:off x="-58802" y="3950098"/>
            <a:ext cx="145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aboveground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DAC377-C48C-47C1-B3EE-2056A3BCC51E}"/>
              </a:ext>
            </a:extLst>
          </p:cNvPr>
          <p:cNvSpPr txBox="1"/>
          <p:nvPr/>
        </p:nvSpPr>
        <p:spPr>
          <a:xfrm>
            <a:off x="-58802" y="4358562"/>
            <a:ext cx="145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belowground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A1F729-086A-47FF-B79B-2F81B956B020}"/>
              </a:ext>
            </a:extLst>
          </p:cNvPr>
          <p:cNvSpPr txBox="1"/>
          <p:nvPr/>
        </p:nvSpPr>
        <p:spPr>
          <a:xfrm>
            <a:off x="4132550" y="2564389"/>
            <a:ext cx="178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Photosynthesis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429A6F-39CD-44CD-8836-F95E7CC05E86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5883561" y="3712151"/>
            <a:ext cx="547924" cy="473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3351FA-7142-45C6-A4B2-FFE38A33AA7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67727" y="4191014"/>
            <a:ext cx="210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C6B9E5-15B4-4126-BE47-0E2D46B885E5}"/>
              </a:ext>
            </a:extLst>
          </p:cNvPr>
          <p:cNvCxnSpPr>
            <a:cxnSpLocks/>
            <a:stCxn id="12" idx="1"/>
            <a:endCxn id="7" idx="0"/>
          </p:cNvCxnSpPr>
          <p:nvPr/>
        </p:nvCxnSpPr>
        <p:spPr>
          <a:xfrm flipH="1">
            <a:off x="1845696" y="3518720"/>
            <a:ext cx="3615834" cy="478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5251EE-30C9-4032-B5BC-9E1224B8A138}"/>
              </a:ext>
            </a:extLst>
          </p:cNvPr>
          <p:cNvCxnSpPr>
            <a:cxnSpLocks/>
            <a:stCxn id="12" idx="1"/>
            <a:endCxn id="3" idx="0"/>
          </p:cNvCxnSpPr>
          <p:nvPr/>
        </p:nvCxnSpPr>
        <p:spPr>
          <a:xfrm flipH="1">
            <a:off x="3881027" y="3518720"/>
            <a:ext cx="1580503" cy="473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306E0D-3B66-49DB-BBE8-758BE98697B1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023421" y="2933721"/>
            <a:ext cx="860140" cy="391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3D24D-1B12-412C-9E42-D73A4D339C50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4861968" y="3712151"/>
            <a:ext cx="1021593" cy="285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DA15ACE-6148-4261-B485-4B09A7A737CD}"/>
              </a:ext>
            </a:extLst>
          </p:cNvPr>
          <p:cNvSpPr txBox="1"/>
          <p:nvPr/>
        </p:nvSpPr>
        <p:spPr>
          <a:xfrm>
            <a:off x="-78787" y="5247198"/>
            <a:ext cx="145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aboveground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1FB79BA-1AC2-4E9F-B72A-54240C6C0D21}"/>
              </a:ext>
            </a:extLst>
          </p:cNvPr>
          <p:cNvSpPr txBox="1"/>
          <p:nvPr/>
        </p:nvSpPr>
        <p:spPr>
          <a:xfrm>
            <a:off x="-78787" y="5655662"/>
            <a:ext cx="145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belowground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805937-8E13-445C-B5AB-5E0DBE5FEEE2}"/>
              </a:ext>
            </a:extLst>
          </p:cNvPr>
          <p:cNvSpPr/>
          <p:nvPr/>
        </p:nvSpPr>
        <p:spPr>
          <a:xfrm>
            <a:off x="1311609" y="3243291"/>
            <a:ext cx="6218744" cy="15796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DB8CE3F-12E7-4ED6-AF0F-1DC904927DA6}"/>
              </a:ext>
            </a:extLst>
          </p:cNvPr>
          <p:cNvSpPr txBox="1"/>
          <p:nvPr/>
        </p:nvSpPr>
        <p:spPr>
          <a:xfrm>
            <a:off x="6627603" y="4451258"/>
            <a:ext cx="145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accent1">
                    <a:lumMod val="75000"/>
                  </a:schemeClr>
                </a:solidFill>
              </a:rPr>
              <a:t>Biomass</a:t>
            </a:r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 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5CE938B-D075-47C5-86ED-A9C189E97B7B}"/>
              </a:ext>
            </a:extLst>
          </p:cNvPr>
          <p:cNvCxnSpPr>
            <a:cxnSpLocks/>
            <a:stCxn id="11" idx="2"/>
            <a:endCxn id="64" idx="3"/>
          </p:cNvCxnSpPr>
          <p:nvPr/>
        </p:nvCxnSpPr>
        <p:spPr>
          <a:xfrm flipH="1">
            <a:off x="5758074" y="5114756"/>
            <a:ext cx="337926" cy="555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A265D9D-D65F-4347-AD44-856B6C3E63C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267727" y="4586081"/>
            <a:ext cx="211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6DBD34-FACC-461F-A6C7-EF9D31B4CCE6}"/>
              </a:ext>
            </a:extLst>
          </p:cNvPr>
          <p:cNvGrpSpPr/>
          <p:nvPr/>
        </p:nvGrpSpPr>
        <p:grpSpPr>
          <a:xfrm>
            <a:off x="1298821" y="5187604"/>
            <a:ext cx="4459253" cy="966293"/>
            <a:chOff x="1311608" y="4863344"/>
            <a:chExt cx="4459253" cy="96629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31ADF25-3317-450E-BAB6-3EB30EB13F0B}"/>
                </a:ext>
              </a:extLst>
            </p:cNvPr>
            <p:cNvSpPr/>
            <p:nvPr/>
          </p:nvSpPr>
          <p:spPr>
            <a:xfrm>
              <a:off x="1502407" y="5430434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woody</a:t>
              </a:r>
              <a:endParaRPr lang="zh-CN" altLang="en-US" sz="11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2580D-D4FC-45F9-9B5A-3D7BFCA872D8}"/>
                </a:ext>
              </a:extLst>
            </p:cNvPr>
            <p:cNvSpPr/>
            <p:nvPr/>
          </p:nvSpPr>
          <p:spPr>
            <a:xfrm>
              <a:off x="1311608" y="4863344"/>
              <a:ext cx="4459253" cy="966293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48AC0E-27D6-4D86-A989-BB4F554992A0}"/>
                </a:ext>
              </a:extLst>
            </p:cNvPr>
            <p:cNvSpPr txBox="1"/>
            <p:nvPr/>
          </p:nvSpPr>
          <p:spPr>
            <a:xfrm>
              <a:off x="4637165" y="5183872"/>
              <a:ext cx="783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Litter</a:t>
              </a:r>
              <a:r>
                <a:rPr lang="en-US" altLang="zh-CN" sz="1800" b="0" u="none" strike="noStrike" kern="1200" baseline="0" dirty="0">
                  <a:solidFill>
                    <a:schemeClr val="accent2"/>
                  </a:solidFill>
                </a:rPr>
                <a:t> 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A4DB12C-A490-4743-A5CD-A1CA090F1311}"/>
                </a:ext>
              </a:extLst>
            </p:cNvPr>
            <p:cNvSpPr/>
            <p:nvPr/>
          </p:nvSpPr>
          <p:spPr>
            <a:xfrm>
              <a:off x="3700564" y="4914962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metabolic</a:t>
              </a:r>
              <a:endParaRPr lang="zh-CN" altLang="en-US" sz="11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4D60F33-A50C-4445-9E57-A259BB716F32}"/>
                </a:ext>
              </a:extLst>
            </p:cNvPr>
            <p:cNvSpPr/>
            <p:nvPr/>
          </p:nvSpPr>
          <p:spPr>
            <a:xfrm>
              <a:off x="2575113" y="5430434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structural</a:t>
              </a:r>
              <a:endParaRPr lang="zh-CN" altLang="en-US" sz="11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52B5FA6-A5C1-46C5-93F8-2E67923F5DEA}"/>
                </a:ext>
              </a:extLst>
            </p:cNvPr>
            <p:cNvSpPr/>
            <p:nvPr/>
          </p:nvSpPr>
          <p:spPr>
            <a:xfrm>
              <a:off x="1502407" y="4914962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woody</a:t>
              </a:r>
              <a:endParaRPr lang="zh-CN" altLang="en-US" sz="11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F46F69D-2097-4C49-B13F-CA63FC6A6049}"/>
                </a:ext>
              </a:extLst>
            </p:cNvPr>
            <p:cNvSpPr/>
            <p:nvPr/>
          </p:nvSpPr>
          <p:spPr>
            <a:xfrm>
              <a:off x="2575113" y="4921152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structural</a:t>
              </a:r>
              <a:endParaRPr lang="zh-CN" altLang="en-US" sz="11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95D0AD1F-10A0-40B6-8676-01632331DC78}"/>
                </a:ext>
              </a:extLst>
            </p:cNvPr>
            <p:cNvSpPr/>
            <p:nvPr/>
          </p:nvSpPr>
          <p:spPr>
            <a:xfrm>
              <a:off x="3691454" y="5442775"/>
              <a:ext cx="844062" cy="3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0" u="none" strike="noStrike" kern="1200" baseline="0" dirty="0">
                  <a:solidFill>
                    <a:schemeClr val="dk1"/>
                  </a:solidFill>
                </a:rPr>
                <a:t>metabolic</a:t>
              </a:r>
              <a:endParaRPr lang="zh-CN" altLang="en-US" sz="1100" dirty="0"/>
            </a:p>
          </p:txBody>
        </p:sp>
      </p:grp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5A1C176-A874-4E96-AB7E-D42C4454AC4C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H="1" flipV="1">
            <a:off x="6305592" y="3518720"/>
            <a:ext cx="547924" cy="473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908D4BB-4808-4899-9CEE-EA9F18F7635C}"/>
              </a:ext>
            </a:extLst>
          </p:cNvPr>
          <p:cNvCxnSpPr>
            <a:cxnSpLocks/>
            <a:stCxn id="64" idx="3"/>
            <a:endCxn id="72" idx="1"/>
          </p:cNvCxnSpPr>
          <p:nvPr/>
        </p:nvCxnSpPr>
        <p:spPr>
          <a:xfrm flipV="1">
            <a:off x="5758074" y="5631688"/>
            <a:ext cx="2367842" cy="39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6D957FF-1CE3-4F58-9E93-C0C1FAC02CF8}"/>
              </a:ext>
            </a:extLst>
          </p:cNvPr>
          <p:cNvSpPr txBox="1"/>
          <p:nvPr/>
        </p:nvSpPr>
        <p:spPr>
          <a:xfrm>
            <a:off x="1311609" y="6391299"/>
            <a:ext cx="662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very sure, it comes from the understanding of model description</a:t>
            </a:r>
            <a:endParaRPr lang="zh-CN" altLang="en-US" dirty="0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612C985-B8D2-4A91-8AFA-0E0CF797626A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1845696" y="2933721"/>
            <a:ext cx="3177725" cy="106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03EF8A2-0982-4C4B-A48E-A12805A10422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flipH="1">
            <a:off x="3881027" y="2933721"/>
            <a:ext cx="1142394" cy="105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C50A264-A60E-48CA-BEDC-B32AB589A45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flipH="1">
            <a:off x="4861968" y="2933721"/>
            <a:ext cx="161453" cy="106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D2A25A8-0598-43BD-AA63-7399C2955528}"/>
              </a:ext>
            </a:extLst>
          </p:cNvPr>
          <p:cNvGrpSpPr/>
          <p:nvPr/>
        </p:nvGrpSpPr>
        <p:grpSpPr>
          <a:xfrm>
            <a:off x="8125916" y="5010219"/>
            <a:ext cx="3494353" cy="1242938"/>
            <a:chOff x="8090466" y="5257619"/>
            <a:chExt cx="3494353" cy="1242938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A1BD0C8-25ED-4C4C-A458-C9EAE8CC6470}"/>
                </a:ext>
              </a:extLst>
            </p:cNvPr>
            <p:cNvGrpSpPr/>
            <p:nvPr/>
          </p:nvGrpSpPr>
          <p:grpSpPr>
            <a:xfrm>
              <a:off x="8216088" y="5367402"/>
              <a:ext cx="3152132" cy="1070910"/>
              <a:chOff x="6787847" y="5524618"/>
              <a:chExt cx="3152132" cy="107091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A7B521F-66F3-4557-AC3D-8304564A69EE}"/>
                  </a:ext>
                </a:extLst>
              </p:cNvPr>
              <p:cNvSpPr/>
              <p:nvPr/>
            </p:nvSpPr>
            <p:spPr>
              <a:xfrm>
                <a:off x="6787847" y="6208666"/>
                <a:ext cx="844062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Active </a:t>
                </a:r>
                <a:endParaRPr lang="zh-CN" altLang="en-US" sz="11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0906ACE-D4FF-4D9F-BF71-AE9914115A3D}"/>
                  </a:ext>
                </a:extLst>
              </p:cNvPr>
              <p:cNvSpPr/>
              <p:nvPr/>
            </p:nvSpPr>
            <p:spPr>
              <a:xfrm>
                <a:off x="7939295" y="6208666"/>
                <a:ext cx="844062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Slow </a:t>
                </a:r>
                <a:endParaRPr lang="zh-CN" altLang="en-US" sz="11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9A6015D-5680-4722-B68B-08356CE22987}"/>
                  </a:ext>
                </a:extLst>
              </p:cNvPr>
              <p:cNvSpPr/>
              <p:nvPr/>
            </p:nvSpPr>
            <p:spPr>
              <a:xfrm>
                <a:off x="9095917" y="6208666"/>
                <a:ext cx="844062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Passive </a:t>
                </a:r>
                <a:endParaRPr lang="zh-CN" altLang="en-US" sz="11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75E9543-6583-4757-905A-EF8D657421C1}"/>
                  </a:ext>
                </a:extLst>
              </p:cNvPr>
              <p:cNvSpPr/>
              <p:nvPr/>
            </p:nvSpPr>
            <p:spPr>
              <a:xfrm>
                <a:off x="6809581" y="5524618"/>
                <a:ext cx="3130398" cy="3868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Surface </a:t>
                </a:r>
                <a:endParaRPr lang="zh-CN" altLang="en-US" sz="1100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CD5F4E2-4616-47E1-ABA6-438129223894}"/>
                </a:ext>
              </a:extLst>
            </p:cNvPr>
            <p:cNvSpPr/>
            <p:nvPr/>
          </p:nvSpPr>
          <p:spPr>
            <a:xfrm>
              <a:off x="8090466" y="5257619"/>
              <a:ext cx="3494353" cy="124293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60957B2-39ED-4DA2-8A9A-21B102AD89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51060" y="4171831"/>
            <a:ext cx="1776820" cy="11428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DFC7D260-4941-4564-9FCC-2F5C6350237A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530353" y="2869475"/>
            <a:ext cx="1380565" cy="1163625"/>
          </a:xfrm>
          <a:prstGeom prst="bentConnector3">
            <a:avLst>
              <a:gd name="adj1" fmla="val 996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76BD1B0C-7FAB-4F7A-907A-D59718E169E5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8814332" y="3951457"/>
            <a:ext cx="1155351" cy="962173"/>
          </a:xfrm>
          <a:prstGeom prst="bentConnector3">
            <a:avLst>
              <a:gd name="adj1" fmla="val 231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536637A-DD2B-4A1A-A5CE-2AE3625BD5A9}"/>
              </a:ext>
            </a:extLst>
          </p:cNvPr>
          <p:cNvSpPr txBox="1"/>
          <p:nvPr/>
        </p:nvSpPr>
        <p:spPr>
          <a:xfrm>
            <a:off x="7806013" y="3712855"/>
            <a:ext cx="6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RA</a:t>
            </a:r>
            <a:endParaRPr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4A68711-2F0C-4A28-A078-4D8A22897392}"/>
              </a:ext>
            </a:extLst>
          </p:cNvPr>
          <p:cNvSpPr txBox="1"/>
          <p:nvPr/>
        </p:nvSpPr>
        <p:spPr>
          <a:xfrm>
            <a:off x="8518844" y="4292685"/>
            <a:ext cx="6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RH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D9AC435-76EA-41EB-B125-BEFD52ECED13}"/>
              </a:ext>
            </a:extLst>
          </p:cNvPr>
          <p:cNvSpPr txBox="1"/>
          <p:nvPr/>
        </p:nvSpPr>
        <p:spPr>
          <a:xfrm>
            <a:off x="8897471" y="3111036"/>
            <a:ext cx="6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u="none" strike="noStrike" kern="1200" baseline="0" dirty="0">
                <a:solidFill>
                  <a:schemeClr val="dk1"/>
                </a:solidFill>
              </a:rPr>
              <a:t>ER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62ED144-60B4-4B82-9864-53A1892A5A10}"/>
              </a:ext>
            </a:extLst>
          </p:cNvPr>
          <p:cNvSpPr/>
          <p:nvPr/>
        </p:nvSpPr>
        <p:spPr>
          <a:xfrm>
            <a:off x="9558326" y="3124355"/>
            <a:ext cx="844062" cy="386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ammonium</a:t>
            </a:r>
            <a:endParaRPr lang="zh-CN" altLang="en-US" sz="1100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9D0FDFE-8D3A-4F6A-8AF7-5CCEA74ABD0E}"/>
              </a:ext>
            </a:extLst>
          </p:cNvPr>
          <p:cNvSpPr/>
          <p:nvPr/>
        </p:nvSpPr>
        <p:spPr>
          <a:xfrm>
            <a:off x="9566373" y="3640538"/>
            <a:ext cx="844062" cy="386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0" u="none" strike="noStrike" kern="1200" baseline="0" dirty="0">
                <a:solidFill>
                  <a:schemeClr val="dk1"/>
                </a:solidFill>
              </a:rPr>
              <a:t>nitrate</a:t>
            </a:r>
            <a:endParaRPr lang="zh-CN" altLang="en-US" sz="1100" dirty="0"/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23415B0-3EA3-4682-BDE1-26AC9D0D732E}"/>
              </a:ext>
            </a:extLst>
          </p:cNvPr>
          <p:cNvCxnSpPr>
            <a:cxnSpLocks/>
            <a:stCxn id="3" idx="2"/>
            <a:endCxn id="93" idx="0"/>
          </p:cNvCxnSpPr>
          <p:nvPr/>
        </p:nvCxnSpPr>
        <p:spPr>
          <a:xfrm>
            <a:off x="3881027" y="4379253"/>
            <a:ext cx="228781" cy="8599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8382A414-8B0F-46E1-B83B-B65D890B4B09}"/>
              </a:ext>
            </a:extLst>
          </p:cNvPr>
          <p:cNvCxnSpPr>
            <a:cxnSpLocks/>
            <a:stCxn id="3" idx="2"/>
            <a:endCxn id="96" idx="0"/>
          </p:cNvCxnSpPr>
          <p:nvPr/>
        </p:nvCxnSpPr>
        <p:spPr>
          <a:xfrm flipH="1">
            <a:off x="2984357" y="4379253"/>
            <a:ext cx="896670" cy="866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638B4B4-2B21-4037-A5F8-E012EC6FD73E}"/>
              </a:ext>
            </a:extLst>
          </p:cNvPr>
          <p:cNvCxnSpPr>
            <a:cxnSpLocks/>
          </p:cNvCxnSpPr>
          <p:nvPr/>
        </p:nvCxnSpPr>
        <p:spPr>
          <a:xfrm flipH="1">
            <a:off x="1911651" y="4384445"/>
            <a:ext cx="988435" cy="8547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37DEF9D-4C07-4C74-8EDD-C5AAA7C18855}"/>
              </a:ext>
            </a:extLst>
          </p:cNvPr>
          <p:cNvCxnSpPr>
            <a:cxnSpLocks/>
            <a:stCxn id="9" idx="2"/>
            <a:endCxn id="43" idx="1"/>
          </p:cNvCxnSpPr>
          <p:nvPr/>
        </p:nvCxnSpPr>
        <p:spPr>
          <a:xfrm rot="5400000">
            <a:off x="1611235" y="4657897"/>
            <a:ext cx="1168613" cy="1411842"/>
          </a:xfrm>
          <a:prstGeom prst="bentConnector4">
            <a:avLst>
              <a:gd name="adj1" fmla="val 22664"/>
              <a:gd name="adj2" fmla="val 1161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7CE6C239-6C6C-4B70-B2EE-2BC58B0F2DF0}"/>
              </a:ext>
            </a:extLst>
          </p:cNvPr>
          <p:cNvCxnSpPr>
            <a:cxnSpLocks/>
            <a:stCxn id="10" idx="1"/>
            <a:endCxn id="95" idx="2"/>
          </p:cNvCxnSpPr>
          <p:nvPr/>
        </p:nvCxnSpPr>
        <p:spPr>
          <a:xfrm rot="10800000" flipV="1">
            <a:off x="1911651" y="4191014"/>
            <a:ext cx="566404" cy="1435070"/>
          </a:xfrm>
          <a:prstGeom prst="bentConnector4">
            <a:avLst>
              <a:gd name="adj1" fmla="val 12745"/>
              <a:gd name="adj2" fmla="val 1159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AD0CBC91-47B1-4070-BF24-C2B5348C1A28}"/>
              </a:ext>
            </a:extLst>
          </p:cNvPr>
          <p:cNvCxnSpPr>
            <a:cxnSpLocks/>
            <a:stCxn id="7" idx="1"/>
            <a:endCxn id="95" idx="1"/>
          </p:cNvCxnSpPr>
          <p:nvPr/>
        </p:nvCxnSpPr>
        <p:spPr>
          <a:xfrm rot="10800000" flipH="1" flipV="1">
            <a:off x="1423664" y="4191013"/>
            <a:ext cx="65955" cy="1241639"/>
          </a:xfrm>
          <a:prstGeom prst="bentConnector3">
            <a:avLst>
              <a:gd name="adj1" fmla="val -3466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E5825193-BF0B-4B05-AC37-496B11BE9151}"/>
              </a:ext>
            </a:extLst>
          </p:cNvPr>
          <p:cNvCxnSpPr>
            <a:cxnSpLocks/>
            <a:stCxn id="8" idx="1"/>
            <a:endCxn id="43" idx="1"/>
          </p:cNvCxnSpPr>
          <p:nvPr/>
        </p:nvCxnSpPr>
        <p:spPr>
          <a:xfrm rot="10800000" flipH="1" flipV="1">
            <a:off x="1423664" y="4586081"/>
            <a:ext cx="65955" cy="1362044"/>
          </a:xfrm>
          <a:prstGeom prst="bentConnector3">
            <a:avLst>
              <a:gd name="adj1" fmla="val -5065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DF0CAAD-0292-42F6-999C-58EE104A089D}"/>
              </a:ext>
            </a:extLst>
          </p:cNvPr>
          <p:cNvCxnSpPr>
            <a:cxnSpLocks/>
            <a:stCxn id="6" idx="2"/>
            <a:endCxn id="97" idx="3"/>
          </p:cNvCxnSpPr>
          <p:nvPr/>
        </p:nvCxnSpPr>
        <p:spPr>
          <a:xfrm flipH="1">
            <a:off x="4522729" y="4384445"/>
            <a:ext cx="339239" cy="1576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FAFF4E24-D9E6-4890-BE8A-F80C4ECAB584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rot="5400000">
            <a:off x="3044608" y="4324195"/>
            <a:ext cx="1757111" cy="1877611"/>
          </a:xfrm>
          <a:prstGeom prst="bentConnector3">
            <a:avLst>
              <a:gd name="adj1" fmla="val 106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943D956D-856F-401D-B208-DCB328C4E7C4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3881027" y="4379253"/>
            <a:ext cx="2214973" cy="348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4F8B7003-A4FF-40E7-B872-D188C1FD80E1}"/>
              </a:ext>
            </a:extLst>
          </p:cNvPr>
          <p:cNvSpPr/>
          <p:nvPr/>
        </p:nvSpPr>
        <p:spPr>
          <a:xfrm>
            <a:off x="9343323" y="3002907"/>
            <a:ext cx="2060347" cy="118810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8C87810-106D-4DE6-B79B-38D88101991C}"/>
              </a:ext>
            </a:extLst>
          </p:cNvPr>
          <p:cNvSpPr txBox="1"/>
          <p:nvPr/>
        </p:nvSpPr>
        <p:spPr>
          <a:xfrm>
            <a:off x="10447894" y="3407218"/>
            <a:ext cx="1080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latin typeface="F8"/>
              </a:rPr>
              <a:t>soil mineral N</a:t>
            </a:r>
            <a:endParaRPr lang="zh-CN" altLang="en-US" sz="1200" dirty="0"/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6A2C4870-B9F4-4CA2-8B66-0C649026336D}"/>
              </a:ext>
            </a:extLst>
          </p:cNvPr>
          <p:cNvCxnSpPr>
            <a:cxnSpLocks/>
            <a:stCxn id="249" idx="0"/>
          </p:cNvCxnSpPr>
          <p:nvPr/>
        </p:nvCxnSpPr>
        <p:spPr>
          <a:xfrm rot="16200000" flipH="1" flipV="1">
            <a:off x="8680296" y="1852964"/>
            <a:ext cx="543258" cy="2843144"/>
          </a:xfrm>
          <a:prstGeom prst="bentConnector4">
            <a:avLst>
              <a:gd name="adj1" fmla="val -42079"/>
              <a:gd name="adj2" fmla="val 6811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AE7712C3-225D-4124-9872-2BB54DE8BD68}"/>
              </a:ext>
            </a:extLst>
          </p:cNvPr>
          <p:cNvCxnSpPr>
            <a:cxnSpLocks/>
            <a:stCxn id="48" idx="2"/>
            <a:endCxn id="51" idx="2"/>
          </p:cNvCxnSpPr>
          <p:nvPr/>
        </p:nvCxnSpPr>
        <p:spPr>
          <a:xfrm rot="16200000" flipH="1">
            <a:off x="9827604" y="5036877"/>
            <a:ext cx="12700" cy="230807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4D7C66D0-4C4D-42D6-9985-744B2A8D5BF5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9095600" y="5997481"/>
            <a:ext cx="30738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AA48A4CD-C503-4410-BF22-1FBD964A0F3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0247048" y="5997481"/>
            <a:ext cx="31256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C6B0AF38-C1B2-4429-B9F2-E44203F0D18B}"/>
              </a:ext>
            </a:extLst>
          </p:cNvPr>
          <p:cNvCxnSpPr>
            <a:cxnSpLocks/>
          </p:cNvCxnSpPr>
          <p:nvPr/>
        </p:nvCxnSpPr>
        <p:spPr>
          <a:xfrm flipV="1">
            <a:off x="8407818" y="5506865"/>
            <a:ext cx="0" cy="31526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E67E737D-7C87-467E-9DD2-A3E209691556}"/>
              </a:ext>
            </a:extLst>
          </p:cNvPr>
          <p:cNvCxnSpPr>
            <a:cxnSpLocks/>
          </p:cNvCxnSpPr>
          <p:nvPr/>
        </p:nvCxnSpPr>
        <p:spPr>
          <a:xfrm flipV="1">
            <a:off x="9833954" y="5489335"/>
            <a:ext cx="0" cy="31526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177BDBCF-A851-4186-90D3-FE448FC1D5F8}"/>
              </a:ext>
            </a:extLst>
          </p:cNvPr>
          <p:cNvCxnSpPr>
            <a:cxnSpLocks/>
          </p:cNvCxnSpPr>
          <p:nvPr/>
        </p:nvCxnSpPr>
        <p:spPr>
          <a:xfrm flipV="1">
            <a:off x="11226290" y="5513120"/>
            <a:ext cx="0" cy="31526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00AA8FC-7346-4E3A-9B70-18117B9325D7}"/>
              </a:ext>
            </a:extLst>
          </p:cNvPr>
          <p:cNvCxnSpPr>
            <a:cxnSpLocks/>
            <a:endCxn id="249" idx="2"/>
          </p:cNvCxnSpPr>
          <p:nvPr/>
        </p:nvCxnSpPr>
        <p:spPr>
          <a:xfrm flipH="1" flipV="1">
            <a:off x="10373497" y="4191015"/>
            <a:ext cx="11267" cy="8041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6DC91CFB-2293-4667-984C-F17F58632C10}"/>
              </a:ext>
            </a:extLst>
          </p:cNvPr>
          <p:cNvSpPr txBox="1"/>
          <p:nvPr/>
        </p:nvSpPr>
        <p:spPr>
          <a:xfrm>
            <a:off x="8911263" y="2444249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uptake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2732F532-F606-4FD3-BA05-489BC94178D2}"/>
              </a:ext>
            </a:extLst>
          </p:cNvPr>
          <p:cNvSpPr txBox="1"/>
          <p:nvPr/>
        </p:nvSpPr>
        <p:spPr>
          <a:xfrm>
            <a:off x="9683721" y="4352708"/>
            <a:ext cx="1208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 mineralization</a:t>
            </a:r>
            <a:endParaRPr lang="zh-CN" altLang="en-US" sz="1200" dirty="0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2C6CB36-5DF2-4F56-AA4F-7529DCAEF939}"/>
              </a:ext>
            </a:extLst>
          </p:cNvPr>
          <p:cNvCxnSpPr>
            <a:cxnSpLocks/>
          </p:cNvCxnSpPr>
          <p:nvPr/>
        </p:nvCxnSpPr>
        <p:spPr>
          <a:xfrm>
            <a:off x="11285485" y="2117506"/>
            <a:ext cx="0" cy="8854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2762F56B-03CD-49A5-A4F6-B49E0AAD7888}"/>
              </a:ext>
            </a:extLst>
          </p:cNvPr>
          <p:cNvSpPr txBox="1"/>
          <p:nvPr/>
        </p:nvSpPr>
        <p:spPr>
          <a:xfrm>
            <a:off x="11248744" y="233638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input</a:t>
            </a:r>
            <a:endParaRPr lang="zh-CN" altLang="en-US" dirty="0"/>
          </a:p>
        </p:txBody>
      </p: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8AF496FD-C45F-4B1A-87A8-EFC16BEAD9D9}"/>
              </a:ext>
            </a:extLst>
          </p:cNvPr>
          <p:cNvCxnSpPr>
            <a:cxnSpLocks/>
          </p:cNvCxnSpPr>
          <p:nvPr/>
        </p:nvCxnSpPr>
        <p:spPr>
          <a:xfrm>
            <a:off x="11403670" y="4191015"/>
            <a:ext cx="788330" cy="8956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DB21E05A-A21B-4F61-A7ED-7F0BBE4420A0}"/>
              </a:ext>
            </a:extLst>
          </p:cNvPr>
          <p:cNvSpPr txBox="1"/>
          <p:nvPr/>
        </p:nvSpPr>
        <p:spPr>
          <a:xfrm>
            <a:off x="10768335" y="4633775"/>
            <a:ext cx="1582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1100" b="0" u="none" strike="noStrike" kern="1200" baseline="0" dirty="0">
                <a:solidFill>
                  <a:schemeClr val="dk1"/>
                </a:solidFill>
              </a:rPr>
              <a:t>NH3, NOx, N2O, and N2</a:t>
            </a:r>
            <a:endParaRPr lang="zh-CN" altLang="en-US" sz="1100" b="0" i="0" u="none" strike="noStrike" kern="1200" baseline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2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D80F26-674C-4BF0-A41D-A5DB8B1829CD}"/>
              </a:ext>
            </a:extLst>
          </p:cNvPr>
          <p:cNvSpPr txBox="1"/>
          <p:nvPr/>
        </p:nvSpPr>
        <p:spPr>
          <a:xfrm>
            <a:off x="615460" y="448380"/>
            <a:ext cx="8604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7.How are pools connected? (i.e., carbon flow diagram)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B8240F-F917-4370-A032-8B60C1DA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21" y="1065383"/>
            <a:ext cx="4791572" cy="56974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67EE48-E562-44F4-AD8B-1868F34A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59" y="1273244"/>
            <a:ext cx="3199325" cy="52816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A2982E-2493-4349-BB7F-B7A576173498}"/>
              </a:ext>
            </a:extLst>
          </p:cNvPr>
          <p:cNvSpPr txBox="1"/>
          <p:nvPr/>
        </p:nvSpPr>
        <p:spPr>
          <a:xfrm>
            <a:off x="768397" y="6581106"/>
            <a:ext cx="383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Basic structure of ORCHIDEE (</a:t>
            </a:r>
            <a:r>
              <a:rPr lang="en-US" altLang="zh-CN" sz="1400" b="0" u="none" strike="noStrike" kern="1200" baseline="0" dirty="0" err="1">
                <a:solidFill>
                  <a:schemeClr val="dk1"/>
                </a:solidFill>
              </a:rPr>
              <a:t>Krinner</a:t>
            </a:r>
            <a:r>
              <a:rPr lang="en-US" altLang="zh-CN" sz="1400" b="0" u="none" strike="noStrike" kern="1200" baseline="0" dirty="0">
                <a:solidFill>
                  <a:schemeClr val="dk1"/>
                </a:solidFill>
              </a:rPr>
              <a:t> et al.,2005)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E68C63-31EE-40DC-82B8-E591C11A9839}"/>
              </a:ext>
            </a:extLst>
          </p:cNvPr>
          <p:cNvSpPr txBox="1"/>
          <p:nvPr/>
        </p:nvSpPr>
        <p:spPr>
          <a:xfrm>
            <a:off x="8839201" y="6487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AdvTT5843c571"/>
              </a:rPr>
              <a:t>(</a:t>
            </a:r>
            <a:r>
              <a:rPr lang="en-US" altLang="zh-CN" sz="1800" b="0" i="0" u="none" strike="noStrike" baseline="0" dirty="0" err="1">
                <a:latin typeface="AdvTT5843c571"/>
              </a:rPr>
              <a:t>Zaehle</a:t>
            </a:r>
            <a:r>
              <a:rPr lang="en-US" altLang="zh-CN" sz="1800" b="0" i="0" u="none" strike="noStrike" baseline="0" dirty="0">
                <a:latin typeface="AdvTT5843c571"/>
              </a:rPr>
              <a:t> and Friend, 2010)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35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B3FE97-1774-4CB3-9B6C-EAABF5D7740A}"/>
              </a:ext>
            </a:extLst>
          </p:cNvPr>
          <p:cNvSpPr txBox="1"/>
          <p:nvPr/>
        </p:nvSpPr>
        <p:spPr>
          <a:xfrm>
            <a:off x="375139" y="2256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8.Outputs for TRENDY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DBA22-D3D1-48B5-A0C0-C4FADB79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03" y="63060"/>
            <a:ext cx="6276673" cy="38756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A4F3FC-279F-4819-87A8-32EBA8D0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68" y="4034714"/>
            <a:ext cx="6162046" cy="28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8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285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AdvTT5843c571</vt:lpstr>
      <vt:lpstr>F8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approach to CMIP6</dc:title>
  <dc:creator>Yiqi Luo</dc:creator>
  <cp:lastModifiedBy>wang song</cp:lastModifiedBy>
  <cp:revision>44</cp:revision>
  <dcterms:created xsi:type="dcterms:W3CDTF">2021-06-08T13:39:17Z</dcterms:created>
  <dcterms:modified xsi:type="dcterms:W3CDTF">2021-07-06T12:32:30Z</dcterms:modified>
</cp:coreProperties>
</file>