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>
        <p:scale>
          <a:sx n="60" d="100"/>
          <a:sy n="60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502B-9252-CB44-B994-337DB2330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E6EC-8C24-444D-949A-B5E41B3E1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D011-CEC2-7A4A-8259-78251CC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4925-E520-5F4E-A9EA-E138DB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5B7A-A5D7-8048-BF3A-077AE036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9414-697A-BA42-894B-FD4530FA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F2EF-4ADA-2946-8D78-2ADF9EA3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4122-A100-4D46-9CEC-158A77D9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43D2-9AC8-C240-BF06-F2C1FD7C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F934-4278-9640-8EE6-3C0EEFDC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95B9B-2A16-854B-A4B6-18831D5F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B9276-6DB8-4747-94CD-2FE4831A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FD22-5959-E149-A0EA-B7070A38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FB8B-5AF4-4543-A47D-0832C1B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0D66-FD1B-B34E-9274-042C3230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826F-2BB9-494B-A056-75B04BB8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8FA6-EB83-134B-A343-55F9653D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992D-3372-A94E-89DE-4C4C9CD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17C6-9A7D-5443-B141-98EFDA65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8281-046E-634E-9565-40F2BC0D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7026-FAE3-8841-A3BA-CB82BF09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8D05-6640-EB49-B115-C732BFA4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D940-4394-3F4F-8372-B9F8A3AB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2CB1-A58D-0B4B-B0A7-0C275AEA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4288-7FDF-FD4F-880C-66705664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0F3C-3E37-9A4D-9019-83E830C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58F1-5B56-E345-9659-D2E291CCE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D19E6-64A7-B045-B31C-2380E0E0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636A-4BB0-DA4B-AA28-79AE5704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78DB7-F9D9-8F4C-8A75-477FAE79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0C08-9197-874D-BC21-D52D2AC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C62-C40D-0543-BEA9-EA490DA6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2F0A-E4B5-684A-B988-2A4300C6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D3D1-5501-2E4D-83DB-CF960750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7E9CB-4388-C24E-BCEE-E03B74D5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32C6-A723-3F45-83DA-4717402DD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A842C-66DC-0445-90A4-81B441E5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3685E-BFD9-614E-803A-A0BBD15B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E002-3AF7-C44A-9276-995C370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0899-CAB0-5C4A-8B2C-D787C213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3EBA1-7756-C048-AB38-1608919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F62B8-6606-6E4A-A98C-7218E095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57C25-D4C7-9D44-82CF-5374A63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A5511-E160-B042-A52C-EEA926BE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2868B-1368-A249-B115-45D4A557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D0000-94EE-E347-9F5C-20CF31A0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E3B0-B97F-F84D-99A4-D6C6886E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519F-D6F4-4C4D-A5B7-C3558BA6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B2A07-6CF4-564F-8EB5-CEE32102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BB7D5-5438-E141-A0C0-3ED6764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8BD28-395F-8842-9AA5-A4A380B5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7159-A818-A346-8238-6D9F7833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0F74-1A8F-B24D-9D43-3B81340E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7D343-CE75-9A44-9858-6713ABA5B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7CE1-B566-4A46-B001-52F0C567A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889E8-08C0-574B-B721-F0F3D6FB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F7C18-A9E5-A34F-90F1-506AE3AD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5C97-E466-BC48-B6E2-6D689DCE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AAA9-5EC9-6749-8E23-E9BC3B4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18A0-0750-D949-9584-CCF48AEB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E6-93C2-B341-AAB6-1A5EC8F3E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3A5A-FFEA-0748-8348-D1CA3ED67BE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713C-A357-3D47-9B2B-6097E13F0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2203-FE56-7A43-9FB1-2E285C76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194/gmd-2017-1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gvm.ceh.ac.uk/files/Trendy_ListofVariables_Nov2011.pdf" TargetMode="External"/><Relationship Id="rId2" Type="http://schemas.openxmlformats.org/officeDocument/2006/relationships/hyperlink" Target="mailto:vivek.arora@canada.c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035DE-340E-A242-B054-740679380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29843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Matrix approach to CMIP6 and TRENDY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61A1C9-8701-4847-92A7-A2C769E7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3335"/>
            <a:ext cx="9144000" cy="1655762"/>
          </a:xfrm>
        </p:spPr>
        <p:txBody>
          <a:bodyPr/>
          <a:lstStyle/>
          <a:p>
            <a:r>
              <a:rPr lang="en-US" dirty="0"/>
              <a:t>Working group</a:t>
            </a:r>
          </a:p>
          <a:p>
            <a:endParaRPr lang="en-US" dirty="0"/>
          </a:p>
          <a:p>
            <a:r>
              <a:rPr lang="en-US" dirty="0"/>
              <a:t>22 June 2021</a:t>
            </a:r>
          </a:p>
        </p:txBody>
      </p:sp>
    </p:spTree>
    <p:extLst>
      <p:ext uri="{BB962C8B-B14F-4D97-AF65-F5344CB8AC3E}">
        <p14:creationId xmlns:p14="http://schemas.microsoft.com/office/powerpoint/2010/main" val="9681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BCAA0-E6CB-2346-B7B8-A68D805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of a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E55D5-370A-E34A-9C88-A990401E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Lead PI or contact person and her/his affiliation.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or dynamic vegetation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plant functional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disturbances are simulated (e.g., land use or fire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are pools connected? (i.e., carbon flow diagram)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Outputs for CMIP6 or TRENDY</a:t>
            </a:r>
          </a:p>
        </p:txBody>
      </p:sp>
    </p:spTree>
    <p:extLst>
      <p:ext uri="{BB962C8B-B14F-4D97-AF65-F5344CB8AC3E}">
        <p14:creationId xmlns:p14="http://schemas.microsoft.com/office/powerpoint/2010/main" val="6633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BCAA0-E6CB-2346-B7B8-A68D805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CMIP6 - CLASS-CTEM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E55D5-370A-E34A-9C88-A990401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81" y="1345178"/>
            <a:ext cx="12021519" cy="536558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Model name: </a:t>
            </a:r>
            <a:r>
              <a:rPr lang="en-US" sz="2400" dirty="0">
                <a:solidFill>
                  <a:schemeClr val="accent1"/>
                </a:solidFill>
              </a:rPr>
              <a:t>CLASS (Canadian Land Surface Scheme) – CTEM (The Canadian Terrestrial Ecosystem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Lead PI or contact person and her/his affiliation: </a:t>
            </a:r>
            <a:r>
              <a:rPr lang="en-CA" sz="2400" b="0" i="0" dirty="0">
                <a:solidFill>
                  <a:schemeClr val="accent1"/>
                </a:solidFill>
                <a:effectLst/>
              </a:rPr>
              <a:t>Vivek Arora, vivek.arora@canada.ca </a:t>
            </a:r>
            <a:r>
              <a:rPr lang="en-US" sz="2400" dirty="0">
                <a:solidFill>
                  <a:schemeClr val="accent1"/>
                </a:solidFill>
              </a:rPr>
              <a:t>(I THINK), recent publication by a post-doc: </a:t>
            </a:r>
            <a:r>
              <a:rPr lang="en-US" sz="2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CA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://doi.org/10.5194/gmd-2017-169</a:t>
            </a: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Static or dynamic vegetation: </a:t>
            </a:r>
            <a:r>
              <a:rPr lang="en-US" sz="2400" dirty="0">
                <a:solidFill>
                  <a:schemeClr val="accent1"/>
                </a:solidFill>
              </a:rPr>
              <a:t>dynamic vegetation (simulated by CTEM with daily time step, then passed to CLASS)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plant functional types: </a:t>
            </a:r>
            <a:r>
              <a:rPr lang="en-US" sz="2400" dirty="0">
                <a:solidFill>
                  <a:schemeClr val="accent1"/>
                </a:solidFill>
              </a:rPr>
              <a:t>see next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disturbances are simulated (e.g., land use or fire etc.)?: </a:t>
            </a:r>
            <a:r>
              <a:rPr lang="en-US" sz="2400" dirty="0">
                <a:solidFill>
                  <a:schemeClr val="accent1"/>
                </a:solidFill>
              </a:rPr>
              <a:t>fire, land use change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pools: 5 pools </a:t>
            </a:r>
            <a:r>
              <a:rPr lang="en-US" sz="2400" dirty="0">
                <a:solidFill>
                  <a:schemeClr val="accent1"/>
                </a:solidFill>
              </a:rPr>
              <a:t>(3 living vegetation: leaves, stems, roots; 2 dead carbon: soil organic matter and litter)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are pools connected? (i.e., carbon flow diagram): </a:t>
            </a:r>
            <a:r>
              <a:rPr lang="en-US" sz="2400" dirty="0">
                <a:solidFill>
                  <a:schemeClr val="accent1"/>
                </a:solidFill>
              </a:rPr>
              <a:t>see next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Outputs for CMIP6 or TRENDY: </a:t>
            </a:r>
            <a:r>
              <a:rPr lang="en-US" sz="2400" dirty="0">
                <a:solidFill>
                  <a:schemeClr val="accent1"/>
                </a:solidFill>
              </a:rPr>
              <a:t>access for CMIP6 via : https://esgf-node.llnl.gov/search/cmip6/</a:t>
            </a:r>
          </a:p>
        </p:txBody>
      </p:sp>
    </p:spTree>
    <p:extLst>
      <p:ext uri="{BB962C8B-B14F-4D97-AF65-F5344CB8AC3E}">
        <p14:creationId xmlns:p14="http://schemas.microsoft.com/office/powerpoint/2010/main" val="40987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BCAA0-E6CB-2346-B7B8-A68D805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CMIP6 - CLASS-CTEM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D5E6E-ECE1-4083-95FA-CA273940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872"/>
            <a:ext cx="10760647" cy="36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2C99-B433-4860-9DAD-6CB89ED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384" y="365125"/>
            <a:ext cx="6505415" cy="766251"/>
          </a:xfrm>
        </p:spPr>
        <p:txBody>
          <a:bodyPr/>
          <a:lstStyle/>
          <a:p>
            <a:r>
              <a:rPr lang="en-CA" dirty="0"/>
              <a:t>CLASS-CTEM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C23116-B679-4D1D-A7F8-3BA2BD4B2F92}"/>
              </a:ext>
            </a:extLst>
          </p:cNvPr>
          <p:cNvGrpSpPr/>
          <p:nvPr/>
        </p:nvGrpSpPr>
        <p:grpSpPr>
          <a:xfrm>
            <a:off x="54324" y="1095424"/>
            <a:ext cx="5325694" cy="4193462"/>
            <a:chOff x="873900" y="634583"/>
            <a:chExt cx="5325694" cy="41934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08042A-4C92-4AE0-A6BC-27F950D2D48B}"/>
                </a:ext>
              </a:extLst>
            </p:cNvPr>
            <p:cNvSpPr/>
            <p:nvPr/>
          </p:nvSpPr>
          <p:spPr>
            <a:xfrm>
              <a:off x="1053885" y="2029956"/>
              <a:ext cx="2805193" cy="557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/>
                <a:t>Leaf 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25FE28-4958-4D20-B9C5-32D3D02BB6B2}"/>
                </a:ext>
              </a:extLst>
            </p:cNvPr>
            <p:cNvSpPr/>
            <p:nvPr/>
          </p:nvSpPr>
          <p:spPr>
            <a:xfrm>
              <a:off x="1053883" y="3133587"/>
              <a:ext cx="2805193" cy="557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/>
                <a:t>Stem 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393A66-5B67-4F0C-BEBC-74C07E781C11}"/>
                </a:ext>
              </a:extLst>
            </p:cNvPr>
            <p:cNvSpPr/>
            <p:nvPr/>
          </p:nvSpPr>
          <p:spPr>
            <a:xfrm>
              <a:off x="1053884" y="4270106"/>
              <a:ext cx="2805193" cy="557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/>
                <a:t>Root 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564A4B-4171-4529-B06A-2F45D3A995DC}"/>
                </a:ext>
              </a:extLst>
            </p:cNvPr>
            <p:cNvSpPr/>
            <p:nvPr/>
          </p:nvSpPr>
          <p:spPr>
            <a:xfrm>
              <a:off x="4479009" y="3991136"/>
              <a:ext cx="1685921" cy="557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/>
                <a:t>SOM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9181C8-FA21-40EA-ABF7-D7C9B525FFF1}"/>
                </a:ext>
              </a:extLst>
            </p:cNvPr>
            <p:cNvSpPr/>
            <p:nvPr/>
          </p:nvSpPr>
          <p:spPr>
            <a:xfrm>
              <a:off x="4479009" y="2428875"/>
              <a:ext cx="1685921" cy="557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/>
                <a:t>Litter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EC792F6-A261-4B88-917D-8AD6BC8BBDA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14090"/>
              <a:ext cx="0" cy="415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54D7F0-A44F-421D-822B-3B19B2069719}"/>
                </a:ext>
              </a:extLst>
            </p:cNvPr>
            <p:cNvSpPr txBox="1"/>
            <p:nvPr/>
          </p:nvSpPr>
          <p:spPr>
            <a:xfrm>
              <a:off x="3215898" y="1188620"/>
              <a:ext cx="257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Gross Primary Production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368360-D51B-4799-A42E-A1A045B630CF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73" y="2575648"/>
              <a:ext cx="0" cy="55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C17D29-A855-4434-9C54-A9003A59D8AB}"/>
                </a:ext>
              </a:extLst>
            </p:cNvPr>
            <p:cNvCxnSpPr>
              <a:cxnSpLocks/>
            </p:cNvCxnSpPr>
            <p:nvPr/>
          </p:nvCxnSpPr>
          <p:spPr>
            <a:xfrm>
              <a:off x="1733227" y="2575647"/>
              <a:ext cx="0" cy="16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58D25F-5290-4CA4-9863-755A41AD1283}"/>
                </a:ext>
              </a:extLst>
            </p:cNvPr>
            <p:cNvCxnSpPr>
              <a:cxnSpLocks/>
            </p:cNvCxnSpPr>
            <p:nvPr/>
          </p:nvCxnSpPr>
          <p:spPr>
            <a:xfrm>
              <a:off x="3859076" y="2308925"/>
              <a:ext cx="612391" cy="136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44EADE-FDC3-4AD9-9474-C680FD35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075" y="2866864"/>
              <a:ext cx="645862" cy="633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EED7E6-75C9-4D74-9712-DEC8A5ADC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078" y="2986814"/>
              <a:ext cx="764486" cy="1611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FE7CB2-A90A-430E-8351-9D5077226D05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5321970" y="2986814"/>
              <a:ext cx="0" cy="100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1D748-E2BD-4E08-8D5B-7C38B267E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3369" y="1006237"/>
              <a:ext cx="0" cy="10237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C436E8-A0AC-451E-8382-AA303C5B9662}"/>
                </a:ext>
              </a:extLst>
            </p:cNvPr>
            <p:cNvSpPr txBox="1"/>
            <p:nvPr/>
          </p:nvSpPr>
          <p:spPr>
            <a:xfrm>
              <a:off x="873900" y="636905"/>
              <a:ext cx="145084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Growth Resp.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141154-1493-4B4E-A38D-A2D3B2D7B6B6}"/>
                </a:ext>
              </a:extLst>
            </p:cNvPr>
            <p:cNvSpPr txBox="1"/>
            <p:nvPr/>
          </p:nvSpPr>
          <p:spPr>
            <a:xfrm>
              <a:off x="2490475" y="634583"/>
              <a:ext cx="1980992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Maintenance Resp.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EA61A6-D389-47E1-80CB-A2876E1C4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098" y="1006237"/>
              <a:ext cx="0" cy="10237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FFA97D9-65FB-4F6F-9C21-9F0C5875F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187" y="1006237"/>
              <a:ext cx="0" cy="215768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FCFA8D-A297-443D-849F-A87ABAC23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587" y="1006237"/>
              <a:ext cx="0" cy="32638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3878FC-0805-4CC7-88C6-5AEBBCC51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3498" y="1006238"/>
              <a:ext cx="0" cy="21273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46087D0-7F06-4FC1-ACC4-628FD034F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894" y="1003916"/>
              <a:ext cx="0" cy="326619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283FF7-9023-4D25-A5B2-7F229B4ACBB8}"/>
                </a:ext>
              </a:extLst>
            </p:cNvPr>
            <p:cNvSpPr txBox="1"/>
            <p:nvPr/>
          </p:nvSpPr>
          <p:spPr>
            <a:xfrm>
              <a:off x="4956625" y="1624081"/>
              <a:ext cx="12429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Respiration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1FE5397-3406-44F5-B5D3-BABCD57C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8109" y="2085079"/>
              <a:ext cx="0" cy="34379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BCB1D1C-1105-432A-BDA0-F462AF098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100" y="2029956"/>
              <a:ext cx="0" cy="20056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8044B1D1-E510-4444-875F-BD5034FA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58" y="1131377"/>
            <a:ext cx="6225644" cy="52131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D706AFC-6F99-4B7A-8AAF-CFC8FD5A0421}"/>
              </a:ext>
            </a:extLst>
          </p:cNvPr>
          <p:cNvSpPr txBox="1"/>
          <p:nvPr/>
        </p:nvSpPr>
        <p:spPr>
          <a:xfrm>
            <a:off x="6851893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https://cccma.gitlab.io/classic_pages/info/ctem/#fn:10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DDC1C5-B0FB-4661-B53A-DD1F61CCE30C}"/>
              </a:ext>
            </a:extLst>
          </p:cNvPr>
          <p:cNvSpPr txBox="1"/>
          <p:nvPr/>
        </p:nvSpPr>
        <p:spPr>
          <a:xfrm>
            <a:off x="373793" y="5750767"/>
            <a:ext cx="522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from Sarah: I’m not sure yet how the plant functional types are used in this carbon flow diagram. Is there a different parameter for each pft?</a:t>
            </a:r>
          </a:p>
        </p:txBody>
      </p:sp>
    </p:spTree>
    <p:extLst>
      <p:ext uri="{BB962C8B-B14F-4D97-AF65-F5344CB8AC3E}">
        <p14:creationId xmlns:p14="http://schemas.microsoft.com/office/powerpoint/2010/main" val="38465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BCAA0-E6CB-2346-B7B8-A68D805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TRENDY - CLASSIC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E55D5-370A-E34A-9C88-A990401E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name: </a:t>
            </a:r>
            <a:r>
              <a:rPr lang="en-US" dirty="0">
                <a:solidFill>
                  <a:schemeClr val="accent1"/>
                </a:solidFill>
              </a:rPr>
              <a:t>CLASSIC - The Canadian Land Surface Scheme Including biogeochemical Cycles (CLASSIC)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Lead PI or contact person and her/his affiliation:</a:t>
            </a:r>
            <a:r>
              <a:rPr lang="en-CA" sz="2800" b="0" i="0" dirty="0">
                <a:solidFill>
                  <a:schemeClr val="accent1"/>
                </a:solidFill>
                <a:effectLst/>
              </a:rPr>
              <a:t>Vivek Arora, </a:t>
            </a:r>
            <a:r>
              <a:rPr lang="en-CA" sz="2800" b="0" i="0" dirty="0">
                <a:solidFill>
                  <a:schemeClr val="accent1"/>
                </a:solidFill>
                <a:effectLst/>
                <a:hlinkClick r:id="rId2"/>
              </a:rPr>
              <a:t>vivek.arora@canada.ca</a:t>
            </a:r>
            <a:r>
              <a:rPr lang="en-CA" sz="2800" b="0" i="0" dirty="0">
                <a:solidFill>
                  <a:schemeClr val="accent1"/>
                </a:solidFill>
                <a:effectLst/>
              </a:rPr>
              <a:t>, open-source community successor to CLASS-CTEM (https://cccma.gitlab.io/classic_pages/model/)</a:t>
            </a:r>
            <a:endParaRPr lang="en-US" sz="28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or dynamic vegetation: </a:t>
            </a:r>
            <a:r>
              <a:rPr lang="en-US" dirty="0">
                <a:solidFill>
                  <a:schemeClr val="accent1"/>
                </a:solidFill>
              </a:rPr>
              <a:t>dynamic in CTEM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plant functional types: </a:t>
            </a:r>
            <a:r>
              <a:rPr lang="en-US" dirty="0">
                <a:solidFill>
                  <a:schemeClr val="accent1"/>
                </a:solidFill>
              </a:rPr>
              <a:t>not limited, but currently original from CLASS-CTEM with addition of shrubs and sedges (12 PFTs)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disturbances are simulated (e.g., land use or fire etc.)?:</a:t>
            </a:r>
            <a:r>
              <a:rPr lang="en-US" dirty="0">
                <a:solidFill>
                  <a:schemeClr val="accent1"/>
                </a:solidFill>
              </a:rPr>
              <a:t> fire, land use change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pools: </a:t>
            </a:r>
            <a:r>
              <a:rPr lang="en-US" dirty="0">
                <a:solidFill>
                  <a:schemeClr val="accent1"/>
                </a:solidFill>
              </a:rPr>
              <a:t>5 pools (leaf, stem, root, litter, soil organic matter)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are pools connected? (i.e., carbon flow diagram): </a:t>
            </a:r>
            <a:r>
              <a:rPr lang="en-US" dirty="0">
                <a:solidFill>
                  <a:schemeClr val="accent1"/>
                </a:solidFill>
              </a:rPr>
              <a:t>see next slides</a:t>
            </a:r>
          </a:p>
          <a:p>
            <a:pPr marL="514350" indent="-514350" algn="l">
              <a:buAutoNum type="arabicPeriod" startAt="8"/>
            </a:pPr>
            <a:r>
              <a:rPr lang="en-US" dirty="0"/>
              <a:t>Outputs for CMIP6 or TRENDY: </a:t>
            </a:r>
            <a:r>
              <a:rPr lang="en-US" dirty="0">
                <a:solidFill>
                  <a:schemeClr val="accent1"/>
                </a:solidFill>
              </a:rPr>
              <a:t>output variables can be found here  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         (</a:t>
            </a:r>
            <a:r>
              <a:rPr lang="en-CA" b="0" i="0" dirty="0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http://dgvm.ceh.ac.uk/files/Trendy_ListofVariables_Nov2011.pdf</a:t>
            </a:r>
            <a:r>
              <a:rPr lang="en-CA" b="0" i="0" dirty="0">
                <a:solidFill>
                  <a:schemeClr val="accent1"/>
                </a:solidFill>
                <a:effectLst/>
              </a:rPr>
              <a:t>)</a:t>
            </a:r>
            <a:endParaRPr lang="en-US" b="0" i="0" dirty="0">
              <a:solidFill>
                <a:schemeClr val="accent1"/>
              </a:solidFill>
              <a:effectLst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          but I’m not clear on a download link similar to CMIP6</a:t>
            </a:r>
          </a:p>
        </p:txBody>
      </p:sp>
    </p:spTree>
    <p:extLst>
      <p:ext uri="{BB962C8B-B14F-4D97-AF65-F5344CB8AC3E}">
        <p14:creationId xmlns:p14="http://schemas.microsoft.com/office/powerpoint/2010/main" val="198006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BCAA0-E6CB-2346-B7B8-A68D805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TRENDY 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56ACF-0574-47EE-9C96-3FCB5197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6" y="1690688"/>
            <a:ext cx="11531733" cy="3282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51C46-89D8-46D0-B560-AED18513520A}"/>
              </a:ext>
            </a:extLst>
          </p:cNvPr>
          <p:cNvSpPr txBox="1"/>
          <p:nvPr/>
        </p:nvSpPr>
        <p:spPr>
          <a:xfrm>
            <a:off x="391066" y="4982646"/>
            <a:ext cx="594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*CLASSIC IS NOT LIMITED TO THESE PFTs, more can be added.</a:t>
            </a:r>
          </a:p>
        </p:txBody>
      </p:sp>
    </p:spTree>
    <p:extLst>
      <p:ext uri="{BB962C8B-B14F-4D97-AF65-F5344CB8AC3E}">
        <p14:creationId xmlns:p14="http://schemas.microsoft.com/office/powerpoint/2010/main" val="89640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2C99-B433-4860-9DAD-6CB89ED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770" y="22415"/>
            <a:ext cx="2127908" cy="766251"/>
          </a:xfrm>
        </p:spPr>
        <p:txBody>
          <a:bodyPr/>
          <a:lstStyle/>
          <a:p>
            <a:r>
              <a:rPr lang="en-CA" dirty="0"/>
              <a:t>CLASSIC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8042A-4C92-4AE0-A6BC-27F950D2D48B}"/>
              </a:ext>
            </a:extLst>
          </p:cNvPr>
          <p:cNvSpPr/>
          <p:nvPr/>
        </p:nvSpPr>
        <p:spPr>
          <a:xfrm>
            <a:off x="993688" y="2905699"/>
            <a:ext cx="5689375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Leaf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5FE28-4958-4D20-B9C5-32D3D02BB6B2}"/>
              </a:ext>
            </a:extLst>
          </p:cNvPr>
          <p:cNvSpPr/>
          <p:nvPr/>
        </p:nvSpPr>
        <p:spPr>
          <a:xfrm>
            <a:off x="993684" y="4009330"/>
            <a:ext cx="5689375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Stem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93A66-5B67-4F0C-BEBC-74C07E781C11}"/>
              </a:ext>
            </a:extLst>
          </p:cNvPr>
          <p:cNvSpPr/>
          <p:nvPr/>
        </p:nvSpPr>
        <p:spPr>
          <a:xfrm>
            <a:off x="993686" y="5145849"/>
            <a:ext cx="5689375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Root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64A4B-4171-4529-B06A-2F45D3A995DC}"/>
              </a:ext>
            </a:extLst>
          </p:cNvPr>
          <p:cNvSpPr/>
          <p:nvPr/>
        </p:nvSpPr>
        <p:spPr>
          <a:xfrm>
            <a:off x="7940381" y="4866879"/>
            <a:ext cx="3419315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181C8-FA21-40EA-ABF7-D7C9B525FFF1}"/>
              </a:ext>
            </a:extLst>
          </p:cNvPr>
          <p:cNvSpPr/>
          <p:nvPr/>
        </p:nvSpPr>
        <p:spPr>
          <a:xfrm>
            <a:off x="7940381" y="3304618"/>
            <a:ext cx="3419315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Litter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792F6-A261-4B88-917D-8AD6BC8BBDAD}"/>
              </a:ext>
            </a:extLst>
          </p:cNvPr>
          <p:cNvCxnSpPr>
            <a:cxnSpLocks/>
          </p:cNvCxnSpPr>
          <p:nvPr/>
        </p:nvCxnSpPr>
        <p:spPr>
          <a:xfrm>
            <a:off x="3356402" y="2328434"/>
            <a:ext cx="0" cy="5772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68360-D51B-4799-A42E-A1A045B630CF}"/>
              </a:ext>
            </a:extLst>
          </p:cNvPr>
          <p:cNvCxnSpPr>
            <a:cxnSpLocks/>
          </p:cNvCxnSpPr>
          <p:nvPr/>
        </p:nvCxnSpPr>
        <p:spPr>
          <a:xfrm>
            <a:off x="3068267" y="2337170"/>
            <a:ext cx="0" cy="16721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C17D29-A855-4434-9C54-A9003A59D8AB}"/>
              </a:ext>
            </a:extLst>
          </p:cNvPr>
          <p:cNvCxnSpPr>
            <a:cxnSpLocks/>
          </p:cNvCxnSpPr>
          <p:nvPr/>
        </p:nvCxnSpPr>
        <p:spPr>
          <a:xfrm>
            <a:off x="2371501" y="2328434"/>
            <a:ext cx="0" cy="28174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58D25F-5290-4CA4-9863-755A41AD128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83106" y="3371167"/>
            <a:ext cx="1257275" cy="2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44EADE-FDC3-4AD9-9474-C680FD359582}"/>
              </a:ext>
            </a:extLst>
          </p:cNvPr>
          <p:cNvCxnSpPr>
            <a:cxnSpLocks/>
          </p:cNvCxnSpPr>
          <p:nvPr/>
        </p:nvCxnSpPr>
        <p:spPr>
          <a:xfrm flipV="1">
            <a:off x="6665435" y="3928925"/>
            <a:ext cx="1377433" cy="63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EED7E6-75C9-4D74-9712-DEC8A5ADC5AB}"/>
              </a:ext>
            </a:extLst>
          </p:cNvPr>
          <p:cNvCxnSpPr>
            <a:cxnSpLocks/>
          </p:cNvCxnSpPr>
          <p:nvPr/>
        </p:nvCxnSpPr>
        <p:spPr>
          <a:xfrm flipV="1">
            <a:off x="6665435" y="3865824"/>
            <a:ext cx="2243627" cy="179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FE7CB2-A90A-430E-8351-9D5077226D0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650040" y="3862557"/>
            <a:ext cx="0" cy="100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1D748-E2BD-4E08-8D5B-7C38B267E7A7}"/>
              </a:ext>
            </a:extLst>
          </p:cNvPr>
          <p:cNvCxnSpPr>
            <a:cxnSpLocks/>
          </p:cNvCxnSpPr>
          <p:nvPr/>
        </p:nvCxnSpPr>
        <p:spPr>
          <a:xfrm flipV="1">
            <a:off x="1276584" y="1881980"/>
            <a:ext cx="0" cy="10237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C436E8-A0AC-451E-8382-AA303C5B9662}"/>
              </a:ext>
            </a:extLst>
          </p:cNvPr>
          <p:cNvSpPr txBox="1"/>
          <p:nvPr/>
        </p:nvSpPr>
        <p:spPr>
          <a:xfrm>
            <a:off x="628650" y="1512647"/>
            <a:ext cx="1941927" cy="3693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Growth Resp.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141154-1493-4B4E-A38D-A2D3B2D7B6B6}"/>
              </a:ext>
            </a:extLst>
          </p:cNvPr>
          <p:cNvSpPr txBox="1"/>
          <p:nvPr/>
        </p:nvSpPr>
        <p:spPr>
          <a:xfrm>
            <a:off x="3907322" y="1510326"/>
            <a:ext cx="218868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Maintenance Resp.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EA61A6-D389-47E1-80CB-A2876E1C41AB}"/>
              </a:ext>
            </a:extLst>
          </p:cNvPr>
          <p:cNvCxnSpPr>
            <a:cxnSpLocks/>
          </p:cNvCxnSpPr>
          <p:nvPr/>
        </p:nvCxnSpPr>
        <p:spPr>
          <a:xfrm flipV="1">
            <a:off x="4760410" y="1881980"/>
            <a:ext cx="0" cy="10237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FA97D9-65FB-4F6F-9C21-9F0C5875FB82}"/>
              </a:ext>
            </a:extLst>
          </p:cNvPr>
          <p:cNvCxnSpPr>
            <a:cxnSpLocks/>
          </p:cNvCxnSpPr>
          <p:nvPr/>
        </p:nvCxnSpPr>
        <p:spPr>
          <a:xfrm flipV="1">
            <a:off x="1580438" y="1881980"/>
            <a:ext cx="0" cy="21576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FCFA8D-A297-443D-849F-A87ABAC23E25}"/>
              </a:ext>
            </a:extLst>
          </p:cNvPr>
          <p:cNvCxnSpPr>
            <a:cxnSpLocks/>
          </p:cNvCxnSpPr>
          <p:nvPr/>
        </p:nvCxnSpPr>
        <p:spPr>
          <a:xfrm flipV="1">
            <a:off x="1889530" y="1881980"/>
            <a:ext cx="0" cy="32638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3878FC-0805-4CC7-88C6-5AEBBCC5108C}"/>
              </a:ext>
            </a:extLst>
          </p:cNvPr>
          <p:cNvCxnSpPr>
            <a:cxnSpLocks/>
          </p:cNvCxnSpPr>
          <p:nvPr/>
        </p:nvCxnSpPr>
        <p:spPr>
          <a:xfrm flipV="1">
            <a:off x="5069501" y="1881981"/>
            <a:ext cx="0" cy="21273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6087D0-7F06-4FC1-ACC4-628FD034F66C}"/>
              </a:ext>
            </a:extLst>
          </p:cNvPr>
          <p:cNvCxnSpPr>
            <a:cxnSpLocks/>
          </p:cNvCxnSpPr>
          <p:nvPr/>
        </p:nvCxnSpPr>
        <p:spPr>
          <a:xfrm flipV="1">
            <a:off x="5441457" y="1879659"/>
            <a:ext cx="0" cy="32661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83FF7-9023-4D25-A5B2-7F229B4ACBB8}"/>
              </a:ext>
            </a:extLst>
          </p:cNvPr>
          <p:cNvSpPr txBox="1"/>
          <p:nvPr/>
        </p:nvSpPr>
        <p:spPr>
          <a:xfrm>
            <a:off x="8909062" y="2499824"/>
            <a:ext cx="2520938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Respiration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FE5397-3406-44F5-B5D3-BABCD57C8744}"/>
              </a:ext>
            </a:extLst>
          </p:cNvPr>
          <p:cNvCxnSpPr>
            <a:cxnSpLocks/>
          </p:cNvCxnSpPr>
          <p:nvPr/>
        </p:nvCxnSpPr>
        <p:spPr>
          <a:xfrm flipV="1">
            <a:off x="10169530" y="2960822"/>
            <a:ext cx="0" cy="3437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CB1D1C-1105-432A-BDA0-F462AF098BE3}"/>
              </a:ext>
            </a:extLst>
          </p:cNvPr>
          <p:cNvCxnSpPr>
            <a:cxnSpLocks/>
          </p:cNvCxnSpPr>
          <p:nvPr/>
        </p:nvCxnSpPr>
        <p:spPr>
          <a:xfrm flipV="1">
            <a:off x="10893564" y="2905699"/>
            <a:ext cx="0" cy="20056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706AFC-6F99-4B7A-8AAF-CFC8FD5A0421}"/>
              </a:ext>
            </a:extLst>
          </p:cNvPr>
          <p:cNvSpPr txBox="1"/>
          <p:nvPr/>
        </p:nvSpPr>
        <p:spPr>
          <a:xfrm>
            <a:off x="23107" y="533669"/>
            <a:ext cx="1098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Rate change equations: https://cccma.gitlab.io/classic/overviewCTEM.html#CTEMRateChgEqns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DDC1C5-B0FB-4661-B53A-DD1F61CCE30C}"/>
              </a:ext>
            </a:extLst>
          </p:cNvPr>
          <p:cNvSpPr txBox="1"/>
          <p:nvPr/>
        </p:nvSpPr>
        <p:spPr>
          <a:xfrm>
            <a:off x="156024" y="6105974"/>
            <a:ext cx="1190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from Sarah: I’m not sure yet how the plant functional types are used in this carbon flow diagram. Is there a different parameter for each pft?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E2775-CEE4-43D3-AA6F-9160761BDC4F}"/>
              </a:ext>
            </a:extLst>
          </p:cNvPr>
          <p:cNvSpPr txBox="1"/>
          <p:nvPr/>
        </p:nvSpPr>
        <p:spPr>
          <a:xfrm>
            <a:off x="6467958" y="1490994"/>
            <a:ext cx="2697999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CO2 associated with Fire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9D96D-09B9-464C-83BF-AC06576A600E}"/>
              </a:ext>
            </a:extLst>
          </p:cNvPr>
          <p:cNvCxnSpPr>
            <a:cxnSpLocks/>
          </p:cNvCxnSpPr>
          <p:nvPr/>
        </p:nvCxnSpPr>
        <p:spPr>
          <a:xfrm flipV="1">
            <a:off x="5941402" y="1918525"/>
            <a:ext cx="809142" cy="987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54D7F0-A44F-421D-822B-3B19B2069719}"/>
              </a:ext>
            </a:extLst>
          </p:cNvPr>
          <p:cNvSpPr txBox="1"/>
          <p:nvPr/>
        </p:nvSpPr>
        <p:spPr>
          <a:xfrm>
            <a:off x="2020785" y="1967838"/>
            <a:ext cx="267123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Gross Primary Production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E38C-8CB3-4E65-BDA6-E0FE5E6CF55B}"/>
              </a:ext>
            </a:extLst>
          </p:cNvPr>
          <p:cNvCxnSpPr>
            <a:cxnSpLocks/>
          </p:cNvCxnSpPr>
          <p:nvPr/>
        </p:nvCxnSpPr>
        <p:spPr>
          <a:xfrm>
            <a:off x="6644196" y="2983532"/>
            <a:ext cx="1296185" cy="365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C02042-EBF6-483A-BB76-EB0AB3686544}"/>
              </a:ext>
            </a:extLst>
          </p:cNvPr>
          <p:cNvSpPr txBox="1"/>
          <p:nvPr/>
        </p:nvSpPr>
        <p:spPr>
          <a:xfrm>
            <a:off x="6971066" y="2242802"/>
            <a:ext cx="153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Mortality associated with fire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1638B-3079-4E1B-A06A-E2131591B4A6}"/>
              </a:ext>
            </a:extLst>
          </p:cNvPr>
          <p:cNvCxnSpPr>
            <a:cxnSpLocks/>
          </p:cNvCxnSpPr>
          <p:nvPr/>
        </p:nvCxnSpPr>
        <p:spPr>
          <a:xfrm flipV="1">
            <a:off x="6680753" y="3815530"/>
            <a:ext cx="1294150" cy="445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484750-E628-486E-B6C8-77E8EB62D439}"/>
              </a:ext>
            </a:extLst>
          </p:cNvPr>
          <p:cNvCxnSpPr>
            <a:cxnSpLocks/>
          </p:cNvCxnSpPr>
          <p:nvPr/>
        </p:nvCxnSpPr>
        <p:spPr>
          <a:xfrm flipV="1">
            <a:off x="6683106" y="3865824"/>
            <a:ext cx="1811947" cy="1398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8BD99D-B787-4E07-8FDE-49446CAC84D5}"/>
              </a:ext>
            </a:extLst>
          </p:cNvPr>
          <p:cNvSpPr txBox="1"/>
          <p:nvPr/>
        </p:nvSpPr>
        <p:spPr>
          <a:xfrm>
            <a:off x="23107" y="951734"/>
            <a:ext cx="26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* there’s no growth respiration if NPP &lt;0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A200AC-49AA-4111-B25F-904C976E028A}"/>
              </a:ext>
            </a:extLst>
          </p:cNvPr>
          <p:cNvCxnSpPr>
            <a:cxnSpLocks/>
          </p:cNvCxnSpPr>
          <p:nvPr/>
        </p:nvCxnSpPr>
        <p:spPr>
          <a:xfrm flipV="1">
            <a:off x="8554103" y="1860326"/>
            <a:ext cx="0" cy="1443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7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621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Matrix approach to CMIP6 and TRENDY</vt:lpstr>
      <vt:lpstr>Description of a model</vt:lpstr>
      <vt:lpstr>CMIP6 - CLASS-CTEM</vt:lpstr>
      <vt:lpstr>CMIP6 - CLASS-CTEM</vt:lpstr>
      <vt:lpstr>CLASS-CTEM</vt:lpstr>
      <vt:lpstr>TRENDY - CLASSIC</vt:lpstr>
      <vt:lpstr>TRENDY - CLASSIC</vt:lpstr>
      <vt:lpstr>CLASSIC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approach to CMIP6</dc:title>
  <dc:creator>Yiqi Luo</dc:creator>
  <cp:lastModifiedBy>Sarah Shakil</cp:lastModifiedBy>
  <cp:revision>35</cp:revision>
  <dcterms:created xsi:type="dcterms:W3CDTF">2021-06-08T13:39:17Z</dcterms:created>
  <dcterms:modified xsi:type="dcterms:W3CDTF">2021-07-01T22:30:23Z</dcterms:modified>
</cp:coreProperties>
</file>