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92" r:id="rId3"/>
    <p:sldId id="295" r:id="rId4"/>
    <p:sldId id="29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2E154-CEA5-4BC7-AB72-599F6CAD164E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832FB-9ED5-4126-8C83-C81B583B3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14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8A90948E-5D17-4CA1-92B0-C27585890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4D463297-11FC-4E8C-8F16-659D06997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8407BC1-AD51-41DF-8BFF-AD3E55CC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898E7FB-60A4-46E7-941D-DCFA854E064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D68B-C85E-495A-A5A9-2A67E74E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BB5F1-5AB2-47F5-8F5E-6129AC485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53E63-3AB5-4478-8C14-6B29A9C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089BC-79A5-4704-B138-0B5766D5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8F78E-B689-42AD-8BFF-0F0EC14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7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C0086-AD27-4674-966A-61FC4C9C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BD188-C2F5-4B3C-9F9A-6B4FF1FF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A6477-81D0-41E2-B6D5-71CB6E6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97755-71D9-4C03-8CDB-25691FE9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B5904-CF1A-48F7-B2F5-3862794C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9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820DF-38FA-49BF-9FD7-354983C13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11A0E-D8CD-43C4-9394-EB47C4F30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B99C6-22FC-4CC3-B596-8A9ED870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AE240-5735-43FC-96EA-90CE4530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E5E5C-2115-40BE-9F27-1EAA08F4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8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0A221-DF67-46AD-991E-58FBBA4F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C8767-3F93-4318-9B83-4101EDA6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C70B5-B33B-4F15-A78A-93ED3E1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867E8-B1E2-4CDC-B572-F794156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FBF5D-8239-4998-B710-196E1BF7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0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7A86-A776-408B-B832-315574F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EF0F8-6B05-47E4-8728-0F4D1D40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B75A0-A49E-4A88-864C-DDBC9E85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61F27-31D6-4629-90C3-52199C228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224C5-EF7B-4370-A0BF-1E18982E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41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C6E2D-EC8D-40DA-BCC4-F1B94ED1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DCBF66-1228-4E27-977F-73AE7C2A3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3248F-FAC0-4198-ACDA-12A9DB475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9A80C-D766-4AA4-9B1F-5B8731AB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C5997-6031-466E-8C77-E1E4E205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FC5B4-CD8C-41D5-8A8F-13CAAF05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75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C0A73-C00A-4B01-B0CA-B532149B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DE913-51CB-45A0-A878-2C3BE4E33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B64D2-4ABA-4812-9EDD-8897754A7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D77B4-DF22-4652-AB60-2BF5B6167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F5764-CA9F-42C0-A248-6D6561A46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AB23A1-8075-468C-BA81-B6A2F8C6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6328F6-5248-485D-AB44-F7CBC352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4E9A2-0616-4EF4-94CF-FF07DC22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15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1013-7F72-4F02-9189-71D178C8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35586-E5D4-43C8-BC62-4061BDB8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CB21DD-15AB-4D7F-9CDB-999B5026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FA75F-589B-4427-9210-A98D845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013F8D-3A67-48CF-8046-3E99CF7B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451FD1-8D5C-4F6C-992A-DC7C3D65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535AE-A96A-4F07-9540-C8BFD81A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7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4FBC8-B2EF-4A5F-AC8C-BDF88945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40100-B50B-4339-87E7-1AD51E8E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FDECC-7E3A-4D26-87BE-DC66E0A6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D362A-6D80-43A4-8B7A-4E2B3F4A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7A832-0F84-4B71-ACE2-0C7A731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EEFEF-5E25-4CDC-8F4F-44DDE69B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8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BAEB0-EF64-43B4-BA61-F539CFE2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E44A25-1091-471B-9999-02A5AA201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46834C-B6A8-4F19-A676-4AD0E058D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F965D-8022-4181-A548-BE83224E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C0FEF-195C-48FF-B0E9-22899F91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DF301-27D8-4370-9088-D05C00B2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4DC35F-1D7F-4FB1-9732-3646B406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72CE3-F52E-4409-BC45-1B3E1DF74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026B5-3061-47DC-9E71-DD5191474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067A-5046-4BB7-ABDE-A8AF9BE374CF}" type="datetimeFigureOut">
              <a:rPr lang="zh-CN" altLang="en-US" smtClean="0"/>
              <a:t>2021/7/27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7BF23-BFD0-4F1D-985F-6C13D3FE6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950BC-1287-4D37-9C3C-29AE01DC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AAD63-FD48-4591-80D1-3E14ED4EE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B29DB2-B5AC-42C9-81A6-BBD57A3C2237}"/>
              </a:ext>
            </a:extLst>
          </p:cNvPr>
          <p:cNvSpPr txBox="1"/>
          <p:nvPr/>
        </p:nvSpPr>
        <p:spPr>
          <a:xfrm>
            <a:off x="0" y="195034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Arial" panose="020B0604020202020204" pitchFamily="34" charset="0"/>
                <a:cs typeface="Arial" panose="020B0604020202020204" pitchFamily="34" charset="0"/>
              </a:rPr>
              <a:t>IBIS Matrix Equation </a:t>
            </a:r>
            <a:endParaRPr lang="zh-CN" alt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6D0DA0-A883-481B-A20E-A50195648187}"/>
              </a:ext>
            </a:extLst>
          </p:cNvPr>
          <p:cNvSpPr txBox="1"/>
          <p:nvPr/>
        </p:nvSpPr>
        <p:spPr>
          <a:xfrm>
            <a:off x="0" y="40319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Chenyu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Bian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Lifen Jiang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EE183039-1429-4063-832B-A857675F8C86}"/>
              </a:ext>
            </a:extLst>
          </p:cNvPr>
          <p:cNvSpPr txBox="1"/>
          <p:nvPr/>
        </p:nvSpPr>
        <p:spPr>
          <a:xfrm>
            <a:off x="2732088" y="5967413"/>
            <a:ext cx="7391400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Carbon flow diagram of IBIS</a:t>
            </a:r>
            <a:endParaRPr lang="en-US" altLang="zh-CN" sz="2400">
              <a:solidFill>
                <a:srgbClr val="FF0000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F615A0-DD61-4A63-9237-829A3445281E}"/>
              </a:ext>
            </a:extLst>
          </p:cNvPr>
          <p:cNvGrpSpPr/>
          <p:nvPr/>
        </p:nvGrpSpPr>
        <p:grpSpPr>
          <a:xfrm>
            <a:off x="1676401" y="304800"/>
            <a:ext cx="8691563" cy="5251451"/>
            <a:chOff x="1676401" y="304800"/>
            <a:chExt cx="8691563" cy="5251451"/>
          </a:xfrm>
        </p:grpSpPr>
        <p:sp>
          <p:nvSpPr>
            <p:cNvPr id="3078" name="TextBox 17">
              <a:extLst>
                <a:ext uri="{FF2B5EF4-FFF2-40B4-BE49-F238E27FC236}">
                  <a16:creationId xmlns:a16="http://schemas.microsoft.com/office/drawing/2014/main" id="{46ED09E1-A9EE-43C0-84E5-119C924D8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938" y="1743075"/>
              <a:ext cx="1312862" cy="3698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Leaf</a:t>
              </a:r>
            </a:p>
          </p:txBody>
        </p:sp>
        <p:sp>
          <p:nvSpPr>
            <p:cNvPr id="3079" name="TextBox 18">
              <a:extLst>
                <a:ext uri="{FF2B5EF4-FFF2-40B4-BE49-F238E27FC236}">
                  <a16:creationId xmlns:a16="http://schemas.microsoft.com/office/drawing/2014/main" id="{4D5F9C5C-5C28-470D-8E83-7C5F658D1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100" y="4338638"/>
              <a:ext cx="2725738" cy="3683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Unprotected slow soil C</a:t>
              </a:r>
            </a:p>
          </p:txBody>
        </p:sp>
        <p:sp>
          <p:nvSpPr>
            <p:cNvPr id="3080" name="TextBox 19">
              <a:extLst>
                <a:ext uri="{FF2B5EF4-FFF2-40B4-BE49-F238E27FC236}">
                  <a16:creationId xmlns:a16="http://schemas.microsoft.com/office/drawing/2014/main" id="{BE0A5715-F19A-4A21-9015-02FA81C44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100" y="3660775"/>
              <a:ext cx="2725738" cy="369888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Protected slow C </a:t>
              </a:r>
            </a:p>
          </p:txBody>
        </p:sp>
        <p:sp>
          <p:nvSpPr>
            <p:cNvPr id="3081" name="TextBox 21">
              <a:extLst>
                <a:ext uri="{FF2B5EF4-FFF2-40B4-BE49-F238E27FC236}">
                  <a16:creationId xmlns:a16="http://schemas.microsoft.com/office/drawing/2014/main" id="{7CF1D41A-4E40-49B5-8DD9-62A2F1423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4100" y="4999038"/>
              <a:ext cx="2725738" cy="3683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Passive slow 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729326-6C8E-412F-B94A-016368DCB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3026" y="1717675"/>
              <a:ext cx="1312863" cy="3698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Wood</a:t>
              </a:r>
            </a:p>
          </p:txBody>
        </p:sp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4CBB241B-A552-45A3-90A2-96F325187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838" y="304800"/>
              <a:ext cx="1312862" cy="369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GPP</a:t>
              </a:r>
            </a:p>
          </p:txBody>
        </p: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44F456AC-5AE8-4D80-82F9-BD94F02CC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1" y="968375"/>
              <a:ext cx="1312863" cy="3698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NPP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459744-EEBF-4AB6-9F1C-AD636B2F1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988" y="1725614"/>
              <a:ext cx="1312862" cy="3698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Root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63800AC-0924-4724-8B19-9AABBE30F25C}"/>
                </a:ext>
              </a:extLst>
            </p:cNvPr>
            <p:cNvCxnSpPr>
              <a:cxnSpLocks/>
            </p:cNvCxnSpPr>
            <p:nvPr/>
          </p:nvCxnSpPr>
          <p:spPr>
            <a:xfrm>
              <a:off x="5829300" y="628651"/>
              <a:ext cx="0" cy="36036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5654EEA8-12DD-4FAD-92A1-27B54FFA5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2664" y="3830638"/>
              <a:ext cx="2130425" cy="3683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latin typeface="+mn-lt"/>
                </a:rPr>
                <a:t>Microbial C 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4E1040-0555-4AD1-B74D-C7DB9AA25204}"/>
                </a:ext>
              </a:extLst>
            </p:cNvPr>
            <p:cNvCxnSpPr>
              <a:cxnSpLocks/>
            </p:cNvCxnSpPr>
            <p:nvPr/>
          </p:nvCxnSpPr>
          <p:spPr>
            <a:xfrm>
              <a:off x="5021263" y="3411538"/>
              <a:ext cx="0" cy="4111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30BF8B4-6B57-4C6F-9B80-6E1C79AE268C}"/>
                </a:ext>
              </a:extLst>
            </p:cNvPr>
            <p:cNvCxnSpPr>
              <a:cxnSpLocks/>
            </p:cNvCxnSpPr>
            <p:nvPr/>
          </p:nvCxnSpPr>
          <p:spPr>
            <a:xfrm>
              <a:off x="4092575" y="3411538"/>
              <a:ext cx="0" cy="4111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DDBDC5-8DBB-4D1D-8E16-AE2D234A1F6A}"/>
                </a:ext>
              </a:extLst>
            </p:cNvPr>
            <p:cNvCxnSpPr/>
            <p:nvPr/>
          </p:nvCxnSpPr>
          <p:spPr>
            <a:xfrm>
              <a:off x="7664450" y="2105025"/>
              <a:ext cx="0" cy="292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19FB1DC-07D8-4B9B-9FAB-907689CEA555}"/>
                </a:ext>
              </a:extLst>
            </p:cNvPr>
            <p:cNvCxnSpPr>
              <a:cxnSpLocks/>
            </p:cNvCxnSpPr>
            <p:nvPr/>
          </p:nvCxnSpPr>
          <p:spPr>
            <a:xfrm>
              <a:off x="7545388" y="2398713"/>
              <a:ext cx="0" cy="4111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751B2B9-2268-4605-9D5A-AE36D79DF8A9}"/>
                </a:ext>
              </a:extLst>
            </p:cNvPr>
            <p:cNvCxnSpPr>
              <a:cxnSpLocks/>
            </p:cNvCxnSpPr>
            <p:nvPr/>
          </p:nvCxnSpPr>
          <p:spPr>
            <a:xfrm>
              <a:off x="4129088" y="2398713"/>
              <a:ext cx="0" cy="4111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3741AD3-C06C-485D-90C5-9B47B5E6599F}"/>
                </a:ext>
              </a:extLst>
            </p:cNvPr>
            <p:cNvCxnSpPr>
              <a:cxnSpLocks/>
            </p:cNvCxnSpPr>
            <p:nvPr/>
          </p:nvCxnSpPr>
          <p:spPr>
            <a:xfrm>
              <a:off x="5842000" y="2398713"/>
              <a:ext cx="0" cy="4111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DC3CB5-CF37-4BEA-85D8-B382448DB6DA}"/>
                </a:ext>
              </a:extLst>
            </p:cNvPr>
            <p:cNvCxnSpPr/>
            <p:nvPr/>
          </p:nvCxnSpPr>
          <p:spPr>
            <a:xfrm>
              <a:off x="4100513" y="1460500"/>
              <a:ext cx="34401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F2EB6B1-1B13-4B05-BA5F-4E513AA92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4751" y="1462088"/>
              <a:ext cx="3175" cy="2476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755AA63-2BDC-43F2-AEBC-B0E8E21FBBF2}"/>
                </a:ext>
              </a:extLst>
            </p:cNvPr>
            <p:cNvCxnSpPr>
              <a:cxnSpLocks/>
            </p:cNvCxnSpPr>
            <p:nvPr/>
          </p:nvCxnSpPr>
          <p:spPr>
            <a:xfrm>
              <a:off x="5834063" y="1260475"/>
              <a:ext cx="0" cy="4572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9330FF7-2AE7-4AA1-A52D-A99077B37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926" y="1471613"/>
              <a:ext cx="4763" cy="2460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21">
              <a:extLst>
                <a:ext uri="{FF2B5EF4-FFF2-40B4-BE49-F238E27FC236}">
                  <a16:creationId xmlns:a16="http://schemas.microsoft.com/office/drawing/2014/main" id="{CB67FD1D-F961-4707-B4AE-D3A3ADC9B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9536906" y="4595019"/>
              <a:ext cx="1176338" cy="368300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dirty="0">
                  <a:latin typeface="+mn-lt"/>
                </a:rPr>
                <a:t>Leaching</a:t>
              </a:r>
            </a:p>
          </p:txBody>
        </p:sp>
        <p:cxnSp>
          <p:nvCxnSpPr>
            <p:cNvPr id="4100" name="Straight Arrow Connector 4099">
              <a:extLst>
                <a:ext uri="{FF2B5EF4-FFF2-40B4-BE49-F238E27FC236}">
                  <a16:creationId xmlns:a16="http://schemas.microsoft.com/office/drawing/2014/main" id="{327EE181-B2C2-474A-A1AC-B3434A8E226A}"/>
                </a:ext>
              </a:extLst>
            </p:cNvPr>
            <p:cNvCxnSpPr>
              <a:endCxn id="25" idx="2"/>
            </p:cNvCxnSpPr>
            <p:nvPr/>
          </p:nvCxnSpPr>
          <p:spPr>
            <a:xfrm flipV="1">
              <a:off x="4587875" y="4198938"/>
              <a:ext cx="0" cy="9842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BD16E366-85C8-444D-8B10-4CB6FAC6B605}"/>
                </a:ext>
              </a:extLst>
            </p:cNvPr>
            <p:cNvCxnSpPr>
              <a:endCxn id="3081" idx="1"/>
            </p:cNvCxnSpPr>
            <p:nvPr/>
          </p:nvCxnSpPr>
          <p:spPr>
            <a:xfrm>
              <a:off x="4587876" y="5183188"/>
              <a:ext cx="154622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Arrow Connector 4106">
              <a:extLst>
                <a:ext uri="{FF2B5EF4-FFF2-40B4-BE49-F238E27FC236}">
                  <a16:creationId xmlns:a16="http://schemas.microsoft.com/office/drawing/2014/main" id="{93A0E554-788B-4EE3-AC66-0B2B23566F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4706938"/>
              <a:ext cx="0" cy="292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1" name="Straight Connector 4110">
              <a:extLst>
                <a:ext uri="{FF2B5EF4-FFF2-40B4-BE49-F238E27FC236}">
                  <a16:creationId xmlns:a16="http://schemas.microsoft.com/office/drawing/2014/main" id="{C777B460-7D4C-4688-8825-A925709C0F8B}"/>
                </a:ext>
              </a:extLst>
            </p:cNvPr>
            <p:cNvCxnSpPr/>
            <p:nvPr/>
          </p:nvCxnSpPr>
          <p:spPr>
            <a:xfrm>
              <a:off x="9372600" y="3414714"/>
              <a:ext cx="0" cy="110648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3" name="Straight Arrow Connector 4112">
              <a:extLst>
                <a:ext uri="{FF2B5EF4-FFF2-40B4-BE49-F238E27FC236}">
                  <a16:creationId xmlns:a16="http://schemas.microsoft.com/office/drawing/2014/main" id="{AA93D0A4-61C4-4C97-A8F6-EF91D9BFF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9363" y="4522788"/>
              <a:ext cx="51276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94116C16-9D58-4E8C-A7F5-7A21ECBCEF46}"/>
                </a:ext>
              </a:extLst>
            </p:cNvPr>
            <p:cNvCxnSpPr/>
            <p:nvPr/>
          </p:nvCxnSpPr>
          <p:spPr>
            <a:xfrm flipH="1">
              <a:off x="8848726" y="3778250"/>
              <a:ext cx="51276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7" name="Straight Connector 4116">
              <a:extLst>
                <a:ext uri="{FF2B5EF4-FFF2-40B4-BE49-F238E27FC236}">
                  <a16:creationId xmlns:a16="http://schemas.microsoft.com/office/drawing/2014/main" id="{3B4DBCFB-D9BE-4EB9-98A1-90F3450C4940}"/>
                </a:ext>
              </a:extLst>
            </p:cNvPr>
            <p:cNvCxnSpPr>
              <a:cxnSpLocks/>
            </p:cNvCxnSpPr>
            <p:nvPr/>
          </p:nvCxnSpPr>
          <p:spPr>
            <a:xfrm>
              <a:off x="8859838" y="3960813"/>
              <a:ext cx="7493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Straight Connector 4119">
              <a:extLst>
                <a:ext uri="{FF2B5EF4-FFF2-40B4-BE49-F238E27FC236}">
                  <a16:creationId xmlns:a16="http://schemas.microsoft.com/office/drawing/2014/main" id="{F762F874-BF92-4F07-A3E6-93624075EF5D}"/>
                </a:ext>
              </a:extLst>
            </p:cNvPr>
            <p:cNvCxnSpPr/>
            <p:nvPr/>
          </p:nvCxnSpPr>
          <p:spPr>
            <a:xfrm>
              <a:off x="9601200" y="3960813"/>
              <a:ext cx="0" cy="1130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B82FD63-74E6-4CE4-AEDF-B9A5C4EC669E}"/>
                </a:ext>
              </a:extLst>
            </p:cNvPr>
            <p:cNvCxnSpPr/>
            <p:nvPr/>
          </p:nvCxnSpPr>
          <p:spPr>
            <a:xfrm flipH="1">
              <a:off x="8839201" y="5086350"/>
              <a:ext cx="77787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6" name="Straight Arrow Connector 4125">
              <a:extLst>
                <a:ext uri="{FF2B5EF4-FFF2-40B4-BE49-F238E27FC236}">
                  <a16:creationId xmlns:a16="http://schemas.microsoft.com/office/drawing/2014/main" id="{0F1633C2-8019-46F2-AFF0-DE2624FC9C3E}"/>
                </a:ext>
              </a:extLst>
            </p:cNvPr>
            <p:cNvCxnSpPr/>
            <p:nvPr/>
          </p:nvCxnSpPr>
          <p:spPr>
            <a:xfrm>
              <a:off x="5653088" y="3862388"/>
              <a:ext cx="47466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B4C317F-A3A2-43D4-8086-1E7C752793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634038" y="3970338"/>
              <a:ext cx="47466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8" name="Straight Connector 4127">
              <a:extLst>
                <a:ext uri="{FF2B5EF4-FFF2-40B4-BE49-F238E27FC236}">
                  <a16:creationId xmlns:a16="http://schemas.microsoft.com/office/drawing/2014/main" id="{E906110E-0C11-4181-A642-77634F1379AE}"/>
                </a:ext>
              </a:extLst>
            </p:cNvPr>
            <p:cNvCxnSpPr/>
            <p:nvPr/>
          </p:nvCxnSpPr>
          <p:spPr>
            <a:xfrm>
              <a:off x="5267325" y="4198939"/>
              <a:ext cx="0" cy="27463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423A559-439B-468B-9ED0-93AAC1CBD1CA}"/>
                </a:ext>
              </a:extLst>
            </p:cNvPr>
            <p:cNvCxnSpPr/>
            <p:nvPr/>
          </p:nvCxnSpPr>
          <p:spPr>
            <a:xfrm>
              <a:off x="5257801" y="4471988"/>
              <a:ext cx="868363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2D9540-B003-4462-A61F-1133EE597648}"/>
                </a:ext>
              </a:extLst>
            </p:cNvPr>
            <p:cNvCxnSpPr/>
            <p:nvPr/>
          </p:nvCxnSpPr>
          <p:spPr>
            <a:xfrm>
              <a:off x="5148264" y="4559300"/>
              <a:ext cx="979487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C6F8BF7-C255-4FB7-A313-4BFEB19E1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3025" y="4198938"/>
              <a:ext cx="0" cy="36671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CF0338F-CEFD-42F7-BEDC-1398B419BBBE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4840288"/>
              <a:ext cx="25336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B34C932-6BD7-440D-84AA-11983AFD8602}"/>
                </a:ext>
              </a:extLst>
            </p:cNvPr>
            <p:cNvCxnSpPr>
              <a:cxnSpLocks/>
            </p:cNvCxnSpPr>
            <p:nvPr/>
          </p:nvCxnSpPr>
          <p:spPr>
            <a:xfrm>
              <a:off x="8851900" y="5235575"/>
              <a:ext cx="10731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95EAD9E-0341-4D91-B101-3D64D4C07E12}"/>
                </a:ext>
              </a:extLst>
            </p:cNvPr>
            <p:cNvCxnSpPr>
              <a:cxnSpLocks/>
            </p:cNvCxnSpPr>
            <p:nvPr/>
          </p:nvCxnSpPr>
          <p:spPr>
            <a:xfrm>
              <a:off x="9609138" y="4337050"/>
              <a:ext cx="330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0" name="Connector: Curved 4129">
              <a:extLst>
                <a:ext uri="{FF2B5EF4-FFF2-40B4-BE49-F238E27FC236}">
                  <a16:creationId xmlns:a16="http://schemas.microsoft.com/office/drawing/2014/main" id="{4BC9F223-6D23-4821-8589-EFFCAE3BE6B1}"/>
                </a:ext>
              </a:extLst>
            </p:cNvPr>
            <p:cNvCxnSpPr/>
            <p:nvPr/>
          </p:nvCxnSpPr>
          <p:spPr>
            <a:xfrm rot="10800000" flipV="1">
              <a:off x="3886201" y="3492501"/>
              <a:ext cx="206375" cy="168275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7">
              <a:extLst>
                <a:ext uri="{FF2B5EF4-FFF2-40B4-BE49-F238E27FC236}">
                  <a16:creationId xmlns:a16="http://schemas.microsoft.com/office/drawing/2014/main" id="{A6D75037-C89B-41D2-A75D-7919B30C8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5" y="4133851"/>
              <a:ext cx="508000" cy="3079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dirty="0">
                  <a:latin typeface="+mn-lt"/>
                </a:rPr>
                <a:t>CO</a:t>
              </a:r>
              <a:r>
                <a:rPr lang="en-US" altLang="en-US" sz="1400" baseline="-25000" dirty="0">
                  <a:latin typeface="+mn-lt"/>
                </a:rPr>
                <a:t>2</a:t>
              </a:r>
            </a:p>
          </p:txBody>
        </p:sp>
        <p:sp>
          <p:nvSpPr>
            <p:cNvPr id="125" name="TextBox 17">
              <a:extLst>
                <a:ext uri="{FF2B5EF4-FFF2-40B4-BE49-F238E27FC236}">
                  <a16:creationId xmlns:a16="http://schemas.microsoft.com/office/drawing/2014/main" id="{6B63C7D4-1E49-4F85-93BD-6995AD949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3450" y="3479800"/>
              <a:ext cx="508000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dirty="0">
                  <a:latin typeface="+mn-lt"/>
                </a:rPr>
                <a:t>CO</a:t>
              </a:r>
              <a:r>
                <a:rPr lang="en-US" altLang="en-US" sz="1400" baseline="-25000" dirty="0">
                  <a:latin typeface="+mn-lt"/>
                </a:rPr>
                <a:t>2</a:t>
              </a:r>
            </a:p>
          </p:txBody>
        </p:sp>
        <p:sp>
          <p:nvSpPr>
            <p:cNvPr id="127" name="TextBox 17">
              <a:extLst>
                <a:ext uri="{FF2B5EF4-FFF2-40B4-BE49-F238E27FC236}">
                  <a16:creationId xmlns:a16="http://schemas.microsoft.com/office/drawing/2014/main" id="{D21D45BB-D6ED-4B31-B42F-5ACD39750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8550" y="5248276"/>
              <a:ext cx="508000" cy="3079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dirty="0">
                  <a:latin typeface="+mn-lt"/>
                </a:rPr>
                <a:t>CO</a:t>
              </a:r>
              <a:r>
                <a:rPr lang="en-US" altLang="en-US" sz="1400" baseline="-25000" dirty="0">
                  <a:latin typeface="+mn-lt"/>
                </a:rPr>
                <a:t>2</a:t>
              </a:r>
            </a:p>
          </p:txBody>
        </p:sp>
        <p:sp>
          <p:nvSpPr>
            <p:cNvPr id="128" name="TextBox 17">
              <a:extLst>
                <a:ext uri="{FF2B5EF4-FFF2-40B4-BE49-F238E27FC236}">
                  <a16:creationId xmlns:a16="http://schemas.microsoft.com/office/drawing/2014/main" id="{F6B7D807-9B13-47B8-80E9-7BF4119B0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0175" y="4578350"/>
              <a:ext cx="508000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dirty="0">
                  <a:latin typeface="+mn-lt"/>
                </a:rPr>
                <a:t>CO</a:t>
              </a:r>
              <a:r>
                <a:rPr lang="en-US" altLang="en-US" sz="1400" baseline="-25000" dirty="0">
                  <a:latin typeface="+mn-lt"/>
                </a:rPr>
                <a:t>2</a:t>
              </a:r>
            </a:p>
          </p:txBody>
        </p:sp>
        <p:sp>
          <p:nvSpPr>
            <p:cNvPr id="129" name="TextBox 17">
              <a:extLst>
                <a:ext uri="{FF2B5EF4-FFF2-40B4-BE49-F238E27FC236}">
                  <a16:creationId xmlns:a16="http://schemas.microsoft.com/office/drawing/2014/main" id="{9F0055A6-914C-430E-8034-6A0AB2383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6938" y="696914"/>
              <a:ext cx="508000" cy="3079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dirty="0">
                  <a:latin typeface="+mn-lt"/>
                </a:rPr>
                <a:t>CO</a:t>
              </a:r>
              <a:r>
                <a:rPr lang="en-US" altLang="en-US" sz="1400" baseline="-25000" dirty="0">
                  <a:latin typeface="+mn-lt"/>
                </a:rPr>
                <a:t>2</a:t>
              </a:r>
            </a:p>
          </p:txBody>
        </p:sp>
        <p:sp>
          <p:nvSpPr>
            <p:cNvPr id="130" name="TextBox 17">
              <a:extLst>
                <a:ext uri="{FF2B5EF4-FFF2-40B4-BE49-F238E27FC236}">
                  <a16:creationId xmlns:a16="http://schemas.microsoft.com/office/drawing/2014/main" id="{F2F84746-5AB1-4421-8DCC-4E82FA0FD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138" y="3492500"/>
              <a:ext cx="508000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400" dirty="0">
                  <a:latin typeface="+mn-lt"/>
                </a:rPr>
                <a:t>CO</a:t>
              </a:r>
              <a:r>
                <a:rPr lang="en-US" altLang="en-US" sz="1400" baseline="-25000" dirty="0">
                  <a:latin typeface="+mn-lt"/>
                </a:rPr>
                <a:t>2</a:t>
              </a:r>
            </a:p>
          </p:txBody>
        </p: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40ABFF80-53F6-417A-99E6-28BE2377A847}"/>
                </a:ext>
              </a:extLst>
            </p:cNvPr>
            <p:cNvCxnSpPr/>
            <p:nvPr/>
          </p:nvCxnSpPr>
          <p:spPr>
            <a:xfrm rot="10800000" flipV="1">
              <a:off x="4819650" y="3508376"/>
              <a:ext cx="204788" cy="169863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Curved 136">
              <a:extLst>
                <a:ext uri="{FF2B5EF4-FFF2-40B4-BE49-F238E27FC236}">
                  <a16:creationId xmlns:a16="http://schemas.microsoft.com/office/drawing/2014/main" id="{444F2445-F4BB-445B-96E1-EB68E6935D50}"/>
                </a:ext>
              </a:extLst>
            </p:cNvPr>
            <p:cNvCxnSpPr>
              <a:cxnSpLocks/>
            </p:cNvCxnSpPr>
            <p:nvPr/>
          </p:nvCxnSpPr>
          <p:spPr>
            <a:xfrm>
              <a:off x="5838825" y="700088"/>
              <a:ext cx="228600" cy="138112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or: Curved 142">
              <a:extLst>
                <a:ext uri="{FF2B5EF4-FFF2-40B4-BE49-F238E27FC236}">
                  <a16:creationId xmlns:a16="http://schemas.microsoft.com/office/drawing/2014/main" id="{A16D2F2E-16C0-4BDD-8693-A30426EE5F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95963" y="4044951"/>
              <a:ext cx="239713" cy="119062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669714ED-E7FF-49D5-AE5E-C1925FC1BC92}"/>
                </a:ext>
              </a:extLst>
            </p:cNvPr>
            <p:cNvCxnSpPr/>
            <p:nvPr/>
          </p:nvCxnSpPr>
          <p:spPr>
            <a:xfrm rot="10800000" flipV="1">
              <a:off x="5627689" y="4583114"/>
              <a:ext cx="206375" cy="168275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3D2D7AA1-D13F-4CB3-8837-1840227DEABF}"/>
                </a:ext>
              </a:extLst>
            </p:cNvPr>
            <p:cNvCxnSpPr/>
            <p:nvPr/>
          </p:nvCxnSpPr>
          <p:spPr>
            <a:xfrm rot="10800000" flipV="1">
              <a:off x="5268914" y="5213351"/>
              <a:ext cx="206375" cy="169863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73EEF0-59FC-4CF4-95F8-C029BF2AB413}"/>
                </a:ext>
              </a:extLst>
            </p:cNvPr>
            <p:cNvCxnSpPr/>
            <p:nvPr/>
          </p:nvCxnSpPr>
          <p:spPr>
            <a:xfrm>
              <a:off x="3954463" y="2405063"/>
              <a:ext cx="37211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BFA2005-07A8-4514-824C-88DE1F68AE88}"/>
                </a:ext>
              </a:extLst>
            </p:cNvPr>
            <p:cNvCxnSpPr/>
            <p:nvPr/>
          </p:nvCxnSpPr>
          <p:spPr>
            <a:xfrm>
              <a:off x="3957638" y="2112963"/>
              <a:ext cx="0" cy="292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6003AFB-3DBB-4CF8-A59B-82B85E8843AB}"/>
                </a:ext>
              </a:extLst>
            </p:cNvPr>
            <p:cNvCxnSpPr/>
            <p:nvPr/>
          </p:nvCxnSpPr>
          <p:spPr>
            <a:xfrm>
              <a:off x="5843588" y="2106613"/>
              <a:ext cx="0" cy="292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441005A-D4E8-42DB-925D-54D564BA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1" y="2828925"/>
              <a:ext cx="2746375" cy="58578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dirty="0">
                  <a:latin typeface="+mn-lt"/>
                </a:rPr>
                <a:t>Decomposable plant matter</a:t>
              </a:r>
            </a:p>
            <a:p>
              <a:pPr algn="ctr">
                <a:defRPr/>
              </a:pPr>
              <a:r>
                <a:rPr lang="en-US" altLang="en-US" sz="1600" dirty="0">
                  <a:latin typeface="+mn-lt"/>
                </a:rPr>
                <a:t>(leaf litter, fine roots, wood) 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7AEB9B-7D7A-4957-8A99-9FC88462C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4688" y="2830514"/>
              <a:ext cx="2667000" cy="5857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dirty="0">
                  <a:latin typeface="+mn-lt"/>
                </a:rPr>
                <a:t>Structural plant matter</a:t>
              </a:r>
            </a:p>
            <a:p>
              <a:pPr algn="ctr">
                <a:defRPr/>
              </a:pPr>
              <a:r>
                <a:rPr lang="en-US" altLang="en-US" sz="1600" dirty="0">
                  <a:latin typeface="+mn-lt"/>
                </a:rPr>
                <a:t>(leaf litter, fine roots, wood) 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DC554C-1405-4109-9EB2-7CF64DBEA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5189" y="2830514"/>
              <a:ext cx="3152775" cy="58578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1600" dirty="0">
                  <a:latin typeface="+mn-lt"/>
                </a:rPr>
                <a:t>Resistant (lignin) plant matter</a:t>
              </a:r>
            </a:p>
            <a:p>
              <a:pPr algn="ctr">
                <a:defRPr/>
              </a:pPr>
              <a:r>
                <a:rPr lang="en-US" altLang="en-US" sz="1600" dirty="0">
                  <a:latin typeface="+mn-lt"/>
                </a:rPr>
                <a:t>(leaf litter, fine roots, wood)  </a:t>
              </a:r>
            </a:p>
          </p:txBody>
        </p:sp>
      </p:grpSp>
      <p:sp>
        <p:nvSpPr>
          <p:cNvPr id="6204" name="TextBox 61">
            <a:extLst>
              <a:ext uri="{FF2B5EF4-FFF2-40B4-BE49-F238E27FC236}">
                <a16:creationId xmlns:a16="http://schemas.microsoft.com/office/drawing/2014/main" id="{E6324A8A-00A9-4BFF-B2E5-0BACC3D6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0" y="63976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NimbusRomNo9L-Regu"/>
              </a:rPr>
              <a:t>Kucharik et al. 2000</a:t>
            </a: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7">
            <a:extLst>
              <a:ext uri="{FF2B5EF4-FFF2-40B4-BE49-F238E27FC236}">
                <a16:creationId xmlns:a16="http://schemas.microsoft.com/office/drawing/2014/main" id="{346BAD23-73C8-4F72-9E6B-499EA83E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61" y="1882493"/>
            <a:ext cx="1312862" cy="36988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Leaf (X1)</a:t>
            </a: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F5B04BEF-EC76-4141-ACB5-64E2AA785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683" y="1882493"/>
            <a:ext cx="1312863" cy="36988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Wood (X2)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4A85E07A-3F86-4C6D-9C38-84C13084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240" y="469619"/>
            <a:ext cx="1312862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GPP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632EC4B1-A7C0-48F2-B8DF-4971DD8B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003" y="1133194"/>
            <a:ext cx="1312863" cy="369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NPP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87FC29E6-720F-4CC3-BD74-3A75BD30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379" y="1882494"/>
            <a:ext cx="1312862" cy="3698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Root (X3)</a:t>
            </a:r>
          </a:p>
        </p:txBody>
      </p:sp>
      <p:cxnSp>
        <p:nvCxnSpPr>
          <p:cNvPr id="11" name="Straight Arrow Connector 2">
            <a:extLst>
              <a:ext uri="{FF2B5EF4-FFF2-40B4-BE49-F238E27FC236}">
                <a16:creationId xmlns:a16="http://schemas.microsoft.com/office/drawing/2014/main" id="{C6F0DB9F-FDEF-48AE-AD37-007B28ECBB82}"/>
              </a:ext>
            </a:extLst>
          </p:cNvPr>
          <p:cNvCxnSpPr>
            <a:cxnSpLocks/>
          </p:cNvCxnSpPr>
          <p:nvPr/>
        </p:nvCxnSpPr>
        <p:spPr>
          <a:xfrm>
            <a:off x="5747702" y="793470"/>
            <a:ext cx="0" cy="360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21143BE8-CAEA-4921-B4F3-80A048A6CBF9}"/>
              </a:ext>
            </a:extLst>
          </p:cNvPr>
          <p:cNvCxnSpPr>
            <a:cxnSpLocks/>
          </p:cNvCxnSpPr>
          <p:nvPr/>
        </p:nvCxnSpPr>
        <p:spPr>
          <a:xfrm>
            <a:off x="7905910" y="2245433"/>
            <a:ext cx="0" cy="101599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4">
            <a:extLst>
              <a:ext uri="{FF2B5EF4-FFF2-40B4-BE49-F238E27FC236}">
                <a16:creationId xmlns:a16="http://schemas.microsoft.com/office/drawing/2014/main" id="{09A40443-84F0-4A8C-9A42-AB3160B538B8}"/>
              </a:ext>
            </a:extLst>
          </p:cNvPr>
          <p:cNvCxnSpPr>
            <a:cxnSpLocks/>
          </p:cNvCxnSpPr>
          <p:nvPr/>
        </p:nvCxnSpPr>
        <p:spPr>
          <a:xfrm flipV="1">
            <a:off x="4018915" y="1620558"/>
            <a:ext cx="3476895" cy="47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6">
            <a:extLst>
              <a:ext uri="{FF2B5EF4-FFF2-40B4-BE49-F238E27FC236}">
                <a16:creationId xmlns:a16="http://schemas.microsoft.com/office/drawing/2014/main" id="{9CDC0FB6-3528-45F0-BF32-67A5D9F9FA1C}"/>
              </a:ext>
            </a:extLst>
          </p:cNvPr>
          <p:cNvCxnSpPr>
            <a:cxnSpLocks/>
          </p:cNvCxnSpPr>
          <p:nvPr/>
        </p:nvCxnSpPr>
        <p:spPr>
          <a:xfrm flipH="1">
            <a:off x="7479827" y="1620558"/>
            <a:ext cx="3175" cy="2476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0">
            <a:extLst>
              <a:ext uri="{FF2B5EF4-FFF2-40B4-BE49-F238E27FC236}">
                <a16:creationId xmlns:a16="http://schemas.microsoft.com/office/drawing/2014/main" id="{B3340383-384E-402A-88ED-7A0398714405}"/>
              </a:ext>
            </a:extLst>
          </p:cNvPr>
          <p:cNvCxnSpPr>
            <a:cxnSpLocks/>
          </p:cNvCxnSpPr>
          <p:nvPr/>
        </p:nvCxnSpPr>
        <p:spPr>
          <a:xfrm>
            <a:off x="5752465" y="1425294"/>
            <a:ext cx="0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2">
            <a:extLst>
              <a:ext uri="{FF2B5EF4-FFF2-40B4-BE49-F238E27FC236}">
                <a16:creationId xmlns:a16="http://schemas.microsoft.com/office/drawing/2014/main" id="{5BD14DB3-5AF4-48F0-9E74-EB3B118306AD}"/>
              </a:ext>
            </a:extLst>
          </p:cNvPr>
          <p:cNvCxnSpPr>
            <a:cxnSpLocks/>
          </p:cNvCxnSpPr>
          <p:nvPr/>
        </p:nvCxnSpPr>
        <p:spPr>
          <a:xfrm flipH="1">
            <a:off x="4017328" y="1636432"/>
            <a:ext cx="4763" cy="2460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7">
            <a:extLst>
              <a:ext uri="{FF2B5EF4-FFF2-40B4-BE49-F238E27FC236}">
                <a16:creationId xmlns:a16="http://schemas.microsoft.com/office/drawing/2014/main" id="{20A247BF-C040-473B-822A-FFE084FFC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340" y="861733"/>
            <a:ext cx="5080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CO</a:t>
            </a:r>
            <a:r>
              <a:rPr lang="en-US" altLang="en-US" sz="1400" baseline="-25000" dirty="0">
                <a:latin typeface="+mn-lt"/>
              </a:rPr>
              <a:t>2</a:t>
            </a:r>
          </a:p>
        </p:txBody>
      </p:sp>
      <p:cxnSp>
        <p:nvCxnSpPr>
          <p:cNvPr id="50" name="Connector: Curved 136">
            <a:extLst>
              <a:ext uri="{FF2B5EF4-FFF2-40B4-BE49-F238E27FC236}">
                <a16:creationId xmlns:a16="http://schemas.microsoft.com/office/drawing/2014/main" id="{9F0D7770-1967-48A4-957C-5E9633D891F2}"/>
              </a:ext>
            </a:extLst>
          </p:cNvPr>
          <p:cNvCxnSpPr>
            <a:cxnSpLocks/>
          </p:cNvCxnSpPr>
          <p:nvPr/>
        </p:nvCxnSpPr>
        <p:spPr>
          <a:xfrm>
            <a:off x="5757227" y="864907"/>
            <a:ext cx="228600" cy="13811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67">
            <a:extLst>
              <a:ext uri="{FF2B5EF4-FFF2-40B4-BE49-F238E27FC236}">
                <a16:creationId xmlns:a16="http://schemas.microsoft.com/office/drawing/2014/main" id="{09602D25-FDDF-48A5-B8B1-529E4E6809A0}"/>
              </a:ext>
            </a:extLst>
          </p:cNvPr>
          <p:cNvCxnSpPr/>
          <p:nvPr/>
        </p:nvCxnSpPr>
        <p:spPr>
          <a:xfrm>
            <a:off x="4019868" y="2252381"/>
            <a:ext cx="0" cy="2921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68">
            <a:extLst>
              <a:ext uri="{FF2B5EF4-FFF2-40B4-BE49-F238E27FC236}">
                <a16:creationId xmlns:a16="http://schemas.microsoft.com/office/drawing/2014/main" id="{555276C6-507E-4CED-8190-3D283C563E33}"/>
              </a:ext>
            </a:extLst>
          </p:cNvPr>
          <p:cNvCxnSpPr>
            <a:cxnSpLocks/>
          </p:cNvCxnSpPr>
          <p:nvPr/>
        </p:nvCxnSpPr>
        <p:spPr>
          <a:xfrm>
            <a:off x="5764529" y="2245433"/>
            <a:ext cx="0" cy="1786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69">
            <a:extLst>
              <a:ext uri="{FF2B5EF4-FFF2-40B4-BE49-F238E27FC236}">
                <a16:creationId xmlns:a16="http://schemas.microsoft.com/office/drawing/2014/main" id="{86874810-EFF9-49AC-A79A-A7EC2EF2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152" y="2831185"/>
            <a:ext cx="786384" cy="74066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Decom Leaf L (X4)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3DDDE4-4D61-4C51-8A8F-DD23960C6B09}"/>
              </a:ext>
            </a:extLst>
          </p:cNvPr>
          <p:cNvSpPr txBox="1"/>
          <p:nvPr/>
        </p:nvSpPr>
        <p:spPr>
          <a:xfrm>
            <a:off x="3592194" y="15482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4ED401F-CC40-4527-B531-0A1FB7E70D04}"/>
              </a:ext>
            </a:extLst>
          </p:cNvPr>
          <p:cNvSpPr txBox="1"/>
          <p:nvPr/>
        </p:nvSpPr>
        <p:spPr>
          <a:xfrm>
            <a:off x="5360624" y="15709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46406F-0C46-4DF0-82AB-3DA9CFE0AAFB}"/>
              </a:ext>
            </a:extLst>
          </p:cNvPr>
          <p:cNvSpPr txBox="1"/>
          <p:nvPr/>
        </p:nvSpPr>
        <p:spPr>
          <a:xfrm>
            <a:off x="7495810" y="15482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94AB2F8D-98A2-4EA3-92C8-E85C731A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433" y="2831185"/>
            <a:ext cx="786384" cy="74066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Decom Wood L (X5)</a:t>
            </a:r>
          </a:p>
        </p:txBody>
      </p:sp>
      <p:sp>
        <p:nvSpPr>
          <p:cNvPr id="63" name="TextBox 69">
            <a:extLst>
              <a:ext uri="{FF2B5EF4-FFF2-40B4-BE49-F238E27FC236}">
                <a16:creationId xmlns:a16="http://schemas.microsoft.com/office/drawing/2014/main" id="{B01F0073-706C-4BE8-9F83-89199FFE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714" y="2831185"/>
            <a:ext cx="786384" cy="74066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Decom Root L (X6)</a:t>
            </a:r>
          </a:p>
        </p:txBody>
      </p:sp>
      <p:sp>
        <p:nvSpPr>
          <p:cNvPr id="64" name="TextBox 69">
            <a:extLst>
              <a:ext uri="{FF2B5EF4-FFF2-40B4-BE49-F238E27FC236}">
                <a16:creationId xmlns:a16="http://schemas.microsoft.com/office/drawing/2014/main" id="{243EBB06-A8CB-4B19-8A1A-9E05CEE0D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1345" y="2831185"/>
            <a:ext cx="786384" cy="74066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lt"/>
              </a:rPr>
              <a:t>Str </a:t>
            </a:r>
          </a:p>
          <a:p>
            <a:pPr algn="ctr">
              <a:defRPr/>
            </a:pPr>
            <a:r>
              <a:rPr lang="en-US" altLang="en-US" sz="1400" dirty="0">
                <a:latin typeface="+mn-lt"/>
              </a:rPr>
              <a:t>Leaf L (X7)</a:t>
            </a:r>
          </a:p>
        </p:txBody>
      </p:sp>
      <p:sp>
        <p:nvSpPr>
          <p:cNvPr id="65" name="TextBox 69">
            <a:extLst>
              <a:ext uri="{FF2B5EF4-FFF2-40B4-BE49-F238E27FC236}">
                <a16:creationId xmlns:a16="http://schemas.microsoft.com/office/drawing/2014/main" id="{A29CE8B2-18E9-4F39-9884-84A08C58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626" y="2831185"/>
            <a:ext cx="786384" cy="74066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400" dirty="0">
                <a:latin typeface="+mn-lt"/>
              </a:rPr>
              <a:t>Str </a:t>
            </a:r>
            <a:r>
              <a:rPr lang="en-US" altLang="en-US" sz="1400" dirty="0">
                <a:latin typeface="+mn-lt"/>
              </a:rPr>
              <a:t>Wood L (X8)</a:t>
            </a:r>
          </a:p>
        </p:txBody>
      </p:sp>
      <p:sp>
        <p:nvSpPr>
          <p:cNvPr id="66" name="TextBox 69">
            <a:extLst>
              <a:ext uri="{FF2B5EF4-FFF2-40B4-BE49-F238E27FC236}">
                <a16:creationId xmlns:a16="http://schemas.microsoft.com/office/drawing/2014/main" id="{D7562B8C-707F-4101-9C84-EA315F287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557" y="2831185"/>
            <a:ext cx="786384" cy="74066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Str</a:t>
            </a:r>
          </a:p>
          <a:p>
            <a:pPr algn="ctr">
              <a:defRPr/>
            </a:pPr>
            <a:r>
              <a:rPr lang="en-US" altLang="en-US" sz="1400" dirty="0">
                <a:latin typeface="+mn-lt"/>
              </a:rPr>
              <a:t>Root L (X9)</a:t>
            </a:r>
          </a:p>
        </p:txBody>
      </p:sp>
      <p:sp>
        <p:nvSpPr>
          <p:cNvPr id="67" name="TextBox 69">
            <a:extLst>
              <a:ext uri="{FF2B5EF4-FFF2-40B4-BE49-F238E27FC236}">
                <a16:creationId xmlns:a16="http://schemas.microsoft.com/office/drawing/2014/main" id="{27083921-292D-4622-888E-977EA4ED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831185"/>
            <a:ext cx="786384" cy="73866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Lignin</a:t>
            </a:r>
          </a:p>
          <a:p>
            <a:pPr algn="ctr">
              <a:defRPr/>
            </a:pPr>
            <a:r>
              <a:rPr lang="en-US" altLang="en-US" sz="1400" dirty="0">
                <a:latin typeface="+mn-lt"/>
              </a:rPr>
              <a:t>Leaf L (X10)</a:t>
            </a:r>
          </a:p>
        </p:txBody>
      </p:sp>
      <p:sp>
        <p:nvSpPr>
          <p:cNvPr id="68" name="TextBox 69">
            <a:extLst>
              <a:ext uri="{FF2B5EF4-FFF2-40B4-BE49-F238E27FC236}">
                <a16:creationId xmlns:a16="http://schemas.microsoft.com/office/drawing/2014/main" id="{E2F4B75A-124B-4664-B41F-77AB33867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819" y="2831185"/>
            <a:ext cx="786384" cy="73866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Lignin</a:t>
            </a:r>
          </a:p>
          <a:p>
            <a:pPr algn="ctr">
              <a:defRPr/>
            </a:pPr>
            <a:r>
              <a:rPr lang="en-US" altLang="en-US" sz="1400" dirty="0">
                <a:latin typeface="+mn-lt"/>
              </a:rPr>
              <a:t> Wood L (X11)</a:t>
            </a:r>
          </a:p>
        </p:txBody>
      </p:sp>
      <p:sp>
        <p:nvSpPr>
          <p:cNvPr id="69" name="TextBox 69">
            <a:extLst>
              <a:ext uri="{FF2B5EF4-FFF2-40B4-BE49-F238E27FC236}">
                <a16:creationId xmlns:a16="http://schemas.microsoft.com/office/drawing/2014/main" id="{1B76B3AB-8F4E-48A2-96E7-9BDF13A9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403" y="2831185"/>
            <a:ext cx="786384" cy="73866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Lignin</a:t>
            </a:r>
          </a:p>
          <a:p>
            <a:pPr algn="ctr">
              <a:defRPr/>
            </a:pPr>
            <a:r>
              <a:rPr lang="en-US" altLang="en-US" sz="1400" dirty="0">
                <a:latin typeface="+mn-lt"/>
              </a:rPr>
              <a:t>Root L (X12)</a:t>
            </a:r>
          </a:p>
        </p:txBody>
      </p:sp>
      <p:cxnSp>
        <p:nvCxnSpPr>
          <p:cNvPr id="70" name="Straight Arrow Connector 72">
            <a:extLst>
              <a:ext uri="{FF2B5EF4-FFF2-40B4-BE49-F238E27FC236}">
                <a16:creationId xmlns:a16="http://schemas.microsoft.com/office/drawing/2014/main" id="{2C86F9A0-BA64-457A-9728-B817EB87EF84}"/>
              </a:ext>
            </a:extLst>
          </p:cNvPr>
          <p:cNvCxnSpPr>
            <a:cxnSpLocks/>
          </p:cNvCxnSpPr>
          <p:nvPr/>
        </p:nvCxnSpPr>
        <p:spPr>
          <a:xfrm>
            <a:off x="2187512" y="2530584"/>
            <a:ext cx="1" cy="30060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2">
            <a:extLst>
              <a:ext uri="{FF2B5EF4-FFF2-40B4-BE49-F238E27FC236}">
                <a16:creationId xmlns:a16="http://schemas.microsoft.com/office/drawing/2014/main" id="{DFEAAEB1-E89C-483E-91EF-2BFF25FABD3A}"/>
              </a:ext>
            </a:extLst>
          </p:cNvPr>
          <p:cNvCxnSpPr>
            <a:cxnSpLocks/>
          </p:cNvCxnSpPr>
          <p:nvPr/>
        </p:nvCxnSpPr>
        <p:spPr>
          <a:xfrm>
            <a:off x="4865133" y="2561944"/>
            <a:ext cx="1" cy="26924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4">
            <a:extLst>
              <a:ext uri="{FF2B5EF4-FFF2-40B4-BE49-F238E27FC236}">
                <a16:creationId xmlns:a16="http://schemas.microsoft.com/office/drawing/2014/main" id="{C3C34373-9615-4641-AB59-5F61AF42E48D}"/>
              </a:ext>
            </a:extLst>
          </p:cNvPr>
          <p:cNvCxnSpPr>
            <a:cxnSpLocks/>
          </p:cNvCxnSpPr>
          <p:nvPr/>
        </p:nvCxnSpPr>
        <p:spPr>
          <a:xfrm>
            <a:off x="2187512" y="2539914"/>
            <a:ext cx="5292315" cy="220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2">
            <a:extLst>
              <a:ext uri="{FF2B5EF4-FFF2-40B4-BE49-F238E27FC236}">
                <a16:creationId xmlns:a16="http://schemas.microsoft.com/office/drawing/2014/main" id="{0E821720-0681-4686-81CF-563A45755503}"/>
              </a:ext>
            </a:extLst>
          </p:cNvPr>
          <p:cNvCxnSpPr>
            <a:cxnSpLocks/>
          </p:cNvCxnSpPr>
          <p:nvPr/>
        </p:nvCxnSpPr>
        <p:spPr>
          <a:xfrm>
            <a:off x="7472501" y="2561944"/>
            <a:ext cx="1" cy="26924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4">
            <a:extLst>
              <a:ext uri="{FF2B5EF4-FFF2-40B4-BE49-F238E27FC236}">
                <a16:creationId xmlns:a16="http://schemas.microsoft.com/office/drawing/2014/main" id="{4055B289-258C-48E7-9F53-0D28EE6FA1DF}"/>
              </a:ext>
            </a:extLst>
          </p:cNvPr>
          <p:cNvCxnSpPr>
            <a:cxnSpLocks/>
          </p:cNvCxnSpPr>
          <p:nvPr/>
        </p:nvCxnSpPr>
        <p:spPr>
          <a:xfrm>
            <a:off x="4168775" y="2344103"/>
            <a:ext cx="5119688" cy="12406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72">
            <a:extLst>
              <a:ext uri="{FF2B5EF4-FFF2-40B4-BE49-F238E27FC236}">
                <a16:creationId xmlns:a16="http://schemas.microsoft.com/office/drawing/2014/main" id="{FD9CCF18-1309-4AAB-BC41-8D2FFA5EAC0D}"/>
              </a:ext>
            </a:extLst>
          </p:cNvPr>
          <p:cNvCxnSpPr>
            <a:cxnSpLocks/>
          </p:cNvCxnSpPr>
          <p:nvPr/>
        </p:nvCxnSpPr>
        <p:spPr>
          <a:xfrm>
            <a:off x="4168775" y="2343956"/>
            <a:ext cx="1" cy="48722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2">
            <a:extLst>
              <a:ext uri="{FF2B5EF4-FFF2-40B4-BE49-F238E27FC236}">
                <a16:creationId xmlns:a16="http://schemas.microsoft.com/office/drawing/2014/main" id="{9111C8F2-480F-4975-954E-8F9219C8EC27}"/>
              </a:ext>
            </a:extLst>
          </p:cNvPr>
          <p:cNvCxnSpPr>
            <a:cxnSpLocks/>
          </p:cNvCxnSpPr>
          <p:nvPr/>
        </p:nvCxnSpPr>
        <p:spPr>
          <a:xfrm>
            <a:off x="6670593" y="2343956"/>
            <a:ext cx="1" cy="48722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72">
            <a:extLst>
              <a:ext uri="{FF2B5EF4-FFF2-40B4-BE49-F238E27FC236}">
                <a16:creationId xmlns:a16="http://schemas.microsoft.com/office/drawing/2014/main" id="{4317666D-B586-4A5D-B430-6580A235D8AC}"/>
              </a:ext>
            </a:extLst>
          </p:cNvPr>
          <p:cNvCxnSpPr>
            <a:cxnSpLocks/>
          </p:cNvCxnSpPr>
          <p:nvPr/>
        </p:nvCxnSpPr>
        <p:spPr>
          <a:xfrm>
            <a:off x="9292649" y="2343956"/>
            <a:ext cx="1" cy="48722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54">
            <a:extLst>
              <a:ext uri="{FF2B5EF4-FFF2-40B4-BE49-F238E27FC236}">
                <a16:creationId xmlns:a16="http://schemas.microsoft.com/office/drawing/2014/main" id="{81FE1DF1-B776-40FF-8BF0-1412679E6151}"/>
              </a:ext>
            </a:extLst>
          </p:cNvPr>
          <p:cNvCxnSpPr>
            <a:cxnSpLocks/>
          </p:cNvCxnSpPr>
          <p:nvPr/>
        </p:nvCxnSpPr>
        <p:spPr>
          <a:xfrm>
            <a:off x="3086625" y="2460745"/>
            <a:ext cx="53846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72">
            <a:extLst>
              <a:ext uri="{FF2B5EF4-FFF2-40B4-BE49-F238E27FC236}">
                <a16:creationId xmlns:a16="http://schemas.microsoft.com/office/drawing/2014/main" id="{362921F1-47D0-4CBB-B7A5-9D7B28A22D34}"/>
              </a:ext>
            </a:extLst>
          </p:cNvPr>
          <p:cNvCxnSpPr>
            <a:cxnSpLocks/>
          </p:cNvCxnSpPr>
          <p:nvPr/>
        </p:nvCxnSpPr>
        <p:spPr>
          <a:xfrm>
            <a:off x="8467011" y="2448339"/>
            <a:ext cx="0" cy="396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2">
            <a:extLst>
              <a:ext uri="{FF2B5EF4-FFF2-40B4-BE49-F238E27FC236}">
                <a16:creationId xmlns:a16="http://schemas.microsoft.com/office/drawing/2014/main" id="{1F754114-8998-42C6-AC59-C9CD447AD6BB}"/>
              </a:ext>
            </a:extLst>
          </p:cNvPr>
          <p:cNvCxnSpPr>
            <a:cxnSpLocks/>
          </p:cNvCxnSpPr>
          <p:nvPr/>
        </p:nvCxnSpPr>
        <p:spPr>
          <a:xfrm>
            <a:off x="5763814" y="2408614"/>
            <a:ext cx="0" cy="396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2">
            <a:extLst>
              <a:ext uri="{FF2B5EF4-FFF2-40B4-BE49-F238E27FC236}">
                <a16:creationId xmlns:a16="http://schemas.microsoft.com/office/drawing/2014/main" id="{F09AF786-B8EE-4BAC-A216-49C8048C6BC3}"/>
              </a:ext>
            </a:extLst>
          </p:cNvPr>
          <p:cNvCxnSpPr>
            <a:cxnSpLocks/>
          </p:cNvCxnSpPr>
          <p:nvPr/>
        </p:nvCxnSpPr>
        <p:spPr>
          <a:xfrm>
            <a:off x="3089268" y="2453444"/>
            <a:ext cx="0" cy="3960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8">
            <a:extLst>
              <a:ext uri="{FF2B5EF4-FFF2-40B4-BE49-F238E27FC236}">
                <a16:creationId xmlns:a16="http://schemas.microsoft.com/office/drawing/2014/main" id="{F736FB1A-931B-4987-8D68-BA8F3AEE2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13" y="4788404"/>
            <a:ext cx="2987678" cy="338554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600" dirty="0">
                <a:latin typeface="+mn-lt"/>
              </a:rPr>
              <a:t>Unprotected slow soil C (X15)</a:t>
            </a:r>
          </a:p>
        </p:txBody>
      </p:sp>
      <p:sp>
        <p:nvSpPr>
          <p:cNvPr id="106" name="TextBox 19">
            <a:extLst>
              <a:ext uri="{FF2B5EF4-FFF2-40B4-BE49-F238E27FC236}">
                <a16:creationId xmlns:a16="http://schemas.microsoft.com/office/drawing/2014/main" id="{91CAD6B3-28ED-4983-9315-77B46A91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982" y="4046611"/>
            <a:ext cx="2725738" cy="36988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Protected slow C (X14)</a:t>
            </a:r>
          </a:p>
        </p:txBody>
      </p:sp>
      <p:sp>
        <p:nvSpPr>
          <p:cNvPr id="107" name="TextBox 21">
            <a:extLst>
              <a:ext uri="{FF2B5EF4-FFF2-40B4-BE49-F238E27FC236}">
                <a16:creationId xmlns:a16="http://schemas.microsoft.com/office/drawing/2014/main" id="{A72AE46C-66CF-4201-AFE7-0EC053ED8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9872" y="5546017"/>
            <a:ext cx="2725738" cy="3683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Passive slow C (X16)</a:t>
            </a:r>
          </a:p>
        </p:txBody>
      </p:sp>
      <p:sp>
        <p:nvSpPr>
          <p:cNvPr id="108" name="TextBox 19">
            <a:extLst>
              <a:ext uri="{FF2B5EF4-FFF2-40B4-BE49-F238E27FC236}">
                <a16:creationId xmlns:a16="http://schemas.microsoft.com/office/drawing/2014/main" id="{8AAF8DB4-3631-40D7-8F1C-0B1482C6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8977" y="4050102"/>
            <a:ext cx="2130425" cy="3683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+mn-lt"/>
              </a:rPr>
              <a:t>Microbial C (X13) </a:t>
            </a:r>
          </a:p>
        </p:txBody>
      </p:sp>
      <p:sp>
        <p:nvSpPr>
          <p:cNvPr id="109" name="TextBox 21">
            <a:extLst>
              <a:ext uri="{FF2B5EF4-FFF2-40B4-BE49-F238E27FC236}">
                <a16:creationId xmlns:a16="http://schemas.microsoft.com/office/drawing/2014/main" id="{413D28E0-17F1-4521-B4B0-AB0FEE2ED1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112678" y="5141998"/>
            <a:ext cx="1176338" cy="3683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dirty="0">
                <a:latin typeface="+mn-lt"/>
              </a:rPr>
              <a:t>Leaching</a:t>
            </a:r>
          </a:p>
        </p:txBody>
      </p:sp>
      <p:cxnSp>
        <p:nvCxnSpPr>
          <p:cNvPr id="110" name="Straight Arrow Connector 4099">
            <a:extLst>
              <a:ext uri="{FF2B5EF4-FFF2-40B4-BE49-F238E27FC236}">
                <a16:creationId xmlns:a16="http://schemas.microsoft.com/office/drawing/2014/main" id="{282169CD-CA15-47A7-9293-40FE0E543438}"/>
              </a:ext>
            </a:extLst>
          </p:cNvPr>
          <p:cNvCxnSpPr>
            <a:cxnSpLocks/>
          </p:cNvCxnSpPr>
          <p:nvPr/>
        </p:nvCxnSpPr>
        <p:spPr>
          <a:xfrm flipV="1">
            <a:off x="3901308" y="4416500"/>
            <a:ext cx="0" cy="13025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4101">
            <a:extLst>
              <a:ext uri="{FF2B5EF4-FFF2-40B4-BE49-F238E27FC236}">
                <a16:creationId xmlns:a16="http://schemas.microsoft.com/office/drawing/2014/main" id="{8268E3BD-5F24-4585-8608-D228FA442161}"/>
              </a:ext>
            </a:extLst>
          </p:cNvPr>
          <p:cNvCxnSpPr>
            <a:cxnSpLocks/>
          </p:cNvCxnSpPr>
          <p:nvPr/>
        </p:nvCxnSpPr>
        <p:spPr>
          <a:xfrm>
            <a:off x="3901308" y="5719054"/>
            <a:ext cx="18085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4112">
            <a:extLst>
              <a:ext uri="{FF2B5EF4-FFF2-40B4-BE49-F238E27FC236}">
                <a16:creationId xmlns:a16="http://schemas.microsoft.com/office/drawing/2014/main" id="{BEB6D082-209E-4F62-992A-7EE8094D9D90}"/>
              </a:ext>
            </a:extLst>
          </p:cNvPr>
          <p:cNvCxnSpPr>
            <a:cxnSpLocks/>
          </p:cNvCxnSpPr>
          <p:nvPr/>
        </p:nvCxnSpPr>
        <p:spPr>
          <a:xfrm flipH="1">
            <a:off x="8418171" y="4980166"/>
            <a:ext cx="512762" cy="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95">
            <a:extLst>
              <a:ext uri="{FF2B5EF4-FFF2-40B4-BE49-F238E27FC236}">
                <a16:creationId xmlns:a16="http://schemas.microsoft.com/office/drawing/2014/main" id="{BFF4803E-D8B3-4C6B-B437-6FAA1BCE9B8E}"/>
              </a:ext>
            </a:extLst>
          </p:cNvPr>
          <p:cNvCxnSpPr>
            <a:cxnSpLocks/>
          </p:cNvCxnSpPr>
          <p:nvPr/>
        </p:nvCxnSpPr>
        <p:spPr>
          <a:xfrm flipH="1">
            <a:off x="8376896" y="4154523"/>
            <a:ext cx="548640" cy="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4116">
            <a:extLst>
              <a:ext uri="{FF2B5EF4-FFF2-40B4-BE49-F238E27FC236}">
                <a16:creationId xmlns:a16="http://schemas.microsoft.com/office/drawing/2014/main" id="{13825EC8-9CA1-4DA2-AF87-7AC9D6E72618}"/>
              </a:ext>
            </a:extLst>
          </p:cNvPr>
          <p:cNvCxnSpPr>
            <a:cxnSpLocks/>
          </p:cNvCxnSpPr>
          <p:nvPr/>
        </p:nvCxnSpPr>
        <p:spPr>
          <a:xfrm>
            <a:off x="8373720" y="4307928"/>
            <a:ext cx="8032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4119">
            <a:extLst>
              <a:ext uri="{FF2B5EF4-FFF2-40B4-BE49-F238E27FC236}">
                <a16:creationId xmlns:a16="http://schemas.microsoft.com/office/drawing/2014/main" id="{ED86ADE8-4872-4B98-8A9A-CD149DB8DAF2}"/>
              </a:ext>
            </a:extLst>
          </p:cNvPr>
          <p:cNvCxnSpPr>
            <a:cxnSpLocks/>
          </p:cNvCxnSpPr>
          <p:nvPr/>
        </p:nvCxnSpPr>
        <p:spPr>
          <a:xfrm>
            <a:off x="9176972" y="4293641"/>
            <a:ext cx="0" cy="13444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03">
            <a:extLst>
              <a:ext uri="{FF2B5EF4-FFF2-40B4-BE49-F238E27FC236}">
                <a16:creationId xmlns:a16="http://schemas.microsoft.com/office/drawing/2014/main" id="{E7DC7DD6-E4A3-4C71-A256-8BDDA15AFF54}"/>
              </a:ext>
            </a:extLst>
          </p:cNvPr>
          <p:cNvCxnSpPr/>
          <p:nvPr/>
        </p:nvCxnSpPr>
        <p:spPr>
          <a:xfrm flipH="1">
            <a:off x="8414973" y="5633329"/>
            <a:ext cx="77787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4125">
            <a:extLst>
              <a:ext uri="{FF2B5EF4-FFF2-40B4-BE49-F238E27FC236}">
                <a16:creationId xmlns:a16="http://schemas.microsoft.com/office/drawing/2014/main" id="{E54AC9BE-B516-4519-905C-52966046EE70}"/>
              </a:ext>
            </a:extLst>
          </p:cNvPr>
          <p:cNvCxnSpPr/>
          <p:nvPr/>
        </p:nvCxnSpPr>
        <p:spPr>
          <a:xfrm>
            <a:off x="5163795" y="4161331"/>
            <a:ext cx="4746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0">
            <a:extLst>
              <a:ext uri="{FF2B5EF4-FFF2-40B4-BE49-F238E27FC236}">
                <a16:creationId xmlns:a16="http://schemas.microsoft.com/office/drawing/2014/main" id="{E6C28A80-564F-46FB-837C-958983F0382D}"/>
              </a:ext>
            </a:extLst>
          </p:cNvPr>
          <p:cNvCxnSpPr>
            <a:cxnSpLocks/>
          </p:cNvCxnSpPr>
          <p:nvPr/>
        </p:nvCxnSpPr>
        <p:spPr>
          <a:xfrm rot="10800000">
            <a:off x="5151732" y="4293641"/>
            <a:ext cx="4746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4127">
            <a:extLst>
              <a:ext uri="{FF2B5EF4-FFF2-40B4-BE49-F238E27FC236}">
                <a16:creationId xmlns:a16="http://schemas.microsoft.com/office/drawing/2014/main" id="{4E8E4DB2-A5A9-44FB-80B6-4AAA19D6485A}"/>
              </a:ext>
            </a:extLst>
          </p:cNvPr>
          <p:cNvCxnSpPr>
            <a:cxnSpLocks/>
          </p:cNvCxnSpPr>
          <p:nvPr/>
        </p:nvCxnSpPr>
        <p:spPr>
          <a:xfrm>
            <a:off x="4319191" y="4416499"/>
            <a:ext cx="3442" cy="503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3">
            <a:extLst>
              <a:ext uri="{FF2B5EF4-FFF2-40B4-BE49-F238E27FC236}">
                <a16:creationId xmlns:a16="http://schemas.microsoft.com/office/drawing/2014/main" id="{5A917E79-8874-4B69-BE6E-EA4D0BB9C7DB}"/>
              </a:ext>
            </a:extLst>
          </p:cNvPr>
          <p:cNvCxnSpPr>
            <a:cxnSpLocks/>
          </p:cNvCxnSpPr>
          <p:nvPr/>
        </p:nvCxnSpPr>
        <p:spPr>
          <a:xfrm>
            <a:off x="4330357" y="4919547"/>
            <a:ext cx="1104001" cy="55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14">
            <a:extLst>
              <a:ext uri="{FF2B5EF4-FFF2-40B4-BE49-F238E27FC236}">
                <a16:creationId xmlns:a16="http://schemas.microsoft.com/office/drawing/2014/main" id="{C2C7909E-A075-4ECD-B2EC-4187AFE3C0FD}"/>
              </a:ext>
            </a:extLst>
          </p:cNvPr>
          <p:cNvCxnSpPr>
            <a:cxnSpLocks/>
          </p:cNvCxnSpPr>
          <p:nvPr/>
        </p:nvCxnSpPr>
        <p:spPr>
          <a:xfrm>
            <a:off x="4221668" y="5040770"/>
            <a:ext cx="12118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15">
            <a:extLst>
              <a:ext uri="{FF2B5EF4-FFF2-40B4-BE49-F238E27FC236}">
                <a16:creationId xmlns:a16="http://schemas.microsoft.com/office/drawing/2014/main" id="{EC8F6AC3-0C1C-4B02-BFB3-A06F9E29EBD2}"/>
              </a:ext>
            </a:extLst>
          </p:cNvPr>
          <p:cNvCxnSpPr>
            <a:cxnSpLocks/>
          </p:cNvCxnSpPr>
          <p:nvPr/>
        </p:nvCxnSpPr>
        <p:spPr>
          <a:xfrm flipV="1">
            <a:off x="4221669" y="4416501"/>
            <a:ext cx="0" cy="624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17">
            <a:extLst>
              <a:ext uri="{FF2B5EF4-FFF2-40B4-BE49-F238E27FC236}">
                <a16:creationId xmlns:a16="http://schemas.microsoft.com/office/drawing/2014/main" id="{248EB324-AE78-46EB-95C8-16364E989F05}"/>
              </a:ext>
            </a:extLst>
          </p:cNvPr>
          <p:cNvCxnSpPr>
            <a:cxnSpLocks/>
          </p:cNvCxnSpPr>
          <p:nvPr/>
        </p:nvCxnSpPr>
        <p:spPr>
          <a:xfrm>
            <a:off x="6967172" y="5345992"/>
            <a:ext cx="25336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18">
            <a:extLst>
              <a:ext uri="{FF2B5EF4-FFF2-40B4-BE49-F238E27FC236}">
                <a16:creationId xmlns:a16="http://schemas.microsoft.com/office/drawing/2014/main" id="{569FB4F4-AA04-4222-A8BA-46B08C8FA342}"/>
              </a:ext>
            </a:extLst>
          </p:cNvPr>
          <p:cNvCxnSpPr>
            <a:cxnSpLocks/>
          </p:cNvCxnSpPr>
          <p:nvPr/>
        </p:nvCxnSpPr>
        <p:spPr>
          <a:xfrm>
            <a:off x="8427672" y="5782554"/>
            <a:ext cx="107315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19">
            <a:extLst>
              <a:ext uri="{FF2B5EF4-FFF2-40B4-BE49-F238E27FC236}">
                <a16:creationId xmlns:a16="http://schemas.microsoft.com/office/drawing/2014/main" id="{F8BB52D2-63F8-486C-B842-829771515F44}"/>
              </a:ext>
            </a:extLst>
          </p:cNvPr>
          <p:cNvCxnSpPr>
            <a:cxnSpLocks/>
          </p:cNvCxnSpPr>
          <p:nvPr/>
        </p:nvCxnSpPr>
        <p:spPr>
          <a:xfrm>
            <a:off x="9184910" y="4884029"/>
            <a:ext cx="330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604CC45-83D2-4B5D-A5DB-2CE10418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969" y="4457154"/>
            <a:ext cx="5080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CO</a:t>
            </a:r>
            <a:r>
              <a:rPr lang="en-US" altLang="en-US" sz="1400" baseline="-25000" dirty="0">
                <a:latin typeface="+mn-lt"/>
              </a:rPr>
              <a:t>2</a:t>
            </a: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28888A24-2F1C-4456-93AB-162B23708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321" y="5765090"/>
            <a:ext cx="508000" cy="3079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CO</a:t>
            </a:r>
            <a:r>
              <a:rPr lang="en-US" altLang="en-US" sz="1400" baseline="-25000" dirty="0">
                <a:latin typeface="+mn-lt"/>
              </a:rPr>
              <a:t>2</a:t>
            </a: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FA0FF776-B5E5-4ADB-AEC2-8C761D5E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647" y="5049955"/>
            <a:ext cx="508000" cy="3063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CO</a:t>
            </a:r>
            <a:r>
              <a:rPr lang="en-US" altLang="en-US" sz="1400" baseline="-25000" dirty="0">
                <a:latin typeface="+mn-lt"/>
              </a:rPr>
              <a:t>2</a:t>
            </a:r>
          </a:p>
        </p:txBody>
      </p:sp>
      <p:cxnSp>
        <p:nvCxnSpPr>
          <p:cNvPr id="129" name="Connector: Curved 142">
            <a:extLst>
              <a:ext uri="{FF2B5EF4-FFF2-40B4-BE49-F238E27FC236}">
                <a16:creationId xmlns:a16="http://schemas.microsoft.com/office/drawing/2014/main" id="{4480D05D-9B25-4556-AC72-1E29EE15E361}"/>
              </a:ext>
            </a:extLst>
          </p:cNvPr>
          <p:cNvCxnSpPr>
            <a:cxnSpLocks/>
          </p:cNvCxnSpPr>
          <p:nvPr/>
        </p:nvCxnSpPr>
        <p:spPr>
          <a:xfrm rot="5400000">
            <a:off x="5313657" y="4368254"/>
            <a:ext cx="239713" cy="11906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47">
            <a:extLst>
              <a:ext uri="{FF2B5EF4-FFF2-40B4-BE49-F238E27FC236}">
                <a16:creationId xmlns:a16="http://schemas.microsoft.com/office/drawing/2014/main" id="{D57A5813-EEF4-4140-8F3F-06A9BFDEFFE5}"/>
              </a:ext>
            </a:extLst>
          </p:cNvPr>
          <p:cNvCxnSpPr/>
          <p:nvPr/>
        </p:nvCxnSpPr>
        <p:spPr>
          <a:xfrm rot="10800000" flipV="1">
            <a:off x="4679161" y="5054719"/>
            <a:ext cx="206375" cy="168275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51">
            <a:extLst>
              <a:ext uri="{FF2B5EF4-FFF2-40B4-BE49-F238E27FC236}">
                <a16:creationId xmlns:a16="http://schemas.microsoft.com/office/drawing/2014/main" id="{7B2E893D-6260-4EC2-BCBC-3D6FB87183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44686" y="5730164"/>
            <a:ext cx="206374" cy="169863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125">
            <a:extLst>
              <a:ext uri="{FF2B5EF4-FFF2-40B4-BE49-F238E27FC236}">
                <a16:creationId xmlns:a16="http://schemas.microsoft.com/office/drawing/2014/main" id="{94090C78-E603-4CE0-8564-10403CC0BE0D}"/>
              </a:ext>
            </a:extLst>
          </p:cNvPr>
          <p:cNvCxnSpPr>
            <a:cxnSpLocks/>
          </p:cNvCxnSpPr>
          <p:nvPr/>
        </p:nvCxnSpPr>
        <p:spPr>
          <a:xfrm>
            <a:off x="6958282" y="5138390"/>
            <a:ext cx="0" cy="407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4129">
            <a:extLst>
              <a:ext uri="{FF2B5EF4-FFF2-40B4-BE49-F238E27FC236}">
                <a16:creationId xmlns:a16="http://schemas.microsoft.com/office/drawing/2014/main" id="{C241BC38-6A18-4652-BE6C-C06ED342B1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89672" y="3763997"/>
            <a:ext cx="206375" cy="168275"/>
          </a:xfrm>
          <a:prstGeom prst="curvedConnector3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7">
            <a:extLst>
              <a:ext uri="{FF2B5EF4-FFF2-40B4-BE49-F238E27FC236}">
                <a16:creationId xmlns:a16="http://schemas.microsoft.com/office/drawing/2014/main" id="{41F95ADF-D0EE-4F49-A9D4-B97B15847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611" y="3740223"/>
            <a:ext cx="508000" cy="3063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CO</a:t>
            </a:r>
            <a:r>
              <a:rPr lang="en-US" altLang="en-US" sz="1400" baseline="-25000" dirty="0">
                <a:latin typeface="+mn-lt"/>
              </a:rPr>
              <a:t>2</a:t>
            </a:r>
          </a:p>
        </p:txBody>
      </p:sp>
      <p:cxnSp>
        <p:nvCxnSpPr>
          <p:cNvPr id="149" name="Straight Connector 4110">
            <a:extLst>
              <a:ext uri="{FF2B5EF4-FFF2-40B4-BE49-F238E27FC236}">
                <a16:creationId xmlns:a16="http://schemas.microsoft.com/office/drawing/2014/main" id="{970A6432-AAE5-4641-B705-AE945E17752C}"/>
              </a:ext>
            </a:extLst>
          </p:cNvPr>
          <p:cNvCxnSpPr>
            <a:cxnSpLocks/>
          </p:cNvCxnSpPr>
          <p:nvPr/>
        </p:nvCxnSpPr>
        <p:spPr>
          <a:xfrm>
            <a:off x="8934109" y="3719160"/>
            <a:ext cx="0" cy="1274155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C5E732B3-72B1-4474-8DCF-E0077DFC7709}"/>
              </a:ext>
            </a:extLst>
          </p:cNvPr>
          <p:cNvCxnSpPr/>
          <p:nvPr/>
        </p:nvCxnSpPr>
        <p:spPr>
          <a:xfrm>
            <a:off x="2187512" y="3720000"/>
            <a:ext cx="182018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1FBCBBB6-768D-4385-A19E-A8E9B3DF2944}"/>
              </a:ext>
            </a:extLst>
          </p:cNvPr>
          <p:cNvCxnSpPr>
            <a:cxnSpLocks/>
          </p:cNvCxnSpPr>
          <p:nvPr/>
        </p:nvCxnSpPr>
        <p:spPr>
          <a:xfrm>
            <a:off x="3996056" y="3571849"/>
            <a:ext cx="0" cy="14815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009B4D9B-CDD1-4C73-8B30-6F05C1305244}"/>
              </a:ext>
            </a:extLst>
          </p:cNvPr>
          <p:cNvCxnSpPr>
            <a:cxnSpLocks/>
          </p:cNvCxnSpPr>
          <p:nvPr/>
        </p:nvCxnSpPr>
        <p:spPr>
          <a:xfrm>
            <a:off x="3086625" y="3571849"/>
            <a:ext cx="0" cy="14815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0E8FC4B7-87DF-4B82-AFEF-C34040798A52}"/>
              </a:ext>
            </a:extLst>
          </p:cNvPr>
          <p:cNvCxnSpPr>
            <a:cxnSpLocks/>
          </p:cNvCxnSpPr>
          <p:nvPr/>
        </p:nvCxnSpPr>
        <p:spPr>
          <a:xfrm>
            <a:off x="2188037" y="3571849"/>
            <a:ext cx="0" cy="14815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9646EEDA-0154-48BA-9BC8-3D5AA2170984}"/>
              </a:ext>
            </a:extLst>
          </p:cNvPr>
          <p:cNvCxnSpPr/>
          <p:nvPr/>
        </p:nvCxnSpPr>
        <p:spPr>
          <a:xfrm>
            <a:off x="3295650" y="3720000"/>
            <a:ext cx="0" cy="31699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D897AB8-2D6E-4799-81F5-B8AAA4D2F5FE}"/>
              </a:ext>
            </a:extLst>
          </p:cNvPr>
          <p:cNvCxnSpPr/>
          <p:nvPr/>
        </p:nvCxnSpPr>
        <p:spPr>
          <a:xfrm>
            <a:off x="4853724" y="3720000"/>
            <a:ext cx="182018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4F84C82-69F8-4906-8D50-956B1CE067A9}"/>
              </a:ext>
            </a:extLst>
          </p:cNvPr>
          <p:cNvCxnSpPr>
            <a:cxnSpLocks/>
          </p:cNvCxnSpPr>
          <p:nvPr/>
        </p:nvCxnSpPr>
        <p:spPr>
          <a:xfrm>
            <a:off x="6662268" y="3571849"/>
            <a:ext cx="0" cy="1481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409CC2E9-3DFD-4FEA-9DE2-CAD2FD85A36F}"/>
              </a:ext>
            </a:extLst>
          </p:cNvPr>
          <p:cNvCxnSpPr>
            <a:cxnSpLocks/>
          </p:cNvCxnSpPr>
          <p:nvPr/>
        </p:nvCxnSpPr>
        <p:spPr>
          <a:xfrm>
            <a:off x="5752837" y="3571849"/>
            <a:ext cx="0" cy="1481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B78B8AF-AA20-4C4E-9D68-337168567FF3}"/>
              </a:ext>
            </a:extLst>
          </p:cNvPr>
          <p:cNvCxnSpPr>
            <a:cxnSpLocks/>
          </p:cNvCxnSpPr>
          <p:nvPr/>
        </p:nvCxnSpPr>
        <p:spPr>
          <a:xfrm>
            <a:off x="4854249" y="3571849"/>
            <a:ext cx="0" cy="14815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4129">
            <a:extLst>
              <a:ext uri="{FF2B5EF4-FFF2-40B4-BE49-F238E27FC236}">
                <a16:creationId xmlns:a16="http://schemas.microsoft.com/office/drawing/2014/main" id="{3C2EF83B-5F66-4AD1-9898-0535BFB0ED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47316" y="3763157"/>
            <a:ext cx="206375" cy="168275"/>
          </a:xfrm>
          <a:prstGeom prst="curvedConnector3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D5C42E6E-4585-4CA1-A489-04404A36D510}"/>
              </a:ext>
            </a:extLst>
          </p:cNvPr>
          <p:cNvCxnSpPr/>
          <p:nvPr/>
        </p:nvCxnSpPr>
        <p:spPr>
          <a:xfrm>
            <a:off x="4953294" y="3719160"/>
            <a:ext cx="0" cy="31699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7">
            <a:extLst>
              <a:ext uri="{FF2B5EF4-FFF2-40B4-BE49-F238E27FC236}">
                <a16:creationId xmlns:a16="http://schemas.microsoft.com/office/drawing/2014/main" id="{2380C39F-54E1-47AE-9EEB-85D34E2B7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320" y="3740223"/>
            <a:ext cx="508000" cy="3063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1400" dirty="0">
                <a:latin typeface="+mn-lt"/>
              </a:rPr>
              <a:t>CO</a:t>
            </a:r>
            <a:r>
              <a:rPr lang="en-US" altLang="en-US" sz="1400" baseline="-25000" dirty="0">
                <a:latin typeface="+mn-lt"/>
              </a:rPr>
              <a:t>2</a:t>
            </a:r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22DB3EE7-9120-4C47-9EB3-A10B62FCA383}"/>
              </a:ext>
            </a:extLst>
          </p:cNvPr>
          <p:cNvCxnSpPr/>
          <p:nvPr/>
        </p:nvCxnSpPr>
        <p:spPr>
          <a:xfrm>
            <a:off x="7555284" y="3719160"/>
            <a:ext cx="1820180" cy="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BB5D337C-0A16-4FB7-AA14-1779800FE532}"/>
              </a:ext>
            </a:extLst>
          </p:cNvPr>
          <p:cNvCxnSpPr>
            <a:cxnSpLocks/>
          </p:cNvCxnSpPr>
          <p:nvPr/>
        </p:nvCxnSpPr>
        <p:spPr>
          <a:xfrm>
            <a:off x="9363828" y="3571009"/>
            <a:ext cx="0" cy="1481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892B6AB6-43A5-4B90-8293-2F61B3A355AF}"/>
              </a:ext>
            </a:extLst>
          </p:cNvPr>
          <p:cNvCxnSpPr>
            <a:cxnSpLocks/>
          </p:cNvCxnSpPr>
          <p:nvPr/>
        </p:nvCxnSpPr>
        <p:spPr>
          <a:xfrm>
            <a:off x="8454397" y="3571009"/>
            <a:ext cx="0" cy="1481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3ECA687E-61F7-49C0-8650-58F6397BB119}"/>
              </a:ext>
            </a:extLst>
          </p:cNvPr>
          <p:cNvCxnSpPr>
            <a:cxnSpLocks/>
          </p:cNvCxnSpPr>
          <p:nvPr/>
        </p:nvCxnSpPr>
        <p:spPr>
          <a:xfrm>
            <a:off x="7555809" y="3571009"/>
            <a:ext cx="0" cy="148151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9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242F9D4-BF16-4701-863B-D4717F6DD8E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745867" y="503607"/>
                <a:ext cx="10515599" cy="8371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𝐴𝐾𝑋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F242F9D4-BF16-4701-863B-D4717F6DD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67" y="503607"/>
                <a:ext cx="10515599" cy="837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C0C40D58-B948-4329-B1C4-228ABBC42592}"/>
                  </a:ext>
                </a:extLst>
              </p:cNvPr>
              <p:cNvSpPr/>
              <p:nvPr/>
            </p:nvSpPr>
            <p:spPr>
              <a:xfrm>
                <a:off x="35008" y="1537200"/>
                <a:ext cx="1016880" cy="3875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>
                <a:extLst>
                  <a:ext uri="{FF2B5EF4-FFF2-40B4-BE49-F238E27FC236}">
                    <a16:creationId xmlns:a16="http://schemas.microsoft.com/office/drawing/2014/main" id="{C0C40D58-B948-4329-B1C4-228ABBC42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" y="1537200"/>
                <a:ext cx="1016880" cy="3875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BCE238C0-7E0E-4143-AE48-5F4B61D29D6E}"/>
              </a:ext>
            </a:extLst>
          </p:cNvPr>
          <p:cNvSpPr/>
          <p:nvPr/>
        </p:nvSpPr>
        <p:spPr>
          <a:xfrm>
            <a:off x="6003667" y="3382834"/>
            <a:ext cx="184666" cy="92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4EF288-7595-4BB0-BD0C-769CFA0E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888" y="1498520"/>
            <a:ext cx="8436673" cy="3885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3384-6289-423B-A54E-91708F20C174}"/>
                  </a:ext>
                </a:extLst>
              </p:cNvPr>
              <p:cNvSpPr/>
              <p:nvPr/>
            </p:nvSpPr>
            <p:spPr>
              <a:xfrm>
                <a:off x="9407435" y="1507228"/>
                <a:ext cx="1603516" cy="3875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413384-6289-423B-A54E-91708F20C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435" y="1507228"/>
                <a:ext cx="1603516" cy="3875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60718AB-75CA-46D2-A254-F40E342700FB}"/>
                  </a:ext>
                </a:extLst>
              </p:cNvPr>
              <p:cNvSpPr/>
              <p:nvPr/>
            </p:nvSpPr>
            <p:spPr>
              <a:xfrm>
                <a:off x="10937130" y="1520809"/>
                <a:ext cx="1151021" cy="3871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860718AB-75CA-46D2-A254-F40E34270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130" y="1520809"/>
                <a:ext cx="1151021" cy="3871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NimbusRomNo9L-Regu</vt:lpstr>
      <vt:lpstr>Arial</vt:lpstr>
      <vt:lpstr>Calibri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Bian Chenyu</dc:creator>
  <cp:lastModifiedBy>Lifen Jiang</cp:lastModifiedBy>
  <cp:revision>21</cp:revision>
  <dcterms:created xsi:type="dcterms:W3CDTF">2021-07-27T03:20:15Z</dcterms:created>
  <dcterms:modified xsi:type="dcterms:W3CDTF">2021-07-27T12:52:54Z</dcterms:modified>
</cp:coreProperties>
</file>