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78" r:id="rId4"/>
    <p:sldId id="259" r:id="rId5"/>
    <p:sldId id="276" r:id="rId6"/>
    <p:sldId id="261" r:id="rId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06" autoAdjust="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B0A81-7E89-4EEB-8590-706AD54D37E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4E933-EB22-468E-87AA-2E6BF2D3F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8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5aea4b7b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e15aea4b7b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15aea4b7b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32" name="Google Shape;132;ge15aea4b7b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15aea4b7b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32;ge15aea4b7b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9385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5aea4b7b_2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e15aea4b7b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15aea4b7b_2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e15aea4b7b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1875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5aea4b7b_2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e15aea4b7b_2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E9C98-4395-42BC-A6E0-20D4FB172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8887"/>
            <a:ext cx="9144000" cy="923517"/>
          </a:xfrm>
          <a:prstGeom prst="rect">
            <a:avLst/>
          </a:prstGeom>
        </p:spPr>
        <p:txBody>
          <a:bodyPr anchor="b"/>
          <a:lstStyle>
            <a:lvl1pPr algn="ctr">
              <a:defRPr sz="320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E84CA1-263A-401C-ACF6-A413F6397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60129"/>
            <a:ext cx="9144000" cy="8001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2CB485-06A2-4735-BC0A-89B484A912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601B3D-A4E5-40B0-86BE-700F0ACC1C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5880DB-1DBF-4CD0-A67C-3AB8429B0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6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06D18-4338-4D4A-826C-2631C7048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B31C1F-2EEB-4CD3-B357-B2D5B1B86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F980BE-3238-4E14-913D-AB15666C0D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CFF54E-B1E1-4982-9FE5-EA11685365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5880DB-1DBF-4CD0-A67C-3AB8429B0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8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A022CF-A395-437F-A06B-8E3F39094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36D8E4-7146-42E5-8866-12787DA86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04F546-ACB2-49E4-900E-1DF29EB59F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2F0B30-CD1A-4EB8-A2BC-368B8117BD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5880DB-1DBF-4CD0-A67C-3AB8429B0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7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05FB3-E607-4E97-A23F-BB452079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1" y="195944"/>
            <a:ext cx="9194075" cy="548640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88DA7-6F38-4A28-9E45-A3BA2E9FF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8" y="1045029"/>
            <a:ext cx="11199224" cy="51319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1B2A92-1620-4110-823D-24B1AE1FEB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4D1F53-4B04-4787-A84E-2562BF8FC9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E5880DB-1DBF-4CD0-A67C-3AB8429B08F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4345CB8E-BA03-4DF1-A50F-622F8F39D8D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1" y="767313"/>
            <a:ext cx="12192001" cy="1073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65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822EA-D7C4-48DF-B3FF-6ABA56ACE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5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3DC83E-F8AD-4C31-BE54-4CE76924B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70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189" indent="0">
              <a:buNone/>
              <a:defRPr sz="2000"/>
            </a:lvl2pPr>
            <a:lvl3pPr marL="914377" indent="0">
              <a:buNone/>
              <a:defRPr sz="18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C0F325-BB18-46C5-8047-6BFDC4C9B3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BE8F29-D989-4E5D-B757-1C1860441D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5880DB-1DBF-4CD0-A67C-3AB8429B0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DA4A0-1F5B-41E8-9439-32544ECDA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1363B-129C-4439-B400-2ED185EE1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8C8A40-F204-41BF-B1B6-0183E0E5D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502C2-4D30-43CE-AA12-82C76A8D6D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D81770-13F3-4CFF-A85B-1346A52898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5880DB-1DBF-4CD0-A67C-3AB8429B0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5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39F91-3F39-4B8A-95DE-0C7282009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774D15-C532-4C1B-99B7-ABAFB7E08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B0C9A5-F359-4FED-BD81-1F049DBE4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C78C14-DADA-4298-9DB8-C01D6A10E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CF3F19-9494-445A-A8A6-C82386E5A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32D16128-A46B-4AD4-98A5-28CCBF208E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457C2A0-6B4D-438D-AA65-BA3A693D1C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5880DB-1DBF-4CD0-A67C-3AB8429B0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3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B43F9-2FD1-467C-AEFF-03978D15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F41AB7-BAE0-4E19-A3E5-339F4EEE7A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F49652-C64B-41E5-BE2A-807B6EA489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5880DB-1DBF-4CD0-A67C-3AB8429B0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4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D05B0F7-8B38-4172-8CB7-C92B8B6064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1D494E3-BFD6-4ED9-8546-799C8BC01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5880DB-1DBF-4CD0-A67C-3AB8429B0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9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BCA6B-1972-45BE-AF8B-D99FEE0B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22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F3E660-DD38-4E62-B867-64B765DDF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32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28F038-95C5-4A96-8AB7-ADBDCF973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22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1DF1B9-589F-4438-95F2-81D279E4DF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FA3820-F6B3-4E85-855D-2ECBF6C842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5880DB-1DBF-4CD0-A67C-3AB8429B0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9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9E41D-EC33-4AEC-BEB3-CE899C65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22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06BD04-F4CF-40BA-9910-2FA258048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32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7E86D0-0E65-4A56-81F1-AC1599B1A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22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0A681C-F636-4F31-89A4-61A21FD897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9B2BC-E4A1-4592-9E26-B82DAACFC6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5880DB-1DBF-4CD0-A67C-3AB8429B0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3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E3C3F-FF43-4F14-84CE-9B465153A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670911-A8F0-4948-AB71-19AF71C5F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1E5880DB-1DBF-4CD0-A67C-3AB8429B0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7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ain1@illinois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gvm.ceh.ac.uk/files/Trendy_ListofVariables_Nov2011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ites.exeter.ac.uk/trendy/protoco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EC105F-6B34-44E3-8139-919E413CC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AdvTTe45e47d2"/>
              </a:rPr>
              <a:t>Integrated Science Assessment Model (ISAM)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AdvTTe45e47d2"/>
              </a:rPr>
            </a:br>
            <a:r>
              <a:rPr lang="en-US" sz="3200" dirty="0">
                <a:solidFill>
                  <a:srgbClr val="000000"/>
                </a:solidFill>
                <a:latin typeface="AdvTTe45e47d2"/>
              </a:rPr>
              <a:t>(TRENDY)</a:t>
            </a:r>
            <a:r>
              <a:rPr lang="en-US" sz="3200" dirty="0"/>
              <a:t> 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B596E73-ADC5-4D56-98E2-6F836BEF08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CMIP6 Working group </a:t>
            </a:r>
          </a:p>
          <a:p>
            <a:r>
              <a:rPr lang="en-US" dirty="0"/>
              <a:t>2021.07.06</a:t>
            </a:r>
          </a:p>
          <a:p>
            <a:r>
              <a:rPr lang="en-US" dirty="0"/>
              <a:t>Rong Li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/>
        </p:nvSpPr>
        <p:spPr>
          <a:xfrm>
            <a:off x="510262" y="186813"/>
            <a:ext cx="10629900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8466">
              <a:spcAft>
                <a:spcPts val="1200"/>
              </a:spcAft>
              <a:buClr>
                <a:schemeClr val="dk1"/>
              </a:buClr>
              <a:buSzPts val="2100"/>
            </a:pP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1. </a:t>
            </a:r>
            <a:r>
              <a:rPr lang="en-US" sz="2800" dirty="0">
                <a:solidFill>
                  <a:srgbClr val="000000"/>
                </a:solidFill>
                <a:latin typeface="AdvTTe45e47d2"/>
                <a:sym typeface="Calibri"/>
              </a:rPr>
              <a:t>Model name: </a:t>
            </a:r>
            <a:r>
              <a:rPr lang="en-US" sz="2800" dirty="0">
                <a:solidFill>
                  <a:schemeClr val="accent5"/>
                </a:solidFill>
                <a:latin typeface="AdvTTe45e47d2"/>
              </a:rPr>
              <a:t>Integrated Science Assessment Model (ISAM)</a:t>
            </a:r>
          </a:p>
          <a:p>
            <a:pPr>
              <a:spcAft>
                <a:spcPts val="1200"/>
              </a:spcAft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521A28-33B6-409E-87B3-65E2846B51B7}"/>
              </a:ext>
            </a:extLst>
          </p:cNvPr>
          <p:cNvSpPr txBox="1"/>
          <p:nvPr/>
        </p:nvSpPr>
        <p:spPr>
          <a:xfrm>
            <a:off x="510262" y="4177069"/>
            <a:ext cx="1027572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466" marR="0" lvl="0" indent="0" algn="l" defTabSz="461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Pts val="2100"/>
              <a:buFontTx/>
              <a:buNone/>
              <a:tabLst>
                <a:tab pos="344488" algn="l"/>
                <a:tab pos="461963" algn="l"/>
                <a:tab pos="628650" algn="l"/>
              </a:tabLst>
              <a:defRPr/>
            </a:pPr>
            <a:r>
              <a:rPr kumimoji="1" lang="e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vTTe45e47d2"/>
                <a:ea typeface="宋体" panose="02010600030101010101" pitchFamily="2" charset="-122"/>
                <a:cs typeface="+mn-cs"/>
                <a:sym typeface="Calibri"/>
              </a:rPr>
              <a:t>2. Lead PI or contact person and her/his affiliation. </a:t>
            </a:r>
            <a:br>
              <a:rPr kumimoji="1" lang="e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vTTe45e47d2"/>
                <a:ea typeface="宋体" panose="02010600030101010101" pitchFamily="2" charset="-122"/>
                <a:cs typeface="+mn-cs"/>
                <a:sym typeface="Calibri"/>
              </a:rPr>
            </a:br>
            <a:r>
              <a:rPr kumimoji="1" lang="e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vTTe45e47d2"/>
                <a:ea typeface="宋体" panose="02010600030101010101" pitchFamily="2" charset="-122"/>
                <a:cs typeface="+mn-cs"/>
                <a:sym typeface="Calibri"/>
              </a:rPr>
              <a:t>	</a:t>
            </a:r>
            <a:r>
              <a: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dvTTe45e47d2"/>
                <a:ea typeface="宋体" panose="02010600030101010101" pitchFamily="2" charset="-122"/>
                <a:cs typeface="+mn-cs"/>
              </a:rPr>
              <a:t>Atul K. Jain </a:t>
            </a:r>
            <a:br>
              <a: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dvTTe45e47d2"/>
                <a:ea typeface="宋体" panose="02010600030101010101" pitchFamily="2" charset="-122"/>
                <a:cs typeface="+mn-cs"/>
              </a:rPr>
            </a:br>
            <a:r>
              <a: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dvTTe45e47d2"/>
                <a:ea typeface="宋体" panose="02010600030101010101" pitchFamily="2" charset="-122"/>
                <a:cs typeface="+mn-cs"/>
              </a:rPr>
              <a:t>	University of Illinois at Urbana-Champaign, Urbana, Illinois, USA </a:t>
            </a:r>
            <a:br>
              <a: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dvTTe45e47d2"/>
                <a:ea typeface="宋体" panose="02010600030101010101" pitchFamily="2" charset="-122"/>
                <a:cs typeface="+mn-cs"/>
              </a:rPr>
            </a:br>
            <a:r>
              <a: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dvTTe45e47d2"/>
                <a:ea typeface="宋体" panose="02010600030101010101" pitchFamily="2" charset="-122"/>
                <a:cs typeface="+mn-cs"/>
              </a:rPr>
              <a:t>	</a:t>
            </a:r>
            <a:r>
              <a: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dvTTe45e47d2"/>
                <a:ea typeface="宋体" panose="02010600030101010101" pitchFamily="2" charset="-122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jain1@illinois.edu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AdvTTe45e47d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B423A5CA-4F35-4483-8638-702E20BF3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615" y="865049"/>
            <a:ext cx="3584419" cy="305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2457A9-DA18-43AE-8EA6-7386E1754924}"/>
              </a:ext>
            </a:extLst>
          </p:cNvPr>
          <p:cNvSpPr txBox="1"/>
          <p:nvPr/>
        </p:nvSpPr>
        <p:spPr>
          <a:xfrm>
            <a:off x="6736246" y="648652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http://climate.atmos.uiuc.edu/isam2/descript.html#atm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/>
        </p:nvSpPr>
        <p:spPr>
          <a:xfrm>
            <a:off x="138351" y="332458"/>
            <a:ext cx="7762461" cy="6678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8466">
              <a:lnSpc>
                <a:spcPct val="150000"/>
              </a:lnSpc>
              <a:spcAft>
                <a:spcPts val="1200"/>
              </a:spcAft>
              <a:buClr>
                <a:schemeClr val="dk1"/>
              </a:buClr>
              <a:buSzPts val="2100"/>
              <a:tabLst>
                <a:tab pos="344488" algn="l"/>
                <a:tab pos="461963" algn="l"/>
                <a:tab pos="628650" algn="l"/>
              </a:tabLst>
            </a:pPr>
            <a:r>
              <a:rPr lang="en-US" sz="2800" dirty="0">
                <a:solidFill>
                  <a:srgbClr val="000000"/>
                </a:solidFill>
                <a:latin typeface="AdvTTe45e47d2"/>
                <a:sym typeface="Calibri"/>
              </a:rPr>
              <a:t>3. Static or dynamic vegetation:</a:t>
            </a:r>
            <a:r>
              <a:rPr lang="zh-CN" altLang="en-US" sz="2800" dirty="0">
                <a:solidFill>
                  <a:srgbClr val="000000"/>
                </a:solidFill>
                <a:latin typeface="AdvTTe45e47d2"/>
                <a:sym typeface="Calibri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AdvTTe45e47d2"/>
                <a:sym typeface="Calibri"/>
              </a:rPr>
              <a:t>static</a:t>
            </a:r>
          </a:p>
          <a:p>
            <a:pPr marL="8466">
              <a:lnSpc>
                <a:spcPct val="150000"/>
              </a:lnSpc>
              <a:spcAft>
                <a:spcPts val="1200"/>
              </a:spcAft>
              <a:buClr>
                <a:schemeClr val="dk1"/>
              </a:buClr>
              <a:buSzPts val="2100"/>
              <a:tabLst>
                <a:tab pos="344488" algn="l"/>
                <a:tab pos="461963" algn="l"/>
                <a:tab pos="628650" algn="l"/>
              </a:tabLst>
            </a:pPr>
            <a:r>
              <a:rPr lang="en-US" sz="2800" dirty="0">
                <a:solidFill>
                  <a:srgbClr val="000000"/>
                </a:solidFill>
                <a:latin typeface="AdvTTe45e47d2"/>
                <a:sym typeface="Calibri"/>
              </a:rPr>
              <a:t>4. Number of plant functional types: </a:t>
            </a:r>
            <a:r>
              <a:rPr lang="en-US" sz="2800" dirty="0">
                <a:solidFill>
                  <a:schemeClr val="accent5"/>
                </a:solidFill>
                <a:latin typeface="AdvTTe45e47d2"/>
                <a:sym typeface="Calibri"/>
              </a:rPr>
              <a:t>18</a:t>
            </a:r>
          </a:p>
          <a:p>
            <a:pPr marL="8466" defTabSz="461963">
              <a:lnSpc>
                <a:spcPct val="150000"/>
              </a:lnSpc>
              <a:spcAft>
                <a:spcPts val="1200"/>
              </a:spcAft>
              <a:buClr>
                <a:schemeClr val="dk1"/>
              </a:buClr>
              <a:buSzPts val="2100"/>
              <a:tabLst>
                <a:tab pos="344488" algn="l"/>
                <a:tab pos="461963" algn="l"/>
                <a:tab pos="628650" algn="l"/>
              </a:tabLst>
            </a:pPr>
            <a:r>
              <a:rPr lang="en-US" sz="2800" dirty="0">
                <a:solidFill>
                  <a:schemeClr val="accent5"/>
                </a:solidFill>
                <a:latin typeface="AdvTTe45e47d2"/>
              </a:rPr>
              <a:t>	5 types of primary forests classified by ecozone; </a:t>
            </a:r>
            <a:br>
              <a:rPr lang="en-US" sz="2800" dirty="0">
                <a:solidFill>
                  <a:schemeClr val="accent5"/>
                </a:solidFill>
                <a:latin typeface="AdvTTe45e47d2"/>
              </a:rPr>
            </a:br>
            <a:r>
              <a:rPr lang="en-US" sz="2800" dirty="0">
                <a:solidFill>
                  <a:schemeClr val="accent5"/>
                </a:solidFill>
                <a:latin typeface="AdvTTe45e47d2"/>
              </a:rPr>
              <a:t>	their corresponding “secondary forests,” ;</a:t>
            </a:r>
            <a:br>
              <a:rPr lang="en-US" sz="2800" dirty="0">
                <a:solidFill>
                  <a:schemeClr val="accent5"/>
                </a:solidFill>
                <a:latin typeface="AdvTTe45e47d2"/>
              </a:rPr>
            </a:br>
            <a:r>
              <a:rPr lang="en-US" sz="2800" dirty="0">
                <a:solidFill>
                  <a:schemeClr val="accent5"/>
                </a:solidFill>
                <a:latin typeface="AdvTTe45e47d2"/>
              </a:rPr>
              <a:t>	5 types of </a:t>
            </a:r>
            <a:r>
              <a:rPr lang="en-US" sz="2800" dirty="0" err="1">
                <a:solidFill>
                  <a:schemeClr val="accent5"/>
                </a:solidFill>
                <a:latin typeface="AdvTTe45e47d2"/>
              </a:rPr>
              <a:t>nonforested</a:t>
            </a:r>
            <a:r>
              <a:rPr lang="en-US" sz="2800" dirty="0">
                <a:solidFill>
                  <a:schemeClr val="accent5"/>
                </a:solidFill>
                <a:latin typeface="AdvTTe45e47d2"/>
              </a:rPr>
              <a:t> vegetation;</a:t>
            </a:r>
            <a:br>
              <a:rPr lang="en-US" sz="2800" dirty="0">
                <a:solidFill>
                  <a:schemeClr val="accent5"/>
                </a:solidFill>
                <a:latin typeface="AdvTTe45e47d2"/>
              </a:rPr>
            </a:br>
            <a:r>
              <a:rPr lang="en-US" sz="2800" dirty="0">
                <a:solidFill>
                  <a:schemeClr val="accent5"/>
                </a:solidFill>
                <a:latin typeface="AdvTTe45e47d2"/>
              </a:rPr>
              <a:t>	</a:t>
            </a:r>
            <a:r>
              <a:rPr lang="en-US" sz="2800" dirty="0" err="1">
                <a:solidFill>
                  <a:schemeClr val="accent5"/>
                </a:solidFill>
                <a:latin typeface="AdvTTe45e47d2"/>
              </a:rPr>
              <a:t>bareland</a:t>
            </a:r>
            <a:r>
              <a:rPr lang="en-US" sz="2800" dirty="0">
                <a:solidFill>
                  <a:schemeClr val="accent5"/>
                </a:solidFill>
                <a:latin typeface="AdvTTe45e47d2"/>
              </a:rPr>
              <a:t>, cropland, and pastureland. </a:t>
            </a:r>
            <a:endParaRPr lang="en-US" sz="2800" dirty="0">
              <a:solidFill>
                <a:schemeClr val="accent5"/>
              </a:solidFill>
              <a:latin typeface="AdvTTe45e47d2"/>
              <a:sym typeface="Calibri"/>
            </a:endParaRPr>
          </a:p>
          <a:p>
            <a:pPr marL="8466" defTabSz="285750">
              <a:lnSpc>
                <a:spcPct val="150000"/>
              </a:lnSpc>
              <a:spcAft>
                <a:spcPts val="1200"/>
              </a:spcAft>
              <a:buClr>
                <a:schemeClr val="dk1"/>
              </a:buClr>
              <a:buSzPts val="2100"/>
              <a:tabLst>
                <a:tab pos="344488" algn="l"/>
              </a:tabLst>
            </a:pPr>
            <a:r>
              <a:rPr lang="en-US" sz="2800" dirty="0">
                <a:solidFill>
                  <a:srgbClr val="000000"/>
                </a:solidFill>
                <a:latin typeface="AdvTTe45e47d2"/>
                <a:sym typeface="Calibri"/>
              </a:rPr>
              <a:t>5. What disturbances are simulated ?</a:t>
            </a:r>
            <a:br>
              <a:rPr lang="en-US" sz="2800" dirty="0">
                <a:solidFill>
                  <a:srgbClr val="000000"/>
                </a:solidFill>
                <a:latin typeface="AdvTTe45e47d2"/>
                <a:sym typeface="Calibri"/>
              </a:rPr>
            </a:br>
            <a:r>
              <a:rPr lang="en-US" sz="2800" dirty="0">
                <a:solidFill>
                  <a:srgbClr val="000000"/>
                </a:solidFill>
                <a:latin typeface="AdvTTe45e47d2"/>
                <a:sym typeface="Calibri"/>
              </a:rPr>
              <a:t>	</a:t>
            </a:r>
            <a:r>
              <a:rPr lang="en-US" sz="2800" dirty="0">
                <a:solidFill>
                  <a:schemeClr val="accent5"/>
                </a:solidFill>
                <a:latin typeface="AdvTTe45e47d2"/>
                <a:sym typeface="Calibri"/>
              </a:rPr>
              <a:t>Land use change can be simulated, no fire</a:t>
            </a:r>
            <a:endParaRPr lang="en-US" sz="2800" dirty="0">
              <a:solidFill>
                <a:srgbClr val="000000"/>
              </a:solidFill>
              <a:latin typeface="AdvTTe45e47d2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4774AA-BC94-4510-8557-959A841F2195}"/>
              </a:ext>
            </a:extLst>
          </p:cNvPr>
          <p:cNvGrpSpPr/>
          <p:nvPr/>
        </p:nvGrpSpPr>
        <p:grpSpPr>
          <a:xfrm>
            <a:off x="7657084" y="969745"/>
            <a:ext cx="4396565" cy="4566352"/>
            <a:chOff x="7657084" y="969745"/>
            <a:chExt cx="4396565" cy="456635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79F5A5-A06E-4885-8480-9DFFB02614CE}"/>
                </a:ext>
              </a:extLst>
            </p:cNvPr>
            <p:cNvSpPr txBox="1"/>
            <p:nvPr/>
          </p:nvSpPr>
          <p:spPr>
            <a:xfrm>
              <a:off x="7657084" y="969745"/>
              <a:ext cx="4326194" cy="456635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677D805-42EB-430D-B95F-A64A46E9C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27455" y="1298947"/>
              <a:ext cx="2574506" cy="4050336"/>
            </a:xfrm>
            <a:prstGeom prst="rect">
              <a:avLst/>
            </a:prstGeom>
          </p:spPr>
        </p:pic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BB42276B-DA42-438B-A587-42BFA564C8E9}"/>
                </a:ext>
              </a:extLst>
            </p:cNvPr>
            <p:cNvSpPr/>
            <p:nvPr/>
          </p:nvSpPr>
          <p:spPr bwMode="auto">
            <a:xfrm>
              <a:off x="10036491" y="1485473"/>
              <a:ext cx="265470" cy="1268361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75C72B-F875-4747-A2CC-DDF194970B9F}"/>
                </a:ext>
              </a:extLst>
            </p:cNvPr>
            <p:cNvSpPr txBox="1"/>
            <p:nvPr/>
          </p:nvSpPr>
          <p:spPr>
            <a:xfrm>
              <a:off x="10366193" y="1553505"/>
              <a:ext cx="16874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Primary and secondary forests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1BB56B-EC6E-46AF-9CF9-FDF38F1BA715}"/>
                </a:ext>
              </a:extLst>
            </p:cNvPr>
            <p:cNvSpPr txBox="1"/>
            <p:nvPr/>
          </p:nvSpPr>
          <p:spPr>
            <a:xfrm>
              <a:off x="9412280" y="969745"/>
              <a:ext cx="8158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PFT: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470954E-BB10-4710-92DE-69DBBB83A246}"/>
              </a:ext>
            </a:extLst>
          </p:cNvPr>
          <p:cNvSpPr txBox="1"/>
          <p:nvPr/>
        </p:nvSpPr>
        <p:spPr>
          <a:xfrm>
            <a:off x="9680712" y="6134811"/>
            <a:ext cx="2708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Jain et al, 2005,</a:t>
            </a:r>
          </a:p>
          <a:p>
            <a:r>
              <a:rPr lang="en-US" sz="1800" dirty="0"/>
              <a:t>Meiyappan et al, 2015</a:t>
            </a:r>
          </a:p>
        </p:txBody>
      </p:sp>
    </p:spTree>
    <p:extLst>
      <p:ext uri="{BB962C8B-B14F-4D97-AF65-F5344CB8AC3E}">
        <p14:creationId xmlns:p14="http://schemas.microsoft.com/office/powerpoint/2010/main" val="126726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/>
        </p:nvSpPr>
        <p:spPr>
          <a:xfrm>
            <a:off x="233265" y="83976"/>
            <a:ext cx="184731" cy="37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8"/>
          <p:cNvSpPr txBox="1"/>
          <p:nvPr/>
        </p:nvSpPr>
        <p:spPr>
          <a:xfrm>
            <a:off x="417997" y="134840"/>
            <a:ext cx="609755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6.  Number of pools</a:t>
            </a:r>
            <a:endParaRPr sz="1467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E458B5-ED1A-4D79-BD5B-4EDEAECDD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55" y="1017942"/>
            <a:ext cx="2210108" cy="52585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36658C-F18C-4456-AFDF-B96B6DC48300}"/>
              </a:ext>
            </a:extLst>
          </p:cNvPr>
          <p:cNvSpPr txBox="1"/>
          <p:nvPr/>
        </p:nvSpPr>
        <p:spPr>
          <a:xfrm>
            <a:off x="4074535" y="1754360"/>
            <a:ext cx="45441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Total: 13</a:t>
            </a:r>
          </a:p>
          <a:p>
            <a:endParaRPr lang="en-US" altLang="zh-CN" dirty="0"/>
          </a:p>
          <a:p>
            <a:r>
              <a:rPr lang="en-US" altLang="zh-CN" dirty="0"/>
              <a:t>Vegetation pools: 5</a:t>
            </a:r>
          </a:p>
          <a:p>
            <a:endParaRPr lang="en-US" altLang="zh-CN" dirty="0"/>
          </a:p>
          <a:p>
            <a:r>
              <a:rPr lang="en-US" altLang="zh-CN" dirty="0"/>
              <a:t>Above-ground litter and SOM:4</a:t>
            </a:r>
          </a:p>
          <a:p>
            <a:endParaRPr lang="en-US" dirty="0"/>
          </a:p>
          <a:p>
            <a:r>
              <a:rPr lang="en-US" altLang="zh-CN" dirty="0"/>
              <a:t>Below-ground litter and SOM:4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2135D6-3AA3-4E33-8D2F-928D446FFD6F}"/>
              </a:ext>
            </a:extLst>
          </p:cNvPr>
          <p:cNvSpPr txBox="1"/>
          <p:nvPr/>
        </p:nvSpPr>
        <p:spPr>
          <a:xfrm>
            <a:off x="10590706" y="6488668"/>
            <a:ext cx="210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Yang et al, 2009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/>
        </p:nvSpPr>
        <p:spPr>
          <a:xfrm>
            <a:off x="165618" y="118579"/>
            <a:ext cx="966884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are pools connected? (i.e., carbon flow diagram)</a:t>
            </a:r>
            <a:endParaRPr lang="en-US" sz="14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601AD1-FE0C-43DF-92D7-D28EDF8EC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607" y="645578"/>
            <a:ext cx="9367099" cy="62124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F02CD3-6018-4E80-8B5C-160BEAB72CEE}"/>
              </a:ext>
            </a:extLst>
          </p:cNvPr>
          <p:cNvSpPr txBox="1"/>
          <p:nvPr/>
        </p:nvSpPr>
        <p:spPr>
          <a:xfrm>
            <a:off x="10590706" y="6488668"/>
            <a:ext cx="210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Yang et al, 2009</a:t>
            </a:r>
          </a:p>
        </p:txBody>
      </p:sp>
    </p:spTree>
    <p:extLst>
      <p:ext uri="{BB962C8B-B14F-4D97-AF65-F5344CB8AC3E}">
        <p14:creationId xmlns:p14="http://schemas.microsoft.com/office/powerpoint/2010/main" val="422433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9;p27">
            <a:extLst>
              <a:ext uri="{FF2B5EF4-FFF2-40B4-BE49-F238E27FC236}">
                <a16:creationId xmlns:a16="http://schemas.microsoft.com/office/drawing/2014/main" id="{82204F08-221D-408C-A725-34D8201372E9}"/>
              </a:ext>
            </a:extLst>
          </p:cNvPr>
          <p:cNvSpPr txBox="1"/>
          <p:nvPr/>
        </p:nvSpPr>
        <p:spPr>
          <a:xfrm>
            <a:off x="781000" y="559296"/>
            <a:ext cx="10630000" cy="333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Outputs for CMIP6 or TRENDY</a:t>
            </a:r>
          </a:p>
          <a:p>
            <a:endParaRPr lang="en-US" sz="2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Only for TRENDY</a:t>
            </a:r>
          </a:p>
          <a:p>
            <a:endParaRPr lang="en-US" sz="2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TRENDY output:</a:t>
            </a:r>
          </a:p>
          <a:p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  <a:hlinkClick r:id="rId3"/>
              </a:rPr>
              <a:t>http://dgvm.ceh.ac.uk/files/Trendy_ListofVariables_Nov2011.pdf</a:t>
            </a:r>
            <a:endParaRPr lang="en-US" sz="2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  <a:hlinkClick r:id="rId4"/>
              </a:rPr>
              <a:t>https://sites.exeter.ac.uk/trendy/protocol/</a:t>
            </a:r>
            <a:endParaRPr lang="en-US" sz="2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endParaRPr lang="en-US" sz="146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自定义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2" id="{42B11C0D-A2DE-4BF4-904B-715D24268C2F}" vid="{048BD1E4-40AD-45CE-A4DD-1C6F440412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576</TotalTime>
  <Words>267</Words>
  <Application>Microsoft Office PowerPoint</Application>
  <PresentationFormat>Widescreen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AdvTTe45e47d2</vt:lpstr>
      <vt:lpstr>Arial</vt:lpstr>
      <vt:lpstr>Calibri</vt:lpstr>
      <vt:lpstr>Times New Roman</vt:lpstr>
      <vt:lpstr>Theme2</vt:lpstr>
      <vt:lpstr>Integrated Science Assessment Model (ISAM) (TRENDY)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Rong (rl9pzb)</dc:creator>
  <cp:lastModifiedBy>Li, Rong (rl9pzb)</cp:lastModifiedBy>
  <cp:revision>16</cp:revision>
  <dcterms:created xsi:type="dcterms:W3CDTF">2021-07-02T17:19:59Z</dcterms:created>
  <dcterms:modified xsi:type="dcterms:W3CDTF">2021-07-06T13:31:50Z</dcterms:modified>
</cp:coreProperties>
</file>