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70" r:id="rId2"/>
    <p:sldId id="266" r:id="rId3"/>
    <p:sldId id="268" r:id="rId4"/>
    <p:sldId id="269" r:id="rId5"/>
    <p:sldId id="262" r:id="rId6"/>
    <p:sldId id="264" r:id="rId7"/>
    <p:sldId id="260" r:id="rId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5964" autoAdjust="0"/>
  </p:normalViewPr>
  <p:slideViewPr>
    <p:cSldViewPr snapToGrid="0">
      <p:cViewPr varScale="1">
        <p:scale>
          <a:sx n="81" d="100"/>
          <a:sy n="81" d="100"/>
        </p:scale>
        <p:origin x="142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4B4DA-E5B0-4634-BC45-5A2C425B2614}" type="datetimeFigureOut">
              <a:rPr lang="en-DE" smtClean="0"/>
              <a:t>06/07/2021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F514F-27A9-4FC5-9531-3920C990CC50}" type="slidenum">
              <a:rPr lang="en-DE" smtClean="0"/>
              <a:t>‹#›</a:t>
            </a:fld>
            <a:endParaRPr lang="en-DE"/>
          </a:p>
        </p:txBody>
      </p:sp>
    </p:spTree>
    <p:extLst>
      <p:ext uri="{BB962C8B-B14F-4D97-AF65-F5344CB8AC3E}">
        <p14:creationId xmlns:p14="http://schemas.microsoft.com/office/powerpoint/2010/main" val="412868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CFF514F-27A9-4FC5-9531-3920C990CC50}" type="slidenum">
              <a:rPr lang="en-DE" smtClean="0"/>
              <a:t>2</a:t>
            </a:fld>
            <a:endParaRPr lang="en-DE"/>
          </a:p>
        </p:txBody>
      </p:sp>
    </p:spTree>
    <p:extLst>
      <p:ext uri="{BB962C8B-B14F-4D97-AF65-F5344CB8AC3E}">
        <p14:creationId xmlns:p14="http://schemas.microsoft.com/office/powerpoint/2010/main" val="199317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CFF514F-27A9-4FC5-9531-3920C990CC50}" type="slidenum">
              <a:rPr lang="en-DE" smtClean="0"/>
              <a:t>3</a:t>
            </a:fld>
            <a:endParaRPr lang="en-DE"/>
          </a:p>
        </p:txBody>
      </p:sp>
    </p:spTree>
    <p:extLst>
      <p:ext uri="{BB962C8B-B14F-4D97-AF65-F5344CB8AC3E}">
        <p14:creationId xmlns:p14="http://schemas.microsoft.com/office/powerpoint/2010/main" val="72318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CFF514F-27A9-4FC5-9531-3920C990CC50}" type="slidenum">
              <a:rPr lang="en-DE" smtClean="0"/>
              <a:t>4</a:t>
            </a:fld>
            <a:endParaRPr lang="en-DE"/>
          </a:p>
        </p:txBody>
      </p:sp>
    </p:spTree>
    <p:extLst>
      <p:ext uri="{BB962C8B-B14F-4D97-AF65-F5344CB8AC3E}">
        <p14:creationId xmlns:p14="http://schemas.microsoft.com/office/powerpoint/2010/main" val="136162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CCFF514F-27A9-4FC5-9531-3920C990CC50}" type="slidenum">
              <a:rPr lang="en-DE" smtClean="0"/>
              <a:t>5</a:t>
            </a:fld>
            <a:endParaRPr lang="en-DE"/>
          </a:p>
        </p:txBody>
      </p:sp>
    </p:spTree>
    <p:extLst>
      <p:ext uri="{BB962C8B-B14F-4D97-AF65-F5344CB8AC3E}">
        <p14:creationId xmlns:p14="http://schemas.microsoft.com/office/powerpoint/2010/main" val="179152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CCFF514F-27A9-4FC5-9531-3920C990CC50}" type="slidenum">
              <a:rPr lang="en-DE" smtClean="0"/>
              <a:t>6</a:t>
            </a:fld>
            <a:endParaRPr lang="en-DE"/>
          </a:p>
        </p:txBody>
      </p:sp>
    </p:spTree>
    <p:extLst>
      <p:ext uri="{BB962C8B-B14F-4D97-AF65-F5344CB8AC3E}">
        <p14:creationId xmlns:p14="http://schemas.microsoft.com/office/powerpoint/2010/main" val="2988239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ISBA_bgc6 has an improved representation of GPP and Ra for 16 PFTs whose area change yearly according to land cover change data. The carbon flux resulting from the land cover change is called </a:t>
            </a:r>
            <a:r>
              <a:rPr lang="en-GB" sz="1200" b="0" i="0" kern="1200" dirty="0" err="1">
                <a:solidFill>
                  <a:schemeClr val="tx1"/>
                </a:solidFill>
                <a:effectLst/>
                <a:latin typeface="+mn-lt"/>
                <a:ea typeface="+mn-ea"/>
                <a:cs typeface="+mn-cs"/>
              </a:rPr>
              <a:t>fLCC</a:t>
            </a:r>
            <a:r>
              <a:rPr lang="en-GB" sz="1200" b="0" i="0" kern="1200" dirty="0">
                <a:solidFill>
                  <a:schemeClr val="tx1"/>
                </a:solidFill>
                <a:effectLst/>
                <a:latin typeface="+mn-lt"/>
                <a:ea typeface="+mn-ea"/>
                <a:cs typeface="+mn-cs"/>
              </a:rPr>
              <a:t>. ISBA_bgc6 also has a fire module that calculates area burned and carbon emissions (fire C). Finally, ISBA_bgc6 has a simple representation of dissolved organic carbon (DOC) leaching through the soil and transported to the ocean.</a:t>
            </a:r>
          </a:p>
          <a:p>
            <a:r>
              <a:rPr lang="en-GB" dirty="0"/>
              <a:t>The « Earth system » version of ISBA-CTRIP has a full representation of the land carbon cycle. The land biogeochemical module in ISBA represents plant physiology (photosynthesis and autotrophic respiration), carbon allocation and turnover, and carbon cycling through litter and soil. It also includes a module for wild fires, land cover changes, and carbon leaching through the soil. This dissolved organic carbon (DOC) is then transported to the ocean via the CTRIP hydrographic network.</a:t>
            </a:r>
            <a:endParaRPr lang="en-DE" dirty="0"/>
          </a:p>
        </p:txBody>
      </p:sp>
      <p:sp>
        <p:nvSpPr>
          <p:cNvPr id="4" name="Slide Number Placeholder 3"/>
          <p:cNvSpPr>
            <a:spLocks noGrp="1"/>
          </p:cNvSpPr>
          <p:nvPr>
            <p:ph type="sldNum" sz="quarter" idx="5"/>
          </p:nvPr>
        </p:nvSpPr>
        <p:spPr/>
        <p:txBody>
          <a:bodyPr/>
          <a:lstStyle/>
          <a:p>
            <a:fld id="{CCFF514F-27A9-4FC5-9531-3920C990CC50}" type="slidenum">
              <a:rPr lang="en-DE" smtClean="0"/>
              <a:t>7</a:t>
            </a:fld>
            <a:endParaRPr lang="en-DE"/>
          </a:p>
        </p:txBody>
      </p:sp>
    </p:spTree>
    <p:extLst>
      <p:ext uri="{BB962C8B-B14F-4D97-AF65-F5344CB8AC3E}">
        <p14:creationId xmlns:p14="http://schemas.microsoft.com/office/powerpoint/2010/main" val="167283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3C15-9B2A-4E29-8691-5827F2DA1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B08FEF56-E756-45E7-B3C3-3F16B7517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C893967F-B56D-430E-A2EC-9FFD042DDE32}"/>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5" name="Footer Placeholder 4">
            <a:extLst>
              <a:ext uri="{FF2B5EF4-FFF2-40B4-BE49-F238E27FC236}">
                <a16:creationId xmlns:a16="http://schemas.microsoft.com/office/drawing/2014/main" id="{F7F02E0A-49B3-49EF-A945-E874609F5A3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A0FA597-C844-4680-A2AA-5EBEAA0BC19E}"/>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25403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3850-662F-4A54-9FF4-017EDCA69225}"/>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E151ECC-A1EA-4A05-AF04-FFC1F80881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547C66A-1ED0-40B9-972C-46BBCB0404A9}"/>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5" name="Footer Placeholder 4">
            <a:extLst>
              <a:ext uri="{FF2B5EF4-FFF2-40B4-BE49-F238E27FC236}">
                <a16:creationId xmlns:a16="http://schemas.microsoft.com/office/drawing/2014/main" id="{CD6D1BEF-0AD6-464B-A948-091F08C7EC9B}"/>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B442A8F-616E-4113-8F21-F3CF9C10AA69}"/>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1074012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0875F-07B6-4243-8C6B-F47C883796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DA6B9A9-39E1-42A5-BA05-5E24B43DCF9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903DD0B-C4FE-49FB-9168-A247FB3CAA31}"/>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5" name="Footer Placeholder 4">
            <a:extLst>
              <a:ext uri="{FF2B5EF4-FFF2-40B4-BE49-F238E27FC236}">
                <a16:creationId xmlns:a16="http://schemas.microsoft.com/office/drawing/2014/main" id="{36F10148-3CF6-4759-A819-7F087146839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50FC544-E0CB-4CBE-B254-3C8D63A3D829}"/>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122762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4531-4425-4BEC-A46C-3E00A90B0C41}"/>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1F8CEAD-85E9-4BD4-AF0B-9A0C9BB1ED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0160FBB-C273-4EC8-AEF6-9B0C9544EFD2}"/>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5" name="Footer Placeholder 4">
            <a:extLst>
              <a:ext uri="{FF2B5EF4-FFF2-40B4-BE49-F238E27FC236}">
                <a16:creationId xmlns:a16="http://schemas.microsoft.com/office/drawing/2014/main" id="{F6CB73DB-1114-499E-BF24-65D184B1828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F0C1F48-A129-490B-BCF0-BA200B0F110B}"/>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13830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0324-2956-4475-9E4D-EE94396DE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8ABC72AD-248E-4764-8FC8-EC0EBA5E0A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29A48E-D98C-49C6-96DA-3D3E5B5EA816}"/>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5" name="Footer Placeholder 4">
            <a:extLst>
              <a:ext uri="{FF2B5EF4-FFF2-40B4-BE49-F238E27FC236}">
                <a16:creationId xmlns:a16="http://schemas.microsoft.com/office/drawing/2014/main" id="{D15C8248-6A21-4429-A66E-90C073B27CC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DA0BCA8-C4BC-4F54-9B54-CC045B01E100}"/>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54195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F00A-B249-48EA-BFB7-7FC8958D8B7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7356DB5-400F-4FF9-A864-4A8C07A862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9F4BB8E8-5635-40F2-9A27-023B2241030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0FD2807-DFF6-4F57-A2CB-EEEC2868C0CE}"/>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6" name="Footer Placeholder 5">
            <a:extLst>
              <a:ext uri="{FF2B5EF4-FFF2-40B4-BE49-F238E27FC236}">
                <a16:creationId xmlns:a16="http://schemas.microsoft.com/office/drawing/2014/main" id="{CA78C88A-0F2A-46FD-B7D9-CA8B6142CA3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FCEAC1A-102A-4108-B6F0-7D609ACF645E}"/>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256402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9F7D-B7D1-4A5D-85BD-5B6C04905CD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C534C4C-B5A4-4965-98E5-39B146A95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82D472-C07A-4B8A-A0CF-3A7CF39B85F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F18D64FB-0249-4071-8573-658B860EE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CC2537F-333E-427E-BDF0-3B10DF662E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41449624-59ED-49E5-92B1-39FA5621CF73}"/>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8" name="Footer Placeholder 7">
            <a:extLst>
              <a:ext uri="{FF2B5EF4-FFF2-40B4-BE49-F238E27FC236}">
                <a16:creationId xmlns:a16="http://schemas.microsoft.com/office/drawing/2014/main" id="{4D537AF0-C668-4515-800C-D047F5487C7D}"/>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5F476D20-3836-418E-8DFE-A193E7DB4671}"/>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1955504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DCAB-2B4D-4186-B32D-A0F3C5AFE786}"/>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2B77614D-12F5-4338-9014-6B17C329FEC1}"/>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4" name="Footer Placeholder 3">
            <a:extLst>
              <a:ext uri="{FF2B5EF4-FFF2-40B4-BE49-F238E27FC236}">
                <a16:creationId xmlns:a16="http://schemas.microsoft.com/office/drawing/2014/main" id="{9509B0E0-31A5-4FEB-8D24-4C2300C36834}"/>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0715994C-3861-4B36-AFCF-A66DC298721C}"/>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146127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0255B2-738F-4523-9754-B24F1AB56130}"/>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3" name="Footer Placeholder 2">
            <a:extLst>
              <a:ext uri="{FF2B5EF4-FFF2-40B4-BE49-F238E27FC236}">
                <a16:creationId xmlns:a16="http://schemas.microsoft.com/office/drawing/2014/main" id="{D476C786-EC69-429D-A0BD-5B98712C43CA}"/>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37895D90-7807-4290-99A0-AE500684C9AA}"/>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277600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BB26-7315-41F5-9279-CC9EF6B55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1CC9A96-FE31-4A72-97D7-C8F647C21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2E24495A-FDF2-4851-96E9-25AD49AFC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567511-9331-424B-88B6-D7418D2D1B4B}"/>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6" name="Footer Placeholder 5">
            <a:extLst>
              <a:ext uri="{FF2B5EF4-FFF2-40B4-BE49-F238E27FC236}">
                <a16:creationId xmlns:a16="http://schemas.microsoft.com/office/drawing/2014/main" id="{F35F2BAF-8853-4499-A62A-66CB9690095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0FB5A51-50AF-49D5-AECF-4F5EDB054A1C}"/>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412997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7EEC-510A-4B2A-89BE-24E531777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C568AD99-E38D-421B-A919-865AF62D7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7B59CD8B-45C5-4AF2-8FE4-348CEF4A6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61F147-28FB-4300-B7E3-235B6D2E2997}"/>
              </a:ext>
            </a:extLst>
          </p:cNvPr>
          <p:cNvSpPr>
            <a:spLocks noGrp="1"/>
          </p:cNvSpPr>
          <p:nvPr>
            <p:ph type="dt" sz="half" idx="10"/>
          </p:nvPr>
        </p:nvSpPr>
        <p:spPr/>
        <p:txBody>
          <a:bodyPr/>
          <a:lstStyle/>
          <a:p>
            <a:fld id="{D25B5F3A-732A-4016-8016-052F561973E9}" type="datetimeFigureOut">
              <a:rPr lang="en-DE" smtClean="0"/>
              <a:t>06/07/2021</a:t>
            </a:fld>
            <a:endParaRPr lang="en-DE"/>
          </a:p>
        </p:txBody>
      </p:sp>
      <p:sp>
        <p:nvSpPr>
          <p:cNvPr id="6" name="Footer Placeholder 5">
            <a:extLst>
              <a:ext uri="{FF2B5EF4-FFF2-40B4-BE49-F238E27FC236}">
                <a16:creationId xmlns:a16="http://schemas.microsoft.com/office/drawing/2014/main" id="{E4EA2DA6-DC3F-49A2-9962-70BF1475CF3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AF6836A-8E41-4B59-9E19-D7648590F047}"/>
              </a:ext>
            </a:extLst>
          </p:cNvPr>
          <p:cNvSpPr>
            <a:spLocks noGrp="1"/>
          </p:cNvSpPr>
          <p:nvPr>
            <p:ph type="sldNum" sz="quarter" idx="12"/>
          </p:nvPr>
        </p:nvSpPr>
        <p:spPr/>
        <p:txBody>
          <a:bodyPr/>
          <a:lstStyle/>
          <a:p>
            <a:fld id="{FAEBDDE6-B68F-4387-B311-6A4F2BF039B4}" type="slidenum">
              <a:rPr lang="en-DE" smtClean="0"/>
              <a:t>‹#›</a:t>
            </a:fld>
            <a:endParaRPr lang="en-DE"/>
          </a:p>
        </p:txBody>
      </p:sp>
    </p:spTree>
    <p:extLst>
      <p:ext uri="{BB962C8B-B14F-4D97-AF65-F5344CB8AC3E}">
        <p14:creationId xmlns:p14="http://schemas.microsoft.com/office/powerpoint/2010/main" val="213871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1F1C3-9E00-4BC6-8B0B-85E4D3FA2A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E1BD6838-A72D-4ED3-BEB9-2A5F2CB5C6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ED8B5F3-4420-4B80-AB33-0A30B1421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5B5F3A-732A-4016-8016-052F561973E9}" type="datetimeFigureOut">
              <a:rPr lang="en-DE" smtClean="0"/>
              <a:t>06/07/2021</a:t>
            </a:fld>
            <a:endParaRPr lang="en-DE"/>
          </a:p>
        </p:txBody>
      </p:sp>
      <p:sp>
        <p:nvSpPr>
          <p:cNvPr id="5" name="Footer Placeholder 4">
            <a:extLst>
              <a:ext uri="{FF2B5EF4-FFF2-40B4-BE49-F238E27FC236}">
                <a16:creationId xmlns:a16="http://schemas.microsoft.com/office/drawing/2014/main" id="{9045293F-526C-4EBD-BC30-5B9D7F80F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88BD3A7E-C5AE-4A87-A368-918E8908D6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BDDE6-B68F-4387-B311-6A4F2BF039B4}" type="slidenum">
              <a:rPr lang="en-DE" smtClean="0"/>
              <a:t>‹#›</a:t>
            </a:fld>
            <a:endParaRPr lang="en-DE"/>
          </a:p>
        </p:txBody>
      </p:sp>
    </p:spTree>
    <p:extLst>
      <p:ext uri="{BB962C8B-B14F-4D97-AF65-F5344CB8AC3E}">
        <p14:creationId xmlns:p14="http://schemas.microsoft.com/office/powerpoint/2010/main" val="387623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bi@bgc-jena.mpg.d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bertrand.decharme@meteo.f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sgf-node.ipsl.upmc.fr/search/cmip6-ips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E75A-61AD-4B6F-8C33-760AB21145A8}"/>
              </a:ext>
            </a:extLst>
          </p:cNvPr>
          <p:cNvSpPr>
            <a:spLocks noGrp="1"/>
          </p:cNvSpPr>
          <p:nvPr>
            <p:ph type="ctrTitle"/>
          </p:nvPr>
        </p:nvSpPr>
        <p:spPr/>
        <p:txBody>
          <a:bodyPr/>
          <a:lstStyle/>
          <a:p>
            <a:r>
              <a:rPr lang="en-AU" dirty="0"/>
              <a:t>ISBA-CTRIP</a:t>
            </a:r>
            <a:br>
              <a:rPr lang="en-AU" dirty="0"/>
            </a:br>
            <a:r>
              <a:rPr lang="en-AU" dirty="0"/>
              <a:t>CMIP6</a:t>
            </a:r>
            <a:endParaRPr lang="en-DE" dirty="0"/>
          </a:p>
        </p:txBody>
      </p:sp>
      <p:sp>
        <p:nvSpPr>
          <p:cNvPr id="3" name="Subtitle 2">
            <a:extLst>
              <a:ext uri="{FF2B5EF4-FFF2-40B4-BE49-F238E27FC236}">
                <a16:creationId xmlns:a16="http://schemas.microsoft.com/office/drawing/2014/main" id="{76399D87-3F2F-4A9F-81AB-129D39D52322}"/>
              </a:ext>
            </a:extLst>
          </p:cNvPr>
          <p:cNvSpPr>
            <a:spLocks noGrp="1"/>
          </p:cNvSpPr>
          <p:nvPr>
            <p:ph type="subTitle" idx="1"/>
          </p:nvPr>
        </p:nvSpPr>
        <p:spPr/>
        <p:txBody>
          <a:bodyPr/>
          <a:lstStyle/>
          <a:p>
            <a:r>
              <a:rPr lang="en-GB" dirty="0" err="1"/>
              <a:t>Qingfang</a:t>
            </a:r>
            <a:r>
              <a:rPr lang="en-GB" dirty="0"/>
              <a:t> Bi</a:t>
            </a:r>
          </a:p>
          <a:p>
            <a:r>
              <a:rPr lang="en-GB" dirty="0">
                <a:hlinkClick r:id="rId2">
                  <a:extLst>
                    <a:ext uri="{A12FA001-AC4F-418D-AE19-62706E023703}">
                      <ahyp:hlinkClr xmlns:ahyp="http://schemas.microsoft.com/office/drawing/2018/hyperlinkcolor" val="tx"/>
                    </a:ext>
                  </a:extLst>
                </a:hlinkClick>
              </a:rPr>
              <a:t>qbi@bgc-jena.mpg.de</a:t>
            </a:r>
            <a:endParaRPr lang="en-GB" dirty="0"/>
          </a:p>
          <a:p>
            <a:endParaRPr lang="en-DE" dirty="0"/>
          </a:p>
        </p:txBody>
      </p:sp>
      <p:sp>
        <p:nvSpPr>
          <p:cNvPr id="4" name="Subtitle 2">
            <a:extLst>
              <a:ext uri="{FF2B5EF4-FFF2-40B4-BE49-F238E27FC236}">
                <a16:creationId xmlns:a16="http://schemas.microsoft.com/office/drawing/2014/main" id="{A9B14F44-045C-49D4-A58E-424C463D88F4}"/>
              </a:ext>
            </a:extLst>
          </p:cNvPr>
          <p:cNvSpPr txBox="1">
            <a:spLocks/>
          </p:cNvSpPr>
          <p:nvPr/>
        </p:nvSpPr>
        <p:spPr>
          <a:xfrm>
            <a:off x="-2750128" y="24844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Assignment week 6-7-21</a:t>
            </a:r>
          </a:p>
          <a:p>
            <a:endParaRPr lang="en-DE" dirty="0"/>
          </a:p>
        </p:txBody>
      </p:sp>
    </p:spTree>
    <p:extLst>
      <p:ext uri="{BB962C8B-B14F-4D97-AF65-F5344CB8AC3E}">
        <p14:creationId xmlns:p14="http://schemas.microsoft.com/office/powerpoint/2010/main" val="4233973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1E55D5-370A-E34A-9C88-A990401EE386}"/>
              </a:ext>
            </a:extLst>
          </p:cNvPr>
          <p:cNvSpPr>
            <a:spLocks noGrp="1"/>
          </p:cNvSpPr>
          <p:nvPr>
            <p:ph idx="1"/>
          </p:nvPr>
        </p:nvSpPr>
        <p:spPr>
          <a:xfrm>
            <a:off x="521898" y="1066500"/>
            <a:ext cx="11170320" cy="4351338"/>
          </a:xfrm>
        </p:spPr>
        <p:txBody>
          <a:bodyPr>
            <a:normAutofit/>
          </a:bodyPr>
          <a:lstStyle/>
          <a:p>
            <a:pPr marL="0" indent="0">
              <a:buNone/>
            </a:pPr>
            <a:r>
              <a:rPr lang="en-US" dirty="0"/>
              <a:t>1. Model name</a:t>
            </a:r>
          </a:p>
          <a:p>
            <a:r>
              <a:rPr lang="en-AU" dirty="0">
                <a:solidFill>
                  <a:srgbClr val="FF0000"/>
                </a:solidFill>
              </a:rPr>
              <a:t>ISBA-CTRIP</a:t>
            </a:r>
          </a:p>
          <a:p>
            <a:pPr marL="0" indent="0">
              <a:buNone/>
            </a:pPr>
            <a:r>
              <a:rPr lang="en-US" dirty="0">
                <a:solidFill>
                  <a:srgbClr val="FF0000"/>
                </a:solidFill>
              </a:rPr>
              <a:t>Interaction Soil-Biosphere-Atmosphere – CNRS Total Runoff Integrating Pathways </a:t>
            </a:r>
            <a:r>
              <a:rPr lang="en-GB" dirty="0">
                <a:solidFill>
                  <a:srgbClr val="FF0000"/>
                </a:solidFill>
              </a:rPr>
              <a:t>coupled system</a:t>
            </a:r>
            <a:endParaRPr lang="en-US" dirty="0">
              <a:solidFill>
                <a:srgbClr val="FF0000"/>
              </a:solidFill>
            </a:endParaRPr>
          </a:p>
          <a:p>
            <a:pPr marL="0" indent="0">
              <a:buNone/>
            </a:pPr>
            <a:endParaRPr lang="en-US" dirty="0">
              <a:solidFill>
                <a:srgbClr val="FF0000"/>
              </a:solidFill>
            </a:endParaRPr>
          </a:p>
          <a:p>
            <a:pPr marL="0" indent="0">
              <a:buNone/>
            </a:pPr>
            <a:r>
              <a:rPr lang="en-US" dirty="0"/>
              <a:t>2. Lead PI</a:t>
            </a:r>
          </a:p>
          <a:p>
            <a:r>
              <a:rPr lang="en-US" dirty="0">
                <a:solidFill>
                  <a:srgbClr val="FF0000"/>
                </a:solidFill>
              </a:rPr>
              <a:t>Bertrand </a:t>
            </a:r>
            <a:r>
              <a:rPr lang="en-US" dirty="0" err="1">
                <a:solidFill>
                  <a:srgbClr val="FF0000"/>
                </a:solidFill>
              </a:rPr>
              <a:t>Decharme</a:t>
            </a:r>
            <a:r>
              <a:rPr lang="en-US" dirty="0">
                <a:solidFill>
                  <a:srgbClr val="FF0000"/>
                </a:solidFill>
              </a:rPr>
              <a:t> (</a:t>
            </a:r>
            <a:r>
              <a:rPr lang="en-US" dirty="0">
                <a:solidFill>
                  <a:srgbClr val="FF0000"/>
                </a:solidFill>
                <a:hlinkClick r:id="rId3">
                  <a:extLst>
                    <a:ext uri="{A12FA001-AC4F-418D-AE19-62706E023703}">
                      <ahyp:hlinkClr xmlns:ahyp="http://schemas.microsoft.com/office/drawing/2018/hyperlinkcolor" val="tx"/>
                    </a:ext>
                  </a:extLst>
                </a:hlinkClick>
              </a:rPr>
              <a:t>bertrand.decharme@meteo.fr</a:t>
            </a:r>
            <a:r>
              <a:rPr lang="en-US" dirty="0">
                <a:solidFill>
                  <a:srgbClr val="FF0000"/>
                </a:solidFill>
              </a:rPr>
              <a:t>),  CNRS (France)</a:t>
            </a:r>
          </a:p>
          <a:p>
            <a:pPr marL="0" indent="0">
              <a:buNone/>
            </a:pPr>
            <a:endParaRPr lang="en-US" dirty="0"/>
          </a:p>
        </p:txBody>
      </p:sp>
    </p:spTree>
    <p:extLst>
      <p:ext uri="{BB962C8B-B14F-4D97-AF65-F5344CB8AC3E}">
        <p14:creationId xmlns:p14="http://schemas.microsoft.com/office/powerpoint/2010/main" val="126985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1E55D5-370A-E34A-9C88-A990401EE386}"/>
              </a:ext>
            </a:extLst>
          </p:cNvPr>
          <p:cNvSpPr>
            <a:spLocks noGrp="1"/>
          </p:cNvSpPr>
          <p:nvPr>
            <p:ph idx="1"/>
          </p:nvPr>
        </p:nvSpPr>
        <p:spPr>
          <a:xfrm>
            <a:off x="521898" y="1066500"/>
            <a:ext cx="11170320" cy="4351338"/>
          </a:xfrm>
        </p:spPr>
        <p:txBody>
          <a:bodyPr>
            <a:normAutofit/>
          </a:bodyPr>
          <a:lstStyle/>
          <a:p>
            <a:pPr marL="0" indent="0">
              <a:buNone/>
            </a:pPr>
            <a:r>
              <a:rPr lang="en-US" dirty="0"/>
              <a:t>3. Static or dynamic vegetation</a:t>
            </a:r>
          </a:p>
          <a:p>
            <a:r>
              <a:rPr lang="en-US" dirty="0">
                <a:solidFill>
                  <a:srgbClr val="FF0000"/>
                </a:solidFill>
              </a:rPr>
              <a:t>Static</a:t>
            </a:r>
            <a:endParaRPr lang="en-US" dirty="0"/>
          </a:p>
          <a:p>
            <a:pPr marL="0" indent="0">
              <a:buNone/>
            </a:pPr>
            <a:endParaRPr lang="en-US" dirty="0">
              <a:solidFill>
                <a:srgbClr val="FF0000"/>
              </a:solidFill>
            </a:endParaRPr>
          </a:p>
          <a:p>
            <a:pPr marL="0" indent="0">
              <a:buNone/>
            </a:pPr>
            <a:r>
              <a:rPr lang="en-US" dirty="0"/>
              <a:t>4. Number of plant functional types </a:t>
            </a:r>
          </a:p>
          <a:p>
            <a:r>
              <a:rPr lang="en-US" dirty="0">
                <a:solidFill>
                  <a:srgbClr val="FF0000"/>
                </a:solidFill>
              </a:rPr>
              <a:t>16</a:t>
            </a:r>
          </a:p>
        </p:txBody>
      </p:sp>
      <p:sp>
        <p:nvSpPr>
          <p:cNvPr id="3" name="Rectangle 2">
            <a:extLst>
              <a:ext uri="{FF2B5EF4-FFF2-40B4-BE49-F238E27FC236}">
                <a16:creationId xmlns:a16="http://schemas.microsoft.com/office/drawing/2014/main" id="{91A280DC-15D5-4841-9DB6-6D894AF2CEC1}"/>
              </a:ext>
            </a:extLst>
          </p:cNvPr>
          <p:cNvSpPr/>
          <p:nvPr/>
        </p:nvSpPr>
        <p:spPr>
          <a:xfrm>
            <a:off x="6954394" y="1692049"/>
            <a:ext cx="5640198" cy="5016758"/>
          </a:xfrm>
          <a:prstGeom prst="rect">
            <a:avLst/>
          </a:prstGeom>
        </p:spPr>
        <p:txBody>
          <a:bodyPr wrap="square">
            <a:spAutoFit/>
          </a:bodyPr>
          <a:lstStyle/>
          <a:p>
            <a:pPr marL="457200" indent="-457200" algn="just">
              <a:buAutoNum type="arabicParenBoth"/>
            </a:pPr>
            <a:r>
              <a:rPr lang="en-GB" sz="2000" dirty="0"/>
              <a:t>temperate broadleaf deciduous trees</a:t>
            </a:r>
          </a:p>
          <a:p>
            <a:pPr marL="457200" indent="-457200" algn="just">
              <a:buAutoNum type="arabicParenBoth"/>
            </a:pPr>
            <a:r>
              <a:rPr lang="en-GB" sz="2000" dirty="0"/>
              <a:t>boreal needleleaf evergreen trees</a:t>
            </a:r>
          </a:p>
          <a:p>
            <a:pPr marL="457200" indent="-457200" algn="just">
              <a:buAutoNum type="arabicParenBoth"/>
            </a:pPr>
            <a:r>
              <a:rPr lang="en-GB" sz="2000" dirty="0"/>
              <a:t>tropical broadleaf evergreen trees</a:t>
            </a:r>
          </a:p>
          <a:p>
            <a:pPr marL="457200" indent="-457200" algn="just">
              <a:buAutoNum type="arabicParenBoth"/>
            </a:pPr>
            <a:r>
              <a:rPr lang="en-GB" sz="2000" dirty="0"/>
              <a:t>C3 crops</a:t>
            </a:r>
          </a:p>
          <a:p>
            <a:pPr marL="457200" indent="-457200" algn="just">
              <a:buAutoNum type="arabicParenBoth"/>
            </a:pPr>
            <a:r>
              <a:rPr lang="en-GB" sz="2000" dirty="0"/>
              <a:t>C4 crops</a:t>
            </a:r>
          </a:p>
          <a:p>
            <a:pPr marL="457200" indent="-457200" algn="just">
              <a:buAutoNum type="arabicParenBoth"/>
            </a:pPr>
            <a:r>
              <a:rPr lang="en-GB" sz="2000" dirty="0"/>
              <a:t>irrigated C4 crops</a:t>
            </a:r>
          </a:p>
          <a:p>
            <a:pPr marL="457200" indent="-457200" algn="just">
              <a:buAutoNum type="arabicParenBoth"/>
            </a:pPr>
            <a:r>
              <a:rPr lang="en-GB" sz="2000" dirty="0"/>
              <a:t>C3 grass</a:t>
            </a:r>
          </a:p>
          <a:p>
            <a:pPr marL="457200" indent="-457200" algn="just">
              <a:buAutoNum type="arabicParenBoth"/>
            </a:pPr>
            <a:r>
              <a:rPr lang="en-GB" sz="2000" dirty="0"/>
              <a:t>C4 grass</a:t>
            </a:r>
          </a:p>
          <a:p>
            <a:pPr marL="457200" indent="-457200" algn="just">
              <a:buAutoNum type="arabicParenBoth"/>
            </a:pPr>
            <a:r>
              <a:rPr lang="en-GB" sz="2000" dirty="0"/>
              <a:t>Wetland</a:t>
            </a:r>
          </a:p>
          <a:p>
            <a:pPr marL="457200" indent="-457200" algn="just">
              <a:buAutoNum type="arabicParenBoth"/>
            </a:pPr>
            <a:r>
              <a:rPr lang="en-GB" sz="2000" dirty="0"/>
              <a:t>tropical broadleaf evergreen trees</a:t>
            </a:r>
          </a:p>
          <a:p>
            <a:pPr marL="457200" indent="-457200" algn="just">
              <a:buAutoNum type="arabicParenBoth"/>
            </a:pPr>
            <a:r>
              <a:rPr lang="en-GB" sz="2000" dirty="0"/>
              <a:t>temperate broadleaf evergreen trees</a:t>
            </a:r>
          </a:p>
          <a:p>
            <a:pPr marL="457200" indent="-457200" algn="just">
              <a:buAutoNum type="arabicParenBoth"/>
            </a:pPr>
            <a:r>
              <a:rPr lang="en-GB" sz="2000" dirty="0"/>
              <a:t>temperate needleleaf evergreen trees</a:t>
            </a:r>
          </a:p>
          <a:p>
            <a:pPr marL="457200" indent="-457200" algn="just">
              <a:buAutoNum type="arabicParenBoth"/>
            </a:pPr>
            <a:r>
              <a:rPr lang="en-GB" sz="2000" dirty="0"/>
              <a:t>boreal broadleaf deciduous</a:t>
            </a:r>
          </a:p>
          <a:p>
            <a:pPr marL="457200" indent="-457200" algn="just">
              <a:buAutoNum type="arabicParenBoth"/>
            </a:pPr>
            <a:r>
              <a:rPr lang="en-GB" sz="2000" dirty="0"/>
              <a:t>boreal needleleaf deciduous</a:t>
            </a:r>
          </a:p>
          <a:p>
            <a:pPr marL="457200" indent="-457200" algn="just">
              <a:buAutoNum type="arabicParenBoth"/>
            </a:pPr>
            <a:r>
              <a:rPr lang="en-GB" sz="2000" dirty="0"/>
              <a:t>boreal grass</a:t>
            </a:r>
          </a:p>
          <a:p>
            <a:pPr marL="457200" indent="-457200" algn="just">
              <a:buAutoNum type="arabicParenBoth"/>
            </a:pPr>
            <a:r>
              <a:rPr lang="en-GB" sz="2000" dirty="0"/>
              <a:t>deciduous shrubs</a:t>
            </a:r>
            <a:endParaRPr lang="en-DE" sz="2000" dirty="0"/>
          </a:p>
        </p:txBody>
      </p:sp>
    </p:spTree>
    <p:extLst>
      <p:ext uri="{BB962C8B-B14F-4D97-AF65-F5344CB8AC3E}">
        <p14:creationId xmlns:p14="http://schemas.microsoft.com/office/powerpoint/2010/main" val="1114597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1E55D5-370A-E34A-9C88-A990401EE386}"/>
              </a:ext>
            </a:extLst>
          </p:cNvPr>
          <p:cNvSpPr>
            <a:spLocks noGrp="1"/>
          </p:cNvSpPr>
          <p:nvPr>
            <p:ph idx="1"/>
          </p:nvPr>
        </p:nvSpPr>
        <p:spPr>
          <a:xfrm>
            <a:off x="521898" y="1066500"/>
            <a:ext cx="11170320" cy="4351338"/>
          </a:xfrm>
        </p:spPr>
        <p:txBody>
          <a:bodyPr>
            <a:normAutofit/>
          </a:bodyPr>
          <a:lstStyle/>
          <a:p>
            <a:pPr marL="0" indent="0">
              <a:buNone/>
            </a:pPr>
            <a:r>
              <a:rPr lang="en-US" dirty="0"/>
              <a:t>5. What disturbances are simulated </a:t>
            </a:r>
          </a:p>
          <a:p>
            <a:r>
              <a:rPr lang="en-US" dirty="0">
                <a:solidFill>
                  <a:srgbClr val="FF0000"/>
                </a:solidFill>
              </a:rPr>
              <a:t>land use </a:t>
            </a:r>
          </a:p>
          <a:p>
            <a:r>
              <a:rPr lang="en-US" dirty="0">
                <a:solidFill>
                  <a:srgbClr val="FF0000"/>
                </a:solidFill>
              </a:rPr>
              <a:t>fire</a:t>
            </a:r>
          </a:p>
          <a:p>
            <a:pPr marL="0" indent="0">
              <a:buNone/>
            </a:pPr>
            <a:endParaRPr lang="en-US" dirty="0">
              <a:solidFill>
                <a:srgbClr val="FF0000"/>
              </a:solidFill>
            </a:endParaRPr>
          </a:p>
          <a:p>
            <a:pPr marL="0" indent="0">
              <a:buNone/>
            </a:pPr>
            <a:r>
              <a:rPr lang="en-US" dirty="0"/>
              <a:t>6. Number of pools</a:t>
            </a:r>
          </a:p>
          <a:p>
            <a:pPr>
              <a:buClr>
                <a:srgbClr val="FF0000"/>
              </a:buClr>
            </a:pPr>
            <a:r>
              <a:rPr lang="en-US" dirty="0"/>
              <a:t> </a:t>
            </a:r>
            <a:r>
              <a:rPr lang="en-US" dirty="0">
                <a:solidFill>
                  <a:srgbClr val="FF0000"/>
                </a:solidFill>
              </a:rPr>
              <a:t>7 (</a:t>
            </a:r>
            <a:r>
              <a:rPr lang="en-GB" dirty="0">
                <a:solidFill>
                  <a:srgbClr val="FF0000"/>
                </a:solidFill>
              </a:rPr>
              <a:t>four litter and three soil carbon pools</a:t>
            </a:r>
            <a:r>
              <a:rPr lang="en-US" dirty="0">
                <a:solidFill>
                  <a:srgbClr val="FF0000"/>
                </a:solidFill>
              </a:rPr>
              <a:t>)</a:t>
            </a:r>
          </a:p>
          <a:p>
            <a:pPr marL="0" indent="0">
              <a:buNone/>
            </a:pPr>
            <a:endParaRPr lang="en-US" dirty="0"/>
          </a:p>
        </p:txBody>
      </p:sp>
    </p:spTree>
    <p:extLst>
      <p:ext uri="{BB962C8B-B14F-4D97-AF65-F5344CB8AC3E}">
        <p14:creationId xmlns:p14="http://schemas.microsoft.com/office/powerpoint/2010/main" val="178431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A5E92AF-5790-473B-A192-BDF8B1CBD930}"/>
              </a:ext>
            </a:extLst>
          </p:cNvPr>
          <p:cNvPicPr>
            <a:picLocks noChangeAspect="1"/>
          </p:cNvPicPr>
          <p:nvPr/>
        </p:nvPicPr>
        <p:blipFill rotWithShape="1">
          <a:blip r:embed="rId3"/>
          <a:srcRect l="45000" t="4773"/>
          <a:stretch/>
        </p:blipFill>
        <p:spPr>
          <a:xfrm>
            <a:off x="8093025" y="53611"/>
            <a:ext cx="3426936" cy="2261268"/>
          </a:xfrm>
          <a:prstGeom prst="rect">
            <a:avLst/>
          </a:prstGeom>
        </p:spPr>
      </p:pic>
      <p:grpSp>
        <p:nvGrpSpPr>
          <p:cNvPr id="140" name="Group 139">
            <a:extLst>
              <a:ext uri="{FF2B5EF4-FFF2-40B4-BE49-F238E27FC236}">
                <a16:creationId xmlns:a16="http://schemas.microsoft.com/office/drawing/2014/main" id="{7BAC75E3-EFCD-4FF6-80BD-07706A689220}"/>
              </a:ext>
            </a:extLst>
          </p:cNvPr>
          <p:cNvGrpSpPr/>
          <p:nvPr/>
        </p:nvGrpSpPr>
        <p:grpSpPr>
          <a:xfrm>
            <a:off x="325042" y="1838204"/>
            <a:ext cx="11866958" cy="4416350"/>
            <a:chOff x="325042" y="1619761"/>
            <a:chExt cx="11866958" cy="4416350"/>
          </a:xfrm>
        </p:grpSpPr>
        <p:cxnSp>
          <p:nvCxnSpPr>
            <p:cNvPr id="96" name="Connector: Curved 95">
              <a:extLst>
                <a:ext uri="{FF2B5EF4-FFF2-40B4-BE49-F238E27FC236}">
                  <a16:creationId xmlns:a16="http://schemas.microsoft.com/office/drawing/2014/main" id="{6B638859-BDF6-4513-93C1-1668A671CCF1}"/>
                </a:ext>
              </a:extLst>
            </p:cNvPr>
            <p:cNvCxnSpPr>
              <a:cxnSpLocks/>
            </p:cNvCxnSpPr>
            <p:nvPr/>
          </p:nvCxnSpPr>
          <p:spPr>
            <a:xfrm rot="5400000" flipH="1" flipV="1">
              <a:off x="4801440" y="4549926"/>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95" name="Connector: Curved 94">
              <a:extLst>
                <a:ext uri="{FF2B5EF4-FFF2-40B4-BE49-F238E27FC236}">
                  <a16:creationId xmlns:a16="http://schemas.microsoft.com/office/drawing/2014/main" id="{F5AF1742-19FB-4000-BA33-BA0E1902346C}"/>
                </a:ext>
              </a:extLst>
            </p:cNvPr>
            <p:cNvCxnSpPr>
              <a:cxnSpLocks/>
            </p:cNvCxnSpPr>
            <p:nvPr/>
          </p:nvCxnSpPr>
          <p:spPr>
            <a:xfrm rot="5400000" flipH="1" flipV="1">
              <a:off x="4801440" y="3658163"/>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61" name="Connector: Curved 60">
              <a:extLst>
                <a:ext uri="{FF2B5EF4-FFF2-40B4-BE49-F238E27FC236}">
                  <a16:creationId xmlns:a16="http://schemas.microsoft.com/office/drawing/2014/main" id="{0D36F894-7EB3-47FF-BE83-A16F8DF3096F}"/>
                </a:ext>
              </a:extLst>
            </p:cNvPr>
            <p:cNvCxnSpPr>
              <a:cxnSpLocks/>
            </p:cNvCxnSpPr>
            <p:nvPr/>
          </p:nvCxnSpPr>
          <p:spPr>
            <a:xfrm rot="5400000" flipH="1" flipV="1">
              <a:off x="4854795" y="1810907"/>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6" name="Rectangle: Rounded Corners 5">
              <a:extLst>
                <a:ext uri="{FF2B5EF4-FFF2-40B4-BE49-F238E27FC236}">
                  <a16:creationId xmlns:a16="http://schemas.microsoft.com/office/drawing/2014/main" id="{FCDD1F04-F413-466E-81FA-A277FE855DF6}"/>
                </a:ext>
              </a:extLst>
            </p:cNvPr>
            <p:cNvSpPr/>
            <p:nvPr/>
          </p:nvSpPr>
          <p:spPr>
            <a:xfrm>
              <a:off x="6805089" y="2703855"/>
              <a:ext cx="1845234" cy="5513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Active pool</a:t>
              </a:r>
              <a:endParaRPr lang="en-DE" sz="2400" b="1" dirty="0"/>
            </a:p>
          </p:txBody>
        </p:sp>
        <p:sp>
          <p:nvSpPr>
            <p:cNvPr id="7" name="Rectangle: Rounded Corners 6">
              <a:extLst>
                <a:ext uri="{FF2B5EF4-FFF2-40B4-BE49-F238E27FC236}">
                  <a16:creationId xmlns:a16="http://schemas.microsoft.com/office/drawing/2014/main" id="{272C9EE0-D36E-4129-AEF0-C74B9AD3DD1B}"/>
                </a:ext>
              </a:extLst>
            </p:cNvPr>
            <p:cNvSpPr/>
            <p:nvPr/>
          </p:nvSpPr>
          <p:spPr>
            <a:xfrm>
              <a:off x="6805089" y="4094318"/>
              <a:ext cx="1845234" cy="5513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Slow pool</a:t>
              </a:r>
              <a:endParaRPr lang="en-DE" sz="2400" b="1" dirty="0"/>
            </a:p>
          </p:txBody>
        </p:sp>
        <p:sp>
          <p:nvSpPr>
            <p:cNvPr id="8" name="Rectangle: Rounded Corners 7">
              <a:extLst>
                <a:ext uri="{FF2B5EF4-FFF2-40B4-BE49-F238E27FC236}">
                  <a16:creationId xmlns:a16="http://schemas.microsoft.com/office/drawing/2014/main" id="{8CCD06F1-B84B-43C1-B71D-8766AA99C8BA}"/>
                </a:ext>
              </a:extLst>
            </p:cNvPr>
            <p:cNvSpPr/>
            <p:nvPr/>
          </p:nvSpPr>
          <p:spPr>
            <a:xfrm>
              <a:off x="6805089" y="5484782"/>
              <a:ext cx="1845234" cy="55132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Passive pool</a:t>
              </a:r>
              <a:endParaRPr lang="en-DE" sz="2400" b="1" dirty="0"/>
            </a:p>
          </p:txBody>
        </p:sp>
        <p:sp>
          <p:nvSpPr>
            <p:cNvPr id="9" name="Rectangle: Rounded Corners 8">
              <a:extLst>
                <a:ext uri="{FF2B5EF4-FFF2-40B4-BE49-F238E27FC236}">
                  <a16:creationId xmlns:a16="http://schemas.microsoft.com/office/drawing/2014/main" id="{3196F2F0-92E7-495D-9014-774DD2F7C411}"/>
                </a:ext>
              </a:extLst>
            </p:cNvPr>
            <p:cNvSpPr/>
            <p:nvPr/>
          </p:nvSpPr>
          <p:spPr>
            <a:xfrm>
              <a:off x="10346766" y="4314074"/>
              <a:ext cx="1845234" cy="551329"/>
            </a:xfrm>
            <a:prstGeom prst="round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t>DOC</a:t>
              </a:r>
              <a:endParaRPr lang="en-DE" sz="2400" b="1" dirty="0"/>
            </a:p>
          </p:txBody>
        </p:sp>
        <p:sp>
          <p:nvSpPr>
            <p:cNvPr id="10" name="Rectangle: Rounded Corners 9">
              <a:extLst>
                <a:ext uri="{FF2B5EF4-FFF2-40B4-BE49-F238E27FC236}">
                  <a16:creationId xmlns:a16="http://schemas.microsoft.com/office/drawing/2014/main" id="{65399EFD-6D6A-4325-A9DA-BEB7CF9DF14A}"/>
                </a:ext>
              </a:extLst>
            </p:cNvPr>
            <p:cNvSpPr/>
            <p:nvPr/>
          </p:nvSpPr>
          <p:spPr>
            <a:xfrm>
              <a:off x="1474690" y="4678271"/>
              <a:ext cx="1303924" cy="551329"/>
            </a:xfrm>
            <a:prstGeom prst="round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tx1"/>
                  </a:solidFill>
                </a:rPr>
                <a:t>Steam</a:t>
              </a:r>
              <a:endParaRPr lang="en-DE" sz="2400" b="1" dirty="0">
                <a:solidFill>
                  <a:schemeClr val="tx1"/>
                </a:solidFill>
              </a:endParaRPr>
            </a:p>
          </p:txBody>
        </p:sp>
        <p:sp>
          <p:nvSpPr>
            <p:cNvPr id="11" name="Rectangle: Rounded Corners 10">
              <a:extLst>
                <a:ext uri="{FF2B5EF4-FFF2-40B4-BE49-F238E27FC236}">
                  <a16:creationId xmlns:a16="http://schemas.microsoft.com/office/drawing/2014/main" id="{FBD52297-732D-4668-8D3A-AE4AAF78740E}"/>
                </a:ext>
              </a:extLst>
            </p:cNvPr>
            <p:cNvSpPr/>
            <p:nvPr/>
          </p:nvSpPr>
          <p:spPr>
            <a:xfrm>
              <a:off x="1474690" y="2096437"/>
              <a:ext cx="1303924" cy="551329"/>
            </a:xfrm>
            <a:prstGeom prst="round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tx1"/>
                  </a:solidFill>
                </a:rPr>
                <a:t>Leaf </a:t>
              </a:r>
              <a:endParaRPr lang="en-DE" sz="2400" b="1" dirty="0">
                <a:solidFill>
                  <a:schemeClr val="tx1"/>
                </a:solidFill>
              </a:endParaRPr>
            </a:p>
          </p:txBody>
        </p:sp>
        <p:sp>
          <p:nvSpPr>
            <p:cNvPr id="12" name="Rectangle: Rounded Corners 11">
              <a:extLst>
                <a:ext uri="{FF2B5EF4-FFF2-40B4-BE49-F238E27FC236}">
                  <a16:creationId xmlns:a16="http://schemas.microsoft.com/office/drawing/2014/main" id="{A696BB39-E1F8-4D8D-B543-1B5711CA829C}"/>
                </a:ext>
              </a:extLst>
            </p:cNvPr>
            <p:cNvSpPr/>
            <p:nvPr/>
          </p:nvSpPr>
          <p:spPr>
            <a:xfrm>
              <a:off x="1474690" y="3372414"/>
              <a:ext cx="1303924" cy="551329"/>
            </a:xfrm>
            <a:prstGeom prst="roundRect">
              <a:avLst/>
            </a:prstGeom>
            <a:solidFill>
              <a:schemeClr val="accent6">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tx1"/>
                  </a:solidFill>
                </a:rPr>
                <a:t>Root</a:t>
              </a:r>
              <a:endParaRPr lang="en-DE" sz="2400" b="1" dirty="0">
                <a:solidFill>
                  <a:schemeClr val="tx1"/>
                </a:solidFill>
              </a:endParaRPr>
            </a:p>
          </p:txBody>
        </p:sp>
        <p:cxnSp>
          <p:nvCxnSpPr>
            <p:cNvPr id="21" name="Straight Arrow Connector 20">
              <a:extLst>
                <a:ext uri="{FF2B5EF4-FFF2-40B4-BE49-F238E27FC236}">
                  <a16:creationId xmlns:a16="http://schemas.microsoft.com/office/drawing/2014/main" id="{521C4DCB-A921-4949-92B8-2018680D65C1}"/>
                </a:ext>
              </a:extLst>
            </p:cNvPr>
            <p:cNvCxnSpPr>
              <a:stCxn id="6" idx="2"/>
              <a:endCxn id="7" idx="0"/>
            </p:cNvCxnSpPr>
            <p:nvPr/>
          </p:nvCxnSpPr>
          <p:spPr>
            <a:xfrm>
              <a:off x="7727706" y="3255184"/>
              <a:ext cx="0" cy="83913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2D9D20B-7E2D-4E8B-B47C-1FCE2B02CF07}"/>
                </a:ext>
              </a:extLst>
            </p:cNvPr>
            <p:cNvCxnSpPr>
              <a:cxnSpLocks/>
              <a:stCxn id="7" idx="2"/>
              <a:endCxn id="8" idx="0"/>
            </p:cNvCxnSpPr>
            <p:nvPr/>
          </p:nvCxnSpPr>
          <p:spPr>
            <a:xfrm>
              <a:off x="7727706" y="4645647"/>
              <a:ext cx="0" cy="839135"/>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1" name="Rectangle: Rounded Corners 30">
              <a:extLst>
                <a:ext uri="{FF2B5EF4-FFF2-40B4-BE49-F238E27FC236}">
                  <a16:creationId xmlns:a16="http://schemas.microsoft.com/office/drawing/2014/main" id="{23DD200F-7905-45B3-A405-A66EF9AE0A46}"/>
                </a:ext>
              </a:extLst>
            </p:cNvPr>
            <p:cNvSpPr/>
            <p:nvPr/>
          </p:nvSpPr>
          <p:spPr>
            <a:xfrm>
              <a:off x="3904163" y="2037331"/>
              <a:ext cx="1845235" cy="666524"/>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Aboveground metabolic litter </a:t>
              </a:r>
              <a:endParaRPr lang="en-DE" b="1" dirty="0">
                <a:solidFill>
                  <a:schemeClr val="tx1"/>
                </a:solidFill>
              </a:endParaRPr>
            </a:p>
          </p:txBody>
        </p:sp>
        <p:cxnSp>
          <p:nvCxnSpPr>
            <p:cNvPr id="34" name="Connector: Curved 33">
              <a:extLst>
                <a:ext uri="{FF2B5EF4-FFF2-40B4-BE49-F238E27FC236}">
                  <a16:creationId xmlns:a16="http://schemas.microsoft.com/office/drawing/2014/main" id="{D01B1B73-6ECB-4068-B03D-4D13F0A1F105}"/>
                </a:ext>
              </a:extLst>
            </p:cNvPr>
            <p:cNvCxnSpPr>
              <a:cxnSpLocks/>
              <a:stCxn id="6" idx="3"/>
              <a:endCxn id="8" idx="3"/>
            </p:cNvCxnSpPr>
            <p:nvPr/>
          </p:nvCxnSpPr>
          <p:spPr>
            <a:xfrm>
              <a:off x="8650323" y="2979520"/>
              <a:ext cx="12700" cy="2780927"/>
            </a:xfrm>
            <a:prstGeom prst="curvedConnector3">
              <a:avLst>
                <a:gd name="adj1" fmla="val 9886961"/>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AC80657-8B62-45E3-84B5-0610D3398C80}"/>
                </a:ext>
              </a:extLst>
            </p:cNvPr>
            <p:cNvCxnSpPr>
              <a:cxnSpLocks/>
            </p:cNvCxnSpPr>
            <p:nvPr/>
          </p:nvCxnSpPr>
          <p:spPr>
            <a:xfrm>
              <a:off x="8656673" y="2873502"/>
              <a:ext cx="2619060"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09AC3F6-FD0D-4E5A-ADBA-820F1C32E46F}"/>
                </a:ext>
              </a:extLst>
            </p:cNvPr>
            <p:cNvCxnSpPr>
              <a:cxnSpLocks/>
              <a:endCxn id="9" idx="0"/>
            </p:cNvCxnSpPr>
            <p:nvPr/>
          </p:nvCxnSpPr>
          <p:spPr>
            <a:xfrm flipH="1">
              <a:off x="11269383" y="2873502"/>
              <a:ext cx="6350" cy="144057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71CF53D-B5BB-49F3-92E5-103C1E485BD3}"/>
                </a:ext>
              </a:extLst>
            </p:cNvPr>
            <p:cNvCxnSpPr>
              <a:cxnSpLocks/>
            </p:cNvCxnSpPr>
            <p:nvPr/>
          </p:nvCxnSpPr>
          <p:spPr>
            <a:xfrm>
              <a:off x="11269383" y="4874528"/>
              <a:ext cx="6350" cy="1161583"/>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A78655F-5950-46C6-B696-2108870DCE17}"/>
                </a:ext>
              </a:extLst>
            </p:cNvPr>
            <p:cNvCxnSpPr>
              <a:cxnSpLocks/>
              <a:stCxn id="31" idx="3"/>
              <a:endCxn id="6" idx="1"/>
            </p:cNvCxnSpPr>
            <p:nvPr/>
          </p:nvCxnSpPr>
          <p:spPr>
            <a:xfrm>
              <a:off x="5749398" y="2370593"/>
              <a:ext cx="1055691" cy="608927"/>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B5802EE-ADAF-44DA-A5C9-2BDDB0C63943}"/>
                </a:ext>
              </a:extLst>
            </p:cNvPr>
            <p:cNvCxnSpPr>
              <a:cxnSpLocks/>
              <a:stCxn id="93" idx="3"/>
              <a:endCxn id="6" idx="1"/>
            </p:cNvCxnSpPr>
            <p:nvPr/>
          </p:nvCxnSpPr>
          <p:spPr>
            <a:xfrm flipV="1">
              <a:off x="5749398" y="2979520"/>
              <a:ext cx="1055691" cy="1200593"/>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FBC5F67-9DC3-41A7-A11A-1A1F82E284D8}"/>
                </a:ext>
              </a:extLst>
            </p:cNvPr>
            <p:cNvCxnSpPr>
              <a:cxnSpLocks/>
              <a:stCxn id="94" idx="3"/>
              <a:endCxn id="7" idx="1"/>
            </p:cNvCxnSpPr>
            <p:nvPr/>
          </p:nvCxnSpPr>
          <p:spPr>
            <a:xfrm flipV="1">
              <a:off x="5748532" y="4369983"/>
              <a:ext cx="1056557" cy="695231"/>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58E1375C-C7DC-4934-8F84-4B3EC42F5341}"/>
                </a:ext>
              </a:extLst>
            </p:cNvPr>
            <p:cNvCxnSpPr>
              <a:cxnSpLocks/>
              <a:stCxn id="92" idx="3"/>
              <a:endCxn id="6" idx="1"/>
            </p:cNvCxnSpPr>
            <p:nvPr/>
          </p:nvCxnSpPr>
          <p:spPr>
            <a:xfrm flipV="1">
              <a:off x="5755748" y="2979520"/>
              <a:ext cx="1049341" cy="27566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DF43276B-B461-4510-8E88-DC5B1D45C39F}"/>
                </a:ext>
              </a:extLst>
            </p:cNvPr>
            <p:cNvSpPr txBox="1"/>
            <p:nvPr/>
          </p:nvSpPr>
          <p:spPr>
            <a:xfrm>
              <a:off x="325042" y="2348039"/>
              <a:ext cx="615553" cy="2789171"/>
            </a:xfrm>
            <a:prstGeom prst="rect">
              <a:avLst/>
            </a:prstGeom>
          </p:spPr>
          <p:style>
            <a:lnRef idx="2">
              <a:schemeClr val="dk1"/>
            </a:lnRef>
            <a:fillRef idx="1">
              <a:schemeClr val="lt1"/>
            </a:fillRef>
            <a:effectRef idx="0">
              <a:schemeClr val="dk1"/>
            </a:effectRef>
            <a:fontRef idx="minor">
              <a:schemeClr val="dk1"/>
            </a:fontRef>
          </p:style>
          <p:txBody>
            <a:bodyPr vert="eaVert" wrap="square" rtlCol="0">
              <a:spAutoFit/>
            </a:bodyPr>
            <a:lstStyle/>
            <a:p>
              <a:pPr algn="ctr"/>
              <a:r>
                <a:rPr lang="en-GB" sz="2800" b="1" dirty="0"/>
                <a:t>Photosynthesis</a:t>
              </a:r>
              <a:endParaRPr lang="en-DE" sz="2800" b="1" dirty="0"/>
            </a:p>
          </p:txBody>
        </p:sp>
        <p:cxnSp>
          <p:nvCxnSpPr>
            <p:cNvPr id="62" name="Connector: Curved 61">
              <a:extLst>
                <a:ext uri="{FF2B5EF4-FFF2-40B4-BE49-F238E27FC236}">
                  <a16:creationId xmlns:a16="http://schemas.microsoft.com/office/drawing/2014/main" id="{CCF22965-FC31-43E4-A609-4C266BACEE99}"/>
                </a:ext>
              </a:extLst>
            </p:cNvPr>
            <p:cNvCxnSpPr/>
            <p:nvPr/>
          </p:nvCxnSpPr>
          <p:spPr>
            <a:xfrm rot="5400000" flipH="1" flipV="1">
              <a:off x="4747595" y="2753095"/>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63" name="Connector: Curved 62">
              <a:extLst>
                <a:ext uri="{FF2B5EF4-FFF2-40B4-BE49-F238E27FC236}">
                  <a16:creationId xmlns:a16="http://schemas.microsoft.com/office/drawing/2014/main" id="{1BC124BC-B53B-466D-BFBC-EAFA52DC8E7D}"/>
                </a:ext>
              </a:extLst>
            </p:cNvPr>
            <p:cNvCxnSpPr/>
            <p:nvPr/>
          </p:nvCxnSpPr>
          <p:spPr>
            <a:xfrm rot="5400000" flipH="1" flipV="1">
              <a:off x="7776346" y="2333630"/>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64" name="Connector: Curved 63">
              <a:extLst>
                <a:ext uri="{FF2B5EF4-FFF2-40B4-BE49-F238E27FC236}">
                  <a16:creationId xmlns:a16="http://schemas.microsoft.com/office/drawing/2014/main" id="{627F8F8F-D002-4004-B471-0F46DCE37EE5}"/>
                </a:ext>
              </a:extLst>
            </p:cNvPr>
            <p:cNvCxnSpPr/>
            <p:nvPr/>
          </p:nvCxnSpPr>
          <p:spPr>
            <a:xfrm rot="5400000" flipH="1" flipV="1">
              <a:off x="7831756" y="3753112"/>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65" name="Connector: Curved 64">
              <a:extLst>
                <a:ext uri="{FF2B5EF4-FFF2-40B4-BE49-F238E27FC236}">
                  <a16:creationId xmlns:a16="http://schemas.microsoft.com/office/drawing/2014/main" id="{47B9DDB2-EB5B-49FD-AA8A-8EA167E9E641}"/>
                </a:ext>
              </a:extLst>
            </p:cNvPr>
            <p:cNvCxnSpPr/>
            <p:nvPr/>
          </p:nvCxnSpPr>
          <p:spPr>
            <a:xfrm rot="5400000" flipH="1" flipV="1">
              <a:off x="7823652" y="5089672"/>
              <a:ext cx="357772" cy="452848"/>
            </a:xfrm>
            <a:prstGeom prst="curvedConnector2">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66" name="Straight Arrow Connector 65">
              <a:extLst>
                <a:ext uri="{FF2B5EF4-FFF2-40B4-BE49-F238E27FC236}">
                  <a16:creationId xmlns:a16="http://schemas.microsoft.com/office/drawing/2014/main" id="{5264D987-53E1-462B-BF44-D37AB086CFA7}"/>
                </a:ext>
              </a:extLst>
            </p:cNvPr>
            <p:cNvCxnSpPr>
              <a:cxnSpLocks/>
            </p:cNvCxnSpPr>
            <p:nvPr/>
          </p:nvCxnSpPr>
          <p:spPr>
            <a:xfrm flipV="1">
              <a:off x="920929" y="3648079"/>
              <a:ext cx="560387" cy="9588"/>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92155E4E-3F80-477D-90AB-1C1F73862B0A}"/>
                </a:ext>
              </a:extLst>
            </p:cNvPr>
            <p:cNvCxnSpPr>
              <a:cxnSpLocks/>
              <a:endCxn id="11" idx="1"/>
            </p:cNvCxnSpPr>
            <p:nvPr/>
          </p:nvCxnSpPr>
          <p:spPr>
            <a:xfrm flipV="1">
              <a:off x="941886" y="2372102"/>
              <a:ext cx="532804" cy="129515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9A1BCF3D-6E71-4797-8D7C-E938BCAB3808}"/>
                </a:ext>
              </a:extLst>
            </p:cNvPr>
            <p:cNvCxnSpPr>
              <a:cxnSpLocks/>
              <a:stCxn id="59" idx="3"/>
            </p:cNvCxnSpPr>
            <p:nvPr/>
          </p:nvCxnSpPr>
          <p:spPr>
            <a:xfrm>
              <a:off x="941886" y="3742625"/>
              <a:ext cx="565929" cy="132258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74" name="Connector: Curved 73">
              <a:extLst>
                <a:ext uri="{FF2B5EF4-FFF2-40B4-BE49-F238E27FC236}">
                  <a16:creationId xmlns:a16="http://schemas.microsoft.com/office/drawing/2014/main" id="{4E940EA8-4F6C-49D6-8C3F-D211AD74EDE0}"/>
                </a:ext>
              </a:extLst>
            </p:cNvPr>
            <p:cNvCxnSpPr>
              <a:cxnSpLocks/>
            </p:cNvCxnSpPr>
            <p:nvPr/>
          </p:nvCxnSpPr>
          <p:spPr>
            <a:xfrm>
              <a:off x="950323" y="3700146"/>
              <a:ext cx="605719" cy="556696"/>
            </a:xfrm>
            <a:prstGeom prst="curvedConnector3">
              <a:avLst>
                <a:gd name="adj1" fmla="val 50000"/>
              </a:avLst>
            </a:prstGeom>
            <a:ln w="28575">
              <a:solidFill>
                <a:schemeClr val="tx1"/>
              </a:solidFill>
              <a:prstDash val="sysDash"/>
              <a:tailEnd type="triangle"/>
            </a:ln>
          </p:spPr>
          <p:style>
            <a:lnRef idx="1">
              <a:schemeClr val="accent2"/>
            </a:lnRef>
            <a:fillRef idx="0">
              <a:schemeClr val="accent2"/>
            </a:fillRef>
            <a:effectRef idx="0">
              <a:schemeClr val="accent2"/>
            </a:effectRef>
            <a:fontRef idx="minor">
              <a:schemeClr val="tx1"/>
            </a:fontRef>
          </p:style>
        </p:cxnSp>
        <p:sp>
          <p:nvSpPr>
            <p:cNvPr id="92" name="Rectangle: Rounded Corners 91">
              <a:extLst>
                <a:ext uri="{FF2B5EF4-FFF2-40B4-BE49-F238E27FC236}">
                  <a16:creationId xmlns:a16="http://schemas.microsoft.com/office/drawing/2014/main" id="{283ED54A-DC14-42C5-BBEE-ECCC2E7B44DF}"/>
                </a:ext>
              </a:extLst>
            </p:cNvPr>
            <p:cNvSpPr/>
            <p:nvPr/>
          </p:nvSpPr>
          <p:spPr>
            <a:xfrm>
              <a:off x="3910513" y="2921922"/>
              <a:ext cx="1845235" cy="666524"/>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Belowground metabolic litter </a:t>
              </a:r>
              <a:endParaRPr lang="en-DE" b="1" dirty="0">
                <a:solidFill>
                  <a:schemeClr val="tx1"/>
                </a:solidFill>
              </a:endParaRPr>
            </a:p>
          </p:txBody>
        </p:sp>
        <p:sp>
          <p:nvSpPr>
            <p:cNvPr id="93" name="Rectangle: Rounded Corners 92">
              <a:extLst>
                <a:ext uri="{FF2B5EF4-FFF2-40B4-BE49-F238E27FC236}">
                  <a16:creationId xmlns:a16="http://schemas.microsoft.com/office/drawing/2014/main" id="{BBB4AE0B-DA1C-4C0C-8575-643F087A46D3}"/>
                </a:ext>
              </a:extLst>
            </p:cNvPr>
            <p:cNvSpPr/>
            <p:nvPr/>
          </p:nvSpPr>
          <p:spPr>
            <a:xfrm>
              <a:off x="3904163" y="3846851"/>
              <a:ext cx="1845235" cy="666524"/>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Aboveground structure litter </a:t>
              </a:r>
              <a:endParaRPr lang="en-DE" b="1" dirty="0">
                <a:solidFill>
                  <a:schemeClr val="tx1"/>
                </a:solidFill>
              </a:endParaRPr>
            </a:p>
          </p:txBody>
        </p:sp>
        <p:sp>
          <p:nvSpPr>
            <p:cNvPr id="94" name="Rectangle: Rounded Corners 93">
              <a:extLst>
                <a:ext uri="{FF2B5EF4-FFF2-40B4-BE49-F238E27FC236}">
                  <a16:creationId xmlns:a16="http://schemas.microsoft.com/office/drawing/2014/main" id="{48C3659E-C2F2-4FE2-ACA3-7A87E8A2C765}"/>
                </a:ext>
              </a:extLst>
            </p:cNvPr>
            <p:cNvSpPr/>
            <p:nvPr/>
          </p:nvSpPr>
          <p:spPr>
            <a:xfrm>
              <a:off x="3903297" y="4731952"/>
              <a:ext cx="1845235" cy="666524"/>
            </a:xfrm>
            <a:prstGeom prst="round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tx1"/>
                  </a:solidFill>
                </a:rPr>
                <a:t>Belowground structure litter </a:t>
              </a:r>
              <a:endParaRPr lang="en-DE" b="1" dirty="0">
                <a:solidFill>
                  <a:schemeClr val="tx1"/>
                </a:solidFill>
              </a:endParaRPr>
            </a:p>
          </p:txBody>
        </p:sp>
        <p:cxnSp>
          <p:nvCxnSpPr>
            <p:cNvPr id="100" name="Straight Arrow Connector 99">
              <a:extLst>
                <a:ext uri="{FF2B5EF4-FFF2-40B4-BE49-F238E27FC236}">
                  <a16:creationId xmlns:a16="http://schemas.microsoft.com/office/drawing/2014/main" id="{983A6B2C-7C94-40F3-8C82-594C1C0A0E46}"/>
                </a:ext>
              </a:extLst>
            </p:cNvPr>
            <p:cNvCxnSpPr>
              <a:cxnSpLocks/>
              <a:stCxn id="93" idx="3"/>
              <a:endCxn id="7" idx="1"/>
            </p:cNvCxnSpPr>
            <p:nvPr/>
          </p:nvCxnSpPr>
          <p:spPr>
            <a:xfrm>
              <a:off x="5749398" y="4180113"/>
              <a:ext cx="1055691" cy="18987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2F08D263-5657-455B-83BD-AE89B3DF39ED}"/>
                </a:ext>
              </a:extLst>
            </p:cNvPr>
            <p:cNvCxnSpPr>
              <a:cxnSpLocks/>
              <a:stCxn id="94" idx="3"/>
              <a:endCxn id="6" idx="1"/>
            </p:cNvCxnSpPr>
            <p:nvPr/>
          </p:nvCxnSpPr>
          <p:spPr>
            <a:xfrm flipV="1">
              <a:off x="5748532" y="2979520"/>
              <a:ext cx="1056557" cy="208569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A5F0CE22-23B9-429A-A9BE-A4BC552306AA}"/>
                </a:ext>
              </a:extLst>
            </p:cNvPr>
            <p:cNvCxnSpPr>
              <a:cxnSpLocks/>
            </p:cNvCxnSpPr>
            <p:nvPr/>
          </p:nvCxnSpPr>
          <p:spPr>
            <a:xfrm>
              <a:off x="2759210" y="4976489"/>
              <a:ext cx="360218"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116C1D10-BE5B-42F2-B466-BF69A6CC9E1E}"/>
                </a:ext>
              </a:extLst>
            </p:cNvPr>
            <p:cNvCxnSpPr>
              <a:cxnSpLocks/>
            </p:cNvCxnSpPr>
            <p:nvPr/>
          </p:nvCxnSpPr>
          <p:spPr>
            <a:xfrm>
              <a:off x="2778614" y="2401345"/>
              <a:ext cx="360218"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8F8EF390-42F2-4271-9A18-770285BF0C1F}"/>
                </a:ext>
              </a:extLst>
            </p:cNvPr>
            <p:cNvCxnSpPr>
              <a:cxnSpLocks/>
            </p:cNvCxnSpPr>
            <p:nvPr/>
          </p:nvCxnSpPr>
          <p:spPr>
            <a:xfrm>
              <a:off x="3119428" y="2401345"/>
              <a:ext cx="0" cy="2575144"/>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6E9D3A34-8F1F-4368-8BA1-092AE69F5B19}"/>
                </a:ext>
              </a:extLst>
            </p:cNvPr>
            <p:cNvCxnSpPr>
              <a:cxnSpLocks/>
              <a:endCxn id="31" idx="1"/>
            </p:cNvCxnSpPr>
            <p:nvPr/>
          </p:nvCxnSpPr>
          <p:spPr>
            <a:xfrm flipV="1">
              <a:off x="3138832" y="2370593"/>
              <a:ext cx="765331" cy="128440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B1A3C419-9D7F-49AA-9D32-1DF54A41589D}"/>
                </a:ext>
              </a:extLst>
            </p:cNvPr>
            <p:cNvCxnSpPr>
              <a:cxnSpLocks/>
              <a:endCxn id="92" idx="1"/>
            </p:cNvCxnSpPr>
            <p:nvPr/>
          </p:nvCxnSpPr>
          <p:spPr>
            <a:xfrm flipV="1">
              <a:off x="3149388" y="3255184"/>
              <a:ext cx="761125" cy="412072"/>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C6B7A651-DC29-4680-8276-5E7757D06B64}"/>
                </a:ext>
              </a:extLst>
            </p:cNvPr>
            <p:cNvCxnSpPr>
              <a:cxnSpLocks/>
              <a:endCxn id="93" idx="1"/>
            </p:cNvCxnSpPr>
            <p:nvPr/>
          </p:nvCxnSpPr>
          <p:spPr>
            <a:xfrm>
              <a:off x="3175940" y="3667256"/>
              <a:ext cx="728223" cy="512857"/>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D436D789-72EB-4A40-B95C-B9375B3BE34F}"/>
                </a:ext>
              </a:extLst>
            </p:cNvPr>
            <p:cNvCxnSpPr>
              <a:cxnSpLocks/>
              <a:endCxn id="94" idx="1"/>
            </p:cNvCxnSpPr>
            <p:nvPr/>
          </p:nvCxnSpPr>
          <p:spPr>
            <a:xfrm>
              <a:off x="3175940" y="3700146"/>
              <a:ext cx="727357" cy="1365068"/>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2" name="Rectangle 131">
              <a:extLst>
                <a:ext uri="{FF2B5EF4-FFF2-40B4-BE49-F238E27FC236}">
                  <a16:creationId xmlns:a16="http://schemas.microsoft.com/office/drawing/2014/main" id="{667D68FC-1377-4213-8EE3-717AD8BB64C7}"/>
                </a:ext>
              </a:extLst>
            </p:cNvPr>
            <p:cNvSpPr/>
            <p:nvPr/>
          </p:nvSpPr>
          <p:spPr>
            <a:xfrm>
              <a:off x="1472262" y="4103034"/>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3" name="Rectangle 132">
              <a:extLst>
                <a:ext uri="{FF2B5EF4-FFF2-40B4-BE49-F238E27FC236}">
                  <a16:creationId xmlns:a16="http://schemas.microsoft.com/office/drawing/2014/main" id="{7DD49E16-4BDD-4D56-A842-3DCB162745F6}"/>
                </a:ext>
              </a:extLst>
            </p:cNvPr>
            <p:cNvSpPr/>
            <p:nvPr/>
          </p:nvSpPr>
          <p:spPr>
            <a:xfrm>
              <a:off x="8193411" y="3557958"/>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4" name="Rectangle 133">
              <a:extLst>
                <a:ext uri="{FF2B5EF4-FFF2-40B4-BE49-F238E27FC236}">
                  <a16:creationId xmlns:a16="http://schemas.microsoft.com/office/drawing/2014/main" id="{04A7DC60-4D48-456C-9FEF-579792510397}"/>
                </a:ext>
              </a:extLst>
            </p:cNvPr>
            <p:cNvSpPr/>
            <p:nvPr/>
          </p:nvSpPr>
          <p:spPr>
            <a:xfrm>
              <a:off x="8159867" y="4937603"/>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5" name="Rectangle 134">
              <a:extLst>
                <a:ext uri="{FF2B5EF4-FFF2-40B4-BE49-F238E27FC236}">
                  <a16:creationId xmlns:a16="http://schemas.microsoft.com/office/drawing/2014/main" id="{FAD1CFC3-5F21-42F1-AE50-0C3023EDFEC2}"/>
                </a:ext>
              </a:extLst>
            </p:cNvPr>
            <p:cNvSpPr/>
            <p:nvPr/>
          </p:nvSpPr>
          <p:spPr>
            <a:xfrm>
              <a:off x="5196225" y="1619761"/>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6" name="Rectangle 135">
              <a:extLst>
                <a:ext uri="{FF2B5EF4-FFF2-40B4-BE49-F238E27FC236}">
                  <a16:creationId xmlns:a16="http://schemas.microsoft.com/office/drawing/2014/main" id="{E84C4716-37E3-4653-8577-6AE938732053}"/>
                </a:ext>
              </a:extLst>
            </p:cNvPr>
            <p:cNvSpPr/>
            <p:nvPr/>
          </p:nvSpPr>
          <p:spPr>
            <a:xfrm>
              <a:off x="5072173" y="2591216"/>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7" name="Rectangle 136">
              <a:extLst>
                <a:ext uri="{FF2B5EF4-FFF2-40B4-BE49-F238E27FC236}">
                  <a16:creationId xmlns:a16="http://schemas.microsoft.com/office/drawing/2014/main" id="{F36B0C41-EC02-4572-9593-0BD818235B02}"/>
                </a:ext>
              </a:extLst>
            </p:cNvPr>
            <p:cNvSpPr/>
            <p:nvPr/>
          </p:nvSpPr>
          <p:spPr>
            <a:xfrm>
              <a:off x="5121891" y="3525351"/>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8" name="Rectangle 137">
              <a:extLst>
                <a:ext uri="{FF2B5EF4-FFF2-40B4-BE49-F238E27FC236}">
                  <a16:creationId xmlns:a16="http://schemas.microsoft.com/office/drawing/2014/main" id="{E8467693-44AF-4A70-8428-6B9E506F23A7}"/>
                </a:ext>
              </a:extLst>
            </p:cNvPr>
            <p:cNvSpPr/>
            <p:nvPr/>
          </p:nvSpPr>
          <p:spPr>
            <a:xfrm>
              <a:off x="5115421" y="4430646"/>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sp>
          <p:nvSpPr>
            <p:cNvPr id="139" name="Rectangle 138">
              <a:extLst>
                <a:ext uri="{FF2B5EF4-FFF2-40B4-BE49-F238E27FC236}">
                  <a16:creationId xmlns:a16="http://schemas.microsoft.com/office/drawing/2014/main" id="{BC26CEB9-C4C2-468B-9CCF-2CC45CF3E1D5}"/>
                </a:ext>
              </a:extLst>
            </p:cNvPr>
            <p:cNvSpPr/>
            <p:nvPr/>
          </p:nvSpPr>
          <p:spPr>
            <a:xfrm>
              <a:off x="8276558" y="2313137"/>
              <a:ext cx="538865" cy="369332"/>
            </a:xfrm>
            <a:prstGeom prst="rect">
              <a:avLst/>
            </a:prstGeom>
          </p:spPr>
          <p:txBody>
            <a:bodyPr wrap="none">
              <a:spAutoFit/>
            </a:bodyPr>
            <a:lstStyle/>
            <a:p>
              <a:r>
                <a:rPr lang="en-US" b="1" dirty="0">
                  <a:solidFill>
                    <a:schemeClr val="tx1"/>
                  </a:solidFill>
                </a:rPr>
                <a:t>CO</a:t>
              </a:r>
              <a:r>
                <a:rPr lang="en-US" b="1" baseline="-25000" dirty="0">
                  <a:solidFill>
                    <a:schemeClr val="tx1"/>
                  </a:solidFill>
                </a:rPr>
                <a:t>2</a:t>
              </a:r>
              <a:endParaRPr lang="en-DE" baseline="-25000" dirty="0"/>
            </a:p>
          </p:txBody>
        </p:sp>
      </p:grpSp>
      <p:sp>
        <p:nvSpPr>
          <p:cNvPr id="141" name="Rectangle 140">
            <a:extLst>
              <a:ext uri="{FF2B5EF4-FFF2-40B4-BE49-F238E27FC236}">
                <a16:creationId xmlns:a16="http://schemas.microsoft.com/office/drawing/2014/main" id="{8C5A7885-A24B-43A2-9C80-4648F8D1FC0B}"/>
              </a:ext>
            </a:extLst>
          </p:cNvPr>
          <p:cNvSpPr/>
          <p:nvPr/>
        </p:nvSpPr>
        <p:spPr>
          <a:xfrm>
            <a:off x="430739" y="383960"/>
            <a:ext cx="3665427" cy="646331"/>
          </a:xfrm>
          <a:prstGeom prst="rect">
            <a:avLst/>
          </a:prstGeom>
        </p:spPr>
        <p:txBody>
          <a:bodyPr wrap="none">
            <a:spAutoFit/>
          </a:bodyPr>
          <a:lstStyle/>
          <a:p>
            <a:r>
              <a:rPr lang="en-GB" b="1" dirty="0"/>
              <a:t>7. </a:t>
            </a:r>
          </a:p>
          <a:p>
            <a:r>
              <a:rPr lang="en-GB" b="1" dirty="0"/>
              <a:t>Earth System - model CNRM-ESM2-1</a:t>
            </a:r>
            <a:endParaRPr lang="en-DE" b="1" dirty="0"/>
          </a:p>
        </p:txBody>
      </p:sp>
      <p:sp>
        <p:nvSpPr>
          <p:cNvPr id="142" name="Rectangle 141">
            <a:extLst>
              <a:ext uri="{FF2B5EF4-FFF2-40B4-BE49-F238E27FC236}">
                <a16:creationId xmlns:a16="http://schemas.microsoft.com/office/drawing/2014/main" id="{735B2E18-DF87-4C09-B223-713F280548A8}"/>
              </a:ext>
            </a:extLst>
          </p:cNvPr>
          <p:cNvSpPr/>
          <p:nvPr/>
        </p:nvSpPr>
        <p:spPr>
          <a:xfrm>
            <a:off x="10258891" y="2114265"/>
            <a:ext cx="1837939" cy="369332"/>
          </a:xfrm>
          <a:prstGeom prst="rect">
            <a:avLst/>
          </a:prstGeom>
        </p:spPr>
        <p:txBody>
          <a:bodyPr wrap="none">
            <a:spAutoFit/>
          </a:bodyPr>
          <a:lstStyle/>
          <a:p>
            <a:r>
              <a:rPr lang="en-GB" dirty="0" err="1"/>
              <a:t>Delire</a:t>
            </a:r>
            <a:r>
              <a:rPr lang="en-GB" dirty="0"/>
              <a:t> et al., 2020</a:t>
            </a:r>
            <a:endParaRPr lang="en-DE" dirty="0"/>
          </a:p>
        </p:txBody>
      </p:sp>
    </p:spTree>
    <p:extLst>
      <p:ext uri="{BB962C8B-B14F-4D97-AF65-F5344CB8AC3E}">
        <p14:creationId xmlns:p14="http://schemas.microsoft.com/office/powerpoint/2010/main" val="3472953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C8A524-E96E-4576-9623-CE160B218A87}"/>
              </a:ext>
            </a:extLst>
          </p:cNvPr>
          <p:cNvSpPr/>
          <p:nvPr/>
        </p:nvSpPr>
        <p:spPr>
          <a:xfrm>
            <a:off x="357809" y="301375"/>
            <a:ext cx="6096000" cy="800219"/>
          </a:xfrm>
          <a:prstGeom prst="rect">
            <a:avLst/>
          </a:prstGeom>
        </p:spPr>
        <p:txBody>
          <a:bodyPr>
            <a:spAutoFit/>
          </a:bodyPr>
          <a:lstStyle/>
          <a:p>
            <a:pPr lvl="0"/>
            <a:r>
              <a:rPr lang="en-US" sz="2800" b="1" dirty="0">
                <a:solidFill>
                  <a:schemeClr val="dk1"/>
                </a:solidFill>
                <a:cs typeface="Calibri"/>
                <a:sym typeface="Calibri"/>
              </a:rPr>
              <a:t>8. CMIP6 output: </a:t>
            </a:r>
          </a:p>
          <a:p>
            <a:pPr lvl="0"/>
            <a:r>
              <a:rPr lang="en-US" dirty="0">
                <a:solidFill>
                  <a:schemeClr val="dk1"/>
                </a:solidFill>
                <a:cs typeface="Calibri"/>
                <a:sym typeface="Calibri"/>
                <a:hlinkClick r:id="rId3"/>
              </a:rPr>
              <a:t>https://esgf-node.ipsl.upmc.fr/search/cmip6-ipsl/</a:t>
            </a:r>
            <a:r>
              <a:rPr lang="en-US" dirty="0">
                <a:solidFill>
                  <a:schemeClr val="dk1"/>
                </a:solidFill>
                <a:cs typeface="Calibri"/>
                <a:sym typeface="Calibri"/>
              </a:rPr>
              <a:t> </a:t>
            </a:r>
          </a:p>
        </p:txBody>
      </p:sp>
    </p:spTree>
    <p:extLst>
      <p:ext uri="{BB962C8B-B14F-4D97-AF65-F5344CB8AC3E}">
        <p14:creationId xmlns:p14="http://schemas.microsoft.com/office/powerpoint/2010/main" val="131062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B9EE54-4804-47BB-87B8-87466CAC9CD8}"/>
              </a:ext>
            </a:extLst>
          </p:cNvPr>
          <p:cNvPicPr>
            <a:picLocks noChangeAspect="1"/>
          </p:cNvPicPr>
          <p:nvPr/>
        </p:nvPicPr>
        <p:blipFill rotWithShape="1">
          <a:blip r:embed="rId3"/>
          <a:srcRect l="45000" t="4773"/>
          <a:stretch/>
        </p:blipFill>
        <p:spPr>
          <a:xfrm>
            <a:off x="339305" y="1003711"/>
            <a:ext cx="5464071" cy="3605475"/>
          </a:xfrm>
          <a:prstGeom prst="rect">
            <a:avLst/>
          </a:prstGeom>
        </p:spPr>
      </p:pic>
      <p:sp>
        <p:nvSpPr>
          <p:cNvPr id="6" name="Rectangle 5">
            <a:extLst>
              <a:ext uri="{FF2B5EF4-FFF2-40B4-BE49-F238E27FC236}">
                <a16:creationId xmlns:a16="http://schemas.microsoft.com/office/drawing/2014/main" id="{E5557B2A-E642-482C-84A7-4C449F2520DB}"/>
              </a:ext>
            </a:extLst>
          </p:cNvPr>
          <p:cNvSpPr/>
          <p:nvPr/>
        </p:nvSpPr>
        <p:spPr>
          <a:xfrm>
            <a:off x="430739" y="383960"/>
            <a:ext cx="3667927" cy="369332"/>
          </a:xfrm>
          <a:prstGeom prst="rect">
            <a:avLst/>
          </a:prstGeom>
        </p:spPr>
        <p:txBody>
          <a:bodyPr wrap="none">
            <a:spAutoFit/>
          </a:bodyPr>
          <a:lstStyle/>
          <a:p>
            <a:r>
              <a:rPr lang="en-GB" b="1" dirty="0"/>
              <a:t>Earth System - model CNRM-ESM2-1</a:t>
            </a:r>
            <a:endParaRPr lang="en-DE" b="1" dirty="0"/>
          </a:p>
        </p:txBody>
      </p:sp>
      <p:sp>
        <p:nvSpPr>
          <p:cNvPr id="7" name="Rectangle 6">
            <a:extLst>
              <a:ext uri="{FF2B5EF4-FFF2-40B4-BE49-F238E27FC236}">
                <a16:creationId xmlns:a16="http://schemas.microsoft.com/office/drawing/2014/main" id="{3504F9FB-DF60-4C72-86AC-227757C4E850}"/>
              </a:ext>
            </a:extLst>
          </p:cNvPr>
          <p:cNvSpPr/>
          <p:nvPr/>
        </p:nvSpPr>
        <p:spPr>
          <a:xfrm>
            <a:off x="339305" y="5407019"/>
            <a:ext cx="6096000" cy="1477328"/>
          </a:xfrm>
          <a:prstGeom prst="rect">
            <a:avLst/>
          </a:prstGeom>
        </p:spPr>
        <p:txBody>
          <a:bodyPr>
            <a:spAutoFit/>
          </a:bodyPr>
          <a:lstStyle/>
          <a:p>
            <a:r>
              <a:rPr lang="en-GB" dirty="0"/>
              <a:t>The forthcoming paper of </a:t>
            </a:r>
            <a:r>
              <a:rPr lang="en-GB" dirty="0" err="1"/>
              <a:t>Séférian</a:t>
            </a:r>
            <a:r>
              <a:rPr lang="en-GB" dirty="0"/>
              <a:t> et al. (in prep) details the modelling setup use for CMIP6 (including the use of recommended forcing and the spin-up strategy) and evaluates the performance of CNRM-ESM2-1 with respect to CNRM-CM6-1.</a:t>
            </a:r>
            <a:endParaRPr lang="en-DE" dirty="0"/>
          </a:p>
        </p:txBody>
      </p:sp>
      <p:sp>
        <p:nvSpPr>
          <p:cNvPr id="11" name="Rectangle 10">
            <a:extLst>
              <a:ext uri="{FF2B5EF4-FFF2-40B4-BE49-F238E27FC236}">
                <a16:creationId xmlns:a16="http://schemas.microsoft.com/office/drawing/2014/main" id="{79683374-FA44-414C-B986-93AC4BB3F267}"/>
              </a:ext>
            </a:extLst>
          </p:cNvPr>
          <p:cNvSpPr/>
          <p:nvPr/>
        </p:nvSpPr>
        <p:spPr>
          <a:xfrm>
            <a:off x="6704329" y="2344783"/>
            <a:ext cx="4860142" cy="923330"/>
          </a:xfrm>
          <a:prstGeom prst="rect">
            <a:avLst/>
          </a:prstGeom>
        </p:spPr>
        <p:txBody>
          <a:bodyPr wrap="square">
            <a:spAutoFit/>
          </a:bodyPr>
          <a:lstStyle/>
          <a:p>
            <a:r>
              <a:rPr lang="en-GB" dirty="0"/>
              <a:t>an improved representation of GPP and Ra for 16 PFTs whose area change yearly according to land cover change data. </a:t>
            </a:r>
            <a:endParaRPr lang="en-DE" dirty="0"/>
          </a:p>
        </p:txBody>
      </p:sp>
    </p:spTree>
    <p:extLst>
      <p:ext uri="{BB962C8B-B14F-4D97-AF65-F5344CB8AC3E}">
        <p14:creationId xmlns:p14="http://schemas.microsoft.com/office/powerpoint/2010/main" val="3946801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439</Words>
  <Application>Microsoft Office PowerPoint</Application>
  <PresentationFormat>Widescreen</PresentationFormat>
  <Paragraphs>73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ISBA-CTRIP CMIP6</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of a model</dc:title>
  <dc:creator>Qing-Fang Bi</dc:creator>
  <cp:lastModifiedBy>Qing-Fang Bi</cp:lastModifiedBy>
  <cp:revision>28</cp:revision>
  <dcterms:created xsi:type="dcterms:W3CDTF">2021-07-06T06:48:27Z</dcterms:created>
  <dcterms:modified xsi:type="dcterms:W3CDTF">2021-07-06T12:46:32Z</dcterms:modified>
</cp:coreProperties>
</file>