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CB58C-4F19-445F-A137-14BF12421358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7AA2B-A38A-479D-BE2D-2916A51BF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064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7AA2B-A38A-479D-BE2D-2916A51BFF0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DF1D63-7478-7B30-AACD-02CA8560F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D24677-75A1-BDD9-58BC-AD86EA8E5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D664C3-8D6D-9EC6-3A6B-5DB1F0C4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3E8D-CA25-4B4F-97CD-E4895DCD510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7EF4B2-95A9-72A1-AEBC-8E3380DE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A73504-898F-0F82-4738-019C4677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D1E-0748-4629-B642-75B1A3857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28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953EC4-70BF-40E9-F97D-E2B07FF6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1A6AAC-4438-ADF8-A92D-DD1D3F2F0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157EB9-5E55-01C7-9ECE-0329F7C0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3E8D-CA25-4B4F-97CD-E4895DCD510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A6160A-3B73-EA92-1C05-16B50592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C4E44-1091-B328-39C6-5AF0B6B4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D1E-0748-4629-B642-75B1A3857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95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A62DF1-1CF7-FB64-A401-7E557A380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DEA054-4C30-02B0-D0CF-380B44034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4C73AF-1939-CCF5-39B1-A7D3AAED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3E8D-CA25-4B4F-97CD-E4895DCD510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C5A336-7D30-E2A4-AC8C-6DD792FB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0273B1-C4F4-553F-7841-015A49EA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D1E-0748-4629-B642-75B1A3857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54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9D9A1-3CEA-4E8F-B343-1486091E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8F16DB-2D5F-87BB-A4D1-2CD16F24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C6735B-FED3-D1EE-801B-0B86406A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3E8D-CA25-4B4F-97CD-E4895DCD510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226A53-4CAD-512D-BD59-2ECB6708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CF4192-2603-6DD9-7968-AD35AFB1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D1E-0748-4629-B642-75B1A3857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67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DB6DE-807E-956B-BFBA-479779FD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01980D-353B-4FC2-DFCF-10FEC71F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3F267C-0623-306B-B1A6-09030341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3E8D-CA25-4B4F-97CD-E4895DCD510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0B738B-CF1F-5790-7230-CCFB3257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5FD428-FCB4-5BBF-B396-811705AB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D1E-0748-4629-B642-75B1A3857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5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0D13D-D531-B54C-DE52-F00836BE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2DAFCD-FD3B-82CC-6D7D-CD56897E8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F43737-F932-5249-2A81-19D097B0D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73C509-530A-9FAB-4BEC-52338568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3E8D-CA25-4B4F-97CD-E4895DCD510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797F4D-D51F-4377-F417-CB3E8DBB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BCBF59-A2C2-4AF3-9F2D-BD5926E2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D1E-0748-4629-B642-75B1A3857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3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142E1-F958-3884-AA41-4A7B99EA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E97804-F293-DE30-D13F-F82AAF67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DD555C-D094-2489-3B96-B848D72B7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79D0C73-3B49-F52C-9E4A-276C81E74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991ED9-95F9-81F2-B3F2-B0DBEBD20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FFA91ED-5EA2-8A49-1D67-5F3EFEAF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3E8D-CA25-4B4F-97CD-E4895DCD510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86A86C-1845-4CD1-E739-5DAFEAF0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B669AB-F43C-A2E2-6182-FD4C023C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D1E-0748-4629-B642-75B1A3857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50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DAE646-F339-8FE3-84DD-5583A12B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CD9A05-AD6D-B9BE-8DBF-445A6F2B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3E8D-CA25-4B4F-97CD-E4895DCD510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C73045-B745-7B50-8E15-AB71C781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9D3A6C-3389-1C70-FB06-5A50BBE0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D1E-0748-4629-B642-75B1A3857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77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42F08D-306D-FB4C-A50D-78776C4D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3E8D-CA25-4B4F-97CD-E4895DCD510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0BA5EC-44E4-F552-9913-1E54B11D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FF2B04-86E0-08D9-CC5D-9D0D8B75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D1E-0748-4629-B642-75B1A3857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3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593C56-7DC3-D6B7-C65A-B16BECDA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E069F3-C94F-6349-D6BC-2AA3FCA28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106459-2A81-12C0-4C89-972CBE0B8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E931ED-CCA9-1252-0941-DE290FF2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3E8D-CA25-4B4F-97CD-E4895DCD510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9A3EDB-F8B6-ACAF-DD18-686C0BBC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64767F-ABA8-A4D9-351F-5F456DCF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D1E-0748-4629-B642-75B1A3857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58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8DAFC-4D28-724A-AB49-37760812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D586894-F18F-8B5B-623B-4AC5EA505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FA37A0-C1EE-EE8D-F912-24E0AB148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1563E2-9A9E-7BC5-1727-3E7391D4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3E8D-CA25-4B4F-97CD-E4895DCD510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9C8270-3ACF-0392-359A-2E20CF3E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5283C3-6EB6-8502-30FA-6923E9E8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D1E-0748-4629-B642-75B1A3857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96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1991F96-F66F-1283-E158-15A96BC9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4A44F2-D724-8DD8-4AF2-9F6E95311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211DE0-FFA7-01F2-E264-69AF589AE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3E8D-CA25-4B4F-97CD-E4895DCD510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BB3D26-2CBF-D602-3C79-447FD0BEF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FCC7A2-C43F-4580-CF9D-607F77772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4D1E-0748-4629-B642-75B1A3857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84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554BA3-F28B-D679-D821-D8164B03A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MPI</a:t>
            </a:r>
            <a:r>
              <a:rPr kumimoji="1" lang="ja-JP" altLang="en-US"/>
              <a:t>計測実験について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8BBD60-30AD-639E-48F2-CEFFC2DCB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計測工学研究室</a:t>
            </a:r>
            <a:endParaRPr lang="en-US" altLang="ja-JP"/>
          </a:p>
          <a:p>
            <a:r>
              <a:rPr kumimoji="1" lang="en-US" altLang="ja-JP"/>
              <a:t>25</a:t>
            </a:r>
            <a:r>
              <a:rPr kumimoji="1" lang="ja-JP" altLang="en-US"/>
              <a:t>年卒　海保　翔希</a:t>
            </a:r>
          </a:p>
        </p:txBody>
      </p:sp>
    </p:spTree>
    <p:extLst>
      <p:ext uri="{BB962C8B-B14F-4D97-AF65-F5344CB8AC3E}">
        <p14:creationId xmlns:p14="http://schemas.microsoft.com/office/powerpoint/2010/main" val="84923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EBE19-CB47-EC9F-D90E-0B624878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現在までに行ってきた計測実験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1BB4FE-B6D6-82C6-C6A5-3065CBC26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78" y="1825624"/>
            <a:ext cx="11852522" cy="4372584"/>
          </a:xfrm>
        </p:spPr>
        <p:txBody>
          <a:bodyPr>
            <a:normAutofit/>
          </a:bodyPr>
          <a:lstStyle/>
          <a:p>
            <a:r>
              <a:rPr lang="ja-JP" altLang="en-US"/>
              <a:t>必要な計測データの３つの要素</a:t>
            </a:r>
            <a:endParaRPr lang="en-US" altLang="ja-JP"/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E79A21F1-6478-C8BB-7F8D-4D66683A5B6C}"/>
              </a:ext>
            </a:extLst>
          </p:cNvPr>
          <p:cNvSpPr/>
          <p:nvPr/>
        </p:nvSpPr>
        <p:spPr>
          <a:xfrm>
            <a:off x="1177221" y="2472165"/>
            <a:ext cx="3964225" cy="99653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>
                <a:solidFill>
                  <a:schemeClr val="tx1"/>
                </a:solidFill>
              </a:rPr>
              <a:t>音圧</a:t>
            </a:r>
          </a:p>
        </p:txBody>
      </p:sp>
      <p:sp>
        <p:nvSpPr>
          <p:cNvPr id="5" name="矢印: 山形 4">
            <a:extLst>
              <a:ext uri="{FF2B5EF4-FFF2-40B4-BE49-F238E27FC236}">
                <a16:creationId xmlns:a16="http://schemas.microsoft.com/office/drawing/2014/main" id="{11C30E23-5BB1-E54C-4DA4-F3DCD8C8DAE5}"/>
              </a:ext>
            </a:extLst>
          </p:cNvPr>
          <p:cNvSpPr/>
          <p:nvPr/>
        </p:nvSpPr>
        <p:spPr>
          <a:xfrm>
            <a:off x="4732613" y="2476271"/>
            <a:ext cx="3978826" cy="992425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>
                <a:solidFill>
                  <a:schemeClr val="tx1"/>
                </a:solidFill>
              </a:rPr>
              <a:t>振動</a:t>
            </a:r>
          </a:p>
        </p:txBody>
      </p:sp>
      <p:sp>
        <p:nvSpPr>
          <p:cNvPr id="6" name="矢印: 山形 5">
            <a:extLst>
              <a:ext uri="{FF2B5EF4-FFF2-40B4-BE49-F238E27FC236}">
                <a16:creationId xmlns:a16="http://schemas.microsoft.com/office/drawing/2014/main" id="{4B4CAB91-8341-81FB-C633-80329EB49360}"/>
              </a:ext>
            </a:extLst>
          </p:cNvPr>
          <p:cNvSpPr/>
          <p:nvPr/>
        </p:nvSpPr>
        <p:spPr>
          <a:xfrm>
            <a:off x="8297129" y="2472165"/>
            <a:ext cx="3787186" cy="1000637"/>
          </a:xfrm>
          <a:prstGeom prst="chevr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>
                <a:solidFill>
                  <a:schemeClr val="tx1"/>
                </a:solidFill>
              </a:rPr>
              <a:t>磁気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32A98F-60A7-0BDF-0DAE-F1DA78524F0A}"/>
              </a:ext>
            </a:extLst>
          </p:cNvPr>
          <p:cNvSpPr txBox="1"/>
          <p:nvPr/>
        </p:nvSpPr>
        <p:spPr>
          <a:xfrm>
            <a:off x="0" y="3672525"/>
            <a:ext cx="2759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超音波トランスデューサから</a:t>
            </a:r>
            <a:r>
              <a:rPr kumimoji="1" lang="en-US" altLang="ja-JP" sz="1400"/>
              <a:t>...</a:t>
            </a:r>
            <a:endParaRPr kumimoji="1" lang="ja-JP" altLang="en-US" sz="1400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E6B4241-93B0-250F-5BDF-1B171FB416EA}"/>
              </a:ext>
            </a:extLst>
          </p:cNvPr>
          <p:cNvSpPr txBox="1"/>
          <p:nvPr/>
        </p:nvSpPr>
        <p:spPr>
          <a:xfrm>
            <a:off x="565045" y="4115238"/>
            <a:ext cx="5097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どれだけの音圧</a:t>
            </a:r>
            <a:r>
              <a:rPr kumimoji="1" lang="en-US" altLang="ja-JP" sz="2400" b="1"/>
              <a:t>(MPa)</a:t>
            </a:r>
            <a:r>
              <a:rPr kumimoji="1" lang="ja-JP" altLang="en-US" sz="2400" b="1"/>
              <a:t>を与えると</a:t>
            </a:r>
            <a:r>
              <a:rPr kumimoji="1" lang="ja-JP" altLang="en-US" sz="2400"/>
              <a:t>、</a:t>
            </a:r>
            <a:endParaRPr kumimoji="1" lang="ja-JP" altLang="en-US" sz="2400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7F6E65-E094-8546-76CC-8B8481A39AD9}"/>
              </a:ext>
            </a:extLst>
          </p:cNvPr>
          <p:cNvSpPr txBox="1"/>
          <p:nvPr/>
        </p:nvSpPr>
        <p:spPr>
          <a:xfrm>
            <a:off x="4013304" y="4694263"/>
            <a:ext cx="5680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磁性</a:t>
            </a:r>
            <a:r>
              <a:rPr kumimoji="1" lang="ja-JP" altLang="en-US" sz="2400" b="1"/>
              <a:t>ナノ粒子がどれだけ振動</a:t>
            </a:r>
            <a:r>
              <a:rPr kumimoji="1" lang="en-US" altLang="ja-JP" sz="2400" b="1"/>
              <a:t>(μm)</a:t>
            </a:r>
            <a:r>
              <a:rPr kumimoji="1" lang="ja-JP" altLang="en-US" sz="2400" b="1"/>
              <a:t>し</a:t>
            </a:r>
            <a:r>
              <a:rPr kumimoji="1" lang="ja-JP" altLang="en-US" sz="2400"/>
              <a:t>、</a:t>
            </a:r>
            <a:endParaRPr kumimoji="1" lang="en-US" altLang="ja-JP" sz="2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0457F4C-C0B4-CD8D-BDCB-628CBD928D0D}"/>
              </a:ext>
            </a:extLst>
          </p:cNvPr>
          <p:cNvSpPr txBox="1"/>
          <p:nvPr/>
        </p:nvSpPr>
        <p:spPr>
          <a:xfrm>
            <a:off x="7284171" y="5273288"/>
            <a:ext cx="492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これくらいの磁気</a:t>
            </a:r>
            <a:r>
              <a:rPr kumimoji="1" lang="en-US" altLang="ja-JP" sz="2400" b="1"/>
              <a:t>(mT)</a:t>
            </a:r>
            <a:r>
              <a:rPr kumimoji="1" lang="ja-JP" altLang="en-US" sz="2400" b="1"/>
              <a:t>を検出する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D484EE6-DABA-FB4B-72BE-B1FF95427296}"/>
              </a:ext>
            </a:extLst>
          </p:cNvPr>
          <p:cNvSpPr txBox="1"/>
          <p:nvPr/>
        </p:nvSpPr>
        <p:spPr>
          <a:xfrm>
            <a:off x="10093076" y="5968170"/>
            <a:ext cx="211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...</a:t>
            </a:r>
            <a:r>
              <a:rPr lang="ja-JP" altLang="en-US" sz="1400"/>
              <a:t>このように説明したい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3088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EBE19-CB47-EC9F-D90E-0B624878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現在までに行ってきた計測実験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1BB4FE-B6D6-82C6-C6A5-3065CBC26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78" y="1825624"/>
            <a:ext cx="11852522" cy="4372584"/>
          </a:xfrm>
        </p:spPr>
        <p:txBody>
          <a:bodyPr>
            <a:normAutofit/>
          </a:bodyPr>
          <a:lstStyle/>
          <a:p>
            <a:r>
              <a:rPr kumimoji="1" lang="ja-JP" altLang="en-US" sz="3200"/>
              <a:t>音圧計測</a:t>
            </a:r>
            <a:br>
              <a:rPr kumimoji="1" lang="en-US" altLang="ja-JP"/>
            </a:br>
            <a:r>
              <a:rPr kumimoji="1" lang="ja-JP" altLang="en-US"/>
              <a:t>⇒</a:t>
            </a:r>
            <a:r>
              <a:rPr kumimoji="1" lang="ja-JP" altLang="en-US" b="1"/>
              <a:t>ハイドロフォン</a:t>
            </a:r>
            <a:r>
              <a:rPr kumimoji="1" lang="ja-JP" altLang="en-US"/>
              <a:t>を使用した計測（～</a:t>
            </a:r>
            <a:r>
              <a:rPr kumimoji="1" lang="en-US" altLang="ja-JP"/>
              <a:t>2025</a:t>
            </a:r>
            <a:r>
              <a:rPr kumimoji="1" lang="ja-JP" altLang="en-US"/>
              <a:t>年）</a:t>
            </a:r>
            <a:endParaRPr lang="en-US" altLang="ja-JP"/>
          </a:p>
          <a:p>
            <a:r>
              <a:rPr kumimoji="1" lang="ja-JP" altLang="en-US" sz="3200"/>
              <a:t>振動計測</a:t>
            </a:r>
            <a:br>
              <a:rPr kumimoji="1" lang="en-US" altLang="ja-JP"/>
            </a:br>
            <a:r>
              <a:rPr kumimoji="1" lang="ja-JP" altLang="en-US"/>
              <a:t>⇒</a:t>
            </a:r>
            <a:r>
              <a:rPr kumimoji="1" lang="ja-JP" altLang="en-US" b="1"/>
              <a:t>超音波エコー</a:t>
            </a:r>
            <a:r>
              <a:rPr kumimoji="1" lang="ja-JP" altLang="en-US"/>
              <a:t>法（～</a:t>
            </a:r>
            <a:r>
              <a:rPr kumimoji="1" lang="en-US" altLang="ja-JP"/>
              <a:t>2022</a:t>
            </a:r>
            <a:r>
              <a:rPr kumimoji="1" lang="ja-JP" altLang="en-US"/>
              <a:t>年）</a:t>
            </a:r>
            <a:br>
              <a:rPr kumimoji="1" lang="en-US" altLang="ja-JP"/>
            </a:br>
            <a:r>
              <a:rPr kumimoji="1" lang="ja-JP" altLang="en-US"/>
              <a:t>⇒</a:t>
            </a:r>
            <a:r>
              <a:rPr kumimoji="1" lang="ja-JP" altLang="en-US" b="1"/>
              <a:t>レーザー</a:t>
            </a:r>
            <a:r>
              <a:rPr kumimoji="1" lang="ja-JP" altLang="en-US"/>
              <a:t>ドップラ法（～</a:t>
            </a:r>
            <a:r>
              <a:rPr kumimoji="1" lang="en-US" altLang="ja-JP"/>
              <a:t>2025</a:t>
            </a:r>
            <a:r>
              <a:rPr kumimoji="1" lang="ja-JP" altLang="en-US"/>
              <a:t>年）</a:t>
            </a:r>
            <a:endParaRPr kumimoji="1" lang="en-US" altLang="ja-JP"/>
          </a:p>
          <a:p>
            <a:r>
              <a:rPr lang="ja-JP" altLang="en-US" sz="3200"/>
              <a:t>磁気計測</a:t>
            </a:r>
            <a:br>
              <a:rPr lang="en-US" altLang="ja-JP"/>
            </a:br>
            <a:r>
              <a:rPr lang="ja-JP" altLang="en-US"/>
              <a:t>⇒</a:t>
            </a:r>
            <a:r>
              <a:rPr lang="ja-JP" altLang="en-US" b="1"/>
              <a:t>傾斜磁場</a:t>
            </a:r>
            <a:r>
              <a:rPr lang="ja-JP" altLang="en-US"/>
              <a:t>の計測（～</a:t>
            </a:r>
            <a:r>
              <a:rPr lang="en-US" altLang="ja-JP"/>
              <a:t>2025</a:t>
            </a:r>
            <a:r>
              <a:rPr lang="ja-JP" altLang="en-US"/>
              <a:t>年）</a:t>
            </a:r>
            <a:br>
              <a:rPr lang="en-US" altLang="ja-JP"/>
            </a:br>
            <a:r>
              <a:rPr lang="ja-JP" altLang="en-US"/>
              <a:t>⇒粒子の磁気信号計測</a:t>
            </a:r>
            <a:br>
              <a:rPr lang="en-US" altLang="ja-JP"/>
            </a:br>
            <a:r>
              <a:rPr lang="en-US" altLang="ja-JP"/>
              <a:t>	</a:t>
            </a:r>
            <a:r>
              <a:rPr lang="ja-JP" altLang="en-US"/>
              <a:t>→</a:t>
            </a:r>
            <a:r>
              <a:rPr lang="ja-JP" altLang="en-US" b="1"/>
              <a:t>加振機で</a:t>
            </a:r>
            <a:r>
              <a:rPr lang="ja-JP" altLang="en-US"/>
              <a:t>粒子を振動させる方法（～</a:t>
            </a:r>
            <a:r>
              <a:rPr lang="en-US" altLang="ja-JP"/>
              <a:t>2025</a:t>
            </a:r>
            <a:r>
              <a:rPr lang="ja-JP" altLang="en-US"/>
              <a:t>年）</a:t>
            </a:r>
            <a:br>
              <a:rPr lang="en-US" altLang="ja-JP"/>
            </a:br>
            <a:r>
              <a:rPr lang="en-US" altLang="ja-JP"/>
              <a:t>	</a:t>
            </a:r>
            <a:r>
              <a:rPr lang="ja-JP" altLang="en-US"/>
              <a:t>→</a:t>
            </a:r>
            <a:r>
              <a:rPr lang="ja-JP" altLang="en-US" b="1"/>
              <a:t>超音波トランスデューサで</a:t>
            </a:r>
            <a:r>
              <a:rPr lang="ja-JP" altLang="en-US"/>
              <a:t>粒子を振動させる方法（～</a:t>
            </a:r>
            <a:r>
              <a:rPr lang="en-US" altLang="ja-JP"/>
              <a:t>2025</a:t>
            </a:r>
            <a:r>
              <a:rPr lang="ja-JP" altLang="en-US"/>
              <a:t>年）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775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EBE19-CB47-EC9F-D90E-0B624878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音圧計測実験を行う目的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1BB4FE-B6D6-82C6-C6A5-3065CBC26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56721" cy="2211328"/>
          </a:xfrm>
        </p:spPr>
        <p:txBody>
          <a:bodyPr>
            <a:normAutofit/>
          </a:bodyPr>
          <a:lstStyle/>
          <a:p>
            <a:r>
              <a:rPr lang="ja-JP" altLang="en-US" sz="3200"/>
              <a:t>超音波トランスデューサがどれくらいの大きさの音圧（エネルギー）を出せるかを調べるため。音圧は振動の大きさに大きく関係する。</a:t>
            </a:r>
            <a:endParaRPr lang="en-US" altLang="ja-JP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5B19B77-1F4A-6822-FEB3-A2618A0A9CFD}"/>
              </a:ext>
            </a:extLst>
          </p:cNvPr>
          <p:cNvSpPr/>
          <p:nvPr/>
        </p:nvSpPr>
        <p:spPr>
          <a:xfrm>
            <a:off x="3427632" y="4732895"/>
            <a:ext cx="1216572" cy="55367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ハイドロフォン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2FD2DE6-033A-5AB8-9117-05D4157E5102}"/>
              </a:ext>
            </a:extLst>
          </p:cNvPr>
          <p:cNvSpPr/>
          <p:nvPr/>
        </p:nvSpPr>
        <p:spPr>
          <a:xfrm>
            <a:off x="5407081" y="4443476"/>
            <a:ext cx="1174459" cy="11325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超音波トランスデューサ</a:t>
            </a:r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0A8789DD-7D30-9630-89EB-B2BD33A0EC74}"/>
              </a:ext>
            </a:extLst>
          </p:cNvPr>
          <p:cNvSpPr/>
          <p:nvPr/>
        </p:nvSpPr>
        <p:spPr>
          <a:xfrm rot="10800000">
            <a:off x="5113813" y="4520717"/>
            <a:ext cx="755361" cy="978031"/>
          </a:xfrm>
          <a:prstGeom prst="arc">
            <a:avLst>
              <a:gd name="adj1" fmla="val 17712067"/>
              <a:gd name="adj2" fmla="val 36644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DB948C6F-284A-9AB9-0A1F-0CC2357D7A73}"/>
              </a:ext>
            </a:extLst>
          </p:cNvPr>
          <p:cNvSpPr/>
          <p:nvPr/>
        </p:nvSpPr>
        <p:spPr>
          <a:xfrm rot="10800000">
            <a:off x="4875249" y="4732898"/>
            <a:ext cx="381180" cy="553672"/>
          </a:xfrm>
          <a:prstGeom prst="arc">
            <a:avLst>
              <a:gd name="adj1" fmla="val 17712067"/>
              <a:gd name="adj2" fmla="val 36644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4E464DE-2B81-B530-117F-4AFBEC8412BE}"/>
              </a:ext>
            </a:extLst>
          </p:cNvPr>
          <p:cNvSpPr txBox="1"/>
          <p:nvPr/>
        </p:nvSpPr>
        <p:spPr>
          <a:xfrm>
            <a:off x="2014687" y="5625602"/>
            <a:ext cx="377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どれくらいの音圧（エネルギー）を出す？？</a:t>
            </a:r>
          </a:p>
        </p:txBody>
      </p:sp>
    </p:spTree>
    <p:extLst>
      <p:ext uri="{BB962C8B-B14F-4D97-AF65-F5344CB8AC3E}">
        <p14:creationId xmlns:p14="http://schemas.microsoft.com/office/powerpoint/2010/main" val="15203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思考の吹き出し: 雲形 17">
            <a:extLst>
              <a:ext uri="{FF2B5EF4-FFF2-40B4-BE49-F238E27FC236}">
                <a16:creationId xmlns:a16="http://schemas.microsoft.com/office/drawing/2014/main" id="{8BD355B4-C3A3-7DD1-03DB-B5178D9748B6}"/>
              </a:ext>
            </a:extLst>
          </p:cNvPr>
          <p:cNvSpPr/>
          <p:nvPr/>
        </p:nvSpPr>
        <p:spPr>
          <a:xfrm>
            <a:off x="4215112" y="3519288"/>
            <a:ext cx="6458128" cy="2541864"/>
          </a:xfrm>
          <a:prstGeom prst="cloudCallout">
            <a:avLst>
              <a:gd name="adj1" fmla="val 45306"/>
              <a:gd name="adj2" fmla="val 6032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9EA0AFB2-EA34-E5A8-CCE9-25A141BD9C2D}"/>
              </a:ext>
            </a:extLst>
          </p:cNvPr>
          <p:cNvSpPr/>
          <p:nvPr/>
        </p:nvSpPr>
        <p:spPr>
          <a:xfrm>
            <a:off x="10666602" y="6182686"/>
            <a:ext cx="830510" cy="67531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C4EBE19-CB47-EC9F-D90E-0B624878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振動計測実験を行う目的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1BB4FE-B6D6-82C6-C6A5-3065CBC26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56721" cy="2211328"/>
          </a:xfrm>
        </p:spPr>
        <p:txBody>
          <a:bodyPr>
            <a:normAutofit/>
          </a:bodyPr>
          <a:lstStyle/>
          <a:p>
            <a:r>
              <a:rPr lang="ja-JP" altLang="en-US"/>
              <a:t>提案する新</a:t>
            </a:r>
            <a:r>
              <a:rPr lang="en-US" altLang="ja-JP"/>
              <a:t>MPI</a:t>
            </a:r>
            <a:r>
              <a:rPr lang="ja-JP" altLang="en-US"/>
              <a:t>の手法は超音波の照射によって粒子を振動させる方法なので、</a:t>
            </a:r>
            <a:r>
              <a:rPr lang="ja-JP" altLang="en-US" b="1"/>
              <a:t>どれほど振動するのかを調べる必要</a:t>
            </a:r>
            <a:r>
              <a:rPr lang="ja-JP" altLang="en-US"/>
              <a:t>がある。また、</a:t>
            </a:r>
            <a:r>
              <a:rPr lang="ja-JP" altLang="en-US" b="1"/>
              <a:t>大きく振動させることのできる照射法を研究する</a:t>
            </a:r>
            <a:r>
              <a:rPr lang="ja-JP" altLang="en-US"/>
              <a:t>ため。</a:t>
            </a:r>
            <a:endParaRPr lang="en-US" altLang="ja-JP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5B19B77-1F4A-6822-FEB3-A2618A0A9CFD}"/>
              </a:ext>
            </a:extLst>
          </p:cNvPr>
          <p:cNvSpPr/>
          <p:nvPr/>
        </p:nvSpPr>
        <p:spPr>
          <a:xfrm>
            <a:off x="554192" y="4672665"/>
            <a:ext cx="645953" cy="55367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粒子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2FD2DE6-033A-5AB8-9117-05D4157E5102}"/>
              </a:ext>
            </a:extLst>
          </p:cNvPr>
          <p:cNvSpPr/>
          <p:nvPr/>
        </p:nvSpPr>
        <p:spPr>
          <a:xfrm>
            <a:off x="1963023" y="4383246"/>
            <a:ext cx="1174459" cy="11325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超音波トランスデューサ</a:t>
            </a:r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0A8789DD-7D30-9630-89EB-B2BD33A0EC74}"/>
              </a:ext>
            </a:extLst>
          </p:cNvPr>
          <p:cNvSpPr/>
          <p:nvPr/>
        </p:nvSpPr>
        <p:spPr>
          <a:xfrm rot="10800000">
            <a:off x="1669755" y="4460487"/>
            <a:ext cx="755361" cy="978031"/>
          </a:xfrm>
          <a:prstGeom prst="arc">
            <a:avLst>
              <a:gd name="adj1" fmla="val 17712067"/>
              <a:gd name="adj2" fmla="val 36644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DB948C6F-284A-9AB9-0A1F-0CC2357D7A73}"/>
              </a:ext>
            </a:extLst>
          </p:cNvPr>
          <p:cNvSpPr/>
          <p:nvPr/>
        </p:nvSpPr>
        <p:spPr>
          <a:xfrm rot="10800000">
            <a:off x="1431191" y="4672668"/>
            <a:ext cx="381180" cy="553672"/>
          </a:xfrm>
          <a:prstGeom prst="arc">
            <a:avLst>
              <a:gd name="adj1" fmla="val 17712067"/>
              <a:gd name="adj2" fmla="val 36644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左右 7">
            <a:extLst>
              <a:ext uri="{FF2B5EF4-FFF2-40B4-BE49-F238E27FC236}">
                <a16:creationId xmlns:a16="http://schemas.microsoft.com/office/drawing/2014/main" id="{2A5EEA21-42C5-7FD1-C064-3A5F282B5149}"/>
              </a:ext>
            </a:extLst>
          </p:cNvPr>
          <p:cNvSpPr/>
          <p:nvPr/>
        </p:nvSpPr>
        <p:spPr>
          <a:xfrm>
            <a:off x="250969" y="5256413"/>
            <a:ext cx="1174459" cy="2593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4E464DE-2B81-B530-117F-4AFBEC8412BE}"/>
              </a:ext>
            </a:extLst>
          </p:cNvPr>
          <p:cNvSpPr txBox="1"/>
          <p:nvPr/>
        </p:nvSpPr>
        <p:spPr>
          <a:xfrm>
            <a:off x="78994" y="5649875"/>
            <a:ext cx="269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どれくらい揺れる？？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B2904343-185E-6128-3593-983A4E8087D1}"/>
              </a:ext>
            </a:extLst>
          </p:cNvPr>
          <p:cNvSpPr/>
          <p:nvPr/>
        </p:nvSpPr>
        <p:spPr>
          <a:xfrm>
            <a:off x="10687575" y="5671064"/>
            <a:ext cx="788565" cy="696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FED664-C78C-E457-24AF-113844BA7F63}"/>
              </a:ext>
            </a:extLst>
          </p:cNvPr>
          <p:cNvSpPr txBox="1"/>
          <p:nvPr/>
        </p:nvSpPr>
        <p:spPr>
          <a:xfrm>
            <a:off x="4948972" y="4303170"/>
            <a:ext cx="5361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大きく揺らす方法は</a:t>
            </a:r>
            <a:r>
              <a:rPr kumimoji="1" lang="en-US" altLang="ja-JP"/>
              <a:t>…</a:t>
            </a:r>
          </a:p>
          <a:p>
            <a:r>
              <a:rPr lang="en-US" altLang="ja-JP"/>
              <a:t>(</a:t>
            </a:r>
            <a:r>
              <a:rPr lang="ja-JP" altLang="en-US"/>
              <a:t>トランスデューサの向き、入力電力の大きさ、粒子の大きさ</a:t>
            </a:r>
            <a:r>
              <a:rPr lang="en-US" altLang="ja-JP"/>
              <a:t>...etc)</a:t>
            </a:r>
          </a:p>
        </p:txBody>
      </p:sp>
    </p:spTree>
    <p:extLst>
      <p:ext uri="{BB962C8B-B14F-4D97-AF65-F5344CB8AC3E}">
        <p14:creationId xmlns:p14="http://schemas.microsoft.com/office/powerpoint/2010/main" val="40604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EBE19-CB47-EC9F-D90E-0B624878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磁気</a:t>
            </a:r>
            <a:r>
              <a:rPr kumimoji="1" lang="ja-JP" altLang="en-US"/>
              <a:t>計測実験を行う目的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1BB4FE-B6D6-82C6-C6A5-3065CBC26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56721" cy="2211328"/>
          </a:xfrm>
        </p:spPr>
        <p:txBody>
          <a:bodyPr>
            <a:normAutofit/>
          </a:bodyPr>
          <a:lstStyle/>
          <a:p>
            <a:r>
              <a:rPr lang="ja-JP" altLang="en-US" sz="3200"/>
              <a:t>磁気実験を行う目的</a:t>
            </a:r>
            <a:br>
              <a:rPr lang="en-US" altLang="ja-JP" sz="3200"/>
            </a:br>
            <a:r>
              <a:rPr lang="ja-JP" altLang="en-US" sz="3200"/>
              <a:t>超音波トランスデューサがどれくらいの大きさの音圧（エネルギー）を出せるかを調べるため。音圧は振動の大きさに大きく関係する。</a:t>
            </a:r>
            <a:endParaRPr lang="en-US" altLang="ja-JP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5B19B77-1F4A-6822-FEB3-A2618A0A9CFD}"/>
              </a:ext>
            </a:extLst>
          </p:cNvPr>
          <p:cNvSpPr/>
          <p:nvPr/>
        </p:nvSpPr>
        <p:spPr>
          <a:xfrm>
            <a:off x="3427632" y="4732895"/>
            <a:ext cx="1216572" cy="55367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ハイドロフォン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2FD2DE6-033A-5AB8-9117-05D4157E5102}"/>
              </a:ext>
            </a:extLst>
          </p:cNvPr>
          <p:cNvSpPr/>
          <p:nvPr/>
        </p:nvSpPr>
        <p:spPr>
          <a:xfrm>
            <a:off x="5407081" y="4443476"/>
            <a:ext cx="1174459" cy="11325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超音波トランスデューサ</a:t>
            </a:r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0A8789DD-7D30-9630-89EB-B2BD33A0EC74}"/>
              </a:ext>
            </a:extLst>
          </p:cNvPr>
          <p:cNvSpPr/>
          <p:nvPr/>
        </p:nvSpPr>
        <p:spPr>
          <a:xfrm rot="10800000">
            <a:off x="5113813" y="4520717"/>
            <a:ext cx="755361" cy="978031"/>
          </a:xfrm>
          <a:prstGeom prst="arc">
            <a:avLst>
              <a:gd name="adj1" fmla="val 17712067"/>
              <a:gd name="adj2" fmla="val 36644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DB948C6F-284A-9AB9-0A1F-0CC2357D7A73}"/>
              </a:ext>
            </a:extLst>
          </p:cNvPr>
          <p:cNvSpPr/>
          <p:nvPr/>
        </p:nvSpPr>
        <p:spPr>
          <a:xfrm rot="10800000">
            <a:off x="4875249" y="4732898"/>
            <a:ext cx="381180" cy="553672"/>
          </a:xfrm>
          <a:prstGeom prst="arc">
            <a:avLst>
              <a:gd name="adj1" fmla="val 17712067"/>
              <a:gd name="adj2" fmla="val 36644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4E464DE-2B81-B530-117F-4AFBEC8412BE}"/>
              </a:ext>
            </a:extLst>
          </p:cNvPr>
          <p:cNvSpPr txBox="1"/>
          <p:nvPr/>
        </p:nvSpPr>
        <p:spPr>
          <a:xfrm>
            <a:off x="2014687" y="5625602"/>
            <a:ext cx="377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どれくらいの音圧（エネルギー）を出す？？</a:t>
            </a:r>
          </a:p>
        </p:txBody>
      </p:sp>
    </p:spTree>
    <p:extLst>
      <p:ext uri="{BB962C8B-B14F-4D97-AF65-F5344CB8AC3E}">
        <p14:creationId xmlns:p14="http://schemas.microsoft.com/office/powerpoint/2010/main" val="252144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46BC6-F0D0-311C-E5FC-4817A35C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5154E5-0C65-B519-4EFD-979A5849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計測結果例、</a:t>
            </a:r>
            <a:r>
              <a:rPr lang="ja-JP" altLang="en-US"/>
              <a:t>失敗例、現状の課題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36048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359</Words>
  <Application>Microsoft Office PowerPoint</Application>
  <PresentationFormat>ワイド画面</PresentationFormat>
  <Paragraphs>37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MPI計測実験について</vt:lpstr>
      <vt:lpstr>現在までに行ってきた計測実験</vt:lpstr>
      <vt:lpstr>現在までに行ってきた計測実験</vt:lpstr>
      <vt:lpstr>音圧計測実験を行う目的</vt:lpstr>
      <vt:lpstr>振動計測実験を行う目的</vt:lpstr>
      <vt:lpstr>磁気計測実験を行う目的</vt:lpstr>
      <vt:lpstr>メモ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翔希 海保</dc:creator>
  <cp:lastModifiedBy>翔希 海保</cp:lastModifiedBy>
  <cp:revision>7</cp:revision>
  <dcterms:created xsi:type="dcterms:W3CDTF">2024-06-29T10:10:40Z</dcterms:created>
  <dcterms:modified xsi:type="dcterms:W3CDTF">2024-07-08T09:48:11Z</dcterms:modified>
</cp:coreProperties>
</file>