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8" r:id="rId4"/>
    <p:sldId id="257" r:id="rId5"/>
    <p:sldId id="258" r:id="rId6"/>
    <p:sldId id="259" r:id="rId7"/>
    <p:sldId id="261" r:id="rId8"/>
    <p:sldId id="293" r:id="rId9"/>
    <p:sldId id="283" r:id="rId10"/>
    <p:sldId id="264" r:id="rId11"/>
    <p:sldId id="267" r:id="rId12"/>
    <p:sldId id="292" r:id="rId13"/>
    <p:sldId id="290" r:id="rId14"/>
    <p:sldId id="270" r:id="rId15"/>
    <p:sldId id="294" r:id="rId16"/>
    <p:sldId id="296" r:id="rId17"/>
    <p:sldId id="29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6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file%202014\&#21330;&#26989;&#30740;&#31350;1\5.23\&#30913;&#21270;&#26354;&#32218;&#35336;&#3163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37630142896846"/>
          <c:y val="0.12637349311771073"/>
          <c:w val="0.73655799921031451"/>
          <c:h val="0.87292117145892356"/>
        </c:manualLayout>
      </c:layout>
      <c:scatterChart>
        <c:scatterStyle val="smoothMarker"/>
        <c:varyColors val="0"/>
        <c:ser>
          <c:idx val="0"/>
          <c:order val="0"/>
          <c:tx>
            <c:v>20nm</c:v>
          </c:tx>
          <c:spPr>
            <a:ln w="76200" cap="flat" cmpd="sng" algn="ctr">
              <a:solidFill>
                <a:schemeClr val="accent6"/>
              </a:solidFill>
              <a:prstDash val="solid"/>
            </a:ln>
            <a:effectLst/>
          </c:spPr>
          <c:marker>
            <c:symbol val="none"/>
          </c:marker>
          <c:xVal>
            <c:numRef>
              <c:f>Sheet3!$J$4:$J$404</c:f>
              <c:numCache>
                <c:formatCode>General</c:formatCode>
                <c:ptCount val="401"/>
                <c:pt idx="0">
                  <c:v>-100</c:v>
                </c:pt>
                <c:pt idx="1">
                  <c:v>-99.5</c:v>
                </c:pt>
                <c:pt idx="2">
                  <c:v>-99</c:v>
                </c:pt>
                <c:pt idx="3">
                  <c:v>-98.5</c:v>
                </c:pt>
                <c:pt idx="4">
                  <c:v>-98</c:v>
                </c:pt>
                <c:pt idx="5">
                  <c:v>-97.5</c:v>
                </c:pt>
                <c:pt idx="6">
                  <c:v>-97</c:v>
                </c:pt>
                <c:pt idx="7">
                  <c:v>-96.5</c:v>
                </c:pt>
                <c:pt idx="8">
                  <c:v>-96</c:v>
                </c:pt>
                <c:pt idx="9">
                  <c:v>-95.5</c:v>
                </c:pt>
                <c:pt idx="10">
                  <c:v>-95</c:v>
                </c:pt>
                <c:pt idx="11">
                  <c:v>-94.5</c:v>
                </c:pt>
                <c:pt idx="12">
                  <c:v>-94</c:v>
                </c:pt>
                <c:pt idx="13">
                  <c:v>-93.5</c:v>
                </c:pt>
                <c:pt idx="14">
                  <c:v>-93</c:v>
                </c:pt>
                <c:pt idx="15">
                  <c:v>-92.5</c:v>
                </c:pt>
                <c:pt idx="16">
                  <c:v>-92</c:v>
                </c:pt>
                <c:pt idx="17">
                  <c:v>-91.5</c:v>
                </c:pt>
                <c:pt idx="18">
                  <c:v>-91</c:v>
                </c:pt>
                <c:pt idx="19">
                  <c:v>-90.5</c:v>
                </c:pt>
                <c:pt idx="20">
                  <c:v>-90</c:v>
                </c:pt>
                <c:pt idx="21">
                  <c:v>-89.5</c:v>
                </c:pt>
                <c:pt idx="22">
                  <c:v>-89</c:v>
                </c:pt>
                <c:pt idx="23">
                  <c:v>-88.5</c:v>
                </c:pt>
                <c:pt idx="24">
                  <c:v>-88</c:v>
                </c:pt>
                <c:pt idx="25">
                  <c:v>-87.5</c:v>
                </c:pt>
                <c:pt idx="26">
                  <c:v>-87</c:v>
                </c:pt>
                <c:pt idx="27">
                  <c:v>-86.5</c:v>
                </c:pt>
                <c:pt idx="28">
                  <c:v>-86</c:v>
                </c:pt>
                <c:pt idx="29">
                  <c:v>-85.5</c:v>
                </c:pt>
                <c:pt idx="30">
                  <c:v>-85</c:v>
                </c:pt>
                <c:pt idx="31">
                  <c:v>-84.5</c:v>
                </c:pt>
                <c:pt idx="32">
                  <c:v>-84</c:v>
                </c:pt>
                <c:pt idx="33">
                  <c:v>-83.5</c:v>
                </c:pt>
                <c:pt idx="34">
                  <c:v>-83</c:v>
                </c:pt>
                <c:pt idx="35">
                  <c:v>-82.5</c:v>
                </c:pt>
                <c:pt idx="36">
                  <c:v>-82</c:v>
                </c:pt>
                <c:pt idx="37">
                  <c:v>-81.5</c:v>
                </c:pt>
                <c:pt idx="38">
                  <c:v>-81</c:v>
                </c:pt>
                <c:pt idx="39">
                  <c:v>-80.5</c:v>
                </c:pt>
                <c:pt idx="40">
                  <c:v>-80</c:v>
                </c:pt>
                <c:pt idx="41">
                  <c:v>-79.5</c:v>
                </c:pt>
                <c:pt idx="42">
                  <c:v>-79</c:v>
                </c:pt>
                <c:pt idx="43">
                  <c:v>-78.5</c:v>
                </c:pt>
                <c:pt idx="44">
                  <c:v>-78</c:v>
                </c:pt>
                <c:pt idx="45">
                  <c:v>-77.5</c:v>
                </c:pt>
                <c:pt idx="46">
                  <c:v>-77</c:v>
                </c:pt>
                <c:pt idx="47">
                  <c:v>-76.5</c:v>
                </c:pt>
                <c:pt idx="48">
                  <c:v>-76</c:v>
                </c:pt>
                <c:pt idx="49">
                  <c:v>-75.5</c:v>
                </c:pt>
                <c:pt idx="50">
                  <c:v>-75</c:v>
                </c:pt>
                <c:pt idx="51">
                  <c:v>-74.5</c:v>
                </c:pt>
                <c:pt idx="52">
                  <c:v>-74</c:v>
                </c:pt>
                <c:pt idx="53">
                  <c:v>-73.5</c:v>
                </c:pt>
                <c:pt idx="54">
                  <c:v>-73</c:v>
                </c:pt>
                <c:pt idx="55">
                  <c:v>-72.5</c:v>
                </c:pt>
                <c:pt idx="56">
                  <c:v>-72</c:v>
                </c:pt>
                <c:pt idx="57">
                  <c:v>-71.5</c:v>
                </c:pt>
                <c:pt idx="58">
                  <c:v>-71</c:v>
                </c:pt>
                <c:pt idx="59">
                  <c:v>-70.5</c:v>
                </c:pt>
                <c:pt idx="60">
                  <c:v>-70</c:v>
                </c:pt>
                <c:pt idx="61">
                  <c:v>-69.5</c:v>
                </c:pt>
                <c:pt idx="62">
                  <c:v>-69</c:v>
                </c:pt>
                <c:pt idx="63">
                  <c:v>-68.5</c:v>
                </c:pt>
                <c:pt idx="64">
                  <c:v>-68</c:v>
                </c:pt>
                <c:pt idx="65">
                  <c:v>-67.5</c:v>
                </c:pt>
                <c:pt idx="66">
                  <c:v>-67</c:v>
                </c:pt>
                <c:pt idx="67">
                  <c:v>-66.5</c:v>
                </c:pt>
                <c:pt idx="68">
                  <c:v>-66</c:v>
                </c:pt>
                <c:pt idx="69">
                  <c:v>-65.5</c:v>
                </c:pt>
                <c:pt idx="70">
                  <c:v>-65</c:v>
                </c:pt>
                <c:pt idx="71">
                  <c:v>-64.5</c:v>
                </c:pt>
                <c:pt idx="72">
                  <c:v>-64</c:v>
                </c:pt>
                <c:pt idx="73">
                  <c:v>-63.5</c:v>
                </c:pt>
                <c:pt idx="74">
                  <c:v>-63</c:v>
                </c:pt>
                <c:pt idx="75">
                  <c:v>-62.5</c:v>
                </c:pt>
                <c:pt idx="76">
                  <c:v>-62</c:v>
                </c:pt>
                <c:pt idx="77">
                  <c:v>-61.5</c:v>
                </c:pt>
                <c:pt idx="78">
                  <c:v>-61</c:v>
                </c:pt>
                <c:pt idx="79">
                  <c:v>-60.5</c:v>
                </c:pt>
                <c:pt idx="80">
                  <c:v>-60</c:v>
                </c:pt>
                <c:pt idx="81">
                  <c:v>-59.5</c:v>
                </c:pt>
                <c:pt idx="82">
                  <c:v>-59</c:v>
                </c:pt>
                <c:pt idx="83">
                  <c:v>-58.5</c:v>
                </c:pt>
                <c:pt idx="84">
                  <c:v>-58</c:v>
                </c:pt>
                <c:pt idx="85">
                  <c:v>-57.5</c:v>
                </c:pt>
                <c:pt idx="86">
                  <c:v>-57</c:v>
                </c:pt>
                <c:pt idx="87">
                  <c:v>-56.5</c:v>
                </c:pt>
                <c:pt idx="88">
                  <c:v>-56</c:v>
                </c:pt>
                <c:pt idx="89">
                  <c:v>-55.5</c:v>
                </c:pt>
                <c:pt idx="90">
                  <c:v>-55</c:v>
                </c:pt>
                <c:pt idx="91">
                  <c:v>-54.5</c:v>
                </c:pt>
                <c:pt idx="92">
                  <c:v>-54</c:v>
                </c:pt>
                <c:pt idx="93">
                  <c:v>-53.5</c:v>
                </c:pt>
                <c:pt idx="94">
                  <c:v>-53</c:v>
                </c:pt>
                <c:pt idx="95">
                  <c:v>-52.5</c:v>
                </c:pt>
                <c:pt idx="96">
                  <c:v>-52</c:v>
                </c:pt>
                <c:pt idx="97">
                  <c:v>-51.5</c:v>
                </c:pt>
                <c:pt idx="98">
                  <c:v>-51</c:v>
                </c:pt>
                <c:pt idx="99">
                  <c:v>-50.5</c:v>
                </c:pt>
                <c:pt idx="100">
                  <c:v>-50</c:v>
                </c:pt>
                <c:pt idx="101">
                  <c:v>-49.5</c:v>
                </c:pt>
                <c:pt idx="102">
                  <c:v>-49</c:v>
                </c:pt>
                <c:pt idx="103">
                  <c:v>-48.5</c:v>
                </c:pt>
                <c:pt idx="104">
                  <c:v>-48</c:v>
                </c:pt>
                <c:pt idx="105">
                  <c:v>-47.5</c:v>
                </c:pt>
                <c:pt idx="106">
                  <c:v>-47</c:v>
                </c:pt>
                <c:pt idx="107">
                  <c:v>-46.5</c:v>
                </c:pt>
                <c:pt idx="108">
                  <c:v>-46</c:v>
                </c:pt>
                <c:pt idx="109">
                  <c:v>-45.5</c:v>
                </c:pt>
                <c:pt idx="110">
                  <c:v>-45</c:v>
                </c:pt>
                <c:pt idx="111">
                  <c:v>-44.5</c:v>
                </c:pt>
                <c:pt idx="112">
                  <c:v>-44</c:v>
                </c:pt>
                <c:pt idx="113">
                  <c:v>-43.5</c:v>
                </c:pt>
                <c:pt idx="114">
                  <c:v>-43</c:v>
                </c:pt>
                <c:pt idx="115">
                  <c:v>-42.5</c:v>
                </c:pt>
                <c:pt idx="116">
                  <c:v>-42</c:v>
                </c:pt>
                <c:pt idx="117">
                  <c:v>-41.5</c:v>
                </c:pt>
                <c:pt idx="118">
                  <c:v>-41</c:v>
                </c:pt>
                <c:pt idx="119">
                  <c:v>-40.5</c:v>
                </c:pt>
                <c:pt idx="120">
                  <c:v>-40</c:v>
                </c:pt>
                <c:pt idx="121">
                  <c:v>-39.5</c:v>
                </c:pt>
                <c:pt idx="122">
                  <c:v>-39</c:v>
                </c:pt>
                <c:pt idx="123">
                  <c:v>-38.5</c:v>
                </c:pt>
                <c:pt idx="124">
                  <c:v>-38</c:v>
                </c:pt>
                <c:pt idx="125">
                  <c:v>-37.5</c:v>
                </c:pt>
                <c:pt idx="126">
                  <c:v>-37</c:v>
                </c:pt>
                <c:pt idx="127">
                  <c:v>-36.5</c:v>
                </c:pt>
                <c:pt idx="128">
                  <c:v>-36</c:v>
                </c:pt>
                <c:pt idx="129">
                  <c:v>-35.5</c:v>
                </c:pt>
                <c:pt idx="130">
                  <c:v>-35</c:v>
                </c:pt>
                <c:pt idx="131">
                  <c:v>-34.5</c:v>
                </c:pt>
                <c:pt idx="132">
                  <c:v>-34</c:v>
                </c:pt>
                <c:pt idx="133">
                  <c:v>-33.5</c:v>
                </c:pt>
                <c:pt idx="134">
                  <c:v>-33</c:v>
                </c:pt>
                <c:pt idx="135">
                  <c:v>-32.5</c:v>
                </c:pt>
                <c:pt idx="136">
                  <c:v>-32</c:v>
                </c:pt>
                <c:pt idx="137">
                  <c:v>-31.5</c:v>
                </c:pt>
                <c:pt idx="138">
                  <c:v>-31</c:v>
                </c:pt>
                <c:pt idx="139">
                  <c:v>-30.5</c:v>
                </c:pt>
                <c:pt idx="140">
                  <c:v>-30</c:v>
                </c:pt>
                <c:pt idx="141">
                  <c:v>-29.5</c:v>
                </c:pt>
                <c:pt idx="142">
                  <c:v>-29</c:v>
                </c:pt>
                <c:pt idx="143">
                  <c:v>-28.5</c:v>
                </c:pt>
                <c:pt idx="144">
                  <c:v>-28</c:v>
                </c:pt>
                <c:pt idx="145">
                  <c:v>-27.5</c:v>
                </c:pt>
                <c:pt idx="146">
                  <c:v>-27</c:v>
                </c:pt>
                <c:pt idx="147">
                  <c:v>-26.5</c:v>
                </c:pt>
                <c:pt idx="148">
                  <c:v>-26</c:v>
                </c:pt>
                <c:pt idx="149">
                  <c:v>-25.5</c:v>
                </c:pt>
                <c:pt idx="150">
                  <c:v>-25</c:v>
                </c:pt>
                <c:pt idx="151">
                  <c:v>-24.5</c:v>
                </c:pt>
                <c:pt idx="152">
                  <c:v>-24</c:v>
                </c:pt>
                <c:pt idx="153">
                  <c:v>-23.5</c:v>
                </c:pt>
                <c:pt idx="154">
                  <c:v>-23</c:v>
                </c:pt>
                <c:pt idx="155">
                  <c:v>-22.5</c:v>
                </c:pt>
                <c:pt idx="156">
                  <c:v>-22</c:v>
                </c:pt>
                <c:pt idx="157">
                  <c:v>-21.5</c:v>
                </c:pt>
                <c:pt idx="158">
                  <c:v>-21</c:v>
                </c:pt>
                <c:pt idx="159">
                  <c:v>-20.5</c:v>
                </c:pt>
                <c:pt idx="160">
                  <c:v>-20</c:v>
                </c:pt>
                <c:pt idx="161">
                  <c:v>-19.5</c:v>
                </c:pt>
                <c:pt idx="162">
                  <c:v>-19</c:v>
                </c:pt>
                <c:pt idx="163">
                  <c:v>-18.5</c:v>
                </c:pt>
                <c:pt idx="164">
                  <c:v>-18</c:v>
                </c:pt>
                <c:pt idx="165">
                  <c:v>-17.5</c:v>
                </c:pt>
                <c:pt idx="166">
                  <c:v>-17</c:v>
                </c:pt>
                <c:pt idx="167">
                  <c:v>-16.5</c:v>
                </c:pt>
                <c:pt idx="168">
                  <c:v>-16</c:v>
                </c:pt>
                <c:pt idx="169">
                  <c:v>-15.5</c:v>
                </c:pt>
                <c:pt idx="170">
                  <c:v>-15</c:v>
                </c:pt>
                <c:pt idx="171">
                  <c:v>-14.5</c:v>
                </c:pt>
                <c:pt idx="172">
                  <c:v>-14</c:v>
                </c:pt>
                <c:pt idx="173">
                  <c:v>-13.5</c:v>
                </c:pt>
                <c:pt idx="174">
                  <c:v>-13</c:v>
                </c:pt>
                <c:pt idx="175">
                  <c:v>-12.5</c:v>
                </c:pt>
                <c:pt idx="176">
                  <c:v>-12</c:v>
                </c:pt>
                <c:pt idx="177">
                  <c:v>-11.5</c:v>
                </c:pt>
                <c:pt idx="178">
                  <c:v>-11</c:v>
                </c:pt>
                <c:pt idx="179">
                  <c:v>-10.5</c:v>
                </c:pt>
                <c:pt idx="180">
                  <c:v>-10</c:v>
                </c:pt>
                <c:pt idx="181">
                  <c:v>-9.5</c:v>
                </c:pt>
                <c:pt idx="182">
                  <c:v>-9</c:v>
                </c:pt>
                <c:pt idx="183">
                  <c:v>-8.5</c:v>
                </c:pt>
                <c:pt idx="184">
                  <c:v>-8</c:v>
                </c:pt>
                <c:pt idx="185">
                  <c:v>-7.5</c:v>
                </c:pt>
                <c:pt idx="186">
                  <c:v>-7</c:v>
                </c:pt>
                <c:pt idx="187">
                  <c:v>-6.5</c:v>
                </c:pt>
                <c:pt idx="188">
                  <c:v>-6</c:v>
                </c:pt>
                <c:pt idx="189">
                  <c:v>-5.5</c:v>
                </c:pt>
                <c:pt idx="190">
                  <c:v>-5</c:v>
                </c:pt>
                <c:pt idx="191">
                  <c:v>-4.5</c:v>
                </c:pt>
                <c:pt idx="192">
                  <c:v>-4</c:v>
                </c:pt>
                <c:pt idx="193">
                  <c:v>-3.5</c:v>
                </c:pt>
                <c:pt idx="194">
                  <c:v>-3</c:v>
                </c:pt>
                <c:pt idx="195">
                  <c:v>-2.5</c:v>
                </c:pt>
                <c:pt idx="196">
                  <c:v>-2</c:v>
                </c:pt>
                <c:pt idx="197">
                  <c:v>-1.5</c:v>
                </c:pt>
                <c:pt idx="198">
                  <c:v>-1</c:v>
                </c:pt>
                <c:pt idx="199">
                  <c:v>-0.5</c:v>
                </c:pt>
                <c:pt idx="200">
                  <c:v>0</c:v>
                </c:pt>
                <c:pt idx="201">
                  <c:v>0.5</c:v>
                </c:pt>
                <c:pt idx="202">
                  <c:v>1</c:v>
                </c:pt>
                <c:pt idx="203">
                  <c:v>1.5</c:v>
                </c:pt>
                <c:pt idx="204">
                  <c:v>2</c:v>
                </c:pt>
                <c:pt idx="205">
                  <c:v>2.5</c:v>
                </c:pt>
                <c:pt idx="206">
                  <c:v>3</c:v>
                </c:pt>
                <c:pt idx="207">
                  <c:v>3.5</c:v>
                </c:pt>
                <c:pt idx="208">
                  <c:v>4</c:v>
                </c:pt>
                <c:pt idx="209">
                  <c:v>4.5</c:v>
                </c:pt>
                <c:pt idx="210">
                  <c:v>5</c:v>
                </c:pt>
                <c:pt idx="211">
                  <c:v>5.5</c:v>
                </c:pt>
                <c:pt idx="212">
                  <c:v>6</c:v>
                </c:pt>
                <c:pt idx="213">
                  <c:v>6.5</c:v>
                </c:pt>
                <c:pt idx="214">
                  <c:v>7</c:v>
                </c:pt>
                <c:pt idx="215">
                  <c:v>7.5</c:v>
                </c:pt>
                <c:pt idx="216">
                  <c:v>8</c:v>
                </c:pt>
                <c:pt idx="217">
                  <c:v>8.5</c:v>
                </c:pt>
                <c:pt idx="218">
                  <c:v>9</c:v>
                </c:pt>
                <c:pt idx="219">
                  <c:v>9.5</c:v>
                </c:pt>
                <c:pt idx="220">
                  <c:v>10</c:v>
                </c:pt>
                <c:pt idx="221">
                  <c:v>10.5</c:v>
                </c:pt>
                <c:pt idx="222">
                  <c:v>11</c:v>
                </c:pt>
                <c:pt idx="223">
                  <c:v>11.5</c:v>
                </c:pt>
                <c:pt idx="224">
                  <c:v>12</c:v>
                </c:pt>
                <c:pt idx="225">
                  <c:v>12.5</c:v>
                </c:pt>
                <c:pt idx="226">
                  <c:v>13</c:v>
                </c:pt>
                <c:pt idx="227">
                  <c:v>13.5</c:v>
                </c:pt>
                <c:pt idx="228">
                  <c:v>14</c:v>
                </c:pt>
                <c:pt idx="229">
                  <c:v>14.5</c:v>
                </c:pt>
                <c:pt idx="230">
                  <c:v>15</c:v>
                </c:pt>
                <c:pt idx="231">
                  <c:v>15.5</c:v>
                </c:pt>
                <c:pt idx="232">
                  <c:v>16</c:v>
                </c:pt>
                <c:pt idx="233">
                  <c:v>16.5</c:v>
                </c:pt>
                <c:pt idx="234">
                  <c:v>17</c:v>
                </c:pt>
                <c:pt idx="235">
                  <c:v>17.5</c:v>
                </c:pt>
                <c:pt idx="236">
                  <c:v>18</c:v>
                </c:pt>
                <c:pt idx="237">
                  <c:v>18.5</c:v>
                </c:pt>
                <c:pt idx="238">
                  <c:v>19</c:v>
                </c:pt>
                <c:pt idx="239">
                  <c:v>19.5</c:v>
                </c:pt>
                <c:pt idx="240">
                  <c:v>20</c:v>
                </c:pt>
                <c:pt idx="241">
                  <c:v>20.5</c:v>
                </c:pt>
                <c:pt idx="242">
                  <c:v>21</c:v>
                </c:pt>
                <c:pt idx="243">
                  <c:v>21.5</c:v>
                </c:pt>
                <c:pt idx="244">
                  <c:v>22</c:v>
                </c:pt>
                <c:pt idx="245">
                  <c:v>22.5</c:v>
                </c:pt>
                <c:pt idx="246">
                  <c:v>23</c:v>
                </c:pt>
                <c:pt idx="247">
                  <c:v>23.5</c:v>
                </c:pt>
                <c:pt idx="248">
                  <c:v>24</c:v>
                </c:pt>
                <c:pt idx="249">
                  <c:v>24.5</c:v>
                </c:pt>
                <c:pt idx="250">
                  <c:v>25</c:v>
                </c:pt>
                <c:pt idx="251">
                  <c:v>25.5</c:v>
                </c:pt>
                <c:pt idx="252">
                  <c:v>26</c:v>
                </c:pt>
                <c:pt idx="253">
                  <c:v>26.5</c:v>
                </c:pt>
                <c:pt idx="254">
                  <c:v>27</c:v>
                </c:pt>
                <c:pt idx="255">
                  <c:v>27.5</c:v>
                </c:pt>
                <c:pt idx="256">
                  <c:v>28</c:v>
                </c:pt>
                <c:pt idx="257">
                  <c:v>28.5</c:v>
                </c:pt>
                <c:pt idx="258">
                  <c:v>29</c:v>
                </c:pt>
                <c:pt idx="259">
                  <c:v>29.5</c:v>
                </c:pt>
                <c:pt idx="260">
                  <c:v>30</c:v>
                </c:pt>
                <c:pt idx="261">
                  <c:v>30.5</c:v>
                </c:pt>
                <c:pt idx="262">
                  <c:v>31</c:v>
                </c:pt>
                <c:pt idx="263">
                  <c:v>31.5</c:v>
                </c:pt>
                <c:pt idx="264">
                  <c:v>32</c:v>
                </c:pt>
                <c:pt idx="265">
                  <c:v>32.5</c:v>
                </c:pt>
                <c:pt idx="266">
                  <c:v>33</c:v>
                </c:pt>
                <c:pt idx="267">
                  <c:v>33.5</c:v>
                </c:pt>
                <c:pt idx="268">
                  <c:v>34</c:v>
                </c:pt>
                <c:pt idx="269">
                  <c:v>34.5</c:v>
                </c:pt>
                <c:pt idx="270">
                  <c:v>35</c:v>
                </c:pt>
                <c:pt idx="271">
                  <c:v>35.5</c:v>
                </c:pt>
                <c:pt idx="272">
                  <c:v>36</c:v>
                </c:pt>
                <c:pt idx="273">
                  <c:v>36.5</c:v>
                </c:pt>
                <c:pt idx="274">
                  <c:v>37</c:v>
                </c:pt>
                <c:pt idx="275">
                  <c:v>37.5</c:v>
                </c:pt>
                <c:pt idx="276">
                  <c:v>38</c:v>
                </c:pt>
                <c:pt idx="277">
                  <c:v>38.5</c:v>
                </c:pt>
                <c:pt idx="278">
                  <c:v>39</c:v>
                </c:pt>
                <c:pt idx="279">
                  <c:v>39.5</c:v>
                </c:pt>
                <c:pt idx="280">
                  <c:v>40</c:v>
                </c:pt>
                <c:pt idx="281">
                  <c:v>40.5</c:v>
                </c:pt>
                <c:pt idx="282">
                  <c:v>41</c:v>
                </c:pt>
                <c:pt idx="283">
                  <c:v>41.5</c:v>
                </c:pt>
                <c:pt idx="284">
                  <c:v>42</c:v>
                </c:pt>
                <c:pt idx="285">
                  <c:v>42.5</c:v>
                </c:pt>
                <c:pt idx="286">
                  <c:v>43</c:v>
                </c:pt>
                <c:pt idx="287">
                  <c:v>43.5</c:v>
                </c:pt>
                <c:pt idx="288">
                  <c:v>44</c:v>
                </c:pt>
                <c:pt idx="289">
                  <c:v>44.5</c:v>
                </c:pt>
                <c:pt idx="290">
                  <c:v>45</c:v>
                </c:pt>
                <c:pt idx="291">
                  <c:v>45.5</c:v>
                </c:pt>
                <c:pt idx="292">
                  <c:v>46</c:v>
                </c:pt>
                <c:pt idx="293">
                  <c:v>46.5</c:v>
                </c:pt>
                <c:pt idx="294">
                  <c:v>47</c:v>
                </c:pt>
                <c:pt idx="295">
                  <c:v>47.5</c:v>
                </c:pt>
                <c:pt idx="296">
                  <c:v>48</c:v>
                </c:pt>
                <c:pt idx="297">
                  <c:v>48.5</c:v>
                </c:pt>
                <c:pt idx="298">
                  <c:v>49</c:v>
                </c:pt>
                <c:pt idx="299">
                  <c:v>49.5</c:v>
                </c:pt>
                <c:pt idx="300">
                  <c:v>50</c:v>
                </c:pt>
                <c:pt idx="301">
                  <c:v>50.5</c:v>
                </c:pt>
                <c:pt idx="302">
                  <c:v>51</c:v>
                </c:pt>
                <c:pt idx="303">
                  <c:v>51.5</c:v>
                </c:pt>
                <c:pt idx="304">
                  <c:v>52</c:v>
                </c:pt>
                <c:pt idx="305">
                  <c:v>52.5</c:v>
                </c:pt>
                <c:pt idx="306">
                  <c:v>53</c:v>
                </c:pt>
                <c:pt idx="307">
                  <c:v>53.5</c:v>
                </c:pt>
                <c:pt idx="308">
                  <c:v>54</c:v>
                </c:pt>
                <c:pt idx="309">
                  <c:v>54.5</c:v>
                </c:pt>
                <c:pt idx="310">
                  <c:v>55</c:v>
                </c:pt>
                <c:pt idx="311">
                  <c:v>55.5</c:v>
                </c:pt>
                <c:pt idx="312">
                  <c:v>56</c:v>
                </c:pt>
                <c:pt idx="313">
                  <c:v>56.5</c:v>
                </c:pt>
                <c:pt idx="314">
                  <c:v>57</c:v>
                </c:pt>
                <c:pt idx="315">
                  <c:v>57.5</c:v>
                </c:pt>
                <c:pt idx="316">
                  <c:v>58</c:v>
                </c:pt>
                <c:pt idx="317">
                  <c:v>58.5</c:v>
                </c:pt>
                <c:pt idx="318">
                  <c:v>59</c:v>
                </c:pt>
                <c:pt idx="319">
                  <c:v>59.5</c:v>
                </c:pt>
                <c:pt idx="320">
                  <c:v>60</c:v>
                </c:pt>
                <c:pt idx="321">
                  <c:v>60.5</c:v>
                </c:pt>
                <c:pt idx="322">
                  <c:v>61</c:v>
                </c:pt>
                <c:pt idx="323">
                  <c:v>61.5</c:v>
                </c:pt>
                <c:pt idx="324">
                  <c:v>62</c:v>
                </c:pt>
                <c:pt idx="325">
                  <c:v>62.5</c:v>
                </c:pt>
                <c:pt idx="326">
                  <c:v>63</c:v>
                </c:pt>
                <c:pt idx="327">
                  <c:v>63.5</c:v>
                </c:pt>
                <c:pt idx="328">
                  <c:v>64</c:v>
                </c:pt>
                <c:pt idx="329">
                  <c:v>64.5</c:v>
                </c:pt>
                <c:pt idx="330">
                  <c:v>65</c:v>
                </c:pt>
                <c:pt idx="331">
                  <c:v>65.5</c:v>
                </c:pt>
                <c:pt idx="332">
                  <c:v>66</c:v>
                </c:pt>
                <c:pt idx="333">
                  <c:v>66.5</c:v>
                </c:pt>
                <c:pt idx="334">
                  <c:v>67</c:v>
                </c:pt>
                <c:pt idx="335">
                  <c:v>67.5</c:v>
                </c:pt>
                <c:pt idx="336">
                  <c:v>68</c:v>
                </c:pt>
                <c:pt idx="337">
                  <c:v>68.5</c:v>
                </c:pt>
                <c:pt idx="338">
                  <c:v>69</c:v>
                </c:pt>
                <c:pt idx="339">
                  <c:v>69.5</c:v>
                </c:pt>
                <c:pt idx="340">
                  <c:v>70</c:v>
                </c:pt>
                <c:pt idx="341">
                  <c:v>70.5</c:v>
                </c:pt>
                <c:pt idx="342">
                  <c:v>71</c:v>
                </c:pt>
                <c:pt idx="343">
                  <c:v>71.5</c:v>
                </c:pt>
                <c:pt idx="344">
                  <c:v>72</c:v>
                </c:pt>
                <c:pt idx="345">
                  <c:v>72.5</c:v>
                </c:pt>
                <c:pt idx="346">
                  <c:v>73</c:v>
                </c:pt>
                <c:pt idx="347">
                  <c:v>73.5</c:v>
                </c:pt>
                <c:pt idx="348">
                  <c:v>74</c:v>
                </c:pt>
                <c:pt idx="349">
                  <c:v>74.5</c:v>
                </c:pt>
                <c:pt idx="350">
                  <c:v>75</c:v>
                </c:pt>
                <c:pt idx="351">
                  <c:v>75.5</c:v>
                </c:pt>
                <c:pt idx="352">
                  <c:v>76</c:v>
                </c:pt>
                <c:pt idx="353">
                  <c:v>76.5</c:v>
                </c:pt>
                <c:pt idx="354">
                  <c:v>77</c:v>
                </c:pt>
                <c:pt idx="355">
                  <c:v>77.5</c:v>
                </c:pt>
                <c:pt idx="356">
                  <c:v>78</c:v>
                </c:pt>
                <c:pt idx="357">
                  <c:v>78.5</c:v>
                </c:pt>
                <c:pt idx="358">
                  <c:v>79</c:v>
                </c:pt>
                <c:pt idx="359">
                  <c:v>79.5</c:v>
                </c:pt>
                <c:pt idx="360">
                  <c:v>80</c:v>
                </c:pt>
                <c:pt idx="361">
                  <c:v>80.5</c:v>
                </c:pt>
                <c:pt idx="362">
                  <c:v>81</c:v>
                </c:pt>
                <c:pt idx="363">
                  <c:v>81.5</c:v>
                </c:pt>
                <c:pt idx="364">
                  <c:v>82</c:v>
                </c:pt>
                <c:pt idx="365">
                  <c:v>82.5</c:v>
                </c:pt>
                <c:pt idx="366">
                  <c:v>83</c:v>
                </c:pt>
                <c:pt idx="367">
                  <c:v>83.5</c:v>
                </c:pt>
                <c:pt idx="368">
                  <c:v>84</c:v>
                </c:pt>
                <c:pt idx="369">
                  <c:v>84.5</c:v>
                </c:pt>
                <c:pt idx="370">
                  <c:v>85</c:v>
                </c:pt>
                <c:pt idx="371">
                  <c:v>85.5</c:v>
                </c:pt>
                <c:pt idx="372">
                  <c:v>86</c:v>
                </c:pt>
                <c:pt idx="373">
                  <c:v>86.5</c:v>
                </c:pt>
                <c:pt idx="374">
                  <c:v>87</c:v>
                </c:pt>
                <c:pt idx="375">
                  <c:v>87.5</c:v>
                </c:pt>
                <c:pt idx="376">
                  <c:v>88</c:v>
                </c:pt>
                <c:pt idx="377">
                  <c:v>88.5</c:v>
                </c:pt>
                <c:pt idx="378">
                  <c:v>89</c:v>
                </c:pt>
                <c:pt idx="379">
                  <c:v>89.5</c:v>
                </c:pt>
                <c:pt idx="380">
                  <c:v>90</c:v>
                </c:pt>
                <c:pt idx="381">
                  <c:v>90.5</c:v>
                </c:pt>
                <c:pt idx="382">
                  <c:v>91</c:v>
                </c:pt>
                <c:pt idx="383">
                  <c:v>91.5</c:v>
                </c:pt>
                <c:pt idx="384">
                  <c:v>92</c:v>
                </c:pt>
                <c:pt idx="385">
                  <c:v>92.5</c:v>
                </c:pt>
                <c:pt idx="386">
                  <c:v>93</c:v>
                </c:pt>
                <c:pt idx="387">
                  <c:v>93.5</c:v>
                </c:pt>
                <c:pt idx="388">
                  <c:v>94</c:v>
                </c:pt>
                <c:pt idx="389">
                  <c:v>94.5</c:v>
                </c:pt>
                <c:pt idx="390">
                  <c:v>95</c:v>
                </c:pt>
                <c:pt idx="391">
                  <c:v>95.5</c:v>
                </c:pt>
                <c:pt idx="392">
                  <c:v>96</c:v>
                </c:pt>
                <c:pt idx="393">
                  <c:v>96.5</c:v>
                </c:pt>
                <c:pt idx="394">
                  <c:v>97</c:v>
                </c:pt>
                <c:pt idx="395">
                  <c:v>97.5</c:v>
                </c:pt>
                <c:pt idx="396">
                  <c:v>98</c:v>
                </c:pt>
                <c:pt idx="397">
                  <c:v>98.5</c:v>
                </c:pt>
                <c:pt idx="398">
                  <c:v>99</c:v>
                </c:pt>
                <c:pt idx="399">
                  <c:v>99.5</c:v>
                </c:pt>
                <c:pt idx="400">
                  <c:v>100</c:v>
                </c:pt>
              </c:numCache>
            </c:numRef>
          </c:xVal>
          <c:yVal>
            <c:numRef>
              <c:f>Sheet3!$N$4:$N$404</c:f>
              <c:numCache>
                <c:formatCode>0.00E+00</c:formatCode>
                <c:ptCount val="401"/>
                <c:pt idx="0">
                  <c:v>-1.6087688721704411E-3</c:v>
                </c:pt>
                <c:pt idx="1">
                  <c:v>-1.6085797544119651E-3</c:v>
                </c:pt>
                <c:pt idx="2">
                  <c:v>-1.6083887263731004E-3</c:v>
                </c:pt>
                <c:pt idx="3">
                  <c:v>-1.6081957589632828E-3</c:v>
                </c:pt>
                <c:pt idx="4">
                  <c:v>-1.6080008224982629E-3</c:v>
                </c:pt>
                <c:pt idx="5">
                  <c:v>-1.607803886684884E-3</c:v>
                </c:pt>
                <c:pt idx="6">
                  <c:v>-1.6076049206053876E-3</c:v>
                </c:pt>
                <c:pt idx="7">
                  <c:v>-1.6074038927012331E-3</c:v>
                </c:pt>
                <c:pt idx="8">
                  <c:v>-1.6072007707564106E-3</c:v>
                </c:pt>
                <c:pt idx="9">
                  <c:v>-1.6069955218802287E-3</c:v>
                </c:pt>
                <c:pt idx="10">
                  <c:v>-1.6067881124895605E-3</c:v>
                </c:pt>
                <c:pt idx="11">
                  <c:v>-1.6065785082905256E-3</c:v>
                </c:pt>
                <c:pt idx="12">
                  <c:v>-1.6063666742595858E-3</c:v>
                </c:pt>
                <c:pt idx="13">
                  <c:v>-1.6061525746240374E-3</c:v>
                </c:pt>
                <c:pt idx="14">
                  <c:v>-1.6059361728418698E-3</c:v>
                </c:pt>
                <c:pt idx="15">
                  <c:v>-1.6057174315809762E-3</c:v>
                </c:pt>
                <c:pt idx="16">
                  <c:v>-1.6054963126976816E-3</c:v>
                </c:pt>
                <c:pt idx="17">
                  <c:v>-1.6052727772145699E-3</c:v>
                </c:pt>
                <c:pt idx="18">
                  <c:v>-1.6050467852975773E-3</c:v>
                </c:pt>
                <c:pt idx="19">
                  <c:v>-1.604818296232331E-3</c:v>
                </c:pt>
                <c:pt idx="20">
                  <c:v>-1.6045872683996931E-3</c:v>
                </c:pt>
                <c:pt idx="21">
                  <c:v>-1.604353659250489E-3</c:v>
                </c:pt>
                <c:pt idx="22">
                  <c:v>-1.6041174252793841E-3</c:v>
                </c:pt>
                <c:pt idx="23">
                  <c:v>-1.6038785219978713E-3</c:v>
                </c:pt>
                <c:pt idx="24">
                  <c:v>-1.6036369039063411E-3</c:v>
                </c:pt>
                <c:pt idx="25">
                  <c:v>-1.6033925244651934E-3</c:v>
                </c:pt>
                <c:pt idx="26">
                  <c:v>-1.6031453360649522E-3</c:v>
                </c:pt>
                <c:pt idx="27">
                  <c:v>-1.6028952899953439E-3</c:v>
                </c:pt>
                <c:pt idx="28">
                  <c:v>-1.6026423364132983E-3</c:v>
                </c:pt>
                <c:pt idx="29">
                  <c:v>-1.6023864243098253E-3</c:v>
                </c:pt>
                <c:pt idx="30">
                  <c:v>-1.6021275014757232E-3</c:v>
                </c:pt>
                <c:pt idx="31">
                  <c:v>-1.6018655144660698E-3</c:v>
                </c:pt>
                <c:pt idx="32">
                  <c:v>-1.601600408563444E-3</c:v>
                </c:pt>
                <c:pt idx="33">
                  <c:v>-1.6013321277398291E-3</c:v>
                </c:pt>
                <c:pt idx="34">
                  <c:v>-1.6010606146171342E-3</c:v>
                </c:pt>
                <c:pt idx="35">
                  <c:v>-1.6007858104262853E-3</c:v>
                </c:pt>
                <c:pt idx="36">
                  <c:v>-1.6005076549648165E-3</c:v>
                </c:pt>
                <c:pt idx="37">
                  <c:v>-1.6002260865529002E-3</c:v>
                </c:pt>
                <c:pt idx="38">
                  <c:v>-1.5999410419877504E-3</c:v>
                </c:pt>
                <c:pt idx="39">
                  <c:v>-1.5996524564963254E-3</c:v>
                </c:pt>
                <c:pt idx="40">
                  <c:v>-1.5993602636862577E-3</c:v>
                </c:pt>
                <c:pt idx="41">
                  <c:v>-1.5990643954949312E-3</c:v>
                </c:pt>
                <c:pt idx="42">
                  <c:v>-1.5987647821366258E-3</c:v>
                </c:pt>
                <c:pt idx="43">
                  <c:v>-1.5984613520476413E-3</c:v>
                </c:pt>
                <c:pt idx="44">
                  <c:v>-1.598154031829311E-3</c:v>
                </c:pt>
                <c:pt idx="45">
                  <c:v>-1.5978427461888086E-3</c:v>
                </c:pt>
                <c:pt idx="46">
                  <c:v>-1.5975274178776503E-3</c:v>
                </c:pt>
                <c:pt idx="47">
                  <c:v>-1.5972079676277841E-3</c:v>
                </c:pt>
                <c:pt idx="48">
                  <c:v>-1.5968843140851566E-3</c:v>
                </c:pt>
                <c:pt idx="49">
                  <c:v>-1.5965563737406398E-3</c:v>
                </c:pt>
                <c:pt idx="50">
                  <c:v>-1.5962240608581963E-3</c:v>
                </c:pt>
                <c:pt idx="51">
                  <c:v>-1.5958872874001495E-3</c:v>
                </c:pt>
                <c:pt idx="52">
                  <c:v>-1.5955459629494262E-3</c:v>
                </c:pt>
                <c:pt idx="53">
                  <c:v>-1.5951999946286252E-3</c:v>
                </c:pt>
                <c:pt idx="54">
                  <c:v>-1.5948492870157586E-3</c:v>
                </c:pt>
                <c:pt idx="55">
                  <c:v>-1.5944937420565074E-3</c:v>
                </c:pt>
                <c:pt idx="56">
                  <c:v>-1.5941332589728223E-3</c:v>
                </c:pt>
                <c:pt idx="57">
                  <c:v>-1.5937677341676868E-3</c:v>
                </c:pt>
                <c:pt idx="58">
                  <c:v>-1.5933970611258595E-3</c:v>
                </c:pt>
                <c:pt idx="59">
                  <c:v>-1.593021130310389E-3</c:v>
                </c:pt>
                <c:pt idx="60">
                  <c:v>-1.5926398290546978E-3</c:v>
                </c:pt>
                <c:pt idx="61">
                  <c:v>-1.5922530414500037E-3</c:v>
                </c:pt>
                <c:pt idx="62">
                  <c:v>-1.5918606482278504E-3</c:v>
                </c:pt>
                <c:pt idx="63">
                  <c:v>-1.5914625266374902E-3</c:v>
                </c:pt>
                <c:pt idx="64">
                  <c:v>-1.5910585503178601E-3</c:v>
                </c:pt>
                <c:pt idx="65">
                  <c:v>-1.5906485891638653E-3</c:v>
                </c:pt>
                <c:pt idx="66">
                  <c:v>-1.5902325091866763E-3</c:v>
                </c:pt>
                <c:pt idx="67">
                  <c:v>-1.5898101723677252E-3</c:v>
                </c:pt>
                <c:pt idx="68">
                  <c:v>-1.5893814365060626E-3</c:v>
                </c:pt>
                <c:pt idx="69">
                  <c:v>-1.588946155058726E-3</c:v>
                </c:pt>
                <c:pt idx="70">
                  <c:v>-1.5885041769737379E-3</c:v>
                </c:pt>
                <c:pt idx="71">
                  <c:v>-1.5880553465153391E-3</c:v>
                </c:pt>
                <c:pt idx="72">
                  <c:v>-1.5875995030810281E-3</c:v>
                </c:pt>
                <c:pt idx="73">
                  <c:v>-1.5871364810099561E-3</c:v>
                </c:pt>
                <c:pt idx="74">
                  <c:v>-1.5866661093822002E-3</c:v>
                </c:pt>
                <c:pt idx="75">
                  <c:v>-1.5861882118084003E-3</c:v>
                </c:pt>
                <c:pt idx="76">
                  <c:v>-1.5857026062092168E-3</c:v>
                </c:pt>
                <c:pt idx="77">
                  <c:v>-1.58520910458403E-3</c:v>
                </c:pt>
                <c:pt idx="78">
                  <c:v>-1.5847075127682665E-3</c:v>
                </c:pt>
                <c:pt idx="79">
                  <c:v>-1.5841976301786888E-3</c:v>
                </c:pt>
                <c:pt idx="80">
                  <c:v>-1.5836792495459513E-3</c:v>
                </c:pt>
                <c:pt idx="81">
                  <c:v>-1.5831521566336722E-3</c:v>
                </c:pt>
                <c:pt idx="82">
                  <c:v>-1.5826161299432187E-3</c:v>
                </c:pt>
                <c:pt idx="83">
                  <c:v>-1.582070940403356E-3</c:v>
                </c:pt>
                <c:pt idx="84">
                  <c:v>-1.5815163510438401E-3</c:v>
                </c:pt>
                <c:pt idx="85">
                  <c:v>-1.580952116651985E-3</c:v>
                </c:pt>
                <c:pt idx="86">
                  <c:v>-1.5803779834111503E-3</c:v>
                </c:pt>
                <c:pt idx="87">
                  <c:v>-1.5797936885200347E-3</c:v>
                </c:pt>
                <c:pt idx="88">
                  <c:v>-1.5791989597915782E-3</c:v>
                </c:pt>
                <c:pt idx="89">
                  <c:v>-1.5785935152301765E-3</c:v>
                </c:pt>
                <c:pt idx="90">
                  <c:v>-1.5779770625858401E-3</c:v>
                </c:pt>
                <c:pt idx="91">
                  <c:v>-1.5773492988838097E-3</c:v>
                </c:pt>
                <c:pt idx="92">
                  <c:v>-1.5767099099280376E-3</c:v>
                </c:pt>
                <c:pt idx="93">
                  <c:v>-1.5760585697768307E-3</c:v>
                </c:pt>
                <c:pt idx="94">
                  <c:v>-1.5753949401888085E-3</c:v>
                </c:pt>
                <c:pt idx="95">
                  <c:v>-1.5747186700372051E-3</c:v>
                </c:pt>
                <c:pt idx="96">
                  <c:v>-1.5740293946903785E-3</c:v>
                </c:pt>
                <c:pt idx="97">
                  <c:v>-1.5733267353562348E-3</c:v>
                </c:pt>
                <c:pt idx="98">
                  <c:v>-1.5726102983880882E-3</c:v>
                </c:pt>
                <c:pt idx="99">
                  <c:v>-1.5718796745492853E-3</c:v>
                </c:pt>
                <c:pt idx="100">
                  <c:v>-1.5711344382337066E-3</c:v>
                </c:pt>
                <c:pt idx="101">
                  <c:v>-1.570374146639025E-3</c:v>
                </c:pt>
                <c:pt idx="102">
                  <c:v>-1.5695983388893499E-3</c:v>
                </c:pt>
                <c:pt idx="103">
                  <c:v>-1.5688065351035993E-3</c:v>
                </c:pt>
                <c:pt idx="104">
                  <c:v>-1.5679982354056452E-3</c:v>
                </c:pt>
                <c:pt idx="105">
                  <c:v>-1.567172918871945E-3</c:v>
                </c:pt>
                <c:pt idx="106">
                  <c:v>-1.5663300424119957E-3</c:v>
                </c:pt>
                <c:pt idx="107">
                  <c:v>-1.5654690395765637E-3</c:v>
                </c:pt>
                <c:pt idx="108">
                  <c:v>-1.5645893192881874E-3</c:v>
                </c:pt>
                <c:pt idx="109">
                  <c:v>-1.5636902644879788E-3</c:v>
                </c:pt>
                <c:pt idx="110">
                  <c:v>-1.5627712306922098E-3</c:v>
                </c:pt>
                <c:pt idx="111">
                  <c:v>-1.5618315444515924E-3</c:v>
                </c:pt>
                <c:pt idx="112">
                  <c:v>-1.5608705017055061E-3</c:v>
                </c:pt>
                <c:pt idx="113">
                  <c:v>-1.5598873660227282E-3</c:v>
                </c:pt>
                <c:pt idx="114">
                  <c:v>-1.5588813667194209E-3</c:v>
                </c:pt>
                <c:pt idx="115">
                  <c:v>-1.5578516968442712E-3</c:v>
                </c:pt>
                <c:pt idx="116">
                  <c:v>-1.556797511019713E-3</c:v>
                </c:pt>
                <c:pt idx="117">
                  <c:v>-1.5557179231270931E-3</c:v>
                </c:pt>
                <c:pt idx="118">
                  <c:v>-1.5546120038224579E-3</c:v>
                </c:pt>
                <c:pt idx="119">
                  <c:v>-1.5534787778683262E-3</c:v>
                </c:pt>
                <c:pt idx="120">
                  <c:v>-1.552317221265341E-3</c:v>
                </c:pt>
                <c:pt idx="121">
                  <c:v>-1.5511262581660785E-3</c:v>
                </c:pt>
                <c:pt idx="122">
                  <c:v>-1.5499047575514506E-3</c:v>
                </c:pt>
                <c:pt idx="123">
                  <c:v>-1.5486515296481325E-3</c:v>
                </c:pt>
                <c:pt idx="124">
                  <c:v>-1.5473653220631489E-3</c:v>
                </c:pt>
                <c:pt idx="125">
                  <c:v>-1.546044815609235E-3</c:v>
                </c:pt>
                <c:pt idx="126">
                  <c:v>-1.5446886197917052E-3</c:v>
                </c:pt>
                <c:pt idx="127">
                  <c:v>-1.5432952679243855E-3</c:v>
                </c:pt>
                <c:pt idx="128">
                  <c:v>-1.541863211838537E-3</c:v>
                </c:pt>
                <c:pt idx="129">
                  <c:v>-1.5403908161446497E-3</c:v>
                </c:pt>
                <c:pt idx="130">
                  <c:v>-1.5388763520023854E-3</c:v>
                </c:pt>
                <c:pt idx="131">
                  <c:v>-1.5373179903487805E-3</c:v>
                </c:pt>
                <c:pt idx="132">
                  <c:v>-1.5357137945289407E-3</c:v>
                </c:pt>
                <c:pt idx="133">
                  <c:v>-1.5340617122667907E-3</c:v>
                </c:pt>
                <c:pt idx="134">
                  <c:v>-1.5323595669059005E-3</c:v>
                </c:pt>
                <c:pt idx="135">
                  <c:v>-1.5306050478417726E-3</c:v>
                </c:pt>
                <c:pt idx="136">
                  <c:v>-1.5287957000571612E-3</c:v>
                </c:pt>
                <c:pt idx="137">
                  <c:v>-1.5269289126607567E-3</c:v>
                </c:pt>
                <c:pt idx="138">
                  <c:v>-1.5250019063167283E-3</c:v>
                </c:pt>
                <c:pt idx="139">
                  <c:v>-1.523011719437831E-3</c:v>
                </c:pt>
                <c:pt idx="140">
                  <c:v>-1.5209551929978504E-3</c:v>
                </c:pt>
                <c:pt idx="141">
                  <c:v>-1.5188289537995869E-3</c:v>
                </c:pt>
                <c:pt idx="142">
                  <c:v>-1.5166293960119843E-3</c:v>
                </c:pt>
                <c:pt idx="143">
                  <c:v>-1.5143526607638803E-3</c:v>
                </c:pt>
                <c:pt idx="144">
                  <c:v>-1.5119946135514928E-3</c:v>
                </c:pt>
                <c:pt idx="145">
                  <c:v>-1.5095508191814572E-3</c:v>
                </c:pt>
                <c:pt idx="146">
                  <c:v>-1.5070165139300341E-3</c:v>
                </c:pt>
                <c:pt idx="147">
                  <c:v>-1.5043865745509809E-3</c:v>
                </c:pt>
                <c:pt idx="148">
                  <c:v>-1.501655483708077E-3</c:v>
                </c:pt>
                <c:pt idx="149">
                  <c:v>-1.4988172913419431E-3</c:v>
                </c:pt>
                <c:pt idx="150">
                  <c:v>-1.4958655714024818E-3</c:v>
                </c:pt>
                <c:pt idx="151">
                  <c:v>-1.4927933732857401E-3</c:v>
                </c:pt>
                <c:pt idx="152">
                  <c:v>-1.4895931672041936E-3</c:v>
                </c:pt>
                <c:pt idx="153">
                  <c:v>-1.4862567825889067E-3</c:v>
                </c:pt>
                <c:pt idx="154">
                  <c:v>-1.4827753384662461E-3</c:v>
                </c:pt>
                <c:pt idx="155">
                  <c:v>-1.4791391645653986E-3</c:v>
                </c:pt>
                <c:pt idx="156">
                  <c:v>-1.4753377116892162E-3</c:v>
                </c:pt>
                <c:pt idx="157">
                  <c:v>-1.4713594496115674E-3</c:v>
                </c:pt>
                <c:pt idx="158">
                  <c:v>-1.4671917504390898E-3</c:v>
                </c:pt>
                <c:pt idx="159">
                  <c:v>-1.4628207549815147E-3</c:v>
                </c:pt>
                <c:pt idx="160">
                  <c:v>-1.4582312191965734E-3</c:v>
                </c:pt>
                <c:pt idx="161">
                  <c:v>-1.4534063371936428E-3</c:v>
                </c:pt>
                <c:pt idx="162">
                  <c:v>-1.4483275365704928E-3</c:v>
                </c:pt>
                <c:pt idx="163">
                  <c:v>-1.4429742409901726E-3</c:v>
                </c:pt>
                <c:pt idx="164">
                  <c:v>-1.4373235938437198E-3</c:v>
                </c:pt>
                <c:pt idx="165">
                  <c:v>-1.4313501355446363E-3</c:v>
                </c:pt>
                <c:pt idx="166">
                  <c:v>-1.4250254254093329E-3</c:v>
                </c:pt>
                <c:pt idx="167">
                  <c:v>-1.4183175971303132E-3</c:v>
                </c:pt>
                <c:pt idx="168">
                  <c:v>-1.4111908344713209E-3</c:v>
                </c:pt>
                <c:pt idx="169">
                  <c:v>-1.4036047509219231E-3</c:v>
                </c:pt>
                <c:pt idx="170">
                  <c:v>-1.3955136535522179E-3</c:v>
                </c:pt>
                <c:pt idx="171">
                  <c:v>-1.3868656671160078E-3</c:v>
                </c:pt>
                <c:pt idx="172">
                  <c:v>-1.3776016894865579E-3</c:v>
                </c:pt>
                <c:pt idx="173">
                  <c:v>-1.3676541437353802E-3</c:v>
                </c:pt>
                <c:pt idx="174">
                  <c:v>-1.3569454856244439E-3</c:v>
                </c:pt>
                <c:pt idx="175">
                  <c:v>-1.3453864181682119E-3</c:v>
                </c:pt>
                <c:pt idx="176">
                  <c:v>-1.3328737576842223E-3</c:v>
                </c:pt>
                <c:pt idx="177">
                  <c:v>-1.3192878892653286E-3</c:v>
                </c:pt>
                <c:pt idx="178">
                  <c:v>-1.3044897454252736E-3</c:v>
                </c:pt>
                <c:pt idx="179">
                  <c:v>-1.2883172423839369E-3</c:v>
                </c:pt>
                <c:pt idx="180">
                  <c:v>-1.2705811182075462E-3</c:v>
                </c:pt>
                <c:pt idx="181">
                  <c:v>-1.2510601421549105E-3</c:v>
                </c:pt>
                <c:pt idx="182">
                  <c:v>-1.229495714480769E-3</c:v>
                </c:pt>
                <c:pt idx="183">
                  <c:v>-1.2055859638613695E-3</c:v>
                </c:pt>
                <c:pt idx="184">
                  <c:v>-1.1789795932531117E-3</c:v>
                </c:pt>
                <c:pt idx="185">
                  <c:v>-1.1492699462933072E-3</c:v>
                </c:pt>
                <c:pt idx="186">
                  <c:v>-1.1159900891601592E-3</c:v>
                </c:pt>
                <c:pt idx="187">
                  <c:v>-1.0786101467736267E-3</c:v>
                </c:pt>
                <c:pt idx="188">
                  <c:v>-1.0365387000598068E-3</c:v>
                </c:pt>
                <c:pt idx="189">
                  <c:v>-9.8913070620655391E-4</c:v>
                </c:pt>
                <c:pt idx="190">
                  <c:v>-9.3570503715462335E-4</c:v>
                </c:pt>
                <c:pt idx="191">
                  <c:v>-8.7557512009262992E-4</c:v>
                </c:pt>
                <c:pt idx="192">
                  <c:v>-8.0809593867674993E-4</c:v>
                </c:pt>
                <c:pt idx="193">
                  <c:v>-7.3272931323096709E-4</c:v>
                </c:pt>
                <c:pt idx="194">
                  <c:v>-6.4912640325587377E-4</c:v>
                </c:pt>
                <c:pt idx="195">
                  <c:v>-5.5722150736085081E-4</c:v>
                </c:pt>
                <c:pt idx="196">
                  <c:v>-4.5732491118858395E-4</c:v>
                </c:pt>
                <c:pt idx="197">
                  <c:v>-3.5019631670130184E-4</c:v>
                </c:pt>
                <c:pt idx="198">
                  <c:v>-2.3707701437221214E-4</c:v>
                </c:pt>
                <c:pt idx="199">
                  <c:v>-1.1966155378282111E-4</c:v>
                </c:pt>
                <c:pt idx="200">
                  <c:v>0</c:v>
                </c:pt>
                <c:pt idx="201">
                  <c:v>1.1966155378282111E-4</c:v>
                </c:pt>
                <c:pt idx="202">
                  <c:v>2.3707701437221214E-4</c:v>
                </c:pt>
                <c:pt idx="203">
                  <c:v>3.5019631670130184E-4</c:v>
                </c:pt>
                <c:pt idx="204">
                  <c:v>4.5732491118858395E-4</c:v>
                </c:pt>
                <c:pt idx="205">
                  <c:v>5.5722150736085081E-4</c:v>
                </c:pt>
                <c:pt idx="206">
                  <c:v>6.4912640325587377E-4</c:v>
                </c:pt>
                <c:pt idx="207">
                  <c:v>7.3272931323096709E-4</c:v>
                </c:pt>
                <c:pt idx="208">
                  <c:v>8.0809593867674993E-4</c:v>
                </c:pt>
                <c:pt idx="209">
                  <c:v>8.7557512009262992E-4</c:v>
                </c:pt>
                <c:pt idx="210">
                  <c:v>9.3570503715462335E-4</c:v>
                </c:pt>
                <c:pt idx="211">
                  <c:v>9.8913070620655391E-4</c:v>
                </c:pt>
                <c:pt idx="212">
                  <c:v>1.0365387000598068E-3</c:v>
                </c:pt>
                <c:pt idx="213">
                  <c:v>1.0786101467736267E-3</c:v>
                </c:pt>
                <c:pt idx="214">
                  <c:v>1.1159900891601592E-3</c:v>
                </c:pt>
                <c:pt idx="215">
                  <c:v>1.1492699462933072E-3</c:v>
                </c:pt>
                <c:pt idx="216">
                  <c:v>1.1789795932531117E-3</c:v>
                </c:pt>
                <c:pt idx="217">
                  <c:v>1.2055859638613695E-3</c:v>
                </c:pt>
                <c:pt idx="218">
                  <c:v>1.229495714480769E-3</c:v>
                </c:pt>
                <c:pt idx="219">
                  <c:v>1.2510601421549105E-3</c:v>
                </c:pt>
                <c:pt idx="220">
                  <c:v>1.2705811182075462E-3</c:v>
                </c:pt>
                <c:pt idx="221">
                  <c:v>1.2883172423839369E-3</c:v>
                </c:pt>
                <c:pt idx="222">
                  <c:v>1.3044897454252736E-3</c:v>
                </c:pt>
                <c:pt idx="223">
                  <c:v>1.3192878892653286E-3</c:v>
                </c:pt>
                <c:pt idx="224">
                  <c:v>1.3328737576842223E-3</c:v>
                </c:pt>
                <c:pt idx="225">
                  <c:v>1.3453864181682119E-3</c:v>
                </c:pt>
                <c:pt idx="226">
                  <c:v>1.3569454856244439E-3</c:v>
                </c:pt>
                <c:pt idx="227">
                  <c:v>1.3676541437353802E-3</c:v>
                </c:pt>
                <c:pt idx="228">
                  <c:v>1.3776016894865579E-3</c:v>
                </c:pt>
                <c:pt idx="229">
                  <c:v>1.3868656671160078E-3</c:v>
                </c:pt>
                <c:pt idx="230">
                  <c:v>1.3955136535522179E-3</c:v>
                </c:pt>
                <c:pt idx="231">
                  <c:v>1.4036047509219231E-3</c:v>
                </c:pt>
                <c:pt idx="232">
                  <c:v>1.4111908344713209E-3</c:v>
                </c:pt>
                <c:pt idx="233">
                  <c:v>1.4183175971303132E-3</c:v>
                </c:pt>
                <c:pt idx="234">
                  <c:v>1.4250254254093329E-3</c:v>
                </c:pt>
                <c:pt idx="235">
                  <c:v>1.4313501355446363E-3</c:v>
                </c:pt>
                <c:pt idx="236">
                  <c:v>1.4373235938437198E-3</c:v>
                </c:pt>
                <c:pt idx="237">
                  <c:v>1.4429742409901726E-3</c:v>
                </c:pt>
                <c:pt idx="238">
                  <c:v>1.4483275365704928E-3</c:v>
                </c:pt>
                <c:pt idx="239">
                  <c:v>1.4534063371936428E-3</c:v>
                </c:pt>
                <c:pt idx="240">
                  <c:v>1.4582312191965734E-3</c:v>
                </c:pt>
                <c:pt idx="241">
                  <c:v>1.4628207549815147E-3</c:v>
                </c:pt>
                <c:pt idx="242">
                  <c:v>1.4671917504390898E-3</c:v>
                </c:pt>
                <c:pt idx="243">
                  <c:v>1.4713594496115674E-3</c:v>
                </c:pt>
                <c:pt idx="244">
                  <c:v>1.4753377116892162E-3</c:v>
                </c:pt>
                <c:pt idx="245">
                  <c:v>1.4791391645653986E-3</c:v>
                </c:pt>
                <c:pt idx="246">
                  <c:v>1.4827753384662461E-3</c:v>
                </c:pt>
                <c:pt idx="247">
                  <c:v>1.4862567825889067E-3</c:v>
                </c:pt>
                <c:pt idx="248">
                  <c:v>1.4895931672041936E-3</c:v>
                </c:pt>
                <c:pt idx="249">
                  <c:v>1.4927933732857401E-3</c:v>
                </c:pt>
                <c:pt idx="250">
                  <c:v>1.4958655714024818E-3</c:v>
                </c:pt>
                <c:pt idx="251">
                  <c:v>1.4988172913419431E-3</c:v>
                </c:pt>
                <c:pt idx="252">
                  <c:v>1.501655483708077E-3</c:v>
                </c:pt>
                <c:pt idx="253">
                  <c:v>1.5043865745509809E-3</c:v>
                </c:pt>
                <c:pt idx="254">
                  <c:v>1.5070165139300341E-3</c:v>
                </c:pt>
                <c:pt idx="255">
                  <c:v>1.5095508191814572E-3</c:v>
                </c:pt>
                <c:pt idx="256">
                  <c:v>1.5119946135514928E-3</c:v>
                </c:pt>
                <c:pt idx="257">
                  <c:v>1.5143526607638803E-3</c:v>
                </c:pt>
                <c:pt idx="258">
                  <c:v>1.5166293960119843E-3</c:v>
                </c:pt>
                <c:pt idx="259">
                  <c:v>1.5188289537995869E-3</c:v>
                </c:pt>
                <c:pt idx="260">
                  <c:v>1.5209551929978504E-3</c:v>
                </c:pt>
                <c:pt idx="261">
                  <c:v>1.523011719437831E-3</c:v>
                </c:pt>
                <c:pt idx="262">
                  <c:v>1.5250019063167283E-3</c:v>
                </c:pt>
                <c:pt idx="263">
                  <c:v>1.5269289126607567E-3</c:v>
                </c:pt>
                <c:pt idx="264">
                  <c:v>1.5287957000571612E-3</c:v>
                </c:pt>
                <c:pt idx="265">
                  <c:v>1.5306050478417726E-3</c:v>
                </c:pt>
                <c:pt idx="266">
                  <c:v>1.5323595669059005E-3</c:v>
                </c:pt>
                <c:pt idx="267">
                  <c:v>1.5340617122667907E-3</c:v>
                </c:pt>
                <c:pt idx="268">
                  <c:v>1.5357137945289407E-3</c:v>
                </c:pt>
                <c:pt idx="269">
                  <c:v>1.5373179903487805E-3</c:v>
                </c:pt>
                <c:pt idx="270">
                  <c:v>1.5388763520023854E-3</c:v>
                </c:pt>
                <c:pt idx="271">
                  <c:v>1.5403908161446497E-3</c:v>
                </c:pt>
                <c:pt idx="272">
                  <c:v>1.541863211838537E-3</c:v>
                </c:pt>
                <c:pt idx="273">
                  <c:v>1.5432952679243855E-3</c:v>
                </c:pt>
                <c:pt idx="274">
                  <c:v>1.5446886197917052E-3</c:v>
                </c:pt>
                <c:pt idx="275">
                  <c:v>1.546044815609235E-3</c:v>
                </c:pt>
                <c:pt idx="276">
                  <c:v>1.5473653220631489E-3</c:v>
                </c:pt>
                <c:pt idx="277">
                  <c:v>1.5486515296481325E-3</c:v>
                </c:pt>
                <c:pt idx="278">
                  <c:v>1.5499047575514506E-3</c:v>
                </c:pt>
                <c:pt idx="279">
                  <c:v>1.5511262581660785E-3</c:v>
                </c:pt>
                <c:pt idx="280">
                  <c:v>1.552317221265341E-3</c:v>
                </c:pt>
                <c:pt idx="281">
                  <c:v>1.5534787778683262E-3</c:v>
                </c:pt>
                <c:pt idx="282">
                  <c:v>1.5546120038224579E-3</c:v>
                </c:pt>
                <c:pt idx="283">
                  <c:v>1.5557179231270931E-3</c:v>
                </c:pt>
                <c:pt idx="284">
                  <c:v>1.556797511019713E-3</c:v>
                </c:pt>
                <c:pt idx="285">
                  <c:v>1.5578516968442712E-3</c:v>
                </c:pt>
                <c:pt idx="286">
                  <c:v>1.5588813667194209E-3</c:v>
                </c:pt>
                <c:pt idx="287">
                  <c:v>1.5598873660227282E-3</c:v>
                </c:pt>
                <c:pt idx="288">
                  <c:v>1.5608705017055061E-3</c:v>
                </c:pt>
                <c:pt idx="289">
                  <c:v>1.5618315444515924E-3</c:v>
                </c:pt>
                <c:pt idx="290">
                  <c:v>1.5627712306922098E-3</c:v>
                </c:pt>
                <c:pt idx="291">
                  <c:v>1.5636902644879788E-3</c:v>
                </c:pt>
                <c:pt idx="292">
                  <c:v>1.5645893192881874E-3</c:v>
                </c:pt>
                <c:pt idx="293">
                  <c:v>1.5654690395765637E-3</c:v>
                </c:pt>
                <c:pt idx="294">
                  <c:v>1.5663300424119957E-3</c:v>
                </c:pt>
                <c:pt idx="295">
                  <c:v>1.567172918871945E-3</c:v>
                </c:pt>
                <c:pt idx="296">
                  <c:v>1.5679982354056452E-3</c:v>
                </c:pt>
                <c:pt idx="297">
                  <c:v>1.5688065351035993E-3</c:v>
                </c:pt>
                <c:pt idx="298">
                  <c:v>1.5695983388893499E-3</c:v>
                </c:pt>
                <c:pt idx="299">
                  <c:v>1.570374146639025E-3</c:v>
                </c:pt>
                <c:pt idx="300">
                  <c:v>1.5711344382337066E-3</c:v>
                </c:pt>
                <c:pt idx="301">
                  <c:v>1.5718796745492853E-3</c:v>
                </c:pt>
                <c:pt idx="302">
                  <c:v>1.5726102983880882E-3</c:v>
                </c:pt>
                <c:pt idx="303">
                  <c:v>1.5733267353562348E-3</c:v>
                </c:pt>
                <c:pt idx="304">
                  <c:v>1.5740293946903785E-3</c:v>
                </c:pt>
                <c:pt idx="305">
                  <c:v>1.5747186700372051E-3</c:v>
                </c:pt>
                <c:pt idx="306">
                  <c:v>1.5753949401888085E-3</c:v>
                </c:pt>
                <c:pt idx="307">
                  <c:v>1.5760585697768307E-3</c:v>
                </c:pt>
                <c:pt idx="308">
                  <c:v>1.5767099099280376E-3</c:v>
                </c:pt>
                <c:pt idx="309">
                  <c:v>1.5773492988838097E-3</c:v>
                </c:pt>
                <c:pt idx="310">
                  <c:v>1.5779770625858401E-3</c:v>
                </c:pt>
                <c:pt idx="311">
                  <c:v>1.5785935152301765E-3</c:v>
                </c:pt>
                <c:pt idx="312">
                  <c:v>1.5791989597915782E-3</c:v>
                </c:pt>
                <c:pt idx="313">
                  <c:v>1.5797936885200347E-3</c:v>
                </c:pt>
                <c:pt idx="314">
                  <c:v>1.5803779834111503E-3</c:v>
                </c:pt>
                <c:pt idx="315">
                  <c:v>1.580952116651985E-3</c:v>
                </c:pt>
                <c:pt idx="316">
                  <c:v>1.5815163510438401E-3</c:v>
                </c:pt>
                <c:pt idx="317">
                  <c:v>1.582070940403356E-3</c:v>
                </c:pt>
                <c:pt idx="318">
                  <c:v>1.5826161299432187E-3</c:v>
                </c:pt>
                <c:pt idx="319">
                  <c:v>1.5831521566336722E-3</c:v>
                </c:pt>
                <c:pt idx="320">
                  <c:v>1.5836792495459513E-3</c:v>
                </c:pt>
                <c:pt idx="321">
                  <c:v>1.5841976301786888E-3</c:v>
                </c:pt>
                <c:pt idx="322">
                  <c:v>1.5847075127682665E-3</c:v>
                </c:pt>
                <c:pt idx="323">
                  <c:v>1.58520910458403E-3</c:v>
                </c:pt>
                <c:pt idx="324">
                  <c:v>1.5857026062092168E-3</c:v>
                </c:pt>
                <c:pt idx="325">
                  <c:v>1.5861882118084003E-3</c:v>
                </c:pt>
                <c:pt idx="326">
                  <c:v>1.5866661093822002E-3</c:v>
                </c:pt>
                <c:pt idx="327">
                  <c:v>1.5871364810099561E-3</c:v>
                </c:pt>
                <c:pt idx="328">
                  <c:v>1.5875995030810281E-3</c:v>
                </c:pt>
                <c:pt idx="329">
                  <c:v>1.5880553465153391E-3</c:v>
                </c:pt>
                <c:pt idx="330">
                  <c:v>1.5885041769737379E-3</c:v>
                </c:pt>
                <c:pt idx="331">
                  <c:v>1.588946155058726E-3</c:v>
                </c:pt>
                <c:pt idx="332">
                  <c:v>1.5893814365060626E-3</c:v>
                </c:pt>
                <c:pt idx="333">
                  <c:v>1.5898101723677252E-3</c:v>
                </c:pt>
                <c:pt idx="334">
                  <c:v>1.5902325091866763E-3</c:v>
                </c:pt>
                <c:pt idx="335">
                  <c:v>1.5906485891638653E-3</c:v>
                </c:pt>
                <c:pt idx="336">
                  <c:v>1.5910585503178601E-3</c:v>
                </c:pt>
                <c:pt idx="337">
                  <c:v>1.5914625266374902E-3</c:v>
                </c:pt>
                <c:pt idx="338">
                  <c:v>1.5918606482278504E-3</c:v>
                </c:pt>
                <c:pt idx="339">
                  <c:v>1.5922530414500037E-3</c:v>
                </c:pt>
                <c:pt idx="340">
                  <c:v>1.5926398290546978E-3</c:v>
                </c:pt>
                <c:pt idx="341">
                  <c:v>1.593021130310389E-3</c:v>
                </c:pt>
                <c:pt idx="342">
                  <c:v>1.5933970611258595E-3</c:v>
                </c:pt>
                <c:pt idx="343">
                  <c:v>1.5937677341676868E-3</c:v>
                </c:pt>
                <c:pt idx="344">
                  <c:v>1.5941332589728223E-3</c:v>
                </c:pt>
                <c:pt idx="345">
                  <c:v>1.5944937420565074E-3</c:v>
                </c:pt>
                <c:pt idx="346">
                  <c:v>1.5948492870157586E-3</c:v>
                </c:pt>
                <c:pt idx="347">
                  <c:v>1.5951999946286252E-3</c:v>
                </c:pt>
                <c:pt idx="348">
                  <c:v>1.5955459629494262E-3</c:v>
                </c:pt>
                <c:pt idx="349">
                  <c:v>1.5958872874001495E-3</c:v>
                </c:pt>
                <c:pt idx="350">
                  <c:v>1.5962240608581963E-3</c:v>
                </c:pt>
                <c:pt idx="351">
                  <c:v>1.5965563737406398E-3</c:v>
                </c:pt>
                <c:pt idx="352">
                  <c:v>1.5968843140851566E-3</c:v>
                </c:pt>
                <c:pt idx="353">
                  <c:v>1.5972079676277841E-3</c:v>
                </c:pt>
                <c:pt idx="354">
                  <c:v>1.5975274178776503E-3</c:v>
                </c:pt>
                <c:pt idx="355">
                  <c:v>1.5978427461888086E-3</c:v>
                </c:pt>
                <c:pt idx="356">
                  <c:v>1.598154031829311E-3</c:v>
                </c:pt>
                <c:pt idx="357">
                  <c:v>1.5984613520476413E-3</c:v>
                </c:pt>
                <c:pt idx="358">
                  <c:v>1.5987647821366258E-3</c:v>
                </c:pt>
                <c:pt idx="359">
                  <c:v>1.5990643954949312E-3</c:v>
                </c:pt>
                <c:pt idx="360">
                  <c:v>1.5993602636862577E-3</c:v>
                </c:pt>
                <c:pt idx="361">
                  <c:v>1.5996524564963254E-3</c:v>
                </c:pt>
                <c:pt idx="362">
                  <c:v>1.5999410419877504E-3</c:v>
                </c:pt>
                <c:pt idx="363">
                  <c:v>1.6002260865529002E-3</c:v>
                </c:pt>
                <c:pt idx="364">
                  <c:v>1.6005076549648165E-3</c:v>
                </c:pt>
                <c:pt idx="365">
                  <c:v>1.6007858104262853E-3</c:v>
                </c:pt>
                <c:pt idx="366">
                  <c:v>1.6010606146171342E-3</c:v>
                </c:pt>
                <c:pt idx="367">
                  <c:v>1.6013321277398291E-3</c:v>
                </c:pt>
                <c:pt idx="368">
                  <c:v>1.601600408563444E-3</c:v>
                </c:pt>
                <c:pt idx="369">
                  <c:v>1.6018655144660698E-3</c:v>
                </c:pt>
                <c:pt idx="370">
                  <c:v>1.6021275014757232E-3</c:v>
                </c:pt>
                <c:pt idx="371">
                  <c:v>1.6023864243098253E-3</c:v>
                </c:pt>
                <c:pt idx="372">
                  <c:v>1.6026423364132983E-3</c:v>
                </c:pt>
                <c:pt idx="373">
                  <c:v>1.6028952899953439E-3</c:v>
                </c:pt>
                <c:pt idx="374">
                  <c:v>1.6031453360649522E-3</c:v>
                </c:pt>
                <c:pt idx="375">
                  <c:v>1.6033925244651934E-3</c:v>
                </c:pt>
                <c:pt idx="376">
                  <c:v>1.6036369039063411E-3</c:v>
                </c:pt>
                <c:pt idx="377">
                  <c:v>1.6038785219978713E-3</c:v>
                </c:pt>
                <c:pt idx="378">
                  <c:v>1.6041174252793841E-3</c:v>
                </c:pt>
                <c:pt idx="379">
                  <c:v>1.604353659250489E-3</c:v>
                </c:pt>
                <c:pt idx="380">
                  <c:v>1.6045872683996931E-3</c:v>
                </c:pt>
                <c:pt idx="381">
                  <c:v>1.604818296232331E-3</c:v>
                </c:pt>
                <c:pt idx="382">
                  <c:v>1.6050467852975773E-3</c:v>
                </c:pt>
                <c:pt idx="383">
                  <c:v>1.6052727772145699E-3</c:v>
                </c:pt>
                <c:pt idx="384">
                  <c:v>1.6054963126976816E-3</c:v>
                </c:pt>
                <c:pt idx="385">
                  <c:v>1.6057174315809762E-3</c:v>
                </c:pt>
                <c:pt idx="386">
                  <c:v>1.6059361728418698E-3</c:v>
                </c:pt>
                <c:pt idx="387">
                  <c:v>1.6061525746240374E-3</c:v>
                </c:pt>
                <c:pt idx="388">
                  <c:v>1.6063666742595858E-3</c:v>
                </c:pt>
                <c:pt idx="389">
                  <c:v>1.6065785082905256E-3</c:v>
                </c:pt>
                <c:pt idx="390">
                  <c:v>1.6067881124895605E-3</c:v>
                </c:pt>
                <c:pt idx="391">
                  <c:v>1.6069955218802287E-3</c:v>
                </c:pt>
                <c:pt idx="392">
                  <c:v>1.6072007707564106E-3</c:v>
                </c:pt>
                <c:pt idx="393">
                  <c:v>1.6074038927012331E-3</c:v>
                </c:pt>
                <c:pt idx="394">
                  <c:v>1.6076049206053876E-3</c:v>
                </c:pt>
                <c:pt idx="395">
                  <c:v>1.607803886684884E-3</c:v>
                </c:pt>
                <c:pt idx="396">
                  <c:v>1.6080008224982629E-3</c:v>
                </c:pt>
                <c:pt idx="397">
                  <c:v>1.6081957589632828E-3</c:v>
                </c:pt>
                <c:pt idx="398">
                  <c:v>1.6083887263731004E-3</c:v>
                </c:pt>
                <c:pt idx="399">
                  <c:v>1.6085797544119651E-3</c:v>
                </c:pt>
                <c:pt idx="400">
                  <c:v>1.6087688721704411E-3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44-4247-A268-780E8E811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70976"/>
        <c:axId val="102871552"/>
      </c:scatterChart>
      <c:valAx>
        <c:axId val="102870976"/>
        <c:scaling>
          <c:orientation val="minMax"/>
          <c:max val="50"/>
          <c:min val="-50"/>
        </c:scaling>
        <c:delete val="1"/>
        <c:axPos val="b"/>
        <c:numFmt formatCode="General" sourceLinked="1"/>
        <c:majorTickMark val="out"/>
        <c:minorTickMark val="none"/>
        <c:tickLblPos val="nextTo"/>
        <c:crossAx val="102871552"/>
        <c:crosses val="autoZero"/>
        <c:crossBetween val="midCat"/>
        <c:majorUnit val="10"/>
      </c:valAx>
      <c:valAx>
        <c:axId val="102871552"/>
        <c:scaling>
          <c:orientation val="minMax"/>
          <c:max val="2.0000000000000005E-3"/>
          <c:min val="-2.0000000000000005E-3"/>
        </c:scaling>
        <c:delete val="1"/>
        <c:axPos val="l"/>
        <c:numFmt formatCode="0.00E+00" sourceLinked="1"/>
        <c:majorTickMark val="out"/>
        <c:minorTickMark val="none"/>
        <c:tickLblPos val="nextTo"/>
        <c:crossAx val="102870976"/>
        <c:crosses val="autoZero"/>
        <c:crossBetween val="midCat"/>
        <c:majorUnit val="5.0000000000000012E-4"/>
        <c:minorUnit val="1.0000000000000003E-4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2A25F-6C56-4D09-BEDB-6ED131DD9C31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DC320-A997-47D3-A330-B1EDDE75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43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C320-A997-47D3-A330-B1EDDE75AC0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4E91E-DDA8-A7F6-A1AC-30EC4DB59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0A5F06-448C-D227-703D-3CA683D65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5D141-D764-AC41-6909-B84D050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4EE-FE70-41FC-9EA6-66546E1F91EC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C3FD9-D3D3-D4D9-B5CC-384B550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EE39D-E54E-BED8-9BFA-9AF6B56E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63ED7-53E4-86CF-18BC-E209B334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10E03F-E5F8-950D-56AE-5C2DBC0E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A3667-1CDE-A85F-39D7-E5F963E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95D3-762F-4B56-A2E4-2FD20A39CD6F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0570B-CFF7-45A9-FAC7-8E12768B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B050-F7BD-4B8F-CEA8-D3E06132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45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418240-8E2D-E9B0-314F-C77CA203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F40AA8-B039-5943-1414-E8F02B149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838F21-2D6A-54C8-98A4-1F9C94BF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D3C1-3E19-40D9-A88B-358DE65A0AEF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BA920-48F6-A62A-B2B6-BAC45213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6E55F-27D1-16A1-0FAE-F6EBABE9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9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F5D90-8069-9A9F-0E2A-285C0EEA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9F56D-5139-A83F-D75B-557977F0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82CADB-3AE4-9BD6-7F4A-DA1CF4CA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B040-E28F-4A18-B343-F3F91FCFD6AA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CC715-9A43-5006-5EF6-10484021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56E5B5-EABE-3F00-82AE-C0A0101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5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1C856-53F9-783F-D8DB-95BF0880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E183A-7268-FB7B-02DA-25330E50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E92BA-CD91-701E-26DA-847CFD25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05B6-5903-4C13-9D12-0A5F11712DEF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8028B-9A43-81D8-C40F-582875C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35612-D8E1-A92C-CD42-A039ACF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8EA7C-B876-ECD6-03CF-0F8A1C46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98BB1-D783-E2D7-A96B-1F07037C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2D823B-64C9-798B-EB08-5C67C55D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643C-888F-8DB0-906A-85F79BDD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2113-AE23-436C-9D91-1C07F9F0DC14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4AC0E-4E63-6848-1212-8CBAE24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39A33C-D0F8-9E36-3A95-5DF221C7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C398-86FC-297E-62F4-905C200E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C6762-5B64-6DD6-2045-2FCF0269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E34D55-E595-B1EC-F5BA-6F8ADBB4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A0E1D-FF0B-15A8-8A28-4D8289CD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CA7B6C-37EE-A5AD-D276-D2EAFAD2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B08494-9115-F6FF-DC07-58D2A68D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EA1F-CB56-405C-80A1-6468DD717600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4D2B55-3F77-B838-0CFE-BA2F2FE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7B7542-E44A-B090-1093-B16D5802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E572A-FFFE-4FE9-EF0D-15B7624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E632F1-CC4A-2D6E-BC8C-09ABD875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575-C36C-4F5D-99E2-8829C9C746B2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780EC8-D53D-6A5B-E37B-C02A6B02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86C83E-8A7E-D58D-4DC6-ECEF553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04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E441C1-B02F-82F6-B834-D4B63DAE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0BF1-97CE-4023-9159-529E15E847B9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704889-E8E8-3E9F-3202-AC381823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67CD54-5667-921A-0B55-1761D0BC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3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587DD-9F78-4829-6359-FA2719B2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ECD28-EF67-C861-4CAA-700ABD81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6B9832-626A-0F47-8705-4F649D81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ADF2EF-584D-3233-3FB3-7A451AD4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EDB-A6D1-481F-B6D0-6689462C35F3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C723A3-A821-9EC4-183B-0FC77227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C23837-62ED-E182-F881-A694A86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7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40802-2980-D84A-BF25-395EC11D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DDE5FD-C3DD-739D-31A4-CEB341DD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3EA224-C321-5D50-D6F1-8042B47E0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170C70-F8A1-D112-E5B7-DE3D9BC6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3B03-C353-47D0-8EC6-9F8EFB61954A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F79E1-082F-285D-8766-2A9883BF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7C3385-59A6-5B3F-6DCB-48B3A3F3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035A3F-26DF-B220-D892-87059CDB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ED096-B126-7618-C7E0-0E216B86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A08C3C-A60C-376A-DA05-8936CEFA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6E16-4ED9-4486-9895-FF00E89AD153}" type="datetime1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3C62F-EBBD-7C56-EF78-4637D8EEA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0A3A3-8BCD-2D03-3229-96E58730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2193-2778-4F28-8FB6-2AF7846BF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0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hlw.go.jp/toukei/saikin/hw/jinkou/geppo/nengai23/dl/gaikyouR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7D7A4-D6AF-2475-C223-B678F36E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/>
              <a:t>MPI</a:t>
            </a:r>
            <a:r>
              <a:rPr lang="ja-JP" altLang="en-US" sz="3600" b="1"/>
              <a:t>（振動型</a:t>
            </a:r>
            <a:r>
              <a:rPr lang="en-US" altLang="ja-JP" sz="3600" b="1"/>
              <a:t>MPI</a:t>
            </a:r>
            <a:r>
              <a:rPr lang="ja-JP" altLang="en-US" sz="3600" b="1"/>
              <a:t>）研究紹介</a:t>
            </a:r>
            <a:br>
              <a:rPr lang="en-US" altLang="ja-JP" sz="3600" b="1"/>
            </a:br>
            <a:r>
              <a:rPr lang="ja-JP" altLang="en-US" sz="3600" b="1"/>
              <a:t>（</a:t>
            </a:r>
            <a:r>
              <a:rPr lang="en-US" altLang="ja-JP" sz="3600" b="1"/>
              <a:t>2025</a:t>
            </a:r>
            <a:r>
              <a:rPr lang="ja-JP" altLang="en-US" sz="3600" b="1"/>
              <a:t>年度版）</a:t>
            </a:r>
            <a:endParaRPr kumimoji="1" lang="ja-JP" altLang="en-US" sz="3600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CDC66F-69C5-F6BC-E267-5D523E338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222"/>
            <a:ext cx="9144000" cy="1655762"/>
          </a:xfrm>
        </p:spPr>
        <p:txBody>
          <a:bodyPr/>
          <a:lstStyle/>
          <a:p>
            <a:r>
              <a:rPr kumimoji="1" lang="ja-JP" altLang="en-US"/>
              <a:t>機械工学専攻　計測工学研究室</a:t>
            </a:r>
            <a:endParaRPr kumimoji="1" lang="en-US" altLang="ja-JP"/>
          </a:p>
          <a:p>
            <a:r>
              <a:rPr lang="en-US" altLang="ja-JP"/>
              <a:t>25</a:t>
            </a:r>
            <a:r>
              <a:rPr lang="ja-JP" altLang="en-US"/>
              <a:t>年卒　海保　翔希</a:t>
            </a:r>
            <a:br>
              <a:rPr lang="en-US" altLang="ja-JP"/>
            </a:br>
            <a:r>
              <a:rPr lang="en-US" altLang="ja-JP"/>
              <a:t>26</a:t>
            </a:r>
            <a:r>
              <a:rPr lang="ja-JP" altLang="en-US"/>
              <a:t>年卒　金澤　駿作　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4CB1E-C0A6-BD49-9E17-D08164B2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2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37A3B-5A3B-6810-570D-D213A7AD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MPI</a:t>
            </a:r>
            <a:r>
              <a:rPr kumimoji="1" lang="ja-JP" altLang="en-US"/>
              <a:t>の基本システム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D0FD79D-6C0E-769E-6EC0-3FC99EA860F4}"/>
              </a:ext>
            </a:extLst>
          </p:cNvPr>
          <p:cNvGrpSpPr/>
          <p:nvPr/>
        </p:nvGrpSpPr>
        <p:grpSpPr>
          <a:xfrm>
            <a:off x="5345674" y="3013584"/>
            <a:ext cx="2531246" cy="2519151"/>
            <a:chOff x="3261486" y="2470701"/>
            <a:chExt cx="2821482" cy="2808000"/>
          </a:xfrm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DA09D1C4-2F8F-F364-8258-2351FA1BAEC9}"/>
                </a:ext>
              </a:extLst>
            </p:cNvPr>
            <p:cNvGrpSpPr/>
            <p:nvPr/>
          </p:nvGrpSpPr>
          <p:grpSpPr>
            <a:xfrm>
              <a:off x="3261486" y="2470701"/>
              <a:ext cx="2821482" cy="2808000"/>
              <a:chOff x="3271396" y="2470701"/>
              <a:chExt cx="2821482" cy="2808000"/>
            </a:xfrm>
          </p:grpSpPr>
          <p:pic>
            <p:nvPicPr>
              <p:cNvPr id="71" name="図 70" descr="C:\Users\SHIMIZUSHOTA\Desktop\卒業論文資料\ポスター資料\jibabunpu.bmp">
                <a:extLst>
                  <a:ext uri="{FF2B5EF4-FFF2-40B4-BE49-F238E27FC236}">
                    <a16:creationId xmlns:a16="http://schemas.microsoft.com/office/drawing/2014/main" id="{840FA799-ACD3-26A0-5D35-A32D48720105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3285532" y="2471355"/>
                <a:ext cx="2807999" cy="28066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978316C0-ED12-6BD0-2F77-882778D70F77}"/>
                  </a:ext>
                </a:extLst>
              </p:cNvPr>
              <p:cNvSpPr/>
              <p:nvPr/>
            </p:nvSpPr>
            <p:spPr>
              <a:xfrm>
                <a:off x="3271396" y="2470701"/>
                <a:ext cx="2808000" cy="280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990F697-F97D-01AC-9957-A832D6417B6D}"/>
                </a:ext>
              </a:extLst>
            </p:cNvPr>
            <p:cNvSpPr txBox="1"/>
            <p:nvPr/>
          </p:nvSpPr>
          <p:spPr>
            <a:xfrm>
              <a:off x="4295442" y="3181970"/>
              <a:ext cx="788177" cy="445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white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FFP</a:t>
              </a:r>
              <a:endParaRPr lang="ja-JP" altLang="en-US" sz="2000" dirty="0">
                <a:solidFill>
                  <a:prstClr val="white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0" name="円/楕円 27">
              <a:extLst>
                <a:ext uri="{FF2B5EF4-FFF2-40B4-BE49-F238E27FC236}">
                  <a16:creationId xmlns:a16="http://schemas.microsoft.com/office/drawing/2014/main" id="{D78714AD-7223-5D37-1652-7A96A97AEC82}"/>
                </a:ext>
              </a:extLst>
            </p:cNvPr>
            <p:cNvSpPr/>
            <p:nvPr/>
          </p:nvSpPr>
          <p:spPr>
            <a:xfrm>
              <a:off x="4394775" y="3582080"/>
              <a:ext cx="588335" cy="585242"/>
            </a:xfrm>
            <a:prstGeom prst="ellips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73" name="円柱 72">
            <a:extLst>
              <a:ext uri="{FF2B5EF4-FFF2-40B4-BE49-F238E27FC236}">
                <a16:creationId xmlns:a16="http://schemas.microsoft.com/office/drawing/2014/main" id="{DC94E0DD-7CD2-F1C1-F50A-04A01C306E2C}"/>
              </a:ext>
            </a:extLst>
          </p:cNvPr>
          <p:cNvSpPr/>
          <p:nvPr/>
        </p:nvSpPr>
        <p:spPr>
          <a:xfrm rot="5400000">
            <a:off x="7056582" y="4157800"/>
            <a:ext cx="2204661" cy="230720"/>
          </a:xfrm>
          <a:prstGeom prst="can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B4B977-66B1-EF40-C4F2-8E3D66E4BAC0}"/>
              </a:ext>
            </a:extLst>
          </p:cNvPr>
          <p:cNvSpPr txBox="1"/>
          <p:nvPr/>
        </p:nvSpPr>
        <p:spPr>
          <a:xfrm>
            <a:off x="8421742" y="1563685"/>
            <a:ext cx="241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ja-JP" altLang="en-US" kern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受信コイル</a:t>
            </a:r>
            <a:br>
              <a:rPr kumimoji="0" lang="en-US" altLang="ja-JP" kern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0" lang="ja-JP" altLang="en-US" kern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（信号を受信する）</a:t>
            </a:r>
            <a:endParaRPr kumimoji="0" lang="ja-JP" altLang="en-US" kern="0" dirty="0">
              <a:solidFill>
                <a:prstClr val="black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1D6DD68-8FBB-EA28-9F79-BFF913A1BB58}"/>
              </a:ext>
            </a:extLst>
          </p:cNvPr>
          <p:cNvCxnSpPr>
            <a:cxnSpLocks/>
          </p:cNvCxnSpPr>
          <p:nvPr/>
        </p:nvCxnSpPr>
        <p:spPr>
          <a:xfrm>
            <a:off x="6909958" y="2123267"/>
            <a:ext cx="1992934" cy="41190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8D523F-75EA-9D2C-D036-AF8EB34A09B0}"/>
              </a:ext>
            </a:extLst>
          </p:cNvPr>
          <p:cNvCxnSpPr>
            <a:cxnSpLocks/>
          </p:cNvCxnSpPr>
          <p:nvPr/>
        </p:nvCxnSpPr>
        <p:spPr>
          <a:xfrm flipV="1">
            <a:off x="8165063" y="2053413"/>
            <a:ext cx="510571" cy="130795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1" name="円柱 80">
            <a:extLst>
              <a:ext uri="{FF2B5EF4-FFF2-40B4-BE49-F238E27FC236}">
                <a16:creationId xmlns:a16="http://schemas.microsoft.com/office/drawing/2014/main" id="{2ACE392D-5187-77FE-F967-DCA0A42C3B46}"/>
              </a:ext>
            </a:extLst>
          </p:cNvPr>
          <p:cNvSpPr/>
          <p:nvPr/>
        </p:nvSpPr>
        <p:spPr>
          <a:xfrm rot="16200000">
            <a:off x="7040286" y="4099519"/>
            <a:ext cx="3725213" cy="333263"/>
          </a:xfrm>
          <a:prstGeom prst="can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3" name="円柱 82">
            <a:extLst>
              <a:ext uri="{FF2B5EF4-FFF2-40B4-BE49-F238E27FC236}">
                <a16:creationId xmlns:a16="http://schemas.microsoft.com/office/drawing/2014/main" id="{1FF2D548-1BBF-67FE-B7AB-25A37524B71A}"/>
              </a:ext>
            </a:extLst>
          </p:cNvPr>
          <p:cNvSpPr/>
          <p:nvPr/>
        </p:nvSpPr>
        <p:spPr>
          <a:xfrm rot="5400000">
            <a:off x="2498618" y="4106528"/>
            <a:ext cx="3739230" cy="333263"/>
          </a:xfrm>
          <a:prstGeom prst="can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D1B4319-D31C-46AC-46C1-230E3342C33C}"/>
              </a:ext>
            </a:extLst>
          </p:cNvPr>
          <p:cNvCxnSpPr>
            <a:cxnSpLocks/>
          </p:cNvCxnSpPr>
          <p:nvPr/>
        </p:nvCxnSpPr>
        <p:spPr>
          <a:xfrm flipH="1">
            <a:off x="4354799" y="2124097"/>
            <a:ext cx="1775989" cy="48495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9" name="星 7 48">
            <a:extLst>
              <a:ext uri="{FF2B5EF4-FFF2-40B4-BE49-F238E27FC236}">
                <a16:creationId xmlns:a16="http://schemas.microsoft.com/office/drawing/2014/main" id="{D65670CF-497D-BD9A-F385-63F0AE6F877B}"/>
              </a:ext>
            </a:extLst>
          </p:cNvPr>
          <p:cNvSpPr/>
          <p:nvPr/>
        </p:nvSpPr>
        <p:spPr>
          <a:xfrm>
            <a:off x="6462318" y="4093676"/>
            <a:ext cx="322968" cy="322968"/>
          </a:xfrm>
          <a:prstGeom prst="star7">
            <a:avLst/>
          </a:prstGeom>
          <a:solidFill>
            <a:srgbClr val="CC99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3B99156-744F-CCF5-A3E0-4FD4C04F0756}"/>
              </a:ext>
            </a:extLst>
          </p:cNvPr>
          <p:cNvGrpSpPr/>
          <p:nvPr/>
        </p:nvGrpSpPr>
        <p:grpSpPr>
          <a:xfrm>
            <a:off x="5297746" y="3009658"/>
            <a:ext cx="2586666" cy="2523077"/>
            <a:chOff x="8442066" y="683610"/>
            <a:chExt cx="2883256" cy="2812376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7BACA707-362C-5362-3D9D-BE3AA55D432D}"/>
                </a:ext>
              </a:extLst>
            </p:cNvPr>
            <p:cNvGrpSpPr/>
            <p:nvPr/>
          </p:nvGrpSpPr>
          <p:grpSpPr>
            <a:xfrm>
              <a:off x="8442066" y="683610"/>
              <a:ext cx="2883256" cy="2812376"/>
              <a:chOff x="3190806" y="2470701"/>
              <a:chExt cx="2883256" cy="2812376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C49A2394-82FE-E43E-FECD-B6797258E568}"/>
                  </a:ext>
                </a:extLst>
              </p:cNvPr>
              <p:cNvGrpSpPr/>
              <p:nvPr/>
            </p:nvGrpSpPr>
            <p:grpSpPr>
              <a:xfrm>
                <a:off x="3257646" y="2470701"/>
                <a:ext cx="2816416" cy="2812376"/>
                <a:chOff x="8550675" y="1395636"/>
                <a:chExt cx="2816416" cy="2812376"/>
              </a:xfrm>
            </p:grpSpPr>
            <p:pic>
              <p:nvPicPr>
                <p:cNvPr id="96" name="図 95">
                  <a:extLst>
                    <a:ext uri="{FF2B5EF4-FFF2-40B4-BE49-F238E27FC236}">
                      <a16:creationId xmlns:a16="http://schemas.microsoft.com/office/drawing/2014/main" id="{A91BB427-3F6C-835D-7450-A28072F579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8559091" y="1395636"/>
                  <a:ext cx="2808000" cy="2808000"/>
                </a:xfrm>
                <a:prstGeom prst="rect">
                  <a:avLst/>
                </a:prstGeom>
              </p:spPr>
            </p:pic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E04C4652-5895-673E-507D-8EFA52F7E67D}"/>
                    </a:ext>
                  </a:extLst>
                </p:cNvPr>
                <p:cNvSpPr/>
                <p:nvPr/>
              </p:nvSpPr>
              <p:spPr>
                <a:xfrm>
                  <a:off x="8550675" y="1400012"/>
                  <a:ext cx="2808000" cy="2808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94" name="円/楕円 27">
                <a:extLst>
                  <a:ext uri="{FF2B5EF4-FFF2-40B4-BE49-F238E27FC236}">
                    <a16:creationId xmlns:a16="http://schemas.microsoft.com/office/drawing/2014/main" id="{9292DC28-0780-278F-F4FB-C2581E1A650C}"/>
                  </a:ext>
                </a:extLst>
              </p:cNvPr>
              <p:cNvSpPr/>
              <p:nvPr/>
            </p:nvSpPr>
            <p:spPr>
              <a:xfrm>
                <a:off x="3290728" y="2501852"/>
                <a:ext cx="588335" cy="585242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C014C11-D7CA-604E-A615-B1CA4B626363}"/>
                  </a:ext>
                </a:extLst>
              </p:cNvPr>
              <p:cNvSpPr txBox="1"/>
              <p:nvPr/>
            </p:nvSpPr>
            <p:spPr>
              <a:xfrm>
                <a:off x="3190806" y="3055883"/>
                <a:ext cx="788177" cy="44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prstClr val="white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FFP</a:t>
                </a:r>
                <a:endParaRPr lang="ja-JP" altLang="en-US" sz="2000" dirty="0">
                  <a:solidFill>
                    <a:prstClr val="white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星 7 48">
              <a:extLst>
                <a:ext uri="{FF2B5EF4-FFF2-40B4-BE49-F238E27FC236}">
                  <a16:creationId xmlns:a16="http://schemas.microsoft.com/office/drawing/2014/main" id="{0B5CC887-F543-698E-82B8-46B7B76C2751}"/>
                </a:ext>
              </a:extLst>
            </p:cNvPr>
            <p:cNvSpPr/>
            <p:nvPr/>
          </p:nvSpPr>
          <p:spPr>
            <a:xfrm>
              <a:off x="9743881" y="1907610"/>
              <a:ext cx="360000" cy="360000"/>
            </a:xfrm>
            <a:prstGeom prst="star7">
              <a:avLst/>
            </a:prstGeom>
            <a:solidFill>
              <a:srgbClr val="CC99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 dirty="0">
                <a:solidFill>
                  <a:prstClr val="white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06922737-EF4B-F96A-50DF-C3455CD130D7}"/>
              </a:ext>
            </a:extLst>
          </p:cNvPr>
          <p:cNvGrpSpPr/>
          <p:nvPr/>
        </p:nvGrpSpPr>
        <p:grpSpPr>
          <a:xfrm>
            <a:off x="5267169" y="3009235"/>
            <a:ext cx="2614641" cy="2527846"/>
            <a:chOff x="8279934" y="3117886"/>
            <a:chExt cx="2914439" cy="2817692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40690524-C6A3-8B08-B6A9-01907A678A4A}"/>
                </a:ext>
              </a:extLst>
            </p:cNvPr>
            <p:cNvGrpSpPr/>
            <p:nvPr/>
          </p:nvGrpSpPr>
          <p:grpSpPr>
            <a:xfrm>
              <a:off x="8279934" y="3117886"/>
              <a:ext cx="2914439" cy="2817692"/>
              <a:chOff x="3166654" y="2470701"/>
              <a:chExt cx="2914439" cy="2817692"/>
            </a:xfrm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EA003F3C-797B-05BE-642A-5D0BA66097C4}"/>
                  </a:ext>
                </a:extLst>
              </p:cNvPr>
              <p:cNvGrpSpPr/>
              <p:nvPr/>
            </p:nvGrpSpPr>
            <p:grpSpPr>
              <a:xfrm>
                <a:off x="3256910" y="2470701"/>
                <a:ext cx="2824183" cy="2817692"/>
                <a:chOff x="9358529" y="2948105"/>
                <a:chExt cx="2824183" cy="2817692"/>
              </a:xfrm>
            </p:grpSpPr>
            <p:pic>
              <p:nvPicPr>
                <p:cNvPr id="104" name="図 103">
                  <a:extLst>
                    <a:ext uri="{FF2B5EF4-FFF2-40B4-BE49-F238E27FC236}">
                      <a16:creationId xmlns:a16="http://schemas.microsoft.com/office/drawing/2014/main" id="{617631EA-FF50-E42A-359F-3A2A755105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9374712" y="2957797"/>
                  <a:ext cx="2808000" cy="2808000"/>
                </a:xfrm>
                <a:prstGeom prst="rect">
                  <a:avLst/>
                </a:prstGeom>
              </p:spPr>
            </p:pic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F0B2C32-301F-D3EE-13FA-6EAE76D54687}"/>
                    </a:ext>
                  </a:extLst>
                </p:cNvPr>
                <p:cNvSpPr/>
                <p:nvPr/>
              </p:nvSpPr>
              <p:spPr>
                <a:xfrm>
                  <a:off x="9358529" y="2948105"/>
                  <a:ext cx="2808000" cy="2808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102" name="円/楕円 27">
                <a:extLst>
                  <a:ext uri="{FF2B5EF4-FFF2-40B4-BE49-F238E27FC236}">
                    <a16:creationId xmlns:a16="http://schemas.microsoft.com/office/drawing/2014/main" id="{9AB013EE-60BF-8C78-EAD4-F60CC002E1D6}"/>
                  </a:ext>
                </a:extLst>
              </p:cNvPr>
              <p:cNvSpPr/>
              <p:nvPr/>
            </p:nvSpPr>
            <p:spPr>
              <a:xfrm flipV="1">
                <a:off x="3266576" y="4681717"/>
                <a:ext cx="588335" cy="585242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67553F37-9621-2F9E-756F-9DEB20924231}"/>
                  </a:ext>
                </a:extLst>
              </p:cNvPr>
              <p:cNvSpPr txBox="1"/>
              <p:nvPr/>
            </p:nvSpPr>
            <p:spPr>
              <a:xfrm>
                <a:off x="3166654" y="4290865"/>
                <a:ext cx="788177" cy="44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prstClr val="white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FFP</a:t>
                </a:r>
                <a:endParaRPr lang="ja-JP" altLang="en-US" sz="2000" dirty="0">
                  <a:solidFill>
                    <a:prstClr val="white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星 7 48">
              <a:extLst>
                <a:ext uri="{FF2B5EF4-FFF2-40B4-BE49-F238E27FC236}">
                  <a16:creationId xmlns:a16="http://schemas.microsoft.com/office/drawing/2014/main" id="{76377B24-1B50-54CE-9864-C4D0B46F356B}"/>
                </a:ext>
              </a:extLst>
            </p:cNvPr>
            <p:cNvSpPr/>
            <p:nvPr/>
          </p:nvSpPr>
          <p:spPr>
            <a:xfrm>
              <a:off x="9597337" y="4336992"/>
              <a:ext cx="360000" cy="360000"/>
            </a:xfrm>
            <a:prstGeom prst="star7">
              <a:avLst/>
            </a:prstGeom>
            <a:solidFill>
              <a:srgbClr val="CC99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 dirty="0">
                <a:solidFill>
                  <a:prstClr val="white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914DF59-8AA5-84E2-B5C3-548490995F1D}"/>
              </a:ext>
            </a:extLst>
          </p:cNvPr>
          <p:cNvGrpSpPr/>
          <p:nvPr/>
        </p:nvGrpSpPr>
        <p:grpSpPr>
          <a:xfrm>
            <a:off x="5360057" y="3013583"/>
            <a:ext cx="2587923" cy="2527846"/>
            <a:chOff x="8370190" y="3117886"/>
            <a:chExt cx="2884657" cy="2817692"/>
          </a:xfrm>
        </p:grpSpPr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03CEDB49-9C4B-D08A-A4CA-D7E73ED2C16A}"/>
                </a:ext>
              </a:extLst>
            </p:cNvPr>
            <p:cNvGrpSpPr/>
            <p:nvPr/>
          </p:nvGrpSpPr>
          <p:grpSpPr>
            <a:xfrm>
              <a:off x="8370190" y="3117886"/>
              <a:ext cx="2884657" cy="2817692"/>
              <a:chOff x="3256910" y="2470701"/>
              <a:chExt cx="2884657" cy="2817692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781DE1B6-A351-EE30-C264-C0D160F2EC8F}"/>
                  </a:ext>
                </a:extLst>
              </p:cNvPr>
              <p:cNvGrpSpPr/>
              <p:nvPr/>
            </p:nvGrpSpPr>
            <p:grpSpPr>
              <a:xfrm>
                <a:off x="3256910" y="2470701"/>
                <a:ext cx="2824183" cy="2817692"/>
                <a:chOff x="9358529" y="2948105"/>
                <a:chExt cx="2824183" cy="2817692"/>
              </a:xfrm>
            </p:grpSpPr>
            <p:pic>
              <p:nvPicPr>
                <p:cNvPr id="112" name="図 111">
                  <a:extLst>
                    <a:ext uri="{FF2B5EF4-FFF2-40B4-BE49-F238E27FC236}">
                      <a16:creationId xmlns:a16="http://schemas.microsoft.com/office/drawing/2014/main" id="{2EEC3E8B-DF6F-6283-5C60-798E3DABE9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9374712" y="2957797"/>
                  <a:ext cx="2808000" cy="2808000"/>
                </a:xfrm>
                <a:prstGeom prst="rect">
                  <a:avLst/>
                </a:prstGeom>
              </p:spPr>
            </p:pic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71F4619-050E-5942-EBA5-53399662EC9E}"/>
                    </a:ext>
                  </a:extLst>
                </p:cNvPr>
                <p:cNvSpPr/>
                <p:nvPr/>
              </p:nvSpPr>
              <p:spPr>
                <a:xfrm>
                  <a:off x="9358529" y="2948105"/>
                  <a:ext cx="2808000" cy="28080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110" name="円/楕円 27">
                <a:extLst>
                  <a:ext uri="{FF2B5EF4-FFF2-40B4-BE49-F238E27FC236}">
                    <a16:creationId xmlns:a16="http://schemas.microsoft.com/office/drawing/2014/main" id="{C8A1FC0E-EFA1-1471-63A1-F7F7F38FD4DD}"/>
                  </a:ext>
                </a:extLst>
              </p:cNvPr>
              <p:cNvSpPr/>
              <p:nvPr/>
            </p:nvSpPr>
            <p:spPr>
              <a:xfrm flipV="1">
                <a:off x="5431479" y="2542124"/>
                <a:ext cx="588335" cy="585242"/>
              </a:xfrm>
              <a:prstGeom prst="ellips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E8909A79-E7D8-AF73-0544-A32C12CB49F3}"/>
                  </a:ext>
                </a:extLst>
              </p:cNvPr>
              <p:cNvSpPr txBox="1"/>
              <p:nvPr/>
            </p:nvSpPr>
            <p:spPr>
              <a:xfrm>
                <a:off x="5353390" y="3127366"/>
                <a:ext cx="788177" cy="44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solidFill>
                      <a:prstClr val="white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FFP</a:t>
                </a:r>
                <a:endParaRPr lang="ja-JP" altLang="en-US" sz="2000" dirty="0">
                  <a:solidFill>
                    <a:prstClr val="white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星 7 48">
              <a:extLst>
                <a:ext uri="{FF2B5EF4-FFF2-40B4-BE49-F238E27FC236}">
                  <a16:creationId xmlns:a16="http://schemas.microsoft.com/office/drawing/2014/main" id="{0521A9D3-FEBA-C472-98F3-CC2BCDB66DE1}"/>
                </a:ext>
              </a:extLst>
            </p:cNvPr>
            <p:cNvSpPr/>
            <p:nvPr/>
          </p:nvSpPr>
          <p:spPr>
            <a:xfrm>
              <a:off x="9597337" y="4336992"/>
              <a:ext cx="360000" cy="360000"/>
            </a:xfrm>
            <a:prstGeom prst="star7">
              <a:avLst/>
            </a:prstGeom>
            <a:solidFill>
              <a:srgbClr val="CC99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 dirty="0">
                <a:solidFill>
                  <a:prstClr val="white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8F7157F7-F763-9B2E-7D13-E0EB949FB015}"/>
              </a:ext>
            </a:extLst>
          </p:cNvPr>
          <p:cNvGrpSpPr/>
          <p:nvPr/>
        </p:nvGrpSpPr>
        <p:grpSpPr>
          <a:xfrm>
            <a:off x="5351515" y="3009235"/>
            <a:ext cx="2533669" cy="2527846"/>
            <a:chOff x="9358529" y="2948105"/>
            <a:chExt cx="2824183" cy="2817692"/>
          </a:xfrm>
        </p:grpSpPr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FFF69F0F-85DB-1E64-8590-CEE7AF2590B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4712" y="2957797"/>
              <a:ext cx="2808000" cy="2808000"/>
            </a:xfrm>
            <a:prstGeom prst="rect">
              <a:avLst/>
            </a:prstGeom>
          </p:spPr>
        </p:pic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7736864A-1862-4FCD-2DB8-AF4564392DB8}"/>
                </a:ext>
              </a:extLst>
            </p:cNvPr>
            <p:cNvSpPr/>
            <p:nvPr/>
          </p:nvSpPr>
          <p:spPr>
            <a:xfrm>
              <a:off x="9358529" y="2948105"/>
              <a:ext cx="2808000" cy="280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6CA39D7-9A85-E904-E766-C43CFD4799A1}"/>
              </a:ext>
            </a:extLst>
          </p:cNvPr>
          <p:cNvGrpSpPr/>
          <p:nvPr/>
        </p:nvGrpSpPr>
        <p:grpSpPr>
          <a:xfrm>
            <a:off x="1412292" y="2670864"/>
            <a:ext cx="2008792" cy="3841242"/>
            <a:chOff x="1082508" y="2317198"/>
            <a:chExt cx="2008792" cy="3841242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8C85DB0E-B28C-CD0D-B228-3C966A1F287C}"/>
                </a:ext>
              </a:extLst>
            </p:cNvPr>
            <p:cNvGrpSpPr/>
            <p:nvPr/>
          </p:nvGrpSpPr>
          <p:grpSpPr>
            <a:xfrm>
              <a:off x="1144404" y="2317198"/>
              <a:ext cx="1707188" cy="3187112"/>
              <a:chOff x="221471" y="1807766"/>
              <a:chExt cx="1827594" cy="3411899"/>
            </a:xfrm>
          </p:grpSpPr>
          <p:pic>
            <p:nvPicPr>
              <p:cNvPr id="121" name="Picture 2" descr="C:\Users\ishihara\Desktop\カラーバー.bmp">
                <a:extLst>
                  <a:ext uri="{FF2B5EF4-FFF2-40B4-BE49-F238E27FC236}">
                    <a16:creationId xmlns:a16="http://schemas.microsoft.com/office/drawing/2014/main" id="{C337C8C3-05FA-09B6-2C55-F6623E37B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03" t="5774" r="66640" b="5946"/>
              <a:stretch/>
            </p:blipFill>
            <p:spPr bwMode="auto">
              <a:xfrm>
                <a:off x="778101" y="2369462"/>
                <a:ext cx="317323" cy="2850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766BEC4D-4E9F-BFD2-6C25-569D9FD7272B}"/>
                  </a:ext>
                </a:extLst>
              </p:cNvPr>
              <p:cNvSpPr txBox="1"/>
              <p:nvPr/>
            </p:nvSpPr>
            <p:spPr>
              <a:xfrm>
                <a:off x="1141913" y="4816747"/>
                <a:ext cx="446520" cy="39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弱</a:t>
                </a:r>
                <a:endParaRPr kumimoji="1" lang="ja-JP" altLang="en-US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3AB1B15F-4E8B-7E23-FD81-84317D512007}"/>
                  </a:ext>
                </a:extLst>
              </p:cNvPr>
              <p:cNvSpPr txBox="1"/>
              <p:nvPr/>
            </p:nvSpPr>
            <p:spPr>
              <a:xfrm>
                <a:off x="1141876" y="2357351"/>
                <a:ext cx="446520" cy="39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強</a:t>
                </a:r>
                <a:endParaRPr kumimoji="1" lang="ja-JP" altLang="en-US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B706F5C5-81B3-B32C-E961-E0894D120301}"/>
                  </a:ext>
                </a:extLst>
              </p:cNvPr>
              <p:cNvSpPr txBox="1"/>
              <p:nvPr/>
            </p:nvSpPr>
            <p:spPr>
              <a:xfrm>
                <a:off x="221471" y="1807766"/>
                <a:ext cx="1827594" cy="436337"/>
              </a:xfrm>
              <a:prstGeom prst="rect">
                <a:avLst/>
              </a:prstGeom>
              <a:noFill/>
            </p:spPr>
            <p:txBody>
              <a:bodyPr wrap="square" lIns="129333" tIns="64664" rIns="129333" bIns="64664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磁場強度</a:t>
                </a:r>
                <a:endPara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30400C9-0E14-FABA-4344-A7C5CA095C5F}"/>
                  </a:ext>
                </a:extLst>
              </p:cNvPr>
              <p:cNvSpPr/>
              <p:nvPr/>
            </p:nvSpPr>
            <p:spPr>
              <a:xfrm>
                <a:off x="776527" y="2369462"/>
                <a:ext cx="318898" cy="28502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5142AB4F-5B6D-0BE2-B616-FC666DDA9E17}"/>
                </a:ext>
              </a:extLst>
            </p:cNvPr>
            <p:cNvSpPr txBox="1"/>
            <p:nvPr/>
          </p:nvSpPr>
          <p:spPr>
            <a:xfrm>
              <a:off x="1218183" y="5635220"/>
              <a:ext cx="1873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：磁性ナノ粒子 （</a:t>
              </a:r>
              <a:r>
                <a:rPr kumimoji="1" lang="en-US" altLang="ja-JP" sz="14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MNP</a:t>
              </a:r>
              <a:r>
                <a:rPr lang="ja-JP" altLang="en-US" sz="14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）</a:t>
              </a:r>
              <a:endParaRPr kumimoji="1"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20" name="星 7 10">
              <a:extLst>
                <a:ext uri="{FF2B5EF4-FFF2-40B4-BE49-F238E27FC236}">
                  <a16:creationId xmlns:a16="http://schemas.microsoft.com/office/drawing/2014/main" id="{066C295F-0A74-78EF-F328-B8B10C65D7EF}"/>
                </a:ext>
              </a:extLst>
            </p:cNvPr>
            <p:cNvSpPr/>
            <p:nvPr/>
          </p:nvSpPr>
          <p:spPr>
            <a:xfrm>
              <a:off x="1082508" y="5681108"/>
              <a:ext cx="186133" cy="216000"/>
            </a:xfrm>
            <a:prstGeom prst="star7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65100" prst="coolSlant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26" name="星 7 10">
            <a:extLst>
              <a:ext uri="{FF2B5EF4-FFF2-40B4-BE49-F238E27FC236}">
                <a16:creationId xmlns:a16="http://schemas.microsoft.com/office/drawing/2014/main" id="{DB8627EE-041C-11ED-C5EF-51751982D673}"/>
              </a:ext>
            </a:extLst>
          </p:cNvPr>
          <p:cNvSpPr/>
          <p:nvPr/>
        </p:nvSpPr>
        <p:spPr>
          <a:xfrm>
            <a:off x="6473273" y="4114955"/>
            <a:ext cx="324000" cy="324000"/>
          </a:xfrm>
          <a:prstGeom prst="star7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A8FD941-D8B3-77EF-5822-457D70219043}"/>
              </a:ext>
            </a:extLst>
          </p:cNvPr>
          <p:cNvSpPr txBox="1"/>
          <p:nvPr/>
        </p:nvSpPr>
        <p:spPr>
          <a:xfrm>
            <a:off x="5152587" y="1488006"/>
            <a:ext cx="287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コイル（交流電流）</a:t>
            </a:r>
            <a:endParaRPr lang="en-US" altLang="ja-JP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（交番磁場を印加する）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414EAC4-51B2-5E8A-1318-0AF1A902EE87}"/>
              </a:ext>
            </a:extLst>
          </p:cNvPr>
          <p:cNvSpPr/>
          <p:nvPr/>
        </p:nvSpPr>
        <p:spPr>
          <a:xfrm>
            <a:off x="7423008" y="5073894"/>
            <a:ext cx="395087" cy="3940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5EA0DDE-F8CD-B568-53E1-E195011669AA}"/>
              </a:ext>
            </a:extLst>
          </p:cNvPr>
          <p:cNvSpPr txBox="1"/>
          <p:nvPr/>
        </p:nvSpPr>
        <p:spPr>
          <a:xfrm>
            <a:off x="5664754" y="5532311"/>
            <a:ext cx="189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移動する</a:t>
            </a:r>
            <a:r>
              <a:rPr kumimoji="1" lang="en-US" altLang="ja-JP" sz="16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FFP</a:t>
            </a:r>
          </a:p>
          <a:p>
            <a:pPr algn="ctr"/>
            <a:r>
              <a:rPr lang="en-US" altLang="ja-JP" sz="16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6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交番磁場の影響</a:t>
            </a:r>
            <a:r>
              <a:rPr lang="en-US" altLang="ja-JP" sz="16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kumimoji="1" lang="ja-JP" altLang="en-US" sz="16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71F3F0-4149-24FC-ECC8-917B6443945E}"/>
              </a:ext>
            </a:extLst>
          </p:cNvPr>
          <p:cNvSpPr/>
          <p:nvPr/>
        </p:nvSpPr>
        <p:spPr>
          <a:xfrm rot="5400000">
            <a:off x="3456092" y="4163145"/>
            <a:ext cx="2491302" cy="218115"/>
          </a:xfrm>
          <a:prstGeom prst="can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F5A23FDF-97D8-2BB9-2704-927A2D7031A3}"/>
              </a:ext>
            </a:extLst>
          </p:cNvPr>
          <p:cNvSpPr/>
          <p:nvPr/>
        </p:nvSpPr>
        <p:spPr>
          <a:xfrm rot="16200000">
            <a:off x="7237857" y="4166492"/>
            <a:ext cx="2598492" cy="230722"/>
          </a:xfrm>
          <a:prstGeom prst="can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 dirty="0">
              <a:solidFill>
                <a:prstClr val="white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950F80-9C9E-917C-193A-95D3C4D3920E}"/>
              </a:ext>
            </a:extLst>
          </p:cNvPr>
          <p:cNvSpPr txBox="1"/>
          <p:nvPr/>
        </p:nvSpPr>
        <p:spPr>
          <a:xfrm>
            <a:off x="4810801" y="6091962"/>
            <a:ext cx="390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コイル（直流電流）</a:t>
            </a:r>
            <a:r>
              <a:rPr lang="en-US" altLang="ja-JP" sz="200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or </a:t>
            </a:r>
            <a:r>
              <a:rPr lang="ja-JP" altLang="en-US" sz="200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永久磁石</a:t>
            </a:r>
            <a:br>
              <a:rPr lang="en-US" altLang="ja-JP" sz="200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200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（傾斜磁場を形成する）</a:t>
            </a:r>
            <a:endParaRPr lang="ja-JP" altLang="en-US" sz="2000" dirty="0">
              <a:solidFill>
                <a:prstClr val="black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9DFDA9-BC15-9E3D-E3E7-CA5E0513F13B}"/>
              </a:ext>
            </a:extLst>
          </p:cNvPr>
          <p:cNvCxnSpPr>
            <a:cxnSpLocks/>
          </p:cNvCxnSpPr>
          <p:nvPr/>
        </p:nvCxnSpPr>
        <p:spPr>
          <a:xfrm flipH="1" flipV="1">
            <a:off x="4701743" y="5392922"/>
            <a:ext cx="663508" cy="64248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46A533-CCD6-0759-3C1C-00E7B76CF151}"/>
              </a:ext>
            </a:extLst>
          </p:cNvPr>
          <p:cNvCxnSpPr>
            <a:cxnSpLocks/>
          </p:cNvCxnSpPr>
          <p:nvPr/>
        </p:nvCxnSpPr>
        <p:spPr>
          <a:xfrm flipH="1">
            <a:off x="8142432" y="5435050"/>
            <a:ext cx="394671" cy="67108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9B80ED-5189-8FF2-A953-BC7AA887EFBD}"/>
              </a:ext>
            </a:extLst>
          </p:cNvPr>
          <p:cNvCxnSpPr>
            <a:cxnSpLocks/>
          </p:cNvCxnSpPr>
          <p:nvPr/>
        </p:nvCxnSpPr>
        <p:spPr>
          <a:xfrm flipH="1">
            <a:off x="7342305" y="5408681"/>
            <a:ext cx="326222" cy="327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20C707-276D-C150-A017-810104ED83FB}"/>
              </a:ext>
            </a:extLst>
          </p:cNvPr>
          <p:cNvSpPr/>
          <p:nvPr/>
        </p:nvSpPr>
        <p:spPr>
          <a:xfrm>
            <a:off x="5314035" y="1488006"/>
            <a:ext cx="2579692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69C14D-CD58-FD7E-B59D-07B2379C88A9}"/>
              </a:ext>
            </a:extLst>
          </p:cNvPr>
          <p:cNvSpPr/>
          <p:nvPr/>
        </p:nvSpPr>
        <p:spPr>
          <a:xfrm>
            <a:off x="4810005" y="6086774"/>
            <a:ext cx="3775942" cy="687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四方向 6">
            <a:extLst>
              <a:ext uri="{FF2B5EF4-FFF2-40B4-BE49-F238E27FC236}">
                <a16:creationId xmlns:a16="http://schemas.microsoft.com/office/drawing/2014/main" id="{FF0C6710-5168-3EFD-0A2D-FDF6997B1FF0}"/>
              </a:ext>
            </a:extLst>
          </p:cNvPr>
          <p:cNvSpPr/>
          <p:nvPr/>
        </p:nvSpPr>
        <p:spPr>
          <a:xfrm>
            <a:off x="7278372" y="4954607"/>
            <a:ext cx="704159" cy="671089"/>
          </a:xfrm>
          <a:prstGeom prst="quad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9E365C-6CC2-AD83-46DD-1E547BBF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EFDFF-32DD-A92A-C6B9-88E2333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解決するための新手法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B10397-FE28-442E-CBA3-328708A92637}"/>
              </a:ext>
            </a:extLst>
          </p:cNvPr>
          <p:cNvSpPr txBox="1"/>
          <p:nvPr/>
        </p:nvSpPr>
        <p:spPr>
          <a:xfrm>
            <a:off x="140246" y="5270551"/>
            <a:ext cx="789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超音波を使用した振動型信号検出手法</a:t>
            </a:r>
            <a:endParaRPr kumimoji="1" lang="ja-JP" altLang="en-US" sz="3600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D26714-1C90-0E7C-F540-9549F34496EC}"/>
              </a:ext>
            </a:extLst>
          </p:cNvPr>
          <p:cNvSpPr/>
          <p:nvPr/>
        </p:nvSpPr>
        <p:spPr>
          <a:xfrm rot="5400000">
            <a:off x="3533768" y="4140999"/>
            <a:ext cx="812144" cy="632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470B55B-AD71-4AB1-9FCC-355A361A4AD7}"/>
              </a:ext>
            </a:extLst>
          </p:cNvPr>
          <p:cNvGrpSpPr/>
          <p:nvPr/>
        </p:nvGrpSpPr>
        <p:grpSpPr>
          <a:xfrm>
            <a:off x="947842" y="2375567"/>
            <a:ext cx="6046829" cy="923330"/>
            <a:chOff x="578364" y="2905601"/>
            <a:chExt cx="6046829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F78E4F3-3819-C819-9506-198638E77994}"/>
                </a:ext>
              </a:extLst>
            </p:cNvPr>
            <p:cNvSpPr txBox="1"/>
            <p:nvPr/>
          </p:nvSpPr>
          <p:spPr>
            <a:xfrm>
              <a:off x="1730160" y="2905601"/>
              <a:ext cx="4895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游明朝" panose="02020400000000000000" pitchFamily="18" charset="-128"/>
                  <a:ea typeface="游明朝" panose="02020400000000000000" pitchFamily="18" charset="-128"/>
                </a:rPr>
                <a:t>装置の</a:t>
              </a:r>
              <a:r>
                <a:rPr lang="ja-JP" altLang="en-US">
                  <a:latin typeface="游明朝" panose="02020400000000000000" pitchFamily="18" charset="-128"/>
                  <a:ea typeface="游明朝" panose="02020400000000000000" pitchFamily="18" charset="-128"/>
                </a:rPr>
                <a:t>大型化、コストパフォーマンスの悪さ</a:t>
              </a:r>
              <a:endParaRPr lang="en-US" altLang="ja-JP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endParaRPr lang="en-US" altLang="ja-JP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en-US" altLang="ja-JP">
                  <a:latin typeface="游明朝" panose="02020400000000000000" pitchFamily="18" charset="-128"/>
                  <a:ea typeface="游明朝" panose="02020400000000000000" pitchFamily="18" charset="-128"/>
                </a:rPr>
                <a:t>SN</a:t>
              </a:r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比</a:t>
              </a:r>
              <a:r>
                <a:rPr lang="ja-JP" altLang="en-US">
                  <a:latin typeface="游明朝" panose="02020400000000000000" pitchFamily="18" charset="-128"/>
                  <a:ea typeface="游明朝" panose="02020400000000000000" pitchFamily="18" charset="-128"/>
                </a:rPr>
                <a:t>の劣化（画質が悪い）</a:t>
              </a:r>
              <a:endPara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73976472-9132-5D16-B5DB-638A32A215C5}"/>
                </a:ext>
              </a:extLst>
            </p:cNvPr>
            <p:cNvSpPr/>
            <p:nvPr/>
          </p:nvSpPr>
          <p:spPr>
            <a:xfrm>
              <a:off x="578364" y="3437646"/>
              <a:ext cx="1200733" cy="35660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/>
                <a:t>課題点②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C19FDDD-69C7-8A9D-3D8B-B1EC21D9A562}"/>
                </a:ext>
              </a:extLst>
            </p:cNvPr>
            <p:cNvSpPr/>
            <p:nvPr/>
          </p:nvSpPr>
          <p:spPr>
            <a:xfrm>
              <a:off x="578364" y="2905601"/>
              <a:ext cx="1200733" cy="35660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/>
                <a:t>課題点➀</a:t>
              </a:r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5C783A5-21EA-C99C-C604-CAA8D9D2A619}"/>
              </a:ext>
            </a:extLst>
          </p:cNvPr>
          <p:cNvSpPr/>
          <p:nvPr/>
        </p:nvSpPr>
        <p:spPr>
          <a:xfrm>
            <a:off x="4361379" y="4211515"/>
            <a:ext cx="3469242" cy="4951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解決するための新手法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EDB9154-1829-7166-4742-4316FA35F5FA}"/>
              </a:ext>
            </a:extLst>
          </p:cNvPr>
          <p:cNvSpPr/>
          <p:nvPr/>
        </p:nvSpPr>
        <p:spPr>
          <a:xfrm>
            <a:off x="549762" y="1929140"/>
            <a:ext cx="6630803" cy="1709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343A37-F14A-E301-CFB7-8AAE9ECB7EF5}"/>
              </a:ext>
            </a:extLst>
          </p:cNvPr>
          <p:cNvSpPr txBox="1"/>
          <p:nvPr/>
        </p:nvSpPr>
        <p:spPr>
          <a:xfrm>
            <a:off x="1548208" y="1690688"/>
            <a:ext cx="47832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latin typeface="游明朝" panose="02020400000000000000" pitchFamily="18" charset="-128"/>
                <a:ea typeface="游明朝" panose="02020400000000000000" pitchFamily="18" charset="-128"/>
              </a:rPr>
              <a:t>交番磁場を使用した信号検出手法</a:t>
            </a:r>
            <a:endParaRPr kumimoji="1" lang="ja-JP" altLang="en-US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EA0D78E-2D11-B184-C66C-E2D8319F2545}"/>
              </a:ext>
            </a:extLst>
          </p:cNvPr>
          <p:cNvGrpSpPr/>
          <p:nvPr/>
        </p:nvGrpSpPr>
        <p:grpSpPr>
          <a:xfrm>
            <a:off x="8146467" y="1468429"/>
            <a:ext cx="3394039" cy="2170040"/>
            <a:chOff x="8140857" y="2044705"/>
            <a:chExt cx="3094528" cy="1965953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BBB86D0C-D19F-D101-3BAF-AF7D7DB39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734" y="2044705"/>
              <a:ext cx="2399651" cy="1965953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EB552F4-D209-F0DF-0E14-D9A900A7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857" y="2330527"/>
              <a:ext cx="818733" cy="1578459"/>
            </a:xfrm>
            <a:prstGeom prst="rect">
              <a:avLst/>
            </a:prstGeom>
          </p:spPr>
        </p:pic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443A73A1-1D44-0C37-6E57-DF01B4EAA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48" y="4331095"/>
            <a:ext cx="3117197" cy="2245631"/>
          </a:xfrm>
          <a:prstGeom prst="rect">
            <a:avLst/>
          </a:prstGeom>
        </p:spPr>
      </p:pic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ADFBD393-A670-E6CE-0028-402C8E4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572E50B-E24E-943F-819A-FEA47B34F6FF}"/>
              </a:ext>
            </a:extLst>
          </p:cNvPr>
          <p:cNvSpPr/>
          <p:nvPr/>
        </p:nvSpPr>
        <p:spPr>
          <a:xfrm>
            <a:off x="6392518" y="1415647"/>
            <a:ext cx="1012166" cy="4018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従来手法</a:t>
            </a:r>
          </a:p>
        </p:txBody>
      </p:sp>
    </p:spTree>
    <p:extLst>
      <p:ext uri="{BB962C8B-B14F-4D97-AF65-F5344CB8AC3E}">
        <p14:creationId xmlns:p14="http://schemas.microsoft.com/office/powerpoint/2010/main" val="227834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EFDFF-32DD-A92A-C6B9-88E2333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提案する新</a:t>
            </a:r>
            <a:r>
              <a:rPr kumimoji="1" lang="en-US" altLang="ja-JP"/>
              <a:t>MPI</a:t>
            </a:r>
            <a:r>
              <a:rPr kumimoji="1" lang="ja-JP" altLang="en-US"/>
              <a:t>について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DD07F31-B850-2B43-7914-26E14446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5584" cy="4351338"/>
          </a:xfrm>
        </p:spPr>
        <p:txBody>
          <a:bodyPr/>
          <a:lstStyle/>
          <a:p>
            <a:r>
              <a:rPr lang="ja-JP" altLang="en-US"/>
              <a:t>超音波型振動信号検出手法とは</a:t>
            </a:r>
            <a:r>
              <a:rPr lang="en-US" altLang="ja-JP"/>
              <a:t>...</a:t>
            </a:r>
            <a:br>
              <a:rPr lang="en-US" altLang="ja-JP"/>
            </a:br>
            <a:r>
              <a:rPr lang="ja-JP" altLang="en-US"/>
              <a:t>　交番磁場を使用せず、</a:t>
            </a:r>
            <a:r>
              <a:rPr lang="ja-JP" altLang="en-US" b="1"/>
              <a:t>超音波の照射によって粒子を振動させることで、磁気信号を検出</a:t>
            </a:r>
            <a:r>
              <a:rPr lang="ja-JP" altLang="en-US"/>
              <a:t>する手法</a:t>
            </a:r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105D98E-8E88-55EE-C180-77B41B1E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31" y="3025918"/>
            <a:ext cx="5205909" cy="3750341"/>
          </a:xfrm>
          <a:prstGeom prst="rect">
            <a:avLst/>
          </a:prstGeom>
        </p:spPr>
      </p:pic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8D36CA0-8BB5-D5D0-A2EE-313094568207}"/>
              </a:ext>
            </a:extLst>
          </p:cNvPr>
          <p:cNvGrpSpPr/>
          <p:nvPr/>
        </p:nvGrpSpPr>
        <p:grpSpPr>
          <a:xfrm>
            <a:off x="4936288" y="4085338"/>
            <a:ext cx="1118573" cy="1213234"/>
            <a:chOff x="9564386" y="4001191"/>
            <a:chExt cx="1118573" cy="1213234"/>
          </a:xfrm>
        </p:grpSpPr>
        <p:sp>
          <p:nvSpPr>
            <p:cNvPr id="54" name="円弧 53">
              <a:extLst>
                <a:ext uri="{FF2B5EF4-FFF2-40B4-BE49-F238E27FC236}">
                  <a16:creationId xmlns:a16="http://schemas.microsoft.com/office/drawing/2014/main" id="{A1354037-1B6E-13EA-F06F-2EC106D429FA}"/>
                </a:ext>
              </a:extLst>
            </p:cNvPr>
            <p:cNvSpPr/>
            <p:nvPr/>
          </p:nvSpPr>
          <p:spPr>
            <a:xfrm rot="10800000">
              <a:off x="9564386" y="4001191"/>
              <a:ext cx="829084" cy="1213234"/>
            </a:xfrm>
            <a:prstGeom prst="arc">
              <a:avLst>
                <a:gd name="adj1" fmla="val 17694107"/>
                <a:gd name="adj2" fmla="val 33658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弧 59">
              <a:extLst>
                <a:ext uri="{FF2B5EF4-FFF2-40B4-BE49-F238E27FC236}">
                  <a16:creationId xmlns:a16="http://schemas.microsoft.com/office/drawing/2014/main" id="{432A7EAF-BB25-82B0-CF58-B6C1ACD17CC9}"/>
                </a:ext>
              </a:extLst>
            </p:cNvPr>
            <p:cNvSpPr/>
            <p:nvPr/>
          </p:nvSpPr>
          <p:spPr>
            <a:xfrm rot="10800000">
              <a:off x="9811218" y="4158427"/>
              <a:ext cx="676798" cy="924066"/>
            </a:xfrm>
            <a:prstGeom prst="arc">
              <a:avLst>
                <a:gd name="adj1" fmla="val 17694107"/>
                <a:gd name="adj2" fmla="val 33658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59785BB8-36AB-7F5A-618C-74BCA77741D4}"/>
                </a:ext>
              </a:extLst>
            </p:cNvPr>
            <p:cNvSpPr/>
            <p:nvPr/>
          </p:nvSpPr>
          <p:spPr>
            <a:xfrm rot="10800000">
              <a:off x="10078676" y="4250211"/>
              <a:ext cx="473153" cy="740495"/>
            </a:xfrm>
            <a:prstGeom prst="arc">
              <a:avLst>
                <a:gd name="adj1" fmla="val 17694107"/>
                <a:gd name="adj2" fmla="val 33658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6D3B102F-7DC4-B39D-E781-8EF06FEDC1BC}"/>
                </a:ext>
              </a:extLst>
            </p:cNvPr>
            <p:cNvSpPr/>
            <p:nvPr/>
          </p:nvSpPr>
          <p:spPr>
            <a:xfrm rot="10800000">
              <a:off x="10366532" y="4403704"/>
              <a:ext cx="316427" cy="454395"/>
            </a:xfrm>
            <a:prstGeom prst="arc">
              <a:avLst>
                <a:gd name="adj1" fmla="val 17694107"/>
                <a:gd name="adj2" fmla="val 336583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スライド番号プレースホルダー 64">
            <a:extLst>
              <a:ext uri="{FF2B5EF4-FFF2-40B4-BE49-F238E27FC236}">
                <a16:creationId xmlns:a16="http://schemas.microsoft.com/office/drawing/2014/main" id="{8895E722-ACBD-88D4-2BFB-75A7616E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EFDFF-32DD-A92A-C6B9-88E2333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超音波型振動信号検出手法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F3E224-A771-9C16-7F65-14FCADE8D31D}"/>
              </a:ext>
            </a:extLst>
          </p:cNvPr>
          <p:cNvSpPr txBox="1"/>
          <p:nvPr/>
        </p:nvSpPr>
        <p:spPr>
          <a:xfrm>
            <a:off x="1451454" y="1951847"/>
            <a:ext cx="48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装置の</a:t>
            </a:r>
            <a:r>
              <a:rPr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大型化、コストパフォーマンスの悪さ</a:t>
            </a:r>
            <a:endParaRPr lang="en-US" altLang="ja-JP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B6B174-B757-94B9-DAE6-C239081F0F91}"/>
              </a:ext>
            </a:extLst>
          </p:cNvPr>
          <p:cNvSpPr/>
          <p:nvPr/>
        </p:nvSpPr>
        <p:spPr>
          <a:xfrm>
            <a:off x="354880" y="4305809"/>
            <a:ext cx="1200733" cy="356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課題点②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E493E5-739A-E419-E7A3-1A0EA2FB5D99}"/>
              </a:ext>
            </a:extLst>
          </p:cNvPr>
          <p:cNvSpPr/>
          <p:nvPr/>
        </p:nvSpPr>
        <p:spPr>
          <a:xfrm>
            <a:off x="299658" y="1951847"/>
            <a:ext cx="1200733" cy="3566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課題点➀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CF85BE-1788-ECAF-902B-FEB7ACCFC175}"/>
              </a:ext>
            </a:extLst>
          </p:cNvPr>
          <p:cNvSpPr txBox="1"/>
          <p:nvPr/>
        </p:nvSpPr>
        <p:spPr>
          <a:xfrm>
            <a:off x="1520893" y="4305809"/>
            <a:ext cx="48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游明朝" panose="02020400000000000000" pitchFamily="18" charset="-128"/>
                <a:ea typeface="游明朝" panose="02020400000000000000" pitchFamily="18" charset="-128"/>
              </a:rPr>
              <a:t>SN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比</a:t>
            </a:r>
            <a:r>
              <a:rPr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の劣化（画質が悪い）</a:t>
            </a:r>
            <a:endParaRPr kumimoji="1" lang="en-US" altLang="ja-JP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755EBB-50B5-3AF7-6AC4-1F6FA05FD6C5}"/>
              </a:ext>
            </a:extLst>
          </p:cNvPr>
          <p:cNvSpPr txBox="1"/>
          <p:nvPr/>
        </p:nvSpPr>
        <p:spPr>
          <a:xfrm>
            <a:off x="354880" y="2552191"/>
            <a:ext cx="55082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⇒</a:t>
            </a:r>
            <a:r>
              <a:rPr kumimoji="1" lang="ja-JP" altLang="en-US" sz="2800" b="1">
                <a:latin typeface="游明朝" panose="02020400000000000000" pitchFamily="18" charset="-128"/>
                <a:ea typeface="游明朝" panose="02020400000000000000" pitchFamily="18" charset="-128"/>
              </a:rPr>
              <a:t>交番磁場形成用のコイルが不要</a:t>
            </a:r>
            <a:r>
              <a:rPr kumimoji="1"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のため改善</a:t>
            </a:r>
            <a:endParaRPr kumimoji="1"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29C481-99DF-7810-1675-6AFB63CFF17D}"/>
              </a:ext>
            </a:extLst>
          </p:cNvPr>
          <p:cNvSpPr txBox="1"/>
          <p:nvPr/>
        </p:nvSpPr>
        <p:spPr>
          <a:xfrm>
            <a:off x="354880" y="4923574"/>
            <a:ext cx="6333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⇒交番磁場を使わないため、</a:t>
            </a:r>
            <a:r>
              <a:rPr kumimoji="1" lang="ja-JP" altLang="en-US" sz="2800" b="1">
                <a:latin typeface="游明朝" panose="02020400000000000000" pitchFamily="18" charset="-128"/>
                <a:ea typeface="游明朝" panose="02020400000000000000" pitchFamily="18" charset="-128"/>
              </a:rPr>
              <a:t>周波数成分の</a:t>
            </a:r>
            <a:br>
              <a:rPr kumimoji="1" lang="en-US" altLang="ja-JP" sz="2800" b="1">
                <a:latin typeface="游明朝" panose="02020400000000000000" pitchFamily="18" charset="-128"/>
                <a:ea typeface="游明朝" panose="02020400000000000000" pitchFamily="18" charset="-128"/>
              </a:rPr>
            </a:br>
            <a:r>
              <a:rPr kumimoji="1" lang="ja-JP" altLang="en-US" sz="2800" b="1">
                <a:latin typeface="游明朝" panose="02020400000000000000" pitchFamily="18" charset="-128"/>
                <a:ea typeface="游明朝" panose="02020400000000000000" pitchFamily="18" charset="-128"/>
              </a:rPr>
              <a:t>　全て</a:t>
            </a:r>
            <a:r>
              <a:rPr lang="ja-JP" altLang="en-US" sz="2800" b="1">
                <a:latin typeface="游明朝" panose="02020400000000000000" pitchFamily="18" charset="-128"/>
                <a:ea typeface="游明朝" panose="02020400000000000000" pitchFamily="18" charset="-128"/>
              </a:rPr>
              <a:t>が使用可能</a:t>
            </a:r>
            <a:r>
              <a:rPr lang="ja-JP" altLang="en-US" sz="2400">
                <a:latin typeface="游明朝" panose="02020400000000000000" pitchFamily="18" charset="-128"/>
                <a:ea typeface="游明朝" panose="02020400000000000000" pitchFamily="18" charset="-128"/>
              </a:rPr>
              <a:t>になるため改善</a:t>
            </a:r>
            <a:endParaRPr kumimoji="1" lang="en-US" altLang="ja-JP" sz="240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FCD83E68-9575-479D-B50E-4259A7A9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14" y="4563860"/>
            <a:ext cx="2732919" cy="220167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5FC52F65-2DE2-7BDD-AD40-EF50229A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78" y="4712020"/>
            <a:ext cx="2555367" cy="2053511"/>
          </a:xfrm>
          <a:prstGeom prst="rect">
            <a:avLst/>
          </a:prstGeom>
        </p:spPr>
      </p:pic>
      <p:sp>
        <p:nvSpPr>
          <p:cNvPr id="78" name="矢印: 右 77">
            <a:extLst>
              <a:ext uri="{FF2B5EF4-FFF2-40B4-BE49-F238E27FC236}">
                <a16:creationId xmlns:a16="http://schemas.microsoft.com/office/drawing/2014/main" id="{94A9223B-AB7C-9B56-2223-4BB327FCDA97}"/>
              </a:ext>
            </a:extLst>
          </p:cNvPr>
          <p:cNvSpPr/>
          <p:nvPr/>
        </p:nvSpPr>
        <p:spPr>
          <a:xfrm>
            <a:off x="9148845" y="5535670"/>
            <a:ext cx="402845" cy="258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251991D-B85D-1105-210F-C4E792239DFA}"/>
              </a:ext>
            </a:extLst>
          </p:cNvPr>
          <p:cNvSpPr txBox="1"/>
          <p:nvPr/>
        </p:nvSpPr>
        <p:spPr>
          <a:xfrm>
            <a:off x="6883989" y="1436282"/>
            <a:ext cx="19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交番磁場式</a:t>
            </a:r>
            <a:r>
              <a:rPr kumimoji="1" lang="en-US" altLang="ja-JP" b="1"/>
              <a:t>MPI</a:t>
            </a:r>
            <a:endParaRPr kumimoji="1" lang="ja-JP" altLang="en-US" b="1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311C27-DF7E-404B-1A57-5348FE0F8DBD}"/>
              </a:ext>
            </a:extLst>
          </p:cNvPr>
          <p:cNvSpPr txBox="1"/>
          <p:nvPr/>
        </p:nvSpPr>
        <p:spPr>
          <a:xfrm>
            <a:off x="10198268" y="1436282"/>
            <a:ext cx="19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超音波</a:t>
            </a:r>
            <a:r>
              <a:rPr lang="ja-JP" altLang="en-US" b="1"/>
              <a:t>式</a:t>
            </a:r>
            <a:r>
              <a:rPr kumimoji="1" lang="en-US" altLang="ja-JP" b="1"/>
              <a:t>MPI</a:t>
            </a:r>
            <a:endParaRPr kumimoji="1" lang="ja-JP" altLang="en-US" b="1"/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48E35741-4CFA-D71B-6753-50D298C1D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38" y="1847369"/>
            <a:ext cx="2399651" cy="1965953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2C0DF91-A34F-125B-644E-6F07E8680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61" y="2133191"/>
            <a:ext cx="818733" cy="1578459"/>
          </a:xfrm>
          <a:prstGeom prst="rect">
            <a:avLst/>
          </a:prstGeom>
        </p:spPr>
      </p:pic>
      <p:sp>
        <p:nvSpPr>
          <p:cNvPr id="138" name="矢印: 右 137">
            <a:extLst>
              <a:ext uri="{FF2B5EF4-FFF2-40B4-BE49-F238E27FC236}">
                <a16:creationId xmlns:a16="http://schemas.microsoft.com/office/drawing/2014/main" id="{D6BF9981-21F4-BB3C-5B97-39A679F205CA}"/>
              </a:ext>
            </a:extLst>
          </p:cNvPr>
          <p:cNvSpPr/>
          <p:nvPr/>
        </p:nvSpPr>
        <p:spPr>
          <a:xfrm>
            <a:off x="9122101" y="2714046"/>
            <a:ext cx="402845" cy="258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22BCCDD9-E7A3-B05A-99DB-766C7C78C376}"/>
              </a:ext>
            </a:extLst>
          </p:cNvPr>
          <p:cNvSpPr txBox="1"/>
          <p:nvPr/>
        </p:nvSpPr>
        <p:spPr>
          <a:xfrm>
            <a:off x="10113403" y="4213676"/>
            <a:ext cx="19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超音波</a:t>
            </a:r>
            <a:r>
              <a:rPr lang="ja-JP" altLang="en-US" b="1"/>
              <a:t>式</a:t>
            </a:r>
            <a:r>
              <a:rPr kumimoji="1" lang="en-US" altLang="ja-JP" b="1"/>
              <a:t>MPI</a:t>
            </a:r>
            <a:endParaRPr kumimoji="1" lang="ja-JP" altLang="en-US" b="1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A3B1DBD-DFC5-ECA2-1A82-A68F0F4B305A}"/>
              </a:ext>
            </a:extLst>
          </p:cNvPr>
          <p:cNvSpPr txBox="1"/>
          <p:nvPr/>
        </p:nvSpPr>
        <p:spPr>
          <a:xfrm>
            <a:off x="6883989" y="4197016"/>
            <a:ext cx="19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交番磁場式</a:t>
            </a:r>
            <a:r>
              <a:rPr kumimoji="1" lang="en-US" altLang="ja-JP" b="1"/>
              <a:t>MPI</a:t>
            </a:r>
            <a:endParaRPr kumimoji="1" lang="ja-JP" altLang="en-US" b="1"/>
          </a:p>
        </p:txBody>
      </p:sp>
      <p:pic>
        <p:nvPicPr>
          <p:cNvPr id="178" name="図 177">
            <a:extLst>
              <a:ext uri="{FF2B5EF4-FFF2-40B4-BE49-F238E27FC236}">
                <a16:creationId xmlns:a16="http://schemas.microsoft.com/office/drawing/2014/main" id="{3F2C7291-0848-E5BE-E84B-D8340AC4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46" y="1969402"/>
            <a:ext cx="2645799" cy="1906036"/>
          </a:xfrm>
          <a:prstGeom prst="rect">
            <a:avLst/>
          </a:prstGeom>
        </p:spPr>
      </p:pic>
      <p:sp>
        <p:nvSpPr>
          <p:cNvPr id="179" name="スライド番号プレースホルダー 178">
            <a:extLst>
              <a:ext uri="{FF2B5EF4-FFF2-40B4-BE49-F238E27FC236}">
                <a16:creationId xmlns:a16="http://schemas.microsoft.com/office/drawing/2014/main" id="{AAFB204A-211F-0F7E-F951-C3878AC3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2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A4F92-B22D-70E1-B350-88E2F8E8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本研究の目的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9E165C7-AAD8-0695-5A1A-8F60A6F3370A}"/>
              </a:ext>
            </a:extLst>
          </p:cNvPr>
          <p:cNvSpPr/>
          <p:nvPr/>
        </p:nvSpPr>
        <p:spPr>
          <a:xfrm>
            <a:off x="322386" y="1906302"/>
            <a:ext cx="11483502" cy="49040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AFF830-6BB9-9D30-7013-556933439327}"/>
              </a:ext>
            </a:extLst>
          </p:cNvPr>
          <p:cNvSpPr txBox="1"/>
          <p:nvPr/>
        </p:nvSpPr>
        <p:spPr>
          <a:xfrm>
            <a:off x="697991" y="2532126"/>
            <a:ext cx="6605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実証するには</a:t>
            </a:r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...</a:t>
            </a: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　技術が実現可能であることを</a:t>
            </a:r>
            <a:r>
              <a:rPr lang="ja-JP" altLang="en-US" sz="2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証明するデータが必要</a:t>
            </a: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　（</a:t>
            </a:r>
            <a:r>
              <a:rPr lang="ja-JP" altLang="en-US" sz="20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原理検証を行う必要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がある）</a:t>
            </a:r>
            <a:endParaRPr kumimoji="1"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9036A85-4B37-4A58-B9D4-75B1198986C5}"/>
              </a:ext>
            </a:extLst>
          </p:cNvPr>
          <p:cNvSpPr/>
          <p:nvPr/>
        </p:nvSpPr>
        <p:spPr>
          <a:xfrm>
            <a:off x="1939053" y="1398537"/>
            <a:ext cx="8230703" cy="10629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＜本研究の目的＞</a:t>
            </a:r>
            <a:br>
              <a:rPr kumimoji="1" lang="en-US" altLang="ja-JP" sz="20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振動型</a:t>
            </a:r>
            <a:r>
              <a:rPr lang="en-US" altLang="ja-JP" sz="2800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MPI</a:t>
            </a:r>
            <a:r>
              <a:rPr lang="ja-JP" altLang="en-US" sz="2800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が実現可能なことを実証すること</a:t>
            </a:r>
            <a:endParaRPr kumimoji="1" lang="ja-JP" altLang="en-US" sz="2800" b="1" dirty="0">
              <a:solidFill>
                <a:srgbClr val="E24E26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D9840977-6260-2C4E-F5D8-202964B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14</a:t>
            </a:fld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E2B3DB43-B3D0-F062-0282-A764980E57D5}"/>
              </a:ext>
            </a:extLst>
          </p:cNvPr>
          <p:cNvSpPr/>
          <p:nvPr/>
        </p:nvSpPr>
        <p:spPr>
          <a:xfrm>
            <a:off x="630673" y="4061505"/>
            <a:ext cx="5629882" cy="25930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ECFB989-AC6C-23AA-5145-C7E30B9C9ADF}"/>
              </a:ext>
            </a:extLst>
          </p:cNvPr>
          <p:cNvSpPr/>
          <p:nvPr/>
        </p:nvSpPr>
        <p:spPr>
          <a:xfrm>
            <a:off x="571427" y="3791060"/>
            <a:ext cx="2735252" cy="5408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計測実験</a:t>
            </a:r>
            <a:r>
              <a:rPr kumimoji="1"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（再現性の証明）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362C5AA-59CA-64A2-4B8E-E7DE64A9768B}"/>
              </a:ext>
            </a:extLst>
          </p:cNvPr>
          <p:cNvSpPr/>
          <p:nvPr/>
        </p:nvSpPr>
        <p:spPr>
          <a:xfrm>
            <a:off x="6646635" y="4054950"/>
            <a:ext cx="4900205" cy="2104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56EAC24-4EAA-F82A-C398-ED4208C82534}"/>
              </a:ext>
            </a:extLst>
          </p:cNvPr>
          <p:cNvSpPr/>
          <p:nvPr/>
        </p:nvSpPr>
        <p:spPr>
          <a:xfrm>
            <a:off x="6453595" y="3777951"/>
            <a:ext cx="2633341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数値解析（妥当性の確認）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E4AA8E-FBEA-A65B-3F30-64B3E13E01B2}"/>
              </a:ext>
            </a:extLst>
          </p:cNvPr>
          <p:cNvSpPr txBox="1"/>
          <p:nvPr/>
        </p:nvSpPr>
        <p:spPr>
          <a:xfrm>
            <a:off x="623398" y="4356950"/>
            <a:ext cx="5830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➀音圧計測</a:t>
            </a:r>
            <a:endParaRPr kumimoji="1" lang="en-US" altLang="ja-JP" b="1">
              <a:solidFill>
                <a:srgbClr val="E24E26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⇒照射する超音波がどれほどの音圧を与えるのかを</a:t>
            </a:r>
            <a:br>
              <a:rPr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調べる</a:t>
            </a:r>
            <a:endParaRPr kumimoji="1" lang="en-US" altLang="ja-JP" b="1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kumimoji="1" lang="ja-JP" altLang="en-US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振動変位計測</a:t>
            </a:r>
            <a:br>
              <a:rPr kumimoji="1"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⇒粒子が照射した超音波によりどれほど揺れるのか</a:t>
            </a:r>
            <a:br>
              <a:rPr kumimoji="1"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を調べる</a:t>
            </a:r>
            <a:endParaRPr kumimoji="1" lang="en-US" altLang="ja-JP" b="1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③磁気計測</a:t>
            </a:r>
            <a:br>
              <a:rPr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⇒実際に粒子から信号を検出できることを調べる</a:t>
            </a:r>
            <a:endParaRPr kumimoji="1" lang="en-US" altLang="ja-JP" b="1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8A7EE1-A076-2063-16D7-51CFD04D6994}"/>
              </a:ext>
            </a:extLst>
          </p:cNvPr>
          <p:cNvSpPr txBox="1"/>
          <p:nvPr/>
        </p:nvSpPr>
        <p:spPr>
          <a:xfrm>
            <a:off x="6646635" y="4356950"/>
            <a:ext cx="4914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➀音圧解析</a:t>
            </a:r>
            <a:br>
              <a:rPr kumimoji="1" lang="en-US" altLang="ja-JP" b="1">
                <a:solidFill>
                  <a:srgbClr val="E24E2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b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②振動変位解析</a:t>
            </a:r>
            <a:endParaRPr lang="en-US" altLang="ja-JP" b="1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b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③磁気解析</a:t>
            </a:r>
            <a:br>
              <a:rPr kumimoji="1" lang="en-US" altLang="ja-JP" b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⇒計測実験の結果の妥当性を確認する</a:t>
            </a:r>
            <a:br>
              <a:rPr kumimoji="1"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（有限要素法に基づくシミュレーション</a:t>
            </a:r>
            <a:br>
              <a:rPr kumimoji="1" lang="en-US" altLang="ja-JP" b="1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により解析を行う）</a:t>
            </a:r>
            <a:endParaRPr kumimoji="1" lang="en-US" altLang="ja-JP" b="1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156F871-327C-BF5A-2D2B-F0D02CAC0379}"/>
              </a:ext>
            </a:extLst>
          </p:cNvPr>
          <p:cNvSpPr txBox="1"/>
          <p:nvPr/>
        </p:nvSpPr>
        <p:spPr>
          <a:xfrm>
            <a:off x="6846722" y="6180515"/>
            <a:ext cx="4249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有限要素法</a:t>
            </a:r>
            <a:r>
              <a:rPr kumimoji="1"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br>
              <a:rPr kumimoji="1"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解析対象を有限個の要素に分割して、様々な方程式を解くことで挙動を求める方法</a:t>
            </a:r>
            <a:endParaRPr kumimoji="1" lang="en-US" altLang="ja-JP" sz="11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29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0F4557-75F8-A9D6-0002-D541D4228D2C}"/>
              </a:ext>
            </a:extLst>
          </p:cNvPr>
          <p:cNvSpPr/>
          <p:nvPr/>
        </p:nvSpPr>
        <p:spPr>
          <a:xfrm>
            <a:off x="6178884" y="2310021"/>
            <a:ext cx="2243928" cy="29867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727DA7-D081-B0B4-3FFA-CCA41B96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各実験のイメージ図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5AD72-1D6B-28DF-25E8-E7DBB44F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7AC652-7084-8D93-FBB1-9AC4102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34"/>
          <a:stretch/>
        </p:blipFill>
        <p:spPr>
          <a:xfrm>
            <a:off x="3781823" y="3581773"/>
            <a:ext cx="1796812" cy="23959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738263F-2084-DB28-46E6-49785828E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87" t="66862"/>
          <a:stretch/>
        </p:blipFill>
        <p:spPr>
          <a:xfrm>
            <a:off x="5668392" y="5296760"/>
            <a:ext cx="3018081" cy="1009767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EC0CCF7-4928-649F-E43E-192FA031685C}"/>
              </a:ext>
            </a:extLst>
          </p:cNvPr>
          <p:cNvGrpSpPr/>
          <p:nvPr/>
        </p:nvGrpSpPr>
        <p:grpSpPr>
          <a:xfrm>
            <a:off x="7404685" y="4054172"/>
            <a:ext cx="427087" cy="807813"/>
            <a:chOff x="2071320" y="2778269"/>
            <a:chExt cx="427087" cy="80781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96FDAF1-08D1-60BE-9141-6D3916502AB2}"/>
                </a:ext>
              </a:extLst>
            </p:cNvPr>
            <p:cNvSpPr/>
            <p:nvPr/>
          </p:nvSpPr>
          <p:spPr>
            <a:xfrm>
              <a:off x="2071320" y="2778269"/>
              <a:ext cx="427087" cy="807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68B4C6C-0AF5-B936-511F-12EB3A289139}"/>
                </a:ext>
              </a:extLst>
            </p:cNvPr>
            <p:cNvSpPr/>
            <p:nvPr/>
          </p:nvSpPr>
          <p:spPr>
            <a:xfrm>
              <a:off x="2211962" y="2962812"/>
              <a:ext cx="145801" cy="438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64AA799-BE0A-561A-09C7-78FDA3A6821B}"/>
              </a:ext>
            </a:extLst>
          </p:cNvPr>
          <p:cNvCxnSpPr/>
          <p:nvPr/>
        </p:nvCxnSpPr>
        <p:spPr>
          <a:xfrm>
            <a:off x="5578635" y="4491078"/>
            <a:ext cx="18260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AF7C72C4-C346-2114-FFF7-6EDEB6E5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12" y="3596094"/>
            <a:ext cx="981541" cy="1615580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C72166E-CD04-4CD6-F9A4-6C2173E9C570}"/>
              </a:ext>
            </a:extLst>
          </p:cNvPr>
          <p:cNvSpPr/>
          <p:nvPr/>
        </p:nvSpPr>
        <p:spPr>
          <a:xfrm>
            <a:off x="494970" y="2281985"/>
            <a:ext cx="2719559" cy="29867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5ABC4F1A-551C-32E4-201A-F7C99459C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87" t="66862"/>
          <a:stretch/>
        </p:blipFill>
        <p:spPr>
          <a:xfrm>
            <a:off x="333888" y="5268724"/>
            <a:ext cx="3018081" cy="100976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3F3625C-11D2-B7A0-0A48-51A7DACA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2" y="3579278"/>
            <a:ext cx="981541" cy="161558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A11221C6-82BD-6027-B561-17BAAD2CB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34" y="4443081"/>
            <a:ext cx="1502196" cy="45719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32459C5-FF5F-686A-6B8E-EE32F524292F}"/>
              </a:ext>
            </a:extLst>
          </p:cNvPr>
          <p:cNvGrpSpPr/>
          <p:nvPr/>
        </p:nvGrpSpPr>
        <p:grpSpPr>
          <a:xfrm>
            <a:off x="732141" y="4162661"/>
            <a:ext cx="744370" cy="617080"/>
            <a:chOff x="6279188" y="2137340"/>
            <a:chExt cx="744370" cy="617080"/>
          </a:xfrm>
        </p:grpSpPr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F343F5FA-E83E-41EA-AF0C-C2D1D5CDA45E}"/>
                </a:ext>
              </a:extLst>
            </p:cNvPr>
            <p:cNvSpPr/>
            <p:nvPr/>
          </p:nvSpPr>
          <p:spPr>
            <a:xfrm>
              <a:off x="6279188" y="2137340"/>
              <a:ext cx="531129" cy="617080"/>
            </a:xfrm>
            <a:prstGeom prst="arc">
              <a:avLst>
                <a:gd name="adj1" fmla="val 17793177"/>
                <a:gd name="adj2" fmla="val 3776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719D139-A02D-9FDD-E24D-ADFC4E1E9722}"/>
                </a:ext>
              </a:extLst>
            </p:cNvPr>
            <p:cNvGrpSpPr/>
            <p:nvPr/>
          </p:nvGrpSpPr>
          <p:grpSpPr>
            <a:xfrm>
              <a:off x="6374623" y="2188753"/>
              <a:ext cx="648935" cy="532008"/>
              <a:chOff x="6374623" y="2188753"/>
              <a:chExt cx="648935" cy="532008"/>
            </a:xfrm>
          </p:grpSpPr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6BFCB87C-5EA3-45B3-24A2-2B6D054545C0}"/>
                  </a:ext>
                </a:extLst>
              </p:cNvPr>
              <p:cNvSpPr/>
              <p:nvPr/>
            </p:nvSpPr>
            <p:spPr>
              <a:xfrm>
                <a:off x="6374623" y="2188753"/>
                <a:ext cx="553500" cy="532008"/>
              </a:xfrm>
              <a:prstGeom prst="arc">
                <a:avLst>
                  <a:gd name="adj1" fmla="val 19104619"/>
                  <a:gd name="adj2" fmla="val 240509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弧 65">
                <a:extLst>
                  <a:ext uri="{FF2B5EF4-FFF2-40B4-BE49-F238E27FC236}">
                    <a16:creationId xmlns:a16="http://schemas.microsoft.com/office/drawing/2014/main" id="{106AAD35-F392-3A74-CA16-23C0E288D218}"/>
                  </a:ext>
                </a:extLst>
              </p:cNvPr>
              <p:cNvSpPr/>
              <p:nvPr/>
            </p:nvSpPr>
            <p:spPr>
              <a:xfrm>
                <a:off x="6438934" y="2236109"/>
                <a:ext cx="584624" cy="434164"/>
              </a:xfrm>
              <a:prstGeom prst="arc">
                <a:avLst>
                  <a:gd name="adj1" fmla="val 19946077"/>
                  <a:gd name="adj2" fmla="val 17445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96C685E-7702-B1D6-9D72-44858133535D}"/>
              </a:ext>
            </a:extLst>
          </p:cNvPr>
          <p:cNvSpPr/>
          <p:nvPr/>
        </p:nvSpPr>
        <p:spPr>
          <a:xfrm>
            <a:off x="9443796" y="2310021"/>
            <a:ext cx="2243928" cy="29867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E633494-D8C6-A314-577A-AC4F95F1A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87" t="66862"/>
          <a:stretch/>
        </p:blipFill>
        <p:spPr>
          <a:xfrm>
            <a:off x="8933304" y="5296760"/>
            <a:ext cx="3018081" cy="1009767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C15EC2B-B6AB-E7A9-88C2-F6E111534708}"/>
              </a:ext>
            </a:extLst>
          </p:cNvPr>
          <p:cNvGrpSpPr/>
          <p:nvPr/>
        </p:nvGrpSpPr>
        <p:grpSpPr>
          <a:xfrm>
            <a:off x="10427076" y="3914491"/>
            <a:ext cx="912130" cy="1087177"/>
            <a:chOff x="2115499" y="2509876"/>
            <a:chExt cx="912130" cy="1087177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6CD9B9A-F0FF-B101-FFFD-40B84AE56047}"/>
                </a:ext>
              </a:extLst>
            </p:cNvPr>
            <p:cNvSpPr/>
            <p:nvPr/>
          </p:nvSpPr>
          <p:spPr>
            <a:xfrm>
              <a:off x="2115499" y="2509876"/>
              <a:ext cx="912130" cy="10871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155D701-9B20-3677-AE05-B0BA949396E8}"/>
                </a:ext>
              </a:extLst>
            </p:cNvPr>
            <p:cNvSpPr/>
            <p:nvPr/>
          </p:nvSpPr>
          <p:spPr>
            <a:xfrm>
              <a:off x="2204136" y="2677930"/>
              <a:ext cx="734857" cy="75107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80D4FB40-1C3F-314F-88FD-39054AFC5BD7}"/>
              </a:ext>
            </a:extLst>
          </p:cNvPr>
          <p:cNvGrpSpPr/>
          <p:nvPr/>
        </p:nvGrpSpPr>
        <p:grpSpPr>
          <a:xfrm>
            <a:off x="10669597" y="4054172"/>
            <a:ext cx="427087" cy="807813"/>
            <a:chOff x="2071320" y="2778269"/>
            <a:chExt cx="427087" cy="807813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F22148-8D22-43C3-2C02-901826F1DC34}"/>
                </a:ext>
              </a:extLst>
            </p:cNvPr>
            <p:cNvSpPr/>
            <p:nvPr/>
          </p:nvSpPr>
          <p:spPr>
            <a:xfrm>
              <a:off x="2071320" y="2778269"/>
              <a:ext cx="427087" cy="807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A5395C3F-04A2-61C2-5BBC-BD32BE57CD85}"/>
                </a:ext>
              </a:extLst>
            </p:cNvPr>
            <p:cNvSpPr/>
            <p:nvPr/>
          </p:nvSpPr>
          <p:spPr>
            <a:xfrm>
              <a:off x="2211962" y="2962812"/>
              <a:ext cx="145801" cy="438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2BCC28FD-1F01-F63A-81EC-ABD238D53D2F}"/>
              </a:ext>
            </a:extLst>
          </p:cNvPr>
          <p:cNvGrpSpPr/>
          <p:nvPr/>
        </p:nvGrpSpPr>
        <p:grpSpPr>
          <a:xfrm>
            <a:off x="10450817" y="3947490"/>
            <a:ext cx="912130" cy="1087177"/>
            <a:chOff x="2115499" y="2509876"/>
            <a:chExt cx="912130" cy="1087177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4F3F9CC-13E5-5D32-27AD-844C99DBFA26}"/>
                </a:ext>
              </a:extLst>
            </p:cNvPr>
            <p:cNvSpPr/>
            <p:nvPr/>
          </p:nvSpPr>
          <p:spPr>
            <a:xfrm>
              <a:off x="2115499" y="2509876"/>
              <a:ext cx="912130" cy="108717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F2E439DE-DE8F-37BA-AB0A-0478D67BC6B9}"/>
                </a:ext>
              </a:extLst>
            </p:cNvPr>
            <p:cNvSpPr/>
            <p:nvPr/>
          </p:nvSpPr>
          <p:spPr>
            <a:xfrm>
              <a:off x="2204136" y="2677930"/>
              <a:ext cx="734857" cy="75107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0" name="図 79">
            <a:extLst>
              <a:ext uri="{FF2B5EF4-FFF2-40B4-BE49-F238E27FC236}">
                <a16:creationId xmlns:a16="http://schemas.microsoft.com/office/drawing/2014/main" id="{A40667BB-2983-B9F0-CB25-0C85E12A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624" y="3596094"/>
            <a:ext cx="981541" cy="1615580"/>
          </a:xfrm>
          <a:prstGeom prst="rect">
            <a:avLst/>
          </a:prstGeom>
        </p:spPr>
      </p:pic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3C29C25-24ED-94B5-5D19-C58BCCA33BB2}"/>
              </a:ext>
            </a:extLst>
          </p:cNvPr>
          <p:cNvGrpSpPr/>
          <p:nvPr/>
        </p:nvGrpSpPr>
        <p:grpSpPr>
          <a:xfrm>
            <a:off x="6526318" y="4193074"/>
            <a:ext cx="744370" cy="617080"/>
            <a:chOff x="6279188" y="2137340"/>
            <a:chExt cx="744370" cy="617080"/>
          </a:xfrm>
        </p:grpSpPr>
        <p:sp>
          <p:nvSpPr>
            <p:cNvPr id="82" name="円弧 81">
              <a:extLst>
                <a:ext uri="{FF2B5EF4-FFF2-40B4-BE49-F238E27FC236}">
                  <a16:creationId xmlns:a16="http://schemas.microsoft.com/office/drawing/2014/main" id="{3C770DF7-51F8-A4A8-C0DB-F8A170FD260F}"/>
                </a:ext>
              </a:extLst>
            </p:cNvPr>
            <p:cNvSpPr/>
            <p:nvPr/>
          </p:nvSpPr>
          <p:spPr>
            <a:xfrm>
              <a:off x="6279188" y="2137340"/>
              <a:ext cx="531129" cy="617080"/>
            </a:xfrm>
            <a:prstGeom prst="arc">
              <a:avLst>
                <a:gd name="adj1" fmla="val 17793177"/>
                <a:gd name="adj2" fmla="val 3776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AE61D4E9-11B3-3328-2DDB-224ABAC11F78}"/>
                </a:ext>
              </a:extLst>
            </p:cNvPr>
            <p:cNvGrpSpPr/>
            <p:nvPr/>
          </p:nvGrpSpPr>
          <p:grpSpPr>
            <a:xfrm>
              <a:off x="6374623" y="2188753"/>
              <a:ext cx="648935" cy="532008"/>
              <a:chOff x="6374623" y="2188753"/>
              <a:chExt cx="648935" cy="532008"/>
            </a:xfrm>
          </p:grpSpPr>
          <p:sp>
            <p:nvSpPr>
              <p:cNvPr id="84" name="円弧 83">
                <a:extLst>
                  <a:ext uri="{FF2B5EF4-FFF2-40B4-BE49-F238E27FC236}">
                    <a16:creationId xmlns:a16="http://schemas.microsoft.com/office/drawing/2014/main" id="{8BB73F0D-8166-3533-F0E4-EB0DED1E918B}"/>
                  </a:ext>
                </a:extLst>
              </p:cNvPr>
              <p:cNvSpPr/>
              <p:nvPr/>
            </p:nvSpPr>
            <p:spPr>
              <a:xfrm>
                <a:off x="6374623" y="2188753"/>
                <a:ext cx="553500" cy="532008"/>
              </a:xfrm>
              <a:prstGeom prst="arc">
                <a:avLst>
                  <a:gd name="adj1" fmla="val 19104619"/>
                  <a:gd name="adj2" fmla="val 240509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円弧 84">
                <a:extLst>
                  <a:ext uri="{FF2B5EF4-FFF2-40B4-BE49-F238E27FC236}">
                    <a16:creationId xmlns:a16="http://schemas.microsoft.com/office/drawing/2014/main" id="{9CB8E94A-18AE-D47A-C950-34CD4283D26D}"/>
                  </a:ext>
                </a:extLst>
              </p:cNvPr>
              <p:cNvSpPr/>
              <p:nvPr/>
            </p:nvSpPr>
            <p:spPr>
              <a:xfrm>
                <a:off x="6438934" y="2236109"/>
                <a:ext cx="584624" cy="434164"/>
              </a:xfrm>
              <a:prstGeom prst="arc">
                <a:avLst>
                  <a:gd name="adj1" fmla="val 19946077"/>
                  <a:gd name="adj2" fmla="val 17445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E7275B53-E06A-1617-1621-F06A2167F806}"/>
              </a:ext>
            </a:extLst>
          </p:cNvPr>
          <p:cNvGrpSpPr/>
          <p:nvPr/>
        </p:nvGrpSpPr>
        <p:grpSpPr>
          <a:xfrm>
            <a:off x="9802597" y="4176574"/>
            <a:ext cx="744370" cy="617080"/>
            <a:chOff x="6279188" y="2137340"/>
            <a:chExt cx="744370" cy="617080"/>
          </a:xfrm>
        </p:grpSpPr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B271E4C5-4378-D2E5-9E0C-9844D56ECB8A}"/>
                </a:ext>
              </a:extLst>
            </p:cNvPr>
            <p:cNvSpPr/>
            <p:nvPr/>
          </p:nvSpPr>
          <p:spPr>
            <a:xfrm>
              <a:off x="6279188" y="2137340"/>
              <a:ext cx="531129" cy="617080"/>
            </a:xfrm>
            <a:prstGeom prst="arc">
              <a:avLst>
                <a:gd name="adj1" fmla="val 17793177"/>
                <a:gd name="adj2" fmla="val 377667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AC1DF1AA-812C-2494-5307-3D71C7707C2E}"/>
                </a:ext>
              </a:extLst>
            </p:cNvPr>
            <p:cNvGrpSpPr/>
            <p:nvPr/>
          </p:nvGrpSpPr>
          <p:grpSpPr>
            <a:xfrm>
              <a:off x="6374623" y="2188753"/>
              <a:ext cx="648935" cy="532008"/>
              <a:chOff x="6374623" y="2188753"/>
              <a:chExt cx="648935" cy="532008"/>
            </a:xfrm>
          </p:grpSpPr>
          <p:sp>
            <p:nvSpPr>
              <p:cNvPr id="89" name="円弧 88">
                <a:extLst>
                  <a:ext uri="{FF2B5EF4-FFF2-40B4-BE49-F238E27FC236}">
                    <a16:creationId xmlns:a16="http://schemas.microsoft.com/office/drawing/2014/main" id="{0F1DA659-66B0-4E60-CE9B-805D224294F3}"/>
                  </a:ext>
                </a:extLst>
              </p:cNvPr>
              <p:cNvSpPr/>
              <p:nvPr/>
            </p:nvSpPr>
            <p:spPr>
              <a:xfrm>
                <a:off x="6374623" y="2188753"/>
                <a:ext cx="553500" cy="532008"/>
              </a:xfrm>
              <a:prstGeom prst="arc">
                <a:avLst>
                  <a:gd name="adj1" fmla="val 19104619"/>
                  <a:gd name="adj2" fmla="val 240509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弧 89">
                <a:extLst>
                  <a:ext uri="{FF2B5EF4-FFF2-40B4-BE49-F238E27FC236}">
                    <a16:creationId xmlns:a16="http://schemas.microsoft.com/office/drawing/2014/main" id="{CBFBAF8F-DEE7-AC0A-EAE1-63723E5F6BE9}"/>
                  </a:ext>
                </a:extLst>
              </p:cNvPr>
              <p:cNvSpPr/>
              <p:nvPr/>
            </p:nvSpPr>
            <p:spPr>
              <a:xfrm>
                <a:off x="6438934" y="2236109"/>
                <a:ext cx="584624" cy="434164"/>
              </a:xfrm>
              <a:prstGeom prst="arc">
                <a:avLst>
                  <a:gd name="adj1" fmla="val 19946077"/>
                  <a:gd name="adj2" fmla="val 17445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68862ED3-9946-BDDF-611F-51BCA7C67D7A}"/>
              </a:ext>
            </a:extLst>
          </p:cNvPr>
          <p:cNvGrpSpPr/>
          <p:nvPr/>
        </p:nvGrpSpPr>
        <p:grpSpPr>
          <a:xfrm>
            <a:off x="10658139" y="3990733"/>
            <a:ext cx="462286" cy="904696"/>
            <a:chOff x="4375656" y="2255146"/>
            <a:chExt cx="515387" cy="823434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D22715FD-AB1F-35C5-A85C-F0581C2A70FE}"/>
                </a:ext>
              </a:extLst>
            </p:cNvPr>
            <p:cNvSpPr/>
            <p:nvPr/>
          </p:nvSpPr>
          <p:spPr>
            <a:xfrm>
              <a:off x="4381547" y="2270767"/>
              <a:ext cx="505223" cy="807813"/>
            </a:xfrm>
            <a:prstGeom prst="rect">
              <a:avLst/>
            </a:prstGeom>
            <a:solidFill>
              <a:schemeClr val="accent4">
                <a:lumMod val="50000"/>
                <a:alpha val="19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E72DB039-ED8E-B790-09B5-7FB7B3B72CEE}"/>
                </a:ext>
              </a:extLst>
            </p:cNvPr>
            <p:cNvCxnSpPr/>
            <p:nvPr/>
          </p:nvCxnSpPr>
          <p:spPr>
            <a:xfrm>
              <a:off x="4375656" y="2468319"/>
              <a:ext cx="67318" cy="60025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CA9E7C66-EA91-C56A-38F9-9CF71EB383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7364" y="2277585"/>
              <a:ext cx="101729" cy="786391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2D5F7C30-9526-5203-1987-BD5C347C5468}"/>
                </a:ext>
              </a:extLst>
            </p:cNvPr>
            <p:cNvCxnSpPr>
              <a:cxnSpLocks/>
            </p:cNvCxnSpPr>
            <p:nvPr/>
          </p:nvCxnSpPr>
          <p:spPr>
            <a:xfrm>
              <a:off x="4543951" y="2266366"/>
              <a:ext cx="97060" cy="79761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6C4E3392-8F46-FF40-F4B4-4DEC08FBB7CF}"/>
                </a:ext>
              </a:extLst>
            </p:cNvPr>
            <p:cNvCxnSpPr>
              <a:cxnSpLocks/>
            </p:cNvCxnSpPr>
            <p:nvPr/>
          </p:nvCxnSpPr>
          <p:spPr>
            <a:xfrm>
              <a:off x="4650537" y="2255146"/>
              <a:ext cx="92392" cy="80883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C5871E0-A07D-757F-BFE7-6203CDD7E8D1}"/>
                </a:ext>
              </a:extLst>
            </p:cNvPr>
            <p:cNvCxnSpPr>
              <a:cxnSpLocks/>
            </p:cNvCxnSpPr>
            <p:nvPr/>
          </p:nvCxnSpPr>
          <p:spPr>
            <a:xfrm>
              <a:off x="4749668" y="2256163"/>
              <a:ext cx="78330" cy="80781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AD30A4BD-5504-1D0B-A6FA-75EEBE0E4891}"/>
                </a:ext>
              </a:extLst>
            </p:cNvPr>
            <p:cNvCxnSpPr/>
            <p:nvPr/>
          </p:nvCxnSpPr>
          <p:spPr>
            <a:xfrm>
              <a:off x="4823725" y="2281751"/>
              <a:ext cx="67318" cy="60025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B5B6F6B2-4468-BA12-9807-4BF693C2F5CC}"/>
              </a:ext>
            </a:extLst>
          </p:cNvPr>
          <p:cNvSpPr/>
          <p:nvPr/>
        </p:nvSpPr>
        <p:spPr>
          <a:xfrm>
            <a:off x="49915" y="1944502"/>
            <a:ext cx="3474736" cy="4470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C195003-B1E9-1120-C033-B46969C01A21}"/>
              </a:ext>
            </a:extLst>
          </p:cNvPr>
          <p:cNvSpPr/>
          <p:nvPr/>
        </p:nvSpPr>
        <p:spPr>
          <a:xfrm>
            <a:off x="187355" y="1687397"/>
            <a:ext cx="1528584" cy="540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音圧計測実験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F6B032FB-EE12-4DBE-F45F-8501F958FEE3}"/>
              </a:ext>
            </a:extLst>
          </p:cNvPr>
          <p:cNvSpPr/>
          <p:nvPr/>
        </p:nvSpPr>
        <p:spPr>
          <a:xfrm>
            <a:off x="3581401" y="1944502"/>
            <a:ext cx="5238992" cy="4470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90C2190D-63DB-72C0-797E-4AF7A4B3112D}"/>
              </a:ext>
            </a:extLst>
          </p:cNvPr>
          <p:cNvSpPr/>
          <p:nvPr/>
        </p:nvSpPr>
        <p:spPr>
          <a:xfrm>
            <a:off x="3746374" y="1687396"/>
            <a:ext cx="1667098" cy="540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振動変位計測実験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7D7E7E3A-2005-1E10-06BA-490C7913F554}"/>
              </a:ext>
            </a:extLst>
          </p:cNvPr>
          <p:cNvSpPr/>
          <p:nvPr/>
        </p:nvSpPr>
        <p:spPr>
          <a:xfrm>
            <a:off x="8884704" y="1953710"/>
            <a:ext cx="3226468" cy="4470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72CF4913-2BE5-F718-F40F-8444BDCEB593}"/>
              </a:ext>
            </a:extLst>
          </p:cNvPr>
          <p:cNvSpPr/>
          <p:nvPr/>
        </p:nvSpPr>
        <p:spPr>
          <a:xfrm>
            <a:off x="8985366" y="1688758"/>
            <a:ext cx="1528584" cy="540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磁気計測実験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1DB5BA5-5B72-91D2-DF70-F5FE55FB950B}"/>
              </a:ext>
            </a:extLst>
          </p:cNvPr>
          <p:cNvSpPr txBox="1"/>
          <p:nvPr/>
        </p:nvSpPr>
        <p:spPr>
          <a:xfrm>
            <a:off x="97389" y="3348423"/>
            <a:ext cx="168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超音波トランスデューサ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A360C64-5D2E-ADEB-BBD6-469328D73CB1}"/>
              </a:ext>
            </a:extLst>
          </p:cNvPr>
          <p:cNvSpPr txBox="1"/>
          <p:nvPr/>
        </p:nvSpPr>
        <p:spPr>
          <a:xfrm>
            <a:off x="2062280" y="4183445"/>
            <a:ext cx="11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ハイドロフォン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8002979-8D13-4E1C-4981-0DE208929E87}"/>
              </a:ext>
            </a:extLst>
          </p:cNvPr>
          <p:cNvSpPr txBox="1"/>
          <p:nvPr/>
        </p:nvSpPr>
        <p:spPr>
          <a:xfrm>
            <a:off x="7185905" y="3708154"/>
            <a:ext cx="140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/>
              <a:t>ファントム</a:t>
            </a:r>
            <a:r>
              <a:rPr kumimoji="1" lang="ja-JP" altLang="en-US" sz="1000" b="1"/>
              <a:t>＆</a:t>
            </a:r>
            <a:br>
              <a:rPr kumimoji="1" lang="en-US" altLang="ja-JP" sz="1000" b="1"/>
            </a:br>
            <a:r>
              <a:rPr kumimoji="1" lang="ja-JP" altLang="en-US" sz="1000" b="1"/>
              <a:t>粒子入りファントム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4E64055-AD6C-9BF9-E564-79FA6E6066C4}"/>
              </a:ext>
            </a:extLst>
          </p:cNvPr>
          <p:cNvSpPr txBox="1"/>
          <p:nvPr/>
        </p:nvSpPr>
        <p:spPr>
          <a:xfrm>
            <a:off x="5915223" y="3331229"/>
            <a:ext cx="168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超音波トランスデューサ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EED0E3D-E71C-AE87-0177-63AAE9869ACF}"/>
              </a:ext>
            </a:extLst>
          </p:cNvPr>
          <p:cNvSpPr txBox="1"/>
          <p:nvPr/>
        </p:nvSpPr>
        <p:spPr>
          <a:xfrm>
            <a:off x="9003099" y="3325438"/>
            <a:ext cx="1682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超音波トランスデューサ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E94CFD0-1E36-0EA8-97E9-4AE766745DD0}"/>
              </a:ext>
            </a:extLst>
          </p:cNvPr>
          <p:cNvSpPr txBox="1"/>
          <p:nvPr/>
        </p:nvSpPr>
        <p:spPr>
          <a:xfrm>
            <a:off x="10662111" y="3253761"/>
            <a:ext cx="1401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/>
              <a:t>ネオジム磁石＆</a:t>
            </a:r>
            <a:endParaRPr lang="en-US" altLang="ja-JP" sz="1000" b="1"/>
          </a:p>
          <a:p>
            <a:r>
              <a:rPr lang="ja-JP" altLang="en-US" sz="1000" b="1"/>
              <a:t>ファントム</a:t>
            </a:r>
            <a:r>
              <a:rPr kumimoji="1" lang="ja-JP" altLang="en-US" sz="1000" b="1"/>
              <a:t>＆</a:t>
            </a:r>
            <a:br>
              <a:rPr kumimoji="1" lang="en-US" altLang="ja-JP" sz="1000" b="1"/>
            </a:br>
            <a:r>
              <a:rPr kumimoji="1" lang="ja-JP" altLang="en-US" sz="1000" b="1"/>
              <a:t>粒子入りファント</a:t>
            </a:r>
            <a:r>
              <a:rPr lang="ja-JP" altLang="en-US" sz="1000" b="1"/>
              <a:t>＆受信コイル</a:t>
            </a:r>
            <a:endParaRPr kumimoji="1" lang="ja-JP" altLang="en-US" sz="1000" b="1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72B6C52-5A69-B8C4-EEAB-830B643A4347}"/>
              </a:ext>
            </a:extLst>
          </p:cNvPr>
          <p:cNvSpPr txBox="1"/>
          <p:nvPr/>
        </p:nvSpPr>
        <p:spPr>
          <a:xfrm>
            <a:off x="9550233" y="6002431"/>
            <a:ext cx="189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※</a:t>
            </a:r>
            <a:r>
              <a:rPr kumimoji="1" lang="ja-JP" altLang="en-US" sz="1000" b="1"/>
              <a:t>ネオジム磁石で傾斜磁場を</a:t>
            </a:r>
            <a:br>
              <a:rPr kumimoji="1" lang="en-US" altLang="ja-JP" sz="1000" b="1"/>
            </a:br>
            <a:r>
              <a:rPr kumimoji="1" lang="ja-JP" altLang="en-US" sz="1000" b="1"/>
              <a:t>　形成する場合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73B29DC-CEC3-0562-0392-09846EC68104}"/>
              </a:ext>
            </a:extLst>
          </p:cNvPr>
          <p:cNvSpPr txBox="1"/>
          <p:nvPr/>
        </p:nvSpPr>
        <p:spPr>
          <a:xfrm>
            <a:off x="2737100" y="2296828"/>
            <a:ext cx="505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水槽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D7FC88D-5AB2-FEEB-4251-2CC4E974F4A1}"/>
              </a:ext>
            </a:extLst>
          </p:cNvPr>
          <p:cNvSpPr txBox="1"/>
          <p:nvPr/>
        </p:nvSpPr>
        <p:spPr>
          <a:xfrm>
            <a:off x="7917008" y="2296828"/>
            <a:ext cx="505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水槽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B70312C-C6E5-E2DB-4767-D7B015067BF5}"/>
              </a:ext>
            </a:extLst>
          </p:cNvPr>
          <p:cNvSpPr txBox="1"/>
          <p:nvPr/>
        </p:nvSpPr>
        <p:spPr>
          <a:xfrm>
            <a:off x="11175524" y="2296828"/>
            <a:ext cx="505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水槽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DB57D6C6-F6F4-2926-1EA9-E70478226DF3}"/>
              </a:ext>
            </a:extLst>
          </p:cNvPr>
          <p:cNvSpPr/>
          <p:nvPr/>
        </p:nvSpPr>
        <p:spPr>
          <a:xfrm>
            <a:off x="494970" y="2258705"/>
            <a:ext cx="2710373" cy="6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D9FCC51-310B-F8E7-F25E-DEF4EA4139CB}"/>
              </a:ext>
            </a:extLst>
          </p:cNvPr>
          <p:cNvSpPr/>
          <p:nvPr/>
        </p:nvSpPr>
        <p:spPr>
          <a:xfrm>
            <a:off x="6174331" y="2274545"/>
            <a:ext cx="2248481" cy="8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92DA875-0E13-FDA5-C5E4-A4A9FF375CE9}"/>
              </a:ext>
            </a:extLst>
          </p:cNvPr>
          <p:cNvSpPr/>
          <p:nvPr/>
        </p:nvSpPr>
        <p:spPr>
          <a:xfrm>
            <a:off x="9432847" y="2235776"/>
            <a:ext cx="2248481" cy="8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8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C5F05-5A98-9088-EE32-C740B565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各実験の様子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21AEAE-FA73-72F7-F2E1-F81EEDDD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26" name="Picture 2" descr="画像のプレビュー">
            <a:extLst>
              <a:ext uri="{FF2B5EF4-FFF2-40B4-BE49-F238E27FC236}">
                <a16:creationId xmlns:a16="http://schemas.microsoft.com/office/drawing/2014/main" id="{4E651035-B05E-74F8-C163-B1B95340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6" y="2659011"/>
            <a:ext cx="4055328" cy="304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画像のプレビュー">
            <a:extLst>
              <a:ext uri="{FF2B5EF4-FFF2-40B4-BE49-F238E27FC236}">
                <a16:creationId xmlns:a16="http://schemas.microsoft.com/office/drawing/2014/main" id="{ACAF4475-3C98-FA77-3CA3-3D53A627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5" y="2653874"/>
            <a:ext cx="4004130" cy="300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B68CF09-312C-29AD-4CD4-17DD0DF48461}"/>
              </a:ext>
            </a:extLst>
          </p:cNvPr>
          <p:cNvSpPr/>
          <p:nvPr/>
        </p:nvSpPr>
        <p:spPr>
          <a:xfrm>
            <a:off x="49914" y="1944502"/>
            <a:ext cx="4264033" cy="4470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2E06C3-99E6-00E8-CCF8-8C5A09B6837B}"/>
              </a:ext>
            </a:extLst>
          </p:cNvPr>
          <p:cNvSpPr/>
          <p:nvPr/>
        </p:nvSpPr>
        <p:spPr>
          <a:xfrm>
            <a:off x="187355" y="1687397"/>
            <a:ext cx="1528584" cy="540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音圧計測実験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28F9C42-02BC-9090-57AD-13B6473A1AB2}"/>
              </a:ext>
            </a:extLst>
          </p:cNvPr>
          <p:cNvSpPr/>
          <p:nvPr/>
        </p:nvSpPr>
        <p:spPr>
          <a:xfrm>
            <a:off x="4330257" y="1832306"/>
            <a:ext cx="4129345" cy="4470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9BA99B6-8F0B-58B4-9B76-ABF1522FAD0D}"/>
              </a:ext>
            </a:extLst>
          </p:cNvPr>
          <p:cNvSpPr/>
          <p:nvPr/>
        </p:nvSpPr>
        <p:spPr>
          <a:xfrm>
            <a:off x="4376935" y="1687397"/>
            <a:ext cx="1667098" cy="5408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振動変位計測実験</a:t>
            </a:r>
            <a:endParaRPr kumimoji="1" lang="ja-JP" altLang="en-US" sz="1400" b="1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9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78B41-9798-AC44-35C0-30CF4A6D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就活での強み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1F0F0-9765-51A6-E240-EAE57FF2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36" y="1690688"/>
            <a:ext cx="10955970" cy="4351338"/>
          </a:xfrm>
        </p:spPr>
        <p:txBody>
          <a:bodyPr/>
          <a:lstStyle/>
          <a:p>
            <a:r>
              <a:rPr kumimoji="1" lang="ja-JP" altLang="en-US"/>
              <a:t>がん検査の早期発見に関する</a:t>
            </a:r>
            <a:r>
              <a:rPr kumimoji="1" lang="ja-JP" altLang="en-US" b="1"/>
              <a:t>研究には結構興味を抱いてくれた</a:t>
            </a:r>
            <a:r>
              <a:rPr kumimoji="1" lang="ja-JP" altLang="en-US"/>
              <a:t>。</a:t>
            </a:r>
            <a:br>
              <a:rPr lang="en-US" altLang="ja-JP"/>
            </a:br>
            <a:r>
              <a:rPr lang="ja-JP" altLang="en-US"/>
              <a:t>　　⇒最終ゴール（粒子位置を画像化して原理検証を完遂するこ</a:t>
            </a:r>
            <a:br>
              <a:rPr lang="en-US" altLang="ja-JP"/>
            </a:br>
            <a:r>
              <a:rPr lang="ja-JP" altLang="en-US"/>
              <a:t>　　　と）に向けて</a:t>
            </a:r>
            <a:r>
              <a:rPr lang="ja-JP" altLang="en-US" b="1"/>
              <a:t>どこまで進める予定なのか？</a:t>
            </a:r>
            <a:br>
              <a:rPr lang="en-US" altLang="ja-JP" b="1"/>
            </a:br>
            <a:r>
              <a:rPr lang="ja-JP" altLang="en-US"/>
              <a:t>　　⇒実用化したら</a:t>
            </a:r>
            <a:r>
              <a:rPr lang="ja-JP" altLang="en-US" b="1"/>
              <a:t>どんな製品になるのか　　　　　　</a:t>
            </a:r>
            <a:r>
              <a:rPr lang="ja-JP" altLang="en-US"/>
              <a:t>など</a:t>
            </a:r>
            <a:r>
              <a:rPr lang="en-US" altLang="ja-JP"/>
              <a:t>...</a:t>
            </a:r>
          </a:p>
          <a:p>
            <a:r>
              <a:rPr lang="ja-JP" altLang="en-US"/>
              <a:t>プログラム、ロボット操作、</a:t>
            </a:r>
            <a:r>
              <a:rPr lang="en-US" altLang="ja-JP"/>
              <a:t>CAD</a:t>
            </a:r>
            <a:r>
              <a:rPr lang="ja-JP" altLang="en-US"/>
              <a:t>、信号処理など様々な経験が</a:t>
            </a:r>
            <a:br>
              <a:rPr lang="en-US" altLang="ja-JP"/>
            </a:br>
            <a:r>
              <a:rPr lang="ja-JP" altLang="en-US"/>
              <a:t>　できるので、</a:t>
            </a:r>
            <a:r>
              <a:rPr lang="ja-JP" altLang="en-US" b="1"/>
              <a:t>幅広い技術を習得していると思わせられる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計測工学、プログラム、固体力学、数値解析など</a:t>
            </a:r>
            <a:r>
              <a:rPr kumimoji="1" lang="ja-JP" altLang="en-US" b="1"/>
              <a:t>様々な学問に精通していると思わせられる</a:t>
            </a:r>
            <a:endParaRPr kumimoji="1" lang="en-US" altLang="ja-JP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2D9D3-83F7-65A0-6E5C-81FF70CC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24E1-3511-8231-E5BC-AECF876C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A076A-4A76-2DA1-18F6-19AA46B0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どんな研究やってるの？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215B2-1B63-7B9F-759F-9EBAAEDC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9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9A39D1D-F604-9399-5E84-FC28E8DD6D5D}"/>
              </a:ext>
            </a:extLst>
          </p:cNvPr>
          <p:cNvSpPr/>
          <p:nvPr/>
        </p:nvSpPr>
        <p:spPr>
          <a:xfrm>
            <a:off x="1434912" y="2416570"/>
            <a:ext cx="2582993" cy="437713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906297-22F3-5D31-805E-B3D14494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どんな研究やってるの？？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292417-6782-D677-6EF9-274B8D39130B}"/>
              </a:ext>
            </a:extLst>
          </p:cNvPr>
          <p:cNvSpPr/>
          <p:nvPr/>
        </p:nvSpPr>
        <p:spPr>
          <a:xfrm>
            <a:off x="1539439" y="2861649"/>
            <a:ext cx="2349316" cy="847082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MRI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（核磁気共鳴装置）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2029D9-C542-AF46-C522-4D8D9E6F5019}"/>
              </a:ext>
            </a:extLst>
          </p:cNvPr>
          <p:cNvSpPr/>
          <p:nvPr/>
        </p:nvSpPr>
        <p:spPr>
          <a:xfrm>
            <a:off x="1540926" y="4902797"/>
            <a:ext cx="2295764" cy="847082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（</a:t>
            </a:r>
            <a:r>
              <a:rPr lang="ja-JP" altLang="en-US">
                <a:solidFill>
                  <a:schemeClr val="tx1"/>
                </a:solidFill>
              </a:rPr>
              <a:t>コンピューター</a:t>
            </a:r>
            <a:br>
              <a:rPr lang="en-US" altLang="ja-JP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残層撮影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1FE639-F024-D808-655D-3391A10EA743}"/>
              </a:ext>
            </a:extLst>
          </p:cNvPr>
          <p:cNvSpPr/>
          <p:nvPr/>
        </p:nvSpPr>
        <p:spPr>
          <a:xfrm>
            <a:off x="5380203" y="2726677"/>
            <a:ext cx="2680180" cy="784697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MPI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（磁性ナノ粒子</a:t>
            </a:r>
            <a:br>
              <a:rPr kumimoji="1" lang="en-US" altLang="ja-JP">
                <a:solidFill>
                  <a:schemeClr val="tx1"/>
                </a:solidFill>
              </a:rPr>
            </a:br>
            <a:r>
              <a:rPr kumimoji="1" lang="ja-JP" altLang="en-US">
                <a:solidFill>
                  <a:schemeClr val="tx1"/>
                </a:solidFill>
              </a:rPr>
              <a:t>イメージング）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2CE8ADE-2BA2-91DC-28CD-5E44D71F8FAD}"/>
              </a:ext>
            </a:extLst>
          </p:cNvPr>
          <p:cNvSpPr/>
          <p:nvPr/>
        </p:nvSpPr>
        <p:spPr>
          <a:xfrm>
            <a:off x="9514057" y="2968772"/>
            <a:ext cx="2200625" cy="8470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超音波型</a:t>
            </a:r>
            <a:r>
              <a:rPr lang="en-US" altLang="ja-JP">
                <a:solidFill>
                  <a:schemeClr val="tx1"/>
                </a:solidFill>
              </a:rPr>
              <a:t>MPI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1F4E626-6547-0DDF-6D95-F5D3FC57BC48}"/>
              </a:ext>
            </a:extLst>
          </p:cNvPr>
          <p:cNvSpPr/>
          <p:nvPr/>
        </p:nvSpPr>
        <p:spPr>
          <a:xfrm>
            <a:off x="4301034" y="3136105"/>
            <a:ext cx="742950" cy="428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635A3AF-6548-7F91-00D0-551ABF5ABAD6}"/>
              </a:ext>
            </a:extLst>
          </p:cNvPr>
          <p:cNvSpPr/>
          <p:nvPr/>
        </p:nvSpPr>
        <p:spPr>
          <a:xfrm>
            <a:off x="8349992" y="3125851"/>
            <a:ext cx="742950" cy="428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FB4509-AC33-1093-E776-E85D7908F77D}"/>
              </a:ext>
            </a:extLst>
          </p:cNvPr>
          <p:cNvSpPr/>
          <p:nvPr/>
        </p:nvSpPr>
        <p:spPr>
          <a:xfrm>
            <a:off x="5293425" y="2288747"/>
            <a:ext cx="2867784" cy="240666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73F194-CE9F-B5C3-1277-0F832E93B6B8}"/>
              </a:ext>
            </a:extLst>
          </p:cNvPr>
          <p:cNvCxnSpPr>
            <a:cxnSpLocks/>
          </p:cNvCxnSpPr>
          <p:nvPr/>
        </p:nvCxnSpPr>
        <p:spPr>
          <a:xfrm>
            <a:off x="1434912" y="4800601"/>
            <a:ext cx="258299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D23A0D6-9500-C384-59A7-645F4B903089}"/>
              </a:ext>
            </a:extLst>
          </p:cNvPr>
          <p:cNvSpPr/>
          <p:nvPr/>
        </p:nvSpPr>
        <p:spPr>
          <a:xfrm>
            <a:off x="9194134" y="2313170"/>
            <a:ext cx="2867784" cy="20744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C926480-01DE-D88A-A0C6-AEE49D21F7C5}"/>
              </a:ext>
            </a:extLst>
          </p:cNvPr>
          <p:cNvSpPr/>
          <p:nvPr/>
        </p:nvSpPr>
        <p:spPr>
          <a:xfrm>
            <a:off x="1539439" y="2081007"/>
            <a:ext cx="2262539" cy="600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広く扱われている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7C728CD-38BA-9A7F-0F16-DCD222A84140}"/>
              </a:ext>
            </a:extLst>
          </p:cNvPr>
          <p:cNvSpPr/>
          <p:nvPr/>
        </p:nvSpPr>
        <p:spPr>
          <a:xfrm>
            <a:off x="5463877" y="2081006"/>
            <a:ext cx="2582993" cy="600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近年注目を浴びている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1C22F8-A826-959A-E74C-871CAB6D3831}"/>
              </a:ext>
            </a:extLst>
          </p:cNvPr>
          <p:cNvSpPr/>
          <p:nvPr/>
        </p:nvSpPr>
        <p:spPr>
          <a:xfrm>
            <a:off x="9872701" y="2081006"/>
            <a:ext cx="1559719" cy="600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新手法</a:t>
            </a:r>
          </a:p>
        </p:txBody>
      </p:sp>
      <p:sp>
        <p:nvSpPr>
          <p:cNvPr id="20" name="フローチャート: 準備 19">
            <a:extLst>
              <a:ext uri="{FF2B5EF4-FFF2-40B4-BE49-F238E27FC236}">
                <a16:creationId xmlns:a16="http://schemas.microsoft.com/office/drawing/2014/main" id="{2816832E-8445-BFA3-977E-F13E65BA7565}"/>
              </a:ext>
            </a:extLst>
          </p:cNvPr>
          <p:cNvSpPr/>
          <p:nvPr/>
        </p:nvSpPr>
        <p:spPr>
          <a:xfrm>
            <a:off x="29462" y="3380824"/>
            <a:ext cx="1309335" cy="725881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磁気計測</a:t>
            </a:r>
          </a:p>
        </p:txBody>
      </p:sp>
      <p:sp>
        <p:nvSpPr>
          <p:cNvPr id="21" name="フローチャート: 準備 20">
            <a:extLst>
              <a:ext uri="{FF2B5EF4-FFF2-40B4-BE49-F238E27FC236}">
                <a16:creationId xmlns:a16="http://schemas.microsoft.com/office/drawing/2014/main" id="{E15D0E24-AF01-036E-DE86-8644029722A0}"/>
              </a:ext>
            </a:extLst>
          </p:cNvPr>
          <p:cNvSpPr/>
          <p:nvPr/>
        </p:nvSpPr>
        <p:spPr>
          <a:xfrm>
            <a:off x="28257" y="5386938"/>
            <a:ext cx="1309335" cy="725881"/>
          </a:xfrm>
          <a:prstGeom prst="flowChartPrepa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r>
              <a:rPr kumimoji="1" lang="ja-JP" altLang="en-US">
                <a:solidFill>
                  <a:schemeClr val="tx1"/>
                </a:solidFill>
              </a:rPr>
              <a:t>線計測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FBEFD33E-A3C3-E594-30B5-7F1699A889B9}"/>
              </a:ext>
            </a:extLst>
          </p:cNvPr>
          <p:cNvSpPr/>
          <p:nvPr/>
        </p:nvSpPr>
        <p:spPr>
          <a:xfrm>
            <a:off x="9348788" y="4800601"/>
            <a:ext cx="2713129" cy="859704"/>
          </a:xfrm>
          <a:prstGeom prst="wedgeRoundRectCallout">
            <a:avLst>
              <a:gd name="adj1" fmla="val -11531"/>
              <a:gd name="adj2" fmla="val -11933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研究テーマ！！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43DB90-594D-03AD-BAE9-4D1AEE6979F1}"/>
              </a:ext>
            </a:extLst>
          </p:cNvPr>
          <p:cNvSpPr txBox="1"/>
          <p:nvPr/>
        </p:nvSpPr>
        <p:spPr>
          <a:xfrm>
            <a:off x="3995103" y="3580420"/>
            <a:ext cx="1443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安価に！</a:t>
            </a:r>
            <a:endParaRPr kumimoji="1" lang="en-US" altLang="ja-JP" sz="1050" b="1"/>
          </a:p>
          <a:p>
            <a:r>
              <a:rPr lang="ja-JP" altLang="en-US" sz="1050" b="1"/>
              <a:t>技量に依存しない！</a:t>
            </a:r>
            <a:endParaRPr kumimoji="1" lang="ja-JP" altLang="en-US" sz="105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8B8F6E-3B6E-71C7-7D62-028C978A8B5F}"/>
              </a:ext>
            </a:extLst>
          </p:cNvPr>
          <p:cNvSpPr txBox="1"/>
          <p:nvPr/>
        </p:nvSpPr>
        <p:spPr>
          <a:xfrm>
            <a:off x="8161209" y="3553196"/>
            <a:ext cx="11399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小型化！</a:t>
            </a:r>
            <a:endParaRPr lang="en-US" altLang="ja-JP" sz="1050" b="1"/>
          </a:p>
          <a:p>
            <a:r>
              <a:rPr kumimoji="1" lang="ja-JP" altLang="en-US" sz="1050" b="1"/>
              <a:t>画像の鮮明化！</a:t>
            </a:r>
          </a:p>
        </p:txBody>
      </p:sp>
      <p:pic>
        <p:nvPicPr>
          <p:cNvPr id="1026" name="Picture 2" descr="MRI装置キャノン に対する画像結果">
            <a:extLst>
              <a:ext uri="{FF2B5EF4-FFF2-40B4-BE49-F238E27FC236}">
                <a16:creationId xmlns:a16="http://schemas.microsoft.com/office/drawing/2014/main" id="{C7321506-5390-AF83-5291-D50E56AC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46" y="3743765"/>
            <a:ext cx="1220484" cy="10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AA2E08-059B-4E8D-AAF5-CC55B8B1C097}"/>
              </a:ext>
            </a:extLst>
          </p:cNvPr>
          <p:cNvSpPr txBox="1"/>
          <p:nvPr/>
        </p:nvSpPr>
        <p:spPr>
          <a:xfrm>
            <a:off x="2843212" y="4462047"/>
            <a:ext cx="117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/>
              <a:t>キャノングローバル</a:t>
            </a:r>
            <a:r>
              <a:rPr kumimoji="1" lang="en-US" altLang="ja-JP" sz="800"/>
              <a:t>HP</a:t>
            </a:r>
            <a:r>
              <a:rPr kumimoji="1" lang="ja-JP" altLang="en-US" sz="800"/>
              <a:t>より抜粋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2D3B179-DBA0-77F1-0C64-47A63D3E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24" y="5795375"/>
            <a:ext cx="1323382" cy="95283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512435D-A3A4-80D5-95B3-533C220F30C8}"/>
              </a:ext>
            </a:extLst>
          </p:cNvPr>
          <p:cNvSpPr txBox="1"/>
          <p:nvPr/>
        </p:nvSpPr>
        <p:spPr>
          <a:xfrm>
            <a:off x="2944308" y="6149116"/>
            <a:ext cx="11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/>
              <a:t>キャノンメディカルシステムズ</a:t>
            </a:r>
            <a:r>
              <a:rPr kumimoji="1" lang="en-US" altLang="ja-JP" sz="800"/>
              <a:t>HP</a:t>
            </a:r>
            <a:r>
              <a:rPr kumimoji="1" lang="ja-JP" altLang="en-US" sz="800"/>
              <a:t>より抜粋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D4040EED-5341-60E1-1202-55BAB8C7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854" y="3531360"/>
            <a:ext cx="1357782" cy="104037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92809B-D1F0-6B51-F160-77CDEAEE2CF4}"/>
              </a:ext>
            </a:extLst>
          </p:cNvPr>
          <p:cNvSpPr txBox="1"/>
          <p:nvPr/>
        </p:nvSpPr>
        <p:spPr>
          <a:xfrm>
            <a:off x="6885689" y="4279941"/>
            <a:ext cx="1174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/>
              <a:t>Bruker</a:t>
            </a:r>
            <a:r>
              <a:rPr lang="ja-JP" altLang="en-US" sz="800"/>
              <a:t> </a:t>
            </a:r>
            <a:r>
              <a:rPr kumimoji="1" lang="en-US" altLang="ja-JP" sz="800"/>
              <a:t>HP</a:t>
            </a:r>
            <a:r>
              <a:rPr kumimoji="1" lang="ja-JP" altLang="en-US" sz="800"/>
              <a:t>より抜粋</a:t>
            </a:r>
          </a:p>
        </p:txBody>
      </p:sp>
      <p:sp>
        <p:nvSpPr>
          <p:cNvPr id="34" name="思考の吹き出し: 雲形 33">
            <a:extLst>
              <a:ext uri="{FF2B5EF4-FFF2-40B4-BE49-F238E27FC236}">
                <a16:creationId xmlns:a16="http://schemas.microsoft.com/office/drawing/2014/main" id="{1B13C4DB-8754-C9E4-FD76-3220968E1E1E}"/>
              </a:ext>
            </a:extLst>
          </p:cNvPr>
          <p:cNvSpPr/>
          <p:nvPr/>
        </p:nvSpPr>
        <p:spPr>
          <a:xfrm>
            <a:off x="4318997" y="5525709"/>
            <a:ext cx="5407395" cy="1042742"/>
          </a:xfrm>
          <a:prstGeom prst="cloudCallout">
            <a:avLst>
              <a:gd name="adj1" fmla="val 36315"/>
              <a:gd name="adj2" fmla="val -139718"/>
            </a:avLst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がん検査に関する研究です！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B3411D-42F2-1F4C-F3DC-6B4420F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6" name="爆発: 8 pt 15">
            <a:extLst>
              <a:ext uri="{FF2B5EF4-FFF2-40B4-BE49-F238E27FC236}">
                <a16:creationId xmlns:a16="http://schemas.microsoft.com/office/drawing/2014/main" id="{BF7D67EA-40BC-431A-917B-91E0A46A1A2D}"/>
              </a:ext>
            </a:extLst>
          </p:cNvPr>
          <p:cNvSpPr/>
          <p:nvPr/>
        </p:nvSpPr>
        <p:spPr>
          <a:xfrm>
            <a:off x="9382960" y="1221225"/>
            <a:ext cx="2819905" cy="817485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88A76-93ED-6A86-4562-A9A8F7324869}"/>
              </a:ext>
            </a:extLst>
          </p:cNvPr>
          <p:cNvSpPr txBox="1"/>
          <p:nvPr/>
        </p:nvSpPr>
        <p:spPr>
          <a:xfrm>
            <a:off x="10074855" y="1476078"/>
            <a:ext cx="1436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最先端技術！！</a:t>
            </a:r>
          </a:p>
        </p:txBody>
      </p:sp>
    </p:spTree>
    <p:extLst>
      <p:ext uri="{BB962C8B-B14F-4D97-AF65-F5344CB8AC3E}">
        <p14:creationId xmlns:p14="http://schemas.microsoft.com/office/powerpoint/2010/main" val="10545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08CC8-22C3-AAF4-4D8B-5BE33E1F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83AE341-A3F0-9A3F-022F-F1CDBE57BB19}"/>
              </a:ext>
            </a:extLst>
          </p:cNvPr>
          <p:cNvSpPr/>
          <p:nvPr/>
        </p:nvSpPr>
        <p:spPr>
          <a:xfrm>
            <a:off x="7089913" y="1643270"/>
            <a:ext cx="4664765" cy="39066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2F7C78B-2EAC-F760-10D0-5BBE13135DAA}"/>
              </a:ext>
            </a:extLst>
          </p:cNvPr>
          <p:cNvSpPr/>
          <p:nvPr/>
        </p:nvSpPr>
        <p:spPr>
          <a:xfrm>
            <a:off x="970829" y="4812847"/>
            <a:ext cx="4903905" cy="1206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F70876-69ED-359C-540E-084873440B7C}"/>
              </a:ext>
            </a:extLst>
          </p:cNvPr>
          <p:cNvSpPr txBox="1">
            <a:spLocks/>
          </p:cNvSpPr>
          <p:nvPr/>
        </p:nvSpPr>
        <p:spPr>
          <a:xfrm>
            <a:off x="278703" y="1992622"/>
            <a:ext cx="6315456" cy="5277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背景：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日本人の約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人に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2000" u="sng">
                <a:latin typeface="游ゴシック" panose="020B0400000000000000" pitchFamily="50" charset="-128"/>
                <a:ea typeface="游ゴシック" panose="020B0400000000000000" pitchFamily="50" charset="-128"/>
              </a:rPr>
              <a:t>人は</a:t>
            </a:r>
            <a:r>
              <a:rPr lang="ja-JP" altLang="en-US" sz="2000" u="sng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がん（悪性新生物）</a:t>
            </a:r>
            <a:br>
              <a:rPr lang="en-US" altLang="ja-JP" sz="2000" u="sng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lang="ja-JP" altLang="en-US" sz="2000" u="sng">
                <a:latin typeface="游ゴシック" panose="020B0400000000000000" pitchFamily="50" charset="-128"/>
                <a:ea typeface="游ゴシック" panose="020B0400000000000000" pitchFamily="50" charset="-128"/>
              </a:rPr>
              <a:t>で亡くなって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いる！</a:t>
            </a:r>
            <a:endParaRPr lang="en-US" altLang="ja-JP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3D4F97-0592-679C-4751-FF01F1FBB165}"/>
              </a:ext>
            </a:extLst>
          </p:cNvPr>
          <p:cNvSpPr txBox="1"/>
          <p:nvPr/>
        </p:nvSpPr>
        <p:spPr>
          <a:xfrm>
            <a:off x="8228239" y="1759874"/>
            <a:ext cx="240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日本人の死因割合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F21638-02CF-B1D9-FF2A-33B1C3402DE3}"/>
              </a:ext>
            </a:extLst>
          </p:cNvPr>
          <p:cNvSpPr txBox="1"/>
          <p:nvPr/>
        </p:nvSpPr>
        <p:spPr>
          <a:xfrm>
            <a:off x="7335086" y="4994141"/>
            <a:ext cx="4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出典：</a:t>
            </a:r>
            <a:r>
              <a:rPr kumimoji="1" lang="ja-JP" altLang="en-US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「令和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kumimoji="1" lang="ja-JP" altLang="en-US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年（</a:t>
            </a:r>
            <a:r>
              <a:rPr kumimoji="1" lang="en-US" altLang="ja-JP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2023</a:t>
            </a:r>
            <a:r>
              <a:rPr kumimoji="1" lang="ja-JP" altLang="en-US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kumimoji="1"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）人口動態統計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概数</a:t>
            </a:r>
            <a:r>
              <a:rPr kumimoji="1" lang="en-US" altLang="ja-JP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」</a:t>
            </a:r>
            <a:endParaRPr kumimoji="1"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67D360-90D7-EC07-DD14-DB31C10CB9EB}"/>
              </a:ext>
            </a:extLst>
          </p:cNvPr>
          <p:cNvSpPr txBox="1"/>
          <p:nvPr/>
        </p:nvSpPr>
        <p:spPr>
          <a:xfrm>
            <a:off x="970829" y="5067424"/>
            <a:ext cx="4903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磁性ナノ粒子イメージング</a:t>
            </a:r>
            <a:endParaRPr kumimoji="1" lang="en-US" altLang="ja-JP" sz="20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～</a:t>
            </a:r>
            <a:r>
              <a:rPr kumimoji="1"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</a:t>
            </a:r>
            <a:r>
              <a:rPr kumimoji="1" lang="en-US" altLang="ja-JP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agnetic </a:t>
            </a:r>
            <a:r>
              <a:rPr kumimoji="1"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P</a:t>
            </a:r>
            <a:r>
              <a:rPr kumimoji="1" lang="en-US" altLang="ja-JP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article </a:t>
            </a:r>
            <a:r>
              <a:rPr kumimoji="1"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I</a:t>
            </a:r>
            <a:r>
              <a:rPr kumimoji="1" lang="en-US" altLang="ja-JP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maging (</a:t>
            </a:r>
            <a:r>
              <a:rPr kumimoji="1"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MPI</a:t>
            </a:r>
            <a:r>
              <a:rPr kumimoji="1" lang="en-US" altLang="ja-JP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kumimoji="1" lang="ja-JP" altLang="en-US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～</a:t>
            </a:r>
            <a:r>
              <a:rPr kumimoji="1" lang="en-US" altLang="ja-JP" sz="20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kumimoji="1" lang="ja-JP" altLang="en-US" sz="20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443B22-611F-C562-FE12-E439352079F3}"/>
              </a:ext>
            </a:extLst>
          </p:cNvPr>
          <p:cNvSpPr/>
          <p:nvPr/>
        </p:nvSpPr>
        <p:spPr>
          <a:xfrm>
            <a:off x="2553042" y="306540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がんの</a:t>
            </a:r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早期発見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が可能な技術が必要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下矢印 8">
            <a:extLst>
              <a:ext uri="{FF2B5EF4-FFF2-40B4-BE49-F238E27FC236}">
                <a16:creationId xmlns:a16="http://schemas.microsoft.com/office/drawing/2014/main" id="{10A65A5B-0C9C-D9AA-F03C-2679081A9F2E}"/>
              </a:ext>
            </a:extLst>
          </p:cNvPr>
          <p:cNvSpPr/>
          <p:nvPr/>
        </p:nvSpPr>
        <p:spPr>
          <a:xfrm>
            <a:off x="2046100" y="2881895"/>
            <a:ext cx="556711" cy="1472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B58ACF7E-EC7A-FD4D-4B02-752BE5115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532115"/>
              </p:ext>
            </p:extLst>
          </p:nvPr>
        </p:nvGraphicFramePr>
        <p:xfrm>
          <a:off x="7215102" y="2063686"/>
          <a:ext cx="4343486" cy="2675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5A45E3E-F5E8-30A0-DAB8-63CF9B080F50}"/>
              </a:ext>
            </a:extLst>
          </p:cNvPr>
          <p:cNvSpPr/>
          <p:nvPr/>
        </p:nvSpPr>
        <p:spPr>
          <a:xfrm>
            <a:off x="2958602" y="3596585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例）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MRI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CT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，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PET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等の医用画像診断技術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A81D33-CAA2-A8CC-1675-5ED7A8F50D6A}"/>
              </a:ext>
            </a:extLst>
          </p:cNvPr>
          <p:cNvSpPr/>
          <p:nvPr/>
        </p:nvSpPr>
        <p:spPr>
          <a:xfrm>
            <a:off x="1033310" y="4508812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我々は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B3E3498-2459-680F-8ED2-6A788B1E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98" y="2186600"/>
            <a:ext cx="3801994" cy="280754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B88386-39CC-3F1A-AAF3-3B04D9D17F24}"/>
              </a:ext>
            </a:extLst>
          </p:cNvPr>
          <p:cNvSpPr txBox="1"/>
          <p:nvPr/>
        </p:nvSpPr>
        <p:spPr>
          <a:xfrm>
            <a:off x="9537430" y="5289139"/>
            <a:ext cx="20648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>
                <a:latin typeface="游ゴシック" panose="020B0400000000000000" pitchFamily="50" charset="-128"/>
                <a:ea typeface="游ゴシック" panose="020B0400000000000000" pitchFamily="50" charset="-128"/>
                <a:hlinkClick r:id="rId4"/>
              </a:rPr>
              <a:t>gaikyouR5.pdf (mhlw.go.jp)</a:t>
            </a:r>
            <a:endParaRPr lang="ja-JP" altLang="en-US" sz="105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BC9B0F1-8AF7-ED2A-C5D4-B60458EA4600}"/>
              </a:ext>
            </a:extLst>
          </p:cNvPr>
          <p:cNvSpPr/>
          <p:nvPr/>
        </p:nvSpPr>
        <p:spPr>
          <a:xfrm>
            <a:off x="5052073" y="601560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>
                <a:latin typeface="游ゴシック" panose="020B0400000000000000" pitchFamily="50" charset="-128"/>
                <a:ea typeface="游ゴシック" panose="020B0400000000000000" pitchFamily="50" charset="-128"/>
              </a:rPr>
              <a:t>に注目している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D0CD9D-480E-37C0-3905-06C4F0D7AB13}"/>
              </a:ext>
            </a:extLst>
          </p:cNvPr>
          <p:cNvSpPr/>
          <p:nvPr/>
        </p:nvSpPr>
        <p:spPr>
          <a:xfrm>
            <a:off x="10120108" y="2765639"/>
            <a:ext cx="538542" cy="415127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72CC86CE-9DC7-0731-7391-5FCF81CA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13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B30F0-E519-7455-EBBD-2FC05758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MPI(</a:t>
            </a:r>
            <a:r>
              <a:rPr kumimoji="1" lang="ja-JP" altLang="en-US"/>
              <a:t>磁性ナノ粒子イメージング</a:t>
            </a:r>
            <a:r>
              <a:rPr kumimoji="1" lang="en-US" altLang="ja-JP"/>
              <a:t>)</a:t>
            </a:r>
            <a:r>
              <a:rPr kumimoji="1" lang="ja-JP" altLang="en-US"/>
              <a:t>の原理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BAC99C8-A5C5-D44F-EB7D-A61C63C81001}"/>
              </a:ext>
            </a:extLst>
          </p:cNvPr>
          <p:cNvSpPr/>
          <p:nvPr/>
        </p:nvSpPr>
        <p:spPr>
          <a:xfrm>
            <a:off x="7457214" y="2786286"/>
            <a:ext cx="4422842" cy="3083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80D4734-2321-58DA-DCE2-2E631D663059}"/>
              </a:ext>
            </a:extLst>
          </p:cNvPr>
          <p:cNvGrpSpPr/>
          <p:nvPr/>
        </p:nvGrpSpPr>
        <p:grpSpPr>
          <a:xfrm>
            <a:off x="1275544" y="1934201"/>
            <a:ext cx="4375945" cy="3689328"/>
            <a:chOff x="3647728" y="2093507"/>
            <a:chExt cx="5490789" cy="4575958"/>
          </a:xfrm>
        </p:grpSpPr>
        <p:pic>
          <p:nvPicPr>
            <p:cNvPr id="6" name="Picture 2" descr="C:\Users\ishihara\Pictures\figure_tousenbo.png">
              <a:extLst>
                <a:ext uri="{FF2B5EF4-FFF2-40B4-BE49-F238E27FC236}">
                  <a16:creationId xmlns:a16="http://schemas.microsoft.com/office/drawing/2014/main" id="{300EC1B6-4D3F-EC3B-8CD1-67ABDE4D7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7728" y="2093507"/>
              <a:ext cx="4493264" cy="457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爆発 1 18">
              <a:extLst>
                <a:ext uri="{FF2B5EF4-FFF2-40B4-BE49-F238E27FC236}">
                  <a16:creationId xmlns:a16="http://schemas.microsoft.com/office/drawing/2014/main" id="{9C3CB48C-676A-2643-6EC3-E26EEFED6FD2}"/>
                </a:ext>
              </a:extLst>
            </p:cNvPr>
            <p:cNvSpPr/>
            <p:nvPr/>
          </p:nvSpPr>
          <p:spPr>
            <a:xfrm>
              <a:off x="5470474" y="3908345"/>
              <a:ext cx="435282" cy="531942"/>
            </a:xfrm>
            <a:prstGeom prst="irregularSeal1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円/楕円 31">
              <a:extLst>
                <a:ext uri="{FF2B5EF4-FFF2-40B4-BE49-F238E27FC236}">
                  <a16:creationId xmlns:a16="http://schemas.microsoft.com/office/drawing/2014/main" id="{2ACFA602-D538-9AF0-89C3-0F8145D3B24F}"/>
                </a:ext>
              </a:extLst>
            </p:cNvPr>
            <p:cNvSpPr/>
            <p:nvPr/>
          </p:nvSpPr>
          <p:spPr>
            <a:xfrm>
              <a:off x="7375833" y="3418843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フリーフォーム 2">
              <a:extLst>
                <a:ext uri="{FF2B5EF4-FFF2-40B4-BE49-F238E27FC236}">
                  <a16:creationId xmlns:a16="http://schemas.microsoft.com/office/drawing/2014/main" id="{8AE6E964-198B-53B6-5557-D486260F8799}"/>
                </a:ext>
              </a:extLst>
            </p:cNvPr>
            <p:cNvSpPr/>
            <p:nvPr/>
          </p:nvSpPr>
          <p:spPr>
            <a:xfrm>
              <a:off x="4120551" y="4071548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フリーフォーム 12">
              <a:extLst>
                <a:ext uri="{FF2B5EF4-FFF2-40B4-BE49-F238E27FC236}">
                  <a16:creationId xmlns:a16="http://schemas.microsoft.com/office/drawing/2014/main" id="{43EA90A8-42B7-64FE-B134-3A8A51316AB6}"/>
                </a:ext>
              </a:extLst>
            </p:cNvPr>
            <p:cNvSpPr/>
            <p:nvPr/>
          </p:nvSpPr>
          <p:spPr>
            <a:xfrm>
              <a:off x="4146430" y="4353622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" name="フリーフォーム 13">
              <a:extLst>
                <a:ext uri="{FF2B5EF4-FFF2-40B4-BE49-F238E27FC236}">
                  <a16:creationId xmlns:a16="http://schemas.microsoft.com/office/drawing/2014/main" id="{8C3AF217-00DF-0C35-6FD4-60FE0A772591}"/>
                </a:ext>
              </a:extLst>
            </p:cNvPr>
            <p:cNvSpPr/>
            <p:nvPr/>
          </p:nvSpPr>
          <p:spPr>
            <a:xfrm>
              <a:off x="4149306" y="4604454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2" name="フリーフォーム 14">
              <a:extLst>
                <a:ext uri="{FF2B5EF4-FFF2-40B4-BE49-F238E27FC236}">
                  <a16:creationId xmlns:a16="http://schemas.microsoft.com/office/drawing/2014/main" id="{69453066-78C0-9785-FE67-55B0C8536963}"/>
                </a:ext>
              </a:extLst>
            </p:cNvPr>
            <p:cNvSpPr/>
            <p:nvPr/>
          </p:nvSpPr>
          <p:spPr>
            <a:xfrm rot="10800000">
              <a:off x="6528048" y="4354592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" name="フリーフォーム 15">
              <a:extLst>
                <a:ext uri="{FF2B5EF4-FFF2-40B4-BE49-F238E27FC236}">
                  <a16:creationId xmlns:a16="http://schemas.microsoft.com/office/drawing/2014/main" id="{6159FAA1-D258-C127-C5DA-961BDA65F439}"/>
                </a:ext>
              </a:extLst>
            </p:cNvPr>
            <p:cNvSpPr/>
            <p:nvPr/>
          </p:nvSpPr>
          <p:spPr>
            <a:xfrm rot="10800000">
              <a:off x="6528048" y="4071210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" name="フリーフォーム 16">
              <a:extLst>
                <a:ext uri="{FF2B5EF4-FFF2-40B4-BE49-F238E27FC236}">
                  <a16:creationId xmlns:a16="http://schemas.microsoft.com/office/drawing/2014/main" id="{5BDB4597-6909-A584-8E31-D6A0AD904D2C}"/>
                </a:ext>
              </a:extLst>
            </p:cNvPr>
            <p:cNvSpPr/>
            <p:nvPr/>
          </p:nvSpPr>
          <p:spPr>
            <a:xfrm rot="10800000">
              <a:off x="6528048" y="4604454"/>
              <a:ext cx="1086928" cy="129674"/>
            </a:xfrm>
            <a:custGeom>
              <a:avLst/>
              <a:gdLst>
                <a:gd name="connsiteX0" fmla="*/ 0 w 1086928"/>
                <a:gd name="connsiteY0" fmla="*/ 95010 h 129674"/>
                <a:gd name="connsiteX1" fmla="*/ 155275 w 1086928"/>
                <a:gd name="connsiteY1" fmla="*/ 120 h 129674"/>
                <a:gd name="connsiteX2" fmla="*/ 362309 w 1086928"/>
                <a:gd name="connsiteY2" fmla="*/ 112263 h 129674"/>
                <a:gd name="connsiteX3" fmla="*/ 560717 w 1086928"/>
                <a:gd name="connsiteY3" fmla="*/ 17373 h 129674"/>
                <a:gd name="connsiteX4" fmla="*/ 785004 w 1086928"/>
                <a:gd name="connsiteY4" fmla="*/ 129516 h 129674"/>
                <a:gd name="connsiteX5" fmla="*/ 983411 w 1086928"/>
                <a:gd name="connsiteY5" fmla="*/ 43252 h 129674"/>
                <a:gd name="connsiteX6" fmla="*/ 1086928 w 1086928"/>
                <a:gd name="connsiteY6" fmla="*/ 95010 h 12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928" h="129674">
                  <a:moveTo>
                    <a:pt x="0" y="95010"/>
                  </a:moveTo>
                  <a:cubicBezTo>
                    <a:pt x="47445" y="46127"/>
                    <a:pt x="94890" y="-2755"/>
                    <a:pt x="155275" y="120"/>
                  </a:cubicBezTo>
                  <a:cubicBezTo>
                    <a:pt x="215660" y="2995"/>
                    <a:pt x="294735" y="109388"/>
                    <a:pt x="362309" y="112263"/>
                  </a:cubicBezTo>
                  <a:cubicBezTo>
                    <a:pt x="429883" y="115138"/>
                    <a:pt x="490268" y="14498"/>
                    <a:pt x="560717" y="17373"/>
                  </a:cubicBezTo>
                  <a:cubicBezTo>
                    <a:pt x="631166" y="20248"/>
                    <a:pt x="714555" y="125203"/>
                    <a:pt x="785004" y="129516"/>
                  </a:cubicBezTo>
                  <a:cubicBezTo>
                    <a:pt x="855453" y="133829"/>
                    <a:pt x="933090" y="49003"/>
                    <a:pt x="983411" y="43252"/>
                  </a:cubicBezTo>
                  <a:cubicBezTo>
                    <a:pt x="1033732" y="37501"/>
                    <a:pt x="1060330" y="66255"/>
                    <a:pt x="1086928" y="9501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034998-B2B4-5924-48E6-F089099E1787}"/>
                </a:ext>
              </a:extLst>
            </p:cNvPr>
            <p:cNvSpPr txBox="1"/>
            <p:nvPr/>
          </p:nvSpPr>
          <p:spPr>
            <a:xfrm>
              <a:off x="8089113" y="4197686"/>
              <a:ext cx="1049404" cy="45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磁場</a:t>
              </a:r>
            </a:p>
          </p:txBody>
        </p:sp>
        <p:sp>
          <p:nvSpPr>
            <p:cNvPr id="16" name="右矢印 17">
              <a:extLst>
                <a:ext uri="{FF2B5EF4-FFF2-40B4-BE49-F238E27FC236}">
                  <a16:creationId xmlns:a16="http://schemas.microsoft.com/office/drawing/2014/main" id="{743901ED-1176-06DB-A86B-C59657EA8EF9}"/>
                </a:ext>
              </a:extLst>
            </p:cNvPr>
            <p:cNvSpPr/>
            <p:nvPr/>
          </p:nvSpPr>
          <p:spPr>
            <a:xfrm rot="10800000">
              <a:off x="6442383" y="3379981"/>
              <a:ext cx="827062" cy="1850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7" name="円/楕円 29">
              <a:extLst>
                <a:ext uri="{FF2B5EF4-FFF2-40B4-BE49-F238E27FC236}">
                  <a16:creationId xmlns:a16="http://schemas.microsoft.com/office/drawing/2014/main" id="{7F2E466D-AC9C-2D94-F294-B3E210A76954}"/>
                </a:ext>
              </a:extLst>
            </p:cNvPr>
            <p:cNvSpPr/>
            <p:nvPr/>
          </p:nvSpPr>
          <p:spPr>
            <a:xfrm>
              <a:off x="6867108" y="3403816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8" name="円/楕円 30">
              <a:extLst>
                <a:ext uri="{FF2B5EF4-FFF2-40B4-BE49-F238E27FC236}">
                  <a16:creationId xmlns:a16="http://schemas.microsoft.com/office/drawing/2014/main" id="{87D45A97-AF79-C18B-6F99-452E2D4123C0}"/>
                </a:ext>
              </a:extLst>
            </p:cNvPr>
            <p:cNvSpPr/>
            <p:nvPr/>
          </p:nvSpPr>
          <p:spPr>
            <a:xfrm>
              <a:off x="7090827" y="3403816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9" name="円/楕円 32">
              <a:extLst>
                <a:ext uri="{FF2B5EF4-FFF2-40B4-BE49-F238E27FC236}">
                  <a16:creationId xmlns:a16="http://schemas.microsoft.com/office/drawing/2014/main" id="{8E008808-69E3-EA0A-6F5B-F1B197B38CA9}"/>
                </a:ext>
              </a:extLst>
            </p:cNvPr>
            <p:cNvSpPr/>
            <p:nvPr/>
          </p:nvSpPr>
          <p:spPr>
            <a:xfrm>
              <a:off x="6664680" y="3403816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C1BF160F-6E86-AD2E-C0FF-7C55BD2CD670}"/>
                </a:ext>
              </a:extLst>
            </p:cNvPr>
            <p:cNvSpPr/>
            <p:nvPr/>
          </p:nvSpPr>
          <p:spPr>
            <a:xfrm>
              <a:off x="5598102" y="4058851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1" name="円/楕円 35">
              <a:extLst>
                <a:ext uri="{FF2B5EF4-FFF2-40B4-BE49-F238E27FC236}">
                  <a16:creationId xmlns:a16="http://schemas.microsoft.com/office/drawing/2014/main" id="{2FAA9946-9659-01E0-9F6D-A022DF60AC09}"/>
                </a:ext>
              </a:extLst>
            </p:cNvPr>
            <p:cNvSpPr/>
            <p:nvPr/>
          </p:nvSpPr>
          <p:spPr>
            <a:xfrm>
              <a:off x="5683432" y="4123222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円/楕円 36">
              <a:extLst>
                <a:ext uri="{FF2B5EF4-FFF2-40B4-BE49-F238E27FC236}">
                  <a16:creationId xmlns:a16="http://schemas.microsoft.com/office/drawing/2014/main" id="{A06B078A-7319-6BBF-B8AD-853F26EE52C5}"/>
                </a:ext>
              </a:extLst>
            </p:cNvPr>
            <p:cNvSpPr/>
            <p:nvPr/>
          </p:nvSpPr>
          <p:spPr>
            <a:xfrm>
              <a:off x="5556231" y="4187626"/>
              <a:ext cx="108012" cy="10735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フローチャート : 直接アクセス記憶 2">
              <a:extLst>
                <a:ext uri="{FF2B5EF4-FFF2-40B4-BE49-F238E27FC236}">
                  <a16:creationId xmlns:a16="http://schemas.microsoft.com/office/drawing/2014/main" id="{368A8837-D012-A169-3420-3367827A8493}"/>
                </a:ext>
              </a:extLst>
            </p:cNvPr>
            <p:cNvSpPr/>
            <p:nvPr/>
          </p:nvSpPr>
          <p:spPr>
            <a:xfrm>
              <a:off x="3732323" y="3894320"/>
              <a:ext cx="317498" cy="1177952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4" name="フローチャート : 直接アクセス記憶 2">
              <a:extLst>
                <a:ext uri="{FF2B5EF4-FFF2-40B4-BE49-F238E27FC236}">
                  <a16:creationId xmlns:a16="http://schemas.microsoft.com/office/drawing/2014/main" id="{D32AD60D-1A65-6883-4D56-1432B70A44DC}"/>
                </a:ext>
              </a:extLst>
            </p:cNvPr>
            <p:cNvSpPr/>
            <p:nvPr/>
          </p:nvSpPr>
          <p:spPr>
            <a:xfrm>
              <a:off x="7708326" y="3894320"/>
              <a:ext cx="317498" cy="1177952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5" name="フローチャート : 直接アクセス記憶 7">
              <a:extLst>
                <a:ext uri="{FF2B5EF4-FFF2-40B4-BE49-F238E27FC236}">
                  <a16:creationId xmlns:a16="http://schemas.microsoft.com/office/drawing/2014/main" id="{7E9E520A-23A4-FF52-E706-4F17C13437D5}"/>
                </a:ext>
              </a:extLst>
            </p:cNvPr>
            <p:cNvSpPr/>
            <p:nvPr/>
          </p:nvSpPr>
          <p:spPr>
            <a:xfrm rot="5400000">
              <a:off x="5729525" y="4573885"/>
              <a:ext cx="217740" cy="879884"/>
            </a:xfrm>
            <a:prstGeom prst="flowChartMagneticDrum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6" name="下矢印 19">
              <a:extLst>
                <a:ext uri="{FF2B5EF4-FFF2-40B4-BE49-F238E27FC236}">
                  <a16:creationId xmlns:a16="http://schemas.microsoft.com/office/drawing/2014/main" id="{A178AFA1-AB2C-CF46-34FC-56EA1F42D9CC}"/>
                </a:ext>
              </a:extLst>
            </p:cNvPr>
            <p:cNvSpPr/>
            <p:nvPr/>
          </p:nvSpPr>
          <p:spPr>
            <a:xfrm>
              <a:off x="5505431" y="4595485"/>
              <a:ext cx="50800" cy="264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下矢印 43">
              <a:extLst>
                <a:ext uri="{FF2B5EF4-FFF2-40B4-BE49-F238E27FC236}">
                  <a16:creationId xmlns:a16="http://schemas.microsoft.com/office/drawing/2014/main" id="{B72C2D16-5A5D-2445-04C4-31B02602DBD3}"/>
                </a:ext>
              </a:extLst>
            </p:cNvPr>
            <p:cNvSpPr/>
            <p:nvPr/>
          </p:nvSpPr>
          <p:spPr>
            <a:xfrm>
              <a:off x="5712468" y="4595485"/>
              <a:ext cx="50800" cy="264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下矢印 44">
              <a:extLst>
                <a:ext uri="{FF2B5EF4-FFF2-40B4-BE49-F238E27FC236}">
                  <a16:creationId xmlns:a16="http://schemas.microsoft.com/office/drawing/2014/main" id="{34D14607-2797-1452-9BE4-9FE969C39E29}"/>
                </a:ext>
              </a:extLst>
            </p:cNvPr>
            <p:cNvSpPr/>
            <p:nvPr/>
          </p:nvSpPr>
          <p:spPr>
            <a:xfrm>
              <a:off x="5919116" y="4595485"/>
              <a:ext cx="50800" cy="264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568B2C-E2D7-24E8-10BF-DEB31EABFCF7}"/>
              </a:ext>
            </a:extLst>
          </p:cNvPr>
          <p:cNvSpPr txBox="1"/>
          <p:nvPr/>
        </p:nvSpPr>
        <p:spPr>
          <a:xfrm>
            <a:off x="7679934" y="3062004"/>
            <a:ext cx="4200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粒子を体内</a:t>
            </a:r>
            <a:r>
              <a:rPr lang="ja-JP" altLang="en-US" sz="28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に投与</a:t>
            </a:r>
            <a:endParaRPr lang="en-US" altLang="ja-JP" sz="28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血</a:t>
            </a:r>
            <a:r>
              <a:rPr lang="ja-JP" altLang="en-US" sz="28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管内を循環</a:t>
            </a:r>
            <a:endParaRPr lang="en-US" altLang="ja-JP" sz="28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がん細胞</a:t>
            </a:r>
            <a:r>
              <a:rPr lang="ja-JP" altLang="en-US" sz="28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に蓄積</a:t>
            </a:r>
            <a:endParaRPr lang="en-US" altLang="ja-JP" sz="28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外部</a:t>
            </a:r>
            <a:r>
              <a:rPr lang="ja-JP" altLang="en-US" sz="28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から磁場を印加</a:t>
            </a:r>
            <a:endParaRPr lang="en-US" altLang="ja-JP" sz="28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粒子からの信号</a:t>
            </a:r>
            <a:r>
              <a:rPr lang="ja-JP" altLang="en-US" sz="28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を検出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defTabSz="457200">
              <a:buFont typeface="+mj-ea"/>
              <a:buAutoNum type="circleNumDbPlain"/>
            </a:pPr>
            <a:r>
              <a:rPr lang="ja-JP" altLang="en-US" sz="28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信号</a:t>
            </a:r>
            <a:r>
              <a:rPr lang="ja-JP" altLang="en-US" sz="28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から画像化</a:t>
            </a:r>
            <a:endParaRPr lang="en-US" altLang="ja-JP" sz="28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7493093-7127-7022-DA39-AD6CC12E66DC}"/>
              </a:ext>
            </a:extLst>
          </p:cNvPr>
          <p:cNvSpPr txBox="1"/>
          <p:nvPr/>
        </p:nvSpPr>
        <p:spPr>
          <a:xfrm>
            <a:off x="4777371" y="2582489"/>
            <a:ext cx="43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AA607A-DA1A-C275-AE75-9D0C7C584BC0}"/>
              </a:ext>
            </a:extLst>
          </p:cNvPr>
          <p:cNvSpPr txBox="1"/>
          <p:nvPr/>
        </p:nvSpPr>
        <p:spPr>
          <a:xfrm>
            <a:off x="3643675" y="2626441"/>
            <a:ext cx="4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58572-001B-59A3-6127-0B2D7B9D10DF}"/>
              </a:ext>
            </a:extLst>
          </p:cNvPr>
          <p:cNvSpPr txBox="1"/>
          <p:nvPr/>
        </p:nvSpPr>
        <p:spPr>
          <a:xfrm>
            <a:off x="2697673" y="3097131"/>
            <a:ext cx="4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5EE814-0F79-1407-4F75-C9981F196888}"/>
              </a:ext>
            </a:extLst>
          </p:cNvPr>
          <p:cNvSpPr txBox="1"/>
          <p:nvPr/>
        </p:nvSpPr>
        <p:spPr>
          <a:xfrm>
            <a:off x="1743853" y="4045189"/>
            <a:ext cx="4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378923-672F-1B43-92AB-395331F6C339}"/>
              </a:ext>
            </a:extLst>
          </p:cNvPr>
          <p:cNvSpPr txBox="1"/>
          <p:nvPr/>
        </p:nvSpPr>
        <p:spPr>
          <a:xfrm>
            <a:off x="3072107" y="3857786"/>
            <a:ext cx="4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⑤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709ED0F-FBFE-DCA7-BD50-61A8DF19A809}"/>
              </a:ext>
            </a:extLst>
          </p:cNvPr>
          <p:cNvSpPr txBox="1"/>
          <p:nvPr/>
        </p:nvSpPr>
        <p:spPr>
          <a:xfrm>
            <a:off x="4219850" y="4666758"/>
            <a:ext cx="4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⑥</a:t>
            </a:r>
          </a:p>
        </p:txBody>
      </p:sp>
      <p:sp>
        <p:nvSpPr>
          <p:cNvPr id="36" name="下矢印 43">
            <a:extLst>
              <a:ext uri="{FF2B5EF4-FFF2-40B4-BE49-F238E27FC236}">
                <a16:creationId xmlns:a16="http://schemas.microsoft.com/office/drawing/2014/main" id="{09DA6A98-F68D-836D-D178-2F567539F9FC}"/>
              </a:ext>
            </a:extLst>
          </p:cNvPr>
          <p:cNvSpPr/>
          <p:nvPr/>
        </p:nvSpPr>
        <p:spPr>
          <a:xfrm rot="7548657" flipH="1" flipV="1">
            <a:off x="3953574" y="4075913"/>
            <a:ext cx="150613" cy="1522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B84E8DB-6392-4F14-AD76-2845836B0C3B}"/>
              </a:ext>
            </a:extLst>
          </p:cNvPr>
          <p:cNvGrpSpPr/>
          <p:nvPr/>
        </p:nvGrpSpPr>
        <p:grpSpPr>
          <a:xfrm>
            <a:off x="4694063" y="4842609"/>
            <a:ext cx="1190179" cy="1044191"/>
            <a:chOff x="4694063" y="4857599"/>
            <a:chExt cx="1190179" cy="1044191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E866608-920E-1429-3C2C-93FA123BF69D}"/>
                </a:ext>
              </a:extLst>
            </p:cNvPr>
            <p:cNvSpPr/>
            <p:nvPr/>
          </p:nvSpPr>
          <p:spPr>
            <a:xfrm>
              <a:off x="4694063" y="4857599"/>
              <a:ext cx="1190179" cy="1044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9" name="円/楕円 28">
              <a:extLst>
                <a:ext uri="{FF2B5EF4-FFF2-40B4-BE49-F238E27FC236}">
                  <a16:creationId xmlns:a16="http://schemas.microsoft.com/office/drawing/2014/main" id="{469C5B3D-7071-0660-5AE0-E9DC9DD61659}"/>
                </a:ext>
              </a:extLst>
            </p:cNvPr>
            <p:cNvSpPr/>
            <p:nvPr/>
          </p:nvSpPr>
          <p:spPr>
            <a:xfrm>
              <a:off x="5100093" y="5177634"/>
              <a:ext cx="378118" cy="40928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40" name="タイトル 1">
            <a:extLst>
              <a:ext uri="{FF2B5EF4-FFF2-40B4-BE49-F238E27FC236}">
                <a16:creationId xmlns:a16="http://schemas.microsoft.com/office/drawing/2014/main" id="{DE1B0BE6-D77A-5385-8220-B8D632390F66}"/>
              </a:ext>
            </a:extLst>
          </p:cNvPr>
          <p:cNvSpPr txBox="1">
            <a:spLocks/>
          </p:cNvSpPr>
          <p:nvPr/>
        </p:nvSpPr>
        <p:spPr>
          <a:xfrm>
            <a:off x="4437286" y="5772910"/>
            <a:ext cx="1807902" cy="45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>
                <a:latin typeface="游ゴシック" panose="020B0400000000000000" pitchFamily="50" charset="-128"/>
                <a:ea typeface="游ゴシック" panose="020B0400000000000000" pitchFamily="50" charset="-128"/>
              </a:rPr>
              <a:t>粒子位置の画像化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68983B1-A68B-BF93-0249-D950E34B4B1F}"/>
              </a:ext>
            </a:extLst>
          </p:cNvPr>
          <p:cNvSpPr txBox="1"/>
          <p:nvPr/>
        </p:nvSpPr>
        <p:spPr>
          <a:xfrm>
            <a:off x="544302" y="3580983"/>
            <a:ext cx="8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磁場</a:t>
            </a:r>
          </a:p>
        </p:txBody>
      </p:sp>
      <p:sp>
        <p:nvSpPr>
          <p:cNvPr id="43" name="下矢印 43">
            <a:extLst>
              <a:ext uri="{FF2B5EF4-FFF2-40B4-BE49-F238E27FC236}">
                <a16:creationId xmlns:a16="http://schemas.microsoft.com/office/drawing/2014/main" id="{38CBBDF0-8003-08EA-32A8-F51D1301910E}"/>
              </a:ext>
            </a:extLst>
          </p:cNvPr>
          <p:cNvSpPr/>
          <p:nvPr/>
        </p:nvSpPr>
        <p:spPr>
          <a:xfrm rot="14080382" flipH="1" flipV="1">
            <a:off x="4889915" y="1956931"/>
            <a:ext cx="175551" cy="110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A18D57-5F86-3A54-2B29-75C1F07766E1}"/>
              </a:ext>
            </a:extLst>
          </p:cNvPr>
          <p:cNvSpPr txBox="1"/>
          <p:nvPr/>
        </p:nvSpPr>
        <p:spPr>
          <a:xfrm>
            <a:off x="849648" y="4787773"/>
            <a:ext cx="13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受信コイル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1EFA5B-DBE0-1BE2-792E-932E3DD176F4}"/>
              </a:ext>
            </a:extLst>
          </p:cNvPr>
          <p:cNvCxnSpPr/>
          <p:nvPr/>
        </p:nvCxnSpPr>
        <p:spPr>
          <a:xfrm flipH="1">
            <a:off x="1927123" y="4330739"/>
            <a:ext cx="869424" cy="51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四角形: 角を丸くする 41">
            <a:extLst>
              <a:ext uri="{FF2B5EF4-FFF2-40B4-BE49-F238E27FC236}">
                <a16:creationId xmlns:a16="http://schemas.microsoft.com/office/drawing/2014/main" id="{C45279C7-E766-2CBD-3A0F-EE0B531CDB79}"/>
              </a:ext>
            </a:extLst>
          </p:cNvPr>
          <p:cNvSpPr/>
          <p:nvPr/>
        </p:nvSpPr>
        <p:spPr>
          <a:xfrm>
            <a:off x="7457213" y="2626441"/>
            <a:ext cx="2315085" cy="343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画像化までの流れ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93F203EB-06E7-9B78-8ED3-6405450F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13" y="1521456"/>
            <a:ext cx="1321075" cy="1209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2D9127-ECD6-C577-14F4-4228DF26E2E0}"/>
              </a:ext>
            </a:extLst>
          </p:cNvPr>
          <p:cNvSpPr txBox="1"/>
          <p:nvPr/>
        </p:nvSpPr>
        <p:spPr>
          <a:xfrm>
            <a:off x="5508408" y="2766173"/>
            <a:ext cx="180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磁性ナノ粒子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endParaRPr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359A139-0F8D-1F67-9A65-AE4E5F3045D2}"/>
              </a:ext>
            </a:extLst>
          </p:cNvPr>
          <p:cNvSpPr/>
          <p:nvPr/>
        </p:nvSpPr>
        <p:spPr>
          <a:xfrm>
            <a:off x="7390081" y="166613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10000"/>
            </a:pPr>
            <a:r>
              <a:rPr lang="ja-JP" altLang="en-US" sz="1400" u="sng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磁石になる性質</a:t>
            </a:r>
            <a:r>
              <a:rPr lang="ja-JP" altLang="en-US" sz="1400" u="sng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を持つ粒子（造影剤）</a:t>
            </a:r>
            <a:endParaRPr lang="en-US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7F2E41C-E166-4876-E5FA-430F576BE8DE}"/>
              </a:ext>
            </a:extLst>
          </p:cNvPr>
          <p:cNvCxnSpPr>
            <a:cxnSpLocks/>
          </p:cNvCxnSpPr>
          <p:nvPr/>
        </p:nvCxnSpPr>
        <p:spPr>
          <a:xfrm flipH="1">
            <a:off x="7130038" y="1963224"/>
            <a:ext cx="654351" cy="30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FD78FE-D241-D4A6-4180-8B074E1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fld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03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図 177">
            <a:extLst>
              <a:ext uri="{FF2B5EF4-FFF2-40B4-BE49-F238E27FC236}">
                <a16:creationId xmlns:a16="http://schemas.microsoft.com/office/drawing/2014/main" id="{904723ED-258C-D331-550F-751DDA770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1"/>
          <a:stretch/>
        </p:blipFill>
        <p:spPr>
          <a:xfrm>
            <a:off x="5229480" y="1530181"/>
            <a:ext cx="3559240" cy="15934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6B7BCD-22CB-A367-B707-A7B1A6CF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がん細胞への蓄積メカニズム</a:t>
            </a:r>
          </a:p>
        </p:txBody>
      </p:sp>
      <p:sp>
        <p:nvSpPr>
          <p:cNvPr id="44" name="円/楕円 68">
            <a:extLst>
              <a:ext uri="{FF2B5EF4-FFF2-40B4-BE49-F238E27FC236}">
                <a16:creationId xmlns:a16="http://schemas.microsoft.com/office/drawing/2014/main" id="{2AC80859-C61D-9071-5BBE-1CB095DBC311}"/>
              </a:ext>
            </a:extLst>
          </p:cNvPr>
          <p:cNvSpPr/>
          <p:nvPr/>
        </p:nvSpPr>
        <p:spPr>
          <a:xfrm>
            <a:off x="2240204" y="2811893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7030A0"/>
              </a:gs>
              <a:gs pos="85000">
                <a:srgbClr val="8064A2">
                  <a:lumMod val="50000"/>
                </a:srgbClr>
              </a:gs>
              <a:gs pos="100000">
                <a:sysClr val="windowText" lastClr="000000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449580" h="449580"/>
            <a:bevelB w="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907C05-F126-7761-FCE9-6A785C589F0E}"/>
              </a:ext>
            </a:extLst>
          </p:cNvPr>
          <p:cNvSpPr txBox="1"/>
          <p:nvPr/>
        </p:nvSpPr>
        <p:spPr>
          <a:xfrm>
            <a:off x="2302170" y="2442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メイリオ" panose="020B0604030504040204" pitchFamily="50" charset="-128"/>
              </a:rPr>
              <a:t>がん細胞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F995ED8-9114-F1A8-D631-909D9A86377B}"/>
              </a:ext>
            </a:extLst>
          </p:cNvPr>
          <p:cNvSpPr/>
          <p:nvPr/>
        </p:nvSpPr>
        <p:spPr>
          <a:xfrm>
            <a:off x="1803888" y="4403154"/>
            <a:ext cx="3132355" cy="178992"/>
          </a:xfrm>
          <a:prstGeom prst="rect">
            <a:avLst/>
          </a:prstGeom>
          <a:solidFill>
            <a:srgbClr val="C0504D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1E76854-C699-F443-31CB-5C0F5F7E6F38}"/>
              </a:ext>
            </a:extLst>
          </p:cNvPr>
          <p:cNvSpPr txBox="1"/>
          <p:nvPr/>
        </p:nvSpPr>
        <p:spPr>
          <a:xfrm>
            <a:off x="1157557" y="4269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メイリオ" panose="020B0604030504040204" pitchFamily="50" charset="-128"/>
              </a:rPr>
              <a:t>血管</a:t>
            </a:r>
          </a:p>
        </p:txBody>
      </p:sp>
      <p:sp>
        <p:nvSpPr>
          <p:cNvPr id="48" name="フリーフォーム 6">
            <a:extLst>
              <a:ext uri="{FF2B5EF4-FFF2-40B4-BE49-F238E27FC236}">
                <a16:creationId xmlns:a16="http://schemas.microsoft.com/office/drawing/2014/main" id="{2B5673C0-690F-2649-7075-5CE8FF882134}"/>
              </a:ext>
            </a:extLst>
          </p:cNvPr>
          <p:cNvSpPr/>
          <p:nvPr/>
        </p:nvSpPr>
        <p:spPr>
          <a:xfrm>
            <a:off x="2797255" y="3203022"/>
            <a:ext cx="472169" cy="1308100"/>
          </a:xfrm>
          <a:custGeom>
            <a:avLst/>
            <a:gdLst>
              <a:gd name="connsiteX0" fmla="*/ 180975 w 847725"/>
              <a:gd name="connsiteY0" fmla="*/ 942975 h 981075"/>
              <a:gd name="connsiteX1" fmla="*/ 180975 w 847725"/>
              <a:gd name="connsiteY1" fmla="*/ 742950 h 981075"/>
              <a:gd name="connsiteX2" fmla="*/ 28575 w 847725"/>
              <a:gd name="connsiteY2" fmla="*/ 495300 h 981075"/>
              <a:gd name="connsiteX3" fmla="*/ 0 w 847725"/>
              <a:gd name="connsiteY3" fmla="*/ 409575 h 981075"/>
              <a:gd name="connsiteX4" fmla="*/ 47625 w 847725"/>
              <a:gd name="connsiteY4" fmla="*/ 466725 h 981075"/>
              <a:gd name="connsiteX5" fmla="*/ 123825 w 847725"/>
              <a:gd name="connsiteY5" fmla="*/ 361950 h 981075"/>
              <a:gd name="connsiteX6" fmla="*/ 133350 w 847725"/>
              <a:gd name="connsiteY6" fmla="*/ 542925 h 981075"/>
              <a:gd name="connsiteX7" fmla="*/ 209550 w 847725"/>
              <a:gd name="connsiteY7" fmla="*/ 609600 h 981075"/>
              <a:gd name="connsiteX8" fmla="*/ 219075 w 847725"/>
              <a:gd name="connsiteY8" fmla="*/ 352425 h 981075"/>
              <a:gd name="connsiteX9" fmla="*/ 314325 w 847725"/>
              <a:gd name="connsiteY9" fmla="*/ 247650 h 981075"/>
              <a:gd name="connsiteX10" fmla="*/ 381000 w 847725"/>
              <a:gd name="connsiteY10" fmla="*/ 228600 h 981075"/>
              <a:gd name="connsiteX11" fmla="*/ 390525 w 847725"/>
              <a:gd name="connsiteY11" fmla="*/ 295275 h 981075"/>
              <a:gd name="connsiteX12" fmla="*/ 276225 w 847725"/>
              <a:gd name="connsiteY12" fmla="*/ 371475 h 981075"/>
              <a:gd name="connsiteX13" fmla="*/ 285750 w 847725"/>
              <a:gd name="connsiteY13" fmla="*/ 504825 h 981075"/>
              <a:gd name="connsiteX14" fmla="*/ 304800 w 847725"/>
              <a:gd name="connsiteY14" fmla="*/ 628650 h 981075"/>
              <a:gd name="connsiteX15" fmla="*/ 371475 w 847725"/>
              <a:gd name="connsiteY15" fmla="*/ 400050 h 981075"/>
              <a:gd name="connsiteX16" fmla="*/ 409575 w 847725"/>
              <a:gd name="connsiteY16" fmla="*/ 323850 h 981075"/>
              <a:gd name="connsiteX17" fmla="*/ 409575 w 847725"/>
              <a:gd name="connsiteY17" fmla="*/ 457200 h 981075"/>
              <a:gd name="connsiteX18" fmla="*/ 409575 w 847725"/>
              <a:gd name="connsiteY18" fmla="*/ 561975 h 981075"/>
              <a:gd name="connsiteX19" fmla="*/ 466725 w 847725"/>
              <a:gd name="connsiteY19" fmla="*/ 533400 h 981075"/>
              <a:gd name="connsiteX20" fmla="*/ 533400 w 847725"/>
              <a:gd name="connsiteY20" fmla="*/ 361950 h 981075"/>
              <a:gd name="connsiteX21" fmla="*/ 571500 w 847725"/>
              <a:gd name="connsiteY21" fmla="*/ 238125 h 981075"/>
              <a:gd name="connsiteX22" fmla="*/ 571500 w 847725"/>
              <a:gd name="connsiteY22" fmla="*/ 180975 h 981075"/>
              <a:gd name="connsiteX23" fmla="*/ 514350 w 847725"/>
              <a:gd name="connsiteY23" fmla="*/ 47625 h 981075"/>
              <a:gd name="connsiteX24" fmla="*/ 514350 w 847725"/>
              <a:gd name="connsiteY24" fmla="*/ 0 h 981075"/>
              <a:gd name="connsiteX25" fmla="*/ 581025 w 847725"/>
              <a:gd name="connsiteY25" fmla="*/ 47625 h 981075"/>
              <a:gd name="connsiteX26" fmla="*/ 590550 w 847725"/>
              <a:gd name="connsiteY26" fmla="*/ 85725 h 981075"/>
              <a:gd name="connsiteX27" fmla="*/ 600075 w 847725"/>
              <a:gd name="connsiteY27" fmla="*/ 95250 h 981075"/>
              <a:gd name="connsiteX28" fmla="*/ 600075 w 847725"/>
              <a:gd name="connsiteY28" fmla="*/ 104775 h 981075"/>
              <a:gd name="connsiteX29" fmla="*/ 628650 w 847725"/>
              <a:gd name="connsiteY29" fmla="*/ 152400 h 981075"/>
              <a:gd name="connsiteX30" fmla="*/ 752475 w 847725"/>
              <a:gd name="connsiteY30" fmla="*/ 133350 h 981075"/>
              <a:gd name="connsiteX31" fmla="*/ 790575 w 847725"/>
              <a:gd name="connsiteY31" fmla="*/ 47625 h 981075"/>
              <a:gd name="connsiteX32" fmla="*/ 838200 w 847725"/>
              <a:gd name="connsiteY32" fmla="*/ 76200 h 981075"/>
              <a:gd name="connsiteX33" fmla="*/ 847725 w 847725"/>
              <a:gd name="connsiteY33" fmla="*/ 142875 h 981075"/>
              <a:gd name="connsiteX34" fmla="*/ 809625 w 847725"/>
              <a:gd name="connsiteY34" fmla="*/ 209550 h 981075"/>
              <a:gd name="connsiteX35" fmla="*/ 752475 w 847725"/>
              <a:gd name="connsiteY35" fmla="*/ 276225 h 981075"/>
              <a:gd name="connsiteX36" fmla="*/ 704850 w 847725"/>
              <a:gd name="connsiteY36" fmla="*/ 323850 h 981075"/>
              <a:gd name="connsiteX37" fmla="*/ 619125 w 847725"/>
              <a:gd name="connsiteY37" fmla="*/ 342900 h 981075"/>
              <a:gd name="connsiteX38" fmla="*/ 600075 w 847725"/>
              <a:gd name="connsiteY38" fmla="*/ 419100 h 981075"/>
              <a:gd name="connsiteX39" fmla="*/ 581025 w 847725"/>
              <a:gd name="connsiteY39" fmla="*/ 466725 h 981075"/>
              <a:gd name="connsiteX40" fmla="*/ 552450 w 847725"/>
              <a:gd name="connsiteY40" fmla="*/ 542925 h 981075"/>
              <a:gd name="connsiteX41" fmla="*/ 514350 w 847725"/>
              <a:gd name="connsiteY41" fmla="*/ 600075 h 981075"/>
              <a:gd name="connsiteX42" fmla="*/ 485775 w 847725"/>
              <a:gd name="connsiteY42" fmla="*/ 619125 h 981075"/>
              <a:gd name="connsiteX43" fmla="*/ 409575 w 847725"/>
              <a:gd name="connsiteY43" fmla="*/ 666750 h 981075"/>
              <a:gd name="connsiteX44" fmla="*/ 400050 w 847725"/>
              <a:gd name="connsiteY44" fmla="*/ 676275 h 981075"/>
              <a:gd name="connsiteX45" fmla="*/ 342900 w 847725"/>
              <a:gd name="connsiteY45" fmla="*/ 733425 h 981075"/>
              <a:gd name="connsiteX46" fmla="*/ 314325 w 847725"/>
              <a:gd name="connsiteY46" fmla="*/ 790575 h 981075"/>
              <a:gd name="connsiteX47" fmla="*/ 295275 w 847725"/>
              <a:gd name="connsiteY47" fmla="*/ 847725 h 981075"/>
              <a:gd name="connsiteX48" fmla="*/ 295275 w 847725"/>
              <a:gd name="connsiteY48" fmla="*/ 847725 h 981075"/>
              <a:gd name="connsiteX49" fmla="*/ 285750 w 847725"/>
              <a:gd name="connsiteY49" fmla="*/ 923925 h 981075"/>
              <a:gd name="connsiteX50" fmla="*/ 314325 w 847725"/>
              <a:gd name="connsiteY50" fmla="*/ 942975 h 981075"/>
              <a:gd name="connsiteX51" fmla="*/ 314325 w 847725"/>
              <a:gd name="connsiteY51" fmla="*/ 942975 h 981075"/>
              <a:gd name="connsiteX52" fmla="*/ 371475 w 847725"/>
              <a:gd name="connsiteY52" fmla="*/ 981075 h 981075"/>
              <a:gd name="connsiteX53" fmla="*/ 419100 w 847725"/>
              <a:gd name="connsiteY5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47725" h="981075">
                <a:moveTo>
                  <a:pt x="180975" y="942975"/>
                </a:moveTo>
                <a:lnTo>
                  <a:pt x="180975" y="742950"/>
                </a:lnTo>
                <a:lnTo>
                  <a:pt x="28575" y="495300"/>
                </a:lnTo>
                <a:lnTo>
                  <a:pt x="0" y="409575"/>
                </a:lnTo>
                <a:lnTo>
                  <a:pt x="47625" y="466725"/>
                </a:lnTo>
                <a:lnTo>
                  <a:pt x="123825" y="361950"/>
                </a:lnTo>
                <a:lnTo>
                  <a:pt x="133350" y="542925"/>
                </a:lnTo>
                <a:lnTo>
                  <a:pt x="209550" y="609600"/>
                </a:lnTo>
                <a:lnTo>
                  <a:pt x="219075" y="352425"/>
                </a:lnTo>
                <a:lnTo>
                  <a:pt x="314325" y="247650"/>
                </a:lnTo>
                <a:lnTo>
                  <a:pt x="381000" y="228600"/>
                </a:lnTo>
                <a:lnTo>
                  <a:pt x="390525" y="295275"/>
                </a:lnTo>
                <a:lnTo>
                  <a:pt x="276225" y="371475"/>
                </a:lnTo>
                <a:lnTo>
                  <a:pt x="285750" y="504825"/>
                </a:lnTo>
                <a:lnTo>
                  <a:pt x="304800" y="628650"/>
                </a:lnTo>
                <a:lnTo>
                  <a:pt x="371475" y="400050"/>
                </a:lnTo>
                <a:lnTo>
                  <a:pt x="409575" y="323850"/>
                </a:lnTo>
                <a:lnTo>
                  <a:pt x="409575" y="457200"/>
                </a:lnTo>
                <a:lnTo>
                  <a:pt x="409575" y="561975"/>
                </a:lnTo>
                <a:lnTo>
                  <a:pt x="466725" y="533400"/>
                </a:lnTo>
                <a:lnTo>
                  <a:pt x="533400" y="361950"/>
                </a:lnTo>
                <a:lnTo>
                  <a:pt x="571500" y="238125"/>
                </a:lnTo>
                <a:lnTo>
                  <a:pt x="571500" y="180975"/>
                </a:lnTo>
                <a:lnTo>
                  <a:pt x="514350" y="47625"/>
                </a:lnTo>
                <a:lnTo>
                  <a:pt x="514350" y="0"/>
                </a:lnTo>
                <a:cubicBezTo>
                  <a:pt x="536575" y="15875"/>
                  <a:pt x="562880" y="27211"/>
                  <a:pt x="581025" y="47625"/>
                </a:cubicBezTo>
                <a:cubicBezTo>
                  <a:pt x="589722" y="57409"/>
                  <a:pt x="585688" y="73570"/>
                  <a:pt x="590550" y="85725"/>
                </a:cubicBezTo>
                <a:cubicBezTo>
                  <a:pt x="592218" y="89894"/>
                  <a:pt x="596900" y="92075"/>
                  <a:pt x="600075" y="95250"/>
                </a:cubicBezTo>
                <a:lnTo>
                  <a:pt x="600075" y="104775"/>
                </a:lnTo>
                <a:lnTo>
                  <a:pt x="628650" y="152400"/>
                </a:lnTo>
                <a:lnTo>
                  <a:pt x="752475" y="133350"/>
                </a:lnTo>
                <a:lnTo>
                  <a:pt x="790575" y="47625"/>
                </a:lnTo>
                <a:lnTo>
                  <a:pt x="838200" y="76200"/>
                </a:lnTo>
                <a:lnTo>
                  <a:pt x="847725" y="142875"/>
                </a:lnTo>
                <a:lnTo>
                  <a:pt x="809625" y="209550"/>
                </a:lnTo>
                <a:lnTo>
                  <a:pt x="752475" y="276225"/>
                </a:lnTo>
                <a:lnTo>
                  <a:pt x="704850" y="323850"/>
                </a:lnTo>
                <a:lnTo>
                  <a:pt x="619125" y="342900"/>
                </a:lnTo>
                <a:lnTo>
                  <a:pt x="600075" y="419100"/>
                </a:lnTo>
                <a:lnTo>
                  <a:pt x="581025" y="466725"/>
                </a:lnTo>
                <a:lnTo>
                  <a:pt x="552450" y="542925"/>
                </a:lnTo>
                <a:lnTo>
                  <a:pt x="514350" y="600075"/>
                </a:lnTo>
                <a:lnTo>
                  <a:pt x="485775" y="619125"/>
                </a:lnTo>
                <a:cubicBezTo>
                  <a:pt x="406735" y="658645"/>
                  <a:pt x="409575" y="628827"/>
                  <a:pt x="409575" y="666750"/>
                </a:cubicBezTo>
                <a:lnTo>
                  <a:pt x="400050" y="676275"/>
                </a:lnTo>
                <a:lnTo>
                  <a:pt x="342900" y="733425"/>
                </a:lnTo>
                <a:lnTo>
                  <a:pt x="314325" y="790575"/>
                </a:lnTo>
                <a:lnTo>
                  <a:pt x="295275" y="847725"/>
                </a:lnTo>
                <a:lnTo>
                  <a:pt x="295275" y="847725"/>
                </a:lnTo>
                <a:lnTo>
                  <a:pt x="285750" y="923925"/>
                </a:lnTo>
                <a:lnTo>
                  <a:pt x="314325" y="942975"/>
                </a:lnTo>
                <a:lnTo>
                  <a:pt x="314325" y="942975"/>
                </a:lnTo>
                <a:lnTo>
                  <a:pt x="371475" y="981075"/>
                </a:lnTo>
                <a:lnTo>
                  <a:pt x="419100" y="981075"/>
                </a:lnTo>
              </a:path>
            </a:pathLst>
          </a:custGeom>
          <a:solidFill>
            <a:srgbClr val="C0504D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7E8F61-AEE3-1C74-AC28-6DD4C025611C}"/>
              </a:ext>
            </a:extLst>
          </p:cNvPr>
          <p:cNvSpPr txBox="1"/>
          <p:nvPr/>
        </p:nvSpPr>
        <p:spPr>
          <a:xfrm>
            <a:off x="1605373" y="39724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メイリオ" panose="020B0604030504040204" pitchFamily="50" charset="-128"/>
              </a:rPr>
              <a:t>血管新生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E355AF8-4364-7563-5C32-19B8EB52722D}"/>
              </a:ext>
            </a:extLst>
          </p:cNvPr>
          <p:cNvSpPr txBox="1"/>
          <p:nvPr/>
        </p:nvSpPr>
        <p:spPr>
          <a:xfrm>
            <a:off x="507771" y="5545281"/>
            <a:ext cx="5860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➀がん</a:t>
            </a:r>
            <a:r>
              <a:rPr lang="ja-JP" altLang="en-US" sz="2000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細胞の血管新生は</a:t>
            </a:r>
            <a:r>
              <a:rPr lang="ja-JP" altLang="en-US" sz="20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細胞間の隙間が大きい</a:t>
            </a:r>
            <a:endParaRPr lang="en-US" altLang="ja-JP" sz="20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②</a:t>
            </a:r>
            <a:r>
              <a:rPr lang="ja-JP" altLang="en-US" sz="200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がん</a:t>
            </a:r>
            <a:r>
              <a:rPr lang="ja-JP" altLang="en-US" sz="2000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内部のリンパ系は未発達で</a:t>
            </a:r>
            <a:r>
              <a:rPr lang="ja-JP" altLang="en-US" sz="20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排出機能が弱い</a:t>
            </a:r>
            <a:endParaRPr lang="en-US" altLang="ja-JP" sz="20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B4F3D14-B5CD-7C18-1262-2980FC17105B}"/>
              </a:ext>
            </a:extLst>
          </p:cNvPr>
          <p:cNvSpPr/>
          <p:nvPr/>
        </p:nvSpPr>
        <p:spPr>
          <a:xfrm>
            <a:off x="3058219" y="3398904"/>
            <a:ext cx="288000" cy="28800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095C3FC-857D-DC53-6301-89FB9F400DB0}"/>
              </a:ext>
            </a:extLst>
          </p:cNvPr>
          <p:cNvCxnSpPr>
            <a:cxnSpLocks/>
          </p:cNvCxnSpPr>
          <p:nvPr/>
        </p:nvCxnSpPr>
        <p:spPr>
          <a:xfrm flipH="1">
            <a:off x="3358957" y="1477274"/>
            <a:ext cx="1788643" cy="19247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AA3913F5-F17B-C876-FE9E-57D68AB2FD97}"/>
              </a:ext>
            </a:extLst>
          </p:cNvPr>
          <p:cNvCxnSpPr>
            <a:cxnSpLocks/>
          </p:cNvCxnSpPr>
          <p:nvPr/>
        </p:nvCxnSpPr>
        <p:spPr>
          <a:xfrm flipV="1">
            <a:off x="3340432" y="3156211"/>
            <a:ext cx="1814298" cy="5476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44FFC4-9E97-7266-65D8-F75A66AA280A}"/>
              </a:ext>
            </a:extLst>
          </p:cNvPr>
          <p:cNvSpPr txBox="1"/>
          <p:nvPr/>
        </p:nvSpPr>
        <p:spPr>
          <a:xfrm>
            <a:off x="7009100" y="5662869"/>
            <a:ext cx="5182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磁性ナノ粒子はがん細胞に蓄積する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19AD3D9B-64A1-2376-8483-AB3A574776AD}"/>
              </a:ext>
            </a:extLst>
          </p:cNvPr>
          <p:cNvSpPr/>
          <p:nvPr/>
        </p:nvSpPr>
        <p:spPr>
          <a:xfrm>
            <a:off x="6297639" y="5780992"/>
            <a:ext cx="606801" cy="20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D9C2C0-91AA-E5AA-2448-B0B7C2FA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4" name="円/楕円 68">
            <a:extLst>
              <a:ext uri="{FF2B5EF4-FFF2-40B4-BE49-F238E27FC236}">
                <a16:creationId xmlns:a16="http://schemas.microsoft.com/office/drawing/2014/main" id="{EAA6B7CF-5B45-8AEC-3306-7DA7B4F92658}"/>
              </a:ext>
            </a:extLst>
          </p:cNvPr>
          <p:cNvSpPr/>
          <p:nvPr/>
        </p:nvSpPr>
        <p:spPr>
          <a:xfrm>
            <a:off x="4149480" y="3325553"/>
            <a:ext cx="1080000" cy="10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449580" h="449580"/>
            <a:bevelB w="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D37382B-EB67-948C-F655-5274EB890C5A}"/>
              </a:ext>
            </a:extLst>
          </p:cNvPr>
          <p:cNvSpPr/>
          <p:nvPr/>
        </p:nvSpPr>
        <p:spPr>
          <a:xfrm>
            <a:off x="5154730" y="1458847"/>
            <a:ext cx="3559239" cy="16973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77" name="図 176">
            <a:extLst>
              <a:ext uri="{FF2B5EF4-FFF2-40B4-BE49-F238E27FC236}">
                <a16:creationId xmlns:a16="http://schemas.microsoft.com/office/drawing/2014/main" id="{8290CA31-353D-3958-FA13-05B724F1E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14"/>
          <a:stretch/>
        </p:blipFill>
        <p:spPr>
          <a:xfrm>
            <a:off x="6747450" y="3409330"/>
            <a:ext cx="3640662" cy="1568991"/>
          </a:xfrm>
          <a:prstGeom prst="rect">
            <a:avLst/>
          </a:prstGeom>
        </p:spPr>
      </p:pic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3875B74-D0BE-1DA0-A270-4381367B7A3C}"/>
              </a:ext>
            </a:extLst>
          </p:cNvPr>
          <p:cNvSpPr/>
          <p:nvPr/>
        </p:nvSpPr>
        <p:spPr>
          <a:xfrm>
            <a:off x="4529633" y="4244156"/>
            <a:ext cx="288000" cy="28800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0AFB34F-8AC0-0760-D62D-9825F72EF598}"/>
              </a:ext>
            </a:extLst>
          </p:cNvPr>
          <p:cNvCxnSpPr>
            <a:cxnSpLocks/>
          </p:cNvCxnSpPr>
          <p:nvPr/>
        </p:nvCxnSpPr>
        <p:spPr>
          <a:xfrm flipH="1">
            <a:off x="4817633" y="3307154"/>
            <a:ext cx="1783407" cy="9612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CF0A1376-11C6-3579-81DE-D42AD60A94F1}"/>
              </a:ext>
            </a:extLst>
          </p:cNvPr>
          <p:cNvCxnSpPr>
            <a:cxnSpLocks/>
          </p:cNvCxnSpPr>
          <p:nvPr/>
        </p:nvCxnSpPr>
        <p:spPr>
          <a:xfrm>
            <a:off x="4858370" y="4543025"/>
            <a:ext cx="1742670" cy="42462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3159197-53F0-16F7-CDFF-B19A541174B8}"/>
              </a:ext>
            </a:extLst>
          </p:cNvPr>
          <p:cNvSpPr/>
          <p:nvPr/>
        </p:nvSpPr>
        <p:spPr>
          <a:xfrm>
            <a:off x="6601040" y="3307154"/>
            <a:ext cx="3559239" cy="16973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7615F2F9-3339-5E51-BA2C-72B4A9688A33}"/>
              </a:ext>
            </a:extLst>
          </p:cNvPr>
          <p:cNvSpPr/>
          <p:nvPr/>
        </p:nvSpPr>
        <p:spPr>
          <a:xfrm>
            <a:off x="5229480" y="2844327"/>
            <a:ext cx="1272297" cy="258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3" name="図 192">
            <a:extLst>
              <a:ext uri="{FF2B5EF4-FFF2-40B4-BE49-F238E27FC236}">
                <a16:creationId xmlns:a16="http://schemas.microsoft.com/office/drawing/2014/main" id="{A216DFF4-08E1-9CA4-B5A5-C445DE863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50" r="65860"/>
          <a:stretch/>
        </p:blipFill>
        <p:spPr>
          <a:xfrm>
            <a:off x="8825104" y="2893210"/>
            <a:ext cx="1481147" cy="298036"/>
          </a:xfrm>
          <a:prstGeom prst="rect">
            <a:avLst/>
          </a:prstGeom>
        </p:spPr>
      </p:pic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00C491C6-2434-AFE6-1B86-D5DB7C706FFE}"/>
              </a:ext>
            </a:extLst>
          </p:cNvPr>
          <p:cNvSpPr txBox="1"/>
          <p:nvPr/>
        </p:nvSpPr>
        <p:spPr>
          <a:xfrm>
            <a:off x="0" y="6454598"/>
            <a:ext cx="579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体内の粒子は身体に害をなすことなく、数日後に排出される（蓄積された場合も</a:t>
            </a:r>
            <a:r>
              <a:rPr lang="ja-JP" altLang="en-US" sz="20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）</a:t>
            </a:r>
            <a:endParaRPr lang="en-US" altLang="ja-JP" sz="20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06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78046-00C2-241E-F196-35D15845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磁性ナノ粒子の磁化特性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8BBA87B-EDEC-3439-BB43-3301B27DCCEA}"/>
              </a:ext>
            </a:extLst>
          </p:cNvPr>
          <p:cNvGrpSpPr/>
          <p:nvPr/>
        </p:nvGrpSpPr>
        <p:grpSpPr>
          <a:xfrm>
            <a:off x="1633818" y="1284194"/>
            <a:ext cx="9976598" cy="5056281"/>
            <a:chOff x="2393699" y="966732"/>
            <a:chExt cx="9340654" cy="525745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7C07464-6C98-9206-DB07-1786931F69E7}"/>
                </a:ext>
              </a:extLst>
            </p:cNvPr>
            <p:cNvGrpSpPr/>
            <p:nvPr/>
          </p:nvGrpSpPr>
          <p:grpSpPr>
            <a:xfrm>
              <a:off x="2393699" y="966732"/>
              <a:ext cx="7269785" cy="5029639"/>
              <a:chOff x="2393699" y="1124792"/>
              <a:chExt cx="7269785" cy="502963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9440341-61E4-6A3F-FCD7-D03F17D5A2E4}"/>
                  </a:ext>
                </a:extLst>
              </p:cNvPr>
              <p:cNvGrpSpPr/>
              <p:nvPr/>
            </p:nvGrpSpPr>
            <p:grpSpPr>
              <a:xfrm>
                <a:off x="3264302" y="1461669"/>
                <a:ext cx="6235386" cy="4377070"/>
                <a:chOff x="3264302" y="1461669"/>
                <a:chExt cx="6235386" cy="4377070"/>
              </a:xfrm>
            </p:grpSpPr>
            <p:sp>
              <p:nvSpPr>
                <p:cNvPr id="17" name="フローチャート: 処理 16">
                  <a:extLst>
                    <a:ext uri="{FF2B5EF4-FFF2-40B4-BE49-F238E27FC236}">
                      <a16:creationId xmlns:a16="http://schemas.microsoft.com/office/drawing/2014/main" id="{9F79F2D2-786B-FA7A-ED8C-15A7FC468A20}"/>
                    </a:ext>
                  </a:extLst>
                </p:cNvPr>
                <p:cNvSpPr/>
                <p:nvPr/>
              </p:nvSpPr>
              <p:spPr>
                <a:xfrm>
                  <a:off x="3497342" y="2021971"/>
                  <a:ext cx="5326510" cy="3816768"/>
                </a:xfrm>
                <a:prstGeom prst="flowChart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18" name="フローチャート: 処理 17">
                  <a:extLst>
                    <a:ext uri="{FF2B5EF4-FFF2-40B4-BE49-F238E27FC236}">
                      <a16:creationId xmlns:a16="http://schemas.microsoft.com/office/drawing/2014/main" id="{6C1CE011-53B3-B2FD-A4D2-18280A61F164}"/>
                    </a:ext>
                  </a:extLst>
                </p:cNvPr>
                <p:cNvSpPr/>
                <p:nvPr/>
              </p:nvSpPr>
              <p:spPr>
                <a:xfrm>
                  <a:off x="5523501" y="2021971"/>
                  <a:ext cx="1296000" cy="3816768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19" name="右矢印 5">
                  <a:extLst>
                    <a:ext uri="{FF2B5EF4-FFF2-40B4-BE49-F238E27FC236}">
                      <a16:creationId xmlns:a16="http://schemas.microsoft.com/office/drawing/2014/main" id="{838157AF-0883-AAF4-EEFF-5F1DC2A97C32}"/>
                    </a:ext>
                  </a:extLst>
                </p:cNvPr>
                <p:cNvSpPr/>
                <p:nvPr/>
              </p:nvSpPr>
              <p:spPr>
                <a:xfrm rot="16200000">
                  <a:off x="4208199" y="3826110"/>
                  <a:ext cx="3873454" cy="144000"/>
                </a:xfrm>
                <a:prstGeom prst="rightArrow">
                  <a:avLst/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0" name="右矢印 6">
                  <a:extLst>
                    <a:ext uri="{FF2B5EF4-FFF2-40B4-BE49-F238E27FC236}">
                      <a16:creationId xmlns:a16="http://schemas.microsoft.com/office/drawing/2014/main" id="{38B4106F-D78C-2C1E-4977-C1E868134331}"/>
                    </a:ext>
                  </a:extLst>
                </p:cNvPr>
                <p:cNvSpPr/>
                <p:nvPr/>
              </p:nvSpPr>
              <p:spPr>
                <a:xfrm>
                  <a:off x="3264302" y="3877119"/>
                  <a:ext cx="5760000" cy="144000"/>
                </a:xfrm>
                <a:prstGeom prst="rightArrow">
                  <a:avLst/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21BB1D13-9E53-5341-8EB9-00A5E6C24C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8492" y="1461669"/>
                      <a:ext cx="1193029" cy="36140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ja-JP" altLang="en-US" sz="1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磁化</m:t>
                            </m:r>
                            <m:r>
                              <m:rPr>
                                <m:nor/>
                              </m:rPr>
                              <a:rPr lang="en-US" altLang="ja-JP" sz="1400" b="1" i="1" dirty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ja-JP" sz="1400" b="1" i="0" dirty="0" smtClean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[</m:t>
                            </m:r>
                            <m:r>
                              <m:rPr>
                                <m:nor/>
                              </m:rPr>
                              <a:rPr lang="en-US" altLang="ja-JP" sz="1400" b="1" dirty="0" smtClean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ja-JP" sz="1400" b="1" i="0" dirty="0" smtClean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kumimoji="1" lang="en-US" altLang="ja-JP" sz="1400" b="1" dirty="0"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DE28158D-C049-4921-9D7A-5BB66B061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8492" y="1461669"/>
                      <a:ext cx="1193029" cy="3614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テキスト ボックス 21">
                      <a:extLst>
                        <a:ext uri="{FF2B5EF4-FFF2-40B4-BE49-F238E27FC236}">
                          <a16:creationId xmlns:a16="http://schemas.microsoft.com/office/drawing/2014/main" id="{E9402B50-4648-854C-39F1-08679494C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5683" y="4012171"/>
                      <a:ext cx="1884005" cy="37350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ja-JP" altLang="en-US" sz="1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磁場強度</m:t>
                            </m:r>
                            <m:r>
                              <m:rPr>
                                <m:nor/>
                              </m:rPr>
                              <a:rPr lang="en-US" altLang="ja-JP" sz="1400" b="1" i="1" dirty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altLang="ja-JP" sz="1400" b="1" i="1" dirty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Sup>
                              <m:sSubSup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n-US" altLang="ja-JP" sz="1400" b="1" dirty="0">
                                    <a:latin typeface="游明朝" panose="02020400000000000000" pitchFamily="18" charset="-128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kumimoji="1" lang="ja-JP" altLang="en-US" sz="1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kumimoji="1" lang="en-US" altLang="ja-JP" sz="1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1" lang="en-US" altLang="ja-JP" sz="1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4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游明朝" panose="02020400000000000000" pitchFamily="18" charset="-128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kumimoji="1" lang="en-US" altLang="ja-JP" sz="1400" b="1" dirty="0"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テキスト ボックス 9">
                      <a:extLst>
                        <a:ext uri="{FF2B5EF4-FFF2-40B4-BE49-F238E27FC236}">
                          <a16:creationId xmlns:a16="http://schemas.microsoft.com/office/drawing/2014/main" id="{ABFBD978-92F7-419C-AB2A-4C3AB8EFB5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5683" y="4012171"/>
                      <a:ext cx="1884005" cy="3735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7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" name="グラフ 15">
                    <a:extLst>
                      <a:ext uri="{FF2B5EF4-FFF2-40B4-BE49-F238E27FC236}">
                        <a16:creationId xmlns:a16="http://schemas.microsoft.com/office/drawing/2014/main" id="{06B35302-231B-494C-2983-987C28AEFCC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2001871"/>
                      </p:ext>
                    </p:extLst>
                  </p:nvPr>
                </p:nvGraphicFramePr>
                <p:xfrm>
                  <a:off x="2393699" y="1124792"/>
                  <a:ext cx="7269785" cy="502963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mc:Choice>
            <mc:Fallback xmlns="">
              <p:graphicFrame>
                <p:nvGraphicFramePr>
                  <p:cNvPr id="16" name="グラフ 15">
                    <a:extLst>
                      <a:ext uri="{FF2B5EF4-FFF2-40B4-BE49-F238E27FC236}">
                        <a16:creationId xmlns:a16="http://schemas.microsoft.com/office/drawing/2014/main" id="{06B35302-231B-494C-2983-987C28AEFCC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72001871"/>
                      </p:ext>
                    </p:extLst>
                  </p:nvPr>
                </p:nvGraphicFramePr>
                <p:xfrm>
                  <a:off x="2393699" y="1124792"/>
                  <a:ext cx="7269785" cy="502963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6"/>
                  </a:graphicData>
                </a:graphic>
              </p:graphicFrame>
            </mc:Fallback>
          </mc:AlternateContent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D310F-D429-42E0-42DF-74E929CF9E93}"/>
                </a:ext>
              </a:extLst>
            </p:cNvPr>
            <p:cNvSpPr txBox="1"/>
            <p:nvPr/>
          </p:nvSpPr>
          <p:spPr>
            <a:xfrm>
              <a:off x="5051455" y="5832282"/>
              <a:ext cx="2240091" cy="39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磁場ゼロ付近</a:t>
              </a:r>
              <a:endParaRPr kumimoji="1"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0CC5E4-E7BD-CB15-C32F-D2EB6A73D883}"/>
                </a:ext>
              </a:extLst>
            </p:cNvPr>
            <p:cNvSpPr txBox="1"/>
            <p:nvPr/>
          </p:nvSpPr>
          <p:spPr>
            <a:xfrm>
              <a:off x="2683380" y="5823874"/>
              <a:ext cx="2240091" cy="39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磁場が強い領域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3122C79-83CB-138A-B145-3D0DF2E22CDB}"/>
                </a:ext>
              </a:extLst>
            </p:cNvPr>
            <p:cNvSpPr txBox="1"/>
            <p:nvPr/>
          </p:nvSpPr>
          <p:spPr>
            <a:xfrm>
              <a:off x="7332094" y="5788940"/>
              <a:ext cx="2257879" cy="39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磁場が強い領域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346DDF-66BD-F213-AFD9-D4C2DF802FD1}"/>
                </a:ext>
              </a:extLst>
            </p:cNvPr>
            <p:cNvSpPr txBox="1"/>
            <p:nvPr/>
          </p:nvSpPr>
          <p:spPr>
            <a:xfrm>
              <a:off x="7397822" y="2347036"/>
              <a:ext cx="4336531" cy="608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磁化飽和</a:t>
              </a:r>
              <a:r>
                <a:rPr lang="en-US" altLang="ja-JP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(</a:t>
              </a:r>
              <a:r>
                <a:rPr lang="ja-JP" altLang="en-US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これ以上磁化が大きくならない状態</a:t>
              </a:r>
              <a:r>
                <a:rPr lang="en-US" altLang="ja-JP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)</a:t>
              </a:r>
            </a:p>
            <a:p>
              <a:pPr algn="ctr"/>
              <a:endParaRPr kumimoji="1" lang="ja-JP" altLang="en-US" sz="16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55B674A-180C-7B78-18DC-0190B5FEDCC3}"/>
                </a:ext>
              </a:extLst>
            </p:cNvPr>
            <p:cNvSpPr txBox="1"/>
            <p:nvPr/>
          </p:nvSpPr>
          <p:spPr>
            <a:xfrm>
              <a:off x="6503534" y="5079051"/>
              <a:ext cx="1524217" cy="39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solidFill>
                    <a:srgbClr val="FF0000"/>
                  </a:solidFill>
                  <a:latin typeface="游明朝" panose="02020400000000000000" pitchFamily="18" charset="-128"/>
                  <a:ea typeface="游明朝" panose="02020400000000000000" pitchFamily="18" charset="-128"/>
                </a:rPr>
                <a:t>線形的な反応</a:t>
              </a:r>
              <a:endParaRPr kumimoji="1" lang="ja-JP" altLang="en-US" sz="16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CD62E19-DF43-942E-1A45-2F1DFB27A476}"/>
                </a:ext>
              </a:extLst>
            </p:cNvPr>
            <p:cNvSpPr txBox="1"/>
            <p:nvPr/>
          </p:nvSpPr>
          <p:spPr>
            <a:xfrm>
              <a:off x="3304409" y="4883096"/>
              <a:ext cx="1659070" cy="39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磁化飽和</a:t>
              </a:r>
              <a:endParaRPr kumimoji="1" lang="ja-JP" altLang="en-US" sz="1600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4AD59DC9-03D8-4B5F-B8AC-554310EA54A3}"/>
              </a:ext>
            </a:extLst>
          </p:cNvPr>
          <p:cNvSpPr/>
          <p:nvPr/>
        </p:nvSpPr>
        <p:spPr>
          <a:xfrm>
            <a:off x="6494840" y="2194821"/>
            <a:ext cx="1993536" cy="4247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3EA579-AC15-A558-ACFB-47203A822952}"/>
              </a:ext>
            </a:extLst>
          </p:cNvPr>
          <p:cNvSpPr/>
          <p:nvPr/>
        </p:nvSpPr>
        <p:spPr>
          <a:xfrm>
            <a:off x="2812602" y="5389298"/>
            <a:ext cx="1993536" cy="4247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41B0C7A-18AC-6E38-F8D6-32A19DB19449}"/>
              </a:ext>
            </a:extLst>
          </p:cNvPr>
          <p:cNvSpPr/>
          <p:nvPr/>
        </p:nvSpPr>
        <p:spPr>
          <a:xfrm>
            <a:off x="4985991" y="2317262"/>
            <a:ext cx="1374954" cy="3454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85994A6-4EB7-439F-C5FC-1C45D2D9633B}"/>
              </a:ext>
            </a:extLst>
          </p:cNvPr>
          <p:cNvCxnSpPr>
            <a:cxnSpLocks/>
          </p:cNvCxnSpPr>
          <p:nvPr/>
        </p:nvCxnSpPr>
        <p:spPr>
          <a:xfrm flipH="1">
            <a:off x="7557247" y="5183841"/>
            <a:ext cx="1573306" cy="10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A98E70-7E4A-C9EF-424D-834C92D6C116}"/>
              </a:ext>
            </a:extLst>
          </p:cNvPr>
          <p:cNvSpPr txBox="1"/>
          <p:nvPr/>
        </p:nvSpPr>
        <p:spPr>
          <a:xfrm>
            <a:off x="9198813" y="4860675"/>
            <a:ext cx="241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この性質が信号検出に大きく関係する！</a:t>
            </a:r>
            <a:endParaRPr kumimoji="1" lang="ja-JP" altLang="en-US" b="1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E08E9A-EB52-35CF-49EB-93A4C45B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07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1B1BD-DF85-5626-B608-162F3BA8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+mn-lt"/>
              </a:rPr>
              <a:t>粒子の何を信号として検出するの？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33B5B122-77CE-6B70-E452-D8D7F756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粒子の</a:t>
            </a:r>
            <a:r>
              <a:rPr kumimoji="1" lang="ja-JP" altLang="en-US" sz="3200" b="1" u="sng"/>
              <a:t>磁化</a:t>
            </a:r>
            <a:r>
              <a:rPr kumimoji="1" lang="ja-JP" altLang="en-US" sz="3200" b="1"/>
              <a:t>の変化を誘導起電力</a:t>
            </a:r>
            <a:r>
              <a:rPr kumimoji="1" lang="ja-JP" altLang="en-US"/>
              <a:t>として、コイルで検出する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EA86963F-77DC-031C-5E78-9547341A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05" y="3171419"/>
            <a:ext cx="6044748" cy="3175855"/>
          </a:xfrm>
          <a:prstGeom prst="rect">
            <a:avLst/>
          </a:prstGeom>
        </p:spPr>
      </p:pic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DF008BD4-4295-7E7B-E194-0B30EB19F6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2122" y="2295491"/>
            <a:ext cx="394840" cy="314151"/>
          </a:xfrm>
          <a:prstGeom prst="curvedConnector3">
            <a:avLst>
              <a:gd name="adj1" fmla="val 997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0E89AEF-DE73-9230-DCB6-5E8BA5A95D0A}"/>
              </a:ext>
            </a:extLst>
          </p:cNvPr>
          <p:cNvSpPr txBox="1"/>
          <p:nvPr/>
        </p:nvSpPr>
        <p:spPr>
          <a:xfrm>
            <a:off x="2866618" y="2463533"/>
            <a:ext cx="5860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磁性体に外部磁場をかけたときに</a:t>
            </a:r>
            <a:r>
              <a:rPr lang="ja-JP" altLang="en-US" sz="2000" b="1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磁石となる現象（磁束を生じる）</a:t>
            </a:r>
            <a:endParaRPr lang="en-US" altLang="ja-JP" sz="2000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C15DCA5-25CB-01E4-CCDA-05679002E113}"/>
              </a:ext>
            </a:extLst>
          </p:cNvPr>
          <p:cNvSpPr txBox="1"/>
          <p:nvPr/>
        </p:nvSpPr>
        <p:spPr>
          <a:xfrm>
            <a:off x="1520551" y="6062184"/>
            <a:ext cx="626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検出法のイメージとしては、コイルに磁石を近づけたり</a:t>
            </a:r>
            <a:br>
              <a:rPr kumimoji="1" lang="en-US" altLang="ja-JP"/>
            </a:br>
            <a:r>
              <a:rPr kumimoji="1" lang="ja-JP" altLang="en-US"/>
              <a:t>　遠ざけたりするときに起こる現象に近い</a:t>
            </a: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D2F11D8-7CE1-6A99-E121-9A593D52F6F9}"/>
              </a:ext>
            </a:extLst>
          </p:cNvPr>
          <p:cNvGrpSpPr/>
          <p:nvPr/>
        </p:nvGrpSpPr>
        <p:grpSpPr>
          <a:xfrm>
            <a:off x="7590081" y="2328197"/>
            <a:ext cx="4678119" cy="2557953"/>
            <a:chOff x="7063378" y="2779243"/>
            <a:chExt cx="4983215" cy="2560260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83698967-CDD7-F8FF-428F-EAC8085C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3378" y="3287061"/>
              <a:ext cx="1282836" cy="1282836"/>
            </a:xfrm>
            <a:prstGeom prst="rect">
              <a:avLst/>
            </a:prstGeom>
          </p:spPr>
        </p:pic>
        <p:sp>
          <p:nvSpPr>
            <p:cNvPr id="66" name="矢印: 右 65">
              <a:extLst>
                <a:ext uri="{FF2B5EF4-FFF2-40B4-BE49-F238E27FC236}">
                  <a16:creationId xmlns:a16="http://schemas.microsoft.com/office/drawing/2014/main" id="{66500010-7A81-0DC2-23B0-007DD6908B3D}"/>
                </a:ext>
              </a:extLst>
            </p:cNvPr>
            <p:cNvSpPr/>
            <p:nvPr/>
          </p:nvSpPr>
          <p:spPr>
            <a:xfrm>
              <a:off x="8672061" y="3751199"/>
              <a:ext cx="402845" cy="25805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DCC3ED24-CB9D-CA74-E2DF-46C0E261380D}"/>
                </a:ext>
              </a:extLst>
            </p:cNvPr>
            <p:cNvGrpSpPr/>
            <p:nvPr/>
          </p:nvGrpSpPr>
          <p:grpSpPr>
            <a:xfrm>
              <a:off x="9322113" y="3079507"/>
              <a:ext cx="2624399" cy="1545078"/>
              <a:chOff x="9282438" y="3427619"/>
              <a:chExt cx="2624399" cy="1545078"/>
            </a:xfrm>
          </p:grpSpPr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86996C3E-9024-0C31-F002-13045430D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7352" y="3563087"/>
                <a:ext cx="1282836" cy="1282836"/>
              </a:xfrm>
              <a:prstGeom prst="rect">
                <a:avLst/>
              </a:prstGeom>
            </p:spPr>
          </p:pic>
          <p:sp>
            <p:nvSpPr>
              <p:cNvPr id="70" name="円弧 69">
                <a:extLst>
                  <a:ext uri="{FF2B5EF4-FFF2-40B4-BE49-F238E27FC236}">
                    <a16:creationId xmlns:a16="http://schemas.microsoft.com/office/drawing/2014/main" id="{1A9F0E39-C129-7A39-9BFC-3C52BE26287F}"/>
                  </a:ext>
                </a:extLst>
              </p:cNvPr>
              <p:cNvSpPr/>
              <p:nvPr/>
            </p:nvSpPr>
            <p:spPr>
              <a:xfrm rot="19839944">
                <a:off x="9563412" y="3647351"/>
                <a:ext cx="1514183" cy="707886"/>
              </a:xfrm>
              <a:prstGeom prst="arc">
                <a:avLst>
                  <a:gd name="adj1" fmla="val 8930003"/>
                  <a:gd name="adj2" fmla="val 976825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弧 70">
                <a:extLst>
                  <a:ext uri="{FF2B5EF4-FFF2-40B4-BE49-F238E27FC236}">
                    <a16:creationId xmlns:a16="http://schemas.microsoft.com/office/drawing/2014/main" id="{441C9663-9438-C0C6-EAD7-10F34A3BA2D6}"/>
                  </a:ext>
                </a:extLst>
              </p:cNvPr>
              <p:cNvSpPr/>
              <p:nvPr/>
            </p:nvSpPr>
            <p:spPr>
              <a:xfrm rot="19839944">
                <a:off x="9282438" y="3468824"/>
                <a:ext cx="1919631" cy="961542"/>
              </a:xfrm>
              <a:prstGeom prst="arc">
                <a:avLst>
                  <a:gd name="adj1" fmla="val 7770809"/>
                  <a:gd name="adj2" fmla="val 1458639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弧 71">
                <a:extLst>
                  <a:ext uri="{FF2B5EF4-FFF2-40B4-BE49-F238E27FC236}">
                    <a16:creationId xmlns:a16="http://schemas.microsoft.com/office/drawing/2014/main" id="{3BFA3E14-B544-0108-AFE8-4DB316FAFDF8}"/>
                  </a:ext>
                </a:extLst>
              </p:cNvPr>
              <p:cNvSpPr/>
              <p:nvPr/>
            </p:nvSpPr>
            <p:spPr>
              <a:xfrm rot="8990809">
                <a:off x="9987206" y="3962486"/>
                <a:ext cx="1919631" cy="961542"/>
              </a:xfrm>
              <a:prstGeom prst="arc">
                <a:avLst>
                  <a:gd name="adj1" fmla="val 7770809"/>
                  <a:gd name="adj2" fmla="val 1458639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弧 72">
                <a:extLst>
                  <a:ext uri="{FF2B5EF4-FFF2-40B4-BE49-F238E27FC236}">
                    <a16:creationId xmlns:a16="http://schemas.microsoft.com/office/drawing/2014/main" id="{490ED0C5-4FC6-ECEB-1C99-D546E81006FD}"/>
                  </a:ext>
                </a:extLst>
              </p:cNvPr>
              <p:cNvSpPr/>
              <p:nvPr/>
            </p:nvSpPr>
            <p:spPr>
              <a:xfrm rot="8829808">
                <a:off x="10113689" y="4038656"/>
                <a:ext cx="1514183" cy="707886"/>
              </a:xfrm>
              <a:prstGeom prst="arc">
                <a:avLst>
                  <a:gd name="adj1" fmla="val 8852276"/>
                  <a:gd name="adj2" fmla="val 1137577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二等辺三角形 73">
                <a:extLst>
                  <a:ext uri="{FF2B5EF4-FFF2-40B4-BE49-F238E27FC236}">
                    <a16:creationId xmlns:a16="http://schemas.microsoft.com/office/drawing/2014/main" id="{1711D174-FFD2-A447-544E-CD453A3524C3}"/>
                  </a:ext>
                </a:extLst>
              </p:cNvPr>
              <p:cNvSpPr/>
              <p:nvPr/>
            </p:nvSpPr>
            <p:spPr>
              <a:xfrm rot="3056636">
                <a:off x="11279295" y="4711970"/>
                <a:ext cx="170193" cy="13179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二等辺三角形 74">
                <a:extLst>
                  <a:ext uri="{FF2B5EF4-FFF2-40B4-BE49-F238E27FC236}">
                    <a16:creationId xmlns:a16="http://schemas.microsoft.com/office/drawing/2014/main" id="{D74FE661-D39F-CA73-68B9-64F357E1C188}"/>
                  </a:ext>
                </a:extLst>
              </p:cNvPr>
              <p:cNvSpPr/>
              <p:nvPr/>
            </p:nvSpPr>
            <p:spPr>
              <a:xfrm rot="3480941">
                <a:off x="9941458" y="3446818"/>
                <a:ext cx="170193" cy="13179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B72689C2-7F5F-C0E9-A25D-013F874600BC}"/>
                  </a:ext>
                </a:extLst>
              </p:cNvPr>
              <p:cNvSpPr/>
              <p:nvPr/>
            </p:nvSpPr>
            <p:spPr>
              <a:xfrm rot="3413678">
                <a:off x="10083394" y="3618783"/>
                <a:ext cx="170193" cy="13179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4CFE1B-8713-20F3-27BC-BD9B4CDFB5B4}"/>
                  </a:ext>
                </a:extLst>
              </p:cNvPr>
              <p:cNvSpPr/>
              <p:nvPr/>
            </p:nvSpPr>
            <p:spPr>
              <a:xfrm rot="3377453">
                <a:off x="11129784" y="4507933"/>
                <a:ext cx="170193" cy="13179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9F609A8-B2B4-2434-E7F9-2A8A90062BD5}"/>
                  </a:ext>
                </a:extLst>
              </p:cNvPr>
              <p:cNvSpPr txBox="1"/>
              <p:nvPr/>
            </p:nvSpPr>
            <p:spPr>
              <a:xfrm>
                <a:off x="9692324" y="4603365"/>
                <a:ext cx="530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>
                    <a:solidFill>
                      <a:srgbClr val="0070C0"/>
                    </a:solidFill>
                  </a:rPr>
                  <a:t>S</a:t>
                </a:r>
                <a:endParaRPr kumimoji="1" lang="ja-JP" alt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9BED273-3E63-E670-4327-D3A53BAD3384}"/>
                  </a:ext>
                </a:extLst>
              </p:cNvPr>
              <p:cNvSpPr txBox="1"/>
              <p:nvPr/>
            </p:nvSpPr>
            <p:spPr>
              <a:xfrm>
                <a:off x="11177997" y="3450507"/>
                <a:ext cx="530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>
                    <a:solidFill>
                      <a:srgbClr val="FF0000"/>
                    </a:solidFill>
                  </a:rPr>
                  <a:t>N</a:t>
                </a:r>
                <a:endParaRPr kumimoji="1" lang="ja-JP" altLang="en-US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矢印: 下 79">
              <a:extLst>
                <a:ext uri="{FF2B5EF4-FFF2-40B4-BE49-F238E27FC236}">
                  <a16:creationId xmlns:a16="http://schemas.microsoft.com/office/drawing/2014/main" id="{ACFF5C30-FA14-5CAF-E50C-2C6EDCF10926}"/>
                </a:ext>
              </a:extLst>
            </p:cNvPr>
            <p:cNvSpPr/>
            <p:nvPr/>
          </p:nvSpPr>
          <p:spPr>
            <a:xfrm rot="14265365">
              <a:off x="9612421" y="2487944"/>
              <a:ext cx="2142873" cy="2725471"/>
            </a:xfrm>
            <a:prstGeom prst="downArrow">
              <a:avLst/>
            </a:prstGeom>
            <a:solidFill>
              <a:schemeClr val="accent4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00F0575-558E-1187-3FA4-0E98B310ED26}"/>
                </a:ext>
              </a:extLst>
            </p:cNvPr>
            <p:cNvSpPr txBox="1"/>
            <p:nvPr/>
          </p:nvSpPr>
          <p:spPr>
            <a:xfrm>
              <a:off x="8527694" y="3298043"/>
              <a:ext cx="7685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>
                  <a:solidFill>
                    <a:prstClr val="black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メイリオ" panose="020B0604030504040204" pitchFamily="50" charset="-128"/>
                </a:rPr>
                <a:t>磁化</a:t>
              </a:r>
              <a:endParaRPr lang="en-US" altLang="ja-JP" sz="2000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8E07638-7827-C90E-C222-A2761A6F7310}"/>
                </a:ext>
              </a:extLst>
            </p:cNvPr>
            <p:cNvSpPr txBox="1"/>
            <p:nvPr/>
          </p:nvSpPr>
          <p:spPr>
            <a:xfrm>
              <a:off x="9155234" y="4939393"/>
              <a:ext cx="1465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>
                  <a:solidFill>
                    <a:schemeClr val="accent4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メイリオ" panose="020B0604030504040204" pitchFamily="50" charset="-128"/>
                </a:rPr>
                <a:t>外部磁場</a:t>
              </a:r>
              <a:endParaRPr lang="en-US" altLang="ja-JP" sz="2000" dirty="0">
                <a:solidFill>
                  <a:schemeClr val="accent4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6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56CC0-D72F-0713-CC83-E77C614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磁性ナノ粒子の信号検出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384D31-66A2-062B-633E-2F28790A3EB2}"/>
              </a:ext>
            </a:extLst>
          </p:cNvPr>
          <p:cNvSpPr txBox="1"/>
          <p:nvPr/>
        </p:nvSpPr>
        <p:spPr>
          <a:xfrm>
            <a:off x="5107269" y="5481449"/>
            <a:ext cx="700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⇒信号（誘導起電力）が大きい時は</a:t>
            </a:r>
            <a:br>
              <a:rPr kumimoji="1" lang="en-US" altLang="ja-JP" sz="2400"/>
            </a:br>
            <a:r>
              <a:rPr kumimoji="1" lang="ja-JP" altLang="en-US" sz="2400"/>
              <a:t>　　</a:t>
            </a:r>
            <a:r>
              <a:rPr kumimoji="1" lang="ja-JP" altLang="en-US" sz="2400" b="1">
                <a:solidFill>
                  <a:srgbClr val="FF0000"/>
                </a:solidFill>
              </a:rPr>
              <a:t>「粒子が</a:t>
            </a:r>
            <a:r>
              <a:rPr kumimoji="1" lang="en-US" altLang="ja-JP" sz="2400" b="1">
                <a:solidFill>
                  <a:srgbClr val="FF0000"/>
                </a:solidFill>
              </a:rPr>
              <a:t>FFP</a:t>
            </a:r>
            <a:r>
              <a:rPr kumimoji="1" lang="ja-JP" altLang="en-US" sz="2400" b="1">
                <a:solidFill>
                  <a:srgbClr val="FF0000"/>
                </a:solidFill>
              </a:rPr>
              <a:t>付近にあること」</a:t>
            </a:r>
            <a:r>
              <a:rPr kumimoji="1" lang="ja-JP" altLang="en-US" sz="2400"/>
              <a:t>が分かる！！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7A8300-B146-A5DC-C303-DE210378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2193-2778-4F28-8FB6-2AF7846BFD6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DBBECC-BBB0-4991-B17A-B5F94019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96528" cy="34292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305566C-9B47-53D0-4873-6AEF66E4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1111</Words>
  <Application>Microsoft Office PowerPoint</Application>
  <PresentationFormat>ワイド画面</PresentationFormat>
  <Paragraphs>175</Paragraphs>
  <Slides>17</Slides>
  <Notes>1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游明朝</vt:lpstr>
      <vt:lpstr>Arial</vt:lpstr>
      <vt:lpstr>Cambria Math</vt:lpstr>
      <vt:lpstr>Office テーマ</vt:lpstr>
      <vt:lpstr>MPI（振動型MPI）研究紹介 （2025年度版）</vt:lpstr>
      <vt:lpstr>目次</vt:lpstr>
      <vt:lpstr>どんな研究やってるの？？</vt:lpstr>
      <vt:lpstr>研究背景</vt:lpstr>
      <vt:lpstr>MPI(磁性ナノ粒子イメージング)の原理</vt:lpstr>
      <vt:lpstr>がん細胞への蓄積メカニズム</vt:lpstr>
      <vt:lpstr>磁性ナノ粒子の磁化特性</vt:lpstr>
      <vt:lpstr>粒子の何を信号として検出するの？</vt:lpstr>
      <vt:lpstr>磁性ナノ粒子の信号検出</vt:lpstr>
      <vt:lpstr>MPIの基本システム</vt:lpstr>
      <vt:lpstr>解決するための新手法</vt:lpstr>
      <vt:lpstr>提案する新MPIについて</vt:lpstr>
      <vt:lpstr>超音波型振動信号検出手法</vt:lpstr>
      <vt:lpstr>本研究の目的</vt:lpstr>
      <vt:lpstr>各実験のイメージ図</vt:lpstr>
      <vt:lpstr>各実験の様子</vt:lpstr>
      <vt:lpstr>就活での強み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翔希 海保</dc:creator>
  <cp:lastModifiedBy>翔希 海保</cp:lastModifiedBy>
  <cp:revision>26</cp:revision>
  <dcterms:created xsi:type="dcterms:W3CDTF">2024-07-03T11:41:22Z</dcterms:created>
  <dcterms:modified xsi:type="dcterms:W3CDTF">2024-07-08T08:21:40Z</dcterms:modified>
</cp:coreProperties>
</file>