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5" r:id="rId5"/>
    <p:sldId id="260" r:id="rId6"/>
    <p:sldId id="266" r:id="rId7"/>
    <p:sldId id="267" r:id="rId8"/>
    <p:sldId id="261" r:id="rId9"/>
    <p:sldId id="262" r:id="rId10"/>
    <p:sldId id="268" r:id="rId11"/>
    <p:sldId id="263" r:id="rId12"/>
    <p:sldId id="269" r:id="rId13"/>
    <p:sldId id="264" r:id="rId14"/>
    <p:sldId id="271" r:id="rId15"/>
    <p:sldId id="273" r:id="rId16"/>
    <p:sldId id="275" r:id="rId17"/>
    <p:sldId id="277" r:id="rId18"/>
  </p:sldIdLst>
  <p:sldSz cx="18288000" cy="10287000"/>
  <p:notesSz cx="6858000" cy="9144000"/>
  <p:embeddedFontLst>
    <p:embeddedFont>
      <p:font typeface="Open Sans" panose="020B0606030504020204" pitchFamily="34" charset="0"/>
      <p:regular r:id="rId20"/>
      <p:bold r:id="rId21"/>
    </p:embeddedFont>
    <p:embeddedFont>
      <p:font typeface="Open Sans Bold" panose="020B0806030504020204" charset="0"/>
      <p:regular r:id="rId22"/>
    </p:embeddedFont>
    <p:embeddedFont>
      <p:font typeface="Open Sans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9A2D4-AE07-4C52-870C-23EC98A7FAF8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01408-4DF4-4E3A-BF42-F638D27A8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01408-4DF4-4E3A-BF42-F638D27A8A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sv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mailto:shaazsayyed10@gmail.com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Shahirahmd01@gmail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hyperlink" Target="mailto:Tayyaba.shk1234@gmail.com" TargetMode="External"/><Relationship Id="rId4" Type="http://schemas.openxmlformats.org/officeDocument/2006/relationships/image" Target="../media/image5.png"/><Relationship Id="rId9" Type="http://schemas.openxmlformats.org/officeDocument/2006/relationships/hyperlink" Target="mailto:Sheikhsoha2117@gmail.co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41" r="-8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5277" y="409655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677028" y="1609190"/>
            <a:ext cx="8933944" cy="2678109"/>
          </a:xfrm>
          <a:custGeom>
            <a:avLst/>
            <a:gdLst/>
            <a:ahLst/>
            <a:cxnLst/>
            <a:rect l="l" t="t" r="r" b="b"/>
            <a:pathLst>
              <a:path w="8933944" h="2678109">
                <a:moveTo>
                  <a:pt x="0" y="0"/>
                </a:moveTo>
                <a:lnTo>
                  <a:pt x="8933944" y="0"/>
                </a:lnTo>
                <a:lnTo>
                  <a:pt x="8933944" y="2678109"/>
                </a:lnTo>
                <a:lnTo>
                  <a:pt x="0" y="26781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28" t="-130818" r="-7329" b="-15901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93567" y="4172999"/>
            <a:ext cx="10700867" cy="14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5"/>
              </a:lnSpc>
            </a:pPr>
            <a:r>
              <a:rPr lang="en-US" sz="3697" i="1">
                <a:solidFill>
                  <a:srgbClr val="031A2C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24 Hour Hackathon</a:t>
            </a:r>
          </a:p>
          <a:p>
            <a:pPr algn="ctr">
              <a:lnSpc>
                <a:spcPts val="4995"/>
              </a:lnSpc>
            </a:pPr>
            <a:r>
              <a:rPr lang="en-US" sz="4802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SUBSECTION ROUND</a:t>
            </a:r>
          </a:p>
        </p:txBody>
      </p:sp>
      <p:sp>
        <p:nvSpPr>
          <p:cNvPr id="11" name="Freeform 11"/>
          <p:cNvSpPr/>
          <p:nvPr/>
        </p:nvSpPr>
        <p:spPr>
          <a:xfrm>
            <a:off x="14648417" y="575996"/>
            <a:ext cx="3093475" cy="905407"/>
          </a:xfrm>
          <a:custGeom>
            <a:avLst/>
            <a:gdLst/>
            <a:ahLst/>
            <a:cxnLst/>
            <a:rect l="l" t="t" r="r" b="b"/>
            <a:pathLst>
              <a:path w="3093475" h="905407">
                <a:moveTo>
                  <a:pt x="0" y="0"/>
                </a:moveTo>
                <a:lnTo>
                  <a:pt x="3093475" y="0"/>
                </a:lnTo>
                <a:lnTo>
                  <a:pt x="3093475" y="905408"/>
                </a:lnTo>
                <a:lnTo>
                  <a:pt x="0" y="9054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CC93A-E600-874C-0F71-3D9A4AFAF8D3}"/>
              </a:ext>
            </a:extLst>
          </p:cNvPr>
          <p:cNvSpPr txBox="1"/>
          <p:nvPr/>
        </p:nvSpPr>
        <p:spPr>
          <a:xfrm>
            <a:off x="465277" y="6031254"/>
            <a:ext cx="15003323" cy="2843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Team Name: </a:t>
            </a:r>
            <a:r>
              <a:rPr lang="en-US" sz="3200" dirty="0" err="1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Codecrew</a:t>
            </a:r>
            <a:endParaRPr lang="en-US" sz="3200" dirty="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Team Leader's Name: Shahir Mansur Ahamed</a:t>
            </a:r>
          </a:p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Team Members: 4</a:t>
            </a:r>
          </a:p>
          <a:p>
            <a:pPr algn="just">
              <a:lnSpc>
                <a:spcPts val="5504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Institution: Yenepoya Institute of Technology, Moodbidri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7E2B58E-AFF2-9C9C-F6C7-11770B2E2F8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7096D18-B317-E332-E0E2-FF0FC6C958E1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6423EDBC-930D-A670-3530-4431E5E2B2CD}"/>
              </a:ext>
            </a:extLst>
          </p:cNvPr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9B60433-EF0E-07C2-EBC7-DDBF822C1B04}"/>
                </a:ext>
              </a:extLst>
            </p:cNvPr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8CAB8588-14F1-B641-A663-66077AD68CF4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9">
            <a:extLst>
              <a:ext uri="{FF2B5EF4-FFF2-40B4-BE49-F238E27FC236}">
                <a16:creationId xmlns:a16="http://schemas.microsoft.com/office/drawing/2014/main" id="{E050CB38-ADCB-AFF8-DC46-DA69B0B37713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856AA14C-C229-73C1-6D39-FB8FCD35FBD0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8C2379-A735-60A0-4D5F-82674E983A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0"/>
          <a:stretch>
            <a:fillRect/>
          </a:stretch>
        </p:blipFill>
        <p:spPr>
          <a:xfrm>
            <a:off x="4038600" y="3310856"/>
            <a:ext cx="9525000" cy="4597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1CE8CC-3DEF-7105-6A28-8FF68359A20C}"/>
              </a:ext>
            </a:extLst>
          </p:cNvPr>
          <p:cNvSpPr txBox="1"/>
          <p:nvPr/>
        </p:nvSpPr>
        <p:spPr>
          <a:xfrm>
            <a:off x="1295400" y="2019300"/>
            <a:ext cx="1295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3-Month Development Cycle</a:t>
            </a:r>
          </a:p>
        </p:txBody>
      </p:sp>
    </p:spTree>
    <p:extLst>
      <p:ext uri="{BB962C8B-B14F-4D97-AF65-F5344CB8AC3E}">
        <p14:creationId xmlns:p14="http://schemas.microsoft.com/office/powerpoint/2010/main" val="311962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754400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 &amp; Benefits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3B6FA-0F34-E9CE-4B99-D36BE74AB90E}"/>
              </a:ext>
            </a:extLst>
          </p:cNvPr>
          <p:cNvSpPr txBox="1"/>
          <p:nvPr/>
        </p:nvSpPr>
        <p:spPr>
          <a:xfrm>
            <a:off x="963220" y="3972953"/>
            <a:ext cx="154197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Social / Economic / Technological Impact:</a:t>
            </a:r>
          </a:p>
          <a:p>
            <a:r>
              <a:rPr lang="en-US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SkillLens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helps bridge the industry–academia skill gap by providing personalized learning pathways, improving employability, and fostering a data-driven upskilling culture.</a:t>
            </a:r>
          </a:p>
          <a:p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will benefit:</a:t>
            </a: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: Students &amp; Graduates — gain clear visibility into strengths, weaknesses, and training needs.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: Recruiters &amp; Companies — access reliable, AI-based skill insights for smarter hiring.</a:t>
            </a: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: Educational Institutions — track student performance and align courses with market  demand.</a:t>
            </a: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: Society — benefits from a more skilled, future-ready workforce.</a:t>
            </a:r>
          </a:p>
        </p:txBody>
      </p:sp>
      <p:pic>
        <p:nvPicPr>
          <p:cNvPr id="14" name="Graphic 13" descr="Graduation cap with solid fill">
            <a:extLst>
              <a:ext uri="{FF2B5EF4-FFF2-40B4-BE49-F238E27FC236}">
                <a16:creationId xmlns:a16="http://schemas.microsoft.com/office/drawing/2014/main" id="{F116FBBF-2E5C-5C6B-FF90-AF66AD0B0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1099" y="5935999"/>
            <a:ext cx="502901" cy="502901"/>
          </a:xfrm>
          <a:prstGeom prst="rect">
            <a:avLst/>
          </a:prstGeom>
        </p:spPr>
      </p:pic>
      <p:pic>
        <p:nvPicPr>
          <p:cNvPr id="16" name="Graphic 15" descr="City with solid fill">
            <a:extLst>
              <a:ext uri="{FF2B5EF4-FFF2-40B4-BE49-F238E27FC236}">
                <a16:creationId xmlns:a16="http://schemas.microsoft.com/office/drawing/2014/main" id="{E9E42181-3FB9-11CA-06AE-AD2ADAECE7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0600" y="6743700"/>
            <a:ext cx="533400" cy="533400"/>
          </a:xfrm>
          <a:prstGeom prst="rect">
            <a:avLst/>
          </a:prstGeom>
        </p:spPr>
      </p:pic>
      <p:pic>
        <p:nvPicPr>
          <p:cNvPr id="18" name="Graphic 17" descr="Schoolhouse with solid fill">
            <a:extLst>
              <a:ext uri="{FF2B5EF4-FFF2-40B4-BE49-F238E27FC236}">
                <a16:creationId xmlns:a16="http://schemas.microsoft.com/office/drawing/2014/main" id="{ADD65D63-E317-C73A-F950-D603017DA3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221" y="7429500"/>
            <a:ext cx="576028" cy="576028"/>
          </a:xfrm>
          <a:prstGeom prst="rect">
            <a:avLst/>
          </a:prstGeom>
        </p:spPr>
      </p:pic>
      <p:pic>
        <p:nvPicPr>
          <p:cNvPr id="20" name="Graphic 19" descr="Customer review with solid fill">
            <a:extLst>
              <a:ext uri="{FF2B5EF4-FFF2-40B4-BE49-F238E27FC236}">
                <a16:creationId xmlns:a16="http://schemas.microsoft.com/office/drawing/2014/main" id="{A2EDB2F3-4EDC-5BE6-21A9-ACCABCE32B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7971" y="8225071"/>
            <a:ext cx="576029" cy="5760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944EAF5-6DB1-B340-E1A5-9930B6D0373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85C2F20-45F0-6379-B461-0C186D6A6F85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85B2A841-9C1E-E79D-D09A-12097145C4EB}"/>
              </a:ext>
            </a:extLst>
          </p:cNvPr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66B5535-CEF5-60C9-6549-BD9CF6E4B44E}"/>
                </a:ext>
              </a:extLst>
            </p:cNvPr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0C8788CE-8AF0-6B51-B6ED-E8CF7967A6D9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9">
            <a:extLst>
              <a:ext uri="{FF2B5EF4-FFF2-40B4-BE49-F238E27FC236}">
                <a16:creationId xmlns:a16="http://schemas.microsoft.com/office/drawing/2014/main" id="{04667FBF-B069-78EF-07B1-DAC399FDE701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D0CB38-27EB-6400-4763-F38F4E34AA05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46B74-C516-0D0E-D36D-CCD1D1849F64}"/>
              </a:ext>
            </a:extLst>
          </p:cNvPr>
          <p:cNvSpPr txBox="1"/>
          <p:nvPr/>
        </p:nvSpPr>
        <p:spPr>
          <a:xfrm>
            <a:off x="1169122" y="3296840"/>
            <a:ext cx="148101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Impacts:</a:t>
            </a:r>
          </a:p>
          <a:p>
            <a:endParaRPr lang="en-US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Enhances employability through targeted skill development.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Empowers data-driven hiring and workforce planning.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Accelerates upskilling using AI-powered recommendations.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Bridges the academic-industry divide effectively.</a:t>
            </a:r>
          </a:p>
        </p:txBody>
      </p:sp>
    </p:spTree>
    <p:extLst>
      <p:ext uri="{BB962C8B-B14F-4D97-AF65-F5344CB8AC3E}">
        <p14:creationId xmlns:p14="http://schemas.microsoft.com/office/powerpoint/2010/main" val="2758139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781015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Intro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087048"/>
            <a:ext cx="16037087" cy="473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6149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Shahir Mansur Ahamed</a:t>
            </a:r>
            <a:r>
              <a:rPr lang="en-US" sz="26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(Team Lead &amp; AI Developer)-Leads the project and develops the AI-based assessment model.</a:t>
            </a:r>
          </a:p>
          <a:p>
            <a:pPr marL="946149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Shaaz Isaque Sayyed</a:t>
            </a:r>
            <a:r>
              <a:rPr lang="en-US" sz="26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(Backend Developer)-Builds backend systems and integrates APIs with learning platforms.</a:t>
            </a:r>
          </a:p>
          <a:p>
            <a:pPr marL="946149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Sheikh </a:t>
            </a:r>
            <a:r>
              <a:rPr lang="en-US" sz="2600" b="1" dirty="0" err="1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Sohali</a:t>
            </a:r>
            <a:r>
              <a:rPr lang="en-US" sz="2600" b="1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 Fathima</a:t>
            </a:r>
            <a:r>
              <a:rPr lang="en-US" sz="26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(UI/UX Designer)-Designs the dashboard and user interface for smooth user experience.</a:t>
            </a:r>
          </a:p>
          <a:p>
            <a:pPr marL="946149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Tayyaba</a:t>
            </a:r>
            <a:r>
              <a:rPr lang="en-US" sz="26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(Research &amp; Presentation Lead)-Handles research, data analysis, and prepares the final presentation.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D92D-D0A2-5535-33F2-2D751C53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5B54C4-FA10-85B2-FED8-ED3DE7EE703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D5690F4-2F6C-80D8-6125-FBD7A9145E71}"/>
              </a:ext>
            </a:extLst>
          </p:cNvPr>
          <p:cNvSpPr txBox="1"/>
          <p:nvPr/>
        </p:nvSpPr>
        <p:spPr>
          <a:xfrm>
            <a:off x="1028700" y="2781015"/>
            <a:ext cx="16523049" cy="105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799"/>
              </a:lnSpc>
            </a:pP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 &amp; Institution Acknowledgement</a:t>
            </a:r>
            <a:endParaRPr lang="en-US" sz="3200" b="1" u="sng" dirty="0">
              <a:solidFill>
                <a:srgbClr val="031A2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F9D92B3-B03A-75B8-42A2-1C2780818D11}"/>
              </a:ext>
            </a:extLst>
          </p:cNvPr>
          <p:cNvSpPr txBox="1"/>
          <p:nvPr/>
        </p:nvSpPr>
        <p:spPr>
          <a:xfrm>
            <a:off x="1028700" y="4087048"/>
            <a:ext cx="16037087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Institution: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Yenepoya Institution of Technology, Moodbidri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Mentor: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 Praveen M Ullagaddi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Electronics &amp; Communication Engineering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express our sincere gratitude to our mentor and institution for their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constant guidance, encouragement, and support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throughout the development of </a:t>
            </a:r>
            <a:r>
              <a:rPr lang="en-US" sz="2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SkillLens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Their valuable insights and feedback played a crucial role in shaping our idea into a practical solution.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19D45C8-95EA-8D6C-7661-C80351CC7C9A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E265040-3946-6648-47AA-E33A0352499B}"/>
              </a:ext>
            </a:extLst>
          </p:cNvPr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97F32BC-5F1B-8B30-14EE-65B0A7912C6C}"/>
                </a:ext>
              </a:extLst>
            </p:cNvPr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CD46405-0AAB-D09A-DB98-F9DF8210F299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774670D4-8B2F-9102-5A05-D52BD42C2188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F0DB221-0848-9E43-535E-06B7A7407981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226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53C34-E47C-5D8C-256E-AC9C7561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70C8ECF-53C2-AA44-AB7C-5965A8AE977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C859D14-998B-3965-819C-F098912E6C00}"/>
              </a:ext>
            </a:extLst>
          </p:cNvPr>
          <p:cNvSpPr txBox="1"/>
          <p:nvPr/>
        </p:nvSpPr>
        <p:spPr>
          <a:xfrm>
            <a:off x="1028700" y="2781015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our idea deserves to win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B7557DD-C721-37DE-38F0-B33F185C2A43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706B37D-4592-6281-B047-98D65A57F295}"/>
              </a:ext>
            </a:extLst>
          </p:cNvPr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1218A5C-2504-4EE4-5507-B746DBD7FB2C}"/>
                </a:ext>
              </a:extLst>
            </p:cNvPr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A6328E2-FC1F-1DF7-6B65-93253674C759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69337D20-BC59-69FB-81DF-BD30C8C0639C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771A205-F09F-BC72-A7A4-0DC8CC079F77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75C7C-C7D7-894B-EF17-646C5442EC62}"/>
              </a:ext>
            </a:extLst>
          </p:cNvPr>
          <p:cNvSpPr txBox="1"/>
          <p:nvPr/>
        </p:nvSpPr>
        <p:spPr>
          <a:xfrm>
            <a:off x="1028700" y="4076700"/>
            <a:ext cx="15278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deserve to win because </a:t>
            </a:r>
            <a:r>
              <a:rPr lang="en-US" sz="26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SkillLens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future where every learner knows their worth and every employer finds real talent.</a:t>
            </a:r>
          </a:p>
          <a:p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90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69DED-0A8B-1146-2559-A334E837A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58B449C-53CB-E844-4A9A-C00658C93D9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51CE8A2-99DF-1A75-309D-BA454F0B2096}"/>
              </a:ext>
            </a:extLst>
          </p:cNvPr>
          <p:cNvSpPr txBox="1"/>
          <p:nvPr/>
        </p:nvSpPr>
        <p:spPr>
          <a:xfrm>
            <a:off x="1028700" y="2781015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Contact info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E0181EB-3133-F38F-37B4-BF0544FF9FED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8AB65D0C-1AF1-E225-CC46-4A8348416FE0}"/>
              </a:ext>
            </a:extLst>
          </p:cNvPr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5F600F-FBD4-E256-79F7-6CC4E518BF91}"/>
                </a:ext>
              </a:extLst>
            </p:cNvPr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7AFC4F3-333E-4272-E31C-ECB932E66625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7EB3EDA-46C7-09D8-63FD-6F48C0F12542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0AE1760-ED58-0BEE-DA23-07577FA2A7B8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E894D-D498-5EDF-1797-6C1FC96D480C}"/>
              </a:ext>
            </a:extLst>
          </p:cNvPr>
          <p:cNvSpPr txBox="1"/>
          <p:nvPr/>
        </p:nvSpPr>
        <p:spPr>
          <a:xfrm>
            <a:off x="1003300" y="4144725"/>
            <a:ext cx="13093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Shahir Mansur Ahamed: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Shahirahmd01@gmail.com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Shaaz Isaque Sayyed: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shaazsayyed10@gmail.com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Sheikh </a:t>
            </a:r>
            <a:r>
              <a:rPr lang="en-US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Sohali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Fathima: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Sheikhsoha2117@gmail.com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Tayyaba: 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Tayyaba.shk1234@gmail.com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8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8536F-10A9-C7F5-84D5-6B67B297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239F8CB-F178-39F6-ED0A-E4E5234C1CE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AA99D80-95F2-7B26-3B91-AF97C86057B6}"/>
              </a:ext>
            </a:extLst>
          </p:cNvPr>
          <p:cNvSpPr txBox="1"/>
          <p:nvPr/>
        </p:nvSpPr>
        <p:spPr>
          <a:xfrm>
            <a:off x="7448548" y="4225578"/>
            <a:ext cx="3390900" cy="1061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3600" b="1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8E98DD-C1EF-14DA-70D8-137EC5DF7A69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8C5B8DF-2E3B-ECD8-F688-040E9BADEF28}"/>
              </a:ext>
            </a:extLst>
          </p:cNvPr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1087E88-686F-C8B3-EDE8-FDD1BB342EFC}"/>
                </a:ext>
              </a:extLst>
            </p:cNvPr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821569E-304F-9722-425A-EC135BD712BD}"/>
                </a:ext>
              </a:extLst>
            </p:cNvPr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7F6A345-5C8A-EA38-8162-42BEE5380E22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BE786BF-2580-4AC5-7C2B-839D2C25E791}"/>
              </a:ext>
            </a:extLst>
          </p:cNvPr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3475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16000" y="2095501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698BA-E84F-99D1-A72D-80387340F292}"/>
              </a:ext>
            </a:extLst>
          </p:cNvPr>
          <p:cNvSpPr txBox="1"/>
          <p:nvPr/>
        </p:nvSpPr>
        <p:spPr>
          <a:xfrm>
            <a:off x="1015999" y="3591748"/>
            <a:ext cx="165230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Title: What are we solving?</a:t>
            </a:r>
            <a:b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Students and professionals often struggle to identify their real skills and choose the right training paths to stay employable in a fast-changing job market.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same time, recruiters lack reliable tools to objectively assess practical abilities, leading to mismatched hiring and wasted potential.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800" dirty="0"/>
            </a:b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Urgency/Relevance: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industries evolving rapidly, there is an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urgent need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an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AI-based skill assessment platform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provides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training recommendations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bridges the growing industry–academia skill gap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4099" y="1849372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Motivation &amp; Importance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64B52-2930-417C-EAC7-CC761266A016}"/>
              </a:ext>
            </a:extLst>
          </p:cNvPr>
          <p:cNvSpPr txBox="1"/>
          <p:nvPr/>
        </p:nvSpPr>
        <p:spPr>
          <a:xfrm>
            <a:off x="1054099" y="3042525"/>
            <a:ext cx="156591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this problem matters?</a:t>
            </a:r>
            <a:b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modern workforce is rapidly moving toward skill-based hiring, yet most individuals lack personalized guidance to identify and improve their true capabilities. This results in skill gaps, lower employability, and inefficient hiring processes.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800" dirty="0"/>
            </a:b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Who is affected (Target Audience):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Students &amp; Graduates — struggle to align with industry-relevant skills.</a:t>
            </a: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Recruiters &amp; Companies — face mismatched candidates and hiring inefficiency.</a:t>
            </a: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Educational Institutions — lack data-driven tools to track student skill development.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F9DADBB-3BA0-0424-345C-4A025C59A35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D647D382-7DED-A4A1-CDF7-6469D086AF62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27137A54-9EA1-D958-13AD-D838E71AECEA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95A2D-F0CF-8EC7-CA7B-BEAB821FF8CE}"/>
              </a:ext>
            </a:extLst>
          </p:cNvPr>
          <p:cNvSpPr txBox="1"/>
          <p:nvPr/>
        </p:nvSpPr>
        <p:spPr>
          <a:xfrm>
            <a:off x="928407" y="3695700"/>
            <a:ext cx="1514979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Supporting Facts:</a:t>
            </a:r>
            <a:b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87% of employers report skill gaps in their workforce.</a:t>
            </a: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60% of graduates feel unprepared for real-world job requirements.</a:t>
            </a:r>
          </a:p>
          <a:p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global skill shortage could leave 85 million jobs unfilled by 2030 (World Economic Forum).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Insight:</a:t>
            </a:r>
            <a:b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a critical need for an AI-driven system that can accurately assess skills and guide individuals with personalized training paths, empowering both learners and employers.</a:t>
            </a:r>
          </a:p>
        </p:txBody>
      </p:sp>
    </p:spTree>
    <p:extLst>
      <p:ext uri="{BB962C8B-B14F-4D97-AF65-F5344CB8AC3E}">
        <p14:creationId xmlns:p14="http://schemas.microsoft.com/office/powerpoint/2010/main" val="23252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838288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Proposed Solution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137D4-4D66-EC38-1A7B-5D59211D144D}"/>
              </a:ext>
            </a:extLst>
          </p:cNvPr>
          <p:cNvSpPr txBox="1"/>
          <p:nvPr/>
        </p:nvSpPr>
        <p:spPr>
          <a:xfrm>
            <a:off x="914400" y="4031441"/>
            <a:ext cx="152781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Statement:</a:t>
            </a:r>
          </a:p>
          <a:p>
            <a:r>
              <a:rPr lang="en-US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SkillLens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AI-powered platform that evaluates users’ skills through adaptive assessments and provides personalized training recommendations to bridge their learning gaps.</a:t>
            </a:r>
          </a:p>
          <a:p>
            <a:b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Features: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AI-driven adaptive testing that adjusts to user performance.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Personalized learning recommendations mapped to individual strengths and weaknesses.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 analytics dashboard for users, institutions, and recruiters.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 with learning platforms (Coursera, Udemy, etc.) for immediate course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38FF27-18C1-B128-56B3-366195CFB37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D120DEDA-CA8B-C130-29C8-0CBF6BCF0F10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2F032D6D-1719-7530-612D-EFDD21C855F4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C53B970-C8A1-0242-B934-A30121A3B1EE}"/>
              </a:ext>
            </a:extLst>
          </p:cNvPr>
          <p:cNvSpPr txBox="1"/>
          <p:nvPr/>
        </p:nvSpPr>
        <p:spPr>
          <a:xfrm>
            <a:off x="990600" y="2297257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Flow Diagram: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EAD93-D573-FDEB-A853-2564919FBE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67100"/>
            <a:ext cx="8839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7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7E33904-DD20-0D77-FFFB-7FACD3F34E6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A8D74789-D4CE-71DC-62F7-02096021CA97}"/>
              </a:ext>
            </a:extLst>
          </p:cNvPr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B5E80DC4-1484-617A-DCD9-33C18306498E}"/>
              </a:ext>
            </a:extLst>
          </p:cNvPr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A0AC0CE8-7705-7BE5-D0F8-0E9D2703BA7C}"/>
              </a:ext>
            </a:extLst>
          </p:cNvPr>
          <p:cNvSpPr txBox="1"/>
          <p:nvPr/>
        </p:nvSpPr>
        <p:spPr>
          <a:xfrm>
            <a:off x="952498" y="2843309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Solution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6A72D-E7C6-B13C-0389-5F43AE17B2DA}"/>
              </a:ext>
            </a:extLst>
          </p:cNvPr>
          <p:cNvSpPr txBox="1"/>
          <p:nvPr/>
        </p:nvSpPr>
        <p:spPr>
          <a:xfrm>
            <a:off x="952498" y="4297114"/>
            <a:ext cx="1638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SkillLens</a:t>
            </a: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empowers individuals and organizations with AI-driven skill insights and personalized learning paths — bridging the gap between talent and opportunity.</a:t>
            </a:r>
            <a:endParaRPr lang="en-US" sz="2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1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873" r="-12430" b="-38243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8" t="-130818" r="-7329" b="-15901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2114978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Innovation &amp; Uniqueness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0A274-EC94-6789-30FE-289F20134AFD}"/>
              </a:ext>
            </a:extLst>
          </p:cNvPr>
          <p:cNvSpPr txBox="1"/>
          <p:nvPr/>
        </p:nvSpPr>
        <p:spPr>
          <a:xfrm>
            <a:off x="1003300" y="3150770"/>
            <a:ext cx="14516100" cy="172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799" lvl="1">
              <a:lnSpc>
                <a:spcPts val="6719"/>
              </a:lnSpc>
            </a:pPr>
            <a:r>
              <a:rPr lang="en-US" sz="3200" dirty="0">
                <a:solidFill>
                  <a:srgbClr val="0C0C0C"/>
                </a:solidFill>
                <a:latin typeface="Open Sans"/>
                <a:ea typeface="Open Sans"/>
                <a:cs typeface="Open Sans"/>
                <a:sym typeface="Open Sans"/>
              </a:rPr>
              <a:t>What makes your idea different from existing solutions?</a:t>
            </a:r>
          </a:p>
          <a:p>
            <a:pPr>
              <a:lnSpc>
                <a:spcPts val="6719"/>
              </a:lnSpc>
            </a:pPr>
            <a:endParaRPr lang="en-US" sz="3999" dirty="0">
              <a:solidFill>
                <a:srgbClr val="0C0C0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6D1BFA4-3B17-44C9-CFB9-CA883B588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82220"/>
              </p:ext>
            </p:extLst>
          </p:nvPr>
        </p:nvGraphicFramePr>
        <p:xfrm>
          <a:off x="2476498" y="4514536"/>
          <a:ext cx="13335000" cy="4657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00">
                  <a:extLst>
                    <a:ext uri="{9D8B030D-6E8A-4147-A177-3AD203B41FA5}">
                      <a16:colId xmlns:a16="http://schemas.microsoft.com/office/drawing/2014/main" val="1513927178"/>
                    </a:ext>
                  </a:extLst>
                </a:gridCol>
                <a:gridCol w="6667500">
                  <a:extLst>
                    <a:ext uri="{9D8B030D-6E8A-4147-A177-3AD203B41FA5}">
                      <a16:colId xmlns:a16="http://schemas.microsoft.com/office/drawing/2014/main" val="4278668227"/>
                    </a:ext>
                  </a:extLst>
                </a:gridCol>
              </a:tblGrid>
              <a:tr h="81995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Existing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Our Solution/Approach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69867"/>
                  </a:ext>
                </a:extLst>
              </a:tr>
              <a:tr h="819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Generic assessment platforms focus only on theoretical or multiple-choice questions.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SkillLens</a:t>
                      </a:r>
                      <a:r>
                        <a:rPr lang="en-US" sz="20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uses AI-driven adaptive assessments that evaluate both theoretical knowledge and practical application.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987311"/>
                  </a:ext>
                </a:extLst>
              </a:tr>
              <a:tr h="819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Learning platforms provide courses but lack personalized guidance.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SkillLens</a:t>
                      </a:r>
                      <a:r>
                        <a:rPr lang="en-US" sz="20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offers personalized training recommendations based on skill gap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61082"/>
                  </a:ext>
                </a:extLst>
              </a:tr>
              <a:tr h="819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Traditional hiring tools measure resumes, not real skills.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SkillLens</a:t>
                      </a:r>
                      <a:r>
                        <a:rPr lang="en-US" sz="20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provides data-driven skill insights through interactive tests and analytics, enabling evidence-based hiring.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120330"/>
                  </a:ext>
                </a:extLst>
              </a:tr>
              <a:tr h="81995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One-size-fits-all systems fail to track progress effectively.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SkillLens</a:t>
                      </a:r>
                      <a:r>
                        <a:rPr lang="en-US" sz="20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includes a continuous progress tracker that visualizes improvement and suggests next-step learning goals.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7614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4" r="-22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016315"/>
            <a:ext cx="16523049" cy="104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3200" b="1" u="sng" dirty="0">
                <a:solidFill>
                  <a:srgbClr val="031A2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Implementation Plan</a:t>
            </a:r>
          </a:p>
        </p:txBody>
      </p:sp>
      <p:sp>
        <p:nvSpPr>
          <p:cNvPr id="5" name="Freeform 5"/>
          <p:cNvSpPr/>
          <p:nvPr/>
        </p:nvSpPr>
        <p:spPr>
          <a:xfrm>
            <a:off x="485214" y="463460"/>
            <a:ext cx="4084806" cy="1203866"/>
          </a:xfrm>
          <a:custGeom>
            <a:avLst/>
            <a:gdLst/>
            <a:ahLst/>
            <a:cxnLst/>
            <a:rect l="l" t="t" r="r" b="b"/>
            <a:pathLst>
              <a:path w="4084806" h="1203866">
                <a:moveTo>
                  <a:pt x="0" y="0"/>
                </a:moveTo>
                <a:lnTo>
                  <a:pt x="4084806" y="0"/>
                </a:lnTo>
                <a:lnTo>
                  <a:pt x="4084806" y="1203865"/>
                </a:lnTo>
                <a:lnTo>
                  <a:pt x="0" y="1203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873" r="-12430" b="-382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57518"/>
            <a:ext cx="18288000" cy="3056838"/>
            <a:chOff x="0" y="0"/>
            <a:chExt cx="4816593" cy="805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805093"/>
            </a:xfrm>
            <a:custGeom>
              <a:avLst/>
              <a:gdLst/>
              <a:ahLst/>
              <a:cxnLst/>
              <a:rect l="l" t="t" r="r" b="b"/>
              <a:pathLst>
                <a:path w="4816592" h="805093">
                  <a:moveTo>
                    <a:pt x="0" y="0"/>
                  </a:moveTo>
                  <a:lnTo>
                    <a:pt x="4816592" y="0"/>
                  </a:lnTo>
                  <a:lnTo>
                    <a:pt x="4816592" y="805093"/>
                  </a:lnTo>
                  <a:lnTo>
                    <a:pt x="0" y="805093"/>
                  </a:lnTo>
                  <a:close/>
                </a:path>
              </a:pathLst>
            </a:custGeom>
            <a:solidFill>
              <a:srgbClr val="031A2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843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914220" y="409655"/>
            <a:ext cx="4130165" cy="1238091"/>
          </a:xfrm>
          <a:custGeom>
            <a:avLst/>
            <a:gdLst/>
            <a:ahLst/>
            <a:cxnLst/>
            <a:rect l="l" t="t" r="r" b="b"/>
            <a:pathLst>
              <a:path w="4130165" h="1238091">
                <a:moveTo>
                  <a:pt x="0" y="0"/>
                </a:moveTo>
                <a:lnTo>
                  <a:pt x="4130164" y="0"/>
                </a:lnTo>
                <a:lnTo>
                  <a:pt x="4130164" y="1238090"/>
                </a:lnTo>
                <a:lnTo>
                  <a:pt x="0" y="1238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528" t="-130818" r="-7329" b="-15901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965751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35823-2723-DB21-8439-09296E4CC8CF}"/>
              </a:ext>
            </a:extLst>
          </p:cNvPr>
          <p:cNvSpPr txBox="1"/>
          <p:nvPr/>
        </p:nvSpPr>
        <p:spPr>
          <a:xfrm>
            <a:off x="1028700" y="3491212"/>
            <a:ext cx="125349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High-level Roadmap: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1: Research &amp;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Conduct detailed research on existing skill assessment tools and AI models.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key skill domains (technical, business, creative, etc.).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system architecture and user flow for adaptive assessments.</a:t>
            </a:r>
          </a:p>
          <a:p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2: Development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the AI-based assessment engine and recommendation system.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the user interface and dashboard for analytics.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APIs with online learning platforms (Coursera, Udemy, etc.).</a:t>
            </a:r>
          </a:p>
          <a:p>
            <a:pPr marL="571500" indent="-571500">
              <a:buFont typeface="+mj-lt"/>
              <a:buAutoNum type="romanUcPeriod"/>
            </a:pPr>
            <a:endParaRPr lang="en-US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Phase 3: Testing &amp; Deployment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Conduct pilot testing with students and institutions.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Refine model accuracy and recommendation logic.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the MVP version and gather feedback for scaling.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992</Words>
  <Application>Microsoft Office PowerPoint</Application>
  <PresentationFormat>Custom</PresentationFormat>
  <Paragraphs>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Open Sans Italics</vt:lpstr>
      <vt:lpstr>Calibri</vt:lpstr>
      <vt:lpstr>Open Sans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ANVESHAN 2025 – Subsection Round</dc:title>
  <dc:creator>Shaikh Sahil</dc:creator>
  <cp:lastModifiedBy>Shaikh Sahil</cp:lastModifiedBy>
  <cp:revision>3</cp:revision>
  <dcterms:created xsi:type="dcterms:W3CDTF">2006-08-16T00:00:00Z</dcterms:created>
  <dcterms:modified xsi:type="dcterms:W3CDTF">2025-10-26T09:10:29Z</dcterms:modified>
  <dc:identifier>DAGx_2rErH4</dc:identifier>
</cp:coreProperties>
</file>