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</p:sldIdLst>
  <p:sldSz cx="18288000" cy="10287000"/>
  <p:notesSz cx="6858000" cy="9144000"/>
  <p:embeddedFontLst>
    <p:embeddedFont>
      <p:font typeface="Open Sans" panose="020B0606030504020204" pitchFamily="34" charset="0"/>
      <p:regular r:id="rId11"/>
      <p:bold r:id="rId12"/>
      <p:italic r:id="rId13"/>
    </p:embeddedFont>
    <p:embeddedFont>
      <p:font typeface="Open Sans Bold" panose="020B0806030504020204" charset="0"/>
      <p:regular r:id="rId14"/>
    </p:embeddedFont>
    <p:embeddedFont>
      <p:font typeface="Open Sans Italics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4" autoAdjust="0"/>
    <p:restoredTop sz="94622" autoAdjust="0"/>
  </p:normalViewPr>
  <p:slideViewPr>
    <p:cSldViewPr>
      <p:cViewPr varScale="1">
        <p:scale>
          <a:sx n="52" d="100"/>
          <a:sy n="52" d="100"/>
        </p:scale>
        <p:origin x="1253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41" r="-86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65277" y="409655"/>
            <a:ext cx="4084806" cy="1203866"/>
          </a:xfrm>
          <a:custGeom>
            <a:avLst/>
            <a:gdLst/>
            <a:ahLst/>
            <a:cxnLst/>
            <a:rect l="l" t="t" r="r" b="b"/>
            <a:pathLst>
              <a:path w="4084806" h="1203866">
                <a:moveTo>
                  <a:pt x="0" y="0"/>
                </a:moveTo>
                <a:lnTo>
                  <a:pt x="4084806" y="0"/>
                </a:lnTo>
                <a:lnTo>
                  <a:pt x="4084806" y="1203865"/>
                </a:lnTo>
                <a:lnTo>
                  <a:pt x="0" y="12038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3873" r="-12430" b="-38243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9657518"/>
            <a:ext cx="18288000" cy="3056838"/>
            <a:chOff x="0" y="0"/>
            <a:chExt cx="4816593" cy="80509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805093"/>
            </a:xfrm>
            <a:custGeom>
              <a:avLst/>
              <a:gdLst/>
              <a:ahLst/>
              <a:cxnLst/>
              <a:rect l="l" t="t" r="r" b="b"/>
              <a:pathLst>
                <a:path w="4816592" h="805093">
                  <a:moveTo>
                    <a:pt x="0" y="0"/>
                  </a:moveTo>
                  <a:lnTo>
                    <a:pt x="4816592" y="0"/>
                  </a:lnTo>
                  <a:lnTo>
                    <a:pt x="4816592" y="805093"/>
                  </a:lnTo>
                  <a:lnTo>
                    <a:pt x="0" y="805093"/>
                  </a:lnTo>
                  <a:close/>
                </a:path>
              </a:pathLst>
            </a:custGeom>
            <a:solidFill>
              <a:srgbClr val="031A2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816593" cy="8431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0" y="9657518"/>
            <a:ext cx="18288000" cy="182880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322550" y="6175311"/>
            <a:ext cx="11098049" cy="27508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504"/>
              </a:lnSpc>
            </a:pPr>
            <a:r>
              <a:rPr lang="en-US" sz="3200" dirty="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Team Name: TRIOVITA.</a:t>
            </a:r>
          </a:p>
          <a:p>
            <a:pPr algn="just">
              <a:lnSpc>
                <a:spcPts val="5504"/>
              </a:lnSpc>
            </a:pPr>
            <a:r>
              <a:rPr lang="en-US" sz="3200" dirty="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Team Leader's </a:t>
            </a:r>
            <a:r>
              <a:rPr lang="en-US" sz="3200" dirty="0" err="1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Name:Chirayu</a:t>
            </a:r>
            <a:r>
              <a:rPr lang="en-US" sz="3200" dirty="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 .P</a:t>
            </a:r>
          </a:p>
          <a:p>
            <a:pPr algn="just">
              <a:lnSpc>
                <a:spcPts val="5504"/>
              </a:lnSpc>
            </a:pPr>
            <a:r>
              <a:rPr lang="en-US" sz="3200" dirty="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Team </a:t>
            </a:r>
            <a:r>
              <a:rPr lang="en-US" sz="3200" dirty="0" err="1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Members:Ankitha,Deepa</a:t>
            </a:r>
            <a:r>
              <a:rPr lang="en-US" sz="3200" dirty="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, Krithika.</a:t>
            </a:r>
          </a:p>
          <a:p>
            <a:pPr algn="just">
              <a:lnSpc>
                <a:spcPts val="5504"/>
              </a:lnSpc>
            </a:pPr>
            <a:r>
              <a:rPr lang="en-US" sz="3200" dirty="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Institution: AJ Institute of Engineering and Technology.</a:t>
            </a:r>
          </a:p>
        </p:txBody>
      </p:sp>
      <p:sp>
        <p:nvSpPr>
          <p:cNvPr id="9" name="Freeform 9"/>
          <p:cNvSpPr/>
          <p:nvPr/>
        </p:nvSpPr>
        <p:spPr>
          <a:xfrm>
            <a:off x="4677028" y="1609190"/>
            <a:ext cx="8933944" cy="2678109"/>
          </a:xfrm>
          <a:custGeom>
            <a:avLst/>
            <a:gdLst/>
            <a:ahLst/>
            <a:cxnLst/>
            <a:rect l="l" t="t" r="r" b="b"/>
            <a:pathLst>
              <a:path w="8933944" h="2678109">
                <a:moveTo>
                  <a:pt x="0" y="0"/>
                </a:moveTo>
                <a:lnTo>
                  <a:pt x="8933944" y="0"/>
                </a:lnTo>
                <a:lnTo>
                  <a:pt x="8933944" y="2678109"/>
                </a:lnTo>
                <a:lnTo>
                  <a:pt x="0" y="26781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9528" t="-130818" r="-7329" b="-159012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793567" y="4172999"/>
            <a:ext cx="10700867" cy="1469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5"/>
              </a:lnSpc>
            </a:pPr>
            <a:r>
              <a:rPr lang="en-US" sz="3697" i="1">
                <a:solidFill>
                  <a:srgbClr val="031A2C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24 Hour Hackathon</a:t>
            </a:r>
          </a:p>
          <a:p>
            <a:pPr algn="ctr">
              <a:lnSpc>
                <a:spcPts val="4995"/>
              </a:lnSpc>
            </a:pPr>
            <a:r>
              <a:rPr lang="en-US" sz="4802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 SUBSECTION ROUND</a:t>
            </a:r>
          </a:p>
        </p:txBody>
      </p:sp>
      <p:sp>
        <p:nvSpPr>
          <p:cNvPr id="11" name="Freeform 11"/>
          <p:cNvSpPr/>
          <p:nvPr/>
        </p:nvSpPr>
        <p:spPr>
          <a:xfrm>
            <a:off x="14648417" y="575996"/>
            <a:ext cx="3093475" cy="905407"/>
          </a:xfrm>
          <a:custGeom>
            <a:avLst/>
            <a:gdLst/>
            <a:ahLst/>
            <a:cxnLst/>
            <a:rect l="l" t="t" r="r" b="b"/>
            <a:pathLst>
              <a:path w="3093475" h="905407">
                <a:moveTo>
                  <a:pt x="0" y="0"/>
                </a:moveTo>
                <a:lnTo>
                  <a:pt x="3093475" y="0"/>
                </a:lnTo>
                <a:lnTo>
                  <a:pt x="3093475" y="905408"/>
                </a:lnTo>
                <a:lnTo>
                  <a:pt x="0" y="90540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100" y="1905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1" y="4099907"/>
            <a:ext cx="8953499" cy="29368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 a non-invasive </a:t>
            </a:r>
            <a:r>
              <a:rPr lang="en-IN" sz="2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mmWave</a:t>
            </a:r>
            <a:r>
              <a:rPr lang="en-IN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radar based system capable of real-time cardiorespiratory monitoring for single individual in same environment. The system should accurately detect, track person’s heart rate and respiration rate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446813"/>
            <a:ext cx="16523049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b="1" u="sng" dirty="0">
                <a:solidFill>
                  <a:srgbClr val="031A2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Problem Statement</a:t>
            </a:r>
          </a:p>
        </p:txBody>
      </p:sp>
      <p:sp>
        <p:nvSpPr>
          <p:cNvPr id="5" name="Freeform 5"/>
          <p:cNvSpPr/>
          <p:nvPr/>
        </p:nvSpPr>
        <p:spPr>
          <a:xfrm>
            <a:off x="485214" y="463460"/>
            <a:ext cx="4084806" cy="1203866"/>
          </a:xfrm>
          <a:custGeom>
            <a:avLst/>
            <a:gdLst/>
            <a:ahLst/>
            <a:cxnLst/>
            <a:rect l="l" t="t" r="r" b="b"/>
            <a:pathLst>
              <a:path w="4084806" h="1203866">
                <a:moveTo>
                  <a:pt x="0" y="0"/>
                </a:moveTo>
                <a:lnTo>
                  <a:pt x="4084806" y="0"/>
                </a:lnTo>
                <a:lnTo>
                  <a:pt x="4084806" y="1203865"/>
                </a:lnTo>
                <a:lnTo>
                  <a:pt x="0" y="12038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3873" r="-12430" b="-38243"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0" y="9657518"/>
            <a:ext cx="18288000" cy="3056838"/>
            <a:chOff x="0" y="0"/>
            <a:chExt cx="4816593" cy="80509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816592" cy="805093"/>
            </a:xfrm>
            <a:custGeom>
              <a:avLst/>
              <a:gdLst/>
              <a:ahLst/>
              <a:cxnLst/>
              <a:rect l="l" t="t" r="r" b="b"/>
              <a:pathLst>
                <a:path w="4816592" h="805093">
                  <a:moveTo>
                    <a:pt x="0" y="0"/>
                  </a:moveTo>
                  <a:lnTo>
                    <a:pt x="4816592" y="0"/>
                  </a:lnTo>
                  <a:lnTo>
                    <a:pt x="4816592" y="805093"/>
                  </a:lnTo>
                  <a:lnTo>
                    <a:pt x="0" y="805093"/>
                  </a:lnTo>
                  <a:close/>
                </a:path>
              </a:pathLst>
            </a:custGeom>
            <a:solidFill>
              <a:srgbClr val="031A2C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816593" cy="8431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3914220" y="409655"/>
            <a:ext cx="4130165" cy="1238091"/>
          </a:xfrm>
          <a:custGeom>
            <a:avLst/>
            <a:gdLst/>
            <a:ahLst/>
            <a:cxnLst/>
            <a:rect l="l" t="t" r="r" b="b"/>
            <a:pathLst>
              <a:path w="4130165" h="1238091">
                <a:moveTo>
                  <a:pt x="0" y="0"/>
                </a:moveTo>
                <a:lnTo>
                  <a:pt x="4130164" y="0"/>
                </a:lnTo>
                <a:lnTo>
                  <a:pt x="4130164" y="1238090"/>
                </a:lnTo>
                <a:lnTo>
                  <a:pt x="0" y="12380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528" t="-130818" r="-7329" b="-159012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9657518"/>
            <a:ext cx="18288000" cy="182880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7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11" name="Picture 10" descr="thermal burns ...">
            <a:extLst>
              <a:ext uri="{FF2B5EF4-FFF2-40B4-BE49-F238E27FC236}">
                <a16:creationId xmlns:a16="http://schemas.microsoft.com/office/drawing/2014/main" id="{DBDB0F87-78DA-6C83-47D4-1D147BBF2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7749" y="2095500"/>
            <a:ext cx="6417601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86750" y="2777393"/>
            <a:ext cx="16523049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b="1" u="sng" dirty="0">
                <a:solidFill>
                  <a:srgbClr val="031A2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Motivation &amp; Importance</a:t>
            </a:r>
          </a:p>
        </p:txBody>
      </p:sp>
      <p:sp>
        <p:nvSpPr>
          <p:cNvPr id="5" name="Freeform 5"/>
          <p:cNvSpPr/>
          <p:nvPr/>
        </p:nvSpPr>
        <p:spPr>
          <a:xfrm>
            <a:off x="485214" y="463460"/>
            <a:ext cx="4084806" cy="1203866"/>
          </a:xfrm>
          <a:custGeom>
            <a:avLst/>
            <a:gdLst/>
            <a:ahLst/>
            <a:cxnLst/>
            <a:rect l="l" t="t" r="r" b="b"/>
            <a:pathLst>
              <a:path w="4084806" h="1203866">
                <a:moveTo>
                  <a:pt x="0" y="0"/>
                </a:moveTo>
                <a:lnTo>
                  <a:pt x="4084806" y="0"/>
                </a:lnTo>
                <a:lnTo>
                  <a:pt x="4084806" y="1203865"/>
                </a:lnTo>
                <a:lnTo>
                  <a:pt x="0" y="12038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3873" r="-12430" b="-38243"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0" y="9657518"/>
            <a:ext cx="18288000" cy="3056838"/>
            <a:chOff x="0" y="0"/>
            <a:chExt cx="4816593" cy="80509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816592" cy="805093"/>
            </a:xfrm>
            <a:custGeom>
              <a:avLst/>
              <a:gdLst/>
              <a:ahLst/>
              <a:cxnLst/>
              <a:rect l="l" t="t" r="r" b="b"/>
              <a:pathLst>
                <a:path w="4816592" h="805093">
                  <a:moveTo>
                    <a:pt x="0" y="0"/>
                  </a:moveTo>
                  <a:lnTo>
                    <a:pt x="4816592" y="0"/>
                  </a:lnTo>
                  <a:lnTo>
                    <a:pt x="4816592" y="805093"/>
                  </a:lnTo>
                  <a:lnTo>
                    <a:pt x="0" y="805093"/>
                  </a:lnTo>
                  <a:close/>
                </a:path>
              </a:pathLst>
            </a:custGeom>
            <a:solidFill>
              <a:srgbClr val="031A2C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816593" cy="8431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3914220" y="409655"/>
            <a:ext cx="4130165" cy="1238091"/>
          </a:xfrm>
          <a:custGeom>
            <a:avLst/>
            <a:gdLst/>
            <a:ahLst/>
            <a:cxnLst/>
            <a:rect l="l" t="t" r="r" b="b"/>
            <a:pathLst>
              <a:path w="4130165" h="1238091">
                <a:moveTo>
                  <a:pt x="0" y="0"/>
                </a:moveTo>
                <a:lnTo>
                  <a:pt x="4130164" y="0"/>
                </a:lnTo>
                <a:lnTo>
                  <a:pt x="4130164" y="1238090"/>
                </a:lnTo>
                <a:lnTo>
                  <a:pt x="0" y="12380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528" t="-130818" r="-7329" b="-159012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9657518"/>
            <a:ext cx="18288000" cy="182880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7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6655D90-F4CA-7995-660E-EA63C852B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519714"/>
            <a:ext cx="11658600" cy="2428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Contact-based monitoring is uncomfortable and limits movement. With rising heart and respiratory diseases and 70% of ICU patients needing continuous tracking, there’s a clear need for a comfortable, contactless, real-time monitoring solution using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mmWave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radar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" y="-77414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00454" y="2148056"/>
            <a:ext cx="16523049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b="1" u="sng" dirty="0">
                <a:solidFill>
                  <a:srgbClr val="031A2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Proposed Solution</a:t>
            </a:r>
          </a:p>
        </p:txBody>
      </p:sp>
      <p:sp>
        <p:nvSpPr>
          <p:cNvPr id="5" name="Freeform 5"/>
          <p:cNvSpPr/>
          <p:nvPr/>
        </p:nvSpPr>
        <p:spPr>
          <a:xfrm>
            <a:off x="485214" y="463460"/>
            <a:ext cx="4084806" cy="1203866"/>
          </a:xfrm>
          <a:custGeom>
            <a:avLst/>
            <a:gdLst/>
            <a:ahLst/>
            <a:cxnLst/>
            <a:rect l="l" t="t" r="r" b="b"/>
            <a:pathLst>
              <a:path w="4084806" h="1203866">
                <a:moveTo>
                  <a:pt x="0" y="0"/>
                </a:moveTo>
                <a:lnTo>
                  <a:pt x="4084806" y="0"/>
                </a:lnTo>
                <a:lnTo>
                  <a:pt x="4084806" y="1203865"/>
                </a:lnTo>
                <a:lnTo>
                  <a:pt x="0" y="12038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3873" r="-12430" b="-38243"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0" y="9657518"/>
            <a:ext cx="18288000" cy="3056838"/>
            <a:chOff x="0" y="0"/>
            <a:chExt cx="4816593" cy="80509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816592" cy="805093"/>
            </a:xfrm>
            <a:custGeom>
              <a:avLst/>
              <a:gdLst/>
              <a:ahLst/>
              <a:cxnLst/>
              <a:rect l="l" t="t" r="r" b="b"/>
              <a:pathLst>
                <a:path w="4816592" h="805093">
                  <a:moveTo>
                    <a:pt x="0" y="0"/>
                  </a:moveTo>
                  <a:lnTo>
                    <a:pt x="4816592" y="0"/>
                  </a:lnTo>
                  <a:lnTo>
                    <a:pt x="4816592" y="805093"/>
                  </a:lnTo>
                  <a:lnTo>
                    <a:pt x="0" y="805093"/>
                  </a:lnTo>
                  <a:close/>
                </a:path>
              </a:pathLst>
            </a:custGeom>
            <a:solidFill>
              <a:srgbClr val="031A2C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816593" cy="8431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3914220" y="409655"/>
            <a:ext cx="4130165" cy="1238091"/>
          </a:xfrm>
          <a:custGeom>
            <a:avLst/>
            <a:gdLst/>
            <a:ahLst/>
            <a:cxnLst/>
            <a:rect l="l" t="t" r="r" b="b"/>
            <a:pathLst>
              <a:path w="4130165" h="1238091">
                <a:moveTo>
                  <a:pt x="0" y="0"/>
                </a:moveTo>
                <a:lnTo>
                  <a:pt x="4130164" y="0"/>
                </a:lnTo>
                <a:lnTo>
                  <a:pt x="4130164" y="1238090"/>
                </a:lnTo>
                <a:lnTo>
                  <a:pt x="0" y="12380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528" t="-130818" r="-7329" b="-159012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9657518"/>
            <a:ext cx="18288000" cy="182880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7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F24C8C-6578-FCCE-B33D-F0B69E52D4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77411" y="3025851"/>
            <a:ext cx="5245177" cy="2431974"/>
          </a:xfrm>
          <a:prstGeom prst="rect">
            <a:avLst/>
          </a:prstGeom>
        </p:spPr>
      </p:pic>
      <p:sp>
        <p:nvSpPr>
          <p:cNvPr id="17" name="Rectangle 5">
            <a:extLst>
              <a:ext uri="{FF2B5EF4-FFF2-40B4-BE49-F238E27FC236}">
                <a16:creationId xmlns:a16="http://schemas.microsoft.com/office/drawing/2014/main" id="{FF406049-EBC6-AA06-0F60-0B9519CE1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8288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4FD0820F-4E54-377A-C4F7-33EA4B04A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53" y="3057456"/>
            <a:ext cx="12276957" cy="3306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product is a </a:t>
            </a: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contactless health monitor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uses </a:t>
            </a: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radar and an ARM processor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track </a:t>
            </a: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heart and breathing rates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real time. It </a:t>
            </a: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works without touch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making it safe and comfortable for </a:t>
            </a: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patients at home or in hospitals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The system uses </a:t>
            </a: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smart signal processing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a </a:t>
            </a: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3D-printed design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</a:t>
            </a: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track multiple people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accurately and </a:t>
            </a: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low cost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FC8D31B-F419-14A2-12A0-3B9339E07569}"/>
              </a:ext>
            </a:extLst>
          </p:cNvPr>
          <p:cNvSpPr/>
          <p:nvPr/>
        </p:nvSpPr>
        <p:spPr>
          <a:xfrm>
            <a:off x="374056" y="6886368"/>
            <a:ext cx="2804845" cy="18404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Radar + ARM Based</a:t>
            </a:r>
            <a:endParaRPr lang="en-IN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650AFD1-905E-113F-D463-75979C305B5F}"/>
              </a:ext>
            </a:extLst>
          </p:cNvPr>
          <p:cNvSpPr/>
          <p:nvPr/>
        </p:nvSpPr>
        <p:spPr>
          <a:xfrm>
            <a:off x="4366697" y="6886368"/>
            <a:ext cx="2804845" cy="1841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Fully Contactless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E2F3CC8-82F5-E58F-61B4-7D67F5EA0012}"/>
              </a:ext>
            </a:extLst>
          </p:cNvPr>
          <p:cNvSpPr/>
          <p:nvPr/>
        </p:nvSpPr>
        <p:spPr>
          <a:xfrm>
            <a:off x="8280147" y="6889324"/>
            <a:ext cx="2836311" cy="18381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Smart Processing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6A58C1D-A723-E097-3E78-FEB42C968354}"/>
              </a:ext>
            </a:extLst>
          </p:cNvPr>
          <p:cNvSpPr/>
          <p:nvPr/>
        </p:nvSpPr>
        <p:spPr>
          <a:xfrm>
            <a:off x="12375022" y="6819907"/>
            <a:ext cx="2754621" cy="19068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Affordable &amp; Scalable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5D2CF2-9A78-A15F-FB6A-46545993B349}"/>
              </a:ext>
            </a:extLst>
          </p:cNvPr>
          <p:cNvCxnSpPr>
            <a:cxnSpLocks/>
            <a:stCxn id="19" idx="6"/>
            <a:endCxn id="23" idx="2"/>
          </p:cNvCxnSpPr>
          <p:nvPr/>
        </p:nvCxnSpPr>
        <p:spPr>
          <a:xfrm>
            <a:off x="3178901" y="7806574"/>
            <a:ext cx="1187796" cy="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1F46419-139E-4E38-7DEB-60891225C989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7171542" y="7806918"/>
            <a:ext cx="1108605" cy="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BD89D9-BDF6-BBB3-6E2E-E130EB0CB7B5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11116458" y="7753747"/>
            <a:ext cx="1258564" cy="1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85214" y="463460"/>
            <a:ext cx="4084806" cy="1203866"/>
          </a:xfrm>
          <a:custGeom>
            <a:avLst/>
            <a:gdLst/>
            <a:ahLst/>
            <a:cxnLst/>
            <a:rect l="l" t="t" r="r" b="b"/>
            <a:pathLst>
              <a:path w="4084806" h="1203866">
                <a:moveTo>
                  <a:pt x="0" y="0"/>
                </a:moveTo>
                <a:lnTo>
                  <a:pt x="4084806" y="0"/>
                </a:lnTo>
                <a:lnTo>
                  <a:pt x="4084806" y="1203865"/>
                </a:lnTo>
                <a:lnTo>
                  <a:pt x="0" y="12038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3873" r="-12430" b="-38243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9657518"/>
            <a:ext cx="18288000" cy="3056838"/>
            <a:chOff x="0" y="0"/>
            <a:chExt cx="4816593" cy="80509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805093"/>
            </a:xfrm>
            <a:custGeom>
              <a:avLst/>
              <a:gdLst/>
              <a:ahLst/>
              <a:cxnLst/>
              <a:rect l="l" t="t" r="r" b="b"/>
              <a:pathLst>
                <a:path w="4816592" h="805093">
                  <a:moveTo>
                    <a:pt x="0" y="0"/>
                  </a:moveTo>
                  <a:lnTo>
                    <a:pt x="4816592" y="0"/>
                  </a:lnTo>
                  <a:lnTo>
                    <a:pt x="4816592" y="805093"/>
                  </a:lnTo>
                  <a:lnTo>
                    <a:pt x="0" y="805093"/>
                  </a:lnTo>
                  <a:close/>
                </a:path>
              </a:pathLst>
            </a:custGeom>
            <a:solidFill>
              <a:srgbClr val="031A2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816593" cy="8431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3914220" y="409655"/>
            <a:ext cx="4130165" cy="1238091"/>
          </a:xfrm>
          <a:custGeom>
            <a:avLst/>
            <a:gdLst/>
            <a:ahLst/>
            <a:cxnLst/>
            <a:rect l="l" t="t" r="r" b="b"/>
            <a:pathLst>
              <a:path w="4130165" h="1238091">
                <a:moveTo>
                  <a:pt x="0" y="0"/>
                </a:moveTo>
                <a:lnTo>
                  <a:pt x="4130164" y="0"/>
                </a:lnTo>
                <a:lnTo>
                  <a:pt x="4130164" y="1238090"/>
                </a:lnTo>
                <a:lnTo>
                  <a:pt x="0" y="12380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528" t="-130818" r="-7329" b="-159012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0" y="9657518"/>
            <a:ext cx="18288000" cy="182880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36320" y="1811987"/>
            <a:ext cx="16523049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b="1" u="sng" dirty="0">
                <a:solidFill>
                  <a:srgbClr val="031A2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Innovation &amp; Uniqueness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DC18F2D-2494-C1EE-7ADA-97892653D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472826"/>
              </p:ext>
            </p:extLst>
          </p:nvPr>
        </p:nvGraphicFramePr>
        <p:xfrm>
          <a:off x="1066800" y="3148927"/>
          <a:ext cx="14630400" cy="61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6150">
                  <a:extLst>
                    <a:ext uri="{9D8B030D-6E8A-4147-A177-3AD203B41FA5}">
                      <a16:colId xmlns:a16="http://schemas.microsoft.com/office/drawing/2014/main" val="3857722973"/>
                    </a:ext>
                  </a:extLst>
                </a:gridCol>
                <a:gridCol w="7334250">
                  <a:extLst>
                    <a:ext uri="{9D8B030D-6E8A-4147-A177-3AD203B41FA5}">
                      <a16:colId xmlns:a16="http://schemas.microsoft.com/office/drawing/2014/main" val="839920603"/>
                    </a:ext>
                  </a:extLst>
                </a:gridCol>
              </a:tblGrid>
              <a:tr h="1509959">
                <a:tc>
                  <a:txBody>
                    <a:bodyPr/>
                    <a:lstStyle/>
                    <a:p>
                      <a:pPr algn="ctr"/>
                      <a:endParaRPr lang="en-IN" sz="2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r>
                        <a:rPr lang="en-IN" sz="32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Exisitng</a:t>
                      </a:r>
                      <a:r>
                        <a:rPr lang="en-IN" sz="3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Solutions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r>
                        <a:rPr lang="en-IN" sz="3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Our Solutions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134582"/>
                  </a:ext>
                </a:extLst>
              </a:tr>
              <a:tr h="150995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dirty="0"/>
                        <a:t> </a:t>
                      </a:r>
                      <a:r>
                        <a:rPr lang="en-US" sz="2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Contact-based sensors like ECG electrodes, chest straps, and pulse oximeters cause discomfort and restrict movement</a:t>
                      </a:r>
                      <a:r>
                        <a:rPr lang="en-US" sz="2200" dirty="0"/>
                        <a:t>.</a:t>
                      </a:r>
                      <a:endParaRPr lang="en-IN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Uses </a:t>
                      </a:r>
                      <a:r>
                        <a:rPr lang="en-US" sz="2200" b="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mmWave</a:t>
                      </a:r>
                      <a:r>
                        <a:rPr lang="en-US" sz="22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radar </a:t>
                      </a:r>
                      <a:r>
                        <a:rPr lang="en-US" sz="2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 monitor heart and respiration rates </a:t>
                      </a:r>
                      <a:r>
                        <a:rPr lang="en-US" sz="22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without physical contact</a:t>
                      </a:r>
                      <a:r>
                        <a:rPr lang="en-US" sz="2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ensuring comfort and freedom.</a:t>
                      </a:r>
                      <a:endParaRPr lang="en-IN" sz="2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23886"/>
                  </a:ext>
                </a:extLst>
              </a:tr>
              <a:tr h="150995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Limited suitability for long-term or home-based monitoring due to skin irritation, hygiene issues, and wiring.</a:t>
                      </a:r>
                      <a:endParaRPr lang="en-IN" sz="2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Enables </a:t>
                      </a:r>
                      <a:r>
                        <a:rPr lang="en-US" sz="22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continuous, non-invasive monitoring</a:t>
                      </a:r>
                      <a:r>
                        <a:rPr lang="en-US" sz="2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suitable for hospitals, elderly care, and smart home environments</a:t>
                      </a:r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961893"/>
                  </a:ext>
                </a:extLst>
              </a:tr>
              <a:tr h="150995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often not accessible remotely or lacks integration with mobile systems.</a:t>
                      </a:r>
                      <a:endParaRPr lang="en-IN" sz="2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US" sz="22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IoT-enabled </a:t>
                      </a:r>
                      <a:r>
                        <a:rPr lang="en-US" sz="2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— data sent </a:t>
                      </a:r>
                      <a:r>
                        <a:rPr lang="en-US" sz="22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 </a:t>
                      </a:r>
                      <a:r>
                        <a:rPr lang="en-US" sz="2200" b="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ThingSpeak</a:t>
                      </a:r>
                      <a:r>
                        <a:rPr lang="en-US" sz="22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Cloud </a:t>
                      </a:r>
                      <a:r>
                        <a:rPr lang="en-US" sz="2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and viewed via </a:t>
                      </a:r>
                      <a:r>
                        <a:rPr lang="en-US" sz="22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mobile app </a:t>
                      </a:r>
                      <a:r>
                        <a:rPr lang="en-US" sz="2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for live visualization and alerts.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5735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11072" y="1460501"/>
            <a:ext cx="16523049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b="1" u="sng" dirty="0">
                <a:solidFill>
                  <a:srgbClr val="031A2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Implementation Plan</a:t>
            </a:r>
          </a:p>
        </p:txBody>
      </p:sp>
      <p:sp>
        <p:nvSpPr>
          <p:cNvPr id="5" name="Freeform 5"/>
          <p:cNvSpPr/>
          <p:nvPr/>
        </p:nvSpPr>
        <p:spPr>
          <a:xfrm>
            <a:off x="485214" y="463460"/>
            <a:ext cx="4084806" cy="1203866"/>
          </a:xfrm>
          <a:custGeom>
            <a:avLst/>
            <a:gdLst/>
            <a:ahLst/>
            <a:cxnLst/>
            <a:rect l="l" t="t" r="r" b="b"/>
            <a:pathLst>
              <a:path w="4084806" h="1203866">
                <a:moveTo>
                  <a:pt x="0" y="0"/>
                </a:moveTo>
                <a:lnTo>
                  <a:pt x="4084806" y="0"/>
                </a:lnTo>
                <a:lnTo>
                  <a:pt x="4084806" y="1203865"/>
                </a:lnTo>
                <a:lnTo>
                  <a:pt x="0" y="12038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3873" r="-12430" b="-38243"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0" y="9657518"/>
            <a:ext cx="18288000" cy="3056838"/>
            <a:chOff x="0" y="0"/>
            <a:chExt cx="4816593" cy="80509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816592" cy="805093"/>
            </a:xfrm>
            <a:custGeom>
              <a:avLst/>
              <a:gdLst/>
              <a:ahLst/>
              <a:cxnLst/>
              <a:rect l="l" t="t" r="r" b="b"/>
              <a:pathLst>
                <a:path w="4816592" h="805093">
                  <a:moveTo>
                    <a:pt x="0" y="0"/>
                  </a:moveTo>
                  <a:lnTo>
                    <a:pt x="4816592" y="0"/>
                  </a:lnTo>
                  <a:lnTo>
                    <a:pt x="4816592" y="805093"/>
                  </a:lnTo>
                  <a:lnTo>
                    <a:pt x="0" y="805093"/>
                  </a:lnTo>
                  <a:close/>
                </a:path>
              </a:pathLst>
            </a:custGeom>
            <a:solidFill>
              <a:srgbClr val="031A2C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816593" cy="8431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3914220" y="409655"/>
            <a:ext cx="4130165" cy="1238091"/>
          </a:xfrm>
          <a:custGeom>
            <a:avLst/>
            <a:gdLst/>
            <a:ahLst/>
            <a:cxnLst/>
            <a:rect l="l" t="t" r="r" b="b"/>
            <a:pathLst>
              <a:path w="4130165" h="1238091">
                <a:moveTo>
                  <a:pt x="0" y="0"/>
                </a:moveTo>
                <a:lnTo>
                  <a:pt x="4130164" y="0"/>
                </a:lnTo>
                <a:lnTo>
                  <a:pt x="4130164" y="1238090"/>
                </a:lnTo>
                <a:lnTo>
                  <a:pt x="0" y="12380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528" t="-130818" r="-7329" b="-159012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9657518"/>
            <a:ext cx="18288000" cy="182880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7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30CAECEA-3B6A-27B8-DDBA-76ACF2D79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72" y="2350915"/>
            <a:ext cx="16895928" cy="714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High-Level Roadmap: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Phase 1 – Problem Identification &amp; System Design </a:t>
            </a:r>
            <a:endParaRPr lang="en-US" altLang="en-US" sz="2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Took the </a:t>
            </a: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statement from a medical professional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highlighting the need for contactless monitoring.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Designed the system architecture using </a:t>
            </a:r>
            <a:r>
              <a:rPr kumimoji="0" lang="en-US" altLang="en-US" sz="2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mmWave</a:t>
            </a: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radar and ESP32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real-time heart and breath tracking.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Phase 2 – Development </a:t>
            </a:r>
            <a:endParaRPr lang="en-US" altLang="en-US" sz="2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Implemented radar sensing, signal processing, and </a:t>
            </a: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IoT connectivity (</a:t>
            </a:r>
            <a:r>
              <a:rPr kumimoji="0" lang="en-US" altLang="en-US" sz="2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ThingSpeak</a:t>
            </a: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Cloud).</a:t>
            </a:r>
            <a:endParaRPr lang="en-US" altLang="en-US" sz="2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Built a </a:t>
            </a: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 prototype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wireless operation and mobile integration.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Phase 3 – Testing &amp; Deployment </a:t>
            </a:r>
            <a:endParaRPr lang="en-US" altLang="en-US" sz="2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Tested system accuracy for heart and respiration rate detection.</a:t>
            </a:r>
            <a:endParaRPr lang="en-US" altLang="en-US" sz="2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Deployed prototype with </a:t>
            </a: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mobile app visualization and real-time alerts.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7583502D-7A38-4DE3-E840-BC051616EB83}"/>
              </a:ext>
            </a:extLst>
          </p:cNvPr>
          <p:cNvSpPr/>
          <p:nvPr/>
        </p:nvSpPr>
        <p:spPr>
          <a:xfrm>
            <a:off x="485214" y="463460"/>
            <a:ext cx="4084806" cy="1203866"/>
          </a:xfrm>
          <a:custGeom>
            <a:avLst/>
            <a:gdLst/>
            <a:ahLst/>
            <a:cxnLst/>
            <a:rect l="l" t="t" r="r" b="b"/>
            <a:pathLst>
              <a:path w="4084806" h="1203866">
                <a:moveTo>
                  <a:pt x="0" y="0"/>
                </a:moveTo>
                <a:lnTo>
                  <a:pt x="4084806" y="0"/>
                </a:lnTo>
                <a:lnTo>
                  <a:pt x="4084806" y="1203865"/>
                </a:lnTo>
                <a:lnTo>
                  <a:pt x="0" y="12038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3873" r="-12430" b="-38243"/>
            </a:stretch>
          </a:blipFill>
        </p:spPr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9972E283-5D51-ECC1-D75A-C927BCEEDDB4}"/>
              </a:ext>
            </a:extLst>
          </p:cNvPr>
          <p:cNvSpPr/>
          <p:nvPr/>
        </p:nvSpPr>
        <p:spPr>
          <a:xfrm>
            <a:off x="13914220" y="409655"/>
            <a:ext cx="4130165" cy="1238091"/>
          </a:xfrm>
          <a:custGeom>
            <a:avLst/>
            <a:gdLst/>
            <a:ahLst/>
            <a:cxnLst/>
            <a:rect l="l" t="t" r="r" b="b"/>
            <a:pathLst>
              <a:path w="4130165" h="1238091">
                <a:moveTo>
                  <a:pt x="0" y="0"/>
                </a:moveTo>
                <a:lnTo>
                  <a:pt x="4130164" y="0"/>
                </a:lnTo>
                <a:lnTo>
                  <a:pt x="4130164" y="1238090"/>
                </a:lnTo>
                <a:lnTo>
                  <a:pt x="0" y="12380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528" t="-130818" r="-7329" b="-159012"/>
            </a:stretch>
          </a:blipFill>
        </p:spPr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46842B74-1E88-8950-9EA1-95D55B3851E1}"/>
              </a:ext>
            </a:extLst>
          </p:cNvPr>
          <p:cNvGrpSpPr/>
          <p:nvPr/>
        </p:nvGrpSpPr>
        <p:grpSpPr>
          <a:xfrm>
            <a:off x="0" y="9657518"/>
            <a:ext cx="18288000" cy="2860078"/>
            <a:chOff x="0" y="-49614"/>
            <a:chExt cx="4816593" cy="854707"/>
          </a:xfrm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3AE50027-A7E2-5365-DB46-196E316CF822}"/>
                </a:ext>
              </a:extLst>
            </p:cNvPr>
            <p:cNvSpPr/>
            <p:nvPr/>
          </p:nvSpPr>
          <p:spPr>
            <a:xfrm>
              <a:off x="0" y="-49614"/>
              <a:ext cx="4816592" cy="805093"/>
            </a:xfrm>
            <a:custGeom>
              <a:avLst/>
              <a:gdLst/>
              <a:ahLst/>
              <a:cxnLst/>
              <a:rect l="l" t="t" r="r" b="b"/>
              <a:pathLst>
                <a:path w="4816592" h="805093">
                  <a:moveTo>
                    <a:pt x="0" y="0"/>
                  </a:moveTo>
                  <a:lnTo>
                    <a:pt x="4816592" y="0"/>
                  </a:lnTo>
                  <a:lnTo>
                    <a:pt x="4816592" y="805093"/>
                  </a:lnTo>
                  <a:lnTo>
                    <a:pt x="0" y="805093"/>
                  </a:lnTo>
                  <a:close/>
                </a:path>
              </a:pathLst>
            </a:custGeom>
            <a:solidFill>
              <a:srgbClr val="031A2C"/>
            </a:solidFill>
          </p:spPr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E733BCD5-531C-832D-C4C7-1F99395C662D}"/>
                </a:ext>
              </a:extLst>
            </p:cNvPr>
            <p:cNvSpPr txBox="1"/>
            <p:nvPr/>
          </p:nvSpPr>
          <p:spPr>
            <a:xfrm>
              <a:off x="0" y="-38100"/>
              <a:ext cx="4816593" cy="8431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>
            <a:extLst>
              <a:ext uri="{FF2B5EF4-FFF2-40B4-BE49-F238E27FC236}">
                <a16:creationId xmlns:a16="http://schemas.microsoft.com/office/drawing/2014/main" id="{5AA4F05E-7AC4-6CB4-37A0-10E20AFFEADD}"/>
              </a:ext>
            </a:extLst>
          </p:cNvPr>
          <p:cNvSpPr/>
          <p:nvPr/>
        </p:nvSpPr>
        <p:spPr>
          <a:xfrm>
            <a:off x="0" y="9657518"/>
            <a:ext cx="18288000" cy="182880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7BA7C1-7B66-11D8-FFFC-3C44DB98498A}"/>
              </a:ext>
            </a:extLst>
          </p:cNvPr>
          <p:cNvSpPr txBox="1"/>
          <p:nvPr/>
        </p:nvSpPr>
        <p:spPr>
          <a:xfrm>
            <a:off x="685800" y="1743955"/>
            <a:ext cx="9786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  <a:r>
              <a:rPr lang="en-US" sz="6999" b="1" dirty="0">
                <a:solidFill>
                  <a:schemeClr val="tx2">
                    <a:lumMod val="50000"/>
                  </a:scheme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endParaRPr lang="en-IN" sz="7000" b="1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4384A95-1F3A-6744-ACC9-751BE6411D7D}"/>
              </a:ext>
            </a:extLst>
          </p:cNvPr>
          <p:cNvSpPr/>
          <p:nvPr/>
        </p:nvSpPr>
        <p:spPr>
          <a:xfrm>
            <a:off x="114298" y="4686300"/>
            <a:ext cx="2057400" cy="1600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Month 1</a:t>
            </a:r>
          </a:p>
          <a:p>
            <a:pPr algn="ctr"/>
            <a:r>
              <a:rPr lang="en-IN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 &amp; Setup</a:t>
            </a:r>
            <a:endParaRPr lang="en-IN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5C885F-7C08-42E9-2E24-38620F89EA04}"/>
              </a:ext>
            </a:extLst>
          </p:cNvPr>
          <p:cNvSpPr/>
          <p:nvPr/>
        </p:nvSpPr>
        <p:spPr>
          <a:xfrm>
            <a:off x="2626413" y="4686300"/>
            <a:ext cx="2057400" cy="1600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Month 2</a:t>
            </a:r>
          </a:p>
          <a:p>
            <a:pPr algn="ctr"/>
            <a:r>
              <a:rPr lang="en-IN" sz="2400" dirty="0"/>
              <a:t>Data Tuning</a:t>
            </a:r>
            <a:endParaRPr lang="en-IN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07CF6F-1773-5A39-5A87-14FC602BD0B4}"/>
              </a:ext>
            </a:extLst>
          </p:cNvPr>
          <p:cNvSpPr/>
          <p:nvPr/>
        </p:nvSpPr>
        <p:spPr>
          <a:xfrm>
            <a:off x="5138528" y="4686300"/>
            <a:ext cx="2057400" cy="1600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Month 3  Visualization</a:t>
            </a:r>
            <a:endParaRPr lang="en-IN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38F844B-F899-C4E9-4603-E45E3A47C160}"/>
              </a:ext>
            </a:extLst>
          </p:cNvPr>
          <p:cNvSpPr/>
          <p:nvPr/>
        </p:nvSpPr>
        <p:spPr>
          <a:xfrm>
            <a:off x="7715246" y="4686300"/>
            <a:ext cx="1905001" cy="1600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Month 4 UI &amp; Tracking</a:t>
            </a:r>
            <a:endParaRPr lang="en-IN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5B8AA17-F8C7-94C8-1008-73860D478182}"/>
              </a:ext>
            </a:extLst>
          </p:cNvPr>
          <p:cNvSpPr/>
          <p:nvPr/>
        </p:nvSpPr>
        <p:spPr>
          <a:xfrm>
            <a:off x="10139565" y="4686300"/>
            <a:ext cx="1905000" cy="1600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Month 5 Testing &amp; Docs</a:t>
            </a:r>
            <a:endParaRPr lang="en-IN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438AB8-6E2C-A9C4-ACA7-23613DD7A912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2171698" y="5486400"/>
            <a:ext cx="454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341F7A-AA1E-EB29-D7E2-BCA50C787465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4683813" y="5486400"/>
            <a:ext cx="454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C21FA4-68CF-B1D1-9343-C061CDF52FDA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>
            <a:off x="7195928" y="5486400"/>
            <a:ext cx="519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5DEF7C-C9BB-424C-180D-CE98F1F8AD40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>
            <a:off x="9620247" y="5486400"/>
            <a:ext cx="519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DD3D12-BE65-5A75-1909-39814A0BCC4D}"/>
              </a:ext>
            </a:extLst>
          </p:cNvPr>
          <p:cNvCxnSpPr/>
          <p:nvPr/>
        </p:nvCxnSpPr>
        <p:spPr>
          <a:xfrm>
            <a:off x="914400" y="2705100"/>
            <a:ext cx="3655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192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43941" y="1984190"/>
            <a:ext cx="16523049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b="1" u="sng" dirty="0">
                <a:solidFill>
                  <a:srgbClr val="031A2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Impact &amp; Benefits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1" y="3494854"/>
            <a:ext cx="15811500" cy="48125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br>
              <a:rPr lang="en-US" dirty="0"/>
            </a:b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Promotes innovation in IoT-based healthcare by integrating </a:t>
            </a:r>
            <a:r>
              <a:rPr lang="en-US" sz="2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mmWave</a:t>
            </a: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radar and ESP32 for contactless vital tracking.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Offers a low-cost alternative to expensive hospital monitoring systems, reducing healthcare expenses.</a:t>
            </a:r>
            <a:b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Enhances remote patient care for elderly and chronically ill individuals, improving comfort and safety.</a:t>
            </a:r>
            <a:b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Gain hands-on experience in embedded systems and biomedical technology.</a:t>
            </a:r>
            <a:b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Industries and healthcare sectors can adopt this for scalable, smart health solutions.</a:t>
            </a:r>
          </a:p>
          <a:p>
            <a:pPr algn="l">
              <a:lnSpc>
                <a:spcPts val="6919"/>
              </a:lnSpc>
            </a:pPr>
            <a:endParaRPr lang="en-US" sz="3999" dirty="0">
              <a:solidFill>
                <a:srgbClr val="0C0C0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485214" y="463460"/>
            <a:ext cx="4084806" cy="1203866"/>
          </a:xfrm>
          <a:custGeom>
            <a:avLst/>
            <a:gdLst/>
            <a:ahLst/>
            <a:cxnLst/>
            <a:rect l="l" t="t" r="r" b="b"/>
            <a:pathLst>
              <a:path w="4084806" h="1203866">
                <a:moveTo>
                  <a:pt x="0" y="0"/>
                </a:moveTo>
                <a:lnTo>
                  <a:pt x="4084806" y="0"/>
                </a:lnTo>
                <a:lnTo>
                  <a:pt x="4084806" y="1203865"/>
                </a:lnTo>
                <a:lnTo>
                  <a:pt x="0" y="12038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3873" r="-12430" b="-38243"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0" y="9657518"/>
            <a:ext cx="18288000" cy="3056838"/>
            <a:chOff x="0" y="0"/>
            <a:chExt cx="4816593" cy="80509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816592" cy="805093"/>
            </a:xfrm>
            <a:custGeom>
              <a:avLst/>
              <a:gdLst/>
              <a:ahLst/>
              <a:cxnLst/>
              <a:rect l="l" t="t" r="r" b="b"/>
              <a:pathLst>
                <a:path w="4816592" h="805093">
                  <a:moveTo>
                    <a:pt x="0" y="0"/>
                  </a:moveTo>
                  <a:lnTo>
                    <a:pt x="4816592" y="0"/>
                  </a:lnTo>
                  <a:lnTo>
                    <a:pt x="4816592" y="805093"/>
                  </a:lnTo>
                  <a:lnTo>
                    <a:pt x="0" y="805093"/>
                  </a:lnTo>
                  <a:close/>
                </a:path>
              </a:pathLst>
            </a:custGeom>
            <a:solidFill>
              <a:srgbClr val="031A2C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816593" cy="8431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3914220" y="409655"/>
            <a:ext cx="4130165" cy="1238091"/>
          </a:xfrm>
          <a:custGeom>
            <a:avLst/>
            <a:gdLst/>
            <a:ahLst/>
            <a:cxnLst/>
            <a:rect l="l" t="t" r="r" b="b"/>
            <a:pathLst>
              <a:path w="4130165" h="1238091">
                <a:moveTo>
                  <a:pt x="0" y="0"/>
                </a:moveTo>
                <a:lnTo>
                  <a:pt x="4130164" y="0"/>
                </a:lnTo>
                <a:lnTo>
                  <a:pt x="4130164" y="1238090"/>
                </a:lnTo>
                <a:lnTo>
                  <a:pt x="0" y="12380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528" t="-130818" r="-7329" b="-159012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9657518"/>
            <a:ext cx="18288000" cy="182880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7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04660" y="1577712"/>
            <a:ext cx="16523049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b="1" u="sng" dirty="0">
                <a:solidFill>
                  <a:srgbClr val="031A2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Team &amp; Conclusion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04656" y="2594246"/>
            <a:ext cx="14406745" cy="86078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6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Team Members</a:t>
            </a:r>
            <a:r>
              <a:rPr lang="en-IN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IN" sz="2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Ms. Ankita M Naik (4JK22EC005) – Research, Documentation &amp; Presentation</a:t>
            </a:r>
          </a:p>
          <a:p>
            <a:pPr>
              <a:lnSpc>
                <a:spcPct val="150000"/>
              </a:lnSpc>
            </a:pPr>
            <a:r>
              <a:rPr lang="en-IN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Mr. Chirayu P (4JK22EC012</a:t>
            </a:r>
            <a:r>
              <a:rPr lang="en-IN" sz="2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r>
              <a:rPr lang="en-IN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System Design &amp; Hardware Integration</a:t>
            </a:r>
          </a:p>
          <a:p>
            <a:pPr>
              <a:lnSpc>
                <a:spcPct val="150000"/>
              </a:lnSpc>
            </a:pPr>
            <a:r>
              <a:rPr lang="en-IN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Ms. Deepa J Shetty (4JK22EC015) – Data Processing &amp; Signal Analysis</a:t>
            </a:r>
          </a:p>
          <a:p>
            <a:pPr>
              <a:lnSpc>
                <a:spcPct val="150000"/>
              </a:lnSpc>
            </a:pPr>
            <a:r>
              <a:rPr lang="en-IN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Ms. Krithika (4JK22EC026) – IoT and Cloud Connectivity</a:t>
            </a:r>
          </a:p>
          <a:p>
            <a:pPr>
              <a:lnSpc>
                <a:spcPct val="150000"/>
              </a:lnSpc>
            </a:pPr>
            <a:endParaRPr lang="en-IN" sz="2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 the Guidance of:</a:t>
            </a:r>
            <a:br>
              <a:rPr lang="en-IN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IN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Dr. </a:t>
            </a:r>
            <a:r>
              <a:rPr lang="en-IN" sz="2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Gnane</a:t>
            </a:r>
            <a:r>
              <a:rPr lang="en-IN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2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Swarnadh</a:t>
            </a:r>
            <a:r>
              <a:rPr lang="en-IN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2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Satapathi</a:t>
            </a:r>
            <a:r>
              <a:rPr lang="en-IN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Associate Professor</a:t>
            </a:r>
            <a:br>
              <a:rPr lang="en-IN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IN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Department of Electronics and Communication Engineering, AJIET</a:t>
            </a:r>
          </a:p>
          <a:p>
            <a:pPr>
              <a:lnSpc>
                <a:spcPct val="150000"/>
              </a:lnSpc>
            </a:pPr>
            <a:r>
              <a:rPr lang="en-IN" sz="2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Our Idea Deserves to Win:</a:t>
            </a:r>
            <a:br>
              <a:rPr lang="en-IN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IN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Because it delivers accurate, contactless, and affordable health monitoring — a step toward smarter, more human-</a:t>
            </a:r>
            <a:r>
              <a:rPr lang="en-IN" sz="2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centered</a:t>
            </a:r>
            <a:r>
              <a:rPr lang="en-IN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healthcare.</a:t>
            </a:r>
          </a:p>
          <a:p>
            <a:pPr>
              <a:lnSpc>
                <a:spcPct val="150000"/>
              </a:lnSpc>
            </a:pPr>
            <a:r>
              <a:rPr lang="en-IN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Contact: pchirayu871@gmail.com</a:t>
            </a:r>
          </a:p>
          <a:p>
            <a:pPr algn="l">
              <a:lnSpc>
                <a:spcPts val="6999"/>
              </a:lnSpc>
            </a:pPr>
            <a:endParaRPr lang="en-US" sz="3999" dirty="0">
              <a:solidFill>
                <a:srgbClr val="0C0C0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485214" y="463460"/>
            <a:ext cx="4084806" cy="1203866"/>
          </a:xfrm>
          <a:custGeom>
            <a:avLst/>
            <a:gdLst/>
            <a:ahLst/>
            <a:cxnLst/>
            <a:rect l="l" t="t" r="r" b="b"/>
            <a:pathLst>
              <a:path w="4084806" h="1203866">
                <a:moveTo>
                  <a:pt x="0" y="0"/>
                </a:moveTo>
                <a:lnTo>
                  <a:pt x="4084806" y="0"/>
                </a:lnTo>
                <a:lnTo>
                  <a:pt x="4084806" y="1203865"/>
                </a:lnTo>
                <a:lnTo>
                  <a:pt x="0" y="12038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3873" r="-12430" b="-38243"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0" y="10750460"/>
            <a:ext cx="18288000" cy="1963896"/>
            <a:chOff x="0" y="0"/>
            <a:chExt cx="4816593" cy="80509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816592" cy="805093"/>
            </a:xfrm>
            <a:custGeom>
              <a:avLst/>
              <a:gdLst/>
              <a:ahLst/>
              <a:cxnLst/>
              <a:rect l="l" t="t" r="r" b="b"/>
              <a:pathLst>
                <a:path w="4816592" h="805093">
                  <a:moveTo>
                    <a:pt x="0" y="0"/>
                  </a:moveTo>
                  <a:lnTo>
                    <a:pt x="4816592" y="0"/>
                  </a:lnTo>
                  <a:lnTo>
                    <a:pt x="4816592" y="805093"/>
                  </a:lnTo>
                  <a:lnTo>
                    <a:pt x="0" y="805093"/>
                  </a:lnTo>
                  <a:close/>
                </a:path>
              </a:pathLst>
            </a:custGeom>
            <a:solidFill>
              <a:srgbClr val="031A2C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816593" cy="8431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3914220" y="409655"/>
            <a:ext cx="4130165" cy="1238091"/>
          </a:xfrm>
          <a:custGeom>
            <a:avLst/>
            <a:gdLst/>
            <a:ahLst/>
            <a:cxnLst/>
            <a:rect l="l" t="t" r="r" b="b"/>
            <a:pathLst>
              <a:path w="4130165" h="1238091">
                <a:moveTo>
                  <a:pt x="0" y="0"/>
                </a:moveTo>
                <a:lnTo>
                  <a:pt x="4130164" y="0"/>
                </a:lnTo>
                <a:lnTo>
                  <a:pt x="4130164" y="1238090"/>
                </a:lnTo>
                <a:lnTo>
                  <a:pt x="0" y="12380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528" t="-130818" r="-7329" b="-159012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11007826"/>
            <a:ext cx="18288000" cy="16937692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615</Words>
  <Application>Microsoft Office PowerPoint</Application>
  <PresentationFormat>Custom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Open Sans Italics</vt:lpstr>
      <vt:lpstr>Arial</vt:lpstr>
      <vt:lpstr>Open Sans</vt:lpstr>
      <vt:lpstr>Open Sans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ANVESHAN 2025 – Subsection Round</dc:title>
  <cp:lastModifiedBy>chirayu p</cp:lastModifiedBy>
  <cp:revision>7</cp:revision>
  <dcterms:created xsi:type="dcterms:W3CDTF">2006-08-16T00:00:00Z</dcterms:created>
  <dcterms:modified xsi:type="dcterms:W3CDTF">2025-10-26T17:04:16Z</dcterms:modified>
  <dc:identifier>DAGx_2rErH4</dc:identifier>
</cp:coreProperties>
</file>