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320" r:id="rId5"/>
    <p:sldId id="362" r:id="rId6"/>
    <p:sldId id="321" r:id="rId7"/>
    <p:sldId id="263" r:id="rId8"/>
    <p:sldId id="264" r:id="rId9"/>
    <p:sldId id="265" r:id="rId10"/>
    <p:sldId id="278" r:id="rId11"/>
    <p:sldId id="349" r:id="rId12"/>
    <p:sldId id="347" r:id="rId13"/>
    <p:sldId id="348" r:id="rId14"/>
    <p:sldId id="310" r:id="rId15"/>
    <p:sldId id="267" r:id="rId16"/>
    <p:sldId id="268" r:id="rId17"/>
    <p:sldId id="272" r:id="rId18"/>
    <p:sldId id="273" r:id="rId19"/>
    <p:sldId id="274" r:id="rId20"/>
    <p:sldId id="275" r:id="rId21"/>
    <p:sldId id="276" r:id="rId22"/>
    <p:sldId id="363" r:id="rId23"/>
    <p:sldId id="38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99160" y="436880"/>
            <a:ext cx="11292840" cy="1412875"/>
          </a:xfrm>
          <a:prstGeom prst="rect">
            <a:avLst/>
          </a:prstGeom>
          <a:noFill/>
        </p:spPr>
        <p:txBody>
          <a:bodyPr wrap="square" rtlCol="0">
            <a:noAutofit/>
          </a:bodyPr>
          <a:p>
            <a:r>
              <a:rPr lang="en-US" sz="3600" b="1" i="1"/>
              <a:t>GLOBAL AIR TRANSPORTATION NETWORK</a:t>
            </a:r>
            <a:endParaRPr lang="en-US" sz="3600" b="1" i="1"/>
          </a:p>
        </p:txBody>
      </p:sp>
      <p:pic>
        <p:nvPicPr>
          <p:cNvPr id="3" name="Picture 2" descr="Screenshot (34)"/>
          <p:cNvPicPr>
            <a:picLocks noChangeAspect="1"/>
          </p:cNvPicPr>
          <p:nvPr/>
        </p:nvPicPr>
        <p:blipFill>
          <a:blip r:embed="rId1"/>
          <a:srcRect l="10109" t="24745" r="37859" b="13174"/>
          <a:stretch>
            <a:fillRect/>
          </a:stretch>
        </p:blipFill>
        <p:spPr>
          <a:xfrm>
            <a:off x="2425065" y="1849755"/>
            <a:ext cx="6343650" cy="4255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8)"/>
          <p:cNvPicPr>
            <a:picLocks noChangeAspect="1"/>
          </p:cNvPicPr>
          <p:nvPr/>
        </p:nvPicPr>
        <p:blipFill>
          <a:blip r:embed="rId1"/>
          <a:srcRect l="14391" t="10645" r="1172" b="12720"/>
          <a:stretch>
            <a:fillRect/>
          </a:stretch>
        </p:blipFill>
        <p:spPr>
          <a:xfrm>
            <a:off x="1754505" y="731520"/>
            <a:ext cx="10294620" cy="525272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1)"/>
          <p:cNvPicPr>
            <a:picLocks noChangeAspect="1"/>
          </p:cNvPicPr>
          <p:nvPr/>
        </p:nvPicPr>
        <p:blipFill>
          <a:blip r:embed="rId1"/>
          <a:srcRect l="1797" t="3141" r="786" b="13406"/>
          <a:stretch>
            <a:fillRect/>
          </a:stretch>
        </p:blipFill>
        <p:spPr>
          <a:xfrm>
            <a:off x="219075" y="217170"/>
            <a:ext cx="11877040" cy="5720080"/>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3)"/>
          <p:cNvPicPr>
            <a:picLocks noChangeAspect="1"/>
          </p:cNvPicPr>
          <p:nvPr/>
        </p:nvPicPr>
        <p:blipFill>
          <a:blip r:embed="rId1"/>
          <a:srcRect l="901" t="2233" r="2193" b="8171"/>
          <a:stretch>
            <a:fillRect/>
          </a:stretch>
        </p:blipFill>
        <p:spPr>
          <a:xfrm>
            <a:off x="109855" y="154940"/>
            <a:ext cx="11814810" cy="6141085"/>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46170" y="124460"/>
            <a:ext cx="4064000" cy="642620"/>
          </a:xfrm>
          <a:prstGeom prst="rect">
            <a:avLst/>
          </a:prstGeom>
          <a:noFill/>
        </p:spPr>
        <p:txBody>
          <a:bodyPr wrap="square" rtlCol="0">
            <a:noAutofit/>
          </a:bodyPr>
          <a:p>
            <a:r>
              <a:rPr lang="en-US" sz="3200">
                <a:gradFill>
                  <a:gsLst>
                    <a:gs pos="0">
                      <a:srgbClr val="E30000"/>
                    </a:gs>
                    <a:gs pos="100000">
                      <a:srgbClr val="760303"/>
                    </a:gs>
                  </a:gsLst>
                  <a:lin scaled="0"/>
                </a:gradFill>
              </a:rPr>
              <a:t>Dash Board</a:t>
            </a:r>
            <a:endParaRPr lang="en-US" sz="3200">
              <a:gradFill>
                <a:gsLst>
                  <a:gs pos="0">
                    <a:srgbClr val="E30000"/>
                  </a:gs>
                  <a:gs pos="100000">
                    <a:srgbClr val="760303"/>
                  </a:gs>
                </a:gsLst>
                <a:lin scaled="0"/>
              </a:gradFill>
            </a:endParaRPr>
          </a:p>
        </p:txBody>
      </p:sp>
      <p:pic>
        <p:nvPicPr>
          <p:cNvPr id="3" name="Picture 2" descr="Screenshot (6)"/>
          <p:cNvPicPr>
            <a:picLocks noChangeAspect="1"/>
          </p:cNvPicPr>
          <p:nvPr/>
        </p:nvPicPr>
        <p:blipFill>
          <a:blip r:embed="rId1"/>
          <a:srcRect l="16682" t="27432" r="8552" b="11534"/>
          <a:stretch>
            <a:fillRect/>
          </a:stretch>
        </p:blipFill>
        <p:spPr>
          <a:xfrm>
            <a:off x="585470" y="1438910"/>
            <a:ext cx="10645140" cy="5229225"/>
          </a:xfrm>
          <a:prstGeom prst="rect">
            <a:avLst/>
          </a:prstGeom>
          <a:ln>
            <a:solidFill>
              <a:schemeClr val="tx1"/>
            </a:solidFill>
          </a:ln>
        </p:spPr>
      </p:pic>
      <p:sp>
        <p:nvSpPr>
          <p:cNvPr id="4" name="Text Box 3"/>
          <p:cNvSpPr txBox="1"/>
          <p:nvPr/>
        </p:nvSpPr>
        <p:spPr>
          <a:xfrm>
            <a:off x="308610" y="873125"/>
            <a:ext cx="10702290" cy="460375"/>
          </a:xfrm>
          <a:prstGeom prst="rect">
            <a:avLst/>
          </a:prstGeom>
          <a:noFill/>
        </p:spPr>
        <p:txBody>
          <a:bodyPr wrap="square" rtlCol="0">
            <a:spAutoFit/>
          </a:bodyPr>
          <a:p>
            <a:pPr marL="342900" indent="-342900">
              <a:buFont typeface="Wingdings" panose="05000000000000000000" charset="0"/>
              <a:buChar char="Ø"/>
            </a:pPr>
            <a:r>
              <a:rPr lang="en-US" sz="2400"/>
              <a:t>The map  showing all airports within a country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5)"/>
          <p:cNvPicPr>
            <a:picLocks noChangeAspect="1"/>
          </p:cNvPicPr>
          <p:nvPr/>
        </p:nvPicPr>
        <p:blipFill>
          <a:blip r:embed="rId1"/>
          <a:srcRect l="13755" t="11330" r="8005" b="14314"/>
          <a:stretch>
            <a:fillRect/>
          </a:stretch>
        </p:blipFill>
        <p:spPr>
          <a:xfrm>
            <a:off x="274955" y="-635"/>
            <a:ext cx="12016740" cy="685863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9)"/>
          <p:cNvPicPr>
            <a:picLocks noChangeAspect="1"/>
          </p:cNvPicPr>
          <p:nvPr/>
        </p:nvPicPr>
        <p:blipFill>
          <a:blip r:embed="rId1"/>
          <a:srcRect l="14445" t="28405" r="13603" b="6745"/>
          <a:stretch>
            <a:fillRect/>
          </a:stretch>
        </p:blipFill>
        <p:spPr>
          <a:xfrm>
            <a:off x="664845" y="0"/>
            <a:ext cx="11526520" cy="685800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6)"/>
          <p:cNvPicPr>
            <a:picLocks noChangeAspect="1"/>
          </p:cNvPicPr>
          <p:nvPr/>
        </p:nvPicPr>
        <p:blipFill>
          <a:blip r:embed="rId1"/>
          <a:srcRect l="16658" t="10120" r="7091" b="8197"/>
          <a:stretch>
            <a:fillRect/>
          </a:stretch>
        </p:blipFill>
        <p:spPr>
          <a:xfrm>
            <a:off x="1186180" y="1319530"/>
            <a:ext cx="9819005" cy="5387975"/>
          </a:xfrm>
          <a:prstGeom prst="rect">
            <a:avLst/>
          </a:prstGeom>
          <a:ln>
            <a:solidFill>
              <a:schemeClr val="tx1"/>
            </a:solidFill>
          </a:ln>
        </p:spPr>
      </p:pic>
      <p:sp>
        <p:nvSpPr>
          <p:cNvPr id="3" name="Text Box 2"/>
          <p:cNvSpPr txBox="1"/>
          <p:nvPr/>
        </p:nvSpPr>
        <p:spPr>
          <a:xfrm>
            <a:off x="4292600" y="285115"/>
            <a:ext cx="4064000" cy="521970"/>
          </a:xfrm>
          <a:prstGeom prst="rect">
            <a:avLst/>
          </a:prstGeom>
          <a:noFill/>
        </p:spPr>
        <p:txBody>
          <a:bodyPr wrap="square" rtlCol="0">
            <a:spAutoFit/>
          </a:bodyPr>
          <a:p>
            <a:r>
              <a:rPr lang="en-US" sz="2800" b="1">
                <a:solidFill>
                  <a:schemeClr val="tx1"/>
                </a:solidFill>
                <a:effectLst>
                  <a:outerShdw blurRad="38100" dist="19050" dir="2700000" algn="tl" rotWithShape="0">
                    <a:schemeClr val="dk1">
                      <a:alpha val="40000"/>
                    </a:schemeClr>
                  </a:outerShdw>
                </a:effectLst>
              </a:rPr>
              <a:t>STORY</a:t>
            </a:r>
            <a:endParaRPr lang="en-US" sz="28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414020" y="955040"/>
            <a:ext cx="4064000" cy="368300"/>
          </a:xfrm>
          <a:prstGeom prst="rect">
            <a:avLst/>
          </a:prstGeom>
          <a:noFill/>
        </p:spPr>
        <p:txBody>
          <a:bodyPr wrap="squar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7)"/>
          <p:cNvPicPr>
            <a:picLocks noChangeAspect="1"/>
          </p:cNvPicPr>
          <p:nvPr/>
        </p:nvPicPr>
        <p:blipFill>
          <a:blip r:embed="rId1"/>
          <a:srcRect l="15343" t="10857" r="7464" b="8240"/>
          <a:stretch>
            <a:fillRect/>
          </a:stretch>
        </p:blipFill>
        <p:spPr>
          <a:xfrm>
            <a:off x="466090" y="0"/>
            <a:ext cx="11725910" cy="6997065"/>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8)"/>
          <p:cNvPicPr>
            <a:picLocks noChangeAspect="1"/>
          </p:cNvPicPr>
          <p:nvPr/>
        </p:nvPicPr>
        <p:blipFill>
          <a:blip r:embed="rId1"/>
          <a:srcRect l="14136" t="9944" r="4997" b="5384"/>
          <a:stretch>
            <a:fillRect/>
          </a:stretch>
        </p:blipFill>
        <p:spPr>
          <a:xfrm>
            <a:off x="1479550" y="0"/>
            <a:ext cx="10810240" cy="6885305"/>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9)"/>
          <p:cNvPicPr>
            <a:picLocks noChangeAspect="1"/>
          </p:cNvPicPr>
          <p:nvPr/>
        </p:nvPicPr>
        <p:blipFill>
          <a:blip r:embed="rId1"/>
          <a:srcRect l="15609" t="10078" r="9978" b="5535"/>
          <a:stretch>
            <a:fillRect/>
          </a:stretch>
        </p:blipFill>
        <p:spPr>
          <a:xfrm>
            <a:off x="1936115" y="0"/>
            <a:ext cx="10255885" cy="6857365"/>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1675" y="619760"/>
            <a:ext cx="10574020" cy="583565"/>
          </a:xfrm>
          <a:prstGeom prst="rect">
            <a:avLst/>
          </a:prstGeom>
          <a:noFill/>
        </p:spPr>
        <p:txBody>
          <a:bodyPr wrap="square" rtlCol="0">
            <a:spAutoFit/>
          </a:bodyPr>
          <a:p>
            <a:r>
              <a:rPr lang="en-US" sz="3200" b="1">
                <a:ln w="22225">
                  <a:solidFill>
                    <a:schemeClr val="accent2"/>
                  </a:solidFill>
                  <a:prstDash val="solid"/>
                </a:ln>
                <a:solidFill>
                  <a:schemeClr val="accent2">
                    <a:lumMod val="40000"/>
                    <a:lumOff val="60000"/>
                  </a:schemeClr>
                </a:solidFill>
                <a:effectLst/>
              </a:rPr>
              <a:t>GOVINDAMMAL ADITANAR COLLEGE FOR WOMEN</a:t>
            </a:r>
            <a:endParaRPr lang="en-US" sz="3200" b="1">
              <a:ln w="22225">
                <a:solidFill>
                  <a:schemeClr val="accent2"/>
                </a:solidFill>
                <a:prstDash val="solid"/>
              </a:ln>
              <a:solidFill>
                <a:schemeClr val="accent2">
                  <a:lumMod val="40000"/>
                  <a:lumOff val="60000"/>
                </a:schemeClr>
              </a:solidFill>
              <a:effectLst/>
            </a:endParaRPr>
          </a:p>
        </p:txBody>
      </p:sp>
      <p:sp>
        <p:nvSpPr>
          <p:cNvPr id="3" name="Text Box 2"/>
          <p:cNvSpPr txBox="1"/>
          <p:nvPr/>
        </p:nvSpPr>
        <p:spPr>
          <a:xfrm>
            <a:off x="813435" y="2359660"/>
            <a:ext cx="4064000" cy="521970"/>
          </a:xfrm>
          <a:prstGeom prst="rect">
            <a:avLst/>
          </a:prstGeom>
          <a:noFill/>
        </p:spPr>
        <p:txBody>
          <a:bodyPr wrap="square" rtlCol="0">
            <a:spAutoFit/>
          </a:bodyPr>
          <a:p>
            <a:r>
              <a:rPr lang="en-US" sz="2800" b="1">
                <a:solidFill>
                  <a:schemeClr val="tx1"/>
                </a:solidFill>
                <a:effectLst>
                  <a:outerShdw blurRad="38100" dist="19050" dir="2700000" algn="tl" rotWithShape="0">
                    <a:schemeClr val="dk1">
                      <a:alpha val="40000"/>
                    </a:schemeClr>
                  </a:outerShdw>
                </a:effectLst>
              </a:rPr>
              <a:t>TEAM MEMBERS :</a:t>
            </a:r>
            <a:endParaRPr lang="en-US" sz="28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3956685" y="3428365"/>
            <a:ext cx="4064000" cy="1568450"/>
          </a:xfrm>
          <a:prstGeom prst="rect">
            <a:avLst/>
          </a:prstGeom>
          <a:noFill/>
        </p:spPr>
        <p:txBody>
          <a:bodyPr wrap="square" rtlCol="0">
            <a:spAutoFit/>
          </a:bodyPr>
          <a:p>
            <a:r>
              <a:rPr lang="en-US" sz="2400">
                <a:solidFill>
                  <a:schemeClr val="tx1"/>
                </a:solidFill>
                <a:effectLst>
                  <a:outerShdw blurRad="38100" dist="19050" dir="2700000" algn="tl" rotWithShape="0">
                    <a:schemeClr val="dk1">
                      <a:alpha val="40000"/>
                    </a:schemeClr>
                  </a:outerShdw>
                </a:effectLst>
              </a:rPr>
              <a:t>Kavitha Devi.S</a:t>
            </a:r>
            <a:endParaRPr lang="en-US" sz="2400">
              <a:solidFill>
                <a:schemeClr val="tx1"/>
              </a:solidFill>
              <a:effectLst>
                <a:outerShdw blurRad="38100" dist="19050" dir="2700000" algn="tl" rotWithShape="0">
                  <a:schemeClr val="dk1">
                    <a:alpha val="40000"/>
                  </a:schemeClr>
                </a:outerShdw>
              </a:effectLst>
            </a:endParaRPr>
          </a:p>
          <a:p>
            <a:r>
              <a:rPr lang="en-US" sz="2400">
                <a:solidFill>
                  <a:schemeClr val="tx1"/>
                </a:solidFill>
                <a:effectLst>
                  <a:outerShdw blurRad="38100" dist="19050" dir="2700000" algn="tl" rotWithShape="0">
                    <a:schemeClr val="dk1">
                      <a:alpha val="40000"/>
                    </a:schemeClr>
                  </a:outerShdw>
                </a:effectLst>
              </a:rPr>
              <a:t>Maria Prince Melvina.M</a:t>
            </a:r>
            <a:endParaRPr lang="en-US" sz="2400">
              <a:solidFill>
                <a:schemeClr val="tx1"/>
              </a:solidFill>
              <a:effectLst>
                <a:outerShdw blurRad="38100" dist="19050" dir="2700000" algn="tl" rotWithShape="0">
                  <a:schemeClr val="dk1">
                    <a:alpha val="40000"/>
                  </a:schemeClr>
                </a:outerShdw>
              </a:effectLst>
            </a:endParaRPr>
          </a:p>
          <a:p>
            <a:r>
              <a:rPr lang="en-US" sz="2400">
                <a:solidFill>
                  <a:schemeClr val="tx1"/>
                </a:solidFill>
                <a:effectLst>
                  <a:outerShdw blurRad="38100" dist="19050" dir="2700000" algn="tl" rotWithShape="0">
                    <a:schemeClr val="dk1">
                      <a:alpha val="40000"/>
                    </a:schemeClr>
                  </a:outerShdw>
                </a:effectLst>
              </a:rPr>
              <a:t>Mohamed Fathima.M.L</a:t>
            </a:r>
            <a:endParaRPr lang="en-US" sz="2400">
              <a:solidFill>
                <a:schemeClr val="tx1"/>
              </a:solidFill>
              <a:effectLst>
                <a:outerShdw blurRad="38100" dist="19050" dir="2700000" algn="tl" rotWithShape="0">
                  <a:schemeClr val="dk1">
                    <a:alpha val="40000"/>
                  </a:schemeClr>
                </a:outerShdw>
              </a:effectLst>
            </a:endParaRPr>
          </a:p>
          <a:p>
            <a:r>
              <a:rPr lang="en-US" sz="2400">
                <a:solidFill>
                  <a:schemeClr val="tx1"/>
                </a:solidFill>
                <a:effectLst>
                  <a:outerShdw blurRad="38100" dist="19050" dir="2700000" algn="tl" rotWithShape="0">
                    <a:schemeClr val="dk1">
                      <a:alpha val="40000"/>
                    </a:schemeClr>
                  </a:outerShdw>
                </a:effectLst>
              </a:rPr>
              <a:t>Muthu Lakshmi.S</a:t>
            </a:r>
            <a:endParaRPr lang="en-US" sz="240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8340090" y="5469890"/>
            <a:ext cx="4064000" cy="460375"/>
          </a:xfrm>
          <a:prstGeom prst="rect">
            <a:avLst/>
          </a:prstGeom>
          <a:noFill/>
        </p:spPr>
        <p:txBody>
          <a:bodyPr wrap="square" rtlCol="0">
            <a:spAutoFit/>
          </a:bodyPr>
          <a:p>
            <a:r>
              <a:rPr lang="en-US" sz="2400" b="1"/>
              <a:t>III BSc Physics.</a:t>
            </a:r>
            <a:endParaRPr lang="en-US" sz="2400" b="1"/>
          </a:p>
        </p:txBody>
      </p:sp>
      <p:sp>
        <p:nvSpPr>
          <p:cNvPr id="8" name="Text Box 7"/>
          <p:cNvSpPr txBox="1"/>
          <p:nvPr/>
        </p:nvSpPr>
        <p:spPr>
          <a:xfrm>
            <a:off x="-1981200" y="-296545"/>
            <a:ext cx="4064000" cy="368300"/>
          </a:xfrm>
          <a:prstGeom prst="rect">
            <a:avLst/>
          </a:prstGeom>
          <a:noFill/>
        </p:spPr>
        <p:txBody>
          <a:bodyPr wrap="square" rtlCol="0">
            <a:spAutoFit/>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4030" y="396875"/>
            <a:ext cx="4064000" cy="521970"/>
          </a:xfrm>
          <a:prstGeom prst="rect">
            <a:avLst/>
          </a:prstGeom>
          <a:noFill/>
        </p:spPr>
        <p:txBody>
          <a:bodyPr wrap="square" rtlCol="0">
            <a:spAutoFit/>
          </a:bodyPr>
          <a:p>
            <a:r>
              <a:rPr lang="en-US" sz="2800" b="1" i="1"/>
              <a:t>ADVANTAGES</a:t>
            </a:r>
            <a:endParaRPr lang="en-US" sz="2800" b="1" i="1"/>
          </a:p>
        </p:txBody>
      </p:sp>
      <p:sp>
        <p:nvSpPr>
          <p:cNvPr id="3" name="Text Box 2"/>
          <p:cNvSpPr txBox="1"/>
          <p:nvPr/>
        </p:nvSpPr>
        <p:spPr>
          <a:xfrm>
            <a:off x="1085215" y="1241425"/>
            <a:ext cx="4064000" cy="460375"/>
          </a:xfrm>
          <a:prstGeom prst="rect">
            <a:avLst/>
          </a:prstGeom>
          <a:noFill/>
        </p:spPr>
        <p:txBody>
          <a:bodyPr wrap="square" rtlCol="0">
            <a:spAutoFit/>
          </a:bodyPr>
          <a:p>
            <a:r>
              <a:rPr lang="en-US" sz="2400" b="1" i="1">
                <a:solidFill>
                  <a:srgbClr val="FF0000"/>
                </a:solidFill>
              </a:rPr>
              <a:t>Speed:</a:t>
            </a:r>
            <a:endParaRPr lang="en-US" sz="2400" b="1" i="1">
              <a:solidFill>
                <a:srgbClr val="FF0000"/>
              </a:solidFill>
            </a:endParaRPr>
          </a:p>
        </p:txBody>
      </p:sp>
      <p:sp>
        <p:nvSpPr>
          <p:cNvPr id="4" name="Text Box 3"/>
          <p:cNvSpPr txBox="1"/>
          <p:nvPr/>
        </p:nvSpPr>
        <p:spPr>
          <a:xfrm>
            <a:off x="1594485" y="1849755"/>
            <a:ext cx="10144125" cy="1356360"/>
          </a:xfrm>
          <a:prstGeom prst="rect">
            <a:avLst/>
          </a:prstGeom>
          <a:noFill/>
        </p:spPr>
        <p:txBody>
          <a:bodyPr wrap="square" rtlCol="0">
            <a:noAutofit/>
          </a:bodyPr>
          <a:p>
            <a:pPr algn="just"/>
            <a:r>
              <a:rPr lang="en-US" sz="2000"/>
              <a:t>Air travel is one of the fastest modes of transportation available. It allows people and goods to reach their destinations quickly, which is especially important for long distance and time sensitive journeys. </a:t>
            </a:r>
            <a:endParaRPr lang="en-US" sz="2000"/>
          </a:p>
        </p:txBody>
      </p:sp>
      <p:sp>
        <p:nvSpPr>
          <p:cNvPr id="5" name="Text Box 4"/>
          <p:cNvSpPr txBox="1"/>
          <p:nvPr/>
        </p:nvSpPr>
        <p:spPr>
          <a:xfrm>
            <a:off x="1085215" y="2980690"/>
            <a:ext cx="4064000" cy="352425"/>
          </a:xfrm>
          <a:prstGeom prst="rect">
            <a:avLst/>
          </a:prstGeom>
          <a:noFill/>
        </p:spPr>
        <p:txBody>
          <a:bodyPr wrap="square" rtlCol="0">
            <a:noAutofit/>
          </a:bodyPr>
          <a:p>
            <a:r>
              <a:rPr lang="en-US" sz="2000" b="1">
                <a:solidFill>
                  <a:srgbClr val="FF0000"/>
                </a:solidFill>
              </a:rPr>
              <a:t>Global Connectivity:</a:t>
            </a:r>
            <a:endParaRPr lang="en-US" sz="2000" b="1">
              <a:solidFill>
                <a:srgbClr val="FF0000"/>
              </a:solidFill>
            </a:endParaRPr>
          </a:p>
        </p:txBody>
      </p:sp>
      <p:sp>
        <p:nvSpPr>
          <p:cNvPr id="6" name="Text Box 5"/>
          <p:cNvSpPr txBox="1"/>
          <p:nvPr/>
        </p:nvSpPr>
        <p:spPr>
          <a:xfrm>
            <a:off x="1738630" y="3701415"/>
            <a:ext cx="9584690" cy="1787525"/>
          </a:xfrm>
          <a:prstGeom prst="rect">
            <a:avLst/>
          </a:prstGeom>
          <a:noFill/>
        </p:spPr>
        <p:txBody>
          <a:bodyPr wrap="square" rtlCol="0">
            <a:noAutofit/>
          </a:bodyPr>
          <a:p>
            <a:pPr algn="just"/>
            <a:r>
              <a:rPr lang="en-US" sz="2000"/>
              <a:t>Air travel provides access to destinations all over the world. Airports are located in virtually every country ,making it possible to connect to even remote and distant locations.</a:t>
            </a:r>
            <a:endParaRPr lang="en-US" sz="2000"/>
          </a:p>
          <a:p>
            <a:pPr algn="just"/>
            <a:r>
              <a:rPr lang="en-US" sz="2000"/>
              <a:t> </a:t>
            </a:r>
            <a:endParaRPr lang="en-US" sz="2000"/>
          </a:p>
        </p:txBody>
      </p:sp>
      <p:sp>
        <p:nvSpPr>
          <p:cNvPr id="7" name="Text Box 6"/>
          <p:cNvSpPr txBox="1"/>
          <p:nvPr/>
        </p:nvSpPr>
        <p:spPr>
          <a:xfrm>
            <a:off x="1196340" y="4705350"/>
            <a:ext cx="4064000" cy="398780"/>
          </a:xfrm>
          <a:prstGeom prst="rect">
            <a:avLst/>
          </a:prstGeom>
          <a:noFill/>
        </p:spPr>
        <p:txBody>
          <a:bodyPr wrap="square" rtlCol="0">
            <a:spAutoFit/>
          </a:bodyPr>
          <a:p>
            <a:r>
              <a:rPr lang="en-US" sz="2000" b="1">
                <a:solidFill>
                  <a:srgbClr val="FF0000"/>
                </a:solidFill>
              </a:rPr>
              <a:t>Safety:</a:t>
            </a:r>
            <a:endParaRPr lang="en-US" sz="2000" b="1">
              <a:solidFill>
                <a:srgbClr val="FF0000"/>
              </a:solidFill>
            </a:endParaRPr>
          </a:p>
        </p:txBody>
      </p:sp>
      <p:sp>
        <p:nvSpPr>
          <p:cNvPr id="8" name="Text Box 7"/>
          <p:cNvSpPr txBox="1"/>
          <p:nvPr/>
        </p:nvSpPr>
        <p:spPr>
          <a:xfrm>
            <a:off x="1850390" y="5263515"/>
            <a:ext cx="9472930" cy="1165860"/>
          </a:xfrm>
          <a:prstGeom prst="rect">
            <a:avLst/>
          </a:prstGeom>
          <a:noFill/>
        </p:spPr>
        <p:txBody>
          <a:bodyPr wrap="square" rtlCol="0">
            <a:noAutofit/>
          </a:bodyPr>
          <a:p>
            <a:r>
              <a:rPr lang="en-US" sz="2000"/>
              <a:t>Air travel is satistically one of the safest modes of transportation. Airlines invest heavily in safety measures ,including rigorous training for pilots and maintenance of aircraft ,to ensure the safety of passengers and cargo.  </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4570" y="285115"/>
            <a:ext cx="4064000" cy="521970"/>
          </a:xfrm>
          <a:prstGeom prst="rect">
            <a:avLst/>
          </a:prstGeom>
          <a:noFill/>
        </p:spPr>
        <p:txBody>
          <a:bodyPr wrap="square" rtlCol="0">
            <a:spAutoFit/>
          </a:bodyPr>
          <a:p>
            <a:r>
              <a:rPr lang="en-US" sz="2800" b="1" i="1">
                <a:solidFill>
                  <a:schemeClr val="tx1"/>
                </a:solidFill>
                <a:effectLst>
                  <a:outerShdw blurRad="38100" dist="19050" dir="2700000" algn="tl" rotWithShape="0">
                    <a:schemeClr val="dk1">
                      <a:alpha val="40000"/>
                    </a:schemeClr>
                  </a:outerShdw>
                </a:effectLst>
              </a:rPr>
              <a:t>Disadvantages:</a:t>
            </a:r>
            <a:endParaRPr lang="en-US" sz="2800" b="1" i="1">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1179830" y="1194435"/>
            <a:ext cx="4064000" cy="460375"/>
          </a:xfrm>
          <a:prstGeom prst="rect">
            <a:avLst/>
          </a:prstGeom>
          <a:noFill/>
        </p:spPr>
        <p:txBody>
          <a:bodyPr wrap="square" rtlCol="0">
            <a:spAutoFit/>
          </a:bodyPr>
          <a:p>
            <a:r>
              <a:rPr lang="en-US" sz="2400" b="1">
                <a:solidFill>
                  <a:srgbClr val="FF0000"/>
                </a:solidFill>
              </a:rPr>
              <a:t>Cost:</a:t>
            </a:r>
            <a:endParaRPr lang="en-US" sz="2400" b="1">
              <a:solidFill>
                <a:srgbClr val="FF0000"/>
              </a:solidFill>
            </a:endParaRPr>
          </a:p>
        </p:txBody>
      </p:sp>
      <p:sp>
        <p:nvSpPr>
          <p:cNvPr id="4" name="Text Box 3"/>
          <p:cNvSpPr txBox="1"/>
          <p:nvPr/>
        </p:nvSpPr>
        <p:spPr>
          <a:xfrm>
            <a:off x="1898015" y="1814195"/>
            <a:ext cx="9552940" cy="894080"/>
          </a:xfrm>
          <a:prstGeom prst="rect">
            <a:avLst/>
          </a:prstGeom>
          <a:noFill/>
        </p:spPr>
        <p:txBody>
          <a:bodyPr wrap="square" rtlCol="0">
            <a:noAutofit/>
          </a:bodyPr>
          <a:p>
            <a:r>
              <a:rPr lang="en-US" sz="2000"/>
              <a:t>Air travel can be expensive,especially for long distance or international flights. Ticket prices often include taxes,fees,and baggage charges,making it less affordable for some travellers.</a:t>
            </a:r>
            <a:endParaRPr lang="en-US" sz="2000"/>
          </a:p>
          <a:p>
            <a:endParaRPr lang="en-US" sz="2000"/>
          </a:p>
          <a:p>
            <a:r>
              <a:rPr lang="en-US" sz="2000"/>
              <a:t> </a:t>
            </a:r>
            <a:endParaRPr lang="en-US" sz="2000"/>
          </a:p>
        </p:txBody>
      </p:sp>
      <p:sp>
        <p:nvSpPr>
          <p:cNvPr id="5" name="Text Box 4"/>
          <p:cNvSpPr txBox="1"/>
          <p:nvPr/>
        </p:nvSpPr>
        <p:spPr>
          <a:xfrm>
            <a:off x="1179830" y="2868930"/>
            <a:ext cx="4064000" cy="398780"/>
          </a:xfrm>
          <a:prstGeom prst="rect">
            <a:avLst/>
          </a:prstGeom>
          <a:noFill/>
        </p:spPr>
        <p:txBody>
          <a:bodyPr wrap="square" rtlCol="0">
            <a:spAutoFit/>
          </a:bodyPr>
          <a:p>
            <a:r>
              <a:rPr lang="en-US" sz="2000" b="1">
                <a:solidFill>
                  <a:srgbClr val="FF0000"/>
                </a:solidFill>
              </a:rPr>
              <a:t>Limited capacity:</a:t>
            </a:r>
            <a:endParaRPr lang="en-US" sz="2000" b="1">
              <a:solidFill>
                <a:srgbClr val="FF0000"/>
              </a:solidFill>
            </a:endParaRPr>
          </a:p>
        </p:txBody>
      </p:sp>
      <p:sp>
        <p:nvSpPr>
          <p:cNvPr id="6" name="Text Box 5"/>
          <p:cNvSpPr txBox="1"/>
          <p:nvPr/>
        </p:nvSpPr>
        <p:spPr>
          <a:xfrm>
            <a:off x="1933575" y="3429000"/>
            <a:ext cx="9189720" cy="706755"/>
          </a:xfrm>
          <a:prstGeom prst="rect">
            <a:avLst/>
          </a:prstGeom>
          <a:noFill/>
        </p:spPr>
        <p:txBody>
          <a:bodyPr wrap="square" rtlCol="0">
            <a:spAutoFit/>
          </a:bodyPr>
          <a:p>
            <a:pPr algn="just"/>
            <a:r>
              <a:rPr lang="en-US" sz="2000"/>
              <a:t>Airplanes have limited seating and cargo space compared to other modes of transportation.</a:t>
            </a:r>
            <a:endParaRPr lang="en-US" sz="2000"/>
          </a:p>
        </p:txBody>
      </p:sp>
      <p:sp>
        <p:nvSpPr>
          <p:cNvPr id="7" name="Text Box 6"/>
          <p:cNvSpPr txBox="1"/>
          <p:nvPr/>
        </p:nvSpPr>
        <p:spPr>
          <a:xfrm>
            <a:off x="1179830" y="4297045"/>
            <a:ext cx="4064000" cy="398780"/>
          </a:xfrm>
          <a:prstGeom prst="rect">
            <a:avLst/>
          </a:prstGeom>
          <a:noFill/>
        </p:spPr>
        <p:txBody>
          <a:bodyPr wrap="square" rtlCol="0">
            <a:spAutoFit/>
          </a:bodyPr>
          <a:p>
            <a:r>
              <a:rPr lang="en-US" sz="2000" b="1">
                <a:solidFill>
                  <a:srgbClr val="FF0000"/>
                </a:solidFill>
              </a:rPr>
              <a:t>Delays and Cancellation</a:t>
            </a:r>
            <a:endParaRPr lang="en-US" sz="2000" b="1">
              <a:solidFill>
                <a:srgbClr val="FF0000"/>
              </a:solidFill>
            </a:endParaRPr>
          </a:p>
        </p:txBody>
      </p:sp>
      <p:sp>
        <p:nvSpPr>
          <p:cNvPr id="8" name="Text Box 7"/>
          <p:cNvSpPr txBox="1"/>
          <p:nvPr/>
        </p:nvSpPr>
        <p:spPr>
          <a:xfrm>
            <a:off x="1933575" y="4857115"/>
            <a:ext cx="9190355" cy="706755"/>
          </a:xfrm>
          <a:prstGeom prst="rect">
            <a:avLst/>
          </a:prstGeom>
          <a:noFill/>
        </p:spPr>
        <p:txBody>
          <a:bodyPr wrap="square" rtlCol="0">
            <a:spAutoFit/>
          </a:bodyPr>
          <a:p>
            <a:r>
              <a:rPr lang="en-US" sz="2000"/>
              <a:t>Air travel id susceptible to delays and cancellations due to various factors,including technical issues,air trafffic congestion and crew availiability.</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67000" y="2804160"/>
            <a:ext cx="6449060" cy="1014730"/>
          </a:xfrm>
          <a:prstGeom prst="rect">
            <a:avLst/>
          </a:prstGeom>
          <a:noFill/>
        </p:spPr>
        <p:txBody>
          <a:bodyPr wrap="square" rtlCol="0">
            <a:spAutoFit/>
          </a:bodyPr>
          <a:p>
            <a:r>
              <a:rPr lang="en-US" sz="6000">
                <a:ln>
                  <a:solidFill>
                    <a:srgbClr val="FF0000"/>
                  </a:solidFill>
                </a:ln>
                <a:gradFill>
                  <a:gsLst>
                    <a:gs pos="0">
                      <a:srgbClr val="14CD68"/>
                    </a:gs>
                    <a:gs pos="100000">
                      <a:srgbClr val="0B6E38"/>
                    </a:gs>
                  </a:gsLst>
                  <a:lin scaled="0"/>
                </a:gradFill>
                <a:effectLst>
                  <a:outerShdw blurRad="38100" dist="25400" dir="5400000" algn="ctr" rotWithShape="0">
                    <a:srgbClr val="6E747A">
                      <a:alpha val="43000"/>
                    </a:srgbClr>
                  </a:outerShdw>
                </a:effectLst>
              </a:rPr>
              <a:t>THANKING YOU</a:t>
            </a:r>
            <a:endParaRPr lang="en-US" sz="6000">
              <a:ln>
                <a:solidFill>
                  <a:srgbClr val="FF0000"/>
                </a:solidFill>
              </a:ln>
              <a:gradFill>
                <a:gsLst>
                  <a:gs pos="0">
                    <a:srgbClr val="14CD68"/>
                  </a:gs>
                  <a:gs pos="100000">
                    <a:srgbClr val="0B6E38"/>
                  </a:gs>
                </a:gsLst>
                <a:lin scaled="0"/>
              </a:gra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23825" y="1066165"/>
            <a:ext cx="12068175" cy="6989445"/>
          </a:xfrm>
          <a:prstGeom prst="rect">
            <a:avLst/>
          </a:prstGeom>
          <a:noFill/>
        </p:spPr>
        <p:txBody>
          <a:bodyPr wrap="square" rtlCol="0">
            <a:noAutofit/>
          </a:bodyPr>
          <a:p>
            <a:pPr algn="just"/>
            <a:r>
              <a:rPr lang="en-US" sz="2800"/>
              <a:t>Air transport is the fastest mean of movement from one place to other place.It has reduced distances by minimizing the travel time.It is very essential for a vased country like India,where the distance are large and the climatic condition are diversed.Air tranport in India made a begining in 1911.When airmail operation over a little distance 10km between Ahemadabad and Naini.But its real development took place in post independent period.The airpoty authority of India is responsible for providing safe,efficient air traffic and aeronautical communication service in the Indian Air Space.The authorities manages 125 airports.The air transport in India is managed by two corporations.Air India and Indian Airlines after nationalisation.Now many private companies have also started passanger services.</a:t>
            </a:r>
            <a:endParaRPr lang="en-US" sz="2800"/>
          </a:p>
        </p:txBody>
      </p:sp>
      <p:sp>
        <p:nvSpPr>
          <p:cNvPr id="2" name="Text Box 1"/>
          <p:cNvSpPr txBox="1"/>
          <p:nvPr/>
        </p:nvSpPr>
        <p:spPr>
          <a:xfrm>
            <a:off x="3648710" y="154940"/>
            <a:ext cx="4064000" cy="645160"/>
          </a:xfrm>
          <a:prstGeom prst="rect">
            <a:avLst/>
          </a:prstGeom>
          <a:noFill/>
        </p:spPr>
        <p:txBody>
          <a:bodyPr wrap="square" rtlCol="0">
            <a:spAutoFit/>
          </a:bodyPr>
          <a:p>
            <a:r>
              <a:rPr lang="en-US" sz="3600" b="1"/>
              <a:t>INTRODUCTION</a:t>
            </a:r>
            <a:endParaRPr lang="en-US" sz="3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9385" y="260350"/>
            <a:ext cx="11895455" cy="6554470"/>
          </a:xfrm>
          <a:prstGeom prst="rect">
            <a:avLst/>
          </a:prstGeom>
          <a:noFill/>
        </p:spPr>
        <p:txBody>
          <a:bodyPr wrap="square" rtlCol="0">
            <a:spAutoFit/>
          </a:bodyPr>
          <a:p>
            <a:r>
              <a:rPr lang="en-US" sz="2800" b="1" i="1" u="sng">
                <a:solidFill>
                  <a:schemeClr val="tx1"/>
                </a:solidFill>
                <a:effectLst>
                  <a:outerShdw blurRad="38100" dist="19050" dir="2700000" algn="tl" rotWithShape="0">
                    <a:schemeClr val="dk1">
                      <a:alpha val="40000"/>
                    </a:schemeClr>
                  </a:outerShdw>
                </a:effectLst>
              </a:rPr>
              <a:t>PURPOSE:</a:t>
            </a:r>
            <a:endParaRPr lang="en-US" sz="2800" b="1" i="1" u="sng">
              <a:solidFill>
                <a:schemeClr val="tx1"/>
              </a:solidFill>
              <a:effectLst>
                <a:outerShdw blurRad="38100" dist="19050" dir="2700000" algn="tl" rotWithShape="0">
                  <a:schemeClr val="dk1">
                    <a:alpha val="40000"/>
                  </a:schemeClr>
                </a:outerShdw>
              </a:effectLst>
            </a:endParaRPr>
          </a:p>
          <a:p>
            <a:r>
              <a:rPr lang="en-US" sz="2800"/>
              <a:t>                  The purpose of air transport lies in its ability as an economic engine to generate and support jobs and strengthen trades and connectivity between people and countries,promotes tourism and connect remote communities.It is mainly used for transporting goods and passangers during natural calamities like eartquake and flood etc...during war,air transport place an important role in caring soldiers as well as supplies to the required areas.Air transport may be classifieed as domestic and international airport.While domestic airports mainly used for movements within the country.Inrenational airports used for carrying goods and passanger between different countries.Air transport carried out fixed air route.This is for protection for themselves,or their families and goods in the event of bad things.Thus,in flight there is also wide range of protection for serving the customers depending on the requirement of the uses.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10)"/>
          <p:cNvPicPr>
            <a:picLocks noChangeAspect="1"/>
          </p:cNvPicPr>
          <p:nvPr/>
        </p:nvPicPr>
        <p:blipFill>
          <a:blip r:embed="rId1"/>
          <a:srcRect l="25033" t="9163" r="24062" b="10255"/>
          <a:stretch>
            <a:fillRect/>
          </a:stretch>
        </p:blipFill>
        <p:spPr>
          <a:xfrm>
            <a:off x="2853690" y="1034415"/>
            <a:ext cx="6927850" cy="5527040"/>
          </a:xfrm>
          <a:prstGeom prst="rect">
            <a:avLst/>
          </a:prstGeom>
          <a:ln>
            <a:solidFill>
              <a:schemeClr val="tx1"/>
            </a:solidFill>
          </a:ln>
        </p:spPr>
      </p:pic>
      <p:sp>
        <p:nvSpPr>
          <p:cNvPr id="4" name="Text Box 3"/>
          <p:cNvSpPr txBox="1"/>
          <p:nvPr/>
        </p:nvSpPr>
        <p:spPr>
          <a:xfrm>
            <a:off x="3752215" y="224790"/>
            <a:ext cx="4064000" cy="521970"/>
          </a:xfrm>
          <a:prstGeom prst="rect">
            <a:avLst/>
          </a:prstGeom>
          <a:noFill/>
        </p:spPr>
        <p:txBody>
          <a:bodyPr wrap="square" rtlCol="0">
            <a:spAutoFit/>
          </a:bodyPr>
          <a:p>
            <a:r>
              <a:rPr lang="en-US" sz="2800" b="1" i="1"/>
              <a:t>Empathy map</a:t>
            </a:r>
            <a:endParaRPr lang="en-US" sz="2800"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00860" y="129540"/>
            <a:ext cx="6096000" cy="600075"/>
          </a:xfrm>
          <a:prstGeom prst="rect">
            <a:avLst/>
          </a:prstGeom>
          <a:noFill/>
        </p:spPr>
        <p:txBody>
          <a:bodyPr wrap="square" rtlCol="0">
            <a:noAutofit/>
          </a:bodyPr>
          <a:p>
            <a:r>
              <a:rPr lang="en-US" sz="3200">
                <a:ln>
                  <a:solidFill>
                    <a:sysClr val="windowText" lastClr="000000"/>
                  </a:solidFill>
                </a:ln>
                <a:solidFill>
                  <a:schemeClr val="tx1"/>
                </a:solidFill>
                <a:effectLst>
                  <a:outerShdw blurRad="38100" dist="19050" dir="2700000" algn="tl" rotWithShape="0">
                    <a:schemeClr val="dk1">
                      <a:alpha val="40000"/>
                    </a:schemeClr>
                  </a:outerShdw>
                </a:effectLst>
                <a:sym typeface="+mn-ea"/>
              </a:rPr>
              <a:t>             Literature survey</a:t>
            </a:r>
            <a:endParaRPr lang="en-US" sz="3200">
              <a:ln>
                <a:solidFill>
                  <a:sysClr val="windowText" lastClr="000000"/>
                </a:solidFill>
              </a:ln>
              <a:solidFill>
                <a:schemeClr val="tx1"/>
              </a:solidFill>
              <a:effectLst>
                <a:outerShdw blurRad="38100" dist="19050" dir="2700000" algn="tl" rotWithShape="0">
                  <a:schemeClr val="dk1">
                    <a:alpha val="40000"/>
                  </a:schemeClr>
                </a:outerShdw>
              </a:effectLst>
              <a:sym typeface="+mn-ea"/>
            </a:endParaRPr>
          </a:p>
        </p:txBody>
      </p:sp>
      <p:pic>
        <p:nvPicPr>
          <p:cNvPr id="7" name="Picture 6" descr="Screenshot (12)"/>
          <p:cNvPicPr>
            <a:picLocks noChangeAspect="1"/>
          </p:cNvPicPr>
          <p:nvPr/>
        </p:nvPicPr>
        <p:blipFill>
          <a:blip r:embed="rId1"/>
          <a:srcRect l="12904" t="16713" r="20752" b="9422"/>
          <a:stretch>
            <a:fillRect/>
          </a:stretch>
        </p:blipFill>
        <p:spPr>
          <a:xfrm>
            <a:off x="1437640" y="1147445"/>
            <a:ext cx="7391400" cy="506285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l="36745" t="28804" r="28941" b="14193"/>
          <a:stretch>
            <a:fillRect/>
          </a:stretch>
        </p:blipFill>
        <p:spPr>
          <a:xfrm>
            <a:off x="1559560" y="1031875"/>
            <a:ext cx="8636000" cy="479425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8135" y="1030605"/>
            <a:ext cx="11555730" cy="5546725"/>
          </a:xfrm>
          <a:prstGeom prst="rect">
            <a:avLst/>
          </a:prstGeom>
          <a:noFill/>
        </p:spPr>
        <p:txBody>
          <a:bodyPr wrap="square" rtlCol="0">
            <a:noAutofit/>
          </a:bodyPr>
          <a:p>
            <a:r>
              <a:rPr lang="en-US" sz="2800"/>
              <a:t>Airlines can save money through fuel hedging contracts . Reducing the empty weight of aircraft. Must have proper maintenance and inspection procedures. Domestic airline are cheaper than global airline. High computer program to moniter machine failures. Using advanced technology to reduce accidents. Booking tickets at time of offer in wiser. Use automatic container loading system to reduce labour costs. The aircraft should  have advance seniors to forecast the poor weather and also problems to be faced. Book your tickets well in advance. Use cargo friendly airports. Regular maintenance of mechanical device to avoid accidents. Book tickets during offer time. Should have high technology. Sensor should be attached to detect any problems. Use airline credit cards. Use automatic container loading system to reduce labour costs.</a:t>
            </a:r>
            <a:endParaRPr lang="en-US" sz="2800"/>
          </a:p>
        </p:txBody>
      </p:sp>
      <p:sp>
        <p:nvSpPr>
          <p:cNvPr id="4" name="Text Box 3"/>
          <p:cNvSpPr txBox="1"/>
          <p:nvPr/>
        </p:nvSpPr>
        <p:spPr>
          <a:xfrm>
            <a:off x="4965065" y="402590"/>
            <a:ext cx="4064000" cy="521970"/>
          </a:xfrm>
          <a:prstGeom prst="rect">
            <a:avLst/>
          </a:prstGeom>
          <a:noFill/>
        </p:spPr>
        <p:txBody>
          <a:bodyPr wrap="square" rtlCol="0">
            <a:spAutoFit/>
          </a:bodyPr>
          <a:p>
            <a:r>
              <a:rPr lang="en-US" sz="2800" b="1" i="1">
                <a:solidFill>
                  <a:schemeClr val="tx1"/>
                </a:solidFill>
                <a:effectLst>
                  <a:outerShdw blurRad="38100" dist="19050" dir="2700000" algn="tl" rotWithShape="0">
                    <a:schemeClr val="dk1">
                      <a:alpha val="40000"/>
                    </a:schemeClr>
                  </a:outerShdw>
                </a:effectLst>
              </a:rPr>
              <a:t>Literature Survey</a:t>
            </a:r>
            <a:endParaRPr lang="en-US" sz="2800" b="1"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6)"/>
          <p:cNvPicPr>
            <a:picLocks noChangeAspect="1"/>
          </p:cNvPicPr>
          <p:nvPr/>
        </p:nvPicPr>
        <p:blipFill>
          <a:blip r:embed="rId1"/>
          <a:srcRect l="15203" t="13378" r="7578" b="12942"/>
          <a:stretch>
            <a:fillRect/>
          </a:stretch>
        </p:blipFill>
        <p:spPr>
          <a:xfrm>
            <a:off x="1606550" y="1480185"/>
            <a:ext cx="9414510" cy="5050155"/>
          </a:xfrm>
          <a:prstGeom prst="rect">
            <a:avLst/>
          </a:prstGeom>
          <a:ln>
            <a:solidFill>
              <a:schemeClr val="tx1"/>
            </a:solidFill>
          </a:ln>
        </p:spPr>
      </p:pic>
      <p:sp>
        <p:nvSpPr>
          <p:cNvPr id="3" name="Text Box 2"/>
          <p:cNvSpPr txBox="1"/>
          <p:nvPr/>
        </p:nvSpPr>
        <p:spPr>
          <a:xfrm>
            <a:off x="4163060" y="669290"/>
            <a:ext cx="4064000" cy="460375"/>
          </a:xfrm>
          <a:prstGeom prst="rect">
            <a:avLst/>
          </a:prstGeom>
          <a:noFill/>
        </p:spPr>
        <p:txBody>
          <a:bodyPr wrap="square" rtlCol="0">
            <a:spAutoFit/>
          </a:bodyPr>
          <a:p>
            <a:r>
              <a:rPr lang="en-US" sz="2400" b="1">
                <a:solidFill>
                  <a:srgbClr val="FF0000"/>
                </a:solidFill>
              </a:rPr>
              <a:t>Data Visualisation</a:t>
            </a:r>
            <a:endParaRPr lang="en-US" sz="2400" b="1">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4065</Words>
  <Application>WPS Presentation</Application>
  <PresentationFormat>Widescreen</PresentationFormat>
  <Paragraphs>69</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Microsoft YaHei</vt:lpstr>
      <vt:lpstr>Arial Unicode MS</vt:lpstr>
      <vt:lpstr>Calibri</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air Transportation</dc:title>
  <dc:creator/>
  <cp:lastModifiedBy>a</cp:lastModifiedBy>
  <cp:revision>24</cp:revision>
  <dcterms:created xsi:type="dcterms:W3CDTF">2023-10-01T01:22:00Z</dcterms:created>
  <dcterms:modified xsi:type="dcterms:W3CDTF">2023-10-13T15:45:59Z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B5587F4B587E468F97F868EAE2828E54_12</vt:lpwstr>
  </property>
  <property fmtid="{D5CDD505-2E9C-101B-9397-08002B2CF9AE}" pid="3" name="KSOProductBuildVer">
    <vt:lpwstr>1033-12.2.0.13215</vt:lpwstr>
  </property>
</Properties>
</file>