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58" r:id="rId5"/>
    <p:sldId id="274" r:id="rId6"/>
    <p:sldId id="275" r:id="rId7"/>
    <p:sldId id="27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65"/>
    <p:restoredTop sz="90076"/>
  </p:normalViewPr>
  <p:slideViewPr>
    <p:cSldViewPr snapToGrid="0" snapToObjects="1">
      <p:cViewPr varScale="1">
        <p:scale>
          <a:sx n="80" d="100"/>
          <a:sy n="80" d="100"/>
        </p:scale>
        <p:origin x="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93563-0470-B344-A10A-C60FFCAC66D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3A4F8-C52D-954B-8A7D-41FC0906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3A4F8-C52D-954B-8A7D-41FC090625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3A4F8-C52D-954B-8A7D-41FC090625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4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9910-945E-EC43-981A-A63F0A583EEC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/>
              <a:t>Deconstruction of a science paper’s data-evidence basis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Wei-Ming Tsai</a:t>
            </a:r>
          </a:p>
          <a:p>
            <a:r>
              <a:rPr lang="en-US" dirty="0" smtClean="0"/>
              <a:t>MPO/ATM 624</a:t>
            </a:r>
          </a:p>
          <a:p>
            <a:r>
              <a:rPr lang="en-US" dirty="0" smtClean="0"/>
              <a:t>Spring 2018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Reexamining the Nonlinear </a:t>
            </a:r>
            <a:r>
              <a:rPr lang="en-US" dirty="0" smtClean="0">
                <a:solidFill>
                  <a:schemeClr val="tx2"/>
                </a:solidFill>
              </a:rPr>
              <a:t>Moisture-Precipitation Relationship </a:t>
            </a:r>
            <a:r>
              <a:rPr lang="en-US" dirty="0">
                <a:solidFill>
                  <a:schemeClr val="tx2"/>
                </a:solidFill>
              </a:rPr>
              <a:t>Over the Tropical </a:t>
            </a:r>
            <a:r>
              <a:rPr lang="en-US" dirty="0" smtClean="0">
                <a:solidFill>
                  <a:schemeClr val="tx2"/>
                </a:solidFill>
              </a:rPr>
              <a:t>Oceans</a:t>
            </a:r>
          </a:p>
          <a:p>
            <a:pPr lvl="4"/>
            <a:r>
              <a:rPr lang="en-US" sz="2400" i="1" dirty="0" err="1" smtClean="0"/>
              <a:t>Rushlely</a:t>
            </a:r>
            <a:r>
              <a:rPr lang="en-US" sz="2400" i="1" dirty="0" smtClean="0"/>
              <a:t> S. S., Kim D., </a:t>
            </a:r>
            <a:r>
              <a:rPr lang="en-US" sz="2400" i="1" dirty="0" err="1" smtClean="0"/>
              <a:t>Bretherton</a:t>
            </a:r>
            <a:r>
              <a:rPr lang="en-US" sz="2400" i="1" dirty="0" smtClean="0"/>
              <a:t>, C. S., &amp; </a:t>
            </a:r>
            <a:r>
              <a:rPr lang="en-US" sz="2400" i="1" dirty="0" err="1" smtClean="0"/>
              <a:t>Ahn</a:t>
            </a:r>
            <a:r>
              <a:rPr lang="en-US" sz="2400" i="1" dirty="0" smtClean="0"/>
              <a:t>, M.-S, 2018, GRL </a:t>
            </a:r>
          </a:p>
          <a:p>
            <a:endParaRPr lang="en-US" dirty="0" smtClean="0"/>
          </a:p>
          <a:p>
            <a:r>
              <a:rPr lang="en-US" dirty="0" smtClean="0"/>
              <a:t>Size of evidence set: 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figures, </a:t>
            </a:r>
            <a:r>
              <a:rPr lang="en-US" dirty="0"/>
              <a:t>0</a:t>
            </a:r>
            <a:r>
              <a:rPr lang="en-US" dirty="0" smtClean="0"/>
              <a:t> tables, 2 magic-number (in-text) results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each figure, table, or # into a slide of this </a:t>
            </a:r>
            <a:r>
              <a:rPr lang="en-US" dirty="0" err="1" smtClean="0"/>
              <a:t>powerpoint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Categorize it according to the list at </a:t>
            </a:r>
            <a:r>
              <a:rPr lang="en-US" dirty="0" err="1" smtClean="0"/>
              <a:t>EVIDENCE_TYPES.md</a:t>
            </a:r>
            <a:r>
              <a:rPr lang="en-US" dirty="0" smtClean="0"/>
              <a:t> on the course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If none of those categories quite fit, expand </a:t>
            </a:r>
            <a:r>
              <a:rPr lang="en-US" dirty="0" err="1" smtClean="0">
                <a:solidFill>
                  <a:srgbClr val="FF0000"/>
                </a:solidFill>
              </a:rPr>
              <a:t>EVIDENCE_TYPES.md</a:t>
            </a:r>
            <a:r>
              <a:rPr lang="en-US" dirty="0" smtClean="0">
                <a:solidFill>
                  <a:srgbClr val="FF0000"/>
                </a:solidFill>
              </a:rPr>
              <a:t> in your fork, and make a pull request! </a:t>
            </a:r>
            <a:r>
              <a:rPr lang="en-US" dirty="0" smtClean="0"/>
              <a:t>Try to follow the outline there, to keep our ideas compact and coherent. I may suggest edits before final PR acceptance.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Finally, put the Abstract on a last slide. Annotate it with little figure thumbnails connected to each claim or account of nature, to show how those are rooted in the figures (and thus in data).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your .</a:t>
            </a:r>
            <a:r>
              <a:rPr lang="en-US" dirty="0" err="1" smtClean="0"/>
              <a:t>pptx</a:t>
            </a:r>
            <a:r>
              <a:rPr lang="en-US" dirty="0" smtClean="0"/>
              <a:t> in your fork of the class repo, and make a pull request.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7" y="4965962"/>
            <a:ext cx="8229600" cy="2467776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“Relationship is claimed to exist here</a:t>
            </a:r>
            <a:r>
              <a:rPr lang="en-US" sz="2800" dirty="0" smtClean="0">
                <a:solidFill>
                  <a:srgbClr val="FF0000"/>
                </a:solidFill>
              </a:rPr>
              <a:t>”: difference &amp; similarity / “Row display of data”</a:t>
            </a:r>
          </a:p>
          <a:p>
            <a:r>
              <a:rPr lang="en-US" sz="2400" dirty="0" smtClean="0"/>
              <a:t>Presenting comparison </a:t>
            </a:r>
            <a:r>
              <a:rPr lang="en-US" sz="2400" dirty="0" smtClean="0"/>
              <a:t>of parameters between two versions to indicate biases.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1535320"/>
            <a:ext cx="8009467" cy="3217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667" y="1134533"/>
            <a:ext cx="160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Difference 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3601" y="1079761"/>
            <a:ext cx="160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Similarity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8693"/>
            <a:ext cx="8229600" cy="1143000"/>
          </a:xfrm>
        </p:spPr>
        <p:txBody>
          <a:bodyPr/>
          <a:lstStyle/>
          <a:p>
            <a:r>
              <a:rPr lang="en-US" dirty="0" smtClean="0"/>
              <a:t>Figure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8490"/>
            <a:ext cx="8229600" cy="2467776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“</a:t>
            </a:r>
            <a:r>
              <a:rPr lang="en-US" sz="2800" dirty="0">
                <a:solidFill>
                  <a:srgbClr val="FF0000"/>
                </a:solidFill>
              </a:rPr>
              <a:t>Relationship is claimed to exist </a:t>
            </a:r>
            <a:r>
              <a:rPr lang="en-US" sz="2800" dirty="0" smtClean="0">
                <a:solidFill>
                  <a:srgbClr val="FF0000"/>
                </a:solidFill>
              </a:rPr>
              <a:t>here”: difference</a:t>
            </a:r>
          </a:p>
          <a:p>
            <a:r>
              <a:rPr lang="en-US" sz="2400" dirty="0" smtClean="0"/>
              <a:t>Variations in the derived relationship (fitting curves) between parameters among data versions.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33" y="701740"/>
            <a:ext cx="5985933" cy="47338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75200" y="4064000"/>
            <a:ext cx="160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Difference 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1"/>
            <a:ext cx="8229600" cy="1143000"/>
          </a:xfrm>
        </p:spPr>
        <p:txBody>
          <a:bodyPr/>
          <a:lstStyle/>
          <a:p>
            <a:r>
              <a:rPr lang="en-US" dirty="0" smtClean="0"/>
              <a:t>Figure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013"/>
            <a:ext cx="8534400" cy="2467776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“Relationship is claimed to exist here</a:t>
            </a:r>
            <a:r>
              <a:rPr lang="en-US" sz="2800" dirty="0" smtClean="0">
                <a:solidFill>
                  <a:srgbClr val="FF0000"/>
                </a:solidFill>
              </a:rPr>
              <a:t>” / “Summary display of row data”</a:t>
            </a:r>
          </a:p>
          <a:p>
            <a:r>
              <a:rPr lang="en-US" sz="2400" dirty="0" smtClean="0"/>
              <a:t>Down-scaling to specific regions. </a:t>
            </a:r>
            <a:r>
              <a:rPr lang="en-US" sz="2400" dirty="0" smtClean="0"/>
              <a:t>Parameter </a:t>
            </a:r>
            <a:r>
              <a:rPr lang="en-US" sz="2400" dirty="0" smtClean="0"/>
              <a:t>relationships over these regions show differences between versions.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719"/>
            <a:ext cx="9144000" cy="3591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933" y="800923"/>
            <a:ext cx="21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Regional analysis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507067" y="1170255"/>
            <a:ext cx="203200" cy="370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6263"/>
            <a:ext cx="8229600" cy="1143000"/>
          </a:xfrm>
        </p:spPr>
        <p:txBody>
          <a:bodyPr/>
          <a:lstStyle/>
          <a:p>
            <a:r>
              <a:rPr lang="en-US" dirty="0" smtClean="0"/>
              <a:t>Figure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17754"/>
            <a:ext cx="8229600" cy="2467776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“Relationship is claimed to exist here”: </a:t>
            </a:r>
            <a:r>
              <a:rPr lang="en-US" sz="2400" dirty="0" smtClean="0"/>
              <a:t>Parameter </a:t>
            </a:r>
            <a:r>
              <a:rPr lang="en-US" sz="2400" dirty="0" smtClean="0"/>
              <a:t>relationship </a:t>
            </a:r>
            <a:r>
              <a:rPr lang="en-US" sz="2400" dirty="0"/>
              <a:t>is examined among models. 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“</a:t>
            </a:r>
            <a:r>
              <a:rPr lang="en-US" sz="2800" dirty="0">
                <a:solidFill>
                  <a:srgbClr val="FF0000"/>
                </a:solidFill>
              </a:rPr>
              <a:t>Feature is claimed to exist here</a:t>
            </a:r>
            <a:r>
              <a:rPr lang="en-US" sz="2800" dirty="0" smtClean="0">
                <a:solidFill>
                  <a:srgbClr val="FF0000"/>
                </a:solidFill>
              </a:rPr>
              <a:t>” :</a:t>
            </a:r>
            <a:r>
              <a:rPr lang="en-US" sz="2800" dirty="0"/>
              <a:t> </a:t>
            </a:r>
            <a:r>
              <a:rPr lang="en-US" sz="2400" dirty="0"/>
              <a:t>Model biases lead to deficiency of presenting observed features.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33" y="803237"/>
            <a:ext cx="5935133" cy="4434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716" y="956737"/>
            <a:ext cx="133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Overestimate in models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04433" y="1283368"/>
            <a:ext cx="1042514" cy="48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1053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Abstract, and how figures </a:t>
            </a:r>
            <a:br>
              <a:rPr lang="en-US" dirty="0" smtClean="0"/>
            </a:br>
            <a:r>
              <a:rPr lang="en-US" dirty="0" smtClean="0"/>
              <a:t>support its claims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0495"/>
            <a:ext cx="9144000" cy="30353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460967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57200" y="2302933"/>
            <a:ext cx="321733" cy="106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39" b="49032"/>
          <a:stretch/>
        </p:blipFill>
        <p:spPr>
          <a:xfrm>
            <a:off x="457200" y="597845"/>
            <a:ext cx="2125897" cy="171514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747656" y="3220445"/>
            <a:ext cx="32843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83631" y="4529841"/>
            <a:ext cx="5920102" cy="4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916" y="4809759"/>
            <a:ext cx="4816325" cy="4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17" b="47382"/>
          <a:stretch/>
        </p:blipFill>
        <p:spPr>
          <a:xfrm>
            <a:off x="6108947" y="5142506"/>
            <a:ext cx="2193091" cy="17531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0" r="-424" b="48637"/>
          <a:stretch/>
        </p:blipFill>
        <p:spPr>
          <a:xfrm>
            <a:off x="1411814" y="5182981"/>
            <a:ext cx="2065861" cy="166283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3342208" y="4953323"/>
            <a:ext cx="135467" cy="45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60301" y="4786260"/>
            <a:ext cx="3971731" cy="2349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916" y="5094450"/>
            <a:ext cx="8437758" cy="848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2916" y="5319335"/>
            <a:ext cx="1084080" cy="11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43682" y="5161350"/>
            <a:ext cx="292349" cy="393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16330" y="1328349"/>
            <a:ext cx="60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0.75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44744" y="5965566"/>
            <a:ext cx="60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0.8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339</Words>
  <Application>Microsoft Macintosh PowerPoint</Application>
  <PresentationFormat>On-screen Show (4:3)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Deconstruction of a science paper’s data-evidence basis</vt:lpstr>
      <vt:lpstr>My Paper</vt:lpstr>
      <vt:lpstr>Instructions</vt:lpstr>
      <vt:lpstr>Figure 1</vt:lpstr>
      <vt:lpstr>Figure 2</vt:lpstr>
      <vt:lpstr>Figure 3</vt:lpstr>
      <vt:lpstr>Figure 4</vt:lpstr>
      <vt:lpstr>The Abstract, and how figures  support its claims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Deconstruction of a science paper’s data-evidence basis</dc:title>
  <dc:creator>Brian Mapes</dc:creator>
  <cp:lastModifiedBy>Microsoft Office User</cp:lastModifiedBy>
  <cp:revision>45</cp:revision>
  <cp:lastPrinted>2018-01-30T02:47:22Z</cp:lastPrinted>
  <dcterms:created xsi:type="dcterms:W3CDTF">2018-01-22T23:23:43Z</dcterms:created>
  <dcterms:modified xsi:type="dcterms:W3CDTF">2018-01-30T02:52:54Z</dcterms:modified>
</cp:coreProperties>
</file>