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8"/>
  </p:notesMasterIdLst>
  <p:sldIdLst>
    <p:sldId id="389" r:id="rId2"/>
    <p:sldId id="4708" r:id="rId3"/>
    <p:sldId id="1705" r:id="rId4"/>
    <p:sldId id="1882" r:id="rId5"/>
    <p:sldId id="1883" r:id="rId6"/>
    <p:sldId id="1884" r:id="rId7"/>
    <p:sldId id="4584" r:id="rId8"/>
    <p:sldId id="1709" r:id="rId9"/>
    <p:sldId id="1710" r:id="rId10"/>
    <p:sldId id="1708" r:id="rId11"/>
    <p:sldId id="1711" r:id="rId12"/>
    <p:sldId id="1712" r:id="rId13"/>
    <p:sldId id="1714" r:id="rId14"/>
    <p:sldId id="1713" r:id="rId15"/>
    <p:sldId id="1715" r:id="rId16"/>
    <p:sldId id="4656" r:id="rId17"/>
    <p:sldId id="1890" r:id="rId18"/>
    <p:sldId id="1891" r:id="rId19"/>
    <p:sldId id="1892" r:id="rId20"/>
    <p:sldId id="1866" r:id="rId21"/>
    <p:sldId id="1867" r:id="rId22"/>
    <p:sldId id="1868" r:id="rId23"/>
    <p:sldId id="1869" r:id="rId24"/>
    <p:sldId id="4586" r:id="rId25"/>
    <p:sldId id="4664" r:id="rId26"/>
    <p:sldId id="1894" r:id="rId27"/>
    <p:sldId id="1895" r:id="rId28"/>
    <p:sldId id="412" r:id="rId29"/>
    <p:sldId id="1896" r:id="rId30"/>
    <p:sldId id="4665" r:id="rId31"/>
    <p:sldId id="4666" r:id="rId32"/>
    <p:sldId id="4668" r:id="rId33"/>
    <p:sldId id="571" r:id="rId34"/>
    <p:sldId id="1914" r:id="rId35"/>
    <p:sldId id="4591" r:id="rId36"/>
    <p:sldId id="4669" r:id="rId37"/>
    <p:sldId id="1938" r:id="rId38"/>
    <p:sldId id="4670" r:id="rId39"/>
    <p:sldId id="4671" r:id="rId40"/>
    <p:sldId id="4672" r:id="rId41"/>
    <p:sldId id="4673" r:id="rId42"/>
    <p:sldId id="4674" r:id="rId43"/>
    <p:sldId id="4675" r:id="rId44"/>
    <p:sldId id="4676" r:id="rId45"/>
    <p:sldId id="4677" r:id="rId46"/>
    <p:sldId id="4678" r:id="rId47"/>
    <p:sldId id="4688" r:id="rId48"/>
    <p:sldId id="4693" r:id="rId49"/>
    <p:sldId id="4592" r:id="rId50"/>
    <p:sldId id="1738" r:id="rId51"/>
    <p:sldId id="4593" r:id="rId52"/>
    <p:sldId id="4694" r:id="rId53"/>
    <p:sldId id="4594" r:id="rId54"/>
    <p:sldId id="4589" r:id="rId55"/>
    <p:sldId id="4695" r:id="rId56"/>
    <p:sldId id="4598" r:id="rId57"/>
    <p:sldId id="4696" r:id="rId58"/>
    <p:sldId id="1915" r:id="rId59"/>
    <p:sldId id="1927" r:id="rId60"/>
    <p:sldId id="1930" r:id="rId61"/>
    <p:sldId id="4599" r:id="rId62"/>
    <p:sldId id="4699" r:id="rId63"/>
    <p:sldId id="4703" r:id="rId64"/>
    <p:sldId id="1931" r:id="rId65"/>
    <p:sldId id="1932" r:id="rId66"/>
    <p:sldId id="1933" r:id="rId67"/>
    <p:sldId id="4705" r:id="rId68"/>
    <p:sldId id="4706" r:id="rId69"/>
    <p:sldId id="4707" r:id="rId70"/>
    <p:sldId id="281" r:id="rId71"/>
    <p:sldId id="282" r:id="rId72"/>
    <p:sldId id="283" r:id="rId73"/>
    <p:sldId id="284" r:id="rId74"/>
    <p:sldId id="285" r:id="rId75"/>
    <p:sldId id="286" r:id="rId76"/>
    <p:sldId id="287" r:id="rId77"/>
    <p:sldId id="288" r:id="rId78"/>
    <p:sldId id="289" r:id="rId79"/>
    <p:sldId id="375" r:id="rId80"/>
    <p:sldId id="376" r:id="rId81"/>
    <p:sldId id="377" r:id="rId82"/>
    <p:sldId id="378" r:id="rId83"/>
    <p:sldId id="379" r:id="rId84"/>
    <p:sldId id="380" r:id="rId85"/>
    <p:sldId id="381" r:id="rId86"/>
    <p:sldId id="388"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8"/>
    <p:restoredTop sz="56661"/>
  </p:normalViewPr>
  <p:slideViewPr>
    <p:cSldViewPr snapToGrid="0" snapToObjects="1">
      <p:cViewPr varScale="1">
        <p:scale>
          <a:sx n="48" d="100"/>
          <a:sy n="48" d="100"/>
        </p:scale>
        <p:origin x="-1973"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1D071-6AB4-3342-A7F7-32F80972BC8A}" type="datetimeFigureOut">
              <a:rPr lang="en-US" smtClean="0"/>
              <a:pPr/>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71A6F-5876-934D-93D8-774AE1AA2E50}" type="slidenum">
              <a:rPr lang="en-US" smtClean="0"/>
              <a:pPr/>
              <a:t>‹#›</a:t>
            </a:fld>
            <a:endParaRPr lang="en-US"/>
          </a:p>
        </p:txBody>
      </p:sp>
    </p:spTree>
    <p:extLst>
      <p:ext uri="{BB962C8B-B14F-4D97-AF65-F5344CB8AC3E}">
        <p14:creationId xmlns:p14="http://schemas.microsoft.com/office/powerpoint/2010/main" xmlns="" val="283207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pPr/>
              <a:t>1</a:t>
            </a:fld>
            <a:endParaRPr lang="en-US"/>
          </a:p>
        </p:txBody>
      </p:sp>
    </p:spTree>
    <p:extLst>
      <p:ext uri="{BB962C8B-B14F-4D97-AF65-F5344CB8AC3E}">
        <p14:creationId xmlns:p14="http://schemas.microsoft.com/office/powerpoint/2010/main" xmlns="" val="1430902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Tunable Consistency -&gt; Single digit latency</a:t>
            </a:r>
          </a:p>
          <a:p>
            <a:endParaRPr lang="en-US" dirty="0"/>
          </a:p>
          <a:p>
            <a:r>
              <a:rPr lang="en-US" dirty="0"/>
              <a:t>Instead of forcing you to choose between eventual and strong consistency, Cosmos DB gives you many additional useful options.</a:t>
            </a:r>
          </a:p>
          <a:p>
            <a:endParaRPr lang="en-US" dirty="0"/>
          </a:p>
          <a:p>
            <a:r>
              <a:rPr lang="en-US" dirty="0">
                <a:effectLst/>
              </a:rPr>
              <a:t>Bounded Staleness - Consistent Prefix. Reads lag behind writes by k prefixes or t interval</a:t>
            </a:r>
          </a:p>
          <a:p>
            <a:r>
              <a:rPr lang="en-US" dirty="0">
                <a:effectLst/>
              </a:rPr>
              <a:t>Session - Consistent Prefix. Monotonic reads, monotonic writes, read-your-writes, write-follows-reads</a:t>
            </a:r>
          </a:p>
          <a:p>
            <a:r>
              <a:rPr lang="en-US" dirty="0">
                <a:effectLst/>
              </a:rPr>
              <a:t>Consistent Prefix - </a:t>
            </a:r>
            <a:r>
              <a:rPr lang="en-US" sz="1200" b="0" i="0" kern="1200" dirty="0">
                <a:solidFill>
                  <a:schemeClr val="tx1"/>
                </a:solidFill>
                <a:effectLst/>
                <a:ea typeface="+mn-ea"/>
                <a:cs typeface="+mn-cs"/>
              </a:rPr>
              <a:t>Updates returned are some prefix of all the updates, with no gaps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3987585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Multi – Model -&gt; Elastic Scale out</a:t>
            </a:r>
          </a:p>
          <a:p>
            <a:endParaRPr lang="en-US"/>
          </a:p>
          <a:p>
            <a:r>
              <a:rPr lang="en-US"/>
              <a:t>No need to convert you data to meet any particular model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1738808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spc="160" dirty="0">
                <a:cs typeface="Arial" panose="020B0604020202020204" pitchFamily="34" charset="0"/>
              </a:rPr>
              <a:t>Automatic and synchronous indexing of all ingested content - hash, range, geo-spatial, and columnar</a:t>
            </a:r>
          </a:p>
          <a:p>
            <a:pPr marL="285750" indent="-285750">
              <a:lnSpc>
                <a:spcPct val="100000"/>
              </a:lnSpc>
              <a:spcBef>
                <a:spcPts val="400"/>
              </a:spcBef>
              <a:buClr>
                <a:schemeClr val="tx2"/>
              </a:buClr>
              <a:buFont typeface="Arial" charset="0"/>
              <a:buChar char="•"/>
            </a:pPr>
            <a:r>
              <a:rPr lang="en-US" sz="1100" spc="100" dirty="0">
                <a:cs typeface="Arial" panose="020B0604020202020204" pitchFamily="34" charset="0"/>
              </a:rPr>
              <a:t>No schemas or secondary indices ever needed</a:t>
            </a:r>
          </a:p>
          <a:p>
            <a:pPr marL="0" indent="0">
              <a:lnSpc>
                <a:spcPct val="100000"/>
              </a:lnSpc>
              <a:buNone/>
            </a:pPr>
            <a:r>
              <a:rPr lang="en-US" sz="1200" spc="160" dirty="0">
                <a:cs typeface="Arial" panose="020B0604020202020204" pitchFamily="34" charset="0"/>
              </a:rPr>
              <a:t>Resource governed, write optimized database engine with latch free and log structured techniques</a:t>
            </a:r>
          </a:p>
          <a:p>
            <a:pPr marL="0" indent="0">
              <a:lnSpc>
                <a:spcPct val="100000"/>
              </a:lnSpc>
              <a:buNone/>
            </a:pPr>
            <a:r>
              <a:rPr lang="en-US" sz="1200" spc="160" dirty="0">
                <a:cs typeface="Arial" panose="020B0604020202020204" pitchFamily="34" charset="0"/>
              </a:rPr>
              <a:t>Online and in-situ index transformations</a:t>
            </a:r>
          </a:p>
          <a:p>
            <a:pPr marL="0" indent="0">
              <a:lnSpc>
                <a:spcPct val="100000"/>
              </a:lnSpc>
              <a:buNone/>
            </a:pPr>
            <a:r>
              <a:rPr lang="en-US" sz="1200" spc="160" dirty="0">
                <a:cs typeface="Arial" panose="020B0604020202020204" pitchFamily="34" charset="0"/>
              </a:rPr>
              <a:t>While the database is fully schema-agnostic, schema-extraction is built in</a:t>
            </a:r>
          </a:p>
          <a:p>
            <a:pPr marL="285750" indent="-285750">
              <a:lnSpc>
                <a:spcPct val="100000"/>
              </a:lnSpc>
              <a:spcBef>
                <a:spcPts val="400"/>
              </a:spcBef>
              <a:buClr>
                <a:schemeClr val="tx2"/>
              </a:buClr>
              <a:buFont typeface="Arial" charset="0"/>
              <a:buChar char="•"/>
            </a:pPr>
            <a:r>
              <a:rPr lang="en-US" sz="1100" spc="100" dirty="0">
                <a:cs typeface="Arial" panose="020B0604020202020204" pitchFamily="34" charset="0"/>
              </a:rPr>
              <a:t>Customers can get Avro schemas from the database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1108376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HA 99.999% for multi-region read;</a:t>
            </a:r>
            <a:r>
              <a:rPr lang="en-US" b="0" baseline="0"/>
              <a:t> 99.99% for single region deployments</a:t>
            </a: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2130137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400" spc="160" dirty="0">
                <a:cs typeface="Arial" panose="020B0604020202020204" pitchFamily="34" charset="0"/>
              </a:rPr>
              <a:t>Encryption at Rest</a:t>
            </a:r>
          </a:p>
          <a:p>
            <a:pPr marL="285750" indent="-285750">
              <a:lnSpc>
                <a:spcPct val="100000"/>
              </a:lnSpc>
              <a:spcBef>
                <a:spcPts val="400"/>
              </a:spcBef>
              <a:buClr>
                <a:schemeClr val="tx2"/>
              </a:buClr>
              <a:buFont typeface="Arial" charset="0"/>
              <a:buChar char="•"/>
            </a:pPr>
            <a:r>
              <a:rPr lang="en-US" sz="1200" spc="100" dirty="0">
                <a:cs typeface="Arial" panose="020B0604020202020204" pitchFamily="34" charset="0"/>
              </a:rPr>
              <a:t>Always encrypted at rest and in motion</a:t>
            </a:r>
          </a:p>
          <a:p>
            <a:pPr marL="285750" indent="-285750">
              <a:lnSpc>
                <a:spcPct val="100000"/>
              </a:lnSpc>
              <a:spcBef>
                <a:spcPts val="400"/>
              </a:spcBef>
              <a:buClr>
                <a:schemeClr val="tx2"/>
              </a:buClr>
              <a:buFont typeface="Arial" charset="0"/>
              <a:buChar char="•"/>
            </a:pPr>
            <a:r>
              <a:rPr lang="en-US" sz="1200" spc="100" dirty="0">
                <a:cs typeface="Arial" panose="020B0604020202020204" pitchFamily="34" charset="0"/>
              </a:rPr>
              <a:t>Data, index, backups, and attachments encrypted</a:t>
            </a:r>
          </a:p>
          <a:p>
            <a:pPr marL="0" indent="0">
              <a:lnSpc>
                <a:spcPct val="100000"/>
              </a:lnSpc>
              <a:buNone/>
            </a:pPr>
            <a:r>
              <a:rPr lang="en-US" sz="1400" spc="160" dirty="0">
                <a:cs typeface="Arial" panose="020B0604020202020204" pitchFamily="34" charset="0"/>
              </a:rPr>
              <a:t>Encryption is enabled automatically by default </a:t>
            </a:r>
          </a:p>
          <a:p>
            <a:pPr marL="285750" indent="-285750">
              <a:lnSpc>
                <a:spcPct val="100000"/>
              </a:lnSpc>
              <a:spcBef>
                <a:spcPts val="400"/>
              </a:spcBef>
              <a:buClr>
                <a:schemeClr val="tx2"/>
              </a:buClr>
              <a:buFont typeface="Arial" charset="0"/>
              <a:buChar char="•"/>
            </a:pPr>
            <a:r>
              <a:rPr lang="en-US" sz="1200" spc="100" dirty="0">
                <a:cs typeface="Arial" panose="020B0604020202020204" pitchFamily="34" charset="0"/>
              </a:rPr>
              <a:t>No impact on performance, throughput or availability</a:t>
            </a:r>
          </a:p>
          <a:p>
            <a:pPr marL="285750" indent="-285750">
              <a:lnSpc>
                <a:spcPct val="100000"/>
              </a:lnSpc>
              <a:spcBef>
                <a:spcPts val="400"/>
              </a:spcBef>
              <a:buClr>
                <a:schemeClr val="tx2"/>
              </a:buClr>
              <a:buFont typeface="Arial" charset="0"/>
              <a:buChar char="•"/>
            </a:pPr>
            <a:r>
              <a:rPr lang="en-US" sz="1200" spc="100" dirty="0">
                <a:cs typeface="Arial" panose="020B0604020202020204" pitchFamily="34" charset="0"/>
              </a:rPr>
              <a:t>Transparent to your application</a:t>
            </a:r>
          </a:p>
          <a:p>
            <a:pPr marL="0" indent="0">
              <a:lnSpc>
                <a:spcPct val="100000"/>
              </a:lnSpc>
              <a:buNone/>
            </a:pPr>
            <a:r>
              <a:rPr lang="en-US" sz="1400" spc="160" dirty="0">
                <a:cs typeface="Arial" panose="020B0604020202020204" pitchFamily="34" charset="0"/>
              </a:rPr>
              <a:t>Comprehensive Azure compliance certification</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ISO 27001, ISO 27018, EUMC, HIPAA, PCI</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SOC1 and SOC2 (Audit complete, Certification in Q2 2017)</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FedRAMP, IRS 1075, UK Official (IL2) (Q2 2017) </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HITRUST (H2 2017)</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Updated and added to monthly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67440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dirty="0"/>
          </a:p>
          <a:p>
            <a:r>
              <a:rPr lang="en-US" dirty="0"/>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dirty="0"/>
          </a:p>
          <a:p>
            <a:r>
              <a:rPr lang="en-US" dirty="0"/>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34843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354919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3592203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1412672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60278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71A6F-5876-934D-93D8-774AE1AA2E50}" type="slidenum">
              <a:rPr lang="en-US" smtClean="0"/>
              <a:pPr/>
              <a:t>2</a:t>
            </a:fld>
            <a:endParaRPr lang="en-US"/>
          </a:p>
        </p:txBody>
      </p:sp>
    </p:spTree>
    <p:extLst>
      <p:ext uri="{BB962C8B-B14F-4D97-AF65-F5344CB8AC3E}">
        <p14:creationId xmlns:p14="http://schemas.microsoft.com/office/powerpoint/2010/main" xmlns="" val="242964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2024043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2166423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2184969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574757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RU’s each operation consumes depends on many factors which include:</a:t>
            </a:r>
          </a:p>
          <a:p>
            <a:pPr marL="171450" indent="-171450">
              <a:buFontTx/>
              <a:buChar char="-"/>
            </a:pPr>
            <a:r>
              <a:rPr lang="en-US" dirty="0"/>
              <a:t>Document size</a:t>
            </a:r>
          </a:p>
          <a:p>
            <a:pPr marL="171450" indent="-171450">
              <a:buFontTx/>
              <a:buChar char="-"/>
            </a:pPr>
            <a:r>
              <a:rPr lang="en-US" dirty="0"/>
              <a:t>Number of indexed fields</a:t>
            </a:r>
          </a:p>
          <a:p>
            <a:pPr marL="171450" indent="-171450">
              <a:buFontTx/>
              <a:buChar char="-"/>
            </a:pPr>
            <a:r>
              <a:rPr lang="en-US" dirty="0"/>
              <a:t>Type of indexes</a:t>
            </a:r>
          </a:p>
          <a:p>
            <a:pPr marL="171450" indent="-171450">
              <a:buFontTx/>
              <a:buChar char="-"/>
            </a:pPr>
            <a:r>
              <a:rPr lang="en-US" dirty="0"/>
              <a:t>Consistency model choice</a:t>
            </a:r>
          </a:p>
          <a:p>
            <a:pPr marL="0" indent="0">
              <a:buFontTx/>
              <a:buNone/>
            </a:pPr>
            <a:endParaRPr lang="en-US" dirty="0"/>
          </a:p>
          <a:p>
            <a:pPr marL="0" indent="0">
              <a:buFontTx/>
              <a:buNone/>
            </a:pPr>
            <a:r>
              <a:rPr lang="en-US" dirty="0"/>
              <a:t>Not all queries will consume equal numbers of RU’s. Some operations are more computationally complex or require scans through more documents and therefore use more RU’s.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124455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2839255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3627492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1503469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3426465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1595290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1584658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1802031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34</a:t>
            </a:fld>
            <a:endParaRPr lang="en-US" dirty="0"/>
          </a:p>
        </p:txBody>
      </p:sp>
    </p:spTree>
    <p:extLst>
      <p:ext uri="{BB962C8B-B14F-4D97-AF65-F5344CB8AC3E}">
        <p14:creationId xmlns:p14="http://schemas.microsoft.com/office/powerpoint/2010/main" xmlns="" val="4211710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35</a:t>
            </a:fld>
            <a:endParaRPr lang="en-US"/>
          </a:p>
        </p:txBody>
      </p:sp>
    </p:spTree>
    <p:extLst>
      <p:ext uri="{BB962C8B-B14F-4D97-AF65-F5344CB8AC3E}">
        <p14:creationId xmlns:p14="http://schemas.microsoft.com/office/powerpoint/2010/main" xmlns="" val="2786656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solidFill>
                  <a:schemeClr val="bg1"/>
                </a:solidFill>
                <a:cs typeface="Arial" panose="020B0604020202020204" pitchFamily="34" charset="0"/>
              </a:rPr>
              <a:t>At </a:t>
            </a:r>
            <a:r>
              <a:rPr lang="en-US" sz="1200" u="sng" dirty="0">
                <a:solidFill>
                  <a:schemeClr val="bg1"/>
                </a:solidFill>
                <a:cs typeface="Arial" panose="020B0604020202020204" pitchFamily="34" charset="0"/>
              </a:rPr>
              <a:t>global scale</a:t>
            </a:r>
            <a:r>
              <a:rPr lang="en-US" sz="1200" dirty="0">
                <a:solidFill>
                  <a:schemeClr val="bg1"/>
                </a:solidFill>
                <a:cs typeface="Arial" panose="020B0604020202020204" pitchFamily="34" charset="0"/>
              </a:rPr>
              <a:t>, </a:t>
            </a:r>
            <a:r>
              <a:rPr lang="en-US" sz="1200" dirty="0">
                <a:solidFill>
                  <a:srgbClr val="00B050"/>
                </a:solidFill>
                <a:cs typeface="Arial" panose="020B0604020202020204" pitchFamily="34" charset="0"/>
              </a:rPr>
              <a:t>schema/index management is hard</a:t>
            </a:r>
          </a:p>
          <a:p>
            <a:pPr lvl="0"/>
            <a:endParaRPr lang="en-US" sz="1200" dirty="0">
              <a:solidFill>
                <a:schemeClr val="bg1"/>
              </a:solidFill>
              <a:cs typeface="Arial" panose="020B0604020202020204" pitchFamily="34" charset="0"/>
            </a:endParaRPr>
          </a:p>
          <a:p>
            <a:pPr lvl="0"/>
            <a:r>
              <a:rPr lang="en-US" sz="1200" dirty="0">
                <a:solidFill>
                  <a:schemeClr val="bg1"/>
                </a:solidFill>
                <a:cs typeface="Arial" panose="020B0604020202020204" pitchFamily="34" charset="0"/>
              </a:rPr>
              <a:t>Automatic and synchronous indexing of all ingested content – range and geo-spatial</a:t>
            </a:r>
          </a:p>
          <a:p>
            <a:pPr lvl="0"/>
            <a:endParaRPr lang="en-US" sz="1200" dirty="0">
              <a:solidFill>
                <a:schemeClr val="bg1"/>
              </a:solidFill>
              <a:cs typeface="Arial" panose="020B0604020202020204" pitchFamily="34" charset="0"/>
            </a:endParaRPr>
          </a:p>
          <a:p>
            <a:pPr lvl="0"/>
            <a:r>
              <a:rPr lang="en-US" sz="1050" dirty="0">
                <a:solidFill>
                  <a:schemeClr val="bg1"/>
                </a:solidFill>
                <a:cs typeface="Arial" panose="020B0604020202020204" pitchFamily="34" charset="0"/>
              </a:rPr>
              <a:t>No need to define schemas or secondary indices upfront</a:t>
            </a:r>
          </a:p>
          <a:p>
            <a:pPr lvl="0"/>
            <a:endParaRPr lang="en-US" sz="1200" dirty="0">
              <a:solidFill>
                <a:schemeClr val="bg1"/>
              </a:solidFill>
              <a:cs typeface="Arial" panose="020B0604020202020204" pitchFamily="34" charset="0"/>
            </a:endParaRPr>
          </a:p>
          <a:p>
            <a:pPr lvl="0"/>
            <a:r>
              <a:rPr lang="en-US" sz="1200" dirty="0">
                <a:solidFill>
                  <a:schemeClr val="bg1"/>
                </a:solidFill>
                <a:cs typeface="Arial" panose="020B0604020202020204" pitchFamily="34" charset="0"/>
              </a:rPr>
              <a:t>Resource governed, write optimized database engine with latch free and log structured techniques</a:t>
            </a:r>
          </a:p>
          <a:p>
            <a:pPr lvl="0"/>
            <a:endParaRPr lang="en-US" sz="1200" dirty="0">
              <a:solidFill>
                <a:schemeClr val="bg1"/>
              </a:solidFill>
              <a:cs typeface="Arial" panose="020B0604020202020204" pitchFamily="34" charset="0"/>
            </a:endParaRPr>
          </a:p>
          <a:p>
            <a:pPr lvl="0"/>
            <a:r>
              <a:rPr lang="en-US" sz="1200" dirty="0">
                <a:solidFill>
                  <a:schemeClr val="bg1"/>
                </a:solidFill>
                <a:cs typeface="Arial" panose="020B0604020202020204" pitchFamily="34" charset="0"/>
              </a:rPr>
              <a:t>Online and in-situ index transformations </a:t>
            </a:r>
          </a:p>
        </p:txBody>
      </p:sp>
      <p:sp>
        <p:nvSpPr>
          <p:cNvPr id="4" name="Slide Number Placeholder 3"/>
          <p:cNvSpPr>
            <a:spLocks noGrp="1"/>
          </p:cNvSpPr>
          <p:nvPr>
            <p:ph type="sldNum" sz="quarter" idx="10"/>
          </p:nvPr>
        </p:nvSpPr>
        <p:spPr/>
        <p:txBody>
          <a:bodyPr/>
          <a:lstStyle/>
          <a:p>
            <a:fld id="{49F67C77-7EFA-4CAA-A410-E92D82C8E6E1}" type="slidenum">
              <a:rPr lang="en-US" smtClean="0"/>
              <a:pPr/>
              <a:t>49</a:t>
            </a:fld>
            <a:endParaRPr lang="en-US"/>
          </a:p>
        </p:txBody>
      </p:sp>
    </p:spTree>
    <p:extLst>
      <p:ext uri="{BB962C8B-B14F-4D97-AF65-F5344CB8AC3E}">
        <p14:creationId xmlns:p14="http://schemas.microsoft.com/office/powerpoint/2010/main" xmlns="" val="1460867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pPr/>
              <a:t>50</a:t>
            </a:fld>
            <a:endParaRPr lang="en-US"/>
          </a:p>
        </p:txBody>
      </p:sp>
    </p:spTree>
    <p:extLst>
      <p:ext uri="{BB962C8B-B14F-4D97-AF65-F5344CB8AC3E}">
        <p14:creationId xmlns:p14="http://schemas.microsoft.com/office/powerpoint/2010/main" xmlns="" val="1162335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pPr/>
              <a:t>51</a:t>
            </a:fld>
            <a:endParaRPr lang="en-US"/>
          </a:p>
        </p:txBody>
      </p:sp>
    </p:spTree>
    <p:extLst>
      <p:ext uri="{BB962C8B-B14F-4D97-AF65-F5344CB8AC3E}">
        <p14:creationId xmlns:p14="http://schemas.microsoft.com/office/powerpoint/2010/main" xmlns="" val="2860689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chemeClr val="tx1"/>
                </a:solidFill>
              </a:rPr>
              <a:t>{</a:t>
            </a:r>
          </a:p>
          <a:p>
            <a:r>
              <a:rPr lang="en-US" sz="1200" b="0" dirty="0">
                <a:solidFill>
                  <a:schemeClr val="tx1"/>
                </a:solidFill>
              </a:rPr>
              <a:t>    "locations": [</a:t>
            </a:r>
          </a:p>
          <a:p>
            <a:r>
              <a:rPr lang="en-US" sz="1200" b="0" dirty="0">
                <a:solidFill>
                  <a:schemeClr val="tx1"/>
                </a:solidFill>
              </a:rPr>
              <a:t>        { </a:t>
            </a:r>
          </a:p>
          <a:p>
            <a:r>
              <a:rPr lang="en-US" sz="1200" b="0" dirty="0">
                <a:solidFill>
                  <a:schemeClr val="tx1"/>
                </a:solidFill>
              </a:rPr>
              <a:t>            "country": "Germany", </a:t>
            </a:r>
          </a:p>
          <a:p>
            <a:r>
              <a:rPr lang="en-US" sz="1200" b="0" dirty="0">
                <a:solidFill>
                  <a:schemeClr val="tx1"/>
                </a:solidFill>
              </a:rPr>
              <a:t>            "city": "Berlin" </a:t>
            </a:r>
          </a:p>
          <a:p>
            <a:r>
              <a:rPr lang="en-US" sz="1200" b="0" dirty="0">
                <a:solidFill>
                  <a:schemeClr val="tx1"/>
                </a:solidFill>
              </a:rPr>
              <a:t>        },</a:t>
            </a:r>
          </a:p>
          <a:p>
            <a:r>
              <a:rPr lang="en-US" sz="1200" b="0" dirty="0">
                <a:solidFill>
                  <a:schemeClr val="tx1"/>
                </a:solidFill>
              </a:rPr>
              <a:t>        { </a:t>
            </a:r>
          </a:p>
          <a:p>
            <a:r>
              <a:rPr lang="en-US" sz="1200" b="0" dirty="0">
                <a:solidFill>
                  <a:schemeClr val="tx1"/>
                </a:solidFill>
              </a:rPr>
              <a:t>            "country": "France", </a:t>
            </a:r>
          </a:p>
          <a:p>
            <a:r>
              <a:rPr lang="en-US" sz="1200" b="0" dirty="0">
                <a:solidFill>
                  <a:schemeClr val="tx1"/>
                </a:solidFill>
              </a:rPr>
              <a:t>            "city": "Paris" </a:t>
            </a:r>
          </a:p>
          <a:p>
            <a:r>
              <a:rPr lang="en-US" sz="1200" b="0" dirty="0">
                <a:solidFill>
                  <a:schemeClr val="tx1"/>
                </a:solidFill>
              </a:rPr>
              <a:t>        }</a:t>
            </a:r>
          </a:p>
          <a:p>
            <a:r>
              <a:rPr lang="en-US" sz="1200" b="0" dirty="0">
                <a:solidFill>
                  <a:schemeClr val="tx1"/>
                </a:solidFill>
              </a:rPr>
              <a:t>    ],</a:t>
            </a:r>
          </a:p>
          <a:p>
            <a:r>
              <a:rPr lang="en-US" sz="1200" b="0" dirty="0">
                <a:solidFill>
                  <a:schemeClr val="tx1"/>
                </a:solidFill>
              </a:rPr>
              <a:t>    "headquarter": "Belgium",</a:t>
            </a:r>
          </a:p>
          <a:p>
            <a:r>
              <a:rPr lang="en-US" sz="1200" b="0" dirty="0">
                <a:solidFill>
                  <a:schemeClr val="tx1"/>
                </a:solidFill>
              </a:rPr>
              <a:t>    "exports": [ </a:t>
            </a:r>
          </a:p>
          <a:p>
            <a:r>
              <a:rPr lang="en-US" sz="1200" b="0" dirty="0">
                <a:solidFill>
                  <a:schemeClr val="tx1"/>
                </a:solidFill>
              </a:rPr>
              <a:t>        { "city": "Moscow" },</a:t>
            </a:r>
          </a:p>
          <a:p>
            <a:r>
              <a:rPr lang="en-US" sz="1200" b="0" dirty="0">
                <a:solidFill>
                  <a:schemeClr val="tx1"/>
                </a:solidFill>
              </a:rPr>
              <a:t>        { "city": "Athens" }</a:t>
            </a:r>
          </a:p>
          <a:p>
            <a:r>
              <a:rPr lang="en-US" sz="1200" b="0" dirty="0">
                <a:solidFill>
                  <a:schemeClr val="tx1"/>
                </a:solidFill>
              </a:rPr>
              <a:t>     ]</a:t>
            </a:r>
          </a:p>
          <a:p>
            <a:r>
              <a:rPr lang="en-US" sz="1200" b="0" dirty="0">
                <a:solidFill>
                  <a:schemeClr val="tx1"/>
                </a:solidFill>
              </a:rPr>
              <a:t>}</a:t>
            </a:r>
          </a:p>
          <a:p>
            <a:endParaRPr lang="en-US" dirty="0"/>
          </a:p>
          <a:p>
            <a:endParaRPr lang="en-US" dirty="0"/>
          </a:p>
          <a:p>
            <a:r>
              <a:rPr lang="en-US" sz="1200" b="0" dirty="0">
                <a:solidFill>
                  <a:schemeClr val="tx1"/>
                </a:solidFill>
              </a:rPr>
              <a:t>{</a:t>
            </a:r>
          </a:p>
          <a:p>
            <a:r>
              <a:rPr lang="en-US" sz="1200" b="0" dirty="0">
                <a:solidFill>
                  <a:schemeClr val="tx1"/>
                </a:solidFill>
              </a:rPr>
              <a:t>    "locations": [</a:t>
            </a:r>
          </a:p>
          <a:p>
            <a:r>
              <a:rPr lang="en-US" sz="1200" b="0" dirty="0">
                <a:solidFill>
                  <a:schemeClr val="tx1"/>
                </a:solidFill>
              </a:rPr>
              <a:t>        { </a:t>
            </a:r>
          </a:p>
          <a:p>
            <a:r>
              <a:rPr lang="en-US" sz="1200" b="0" dirty="0">
                <a:solidFill>
                  <a:schemeClr val="tx1"/>
                </a:solidFill>
              </a:rPr>
              <a:t>            "country": "Germany", </a:t>
            </a:r>
          </a:p>
          <a:p>
            <a:r>
              <a:rPr lang="en-US" sz="1200" b="0" dirty="0">
                <a:solidFill>
                  <a:schemeClr val="tx1"/>
                </a:solidFill>
              </a:rPr>
              <a:t>            "city": "Bonn", </a:t>
            </a:r>
          </a:p>
          <a:p>
            <a:r>
              <a:rPr lang="en-US" sz="1200" b="0" dirty="0">
                <a:solidFill>
                  <a:schemeClr val="tx1"/>
                </a:solidFill>
              </a:rPr>
              <a:t>            "revenue": 200 </a:t>
            </a:r>
          </a:p>
          <a:p>
            <a:r>
              <a:rPr lang="en-US" sz="1200" b="0" dirty="0">
                <a:solidFill>
                  <a:schemeClr val="tx1"/>
                </a:solidFill>
              </a:rPr>
              <a:t>        }</a:t>
            </a:r>
          </a:p>
          <a:p>
            <a:r>
              <a:rPr lang="en-US" sz="1200" b="0" dirty="0">
                <a:solidFill>
                  <a:schemeClr val="tx1"/>
                </a:solidFill>
              </a:rPr>
              <a:t>    ],</a:t>
            </a:r>
          </a:p>
          <a:p>
            <a:r>
              <a:rPr lang="en-US" sz="1200" b="0" dirty="0">
                <a:solidFill>
                  <a:schemeClr val="tx1"/>
                </a:solidFill>
              </a:rPr>
              <a:t>    "headquarter": "Italy",</a:t>
            </a:r>
          </a:p>
          <a:p>
            <a:r>
              <a:rPr lang="en-US" sz="1200" b="0" dirty="0">
                <a:solidFill>
                  <a:schemeClr val="tx1"/>
                </a:solidFill>
              </a:rPr>
              <a:t>    "exports": [ </a:t>
            </a:r>
          </a:p>
          <a:p>
            <a:r>
              <a:rPr lang="en-US" sz="1200" b="0" dirty="0">
                <a:solidFill>
                  <a:schemeClr val="tx1"/>
                </a:solidFill>
              </a:rPr>
              <a:t>        { </a:t>
            </a:r>
          </a:p>
          <a:p>
            <a:r>
              <a:rPr lang="en-US" sz="1200" b="0" dirty="0">
                <a:solidFill>
                  <a:schemeClr val="tx1"/>
                </a:solidFill>
              </a:rPr>
              <a:t>            "city": "Berlin", </a:t>
            </a:r>
          </a:p>
          <a:p>
            <a:r>
              <a:rPr lang="en-US" sz="1200" b="0" dirty="0">
                <a:solidFill>
                  <a:schemeClr val="tx1"/>
                </a:solidFill>
              </a:rPr>
              <a:t>            "dealers": [ </a:t>
            </a:r>
          </a:p>
          <a:p>
            <a:r>
              <a:rPr lang="en-US" sz="1200" b="0" dirty="0">
                <a:solidFill>
                  <a:schemeClr val="tx1"/>
                </a:solidFill>
              </a:rPr>
              <a:t>                { "name": "Hans" } </a:t>
            </a:r>
          </a:p>
          <a:p>
            <a:r>
              <a:rPr lang="en-US" sz="1200" b="0" dirty="0">
                <a:solidFill>
                  <a:schemeClr val="tx1"/>
                </a:solidFill>
              </a:rPr>
              <a:t>            ] </a:t>
            </a:r>
          </a:p>
          <a:p>
            <a:r>
              <a:rPr lang="en-US" sz="1200" b="0" dirty="0">
                <a:solidFill>
                  <a:schemeClr val="tx1"/>
                </a:solidFill>
              </a:rPr>
              <a:t>        },</a:t>
            </a:r>
          </a:p>
          <a:p>
            <a:r>
              <a:rPr lang="en-US" sz="1200" b="0" dirty="0">
                <a:solidFill>
                  <a:schemeClr val="tx1"/>
                </a:solidFill>
              </a:rPr>
              <a:t>        { "city": "Athens" }</a:t>
            </a:r>
          </a:p>
          <a:p>
            <a:r>
              <a:rPr lang="en-US" sz="1200" b="0" dirty="0">
                <a:solidFill>
                  <a:schemeClr val="tx1"/>
                </a:solidFill>
              </a:rPr>
              <a:t>    ]</a:t>
            </a:r>
          </a:p>
          <a:p>
            <a:r>
              <a:rPr lang="en-US" sz="1200" b="0" dirty="0">
                <a:solidFill>
                  <a:schemeClr val="tx1"/>
                </a:solidFill>
              </a:rPr>
              <a:t>}</a:t>
            </a:r>
          </a:p>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pPr/>
              <a:t>52</a:t>
            </a:fld>
            <a:endParaRPr lang="en-US"/>
          </a:p>
        </p:txBody>
      </p:sp>
    </p:spTree>
    <p:extLst>
      <p:ext uri="{BB962C8B-B14F-4D97-AF65-F5344CB8AC3E}">
        <p14:creationId xmlns:p14="http://schemas.microsoft.com/office/powerpoint/2010/main" xmlns="" val="2215031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pPr/>
              <a:t>53</a:t>
            </a:fld>
            <a:endParaRPr lang="en-US"/>
          </a:p>
        </p:txBody>
      </p:sp>
    </p:spTree>
    <p:extLst>
      <p:ext uri="{BB962C8B-B14F-4D97-AF65-F5344CB8AC3E}">
        <p14:creationId xmlns:p14="http://schemas.microsoft.com/office/powerpoint/2010/main" xmlns="" val="28923799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pPr/>
              <a:t>55</a:t>
            </a:fld>
            <a:endParaRPr lang="en-US"/>
          </a:p>
        </p:txBody>
      </p:sp>
    </p:spTree>
    <p:extLst>
      <p:ext uri="{BB962C8B-B14F-4D97-AF65-F5344CB8AC3E}">
        <p14:creationId xmlns:p14="http://schemas.microsoft.com/office/powerpoint/2010/main" xmlns="" val="1440056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2908983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Azure Cosmos DB </a:t>
            </a:r>
            <a:r>
              <a:rPr lang="en-US" sz="1200" dirty="0"/>
              <a:t>offers the first globally distributed, multi-model database service for building planet scale apps. It’s been powering Microsoft’s internet-scale services for years, and now it’s ready to launch yours.</a:t>
            </a:r>
          </a:p>
          <a:p>
            <a:r>
              <a:rPr lang="en-US" sz="1200" dirty="0"/>
              <a:t>Only Azure Cosmos DB makes </a:t>
            </a:r>
            <a:r>
              <a:rPr lang="en-US" sz="1200" b="1" dirty="0"/>
              <a:t>global distribution turn-key</a:t>
            </a:r>
            <a:r>
              <a:rPr lang="en-US" sz="1200" dirty="0"/>
              <a:t>. </a:t>
            </a:r>
          </a:p>
          <a:p>
            <a:endParaRPr lang="en-US" sz="1200" dirty="0"/>
          </a:p>
          <a:p>
            <a:r>
              <a:rPr lang="en-US" sz="1200" dirty="0"/>
              <a:t>You can </a:t>
            </a:r>
            <a:r>
              <a:rPr lang="en-US" sz="1200" b="1" dirty="0"/>
              <a:t>add Azure locations to your database anywhere across the world</a:t>
            </a:r>
            <a:r>
              <a:rPr lang="en-US" sz="1200" dirty="0"/>
              <a:t>, at any time, with a single click. Cosmos DB will seamlessly replicate your data and make it highly available. </a:t>
            </a:r>
          </a:p>
          <a:p>
            <a:r>
              <a:rPr lang="en-US" sz="1200" dirty="0"/>
              <a:t> </a:t>
            </a:r>
          </a:p>
          <a:p>
            <a:r>
              <a:rPr lang="en-US" sz="1200" dirty="0"/>
              <a:t>Cosmos DB allows you to </a:t>
            </a:r>
            <a:r>
              <a:rPr lang="en-US" sz="1200" b="1" dirty="0"/>
              <a:t>scale throughput and storage elastically</a:t>
            </a:r>
            <a:r>
              <a:rPr lang="en-US" sz="1200" dirty="0"/>
              <a:t>, and </a:t>
            </a:r>
            <a:r>
              <a:rPr lang="en-US" sz="1200" b="1" dirty="0"/>
              <a:t>globally</a:t>
            </a:r>
            <a:r>
              <a:rPr lang="en-US" sz="1200" dirty="0"/>
              <a:t>! You only pay for the throughput and storage you need – anywhere in the world, at any time.</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xmlns="" val="29511364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3747502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38020161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36394674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pPr/>
              <a:t>62</a:t>
            </a:fld>
            <a:endParaRPr lang="en-US"/>
          </a:p>
        </p:txBody>
      </p:sp>
    </p:spTree>
    <p:extLst>
      <p:ext uri="{BB962C8B-B14F-4D97-AF65-F5344CB8AC3E}">
        <p14:creationId xmlns:p14="http://schemas.microsoft.com/office/powerpoint/2010/main" xmlns="" val="28102224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pPr/>
              <a:t>63</a:t>
            </a:fld>
            <a:endParaRPr lang="en-US"/>
          </a:p>
        </p:txBody>
      </p:sp>
    </p:spTree>
    <p:extLst>
      <p:ext uri="{BB962C8B-B14F-4D97-AF65-F5344CB8AC3E}">
        <p14:creationId xmlns:p14="http://schemas.microsoft.com/office/powerpoint/2010/main" xmlns="" val="12921201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Design Goals for Choosing a Good Partition Key</a:t>
            </a:r>
          </a:p>
          <a:p>
            <a:pPr marL="171450" indent="-171450">
              <a:buFont typeface="Arial" panose="020B0604020202020204" pitchFamily="34" charset="0"/>
              <a:buChar char="•"/>
            </a:pPr>
            <a:r>
              <a:rPr lang="en-US"/>
              <a:t>Distribute the overall request + storage volume</a:t>
            </a:r>
          </a:p>
          <a:p>
            <a:pPr marL="628650" lvl="1" indent="-171450">
              <a:buFont typeface="Arial" panose="020B0604020202020204" pitchFamily="34" charset="0"/>
              <a:buChar char="•"/>
            </a:pPr>
            <a:r>
              <a:rPr lang="en-US"/>
              <a:t>Avoid “hot” partition keys</a:t>
            </a:r>
          </a:p>
          <a:p>
            <a:pPr marL="171450" indent="-171450">
              <a:buFont typeface="Arial" panose="020B0604020202020204" pitchFamily="34" charset="0"/>
              <a:buChar char="•"/>
            </a:pPr>
            <a:r>
              <a:rPr lang="en-US"/>
              <a:t>Partition Key is scope for [efficient] queries and transactions</a:t>
            </a:r>
          </a:p>
          <a:p>
            <a:pPr marL="628650" lvl="1" indent="-171450">
              <a:buFont typeface="Arial" panose="020B0604020202020204" pitchFamily="34" charset="0"/>
              <a:buChar char="•"/>
            </a:pPr>
            <a:r>
              <a:rPr lang="en-US"/>
              <a:t>Queries can be intelligently routed via partition key</a:t>
            </a:r>
          </a:p>
          <a:p>
            <a:pPr marL="628650" lvl="1" indent="-171450">
              <a:buFont typeface="Arial" panose="020B0604020202020204" pitchFamily="34" charset="0"/>
              <a:buChar char="•"/>
            </a:pPr>
            <a:r>
              <a:rPr lang="en-US"/>
              <a:t>Omitting partition key on query requires fan-out</a:t>
            </a:r>
          </a:p>
          <a:p>
            <a:endParaRPr lang="en-US"/>
          </a:p>
          <a:p>
            <a:r>
              <a:rPr lang="en-US"/>
              <a:t>Steps for Success</a:t>
            </a:r>
          </a:p>
          <a:p>
            <a:pPr marL="171450" indent="-171450">
              <a:buFont typeface="Arial" panose="020B0604020202020204" pitchFamily="34" charset="0"/>
              <a:buChar char="•"/>
            </a:pPr>
            <a:r>
              <a:rPr lang="en-US"/>
              <a:t>Ballpark scale needs (size/throughput)</a:t>
            </a:r>
          </a:p>
          <a:p>
            <a:pPr marL="171450" indent="-171450">
              <a:buFont typeface="Arial" panose="020B0604020202020204" pitchFamily="34" charset="0"/>
              <a:buChar char="•"/>
            </a:pPr>
            <a:r>
              <a:rPr lang="en-US"/>
              <a:t>Understand the workload</a:t>
            </a:r>
          </a:p>
          <a:p>
            <a:pPr marL="171450" indent="-171450">
              <a:buFont typeface="Arial" panose="020B0604020202020204" pitchFamily="34" charset="0"/>
              <a:buChar char="•"/>
            </a:pPr>
            <a:r>
              <a:rPr lang="en-US"/>
              <a:t># of reads/sec vs writes per sec</a:t>
            </a:r>
          </a:p>
          <a:p>
            <a:pPr marL="628650" lvl="1" indent="-171450">
              <a:buFont typeface="Arial" panose="020B0604020202020204" pitchFamily="34" charset="0"/>
              <a:buChar char="•"/>
            </a:pPr>
            <a:r>
              <a:rPr lang="en-US"/>
              <a:t>Use 80/20 rule to help optimize bulk of workload</a:t>
            </a:r>
          </a:p>
          <a:p>
            <a:pPr marL="628650" lvl="1" indent="-171450">
              <a:buFont typeface="Arial" panose="020B0604020202020204" pitchFamily="34" charset="0"/>
              <a:buChar char="•"/>
            </a:pPr>
            <a:r>
              <a:rPr lang="en-US"/>
              <a:t>For reads – understand top X queries (look for common filters)</a:t>
            </a:r>
          </a:p>
          <a:p>
            <a:pPr marL="628650" lvl="1" indent="-171450">
              <a:buFont typeface="Arial" panose="020B0604020202020204" pitchFamily="34" charset="0"/>
              <a:buChar char="•"/>
            </a:pPr>
            <a:r>
              <a:rPr lang="en-US"/>
              <a:t>For writes – understand transactional needs</a:t>
            </a:r>
            <a:br>
              <a:rPr lang="en-US"/>
            </a:br>
            <a:r>
              <a:rPr lang="en-US"/>
              <a:t>                      understand ratio of inserts vs updates</a:t>
            </a:r>
          </a:p>
          <a:p>
            <a:endParaRPr lang="en-US"/>
          </a:p>
          <a:p>
            <a:r>
              <a:rPr lang="en-US"/>
              <a:t>General Tips</a:t>
            </a:r>
          </a:p>
          <a:p>
            <a:pPr marL="171450" indent="-171450">
              <a:buFont typeface="Arial" panose="020B0604020202020204" pitchFamily="34" charset="0"/>
              <a:buChar char="•"/>
            </a:pPr>
            <a:r>
              <a:rPr lang="en-US"/>
              <a:t>Don’t be afraid of having too many partition keys</a:t>
            </a:r>
          </a:p>
          <a:p>
            <a:pPr marL="628650" lvl="1" indent="-171450">
              <a:buFont typeface="Arial" panose="020B0604020202020204" pitchFamily="34" charset="0"/>
              <a:buChar char="•"/>
            </a:pPr>
            <a:r>
              <a:rPr lang="en-US"/>
              <a:t>Partitions keys are logical</a:t>
            </a:r>
          </a:p>
          <a:p>
            <a:pPr marL="628650" lvl="1" indent="-171450">
              <a:buFont typeface="Arial" panose="020B0604020202020204" pitchFamily="34" charset="0"/>
              <a:buChar char="•"/>
            </a:pPr>
            <a:r>
              <a:rPr lang="en-US"/>
              <a:t>More partition keys =&gt; more scalability</a:t>
            </a:r>
          </a:p>
          <a:p>
            <a:endParaRPr lang="en-US"/>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22918345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33022653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Device ID is likely a good choice for this data. Obviously we did not take into account the workload’s queries so this could impact the choice as well. For example, if the workload had a lot of filters based on Vehicle Model, this could make it a better choice.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22680382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283263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12/5/2019 7:17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xmlns="" val="334215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Azure Cosmos DB </a:t>
            </a:r>
            <a:r>
              <a:rPr lang="en-US" sz="1200" dirty="0"/>
              <a:t>offers the first globally distributed, multi-model database service for building planet scale apps. It’s been powering Microsoft’s internet-scale services for years, and now it’s ready to launch yours.</a:t>
            </a:r>
          </a:p>
          <a:p>
            <a:r>
              <a:rPr lang="en-US" sz="1200" dirty="0"/>
              <a:t>Only Azure Cosmos DB makes </a:t>
            </a:r>
            <a:r>
              <a:rPr lang="en-US" sz="1200" b="1" dirty="0"/>
              <a:t>global distribution turn-key</a:t>
            </a:r>
            <a:r>
              <a:rPr lang="en-US" sz="1200" dirty="0"/>
              <a:t>. </a:t>
            </a:r>
          </a:p>
          <a:p>
            <a:endParaRPr lang="en-US" sz="1200" dirty="0"/>
          </a:p>
          <a:p>
            <a:r>
              <a:rPr lang="en-US" sz="1200" dirty="0"/>
              <a:t>You can </a:t>
            </a:r>
            <a:r>
              <a:rPr lang="en-US" sz="1200" b="1" dirty="0"/>
              <a:t>add Azure locations to your database anywhere across the world</a:t>
            </a:r>
            <a:r>
              <a:rPr lang="en-US" sz="1200" dirty="0"/>
              <a:t>, at any time, with a single click. Cosmos DB will seamlessly replicate your data and make it highly available. </a:t>
            </a:r>
          </a:p>
          <a:p>
            <a:r>
              <a:rPr lang="en-US" sz="1200" dirty="0"/>
              <a:t> </a:t>
            </a:r>
          </a:p>
          <a:p>
            <a:r>
              <a:rPr lang="en-US" sz="1200" dirty="0"/>
              <a:t>Cosmos DB allows you to </a:t>
            </a:r>
            <a:r>
              <a:rPr lang="en-US" sz="1200" b="1" dirty="0"/>
              <a:t>scale throughput and storage elastically</a:t>
            </a:r>
            <a:r>
              <a:rPr lang="en-US" sz="1200" dirty="0"/>
              <a:t>, and </a:t>
            </a:r>
            <a:r>
              <a:rPr lang="en-US" sz="1200" b="1" dirty="0"/>
              <a:t>globally</a:t>
            </a:r>
            <a:r>
              <a:rPr lang="en-US" sz="1200" dirty="0"/>
              <a:t>! You only pay for the throughput and storage you need – anywhere in the world, at any time.</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xmlns="" val="14901710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12/5/2019 7:17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xmlns="" val="31488327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9464608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955128-46DB-4B46-8D54-0B8BFA51CA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272056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12/5/2019 7:17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4061826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955128-46DB-4B46-8D54-0B8BFA51CA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8169248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955128-46DB-4B46-8D54-0B8BFA51CA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3764987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955128-46DB-4B46-8D54-0B8BFA51CA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1275993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955128-46DB-4B46-8D54-0B8BFA51CA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5500408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955128-46DB-4B46-8D54-0B8BFA51CA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854935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5471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Azure Cosmos DB </a:t>
            </a:r>
            <a:r>
              <a:rPr lang="en-US" sz="1200" dirty="0"/>
              <a:t>offers the first globally distributed, multi-model database service for building planet scale apps. It’s been powering Microsoft’s internet-scale services for years, and now it’s ready to launch yours.</a:t>
            </a:r>
          </a:p>
          <a:p>
            <a:r>
              <a:rPr lang="en-US" sz="1200" dirty="0"/>
              <a:t>Only Azure Cosmos DB makes </a:t>
            </a:r>
            <a:r>
              <a:rPr lang="en-US" sz="1200" b="1" dirty="0"/>
              <a:t>global distribution turn-key</a:t>
            </a:r>
            <a:r>
              <a:rPr lang="en-US" sz="1200" dirty="0"/>
              <a:t>. </a:t>
            </a:r>
          </a:p>
          <a:p>
            <a:endParaRPr lang="en-US" sz="1200" dirty="0"/>
          </a:p>
          <a:p>
            <a:r>
              <a:rPr lang="en-US" sz="1200" dirty="0"/>
              <a:t>You can </a:t>
            </a:r>
            <a:r>
              <a:rPr lang="en-US" sz="1200" b="1" dirty="0"/>
              <a:t>add Azure locations to your database anywhere across the world</a:t>
            </a:r>
            <a:r>
              <a:rPr lang="en-US" sz="1200" dirty="0"/>
              <a:t>, at any time, with a single click. Cosmos DB will seamlessly replicate your data and make it highly available. </a:t>
            </a:r>
          </a:p>
          <a:p>
            <a:r>
              <a:rPr lang="en-US" sz="1200" dirty="0"/>
              <a:t> </a:t>
            </a:r>
          </a:p>
          <a:p>
            <a:r>
              <a:rPr lang="en-US" sz="1200" dirty="0"/>
              <a:t>Cosmos DB allows you to </a:t>
            </a:r>
            <a:r>
              <a:rPr lang="en-US" sz="1200" b="1" dirty="0"/>
              <a:t>scale throughput and storage elastically</a:t>
            </a:r>
            <a:r>
              <a:rPr lang="en-US" sz="1200" dirty="0"/>
              <a:t>, and </a:t>
            </a:r>
            <a:r>
              <a:rPr lang="en-US" sz="1200" b="1" dirty="0"/>
              <a:t>globally</a:t>
            </a:r>
            <a:r>
              <a:rPr lang="en-US" sz="1200" dirty="0"/>
              <a:t>! You only pay for the throughput and storage you need – anywhere in the world, at any time.</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xmlns="" val="4025605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12/5/2019 7:17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xmlns="" val="9334589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12/5/2019 7:17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xmlns="" val="27249490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12/5/2019 7:17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xmlns="" val="13364092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12/5/2019 7:17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xmlns="" val="14083811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12/5/2019 7:17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xmlns="" val="15972184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12/5/2019 7:17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xmlns="" val="26470854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617106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Elastic Scale out -&gt; Tunable Consistency</a:t>
            </a:r>
          </a:p>
          <a:p>
            <a:endParaRPr lang="en-US"/>
          </a:p>
          <a:p>
            <a:r>
              <a:rPr lang="en-US"/>
              <a:t>Small storage – large  throughput  (e.g. notification broadcast/poll)</a:t>
            </a:r>
          </a:p>
          <a:p>
            <a:r>
              <a:rPr lang="en-US"/>
              <a:t>Large storage – small throughput (e.g. classic data/log store)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315920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Single digit latency -&gt; SLA</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625416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Elastic Scale out -&gt; Tunable Consistency</a:t>
            </a:r>
          </a:p>
          <a:p>
            <a:endParaRPr lang="en-US"/>
          </a:p>
          <a:p>
            <a:r>
              <a:rPr lang="en-US"/>
              <a:t>Small storage – large  throughput  (e.g. notification broadcast/poll)</a:t>
            </a:r>
          </a:p>
          <a:p>
            <a:r>
              <a:rPr lang="en-US"/>
              <a:t>Large storage – small throughput (e.g. classic data/log store)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xmlns="" val="143175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2DEC1F-002D-FF4D-A5CD-41337DAB07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0CB04C1-4C79-AD46-982C-FD7150524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874869B-0587-D843-9BF0-BE598A72A527}"/>
              </a:ext>
            </a:extLst>
          </p:cNvPr>
          <p:cNvSpPr>
            <a:spLocks noGrp="1"/>
          </p:cNvSpPr>
          <p:nvPr>
            <p:ph type="dt" sz="half" idx="10"/>
          </p:nvPr>
        </p:nvSpPr>
        <p:spPr/>
        <p:txBody>
          <a:bodyPr/>
          <a:lstStyle/>
          <a:p>
            <a:fld id="{B8362156-D9DC-C441-B5C5-94D3B012D0AA}" type="datetimeFigureOut">
              <a:rPr lang="en-US" smtClean="0"/>
              <a:pPr/>
              <a:t>12/5/2019</a:t>
            </a:fld>
            <a:endParaRPr lang="en-US"/>
          </a:p>
        </p:txBody>
      </p:sp>
      <p:sp>
        <p:nvSpPr>
          <p:cNvPr id="5" name="Footer Placeholder 4">
            <a:extLst>
              <a:ext uri="{FF2B5EF4-FFF2-40B4-BE49-F238E27FC236}">
                <a16:creationId xmlns:a16="http://schemas.microsoft.com/office/drawing/2014/main" xmlns="" id="{2A97664D-844C-0841-BE51-213475BCE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CA2584-18B6-2845-90C6-2EEAF7BBB9C9}"/>
              </a:ext>
            </a:extLst>
          </p:cNvPr>
          <p:cNvSpPr>
            <a:spLocks noGrp="1"/>
          </p:cNvSpPr>
          <p:nvPr>
            <p:ph type="sldNum" sz="quarter" idx="12"/>
          </p:nvPr>
        </p:nvSpPr>
        <p:spPr/>
        <p:txBody>
          <a:bodyPr/>
          <a:lstStyle/>
          <a:p>
            <a:fld id="{638934A4-2236-504D-AE6D-D11148C73321}" type="slidenum">
              <a:rPr lang="en-US" smtClean="0"/>
              <a:pPr/>
              <a:t>‹#›</a:t>
            </a:fld>
            <a:endParaRPr lang="en-US"/>
          </a:p>
        </p:txBody>
      </p:sp>
    </p:spTree>
    <p:extLst>
      <p:ext uri="{BB962C8B-B14F-4D97-AF65-F5344CB8AC3E}">
        <p14:creationId xmlns:p14="http://schemas.microsoft.com/office/powerpoint/2010/main" xmlns="" val="406612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30401-F666-444B-9653-9879359DC3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05CC743-B036-7147-82BA-99EE4AB81D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9CC1A9-C6EE-CA43-AD03-3791ED055EA2}"/>
              </a:ext>
            </a:extLst>
          </p:cNvPr>
          <p:cNvSpPr>
            <a:spLocks noGrp="1"/>
          </p:cNvSpPr>
          <p:nvPr>
            <p:ph type="dt" sz="half" idx="10"/>
          </p:nvPr>
        </p:nvSpPr>
        <p:spPr/>
        <p:txBody>
          <a:bodyPr/>
          <a:lstStyle/>
          <a:p>
            <a:fld id="{B8362156-D9DC-C441-B5C5-94D3B012D0AA}" type="datetimeFigureOut">
              <a:rPr lang="en-US" smtClean="0"/>
              <a:pPr/>
              <a:t>12/5/2019</a:t>
            </a:fld>
            <a:endParaRPr lang="en-US"/>
          </a:p>
        </p:txBody>
      </p:sp>
      <p:sp>
        <p:nvSpPr>
          <p:cNvPr id="5" name="Footer Placeholder 4">
            <a:extLst>
              <a:ext uri="{FF2B5EF4-FFF2-40B4-BE49-F238E27FC236}">
                <a16:creationId xmlns:a16="http://schemas.microsoft.com/office/drawing/2014/main" xmlns="" id="{5C45D33D-3A89-3243-AD20-DA0072627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18FEBA0-D972-2144-A807-CDA6E239924A}"/>
              </a:ext>
            </a:extLst>
          </p:cNvPr>
          <p:cNvSpPr>
            <a:spLocks noGrp="1"/>
          </p:cNvSpPr>
          <p:nvPr>
            <p:ph type="sldNum" sz="quarter" idx="12"/>
          </p:nvPr>
        </p:nvSpPr>
        <p:spPr/>
        <p:txBody>
          <a:bodyPr/>
          <a:lstStyle/>
          <a:p>
            <a:fld id="{638934A4-2236-504D-AE6D-D11148C73321}" type="slidenum">
              <a:rPr lang="en-US" smtClean="0"/>
              <a:pPr/>
              <a:t>‹#›</a:t>
            </a:fld>
            <a:endParaRPr lang="en-US"/>
          </a:p>
        </p:txBody>
      </p:sp>
    </p:spTree>
    <p:extLst>
      <p:ext uri="{BB962C8B-B14F-4D97-AF65-F5344CB8AC3E}">
        <p14:creationId xmlns:p14="http://schemas.microsoft.com/office/powerpoint/2010/main" xmlns="" val="948194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0A59E53-B183-2C42-B4D2-ED30E0FD56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0A7E7DB-D230-3F48-A16A-5461D917C4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5A6769B-52A1-0C45-A2D3-19E96CFC4331}"/>
              </a:ext>
            </a:extLst>
          </p:cNvPr>
          <p:cNvSpPr>
            <a:spLocks noGrp="1"/>
          </p:cNvSpPr>
          <p:nvPr>
            <p:ph type="dt" sz="half" idx="10"/>
          </p:nvPr>
        </p:nvSpPr>
        <p:spPr/>
        <p:txBody>
          <a:bodyPr/>
          <a:lstStyle/>
          <a:p>
            <a:fld id="{B8362156-D9DC-C441-B5C5-94D3B012D0AA}" type="datetimeFigureOut">
              <a:rPr lang="en-US" smtClean="0"/>
              <a:pPr/>
              <a:t>12/5/2019</a:t>
            </a:fld>
            <a:endParaRPr lang="en-US"/>
          </a:p>
        </p:txBody>
      </p:sp>
      <p:sp>
        <p:nvSpPr>
          <p:cNvPr id="5" name="Footer Placeholder 4">
            <a:extLst>
              <a:ext uri="{FF2B5EF4-FFF2-40B4-BE49-F238E27FC236}">
                <a16:creationId xmlns:a16="http://schemas.microsoft.com/office/drawing/2014/main" xmlns="" id="{73203AD5-8A9E-4742-B5F2-3E389811F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FDB30C8-02E0-0C4C-BA3B-F128893EEE8D}"/>
              </a:ext>
            </a:extLst>
          </p:cNvPr>
          <p:cNvSpPr>
            <a:spLocks noGrp="1"/>
          </p:cNvSpPr>
          <p:nvPr>
            <p:ph type="sldNum" sz="quarter" idx="12"/>
          </p:nvPr>
        </p:nvSpPr>
        <p:spPr/>
        <p:txBody>
          <a:bodyPr/>
          <a:lstStyle/>
          <a:p>
            <a:fld id="{638934A4-2236-504D-AE6D-D11148C73321}" type="slidenum">
              <a:rPr lang="en-US" smtClean="0"/>
              <a:pPr/>
              <a:t>‹#›</a:t>
            </a:fld>
            <a:endParaRPr lang="en-US"/>
          </a:p>
        </p:txBody>
      </p:sp>
    </p:spTree>
    <p:extLst>
      <p:ext uri="{BB962C8B-B14F-4D97-AF65-F5344CB8AC3E}">
        <p14:creationId xmlns:p14="http://schemas.microsoft.com/office/powerpoint/2010/main" xmlns="" val="169482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58570" y="1344828"/>
            <a:ext cx="11474238" cy="1827423"/>
          </a:xfrm>
        </p:spPr>
        <p:txBody>
          <a:bodyPr>
            <a:spAutoFit/>
          </a:bodyPr>
          <a:lstStyle>
            <a:lvl1pPr marL="0" indent="0">
              <a:spcBef>
                <a:spcPts val="588"/>
              </a:spcBef>
              <a:buNone/>
              <a:defRPr sz="2745" spc="-29" baseline="0">
                <a:solidFill>
                  <a:srgbClr val="0072C6"/>
                </a:solidFill>
                <a:latin typeface="+mj-lt"/>
              </a:defRPr>
            </a:lvl1pPr>
            <a:lvl2pPr marL="224097" indent="-224097">
              <a:spcBef>
                <a:spcPts val="588"/>
              </a:spcBef>
              <a:buFont typeface="Arial" charset="0"/>
              <a:buChar char="•"/>
              <a:defRPr sz="1961"/>
            </a:lvl2pPr>
            <a:lvl3pPr marL="448193" indent="-224097">
              <a:spcBef>
                <a:spcPts val="588"/>
              </a:spcBef>
              <a:buFont typeface="Arial" charset="0"/>
              <a:buChar char="•"/>
              <a:defRPr/>
            </a:lvl3pPr>
            <a:lvl4pPr marL="672290" indent="-224097">
              <a:spcBef>
                <a:spcPts val="588"/>
              </a:spcBef>
              <a:buFont typeface="Arial" charset="0"/>
              <a:buChar char="•"/>
              <a:defRPr/>
            </a:lvl4pPr>
            <a:lvl5pPr marL="896386" indent="-224097">
              <a:spcBef>
                <a:spcPts val="588"/>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6359215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83B01"/>
                </a:solidFill>
              </a:defRPr>
            </a:lvl1pPr>
          </a:lstStyle>
          <a:p>
            <a:r>
              <a:rPr lang="en-US" dirty="0"/>
              <a:t>Click to edit Master title style</a:t>
            </a:r>
          </a:p>
        </p:txBody>
      </p:sp>
      <p:sp>
        <p:nvSpPr>
          <p:cNvPr id="6" name="Text Placeholder 5"/>
          <p:cNvSpPr>
            <a:spLocks noGrp="1"/>
          </p:cNvSpPr>
          <p:nvPr>
            <p:ph type="body" sz="quarter" idx="10"/>
          </p:nvPr>
        </p:nvSpPr>
        <p:spPr>
          <a:xfrm>
            <a:off x="269240" y="1189177"/>
            <a:ext cx="11653523" cy="4730913"/>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5964623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bwMode="gray">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4CB9D2F-F5F8-42D4-BF59-2CA4DB9E49E6}"/>
              </a:ext>
            </a:extLst>
          </p:cNvPr>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xmlns="" id="{76C5A0B1-2BDC-4805-909D-0A060D505BA1}"/>
              </a:ext>
            </a:extLst>
          </p:cNvPr>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MS logo white - EMF">
            <a:extLst>
              <a:ext uri="{FF2B5EF4-FFF2-40B4-BE49-F238E27FC236}">
                <a16:creationId xmlns:a16="http://schemas.microsoft.com/office/drawing/2014/main" xmlns=""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bwMode="black">
          <a:xfrm>
            <a:off x="451633" y="470067"/>
            <a:ext cx="1423303" cy="304828"/>
          </a:xfrm>
          <a:prstGeom prst="rect">
            <a:avLst/>
          </a:prstGeom>
        </p:spPr>
      </p:pic>
      <p:sp>
        <p:nvSpPr>
          <p:cNvPr id="11" name="Title 1">
            <a:extLst>
              <a:ext uri="{FF2B5EF4-FFF2-40B4-BE49-F238E27FC236}">
                <a16:creationId xmlns:a16="http://schemas.microsoft.com/office/drawing/2014/main" xmlns="" id="{381554F9-C402-420F-BE47-B4066E88E3B7}"/>
              </a:ext>
            </a:extLst>
          </p:cNvPr>
          <p:cNvSpPr>
            <a:spLocks noGrp="1"/>
          </p:cNvSpPr>
          <p:nvPr>
            <p:ph type="title" hasCustomPrompt="1"/>
          </p:nvPr>
        </p:nvSpPr>
        <p:spPr bwMode="gray">
          <a:xfrm>
            <a:off x="269302" y="1634613"/>
            <a:ext cx="6545155" cy="1793090"/>
          </a:xfrm>
          <a:noFill/>
        </p:spPr>
        <p:txBody>
          <a:bodyPr lIns="146304" tIns="91440" rIns="146304" bIns="91440" anchor="t" anchorCtr="0"/>
          <a:lstStyle>
            <a:lvl1pPr algn="l">
              <a:defRPr sz="5293" cap="none" spc="-98" baseline="0">
                <a:solidFill>
                  <a:schemeClr val="tx1"/>
                </a:solidFill>
                <a:latin typeface="+mj-lt"/>
              </a:defRPr>
            </a:lvl1pPr>
          </a:lstStyle>
          <a:p>
            <a:r>
              <a:rPr lang="en-US"/>
              <a:t>Presentation title</a:t>
            </a:r>
          </a:p>
        </p:txBody>
      </p:sp>
      <p:sp>
        <p:nvSpPr>
          <p:cNvPr id="12" name="Text Placeholder 4">
            <a:extLst>
              <a:ext uri="{FF2B5EF4-FFF2-40B4-BE49-F238E27FC236}">
                <a16:creationId xmlns:a16="http://schemas.microsoft.com/office/drawing/2014/main" xmlns="" id="{29BBA674-B9FC-4DBF-A40F-F694B1C5CE91}"/>
              </a:ext>
            </a:extLst>
          </p:cNvPr>
          <p:cNvSpPr>
            <a:spLocks noGrp="1"/>
          </p:cNvSpPr>
          <p:nvPr>
            <p:ph type="body" sz="quarter" idx="12" hasCustomPrompt="1"/>
          </p:nvPr>
        </p:nvSpPr>
        <p:spPr bwMode="gray">
          <a:xfrm>
            <a:off x="269302" y="3429000"/>
            <a:ext cx="6545155"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xmlns="" val="37695017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3_Blank">
    <p:bg>
      <p:bgPr>
        <a:solidFill>
          <a:srgbClr val="FFFFFF"/>
        </a:solidFill>
        <a:effectLst/>
      </p:bgPr>
    </p:bg>
    <p:spTree>
      <p:nvGrpSpPr>
        <p:cNvPr id="1" name=""/>
        <p:cNvGrpSpPr/>
        <p:nvPr/>
      </p:nvGrpSpPr>
      <p:grpSpPr>
        <a:xfrm>
          <a:off x="0" y="0"/>
          <a:ext cx="0" cy="0"/>
          <a:chOff x="0" y="0"/>
          <a:chExt cx="0" cy="0"/>
        </a:xfrm>
      </p:grpSpPr>
      <p:sp>
        <p:nvSpPr>
          <p:cNvPr id="413" name="Slide Number"/>
          <p:cNvSpPr>
            <a:spLocks noGrp="1"/>
          </p:cNvSpPr>
          <p:nvPr>
            <p:ph type="sldNum" sz="quarter" idx="2"/>
          </p:nvPr>
        </p:nvSpPr>
        <p:spPr>
          <a:xfrm>
            <a:off x="11105194" y="6412611"/>
            <a:ext cx="248609" cy="252604"/>
          </a:xfrm>
          <a:prstGeom prst="rect">
            <a:avLst/>
          </a:prstGeom>
        </p:spPr>
        <p:txBody>
          <a:bodyPr lIns="34289" tIns="34289" rIns="34289" bIns="34289"/>
          <a:lstStyle>
            <a:lvl1pPr defTabSz="914224">
              <a:defRPr sz="1200">
                <a:latin typeface="Arial" panose="020B0604020202020204" pitchFamily="34" charset="0"/>
                <a:ea typeface="Arial" panose="020B0604020202020204" pitchFamily="34" charset="0"/>
                <a:cs typeface="Arial" panose="020B0604020202020204" pitchFamily="34" charset="0"/>
                <a:sym typeface="Calibri"/>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xmlns="" val="65598820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xmlns="" val="36698928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xmlns=""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xmlns=""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xmlns="" val="3234096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pc="100" baseline="0">
                <a:solidFill>
                  <a:schemeClr val="tx1"/>
                </a:solidFill>
              </a:defRPr>
            </a:lvl3pPr>
            <a:lvl4pPr marL="914400" indent="-228600" defTabSz="762000">
              <a:buClr>
                <a:schemeClr val="tx2"/>
              </a:buClr>
              <a:defRPr spc="100" baseline="0">
                <a:solidFill>
                  <a:schemeClr val="tx1"/>
                </a:solidFill>
              </a:defRPr>
            </a:lvl4pPr>
            <a:lvl5pPr marL="1258888" indent="-228600" defTabSz="762000">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xmlns=""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xmlns="" val="19975447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xmlns=""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xmlns=""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2978743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EDF27-F75C-C14B-A6F7-32BD6D4934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768B606-D9B1-5B43-A19B-045EA10DC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0980DB-780D-FD4E-B12C-94FE412C3562}"/>
              </a:ext>
            </a:extLst>
          </p:cNvPr>
          <p:cNvSpPr>
            <a:spLocks noGrp="1"/>
          </p:cNvSpPr>
          <p:nvPr>
            <p:ph type="dt" sz="half" idx="10"/>
          </p:nvPr>
        </p:nvSpPr>
        <p:spPr/>
        <p:txBody>
          <a:bodyPr/>
          <a:lstStyle/>
          <a:p>
            <a:fld id="{B8362156-D9DC-C441-B5C5-94D3B012D0AA}" type="datetimeFigureOut">
              <a:rPr lang="en-US" smtClean="0"/>
              <a:pPr/>
              <a:t>12/5/2019</a:t>
            </a:fld>
            <a:endParaRPr lang="en-US"/>
          </a:p>
        </p:txBody>
      </p:sp>
      <p:sp>
        <p:nvSpPr>
          <p:cNvPr id="5" name="Footer Placeholder 4">
            <a:extLst>
              <a:ext uri="{FF2B5EF4-FFF2-40B4-BE49-F238E27FC236}">
                <a16:creationId xmlns:a16="http://schemas.microsoft.com/office/drawing/2014/main" xmlns="" id="{869F266D-BA1E-D145-959C-82EE6DAAF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AA9E5E-C860-8E4B-ACE9-432308991E1B}"/>
              </a:ext>
            </a:extLst>
          </p:cNvPr>
          <p:cNvSpPr>
            <a:spLocks noGrp="1"/>
          </p:cNvSpPr>
          <p:nvPr>
            <p:ph type="sldNum" sz="quarter" idx="12"/>
          </p:nvPr>
        </p:nvSpPr>
        <p:spPr/>
        <p:txBody>
          <a:bodyPr/>
          <a:lstStyle/>
          <a:p>
            <a:fld id="{638934A4-2236-504D-AE6D-D11148C73321}" type="slidenum">
              <a:rPr lang="en-US" smtClean="0"/>
              <a:pPr/>
              <a:t>‹#›</a:t>
            </a:fld>
            <a:endParaRPr lang="en-US"/>
          </a:p>
        </p:txBody>
      </p:sp>
    </p:spTree>
    <p:extLst>
      <p:ext uri="{BB962C8B-B14F-4D97-AF65-F5344CB8AC3E}">
        <p14:creationId xmlns:p14="http://schemas.microsoft.com/office/powerpoint/2010/main" xmlns="" val="595202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Arial" panose="020B0604020202020204" pitchFamily="34" charset="0"/>
              </a:defRPr>
            </a:lvl1pPr>
          </a:lstStyle>
          <a:p>
            <a:r>
              <a:rPr lang="en-US" dirty="0"/>
              <a:t>Demo title</a:t>
            </a:r>
          </a:p>
        </p:txBody>
      </p:sp>
      <p:sp>
        <p:nvSpPr>
          <p:cNvPr id="2" name="Rectangle 1"/>
          <p:cNvSpPr/>
          <p:nvPr userDrawn="1"/>
        </p:nvSpPr>
        <p:spPr>
          <a:xfrm>
            <a:off x="5529178" y="2715201"/>
            <a:ext cx="1133644" cy="369332"/>
          </a:xfrm>
          <a:prstGeom prst="rect">
            <a:avLst/>
          </a:prstGeom>
        </p:spPr>
        <p:txBody>
          <a:bodyPr wrap="none">
            <a:spAutoFit/>
          </a:bodyPr>
          <a:lstStyle/>
          <a:p>
            <a:pPr algn="ctr">
              <a:spcBef>
                <a:spcPts val="1200"/>
              </a:spcBef>
              <a:defRPr/>
            </a:pPr>
            <a:r>
              <a:rPr lang="en-US" sz="1800" cap="all" spc="500" dirty="0">
                <a:solidFill>
                  <a:srgbClr val="FFFFFF"/>
                </a:solidFill>
                <a:latin typeface="Arial" panose="020B0604020202020204" pitchFamily="34" charset="0"/>
                <a:ea typeface="Segoe UI Semilight" charset="0"/>
                <a:cs typeface="Arial" panose="020B0604020202020204" pitchFamily="34" charset="0"/>
              </a:rPr>
              <a:t>DEMO</a:t>
            </a:r>
          </a:p>
        </p:txBody>
      </p:sp>
    </p:spTree>
    <p:extLst>
      <p:ext uri="{BB962C8B-B14F-4D97-AF65-F5344CB8AC3E}">
        <p14:creationId xmlns:p14="http://schemas.microsoft.com/office/powerpoint/2010/main" xmlns="" val="10826490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C3F308F6-277D-4907-8B84-469082083A5E}"/>
              </a:ext>
            </a:extLst>
          </p:cNvPr>
          <p:cNvSpPr/>
          <p:nvPr userDrawn="1"/>
        </p:nvSpPr>
        <p:spPr>
          <a:xfrm>
            <a:off x="0" y="0"/>
            <a:ext cx="52904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DD723EC-4AC1-42C1-8097-95B60B661E1A}"/>
              </a:ext>
            </a:extLst>
          </p:cNvPr>
          <p:cNvSpPr>
            <a:spLocks noGrp="1"/>
          </p:cNvSpPr>
          <p:nvPr>
            <p:ph type="title"/>
          </p:nvPr>
        </p:nvSpPr>
        <p:spPr>
          <a:xfrm>
            <a:off x="269240" y="289511"/>
            <a:ext cx="4720857" cy="1046440"/>
          </a:xfrm>
        </p:spPr>
        <p:txBody>
          <a:bodyPr vert="horz" wrap="square" lIns="146304" tIns="91440" rIns="146304" bIns="91440" rtlCol="0" anchor="t">
            <a:noAutofit/>
          </a:bodyPr>
          <a:lstStyle>
            <a:lvl1pPr>
              <a:defRPr lang="en-US" sz="2800" b="0" kern="1200" cap="all" spc="0" baseline="0" dirty="0">
                <a:ln w="3175">
                  <a:noFill/>
                </a:ln>
                <a:solidFill>
                  <a:schemeClr val="bg1"/>
                </a:solidFill>
                <a:effectLst/>
                <a:latin typeface="Arial" panose="020B0604020202020204" pitchFamily="34" charset="0"/>
                <a:ea typeface="+mn-ea"/>
                <a:cs typeface="Arial" panose="020B0604020202020204" pitchFamily="34" charset="0"/>
              </a:defRPr>
            </a:lvl1pPr>
          </a:lstStyle>
          <a:p>
            <a:pPr marL="0" lvl="0" algn="l" defTabSz="914400" rtl="0" eaLnBrk="1" latinLnBrk="0" hangingPunct="1">
              <a:lnSpc>
                <a:spcPct val="100000"/>
              </a:lnSpc>
              <a:spcBef>
                <a:spcPct val="0"/>
              </a:spcBef>
              <a:buNone/>
            </a:pPr>
            <a:r>
              <a:rPr lang="en-US" dirty="0"/>
              <a:t>Click to edit Master title style</a:t>
            </a:r>
          </a:p>
        </p:txBody>
      </p:sp>
      <p:sp>
        <p:nvSpPr>
          <p:cNvPr id="6" name="Text Placeholder 5">
            <a:extLst>
              <a:ext uri="{FF2B5EF4-FFF2-40B4-BE49-F238E27FC236}">
                <a16:creationId xmlns:a16="http://schemas.microsoft.com/office/drawing/2014/main" xmlns="" id="{812886AA-A156-4EC6-A1EA-17C1BB0CF527}"/>
              </a:ext>
            </a:extLst>
          </p:cNvPr>
          <p:cNvSpPr>
            <a:spLocks noGrp="1"/>
          </p:cNvSpPr>
          <p:nvPr>
            <p:ph type="body" sz="quarter" idx="10"/>
          </p:nvPr>
        </p:nvSpPr>
        <p:spPr>
          <a:xfrm>
            <a:off x="269240" y="1769960"/>
            <a:ext cx="4547689" cy="4048455"/>
          </a:xfrm>
        </p:spPr>
        <p:txBody>
          <a:bodyPr>
            <a:normAutofit/>
          </a:bodyPr>
          <a:lstStyle>
            <a:lvl1pPr marL="0" indent="0">
              <a:lnSpc>
                <a:spcPct val="100000"/>
              </a:lnSpc>
              <a:spcBef>
                <a:spcPts val="1800"/>
              </a:spcBef>
              <a:spcAft>
                <a:spcPts val="600"/>
              </a:spcAft>
              <a:buClr>
                <a:schemeClr val="bg1"/>
              </a:buClr>
              <a:buNone/>
              <a:defRPr lang="en-US" sz="1400" spc="100" smtClean="0">
                <a:solidFill>
                  <a:schemeClr val="bg1"/>
                </a:solidFill>
                <a:latin typeface="Arial" panose="020B0604020202020204" pitchFamily="34" charset="0"/>
                <a:cs typeface="Arial" panose="020B0604020202020204" pitchFamily="34" charset="0"/>
              </a:defRPr>
            </a:lvl1pPr>
            <a:lvl2pPr marL="236546" indent="0">
              <a:lnSpc>
                <a:spcPct val="100000"/>
              </a:lnSpc>
              <a:spcBef>
                <a:spcPts val="600"/>
              </a:spcBef>
              <a:spcAft>
                <a:spcPts val="400"/>
              </a:spcAft>
              <a:buNone/>
              <a:defRPr lang="en-US" sz="1200" spc="50" baseline="0" smtClean="0">
                <a:solidFill>
                  <a:schemeClr val="bg1"/>
                </a:solidFill>
              </a:defRPr>
            </a:lvl2pPr>
            <a:lvl3pPr>
              <a:defRPr lang="en-US" smtClean="0">
                <a:solidFill>
                  <a:schemeClr val="tx1"/>
                </a:solidFill>
              </a:defRPr>
            </a:lvl3pPr>
            <a:lvl4pPr>
              <a:defRPr lang="en-US" smtClean="0">
                <a:solidFill>
                  <a:schemeClr val="tx1"/>
                </a:solidFill>
              </a:defRPr>
            </a:lvl4pPr>
            <a:lvl5pPr>
              <a:defRPr lang="en-US">
                <a:solidFill>
                  <a:schemeClr val="tx1"/>
                </a:solidFill>
              </a:defRPr>
            </a:lvl5pPr>
          </a:lstStyle>
          <a:p>
            <a:pPr marL="336145" lvl="0" indent="-336145" defTabSz="914400">
              <a:spcBef>
                <a:spcPts val="1000"/>
              </a:spcBef>
            </a:pPr>
            <a:r>
              <a:rPr lang="en-US" dirty="0"/>
              <a:t>Edit Master text styles</a:t>
            </a:r>
          </a:p>
          <a:p>
            <a:pPr marL="572691" lvl="1" indent="-336145" defTabSz="914400">
              <a:spcBef>
                <a:spcPts val="1000"/>
              </a:spcBef>
            </a:pPr>
            <a:r>
              <a:rPr lang="en-US" dirty="0"/>
              <a:t>subtitle</a:t>
            </a:r>
          </a:p>
        </p:txBody>
      </p:sp>
    </p:spTree>
    <p:extLst>
      <p:ext uri="{BB962C8B-B14F-4D97-AF65-F5344CB8AC3E}">
        <p14:creationId xmlns:p14="http://schemas.microsoft.com/office/powerpoint/2010/main" xmlns="" val="210876926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50138485"/>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3"/>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xmlns="" id="{E8FBB2BD-846C-4813-B494-1EA4319C74C7}"/>
              </a:ext>
            </a:extLst>
          </p:cNvPr>
          <p:cNvSpPr/>
          <p:nvPr userDrawn="1"/>
        </p:nvSpPr>
        <p:spPr>
          <a:xfrm>
            <a:off x="0" y="1189176"/>
            <a:ext cx="12192000" cy="567605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xmlns="" val="27065422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E5842-64FD-C643-9172-6599B41988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7B774D2-55A2-EF4E-A2F2-91997421D7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B983290-3338-B342-BC37-63DC7520A26A}"/>
              </a:ext>
            </a:extLst>
          </p:cNvPr>
          <p:cNvSpPr>
            <a:spLocks noGrp="1"/>
          </p:cNvSpPr>
          <p:nvPr>
            <p:ph type="dt" sz="half" idx="10"/>
          </p:nvPr>
        </p:nvSpPr>
        <p:spPr/>
        <p:txBody>
          <a:bodyPr/>
          <a:lstStyle/>
          <a:p>
            <a:fld id="{B8362156-D9DC-C441-B5C5-94D3B012D0AA}" type="datetimeFigureOut">
              <a:rPr lang="en-US" smtClean="0"/>
              <a:pPr/>
              <a:t>12/5/2019</a:t>
            </a:fld>
            <a:endParaRPr lang="en-US"/>
          </a:p>
        </p:txBody>
      </p:sp>
      <p:sp>
        <p:nvSpPr>
          <p:cNvPr id="5" name="Footer Placeholder 4">
            <a:extLst>
              <a:ext uri="{FF2B5EF4-FFF2-40B4-BE49-F238E27FC236}">
                <a16:creationId xmlns:a16="http://schemas.microsoft.com/office/drawing/2014/main" xmlns="" id="{BF2D8ECB-0F1D-C344-AF5B-6327B679C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6B0B9B1-596A-C64E-A4D5-F9851F0D959F}"/>
              </a:ext>
            </a:extLst>
          </p:cNvPr>
          <p:cNvSpPr>
            <a:spLocks noGrp="1"/>
          </p:cNvSpPr>
          <p:nvPr>
            <p:ph type="sldNum" sz="quarter" idx="12"/>
          </p:nvPr>
        </p:nvSpPr>
        <p:spPr/>
        <p:txBody>
          <a:bodyPr/>
          <a:lstStyle/>
          <a:p>
            <a:fld id="{638934A4-2236-504D-AE6D-D11148C73321}" type="slidenum">
              <a:rPr lang="en-US" smtClean="0"/>
              <a:pPr/>
              <a:t>‹#›</a:t>
            </a:fld>
            <a:endParaRPr lang="en-US"/>
          </a:p>
        </p:txBody>
      </p:sp>
    </p:spTree>
    <p:extLst>
      <p:ext uri="{BB962C8B-B14F-4D97-AF65-F5344CB8AC3E}">
        <p14:creationId xmlns:p14="http://schemas.microsoft.com/office/powerpoint/2010/main" xmlns="" val="299714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3C66C-9F6A-FF44-93FE-CF612954A8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FF76DA5-B1B6-F84F-B306-4682F52455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D82D6B6-9D2C-6946-B290-B4EDD2516C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636B927-0158-4140-9B9F-A36BA2BF8D36}"/>
              </a:ext>
            </a:extLst>
          </p:cNvPr>
          <p:cNvSpPr>
            <a:spLocks noGrp="1"/>
          </p:cNvSpPr>
          <p:nvPr>
            <p:ph type="dt" sz="half" idx="10"/>
          </p:nvPr>
        </p:nvSpPr>
        <p:spPr/>
        <p:txBody>
          <a:bodyPr/>
          <a:lstStyle/>
          <a:p>
            <a:fld id="{B8362156-D9DC-C441-B5C5-94D3B012D0AA}" type="datetimeFigureOut">
              <a:rPr lang="en-US" smtClean="0"/>
              <a:pPr/>
              <a:t>12/5/2019</a:t>
            </a:fld>
            <a:endParaRPr lang="en-US"/>
          </a:p>
        </p:txBody>
      </p:sp>
      <p:sp>
        <p:nvSpPr>
          <p:cNvPr id="6" name="Footer Placeholder 5">
            <a:extLst>
              <a:ext uri="{FF2B5EF4-FFF2-40B4-BE49-F238E27FC236}">
                <a16:creationId xmlns:a16="http://schemas.microsoft.com/office/drawing/2014/main" xmlns="" id="{4B8F7ECF-63C7-1D4D-A490-343EE22D55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CA669F6-EE1F-DE47-AA02-063D3EFBFBA9}"/>
              </a:ext>
            </a:extLst>
          </p:cNvPr>
          <p:cNvSpPr>
            <a:spLocks noGrp="1"/>
          </p:cNvSpPr>
          <p:nvPr>
            <p:ph type="sldNum" sz="quarter" idx="12"/>
          </p:nvPr>
        </p:nvSpPr>
        <p:spPr/>
        <p:txBody>
          <a:bodyPr/>
          <a:lstStyle/>
          <a:p>
            <a:fld id="{638934A4-2236-504D-AE6D-D11148C73321}" type="slidenum">
              <a:rPr lang="en-US" smtClean="0"/>
              <a:pPr/>
              <a:t>‹#›</a:t>
            </a:fld>
            <a:endParaRPr lang="en-US"/>
          </a:p>
        </p:txBody>
      </p:sp>
    </p:spTree>
    <p:extLst>
      <p:ext uri="{BB962C8B-B14F-4D97-AF65-F5344CB8AC3E}">
        <p14:creationId xmlns:p14="http://schemas.microsoft.com/office/powerpoint/2010/main" xmlns="" val="47791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BE8216-1F44-CE48-BA6F-05CFD63809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0F69FEB-E129-CE44-83FD-B7387933E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27B50F4-9093-4A42-A9CB-4F6FA89DB2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5052530-90C5-064D-9235-23CC8544F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67C95D5-F3FF-094A-A1BF-E19F090B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4844D28-A749-5945-9F6D-C23F13D467F6}"/>
              </a:ext>
            </a:extLst>
          </p:cNvPr>
          <p:cNvSpPr>
            <a:spLocks noGrp="1"/>
          </p:cNvSpPr>
          <p:nvPr>
            <p:ph type="dt" sz="half" idx="10"/>
          </p:nvPr>
        </p:nvSpPr>
        <p:spPr/>
        <p:txBody>
          <a:bodyPr/>
          <a:lstStyle/>
          <a:p>
            <a:fld id="{B8362156-D9DC-C441-B5C5-94D3B012D0AA}" type="datetimeFigureOut">
              <a:rPr lang="en-US" smtClean="0"/>
              <a:pPr/>
              <a:t>12/5/2019</a:t>
            </a:fld>
            <a:endParaRPr lang="en-US"/>
          </a:p>
        </p:txBody>
      </p:sp>
      <p:sp>
        <p:nvSpPr>
          <p:cNvPr id="8" name="Footer Placeholder 7">
            <a:extLst>
              <a:ext uri="{FF2B5EF4-FFF2-40B4-BE49-F238E27FC236}">
                <a16:creationId xmlns:a16="http://schemas.microsoft.com/office/drawing/2014/main" xmlns="" id="{69D07040-D475-C943-B869-00EE55C48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9CF746-5190-274E-9275-35079F9FACEC}"/>
              </a:ext>
            </a:extLst>
          </p:cNvPr>
          <p:cNvSpPr>
            <a:spLocks noGrp="1"/>
          </p:cNvSpPr>
          <p:nvPr>
            <p:ph type="sldNum" sz="quarter" idx="12"/>
          </p:nvPr>
        </p:nvSpPr>
        <p:spPr/>
        <p:txBody>
          <a:bodyPr/>
          <a:lstStyle/>
          <a:p>
            <a:fld id="{638934A4-2236-504D-AE6D-D11148C73321}" type="slidenum">
              <a:rPr lang="en-US" smtClean="0"/>
              <a:pPr/>
              <a:t>‹#›</a:t>
            </a:fld>
            <a:endParaRPr lang="en-US"/>
          </a:p>
        </p:txBody>
      </p:sp>
    </p:spTree>
    <p:extLst>
      <p:ext uri="{BB962C8B-B14F-4D97-AF65-F5344CB8AC3E}">
        <p14:creationId xmlns:p14="http://schemas.microsoft.com/office/powerpoint/2010/main" xmlns="" val="51162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138C2-F13C-A54D-8948-14C688A19B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78FE2E7-39ED-2B49-9E05-E180B4493563}"/>
              </a:ext>
            </a:extLst>
          </p:cNvPr>
          <p:cNvSpPr>
            <a:spLocks noGrp="1"/>
          </p:cNvSpPr>
          <p:nvPr>
            <p:ph type="dt" sz="half" idx="10"/>
          </p:nvPr>
        </p:nvSpPr>
        <p:spPr/>
        <p:txBody>
          <a:bodyPr/>
          <a:lstStyle/>
          <a:p>
            <a:fld id="{B8362156-D9DC-C441-B5C5-94D3B012D0AA}" type="datetimeFigureOut">
              <a:rPr lang="en-US" smtClean="0"/>
              <a:pPr/>
              <a:t>12/5/2019</a:t>
            </a:fld>
            <a:endParaRPr lang="en-US"/>
          </a:p>
        </p:txBody>
      </p:sp>
      <p:sp>
        <p:nvSpPr>
          <p:cNvPr id="4" name="Footer Placeholder 3">
            <a:extLst>
              <a:ext uri="{FF2B5EF4-FFF2-40B4-BE49-F238E27FC236}">
                <a16:creationId xmlns:a16="http://schemas.microsoft.com/office/drawing/2014/main" xmlns="" id="{C9B102FF-F208-9745-989B-43EA3D1FB7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71EA07C-6665-914F-96F3-DCA3CF6DE0E3}"/>
              </a:ext>
            </a:extLst>
          </p:cNvPr>
          <p:cNvSpPr>
            <a:spLocks noGrp="1"/>
          </p:cNvSpPr>
          <p:nvPr>
            <p:ph type="sldNum" sz="quarter" idx="12"/>
          </p:nvPr>
        </p:nvSpPr>
        <p:spPr/>
        <p:txBody>
          <a:bodyPr/>
          <a:lstStyle/>
          <a:p>
            <a:fld id="{638934A4-2236-504D-AE6D-D11148C73321}" type="slidenum">
              <a:rPr lang="en-US" smtClean="0"/>
              <a:pPr/>
              <a:t>‹#›</a:t>
            </a:fld>
            <a:endParaRPr lang="en-US"/>
          </a:p>
        </p:txBody>
      </p:sp>
    </p:spTree>
    <p:extLst>
      <p:ext uri="{BB962C8B-B14F-4D97-AF65-F5344CB8AC3E}">
        <p14:creationId xmlns:p14="http://schemas.microsoft.com/office/powerpoint/2010/main" xmlns="" val="44223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6A053FA-C1A0-5047-AB4A-CA2657BDE1A7}"/>
              </a:ext>
            </a:extLst>
          </p:cNvPr>
          <p:cNvSpPr>
            <a:spLocks noGrp="1"/>
          </p:cNvSpPr>
          <p:nvPr>
            <p:ph type="dt" sz="half" idx="10"/>
          </p:nvPr>
        </p:nvSpPr>
        <p:spPr/>
        <p:txBody>
          <a:bodyPr/>
          <a:lstStyle/>
          <a:p>
            <a:fld id="{B8362156-D9DC-C441-B5C5-94D3B012D0AA}" type="datetimeFigureOut">
              <a:rPr lang="en-US" smtClean="0"/>
              <a:pPr/>
              <a:t>12/5/2019</a:t>
            </a:fld>
            <a:endParaRPr lang="en-US"/>
          </a:p>
        </p:txBody>
      </p:sp>
      <p:sp>
        <p:nvSpPr>
          <p:cNvPr id="3" name="Footer Placeholder 2">
            <a:extLst>
              <a:ext uri="{FF2B5EF4-FFF2-40B4-BE49-F238E27FC236}">
                <a16:creationId xmlns:a16="http://schemas.microsoft.com/office/drawing/2014/main" xmlns="" id="{CD78DD55-1C62-6549-AA5D-C561D5D042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C5960CC-179F-AE4A-8E3C-73524F951557}"/>
              </a:ext>
            </a:extLst>
          </p:cNvPr>
          <p:cNvSpPr>
            <a:spLocks noGrp="1"/>
          </p:cNvSpPr>
          <p:nvPr>
            <p:ph type="sldNum" sz="quarter" idx="12"/>
          </p:nvPr>
        </p:nvSpPr>
        <p:spPr/>
        <p:txBody>
          <a:bodyPr/>
          <a:lstStyle/>
          <a:p>
            <a:fld id="{638934A4-2236-504D-AE6D-D11148C73321}" type="slidenum">
              <a:rPr lang="en-US" smtClean="0"/>
              <a:pPr/>
              <a:t>‹#›</a:t>
            </a:fld>
            <a:endParaRPr lang="en-US"/>
          </a:p>
        </p:txBody>
      </p:sp>
    </p:spTree>
    <p:extLst>
      <p:ext uri="{BB962C8B-B14F-4D97-AF65-F5344CB8AC3E}">
        <p14:creationId xmlns:p14="http://schemas.microsoft.com/office/powerpoint/2010/main" xmlns="" val="197281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16849-E1ED-7649-A21B-2A2193BF7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9B10E00-1E99-984B-8854-B8EAA607C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349B2EA-4735-8F41-961F-3AA34EEDE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F588BCE-B337-8D41-A118-BDA0705008A7}"/>
              </a:ext>
            </a:extLst>
          </p:cNvPr>
          <p:cNvSpPr>
            <a:spLocks noGrp="1"/>
          </p:cNvSpPr>
          <p:nvPr>
            <p:ph type="dt" sz="half" idx="10"/>
          </p:nvPr>
        </p:nvSpPr>
        <p:spPr/>
        <p:txBody>
          <a:bodyPr/>
          <a:lstStyle/>
          <a:p>
            <a:fld id="{B8362156-D9DC-C441-B5C5-94D3B012D0AA}" type="datetimeFigureOut">
              <a:rPr lang="en-US" smtClean="0"/>
              <a:pPr/>
              <a:t>12/5/2019</a:t>
            </a:fld>
            <a:endParaRPr lang="en-US"/>
          </a:p>
        </p:txBody>
      </p:sp>
      <p:sp>
        <p:nvSpPr>
          <p:cNvPr id="6" name="Footer Placeholder 5">
            <a:extLst>
              <a:ext uri="{FF2B5EF4-FFF2-40B4-BE49-F238E27FC236}">
                <a16:creationId xmlns:a16="http://schemas.microsoft.com/office/drawing/2014/main" xmlns="" id="{5CC8DE02-1849-C34F-BF89-69346B1D6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1DF0E21-BAD3-864C-BA33-2458FDC25757}"/>
              </a:ext>
            </a:extLst>
          </p:cNvPr>
          <p:cNvSpPr>
            <a:spLocks noGrp="1"/>
          </p:cNvSpPr>
          <p:nvPr>
            <p:ph type="sldNum" sz="quarter" idx="12"/>
          </p:nvPr>
        </p:nvSpPr>
        <p:spPr/>
        <p:txBody>
          <a:bodyPr/>
          <a:lstStyle/>
          <a:p>
            <a:fld id="{638934A4-2236-504D-AE6D-D11148C73321}" type="slidenum">
              <a:rPr lang="en-US" smtClean="0"/>
              <a:pPr/>
              <a:t>‹#›</a:t>
            </a:fld>
            <a:endParaRPr lang="en-US"/>
          </a:p>
        </p:txBody>
      </p:sp>
    </p:spTree>
    <p:extLst>
      <p:ext uri="{BB962C8B-B14F-4D97-AF65-F5344CB8AC3E}">
        <p14:creationId xmlns:p14="http://schemas.microsoft.com/office/powerpoint/2010/main" xmlns="" val="404181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EBF0C-5D32-4947-83A7-EB0387FFE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4B73E98-90D0-5B48-B5A1-467D7B328C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298E035-6B50-EC48-A9A7-0FBDE6A2D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481BA2E-00FA-CD4E-AD7B-4C43797344FC}"/>
              </a:ext>
            </a:extLst>
          </p:cNvPr>
          <p:cNvSpPr>
            <a:spLocks noGrp="1"/>
          </p:cNvSpPr>
          <p:nvPr>
            <p:ph type="dt" sz="half" idx="10"/>
          </p:nvPr>
        </p:nvSpPr>
        <p:spPr/>
        <p:txBody>
          <a:bodyPr/>
          <a:lstStyle/>
          <a:p>
            <a:fld id="{B8362156-D9DC-C441-B5C5-94D3B012D0AA}" type="datetimeFigureOut">
              <a:rPr lang="en-US" smtClean="0"/>
              <a:pPr/>
              <a:t>12/5/2019</a:t>
            </a:fld>
            <a:endParaRPr lang="en-US"/>
          </a:p>
        </p:txBody>
      </p:sp>
      <p:sp>
        <p:nvSpPr>
          <p:cNvPr id="6" name="Footer Placeholder 5">
            <a:extLst>
              <a:ext uri="{FF2B5EF4-FFF2-40B4-BE49-F238E27FC236}">
                <a16:creationId xmlns:a16="http://schemas.microsoft.com/office/drawing/2014/main" xmlns="" id="{A34939A7-0D96-DA46-956E-2EF341E222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A6AC97F-A287-8E40-953E-E637DD4329B4}"/>
              </a:ext>
            </a:extLst>
          </p:cNvPr>
          <p:cNvSpPr>
            <a:spLocks noGrp="1"/>
          </p:cNvSpPr>
          <p:nvPr>
            <p:ph type="sldNum" sz="quarter" idx="12"/>
          </p:nvPr>
        </p:nvSpPr>
        <p:spPr/>
        <p:txBody>
          <a:bodyPr/>
          <a:lstStyle/>
          <a:p>
            <a:fld id="{638934A4-2236-504D-AE6D-D11148C73321}" type="slidenum">
              <a:rPr lang="en-US" smtClean="0"/>
              <a:pPr/>
              <a:t>‹#›</a:t>
            </a:fld>
            <a:endParaRPr lang="en-US"/>
          </a:p>
        </p:txBody>
      </p:sp>
    </p:spTree>
    <p:extLst>
      <p:ext uri="{BB962C8B-B14F-4D97-AF65-F5344CB8AC3E}">
        <p14:creationId xmlns:p14="http://schemas.microsoft.com/office/powerpoint/2010/main" xmlns="" val="2090773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5B03A0B-775D-7F45-9A0D-0C24B4C612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2CA4DED-A24F-F642-80ED-EB7FD1DC1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5EC339-387E-6C48-9325-8D78B850F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62156-D9DC-C441-B5C5-94D3B012D0AA}" type="datetimeFigureOut">
              <a:rPr lang="en-US" smtClean="0"/>
              <a:pPr/>
              <a:t>12/5/2019</a:t>
            </a:fld>
            <a:endParaRPr lang="en-US"/>
          </a:p>
        </p:txBody>
      </p:sp>
      <p:sp>
        <p:nvSpPr>
          <p:cNvPr id="5" name="Footer Placeholder 4">
            <a:extLst>
              <a:ext uri="{FF2B5EF4-FFF2-40B4-BE49-F238E27FC236}">
                <a16:creationId xmlns:a16="http://schemas.microsoft.com/office/drawing/2014/main" xmlns="" id="{5065C46F-6513-604B-ADED-E981A85A6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9875780-A10C-9A4A-BAF1-857A94AA3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934A4-2236-504D-AE6D-D11148C73321}" type="slidenum">
              <a:rPr lang="en-US" smtClean="0"/>
              <a:pPr/>
              <a:t>‹#›</a:t>
            </a:fld>
            <a:endParaRPr lang="en-US"/>
          </a:p>
        </p:txBody>
      </p:sp>
    </p:spTree>
    <p:extLst>
      <p:ext uri="{BB962C8B-B14F-4D97-AF65-F5344CB8AC3E}">
        <p14:creationId xmlns:p14="http://schemas.microsoft.com/office/powerpoint/2010/main" xmlns="" val="3060762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9" r:id="rId19"/>
    <p:sldLayoutId id="2147483670" r:id="rId20"/>
    <p:sldLayoutId id="2147483671" r:id="rId21"/>
    <p:sldLayoutId id="2147483672" r:id="rId22"/>
    <p:sldLayoutId id="2147483673"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pricing/details/cosmos-db/" TargetMode="External"/><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pricing/details/cosmos-db/"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5.svg"/><Relationship Id="rId7" Type="http://schemas.openxmlformats.org/officeDocument/2006/relationships/image" Target="../media/image16.jpeg"/><Relationship Id="rId2" Type="http://schemas.openxmlformats.org/officeDocument/2006/relationships/image" Target="../media/image13.png"/><Relationship Id="rId1" Type="http://schemas.openxmlformats.org/officeDocument/2006/relationships/slideLayout" Target="../slideLayouts/slideLayout22.xml"/><Relationship Id="rId6" Type="http://schemas.openxmlformats.org/officeDocument/2006/relationships/image" Target="../media/image15.png"/><Relationship Id="rId5" Type="http://schemas.openxmlformats.org/officeDocument/2006/relationships/image" Target="../media/image17.sv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emf"/><Relationship Id="rId10" Type="http://schemas.openxmlformats.org/officeDocument/2006/relationships/image" Target="../media/image44.png"/><Relationship Id="rId4" Type="http://schemas.openxmlformats.org/officeDocument/2006/relationships/image" Target="../media/image38.emf"/><Relationship Id="rId9" Type="http://schemas.openxmlformats.org/officeDocument/2006/relationships/image" Target="../media/image43.png"/></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jpeg"/><Relationship Id="rId2" Type="http://schemas.openxmlformats.org/officeDocument/2006/relationships/notesSlide" Target="../notesSlides/notesSlide54.xml"/><Relationship Id="rId1" Type="http://schemas.openxmlformats.org/officeDocument/2006/relationships/slideLayout" Target="../slideLayouts/slideLayout12.xml"/><Relationship Id="rId6" Type="http://schemas.openxmlformats.org/officeDocument/2006/relationships/image" Target="../media/image51.jpeg"/><Relationship Id="rId5" Type="http://schemas.openxmlformats.org/officeDocument/2006/relationships/image" Target="../media/image50.png"/><Relationship Id="rId4" Type="http://schemas.openxmlformats.org/officeDocument/2006/relationships/image" Target="../media/image49.png"/></Relationships>
</file>

<file path=ppt/slides/_rels/slide74.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7.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png"/><Relationship Id="rId4" Type="http://schemas.openxmlformats.org/officeDocument/2006/relationships/image" Target="../media/image54.png"/></Relationships>
</file>

<file path=ppt/slides/_rels/slide7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8.png"/><Relationship Id="rId7" Type="http://schemas.openxmlformats.org/officeDocument/2006/relationships/image" Target="../media/image63.sv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emf"/><Relationship Id="rId4" Type="http://schemas.openxmlformats.org/officeDocument/2006/relationships/image" Target="../media/image47.png"/><Relationship Id="rId9" Type="http://schemas.openxmlformats.org/officeDocument/2006/relationships/image" Target="../media/image65.sv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7.xml"/><Relationship Id="rId1" Type="http://schemas.openxmlformats.org/officeDocument/2006/relationships/slideLayout" Target="../slideLayouts/slideLayout1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7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57.png"/><Relationship Id="rId4" Type="http://schemas.openxmlformats.org/officeDocument/2006/relationships/image" Target="../media/image66.png"/><Relationship Id="rId9" Type="http://schemas.openxmlformats.org/officeDocument/2006/relationships/image" Target="../media/image68.png"/></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8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84.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84.svg"/><Relationship Id="rId5" Type="http://schemas.openxmlformats.org/officeDocument/2006/relationships/image" Target="../media/image70.png"/><Relationship Id="rId4" Type="http://schemas.openxmlformats.org/officeDocument/2006/relationships/image" Target="../media/image58.png"/></Relationships>
</file>

<file path=ppt/slides/_rels/slide8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335A3888-611A-4FC3-8A75-2D38F84CB14B}"/>
              </a:ext>
            </a:extLst>
          </p:cNvPr>
          <p:cNvSpPr>
            <a:spLocks noGrp="1"/>
          </p:cNvSpPr>
          <p:nvPr>
            <p:ph type="title"/>
          </p:nvPr>
        </p:nvSpPr>
        <p:spPr>
          <a:xfrm>
            <a:off x="269302" y="2016750"/>
            <a:ext cx="6545155" cy="1793090"/>
          </a:xfrm>
        </p:spPr>
        <p:txBody>
          <a:bodyPr/>
          <a:lstStyle/>
          <a:p>
            <a:pPr>
              <a:spcBef>
                <a:spcPts val="1200"/>
              </a:spcBef>
            </a:pPr>
            <a:r>
              <a:rPr lang="en-US" sz="5000" spc="0" dirty="0">
                <a:latin typeface="Arial" panose="020B0604020202020204" pitchFamily="34" charset="0"/>
                <a:ea typeface="Segoe UI Semilight" charset="0"/>
              </a:rPr>
              <a:t>Azure Cosmos DB</a:t>
            </a:r>
            <a:br>
              <a:rPr lang="en-US" sz="5000" spc="0" dirty="0">
                <a:latin typeface="Arial" panose="020B0604020202020204" pitchFamily="34" charset="0"/>
                <a:ea typeface="Segoe UI Semilight" charset="0"/>
              </a:rPr>
            </a:br>
            <a:r>
              <a:rPr lang="en-US" sz="2000" spc="0" dirty="0">
                <a:latin typeface="Arial" panose="020B0604020202020204" pitchFamily="34" charset="0"/>
                <a:ea typeface="Segoe UI Semilight" charset="0"/>
              </a:rPr>
              <a:t>Technical Deep Dive</a:t>
            </a:r>
            <a:endParaRPr lang="en-US" sz="3600" spc="0" dirty="0">
              <a:latin typeface="Arial" panose="020B0604020202020204" pitchFamily="34" charset="0"/>
              <a:ea typeface="Segoe UI Semilight" charset="0"/>
            </a:endParaRPr>
          </a:p>
        </p:txBody>
      </p:sp>
    </p:spTree>
    <p:extLst>
      <p:ext uri="{BB962C8B-B14F-4D97-AF65-F5344CB8AC3E}">
        <p14:creationId xmlns:p14="http://schemas.microsoft.com/office/powerpoint/2010/main" xmlns="" val="8010555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50"/>
                                        <p:tgtEl>
                                          <p:spTgt spid="8"/>
                                        </p:tgtEl>
                                      </p:cBhvr>
                                    </p:animEffect>
                                    <p:anim calcmode="lin" valueType="num">
                                      <p:cBhvr>
                                        <p:cTn id="8" dur="350" fill="hold"/>
                                        <p:tgtEl>
                                          <p:spTgt spid="8"/>
                                        </p:tgtEl>
                                        <p:attrNameLst>
                                          <p:attrName>ppt_x</p:attrName>
                                        </p:attrNameLst>
                                      </p:cBhvr>
                                      <p:tavLst>
                                        <p:tav tm="0">
                                          <p:val>
                                            <p:strVal val="#ppt_x"/>
                                          </p:val>
                                        </p:tav>
                                        <p:tav tm="100000">
                                          <p:val>
                                            <p:strVal val="#ppt_x"/>
                                          </p:val>
                                        </p:tav>
                                      </p:tavLst>
                                    </p:anim>
                                    <p:anim calcmode="lin" valueType="num">
                                      <p:cBhvr>
                                        <p:cTn id="9" dur="3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xmlns="" id="{0E8213A7-609E-4BCC-A0D9-1430910CE3D7}"/>
              </a:ext>
            </a:extLst>
          </p:cNvPr>
          <p:cNvSpPr>
            <a:spLocks noGrp="1"/>
          </p:cNvSpPr>
          <p:nvPr>
            <p:ph type="title"/>
          </p:nvPr>
        </p:nvSpPr>
        <p:spPr>
          <a:xfrm>
            <a:off x="268907" y="336048"/>
            <a:ext cx="11654187" cy="899537"/>
          </a:xfrm>
          <a:noFill/>
          <a:ln>
            <a:noFill/>
          </a:ln>
        </p:spPr>
        <p:txBody>
          <a:bodyPr>
            <a:normAutofit/>
          </a:bodyPr>
          <a:lstStyle/>
          <a:p>
            <a:pPr lvl="0"/>
            <a:r>
              <a:rPr lang="en-US" sz="4000" dirty="0">
                <a:latin typeface="Arial" panose="020B0604020202020204" pitchFamily="34" charset="0"/>
                <a:cs typeface="Arial" panose="020B0604020202020204" pitchFamily="34" charset="0"/>
              </a:rPr>
              <a:t>Turnkey Global Distribution</a:t>
            </a:r>
          </a:p>
        </p:txBody>
      </p:sp>
      <p:sp>
        <p:nvSpPr>
          <p:cNvPr id="3" name="Text Placeholder 2">
            <a:extLst>
              <a:ext uri="{FF2B5EF4-FFF2-40B4-BE49-F238E27FC236}">
                <a16:creationId xmlns:a16="http://schemas.microsoft.com/office/drawing/2014/main" xmlns="" id="{B574CAA1-FFA2-4A42-BEB5-61B1D76726BE}"/>
              </a:ext>
            </a:extLst>
          </p:cNvPr>
          <p:cNvSpPr>
            <a:spLocks noGrp="1"/>
          </p:cNvSpPr>
          <p:nvPr>
            <p:ph type="body" sz="quarter" idx="10"/>
          </p:nvPr>
        </p:nvSpPr>
        <p:spPr>
          <a:xfrm>
            <a:off x="320861" y="1574541"/>
            <a:ext cx="4962456" cy="1429109"/>
          </a:xfrm>
        </p:spPr>
        <p:txBody>
          <a:bodyPr/>
          <a:lstStyle/>
          <a:p>
            <a:r>
              <a:rPr lang="en-US" sz="1600" dirty="0"/>
              <a:t>Put your data where your users are in minutes </a:t>
            </a:r>
          </a:p>
          <a:p>
            <a:endParaRPr lang="en-US" dirty="0"/>
          </a:p>
          <a:p>
            <a:r>
              <a:rPr lang="en-US" sz="1600" b="0" dirty="0">
                <a:solidFill>
                  <a:schemeClr val="tx1"/>
                </a:solidFill>
                <a:ea typeface="Segoe UI Semilight" charset="0"/>
              </a:rPr>
              <a:t>Automatically replicate all your data around the world, and across more regions than Amazon and Google combined.</a:t>
            </a:r>
          </a:p>
        </p:txBody>
      </p:sp>
      <p:sp>
        <p:nvSpPr>
          <p:cNvPr id="47" name="Content Placeholder 2">
            <a:extLst>
              <a:ext uri="{FF2B5EF4-FFF2-40B4-BE49-F238E27FC236}">
                <a16:creationId xmlns:a16="http://schemas.microsoft.com/office/drawing/2014/main" xmlns="" id="{43F16E5B-CB15-4BD8-8B72-A7466CE5085E}"/>
              </a:ext>
            </a:extLst>
          </p:cNvPr>
          <p:cNvSpPr txBox="1">
            <a:spLocks/>
          </p:cNvSpPr>
          <p:nvPr/>
        </p:nvSpPr>
        <p:spPr>
          <a:xfrm>
            <a:off x="332602" y="3217419"/>
            <a:ext cx="4170803" cy="2028233"/>
          </a:xfrm>
          <a:prstGeom prst="rect">
            <a:avLst/>
          </a:prstGeom>
        </p:spPr>
        <p:txBody>
          <a:bodyPr vert="horz" wrap="square" lIns="91427" tIns="45713" rIns="91427" bIns="45713"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695" indent="-285695" defTabSz="914225">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Available in </a:t>
            </a:r>
            <a:r>
              <a:rPr lang="en-US" sz="1600" spc="50" dirty="0">
                <a:solidFill>
                  <a:srgbClr val="505050"/>
                </a:solidFill>
                <a:latin typeface="Arial" panose="020B0604020202020204" pitchFamily="34" charset="0"/>
                <a:ea typeface="Segoe UI Semilight" charset="0"/>
                <a:cs typeface="Arial" panose="020B0604020202020204" pitchFamily="34" charset="0"/>
                <a:hlinkClick r:id="rId3"/>
              </a:rPr>
              <a:t>all Azure regions</a:t>
            </a:r>
            <a:endParaRPr lang="en-US" sz="1600" spc="50" dirty="0">
              <a:solidFill>
                <a:srgbClr val="505050"/>
              </a:solidFill>
              <a:latin typeface="Arial" panose="020B0604020202020204" pitchFamily="34" charset="0"/>
              <a:ea typeface="Segoe UI Semilight" charset="0"/>
              <a:cs typeface="Arial" panose="020B0604020202020204" pitchFamily="34" charset="0"/>
            </a:endParaRPr>
          </a:p>
          <a:p>
            <a:pPr marL="285695" indent="-285695" defTabSz="914225">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Manual and automatic failover</a:t>
            </a:r>
          </a:p>
          <a:p>
            <a:pPr marL="285695" indent="-285695" defTabSz="914225">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Automatic &amp; synchronous multi-region replication</a:t>
            </a:r>
          </a:p>
          <a:p>
            <a:pPr marL="285695" indent="-285695" defTabSz="914225">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Configure multiple write regions to further reduce latency and increase availability</a:t>
            </a:r>
          </a:p>
        </p:txBody>
      </p:sp>
      <p:grpSp>
        <p:nvGrpSpPr>
          <p:cNvPr id="275" name="Group 274">
            <a:extLst>
              <a:ext uri="{FF2B5EF4-FFF2-40B4-BE49-F238E27FC236}">
                <a16:creationId xmlns:a16="http://schemas.microsoft.com/office/drawing/2014/main" xmlns="" id="{60830E49-56BB-4558-91F9-F7D88BE6ED81}"/>
              </a:ext>
            </a:extLst>
          </p:cNvPr>
          <p:cNvGrpSpPr/>
          <p:nvPr/>
        </p:nvGrpSpPr>
        <p:grpSpPr>
          <a:xfrm>
            <a:off x="6822327" y="1988697"/>
            <a:ext cx="3363138" cy="3363138"/>
            <a:chOff x="6423231" y="2630244"/>
            <a:chExt cx="3987098" cy="3987098"/>
          </a:xfrm>
          <a:solidFill>
            <a:schemeClr val="tx2"/>
          </a:solidFill>
        </p:grpSpPr>
        <p:sp>
          <p:nvSpPr>
            <p:cNvPr id="449" name="Freeform: Shape 962">
              <a:extLst>
                <a:ext uri="{FF2B5EF4-FFF2-40B4-BE49-F238E27FC236}">
                  <a16:creationId xmlns:a16="http://schemas.microsoft.com/office/drawing/2014/main" xmlns="" id="{11159680-1FF3-4CD8-87FA-B247926EE639}"/>
                </a:ext>
              </a:extLst>
            </p:cNvPr>
            <p:cNvSpPr/>
            <p:nvPr/>
          </p:nvSpPr>
          <p:spPr>
            <a:xfrm>
              <a:off x="6423231" y="2630244"/>
              <a:ext cx="3987098" cy="3987098"/>
            </a:xfrm>
            <a:prstGeom prst="ellipse">
              <a:avLst/>
            </a:prstGeom>
            <a:solidFill>
              <a:srgbClr val="F3F3F3"/>
            </a:solidFill>
            <a:ln w="12700" cap="flat" cmpd="sng" algn="ctr">
              <a:solidFill>
                <a:schemeClr val="bg1">
                  <a:lumMod val="50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276" name="Freeform: Shape 260">
              <a:extLst>
                <a:ext uri="{FF2B5EF4-FFF2-40B4-BE49-F238E27FC236}">
                  <a16:creationId xmlns:a16="http://schemas.microsoft.com/office/drawing/2014/main" xmlns="" id="{AAF35BB7-00A3-41C1-906C-25186818DB38}"/>
                </a:ext>
              </a:extLst>
            </p:cNvPr>
            <p:cNvSpPr>
              <a:spLocks/>
            </p:cNvSpPr>
            <p:nvPr/>
          </p:nvSpPr>
          <p:spPr bwMode="auto">
            <a:xfrm>
              <a:off x="6545835" y="2829815"/>
              <a:ext cx="3862373" cy="3682908"/>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lumMod val="75000"/>
                  </a:srgbClr>
                </a:solidFill>
                <a:latin typeface="Arial" panose="020B0604020202020204" pitchFamily="34" charset="0"/>
              </a:endParaRPr>
            </a:p>
          </p:txBody>
        </p:sp>
        <p:sp>
          <p:nvSpPr>
            <p:cNvPr id="277" name="Freeform: Shape 262">
              <a:extLst>
                <a:ext uri="{FF2B5EF4-FFF2-40B4-BE49-F238E27FC236}">
                  <a16:creationId xmlns:a16="http://schemas.microsoft.com/office/drawing/2014/main" xmlns="" id="{21E04999-D2FB-4C5D-BB53-88295536B5BA}"/>
                </a:ext>
              </a:extLst>
            </p:cNvPr>
            <p:cNvSpPr>
              <a:spLocks/>
            </p:cNvSpPr>
            <p:nvPr/>
          </p:nvSpPr>
          <p:spPr bwMode="auto">
            <a:xfrm>
              <a:off x="7739441"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71" y="0"/>
                    <a:pt x="78158" y="17499"/>
                    <a:pt x="78158" y="39087"/>
                  </a:cubicBezTo>
                  <a:cubicBezTo>
                    <a:pt x="78158" y="60673"/>
                    <a:pt x="60671" y="78173"/>
                    <a:pt x="39085" y="78173"/>
                  </a:cubicBezTo>
                  <a:cubicBezTo>
                    <a:pt x="17492" y="78173"/>
                    <a:pt x="0" y="60673"/>
                    <a:pt x="0" y="39087"/>
                  </a:cubicBezTo>
                  <a:cubicBezTo>
                    <a:pt x="0" y="17499"/>
                    <a:pt x="17492"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78" name="Freeform: Shape 263">
              <a:extLst>
                <a:ext uri="{FF2B5EF4-FFF2-40B4-BE49-F238E27FC236}">
                  <a16:creationId xmlns:a16="http://schemas.microsoft.com/office/drawing/2014/main" xmlns="" id="{C72ED89F-CD59-4E6C-AD1C-40FA9BCBAABC}"/>
                </a:ext>
              </a:extLst>
            </p:cNvPr>
            <p:cNvSpPr>
              <a:spLocks/>
            </p:cNvSpPr>
            <p:nvPr/>
          </p:nvSpPr>
          <p:spPr bwMode="auto">
            <a:xfrm>
              <a:off x="8397089"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62" y="0"/>
                    <a:pt x="78158" y="17499"/>
                    <a:pt x="78158" y="39087"/>
                  </a:cubicBezTo>
                  <a:cubicBezTo>
                    <a:pt x="78158" y="60673"/>
                    <a:pt x="60662" y="78173"/>
                    <a:pt x="39085" y="78173"/>
                  </a:cubicBezTo>
                  <a:cubicBezTo>
                    <a:pt x="17507" y="78173"/>
                    <a:pt x="0" y="60673"/>
                    <a:pt x="0" y="39087"/>
                  </a:cubicBezTo>
                  <a:cubicBezTo>
                    <a:pt x="0" y="17499"/>
                    <a:pt x="17507"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79" name="Freeform: Shape 264">
              <a:extLst>
                <a:ext uri="{FF2B5EF4-FFF2-40B4-BE49-F238E27FC236}">
                  <a16:creationId xmlns:a16="http://schemas.microsoft.com/office/drawing/2014/main" xmlns="" id="{374A1BA6-D659-4AAA-8E7A-579330085438}"/>
                </a:ext>
              </a:extLst>
            </p:cNvPr>
            <p:cNvSpPr>
              <a:spLocks/>
            </p:cNvSpPr>
            <p:nvPr/>
          </p:nvSpPr>
          <p:spPr bwMode="auto">
            <a:xfrm>
              <a:off x="7552504" y="2914996"/>
              <a:ext cx="78172" cy="78172"/>
            </a:xfrm>
            <a:custGeom>
              <a:avLst/>
              <a:gdLst>
                <a:gd name="connsiteX0" fmla="*/ 39083 w 78172"/>
                <a:gd name="connsiteY0" fmla="*/ 0 h 78172"/>
                <a:gd name="connsiteX1" fmla="*/ 78172 w 78172"/>
                <a:gd name="connsiteY1" fmla="*/ 39087 h 78172"/>
                <a:gd name="connsiteX2" fmla="*/ 39083 w 78172"/>
                <a:gd name="connsiteY2" fmla="*/ 78172 h 78172"/>
                <a:gd name="connsiteX3" fmla="*/ 0 w 78172"/>
                <a:gd name="connsiteY3" fmla="*/ 39087 h 78172"/>
                <a:gd name="connsiteX4" fmla="*/ 39083 w 78172"/>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2">
                  <a:moveTo>
                    <a:pt x="39083" y="0"/>
                  </a:moveTo>
                  <a:cubicBezTo>
                    <a:pt x="60667" y="0"/>
                    <a:pt x="78172" y="17502"/>
                    <a:pt x="78172" y="39087"/>
                  </a:cubicBezTo>
                  <a:cubicBezTo>
                    <a:pt x="78172" y="60674"/>
                    <a:pt x="60667" y="78172"/>
                    <a:pt x="39083" y="78172"/>
                  </a:cubicBezTo>
                  <a:cubicBezTo>
                    <a:pt x="17498" y="78172"/>
                    <a:pt x="0" y="60674"/>
                    <a:pt x="0" y="39087"/>
                  </a:cubicBezTo>
                  <a:cubicBezTo>
                    <a:pt x="0" y="17502"/>
                    <a:pt x="17498" y="0"/>
                    <a:pt x="3908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0" name="Freeform: Shape 265">
              <a:extLst>
                <a:ext uri="{FF2B5EF4-FFF2-40B4-BE49-F238E27FC236}">
                  <a16:creationId xmlns:a16="http://schemas.microsoft.com/office/drawing/2014/main" xmlns="" id="{A917DFA6-28F3-4E7C-9E37-A654AC17DCE3}"/>
                </a:ext>
              </a:extLst>
            </p:cNvPr>
            <p:cNvSpPr>
              <a:spLocks/>
            </p:cNvSpPr>
            <p:nvPr/>
          </p:nvSpPr>
          <p:spPr bwMode="auto">
            <a:xfrm>
              <a:off x="7836438" y="2914996"/>
              <a:ext cx="78171" cy="78172"/>
            </a:xfrm>
            <a:custGeom>
              <a:avLst/>
              <a:gdLst>
                <a:gd name="connsiteX0" fmla="*/ 39080 w 78171"/>
                <a:gd name="connsiteY0" fmla="*/ 0 h 78172"/>
                <a:gd name="connsiteX1" fmla="*/ 78171 w 78171"/>
                <a:gd name="connsiteY1" fmla="*/ 39087 h 78172"/>
                <a:gd name="connsiteX2" fmla="*/ 39080 w 78171"/>
                <a:gd name="connsiteY2" fmla="*/ 78172 h 78172"/>
                <a:gd name="connsiteX3" fmla="*/ 0 w 78171"/>
                <a:gd name="connsiteY3" fmla="*/ 39087 h 78172"/>
                <a:gd name="connsiteX4" fmla="*/ 39080 w 7817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2">
                  <a:moveTo>
                    <a:pt x="39080" y="0"/>
                  </a:moveTo>
                  <a:cubicBezTo>
                    <a:pt x="60668" y="0"/>
                    <a:pt x="78171" y="17502"/>
                    <a:pt x="78171" y="39087"/>
                  </a:cubicBezTo>
                  <a:cubicBezTo>
                    <a:pt x="78171" y="60674"/>
                    <a:pt x="60668" y="78172"/>
                    <a:pt x="39080" y="78172"/>
                  </a:cubicBezTo>
                  <a:cubicBezTo>
                    <a:pt x="17496" y="78172"/>
                    <a:pt x="0" y="60674"/>
                    <a:pt x="0" y="39087"/>
                  </a:cubicBezTo>
                  <a:cubicBezTo>
                    <a:pt x="0" y="17502"/>
                    <a:pt x="17496" y="0"/>
                    <a:pt x="3908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1" name="Freeform: Shape 266">
              <a:extLst>
                <a:ext uri="{FF2B5EF4-FFF2-40B4-BE49-F238E27FC236}">
                  <a16:creationId xmlns:a16="http://schemas.microsoft.com/office/drawing/2014/main" xmlns="" id="{52345C3C-38AF-4A4D-9DF3-774083D9734E}"/>
                </a:ext>
              </a:extLst>
            </p:cNvPr>
            <p:cNvSpPr>
              <a:spLocks/>
            </p:cNvSpPr>
            <p:nvPr/>
          </p:nvSpPr>
          <p:spPr bwMode="auto">
            <a:xfrm>
              <a:off x="8491709" y="2914996"/>
              <a:ext cx="78198" cy="78172"/>
            </a:xfrm>
            <a:custGeom>
              <a:avLst/>
              <a:gdLst>
                <a:gd name="connsiteX0" fmla="*/ 39098 w 78198"/>
                <a:gd name="connsiteY0" fmla="*/ 0 h 78172"/>
                <a:gd name="connsiteX1" fmla="*/ 78198 w 78198"/>
                <a:gd name="connsiteY1" fmla="*/ 39087 h 78172"/>
                <a:gd name="connsiteX2" fmla="*/ 39098 w 78198"/>
                <a:gd name="connsiteY2" fmla="*/ 78172 h 78172"/>
                <a:gd name="connsiteX3" fmla="*/ 0 w 78198"/>
                <a:gd name="connsiteY3" fmla="*/ 39087 h 78172"/>
                <a:gd name="connsiteX4" fmla="*/ 39098 w 78198"/>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72">
                  <a:moveTo>
                    <a:pt x="39098" y="0"/>
                  </a:moveTo>
                  <a:cubicBezTo>
                    <a:pt x="60690" y="0"/>
                    <a:pt x="78198" y="17501"/>
                    <a:pt x="78198" y="39087"/>
                  </a:cubicBezTo>
                  <a:cubicBezTo>
                    <a:pt x="78198" y="60674"/>
                    <a:pt x="60690" y="78172"/>
                    <a:pt x="39098" y="78172"/>
                  </a:cubicBezTo>
                  <a:cubicBezTo>
                    <a:pt x="17503" y="78172"/>
                    <a:pt x="0" y="60674"/>
                    <a:pt x="0" y="39087"/>
                  </a:cubicBezTo>
                  <a:cubicBezTo>
                    <a:pt x="0" y="17501"/>
                    <a:pt x="17503" y="0"/>
                    <a:pt x="3909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2" name="Freeform: Shape 267">
              <a:extLst>
                <a:ext uri="{FF2B5EF4-FFF2-40B4-BE49-F238E27FC236}">
                  <a16:creationId xmlns:a16="http://schemas.microsoft.com/office/drawing/2014/main" xmlns="" id="{5692D4A9-4CA5-47ED-96CC-CEAD7BC33F7F}"/>
                </a:ext>
              </a:extLst>
            </p:cNvPr>
            <p:cNvSpPr>
              <a:spLocks/>
            </p:cNvSpPr>
            <p:nvPr/>
          </p:nvSpPr>
          <p:spPr bwMode="auto">
            <a:xfrm>
              <a:off x="8678634" y="2914996"/>
              <a:ext cx="78181" cy="78172"/>
            </a:xfrm>
            <a:custGeom>
              <a:avLst/>
              <a:gdLst>
                <a:gd name="connsiteX0" fmla="*/ 39087 w 78181"/>
                <a:gd name="connsiteY0" fmla="*/ 0 h 78172"/>
                <a:gd name="connsiteX1" fmla="*/ 78181 w 78181"/>
                <a:gd name="connsiteY1" fmla="*/ 39086 h 78172"/>
                <a:gd name="connsiteX2" fmla="*/ 39087 w 78181"/>
                <a:gd name="connsiteY2" fmla="*/ 78172 h 78172"/>
                <a:gd name="connsiteX3" fmla="*/ 0 w 78181"/>
                <a:gd name="connsiteY3" fmla="*/ 39086 h 78172"/>
                <a:gd name="connsiteX4" fmla="*/ 39087 w 7818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72">
                  <a:moveTo>
                    <a:pt x="39087" y="0"/>
                  </a:moveTo>
                  <a:cubicBezTo>
                    <a:pt x="60677" y="0"/>
                    <a:pt x="78181" y="17501"/>
                    <a:pt x="78181" y="39086"/>
                  </a:cubicBezTo>
                  <a:cubicBezTo>
                    <a:pt x="78181" y="60674"/>
                    <a:pt x="60677" y="78172"/>
                    <a:pt x="39087" y="78172"/>
                  </a:cubicBezTo>
                  <a:cubicBezTo>
                    <a:pt x="17495" y="78172"/>
                    <a:pt x="0" y="60674"/>
                    <a:pt x="0" y="39086"/>
                  </a:cubicBezTo>
                  <a:cubicBezTo>
                    <a:pt x="0" y="17501"/>
                    <a:pt x="17495"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3" name="Freeform: Shape 268">
              <a:extLst>
                <a:ext uri="{FF2B5EF4-FFF2-40B4-BE49-F238E27FC236}">
                  <a16:creationId xmlns:a16="http://schemas.microsoft.com/office/drawing/2014/main" xmlns="" id="{E8EA1035-EA40-416A-AE0C-77224B6A0589}"/>
                </a:ext>
              </a:extLst>
            </p:cNvPr>
            <p:cNvSpPr>
              <a:spLocks/>
            </p:cNvSpPr>
            <p:nvPr/>
          </p:nvSpPr>
          <p:spPr bwMode="auto">
            <a:xfrm>
              <a:off x="7739441" y="3004900"/>
              <a:ext cx="78157" cy="78180"/>
            </a:xfrm>
            <a:custGeom>
              <a:avLst/>
              <a:gdLst>
                <a:gd name="connsiteX0" fmla="*/ 39083 w 78157"/>
                <a:gd name="connsiteY0" fmla="*/ 0 h 78180"/>
                <a:gd name="connsiteX1" fmla="*/ 78157 w 78157"/>
                <a:gd name="connsiteY1" fmla="*/ 39085 h 78180"/>
                <a:gd name="connsiteX2" fmla="*/ 39083 w 78157"/>
                <a:gd name="connsiteY2" fmla="*/ 78180 h 78180"/>
                <a:gd name="connsiteX3" fmla="*/ 0 w 78157"/>
                <a:gd name="connsiteY3" fmla="*/ 39085 h 78180"/>
                <a:gd name="connsiteX4" fmla="*/ 39083 w 78157"/>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80">
                  <a:moveTo>
                    <a:pt x="39083" y="0"/>
                  </a:moveTo>
                  <a:cubicBezTo>
                    <a:pt x="60671" y="0"/>
                    <a:pt x="78157" y="17500"/>
                    <a:pt x="78157" y="39085"/>
                  </a:cubicBezTo>
                  <a:cubicBezTo>
                    <a:pt x="78157" y="60673"/>
                    <a:pt x="60671" y="78180"/>
                    <a:pt x="39083" y="78180"/>
                  </a:cubicBezTo>
                  <a:cubicBezTo>
                    <a:pt x="17492" y="78180"/>
                    <a:pt x="0" y="60673"/>
                    <a:pt x="0" y="39085"/>
                  </a:cubicBezTo>
                  <a:cubicBezTo>
                    <a:pt x="0" y="17500"/>
                    <a:pt x="17492" y="0"/>
                    <a:pt x="3908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4" name="Freeform: Shape 269">
              <a:extLst>
                <a:ext uri="{FF2B5EF4-FFF2-40B4-BE49-F238E27FC236}">
                  <a16:creationId xmlns:a16="http://schemas.microsoft.com/office/drawing/2014/main" xmlns="" id="{C5C88850-483D-4408-81B8-C1B72EDF6BF5}"/>
                </a:ext>
              </a:extLst>
            </p:cNvPr>
            <p:cNvSpPr>
              <a:spLocks/>
            </p:cNvSpPr>
            <p:nvPr/>
          </p:nvSpPr>
          <p:spPr bwMode="auto">
            <a:xfrm>
              <a:off x="8397089" y="3004900"/>
              <a:ext cx="78158" cy="78180"/>
            </a:xfrm>
            <a:custGeom>
              <a:avLst/>
              <a:gdLst>
                <a:gd name="connsiteX0" fmla="*/ 39085 w 78158"/>
                <a:gd name="connsiteY0" fmla="*/ 0 h 78180"/>
                <a:gd name="connsiteX1" fmla="*/ 78158 w 78158"/>
                <a:gd name="connsiteY1" fmla="*/ 39085 h 78180"/>
                <a:gd name="connsiteX2" fmla="*/ 39085 w 78158"/>
                <a:gd name="connsiteY2" fmla="*/ 78180 h 78180"/>
                <a:gd name="connsiteX3" fmla="*/ 0 w 78158"/>
                <a:gd name="connsiteY3" fmla="*/ 39085 h 78180"/>
                <a:gd name="connsiteX4" fmla="*/ 39085 w 7815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80">
                  <a:moveTo>
                    <a:pt x="39085" y="0"/>
                  </a:moveTo>
                  <a:cubicBezTo>
                    <a:pt x="60662" y="0"/>
                    <a:pt x="78158" y="17500"/>
                    <a:pt x="78158" y="39085"/>
                  </a:cubicBezTo>
                  <a:cubicBezTo>
                    <a:pt x="78158" y="60673"/>
                    <a:pt x="60662" y="78180"/>
                    <a:pt x="39085" y="78180"/>
                  </a:cubicBezTo>
                  <a:cubicBezTo>
                    <a:pt x="17507" y="78180"/>
                    <a:pt x="0" y="60673"/>
                    <a:pt x="0" y="39085"/>
                  </a:cubicBezTo>
                  <a:cubicBezTo>
                    <a:pt x="0" y="17500"/>
                    <a:pt x="17507"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5" name="Freeform: Shape 270">
              <a:extLst>
                <a:ext uri="{FF2B5EF4-FFF2-40B4-BE49-F238E27FC236}">
                  <a16:creationId xmlns:a16="http://schemas.microsoft.com/office/drawing/2014/main" xmlns="" id="{14621C1A-55B7-4C9D-B1B0-E29492FAB46F}"/>
                </a:ext>
              </a:extLst>
            </p:cNvPr>
            <p:cNvSpPr>
              <a:spLocks/>
            </p:cNvSpPr>
            <p:nvPr/>
          </p:nvSpPr>
          <p:spPr bwMode="auto">
            <a:xfrm>
              <a:off x="8491709" y="3004900"/>
              <a:ext cx="78198" cy="78180"/>
            </a:xfrm>
            <a:custGeom>
              <a:avLst/>
              <a:gdLst>
                <a:gd name="connsiteX0" fmla="*/ 39098 w 78198"/>
                <a:gd name="connsiteY0" fmla="*/ 0 h 78180"/>
                <a:gd name="connsiteX1" fmla="*/ 78198 w 78198"/>
                <a:gd name="connsiteY1" fmla="*/ 39085 h 78180"/>
                <a:gd name="connsiteX2" fmla="*/ 39098 w 78198"/>
                <a:gd name="connsiteY2" fmla="*/ 78180 h 78180"/>
                <a:gd name="connsiteX3" fmla="*/ 0 w 78198"/>
                <a:gd name="connsiteY3" fmla="*/ 39085 h 78180"/>
                <a:gd name="connsiteX4" fmla="*/ 39098 w 7819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80">
                  <a:moveTo>
                    <a:pt x="39098" y="0"/>
                  </a:moveTo>
                  <a:cubicBezTo>
                    <a:pt x="60690" y="0"/>
                    <a:pt x="78198" y="17500"/>
                    <a:pt x="78198" y="39085"/>
                  </a:cubicBezTo>
                  <a:cubicBezTo>
                    <a:pt x="78198" y="60673"/>
                    <a:pt x="60690" y="78180"/>
                    <a:pt x="39098" y="78180"/>
                  </a:cubicBezTo>
                  <a:cubicBezTo>
                    <a:pt x="17503" y="78180"/>
                    <a:pt x="0" y="60673"/>
                    <a:pt x="0" y="39085"/>
                  </a:cubicBezTo>
                  <a:cubicBezTo>
                    <a:pt x="0" y="17500"/>
                    <a:pt x="17503" y="0"/>
                    <a:pt x="3909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6" name="Freeform: Shape 271">
              <a:extLst>
                <a:ext uri="{FF2B5EF4-FFF2-40B4-BE49-F238E27FC236}">
                  <a16:creationId xmlns:a16="http://schemas.microsoft.com/office/drawing/2014/main" xmlns="" id="{4B2D33C9-3A31-4136-A665-C09C6E034E6F}"/>
                </a:ext>
              </a:extLst>
            </p:cNvPr>
            <p:cNvSpPr>
              <a:spLocks/>
            </p:cNvSpPr>
            <p:nvPr/>
          </p:nvSpPr>
          <p:spPr bwMode="auto">
            <a:xfrm>
              <a:off x="9338735" y="3004900"/>
              <a:ext cx="78174" cy="78180"/>
            </a:xfrm>
            <a:custGeom>
              <a:avLst/>
              <a:gdLst>
                <a:gd name="connsiteX0" fmla="*/ 39087 w 78174"/>
                <a:gd name="connsiteY0" fmla="*/ 0 h 78180"/>
                <a:gd name="connsiteX1" fmla="*/ 78174 w 78174"/>
                <a:gd name="connsiteY1" fmla="*/ 39085 h 78180"/>
                <a:gd name="connsiteX2" fmla="*/ 39087 w 78174"/>
                <a:gd name="connsiteY2" fmla="*/ 78180 h 78180"/>
                <a:gd name="connsiteX3" fmla="*/ 0 w 78174"/>
                <a:gd name="connsiteY3" fmla="*/ 39085 h 78180"/>
                <a:gd name="connsiteX4" fmla="*/ 39087 w 78174"/>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80">
                  <a:moveTo>
                    <a:pt x="39087" y="0"/>
                  </a:moveTo>
                  <a:cubicBezTo>
                    <a:pt x="60674" y="0"/>
                    <a:pt x="78174" y="17500"/>
                    <a:pt x="78174" y="39085"/>
                  </a:cubicBezTo>
                  <a:cubicBezTo>
                    <a:pt x="78174" y="60673"/>
                    <a:pt x="60674" y="78180"/>
                    <a:pt x="39087" y="78180"/>
                  </a:cubicBezTo>
                  <a:cubicBezTo>
                    <a:pt x="17500" y="78180"/>
                    <a:pt x="0" y="60673"/>
                    <a:pt x="0" y="39085"/>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7" name="Freeform: Shape 272">
              <a:extLst>
                <a:ext uri="{FF2B5EF4-FFF2-40B4-BE49-F238E27FC236}">
                  <a16:creationId xmlns:a16="http://schemas.microsoft.com/office/drawing/2014/main" xmlns="" id="{28D2D63F-AC9A-4D3D-82F7-8515206FE617}"/>
                </a:ext>
              </a:extLst>
            </p:cNvPr>
            <p:cNvSpPr>
              <a:spLocks/>
            </p:cNvSpPr>
            <p:nvPr/>
          </p:nvSpPr>
          <p:spPr bwMode="auto">
            <a:xfrm>
              <a:off x="7176354" y="3087715"/>
              <a:ext cx="78178" cy="78171"/>
            </a:xfrm>
            <a:custGeom>
              <a:avLst/>
              <a:gdLst>
                <a:gd name="connsiteX0" fmla="*/ 39077 w 78178"/>
                <a:gd name="connsiteY0" fmla="*/ 0 h 78171"/>
                <a:gd name="connsiteX1" fmla="*/ 78178 w 78178"/>
                <a:gd name="connsiteY1" fmla="*/ 39086 h 78171"/>
                <a:gd name="connsiteX2" fmla="*/ 39077 w 78178"/>
                <a:gd name="connsiteY2" fmla="*/ 78171 h 78171"/>
                <a:gd name="connsiteX3" fmla="*/ 0 w 78178"/>
                <a:gd name="connsiteY3" fmla="*/ 39086 h 78171"/>
                <a:gd name="connsiteX4" fmla="*/ 39077 w 7817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1">
                  <a:moveTo>
                    <a:pt x="39077" y="0"/>
                  </a:moveTo>
                  <a:cubicBezTo>
                    <a:pt x="60680" y="0"/>
                    <a:pt x="78178" y="17499"/>
                    <a:pt x="78178" y="39086"/>
                  </a:cubicBezTo>
                  <a:cubicBezTo>
                    <a:pt x="78178" y="60672"/>
                    <a:pt x="60680" y="78171"/>
                    <a:pt x="39077" y="78171"/>
                  </a:cubicBezTo>
                  <a:cubicBezTo>
                    <a:pt x="17504" y="78171"/>
                    <a:pt x="0" y="60672"/>
                    <a:pt x="0" y="39086"/>
                  </a:cubicBezTo>
                  <a:cubicBezTo>
                    <a:pt x="0" y="17499"/>
                    <a:pt x="17504" y="0"/>
                    <a:pt x="3907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8" name="Freeform: Shape 273">
              <a:extLst>
                <a:ext uri="{FF2B5EF4-FFF2-40B4-BE49-F238E27FC236}">
                  <a16:creationId xmlns:a16="http://schemas.microsoft.com/office/drawing/2014/main" xmlns="" id="{A15ED915-7FFA-4FE9-8758-8D5D39E410F6}"/>
                </a:ext>
              </a:extLst>
            </p:cNvPr>
            <p:cNvSpPr>
              <a:spLocks/>
            </p:cNvSpPr>
            <p:nvPr/>
          </p:nvSpPr>
          <p:spPr bwMode="auto">
            <a:xfrm>
              <a:off x="7270995" y="3087715"/>
              <a:ext cx="78165" cy="78171"/>
            </a:xfrm>
            <a:custGeom>
              <a:avLst/>
              <a:gdLst>
                <a:gd name="connsiteX0" fmla="*/ 39082 w 78165"/>
                <a:gd name="connsiteY0" fmla="*/ 0 h 78171"/>
                <a:gd name="connsiteX1" fmla="*/ 78165 w 78165"/>
                <a:gd name="connsiteY1" fmla="*/ 39086 h 78171"/>
                <a:gd name="connsiteX2" fmla="*/ 39082 w 78165"/>
                <a:gd name="connsiteY2" fmla="*/ 78171 h 78171"/>
                <a:gd name="connsiteX3" fmla="*/ 0 w 78165"/>
                <a:gd name="connsiteY3" fmla="*/ 39086 h 78171"/>
                <a:gd name="connsiteX4" fmla="*/ 39082 w 78165"/>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1">
                  <a:moveTo>
                    <a:pt x="39082" y="0"/>
                  </a:moveTo>
                  <a:cubicBezTo>
                    <a:pt x="60665" y="0"/>
                    <a:pt x="78165" y="17499"/>
                    <a:pt x="78165" y="39086"/>
                  </a:cubicBezTo>
                  <a:cubicBezTo>
                    <a:pt x="78165" y="60672"/>
                    <a:pt x="60665" y="78171"/>
                    <a:pt x="39082" y="78171"/>
                  </a:cubicBezTo>
                  <a:cubicBezTo>
                    <a:pt x="17490" y="78171"/>
                    <a:pt x="0" y="60672"/>
                    <a:pt x="0" y="39086"/>
                  </a:cubicBezTo>
                  <a:cubicBezTo>
                    <a:pt x="0" y="17499"/>
                    <a:pt x="17490"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9" name="Freeform: Shape 274">
              <a:extLst>
                <a:ext uri="{FF2B5EF4-FFF2-40B4-BE49-F238E27FC236}">
                  <a16:creationId xmlns:a16="http://schemas.microsoft.com/office/drawing/2014/main" xmlns="" id="{0EAD3DF0-BCEC-41E9-AB83-D4C31B85062B}"/>
                </a:ext>
              </a:extLst>
            </p:cNvPr>
            <p:cNvSpPr>
              <a:spLocks/>
            </p:cNvSpPr>
            <p:nvPr/>
          </p:nvSpPr>
          <p:spPr bwMode="auto">
            <a:xfrm>
              <a:off x="7363256" y="3087715"/>
              <a:ext cx="78160" cy="78171"/>
            </a:xfrm>
            <a:custGeom>
              <a:avLst/>
              <a:gdLst>
                <a:gd name="connsiteX0" fmla="*/ 39081 w 78160"/>
                <a:gd name="connsiteY0" fmla="*/ 0 h 78171"/>
                <a:gd name="connsiteX1" fmla="*/ 78160 w 78160"/>
                <a:gd name="connsiteY1" fmla="*/ 39086 h 78171"/>
                <a:gd name="connsiteX2" fmla="*/ 39081 w 78160"/>
                <a:gd name="connsiteY2" fmla="*/ 78171 h 78171"/>
                <a:gd name="connsiteX3" fmla="*/ 0 w 78160"/>
                <a:gd name="connsiteY3" fmla="*/ 39086 h 78171"/>
                <a:gd name="connsiteX4" fmla="*/ 39081 w 78160"/>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1">
                  <a:moveTo>
                    <a:pt x="39081" y="0"/>
                  </a:moveTo>
                  <a:cubicBezTo>
                    <a:pt x="60664" y="0"/>
                    <a:pt x="78160" y="17499"/>
                    <a:pt x="78160" y="39086"/>
                  </a:cubicBezTo>
                  <a:cubicBezTo>
                    <a:pt x="78160" y="60672"/>
                    <a:pt x="60664" y="78171"/>
                    <a:pt x="39081" y="78171"/>
                  </a:cubicBezTo>
                  <a:cubicBezTo>
                    <a:pt x="17497" y="78171"/>
                    <a:pt x="0" y="60672"/>
                    <a:pt x="0" y="39086"/>
                  </a:cubicBezTo>
                  <a:cubicBezTo>
                    <a:pt x="0" y="17499"/>
                    <a:pt x="17497"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0" name="Freeform: Shape 275">
              <a:extLst>
                <a:ext uri="{FF2B5EF4-FFF2-40B4-BE49-F238E27FC236}">
                  <a16:creationId xmlns:a16="http://schemas.microsoft.com/office/drawing/2014/main" xmlns="" id="{FFF20815-7995-441D-89AA-F3C9CA5ABD47}"/>
                </a:ext>
              </a:extLst>
            </p:cNvPr>
            <p:cNvSpPr>
              <a:spLocks/>
            </p:cNvSpPr>
            <p:nvPr/>
          </p:nvSpPr>
          <p:spPr bwMode="auto">
            <a:xfrm>
              <a:off x="7926335" y="3087715"/>
              <a:ext cx="78188" cy="78171"/>
            </a:xfrm>
            <a:custGeom>
              <a:avLst/>
              <a:gdLst>
                <a:gd name="connsiteX0" fmla="*/ 39096 w 78188"/>
                <a:gd name="connsiteY0" fmla="*/ 0 h 78171"/>
                <a:gd name="connsiteX1" fmla="*/ 78188 w 78188"/>
                <a:gd name="connsiteY1" fmla="*/ 39085 h 78171"/>
                <a:gd name="connsiteX2" fmla="*/ 39096 w 78188"/>
                <a:gd name="connsiteY2" fmla="*/ 78171 h 78171"/>
                <a:gd name="connsiteX3" fmla="*/ 0 w 78188"/>
                <a:gd name="connsiteY3" fmla="*/ 39085 h 78171"/>
                <a:gd name="connsiteX4" fmla="*/ 39096 w 7818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8" h="78171">
                  <a:moveTo>
                    <a:pt x="39096" y="0"/>
                  </a:moveTo>
                  <a:cubicBezTo>
                    <a:pt x="60682" y="0"/>
                    <a:pt x="78188" y="17499"/>
                    <a:pt x="78188" y="39085"/>
                  </a:cubicBezTo>
                  <a:cubicBezTo>
                    <a:pt x="78188" y="60672"/>
                    <a:pt x="60682" y="78171"/>
                    <a:pt x="39096" y="78171"/>
                  </a:cubicBezTo>
                  <a:cubicBezTo>
                    <a:pt x="17502" y="78171"/>
                    <a:pt x="0" y="60672"/>
                    <a:pt x="0" y="39085"/>
                  </a:cubicBezTo>
                  <a:cubicBezTo>
                    <a:pt x="0" y="17499"/>
                    <a:pt x="17502" y="0"/>
                    <a:pt x="3909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1" name="Freeform: Shape 276">
              <a:extLst>
                <a:ext uri="{FF2B5EF4-FFF2-40B4-BE49-F238E27FC236}">
                  <a16:creationId xmlns:a16="http://schemas.microsoft.com/office/drawing/2014/main" xmlns="" id="{81114598-04F0-4229-9477-BE7B22E0FBC1}"/>
                </a:ext>
              </a:extLst>
            </p:cNvPr>
            <p:cNvSpPr>
              <a:spLocks/>
            </p:cNvSpPr>
            <p:nvPr/>
          </p:nvSpPr>
          <p:spPr bwMode="auto">
            <a:xfrm>
              <a:off x="8210185" y="3087715"/>
              <a:ext cx="78173" cy="78171"/>
            </a:xfrm>
            <a:custGeom>
              <a:avLst/>
              <a:gdLst>
                <a:gd name="connsiteX0" fmla="*/ 39084 w 78173"/>
                <a:gd name="connsiteY0" fmla="*/ 0 h 78171"/>
                <a:gd name="connsiteX1" fmla="*/ 78173 w 78173"/>
                <a:gd name="connsiteY1" fmla="*/ 39085 h 78171"/>
                <a:gd name="connsiteX2" fmla="*/ 39084 w 78173"/>
                <a:gd name="connsiteY2" fmla="*/ 78171 h 78171"/>
                <a:gd name="connsiteX3" fmla="*/ 0 w 78173"/>
                <a:gd name="connsiteY3" fmla="*/ 39085 h 78171"/>
                <a:gd name="connsiteX4" fmla="*/ 39084 w 78173"/>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1">
                  <a:moveTo>
                    <a:pt x="39084" y="0"/>
                  </a:moveTo>
                  <a:cubicBezTo>
                    <a:pt x="60664" y="0"/>
                    <a:pt x="78173" y="17499"/>
                    <a:pt x="78173" y="39085"/>
                  </a:cubicBezTo>
                  <a:cubicBezTo>
                    <a:pt x="78173" y="60672"/>
                    <a:pt x="60664" y="78171"/>
                    <a:pt x="39084" y="78171"/>
                  </a:cubicBezTo>
                  <a:cubicBezTo>
                    <a:pt x="17490" y="78171"/>
                    <a:pt x="0" y="60672"/>
                    <a:pt x="0" y="39085"/>
                  </a:cubicBezTo>
                  <a:cubicBezTo>
                    <a:pt x="0" y="17499"/>
                    <a:pt x="17490"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2" name="Freeform: Shape 277">
              <a:extLst>
                <a:ext uri="{FF2B5EF4-FFF2-40B4-BE49-F238E27FC236}">
                  <a16:creationId xmlns:a16="http://schemas.microsoft.com/office/drawing/2014/main" xmlns="" id="{DB45C61B-A5E9-443F-80FD-D83D52211A0B}"/>
                </a:ext>
              </a:extLst>
            </p:cNvPr>
            <p:cNvSpPr>
              <a:spLocks/>
            </p:cNvSpPr>
            <p:nvPr/>
          </p:nvSpPr>
          <p:spPr bwMode="auto">
            <a:xfrm>
              <a:off x="7457876" y="3179987"/>
              <a:ext cx="78162" cy="78175"/>
            </a:xfrm>
            <a:custGeom>
              <a:avLst/>
              <a:gdLst>
                <a:gd name="connsiteX0" fmla="*/ 39082 w 78162"/>
                <a:gd name="connsiteY0" fmla="*/ 0 h 78175"/>
                <a:gd name="connsiteX1" fmla="*/ 78162 w 78162"/>
                <a:gd name="connsiteY1" fmla="*/ 39088 h 78175"/>
                <a:gd name="connsiteX2" fmla="*/ 39082 w 78162"/>
                <a:gd name="connsiteY2" fmla="*/ 78175 h 78175"/>
                <a:gd name="connsiteX3" fmla="*/ 0 w 78162"/>
                <a:gd name="connsiteY3" fmla="*/ 39088 h 78175"/>
                <a:gd name="connsiteX4" fmla="*/ 39082 w 78162"/>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2" h="78175">
                  <a:moveTo>
                    <a:pt x="39082" y="0"/>
                  </a:moveTo>
                  <a:cubicBezTo>
                    <a:pt x="60666" y="0"/>
                    <a:pt x="78162" y="17499"/>
                    <a:pt x="78162" y="39088"/>
                  </a:cubicBezTo>
                  <a:cubicBezTo>
                    <a:pt x="78162" y="60674"/>
                    <a:pt x="60666" y="78175"/>
                    <a:pt x="39082" y="78175"/>
                  </a:cubicBezTo>
                  <a:cubicBezTo>
                    <a:pt x="17501" y="78175"/>
                    <a:pt x="0" y="60674"/>
                    <a:pt x="0" y="39088"/>
                  </a:cubicBezTo>
                  <a:cubicBezTo>
                    <a:pt x="0" y="17499"/>
                    <a:pt x="17501"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3" name="Freeform: Shape 278">
              <a:extLst>
                <a:ext uri="{FF2B5EF4-FFF2-40B4-BE49-F238E27FC236}">
                  <a16:creationId xmlns:a16="http://schemas.microsoft.com/office/drawing/2014/main" xmlns="" id="{B1F62540-5EB9-482A-BF17-92ED966F957F}"/>
                </a:ext>
              </a:extLst>
            </p:cNvPr>
            <p:cNvSpPr>
              <a:spLocks/>
            </p:cNvSpPr>
            <p:nvPr/>
          </p:nvSpPr>
          <p:spPr bwMode="auto">
            <a:xfrm>
              <a:off x="8397089" y="3179987"/>
              <a:ext cx="78158" cy="78175"/>
            </a:xfrm>
            <a:custGeom>
              <a:avLst/>
              <a:gdLst>
                <a:gd name="connsiteX0" fmla="*/ 39085 w 78158"/>
                <a:gd name="connsiteY0" fmla="*/ 0 h 78175"/>
                <a:gd name="connsiteX1" fmla="*/ 78158 w 78158"/>
                <a:gd name="connsiteY1" fmla="*/ 39088 h 78175"/>
                <a:gd name="connsiteX2" fmla="*/ 39085 w 78158"/>
                <a:gd name="connsiteY2" fmla="*/ 78175 h 78175"/>
                <a:gd name="connsiteX3" fmla="*/ 0 w 78158"/>
                <a:gd name="connsiteY3" fmla="*/ 39088 h 78175"/>
                <a:gd name="connsiteX4" fmla="*/ 39085 w 7815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5">
                  <a:moveTo>
                    <a:pt x="39085" y="0"/>
                  </a:moveTo>
                  <a:cubicBezTo>
                    <a:pt x="60662" y="0"/>
                    <a:pt x="78158" y="17499"/>
                    <a:pt x="78158" y="39088"/>
                  </a:cubicBezTo>
                  <a:cubicBezTo>
                    <a:pt x="78158" y="60674"/>
                    <a:pt x="60662" y="78175"/>
                    <a:pt x="39085" y="78175"/>
                  </a:cubicBezTo>
                  <a:cubicBezTo>
                    <a:pt x="17507" y="78175"/>
                    <a:pt x="0" y="60674"/>
                    <a:pt x="0" y="39088"/>
                  </a:cubicBezTo>
                  <a:cubicBezTo>
                    <a:pt x="0" y="17499"/>
                    <a:pt x="17507"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4" name="Freeform: Shape 279">
              <a:extLst>
                <a:ext uri="{FF2B5EF4-FFF2-40B4-BE49-F238E27FC236}">
                  <a16:creationId xmlns:a16="http://schemas.microsoft.com/office/drawing/2014/main" xmlns="" id="{EF5FB543-C406-4353-A166-EA31DF62C495}"/>
                </a:ext>
              </a:extLst>
            </p:cNvPr>
            <p:cNvSpPr>
              <a:spLocks/>
            </p:cNvSpPr>
            <p:nvPr/>
          </p:nvSpPr>
          <p:spPr bwMode="auto">
            <a:xfrm>
              <a:off x="7176351" y="3260429"/>
              <a:ext cx="78178" cy="78175"/>
            </a:xfrm>
            <a:custGeom>
              <a:avLst/>
              <a:gdLst>
                <a:gd name="connsiteX0" fmla="*/ 39080 w 78178"/>
                <a:gd name="connsiteY0" fmla="*/ 0 h 78175"/>
                <a:gd name="connsiteX1" fmla="*/ 78178 w 78178"/>
                <a:gd name="connsiteY1" fmla="*/ 39086 h 78175"/>
                <a:gd name="connsiteX2" fmla="*/ 39080 w 78178"/>
                <a:gd name="connsiteY2" fmla="*/ 78175 h 78175"/>
                <a:gd name="connsiteX3" fmla="*/ 0 w 78178"/>
                <a:gd name="connsiteY3" fmla="*/ 39086 h 78175"/>
                <a:gd name="connsiteX4" fmla="*/ 39080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80" y="0"/>
                  </a:moveTo>
                  <a:cubicBezTo>
                    <a:pt x="60682" y="0"/>
                    <a:pt x="78178" y="17502"/>
                    <a:pt x="78178" y="39086"/>
                  </a:cubicBezTo>
                  <a:cubicBezTo>
                    <a:pt x="78178" y="60674"/>
                    <a:pt x="60682" y="78175"/>
                    <a:pt x="39080" y="78175"/>
                  </a:cubicBezTo>
                  <a:cubicBezTo>
                    <a:pt x="17506" y="78175"/>
                    <a:pt x="0" y="60674"/>
                    <a:pt x="0" y="39086"/>
                  </a:cubicBezTo>
                  <a:cubicBezTo>
                    <a:pt x="0" y="17502"/>
                    <a:pt x="17506" y="0"/>
                    <a:pt x="3908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5" name="Freeform: Shape 280">
              <a:extLst>
                <a:ext uri="{FF2B5EF4-FFF2-40B4-BE49-F238E27FC236}">
                  <a16:creationId xmlns:a16="http://schemas.microsoft.com/office/drawing/2014/main" xmlns="" id="{0A71E84A-9518-4CD8-80E9-7B80210EC375}"/>
                </a:ext>
              </a:extLst>
            </p:cNvPr>
            <p:cNvSpPr>
              <a:spLocks/>
            </p:cNvSpPr>
            <p:nvPr/>
          </p:nvSpPr>
          <p:spPr bwMode="auto">
            <a:xfrm>
              <a:off x="7552500" y="3260429"/>
              <a:ext cx="78171" cy="78175"/>
            </a:xfrm>
            <a:custGeom>
              <a:avLst/>
              <a:gdLst>
                <a:gd name="connsiteX0" fmla="*/ 39083 w 78171"/>
                <a:gd name="connsiteY0" fmla="*/ 0 h 78175"/>
                <a:gd name="connsiteX1" fmla="*/ 78171 w 78171"/>
                <a:gd name="connsiteY1" fmla="*/ 39086 h 78175"/>
                <a:gd name="connsiteX2" fmla="*/ 39083 w 78171"/>
                <a:gd name="connsiteY2" fmla="*/ 78175 h 78175"/>
                <a:gd name="connsiteX3" fmla="*/ 0 w 78171"/>
                <a:gd name="connsiteY3" fmla="*/ 39086 h 78175"/>
                <a:gd name="connsiteX4" fmla="*/ 39083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3" y="0"/>
                  </a:moveTo>
                  <a:cubicBezTo>
                    <a:pt x="60667" y="0"/>
                    <a:pt x="78171" y="17501"/>
                    <a:pt x="78171" y="39086"/>
                  </a:cubicBezTo>
                  <a:cubicBezTo>
                    <a:pt x="78171" y="60674"/>
                    <a:pt x="60667" y="78175"/>
                    <a:pt x="39083" y="78175"/>
                  </a:cubicBezTo>
                  <a:cubicBezTo>
                    <a:pt x="17498" y="78175"/>
                    <a:pt x="0" y="60674"/>
                    <a:pt x="0" y="39086"/>
                  </a:cubicBezTo>
                  <a:cubicBezTo>
                    <a:pt x="0" y="17501"/>
                    <a:pt x="17498" y="0"/>
                    <a:pt x="3908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6" name="Freeform: Shape 281">
              <a:extLst>
                <a:ext uri="{FF2B5EF4-FFF2-40B4-BE49-F238E27FC236}">
                  <a16:creationId xmlns:a16="http://schemas.microsoft.com/office/drawing/2014/main" xmlns="" id="{0D4097BA-2DEA-462B-A8D8-B6B1C0095F2F}"/>
                </a:ext>
              </a:extLst>
            </p:cNvPr>
            <p:cNvSpPr>
              <a:spLocks/>
            </p:cNvSpPr>
            <p:nvPr/>
          </p:nvSpPr>
          <p:spPr bwMode="auto">
            <a:xfrm>
              <a:off x="8210185" y="3260429"/>
              <a:ext cx="78173" cy="78175"/>
            </a:xfrm>
            <a:custGeom>
              <a:avLst/>
              <a:gdLst>
                <a:gd name="connsiteX0" fmla="*/ 39084 w 78173"/>
                <a:gd name="connsiteY0" fmla="*/ 0 h 78175"/>
                <a:gd name="connsiteX1" fmla="*/ 78173 w 78173"/>
                <a:gd name="connsiteY1" fmla="*/ 39086 h 78175"/>
                <a:gd name="connsiteX2" fmla="*/ 39084 w 78173"/>
                <a:gd name="connsiteY2" fmla="*/ 78175 h 78175"/>
                <a:gd name="connsiteX3" fmla="*/ 0 w 78173"/>
                <a:gd name="connsiteY3" fmla="*/ 39086 h 78175"/>
                <a:gd name="connsiteX4" fmla="*/ 39084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4" y="0"/>
                  </a:moveTo>
                  <a:cubicBezTo>
                    <a:pt x="60664" y="0"/>
                    <a:pt x="78173" y="17501"/>
                    <a:pt x="78173" y="39086"/>
                  </a:cubicBezTo>
                  <a:cubicBezTo>
                    <a:pt x="78173" y="60674"/>
                    <a:pt x="60664" y="78175"/>
                    <a:pt x="39084" y="78175"/>
                  </a:cubicBezTo>
                  <a:cubicBezTo>
                    <a:pt x="17490" y="78175"/>
                    <a:pt x="0" y="60674"/>
                    <a:pt x="0" y="39086"/>
                  </a:cubicBezTo>
                  <a:cubicBezTo>
                    <a:pt x="0" y="17501"/>
                    <a:pt x="17490"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7" name="Freeform: Shape 282">
              <a:extLst>
                <a:ext uri="{FF2B5EF4-FFF2-40B4-BE49-F238E27FC236}">
                  <a16:creationId xmlns:a16="http://schemas.microsoft.com/office/drawing/2014/main" xmlns="" id="{3FCB64A1-3F86-48DB-B36D-61DBD2CAF373}"/>
                </a:ext>
              </a:extLst>
            </p:cNvPr>
            <p:cNvSpPr>
              <a:spLocks/>
            </p:cNvSpPr>
            <p:nvPr/>
          </p:nvSpPr>
          <p:spPr bwMode="auto">
            <a:xfrm>
              <a:off x="8586371" y="3260429"/>
              <a:ext cx="78166" cy="78175"/>
            </a:xfrm>
            <a:custGeom>
              <a:avLst/>
              <a:gdLst>
                <a:gd name="connsiteX0" fmla="*/ 39081 w 78166"/>
                <a:gd name="connsiteY0" fmla="*/ 0 h 78175"/>
                <a:gd name="connsiteX1" fmla="*/ 78166 w 78166"/>
                <a:gd name="connsiteY1" fmla="*/ 39086 h 78175"/>
                <a:gd name="connsiteX2" fmla="*/ 39081 w 78166"/>
                <a:gd name="connsiteY2" fmla="*/ 78175 h 78175"/>
                <a:gd name="connsiteX3" fmla="*/ 0 w 78166"/>
                <a:gd name="connsiteY3" fmla="*/ 39086 h 78175"/>
                <a:gd name="connsiteX4" fmla="*/ 39081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81" y="0"/>
                  </a:moveTo>
                  <a:cubicBezTo>
                    <a:pt x="60674" y="0"/>
                    <a:pt x="78166" y="17501"/>
                    <a:pt x="78166" y="39086"/>
                  </a:cubicBezTo>
                  <a:cubicBezTo>
                    <a:pt x="78166" y="60674"/>
                    <a:pt x="60674" y="78175"/>
                    <a:pt x="39081" y="78175"/>
                  </a:cubicBezTo>
                  <a:cubicBezTo>
                    <a:pt x="17499" y="78175"/>
                    <a:pt x="0" y="60674"/>
                    <a:pt x="0" y="39086"/>
                  </a:cubicBezTo>
                  <a:cubicBezTo>
                    <a:pt x="0" y="17501"/>
                    <a:pt x="17499"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8" name="Freeform: Shape 283">
              <a:extLst>
                <a:ext uri="{FF2B5EF4-FFF2-40B4-BE49-F238E27FC236}">
                  <a16:creationId xmlns:a16="http://schemas.microsoft.com/office/drawing/2014/main" xmlns="" id="{A8729307-C031-4DA5-A5D1-54F503FAB8ED}"/>
                </a:ext>
              </a:extLst>
            </p:cNvPr>
            <p:cNvSpPr>
              <a:spLocks/>
            </p:cNvSpPr>
            <p:nvPr/>
          </p:nvSpPr>
          <p:spPr bwMode="auto">
            <a:xfrm>
              <a:off x="9525649" y="3260429"/>
              <a:ext cx="78174" cy="78176"/>
            </a:xfrm>
            <a:custGeom>
              <a:avLst/>
              <a:gdLst>
                <a:gd name="connsiteX0" fmla="*/ 39087 w 78174"/>
                <a:gd name="connsiteY0" fmla="*/ 0 h 78176"/>
                <a:gd name="connsiteX1" fmla="*/ 78174 w 78174"/>
                <a:gd name="connsiteY1" fmla="*/ 39087 h 78176"/>
                <a:gd name="connsiteX2" fmla="*/ 39087 w 78174"/>
                <a:gd name="connsiteY2" fmla="*/ 78176 h 78176"/>
                <a:gd name="connsiteX3" fmla="*/ 0 w 78174"/>
                <a:gd name="connsiteY3" fmla="*/ 39087 h 78176"/>
                <a:gd name="connsiteX4" fmla="*/ 39087 w 78174"/>
                <a:gd name="connsiteY4" fmla="*/ 0 h 78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6">
                  <a:moveTo>
                    <a:pt x="39087" y="0"/>
                  </a:moveTo>
                  <a:cubicBezTo>
                    <a:pt x="60674" y="0"/>
                    <a:pt x="78174" y="17501"/>
                    <a:pt x="78174" y="39087"/>
                  </a:cubicBezTo>
                  <a:cubicBezTo>
                    <a:pt x="78174" y="60673"/>
                    <a:pt x="60674" y="78176"/>
                    <a:pt x="39087" y="78176"/>
                  </a:cubicBezTo>
                  <a:cubicBezTo>
                    <a:pt x="17500" y="78176"/>
                    <a:pt x="0" y="60673"/>
                    <a:pt x="0" y="39087"/>
                  </a:cubicBezTo>
                  <a:cubicBezTo>
                    <a:pt x="0" y="17501"/>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9" name="Freeform: Shape 284">
              <a:extLst>
                <a:ext uri="{FF2B5EF4-FFF2-40B4-BE49-F238E27FC236}">
                  <a16:creationId xmlns:a16="http://schemas.microsoft.com/office/drawing/2014/main" xmlns="" id="{D7582E72-EB2A-4491-A146-C69AF6CC8FC5}"/>
                </a:ext>
              </a:extLst>
            </p:cNvPr>
            <p:cNvSpPr>
              <a:spLocks/>
            </p:cNvSpPr>
            <p:nvPr/>
          </p:nvSpPr>
          <p:spPr bwMode="auto">
            <a:xfrm>
              <a:off x="7739432" y="3343241"/>
              <a:ext cx="78157" cy="78156"/>
            </a:xfrm>
            <a:custGeom>
              <a:avLst/>
              <a:gdLst>
                <a:gd name="connsiteX0" fmla="*/ 39084 w 78157"/>
                <a:gd name="connsiteY0" fmla="*/ 0 h 78156"/>
                <a:gd name="connsiteX1" fmla="*/ 78157 w 78157"/>
                <a:gd name="connsiteY1" fmla="*/ 39087 h 78156"/>
                <a:gd name="connsiteX2" fmla="*/ 39084 w 78157"/>
                <a:gd name="connsiteY2" fmla="*/ 78156 h 78156"/>
                <a:gd name="connsiteX3" fmla="*/ 0 w 78157"/>
                <a:gd name="connsiteY3" fmla="*/ 39087 h 78156"/>
                <a:gd name="connsiteX4" fmla="*/ 39084 w 78157"/>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56">
                  <a:moveTo>
                    <a:pt x="39084" y="0"/>
                  </a:moveTo>
                  <a:cubicBezTo>
                    <a:pt x="60670" y="0"/>
                    <a:pt x="78157" y="17499"/>
                    <a:pt x="78157" y="39087"/>
                  </a:cubicBezTo>
                  <a:cubicBezTo>
                    <a:pt x="78157" y="60656"/>
                    <a:pt x="60670" y="78156"/>
                    <a:pt x="39084" y="78156"/>
                  </a:cubicBezTo>
                  <a:cubicBezTo>
                    <a:pt x="17492" y="78156"/>
                    <a:pt x="0" y="60656"/>
                    <a:pt x="0" y="39087"/>
                  </a:cubicBezTo>
                  <a:cubicBezTo>
                    <a:pt x="0" y="17499"/>
                    <a:pt x="17492"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0" name="Freeform: Shape 285">
              <a:extLst>
                <a:ext uri="{FF2B5EF4-FFF2-40B4-BE49-F238E27FC236}">
                  <a16:creationId xmlns:a16="http://schemas.microsoft.com/office/drawing/2014/main" xmlns="" id="{D3A9D06D-5092-4895-9300-7ADA7A6E9BC9}"/>
                </a:ext>
              </a:extLst>
            </p:cNvPr>
            <p:cNvSpPr>
              <a:spLocks/>
            </p:cNvSpPr>
            <p:nvPr/>
          </p:nvSpPr>
          <p:spPr bwMode="auto">
            <a:xfrm>
              <a:off x="8210185" y="3343241"/>
              <a:ext cx="78171" cy="78156"/>
            </a:xfrm>
            <a:custGeom>
              <a:avLst/>
              <a:gdLst>
                <a:gd name="connsiteX0" fmla="*/ 39081 w 78171"/>
                <a:gd name="connsiteY0" fmla="*/ 0 h 78156"/>
                <a:gd name="connsiteX1" fmla="*/ 78171 w 78171"/>
                <a:gd name="connsiteY1" fmla="*/ 39087 h 78156"/>
                <a:gd name="connsiteX2" fmla="*/ 39081 w 78171"/>
                <a:gd name="connsiteY2" fmla="*/ 78156 h 78156"/>
                <a:gd name="connsiteX3" fmla="*/ 0 w 78171"/>
                <a:gd name="connsiteY3" fmla="*/ 39087 h 78156"/>
                <a:gd name="connsiteX4" fmla="*/ 39081 w 78171"/>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56">
                  <a:moveTo>
                    <a:pt x="39081" y="0"/>
                  </a:moveTo>
                  <a:cubicBezTo>
                    <a:pt x="60660" y="0"/>
                    <a:pt x="78171" y="17499"/>
                    <a:pt x="78171" y="39087"/>
                  </a:cubicBezTo>
                  <a:cubicBezTo>
                    <a:pt x="78171" y="60656"/>
                    <a:pt x="60660" y="78156"/>
                    <a:pt x="39081" y="78156"/>
                  </a:cubicBezTo>
                  <a:cubicBezTo>
                    <a:pt x="17488" y="78156"/>
                    <a:pt x="0" y="60656"/>
                    <a:pt x="0" y="39087"/>
                  </a:cubicBezTo>
                  <a:cubicBezTo>
                    <a:pt x="0" y="17499"/>
                    <a:pt x="17488"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1" name="Freeform: Shape 286">
              <a:extLst>
                <a:ext uri="{FF2B5EF4-FFF2-40B4-BE49-F238E27FC236}">
                  <a16:creationId xmlns:a16="http://schemas.microsoft.com/office/drawing/2014/main" xmlns="" id="{9EC7AB20-58A0-47CB-9FC3-80143A99329D}"/>
                </a:ext>
              </a:extLst>
            </p:cNvPr>
            <p:cNvSpPr>
              <a:spLocks/>
            </p:cNvSpPr>
            <p:nvPr/>
          </p:nvSpPr>
          <p:spPr bwMode="auto">
            <a:xfrm>
              <a:off x="8397089" y="3343241"/>
              <a:ext cx="78158" cy="78156"/>
            </a:xfrm>
            <a:custGeom>
              <a:avLst/>
              <a:gdLst>
                <a:gd name="connsiteX0" fmla="*/ 39085 w 78158"/>
                <a:gd name="connsiteY0" fmla="*/ 0 h 78156"/>
                <a:gd name="connsiteX1" fmla="*/ 78158 w 78158"/>
                <a:gd name="connsiteY1" fmla="*/ 39087 h 78156"/>
                <a:gd name="connsiteX2" fmla="*/ 39085 w 78158"/>
                <a:gd name="connsiteY2" fmla="*/ 78156 h 78156"/>
                <a:gd name="connsiteX3" fmla="*/ 0 w 78158"/>
                <a:gd name="connsiteY3" fmla="*/ 39087 h 78156"/>
                <a:gd name="connsiteX4" fmla="*/ 39085 w 78158"/>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56">
                  <a:moveTo>
                    <a:pt x="39085" y="0"/>
                  </a:moveTo>
                  <a:cubicBezTo>
                    <a:pt x="60662" y="0"/>
                    <a:pt x="78158" y="17499"/>
                    <a:pt x="78158" y="39087"/>
                  </a:cubicBezTo>
                  <a:cubicBezTo>
                    <a:pt x="78158" y="60656"/>
                    <a:pt x="60662" y="78156"/>
                    <a:pt x="39085" y="78156"/>
                  </a:cubicBezTo>
                  <a:cubicBezTo>
                    <a:pt x="17507" y="78156"/>
                    <a:pt x="0" y="60656"/>
                    <a:pt x="0" y="39087"/>
                  </a:cubicBezTo>
                  <a:cubicBezTo>
                    <a:pt x="0" y="17499"/>
                    <a:pt x="17507"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2" name="Freeform: Shape 287">
              <a:extLst>
                <a:ext uri="{FF2B5EF4-FFF2-40B4-BE49-F238E27FC236}">
                  <a16:creationId xmlns:a16="http://schemas.microsoft.com/office/drawing/2014/main" xmlns="" id="{C025257E-23F4-4EAB-9A72-45BDC3AA8E5F}"/>
                </a:ext>
              </a:extLst>
            </p:cNvPr>
            <p:cNvSpPr>
              <a:spLocks/>
            </p:cNvSpPr>
            <p:nvPr/>
          </p:nvSpPr>
          <p:spPr bwMode="auto">
            <a:xfrm>
              <a:off x="8491707" y="3343241"/>
              <a:ext cx="78195" cy="78156"/>
            </a:xfrm>
            <a:custGeom>
              <a:avLst/>
              <a:gdLst>
                <a:gd name="connsiteX0" fmla="*/ 39098 w 78195"/>
                <a:gd name="connsiteY0" fmla="*/ 0 h 78156"/>
                <a:gd name="connsiteX1" fmla="*/ 78195 w 78195"/>
                <a:gd name="connsiteY1" fmla="*/ 39087 h 78156"/>
                <a:gd name="connsiteX2" fmla="*/ 39098 w 78195"/>
                <a:gd name="connsiteY2" fmla="*/ 78156 h 78156"/>
                <a:gd name="connsiteX3" fmla="*/ 0 w 78195"/>
                <a:gd name="connsiteY3" fmla="*/ 39087 h 78156"/>
                <a:gd name="connsiteX4" fmla="*/ 39098 w 7819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5" h="78156">
                  <a:moveTo>
                    <a:pt x="39098" y="0"/>
                  </a:moveTo>
                  <a:cubicBezTo>
                    <a:pt x="60690" y="0"/>
                    <a:pt x="78195" y="17499"/>
                    <a:pt x="78195" y="39087"/>
                  </a:cubicBezTo>
                  <a:cubicBezTo>
                    <a:pt x="78195" y="60656"/>
                    <a:pt x="60690" y="78156"/>
                    <a:pt x="39098" y="78156"/>
                  </a:cubicBezTo>
                  <a:cubicBezTo>
                    <a:pt x="17504" y="78156"/>
                    <a:pt x="0" y="60656"/>
                    <a:pt x="0" y="39087"/>
                  </a:cubicBezTo>
                  <a:cubicBezTo>
                    <a:pt x="0" y="17499"/>
                    <a:pt x="17504" y="0"/>
                    <a:pt x="3909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3" name="Freeform: Shape 288">
              <a:extLst>
                <a:ext uri="{FF2B5EF4-FFF2-40B4-BE49-F238E27FC236}">
                  <a16:creationId xmlns:a16="http://schemas.microsoft.com/office/drawing/2014/main" xmlns="" id="{6274D796-DCDC-4B12-999D-E35DD91CD1DD}"/>
                </a:ext>
              </a:extLst>
            </p:cNvPr>
            <p:cNvSpPr>
              <a:spLocks/>
            </p:cNvSpPr>
            <p:nvPr/>
          </p:nvSpPr>
          <p:spPr bwMode="auto">
            <a:xfrm>
              <a:off x="9431009" y="3343241"/>
              <a:ext cx="78174" cy="78156"/>
            </a:xfrm>
            <a:custGeom>
              <a:avLst/>
              <a:gdLst>
                <a:gd name="connsiteX0" fmla="*/ 39088 w 78174"/>
                <a:gd name="connsiteY0" fmla="*/ 0 h 78156"/>
                <a:gd name="connsiteX1" fmla="*/ 78174 w 78174"/>
                <a:gd name="connsiteY1" fmla="*/ 39086 h 78156"/>
                <a:gd name="connsiteX2" fmla="*/ 39088 w 78174"/>
                <a:gd name="connsiteY2" fmla="*/ 78156 h 78156"/>
                <a:gd name="connsiteX3" fmla="*/ 0 w 78174"/>
                <a:gd name="connsiteY3" fmla="*/ 39086 h 78156"/>
                <a:gd name="connsiteX4" fmla="*/ 39088 w 78174"/>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56">
                  <a:moveTo>
                    <a:pt x="39088" y="0"/>
                  </a:moveTo>
                  <a:cubicBezTo>
                    <a:pt x="60675" y="0"/>
                    <a:pt x="78174" y="17499"/>
                    <a:pt x="78174" y="39086"/>
                  </a:cubicBezTo>
                  <a:cubicBezTo>
                    <a:pt x="78174" y="60656"/>
                    <a:pt x="60675" y="78156"/>
                    <a:pt x="39088" y="78156"/>
                  </a:cubicBezTo>
                  <a:cubicBezTo>
                    <a:pt x="17500" y="78156"/>
                    <a:pt x="0" y="60656"/>
                    <a:pt x="0" y="39086"/>
                  </a:cubicBezTo>
                  <a:cubicBezTo>
                    <a:pt x="0" y="17499"/>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4" name="Freeform: Shape 289">
              <a:extLst>
                <a:ext uri="{FF2B5EF4-FFF2-40B4-BE49-F238E27FC236}">
                  <a16:creationId xmlns:a16="http://schemas.microsoft.com/office/drawing/2014/main" xmlns="" id="{B35DE945-8647-4848-B78E-BA07991257B9}"/>
                </a:ext>
              </a:extLst>
            </p:cNvPr>
            <p:cNvSpPr>
              <a:spLocks/>
            </p:cNvSpPr>
            <p:nvPr/>
          </p:nvSpPr>
          <p:spPr bwMode="auto">
            <a:xfrm>
              <a:off x="9617922" y="3343241"/>
              <a:ext cx="78175" cy="78156"/>
            </a:xfrm>
            <a:custGeom>
              <a:avLst/>
              <a:gdLst>
                <a:gd name="connsiteX0" fmla="*/ 39087 w 78175"/>
                <a:gd name="connsiteY0" fmla="*/ 0 h 78156"/>
                <a:gd name="connsiteX1" fmla="*/ 78175 w 78175"/>
                <a:gd name="connsiteY1" fmla="*/ 39086 h 78156"/>
                <a:gd name="connsiteX2" fmla="*/ 39087 w 78175"/>
                <a:gd name="connsiteY2" fmla="*/ 78156 h 78156"/>
                <a:gd name="connsiteX3" fmla="*/ 0 w 78175"/>
                <a:gd name="connsiteY3" fmla="*/ 39086 h 78156"/>
                <a:gd name="connsiteX4" fmla="*/ 39087 w 7817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56">
                  <a:moveTo>
                    <a:pt x="39087" y="0"/>
                  </a:moveTo>
                  <a:cubicBezTo>
                    <a:pt x="60675" y="0"/>
                    <a:pt x="78175" y="17499"/>
                    <a:pt x="78175" y="39086"/>
                  </a:cubicBezTo>
                  <a:cubicBezTo>
                    <a:pt x="78175" y="60656"/>
                    <a:pt x="60675" y="78156"/>
                    <a:pt x="39087" y="78156"/>
                  </a:cubicBezTo>
                  <a:cubicBezTo>
                    <a:pt x="17500" y="78156"/>
                    <a:pt x="0" y="60656"/>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5" name="Freeform: Shape 290">
              <a:extLst>
                <a:ext uri="{FF2B5EF4-FFF2-40B4-BE49-F238E27FC236}">
                  <a16:creationId xmlns:a16="http://schemas.microsoft.com/office/drawing/2014/main" xmlns="" id="{6BC1737E-504E-4E94-A198-925E3E48057B}"/>
                </a:ext>
              </a:extLst>
            </p:cNvPr>
            <p:cNvSpPr>
              <a:spLocks/>
            </p:cNvSpPr>
            <p:nvPr/>
          </p:nvSpPr>
          <p:spPr bwMode="auto">
            <a:xfrm>
              <a:off x="7176339" y="3435498"/>
              <a:ext cx="78179" cy="78173"/>
            </a:xfrm>
            <a:custGeom>
              <a:avLst/>
              <a:gdLst>
                <a:gd name="connsiteX0" fmla="*/ 39079 w 78179"/>
                <a:gd name="connsiteY0" fmla="*/ 0 h 78173"/>
                <a:gd name="connsiteX1" fmla="*/ 78179 w 78179"/>
                <a:gd name="connsiteY1" fmla="*/ 39086 h 78173"/>
                <a:gd name="connsiteX2" fmla="*/ 39079 w 78179"/>
                <a:gd name="connsiteY2" fmla="*/ 78173 h 78173"/>
                <a:gd name="connsiteX3" fmla="*/ 0 w 78179"/>
                <a:gd name="connsiteY3" fmla="*/ 39086 h 78173"/>
                <a:gd name="connsiteX4" fmla="*/ 39079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79" y="0"/>
                  </a:moveTo>
                  <a:cubicBezTo>
                    <a:pt x="60680" y="0"/>
                    <a:pt x="78179" y="17499"/>
                    <a:pt x="78179" y="39086"/>
                  </a:cubicBezTo>
                  <a:cubicBezTo>
                    <a:pt x="78179" y="60674"/>
                    <a:pt x="60680" y="78173"/>
                    <a:pt x="39079" y="78173"/>
                  </a:cubicBezTo>
                  <a:cubicBezTo>
                    <a:pt x="17505" y="78173"/>
                    <a:pt x="0" y="60674"/>
                    <a:pt x="0" y="39086"/>
                  </a:cubicBezTo>
                  <a:cubicBezTo>
                    <a:pt x="0" y="17499"/>
                    <a:pt x="17505" y="0"/>
                    <a:pt x="39079"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6" name="Freeform: Shape 291">
              <a:extLst>
                <a:ext uri="{FF2B5EF4-FFF2-40B4-BE49-F238E27FC236}">
                  <a16:creationId xmlns:a16="http://schemas.microsoft.com/office/drawing/2014/main" xmlns="" id="{24B4550B-2589-441D-9C3B-17BC2D5CDD3E}"/>
                </a:ext>
              </a:extLst>
            </p:cNvPr>
            <p:cNvSpPr>
              <a:spLocks/>
            </p:cNvSpPr>
            <p:nvPr/>
          </p:nvSpPr>
          <p:spPr bwMode="auto">
            <a:xfrm>
              <a:off x="8117974" y="3435498"/>
              <a:ext cx="78105" cy="78173"/>
            </a:xfrm>
            <a:custGeom>
              <a:avLst/>
              <a:gdLst>
                <a:gd name="connsiteX0" fmla="*/ 39007 w 78105"/>
                <a:gd name="connsiteY0" fmla="*/ 0 h 78173"/>
                <a:gd name="connsiteX1" fmla="*/ 78105 w 78105"/>
                <a:gd name="connsiteY1" fmla="*/ 39086 h 78173"/>
                <a:gd name="connsiteX2" fmla="*/ 39007 w 78105"/>
                <a:gd name="connsiteY2" fmla="*/ 78173 h 78173"/>
                <a:gd name="connsiteX3" fmla="*/ 0 w 78105"/>
                <a:gd name="connsiteY3" fmla="*/ 39086 h 78173"/>
                <a:gd name="connsiteX4" fmla="*/ 39007 w 7810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 h="78173">
                  <a:moveTo>
                    <a:pt x="39007" y="0"/>
                  </a:moveTo>
                  <a:cubicBezTo>
                    <a:pt x="60601" y="0"/>
                    <a:pt x="78105" y="17499"/>
                    <a:pt x="78105" y="39086"/>
                  </a:cubicBezTo>
                  <a:cubicBezTo>
                    <a:pt x="78105" y="60674"/>
                    <a:pt x="60601" y="78173"/>
                    <a:pt x="39007" y="78173"/>
                  </a:cubicBezTo>
                  <a:cubicBezTo>
                    <a:pt x="17497" y="78173"/>
                    <a:pt x="0" y="60674"/>
                    <a:pt x="0" y="39086"/>
                  </a:cubicBezTo>
                  <a:cubicBezTo>
                    <a:pt x="0" y="17499"/>
                    <a:pt x="17497" y="0"/>
                    <a:pt x="3900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7" name="Freeform: Shape 292">
              <a:extLst>
                <a:ext uri="{FF2B5EF4-FFF2-40B4-BE49-F238E27FC236}">
                  <a16:creationId xmlns:a16="http://schemas.microsoft.com/office/drawing/2014/main" xmlns="" id="{BF5A012B-022C-4A03-8609-EC066372FBA9}"/>
                </a:ext>
              </a:extLst>
            </p:cNvPr>
            <p:cNvSpPr>
              <a:spLocks/>
            </p:cNvSpPr>
            <p:nvPr/>
          </p:nvSpPr>
          <p:spPr bwMode="auto">
            <a:xfrm>
              <a:off x="8304800" y="3435498"/>
              <a:ext cx="78180" cy="78173"/>
            </a:xfrm>
            <a:custGeom>
              <a:avLst/>
              <a:gdLst>
                <a:gd name="connsiteX0" fmla="*/ 39107 w 78180"/>
                <a:gd name="connsiteY0" fmla="*/ 0 h 78173"/>
                <a:gd name="connsiteX1" fmla="*/ 78180 w 78180"/>
                <a:gd name="connsiteY1" fmla="*/ 39086 h 78173"/>
                <a:gd name="connsiteX2" fmla="*/ 39107 w 78180"/>
                <a:gd name="connsiteY2" fmla="*/ 78173 h 78173"/>
                <a:gd name="connsiteX3" fmla="*/ 0 w 78180"/>
                <a:gd name="connsiteY3" fmla="*/ 39086 h 78173"/>
                <a:gd name="connsiteX4" fmla="*/ 39107 w 78180"/>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3">
                  <a:moveTo>
                    <a:pt x="39107" y="0"/>
                  </a:moveTo>
                  <a:cubicBezTo>
                    <a:pt x="60695" y="0"/>
                    <a:pt x="78180" y="17499"/>
                    <a:pt x="78180" y="39086"/>
                  </a:cubicBezTo>
                  <a:cubicBezTo>
                    <a:pt x="78180" y="60674"/>
                    <a:pt x="60695" y="78173"/>
                    <a:pt x="39107" y="78173"/>
                  </a:cubicBezTo>
                  <a:cubicBezTo>
                    <a:pt x="17515" y="78173"/>
                    <a:pt x="0" y="60674"/>
                    <a:pt x="0" y="39086"/>
                  </a:cubicBezTo>
                  <a:cubicBezTo>
                    <a:pt x="0" y="17499"/>
                    <a:pt x="17515" y="0"/>
                    <a:pt x="3910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8" name="Freeform: Shape 293">
              <a:extLst>
                <a:ext uri="{FF2B5EF4-FFF2-40B4-BE49-F238E27FC236}">
                  <a16:creationId xmlns:a16="http://schemas.microsoft.com/office/drawing/2014/main" xmlns="" id="{F042CF19-9A8F-4E25-ACB5-0261E29EF970}"/>
                </a:ext>
              </a:extLst>
            </p:cNvPr>
            <p:cNvSpPr>
              <a:spLocks/>
            </p:cNvSpPr>
            <p:nvPr/>
          </p:nvSpPr>
          <p:spPr bwMode="auto">
            <a:xfrm>
              <a:off x="8678634" y="3435498"/>
              <a:ext cx="78179" cy="78173"/>
            </a:xfrm>
            <a:custGeom>
              <a:avLst/>
              <a:gdLst>
                <a:gd name="connsiteX0" fmla="*/ 39087 w 78179"/>
                <a:gd name="connsiteY0" fmla="*/ 0 h 78173"/>
                <a:gd name="connsiteX1" fmla="*/ 78179 w 78179"/>
                <a:gd name="connsiteY1" fmla="*/ 39086 h 78173"/>
                <a:gd name="connsiteX2" fmla="*/ 39087 w 78179"/>
                <a:gd name="connsiteY2" fmla="*/ 78173 h 78173"/>
                <a:gd name="connsiteX3" fmla="*/ 0 w 78179"/>
                <a:gd name="connsiteY3" fmla="*/ 39086 h 78173"/>
                <a:gd name="connsiteX4" fmla="*/ 39087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87" y="0"/>
                  </a:moveTo>
                  <a:cubicBezTo>
                    <a:pt x="60677" y="0"/>
                    <a:pt x="78179" y="17499"/>
                    <a:pt x="78179" y="39086"/>
                  </a:cubicBezTo>
                  <a:cubicBezTo>
                    <a:pt x="78179" y="60674"/>
                    <a:pt x="60677" y="78173"/>
                    <a:pt x="39087" y="78173"/>
                  </a:cubicBezTo>
                  <a:cubicBezTo>
                    <a:pt x="17495" y="78173"/>
                    <a:pt x="0" y="60674"/>
                    <a:pt x="0" y="39086"/>
                  </a:cubicBezTo>
                  <a:cubicBezTo>
                    <a:pt x="0" y="17499"/>
                    <a:pt x="17495"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9" name="Freeform: Shape 294">
              <a:extLst>
                <a:ext uri="{FF2B5EF4-FFF2-40B4-BE49-F238E27FC236}">
                  <a16:creationId xmlns:a16="http://schemas.microsoft.com/office/drawing/2014/main" xmlns="" id="{3B267277-1264-481F-B4C7-FA5D3B903D2F}"/>
                </a:ext>
              </a:extLst>
            </p:cNvPr>
            <p:cNvSpPr>
              <a:spLocks/>
            </p:cNvSpPr>
            <p:nvPr/>
          </p:nvSpPr>
          <p:spPr bwMode="auto">
            <a:xfrm>
              <a:off x="9431009" y="343549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0" name="Freeform: Shape 295">
              <a:extLst>
                <a:ext uri="{FF2B5EF4-FFF2-40B4-BE49-F238E27FC236}">
                  <a16:creationId xmlns:a16="http://schemas.microsoft.com/office/drawing/2014/main" xmlns="" id="{E95A6C7B-4E5B-4FC2-8CDD-A7864DB7B50A}"/>
                </a:ext>
              </a:extLst>
            </p:cNvPr>
            <p:cNvSpPr>
              <a:spLocks/>
            </p:cNvSpPr>
            <p:nvPr/>
          </p:nvSpPr>
          <p:spPr bwMode="auto">
            <a:xfrm>
              <a:off x="6762230" y="3473791"/>
              <a:ext cx="26139" cy="34517"/>
            </a:xfrm>
            <a:custGeom>
              <a:avLst/>
              <a:gdLst>
                <a:gd name="connsiteX0" fmla="*/ 25811 w 26139"/>
                <a:gd name="connsiteY0" fmla="*/ 0 h 34517"/>
                <a:gd name="connsiteX1" fmla="*/ 26139 w 26139"/>
                <a:gd name="connsiteY1" fmla="*/ 793 h 34517"/>
                <a:gd name="connsiteX2" fmla="*/ 14691 w 26139"/>
                <a:gd name="connsiteY2" fmla="*/ 28432 h 34517"/>
                <a:gd name="connsiteX3" fmla="*/ 0 w 26139"/>
                <a:gd name="connsiteY3" fmla="*/ 34517 h 34517"/>
                <a:gd name="connsiteX4" fmla="*/ 25811 w 26139"/>
                <a:gd name="connsiteY4" fmla="*/ 0 h 3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39" h="34517">
                  <a:moveTo>
                    <a:pt x="25811" y="0"/>
                  </a:moveTo>
                  <a:lnTo>
                    <a:pt x="26139" y="793"/>
                  </a:lnTo>
                  <a:cubicBezTo>
                    <a:pt x="26139" y="11587"/>
                    <a:pt x="21765" y="21359"/>
                    <a:pt x="14691" y="28432"/>
                  </a:cubicBezTo>
                  <a:lnTo>
                    <a:pt x="0" y="34517"/>
                  </a:lnTo>
                  <a:lnTo>
                    <a:pt x="25811"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1" name="Freeform: Shape 296">
              <a:extLst>
                <a:ext uri="{FF2B5EF4-FFF2-40B4-BE49-F238E27FC236}">
                  <a16:creationId xmlns:a16="http://schemas.microsoft.com/office/drawing/2014/main" xmlns="" id="{F406ED9E-AF92-480D-9293-4AB9715302E7}"/>
                </a:ext>
              </a:extLst>
            </p:cNvPr>
            <p:cNvSpPr>
              <a:spLocks/>
            </p:cNvSpPr>
            <p:nvPr/>
          </p:nvSpPr>
          <p:spPr bwMode="auto">
            <a:xfrm>
              <a:off x="7270971" y="3520672"/>
              <a:ext cx="78165" cy="78174"/>
            </a:xfrm>
            <a:custGeom>
              <a:avLst/>
              <a:gdLst>
                <a:gd name="connsiteX0" fmla="*/ 39083 w 78165"/>
                <a:gd name="connsiteY0" fmla="*/ 0 h 78174"/>
                <a:gd name="connsiteX1" fmla="*/ 78165 w 78165"/>
                <a:gd name="connsiteY1" fmla="*/ 39087 h 78174"/>
                <a:gd name="connsiteX2" fmla="*/ 39083 w 78165"/>
                <a:gd name="connsiteY2" fmla="*/ 78174 h 78174"/>
                <a:gd name="connsiteX3" fmla="*/ 0 w 78165"/>
                <a:gd name="connsiteY3" fmla="*/ 39087 h 78174"/>
                <a:gd name="connsiteX4" fmla="*/ 39083 w 7816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4">
                  <a:moveTo>
                    <a:pt x="39083" y="0"/>
                  </a:moveTo>
                  <a:cubicBezTo>
                    <a:pt x="60669" y="0"/>
                    <a:pt x="78165" y="17500"/>
                    <a:pt x="78165" y="39087"/>
                  </a:cubicBezTo>
                  <a:cubicBezTo>
                    <a:pt x="78165" y="60675"/>
                    <a:pt x="60669" y="78174"/>
                    <a:pt x="39083" y="78174"/>
                  </a:cubicBezTo>
                  <a:cubicBezTo>
                    <a:pt x="17490" y="78174"/>
                    <a:pt x="0" y="60675"/>
                    <a:pt x="0" y="39087"/>
                  </a:cubicBezTo>
                  <a:cubicBezTo>
                    <a:pt x="0" y="17500"/>
                    <a:pt x="17490" y="0"/>
                    <a:pt x="3908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2" name="Freeform: Shape 297">
              <a:extLst>
                <a:ext uri="{FF2B5EF4-FFF2-40B4-BE49-F238E27FC236}">
                  <a16:creationId xmlns:a16="http://schemas.microsoft.com/office/drawing/2014/main" xmlns="" id="{CF5C07FB-C903-4237-B81F-48169F839B63}"/>
                </a:ext>
              </a:extLst>
            </p:cNvPr>
            <p:cNvSpPr>
              <a:spLocks/>
            </p:cNvSpPr>
            <p:nvPr/>
          </p:nvSpPr>
          <p:spPr bwMode="auto">
            <a:xfrm>
              <a:off x="7649490" y="3520672"/>
              <a:ext cx="78191" cy="78174"/>
            </a:xfrm>
            <a:custGeom>
              <a:avLst/>
              <a:gdLst>
                <a:gd name="connsiteX0" fmla="*/ 39100 w 78191"/>
                <a:gd name="connsiteY0" fmla="*/ 0 h 78174"/>
                <a:gd name="connsiteX1" fmla="*/ 78191 w 78191"/>
                <a:gd name="connsiteY1" fmla="*/ 39087 h 78174"/>
                <a:gd name="connsiteX2" fmla="*/ 39100 w 78191"/>
                <a:gd name="connsiteY2" fmla="*/ 78174 h 78174"/>
                <a:gd name="connsiteX3" fmla="*/ 0 w 78191"/>
                <a:gd name="connsiteY3" fmla="*/ 39087 h 78174"/>
                <a:gd name="connsiteX4" fmla="*/ 39100 w 7819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1" h="78174">
                  <a:moveTo>
                    <a:pt x="39100" y="0"/>
                  </a:moveTo>
                  <a:cubicBezTo>
                    <a:pt x="60693" y="0"/>
                    <a:pt x="78191" y="17500"/>
                    <a:pt x="78191" y="39087"/>
                  </a:cubicBezTo>
                  <a:cubicBezTo>
                    <a:pt x="78191" y="60675"/>
                    <a:pt x="60693" y="78174"/>
                    <a:pt x="39100" y="78174"/>
                  </a:cubicBezTo>
                  <a:cubicBezTo>
                    <a:pt x="17505" y="78174"/>
                    <a:pt x="0" y="60675"/>
                    <a:pt x="0" y="39087"/>
                  </a:cubicBezTo>
                  <a:cubicBezTo>
                    <a:pt x="0" y="17500"/>
                    <a:pt x="17505" y="0"/>
                    <a:pt x="3910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3" name="Freeform: Shape 298">
              <a:extLst>
                <a:ext uri="{FF2B5EF4-FFF2-40B4-BE49-F238E27FC236}">
                  <a16:creationId xmlns:a16="http://schemas.microsoft.com/office/drawing/2014/main" xmlns="" id="{58302A4A-5181-406F-B0B8-71BBF35D95C3}"/>
                </a:ext>
              </a:extLst>
            </p:cNvPr>
            <p:cNvSpPr>
              <a:spLocks/>
            </p:cNvSpPr>
            <p:nvPr/>
          </p:nvSpPr>
          <p:spPr bwMode="auto">
            <a:xfrm>
              <a:off x="8117967" y="3520672"/>
              <a:ext cx="78112" cy="78174"/>
            </a:xfrm>
            <a:custGeom>
              <a:avLst/>
              <a:gdLst>
                <a:gd name="connsiteX0" fmla="*/ 39014 w 78112"/>
                <a:gd name="connsiteY0" fmla="*/ 0 h 78174"/>
                <a:gd name="connsiteX1" fmla="*/ 78112 w 78112"/>
                <a:gd name="connsiteY1" fmla="*/ 39087 h 78174"/>
                <a:gd name="connsiteX2" fmla="*/ 39014 w 78112"/>
                <a:gd name="connsiteY2" fmla="*/ 78174 h 78174"/>
                <a:gd name="connsiteX3" fmla="*/ 0 w 78112"/>
                <a:gd name="connsiteY3" fmla="*/ 39087 h 78174"/>
                <a:gd name="connsiteX4" fmla="*/ 39014 w 7811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12" h="78174">
                  <a:moveTo>
                    <a:pt x="39014" y="0"/>
                  </a:moveTo>
                  <a:cubicBezTo>
                    <a:pt x="60608" y="0"/>
                    <a:pt x="78112" y="17500"/>
                    <a:pt x="78112" y="39087"/>
                  </a:cubicBezTo>
                  <a:cubicBezTo>
                    <a:pt x="78112" y="60675"/>
                    <a:pt x="60608" y="78174"/>
                    <a:pt x="39014" y="78174"/>
                  </a:cubicBezTo>
                  <a:cubicBezTo>
                    <a:pt x="17498" y="78174"/>
                    <a:pt x="0" y="60675"/>
                    <a:pt x="0" y="39087"/>
                  </a:cubicBezTo>
                  <a:cubicBezTo>
                    <a:pt x="0" y="17500"/>
                    <a:pt x="17498" y="0"/>
                    <a:pt x="3901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4" name="Freeform: Shape 299">
              <a:extLst>
                <a:ext uri="{FF2B5EF4-FFF2-40B4-BE49-F238E27FC236}">
                  <a16:creationId xmlns:a16="http://schemas.microsoft.com/office/drawing/2014/main" xmlns="" id="{B4362CEC-0ADF-4A94-A881-851477C4146C}"/>
                </a:ext>
              </a:extLst>
            </p:cNvPr>
            <p:cNvSpPr>
              <a:spLocks/>
            </p:cNvSpPr>
            <p:nvPr/>
          </p:nvSpPr>
          <p:spPr bwMode="auto">
            <a:xfrm>
              <a:off x="9525647" y="352067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5" name="Freeform: Shape 300">
              <a:extLst>
                <a:ext uri="{FF2B5EF4-FFF2-40B4-BE49-F238E27FC236}">
                  <a16:creationId xmlns:a16="http://schemas.microsoft.com/office/drawing/2014/main" xmlns="" id="{DCAA4D26-7786-493A-A9E9-46838A680CEF}"/>
                </a:ext>
              </a:extLst>
            </p:cNvPr>
            <p:cNvSpPr>
              <a:spLocks/>
            </p:cNvSpPr>
            <p:nvPr/>
          </p:nvSpPr>
          <p:spPr bwMode="auto">
            <a:xfrm>
              <a:off x="9807202" y="352067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5"/>
                    <a:pt x="60674" y="78174"/>
                    <a:pt x="39087" y="78174"/>
                  </a:cubicBezTo>
                  <a:cubicBezTo>
                    <a:pt x="17499" y="78174"/>
                    <a:pt x="0" y="60675"/>
                    <a:pt x="0" y="39087"/>
                  </a:cubicBezTo>
                  <a:cubicBezTo>
                    <a:pt x="0" y="17500"/>
                    <a:pt x="17499"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6" name="Freeform: Shape 301">
              <a:extLst>
                <a:ext uri="{FF2B5EF4-FFF2-40B4-BE49-F238E27FC236}">
                  <a16:creationId xmlns:a16="http://schemas.microsoft.com/office/drawing/2014/main" xmlns="" id="{18AB47F0-9592-4F3C-AFDC-FA804753732F}"/>
                </a:ext>
              </a:extLst>
            </p:cNvPr>
            <p:cNvSpPr>
              <a:spLocks/>
            </p:cNvSpPr>
            <p:nvPr/>
          </p:nvSpPr>
          <p:spPr bwMode="auto">
            <a:xfrm>
              <a:off x="6710183" y="3608216"/>
              <a:ext cx="78175" cy="78175"/>
            </a:xfrm>
            <a:custGeom>
              <a:avLst/>
              <a:gdLst>
                <a:gd name="connsiteX0" fmla="*/ 39086 w 78175"/>
                <a:gd name="connsiteY0" fmla="*/ 0 h 78175"/>
                <a:gd name="connsiteX1" fmla="*/ 78175 w 78175"/>
                <a:gd name="connsiteY1" fmla="*/ 39087 h 78175"/>
                <a:gd name="connsiteX2" fmla="*/ 39086 w 78175"/>
                <a:gd name="connsiteY2" fmla="*/ 78175 h 78175"/>
                <a:gd name="connsiteX3" fmla="*/ 0 w 78175"/>
                <a:gd name="connsiteY3" fmla="*/ 39087 h 78175"/>
                <a:gd name="connsiteX4" fmla="*/ 39086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6" y="0"/>
                  </a:moveTo>
                  <a:cubicBezTo>
                    <a:pt x="60676" y="0"/>
                    <a:pt x="78175" y="17500"/>
                    <a:pt x="78175" y="39087"/>
                  </a:cubicBezTo>
                  <a:cubicBezTo>
                    <a:pt x="78175" y="60675"/>
                    <a:pt x="60676"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7" name="Freeform: Shape 302">
              <a:extLst>
                <a:ext uri="{FF2B5EF4-FFF2-40B4-BE49-F238E27FC236}">
                  <a16:creationId xmlns:a16="http://schemas.microsoft.com/office/drawing/2014/main" xmlns="" id="{05EB74E9-F0CE-4E2E-99C5-14CE96823218}"/>
                </a:ext>
              </a:extLst>
            </p:cNvPr>
            <p:cNvSpPr>
              <a:spLocks/>
            </p:cNvSpPr>
            <p:nvPr/>
          </p:nvSpPr>
          <p:spPr bwMode="auto">
            <a:xfrm>
              <a:off x="6897115" y="3608216"/>
              <a:ext cx="78170" cy="78175"/>
            </a:xfrm>
            <a:custGeom>
              <a:avLst/>
              <a:gdLst>
                <a:gd name="connsiteX0" fmla="*/ 39066 w 78170"/>
                <a:gd name="connsiteY0" fmla="*/ 0 h 78175"/>
                <a:gd name="connsiteX1" fmla="*/ 78170 w 78170"/>
                <a:gd name="connsiteY1" fmla="*/ 39087 h 78175"/>
                <a:gd name="connsiteX2" fmla="*/ 39066 w 78170"/>
                <a:gd name="connsiteY2" fmla="*/ 78175 h 78175"/>
                <a:gd name="connsiteX3" fmla="*/ 0 w 78170"/>
                <a:gd name="connsiteY3" fmla="*/ 39087 h 78175"/>
                <a:gd name="connsiteX4" fmla="*/ 39066 w 7817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5">
                  <a:moveTo>
                    <a:pt x="39066" y="0"/>
                  </a:moveTo>
                  <a:cubicBezTo>
                    <a:pt x="60653" y="0"/>
                    <a:pt x="78170" y="17500"/>
                    <a:pt x="78170" y="39087"/>
                  </a:cubicBezTo>
                  <a:cubicBezTo>
                    <a:pt x="78170" y="60675"/>
                    <a:pt x="60653" y="78175"/>
                    <a:pt x="39066" y="78175"/>
                  </a:cubicBezTo>
                  <a:cubicBezTo>
                    <a:pt x="17502" y="78175"/>
                    <a:pt x="0" y="60675"/>
                    <a:pt x="0" y="39087"/>
                  </a:cubicBezTo>
                  <a:cubicBezTo>
                    <a:pt x="0" y="17500"/>
                    <a:pt x="17502" y="0"/>
                    <a:pt x="3906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8" name="Freeform: Shape 303">
              <a:extLst>
                <a:ext uri="{FF2B5EF4-FFF2-40B4-BE49-F238E27FC236}">
                  <a16:creationId xmlns:a16="http://schemas.microsoft.com/office/drawing/2014/main" xmlns="" id="{9BECDD58-5C1D-49DF-BCBB-673BBE88C71B}"/>
                </a:ext>
              </a:extLst>
            </p:cNvPr>
            <p:cNvSpPr>
              <a:spLocks/>
            </p:cNvSpPr>
            <p:nvPr/>
          </p:nvSpPr>
          <p:spPr bwMode="auto">
            <a:xfrm>
              <a:off x="7552476" y="3608216"/>
              <a:ext cx="78171" cy="78175"/>
            </a:xfrm>
            <a:custGeom>
              <a:avLst/>
              <a:gdLst>
                <a:gd name="connsiteX0" fmla="*/ 39082 w 78171"/>
                <a:gd name="connsiteY0" fmla="*/ 0 h 78175"/>
                <a:gd name="connsiteX1" fmla="*/ 78171 w 78171"/>
                <a:gd name="connsiteY1" fmla="*/ 39087 h 78175"/>
                <a:gd name="connsiteX2" fmla="*/ 39082 w 78171"/>
                <a:gd name="connsiteY2" fmla="*/ 78175 h 78175"/>
                <a:gd name="connsiteX3" fmla="*/ 0 w 78171"/>
                <a:gd name="connsiteY3" fmla="*/ 39087 h 78175"/>
                <a:gd name="connsiteX4" fmla="*/ 39082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2" y="0"/>
                  </a:moveTo>
                  <a:cubicBezTo>
                    <a:pt x="60665" y="0"/>
                    <a:pt x="78171" y="17500"/>
                    <a:pt x="78171" y="39087"/>
                  </a:cubicBezTo>
                  <a:cubicBezTo>
                    <a:pt x="78171" y="60675"/>
                    <a:pt x="60665" y="78175"/>
                    <a:pt x="39082" y="78175"/>
                  </a:cubicBezTo>
                  <a:cubicBezTo>
                    <a:pt x="17497" y="78175"/>
                    <a:pt x="0" y="60675"/>
                    <a:pt x="0" y="39087"/>
                  </a:cubicBezTo>
                  <a:cubicBezTo>
                    <a:pt x="0" y="17500"/>
                    <a:pt x="17497"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9" name="Freeform: Shape 304">
              <a:extLst>
                <a:ext uri="{FF2B5EF4-FFF2-40B4-BE49-F238E27FC236}">
                  <a16:creationId xmlns:a16="http://schemas.microsoft.com/office/drawing/2014/main" xmlns="" id="{E7322B24-C2E5-4A7F-BC5D-FA01512CFF91}"/>
                </a:ext>
              </a:extLst>
            </p:cNvPr>
            <p:cNvSpPr>
              <a:spLocks/>
            </p:cNvSpPr>
            <p:nvPr/>
          </p:nvSpPr>
          <p:spPr bwMode="auto">
            <a:xfrm>
              <a:off x="8210183" y="3608216"/>
              <a:ext cx="78173" cy="78175"/>
            </a:xfrm>
            <a:custGeom>
              <a:avLst/>
              <a:gdLst>
                <a:gd name="connsiteX0" fmla="*/ 39082 w 78173"/>
                <a:gd name="connsiteY0" fmla="*/ 0 h 78175"/>
                <a:gd name="connsiteX1" fmla="*/ 78173 w 78173"/>
                <a:gd name="connsiteY1" fmla="*/ 39087 h 78175"/>
                <a:gd name="connsiteX2" fmla="*/ 39082 w 78173"/>
                <a:gd name="connsiteY2" fmla="*/ 78175 h 78175"/>
                <a:gd name="connsiteX3" fmla="*/ 0 w 78173"/>
                <a:gd name="connsiteY3" fmla="*/ 39087 h 78175"/>
                <a:gd name="connsiteX4" fmla="*/ 39082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2" y="0"/>
                  </a:moveTo>
                  <a:cubicBezTo>
                    <a:pt x="60660" y="0"/>
                    <a:pt x="78173" y="17500"/>
                    <a:pt x="78173" y="39087"/>
                  </a:cubicBezTo>
                  <a:cubicBezTo>
                    <a:pt x="78173" y="60675"/>
                    <a:pt x="60660" y="78175"/>
                    <a:pt x="39082" y="78175"/>
                  </a:cubicBezTo>
                  <a:cubicBezTo>
                    <a:pt x="17487" y="78175"/>
                    <a:pt x="0" y="60675"/>
                    <a:pt x="0" y="39087"/>
                  </a:cubicBezTo>
                  <a:cubicBezTo>
                    <a:pt x="0" y="17500"/>
                    <a:pt x="17487"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0" name="Freeform: Shape 305">
              <a:extLst>
                <a:ext uri="{FF2B5EF4-FFF2-40B4-BE49-F238E27FC236}">
                  <a16:creationId xmlns:a16="http://schemas.microsoft.com/office/drawing/2014/main" xmlns="" id="{B62E926B-5411-4EC3-B825-92AA4A708E7E}"/>
                </a:ext>
              </a:extLst>
            </p:cNvPr>
            <p:cNvSpPr>
              <a:spLocks/>
            </p:cNvSpPr>
            <p:nvPr/>
          </p:nvSpPr>
          <p:spPr bwMode="auto">
            <a:xfrm>
              <a:off x="9151821" y="3608216"/>
              <a:ext cx="78180" cy="78175"/>
            </a:xfrm>
            <a:custGeom>
              <a:avLst/>
              <a:gdLst>
                <a:gd name="connsiteX0" fmla="*/ 39086 w 78180"/>
                <a:gd name="connsiteY0" fmla="*/ 0 h 78175"/>
                <a:gd name="connsiteX1" fmla="*/ 78180 w 78180"/>
                <a:gd name="connsiteY1" fmla="*/ 39087 h 78175"/>
                <a:gd name="connsiteX2" fmla="*/ 39086 w 78180"/>
                <a:gd name="connsiteY2" fmla="*/ 78175 h 78175"/>
                <a:gd name="connsiteX3" fmla="*/ 0 w 78180"/>
                <a:gd name="connsiteY3" fmla="*/ 39087 h 78175"/>
                <a:gd name="connsiteX4" fmla="*/ 39086 w 7818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5">
                  <a:moveTo>
                    <a:pt x="39086" y="0"/>
                  </a:moveTo>
                  <a:cubicBezTo>
                    <a:pt x="60675" y="0"/>
                    <a:pt x="78180" y="17500"/>
                    <a:pt x="78180" y="39087"/>
                  </a:cubicBezTo>
                  <a:cubicBezTo>
                    <a:pt x="78180" y="60675"/>
                    <a:pt x="60675" y="78175"/>
                    <a:pt x="39086" y="78175"/>
                  </a:cubicBezTo>
                  <a:cubicBezTo>
                    <a:pt x="17502" y="78175"/>
                    <a:pt x="0" y="60675"/>
                    <a:pt x="0" y="39087"/>
                  </a:cubicBezTo>
                  <a:cubicBezTo>
                    <a:pt x="0" y="17500"/>
                    <a:pt x="17502"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1" name="Freeform: Shape 306">
              <a:extLst>
                <a:ext uri="{FF2B5EF4-FFF2-40B4-BE49-F238E27FC236}">
                  <a16:creationId xmlns:a16="http://schemas.microsoft.com/office/drawing/2014/main" xmlns="" id="{5C8422EF-FAAC-46BE-B279-E5B6D6FB20F7}"/>
                </a:ext>
              </a:extLst>
            </p:cNvPr>
            <p:cNvSpPr>
              <a:spLocks/>
            </p:cNvSpPr>
            <p:nvPr/>
          </p:nvSpPr>
          <p:spPr bwMode="auto">
            <a:xfrm>
              <a:off x="9617922"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2" name="Freeform: Shape 307">
              <a:extLst>
                <a:ext uri="{FF2B5EF4-FFF2-40B4-BE49-F238E27FC236}">
                  <a16:creationId xmlns:a16="http://schemas.microsoft.com/office/drawing/2014/main" xmlns="" id="{6517861C-3472-410C-9005-29778B9FC870}"/>
                </a:ext>
              </a:extLst>
            </p:cNvPr>
            <p:cNvSpPr>
              <a:spLocks/>
            </p:cNvSpPr>
            <p:nvPr/>
          </p:nvSpPr>
          <p:spPr bwMode="auto">
            <a:xfrm>
              <a:off x="9899477"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3" name="Freeform: Shape 308">
              <a:extLst>
                <a:ext uri="{FF2B5EF4-FFF2-40B4-BE49-F238E27FC236}">
                  <a16:creationId xmlns:a16="http://schemas.microsoft.com/office/drawing/2014/main" xmlns="" id="{400430EE-DF87-440F-B3CB-B0362561328E}"/>
                </a:ext>
              </a:extLst>
            </p:cNvPr>
            <p:cNvSpPr>
              <a:spLocks/>
            </p:cNvSpPr>
            <p:nvPr/>
          </p:nvSpPr>
          <p:spPr bwMode="auto">
            <a:xfrm>
              <a:off x="6655778" y="3629276"/>
              <a:ext cx="40306" cy="57114"/>
            </a:xfrm>
            <a:custGeom>
              <a:avLst/>
              <a:gdLst>
                <a:gd name="connsiteX0" fmla="*/ 32839 w 40306"/>
                <a:gd name="connsiteY0" fmla="*/ 0 h 57114"/>
                <a:gd name="connsiteX1" fmla="*/ 40306 w 40306"/>
                <a:gd name="connsiteY1" fmla="*/ 18026 h 57114"/>
                <a:gd name="connsiteX2" fmla="*/ 1218 w 40306"/>
                <a:gd name="connsiteY2" fmla="*/ 57114 h 57114"/>
                <a:gd name="connsiteX3" fmla="*/ 0 w 40306"/>
                <a:gd name="connsiteY3" fmla="*/ 56609 h 57114"/>
                <a:gd name="connsiteX4" fmla="*/ 5942 w 40306"/>
                <a:gd name="connsiteY4" fmla="*/ 44273 h 57114"/>
                <a:gd name="connsiteX5" fmla="*/ 32839 w 40306"/>
                <a:gd name="connsiteY5" fmla="*/ 0 h 5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6" h="57114">
                  <a:moveTo>
                    <a:pt x="32839" y="0"/>
                  </a:moveTo>
                  <a:lnTo>
                    <a:pt x="40306" y="18026"/>
                  </a:lnTo>
                  <a:cubicBezTo>
                    <a:pt x="40306" y="39614"/>
                    <a:pt x="22806" y="57114"/>
                    <a:pt x="1218" y="57114"/>
                  </a:cubicBezTo>
                  <a:lnTo>
                    <a:pt x="0" y="56609"/>
                  </a:lnTo>
                  <a:lnTo>
                    <a:pt x="5942" y="44273"/>
                  </a:lnTo>
                  <a:lnTo>
                    <a:pt x="32839"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4" name="Freeform: Shape 309">
              <a:extLst>
                <a:ext uri="{FF2B5EF4-FFF2-40B4-BE49-F238E27FC236}">
                  <a16:creationId xmlns:a16="http://schemas.microsoft.com/office/drawing/2014/main" xmlns="" id="{0AFA2082-9505-4139-8112-DC2899554948}"/>
                </a:ext>
              </a:extLst>
            </p:cNvPr>
            <p:cNvSpPr>
              <a:spLocks/>
            </p:cNvSpPr>
            <p:nvPr/>
          </p:nvSpPr>
          <p:spPr bwMode="auto">
            <a:xfrm>
              <a:off x="6804820" y="3693393"/>
              <a:ext cx="78189" cy="78173"/>
            </a:xfrm>
            <a:custGeom>
              <a:avLst/>
              <a:gdLst>
                <a:gd name="connsiteX0" fmla="*/ 39090 w 78189"/>
                <a:gd name="connsiteY0" fmla="*/ 0 h 78173"/>
                <a:gd name="connsiteX1" fmla="*/ 78189 w 78189"/>
                <a:gd name="connsiteY1" fmla="*/ 39087 h 78173"/>
                <a:gd name="connsiteX2" fmla="*/ 39090 w 78189"/>
                <a:gd name="connsiteY2" fmla="*/ 78173 h 78173"/>
                <a:gd name="connsiteX3" fmla="*/ 0 w 78189"/>
                <a:gd name="connsiteY3" fmla="*/ 39087 h 78173"/>
                <a:gd name="connsiteX4" fmla="*/ 39090 w 7818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9" h="78173">
                  <a:moveTo>
                    <a:pt x="39090" y="0"/>
                  </a:moveTo>
                  <a:cubicBezTo>
                    <a:pt x="60671" y="0"/>
                    <a:pt x="78189" y="17500"/>
                    <a:pt x="78189" y="39087"/>
                  </a:cubicBezTo>
                  <a:cubicBezTo>
                    <a:pt x="78189" y="60673"/>
                    <a:pt x="60671" y="78173"/>
                    <a:pt x="39090" y="78173"/>
                  </a:cubicBezTo>
                  <a:cubicBezTo>
                    <a:pt x="17499" y="78173"/>
                    <a:pt x="0" y="60673"/>
                    <a:pt x="0" y="39087"/>
                  </a:cubicBezTo>
                  <a:cubicBezTo>
                    <a:pt x="0" y="17500"/>
                    <a:pt x="17499" y="0"/>
                    <a:pt x="3909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5" name="Freeform: Shape 310">
              <a:extLst>
                <a:ext uri="{FF2B5EF4-FFF2-40B4-BE49-F238E27FC236}">
                  <a16:creationId xmlns:a16="http://schemas.microsoft.com/office/drawing/2014/main" xmlns="" id="{C67F20B5-6E0B-49A8-B39D-745B40572695}"/>
                </a:ext>
              </a:extLst>
            </p:cNvPr>
            <p:cNvSpPr>
              <a:spLocks/>
            </p:cNvSpPr>
            <p:nvPr/>
          </p:nvSpPr>
          <p:spPr bwMode="auto">
            <a:xfrm>
              <a:off x="7176318" y="3693393"/>
              <a:ext cx="78177" cy="78173"/>
            </a:xfrm>
            <a:custGeom>
              <a:avLst/>
              <a:gdLst>
                <a:gd name="connsiteX0" fmla="*/ 39075 w 78177"/>
                <a:gd name="connsiteY0" fmla="*/ 0 h 78173"/>
                <a:gd name="connsiteX1" fmla="*/ 78177 w 78177"/>
                <a:gd name="connsiteY1" fmla="*/ 39087 h 78173"/>
                <a:gd name="connsiteX2" fmla="*/ 39075 w 78177"/>
                <a:gd name="connsiteY2" fmla="*/ 78173 h 78173"/>
                <a:gd name="connsiteX3" fmla="*/ 0 w 78177"/>
                <a:gd name="connsiteY3" fmla="*/ 39087 h 78173"/>
                <a:gd name="connsiteX4" fmla="*/ 39075 w 7817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3">
                  <a:moveTo>
                    <a:pt x="39075" y="0"/>
                  </a:moveTo>
                  <a:cubicBezTo>
                    <a:pt x="60680" y="0"/>
                    <a:pt x="78177" y="17500"/>
                    <a:pt x="78177" y="39087"/>
                  </a:cubicBezTo>
                  <a:cubicBezTo>
                    <a:pt x="78177" y="60673"/>
                    <a:pt x="60680" y="78173"/>
                    <a:pt x="39075" y="78173"/>
                  </a:cubicBezTo>
                  <a:cubicBezTo>
                    <a:pt x="17505" y="78173"/>
                    <a:pt x="0" y="60673"/>
                    <a:pt x="0" y="39087"/>
                  </a:cubicBezTo>
                  <a:cubicBezTo>
                    <a:pt x="0" y="17500"/>
                    <a:pt x="17505" y="0"/>
                    <a:pt x="3907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6" name="Freeform: Shape 311">
              <a:extLst>
                <a:ext uri="{FF2B5EF4-FFF2-40B4-BE49-F238E27FC236}">
                  <a16:creationId xmlns:a16="http://schemas.microsoft.com/office/drawing/2014/main" xmlns="" id="{F70BA692-BB47-4DB3-B925-54829017DD34}"/>
                </a:ext>
              </a:extLst>
            </p:cNvPr>
            <p:cNvSpPr>
              <a:spLocks/>
            </p:cNvSpPr>
            <p:nvPr/>
          </p:nvSpPr>
          <p:spPr bwMode="auto">
            <a:xfrm>
              <a:off x="8964923" y="3693393"/>
              <a:ext cx="78167" cy="78173"/>
            </a:xfrm>
            <a:custGeom>
              <a:avLst/>
              <a:gdLst>
                <a:gd name="connsiteX0" fmla="*/ 39078 w 78167"/>
                <a:gd name="connsiteY0" fmla="*/ 0 h 78173"/>
                <a:gd name="connsiteX1" fmla="*/ 78167 w 78167"/>
                <a:gd name="connsiteY1" fmla="*/ 39087 h 78173"/>
                <a:gd name="connsiteX2" fmla="*/ 39078 w 78167"/>
                <a:gd name="connsiteY2" fmla="*/ 78173 h 78173"/>
                <a:gd name="connsiteX3" fmla="*/ 0 w 78167"/>
                <a:gd name="connsiteY3" fmla="*/ 39087 h 78173"/>
                <a:gd name="connsiteX4" fmla="*/ 39078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78" y="0"/>
                  </a:moveTo>
                  <a:cubicBezTo>
                    <a:pt x="60666" y="0"/>
                    <a:pt x="78167" y="17500"/>
                    <a:pt x="78167" y="39087"/>
                  </a:cubicBezTo>
                  <a:cubicBezTo>
                    <a:pt x="78167" y="60673"/>
                    <a:pt x="60666" y="78173"/>
                    <a:pt x="39078" y="78173"/>
                  </a:cubicBezTo>
                  <a:cubicBezTo>
                    <a:pt x="17502" y="78173"/>
                    <a:pt x="0" y="60673"/>
                    <a:pt x="0" y="39087"/>
                  </a:cubicBezTo>
                  <a:cubicBezTo>
                    <a:pt x="0" y="17500"/>
                    <a:pt x="17502" y="0"/>
                    <a:pt x="3907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7" name="Freeform: Shape 312">
              <a:extLst>
                <a:ext uri="{FF2B5EF4-FFF2-40B4-BE49-F238E27FC236}">
                  <a16:creationId xmlns:a16="http://schemas.microsoft.com/office/drawing/2014/main" xmlns="" id="{FD3DD1D4-6D76-454A-BA78-61C22DB06FAC}"/>
                </a:ext>
              </a:extLst>
            </p:cNvPr>
            <p:cNvSpPr>
              <a:spLocks/>
            </p:cNvSpPr>
            <p:nvPr/>
          </p:nvSpPr>
          <p:spPr bwMode="auto">
            <a:xfrm>
              <a:off x="9338734" y="3693394"/>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500"/>
                    <a:pt x="78174" y="39086"/>
                  </a:cubicBezTo>
                  <a:cubicBezTo>
                    <a:pt x="78174" y="60673"/>
                    <a:pt x="60674"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8" name="Freeform: Shape 313">
              <a:extLst>
                <a:ext uri="{FF2B5EF4-FFF2-40B4-BE49-F238E27FC236}">
                  <a16:creationId xmlns:a16="http://schemas.microsoft.com/office/drawing/2014/main" xmlns="" id="{0461F710-5EA7-4459-B29A-53CA07E5E878}"/>
                </a:ext>
              </a:extLst>
            </p:cNvPr>
            <p:cNvSpPr>
              <a:spLocks/>
            </p:cNvSpPr>
            <p:nvPr/>
          </p:nvSpPr>
          <p:spPr bwMode="auto">
            <a:xfrm>
              <a:off x="961792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9" name="Freeform: Shape 314">
              <a:extLst>
                <a:ext uri="{FF2B5EF4-FFF2-40B4-BE49-F238E27FC236}">
                  <a16:creationId xmlns:a16="http://schemas.microsoft.com/office/drawing/2014/main" xmlns="" id="{F9F0C9E4-C61E-420C-B62C-C154FCC6EF12}"/>
                </a:ext>
              </a:extLst>
            </p:cNvPr>
            <p:cNvSpPr>
              <a:spLocks/>
            </p:cNvSpPr>
            <p:nvPr/>
          </p:nvSpPr>
          <p:spPr bwMode="auto">
            <a:xfrm>
              <a:off x="980720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0" name="Freeform: Shape 315">
              <a:extLst>
                <a:ext uri="{FF2B5EF4-FFF2-40B4-BE49-F238E27FC236}">
                  <a16:creationId xmlns:a16="http://schemas.microsoft.com/office/drawing/2014/main" xmlns="" id="{7B0A165D-9270-4648-8324-E8F773F67EC3}"/>
                </a:ext>
              </a:extLst>
            </p:cNvPr>
            <p:cNvSpPr>
              <a:spLocks/>
            </p:cNvSpPr>
            <p:nvPr/>
          </p:nvSpPr>
          <p:spPr bwMode="auto">
            <a:xfrm>
              <a:off x="10091123" y="3693394"/>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500"/>
                    <a:pt x="78174" y="39086"/>
                  </a:cubicBezTo>
                  <a:cubicBezTo>
                    <a:pt x="78174" y="60673"/>
                    <a:pt x="60675" y="78173"/>
                    <a:pt x="39088" y="78173"/>
                  </a:cubicBezTo>
                  <a:cubicBezTo>
                    <a:pt x="17500" y="78173"/>
                    <a:pt x="0" y="60673"/>
                    <a:pt x="0" y="39086"/>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1" name="Freeform: Shape 316">
              <a:extLst>
                <a:ext uri="{FF2B5EF4-FFF2-40B4-BE49-F238E27FC236}">
                  <a16:creationId xmlns:a16="http://schemas.microsoft.com/office/drawing/2014/main" xmlns="" id="{9A1AB279-CA42-443E-AEC0-2454D6FF5EDB}"/>
                </a:ext>
              </a:extLst>
            </p:cNvPr>
            <p:cNvSpPr>
              <a:spLocks/>
            </p:cNvSpPr>
            <p:nvPr/>
          </p:nvSpPr>
          <p:spPr bwMode="auto">
            <a:xfrm>
              <a:off x="10185763" y="3721072"/>
              <a:ext cx="26549" cy="45301"/>
            </a:xfrm>
            <a:custGeom>
              <a:avLst/>
              <a:gdLst>
                <a:gd name="connsiteX0" fmla="*/ 4726 w 26549"/>
                <a:gd name="connsiteY0" fmla="*/ 0 h 45301"/>
                <a:gd name="connsiteX1" fmla="*/ 26549 w 26549"/>
                <a:gd name="connsiteY1" fmla="*/ 45301 h 45301"/>
                <a:gd name="connsiteX2" fmla="*/ 11449 w 26549"/>
                <a:gd name="connsiteY2" fmla="*/ 39047 h 45301"/>
                <a:gd name="connsiteX3" fmla="*/ 0 w 26549"/>
                <a:gd name="connsiteY3" fmla="*/ 11408 h 45301"/>
                <a:gd name="connsiteX4" fmla="*/ 4726 w 26549"/>
                <a:gd name="connsiteY4" fmla="*/ 0 h 45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9" h="45301">
                  <a:moveTo>
                    <a:pt x="4726" y="0"/>
                  </a:moveTo>
                  <a:lnTo>
                    <a:pt x="26549" y="45301"/>
                  </a:lnTo>
                  <a:lnTo>
                    <a:pt x="11449" y="39047"/>
                  </a:lnTo>
                  <a:cubicBezTo>
                    <a:pt x="4375" y="31974"/>
                    <a:pt x="0" y="22202"/>
                    <a:pt x="0" y="11408"/>
                  </a:cubicBezTo>
                  <a:lnTo>
                    <a:pt x="4726"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2" name="Freeform: Shape 317">
              <a:extLst>
                <a:ext uri="{FF2B5EF4-FFF2-40B4-BE49-F238E27FC236}">
                  <a16:creationId xmlns:a16="http://schemas.microsoft.com/office/drawing/2014/main" xmlns="" id="{B4FC8C2D-BAB5-43E3-837B-90CCD2BE4677}"/>
                </a:ext>
              </a:extLst>
            </p:cNvPr>
            <p:cNvSpPr>
              <a:spLocks/>
            </p:cNvSpPr>
            <p:nvPr/>
          </p:nvSpPr>
          <p:spPr bwMode="auto">
            <a:xfrm>
              <a:off x="6617902" y="3776203"/>
              <a:ext cx="78172" cy="78173"/>
            </a:xfrm>
            <a:custGeom>
              <a:avLst/>
              <a:gdLst>
                <a:gd name="connsiteX0" fmla="*/ 39086 w 78172"/>
                <a:gd name="connsiteY0" fmla="*/ 0 h 78173"/>
                <a:gd name="connsiteX1" fmla="*/ 78172 w 78172"/>
                <a:gd name="connsiteY1" fmla="*/ 39086 h 78173"/>
                <a:gd name="connsiteX2" fmla="*/ 39086 w 78172"/>
                <a:gd name="connsiteY2" fmla="*/ 78173 h 78173"/>
                <a:gd name="connsiteX3" fmla="*/ 0 w 78172"/>
                <a:gd name="connsiteY3" fmla="*/ 39086 h 78173"/>
                <a:gd name="connsiteX4" fmla="*/ 39086 w 78172"/>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3">
                  <a:moveTo>
                    <a:pt x="39086" y="0"/>
                  </a:moveTo>
                  <a:cubicBezTo>
                    <a:pt x="60673" y="0"/>
                    <a:pt x="78172" y="17499"/>
                    <a:pt x="78172" y="39086"/>
                  </a:cubicBezTo>
                  <a:cubicBezTo>
                    <a:pt x="78172" y="60673"/>
                    <a:pt x="60673" y="78173"/>
                    <a:pt x="39086" y="78173"/>
                  </a:cubicBezTo>
                  <a:cubicBezTo>
                    <a:pt x="17499" y="78173"/>
                    <a:pt x="0" y="60673"/>
                    <a:pt x="0" y="39086"/>
                  </a:cubicBezTo>
                  <a:cubicBezTo>
                    <a:pt x="0" y="17499"/>
                    <a:pt x="17499"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3" name="Freeform: Shape 318">
              <a:extLst>
                <a:ext uri="{FF2B5EF4-FFF2-40B4-BE49-F238E27FC236}">
                  <a16:creationId xmlns:a16="http://schemas.microsoft.com/office/drawing/2014/main" xmlns="" id="{7F6FBB6E-DB1F-4500-9413-FFF0E2757FEB}"/>
                </a:ext>
              </a:extLst>
            </p:cNvPr>
            <p:cNvSpPr>
              <a:spLocks/>
            </p:cNvSpPr>
            <p:nvPr/>
          </p:nvSpPr>
          <p:spPr bwMode="auto">
            <a:xfrm>
              <a:off x="7084012" y="3776203"/>
              <a:ext cx="78196" cy="78173"/>
            </a:xfrm>
            <a:custGeom>
              <a:avLst/>
              <a:gdLst>
                <a:gd name="connsiteX0" fmla="*/ 39098 w 78196"/>
                <a:gd name="connsiteY0" fmla="*/ 0 h 78173"/>
                <a:gd name="connsiteX1" fmla="*/ 78196 w 78196"/>
                <a:gd name="connsiteY1" fmla="*/ 39086 h 78173"/>
                <a:gd name="connsiteX2" fmla="*/ 39098 w 78196"/>
                <a:gd name="connsiteY2" fmla="*/ 78173 h 78173"/>
                <a:gd name="connsiteX3" fmla="*/ 0 w 78196"/>
                <a:gd name="connsiteY3" fmla="*/ 39086 h 78173"/>
                <a:gd name="connsiteX4" fmla="*/ 39098 w 78196"/>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6" h="78173">
                  <a:moveTo>
                    <a:pt x="39098" y="0"/>
                  </a:moveTo>
                  <a:cubicBezTo>
                    <a:pt x="60692" y="0"/>
                    <a:pt x="78196" y="17499"/>
                    <a:pt x="78196" y="39086"/>
                  </a:cubicBezTo>
                  <a:cubicBezTo>
                    <a:pt x="78196" y="60673"/>
                    <a:pt x="60692" y="78173"/>
                    <a:pt x="39098" y="78173"/>
                  </a:cubicBezTo>
                  <a:cubicBezTo>
                    <a:pt x="17505" y="78173"/>
                    <a:pt x="0" y="60673"/>
                    <a:pt x="0" y="39086"/>
                  </a:cubicBezTo>
                  <a:cubicBezTo>
                    <a:pt x="0" y="17499"/>
                    <a:pt x="17505" y="0"/>
                    <a:pt x="3909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4" name="Freeform: Shape 319">
              <a:extLst>
                <a:ext uri="{FF2B5EF4-FFF2-40B4-BE49-F238E27FC236}">
                  <a16:creationId xmlns:a16="http://schemas.microsoft.com/office/drawing/2014/main" xmlns="" id="{2C89A20C-B243-486E-82D2-ABCB04863A5D}"/>
                </a:ext>
              </a:extLst>
            </p:cNvPr>
            <p:cNvSpPr>
              <a:spLocks/>
            </p:cNvSpPr>
            <p:nvPr/>
          </p:nvSpPr>
          <p:spPr bwMode="auto">
            <a:xfrm>
              <a:off x="7270954" y="3776203"/>
              <a:ext cx="78164" cy="78173"/>
            </a:xfrm>
            <a:custGeom>
              <a:avLst/>
              <a:gdLst>
                <a:gd name="connsiteX0" fmla="*/ 39081 w 78164"/>
                <a:gd name="connsiteY0" fmla="*/ 0 h 78173"/>
                <a:gd name="connsiteX1" fmla="*/ 78164 w 78164"/>
                <a:gd name="connsiteY1" fmla="*/ 39086 h 78173"/>
                <a:gd name="connsiteX2" fmla="*/ 39081 w 78164"/>
                <a:gd name="connsiteY2" fmla="*/ 78173 h 78173"/>
                <a:gd name="connsiteX3" fmla="*/ 0 w 78164"/>
                <a:gd name="connsiteY3" fmla="*/ 39086 h 78173"/>
                <a:gd name="connsiteX4" fmla="*/ 39081 w 7816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73">
                  <a:moveTo>
                    <a:pt x="39081" y="0"/>
                  </a:moveTo>
                  <a:cubicBezTo>
                    <a:pt x="60665" y="0"/>
                    <a:pt x="78164" y="17499"/>
                    <a:pt x="78164" y="39086"/>
                  </a:cubicBezTo>
                  <a:cubicBezTo>
                    <a:pt x="78164" y="60673"/>
                    <a:pt x="60665" y="78173"/>
                    <a:pt x="39081" y="78173"/>
                  </a:cubicBezTo>
                  <a:cubicBezTo>
                    <a:pt x="17488" y="78173"/>
                    <a:pt x="0" y="60673"/>
                    <a:pt x="0" y="39086"/>
                  </a:cubicBezTo>
                  <a:cubicBezTo>
                    <a:pt x="0" y="17499"/>
                    <a:pt x="17488"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5" name="Freeform: Shape 320">
              <a:extLst>
                <a:ext uri="{FF2B5EF4-FFF2-40B4-BE49-F238E27FC236}">
                  <a16:creationId xmlns:a16="http://schemas.microsoft.com/office/drawing/2014/main" xmlns="" id="{AA123D7B-CE13-4449-9FB8-8FF9AAF9BFF9}"/>
                </a:ext>
              </a:extLst>
            </p:cNvPr>
            <p:cNvSpPr>
              <a:spLocks/>
            </p:cNvSpPr>
            <p:nvPr/>
          </p:nvSpPr>
          <p:spPr bwMode="auto">
            <a:xfrm>
              <a:off x="7836400" y="3776203"/>
              <a:ext cx="78169" cy="78173"/>
            </a:xfrm>
            <a:custGeom>
              <a:avLst/>
              <a:gdLst>
                <a:gd name="connsiteX0" fmla="*/ 39080 w 78169"/>
                <a:gd name="connsiteY0" fmla="*/ 0 h 78173"/>
                <a:gd name="connsiteX1" fmla="*/ 78169 w 78169"/>
                <a:gd name="connsiteY1" fmla="*/ 39086 h 78173"/>
                <a:gd name="connsiteX2" fmla="*/ 39080 w 78169"/>
                <a:gd name="connsiteY2" fmla="*/ 78173 h 78173"/>
                <a:gd name="connsiteX3" fmla="*/ 0 w 78169"/>
                <a:gd name="connsiteY3" fmla="*/ 39086 h 78173"/>
                <a:gd name="connsiteX4" fmla="*/ 39080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0" y="0"/>
                  </a:moveTo>
                  <a:cubicBezTo>
                    <a:pt x="60667" y="0"/>
                    <a:pt x="78169" y="17499"/>
                    <a:pt x="78169" y="39086"/>
                  </a:cubicBezTo>
                  <a:cubicBezTo>
                    <a:pt x="78169" y="60673"/>
                    <a:pt x="60667" y="78173"/>
                    <a:pt x="39080" y="78173"/>
                  </a:cubicBezTo>
                  <a:cubicBezTo>
                    <a:pt x="17498" y="78173"/>
                    <a:pt x="0" y="60673"/>
                    <a:pt x="0" y="39086"/>
                  </a:cubicBezTo>
                  <a:cubicBezTo>
                    <a:pt x="0" y="17499"/>
                    <a:pt x="17498" y="0"/>
                    <a:pt x="3908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6" name="Freeform: Shape 321">
              <a:extLst>
                <a:ext uri="{FF2B5EF4-FFF2-40B4-BE49-F238E27FC236}">
                  <a16:creationId xmlns:a16="http://schemas.microsoft.com/office/drawing/2014/main" xmlns="" id="{69E6802A-EFB4-4F97-9E34-041D8938749C}"/>
                </a:ext>
              </a:extLst>
            </p:cNvPr>
            <p:cNvSpPr>
              <a:spLocks/>
            </p:cNvSpPr>
            <p:nvPr/>
          </p:nvSpPr>
          <p:spPr bwMode="auto">
            <a:xfrm>
              <a:off x="9712562"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7" name="Freeform: Shape 322">
              <a:extLst>
                <a:ext uri="{FF2B5EF4-FFF2-40B4-BE49-F238E27FC236}">
                  <a16:creationId xmlns:a16="http://schemas.microsoft.com/office/drawing/2014/main" xmlns="" id="{AA1783D0-F476-43F1-9543-FFA9019DD5E2}"/>
                </a:ext>
              </a:extLst>
            </p:cNvPr>
            <p:cNvSpPr>
              <a:spLocks/>
            </p:cNvSpPr>
            <p:nvPr/>
          </p:nvSpPr>
          <p:spPr bwMode="auto">
            <a:xfrm>
              <a:off x="9899478"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8" name="Freeform: Shape 323">
              <a:extLst>
                <a:ext uri="{FF2B5EF4-FFF2-40B4-BE49-F238E27FC236}">
                  <a16:creationId xmlns:a16="http://schemas.microsoft.com/office/drawing/2014/main" xmlns="" id="{C821CE4E-F147-4F70-B185-09A91F882A5A}"/>
                </a:ext>
              </a:extLst>
            </p:cNvPr>
            <p:cNvSpPr>
              <a:spLocks/>
            </p:cNvSpPr>
            <p:nvPr/>
          </p:nvSpPr>
          <p:spPr bwMode="auto">
            <a:xfrm>
              <a:off x="6577698" y="3806367"/>
              <a:ext cx="23736" cy="41651"/>
            </a:xfrm>
            <a:custGeom>
              <a:avLst/>
              <a:gdLst>
                <a:gd name="connsiteX0" fmla="*/ 20041 w 23736"/>
                <a:gd name="connsiteY0" fmla="*/ 0 h 41651"/>
                <a:gd name="connsiteX1" fmla="*/ 23736 w 23736"/>
                <a:gd name="connsiteY1" fmla="*/ 8922 h 41651"/>
                <a:gd name="connsiteX2" fmla="*/ 12288 w 23736"/>
                <a:gd name="connsiteY2" fmla="*/ 36561 h 41651"/>
                <a:gd name="connsiteX3" fmla="*/ 0 w 23736"/>
                <a:gd name="connsiteY3" fmla="*/ 41651 h 41651"/>
                <a:gd name="connsiteX4" fmla="*/ 74 w 23736"/>
                <a:gd name="connsiteY4" fmla="*/ 41448 h 41651"/>
                <a:gd name="connsiteX5" fmla="*/ 20041 w 23736"/>
                <a:gd name="connsiteY5" fmla="*/ 0 h 4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6" h="41651">
                  <a:moveTo>
                    <a:pt x="20041" y="0"/>
                  </a:moveTo>
                  <a:lnTo>
                    <a:pt x="23736" y="8922"/>
                  </a:lnTo>
                  <a:cubicBezTo>
                    <a:pt x="23736" y="19716"/>
                    <a:pt x="19361" y="29487"/>
                    <a:pt x="12288" y="36561"/>
                  </a:cubicBezTo>
                  <a:lnTo>
                    <a:pt x="0" y="41651"/>
                  </a:lnTo>
                  <a:lnTo>
                    <a:pt x="74" y="41448"/>
                  </a:lnTo>
                  <a:lnTo>
                    <a:pt x="20041"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9" name="Freeform: Shape 324">
              <a:extLst>
                <a:ext uri="{FF2B5EF4-FFF2-40B4-BE49-F238E27FC236}">
                  <a16:creationId xmlns:a16="http://schemas.microsoft.com/office/drawing/2014/main" xmlns="" id="{8250A5CE-3928-4B5F-85E8-78CB5D3ED5DA}"/>
                </a:ext>
              </a:extLst>
            </p:cNvPr>
            <p:cNvSpPr>
              <a:spLocks/>
            </p:cNvSpPr>
            <p:nvPr/>
          </p:nvSpPr>
          <p:spPr bwMode="auto">
            <a:xfrm>
              <a:off x="6710171" y="3863742"/>
              <a:ext cx="78175" cy="78173"/>
            </a:xfrm>
            <a:custGeom>
              <a:avLst/>
              <a:gdLst>
                <a:gd name="connsiteX0" fmla="*/ 39086 w 78175"/>
                <a:gd name="connsiteY0" fmla="*/ 0 h 78173"/>
                <a:gd name="connsiteX1" fmla="*/ 78175 w 78175"/>
                <a:gd name="connsiteY1" fmla="*/ 39087 h 78173"/>
                <a:gd name="connsiteX2" fmla="*/ 39086 w 78175"/>
                <a:gd name="connsiteY2" fmla="*/ 78173 h 78173"/>
                <a:gd name="connsiteX3" fmla="*/ 0 w 78175"/>
                <a:gd name="connsiteY3" fmla="*/ 39087 h 78173"/>
                <a:gd name="connsiteX4" fmla="*/ 39086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6" y="0"/>
                  </a:moveTo>
                  <a:cubicBezTo>
                    <a:pt x="60676" y="0"/>
                    <a:pt x="78175" y="17499"/>
                    <a:pt x="78175" y="39087"/>
                  </a:cubicBezTo>
                  <a:cubicBezTo>
                    <a:pt x="78175" y="60673"/>
                    <a:pt x="60676" y="78173"/>
                    <a:pt x="39086" y="78173"/>
                  </a:cubicBezTo>
                  <a:cubicBezTo>
                    <a:pt x="17500" y="78173"/>
                    <a:pt x="0" y="60673"/>
                    <a:pt x="0" y="39087"/>
                  </a:cubicBezTo>
                  <a:cubicBezTo>
                    <a:pt x="0" y="17499"/>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0" name="Freeform: Shape 325">
              <a:extLst>
                <a:ext uri="{FF2B5EF4-FFF2-40B4-BE49-F238E27FC236}">
                  <a16:creationId xmlns:a16="http://schemas.microsoft.com/office/drawing/2014/main" xmlns="" id="{8CBA6E73-4ED3-4345-8133-3F584B9106AE}"/>
                </a:ext>
              </a:extLst>
            </p:cNvPr>
            <p:cNvSpPr>
              <a:spLocks/>
            </p:cNvSpPr>
            <p:nvPr/>
          </p:nvSpPr>
          <p:spPr bwMode="auto">
            <a:xfrm>
              <a:off x="7552465" y="3863742"/>
              <a:ext cx="78171" cy="78173"/>
            </a:xfrm>
            <a:custGeom>
              <a:avLst/>
              <a:gdLst>
                <a:gd name="connsiteX0" fmla="*/ 39081 w 78171"/>
                <a:gd name="connsiteY0" fmla="*/ 0 h 78173"/>
                <a:gd name="connsiteX1" fmla="*/ 78171 w 78171"/>
                <a:gd name="connsiteY1" fmla="*/ 39087 h 78173"/>
                <a:gd name="connsiteX2" fmla="*/ 39081 w 78171"/>
                <a:gd name="connsiteY2" fmla="*/ 78173 h 78173"/>
                <a:gd name="connsiteX3" fmla="*/ 0 w 78171"/>
                <a:gd name="connsiteY3" fmla="*/ 39087 h 78173"/>
                <a:gd name="connsiteX4" fmla="*/ 39081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1" y="0"/>
                  </a:moveTo>
                  <a:cubicBezTo>
                    <a:pt x="60666" y="0"/>
                    <a:pt x="78171" y="17499"/>
                    <a:pt x="78171" y="39087"/>
                  </a:cubicBezTo>
                  <a:cubicBezTo>
                    <a:pt x="78171" y="60673"/>
                    <a:pt x="60666" y="78173"/>
                    <a:pt x="39081" y="78173"/>
                  </a:cubicBezTo>
                  <a:cubicBezTo>
                    <a:pt x="17497" y="78173"/>
                    <a:pt x="0" y="60673"/>
                    <a:pt x="0" y="39087"/>
                  </a:cubicBezTo>
                  <a:cubicBezTo>
                    <a:pt x="0" y="17499"/>
                    <a:pt x="17497"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1" name="Freeform: Shape 326">
              <a:extLst>
                <a:ext uri="{FF2B5EF4-FFF2-40B4-BE49-F238E27FC236}">
                  <a16:creationId xmlns:a16="http://schemas.microsoft.com/office/drawing/2014/main" xmlns="" id="{841757E2-5731-4B82-A8D7-B921CFA7C5B3}"/>
                </a:ext>
              </a:extLst>
            </p:cNvPr>
            <p:cNvSpPr>
              <a:spLocks/>
            </p:cNvSpPr>
            <p:nvPr/>
          </p:nvSpPr>
          <p:spPr bwMode="auto">
            <a:xfrm>
              <a:off x="8870278" y="3863742"/>
              <a:ext cx="78171" cy="78173"/>
            </a:xfrm>
            <a:custGeom>
              <a:avLst/>
              <a:gdLst>
                <a:gd name="connsiteX0" fmla="*/ 39087 w 78171"/>
                <a:gd name="connsiteY0" fmla="*/ 0 h 78173"/>
                <a:gd name="connsiteX1" fmla="*/ 78171 w 78171"/>
                <a:gd name="connsiteY1" fmla="*/ 39087 h 78173"/>
                <a:gd name="connsiteX2" fmla="*/ 39087 w 78171"/>
                <a:gd name="connsiteY2" fmla="*/ 78173 h 78173"/>
                <a:gd name="connsiteX3" fmla="*/ 0 w 78171"/>
                <a:gd name="connsiteY3" fmla="*/ 39087 h 78173"/>
                <a:gd name="connsiteX4" fmla="*/ 39087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7" y="0"/>
                  </a:moveTo>
                  <a:cubicBezTo>
                    <a:pt x="60677" y="0"/>
                    <a:pt x="78171" y="17499"/>
                    <a:pt x="78171" y="39087"/>
                  </a:cubicBezTo>
                  <a:cubicBezTo>
                    <a:pt x="78171" y="60673"/>
                    <a:pt x="60677" y="78173"/>
                    <a:pt x="39087" y="78173"/>
                  </a:cubicBezTo>
                  <a:cubicBezTo>
                    <a:pt x="17503" y="78173"/>
                    <a:pt x="0" y="60673"/>
                    <a:pt x="0" y="39087"/>
                  </a:cubicBezTo>
                  <a:cubicBezTo>
                    <a:pt x="0" y="17499"/>
                    <a:pt x="17503"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2" name="Freeform: Shape 327">
              <a:extLst>
                <a:ext uri="{FF2B5EF4-FFF2-40B4-BE49-F238E27FC236}">
                  <a16:creationId xmlns:a16="http://schemas.microsoft.com/office/drawing/2014/main" xmlns="" id="{94A34BCE-E6EA-4D4E-A27A-B7E3CA1903CF}"/>
                </a:ext>
              </a:extLst>
            </p:cNvPr>
            <p:cNvSpPr>
              <a:spLocks/>
            </p:cNvSpPr>
            <p:nvPr/>
          </p:nvSpPr>
          <p:spPr bwMode="auto">
            <a:xfrm>
              <a:off x="9057191" y="3863742"/>
              <a:ext cx="78167" cy="78173"/>
            </a:xfrm>
            <a:custGeom>
              <a:avLst/>
              <a:gdLst>
                <a:gd name="connsiteX0" fmla="*/ 39082 w 78167"/>
                <a:gd name="connsiteY0" fmla="*/ 0 h 78173"/>
                <a:gd name="connsiteX1" fmla="*/ 78167 w 78167"/>
                <a:gd name="connsiteY1" fmla="*/ 39087 h 78173"/>
                <a:gd name="connsiteX2" fmla="*/ 39082 w 78167"/>
                <a:gd name="connsiteY2" fmla="*/ 78173 h 78173"/>
                <a:gd name="connsiteX3" fmla="*/ 0 w 78167"/>
                <a:gd name="connsiteY3" fmla="*/ 39087 h 78173"/>
                <a:gd name="connsiteX4" fmla="*/ 3908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82" y="0"/>
                  </a:moveTo>
                  <a:cubicBezTo>
                    <a:pt x="60667" y="0"/>
                    <a:pt x="78167" y="17499"/>
                    <a:pt x="78167" y="39087"/>
                  </a:cubicBezTo>
                  <a:cubicBezTo>
                    <a:pt x="78167" y="60673"/>
                    <a:pt x="60667" y="78173"/>
                    <a:pt x="39082" y="78173"/>
                  </a:cubicBezTo>
                  <a:cubicBezTo>
                    <a:pt x="17495" y="78173"/>
                    <a:pt x="0" y="60673"/>
                    <a:pt x="0" y="39087"/>
                  </a:cubicBezTo>
                  <a:cubicBezTo>
                    <a:pt x="0" y="17499"/>
                    <a:pt x="17495"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3" name="Freeform: Shape 328">
              <a:extLst>
                <a:ext uri="{FF2B5EF4-FFF2-40B4-BE49-F238E27FC236}">
                  <a16:creationId xmlns:a16="http://schemas.microsoft.com/office/drawing/2014/main" xmlns="" id="{AD57E63D-895E-47BF-830A-F54398BFB87C}"/>
                </a:ext>
              </a:extLst>
            </p:cNvPr>
            <p:cNvSpPr>
              <a:spLocks/>
            </p:cNvSpPr>
            <p:nvPr/>
          </p:nvSpPr>
          <p:spPr bwMode="auto">
            <a:xfrm>
              <a:off x="9244105" y="3863742"/>
              <a:ext cx="78163" cy="78173"/>
            </a:xfrm>
            <a:custGeom>
              <a:avLst/>
              <a:gdLst>
                <a:gd name="connsiteX0" fmla="*/ 39097 w 78163"/>
                <a:gd name="connsiteY0" fmla="*/ 0 h 78173"/>
                <a:gd name="connsiteX1" fmla="*/ 78163 w 78163"/>
                <a:gd name="connsiteY1" fmla="*/ 39087 h 78173"/>
                <a:gd name="connsiteX2" fmla="*/ 39097 w 78163"/>
                <a:gd name="connsiteY2" fmla="*/ 78173 h 78173"/>
                <a:gd name="connsiteX3" fmla="*/ 0 w 78163"/>
                <a:gd name="connsiteY3" fmla="*/ 39087 h 78173"/>
                <a:gd name="connsiteX4" fmla="*/ 39097 w 78163"/>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3" h="78173">
                  <a:moveTo>
                    <a:pt x="39097" y="0"/>
                  </a:moveTo>
                  <a:cubicBezTo>
                    <a:pt x="60663" y="0"/>
                    <a:pt x="78163" y="17499"/>
                    <a:pt x="78163" y="39087"/>
                  </a:cubicBezTo>
                  <a:cubicBezTo>
                    <a:pt x="78163" y="60673"/>
                    <a:pt x="60663" y="78173"/>
                    <a:pt x="39097" y="78173"/>
                  </a:cubicBezTo>
                  <a:cubicBezTo>
                    <a:pt x="17504" y="78173"/>
                    <a:pt x="0" y="60673"/>
                    <a:pt x="0" y="39087"/>
                  </a:cubicBezTo>
                  <a:cubicBezTo>
                    <a:pt x="0" y="17499"/>
                    <a:pt x="17504" y="0"/>
                    <a:pt x="3909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4" name="Freeform: Shape 329">
              <a:extLst>
                <a:ext uri="{FF2B5EF4-FFF2-40B4-BE49-F238E27FC236}">
                  <a16:creationId xmlns:a16="http://schemas.microsoft.com/office/drawing/2014/main" xmlns="" id="{55DEF965-BE76-4D75-9845-9A2F435733A7}"/>
                </a:ext>
              </a:extLst>
            </p:cNvPr>
            <p:cNvSpPr>
              <a:spLocks/>
            </p:cNvSpPr>
            <p:nvPr/>
          </p:nvSpPr>
          <p:spPr bwMode="auto">
            <a:xfrm>
              <a:off x="9431009" y="3863742"/>
              <a:ext cx="78174" cy="78173"/>
            </a:xfrm>
            <a:custGeom>
              <a:avLst/>
              <a:gdLst>
                <a:gd name="connsiteX0" fmla="*/ 39088 w 78174"/>
                <a:gd name="connsiteY0" fmla="*/ 0 h 78173"/>
                <a:gd name="connsiteX1" fmla="*/ 78174 w 78174"/>
                <a:gd name="connsiteY1" fmla="*/ 39087 h 78173"/>
                <a:gd name="connsiteX2" fmla="*/ 39088 w 78174"/>
                <a:gd name="connsiteY2" fmla="*/ 78173 h 78173"/>
                <a:gd name="connsiteX3" fmla="*/ 0 w 78174"/>
                <a:gd name="connsiteY3" fmla="*/ 39087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7"/>
                  </a:cubicBezTo>
                  <a:cubicBezTo>
                    <a:pt x="78174" y="60673"/>
                    <a:pt x="60675" y="78173"/>
                    <a:pt x="39088" y="78173"/>
                  </a:cubicBezTo>
                  <a:cubicBezTo>
                    <a:pt x="17500" y="78173"/>
                    <a:pt x="0" y="60673"/>
                    <a:pt x="0" y="39087"/>
                  </a:cubicBezTo>
                  <a:cubicBezTo>
                    <a:pt x="0" y="17499"/>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5" name="Freeform: Shape 330">
              <a:extLst>
                <a:ext uri="{FF2B5EF4-FFF2-40B4-BE49-F238E27FC236}">
                  <a16:creationId xmlns:a16="http://schemas.microsoft.com/office/drawing/2014/main" xmlns="" id="{7B149D8A-3096-4DA4-A4F2-CFD73DB91760}"/>
                </a:ext>
              </a:extLst>
            </p:cNvPr>
            <p:cNvSpPr>
              <a:spLocks/>
            </p:cNvSpPr>
            <p:nvPr/>
          </p:nvSpPr>
          <p:spPr bwMode="auto">
            <a:xfrm>
              <a:off x="9617922" y="3863742"/>
              <a:ext cx="78175" cy="78173"/>
            </a:xfrm>
            <a:custGeom>
              <a:avLst/>
              <a:gdLst>
                <a:gd name="connsiteX0" fmla="*/ 39087 w 78175"/>
                <a:gd name="connsiteY0" fmla="*/ 0 h 78173"/>
                <a:gd name="connsiteX1" fmla="*/ 78175 w 78175"/>
                <a:gd name="connsiteY1" fmla="*/ 39087 h 78173"/>
                <a:gd name="connsiteX2" fmla="*/ 39087 w 78175"/>
                <a:gd name="connsiteY2" fmla="*/ 78173 h 78173"/>
                <a:gd name="connsiteX3" fmla="*/ 0 w 78175"/>
                <a:gd name="connsiteY3" fmla="*/ 39087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7"/>
                  </a:cubicBezTo>
                  <a:cubicBezTo>
                    <a:pt x="78175" y="60673"/>
                    <a:pt x="60675" y="78173"/>
                    <a:pt x="39087" y="78173"/>
                  </a:cubicBezTo>
                  <a:cubicBezTo>
                    <a:pt x="17500" y="78173"/>
                    <a:pt x="0" y="60673"/>
                    <a:pt x="0" y="39087"/>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6" name="Freeform: Shape 331">
              <a:extLst>
                <a:ext uri="{FF2B5EF4-FFF2-40B4-BE49-F238E27FC236}">
                  <a16:creationId xmlns:a16="http://schemas.microsoft.com/office/drawing/2014/main" xmlns="" id="{7485B9A5-FA37-4D6D-B869-D82968659437}"/>
                </a:ext>
              </a:extLst>
            </p:cNvPr>
            <p:cNvSpPr>
              <a:spLocks/>
            </p:cNvSpPr>
            <p:nvPr/>
          </p:nvSpPr>
          <p:spPr bwMode="auto">
            <a:xfrm>
              <a:off x="7363205" y="3948918"/>
              <a:ext cx="78164" cy="78161"/>
            </a:xfrm>
            <a:custGeom>
              <a:avLst/>
              <a:gdLst>
                <a:gd name="connsiteX0" fmla="*/ 39082 w 78164"/>
                <a:gd name="connsiteY0" fmla="*/ 0 h 78161"/>
                <a:gd name="connsiteX1" fmla="*/ 78164 w 78164"/>
                <a:gd name="connsiteY1" fmla="*/ 39086 h 78161"/>
                <a:gd name="connsiteX2" fmla="*/ 39082 w 78164"/>
                <a:gd name="connsiteY2" fmla="*/ 78161 h 78161"/>
                <a:gd name="connsiteX3" fmla="*/ 0 w 78164"/>
                <a:gd name="connsiteY3" fmla="*/ 39086 h 78161"/>
                <a:gd name="connsiteX4" fmla="*/ 39082 w 7816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61">
                  <a:moveTo>
                    <a:pt x="39082" y="0"/>
                  </a:moveTo>
                  <a:cubicBezTo>
                    <a:pt x="60666" y="0"/>
                    <a:pt x="78164" y="17499"/>
                    <a:pt x="78164" y="39086"/>
                  </a:cubicBezTo>
                  <a:cubicBezTo>
                    <a:pt x="78164" y="60673"/>
                    <a:pt x="60666" y="78161"/>
                    <a:pt x="39082" y="78161"/>
                  </a:cubicBezTo>
                  <a:cubicBezTo>
                    <a:pt x="17497" y="78161"/>
                    <a:pt x="0" y="60673"/>
                    <a:pt x="0" y="39086"/>
                  </a:cubicBezTo>
                  <a:cubicBezTo>
                    <a:pt x="0" y="17499"/>
                    <a:pt x="17497"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7" name="Freeform: Shape 332">
              <a:extLst>
                <a:ext uri="{FF2B5EF4-FFF2-40B4-BE49-F238E27FC236}">
                  <a16:creationId xmlns:a16="http://schemas.microsoft.com/office/drawing/2014/main" xmlns="" id="{D5973B3A-B5D0-4E0A-B191-15AFA6A7040F}"/>
                </a:ext>
              </a:extLst>
            </p:cNvPr>
            <p:cNvSpPr>
              <a:spLocks/>
            </p:cNvSpPr>
            <p:nvPr/>
          </p:nvSpPr>
          <p:spPr bwMode="auto">
            <a:xfrm>
              <a:off x="7739391" y="3948918"/>
              <a:ext cx="78161" cy="78161"/>
            </a:xfrm>
            <a:custGeom>
              <a:avLst/>
              <a:gdLst>
                <a:gd name="connsiteX0" fmla="*/ 39087 w 78161"/>
                <a:gd name="connsiteY0" fmla="*/ 0 h 78161"/>
                <a:gd name="connsiteX1" fmla="*/ 78161 w 78161"/>
                <a:gd name="connsiteY1" fmla="*/ 39086 h 78161"/>
                <a:gd name="connsiteX2" fmla="*/ 39087 w 78161"/>
                <a:gd name="connsiteY2" fmla="*/ 78161 h 78161"/>
                <a:gd name="connsiteX3" fmla="*/ 0 w 78161"/>
                <a:gd name="connsiteY3" fmla="*/ 39086 h 78161"/>
                <a:gd name="connsiteX4" fmla="*/ 39087 w 7816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1" h="78161">
                  <a:moveTo>
                    <a:pt x="39087" y="0"/>
                  </a:moveTo>
                  <a:cubicBezTo>
                    <a:pt x="60670" y="0"/>
                    <a:pt x="78161" y="17499"/>
                    <a:pt x="78161" y="39086"/>
                  </a:cubicBezTo>
                  <a:cubicBezTo>
                    <a:pt x="78161" y="60673"/>
                    <a:pt x="60670" y="78161"/>
                    <a:pt x="39087" y="78161"/>
                  </a:cubicBezTo>
                  <a:cubicBezTo>
                    <a:pt x="17497" y="78161"/>
                    <a:pt x="0" y="60673"/>
                    <a:pt x="0" y="39086"/>
                  </a:cubicBezTo>
                  <a:cubicBezTo>
                    <a:pt x="0" y="17499"/>
                    <a:pt x="17497"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8" name="Freeform: Shape 333">
              <a:extLst>
                <a:ext uri="{FF2B5EF4-FFF2-40B4-BE49-F238E27FC236}">
                  <a16:creationId xmlns:a16="http://schemas.microsoft.com/office/drawing/2014/main" xmlns="" id="{0E539FD7-F14B-47F7-89F5-74AE0BA8948A}"/>
                </a:ext>
              </a:extLst>
            </p:cNvPr>
            <p:cNvSpPr>
              <a:spLocks/>
            </p:cNvSpPr>
            <p:nvPr/>
          </p:nvSpPr>
          <p:spPr bwMode="auto">
            <a:xfrm>
              <a:off x="7926291" y="3948918"/>
              <a:ext cx="78181" cy="78161"/>
            </a:xfrm>
            <a:custGeom>
              <a:avLst/>
              <a:gdLst>
                <a:gd name="connsiteX0" fmla="*/ 39094 w 78181"/>
                <a:gd name="connsiteY0" fmla="*/ 0 h 78161"/>
                <a:gd name="connsiteX1" fmla="*/ 78181 w 78181"/>
                <a:gd name="connsiteY1" fmla="*/ 39086 h 78161"/>
                <a:gd name="connsiteX2" fmla="*/ 39094 w 78181"/>
                <a:gd name="connsiteY2" fmla="*/ 78161 h 78161"/>
                <a:gd name="connsiteX3" fmla="*/ 0 w 78181"/>
                <a:gd name="connsiteY3" fmla="*/ 39086 h 78161"/>
                <a:gd name="connsiteX4" fmla="*/ 39094 w 7818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61">
                  <a:moveTo>
                    <a:pt x="39094" y="0"/>
                  </a:moveTo>
                  <a:cubicBezTo>
                    <a:pt x="60680" y="0"/>
                    <a:pt x="78181" y="17499"/>
                    <a:pt x="78181" y="39086"/>
                  </a:cubicBezTo>
                  <a:cubicBezTo>
                    <a:pt x="78181" y="60673"/>
                    <a:pt x="60680" y="78161"/>
                    <a:pt x="39094" y="78161"/>
                  </a:cubicBezTo>
                  <a:cubicBezTo>
                    <a:pt x="17501" y="78161"/>
                    <a:pt x="0" y="60673"/>
                    <a:pt x="0" y="39086"/>
                  </a:cubicBezTo>
                  <a:cubicBezTo>
                    <a:pt x="0" y="17499"/>
                    <a:pt x="17501" y="0"/>
                    <a:pt x="3909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9" name="Freeform: Shape 334">
              <a:extLst>
                <a:ext uri="{FF2B5EF4-FFF2-40B4-BE49-F238E27FC236}">
                  <a16:creationId xmlns:a16="http://schemas.microsoft.com/office/drawing/2014/main" xmlns="" id="{7431F5E2-9F15-48B3-9004-D93C61CE26E3}"/>
                </a:ext>
              </a:extLst>
            </p:cNvPr>
            <p:cNvSpPr>
              <a:spLocks/>
            </p:cNvSpPr>
            <p:nvPr/>
          </p:nvSpPr>
          <p:spPr bwMode="auto">
            <a:xfrm>
              <a:off x="933873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0" name="Freeform: Shape 335">
              <a:extLst>
                <a:ext uri="{FF2B5EF4-FFF2-40B4-BE49-F238E27FC236}">
                  <a16:creationId xmlns:a16="http://schemas.microsoft.com/office/drawing/2014/main" xmlns="" id="{46BF4B33-D0DA-4588-ADDC-A127C7C988BD}"/>
                </a:ext>
              </a:extLst>
            </p:cNvPr>
            <p:cNvSpPr>
              <a:spLocks/>
            </p:cNvSpPr>
            <p:nvPr/>
          </p:nvSpPr>
          <p:spPr bwMode="auto">
            <a:xfrm>
              <a:off x="9996483" y="3948918"/>
              <a:ext cx="78174" cy="78161"/>
            </a:xfrm>
            <a:custGeom>
              <a:avLst/>
              <a:gdLst>
                <a:gd name="connsiteX0" fmla="*/ 39088 w 78174"/>
                <a:gd name="connsiteY0" fmla="*/ 0 h 78161"/>
                <a:gd name="connsiteX1" fmla="*/ 78174 w 78174"/>
                <a:gd name="connsiteY1" fmla="*/ 39086 h 78161"/>
                <a:gd name="connsiteX2" fmla="*/ 39088 w 78174"/>
                <a:gd name="connsiteY2" fmla="*/ 78161 h 78161"/>
                <a:gd name="connsiteX3" fmla="*/ 0 w 78174"/>
                <a:gd name="connsiteY3" fmla="*/ 39086 h 78161"/>
                <a:gd name="connsiteX4" fmla="*/ 39088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8" y="0"/>
                  </a:moveTo>
                  <a:cubicBezTo>
                    <a:pt x="60675" y="0"/>
                    <a:pt x="78174" y="17499"/>
                    <a:pt x="78174" y="39086"/>
                  </a:cubicBezTo>
                  <a:cubicBezTo>
                    <a:pt x="78174" y="60673"/>
                    <a:pt x="60675" y="78161"/>
                    <a:pt x="39088" y="78161"/>
                  </a:cubicBezTo>
                  <a:cubicBezTo>
                    <a:pt x="17500" y="78161"/>
                    <a:pt x="0" y="60673"/>
                    <a:pt x="0" y="39086"/>
                  </a:cubicBezTo>
                  <a:cubicBezTo>
                    <a:pt x="0" y="17499"/>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1" name="Freeform: Shape 336">
              <a:extLst>
                <a:ext uri="{FF2B5EF4-FFF2-40B4-BE49-F238E27FC236}">
                  <a16:creationId xmlns:a16="http://schemas.microsoft.com/office/drawing/2014/main" xmlns="" id="{99A7B7F9-04B2-4FCC-87F3-2723385D2B43}"/>
                </a:ext>
              </a:extLst>
            </p:cNvPr>
            <p:cNvSpPr>
              <a:spLocks/>
            </p:cNvSpPr>
            <p:nvPr/>
          </p:nvSpPr>
          <p:spPr bwMode="auto">
            <a:xfrm>
              <a:off x="1018576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2" name="Freeform: Shape 337">
              <a:extLst>
                <a:ext uri="{FF2B5EF4-FFF2-40B4-BE49-F238E27FC236}">
                  <a16:creationId xmlns:a16="http://schemas.microsoft.com/office/drawing/2014/main" xmlns="" id="{1B6D461D-2972-4CF3-B29E-B9AC897AA5B2}"/>
                </a:ext>
              </a:extLst>
            </p:cNvPr>
            <p:cNvSpPr>
              <a:spLocks/>
            </p:cNvSpPr>
            <p:nvPr/>
          </p:nvSpPr>
          <p:spPr bwMode="auto">
            <a:xfrm>
              <a:off x="6897096" y="3948918"/>
              <a:ext cx="78170" cy="78162"/>
            </a:xfrm>
            <a:custGeom>
              <a:avLst/>
              <a:gdLst>
                <a:gd name="connsiteX0" fmla="*/ 39067 w 78170"/>
                <a:gd name="connsiteY0" fmla="*/ 0 h 78162"/>
                <a:gd name="connsiteX1" fmla="*/ 78170 w 78170"/>
                <a:gd name="connsiteY1" fmla="*/ 39087 h 78162"/>
                <a:gd name="connsiteX2" fmla="*/ 39067 w 78170"/>
                <a:gd name="connsiteY2" fmla="*/ 78162 h 78162"/>
                <a:gd name="connsiteX3" fmla="*/ 0 w 78170"/>
                <a:gd name="connsiteY3" fmla="*/ 39087 h 78162"/>
                <a:gd name="connsiteX4" fmla="*/ 39067 w 78170"/>
                <a:gd name="connsiteY4" fmla="*/ 0 h 7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62">
                  <a:moveTo>
                    <a:pt x="39067" y="0"/>
                  </a:moveTo>
                  <a:cubicBezTo>
                    <a:pt x="60660" y="0"/>
                    <a:pt x="78170" y="17500"/>
                    <a:pt x="78170" y="39087"/>
                  </a:cubicBezTo>
                  <a:cubicBezTo>
                    <a:pt x="78170" y="60674"/>
                    <a:pt x="60660" y="78162"/>
                    <a:pt x="39067" y="78162"/>
                  </a:cubicBezTo>
                  <a:cubicBezTo>
                    <a:pt x="17501" y="78162"/>
                    <a:pt x="0" y="60674"/>
                    <a:pt x="0" y="39087"/>
                  </a:cubicBezTo>
                  <a:cubicBezTo>
                    <a:pt x="0" y="17500"/>
                    <a:pt x="17501" y="0"/>
                    <a:pt x="3906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3" name="Freeform: Shape 338">
              <a:extLst>
                <a:ext uri="{FF2B5EF4-FFF2-40B4-BE49-F238E27FC236}">
                  <a16:creationId xmlns:a16="http://schemas.microsoft.com/office/drawing/2014/main" xmlns="" id="{89A4D317-AEF6-4317-B533-106C110673DD}"/>
                </a:ext>
              </a:extLst>
            </p:cNvPr>
            <p:cNvSpPr>
              <a:spLocks/>
            </p:cNvSpPr>
            <p:nvPr/>
          </p:nvSpPr>
          <p:spPr bwMode="auto">
            <a:xfrm>
              <a:off x="10278039" y="3959196"/>
              <a:ext cx="39113" cy="67883"/>
            </a:xfrm>
            <a:custGeom>
              <a:avLst/>
              <a:gdLst>
                <a:gd name="connsiteX0" fmla="*/ 14271 w 39113"/>
                <a:gd name="connsiteY0" fmla="*/ 0 h 67883"/>
                <a:gd name="connsiteX1" fmla="*/ 39113 w 39113"/>
                <a:gd name="connsiteY1" fmla="*/ 67872 h 67883"/>
                <a:gd name="connsiteX2" fmla="*/ 39088 w 39113"/>
                <a:gd name="connsiteY2" fmla="*/ 67883 h 67883"/>
                <a:gd name="connsiteX3" fmla="*/ 0 w 39113"/>
                <a:gd name="connsiteY3" fmla="*/ 28808 h 67883"/>
                <a:gd name="connsiteX4" fmla="*/ 11449 w 39113"/>
                <a:gd name="connsiteY4" fmla="*/ 1170 h 67883"/>
                <a:gd name="connsiteX5" fmla="*/ 14271 w 39113"/>
                <a:gd name="connsiteY5" fmla="*/ 0 h 67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13" h="67883">
                  <a:moveTo>
                    <a:pt x="14271" y="0"/>
                  </a:moveTo>
                  <a:lnTo>
                    <a:pt x="39113" y="67872"/>
                  </a:lnTo>
                  <a:lnTo>
                    <a:pt x="39088" y="67883"/>
                  </a:lnTo>
                  <a:cubicBezTo>
                    <a:pt x="17500" y="67883"/>
                    <a:pt x="0" y="50395"/>
                    <a:pt x="0" y="28808"/>
                  </a:cubicBezTo>
                  <a:cubicBezTo>
                    <a:pt x="0" y="18014"/>
                    <a:pt x="4375" y="8243"/>
                    <a:pt x="11449" y="1170"/>
                  </a:cubicBezTo>
                  <a:lnTo>
                    <a:pt x="14271"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4" name="Freeform: Shape 339">
              <a:extLst>
                <a:ext uri="{FF2B5EF4-FFF2-40B4-BE49-F238E27FC236}">
                  <a16:creationId xmlns:a16="http://schemas.microsoft.com/office/drawing/2014/main" xmlns="" id="{E4EFA43B-F927-45AB-AFA1-564A9ACB77C3}"/>
                </a:ext>
              </a:extLst>
            </p:cNvPr>
            <p:cNvSpPr>
              <a:spLocks/>
            </p:cNvSpPr>
            <p:nvPr/>
          </p:nvSpPr>
          <p:spPr bwMode="auto">
            <a:xfrm>
              <a:off x="6991734" y="4038814"/>
              <a:ext cx="78160" cy="78175"/>
            </a:xfrm>
            <a:custGeom>
              <a:avLst/>
              <a:gdLst>
                <a:gd name="connsiteX0" fmla="*/ 39076 w 78160"/>
                <a:gd name="connsiteY0" fmla="*/ 0 h 78175"/>
                <a:gd name="connsiteX1" fmla="*/ 78160 w 78160"/>
                <a:gd name="connsiteY1" fmla="*/ 39087 h 78175"/>
                <a:gd name="connsiteX2" fmla="*/ 39076 w 78160"/>
                <a:gd name="connsiteY2" fmla="*/ 78175 h 78175"/>
                <a:gd name="connsiteX3" fmla="*/ 0 w 78160"/>
                <a:gd name="connsiteY3" fmla="*/ 39087 h 78175"/>
                <a:gd name="connsiteX4" fmla="*/ 39076 w 7816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5">
                  <a:moveTo>
                    <a:pt x="39076" y="0"/>
                  </a:moveTo>
                  <a:cubicBezTo>
                    <a:pt x="60662" y="0"/>
                    <a:pt x="78160" y="17500"/>
                    <a:pt x="78160" y="39087"/>
                  </a:cubicBezTo>
                  <a:cubicBezTo>
                    <a:pt x="78160" y="60674"/>
                    <a:pt x="60662" y="78175"/>
                    <a:pt x="39076" y="78175"/>
                  </a:cubicBezTo>
                  <a:cubicBezTo>
                    <a:pt x="17481" y="78175"/>
                    <a:pt x="0" y="60674"/>
                    <a:pt x="0" y="39087"/>
                  </a:cubicBezTo>
                  <a:cubicBezTo>
                    <a:pt x="0" y="17500"/>
                    <a:pt x="17481" y="0"/>
                    <a:pt x="3907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5" name="Freeform: Shape 340">
              <a:extLst>
                <a:ext uri="{FF2B5EF4-FFF2-40B4-BE49-F238E27FC236}">
                  <a16:creationId xmlns:a16="http://schemas.microsoft.com/office/drawing/2014/main" xmlns="" id="{2779926D-2FF9-4975-AB22-3F8C1EA6C9EB}"/>
                </a:ext>
              </a:extLst>
            </p:cNvPr>
            <p:cNvSpPr>
              <a:spLocks/>
            </p:cNvSpPr>
            <p:nvPr/>
          </p:nvSpPr>
          <p:spPr bwMode="auto">
            <a:xfrm>
              <a:off x="7176294" y="4038814"/>
              <a:ext cx="78178" cy="78175"/>
            </a:xfrm>
            <a:custGeom>
              <a:avLst/>
              <a:gdLst>
                <a:gd name="connsiteX0" fmla="*/ 39074 w 78178"/>
                <a:gd name="connsiteY0" fmla="*/ 0 h 78175"/>
                <a:gd name="connsiteX1" fmla="*/ 78178 w 78178"/>
                <a:gd name="connsiteY1" fmla="*/ 39087 h 78175"/>
                <a:gd name="connsiteX2" fmla="*/ 39074 w 78178"/>
                <a:gd name="connsiteY2" fmla="*/ 78175 h 78175"/>
                <a:gd name="connsiteX3" fmla="*/ 0 w 78178"/>
                <a:gd name="connsiteY3" fmla="*/ 39087 h 78175"/>
                <a:gd name="connsiteX4" fmla="*/ 39074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74" y="0"/>
                  </a:moveTo>
                  <a:cubicBezTo>
                    <a:pt x="60679" y="0"/>
                    <a:pt x="78178" y="17500"/>
                    <a:pt x="78178" y="39087"/>
                  </a:cubicBezTo>
                  <a:cubicBezTo>
                    <a:pt x="78178" y="60674"/>
                    <a:pt x="60679" y="78175"/>
                    <a:pt x="39074" y="78175"/>
                  </a:cubicBezTo>
                  <a:cubicBezTo>
                    <a:pt x="17504" y="78175"/>
                    <a:pt x="0" y="60674"/>
                    <a:pt x="0" y="39087"/>
                  </a:cubicBezTo>
                  <a:cubicBezTo>
                    <a:pt x="0" y="17500"/>
                    <a:pt x="17504" y="0"/>
                    <a:pt x="3907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6" name="Freeform: Shape 341">
              <a:extLst>
                <a:ext uri="{FF2B5EF4-FFF2-40B4-BE49-F238E27FC236}">
                  <a16:creationId xmlns:a16="http://schemas.microsoft.com/office/drawing/2014/main" xmlns="" id="{33905928-04A1-4B35-84D2-903004D45DC1}"/>
                </a:ext>
              </a:extLst>
            </p:cNvPr>
            <p:cNvSpPr>
              <a:spLocks/>
            </p:cNvSpPr>
            <p:nvPr/>
          </p:nvSpPr>
          <p:spPr bwMode="auto">
            <a:xfrm>
              <a:off x="9338735"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7" name="Freeform: Shape 342">
              <a:extLst>
                <a:ext uri="{FF2B5EF4-FFF2-40B4-BE49-F238E27FC236}">
                  <a16:creationId xmlns:a16="http://schemas.microsoft.com/office/drawing/2014/main" xmlns="" id="{147C629B-9EC9-4273-B5EE-0AA5AF5584A9}"/>
                </a:ext>
              </a:extLst>
            </p:cNvPr>
            <p:cNvSpPr>
              <a:spLocks/>
            </p:cNvSpPr>
            <p:nvPr/>
          </p:nvSpPr>
          <p:spPr bwMode="auto">
            <a:xfrm>
              <a:off x="9525649"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8" name="Freeform: Shape 343">
              <a:extLst>
                <a:ext uri="{FF2B5EF4-FFF2-40B4-BE49-F238E27FC236}">
                  <a16:creationId xmlns:a16="http://schemas.microsoft.com/office/drawing/2014/main" xmlns="" id="{3CE464E0-812E-4636-89A5-6C030BAC79F3}"/>
                </a:ext>
              </a:extLst>
            </p:cNvPr>
            <p:cNvSpPr>
              <a:spLocks/>
            </p:cNvSpPr>
            <p:nvPr/>
          </p:nvSpPr>
          <p:spPr bwMode="auto">
            <a:xfrm>
              <a:off x="9807203" y="4038814"/>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9" name="Freeform: Shape 344">
              <a:extLst>
                <a:ext uri="{FF2B5EF4-FFF2-40B4-BE49-F238E27FC236}">
                  <a16:creationId xmlns:a16="http://schemas.microsoft.com/office/drawing/2014/main" xmlns="" id="{AD1FCF26-6DAD-4E97-B125-F9A672CBE27A}"/>
                </a:ext>
              </a:extLst>
            </p:cNvPr>
            <p:cNvSpPr>
              <a:spLocks/>
            </p:cNvSpPr>
            <p:nvPr/>
          </p:nvSpPr>
          <p:spPr bwMode="auto">
            <a:xfrm>
              <a:off x="9899478" y="4038814"/>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0" name="Freeform: Shape 345">
              <a:extLst>
                <a:ext uri="{FF2B5EF4-FFF2-40B4-BE49-F238E27FC236}">
                  <a16:creationId xmlns:a16="http://schemas.microsoft.com/office/drawing/2014/main" xmlns="" id="{5EB1E0A6-8D29-4112-BF5D-0326FE8D7326}"/>
                </a:ext>
              </a:extLst>
            </p:cNvPr>
            <p:cNvSpPr>
              <a:spLocks/>
            </p:cNvSpPr>
            <p:nvPr/>
          </p:nvSpPr>
          <p:spPr bwMode="auto">
            <a:xfrm>
              <a:off x="10278039" y="4038814"/>
              <a:ext cx="60390" cy="78175"/>
            </a:xfrm>
            <a:custGeom>
              <a:avLst/>
              <a:gdLst>
                <a:gd name="connsiteX0" fmla="*/ 39088 w 60390"/>
                <a:gd name="connsiteY0" fmla="*/ 0 h 78175"/>
                <a:gd name="connsiteX1" fmla="*/ 42972 w 60390"/>
                <a:gd name="connsiteY1" fmla="*/ 1609 h 78175"/>
                <a:gd name="connsiteX2" fmla="*/ 60390 w 60390"/>
                <a:gd name="connsiteY2" fmla="*/ 69351 h 78175"/>
                <a:gd name="connsiteX3" fmla="*/ 39088 w 60390"/>
                <a:gd name="connsiteY3" fmla="*/ 78175 h 78175"/>
                <a:gd name="connsiteX4" fmla="*/ 0 w 60390"/>
                <a:gd name="connsiteY4" fmla="*/ 39087 h 78175"/>
                <a:gd name="connsiteX5" fmla="*/ 39088 w 60390"/>
                <a:gd name="connsiteY5" fmla="*/ 0 h 7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90" h="78175">
                  <a:moveTo>
                    <a:pt x="39088" y="0"/>
                  </a:moveTo>
                  <a:lnTo>
                    <a:pt x="42972" y="1609"/>
                  </a:lnTo>
                  <a:lnTo>
                    <a:pt x="60390" y="69351"/>
                  </a:lnTo>
                  <a:lnTo>
                    <a:pt x="39088" y="78175"/>
                  </a:ln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1" name="Freeform: Shape 346">
              <a:extLst>
                <a:ext uri="{FF2B5EF4-FFF2-40B4-BE49-F238E27FC236}">
                  <a16:creationId xmlns:a16="http://schemas.microsoft.com/office/drawing/2014/main" xmlns="" id="{B2F20B1D-131F-4A39-83F3-BF4BE2087515}"/>
                </a:ext>
              </a:extLst>
            </p:cNvPr>
            <p:cNvSpPr>
              <a:spLocks/>
            </p:cNvSpPr>
            <p:nvPr/>
          </p:nvSpPr>
          <p:spPr bwMode="auto">
            <a:xfrm>
              <a:off x="8964923" y="4121622"/>
              <a:ext cx="78170" cy="78174"/>
            </a:xfrm>
            <a:custGeom>
              <a:avLst/>
              <a:gdLst>
                <a:gd name="connsiteX0" fmla="*/ 39082 w 78170"/>
                <a:gd name="connsiteY0" fmla="*/ 0 h 78174"/>
                <a:gd name="connsiteX1" fmla="*/ 78170 w 78170"/>
                <a:gd name="connsiteY1" fmla="*/ 39087 h 78174"/>
                <a:gd name="connsiteX2" fmla="*/ 39082 w 78170"/>
                <a:gd name="connsiteY2" fmla="*/ 78174 h 78174"/>
                <a:gd name="connsiteX3" fmla="*/ 0 w 78170"/>
                <a:gd name="connsiteY3" fmla="*/ 39087 h 78174"/>
                <a:gd name="connsiteX4" fmla="*/ 39082 w 78170"/>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4">
                  <a:moveTo>
                    <a:pt x="39082" y="0"/>
                  </a:moveTo>
                  <a:cubicBezTo>
                    <a:pt x="60670" y="0"/>
                    <a:pt x="78170" y="17500"/>
                    <a:pt x="78170" y="39087"/>
                  </a:cubicBezTo>
                  <a:cubicBezTo>
                    <a:pt x="78170" y="60675"/>
                    <a:pt x="60670" y="78174"/>
                    <a:pt x="39082" y="78174"/>
                  </a:cubicBezTo>
                  <a:cubicBezTo>
                    <a:pt x="17506" y="78174"/>
                    <a:pt x="0" y="60675"/>
                    <a:pt x="0" y="39087"/>
                  </a:cubicBezTo>
                  <a:cubicBezTo>
                    <a:pt x="0" y="17500"/>
                    <a:pt x="17506"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2" name="Freeform: Shape 347">
              <a:extLst>
                <a:ext uri="{FF2B5EF4-FFF2-40B4-BE49-F238E27FC236}">
                  <a16:creationId xmlns:a16="http://schemas.microsoft.com/office/drawing/2014/main" xmlns="" id="{1E5A850D-37D0-4144-9F0E-C76615045539}"/>
                </a:ext>
              </a:extLst>
            </p:cNvPr>
            <p:cNvSpPr>
              <a:spLocks/>
            </p:cNvSpPr>
            <p:nvPr/>
          </p:nvSpPr>
          <p:spPr bwMode="auto">
            <a:xfrm>
              <a:off x="7649459" y="4121624"/>
              <a:ext cx="78187" cy="78174"/>
            </a:xfrm>
            <a:custGeom>
              <a:avLst/>
              <a:gdLst>
                <a:gd name="connsiteX0" fmla="*/ 39097 w 78187"/>
                <a:gd name="connsiteY0" fmla="*/ 0 h 78174"/>
                <a:gd name="connsiteX1" fmla="*/ 78187 w 78187"/>
                <a:gd name="connsiteY1" fmla="*/ 39087 h 78174"/>
                <a:gd name="connsiteX2" fmla="*/ 39097 w 78187"/>
                <a:gd name="connsiteY2" fmla="*/ 78174 h 78174"/>
                <a:gd name="connsiteX3" fmla="*/ 0 w 78187"/>
                <a:gd name="connsiteY3" fmla="*/ 39087 h 78174"/>
                <a:gd name="connsiteX4" fmla="*/ 39097 w 78187"/>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7" h="78174">
                  <a:moveTo>
                    <a:pt x="39097" y="0"/>
                  </a:moveTo>
                  <a:cubicBezTo>
                    <a:pt x="60688" y="0"/>
                    <a:pt x="78187" y="17500"/>
                    <a:pt x="78187" y="39087"/>
                  </a:cubicBezTo>
                  <a:cubicBezTo>
                    <a:pt x="78187" y="60674"/>
                    <a:pt x="60688" y="78174"/>
                    <a:pt x="39097" y="78174"/>
                  </a:cubicBezTo>
                  <a:cubicBezTo>
                    <a:pt x="17504" y="78174"/>
                    <a:pt x="0" y="60674"/>
                    <a:pt x="0" y="39087"/>
                  </a:cubicBezTo>
                  <a:cubicBezTo>
                    <a:pt x="0" y="17500"/>
                    <a:pt x="17504" y="0"/>
                    <a:pt x="3909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3" name="Freeform: Shape 348">
              <a:extLst>
                <a:ext uri="{FF2B5EF4-FFF2-40B4-BE49-F238E27FC236}">
                  <a16:creationId xmlns:a16="http://schemas.microsoft.com/office/drawing/2014/main" xmlns="" id="{76F8BDCE-C8C4-4B94-B792-4791CECD75BA}"/>
                </a:ext>
              </a:extLst>
            </p:cNvPr>
            <p:cNvSpPr>
              <a:spLocks/>
            </p:cNvSpPr>
            <p:nvPr/>
          </p:nvSpPr>
          <p:spPr bwMode="auto">
            <a:xfrm>
              <a:off x="9617923" y="4121624"/>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4" name="Freeform: Shape 349">
              <a:extLst>
                <a:ext uri="{FF2B5EF4-FFF2-40B4-BE49-F238E27FC236}">
                  <a16:creationId xmlns:a16="http://schemas.microsoft.com/office/drawing/2014/main" xmlns="" id="{F2D64FD6-E16E-4793-9B1C-547980802F3D}"/>
                </a:ext>
              </a:extLst>
            </p:cNvPr>
            <p:cNvSpPr>
              <a:spLocks/>
            </p:cNvSpPr>
            <p:nvPr/>
          </p:nvSpPr>
          <p:spPr bwMode="auto">
            <a:xfrm>
              <a:off x="7083989" y="4206799"/>
              <a:ext cx="78190" cy="78175"/>
            </a:xfrm>
            <a:custGeom>
              <a:avLst/>
              <a:gdLst>
                <a:gd name="connsiteX0" fmla="*/ 39095 w 78190"/>
                <a:gd name="connsiteY0" fmla="*/ 0 h 78175"/>
                <a:gd name="connsiteX1" fmla="*/ 78190 w 78190"/>
                <a:gd name="connsiteY1" fmla="*/ 39087 h 78175"/>
                <a:gd name="connsiteX2" fmla="*/ 39095 w 78190"/>
                <a:gd name="connsiteY2" fmla="*/ 78175 h 78175"/>
                <a:gd name="connsiteX3" fmla="*/ 0 w 78190"/>
                <a:gd name="connsiteY3" fmla="*/ 39087 h 78175"/>
                <a:gd name="connsiteX4" fmla="*/ 39095 w 7819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0" h="78175">
                  <a:moveTo>
                    <a:pt x="39095" y="0"/>
                  </a:moveTo>
                  <a:cubicBezTo>
                    <a:pt x="60687" y="0"/>
                    <a:pt x="78190" y="17500"/>
                    <a:pt x="78190" y="39087"/>
                  </a:cubicBezTo>
                  <a:cubicBezTo>
                    <a:pt x="78190" y="60674"/>
                    <a:pt x="60687"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5" name="Freeform: Shape 350">
              <a:extLst>
                <a:ext uri="{FF2B5EF4-FFF2-40B4-BE49-F238E27FC236}">
                  <a16:creationId xmlns:a16="http://schemas.microsoft.com/office/drawing/2014/main" xmlns="" id="{D957E51F-57CA-471E-B35D-C486CF0DF990}"/>
                </a:ext>
              </a:extLst>
            </p:cNvPr>
            <p:cNvSpPr>
              <a:spLocks/>
            </p:cNvSpPr>
            <p:nvPr/>
          </p:nvSpPr>
          <p:spPr bwMode="auto">
            <a:xfrm>
              <a:off x="7457818" y="4206799"/>
              <a:ext cx="78167" cy="78175"/>
            </a:xfrm>
            <a:custGeom>
              <a:avLst/>
              <a:gdLst>
                <a:gd name="connsiteX0" fmla="*/ 39084 w 78167"/>
                <a:gd name="connsiteY0" fmla="*/ 0 h 78175"/>
                <a:gd name="connsiteX1" fmla="*/ 78167 w 78167"/>
                <a:gd name="connsiteY1" fmla="*/ 39087 h 78175"/>
                <a:gd name="connsiteX2" fmla="*/ 39084 w 78167"/>
                <a:gd name="connsiteY2" fmla="*/ 78175 h 78175"/>
                <a:gd name="connsiteX3" fmla="*/ 0 w 78167"/>
                <a:gd name="connsiteY3" fmla="*/ 39087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7"/>
                  </a:cubicBezTo>
                  <a:cubicBezTo>
                    <a:pt x="78167" y="60674"/>
                    <a:pt x="60669" y="78175"/>
                    <a:pt x="39084" y="78175"/>
                  </a:cubicBezTo>
                  <a:cubicBezTo>
                    <a:pt x="17498" y="78175"/>
                    <a:pt x="0" y="60674"/>
                    <a:pt x="0" y="39087"/>
                  </a:cubicBezTo>
                  <a:cubicBezTo>
                    <a:pt x="0" y="17500"/>
                    <a:pt x="17498"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6" name="Freeform: Shape 351">
              <a:extLst>
                <a:ext uri="{FF2B5EF4-FFF2-40B4-BE49-F238E27FC236}">
                  <a16:creationId xmlns:a16="http://schemas.microsoft.com/office/drawing/2014/main" xmlns="" id="{C6E4A49B-7FEC-4DA1-96DA-CD8DA0E00D23}"/>
                </a:ext>
              </a:extLst>
            </p:cNvPr>
            <p:cNvSpPr>
              <a:spLocks/>
            </p:cNvSpPr>
            <p:nvPr/>
          </p:nvSpPr>
          <p:spPr bwMode="auto">
            <a:xfrm>
              <a:off x="7649456" y="4206799"/>
              <a:ext cx="78184" cy="78175"/>
            </a:xfrm>
            <a:custGeom>
              <a:avLst/>
              <a:gdLst>
                <a:gd name="connsiteX0" fmla="*/ 39095 w 78184"/>
                <a:gd name="connsiteY0" fmla="*/ 0 h 78175"/>
                <a:gd name="connsiteX1" fmla="*/ 78184 w 78184"/>
                <a:gd name="connsiteY1" fmla="*/ 39087 h 78175"/>
                <a:gd name="connsiteX2" fmla="*/ 39095 w 78184"/>
                <a:gd name="connsiteY2" fmla="*/ 78175 h 78175"/>
                <a:gd name="connsiteX3" fmla="*/ 0 w 78184"/>
                <a:gd name="connsiteY3" fmla="*/ 39087 h 78175"/>
                <a:gd name="connsiteX4" fmla="*/ 39095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95" y="0"/>
                  </a:moveTo>
                  <a:cubicBezTo>
                    <a:pt x="60686" y="0"/>
                    <a:pt x="78184" y="17500"/>
                    <a:pt x="78184" y="39087"/>
                  </a:cubicBezTo>
                  <a:cubicBezTo>
                    <a:pt x="78184" y="60674"/>
                    <a:pt x="60686"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7" name="Freeform: Shape 352">
              <a:extLst>
                <a:ext uri="{FF2B5EF4-FFF2-40B4-BE49-F238E27FC236}">
                  <a16:creationId xmlns:a16="http://schemas.microsoft.com/office/drawing/2014/main" xmlns="" id="{A0B52F0D-EFF2-4635-8F12-702A1F94A542}"/>
                </a:ext>
              </a:extLst>
            </p:cNvPr>
            <p:cNvSpPr>
              <a:spLocks/>
            </p:cNvSpPr>
            <p:nvPr/>
          </p:nvSpPr>
          <p:spPr bwMode="auto">
            <a:xfrm>
              <a:off x="9807203" y="4206799"/>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8" name="Freeform: Shape 353">
              <a:extLst>
                <a:ext uri="{FF2B5EF4-FFF2-40B4-BE49-F238E27FC236}">
                  <a16:creationId xmlns:a16="http://schemas.microsoft.com/office/drawing/2014/main" xmlns="" id="{1B9DB4B0-CA7A-465D-AEEF-CF84447AB64F}"/>
                </a:ext>
              </a:extLst>
            </p:cNvPr>
            <p:cNvSpPr>
              <a:spLocks/>
            </p:cNvSpPr>
            <p:nvPr/>
          </p:nvSpPr>
          <p:spPr bwMode="auto">
            <a:xfrm>
              <a:off x="9996483"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9" name="Freeform: Shape 354">
              <a:extLst>
                <a:ext uri="{FF2B5EF4-FFF2-40B4-BE49-F238E27FC236}">
                  <a16:creationId xmlns:a16="http://schemas.microsoft.com/office/drawing/2014/main" xmlns="" id="{86D1262A-F1DA-450F-90C5-357078B7D68B}"/>
                </a:ext>
              </a:extLst>
            </p:cNvPr>
            <p:cNvSpPr>
              <a:spLocks/>
            </p:cNvSpPr>
            <p:nvPr/>
          </p:nvSpPr>
          <p:spPr bwMode="auto">
            <a:xfrm>
              <a:off x="10278039"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0" name="Freeform: Shape 355">
              <a:extLst>
                <a:ext uri="{FF2B5EF4-FFF2-40B4-BE49-F238E27FC236}">
                  <a16:creationId xmlns:a16="http://schemas.microsoft.com/office/drawing/2014/main" xmlns="" id="{2CEA3476-D6B9-4BB1-A589-988AC8B435F1}"/>
                </a:ext>
              </a:extLst>
            </p:cNvPr>
            <p:cNvSpPr>
              <a:spLocks/>
            </p:cNvSpPr>
            <p:nvPr/>
          </p:nvSpPr>
          <p:spPr bwMode="auto">
            <a:xfrm>
              <a:off x="6804797" y="4206800"/>
              <a:ext cx="78184" cy="78175"/>
            </a:xfrm>
            <a:custGeom>
              <a:avLst/>
              <a:gdLst>
                <a:gd name="connsiteX0" fmla="*/ 39089 w 78184"/>
                <a:gd name="connsiteY0" fmla="*/ 0 h 78175"/>
                <a:gd name="connsiteX1" fmla="*/ 78184 w 78184"/>
                <a:gd name="connsiteY1" fmla="*/ 39087 h 78175"/>
                <a:gd name="connsiteX2" fmla="*/ 39089 w 78184"/>
                <a:gd name="connsiteY2" fmla="*/ 78175 h 78175"/>
                <a:gd name="connsiteX3" fmla="*/ 0 w 78184"/>
                <a:gd name="connsiteY3" fmla="*/ 39087 h 78175"/>
                <a:gd name="connsiteX4" fmla="*/ 39089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89" y="0"/>
                  </a:moveTo>
                  <a:cubicBezTo>
                    <a:pt x="60672" y="0"/>
                    <a:pt x="78184" y="17500"/>
                    <a:pt x="78184" y="39087"/>
                  </a:cubicBezTo>
                  <a:cubicBezTo>
                    <a:pt x="78184" y="60674"/>
                    <a:pt x="60672" y="78175"/>
                    <a:pt x="39089" y="78175"/>
                  </a:cubicBezTo>
                  <a:cubicBezTo>
                    <a:pt x="17500" y="78175"/>
                    <a:pt x="0" y="60674"/>
                    <a:pt x="0" y="39087"/>
                  </a:cubicBezTo>
                  <a:cubicBezTo>
                    <a:pt x="0" y="17500"/>
                    <a:pt x="17500" y="0"/>
                    <a:pt x="39089"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1" name="Freeform: Shape 356">
              <a:extLst>
                <a:ext uri="{FF2B5EF4-FFF2-40B4-BE49-F238E27FC236}">
                  <a16:creationId xmlns:a16="http://schemas.microsoft.com/office/drawing/2014/main" xmlns="" id="{9248ACC0-741B-4158-9C75-13E0A71742DA}"/>
                </a:ext>
              </a:extLst>
            </p:cNvPr>
            <p:cNvSpPr>
              <a:spLocks/>
            </p:cNvSpPr>
            <p:nvPr/>
          </p:nvSpPr>
          <p:spPr bwMode="auto">
            <a:xfrm>
              <a:off x="8117910" y="5658497"/>
              <a:ext cx="78169" cy="78175"/>
            </a:xfrm>
            <a:custGeom>
              <a:avLst/>
              <a:gdLst>
                <a:gd name="connsiteX0" fmla="*/ 39073 w 78169"/>
                <a:gd name="connsiteY0" fmla="*/ 0 h 78175"/>
                <a:gd name="connsiteX1" fmla="*/ 78169 w 78169"/>
                <a:gd name="connsiteY1" fmla="*/ 39087 h 78175"/>
                <a:gd name="connsiteX2" fmla="*/ 39073 w 78169"/>
                <a:gd name="connsiteY2" fmla="*/ 78175 h 78175"/>
                <a:gd name="connsiteX3" fmla="*/ 0 w 78169"/>
                <a:gd name="connsiteY3" fmla="*/ 39087 h 78175"/>
                <a:gd name="connsiteX4" fmla="*/ 39073 w 78169"/>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5">
                  <a:moveTo>
                    <a:pt x="39073" y="0"/>
                  </a:moveTo>
                  <a:cubicBezTo>
                    <a:pt x="60660" y="0"/>
                    <a:pt x="78169" y="17500"/>
                    <a:pt x="78169" y="39087"/>
                  </a:cubicBezTo>
                  <a:cubicBezTo>
                    <a:pt x="78169" y="60674"/>
                    <a:pt x="60660" y="78175"/>
                    <a:pt x="39073" y="78175"/>
                  </a:cubicBezTo>
                  <a:cubicBezTo>
                    <a:pt x="17499" y="78175"/>
                    <a:pt x="0" y="60674"/>
                    <a:pt x="0" y="39087"/>
                  </a:cubicBezTo>
                  <a:cubicBezTo>
                    <a:pt x="0" y="17500"/>
                    <a:pt x="17499" y="0"/>
                    <a:pt x="3907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2" name="Freeform: Shape 357">
              <a:extLst>
                <a:ext uri="{FF2B5EF4-FFF2-40B4-BE49-F238E27FC236}">
                  <a16:creationId xmlns:a16="http://schemas.microsoft.com/office/drawing/2014/main" xmlns="" id="{BDA4B180-DA8F-415E-B47A-74B0033F41F5}"/>
                </a:ext>
              </a:extLst>
            </p:cNvPr>
            <p:cNvSpPr>
              <a:spLocks/>
            </p:cNvSpPr>
            <p:nvPr/>
          </p:nvSpPr>
          <p:spPr bwMode="auto">
            <a:xfrm>
              <a:off x="7457814" y="4294342"/>
              <a:ext cx="78167" cy="78175"/>
            </a:xfrm>
            <a:custGeom>
              <a:avLst/>
              <a:gdLst>
                <a:gd name="connsiteX0" fmla="*/ 39084 w 78167"/>
                <a:gd name="connsiteY0" fmla="*/ 0 h 78175"/>
                <a:gd name="connsiteX1" fmla="*/ 78167 w 78167"/>
                <a:gd name="connsiteY1" fmla="*/ 39088 h 78175"/>
                <a:gd name="connsiteX2" fmla="*/ 39084 w 78167"/>
                <a:gd name="connsiteY2" fmla="*/ 78175 h 78175"/>
                <a:gd name="connsiteX3" fmla="*/ 0 w 78167"/>
                <a:gd name="connsiteY3" fmla="*/ 39088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8"/>
                  </a:cubicBezTo>
                  <a:cubicBezTo>
                    <a:pt x="78167" y="60675"/>
                    <a:pt x="60669" y="78175"/>
                    <a:pt x="39084" y="78175"/>
                  </a:cubicBezTo>
                  <a:cubicBezTo>
                    <a:pt x="17499" y="78175"/>
                    <a:pt x="0" y="60675"/>
                    <a:pt x="0" y="39088"/>
                  </a:cubicBezTo>
                  <a:cubicBezTo>
                    <a:pt x="0" y="17500"/>
                    <a:pt x="17499"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3" name="Freeform: Shape 358">
              <a:extLst>
                <a:ext uri="{FF2B5EF4-FFF2-40B4-BE49-F238E27FC236}">
                  <a16:creationId xmlns:a16="http://schemas.microsoft.com/office/drawing/2014/main" xmlns="" id="{0FEA0D65-3CA7-444E-9ED4-47FD21885057}"/>
                </a:ext>
              </a:extLst>
            </p:cNvPr>
            <p:cNvSpPr>
              <a:spLocks/>
            </p:cNvSpPr>
            <p:nvPr/>
          </p:nvSpPr>
          <p:spPr bwMode="auto">
            <a:xfrm>
              <a:off x="8870275" y="4294342"/>
              <a:ext cx="78173" cy="78175"/>
            </a:xfrm>
            <a:custGeom>
              <a:avLst/>
              <a:gdLst>
                <a:gd name="connsiteX0" fmla="*/ 39088 w 78173"/>
                <a:gd name="connsiteY0" fmla="*/ 0 h 78175"/>
                <a:gd name="connsiteX1" fmla="*/ 78173 w 78173"/>
                <a:gd name="connsiteY1" fmla="*/ 39088 h 78175"/>
                <a:gd name="connsiteX2" fmla="*/ 39088 w 78173"/>
                <a:gd name="connsiteY2" fmla="*/ 78175 h 78175"/>
                <a:gd name="connsiteX3" fmla="*/ 0 w 78173"/>
                <a:gd name="connsiteY3" fmla="*/ 39088 h 78175"/>
                <a:gd name="connsiteX4" fmla="*/ 39088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8" y="0"/>
                  </a:moveTo>
                  <a:cubicBezTo>
                    <a:pt x="60677" y="0"/>
                    <a:pt x="78173" y="17500"/>
                    <a:pt x="78173" y="39088"/>
                  </a:cubicBezTo>
                  <a:cubicBezTo>
                    <a:pt x="78173" y="60675"/>
                    <a:pt x="60677" y="78175"/>
                    <a:pt x="39088" y="78175"/>
                  </a:cubicBezTo>
                  <a:cubicBezTo>
                    <a:pt x="17502" y="78175"/>
                    <a:pt x="0" y="60675"/>
                    <a:pt x="0" y="39088"/>
                  </a:cubicBezTo>
                  <a:cubicBezTo>
                    <a:pt x="0" y="17500"/>
                    <a:pt x="17502"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4" name="Freeform: Shape 359">
              <a:extLst>
                <a:ext uri="{FF2B5EF4-FFF2-40B4-BE49-F238E27FC236}">
                  <a16:creationId xmlns:a16="http://schemas.microsoft.com/office/drawing/2014/main" xmlns="" id="{239F74BB-59E2-4C77-9C62-8F01E1AECD5E}"/>
                </a:ext>
              </a:extLst>
            </p:cNvPr>
            <p:cNvSpPr>
              <a:spLocks/>
            </p:cNvSpPr>
            <p:nvPr/>
          </p:nvSpPr>
          <p:spPr bwMode="auto">
            <a:xfrm>
              <a:off x="933873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5" name="Freeform: Shape 360">
              <a:extLst>
                <a:ext uri="{FF2B5EF4-FFF2-40B4-BE49-F238E27FC236}">
                  <a16:creationId xmlns:a16="http://schemas.microsoft.com/office/drawing/2014/main" xmlns="" id="{1C78B1A2-566A-4694-8E10-8395AFF612AB}"/>
                </a:ext>
              </a:extLst>
            </p:cNvPr>
            <p:cNvSpPr>
              <a:spLocks/>
            </p:cNvSpPr>
            <p:nvPr/>
          </p:nvSpPr>
          <p:spPr bwMode="auto">
            <a:xfrm>
              <a:off x="9525649"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6" name="Freeform: Shape 361">
              <a:extLst>
                <a:ext uri="{FF2B5EF4-FFF2-40B4-BE49-F238E27FC236}">
                  <a16:creationId xmlns:a16="http://schemas.microsoft.com/office/drawing/2014/main" xmlns="" id="{ED06E757-1E72-4FBB-B3A4-6A6BB7D60DC5}"/>
                </a:ext>
              </a:extLst>
            </p:cNvPr>
            <p:cNvSpPr>
              <a:spLocks/>
            </p:cNvSpPr>
            <p:nvPr/>
          </p:nvSpPr>
          <p:spPr bwMode="auto">
            <a:xfrm>
              <a:off x="9807203" y="4294342"/>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7" name="Freeform: Shape 362">
              <a:extLst>
                <a:ext uri="{FF2B5EF4-FFF2-40B4-BE49-F238E27FC236}">
                  <a16:creationId xmlns:a16="http://schemas.microsoft.com/office/drawing/2014/main" xmlns="" id="{8E798661-1554-4F9D-AA36-01ECB288DBC9}"/>
                </a:ext>
              </a:extLst>
            </p:cNvPr>
            <p:cNvSpPr>
              <a:spLocks/>
            </p:cNvSpPr>
            <p:nvPr/>
          </p:nvSpPr>
          <p:spPr bwMode="auto">
            <a:xfrm>
              <a:off x="1018576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8" name="Freeform: Shape 363">
              <a:extLst>
                <a:ext uri="{FF2B5EF4-FFF2-40B4-BE49-F238E27FC236}">
                  <a16:creationId xmlns:a16="http://schemas.microsoft.com/office/drawing/2014/main" xmlns="" id="{B894C487-E776-4EF9-A9AF-09AC992EE893}"/>
                </a:ext>
              </a:extLst>
            </p:cNvPr>
            <p:cNvSpPr>
              <a:spLocks/>
            </p:cNvSpPr>
            <p:nvPr/>
          </p:nvSpPr>
          <p:spPr bwMode="auto">
            <a:xfrm>
              <a:off x="10278039" y="4294342"/>
              <a:ext cx="78174" cy="78175"/>
            </a:xfrm>
            <a:custGeom>
              <a:avLst/>
              <a:gdLst>
                <a:gd name="connsiteX0" fmla="*/ 39088 w 78174"/>
                <a:gd name="connsiteY0" fmla="*/ 0 h 78175"/>
                <a:gd name="connsiteX1" fmla="*/ 78174 w 78174"/>
                <a:gd name="connsiteY1" fmla="*/ 39088 h 78175"/>
                <a:gd name="connsiteX2" fmla="*/ 39088 w 78174"/>
                <a:gd name="connsiteY2" fmla="*/ 78175 h 78175"/>
                <a:gd name="connsiteX3" fmla="*/ 0 w 78174"/>
                <a:gd name="connsiteY3" fmla="*/ 39088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8"/>
                  </a:cubicBezTo>
                  <a:cubicBezTo>
                    <a:pt x="78174"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9" name="Freeform: Shape 364">
              <a:extLst>
                <a:ext uri="{FF2B5EF4-FFF2-40B4-BE49-F238E27FC236}">
                  <a16:creationId xmlns:a16="http://schemas.microsoft.com/office/drawing/2014/main" xmlns="" id="{A4567B62-B414-43C5-941C-DCE1DDB39B49}"/>
                </a:ext>
              </a:extLst>
            </p:cNvPr>
            <p:cNvSpPr>
              <a:spLocks/>
            </p:cNvSpPr>
            <p:nvPr/>
          </p:nvSpPr>
          <p:spPr bwMode="auto">
            <a:xfrm>
              <a:off x="10372679" y="4312209"/>
              <a:ext cx="16571" cy="50981"/>
            </a:xfrm>
            <a:custGeom>
              <a:avLst/>
              <a:gdLst>
                <a:gd name="connsiteX0" fmla="*/ 8790 w 16571"/>
                <a:gd name="connsiteY0" fmla="*/ 0 h 50981"/>
                <a:gd name="connsiteX1" fmla="*/ 16571 w 16571"/>
                <a:gd name="connsiteY1" fmla="*/ 50981 h 50981"/>
                <a:gd name="connsiteX2" fmla="*/ 11449 w 16571"/>
                <a:gd name="connsiteY2" fmla="*/ 48859 h 50981"/>
                <a:gd name="connsiteX3" fmla="*/ 0 w 16571"/>
                <a:gd name="connsiteY3" fmla="*/ 21221 h 50981"/>
                <a:gd name="connsiteX4" fmla="*/ 8790 w 16571"/>
                <a:gd name="connsiteY4" fmla="*/ 0 h 5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 h="50981">
                  <a:moveTo>
                    <a:pt x="8790" y="0"/>
                  </a:moveTo>
                  <a:lnTo>
                    <a:pt x="16571" y="50981"/>
                  </a:lnTo>
                  <a:lnTo>
                    <a:pt x="11449" y="48859"/>
                  </a:lnTo>
                  <a:cubicBezTo>
                    <a:pt x="4375" y="41786"/>
                    <a:pt x="0" y="32014"/>
                    <a:pt x="0" y="21221"/>
                  </a:cubicBezTo>
                  <a:lnTo>
                    <a:pt x="8790"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0" name="Freeform: Shape 365">
              <a:extLst>
                <a:ext uri="{FF2B5EF4-FFF2-40B4-BE49-F238E27FC236}">
                  <a16:creationId xmlns:a16="http://schemas.microsoft.com/office/drawing/2014/main" xmlns="" id="{A7025254-6657-4491-9A7F-2D69B2F6F409}"/>
                </a:ext>
              </a:extLst>
            </p:cNvPr>
            <p:cNvSpPr>
              <a:spLocks/>
            </p:cNvSpPr>
            <p:nvPr/>
          </p:nvSpPr>
          <p:spPr bwMode="auto">
            <a:xfrm>
              <a:off x="6991714" y="4377151"/>
              <a:ext cx="78166" cy="78175"/>
            </a:xfrm>
            <a:custGeom>
              <a:avLst/>
              <a:gdLst>
                <a:gd name="connsiteX0" fmla="*/ 39078 w 78166"/>
                <a:gd name="connsiteY0" fmla="*/ 0 h 78175"/>
                <a:gd name="connsiteX1" fmla="*/ 78166 w 78166"/>
                <a:gd name="connsiteY1" fmla="*/ 39088 h 78175"/>
                <a:gd name="connsiteX2" fmla="*/ 39078 w 78166"/>
                <a:gd name="connsiteY2" fmla="*/ 78175 h 78175"/>
                <a:gd name="connsiteX3" fmla="*/ 0 w 78166"/>
                <a:gd name="connsiteY3" fmla="*/ 39088 h 78175"/>
                <a:gd name="connsiteX4" fmla="*/ 39078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78" y="0"/>
                  </a:moveTo>
                  <a:cubicBezTo>
                    <a:pt x="60666" y="0"/>
                    <a:pt x="78166" y="17500"/>
                    <a:pt x="78166" y="39088"/>
                  </a:cubicBezTo>
                  <a:cubicBezTo>
                    <a:pt x="78166" y="60674"/>
                    <a:pt x="60666" y="78175"/>
                    <a:pt x="39078" y="78175"/>
                  </a:cubicBezTo>
                  <a:cubicBezTo>
                    <a:pt x="17486" y="78175"/>
                    <a:pt x="0" y="60674"/>
                    <a:pt x="0" y="39088"/>
                  </a:cubicBezTo>
                  <a:cubicBezTo>
                    <a:pt x="0" y="17500"/>
                    <a:pt x="17486" y="0"/>
                    <a:pt x="3907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1" name="Freeform: Shape 366">
              <a:extLst>
                <a:ext uri="{FF2B5EF4-FFF2-40B4-BE49-F238E27FC236}">
                  <a16:creationId xmlns:a16="http://schemas.microsoft.com/office/drawing/2014/main" xmlns="" id="{90F1A3C5-F167-4BE1-A2FF-3AD5A5C838A5}"/>
                </a:ext>
              </a:extLst>
            </p:cNvPr>
            <p:cNvSpPr>
              <a:spLocks/>
            </p:cNvSpPr>
            <p:nvPr/>
          </p:nvSpPr>
          <p:spPr bwMode="auto">
            <a:xfrm>
              <a:off x="9151821" y="4377151"/>
              <a:ext cx="78177" cy="78175"/>
            </a:xfrm>
            <a:custGeom>
              <a:avLst/>
              <a:gdLst>
                <a:gd name="connsiteX0" fmla="*/ 39086 w 78177"/>
                <a:gd name="connsiteY0" fmla="*/ 0 h 78175"/>
                <a:gd name="connsiteX1" fmla="*/ 78177 w 78177"/>
                <a:gd name="connsiteY1" fmla="*/ 39088 h 78175"/>
                <a:gd name="connsiteX2" fmla="*/ 39086 w 78177"/>
                <a:gd name="connsiteY2" fmla="*/ 78175 h 78175"/>
                <a:gd name="connsiteX3" fmla="*/ 0 w 78177"/>
                <a:gd name="connsiteY3" fmla="*/ 39088 h 78175"/>
                <a:gd name="connsiteX4" fmla="*/ 39086 w 7817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5">
                  <a:moveTo>
                    <a:pt x="39086" y="0"/>
                  </a:moveTo>
                  <a:cubicBezTo>
                    <a:pt x="60675" y="0"/>
                    <a:pt x="78177" y="17500"/>
                    <a:pt x="78177" y="39088"/>
                  </a:cubicBezTo>
                  <a:cubicBezTo>
                    <a:pt x="78177" y="60674"/>
                    <a:pt x="60675" y="78175"/>
                    <a:pt x="39086" y="78175"/>
                  </a:cubicBezTo>
                  <a:cubicBezTo>
                    <a:pt x="17500" y="78175"/>
                    <a:pt x="0" y="60674"/>
                    <a:pt x="0" y="39088"/>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2" name="Freeform: Shape 367">
              <a:extLst>
                <a:ext uri="{FF2B5EF4-FFF2-40B4-BE49-F238E27FC236}">
                  <a16:creationId xmlns:a16="http://schemas.microsoft.com/office/drawing/2014/main" xmlns="" id="{81991406-6D63-420E-B800-B70F9826F462}"/>
                </a:ext>
              </a:extLst>
            </p:cNvPr>
            <p:cNvSpPr>
              <a:spLocks/>
            </p:cNvSpPr>
            <p:nvPr/>
          </p:nvSpPr>
          <p:spPr bwMode="auto">
            <a:xfrm>
              <a:off x="9244101" y="4377151"/>
              <a:ext cx="78167" cy="78175"/>
            </a:xfrm>
            <a:custGeom>
              <a:avLst/>
              <a:gdLst>
                <a:gd name="connsiteX0" fmla="*/ 39094 w 78167"/>
                <a:gd name="connsiteY0" fmla="*/ 0 h 78175"/>
                <a:gd name="connsiteX1" fmla="*/ 78167 w 78167"/>
                <a:gd name="connsiteY1" fmla="*/ 39088 h 78175"/>
                <a:gd name="connsiteX2" fmla="*/ 39094 w 78167"/>
                <a:gd name="connsiteY2" fmla="*/ 78175 h 78175"/>
                <a:gd name="connsiteX3" fmla="*/ 0 w 78167"/>
                <a:gd name="connsiteY3" fmla="*/ 39088 h 78175"/>
                <a:gd name="connsiteX4" fmla="*/ 3909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94" y="0"/>
                  </a:moveTo>
                  <a:cubicBezTo>
                    <a:pt x="60667" y="0"/>
                    <a:pt x="78167" y="17500"/>
                    <a:pt x="78167" y="39088"/>
                  </a:cubicBezTo>
                  <a:cubicBezTo>
                    <a:pt x="78167" y="60674"/>
                    <a:pt x="60667" y="78175"/>
                    <a:pt x="39094" y="78175"/>
                  </a:cubicBezTo>
                  <a:cubicBezTo>
                    <a:pt x="17502" y="78175"/>
                    <a:pt x="0" y="60674"/>
                    <a:pt x="0" y="39088"/>
                  </a:cubicBezTo>
                  <a:cubicBezTo>
                    <a:pt x="0" y="17500"/>
                    <a:pt x="17502" y="0"/>
                    <a:pt x="3909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3" name="Freeform: Shape 368">
              <a:extLst>
                <a:ext uri="{FF2B5EF4-FFF2-40B4-BE49-F238E27FC236}">
                  <a16:creationId xmlns:a16="http://schemas.microsoft.com/office/drawing/2014/main" xmlns="" id="{3B4FC13C-8C65-4348-A4A4-B3F3876ED18B}"/>
                </a:ext>
              </a:extLst>
            </p:cNvPr>
            <p:cNvSpPr>
              <a:spLocks/>
            </p:cNvSpPr>
            <p:nvPr/>
          </p:nvSpPr>
          <p:spPr bwMode="auto">
            <a:xfrm>
              <a:off x="7083978" y="4462328"/>
              <a:ext cx="78186" cy="78175"/>
            </a:xfrm>
            <a:custGeom>
              <a:avLst/>
              <a:gdLst>
                <a:gd name="connsiteX0" fmla="*/ 39093 w 78186"/>
                <a:gd name="connsiteY0" fmla="*/ 0 h 78175"/>
                <a:gd name="connsiteX1" fmla="*/ 78186 w 78186"/>
                <a:gd name="connsiteY1" fmla="*/ 39087 h 78175"/>
                <a:gd name="connsiteX2" fmla="*/ 39093 w 78186"/>
                <a:gd name="connsiteY2" fmla="*/ 78175 h 78175"/>
                <a:gd name="connsiteX3" fmla="*/ 0 w 78186"/>
                <a:gd name="connsiteY3" fmla="*/ 39087 h 78175"/>
                <a:gd name="connsiteX4" fmla="*/ 39093 w 7818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6" h="78175">
                  <a:moveTo>
                    <a:pt x="39093" y="0"/>
                  </a:moveTo>
                  <a:cubicBezTo>
                    <a:pt x="60685" y="0"/>
                    <a:pt x="78186" y="17500"/>
                    <a:pt x="78186" y="39087"/>
                  </a:cubicBezTo>
                  <a:cubicBezTo>
                    <a:pt x="78186" y="60675"/>
                    <a:pt x="60685" y="78175"/>
                    <a:pt x="39093" y="78175"/>
                  </a:cubicBezTo>
                  <a:cubicBezTo>
                    <a:pt x="17503" y="78175"/>
                    <a:pt x="0" y="60675"/>
                    <a:pt x="0" y="39087"/>
                  </a:cubicBezTo>
                  <a:cubicBezTo>
                    <a:pt x="0" y="17500"/>
                    <a:pt x="17503" y="0"/>
                    <a:pt x="3909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4" name="Freeform: Shape 369">
              <a:extLst>
                <a:ext uri="{FF2B5EF4-FFF2-40B4-BE49-F238E27FC236}">
                  <a16:creationId xmlns:a16="http://schemas.microsoft.com/office/drawing/2014/main" xmlns="" id="{AFB93073-E270-4594-BDBE-9F9FC1847D43}"/>
                </a:ext>
              </a:extLst>
            </p:cNvPr>
            <p:cNvSpPr>
              <a:spLocks/>
            </p:cNvSpPr>
            <p:nvPr/>
          </p:nvSpPr>
          <p:spPr bwMode="auto">
            <a:xfrm>
              <a:off x="7270908" y="4462328"/>
              <a:ext cx="78169" cy="78173"/>
            </a:xfrm>
            <a:custGeom>
              <a:avLst/>
              <a:gdLst>
                <a:gd name="connsiteX0" fmla="*/ 39085 w 78169"/>
                <a:gd name="connsiteY0" fmla="*/ 0 h 78173"/>
                <a:gd name="connsiteX1" fmla="*/ 78169 w 78169"/>
                <a:gd name="connsiteY1" fmla="*/ 39086 h 78173"/>
                <a:gd name="connsiteX2" fmla="*/ 39085 w 78169"/>
                <a:gd name="connsiteY2" fmla="*/ 78173 h 78173"/>
                <a:gd name="connsiteX3" fmla="*/ 0 w 78169"/>
                <a:gd name="connsiteY3" fmla="*/ 39086 h 78173"/>
                <a:gd name="connsiteX4" fmla="*/ 39085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5" y="0"/>
                  </a:moveTo>
                  <a:cubicBezTo>
                    <a:pt x="60671" y="0"/>
                    <a:pt x="78169" y="17499"/>
                    <a:pt x="78169" y="39086"/>
                  </a:cubicBezTo>
                  <a:cubicBezTo>
                    <a:pt x="78169" y="60674"/>
                    <a:pt x="60671" y="78173"/>
                    <a:pt x="39085" y="78173"/>
                  </a:cubicBezTo>
                  <a:cubicBezTo>
                    <a:pt x="17496" y="78173"/>
                    <a:pt x="0" y="60674"/>
                    <a:pt x="0" y="39086"/>
                  </a:cubicBezTo>
                  <a:cubicBezTo>
                    <a:pt x="0" y="17499"/>
                    <a:pt x="17496"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5" name="Freeform: Shape 370">
              <a:extLst>
                <a:ext uri="{FF2B5EF4-FFF2-40B4-BE49-F238E27FC236}">
                  <a16:creationId xmlns:a16="http://schemas.microsoft.com/office/drawing/2014/main" xmlns="" id="{E518AEE2-6126-4533-9F08-80F9C7E94386}"/>
                </a:ext>
              </a:extLst>
            </p:cNvPr>
            <p:cNvSpPr>
              <a:spLocks/>
            </p:cNvSpPr>
            <p:nvPr/>
          </p:nvSpPr>
          <p:spPr bwMode="auto">
            <a:xfrm>
              <a:off x="9244101" y="4462328"/>
              <a:ext cx="78167" cy="78173"/>
            </a:xfrm>
            <a:custGeom>
              <a:avLst/>
              <a:gdLst>
                <a:gd name="connsiteX0" fmla="*/ 39092 w 78167"/>
                <a:gd name="connsiteY0" fmla="*/ 0 h 78173"/>
                <a:gd name="connsiteX1" fmla="*/ 78167 w 78167"/>
                <a:gd name="connsiteY1" fmla="*/ 39086 h 78173"/>
                <a:gd name="connsiteX2" fmla="*/ 39092 w 78167"/>
                <a:gd name="connsiteY2" fmla="*/ 78173 h 78173"/>
                <a:gd name="connsiteX3" fmla="*/ 0 w 78167"/>
                <a:gd name="connsiteY3" fmla="*/ 39086 h 78173"/>
                <a:gd name="connsiteX4" fmla="*/ 3909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92" y="0"/>
                  </a:moveTo>
                  <a:cubicBezTo>
                    <a:pt x="60667" y="0"/>
                    <a:pt x="78167" y="17499"/>
                    <a:pt x="78167" y="39086"/>
                  </a:cubicBezTo>
                  <a:cubicBezTo>
                    <a:pt x="78167" y="60674"/>
                    <a:pt x="60667" y="78173"/>
                    <a:pt x="39092" y="78173"/>
                  </a:cubicBezTo>
                  <a:cubicBezTo>
                    <a:pt x="17502" y="78173"/>
                    <a:pt x="0" y="60674"/>
                    <a:pt x="0" y="39086"/>
                  </a:cubicBezTo>
                  <a:cubicBezTo>
                    <a:pt x="0" y="17499"/>
                    <a:pt x="17502" y="0"/>
                    <a:pt x="3909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6" name="Freeform: Shape 371">
              <a:extLst>
                <a:ext uri="{FF2B5EF4-FFF2-40B4-BE49-F238E27FC236}">
                  <a16:creationId xmlns:a16="http://schemas.microsoft.com/office/drawing/2014/main" xmlns="" id="{3C63BC50-9D62-49AF-94CE-525423C6E12F}"/>
                </a:ext>
              </a:extLst>
            </p:cNvPr>
            <p:cNvSpPr>
              <a:spLocks/>
            </p:cNvSpPr>
            <p:nvPr/>
          </p:nvSpPr>
          <p:spPr bwMode="auto">
            <a:xfrm>
              <a:off x="9525649" y="446232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7" name="Freeform: Shape 372">
              <a:extLst>
                <a:ext uri="{FF2B5EF4-FFF2-40B4-BE49-F238E27FC236}">
                  <a16:creationId xmlns:a16="http://schemas.microsoft.com/office/drawing/2014/main" xmlns="" id="{5541EC38-E393-4DE8-8995-EAE6B2B3C8FE}"/>
                </a:ext>
              </a:extLst>
            </p:cNvPr>
            <p:cNvSpPr>
              <a:spLocks/>
            </p:cNvSpPr>
            <p:nvPr/>
          </p:nvSpPr>
          <p:spPr bwMode="auto">
            <a:xfrm>
              <a:off x="10091123" y="4462328"/>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5"/>
                    <a:pt x="60675" y="78175"/>
                    <a:pt x="39088" y="78175"/>
                  </a:cubicBezTo>
                  <a:cubicBezTo>
                    <a:pt x="17500" y="78175"/>
                    <a:pt x="0" y="60675"/>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8" name="Freeform: Shape 373">
              <a:extLst>
                <a:ext uri="{FF2B5EF4-FFF2-40B4-BE49-F238E27FC236}">
                  <a16:creationId xmlns:a16="http://schemas.microsoft.com/office/drawing/2014/main" xmlns="" id="{721C0B13-4DC0-455A-9082-26773F016396}"/>
                </a:ext>
              </a:extLst>
            </p:cNvPr>
            <p:cNvSpPr>
              <a:spLocks/>
            </p:cNvSpPr>
            <p:nvPr/>
          </p:nvSpPr>
          <p:spPr bwMode="auto">
            <a:xfrm>
              <a:off x="10185763" y="4462328"/>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6"/>
                  </a:cubicBezTo>
                  <a:cubicBezTo>
                    <a:pt x="78174" y="60674"/>
                    <a:pt x="60675" y="78173"/>
                    <a:pt x="39088" y="78173"/>
                  </a:cubicBezTo>
                  <a:cubicBezTo>
                    <a:pt x="17500" y="78173"/>
                    <a:pt x="0" y="60674"/>
                    <a:pt x="0" y="39086"/>
                  </a:cubicBezTo>
                  <a:cubicBezTo>
                    <a:pt x="0" y="17499"/>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9" name="Freeform: Shape 374">
              <a:extLst>
                <a:ext uri="{FF2B5EF4-FFF2-40B4-BE49-F238E27FC236}">
                  <a16:creationId xmlns:a16="http://schemas.microsoft.com/office/drawing/2014/main" xmlns="" id="{6DF28AD4-315D-48C1-A7F9-CE587E9CA0D8}"/>
                </a:ext>
              </a:extLst>
            </p:cNvPr>
            <p:cNvSpPr>
              <a:spLocks/>
            </p:cNvSpPr>
            <p:nvPr/>
          </p:nvSpPr>
          <p:spPr bwMode="auto">
            <a:xfrm>
              <a:off x="10372678" y="4467079"/>
              <a:ext cx="31157" cy="70138"/>
            </a:xfrm>
            <a:custGeom>
              <a:avLst/>
              <a:gdLst>
                <a:gd name="connsiteX0" fmla="*/ 27616 w 31157"/>
                <a:gd name="connsiteY0" fmla="*/ 0 h 70138"/>
                <a:gd name="connsiteX1" fmla="*/ 31157 w 31157"/>
                <a:gd name="connsiteY1" fmla="*/ 70138 h 70138"/>
                <a:gd name="connsiteX2" fmla="*/ 11448 w 31157"/>
                <a:gd name="connsiteY2" fmla="*/ 61974 h 70138"/>
                <a:gd name="connsiteX3" fmla="*/ 0 w 31157"/>
                <a:gd name="connsiteY3" fmla="*/ 34335 h 70138"/>
                <a:gd name="connsiteX4" fmla="*/ 11448 w 31157"/>
                <a:gd name="connsiteY4" fmla="*/ 6697 h 70138"/>
                <a:gd name="connsiteX5" fmla="*/ 27616 w 31157"/>
                <a:gd name="connsiteY5" fmla="*/ 0 h 7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57" h="70138">
                  <a:moveTo>
                    <a:pt x="27616" y="0"/>
                  </a:moveTo>
                  <a:lnTo>
                    <a:pt x="31157" y="70138"/>
                  </a:lnTo>
                  <a:lnTo>
                    <a:pt x="11448" y="61974"/>
                  </a:lnTo>
                  <a:cubicBezTo>
                    <a:pt x="4375" y="54901"/>
                    <a:pt x="0" y="45129"/>
                    <a:pt x="0" y="34335"/>
                  </a:cubicBezTo>
                  <a:cubicBezTo>
                    <a:pt x="0" y="23542"/>
                    <a:pt x="4375" y="13770"/>
                    <a:pt x="11448" y="6697"/>
                  </a:cubicBezTo>
                  <a:lnTo>
                    <a:pt x="27616"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0" name="Freeform: Shape 375">
              <a:extLst>
                <a:ext uri="{FF2B5EF4-FFF2-40B4-BE49-F238E27FC236}">
                  <a16:creationId xmlns:a16="http://schemas.microsoft.com/office/drawing/2014/main" xmlns="" id="{C89FD51B-B6B5-4A5F-8D5C-BE9AC150CE40}"/>
                </a:ext>
              </a:extLst>
            </p:cNvPr>
            <p:cNvSpPr>
              <a:spLocks/>
            </p:cNvSpPr>
            <p:nvPr/>
          </p:nvSpPr>
          <p:spPr bwMode="auto">
            <a:xfrm>
              <a:off x="8964914" y="4547501"/>
              <a:ext cx="78172" cy="78174"/>
            </a:xfrm>
            <a:custGeom>
              <a:avLst/>
              <a:gdLst>
                <a:gd name="connsiteX0" fmla="*/ 39084 w 78172"/>
                <a:gd name="connsiteY0" fmla="*/ 0 h 78174"/>
                <a:gd name="connsiteX1" fmla="*/ 78172 w 78172"/>
                <a:gd name="connsiteY1" fmla="*/ 39088 h 78174"/>
                <a:gd name="connsiteX2" fmla="*/ 39084 w 78172"/>
                <a:gd name="connsiteY2" fmla="*/ 78174 h 78174"/>
                <a:gd name="connsiteX3" fmla="*/ 0 w 78172"/>
                <a:gd name="connsiteY3" fmla="*/ 39088 h 78174"/>
                <a:gd name="connsiteX4" fmla="*/ 39084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4" y="0"/>
                  </a:moveTo>
                  <a:cubicBezTo>
                    <a:pt x="60673" y="0"/>
                    <a:pt x="78172" y="17500"/>
                    <a:pt x="78172" y="39088"/>
                  </a:cubicBezTo>
                  <a:cubicBezTo>
                    <a:pt x="78172" y="60675"/>
                    <a:pt x="60673" y="78174"/>
                    <a:pt x="39084" y="78174"/>
                  </a:cubicBezTo>
                  <a:cubicBezTo>
                    <a:pt x="17503" y="78174"/>
                    <a:pt x="0" y="60675"/>
                    <a:pt x="0" y="39088"/>
                  </a:cubicBezTo>
                  <a:cubicBezTo>
                    <a:pt x="0" y="17500"/>
                    <a:pt x="17503"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1" name="Freeform: Shape 376">
              <a:extLst>
                <a:ext uri="{FF2B5EF4-FFF2-40B4-BE49-F238E27FC236}">
                  <a16:creationId xmlns:a16="http://schemas.microsoft.com/office/drawing/2014/main" xmlns="" id="{E4BC2224-B74F-4087-81A7-9385410444F9}"/>
                </a:ext>
              </a:extLst>
            </p:cNvPr>
            <p:cNvSpPr>
              <a:spLocks/>
            </p:cNvSpPr>
            <p:nvPr/>
          </p:nvSpPr>
          <p:spPr bwMode="auto">
            <a:xfrm>
              <a:off x="9338735" y="4547501"/>
              <a:ext cx="78174" cy="78174"/>
            </a:xfrm>
            <a:custGeom>
              <a:avLst/>
              <a:gdLst>
                <a:gd name="connsiteX0" fmla="*/ 39087 w 78174"/>
                <a:gd name="connsiteY0" fmla="*/ 0 h 78174"/>
                <a:gd name="connsiteX1" fmla="*/ 78174 w 78174"/>
                <a:gd name="connsiteY1" fmla="*/ 39088 h 78174"/>
                <a:gd name="connsiteX2" fmla="*/ 39087 w 78174"/>
                <a:gd name="connsiteY2" fmla="*/ 78174 h 78174"/>
                <a:gd name="connsiteX3" fmla="*/ 0 w 78174"/>
                <a:gd name="connsiteY3" fmla="*/ 39088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8"/>
                  </a:cubicBezTo>
                  <a:cubicBezTo>
                    <a:pt x="78174" y="60675"/>
                    <a:pt x="60674" y="78174"/>
                    <a:pt x="39087" y="78174"/>
                  </a:cubicBezTo>
                  <a:cubicBezTo>
                    <a:pt x="17500" y="78174"/>
                    <a:pt x="0" y="60675"/>
                    <a:pt x="0" y="39088"/>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2" name="Freeform: Shape 377">
              <a:extLst>
                <a:ext uri="{FF2B5EF4-FFF2-40B4-BE49-F238E27FC236}">
                  <a16:creationId xmlns:a16="http://schemas.microsoft.com/office/drawing/2014/main" xmlns="" id="{EDFD9C61-5495-4431-8D6E-E4A405FB254E}"/>
                </a:ext>
              </a:extLst>
            </p:cNvPr>
            <p:cNvSpPr>
              <a:spLocks/>
            </p:cNvSpPr>
            <p:nvPr/>
          </p:nvSpPr>
          <p:spPr bwMode="auto">
            <a:xfrm>
              <a:off x="10278039" y="4547501"/>
              <a:ext cx="78174" cy="78174"/>
            </a:xfrm>
            <a:custGeom>
              <a:avLst/>
              <a:gdLst>
                <a:gd name="connsiteX0" fmla="*/ 39088 w 78174"/>
                <a:gd name="connsiteY0" fmla="*/ 0 h 78174"/>
                <a:gd name="connsiteX1" fmla="*/ 78174 w 78174"/>
                <a:gd name="connsiteY1" fmla="*/ 39088 h 78174"/>
                <a:gd name="connsiteX2" fmla="*/ 39088 w 78174"/>
                <a:gd name="connsiteY2" fmla="*/ 78174 h 78174"/>
                <a:gd name="connsiteX3" fmla="*/ 0 w 78174"/>
                <a:gd name="connsiteY3" fmla="*/ 39088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8"/>
                  </a:cubicBezTo>
                  <a:cubicBezTo>
                    <a:pt x="78174" y="60675"/>
                    <a:pt x="60675" y="78174"/>
                    <a:pt x="39088" y="78174"/>
                  </a:cubicBezTo>
                  <a:cubicBezTo>
                    <a:pt x="17500" y="78174"/>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3" name="Freeform: Shape 378">
              <a:extLst>
                <a:ext uri="{FF2B5EF4-FFF2-40B4-BE49-F238E27FC236}">
                  <a16:creationId xmlns:a16="http://schemas.microsoft.com/office/drawing/2014/main" xmlns="" id="{9E436AB9-61CD-49CD-8A77-2640E6507337}"/>
                </a:ext>
              </a:extLst>
            </p:cNvPr>
            <p:cNvSpPr>
              <a:spLocks/>
            </p:cNvSpPr>
            <p:nvPr/>
          </p:nvSpPr>
          <p:spPr bwMode="auto">
            <a:xfrm>
              <a:off x="10372679" y="4550510"/>
              <a:ext cx="35528" cy="73683"/>
            </a:xfrm>
            <a:custGeom>
              <a:avLst/>
              <a:gdLst>
                <a:gd name="connsiteX0" fmla="*/ 31827 w 35528"/>
                <a:gd name="connsiteY0" fmla="*/ 0 h 73683"/>
                <a:gd name="connsiteX1" fmla="*/ 35528 w 35528"/>
                <a:gd name="connsiteY1" fmla="*/ 73284 h 73683"/>
                <a:gd name="connsiteX2" fmla="*/ 35508 w 35528"/>
                <a:gd name="connsiteY2" fmla="*/ 73683 h 73683"/>
                <a:gd name="connsiteX3" fmla="*/ 11449 w 35528"/>
                <a:gd name="connsiteY3" fmla="*/ 63718 h 73683"/>
                <a:gd name="connsiteX4" fmla="*/ 0 w 35528"/>
                <a:gd name="connsiteY4" fmla="*/ 36080 h 73683"/>
                <a:gd name="connsiteX5" fmla="*/ 11449 w 35528"/>
                <a:gd name="connsiteY5" fmla="*/ 8441 h 73683"/>
                <a:gd name="connsiteX6" fmla="*/ 31827 w 35528"/>
                <a:gd name="connsiteY6" fmla="*/ 0 h 7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8" h="73683">
                  <a:moveTo>
                    <a:pt x="31827" y="0"/>
                  </a:moveTo>
                  <a:lnTo>
                    <a:pt x="35528" y="73284"/>
                  </a:lnTo>
                  <a:lnTo>
                    <a:pt x="35508" y="73683"/>
                  </a:lnTo>
                  <a:lnTo>
                    <a:pt x="11449" y="63718"/>
                  </a:lnTo>
                  <a:cubicBezTo>
                    <a:pt x="4375" y="56645"/>
                    <a:pt x="0" y="46874"/>
                    <a:pt x="0" y="36080"/>
                  </a:cubicBezTo>
                  <a:cubicBezTo>
                    <a:pt x="0" y="25286"/>
                    <a:pt x="4375" y="15514"/>
                    <a:pt x="11449" y="8441"/>
                  </a:cubicBezTo>
                  <a:lnTo>
                    <a:pt x="31827"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4" name="Freeform: Shape 379">
              <a:extLst>
                <a:ext uri="{FF2B5EF4-FFF2-40B4-BE49-F238E27FC236}">
                  <a16:creationId xmlns:a16="http://schemas.microsoft.com/office/drawing/2014/main" xmlns="" id="{26DA7A38-B3E2-4FD8-9DDD-780FF37CE135}"/>
                </a:ext>
              </a:extLst>
            </p:cNvPr>
            <p:cNvSpPr>
              <a:spLocks/>
            </p:cNvSpPr>
            <p:nvPr/>
          </p:nvSpPr>
          <p:spPr bwMode="auto">
            <a:xfrm>
              <a:off x="6991701" y="4635044"/>
              <a:ext cx="78168" cy="78174"/>
            </a:xfrm>
            <a:custGeom>
              <a:avLst/>
              <a:gdLst>
                <a:gd name="connsiteX0" fmla="*/ 39080 w 78168"/>
                <a:gd name="connsiteY0" fmla="*/ 0 h 78174"/>
                <a:gd name="connsiteX1" fmla="*/ 78168 w 78168"/>
                <a:gd name="connsiteY1" fmla="*/ 39087 h 78174"/>
                <a:gd name="connsiteX2" fmla="*/ 39080 w 78168"/>
                <a:gd name="connsiteY2" fmla="*/ 78174 h 78174"/>
                <a:gd name="connsiteX3" fmla="*/ 0 w 78168"/>
                <a:gd name="connsiteY3" fmla="*/ 39087 h 78174"/>
                <a:gd name="connsiteX4" fmla="*/ 39080 w 78168"/>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8" h="78174">
                  <a:moveTo>
                    <a:pt x="39080" y="0"/>
                  </a:moveTo>
                  <a:cubicBezTo>
                    <a:pt x="60670" y="0"/>
                    <a:pt x="78168" y="17499"/>
                    <a:pt x="78168" y="39087"/>
                  </a:cubicBezTo>
                  <a:cubicBezTo>
                    <a:pt x="78168" y="60674"/>
                    <a:pt x="60670" y="78174"/>
                    <a:pt x="39080" y="78174"/>
                  </a:cubicBezTo>
                  <a:cubicBezTo>
                    <a:pt x="17490" y="78174"/>
                    <a:pt x="0" y="60674"/>
                    <a:pt x="0" y="39087"/>
                  </a:cubicBezTo>
                  <a:cubicBezTo>
                    <a:pt x="0" y="17499"/>
                    <a:pt x="17490" y="0"/>
                    <a:pt x="3908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5" name="Freeform: Shape 380">
              <a:extLst>
                <a:ext uri="{FF2B5EF4-FFF2-40B4-BE49-F238E27FC236}">
                  <a16:creationId xmlns:a16="http://schemas.microsoft.com/office/drawing/2014/main" xmlns="" id="{7AAAD886-AC93-4327-8B3C-2D462F3DFBCB}"/>
                </a:ext>
              </a:extLst>
            </p:cNvPr>
            <p:cNvSpPr>
              <a:spLocks/>
            </p:cNvSpPr>
            <p:nvPr/>
          </p:nvSpPr>
          <p:spPr bwMode="auto">
            <a:xfrm>
              <a:off x="9151821" y="4635045"/>
              <a:ext cx="78176" cy="78175"/>
            </a:xfrm>
            <a:custGeom>
              <a:avLst/>
              <a:gdLst>
                <a:gd name="connsiteX0" fmla="*/ 39086 w 78176"/>
                <a:gd name="connsiteY0" fmla="*/ 0 h 78175"/>
                <a:gd name="connsiteX1" fmla="*/ 78176 w 78176"/>
                <a:gd name="connsiteY1" fmla="*/ 39087 h 78175"/>
                <a:gd name="connsiteX2" fmla="*/ 39086 w 78176"/>
                <a:gd name="connsiteY2" fmla="*/ 78175 h 78175"/>
                <a:gd name="connsiteX3" fmla="*/ 0 w 78176"/>
                <a:gd name="connsiteY3" fmla="*/ 39087 h 78175"/>
                <a:gd name="connsiteX4" fmla="*/ 39086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6" y="0"/>
                  </a:moveTo>
                  <a:cubicBezTo>
                    <a:pt x="60674" y="0"/>
                    <a:pt x="78176" y="17500"/>
                    <a:pt x="78176" y="39087"/>
                  </a:cubicBezTo>
                  <a:cubicBezTo>
                    <a:pt x="78176" y="60674"/>
                    <a:pt x="60674" y="78175"/>
                    <a:pt x="39086" y="78175"/>
                  </a:cubicBezTo>
                  <a:cubicBezTo>
                    <a:pt x="17500" y="78175"/>
                    <a:pt x="0" y="60674"/>
                    <a:pt x="0" y="39087"/>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6" name="Freeform: Shape 381">
              <a:extLst>
                <a:ext uri="{FF2B5EF4-FFF2-40B4-BE49-F238E27FC236}">
                  <a16:creationId xmlns:a16="http://schemas.microsoft.com/office/drawing/2014/main" xmlns="" id="{72CCE75B-F4BD-41CF-9F65-1E37157B9D24}"/>
                </a:ext>
              </a:extLst>
            </p:cNvPr>
            <p:cNvSpPr>
              <a:spLocks/>
            </p:cNvSpPr>
            <p:nvPr/>
          </p:nvSpPr>
          <p:spPr bwMode="auto">
            <a:xfrm>
              <a:off x="9617922" y="4635045"/>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7" name="Freeform: Shape 382">
              <a:extLst>
                <a:ext uri="{FF2B5EF4-FFF2-40B4-BE49-F238E27FC236}">
                  <a16:creationId xmlns:a16="http://schemas.microsoft.com/office/drawing/2014/main" xmlns="" id="{729CFF85-1D2A-48A0-A70D-170E65121519}"/>
                </a:ext>
              </a:extLst>
            </p:cNvPr>
            <p:cNvSpPr>
              <a:spLocks/>
            </p:cNvSpPr>
            <p:nvPr/>
          </p:nvSpPr>
          <p:spPr bwMode="auto">
            <a:xfrm>
              <a:off x="9899478" y="4635044"/>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499"/>
                    <a:pt x="78175" y="39087"/>
                  </a:cubicBezTo>
                  <a:cubicBezTo>
                    <a:pt x="78175" y="60674"/>
                    <a:pt x="60675"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8" name="Freeform: Shape 383">
              <a:extLst>
                <a:ext uri="{FF2B5EF4-FFF2-40B4-BE49-F238E27FC236}">
                  <a16:creationId xmlns:a16="http://schemas.microsoft.com/office/drawing/2014/main" xmlns="" id="{B60C390D-9F92-4D17-B95A-5E0D4BC96DFD}"/>
                </a:ext>
              </a:extLst>
            </p:cNvPr>
            <p:cNvSpPr>
              <a:spLocks/>
            </p:cNvSpPr>
            <p:nvPr/>
          </p:nvSpPr>
          <p:spPr bwMode="auto">
            <a:xfrm>
              <a:off x="9244099" y="4722588"/>
              <a:ext cx="78169" cy="78174"/>
            </a:xfrm>
            <a:custGeom>
              <a:avLst/>
              <a:gdLst>
                <a:gd name="connsiteX0" fmla="*/ 39091 w 78169"/>
                <a:gd name="connsiteY0" fmla="*/ 0 h 78174"/>
                <a:gd name="connsiteX1" fmla="*/ 78169 w 78169"/>
                <a:gd name="connsiteY1" fmla="*/ 39087 h 78174"/>
                <a:gd name="connsiteX2" fmla="*/ 39091 w 78169"/>
                <a:gd name="connsiteY2" fmla="*/ 78174 h 78174"/>
                <a:gd name="connsiteX3" fmla="*/ 0 w 78169"/>
                <a:gd name="connsiteY3" fmla="*/ 39087 h 78174"/>
                <a:gd name="connsiteX4" fmla="*/ 39091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91" y="0"/>
                  </a:moveTo>
                  <a:cubicBezTo>
                    <a:pt x="60669" y="0"/>
                    <a:pt x="78169" y="17500"/>
                    <a:pt x="78169" y="39087"/>
                  </a:cubicBezTo>
                  <a:cubicBezTo>
                    <a:pt x="78169" y="60674"/>
                    <a:pt x="60669" y="78174"/>
                    <a:pt x="39091" y="78174"/>
                  </a:cubicBezTo>
                  <a:cubicBezTo>
                    <a:pt x="17501" y="78174"/>
                    <a:pt x="0" y="60674"/>
                    <a:pt x="0" y="39087"/>
                  </a:cubicBezTo>
                  <a:cubicBezTo>
                    <a:pt x="0" y="17500"/>
                    <a:pt x="17501" y="0"/>
                    <a:pt x="3909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9" name="Freeform: Shape 384">
              <a:extLst>
                <a:ext uri="{FF2B5EF4-FFF2-40B4-BE49-F238E27FC236}">
                  <a16:creationId xmlns:a16="http://schemas.microsoft.com/office/drawing/2014/main" xmlns="" id="{634A9CD2-4235-477D-9C48-5E67FBA64405}"/>
                </a:ext>
              </a:extLst>
            </p:cNvPr>
            <p:cNvSpPr>
              <a:spLocks/>
            </p:cNvSpPr>
            <p:nvPr/>
          </p:nvSpPr>
          <p:spPr bwMode="auto">
            <a:xfrm>
              <a:off x="9525649" y="4722588"/>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0" name="Freeform: Shape 385">
              <a:extLst>
                <a:ext uri="{FF2B5EF4-FFF2-40B4-BE49-F238E27FC236}">
                  <a16:creationId xmlns:a16="http://schemas.microsoft.com/office/drawing/2014/main" xmlns="" id="{351301BE-982E-453F-9D2F-4FBABA3F4C91}"/>
                </a:ext>
              </a:extLst>
            </p:cNvPr>
            <p:cNvSpPr>
              <a:spLocks/>
            </p:cNvSpPr>
            <p:nvPr/>
          </p:nvSpPr>
          <p:spPr bwMode="auto">
            <a:xfrm>
              <a:off x="9712562" y="4722588"/>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1" name="Freeform: Shape 386">
              <a:extLst>
                <a:ext uri="{FF2B5EF4-FFF2-40B4-BE49-F238E27FC236}">
                  <a16:creationId xmlns:a16="http://schemas.microsoft.com/office/drawing/2014/main" xmlns="" id="{7B0FC90D-BE72-4CE1-835E-5968EAD0ED7D}"/>
                </a:ext>
              </a:extLst>
            </p:cNvPr>
            <p:cNvSpPr>
              <a:spLocks/>
            </p:cNvSpPr>
            <p:nvPr/>
          </p:nvSpPr>
          <p:spPr bwMode="auto">
            <a:xfrm>
              <a:off x="7176250" y="4803030"/>
              <a:ext cx="78176" cy="78174"/>
            </a:xfrm>
            <a:custGeom>
              <a:avLst/>
              <a:gdLst>
                <a:gd name="connsiteX0" fmla="*/ 39079 w 78176"/>
                <a:gd name="connsiteY0" fmla="*/ 0 h 78174"/>
                <a:gd name="connsiteX1" fmla="*/ 78176 w 78176"/>
                <a:gd name="connsiteY1" fmla="*/ 39087 h 78174"/>
                <a:gd name="connsiteX2" fmla="*/ 39079 w 78176"/>
                <a:gd name="connsiteY2" fmla="*/ 78174 h 78174"/>
                <a:gd name="connsiteX3" fmla="*/ 0 w 78176"/>
                <a:gd name="connsiteY3" fmla="*/ 39087 h 78174"/>
                <a:gd name="connsiteX4" fmla="*/ 39079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79" y="0"/>
                  </a:moveTo>
                  <a:cubicBezTo>
                    <a:pt x="60677" y="0"/>
                    <a:pt x="78176" y="17500"/>
                    <a:pt x="78176" y="39087"/>
                  </a:cubicBezTo>
                  <a:cubicBezTo>
                    <a:pt x="78176" y="60674"/>
                    <a:pt x="60677" y="78174"/>
                    <a:pt x="39079" y="78174"/>
                  </a:cubicBezTo>
                  <a:cubicBezTo>
                    <a:pt x="17502" y="78174"/>
                    <a:pt x="0" y="60674"/>
                    <a:pt x="0" y="39087"/>
                  </a:cubicBezTo>
                  <a:cubicBezTo>
                    <a:pt x="0" y="17500"/>
                    <a:pt x="17502" y="0"/>
                    <a:pt x="39079"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2" name="Freeform: Shape 387">
              <a:extLst>
                <a:ext uri="{FF2B5EF4-FFF2-40B4-BE49-F238E27FC236}">
                  <a16:creationId xmlns:a16="http://schemas.microsoft.com/office/drawing/2014/main" xmlns="" id="{97E407BF-AB02-4B3D-9071-DF083CBF9DFF}"/>
                </a:ext>
              </a:extLst>
            </p:cNvPr>
            <p:cNvSpPr>
              <a:spLocks/>
            </p:cNvSpPr>
            <p:nvPr/>
          </p:nvSpPr>
          <p:spPr bwMode="auto">
            <a:xfrm>
              <a:off x="7649436" y="4803030"/>
              <a:ext cx="78179" cy="78174"/>
            </a:xfrm>
            <a:custGeom>
              <a:avLst/>
              <a:gdLst>
                <a:gd name="connsiteX0" fmla="*/ 39092 w 78179"/>
                <a:gd name="connsiteY0" fmla="*/ 0 h 78174"/>
                <a:gd name="connsiteX1" fmla="*/ 78179 w 78179"/>
                <a:gd name="connsiteY1" fmla="*/ 39087 h 78174"/>
                <a:gd name="connsiteX2" fmla="*/ 39092 w 78179"/>
                <a:gd name="connsiteY2" fmla="*/ 78174 h 78174"/>
                <a:gd name="connsiteX3" fmla="*/ 0 w 78179"/>
                <a:gd name="connsiteY3" fmla="*/ 39087 h 78174"/>
                <a:gd name="connsiteX4" fmla="*/ 39092 w 7817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4">
                  <a:moveTo>
                    <a:pt x="39092" y="0"/>
                  </a:moveTo>
                  <a:cubicBezTo>
                    <a:pt x="60680" y="0"/>
                    <a:pt x="78179" y="17500"/>
                    <a:pt x="78179" y="39087"/>
                  </a:cubicBezTo>
                  <a:cubicBezTo>
                    <a:pt x="78179" y="60674"/>
                    <a:pt x="60680" y="78174"/>
                    <a:pt x="39092" y="78174"/>
                  </a:cubicBezTo>
                  <a:cubicBezTo>
                    <a:pt x="17502" y="78174"/>
                    <a:pt x="0" y="60674"/>
                    <a:pt x="0" y="39087"/>
                  </a:cubicBezTo>
                  <a:cubicBezTo>
                    <a:pt x="0" y="17500"/>
                    <a:pt x="17502" y="0"/>
                    <a:pt x="3909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3" name="Freeform: Shape 388">
              <a:extLst>
                <a:ext uri="{FF2B5EF4-FFF2-40B4-BE49-F238E27FC236}">
                  <a16:creationId xmlns:a16="http://schemas.microsoft.com/office/drawing/2014/main" xmlns="" id="{DA42365E-59AC-4763-8A86-055331559751}"/>
                </a:ext>
              </a:extLst>
            </p:cNvPr>
            <p:cNvSpPr>
              <a:spLocks/>
            </p:cNvSpPr>
            <p:nvPr/>
          </p:nvSpPr>
          <p:spPr bwMode="auto">
            <a:xfrm>
              <a:off x="9899478" y="480303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4" name="Freeform: Shape 389">
              <a:extLst>
                <a:ext uri="{FF2B5EF4-FFF2-40B4-BE49-F238E27FC236}">
                  <a16:creationId xmlns:a16="http://schemas.microsoft.com/office/drawing/2014/main" xmlns="" id="{E626BF3A-FBDD-4408-B113-31E3CE442A98}"/>
                </a:ext>
              </a:extLst>
            </p:cNvPr>
            <p:cNvSpPr>
              <a:spLocks/>
            </p:cNvSpPr>
            <p:nvPr/>
          </p:nvSpPr>
          <p:spPr bwMode="auto">
            <a:xfrm>
              <a:off x="7363157" y="4885841"/>
              <a:ext cx="78169" cy="78174"/>
            </a:xfrm>
            <a:custGeom>
              <a:avLst/>
              <a:gdLst>
                <a:gd name="connsiteX0" fmla="*/ 39084 w 78169"/>
                <a:gd name="connsiteY0" fmla="*/ 0 h 78174"/>
                <a:gd name="connsiteX1" fmla="*/ 78169 w 78169"/>
                <a:gd name="connsiteY1" fmla="*/ 39087 h 78174"/>
                <a:gd name="connsiteX2" fmla="*/ 39084 w 78169"/>
                <a:gd name="connsiteY2" fmla="*/ 78174 h 78174"/>
                <a:gd name="connsiteX3" fmla="*/ 0 w 78169"/>
                <a:gd name="connsiteY3" fmla="*/ 39087 h 78174"/>
                <a:gd name="connsiteX4" fmla="*/ 39084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84" y="0"/>
                  </a:moveTo>
                  <a:cubicBezTo>
                    <a:pt x="60670" y="0"/>
                    <a:pt x="78169" y="17500"/>
                    <a:pt x="78169" y="39087"/>
                  </a:cubicBezTo>
                  <a:cubicBezTo>
                    <a:pt x="78169" y="60674"/>
                    <a:pt x="60670" y="78174"/>
                    <a:pt x="39084" y="78174"/>
                  </a:cubicBezTo>
                  <a:cubicBezTo>
                    <a:pt x="17498" y="78174"/>
                    <a:pt x="0" y="60674"/>
                    <a:pt x="0" y="39087"/>
                  </a:cubicBezTo>
                  <a:cubicBezTo>
                    <a:pt x="0" y="17500"/>
                    <a:pt x="17498"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5" name="Freeform: Shape 390">
              <a:extLst>
                <a:ext uri="{FF2B5EF4-FFF2-40B4-BE49-F238E27FC236}">
                  <a16:creationId xmlns:a16="http://schemas.microsoft.com/office/drawing/2014/main" xmlns="" id="{EC50777C-4F2E-4344-B035-D136304805D8}"/>
                </a:ext>
              </a:extLst>
            </p:cNvPr>
            <p:cNvSpPr>
              <a:spLocks/>
            </p:cNvSpPr>
            <p:nvPr/>
          </p:nvSpPr>
          <p:spPr bwMode="auto">
            <a:xfrm>
              <a:off x="8773265" y="4885841"/>
              <a:ext cx="78175" cy="78174"/>
            </a:xfrm>
            <a:custGeom>
              <a:avLst/>
              <a:gdLst>
                <a:gd name="connsiteX0" fmla="*/ 39089 w 78175"/>
                <a:gd name="connsiteY0" fmla="*/ 0 h 78174"/>
                <a:gd name="connsiteX1" fmla="*/ 78175 w 78175"/>
                <a:gd name="connsiteY1" fmla="*/ 39087 h 78174"/>
                <a:gd name="connsiteX2" fmla="*/ 39089 w 78175"/>
                <a:gd name="connsiteY2" fmla="*/ 78174 h 78174"/>
                <a:gd name="connsiteX3" fmla="*/ 0 w 78175"/>
                <a:gd name="connsiteY3" fmla="*/ 39087 h 78174"/>
                <a:gd name="connsiteX4" fmla="*/ 39089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9" y="0"/>
                  </a:moveTo>
                  <a:cubicBezTo>
                    <a:pt x="60674" y="0"/>
                    <a:pt x="78175" y="17500"/>
                    <a:pt x="78175" y="39087"/>
                  </a:cubicBezTo>
                  <a:cubicBezTo>
                    <a:pt x="78175" y="60674"/>
                    <a:pt x="60674" y="78174"/>
                    <a:pt x="39089" y="78174"/>
                  </a:cubicBezTo>
                  <a:cubicBezTo>
                    <a:pt x="17498" y="78174"/>
                    <a:pt x="0" y="60674"/>
                    <a:pt x="0" y="39087"/>
                  </a:cubicBezTo>
                  <a:cubicBezTo>
                    <a:pt x="0" y="17500"/>
                    <a:pt x="17498" y="0"/>
                    <a:pt x="39089"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6" name="Freeform: Shape 391">
              <a:extLst>
                <a:ext uri="{FF2B5EF4-FFF2-40B4-BE49-F238E27FC236}">
                  <a16:creationId xmlns:a16="http://schemas.microsoft.com/office/drawing/2014/main" xmlns="" id="{EC30AF07-DA10-4E38-8BF8-6686BBB2287A}"/>
                </a:ext>
              </a:extLst>
            </p:cNvPr>
            <p:cNvSpPr>
              <a:spLocks/>
            </p:cNvSpPr>
            <p:nvPr/>
          </p:nvSpPr>
          <p:spPr bwMode="auto">
            <a:xfrm>
              <a:off x="9057184" y="4885841"/>
              <a:ext cx="78172" cy="78174"/>
            </a:xfrm>
            <a:custGeom>
              <a:avLst/>
              <a:gdLst>
                <a:gd name="connsiteX0" fmla="*/ 39085 w 78172"/>
                <a:gd name="connsiteY0" fmla="*/ 0 h 78174"/>
                <a:gd name="connsiteX1" fmla="*/ 78172 w 78172"/>
                <a:gd name="connsiteY1" fmla="*/ 39087 h 78174"/>
                <a:gd name="connsiteX2" fmla="*/ 39085 w 78172"/>
                <a:gd name="connsiteY2" fmla="*/ 78174 h 78174"/>
                <a:gd name="connsiteX3" fmla="*/ 0 w 78172"/>
                <a:gd name="connsiteY3" fmla="*/ 39087 h 78174"/>
                <a:gd name="connsiteX4" fmla="*/ 39085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5" y="0"/>
                  </a:moveTo>
                  <a:cubicBezTo>
                    <a:pt x="60673" y="0"/>
                    <a:pt x="78172" y="17500"/>
                    <a:pt x="78172" y="39087"/>
                  </a:cubicBezTo>
                  <a:cubicBezTo>
                    <a:pt x="78172" y="60674"/>
                    <a:pt x="60673" y="78174"/>
                    <a:pt x="39085" y="78174"/>
                  </a:cubicBezTo>
                  <a:cubicBezTo>
                    <a:pt x="17498" y="78174"/>
                    <a:pt x="0" y="60674"/>
                    <a:pt x="0" y="39087"/>
                  </a:cubicBezTo>
                  <a:cubicBezTo>
                    <a:pt x="0" y="17500"/>
                    <a:pt x="17498"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7" name="Freeform: Shape 392">
              <a:extLst>
                <a:ext uri="{FF2B5EF4-FFF2-40B4-BE49-F238E27FC236}">
                  <a16:creationId xmlns:a16="http://schemas.microsoft.com/office/drawing/2014/main" xmlns="" id="{F8F4B9BA-9998-4418-9628-738A377B62C8}"/>
                </a:ext>
              </a:extLst>
            </p:cNvPr>
            <p:cNvSpPr>
              <a:spLocks/>
            </p:cNvSpPr>
            <p:nvPr/>
          </p:nvSpPr>
          <p:spPr bwMode="auto">
            <a:xfrm>
              <a:off x="9338734" y="4885841"/>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8" name="Freeform: Shape 393">
              <a:extLst>
                <a:ext uri="{FF2B5EF4-FFF2-40B4-BE49-F238E27FC236}">
                  <a16:creationId xmlns:a16="http://schemas.microsoft.com/office/drawing/2014/main" xmlns="" id="{C3EB3CD5-3DC1-47EF-8753-92540006F462}"/>
                </a:ext>
              </a:extLst>
            </p:cNvPr>
            <p:cNvSpPr>
              <a:spLocks/>
            </p:cNvSpPr>
            <p:nvPr/>
          </p:nvSpPr>
          <p:spPr bwMode="auto">
            <a:xfrm>
              <a:off x="9525649" y="488584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9" name="Freeform: Shape 394">
              <a:extLst>
                <a:ext uri="{FF2B5EF4-FFF2-40B4-BE49-F238E27FC236}">
                  <a16:creationId xmlns:a16="http://schemas.microsoft.com/office/drawing/2014/main" xmlns="" id="{01600477-0218-41A0-8C73-9C2AEA8D3AB0}"/>
                </a:ext>
              </a:extLst>
            </p:cNvPr>
            <p:cNvSpPr>
              <a:spLocks/>
            </p:cNvSpPr>
            <p:nvPr/>
          </p:nvSpPr>
          <p:spPr bwMode="auto">
            <a:xfrm>
              <a:off x="971256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0" name="Freeform: Shape 395">
              <a:extLst>
                <a:ext uri="{FF2B5EF4-FFF2-40B4-BE49-F238E27FC236}">
                  <a16:creationId xmlns:a16="http://schemas.microsoft.com/office/drawing/2014/main" xmlns="" id="{6D38B864-6D4D-486D-8E06-439C3ABD1316}"/>
                </a:ext>
              </a:extLst>
            </p:cNvPr>
            <p:cNvSpPr>
              <a:spLocks/>
            </p:cNvSpPr>
            <p:nvPr/>
          </p:nvSpPr>
          <p:spPr bwMode="auto">
            <a:xfrm>
              <a:off x="980720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1" name="Freeform: Shape 396">
              <a:extLst>
                <a:ext uri="{FF2B5EF4-FFF2-40B4-BE49-F238E27FC236}">
                  <a16:creationId xmlns:a16="http://schemas.microsoft.com/office/drawing/2014/main" xmlns="" id="{1AACBC45-1FE7-4413-A1F1-E0104C294A98}"/>
                </a:ext>
              </a:extLst>
            </p:cNvPr>
            <p:cNvSpPr>
              <a:spLocks/>
            </p:cNvSpPr>
            <p:nvPr/>
          </p:nvSpPr>
          <p:spPr bwMode="auto">
            <a:xfrm>
              <a:off x="9151821" y="4975750"/>
              <a:ext cx="78176" cy="78174"/>
            </a:xfrm>
            <a:custGeom>
              <a:avLst/>
              <a:gdLst>
                <a:gd name="connsiteX0" fmla="*/ 39086 w 78176"/>
                <a:gd name="connsiteY0" fmla="*/ 0 h 78174"/>
                <a:gd name="connsiteX1" fmla="*/ 78176 w 78176"/>
                <a:gd name="connsiteY1" fmla="*/ 39087 h 78174"/>
                <a:gd name="connsiteX2" fmla="*/ 39086 w 78176"/>
                <a:gd name="connsiteY2" fmla="*/ 78174 h 78174"/>
                <a:gd name="connsiteX3" fmla="*/ 0 w 78176"/>
                <a:gd name="connsiteY3" fmla="*/ 39087 h 78174"/>
                <a:gd name="connsiteX4" fmla="*/ 39086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86" y="0"/>
                  </a:moveTo>
                  <a:cubicBezTo>
                    <a:pt x="60674" y="0"/>
                    <a:pt x="78176" y="17500"/>
                    <a:pt x="78176" y="39087"/>
                  </a:cubicBezTo>
                  <a:cubicBezTo>
                    <a:pt x="78176" y="60674"/>
                    <a:pt x="60674" y="78174"/>
                    <a:pt x="39086" y="78174"/>
                  </a:cubicBezTo>
                  <a:cubicBezTo>
                    <a:pt x="17500" y="78174"/>
                    <a:pt x="0" y="60674"/>
                    <a:pt x="0" y="39087"/>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2" name="Freeform: Shape 397">
              <a:extLst>
                <a:ext uri="{FF2B5EF4-FFF2-40B4-BE49-F238E27FC236}">
                  <a16:creationId xmlns:a16="http://schemas.microsoft.com/office/drawing/2014/main" xmlns="" id="{B7BEF2B3-BFA8-4B63-9ABF-BA9039F3CD39}"/>
                </a:ext>
              </a:extLst>
            </p:cNvPr>
            <p:cNvSpPr>
              <a:spLocks/>
            </p:cNvSpPr>
            <p:nvPr/>
          </p:nvSpPr>
          <p:spPr bwMode="auto">
            <a:xfrm>
              <a:off x="9712563" y="4975750"/>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3" name="Freeform: Shape 398">
              <a:extLst>
                <a:ext uri="{FF2B5EF4-FFF2-40B4-BE49-F238E27FC236}">
                  <a16:creationId xmlns:a16="http://schemas.microsoft.com/office/drawing/2014/main" xmlns="" id="{48E8A3BC-8943-49BE-9852-B7F55DDECC25}"/>
                </a:ext>
              </a:extLst>
            </p:cNvPr>
            <p:cNvSpPr>
              <a:spLocks/>
            </p:cNvSpPr>
            <p:nvPr/>
          </p:nvSpPr>
          <p:spPr bwMode="auto">
            <a:xfrm>
              <a:off x="9899478" y="497575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4" name="Freeform: Shape 399">
              <a:extLst>
                <a:ext uri="{FF2B5EF4-FFF2-40B4-BE49-F238E27FC236}">
                  <a16:creationId xmlns:a16="http://schemas.microsoft.com/office/drawing/2014/main" xmlns="" id="{9DE28169-F400-469A-B242-2EA1262B3369}"/>
                </a:ext>
              </a:extLst>
            </p:cNvPr>
            <p:cNvSpPr>
              <a:spLocks/>
            </p:cNvSpPr>
            <p:nvPr/>
          </p:nvSpPr>
          <p:spPr bwMode="auto">
            <a:xfrm>
              <a:off x="10091123" y="4975750"/>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5" name="Freeform: Shape 400">
              <a:extLst>
                <a:ext uri="{FF2B5EF4-FFF2-40B4-BE49-F238E27FC236}">
                  <a16:creationId xmlns:a16="http://schemas.microsoft.com/office/drawing/2014/main" xmlns="" id="{E5BEB003-CBCF-4470-B3CA-CA5C8CCB3018}"/>
                </a:ext>
              </a:extLst>
            </p:cNvPr>
            <p:cNvSpPr>
              <a:spLocks/>
            </p:cNvSpPr>
            <p:nvPr/>
          </p:nvSpPr>
          <p:spPr bwMode="auto">
            <a:xfrm>
              <a:off x="7836346" y="5063292"/>
              <a:ext cx="78173" cy="78174"/>
            </a:xfrm>
            <a:custGeom>
              <a:avLst/>
              <a:gdLst>
                <a:gd name="connsiteX0" fmla="*/ 39085 w 78173"/>
                <a:gd name="connsiteY0" fmla="*/ 0 h 78174"/>
                <a:gd name="connsiteX1" fmla="*/ 78173 w 78173"/>
                <a:gd name="connsiteY1" fmla="*/ 39087 h 78174"/>
                <a:gd name="connsiteX2" fmla="*/ 39085 w 78173"/>
                <a:gd name="connsiteY2" fmla="*/ 78174 h 78174"/>
                <a:gd name="connsiteX3" fmla="*/ 0 w 78173"/>
                <a:gd name="connsiteY3" fmla="*/ 39087 h 78174"/>
                <a:gd name="connsiteX4" fmla="*/ 39085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5" y="0"/>
                  </a:moveTo>
                  <a:cubicBezTo>
                    <a:pt x="60672" y="0"/>
                    <a:pt x="78173" y="17500"/>
                    <a:pt x="78173" y="39087"/>
                  </a:cubicBezTo>
                  <a:cubicBezTo>
                    <a:pt x="78173" y="60674"/>
                    <a:pt x="60672" y="78174"/>
                    <a:pt x="39085" y="78174"/>
                  </a:cubicBezTo>
                  <a:cubicBezTo>
                    <a:pt x="17500" y="78174"/>
                    <a:pt x="0" y="60674"/>
                    <a:pt x="0" y="39087"/>
                  </a:cubicBezTo>
                  <a:cubicBezTo>
                    <a:pt x="0" y="17500"/>
                    <a:pt x="17500"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6" name="Freeform: Shape 401">
              <a:extLst>
                <a:ext uri="{FF2B5EF4-FFF2-40B4-BE49-F238E27FC236}">
                  <a16:creationId xmlns:a16="http://schemas.microsoft.com/office/drawing/2014/main" xmlns="" id="{DFB8D103-A18A-4104-8CAF-B6195ED2951E}"/>
                </a:ext>
              </a:extLst>
            </p:cNvPr>
            <p:cNvSpPr>
              <a:spLocks/>
            </p:cNvSpPr>
            <p:nvPr/>
          </p:nvSpPr>
          <p:spPr bwMode="auto">
            <a:xfrm>
              <a:off x="9338735"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7" name="Freeform: Shape 402">
              <a:extLst>
                <a:ext uri="{FF2B5EF4-FFF2-40B4-BE49-F238E27FC236}">
                  <a16:creationId xmlns:a16="http://schemas.microsoft.com/office/drawing/2014/main" xmlns="" id="{6AAD60BA-985F-4F02-8B38-19F7A601A68B}"/>
                </a:ext>
              </a:extLst>
            </p:cNvPr>
            <p:cNvSpPr>
              <a:spLocks/>
            </p:cNvSpPr>
            <p:nvPr/>
          </p:nvSpPr>
          <p:spPr bwMode="auto">
            <a:xfrm>
              <a:off x="9525649"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8" name="Freeform: Shape 403">
              <a:extLst>
                <a:ext uri="{FF2B5EF4-FFF2-40B4-BE49-F238E27FC236}">
                  <a16:creationId xmlns:a16="http://schemas.microsoft.com/office/drawing/2014/main" xmlns="" id="{50DE4CB1-0376-4AA6-BB15-9D0E6F526F17}"/>
                </a:ext>
              </a:extLst>
            </p:cNvPr>
            <p:cNvSpPr>
              <a:spLocks/>
            </p:cNvSpPr>
            <p:nvPr/>
          </p:nvSpPr>
          <p:spPr bwMode="auto">
            <a:xfrm>
              <a:off x="9996483" y="5148466"/>
              <a:ext cx="78174" cy="78174"/>
            </a:xfrm>
            <a:custGeom>
              <a:avLst/>
              <a:gdLst>
                <a:gd name="connsiteX0" fmla="*/ 39086 w 78174"/>
                <a:gd name="connsiteY0" fmla="*/ 0 h 78174"/>
                <a:gd name="connsiteX1" fmla="*/ 78174 w 78174"/>
                <a:gd name="connsiteY1" fmla="*/ 39087 h 78174"/>
                <a:gd name="connsiteX2" fmla="*/ 39086 w 78174"/>
                <a:gd name="connsiteY2" fmla="*/ 78174 h 78174"/>
                <a:gd name="connsiteX3" fmla="*/ 0 w 78174"/>
                <a:gd name="connsiteY3" fmla="*/ 39087 h 78174"/>
                <a:gd name="connsiteX4" fmla="*/ 39086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6" y="0"/>
                  </a:moveTo>
                  <a:cubicBezTo>
                    <a:pt x="60674" y="0"/>
                    <a:pt x="78174" y="17500"/>
                    <a:pt x="78174" y="39087"/>
                  </a:cubicBezTo>
                  <a:cubicBezTo>
                    <a:pt x="78174" y="60674"/>
                    <a:pt x="60674"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9" name="Freeform: Shape 404">
              <a:extLst>
                <a:ext uri="{FF2B5EF4-FFF2-40B4-BE49-F238E27FC236}">
                  <a16:creationId xmlns:a16="http://schemas.microsoft.com/office/drawing/2014/main" xmlns="" id="{71BD5B34-5494-4270-989E-C48B972F3FEA}"/>
                </a:ext>
              </a:extLst>
            </p:cNvPr>
            <p:cNvSpPr>
              <a:spLocks/>
            </p:cNvSpPr>
            <p:nvPr/>
          </p:nvSpPr>
          <p:spPr bwMode="auto">
            <a:xfrm>
              <a:off x="7552421" y="5148468"/>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2" y="0"/>
                    <a:pt x="78173" y="17500"/>
                    <a:pt x="78173" y="39087"/>
                  </a:cubicBezTo>
                  <a:cubicBezTo>
                    <a:pt x="78173" y="60674"/>
                    <a:pt x="60672"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0" name="Freeform: Shape 405">
              <a:extLst>
                <a:ext uri="{FF2B5EF4-FFF2-40B4-BE49-F238E27FC236}">
                  <a16:creationId xmlns:a16="http://schemas.microsoft.com/office/drawing/2014/main" xmlns="" id="{D1457C97-2FF1-4397-9AFF-7A8C4A633D5B}"/>
                </a:ext>
              </a:extLst>
            </p:cNvPr>
            <p:cNvSpPr>
              <a:spLocks/>
            </p:cNvSpPr>
            <p:nvPr/>
          </p:nvSpPr>
          <p:spPr bwMode="auto">
            <a:xfrm>
              <a:off x="9807203" y="5148468"/>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1" name="Freeform: Shape 406">
              <a:extLst>
                <a:ext uri="{FF2B5EF4-FFF2-40B4-BE49-F238E27FC236}">
                  <a16:creationId xmlns:a16="http://schemas.microsoft.com/office/drawing/2014/main" xmlns="" id="{34794ED3-34CB-469E-B686-C5FBAF60DB70}"/>
                </a:ext>
              </a:extLst>
            </p:cNvPr>
            <p:cNvSpPr>
              <a:spLocks/>
            </p:cNvSpPr>
            <p:nvPr/>
          </p:nvSpPr>
          <p:spPr bwMode="auto">
            <a:xfrm>
              <a:off x="8023255" y="5231276"/>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4" y="0"/>
                    <a:pt x="78175" y="17500"/>
                    <a:pt x="78175" y="39087"/>
                  </a:cubicBezTo>
                  <a:cubicBezTo>
                    <a:pt x="78175" y="60674"/>
                    <a:pt x="60674"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2" name="Freeform: Shape 407">
              <a:extLst>
                <a:ext uri="{FF2B5EF4-FFF2-40B4-BE49-F238E27FC236}">
                  <a16:creationId xmlns:a16="http://schemas.microsoft.com/office/drawing/2014/main" xmlns="" id="{85650886-CA25-4B82-BE43-4C8C47127046}"/>
                </a:ext>
              </a:extLst>
            </p:cNvPr>
            <p:cNvSpPr>
              <a:spLocks/>
            </p:cNvSpPr>
            <p:nvPr/>
          </p:nvSpPr>
          <p:spPr bwMode="auto">
            <a:xfrm>
              <a:off x="9338734" y="5231276"/>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3" name="Freeform: Shape 408">
              <a:extLst>
                <a:ext uri="{FF2B5EF4-FFF2-40B4-BE49-F238E27FC236}">
                  <a16:creationId xmlns:a16="http://schemas.microsoft.com/office/drawing/2014/main" xmlns="" id="{7343AFF6-A782-486F-A2B2-BAB3932A3650}"/>
                </a:ext>
              </a:extLst>
            </p:cNvPr>
            <p:cNvSpPr>
              <a:spLocks/>
            </p:cNvSpPr>
            <p:nvPr/>
          </p:nvSpPr>
          <p:spPr bwMode="auto">
            <a:xfrm>
              <a:off x="9712562" y="5231276"/>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4" name="Freeform: Shape 409">
              <a:extLst>
                <a:ext uri="{FF2B5EF4-FFF2-40B4-BE49-F238E27FC236}">
                  <a16:creationId xmlns:a16="http://schemas.microsoft.com/office/drawing/2014/main" xmlns="" id="{3590B709-A839-4F87-9D35-45E302653600}"/>
                </a:ext>
              </a:extLst>
            </p:cNvPr>
            <p:cNvSpPr>
              <a:spLocks/>
            </p:cNvSpPr>
            <p:nvPr/>
          </p:nvSpPr>
          <p:spPr bwMode="auto">
            <a:xfrm>
              <a:off x="7457781" y="5316452"/>
              <a:ext cx="78171" cy="78174"/>
            </a:xfrm>
            <a:custGeom>
              <a:avLst/>
              <a:gdLst>
                <a:gd name="connsiteX0" fmla="*/ 39085 w 78171"/>
                <a:gd name="connsiteY0" fmla="*/ 0 h 78174"/>
                <a:gd name="connsiteX1" fmla="*/ 78171 w 78171"/>
                <a:gd name="connsiteY1" fmla="*/ 39087 h 78174"/>
                <a:gd name="connsiteX2" fmla="*/ 39085 w 78171"/>
                <a:gd name="connsiteY2" fmla="*/ 78174 h 78174"/>
                <a:gd name="connsiteX3" fmla="*/ 0 w 78171"/>
                <a:gd name="connsiteY3" fmla="*/ 39087 h 78174"/>
                <a:gd name="connsiteX4" fmla="*/ 39085 w 7817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4">
                  <a:moveTo>
                    <a:pt x="39085" y="0"/>
                  </a:moveTo>
                  <a:cubicBezTo>
                    <a:pt x="60672" y="0"/>
                    <a:pt x="78171" y="17500"/>
                    <a:pt x="78171" y="39087"/>
                  </a:cubicBezTo>
                  <a:cubicBezTo>
                    <a:pt x="78171" y="60674"/>
                    <a:pt x="60672" y="78174"/>
                    <a:pt x="39085" y="78174"/>
                  </a:cubicBezTo>
                  <a:cubicBezTo>
                    <a:pt x="17499" y="78174"/>
                    <a:pt x="0" y="60674"/>
                    <a:pt x="0" y="39087"/>
                  </a:cubicBezTo>
                  <a:cubicBezTo>
                    <a:pt x="0" y="17500"/>
                    <a:pt x="17499"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5" name="Freeform: Shape 410">
              <a:extLst>
                <a:ext uri="{FF2B5EF4-FFF2-40B4-BE49-F238E27FC236}">
                  <a16:creationId xmlns:a16="http://schemas.microsoft.com/office/drawing/2014/main" xmlns="" id="{628BBCEC-F879-4475-8076-E82762758A53}"/>
                </a:ext>
              </a:extLst>
            </p:cNvPr>
            <p:cNvSpPr>
              <a:spLocks/>
            </p:cNvSpPr>
            <p:nvPr/>
          </p:nvSpPr>
          <p:spPr bwMode="auto">
            <a:xfrm>
              <a:off x="8210157"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3" y="0"/>
                    <a:pt x="78174" y="17500"/>
                    <a:pt x="78174" y="39087"/>
                  </a:cubicBezTo>
                  <a:cubicBezTo>
                    <a:pt x="78174" y="60674"/>
                    <a:pt x="60673"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6" name="Freeform: Shape 411">
              <a:extLst>
                <a:ext uri="{FF2B5EF4-FFF2-40B4-BE49-F238E27FC236}">
                  <a16:creationId xmlns:a16="http://schemas.microsoft.com/office/drawing/2014/main" xmlns="" id="{6E1BE50C-F212-4E25-B51E-45FC8F0116DB}"/>
                </a:ext>
              </a:extLst>
            </p:cNvPr>
            <p:cNvSpPr>
              <a:spLocks/>
            </p:cNvSpPr>
            <p:nvPr/>
          </p:nvSpPr>
          <p:spPr bwMode="auto">
            <a:xfrm>
              <a:off x="9338734"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7" name="Freeform: Shape 412">
              <a:extLst>
                <a:ext uri="{FF2B5EF4-FFF2-40B4-BE49-F238E27FC236}">
                  <a16:creationId xmlns:a16="http://schemas.microsoft.com/office/drawing/2014/main" xmlns="" id="{10F9779F-D194-49D5-8AD4-7DF316B829E2}"/>
                </a:ext>
              </a:extLst>
            </p:cNvPr>
            <p:cNvSpPr>
              <a:spLocks/>
            </p:cNvSpPr>
            <p:nvPr/>
          </p:nvSpPr>
          <p:spPr bwMode="auto">
            <a:xfrm>
              <a:off x="9525647" y="531645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8" name="Freeform: Shape 413">
              <a:extLst>
                <a:ext uri="{FF2B5EF4-FFF2-40B4-BE49-F238E27FC236}">
                  <a16:creationId xmlns:a16="http://schemas.microsoft.com/office/drawing/2014/main" xmlns="" id="{25B8E25F-FD01-46A3-B9CA-6B7FB5638D51}"/>
                </a:ext>
              </a:extLst>
            </p:cNvPr>
            <p:cNvSpPr>
              <a:spLocks/>
            </p:cNvSpPr>
            <p:nvPr/>
          </p:nvSpPr>
          <p:spPr bwMode="auto">
            <a:xfrm>
              <a:off x="7836338" y="5408726"/>
              <a:ext cx="78173" cy="78175"/>
            </a:xfrm>
            <a:custGeom>
              <a:avLst/>
              <a:gdLst>
                <a:gd name="connsiteX0" fmla="*/ 39086 w 78173"/>
                <a:gd name="connsiteY0" fmla="*/ 0 h 78175"/>
                <a:gd name="connsiteX1" fmla="*/ 78173 w 78173"/>
                <a:gd name="connsiteY1" fmla="*/ 39087 h 78175"/>
                <a:gd name="connsiteX2" fmla="*/ 39086 w 78173"/>
                <a:gd name="connsiteY2" fmla="*/ 78175 h 78175"/>
                <a:gd name="connsiteX3" fmla="*/ 0 w 78173"/>
                <a:gd name="connsiteY3" fmla="*/ 39087 h 78175"/>
                <a:gd name="connsiteX4" fmla="*/ 39086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6" y="0"/>
                  </a:moveTo>
                  <a:cubicBezTo>
                    <a:pt x="60672" y="0"/>
                    <a:pt x="78173" y="17500"/>
                    <a:pt x="78173" y="39087"/>
                  </a:cubicBezTo>
                  <a:cubicBezTo>
                    <a:pt x="78173" y="60675"/>
                    <a:pt x="60672"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9" name="Freeform: Shape 414">
              <a:extLst>
                <a:ext uri="{FF2B5EF4-FFF2-40B4-BE49-F238E27FC236}">
                  <a16:creationId xmlns:a16="http://schemas.microsoft.com/office/drawing/2014/main" xmlns="" id="{FDBB6987-9370-4F13-B5CF-E71757DC6FB1}"/>
                </a:ext>
              </a:extLst>
            </p:cNvPr>
            <p:cNvSpPr>
              <a:spLocks/>
            </p:cNvSpPr>
            <p:nvPr/>
          </p:nvSpPr>
          <p:spPr bwMode="auto">
            <a:xfrm>
              <a:off x="8023251" y="5408726"/>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5"/>
                    <a:pt x="60675"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0" name="Freeform: Shape 415">
              <a:extLst>
                <a:ext uri="{FF2B5EF4-FFF2-40B4-BE49-F238E27FC236}">
                  <a16:creationId xmlns:a16="http://schemas.microsoft.com/office/drawing/2014/main" xmlns="" id="{7939FE7E-0318-4293-8789-730E370F20DE}"/>
                </a:ext>
              </a:extLst>
            </p:cNvPr>
            <p:cNvSpPr>
              <a:spLocks/>
            </p:cNvSpPr>
            <p:nvPr/>
          </p:nvSpPr>
          <p:spPr bwMode="auto">
            <a:xfrm>
              <a:off x="8304793" y="5408726"/>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8" y="0"/>
                    <a:pt x="78174" y="17500"/>
                    <a:pt x="78174" y="39087"/>
                  </a:cubicBezTo>
                  <a:cubicBezTo>
                    <a:pt x="78174" y="60675"/>
                    <a:pt x="60678" y="78175"/>
                    <a:pt x="39088" y="78175"/>
                  </a:cubicBezTo>
                  <a:cubicBezTo>
                    <a:pt x="17501" y="78175"/>
                    <a:pt x="0" y="60675"/>
                    <a:pt x="0" y="39087"/>
                  </a:cubicBezTo>
                  <a:cubicBezTo>
                    <a:pt x="0" y="17500"/>
                    <a:pt x="17501"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1" name="Freeform: Shape 416">
              <a:extLst>
                <a:ext uri="{FF2B5EF4-FFF2-40B4-BE49-F238E27FC236}">
                  <a16:creationId xmlns:a16="http://schemas.microsoft.com/office/drawing/2014/main" xmlns="" id="{D6751951-6180-4D64-8871-E0F27EFD9533}"/>
                </a:ext>
              </a:extLst>
            </p:cNvPr>
            <p:cNvSpPr>
              <a:spLocks/>
            </p:cNvSpPr>
            <p:nvPr/>
          </p:nvSpPr>
          <p:spPr bwMode="auto">
            <a:xfrm>
              <a:off x="7552414" y="5493902"/>
              <a:ext cx="78174" cy="78175"/>
            </a:xfrm>
            <a:custGeom>
              <a:avLst/>
              <a:gdLst>
                <a:gd name="connsiteX0" fmla="*/ 39086 w 78174"/>
                <a:gd name="connsiteY0" fmla="*/ 0 h 78175"/>
                <a:gd name="connsiteX1" fmla="*/ 78174 w 78174"/>
                <a:gd name="connsiteY1" fmla="*/ 39088 h 78175"/>
                <a:gd name="connsiteX2" fmla="*/ 39086 w 78174"/>
                <a:gd name="connsiteY2" fmla="*/ 78175 h 78175"/>
                <a:gd name="connsiteX3" fmla="*/ 0 w 78174"/>
                <a:gd name="connsiteY3" fmla="*/ 39088 h 78175"/>
                <a:gd name="connsiteX4" fmla="*/ 39086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6" y="0"/>
                  </a:moveTo>
                  <a:cubicBezTo>
                    <a:pt x="60673" y="0"/>
                    <a:pt x="78174" y="17500"/>
                    <a:pt x="78174" y="39088"/>
                  </a:cubicBezTo>
                  <a:cubicBezTo>
                    <a:pt x="78174" y="60675"/>
                    <a:pt x="60673" y="78175"/>
                    <a:pt x="39086" y="78175"/>
                  </a:cubicBezTo>
                  <a:cubicBezTo>
                    <a:pt x="17500" y="78175"/>
                    <a:pt x="0" y="60675"/>
                    <a:pt x="0" y="39088"/>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2" name="Freeform: Shape 417">
              <a:extLst>
                <a:ext uri="{FF2B5EF4-FFF2-40B4-BE49-F238E27FC236}">
                  <a16:creationId xmlns:a16="http://schemas.microsoft.com/office/drawing/2014/main" xmlns="" id="{817F9DE8-BB8B-429B-97F1-B28B3E8EDEE7}"/>
                </a:ext>
              </a:extLst>
            </p:cNvPr>
            <p:cNvSpPr>
              <a:spLocks/>
            </p:cNvSpPr>
            <p:nvPr/>
          </p:nvSpPr>
          <p:spPr bwMode="auto">
            <a:xfrm>
              <a:off x="9338735"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3" name="Freeform: Shape 418">
              <a:extLst>
                <a:ext uri="{FF2B5EF4-FFF2-40B4-BE49-F238E27FC236}">
                  <a16:creationId xmlns:a16="http://schemas.microsoft.com/office/drawing/2014/main" xmlns="" id="{2ABCE6AD-B964-4D1E-924E-92DBB94C83BF}"/>
                </a:ext>
              </a:extLst>
            </p:cNvPr>
            <p:cNvSpPr>
              <a:spLocks/>
            </p:cNvSpPr>
            <p:nvPr/>
          </p:nvSpPr>
          <p:spPr bwMode="auto">
            <a:xfrm>
              <a:off x="9525649"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4" name="Freeform: Shape 419">
              <a:extLst>
                <a:ext uri="{FF2B5EF4-FFF2-40B4-BE49-F238E27FC236}">
                  <a16:creationId xmlns:a16="http://schemas.microsoft.com/office/drawing/2014/main" xmlns="" id="{C3008541-559A-4C39-BAFB-352D81DB84AF}"/>
                </a:ext>
              </a:extLst>
            </p:cNvPr>
            <p:cNvSpPr>
              <a:spLocks/>
            </p:cNvSpPr>
            <p:nvPr/>
          </p:nvSpPr>
          <p:spPr bwMode="auto">
            <a:xfrm>
              <a:off x="9712563" y="5749431"/>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5" name="Freeform: Shape 420">
              <a:extLst>
                <a:ext uri="{FF2B5EF4-FFF2-40B4-BE49-F238E27FC236}">
                  <a16:creationId xmlns:a16="http://schemas.microsoft.com/office/drawing/2014/main" xmlns="" id="{7F2A6EAB-2B5A-429C-8311-D6A85B3C1048}"/>
                </a:ext>
              </a:extLst>
            </p:cNvPr>
            <p:cNvSpPr>
              <a:spLocks/>
            </p:cNvSpPr>
            <p:nvPr/>
          </p:nvSpPr>
          <p:spPr bwMode="auto">
            <a:xfrm>
              <a:off x="9996483" y="5749432"/>
              <a:ext cx="57354" cy="67253"/>
            </a:xfrm>
            <a:custGeom>
              <a:avLst/>
              <a:gdLst>
                <a:gd name="connsiteX0" fmla="*/ 39088 w 57354"/>
                <a:gd name="connsiteY0" fmla="*/ 0 h 67253"/>
                <a:gd name="connsiteX1" fmla="*/ 57354 w 57354"/>
                <a:gd name="connsiteY1" fmla="*/ 7567 h 67253"/>
                <a:gd name="connsiteX2" fmla="*/ 12722 w 57354"/>
                <a:gd name="connsiteY2" fmla="*/ 67253 h 67253"/>
                <a:gd name="connsiteX3" fmla="*/ 11448 w 57354"/>
                <a:gd name="connsiteY3" fmla="*/ 66726 h 67253"/>
                <a:gd name="connsiteX4" fmla="*/ 0 w 57354"/>
                <a:gd name="connsiteY4" fmla="*/ 39087 h 67253"/>
                <a:gd name="connsiteX5" fmla="*/ 39088 w 57354"/>
                <a:gd name="connsiteY5" fmla="*/ 0 h 6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54" h="67253">
                  <a:moveTo>
                    <a:pt x="39088" y="0"/>
                  </a:moveTo>
                  <a:lnTo>
                    <a:pt x="57354" y="7567"/>
                  </a:lnTo>
                  <a:lnTo>
                    <a:pt x="12722" y="67253"/>
                  </a:lnTo>
                  <a:lnTo>
                    <a:pt x="11448" y="66726"/>
                  </a:lnTo>
                  <a:cubicBezTo>
                    <a:pt x="4375" y="59653"/>
                    <a:pt x="0" y="49881"/>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6" name="Freeform: Shape 421">
              <a:extLst>
                <a:ext uri="{FF2B5EF4-FFF2-40B4-BE49-F238E27FC236}">
                  <a16:creationId xmlns:a16="http://schemas.microsoft.com/office/drawing/2014/main" xmlns="" id="{B14180A8-E6F4-4016-9A2C-FA596F953C24}"/>
                </a:ext>
              </a:extLst>
            </p:cNvPr>
            <p:cNvSpPr>
              <a:spLocks/>
            </p:cNvSpPr>
            <p:nvPr/>
          </p:nvSpPr>
          <p:spPr bwMode="auto">
            <a:xfrm>
              <a:off x="7836333" y="5749432"/>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3" y="0"/>
                    <a:pt x="78173" y="17500"/>
                    <a:pt x="78173" y="39087"/>
                  </a:cubicBezTo>
                  <a:cubicBezTo>
                    <a:pt x="78173" y="60674"/>
                    <a:pt x="60673"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7" name="Freeform: Shape 422">
              <a:extLst>
                <a:ext uri="{FF2B5EF4-FFF2-40B4-BE49-F238E27FC236}">
                  <a16:creationId xmlns:a16="http://schemas.microsoft.com/office/drawing/2014/main" xmlns="" id="{E35D2962-CA00-44E8-8BF8-FBC9AC06F4C7}"/>
                </a:ext>
              </a:extLst>
            </p:cNvPr>
            <p:cNvSpPr>
              <a:spLocks/>
            </p:cNvSpPr>
            <p:nvPr/>
          </p:nvSpPr>
          <p:spPr bwMode="auto">
            <a:xfrm>
              <a:off x="9617923" y="549390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8" name="Freeform: Shape 423">
              <a:extLst>
                <a:ext uri="{FF2B5EF4-FFF2-40B4-BE49-F238E27FC236}">
                  <a16:creationId xmlns:a16="http://schemas.microsoft.com/office/drawing/2014/main" xmlns="" id="{B8B543CB-F3F8-4F45-8869-CC637A843DE4}"/>
                </a:ext>
              </a:extLst>
            </p:cNvPr>
            <p:cNvSpPr>
              <a:spLocks/>
            </p:cNvSpPr>
            <p:nvPr/>
          </p:nvSpPr>
          <p:spPr bwMode="auto">
            <a:xfrm>
              <a:off x="7649416" y="5836973"/>
              <a:ext cx="78176" cy="78175"/>
            </a:xfrm>
            <a:custGeom>
              <a:avLst/>
              <a:gdLst>
                <a:gd name="connsiteX0" fmla="*/ 39088 w 78176"/>
                <a:gd name="connsiteY0" fmla="*/ 0 h 78175"/>
                <a:gd name="connsiteX1" fmla="*/ 78176 w 78176"/>
                <a:gd name="connsiteY1" fmla="*/ 39088 h 78175"/>
                <a:gd name="connsiteX2" fmla="*/ 39088 w 78176"/>
                <a:gd name="connsiteY2" fmla="*/ 78175 h 78175"/>
                <a:gd name="connsiteX3" fmla="*/ 0 w 78176"/>
                <a:gd name="connsiteY3" fmla="*/ 39088 h 78175"/>
                <a:gd name="connsiteX4" fmla="*/ 39088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8" y="0"/>
                  </a:moveTo>
                  <a:cubicBezTo>
                    <a:pt x="60675" y="0"/>
                    <a:pt x="78176" y="17500"/>
                    <a:pt x="78176" y="39088"/>
                  </a:cubicBezTo>
                  <a:cubicBezTo>
                    <a:pt x="78176"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9" name="Freeform: Shape 424">
              <a:extLst>
                <a:ext uri="{FF2B5EF4-FFF2-40B4-BE49-F238E27FC236}">
                  <a16:creationId xmlns:a16="http://schemas.microsoft.com/office/drawing/2014/main" xmlns="" id="{762675BD-7BEE-4828-9826-D9FD7734C84A}"/>
                </a:ext>
              </a:extLst>
            </p:cNvPr>
            <p:cNvSpPr>
              <a:spLocks/>
            </p:cNvSpPr>
            <p:nvPr/>
          </p:nvSpPr>
          <p:spPr bwMode="auto">
            <a:xfrm>
              <a:off x="9712563" y="5836973"/>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0" name="Freeform: Shape 425">
              <a:extLst>
                <a:ext uri="{FF2B5EF4-FFF2-40B4-BE49-F238E27FC236}">
                  <a16:creationId xmlns:a16="http://schemas.microsoft.com/office/drawing/2014/main" xmlns="" id="{0BEB23C8-7EAC-4D2B-AD1F-26C346E5D228}"/>
                </a:ext>
              </a:extLst>
            </p:cNvPr>
            <p:cNvSpPr>
              <a:spLocks/>
            </p:cNvSpPr>
            <p:nvPr/>
          </p:nvSpPr>
          <p:spPr bwMode="auto">
            <a:xfrm>
              <a:off x="7836328" y="5922149"/>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4" y="0"/>
                    <a:pt x="78175" y="17500"/>
                    <a:pt x="78175" y="39087"/>
                  </a:cubicBezTo>
                  <a:cubicBezTo>
                    <a:pt x="78175"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1" name="Freeform: Shape 426">
              <a:extLst>
                <a:ext uri="{FF2B5EF4-FFF2-40B4-BE49-F238E27FC236}">
                  <a16:creationId xmlns:a16="http://schemas.microsoft.com/office/drawing/2014/main" xmlns="" id="{AE91453A-25AB-45AB-AF60-1673F7BF8212}"/>
                </a:ext>
              </a:extLst>
            </p:cNvPr>
            <p:cNvSpPr>
              <a:spLocks/>
            </p:cNvSpPr>
            <p:nvPr/>
          </p:nvSpPr>
          <p:spPr bwMode="auto">
            <a:xfrm>
              <a:off x="9338735" y="5922149"/>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2" name="Freeform: Shape 427">
              <a:extLst>
                <a:ext uri="{FF2B5EF4-FFF2-40B4-BE49-F238E27FC236}">
                  <a16:creationId xmlns:a16="http://schemas.microsoft.com/office/drawing/2014/main" xmlns="" id="{40A75819-E6D2-44EA-8470-1B0BE10BEBDA}"/>
                </a:ext>
              </a:extLst>
            </p:cNvPr>
            <p:cNvSpPr>
              <a:spLocks/>
            </p:cNvSpPr>
            <p:nvPr/>
          </p:nvSpPr>
          <p:spPr bwMode="auto">
            <a:xfrm>
              <a:off x="9525649" y="5922149"/>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3" name="Freeform: Shape 428">
              <a:extLst>
                <a:ext uri="{FF2B5EF4-FFF2-40B4-BE49-F238E27FC236}">
                  <a16:creationId xmlns:a16="http://schemas.microsoft.com/office/drawing/2014/main" xmlns="" id="{16DF62DB-A754-4B66-91D6-0225230CCFCF}"/>
                </a:ext>
              </a:extLst>
            </p:cNvPr>
            <p:cNvSpPr>
              <a:spLocks/>
            </p:cNvSpPr>
            <p:nvPr/>
          </p:nvSpPr>
          <p:spPr bwMode="auto">
            <a:xfrm>
              <a:off x="7926235" y="600732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5" y="0"/>
                    <a:pt x="78174" y="17500"/>
                    <a:pt x="78174" y="39087"/>
                  </a:cubicBezTo>
                  <a:cubicBezTo>
                    <a:pt x="78174"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4" name="Freeform: Shape 429">
              <a:extLst>
                <a:ext uri="{FF2B5EF4-FFF2-40B4-BE49-F238E27FC236}">
                  <a16:creationId xmlns:a16="http://schemas.microsoft.com/office/drawing/2014/main" xmlns="" id="{E12D85AC-F910-446F-AF32-D00940A55D3B}"/>
                </a:ext>
              </a:extLst>
            </p:cNvPr>
            <p:cNvSpPr>
              <a:spLocks/>
            </p:cNvSpPr>
            <p:nvPr/>
          </p:nvSpPr>
          <p:spPr bwMode="auto">
            <a:xfrm>
              <a:off x="9525649" y="6007325"/>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5" name="Freeform: Shape 430">
              <a:extLst>
                <a:ext uri="{FF2B5EF4-FFF2-40B4-BE49-F238E27FC236}">
                  <a16:creationId xmlns:a16="http://schemas.microsoft.com/office/drawing/2014/main" xmlns="" id="{322C4F01-A062-4F38-85C8-A3CCA70D8B24}"/>
                </a:ext>
              </a:extLst>
            </p:cNvPr>
            <p:cNvSpPr>
              <a:spLocks/>
            </p:cNvSpPr>
            <p:nvPr/>
          </p:nvSpPr>
          <p:spPr bwMode="auto">
            <a:xfrm>
              <a:off x="9617923" y="6007325"/>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6" name="Freeform: Shape 431">
              <a:extLst>
                <a:ext uri="{FF2B5EF4-FFF2-40B4-BE49-F238E27FC236}">
                  <a16:creationId xmlns:a16="http://schemas.microsoft.com/office/drawing/2014/main" xmlns="" id="{087BCF86-1A32-4767-9761-743FF5B0A323}"/>
                </a:ext>
              </a:extLst>
            </p:cNvPr>
            <p:cNvSpPr>
              <a:spLocks/>
            </p:cNvSpPr>
            <p:nvPr/>
          </p:nvSpPr>
          <p:spPr bwMode="auto">
            <a:xfrm>
              <a:off x="7649412" y="6094867"/>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499"/>
                    <a:pt x="78174" y="39087"/>
                  </a:cubicBezTo>
                  <a:cubicBezTo>
                    <a:pt x="78174" y="60674"/>
                    <a:pt x="60674"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7" name="Freeform: Shape 432">
              <a:extLst>
                <a:ext uri="{FF2B5EF4-FFF2-40B4-BE49-F238E27FC236}">
                  <a16:creationId xmlns:a16="http://schemas.microsoft.com/office/drawing/2014/main" xmlns="" id="{893274B8-9D7F-4A78-B3E1-42C175D818AE}"/>
                </a:ext>
              </a:extLst>
            </p:cNvPr>
            <p:cNvSpPr>
              <a:spLocks/>
            </p:cNvSpPr>
            <p:nvPr/>
          </p:nvSpPr>
          <p:spPr bwMode="auto">
            <a:xfrm>
              <a:off x="7836324" y="6177678"/>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8" name="Freeform: Shape 433">
              <a:extLst>
                <a:ext uri="{FF2B5EF4-FFF2-40B4-BE49-F238E27FC236}">
                  <a16:creationId xmlns:a16="http://schemas.microsoft.com/office/drawing/2014/main" xmlns="" id="{5CCB5F88-552B-4CCC-BAEE-83E23BF23C66}"/>
                </a:ext>
              </a:extLst>
            </p:cNvPr>
            <p:cNvSpPr>
              <a:spLocks/>
            </p:cNvSpPr>
            <p:nvPr/>
          </p:nvSpPr>
          <p:spPr bwMode="auto">
            <a:xfrm>
              <a:off x="7649409" y="635039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grpSp>
    </p:spTree>
    <p:extLst>
      <p:ext uri="{BB962C8B-B14F-4D97-AF65-F5344CB8AC3E}">
        <p14:creationId xmlns:p14="http://schemas.microsoft.com/office/powerpoint/2010/main" xmlns="" val="4929210"/>
      </p:ext>
    </p:extLst>
  </p:cSld>
  <p:clrMapOvr>
    <a:masterClrMapping/>
  </p:clrMapOvr>
  <p:transition spd="slow">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14:bounceEnd="50000">
                                          <p:cBhvr additive="base">
                                            <p:cTn id="7" dur="500" fill="hold"/>
                                            <p:tgtEl>
                                              <p:spTgt spid="27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fill="hold"/>
                                            <p:tgtEl>
                                              <p:spTgt spid="275"/>
                                            </p:tgtEl>
                                            <p:attrNameLst>
                                              <p:attrName>ppt_x</p:attrName>
                                            </p:attrNameLst>
                                          </p:cBhvr>
                                          <p:tavLst>
                                            <p:tav tm="0">
                                              <p:val>
                                                <p:strVal val="1+#ppt_w/2"/>
                                              </p:val>
                                            </p:tav>
                                            <p:tav tm="100000">
                                              <p:val>
                                                <p:strVal val="#ppt_x"/>
                                              </p:val>
                                            </p:tav>
                                          </p:tavLst>
                                        </p:anim>
                                        <p:anim calcmode="lin" valueType="num">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699192" y="4353517"/>
            <a:ext cx="3293144" cy="1080378"/>
            <a:chOff x="1698567" y="4408240"/>
            <a:chExt cx="3293612" cy="1080531"/>
          </a:xfrm>
        </p:grpSpPr>
        <p:sp>
          <p:nvSpPr>
            <p:cNvPr id="32" name="Rectangle 31"/>
            <p:cNvSpPr/>
            <p:nvPr/>
          </p:nvSpPr>
          <p:spPr>
            <a:xfrm>
              <a:off x="1719403" y="4408240"/>
              <a:ext cx="618860" cy="618860"/>
            </a:xfrm>
            <a:prstGeom prst="rect">
              <a:avLst/>
            </a:prstGeom>
            <a:solidFill>
              <a:srgbClr val="F3F3F3"/>
            </a:solidFill>
            <a:ln w="19050" cap="flat" cmpd="sng" algn="ctr">
              <a:solidFill>
                <a:schemeClr val="tx2"/>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37" name="TextBox 36"/>
            <p:cNvSpPr txBox="1"/>
            <p:nvPr/>
          </p:nvSpPr>
          <p:spPr>
            <a:xfrm>
              <a:off x="1698567" y="5150169"/>
              <a:ext cx="660532" cy="338602"/>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Strong</a:t>
              </a:r>
            </a:p>
          </p:txBody>
        </p:sp>
        <p:sp>
          <p:nvSpPr>
            <p:cNvPr id="33" name="Rectangle: Rounded Corners 94"/>
            <p:cNvSpPr/>
            <p:nvPr/>
          </p:nvSpPr>
          <p:spPr>
            <a:xfrm>
              <a:off x="3765700" y="4408240"/>
              <a:ext cx="618860" cy="618860"/>
            </a:xfrm>
            <a:prstGeom prst="roundRect">
              <a:avLst/>
            </a:prstGeom>
            <a:solidFill>
              <a:srgbClr val="F3F3F3"/>
            </a:solidFill>
            <a:ln w="19050" cap="flat" cmpd="sng" algn="ctr">
              <a:solidFill>
                <a:schemeClr val="tx2">
                  <a:alpha val="85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38" name="TextBox 37"/>
            <p:cNvSpPr txBox="1"/>
            <p:nvPr/>
          </p:nvSpPr>
          <p:spPr>
            <a:xfrm>
              <a:off x="3158083" y="5150169"/>
              <a:ext cx="1834096" cy="338602"/>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Bounded-stateless</a:t>
              </a:r>
            </a:p>
          </p:txBody>
        </p:sp>
      </p:grpSp>
      <p:sp>
        <p:nvSpPr>
          <p:cNvPr id="34" name="Rectangle: Rounded Corners 95"/>
          <p:cNvSpPr/>
          <p:nvPr/>
        </p:nvSpPr>
        <p:spPr>
          <a:xfrm>
            <a:off x="5812037" y="4353517"/>
            <a:ext cx="618772" cy="618772"/>
          </a:xfrm>
          <a:prstGeom prst="roundRect">
            <a:avLst>
              <a:gd name="adj" fmla="val 32189"/>
            </a:avLst>
          </a:prstGeom>
          <a:solidFill>
            <a:srgbClr val="F3F3F3"/>
          </a:solidFill>
          <a:ln w="19050" cap="flat" cmpd="sng" algn="ctr">
            <a:solidFill>
              <a:schemeClr val="tx2">
                <a:alpha val="70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39" name="TextBox 38"/>
          <p:cNvSpPr txBox="1"/>
          <p:nvPr/>
        </p:nvSpPr>
        <p:spPr>
          <a:xfrm>
            <a:off x="5728689" y="5095341"/>
            <a:ext cx="785472" cy="338554"/>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Session</a:t>
            </a:r>
          </a:p>
        </p:txBody>
      </p:sp>
      <p:grpSp>
        <p:nvGrpSpPr>
          <p:cNvPr id="7" name="Group 6"/>
          <p:cNvGrpSpPr/>
          <p:nvPr/>
        </p:nvGrpSpPr>
        <p:grpSpPr>
          <a:xfrm>
            <a:off x="7329061" y="4353615"/>
            <a:ext cx="3321657" cy="1080281"/>
            <a:chOff x="7329235" y="4408240"/>
            <a:chExt cx="3322127" cy="1080434"/>
          </a:xfrm>
        </p:grpSpPr>
        <p:sp>
          <p:nvSpPr>
            <p:cNvPr id="35" name="Rectangle: Rounded Corners 96"/>
            <p:cNvSpPr/>
            <p:nvPr/>
          </p:nvSpPr>
          <p:spPr>
            <a:xfrm>
              <a:off x="7858295" y="4408240"/>
              <a:ext cx="618860" cy="618860"/>
            </a:xfrm>
            <a:prstGeom prst="roundRect">
              <a:avLst>
                <a:gd name="adj" fmla="val 42704"/>
              </a:avLst>
            </a:prstGeom>
            <a:solidFill>
              <a:srgbClr val="F3F3F3"/>
            </a:solidFill>
            <a:ln w="19050" cap="flat" cmpd="sng" algn="ctr">
              <a:solidFill>
                <a:schemeClr val="tx2">
                  <a:alpha val="55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40" name="TextBox 39"/>
            <p:cNvSpPr txBox="1"/>
            <p:nvPr/>
          </p:nvSpPr>
          <p:spPr>
            <a:xfrm>
              <a:off x="7329235" y="5150072"/>
              <a:ext cx="1676979" cy="338602"/>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Consistent prefix</a:t>
              </a:r>
            </a:p>
          </p:txBody>
        </p:sp>
        <p:sp>
          <p:nvSpPr>
            <p:cNvPr id="36" name="Oval 35"/>
            <p:cNvSpPr/>
            <p:nvPr/>
          </p:nvSpPr>
          <p:spPr>
            <a:xfrm>
              <a:off x="9914671" y="4408240"/>
              <a:ext cx="618860" cy="61886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41" name="TextBox 40"/>
            <p:cNvSpPr txBox="1"/>
            <p:nvPr/>
          </p:nvSpPr>
          <p:spPr>
            <a:xfrm>
              <a:off x="9796840" y="5150072"/>
              <a:ext cx="854522" cy="338602"/>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Eventual</a:t>
              </a:r>
            </a:p>
          </p:txBody>
        </p:sp>
      </p:grpSp>
      <p:grpSp>
        <p:nvGrpSpPr>
          <p:cNvPr id="8" name="Group 7"/>
          <p:cNvGrpSpPr/>
          <p:nvPr/>
        </p:nvGrpSpPr>
        <p:grpSpPr>
          <a:xfrm>
            <a:off x="1821518" y="5539682"/>
            <a:ext cx="8538887" cy="266031"/>
            <a:chOff x="1820911" y="5539981"/>
            <a:chExt cx="8540098" cy="266068"/>
          </a:xfrm>
        </p:grpSpPr>
        <p:cxnSp>
          <p:nvCxnSpPr>
            <p:cNvPr id="6" name="Straight Connector 5">
              <a:extLst>
                <a:ext uri="{FF2B5EF4-FFF2-40B4-BE49-F238E27FC236}">
                  <a16:creationId xmlns:a16="http://schemas.microsoft.com/office/drawing/2014/main" xmlns="" id="{B9D8F60A-7D4F-4F2D-AB03-5DC3F09AA207}"/>
                </a:ext>
              </a:extLst>
            </p:cNvPr>
            <p:cNvCxnSpPr>
              <a:cxnSpLocks/>
            </p:cNvCxnSpPr>
            <p:nvPr/>
          </p:nvCxnSpPr>
          <p:spPr>
            <a:xfrm>
              <a:off x="1820911" y="5673015"/>
              <a:ext cx="8540098" cy="0"/>
            </a:xfrm>
            <a:prstGeom prst="line">
              <a:avLst/>
            </a:prstGeom>
            <a:noFill/>
            <a:ln w="19050" cap="sq">
              <a:solidFill>
                <a:schemeClr val="bg1">
                  <a:lumMod val="50000"/>
                </a:schemeClr>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Rectangle: Rounded Corners 95"/>
            <p:cNvSpPr/>
            <p:nvPr/>
          </p:nvSpPr>
          <p:spPr>
            <a:xfrm>
              <a:off x="6040081" y="5539981"/>
              <a:ext cx="101758" cy="266068"/>
            </a:xfrm>
            <a:prstGeom prst="rect">
              <a:avLst/>
            </a:prstGeom>
            <a:solidFill>
              <a:schemeClr val="tx2"/>
            </a:solidFill>
            <a:ln w="19050" cap="flat" cmpd="sng" algn="ctr">
              <a:no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grpSp>
      <p:sp>
        <p:nvSpPr>
          <p:cNvPr id="43" name="Title 10">
            <a:extLst>
              <a:ext uri="{FF2B5EF4-FFF2-40B4-BE49-F238E27FC236}">
                <a16:creationId xmlns:a16="http://schemas.microsoft.com/office/drawing/2014/main" xmlns="" id="{10DE7935-25A8-4290-A5B3-0BD64254F524}"/>
              </a:ext>
            </a:extLst>
          </p:cNvPr>
          <p:cNvSpPr>
            <a:spLocks noGrp="1"/>
          </p:cNvSpPr>
          <p:nvPr>
            <p:ph type="title"/>
          </p:nvPr>
        </p:nvSpPr>
        <p:spPr>
          <a:xfrm>
            <a:off x="268907" y="336048"/>
            <a:ext cx="11654187" cy="899537"/>
          </a:xfrm>
        </p:spPr>
        <p:txBody>
          <a:bodyPr>
            <a:normAutofit/>
          </a:bodyPr>
          <a:lstStyle/>
          <a:p>
            <a:pPr lvl="0"/>
            <a:r>
              <a:rPr lang="en-US" sz="4000" dirty="0">
                <a:latin typeface="Arial" panose="020B0604020202020204" pitchFamily="34" charset="0"/>
                <a:cs typeface="Arial" panose="020B0604020202020204" pitchFamily="34" charset="0"/>
              </a:rPr>
              <a:t>Five Well-Defined Consistency Models</a:t>
            </a:r>
          </a:p>
        </p:txBody>
      </p:sp>
      <p:sp>
        <p:nvSpPr>
          <p:cNvPr id="3" name="Text Placeholder 2">
            <a:extLst>
              <a:ext uri="{FF2B5EF4-FFF2-40B4-BE49-F238E27FC236}">
                <a16:creationId xmlns:a16="http://schemas.microsoft.com/office/drawing/2014/main" xmlns="" id="{E538B19A-62E5-4F4D-A05B-C1482CAF1746}"/>
              </a:ext>
            </a:extLst>
          </p:cNvPr>
          <p:cNvSpPr>
            <a:spLocks noGrp="1"/>
          </p:cNvSpPr>
          <p:nvPr>
            <p:ph type="body" sz="quarter" idx="10"/>
          </p:nvPr>
        </p:nvSpPr>
        <p:spPr>
          <a:xfrm>
            <a:off x="329326" y="1581313"/>
            <a:ext cx="11654186" cy="636072"/>
          </a:xfrm>
        </p:spPr>
        <p:txBody>
          <a:bodyPr/>
          <a:lstStyle/>
          <a:p>
            <a:r>
              <a:rPr lang="en-US" sz="1600" dirty="0"/>
              <a:t>Choose the best consistency model for your app</a:t>
            </a:r>
          </a:p>
          <a:p>
            <a:endParaRPr lang="en-US" dirty="0"/>
          </a:p>
        </p:txBody>
      </p:sp>
      <p:sp>
        <p:nvSpPr>
          <p:cNvPr id="2" name="Rectangle 1"/>
          <p:cNvSpPr/>
          <p:nvPr/>
        </p:nvSpPr>
        <p:spPr>
          <a:xfrm>
            <a:off x="327575" y="2057611"/>
            <a:ext cx="5621834" cy="2168940"/>
          </a:xfrm>
          <a:prstGeom prst="rect">
            <a:avLst/>
          </a:prstGeom>
        </p:spPr>
        <p:txBody>
          <a:bodyPr wrap="square">
            <a:spAutoFit/>
          </a:bodyPr>
          <a:lstStyle/>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Offers five consistency models</a:t>
            </a:r>
          </a:p>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Provides control over performance-consistency tradeoffs, backed by comprehensive SLAs.</a:t>
            </a:r>
          </a:p>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An intuitive programming model offering low latency and high availability for your planet-scale app.</a:t>
            </a:r>
          </a:p>
          <a:p>
            <a:pPr defTabSz="914225">
              <a:spcBef>
                <a:spcPts val="1400"/>
              </a:spcBef>
            </a:pPr>
            <a:endParaRPr lang="en-US" dirty="0">
              <a:solidFill>
                <a:srgbClr val="505050"/>
              </a:solidFill>
              <a:latin typeface="Arial" panose="020B0604020202020204" pitchFamily="34" charset="0"/>
              <a:ea typeface="Segoe UI Semilight" charset="0"/>
              <a:cs typeface="Arial" panose="020B0604020202020204" pitchFamily="34" charset="0"/>
            </a:endParaRPr>
          </a:p>
        </p:txBody>
      </p:sp>
    </p:spTree>
    <p:extLst>
      <p:ext uri="{BB962C8B-B14F-4D97-AF65-F5344CB8AC3E}">
        <p14:creationId xmlns:p14="http://schemas.microsoft.com/office/powerpoint/2010/main" xmlns="" val="1999928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300" fill="hold"/>
                                        <p:tgtEl>
                                          <p:spTgt spid="7"/>
                                        </p:tgtEl>
                                        <p:attrNameLst>
                                          <p:attrName>ppt_x</p:attrName>
                                        </p:attrNameLst>
                                      </p:cBhvr>
                                      <p:tavLst>
                                        <p:tav tm="0">
                                          <p:val>
                                            <p:strVal val="1+#ppt_w/2"/>
                                          </p:val>
                                        </p:tav>
                                        <p:tav tm="100000">
                                          <p:val>
                                            <p:strVal val="#ppt_x"/>
                                          </p:val>
                                        </p:tav>
                                      </p:tavLst>
                                    </p:anim>
                                    <p:anim calcmode="lin" valueType="num">
                                      <p:cBhvr additive="base">
                                        <p:cTn id="12" dur="300" fill="hold"/>
                                        <p:tgtEl>
                                          <p:spTgt spid="7"/>
                                        </p:tgtEl>
                                        <p:attrNameLst>
                                          <p:attrName>ppt_y</p:attrName>
                                        </p:attrNameLst>
                                      </p:cBhvr>
                                      <p:tavLst>
                                        <p:tav tm="0">
                                          <p:val>
                                            <p:strVal val="#ppt_y"/>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3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300"/>
                                        <p:tgtEl>
                                          <p:spTgt spid="39"/>
                                        </p:tgtEl>
                                      </p:cBhvr>
                                    </p:animEffect>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300" fill="hold"/>
                                        <p:tgtEl>
                                          <p:spTgt spid="8"/>
                                        </p:tgtEl>
                                        <p:attrNameLst>
                                          <p:attrName>ppt_x</p:attrName>
                                        </p:attrNameLst>
                                      </p:cBhvr>
                                      <p:tavLst>
                                        <p:tav tm="0">
                                          <p:val>
                                            <p:strVal val="#ppt_x"/>
                                          </p:val>
                                        </p:tav>
                                        <p:tav tm="100000">
                                          <p:val>
                                            <p:strVal val="#ppt_x"/>
                                          </p:val>
                                        </p:tav>
                                      </p:tavLst>
                                    </p:anim>
                                    <p:anim calcmode="lin" valueType="num">
                                      <p:cBhvr additive="base">
                                        <p:cTn id="22" dur="3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Freeform: Shape 99"/>
          <p:cNvSpPr/>
          <p:nvPr/>
        </p:nvSpPr>
        <p:spPr>
          <a:xfrm>
            <a:off x="-434874" y="5377679"/>
            <a:ext cx="13054491"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dirty="0">
              <a:solidFill>
                <a:srgbClr val="FFFFFF"/>
              </a:solidFill>
              <a:latin typeface="Arial" panose="020B0604020202020204" pitchFamily="34" charset="0"/>
            </a:endParaRPr>
          </a:p>
        </p:txBody>
      </p:sp>
      <p:sp>
        <p:nvSpPr>
          <p:cNvPr id="59" name="Title 10">
            <a:extLst>
              <a:ext uri="{FF2B5EF4-FFF2-40B4-BE49-F238E27FC236}">
                <a16:creationId xmlns:a16="http://schemas.microsoft.com/office/drawing/2014/main" xmlns="" id="{71F4463B-41C7-46A5-A111-F4B1D6348B4E}"/>
              </a:ext>
            </a:extLst>
          </p:cNvPr>
          <p:cNvSpPr>
            <a:spLocks noGrp="1"/>
          </p:cNvSpPr>
          <p:nvPr>
            <p:ph type="title"/>
          </p:nvPr>
        </p:nvSpPr>
        <p:spPr>
          <a:xfrm>
            <a:off x="268907" y="336048"/>
            <a:ext cx="11654187" cy="899537"/>
          </a:xfrm>
        </p:spPr>
        <p:txBody>
          <a:bodyPr>
            <a:normAutofit/>
          </a:bodyPr>
          <a:lstStyle/>
          <a:p>
            <a:r>
              <a:rPr lang="en-US" sz="4000" dirty="0">
                <a:latin typeface="Arial" panose="020B0604020202020204" pitchFamily="34" charset="0"/>
                <a:cs typeface="Arial" panose="020B0604020202020204" pitchFamily="34" charset="0"/>
              </a:rPr>
              <a:t>Multiple Data Models and API’s</a:t>
            </a:r>
          </a:p>
        </p:txBody>
      </p:sp>
      <p:sp>
        <p:nvSpPr>
          <p:cNvPr id="5" name="Text Placeholder 4">
            <a:extLst>
              <a:ext uri="{FF2B5EF4-FFF2-40B4-BE49-F238E27FC236}">
                <a16:creationId xmlns:a16="http://schemas.microsoft.com/office/drawing/2014/main" xmlns="" id="{634A8EAA-99DF-49EE-AC31-E2262E397488}"/>
              </a:ext>
            </a:extLst>
          </p:cNvPr>
          <p:cNvSpPr>
            <a:spLocks noGrp="1"/>
          </p:cNvSpPr>
          <p:nvPr>
            <p:ph type="body" sz="quarter" idx="10"/>
          </p:nvPr>
        </p:nvSpPr>
        <p:spPr>
          <a:xfrm>
            <a:off x="320862" y="1584417"/>
            <a:ext cx="5721131" cy="535531"/>
          </a:xfrm>
        </p:spPr>
        <p:txBody>
          <a:bodyPr/>
          <a:lstStyle/>
          <a:p>
            <a:pPr>
              <a:spcBef>
                <a:spcPts val="0"/>
              </a:spcBef>
            </a:pPr>
            <a:r>
              <a:rPr lang="en-US" sz="1600" dirty="0"/>
              <a:t>Use the model that fits your requirements, and the </a:t>
            </a:r>
            <a:r>
              <a:rPr lang="en-US" sz="1600" dirty="0" err="1"/>
              <a:t>apis</a:t>
            </a:r>
            <a:r>
              <a:rPr lang="en-US" sz="1600" dirty="0"/>
              <a:t>, tools, and frameworks you prefer</a:t>
            </a:r>
          </a:p>
        </p:txBody>
      </p:sp>
      <p:pic>
        <p:nvPicPr>
          <p:cNvPr id="114" name="Picture 113"/>
          <p:cNvPicPr>
            <a:picLocks noChangeAspect="1" noChangeArrowheads="1"/>
          </p:cNvPicPr>
          <p:nvPr/>
        </p:nvPicPr>
        <p:blipFill>
          <a:blip r:embed="rId3" cstate="screen">
            <a:extLst>
              <a:ext uri="{28A0092B-C50C-407E-A947-70E740481C1C}">
                <a14:useLocalDpi xmlns:a14="http://schemas.microsoft.com/office/drawing/2010/main" xmlns=""/>
              </a:ext>
            </a:extLst>
          </a:blip>
          <a:stretch>
            <a:fillRect/>
          </a:stretch>
        </p:blipFill>
        <p:spPr bwMode="auto">
          <a:xfrm>
            <a:off x="8698769" y="4943238"/>
            <a:ext cx="1101330" cy="431895"/>
          </a:xfrm>
          <a:prstGeom prst="rect">
            <a:avLst/>
          </a:prstGeom>
          <a:extLst>
            <a:ext uri="{909E8E84-426E-40DD-AFC4-6F175D3DCCD1}">
              <a14:hiddenFill xmlns:a14="http://schemas.microsoft.com/office/drawing/2010/main" xmlns="">
                <a:solidFill>
                  <a:srgbClr val="FFFFFF"/>
                </a:solidFill>
              </a14:hiddenFill>
            </a:ext>
          </a:extLst>
        </p:spPr>
      </p:pic>
      <p:grpSp>
        <p:nvGrpSpPr>
          <p:cNvPr id="115" name="Group 114"/>
          <p:cNvGrpSpPr/>
          <p:nvPr/>
        </p:nvGrpSpPr>
        <p:grpSpPr>
          <a:xfrm>
            <a:off x="8434411" y="5935307"/>
            <a:ext cx="586220" cy="377109"/>
            <a:chOff x="7117181" y="5146654"/>
            <a:chExt cx="663064" cy="426544"/>
          </a:xfrm>
          <a:solidFill>
            <a:schemeClr val="tx2"/>
          </a:solidFill>
        </p:grpSpPr>
        <p:sp>
          <p:nvSpPr>
            <p:cNvPr id="116" name="Oval 115"/>
            <p:cNvSpPr/>
            <p:nvPr/>
          </p:nvSpPr>
          <p:spPr bwMode="auto">
            <a:xfrm rot="715722">
              <a:off x="7117181" y="5146654"/>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17" name="Oval 116"/>
            <p:cNvSpPr/>
            <p:nvPr/>
          </p:nvSpPr>
          <p:spPr bwMode="auto">
            <a:xfrm>
              <a:off x="7476127" y="5224668"/>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18" name="Oval 117"/>
            <p:cNvSpPr/>
            <p:nvPr/>
          </p:nvSpPr>
          <p:spPr bwMode="auto">
            <a:xfrm>
              <a:off x="7296654" y="5448552"/>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19" name="Oval 118"/>
            <p:cNvSpPr/>
            <p:nvPr/>
          </p:nvSpPr>
          <p:spPr bwMode="auto">
            <a:xfrm>
              <a:off x="7655599" y="5448552"/>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120" name="Straight Connector 119"/>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21" name="Straight Connector 12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22" name="Straight Connector 121"/>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23" name="Straight Connector 122"/>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grpSp>
        <p:nvGrpSpPr>
          <p:cNvPr id="124" name="Group 123"/>
          <p:cNvGrpSpPr/>
          <p:nvPr/>
        </p:nvGrpSpPr>
        <p:grpSpPr>
          <a:xfrm>
            <a:off x="6860166" y="5610360"/>
            <a:ext cx="499137" cy="473256"/>
            <a:chOff x="7128988" y="4166153"/>
            <a:chExt cx="604908" cy="573541"/>
          </a:xfrm>
          <a:solidFill>
            <a:schemeClr val="tx2"/>
          </a:solidFill>
        </p:grpSpPr>
        <p:cxnSp>
          <p:nvCxnSpPr>
            <p:cNvPr id="125" name="Straight Connector 124"/>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26" name="Straight Connector 125"/>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27" name="Oval 126"/>
            <p:cNvSpPr/>
            <p:nvPr/>
          </p:nvSpPr>
          <p:spPr bwMode="auto">
            <a:xfrm>
              <a:off x="7128988" y="4383154"/>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128" name="Straight Connector 127"/>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29" name="Straight Connector 128"/>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30" name="Oval 129"/>
            <p:cNvSpPr/>
            <p:nvPr/>
          </p:nvSpPr>
          <p:spPr bwMode="auto">
            <a:xfrm rot="20946206">
              <a:off x="7596733" y="4602531"/>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131" name="Oval 130"/>
            <p:cNvSpPr/>
            <p:nvPr/>
          </p:nvSpPr>
          <p:spPr bwMode="auto">
            <a:xfrm>
              <a:off x="7596733" y="4457071"/>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132" name="Straight Connector 131"/>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33" name="Oval 132"/>
            <p:cNvSpPr/>
            <p:nvPr/>
          </p:nvSpPr>
          <p:spPr bwMode="auto">
            <a:xfrm>
              <a:off x="7367095" y="4455710"/>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134" name="Straight Connector 133"/>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35" name="Oval 134"/>
            <p:cNvSpPr/>
            <p:nvPr/>
          </p:nvSpPr>
          <p:spPr bwMode="auto">
            <a:xfrm>
              <a:off x="7362861" y="4310599"/>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136" name="Oval 135"/>
            <p:cNvSpPr/>
            <p:nvPr/>
          </p:nvSpPr>
          <p:spPr bwMode="auto">
            <a:xfrm>
              <a:off x="7596733" y="4311612"/>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137" name="Oval 136"/>
            <p:cNvSpPr/>
            <p:nvPr/>
          </p:nvSpPr>
          <p:spPr bwMode="auto">
            <a:xfrm rot="377738">
              <a:off x="7596733" y="4166153"/>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grpSp>
      <p:sp>
        <p:nvSpPr>
          <p:cNvPr id="138" name="TextBox 137"/>
          <p:cNvSpPr txBox="1"/>
          <p:nvPr/>
        </p:nvSpPr>
        <p:spPr>
          <a:xfrm>
            <a:off x="4707684" y="6096059"/>
            <a:ext cx="1175157" cy="280678"/>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Column-family</a:t>
            </a:r>
          </a:p>
        </p:txBody>
      </p:sp>
      <p:sp>
        <p:nvSpPr>
          <p:cNvPr id="139" name="TextBox 138"/>
          <p:cNvSpPr txBox="1"/>
          <p:nvPr/>
        </p:nvSpPr>
        <p:spPr>
          <a:xfrm>
            <a:off x="6736628" y="6092412"/>
            <a:ext cx="886657" cy="280678"/>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Document</a:t>
            </a:r>
          </a:p>
        </p:txBody>
      </p:sp>
      <p:sp>
        <p:nvSpPr>
          <p:cNvPr id="141" name="TextBox 140"/>
          <p:cNvSpPr txBox="1"/>
          <p:nvPr/>
        </p:nvSpPr>
        <p:spPr>
          <a:xfrm>
            <a:off x="7034640" y="4789873"/>
            <a:ext cx="803055" cy="461665"/>
          </a:xfrm>
          <a:prstGeom prst="rect">
            <a:avLst/>
          </a:prstGeom>
          <a:noFill/>
        </p:spPr>
        <p:txBody>
          <a:bodyPr wrap="square" rtlCol="0" anchor="ctr">
            <a:spAutoFit/>
          </a:bodyPr>
          <a:lstStyle/>
          <a:p>
            <a:pPr defTabSz="914225"/>
            <a:r>
              <a:rPr lang="en-US" sz="1200" dirty="0">
                <a:solidFill>
                  <a:srgbClr val="0078D7"/>
                </a:solidFill>
                <a:latin typeface="Arial" panose="020B0604020202020204" pitchFamily="34" charset="0"/>
              </a:rPr>
              <a:t>Table API</a:t>
            </a:r>
          </a:p>
        </p:txBody>
      </p:sp>
      <p:grpSp>
        <p:nvGrpSpPr>
          <p:cNvPr id="142" name="Group 141">
            <a:extLst>
              <a:ext uri="{FF2B5EF4-FFF2-40B4-BE49-F238E27FC236}">
                <a16:creationId xmlns:a16="http://schemas.microsoft.com/office/drawing/2014/main" xmlns="" id="{6694D492-873A-4422-AF4B-BB463C0EB820}"/>
              </a:ext>
            </a:extLst>
          </p:cNvPr>
          <p:cNvGrpSpPr/>
          <p:nvPr/>
        </p:nvGrpSpPr>
        <p:grpSpPr>
          <a:xfrm>
            <a:off x="4874006" y="5817692"/>
            <a:ext cx="726818" cy="124628"/>
            <a:chOff x="4444077" y="3159364"/>
            <a:chExt cx="726921" cy="124646"/>
          </a:xfrm>
        </p:grpSpPr>
        <p:cxnSp>
          <p:nvCxnSpPr>
            <p:cNvPr id="143" name="Straight Connector 142"/>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44" name="Oval 143"/>
            <p:cNvSpPr/>
            <p:nvPr/>
          </p:nvSpPr>
          <p:spPr bwMode="auto">
            <a:xfrm>
              <a:off x="4444077" y="3159364"/>
              <a:ext cx="123457"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45" name="Oval 144"/>
            <p:cNvSpPr/>
            <p:nvPr/>
          </p:nvSpPr>
          <p:spPr bwMode="auto">
            <a:xfrm>
              <a:off x="4752871"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46" name="Oval 145"/>
            <p:cNvSpPr/>
            <p:nvPr/>
          </p:nvSpPr>
          <p:spPr bwMode="auto">
            <a:xfrm>
              <a:off x="4905809"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47" name="Oval 146"/>
            <p:cNvSpPr/>
            <p:nvPr/>
          </p:nvSpPr>
          <p:spPr bwMode="auto">
            <a:xfrm>
              <a:off x="5058738"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grpSp>
        <p:nvGrpSpPr>
          <p:cNvPr id="148" name="Group 147">
            <a:extLst>
              <a:ext uri="{FF2B5EF4-FFF2-40B4-BE49-F238E27FC236}">
                <a16:creationId xmlns:a16="http://schemas.microsoft.com/office/drawing/2014/main" xmlns="" id="{DDD7D695-2830-48F0-B20A-C8EBCE02355F}"/>
              </a:ext>
            </a:extLst>
          </p:cNvPr>
          <p:cNvGrpSpPr/>
          <p:nvPr/>
        </p:nvGrpSpPr>
        <p:grpSpPr>
          <a:xfrm>
            <a:off x="3087052" y="5833749"/>
            <a:ext cx="643646" cy="429457"/>
            <a:chOff x="2573581" y="3248112"/>
            <a:chExt cx="643737" cy="429517"/>
          </a:xfrm>
        </p:grpSpPr>
        <p:cxnSp>
          <p:nvCxnSpPr>
            <p:cNvPr id="149" name="Straight Connector 148"/>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50" name="Oval 149"/>
            <p:cNvSpPr/>
            <p:nvPr/>
          </p:nvSpPr>
          <p:spPr bwMode="auto">
            <a:xfrm>
              <a:off x="2573581" y="3248112"/>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51" name="Oval 150"/>
            <p:cNvSpPr/>
            <p:nvPr/>
          </p:nvSpPr>
          <p:spPr bwMode="auto">
            <a:xfrm>
              <a:off x="3112870" y="3253396"/>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152" name="Straight Connector 151"/>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53" name="Oval 152"/>
            <p:cNvSpPr/>
            <p:nvPr/>
          </p:nvSpPr>
          <p:spPr bwMode="auto">
            <a:xfrm>
              <a:off x="2573581" y="3402277"/>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54" name="Oval 153"/>
            <p:cNvSpPr/>
            <p:nvPr/>
          </p:nvSpPr>
          <p:spPr bwMode="auto">
            <a:xfrm>
              <a:off x="3112870" y="3407561"/>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155" name="Straight Connector 154"/>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56" name="Oval 155"/>
            <p:cNvSpPr/>
            <p:nvPr/>
          </p:nvSpPr>
          <p:spPr bwMode="auto">
            <a:xfrm>
              <a:off x="2573581" y="3561085"/>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57" name="Oval 156"/>
            <p:cNvSpPr/>
            <p:nvPr/>
          </p:nvSpPr>
          <p:spPr bwMode="auto">
            <a:xfrm>
              <a:off x="3112870" y="3566370"/>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sp>
        <p:nvSpPr>
          <p:cNvPr id="158" name="TextBox 157"/>
          <p:cNvSpPr txBox="1"/>
          <p:nvPr/>
        </p:nvSpPr>
        <p:spPr>
          <a:xfrm>
            <a:off x="2978952" y="6354430"/>
            <a:ext cx="865930" cy="276999"/>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Key-value</a:t>
            </a:r>
          </a:p>
        </p:txBody>
      </p:sp>
      <p:grpSp>
        <p:nvGrpSpPr>
          <p:cNvPr id="159" name="Group 158">
            <a:extLst>
              <a:ext uri="{FF2B5EF4-FFF2-40B4-BE49-F238E27FC236}">
                <a16:creationId xmlns:a16="http://schemas.microsoft.com/office/drawing/2014/main" xmlns="" id="{7A600788-CDB1-43E6-B779-EB496C428ED0}"/>
              </a:ext>
            </a:extLst>
          </p:cNvPr>
          <p:cNvGrpSpPr/>
          <p:nvPr/>
        </p:nvGrpSpPr>
        <p:grpSpPr>
          <a:xfrm>
            <a:off x="6543852" y="4800420"/>
            <a:ext cx="494060" cy="440568"/>
            <a:chOff x="8276702" y="3303923"/>
            <a:chExt cx="657427" cy="586247"/>
          </a:xfrm>
        </p:grpSpPr>
        <p:sp>
          <p:nvSpPr>
            <p:cNvPr id="160" name="Hexagon 159">
              <a:extLst>
                <a:ext uri="{FF2B5EF4-FFF2-40B4-BE49-F238E27FC236}">
                  <a16:creationId xmlns:a16="http://schemas.microsoft.com/office/drawing/2014/main" xmlns="" id="{C3A5365E-B269-49F6-8F90-5455B73FABF9}"/>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61" name="Group 160">
              <a:extLst>
                <a:ext uri="{FF2B5EF4-FFF2-40B4-BE49-F238E27FC236}">
                  <a16:creationId xmlns:a16="http://schemas.microsoft.com/office/drawing/2014/main" xmlns="" id="{4D76FB87-D5DC-412E-91B8-1C861F3F01A1}"/>
                </a:ext>
              </a:extLst>
            </p:cNvPr>
            <p:cNvGrpSpPr/>
            <p:nvPr/>
          </p:nvGrpSpPr>
          <p:grpSpPr>
            <a:xfrm>
              <a:off x="8435042" y="3437010"/>
              <a:ext cx="340743" cy="339628"/>
              <a:chOff x="9378226" y="3437014"/>
              <a:chExt cx="340743" cy="339628"/>
            </a:xfrm>
          </p:grpSpPr>
          <p:sp>
            <p:nvSpPr>
              <p:cNvPr id="162" name="Freeform: Shape 134">
                <a:extLst>
                  <a:ext uri="{FF2B5EF4-FFF2-40B4-BE49-F238E27FC236}">
                    <a16:creationId xmlns:a16="http://schemas.microsoft.com/office/drawing/2014/main" xmlns="" id="{50C64348-4066-4F58-84B7-74168E4386C8}"/>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3" name="Freeform: Shape 135">
                <a:extLst>
                  <a:ext uri="{FF2B5EF4-FFF2-40B4-BE49-F238E27FC236}">
                    <a16:creationId xmlns:a16="http://schemas.microsoft.com/office/drawing/2014/main" xmlns="" id="{1E7BF480-3646-430D-81BC-28AEA96C9A2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4" name="Freeform: Shape 136">
                <a:extLst>
                  <a:ext uri="{FF2B5EF4-FFF2-40B4-BE49-F238E27FC236}">
                    <a16:creationId xmlns:a16="http://schemas.microsoft.com/office/drawing/2014/main" xmlns="" id="{FD50BFC2-6E3E-472D-8EB7-32DA8DD2C2FC}"/>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5" name="Freeform: Shape 137">
                <a:extLst>
                  <a:ext uri="{FF2B5EF4-FFF2-40B4-BE49-F238E27FC236}">
                    <a16:creationId xmlns:a16="http://schemas.microsoft.com/office/drawing/2014/main" xmlns="" id="{5C6B140B-FA53-4C38-BF12-0605D62726D9}"/>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6" name="Freeform: Shape 138">
                <a:extLst>
                  <a:ext uri="{FF2B5EF4-FFF2-40B4-BE49-F238E27FC236}">
                    <a16:creationId xmlns:a16="http://schemas.microsoft.com/office/drawing/2014/main" xmlns="" id="{E7237009-3E66-47AB-AEC8-EFCE62754ED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7" name="Freeform: Shape 139">
                <a:extLst>
                  <a:ext uri="{FF2B5EF4-FFF2-40B4-BE49-F238E27FC236}">
                    <a16:creationId xmlns:a16="http://schemas.microsoft.com/office/drawing/2014/main" xmlns="" id="{94B0A565-50DD-4E2C-AD85-83094F037E2A}"/>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8" name="Freeform: Shape 140">
                <a:extLst>
                  <a:ext uri="{FF2B5EF4-FFF2-40B4-BE49-F238E27FC236}">
                    <a16:creationId xmlns:a16="http://schemas.microsoft.com/office/drawing/2014/main" xmlns="" id="{9FC6EB87-407A-4C5A-9355-6DE278E931D4}"/>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9" name="Freeform: Shape 141">
                <a:extLst>
                  <a:ext uri="{FF2B5EF4-FFF2-40B4-BE49-F238E27FC236}">
                    <a16:creationId xmlns:a16="http://schemas.microsoft.com/office/drawing/2014/main" xmlns="" id="{740B7B80-3131-4722-AE3F-7CF7105918F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70" name="Freeform: Shape 142">
                <a:extLst>
                  <a:ext uri="{FF2B5EF4-FFF2-40B4-BE49-F238E27FC236}">
                    <a16:creationId xmlns:a16="http://schemas.microsoft.com/office/drawing/2014/main" xmlns="" id="{B461DE6F-BFCE-4DF2-92B5-0A81B460C386}"/>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71" name="Freeform: Shape 143">
                <a:extLst>
                  <a:ext uri="{FF2B5EF4-FFF2-40B4-BE49-F238E27FC236}">
                    <a16:creationId xmlns:a16="http://schemas.microsoft.com/office/drawing/2014/main" xmlns="" id="{1B2E354D-67C7-4D01-B5B5-894BA504F12C}"/>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grpSp>
      </p:grpSp>
      <p:sp>
        <p:nvSpPr>
          <p:cNvPr id="172" name="TextBox 171">
            <a:extLst>
              <a:ext uri="{FF2B5EF4-FFF2-40B4-BE49-F238E27FC236}">
                <a16:creationId xmlns:a16="http://schemas.microsoft.com/office/drawing/2014/main" xmlns="" id="{166E4E6D-81DD-4AAB-9651-B66FA8B88360}"/>
              </a:ext>
            </a:extLst>
          </p:cNvPr>
          <p:cNvSpPr txBox="1"/>
          <p:nvPr/>
        </p:nvSpPr>
        <p:spPr>
          <a:xfrm>
            <a:off x="1898363" y="5299768"/>
            <a:ext cx="803055" cy="280678"/>
          </a:xfrm>
          <a:prstGeom prst="rect">
            <a:avLst/>
          </a:prstGeom>
          <a:noFill/>
        </p:spPr>
        <p:txBody>
          <a:bodyPr wrap="square" rtlCol="0" anchor="ctr">
            <a:spAutoFit/>
          </a:bodyPr>
          <a:lstStyle/>
          <a:p>
            <a:pPr algn="ctr" defTabSz="914225"/>
            <a:r>
              <a:rPr lang="en-US" sz="1200" dirty="0">
                <a:solidFill>
                  <a:srgbClr val="0078D7"/>
                </a:solidFill>
                <a:latin typeface="Arial" panose="020B0604020202020204" pitchFamily="34" charset="0"/>
                <a:cs typeface="Arial" panose="020B0604020202020204" pitchFamily="34" charset="0"/>
              </a:rPr>
              <a:t>SQL</a:t>
            </a:r>
          </a:p>
        </p:txBody>
      </p:sp>
      <p:pic>
        <p:nvPicPr>
          <p:cNvPr id="173" name="Picture 172"/>
          <p:cNvPicPr>
            <a:picLocks noChangeAspect="1"/>
          </p:cNvPicPr>
          <p:nvPr/>
        </p:nvPicPr>
        <p:blipFill>
          <a:blip r:embed="rId4"/>
          <a:stretch>
            <a:fillRect/>
          </a:stretch>
        </p:blipFill>
        <p:spPr>
          <a:xfrm>
            <a:off x="3365142" y="4934254"/>
            <a:ext cx="631043" cy="418516"/>
          </a:xfrm>
          <a:prstGeom prst="rect">
            <a:avLst/>
          </a:prstGeom>
        </p:spPr>
      </p:pic>
      <p:sp>
        <p:nvSpPr>
          <p:cNvPr id="174" name="TextBox 173">
            <a:extLst>
              <a:ext uri="{FF2B5EF4-FFF2-40B4-BE49-F238E27FC236}">
                <a16:creationId xmlns:a16="http://schemas.microsoft.com/office/drawing/2014/main" xmlns="" id="{AD9C9A99-5A34-48F0-8113-90B132EF6B58}"/>
              </a:ext>
            </a:extLst>
          </p:cNvPr>
          <p:cNvSpPr txBox="1"/>
          <p:nvPr/>
        </p:nvSpPr>
        <p:spPr>
          <a:xfrm>
            <a:off x="4724398" y="4925505"/>
            <a:ext cx="1141204" cy="280678"/>
          </a:xfrm>
          <a:prstGeom prst="rect">
            <a:avLst/>
          </a:prstGeom>
          <a:noFill/>
        </p:spPr>
        <p:txBody>
          <a:bodyPr wrap="square" rtlCol="0" anchor="ctr">
            <a:spAutoFit/>
          </a:bodyPr>
          <a:lstStyle/>
          <a:p>
            <a:pPr algn="ctr" defTabSz="914225"/>
            <a:r>
              <a:rPr lang="en-US" sz="1200" dirty="0">
                <a:solidFill>
                  <a:srgbClr val="0078D7"/>
                </a:solidFill>
                <a:latin typeface="Arial" panose="020B0604020202020204" pitchFamily="34" charset="0"/>
              </a:rPr>
              <a:t>MongoDB</a:t>
            </a:r>
          </a:p>
        </p:txBody>
      </p:sp>
      <p:sp>
        <p:nvSpPr>
          <p:cNvPr id="175" name="TextBox 174"/>
          <p:cNvSpPr txBox="1"/>
          <p:nvPr/>
        </p:nvSpPr>
        <p:spPr>
          <a:xfrm>
            <a:off x="8502643" y="6334567"/>
            <a:ext cx="611052" cy="276999"/>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Graph</a:t>
            </a:r>
          </a:p>
        </p:txBody>
      </p:sp>
      <p:sp>
        <p:nvSpPr>
          <p:cNvPr id="2" name="Rectangle 1"/>
          <p:cNvSpPr/>
          <p:nvPr/>
        </p:nvSpPr>
        <p:spPr>
          <a:xfrm>
            <a:off x="320862" y="2278426"/>
            <a:ext cx="5721131" cy="2388713"/>
          </a:xfrm>
          <a:prstGeom prst="rect">
            <a:avLst/>
          </a:prstGeom>
        </p:spPr>
        <p:txBody>
          <a:bodyPr wrap="square">
            <a:spAutoFit/>
          </a:bodyPr>
          <a:lstStyle/>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Cosmos DB offers a multitude of APIs to access and query data including, SQL, various popular OSS APIs, and native support for NoSQL workloads.</a:t>
            </a:r>
          </a:p>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Use key-value, columnar, graph, and document data</a:t>
            </a:r>
          </a:p>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Data is automatically indexed, with no schema or secondary indexes required</a:t>
            </a:r>
          </a:p>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Blazing fast queries with no lag</a:t>
            </a:r>
          </a:p>
        </p:txBody>
      </p:sp>
    </p:spTree>
    <p:extLst>
      <p:ext uri="{BB962C8B-B14F-4D97-AF65-F5344CB8AC3E}">
        <p14:creationId xmlns:p14="http://schemas.microsoft.com/office/powerpoint/2010/main" xmlns="" val="178609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left)">
                                      <p:cBhvr>
                                        <p:cTn id="7" dur="500"/>
                                        <p:tgtEl>
                                          <p:spTgt spid="176"/>
                                        </p:tgtEl>
                                      </p:cBhvr>
                                    </p:animEffect>
                                  </p:childTnLst>
                                </p:cTn>
                              </p:par>
                              <p:par>
                                <p:cTn id="8" presetID="10" presetClass="entr" presetSubtype="0" fill="hold" nodeType="withEffect">
                                  <p:stCondLst>
                                    <p:cond delay="20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500"/>
                                        <p:tgtEl>
                                          <p:spTgt spid="114"/>
                                        </p:tgtEl>
                                      </p:cBhvr>
                                    </p:animEffect>
                                  </p:childTnLst>
                                </p:cTn>
                              </p:par>
                              <p:par>
                                <p:cTn id="11" presetID="10" presetClass="entr" presetSubtype="0" fill="hold" nodeType="withEffect">
                                  <p:stCondLst>
                                    <p:cond delay="20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par>
                                <p:cTn id="14" presetID="10" presetClass="entr" presetSubtype="0" fill="hold" nodeType="withEffect">
                                  <p:stCondLst>
                                    <p:cond delay="200"/>
                                  </p:stCondLst>
                                  <p:childTnLst>
                                    <p:set>
                                      <p:cBhvr>
                                        <p:cTn id="15" dur="1" fill="hold">
                                          <p:stCondLst>
                                            <p:cond delay="0"/>
                                          </p:stCondLst>
                                        </p:cTn>
                                        <p:tgtEl>
                                          <p:spTgt spid="124"/>
                                        </p:tgtEl>
                                        <p:attrNameLst>
                                          <p:attrName>style.visibility</p:attrName>
                                        </p:attrNameLst>
                                      </p:cBhvr>
                                      <p:to>
                                        <p:strVal val="visible"/>
                                      </p:to>
                                    </p:set>
                                    <p:animEffect transition="in" filter="fade">
                                      <p:cBhvr>
                                        <p:cTn id="16" dur="500"/>
                                        <p:tgtEl>
                                          <p:spTgt spid="124"/>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138"/>
                                        </p:tgtEl>
                                        <p:attrNameLst>
                                          <p:attrName>style.visibility</p:attrName>
                                        </p:attrNameLst>
                                      </p:cBhvr>
                                      <p:to>
                                        <p:strVal val="visible"/>
                                      </p:to>
                                    </p:set>
                                    <p:animEffect transition="in" filter="fade">
                                      <p:cBhvr>
                                        <p:cTn id="19" dur="500"/>
                                        <p:tgtEl>
                                          <p:spTgt spid="138"/>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139"/>
                                        </p:tgtEl>
                                        <p:attrNameLst>
                                          <p:attrName>style.visibility</p:attrName>
                                        </p:attrNameLst>
                                      </p:cBhvr>
                                      <p:to>
                                        <p:strVal val="visible"/>
                                      </p:to>
                                    </p:set>
                                    <p:animEffect transition="in" filter="fade">
                                      <p:cBhvr>
                                        <p:cTn id="22" dur="500"/>
                                        <p:tgtEl>
                                          <p:spTgt spid="139"/>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par>
                                <p:cTn id="26" presetID="10" presetClass="entr" presetSubtype="0" fill="hold" nodeType="withEffect">
                                  <p:stCondLst>
                                    <p:cond delay="200"/>
                                  </p:stCondLst>
                                  <p:childTnLst>
                                    <p:set>
                                      <p:cBhvr>
                                        <p:cTn id="27" dur="1" fill="hold">
                                          <p:stCondLst>
                                            <p:cond delay="0"/>
                                          </p:stCondLst>
                                        </p:cTn>
                                        <p:tgtEl>
                                          <p:spTgt spid="142"/>
                                        </p:tgtEl>
                                        <p:attrNameLst>
                                          <p:attrName>style.visibility</p:attrName>
                                        </p:attrNameLst>
                                      </p:cBhvr>
                                      <p:to>
                                        <p:strVal val="visible"/>
                                      </p:to>
                                    </p:set>
                                    <p:animEffect transition="in" filter="fade">
                                      <p:cBhvr>
                                        <p:cTn id="28" dur="500"/>
                                        <p:tgtEl>
                                          <p:spTgt spid="142"/>
                                        </p:tgtEl>
                                      </p:cBhvr>
                                    </p:animEffect>
                                  </p:childTnLst>
                                </p:cTn>
                              </p:par>
                              <p:par>
                                <p:cTn id="29" presetID="10" presetClass="entr" presetSubtype="0" fill="hold" nodeType="withEffect">
                                  <p:stCondLst>
                                    <p:cond delay="200"/>
                                  </p:stCondLst>
                                  <p:childTnLst>
                                    <p:set>
                                      <p:cBhvr>
                                        <p:cTn id="30" dur="1" fill="hold">
                                          <p:stCondLst>
                                            <p:cond delay="0"/>
                                          </p:stCondLst>
                                        </p:cTn>
                                        <p:tgtEl>
                                          <p:spTgt spid="148"/>
                                        </p:tgtEl>
                                        <p:attrNameLst>
                                          <p:attrName>style.visibility</p:attrName>
                                        </p:attrNameLst>
                                      </p:cBhvr>
                                      <p:to>
                                        <p:strVal val="visible"/>
                                      </p:to>
                                    </p:set>
                                    <p:animEffect transition="in" filter="fade">
                                      <p:cBhvr>
                                        <p:cTn id="31" dur="500"/>
                                        <p:tgtEl>
                                          <p:spTgt spid="148"/>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58"/>
                                        </p:tgtEl>
                                        <p:attrNameLst>
                                          <p:attrName>style.visibility</p:attrName>
                                        </p:attrNameLst>
                                      </p:cBhvr>
                                      <p:to>
                                        <p:strVal val="visible"/>
                                      </p:to>
                                    </p:set>
                                    <p:animEffect transition="in" filter="fade">
                                      <p:cBhvr>
                                        <p:cTn id="34" dur="500"/>
                                        <p:tgtEl>
                                          <p:spTgt spid="158"/>
                                        </p:tgtEl>
                                      </p:cBhvr>
                                    </p:animEffect>
                                  </p:childTnLst>
                                </p:cTn>
                              </p:par>
                              <p:par>
                                <p:cTn id="35" presetID="10" presetClass="entr" presetSubtype="0" fill="hold" nodeType="withEffect">
                                  <p:stCondLst>
                                    <p:cond delay="200"/>
                                  </p:stCondLst>
                                  <p:childTnLst>
                                    <p:set>
                                      <p:cBhvr>
                                        <p:cTn id="36" dur="1" fill="hold">
                                          <p:stCondLst>
                                            <p:cond delay="0"/>
                                          </p:stCondLst>
                                        </p:cTn>
                                        <p:tgtEl>
                                          <p:spTgt spid="159"/>
                                        </p:tgtEl>
                                        <p:attrNameLst>
                                          <p:attrName>style.visibility</p:attrName>
                                        </p:attrNameLst>
                                      </p:cBhvr>
                                      <p:to>
                                        <p:strVal val="visible"/>
                                      </p:to>
                                    </p:set>
                                    <p:animEffect transition="in" filter="fade">
                                      <p:cBhvr>
                                        <p:cTn id="37" dur="500"/>
                                        <p:tgtEl>
                                          <p:spTgt spid="159"/>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172"/>
                                        </p:tgtEl>
                                        <p:attrNameLst>
                                          <p:attrName>style.visibility</p:attrName>
                                        </p:attrNameLst>
                                      </p:cBhvr>
                                      <p:to>
                                        <p:strVal val="visible"/>
                                      </p:to>
                                    </p:set>
                                    <p:animEffect transition="in" filter="fade">
                                      <p:cBhvr>
                                        <p:cTn id="40" dur="500"/>
                                        <p:tgtEl>
                                          <p:spTgt spid="172"/>
                                        </p:tgtEl>
                                      </p:cBhvr>
                                    </p:animEffect>
                                  </p:childTnLst>
                                </p:cTn>
                              </p:par>
                              <p:par>
                                <p:cTn id="41" presetID="10" presetClass="entr" presetSubtype="0" fill="hold" nodeType="withEffect">
                                  <p:stCondLst>
                                    <p:cond delay="200"/>
                                  </p:stCondLst>
                                  <p:childTnLst>
                                    <p:set>
                                      <p:cBhvr>
                                        <p:cTn id="42" dur="1" fill="hold">
                                          <p:stCondLst>
                                            <p:cond delay="0"/>
                                          </p:stCondLst>
                                        </p:cTn>
                                        <p:tgtEl>
                                          <p:spTgt spid="173"/>
                                        </p:tgtEl>
                                        <p:attrNameLst>
                                          <p:attrName>style.visibility</p:attrName>
                                        </p:attrNameLst>
                                      </p:cBhvr>
                                      <p:to>
                                        <p:strVal val="visible"/>
                                      </p:to>
                                    </p:set>
                                    <p:animEffect transition="in" filter="fade">
                                      <p:cBhvr>
                                        <p:cTn id="43" dur="500"/>
                                        <p:tgtEl>
                                          <p:spTgt spid="173"/>
                                        </p:tgtEl>
                                      </p:cBhvr>
                                    </p:animEffect>
                                  </p:childTnLst>
                                </p:cTn>
                              </p:par>
                              <p:par>
                                <p:cTn id="44" presetID="10" presetClass="entr" presetSubtype="0" fill="hold" grpId="0" nodeType="withEffect">
                                  <p:stCondLst>
                                    <p:cond delay="200"/>
                                  </p:stCondLst>
                                  <p:childTnLst>
                                    <p:set>
                                      <p:cBhvr>
                                        <p:cTn id="45" dur="1" fill="hold">
                                          <p:stCondLst>
                                            <p:cond delay="0"/>
                                          </p:stCondLst>
                                        </p:cTn>
                                        <p:tgtEl>
                                          <p:spTgt spid="174"/>
                                        </p:tgtEl>
                                        <p:attrNameLst>
                                          <p:attrName>style.visibility</p:attrName>
                                        </p:attrNameLst>
                                      </p:cBhvr>
                                      <p:to>
                                        <p:strVal val="visible"/>
                                      </p:to>
                                    </p:set>
                                    <p:animEffect transition="in" filter="fade">
                                      <p:cBhvr>
                                        <p:cTn id="46" dur="500"/>
                                        <p:tgtEl>
                                          <p:spTgt spid="174"/>
                                        </p:tgtEl>
                                      </p:cBhvr>
                                    </p:animEffect>
                                  </p:childTnLst>
                                </p:cTn>
                              </p:par>
                              <p:par>
                                <p:cTn id="47" presetID="10" presetClass="entr" presetSubtype="0" fill="hold" grpId="0" nodeType="withEffect">
                                  <p:stCondLst>
                                    <p:cond delay="200"/>
                                  </p:stCondLst>
                                  <p:childTnLst>
                                    <p:set>
                                      <p:cBhvr>
                                        <p:cTn id="48" dur="1" fill="hold">
                                          <p:stCondLst>
                                            <p:cond delay="0"/>
                                          </p:stCondLst>
                                        </p:cTn>
                                        <p:tgtEl>
                                          <p:spTgt spid="175"/>
                                        </p:tgtEl>
                                        <p:attrNameLst>
                                          <p:attrName>style.visibility</p:attrName>
                                        </p:attrNameLst>
                                      </p:cBhvr>
                                      <p:to>
                                        <p:strVal val="visible"/>
                                      </p:to>
                                    </p:set>
                                    <p:animEffect transition="in" filter="fade">
                                      <p:cBhvr>
                                        <p:cTn id="4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38" grpId="0"/>
      <p:bldP spid="139" grpId="0"/>
      <p:bldP spid="141" grpId="0"/>
      <p:bldP spid="158" grpId="0"/>
      <p:bldP spid="172" grpId="0"/>
      <p:bldP spid="174" grpId="0"/>
      <p:bldP spid="17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0067" y="289957"/>
            <a:ext cx="11491640" cy="899537"/>
          </a:xfrm>
        </p:spPr>
        <p:txBody>
          <a:bodyPr>
            <a:normAutofit/>
          </a:bodyPr>
          <a:lstStyle/>
          <a:p>
            <a:r>
              <a:rPr lang="en-US" sz="3600" dirty="0">
                <a:latin typeface="Arial" panose="020B0604020202020204" pitchFamily="34" charset="0"/>
                <a:cs typeface="Arial" panose="020B0604020202020204" pitchFamily="34" charset="0"/>
              </a:rPr>
              <a:t>Handle any Data with no Schema or Indexing Required</a:t>
            </a:r>
          </a:p>
        </p:txBody>
      </p:sp>
      <p:sp>
        <p:nvSpPr>
          <p:cNvPr id="3" name="Text Placeholder 2"/>
          <p:cNvSpPr>
            <a:spLocks noGrp="1"/>
          </p:cNvSpPr>
          <p:nvPr>
            <p:ph type="body" sz="quarter" idx="10"/>
          </p:nvPr>
        </p:nvSpPr>
        <p:spPr>
          <a:xfrm>
            <a:off x="325213" y="1821714"/>
            <a:ext cx="6824393" cy="1512209"/>
          </a:xfrm>
        </p:spPr>
        <p:txBody>
          <a:bodyPr/>
          <a:lstStyle/>
          <a:p>
            <a:pPr defTabSz="914225">
              <a:spcBef>
                <a:spcPts val="1000"/>
              </a:spcBef>
              <a:buClr>
                <a:schemeClr val="bg1"/>
              </a:buClr>
              <a:buSzTx/>
            </a:pPr>
            <a:r>
              <a:rPr lang="en-US" sz="1600" dirty="0"/>
              <a:t>Azure Cosmos DB’s schema-less service automatically indexes all your data, regardless of the data model, to delivery blazing fast queries. </a:t>
            </a:r>
          </a:p>
          <a:p>
            <a:pPr defTabSz="914225">
              <a:spcBef>
                <a:spcPts val="1000"/>
              </a:spcBef>
              <a:buClr>
                <a:schemeClr val="bg1"/>
              </a:buClr>
              <a:buSzTx/>
            </a:pPr>
            <a:endParaRPr lang="en-US" sz="1600" dirty="0"/>
          </a:p>
          <a:p>
            <a:pPr defTabSz="914225">
              <a:spcBef>
                <a:spcPts val="1000"/>
              </a:spcBef>
              <a:buClr>
                <a:schemeClr val="bg1"/>
              </a:buClr>
              <a:buSzTx/>
            </a:pPr>
            <a:endParaRPr lang="en-US" sz="2000" dirty="0">
              <a:ea typeface="Segoe UI Semilight" charset="0"/>
            </a:endParaRPr>
          </a:p>
        </p:txBody>
      </p:sp>
      <p:graphicFrame>
        <p:nvGraphicFramePr>
          <p:cNvPr id="2" name="Table 1">
            <a:extLst>
              <a:ext uri="{FF2B5EF4-FFF2-40B4-BE49-F238E27FC236}">
                <a16:creationId xmlns:a16="http://schemas.microsoft.com/office/drawing/2014/main" xmlns="" id="{CB36A72F-F43E-48B1-B15F-F1610E97BFE6}"/>
              </a:ext>
            </a:extLst>
          </p:cNvPr>
          <p:cNvGraphicFramePr>
            <a:graphicFrameLocks noGrp="1"/>
          </p:cNvGraphicFramePr>
          <p:nvPr/>
        </p:nvGraphicFramePr>
        <p:xfrm>
          <a:off x="6703206" y="4377783"/>
          <a:ext cx="5058501" cy="2011529"/>
        </p:xfrm>
        <a:graphic>
          <a:graphicData uri="http://schemas.openxmlformats.org/drawingml/2006/table">
            <a:tbl>
              <a:tblPr bandRow="1">
                <a:tableStyleId>{5940675A-B579-460E-94D1-54222C63F5DA}</a:tableStyleId>
              </a:tblPr>
              <a:tblGrid>
                <a:gridCol w="671415">
                  <a:extLst>
                    <a:ext uri="{9D8B030D-6E8A-4147-A177-3AD203B41FA5}">
                      <a16:colId xmlns:a16="http://schemas.microsoft.com/office/drawing/2014/main" xmlns="" val="2670246503"/>
                    </a:ext>
                  </a:extLst>
                </a:gridCol>
                <a:gridCol w="772094">
                  <a:extLst>
                    <a:ext uri="{9D8B030D-6E8A-4147-A177-3AD203B41FA5}">
                      <a16:colId xmlns:a16="http://schemas.microsoft.com/office/drawing/2014/main" xmlns="" val="2840900199"/>
                    </a:ext>
                  </a:extLst>
                </a:gridCol>
                <a:gridCol w="872718">
                  <a:extLst>
                    <a:ext uri="{9D8B030D-6E8A-4147-A177-3AD203B41FA5}">
                      <a16:colId xmlns:a16="http://schemas.microsoft.com/office/drawing/2014/main" xmlns="" val="1650129827"/>
                    </a:ext>
                  </a:extLst>
                </a:gridCol>
                <a:gridCol w="845166">
                  <a:extLst>
                    <a:ext uri="{9D8B030D-6E8A-4147-A177-3AD203B41FA5}">
                      <a16:colId xmlns:a16="http://schemas.microsoft.com/office/drawing/2014/main" xmlns="" val="950206156"/>
                    </a:ext>
                  </a:extLst>
                </a:gridCol>
                <a:gridCol w="592426">
                  <a:extLst>
                    <a:ext uri="{9D8B030D-6E8A-4147-A177-3AD203B41FA5}">
                      <a16:colId xmlns:a16="http://schemas.microsoft.com/office/drawing/2014/main" xmlns="" val="3466473001"/>
                    </a:ext>
                  </a:extLst>
                </a:gridCol>
                <a:gridCol w="670291">
                  <a:extLst>
                    <a:ext uri="{9D8B030D-6E8A-4147-A177-3AD203B41FA5}">
                      <a16:colId xmlns:a16="http://schemas.microsoft.com/office/drawing/2014/main" xmlns="" val="2620842981"/>
                    </a:ext>
                  </a:extLst>
                </a:gridCol>
                <a:gridCol w="634391">
                  <a:extLst>
                    <a:ext uri="{9D8B030D-6E8A-4147-A177-3AD203B41FA5}">
                      <a16:colId xmlns:a16="http://schemas.microsoft.com/office/drawing/2014/main" xmlns="" val="4196825317"/>
                    </a:ext>
                  </a:extLst>
                </a:gridCol>
              </a:tblGrid>
              <a:tr h="365708">
                <a:tc>
                  <a:txBody>
                    <a:bodyPr/>
                    <a:lstStyle/>
                    <a:p>
                      <a:r>
                        <a:rPr lang="en-US" sz="900" dirty="0">
                          <a:solidFill>
                            <a:schemeClr val="bg1"/>
                          </a:solidFill>
                          <a:latin typeface="Arial" panose="020B0604020202020204" pitchFamily="34" charset="0"/>
                          <a:cs typeface="Arial" panose="020B0604020202020204" pitchFamily="34" charset="0"/>
                        </a:rPr>
                        <a:t>Item</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Color</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Microwave safe</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Liquid capacity</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CPU</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Memory</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Storage</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xmlns="" val="3070670819"/>
                  </a:ext>
                </a:extLst>
              </a:tr>
              <a:tr h="365708">
                <a:tc>
                  <a:txBody>
                    <a:bodyPr/>
                    <a:lstStyle/>
                    <a:p>
                      <a:r>
                        <a:rPr lang="en-US" sz="900"/>
                        <a:t>Geek mug</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Graphite</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Yes</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16ox</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xmlns="" val="4150616045"/>
                  </a:ext>
                </a:extLst>
              </a:tr>
              <a:tr h="502849">
                <a:tc>
                  <a:txBody>
                    <a:bodyPr/>
                    <a:lstStyle/>
                    <a:p>
                      <a:r>
                        <a:rPr lang="en-US" sz="900"/>
                        <a:t>Coffee Bean mug</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Tan</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No</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12oz</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xmlns="" val="3355582824"/>
                  </a:ext>
                </a:extLst>
              </a:tr>
              <a:tr h="777130">
                <a:tc>
                  <a:txBody>
                    <a:bodyPr/>
                    <a:lstStyle/>
                    <a:p>
                      <a:r>
                        <a:rPr lang="en-US" sz="900"/>
                        <a:t>Surface book</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Gray</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3.4 GHz Intel Skylake Core i7-6600U</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16GB</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 TB SSD</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xmlns="" val="1369059149"/>
                  </a:ext>
                </a:extLst>
              </a:tr>
            </a:tbl>
          </a:graphicData>
        </a:graphic>
      </p:graphicFrame>
      <p:sp>
        <p:nvSpPr>
          <p:cNvPr id="5" name="Rectangle 4"/>
          <p:cNvSpPr/>
          <p:nvPr/>
        </p:nvSpPr>
        <p:spPr>
          <a:xfrm>
            <a:off x="315383" y="2980753"/>
            <a:ext cx="6095136" cy="1824502"/>
          </a:xfrm>
          <a:prstGeom prst="rect">
            <a:avLst/>
          </a:prstGeom>
        </p:spPr>
        <p:txBody>
          <a:bodyPr>
            <a:spAutoFit/>
          </a:bodyPr>
          <a:lstStyle/>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Automatic index management </a:t>
            </a:r>
          </a:p>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Synchronous auto-indexing</a:t>
            </a:r>
          </a:p>
          <a:p>
            <a:pPr marL="285750" indent="-285750" defTabSz="914225">
              <a:spcBef>
                <a:spcPts val="1000"/>
              </a:spcBef>
              <a:buFont typeface="Arial" panose="020B0604020202020204" pitchFamily="34"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Freedom from schema + index management</a:t>
            </a:r>
          </a:p>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Works across every data model</a:t>
            </a:r>
          </a:p>
          <a:p>
            <a:pPr marL="285750" indent="-285750" defTabSz="914225">
              <a:spcBef>
                <a:spcPts val="1000"/>
              </a:spcBef>
              <a:buFont typeface="Arial" panose="020B0604020202020204" pitchFamily="34"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Ingest and serve data back out in milliseconds</a:t>
            </a:r>
          </a:p>
        </p:txBody>
      </p:sp>
      <p:grpSp>
        <p:nvGrpSpPr>
          <p:cNvPr id="4" name="Group 3"/>
          <p:cNvGrpSpPr/>
          <p:nvPr/>
        </p:nvGrpSpPr>
        <p:grpSpPr>
          <a:xfrm>
            <a:off x="7002684" y="2108508"/>
            <a:ext cx="4459545" cy="1956415"/>
            <a:chOff x="7015941" y="869829"/>
            <a:chExt cx="4460177" cy="1956692"/>
          </a:xfrm>
        </p:grpSpPr>
        <p:sp>
          <p:nvSpPr>
            <p:cNvPr id="15" name="Rectangle 327">
              <a:extLst>
                <a:ext uri="{FF2B5EF4-FFF2-40B4-BE49-F238E27FC236}">
                  <a16:creationId xmlns:a16="http://schemas.microsoft.com/office/drawing/2014/main" xmlns=""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505050"/>
                </a:solidFill>
                <a:latin typeface="Arial" panose="020B0604020202020204" pitchFamily="34" charset="0"/>
              </a:endParaRPr>
            </a:p>
          </p:txBody>
        </p:sp>
        <p:sp>
          <p:nvSpPr>
            <p:cNvPr id="16" name="Freeform 328">
              <a:extLst>
                <a:ext uri="{FF2B5EF4-FFF2-40B4-BE49-F238E27FC236}">
                  <a16:creationId xmlns:a16="http://schemas.microsoft.com/office/drawing/2014/main" xmlns=""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505050"/>
                </a:solidFill>
                <a:latin typeface="Arial" panose="020B0604020202020204" pitchFamily="34" charset="0"/>
              </a:endParaRPr>
            </a:p>
          </p:txBody>
        </p:sp>
        <p:sp>
          <p:nvSpPr>
            <p:cNvPr id="17" name="Freeform: Shape 24">
              <a:extLst>
                <a:ext uri="{FF2B5EF4-FFF2-40B4-BE49-F238E27FC236}">
                  <a16:creationId xmlns:a16="http://schemas.microsoft.com/office/drawing/2014/main" xmlns=""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18" name="Freeform 11">
              <a:extLst>
                <a:ext uri="{FF2B5EF4-FFF2-40B4-BE49-F238E27FC236}">
                  <a16:creationId xmlns:a16="http://schemas.microsoft.com/office/drawing/2014/main" xmlns=""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12" name="Freeform 150">
              <a:extLst>
                <a:ext uri="{FF2B5EF4-FFF2-40B4-BE49-F238E27FC236}">
                  <a16:creationId xmlns:a16="http://schemas.microsoft.com/office/drawing/2014/main" xmlns=""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27" tIns="45713" rIns="91427" bIns="45713" numCol="1" anchor="ctr" anchorCtr="0" compatLnSpc="1">
              <a:prstTxWarp prst="textNoShape">
                <a:avLst/>
              </a:prstTxWarp>
            </a:bodyPr>
            <a:lstStyle/>
            <a:p>
              <a:pPr defTabSz="914225">
                <a:defRPr/>
              </a:pPr>
              <a:endParaRPr lang="en-US" sz="700" kern="0" dirty="0">
                <a:solidFill>
                  <a:srgbClr val="0078D7"/>
                </a:solidFill>
                <a:latin typeface="Arial" panose="020B0604020202020204" pitchFamily="34" charset="0"/>
              </a:endParaRPr>
            </a:p>
          </p:txBody>
        </p:sp>
        <p:grpSp>
          <p:nvGrpSpPr>
            <p:cNvPr id="19" name="Group 18"/>
            <p:cNvGrpSpPr/>
            <p:nvPr/>
          </p:nvGrpSpPr>
          <p:grpSpPr>
            <a:xfrm>
              <a:off x="7015941" y="2114955"/>
              <a:ext cx="1010624" cy="703256"/>
              <a:chOff x="7015941" y="2114955"/>
              <a:chExt cx="1010624" cy="703256"/>
            </a:xfrm>
          </p:grpSpPr>
          <p:sp>
            <p:nvSpPr>
              <p:cNvPr id="11" name="TextBox 10"/>
              <p:cNvSpPr txBox="1"/>
              <p:nvPr/>
            </p:nvSpPr>
            <p:spPr>
              <a:xfrm>
                <a:off x="7015941" y="2114955"/>
                <a:ext cx="1010624" cy="544801"/>
              </a:xfrm>
              <a:prstGeom prst="rect">
                <a:avLst/>
              </a:prstGeom>
              <a:noFill/>
            </p:spPr>
            <p:txBody>
              <a:bodyPr wrap="none" lIns="182854" tIns="146284" rIns="182854" bIns="146284" rtlCol="0">
                <a:spAutoFit/>
              </a:bodyPr>
              <a:lstStyle/>
              <a:p>
                <a:pPr defTabSz="914225">
                  <a:lnSpc>
                    <a:spcPct val="90000"/>
                  </a:lnSpc>
                  <a:spcAft>
                    <a:spcPts val="600"/>
                  </a:spcAft>
                </a:pPr>
                <a:r>
                  <a:rPr lang="en-US" dirty="0">
                    <a:solidFill>
                      <a:srgbClr val="0177D7"/>
                    </a:solidFill>
                    <a:latin typeface="Arial" panose="020B0604020202020204" pitchFamily="34" charset="0"/>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1608191648"/>
      </p:ext>
    </p:extLst>
  </p:cSld>
  <p:clrMapOvr>
    <a:masterClrMapping/>
  </p:clrMapOvr>
  <p:transition spd="slow">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0">
            <a:extLst>
              <a:ext uri="{FF2B5EF4-FFF2-40B4-BE49-F238E27FC236}">
                <a16:creationId xmlns:a16="http://schemas.microsoft.com/office/drawing/2014/main" xmlns="" id="{9299B8BE-B00A-4787-A37F-DCCDF7DDF4D1}"/>
              </a:ext>
            </a:extLst>
          </p:cNvPr>
          <p:cNvSpPr>
            <a:spLocks noGrp="1"/>
          </p:cNvSpPr>
          <p:nvPr>
            <p:ph type="title"/>
          </p:nvPr>
        </p:nvSpPr>
        <p:spPr>
          <a:xfrm>
            <a:off x="268907" y="345428"/>
            <a:ext cx="11654187" cy="899537"/>
          </a:xfrm>
        </p:spPr>
        <p:txBody>
          <a:bodyPr>
            <a:normAutofit/>
          </a:bodyPr>
          <a:lstStyle/>
          <a:p>
            <a:pPr lvl="0"/>
            <a:r>
              <a:rPr lang="en-US" sz="4000" dirty="0">
                <a:latin typeface="Arial" panose="020B0604020202020204" pitchFamily="34" charset="0"/>
                <a:cs typeface="Arial" panose="020B0604020202020204" pitchFamily="34" charset="0"/>
              </a:rPr>
              <a:t>Comprehensive SLA’s</a:t>
            </a:r>
            <a:endParaRPr lang="en-US" sz="4000" cap="none"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xmlns="" id="{6253AE73-160C-4459-B599-846E3AE2C55F}"/>
              </a:ext>
            </a:extLst>
          </p:cNvPr>
          <p:cNvSpPr>
            <a:spLocks noGrp="1"/>
          </p:cNvSpPr>
          <p:nvPr>
            <p:ph type="body" sz="quarter" idx="10"/>
          </p:nvPr>
        </p:nvSpPr>
        <p:spPr>
          <a:xfrm>
            <a:off x="316554" y="1575871"/>
            <a:ext cx="7027969" cy="1158266"/>
          </a:xfrm>
        </p:spPr>
        <p:txBody>
          <a:bodyPr/>
          <a:lstStyle/>
          <a:p>
            <a:pPr defTabSz="914225">
              <a:buClr>
                <a:schemeClr val="bg1"/>
              </a:buClr>
            </a:pPr>
            <a:r>
              <a:rPr lang="en-US" sz="1600" dirty="0"/>
              <a:t>Run your app on world-class infrastructure. </a:t>
            </a:r>
          </a:p>
          <a:p>
            <a:pPr>
              <a:spcBef>
                <a:spcPts val="1400"/>
              </a:spcBef>
            </a:pPr>
            <a:r>
              <a:rPr lang="en-US" sz="1600" b="0" dirty="0">
                <a:solidFill>
                  <a:schemeClr val="tx1"/>
                </a:solidFill>
                <a:ea typeface="Segoe UI Semilight" charset="0"/>
              </a:rPr>
              <a:t>Azure Cosmos DB is the only service with financially-backed SLAs for millisecond latency at the 99th percentile, 99.999% HA and guaranteed throughput and consistency</a:t>
            </a:r>
          </a:p>
        </p:txBody>
      </p:sp>
      <p:grpSp>
        <p:nvGrpSpPr>
          <p:cNvPr id="4" name="Group 3"/>
          <p:cNvGrpSpPr/>
          <p:nvPr/>
        </p:nvGrpSpPr>
        <p:grpSpPr>
          <a:xfrm>
            <a:off x="1189734" y="3552935"/>
            <a:ext cx="4436140" cy="2595736"/>
            <a:chOff x="1189038" y="3552953"/>
            <a:chExt cx="4436769" cy="2596104"/>
          </a:xfrm>
        </p:grpSpPr>
        <p:sp>
          <p:nvSpPr>
            <p:cNvPr id="83" name="TextBox 82"/>
            <p:cNvSpPr txBox="1"/>
            <p:nvPr/>
          </p:nvSpPr>
          <p:spPr>
            <a:xfrm>
              <a:off x="4397134" y="3552953"/>
              <a:ext cx="672888" cy="343492"/>
            </a:xfrm>
            <a:prstGeom prst="rect">
              <a:avLst/>
            </a:prstGeom>
            <a:noFill/>
          </p:spPr>
          <p:txBody>
            <a:bodyPr wrap="squar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HA</a:t>
              </a:r>
            </a:p>
          </p:txBody>
        </p:sp>
        <p:sp>
          <p:nvSpPr>
            <p:cNvPr id="90" name="TextBox 89"/>
            <p:cNvSpPr txBox="1"/>
            <p:nvPr/>
          </p:nvSpPr>
          <p:spPr>
            <a:xfrm>
              <a:off x="1517071" y="3552953"/>
              <a:ext cx="983338" cy="343492"/>
            </a:xfrm>
            <a:prstGeom prst="rect">
              <a:avLst/>
            </a:prstGeom>
            <a:noFill/>
          </p:spPr>
          <p:txBody>
            <a:bodyPr wrap="squar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Latency</a:t>
              </a:r>
            </a:p>
          </p:txBody>
        </p:sp>
        <p:grpSp>
          <p:nvGrpSpPr>
            <p:cNvPr id="33" name="Group 32">
              <a:extLst>
                <a:ext uri="{FF2B5EF4-FFF2-40B4-BE49-F238E27FC236}">
                  <a16:creationId xmlns:a16="http://schemas.microsoft.com/office/drawing/2014/main" xmlns="" id="{4DF029D3-9086-4835-B2F3-C6B0DF40B286}"/>
                </a:ext>
              </a:extLst>
            </p:cNvPr>
            <p:cNvGrpSpPr/>
            <p:nvPr/>
          </p:nvGrpSpPr>
          <p:grpSpPr>
            <a:xfrm>
              <a:off x="1189038" y="4000957"/>
              <a:ext cx="1693569" cy="2142934"/>
              <a:chOff x="9079741" y="2473250"/>
              <a:chExt cx="838336" cy="1060779"/>
            </a:xfrm>
            <a:solidFill>
              <a:srgbClr val="F3F3F3"/>
            </a:solidFill>
          </p:grpSpPr>
          <p:grpSp>
            <p:nvGrpSpPr>
              <p:cNvPr id="34" name="Group 33">
                <a:extLst>
                  <a:ext uri="{FF2B5EF4-FFF2-40B4-BE49-F238E27FC236}">
                    <a16:creationId xmlns:a16="http://schemas.microsoft.com/office/drawing/2014/main" xmlns="" id="{8A2A092F-479C-4DF4-B15B-C3095F41AA01}"/>
                  </a:ext>
                </a:extLst>
              </p:cNvPr>
              <p:cNvGrpSpPr/>
              <p:nvPr/>
            </p:nvGrpSpPr>
            <p:grpSpPr>
              <a:xfrm>
                <a:off x="9200636" y="3002224"/>
                <a:ext cx="596547" cy="531805"/>
                <a:chOff x="9209059" y="3002224"/>
                <a:chExt cx="596547" cy="531805"/>
              </a:xfrm>
              <a:grpFill/>
            </p:grpSpPr>
            <p:sp>
              <p:nvSpPr>
                <p:cNvPr id="37" name="Freeform: Shape 29">
                  <a:extLst>
                    <a:ext uri="{FF2B5EF4-FFF2-40B4-BE49-F238E27FC236}">
                      <a16:creationId xmlns:a16="http://schemas.microsoft.com/office/drawing/2014/main" xmlns=""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8" name="Freeform: Shape 30">
                  <a:extLst>
                    <a:ext uri="{FF2B5EF4-FFF2-40B4-BE49-F238E27FC236}">
                      <a16:creationId xmlns:a16="http://schemas.microsoft.com/office/drawing/2014/main" xmlns=""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35" name="Star: 12 Points 27">
                <a:extLst>
                  <a:ext uri="{FF2B5EF4-FFF2-40B4-BE49-F238E27FC236}">
                    <a16:creationId xmlns:a16="http://schemas.microsoft.com/office/drawing/2014/main" xmlns=""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6" name="Oval 35">
                <a:extLst>
                  <a:ext uri="{FF2B5EF4-FFF2-40B4-BE49-F238E27FC236}">
                    <a16:creationId xmlns:a16="http://schemas.microsoft.com/office/drawing/2014/main" xmlns=""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xmlns="" id="{E2C933D3-7899-47CD-8CC1-A1070C6491DE}"/>
                </a:ext>
              </a:extLst>
            </p:cNvPr>
            <p:cNvGrpSpPr/>
            <p:nvPr/>
          </p:nvGrpSpPr>
          <p:grpSpPr>
            <a:xfrm>
              <a:off x="1595311" y="4583038"/>
              <a:ext cx="892267" cy="502593"/>
              <a:chOff x="4750839" y="7810511"/>
              <a:chExt cx="936953" cy="527763"/>
            </a:xfrm>
            <a:solidFill>
              <a:schemeClr val="bg1"/>
            </a:solidFill>
          </p:grpSpPr>
          <p:sp>
            <p:nvSpPr>
              <p:cNvPr id="89" name="TextBox 88"/>
              <p:cNvSpPr txBox="1"/>
              <p:nvPr/>
            </p:nvSpPr>
            <p:spPr>
              <a:xfrm>
                <a:off x="4768936" y="7810511"/>
                <a:ext cx="861626" cy="358792"/>
              </a:xfrm>
              <a:prstGeom prst="rect">
                <a:avLst/>
              </a:prstGeom>
              <a:noFill/>
            </p:spPr>
            <p:txBody>
              <a:bodyPr wrap="none" rtlCol="0">
                <a:spAutoFit/>
              </a:bodyPr>
              <a:lstStyle/>
              <a:p>
                <a:pPr algn="ctr" defTabSz="914225">
                  <a:lnSpc>
                    <a:spcPct val="90000"/>
                  </a:lnSpc>
                </a:pPr>
                <a:r>
                  <a:rPr lang="en-US" spc="-10" dirty="0">
                    <a:solidFill>
                      <a:srgbClr val="0078D7"/>
                    </a:solidFill>
                    <a:latin typeface="Arial" panose="020B0604020202020204" pitchFamily="34" charset="0"/>
                    <a:ea typeface="Segoe UI Black" panose="020B0A02040204020203" pitchFamily="34" charset="0"/>
                    <a:cs typeface="Arial" panose="020B0604020202020204" pitchFamily="34" charset="0"/>
                  </a:rPr>
                  <a:t>&lt;10</a:t>
                </a:r>
                <a:r>
                  <a:rPr lang="en-US" sz="12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 </a:t>
                </a:r>
                <a:r>
                  <a:rPr lang="en-US" sz="1200" dirty="0" err="1">
                    <a:solidFill>
                      <a:srgbClr val="0078D7"/>
                    </a:solidFill>
                    <a:latin typeface="Arial" panose="020B0604020202020204" pitchFamily="34" charset="0"/>
                    <a:ea typeface="Segoe UI Black" panose="020B0A02040204020203" pitchFamily="34" charset="0"/>
                    <a:cs typeface="Segoe UI Black" panose="020B0A02040204020203" pitchFamily="34" charset="0"/>
                  </a:rPr>
                  <a:t>ms</a:t>
                </a:r>
                <a:endParaRPr lang="en-US" sz="1200" dirty="0">
                  <a:solidFill>
                    <a:srgbClr val="0078D7"/>
                  </a:solidFill>
                  <a:latin typeface="Arial" panose="020B0604020202020204" pitchFamily="34" charset="0"/>
                  <a:ea typeface="Segoe UI Black" panose="020B0A02040204020203" pitchFamily="34" charset="0"/>
                  <a:cs typeface="Segoe UI Black" panose="020B0A02040204020203" pitchFamily="34" charset="0"/>
                </a:endParaRPr>
              </a:p>
            </p:txBody>
          </p:sp>
          <p:sp>
            <p:nvSpPr>
              <p:cNvPr id="107" name="TextBox 106"/>
              <p:cNvSpPr txBox="1"/>
              <p:nvPr/>
            </p:nvSpPr>
            <p:spPr>
              <a:xfrm>
                <a:off x="4750839" y="8122679"/>
                <a:ext cx="936953" cy="215595"/>
              </a:xfrm>
              <a:prstGeom prst="rect">
                <a:avLst/>
              </a:prstGeom>
              <a:noFill/>
            </p:spPr>
            <p:txBody>
              <a:bodyPr wrap="square" rtlCol="0">
                <a:spAutoFit/>
              </a:bodyPr>
              <a:lstStyle/>
              <a:p>
                <a:pPr algn="ctr" defTabSz="914225">
                  <a:lnSpc>
                    <a:spcPct val="80000"/>
                  </a:lnSpc>
                </a:pPr>
                <a:r>
                  <a:rPr lang="en-US" sz="900" dirty="0">
                    <a:solidFill>
                      <a:srgbClr val="0078D7"/>
                    </a:solidFill>
                    <a:latin typeface="Arial" panose="020B0604020202020204" pitchFamily="34" charset="0"/>
                    <a:ea typeface="Segoe UI Black" panose="020B0A02040204020203" pitchFamily="34" charset="0"/>
                    <a:cs typeface="Arial" panose="020B0604020202020204" pitchFamily="34" charset="0"/>
                  </a:rPr>
                  <a:t>99</a:t>
                </a:r>
                <a:r>
                  <a:rPr lang="en-US" sz="900" baseline="30000" dirty="0">
                    <a:solidFill>
                      <a:srgbClr val="0078D7"/>
                    </a:solidFill>
                    <a:latin typeface="Arial" panose="020B0604020202020204" pitchFamily="34" charset="0"/>
                    <a:ea typeface="Segoe UI Black" panose="020B0A02040204020203" pitchFamily="34" charset="0"/>
                    <a:cs typeface="Arial" panose="020B0604020202020204" pitchFamily="34" charset="0"/>
                  </a:rPr>
                  <a:t>th</a:t>
                </a:r>
                <a:r>
                  <a:rPr lang="en-US" sz="900" dirty="0">
                    <a:solidFill>
                      <a:srgbClr val="0078D7"/>
                    </a:solidFill>
                    <a:latin typeface="Arial" panose="020B0604020202020204" pitchFamily="34" charset="0"/>
                    <a:ea typeface="Segoe UI Black" panose="020B0A02040204020203" pitchFamily="34" charset="0"/>
                    <a:cs typeface="Arial" panose="020B0604020202020204" pitchFamily="34" charset="0"/>
                  </a:rPr>
                  <a:t> </a:t>
                </a:r>
                <a:r>
                  <a:rPr lang="en-US" sz="800" spc="-10" dirty="0">
                    <a:solidFill>
                      <a:srgbClr val="0078D7"/>
                    </a:solidFill>
                    <a:latin typeface="Arial" panose="020B0604020202020204" pitchFamily="34" charset="0"/>
                    <a:cs typeface="Arial" panose="020B0604020202020204" pitchFamily="34" charset="0"/>
                  </a:rPr>
                  <a:t>percentile</a:t>
                </a:r>
                <a:endParaRPr lang="en-US" sz="950" spc="-10" dirty="0">
                  <a:solidFill>
                    <a:srgbClr val="0078D7"/>
                  </a:solidFill>
                  <a:latin typeface="Arial" panose="020B0604020202020204" pitchFamily="34" charset="0"/>
                  <a:cs typeface="Arial" panose="020B0604020202020204" pitchFamily="34" charset="0"/>
                </a:endParaRPr>
              </a:p>
            </p:txBody>
          </p:sp>
        </p:grpSp>
        <p:grpSp>
          <p:nvGrpSpPr>
            <p:cNvPr id="39" name="Group 38">
              <a:extLst>
                <a:ext uri="{FF2B5EF4-FFF2-40B4-BE49-F238E27FC236}">
                  <a16:creationId xmlns:a16="http://schemas.microsoft.com/office/drawing/2014/main" xmlns="" id="{4DF029D3-9086-4835-B2F3-C6B0DF40B286}"/>
                </a:ext>
              </a:extLst>
            </p:cNvPr>
            <p:cNvGrpSpPr/>
            <p:nvPr/>
          </p:nvGrpSpPr>
          <p:grpSpPr>
            <a:xfrm>
              <a:off x="3932238" y="4006123"/>
              <a:ext cx="1693569" cy="2142934"/>
              <a:chOff x="9079741" y="2473250"/>
              <a:chExt cx="838336" cy="1060779"/>
            </a:xfrm>
            <a:solidFill>
              <a:srgbClr val="F3F3F3"/>
            </a:solidFill>
          </p:grpSpPr>
          <p:grpSp>
            <p:nvGrpSpPr>
              <p:cNvPr id="40" name="Group 39">
                <a:extLst>
                  <a:ext uri="{FF2B5EF4-FFF2-40B4-BE49-F238E27FC236}">
                    <a16:creationId xmlns:a16="http://schemas.microsoft.com/office/drawing/2014/main" xmlns="" id="{8A2A092F-479C-4DF4-B15B-C3095F41AA01}"/>
                  </a:ext>
                </a:extLst>
              </p:cNvPr>
              <p:cNvGrpSpPr/>
              <p:nvPr/>
            </p:nvGrpSpPr>
            <p:grpSpPr>
              <a:xfrm>
                <a:off x="9200636" y="3002224"/>
                <a:ext cx="596547" cy="531805"/>
                <a:chOff x="9209059" y="3002224"/>
                <a:chExt cx="596547" cy="531805"/>
              </a:xfrm>
              <a:grpFill/>
            </p:grpSpPr>
            <p:sp>
              <p:nvSpPr>
                <p:cNvPr id="43" name="Freeform: Shape 29">
                  <a:extLst>
                    <a:ext uri="{FF2B5EF4-FFF2-40B4-BE49-F238E27FC236}">
                      <a16:creationId xmlns:a16="http://schemas.microsoft.com/office/drawing/2014/main" xmlns=""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44" name="Freeform: Shape 30">
                  <a:extLst>
                    <a:ext uri="{FF2B5EF4-FFF2-40B4-BE49-F238E27FC236}">
                      <a16:creationId xmlns:a16="http://schemas.microsoft.com/office/drawing/2014/main" xmlns=""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1" name="Star: 12 Points 27">
                <a:extLst>
                  <a:ext uri="{FF2B5EF4-FFF2-40B4-BE49-F238E27FC236}">
                    <a16:creationId xmlns:a16="http://schemas.microsoft.com/office/drawing/2014/main" xmlns=""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42" name="Oval 41">
                <a:extLst>
                  <a:ext uri="{FF2B5EF4-FFF2-40B4-BE49-F238E27FC236}">
                    <a16:creationId xmlns:a16="http://schemas.microsoft.com/office/drawing/2014/main" xmlns=""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5" name="TextBox 44"/>
            <p:cNvSpPr txBox="1"/>
            <p:nvPr/>
          </p:nvSpPr>
          <p:spPr>
            <a:xfrm>
              <a:off x="4366551" y="4611654"/>
              <a:ext cx="904543" cy="400167"/>
            </a:xfrm>
            <a:prstGeom prst="rect">
              <a:avLst/>
            </a:prstGeom>
            <a:noFill/>
          </p:spPr>
          <p:txBody>
            <a:bodyPr wrap="none" rtlCol="0">
              <a:spAutoFit/>
            </a:bodyPr>
            <a:lstStyle/>
            <a:p>
              <a:pPr algn="ctr" defTabSz="914225"/>
              <a:r>
                <a:rPr lang="en-US" sz="2000" dirty="0">
                  <a:solidFill>
                    <a:srgbClr val="0078D7"/>
                  </a:solidFill>
                  <a:latin typeface="Arial" panose="020B0604020202020204" pitchFamily="34" charset="0"/>
                  <a:ea typeface="Segoe UI Black" panose="020B0A02040204020203" pitchFamily="34" charset="0"/>
                  <a:cs typeface="Arial" panose="020B0604020202020204" pitchFamily="34" charset="0"/>
                </a:rPr>
                <a:t>99</a:t>
              </a:r>
              <a:r>
                <a:rPr lang="en-US" sz="12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.999%</a:t>
              </a:r>
            </a:p>
          </p:txBody>
        </p:sp>
      </p:grpSp>
      <p:grpSp>
        <p:nvGrpSpPr>
          <p:cNvPr id="5" name="Group 4"/>
          <p:cNvGrpSpPr/>
          <p:nvPr/>
        </p:nvGrpSpPr>
        <p:grpSpPr>
          <a:xfrm>
            <a:off x="6610789" y="3552936"/>
            <a:ext cx="4441305" cy="2590571"/>
            <a:chOff x="6610862" y="3552953"/>
            <a:chExt cx="4441935" cy="2590938"/>
          </a:xfrm>
        </p:grpSpPr>
        <p:sp>
          <p:nvSpPr>
            <p:cNvPr id="62" name="TextBox 61"/>
            <p:cNvSpPr txBox="1"/>
            <p:nvPr/>
          </p:nvSpPr>
          <p:spPr>
            <a:xfrm>
              <a:off x="6791312" y="3552953"/>
              <a:ext cx="1334209" cy="338602"/>
            </a:xfrm>
            <a:prstGeom prst="rect">
              <a:avLst/>
            </a:prstGeom>
            <a:noFill/>
          </p:spPr>
          <p:txBody>
            <a:bodyPr wrap="non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Throughput</a:t>
              </a:r>
            </a:p>
          </p:txBody>
        </p:sp>
        <p:sp>
          <p:nvSpPr>
            <p:cNvPr id="66" name="TextBox 65"/>
            <p:cNvSpPr txBox="1"/>
            <p:nvPr/>
          </p:nvSpPr>
          <p:spPr>
            <a:xfrm>
              <a:off x="9481680" y="3552953"/>
              <a:ext cx="1403147" cy="338602"/>
            </a:xfrm>
            <a:prstGeom prst="rect">
              <a:avLst/>
            </a:prstGeom>
            <a:noFill/>
          </p:spPr>
          <p:txBody>
            <a:bodyPr wrap="non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Consistency</a:t>
              </a:r>
            </a:p>
          </p:txBody>
        </p:sp>
        <p:grpSp>
          <p:nvGrpSpPr>
            <p:cNvPr id="47" name="Group 46">
              <a:extLst>
                <a:ext uri="{FF2B5EF4-FFF2-40B4-BE49-F238E27FC236}">
                  <a16:creationId xmlns:a16="http://schemas.microsoft.com/office/drawing/2014/main" xmlns="" id="{4DF029D3-9086-4835-B2F3-C6B0DF40B286}"/>
                </a:ext>
              </a:extLst>
            </p:cNvPr>
            <p:cNvGrpSpPr/>
            <p:nvPr/>
          </p:nvGrpSpPr>
          <p:grpSpPr>
            <a:xfrm>
              <a:off x="6610862" y="3995791"/>
              <a:ext cx="1693569" cy="2142934"/>
              <a:chOff x="9079741" y="2473250"/>
              <a:chExt cx="838336" cy="1060779"/>
            </a:xfrm>
            <a:solidFill>
              <a:srgbClr val="F3F3F3"/>
            </a:solidFill>
          </p:grpSpPr>
          <p:grpSp>
            <p:nvGrpSpPr>
              <p:cNvPr id="48" name="Group 47">
                <a:extLst>
                  <a:ext uri="{FF2B5EF4-FFF2-40B4-BE49-F238E27FC236}">
                    <a16:creationId xmlns:a16="http://schemas.microsoft.com/office/drawing/2014/main" xmlns="" id="{8A2A092F-479C-4DF4-B15B-C3095F41AA01}"/>
                  </a:ext>
                </a:extLst>
              </p:cNvPr>
              <p:cNvGrpSpPr/>
              <p:nvPr/>
            </p:nvGrpSpPr>
            <p:grpSpPr>
              <a:xfrm>
                <a:off x="9200636" y="3002224"/>
                <a:ext cx="596547" cy="531805"/>
                <a:chOff x="9209059" y="3002224"/>
                <a:chExt cx="596547" cy="531805"/>
              </a:xfrm>
              <a:grpFill/>
            </p:grpSpPr>
            <p:sp>
              <p:nvSpPr>
                <p:cNvPr id="51" name="Freeform: Shape 29">
                  <a:extLst>
                    <a:ext uri="{FF2B5EF4-FFF2-40B4-BE49-F238E27FC236}">
                      <a16:creationId xmlns:a16="http://schemas.microsoft.com/office/drawing/2014/main" xmlns=""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52" name="Freeform: Shape 30">
                  <a:extLst>
                    <a:ext uri="{FF2B5EF4-FFF2-40B4-BE49-F238E27FC236}">
                      <a16:creationId xmlns:a16="http://schemas.microsoft.com/office/drawing/2014/main" xmlns=""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9" name="Star: 12 Points 27">
                <a:extLst>
                  <a:ext uri="{FF2B5EF4-FFF2-40B4-BE49-F238E27FC236}">
                    <a16:creationId xmlns:a16="http://schemas.microsoft.com/office/drawing/2014/main" xmlns=""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50" name="Oval 49">
                <a:extLst>
                  <a:ext uri="{FF2B5EF4-FFF2-40B4-BE49-F238E27FC236}">
                    <a16:creationId xmlns:a16="http://schemas.microsoft.com/office/drawing/2014/main" xmlns=""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6" name="TextBox 45"/>
            <p:cNvSpPr txBox="1"/>
            <p:nvPr/>
          </p:nvSpPr>
          <p:spPr>
            <a:xfrm>
              <a:off x="7002110" y="4708966"/>
              <a:ext cx="936440" cy="265009"/>
            </a:xfrm>
            <a:prstGeom prst="rect">
              <a:avLst/>
            </a:prstGeom>
            <a:noFill/>
          </p:spPr>
          <p:txBody>
            <a:bodyPr wrap="square" rtlCol="0">
              <a:spAutoFit/>
            </a:bodyPr>
            <a:lstStyle/>
            <a:p>
              <a:pPr algn="ctr" defTabSz="914225"/>
              <a:r>
                <a:rPr lang="en-US" sz="11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Guaranteed</a:t>
              </a:r>
            </a:p>
          </p:txBody>
        </p:sp>
        <p:grpSp>
          <p:nvGrpSpPr>
            <p:cNvPr id="59" name="Group 58">
              <a:extLst>
                <a:ext uri="{FF2B5EF4-FFF2-40B4-BE49-F238E27FC236}">
                  <a16:creationId xmlns:a16="http://schemas.microsoft.com/office/drawing/2014/main" xmlns="" id="{4DF029D3-9086-4835-B2F3-C6B0DF40B286}"/>
                </a:ext>
              </a:extLst>
            </p:cNvPr>
            <p:cNvGrpSpPr/>
            <p:nvPr/>
          </p:nvGrpSpPr>
          <p:grpSpPr>
            <a:xfrm>
              <a:off x="9359228" y="4000957"/>
              <a:ext cx="1693569" cy="2142934"/>
              <a:chOff x="9079741" y="2473250"/>
              <a:chExt cx="838336" cy="1060779"/>
            </a:xfrm>
            <a:solidFill>
              <a:srgbClr val="F3F3F3"/>
            </a:solidFill>
          </p:grpSpPr>
          <p:grpSp>
            <p:nvGrpSpPr>
              <p:cNvPr id="60" name="Group 59">
                <a:extLst>
                  <a:ext uri="{FF2B5EF4-FFF2-40B4-BE49-F238E27FC236}">
                    <a16:creationId xmlns:a16="http://schemas.microsoft.com/office/drawing/2014/main" xmlns="" id="{8A2A092F-479C-4DF4-B15B-C3095F41AA01}"/>
                  </a:ext>
                </a:extLst>
              </p:cNvPr>
              <p:cNvGrpSpPr/>
              <p:nvPr/>
            </p:nvGrpSpPr>
            <p:grpSpPr>
              <a:xfrm>
                <a:off x="9200636" y="3002224"/>
                <a:ext cx="596547" cy="531805"/>
                <a:chOff x="9209059" y="3002224"/>
                <a:chExt cx="596547" cy="531805"/>
              </a:xfrm>
              <a:grpFill/>
            </p:grpSpPr>
            <p:sp>
              <p:nvSpPr>
                <p:cNvPr id="65" name="Freeform: Shape 29">
                  <a:extLst>
                    <a:ext uri="{FF2B5EF4-FFF2-40B4-BE49-F238E27FC236}">
                      <a16:creationId xmlns:a16="http://schemas.microsoft.com/office/drawing/2014/main" xmlns=""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8" name="Freeform: Shape 30">
                  <a:extLst>
                    <a:ext uri="{FF2B5EF4-FFF2-40B4-BE49-F238E27FC236}">
                      <a16:creationId xmlns:a16="http://schemas.microsoft.com/office/drawing/2014/main" xmlns=""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61" name="Star: 12 Points 27">
                <a:extLst>
                  <a:ext uri="{FF2B5EF4-FFF2-40B4-BE49-F238E27FC236}">
                    <a16:creationId xmlns:a16="http://schemas.microsoft.com/office/drawing/2014/main" xmlns=""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4" name="Oval 63">
                <a:extLst>
                  <a:ext uri="{FF2B5EF4-FFF2-40B4-BE49-F238E27FC236}">
                    <a16:creationId xmlns:a16="http://schemas.microsoft.com/office/drawing/2014/main" xmlns=""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69" name="TextBox 68"/>
            <p:cNvSpPr txBox="1"/>
            <p:nvPr/>
          </p:nvSpPr>
          <p:spPr>
            <a:xfrm>
              <a:off x="9750476" y="4714132"/>
              <a:ext cx="936440" cy="265009"/>
            </a:xfrm>
            <a:prstGeom prst="rect">
              <a:avLst/>
            </a:prstGeom>
            <a:noFill/>
          </p:spPr>
          <p:txBody>
            <a:bodyPr wrap="square" rtlCol="0">
              <a:spAutoFit/>
            </a:bodyPr>
            <a:lstStyle/>
            <a:p>
              <a:pPr algn="ctr" defTabSz="914225"/>
              <a:r>
                <a:rPr lang="en-US" sz="11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Guaranteed</a:t>
              </a:r>
            </a:p>
          </p:txBody>
        </p:sp>
      </p:grpSp>
    </p:spTree>
    <p:extLst>
      <p:ext uri="{BB962C8B-B14F-4D97-AF65-F5344CB8AC3E}">
        <p14:creationId xmlns:p14="http://schemas.microsoft.com/office/powerpoint/2010/main" xmlns="" val="2158579935"/>
      </p:ext>
    </p:extLst>
  </p:cSld>
  <p:clrMapOvr>
    <a:masterClrMapping/>
  </p:clrMapOvr>
  <p:transition spd="slow">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0068" y="289957"/>
            <a:ext cx="11665258" cy="899537"/>
          </a:xfrm>
        </p:spPr>
        <p:txBody>
          <a:bodyPr>
            <a:normAutofit fontScale="90000"/>
          </a:bodyPr>
          <a:lstStyle/>
          <a:p>
            <a:pPr algn="l"/>
            <a:r>
              <a:rPr lang="en-US" dirty="0">
                <a:latin typeface="Arial" panose="020B0604020202020204" pitchFamily="34" charset="0"/>
                <a:cs typeface="Arial" panose="020B0604020202020204" pitchFamily="34" charset="0"/>
              </a:rPr>
              <a:t>Trust your Data to Industry-Leading Security &amp; Compliance</a:t>
            </a:r>
          </a:p>
        </p:txBody>
      </p:sp>
      <p:sp>
        <p:nvSpPr>
          <p:cNvPr id="3" name="Text Placeholder 2"/>
          <p:cNvSpPr>
            <a:spLocks noGrp="1"/>
          </p:cNvSpPr>
          <p:nvPr>
            <p:ph type="body" sz="quarter" idx="10"/>
          </p:nvPr>
        </p:nvSpPr>
        <p:spPr>
          <a:xfrm>
            <a:off x="316360" y="1811990"/>
            <a:ext cx="5852938" cy="829971"/>
          </a:xfrm>
        </p:spPr>
        <p:txBody>
          <a:bodyPr/>
          <a:lstStyle/>
          <a:p>
            <a:pPr lvl="0"/>
            <a:r>
              <a:rPr lang="en-US" sz="1600" dirty="0"/>
              <a:t>Azure is the world’s most trusted cloud, with more certifications than any other cloud provider.</a:t>
            </a:r>
          </a:p>
          <a:p>
            <a:pPr defTabSz="914225">
              <a:spcBef>
                <a:spcPts val="1000"/>
              </a:spcBef>
              <a:buClr>
                <a:schemeClr val="bg1"/>
              </a:buClr>
              <a:buSzTx/>
            </a:pPr>
            <a:endParaRPr lang="en-US" sz="1200" spc="50" dirty="0">
              <a:ea typeface="Segoe UI Semilight" charset="0"/>
            </a:endParaRPr>
          </a:p>
        </p:txBody>
      </p:sp>
      <p:grpSp>
        <p:nvGrpSpPr>
          <p:cNvPr id="13" name="Group 12">
            <a:extLst>
              <a:ext uri="{FF2B5EF4-FFF2-40B4-BE49-F238E27FC236}">
                <a16:creationId xmlns:a16="http://schemas.microsoft.com/office/drawing/2014/main" xmlns="" id="{684EDD64-DCBF-4657-8F05-4AD9B8753EF9}"/>
              </a:ext>
            </a:extLst>
          </p:cNvPr>
          <p:cNvGrpSpPr/>
          <p:nvPr/>
        </p:nvGrpSpPr>
        <p:grpSpPr>
          <a:xfrm>
            <a:off x="7853334" y="2976940"/>
            <a:ext cx="2324680" cy="2462520"/>
            <a:chOff x="8436858" y="2535046"/>
            <a:chExt cx="1539405" cy="1630683"/>
          </a:xfrm>
          <a:noFill/>
        </p:grpSpPr>
        <p:sp>
          <p:nvSpPr>
            <p:cNvPr id="14" name="Freeform 764">
              <a:extLst>
                <a:ext uri="{FF2B5EF4-FFF2-40B4-BE49-F238E27FC236}">
                  <a16:creationId xmlns:a16="http://schemas.microsoft.com/office/drawing/2014/main" xmlns="" id="{3CE76370-EDC0-4DD4-8920-C40300765F56}"/>
                </a:ext>
              </a:extLst>
            </p:cNvPr>
            <p:cNvSpPr>
              <a:spLocks/>
            </p:cNvSpPr>
            <p:nvPr/>
          </p:nvSpPr>
          <p:spPr bwMode="auto">
            <a:xfrm>
              <a:off x="8436858" y="2535046"/>
              <a:ext cx="1539405" cy="1630683"/>
            </a:xfrm>
            <a:custGeom>
              <a:avLst/>
              <a:gdLst>
                <a:gd name="T0" fmla="*/ 440 w 455"/>
                <a:gd name="T1" fmla="*/ 67 h 493"/>
                <a:gd name="T2" fmla="*/ 228 w 455"/>
                <a:gd name="T3" fmla="*/ 0 h 493"/>
                <a:gd name="T4" fmla="*/ 16 w 455"/>
                <a:gd name="T5" fmla="*/ 67 h 493"/>
                <a:gd name="T6" fmla="*/ 228 w 455"/>
                <a:gd name="T7" fmla="*/ 493 h 493"/>
                <a:gd name="T8" fmla="*/ 440 w 455"/>
                <a:gd name="T9" fmla="*/ 67 h 493"/>
              </a:gdLst>
              <a:ahLst/>
              <a:cxnLst>
                <a:cxn ang="0">
                  <a:pos x="T0" y="T1"/>
                </a:cxn>
                <a:cxn ang="0">
                  <a:pos x="T2" y="T3"/>
                </a:cxn>
                <a:cxn ang="0">
                  <a:pos x="T4" y="T5"/>
                </a:cxn>
                <a:cxn ang="0">
                  <a:pos x="T6" y="T7"/>
                </a:cxn>
                <a:cxn ang="0">
                  <a:pos x="T8" y="T9"/>
                </a:cxn>
              </a:cxnLst>
              <a:rect l="0" t="0" r="r" b="b"/>
              <a:pathLst>
                <a:path w="455" h="493">
                  <a:moveTo>
                    <a:pt x="440" y="67"/>
                  </a:moveTo>
                  <a:cubicBezTo>
                    <a:pt x="324" y="67"/>
                    <a:pt x="228" y="0"/>
                    <a:pt x="228" y="0"/>
                  </a:cubicBezTo>
                  <a:cubicBezTo>
                    <a:pt x="228" y="0"/>
                    <a:pt x="131" y="67"/>
                    <a:pt x="16" y="67"/>
                  </a:cubicBezTo>
                  <a:cubicBezTo>
                    <a:pt x="16" y="67"/>
                    <a:pt x="0" y="414"/>
                    <a:pt x="228" y="493"/>
                  </a:cubicBezTo>
                  <a:cubicBezTo>
                    <a:pt x="455" y="414"/>
                    <a:pt x="440" y="67"/>
                    <a:pt x="440" y="67"/>
                  </a:cubicBezTo>
                </a:path>
              </a:pathLst>
            </a:custGeom>
            <a:noFill/>
            <a:ln w="12700">
              <a:solidFill>
                <a:srgbClr val="0177D7"/>
              </a:solidFill>
              <a:miter lim="800000"/>
            </a:ln>
          </p:spPr>
          <p:txBody>
            <a:bodyPr vert="horz" wrap="square" lIns="89630" tIns="44814" rIns="89630" bIns="44814" numCol="1" anchor="t" anchorCtr="0" compatLnSpc="1">
              <a:prstTxWarp prst="textNoShape">
                <a:avLst/>
              </a:prstTxWarp>
            </a:bodyPr>
            <a:lstStyle/>
            <a:p>
              <a:pPr defTabSz="914225"/>
              <a:endParaRPr lang="en-US" sz="1765" dirty="0">
                <a:solidFill>
                  <a:srgbClr val="505050"/>
                </a:solidFill>
                <a:latin typeface="Arial" panose="020B0604020202020204" pitchFamily="34" charset="0"/>
              </a:endParaRPr>
            </a:p>
          </p:txBody>
        </p:sp>
        <p:sp>
          <p:nvSpPr>
            <p:cNvPr id="15" name="Freeform 785">
              <a:extLst>
                <a:ext uri="{FF2B5EF4-FFF2-40B4-BE49-F238E27FC236}">
                  <a16:creationId xmlns:a16="http://schemas.microsoft.com/office/drawing/2014/main" xmlns="" id="{01FA826D-5913-4B7F-97CB-0AEF159A722A}"/>
                </a:ext>
              </a:extLst>
            </p:cNvPr>
            <p:cNvSpPr>
              <a:spLocks/>
            </p:cNvSpPr>
            <p:nvPr/>
          </p:nvSpPr>
          <p:spPr bwMode="auto">
            <a:xfrm>
              <a:off x="8961782" y="2893235"/>
              <a:ext cx="489553" cy="794032"/>
            </a:xfrm>
            <a:custGeom>
              <a:avLst/>
              <a:gdLst>
                <a:gd name="connsiteX0" fmla="*/ 850106 w 1704975"/>
                <a:gd name="connsiteY0" fmla="*/ 1681163 h 2765425"/>
                <a:gd name="connsiteX1" fmla="*/ 677862 w 1704975"/>
                <a:gd name="connsiteY1" fmla="*/ 1857642 h 2765425"/>
                <a:gd name="connsiteX2" fmla="*/ 791051 w 1704975"/>
                <a:gd name="connsiteY2" fmla="*/ 2019415 h 2765425"/>
                <a:gd name="connsiteX3" fmla="*/ 791051 w 1704975"/>
                <a:gd name="connsiteY3" fmla="*/ 2293938 h 2765425"/>
                <a:gd name="connsiteX4" fmla="*/ 909161 w 1704975"/>
                <a:gd name="connsiteY4" fmla="*/ 2293938 h 2765425"/>
                <a:gd name="connsiteX5" fmla="*/ 909161 w 1704975"/>
                <a:gd name="connsiteY5" fmla="*/ 2019415 h 2765425"/>
                <a:gd name="connsiteX6" fmla="*/ 1022350 w 1704975"/>
                <a:gd name="connsiteY6" fmla="*/ 1857642 h 2765425"/>
                <a:gd name="connsiteX7" fmla="*/ 850106 w 1704975"/>
                <a:gd name="connsiteY7" fmla="*/ 1681163 h 2765425"/>
                <a:gd name="connsiteX8" fmla="*/ 850826 w 1704975"/>
                <a:gd name="connsiteY8" fmla="*/ 230842 h 2765425"/>
                <a:gd name="connsiteX9" fmla="*/ 561044 w 1704975"/>
                <a:gd name="connsiteY9" fmla="*/ 525534 h 2765425"/>
                <a:gd name="connsiteX10" fmla="*/ 561044 w 1704975"/>
                <a:gd name="connsiteY10" fmla="*/ 1118601 h 2765425"/>
                <a:gd name="connsiteX11" fmla="*/ 561044 w 1704975"/>
                <a:gd name="connsiteY11" fmla="*/ 1165225 h 2765425"/>
                <a:gd name="connsiteX12" fmla="*/ 1145520 w 1704975"/>
                <a:gd name="connsiteY12" fmla="*/ 1165225 h 2765425"/>
                <a:gd name="connsiteX13" fmla="*/ 1145520 w 1704975"/>
                <a:gd name="connsiteY13" fmla="*/ 1084017 h 2765425"/>
                <a:gd name="connsiteX14" fmla="*/ 1145520 w 1704975"/>
                <a:gd name="connsiteY14" fmla="*/ 525534 h 2765425"/>
                <a:gd name="connsiteX15" fmla="*/ 850826 w 1704975"/>
                <a:gd name="connsiteY15" fmla="*/ 230842 h 2765425"/>
                <a:gd name="connsiteX16" fmla="*/ 850826 w 1704975"/>
                <a:gd name="connsiteY16" fmla="*/ 0 h 2765425"/>
                <a:gd name="connsiteX17" fmla="*/ 1376363 w 1704975"/>
                <a:gd name="connsiteY17" fmla="*/ 525534 h 2765425"/>
                <a:gd name="connsiteX18" fmla="*/ 1376363 w 1704975"/>
                <a:gd name="connsiteY18" fmla="*/ 1165225 h 2765425"/>
                <a:gd name="connsiteX19" fmla="*/ 1704975 w 1704975"/>
                <a:gd name="connsiteY19" fmla="*/ 1165225 h 2765425"/>
                <a:gd name="connsiteX20" fmla="*/ 1704975 w 1704975"/>
                <a:gd name="connsiteY20" fmla="*/ 2765425 h 2765425"/>
                <a:gd name="connsiteX21" fmla="*/ 0 w 1704975"/>
                <a:gd name="connsiteY21" fmla="*/ 2765425 h 2765425"/>
                <a:gd name="connsiteX22" fmla="*/ 0 w 1704975"/>
                <a:gd name="connsiteY22" fmla="*/ 1165225 h 2765425"/>
                <a:gd name="connsiteX23" fmla="*/ 330200 w 1704975"/>
                <a:gd name="connsiteY23" fmla="*/ 1165225 h 2765425"/>
                <a:gd name="connsiteX24" fmla="*/ 330200 w 1704975"/>
                <a:gd name="connsiteY24" fmla="*/ 1084017 h 2765425"/>
                <a:gd name="connsiteX25" fmla="*/ 330200 w 1704975"/>
                <a:gd name="connsiteY25" fmla="*/ 525534 h 2765425"/>
                <a:gd name="connsiteX26" fmla="*/ 850826 w 1704975"/>
                <a:gd name="connsiteY26" fmla="*/ 0 h 276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4975" h="2765425">
                  <a:moveTo>
                    <a:pt x="850106" y="1681163"/>
                  </a:moveTo>
                  <a:cubicBezTo>
                    <a:pt x="756602" y="1681163"/>
                    <a:pt x="677862" y="1759598"/>
                    <a:pt x="677862" y="1857642"/>
                  </a:cubicBezTo>
                  <a:cubicBezTo>
                    <a:pt x="677862" y="1931175"/>
                    <a:pt x="727075" y="1994904"/>
                    <a:pt x="791051" y="2019415"/>
                  </a:cubicBezTo>
                  <a:cubicBezTo>
                    <a:pt x="791051" y="2293938"/>
                    <a:pt x="791051" y="2293938"/>
                    <a:pt x="791051" y="2293938"/>
                  </a:cubicBezTo>
                  <a:cubicBezTo>
                    <a:pt x="909161" y="2293938"/>
                    <a:pt x="909161" y="2293938"/>
                    <a:pt x="909161" y="2293938"/>
                  </a:cubicBezTo>
                  <a:cubicBezTo>
                    <a:pt x="909161" y="2019415"/>
                    <a:pt x="909161" y="2019415"/>
                    <a:pt x="909161" y="2019415"/>
                  </a:cubicBezTo>
                  <a:cubicBezTo>
                    <a:pt x="978059" y="1994904"/>
                    <a:pt x="1022350" y="1931175"/>
                    <a:pt x="1022350" y="1857642"/>
                  </a:cubicBezTo>
                  <a:cubicBezTo>
                    <a:pt x="1022350" y="1759598"/>
                    <a:pt x="948531" y="1681163"/>
                    <a:pt x="850106" y="1681163"/>
                  </a:cubicBezTo>
                  <a:close/>
                  <a:moveTo>
                    <a:pt x="850826" y="230842"/>
                  </a:moveTo>
                  <a:cubicBezTo>
                    <a:pt x="688744" y="230842"/>
                    <a:pt x="561044" y="363453"/>
                    <a:pt x="561044" y="525534"/>
                  </a:cubicBezTo>
                  <a:cubicBezTo>
                    <a:pt x="561044" y="864430"/>
                    <a:pt x="561044" y="1033877"/>
                    <a:pt x="561044" y="1118601"/>
                  </a:cubicBezTo>
                  <a:lnTo>
                    <a:pt x="561044" y="1165225"/>
                  </a:lnTo>
                  <a:lnTo>
                    <a:pt x="1145520" y="1165225"/>
                  </a:lnTo>
                  <a:lnTo>
                    <a:pt x="1145520" y="1084017"/>
                  </a:lnTo>
                  <a:cubicBezTo>
                    <a:pt x="1145520" y="525534"/>
                    <a:pt x="1145520" y="525534"/>
                    <a:pt x="1145520" y="525534"/>
                  </a:cubicBezTo>
                  <a:cubicBezTo>
                    <a:pt x="1145520" y="363453"/>
                    <a:pt x="1012908" y="230842"/>
                    <a:pt x="850826" y="230842"/>
                  </a:cubicBezTo>
                  <a:close/>
                  <a:moveTo>
                    <a:pt x="850826" y="0"/>
                  </a:moveTo>
                  <a:cubicBezTo>
                    <a:pt x="1140608" y="0"/>
                    <a:pt x="1376363" y="235754"/>
                    <a:pt x="1376363" y="525534"/>
                  </a:cubicBezTo>
                  <a:lnTo>
                    <a:pt x="1376363" y="1165225"/>
                  </a:lnTo>
                  <a:lnTo>
                    <a:pt x="1704975" y="1165225"/>
                  </a:lnTo>
                  <a:lnTo>
                    <a:pt x="1704975" y="2765425"/>
                  </a:lnTo>
                  <a:lnTo>
                    <a:pt x="0" y="2765425"/>
                  </a:lnTo>
                  <a:lnTo>
                    <a:pt x="0" y="1165225"/>
                  </a:lnTo>
                  <a:lnTo>
                    <a:pt x="330200" y="1165225"/>
                  </a:lnTo>
                  <a:lnTo>
                    <a:pt x="330200" y="1084017"/>
                  </a:lnTo>
                  <a:cubicBezTo>
                    <a:pt x="330200" y="525534"/>
                    <a:pt x="330200" y="525534"/>
                    <a:pt x="330200" y="525534"/>
                  </a:cubicBezTo>
                  <a:cubicBezTo>
                    <a:pt x="330200" y="235754"/>
                    <a:pt x="561044" y="0"/>
                    <a:pt x="850826" y="0"/>
                  </a:cubicBezTo>
                  <a:close/>
                </a:path>
              </a:pathLst>
            </a:custGeom>
            <a:grpFill/>
            <a:ln w="12700">
              <a:solidFill>
                <a:schemeClr val="tx2"/>
              </a:solidFill>
              <a:miter lim="800000"/>
              <a:headEnd/>
              <a:tailEnd/>
            </a:ln>
          </p:spPr>
          <p:txBody>
            <a:bodyPr vert="horz" wrap="square" lIns="91427" tIns="45713" rIns="91427" bIns="45713" numCol="1" anchor="t" anchorCtr="0" compatLnSpc="1">
              <a:prstTxWarp prst="textNoShape">
                <a:avLst/>
              </a:prstTxWarp>
              <a:noAutofit/>
            </a:bodyPr>
            <a:lstStyle/>
            <a:p>
              <a:pPr defTabSz="914225">
                <a:defRPr/>
              </a:pPr>
              <a:endParaRPr lang="en-US" kern="0" dirty="0">
                <a:solidFill>
                  <a:srgbClr val="505050"/>
                </a:solidFill>
                <a:latin typeface="Arial" panose="020B0604020202020204" pitchFamily="34" charset="0"/>
              </a:endParaRPr>
            </a:p>
          </p:txBody>
        </p:sp>
      </p:grpSp>
      <p:sp>
        <p:nvSpPr>
          <p:cNvPr id="2" name="Rectangle 1"/>
          <p:cNvSpPr/>
          <p:nvPr/>
        </p:nvSpPr>
        <p:spPr>
          <a:xfrm>
            <a:off x="359570" y="2515251"/>
            <a:ext cx="6095136" cy="1481478"/>
          </a:xfrm>
          <a:prstGeom prst="rect">
            <a:avLst/>
          </a:prstGeom>
        </p:spPr>
        <p:txBody>
          <a:bodyPr>
            <a:spAutoFit/>
          </a:bodyPr>
          <a:lstStyle/>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Enterprise grade security </a:t>
            </a:r>
          </a:p>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Encryption at Rest and Transit</a:t>
            </a:r>
          </a:p>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Encryption is enabled automatically by default </a:t>
            </a:r>
          </a:p>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Comprehensive Azure compliance certification</a:t>
            </a:r>
          </a:p>
        </p:txBody>
      </p:sp>
      <p:grpSp>
        <p:nvGrpSpPr>
          <p:cNvPr id="4" name="Group 3"/>
          <p:cNvGrpSpPr/>
          <p:nvPr/>
        </p:nvGrpSpPr>
        <p:grpSpPr>
          <a:xfrm>
            <a:off x="6920386" y="1990693"/>
            <a:ext cx="4444492" cy="4386006"/>
            <a:chOff x="7128847" y="1677971"/>
            <a:chExt cx="4445122" cy="4386629"/>
          </a:xfrm>
        </p:grpSpPr>
        <p:grpSp>
          <p:nvGrpSpPr>
            <p:cNvPr id="9" name="Group 8"/>
            <p:cNvGrpSpPr/>
            <p:nvPr/>
          </p:nvGrpSpPr>
          <p:grpSpPr>
            <a:xfrm>
              <a:off x="10355568" y="1678135"/>
              <a:ext cx="656510" cy="656510"/>
              <a:chOff x="1453808" y="2147980"/>
              <a:chExt cx="177800" cy="177800"/>
            </a:xfrm>
          </p:grpSpPr>
          <p:sp>
            <p:nvSpPr>
              <p:cNvPr id="10" name="Oval 9"/>
              <p:cNvSpPr/>
              <p:nvPr/>
            </p:nvSpPr>
            <p:spPr bwMode="auto">
              <a:xfrm>
                <a:off x="1453808" y="2147980"/>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 name="Freeform 10"/>
              <p:cNvSpPr/>
              <p:nvPr/>
            </p:nvSpPr>
            <p:spPr bwMode="auto">
              <a:xfrm>
                <a:off x="1490321" y="2203543"/>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12" name="Group 11"/>
            <p:cNvGrpSpPr/>
            <p:nvPr/>
          </p:nvGrpSpPr>
          <p:grpSpPr>
            <a:xfrm>
              <a:off x="7128847" y="4217678"/>
              <a:ext cx="442757" cy="442757"/>
              <a:chOff x="1517650" y="1863725"/>
              <a:chExt cx="177800" cy="177800"/>
            </a:xfrm>
          </p:grpSpPr>
          <p:sp>
            <p:nvSpPr>
              <p:cNvPr id="16" name="Oval 15"/>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7" name="Freeform 16"/>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18" name="Group 17"/>
            <p:cNvGrpSpPr/>
            <p:nvPr/>
          </p:nvGrpSpPr>
          <p:grpSpPr>
            <a:xfrm>
              <a:off x="10652015" y="4660435"/>
              <a:ext cx="921954" cy="921954"/>
              <a:chOff x="1517650" y="1863725"/>
              <a:chExt cx="177800" cy="177800"/>
            </a:xfrm>
          </p:grpSpPr>
          <p:sp>
            <p:nvSpPr>
              <p:cNvPr id="19" name="Oval 18"/>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0" name="Freeform 19"/>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21" name="Group 20"/>
            <p:cNvGrpSpPr/>
            <p:nvPr/>
          </p:nvGrpSpPr>
          <p:grpSpPr>
            <a:xfrm>
              <a:off x="7198616" y="1677971"/>
              <a:ext cx="598236" cy="598236"/>
              <a:chOff x="1567855" y="1980501"/>
              <a:chExt cx="177800" cy="177800"/>
            </a:xfrm>
          </p:grpSpPr>
          <p:sp>
            <p:nvSpPr>
              <p:cNvPr id="22" name="Oval 21"/>
              <p:cNvSpPr/>
              <p:nvPr/>
            </p:nvSpPr>
            <p:spPr bwMode="auto">
              <a:xfrm>
                <a:off x="1567855" y="1980501"/>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 name="Freeform 22"/>
              <p:cNvSpPr/>
              <p:nvPr/>
            </p:nvSpPr>
            <p:spPr bwMode="auto">
              <a:xfrm>
                <a:off x="1604368" y="2036064"/>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24" name="Group 23"/>
            <p:cNvGrpSpPr/>
            <p:nvPr/>
          </p:nvGrpSpPr>
          <p:grpSpPr>
            <a:xfrm>
              <a:off x="8371008" y="5778599"/>
              <a:ext cx="286001" cy="286001"/>
              <a:chOff x="1517650" y="1863725"/>
              <a:chExt cx="177800" cy="177800"/>
            </a:xfrm>
          </p:grpSpPr>
          <p:sp>
            <p:nvSpPr>
              <p:cNvPr id="25" name="Oval 24"/>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Freeform 25"/>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27" name="Group 26"/>
            <p:cNvGrpSpPr/>
            <p:nvPr/>
          </p:nvGrpSpPr>
          <p:grpSpPr>
            <a:xfrm>
              <a:off x="11098640" y="3011830"/>
              <a:ext cx="286001" cy="286001"/>
              <a:chOff x="1517650" y="1863725"/>
              <a:chExt cx="177800" cy="177800"/>
            </a:xfrm>
          </p:grpSpPr>
          <p:sp>
            <p:nvSpPr>
              <p:cNvPr id="28" name="Oval 27"/>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9" name="Freeform 28"/>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spTree>
    <p:extLst>
      <p:ext uri="{BB962C8B-B14F-4D97-AF65-F5344CB8AC3E}">
        <p14:creationId xmlns:p14="http://schemas.microsoft.com/office/powerpoint/2010/main" xmlns="" val="1799432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798FD9-AEFE-43CA-BA83-2E99A4F26D0A}"/>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xmlns="" id="{54687B13-94E5-4827-B3AA-5377A0D06B2E}"/>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Resource Model</a:t>
            </a:r>
            <a:endParaRPr lang="en-US" dirty="0"/>
          </a:p>
        </p:txBody>
      </p:sp>
    </p:spTree>
    <p:extLst>
      <p:ext uri="{BB962C8B-B14F-4D97-AF65-F5344CB8AC3E}">
        <p14:creationId xmlns:p14="http://schemas.microsoft.com/office/powerpoint/2010/main" xmlns="" val="41371451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89A2EE-5B8C-40B3-8852-4E431CE01E78}"/>
              </a:ext>
            </a:extLst>
          </p:cNvPr>
          <p:cNvSpPr>
            <a:spLocks noGrp="1"/>
          </p:cNvSpPr>
          <p:nvPr>
            <p:ph type="body" sz="quarter" idx="10"/>
          </p:nvPr>
        </p:nvSpPr>
        <p:spPr>
          <a:xfrm>
            <a:off x="269240" y="1591729"/>
            <a:ext cx="5265119" cy="461665"/>
          </a:xfrm>
        </p:spPr>
        <p:txBody>
          <a:bodyPr>
            <a:normAutofit/>
          </a:bodyPr>
          <a:lstStyle/>
          <a:p>
            <a:endParaRPr lang="en-US"/>
          </a:p>
        </p:txBody>
      </p:sp>
      <p:sp>
        <p:nvSpPr>
          <p:cNvPr id="3" name="Title 2">
            <a:extLst>
              <a:ext uri="{FF2B5EF4-FFF2-40B4-BE49-F238E27FC236}">
                <a16:creationId xmlns:a16="http://schemas.microsoft.com/office/drawing/2014/main" xmlns="" id="{D7A3EBEC-78C5-4066-974F-B03C7B478B32}"/>
              </a:ext>
            </a:extLst>
          </p:cNvPr>
          <p:cNvSpPr>
            <a:spLocks noGrp="1"/>
          </p:cNvSpPr>
          <p:nvPr>
            <p:ph type="title"/>
          </p:nvPr>
        </p:nvSpPr>
        <p:spPr/>
        <p:txBody>
          <a:bodyPr/>
          <a:lstStyle/>
          <a:p>
            <a:r>
              <a:rPr lang="en-US"/>
              <a:t>Resource Model</a:t>
            </a:r>
          </a:p>
        </p:txBody>
      </p:sp>
      <p:cxnSp>
        <p:nvCxnSpPr>
          <p:cNvPr id="33" name="Connector: Elbow 32">
            <a:extLst>
              <a:ext uri="{FF2B5EF4-FFF2-40B4-BE49-F238E27FC236}">
                <a16:creationId xmlns:a16="http://schemas.microsoft.com/office/drawing/2014/main" xmlns="" id="{9CBFD5BB-B113-43DF-B85F-39A8E45FD366}"/>
              </a:ext>
            </a:extLst>
          </p:cNvPr>
          <p:cNvCxnSpPr>
            <a:cxnSpLocks/>
            <a:stCxn id="35" idx="2"/>
            <a:endCxn id="13" idx="1"/>
          </p:cNvCxnSpPr>
          <p:nvPr/>
        </p:nvCxnSpPr>
        <p:spPr>
          <a:xfrm rot="16200000" flipH="1">
            <a:off x="7746257" y="2252972"/>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xmlns="" id="{B7C29787-FA95-4A9E-9A23-557DBF09C44A}"/>
              </a:ext>
            </a:extLst>
          </p:cNvPr>
          <p:cNvCxnSpPr>
            <a:cxnSpLocks/>
            <a:stCxn id="13" idx="2"/>
            <a:endCxn id="20" idx="1"/>
          </p:cNvCxnSpPr>
          <p:nvPr/>
        </p:nvCxnSpPr>
        <p:spPr>
          <a:xfrm rot="16200000" flipH="1">
            <a:off x="8672369" y="3193832"/>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xmlns="" id="{6284DE09-D5CE-4763-AD87-75BB32116D35}"/>
              </a:ext>
            </a:extLst>
          </p:cNvPr>
          <p:cNvSpPr/>
          <p:nvPr/>
        </p:nvSpPr>
        <p:spPr>
          <a:xfrm>
            <a:off x="7467551" y="1600342"/>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39" name="Connector: Elbow 38">
            <a:extLst>
              <a:ext uri="{FF2B5EF4-FFF2-40B4-BE49-F238E27FC236}">
                <a16:creationId xmlns:a16="http://schemas.microsoft.com/office/drawing/2014/main" xmlns="" id="{F9C036AF-BF4D-4FC0-A6F6-9FFFABF41034}"/>
              </a:ext>
            </a:extLst>
          </p:cNvPr>
          <p:cNvCxnSpPr>
            <a:cxnSpLocks/>
            <a:stCxn id="20" idx="2"/>
            <a:endCxn id="24" idx="1"/>
          </p:cNvCxnSpPr>
          <p:nvPr/>
        </p:nvCxnSpPr>
        <p:spPr>
          <a:xfrm rot="16200000" flipH="1">
            <a:off x="9658466" y="4194679"/>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xmlns="" id="{9AE0E277-F273-4614-8BF8-0852AB1E9A7B}"/>
              </a:ext>
            </a:extLst>
          </p:cNvPr>
          <p:cNvGrpSpPr/>
          <p:nvPr/>
        </p:nvGrpSpPr>
        <p:grpSpPr>
          <a:xfrm>
            <a:off x="8333677" y="2474746"/>
            <a:ext cx="1025826" cy="604852"/>
            <a:chOff x="9117601" y="1599941"/>
            <a:chExt cx="1025826" cy="604852"/>
          </a:xfrm>
          <a:solidFill>
            <a:schemeClr val="bg1">
              <a:lumMod val="95000"/>
            </a:schemeClr>
          </a:solidFill>
        </p:grpSpPr>
        <p:sp>
          <p:nvSpPr>
            <p:cNvPr id="15" name="Rectangle 14">
              <a:extLst>
                <a:ext uri="{FF2B5EF4-FFF2-40B4-BE49-F238E27FC236}">
                  <a16:creationId xmlns:a16="http://schemas.microsoft.com/office/drawing/2014/main" xmlns="" id="{38EBF3BF-7DB1-4CA3-8BC4-B7F444598E0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14" name="Rectangle 13">
              <a:extLst>
                <a:ext uri="{FF2B5EF4-FFF2-40B4-BE49-F238E27FC236}">
                  <a16:creationId xmlns:a16="http://schemas.microsoft.com/office/drawing/2014/main" xmlns="" id="{8F0CDC52-870C-4266-8FFA-2A070F07B71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13" name="Rectangle 12">
              <a:extLst>
                <a:ext uri="{FF2B5EF4-FFF2-40B4-BE49-F238E27FC236}">
                  <a16:creationId xmlns:a16="http://schemas.microsoft.com/office/drawing/2014/main" xmlns="" id="{08FA6DFA-94D2-45E0-A26A-4D61EE3C2A9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17" name="Group 16">
            <a:extLst>
              <a:ext uri="{FF2B5EF4-FFF2-40B4-BE49-F238E27FC236}">
                <a16:creationId xmlns:a16="http://schemas.microsoft.com/office/drawing/2014/main" xmlns="" id="{D1EDE26F-31EC-4810-A1EA-BC0B8E35ADF0}"/>
              </a:ext>
            </a:extLst>
          </p:cNvPr>
          <p:cNvGrpSpPr/>
          <p:nvPr/>
        </p:nvGrpSpPr>
        <p:grpSpPr>
          <a:xfrm>
            <a:off x="9319775" y="3475592"/>
            <a:ext cx="1025826" cy="604852"/>
            <a:chOff x="9117601" y="1599941"/>
            <a:chExt cx="1025826" cy="604852"/>
          </a:xfrm>
          <a:solidFill>
            <a:schemeClr val="bg1">
              <a:lumMod val="95000"/>
            </a:schemeClr>
          </a:solidFill>
        </p:grpSpPr>
        <p:sp>
          <p:nvSpPr>
            <p:cNvPr id="18" name="Rectangle 17">
              <a:extLst>
                <a:ext uri="{FF2B5EF4-FFF2-40B4-BE49-F238E27FC236}">
                  <a16:creationId xmlns:a16="http://schemas.microsoft.com/office/drawing/2014/main" xmlns="" id="{695D5362-D1B1-4F63-8DFD-B09F7FC36FF7}"/>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19" name="Rectangle 18">
              <a:extLst>
                <a:ext uri="{FF2B5EF4-FFF2-40B4-BE49-F238E27FC236}">
                  <a16:creationId xmlns:a16="http://schemas.microsoft.com/office/drawing/2014/main" xmlns="" id="{A2E824DE-83D5-44A0-822C-7ADC5EA4F43D}"/>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0" name="Rectangle 19">
              <a:extLst>
                <a:ext uri="{FF2B5EF4-FFF2-40B4-BE49-F238E27FC236}">
                  <a16:creationId xmlns:a16="http://schemas.microsoft.com/office/drawing/2014/main" xmlns="" id="{0E02045D-5213-4E19-B63C-4C381E0199FE}"/>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21" name="Group 20">
            <a:extLst>
              <a:ext uri="{FF2B5EF4-FFF2-40B4-BE49-F238E27FC236}">
                <a16:creationId xmlns:a16="http://schemas.microsoft.com/office/drawing/2014/main" xmlns="" id="{F6D174A1-918F-4090-866F-195FBAD58DC0}"/>
              </a:ext>
            </a:extLst>
          </p:cNvPr>
          <p:cNvGrpSpPr/>
          <p:nvPr/>
        </p:nvGrpSpPr>
        <p:grpSpPr>
          <a:xfrm>
            <a:off x="10305873" y="4476439"/>
            <a:ext cx="1025826" cy="604852"/>
            <a:chOff x="9117601" y="1599941"/>
            <a:chExt cx="1025826" cy="604852"/>
          </a:xfrm>
          <a:solidFill>
            <a:schemeClr val="bg1">
              <a:lumMod val="95000"/>
            </a:schemeClr>
          </a:solidFill>
        </p:grpSpPr>
        <p:sp>
          <p:nvSpPr>
            <p:cNvPr id="22" name="Rectangle 21">
              <a:extLst>
                <a:ext uri="{FF2B5EF4-FFF2-40B4-BE49-F238E27FC236}">
                  <a16:creationId xmlns:a16="http://schemas.microsoft.com/office/drawing/2014/main" xmlns="" id="{0B83335E-A1D9-4416-B469-AB042BD9D2D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3" name="Rectangle 22">
              <a:extLst>
                <a:ext uri="{FF2B5EF4-FFF2-40B4-BE49-F238E27FC236}">
                  <a16:creationId xmlns:a16="http://schemas.microsoft.com/office/drawing/2014/main" xmlns="" id="{701CCFE3-FB84-450D-84FE-B3B9997060B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4" name="Rectangle 23">
              <a:extLst>
                <a:ext uri="{FF2B5EF4-FFF2-40B4-BE49-F238E27FC236}">
                  <a16:creationId xmlns:a16="http://schemas.microsoft.com/office/drawing/2014/main" xmlns="" id="{71595C45-8FFB-4ACC-A470-F3F40929F66F}"/>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Tree>
    <p:extLst>
      <p:ext uri="{BB962C8B-B14F-4D97-AF65-F5344CB8AC3E}">
        <p14:creationId xmlns:p14="http://schemas.microsoft.com/office/powerpoint/2010/main" xmlns="" val="340312483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or: Elbow 24">
            <a:extLst>
              <a:ext uri="{FF2B5EF4-FFF2-40B4-BE49-F238E27FC236}">
                <a16:creationId xmlns:a16="http://schemas.microsoft.com/office/drawing/2014/main" xmlns="" id="{182C01B6-1BA8-4642-9246-68BAA29CB925}"/>
              </a:ext>
            </a:extLst>
          </p:cNvPr>
          <p:cNvCxnSpPr>
            <a:cxnSpLocks/>
            <a:stCxn id="27" idx="2"/>
            <a:endCxn id="32"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xmlns="" id="{1008030E-A2D6-4131-B92E-794937543746}"/>
              </a:ext>
            </a:extLst>
          </p:cNvPr>
          <p:cNvCxnSpPr>
            <a:cxnSpLocks/>
            <a:stCxn id="32" idx="2"/>
            <a:endCxn id="36"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xmlns="" id="{E3EDEDC2-3370-4F8A-B695-51AABC27CA2F}"/>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28" name="Connector: Elbow 27">
            <a:extLst>
              <a:ext uri="{FF2B5EF4-FFF2-40B4-BE49-F238E27FC236}">
                <a16:creationId xmlns:a16="http://schemas.microsoft.com/office/drawing/2014/main" xmlns="" id="{15317F89-847D-4CBC-94D8-AAA28CAB8187}"/>
              </a:ext>
            </a:extLst>
          </p:cNvPr>
          <p:cNvCxnSpPr>
            <a:cxnSpLocks/>
            <a:stCxn id="36" idx="2"/>
            <a:endCxn id="40"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9" name="Group 28">
            <a:extLst>
              <a:ext uri="{FF2B5EF4-FFF2-40B4-BE49-F238E27FC236}">
                <a16:creationId xmlns:a16="http://schemas.microsoft.com/office/drawing/2014/main" xmlns="" id="{03B469B9-144C-4BC5-91B3-C711FC0E6E06}"/>
              </a:ext>
            </a:extLst>
          </p:cNvPr>
          <p:cNvGrpSpPr/>
          <p:nvPr/>
        </p:nvGrpSpPr>
        <p:grpSpPr>
          <a:xfrm>
            <a:off x="2347341" y="3319107"/>
            <a:ext cx="1025826" cy="604852"/>
            <a:chOff x="9117601" y="1599941"/>
            <a:chExt cx="1025826" cy="604852"/>
          </a:xfrm>
          <a:solidFill>
            <a:schemeClr val="bg1">
              <a:lumMod val="95000"/>
            </a:schemeClr>
          </a:solidFill>
        </p:grpSpPr>
        <p:sp>
          <p:nvSpPr>
            <p:cNvPr id="30" name="Rectangle 29">
              <a:extLst>
                <a:ext uri="{FF2B5EF4-FFF2-40B4-BE49-F238E27FC236}">
                  <a16:creationId xmlns:a16="http://schemas.microsoft.com/office/drawing/2014/main" xmlns="" id="{E9CCF0B1-0F6A-4B33-95A8-B1BE2AAE829B}"/>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1" name="Rectangle 30">
              <a:extLst>
                <a:ext uri="{FF2B5EF4-FFF2-40B4-BE49-F238E27FC236}">
                  <a16:creationId xmlns:a16="http://schemas.microsoft.com/office/drawing/2014/main" xmlns="" id="{C636140D-E91F-46D5-AD57-917F4590E51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2" name="Rectangle 31">
              <a:extLst>
                <a:ext uri="{FF2B5EF4-FFF2-40B4-BE49-F238E27FC236}">
                  <a16:creationId xmlns:a16="http://schemas.microsoft.com/office/drawing/2014/main" xmlns="" id="{1A1F10C4-0805-4F6A-90B3-47378CBCE41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33" name="Group 32">
            <a:extLst>
              <a:ext uri="{FF2B5EF4-FFF2-40B4-BE49-F238E27FC236}">
                <a16:creationId xmlns:a16="http://schemas.microsoft.com/office/drawing/2014/main" xmlns="" id="{D1B378C9-1E48-4C87-A1D3-71EA4C43E56D}"/>
              </a:ext>
            </a:extLst>
          </p:cNvPr>
          <p:cNvGrpSpPr/>
          <p:nvPr/>
        </p:nvGrpSpPr>
        <p:grpSpPr>
          <a:xfrm>
            <a:off x="3333439" y="4319953"/>
            <a:ext cx="1025826" cy="604852"/>
            <a:chOff x="9117601" y="1599941"/>
            <a:chExt cx="1025826" cy="604852"/>
          </a:xfrm>
          <a:solidFill>
            <a:schemeClr val="bg1">
              <a:lumMod val="95000"/>
            </a:schemeClr>
          </a:solidFill>
        </p:grpSpPr>
        <p:sp>
          <p:nvSpPr>
            <p:cNvPr id="34" name="Rectangle 33">
              <a:extLst>
                <a:ext uri="{FF2B5EF4-FFF2-40B4-BE49-F238E27FC236}">
                  <a16:creationId xmlns:a16="http://schemas.microsoft.com/office/drawing/2014/main" xmlns="" id="{7F4FEF22-540E-45C9-BF37-429E97E5CD7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5" name="Rectangle 34">
              <a:extLst>
                <a:ext uri="{FF2B5EF4-FFF2-40B4-BE49-F238E27FC236}">
                  <a16:creationId xmlns:a16="http://schemas.microsoft.com/office/drawing/2014/main" xmlns="" id="{D9712CC0-5745-44B2-AE5F-9E8C36AFE18F}"/>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6" name="Rectangle 35">
              <a:extLst>
                <a:ext uri="{FF2B5EF4-FFF2-40B4-BE49-F238E27FC236}">
                  <a16:creationId xmlns:a16="http://schemas.microsoft.com/office/drawing/2014/main" xmlns="" id="{A5846840-B7E1-4C53-AC1C-732B9B209A9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37" name="Group 36">
            <a:extLst>
              <a:ext uri="{FF2B5EF4-FFF2-40B4-BE49-F238E27FC236}">
                <a16:creationId xmlns:a16="http://schemas.microsoft.com/office/drawing/2014/main" xmlns="" id="{C4C8B4E2-CBFF-4D16-8B9A-1CB9C01190A2}"/>
              </a:ext>
            </a:extLst>
          </p:cNvPr>
          <p:cNvGrpSpPr/>
          <p:nvPr/>
        </p:nvGrpSpPr>
        <p:grpSpPr>
          <a:xfrm>
            <a:off x="4319537" y="5320800"/>
            <a:ext cx="1025826" cy="604852"/>
            <a:chOff x="9117601" y="1599941"/>
            <a:chExt cx="1025826" cy="604852"/>
          </a:xfrm>
          <a:solidFill>
            <a:schemeClr val="bg1">
              <a:lumMod val="95000"/>
            </a:schemeClr>
          </a:solidFill>
        </p:grpSpPr>
        <p:sp>
          <p:nvSpPr>
            <p:cNvPr id="38" name="Rectangle 37">
              <a:extLst>
                <a:ext uri="{FF2B5EF4-FFF2-40B4-BE49-F238E27FC236}">
                  <a16:creationId xmlns:a16="http://schemas.microsoft.com/office/drawing/2014/main" xmlns="" id="{31B8CF7F-A510-4A9C-AF5E-913936AC2D6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9" name="Rectangle 38">
              <a:extLst>
                <a:ext uri="{FF2B5EF4-FFF2-40B4-BE49-F238E27FC236}">
                  <a16:creationId xmlns:a16="http://schemas.microsoft.com/office/drawing/2014/main" xmlns="" id="{A5BF91BE-7ACE-4421-AD95-A0F4F7BAF6E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40" name="Rectangle 39">
              <a:extLst>
                <a:ext uri="{FF2B5EF4-FFF2-40B4-BE49-F238E27FC236}">
                  <a16:creationId xmlns:a16="http://schemas.microsoft.com/office/drawing/2014/main" xmlns="" id="{35D6AC8F-9082-4EAF-AB1A-195FE2351353}"/>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
        <p:nvSpPr>
          <p:cNvPr id="2" name="Title 1">
            <a:extLst>
              <a:ext uri="{FF2B5EF4-FFF2-40B4-BE49-F238E27FC236}">
                <a16:creationId xmlns:a16="http://schemas.microsoft.com/office/drawing/2014/main" xmlns="" id="{A201517B-73DA-4DC7-8DA1-2E86BA2A39C8}"/>
              </a:ext>
            </a:extLst>
          </p:cNvPr>
          <p:cNvSpPr>
            <a:spLocks noGrp="1"/>
          </p:cNvSpPr>
          <p:nvPr>
            <p:ph type="title"/>
          </p:nvPr>
        </p:nvSpPr>
        <p:spPr/>
        <p:txBody>
          <a:bodyPr/>
          <a:lstStyle/>
          <a:p>
            <a:r>
              <a:rPr lang="en-US"/>
              <a:t>Account URI and Credentials</a:t>
            </a:r>
          </a:p>
        </p:txBody>
      </p:sp>
      <p:sp>
        <p:nvSpPr>
          <p:cNvPr id="19" name="Rectangle 18">
            <a:extLst>
              <a:ext uri="{FF2B5EF4-FFF2-40B4-BE49-F238E27FC236}">
                <a16:creationId xmlns:a16="http://schemas.microsoft.com/office/drawing/2014/main" xmlns="" id="{EE22263F-C0DD-46A6-A95B-4A6496CCEEEF}"/>
              </a:ext>
            </a:extLst>
          </p:cNvPr>
          <p:cNvSpPr/>
          <p:nvPr/>
        </p:nvSpPr>
        <p:spPr>
          <a:xfrm>
            <a:off x="1274825" y="2299344"/>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2" name="TextBox 21">
            <a:extLst>
              <a:ext uri="{FF2B5EF4-FFF2-40B4-BE49-F238E27FC236}">
                <a16:creationId xmlns:a16="http://schemas.microsoft.com/office/drawing/2014/main" xmlns="" id="{63267B5E-DDAD-4315-8E57-6FF0EE16ABCE}"/>
              </a:ext>
            </a:extLst>
          </p:cNvPr>
          <p:cNvSpPr txBox="1"/>
          <p:nvPr/>
        </p:nvSpPr>
        <p:spPr>
          <a:xfrm>
            <a:off x="7473749" y="2432224"/>
            <a:ext cx="184217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********.azure.com</a:t>
            </a:r>
          </a:p>
        </p:txBody>
      </p:sp>
      <p:sp>
        <p:nvSpPr>
          <p:cNvPr id="23" name="TextBox 22">
            <a:extLst>
              <a:ext uri="{FF2B5EF4-FFF2-40B4-BE49-F238E27FC236}">
                <a16:creationId xmlns:a16="http://schemas.microsoft.com/office/drawing/2014/main" xmlns="" id="{79B71DDA-078D-48CB-9DEC-6D4EF95ACB0D}"/>
              </a:ext>
            </a:extLst>
          </p:cNvPr>
          <p:cNvSpPr txBox="1"/>
          <p:nvPr/>
        </p:nvSpPr>
        <p:spPr>
          <a:xfrm>
            <a:off x="7473749" y="3600549"/>
            <a:ext cx="141205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78D7"/>
                </a:solidFill>
                <a:effectLst/>
                <a:uLnTx/>
                <a:uFillTx/>
                <a:latin typeface="Arial" panose="020B0604020202020204" pitchFamily="34" charset="0"/>
                <a:ea typeface="+mn-ea"/>
                <a:cs typeface="+mn-cs"/>
              </a:rPr>
              <a:t>IGeAvVUp</a:t>
            </a:r>
            <a:r>
              <a:rPr kumimoji="0" lang="en-US" sz="16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 …</a:t>
            </a:r>
          </a:p>
        </p:txBody>
      </p:sp>
      <p:sp>
        <p:nvSpPr>
          <p:cNvPr id="41" name="key">
            <a:extLst>
              <a:ext uri="{FF2B5EF4-FFF2-40B4-BE49-F238E27FC236}">
                <a16:creationId xmlns:a16="http://schemas.microsoft.com/office/drawing/2014/main" xmlns="" id="{B82355C6-6582-4D46-A87C-3339F353BB23}"/>
              </a:ext>
            </a:extLst>
          </p:cNvPr>
          <p:cNvSpPr>
            <a:spLocks noChangeAspect="1" noEditPoints="1"/>
          </p:cNvSpPr>
          <p:nvPr/>
        </p:nvSpPr>
        <p:spPr bwMode="auto">
          <a:xfrm>
            <a:off x="6678551" y="3560646"/>
            <a:ext cx="417808" cy="415664"/>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grpSp>
        <p:nvGrpSpPr>
          <p:cNvPr id="42" name="Group 41">
            <a:extLst>
              <a:ext uri="{FF2B5EF4-FFF2-40B4-BE49-F238E27FC236}">
                <a16:creationId xmlns:a16="http://schemas.microsoft.com/office/drawing/2014/main" xmlns="" id="{C8D66993-16E3-4C48-AB0B-7CC02178C5CC}"/>
              </a:ext>
            </a:extLst>
          </p:cNvPr>
          <p:cNvGrpSpPr/>
          <p:nvPr/>
        </p:nvGrpSpPr>
        <p:grpSpPr>
          <a:xfrm>
            <a:off x="6683053" y="2384717"/>
            <a:ext cx="433568" cy="433568"/>
            <a:chOff x="11679011" y="5307417"/>
            <a:chExt cx="457200" cy="457200"/>
          </a:xfrm>
        </p:grpSpPr>
        <p:sp>
          <p:nvSpPr>
            <p:cNvPr id="43" name="Oval 42">
              <a:extLst>
                <a:ext uri="{FF2B5EF4-FFF2-40B4-BE49-F238E27FC236}">
                  <a16:creationId xmlns:a16="http://schemas.microsoft.com/office/drawing/2014/main" xmlns="" id="{A5C2A02C-6C6B-4B7C-B444-0FEF9E89DC34}"/>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4" name="Oval 43">
              <a:extLst>
                <a:ext uri="{FF2B5EF4-FFF2-40B4-BE49-F238E27FC236}">
                  <a16:creationId xmlns:a16="http://schemas.microsoft.com/office/drawing/2014/main" xmlns="" id="{38EEC095-47C7-4B28-847E-C02C84F4D7F8}"/>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xmlns="" id="{9E29F778-CD8E-43AD-835E-8A18866E641C}"/>
                </a:ext>
              </a:extLst>
            </p:cNvPr>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F1E20B9B-B126-49AE-923F-19BD34221816}"/>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E4ED7FB8-E2CA-4E9D-999D-E748C3FD4AF4}"/>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3162416-BEFB-4026-9BCF-569037F86C71}"/>
                </a:ext>
              </a:extLst>
            </p:cNvPr>
            <p:cNvCxnSpPr>
              <a:cxnSpLocks/>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 name="Straight Connector 4">
            <a:extLst>
              <a:ext uri="{FF2B5EF4-FFF2-40B4-BE49-F238E27FC236}">
                <a16:creationId xmlns:a16="http://schemas.microsoft.com/office/drawing/2014/main" xmlns="" id="{414E9872-51F0-4044-A89E-A5528B685455}"/>
              </a:ext>
            </a:extLst>
          </p:cNvPr>
          <p:cNvCxnSpPr>
            <a:cxnSpLocks/>
          </p:cNvCxnSpPr>
          <p:nvPr/>
        </p:nvCxnSpPr>
        <p:spPr>
          <a:xfrm>
            <a:off x="2593459" y="2683905"/>
            <a:ext cx="3800386"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9" name="Left Bracket 48">
            <a:extLst>
              <a:ext uri="{FF2B5EF4-FFF2-40B4-BE49-F238E27FC236}">
                <a16:creationId xmlns:a16="http://schemas.microsoft.com/office/drawing/2014/main" xmlns="" id="{03CD88DC-753C-49B1-B313-BE82254E8B3E}"/>
              </a:ext>
            </a:extLst>
          </p:cNvPr>
          <p:cNvSpPr/>
          <p:nvPr/>
        </p:nvSpPr>
        <p:spPr>
          <a:xfrm>
            <a:off x="6393845" y="2166852"/>
            <a:ext cx="107210" cy="2014300"/>
          </a:xfrm>
          <a:prstGeom prst="leftBracket">
            <a:avLst>
              <a:gd name="adj" fmla="val 3385"/>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xmlns="" val="16006609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1517B-73DA-4DC7-8DA1-2E86BA2A39C8}"/>
              </a:ext>
            </a:extLst>
          </p:cNvPr>
          <p:cNvSpPr>
            <a:spLocks noGrp="1"/>
          </p:cNvSpPr>
          <p:nvPr>
            <p:ph type="title"/>
          </p:nvPr>
        </p:nvSpPr>
        <p:spPr/>
        <p:txBody>
          <a:bodyPr/>
          <a:lstStyle/>
          <a:p>
            <a:r>
              <a:rPr lang="en-US"/>
              <a:t>Creating Account</a:t>
            </a:r>
          </a:p>
        </p:txBody>
      </p:sp>
      <p:pic>
        <p:nvPicPr>
          <p:cNvPr id="24" name="Picture 23">
            <a:extLst>
              <a:ext uri="{FF2B5EF4-FFF2-40B4-BE49-F238E27FC236}">
                <a16:creationId xmlns:a16="http://schemas.microsoft.com/office/drawing/2014/main" xmlns="" id="{09A28BD4-2B73-47A7-936F-D4B165B35ECE}"/>
              </a:ext>
            </a:extLst>
          </p:cNvPr>
          <p:cNvPicPr>
            <a:picLocks noChangeAspect="1"/>
          </p:cNvPicPr>
          <p:nvPr/>
        </p:nvPicPr>
        <p:blipFill>
          <a:blip r:embed="rId3"/>
          <a:stretch>
            <a:fillRect/>
          </a:stretch>
        </p:blipFill>
        <p:spPr>
          <a:xfrm>
            <a:off x="6250589" y="1941675"/>
            <a:ext cx="5507445" cy="4055692"/>
          </a:xfrm>
          <a:prstGeom prst="rect">
            <a:avLst/>
          </a:prstGeom>
        </p:spPr>
      </p:pic>
      <p:cxnSp>
        <p:nvCxnSpPr>
          <p:cNvPr id="21" name="Connector: Elbow 20">
            <a:extLst>
              <a:ext uri="{FF2B5EF4-FFF2-40B4-BE49-F238E27FC236}">
                <a16:creationId xmlns:a16="http://schemas.microsoft.com/office/drawing/2014/main" xmlns="" id="{5290ED89-0BBD-4A7B-9E07-E7A4C84AD29A}"/>
              </a:ext>
            </a:extLst>
          </p:cNvPr>
          <p:cNvCxnSpPr>
            <a:cxnSpLocks/>
            <a:stCxn id="23" idx="2"/>
            <a:endCxn id="30"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xmlns="" id="{62E18902-9897-42FB-9999-D1D44C9F30B0}"/>
              </a:ext>
            </a:extLst>
          </p:cNvPr>
          <p:cNvCxnSpPr>
            <a:cxnSpLocks/>
            <a:stCxn id="30" idx="2"/>
            <a:endCxn id="34"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xmlns="" id="{652517C6-C202-4DF5-A4F5-EF48E66DBDD9}"/>
              </a:ext>
            </a:extLst>
          </p:cNvPr>
          <p:cNvSpPr/>
          <p:nvPr/>
        </p:nvSpPr>
        <p:spPr>
          <a:xfrm>
            <a:off x="1481215" y="244470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26" name="Connector: Elbow 25">
            <a:extLst>
              <a:ext uri="{FF2B5EF4-FFF2-40B4-BE49-F238E27FC236}">
                <a16:creationId xmlns:a16="http://schemas.microsoft.com/office/drawing/2014/main" xmlns="" id="{BCAC37AF-D022-450E-8627-46848F0BE31B}"/>
              </a:ext>
            </a:extLst>
          </p:cNvPr>
          <p:cNvCxnSpPr>
            <a:cxnSpLocks/>
            <a:stCxn id="34" idx="2"/>
            <a:endCxn id="38"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7" name="Group 26">
            <a:extLst>
              <a:ext uri="{FF2B5EF4-FFF2-40B4-BE49-F238E27FC236}">
                <a16:creationId xmlns:a16="http://schemas.microsoft.com/office/drawing/2014/main" xmlns="" id="{2B511964-77B5-428A-9EE0-74CB0058BC8E}"/>
              </a:ext>
            </a:extLst>
          </p:cNvPr>
          <p:cNvGrpSpPr/>
          <p:nvPr/>
        </p:nvGrpSpPr>
        <p:grpSpPr>
          <a:xfrm>
            <a:off x="2347341" y="3319107"/>
            <a:ext cx="1025826" cy="604852"/>
            <a:chOff x="9117601" y="1599941"/>
            <a:chExt cx="1025826" cy="604852"/>
          </a:xfrm>
          <a:solidFill>
            <a:schemeClr val="bg1">
              <a:lumMod val="95000"/>
            </a:schemeClr>
          </a:solidFill>
        </p:grpSpPr>
        <p:sp>
          <p:nvSpPr>
            <p:cNvPr id="28" name="Rectangle 27">
              <a:extLst>
                <a:ext uri="{FF2B5EF4-FFF2-40B4-BE49-F238E27FC236}">
                  <a16:creationId xmlns:a16="http://schemas.microsoft.com/office/drawing/2014/main" xmlns="" id="{9E3762BC-C678-48C9-B154-1BACC412E60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9" name="Rectangle 28">
              <a:extLst>
                <a:ext uri="{FF2B5EF4-FFF2-40B4-BE49-F238E27FC236}">
                  <a16:creationId xmlns:a16="http://schemas.microsoft.com/office/drawing/2014/main" xmlns="" id="{ED621673-0A71-4CEE-B493-0D765DADB521}"/>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0" name="Rectangle 29">
              <a:extLst>
                <a:ext uri="{FF2B5EF4-FFF2-40B4-BE49-F238E27FC236}">
                  <a16:creationId xmlns:a16="http://schemas.microsoft.com/office/drawing/2014/main" xmlns="" id="{327859CE-DFA1-4C75-ABC9-DC988FB647B1}"/>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31" name="Group 30">
            <a:extLst>
              <a:ext uri="{FF2B5EF4-FFF2-40B4-BE49-F238E27FC236}">
                <a16:creationId xmlns:a16="http://schemas.microsoft.com/office/drawing/2014/main" xmlns="" id="{F0FAA9AE-3833-4275-8AD2-8E732B5B0F3F}"/>
              </a:ext>
            </a:extLst>
          </p:cNvPr>
          <p:cNvGrpSpPr/>
          <p:nvPr/>
        </p:nvGrpSpPr>
        <p:grpSpPr>
          <a:xfrm>
            <a:off x="3333439" y="4319953"/>
            <a:ext cx="1025826" cy="604852"/>
            <a:chOff x="9117601" y="1599941"/>
            <a:chExt cx="1025826" cy="604852"/>
          </a:xfrm>
          <a:solidFill>
            <a:schemeClr val="bg1">
              <a:lumMod val="95000"/>
            </a:schemeClr>
          </a:solidFill>
        </p:grpSpPr>
        <p:sp>
          <p:nvSpPr>
            <p:cNvPr id="32" name="Rectangle 31">
              <a:extLst>
                <a:ext uri="{FF2B5EF4-FFF2-40B4-BE49-F238E27FC236}">
                  <a16:creationId xmlns:a16="http://schemas.microsoft.com/office/drawing/2014/main" xmlns="" id="{CE8B6979-6579-4E9B-BD49-4C7BE4CBAB73}"/>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3" name="Rectangle 32">
              <a:extLst>
                <a:ext uri="{FF2B5EF4-FFF2-40B4-BE49-F238E27FC236}">
                  <a16:creationId xmlns:a16="http://schemas.microsoft.com/office/drawing/2014/main" xmlns="" id="{E8FBC12E-DCF5-4CFC-B1CD-29E0FEF54DA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4" name="Rectangle 33">
              <a:extLst>
                <a:ext uri="{FF2B5EF4-FFF2-40B4-BE49-F238E27FC236}">
                  <a16:creationId xmlns:a16="http://schemas.microsoft.com/office/drawing/2014/main" xmlns="" id="{DA4438E7-7F56-443F-935C-09D3476F8CD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35" name="Group 34">
            <a:extLst>
              <a:ext uri="{FF2B5EF4-FFF2-40B4-BE49-F238E27FC236}">
                <a16:creationId xmlns:a16="http://schemas.microsoft.com/office/drawing/2014/main" xmlns="" id="{E2DE0FBB-DDA5-4B26-9184-096FB08335C5}"/>
              </a:ext>
            </a:extLst>
          </p:cNvPr>
          <p:cNvGrpSpPr/>
          <p:nvPr/>
        </p:nvGrpSpPr>
        <p:grpSpPr>
          <a:xfrm>
            <a:off x="4319537" y="5320800"/>
            <a:ext cx="1025826" cy="604852"/>
            <a:chOff x="9117601" y="1599941"/>
            <a:chExt cx="1025826" cy="604852"/>
          </a:xfrm>
          <a:solidFill>
            <a:schemeClr val="bg1">
              <a:lumMod val="95000"/>
            </a:schemeClr>
          </a:solidFill>
        </p:grpSpPr>
        <p:sp>
          <p:nvSpPr>
            <p:cNvPr id="36" name="Rectangle 35">
              <a:extLst>
                <a:ext uri="{FF2B5EF4-FFF2-40B4-BE49-F238E27FC236}">
                  <a16:creationId xmlns:a16="http://schemas.microsoft.com/office/drawing/2014/main" xmlns="" id="{F04A94C0-9FFA-4BC2-B795-BE4C1699FFA6}"/>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7" name="Rectangle 36">
              <a:extLst>
                <a:ext uri="{FF2B5EF4-FFF2-40B4-BE49-F238E27FC236}">
                  <a16:creationId xmlns:a16="http://schemas.microsoft.com/office/drawing/2014/main" xmlns="" id="{874B4EBE-E746-4F4A-9079-8535CB8AE28B}"/>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8" name="Rectangle 37">
              <a:extLst>
                <a:ext uri="{FF2B5EF4-FFF2-40B4-BE49-F238E27FC236}">
                  <a16:creationId xmlns:a16="http://schemas.microsoft.com/office/drawing/2014/main" xmlns="" id="{88C8249F-C420-4C7D-AD58-4F9059D819BE}"/>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
        <p:nvSpPr>
          <p:cNvPr id="40" name="Rectangle 39">
            <a:extLst>
              <a:ext uri="{FF2B5EF4-FFF2-40B4-BE49-F238E27FC236}">
                <a16:creationId xmlns:a16="http://schemas.microsoft.com/office/drawing/2014/main" xmlns="" id="{9F010D66-E3AF-4663-8DA6-2B4BBD127D11}"/>
              </a:ext>
            </a:extLst>
          </p:cNvPr>
          <p:cNvSpPr/>
          <p:nvPr/>
        </p:nvSpPr>
        <p:spPr>
          <a:xfrm>
            <a:off x="1274825" y="2299344"/>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41" name="Straight Connector 40">
            <a:extLst>
              <a:ext uri="{FF2B5EF4-FFF2-40B4-BE49-F238E27FC236}">
                <a16:creationId xmlns:a16="http://schemas.microsoft.com/office/drawing/2014/main" xmlns="" id="{93B8859C-FB06-4CD3-9E41-E0F59E276E06}"/>
              </a:ext>
            </a:extLst>
          </p:cNvPr>
          <p:cNvCxnSpPr>
            <a:cxnSpLocks/>
          </p:cNvCxnSpPr>
          <p:nvPr/>
        </p:nvCxnSpPr>
        <p:spPr>
          <a:xfrm>
            <a:off x="2593459" y="2683905"/>
            <a:ext cx="3241846" cy="0"/>
          </a:xfrm>
          <a:prstGeom prst="lin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xmlns="" id="{94BF582E-3596-43F3-9A13-660BE9620579}"/>
              </a:ext>
            </a:extLst>
          </p:cNvPr>
          <p:cNvSpPr/>
          <p:nvPr/>
        </p:nvSpPr>
        <p:spPr>
          <a:xfrm>
            <a:off x="5863317" y="2456619"/>
            <a:ext cx="307522" cy="128823"/>
          </a:xfrm>
          <a:prstGeom prst="rightArrow">
            <a:avLst>
              <a:gd name="adj1" fmla="val 23802"/>
              <a:gd name="adj2" fmla="val 99472"/>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3" name="Left Bracket 2">
            <a:extLst>
              <a:ext uri="{FF2B5EF4-FFF2-40B4-BE49-F238E27FC236}">
                <a16:creationId xmlns:a16="http://schemas.microsoft.com/office/drawing/2014/main" xmlns="" id="{085ACECF-9A6A-45E4-A831-60B602723BA7}"/>
              </a:ext>
            </a:extLst>
          </p:cNvPr>
          <p:cNvSpPr/>
          <p:nvPr/>
        </p:nvSpPr>
        <p:spPr>
          <a:xfrm>
            <a:off x="5835305" y="1833157"/>
            <a:ext cx="107210" cy="4258474"/>
          </a:xfrm>
          <a:prstGeom prst="leftBracket">
            <a:avLst>
              <a:gd name="adj" fmla="val 3385"/>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xmlns="" val="1448465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E7C1044-BE49-2845-83A6-418A6B99C41B}"/>
              </a:ext>
            </a:extLst>
          </p:cNvPr>
          <p:cNvSpPr>
            <a:spLocks noGrp="1"/>
          </p:cNvSpPr>
          <p:nvPr>
            <p:ph type="title"/>
          </p:nvPr>
        </p:nvSpPr>
        <p:spPr/>
        <p:txBody>
          <a:bodyPr/>
          <a:lstStyle/>
          <a:p>
            <a:r>
              <a:rPr lang="en-US" dirty="0"/>
              <a:t>Agenda</a:t>
            </a:r>
          </a:p>
        </p:txBody>
      </p:sp>
      <p:sp>
        <p:nvSpPr>
          <p:cNvPr id="4" name="Content Placeholder 3">
            <a:extLst>
              <a:ext uri="{FF2B5EF4-FFF2-40B4-BE49-F238E27FC236}">
                <a16:creationId xmlns:a16="http://schemas.microsoft.com/office/drawing/2014/main" xmlns="" id="{89575A06-9B31-6D4F-87F6-7F485B499C43}"/>
              </a:ext>
            </a:extLst>
          </p:cNvPr>
          <p:cNvSpPr>
            <a:spLocks noGrp="1"/>
          </p:cNvSpPr>
          <p:nvPr>
            <p:ph idx="1"/>
          </p:nvPr>
        </p:nvSpPr>
        <p:spPr/>
        <p:txBody>
          <a:bodyPr/>
          <a:lstStyle/>
          <a:p>
            <a:r>
              <a:rPr lang="en-US" dirty="0"/>
              <a:t>9:30-10:00			:	Cosmos DB Introduction </a:t>
            </a:r>
          </a:p>
          <a:p>
            <a:r>
              <a:rPr lang="en-US" dirty="0"/>
              <a:t>10:30-11:00		:	HOL Parts &amp; Microsoft Learn Intro</a:t>
            </a:r>
          </a:p>
          <a:p>
            <a:r>
              <a:rPr lang="en-US" dirty="0"/>
              <a:t>11-11:15 			:	BREAK</a:t>
            </a:r>
          </a:p>
          <a:p>
            <a:r>
              <a:rPr lang="en-US" dirty="0"/>
              <a:t>11:15-12:30		:	Databricks Delta</a:t>
            </a:r>
          </a:p>
          <a:p>
            <a:r>
              <a:rPr lang="en-US" dirty="0"/>
              <a:t>12:30-1:30			:	LUNCH</a:t>
            </a:r>
          </a:p>
          <a:p>
            <a:r>
              <a:rPr lang="en-US" dirty="0"/>
              <a:t>1:30-3:30			:	Delta -2</a:t>
            </a:r>
          </a:p>
        </p:txBody>
      </p:sp>
    </p:spTree>
    <p:extLst>
      <p:ext uri="{BB962C8B-B14F-4D97-AF65-F5344CB8AC3E}">
        <p14:creationId xmlns:p14="http://schemas.microsoft.com/office/powerpoint/2010/main" xmlns="" val="90046230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BFD60244-EC68-47B1-9FCA-BA3C85B1D6BE}"/>
              </a:ext>
            </a:extLst>
          </p:cNvPr>
          <p:cNvSpPr/>
          <p:nvPr/>
        </p:nvSpPr>
        <p:spPr>
          <a:xfrm>
            <a:off x="2200937" y="3236971"/>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 name="Title 1">
            <a:extLst>
              <a:ext uri="{FF2B5EF4-FFF2-40B4-BE49-F238E27FC236}">
                <a16:creationId xmlns:a16="http://schemas.microsoft.com/office/drawing/2014/main" xmlns="" id="{54A14480-1344-4054-9F65-B09EC9F28CC2}"/>
              </a:ext>
            </a:extLst>
          </p:cNvPr>
          <p:cNvSpPr>
            <a:spLocks noGrp="1"/>
          </p:cNvSpPr>
          <p:nvPr>
            <p:ph type="title"/>
          </p:nvPr>
        </p:nvSpPr>
        <p:spPr/>
        <p:txBody>
          <a:bodyPr/>
          <a:lstStyle/>
          <a:p>
            <a:r>
              <a:rPr lang="en-US"/>
              <a:t>Database Representations</a:t>
            </a:r>
          </a:p>
        </p:txBody>
      </p:sp>
      <p:cxnSp>
        <p:nvCxnSpPr>
          <p:cNvPr id="16" name="Connector: Elbow 15">
            <a:extLst>
              <a:ext uri="{FF2B5EF4-FFF2-40B4-BE49-F238E27FC236}">
                <a16:creationId xmlns:a16="http://schemas.microsoft.com/office/drawing/2014/main" xmlns="" id="{A93E5B90-0217-4DCE-90CC-8F0EF553FACD}"/>
              </a:ext>
            </a:extLst>
          </p:cNvPr>
          <p:cNvCxnSpPr>
            <a:cxnSpLocks/>
            <a:stCxn id="18" idx="2"/>
            <a:endCxn id="23"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xmlns="" id="{93F01C6E-268F-472F-BC7E-75613EDE606B}"/>
              </a:ext>
            </a:extLst>
          </p:cNvPr>
          <p:cNvCxnSpPr>
            <a:cxnSpLocks/>
            <a:stCxn id="23" idx="2"/>
            <a:endCxn id="37" idx="0"/>
          </p:cNvCxnSpPr>
          <p:nvPr/>
        </p:nvCxnSpPr>
        <p:spPr>
          <a:xfrm rot="16200000" flipH="1">
            <a:off x="3155306" y="3568921"/>
            <a:ext cx="395994" cy="1106070"/>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xmlns="" id="{799FDBD4-51A7-4271-ACC2-DFFA8839E3AE}"/>
              </a:ext>
            </a:extLst>
          </p:cNvPr>
          <p:cNvSpPr/>
          <p:nvPr/>
        </p:nvSpPr>
        <p:spPr>
          <a:xfrm>
            <a:off x="1481215" y="244470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grpSp>
        <p:nvGrpSpPr>
          <p:cNvPr id="20" name="Group 19">
            <a:extLst>
              <a:ext uri="{FF2B5EF4-FFF2-40B4-BE49-F238E27FC236}">
                <a16:creationId xmlns:a16="http://schemas.microsoft.com/office/drawing/2014/main" xmlns="" id="{E1D1A26A-0205-4C78-9E0A-6700851B392C}"/>
              </a:ext>
            </a:extLst>
          </p:cNvPr>
          <p:cNvGrpSpPr/>
          <p:nvPr/>
        </p:nvGrpSpPr>
        <p:grpSpPr>
          <a:xfrm>
            <a:off x="2347341" y="3319107"/>
            <a:ext cx="1025826" cy="604852"/>
            <a:chOff x="9117601" y="1599941"/>
            <a:chExt cx="1025826" cy="604852"/>
          </a:xfrm>
          <a:solidFill>
            <a:schemeClr val="bg1">
              <a:lumMod val="95000"/>
            </a:schemeClr>
          </a:solidFill>
        </p:grpSpPr>
        <p:sp>
          <p:nvSpPr>
            <p:cNvPr id="21" name="Rectangle 20">
              <a:extLst>
                <a:ext uri="{FF2B5EF4-FFF2-40B4-BE49-F238E27FC236}">
                  <a16:creationId xmlns:a16="http://schemas.microsoft.com/office/drawing/2014/main" xmlns="" id="{17ED33FE-A327-4794-ACBD-8D4638F36890}"/>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2" name="Rectangle 21">
              <a:extLst>
                <a:ext uri="{FF2B5EF4-FFF2-40B4-BE49-F238E27FC236}">
                  <a16:creationId xmlns:a16="http://schemas.microsoft.com/office/drawing/2014/main" xmlns="" id="{EDF344DA-552F-4B84-BDFD-5F459E634F6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3" name="Rectangle 22">
              <a:extLst>
                <a:ext uri="{FF2B5EF4-FFF2-40B4-BE49-F238E27FC236}">
                  <a16:creationId xmlns:a16="http://schemas.microsoft.com/office/drawing/2014/main" xmlns="" id="{9EBA4EFC-8F4E-4949-94BB-55EB5ED09E96}"/>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24" name="Group 23">
            <a:extLst>
              <a:ext uri="{FF2B5EF4-FFF2-40B4-BE49-F238E27FC236}">
                <a16:creationId xmlns:a16="http://schemas.microsoft.com/office/drawing/2014/main" xmlns="" id="{D8EF24FE-A302-4341-838E-053723EF4AEA}"/>
              </a:ext>
            </a:extLst>
          </p:cNvPr>
          <p:cNvGrpSpPr/>
          <p:nvPr/>
        </p:nvGrpSpPr>
        <p:grpSpPr>
          <a:xfrm>
            <a:off x="3333439" y="4319953"/>
            <a:ext cx="1025826" cy="604852"/>
            <a:chOff x="9117601" y="1599941"/>
            <a:chExt cx="1025826" cy="604852"/>
          </a:xfrm>
          <a:solidFill>
            <a:schemeClr val="bg1">
              <a:lumMod val="95000"/>
            </a:schemeClr>
          </a:solidFill>
        </p:grpSpPr>
        <p:sp>
          <p:nvSpPr>
            <p:cNvPr id="37" name="Rectangle 36">
              <a:extLst>
                <a:ext uri="{FF2B5EF4-FFF2-40B4-BE49-F238E27FC236}">
                  <a16:creationId xmlns:a16="http://schemas.microsoft.com/office/drawing/2014/main" xmlns="" id="{7D6F05D9-EFC6-40E3-A592-A25C31FE14B9}"/>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8" name="Rectangle 37">
              <a:extLst>
                <a:ext uri="{FF2B5EF4-FFF2-40B4-BE49-F238E27FC236}">
                  <a16:creationId xmlns:a16="http://schemas.microsoft.com/office/drawing/2014/main" xmlns="" id="{6E327580-D2C7-47CB-9BAE-D77EF15A8BA5}"/>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9" name="Rectangle 38">
              <a:extLst>
                <a:ext uri="{FF2B5EF4-FFF2-40B4-BE49-F238E27FC236}">
                  <a16:creationId xmlns:a16="http://schemas.microsoft.com/office/drawing/2014/main" xmlns="" id="{01286542-C5DD-431E-98D6-0E54B8F492A7}"/>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40" name="Group 39">
            <a:extLst>
              <a:ext uri="{FF2B5EF4-FFF2-40B4-BE49-F238E27FC236}">
                <a16:creationId xmlns:a16="http://schemas.microsoft.com/office/drawing/2014/main" xmlns="" id="{7EBDE742-2481-4929-9A3B-1847D5BB5640}"/>
              </a:ext>
            </a:extLst>
          </p:cNvPr>
          <p:cNvGrpSpPr/>
          <p:nvPr/>
        </p:nvGrpSpPr>
        <p:grpSpPr>
          <a:xfrm>
            <a:off x="4319537" y="5320800"/>
            <a:ext cx="1025826" cy="604852"/>
            <a:chOff x="9117601" y="1599941"/>
            <a:chExt cx="1025826" cy="604852"/>
          </a:xfrm>
          <a:solidFill>
            <a:schemeClr val="bg1">
              <a:lumMod val="95000"/>
            </a:schemeClr>
          </a:solidFill>
        </p:grpSpPr>
        <p:sp>
          <p:nvSpPr>
            <p:cNvPr id="41" name="Rectangle 40">
              <a:extLst>
                <a:ext uri="{FF2B5EF4-FFF2-40B4-BE49-F238E27FC236}">
                  <a16:creationId xmlns:a16="http://schemas.microsoft.com/office/drawing/2014/main" xmlns="" id="{7E661DF9-6F83-48FA-ACDC-2DB780B510DA}"/>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42" name="Rectangle 41">
              <a:extLst>
                <a:ext uri="{FF2B5EF4-FFF2-40B4-BE49-F238E27FC236}">
                  <a16:creationId xmlns:a16="http://schemas.microsoft.com/office/drawing/2014/main" xmlns="" id="{EFE15CE8-846E-45CF-8455-4B8880A326E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43" name="Rectangle 42">
              <a:extLst>
                <a:ext uri="{FF2B5EF4-FFF2-40B4-BE49-F238E27FC236}">
                  <a16:creationId xmlns:a16="http://schemas.microsoft.com/office/drawing/2014/main" xmlns="" id="{B65060A7-AB94-4B5F-975C-008BC27FF2D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cxnSp>
        <p:nvCxnSpPr>
          <p:cNvPr id="19" name="Connector: Elbow 18">
            <a:extLst>
              <a:ext uri="{FF2B5EF4-FFF2-40B4-BE49-F238E27FC236}">
                <a16:creationId xmlns:a16="http://schemas.microsoft.com/office/drawing/2014/main" xmlns="" id="{A6AC0077-D3E2-45F4-B37C-1E1F5A9E7B50}"/>
              </a:ext>
            </a:extLst>
          </p:cNvPr>
          <p:cNvCxnSpPr>
            <a:cxnSpLocks/>
            <a:stCxn id="39" idx="2"/>
            <a:endCxn id="43"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xmlns="" id="{DB91FE3C-04DD-4648-ADA0-5B0C90DCA770}"/>
              </a:ext>
            </a:extLst>
          </p:cNvPr>
          <p:cNvSpPr txBox="1"/>
          <p:nvPr/>
        </p:nvSpPr>
        <p:spPr>
          <a:xfrm>
            <a:off x="4836001" y="2963696"/>
            <a:ext cx="6390000" cy="11818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Database has 1 or more containers</a:t>
            </a:r>
          </a:p>
        </p:txBody>
      </p:sp>
    </p:spTree>
    <p:extLst>
      <p:ext uri="{BB962C8B-B14F-4D97-AF65-F5344CB8AC3E}">
        <p14:creationId xmlns:p14="http://schemas.microsoft.com/office/powerpoint/2010/main" xmlns="" val="5678677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xmlns="" id="{5E998F44-2185-4A86-8990-63992B4064B3}"/>
              </a:ext>
            </a:extLst>
          </p:cNvPr>
          <p:cNvSpPr/>
          <p:nvPr/>
        </p:nvSpPr>
        <p:spPr>
          <a:xfrm>
            <a:off x="3187035" y="4237818"/>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 name="Title 1">
            <a:extLst>
              <a:ext uri="{FF2B5EF4-FFF2-40B4-BE49-F238E27FC236}">
                <a16:creationId xmlns:a16="http://schemas.microsoft.com/office/drawing/2014/main" xmlns="" id="{54A14480-1344-4054-9F65-B09EC9F28CC2}"/>
              </a:ext>
            </a:extLst>
          </p:cNvPr>
          <p:cNvSpPr>
            <a:spLocks noGrp="1"/>
          </p:cNvSpPr>
          <p:nvPr>
            <p:ph type="title"/>
          </p:nvPr>
        </p:nvSpPr>
        <p:spPr/>
        <p:txBody>
          <a:bodyPr/>
          <a:lstStyle/>
          <a:p>
            <a:r>
              <a:rPr lang="en-US"/>
              <a:t>Container Representations</a:t>
            </a:r>
          </a:p>
        </p:txBody>
      </p:sp>
      <p:cxnSp>
        <p:nvCxnSpPr>
          <p:cNvPr id="50" name="Connector: Elbow 49">
            <a:extLst>
              <a:ext uri="{FF2B5EF4-FFF2-40B4-BE49-F238E27FC236}">
                <a16:creationId xmlns:a16="http://schemas.microsoft.com/office/drawing/2014/main" xmlns="" id="{F0EE5F65-09B8-4680-882E-CAC45D8A6536}"/>
              </a:ext>
            </a:extLst>
          </p:cNvPr>
          <p:cNvCxnSpPr>
            <a:cxnSpLocks/>
            <a:stCxn id="52" idx="2"/>
            <a:endCxn id="57"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xmlns="" id="{8B272C38-1905-4DDA-BFAC-FA786DDA5776}"/>
              </a:ext>
            </a:extLst>
          </p:cNvPr>
          <p:cNvCxnSpPr>
            <a:cxnSpLocks/>
            <a:stCxn id="57" idx="2"/>
            <a:endCxn id="61"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xmlns="" id="{16FD3EA5-EDD7-40A2-8645-F6AF994FDB11}"/>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53" name="Connector: Elbow 52">
            <a:extLst>
              <a:ext uri="{FF2B5EF4-FFF2-40B4-BE49-F238E27FC236}">
                <a16:creationId xmlns:a16="http://schemas.microsoft.com/office/drawing/2014/main" xmlns="" id="{185BA4F8-D664-4090-97CF-5D5D1233F2E3}"/>
              </a:ext>
            </a:extLst>
          </p:cNvPr>
          <p:cNvCxnSpPr>
            <a:cxnSpLocks/>
            <a:stCxn id="61" idx="2"/>
            <a:endCxn id="65"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xmlns="" id="{E091C2FC-FC01-4BE4-B6D8-D59B8CCB09A2}"/>
              </a:ext>
            </a:extLst>
          </p:cNvPr>
          <p:cNvGrpSpPr/>
          <p:nvPr/>
        </p:nvGrpSpPr>
        <p:grpSpPr>
          <a:xfrm>
            <a:off x="2347341" y="3319107"/>
            <a:ext cx="1025826" cy="604852"/>
            <a:chOff x="9117601" y="1599941"/>
            <a:chExt cx="1025826" cy="604852"/>
          </a:xfrm>
          <a:solidFill>
            <a:schemeClr val="bg1">
              <a:lumMod val="95000"/>
            </a:schemeClr>
          </a:solidFill>
        </p:grpSpPr>
        <p:sp>
          <p:nvSpPr>
            <p:cNvPr id="55" name="Rectangle 54">
              <a:extLst>
                <a:ext uri="{FF2B5EF4-FFF2-40B4-BE49-F238E27FC236}">
                  <a16:creationId xmlns:a16="http://schemas.microsoft.com/office/drawing/2014/main" xmlns="" id="{F1330DF8-C91F-4168-9B15-CDFEA7A0FB7D}"/>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6" name="Rectangle 55">
              <a:extLst>
                <a:ext uri="{FF2B5EF4-FFF2-40B4-BE49-F238E27FC236}">
                  <a16:creationId xmlns:a16="http://schemas.microsoft.com/office/drawing/2014/main" xmlns="" id="{6F65C0A1-3156-40E2-B290-95D79FF5CCE2}"/>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7" name="Rectangle 56">
              <a:extLst>
                <a:ext uri="{FF2B5EF4-FFF2-40B4-BE49-F238E27FC236}">
                  <a16:creationId xmlns:a16="http://schemas.microsoft.com/office/drawing/2014/main" xmlns="" id="{050E8CC3-5329-4E9D-9FE2-185817B6A475}"/>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58" name="Group 57">
            <a:extLst>
              <a:ext uri="{FF2B5EF4-FFF2-40B4-BE49-F238E27FC236}">
                <a16:creationId xmlns:a16="http://schemas.microsoft.com/office/drawing/2014/main" xmlns="" id="{B5381B87-C6BF-43CD-AB01-05DEC037AF00}"/>
              </a:ext>
            </a:extLst>
          </p:cNvPr>
          <p:cNvGrpSpPr/>
          <p:nvPr/>
        </p:nvGrpSpPr>
        <p:grpSpPr>
          <a:xfrm>
            <a:off x="3333439" y="4319953"/>
            <a:ext cx="1025826" cy="604852"/>
            <a:chOff x="9117601" y="1599941"/>
            <a:chExt cx="1025826" cy="604852"/>
          </a:xfrm>
          <a:solidFill>
            <a:schemeClr val="bg1">
              <a:lumMod val="95000"/>
            </a:schemeClr>
          </a:solidFill>
        </p:grpSpPr>
        <p:sp>
          <p:nvSpPr>
            <p:cNvPr id="59" name="Rectangle 58">
              <a:extLst>
                <a:ext uri="{FF2B5EF4-FFF2-40B4-BE49-F238E27FC236}">
                  <a16:creationId xmlns:a16="http://schemas.microsoft.com/office/drawing/2014/main" xmlns="" id="{E9557F39-171C-4178-842D-77E69178741F}"/>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0" name="Rectangle 59">
              <a:extLst>
                <a:ext uri="{FF2B5EF4-FFF2-40B4-BE49-F238E27FC236}">
                  <a16:creationId xmlns:a16="http://schemas.microsoft.com/office/drawing/2014/main" xmlns="" id="{9AAC38DA-BBE7-44A4-B69E-6774CEE4D95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1" name="Rectangle 60">
              <a:extLst>
                <a:ext uri="{FF2B5EF4-FFF2-40B4-BE49-F238E27FC236}">
                  <a16:creationId xmlns:a16="http://schemas.microsoft.com/office/drawing/2014/main" xmlns="" id="{1AB0200A-A423-4476-8165-6D56BA1D508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62" name="Group 61">
            <a:extLst>
              <a:ext uri="{FF2B5EF4-FFF2-40B4-BE49-F238E27FC236}">
                <a16:creationId xmlns:a16="http://schemas.microsoft.com/office/drawing/2014/main" xmlns="" id="{AB989156-AC1E-4EE6-8AD5-9DBEA1668610}"/>
              </a:ext>
            </a:extLst>
          </p:cNvPr>
          <p:cNvGrpSpPr/>
          <p:nvPr/>
        </p:nvGrpSpPr>
        <p:grpSpPr>
          <a:xfrm>
            <a:off x="4319537" y="5320800"/>
            <a:ext cx="1025826" cy="604852"/>
            <a:chOff x="9117601" y="1599941"/>
            <a:chExt cx="1025826" cy="604852"/>
          </a:xfrm>
          <a:solidFill>
            <a:schemeClr val="bg1">
              <a:lumMod val="95000"/>
            </a:schemeClr>
          </a:solidFill>
        </p:grpSpPr>
        <p:sp>
          <p:nvSpPr>
            <p:cNvPr id="63" name="Rectangle 62">
              <a:extLst>
                <a:ext uri="{FF2B5EF4-FFF2-40B4-BE49-F238E27FC236}">
                  <a16:creationId xmlns:a16="http://schemas.microsoft.com/office/drawing/2014/main" xmlns="" id="{1E1AF81E-D1F4-459A-86F6-50415AF632D4}"/>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4" name="Rectangle 63">
              <a:extLst>
                <a:ext uri="{FF2B5EF4-FFF2-40B4-BE49-F238E27FC236}">
                  <a16:creationId xmlns:a16="http://schemas.microsoft.com/office/drawing/2014/main" xmlns="" id="{007AFB6D-7A4B-49DF-9347-1D97D282BE34}"/>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5" name="Rectangle 64">
              <a:extLst>
                <a:ext uri="{FF2B5EF4-FFF2-40B4-BE49-F238E27FC236}">
                  <a16:creationId xmlns:a16="http://schemas.microsoft.com/office/drawing/2014/main" xmlns="" id="{F4CE14A8-9AA3-4129-AB71-3B5299DDCCA3}"/>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
        <p:nvSpPr>
          <p:cNvPr id="67" name="TextBox 66">
            <a:extLst>
              <a:ext uri="{FF2B5EF4-FFF2-40B4-BE49-F238E27FC236}">
                <a16:creationId xmlns:a16="http://schemas.microsoft.com/office/drawing/2014/main" xmlns="" id="{76584094-C62C-4BAE-AAA3-6837E34950B2}"/>
              </a:ext>
            </a:extLst>
          </p:cNvPr>
          <p:cNvSpPr txBox="1"/>
          <p:nvPr/>
        </p:nvSpPr>
        <p:spPr>
          <a:xfrm>
            <a:off x="4957837" y="4372820"/>
            <a:ext cx="417736" cy="461665"/>
          </a:xfrm>
          <a:prstGeom prst="rect">
            <a:avLst/>
          </a:prstGeom>
          <a:no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68" name="TextBox 67">
            <a:extLst>
              <a:ext uri="{FF2B5EF4-FFF2-40B4-BE49-F238E27FC236}">
                <a16:creationId xmlns:a16="http://schemas.microsoft.com/office/drawing/2014/main" xmlns="" id="{8B421ECC-F0B9-4C44-B019-0BF84C5E82E8}"/>
              </a:ext>
            </a:extLst>
          </p:cNvPr>
          <p:cNvSpPr txBox="1"/>
          <p:nvPr/>
        </p:nvSpPr>
        <p:spPr>
          <a:xfrm>
            <a:off x="4239292" y="2601807"/>
            <a:ext cx="7211707" cy="11818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Container – can be a collection, graph or table</a:t>
            </a:r>
          </a:p>
        </p:txBody>
      </p:sp>
      <p:grpSp>
        <p:nvGrpSpPr>
          <p:cNvPr id="84" name="Group 83">
            <a:extLst>
              <a:ext uri="{FF2B5EF4-FFF2-40B4-BE49-F238E27FC236}">
                <a16:creationId xmlns:a16="http://schemas.microsoft.com/office/drawing/2014/main" xmlns="" id="{D98919D0-FE31-4BB7-8692-35C673891E60}"/>
              </a:ext>
            </a:extLst>
          </p:cNvPr>
          <p:cNvGrpSpPr/>
          <p:nvPr/>
        </p:nvGrpSpPr>
        <p:grpSpPr>
          <a:xfrm>
            <a:off x="5660026" y="4210255"/>
            <a:ext cx="1101432" cy="645721"/>
            <a:chOff x="4832156" y="4374744"/>
            <a:chExt cx="1101432" cy="645721"/>
          </a:xfrm>
        </p:grpSpPr>
        <p:cxnSp>
          <p:nvCxnSpPr>
            <p:cNvPr id="94" name="Straight Connector 93">
              <a:extLst>
                <a:ext uri="{FF2B5EF4-FFF2-40B4-BE49-F238E27FC236}">
                  <a16:creationId xmlns:a16="http://schemas.microsoft.com/office/drawing/2014/main" xmlns="" id="{7608171F-91F6-4AE7-897C-F849E739E2E5}"/>
                </a:ext>
              </a:extLst>
            </p:cNvPr>
            <p:cNvCxnSpPr>
              <a:cxnSpLocks/>
            </p:cNvCxnSpPr>
            <p:nvPr/>
          </p:nvCxnSpPr>
          <p:spPr>
            <a:xfrm>
              <a:off x="5132827" y="4546715"/>
              <a:ext cx="143382" cy="43691"/>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5" name="Straight Connector 104">
              <a:extLst>
                <a:ext uri="{FF2B5EF4-FFF2-40B4-BE49-F238E27FC236}">
                  <a16:creationId xmlns:a16="http://schemas.microsoft.com/office/drawing/2014/main" xmlns="" id="{4803F07C-882D-4C70-A904-12B746A276CF}"/>
                </a:ext>
              </a:extLst>
            </p:cNvPr>
            <p:cNvCxnSpPr>
              <a:cxnSpLocks/>
            </p:cNvCxnSpPr>
            <p:nvPr/>
          </p:nvCxnSpPr>
          <p:spPr>
            <a:xfrm flipV="1">
              <a:off x="5132827" y="4503024"/>
              <a:ext cx="140833" cy="43691"/>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6" name="Oval 105">
              <a:extLst>
                <a:ext uri="{FF2B5EF4-FFF2-40B4-BE49-F238E27FC236}">
                  <a16:creationId xmlns:a16="http://schemas.microsoft.com/office/drawing/2014/main" xmlns="" id="{4EA7D242-37A4-4615-AC76-7E1EBF4A433A}"/>
                </a:ext>
              </a:extLst>
            </p:cNvPr>
            <p:cNvSpPr/>
            <p:nvPr/>
          </p:nvSpPr>
          <p:spPr bwMode="auto">
            <a:xfrm>
              <a:off x="5132827" y="4505417"/>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07" name="Straight Connector 106">
              <a:extLst>
                <a:ext uri="{FF2B5EF4-FFF2-40B4-BE49-F238E27FC236}">
                  <a16:creationId xmlns:a16="http://schemas.microsoft.com/office/drawing/2014/main" xmlns="" id="{FE2B46E8-A689-4591-B5B5-4DB24D4F3589}"/>
                </a:ext>
              </a:extLst>
            </p:cNvPr>
            <p:cNvCxnSpPr>
              <a:cxnSpLocks/>
            </p:cNvCxnSpPr>
            <p:nvPr/>
          </p:nvCxnSpPr>
          <p:spPr>
            <a:xfrm>
              <a:off x="5276209" y="4590407"/>
              <a:ext cx="145384" cy="65257"/>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8" name="Straight Connector 107">
              <a:extLst>
                <a:ext uri="{FF2B5EF4-FFF2-40B4-BE49-F238E27FC236}">
                  <a16:creationId xmlns:a16="http://schemas.microsoft.com/office/drawing/2014/main" xmlns="" id="{40DF2544-0712-4D89-A5C5-7B0DB8D8E3CE}"/>
                </a:ext>
              </a:extLst>
            </p:cNvPr>
            <p:cNvCxnSpPr>
              <a:cxnSpLocks/>
            </p:cNvCxnSpPr>
            <p:nvPr/>
          </p:nvCxnSpPr>
          <p:spPr>
            <a:xfrm>
              <a:off x="5276209" y="4590407"/>
              <a:ext cx="138282" cy="819"/>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9" name="Oval 108">
              <a:extLst>
                <a:ext uri="{FF2B5EF4-FFF2-40B4-BE49-F238E27FC236}">
                  <a16:creationId xmlns:a16="http://schemas.microsoft.com/office/drawing/2014/main" xmlns="" id="{4F71C1B2-D272-4381-91AD-DCB136A0067A}"/>
                </a:ext>
              </a:extLst>
            </p:cNvPr>
            <p:cNvSpPr/>
            <p:nvPr/>
          </p:nvSpPr>
          <p:spPr bwMode="auto">
            <a:xfrm rot="20946206">
              <a:off x="5414491" y="4637520"/>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0" name="Oval 109">
              <a:extLst>
                <a:ext uri="{FF2B5EF4-FFF2-40B4-BE49-F238E27FC236}">
                  <a16:creationId xmlns:a16="http://schemas.microsoft.com/office/drawing/2014/main" xmlns="" id="{4C1F72D7-3E94-44C7-B26F-B1D4C4DF699A}"/>
                </a:ext>
              </a:extLst>
            </p:cNvPr>
            <p:cNvSpPr/>
            <p:nvPr/>
          </p:nvSpPr>
          <p:spPr bwMode="auto">
            <a:xfrm>
              <a:off x="5414491" y="454992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11" name="Straight Connector 110">
              <a:extLst>
                <a:ext uri="{FF2B5EF4-FFF2-40B4-BE49-F238E27FC236}">
                  <a16:creationId xmlns:a16="http://schemas.microsoft.com/office/drawing/2014/main" xmlns="" id="{7E00309D-862F-4838-B68B-633766ACF49C}"/>
                </a:ext>
              </a:extLst>
            </p:cNvPr>
            <p:cNvCxnSpPr>
              <a:cxnSpLocks/>
            </p:cNvCxnSpPr>
            <p:nvPr/>
          </p:nvCxnSpPr>
          <p:spPr>
            <a:xfrm>
              <a:off x="5273660" y="4503024"/>
              <a:ext cx="140832" cy="61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12" name="Oval 111">
              <a:extLst>
                <a:ext uri="{FF2B5EF4-FFF2-40B4-BE49-F238E27FC236}">
                  <a16:creationId xmlns:a16="http://schemas.microsoft.com/office/drawing/2014/main" xmlns="" id="{E01C14AC-4A25-4FB0-BA19-40F75E4B97DB}"/>
                </a:ext>
              </a:extLst>
            </p:cNvPr>
            <p:cNvSpPr/>
            <p:nvPr/>
          </p:nvSpPr>
          <p:spPr bwMode="auto">
            <a:xfrm>
              <a:off x="5276209" y="454910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13" name="Straight Connector 112">
              <a:extLst>
                <a:ext uri="{FF2B5EF4-FFF2-40B4-BE49-F238E27FC236}">
                  <a16:creationId xmlns:a16="http://schemas.microsoft.com/office/drawing/2014/main" xmlns="" id="{F27BB998-4ABB-4B91-B32A-F830A7939B5B}"/>
                </a:ext>
              </a:extLst>
            </p:cNvPr>
            <p:cNvCxnSpPr>
              <a:cxnSpLocks/>
            </p:cNvCxnSpPr>
            <p:nvPr/>
          </p:nvCxnSpPr>
          <p:spPr>
            <a:xfrm flipV="1">
              <a:off x="5273660" y="4441866"/>
              <a:ext cx="149902" cy="61158"/>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14" name="Oval 113">
              <a:extLst>
                <a:ext uri="{FF2B5EF4-FFF2-40B4-BE49-F238E27FC236}">
                  <a16:creationId xmlns:a16="http://schemas.microsoft.com/office/drawing/2014/main" xmlns="" id="{FB464997-E1C4-4223-9220-5D0720BFA9DC}"/>
                </a:ext>
              </a:extLst>
            </p:cNvPr>
            <p:cNvSpPr/>
            <p:nvPr/>
          </p:nvSpPr>
          <p:spPr bwMode="auto">
            <a:xfrm>
              <a:off x="5273660" y="446172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5" name="Oval 114">
              <a:extLst>
                <a:ext uri="{FF2B5EF4-FFF2-40B4-BE49-F238E27FC236}">
                  <a16:creationId xmlns:a16="http://schemas.microsoft.com/office/drawing/2014/main" xmlns="" id="{E54630A6-2534-46AD-AEA3-067EBE3D3670}"/>
                </a:ext>
              </a:extLst>
            </p:cNvPr>
            <p:cNvSpPr/>
            <p:nvPr/>
          </p:nvSpPr>
          <p:spPr bwMode="auto">
            <a:xfrm>
              <a:off x="5414491" y="446233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6" name="Oval 115">
              <a:extLst>
                <a:ext uri="{FF2B5EF4-FFF2-40B4-BE49-F238E27FC236}">
                  <a16:creationId xmlns:a16="http://schemas.microsoft.com/office/drawing/2014/main" xmlns="" id="{1150CB5B-ABE4-42F0-AEFF-C90A56AA6329}"/>
                </a:ext>
              </a:extLst>
            </p:cNvPr>
            <p:cNvSpPr/>
            <p:nvPr/>
          </p:nvSpPr>
          <p:spPr bwMode="auto">
            <a:xfrm rot="377738">
              <a:off x="5414491" y="4374744"/>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17" name="TextBox 116">
              <a:extLst>
                <a:ext uri="{FF2B5EF4-FFF2-40B4-BE49-F238E27FC236}">
                  <a16:creationId xmlns:a16="http://schemas.microsoft.com/office/drawing/2014/main" xmlns="" id="{2D004C77-F3E7-492A-AF5F-2A50B2E98B61}"/>
                </a:ext>
              </a:extLst>
            </p:cNvPr>
            <p:cNvSpPr txBox="1"/>
            <p:nvPr/>
          </p:nvSpPr>
          <p:spPr>
            <a:xfrm>
              <a:off x="4832156" y="4743466"/>
              <a:ext cx="1101432"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Collection</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118" name="Group 117">
            <a:extLst>
              <a:ext uri="{FF2B5EF4-FFF2-40B4-BE49-F238E27FC236}">
                <a16:creationId xmlns:a16="http://schemas.microsoft.com/office/drawing/2014/main" xmlns="" id="{63A3767C-C71D-434F-9799-68524516C039}"/>
              </a:ext>
            </a:extLst>
          </p:cNvPr>
          <p:cNvGrpSpPr/>
          <p:nvPr/>
        </p:nvGrpSpPr>
        <p:grpSpPr>
          <a:xfrm>
            <a:off x="7180479" y="4217499"/>
            <a:ext cx="668714" cy="630144"/>
            <a:chOff x="5875501" y="4390008"/>
            <a:chExt cx="668714" cy="630144"/>
          </a:xfrm>
        </p:grpSpPr>
        <p:grpSp>
          <p:nvGrpSpPr>
            <p:cNvPr id="119" name="Group 118">
              <a:extLst>
                <a:ext uri="{FF2B5EF4-FFF2-40B4-BE49-F238E27FC236}">
                  <a16:creationId xmlns:a16="http://schemas.microsoft.com/office/drawing/2014/main" xmlns="" id="{23030FFB-CAD2-4644-AC6D-E8350DF8A775}"/>
                </a:ext>
              </a:extLst>
            </p:cNvPr>
            <p:cNvGrpSpPr/>
            <p:nvPr/>
          </p:nvGrpSpPr>
          <p:grpSpPr>
            <a:xfrm>
              <a:off x="5988240" y="4390008"/>
              <a:ext cx="427810" cy="275208"/>
              <a:chOff x="5988240" y="4390008"/>
              <a:chExt cx="427810" cy="275208"/>
            </a:xfrm>
          </p:grpSpPr>
          <p:sp>
            <p:nvSpPr>
              <p:cNvPr id="121" name="Oval 120">
                <a:extLst>
                  <a:ext uri="{FF2B5EF4-FFF2-40B4-BE49-F238E27FC236}">
                    <a16:creationId xmlns:a16="http://schemas.microsoft.com/office/drawing/2014/main" xmlns="" id="{8A27F26A-2C13-4836-A163-3D4E891CD770}"/>
                  </a:ext>
                </a:extLst>
              </p:cNvPr>
              <p:cNvSpPr/>
              <p:nvPr/>
            </p:nvSpPr>
            <p:spPr bwMode="auto">
              <a:xfrm rot="715722">
                <a:off x="5988240" y="439000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22" name="Oval 121">
                <a:extLst>
                  <a:ext uri="{FF2B5EF4-FFF2-40B4-BE49-F238E27FC236}">
                    <a16:creationId xmlns:a16="http://schemas.microsoft.com/office/drawing/2014/main" xmlns="" id="{B97F4C2A-2BDF-41A7-9E68-6A8FFA389430}"/>
                  </a:ext>
                </a:extLst>
              </p:cNvPr>
              <p:cNvSpPr/>
              <p:nvPr/>
            </p:nvSpPr>
            <p:spPr bwMode="auto">
              <a:xfrm>
                <a:off x="6219833" y="4440343"/>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23" name="Oval 122">
                <a:extLst>
                  <a:ext uri="{FF2B5EF4-FFF2-40B4-BE49-F238E27FC236}">
                    <a16:creationId xmlns:a16="http://schemas.microsoft.com/office/drawing/2014/main" xmlns="" id="{B403080E-BFB2-4F38-9632-29F55CA5FF89}"/>
                  </a:ext>
                </a:extLst>
              </p:cNvPr>
              <p:cNvSpPr/>
              <p:nvPr/>
            </p:nvSpPr>
            <p:spPr bwMode="auto">
              <a:xfrm>
                <a:off x="6104036"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24" name="Oval 123">
                <a:extLst>
                  <a:ext uri="{FF2B5EF4-FFF2-40B4-BE49-F238E27FC236}">
                    <a16:creationId xmlns:a16="http://schemas.microsoft.com/office/drawing/2014/main" xmlns="" id="{D6AAB30F-2B89-4AE7-8B23-8D227F6FD560}"/>
                  </a:ext>
                </a:extLst>
              </p:cNvPr>
              <p:cNvSpPr/>
              <p:nvPr/>
            </p:nvSpPr>
            <p:spPr bwMode="auto">
              <a:xfrm>
                <a:off x="6335628"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25" name="Straight Connector 124">
                <a:extLst>
                  <a:ext uri="{FF2B5EF4-FFF2-40B4-BE49-F238E27FC236}">
                    <a16:creationId xmlns:a16="http://schemas.microsoft.com/office/drawing/2014/main" xmlns="" id="{61EB43CE-A84F-4422-81F5-69F7301B717B}"/>
                  </a:ext>
                </a:extLst>
              </p:cNvPr>
              <p:cNvCxnSpPr>
                <a:cxnSpLocks/>
              </p:cNvCxnSpPr>
              <p:nvPr/>
            </p:nvCxnSpPr>
            <p:spPr>
              <a:xfrm>
                <a:off x="6067793" y="4438531"/>
                <a:ext cx="152039" cy="4202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26" name="Straight Connector 125">
                <a:extLst>
                  <a:ext uri="{FF2B5EF4-FFF2-40B4-BE49-F238E27FC236}">
                    <a16:creationId xmlns:a16="http://schemas.microsoft.com/office/drawing/2014/main" xmlns="" id="{C76FFDA3-65B0-488E-A0D9-13B2C63650B8}"/>
                  </a:ext>
                </a:extLst>
              </p:cNvPr>
              <p:cNvCxnSpPr>
                <a:cxnSpLocks/>
              </p:cNvCxnSpPr>
              <p:nvPr/>
            </p:nvCxnSpPr>
            <p:spPr>
              <a:xfrm>
                <a:off x="6184458" y="4625005"/>
                <a:ext cx="151170" cy="0"/>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27" name="Straight Connector 126">
                <a:extLst>
                  <a:ext uri="{FF2B5EF4-FFF2-40B4-BE49-F238E27FC236}">
                    <a16:creationId xmlns:a16="http://schemas.microsoft.com/office/drawing/2014/main" xmlns="" id="{0A49BAEC-AB7E-4BF4-A5C6-33438051F268}"/>
                  </a:ext>
                </a:extLst>
              </p:cNvPr>
              <p:cNvCxnSpPr>
                <a:cxnSpLocks/>
              </p:cNvCxnSpPr>
              <p:nvPr/>
            </p:nvCxnSpPr>
            <p:spPr>
              <a:xfrm>
                <a:off x="6288477"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28" name="Straight Connector 127">
                <a:extLst>
                  <a:ext uri="{FF2B5EF4-FFF2-40B4-BE49-F238E27FC236}">
                    <a16:creationId xmlns:a16="http://schemas.microsoft.com/office/drawing/2014/main" xmlns="" id="{0EEDBD71-1A02-4154-85F5-4E4F3C1D0D61}"/>
                  </a:ext>
                </a:extLst>
              </p:cNvPr>
              <p:cNvCxnSpPr>
                <a:cxnSpLocks/>
              </p:cNvCxnSpPr>
              <p:nvPr/>
            </p:nvCxnSpPr>
            <p:spPr>
              <a:xfrm flipV="1">
                <a:off x="6172681"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grpSp>
        <p:sp>
          <p:nvSpPr>
            <p:cNvPr id="120" name="TextBox 119">
              <a:extLst>
                <a:ext uri="{FF2B5EF4-FFF2-40B4-BE49-F238E27FC236}">
                  <a16:creationId xmlns:a16="http://schemas.microsoft.com/office/drawing/2014/main" xmlns="" id="{97E90D11-8B47-49C5-A1A4-0EF0F7FA9A6C}"/>
                </a:ext>
              </a:extLst>
            </p:cNvPr>
            <p:cNvSpPr txBox="1"/>
            <p:nvPr/>
          </p:nvSpPr>
          <p:spPr>
            <a:xfrm>
              <a:off x="5875501" y="4743153"/>
              <a:ext cx="668714"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Graph</a:t>
              </a:r>
            </a:p>
          </p:txBody>
        </p:sp>
      </p:grpSp>
      <p:grpSp>
        <p:nvGrpSpPr>
          <p:cNvPr id="129" name="Group 128">
            <a:extLst>
              <a:ext uri="{FF2B5EF4-FFF2-40B4-BE49-F238E27FC236}">
                <a16:creationId xmlns:a16="http://schemas.microsoft.com/office/drawing/2014/main" xmlns="" id="{06B15D34-8E8B-491C-AD1E-A75305DEA446}"/>
              </a:ext>
            </a:extLst>
          </p:cNvPr>
          <p:cNvGrpSpPr/>
          <p:nvPr/>
        </p:nvGrpSpPr>
        <p:grpSpPr>
          <a:xfrm>
            <a:off x="8765470" y="4292399"/>
            <a:ext cx="668714" cy="615568"/>
            <a:chOff x="6724208" y="4404575"/>
            <a:chExt cx="668714" cy="615568"/>
          </a:xfrm>
        </p:grpSpPr>
        <p:cxnSp>
          <p:nvCxnSpPr>
            <p:cNvPr id="130" name="Straight Connector 129">
              <a:extLst>
                <a:ext uri="{FF2B5EF4-FFF2-40B4-BE49-F238E27FC236}">
                  <a16:creationId xmlns:a16="http://schemas.microsoft.com/office/drawing/2014/main" xmlns="" id="{3260FB14-53E1-4250-8E58-1177D11045E8}"/>
                </a:ext>
              </a:extLst>
            </p:cNvPr>
            <p:cNvCxnSpPr>
              <a:cxnSpLocks/>
            </p:cNvCxnSpPr>
            <p:nvPr/>
          </p:nvCxnSpPr>
          <p:spPr>
            <a:xfrm>
              <a:off x="6922206" y="4444785"/>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31" name="Oval 130">
              <a:extLst>
                <a:ext uri="{FF2B5EF4-FFF2-40B4-BE49-F238E27FC236}">
                  <a16:creationId xmlns:a16="http://schemas.microsoft.com/office/drawing/2014/main" xmlns="" id="{AE0EFFA5-D7BD-4C58-8301-D8559F04AF4E}"/>
                </a:ext>
              </a:extLst>
            </p:cNvPr>
            <p:cNvSpPr/>
            <p:nvPr/>
          </p:nvSpPr>
          <p:spPr bwMode="auto">
            <a:xfrm>
              <a:off x="6841784" y="440457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32" name="Circle: Hollow 67">
              <a:extLst>
                <a:ext uri="{FF2B5EF4-FFF2-40B4-BE49-F238E27FC236}">
                  <a16:creationId xmlns:a16="http://schemas.microsoft.com/office/drawing/2014/main" xmlns="" id="{249C615A-4924-41FF-AD92-8BA2142DE594}"/>
                </a:ext>
              </a:extLst>
            </p:cNvPr>
            <p:cNvSpPr/>
            <p:nvPr/>
          </p:nvSpPr>
          <p:spPr bwMode="auto">
            <a:xfrm>
              <a:off x="7215715" y="440457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33" name="Straight Connector 132">
              <a:extLst>
                <a:ext uri="{FF2B5EF4-FFF2-40B4-BE49-F238E27FC236}">
                  <a16:creationId xmlns:a16="http://schemas.microsoft.com/office/drawing/2014/main" xmlns="" id="{27972669-B6D1-40AC-9FF3-3FA1287F52C0}"/>
                </a:ext>
              </a:extLst>
            </p:cNvPr>
            <p:cNvCxnSpPr>
              <a:cxnSpLocks/>
            </p:cNvCxnSpPr>
            <p:nvPr/>
          </p:nvCxnSpPr>
          <p:spPr>
            <a:xfrm>
              <a:off x="6922206" y="4551169"/>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34" name="Oval 133">
              <a:extLst>
                <a:ext uri="{FF2B5EF4-FFF2-40B4-BE49-F238E27FC236}">
                  <a16:creationId xmlns:a16="http://schemas.microsoft.com/office/drawing/2014/main" xmlns="" id="{235277C8-30B5-40AE-9C0E-576F7B186FEA}"/>
                </a:ext>
              </a:extLst>
            </p:cNvPr>
            <p:cNvSpPr/>
            <p:nvPr/>
          </p:nvSpPr>
          <p:spPr bwMode="auto">
            <a:xfrm>
              <a:off x="6841784" y="451095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35" name="Circle: Hollow 70">
              <a:extLst>
                <a:ext uri="{FF2B5EF4-FFF2-40B4-BE49-F238E27FC236}">
                  <a16:creationId xmlns:a16="http://schemas.microsoft.com/office/drawing/2014/main" xmlns="" id="{9AA28465-0D78-4EAA-A417-53DCBFA73A8A}"/>
                </a:ext>
              </a:extLst>
            </p:cNvPr>
            <p:cNvSpPr/>
            <p:nvPr/>
          </p:nvSpPr>
          <p:spPr bwMode="auto">
            <a:xfrm>
              <a:off x="7215715" y="4510958"/>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36" name="Straight Connector 135">
              <a:extLst>
                <a:ext uri="{FF2B5EF4-FFF2-40B4-BE49-F238E27FC236}">
                  <a16:creationId xmlns:a16="http://schemas.microsoft.com/office/drawing/2014/main" xmlns="" id="{AC1E8326-8E80-4E14-86E3-50E92F00CDEA}"/>
                </a:ext>
              </a:extLst>
            </p:cNvPr>
            <p:cNvCxnSpPr>
              <a:cxnSpLocks/>
            </p:cNvCxnSpPr>
            <p:nvPr/>
          </p:nvCxnSpPr>
          <p:spPr>
            <a:xfrm>
              <a:off x="6922206" y="4660756"/>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37" name="Oval 136">
              <a:extLst>
                <a:ext uri="{FF2B5EF4-FFF2-40B4-BE49-F238E27FC236}">
                  <a16:creationId xmlns:a16="http://schemas.microsoft.com/office/drawing/2014/main" xmlns="" id="{8373ECA7-4579-4A46-BFE2-513EA9021AF0}"/>
                </a:ext>
              </a:extLst>
            </p:cNvPr>
            <p:cNvSpPr/>
            <p:nvPr/>
          </p:nvSpPr>
          <p:spPr bwMode="auto">
            <a:xfrm>
              <a:off x="6841784" y="462054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38" name="Circle: Hollow 73">
              <a:extLst>
                <a:ext uri="{FF2B5EF4-FFF2-40B4-BE49-F238E27FC236}">
                  <a16:creationId xmlns:a16="http://schemas.microsoft.com/office/drawing/2014/main" xmlns="" id="{6EABA82E-6BF7-4C11-A1EE-3944166924FD}"/>
                </a:ext>
              </a:extLst>
            </p:cNvPr>
            <p:cNvSpPr/>
            <p:nvPr/>
          </p:nvSpPr>
          <p:spPr bwMode="auto">
            <a:xfrm>
              <a:off x="7215715" y="462054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39" name="TextBox 138">
              <a:extLst>
                <a:ext uri="{FF2B5EF4-FFF2-40B4-BE49-F238E27FC236}">
                  <a16:creationId xmlns:a16="http://schemas.microsoft.com/office/drawing/2014/main" xmlns="" id="{618ED043-B154-4C18-B9CD-F0B5CDBE13B4}"/>
                </a:ext>
              </a:extLst>
            </p:cNvPr>
            <p:cNvSpPr txBox="1"/>
            <p:nvPr/>
          </p:nvSpPr>
          <p:spPr>
            <a:xfrm>
              <a:off x="6724208" y="4743144"/>
              <a:ext cx="668714"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a:t>
              </a:r>
            </a:p>
          </p:txBody>
        </p:sp>
      </p:grpSp>
    </p:spTree>
    <p:extLst>
      <p:ext uri="{BB962C8B-B14F-4D97-AF65-F5344CB8AC3E}">
        <p14:creationId xmlns:p14="http://schemas.microsoft.com/office/powerpoint/2010/main" xmlns="" val="18301320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A14480-1344-4054-9F65-B09EC9F28CC2}"/>
              </a:ext>
            </a:extLst>
          </p:cNvPr>
          <p:cNvSpPr>
            <a:spLocks noGrp="1"/>
          </p:cNvSpPr>
          <p:nvPr>
            <p:ph type="title"/>
          </p:nvPr>
        </p:nvSpPr>
        <p:spPr/>
        <p:txBody>
          <a:bodyPr/>
          <a:lstStyle/>
          <a:p>
            <a:r>
              <a:rPr lang="en-US"/>
              <a:t>Creating Collections – SQL API</a:t>
            </a:r>
          </a:p>
        </p:txBody>
      </p:sp>
      <p:sp>
        <p:nvSpPr>
          <p:cNvPr id="15" name="Rectangle 14">
            <a:extLst>
              <a:ext uri="{FF2B5EF4-FFF2-40B4-BE49-F238E27FC236}">
                <a16:creationId xmlns:a16="http://schemas.microsoft.com/office/drawing/2014/main" xmlns="" id="{56ECCF9A-60C0-4799-8498-60178B3355DF}"/>
              </a:ext>
            </a:extLst>
          </p:cNvPr>
          <p:cNvSpPr/>
          <p:nvPr/>
        </p:nvSpPr>
        <p:spPr>
          <a:xfrm>
            <a:off x="3187035" y="4237818"/>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6" name="Connector: Elbow 15">
            <a:extLst>
              <a:ext uri="{FF2B5EF4-FFF2-40B4-BE49-F238E27FC236}">
                <a16:creationId xmlns:a16="http://schemas.microsoft.com/office/drawing/2014/main" xmlns="" id="{79A04E0D-FB3B-49DB-BAD6-348431235F91}"/>
              </a:ext>
            </a:extLst>
          </p:cNvPr>
          <p:cNvCxnSpPr>
            <a:cxnSpLocks/>
            <a:stCxn id="18" idx="2"/>
            <a:endCxn id="23"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xmlns="" id="{3B4FCDF4-3CC4-4478-AEBF-0D16FC0EEF73}"/>
              </a:ext>
            </a:extLst>
          </p:cNvPr>
          <p:cNvCxnSpPr>
            <a:cxnSpLocks/>
            <a:stCxn id="23" idx="2"/>
            <a:endCxn id="27"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xmlns="" id="{38ADAE45-3085-49AD-B814-EA450C22CE2A}"/>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19" name="Connector: Elbow 18">
            <a:extLst>
              <a:ext uri="{FF2B5EF4-FFF2-40B4-BE49-F238E27FC236}">
                <a16:creationId xmlns:a16="http://schemas.microsoft.com/office/drawing/2014/main" xmlns="" id="{8D66EA01-0A13-4CFA-9373-23567634D33C}"/>
              </a:ext>
            </a:extLst>
          </p:cNvPr>
          <p:cNvCxnSpPr>
            <a:cxnSpLocks/>
            <a:stCxn id="27" idx="2"/>
            <a:endCxn id="31" idx="1"/>
          </p:cNvCxnSpPr>
          <p:nvPr/>
        </p:nvCxnSpPr>
        <p:spPr>
          <a:xfrm rot="16200000" flipH="1">
            <a:off x="3672130" y="5039040"/>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xmlns="" id="{18E3E08B-FFA3-4086-8538-65DA959BB991}"/>
              </a:ext>
            </a:extLst>
          </p:cNvPr>
          <p:cNvGrpSpPr/>
          <p:nvPr/>
        </p:nvGrpSpPr>
        <p:grpSpPr>
          <a:xfrm>
            <a:off x="2347341" y="3319107"/>
            <a:ext cx="1025826" cy="604852"/>
            <a:chOff x="9117601" y="1599941"/>
            <a:chExt cx="1025826" cy="604852"/>
          </a:xfrm>
          <a:solidFill>
            <a:schemeClr val="bg1">
              <a:lumMod val="95000"/>
            </a:schemeClr>
          </a:solidFill>
        </p:grpSpPr>
        <p:sp>
          <p:nvSpPr>
            <p:cNvPr id="21" name="Rectangle 20">
              <a:extLst>
                <a:ext uri="{FF2B5EF4-FFF2-40B4-BE49-F238E27FC236}">
                  <a16:creationId xmlns:a16="http://schemas.microsoft.com/office/drawing/2014/main" xmlns="" id="{FAB2F129-A56A-4566-BC92-F32836B99942}"/>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2" name="Rectangle 21">
              <a:extLst>
                <a:ext uri="{FF2B5EF4-FFF2-40B4-BE49-F238E27FC236}">
                  <a16:creationId xmlns:a16="http://schemas.microsoft.com/office/drawing/2014/main" xmlns="" id="{5ECDBB68-319D-4EC9-9378-FB6AB8DF67C5}"/>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3" name="Rectangle 22">
              <a:extLst>
                <a:ext uri="{FF2B5EF4-FFF2-40B4-BE49-F238E27FC236}">
                  <a16:creationId xmlns:a16="http://schemas.microsoft.com/office/drawing/2014/main" xmlns="" id="{0C59CD17-9586-4CD7-A32A-927DACA3BD24}"/>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24" name="Group 23">
            <a:extLst>
              <a:ext uri="{FF2B5EF4-FFF2-40B4-BE49-F238E27FC236}">
                <a16:creationId xmlns:a16="http://schemas.microsoft.com/office/drawing/2014/main" xmlns="" id="{7122AF3A-7A43-46A3-94EB-4BBE925445B3}"/>
              </a:ext>
            </a:extLst>
          </p:cNvPr>
          <p:cNvGrpSpPr/>
          <p:nvPr/>
        </p:nvGrpSpPr>
        <p:grpSpPr>
          <a:xfrm>
            <a:off x="3333439" y="4319953"/>
            <a:ext cx="1025826" cy="604852"/>
            <a:chOff x="9117601" y="1599941"/>
            <a:chExt cx="1025826" cy="604852"/>
          </a:xfrm>
          <a:solidFill>
            <a:schemeClr val="bg1">
              <a:lumMod val="95000"/>
            </a:schemeClr>
          </a:solidFill>
        </p:grpSpPr>
        <p:sp>
          <p:nvSpPr>
            <p:cNvPr id="25" name="Rectangle 24">
              <a:extLst>
                <a:ext uri="{FF2B5EF4-FFF2-40B4-BE49-F238E27FC236}">
                  <a16:creationId xmlns:a16="http://schemas.microsoft.com/office/drawing/2014/main" xmlns="" id="{C5C64CDD-1090-4442-AE60-75B1DC928511}"/>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6" name="Rectangle 25">
              <a:extLst>
                <a:ext uri="{FF2B5EF4-FFF2-40B4-BE49-F238E27FC236}">
                  <a16:creationId xmlns:a16="http://schemas.microsoft.com/office/drawing/2014/main" xmlns="" id="{421DB45B-8A58-445F-BFAA-D7982E0846D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27" name="Rectangle 26">
              <a:extLst>
                <a:ext uri="{FF2B5EF4-FFF2-40B4-BE49-F238E27FC236}">
                  <a16:creationId xmlns:a16="http://schemas.microsoft.com/office/drawing/2014/main" xmlns="" id="{97248D6B-A9CA-4A85-99E2-A2871E0DA6E7}"/>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28" name="Group 27">
            <a:extLst>
              <a:ext uri="{FF2B5EF4-FFF2-40B4-BE49-F238E27FC236}">
                <a16:creationId xmlns:a16="http://schemas.microsoft.com/office/drawing/2014/main" xmlns="" id="{D655F053-1D1E-4D4F-8DEB-60D8DD2F256A}"/>
              </a:ext>
            </a:extLst>
          </p:cNvPr>
          <p:cNvGrpSpPr/>
          <p:nvPr/>
        </p:nvGrpSpPr>
        <p:grpSpPr>
          <a:xfrm>
            <a:off x="4319537" y="5320800"/>
            <a:ext cx="1025826" cy="604852"/>
            <a:chOff x="9117601" y="1599941"/>
            <a:chExt cx="1025826" cy="604852"/>
          </a:xfrm>
          <a:solidFill>
            <a:schemeClr val="bg1">
              <a:lumMod val="95000"/>
            </a:schemeClr>
          </a:solidFill>
        </p:grpSpPr>
        <p:sp>
          <p:nvSpPr>
            <p:cNvPr id="29" name="Rectangle 28">
              <a:extLst>
                <a:ext uri="{FF2B5EF4-FFF2-40B4-BE49-F238E27FC236}">
                  <a16:creationId xmlns:a16="http://schemas.microsoft.com/office/drawing/2014/main" xmlns="" id="{8B04202B-2BA4-4FAF-888F-564EF048A38C}"/>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0" name="Rectangle 29">
              <a:extLst>
                <a:ext uri="{FF2B5EF4-FFF2-40B4-BE49-F238E27FC236}">
                  <a16:creationId xmlns:a16="http://schemas.microsoft.com/office/drawing/2014/main" xmlns="" id="{25A334DE-668B-47E6-8CD3-E8CE42A6336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31" name="Rectangle 30">
              <a:extLst>
                <a:ext uri="{FF2B5EF4-FFF2-40B4-BE49-F238E27FC236}">
                  <a16:creationId xmlns:a16="http://schemas.microsoft.com/office/drawing/2014/main" xmlns="" id="{A4F4B43D-1973-4F11-A0B0-F59718E89EEF}"/>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sp>
        <p:nvSpPr>
          <p:cNvPr id="33" name="TextBox 32">
            <a:extLst>
              <a:ext uri="{FF2B5EF4-FFF2-40B4-BE49-F238E27FC236}">
                <a16:creationId xmlns:a16="http://schemas.microsoft.com/office/drawing/2014/main" xmlns="" id="{53791083-C19E-4C25-9E3F-534C46B49D66}"/>
              </a:ext>
            </a:extLst>
          </p:cNvPr>
          <p:cNvSpPr txBox="1"/>
          <p:nvPr/>
        </p:nvSpPr>
        <p:spPr>
          <a:xfrm>
            <a:off x="5955526" y="5521735"/>
            <a:ext cx="5276404" cy="3676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Document      Vertices/Edges         Row</a:t>
            </a:r>
          </a:p>
        </p:txBody>
      </p:sp>
      <p:cxnSp>
        <p:nvCxnSpPr>
          <p:cNvPr id="74" name="Connector: Elbow 73">
            <a:extLst>
              <a:ext uri="{FF2B5EF4-FFF2-40B4-BE49-F238E27FC236}">
                <a16:creationId xmlns:a16="http://schemas.microsoft.com/office/drawing/2014/main" xmlns="" id="{E40D01E2-07F0-47C7-80FF-D3DA891AB9E7}"/>
              </a:ext>
            </a:extLst>
          </p:cNvPr>
          <p:cNvCxnSpPr/>
          <p:nvPr/>
        </p:nvCxnSpPr>
        <p:spPr>
          <a:xfrm rot="16200000" flipH="1">
            <a:off x="6207639" y="4840227"/>
            <a:ext cx="637134" cy="59041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nector: Elbow 74">
            <a:extLst>
              <a:ext uri="{FF2B5EF4-FFF2-40B4-BE49-F238E27FC236}">
                <a16:creationId xmlns:a16="http://schemas.microsoft.com/office/drawing/2014/main" xmlns="" id="{E763B158-BCED-4D9C-8377-28B91D9633A2}"/>
              </a:ext>
            </a:extLst>
          </p:cNvPr>
          <p:cNvCxnSpPr/>
          <p:nvPr/>
        </p:nvCxnSpPr>
        <p:spPr>
          <a:xfrm rot="16200000" flipH="1">
            <a:off x="7502994" y="4848247"/>
            <a:ext cx="637134" cy="59041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xmlns="" id="{9FFBB6C1-41A7-4299-A7B4-D6081F62A9F9}"/>
              </a:ext>
            </a:extLst>
          </p:cNvPr>
          <p:cNvCxnSpPr/>
          <p:nvPr/>
        </p:nvCxnSpPr>
        <p:spPr>
          <a:xfrm rot="16200000" flipH="1">
            <a:off x="8979043" y="4884945"/>
            <a:ext cx="637134" cy="59041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77" name="Group 76">
            <a:extLst>
              <a:ext uri="{FF2B5EF4-FFF2-40B4-BE49-F238E27FC236}">
                <a16:creationId xmlns:a16="http://schemas.microsoft.com/office/drawing/2014/main" xmlns="" id="{83035052-A760-41AE-927F-0A656FE8641E}"/>
              </a:ext>
            </a:extLst>
          </p:cNvPr>
          <p:cNvGrpSpPr/>
          <p:nvPr/>
        </p:nvGrpSpPr>
        <p:grpSpPr>
          <a:xfrm>
            <a:off x="5660026" y="4210255"/>
            <a:ext cx="1101432" cy="645721"/>
            <a:chOff x="4832156" y="4374744"/>
            <a:chExt cx="1101432" cy="645721"/>
          </a:xfrm>
        </p:grpSpPr>
        <p:cxnSp>
          <p:nvCxnSpPr>
            <p:cNvPr id="78" name="Straight Connector 77">
              <a:extLst>
                <a:ext uri="{FF2B5EF4-FFF2-40B4-BE49-F238E27FC236}">
                  <a16:creationId xmlns:a16="http://schemas.microsoft.com/office/drawing/2014/main" xmlns="" id="{0D011362-85CA-4C46-9A69-6A2B4C4D5FD1}"/>
                </a:ext>
              </a:extLst>
            </p:cNvPr>
            <p:cNvCxnSpPr>
              <a:cxnSpLocks/>
            </p:cNvCxnSpPr>
            <p:nvPr/>
          </p:nvCxnSpPr>
          <p:spPr>
            <a:xfrm>
              <a:off x="5132827" y="4546715"/>
              <a:ext cx="143382" cy="43691"/>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79" name="Straight Connector 78">
              <a:extLst>
                <a:ext uri="{FF2B5EF4-FFF2-40B4-BE49-F238E27FC236}">
                  <a16:creationId xmlns:a16="http://schemas.microsoft.com/office/drawing/2014/main" xmlns="" id="{9D81EE91-98E8-4537-86BB-A3BE126D06E4}"/>
                </a:ext>
              </a:extLst>
            </p:cNvPr>
            <p:cNvCxnSpPr>
              <a:cxnSpLocks/>
            </p:cNvCxnSpPr>
            <p:nvPr/>
          </p:nvCxnSpPr>
          <p:spPr>
            <a:xfrm flipV="1">
              <a:off x="5132827" y="4503024"/>
              <a:ext cx="140833" cy="43691"/>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80" name="Oval 79">
              <a:extLst>
                <a:ext uri="{FF2B5EF4-FFF2-40B4-BE49-F238E27FC236}">
                  <a16:creationId xmlns:a16="http://schemas.microsoft.com/office/drawing/2014/main" xmlns="" id="{C81EFB9F-F6A0-4642-9208-D9020C8F6817}"/>
                </a:ext>
              </a:extLst>
            </p:cNvPr>
            <p:cNvSpPr/>
            <p:nvPr/>
          </p:nvSpPr>
          <p:spPr bwMode="auto">
            <a:xfrm>
              <a:off x="5132827" y="4505417"/>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81" name="Straight Connector 80">
              <a:extLst>
                <a:ext uri="{FF2B5EF4-FFF2-40B4-BE49-F238E27FC236}">
                  <a16:creationId xmlns:a16="http://schemas.microsoft.com/office/drawing/2014/main" xmlns="" id="{E9356EFB-7239-4206-A9E8-137A777E501B}"/>
                </a:ext>
              </a:extLst>
            </p:cNvPr>
            <p:cNvCxnSpPr>
              <a:cxnSpLocks/>
            </p:cNvCxnSpPr>
            <p:nvPr/>
          </p:nvCxnSpPr>
          <p:spPr>
            <a:xfrm>
              <a:off x="5276209" y="4590407"/>
              <a:ext cx="145384" cy="65257"/>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82" name="Straight Connector 81">
              <a:extLst>
                <a:ext uri="{FF2B5EF4-FFF2-40B4-BE49-F238E27FC236}">
                  <a16:creationId xmlns:a16="http://schemas.microsoft.com/office/drawing/2014/main" xmlns="" id="{55A1860F-5F05-4701-8F55-23114356F05F}"/>
                </a:ext>
              </a:extLst>
            </p:cNvPr>
            <p:cNvCxnSpPr>
              <a:cxnSpLocks/>
            </p:cNvCxnSpPr>
            <p:nvPr/>
          </p:nvCxnSpPr>
          <p:spPr>
            <a:xfrm>
              <a:off x="5276209" y="4590407"/>
              <a:ext cx="138282" cy="819"/>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83" name="Oval 82">
              <a:extLst>
                <a:ext uri="{FF2B5EF4-FFF2-40B4-BE49-F238E27FC236}">
                  <a16:creationId xmlns:a16="http://schemas.microsoft.com/office/drawing/2014/main" xmlns="" id="{29D27C9C-8EB2-4047-A39B-2C4C7AA7386C}"/>
                </a:ext>
              </a:extLst>
            </p:cNvPr>
            <p:cNvSpPr/>
            <p:nvPr/>
          </p:nvSpPr>
          <p:spPr bwMode="auto">
            <a:xfrm rot="20946206">
              <a:off x="5414491" y="4637520"/>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84" name="Oval 83">
              <a:extLst>
                <a:ext uri="{FF2B5EF4-FFF2-40B4-BE49-F238E27FC236}">
                  <a16:creationId xmlns:a16="http://schemas.microsoft.com/office/drawing/2014/main" xmlns="" id="{517B849E-6DFE-47BC-9537-073B7DE70E21}"/>
                </a:ext>
              </a:extLst>
            </p:cNvPr>
            <p:cNvSpPr/>
            <p:nvPr/>
          </p:nvSpPr>
          <p:spPr bwMode="auto">
            <a:xfrm>
              <a:off x="5414491" y="454992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85" name="Straight Connector 84">
              <a:extLst>
                <a:ext uri="{FF2B5EF4-FFF2-40B4-BE49-F238E27FC236}">
                  <a16:creationId xmlns:a16="http://schemas.microsoft.com/office/drawing/2014/main" xmlns="" id="{743C7536-3C26-4B96-BD29-9CBE38CF429C}"/>
                </a:ext>
              </a:extLst>
            </p:cNvPr>
            <p:cNvCxnSpPr>
              <a:cxnSpLocks/>
            </p:cNvCxnSpPr>
            <p:nvPr/>
          </p:nvCxnSpPr>
          <p:spPr>
            <a:xfrm>
              <a:off x="5273660" y="4503024"/>
              <a:ext cx="140832" cy="61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86" name="Oval 85">
              <a:extLst>
                <a:ext uri="{FF2B5EF4-FFF2-40B4-BE49-F238E27FC236}">
                  <a16:creationId xmlns:a16="http://schemas.microsoft.com/office/drawing/2014/main" xmlns="" id="{A5C4042C-1A26-43FD-B172-42061A3A5706}"/>
                </a:ext>
              </a:extLst>
            </p:cNvPr>
            <p:cNvSpPr/>
            <p:nvPr/>
          </p:nvSpPr>
          <p:spPr bwMode="auto">
            <a:xfrm>
              <a:off x="5276209" y="4549108"/>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87" name="Straight Connector 86">
              <a:extLst>
                <a:ext uri="{FF2B5EF4-FFF2-40B4-BE49-F238E27FC236}">
                  <a16:creationId xmlns:a16="http://schemas.microsoft.com/office/drawing/2014/main" xmlns="" id="{A98D2B54-8205-4DC9-8660-CEB61643770B}"/>
                </a:ext>
              </a:extLst>
            </p:cNvPr>
            <p:cNvCxnSpPr>
              <a:cxnSpLocks/>
            </p:cNvCxnSpPr>
            <p:nvPr/>
          </p:nvCxnSpPr>
          <p:spPr>
            <a:xfrm flipV="1">
              <a:off x="5273660" y="4441866"/>
              <a:ext cx="149902" cy="61158"/>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88" name="Oval 87">
              <a:extLst>
                <a:ext uri="{FF2B5EF4-FFF2-40B4-BE49-F238E27FC236}">
                  <a16:creationId xmlns:a16="http://schemas.microsoft.com/office/drawing/2014/main" xmlns="" id="{B5095BDD-CB0E-4673-84FC-66EC3BA8A2D3}"/>
                </a:ext>
              </a:extLst>
            </p:cNvPr>
            <p:cNvSpPr/>
            <p:nvPr/>
          </p:nvSpPr>
          <p:spPr bwMode="auto">
            <a:xfrm>
              <a:off x="5273660" y="446172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89" name="Oval 88">
              <a:extLst>
                <a:ext uri="{FF2B5EF4-FFF2-40B4-BE49-F238E27FC236}">
                  <a16:creationId xmlns:a16="http://schemas.microsoft.com/office/drawing/2014/main" xmlns="" id="{004C2199-FD42-4D72-8668-EE627F0DB7C8}"/>
                </a:ext>
              </a:extLst>
            </p:cNvPr>
            <p:cNvSpPr/>
            <p:nvPr/>
          </p:nvSpPr>
          <p:spPr bwMode="auto">
            <a:xfrm>
              <a:off x="5414491" y="4462336"/>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90" name="Oval 89">
              <a:extLst>
                <a:ext uri="{FF2B5EF4-FFF2-40B4-BE49-F238E27FC236}">
                  <a16:creationId xmlns:a16="http://schemas.microsoft.com/office/drawing/2014/main" xmlns="" id="{2C03D1EE-70FB-41DE-A2BC-D56175DD93B3}"/>
                </a:ext>
              </a:extLst>
            </p:cNvPr>
            <p:cNvSpPr/>
            <p:nvPr/>
          </p:nvSpPr>
          <p:spPr bwMode="auto">
            <a:xfrm rot="377738">
              <a:off x="5414491" y="4374744"/>
              <a:ext cx="82596" cy="82596"/>
            </a:xfrm>
            <a:prstGeom prst="ellipse">
              <a:avLst/>
            </a:prstGeom>
            <a:solidFill>
              <a:schemeClr val="tx2"/>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91" name="TextBox 90">
              <a:extLst>
                <a:ext uri="{FF2B5EF4-FFF2-40B4-BE49-F238E27FC236}">
                  <a16:creationId xmlns:a16="http://schemas.microsoft.com/office/drawing/2014/main" xmlns="" id="{701F0A19-BD9E-463F-91D8-480B0F3F57AF}"/>
                </a:ext>
              </a:extLst>
            </p:cNvPr>
            <p:cNvSpPr txBox="1"/>
            <p:nvPr/>
          </p:nvSpPr>
          <p:spPr>
            <a:xfrm>
              <a:off x="4832156" y="4743466"/>
              <a:ext cx="1101432"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Collection</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92" name="Group 91">
            <a:extLst>
              <a:ext uri="{FF2B5EF4-FFF2-40B4-BE49-F238E27FC236}">
                <a16:creationId xmlns:a16="http://schemas.microsoft.com/office/drawing/2014/main" xmlns="" id="{7947F519-9AFB-4D6A-9D52-607E07C976CC}"/>
              </a:ext>
            </a:extLst>
          </p:cNvPr>
          <p:cNvGrpSpPr/>
          <p:nvPr/>
        </p:nvGrpSpPr>
        <p:grpSpPr>
          <a:xfrm>
            <a:off x="7180479" y="4217499"/>
            <a:ext cx="668714" cy="630144"/>
            <a:chOff x="5875501" y="4390008"/>
            <a:chExt cx="668714" cy="630144"/>
          </a:xfrm>
        </p:grpSpPr>
        <p:grpSp>
          <p:nvGrpSpPr>
            <p:cNvPr id="93" name="Group 92">
              <a:extLst>
                <a:ext uri="{FF2B5EF4-FFF2-40B4-BE49-F238E27FC236}">
                  <a16:creationId xmlns:a16="http://schemas.microsoft.com/office/drawing/2014/main" xmlns="" id="{F096AFE0-8A40-4B26-B1D9-036FE30F3263}"/>
                </a:ext>
              </a:extLst>
            </p:cNvPr>
            <p:cNvGrpSpPr/>
            <p:nvPr/>
          </p:nvGrpSpPr>
          <p:grpSpPr>
            <a:xfrm>
              <a:off x="5988240" y="4390008"/>
              <a:ext cx="427810" cy="275208"/>
              <a:chOff x="5988240" y="4390008"/>
              <a:chExt cx="427810" cy="275208"/>
            </a:xfrm>
          </p:grpSpPr>
          <p:sp>
            <p:nvSpPr>
              <p:cNvPr id="95" name="Oval 94">
                <a:extLst>
                  <a:ext uri="{FF2B5EF4-FFF2-40B4-BE49-F238E27FC236}">
                    <a16:creationId xmlns:a16="http://schemas.microsoft.com/office/drawing/2014/main" xmlns="" id="{5ED56104-E82E-4E78-A562-999660224E99}"/>
                  </a:ext>
                </a:extLst>
              </p:cNvPr>
              <p:cNvSpPr/>
              <p:nvPr/>
            </p:nvSpPr>
            <p:spPr bwMode="auto">
              <a:xfrm rot="715722">
                <a:off x="5988240" y="439000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96" name="Oval 95">
                <a:extLst>
                  <a:ext uri="{FF2B5EF4-FFF2-40B4-BE49-F238E27FC236}">
                    <a16:creationId xmlns:a16="http://schemas.microsoft.com/office/drawing/2014/main" xmlns="" id="{2C8E8CF1-3C5E-4D80-B1A0-234199C841BC}"/>
                  </a:ext>
                </a:extLst>
              </p:cNvPr>
              <p:cNvSpPr/>
              <p:nvPr/>
            </p:nvSpPr>
            <p:spPr bwMode="auto">
              <a:xfrm>
                <a:off x="6219833" y="4440343"/>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97" name="Oval 96">
                <a:extLst>
                  <a:ext uri="{FF2B5EF4-FFF2-40B4-BE49-F238E27FC236}">
                    <a16:creationId xmlns:a16="http://schemas.microsoft.com/office/drawing/2014/main" xmlns="" id="{1179AA30-456C-4710-816F-AC312D761F66}"/>
                  </a:ext>
                </a:extLst>
              </p:cNvPr>
              <p:cNvSpPr/>
              <p:nvPr/>
            </p:nvSpPr>
            <p:spPr bwMode="auto">
              <a:xfrm>
                <a:off x="6104036"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98" name="Oval 97">
                <a:extLst>
                  <a:ext uri="{FF2B5EF4-FFF2-40B4-BE49-F238E27FC236}">
                    <a16:creationId xmlns:a16="http://schemas.microsoft.com/office/drawing/2014/main" xmlns="" id="{B9D0A3ED-E08C-46C8-99B7-B15E3149F225}"/>
                  </a:ext>
                </a:extLst>
              </p:cNvPr>
              <p:cNvSpPr/>
              <p:nvPr/>
            </p:nvSpPr>
            <p:spPr bwMode="auto">
              <a:xfrm>
                <a:off x="6335628" y="4584794"/>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99" name="Straight Connector 98">
                <a:extLst>
                  <a:ext uri="{FF2B5EF4-FFF2-40B4-BE49-F238E27FC236}">
                    <a16:creationId xmlns:a16="http://schemas.microsoft.com/office/drawing/2014/main" xmlns="" id="{7A6905F3-EE7E-4588-A9F8-17DC73F35C24}"/>
                  </a:ext>
                </a:extLst>
              </p:cNvPr>
              <p:cNvCxnSpPr>
                <a:cxnSpLocks/>
              </p:cNvCxnSpPr>
              <p:nvPr/>
            </p:nvCxnSpPr>
            <p:spPr>
              <a:xfrm>
                <a:off x="6067793" y="4438531"/>
                <a:ext cx="152039" cy="4202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0" name="Straight Connector 99">
                <a:extLst>
                  <a:ext uri="{FF2B5EF4-FFF2-40B4-BE49-F238E27FC236}">
                    <a16:creationId xmlns:a16="http://schemas.microsoft.com/office/drawing/2014/main" xmlns="" id="{ECAC8590-47F8-4694-8C26-181A4592453F}"/>
                  </a:ext>
                </a:extLst>
              </p:cNvPr>
              <p:cNvCxnSpPr>
                <a:cxnSpLocks/>
              </p:cNvCxnSpPr>
              <p:nvPr/>
            </p:nvCxnSpPr>
            <p:spPr>
              <a:xfrm>
                <a:off x="6184458" y="4625005"/>
                <a:ext cx="151170" cy="0"/>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1" name="Straight Connector 100">
                <a:extLst>
                  <a:ext uri="{FF2B5EF4-FFF2-40B4-BE49-F238E27FC236}">
                    <a16:creationId xmlns:a16="http://schemas.microsoft.com/office/drawing/2014/main" xmlns="" id="{87A143B4-6237-42D9-9CDC-BCAC0516F636}"/>
                  </a:ext>
                </a:extLst>
              </p:cNvPr>
              <p:cNvCxnSpPr>
                <a:cxnSpLocks/>
              </p:cNvCxnSpPr>
              <p:nvPr/>
            </p:nvCxnSpPr>
            <p:spPr>
              <a:xfrm>
                <a:off x="6288477"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cxnSp>
            <p:nvCxnSpPr>
              <p:cNvPr id="102" name="Straight Connector 101">
                <a:extLst>
                  <a:ext uri="{FF2B5EF4-FFF2-40B4-BE49-F238E27FC236}">
                    <a16:creationId xmlns:a16="http://schemas.microsoft.com/office/drawing/2014/main" xmlns="" id="{64AF777F-FD87-4B4A-A984-5695F5611F58}"/>
                  </a:ext>
                </a:extLst>
              </p:cNvPr>
              <p:cNvCxnSpPr>
                <a:cxnSpLocks/>
              </p:cNvCxnSpPr>
              <p:nvPr/>
            </p:nvCxnSpPr>
            <p:spPr>
              <a:xfrm flipV="1">
                <a:off x="6172681" y="4508988"/>
                <a:ext cx="58929" cy="87584"/>
              </a:xfrm>
              <a:prstGeom prst="line">
                <a:avLst/>
              </a:prstGeom>
              <a:solidFill>
                <a:srgbClr val="7030A0"/>
              </a:solidFill>
              <a:ln w="12700" cap="flat" cmpd="sng" algn="ctr">
                <a:solidFill>
                  <a:srgbClr val="727272"/>
                </a:solidFill>
                <a:prstDash val="sysDot"/>
                <a:miter lim="800000"/>
                <a:headEnd type="none"/>
                <a:tailEnd type="none"/>
              </a:ln>
              <a:effectLst/>
            </p:spPr>
          </p:cxnSp>
        </p:grpSp>
        <p:sp>
          <p:nvSpPr>
            <p:cNvPr id="94" name="TextBox 93">
              <a:extLst>
                <a:ext uri="{FF2B5EF4-FFF2-40B4-BE49-F238E27FC236}">
                  <a16:creationId xmlns:a16="http://schemas.microsoft.com/office/drawing/2014/main" xmlns="" id="{9F52CFB4-272C-40D4-B0B4-BB88B820E52B}"/>
                </a:ext>
              </a:extLst>
            </p:cNvPr>
            <p:cNvSpPr txBox="1"/>
            <p:nvPr/>
          </p:nvSpPr>
          <p:spPr>
            <a:xfrm>
              <a:off x="5875501" y="4743153"/>
              <a:ext cx="668714"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Graph</a:t>
              </a:r>
            </a:p>
          </p:txBody>
        </p:sp>
      </p:grpSp>
      <p:grpSp>
        <p:nvGrpSpPr>
          <p:cNvPr id="103" name="Group 102">
            <a:extLst>
              <a:ext uri="{FF2B5EF4-FFF2-40B4-BE49-F238E27FC236}">
                <a16:creationId xmlns:a16="http://schemas.microsoft.com/office/drawing/2014/main" xmlns="" id="{7CA9980D-7EF5-4557-8C2D-401FFC685AE6}"/>
              </a:ext>
            </a:extLst>
          </p:cNvPr>
          <p:cNvGrpSpPr/>
          <p:nvPr/>
        </p:nvGrpSpPr>
        <p:grpSpPr>
          <a:xfrm>
            <a:off x="8765470" y="4292399"/>
            <a:ext cx="668714" cy="615568"/>
            <a:chOff x="6724208" y="4404575"/>
            <a:chExt cx="668714" cy="615568"/>
          </a:xfrm>
        </p:grpSpPr>
        <p:cxnSp>
          <p:nvCxnSpPr>
            <p:cNvPr id="104" name="Straight Connector 103">
              <a:extLst>
                <a:ext uri="{FF2B5EF4-FFF2-40B4-BE49-F238E27FC236}">
                  <a16:creationId xmlns:a16="http://schemas.microsoft.com/office/drawing/2014/main" xmlns="" id="{714E959D-DA0C-46C1-AEE4-DCA8E81D9F21}"/>
                </a:ext>
              </a:extLst>
            </p:cNvPr>
            <p:cNvCxnSpPr>
              <a:cxnSpLocks/>
            </p:cNvCxnSpPr>
            <p:nvPr/>
          </p:nvCxnSpPr>
          <p:spPr>
            <a:xfrm>
              <a:off x="6922206" y="4444785"/>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5" name="Oval 104">
              <a:extLst>
                <a:ext uri="{FF2B5EF4-FFF2-40B4-BE49-F238E27FC236}">
                  <a16:creationId xmlns:a16="http://schemas.microsoft.com/office/drawing/2014/main" xmlns="" id="{DB11EB96-59EC-4FC6-9BD1-F5E2DA156210}"/>
                </a:ext>
              </a:extLst>
            </p:cNvPr>
            <p:cNvSpPr/>
            <p:nvPr/>
          </p:nvSpPr>
          <p:spPr bwMode="auto">
            <a:xfrm>
              <a:off x="6841784" y="440457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06" name="Circle: Hollow 67">
              <a:extLst>
                <a:ext uri="{FF2B5EF4-FFF2-40B4-BE49-F238E27FC236}">
                  <a16:creationId xmlns:a16="http://schemas.microsoft.com/office/drawing/2014/main" xmlns="" id="{DE188242-313C-4DC1-91D1-2D89EFA3D133}"/>
                </a:ext>
              </a:extLst>
            </p:cNvPr>
            <p:cNvSpPr/>
            <p:nvPr/>
          </p:nvSpPr>
          <p:spPr bwMode="auto">
            <a:xfrm>
              <a:off x="7215715" y="440457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07" name="Straight Connector 106">
              <a:extLst>
                <a:ext uri="{FF2B5EF4-FFF2-40B4-BE49-F238E27FC236}">
                  <a16:creationId xmlns:a16="http://schemas.microsoft.com/office/drawing/2014/main" xmlns="" id="{7C8A5477-3C6D-428F-AE64-4C78DF6C872B}"/>
                </a:ext>
              </a:extLst>
            </p:cNvPr>
            <p:cNvCxnSpPr>
              <a:cxnSpLocks/>
            </p:cNvCxnSpPr>
            <p:nvPr/>
          </p:nvCxnSpPr>
          <p:spPr>
            <a:xfrm>
              <a:off x="6922206" y="4551169"/>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08" name="Oval 107">
              <a:extLst>
                <a:ext uri="{FF2B5EF4-FFF2-40B4-BE49-F238E27FC236}">
                  <a16:creationId xmlns:a16="http://schemas.microsoft.com/office/drawing/2014/main" xmlns="" id="{6E32FC50-529B-4CAF-987B-56264E77695D}"/>
                </a:ext>
              </a:extLst>
            </p:cNvPr>
            <p:cNvSpPr/>
            <p:nvPr/>
          </p:nvSpPr>
          <p:spPr bwMode="auto">
            <a:xfrm>
              <a:off x="6841784" y="4510958"/>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09" name="Circle: Hollow 70">
              <a:extLst>
                <a:ext uri="{FF2B5EF4-FFF2-40B4-BE49-F238E27FC236}">
                  <a16:creationId xmlns:a16="http://schemas.microsoft.com/office/drawing/2014/main" xmlns="" id="{F1ADFDF5-C6AC-4B78-8BA9-75C8C77E6763}"/>
                </a:ext>
              </a:extLst>
            </p:cNvPr>
            <p:cNvSpPr/>
            <p:nvPr/>
          </p:nvSpPr>
          <p:spPr bwMode="auto">
            <a:xfrm>
              <a:off x="7215715" y="4510958"/>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cxnSp>
          <p:nvCxnSpPr>
            <p:cNvPr id="110" name="Straight Connector 109">
              <a:extLst>
                <a:ext uri="{FF2B5EF4-FFF2-40B4-BE49-F238E27FC236}">
                  <a16:creationId xmlns:a16="http://schemas.microsoft.com/office/drawing/2014/main" xmlns="" id="{44B4E330-F3C1-4B34-938F-48D9BB4FFD3D}"/>
                </a:ext>
              </a:extLst>
            </p:cNvPr>
            <p:cNvCxnSpPr>
              <a:cxnSpLocks/>
            </p:cNvCxnSpPr>
            <p:nvPr/>
          </p:nvCxnSpPr>
          <p:spPr>
            <a:xfrm>
              <a:off x="6922206" y="4660756"/>
              <a:ext cx="297156" cy="0"/>
            </a:xfrm>
            <a:prstGeom prst="line">
              <a:avLst/>
            </a:prstGeom>
            <a:solidFill>
              <a:srgbClr val="7030A0"/>
            </a:solidFill>
            <a:ln w="12700" cap="flat" cmpd="sng" algn="ctr">
              <a:solidFill>
                <a:srgbClr val="727272"/>
              </a:solidFill>
              <a:prstDash val="sysDot"/>
              <a:miter lim="800000"/>
              <a:headEnd type="none"/>
              <a:tailEnd type="none"/>
            </a:ln>
            <a:effectLst/>
          </p:spPr>
        </p:cxnSp>
        <p:sp>
          <p:nvSpPr>
            <p:cNvPr id="111" name="Oval 110">
              <a:extLst>
                <a:ext uri="{FF2B5EF4-FFF2-40B4-BE49-F238E27FC236}">
                  <a16:creationId xmlns:a16="http://schemas.microsoft.com/office/drawing/2014/main" xmlns="" id="{C59F5C31-B701-421C-A86C-F93CE8614815}"/>
                </a:ext>
              </a:extLst>
            </p:cNvPr>
            <p:cNvSpPr/>
            <p:nvPr/>
          </p:nvSpPr>
          <p:spPr bwMode="auto">
            <a:xfrm>
              <a:off x="6841784" y="4620545"/>
              <a:ext cx="80422" cy="80422"/>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12" name="Circle: Hollow 73">
              <a:extLst>
                <a:ext uri="{FF2B5EF4-FFF2-40B4-BE49-F238E27FC236}">
                  <a16:creationId xmlns:a16="http://schemas.microsoft.com/office/drawing/2014/main" xmlns="" id="{D647BE85-0570-48EA-9AEC-8B355E2E0F3B}"/>
                </a:ext>
              </a:extLst>
            </p:cNvPr>
            <p:cNvSpPr/>
            <p:nvPr/>
          </p:nvSpPr>
          <p:spPr bwMode="auto">
            <a:xfrm>
              <a:off x="7215715" y="4620545"/>
              <a:ext cx="80421" cy="80421"/>
            </a:xfrm>
            <a:prstGeom prst="donut">
              <a:avLst/>
            </a:prstGeom>
            <a:solidFill>
              <a:schemeClr val="tx2"/>
            </a:solidFill>
            <a:ln w="381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mn-cs"/>
              </a:endParaRPr>
            </a:p>
          </p:txBody>
        </p:sp>
        <p:sp>
          <p:nvSpPr>
            <p:cNvPr id="113" name="TextBox 112">
              <a:extLst>
                <a:ext uri="{FF2B5EF4-FFF2-40B4-BE49-F238E27FC236}">
                  <a16:creationId xmlns:a16="http://schemas.microsoft.com/office/drawing/2014/main" xmlns="" id="{A92AD70B-0897-4855-BFD8-AD4633639974}"/>
                </a:ext>
              </a:extLst>
            </p:cNvPr>
            <p:cNvSpPr txBox="1"/>
            <p:nvPr/>
          </p:nvSpPr>
          <p:spPr>
            <a:xfrm>
              <a:off x="6724208" y="4743144"/>
              <a:ext cx="668714"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a:t>
              </a:r>
            </a:p>
          </p:txBody>
        </p:sp>
      </p:grpSp>
      <p:sp>
        <p:nvSpPr>
          <p:cNvPr id="114" name="TextBox 113">
            <a:extLst>
              <a:ext uri="{FF2B5EF4-FFF2-40B4-BE49-F238E27FC236}">
                <a16:creationId xmlns:a16="http://schemas.microsoft.com/office/drawing/2014/main" xmlns="" id="{7D90673C-CAEB-4D70-B2BD-34E3A057DA78}"/>
              </a:ext>
            </a:extLst>
          </p:cNvPr>
          <p:cNvSpPr txBox="1"/>
          <p:nvPr/>
        </p:nvSpPr>
        <p:spPr>
          <a:xfrm>
            <a:off x="4239292" y="2601807"/>
            <a:ext cx="7952708" cy="11818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Items – can be document, vertices/edges, or row</a:t>
            </a:r>
          </a:p>
        </p:txBody>
      </p:sp>
    </p:spTree>
    <p:extLst>
      <p:ext uri="{BB962C8B-B14F-4D97-AF65-F5344CB8AC3E}">
        <p14:creationId xmlns:p14="http://schemas.microsoft.com/office/powerpoint/2010/main" xmlns="" val="23341199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A14480-1344-4054-9F65-B09EC9F28CC2}"/>
              </a:ext>
            </a:extLst>
          </p:cNvPr>
          <p:cNvSpPr>
            <a:spLocks noGrp="1"/>
          </p:cNvSpPr>
          <p:nvPr>
            <p:ph type="title"/>
          </p:nvPr>
        </p:nvSpPr>
        <p:spPr/>
        <p:txBody>
          <a:bodyPr/>
          <a:lstStyle/>
          <a:p>
            <a:r>
              <a:rPr lang="en-US"/>
              <a:t>Container-Level Resources</a:t>
            </a:r>
          </a:p>
        </p:txBody>
      </p:sp>
      <p:sp>
        <p:nvSpPr>
          <p:cNvPr id="46" name="Rectangle 45">
            <a:extLst>
              <a:ext uri="{FF2B5EF4-FFF2-40B4-BE49-F238E27FC236}">
                <a16:creationId xmlns:a16="http://schemas.microsoft.com/office/drawing/2014/main" xmlns="" id="{0F4A4E2B-E724-4B5E-83B6-EEDFCEA63DCA}"/>
              </a:ext>
            </a:extLst>
          </p:cNvPr>
          <p:cNvSpPr/>
          <p:nvPr/>
        </p:nvSpPr>
        <p:spPr>
          <a:xfrm>
            <a:off x="4173133" y="5238665"/>
            <a:ext cx="131863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47" name="Connector: Elbow 46">
            <a:extLst>
              <a:ext uri="{FF2B5EF4-FFF2-40B4-BE49-F238E27FC236}">
                <a16:creationId xmlns:a16="http://schemas.microsoft.com/office/drawing/2014/main" xmlns="" id="{F36B8954-A1A7-4936-B70C-52845116E225}"/>
              </a:ext>
            </a:extLst>
          </p:cNvPr>
          <p:cNvCxnSpPr>
            <a:cxnSpLocks/>
            <a:stCxn id="49" idx="2"/>
            <a:endCxn id="54"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xmlns="" id="{CEAAE0F0-4739-4680-A06A-6B198C6D5541}"/>
              </a:ext>
            </a:extLst>
          </p:cNvPr>
          <p:cNvCxnSpPr>
            <a:cxnSpLocks/>
            <a:stCxn id="54" idx="2"/>
            <a:endCxn id="58" idx="1"/>
          </p:cNvCxnSpPr>
          <p:nvPr/>
        </p:nvCxnSpPr>
        <p:spPr>
          <a:xfrm rot="16200000" flipH="1">
            <a:off x="2686033" y="4038193"/>
            <a:ext cx="761641"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xmlns="" id="{0917B454-C85C-4605-BB22-B5D3ED5A2555}"/>
              </a:ext>
            </a:extLst>
          </p:cNvPr>
          <p:cNvSpPr/>
          <p:nvPr/>
        </p:nvSpPr>
        <p:spPr>
          <a:xfrm>
            <a:off x="1481215" y="2444703"/>
            <a:ext cx="905854" cy="478410"/>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Account</a:t>
            </a:r>
          </a:p>
        </p:txBody>
      </p:sp>
      <p:cxnSp>
        <p:nvCxnSpPr>
          <p:cNvPr id="50" name="Connector: Elbow 49">
            <a:extLst>
              <a:ext uri="{FF2B5EF4-FFF2-40B4-BE49-F238E27FC236}">
                <a16:creationId xmlns:a16="http://schemas.microsoft.com/office/drawing/2014/main" xmlns="" id="{83E6B088-E0B8-4D37-B593-DF9ABB8E8ABE}"/>
              </a:ext>
            </a:extLst>
          </p:cNvPr>
          <p:cNvCxnSpPr>
            <a:cxnSpLocks/>
            <a:stCxn id="58" idx="2"/>
            <a:endCxn id="60" idx="0"/>
          </p:cNvCxnSpPr>
          <p:nvPr/>
        </p:nvCxnSpPr>
        <p:spPr>
          <a:xfrm rot="16200000" flipH="1">
            <a:off x="4141404" y="4569767"/>
            <a:ext cx="395995" cy="1106070"/>
          </a:xfrm>
          <a:prstGeom prst="bentConnector3">
            <a:avLst>
              <a:gd name="adj1" fmla="val 4828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xmlns="" id="{37040DE5-B840-4A8A-A4E2-D8D52773B359}"/>
              </a:ext>
            </a:extLst>
          </p:cNvPr>
          <p:cNvGrpSpPr/>
          <p:nvPr/>
        </p:nvGrpSpPr>
        <p:grpSpPr>
          <a:xfrm>
            <a:off x="2347341" y="3319107"/>
            <a:ext cx="1025826" cy="604852"/>
            <a:chOff x="9117601" y="1599941"/>
            <a:chExt cx="1025826" cy="604852"/>
          </a:xfrm>
          <a:solidFill>
            <a:schemeClr val="bg1">
              <a:lumMod val="95000"/>
            </a:schemeClr>
          </a:solidFill>
        </p:grpSpPr>
        <p:sp>
          <p:nvSpPr>
            <p:cNvPr id="52" name="Rectangle 51">
              <a:extLst>
                <a:ext uri="{FF2B5EF4-FFF2-40B4-BE49-F238E27FC236}">
                  <a16:creationId xmlns:a16="http://schemas.microsoft.com/office/drawing/2014/main" xmlns="" id="{0B27A73E-2181-434F-9F58-CA721B75E84C}"/>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3" name="Rectangle 52">
              <a:extLst>
                <a:ext uri="{FF2B5EF4-FFF2-40B4-BE49-F238E27FC236}">
                  <a16:creationId xmlns:a16="http://schemas.microsoft.com/office/drawing/2014/main" xmlns="" id="{32F06999-7E93-4DCF-B23C-6D258268F0AE}"/>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4" name="Rectangle 53">
              <a:extLst>
                <a:ext uri="{FF2B5EF4-FFF2-40B4-BE49-F238E27FC236}">
                  <a16:creationId xmlns:a16="http://schemas.microsoft.com/office/drawing/2014/main" xmlns="" id="{EE805A8C-18BF-439B-817D-15667FC07C09}"/>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grpSp>
      <p:grpSp>
        <p:nvGrpSpPr>
          <p:cNvPr id="55" name="Group 54">
            <a:extLst>
              <a:ext uri="{FF2B5EF4-FFF2-40B4-BE49-F238E27FC236}">
                <a16:creationId xmlns:a16="http://schemas.microsoft.com/office/drawing/2014/main" xmlns="" id="{9F4738DF-0F03-47D2-837F-4D6D2C226416}"/>
              </a:ext>
            </a:extLst>
          </p:cNvPr>
          <p:cNvGrpSpPr/>
          <p:nvPr/>
        </p:nvGrpSpPr>
        <p:grpSpPr>
          <a:xfrm>
            <a:off x="3333439" y="4319953"/>
            <a:ext cx="1025826" cy="604852"/>
            <a:chOff x="9117601" y="1599941"/>
            <a:chExt cx="1025826" cy="604852"/>
          </a:xfrm>
          <a:solidFill>
            <a:schemeClr val="bg1">
              <a:lumMod val="95000"/>
            </a:schemeClr>
          </a:solidFill>
        </p:grpSpPr>
        <p:sp>
          <p:nvSpPr>
            <p:cNvPr id="56" name="Rectangle 55">
              <a:extLst>
                <a:ext uri="{FF2B5EF4-FFF2-40B4-BE49-F238E27FC236}">
                  <a16:creationId xmlns:a16="http://schemas.microsoft.com/office/drawing/2014/main" xmlns="" id="{AE3C6A34-420F-4DD7-9547-36388027B20B}"/>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7" name="Rectangle 56">
              <a:extLst>
                <a:ext uri="{FF2B5EF4-FFF2-40B4-BE49-F238E27FC236}">
                  <a16:creationId xmlns:a16="http://schemas.microsoft.com/office/drawing/2014/main" xmlns="" id="{6E847D24-4B2D-4C6C-8DF3-21DDBDFCBAB3}"/>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58" name="Rectangle 57">
              <a:extLst>
                <a:ext uri="{FF2B5EF4-FFF2-40B4-BE49-F238E27FC236}">
                  <a16:creationId xmlns:a16="http://schemas.microsoft.com/office/drawing/2014/main" xmlns="" id="{94E7AE97-7B5B-40FA-9D49-3672ED4FD0E6}"/>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Container</a:t>
              </a:r>
            </a:p>
          </p:txBody>
        </p:sp>
      </p:grpSp>
      <p:grpSp>
        <p:nvGrpSpPr>
          <p:cNvPr id="59" name="Group 58">
            <a:extLst>
              <a:ext uri="{FF2B5EF4-FFF2-40B4-BE49-F238E27FC236}">
                <a16:creationId xmlns:a16="http://schemas.microsoft.com/office/drawing/2014/main" xmlns="" id="{8C0A2F7D-FF1C-4C3A-8789-0C563556DB4A}"/>
              </a:ext>
            </a:extLst>
          </p:cNvPr>
          <p:cNvGrpSpPr/>
          <p:nvPr/>
        </p:nvGrpSpPr>
        <p:grpSpPr>
          <a:xfrm>
            <a:off x="4319537" y="5320800"/>
            <a:ext cx="1025826" cy="604852"/>
            <a:chOff x="9117601" y="1599941"/>
            <a:chExt cx="1025826" cy="604852"/>
          </a:xfrm>
          <a:solidFill>
            <a:schemeClr val="bg1">
              <a:lumMod val="95000"/>
            </a:schemeClr>
          </a:solidFill>
        </p:grpSpPr>
        <p:sp>
          <p:nvSpPr>
            <p:cNvPr id="60" name="Rectangle 59">
              <a:extLst>
                <a:ext uri="{FF2B5EF4-FFF2-40B4-BE49-F238E27FC236}">
                  <a16:creationId xmlns:a16="http://schemas.microsoft.com/office/drawing/2014/main" xmlns="" id="{2513E4D4-F5AF-48E3-BF14-5D74FEBA7BD8}"/>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1" name="Rectangle 60">
              <a:extLst>
                <a:ext uri="{FF2B5EF4-FFF2-40B4-BE49-F238E27FC236}">
                  <a16:creationId xmlns:a16="http://schemas.microsoft.com/office/drawing/2014/main" xmlns="" id="{7D590D02-B135-4C8A-A963-8F143BB1F3D1}"/>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Database</a:t>
              </a:r>
            </a:p>
          </p:txBody>
        </p:sp>
        <p:sp>
          <p:nvSpPr>
            <p:cNvPr id="62" name="Rectangle 61">
              <a:extLst>
                <a:ext uri="{FF2B5EF4-FFF2-40B4-BE49-F238E27FC236}">
                  <a16:creationId xmlns:a16="http://schemas.microsoft.com/office/drawing/2014/main" xmlns="" id="{4E78EB7E-2519-4723-834D-D8372C68F8C8}"/>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Item</a:t>
              </a:r>
            </a:p>
          </p:txBody>
        </p:sp>
      </p:grpSp>
      <p:grpSp>
        <p:nvGrpSpPr>
          <p:cNvPr id="18" name="Group 17">
            <a:extLst>
              <a:ext uri="{FF2B5EF4-FFF2-40B4-BE49-F238E27FC236}">
                <a16:creationId xmlns:a16="http://schemas.microsoft.com/office/drawing/2014/main" xmlns="" id="{4B40E110-4DEC-47C5-9FE3-293723C1BF00}"/>
              </a:ext>
            </a:extLst>
          </p:cNvPr>
          <p:cNvGrpSpPr/>
          <p:nvPr/>
        </p:nvGrpSpPr>
        <p:grpSpPr>
          <a:xfrm>
            <a:off x="3786366" y="4924804"/>
            <a:ext cx="5843279" cy="996203"/>
            <a:chOff x="3786366" y="4924804"/>
            <a:chExt cx="5843279" cy="996203"/>
          </a:xfrm>
        </p:grpSpPr>
        <p:grpSp>
          <p:nvGrpSpPr>
            <p:cNvPr id="79" name="Group 78">
              <a:extLst>
                <a:ext uri="{FF2B5EF4-FFF2-40B4-BE49-F238E27FC236}">
                  <a16:creationId xmlns:a16="http://schemas.microsoft.com/office/drawing/2014/main" xmlns="" id="{704A79F2-9A42-49D0-B5F4-C2201EEC4780}"/>
                </a:ext>
              </a:extLst>
            </p:cNvPr>
            <p:cNvGrpSpPr/>
            <p:nvPr/>
          </p:nvGrpSpPr>
          <p:grpSpPr>
            <a:xfrm>
              <a:off x="5747631" y="5316155"/>
              <a:ext cx="1025826" cy="604852"/>
              <a:chOff x="9117601" y="1599941"/>
              <a:chExt cx="1025826" cy="604852"/>
            </a:xfrm>
            <a:solidFill>
              <a:schemeClr val="tx1"/>
            </a:solidFill>
          </p:grpSpPr>
          <p:sp>
            <p:nvSpPr>
              <p:cNvPr id="80" name="Rectangle 79">
                <a:extLst>
                  <a:ext uri="{FF2B5EF4-FFF2-40B4-BE49-F238E27FC236}">
                    <a16:creationId xmlns:a16="http://schemas.microsoft.com/office/drawing/2014/main" xmlns="" id="{57BCA95A-CB78-473A-B5E3-F176FE3C9B4E}"/>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1" name="Rectangle 80">
                <a:extLst>
                  <a:ext uri="{FF2B5EF4-FFF2-40B4-BE49-F238E27FC236}">
                    <a16:creationId xmlns:a16="http://schemas.microsoft.com/office/drawing/2014/main" xmlns="" id="{0E13B74C-B812-4602-A177-FE04FF7630AE}"/>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2" name="Rectangle 81">
                <a:extLst>
                  <a:ext uri="{FF2B5EF4-FFF2-40B4-BE49-F238E27FC236}">
                    <a16:creationId xmlns:a16="http://schemas.microsoft.com/office/drawing/2014/main" xmlns="" id="{9CB69FF6-91B4-49F7-A537-D00AECB0A473}"/>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505050"/>
                    </a:solidFill>
                    <a:effectLst/>
                    <a:uLnTx/>
                    <a:uFillTx/>
                    <a:latin typeface="Arial" panose="020B0604020202020204" pitchFamily="34" charset="0"/>
                    <a:ea typeface="+mn-ea"/>
                    <a:cs typeface="Arial" panose="020B0604020202020204" pitchFamily="34" charset="0"/>
                  </a:rPr>
                  <a:t>Sproc</a:t>
                </a: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grpSp>
        <p:grpSp>
          <p:nvGrpSpPr>
            <p:cNvPr id="83" name="Group 82">
              <a:extLst>
                <a:ext uri="{FF2B5EF4-FFF2-40B4-BE49-F238E27FC236}">
                  <a16:creationId xmlns:a16="http://schemas.microsoft.com/office/drawing/2014/main" xmlns="" id="{DA6593D8-ED76-4F30-8B65-5C38597A15B9}"/>
                </a:ext>
              </a:extLst>
            </p:cNvPr>
            <p:cNvGrpSpPr/>
            <p:nvPr/>
          </p:nvGrpSpPr>
          <p:grpSpPr>
            <a:xfrm>
              <a:off x="7175725" y="5311510"/>
              <a:ext cx="1025826" cy="604852"/>
              <a:chOff x="9117601" y="1599941"/>
              <a:chExt cx="1025826" cy="604852"/>
            </a:xfrm>
            <a:solidFill>
              <a:schemeClr val="tx1"/>
            </a:solidFill>
          </p:grpSpPr>
          <p:sp>
            <p:nvSpPr>
              <p:cNvPr id="84" name="Rectangle 83">
                <a:extLst>
                  <a:ext uri="{FF2B5EF4-FFF2-40B4-BE49-F238E27FC236}">
                    <a16:creationId xmlns:a16="http://schemas.microsoft.com/office/drawing/2014/main" xmlns="" id="{3F35FAA2-7406-4702-BBFF-B8355D084EFC}"/>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5" name="Rectangle 84">
                <a:extLst>
                  <a:ext uri="{FF2B5EF4-FFF2-40B4-BE49-F238E27FC236}">
                    <a16:creationId xmlns:a16="http://schemas.microsoft.com/office/drawing/2014/main" xmlns="" id="{F667815E-9857-4EBF-9836-B65AFD3E7576}"/>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6" name="Rectangle 85">
                <a:extLst>
                  <a:ext uri="{FF2B5EF4-FFF2-40B4-BE49-F238E27FC236}">
                    <a16:creationId xmlns:a16="http://schemas.microsoft.com/office/drawing/2014/main" xmlns="" id="{F1B01495-B977-46A4-BA0B-0F5C22F30A95}"/>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rPr>
                  <a:t>Trigger</a:t>
                </a:r>
              </a:p>
            </p:txBody>
          </p:sp>
        </p:grpSp>
        <p:grpSp>
          <p:nvGrpSpPr>
            <p:cNvPr id="87" name="Group 86">
              <a:extLst>
                <a:ext uri="{FF2B5EF4-FFF2-40B4-BE49-F238E27FC236}">
                  <a16:creationId xmlns:a16="http://schemas.microsoft.com/office/drawing/2014/main" xmlns="" id="{AC2AA5C9-13C3-47EB-BCF4-F75298396074}"/>
                </a:ext>
              </a:extLst>
            </p:cNvPr>
            <p:cNvGrpSpPr/>
            <p:nvPr/>
          </p:nvGrpSpPr>
          <p:grpSpPr>
            <a:xfrm>
              <a:off x="8603819" y="5306865"/>
              <a:ext cx="1025826" cy="604852"/>
              <a:chOff x="9117601" y="1599941"/>
              <a:chExt cx="1025826" cy="604852"/>
            </a:xfrm>
            <a:solidFill>
              <a:schemeClr val="tx1"/>
            </a:solidFill>
          </p:grpSpPr>
          <p:sp>
            <p:nvSpPr>
              <p:cNvPr id="88" name="Rectangle 87">
                <a:extLst>
                  <a:ext uri="{FF2B5EF4-FFF2-40B4-BE49-F238E27FC236}">
                    <a16:creationId xmlns:a16="http://schemas.microsoft.com/office/drawing/2014/main" xmlns="" id="{8DB4F3AD-A1D9-461D-9A31-8706F5C96673}"/>
                  </a:ext>
                </a:extLst>
              </p:cNvPr>
              <p:cNvSpPr/>
              <p:nvPr/>
            </p:nvSpPr>
            <p:spPr>
              <a:xfrm>
                <a:off x="9237573" y="1599941"/>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89" name="Rectangle 88">
                <a:extLst>
                  <a:ext uri="{FF2B5EF4-FFF2-40B4-BE49-F238E27FC236}">
                    <a16:creationId xmlns:a16="http://schemas.microsoft.com/office/drawing/2014/main" xmlns="" id="{6A9292FA-1AA9-4912-8587-1C11600DC6CD}"/>
                  </a:ext>
                </a:extLst>
              </p:cNvPr>
              <p:cNvSpPr/>
              <p:nvPr/>
            </p:nvSpPr>
            <p:spPr>
              <a:xfrm>
                <a:off x="9177587" y="1663162"/>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endParaRPr>
              </a:p>
            </p:txBody>
          </p:sp>
          <p:sp>
            <p:nvSpPr>
              <p:cNvPr id="90" name="Rectangle 89">
                <a:extLst>
                  <a:ext uri="{FF2B5EF4-FFF2-40B4-BE49-F238E27FC236}">
                    <a16:creationId xmlns:a16="http://schemas.microsoft.com/office/drawing/2014/main" xmlns="" id="{F53A44CB-4BE3-4B35-9CD6-BA786606BB76}"/>
                  </a:ext>
                </a:extLst>
              </p:cNvPr>
              <p:cNvSpPr/>
              <p:nvPr/>
            </p:nvSpPr>
            <p:spPr>
              <a:xfrm>
                <a:off x="9117601" y="1726383"/>
                <a:ext cx="905854" cy="478410"/>
              </a:xfrm>
              <a:prstGeom prst="rect">
                <a:avLst/>
              </a:prstGeom>
              <a:solidFill>
                <a:schemeClr val="bg1">
                  <a:lumMod val="9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rPr>
                  <a:t>UDF</a:t>
                </a:r>
              </a:p>
            </p:txBody>
          </p:sp>
        </p:grpSp>
        <p:cxnSp>
          <p:nvCxnSpPr>
            <p:cNvPr id="95" name="Connector: Elbow 94">
              <a:extLst>
                <a:ext uri="{FF2B5EF4-FFF2-40B4-BE49-F238E27FC236}">
                  <a16:creationId xmlns:a16="http://schemas.microsoft.com/office/drawing/2014/main" xmlns="" id="{5E84FBB0-5C3C-4ACF-99F5-70346293F2AB}"/>
                </a:ext>
              </a:extLst>
            </p:cNvPr>
            <p:cNvCxnSpPr>
              <a:cxnSpLocks/>
              <a:stCxn id="58" idx="2"/>
              <a:endCxn id="80" idx="0"/>
            </p:cNvCxnSpPr>
            <p:nvPr/>
          </p:nvCxnSpPr>
          <p:spPr>
            <a:xfrm rot="16200000" flipH="1">
              <a:off x="4857773" y="3853398"/>
              <a:ext cx="391350" cy="2534164"/>
            </a:xfrm>
            <a:prstGeom prst="bentConnector3">
              <a:avLst>
                <a:gd name="adj1" fmla="val 49305"/>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96" name="Connector: Elbow 95">
              <a:extLst>
                <a:ext uri="{FF2B5EF4-FFF2-40B4-BE49-F238E27FC236}">
                  <a16:creationId xmlns:a16="http://schemas.microsoft.com/office/drawing/2014/main" xmlns="" id="{D2CC7D09-5AC3-4C5E-B839-5363A239F067}"/>
                </a:ext>
              </a:extLst>
            </p:cNvPr>
            <p:cNvCxnSpPr>
              <a:cxnSpLocks/>
              <a:stCxn id="58" idx="2"/>
              <a:endCxn id="84" idx="0"/>
            </p:cNvCxnSpPr>
            <p:nvPr/>
          </p:nvCxnSpPr>
          <p:spPr>
            <a:xfrm rot="16200000" flipH="1">
              <a:off x="5574143" y="3137028"/>
              <a:ext cx="386705" cy="3962258"/>
            </a:xfrm>
            <a:prstGeom prst="bentConnector3">
              <a:avLst>
                <a:gd name="adj1" fmla="val 48945"/>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xmlns="" id="{45AE9AE9-88CE-43ED-BACA-EBCD323B6779}"/>
                </a:ext>
              </a:extLst>
            </p:cNvPr>
            <p:cNvCxnSpPr>
              <a:cxnSpLocks/>
              <a:stCxn id="58" idx="2"/>
              <a:endCxn id="88" idx="0"/>
            </p:cNvCxnSpPr>
            <p:nvPr/>
          </p:nvCxnSpPr>
          <p:spPr>
            <a:xfrm rot="16200000" flipH="1">
              <a:off x="6290512" y="2420659"/>
              <a:ext cx="382060" cy="5390352"/>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grpSp>
      <p:sp>
        <p:nvSpPr>
          <p:cNvPr id="99" name="Rectangle 98">
            <a:extLst>
              <a:ext uri="{FF2B5EF4-FFF2-40B4-BE49-F238E27FC236}">
                <a16:creationId xmlns:a16="http://schemas.microsoft.com/office/drawing/2014/main" xmlns="" id="{1231F11D-1213-4F2C-919D-A00C4F7B97E2}"/>
              </a:ext>
            </a:extLst>
          </p:cNvPr>
          <p:cNvSpPr/>
          <p:nvPr/>
        </p:nvSpPr>
        <p:spPr>
          <a:xfrm>
            <a:off x="5586816" y="5238665"/>
            <a:ext cx="4203644" cy="769122"/>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44" name="TextBox 43">
            <a:extLst>
              <a:ext uri="{FF2B5EF4-FFF2-40B4-BE49-F238E27FC236}">
                <a16:creationId xmlns:a16="http://schemas.microsoft.com/office/drawing/2014/main" xmlns="" id="{00DFDC14-BB54-47B1-B429-4567899DCB1C}"/>
              </a:ext>
            </a:extLst>
          </p:cNvPr>
          <p:cNvSpPr txBox="1"/>
          <p:nvPr/>
        </p:nvSpPr>
        <p:spPr>
          <a:xfrm>
            <a:off x="4105225" y="3070226"/>
            <a:ext cx="7952708" cy="118186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Associate stored procedures, triggers, UDF with container</a:t>
            </a:r>
          </a:p>
        </p:txBody>
      </p:sp>
    </p:spTree>
    <p:extLst>
      <p:ext uri="{BB962C8B-B14F-4D97-AF65-F5344CB8AC3E}">
        <p14:creationId xmlns:p14="http://schemas.microsoft.com/office/powerpoint/2010/main" xmlns="" val="3526607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9"/>
                                        </p:tgtEl>
                                      </p:cBhvr>
                                    </p:animEffect>
                                    <p:set>
                                      <p:cBhvr>
                                        <p:cTn id="18" dur="1" fill="hold">
                                          <p:stCondLst>
                                            <p:cond delay="499"/>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99" grpId="0" animBg="1"/>
      <p:bldP spid="9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798FD9-AEFE-43CA-BA83-2E99A4F26D0A}"/>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xmlns="" id="{7CC3D55A-6369-459E-9632-913F337C1816}"/>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Request Units &amp; Billing</a:t>
            </a:r>
            <a:endParaRPr lang="en-US" dirty="0"/>
          </a:p>
        </p:txBody>
      </p:sp>
    </p:spTree>
    <p:extLst>
      <p:ext uri="{BB962C8B-B14F-4D97-AF65-F5344CB8AC3E}">
        <p14:creationId xmlns:p14="http://schemas.microsoft.com/office/powerpoint/2010/main" xmlns="" val="10791026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xmlns="" id="{40548808-205D-449B-B942-F61864173731}"/>
              </a:ext>
            </a:extLst>
          </p:cNvPr>
          <p:cNvSpPr txBox="1">
            <a:spLocks/>
          </p:cNvSpPr>
          <p:nvPr/>
        </p:nvSpPr>
        <p:spPr>
          <a:xfrm>
            <a:off x="393031" y="1312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Billing Model</a:t>
            </a:r>
          </a:p>
        </p:txBody>
      </p:sp>
      <p:sp>
        <p:nvSpPr>
          <p:cNvPr id="52" name="Content Placeholder 2">
            <a:extLst>
              <a:ext uri="{FF2B5EF4-FFF2-40B4-BE49-F238E27FC236}">
                <a16:creationId xmlns:a16="http://schemas.microsoft.com/office/drawing/2014/main" xmlns="" id="{585E87FA-299F-4DD2-958B-839ADEFB7BB6}"/>
              </a:ext>
            </a:extLst>
          </p:cNvPr>
          <p:cNvSpPr txBox="1">
            <a:spLocks/>
          </p:cNvSpPr>
          <p:nvPr/>
        </p:nvSpPr>
        <p:spPr>
          <a:xfrm>
            <a:off x="393031" y="1417359"/>
            <a:ext cx="10515600" cy="50323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2 components: Storage + Throughput</a:t>
            </a:r>
          </a:p>
          <a:p>
            <a:pPr marL="0" indent="0">
              <a:buFont typeface="Arial" panose="020B0604020202020204" pitchFamily="34" charset="0"/>
              <a:buNone/>
            </a:pPr>
            <a:endParaRPr lang="en-US" dirty="0"/>
          </a:p>
          <a:p>
            <a:endParaRPr lang="en-US" dirty="0"/>
          </a:p>
          <a:p>
            <a:endParaRPr lang="en-US" dirty="0"/>
          </a:p>
          <a:p>
            <a:endParaRPr lang="en-US" dirty="0"/>
          </a:p>
          <a:p>
            <a:endParaRPr lang="en-US" dirty="0"/>
          </a:p>
          <a:p>
            <a:endParaRPr lang="en-US" dirty="0"/>
          </a:p>
          <a:p>
            <a:endParaRPr lang="en-US" dirty="0"/>
          </a:p>
          <a:p>
            <a:endParaRPr lang="en-US" sz="1000" dirty="0"/>
          </a:p>
          <a:p>
            <a:pPr marL="0" indent="0">
              <a:buFont typeface="Arial" panose="020B0604020202020204" pitchFamily="34" charset="0"/>
              <a:buNone/>
            </a:pPr>
            <a:r>
              <a:rPr lang="en-US" dirty="0"/>
              <a:t>You are billed on consumed storage and provisioned throughput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Collections in a database can share throughput</a:t>
            </a:r>
          </a:p>
          <a:p>
            <a:pPr marL="0" indent="0">
              <a:buFont typeface="Arial" panose="020B0604020202020204" pitchFamily="34" charset="0"/>
              <a:buNone/>
            </a:pPr>
            <a:endParaRPr lang="en-US" dirty="0"/>
          </a:p>
        </p:txBody>
      </p:sp>
      <p:graphicFrame>
        <p:nvGraphicFramePr>
          <p:cNvPr id="53" name="Table 52">
            <a:extLst>
              <a:ext uri="{FF2B5EF4-FFF2-40B4-BE49-F238E27FC236}">
                <a16:creationId xmlns:a16="http://schemas.microsoft.com/office/drawing/2014/main" xmlns="" id="{5B8F15BF-8231-471D-9E42-7C4C5A46416A}"/>
              </a:ext>
            </a:extLst>
          </p:cNvPr>
          <p:cNvGraphicFramePr>
            <a:graphicFrameLocks noGrp="1"/>
          </p:cNvGraphicFramePr>
          <p:nvPr/>
        </p:nvGraphicFramePr>
        <p:xfrm>
          <a:off x="2032000" y="2428748"/>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3593678563"/>
                    </a:ext>
                  </a:extLst>
                </a:gridCol>
                <a:gridCol w="4064000">
                  <a:extLst>
                    <a:ext uri="{9D8B030D-6E8A-4147-A177-3AD203B41FA5}">
                      <a16:colId xmlns:a16="http://schemas.microsoft.com/office/drawing/2014/main" xmlns="" val="2210173638"/>
                    </a:ext>
                  </a:extLst>
                </a:gridCol>
              </a:tblGrid>
              <a:tr h="370840">
                <a:tc>
                  <a:txBody>
                    <a:bodyPr/>
                    <a:lstStyle/>
                    <a:p>
                      <a:r>
                        <a:rPr lang="en-US"/>
                        <a:t>Unit</a:t>
                      </a:r>
                    </a:p>
                  </a:txBody>
                  <a:tcPr/>
                </a:tc>
                <a:tc>
                  <a:txBody>
                    <a:bodyPr/>
                    <a:lstStyle/>
                    <a:p>
                      <a:r>
                        <a:rPr lang="en-US" dirty="0"/>
                        <a:t>Price (for most Azure regions)</a:t>
                      </a:r>
                    </a:p>
                  </a:txBody>
                  <a:tcPr/>
                </a:tc>
                <a:extLst>
                  <a:ext uri="{0D108BD9-81ED-4DB2-BD59-A6C34878D82A}">
                    <a16:rowId xmlns:a16="http://schemas.microsoft.com/office/drawing/2014/main" xmlns="" val="625062377"/>
                  </a:ext>
                </a:extLst>
              </a:tr>
              <a:tr h="370840">
                <a:tc>
                  <a:txBody>
                    <a:bodyPr/>
                    <a:lstStyle/>
                    <a:p>
                      <a:r>
                        <a:rPr lang="en-US"/>
                        <a:t>SSD Storage (per GB)</a:t>
                      </a:r>
                    </a:p>
                  </a:txBody>
                  <a:tcPr/>
                </a:tc>
                <a:tc>
                  <a:txBody>
                    <a:bodyPr/>
                    <a:lstStyle/>
                    <a:p>
                      <a:r>
                        <a:rPr lang="en-US"/>
                        <a:t>$0.25 per month</a:t>
                      </a:r>
                    </a:p>
                  </a:txBody>
                  <a:tcPr/>
                </a:tc>
                <a:extLst>
                  <a:ext uri="{0D108BD9-81ED-4DB2-BD59-A6C34878D82A}">
                    <a16:rowId xmlns:a16="http://schemas.microsoft.com/office/drawing/2014/main" xmlns="" val="339709160"/>
                  </a:ext>
                </a:extLst>
              </a:tr>
              <a:tr h="370840">
                <a:tc>
                  <a:txBody>
                    <a:bodyPr/>
                    <a:lstStyle/>
                    <a:p>
                      <a:r>
                        <a:rPr lang="en-US"/>
                        <a:t>Provisioned Throughput (single region writes)</a:t>
                      </a:r>
                    </a:p>
                  </a:txBody>
                  <a:tcPr/>
                </a:tc>
                <a:tc>
                  <a:txBody>
                    <a:bodyPr/>
                    <a:lstStyle/>
                    <a:p>
                      <a:r>
                        <a:rPr lang="en-US" dirty="0"/>
                        <a:t>$0.008/hour per 100 RU/s</a:t>
                      </a:r>
                    </a:p>
                  </a:txBody>
                  <a:tcPr/>
                </a:tc>
                <a:extLst>
                  <a:ext uri="{0D108BD9-81ED-4DB2-BD59-A6C34878D82A}">
                    <a16:rowId xmlns:a16="http://schemas.microsoft.com/office/drawing/2014/main" xmlns="" val="484377089"/>
                  </a:ext>
                </a:extLst>
              </a:tr>
              <a:tr h="370840">
                <a:tc>
                  <a:txBody>
                    <a:bodyPr/>
                    <a:lstStyle/>
                    <a:p>
                      <a:r>
                        <a:rPr lang="en-US"/>
                        <a:t>Provisioned Throughput (multi-region writes)</a:t>
                      </a:r>
                    </a:p>
                  </a:txBody>
                  <a:tcPr/>
                </a:tc>
                <a:tc>
                  <a:txBody>
                    <a:bodyPr/>
                    <a:lstStyle/>
                    <a:p>
                      <a:r>
                        <a:rPr lang="en-US" dirty="0"/>
                        <a:t>$0.016/hour per 100 multi-master RU/s</a:t>
                      </a:r>
                    </a:p>
                  </a:txBody>
                  <a:tcPr/>
                </a:tc>
                <a:extLst>
                  <a:ext uri="{0D108BD9-81ED-4DB2-BD59-A6C34878D82A}">
                    <a16:rowId xmlns:a16="http://schemas.microsoft.com/office/drawing/2014/main" xmlns="" val="4019631662"/>
                  </a:ext>
                </a:extLst>
              </a:tr>
            </a:tbl>
          </a:graphicData>
        </a:graphic>
      </p:graphicFrame>
      <p:sp>
        <p:nvSpPr>
          <p:cNvPr id="54" name="TextBox 53">
            <a:extLst>
              <a:ext uri="{FF2B5EF4-FFF2-40B4-BE49-F238E27FC236}">
                <a16:creationId xmlns:a16="http://schemas.microsoft.com/office/drawing/2014/main" xmlns="" id="{628FF00F-830B-4FFF-9E79-6100A0A8AE43}"/>
              </a:ext>
            </a:extLst>
          </p:cNvPr>
          <p:cNvSpPr txBox="1"/>
          <p:nvPr/>
        </p:nvSpPr>
        <p:spPr>
          <a:xfrm>
            <a:off x="4851972" y="6449734"/>
            <a:ext cx="7224157" cy="276999"/>
          </a:xfrm>
          <a:prstGeom prst="rect">
            <a:avLst/>
          </a:prstGeom>
          <a:noFill/>
        </p:spPr>
        <p:txBody>
          <a:bodyPr wrap="none" rtlCol="0">
            <a:spAutoFit/>
          </a:bodyPr>
          <a:lstStyle/>
          <a:p>
            <a:r>
              <a:rPr lang="en-US" sz="1200"/>
              <a:t>* pricing may vary by region; for up-to-date pricing, see: </a:t>
            </a:r>
            <a:r>
              <a:rPr lang="en-US" sz="1200">
                <a:hlinkClick r:id="rId3"/>
              </a:rPr>
              <a:t>https://azure.microsoft.com/pricing/details/cosmos-db/</a:t>
            </a:r>
            <a:endParaRPr lang="en-US" sz="1200"/>
          </a:p>
        </p:txBody>
      </p:sp>
    </p:spTree>
    <p:extLst>
      <p:ext uri="{BB962C8B-B14F-4D97-AF65-F5344CB8AC3E}">
        <p14:creationId xmlns:p14="http://schemas.microsoft.com/office/powerpoint/2010/main" xmlns="" val="254988992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1410678-2C9E-4726-B2AE-49A8E82B0EFA}"/>
              </a:ext>
            </a:extLst>
          </p:cNvPr>
          <p:cNvSpPr>
            <a:spLocks noGrp="1"/>
          </p:cNvSpPr>
          <p:nvPr>
            <p:ph type="title"/>
          </p:nvPr>
        </p:nvSpPr>
        <p:spPr/>
        <p:txBody>
          <a:bodyPr/>
          <a:lstStyle/>
          <a:p>
            <a:r>
              <a:rPr lang="en-US"/>
              <a:t>Request Units</a:t>
            </a:r>
          </a:p>
        </p:txBody>
      </p:sp>
      <p:sp>
        <p:nvSpPr>
          <p:cNvPr id="2" name="Text Placeholder 1">
            <a:extLst>
              <a:ext uri="{FF2B5EF4-FFF2-40B4-BE49-F238E27FC236}">
                <a16:creationId xmlns:a16="http://schemas.microsoft.com/office/drawing/2014/main" xmlns="" id="{DE18218A-CF73-4227-81AE-3C1AA6CC647D}"/>
              </a:ext>
            </a:extLst>
          </p:cNvPr>
          <p:cNvSpPr>
            <a:spLocks noGrp="1"/>
          </p:cNvSpPr>
          <p:nvPr>
            <p:ph type="body" sz="quarter" idx="11"/>
          </p:nvPr>
        </p:nvSpPr>
        <p:spPr>
          <a:xfrm>
            <a:off x="269873" y="1584156"/>
            <a:ext cx="10731127" cy="5816977"/>
          </a:xfrm>
        </p:spPr>
        <p:txBody>
          <a:bodyPr vert="horz" wrap="square" lIns="146304" tIns="91440" rIns="146304" bIns="91440" rtlCol="0" anchor="t">
            <a:spAutoFit/>
          </a:bodyPr>
          <a:lstStyle/>
          <a:p>
            <a:pPr marL="0" lvl="1" indent="0">
              <a:lnSpc>
                <a:spcPct val="200000"/>
              </a:lnSpc>
              <a:buNone/>
            </a:pPr>
            <a:r>
              <a:rPr lang="en-US" sz="2400" b="1">
                <a:solidFill>
                  <a:srgbClr val="0078D7"/>
                </a:solidFill>
              </a:rPr>
              <a:t>Request Units (RUs) is a rate-based currency – e.g. 1000 RU/second</a:t>
            </a:r>
            <a:endParaRPr lang="en-US" sz="2400" b="1"/>
          </a:p>
          <a:p>
            <a:pPr marL="0" lvl="1" indent="0">
              <a:lnSpc>
                <a:spcPct val="200000"/>
              </a:lnSpc>
              <a:buNone/>
            </a:pPr>
            <a:endParaRPr lang="en-US" sz="2000"/>
          </a:p>
          <a:p>
            <a:pPr marL="0" lvl="1" indent="0">
              <a:lnSpc>
                <a:spcPct val="200000"/>
              </a:lnSpc>
              <a:buNone/>
            </a:pPr>
            <a:endParaRPr lang="en-US" sz="2000"/>
          </a:p>
          <a:p>
            <a:pPr marL="0" lvl="1" indent="0">
              <a:lnSpc>
                <a:spcPct val="200000"/>
              </a:lnSpc>
              <a:buNone/>
            </a:pPr>
            <a:endParaRPr lang="en-US" sz="2000"/>
          </a:p>
          <a:p>
            <a:pPr marL="0" lvl="1" indent="0">
              <a:lnSpc>
                <a:spcPct val="200000"/>
              </a:lnSpc>
              <a:buNone/>
            </a:pPr>
            <a:endParaRPr lang="en-US" sz="2000"/>
          </a:p>
          <a:p>
            <a:pPr marL="0" lvl="1" indent="0">
              <a:lnSpc>
                <a:spcPct val="200000"/>
              </a:lnSpc>
              <a:buNone/>
            </a:pPr>
            <a:r>
              <a:rPr lang="en-US" sz="2400"/>
              <a:t>Abstracts physical resources for performing requests</a:t>
            </a:r>
          </a:p>
          <a:p>
            <a:pPr marL="0" lvl="1" indent="0">
              <a:buNone/>
            </a:pPr>
            <a:endParaRPr lang="en-US" sz="2000"/>
          </a:p>
          <a:p>
            <a:pPr marL="0" lvl="1" indent="0">
              <a:buNone/>
            </a:pPr>
            <a:endParaRPr lang="en-US" sz="2000"/>
          </a:p>
        </p:txBody>
      </p:sp>
      <p:grpSp>
        <p:nvGrpSpPr>
          <p:cNvPr id="115" name="Group 114">
            <a:extLst>
              <a:ext uri="{FF2B5EF4-FFF2-40B4-BE49-F238E27FC236}">
                <a16:creationId xmlns:a16="http://schemas.microsoft.com/office/drawing/2014/main" xmlns="" id="{52F66C7B-656A-41A8-90F1-406DF1351BDB}"/>
              </a:ext>
            </a:extLst>
          </p:cNvPr>
          <p:cNvGrpSpPr/>
          <p:nvPr/>
        </p:nvGrpSpPr>
        <p:grpSpPr>
          <a:xfrm>
            <a:off x="471000" y="2934000"/>
            <a:ext cx="3758850" cy="2113380"/>
            <a:chOff x="7676376" y="2825676"/>
            <a:chExt cx="3220224" cy="1810543"/>
          </a:xfrm>
        </p:grpSpPr>
        <p:sp>
          <p:nvSpPr>
            <p:cNvPr id="8" name="Rectangle 7">
              <a:extLst>
                <a:ext uri="{FF2B5EF4-FFF2-40B4-BE49-F238E27FC236}">
                  <a16:creationId xmlns:a16="http://schemas.microsoft.com/office/drawing/2014/main" xmlns="" id="{4D97A3E9-70BB-4577-BD7B-6D5B96533858}"/>
                </a:ext>
              </a:extLst>
            </p:cNvPr>
            <p:cNvSpPr/>
            <p:nvPr/>
          </p:nvSpPr>
          <p:spPr bwMode="auto">
            <a:xfrm>
              <a:off x="7676376" y="2825676"/>
              <a:ext cx="3220224" cy="181054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9" name="Group 8">
              <a:extLst>
                <a:ext uri="{FF2B5EF4-FFF2-40B4-BE49-F238E27FC236}">
                  <a16:creationId xmlns:a16="http://schemas.microsoft.com/office/drawing/2014/main" xmlns="" id="{998E0F96-866E-49EF-A708-6FF68D0DE59A}"/>
                </a:ext>
              </a:extLst>
            </p:cNvPr>
            <p:cNvGrpSpPr/>
            <p:nvPr/>
          </p:nvGrpSpPr>
          <p:grpSpPr>
            <a:xfrm>
              <a:off x="9014652" y="3100601"/>
              <a:ext cx="543672" cy="981217"/>
              <a:chOff x="8093565" y="5216419"/>
              <a:chExt cx="402639" cy="726681"/>
            </a:xfrm>
            <a:noFill/>
          </p:grpSpPr>
          <p:grpSp>
            <p:nvGrpSpPr>
              <p:cNvPr id="73" name="Group 72">
                <a:extLst>
                  <a:ext uri="{FF2B5EF4-FFF2-40B4-BE49-F238E27FC236}">
                    <a16:creationId xmlns:a16="http://schemas.microsoft.com/office/drawing/2014/main" xmlns="" id="{06991D87-3BFE-410C-997F-289A46F1447E}"/>
                  </a:ext>
                </a:extLst>
              </p:cNvPr>
              <p:cNvGrpSpPr/>
              <p:nvPr/>
            </p:nvGrpSpPr>
            <p:grpSpPr>
              <a:xfrm>
                <a:off x="8093565" y="5701815"/>
                <a:ext cx="402639" cy="119935"/>
                <a:chOff x="551886" y="4945335"/>
                <a:chExt cx="508602" cy="151498"/>
              </a:xfrm>
              <a:grpFill/>
            </p:grpSpPr>
            <p:sp>
              <p:nvSpPr>
                <p:cNvPr id="82" name="Rectangle 81">
                  <a:extLst>
                    <a:ext uri="{FF2B5EF4-FFF2-40B4-BE49-F238E27FC236}">
                      <a16:creationId xmlns:a16="http://schemas.microsoft.com/office/drawing/2014/main" xmlns="" id="{96DE77BE-37F0-4D8F-A18C-88C5CC13CDF8}"/>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3" name="Oval 82">
                  <a:extLst>
                    <a:ext uri="{FF2B5EF4-FFF2-40B4-BE49-F238E27FC236}">
                      <a16:creationId xmlns:a16="http://schemas.microsoft.com/office/drawing/2014/main" xmlns="" id="{5562C214-B36F-4D17-832F-0C572F81C844}"/>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xmlns="" id="{54E40462-0D0F-4056-A5E9-6E7E8BD35F08}"/>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xmlns="" id="{F039A61D-B05B-4DE0-993E-295E34EC197F}"/>
                  </a:ext>
                </a:extLst>
              </p:cNvPr>
              <p:cNvGrpSpPr/>
              <p:nvPr/>
            </p:nvGrpSpPr>
            <p:grpSpPr>
              <a:xfrm>
                <a:off x="8093565" y="5823165"/>
                <a:ext cx="402639" cy="119935"/>
                <a:chOff x="551886" y="4945335"/>
                <a:chExt cx="508602" cy="151498"/>
              </a:xfrm>
              <a:grpFill/>
            </p:grpSpPr>
            <p:sp>
              <p:nvSpPr>
                <p:cNvPr id="79" name="Rectangle 78">
                  <a:extLst>
                    <a:ext uri="{FF2B5EF4-FFF2-40B4-BE49-F238E27FC236}">
                      <a16:creationId xmlns:a16="http://schemas.microsoft.com/office/drawing/2014/main" xmlns="" id="{7DFD70D5-7D98-4F64-AED6-B3BF1EC94806}"/>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 name="Oval 79">
                  <a:extLst>
                    <a:ext uri="{FF2B5EF4-FFF2-40B4-BE49-F238E27FC236}">
                      <a16:creationId xmlns:a16="http://schemas.microsoft.com/office/drawing/2014/main" xmlns="" id="{CC8D7F90-5F36-428E-A61D-EB3DA09784BE}"/>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1" name="Straight Connector 80">
                  <a:extLst>
                    <a:ext uri="{FF2B5EF4-FFF2-40B4-BE49-F238E27FC236}">
                      <a16:creationId xmlns:a16="http://schemas.microsoft.com/office/drawing/2014/main" xmlns="" id="{E3CA9916-2599-41DF-8B04-37146B38B3A4}"/>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xmlns="" id="{5E425869-0E77-4805-BB3D-4CE867831022}"/>
                  </a:ext>
                </a:extLst>
              </p:cNvPr>
              <p:cNvGrpSpPr/>
              <p:nvPr/>
            </p:nvGrpSpPr>
            <p:grpSpPr>
              <a:xfrm>
                <a:off x="8093565" y="5580466"/>
                <a:ext cx="402639" cy="119935"/>
                <a:chOff x="551886" y="4945335"/>
                <a:chExt cx="508602" cy="151498"/>
              </a:xfrm>
              <a:grpFill/>
            </p:grpSpPr>
            <p:sp>
              <p:nvSpPr>
                <p:cNvPr id="76" name="Rectangle 75">
                  <a:extLst>
                    <a:ext uri="{FF2B5EF4-FFF2-40B4-BE49-F238E27FC236}">
                      <a16:creationId xmlns:a16="http://schemas.microsoft.com/office/drawing/2014/main" xmlns="" id="{74E79C77-A8CE-4ECF-A298-4D50F63766F2}"/>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 name="Oval 76">
                  <a:extLst>
                    <a:ext uri="{FF2B5EF4-FFF2-40B4-BE49-F238E27FC236}">
                      <a16:creationId xmlns:a16="http://schemas.microsoft.com/office/drawing/2014/main" xmlns="" id="{1004494B-E85B-47FC-BACB-45E43B0172B5}"/>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8" name="Straight Connector 77">
                  <a:extLst>
                    <a:ext uri="{FF2B5EF4-FFF2-40B4-BE49-F238E27FC236}">
                      <a16:creationId xmlns:a16="http://schemas.microsoft.com/office/drawing/2014/main" xmlns="" id="{BC045A46-9A58-47A7-93BF-A888904C2403}"/>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xmlns="" id="{A2698B33-E01E-4116-8A92-086A2643F893}"/>
                  </a:ext>
                </a:extLst>
              </p:cNvPr>
              <p:cNvGrpSpPr/>
              <p:nvPr/>
            </p:nvGrpSpPr>
            <p:grpSpPr>
              <a:xfrm>
                <a:off x="8093565" y="5337768"/>
                <a:ext cx="402639" cy="119935"/>
                <a:chOff x="551886" y="4945335"/>
                <a:chExt cx="508602" cy="151498"/>
              </a:xfrm>
              <a:grpFill/>
            </p:grpSpPr>
            <p:sp>
              <p:nvSpPr>
                <p:cNvPr id="95" name="Rectangle 94">
                  <a:extLst>
                    <a:ext uri="{FF2B5EF4-FFF2-40B4-BE49-F238E27FC236}">
                      <a16:creationId xmlns:a16="http://schemas.microsoft.com/office/drawing/2014/main" xmlns="" id="{D43A89E9-DB27-469D-99DC-32E6A9DF7107}"/>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xmlns="" id="{B85BBF86-2969-449D-A5FB-6F8CFB50F7B3}"/>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xmlns="" id="{35E5AB48-0648-4A02-B048-0D2298C46520}"/>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xmlns="" id="{E9D15DF1-D6B5-4E43-8E08-D3C40FDB45D9}"/>
                  </a:ext>
                </a:extLst>
              </p:cNvPr>
              <p:cNvGrpSpPr/>
              <p:nvPr/>
            </p:nvGrpSpPr>
            <p:grpSpPr>
              <a:xfrm>
                <a:off x="8093565" y="5459117"/>
                <a:ext cx="402639" cy="119935"/>
                <a:chOff x="551886" y="4945335"/>
                <a:chExt cx="508602" cy="151498"/>
              </a:xfrm>
              <a:grpFill/>
            </p:grpSpPr>
            <p:sp>
              <p:nvSpPr>
                <p:cNvPr id="92" name="Rectangle 91">
                  <a:extLst>
                    <a:ext uri="{FF2B5EF4-FFF2-40B4-BE49-F238E27FC236}">
                      <a16:creationId xmlns:a16="http://schemas.microsoft.com/office/drawing/2014/main" xmlns="" id="{E91BD6F6-94FB-4013-9F6F-B0425A8FEEE7}"/>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xmlns="" id="{E19BBC07-223A-4DB8-AFFC-D010DF57FEA9}"/>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xmlns="" id="{14876C3D-A548-4E85-AE65-80C3D4AD6921}"/>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xmlns="" id="{63B554F0-7365-4859-A174-643714670B2B}"/>
                  </a:ext>
                </a:extLst>
              </p:cNvPr>
              <p:cNvGrpSpPr/>
              <p:nvPr/>
            </p:nvGrpSpPr>
            <p:grpSpPr>
              <a:xfrm>
                <a:off x="8093565" y="5216419"/>
                <a:ext cx="402639" cy="119935"/>
                <a:chOff x="551886" y="4945335"/>
                <a:chExt cx="508602" cy="151498"/>
              </a:xfrm>
              <a:grpFill/>
            </p:grpSpPr>
            <p:sp>
              <p:nvSpPr>
                <p:cNvPr id="89" name="Rectangle 88">
                  <a:extLst>
                    <a:ext uri="{FF2B5EF4-FFF2-40B4-BE49-F238E27FC236}">
                      <a16:creationId xmlns:a16="http://schemas.microsoft.com/office/drawing/2014/main" xmlns="" id="{96D1DF96-AF46-4363-980A-5DA1A766A481}"/>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0" name="Oval 89">
                  <a:extLst>
                    <a:ext uri="{FF2B5EF4-FFF2-40B4-BE49-F238E27FC236}">
                      <a16:creationId xmlns:a16="http://schemas.microsoft.com/office/drawing/2014/main" xmlns="" id="{8F7324F0-A1E7-4C36-B29E-4C7138763E91}"/>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1" name="Straight Connector 90">
                  <a:extLst>
                    <a:ext uri="{FF2B5EF4-FFF2-40B4-BE49-F238E27FC236}">
                      <a16:creationId xmlns:a16="http://schemas.microsoft.com/office/drawing/2014/main" xmlns="" id="{3DAEB8BF-50F6-48BD-A766-015E582E1A00}"/>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8" name="Flowchart: Direct Access Storage 97">
              <a:extLst>
                <a:ext uri="{FF2B5EF4-FFF2-40B4-BE49-F238E27FC236}">
                  <a16:creationId xmlns:a16="http://schemas.microsoft.com/office/drawing/2014/main" xmlns="" id="{B2CD02C8-F145-4D96-B137-79D0ACD60B3A}"/>
                </a:ext>
              </a:extLst>
            </p:cNvPr>
            <p:cNvSpPr/>
            <p:nvPr/>
          </p:nvSpPr>
          <p:spPr bwMode="auto">
            <a:xfrm>
              <a:off x="10065453" y="3100602"/>
              <a:ext cx="373464" cy="981874"/>
            </a:xfrm>
            <a:prstGeom prst="flowChartMagneticDrum">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3" name="Group 12">
              <a:extLst>
                <a:ext uri="{FF2B5EF4-FFF2-40B4-BE49-F238E27FC236}">
                  <a16:creationId xmlns:a16="http://schemas.microsoft.com/office/drawing/2014/main" xmlns="" id="{9E9A7165-D9A6-4354-A243-52A415E8711C}"/>
                </a:ext>
              </a:extLst>
            </p:cNvPr>
            <p:cNvGrpSpPr/>
            <p:nvPr/>
          </p:nvGrpSpPr>
          <p:grpSpPr>
            <a:xfrm>
              <a:off x="8003473" y="3094169"/>
              <a:ext cx="626456" cy="981876"/>
              <a:chOff x="6230258" y="5211656"/>
              <a:chExt cx="1631950" cy="2557839"/>
            </a:xfrm>
            <a:noFill/>
          </p:grpSpPr>
          <p:sp>
            <p:nvSpPr>
              <p:cNvPr id="102" name="Rectangle 5">
                <a:extLst>
                  <a:ext uri="{FF2B5EF4-FFF2-40B4-BE49-F238E27FC236}">
                    <a16:creationId xmlns:a16="http://schemas.microsoft.com/office/drawing/2014/main" xmlns="" id="{AD3E6D5D-8CF3-490E-AE3D-1739ADA521D7}"/>
                  </a:ext>
                </a:extLst>
              </p:cNvPr>
              <p:cNvSpPr>
                <a:spLocks noChangeArrowheads="1"/>
              </p:cNvSpPr>
              <p:nvPr/>
            </p:nvSpPr>
            <p:spPr bwMode="auto">
              <a:xfrm>
                <a:off x="6230258" y="5211656"/>
                <a:ext cx="1631950" cy="2557839"/>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3" name="Freeform 6">
                <a:extLst>
                  <a:ext uri="{FF2B5EF4-FFF2-40B4-BE49-F238E27FC236}">
                    <a16:creationId xmlns:a16="http://schemas.microsoft.com/office/drawing/2014/main" xmlns="" id="{14CA07C8-C77C-43D4-AFC8-2B8B8BB0E876}"/>
                  </a:ext>
                </a:extLst>
              </p:cNvPr>
              <p:cNvSpPr>
                <a:spLocks/>
              </p:cNvSpPr>
              <p:nvPr/>
            </p:nvSpPr>
            <p:spPr bwMode="auto">
              <a:xfrm>
                <a:off x="6405052" y="5510574"/>
                <a:ext cx="1282362" cy="261081"/>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4" name="Freeform 7">
                <a:extLst>
                  <a:ext uri="{FF2B5EF4-FFF2-40B4-BE49-F238E27FC236}">
                    <a16:creationId xmlns:a16="http://schemas.microsoft.com/office/drawing/2014/main" xmlns="" id="{20D20A6B-3C49-4737-BAB9-013DDB3A8328}"/>
                  </a:ext>
                </a:extLst>
              </p:cNvPr>
              <p:cNvSpPr>
                <a:spLocks/>
              </p:cNvSpPr>
              <p:nvPr/>
            </p:nvSpPr>
            <p:spPr bwMode="auto">
              <a:xfrm>
                <a:off x="6405052" y="5972197"/>
                <a:ext cx="1282362" cy="261081"/>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5" name="Freeform 8">
                <a:extLst>
                  <a:ext uri="{FF2B5EF4-FFF2-40B4-BE49-F238E27FC236}">
                    <a16:creationId xmlns:a16="http://schemas.microsoft.com/office/drawing/2014/main" xmlns="" id="{0348F0E3-49D4-4F45-AFF8-5349EAC5BE21}"/>
                  </a:ext>
                </a:extLst>
              </p:cNvPr>
              <p:cNvSpPr>
                <a:spLocks/>
              </p:cNvSpPr>
              <p:nvPr/>
            </p:nvSpPr>
            <p:spPr bwMode="auto">
              <a:xfrm>
                <a:off x="6405052" y="6430037"/>
                <a:ext cx="1282362" cy="261081"/>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6" name="Freeform 9">
                <a:extLst>
                  <a:ext uri="{FF2B5EF4-FFF2-40B4-BE49-F238E27FC236}">
                    <a16:creationId xmlns:a16="http://schemas.microsoft.com/office/drawing/2014/main" xmlns="" id="{9346C84E-C374-4635-8DB7-33E14F82C7C1}"/>
                  </a:ext>
                </a:extLst>
              </p:cNvPr>
              <p:cNvSpPr>
                <a:spLocks/>
              </p:cNvSpPr>
              <p:nvPr/>
            </p:nvSpPr>
            <p:spPr bwMode="auto">
              <a:xfrm>
                <a:off x="6405052" y="6891656"/>
                <a:ext cx="1282362" cy="261081"/>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11" name="Group 10">
                <a:extLst>
                  <a:ext uri="{FF2B5EF4-FFF2-40B4-BE49-F238E27FC236}">
                    <a16:creationId xmlns:a16="http://schemas.microsoft.com/office/drawing/2014/main" xmlns="" id="{6B2B5E05-9F19-4E02-8847-0E689E25CBF3}"/>
                  </a:ext>
                </a:extLst>
              </p:cNvPr>
              <p:cNvGrpSpPr/>
              <p:nvPr/>
            </p:nvGrpSpPr>
            <p:grpSpPr>
              <a:xfrm>
                <a:off x="7463435" y="5565443"/>
                <a:ext cx="143605" cy="1528650"/>
                <a:chOff x="7742330" y="5312676"/>
                <a:chExt cx="35450" cy="436485"/>
              </a:xfrm>
              <a:grpFill/>
            </p:grpSpPr>
            <p:sp>
              <p:nvSpPr>
                <p:cNvPr id="107" name="Oval 14">
                  <a:extLst>
                    <a:ext uri="{FF2B5EF4-FFF2-40B4-BE49-F238E27FC236}">
                      <a16:creationId xmlns:a16="http://schemas.microsoft.com/office/drawing/2014/main" xmlns="" id="{69C8E60D-2BF2-4457-8373-4244DEEC3208}"/>
                    </a:ext>
                  </a:extLst>
                </p:cNvPr>
                <p:cNvSpPr>
                  <a:spLocks noChangeArrowheads="1"/>
                </p:cNvSpPr>
                <p:nvPr/>
              </p:nvSpPr>
              <p:spPr bwMode="auto">
                <a:xfrm>
                  <a:off x="7742330" y="5312676"/>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8" name="Oval 15">
                  <a:extLst>
                    <a:ext uri="{FF2B5EF4-FFF2-40B4-BE49-F238E27FC236}">
                      <a16:creationId xmlns:a16="http://schemas.microsoft.com/office/drawing/2014/main" xmlns="" id="{B7D03AEE-4E35-4A4C-9AF3-674D48C6CFF7}"/>
                    </a:ext>
                  </a:extLst>
                </p:cNvPr>
                <p:cNvSpPr>
                  <a:spLocks noChangeArrowheads="1"/>
                </p:cNvSpPr>
                <p:nvPr/>
              </p:nvSpPr>
              <p:spPr bwMode="auto">
                <a:xfrm>
                  <a:off x="7742330" y="544448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9" name="Oval 16">
                  <a:extLst>
                    <a:ext uri="{FF2B5EF4-FFF2-40B4-BE49-F238E27FC236}">
                      <a16:creationId xmlns:a16="http://schemas.microsoft.com/office/drawing/2014/main" xmlns="" id="{D0A39664-F3B6-43B8-903D-8BBF08B0A1BB}"/>
                    </a:ext>
                  </a:extLst>
                </p:cNvPr>
                <p:cNvSpPr>
                  <a:spLocks noChangeArrowheads="1"/>
                </p:cNvSpPr>
                <p:nvPr/>
              </p:nvSpPr>
              <p:spPr bwMode="auto">
                <a:xfrm>
                  <a:off x="7742330" y="557629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10" name="Oval 17">
                  <a:extLst>
                    <a:ext uri="{FF2B5EF4-FFF2-40B4-BE49-F238E27FC236}">
                      <a16:creationId xmlns:a16="http://schemas.microsoft.com/office/drawing/2014/main" xmlns="" id="{F5557C2A-470A-4F7A-958E-1F18C3BA86D7}"/>
                    </a:ext>
                  </a:extLst>
                </p:cNvPr>
                <p:cNvSpPr>
                  <a:spLocks noChangeArrowheads="1"/>
                </p:cNvSpPr>
                <p:nvPr/>
              </p:nvSpPr>
              <p:spPr bwMode="auto">
                <a:xfrm>
                  <a:off x="7742330" y="570810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sp>
          <p:nvSpPr>
            <p:cNvPr id="112" name="TextBox 111">
              <a:extLst>
                <a:ext uri="{FF2B5EF4-FFF2-40B4-BE49-F238E27FC236}">
                  <a16:creationId xmlns:a16="http://schemas.microsoft.com/office/drawing/2014/main" xmlns="" id="{A881EBBB-B1A8-4161-8AC6-2A46BA48642D}"/>
                </a:ext>
              </a:extLst>
            </p:cNvPr>
            <p:cNvSpPr txBox="1"/>
            <p:nvPr/>
          </p:nvSpPr>
          <p:spPr>
            <a:xfrm>
              <a:off x="9899052" y="4247726"/>
              <a:ext cx="752578"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IOPS</a:t>
              </a:r>
            </a:p>
          </p:txBody>
        </p:sp>
        <p:sp>
          <p:nvSpPr>
            <p:cNvPr id="113" name="TextBox 112">
              <a:extLst>
                <a:ext uri="{FF2B5EF4-FFF2-40B4-BE49-F238E27FC236}">
                  <a16:creationId xmlns:a16="http://schemas.microsoft.com/office/drawing/2014/main" xmlns="" id="{0EFCFAD2-0587-4321-B015-F1734F429BDE}"/>
                </a:ext>
              </a:extLst>
            </p:cNvPr>
            <p:cNvSpPr txBox="1"/>
            <p:nvPr/>
          </p:nvSpPr>
          <p:spPr>
            <a:xfrm>
              <a:off x="8925261" y="4247726"/>
              <a:ext cx="722455"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CPU</a:t>
              </a:r>
            </a:p>
          </p:txBody>
        </p:sp>
        <p:sp>
          <p:nvSpPr>
            <p:cNvPr id="114" name="TextBox 113">
              <a:extLst>
                <a:ext uri="{FF2B5EF4-FFF2-40B4-BE49-F238E27FC236}">
                  <a16:creationId xmlns:a16="http://schemas.microsoft.com/office/drawing/2014/main" xmlns="" id="{18AC185B-9A16-4736-B988-2CD48AEFB015}"/>
                </a:ext>
              </a:extLst>
            </p:cNvPr>
            <p:cNvSpPr txBox="1"/>
            <p:nvPr/>
          </p:nvSpPr>
          <p:spPr>
            <a:xfrm>
              <a:off x="7783661" y="4247726"/>
              <a:ext cx="1066080"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Memory</a:t>
              </a:r>
            </a:p>
          </p:txBody>
        </p:sp>
      </p:grpSp>
      <p:pic>
        <p:nvPicPr>
          <p:cNvPr id="5" name="Picture 4">
            <a:extLst>
              <a:ext uri="{FF2B5EF4-FFF2-40B4-BE49-F238E27FC236}">
                <a16:creationId xmlns:a16="http://schemas.microsoft.com/office/drawing/2014/main" xmlns="" id="{74C931E0-9DB6-46F0-9A7B-FA862CDD2937}"/>
              </a:ext>
            </a:extLst>
          </p:cNvPr>
          <p:cNvPicPr>
            <a:picLocks noChangeAspect="1"/>
          </p:cNvPicPr>
          <p:nvPr/>
        </p:nvPicPr>
        <p:blipFill>
          <a:blip r:embed="rId3"/>
          <a:stretch>
            <a:fillRect/>
          </a:stretch>
        </p:blipFill>
        <p:spPr>
          <a:xfrm>
            <a:off x="6328064" y="2846934"/>
            <a:ext cx="4672936" cy="2240885"/>
          </a:xfrm>
          <a:prstGeom prst="rect">
            <a:avLst/>
          </a:prstGeom>
        </p:spPr>
      </p:pic>
    </p:spTree>
    <p:extLst>
      <p:ext uri="{BB962C8B-B14F-4D97-AF65-F5344CB8AC3E}">
        <p14:creationId xmlns:p14="http://schemas.microsoft.com/office/powerpoint/2010/main" xmlns="" val="13682748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1410678-2C9E-4726-B2AE-49A8E82B0EFA}"/>
              </a:ext>
            </a:extLst>
          </p:cNvPr>
          <p:cNvSpPr>
            <a:spLocks noGrp="1"/>
          </p:cNvSpPr>
          <p:nvPr>
            <p:ph type="title"/>
          </p:nvPr>
        </p:nvSpPr>
        <p:spPr/>
        <p:txBody>
          <a:bodyPr/>
          <a:lstStyle/>
          <a:p>
            <a:r>
              <a:rPr lang="en-US"/>
              <a:t>Request Units</a:t>
            </a:r>
          </a:p>
        </p:txBody>
      </p:sp>
      <p:sp>
        <p:nvSpPr>
          <p:cNvPr id="2" name="Text Placeholder 1">
            <a:extLst>
              <a:ext uri="{FF2B5EF4-FFF2-40B4-BE49-F238E27FC236}">
                <a16:creationId xmlns:a16="http://schemas.microsoft.com/office/drawing/2014/main" xmlns="" id="{9EFDA1BF-047A-4947-8FDF-B591515C15C7}"/>
              </a:ext>
            </a:extLst>
          </p:cNvPr>
          <p:cNvSpPr>
            <a:spLocks noGrp="1"/>
          </p:cNvSpPr>
          <p:nvPr>
            <p:ph type="body" sz="quarter" idx="11"/>
          </p:nvPr>
        </p:nvSpPr>
        <p:spPr>
          <a:xfrm>
            <a:off x="269874" y="1584156"/>
            <a:ext cx="6273452" cy="3012748"/>
          </a:xfrm>
        </p:spPr>
        <p:txBody>
          <a:bodyPr vert="horz" wrap="square" lIns="146304" tIns="91440" rIns="146304" bIns="91440" rtlCol="0" anchor="t">
            <a:spAutoFit/>
          </a:bodyPr>
          <a:lstStyle/>
          <a:p>
            <a:pPr marL="0" lvl="1" indent="0">
              <a:lnSpc>
                <a:spcPct val="200000"/>
              </a:lnSpc>
              <a:buNone/>
            </a:pPr>
            <a:r>
              <a:rPr lang="en-US" sz="2000" dirty="0">
                <a:solidFill>
                  <a:srgbClr val="0078D7"/>
                </a:solidFill>
                <a:latin typeface="Arial" panose="020B0604020202020204" pitchFamily="34" charset="0"/>
                <a:cs typeface="Arial" panose="020B0604020202020204" pitchFamily="34" charset="0"/>
              </a:rPr>
              <a:t>Each request consumes # of RU</a:t>
            </a:r>
            <a:endParaRPr lang="en-US" sz="2000" dirty="0"/>
          </a:p>
          <a:p>
            <a:pPr marL="0" lvl="1" indent="0">
              <a:lnSpc>
                <a:spcPct val="200000"/>
              </a:lnSpc>
              <a:buNone/>
            </a:pPr>
            <a:r>
              <a:rPr lang="en-US" sz="2000" dirty="0"/>
              <a:t>Approx. 1 RU =  1 read of 1 KB document</a:t>
            </a:r>
          </a:p>
          <a:p>
            <a:pPr marL="0" lvl="1" indent="0">
              <a:lnSpc>
                <a:spcPct val="200000"/>
              </a:lnSpc>
              <a:buNone/>
            </a:pPr>
            <a:r>
              <a:rPr lang="en-US" sz="2000" dirty="0"/>
              <a:t>Approx. 5 RU = 1 write of a 1KB document</a:t>
            </a:r>
          </a:p>
          <a:p>
            <a:pPr marL="0" lvl="1" indent="0">
              <a:lnSpc>
                <a:spcPct val="200000"/>
              </a:lnSpc>
              <a:buNone/>
            </a:pPr>
            <a:r>
              <a:rPr lang="en-US" sz="2000" dirty="0"/>
              <a:t>Query: Depends on query &amp; documents involved</a:t>
            </a:r>
          </a:p>
        </p:txBody>
      </p:sp>
      <p:sp>
        <p:nvSpPr>
          <p:cNvPr id="22" name="Rectangle 21">
            <a:extLst>
              <a:ext uri="{FF2B5EF4-FFF2-40B4-BE49-F238E27FC236}">
                <a16:creationId xmlns:a16="http://schemas.microsoft.com/office/drawing/2014/main" xmlns="" id="{FF829A84-D6DE-4421-8461-81F858EAE4DB}"/>
              </a:ext>
            </a:extLst>
          </p:cNvPr>
          <p:cNvSpPr/>
          <p:nvPr/>
        </p:nvSpPr>
        <p:spPr bwMode="auto">
          <a:xfrm>
            <a:off x="6268123" y="1592322"/>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GET</a:t>
            </a:r>
          </a:p>
        </p:txBody>
      </p:sp>
      <p:cxnSp>
        <p:nvCxnSpPr>
          <p:cNvPr id="23" name="Straight Arrow Connector 22">
            <a:extLst>
              <a:ext uri="{FF2B5EF4-FFF2-40B4-BE49-F238E27FC236}">
                <a16:creationId xmlns:a16="http://schemas.microsoft.com/office/drawing/2014/main" xmlns="" id="{6D33A2B6-E99C-4870-B99C-27BB2EFB64C2}"/>
              </a:ext>
            </a:extLst>
          </p:cNvPr>
          <p:cNvCxnSpPr>
            <a:cxnSpLocks/>
            <a:stCxn id="22" idx="3"/>
            <a:endCxn id="787" idx="1"/>
          </p:cNvCxnSpPr>
          <p:nvPr/>
        </p:nvCxnSpPr>
        <p:spPr>
          <a:xfrm>
            <a:off x="7482064" y="1867051"/>
            <a:ext cx="440697"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xmlns="" id="{330E287F-7126-4348-AA80-70434DC1D5CC}"/>
              </a:ext>
            </a:extLst>
          </p:cNvPr>
          <p:cNvSpPr/>
          <p:nvPr/>
        </p:nvSpPr>
        <p:spPr bwMode="auto">
          <a:xfrm>
            <a:off x="6268123" y="2681248"/>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POST</a:t>
            </a:r>
          </a:p>
        </p:txBody>
      </p:sp>
      <p:cxnSp>
        <p:nvCxnSpPr>
          <p:cNvPr id="28" name="Straight Arrow Connector 27">
            <a:extLst>
              <a:ext uri="{FF2B5EF4-FFF2-40B4-BE49-F238E27FC236}">
                <a16:creationId xmlns:a16="http://schemas.microsoft.com/office/drawing/2014/main" xmlns="" id="{BE42A53C-A3CA-4862-A84E-18953FE6AD75}"/>
              </a:ext>
            </a:extLst>
          </p:cNvPr>
          <p:cNvCxnSpPr>
            <a:cxnSpLocks/>
            <a:stCxn id="27" idx="3"/>
          </p:cNvCxnSpPr>
          <p:nvPr/>
        </p:nvCxnSpPr>
        <p:spPr>
          <a:xfrm>
            <a:off x="7482064" y="2955977"/>
            <a:ext cx="440697"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xmlns="" id="{F127470C-ADD6-47FA-B275-A2976FD8F3A2}"/>
              </a:ext>
            </a:extLst>
          </p:cNvPr>
          <p:cNvSpPr/>
          <p:nvPr/>
        </p:nvSpPr>
        <p:spPr bwMode="auto">
          <a:xfrm>
            <a:off x="6261417" y="4043297"/>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PUT</a:t>
            </a:r>
          </a:p>
        </p:txBody>
      </p:sp>
      <p:cxnSp>
        <p:nvCxnSpPr>
          <p:cNvPr id="32" name="Straight Arrow Connector 31">
            <a:extLst>
              <a:ext uri="{FF2B5EF4-FFF2-40B4-BE49-F238E27FC236}">
                <a16:creationId xmlns:a16="http://schemas.microsoft.com/office/drawing/2014/main" xmlns="" id="{3FD47464-93D2-40F7-B750-186C3254BF8F}"/>
              </a:ext>
            </a:extLst>
          </p:cNvPr>
          <p:cNvCxnSpPr>
            <a:cxnSpLocks/>
            <a:stCxn id="31" idx="3"/>
            <a:endCxn id="791" idx="1"/>
          </p:cNvCxnSpPr>
          <p:nvPr/>
        </p:nvCxnSpPr>
        <p:spPr>
          <a:xfrm>
            <a:off x="7475358" y="4318026"/>
            <a:ext cx="447403"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xmlns="" id="{C307B338-B3A5-4388-8BF4-BBE01755AC92}"/>
              </a:ext>
            </a:extLst>
          </p:cNvPr>
          <p:cNvSpPr/>
          <p:nvPr/>
        </p:nvSpPr>
        <p:spPr bwMode="auto">
          <a:xfrm>
            <a:off x="6268123" y="5475449"/>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Query</a:t>
            </a:r>
          </a:p>
        </p:txBody>
      </p:sp>
      <p:cxnSp>
        <p:nvCxnSpPr>
          <p:cNvPr id="37" name="Straight Arrow Connector 36">
            <a:extLst>
              <a:ext uri="{FF2B5EF4-FFF2-40B4-BE49-F238E27FC236}">
                <a16:creationId xmlns:a16="http://schemas.microsoft.com/office/drawing/2014/main" xmlns="" id="{109D2C45-23F0-4D75-9FA3-EF3AD2A8633E}"/>
              </a:ext>
            </a:extLst>
          </p:cNvPr>
          <p:cNvCxnSpPr>
            <a:cxnSpLocks/>
            <a:stCxn id="36" idx="3"/>
          </p:cNvCxnSpPr>
          <p:nvPr/>
        </p:nvCxnSpPr>
        <p:spPr>
          <a:xfrm>
            <a:off x="7482064" y="5750178"/>
            <a:ext cx="437924"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92BD49C9-5D01-45EF-94CF-933344BDD62A}"/>
              </a:ext>
            </a:extLst>
          </p:cNvPr>
          <p:cNvSpPr txBox="1"/>
          <p:nvPr/>
        </p:nvSpPr>
        <p:spPr>
          <a:xfrm>
            <a:off x="8155936" y="6241454"/>
            <a:ext cx="530941" cy="3323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grpSp>
        <p:nvGrpSpPr>
          <p:cNvPr id="13" name="Group 12">
            <a:extLst>
              <a:ext uri="{FF2B5EF4-FFF2-40B4-BE49-F238E27FC236}">
                <a16:creationId xmlns:a16="http://schemas.microsoft.com/office/drawing/2014/main" xmlns="" id="{855E984D-E4AD-4EF9-9E35-EB652415DAFD}"/>
              </a:ext>
            </a:extLst>
          </p:cNvPr>
          <p:cNvGrpSpPr/>
          <p:nvPr/>
        </p:nvGrpSpPr>
        <p:grpSpPr>
          <a:xfrm>
            <a:off x="9778278" y="1628825"/>
            <a:ext cx="851793" cy="476453"/>
            <a:chOff x="1240191" y="5112911"/>
            <a:chExt cx="982310" cy="549458"/>
          </a:xfrm>
        </p:grpSpPr>
        <p:sp>
          <p:nvSpPr>
            <p:cNvPr id="470" name="Rectangle 469">
              <a:extLst>
                <a:ext uri="{FF2B5EF4-FFF2-40B4-BE49-F238E27FC236}">
                  <a16:creationId xmlns:a16="http://schemas.microsoft.com/office/drawing/2014/main" xmlns="" id="{46F3CE9E-1CB7-401C-B04E-2CA0142D3976}"/>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2" name="Group 11">
              <a:extLst>
                <a:ext uri="{FF2B5EF4-FFF2-40B4-BE49-F238E27FC236}">
                  <a16:creationId xmlns:a16="http://schemas.microsoft.com/office/drawing/2014/main" xmlns="" id="{671F6682-389D-4F49-9747-268A0437B204}"/>
                </a:ext>
              </a:extLst>
            </p:cNvPr>
            <p:cNvGrpSpPr/>
            <p:nvPr/>
          </p:nvGrpSpPr>
          <p:grpSpPr>
            <a:xfrm>
              <a:off x="1672750" y="5209655"/>
              <a:ext cx="191307" cy="345271"/>
              <a:chOff x="1711103" y="5209655"/>
              <a:chExt cx="191307" cy="345271"/>
            </a:xfrm>
          </p:grpSpPr>
          <p:sp>
            <p:nvSpPr>
              <p:cNvPr id="508" name="Rectangle 507">
                <a:extLst>
                  <a:ext uri="{FF2B5EF4-FFF2-40B4-BE49-F238E27FC236}">
                    <a16:creationId xmlns:a16="http://schemas.microsoft.com/office/drawing/2014/main" xmlns="" id="{9293B542-CDC0-4E5E-B91A-97C09987DC10}"/>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9" name="Oval 508">
                <a:extLst>
                  <a:ext uri="{FF2B5EF4-FFF2-40B4-BE49-F238E27FC236}">
                    <a16:creationId xmlns:a16="http://schemas.microsoft.com/office/drawing/2014/main" xmlns="" id="{C214DE56-8929-44D3-8089-0D8939F30351}"/>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10" name="Straight Connector 509">
                <a:extLst>
                  <a:ext uri="{FF2B5EF4-FFF2-40B4-BE49-F238E27FC236}">
                    <a16:creationId xmlns:a16="http://schemas.microsoft.com/office/drawing/2014/main" xmlns="" id="{9703814B-CD90-49C0-8A74-B061822BFDBC}"/>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5" name="Rectangle 504">
                <a:extLst>
                  <a:ext uri="{FF2B5EF4-FFF2-40B4-BE49-F238E27FC236}">
                    <a16:creationId xmlns:a16="http://schemas.microsoft.com/office/drawing/2014/main" xmlns="" id="{3A96C39A-25DB-411A-B550-C5515E603AA5}"/>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6" name="Oval 505">
                <a:extLst>
                  <a:ext uri="{FF2B5EF4-FFF2-40B4-BE49-F238E27FC236}">
                    <a16:creationId xmlns:a16="http://schemas.microsoft.com/office/drawing/2014/main" xmlns="" id="{8840A537-1A3C-49AE-9A5C-3E1D6FC49B20}"/>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7" name="Straight Connector 506">
                <a:extLst>
                  <a:ext uri="{FF2B5EF4-FFF2-40B4-BE49-F238E27FC236}">
                    <a16:creationId xmlns:a16="http://schemas.microsoft.com/office/drawing/2014/main" xmlns="" id="{81D42511-1517-4451-86A7-73BBBF1AD7D0}"/>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2" name="Rectangle 501">
                <a:extLst>
                  <a:ext uri="{FF2B5EF4-FFF2-40B4-BE49-F238E27FC236}">
                    <a16:creationId xmlns:a16="http://schemas.microsoft.com/office/drawing/2014/main" xmlns="" id="{F3B0079E-B0DB-4405-95B0-D604296CD366}"/>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3" name="Oval 502">
                <a:extLst>
                  <a:ext uri="{FF2B5EF4-FFF2-40B4-BE49-F238E27FC236}">
                    <a16:creationId xmlns:a16="http://schemas.microsoft.com/office/drawing/2014/main" xmlns="" id="{F5D151D4-23C8-4199-94C2-7C79F998BC09}"/>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4" name="Straight Connector 503">
                <a:extLst>
                  <a:ext uri="{FF2B5EF4-FFF2-40B4-BE49-F238E27FC236}">
                    <a16:creationId xmlns:a16="http://schemas.microsoft.com/office/drawing/2014/main" xmlns="" id="{7D7663C8-C294-4B9F-BF97-0280BEAAEFDD}"/>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9" name="Rectangle 498">
                <a:extLst>
                  <a:ext uri="{FF2B5EF4-FFF2-40B4-BE49-F238E27FC236}">
                    <a16:creationId xmlns:a16="http://schemas.microsoft.com/office/drawing/2014/main" xmlns="" id="{3215A77C-BFA8-4ECC-93E4-5F08BCF6C695}"/>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0" name="Oval 499">
                <a:extLst>
                  <a:ext uri="{FF2B5EF4-FFF2-40B4-BE49-F238E27FC236}">
                    <a16:creationId xmlns:a16="http://schemas.microsoft.com/office/drawing/2014/main" xmlns="" id="{89F6BB90-A0C2-4834-9024-EEB40148151A}"/>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1" name="Straight Connector 500">
                <a:extLst>
                  <a:ext uri="{FF2B5EF4-FFF2-40B4-BE49-F238E27FC236}">
                    <a16:creationId xmlns:a16="http://schemas.microsoft.com/office/drawing/2014/main" xmlns="" id="{608584A2-A762-415C-A8F5-CBFD2EDDEE9E}"/>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6" name="Rectangle 495">
                <a:extLst>
                  <a:ext uri="{FF2B5EF4-FFF2-40B4-BE49-F238E27FC236}">
                    <a16:creationId xmlns:a16="http://schemas.microsoft.com/office/drawing/2014/main" xmlns="" id="{084A5585-566A-4092-AA11-2839DB3548CC}"/>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97" name="Oval 496">
                <a:extLst>
                  <a:ext uri="{FF2B5EF4-FFF2-40B4-BE49-F238E27FC236}">
                    <a16:creationId xmlns:a16="http://schemas.microsoft.com/office/drawing/2014/main" xmlns="" id="{DAA1B80D-D06E-4813-A685-D807A3E6F830}"/>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98" name="Straight Connector 497">
                <a:extLst>
                  <a:ext uri="{FF2B5EF4-FFF2-40B4-BE49-F238E27FC236}">
                    <a16:creationId xmlns:a16="http://schemas.microsoft.com/office/drawing/2014/main" xmlns="" id="{84FA80F2-1C08-4955-8AD8-24CFB13EBA18}"/>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3" name="Rectangle 492">
                <a:extLst>
                  <a:ext uri="{FF2B5EF4-FFF2-40B4-BE49-F238E27FC236}">
                    <a16:creationId xmlns:a16="http://schemas.microsoft.com/office/drawing/2014/main" xmlns="" id="{BC3E16B9-05E8-4BCE-8673-452CFFB2EC49}"/>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94" name="Oval 493">
                <a:extLst>
                  <a:ext uri="{FF2B5EF4-FFF2-40B4-BE49-F238E27FC236}">
                    <a16:creationId xmlns:a16="http://schemas.microsoft.com/office/drawing/2014/main" xmlns="" id="{660C836D-0DAB-4816-B9AD-0CB853E13BAB}"/>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95" name="Straight Connector 494">
                <a:extLst>
                  <a:ext uri="{FF2B5EF4-FFF2-40B4-BE49-F238E27FC236}">
                    <a16:creationId xmlns:a16="http://schemas.microsoft.com/office/drawing/2014/main" xmlns="" id="{E8D745EA-62DD-4714-80B6-AE3F282BF955}"/>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72" name="Flowchart: Direct Access Storage 471">
              <a:extLst>
                <a:ext uri="{FF2B5EF4-FFF2-40B4-BE49-F238E27FC236}">
                  <a16:creationId xmlns:a16="http://schemas.microsoft.com/office/drawing/2014/main" xmlns="" id="{7CBC2353-97DB-4633-8140-91B158030D99}"/>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1" name="Group 10">
              <a:extLst>
                <a:ext uri="{FF2B5EF4-FFF2-40B4-BE49-F238E27FC236}">
                  <a16:creationId xmlns:a16="http://schemas.microsoft.com/office/drawing/2014/main" xmlns="" id="{292026C6-B32D-48D7-83A3-2FFC3D43051D}"/>
                </a:ext>
              </a:extLst>
            </p:cNvPr>
            <p:cNvGrpSpPr/>
            <p:nvPr/>
          </p:nvGrpSpPr>
          <p:grpSpPr>
            <a:xfrm>
              <a:off x="1351512" y="5207391"/>
              <a:ext cx="220437" cy="345503"/>
              <a:chOff x="1355289" y="5207391"/>
              <a:chExt cx="220437" cy="345503"/>
            </a:xfrm>
          </p:grpSpPr>
          <p:sp>
            <p:nvSpPr>
              <p:cNvPr id="477" name="Rectangle 5">
                <a:extLst>
                  <a:ext uri="{FF2B5EF4-FFF2-40B4-BE49-F238E27FC236}">
                    <a16:creationId xmlns:a16="http://schemas.microsoft.com/office/drawing/2014/main" xmlns="" id="{054C7C60-D9AC-4A53-AC77-2AF5C8BF9FE4}"/>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78" name="Freeform 6">
                <a:extLst>
                  <a:ext uri="{FF2B5EF4-FFF2-40B4-BE49-F238E27FC236}">
                    <a16:creationId xmlns:a16="http://schemas.microsoft.com/office/drawing/2014/main" xmlns="" id="{FCEC6BD7-4703-4F54-9ECD-69CEAC7F0D6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79" name="Freeform 7">
                <a:extLst>
                  <a:ext uri="{FF2B5EF4-FFF2-40B4-BE49-F238E27FC236}">
                    <a16:creationId xmlns:a16="http://schemas.microsoft.com/office/drawing/2014/main" xmlns="" id="{F5CCBDD1-EF3D-43B8-929C-D616A8906190}"/>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0" name="Freeform 8">
                <a:extLst>
                  <a:ext uri="{FF2B5EF4-FFF2-40B4-BE49-F238E27FC236}">
                    <a16:creationId xmlns:a16="http://schemas.microsoft.com/office/drawing/2014/main" xmlns="" id="{AE1348D0-1C5A-44E1-97CB-200279AFBEF4}"/>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1" name="Freeform 9">
                <a:extLst>
                  <a:ext uri="{FF2B5EF4-FFF2-40B4-BE49-F238E27FC236}">
                    <a16:creationId xmlns:a16="http://schemas.microsoft.com/office/drawing/2014/main" xmlns="" id="{48CBC3C6-2509-4160-A35F-0C3E5E45F56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482" name="Group 481">
                <a:extLst>
                  <a:ext uri="{FF2B5EF4-FFF2-40B4-BE49-F238E27FC236}">
                    <a16:creationId xmlns:a16="http://schemas.microsoft.com/office/drawing/2014/main" xmlns="" id="{67640F41-D789-4A9A-87EF-48F92E43085A}"/>
                  </a:ext>
                </a:extLst>
              </p:cNvPr>
              <p:cNvGrpSpPr/>
              <p:nvPr/>
            </p:nvGrpSpPr>
            <p:grpSpPr>
              <a:xfrm>
                <a:off x="1521861" y="5255179"/>
                <a:ext cx="19398" cy="206484"/>
                <a:chOff x="7742330" y="5312676"/>
                <a:chExt cx="35450" cy="436485"/>
              </a:xfrm>
              <a:solidFill>
                <a:schemeClr val="tx1"/>
              </a:solidFill>
            </p:grpSpPr>
            <p:sp>
              <p:nvSpPr>
                <p:cNvPr id="483" name="Oval 14">
                  <a:extLst>
                    <a:ext uri="{FF2B5EF4-FFF2-40B4-BE49-F238E27FC236}">
                      <a16:creationId xmlns:a16="http://schemas.microsoft.com/office/drawing/2014/main" xmlns="" id="{7B709353-0617-46DE-9D4E-866F33F5E96B}"/>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4" name="Oval 15">
                  <a:extLst>
                    <a:ext uri="{FF2B5EF4-FFF2-40B4-BE49-F238E27FC236}">
                      <a16:creationId xmlns:a16="http://schemas.microsoft.com/office/drawing/2014/main" xmlns="" id="{C5E4122A-123B-4268-A420-924AA42E61F4}"/>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5" name="Oval 16">
                  <a:extLst>
                    <a:ext uri="{FF2B5EF4-FFF2-40B4-BE49-F238E27FC236}">
                      <a16:creationId xmlns:a16="http://schemas.microsoft.com/office/drawing/2014/main" xmlns="" id="{2F5FE160-08D1-49FC-9AEB-77DDE566038C}"/>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6" name="Oval 17">
                  <a:extLst>
                    <a:ext uri="{FF2B5EF4-FFF2-40B4-BE49-F238E27FC236}">
                      <a16:creationId xmlns:a16="http://schemas.microsoft.com/office/drawing/2014/main" xmlns="" id="{E58A5E8C-CC1B-48F1-8AF0-EAB5171468F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16" name="Group 15">
            <a:extLst>
              <a:ext uri="{FF2B5EF4-FFF2-40B4-BE49-F238E27FC236}">
                <a16:creationId xmlns:a16="http://schemas.microsoft.com/office/drawing/2014/main" xmlns="" id="{E1112A41-EB9D-488F-92D4-A490651B6CE8}"/>
              </a:ext>
            </a:extLst>
          </p:cNvPr>
          <p:cNvGrpSpPr/>
          <p:nvPr/>
        </p:nvGrpSpPr>
        <p:grpSpPr>
          <a:xfrm>
            <a:off x="9778278" y="2444627"/>
            <a:ext cx="851793" cy="1022700"/>
            <a:chOff x="9778278" y="2475154"/>
            <a:chExt cx="851793" cy="1022700"/>
          </a:xfrm>
        </p:grpSpPr>
        <p:grpSp>
          <p:nvGrpSpPr>
            <p:cNvPr id="511" name="Group 510">
              <a:extLst>
                <a:ext uri="{FF2B5EF4-FFF2-40B4-BE49-F238E27FC236}">
                  <a16:creationId xmlns:a16="http://schemas.microsoft.com/office/drawing/2014/main" xmlns="" id="{DC193AFB-4FE9-49DC-88AE-8A904D292CA7}"/>
                </a:ext>
              </a:extLst>
            </p:cNvPr>
            <p:cNvGrpSpPr/>
            <p:nvPr/>
          </p:nvGrpSpPr>
          <p:grpSpPr>
            <a:xfrm>
              <a:off x="9778278" y="2475154"/>
              <a:ext cx="851793" cy="476453"/>
              <a:chOff x="1240191" y="5112911"/>
              <a:chExt cx="982310" cy="549458"/>
            </a:xfrm>
          </p:grpSpPr>
          <p:sp>
            <p:nvSpPr>
              <p:cNvPr id="512" name="Rectangle 511">
                <a:extLst>
                  <a:ext uri="{FF2B5EF4-FFF2-40B4-BE49-F238E27FC236}">
                    <a16:creationId xmlns:a16="http://schemas.microsoft.com/office/drawing/2014/main" xmlns="" id="{10F73A18-D7E9-4B27-BC7E-E72816855EE7}"/>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13" name="Group 512">
                <a:extLst>
                  <a:ext uri="{FF2B5EF4-FFF2-40B4-BE49-F238E27FC236}">
                    <a16:creationId xmlns:a16="http://schemas.microsoft.com/office/drawing/2014/main" xmlns="" id="{A56EEBD7-B2E2-4C87-ACC7-C27D52B4543C}"/>
                  </a:ext>
                </a:extLst>
              </p:cNvPr>
              <p:cNvGrpSpPr/>
              <p:nvPr/>
            </p:nvGrpSpPr>
            <p:grpSpPr>
              <a:xfrm>
                <a:off x="1672750" y="5209655"/>
                <a:ext cx="191307" cy="345271"/>
                <a:chOff x="1711103" y="5209655"/>
                <a:chExt cx="191307" cy="345271"/>
              </a:xfrm>
            </p:grpSpPr>
            <p:sp>
              <p:nvSpPr>
                <p:cNvPr id="526" name="Rectangle 525">
                  <a:extLst>
                    <a:ext uri="{FF2B5EF4-FFF2-40B4-BE49-F238E27FC236}">
                      <a16:creationId xmlns:a16="http://schemas.microsoft.com/office/drawing/2014/main" xmlns="" id="{076145E0-77DE-45A8-BCE9-8489F891393A}"/>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27" name="Oval 526">
                  <a:extLst>
                    <a:ext uri="{FF2B5EF4-FFF2-40B4-BE49-F238E27FC236}">
                      <a16:creationId xmlns:a16="http://schemas.microsoft.com/office/drawing/2014/main" xmlns="" id="{9FC446C8-1DFF-477D-904D-023589678B8B}"/>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28" name="Straight Connector 527">
                  <a:extLst>
                    <a:ext uri="{FF2B5EF4-FFF2-40B4-BE49-F238E27FC236}">
                      <a16:creationId xmlns:a16="http://schemas.microsoft.com/office/drawing/2014/main" xmlns="" id="{79B538F1-ADE7-4E05-BEFD-CDD2FD5FDE64}"/>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9" name="Rectangle 528">
                  <a:extLst>
                    <a:ext uri="{FF2B5EF4-FFF2-40B4-BE49-F238E27FC236}">
                      <a16:creationId xmlns:a16="http://schemas.microsoft.com/office/drawing/2014/main" xmlns="" id="{AC6E2B1F-294C-403E-AF1F-0A2BACA8089F}"/>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0" name="Oval 529">
                  <a:extLst>
                    <a:ext uri="{FF2B5EF4-FFF2-40B4-BE49-F238E27FC236}">
                      <a16:creationId xmlns:a16="http://schemas.microsoft.com/office/drawing/2014/main" xmlns="" id="{024BF06D-4A6E-42F1-850D-F85C42E6423A}"/>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1" name="Straight Connector 530">
                  <a:extLst>
                    <a:ext uri="{FF2B5EF4-FFF2-40B4-BE49-F238E27FC236}">
                      <a16:creationId xmlns:a16="http://schemas.microsoft.com/office/drawing/2014/main" xmlns="" id="{5B675A6B-AE6A-45EA-AC3B-6D36476710FB}"/>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2" name="Rectangle 531">
                  <a:extLst>
                    <a:ext uri="{FF2B5EF4-FFF2-40B4-BE49-F238E27FC236}">
                      <a16:creationId xmlns:a16="http://schemas.microsoft.com/office/drawing/2014/main" xmlns="" id="{0D430A88-9244-44D7-8B55-28D0CC44942A}"/>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3" name="Oval 532">
                  <a:extLst>
                    <a:ext uri="{FF2B5EF4-FFF2-40B4-BE49-F238E27FC236}">
                      <a16:creationId xmlns:a16="http://schemas.microsoft.com/office/drawing/2014/main" xmlns="" id="{530ECA9F-C5A7-4FD0-AC34-35DA223637C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4" name="Straight Connector 533">
                  <a:extLst>
                    <a:ext uri="{FF2B5EF4-FFF2-40B4-BE49-F238E27FC236}">
                      <a16:creationId xmlns:a16="http://schemas.microsoft.com/office/drawing/2014/main" xmlns="" id="{4F55F136-5776-4B2B-85C7-12C31461EC42}"/>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5" name="Rectangle 534">
                  <a:extLst>
                    <a:ext uri="{FF2B5EF4-FFF2-40B4-BE49-F238E27FC236}">
                      <a16:creationId xmlns:a16="http://schemas.microsoft.com/office/drawing/2014/main" xmlns="" id="{EC455C87-D910-4B56-B81F-277580923853}"/>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6" name="Oval 535">
                  <a:extLst>
                    <a:ext uri="{FF2B5EF4-FFF2-40B4-BE49-F238E27FC236}">
                      <a16:creationId xmlns:a16="http://schemas.microsoft.com/office/drawing/2014/main" xmlns="" id="{7D2C078D-E6D4-40E3-8AB5-C9A1E3F4BC8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7" name="Straight Connector 536">
                  <a:extLst>
                    <a:ext uri="{FF2B5EF4-FFF2-40B4-BE49-F238E27FC236}">
                      <a16:creationId xmlns:a16="http://schemas.microsoft.com/office/drawing/2014/main" xmlns="" id="{55E2A695-1957-40A6-AA3D-70055A56BBD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8" name="Rectangle 537">
                  <a:extLst>
                    <a:ext uri="{FF2B5EF4-FFF2-40B4-BE49-F238E27FC236}">
                      <a16:creationId xmlns:a16="http://schemas.microsoft.com/office/drawing/2014/main" xmlns="" id="{D4638145-8E63-4E9C-A319-95D7B8A4C49C}"/>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9" name="Oval 538">
                  <a:extLst>
                    <a:ext uri="{FF2B5EF4-FFF2-40B4-BE49-F238E27FC236}">
                      <a16:creationId xmlns:a16="http://schemas.microsoft.com/office/drawing/2014/main" xmlns="" id="{3FF62702-EA49-4E27-B920-9A072F303457}"/>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40" name="Straight Connector 539">
                  <a:extLst>
                    <a:ext uri="{FF2B5EF4-FFF2-40B4-BE49-F238E27FC236}">
                      <a16:creationId xmlns:a16="http://schemas.microsoft.com/office/drawing/2014/main" xmlns="" id="{39C24C89-9ADD-4AEE-825A-4275B7560431}"/>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1" name="Rectangle 540">
                  <a:extLst>
                    <a:ext uri="{FF2B5EF4-FFF2-40B4-BE49-F238E27FC236}">
                      <a16:creationId xmlns:a16="http://schemas.microsoft.com/office/drawing/2014/main" xmlns="" id="{44D98591-7646-4964-9369-4AF616790CF3}"/>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42" name="Oval 541">
                  <a:extLst>
                    <a:ext uri="{FF2B5EF4-FFF2-40B4-BE49-F238E27FC236}">
                      <a16:creationId xmlns:a16="http://schemas.microsoft.com/office/drawing/2014/main" xmlns="" id="{F57B3066-826D-4282-9CFE-8C52C15072A0}"/>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43" name="Straight Connector 542">
                  <a:extLst>
                    <a:ext uri="{FF2B5EF4-FFF2-40B4-BE49-F238E27FC236}">
                      <a16:creationId xmlns:a16="http://schemas.microsoft.com/office/drawing/2014/main" xmlns="" id="{64C1B8EE-679D-49BC-A4D3-5096547AE3BF}"/>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14" name="Flowchart: Direct Access Storage 513">
                <a:extLst>
                  <a:ext uri="{FF2B5EF4-FFF2-40B4-BE49-F238E27FC236}">
                    <a16:creationId xmlns:a16="http://schemas.microsoft.com/office/drawing/2014/main" xmlns="" id="{14F6D3E9-03E5-4E33-B202-9C44C9D30E01}"/>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15" name="Group 514">
                <a:extLst>
                  <a:ext uri="{FF2B5EF4-FFF2-40B4-BE49-F238E27FC236}">
                    <a16:creationId xmlns:a16="http://schemas.microsoft.com/office/drawing/2014/main" xmlns="" id="{DC7D74DA-6214-4DF2-A8A7-2B47DD13D04D}"/>
                  </a:ext>
                </a:extLst>
              </p:cNvPr>
              <p:cNvGrpSpPr/>
              <p:nvPr/>
            </p:nvGrpSpPr>
            <p:grpSpPr>
              <a:xfrm>
                <a:off x="1351512" y="5207391"/>
                <a:ext cx="220437" cy="345503"/>
                <a:chOff x="1355289" y="5207391"/>
                <a:chExt cx="220437" cy="345503"/>
              </a:xfrm>
            </p:grpSpPr>
            <p:sp>
              <p:nvSpPr>
                <p:cNvPr id="516" name="Rectangle 5">
                  <a:extLst>
                    <a:ext uri="{FF2B5EF4-FFF2-40B4-BE49-F238E27FC236}">
                      <a16:creationId xmlns:a16="http://schemas.microsoft.com/office/drawing/2014/main" xmlns="" id="{AD470A80-55D0-4874-84FA-40811965E34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7" name="Freeform 6">
                  <a:extLst>
                    <a:ext uri="{FF2B5EF4-FFF2-40B4-BE49-F238E27FC236}">
                      <a16:creationId xmlns:a16="http://schemas.microsoft.com/office/drawing/2014/main" xmlns="" id="{CF60FB82-9E5D-4B07-98FC-AB741BD3366E}"/>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8" name="Freeform 7">
                  <a:extLst>
                    <a:ext uri="{FF2B5EF4-FFF2-40B4-BE49-F238E27FC236}">
                      <a16:creationId xmlns:a16="http://schemas.microsoft.com/office/drawing/2014/main" xmlns="" id="{149DD966-8F24-4AF2-BBBC-5A787804C827}"/>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9" name="Freeform 8">
                  <a:extLst>
                    <a:ext uri="{FF2B5EF4-FFF2-40B4-BE49-F238E27FC236}">
                      <a16:creationId xmlns:a16="http://schemas.microsoft.com/office/drawing/2014/main" xmlns="" id="{94952D7D-C7C6-40A1-82BF-FD9B0D8030BE}"/>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0" name="Freeform 9">
                  <a:extLst>
                    <a:ext uri="{FF2B5EF4-FFF2-40B4-BE49-F238E27FC236}">
                      <a16:creationId xmlns:a16="http://schemas.microsoft.com/office/drawing/2014/main" xmlns="" id="{CAC62F1B-F4FB-4AB5-85A3-F2B7788B25B5}"/>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21" name="Group 520">
                  <a:extLst>
                    <a:ext uri="{FF2B5EF4-FFF2-40B4-BE49-F238E27FC236}">
                      <a16:creationId xmlns:a16="http://schemas.microsoft.com/office/drawing/2014/main" xmlns="" id="{2DB334B2-D7EF-4FB8-A648-B79895457970}"/>
                    </a:ext>
                  </a:extLst>
                </p:cNvPr>
                <p:cNvGrpSpPr/>
                <p:nvPr/>
              </p:nvGrpSpPr>
              <p:grpSpPr>
                <a:xfrm>
                  <a:off x="1521861" y="5255179"/>
                  <a:ext cx="19398" cy="206484"/>
                  <a:chOff x="7742330" y="5312676"/>
                  <a:chExt cx="35450" cy="436485"/>
                </a:xfrm>
                <a:solidFill>
                  <a:schemeClr val="tx1"/>
                </a:solidFill>
              </p:grpSpPr>
              <p:sp>
                <p:nvSpPr>
                  <p:cNvPr id="522" name="Oval 14">
                    <a:extLst>
                      <a:ext uri="{FF2B5EF4-FFF2-40B4-BE49-F238E27FC236}">
                        <a16:creationId xmlns:a16="http://schemas.microsoft.com/office/drawing/2014/main" xmlns="" id="{55555005-E254-4E96-A6F8-E4D3D09974C6}"/>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3" name="Oval 15">
                    <a:extLst>
                      <a:ext uri="{FF2B5EF4-FFF2-40B4-BE49-F238E27FC236}">
                        <a16:creationId xmlns:a16="http://schemas.microsoft.com/office/drawing/2014/main" xmlns="" id="{3B08213D-F54A-4DB6-BE1A-AB04CFA42A24}"/>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4" name="Oval 16">
                    <a:extLst>
                      <a:ext uri="{FF2B5EF4-FFF2-40B4-BE49-F238E27FC236}">
                        <a16:creationId xmlns:a16="http://schemas.microsoft.com/office/drawing/2014/main" xmlns="" id="{97A8529B-6CD4-4D28-A9E1-6CC0581C4A53}"/>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5" name="Oval 17">
                    <a:extLst>
                      <a:ext uri="{FF2B5EF4-FFF2-40B4-BE49-F238E27FC236}">
                        <a16:creationId xmlns:a16="http://schemas.microsoft.com/office/drawing/2014/main" xmlns="" id="{BC846122-E381-43D8-8773-2552A7C2CC94}"/>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544" name="Group 543">
              <a:extLst>
                <a:ext uri="{FF2B5EF4-FFF2-40B4-BE49-F238E27FC236}">
                  <a16:creationId xmlns:a16="http://schemas.microsoft.com/office/drawing/2014/main" xmlns="" id="{43226D1F-E09C-488A-BB1B-5FA66CD2C5A1}"/>
                </a:ext>
              </a:extLst>
            </p:cNvPr>
            <p:cNvGrpSpPr/>
            <p:nvPr/>
          </p:nvGrpSpPr>
          <p:grpSpPr>
            <a:xfrm>
              <a:off x="9778278" y="3021401"/>
              <a:ext cx="851793" cy="476453"/>
              <a:chOff x="1240191" y="5112911"/>
              <a:chExt cx="982310" cy="549458"/>
            </a:xfrm>
          </p:grpSpPr>
          <p:sp>
            <p:nvSpPr>
              <p:cNvPr id="545" name="Rectangle 544">
                <a:extLst>
                  <a:ext uri="{FF2B5EF4-FFF2-40B4-BE49-F238E27FC236}">
                    <a16:creationId xmlns:a16="http://schemas.microsoft.com/office/drawing/2014/main" xmlns="" id="{968F04DF-2611-41D3-AED6-BCF4E6ED65BF}"/>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46" name="Group 545">
                <a:extLst>
                  <a:ext uri="{FF2B5EF4-FFF2-40B4-BE49-F238E27FC236}">
                    <a16:creationId xmlns:a16="http://schemas.microsoft.com/office/drawing/2014/main" xmlns="" id="{C591886A-B883-4246-8905-1DFE750B8AE0}"/>
                  </a:ext>
                </a:extLst>
              </p:cNvPr>
              <p:cNvGrpSpPr/>
              <p:nvPr/>
            </p:nvGrpSpPr>
            <p:grpSpPr>
              <a:xfrm>
                <a:off x="1672750" y="5209655"/>
                <a:ext cx="191307" cy="345271"/>
                <a:chOff x="1711103" y="5209655"/>
                <a:chExt cx="191307" cy="345271"/>
              </a:xfrm>
            </p:grpSpPr>
            <p:sp>
              <p:nvSpPr>
                <p:cNvPr id="559" name="Rectangle 558">
                  <a:extLst>
                    <a:ext uri="{FF2B5EF4-FFF2-40B4-BE49-F238E27FC236}">
                      <a16:creationId xmlns:a16="http://schemas.microsoft.com/office/drawing/2014/main" xmlns="" id="{17067D53-DAD6-4A87-A398-AF21C96C65AF}"/>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0" name="Oval 559">
                  <a:extLst>
                    <a:ext uri="{FF2B5EF4-FFF2-40B4-BE49-F238E27FC236}">
                      <a16:creationId xmlns:a16="http://schemas.microsoft.com/office/drawing/2014/main" xmlns="" id="{EACEC12D-CAC4-4FAD-B0EB-612DA825F865}"/>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1" name="Straight Connector 560">
                  <a:extLst>
                    <a:ext uri="{FF2B5EF4-FFF2-40B4-BE49-F238E27FC236}">
                      <a16:creationId xmlns:a16="http://schemas.microsoft.com/office/drawing/2014/main" xmlns="" id="{285BA52D-53B3-44D4-BE6A-0FB650264ED4}"/>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2" name="Rectangle 561">
                  <a:extLst>
                    <a:ext uri="{FF2B5EF4-FFF2-40B4-BE49-F238E27FC236}">
                      <a16:creationId xmlns:a16="http://schemas.microsoft.com/office/drawing/2014/main" xmlns="" id="{5DDE2415-B705-4CCF-969D-DAD5D98255DB}"/>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3" name="Oval 562">
                  <a:extLst>
                    <a:ext uri="{FF2B5EF4-FFF2-40B4-BE49-F238E27FC236}">
                      <a16:creationId xmlns:a16="http://schemas.microsoft.com/office/drawing/2014/main" xmlns="" id="{22DDD0AE-38DE-487F-AF29-ECF6E07BD4D1}"/>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4" name="Straight Connector 563">
                  <a:extLst>
                    <a:ext uri="{FF2B5EF4-FFF2-40B4-BE49-F238E27FC236}">
                      <a16:creationId xmlns:a16="http://schemas.microsoft.com/office/drawing/2014/main" xmlns="" id="{68B78539-BCF6-4BFC-B651-18E2FAE16808}"/>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5" name="Rectangle 564">
                  <a:extLst>
                    <a:ext uri="{FF2B5EF4-FFF2-40B4-BE49-F238E27FC236}">
                      <a16:creationId xmlns:a16="http://schemas.microsoft.com/office/drawing/2014/main" xmlns="" id="{312332D9-9508-416E-8412-2E38C9C1DD1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6" name="Oval 565">
                  <a:extLst>
                    <a:ext uri="{FF2B5EF4-FFF2-40B4-BE49-F238E27FC236}">
                      <a16:creationId xmlns:a16="http://schemas.microsoft.com/office/drawing/2014/main" xmlns="" id="{E1354E50-ACDA-447A-AC75-76B2A3119FD6}"/>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7" name="Straight Connector 566">
                  <a:extLst>
                    <a:ext uri="{FF2B5EF4-FFF2-40B4-BE49-F238E27FC236}">
                      <a16:creationId xmlns:a16="http://schemas.microsoft.com/office/drawing/2014/main" xmlns="" id="{902B5072-F8BC-4322-B372-95E6D0CA48B1}"/>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8" name="Rectangle 567">
                  <a:extLst>
                    <a:ext uri="{FF2B5EF4-FFF2-40B4-BE49-F238E27FC236}">
                      <a16:creationId xmlns:a16="http://schemas.microsoft.com/office/drawing/2014/main" xmlns="" id="{462072DF-5944-4388-B5AC-4D1541105FAD}"/>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9" name="Oval 568">
                  <a:extLst>
                    <a:ext uri="{FF2B5EF4-FFF2-40B4-BE49-F238E27FC236}">
                      <a16:creationId xmlns:a16="http://schemas.microsoft.com/office/drawing/2014/main" xmlns="" id="{1E50879B-61B1-4BB8-B553-CD7CCF0AB6AE}"/>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0" name="Straight Connector 569">
                  <a:extLst>
                    <a:ext uri="{FF2B5EF4-FFF2-40B4-BE49-F238E27FC236}">
                      <a16:creationId xmlns:a16="http://schemas.microsoft.com/office/drawing/2014/main" xmlns="" id="{2DB05D31-02AE-4057-8D75-9AFC8F8AF52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1" name="Rectangle 570">
                  <a:extLst>
                    <a:ext uri="{FF2B5EF4-FFF2-40B4-BE49-F238E27FC236}">
                      <a16:creationId xmlns:a16="http://schemas.microsoft.com/office/drawing/2014/main" xmlns="" id="{C60D03CE-C78C-49B2-8DE0-97163187F598}"/>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72" name="Oval 571">
                  <a:extLst>
                    <a:ext uri="{FF2B5EF4-FFF2-40B4-BE49-F238E27FC236}">
                      <a16:creationId xmlns:a16="http://schemas.microsoft.com/office/drawing/2014/main" xmlns="" id="{30C09EF8-3042-4D5E-A5E5-2F15F8464105}"/>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3" name="Straight Connector 572">
                  <a:extLst>
                    <a:ext uri="{FF2B5EF4-FFF2-40B4-BE49-F238E27FC236}">
                      <a16:creationId xmlns:a16="http://schemas.microsoft.com/office/drawing/2014/main" xmlns="" id="{6E548D31-44DB-4878-8C65-F499E505F703}"/>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4" name="Rectangle 573">
                  <a:extLst>
                    <a:ext uri="{FF2B5EF4-FFF2-40B4-BE49-F238E27FC236}">
                      <a16:creationId xmlns:a16="http://schemas.microsoft.com/office/drawing/2014/main" xmlns="" id="{032E832F-4E8C-40C1-A4E4-E128CA79D504}"/>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75" name="Oval 574">
                  <a:extLst>
                    <a:ext uri="{FF2B5EF4-FFF2-40B4-BE49-F238E27FC236}">
                      <a16:creationId xmlns:a16="http://schemas.microsoft.com/office/drawing/2014/main" xmlns="" id="{126B892F-9352-4F80-B61D-2A281459FA39}"/>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6" name="Straight Connector 575">
                  <a:extLst>
                    <a:ext uri="{FF2B5EF4-FFF2-40B4-BE49-F238E27FC236}">
                      <a16:creationId xmlns:a16="http://schemas.microsoft.com/office/drawing/2014/main" xmlns="" id="{436D0979-EBDA-4A44-A4F5-1DA0C1C1C5E0}"/>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7" name="Flowchart: Direct Access Storage 546">
                <a:extLst>
                  <a:ext uri="{FF2B5EF4-FFF2-40B4-BE49-F238E27FC236}">
                    <a16:creationId xmlns:a16="http://schemas.microsoft.com/office/drawing/2014/main" xmlns="" id="{CA73BBC7-974C-43F1-9731-E3FE97A282EE}"/>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48" name="Group 547">
                <a:extLst>
                  <a:ext uri="{FF2B5EF4-FFF2-40B4-BE49-F238E27FC236}">
                    <a16:creationId xmlns:a16="http://schemas.microsoft.com/office/drawing/2014/main" xmlns="" id="{8313A220-76E8-4F7D-BC3A-83CDC311A53B}"/>
                  </a:ext>
                </a:extLst>
              </p:cNvPr>
              <p:cNvGrpSpPr/>
              <p:nvPr/>
            </p:nvGrpSpPr>
            <p:grpSpPr>
              <a:xfrm>
                <a:off x="1351512" y="5207391"/>
                <a:ext cx="220437" cy="345503"/>
                <a:chOff x="1355289" y="5207391"/>
                <a:chExt cx="220437" cy="345503"/>
              </a:xfrm>
            </p:grpSpPr>
            <p:sp>
              <p:nvSpPr>
                <p:cNvPr id="549" name="Rectangle 5">
                  <a:extLst>
                    <a:ext uri="{FF2B5EF4-FFF2-40B4-BE49-F238E27FC236}">
                      <a16:creationId xmlns:a16="http://schemas.microsoft.com/office/drawing/2014/main" xmlns="" id="{48F6FF19-8473-47B7-A3D8-04B5134C8472}"/>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0" name="Freeform 6">
                  <a:extLst>
                    <a:ext uri="{FF2B5EF4-FFF2-40B4-BE49-F238E27FC236}">
                      <a16:creationId xmlns:a16="http://schemas.microsoft.com/office/drawing/2014/main" xmlns="" id="{2DB87B00-3C75-42D8-8C59-F9835FCAD3F1}"/>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1" name="Freeform 7">
                  <a:extLst>
                    <a:ext uri="{FF2B5EF4-FFF2-40B4-BE49-F238E27FC236}">
                      <a16:creationId xmlns:a16="http://schemas.microsoft.com/office/drawing/2014/main" xmlns="" id="{58428773-30E5-4AB8-B28B-5B4534FA810D}"/>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2" name="Freeform 8">
                  <a:extLst>
                    <a:ext uri="{FF2B5EF4-FFF2-40B4-BE49-F238E27FC236}">
                      <a16:creationId xmlns:a16="http://schemas.microsoft.com/office/drawing/2014/main" xmlns="" id="{FBD73DF1-9FCB-4C18-94FC-D575F8A67B2A}"/>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3" name="Freeform 9">
                  <a:extLst>
                    <a:ext uri="{FF2B5EF4-FFF2-40B4-BE49-F238E27FC236}">
                      <a16:creationId xmlns:a16="http://schemas.microsoft.com/office/drawing/2014/main" xmlns="" id="{619DD936-7EF8-47AA-A214-28F435DA8CF8}"/>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54" name="Group 553">
                  <a:extLst>
                    <a:ext uri="{FF2B5EF4-FFF2-40B4-BE49-F238E27FC236}">
                      <a16:creationId xmlns:a16="http://schemas.microsoft.com/office/drawing/2014/main" xmlns="" id="{842BE57D-2C48-48DF-95AB-FBC9FD3AAAE1}"/>
                    </a:ext>
                  </a:extLst>
                </p:cNvPr>
                <p:cNvGrpSpPr/>
                <p:nvPr/>
              </p:nvGrpSpPr>
              <p:grpSpPr>
                <a:xfrm>
                  <a:off x="1521861" y="5255179"/>
                  <a:ext cx="19398" cy="206484"/>
                  <a:chOff x="7742330" y="5312676"/>
                  <a:chExt cx="35450" cy="436485"/>
                </a:xfrm>
                <a:solidFill>
                  <a:schemeClr val="tx1"/>
                </a:solidFill>
              </p:grpSpPr>
              <p:sp>
                <p:nvSpPr>
                  <p:cNvPr id="555" name="Oval 14">
                    <a:extLst>
                      <a:ext uri="{FF2B5EF4-FFF2-40B4-BE49-F238E27FC236}">
                        <a16:creationId xmlns:a16="http://schemas.microsoft.com/office/drawing/2014/main" xmlns="" id="{859BC497-7ADE-4A9A-9561-1BC11EF36D94}"/>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6" name="Oval 15">
                    <a:extLst>
                      <a:ext uri="{FF2B5EF4-FFF2-40B4-BE49-F238E27FC236}">
                        <a16:creationId xmlns:a16="http://schemas.microsoft.com/office/drawing/2014/main" xmlns="" id="{AED8B433-B2DA-4A0F-A1DF-9A0C592C43E2}"/>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7" name="Oval 16">
                    <a:extLst>
                      <a:ext uri="{FF2B5EF4-FFF2-40B4-BE49-F238E27FC236}">
                        <a16:creationId xmlns:a16="http://schemas.microsoft.com/office/drawing/2014/main" xmlns="" id="{1545BF52-26A8-495B-A1BE-C09A59EE865D}"/>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8" name="Oval 17">
                    <a:extLst>
                      <a:ext uri="{FF2B5EF4-FFF2-40B4-BE49-F238E27FC236}">
                        <a16:creationId xmlns:a16="http://schemas.microsoft.com/office/drawing/2014/main" xmlns="" id="{225C5D17-8DBA-4E12-89A1-406A31C8E723}"/>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grpSp>
        <p:nvGrpSpPr>
          <p:cNvPr id="15" name="Group 14">
            <a:extLst>
              <a:ext uri="{FF2B5EF4-FFF2-40B4-BE49-F238E27FC236}">
                <a16:creationId xmlns:a16="http://schemas.microsoft.com/office/drawing/2014/main" xmlns="" id="{D18D79B0-0CC3-4901-8999-159A74DDB210}"/>
              </a:ext>
            </a:extLst>
          </p:cNvPr>
          <p:cNvGrpSpPr/>
          <p:nvPr/>
        </p:nvGrpSpPr>
        <p:grpSpPr>
          <a:xfrm>
            <a:off x="9778278" y="3806676"/>
            <a:ext cx="851793" cy="1022700"/>
            <a:chOff x="9778278" y="3910431"/>
            <a:chExt cx="851793" cy="1022700"/>
          </a:xfrm>
        </p:grpSpPr>
        <p:grpSp>
          <p:nvGrpSpPr>
            <p:cNvPr id="577" name="Group 576">
              <a:extLst>
                <a:ext uri="{FF2B5EF4-FFF2-40B4-BE49-F238E27FC236}">
                  <a16:creationId xmlns:a16="http://schemas.microsoft.com/office/drawing/2014/main" xmlns="" id="{90757F10-8EA9-4100-9046-33635935E0F2}"/>
                </a:ext>
              </a:extLst>
            </p:cNvPr>
            <p:cNvGrpSpPr/>
            <p:nvPr/>
          </p:nvGrpSpPr>
          <p:grpSpPr>
            <a:xfrm>
              <a:off x="9778278" y="3910431"/>
              <a:ext cx="851793" cy="476453"/>
              <a:chOff x="1240191" y="5112911"/>
              <a:chExt cx="982310" cy="549458"/>
            </a:xfrm>
          </p:grpSpPr>
          <p:sp>
            <p:nvSpPr>
              <p:cNvPr id="578" name="Rectangle 577">
                <a:extLst>
                  <a:ext uri="{FF2B5EF4-FFF2-40B4-BE49-F238E27FC236}">
                    <a16:creationId xmlns:a16="http://schemas.microsoft.com/office/drawing/2014/main" xmlns="" id="{5D6F6B22-6A91-4234-898C-99678C0BF8C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79" name="Group 578">
                <a:extLst>
                  <a:ext uri="{FF2B5EF4-FFF2-40B4-BE49-F238E27FC236}">
                    <a16:creationId xmlns:a16="http://schemas.microsoft.com/office/drawing/2014/main" xmlns="" id="{0D42F795-7FA1-49F1-B9C7-D4B7EF3CF65B}"/>
                  </a:ext>
                </a:extLst>
              </p:cNvPr>
              <p:cNvGrpSpPr/>
              <p:nvPr/>
            </p:nvGrpSpPr>
            <p:grpSpPr>
              <a:xfrm>
                <a:off x="1672750" y="5209655"/>
                <a:ext cx="191307" cy="345271"/>
                <a:chOff x="1711103" y="5209655"/>
                <a:chExt cx="191307" cy="345271"/>
              </a:xfrm>
            </p:grpSpPr>
            <p:sp>
              <p:nvSpPr>
                <p:cNvPr id="592" name="Rectangle 591">
                  <a:extLst>
                    <a:ext uri="{FF2B5EF4-FFF2-40B4-BE49-F238E27FC236}">
                      <a16:creationId xmlns:a16="http://schemas.microsoft.com/office/drawing/2014/main" xmlns="" id="{4525B44E-7B6B-474A-9DB7-56BB0976BD01}"/>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3" name="Oval 592">
                  <a:extLst>
                    <a:ext uri="{FF2B5EF4-FFF2-40B4-BE49-F238E27FC236}">
                      <a16:creationId xmlns:a16="http://schemas.microsoft.com/office/drawing/2014/main" xmlns="" id="{41A1AD81-4927-429D-B832-A1D56D8AEF92}"/>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94" name="Straight Connector 593">
                  <a:extLst>
                    <a:ext uri="{FF2B5EF4-FFF2-40B4-BE49-F238E27FC236}">
                      <a16:creationId xmlns:a16="http://schemas.microsoft.com/office/drawing/2014/main" xmlns="" id="{EC39A1D6-DAF7-41B1-B52D-F0B4DBF877A8}"/>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5" name="Rectangle 594">
                  <a:extLst>
                    <a:ext uri="{FF2B5EF4-FFF2-40B4-BE49-F238E27FC236}">
                      <a16:creationId xmlns:a16="http://schemas.microsoft.com/office/drawing/2014/main" xmlns="" id="{A012F179-0F33-40E2-8E92-08FC08DCAA43}"/>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6" name="Oval 595">
                  <a:extLst>
                    <a:ext uri="{FF2B5EF4-FFF2-40B4-BE49-F238E27FC236}">
                      <a16:creationId xmlns:a16="http://schemas.microsoft.com/office/drawing/2014/main" xmlns="" id="{1D054CBA-369D-4513-9404-AD8DB655792F}"/>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97" name="Straight Connector 596">
                  <a:extLst>
                    <a:ext uri="{FF2B5EF4-FFF2-40B4-BE49-F238E27FC236}">
                      <a16:creationId xmlns:a16="http://schemas.microsoft.com/office/drawing/2014/main" xmlns="" id="{F8297FC0-16A4-4AF0-9017-D1F7DB00CA74}"/>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8" name="Rectangle 597">
                  <a:extLst>
                    <a:ext uri="{FF2B5EF4-FFF2-40B4-BE49-F238E27FC236}">
                      <a16:creationId xmlns:a16="http://schemas.microsoft.com/office/drawing/2014/main" xmlns="" id="{085D1F1A-2650-4355-9DE0-B84561DAA213}"/>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9" name="Oval 598">
                  <a:extLst>
                    <a:ext uri="{FF2B5EF4-FFF2-40B4-BE49-F238E27FC236}">
                      <a16:creationId xmlns:a16="http://schemas.microsoft.com/office/drawing/2014/main" xmlns="" id="{BCE9FE18-02F7-4F53-AF5C-EB421F696018}"/>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0" name="Straight Connector 599">
                  <a:extLst>
                    <a:ext uri="{FF2B5EF4-FFF2-40B4-BE49-F238E27FC236}">
                      <a16:creationId xmlns:a16="http://schemas.microsoft.com/office/drawing/2014/main" xmlns="" id="{0EA7B3D9-84E1-45A7-942D-BBCA9980F1A9}"/>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1" name="Rectangle 600">
                  <a:extLst>
                    <a:ext uri="{FF2B5EF4-FFF2-40B4-BE49-F238E27FC236}">
                      <a16:creationId xmlns:a16="http://schemas.microsoft.com/office/drawing/2014/main" xmlns="" id="{71440E11-DE88-4EC5-81E7-7852937DF287}"/>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2" name="Oval 601">
                  <a:extLst>
                    <a:ext uri="{FF2B5EF4-FFF2-40B4-BE49-F238E27FC236}">
                      <a16:creationId xmlns:a16="http://schemas.microsoft.com/office/drawing/2014/main" xmlns="" id="{8D9AE121-E065-44E2-BF89-BFF146DB2ACB}"/>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3" name="Straight Connector 602">
                  <a:extLst>
                    <a:ext uri="{FF2B5EF4-FFF2-40B4-BE49-F238E27FC236}">
                      <a16:creationId xmlns:a16="http://schemas.microsoft.com/office/drawing/2014/main" xmlns="" id="{F3592BA5-1A2B-4B4E-A0BB-C7906F8B0B6C}"/>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4" name="Rectangle 603">
                  <a:extLst>
                    <a:ext uri="{FF2B5EF4-FFF2-40B4-BE49-F238E27FC236}">
                      <a16:creationId xmlns:a16="http://schemas.microsoft.com/office/drawing/2014/main" xmlns="" id="{98F89821-794A-4BDC-AFD4-11734472DEB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5" name="Oval 604">
                  <a:extLst>
                    <a:ext uri="{FF2B5EF4-FFF2-40B4-BE49-F238E27FC236}">
                      <a16:creationId xmlns:a16="http://schemas.microsoft.com/office/drawing/2014/main" xmlns="" id="{2EA831D6-94B7-4E65-A9E5-BA78908D98C8}"/>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6" name="Straight Connector 605">
                  <a:extLst>
                    <a:ext uri="{FF2B5EF4-FFF2-40B4-BE49-F238E27FC236}">
                      <a16:creationId xmlns:a16="http://schemas.microsoft.com/office/drawing/2014/main" xmlns="" id="{20EF5959-E9F5-4C09-8614-38CBF3316DAD}"/>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7" name="Rectangle 606">
                  <a:extLst>
                    <a:ext uri="{FF2B5EF4-FFF2-40B4-BE49-F238E27FC236}">
                      <a16:creationId xmlns:a16="http://schemas.microsoft.com/office/drawing/2014/main" xmlns="" id="{4290D62B-2724-4B31-99DF-E95A5F8039DF}"/>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8" name="Oval 607">
                  <a:extLst>
                    <a:ext uri="{FF2B5EF4-FFF2-40B4-BE49-F238E27FC236}">
                      <a16:creationId xmlns:a16="http://schemas.microsoft.com/office/drawing/2014/main" xmlns="" id="{6C7EDC5F-63DB-419A-9D6D-2226CED1DAD4}"/>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9" name="Straight Connector 608">
                  <a:extLst>
                    <a:ext uri="{FF2B5EF4-FFF2-40B4-BE49-F238E27FC236}">
                      <a16:creationId xmlns:a16="http://schemas.microsoft.com/office/drawing/2014/main" xmlns="" id="{4853E139-E935-4418-B9EC-EFA4FC790BEB}"/>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80" name="Flowchart: Direct Access Storage 579">
                <a:extLst>
                  <a:ext uri="{FF2B5EF4-FFF2-40B4-BE49-F238E27FC236}">
                    <a16:creationId xmlns:a16="http://schemas.microsoft.com/office/drawing/2014/main" xmlns="" id="{569CAFDA-796C-4760-BF49-E6F967C8F55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81" name="Group 580">
                <a:extLst>
                  <a:ext uri="{FF2B5EF4-FFF2-40B4-BE49-F238E27FC236}">
                    <a16:creationId xmlns:a16="http://schemas.microsoft.com/office/drawing/2014/main" xmlns="" id="{B1791439-6980-4D44-8BC5-C9C199AD082B}"/>
                  </a:ext>
                </a:extLst>
              </p:cNvPr>
              <p:cNvGrpSpPr/>
              <p:nvPr/>
            </p:nvGrpSpPr>
            <p:grpSpPr>
              <a:xfrm>
                <a:off x="1351512" y="5207391"/>
                <a:ext cx="220437" cy="345503"/>
                <a:chOff x="1355289" y="5207391"/>
                <a:chExt cx="220437" cy="345503"/>
              </a:xfrm>
            </p:grpSpPr>
            <p:sp>
              <p:nvSpPr>
                <p:cNvPr id="582" name="Rectangle 5">
                  <a:extLst>
                    <a:ext uri="{FF2B5EF4-FFF2-40B4-BE49-F238E27FC236}">
                      <a16:creationId xmlns:a16="http://schemas.microsoft.com/office/drawing/2014/main" xmlns="" id="{C57F2FFC-DB3C-4237-A7C7-6484317EE5DC}"/>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3" name="Freeform 6">
                  <a:extLst>
                    <a:ext uri="{FF2B5EF4-FFF2-40B4-BE49-F238E27FC236}">
                      <a16:creationId xmlns:a16="http://schemas.microsoft.com/office/drawing/2014/main" xmlns="" id="{2B0F5DFA-D5CB-494D-B17F-62392EFD5A3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4" name="Freeform 7">
                  <a:extLst>
                    <a:ext uri="{FF2B5EF4-FFF2-40B4-BE49-F238E27FC236}">
                      <a16:creationId xmlns:a16="http://schemas.microsoft.com/office/drawing/2014/main" xmlns="" id="{289F2107-23B4-471D-A67D-D803861A61C5}"/>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5" name="Freeform 8">
                  <a:extLst>
                    <a:ext uri="{FF2B5EF4-FFF2-40B4-BE49-F238E27FC236}">
                      <a16:creationId xmlns:a16="http://schemas.microsoft.com/office/drawing/2014/main" xmlns="" id="{25D4BFDE-68BA-4C28-B10F-37B3DBC6D92A}"/>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6" name="Freeform 9">
                  <a:extLst>
                    <a:ext uri="{FF2B5EF4-FFF2-40B4-BE49-F238E27FC236}">
                      <a16:creationId xmlns:a16="http://schemas.microsoft.com/office/drawing/2014/main" xmlns="" id="{148B2E83-4ED6-4FFB-A779-5E7BD42EE13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87" name="Group 586">
                  <a:extLst>
                    <a:ext uri="{FF2B5EF4-FFF2-40B4-BE49-F238E27FC236}">
                      <a16:creationId xmlns:a16="http://schemas.microsoft.com/office/drawing/2014/main" xmlns="" id="{3E997ABF-9361-4DAD-92F8-6C5934564B44}"/>
                    </a:ext>
                  </a:extLst>
                </p:cNvPr>
                <p:cNvGrpSpPr/>
                <p:nvPr/>
              </p:nvGrpSpPr>
              <p:grpSpPr>
                <a:xfrm>
                  <a:off x="1521861" y="5255179"/>
                  <a:ext cx="19398" cy="206484"/>
                  <a:chOff x="7742330" y="5312676"/>
                  <a:chExt cx="35450" cy="436485"/>
                </a:xfrm>
                <a:solidFill>
                  <a:schemeClr val="tx1"/>
                </a:solidFill>
              </p:grpSpPr>
              <p:sp>
                <p:nvSpPr>
                  <p:cNvPr id="588" name="Oval 14">
                    <a:extLst>
                      <a:ext uri="{FF2B5EF4-FFF2-40B4-BE49-F238E27FC236}">
                        <a16:creationId xmlns:a16="http://schemas.microsoft.com/office/drawing/2014/main" xmlns="" id="{53C35F49-8B50-4F29-80FF-B77863BD2A57}"/>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9" name="Oval 15">
                    <a:extLst>
                      <a:ext uri="{FF2B5EF4-FFF2-40B4-BE49-F238E27FC236}">
                        <a16:creationId xmlns:a16="http://schemas.microsoft.com/office/drawing/2014/main" xmlns="" id="{4352986A-5D82-418C-AD51-4C11A498C3D5}"/>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90" name="Oval 16">
                    <a:extLst>
                      <a:ext uri="{FF2B5EF4-FFF2-40B4-BE49-F238E27FC236}">
                        <a16:creationId xmlns:a16="http://schemas.microsoft.com/office/drawing/2014/main" xmlns="" id="{663417E1-8A96-4C7A-9512-E01DE935579A}"/>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91" name="Oval 17">
                    <a:extLst>
                      <a:ext uri="{FF2B5EF4-FFF2-40B4-BE49-F238E27FC236}">
                        <a16:creationId xmlns:a16="http://schemas.microsoft.com/office/drawing/2014/main" xmlns="" id="{3B313349-14D0-4C0A-823A-B3B7D91BFBD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610" name="Group 609">
              <a:extLst>
                <a:ext uri="{FF2B5EF4-FFF2-40B4-BE49-F238E27FC236}">
                  <a16:creationId xmlns:a16="http://schemas.microsoft.com/office/drawing/2014/main" xmlns="" id="{448F13FD-1D1D-4EA7-A97E-A461EE8A61CB}"/>
                </a:ext>
              </a:extLst>
            </p:cNvPr>
            <p:cNvGrpSpPr/>
            <p:nvPr/>
          </p:nvGrpSpPr>
          <p:grpSpPr>
            <a:xfrm>
              <a:off x="9778278" y="4456678"/>
              <a:ext cx="851793" cy="476453"/>
              <a:chOff x="1240191" y="5112911"/>
              <a:chExt cx="982310" cy="549458"/>
            </a:xfrm>
          </p:grpSpPr>
          <p:sp>
            <p:nvSpPr>
              <p:cNvPr id="611" name="Rectangle 610">
                <a:extLst>
                  <a:ext uri="{FF2B5EF4-FFF2-40B4-BE49-F238E27FC236}">
                    <a16:creationId xmlns:a16="http://schemas.microsoft.com/office/drawing/2014/main" xmlns="" id="{732B3344-01B6-4E97-A085-472ACA06A25E}"/>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12" name="Group 611">
                <a:extLst>
                  <a:ext uri="{FF2B5EF4-FFF2-40B4-BE49-F238E27FC236}">
                    <a16:creationId xmlns:a16="http://schemas.microsoft.com/office/drawing/2014/main" xmlns="" id="{EC5FAA80-47E3-4AEB-B8E4-7C0BD3CA4DBC}"/>
                  </a:ext>
                </a:extLst>
              </p:cNvPr>
              <p:cNvGrpSpPr/>
              <p:nvPr/>
            </p:nvGrpSpPr>
            <p:grpSpPr>
              <a:xfrm>
                <a:off x="1672750" y="5209655"/>
                <a:ext cx="191307" cy="345271"/>
                <a:chOff x="1711103" y="5209655"/>
                <a:chExt cx="191307" cy="345271"/>
              </a:xfrm>
            </p:grpSpPr>
            <p:sp>
              <p:nvSpPr>
                <p:cNvPr id="625" name="Rectangle 624">
                  <a:extLst>
                    <a:ext uri="{FF2B5EF4-FFF2-40B4-BE49-F238E27FC236}">
                      <a16:creationId xmlns:a16="http://schemas.microsoft.com/office/drawing/2014/main" xmlns="" id="{E4036BF0-E68E-4CF3-8364-C885046CFC45}"/>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26" name="Oval 625">
                  <a:extLst>
                    <a:ext uri="{FF2B5EF4-FFF2-40B4-BE49-F238E27FC236}">
                      <a16:creationId xmlns:a16="http://schemas.microsoft.com/office/drawing/2014/main" xmlns="" id="{5EABAF2C-03A7-487F-B0DC-8ECCE1AD0457}"/>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27" name="Straight Connector 626">
                  <a:extLst>
                    <a:ext uri="{FF2B5EF4-FFF2-40B4-BE49-F238E27FC236}">
                      <a16:creationId xmlns:a16="http://schemas.microsoft.com/office/drawing/2014/main" xmlns="" id="{DE9F35B9-EE15-4269-A709-67C9F50A4B1D}"/>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8" name="Rectangle 627">
                  <a:extLst>
                    <a:ext uri="{FF2B5EF4-FFF2-40B4-BE49-F238E27FC236}">
                      <a16:creationId xmlns:a16="http://schemas.microsoft.com/office/drawing/2014/main" xmlns="" id="{9A2D1E7B-E8DC-45F5-B7DC-FCCCD59BF9B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29" name="Oval 628">
                  <a:extLst>
                    <a:ext uri="{FF2B5EF4-FFF2-40B4-BE49-F238E27FC236}">
                      <a16:creationId xmlns:a16="http://schemas.microsoft.com/office/drawing/2014/main" xmlns="" id="{052D62B4-E14F-4152-ADA2-8C5A96B891A7}"/>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0" name="Straight Connector 629">
                  <a:extLst>
                    <a:ext uri="{FF2B5EF4-FFF2-40B4-BE49-F238E27FC236}">
                      <a16:creationId xmlns:a16="http://schemas.microsoft.com/office/drawing/2014/main" xmlns="" id="{11D7225B-B9E5-454C-9620-B043822ECDE7}"/>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1" name="Rectangle 630">
                  <a:extLst>
                    <a:ext uri="{FF2B5EF4-FFF2-40B4-BE49-F238E27FC236}">
                      <a16:creationId xmlns:a16="http://schemas.microsoft.com/office/drawing/2014/main" xmlns="" id="{3431F2F7-96F4-432A-9FC6-F0363BBD74B4}"/>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2" name="Oval 631">
                  <a:extLst>
                    <a:ext uri="{FF2B5EF4-FFF2-40B4-BE49-F238E27FC236}">
                      <a16:creationId xmlns:a16="http://schemas.microsoft.com/office/drawing/2014/main" xmlns="" id="{E140706C-F7CE-4E89-8102-1638855D537B}"/>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3" name="Straight Connector 632">
                  <a:extLst>
                    <a:ext uri="{FF2B5EF4-FFF2-40B4-BE49-F238E27FC236}">
                      <a16:creationId xmlns:a16="http://schemas.microsoft.com/office/drawing/2014/main" xmlns="" id="{BFF50551-ED96-4759-A58E-3BC5B1A7D182}"/>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4" name="Rectangle 633">
                  <a:extLst>
                    <a:ext uri="{FF2B5EF4-FFF2-40B4-BE49-F238E27FC236}">
                      <a16:creationId xmlns:a16="http://schemas.microsoft.com/office/drawing/2014/main" xmlns="" id="{8820165A-1EE8-47F7-845C-D0E22F30E92B}"/>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5" name="Oval 634">
                  <a:extLst>
                    <a:ext uri="{FF2B5EF4-FFF2-40B4-BE49-F238E27FC236}">
                      <a16:creationId xmlns:a16="http://schemas.microsoft.com/office/drawing/2014/main" xmlns="" id="{E7D07C8B-3C55-49E2-826C-A7E93C1791B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6" name="Straight Connector 635">
                  <a:extLst>
                    <a:ext uri="{FF2B5EF4-FFF2-40B4-BE49-F238E27FC236}">
                      <a16:creationId xmlns:a16="http://schemas.microsoft.com/office/drawing/2014/main" xmlns="" id="{50BD42C1-60D6-4A51-B275-164224A3CDBC}"/>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7" name="Rectangle 636">
                  <a:extLst>
                    <a:ext uri="{FF2B5EF4-FFF2-40B4-BE49-F238E27FC236}">
                      <a16:creationId xmlns:a16="http://schemas.microsoft.com/office/drawing/2014/main" xmlns="" id="{C58C055B-640E-407E-B230-B444FE53E0E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8" name="Oval 637">
                  <a:extLst>
                    <a:ext uri="{FF2B5EF4-FFF2-40B4-BE49-F238E27FC236}">
                      <a16:creationId xmlns:a16="http://schemas.microsoft.com/office/drawing/2014/main" xmlns="" id="{236622F9-6F57-4B2D-A3F9-66B8504645CA}"/>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9" name="Straight Connector 638">
                  <a:extLst>
                    <a:ext uri="{FF2B5EF4-FFF2-40B4-BE49-F238E27FC236}">
                      <a16:creationId xmlns:a16="http://schemas.microsoft.com/office/drawing/2014/main" xmlns="" id="{6DD39A70-492F-4C36-899F-ADC7A6ECDEAD}"/>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0" name="Rectangle 639">
                  <a:extLst>
                    <a:ext uri="{FF2B5EF4-FFF2-40B4-BE49-F238E27FC236}">
                      <a16:creationId xmlns:a16="http://schemas.microsoft.com/office/drawing/2014/main" xmlns="" id="{1DB6500E-09DA-474D-8AE1-80396B6073C8}"/>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41" name="Oval 640">
                  <a:extLst>
                    <a:ext uri="{FF2B5EF4-FFF2-40B4-BE49-F238E27FC236}">
                      <a16:creationId xmlns:a16="http://schemas.microsoft.com/office/drawing/2014/main" xmlns="" id="{3E3EF0C4-1957-43DC-9367-355413F8353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42" name="Straight Connector 641">
                  <a:extLst>
                    <a:ext uri="{FF2B5EF4-FFF2-40B4-BE49-F238E27FC236}">
                      <a16:creationId xmlns:a16="http://schemas.microsoft.com/office/drawing/2014/main" xmlns="" id="{348C5095-F97C-4D16-B8D1-C40E7EE43169}"/>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3" name="Flowchart: Direct Access Storage 612">
                <a:extLst>
                  <a:ext uri="{FF2B5EF4-FFF2-40B4-BE49-F238E27FC236}">
                    <a16:creationId xmlns:a16="http://schemas.microsoft.com/office/drawing/2014/main" xmlns="" id="{43D107C6-9BD8-4311-94FA-C8FBA232922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14" name="Group 613">
                <a:extLst>
                  <a:ext uri="{FF2B5EF4-FFF2-40B4-BE49-F238E27FC236}">
                    <a16:creationId xmlns:a16="http://schemas.microsoft.com/office/drawing/2014/main" xmlns="" id="{FBA2FB00-CEA4-4978-A6D3-838017750451}"/>
                  </a:ext>
                </a:extLst>
              </p:cNvPr>
              <p:cNvGrpSpPr/>
              <p:nvPr/>
            </p:nvGrpSpPr>
            <p:grpSpPr>
              <a:xfrm>
                <a:off x="1351512" y="5207391"/>
                <a:ext cx="220437" cy="345503"/>
                <a:chOff x="1355289" y="5207391"/>
                <a:chExt cx="220437" cy="345503"/>
              </a:xfrm>
            </p:grpSpPr>
            <p:sp>
              <p:nvSpPr>
                <p:cNvPr id="615" name="Rectangle 5">
                  <a:extLst>
                    <a:ext uri="{FF2B5EF4-FFF2-40B4-BE49-F238E27FC236}">
                      <a16:creationId xmlns:a16="http://schemas.microsoft.com/office/drawing/2014/main" xmlns="" id="{DF869E31-009C-4575-9013-EA34EE9CA567}"/>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6" name="Freeform 6">
                  <a:extLst>
                    <a:ext uri="{FF2B5EF4-FFF2-40B4-BE49-F238E27FC236}">
                      <a16:creationId xmlns:a16="http://schemas.microsoft.com/office/drawing/2014/main" xmlns="" id="{8E221D83-BFF2-4906-9391-838216244D7B}"/>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7" name="Freeform 7">
                  <a:extLst>
                    <a:ext uri="{FF2B5EF4-FFF2-40B4-BE49-F238E27FC236}">
                      <a16:creationId xmlns:a16="http://schemas.microsoft.com/office/drawing/2014/main" xmlns="" id="{9BDA72DC-B8D6-4ADB-95F6-C81C293D3C84}"/>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8" name="Freeform 8">
                  <a:extLst>
                    <a:ext uri="{FF2B5EF4-FFF2-40B4-BE49-F238E27FC236}">
                      <a16:creationId xmlns:a16="http://schemas.microsoft.com/office/drawing/2014/main" xmlns="" id="{CFCA290D-EEC0-421A-879F-5CD910384044}"/>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9" name="Freeform 9">
                  <a:extLst>
                    <a:ext uri="{FF2B5EF4-FFF2-40B4-BE49-F238E27FC236}">
                      <a16:creationId xmlns:a16="http://schemas.microsoft.com/office/drawing/2014/main" xmlns="" id="{61D00554-E9A0-412F-AB58-0E919936E94F}"/>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20" name="Group 619">
                  <a:extLst>
                    <a:ext uri="{FF2B5EF4-FFF2-40B4-BE49-F238E27FC236}">
                      <a16:creationId xmlns:a16="http://schemas.microsoft.com/office/drawing/2014/main" xmlns="" id="{B7A59153-6474-452A-8732-242C295FD512}"/>
                    </a:ext>
                  </a:extLst>
                </p:cNvPr>
                <p:cNvGrpSpPr/>
                <p:nvPr/>
              </p:nvGrpSpPr>
              <p:grpSpPr>
                <a:xfrm>
                  <a:off x="1521861" y="5255179"/>
                  <a:ext cx="19398" cy="206484"/>
                  <a:chOff x="7742330" y="5312676"/>
                  <a:chExt cx="35450" cy="436485"/>
                </a:xfrm>
                <a:solidFill>
                  <a:schemeClr val="tx1"/>
                </a:solidFill>
              </p:grpSpPr>
              <p:sp>
                <p:nvSpPr>
                  <p:cNvPr id="621" name="Oval 14">
                    <a:extLst>
                      <a:ext uri="{FF2B5EF4-FFF2-40B4-BE49-F238E27FC236}">
                        <a16:creationId xmlns:a16="http://schemas.microsoft.com/office/drawing/2014/main" xmlns="" id="{24B49CED-B43D-4EE7-87BC-DC433853AD7E}"/>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2" name="Oval 15">
                    <a:extLst>
                      <a:ext uri="{FF2B5EF4-FFF2-40B4-BE49-F238E27FC236}">
                        <a16:creationId xmlns:a16="http://schemas.microsoft.com/office/drawing/2014/main" xmlns="" id="{B9025A61-8698-40ED-8F83-58B4276C01A0}"/>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3" name="Oval 16">
                    <a:extLst>
                      <a:ext uri="{FF2B5EF4-FFF2-40B4-BE49-F238E27FC236}">
                        <a16:creationId xmlns:a16="http://schemas.microsoft.com/office/drawing/2014/main" xmlns="" id="{022BB700-F493-4410-AB8E-B5B21590AA88}"/>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4" name="Oval 17">
                    <a:extLst>
                      <a:ext uri="{FF2B5EF4-FFF2-40B4-BE49-F238E27FC236}">
                        <a16:creationId xmlns:a16="http://schemas.microsoft.com/office/drawing/2014/main" xmlns="" id="{30BEEB8F-D9F0-4C65-8E2B-2DD35B59C5F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grpSp>
        <p:nvGrpSpPr>
          <p:cNvPr id="14" name="Group 13">
            <a:extLst>
              <a:ext uri="{FF2B5EF4-FFF2-40B4-BE49-F238E27FC236}">
                <a16:creationId xmlns:a16="http://schemas.microsoft.com/office/drawing/2014/main" xmlns="" id="{7AA72C64-3166-42AD-80D1-A428024F226A}"/>
              </a:ext>
            </a:extLst>
          </p:cNvPr>
          <p:cNvGrpSpPr/>
          <p:nvPr/>
        </p:nvGrpSpPr>
        <p:grpSpPr>
          <a:xfrm>
            <a:off x="9781411" y="5168725"/>
            <a:ext cx="1036720" cy="1162907"/>
            <a:chOff x="9593351" y="5325526"/>
            <a:chExt cx="1036720" cy="1162907"/>
          </a:xfrm>
        </p:grpSpPr>
        <p:grpSp>
          <p:nvGrpSpPr>
            <p:cNvPr id="643" name="Group 642">
              <a:extLst>
                <a:ext uri="{FF2B5EF4-FFF2-40B4-BE49-F238E27FC236}">
                  <a16:creationId xmlns:a16="http://schemas.microsoft.com/office/drawing/2014/main" xmlns="" id="{164A3662-0889-4C54-969D-8FB8491DC0B9}"/>
                </a:ext>
              </a:extLst>
            </p:cNvPr>
            <p:cNvGrpSpPr/>
            <p:nvPr/>
          </p:nvGrpSpPr>
          <p:grpSpPr>
            <a:xfrm>
              <a:off x="9778278" y="5325526"/>
              <a:ext cx="851793" cy="476453"/>
              <a:chOff x="1240191" y="5112911"/>
              <a:chExt cx="982310" cy="549458"/>
            </a:xfrm>
          </p:grpSpPr>
          <p:sp>
            <p:nvSpPr>
              <p:cNvPr id="644" name="Rectangle 643">
                <a:extLst>
                  <a:ext uri="{FF2B5EF4-FFF2-40B4-BE49-F238E27FC236}">
                    <a16:creationId xmlns:a16="http://schemas.microsoft.com/office/drawing/2014/main" xmlns="" id="{9316994E-354F-4109-8A1E-BC9C00C6A69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45" name="Group 644">
                <a:extLst>
                  <a:ext uri="{FF2B5EF4-FFF2-40B4-BE49-F238E27FC236}">
                    <a16:creationId xmlns:a16="http://schemas.microsoft.com/office/drawing/2014/main" xmlns="" id="{26E340A7-D42D-4405-847B-9CC7984F4452}"/>
                  </a:ext>
                </a:extLst>
              </p:cNvPr>
              <p:cNvGrpSpPr/>
              <p:nvPr/>
            </p:nvGrpSpPr>
            <p:grpSpPr>
              <a:xfrm>
                <a:off x="1672750" y="5209655"/>
                <a:ext cx="191307" cy="345271"/>
                <a:chOff x="1711103" y="5209655"/>
                <a:chExt cx="191307" cy="345271"/>
              </a:xfrm>
            </p:grpSpPr>
            <p:sp>
              <p:nvSpPr>
                <p:cNvPr id="658" name="Rectangle 657">
                  <a:extLst>
                    <a:ext uri="{FF2B5EF4-FFF2-40B4-BE49-F238E27FC236}">
                      <a16:creationId xmlns:a16="http://schemas.microsoft.com/office/drawing/2014/main" xmlns="" id="{31E42165-8F43-468F-A625-4CA320F5B3B4}"/>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9" name="Oval 658">
                  <a:extLst>
                    <a:ext uri="{FF2B5EF4-FFF2-40B4-BE49-F238E27FC236}">
                      <a16:creationId xmlns:a16="http://schemas.microsoft.com/office/drawing/2014/main" xmlns="" id="{38724FF6-6FA8-41BF-8A06-06B587AB41E4}"/>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0" name="Straight Connector 659">
                  <a:extLst>
                    <a:ext uri="{FF2B5EF4-FFF2-40B4-BE49-F238E27FC236}">
                      <a16:creationId xmlns:a16="http://schemas.microsoft.com/office/drawing/2014/main" xmlns="" id="{561AFC75-561E-4515-8E96-E1696BD068E7}"/>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1" name="Rectangle 660">
                  <a:extLst>
                    <a:ext uri="{FF2B5EF4-FFF2-40B4-BE49-F238E27FC236}">
                      <a16:creationId xmlns:a16="http://schemas.microsoft.com/office/drawing/2014/main" xmlns="" id="{AB2D098C-5140-4AA6-BA2B-026F27D5D9DA}"/>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2" name="Oval 661">
                  <a:extLst>
                    <a:ext uri="{FF2B5EF4-FFF2-40B4-BE49-F238E27FC236}">
                      <a16:creationId xmlns:a16="http://schemas.microsoft.com/office/drawing/2014/main" xmlns="" id="{A9DEE9FE-FF1C-4BF7-BAEB-9371CCE7B689}"/>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3" name="Straight Connector 662">
                  <a:extLst>
                    <a:ext uri="{FF2B5EF4-FFF2-40B4-BE49-F238E27FC236}">
                      <a16:creationId xmlns:a16="http://schemas.microsoft.com/office/drawing/2014/main" xmlns="" id="{E1C693EA-4CF7-4B49-8091-0483B2EAEB84}"/>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4" name="Rectangle 663">
                  <a:extLst>
                    <a:ext uri="{FF2B5EF4-FFF2-40B4-BE49-F238E27FC236}">
                      <a16:creationId xmlns:a16="http://schemas.microsoft.com/office/drawing/2014/main" xmlns="" id="{8D50EA71-9A5D-42DD-B35B-9015180FA28F}"/>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5" name="Oval 664">
                  <a:extLst>
                    <a:ext uri="{FF2B5EF4-FFF2-40B4-BE49-F238E27FC236}">
                      <a16:creationId xmlns:a16="http://schemas.microsoft.com/office/drawing/2014/main" xmlns="" id="{AF10D0C4-D946-4F10-A83C-845F01287B45}"/>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6" name="Straight Connector 665">
                  <a:extLst>
                    <a:ext uri="{FF2B5EF4-FFF2-40B4-BE49-F238E27FC236}">
                      <a16:creationId xmlns:a16="http://schemas.microsoft.com/office/drawing/2014/main" xmlns="" id="{76FCE62A-72D5-4521-9818-18C7B096D1D7}"/>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7" name="Rectangle 666">
                  <a:extLst>
                    <a:ext uri="{FF2B5EF4-FFF2-40B4-BE49-F238E27FC236}">
                      <a16:creationId xmlns:a16="http://schemas.microsoft.com/office/drawing/2014/main" xmlns="" id="{C9740CFF-C4F5-4E45-A875-A643B0C9D453}"/>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8" name="Oval 667">
                  <a:extLst>
                    <a:ext uri="{FF2B5EF4-FFF2-40B4-BE49-F238E27FC236}">
                      <a16:creationId xmlns:a16="http://schemas.microsoft.com/office/drawing/2014/main" xmlns="" id="{26308DF9-670C-44ED-8400-34C15BE47BAC}"/>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9" name="Straight Connector 668">
                  <a:extLst>
                    <a:ext uri="{FF2B5EF4-FFF2-40B4-BE49-F238E27FC236}">
                      <a16:creationId xmlns:a16="http://schemas.microsoft.com/office/drawing/2014/main" xmlns="" id="{59D88582-A3E4-4D93-BAC1-793E88FC0DDE}"/>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0" name="Rectangle 669">
                  <a:extLst>
                    <a:ext uri="{FF2B5EF4-FFF2-40B4-BE49-F238E27FC236}">
                      <a16:creationId xmlns:a16="http://schemas.microsoft.com/office/drawing/2014/main" xmlns="" id="{DF882C89-8EA1-4308-A63E-989A7E778F8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1" name="Oval 670">
                  <a:extLst>
                    <a:ext uri="{FF2B5EF4-FFF2-40B4-BE49-F238E27FC236}">
                      <a16:creationId xmlns:a16="http://schemas.microsoft.com/office/drawing/2014/main" xmlns="" id="{BA30E717-1159-414A-A461-DE671269654F}"/>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72" name="Straight Connector 671">
                  <a:extLst>
                    <a:ext uri="{FF2B5EF4-FFF2-40B4-BE49-F238E27FC236}">
                      <a16:creationId xmlns:a16="http://schemas.microsoft.com/office/drawing/2014/main" xmlns="" id="{2AE26467-15FC-4B02-92F6-04220C23B18F}"/>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3" name="Rectangle 672">
                  <a:extLst>
                    <a:ext uri="{FF2B5EF4-FFF2-40B4-BE49-F238E27FC236}">
                      <a16:creationId xmlns:a16="http://schemas.microsoft.com/office/drawing/2014/main" xmlns="" id="{0F29EE49-ACEF-498D-AA3A-317D36B432EB}"/>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4" name="Oval 673">
                  <a:extLst>
                    <a:ext uri="{FF2B5EF4-FFF2-40B4-BE49-F238E27FC236}">
                      <a16:creationId xmlns:a16="http://schemas.microsoft.com/office/drawing/2014/main" xmlns="" id="{FB1C52A3-1965-4D19-A02C-DD1D6029ED2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75" name="Straight Connector 674">
                  <a:extLst>
                    <a:ext uri="{FF2B5EF4-FFF2-40B4-BE49-F238E27FC236}">
                      <a16:creationId xmlns:a16="http://schemas.microsoft.com/office/drawing/2014/main" xmlns="" id="{D58CE8ED-6AA0-4068-9F1E-D386AEBDAE6D}"/>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46" name="Flowchart: Direct Access Storage 645">
                <a:extLst>
                  <a:ext uri="{FF2B5EF4-FFF2-40B4-BE49-F238E27FC236}">
                    <a16:creationId xmlns:a16="http://schemas.microsoft.com/office/drawing/2014/main" xmlns="" id="{5A089003-7BBA-49CD-8278-1F5C4D155037}"/>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47" name="Group 646">
                <a:extLst>
                  <a:ext uri="{FF2B5EF4-FFF2-40B4-BE49-F238E27FC236}">
                    <a16:creationId xmlns:a16="http://schemas.microsoft.com/office/drawing/2014/main" xmlns="" id="{280EC4D4-0EF1-464B-A0EC-D8C11C6D0C51}"/>
                  </a:ext>
                </a:extLst>
              </p:cNvPr>
              <p:cNvGrpSpPr/>
              <p:nvPr/>
            </p:nvGrpSpPr>
            <p:grpSpPr>
              <a:xfrm>
                <a:off x="1351512" y="5207391"/>
                <a:ext cx="220437" cy="345503"/>
                <a:chOff x="1355289" y="5207391"/>
                <a:chExt cx="220437" cy="345503"/>
              </a:xfrm>
            </p:grpSpPr>
            <p:sp>
              <p:nvSpPr>
                <p:cNvPr id="648" name="Rectangle 5">
                  <a:extLst>
                    <a:ext uri="{FF2B5EF4-FFF2-40B4-BE49-F238E27FC236}">
                      <a16:creationId xmlns:a16="http://schemas.microsoft.com/office/drawing/2014/main" xmlns="" id="{AED0C6CD-308A-4184-B306-AB4EF0EA3DE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49" name="Freeform 6">
                  <a:extLst>
                    <a:ext uri="{FF2B5EF4-FFF2-40B4-BE49-F238E27FC236}">
                      <a16:creationId xmlns:a16="http://schemas.microsoft.com/office/drawing/2014/main" xmlns="" id="{1577EAF2-F1E9-4CC5-AA6A-E95AF980181C}"/>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0" name="Freeform 7">
                  <a:extLst>
                    <a:ext uri="{FF2B5EF4-FFF2-40B4-BE49-F238E27FC236}">
                      <a16:creationId xmlns:a16="http://schemas.microsoft.com/office/drawing/2014/main" xmlns="" id="{16CF327B-D6CA-432B-8CB7-BBC294584CA9}"/>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1" name="Freeform 8">
                  <a:extLst>
                    <a:ext uri="{FF2B5EF4-FFF2-40B4-BE49-F238E27FC236}">
                      <a16:creationId xmlns:a16="http://schemas.microsoft.com/office/drawing/2014/main" xmlns="" id="{D861234A-438A-44DA-8551-A7B1478DBD23}"/>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2" name="Freeform 9">
                  <a:extLst>
                    <a:ext uri="{FF2B5EF4-FFF2-40B4-BE49-F238E27FC236}">
                      <a16:creationId xmlns:a16="http://schemas.microsoft.com/office/drawing/2014/main" xmlns="" id="{DFCB808B-07B2-43FA-9503-7AC56D041DCF}"/>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53" name="Group 652">
                  <a:extLst>
                    <a:ext uri="{FF2B5EF4-FFF2-40B4-BE49-F238E27FC236}">
                      <a16:creationId xmlns:a16="http://schemas.microsoft.com/office/drawing/2014/main" xmlns="" id="{CAC890FD-0F71-4759-8CDC-9C1B3FF70C6F}"/>
                    </a:ext>
                  </a:extLst>
                </p:cNvPr>
                <p:cNvGrpSpPr/>
                <p:nvPr/>
              </p:nvGrpSpPr>
              <p:grpSpPr>
                <a:xfrm>
                  <a:off x="1521861" y="5255179"/>
                  <a:ext cx="19398" cy="206484"/>
                  <a:chOff x="7742330" y="5312676"/>
                  <a:chExt cx="35450" cy="436485"/>
                </a:xfrm>
                <a:solidFill>
                  <a:schemeClr val="tx1"/>
                </a:solidFill>
              </p:grpSpPr>
              <p:sp>
                <p:nvSpPr>
                  <p:cNvPr id="654" name="Oval 14">
                    <a:extLst>
                      <a:ext uri="{FF2B5EF4-FFF2-40B4-BE49-F238E27FC236}">
                        <a16:creationId xmlns:a16="http://schemas.microsoft.com/office/drawing/2014/main" xmlns="" id="{AC19BEDC-A183-4625-B85B-CFBE4F8AF27C}"/>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5" name="Oval 15">
                    <a:extLst>
                      <a:ext uri="{FF2B5EF4-FFF2-40B4-BE49-F238E27FC236}">
                        <a16:creationId xmlns:a16="http://schemas.microsoft.com/office/drawing/2014/main" xmlns="" id="{9B2850A7-62EA-491D-91B1-E3F50DF14005}"/>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6" name="Oval 16">
                    <a:extLst>
                      <a:ext uri="{FF2B5EF4-FFF2-40B4-BE49-F238E27FC236}">
                        <a16:creationId xmlns:a16="http://schemas.microsoft.com/office/drawing/2014/main" xmlns="" id="{92CA053C-573F-4B83-8DFC-AE389002D08B}"/>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7" name="Oval 17">
                    <a:extLst>
                      <a:ext uri="{FF2B5EF4-FFF2-40B4-BE49-F238E27FC236}">
                        <a16:creationId xmlns:a16="http://schemas.microsoft.com/office/drawing/2014/main" xmlns="" id="{C9C93B2E-0CFD-48EC-8F71-3299B03B90C8}"/>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676" name="Group 675">
              <a:extLst>
                <a:ext uri="{FF2B5EF4-FFF2-40B4-BE49-F238E27FC236}">
                  <a16:creationId xmlns:a16="http://schemas.microsoft.com/office/drawing/2014/main" xmlns="" id="{F1BE21D0-3AFB-42D1-A206-4073277C754C}"/>
                </a:ext>
              </a:extLst>
            </p:cNvPr>
            <p:cNvGrpSpPr/>
            <p:nvPr/>
          </p:nvGrpSpPr>
          <p:grpSpPr>
            <a:xfrm>
              <a:off x="9778278" y="5871773"/>
              <a:ext cx="851793" cy="476453"/>
              <a:chOff x="1240191" y="5112911"/>
              <a:chExt cx="982310" cy="549458"/>
            </a:xfrm>
          </p:grpSpPr>
          <p:sp>
            <p:nvSpPr>
              <p:cNvPr id="677" name="Rectangle 676">
                <a:extLst>
                  <a:ext uri="{FF2B5EF4-FFF2-40B4-BE49-F238E27FC236}">
                    <a16:creationId xmlns:a16="http://schemas.microsoft.com/office/drawing/2014/main" xmlns="" id="{7647E5BE-2E11-4592-85FA-83C75914E4E2}"/>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78" name="Group 677">
                <a:extLst>
                  <a:ext uri="{FF2B5EF4-FFF2-40B4-BE49-F238E27FC236}">
                    <a16:creationId xmlns:a16="http://schemas.microsoft.com/office/drawing/2014/main" xmlns="" id="{F121D138-3645-48C6-A814-9A51E8470F1E}"/>
                  </a:ext>
                </a:extLst>
              </p:cNvPr>
              <p:cNvGrpSpPr/>
              <p:nvPr/>
            </p:nvGrpSpPr>
            <p:grpSpPr>
              <a:xfrm>
                <a:off x="1672750" y="5209655"/>
                <a:ext cx="191307" cy="345271"/>
                <a:chOff x="1711103" y="5209655"/>
                <a:chExt cx="191307" cy="345271"/>
              </a:xfrm>
            </p:grpSpPr>
            <p:sp>
              <p:nvSpPr>
                <p:cNvPr id="691" name="Rectangle 690">
                  <a:extLst>
                    <a:ext uri="{FF2B5EF4-FFF2-40B4-BE49-F238E27FC236}">
                      <a16:creationId xmlns:a16="http://schemas.microsoft.com/office/drawing/2014/main" xmlns="" id="{4555ED64-DADA-4C3F-84EE-29B1E7AA597D}"/>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2" name="Oval 691">
                  <a:extLst>
                    <a:ext uri="{FF2B5EF4-FFF2-40B4-BE49-F238E27FC236}">
                      <a16:creationId xmlns:a16="http://schemas.microsoft.com/office/drawing/2014/main" xmlns="" id="{06586F56-C39B-478A-A547-20D5CF769E8D}"/>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3" name="Straight Connector 692">
                  <a:extLst>
                    <a:ext uri="{FF2B5EF4-FFF2-40B4-BE49-F238E27FC236}">
                      <a16:creationId xmlns:a16="http://schemas.microsoft.com/office/drawing/2014/main" xmlns="" id="{76BA626D-1228-44F5-8654-3BBF412D585C}"/>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4" name="Rectangle 693">
                  <a:extLst>
                    <a:ext uri="{FF2B5EF4-FFF2-40B4-BE49-F238E27FC236}">
                      <a16:creationId xmlns:a16="http://schemas.microsoft.com/office/drawing/2014/main" xmlns="" id="{B920B90A-36D5-43A5-8B4F-12139EE9D2FF}"/>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5" name="Oval 694">
                  <a:extLst>
                    <a:ext uri="{FF2B5EF4-FFF2-40B4-BE49-F238E27FC236}">
                      <a16:creationId xmlns:a16="http://schemas.microsoft.com/office/drawing/2014/main" xmlns="" id="{58288F03-71B3-468B-ABCA-7AA2CD99C1C1}"/>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6" name="Straight Connector 695">
                  <a:extLst>
                    <a:ext uri="{FF2B5EF4-FFF2-40B4-BE49-F238E27FC236}">
                      <a16:creationId xmlns:a16="http://schemas.microsoft.com/office/drawing/2014/main" xmlns="" id="{62B2EDE3-FCCD-44A7-AE12-72825927FCB5}"/>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7" name="Rectangle 696">
                  <a:extLst>
                    <a:ext uri="{FF2B5EF4-FFF2-40B4-BE49-F238E27FC236}">
                      <a16:creationId xmlns:a16="http://schemas.microsoft.com/office/drawing/2014/main" xmlns="" id="{235AAE6A-8DF4-433D-8C41-98140942FC99}"/>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8" name="Oval 697">
                  <a:extLst>
                    <a:ext uri="{FF2B5EF4-FFF2-40B4-BE49-F238E27FC236}">
                      <a16:creationId xmlns:a16="http://schemas.microsoft.com/office/drawing/2014/main" xmlns="" id="{9D2F3819-2DFF-4B7E-A704-E1D29B3BB02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9" name="Straight Connector 698">
                  <a:extLst>
                    <a:ext uri="{FF2B5EF4-FFF2-40B4-BE49-F238E27FC236}">
                      <a16:creationId xmlns:a16="http://schemas.microsoft.com/office/drawing/2014/main" xmlns="" id="{4A15B90C-CE2A-4283-8C48-1FA5B630E793}"/>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0" name="Rectangle 699">
                  <a:extLst>
                    <a:ext uri="{FF2B5EF4-FFF2-40B4-BE49-F238E27FC236}">
                      <a16:creationId xmlns:a16="http://schemas.microsoft.com/office/drawing/2014/main" xmlns="" id="{36221749-7590-4E67-A0A9-674A91BB9BA6}"/>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1" name="Oval 700">
                  <a:extLst>
                    <a:ext uri="{FF2B5EF4-FFF2-40B4-BE49-F238E27FC236}">
                      <a16:creationId xmlns:a16="http://schemas.microsoft.com/office/drawing/2014/main" xmlns="" id="{CF0D0ED6-A0FF-4B37-93D9-419D12F8A707}"/>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2" name="Straight Connector 701">
                  <a:extLst>
                    <a:ext uri="{FF2B5EF4-FFF2-40B4-BE49-F238E27FC236}">
                      <a16:creationId xmlns:a16="http://schemas.microsoft.com/office/drawing/2014/main" xmlns="" id="{3410FC58-7E88-4068-86D2-BDB93760BCDA}"/>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3" name="Rectangle 702">
                  <a:extLst>
                    <a:ext uri="{FF2B5EF4-FFF2-40B4-BE49-F238E27FC236}">
                      <a16:creationId xmlns:a16="http://schemas.microsoft.com/office/drawing/2014/main" xmlns="" id="{07CC18A3-2CBE-4FEA-B0A7-80626DEC045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4" name="Oval 703">
                  <a:extLst>
                    <a:ext uri="{FF2B5EF4-FFF2-40B4-BE49-F238E27FC236}">
                      <a16:creationId xmlns:a16="http://schemas.microsoft.com/office/drawing/2014/main" xmlns="" id="{07C8AEE8-7BBE-4F52-ACFB-2485B6B6938B}"/>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5" name="Straight Connector 704">
                  <a:extLst>
                    <a:ext uri="{FF2B5EF4-FFF2-40B4-BE49-F238E27FC236}">
                      <a16:creationId xmlns:a16="http://schemas.microsoft.com/office/drawing/2014/main" xmlns="" id="{52CF66D0-B296-4590-86C6-20788A85C773}"/>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6" name="Rectangle 705">
                  <a:extLst>
                    <a:ext uri="{FF2B5EF4-FFF2-40B4-BE49-F238E27FC236}">
                      <a16:creationId xmlns:a16="http://schemas.microsoft.com/office/drawing/2014/main" xmlns="" id="{7817B240-464D-4D19-B717-B962DBEF8DA1}"/>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7" name="Oval 706">
                  <a:extLst>
                    <a:ext uri="{FF2B5EF4-FFF2-40B4-BE49-F238E27FC236}">
                      <a16:creationId xmlns:a16="http://schemas.microsoft.com/office/drawing/2014/main" xmlns="" id="{D8340B54-ED62-4110-8A5D-B9F17A622721}"/>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8" name="Straight Connector 707">
                  <a:extLst>
                    <a:ext uri="{FF2B5EF4-FFF2-40B4-BE49-F238E27FC236}">
                      <a16:creationId xmlns:a16="http://schemas.microsoft.com/office/drawing/2014/main" xmlns="" id="{75062AAE-D028-44A9-AD07-68D8EE3ED116}"/>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79" name="Flowchart: Direct Access Storage 678">
                <a:extLst>
                  <a:ext uri="{FF2B5EF4-FFF2-40B4-BE49-F238E27FC236}">
                    <a16:creationId xmlns:a16="http://schemas.microsoft.com/office/drawing/2014/main" xmlns="" id="{9C367112-A22C-423E-8AFD-0E2AD1DF965F}"/>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80" name="Group 679">
                <a:extLst>
                  <a:ext uri="{FF2B5EF4-FFF2-40B4-BE49-F238E27FC236}">
                    <a16:creationId xmlns:a16="http://schemas.microsoft.com/office/drawing/2014/main" xmlns="" id="{95E04AAE-5DE9-4EBC-9ADD-CF3E5591F6CB}"/>
                  </a:ext>
                </a:extLst>
              </p:cNvPr>
              <p:cNvGrpSpPr/>
              <p:nvPr/>
            </p:nvGrpSpPr>
            <p:grpSpPr>
              <a:xfrm>
                <a:off x="1351512" y="5207391"/>
                <a:ext cx="220437" cy="345503"/>
                <a:chOff x="1355289" y="5207391"/>
                <a:chExt cx="220437" cy="345503"/>
              </a:xfrm>
            </p:grpSpPr>
            <p:sp>
              <p:nvSpPr>
                <p:cNvPr id="681" name="Rectangle 5">
                  <a:extLst>
                    <a:ext uri="{FF2B5EF4-FFF2-40B4-BE49-F238E27FC236}">
                      <a16:creationId xmlns:a16="http://schemas.microsoft.com/office/drawing/2014/main" xmlns="" id="{D0368D1F-0294-4F3D-92CC-211A3A9D7788}"/>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2" name="Freeform 6">
                  <a:extLst>
                    <a:ext uri="{FF2B5EF4-FFF2-40B4-BE49-F238E27FC236}">
                      <a16:creationId xmlns:a16="http://schemas.microsoft.com/office/drawing/2014/main" xmlns="" id="{25C046EF-21CB-491F-943E-7CB81E5E67CC}"/>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3" name="Freeform 7">
                  <a:extLst>
                    <a:ext uri="{FF2B5EF4-FFF2-40B4-BE49-F238E27FC236}">
                      <a16:creationId xmlns:a16="http://schemas.microsoft.com/office/drawing/2014/main" xmlns="" id="{6FC8A8D1-6646-444A-9649-D4CD43AA1C6B}"/>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4" name="Freeform 8">
                  <a:extLst>
                    <a:ext uri="{FF2B5EF4-FFF2-40B4-BE49-F238E27FC236}">
                      <a16:creationId xmlns:a16="http://schemas.microsoft.com/office/drawing/2014/main" xmlns="" id="{BA9F7350-B30D-4E0A-AD89-5961BBCA5F13}"/>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5" name="Freeform 9">
                  <a:extLst>
                    <a:ext uri="{FF2B5EF4-FFF2-40B4-BE49-F238E27FC236}">
                      <a16:creationId xmlns:a16="http://schemas.microsoft.com/office/drawing/2014/main" xmlns="" id="{C97AC12A-AA43-49DB-94F6-323C9E4C9A1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86" name="Group 685">
                  <a:extLst>
                    <a:ext uri="{FF2B5EF4-FFF2-40B4-BE49-F238E27FC236}">
                      <a16:creationId xmlns:a16="http://schemas.microsoft.com/office/drawing/2014/main" xmlns="" id="{D42122DF-6C9F-41BA-88C2-482720D93253}"/>
                    </a:ext>
                  </a:extLst>
                </p:cNvPr>
                <p:cNvGrpSpPr/>
                <p:nvPr/>
              </p:nvGrpSpPr>
              <p:grpSpPr>
                <a:xfrm>
                  <a:off x="1521861" y="5255179"/>
                  <a:ext cx="19398" cy="206484"/>
                  <a:chOff x="7742330" y="5312676"/>
                  <a:chExt cx="35450" cy="436485"/>
                </a:xfrm>
                <a:solidFill>
                  <a:schemeClr val="tx1"/>
                </a:solidFill>
              </p:grpSpPr>
              <p:sp>
                <p:nvSpPr>
                  <p:cNvPr id="687" name="Oval 14">
                    <a:extLst>
                      <a:ext uri="{FF2B5EF4-FFF2-40B4-BE49-F238E27FC236}">
                        <a16:creationId xmlns:a16="http://schemas.microsoft.com/office/drawing/2014/main" xmlns="" id="{7FC6E2CD-5258-4524-8A23-9FD8E78EE1B5}"/>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8" name="Oval 15">
                    <a:extLst>
                      <a:ext uri="{FF2B5EF4-FFF2-40B4-BE49-F238E27FC236}">
                        <a16:creationId xmlns:a16="http://schemas.microsoft.com/office/drawing/2014/main" xmlns="" id="{70A0A8DE-AE8E-44E4-BFB1-953C91158ADD}"/>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9" name="Oval 16">
                    <a:extLst>
                      <a:ext uri="{FF2B5EF4-FFF2-40B4-BE49-F238E27FC236}">
                        <a16:creationId xmlns:a16="http://schemas.microsoft.com/office/drawing/2014/main" xmlns="" id="{DE85B41E-9C37-4861-B781-4460EEE1CB08}"/>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90" name="Oval 17">
                    <a:extLst>
                      <a:ext uri="{FF2B5EF4-FFF2-40B4-BE49-F238E27FC236}">
                        <a16:creationId xmlns:a16="http://schemas.microsoft.com/office/drawing/2014/main" xmlns="" id="{0FE5BFE8-07EF-427F-8784-F488FD5DF0C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709" name="Group 708">
              <a:extLst>
                <a:ext uri="{FF2B5EF4-FFF2-40B4-BE49-F238E27FC236}">
                  <a16:creationId xmlns:a16="http://schemas.microsoft.com/office/drawing/2014/main" xmlns="" id="{324AD804-4240-478E-B7D2-38877CC1D444}"/>
                </a:ext>
              </a:extLst>
            </p:cNvPr>
            <p:cNvGrpSpPr/>
            <p:nvPr/>
          </p:nvGrpSpPr>
          <p:grpSpPr>
            <a:xfrm>
              <a:off x="9593351" y="5465733"/>
              <a:ext cx="851793" cy="476453"/>
              <a:chOff x="1240191" y="5112911"/>
              <a:chExt cx="982310" cy="549458"/>
            </a:xfrm>
          </p:grpSpPr>
          <p:sp>
            <p:nvSpPr>
              <p:cNvPr id="710" name="Rectangle 709">
                <a:extLst>
                  <a:ext uri="{FF2B5EF4-FFF2-40B4-BE49-F238E27FC236}">
                    <a16:creationId xmlns:a16="http://schemas.microsoft.com/office/drawing/2014/main" xmlns="" id="{FDED5721-4DBF-4F40-87F0-F60D1BEDC9D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11" name="Group 710">
                <a:extLst>
                  <a:ext uri="{FF2B5EF4-FFF2-40B4-BE49-F238E27FC236}">
                    <a16:creationId xmlns:a16="http://schemas.microsoft.com/office/drawing/2014/main" xmlns="" id="{691D8E31-4CBA-481D-932D-731EE8A1481D}"/>
                  </a:ext>
                </a:extLst>
              </p:cNvPr>
              <p:cNvGrpSpPr/>
              <p:nvPr/>
            </p:nvGrpSpPr>
            <p:grpSpPr>
              <a:xfrm>
                <a:off x="1672750" y="5209655"/>
                <a:ext cx="191307" cy="345271"/>
                <a:chOff x="1711103" y="5209655"/>
                <a:chExt cx="191307" cy="345271"/>
              </a:xfrm>
            </p:grpSpPr>
            <p:sp>
              <p:nvSpPr>
                <p:cNvPr id="724" name="Rectangle 723">
                  <a:extLst>
                    <a:ext uri="{FF2B5EF4-FFF2-40B4-BE49-F238E27FC236}">
                      <a16:creationId xmlns:a16="http://schemas.microsoft.com/office/drawing/2014/main" xmlns="" id="{E2D14B56-0A6D-4248-88BA-9343743E380C}"/>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25" name="Oval 724">
                  <a:extLst>
                    <a:ext uri="{FF2B5EF4-FFF2-40B4-BE49-F238E27FC236}">
                      <a16:creationId xmlns:a16="http://schemas.microsoft.com/office/drawing/2014/main" xmlns="" id="{3BAF63B8-1CB7-4EEB-8014-328F0444948E}"/>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26" name="Straight Connector 725">
                  <a:extLst>
                    <a:ext uri="{FF2B5EF4-FFF2-40B4-BE49-F238E27FC236}">
                      <a16:creationId xmlns:a16="http://schemas.microsoft.com/office/drawing/2014/main" xmlns="" id="{2798375A-320E-43D2-B2F2-EF69131DFA48}"/>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27" name="Rectangle 726">
                  <a:extLst>
                    <a:ext uri="{FF2B5EF4-FFF2-40B4-BE49-F238E27FC236}">
                      <a16:creationId xmlns:a16="http://schemas.microsoft.com/office/drawing/2014/main" xmlns="" id="{6E9BBFA5-2485-492D-A0B1-AA7F252AD41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28" name="Oval 727">
                  <a:extLst>
                    <a:ext uri="{FF2B5EF4-FFF2-40B4-BE49-F238E27FC236}">
                      <a16:creationId xmlns:a16="http://schemas.microsoft.com/office/drawing/2014/main" xmlns="" id="{1482081E-8ADD-4EA5-989C-ACCB31A1660D}"/>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29" name="Straight Connector 728">
                  <a:extLst>
                    <a:ext uri="{FF2B5EF4-FFF2-40B4-BE49-F238E27FC236}">
                      <a16:creationId xmlns:a16="http://schemas.microsoft.com/office/drawing/2014/main" xmlns="" id="{5EFBB534-3C34-4270-96FB-843B9FED90D3}"/>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0" name="Rectangle 729">
                  <a:extLst>
                    <a:ext uri="{FF2B5EF4-FFF2-40B4-BE49-F238E27FC236}">
                      <a16:creationId xmlns:a16="http://schemas.microsoft.com/office/drawing/2014/main" xmlns="" id="{CA71B942-434D-44E8-A57B-769D22E9010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1" name="Oval 730">
                  <a:extLst>
                    <a:ext uri="{FF2B5EF4-FFF2-40B4-BE49-F238E27FC236}">
                      <a16:creationId xmlns:a16="http://schemas.microsoft.com/office/drawing/2014/main" xmlns="" id="{51A06536-AED1-453D-93A9-716175A46855}"/>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2" name="Straight Connector 731">
                  <a:extLst>
                    <a:ext uri="{FF2B5EF4-FFF2-40B4-BE49-F238E27FC236}">
                      <a16:creationId xmlns:a16="http://schemas.microsoft.com/office/drawing/2014/main" xmlns="" id="{F650E626-2996-4DAF-99D9-0587F394D5E1}"/>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3" name="Rectangle 732">
                  <a:extLst>
                    <a:ext uri="{FF2B5EF4-FFF2-40B4-BE49-F238E27FC236}">
                      <a16:creationId xmlns:a16="http://schemas.microsoft.com/office/drawing/2014/main" xmlns="" id="{BB80160A-D3BE-4AF6-9C35-4E52F6E98C74}"/>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4" name="Oval 733">
                  <a:extLst>
                    <a:ext uri="{FF2B5EF4-FFF2-40B4-BE49-F238E27FC236}">
                      <a16:creationId xmlns:a16="http://schemas.microsoft.com/office/drawing/2014/main" xmlns="" id="{C3A46F28-0E89-4FF5-9BCB-B05257FD3038}"/>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5" name="Straight Connector 734">
                  <a:extLst>
                    <a:ext uri="{FF2B5EF4-FFF2-40B4-BE49-F238E27FC236}">
                      <a16:creationId xmlns:a16="http://schemas.microsoft.com/office/drawing/2014/main" xmlns="" id="{4D109E4E-E736-444D-8022-C35A94241D34}"/>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6" name="Rectangle 735">
                  <a:extLst>
                    <a:ext uri="{FF2B5EF4-FFF2-40B4-BE49-F238E27FC236}">
                      <a16:creationId xmlns:a16="http://schemas.microsoft.com/office/drawing/2014/main" xmlns="" id="{0709B24B-30E3-4FD3-80E7-69667C4222B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7" name="Oval 736">
                  <a:extLst>
                    <a:ext uri="{FF2B5EF4-FFF2-40B4-BE49-F238E27FC236}">
                      <a16:creationId xmlns:a16="http://schemas.microsoft.com/office/drawing/2014/main" xmlns="" id="{AA2C9089-1172-4F87-84AB-98B6F6112CA9}"/>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8" name="Straight Connector 737">
                  <a:extLst>
                    <a:ext uri="{FF2B5EF4-FFF2-40B4-BE49-F238E27FC236}">
                      <a16:creationId xmlns:a16="http://schemas.microsoft.com/office/drawing/2014/main" xmlns="" id="{6CB33FCD-AC9F-4E2B-8D97-39CBCB20AD48}"/>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9" name="Rectangle 738">
                  <a:extLst>
                    <a:ext uri="{FF2B5EF4-FFF2-40B4-BE49-F238E27FC236}">
                      <a16:creationId xmlns:a16="http://schemas.microsoft.com/office/drawing/2014/main" xmlns="" id="{778C29CF-EF8C-4DF9-8729-8628C0B5A694}"/>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40" name="Oval 739">
                  <a:extLst>
                    <a:ext uri="{FF2B5EF4-FFF2-40B4-BE49-F238E27FC236}">
                      <a16:creationId xmlns:a16="http://schemas.microsoft.com/office/drawing/2014/main" xmlns="" id="{6AA60040-B22A-4CCB-9591-9A22F3C9D57D}"/>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41" name="Straight Connector 740">
                  <a:extLst>
                    <a:ext uri="{FF2B5EF4-FFF2-40B4-BE49-F238E27FC236}">
                      <a16:creationId xmlns:a16="http://schemas.microsoft.com/office/drawing/2014/main" xmlns="" id="{FA27E8CD-B104-4F94-988B-659DDFF6A343}"/>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12" name="Flowchart: Direct Access Storage 711">
                <a:extLst>
                  <a:ext uri="{FF2B5EF4-FFF2-40B4-BE49-F238E27FC236}">
                    <a16:creationId xmlns:a16="http://schemas.microsoft.com/office/drawing/2014/main" xmlns="" id="{466394E9-273D-48EC-94FD-903477DB4E1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13" name="Group 712">
                <a:extLst>
                  <a:ext uri="{FF2B5EF4-FFF2-40B4-BE49-F238E27FC236}">
                    <a16:creationId xmlns:a16="http://schemas.microsoft.com/office/drawing/2014/main" xmlns="" id="{95BB0515-51FC-40AC-BF60-B1FC077B69DB}"/>
                  </a:ext>
                </a:extLst>
              </p:cNvPr>
              <p:cNvGrpSpPr/>
              <p:nvPr/>
            </p:nvGrpSpPr>
            <p:grpSpPr>
              <a:xfrm>
                <a:off x="1351512" y="5207391"/>
                <a:ext cx="220437" cy="345503"/>
                <a:chOff x="1355289" y="5207391"/>
                <a:chExt cx="220437" cy="345503"/>
              </a:xfrm>
            </p:grpSpPr>
            <p:sp>
              <p:nvSpPr>
                <p:cNvPr id="714" name="Rectangle 5">
                  <a:extLst>
                    <a:ext uri="{FF2B5EF4-FFF2-40B4-BE49-F238E27FC236}">
                      <a16:creationId xmlns:a16="http://schemas.microsoft.com/office/drawing/2014/main" xmlns="" id="{D098C9FD-086A-4FD8-9F67-1B57BBD134A9}"/>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5" name="Freeform 6">
                  <a:extLst>
                    <a:ext uri="{FF2B5EF4-FFF2-40B4-BE49-F238E27FC236}">
                      <a16:creationId xmlns:a16="http://schemas.microsoft.com/office/drawing/2014/main" xmlns="" id="{745C2521-C23D-4155-888C-FE9150CC909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6" name="Freeform 7">
                  <a:extLst>
                    <a:ext uri="{FF2B5EF4-FFF2-40B4-BE49-F238E27FC236}">
                      <a16:creationId xmlns:a16="http://schemas.microsoft.com/office/drawing/2014/main" xmlns="" id="{876B2F6D-97FE-453C-8EC3-2740A309EFE4}"/>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7" name="Freeform 8">
                  <a:extLst>
                    <a:ext uri="{FF2B5EF4-FFF2-40B4-BE49-F238E27FC236}">
                      <a16:creationId xmlns:a16="http://schemas.microsoft.com/office/drawing/2014/main" xmlns="" id="{8FA484A2-1451-40AB-BD40-35123EB21459}"/>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8" name="Freeform 9">
                  <a:extLst>
                    <a:ext uri="{FF2B5EF4-FFF2-40B4-BE49-F238E27FC236}">
                      <a16:creationId xmlns:a16="http://schemas.microsoft.com/office/drawing/2014/main" xmlns="" id="{D4966F22-2BF1-44B6-8848-7E16D02A9E94}"/>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719" name="Group 718">
                  <a:extLst>
                    <a:ext uri="{FF2B5EF4-FFF2-40B4-BE49-F238E27FC236}">
                      <a16:creationId xmlns:a16="http://schemas.microsoft.com/office/drawing/2014/main" xmlns="" id="{4B09D255-8E64-419D-B27D-F7517125CA7F}"/>
                    </a:ext>
                  </a:extLst>
                </p:cNvPr>
                <p:cNvGrpSpPr/>
                <p:nvPr/>
              </p:nvGrpSpPr>
              <p:grpSpPr>
                <a:xfrm>
                  <a:off x="1521861" y="5255179"/>
                  <a:ext cx="19398" cy="206484"/>
                  <a:chOff x="7742330" y="5312676"/>
                  <a:chExt cx="35450" cy="436485"/>
                </a:xfrm>
                <a:solidFill>
                  <a:schemeClr val="tx1"/>
                </a:solidFill>
              </p:grpSpPr>
              <p:sp>
                <p:nvSpPr>
                  <p:cNvPr id="720" name="Oval 14">
                    <a:extLst>
                      <a:ext uri="{FF2B5EF4-FFF2-40B4-BE49-F238E27FC236}">
                        <a16:creationId xmlns:a16="http://schemas.microsoft.com/office/drawing/2014/main" xmlns="" id="{902038FA-1F28-4BB3-BDE1-FE133545615A}"/>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1" name="Oval 15">
                    <a:extLst>
                      <a:ext uri="{FF2B5EF4-FFF2-40B4-BE49-F238E27FC236}">
                        <a16:creationId xmlns:a16="http://schemas.microsoft.com/office/drawing/2014/main" xmlns="" id="{A31E0CEC-8E5F-4940-A45C-DB46C29F3C38}"/>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2" name="Oval 16">
                    <a:extLst>
                      <a:ext uri="{FF2B5EF4-FFF2-40B4-BE49-F238E27FC236}">
                        <a16:creationId xmlns:a16="http://schemas.microsoft.com/office/drawing/2014/main" xmlns="" id="{115510F1-610E-4691-9773-1F501C64C81C}"/>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3" name="Oval 17">
                    <a:extLst>
                      <a:ext uri="{FF2B5EF4-FFF2-40B4-BE49-F238E27FC236}">
                        <a16:creationId xmlns:a16="http://schemas.microsoft.com/office/drawing/2014/main" xmlns="" id="{D1317409-CF98-4A95-97AF-682E4D5EE7B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742" name="Group 741">
              <a:extLst>
                <a:ext uri="{FF2B5EF4-FFF2-40B4-BE49-F238E27FC236}">
                  <a16:creationId xmlns:a16="http://schemas.microsoft.com/office/drawing/2014/main" xmlns="" id="{2C30D05B-C74A-415C-9DFD-DA4D74A1C95F}"/>
                </a:ext>
              </a:extLst>
            </p:cNvPr>
            <p:cNvGrpSpPr/>
            <p:nvPr/>
          </p:nvGrpSpPr>
          <p:grpSpPr>
            <a:xfrm>
              <a:off x="9593351" y="6011980"/>
              <a:ext cx="851793" cy="476453"/>
              <a:chOff x="1240191" y="5112911"/>
              <a:chExt cx="982310" cy="549458"/>
            </a:xfrm>
          </p:grpSpPr>
          <p:sp>
            <p:nvSpPr>
              <p:cNvPr id="743" name="Rectangle 742">
                <a:extLst>
                  <a:ext uri="{FF2B5EF4-FFF2-40B4-BE49-F238E27FC236}">
                    <a16:creationId xmlns:a16="http://schemas.microsoft.com/office/drawing/2014/main" xmlns="" id="{36D291F3-646C-4561-AA33-31564241071D}"/>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44" name="Group 743">
                <a:extLst>
                  <a:ext uri="{FF2B5EF4-FFF2-40B4-BE49-F238E27FC236}">
                    <a16:creationId xmlns:a16="http://schemas.microsoft.com/office/drawing/2014/main" xmlns="" id="{AB26B913-7555-43A5-8FF9-830AA66BB787}"/>
                  </a:ext>
                </a:extLst>
              </p:cNvPr>
              <p:cNvGrpSpPr/>
              <p:nvPr/>
            </p:nvGrpSpPr>
            <p:grpSpPr>
              <a:xfrm>
                <a:off x="1672750" y="5209655"/>
                <a:ext cx="191307" cy="345271"/>
                <a:chOff x="1711103" y="5209655"/>
                <a:chExt cx="191307" cy="345271"/>
              </a:xfrm>
            </p:grpSpPr>
            <p:sp>
              <p:nvSpPr>
                <p:cNvPr id="757" name="Rectangle 756">
                  <a:extLst>
                    <a:ext uri="{FF2B5EF4-FFF2-40B4-BE49-F238E27FC236}">
                      <a16:creationId xmlns:a16="http://schemas.microsoft.com/office/drawing/2014/main" xmlns="" id="{A713A109-2D15-4273-856F-CD070BEED3F7}"/>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58" name="Oval 757">
                  <a:extLst>
                    <a:ext uri="{FF2B5EF4-FFF2-40B4-BE49-F238E27FC236}">
                      <a16:creationId xmlns:a16="http://schemas.microsoft.com/office/drawing/2014/main" xmlns="" id="{3825BEF7-77D6-4116-AC54-50BCFC5FA701}"/>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59" name="Straight Connector 758">
                  <a:extLst>
                    <a:ext uri="{FF2B5EF4-FFF2-40B4-BE49-F238E27FC236}">
                      <a16:creationId xmlns:a16="http://schemas.microsoft.com/office/drawing/2014/main" xmlns="" id="{7572472D-D435-4E25-A88C-3C6C14A2D5E9}"/>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0" name="Rectangle 759">
                  <a:extLst>
                    <a:ext uri="{FF2B5EF4-FFF2-40B4-BE49-F238E27FC236}">
                      <a16:creationId xmlns:a16="http://schemas.microsoft.com/office/drawing/2014/main" xmlns="" id="{89C41F6F-DA32-4A20-A17D-EAC4A64C0E8E}"/>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1" name="Oval 760">
                  <a:extLst>
                    <a:ext uri="{FF2B5EF4-FFF2-40B4-BE49-F238E27FC236}">
                      <a16:creationId xmlns:a16="http://schemas.microsoft.com/office/drawing/2014/main" xmlns="" id="{AF790108-20B1-4BE9-8ACE-233C6A2ACEF4}"/>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2" name="Straight Connector 761">
                  <a:extLst>
                    <a:ext uri="{FF2B5EF4-FFF2-40B4-BE49-F238E27FC236}">
                      <a16:creationId xmlns:a16="http://schemas.microsoft.com/office/drawing/2014/main" xmlns="" id="{8217FAE1-3BCF-40DA-A6E8-330EAA71A08B}"/>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3" name="Rectangle 762">
                  <a:extLst>
                    <a:ext uri="{FF2B5EF4-FFF2-40B4-BE49-F238E27FC236}">
                      <a16:creationId xmlns:a16="http://schemas.microsoft.com/office/drawing/2014/main" xmlns="" id="{A173B570-4176-4457-8974-FCD6E9EE82C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4" name="Oval 763">
                  <a:extLst>
                    <a:ext uri="{FF2B5EF4-FFF2-40B4-BE49-F238E27FC236}">
                      <a16:creationId xmlns:a16="http://schemas.microsoft.com/office/drawing/2014/main" xmlns="" id="{7D0113FA-5BC8-4809-ADB7-A25A3F5B183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5" name="Straight Connector 764">
                  <a:extLst>
                    <a:ext uri="{FF2B5EF4-FFF2-40B4-BE49-F238E27FC236}">
                      <a16:creationId xmlns:a16="http://schemas.microsoft.com/office/drawing/2014/main" xmlns="" id="{37511474-8DBA-4937-BD95-DB6749EBE950}"/>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6" name="Rectangle 765">
                  <a:extLst>
                    <a:ext uri="{FF2B5EF4-FFF2-40B4-BE49-F238E27FC236}">
                      <a16:creationId xmlns:a16="http://schemas.microsoft.com/office/drawing/2014/main" xmlns="" id="{AE951EA5-23F1-4FDD-B6BC-9ECF5E0119D2}"/>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7" name="Oval 766">
                  <a:extLst>
                    <a:ext uri="{FF2B5EF4-FFF2-40B4-BE49-F238E27FC236}">
                      <a16:creationId xmlns:a16="http://schemas.microsoft.com/office/drawing/2014/main" xmlns="" id="{70858C9B-E213-4DA2-85CF-DABB36D4DAA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8" name="Straight Connector 767">
                  <a:extLst>
                    <a:ext uri="{FF2B5EF4-FFF2-40B4-BE49-F238E27FC236}">
                      <a16:creationId xmlns:a16="http://schemas.microsoft.com/office/drawing/2014/main" xmlns="" id="{1FA96BBC-6994-4369-B4C4-0CBD7EC1088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9" name="Rectangle 768">
                  <a:extLst>
                    <a:ext uri="{FF2B5EF4-FFF2-40B4-BE49-F238E27FC236}">
                      <a16:creationId xmlns:a16="http://schemas.microsoft.com/office/drawing/2014/main" xmlns="" id="{F219C9B4-B0B6-4A02-BE0E-AF0C0C3A572E}"/>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0" name="Oval 769">
                  <a:extLst>
                    <a:ext uri="{FF2B5EF4-FFF2-40B4-BE49-F238E27FC236}">
                      <a16:creationId xmlns:a16="http://schemas.microsoft.com/office/drawing/2014/main" xmlns="" id="{B3E7F497-6FC7-4705-AEAD-CE2C84496C82}"/>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71" name="Straight Connector 770">
                  <a:extLst>
                    <a:ext uri="{FF2B5EF4-FFF2-40B4-BE49-F238E27FC236}">
                      <a16:creationId xmlns:a16="http://schemas.microsoft.com/office/drawing/2014/main" xmlns="" id="{236600A9-3D97-4467-8DBA-0B50F7A11932}"/>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72" name="Rectangle 771">
                  <a:extLst>
                    <a:ext uri="{FF2B5EF4-FFF2-40B4-BE49-F238E27FC236}">
                      <a16:creationId xmlns:a16="http://schemas.microsoft.com/office/drawing/2014/main" xmlns="" id="{3362DABB-C244-472A-A202-496AE1A2C0D8}"/>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3" name="Oval 772">
                  <a:extLst>
                    <a:ext uri="{FF2B5EF4-FFF2-40B4-BE49-F238E27FC236}">
                      <a16:creationId xmlns:a16="http://schemas.microsoft.com/office/drawing/2014/main" xmlns="" id="{01AA03E1-C08D-4884-A6EB-39569B44F2F2}"/>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74" name="Straight Connector 773">
                  <a:extLst>
                    <a:ext uri="{FF2B5EF4-FFF2-40B4-BE49-F238E27FC236}">
                      <a16:creationId xmlns:a16="http://schemas.microsoft.com/office/drawing/2014/main" xmlns="" id="{F241A9AF-FE6C-4589-BF66-7E7E97768959}"/>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45" name="Flowchart: Direct Access Storage 744">
                <a:extLst>
                  <a:ext uri="{FF2B5EF4-FFF2-40B4-BE49-F238E27FC236}">
                    <a16:creationId xmlns:a16="http://schemas.microsoft.com/office/drawing/2014/main" xmlns="" id="{D63532E9-98FD-49C2-BF46-2B94762616CB}"/>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46" name="Group 745">
                <a:extLst>
                  <a:ext uri="{FF2B5EF4-FFF2-40B4-BE49-F238E27FC236}">
                    <a16:creationId xmlns:a16="http://schemas.microsoft.com/office/drawing/2014/main" xmlns="" id="{EAA580BF-5AEC-4990-AD4D-9D0FB88CA127}"/>
                  </a:ext>
                </a:extLst>
              </p:cNvPr>
              <p:cNvGrpSpPr/>
              <p:nvPr/>
            </p:nvGrpSpPr>
            <p:grpSpPr>
              <a:xfrm>
                <a:off x="1351512" y="5207391"/>
                <a:ext cx="220437" cy="345503"/>
                <a:chOff x="1355289" y="5207391"/>
                <a:chExt cx="220437" cy="345503"/>
              </a:xfrm>
            </p:grpSpPr>
            <p:sp>
              <p:nvSpPr>
                <p:cNvPr id="747" name="Rectangle 5">
                  <a:extLst>
                    <a:ext uri="{FF2B5EF4-FFF2-40B4-BE49-F238E27FC236}">
                      <a16:creationId xmlns:a16="http://schemas.microsoft.com/office/drawing/2014/main" xmlns="" id="{81F4A278-9D1C-40E5-9012-3DA11DD7C37F}"/>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48" name="Freeform 6">
                  <a:extLst>
                    <a:ext uri="{FF2B5EF4-FFF2-40B4-BE49-F238E27FC236}">
                      <a16:creationId xmlns:a16="http://schemas.microsoft.com/office/drawing/2014/main" xmlns="" id="{119F36E7-749C-49A2-85E6-57F1354D3D2A}"/>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49" name="Freeform 7">
                  <a:extLst>
                    <a:ext uri="{FF2B5EF4-FFF2-40B4-BE49-F238E27FC236}">
                      <a16:creationId xmlns:a16="http://schemas.microsoft.com/office/drawing/2014/main" xmlns="" id="{D86D1C04-D0FE-478E-BB9C-1C5785EC3B20}"/>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0" name="Freeform 8">
                  <a:extLst>
                    <a:ext uri="{FF2B5EF4-FFF2-40B4-BE49-F238E27FC236}">
                      <a16:creationId xmlns:a16="http://schemas.microsoft.com/office/drawing/2014/main" xmlns="" id="{DF1A8F7D-5E6F-4EDB-8C84-1DCF82D143F6}"/>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1" name="Freeform 9">
                  <a:extLst>
                    <a:ext uri="{FF2B5EF4-FFF2-40B4-BE49-F238E27FC236}">
                      <a16:creationId xmlns:a16="http://schemas.microsoft.com/office/drawing/2014/main" xmlns="" id="{16CD2672-2640-44CE-B2AB-0FB630299888}"/>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752" name="Group 751">
                  <a:extLst>
                    <a:ext uri="{FF2B5EF4-FFF2-40B4-BE49-F238E27FC236}">
                      <a16:creationId xmlns:a16="http://schemas.microsoft.com/office/drawing/2014/main" xmlns="" id="{BB276028-4A8F-4AC4-A53F-C1D8A609BD52}"/>
                    </a:ext>
                  </a:extLst>
                </p:cNvPr>
                <p:cNvGrpSpPr/>
                <p:nvPr/>
              </p:nvGrpSpPr>
              <p:grpSpPr>
                <a:xfrm>
                  <a:off x="1521861" y="5255179"/>
                  <a:ext cx="19398" cy="206484"/>
                  <a:chOff x="7742330" y="5312676"/>
                  <a:chExt cx="35450" cy="436485"/>
                </a:xfrm>
                <a:solidFill>
                  <a:schemeClr val="tx1"/>
                </a:solidFill>
              </p:grpSpPr>
              <p:sp>
                <p:nvSpPr>
                  <p:cNvPr id="753" name="Oval 14">
                    <a:extLst>
                      <a:ext uri="{FF2B5EF4-FFF2-40B4-BE49-F238E27FC236}">
                        <a16:creationId xmlns:a16="http://schemas.microsoft.com/office/drawing/2014/main" xmlns="" id="{20A5C4D4-25D1-4598-B216-AE52A3E9B67F}"/>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4" name="Oval 15">
                    <a:extLst>
                      <a:ext uri="{FF2B5EF4-FFF2-40B4-BE49-F238E27FC236}">
                        <a16:creationId xmlns:a16="http://schemas.microsoft.com/office/drawing/2014/main" xmlns="" id="{6EBD04D3-5536-4AB7-848A-F6DC204DD19A}"/>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5" name="Oval 16">
                    <a:extLst>
                      <a:ext uri="{FF2B5EF4-FFF2-40B4-BE49-F238E27FC236}">
                        <a16:creationId xmlns:a16="http://schemas.microsoft.com/office/drawing/2014/main" xmlns="" id="{7DA76E81-AD86-40F2-8BDA-1BB14A1B683F}"/>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6" name="Oval 17">
                    <a:extLst>
                      <a:ext uri="{FF2B5EF4-FFF2-40B4-BE49-F238E27FC236}">
                        <a16:creationId xmlns:a16="http://schemas.microsoft.com/office/drawing/2014/main" xmlns="" id="{C23EC0CA-9B09-42EA-AA19-C3BF86A3870D}"/>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sp>
        <p:nvSpPr>
          <p:cNvPr id="775" name="TextBox 774">
            <a:extLst>
              <a:ext uri="{FF2B5EF4-FFF2-40B4-BE49-F238E27FC236}">
                <a16:creationId xmlns:a16="http://schemas.microsoft.com/office/drawing/2014/main" xmlns="" id="{CCFBF4CE-4C48-4DAA-9729-C0FF19B9C641}"/>
              </a:ext>
            </a:extLst>
          </p:cNvPr>
          <p:cNvSpPr txBox="1"/>
          <p:nvPr/>
        </p:nvSpPr>
        <p:spPr>
          <a:xfrm>
            <a:off x="9376179" y="1700852"/>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6" name="TextBox 775">
            <a:extLst>
              <a:ext uri="{FF2B5EF4-FFF2-40B4-BE49-F238E27FC236}">
                <a16:creationId xmlns:a16="http://schemas.microsoft.com/office/drawing/2014/main" xmlns="" id="{8ABAF454-F612-4B82-BE9E-6AD0AF4A6A49}"/>
              </a:ext>
            </a:extLst>
          </p:cNvPr>
          <p:cNvSpPr txBox="1"/>
          <p:nvPr/>
        </p:nvSpPr>
        <p:spPr>
          <a:xfrm>
            <a:off x="9376179" y="2789778"/>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7" name="TextBox 776">
            <a:extLst>
              <a:ext uri="{FF2B5EF4-FFF2-40B4-BE49-F238E27FC236}">
                <a16:creationId xmlns:a16="http://schemas.microsoft.com/office/drawing/2014/main" xmlns="" id="{98F4338D-8B39-4B4D-921A-CEEB6470A50D}"/>
              </a:ext>
            </a:extLst>
          </p:cNvPr>
          <p:cNvSpPr txBox="1"/>
          <p:nvPr/>
        </p:nvSpPr>
        <p:spPr>
          <a:xfrm>
            <a:off x="9376179" y="4151827"/>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8" name="TextBox 777">
            <a:extLst>
              <a:ext uri="{FF2B5EF4-FFF2-40B4-BE49-F238E27FC236}">
                <a16:creationId xmlns:a16="http://schemas.microsoft.com/office/drawing/2014/main" xmlns="" id="{FF47740B-6618-40BE-9D2A-FC80496DC48C}"/>
              </a:ext>
            </a:extLst>
          </p:cNvPr>
          <p:cNvSpPr txBox="1"/>
          <p:nvPr/>
        </p:nvSpPr>
        <p:spPr>
          <a:xfrm>
            <a:off x="9376179" y="5583979"/>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87" name="Rectangle 786">
            <a:extLst>
              <a:ext uri="{FF2B5EF4-FFF2-40B4-BE49-F238E27FC236}">
                <a16:creationId xmlns:a16="http://schemas.microsoft.com/office/drawing/2014/main" xmlns="" id="{BA4202D4-8A7F-4937-A1D9-95166A1CEA7D}"/>
              </a:ext>
            </a:extLst>
          </p:cNvPr>
          <p:cNvSpPr/>
          <p:nvPr/>
        </p:nvSpPr>
        <p:spPr bwMode="auto">
          <a:xfrm>
            <a:off x="7922761" y="1658325"/>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1" name="Rectangle 790">
            <a:extLst>
              <a:ext uri="{FF2B5EF4-FFF2-40B4-BE49-F238E27FC236}">
                <a16:creationId xmlns:a16="http://schemas.microsoft.com/office/drawing/2014/main" xmlns="" id="{150A5CC1-A517-4D6C-B976-6454E83EA245}"/>
              </a:ext>
            </a:extLst>
          </p:cNvPr>
          <p:cNvSpPr/>
          <p:nvPr/>
        </p:nvSpPr>
        <p:spPr bwMode="auto">
          <a:xfrm>
            <a:off x="7922761" y="410930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95" name="Group 794">
            <a:extLst>
              <a:ext uri="{FF2B5EF4-FFF2-40B4-BE49-F238E27FC236}">
                <a16:creationId xmlns:a16="http://schemas.microsoft.com/office/drawing/2014/main" xmlns="" id="{6953C157-4E82-48BB-8B6F-FEE72A9B40AC}"/>
              </a:ext>
            </a:extLst>
          </p:cNvPr>
          <p:cNvGrpSpPr/>
          <p:nvPr/>
        </p:nvGrpSpPr>
        <p:grpSpPr>
          <a:xfrm>
            <a:off x="7919988" y="2744429"/>
            <a:ext cx="1159601" cy="580317"/>
            <a:chOff x="7919988" y="2744429"/>
            <a:chExt cx="1159601" cy="580317"/>
          </a:xfrm>
          <a:solidFill>
            <a:schemeClr val="bg1">
              <a:lumMod val="95000"/>
            </a:schemeClr>
          </a:solidFill>
        </p:grpSpPr>
        <p:sp>
          <p:nvSpPr>
            <p:cNvPr id="793" name="Rectangle 792">
              <a:extLst>
                <a:ext uri="{FF2B5EF4-FFF2-40B4-BE49-F238E27FC236}">
                  <a16:creationId xmlns:a16="http://schemas.microsoft.com/office/drawing/2014/main" xmlns="" id="{DD1F8A53-7E2D-46C2-A5B2-E18930135260}"/>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0" name="Rectangle 789">
              <a:extLst>
                <a:ext uri="{FF2B5EF4-FFF2-40B4-BE49-F238E27FC236}">
                  <a16:creationId xmlns:a16="http://schemas.microsoft.com/office/drawing/2014/main" xmlns="" id="{82337A4C-ACFC-4B9E-A5A4-CB08D0ED3478}"/>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4" name="Rectangle 793">
              <a:extLst>
                <a:ext uri="{FF2B5EF4-FFF2-40B4-BE49-F238E27FC236}">
                  <a16:creationId xmlns:a16="http://schemas.microsoft.com/office/drawing/2014/main" xmlns="" id="{F4E0E017-CF30-40C0-B138-6493635040B3}"/>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798" name="Group 797">
            <a:extLst>
              <a:ext uri="{FF2B5EF4-FFF2-40B4-BE49-F238E27FC236}">
                <a16:creationId xmlns:a16="http://schemas.microsoft.com/office/drawing/2014/main" xmlns="" id="{5493FDB8-5325-4C51-8E96-6B9CE73BB36E}"/>
              </a:ext>
            </a:extLst>
          </p:cNvPr>
          <p:cNvGrpSpPr/>
          <p:nvPr/>
        </p:nvGrpSpPr>
        <p:grpSpPr>
          <a:xfrm>
            <a:off x="7919988" y="5460020"/>
            <a:ext cx="1159601" cy="580317"/>
            <a:chOff x="7919988" y="2744429"/>
            <a:chExt cx="1159601" cy="580317"/>
          </a:xfrm>
          <a:solidFill>
            <a:schemeClr val="bg1">
              <a:lumMod val="95000"/>
            </a:schemeClr>
          </a:solidFill>
        </p:grpSpPr>
        <p:sp>
          <p:nvSpPr>
            <p:cNvPr id="799" name="Rectangle 798">
              <a:extLst>
                <a:ext uri="{FF2B5EF4-FFF2-40B4-BE49-F238E27FC236}">
                  <a16:creationId xmlns:a16="http://schemas.microsoft.com/office/drawing/2014/main" xmlns="" id="{9C01DB10-B35C-4FBA-86CF-1CE2822604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0" name="Rectangle 799">
              <a:extLst>
                <a:ext uri="{FF2B5EF4-FFF2-40B4-BE49-F238E27FC236}">
                  <a16:creationId xmlns:a16="http://schemas.microsoft.com/office/drawing/2014/main" xmlns="" id="{98666428-6C9B-498B-AEB0-BC8D3860F89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1" name="Rectangle 800">
              <a:extLst>
                <a:ext uri="{FF2B5EF4-FFF2-40B4-BE49-F238E27FC236}">
                  <a16:creationId xmlns:a16="http://schemas.microsoft.com/office/drawing/2014/main" xmlns="" id="{983B9418-2E1E-42CA-9B24-CBA1D01A532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327" name="Rectangle 326">
            <a:extLst>
              <a:ext uri="{FF2B5EF4-FFF2-40B4-BE49-F238E27FC236}">
                <a16:creationId xmlns:a16="http://schemas.microsoft.com/office/drawing/2014/main" xmlns="" id="{0D4584D3-45DD-4DFD-AD08-0C378BAC454B}"/>
              </a:ext>
            </a:extLst>
          </p:cNvPr>
          <p:cNvSpPr/>
          <p:nvPr/>
        </p:nvSpPr>
        <p:spPr bwMode="auto">
          <a:xfrm>
            <a:off x="5982122" y="1417570"/>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28" name="Rectangle 327">
            <a:extLst>
              <a:ext uri="{FF2B5EF4-FFF2-40B4-BE49-F238E27FC236}">
                <a16:creationId xmlns:a16="http://schemas.microsoft.com/office/drawing/2014/main" xmlns="" id="{E8BD64C8-B7D8-4CCD-80BD-E505F6497B46}"/>
              </a:ext>
            </a:extLst>
          </p:cNvPr>
          <p:cNvSpPr/>
          <p:nvPr/>
        </p:nvSpPr>
        <p:spPr bwMode="auto">
          <a:xfrm>
            <a:off x="6003939" y="2289729"/>
            <a:ext cx="5035331" cy="2738154"/>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29" name="Rectangle 328">
            <a:extLst>
              <a:ext uri="{FF2B5EF4-FFF2-40B4-BE49-F238E27FC236}">
                <a16:creationId xmlns:a16="http://schemas.microsoft.com/office/drawing/2014/main" xmlns="" id="{02BB118A-3B5C-4DF2-BB1A-D485400B0905}"/>
              </a:ext>
            </a:extLst>
          </p:cNvPr>
          <p:cNvSpPr/>
          <p:nvPr/>
        </p:nvSpPr>
        <p:spPr bwMode="auto">
          <a:xfrm>
            <a:off x="6003939" y="5038336"/>
            <a:ext cx="5035331" cy="1530153"/>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xmlns="" val="1196870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2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2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animBg="1"/>
      <p:bldP spid="327" grpId="1" animBg="1"/>
      <p:bldP spid="328" grpId="0" animBg="1"/>
      <p:bldP spid="328" grpId="1" animBg="1"/>
      <p:bldP spid="32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F5301A-B80E-4450-BA4E-23128C77541E}"/>
              </a:ext>
            </a:extLst>
          </p:cNvPr>
          <p:cNvSpPr>
            <a:spLocks noGrp="1"/>
          </p:cNvSpPr>
          <p:nvPr>
            <p:ph type="title"/>
          </p:nvPr>
        </p:nvSpPr>
        <p:spPr/>
        <p:txBody>
          <a:bodyPr/>
          <a:lstStyle/>
          <a:p>
            <a:r>
              <a:rPr lang="en-US"/>
              <a:t>Request Units- Provisioned throughput</a:t>
            </a:r>
          </a:p>
        </p:txBody>
      </p:sp>
      <p:sp>
        <p:nvSpPr>
          <p:cNvPr id="3" name="Text Placeholder 2">
            <a:extLst>
              <a:ext uri="{FF2B5EF4-FFF2-40B4-BE49-F238E27FC236}">
                <a16:creationId xmlns:a16="http://schemas.microsoft.com/office/drawing/2014/main" xmlns="" id="{84F41F3C-8CA9-47B0-BBFA-B1918586D3B0}"/>
              </a:ext>
            </a:extLst>
          </p:cNvPr>
          <p:cNvSpPr>
            <a:spLocks noGrp="1"/>
          </p:cNvSpPr>
          <p:nvPr>
            <p:ph type="body" sz="quarter" idx="11"/>
          </p:nvPr>
        </p:nvSpPr>
        <p:spPr>
          <a:xfrm>
            <a:off x="269874" y="1584156"/>
            <a:ext cx="6903661" cy="4961999"/>
          </a:xfrm>
        </p:spPr>
        <p:txBody>
          <a:bodyPr vert="horz" wrap="square" lIns="146304" tIns="91440" rIns="146304" bIns="91440" rtlCol="0" anchor="t">
            <a:spAutoFit/>
          </a:bodyPr>
          <a:lstStyle/>
          <a:p>
            <a:pPr>
              <a:lnSpc>
                <a:spcPct val="200000"/>
              </a:lnSpc>
            </a:pPr>
            <a:r>
              <a:rPr lang="en-US" sz="2000" dirty="0"/>
              <a:t>Provisioned in terms of RU/sec – e.g. 1000 RU/s</a:t>
            </a:r>
          </a:p>
          <a:p>
            <a:pPr>
              <a:lnSpc>
                <a:spcPct val="200000"/>
              </a:lnSpc>
            </a:pPr>
            <a:r>
              <a:rPr lang="en-US" sz="2000" dirty="0"/>
              <a:t>Billed for highest RU/s in 1 hour</a:t>
            </a:r>
          </a:p>
          <a:p>
            <a:pPr marL="0" lvl="1" indent="0">
              <a:lnSpc>
                <a:spcPct val="200000"/>
              </a:lnSpc>
              <a:buNone/>
            </a:pPr>
            <a:r>
              <a:rPr lang="en-US" sz="2000" dirty="0"/>
              <a:t>Easy to increase and decrease on demand</a:t>
            </a:r>
          </a:p>
          <a:p>
            <a:pPr marL="0" lvl="1" indent="0">
              <a:lnSpc>
                <a:spcPct val="200000"/>
              </a:lnSpc>
              <a:buNone/>
            </a:pPr>
            <a:r>
              <a:rPr lang="en-US" sz="2000" dirty="0"/>
              <a:t>Rate limiting based on amount of throughput provisioned</a:t>
            </a:r>
          </a:p>
          <a:p>
            <a:pPr lvl="0" defTabSz="914400">
              <a:spcBef>
                <a:spcPts val="0"/>
              </a:spcBef>
              <a:buSzTx/>
              <a:defRPr/>
            </a:pPr>
            <a:endParaRPr lang="en-US" sz="2000" b="0" dirty="0">
              <a:solidFill>
                <a:prstClr val="black">
                  <a:lumMod val="75000"/>
                  <a:lumOff val="25000"/>
                </a:prstClr>
              </a:solidFill>
              <a:latin typeface="+mn-lt"/>
            </a:endParaRPr>
          </a:p>
          <a:p>
            <a:pPr lvl="0" defTabSz="914400">
              <a:spcBef>
                <a:spcPts val="0"/>
              </a:spcBef>
              <a:buSzTx/>
              <a:defRPr/>
            </a:pPr>
            <a:r>
              <a:rPr lang="en-US" sz="2000" b="0" dirty="0">
                <a:solidFill>
                  <a:prstClr val="black">
                    <a:lumMod val="75000"/>
                    <a:lumOff val="25000"/>
                  </a:prstClr>
                </a:solidFill>
                <a:latin typeface="+mn-lt"/>
              </a:rPr>
              <a:t>Background processes like TTL expiration, index transformations scheduled when quiescent</a:t>
            </a:r>
          </a:p>
          <a:p>
            <a:pPr lvl="0" defTabSz="914400">
              <a:spcBef>
                <a:spcPts val="0"/>
              </a:spcBef>
              <a:buSzTx/>
              <a:defRPr/>
            </a:pPr>
            <a:endParaRPr lang="en-US" sz="2000" b="0" dirty="0">
              <a:solidFill>
                <a:prstClr val="black">
                  <a:lumMod val="75000"/>
                  <a:lumOff val="25000"/>
                </a:prstClr>
              </a:solidFill>
              <a:latin typeface="+mn-lt"/>
            </a:endParaRPr>
          </a:p>
          <a:p>
            <a:pPr marL="0" lvl="1" indent="0">
              <a:lnSpc>
                <a:spcPct val="200000"/>
              </a:lnSpc>
              <a:buNone/>
            </a:pPr>
            <a:r>
              <a:rPr lang="en-US" sz="2000" dirty="0">
                <a:solidFill>
                  <a:prstClr val="black">
                    <a:lumMod val="75000"/>
                    <a:lumOff val="25000"/>
                  </a:prstClr>
                </a:solidFill>
                <a:latin typeface="+mn-lt"/>
              </a:rPr>
              <a:t>Storage: 40RU per 1GB of data</a:t>
            </a:r>
            <a:endParaRPr lang="en-US" sz="2000" dirty="0"/>
          </a:p>
        </p:txBody>
      </p:sp>
      <p:sp>
        <p:nvSpPr>
          <p:cNvPr id="5" name="TextBox 4">
            <a:extLst>
              <a:ext uri="{FF2B5EF4-FFF2-40B4-BE49-F238E27FC236}">
                <a16:creationId xmlns:a16="http://schemas.microsoft.com/office/drawing/2014/main" xmlns="" id="{7A1F75BD-C057-4606-B688-37CBEDA8488A}"/>
              </a:ext>
            </a:extLst>
          </p:cNvPr>
          <p:cNvSpPr txBox="1"/>
          <p:nvPr/>
        </p:nvSpPr>
        <p:spPr>
          <a:xfrm>
            <a:off x="8009577" y="4564547"/>
            <a:ext cx="14171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Min RU/sec</a:t>
            </a:r>
          </a:p>
        </p:txBody>
      </p:sp>
      <p:sp>
        <p:nvSpPr>
          <p:cNvPr id="6" name="TextBox 5">
            <a:extLst>
              <a:ext uri="{FF2B5EF4-FFF2-40B4-BE49-F238E27FC236}">
                <a16:creationId xmlns:a16="http://schemas.microsoft.com/office/drawing/2014/main" xmlns="" id="{FE2DE40F-7E84-4483-9B3E-4EE11A0BA233}"/>
              </a:ext>
            </a:extLst>
          </p:cNvPr>
          <p:cNvSpPr txBox="1"/>
          <p:nvPr/>
        </p:nvSpPr>
        <p:spPr>
          <a:xfrm>
            <a:off x="8018735" y="3644532"/>
            <a:ext cx="141714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Max RU/sec</a:t>
            </a:r>
          </a:p>
        </p:txBody>
      </p:sp>
      <p:sp>
        <p:nvSpPr>
          <p:cNvPr id="7" name="Rounded Rectangle 548">
            <a:extLst>
              <a:ext uri="{FF2B5EF4-FFF2-40B4-BE49-F238E27FC236}">
                <a16:creationId xmlns:a16="http://schemas.microsoft.com/office/drawing/2014/main" xmlns="" id="{247AF284-1CA0-4557-8366-3B8599AF6C0D}"/>
              </a:ext>
            </a:extLst>
          </p:cNvPr>
          <p:cNvSpPr/>
          <p:nvPr/>
        </p:nvSpPr>
        <p:spPr>
          <a:xfrm>
            <a:off x="7724994" y="3666723"/>
            <a:ext cx="274320" cy="870319"/>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ounded Rectangle 549">
            <a:extLst>
              <a:ext uri="{FF2B5EF4-FFF2-40B4-BE49-F238E27FC236}">
                <a16:creationId xmlns:a16="http://schemas.microsoft.com/office/drawing/2014/main" xmlns="" id="{E4F70E48-7529-46D1-9C76-1E4966AD2AE6}"/>
              </a:ext>
            </a:extLst>
          </p:cNvPr>
          <p:cNvSpPr/>
          <p:nvPr/>
        </p:nvSpPr>
        <p:spPr>
          <a:xfrm>
            <a:off x="7724994" y="4594346"/>
            <a:ext cx="274320" cy="1470310"/>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9" name="Straight Arrow Connector 8">
            <a:extLst>
              <a:ext uri="{FF2B5EF4-FFF2-40B4-BE49-F238E27FC236}">
                <a16:creationId xmlns:a16="http://schemas.microsoft.com/office/drawing/2014/main" xmlns="" id="{896F2679-739F-42FD-8AB4-55D14255D61E}"/>
              </a:ext>
            </a:extLst>
          </p:cNvPr>
          <p:cNvCxnSpPr>
            <a:cxnSpLocks/>
          </p:cNvCxnSpPr>
          <p:nvPr/>
        </p:nvCxnSpPr>
        <p:spPr>
          <a:xfrm>
            <a:off x="8009577" y="3638686"/>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xmlns="" id="{5694C52B-6773-47A1-BAFE-044E64E79DB2}"/>
              </a:ext>
            </a:extLst>
          </p:cNvPr>
          <p:cNvCxnSpPr/>
          <p:nvPr/>
        </p:nvCxnSpPr>
        <p:spPr>
          <a:xfrm>
            <a:off x="8009577" y="4567377"/>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 name="Right Bracket 10">
            <a:extLst>
              <a:ext uri="{FF2B5EF4-FFF2-40B4-BE49-F238E27FC236}">
                <a16:creationId xmlns:a16="http://schemas.microsoft.com/office/drawing/2014/main" xmlns="" id="{33AA5E0E-FF3A-4D78-ADBC-22D8B8CE59EE}"/>
              </a:ext>
            </a:extLst>
          </p:cNvPr>
          <p:cNvSpPr/>
          <p:nvPr/>
        </p:nvSpPr>
        <p:spPr>
          <a:xfrm>
            <a:off x="9261647" y="4594346"/>
            <a:ext cx="114582" cy="147031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2" name="Straight Arrow Connector 11">
            <a:extLst>
              <a:ext uri="{FF2B5EF4-FFF2-40B4-BE49-F238E27FC236}">
                <a16:creationId xmlns:a16="http://schemas.microsoft.com/office/drawing/2014/main" xmlns="" id="{539C00E5-047C-4AAD-9671-47C848BA841D}"/>
              </a:ext>
            </a:extLst>
          </p:cNvPr>
          <p:cNvCxnSpPr/>
          <p:nvPr/>
        </p:nvCxnSpPr>
        <p:spPr>
          <a:xfrm flipV="1">
            <a:off x="7594150" y="1670170"/>
            <a:ext cx="9214" cy="4476772"/>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xmlns="" id="{24990F7F-4AEE-4FFE-ACD1-8A507E475A74}"/>
              </a:ext>
            </a:extLst>
          </p:cNvPr>
          <p:cNvCxnSpPr>
            <a:cxnSpLocks/>
          </p:cNvCxnSpPr>
          <p:nvPr/>
        </p:nvCxnSpPr>
        <p:spPr>
          <a:xfrm flipV="1">
            <a:off x="7594150" y="6145728"/>
            <a:ext cx="3691614" cy="1"/>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xmlns="" id="{88B2A496-FA99-4601-AEE7-22542621E2E7}"/>
              </a:ext>
            </a:extLst>
          </p:cNvPr>
          <p:cNvSpPr txBox="1"/>
          <p:nvPr/>
        </p:nvSpPr>
        <p:spPr>
          <a:xfrm rot="16200000">
            <a:off x="5375985" y="3844429"/>
            <a:ext cx="3763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rPr>
              <a:t>Incoming Requests</a:t>
            </a:r>
          </a:p>
        </p:txBody>
      </p:sp>
      <p:sp>
        <p:nvSpPr>
          <p:cNvPr id="15" name="TextBox 14">
            <a:extLst>
              <a:ext uri="{FF2B5EF4-FFF2-40B4-BE49-F238E27FC236}">
                <a16:creationId xmlns:a16="http://schemas.microsoft.com/office/drawing/2014/main" xmlns="" id="{E44C1E7B-3B65-4113-A00A-C5CE38D916FA}"/>
              </a:ext>
            </a:extLst>
          </p:cNvPr>
          <p:cNvSpPr txBox="1"/>
          <p:nvPr/>
        </p:nvSpPr>
        <p:spPr>
          <a:xfrm>
            <a:off x="9435932" y="5175613"/>
            <a:ext cx="228506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 rate limiting, process background operations  </a:t>
            </a:r>
          </a:p>
        </p:txBody>
      </p:sp>
      <p:sp>
        <p:nvSpPr>
          <p:cNvPr id="16" name="Right Bracket 15">
            <a:extLst>
              <a:ext uri="{FF2B5EF4-FFF2-40B4-BE49-F238E27FC236}">
                <a16:creationId xmlns:a16="http://schemas.microsoft.com/office/drawing/2014/main" xmlns="" id="{9066E086-7EAF-42C1-A349-4ADFD84EA61A}"/>
              </a:ext>
            </a:extLst>
          </p:cNvPr>
          <p:cNvSpPr/>
          <p:nvPr/>
        </p:nvSpPr>
        <p:spPr>
          <a:xfrm>
            <a:off x="9261647" y="3664572"/>
            <a:ext cx="114582" cy="87805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ight Bracket 16">
            <a:extLst>
              <a:ext uri="{FF2B5EF4-FFF2-40B4-BE49-F238E27FC236}">
                <a16:creationId xmlns:a16="http://schemas.microsoft.com/office/drawing/2014/main" xmlns="" id="{6F8A23AD-F596-4B79-BF06-239D0F255A96}"/>
              </a:ext>
            </a:extLst>
          </p:cNvPr>
          <p:cNvSpPr/>
          <p:nvPr/>
        </p:nvSpPr>
        <p:spPr>
          <a:xfrm>
            <a:off x="9261647" y="2193373"/>
            <a:ext cx="114582" cy="1420557"/>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Rounded Rectangle 559">
            <a:extLst>
              <a:ext uri="{FF2B5EF4-FFF2-40B4-BE49-F238E27FC236}">
                <a16:creationId xmlns:a16="http://schemas.microsoft.com/office/drawing/2014/main" xmlns="" id="{C1AAB14B-A282-4CDD-879B-CAF233544554}"/>
              </a:ext>
            </a:extLst>
          </p:cNvPr>
          <p:cNvSpPr/>
          <p:nvPr/>
        </p:nvSpPr>
        <p:spPr>
          <a:xfrm>
            <a:off x="7724994" y="2085782"/>
            <a:ext cx="274320" cy="1528148"/>
          </a:xfrm>
          <a:prstGeom prst="rect">
            <a:avLst/>
          </a:prstGeom>
          <a:solidFill>
            <a:srgbClr val="C7C7C7"/>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32" name="Group 31">
            <a:extLst>
              <a:ext uri="{FF2B5EF4-FFF2-40B4-BE49-F238E27FC236}">
                <a16:creationId xmlns:a16="http://schemas.microsoft.com/office/drawing/2014/main" xmlns="" id="{FE0375B3-0583-4C32-BAF8-48087AAD8C37}"/>
              </a:ext>
            </a:extLst>
          </p:cNvPr>
          <p:cNvGrpSpPr/>
          <p:nvPr/>
        </p:nvGrpSpPr>
        <p:grpSpPr>
          <a:xfrm>
            <a:off x="7675137" y="2243802"/>
            <a:ext cx="374034" cy="1212110"/>
            <a:chOff x="7768988" y="2305234"/>
            <a:chExt cx="374034" cy="1144911"/>
          </a:xfrm>
        </p:grpSpPr>
        <p:cxnSp>
          <p:nvCxnSpPr>
            <p:cNvPr id="19" name="Straight Connector 18">
              <a:extLst>
                <a:ext uri="{FF2B5EF4-FFF2-40B4-BE49-F238E27FC236}">
                  <a16:creationId xmlns:a16="http://schemas.microsoft.com/office/drawing/2014/main" xmlns="" id="{B6EE0A10-7CB0-42BF-A090-CDA2DF86E44A}"/>
                </a:ext>
              </a:extLst>
            </p:cNvPr>
            <p:cNvCxnSpPr/>
            <p:nvPr/>
          </p:nvCxnSpPr>
          <p:spPr>
            <a:xfrm>
              <a:off x="7775877" y="3286588"/>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xmlns="" id="{51C3ED07-EC96-427E-9F48-BBE0E9BEFB00}"/>
                </a:ext>
              </a:extLst>
            </p:cNvPr>
            <p:cNvCxnSpPr/>
            <p:nvPr/>
          </p:nvCxnSpPr>
          <p:spPr>
            <a:xfrm>
              <a:off x="7775877" y="3123029"/>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xmlns="" id="{77C1A6BC-08B6-4969-A38E-6E7EC94679AD}"/>
                </a:ext>
              </a:extLst>
            </p:cNvPr>
            <p:cNvCxnSpPr/>
            <p:nvPr/>
          </p:nvCxnSpPr>
          <p:spPr>
            <a:xfrm>
              <a:off x="7775877" y="2959470"/>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xmlns="" id="{6A23C574-E2FE-4CB0-9673-C0C9B14FDB03}"/>
                </a:ext>
              </a:extLst>
            </p:cNvPr>
            <p:cNvCxnSpPr/>
            <p:nvPr/>
          </p:nvCxnSpPr>
          <p:spPr>
            <a:xfrm>
              <a:off x="7775877" y="2795911"/>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xmlns="" id="{A868463B-FC0B-4F14-BD53-441AE6B8477F}"/>
                </a:ext>
              </a:extLst>
            </p:cNvPr>
            <p:cNvCxnSpPr/>
            <p:nvPr/>
          </p:nvCxnSpPr>
          <p:spPr>
            <a:xfrm>
              <a:off x="7768993" y="2632352"/>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xmlns="" id="{61B739CC-3D17-4129-A179-DC0AB420DBD1}"/>
                </a:ext>
              </a:extLst>
            </p:cNvPr>
            <p:cNvCxnSpPr/>
            <p:nvPr/>
          </p:nvCxnSpPr>
          <p:spPr>
            <a:xfrm>
              <a:off x="7775860" y="2468793"/>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xmlns="" id="{6AD7795E-D17F-4091-B54C-282D0AC6E823}"/>
                </a:ext>
              </a:extLst>
            </p:cNvPr>
            <p:cNvCxnSpPr/>
            <p:nvPr/>
          </p:nvCxnSpPr>
          <p:spPr>
            <a:xfrm>
              <a:off x="7775877" y="3450145"/>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xmlns="" id="{4C13752C-07F1-4590-A896-BDF9F90DEEC3}"/>
                </a:ext>
              </a:extLst>
            </p:cNvPr>
            <p:cNvCxnSpPr/>
            <p:nvPr/>
          </p:nvCxnSpPr>
          <p:spPr>
            <a:xfrm>
              <a:off x="7768988" y="2305234"/>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grpSp>
      <p:sp>
        <p:nvSpPr>
          <p:cNvPr id="27" name="TextBox 26">
            <a:extLst>
              <a:ext uri="{FF2B5EF4-FFF2-40B4-BE49-F238E27FC236}">
                <a16:creationId xmlns:a16="http://schemas.microsoft.com/office/drawing/2014/main" xmlns="" id="{D3781D96-B4DF-40E4-8994-5285D76A9CEA}"/>
              </a:ext>
            </a:extLst>
          </p:cNvPr>
          <p:cNvSpPr txBox="1"/>
          <p:nvPr/>
        </p:nvSpPr>
        <p:spPr>
          <a:xfrm>
            <a:off x="9435933" y="2749763"/>
            <a:ext cx="174085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Rate limiting – SDK retry </a:t>
            </a:r>
          </a:p>
        </p:txBody>
      </p:sp>
      <p:sp>
        <p:nvSpPr>
          <p:cNvPr id="28" name="TextBox 27">
            <a:extLst>
              <a:ext uri="{FF2B5EF4-FFF2-40B4-BE49-F238E27FC236}">
                <a16:creationId xmlns:a16="http://schemas.microsoft.com/office/drawing/2014/main" xmlns="" id="{A4673368-06C0-4308-AB69-0B560736B859}"/>
              </a:ext>
            </a:extLst>
          </p:cNvPr>
          <p:cNvSpPr txBox="1"/>
          <p:nvPr/>
        </p:nvSpPr>
        <p:spPr>
          <a:xfrm>
            <a:off x="9435933" y="3949709"/>
            <a:ext cx="1740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 rate limiting</a:t>
            </a:r>
          </a:p>
        </p:txBody>
      </p:sp>
      <p:sp>
        <p:nvSpPr>
          <p:cNvPr id="29" name="Rectangle 28">
            <a:extLst>
              <a:ext uri="{FF2B5EF4-FFF2-40B4-BE49-F238E27FC236}">
                <a16:creationId xmlns:a16="http://schemas.microsoft.com/office/drawing/2014/main" xmlns="" id="{920C1550-C725-4C03-8CEC-BF07BC280CE5}"/>
              </a:ext>
            </a:extLst>
          </p:cNvPr>
          <p:cNvSpPr/>
          <p:nvPr/>
        </p:nvSpPr>
        <p:spPr bwMode="auto">
          <a:xfrm>
            <a:off x="7594150" y="4465749"/>
            <a:ext cx="4493079" cy="1678766"/>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0" name="Rectangle 29">
            <a:extLst>
              <a:ext uri="{FF2B5EF4-FFF2-40B4-BE49-F238E27FC236}">
                <a16:creationId xmlns:a16="http://schemas.microsoft.com/office/drawing/2014/main" xmlns="" id="{BEE25FBE-5EB6-4FE0-B1EB-51A6CC4C17D3}"/>
              </a:ext>
            </a:extLst>
          </p:cNvPr>
          <p:cNvSpPr/>
          <p:nvPr/>
        </p:nvSpPr>
        <p:spPr bwMode="auto">
          <a:xfrm>
            <a:off x="7594149" y="3625152"/>
            <a:ext cx="4493079" cy="93818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1" name="Rectangle 30">
            <a:extLst>
              <a:ext uri="{FF2B5EF4-FFF2-40B4-BE49-F238E27FC236}">
                <a16:creationId xmlns:a16="http://schemas.microsoft.com/office/drawing/2014/main" xmlns="" id="{7DF2C0EE-D5E7-4105-B9CA-B9B528E12782}"/>
              </a:ext>
            </a:extLst>
          </p:cNvPr>
          <p:cNvSpPr/>
          <p:nvPr/>
        </p:nvSpPr>
        <p:spPr bwMode="auto">
          <a:xfrm>
            <a:off x="7603364" y="1834792"/>
            <a:ext cx="4493079" cy="1764168"/>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xmlns="" val="508323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xmlns="" id="{5888ADAE-58D7-48B1-90EB-A38A94F2F6B8}"/>
              </a:ext>
            </a:extLst>
          </p:cNvPr>
          <p:cNvGraphicFramePr>
            <a:graphicFrameLocks noGrp="1"/>
          </p:cNvGraphicFramePr>
          <p:nvPr/>
        </p:nvGraphicFramePr>
        <p:xfrm>
          <a:off x="559358" y="1026090"/>
          <a:ext cx="11341642" cy="3357933"/>
        </p:xfrm>
        <a:graphic>
          <a:graphicData uri="http://schemas.openxmlformats.org/drawingml/2006/table">
            <a:tbl>
              <a:tblPr>
                <a:tableStyleId>{5C22544A-7EE6-4342-B048-85BDC9FD1C3A}</a:tableStyleId>
              </a:tblPr>
              <a:tblGrid>
                <a:gridCol w="2476642">
                  <a:extLst>
                    <a:ext uri="{9D8B030D-6E8A-4147-A177-3AD203B41FA5}">
                      <a16:colId xmlns:a16="http://schemas.microsoft.com/office/drawing/2014/main" xmlns="" val="653658921"/>
                    </a:ext>
                  </a:extLst>
                </a:gridCol>
                <a:gridCol w="3105000">
                  <a:extLst>
                    <a:ext uri="{9D8B030D-6E8A-4147-A177-3AD203B41FA5}">
                      <a16:colId xmlns:a16="http://schemas.microsoft.com/office/drawing/2014/main" xmlns="" val="96964796"/>
                    </a:ext>
                  </a:extLst>
                </a:gridCol>
                <a:gridCol w="3150000">
                  <a:extLst>
                    <a:ext uri="{9D8B030D-6E8A-4147-A177-3AD203B41FA5}">
                      <a16:colId xmlns:a16="http://schemas.microsoft.com/office/drawing/2014/main" xmlns="" val="2813250456"/>
                    </a:ext>
                  </a:extLst>
                </a:gridCol>
                <a:gridCol w="2610000">
                  <a:extLst>
                    <a:ext uri="{9D8B030D-6E8A-4147-A177-3AD203B41FA5}">
                      <a16:colId xmlns:a16="http://schemas.microsoft.com/office/drawing/2014/main" xmlns="" val="4140088661"/>
                    </a:ext>
                  </a:extLst>
                </a:gridCol>
              </a:tblGrid>
              <a:tr h="864884">
                <a:tc>
                  <a:txBody>
                    <a:bodyPr/>
                    <a:lstStyle/>
                    <a:p>
                      <a:pPr algn="ctr" fontAlgn="b"/>
                      <a:r>
                        <a:rPr lang="en-US" sz="2400" b="1" u="none" strike="noStrike" dirty="0">
                          <a:solidFill>
                            <a:schemeClr val="tx1"/>
                          </a:solidFill>
                          <a:effectLst/>
                        </a:rPr>
                        <a:t>Operation Type</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 Requests per sec</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 RU's per Request</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RU's Needed</a:t>
                      </a:r>
                      <a:endParaRPr lang="en-US" sz="2400" b="1"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1146306470"/>
                  </a:ext>
                </a:extLst>
              </a:tr>
              <a:tr h="671557">
                <a:tc>
                  <a:txBody>
                    <a:bodyPr/>
                    <a:lstStyle/>
                    <a:p>
                      <a:pPr algn="ctr" fontAlgn="b"/>
                      <a:r>
                        <a:rPr lang="en-US" sz="2400" u="none" strike="noStrike" dirty="0">
                          <a:solidFill>
                            <a:schemeClr val="tx1"/>
                          </a:solidFill>
                          <a:effectLst/>
                        </a:rPr>
                        <a:t>Write Single Document</a:t>
                      </a:r>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u="none" strike="noStrike" dirty="0">
                          <a:solidFill>
                            <a:schemeClr val="tx1"/>
                          </a:solidFill>
                          <a:effectLst/>
                        </a:rPr>
                        <a:t>10,000</a:t>
                      </a:r>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a:t>
                      </a:r>
                    </a:p>
                  </a:txBody>
                  <a:tcPr marL="9525" marR="9525" marT="9525" marB="0" anchor="b">
                    <a:solidFill>
                      <a:schemeClr val="accent4">
                        <a:lumMod val="20000"/>
                        <a:lumOff val="80000"/>
                      </a:schemeClr>
                    </a:solidFill>
                  </a:tcPr>
                </a:tc>
                <a:tc>
                  <a:txBody>
                    <a:bodyPr/>
                    <a:lstStyle/>
                    <a:p>
                      <a:pPr algn="ctr" fontAlgn="b"/>
                      <a:r>
                        <a:rPr lang="en-US" sz="2400" u="none" strike="noStrike" dirty="0">
                          <a:solidFill>
                            <a:schemeClr val="tx1"/>
                          </a:solidFill>
                          <a:effectLst/>
                        </a:rPr>
                        <a:t>100,000</a:t>
                      </a:r>
                      <a:endParaRPr lang="en-US" sz="24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670870700"/>
                  </a:ext>
                </a:extLst>
              </a:tr>
              <a:tr h="438001">
                <a:tc>
                  <a:txBody>
                    <a:bodyPr/>
                    <a:lstStyle/>
                    <a:p>
                      <a:pPr algn="l" fontAlgn="b"/>
                      <a:r>
                        <a:rPr lang="en-US" sz="2400" b="0" i="0" u="none" strike="noStrike" dirty="0">
                          <a:solidFill>
                            <a:schemeClr val="tx1"/>
                          </a:solidFill>
                          <a:effectLst/>
                          <a:latin typeface="Arial" panose="020B0604020202020204" pitchFamily="34" charset="0"/>
                        </a:rPr>
                        <a:t>      Top Query #1</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700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70,000</a:t>
                      </a:r>
                    </a:p>
                  </a:txBody>
                  <a:tcPr marL="9525" marR="9525" marT="9525" marB="0" anchor="b"/>
                </a:tc>
                <a:extLst>
                  <a:ext uri="{0D108BD9-81ED-4DB2-BD59-A6C34878D82A}">
                    <a16:rowId xmlns:a16="http://schemas.microsoft.com/office/drawing/2014/main" xmlns="" val="4204497687"/>
                  </a:ext>
                </a:extLst>
              </a:tr>
              <a:tr h="438001">
                <a:tc>
                  <a:txBody>
                    <a:bodyPr/>
                    <a:lstStyle/>
                    <a:p>
                      <a:pPr algn="ctr" fontAlgn="b"/>
                      <a:r>
                        <a:rPr lang="en-US" sz="2400" b="0" i="0" u="none" strike="noStrike" dirty="0">
                          <a:solidFill>
                            <a:schemeClr val="tx1"/>
                          </a:solidFill>
                          <a:effectLst/>
                          <a:latin typeface="Arial" panose="020B0604020202020204" pitchFamily="34" charset="0"/>
                        </a:rPr>
                        <a:t>Top Query #2</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200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20,000</a:t>
                      </a:r>
                    </a:p>
                  </a:txBody>
                  <a:tcPr marL="9525" marR="9525" marT="9525" marB="0" anchor="b"/>
                </a:tc>
                <a:extLst>
                  <a:ext uri="{0D108BD9-81ED-4DB2-BD59-A6C34878D82A}">
                    <a16:rowId xmlns:a16="http://schemas.microsoft.com/office/drawing/2014/main" xmlns="" val="4009938997"/>
                  </a:ext>
                </a:extLst>
              </a:tr>
              <a:tr h="438001">
                <a:tc>
                  <a:txBody>
                    <a:bodyPr/>
                    <a:lstStyle/>
                    <a:p>
                      <a:pPr algn="ctr" fontAlgn="b"/>
                      <a:r>
                        <a:rPr lang="en-US" sz="2400" b="0" i="0" u="none" strike="noStrike" dirty="0">
                          <a:solidFill>
                            <a:schemeClr val="tx1"/>
                          </a:solidFill>
                          <a:effectLst/>
                          <a:latin typeface="Arial" panose="020B0604020202020204" pitchFamily="34" charset="0"/>
                        </a:rPr>
                        <a:t>Top Query #3</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10,000</a:t>
                      </a:r>
                    </a:p>
                  </a:txBody>
                  <a:tcPr marL="9525" marR="9525" marT="9525" marB="0" anchor="b"/>
                </a:tc>
                <a:extLst>
                  <a:ext uri="{0D108BD9-81ED-4DB2-BD59-A6C34878D82A}">
                    <a16:rowId xmlns:a16="http://schemas.microsoft.com/office/drawing/2014/main" xmlns="" val="160335620"/>
                  </a:ext>
                </a:extLst>
              </a:tr>
              <a:tr h="438001">
                <a:tc>
                  <a:txBody>
                    <a:bodyPr/>
                    <a:lstStyle/>
                    <a:p>
                      <a:pPr algn="ctr" fontAlgn="b"/>
                      <a:r>
                        <a:rPr lang="en-US" sz="2400" b="1" i="0" u="none" strike="noStrike">
                          <a:solidFill>
                            <a:schemeClr val="tx1"/>
                          </a:solidFill>
                          <a:effectLst/>
                          <a:latin typeface="+mj-lt"/>
                        </a:rPr>
                        <a:t>Total RU/s</a:t>
                      </a:r>
                    </a:p>
                  </a:txBody>
                  <a:tcPr marL="9525" marR="9525" marT="9525" marB="0" anchor="b">
                    <a:solidFill>
                      <a:schemeClr val="accent4">
                        <a:lumMod val="20000"/>
                        <a:lumOff val="80000"/>
                      </a:schemeClr>
                    </a:solidFill>
                  </a:tcPr>
                </a:tc>
                <a:tc gridSpan="2">
                  <a:txBody>
                    <a:bodyPr/>
                    <a:lstStyle/>
                    <a:p>
                      <a:pPr algn="r" fontAlgn="b"/>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hMerge="1">
                  <a:txBody>
                    <a:bodyPr/>
                    <a:lstStyle/>
                    <a:p>
                      <a:pPr algn="r" fontAlgn="b"/>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mj-lt"/>
                        </a:rPr>
                        <a:t>200,000 RU/s</a:t>
                      </a:r>
                    </a:p>
                  </a:txBody>
                  <a:tcPr marL="9525" marR="9525" marT="9525" marB="0" anchor="b"/>
                </a:tc>
                <a:extLst>
                  <a:ext uri="{0D108BD9-81ED-4DB2-BD59-A6C34878D82A}">
                    <a16:rowId xmlns:a16="http://schemas.microsoft.com/office/drawing/2014/main" xmlns="" val="1044859210"/>
                  </a:ext>
                </a:extLst>
              </a:tr>
            </a:tbl>
          </a:graphicData>
        </a:graphic>
      </p:graphicFrame>
      <p:sp>
        <p:nvSpPr>
          <p:cNvPr id="13" name="Title 1">
            <a:extLst>
              <a:ext uri="{FF2B5EF4-FFF2-40B4-BE49-F238E27FC236}">
                <a16:creationId xmlns:a16="http://schemas.microsoft.com/office/drawing/2014/main" xmlns="" id="{B257167A-6F2D-4C89-8DCF-403C537FBA65}"/>
              </a:ext>
            </a:extLst>
          </p:cNvPr>
          <p:cNvSpPr txBox="1">
            <a:spLocks/>
          </p:cNvSpPr>
          <p:nvPr/>
        </p:nvSpPr>
        <p:spPr>
          <a:xfrm>
            <a:off x="-521047" y="22775"/>
            <a:ext cx="11655840" cy="899665"/>
          </a:xfrm>
          <a:prstGeom prst="rect">
            <a:avLst/>
          </a:prstGeom>
        </p:spPr>
        <p:txBody>
          <a:bodyPr vert="horz" wrap="square" lIns="146304" tIns="91440" rIns="146304" bIns="91440" rtlCol="0" anchor="b">
            <a:noAutofit/>
          </a:bodyPr>
          <a:lstStyle>
            <a:lvl1pPr algn="ctr" defTabSz="914367" rtl="0" eaLnBrk="1" latinLnBrk="0" hangingPunct="1">
              <a:lnSpc>
                <a:spcPct val="90000"/>
              </a:lnSpc>
              <a:spcBef>
                <a:spcPct val="0"/>
              </a:spcBef>
              <a:buNone/>
              <a:defRPr lang="en-US" sz="6000" b="0" kern="1200" cap="all" spc="500" baseline="0">
                <a:ln w="3175">
                  <a:noFill/>
                </a:ln>
                <a:solidFill>
                  <a:schemeClr val="tx2"/>
                </a:solidFill>
                <a:effectLst/>
                <a:latin typeface="Segoe UI Semilight" charset="0"/>
                <a:ea typeface="+mn-ea"/>
                <a:cs typeface="Segoe UI Semilight" charset="0"/>
              </a:defRPr>
            </a:lvl1p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4000" b="0" i="0" u="none" strike="noStrike" kern="1200" cap="all" spc="500" normalizeH="0" baseline="0" noProof="0" dirty="0">
                <a:ln w="3175">
                  <a:noFill/>
                </a:ln>
                <a:solidFill>
                  <a:srgbClr val="0078D7"/>
                </a:solidFill>
                <a:effectLst/>
                <a:uLnTx/>
                <a:uFillTx/>
                <a:latin typeface="Arial" panose="020B0604020202020204" pitchFamily="34" charset="0"/>
                <a:ea typeface="+mn-ea"/>
                <a:cs typeface="Arial" panose="020B0604020202020204" pitchFamily="34" charset="0"/>
              </a:rPr>
              <a:t>Estimating required RU/s</a:t>
            </a:r>
          </a:p>
        </p:txBody>
      </p:sp>
      <p:sp>
        <p:nvSpPr>
          <p:cNvPr id="4" name="TextBox 3">
            <a:extLst>
              <a:ext uri="{FF2B5EF4-FFF2-40B4-BE49-F238E27FC236}">
                <a16:creationId xmlns:a16="http://schemas.microsoft.com/office/drawing/2014/main" xmlns="" id="{FD2C6AA1-F7A6-4EB8-A20E-5705E94041EA}"/>
              </a:ext>
            </a:extLst>
          </p:cNvPr>
          <p:cNvSpPr txBox="1"/>
          <p:nvPr/>
        </p:nvSpPr>
        <p:spPr>
          <a:xfrm>
            <a:off x="291000" y="4384023"/>
            <a:ext cx="10814848" cy="2397579"/>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Guidance:</a:t>
            </a:r>
          </a:p>
          <a:p>
            <a:pPr marL="342900" indent="-342900">
              <a:lnSpc>
                <a:spcPct val="90000"/>
              </a:lnSpc>
              <a:spcAft>
                <a:spcPts val="600"/>
              </a:spcAft>
              <a:buFont typeface="Arial" panose="020B0604020202020204" pitchFamily="34" charset="0"/>
              <a:buChar char="•"/>
            </a:pPr>
            <a:r>
              <a:rPr lang="en-US" sz="2000" b="1">
                <a:gradFill>
                  <a:gsLst>
                    <a:gs pos="2917">
                      <a:schemeClr val="tx1"/>
                    </a:gs>
                    <a:gs pos="30000">
                      <a:schemeClr val="tx1"/>
                    </a:gs>
                  </a:gsLst>
                  <a:lin ang="5400000" scaled="0"/>
                </a:gradFill>
              </a:rPr>
              <a:t>Identify query &amp; access patterns </a:t>
            </a:r>
            <a:r>
              <a:rPr lang="en-US" sz="2000">
                <a:gradFill>
                  <a:gsLst>
                    <a:gs pos="2917">
                      <a:schemeClr val="tx1"/>
                    </a:gs>
                    <a:gs pos="30000">
                      <a:schemeClr val="tx1"/>
                    </a:gs>
                  </a:gsLst>
                  <a:lin ang="5400000" scaled="0"/>
                </a:gradFill>
              </a:rPr>
              <a:t>– e.g. top 5 queries, or # reads/writes per second</a:t>
            </a:r>
          </a:p>
          <a:p>
            <a:pPr marL="342900" indent="-342900">
              <a:lnSpc>
                <a:spcPct val="90000"/>
              </a:lnSpc>
              <a:spcAft>
                <a:spcPts val="600"/>
              </a:spcAft>
              <a:buFont typeface="Arial" panose="020B0604020202020204" pitchFamily="34" charset="0"/>
              <a:buChar char="•"/>
            </a:pPr>
            <a:r>
              <a:rPr lang="en-US" sz="2000">
                <a:gradFill>
                  <a:gsLst>
                    <a:gs pos="2917">
                      <a:schemeClr val="tx1"/>
                    </a:gs>
                    <a:gs pos="30000">
                      <a:schemeClr val="tx1"/>
                    </a:gs>
                  </a:gsLst>
                  <a:lin ang="5400000" scaled="0"/>
                </a:gradFill>
              </a:rPr>
              <a:t>Use ‘</a:t>
            </a:r>
            <a:r>
              <a:rPr lang="en-US" sz="2000" b="1">
                <a:gradFill>
                  <a:gsLst>
                    <a:gs pos="2917">
                      <a:schemeClr val="tx1"/>
                    </a:gs>
                    <a:gs pos="30000">
                      <a:schemeClr val="tx1"/>
                    </a:gs>
                  </a:gsLst>
                  <a:lin ang="5400000" scaled="0"/>
                </a:gradFill>
              </a:rPr>
              <a:t>Request Charge’ </a:t>
            </a:r>
            <a:r>
              <a:rPr lang="en-US" sz="2000">
                <a:gradFill>
                  <a:gsLst>
                    <a:gs pos="2917">
                      <a:schemeClr val="tx1"/>
                    </a:gs>
                    <a:gs pos="30000">
                      <a:schemeClr val="tx1"/>
                    </a:gs>
                  </a:gsLst>
                  <a:lin ang="5400000" scaled="0"/>
                </a:gradFill>
              </a:rPr>
              <a:t>property from SDK + sample document to see # RU / operation</a:t>
            </a:r>
          </a:p>
          <a:p>
            <a:pPr marL="342900" indent="-342900">
              <a:lnSpc>
                <a:spcPct val="90000"/>
              </a:lnSpc>
              <a:spcAft>
                <a:spcPts val="600"/>
              </a:spcAft>
              <a:buFont typeface="Arial" panose="020B0604020202020204" pitchFamily="34" charset="0"/>
              <a:buChar char="•"/>
            </a:pPr>
            <a:r>
              <a:rPr lang="en-US" sz="2000">
                <a:gradFill>
                  <a:gsLst>
                    <a:gs pos="2917">
                      <a:schemeClr val="tx1"/>
                    </a:gs>
                    <a:gs pos="30000">
                      <a:schemeClr val="tx1"/>
                    </a:gs>
                  </a:gsLst>
                  <a:lin ang="5400000" scaled="0"/>
                </a:gradFill>
              </a:rPr>
              <a:t>POC / Load test -&gt; Scale up, and scale down</a:t>
            </a:r>
          </a:p>
          <a:p>
            <a:pPr marL="342900" indent="-342900">
              <a:lnSpc>
                <a:spcPct val="90000"/>
              </a:lnSpc>
              <a:spcAft>
                <a:spcPts val="600"/>
              </a:spcAft>
              <a:buFont typeface="Arial" panose="020B0604020202020204" pitchFamily="34" charset="0"/>
              <a:buChar char="•"/>
            </a:pPr>
            <a:r>
              <a:rPr lang="en-US" sz="2000">
                <a:gradFill>
                  <a:gsLst>
                    <a:gs pos="2917">
                      <a:schemeClr val="tx1"/>
                    </a:gs>
                    <a:gs pos="30000">
                      <a:schemeClr val="tx1"/>
                    </a:gs>
                  </a:gsLst>
                  <a:lin ang="5400000" scaled="0"/>
                </a:gradFill>
              </a:rPr>
              <a:t>Scale 5-10x above the average number of RU’s needed per second</a:t>
            </a:r>
          </a:p>
          <a:p>
            <a:pPr>
              <a:lnSpc>
                <a:spcPct val="90000"/>
              </a:lnSpc>
              <a:spcAft>
                <a:spcPts val="600"/>
              </a:spcAft>
            </a:pPr>
            <a:endParaRPr lang="en-US" sz="24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xmlns="" val="12984514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65" y="487"/>
            <a:ext cx="12190271" cy="68570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32" name="Group 31">
            <a:extLst>
              <a:ext uri="{FF2B5EF4-FFF2-40B4-BE49-F238E27FC236}">
                <a16:creationId xmlns:a16="http://schemas.microsoft.com/office/drawing/2014/main" xmlns="" id="{C145948E-C2FD-4834-8449-66CF8EC8D2E5}"/>
              </a:ext>
            </a:extLst>
          </p:cNvPr>
          <p:cNvGrpSpPr/>
          <p:nvPr/>
        </p:nvGrpSpPr>
        <p:grpSpPr>
          <a:xfrm>
            <a:off x="1106697" y="5333274"/>
            <a:ext cx="9917683" cy="5953420"/>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xmlns=""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sp>
          <p:nvSpPr>
            <p:cNvPr id="34" name="Freeform 8">
              <a:extLst>
                <a:ext uri="{FF2B5EF4-FFF2-40B4-BE49-F238E27FC236}">
                  <a16:creationId xmlns:a16="http://schemas.microsoft.com/office/drawing/2014/main" xmlns=""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sp>
          <p:nvSpPr>
            <p:cNvPr id="35" name="Freeform 17">
              <a:extLst>
                <a:ext uri="{FF2B5EF4-FFF2-40B4-BE49-F238E27FC236}">
                  <a16:creationId xmlns:a16="http://schemas.microsoft.com/office/drawing/2014/main" xmlns=""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sp>
          <p:nvSpPr>
            <p:cNvPr id="36" name="Freeform: Shape 113">
              <a:extLst>
                <a:ext uri="{FF2B5EF4-FFF2-40B4-BE49-F238E27FC236}">
                  <a16:creationId xmlns:a16="http://schemas.microsoft.com/office/drawing/2014/main" xmlns=""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9" name="Freeform: Shape 99"/>
          <p:cNvSpPr/>
          <p:nvPr/>
        </p:nvSpPr>
        <p:spPr>
          <a:xfrm>
            <a:off x="2214" y="5112187"/>
            <a:ext cx="12187573" cy="1745327"/>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grpSp>
        <p:nvGrpSpPr>
          <p:cNvPr id="12" name="Group 11">
            <a:extLst>
              <a:ext uri="{FF2B5EF4-FFF2-40B4-BE49-F238E27FC236}">
                <a16:creationId xmlns:a16="http://schemas.microsoft.com/office/drawing/2014/main" xmlns="" id="{077A2346-E711-49EA-BD8F-F81EC99B99BD}"/>
              </a:ext>
            </a:extLst>
          </p:cNvPr>
          <p:cNvGrpSpPr/>
          <p:nvPr/>
        </p:nvGrpSpPr>
        <p:grpSpPr>
          <a:xfrm>
            <a:off x="9277725" y="6154461"/>
            <a:ext cx="223208" cy="433573"/>
            <a:chOff x="9576336" y="6019901"/>
            <a:chExt cx="223240" cy="433634"/>
          </a:xfrm>
        </p:grpSpPr>
        <p:grpSp>
          <p:nvGrpSpPr>
            <p:cNvPr id="14" name="Group 13">
              <a:extLst>
                <a:ext uri="{FF2B5EF4-FFF2-40B4-BE49-F238E27FC236}">
                  <a16:creationId xmlns:a16="http://schemas.microsoft.com/office/drawing/2014/main" xmlns=""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sp>
            <p:nvSpPr>
              <p:cNvPr id="16" name="Freeform 5">
                <a:extLst>
                  <a:ext uri="{FF2B5EF4-FFF2-40B4-BE49-F238E27FC236}">
                    <a16:creationId xmlns:a16="http://schemas.microsoft.com/office/drawing/2014/main" xmlns=""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grpSp>
      <p:grpSp>
        <p:nvGrpSpPr>
          <p:cNvPr id="17" name="Group 16">
            <a:extLst>
              <a:ext uri="{FF2B5EF4-FFF2-40B4-BE49-F238E27FC236}">
                <a16:creationId xmlns:a16="http://schemas.microsoft.com/office/drawing/2014/main" xmlns="" id="{E5A7D07E-75FB-4559-875F-262AB2467085}"/>
              </a:ext>
            </a:extLst>
          </p:cNvPr>
          <p:cNvGrpSpPr/>
          <p:nvPr/>
        </p:nvGrpSpPr>
        <p:grpSpPr>
          <a:xfrm>
            <a:off x="7467859" y="6382096"/>
            <a:ext cx="223208" cy="431543"/>
            <a:chOff x="7468054" y="6382515"/>
            <a:chExt cx="223240" cy="431604"/>
          </a:xfrm>
        </p:grpSpPr>
        <p:grpSp>
          <p:nvGrpSpPr>
            <p:cNvPr id="19" name="Group 18">
              <a:extLst>
                <a:ext uri="{FF2B5EF4-FFF2-40B4-BE49-F238E27FC236}">
                  <a16:creationId xmlns:a16="http://schemas.microsoft.com/office/drawing/2014/main" xmlns=""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sp>
            <p:nvSpPr>
              <p:cNvPr id="21" name="Freeform 5">
                <a:extLst>
                  <a:ext uri="{FF2B5EF4-FFF2-40B4-BE49-F238E27FC236}">
                    <a16:creationId xmlns:a16="http://schemas.microsoft.com/office/drawing/2014/main" xmlns=""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grpSp>
      <p:grpSp>
        <p:nvGrpSpPr>
          <p:cNvPr id="22" name="Group 21">
            <a:extLst>
              <a:ext uri="{FF2B5EF4-FFF2-40B4-BE49-F238E27FC236}">
                <a16:creationId xmlns:a16="http://schemas.microsoft.com/office/drawing/2014/main" xmlns="" id="{C182DA2D-3B7F-4476-B9EE-CEE70342A7F7}"/>
              </a:ext>
            </a:extLst>
          </p:cNvPr>
          <p:cNvGrpSpPr/>
          <p:nvPr/>
        </p:nvGrpSpPr>
        <p:grpSpPr>
          <a:xfrm>
            <a:off x="6207467" y="5802748"/>
            <a:ext cx="223208" cy="433573"/>
            <a:chOff x="6393022" y="6019901"/>
            <a:chExt cx="223240" cy="433634"/>
          </a:xfrm>
        </p:grpSpPr>
        <p:grpSp>
          <p:nvGrpSpPr>
            <p:cNvPr id="24" name="Group 23">
              <a:extLst>
                <a:ext uri="{FF2B5EF4-FFF2-40B4-BE49-F238E27FC236}">
                  <a16:creationId xmlns:a16="http://schemas.microsoft.com/office/drawing/2014/main" xmlns=""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sp>
            <p:nvSpPr>
              <p:cNvPr id="26" name="Freeform 5">
                <a:extLst>
                  <a:ext uri="{FF2B5EF4-FFF2-40B4-BE49-F238E27FC236}">
                    <a16:creationId xmlns:a16="http://schemas.microsoft.com/office/drawing/2014/main" xmlns=""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grpSp>
      <p:grpSp>
        <p:nvGrpSpPr>
          <p:cNvPr id="27" name="Group 26">
            <a:extLst>
              <a:ext uri="{FF2B5EF4-FFF2-40B4-BE49-F238E27FC236}">
                <a16:creationId xmlns:a16="http://schemas.microsoft.com/office/drawing/2014/main" xmlns="" id="{81905357-76B3-46A9-A2AA-C02068C8EEDB}"/>
              </a:ext>
            </a:extLst>
          </p:cNvPr>
          <p:cNvGrpSpPr/>
          <p:nvPr/>
        </p:nvGrpSpPr>
        <p:grpSpPr>
          <a:xfrm>
            <a:off x="2184117" y="6187016"/>
            <a:ext cx="223208" cy="450258"/>
            <a:chOff x="2418475" y="6242316"/>
            <a:chExt cx="223240" cy="450322"/>
          </a:xfrm>
        </p:grpSpPr>
        <p:grpSp>
          <p:nvGrpSpPr>
            <p:cNvPr id="29" name="Group 28">
              <a:extLst>
                <a:ext uri="{FF2B5EF4-FFF2-40B4-BE49-F238E27FC236}">
                  <a16:creationId xmlns:a16="http://schemas.microsoft.com/office/drawing/2014/main" xmlns=""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sp>
            <p:nvSpPr>
              <p:cNvPr id="31" name="Freeform 5">
                <a:extLst>
                  <a:ext uri="{FF2B5EF4-FFF2-40B4-BE49-F238E27FC236}">
                    <a16:creationId xmlns:a16="http://schemas.microsoft.com/office/drawing/2014/main" xmlns=""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grpSp>
      <p:sp>
        <p:nvSpPr>
          <p:cNvPr id="37" name="Freeform: Shape 99"/>
          <p:cNvSpPr/>
          <p:nvPr/>
        </p:nvSpPr>
        <p:spPr>
          <a:xfrm>
            <a:off x="-434874" y="3990063"/>
            <a:ext cx="13054491"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sp>
        <p:nvSpPr>
          <p:cNvPr id="38" name="Freeform: Shape 99"/>
          <p:cNvSpPr/>
          <p:nvPr/>
        </p:nvSpPr>
        <p:spPr>
          <a:xfrm>
            <a:off x="-761543" y="2593371"/>
            <a:ext cx="13707829"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sp>
        <p:nvSpPr>
          <p:cNvPr id="39" name="Rectangle 38"/>
          <p:cNvSpPr/>
          <p:nvPr/>
        </p:nvSpPr>
        <p:spPr bwMode="auto">
          <a:xfrm>
            <a:off x="866" y="487"/>
            <a:ext cx="12188922" cy="6857027"/>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 name="TextBox 6"/>
          <p:cNvSpPr txBox="1"/>
          <p:nvPr/>
        </p:nvSpPr>
        <p:spPr>
          <a:xfrm>
            <a:off x="937110" y="3165211"/>
            <a:ext cx="10321427" cy="870967"/>
          </a:xfrm>
          <a:prstGeom prst="rect">
            <a:avLst/>
          </a:prstGeom>
          <a:noFill/>
        </p:spPr>
        <p:txBody>
          <a:bodyPr wrap="none" lIns="182854" tIns="146284" rIns="182854" bIns="146284" rtlCol="0">
            <a:spAutoFit/>
          </a:bodyPr>
          <a:lstStyle/>
          <a:p>
            <a:pPr marL="0" marR="0" lvl="0" indent="0" algn="ctr" defTabSz="914225"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Segoe UI Semilight" charset="0"/>
                <a:cs typeface="Arial" panose="020B0604020202020204" pitchFamily="34" charset="0"/>
              </a:rPr>
              <a:t>A FULLY-MANAGED GLOBALLY DISTRIBUTED DATABASE SERVICE BUILT TO GUARANTEE </a:t>
            </a:r>
          </a:p>
          <a:p>
            <a:pPr marL="0" marR="0" lvl="0" indent="0" algn="ctr" defTabSz="914225"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Segoe UI Semilight" charset="0"/>
                <a:cs typeface="Arial" panose="020B0604020202020204" pitchFamily="34" charset="0"/>
              </a:rPr>
              <a:t>EXTREMELY LOW LATENCY AND MASSIVE SCALE FOR MODERN APPS </a:t>
            </a:r>
          </a:p>
        </p:txBody>
      </p:sp>
      <p:sp>
        <p:nvSpPr>
          <p:cNvPr id="4" name="Title 3">
            <a:extLst>
              <a:ext uri="{FF2B5EF4-FFF2-40B4-BE49-F238E27FC236}">
                <a16:creationId xmlns:a16="http://schemas.microsoft.com/office/drawing/2014/main" xmlns="" id="{F65548C1-CF4F-45CD-BCD2-3E7D9ACE3612}"/>
              </a:ext>
            </a:extLst>
          </p:cNvPr>
          <p:cNvSpPr>
            <a:spLocks noGrp="1"/>
          </p:cNvSpPr>
          <p:nvPr>
            <p:ph type="title"/>
          </p:nvPr>
        </p:nvSpPr>
        <p:spPr>
          <a:xfrm>
            <a:off x="1562752" y="2712469"/>
            <a:ext cx="9070142" cy="665370"/>
          </a:xfrm>
        </p:spPr>
        <p:txBody>
          <a:bodyPr>
            <a:normAutofit fontScale="90000"/>
          </a:bodyPr>
          <a:lstStyle/>
          <a:p>
            <a:r>
              <a:rPr lang="en-US" dirty="0">
                <a:solidFill>
                  <a:schemeClr val="bg1"/>
                </a:solidFill>
                <a:ea typeface="Segoe UI Semilight" charset="0"/>
              </a:rPr>
              <a:t>Azure Cosmos DB</a:t>
            </a:r>
            <a:br>
              <a:rPr lang="en-US" dirty="0">
                <a:solidFill>
                  <a:schemeClr val="bg1"/>
                </a:solidFill>
                <a:ea typeface="Segoe UI Semilight" charset="0"/>
              </a:rPr>
            </a:br>
            <a:r>
              <a:rPr lang="en-US" spc="250" dirty="0">
                <a:solidFill>
                  <a:schemeClr val="bg1"/>
                </a:solidFill>
                <a:ea typeface="Segoe UI Semilight" charset="0"/>
              </a:rPr>
              <a:t> </a:t>
            </a:r>
            <a:br>
              <a:rPr lang="en-US" spc="250" dirty="0">
                <a:solidFill>
                  <a:schemeClr val="bg1"/>
                </a:solidFill>
                <a:ea typeface="Segoe UI Semilight" charset="0"/>
              </a:rPr>
            </a:br>
            <a:r>
              <a:rPr lang="en-US" sz="1800" b="1" dirty="0">
                <a:solidFill>
                  <a:schemeClr val="bg1"/>
                </a:solidFill>
              </a:rPr>
              <a:t/>
            </a:r>
            <a:br>
              <a:rPr lang="en-US" sz="1800" b="1" dirty="0">
                <a:solidFill>
                  <a:schemeClr val="bg1"/>
                </a:solidFill>
              </a:rPr>
            </a:br>
            <a:r>
              <a:rPr lang="en-US" sz="1800" b="1" dirty="0">
                <a:solidFill>
                  <a:schemeClr val="bg1"/>
                </a:solidFill>
              </a:rPr>
              <a:t/>
            </a:r>
            <a:br>
              <a:rPr lang="en-US" sz="1800" b="1" dirty="0">
                <a:solidFill>
                  <a:schemeClr val="bg1"/>
                </a:solidFill>
              </a:rPr>
            </a:br>
            <a:endParaRPr lang="en-US" sz="1800" cap="none" dirty="0">
              <a:solidFill>
                <a:schemeClr val="bg1"/>
              </a:solidFill>
            </a:endParaRPr>
          </a:p>
        </p:txBody>
      </p:sp>
      <p:sp>
        <p:nvSpPr>
          <p:cNvPr id="40" name="Freeform: Shape 99"/>
          <p:cNvSpPr/>
          <p:nvPr/>
        </p:nvSpPr>
        <p:spPr>
          <a:xfrm>
            <a:off x="-958760" y="1144883"/>
            <a:ext cx="14102261"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sp>
        <p:nvSpPr>
          <p:cNvPr id="41" name="Freeform: Shape 99"/>
          <p:cNvSpPr/>
          <p:nvPr/>
        </p:nvSpPr>
        <p:spPr>
          <a:xfrm>
            <a:off x="-1236308" y="-159195"/>
            <a:ext cx="14657356"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spTree>
    <p:extLst>
      <p:ext uri="{BB962C8B-B14F-4D97-AF65-F5344CB8AC3E}">
        <p14:creationId xmlns:p14="http://schemas.microsoft.com/office/powerpoint/2010/main" xmlns="" val="411387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xmlns="" id="{9B924A76-2A62-40F2-A09D-E399E1550B3D}"/>
              </a:ext>
            </a:extLst>
          </p:cNvPr>
          <p:cNvSpPr txBox="1">
            <a:spLocks/>
          </p:cNvSpPr>
          <p:nvPr/>
        </p:nvSpPr>
        <p:spPr>
          <a:xfrm>
            <a:off x="35693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Database Level Throughput</a:t>
            </a:r>
            <a:endParaRPr lang="en-US" dirty="0"/>
          </a:p>
        </p:txBody>
      </p:sp>
      <p:sp>
        <p:nvSpPr>
          <p:cNvPr id="37" name="Content Placeholder 2">
            <a:extLst>
              <a:ext uri="{FF2B5EF4-FFF2-40B4-BE49-F238E27FC236}">
                <a16:creationId xmlns:a16="http://schemas.microsoft.com/office/drawing/2014/main" xmlns="" id="{4C2FB14F-BE30-4703-968B-5A4DF7BA1F8A}"/>
              </a:ext>
            </a:extLst>
          </p:cNvPr>
          <p:cNvSpPr txBox="1">
            <a:spLocks/>
          </p:cNvSpPr>
          <p:nvPr/>
        </p:nvSpPr>
        <p:spPr>
          <a:xfrm>
            <a:off x="269239" y="1582340"/>
            <a:ext cx="11653521" cy="36933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You can provision throughput at the database level instead of individually for each container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Throughput is </a:t>
            </a:r>
            <a:r>
              <a:rPr lang="en-US" i="1" dirty="0"/>
              <a:t>shared</a:t>
            </a:r>
            <a:r>
              <a:rPr lang="en-US" dirty="0"/>
              <a:t> among each designated container within the database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can provision dedicated throughput for some containers</a:t>
            </a:r>
          </a:p>
          <a:p>
            <a:pPr marL="0" indent="0">
              <a:buFont typeface="Arial" panose="020B0604020202020204" pitchFamily="34" charset="0"/>
              <a:buNone/>
            </a:pPr>
            <a:endParaRPr lang="en-US"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xmlns="" val="24236134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861330EF-F3BA-468A-B231-67A8CB4EB3BF}"/>
              </a:ext>
            </a:extLst>
          </p:cNvPr>
          <p:cNvSpPr>
            <a:spLocks noGrp="1"/>
          </p:cNvSpPr>
          <p:nvPr>
            <p:ph type="title"/>
          </p:nvPr>
        </p:nvSpPr>
        <p:spPr>
          <a:xfrm>
            <a:off x="838200" y="0"/>
            <a:ext cx="10515600" cy="1325563"/>
          </a:xfrm>
        </p:spPr>
        <p:txBody>
          <a:bodyPr/>
          <a:lstStyle/>
          <a:p>
            <a:r>
              <a:rPr lang="en-US" dirty="0"/>
              <a:t>Database vs Container Level Throughput</a:t>
            </a:r>
          </a:p>
        </p:txBody>
      </p:sp>
      <p:sp>
        <p:nvSpPr>
          <p:cNvPr id="5" name="Content Placeholder 2">
            <a:extLst>
              <a:ext uri="{FF2B5EF4-FFF2-40B4-BE49-F238E27FC236}">
                <a16:creationId xmlns:a16="http://schemas.microsoft.com/office/drawing/2014/main" xmlns="" id="{5A56E609-1E25-462C-827B-50FBC03B11DB}"/>
              </a:ext>
            </a:extLst>
          </p:cNvPr>
          <p:cNvSpPr txBox="1">
            <a:spLocks/>
          </p:cNvSpPr>
          <p:nvPr/>
        </p:nvSpPr>
        <p:spPr>
          <a:xfrm>
            <a:off x="269241" y="1514030"/>
            <a:ext cx="11653521" cy="49950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 general, </a:t>
            </a:r>
            <a:r>
              <a:rPr lang="en-US" b="1" dirty="0"/>
              <a:t>container level throughput </a:t>
            </a:r>
            <a:r>
              <a:rPr lang="en-US" dirty="0"/>
              <a:t>is a good choice. This leads to predictable performance since each container is guaranteed its provisioned RU’s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Choosing Database Level Throughput can also be a good option if:</a:t>
            </a:r>
          </a:p>
          <a:p>
            <a:pPr marL="0" indent="0">
              <a:buFont typeface="Arial" panose="020B0604020202020204" pitchFamily="34" charset="0"/>
              <a:buNone/>
            </a:pPr>
            <a:endParaRPr lang="en-US" dirty="0"/>
          </a:p>
          <a:p>
            <a:pPr lvl="1"/>
            <a:r>
              <a:rPr lang="en-US" dirty="0"/>
              <a:t>You are migrating many containers in a lift and shift migration (from Table Storage, MongoDB, or Cassandra) and does not know how much throughput to set for each one</a:t>
            </a:r>
          </a:p>
          <a:p>
            <a:pPr lvl="1"/>
            <a:r>
              <a:rPr lang="en-US" dirty="0"/>
              <a:t>You have containers that are timeshared</a:t>
            </a:r>
          </a:p>
          <a:p>
            <a:pPr lvl="1"/>
            <a:r>
              <a:rPr lang="en-US" dirty="0"/>
              <a:t>Multitenant applications where each user is represented by a separate container</a:t>
            </a:r>
          </a:p>
        </p:txBody>
      </p:sp>
    </p:spTree>
    <p:extLst>
      <p:ext uri="{BB962C8B-B14F-4D97-AF65-F5344CB8AC3E}">
        <p14:creationId xmlns:p14="http://schemas.microsoft.com/office/powerpoint/2010/main" xmlns="" val="6277387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149" y="408266"/>
            <a:ext cx="98105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Pricing Example – Do this exercise to ballpark cost + RU/s required</a:t>
            </a:r>
          </a:p>
        </p:txBody>
      </p:sp>
      <p:sp>
        <p:nvSpPr>
          <p:cNvPr id="32" name="TextBox 31">
            <a:extLst>
              <a:ext uri="{FF2B5EF4-FFF2-40B4-BE49-F238E27FC236}">
                <a16:creationId xmlns:a16="http://schemas.microsoft.com/office/drawing/2014/main" xmlns="" id="{0D5E035F-90C1-456A-ABB3-D73A686E5D27}"/>
              </a:ext>
            </a:extLst>
          </p:cNvPr>
          <p:cNvSpPr txBox="1"/>
          <p:nvPr/>
        </p:nvSpPr>
        <p:spPr>
          <a:xfrm>
            <a:off x="579148" y="893436"/>
            <a:ext cx="428045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Storage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xmlns="" id="{2C155688-1024-4BA9-AD37-BA047E41729F}"/>
              </a:ext>
            </a:extLst>
          </p:cNvPr>
          <p:cNvGraphicFramePr>
            <a:graphicFrameLocks noGrp="1"/>
          </p:cNvGraphicFramePr>
          <p:nvPr/>
        </p:nvGraphicFramePr>
        <p:xfrm>
          <a:off x="673996" y="1269413"/>
          <a:ext cx="9288640" cy="1266825"/>
        </p:xfrm>
        <a:graphic>
          <a:graphicData uri="http://schemas.openxmlformats.org/drawingml/2006/table">
            <a:tbl>
              <a:tblPr>
                <a:tableStyleId>{5C22544A-7EE6-4342-B048-85BDC9FD1C3A}</a:tableStyleId>
              </a:tblPr>
              <a:tblGrid>
                <a:gridCol w="4886717">
                  <a:extLst>
                    <a:ext uri="{9D8B030D-6E8A-4147-A177-3AD203B41FA5}">
                      <a16:colId xmlns:a16="http://schemas.microsoft.com/office/drawing/2014/main" xmlns="" val="1327948975"/>
                    </a:ext>
                  </a:extLst>
                </a:gridCol>
                <a:gridCol w="4401923">
                  <a:extLst>
                    <a:ext uri="{9D8B030D-6E8A-4147-A177-3AD203B41FA5}">
                      <a16:colId xmlns:a16="http://schemas.microsoft.com/office/drawing/2014/main" xmlns="" val="458719478"/>
                    </a:ext>
                  </a:extLst>
                </a:gridCol>
              </a:tblGrid>
              <a:tr h="190500">
                <a:tc>
                  <a:txBody>
                    <a:bodyPr/>
                    <a:lstStyle/>
                    <a:p>
                      <a:pPr algn="l" fontAlgn="b"/>
                      <a:r>
                        <a:rPr lang="en-US" sz="1600" u="none" strike="noStrike" dirty="0">
                          <a:effectLst/>
                        </a:rPr>
                        <a:t> Avg Record Size (KB) </a:t>
                      </a:r>
                      <a:endParaRPr lang="en-US" sz="1600" b="1"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1 </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527197482"/>
                  </a:ext>
                </a:extLst>
              </a:tr>
              <a:tr h="200025">
                <a:tc>
                  <a:txBody>
                    <a:bodyPr/>
                    <a:lstStyle/>
                    <a:p>
                      <a:pPr algn="l" fontAlgn="b"/>
                      <a:r>
                        <a:rPr lang="en-US" sz="1600" u="none" strike="noStrike" dirty="0">
                          <a:effectLst/>
                        </a:rPr>
                        <a:t> Number of Records </a:t>
                      </a:r>
                      <a:endParaRPr lang="en-US" sz="1600" b="1"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100,000,000 </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20952624"/>
                  </a:ext>
                </a:extLst>
              </a:tr>
              <a:tr h="190500">
                <a:tc>
                  <a:txBody>
                    <a:bodyPr/>
                    <a:lstStyle/>
                    <a:p>
                      <a:pPr algn="l" fontAlgn="b"/>
                      <a:r>
                        <a:rPr lang="en-US" sz="1600" u="none" strike="noStrike" dirty="0">
                          <a:effectLst/>
                        </a:rPr>
                        <a:t> Total Storage (GB) </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100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297540633"/>
                  </a:ext>
                </a:extLst>
              </a:tr>
              <a:tr h="200025">
                <a:tc>
                  <a:txBody>
                    <a:bodyPr/>
                    <a:lstStyle/>
                    <a:p>
                      <a:pPr algn="l" fontAlgn="b"/>
                      <a:r>
                        <a:rPr lang="en-US" sz="1600" u="none" strike="noStrike" dirty="0">
                          <a:effectLst/>
                        </a:rPr>
                        <a:t>Monthly Cost per GB</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$0.25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1717146638"/>
                  </a:ext>
                </a:extLst>
              </a:tr>
              <a:tr h="200025">
                <a:tc>
                  <a:txBody>
                    <a:bodyPr/>
                    <a:lstStyle/>
                    <a:p>
                      <a:pPr algn="l" fontAlgn="b"/>
                      <a:r>
                        <a:rPr lang="en-US" sz="1600" b="1" u="none" strike="noStrike" dirty="0">
                          <a:effectLst/>
                        </a:rPr>
                        <a:t>Expected Monthly Cost for Storage</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$25.00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132125981"/>
                  </a:ext>
                </a:extLst>
              </a:tr>
            </a:tbl>
          </a:graphicData>
        </a:graphic>
      </p:graphicFrame>
      <p:sp>
        <p:nvSpPr>
          <p:cNvPr id="35" name="TextBox 34">
            <a:extLst>
              <a:ext uri="{FF2B5EF4-FFF2-40B4-BE49-F238E27FC236}">
                <a16:creationId xmlns:a16="http://schemas.microsoft.com/office/drawing/2014/main" xmlns="" id="{F942C578-EF81-4A0A-9263-45C27BD237D7}"/>
              </a:ext>
            </a:extLst>
          </p:cNvPr>
          <p:cNvSpPr txBox="1"/>
          <p:nvPr/>
        </p:nvSpPr>
        <p:spPr>
          <a:xfrm>
            <a:off x="571519" y="2589202"/>
            <a:ext cx="428045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Throughput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xmlns="" id="{5888ADAE-58D7-48B1-90EB-A38A94F2F6B8}"/>
              </a:ext>
            </a:extLst>
          </p:cNvPr>
          <p:cNvGraphicFramePr>
            <a:graphicFrameLocks noGrp="1"/>
          </p:cNvGraphicFramePr>
          <p:nvPr/>
        </p:nvGraphicFramePr>
        <p:xfrm>
          <a:off x="666368" y="2940890"/>
          <a:ext cx="9296268" cy="760095"/>
        </p:xfrm>
        <a:graphic>
          <a:graphicData uri="http://schemas.openxmlformats.org/drawingml/2006/table">
            <a:tbl>
              <a:tblPr>
                <a:tableStyleId>{5C22544A-7EE6-4342-B048-85BDC9FD1C3A}</a:tableStyleId>
              </a:tblPr>
              <a:tblGrid>
                <a:gridCol w="3304521">
                  <a:extLst>
                    <a:ext uri="{9D8B030D-6E8A-4147-A177-3AD203B41FA5}">
                      <a16:colId xmlns:a16="http://schemas.microsoft.com/office/drawing/2014/main" xmlns="" val="653658921"/>
                    </a:ext>
                  </a:extLst>
                </a:gridCol>
                <a:gridCol w="2512384">
                  <a:extLst>
                    <a:ext uri="{9D8B030D-6E8A-4147-A177-3AD203B41FA5}">
                      <a16:colId xmlns:a16="http://schemas.microsoft.com/office/drawing/2014/main" xmlns="" val="96964796"/>
                    </a:ext>
                  </a:extLst>
                </a:gridCol>
                <a:gridCol w="2115593">
                  <a:extLst>
                    <a:ext uri="{9D8B030D-6E8A-4147-A177-3AD203B41FA5}">
                      <a16:colId xmlns:a16="http://schemas.microsoft.com/office/drawing/2014/main" xmlns="" val="2813250456"/>
                    </a:ext>
                  </a:extLst>
                </a:gridCol>
                <a:gridCol w="1363770">
                  <a:extLst>
                    <a:ext uri="{9D8B030D-6E8A-4147-A177-3AD203B41FA5}">
                      <a16:colId xmlns:a16="http://schemas.microsoft.com/office/drawing/2014/main" xmlns="" val="4140088661"/>
                    </a:ext>
                  </a:extLst>
                </a:gridCol>
              </a:tblGrid>
              <a:tr h="190500">
                <a:tc>
                  <a:txBody>
                    <a:bodyPr/>
                    <a:lstStyle/>
                    <a:p>
                      <a:pPr algn="l" fontAlgn="b"/>
                      <a:r>
                        <a:rPr lang="en-US" sz="1600" u="none" strike="noStrike" dirty="0">
                          <a:effectLst/>
                        </a:rPr>
                        <a:t>Operation Type</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Number of Requests per sec</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Avg RU's per Request</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RU's Needed</a:t>
                      </a:r>
                      <a:endParaRPr lang="en-US" sz="1600" b="1" i="0" u="none" strike="noStrike" dirty="0">
                        <a:solidFill>
                          <a:srgbClr val="FFFFFF"/>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1146306470"/>
                  </a:ext>
                </a:extLst>
              </a:tr>
              <a:tr h="190500">
                <a:tc>
                  <a:txBody>
                    <a:bodyPr/>
                    <a:lstStyle/>
                    <a:p>
                      <a:pPr algn="l" fontAlgn="b"/>
                      <a:r>
                        <a:rPr lang="en-US" sz="1600" u="none" strike="noStrike" dirty="0">
                          <a:effectLst/>
                        </a:rPr>
                        <a:t>Create</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100</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5</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500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670870700"/>
                  </a:ext>
                </a:extLst>
              </a:tr>
              <a:tr h="190500">
                <a:tc>
                  <a:txBody>
                    <a:bodyPr/>
                    <a:lstStyle/>
                    <a:p>
                      <a:pPr algn="l" fontAlgn="b"/>
                      <a:r>
                        <a:rPr lang="en-US" sz="1600" u="none" strike="noStrike" dirty="0">
                          <a:effectLst/>
                        </a:rPr>
                        <a:t>Read</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400</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1</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400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4204497687"/>
                  </a:ext>
                </a:extLst>
              </a:tr>
            </a:tbl>
          </a:graphicData>
        </a:graphic>
      </p:graphicFrame>
      <p:graphicFrame>
        <p:nvGraphicFramePr>
          <p:cNvPr id="10" name="Table 9">
            <a:extLst>
              <a:ext uri="{FF2B5EF4-FFF2-40B4-BE49-F238E27FC236}">
                <a16:creationId xmlns:a16="http://schemas.microsoft.com/office/drawing/2014/main" xmlns="" id="{CD2590E4-9EF5-4CE0-AB2D-CF415145B0C0}"/>
              </a:ext>
            </a:extLst>
          </p:cNvPr>
          <p:cNvGraphicFramePr>
            <a:graphicFrameLocks noGrp="1"/>
          </p:cNvGraphicFramePr>
          <p:nvPr/>
        </p:nvGraphicFramePr>
        <p:xfrm>
          <a:off x="666368" y="3976331"/>
          <a:ext cx="9296268" cy="1013460"/>
        </p:xfrm>
        <a:graphic>
          <a:graphicData uri="http://schemas.openxmlformats.org/drawingml/2006/table">
            <a:tbl>
              <a:tblPr>
                <a:tableStyleId>{5C22544A-7EE6-4342-B048-85BDC9FD1C3A}</a:tableStyleId>
              </a:tblPr>
              <a:tblGrid>
                <a:gridCol w="4890730">
                  <a:extLst>
                    <a:ext uri="{9D8B030D-6E8A-4147-A177-3AD203B41FA5}">
                      <a16:colId xmlns:a16="http://schemas.microsoft.com/office/drawing/2014/main" xmlns="" val="3480470802"/>
                    </a:ext>
                  </a:extLst>
                </a:gridCol>
                <a:gridCol w="4405538">
                  <a:extLst>
                    <a:ext uri="{9D8B030D-6E8A-4147-A177-3AD203B41FA5}">
                      <a16:colId xmlns:a16="http://schemas.microsoft.com/office/drawing/2014/main" xmlns="" val="2443293706"/>
                    </a:ext>
                  </a:extLst>
                </a:gridCol>
              </a:tblGrid>
              <a:tr h="190500">
                <a:tc>
                  <a:txBody>
                    <a:bodyPr/>
                    <a:lstStyle/>
                    <a:p>
                      <a:pPr algn="l" fontAlgn="b"/>
                      <a:r>
                        <a:rPr lang="en-US" sz="1600" u="none" strike="noStrike" dirty="0">
                          <a:effectLst/>
                        </a:rPr>
                        <a:t>Total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900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1768686710"/>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dirty="0">
                          <a:effectLst/>
                        </a:rPr>
                        <a:t>Hourly Cost per 100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$0.008</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52953031"/>
                  </a:ext>
                </a:extLst>
              </a:tr>
              <a:tr h="190500">
                <a:tc>
                  <a:txBody>
                    <a:bodyPr/>
                    <a:lstStyle/>
                    <a:p>
                      <a:pPr algn="l" fontAlgn="b"/>
                      <a:r>
                        <a:rPr lang="en-US" sz="1600" u="none" strike="noStrike" dirty="0">
                          <a:effectLst/>
                        </a:rPr>
                        <a:t>Monthly Cost per 100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$6.00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1653518832"/>
                  </a:ext>
                </a:extLst>
              </a:tr>
              <a:tr h="190500">
                <a:tc>
                  <a:txBody>
                    <a:bodyPr/>
                    <a:lstStyle/>
                    <a:p>
                      <a:pPr algn="l" fontAlgn="b"/>
                      <a:r>
                        <a:rPr lang="en-US" sz="1600" u="none" strike="noStrike" dirty="0">
                          <a:effectLst/>
                        </a:rPr>
                        <a:t>Expected Monthly Cost for Throughput</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$54.00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3142655531"/>
                  </a:ext>
                </a:extLst>
              </a:tr>
            </a:tbl>
          </a:graphicData>
        </a:graphic>
      </p:graphicFrame>
      <p:sp>
        <p:nvSpPr>
          <p:cNvPr id="38" name="TextBox 37">
            <a:extLst>
              <a:ext uri="{FF2B5EF4-FFF2-40B4-BE49-F238E27FC236}">
                <a16:creationId xmlns:a16="http://schemas.microsoft.com/office/drawing/2014/main" xmlns="" id="{72D67F2A-07E2-47B3-9C51-53099392D668}"/>
              </a:ext>
            </a:extLst>
          </p:cNvPr>
          <p:cNvSpPr txBox="1"/>
          <p:nvPr/>
        </p:nvSpPr>
        <p:spPr>
          <a:xfrm>
            <a:off x="571519" y="5121623"/>
            <a:ext cx="272591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Total Monthly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EF071584-27BE-416F-A0B6-8FA09C082F10}"/>
              </a:ext>
            </a:extLst>
          </p:cNvPr>
          <p:cNvSpPr txBox="1"/>
          <p:nvPr/>
        </p:nvSpPr>
        <p:spPr>
          <a:xfrm>
            <a:off x="594715" y="5546050"/>
            <a:ext cx="7024295" cy="830997"/>
          </a:xfrm>
          <a:prstGeom prst="rect">
            <a:avLst/>
          </a:prstGeom>
          <a:noFill/>
        </p:spPr>
        <p:txBody>
          <a:bodyPr wrap="none" rtlCol="0">
            <a:spAutoFit/>
          </a:bodyPr>
          <a:lstStyle/>
          <a:p>
            <a:r>
              <a:rPr lang="en-US" sz="1600"/>
              <a:t>[Total Monthly Cost] = [Monthly Cost for Storage] + [Monthly Cost for Throughput]</a:t>
            </a:r>
          </a:p>
          <a:p>
            <a:r>
              <a:rPr lang="en-US" sz="1600"/>
              <a:t>                                      =   $25                                       +   $54</a:t>
            </a:r>
          </a:p>
          <a:p>
            <a:r>
              <a:rPr lang="en-US" sz="1600"/>
              <a:t>                                      =   $79 per month</a:t>
            </a:r>
          </a:p>
        </p:txBody>
      </p:sp>
      <p:sp>
        <p:nvSpPr>
          <p:cNvPr id="12" name="TextBox 11">
            <a:extLst>
              <a:ext uri="{FF2B5EF4-FFF2-40B4-BE49-F238E27FC236}">
                <a16:creationId xmlns:a16="http://schemas.microsoft.com/office/drawing/2014/main" xmlns="" id="{53E3821C-2421-4A1B-A1B9-1F7C22014167}"/>
              </a:ext>
            </a:extLst>
          </p:cNvPr>
          <p:cNvSpPr txBox="1"/>
          <p:nvPr/>
        </p:nvSpPr>
        <p:spPr>
          <a:xfrm>
            <a:off x="4515087" y="6449734"/>
            <a:ext cx="7224157" cy="276999"/>
          </a:xfrm>
          <a:prstGeom prst="rect">
            <a:avLst/>
          </a:prstGeom>
          <a:noFill/>
        </p:spPr>
        <p:txBody>
          <a:bodyPr wrap="none" rtlCol="0">
            <a:spAutoFit/>
          </a:bodyPr>
          <a:lstStyle/>
          <a:p>
            <a:r>
              <a:rPr lang="en-US" sz="1200"/>
              <a:t>* pricing may vary by region; for up-to-date pricing, see: </a:t>
            </a:r>
            <a:r>
              <a:rPr lang="en-US" sz="1200">
                <a:hlinkClick r:id="rId3"/>
              </a:rPr>
              <a:t>https://azure.microsoft.com/pricing/details/cosmos-db/</a:t>
            </a:r>
            <a:endParaRPr lang="en-US" sz="1200"/>
          </a:p>
        </p:txBody>
      </p:sp>
    </p:spTree>
    <p:extLst>
      <p:ext uri="{BB962C8B-B14F-4D97-AF65-F5344CB8AC3E}">
        <p14:creationId xmlns:p14="http://schemas.microsoft.com/office/powerpoint/2010/main" xmlns="" val="34979643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38"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95CA8-A0C4-4EDB-BD67-9A7CBE2D4CF5}"/>
              </a:ext>
            </a:extLst>
          </p:cNvPr>
          <p:cNvSpPr>
            <a:spLocks noGrp="1"/>
          </p:cNvSpPr>
          <p:nvPr>
            <p:ph type="title"/>
          </p:nvPr>
        </p:nvSpPr>
        <p:spPr>
          <a:xfrm>
            <a:off x="269240" y="2426424"/>
            <a:ext cx="4720857" cy="1046440"/>
          </a:xfrm>
        </p:spPr>
        <p:txBody>
          <a:bodyPr/>
          <a:lstStyle/>
          <a:p>
            <a:r>
              <a:rPr lang="en-US" dirty="0"/>
              <a:t>Cosmos DB reserved Capacity can provide up to 65% savings</a:t>
            </a:r>
            <a:endParaRPr lang="en-US" baseline="30000" dirty="0"/>
          </a:p>
        </p:txBody>
      </p:sp>
      <p:sp>
        <p:nvSpPr>
          <p:cNvPr id="221" name="TextBox 220">
            <a:extLst>
              <a:ext uri="{FF2B5EF4-FFF2-40B4-BE49-F238E27FC236}">
                <a16:creationId xmlns:a16="http://schemas.microsoft.com/office/drawing/2014/main" xmlns="" id="{7D46746F-2713-48A8-A060-5E455F2801A0}"/>
              </a:ext>
            </a:extLst>
          </p:cNvPr>
          <p:cNvSpPr txBox="1"/>
          <p:nvPr/>
        </p:nvSpPr>
        <p:spPr>
          <a:xfrm>
            <a:off x="5928244" y="331649"/>
            <a:ext cx="582850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100" normalizeH="0" baseline="0" noProof="0" dirty="0">
                <a:ln>
                  <a:noFill/>
                </a:ln>
                <a:effectLst/>
                <a:uLnTx/>
                <a:uFillTx/>
                <a:latin typeface="Arial" panose="020B0604020202020204" pitchFamily="34" charset="0"/>
                <a:ea typeface="+mn-ea"/>
                <a:cs typeface="Arial" panose="020B0604020202020204" pitchFamily="34" charset="0"/>
              </a:rPr>
              <a:t>Save up to 65% with Azure Cosmos DB reserved capacity pricing</a:t>
            </a:r>
          </a:p>
        </p:txBody>
      </p:sp>
      <p:grpSp>
        <p:nvGrpSpPr>
          <p:cNvPr id="14" name="Group 13">
            <a:extLst>
              <a:ext uri="{FF2B5EF4-FFF2-40B4-BE49-F238E27FC236}">
                <a16:creationId xmlns:a16="http://schemas.microsoft.com/office/drawing/2014/main" xmlns="" id="{6A5AF60B-1236-4549-8E68-4A226712F6CC}"/>
              </a:ext>
            </a:extLst>
          </p:cNvPr>
          <p:cNvGrpSpPr/>
          <p:nvPr/>
        </p:nvGrpSpPr>
        <p:grpSpPr>
          <a:xfrm>
            <a:off x="269240" y="5922297"/>
            <a:ext cx="216270" cy="721636"/>
            <a:chOff x="4081774" y="3329291"/>
            <a:chExt cx="208476" cy="695630"/>
          </a:xfrm>
        </p:grpSpPr>
        <p:sp>
          <p:nvSpPr>
            <p:cNvPr id="16" name="Freeform: Shape 234">
              <a:extLst>
                <a:ext uri="{FF2B5EF4-FFF2-40B4-BE49-F238E27FC236}">
                  <a16:creationId xmlns:a16="http://schemas.microsoft.com/office/drawing/2014/main" xmlns="" id="{EAD0CD15-EEAB-4A9B-9C62-7D9F053BC638}"/>
                </a:ext>
              </a:extLst>
            </p:cNvPr>
            <p:cNvSpPr/>
            <p:nvPr/>
          </p:nvSpPr>
          <p:spPr bwMode="auto">
            <a:xfrm>
              <a:off x="4081774" y="3385143"/>
              <a:ext cx="208476" cy="428318"/>
            </a:xfrm>
            <a:custGeom>
              <a:avLst/>
              <a:gdLst>
                <a:gd name="connsiteX0" fmla="*/ 1610436 w 1744997"/>
                <a:gd name="connsiteY0" fmla="*/ 0 h 3184478"/>
                <a:gd name="connsiteX1" fmla="*/ 90985 w 1744997"/>
                <a:gd name="connsiteY1" fmla="*/ 523165 h 3184478"/>
                <a:gd name="connsiteX2" fmla="*/ 900752 w 1744997"/>
                <a:gd name="connsiteY2" fmla="*/ 1628633 h 3184478"/>
                <a:gd name="connsiteX3" fmla="*/ 1724167 w 1744997"/>
                <a:gd name="connsiteY3" fmla="*/ 2602174 h 3184478"/>
                <a:gd name="connsiteX4" fmla="*/ 0 w 1744997"/>
                <a:gd name="connsiteY4" fmla="*/ 3184478 h 3184478"/>
                <a:gd name="connsiteX0" fmla="*/ 1610436 w 1724272"/>
                <a:gd name="connsiteY0" fmla="*/ 0 h 3184478"/>
                <a:gd name="connsiteX1" fmla="*/ 90985 w 1724272"/>
                <a:gd name="connsiteY1" fmla="*/ 523165 h 3184478"/>
                <a:gd name="connsiteX2" fmla="*/ 1724167 w 1724272"/>
                <a:gd name="connsiteY2" fmla="*/ 2602174 h 3184478"/>
                <a:gd name="connsiteX3" fmla="*/ 0 w 1724272"/>
                <a:gd name="connsiteY3" fmla="*/ 3184478 h 3184478"/>
                <a:gd name="connsiteX0" fmla="*/ 1610436 w 1724272"/>
                <a:gd name="connsiteY0" fmla="*/ 137369 h 3321847"/>
                <a:gd name="connsiteX1" fmla="*/ 90985 w 1724272"/>
                <a:gd name="connsiteY1" fmla="*/ 660534 h 3321847"/>
                <a:gd name="connsiteX2" fmla="*/ 1724167 w 1724272"/>
                <a:gd name="connsiteY2" fmla="*/ 2739543 h 3321847"/>
                <a:gd name="connsiteX3" fmla="*/ 0 w 1724272"/>
                <a:gd name="connsiteY3" fmla="*/ 3321847 h 3321847"/>
                <a:gd name="connsiteX0" fmla="*/ 1610436 w 1724265"/>
                <a:gd name="connsiteY0" fmla="*/ 256061 h 3440539"/>
                <a:gd name="connsiteX1" fmla="*/ 90985 w 1724265"/>
                <a:gd name="connsiteY1" fmla="*/ 779226 h 3440539"/>
                <a:gd name="connsiteX2" fmla="*/ 1724167 w 1724265"/>
                <a:gd name="connsiteY2" fmla="*/ 2858235 h 3440539"/>
                <a:gd name="connsiteX3" fmla="*/ 0 w 1724265"/>
                <a:gd name="connsiteY3" fmla="*/ 3440539 h 3440539"/>
                <a:gd name="connsiteX0" fmla="*/ 1610436 w 1741923"/>
                <a:gd name="connsiteY0" fmla="*/ 256061 h 3440539"/>
                <a:gd name="connsiteX1" fmla="*/ 90985 w 1741923"/>
                <a:gd name="connsiteY1" fmla="*/ 779226 h 3440539"/>
                <a:gd name="connsiteX2" fmla="*/ 1724167 w 1741923"/>
                <a:gd name="connsiteY2" fmla="*/ 2858235 h 3440539"/>
                <a:gd name="connsiteX3" fmla="*/ 0 w 1741923"/>
                <a:gd name="connsiteY3" fmla="*/ 3440539 h 3440539"/>
                <a:gd name="connsiteX0" fmla="*/ 1610436 w 1724327"/>
                <a:gd name="connsiteY0" fmla="*/ 256061 h 3440539"/>
                <a:gd name="connsiteX1" fmla="*/ 90985 w 1724327"/>
                <a:gd name="connsiteY1" fmla="*/ 779226 h 3440539"/>
                <a:gd name="connsiteX2" fmla="*/ 1724167 w 1724327"/>
                <a:gd name="connsiteY2" fmla="*/ 2858235 h 3440539"/>
                <a:gd name="connsiteX3" fmla="*/ 0 w 1724327"/>
                <a:gd name="connsiteY3" fmla="*/ 3440539 h 3440539"/>
                <a:gd name="connsiteX0" fmla="*/ 1610436 w 1725288"/>
                <a:gd name="connsiteY0" fmla="*/ 256061 h 3482768"/>
                <a:gd name="connsiteX1" fmla="*/ 90985 w 1725288"/>
                <a:gd name="connsiteY1" fmla="*/ 779226 h 3482768"/>
                <a:gd name="connsiteX2" fmla="*/ 1724167 w 1725288"/>
                <a:gd name="connsiteY2" fmla="*/ 2858235 h 3482768"/>
                <a:gd name="connsiteX3" fmla="*/ 0 w 1725288"/>
                <a:gd name="connsiteY3" fmla="*/ 3440539 h 3482768"/>
                <a:gd name="connsiteX0" fmla="*/ 1610436 w 1725288"/>
                <a:gd name="connsiteY0" fmla="*/ 256061 h 3630751"/>
                <a:gd name="connsiteX1" fmla="*/ 90985 w 1725288"/>
                <a:gd name="connsiteY1" fmla="*/ 779226 h 3630751"/>
                <a:gd name="connsiteX2" fmla="*/ 1724167 w 1725288"/>
                <a:gd name="connsiteY2" fmla="*/ 2858235 h 3630751"/>
                <a:gd name="connsiteX3" fmla="*/ 0 w 1725288"/>
                <a:gd name="connsiteY3" fmla="*/ 3440539 h 3630751"/>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14"/>
                <a:gd name="connsiteY0" fmla="*/ 194772 h 3569462"/>
                <a:gd name="connsiteX1" fmla="*/ 90985 w 1725214"/>
                <a:gd name="connsiteY1" fmla="*/ 717937 h 3569462"/>
                <a:gd name="connsiteX2" fmla="*/ 1724167 w 1725214"/>
                <a:gd name="connsiteY2" fmla="*/ 2796946 h 3569462"/>
                <a:gd name="connsiteX3" fmla="*/ 0 w 1725214"/>
                <a:gd name="connsiteY3" fmla="*/ 3379250 h 3569462"/>
                <a:gd name="connsiteX0" fmla="*/ 1610436 w 1725401"/>
                <a:gd name="connsiteY0" fmla="*/ 194772 h 3569481"/>
                <a:gd name="connsiteX1" fmla="*/ 90985 w 1725401"/>
                <a:gd name="connsiteY1" fmla="*/ 717937 h 3569481"/>
                <a:gd name="connsiteX2" fmla="*/ 1724167 w 1725401"/>
                <a:gd name="connsiteY2" fmla="*/ 2796946 h 3569481"/>
                <a:gd name="connsiteX3" fmla="*/ 0 w 1725401"/>
                <a:gd name="connsiteY3" fmla="*/ 3379250 h 3569481"/>
                <a:gd name="connsiteX0" fmla="*/ 1610436 w 1725387"/>
                <a:gd name="connsiteY0" fmla="*/ 170107 h 3544816"/>
                <a:gd name="connsiteX1" fmla="*/ 90985 w 1725387"/>
                <a:gd name="connsiteY1" fmla="*/ 693272 h 3544816"/>
                <a:gd name="connsiteX2" fmla="*/ 1724167 w 1725387"/>
                <a:gd name="connsiteY2" fmla="*/ 2772281 h 3544816"/>
                <a:gd name="connsiteX3" fmla="*/ 0 w 1725387"/>
                <a:gd name="connsiteY3" fmla="*/ 3354585 h 3544816"/>
              </a:gdLst>
              <a:ahLst/>
              <a:cxnLst>
                <a:cxn ang="0">
                  <a:pos x="connsiteX0" y="connsiteY0"/>
                </a:cxn>
                <a:cxn ang="0">
                  <a:pos x="connsiteX1" y="connsiteY1"/>
                </a:cxn>
                <a:cxn ang="0">
                  <a:pos x="connsiteX2" y="connsiteY2"/>
                </a:cxn>
                <a:cxn ang="0">
                  <a:pos x="connsiteX3" y="connsiteY3"/>
                </a:cxn>
              </a:cxnLst>
              <a:rect l="l" t="t" r="r" b="b"/>
              <a:pathLst>
                <a:path w="1725387" h="3544816">
                  <a:moveTo>
                    <a:pt x="1610436" y="170107"/>
                  </a:moveTo>
                  <a:cubicBezTo>
                    <a:pt x="864359" y="-204447"/>
                    <a:pt x="234321" y="70327"/>
                    <a:pt x="90985" y="693272"/>
                  </a:cubicBezTo>
                  <a:cubicBezTo>
                    <a:pt x="-144789" y="1717958"/>
                    <a:pt x="1780667" y="1815552"/>
                    <a:pt x="1724167" y="2772281"/>
                  </a:cubicBezTo>
                  <a:cubicBezTo>
                    <a:pt x="1662160" y="3822254"/>
                    <a:pt x="291152" y="3566126"/>
                    <a:pt x="0" y="3354585"/>
                  </a:cubicBezTo>
                </a:path>
              </a:pathLst>
            </a:cu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7" name="Straight Connector 16">
              <a:extLst>
                <a:ext uri="{FF2B5EF4-FFF2-40B4-BE49-F238E27FC236}">
                  <a16:creationId xmlns:a16="http://schemas.microsoft.com/office/drawing/2014/main" xmlns="" id="{0E3C161E-3A71-481D-BCB7-E698F619F40B}"/>
                </a:ext>
              </a:extLst>
            </p:cNvPr>
            <p:cNvCxnSpPr>
              <a:cxnSpLocks/>
            </p:cNvCxnSpPr>
            <p:nvPr/>
          </p:nvCxnSpPr>
          <p:spPr>
            <a:xfrm>
              <a:off x="4186012" y="3329291"/>
              <a:ext cx="0" cy="695630"/>
            </a:xfrm>
            <a:prstGeom prst="line">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xmlns="" id="{32CE4EDE-C272-4747-B68D-6B547E307DF5}"/>
              </a:ext>
            </a:extLst>
          </p:cNvPr>
          <p:cNvSpPr txBox="1"/>
          <p:nvPr/>
        </p:nvSpPr>
        <p:spPr>
          <a:xfrm>
            <a:off x="7856884" y="2668414"/>
            <a:ext cx="1412272"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Arial" panose="020B0604020202020204" pitchFamily="34" charset="0"/>
                <a:ea typeface="Segoe UI Semibold" charset="0"/>
                <a:cs typeface="Arial" panose="020B0604020202020204" pitchFamily="34" charset="0"/>
              </a:rPr>
              <a:t>+ Up to 65% savings</a:t>
            </a:r>
            <a:endParaRPr kumimoji="0" lang="en-US" sz="1800" b="1" i="0" u="none" strike="noStrike" kern="1200" cap="none" spc="0" normalizeH="0" baseline="30000" noProof="0" dirty="0">
              <a:ln>
                <a:noFill/>
              </a:ln>
              <a:effectLst/>
              <a:uLnTx/>
              <a:uFillTx/>
              <a:latin typeface="Arial" panose="020B0604020202020204" pitchFamily="34" charset="0"/>
              <a:ea typeface="Segoe UI Semibold" charset="0"/>
              <a:cs typeface="Arial" panose="020B0604020202020204" pitchFamily="34" charset="0"/>
            </a:endParaRPr>
          </a:p>
        </p:txBody>
      </p:sp>
      <p:sp>
        <p:nvSpPr>
          <p:cNvPr id="34" name="TextBox 33">
            <a:extLst>
              <a:ext uri="{FF2B5EF4-FFF2-40B4-BE49-F238E27FC236}">
                <a16:creationId xmlns:a16="http://schemas.microsoft.com/office/drawing/2014/main" xmlns="" id="{44A3CBDC-8582-486B-87FE-FD3CA238E8D4}"/>
              </a:ext>
            </a:extLst>
          </p:cNvPr>
          <p:cNvSpPr txBox="1"/>
          <p:nvPr/>
        </p:nvSpPr>
        <p:spPr>
          <a:xfrm>
            <a:off x="9847560" y="4160822"/>
            <a:ext cx="8237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Customer cost</a:t>
            </a:r>
          </a:p>
        </p:txBody>
      </p:sp>
      <p:sp>
        <p:nvSpPr>
          <p:cNvPr id="35" name="Freeform: Shape 34">
            <a:extLst>
              <a:ext uri="{FF2B5EF4-FFF2-40B4-BE49-F238E27FC236}">
                <a16:creationId xmlns:a16="http://schemas.microsoft.com/office/drawing/2014/main" xmlns="" id="{83AF6ACE-99D4-4028-9BD9-257D2F3DDF74}"/>
              </a:ext>
            </a:extLst>
          </p:cNvPr>
          <p:cNvSpPr/>
          <p:nvPr/>
        </p:nvSpPr>
        <p:spPr>
          <a:xfrm>
            <a:off x="9579499" y="3718232"/>
            <a:ext cx="1399032" cy="246888"/>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nvGrpSpPr>
          <p:cNvPr id="37" name="Group 36">
            <a:extLst>
              <a:ext uri="{FF2B5EF4-FFF2-40B4-BE49-F238E27FC236}">
                <a16:creationId xmlns:a16="http://schemas.microsoft.com/office/drawing/2014/main" xmlns="" id="{ECC6E3EC-C85F-45C3-AF32-CD47F071AD71}"/>
              </a:ext>
            </a:extLst>
          </p:cNvPr>
          <p:cNvGrpSpPr/>
          <p:nvPr/>
        </p:nvGrpSpPr>
        <p:grpSpPr>
          <a:xfrm>
            <a:off x="7577900" y="1562265"/>
            <a:ext cx="2086537" cy="3486742"/>
            <a:chOff x="3714366" y="2621907"/>
            <a:chExt cx="1242064" cy="2666880"/>
          </a:xfrm>
        </p:grpSpPr>
        <p:grpSp>
          <p:nvGrpSpPr>
            <p:cNvPr id="38" name="Group 37">
              <a:extLst>
                <a:ext uri="{FF2B5EF4-FFF2-40B4-BE49-F238E27FC236}">
                  <a16:creationId xmlns:a16="http://schemas.microsoft.com/office/drawing/2014/main" xmlns="" id="{3E62A7F4-C517-4FF0-B1DD-737693621833}"/>
                </a:ext>
              </a:extLst>
            </p:cNvPr>
            <p:cNvGrpSpPr/>
            <p:nvPr/>
          </p:nvGrpSpPr>
          <p:grpSpPr>
            <a:xfrm>
              <a:off x="3727304" y="2621907"/>
              <a:ext cx="1216188" cy="2660413"/>
              <a:chOff x="466128" y="2421774"/>
              <a:chExt cx="1216188" cy="2660413"/>
            </a:xfrm>
          </p:grpSpPr>
          <p:sp>
            <p:nvSpPr>
              <p:cNvPr id="43" name="Freeform: Shape 42">
                <a:extLst>
                  <a:ext uri="{FF2B5EF4-FFF2-40B4-BE49-F238E27FC236}">
                    <a16:creationId xmlns:a16="http://schemas.microsoft.com/office/drawing/2014/main" xmlns="" id="{418D0245-7B64-4BBC-AF56-BF9A2E41818D}"/>
                  </a:ext>
                </a:extLst>
              </p:cNvPr>
              <p:cNvSpPr/>
              <p:nvPr/>
            </p:nvSpPr>
            <p:spPr>
              <a:xfrm>
                <a:off x="466128" y="2421775"/>
                <a:ext cx="1216188" cy="2660412"/>
              </a:xfrm>
              <a:custGeom>
                <a:avLst/>
                <a:gdLst>
                  <a:gd name="connsiteX0" fmla="*/ 1138910 w 1216188"/>
                  <a:gd name="connsiteY0" fmla="*/ 107683 h 2660412"/>
                  <a:gd name="connsiteX1" fmla="*/ 611895 w 1216188"/>
                  <a:gd name="connsiteY1" fmla="*/ 19003 h 2660412"/>
                  <a:gd name="connsiteX2" fmla="*/ 611895 w 1216188"/>
                  <a:gd name="connsiteY2" fmla="*/ 19003 h 2660412"/>
                  <a:gd name="connsiteX3" fmla="*/ 611895 w 1216188"/>
                  <a:gd name="connsiteY3" fmla="*/ 19003 h 2660412"/>
                  <a:gd name="connsiteX4" fmla="*/ 69677 w 1216188"/>
                  <a:gd name="connsiteY4" fmla="*/ 115285 h 2660412"/>
                  <a:gd name="connsiteX5" fmla="*/ 19003 w 1216188"/>
                  <a:gd name="connsiteY5" fmla="*/ 186229 h 2660412"/>
                  <a:gd name="connsiteX6" fmla="*/ 19003 w 1216188"/>
                  <a:gd name="connsiteY6" fmla="*/ 2496987 h 2660412"/>
                  <a:gd name="connsiteX7" fmla="*/ 611895 w 1216188"/>
                  <a:gd name="connsiteY7" fmla="*/ 2659145 h 2660412"/>
                  <a:gd name="connsiteX8" fmla="*/ 1202253 w 1216188"/>
                  <a:gd name="connsiteY8" fmla="*/ 2496987 h 2660412"/>
                  <a:gd name="connsiteX9" fmla="*/ 1202253 w 1216188"/>
                  <a:gd name="connsiteY9" fmla="*/ 186229 h 2660412"/>
                  <a:gd name="connsiteX10" fmla="*/ 1138910 w 1216188"/>
                  <a:gd name="connsiteY10" fmla="*/ 107683 h 266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6188" h="2660412">
                    <a:moveTo>
                      <a:pt x="1138910" y="107683"/>
                    </a:moveTo>
                    <a:cubicBezTo>
                      <a:pt x="1035027" y="51941"/>
                      <a:pt x="822194" y="19003"/>
                      <a:pt x="611895" y="19003"/>
                    </a:cubicBezTo>
                    <a:lnTo>
                      <a:pt x="611895" y="19003"/>
                    </a:lnTo>
                    <a:lnTo>
                      <a:pt x="611895" y="19003"/>
                    </a:lnTo>
                    <a:cubicBezTo>
                      <a:pt x="393994" y="19003"/>
                      <a:pt x="168493" y="54475"/>
                      <a:pt x="69677" y="115285"/>
                    </a:cubicBezTo>
                    <a:cubicBezTo>
                      <a:pt x="36739" y="135554"/>
                      <a:pt x="19003" y="160892"/>
                      <a:pt x="19003" y="186229"/>
                    </a:cubicBezTo>
                    <a:lnTo>
                      <a:pt x="19003" y="2496987"/>
                    </a:lnTo>
                    <a:cubicBezTo>
                      <a:pt x="19003" y="2603404"/>
                      <a:pt x="325584" y="2659145"/>
                      <a:pt x="611895" y="2659145"/>
                    </a:cubicBezTo>
                    <a:cubicBezTo>
                      <a:pt x="898206" y="2659145"/>
                      <a:pt x="1202253" y="2600870"/>
                      <a:pt x="1202253" y="2496987"/>
                    </a:cubicBezTo>
                    <a:lnTo>
                      <a:pt x="1202253" y="186229"/>
                    </a:lnTo>
                    <a:cubicBezTo>
                      <a:pt x="1202253" y="155824"/>
                      <a:pt x="1179449" y="130487"/>
                      <a:pt x="1138910" y="107683"/>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4" name="Freeform: Shape 43">
                <a:extLst>
                  <a:ext uri="{FF2B5EF4-FFF2-40B4-BE49-F238E27FC236}">
                    <a16:creationId xmlns:a16="http://schemas.microsoft.com/office/drawing/2014/main" xmlns="" id="{B5079FF1-2601-458C-964F-FF7CA898333D}"/>
                  </a:ext>
                </a:extLst>
              </p:cNvPr>
              <p:cNvSpPr/>
              <p:nvPr/>
            </p:nvSpPr>
            <p:spPr>
              <a:xfrm>
                <a:off x="466128" y="2421774"/>
                <a:ext cx="1216188" cy="317266"/>
              </a:xfrm>
              <a:custGeom>
                <a:avLst/>
                <a:gdLst>
                  <a:gd name="connsiteX0" fmla="*/ 29138 w 1165513"/>
                  <a:gd name="connsiteY0" fmla="*/ 135554 h 304047"/>
                  <a:gd name="connsiteX1" fmla="*/ 59543 w 1165513"/>
                  <a:gd name="connsiteY1" fmla="*/ 110217 h 304047"/>
                  <a:gd name="connsiteX2" fmla="*/ 82346 w 1165513"/>
                  <a:gd name="connsiteY2" fmla="*/ 97548 h 304047"/>
                  <a:gd name="connsiteX3" fmla="*/ 586557 w 1165513"/>
                  <a:gd name="connsiteY3" fmla="*/ 19003 h 304047"/>
                  <a:gd name="connsiteX4" fmla="*/ 1149045 w 1165513"/>
                  <a:gd name="connsiteY4" fmla="*/ 148223 h 304047"/>
                  <a:gd name="connsiteX5" fmla="*/ 1151578 w 1165513"/>
                  <a:gd name="connsiteY5" fmla="*/ 160892 h 304047"/>
                  <a:gd name="connsiteX6" fmla="*/ 586557 w 1165513"/>
                  <a:gd name="connsiteY6" fmla="*/ 297713 h 304047"/>
                  <a:gd name="connsiteX7" fmla="*/ 19003 w 1165513"/>
                  <a:gd name="connsiteY7" fmla="*/ 160892 h 304047"/>
                  <a:gd name="connsiteX8" fmla="*/ 29138 w 1165513"/>
                  <a:gd name="connsiteY8" fmla="*/ 135554 h 30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513" h="304047">
                    <a:moveTo>
                      <a:pt x="29138" y="135554"/>
                    </a:moveTo>
                    <a:cubicBezTo>
                      <a:pt x="36739" y="127953"/>
                      <a:pt x="46874" y="117818"/>
                      <a:pt x="59543" y="110217"/>
                    </a:cubicBezTo>
                    <a:cubicBezTo>
                      <a:pt x="67144" y="105150"/>
                      <a:pt x="74745" y="102616"/>
                      <a:pt x="82346" y="97548"/>
                    </a:cubicBezTo>
                    <a:cubicBezTo>
                      <a:pt x="176094" y="54475"/>
                      <a:pt x="355988" y="19003"/>
                      <a:pt x="586557" y="19003"/>
                    </a:cubicBezTo>
                    <a:cubicBezTo>
                      <a:pt x="898206" y="19003"/>
                      <a:pt x="1121174" y="84880"/>
                      <a:pt x="1149045" y="148223"/>
                    </a:cubicBezTo>
                    <a:cubicBezTo>
                      <a:pt x="1151578" y="153290"/>
                      <a:pt x="1151578" y="155824"/>
                      <a:pt x="1151578" y="160892"/>
                    </a:cubicBezTo>
                    <a:cubicBezTo>
                      <a:pt x="1151578" y="226768"/>
                      <a:pt x="921009" y="297713"/>
                      <a:pt x="586557" y="297713"/>
                    </a:cubicBezTo>
                    <a:cubicBezTo>
                      <a:pt x="247038" y="297713"/>
                      <a:pt x="19003" y="226768"/>
                      <a:pt x="19003" y="160892"/>
                    </a:cubicBezTo>
                    <a:cubicBezTo>
                      <a:pt x="19003" y="153290"/>
                      <a:pt x="21537" y="143156"/>
                      <a:pt x="29138" y="135554"/>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nvGrpSpPr>
            <p:cNvPr id="40" name="Group 39">
              <a:extLst>
                <a:ext uri="{FF2B5EF4-FFF2-40B4-BE49-F238E27FC236}">
                  <a16:creationId xmlns:a16="http://schemas.microsoft.com/office/drawing/2014/main" xmlns="" id="{735556E2-AE48-43A9-B90A-B3F874F9CF68}"/>
                </a:ext>
              </a:extLst>
            </p:cNvPr>
            <p:cNvGrpSpPr/>
            <p:nvPr/>
          </p:nvGrpSpPr>
          <p:grpSpPr>
            <a:xfrm>
              <a:off x="3714366" y="4221168"/>
              <a:ext cx="1242064" cy="1067619"/>
              <a:chOff x="2326321" y="4021035"/>
              <a:chExt cx="1242064" cy="1067619"/>
            </a:xfrm>
          </p:grpSpPr>
          <p:sp>
            <p:nvSpPr>
              <p:cNvPr id="41" name="Freeform: Shape 40">
                <a:extLst>
                  <a:ext uri="{FF2B5EF4-FFF2-40B4-BE49-F238E27FC236}">
                    <a16:creationId xmlns:a16="http://schemas.microsoft.com/office/drawing/2014/main" xmlns="" id="{026561BE-CB79-4893-9D48-73EB39F69C7C}"/>
                  </a:ext>
                </a:extLst>
              </p:cNvPr>
              <p:cNvSpPr/>
              <p:nvPr/>
            </p:nvSpPr>
            <p:spPr>
              <a:xfrm>
                <a:off x="2326321" y="4021035"/>
                <a:ext cx="1242064" cy="1067619"/>
              </a:xfrm>
              <a:custGeom>
                <a:avLst/>
                <a:gdLst>
                  <a:gd name="connsiteX0" fmla="*/ 1163142 w 1242064"/>
                  <a:gd name="connsiteY0" fmla="*/ 109974 h 1552580"/>
                  <a:gd name="connsiteX1" fmla="*/ 624914 w 1242064"/>
                  <a:gd name="connsiteY1" fmla="*/ 19407 h 1552580"/>
                  <a:gd name="connsiteX2" fmla="*/ 624914 w 1242064"/>
                  <a:gd name="connsiteY2" fmla="*/ 19407 h 1552580"/>
                  <a:gd name="connsiteX3" fmla="*/ 624914 w 1242064"/>
                  <a:gd name="connsiteY3" fmla="*/ 19407 h 1552580"/>
                  <a:gd name="connsiteX4" fmla="*/ 71160 w 1242064"/>
                  <a:gd name="connsiteY4" fmla="*/ 117737 h 1552580"/>
                  <a:gd name="connsiteX5" fmla="*/ 19407 w 1242064"/>
                  <a:gd name="connsiteY5" fmla="*/ 190191 h 1552580"/>
                  <a:gd name="connsiteX6" fmla="*/ 19407 w 1242064"/>
                  <a:gd name="connsiteY6" fmla="*/ 1385678 h 1552580"/>
                  <a:gd name="connsiteX7" fmla="*/ 624914 w 1242064"/>
                  <a:gd name="connsiteY7" fmla="*/ 1551287 h 1552580"/>
                  <a:gd name="connsiteX8" fmla="*/ 1227832 w 1242064"/>
                  <a:gd name="connsiteY8" fmla="*/ 1385678 h 1552580"/>
                  <a:gd name="connsiteX9" fmla="*/ 1227832 w 1242064"/>
                  <a:gd name="connsiteY9" fmla="*/ 190191 h 1552580"/>
                  <a:gd name="connsiteX10" fmla="*/ 1163142 w 1242064"/>
                  <a:gd name="connsiteY10" fmla="*/ 109974 h 155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2064" h="1552580">
                    <a:moveTo>
                      <a:pt x="1163142" y="109974"/>
                    </a:moveTo>
                    <a:cubicBezTo>
                      <a:pt x="1057049" y="53046"/>
                      <a:pt x="839687" y="19407"/>
                      <a:pt x="624914" y="19407"/>
                    </a:cubicBezTo>
                    <a:lnTo>
                      <a:pt x="624914" y="19407"/>
                    </a:lnTo>
                    <a:lnTo>
                      <a:pt x="624914" y="19407"/>
                    </a:lnTo>
                    <a:cubicBezTo>
                      <a:pt x="402377" y="19407"/>
                      <a:pt x="172078" y="55634"/>
                      <a:pt x="71160" y="117737"/>
                    </a:cubicBezTo>
                    <a:cubicBezTo>
                      <a:pt x="37521" y="138438"/>
                      <a:pt x="19407" y="164315"/>
                      <a:pt x="19407" y="190191"/>
                    </a:cubicBezTo>
                    <a:lnTo>
                      <a:pt x="19407" y="1385678"/>
                    </a:lnTo>
                    <a:cubicBezTo>
                      <a:pt x="19407" y="1494359"/>
                      <a:pt x="332511" y="1551287"/>
                      <a:pt x="624914" y="1551287"/>
                    </a:cubicBezTo>
                    <a:cubicBezTo>
                      <a:pt x="917316" y="1551287"/>
                      <a:pt x="1227832" y="1491771"/>
                      <a:pt x="1227832" y="1385678"/>
                    </a:cubicBezTo>
                    <a:lnTo>
                      <a:pt x="1227832" y="190191"/>
                    </a:lnTo>
                    <a:cubicBezTo>
                      <a:pt x="1227832" y="159139"/>
                      <a:pt x="1204544" y="133263"/>
                      <a:pt x="1163142" y="109974"/>
                    </a:cubicBezTo>
                    <a:close/>
                  </a:path>
                </a:pathLst>
              </a:custGeom>
              <a:solidFill>
                <a:srgbClr val="0078D7"/>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2" name="Freeform: Shape 41">
                <a:extLst>
                  <a:ext uri="{FF2B5EF4-FFF2-40B4-BE49-F238E27FC236}">
                    <a16:creationId xmlns:a16="http://schemas.microsoft.com/office/drawing/2014/main" xmlns="" id="{F6106C3A-ABB6-4B20-BBF6-7EECE48DAB05}"/>
                  </a:ext>
                </a:extLst>
              </p:cNvPr>
              <p:cNvSpPr/>
              <p:nvPr/>
            </p:nvSpPr>
            <p:spPr>
              <a:xfrm>
                <a:off x="2352196" y="4053434"/>
                <a:ext cx="1190312" cy="223554"/>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sp>
        <p:nvSpPr>
          <p:cNvPr id="33" name="Right Brace 32">
            <a:extLst>
              <a:ext uri="{FF2B5EF4-FFF2-40B4-BE49-F238E27FC236}">
                <a16:creationId xmlns:a16="http://schemas.microsoft.com/office/drawing/2014/main" xmlns="" id="{2CEBC26A-BD49-48C6-AC49-D00E97DA108C}"/>
              </a:ext>
            </a:extLst>
          </p:cNvPr>
          <p:cNvSpPr/>
          <p:nvPr/>
        </p:nvSpPr>
        <p:spPr>
          <a:xfrm>
            <a:off x="9686171" y="3828421"/>
            <a:ext cx="176286" cy="10649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xmlns="" id="{2CDB44E0-C438-4F2E-824A-966C7AED5D29}"/>
              </a:ext>
            </a:extLst>
          </p:cNvPr>
          <p:cNvSpPr/>
          <p:nvPr/>
        </p:nvSpPr>
        <p:spPr>
          <a:xfrm>
            <a:off x="7744462" y="4332788"/>
            <a:ext cx="1753406"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FFFFFF"/>
                </a:solidFill>
                <a:effectLst/>
                <a:uLnTx/>
                <a:uFillTx/>
                <a:latin typeface="Arial" panose="020B0604020202020204" pitchFamily="34" charset="0"/>
                <a:ea typeface="+mn-ea"/>
                <a:cs typeface="+mn-cs"/>
              </a:rPr>
              <a:t>Best value for the price </a:t>
            </a:r>
            <a:endParaRPr kumimoji="0" lang="en-US" sz="12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7" name="Rectangle 56">
            <a:extLst>
              <a:ext uri="{FF2B5EF4-FFF2-40B4-BE49-F238E27FC236}">
                <a16:creationId xmlns:a16="http://schemas.microsoft.com/office/drawing/2014/main" xmlns="" id="{882EF831-8D2A-4A35-8C5F-3086D9BE67D1}"/>
              </a:ext>
            </a:extLst>
          </p:cNvPr>
          <p:cNvSpPr/>
          <p:nvPr/>
        </p:nvSpPr>
        <p:spPr>
          <a:xfrm>
            <a:off x="5497800" y="5435405"/>
            <a:ext cx="1753406"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effectLst/>
                <a:uLnTx/>
                <a:uFillTx/>
                <a:latin typeface="Arial" panose="020B0604020202020204" pitchFamily="34" charset="0"/>
                <a:ea typeface="+mn-ea"/>
                <a:cs typeface="+mn-cs"/>
              </a:rPr>
              <a:t>Best elasticity for the price </a:t>
            </a:r>
            <a:endParaRPr kumimoji="0" lang="en-US" sz="1000" b="0" i="0" u="none" strike="noStrike" kern="1200" cap="none" spc="0" normalizeH="0" baseline="0" noProof="0" dirty="0">
              <a:ln>
                <a:noFill/>
              </a:ln>
              <a:effectLst/>
              <a:uLnTx/>
              <a:uFillTx/>
              <a:latin typeface="Arial" panose="020B0604020202020204" pitchFamily="34" charset="0"/>
              <a:ea typeface="+mn-ea"/>
              <a:cs typeface="+mn-cs"/>
            </a:endParaRPr>
          </a:p>
        </p:txBody>
      </p:sp>
      <p:sp>
        <p:nvSpPr>
          <p:cNvPr id="58" name="Rectangle 57">
            <a:extLst>
              <a:ext uri="{FF2B5EF4-FFF2-40B4-BE49-F238E27FC236}">
                <a16:creationId xmlns:a16="http://schemas.microsoft.com/office/drawing/2014/main" xmlns="" id="{35E70F6E-7859-4D3C-963E-3A18E1647B4B}"/>
              </a:ext>
            </a:extLst>
          </p:cNvPr>
          <p:cNvSpPr/>
          <p:nvPr/>
        </p:nvSpPr>
        <p:spPr>
          <a:xfrm>
            <a:off x="7744462" y="6185053"/>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Total Time To Live (TTL) is free</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xmlns="" id="{479830AD-64A0-444D-BDB3-91CFBE5F695E}"/>
              </a:ext>
            </a:extLst>
          </p:cNvPr>
          <p:cNvSpPr/>
          <p:nvPr/>
        </p:nvSpPr>
        <p:spPr>
          <a:xfrm>
            <a:off x="5434780" y="5922297"/>
            <a:ext cx="2070659"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No need to segment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into read and write workloads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w/ unified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and</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normalized throughput currency - RUs</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xmlns="" id="{FA3689A7-E917-4057-9E64-0733257A9CA3}"/>
              </a:ext>
            </a:extLst>
          </p:cNvPr>
          <p:cNvSpPr/>
          <p:nvPr/>
        </p:nvSpPr>
        <p:spPr>
          <a:xfrm>
            <a:off x="7505439" y="5426239"/>
            <a:ext cx="1944841"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Saturation of provisioned capacity via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sub-core</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multiplexing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1" name="Rectangle 60">
            <a:extLst>
              <a:ext uri="{FF2B5EF4-FFF2-40B4-BE49-F238E27FC236}">
                <a16:creationId xmlns:a16="http://schemas.microsoft.com/office/drawing/2014/main" xmlns="" id="{DAC4AA1D-A669-441F-B37D-EFADB8DCA7F0}"/>
              </a:ext>
            </a:extLst>
          </p:cNvPr>
          <p:cNvSpPr/>
          <p:nvPr/>
        </p:nvSpPr>
        <p:spPr>
          <a:xfrm>
            <a:off x="9862457" y="5458785"/>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Deep integration w/ Azure Networking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2" name="Rectangle 61">
            <a:extLst>
              <a:ext uri="{FF2B5EF4-FFF2-40B4-BE49-F238E27FC236}">
                <a16:creationId xmlns:a16="http://schemas.microsoft.com/office/drawing/2014/main" xmlns="" id="{A7E179EE-16B1-40F8-9548-7B961FB938E8}"/>
              </a:ext>
            </a:extLst>
          </p:cNvPr>
          <p:cNvSpPr/>
          <p:nvPr/>
        </p:nvSpPr>
        <p:spPr>
          <a:xfrm>
            <a:off x="10003341" y="6083060"/>
            <a:ext cx="175340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Enterprise-ready (security, compliance, encryption) at no additional cost </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grpSp>
        <p:nvGrpSpPr>
          <p:cNvPr id="63" name="Group 62">
            <a:extLst>
              <a:ext uri="{FF2B5EF4-FFF2-40B4-BE49-F238E27FC236}">
                <a16:creationId xmlns:a16="http://schemas.microsoft.com/office/drawing/2014/main" xmlns="" id="{B02DDDBA-6FBD-4446-B820-00B5380B92F4}"/>
              </a:ext>
            </a:extLst>
          </p:cNvPr>
          <p:cNvGrpSpPr/>
          <p:nvPr/>
        </p:nvGrpSpPr>
        <p:grpSpPr>
          <a:xfrm>
            <a:off x="6980453" y="4213026"/>
            <a:ext cx="502095" cy="446397"/>
            <a:chOff x="8376458" y="5925518"/>
            <a:chExt cx="1045926" cy="901512"/>
          </a:xfrm>
          <a:noFill/>
        </p:grpSpPr>
        <p:sp>
          <p:nvSpPr>
            <p:cNvPr id="64" name="Star: 4 Points 8">
              <a:extLst>
                <a:ext uri="{FF2B5EF4-FFF2-40B4-BE49-F238E27FC236}">
                  <a16:creationId xmlns:a16="http://schemas.microsoft.com/office/drawing/2014/main" xmlns="" id="{8ECCED33-5DC0-420C-B44C-711BA7205D5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 name="Star: 4 Points 8">
              <a:extLst>
                <a:ext uri="{FF2B5EF4-FFF2-40B4-BE49-F238E27FC236}">
                  <a16:creationId xmlns:a16="http://schemas.microsoft.com/office/drawing/2014/main" xmlns="" id="{3A977897-F8B5-4C3D-8E7F-D9FCB2F7BBD4}"/>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 name="Oval 65">
              <a:extLst>
                <a:ext uri="{FF2B5EF4-FFF2-40B4-BE49-F238E27FC236}">
                  <a16:creationId xmlns:a16="http://schemas.microsoft.com/office/drawing/2014/main" xmlns="" id="{1F42DB17-E9D0-4826-BF38-C4ED11AC0371}"/>
                </a:ext>
              </a:extLst>
            </p:cNvPr>
            <p:cNvSpPr/>
            <p:nvPr/>
          </p:nvSpPr>
          <p:spPr bwMode="auto">
            <a:xfrm>
              <a:off x="8567675" y="6095745"/>
              <a:ext cx="647663" cy="64766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 name="Oval 9">
              <a:extLst>
                <a:ext uri="{FF2B5EF4-FFF2-40B4-BE49-F238E27FC236}">
                  <a16:creationId xmlns:a16="http://schemas.microsoft.com/office/drawing/2014/main" xmlns="" id="{09808A44-0E94-4D73-A36E-7821D6A6DD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Tree>
    <p:extLst>
      <p:ext uri="{BB962C8B-B14F-4D97-AF65-F5344CB8AC3E}">
        <p14:creationId xmlns:p14="http://schemas.microsoft.com/office/powerpoint/2010/main" xmlns="" val="31833510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B04FBC-C2D4-4428-882B-D6C31D4515D9}"/>
              </a:ext>
            </a:extLst>
          </p:cNvPr>
          <p:cNvSpPr>
            <a:spLocks noGrp="1"/>
          </p:cNvSpPr>
          <p:nvPr>
            <p:ph type="title"/>
          </p:nvPr>
        </p:nvSpPr>
        <p:spPr>
          <a:xfrm>
            <a:off x="181918" y="260937"/>
            <a:ext cx="5062511" cy="1499616"/>
          </a:xfrm>
        </p:spPr>
        <p:txBody>
          <a:bodyPr vert="horz" lIns="91440" tIns="45720" rIns="91440" bIns="45720" rtlCol="0" anchor="ctr">
            <a:normAutofit/>
          </a:bodyPr>
          <a:lstStyle/>
          <a:p>
            <a:pPr algn="l" defTabSz="914400"/>
            <a:r>
              <a:rPr lang="en-US" sz="4000" kern="1200" cap="none" dirty="0">
                <a:solidFill>
                  <a:srgbClr val="FFFFFF"/>
                </a:solidFill>
                <a:ea typeface="+mj-ea"/>
              </a:rPr>
              <a:t>Azure Cosmos DB</a:t>
            </a:r>
            <a:br>
              <a:rPr lang="en-US" sz="4000" kern="1200" cap="none" dirty="0">
                <a:solidFill>
                  <a:srgbClr val="FFFFFF"/>
                </a:solidFill>
                <a:ea typeface="+mj-ea"/>
              </a:rPr>
            </a:br>
            <a:r>
              <a:rPr lang="en-US" sz="4000" kern="1200" cap="none" dirty="0">
                <a:solidFill>
                  <a:srgbClr val="FFFFFF"/>
                </a:solidFill>
                <a:ea typeface="+mj-ea"/>
              </a:rPr>
              <a:t>Reserved Capacity</a:t>
            </a:r>
          </a:p>
        </p:txBody>
      </p:sp>
      <p:sp>
        <p:nvSpPr>
          <p:cNvPr id="3" name="Text Placeholder 2">
            <a:extLst>
              <a:ext uri="{FF2B5EF4-FFF2-40B4-BE49-F238E27FC236}">
                <a16:creationId xmlns:a16="http://schemas.microsoft.com/office/drawing/2014/main" xmlns="" id="{7469B150-FED2-4C2F-8844-7883CA6E7B15}"/>
              </a:ext>
            </a:extLst>
          </p:cNvPr>
          <p:cNvSpPr>
            <a:spLocks noGrp="1"/>
          </p:cNvSpPr>
          <p:nvPr>
            <p:ph type="body" sz="quarter" idx="10"/>
          </p:nvPr>
        </p:nvSpPr>
        <p:spPr>
          <a:xfrm>
            <a:off x="181918" y="1760553"/>
            <a:ext cx="5081232" cy="3931920"/>
          </a:xfrm>
        </p:spPr>
        <p:txBody>
          <a:bodyPr vert="horz" lIns="91440" tIns="45720" rIns="91440" bIns="45720" rtlCol="0">
            <a:normAutofit/>
          </a:bodyPr>
          <a:lstStyle/>
          <a:p>
            <a:pPr defTabSz="914400">
              <a:lnSpc>
                <a:spcPct val="90000"/>
              </a:lnSpc>
            </a:pPr>
            <a:r>
              <a:rPr lang="en-US" sz="1700" dirty="0">
                <a:solidFill>
                  <a:srgbClr val="FFFFFF"/>
                </a:solidFill>
                <a:latin typeface="+mn-lt"/>
                <a:cs typeface="+mn-cs"/>
              </a:rPr>
              <a:t>Azure Cosmos DB Reserved Capacity helps you save money by pre-paying for one-year or three-years of Cosmos DB capacity allowing you to get a discount on the Cosmos DB resources, e.g., databases, containers (tables/collections/graphs) you use. </a:t>
            </a:r>
          </a:p>
          <a:p>
            <a:pPr defTabSz="914400">
              <a:lnSpc>
                <a:spcPct val="90000"/>
              </a:lnSpc>
            </a:pPr>
            <a:r>
              <a:rPr lang="en-US" sz="1700" dirty="0">
                <a:solidFill>
                  <a:srgbClr val="FFFFFF"/>
                </a:solidFill>
                <a:latin typeface="+mn-lt"/>
                <a:cs typeface="+mn-cs"/>
              </a:rPr>
              <a:t>Azure Cosmos DB Reserved Capacity can significantly reduce your Cosmos DB costs—up to 65 percent on regular prices–with one-year or three-year upfront commitment. </a:t>
            </a:r>
          </a:p>
          <a:p>
            <a:pPr defTabSz="914400">
              <a:lnSpc>
                <a:spcPct val="90000"/>
              </a:lnSpc>
            </a:pPr>
            <a:r>
              <a:rPr lang="en-US" sz="1700" dirty="0">
                <a:solidFill>
                  <a:srgbClr val="FFFFFF"/>
                </a:solidFill>
                <a:latin typeface="+mn-lt"/>
                <a:cs typeface="+mn-cs"/>
              </a:rPr>
              <a:t>Reserved Capacity provides a billing discount and does not affect the runtime state of your Cosmos DB resources.</a:t>
            </a:r>
          </a:p>
          <a:p>
            <a:pPr indent="-228600" defTabSz="914400">
              <a:lnSpc>
                <a:spcPct val="90000"/>
              </a:lnSpc>
              <a:buFont typeface="Arial" panose="020B0604020202020204" pitchFamily="34" charset="0"/>
              <a:buChar char="•"/>
            </a:pPr>
            <a:endParaRPr lang="en-US" sz="1700" dirty="0">
              <a:solidFill>
                <a:srgbClr val="FFFFFF"/>
              </a:solidFill>
              <a:latin typeface="+mn-lt"/>
              <a:cs typeface="+mn-cs"/>
            </a:endParaRPr>
          </a:p>
        </p:txBody>
      </p:sp>
      <p:graphicFrame>
        <p:nvGraphicFramePr>
          <p:cNvPr id="6" name="Table 5">
            <a:extLst>
              <a:ext uri="{FF2B5EF4-FFF2-40B4-BE49-F238E27FC236}">
                <a16:creationId xmlns:a16="http://schemas.microsoft.com/office/drawing/2014/main" xmlns="" id="{082916C3-4D93-4E6E-A127-3A1F216FA79A}"/>
              </a:ext>
            </a:extLst>
          </p:cNvPr>
          <p:cNvGraphicFramePr>
            <a:graphicFrameLocks noGrp="1"/>
          </p:cNvGraphicFramePr>
          <p:nvPr/>
        </p:nvGraphicFramePr>
        <p:xfrm>
          <a:off x="6291304" y="640507"/>
          <a:ext cx="4669322" cy="2888650"/>
        </p:xfrm>
        <a:graphic>
          <a:graphicData uri="http://schemas.openxmlformats.org/drawingml/2006/table">
            <a:tbl>
              <a:tblPr firstRow="1" firstCol="1" bandRow="1">
                <a:noFill/>
                <a:tableStyleId>{5C22544A-7EE6-4342-B048-85BDC9FD1C3A}</a:tableStyleId>
              </a:tblPr>
              <a:tblGrid>
                <a:gridCol w="1505634">
                  <a:extLst>
                    <a:ext uri="{9D8B030D-6E8A-4147-A177-3AD203B41FA5}">
                      <a16:colId xmlns:a16="http://schemas.microsoft.com/office/drawing/2014/main" xmlns="" val="1232228675"/>
                    </a:ext>
                  </a:extLst>
                </a:gridCol>
                <a:gridCol w="717776">
                  <a:extLst>
                    <a:ext uri="{9D8B030D-6E8A-4147-A177-3AD203B41FA5}">
                      <a16:colId xmlns:a16="http://schemas.microsoft.com/office/drawing/2014/main" xmlns="" val="3898732442"/>
                    </a:ext>
                  </a:extLst>
                </a:gridCol>
                <a:gridCol w="864068">
                  <a:extLst>
                    <a:ext uri="{9D8B030D-6E8A-4147-A177-3AD203B41FA5}">
                      <a16:colId xmlns:a16="http://schemas.microsoft.com/office/drawing/2014/main" xmlns="" val="1073098866"/>
                    </a:ext>
                  </a:extLst>
                </a:gridCol>
                <a:gridCol w="717776">
                  <a:extLst>
                    <a:ext uri="{9D8B030D-6E8A-4147-A177-3AD203B41FA5}">
                      <a16:colId xmlns:a16="http://schemas.microsoft.com/office/drawing/2014/main" xmlns="" val="3817410430"/>
                    </a:ext>
                  </a:extLst>
                </a:gridCol>
                <a:gridCol w="864068">
                  <a:extLst>
                    <a:ext uri="{9D8B030D-6E8A-4147-A177-3AD203B41FA5}">
                      <a16:colId xmlns:a16="http://schemas.microsoft.com/office/drawing/2014/main" xmlns="" val="237717581"/>
                    </a:ext>
                  </a:extLst>
                </a:gridCol>
              </a:tblGrid>
              <a:tr h="315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 </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gridSpan="2">
                  <a:txBody>
                    <a:bodyPr/>
                    <a:lstStyle/>
                    <a:p>
                      <a:pPr marL="0" marR="0">
                        <a:lnSpc>
                          <a:spcPct val="107000"/>
                        </a:lnSpc>
                        <a:spcBef>
                          <a:spcPts val="0"/>
                        </a:spcBef>
                        <a:spcAft>
                          <a:spcPts val="800"/>
                        </a:spcAft>
                      </a:pPr>
                      <a:r>
                        <a:rPr lang="en-US" sz="1000" b="1" dirty="0">
                          <a:solidFill>
                            <a:schemeClr val="tx1">
                              <a:lumMod val="75000"/>
                              <a:lumOff val="25000"/>
                            </a:schemeClr>
                          </a:solidFill>
                          <a:effectLst/>
                        </a:rPr>
                        <a:t>1 Year</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hMerge="1">
                  <a:txBody>
                    <a:bodyPr/>
                    <a:lstStyle/>
                    <a:p>
                      <a:endParaRPr lang="en-US"/>
                    </a:p>
                  </a:txBody>
                  <a:tcPr/>
                </a:tc>
                <a:tc gridSpan="2">
                  <a:txBody>
                    <a:bodyPr/>
                    <a:lstStyle/>
                    <a:p>
                      <a:pPr marL="0" marR="0">
                        <a:lnSpc>
                          <a:spcPct val="107000"/>
                        </a:lnSpc>
                        <a:spcBef>
                          <a:spcPts val="0"/>
                        </a:spcBef>
                        <a:spcAft>
                          <a:spcPts val="800"/>
                        </a:spcAft>
                      </a:pPr>
                      <a:r>
                        <a:rPr lang="en-US" sz="1000" b="1" dirty="0">
                          <a:solidFill>
                            <a:schemeClr val="tx1">
                              <a:lumMod val="75000"/>
                              <a:lumOff val="25000"/>
                            </a:schemeClr>
                          </a:solidFill>
                          <a:effectLst/>
                        </a:rPr>
                        <a:t>3 Year</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hMerge="1">
                  <a:txBody>
                    <a:bodyPr/>
                    <a:lstStyle/>
                    <a:p>
                      <a:endParaRPr lang="en-US"/>
                    </a:p>
                  </a:txBody>
                  <a:tcPr/>
                </a:tc>
                <a:extLst>
                  <a:ext uri="{0D108BD9-81ED-4DB2-BD59-A6C34878D82A}">
                    <a16:rowId xmlns:a16="http://schemas.microsoft.com/office/drawing/2014/main" xmlns="" val="685877820"/>
                  </a:ext>
                </a:extLst>
              </a:tr>
              <a:tr h="552926">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Throughput</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Single Region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Multiple Regions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Single Region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Multiple Regions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xmlns="" val="2465949622"/>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First 100K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xmlns="" val="1910818947"/>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Next 400K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xmlns="" val="2324899003"/>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Next 2.5M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50%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xmlns="" val="2710328848"/>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Over 3M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50%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60%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65%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xmlns="" val="1821259956"/>
                  </a:ext>
                </a:extLst>
              </a:tr>
            </a:tbl>
          </a:graphicData>
        </a:graphic>
      </p:graphicFrame>
      <p:graphicFrame>
        <p:nvGraphicFramePr>
          <p:cNvPr id="7" name="Table 6">
            <a:extLst>
              <a:ext uri="{FF2B5EF4-FFF2-40B4-BE49-F238E27FC236}">
                <a16:creationId xmlns:a16="http://schemas.microsoft.com/office/drawing/2014/main" xmlns="" id="{7F1C6DF5-F872-46F3-BDFB-70443D293967}"/>
              </a:ext>
            </a:extLst>
          </p:cNvPr>
          <p:cNvGraphicFramePr>
            <a:graphicFrameLocks noGrp="1"/>
          </p:cNvGraphicFramePr>
          <p:nvPr/>
        </p:nvGraphicFramePr>
        <p:xfrm>
          <a:off x="6143281" y="4311310"/>
          <a:ext cx="4874310" cy="2106289"/>
        </p:xfrm>
        <a:graphic>
          <a:graphicData uri="http://schemas.openxmlformats.org/drawingml/2006/table">
            <a:tbl>
              <a:tblPr firstRow="1" firstCol="1" bandRow="1">
                <a:tableStyleId>{5940675A-B579-460E-94D1-54222C63F5DA}</a:tableStyleId>
              </a:tblPr>
              <a:tblGrid>
                <a:gridCol w="927308">
                  <a:extLst>
                    <a:ext uri="{9D8B030D-6E8A-4147-A177-3AD203B41FA5}">
                      <a16:colId xmlns:a16="http://schemas.microsoft.com/office/drawing/2014/main" xmlns="" val="2509708242"/>
                    </a:ext>
                  </a:extLst>
                </a:gridCol>
                <a:gridCol w="915419">
                  <a:extLst>
                    <a:ext uri="{9D8B030D-6E8A-4147-A177-3AD203B41FA5}">
                      <a16:colId xmlns:a16="http://schemas.microsoft.com/office/drawing/2014/main" xmlns="" val="371384804"/>
                    </a:ext>
                  </a:extLst>
                </a:gridCol>
                <a:gridCol w="915419">
                  <a:extLst>
                    <a:ext uri="{9D8B030D-6E8A-4147-A177-3AD203B41FA5}">
                      <a16:colId xmlns:a16="http://schemas.microsoft.com/office/drawing/2014/main" xmlns="" val="2904001647"/>
                    </a:ext>
                  </a:extLst>
                </a:gridCol>
                <a:gridCol w="1058082">
                  <a:extLst>
                    <a:ext uri="{9D8B030D-6E8A-4147-A177-3AD203B41FA5}">
                      <a16:colId xmlns:a16="http://schemas.microsoft.com/office/drawing/2014/main" xmlns="" val="2955896942"/>
                    </a:ext>
                  </a:extLst>
                </a:gridCol>
                <a:gridCol w="1058082">
                  <a:extLst>
                    <a:ext uri="{9D8B030D-6E8A-4147-A177-3AD203B41FA5}">
                      <a16:colId xmlns:a16="http://schemas.microsoft.com/office/drawing/2014/main" xmlns="" val="3352944948"/>
                    </a:ext>
                  </a:extLst>
                </a:gridCol>
              </a:tblGrid>
              <a:tr h="201333">
                <a:tc>
                  <a:txBody>
                    <a:bodyPr/>
                    <a:lstStyle/>
                    <a:p>
                      <a:pPr marL="0" marR="0">
                        <a:lnSpc>
                          <a:spcPct val="107000"/>
                        </a:lnSpc>
                        <a:spcBef>
                          <a:spcPts val="0"/>
                        </a:spcBef>
                        <a:spcAft>
                          <a:spcPts val="800"/>
                        </a:spcAft>
                      </a:pPr>
                      <a:r>
                        <a:rPr lang="en-US" sz="900" b="1" dirty="0">
                          <a:effectLst/>
                        </a:rPr>
                        <a:t>Amount</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1 Year – single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3 Year - single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1 Year - multiple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3 Year - multiple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xmlns="" val="1812851443"/>
                  </a:ext>
                </a:extLst>
              </a:tr>
              <a:tr h="201333">
                <a:tc>
                  <a:txBody>
                    <a:bodyPr/>
                    <a:lstStyle/>
                    <a:p>
                      <a:pPr marL="0" marR="0">
                        <a:lnSpc>
                          <a:spcPct val="107000"/>
                        </a:lnSpc>
                        <a:spcBef>
                          <a:spcPts val="0"/>
                        </a:spcBef>
                        <a:spcAft>
                          <a:spcPts val="800"/>
                        </a:spcAft>
                      </a:pPr>
                      <a:r>
                        <a:rPr lang="en-US" sz="900" dirty="0">
                          <a:effectLst/>
                        </a:rPr>
                        <a:t>100,000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25.00%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35.00%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xmlns="" val="2548800879"/>
                  </a:ext>
                </a:extLst>
              </a:tr>
              <a:tr h="201333">
                <a:tc>
                  <a:txBody>
                    <a:bodyPr/>
                    <a:lstStyle/>
                    <a:p>
                      <a:pPr marL="0" marR="0">
                        <a:lnSpc>
                          <a:spcPct val="107000"/>
                        </a:lnSpc>
                        <a:spcBef>
                          <a:spcPts val="0"/>
                        </a:spcBef>
                        <a:spcAft>
                          <a:spcPts val="800"/>
                        </a:spcAft>
                      </a:pPr>
                      <a:r>
                        <a:rPr lang="en-US" sz="900" dirty="0">
                          <a:effectLst/>
                        </a:rPr>
                        <a:t>500,000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xmlns="" val="3333549154"/>
                  </a:ext>
                </a:extLst>
              </a:tr>
              <a:tr h="201333">
                <a:tc>
                  <a:txBody>
                    <a:bodyPr/>
                    <a:lstStyle/>
                    <a:p>
                      <a:pPr marL="0" marR="0">
                        <a:lnSpc>
                          <a:spcPct val="107000"/>
                        </a:lnSpc>
                        <a:spcBef>
                          <a:spcPts val="0"/>
                        </a:spcBef>
                        <a:spcAft>
                          <a:spcPts val="800"/>
                        </a:spcAft>
                      </a:pPr>
                      <a:r>
                        <a:rPr lang="en-US" sz="900" dirty="0">
                          <a:effectLst/>
                        </a:rPr>
                        <a:t>1,000,000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27.00%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39.50%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32.00%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44.50%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xmlns="" val="777616370"/>
                  </a:ext>
                </a:extLst>
              </a:tr>
              <a:tr h="201333">
                <a:tc>
                  <a:txBody>
                    <a:bodyPr/>
                    <a:lstStyle/>
                    <a:p>
                      <a:pPr marL="0" marR="0">
                        <a:lnSpc>
                          <a:spcPct val="107000"/>
                        </a:lnSpc>
                        <a:spcBef>
                          <a:spcPts val="0"/>
                        </a:spcBef>
                        <a:spcAft>
                          <a:spcPts val="800"/>
                        </a:spcAft>
                      </a:pPr>
                      <a:r>
                        <a:rPr lang="en-US" sz="900" dirty="0">
                          <a:effectLst/>
                        </a:rPr>
                        <a:t>2,000,000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28.50%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42.25%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33.50%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47.25%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xmlns="" val="1835791685"/>
                  </a:ext>
                </a:extLst>
              </a:tr>
              <a:tr h="201333">
                <a:tc>
                  <a:txBody>
                    <a:bodyPr/>
                    <a:lstStyle/>
                    <a:p>
                      <a:pPr marL="0" marR="0">
                        <a:lnSpc>
                          <a:spcPct val="107000"/>
                        </a:lnSpc>
                        <a:spcBef>
                          <a:spcPts val="0"/>
                        </a:spcBef>
                        <a:spcAft>
                          <a:spcPts val="800"/>
                        </a:spcAft>
                      </a:pPr>
                      <a:r>
                        <a:rPr lang="en-US" sz="900" dirty="0">
                          <a:effectLst/>
                        </a:rPr>
                        <a:t>3,000,000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43.17%</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48.17%</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xmlns="" val="2030654210"/>
                  </a:ext>
                </a:extLst>
              </a:tr>
              <a:tr h="201333">
                <a:tc>
                  <a:txBody>
                    <a:bodyPr/>
                    <a:lstStyle/>
                    <a:p>
                      <a:pPr marL="0" marR="0">
                        <a:lnSpc>
                          <a:spcPct val="107000"/>
                        </a:lnSpc>
                        <a:spcBef>
                          <a:spcPts val="0"/>
                        </a:spcBef>
                        <a:spcAft>
                          <a:spcPts val="800"/>
                        </a:spcAft>
                      </a:pPr>
                      <a:r>
                        <a:rPr lang="en-US" sz="900" dirty="0">
                          <a:effectLst/>
                        </a:rPr>
                        <a:t>5,000,000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35.40%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49.90%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40.40%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54.90%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xmlns="" val="784941137"/>
                  </a:ext>
                </a:extLst>
              </a:tr>
              <a:tr h="201333">
                <a:tc>
                  <a:txBody>
                    <a:bodyPr/>
                    <a:lstStyle/>
                    <a:p>
                      <a:pPr marL="0" marR="0">
                        <a:lnSpc>
                          <a:spcPct val="107000"/>
                        </a:lnSpc>
                        <a:spcBef>
                          <a:spcPts val="0"/>
                        </a:spcBef>
                        <a:spcAft>
                          <a:spcPts val="800"/>
                        </a:spcAft>
                      </a:pPr>
                      <a:r>
                        <a:rPr lang="en-US" sz="900" dirty="0">
                          <a:effectLst/>
                        </a:rPr>
                        <a:t>10,000,000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40.20%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54.95%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45.20%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59.95%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xmlns="" val="903208541"/>
                  </a:ext>
                </a:extLst>
              </a:tr>
              <a:tr h="201333">
                <a:tc>
                  <a:txBody>
                    <a:bodyPr/>
                    <a:lstStyle/>
                    <a:p>
                      <a:pPr marL="0" marR="0">
                        <a:lnSpc>
                          <a:spcPct val="107000"/>
                        </a:lnSpc>
                        <a:spcBef>
                          <a:spcPts val="0"/>
                        </a:spcBef>
                        <a:spcAft>
                          <a:spcPts val="800"/>
                        </a:spcAft>
                      </a:pPr>
                      <a:r>
                        <a:rPr lang="en-US" sz="900" dirty="0">
                          <a:effectLst/>
                        </a:rPr>
                        <a:t>20,000,000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42.60%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57.48%</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47.60%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62.48%</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xmlns="" val="2261309869"/>
                  </a:ext>
                </a:extLst>
              </a:tr>
              <a:tr h="201333">
                <a:tc>
                  <a:txBody>
                    <a:bodyPr/>
                    <a:lstStyle/>
                    <a:p>
                      <a:pPr marL="0" marR="0">
                        <a:lnSpc>
                          <a:spcPct val="107000"/>
                        </a:lnSpc>
                        <a:spcBef>
                          <a:spcPts val="0"/>
                        </a:spcBef>
                        <a:spcAft>
                          <a:spcPts val="800"/>
                        </a:spcAft>
                      </a:pPr>
                      <a:r>
                        <a:rPr lang="en-US" sz="900" dirty="0">
                          <a:effectLst/>
                        </a:rPr>
                        <a:t>30,000,000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43.40%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58.32%</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48.40%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63.32%</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xmlns="" val="3082621335"/>
                  </a:ext>
                </a:extLst>
              </a:tr>
            </a:tbl>
          </a:graphicData>
        </a:graphic>
      </p:graphicFrame>
      <p:sp>
        <p:nvSpPr>
          <p:cNvPr id="12" name="Rectangle 11">
            <a:extLst>
              <a:ext uri="{FF2B5EF4-FFF2-40B4-BE49-F238E27FC236}">
                <a16:creationId xmlns:a16="http://schemas.microsoft.com/office/drawing/2014/main" xmlns="" id="{8765611E-ECB2-4AAB-85B8-2757A5D1FD24}"/>
              </a:ext>
            </a:extLst>
          </p:cNvPr>
          <p:cNvSpPr/>
          <p:nvPr/>
        </p:nvSpPr>
        <p:spPr>
          <a:xfrm>
            <a:off x="6105361" y="3953704"/>
            <a:ext cx="154705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Effective Discounts</a:t>
            </a:r>
            <a:endParaRPr kumimoji="0" lang="en-US" sz="1000" b="1"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10" name="Rectangle 9">
            <a:extLst>
              <a:ext uri="{FF2B5EF4-FFF2-40B4-BE49-F238E27FC236}">
                <a16:creationId xmlns:a16="http://schemas.microsoft.com/office/drawing/2014/main" xmlns="" id="{F8B1DAAB-E398-4103-BEB6-875D1632BCD8}"/>
              </a:ext>
            </a:extLst>
          </p:cNvPr>
          <p:cNvSpPr/>
          <p:nvPr/>
        </p:nvSpPr>
        <p:spPr>
          <a:xfrm>
            <a:off x="6086640" y="260937"/>
            <a:ext cx="154705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Marginal Discounts</a:t>
            </a:r>
            <a:endParaRPr kumimoji="0" lang="en-US" sz="1000" b="1"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xmlns="" val="244569623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798FD9-AEFE-43CA-BA83-2E99A4F26D0A}"/>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xmlns="" id="{F02B40F5-B965-4082-867D-03EE21226A29}"/>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Data Modeling</a:t>
            </a:r>
            <a:endParaRPr lang="en-US" dirty="0"/>
          </a:p>
        </p:txBody>
      </p:sp>
    </p:spTree>
    <p:extLst>
      <p:ext uri="{BB962C8B-B14F-4D97-AF65-F5344CB8AC3E}">
        <p14:creationId xmlns:p14="http://schemas.microsoft.com/office/powerpoint/2010/main" xmlns="" val="18199538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B0CD41-1837-47B1-878B-180AA9AC4E08}"/>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Data Modeling</a:t>
            </a:r>
            <a:endParaRPr lang="en-US" dirty="0"/>
          </a:p>
        </p:txBody>
      </p:sp>
      <p:sp>
        <p:nvSpPr>
          <p:cNvPr id="3" name="Text Placeholder 2">
            <a:extLst>
              <a:ext uri="{FF2B5EF4-FFF2-40B4-BE49-F238E27FC236}">
                <a16:creationId xmlns:a16="http://schemas.microsoft.com/office/drawing/2014/main" xmlns="" id="{1574883B-5760-4A3E-911B-E919783AAC04}"/>
              </a:ext>
            </a:extLst>
          </p:cNvPr>
          <p:cNvSpPr>
            <a:spLocks noGrp="1"/>
          </p:cNvSpPr>
          <p:nvPr>
            <p:ph type="body" sz="quarter" idx="11"/>
          </p:nvPr>
        </p:nvSpPr>
        <p:spPr>
          <a:xfrm>
            <a:off x="269874" y="1584156"/>
            <a:ext cx="11452939" cy="5970865"/>
          </a:xfrm>
        </p:spPr>
        <p:txBody>
          <a:bodyPr/>
          <a:lstStyle/>
          <a:p>
            <a:r>
              <a:rPr lang="en-US" sz="2400" dirty="0"/>
              <a:t>Is just as important with relational data!</a:t>
            </a:r>
          </a:p>
          <a:p>
            <a:endParaRPr lang="en-US" sz="2400" dirty="0"/>
          </a:p>
          <a:p>
            <a:r>
              <a:rPr lang="en-US" sz="2400" dirty="0"/>
              <a:t>There’s still a schema – just enforced at the application level</a:t>
            </a:r>
          </a:p>
          <a:p>
            <a:endParaRPr lang="en-US" sz="2400" dirty="0"/>
          </a:p>
          <a:p>
            <a:r>
              <a:rPr lang="en-US" sz="2400" dirty="0"/>
              <a:t>Plan upfront for best performance &amp; costs</a:t>
            </a:r>
          </a:p>
          <a:p>
            <a:r>
              <a:rPr lang="en-US" sz="2400" dirty="0"/>
              <a:t>	Feedback: “Small collections add up -&gt;$$$”</a:t>
            </a:r>
          </a:p>
          <a:p>
            <a:pPr marL="457200" lvl="1" indent="0">
              <a:buNone/>
            </a:pPr>
            <a:r>
              <a:rPr lang="en-US" sz="2400" dirty="0"/>
              <a:t>	Answer: Smart data modelling will help</a:t>
            </a:r>
          </a:p>
          <a:p>
            <a:endParaRPr lang="en-US" dirty="0"/>
          </a:p>
          <a:p>
            <a:endParaRPr lang="en-US" dirty="0"/>
          </a:p>
        </p:txBody>
      </p:sp>
    </p:spTree>
    <p:extLst>
      <p:ext uri="{BB962C8B-B14F-4D97-AF65-F5344CB8AC3E}">
        <p14:creationId xmlns:p14="http://schemas.microsoft.com/office/powerpoint/2010/main" xmlns="" val="265454653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9187B-EC84-425D-A38E-5AED66970A22}"/>
              </a:ext>
            </a:extLst>
          </p:cNvPr>
          <p:cNvSpPr>
            <a:spLocks noGrp="1"/>
          </p:cNvSpPr>
          <p:nvPr>
            <p:ph type="title"/>
          </p:nvPr>
        </p:nvSpPr>
        <p:spPr/>
        <p:txBody>
          <a:bodyPr/>
          <a:lstStyle/>
          <a:p>
            <a:r>
              <a:rPr lang="en-US" dirty="0"/>
              <a:t>2 Extremes </a:t>
            </a:r>
          </a:p>
        </p:txBody>
      </p:sp>
      <p:pic>
        <p:nvPicPr>
          <p:cNvPr id="7" name="Graphic 6" descr="Laptop">
            <a:extLst>
              <a:ext uri="{FF2B5EF4-FFF2-40B4-BE49-F238E27FC236}">
                <a16:creationId xmlns:a16="http://schemas.microsoft.com/office/drawing/2014/main" xmlns="" id="{399EDEB5-506A-47D7-B0DA-C2E44BA77499}"/>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21615" y="3585187"/>
            <a:ext cx="914400" cy="914400"/>
          </a:xfrm>
          <a:prstGeom prst="rect">
            <a:avLst/>
          </a:prstGeom>
        </p:spPr>
      </p:pic>
      <p:pic>
        <p:nvPicPr>
          <p:cNvPr id="9" name="Graphic 8" descr="Database">
            <a:extLst>
              <a:ext uri="{FF2B5EF4-FFF2-40B4-BE49-F238E27FC236}">
                <a16:creationId xmlns:a16="http://schemas.microsoft.com/office/drawing/2014/main" xmlns="" id="{6B6C1196-BB99-418B-BC76-D5CB465FC51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438369" y="2750104"/>
            <a:ext cx="914400" cy="914400"/>
          </a:xfrm>
          <a:prstGeom prst="rect">
            <a:avLst/>
          </a:prstGeom>
        </p:spPr>
      </p:pic>
      <p:pic>
        <p:nvPicPr>
          <p:cNvPr id="2054" name="Picture 6" descr="Image result for server icon">
            <a:extLst>
              <a:ext uri="{FF2B5EF4-FFF2-40B4-BE49-F238E27FC236}">
                <a16:creationId xmlns:a16="http://schemas.microsoft.com/office/drawing/2014/main" xmlns="" id="{B1F19D55-522F-4FC2-97E8-28531D7D5184}"/>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258584" y="3522518"/>
            <a:ext cx="977069" cy="977069"/>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Arrow: Left-Right 9">
            <a:extLst>
              <a:ext uri="{FF2B5EF4-FFF2-40B4-BE49-F238E27FC236}">
                <a16:creationId xmlns:a16="http://schemas.microsoft.com/office/drawing/2014/main" xmlns="" id="{18C318BE-5162-4332-AFBD-2964163A6068}"/>
              </a:ext>
            </a:extLst>
          </p:cNvPr>
          <p:cNvSpPr/>
          <p:nvPr/>
        </p:nvSpPr>
        <p:spPr bwMode="auto">
          <a:xfrm>
            <a:off x="2002972" y="3929745"/>
            <a:ext cx="1055915" cy="238377"/>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sp>
        <p:nvSpPr>
          <p:cNvPr id="14" name="Arrow: Left-Right 13">
            <a:extLst>
              <a:ext uri="{FF2B5EF4-FFF2-40B4-BE49-F238E27FC236}">
                <a16:creationId xmlns:a16="http://schemas.microsoft.com/office/drawing/2014/main" xmlns="" id="{3EBEDA3B-773B-4F3D-9DC2-C0071DB0842B}"/>
              </a:ext>
            </a:extLst>
          </p:cNvPr>
          <p:cNvSpPr/>
          <p:nvPr/>
        </p:nvSpPr>
        <p:spPr bwMode="auto">
          <a:xfrm rot="19492335">
            <a:off x="4453881" y="3521930"/>
            <a:ext cx="1055915" cy="238377"/>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sp>
        <p:nvSpPr>
          <p:cNvPr id="15" name="Arrow: Left-Right 14">
            <a:extLst>
              <a:ext uri="{FF2B5EF4-FFF2-40B4-BE49-F238E27FC236}">
                <a16:creationId xmlns:a16="http://schemas.microsoft.com/office/drawing/2014/main" xmlns="" id="{EA979A32-F03A-4CB8-9B2D-179CEB3C4B10}"/>
              </a:ext>
            </a:extLst>
          </p:cNvPr>
          <p:cNvSpPr/>
          <p:nvPr/>
        </p:nvSpPr>
        <p:spPr bwMode="auto">
          <a:xfrm rot="1956295">
            <a:off x="4492480" y="4397789"/>
            <a:ext cx="1055915" cy="238377"/>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sp>
        <p:nvSpPr>
          <p:cNvPr id="11" name="TextBox 10">
            <a:extLst>
              <a:ext uri="{FF2B5EF4-FFF2-40B4-BE49-F238E27FC236}">
                <a16:creationId xmlns:a16="http://schemas.microsoft.com/office/drawing/2014/main" xmlns="" id="{D5025140-3752-42BF-ACD7-8E35FFAC225C}"/>
              </a:ext>
            </a:extLst>
          </p:cNvPr>
          <p:cNvSpPr txBox="1"/>
          <p:nvPr/>
        </p:nvSpPr>
        <p:spPr>
          <a:xfrm>
            <a:off x="5695859" y="3624986"/>
            <a:ext cx="656911"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SQL</a:t>
            </a:r>
          </a:p>
        </p:txBody>
      </p:sp>
      <p:sp>
        <p:nvSpPr>
          <p:cNvPr id="18" name="TextBox 17">
            <a:extLst>
              <a:ext uri="{FF2B5EF4-FFF2-40B4-BE49-F238E27FC236}">
                <a16:creationId xmlns:a16="http://schemas.microsoft.com/office/drawing/2014/main" xmlns="" id="{468E8050-EC70-4966-9B0D-603784B55BCB}"/>
              </a:ext>
            </a:extLst>
          </p:cNvPr>
          <p:cNvSpPr txBox="1"/>
          <p:nvPr/>
        </p:nvSpPr>
        <p:spPr>
          <a:xfrm>
            <a:off x="5637549" y="5229090"/>
            <a:ext cx="1525252"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NoSQL</a:t>
            </a:r>
          </a:p>
        </p:txBody>
      </p:sp>
      <p:grpSp>
        <p:nvGrpSpPr>
          <p:cNvPr id="3" name="Group 2">
            <a:extLst>
              <a:ext uri="{FF2B5EF4-FFF2-40B4-BE49-F238E27FC236}">
                <a16:creationId xmlns:a16="http://schemas.microsoft.com/office/drawing/2014/main" xmlns="" id="{929D3496-72BC-4F6F-AE3E-1CFD8852E815}"/>
              </a:ext>
            </a:extLst>
          </p:cNvPr>
          <p:cNvGrpSpPr/>
          <p:nvPr/>
        </p:nvGrpSpPr>
        <p:grpSpPr>
          <a:xfrm>
            <a:off x="7548807" y="294374"/>
            <a:ext cx="3196468" cy="3524020"/>
            <a:chOff x="7548806" y="294373"/>
            <a:chExt cx="3196468" cy="3524019"/>
          </a:xfrm>
        </p:grpSpPr>
        <p:pic>
          <p:nvPicPr>
            <p:cNvPr id="2052" name="Picture 4" descr="Cheeseburger with ingredients mid-air : Stock Photo">
              <a:extLst>
                <a:ext uri="{FF2B5EF4-FFF2-40B4-BE49-F238E27FC236}">
                  <a16:creationId xmlns:a16="http://schemas.microsoft.com/office/drawing/2014/main" xmlns="" id="{43A50E1D-44A3-431A-A5B0-BF83D61A2ED8}"/>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7834344" y="294373"/>
              <a:ext cx="2185342" cy="3120886"/>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TextBox 18">
              <a:extLst>
                <a:ext uri="{FF2B5EF4-FFF2-40B4-BE49-F238E27FC236}">
                  <a16:creationId xmlns:a16="http://schemas.microsoft.com/office/drawing/2014/main" xmlns="" id="{4AA2A49B-BCFE-4BD8-99BD-1A00EC6455BB}"/>
                </a:ext>
              </a:extLst>
            </p:cNvPr>
            <p:cNvSpPr txBox="1"/>
            <p:nvPr/>
          </p:nvSpPr>
          <p:spPr>
            <a:xfrm>
              <a:off x="7548806" y="3510615"/>
              <a:ext cx="3196468"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Normalize everything</a:t>
              </a:r>
            </a:p>
          </p:txBody>
        </p:sp>
      </p:grpSp>
      <p:grpSp>
        <p:nvGrpSpPr>
          <p:cNvPr id="4" name="Group 3">
            <a:extLst>
              <a:ext uri="{FF2B5EF4-FFF2-40B4-BE49-F238E27FC236}">
                <a16:creationId xmlns:a16="http://schemas.microsoft.com/office/drawing/2014/main" xmlns="" id="{D0297DBA-4B27-4B90-9A51-9B9487F7E2C9}"/>
              </a:ext>
            </a:extLst>
          </p:cNvPr>
          <p:cNvGrpSpPr/>
          <p:nvPr/>
        </p:nvGrpSpPr>
        <p:grpSpPr>
          <a:xfrm>
            <a:off x="7548807" y="3960409"/>
            <a:ext cx="3196468" cy="2881479"/>
            <a:chOff x="7548806" y="3960407"/>
            <a:chExt cx="3196468" cy="2881478"/>
          </a:xfrm>
        </p:grpSpPr>
        <p:pic>
          <p:nvPicPr>
            <p:cNvPr id="2060" name="Picture 12" descr="Hamburger on white : Stock Photo">
              <a:extLst>
                <a:ext uri="{FF2B5EF4-FFF2-40B4-BE49-F238E27FC236}">
                  <a16:creationId xmlns:a16="http://schemas.microsoft.com/office/drawing/2014/main" xmlns="" id="{6AF3AD54-EEE3-4AD7-9F31-DEC63D473EBA}"/>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7796176" y="3960407"/>
              <a:ext cx="2261677" cy="2503958"/>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a:extLst>
                <a:ext uri="{FF2B5EF4-FFF2-40B4-BE49-F238E27FC236}">
                  <a16:creationId xmlns:a16="http://schemas.microsoft.com/office/drawing/2014/main" xmlns="" id="{45CB0D60-6A61-45C2-A5FB-66F063877C06}"/>
                </a:ext>
              </a:extLst>
            </p:cNvPr>
            <p:cNvSpPr txBox="1"/>
            <p:nvPr/>
          </p:nvSpPr>
          <p:spPr>
            <a:xfrm>
              <a:off x="7548806" y="6534108"/>
              <a:ext cx="3196468"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Embed as 1 piece</a:t>
              </a:r>
            </a:p>
          </p:txBody>
        </p:sp>
      </p:grpSp>
      <p:pic>
        <p:nvPicPr>
          <p:cNvPr id="27" name="Graphic 26" descr="Database">
            <a:extLst>
              <a:ext uri="{FF2B5EF4-FFF2-40B4-BE49-F238E27FC236}">
                <a16:creationId xmlns:a16="http://schemas.microsoft.com/office/drawing/2014/main" xmlns="" id="{370E4C83-B93D-425D-90EF-538ACCB511CA}"/>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468795" y="4293532"/>
            <a:ext cx="914400" cy="914400"/>
          </a:xfrm>
          <a:prstGeom prst="rect">
            <a:avLst/>
          </a:prstGeom>
        </p:spPr>
      </p:pic>
      <p:sp>
        <p:nvSpPr>
          <p:cNvPr id="20" name="TextBox 19">
            <a:extLst>
              <a:ext uri="{FF2B5EF4-FFF2-40B4-BE49-F238E27FC236}">
                <a16:creationId xmlns:a16="http://schemas.microsoft.com/office/drawing/2014/main" xmlns="" id="{4E9F2BEA-6E7B-4288-A230-3A4C6502CAA3}"/>
              </a:ext>
            </a:extLst>
          </p:cNvPr>
          <p:cNvSpPr txBox="1"/>
          <p:nvPr/>
        </p:nvSpPr>
        <p:spPr>
          <a:xfrm rot="19482356">
            <a:off x="4481457" y="3215466"/>
            <a:ext cx="794657"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ORM</a:t>
            </a:r>
          </a:p>
        </p:txBody>
      </p:sp>
    </p:spTree>
    <p:extLst>
      <p:ext uri="{BB962C8B-B14F-4D97-AF65-F5344CB8AC3E}">
        <p14:creationId xmlns:p14="http://schemas.microsoft.com/office/powerpoint/2010/main" xmlns="" val="3256294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586DCD5B-3F11-431F-8F76-F00BE523B9C4}"/>
              </a:ext>
            </a:extLst>
          </p:cNvPr>
          <p:cNvSpPr txBox="1">
            <a:spLocks/>
          </p:cNvSpPr>
          <p:nvPr/>
        </p:nvSpPr>
        <p:spPr>
          <a:xfrm>
            <a:off x="26987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mn-lt"/>
              </a:rPr>
              <a:t>Contoso Restaurant Menu</a:t>
            </a:r>
          </a:p>
        </p:txBody>
      </p:sp>
      <p:grpSp>
        <p:nvGrpSpPr>
          <p:cNvPr id="9" name="Group 8">
            <a:extLst>
              <a:ext uri="{FF2B5EF4-FFF2-40B4-BE49-F238E27FC236}">
                <a16:creationId xmlns:a16="http://schemas.microsoft.com/office/drawing/2014/main" xmlns="" id="{8239579D-5F95-4C31-9950-EFD052615A5C}"/>
              </a:ext>
            </a:extLst>
          </p:cNvPr>
          <p:cNvGrpSpPr/>
          <p:nvPr/>
        </p:nvGrpSpPr>
        <p:grpSpPr>
          <a:xfrm>
            <a:off x="588264" y="1581809"/>
            <a:ext cx="7930371" cy="2157073"/>
            <a:chOff x="588263" y="1581807"/>
            <a:chExt cx="7930371" cy="2157073"/>
          </a:xfrm>
        </p:grpSpPr>
        <p:sp>
          <p:nvSpPr>
            <p:cNvPr id="10" name="TextBox 9">
              <a:extLst>
                <a:ext uri="{FF2B5EF4-FFF2-40B4-BE49-F238E27FC236}">
                  <a16:creationId xmlns:a16="http://schemas.microsoft.com/office/drawing/2014/main" xmlns="" id="{A66A510D-5EC1-4BF5-B31A-1C5680276439}"/>
                </a:ext>
              </a:extLst>
            </p:cNvPr>
            <p:cNvSpPr txBox="1"/>
            <p:nvPr/>
          </p:nvSpPr>
          <p:spPr>
            <a:xfrm>
              <a:off x="588263" y="1608083"/>
              <a:ext cx="3026979" cy="2130797"/>
            </a:xfrm>
            <a:prstGeom prst="rect">
              <a:avLst/>
            </a:prstGeom>
            <a:noFill/>
            <a:ln>
              <a:solidFill>
                <a:schemeClr val="accent1"/>
              </a:solidFill>
            </a:ln>
          </p:spPr>
          <p:txBody>
            <a:bodyPr wrap="square" lIns="182880" tIns="182880" rIns="182880" bIns="0" rtlCol="0">
              <a:noAutofit/>
            </a:bodyPr>
            <a:lstStyle/>
            <a:p>
              <a:pPr defTabSz="1219170"/>
              <a:r>
                <a:rPr lang="en-US" sz="2000" b="1" dirty="0">
                  <a:gradFill>
                    <a:gsLst>
                      <a:gs pos="2917">
                        <a:srgbClr val="000000"/>
                      </a:gs>
                      <a:gs pos="30000">
                        <a:srgbClr val="000000"/>
                      </a:gs>
                    </a:gsLst>
                    <a:lin ang="5400000" scaled="0"/>
                  </a:gradFill>
                  <a:latin typeface="Arial" panose="020B0604020202020204" pitchFamily="34" charset="0"/>
                </a:rPr>
                <a:t>Menu Item</a:t>
              </a:r>
            </a:p>
            <a:p>
              <a:pPr defTabSz="1219170"/>
              <a:r>
                <a:rPr lang="en-US" sz="2000" dirty="0">
                  <a:gradFill>
                    <a:gsLst>
                      <a:gs pos="2917">
                        <a:srgbClr val="000000"/>
                      </a:gs>
                      <a:gs pos="30000">
                        <a:srgbClr val="000000"/>
                      </a:gs>
                    </a:gsLst>
                    <a:lin ang="5400000" scaled="0"/>
                  </a:gradFill>
                  <a:latin typeface="Arial" panose="020B0604020202020204" pitchFamily="34" charset="0"/>
                </a:rPr>
                <a:t>------------</a:t>
              </a:r>
            </a:p>
            <a:p>
              <a:pPr defTabSz="1219170"/>
              <a:r>
                <a:rPr lang="en-US" sz="2000" dirty="0">
                  <a:gradFill>
                    <a:gsLst>
                      <a:gs pos="2917">
                        <a:srgbClr val="000000"/>
                      </a:gs>
                      <a:gs pos="30000">
                        <a:srgbClr val="000000"/>
                      </a:gs>
                    </a:gsLst>
                    <a:lin ang="5400000" scaled="0"/>
                  </a:gradFill>
                  <a:latin typeface="Arial" panose="020B0604020202020204" pitchFamily="34" charset="0"/>
                </a:rPr>
                <a:t>ID</a:t>
              </a:r>
            </a:p>
            <a:p>
              <a:pPr defTabSz="1219170"/>
              <a:r>
                <a:rPr lang="en-US" sz="2000" dirty="0">
                  <a:gradFill>
                    <a:gsLst>
                      <a:gs pos="2917">
                        <a:srgbClr val="000000"/>
                      </a:gs>
                      <a:gs pos="30000">
                        <a:srgbClr val="000000"/>
                      </a:gs>
                    </a:gsLst>
                    <a:lin ang="5400000" scaled="0"/>
                  </a:gradFill>
                  <a:latin typeface="Arial" panose="020B0604020202020204" pitchFamily="34" charset="0"/>
                </a:rPr>
                <a:t>Item Name</a:t>
              </a:r>
            </a:p>
            <a:p>
              <a:pPr defTabSz="1219170"/>
              <a:r>
                <a:rPr lang="en-US" sz="2000" dirty="0">
                  <a:gradFill>
                    <a:gsLst>
                      <a:gs pos="2917">
                        <a:srgbClr val="000000"/>
                      </a:gs>
                      <a:gs pos="30000">
                        <a:srgbClr val="000000"/>
                      </a:gs>
                    </a:gsLst>
                    <a:lin ang="5400000" scaled="0"/>
                  </a:gradFill>
                  <a:latin typeface="Arial" panose="020B0604020202020204" pitchFamily="34" charset="0"/>
                </a:rPr>
                <a:t>Item Description</a:t>
              </a:r>
            </a:p>
            <a:p>
              <a:pPr defTabSz="1219170"/>
              <a:r>
                <a:rPr lang="en-US" sz="2000" dirty="0">
                  <a:gradFill>
                    <a:gsLst>
                      <a:gs pos="2917">
                        <a:srgbClr val="000000"/>
                      </a:gs>
                      <a:gs pos="30000">
                        <a:srgbClr val="000000"/>
                      </a:gs>
                    </a:gsLst>
                    <a:lin ang="5400000" scaled="0"/>
                  </a:gradFill>
                  <a:latin typeface="Arial" panose="020B0604020202020204" pitchFamily="34" charset="0"/>
                </a:rPr>
                <a:t>Item Category ID</a:t>
              </a:r>
            </a:p>
            <a:p>
              <a:pPr defTabSz="1219170"/>
              <a:endParaRPr lang="en-US" sz="2000" dirty="0">
                <a:gradFill>
                  <a:gsLst>
                    <a:gs pos="2917">
                      <a:srgbClr val="000000"/>
                    </a:gs>
                    <a:gs pos="30000">
                      <a:srgbClr val="000000"/>
                    </a:gs>
                  </a:gsLst>
                  <a:lin ang="5400000" scaled="0"/>
                </a:gradFill>
                <a:latin typeface="Arial" panose="020B0604020202020204" pitchFamily="34" charset="0"/>
              </a:endParaRPr>
            </a:p>
          </p:txBody>
        </p:sp>
        <p:sp>
          <p:nvSpPr>
            <p:cNvPr id="11" name="TextBox 10">
              <a:extLst>
                <a:ext uri="{FF2B5EF4-FFF2-40B4-BE49-F238E27FC236}">
                  <a16:creationId xmlns:a16="http://schemas.microsoft.com/office/drawing/2014/main" xmlns="" id="{34C9427B-4E60-4B43-AFBC-C9F538036F0C}"/>
                </a:ext>
              </a:extLst>
            </p:cNvPr>
            <p:cNvSpPr txBox="1"/>
            <p:nvPr/>
          </p:nvSpPr>
          <p:spPr>
            <a:xfrm>
              <a:off x="5491655" y="1581807"/>
              <a:ext cx="3026979" cy="1820917"/>
            </a:xfrm>
            <a:prstGeom prst="rect">
              <a:avLst/>
            </a:prstGeom>
            <a:noFill/>
            <a:ln>
              <a:solidFill>
                <a:schemeClr val="accent1"/>
              </a:solidFill>
            </a:ln>
          </p:spPr>
          <p:txBody>
            <a:bodyPr wrap="square" lIns="182880" tIns="182880" rIns="0" bIns="0" rtlCol="0">
              <a:noAutofit/>
            </a:bodyPr>
            <a:lstStyle/>
            <a:p>
              <a:pPr defTabSz="1219170"/>
              <a:r>
                <a:rPr lang="en-US" sz="2000" b="1" dirty="0">
                  <a:gradFill>
                    <a:gsLst>
                      <a:gs pos="2917">
                        <a:srgbClr val="000000"/>
                      </a:gs>
                      <a:gs pos="30000">
                        <a:srgbClr val="000000"/>
                      </a:gs>
                    </a:gsLst>
                    <a:lin ang="5400000" scaled="0"/>
                  </a:gradFill>
                  <a:latin typeface="Arial" panose="020B0604020202020204" pitchFamily="34" charset="0"/>
                </a:rPr>
                <a:t>Category</a:t>
              </a:r>
            </a:p>
            <a:p>
              <a:pPr defTabSz="1219170"/>
              <a:r>
                <a:rPr lang="en-US" sz="2000" dirty="0">
                  <a:gradFill>
                    <a:gsLst>
                      <a:gs pos="2917">
                        <a:srgbClr val="000000"/>
                      </a:gs>
                      <a:gs pos="30000">
                        <a:srgbClr val="000000"/>
                      </a:gs>
                    </a:gsLst>
                    <a:lin ang="5400000" scaled="0"/>
                  </a:gradFill>
                  <a:latin typeface="Arial" panose="020B0604020202020204" pitchFamily="34" charset="0"/>
                </a:rPr>
                <a:t>------------</a:t>
              </a:r>
            </a:p>
            <a:p>
              <a:pPr defTabSz="1219170"/>
              <a:r>
                <a:rPr lang="en-US" sz="2000" dirty="0">
                  <a:gradFill>
                    <a:gsLst>
                      <a:gs pos="2917">
                        <a:srgbClr val="000000"/>
                      </a:gs>
                      <a:gs pos="30000">
                        <a:srgbClr val="000000"/>
                      </a:gs>
                    </a:gsLst>
                    <a:lin ang="5400000" scaled="0"/>
                  </a:gradFill>
                  <a:latin typeface="Arial" panose="020B0604020202020204" pitchFamily="34" charset="0"/>
                </a:rPr>
                <a:t>ID</a:t>
              </a:r>
            </a:p>
            <a:p>
              <a:pPr defTabSz="1219170"/>
              <a:r>
                <a:rPr lang="en-US" sz="2000" dirty="0">
                  <a:gradFill>
                    <a:gsLst>
                      <a:gs pos="2917">
                        <a:srgbClr val="000000"/>
                      </a:gs>
                      <a:gs pos="30000">
                        <a:srgbClr val="000000"/>
                      </a:gs>
                    </a:gsLst>
                    <a:lin ang="5400000" scaled="0"/>
                  </a:gradFill>
                  <a:latin typeface="Arial" panose="020B0604020202020204" pitchFamily="34" charset="0"/>
                </a:rPr>
                <a:t>Category Name</a:t>
              </a:r>
            </a:p>
            <a:p>
              <a:pPr defTabSz="1219170"/>
              <a:r>
                <a:rPr lang="en-US" sz="2000" dirty="0">
                  <a:gradFill>
                    <a:gsLst>
                      <a:gs pos="2917">
                        <a:srgbClr val="000000"/>
                      </a:gs>
                      <a:gs pos="30000">
                        <a:srgbClr val="000000"/>
                      </a:gs>
                    </a:gsLst>
                    <a:lin ang="5400000" scaled="0"/>
                  </a:gradFill>
                  <a:latin typeface="Arial" panose="020B0604020202020204" pitchFamily="34" charset="0"/>
                </a:rPr>
                <a:t>Category Description</a:t>
              </a:r>
            </a:p>
            <a:p>
              <a:pPr defTabSz="1219170"/>
              <a:endParaRPr lang="en-US" sz="2000" dirty="0">
                <a:gradFill>
                  <a:gsLst>
                    <a:gs pos="2917">
                      <a:srgbClr val="000000"/>
                    </a:gs>
                    <a:gs pos="30000">
                      <a:srgbClr val="000000"/>
                    </a:gs>
                  </a:gsLst>
                  <a:lin ang="5400000" scaled="0"/>
                </a:gradFill>
                <a:latin typeface="Arial" panose="020B0604020202020204" pitchFamily="34" charset="0"/>
              </a:endParaRPr>
            </a:p>
          </p:txBody>
        </p:sp>
        <p:sp>
          <p:nvSpPr>
            <p:cNvPr id="12" name="Rectangle 11">
              <a:extLst>
                <a:ext uri="{FF2B5EF4-FFF2-40B4-BE49-F238E27FC236}">
                  <a16:creationId xmlns:a16="http://schemas.microsoft.com/office/drawing/2014/main" xmlns="" id="{8E51CF43-358D-4AAA-BECD-830C984A46D3}"/>
                </a:ext>
              </a:extLst>
            </p:cNvPr>
            <p:cNvSpPr/>
            <p:nvPr/>
          </p:nvSpPr>
          <p:spPr bwMode="auto">
            <a:xfrm>
              <a:off x="3615242" y="2396359"/>
              <a:ext cx="1876413" cy="6306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grpSp>
      <p:sp>
        <p:nvSpPr>
          <p:cNvPr id="13" name="Rectangle 12">
            <a:extLst>
              <a:ext uri="{FF2B5EF4-FFF2-40B4-BE49-F238E27FC236}">
                <a16:creationId xmlns:a16="http://schemas.microsoft.com/office/drawing/2014/main" xmlns="" id="{C54A4502-2CBF-4682-B85F-941E8912D157}"/>
              </a:ext>
            </a:extLst>
          </p:cNvPr>
          <p:cNvSpPr/>
          <p:nvPr/>
        </p:nvSpPr>
        <p:spPr>
          <a:xfrm>
            <a:off x="567242" y="4117299"/>
            <a:ext cx="7479479" cy="2308324"/>
          </a:xfrm>
          <a:prstGeom prst="rect">
            <a:avLst/>
          </a:prstGeom>
        </p:spPr>
        <p:txBody>
          <a:bodyPr wrap="square">
            <a:spAutoFit/>
          </a:bodyPr>
          <a:lstStyle/>
          <a:p>
            <a:pPr defTabSz="1219170"/>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"ID":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"hamburger",</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 "cheeseburger, no cheese",</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CategoryId</a:t>
            </a:r>
            <a:r>
              <a:rPr lang="en-US" dirty="0">
                <a:solidFill>
                  <a:srgbClr val="000000"/>
                </a:solidFill>
                <a:latin typeface="Arial" panose="020B0604020202020204" pitchFamily="34" charset="0"/>
              </a:rPr>
              <a:t>": 5,</a:t>
            </a:r>
          </a:p>
          <a:p>
            <a:pPr marL="609585" lvl="1" defTabSz="1219170"/>
            <a:r>
              <a:rPr lang="en-US" dirty="0">
                <a:solidFill>
                  <a:srgbClr val="000000"/>
                </a:solidFill>
                <a:latin typeface="Arial" panose="020B0604020202020204" pitchFamily="34" charset="0"/>
              </a:rPr>
              <a:t>"Category": "sandwiches"</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CategoryDescription</a:t>
            </a:r>
            <a:r>
              <a:rPr lang="en-US" dirty="0">
                <a:solidFill>
                  <a:srgbClr val="000000"/>
                </a:solidFill>
                <a:latin typeface="Arial" panose="020B0604020202020204" pitchFamily="34" charset="0"/>
              </a:rPr>
              <a:t>": "2 pieces of bread + filling"</a:t>
            </a:r>
          </a:p>
          <a:p>
            <a:pPr defTabSz="1219170"/>
            <a:r>
              <a:rPr lang="en-US" dirty="0">
                <a:solidFill>
                  <a:srgbClr val="000000"/>
                </a:solidFill>
                <a:latin typeface="Arial" panose="020B0604020202020204" pitchFamily="34" charset="0"/>
              </a:rPr>
              <a:t>}</a:t>
            </a:r>
          </a:p>
        </p:txBody>
      </p:sp>
      <p:sp>
        <p:nvSpPr>
          <p:cNvPr id="14" name="TextBox 13">
            <a:extLst>
              <a:ext uri="{FF2B5EF4-FFF2-40B4-BE49-F238E27FC236}">
                <a16:creationId xmlns:a16="http://schemas.microsoft.com/office/drawing/2014/main" xmlns="" id="{F971E043-E439-42B2-B45B-93A77843BFCF}"/>
              </a:ext>
            </a:extLst>
          </p:cNvPr>
          <p:cNvSpPr txBox="1"/>
          <p:nvPr/>
        </p:nvSpPr>
        <p:spPr>
          <a:xfrm>
            <a:off x="9165021" y="1934695"/>
            <a:ext cx="3026979" cy="923330"/>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Relational modelling – Each menu item has a reference to a category.</a:t>
            </a:r>
          </a:p>
        </p:txBody>
      </p:sp>
      <p:sp>
        <p:nvSpPr>
          <p:cNvPr id="15" name="TextBox 14">
            <a:extLst>
              <a:ext uri="{FF2B5EF4-FFF2-40B4-BE49-F238E27FC236}">
                <a16:creationId xmlns:a16="http://schemas.microsoft.com/office/drawing/2014/main" xmlns="" id="{CD960D3C-50D2-48E7-BA32-6F7B1A4763F0}"/>
              </a:ext>
            </a:extLst>
          </p:cNvPr>
          <p:cNvSpPr txBox="1"/>
          <p:nvPr/>
        </p:nvSpPr>
        <p:spPr>
          <a:xfrm>
            <a:off x="9165022" y="4621869"/>
            <a:ext cx="2617076" cy="1231106"/>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Non-relational modeling – each menu item is a self-contained document</a:t>
            </a:r>
          </a:p>
        </p:txBody>
      </p:sp>
    </p:spTree>
    <p:extLst>
      <p:ext uri="{BB962C8B-B14F-4D97-AF65-F5344CB8AC3E}">
        <p14:creationId xmlns:p14="http://schemas.microsoft.com/office/powerpoint/2010/main" xmlns="" val="943376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8350BC7-6273-4E18-B233-3AA12A2C36AE}"/>
              </a:ext>
            </a:extLst>
          </p:cNvPr>
          <p:cNvSpPr txBox="1">
            <a:spLocks/>
          </p:cNvSpPr>
          <p:nvPr/>
        </p:nvSpPr>
        <p:spPr>
          <a:xfrm>
            <a:off x="117254" y="10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Number 1 question…</a:t>
            </a:r>
          </a:p>
        </p:txBody>
      </p:sp>
      <p:sp>
        <p:nvSpPr>
          <p:cNvPr id="6" name="Text Placeholder 2">
            <a:extLst>
              <a:ext uri="{FF2B5EF4-FFF2-40B4-BE49-F238E27FC236}">
                <a16:creationId xmlns:a16="http://schemas.microsoft.com/office/drawing/2014/main" xmlns="" id="{608FDDB9-6B29-4720-9478-435BED77300E}"/>
              </a:ext>
            </a:extLst>
          </p:cNvPr>
          <p:cNvSpPr txBox="1">
            <a:spLocks/>
          </p:cNvSpPr>
          <p:nvPr/>
        </p:nvSpPr>
        <p:spPr>
          <a:xfrm>
            <a:off x="441104" y="1503201"/>
            <a:ext cx="11018520" cy="352151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“Where are my joins?”</a:t>
            </a:r>
          </a:p>
          <a:p>
            <a:endParaRPr lang="en-US" dirty="0"/>
          </a:p>
          <a:p>
            <a:pPr marL="0" indent="0">
              <a:buNone/>
            </a:pPr>
            <a:r>
              <a:rPr lang="en-US" dirty="0"/>
              <a:t>“Where are my joins!?!?”</a:t>
            </a:r>
          </a:p>
          <a:p>
            <a:endParaRPr lang="en-US" dirty="0">
              <a:solidFill>
                <a:schemeClr val="accent1"/>
              </a:solidFill>
            </a:endParaRPr>
          </a:p>
          <a:p>
            <a:pPr marL="0" indent="0">
              <a:buNone/>
            </a:pPr>
            <a:r>
              <a:rPr lang="en-US" dirty="0"/>
              <a:t>Naïve way: Normalize, make 2 network calls, merge client side</a:t>
            </a:r>
          </a:p>
          <a:p>
            <a:endParaRPr lang="en-US" dirty="0"/>
          </a:p>
          <a:p>
            <a:pPr marL="0" indent="0">
              <a:buNone/>
            </a:pPr>
            <a:r>
              <a:rPr lang="en-US" dirty="0"/>
              <a:t>But! We can model our data in a way to get the same functionality of a join, without the tradeoff</a:t>
            </a:r>
          </a:p>
        </p:txBody>
      </p:sp>
      <p:pic>
        <p:nvPicPr>
          <p:cNvPr id="8" name="Picture 7">
            <a:extLst>
              <a:ext uri="{FF2B5EF4-FFF2-40B4-BE49-F238E27FC236}">
                <a16:creationId xmlns:a16="http://schemas.microsoft.com/office/drawing/2014/main" xmlns="" id="{D0A4603D-E261-4D7D-8440-37A09F91CC40}"/>
              </a:ext>
            </a:extLst>
          </p:cNvPr>
          <p:cNvPicPr>
            <a:picLocks noChangeAspect="1"/>
          </p:cNvPicPr>
          <p:nvPr/>
        </p:nvPicPr>
        <p:blipFill>
          <a:blip r:embed="rId2"/>
          <a:stretch>
            <a:fillRect/>
          </a:stretch>
        </p:blipFill>
        <p:spPr>
          <a:xfrm>
            <a:off x="4075222" y="1336518"/>
            <a:ext cx="876301" cy="838201"/>
          </a:xfrm>
          <a:prstGeom prst="rect">
            <a:avLst/>
          </a:prstGeom>
        </p:spPr>
      </p:pic>
      <p:grpSp>
        <p:nvGrpSpPr>
          <p:cNvPr id="9" name="Group 8">
            <a:extLst>
              <a:ext uri="{FF2B5EF4-FFF2-40B4-BE49-F238E27FC236}">
                <a16:creationId xmlns:a16="http://schemas.microsoft.com/office/drawing/2014/main" xmlns="" id="{967E898B-0094-4A41-9A5C-8403484C8A86}"/>
              </a:ext>
            </a:extLst>
          </p:cNvPr>
          <p:cNvGrpSpPr/>
          <p:nvPr/>
        </p:nvGrpSpPr>
        <p:grpSpPr>
          <a:xfrm>
            <a:off x="4349589" y="2317614"/>
            <a:ext cx="1746412" cy="838201"/>
            <a:chOff x="4166079" y="1916619"/>
            <a:chExt cx="1501053" cy="719981"/>
          </a:xfrm>
        </p:grpSpPr>
        <p:pic>
          <p:nvPicPr>
            <p:cNvPr id="10" name="Picture 9">
              <a:extLst>
                <a:ext uri="{FF2B5EF4-FFF2-40B4-BE49-F238E27FC236}">
                  <a16:creationId xmlns:a16="http://schemas.microsoft.com/office/drawing/2014/main" xmlns="" id="{0739D738-962A-47E2-AC78-75D5600C53EA}"/>
                </a:ext>
              </a:extLst>
            </p:cNvPr>
            <p:cNvPicPr>
              <a:picLocks noChangeAspect="1"/>
            </p:cNvPicPr>
            <p:nvPr/>
          </p:nvPicPr>
          <p:blipFill>
            <a:blip r:embed="rId3"/>
            <a:stretch>
              <a:fillRect/>
            </a:stretch>
          </p:blipFill>
          <p:spPr>
            <a:xfrm>
              <a:off x="4166079" y="1941275"/>
              <a:ext cx="847725" cy="695325"/>
            </a:xfrm>
            <a:prstGeom prst="rect">
              <a:avLst/>
            </a:prstGeom>
          </p:spPr>
        </p:pic>
        <p:pic>
          <p:nvPicPr>
            <p:cNvPr id="11" name="Picture 10">
              <a:extLst>
                <a:ext uri="{FF2B5EF4-FFF2-40B4-BE49-F238E27FC236}">
                  <a16:creationId xmlns:a16="http://schemas.microsoft.com/office/drawing/2014/main" xmlns="" id="{9888B55A-232E-4005-A526-EE12ED857A2B}"/>
                </a:ext>
              </a:extLst>
            </p:cNvPr>
            <p:cNvPicPr>
              <a:picLocks noChangeAspect="1"/>
            </p:cNvPicPr>
            <p:nvPr/>
          </p:nvPicPr>
          <p:blipFill>
            <a:blip r:embed="rId4"/>
            <a:stretch>
              <a:fillRect/>
            </a:stretch>
          </p:blipFill>
          <p:spPr>
            <a:xfrm>
              <a:off x="4933707" y="1916619"/>
              <a:ext cx="733425" cy="628650"/>
            </a:xfrm>
            <a:prstGeom prst="rect">
              <a:avLst/>
            </a:prstGeom>
          </p:spPr>
        </p:pic>
      </p:grpSp>
      <p:pic>
        <p:nvPicPr>
          <p:cNvPr id="12" name="Picture 11">
            <a:extLst>
              <a:ext uri="{FF2B5EF4-FFF2-40B4-BE49-F238E27FC236}">
                <a16:creationId xmlns:a16="http://schemas.microsoft.com/office/drawing/2014/main" xmlns="" id="{858ED14B-B13C-4178-B5C4-E1D4B725ACD7}"/>
              </a:ext>
            </a:extLst>
          </p:cNvPr>
          <p:cNvPicPr>
            <a:picLocks noChangeAspect="1"/>
          </p:cNvPicPr>
          <p:nvPr/>
        </p:nvPicPr>
        <p:blipFill>
          <a:blip r:embed="rId5"/>
          <a:stretch>
            <a:fillRect/>
          </a:stretch>
        </p:blipFill>
        <p:spPr>
          <a:xfrm>
            <a:off x="3780320" y="4605499"/>
            <a:ext cx="1016000" cy="749300"/>
          </a:xfrm>
          <a:prstGeom prst="rect">
            <a:avLst/>
          </a:prstGeom>
        </p:spPr>
      </p:pic>
    </p:spTree>
    <p:extLst>
      <p:ext uri="{BB962C8B-B14F-4D97-AF65-F5344CB8AC3E}">
        <p14:creationId xmlns:p14="http://schemas.microsoft.com/office/powerpoint/2010/main" xmlns="" val="3507136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xmlns=""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defTabSz="914377">
              <a:defRPr/>
            </a:pPr>
            <a:endParaRPr lang="en-US" dirty="0">
              <a:solidFill>
                <a:srgbClr val="505050"/>
              </a:solidFill>
              <a:latin typeface="Arial" panose="020B0604020202020204" pitchFamily="34" charset="0"/>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306" name="TextBox 305"/>
          <p:cNvSpPr txBox="1"/>
          <p:nvPr/>
        </p:nvSpPr>
        <p:spPr>
          <a:xfrm>
            <a:off x="858168" y="5253415"/>
            <a:ext cx="2007281"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Elastic scale out </a:t>
            </a:r>
          </a:p>
          <a:p>
            <a:pPr algn="ctr" defTabSz="857103">
              <a:defRPr/>
            </a:pPr>
            <a:r>
              <a:rPr lang="en-US" sz="1200" kern="0" dirty="0">
                <a:solidFill>
                  <a:srgbClr val="002050"/>
                </a:solidFill>
                <a:latin typeface="Arial" panose="020B0604020202020204" pitchFamily="34" charset="0"/>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Guaranteed low latency at the 99</a:t>
            </a:r>
            <a:r>
              <a:rPr lang="en-US" sz="1200" kern="0" baseline="30000" dirty="0">
                <a:solidFill>
                  <a:srgbClr val="002050"/>
                </a:solidFill>
                <a:latin typeface="Arial" panose="020B0604020202020204" pitchFamily="34" charset="0"/>
                <a:cs typeface="Arial" panose="020B0604020202020204" pitchFamily="34" charset="0"/>
              </a:rPr>
              <a:t>th</a:t>
            </a:r>
            <a:r>
              <a:rPr lang="en-US" sz="1200" kern="0" dirty="0">
                <a:solidFill>
                  <a:srgbClr val="002050"/>
                </a:solidFill>
                <a:latin typeface="Arial" panose="020B0604020202020204" pitchFamily="34" charset="0"/>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90" name="TextBox 89">
            <a:extLst>
              <a:ext uri="{FF2B5EF4-FFF2-40B4-BE49-F238E27FC236}">
                <a16:creationId xmlns:a16="http://schemas.microsoft.com/office/drawing/2014/main" xmlns=""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algn="ctr" defTabSz="914377">
              <a:defRPr/>
            </a:pPr>
            <a:r>
              <a:rPr lang="en-US" sz="1600" kern="0" dirty="0">
                <a:solidFill>
                  <a:srgbClr val="00B0F0"/>
                </a:solidFill>
                <a:latin typeface="Arial" panose="020B0604020202020204" pitchFamily="34" charset="0"/>
                <a:cs typeface="Arial" panose="020B0604020202020204" pitchFamily="34" charset="0"/>
              </a:rPr>
              <a:t>A globally distributed, massively scalable, multi-model database service</a:t>
            </a:r>
          </a:p>
        </p:txBody>
      </p:sp>
      <p:sp>
        <p:nvSpPr>
          <p:cNvPr id="94" name="TextBox 93">
            <a:extLst>
              <a:ext uri="{FF2B5EF4-FFF2-40B4-BE49-F238E27FC236}">
                <a16:creationId xmlns:a16="http://schemas.microsoft.com/office/drawing/2014/main" xmlns="" id="{E8828C54-66EA-4CED-B600-26B67A06C2F4}"/>
              </a:ext>
            </a:extLst>
          </p:cNvPr>
          <p:cNvSpPr txBox="1"/>
          <p:nvPr/>
        </p:nvSpPr>
        <p:spPr>
          <a:xfrm>
            <a:off x="4232914" y="276283"/>
            <a:ext cx="4874991" cy="769441"/>
          </a:xfrm>
          <a:prstGeom prst="rect">
            <a:avLst/>
          </a:prstGeom>
          <a:noFill/>
        </p:spPr>
        <p:txBody>
          <a:bodyPr wrap="square" rtlCol="0">
            <a:spAutoFit/>
          </a:bodyPr>
          <a:lstStyle/>
          <a:p>
            <a:pPr algn="ctr" defTabSz="914377">
              <a:defRPr/>
            </a:pPr>
            <a:r>
              <a:rPr lang="en-US" sz="4400" dirty="0">
                <a:solidFill>
                  <a:srgbClr val="00B0F0"/>
                </a:solidFill>
                <a:latin typeface="Arial" panose="020B0604020202020204" pitchFamily="34" charset="0"/>
                <a:cs typeface="Arial" panose="020B0604020202020204" pitchFamily="34" charset="0"/>
              </a:rPr>
              <a:t>Azure Cosmos DB</a:t>
            </a:r>
          </a:p>
        </p:txBody>
      </p:sp>
      <p:pic>
        <p:nvPicPr>
          <p:cNvPr id="35" name="Picture 2" descr="Image result for cosmos db logo">
            <a:extLst>
              <a:ext uri="{FF2B5EF4-FFF2-40B4-BE49-F238E27FC236}">
                <a16:creationId xmlns:a16="http://schemas.microsoft.com/office/drawing/2014/main" xmlns="" id="{2C63E4CC-A17C-4B70-B5CC-89E5DFE0FBFD}"/>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544188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xmlns="" id="{A7E83218-910D-4C73-B5E8-040319121723}"/>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Modeling Challenges</a:t>
            </a:r>
          </a:p>
        </p:txBody>
      </p:sp>
      <p:sp>
        <p:nvSpPr>
          <p:cNvPr id="6" name="Text Placeholder 5">
            <a:extLst>
              <a:ext uri="{FF2B5EF4-FFF2-40B4-BE49-F238E27FC236}">
                <a16:creationId xmlns:a16="http://schemas.microsoft.com/office/drawing/2014/main" xmlns="" id="{C0C95D82-0133-4271-8950-902494E9C981}"/>
              </a:ext>
            </a:extLst>
          </p:cNvPr>
          <p:cNvSpPr txBox="1">
            <a:spLocks/>
          </p:cNvSpPr>
          <p:nvPr/>
        </p:nvSpPr>
        <p:spPr>
          <a:xfrm>
            <a:off x="0" y="2071520"/>
            <a:ext cx="12192000" cy="40503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latin typeface="Arial" panose="020B0604020202020204" pitchFamily="34" charset="0"/>
                <a:cs typeface="Arial" panose="020B0604020202020204" pitchFamily="34" charset="0"/>
              </a:rPr>
              <a:t>#1: To de-normalize, or normalize? To embed, or to reference?</a:t>
            </a:r>
          </a:p>
          <a:p>
            <a:endParaRPr lang="en-US" sz="40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4000" dirty="0">
                <a:latin typeface="Arial" panose="020B0604020202020204" pitchFamily="34" charset="0"/>
                <a:cs typeface="Arial" panose="020B0604020202020204" pitchFamily="34" charset="0"/>
              </a:rPr>
              <a:t>#2: Put data types in same collection, or different?</a:t>
            </a:r>
          </a:p>
          <a:p>
            <a:endParaRPr lang="en-US" dirty="0"/>
          </a:p>
          <a:p>
            <a:endParaRPr lang="en-US" dirty="0"/>
          </a:p>
        </p:txBody>
      </p:sp>
    </p:spTree>
    <p:extLst>
      <p:ext uri="{BB962C8B-B14F-4D97-AF65-F5344CB8AC3E}">
        <p14:creationId xmlns:p14="http://schemas.microsoft.com/office/powerpoint/2010/main" xmlns="" val="2817260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910DE94-7257-42DB-B654-8C804FD30CF1}"/>
              </a:ext>
            </a:extLst>
          </p:cNvPr>
          <p:cNvSpPr>
            <a:spLocks noGrp="1"/>
          </p:cNvSpPr>
          <p:nvPr>
            <p:ph type="title"/>
          </p:nvPr>
        </p:nvSpPr>
        <p:spPr>
          <a:xfrm>
            <a:off x="0" y="0"/>
            <a:ext cx="10515600" cy="1325563"/>
          </a:xfrm>
        </p:spPr>
        <p:txBody>
          <a:bodyPr>
            <a:normAutofit/>
          </a:bodyPr>
          <a:lstStyle/>
          <a:p>
            <a:r>
              <a:rPr lang="en-US" sz="4000" dirty="0">
                <a:latin typeface="Arial" panose="020B0604020202020204" pitchFamily="34" charset="0"/>
                <a:cs typeface="Arial" panose="020B0604020202020204" pitchFamily="34" charset="0"/>
              </a:rPr>
              <a:t>Modeling challenge #1: To embed or reference?</a:t>
            </a:r>
          </a:p>
        </p:txBody>
      </p:sp>
      <p:grpSp>
        <p:nvGrpSpPr>
          <p:cNvPr id="6" name="Group 5">
            <a:extLst>
              <a:ext uri="{FF2B5EF4-FFF2-40B4-BE49-F238E27FC236}">
                <a16:creationId xmlns:a16="http://schemas.microsoft.com/office/drawing/2014/main" xmlns="" id="{098F696E-6A84-42DF-8F8C-38F89762C2E2}"/>
              </a:ext>
            </a:extLst>
          </p:cNvPr>
          <p:cNvGrpSpPr/>
          <p:nvPr/>
        </p:nvGrpSpPr>
        <p:grpSpPr>
          <a:xfrm>
            <a:off x="588262" y="1334411"/>
            <a:ext cx="9091767" cy="2611654"/>
            <a:chOff x="588262" y="1198179"/>
            <a:chExt cx="9091766" cy="2747884"/>
          </a:xfrm>
        </p:grpSpPr>
        <p:sp>
          <p:nvSpPr>
            <p:cNvPr id="8" name="Rectangle 7">
              <a:extLst>
                <a:ext uri="{FF2B5EF4-FFF2-40B4-BE49-F238E27FC236}">
                  <a16:creationId xmlns:a16="http://schemas.microsoft.com/office/drawing/2014/main" xmlns="" id="{2143D47A-748E-4CD3-89DB-132B3D9AFFA2}"/>
                </a:ext>
              </a:extLst>
            </p:cNvPr>
            <p:cNvSpPr/>
            <p:nvPr/>
          </p:nvSpPr>
          <p:spPr>
            <a:xfrm>
              <a:off x="588262" y="1637739"/>
              <a:ext cx="9091766" cy="2308324"/>
            </a:xfrm>
            <a:prstGeom prst="rect">
              <a:avLst/>
            </a:prstGeom>
          </p:spPr>
          <p:txBody>
            <a:bodyPr wrap="square">
              <a:spAutoFit/>
            </a:bodyPr>
            <a:lstStyle/>
            <a:p>
              <a:pPr defTabSz="1219170"/>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FFFF00"/>
                  </a:highlight>
                  <a:latin typeface="Arial" panose="020B0604020202020204" pitchFamily="34" charset="0"/>
                </a:rPr>
                <a:t>{"ID": 1,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"hamburger",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1219170" lvl="2" defTabSz="1219170"/>
              <a:r>
                <a:rPr lang="en-US" dirty="0">
                  <a:solidFill>
                    <a:srgbClr val="000000"/>
                  </a:solidFill>
                  <a:highlight>
                    <a:srgbClr val="FFFF00"/>
                  </a:highlight>
                  <a:latin typeface="Arial" panose="020B0604020202020204" pitchFamily="34" charset="0"/>
                </a:rPr>
                <a:t>{"ID": 2,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"cheeseburger",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xmlns="" id="{41F8447F-E5DC-45AD-B3C3-0247C9EEE9B7}"/>
                </a:ext>
              </a:extLst>
            </p:cNvPr>
            <p:cNvSpPr txBox="1"/>
            <p:nvPr/>
          </p:nvSpPr>
          <p:spPr>
            <a:xfrm>
              <a:off x="588262" y="1198179"/>
              <a:ext cx="6043766"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Embed</a:t>
              </a:r>
            </a:p>
          </p:txBody>
        </p:sp>
      </p:grpSp>
      <p:grpSp>
        <p:nvGrpSpPr>
          <p:cNvPr id="10" name="Group 9">
            <a:extLst>
              <a:ext uri="{FF2B5EF4-FFF2-40B4-BE49-F238E27FC236}">
                <a16:creationId xmlns:a16="http://schemas.microsoft.com/office/drawing/2014/main" xmlns="" id="{F8272477-E12D-4AB7-9702-9BA7E981425D}"/>
              </a:ext>
            </a:extLst>
          </p:cNvPr>
          <p:cNvGrpSpPr/>
          <p:nvPr/>
        </p:nvGrpSpPr>
        <p:grpSpPr>
          <a:xfrm>
            <a:off x="367862" y="4129846"/>
            <a:ext cx="6264167" cy="2594171"/>
            <a:chOff x="367861" y="4265888"/>
            <a:chExt cx="6264167" cy="2594171"/>
          </a:xfrm>
        </p:grpSpPr>
        <p:sp>
          <p:nvSpPr>
            <p:cNvPr id="11" name="Rectangle 10">
              <a:extLst>
                <a:ext uri="{FF2B5EF4-FFF2-40B4-BE49-F238E27FC236}">
                  <a16:creationId xmlns:a16="http://schemas.microsoft.com/office/drawing/2014/main" xmlns="" id="{370FC656-C034-4B7B-89AB-F9FC3988339D}"/>
                </a:ext>
              </a:extLst>
            </p:cNvPr>
            <p:cNvSpPr/>
            <p:nvPr/>
          </p:nvSpPr>
          <p:spPr>
            <a:xfrm>
              <a:off x="367861" y="4274736"/>
              <a:ext cx="3827168" cy="2585323"/>
            </a:xfrm>
            <a:prstGeom prst="rect">
              <a:avLst/>
            </a:prstGeom>
            <a:ln>
              <a:solidFill>
                <a:schemeClr val="accent1"/>
              </a:solidFill>
            </a:ln>
          </p:spPr>
          <p:txBody>
            <a:bodyPr wrap="square">
              <a:spAutoFit/>
            </a:bodyPr>
            <a:lstStyle/>
            <a:p>
              <a:pPr defTabSz="1219170"/>
              <a:r>
                <a:rPr lang="en-US" dirty="0">
                  <a:solidFill>
                    <a:srgbClr val="000000"/>
                  </a:solidFill>
                  <a:latin typeface="Arial" panose="020B0604020202020204" pitchFamily="34" charset="0"/>
                </a:rPr>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00FF00"/>
                  </a:highlight>
                  <a:latin typeface="Arial" panose="020B0604020202020204" pitchFamily="34" charset="0"/>
                </a:rPr>
                <a:t>{"ID": 1</a:t>
              </a:r>
              <a:r>
                <a:rPr lang="en-US" dirty="0">
                  <a:solidFill>
                    <a:srgbClr val="000000"/>
                  </a:solidFill>
                  <a:latin typeface="Arial" panose="020B0604020202020204" pitchFamily="34" charset="0"/>
                </a:rPr>
                <a:t>}</a:t>
              </a:r>
            </a:p>
            <a:p>
              <a:pPr marL="1219170" lvl="2" defTabSz="1219170"/>
              <a:r>
                <a:rPr lang="en-US" dirty="0">
                  <a:solidFill>
                    <a:srgbClr val="000000"/>
                  </a:solidFill>
                  <a:latin typeface="Arial" panose="020B0604020202020204" pitchFamily="34" charset="0"/>
                </a:rPr>
                <a:t>{"ID": 2}</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12" name="TextBox 11">
              <a:extLst>
                <a:ext uri="{FF2B5EF4-FFF2-40B4-BE49-F238E27FC236}">
                  <a16:creationId xmlns:a16="http://schemas.microsoft.com/office/drawing/2014/main" xmlns="" id="{FCB6982F-417F-408C-BAB5-BC8264C2E20A}"/>
                </a:ext>
              </a:extLst>
            </p:cNvPr>
            <p:cNvSpPr txBox="1"/>
            <p:nvPr/>
          </p:nvSpPr>
          <p:spPr>
            <a:xfrm>
              <a:off x="588262" y="4265888"/>
              <a:ext cx="6043766"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Reference</a:t>
              </a:r>
            </a:p>
          </p:txBody>
        </p:sp>
      </p:grpSp>
      <p:sp>
        <p:nvSpPr>
          <p:cNvPr id="13" name="Rectangle 12">
            <a:extLst>
              <a:ext uri="{FF2B5EF4-FFF2-40B4-BE49-F238E27FC236}">
                <a16:creationId xmlns:a16="http://schemas.microsoft.com/office/drawing/2014/main" xmlns="" id="{131E1384-353A-4C45-A2BA-0CA79B85F8D1}"/>
              </a:ext>
            </a:extLst>
          </p:cNvPr>
          <p:cNvSpPr/>
          <p:nvPr/>
        </p:nvSpPr>
        <p:spPr>
          <a:xfrm>
            <a:off x="4363197" y="5232152"/>
            <a:ext cx="7644319" cy="923330"/>
          </a:xfrm>
          <a:prstGeom prst="rect">
            <a:avLst/>
          </a:prstGeom>
          <a:ln>
            <a:solidFill>
              <a:schemeClr val="accent1"/>
            </a:solidFill>
          </a:ln>
        </p:spPr>
        <p:txBody>
          <a:bodyPr wrap="square">
            <a:spAutoFit/>
          </a:bodyPr>
          <a:lstStyle/>
          <a:p>
            <a:pPr defTabSz="1219170"/>
            <a:r>
              <a:rPr lang="en-US" dirty="0">
                <a:solidFill>
                  <a:srgbClr val="000000"/>
                </a:solidFill>
                <a:highlight>
                  <a:srgbClr val="00FF00"/>
                </a:highlight>
                <a:latin typeface="Arial" panose="020B0604020202020204" pitchFamily="34" charset="0"/>
              </a:rPr>
              <a:t>{"ID": 1, </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“hamburger",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a:p>
            <a:pPr defTabSz="1219170"/>
            <a:endParaRPr lang="en-US" dirty="0">
              <a:solidFill>
                <a:srgbClr val="000000"/>
              </a:solidFill>
              <a:latin typeface="Arial" panose="020B0604020202020204" pitchFamily="34" charset="0"/>
            </a:endParaRPr>
          </a:p>
          <a:p>
            <a:pPr defTabSz="1219170"/>
            <a:r>
              <a:rPr lang="en-US" dirty="0">
                <a:solidFill>
                  <a:srgbClr val="000000"/>
                </a:solidFill>
                <a:latin typeface="Arial" panose="020B0604020202020204" pitchFamily="34" charset="0"/>
              </a:rPr>
              <a:t>{"ID": 2, "</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“cheeseburger",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p:txBody>
      </p:sp>
      <p:sp>
        <p:nvSpPr>
          <p:cNvPr id="14" name="Rectangle 13">
            <a:extLst>
              <a:ext uri="{FF2B5EF4-FFF2-40B4-BE49-F238E27FC236}">
                <a16:creationId xmlns:a16="http://schemas.microsoft.com/office/drawing/2014/main" xmlns="" id="{B0B2E714-0A94-4802-BAC0-0701721CC749}"/>
              </a:ext>
            </a:extLst>
          </p:cNvPr>
          <p:cNvSpPr/>
          <p:nvPr/>
        </p:nvSpPr>
        <p:spPr bwMode="auto">
          <a:xfrm>
            <a:off x="367862" y="1325563"/>
            <a:ext cx="11456279" cy="2676956"/>
          </a:xfrm>
          <a:prstGeom prst="rect">
            <a:avLst/>
          </a:prstGeom>
          <a:no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cxnSp>
        <p:nvCxnSpPr>
          <p:cNvPr id="15" name="Straight Arrow Connector 14">
            <a:extLst>
              <a:ext uri="{FF2B5EF4-FFF2-40B4-BE49-F238E27FC236}">
                <a16:creationId xmlns:a16="http://schemas.microsoft.com/office/drawing/2014/main" xmlns="" id="{087D7AFA-552F-4EB7-B780-051B652D659B}"/>
              </a:ext>
            </a:extLst>
          </p:cNvPr>
          <p:cNvCxnSpPr>
            <a:cxnSpLocks/>
          </p:cNvCxnSpPr>
          <p:nvPr/>
        </p:nvCxnSpPr>
        <p:spPr>
          <a:xfrm flipV="1">
            <a:off x="2794000" y="5570341"/>
            <a:ext cx="1706880" cy="26149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50809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D9FED76-10C8-4FB8-B11F-8A12740A12BE}"/>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When To Embed #1</a:t>
            </a:r>
          </a:p>
        </p:txBody>
      </p:sp>
      <p:sp>
        <p:nvSpPr>
          <p:cNvPr id="6" name="Rectangle 5">
            <a:extLst>
              <a:ext uri="{FF2B5EF4-FFF2-40B4-BE49-F238E27FC236}">
                <a16:creationId xmlns:a16="http://schemas.microsoft.com/office/drawing/2014/main" xmlns="" id="{164D94BD-D2C4-4056-9C36-DEEB75D16FB3}"/>
              </a:ext>
            </a:extLst>
          </p:cNvPr>
          <p:cNvSpPr/>
          <p:nvPr/>
        </p:nvSpPr>
        <p:spPr>
          <a:xfrm>
            <a:off x="0" y="1181184"/>
            <a:ext cx="10713720" cy="6124754"/>
          </a:xfrm>
          <a:prstGeom prst="rect">
            <a:avLst/>
          </a:prstGeom>
        </p:spPr>
        <p:txBody>
          <a:bodyPr wrap="square">
            <a:spAutoFit/>
          </a:bodyPr>
          <a:lstStyle/>
          <a:p>
            <a:pPr defTabSz="1219170"/>
            <a:r>
              <a:rPr lang="en-US" sz="2400" dirty="0">
                <a:solidFill>
                  <a:srgbClr val="000000"/>
                </a:solidFill>
                <a:latin typeface="Arial" panose="020B0604020202020204" pitchFamily="34" charset="0"/>
                <a:cs typeface="Arial" panose="020B0604020202020204" pitchFamily="34" charset="0"/>
              </a:rPr>
              <a:t>{</a:t>
            </a:r>
          </a:p>
          <a:p>
            <a:pPr marL="609585" lvl="1" defTabSz="1219170"/>
            <a:r>
              <a:rPr lang="en-US" sz="2400" dirty="0">
                <a:solidFill>
                  <a:srgbClr val="000000"/>
                </a:solidFill>
                <a:latin typeface="Arial" panose="020B0604020202020204" pitchFamily="34" charset="0"/>
                <a:cs typeface="Arial" panose="020B0604020202020204" pitchFamily="34" charset="0"/>
              </a:rPr>
              <a:t>"ID": 1,</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"hamburger",</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latin typeface="Arial" panose="020B0604020202020204" pitchFamily="34" charset="0"/>
                <a:cs typeface="Arial" panose="020B0604020202020204" pitchFamily="34" charset="0"/>
              </a:rPr>
              <a:t>ItemDescription</a:t>
            </a:r>
            <a:r>
              <a:rPr lang="en-US" sz="2400" dirty="0">
                <a:solidFill>
                  <a:srgbClr val="000000"/>
                </a:solidFill>
                <a:latin typeface="Arial" panose="020B0604020202020204" pitchFamily="34" charset="0"/>
                <a:cs typeface="Arial" panose="020B0604020202020204" pitchFamily="34" charset="0"/>
              </a:rPr>
              <a:t>": "cheeseburger, no cheese",</a:t>
            </a:r>
          </a:p>
          <a:p>
            <a:pPr marL="609585" lvl="1" defTabSz="1219170"/>
            <a:r>
              <a:rPr lang="en-US" sz="2400" dirty="0">
                <a:solidFill>
                  <a:srgbClr val="000000"/>
                </a:solidFill>
                <a:latin typeface="Arial" panose="020B0604020202020204" pitchFamily="34" charset="0"/>
                <a:cs typeface="Arial" panose="020B0604020202020204" pitchFamily="34" charset="0"/>
              </a:rPr>
              <a:t>"Category": "sandwiches",</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latin typeface="Arial" panose="020B0604020202020204" pitchFamily="34" charset="0"/>
                <a:cs typeface="Arial" panose="020B0604020202020204" pitchFamily="34" charset="0"/>
              </a:rPr>
              <a:t>CategoryDescription</a:t>
            </a:r>
            <a:r>
              <a:rPr lang="en-US" sz="2400" dirty="0">
                <a:solidFill>
                  <a:srgbClr val="000000"/>
                </a:solidFill>
                <a:latin typeface="Arial" panose="020B0604020202020204" pitchFamily="34" charset="0"/>
                <a:cs typeface="Arial" panose="020B0604020202020204" pitchFamily="34" charset="0"/>
              </a:rPr>
              <a:t>": "2 pieces of bread + filling",</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a:solidFill>
                  <a:srgbClr val="000000"/>
                </a:solidFill>
                <a:highlight>
                  <a:srgbClr val="FFFF00"/>
                </a:highlight>
                <a:latin typeface="Arial" panose="020B0604020202020204" pitchFamily="34" charset="0"/>
                <a:cs typeface="Arial" panose="020B0604020202020204" pitchFamily="34" charset="0"/>
              </a:rPr>
              <a:t>Ingredients</a:t>
            </a:r>
            <a:r>
              <a:rPr lang="en-US" sz="2400" dirty="0">
                <a:solidFill>
                  <a:srgbClr val="000000"/>
                </a:solidFill>
                <a:latin typeface="Arial" panose="020B0604020202020204" pitchFamily="34" charset="0"/>
                <a:cs typeface="Arial" panose="020B0604020202020204" pitchFamily="34" charset="0"/>
              </a:rPr>
              <a:t>": [</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"bread", "</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100, "Qty": "2 slices"},</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"lettuce", "</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10, "Qty": "1 slice"}</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"tomato","</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10, "Qty": "1 slice"}</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"patty", "</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700, "Qty": "1"}</a:t>
            </a:r>
          </a:p>
          <a:p>
            <a:pPr defTabSz="1219170"/>
            <a:r>
              <a:rPr lang="en-US" sz="2400" dirty="0">
                <a:solidFill>
                  <a:srgbClr val="000000"/>
                </a:solidFill>
                <a:latin typeface="Arial" panose="020B0604020202020204" pitchFamily="34" charset="0"/>
                <a:cs typeface="Arial" panose="020B0604020202020204" pitchFamily="34" charset="0"/>
              </a:rPr>
              <a:t>}</a:t>
            </a:r>
          </a:p>
          <a:p>
            <a:pPr defTabSz="1219170"/>
            <a:endParaRPr lang="en-US" dirty="0">
              <a:solidFill>
                <a:srgbClr val="000000"/>
              </a:solidFill>
              <a:latin typeface="Arial" panose="020B0604020202020204" pitchFamily="34" charset="0"/>
              <a:cs typeface="Arial" panose="020B0604020202020204" pitchFamily="34" charset="0"/>
            </a:endParaRPr>
          </a:p>
          <a:p>
            <a:pPr defTabSz="1219170"/>
            <a:r>
              <a:rPr lang="en-US" sz="2800" dirty="0">
                <a:latin typeface="Arial" panose="020B0604020202020204" pitchFamily="34" charset="0"/>
                <a:cs typeface="Arial" panose="020B0604020202020204" pitchFamily="34" charset="0"/>
              </a:rPr>
              <a:t>E.g. in Recipe, ingredients are always queried with the item </a:t>
            </a:r>
          </a:p>
          <a:p>
            <a:pPr defTabSz="1219170"/>
            <a:endParaRPr lang="en-US" dirty="0">
              <a:solidFill>
                <a:srgbClr val="000000"/>
              </a:solidFill>
              <a:latin typeface="Arial" panose="020B0604020202020204" pitchFamily="34" charset="0"/>
            </a:endParaRPr>
          </a:p>
          <a:p>
            <a:pPr defTabSz="1219170"/>
            <a:r>
              <a:rPr lang="en-US" sz="2000" dirty="0">
                <a:solidFill>
                  <a:srgbClr val="000000"/>
                </a:solidFill>
                <a:latin typeface="Arial" panose="020B0604020202020204" pitchFamily="34" charset="0"/>
              </a:rPr>
              <a:t/>
            </a:r>
            <a:br>
              <a:rPr lang="en-US" sz="2000" dirty="0">
                <a:solidFill>
                  <a:srgbClr val="000000"/>
                </a:solidFill>
                <a:latin typeface="Arial" panose="020B0604020202020204" pitchFamily="34" charset="0"/>
              </a:rPr>
            </a:b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xmlns="" val="243266547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EE8815B-72F7-4D72-ACAB-CA8908F53257}"/>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When To Embed #2</a:t>
            </a:r>
          </a:p>
        </p:txBody>
      </p:sp>
      <p:sp>
        <p:nvSpPr>
          <p:cNvPr id="6" name="Text Placeholder 2">
            <a:extLst>
              <a:ext uri="{FF2B5EF4-FFF2-40B4-BE49-F238E27FC236}">
                <a16:creationId xmlns:a16="http://schemas.microsoft.com/office/drawing/2014/main" xmlns="" id="{9F4C52E9-770F-4FDE-A066-FC2AC1BA2ED6}"/>
              </a:ext>
            </a:extLst>
          </p:cNvPr>
          <p:cNvSpPr txBox="1">
            <a:spLocks/>
          </p:cNvSpPr>
          <p:nvPr/>
        </p:nvSpPr>
        <p:spPr>
          <a:xfrm>
            <a:off x="584200" y="1435497"/>
            <a:ext cx="11018520" cy="1538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Child data is dependent/intrinsic to a parent </a:t>
            </a:r>
          </a:p>
          <a:p>
            <a:pPr marL="228594" lvl="1"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xmlns="" id="{FFD3A1F0-DFD3-455F-85E2-FBB28696B4EA}"/>
              </a:ext>
            </a:extLst>
          </p:cNvPr>
          <p:cNvSpPr/>
          <p:nvPr/>
        </p:nvSpPr>
        <p:spPr>
          <a:xfrm>
            <a:off x="477497" y="2175461"/>
            <a:ext cx="10195035" cy="3416320"/>
          </a:xfrm>
          <a:prstGeom prst="rect">
            <a:avLst/>
          </a:prstGeom>
        </p:spPr>
        <p:txBody>
          <a:bodyPr wrap="square">
            <a:spAutoFit/>
          </a:bodyPr>
          <a:lstStyle/>
          <a:p>
            <a:pPr defTabSz="1219170"/>
            <a:r>
              <a:rPr lang="en-US" sz="2400" dirty="0">
                <a:solidFill>
                  <a:srgbClr val="000000"/>
                </a:solidFill>
                <a:latin typeface="Arial" panose="020B0604020202020204" pitchFamily="34" charset="0"/>
              </a:rPr>
              <a:t>{</a:t>
            </a:r>
          </a:p>
          <a:p>
            <a:pPr marL="609585" lvl="1" defTabSz="1219170"/>
            <a:r>
              <a:rPr lang="en-US" sz="2400" dirty="0">
                <a:solidFill>
                  <a:srgbClr val="000000"/>
                </a:solidFill>
                <a:latin typeface="Arial" panose="020B0604020202020204" pitchFamily="34" charset="0"/>
              </a:rPr>
              <a:t>"id": "Order1", </a:t>
            </a:r>
          </a:p>
          <a:p>
            <a:pPr marL="609585" lvl="1" defTabSz="1219170"/>
            <a:r>
              <a:rPr lang="en-US" sz="2400" dirty="0">
                <a:solidFill>
                  <a:srgbClr val="000000"/>
                </a:solidFill>
                <a:latin typeface="Arial" panose="020B0604020202020204" pitchFamily="34" charset="0"/>
              </a:rPr>
              <a:t>"customer": "Customer1",</a:t>
            </a:r>
          </a:p>
          <a:p>
            <a:pPr marL="609585" lvl="1" defTabSz="1219170"/>
            <a:r>
              <a:rPr lang="en-US" sz="2400" dirty="0">
                <a:solidFill>
                  <a:srgbClr val="000000"/>
                </a:solidFill>
                <a:latin typeface="Arial" panose="020B0604020202020204" pitchFamily="34" charset="0"/>
              </a:rPr>
              <a:t>"</a:t>
            </a:r>
            <a:r>
              <a:rPr lang="en-US" sz="2400" dirty="0" err="1">
                <a:solidFill>
                  <a:srgbClr val="000000"/>
                </a:solidFill>
                <a:latin typeface="Arial" panose="020B0604020202020204" pitchFamily="34" charset="0"/>
              </a:rPr>
              <a:t>orderDate</a:t>
            </a:r>
            <a:r>
              <a:rPr lang="en-US" sz="2400" dirty="0">
                <a:solidFill>
                  <a:srgbClr val="000000"/>
                </a:solidFill>
                <a:latin typeface="Arial" panose="020B0604020202020204" pitchFamily="34" charset="0"/>
              </a:rPr>
              <a:t>": "2018-09-26",</a:t>
            </a:r>
          </a:p>
          <a:p>
            <a:pPr marL="609585" lvl="1" defTabSz="1219170"/>
            <a:r>
              <a:rPr lang="en-US" sz="2400" dirty="0">
                <a:solidFill>
                  <a:srgbClr val="000000"/>
                </a:solidFill>
                <a:highlight>
                  <a:srgbClr val="FFFF00"/>
                </a:highlight>
                <a:latin typeface="Arial" panose="020B0604020202020204" pitchFamily="34" charset="0"/>
              </a:rPr>
              <a:t>"</a:t>
            </a:r>
            <a:r>
              <a:rPr lang="en-US" sz="2400" dirty="0" err="1">
                <a:solidFill>
                  <a:srgbClr val="000000"/>
                </a:solidFill>
                <a:highlight>
                  <a:srgbClr val="FFFF00"/>
                </a:highlight>
                <a:latin typeface="Arial" panose="020B0604020202020204" pitchFamily="34" charset="0"/>
              </a:rPr>
              <a:t>itemsOrdered</a:t>
            </a:r>
            <a:r>
              <a:rPr lang="en-US" sz="2400" dirty="0">
                <a:solidFill>
                  <a:srgbClr val="000000"/>
                </a:solidFill>
                <a:highlight>
                  <a:srgbClr val="FFFF00"/>
                </a:highlight>
                <a:latin typeface="Arial" panose="020B0604020202020204" pitchFamily="34" charset="0"/>
              </a:rPr>
              <a:t>": [</a:t>
            </a:r>
          </a:p>
          <a:p>
            <a:pPr marL="1219170" lvl="2" defTabSz="1219170"/>
            <a:r>
              <a:rPr lang="en-US" sz="2400" dirty="0">
                <a:solidFill>
                  <a:srgbClr val="000000"/>
                </a:solidFill>
                <a:latin typeface="Arial" panose="020B0604020202020204" pitchFamily="34" charset="0"/>
              </a:rPr>
              <a:t>{"ID": 1, "</a:t>
            </a:r>
            <a:r>
              <a:rPr lang="en-US" sz="2400" dirty="0" err="1">
                <a:solidFill>
                  <a:srgbClr val="000000"/>
                </a:solidFill>
                <a:latin typeface="Arial" panose="020B0604020202020204" pitchFamily="34" charset="0"/>
              </a:rPr>
              <a:t>ItemName</a:t>
            </a:r>
            <a:r>
              <a:rPr lang="en-US" sz="2400" dirty="0">
                <a:solidFill>
                  <a:srgbClr val="000000"/>
                </a:solidFill>
                <a:latin typeface="Arial" panose="020B0604020202020204" pitchFamily="34" charset="0"/>
              </a:rPr>
              <a:t>": "hamburger", "Price":9.50, "Qty": 1}</a:t>
            </a:r>
          </a:p>
          <a:p>
            <a:pPr marL="1219170" lvl="2" defTabSz="1219170"/>
            <a:r>
              <a:rPr lang="en-US" sz="2400" dirty="0">
                <a:solidFill>
                  <a:srgbClr val="000000"/>
                </a:solidFill>
                <a:latin typeface="Arial" panose="020B0604020202020204" pitchFamily="34" charset="0"/>
              </a:rPr>
              <a:t>{"ID": 2, "</a:t>
            </a:r>
            <a:r>
              <a:rPr lang="en-US" sz="2400" dirty="0" err="1">
                <a:solidFill>
                  <a:srgbClr val="000000"/>
                </a:solidFill>
                <a:latin typeface="Arial" panose="020B0604020202020204" pitchFamily="34" charset="0"/>
              </a:rPr>
              <a:t>ItemName</a:t>
            </a:r>
            <a:r>
              <a:rPr lang="en-US" sz="2400" dirty="0">
                <a:solidFill>
                  <a:srgbClr val="000000"/>
                </a:solidFill>
                <a:latin typeface="Arial" panose="020B0604020202020204" pitchFamily="34" charset="0"/>
              </a:rPr>
              <a:t>": "cheeseburger", "Price":9.50, "Qty": 499}</a:t>
            </a:r>
          </a:p>
          <a:p>
            <a:pPr marL="609585" lvl="1"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xmlns="" id="{C462B772-0700-424A-A858-5C2E560883CA}"/>
              </a:ext>
            </a:extLst>
          </p:cNvPr>
          <p:cNvSpPr txBox="1"/>
          <p:nvPr/>
        </p:nvSpPr>
        <p:spPr>
          <a:xfrm>
            <a:off x="584200" y="5925362"/>
            <a:ext cx="7634891" cy="615553"/>
          </a:xfrm>
          <a:prstGeom prst="rect">
            <a:avLst/>
          </a:prstGeom>
          <a:noFill/>
        </p:spPr>
        <p:txBody>
          <a:bodyPr wrap="square" lIns="0" tIns="0" rIns="0" bIns="0" rtlCol="0">
            <a:spAutoFit/>
          </a:bodyPr>
          <a:lstStyle/>
          <a:p>
            <a:pPr defTabSz="1219170"/>
            <a:endParaRPr lang="en-US" sz="2000" dirty="0">
              <a:gradFill>
                <a:gsLst>
                  <a:gs pos="2917">
                    <a:srgbClr val="000000"/>
                  </a:gs>
                  <a:gs pos="30000">
                    <a:srgbClr val="000000"/>
                  </a:gs>
                </a:gsLst>
                <a:lin ang="5400000" scaled="0"/>
              </a:gradFill>
              <a:latin typeface="Arial" panose="020B0604020202020204" pitchFamily="34" charset="0"/>
            </a:endParaRPr>
          </a:p>
          <a:p>
            <a:pPr defTabSz="1219170"/>
            <a:r>
              <a:rPr lang="en-US" sz="2000" dirty="0">
                <a:gradFill>
                  <a:gsLst>
                    <a:gs pos="2917">
                      <a:srgbClr val="000000"/>
                    </a:gs>
                    <a:gs pos="30000">
                      <a:srgbClr val="000000"/>
                    </a:gs>
                  </a:gsLst>
                  <a:lin ang="5400000" scaled="0"/>
                </a:gradFill>
                <a:latin typeface="Arial" panose="020B0604020202020204" pitchFamily="34" charset="0"/>
              </a:rPr>
              <a:t>Items Ordered depends on Order</a:t>
            </a:r>
          </a:p>
        </p:txBody>
      </p:sp>
    </p:spTree>
    <p:extLst>
      <p:ext uri="{BB962C8B-B14F-4D97-AF65-F5344CB8AC3E}">
        <p14:creationId xmlns:p14="http://schemas.microsoft.com/office/powerpoint/2010/main" xmlns="" val="302966603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F3E1A1F-7FDC-4848-A8D1-FCBE5BDD2DBF}"/>
              </a:ext>
            </a:extLst>
          </p:cNvPr>
          <p:cNvSpPr txBox="1">
            <a:spLocks/>
          </p:cNvSpPr>
          <p:nvPr/>
        </p:nvSpPr>
        <p:spPr>
          <a:xfrm>
            <a:off x="584200" y="-15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When To Embed #3</a:t>
            </a:r>
          </a:p>
        </p:txBody>
      </p:sp>
      <p:sp>
        <p:nvSpPr>
          <p:cNvPr id="6" name="Text Placeholder 2">
            <a:extLst>
              <a:ext uri="{FF2B5EF4-FFF2-40B4-BE49-F238E27FC236}">
                <a16:creationId xmlns:a16="http://schemas.microsoft.com/office/drawing/2014/main" xmlns="" id="{CFAE75E1-7FC0-4F76-B2C3-7ED660B6F7CF}"/>
              </a:ext>
            </a:extLst>
          </p:cNvPr>
          <p:cNvSpPr txBox="1">
            <a:spLocks/>
          </p:cNvSpPr>
          <p:nvPr/>
        </p:nvSpPr>
        <p:spPr>
          <a:xfrm>
            <a:off x="584200" y="1435497"/>
            <a:ext cx="11018520" cy="1538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1:1 relationship</a:t>
            </a: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xmlns="" id="{00F69257-E7B0-42EC-AA0F-A11ECE56A39D}"/>
              </a:ext>
            </a:extLst>
          </p:cNvPr>
          <p:cNvSpPr/>
          <p:nvPr/>
        </p:nvSpPr>
        <p:spPr>
          <a:xfrm>
            <a:off x="584200" y="2024770"/>
            <a:ext cx="8559800" cy="3702873"/>
          </a:xfrm>
          <a:prstGeom prst="rect">
            <a:avLst/>
          </a:prstGeom>
        </p:spPr>
        <p:txBody>
          <a:bodyPr wrap="square">
            <a:spAutoFit/>
          </a:bodyPr>
          <a:lstStyle/>
          <a:p>
            <a:pPr defTabSz="1219170"/>
            <a:r>
              <a:rPr lang="en-US" sz="2133" dirty="0">
                <a:solidFill>
                  <a:srgbClr val="000000"/>
                </a:solidFill>
                <a:latin typeface="Arial" panose="020B0604020202020204" pitchFamily="34" charset="0"/>
              </a:rPr>
              <a:t>{</a:t>
            </a:r>
          </a:p>
          <a:p>
            <a:pPr marL="609585" lvl="1" defTabSz="1219170"/>
            <a:r>
              <a:rPr lang="en-US" sz="2133" dirty="0">
                <a:solidFill>
                  <a:srgbClr val="000000"/>
                </a:solidFill>
                <a:latin typeface="Arial" panose="020B0604020202020204" pitchFamily="34" charset="0"/>
              </a:rPr>
              <a:t>"id": "1",</a:t>
            </a:r>
          </a:p>
          <a:p>
            <a:pPr marL="609585" lvl="1" defTabSz="1219170"/>
            <a:r>
              <a:rPr lang="en-US" sz="2133" dirty="0">
                <a:solidFill>
                  <a:srgbClr val="000000"/>
                </a:solidFill>
                <a:latin typeface="Arial" panose="020B0604020202020204" pitchFamily="34" charset="0"/>
              </a:rPr>
              <a:t>"name": "Alice",</a:t>
            </a:r>
          </a:p>
          <a:p>
            <a:pPr marL="609585" lvl="1" defTabSz="1219170"/>
            <a:r>
              <a:rPr lang="en-US" sz="2133" dirty="0">
                <a:solidFill>
                  <a:srgbClr val="000000"/>
                </a:solidFill>
                <a:latin typeface="Arial" panose="020B0604020202020204" pitchFamily="34" charset="0"/>
              </a:rPr>
              <a:t>"</a:t>
            </a:r>
            <a:r>
              <a:rPr lang="en-US" sz="2133" dirty="0">
                <a:solidFill>
                  <a:srgbClr val="000000"/>
                </a:solidFill>
                <a:highlight>
                  <a:srgbClr val="FFFF00"/>
                </a:highlight>
                <a:latin typeface="Arial" panose="020B0604020202020204" pitchFamily="34" charset="0"/>
              </a:rPr>
              <a:t>email</a:t>
            </a:r>
            <a:r>
              <a:rPr lang="en-US" sz="2133" dirty="0">
                <a:solidFill>
                  <a:srgbClr val="000000"/>
                </a:solidFill>
                <a:latin typeface="Arial" panose="020B0604020202020204" pitchFamily="34" charset="0"/>
              </a:rPr>
              <a:t>": "alice@contoso.com",</a:t>
            </a:r>
          </a:p>
          <a:p>
            <a:pPr marL="609585" lvl="1" defTabSz="1219170"/>
            <a:r>
              <a:rPr lang="en-US" sz="2133" dirty="0">
                <a:solidFill>
                  <a:srgbClr val="000000"/>
                </a:solidFill>
                <a:latin typeface="Arial" panose="020B0604020202020204" pitchFamily="34" charset="0"/>
              </a:rPr>
              <a:t>“</a:t>
            </a:r>
            <a:r>
              <a:rPr lang="en-US" sz="2133" dirty="0">
                <a:solidFill>
                  <a:srgbClr val="000000"/>
                </a:solidFill>
                <a:highlight>
                  <a:srgbClr val="FFFF00"/>
                </a:highlight>
                <a:latin typeface="Arial" panose="020B0604020202020204" pitchFamily="34" charset="0"/>
              </a:rPr>
              <a:t>phone</a:t>
            </a:r>
            <a:r>
              <a:rPr lang="en-US" sz="2133" dirty="0">
                <a:solidFill>
                  <a:srgbClr val="000000"/>
                </a:solidFill>
                <a:latin typeface="Arial" panose="020B0604020202020204" pitchFamily="34" charset="0"/>
              </a:rPr>
              <a:t>": “555-5555"</a:t>
            </a:r>
          </a:p>
          <a:p>
            <a:pPr marL="609585" lvl="1" defTabSz="1219170"/>
            <a:r>
              <a:rPr lang="en-US" sz="2133" dirty="0">
                <a:solidFill>
                  <a:srgbClr val="000000"/>
                </a:solidFill>
                <a:latin typeface="Arial" panose="020B0604020202020204" pitchFamily="34" charset="0"/>
              </a:rPr>
              <a:t>“</a:t>
            </a:r>
            <a:r>
              <a:rPr lang="en-US" sz="2133" dirty="0" err="1">
                <a:solidFill>
                  <a:srgbClr val="000000"/>
                </a:solidFill>
                <a:highlight>
                  <a:srgbClr val="FFFF00"/>
                </a:highlight>
                <a:latin typeface="Arial" panose="020B0604020202020204" pitchFamily="34" charset="0"/>
              </a:rPr>
              <a:t>loyaltyNumber</a:t>
            </a:r>
            <a:r>
              <a:rPr lang="en-US" sz="2133" dirty="0">
                <a:solidFill>
                  <a:srgbClr val="000000"/>
                </a:solidFill>
                <a:latin typeface="Arial" panose="020B0604020202020204" pitchFamily="34" charset="0"/>
              </a:rPr>
              <a:t>": 13838359,</a:t>
            </a:r>
          </a:p>
          <a:p>
            <a:pPr marL="609585" lvl="1" defTabSz="1219170"/>
            <a:r>
              <a:rPr lang="en-US" sz="2133" dirty="0">
                <a:solidFill>
                  <a:srgbClr val="000000"/>
                </a:solidFill>
                <a:latin typeface="Arial" panose="020B0604020202020204" pitchFamily="34" charset="0"/>
              </a:rPr>
              <a:t>"addresses": [</a:t>
            </a:r>
          </a:p>
          <a:p>
            <a:pPr marL="1219170" lvl="2" defTabSz="1219170"/>
            <a:r>
              <a:rPr lang="en-US" sz="2133" dirty="0">
                <a:solidFill>
                  <a:srgbClr val="000000"/>
                </a:solidFill>
                <a:latin typeface="Arial" panose="020B0604020202020204" pitchFamily="34" charset="0"/>
              </a:rPr>
              <a:t>{"street": "1 Contoso Way", "city": "Seattle"},</a:t>
            </a:r>
          </a:p>
          <a:p>
            <a:pPr marL="1219170" lvl="2" defTabSz="1219170"/>
            <a:r>
              <a:rPr lang="en-US" sz="2133" dirty="0">
                <a:solidFill>
                  <a:srgbClr val="000000"/>
                </a:solidFill>
                <a:latin typeface="Arial" panose="020B0604020202020204" pitchFamily="34" charset="0"/>
              </a:rPr>
              <a:t>{"street": "15 </a:t>
            </a:r>
            <a:r>
              <a:rPr lang="en-US" sz="2133" dirty="0" err="1">
                <a:solidFill>
                  <a:srgbClr val="000000"/>
                </a:solidFill>
                <a:latin typeface="Arial" panose="020B0604020202020204" pitchFamily="34" charset="0"/>
              </a:rPr>
              <a:t>Fabrikam</a:t>
            </a:r>
            <a:r>
              <a:rPr lang="en-US" sz="2133" dirty="0">
                <a:solidFill>
                  <a:srgbClr val="000000"/>
                </a:solidFill>
                <a:latin typeface="Arial" panose="020B0604020202020204" pitchFamily="34" charset="0"/>
              </a:rPr>
              <a:t> Lane", "city": "Orlando"}</a:t>
            </a:r>
          </a:p>
          <a:p>
            <a:pPr marL="609585" lvl="1" defTabSz="1219170"/>
            <a:r>
              <a:rPr lang="en-US" sz="2133" dirty="0">
                <a:solidFill>
                  <a:srgbClr val="000000"/>
                </a:solidFill>
                <a:latin typeface="Arial" panose="020B0604020202020204" pitchFamily="34" charset="0"/>
              </a:rPr>
              <a:t>]</a:t>
            </a:r>
          </a:p>
          <a:p>
            <a:pPr defTabSz="1219170"/>
            <a:r>
              <a:rPr lang="en-US" sz="2133"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xmlns="" id="{E38BC472-854E-4733-B727-CB3EA125C5C7}"/>
              </a:ext>
            </a:extLst>
          </p:cNvPr>
          <p:cNvSpPr txBox="1"/>
          <p:nvPr/>
        </p:nvSpPr>
        <p:spPr>
          <a:xfrm>
            <a:off x="584200" y="5701512"/>
            <a:ext cx="9514840" cy="923330"/>
          </a:xfrm>
          <a:prstGeom prst="rect">
            <a:avLst/>
          </a:prstGeom>
          <a:noFill/>
        </p:spPr>
        <p:txBody>
          <a:bodyPr wrap="square" lIns="0" tIns="0" rIns="0" bIns="0" rtlCol="0">
            <a:spAutoFit/>
          </a:bodyPr>
          <a:lstStyle/>
          <a:p>
            <a:pPr defTabSz="1219170"/>
            <a:endParaRPr lang="en-US" sz="2000" dirty="0">
              <a:gradFill>
                <a:gsLst>
                  <a:gs pos="2917">
                    <a:srgbClr val="000000"/>
                  </a:gs>
                  <a:gs pos="30000">
                    <a:srgbClr val="000000"/>
                  </a:gs>
                </a:gsLst>
                <a:lin ang="5400000" scaled="0"/>
              </a:gradFill>
              <a:latin typeface="Arial" panose="020B0604020202020204" pitchFamily="34" charset="0"/>
            </a:endParaRPr>
          </a:p>
          <a:p>
            <a:pPr defTabSz="1219170"/>
            <a:endParaRPr lang="en-US" sz="2000" dirty="0">
              <a:gradFill>
                <a:gsLst>
                  <a:gs pos="2917">
                    <a:srgbClr val="000000"/>
                  </a:gs>
                  <a:gs pos="30000">
                    <a:srgbClr val="000000"/>
                  </a:gs>
                </a:gsLst>
                <a:lin ang="5400000" scaled="0"/>
              </a:gradFill>
              <a:latin typeface="Arial" panose="020B0604020202020204" pitchFamily="34" charset="0"/>
            </a:endParaRPr>
          </a:p>
          <a:p>
            <a:pPr defTabSz="1219170"/>
            <a:r>
              <a:rPr lang="en-US" sz="2000" dirty="0">
                <a:gradFill>
                  <a:gsLst>
                    <a:gs pos="2917">
                      <a:srgbClr val="000000"/>
                    </a:gs>
                    <a:gs pos="30000">
                      <a:srgbClr val="000000"/>
                    </a:gs>
                  </a:gsLst>
                  <a:lin ang="5400000" scaled="0"/>
                </a:gradFill>
                <a:latin typeface="Arial" panose="020B0604020202020204" pitchFamily="34" charset="0"/>
              </a:rPr>
              <a:t>All customers have email, phone, loyalty number for 1:1 relationship</a:t>
            </a:r>
          </a:p>
        </p:txBody>
      </p:sp>
    </p:spTree>
    <p:extLst>
      <p:ext uri="{BB962C8B-B14F-4D97-AF65-F5344CB8AC3E}">
        <p14:creationId xmlns:p14="http://schemas.microsoft.com/office/powerpoint/2010/main" xmlns="" val="318675094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C13CAB9-F960-46D3-9E64-F2353C7EB799}"/>
              </a:ext>
            </a:extLst>
          </p:cNvPr>
          <p:cNvSpPr txBox="1">
            <a:spLocks/>
          </p:cNvSpPr>
          <p:nvPr/>
        </p:nvSpPr>
        <p:spPr>
          <a:xfrm>
            <a:off x="0" y="520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When To Embed #4, #5</a:t>
            </a:r>
          </a:p>
        </p:txBody>
      </p:sp>
      <p:sp>
        <p:nvSpPr>
          <p:cNvPr id="6" name="Text Placeholder 2">
            <a:extLst>
              <a:ext uri="{FF2B5EF4-FFF2-40B4-BE49-F238E27FC236}">
                <a16:creationId xmlns:a16="http://schemas.microsoft.com/office/drawing/2014/main" xmlns="" id="{1A44A73D-737B-4F9F-8192-8DAB27B552AE}"/>
              </a:ext>
            </a:extLst>
          </p:cNvPr>
          <p:cNvSpPr txBox="1">
            <a:spLocks/>
          </p:cNvSpPr>
          <p:nvPr/>
        </p:nvSpPr>
        <p:spPr>
          <a:xfrm>
            <a:off x="-1" y="1247257"/>
            <a:ext cx="12112689" cy="25730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Similar rate of updates – does the data change at the same (slower)           pace? -&gt; Minimize writes</a:t>
            </a:r>
          </a:p>
          <a:p>
            <a:pPr marL="0" indent="0">
              <a:buNone/>
            </a:pPr>
            <a:r>
              <a:rPr lang="en-US" dirty="0">
                <a:latin typeface="Arial" panose="020B0604020202020204" pitchFamily="34" charset="0"/>
                <a:cs typeface="Arial" panose="020B0604020202020204" pitchFamily="34" charset="0"/>
              </a:rPr>
              <a:t>1:few relationships</a:t>
            </a:r>
          </a:p>
          <a:p>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xmlns="" id="{B95BB18C-26DD-4DC2-9F80-95062AA2208F}"/>
              </a:ext>
            </a:extLst>
          </p:cNvPr>
          <p:cNvSpPr/>
          <p:nvPr/>
        </p:nvSpPr>
        <p:spPr>
          <a:xfrm>
            <a:off x="525361" y="3213421"/>
            <a:ext cx="8559800" cy="3232231"/>
          </a:xfrm>
          <a:prstGeom prst="rect">
            <a:avLst/>
          </a:prstGeom>
        </p:spPr>
        <p:txBody>
          <a:bodyPr wrap="square">
            <a:spAutoFit/>
          </a:bodyPr>
          <a:lstStyle/>
          <a:p>
            <a:pPr defTabSz="1219170"/>
            <a:r>
              <a:rPr lang="en-US" sz="2267" dirty="0">
                <a:solidFill>
                  <a:srgbClr val="000000"/>
                </a:solidFill>
                <a:latin typeface="Arial" panose="020B0604020202020204" pitchFamily="34" charset="0"/>
              </a:rPr>
              <a:t>{</a:t>
            </a:r>
          </a:p>
          <a:p>
            <a:pPr marL="609585" lvl="1" defTabSz="1219170"/>
            <a:r>
              <a:rPr lang="en-US" sz="2267" dirty="0">
                <a:solidFill>
                  <a:srgbClr val="000000"/>
                </a:solidFill>
                <a:latin typeface="Arial" panose="020B0604020202020204" pitchFamily="34" charset="0"/>
              </a:rPr>
              <a:t>"id": "1",</a:t>
            </a:r>
          </a:p>
          <a:p>
            <a:pPr marL="609585" lvl="1" defTabSz="1219170"/>
            <a:r>
              <a:rPr lang="en-US" sz="2267" dirty="0">
                <a:solidFill>
                  <a:srgbClr val="000000"/>
                </a:solidFill>
                <a:latin typeface="Arial" panose="020B0604020202020204" pitchFamily="34" charset="0"/>
              </a:rPr>
              <a:t>"name": "Alice",</a:t>
            </a:r>
          </a:p>
          <a:p>
            <a:pPr marL="609585" lvl="1" defTabSz="1219170"/>
            <a:r>
              <a:rPr lang="en-US" sz="2267" dirty="0">
                <a:solidFill>
                  <a:srgbClr val="000000"/>
                </a:solidFill>
                <a:latin typeface="Arial" panose="020B0604020202020204" pitchFamily="34" charset="0"/>
              </a:rPr>
              <a:t>"</a:t>
            </a:r>
            <a:r>
              <a:rPr lang="en-US" sz="2267" dirty="0">
                <a:solidFill>
                  <a:srgbClr val="000000"/>
                </a:solidFill>
                <a:highlight>
                  <a:srgbClr val="FFFF00"/>
                </a:highlight>
                <a:latin typeface="Arial" panose="020B0604020202020204" pitchFamily="34" charset="0"/>
              </a:rPr>
              <a:t>email</a:t>
            </a:r>
            <a:r>
              <a:rPr lang="en-US" sz="2267" dirty="0">
                <a:solidFill>
                  <a:srgbClr val="000000"/>
                </a:solidFill>
                <a:latin typeface="Arial" panose="020B0604020202020204" pitchFamily="34" charset="0"/>
              </a:rPr>
              <a:t>": "alice@contoso.com",</a:t>
            </a:r>
          </a:p>
          <a:p>
            <a:pPr marL="609585" lvl="1" defTabSz="1219170"/>
            <a:r>
              <a:rPr lang="en-US" sz="2267" dirty="0">
                <a:solidFill>
                  <a:srgbClr val="000000"/>
                </a:solidFill>
                <a:latin typeface="Arial" panose="020B0604020202020204" pitchFamily="34" charset="0"/>
              </a:rPr>
              <a:t>"</a:t>
            </a:r>
            <a:r>
              <a:rPr lang="en-US" sz="2267" dirty="0">
                <a:solidFill>
                  <a:srgbClr val="000000"/>
                </a:solidFill>
                <a:highlight>
                  <a:srgbClr val="FFFF00"/>
                </a:highlight>
                <a:latin typeface="Arial" panose="020B0604020202020204" pitchFamily="34" charset="0"/>
              </a:rPr>
              <a:t>addresses</a:t>
            </a:r>
            <a:r>
              <a:rPr lang="en-US" sz="2267" dirty="0">
                <a:solidFill>
                  <a:srgbClr val="000000"/>
                </a:solidFill>
                <a:latin typeface="Arial" panose="020B0604020202020204" pitchFamily="34" charset="0"/>
              </a:rPr>
              <a:t>": [</a:t>
            </a:r>
          </a:p>
          <a:p>
            <a:pPr marL="1219170" lvl="2" defTabSz="1219170"/>
            <a:r>
              <a:rPr lang="en-US" sz="2267" dirty="0">
                <a:solidFill>
                  <a:srgbClr val="000000"/>
                </a:solidFill>
                <a:latin typeface="Arial" panose="020B0604020202020204" pitchFamily="34" charset="0"/>
              </a:rPr>
              <a:t>{"street": "1 Contoso Way", "city": "Seattle"},</a:t>
            </a:r>
          </a:p>
          <a:p>
            <a:pPr marL="1219170" lvl="2" defTabSz="1219170"/>
            <a:r>
              <a:rPr lang="en-US" sz="2267" dirty="0">
                <a:solidFill>
                  <a:srgbClr val="000000"/>
                </a:solidFill>
                <a:latin typeface="Arial" panose="020B0604020202020204" pitchFamily="34" charset="0"/>
              </a:rPr>
              <a:t>{"street": "15 </a:t>
            </a:r>
            <a:r>
              <a:rPr lang="en-US" sz="2267" dirty="0" err="1">
                <a:solidFill>
                  <a:srgbClr val="000000"/>
                </a:solidFill>
                <a:latin typeface="Arial" panose="020B0604020202020204" pitchFamily="34" charset="0"/>
              </a:rPr>
              <a:t>Fabrikam</a:t>
            </a:r>
            <a:r>
              <a:rPr lang="en-US" sz="2267" dirty="0">
                <a:solidFill>
                  <a:srgbClr val="000000"/>
                </a:solidFill>
                <a:latin typeface="Arial" panose="020B0604020202020204" pitchFamily="34" charset="0"/>
              </a:rPr>
              <a:t> Lane", "city": "Orlando"}</a:t>
            </a:r>
          </a:p>
          <a:p>
            <a:pPr marL="609585" lvl="1" defTabSz="1219170"/>
            <a:r>
              <a:rPr lang="en-US" sz="2267" dirty="0">
                <a:solidFill>
                  <a:srgbClr val="000000"/>
                </a:solidFill>
                <a:latin typeface="Arial" panose="020B0604020202020204" pitchFamily="34" charset="0"/>
              </a:rPr>
              <a:t>]</a:t>
            </a:r>
          </a:p>
          <a:p>
            <a:pPr defTabSz="1219170"/>
            <a:r>
              <a:rPr lang="en-US" sz="2267"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xmlns="" id="{5ED6132A-A149-4463-85E6-CE30098D3A1A}"/>
              </a:ext>
            </a:extLst>
          </p:cNvPr>
          <p:cNvSpPr txBox="1"/>
          <p:nvPr/>
        </p:nvSpPr>
        <p:spPr>
          <a:xfrm>
            <a:off x="5257800" y="4325595"/>
            <a:ext cx="5616903"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//Email, addresses don’t change too often</a:t>
            </a:r>
          </a:p>
        </p:txBody>
      </p:sp>
    </p:spTree>
    <p:extLst>
      <p:ext uri="{BB962C8B-B14F-4D97-AF65-F5344CB8AC3E}">
        <p14:creationId xmlns:p14="http://schemas.microsoft.com/office/powerpoint/2010/main" xmlns="" val="67939501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FD14C4C-26EA-4249-ACF1-A187F60E963C}"/>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When To Embed - Summary</a:t>
            </a:r>
          </a:p>
        </p:txBody>
      </p:sp>
      <p:sp>
        <p:nvSpPr>
          <p:cNvPr id="6" name="Text Placeholder 2">
            <a:extLst>
              <a:ext uri="{FF2B5EF4-FFF2-40B4-BE49-F238E27FC236}">
                <a16:creationId xmlns:a16="http://schemas.microsoft.com/office/drawing/2014/main" xmlns="" id="{43DB95AE-9F48-4FA2-9CBF-5043EED4AB2A}"/>
              </a:ext>
            </a:extLst>
          </p:cNvPr>
          <p:cNvSpPr txBox="1">
            <a:spLocks/>
          </p:cNvSpPr>
          <p:nvPr/>
        </p:nvSpPr>
        <p:spPr>
          <a:xfrm>
            <a:off x="586740" y="1325563"/>
            <a:ext cx="11018520" cy="567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Data from entities is queried together</a:t>
            </a:r>
          </a:p>
          <a:p>
            <a:r>
              <a:rPr lang="en-US" dirty="0">
                <a:latin typeface="Arial" panose="020B0604020202020204" pitchFamily="34" charset="0"/>
                <a:cs typeface="Arial" panose="020B0604020202020204" pitchFamily="34" charset="0"/>
              </a:rPr>
              <a:t>Child data is dependent on a parent</a:t>
            </a:r>
          </a:p>
          <a:p>
            <a:r>
              <a:rPr lang="en-US" dirty="0">
                <a:latin typeface="Arial" panose="020B0604020202020204" pitchFamily="34" charset="0"/>
                <a:cs typeface="Arial" panose="020B0604020202020204" pitchFamily="34" charset="0"/>
              </a:rPr>
              <a:t>1:1 relationship</a:t>
            </a:r>
          </a:p>
          <a:p>
            <a:r>
              <a:rPr lang="en-US" dirty="0">
                <a:latin typeface="Arial" panose="020B0604020202020204" pitchFamily="34" charset="0"/>
                <a:cs typeface="Arial" panose="020B0604020202020204" pitchFamily="34" charset="0"/>
              </a:rPr>
              <a:t>Similar rate of updates – does the data change at the same pace</a:t>
            </a:r>
          </a:p>
          <a:p>
            <a:r>
              <a:rPr lang="en-US" dirty="0">
                <a:latin typeface="Arial" panose="020B0604020202020204" pitchFamily="34" charset="0"/>
                <a:cs typeface="Arial" panose="020B0604020202020204" pitchFamily="34" charset="0"/>
              </a:rPr>
              <a:t>1:few – the set of values is bounded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Usually embedding provides </a:t>
            </a:r>
            <a:r>
              <a:rPr lang="en-US" dirty="0">
                <a:solidFill>
                  <a:schemeClr val="accent1"/>
                </a:solidFill>
                <a:latin typeface="Arial" panose="020B0604020202020204" pitchFamily="34" charset="0"/>
                <a:cs typeface="Arial" panose="020B0604020202020204" pitchFamily="34" charset="0"/>
              </a:rPr>
              <a:t>better read performance</a:t>
            </a:r>
          </a:p>
          <a:p>
            <a:r>
              <a:rPr lang="en-US" dirty="0">
                <a:latin typeface="Arial" panose="020B0604020202020204" pitchFamily="34" charset="0"/>
                <a:cs typeface="Arial" panose="020B0604020202020204" pitchFamily="34" charset="0"/>
              </a:rPr>
              <a:t>Follow-above to </a:t>
            </a:r>
            <a:r>
              <a:rPr lang="en-US" dirty="0">
                <a:solidFill>
                  <a:schemeClr val="accent4"/>
                </a:solidFill>
                <a:latin typeface="Arial" panose="020B0604020202020204" pitchFamily="34" charset="0"/>
                <a:cs typeface="Arial" panose="020B0604020202020204" pitchFamily="34" charset="0"/>
              </a:rPr>
              <a:t>minimize trade-off </a:t>
            </a:r>
            <a:r>
              <a:rPr lang="en-US" dirty="0">
                <a:latin typeface="Arial" panose="020B0604020202020204" pitchFamily="34" charset="0"/>
                <a:cs typeface="Arial" panose="020B0604020202020204" pitchFamily="34" charset="0"/>
              </a:rPr>
              <a:t>for write perf </a:t>
            </a: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Tree>
    <p:extLst>
      <p:ext uri="{BB962C8B-B14F-4D97-AF65-F5344CB8AC3E}">
        <p14:creationId xmlns:p14="http://schemas.microsoft.com/office/powerpoint/2010/main" xmlns="" val="1068870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34EAE4A-2A61-4CBE-93B9-6EDDF9388359}"/>
              </a:ext>
            </a:extLst>
          </p:cNvPr>
          <p:cNvSpPr/>
          <p:nvPr/>
        </p:nvSpPr>
        <p:spPr>
          <a:xfrm>
            <a:off x="1215287" y="3246413"/>
            <a:ext cx="6094444" cy="1991393"/>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"Andrew",</a:t>
            </a:r>
          </a:p>
          <a:p>
            <a:pPr marL="672290" defTabSz="914367"/>
            <a:r>
              <a:rPr lang="en-US" sz="1765" dirty="0">
                <a:solidFill>
                  <a:srgbClr val="505050"/>
                </a:solidFill>
                <a:latin typeface="Arial" panose="020B0604020202020204" pitchFamily="34" charset="0"/>
                <a:ea typeface="Calibri" panose="020F0502020204030204" pitchFamily="34" charset="0"/>
              </a:rPr>
              <a:t>   "type": "Person",</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worksOn</a:t>
            </a:r>
            <a:r>
              <a:rPr lang="en-US" sz="1765" dirty="0">
                <a:solidFill>
                  <a:srgbClr val="505050"/>
                </a:solidFill>
                <a:latin typeface="Arial" panose="020B0604020202020204" pitchFamily="34" charset="0"/>
                <a:ea typeface="Calibri" panose="020F0502020204030204" pitchFamily="34" charset="0"/>
              </a:rPr>
              <a:t>": "Azure Cosmos DB"</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endParaRPr lang="en-US" sz="1765" dirty="0">
              <a:solidFill>
                <a:srgbClr val="505050"/>
              </a:solidFill>
              <a:latin typeface="Arial" panose="020B060402020202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xmlns="" id="{C70A9525-ACB3-4468-9894-010CF3CA4C99}"/>
              </a:ext>
            </a:extLst>
          </p:cNvPr>
          <p:cNvSpPr/>
          <p:nvPr/>
        </p:nvSpPr>
        <p:spPr>
          <a:xfrm>
            <a:off x="2892837" y="2116669"/>
            <a:ext cx="6931706" cy="363946"/>
          </a:xfrm>
          <a:prstGeom prst="rect">
            <a:avLst/>
          </a:prstGeom>
        </p:spPr>
        <p:txBody>
          <a:bodyPr wrap="none">
            <a:spAutoFit/>
          </a:bodyPr>
          <a:lstStyle/>
          <a:p>
            <a:pPr defTabSz="914367"/>
            <a:r>
              <a:rPr lang="en-US" sz="1765" b="1" dirty="0">
                <a:solidFill>
                  <a:srgbClr val="505050"/>
                </a:solidFill>
                <a:latin typeface="Arial" panose="020B0604020202020204" pitchFamily="34" charset="0"/>
                <a:ea typeface="Calibri" panose="020F0502020204030204" pitchFamily="34" charset="0"/>
              </a:rPr>
              <a:t>For example, we have two types of documents: person and cat</a:t>
            </a:r>
            <a:endParaRPr lang="en-US" sz="1765" b="1" dirty="0">
              <a:solidFill>
                <a:srgbClr val="505050"/>
              </a:solidFill>
              <a:latin typeface="Arial" panose="020B0604020202020204" pitchFamily="34" charset="0"/>
            </a:endParaRPr>
          </a:p>
        </p:txBody>
      </p:sp>
      <p:sp>
        <p:nvSpPr>
          <p:cNvPr id="17" name="Rectangle 16">
            <a:extLst>
              <a:ext uri="{FF2B5EF4-FFF2-40B4-BE49-F238E27FC236}">
                <a16:creationId xmlns:a16="http://schemas.microsoft.com/office/drawing/2014/main" xmlns="" id="{D6A64741-AE54-47CA-AFA9-C7AFEBA65FE7}"/>
              </a:ext>
            </a:extLst>
          </p:cNvPr>
          <p:cNvSpPr/>
          <p:nvPr/>
        </p:nvSpPr>
        <p:spPr>
          <a:xfrm>
            <a:off x="6455489" y="2763278"/>
            <a:ext cx="6094444" cy="2806055"/>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"Ralph",</a:t>
            </a:r>
          </a:p>
          <a:p>
            <a:pPr marL="672290" defTabSz="914367"/>
            <a:r>
              <a:rPr lang="en-US" sz="1765" dirty="0">
                <a:solidFill>
                  <a:srgbClr val="505050"/>
                </a:solidFill>
                <a:latin typeface="Arial" panose="020B0604020202020204" pitchFamily="34" charset="0"/>
                <a:ea typeface="Calibri" panose="020F0502020204030204" pitchFamily="34" charset="0"/>
              </a:rPr>
              <a:t>   "type": "Cat",</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"fur": {</a:t>
            </a:r>
          </a:p>
          <a:p>
            <a:pPr marL="672290" defTabSz="914367"/>
            <a:r>
              <a:rPr lang="en-US" sz="1765" dirty="0">
                <a:solidFill>
                  <a:srgbClr val="505050"/>
                </a:solidFill>
                <a:latin typeface="Arial" panose="020B0604020202020204" pitchFamily="34" charset="0"/>
                <a:ea typeface="Calibri" panose="020F0502020204030204" pitchFamily="34" charset="0"/>
              </a:rPr>
              <a:t>         "length": "short",</a:t>
            </a:r>
          </a:p>
          <a:p>
            <a:pPr marL="672290" defTabSz="914367"/>
            <a:r>
              <a:rPr lang="en-US" sz="1765" dirty="0">
                <a:solidFill>
                  <a:srgbClr val="505050"/>
                </a:solidFill>
                <a:latin typeface="Arial" panose="020B0604020202020204" pitchFamily="34" charset="0"/>
                <a:ea typeface="Calibri" panose="020F0502020204030204" pitchFamily="34" charset="0"/>
              </a:rPr>
              <a:t>         "color": "brown"</a:t>
            </a:r>
          </a:p>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endParaRPr lang="en-US" sz="1765" dirty="0">
              <a:solidFill>
                <a:srgbClr val="505050"/>
              </a:solidFill>
              <a:latin typeface="Arial" panose="020B0604020202020204" pitchFamily="34" charset="0"/>
            </a:endParaRPr>
          </a:p>
        </p:txBody>
      </p:sp>
      <p:sp>
        <p:nvSpPr>
          <p:cNvPr id="18" name="Rectangle 17">
            <a:extLst>
              <a:ext uri="{FF2B5EF4-FFF2-40B4-BE49-F238E27FC236}">
                <a16:creationId xmlns:a16="http://schemas.microsoft.com/office/drawing/2014/main" xmlns="" id="{FAF7DF54-FDBC-4670-A57C-312ABCDEEF75}"/>
              </a:ext>
            </a:extLst>
          </p:cNvPr>
          <p:cNvSpPr/>
          <p:nvPr/>
        </p:nvSpPr>
        <p:spPr>
          <a:xfrm>
            <a:off x="2490961" y="1471934"/>
            <a:ext cx="8341046" cy="362072"/>
          </a:xfrm>
          <a:prstGeom prst="rect">
            <a:avLst/>
          </a:prstGeom>
        </p:spPr>
        <p:txBody>
          <a:bodyPr wrap="square">
            <a:spAutoFit/>
          </a:bodyPr>
          <a:lstStyle/>
          <a:p>
            <a:pPr algn="ctr" defTabSz="914225">
              <a:defRPr/>
            </a:pPr>
            <a:r>
              <a:rPr lang="en-US" sz="1765" b="1" dirty="0">
                <a:solidFill>
                  <a:srgbClr val="505050"/>
                </a:solidFill>
                <a:latin typeface="Arial" panose="020B0604020202020204" pitchFamily="34" charset="0"/>
              </a:rPr>
              <a:t>Ability to query across multiple entity types with a single network request.</a:t>
            </a:r>
            <a:endParaRPr lang="en-US" sz="1961" b="1" dirty="0">
              <a:solidFill>
                <a:srgbClr val="D83B01"/>
              </a:solidFill>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xmlns="" id="{BF4B7257-E3D8-4FC3-866D-75DDA2A816B3}"/>
              </a:ext>
            </a:extLst>
          </p:cNvPr>
          <p:cNvSpPr txBox="1">
            <a:spLocks/>
          </p:cNvSpPr>
          <p:nvPr/>
        </p:nvSpPr>
        <p:spPr>
          <a:xfrm>
            <a:off x="2237874" y="135517"/>
            <a:ext cx="8241632" cy="1107996"/>
          </a:xfrm>
          <a:prstGeom prst="rect">
            <a:avLst/>
          </a:prstGeom>
        </p:spPr>
        <p:txBody>
          <a:bodyPr/>
          <a:lstStyle>
            <a:lvl1pPr algn="l" defTabSz="914225"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Approach- Introduce Type Property</a:t>
            </a:r>
          </a:p>
        </p:txBody>
      </p:sp>
    </p:spTree>
    <p:extLst>
      <p:ext uri="{BB962C8B-B14F-4D97-AF65-F5344CB8AC3E}">
        <p14:creationId xmlns:p14="http://schemas.microsoft.com/office/powerpoint/2010/main" xmlns="" val="386831156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34EAE4A-2A61-4CBE-93B9-6EDDF9388359}"/>
              </a:ext>
            </a:extLst>
          </p:cNvPr>
          <p:cNvSpPr/>
          <p:nvPr/>
        </p:nvSpPr>
        <p:spPr>
          <a:xfrm>
            <a:off x="1215287" y="3246413"/>
            <a:ext cx="6094444" cy="1991393"/>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"Andrew",</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a:solidFill>
                  <a:srgbClr val="505050"/>
                </a:solidFill>
                <a:highlight>
                  <a:srgbClr val="FFFF00"/>
                </a:highlight>
                <a:latin typeface="Arial" panose="020B0604020202020204" pitchFamily="34" charset="0"/>
                <a:ea typeface="Calibri" panose="020F0502020204030204" pitchFamily="34" charset="0"/>
              </a:rPr>
              <a:t>type</a:t>
            </a:r>
            <a:r>
              <a:rPr lang="en-US" sz="1765" dirty="0">
                <a:solidFill>
                  <a:srgbClr val="505050"/>
                </a:solidFill>
                <a:latin typeface="Arial" panose="020B0604020202020204" pitchFamily="34" charset="0"/>
                <a:ea typeface="Calibri" panose="020F0502020204030204" pitchFamily="34" charset="0"/>
              </a:rPr>
              <a:t>": "Person",</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worksOn</a:t>
            </a:r>
            <a:r>
              <a:rPr lang="en-US" sz="1765" dirty="0">
                <a:solidFill>
                  <a:srgbClr val="505050"/>
                </a:solidFill>
                <a:latin typeface="Arial" panose="020B0604020202020204" pitchFamily="34" charset="0"/>
                <a:ea typeface="Calibri" panose="020F0502020204030204" pitchFamily="34" charset="0"/>
              </a:rPr>
              <a:t>": "Azure Cosmos DB"</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endParaRPr lang="en-US" sz="1765" dirty="0">
              <a:solidFill>
                <a:srgbClr val="505050"/>
              </a:solidFill>
              <a:latin typeface="Arial" panose="020B060402020202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xmlns="" id="{C70A9525-ACB3-4468-9894-010CF3CA4C99}"/>
              </a:ext>
            </a:extLst>
          </p:cNvPr>
          <p:cNvSpPr/>
          <p:nvPr/>
        </p:nvSpPr>
        <p:spPr>
          <a:xfrm>
            <a:off x="2892837" y="2116669"/>
            <a:ext cx="6931706" cy="363946"/>
          </a:xfrm>
          <a:prstGeom prst="rect">
            <a:avLst/>
          </a:prstGeom>
        </p:spPr>
        <p:txBody>
          <a:bodyPr wrap="none">
            <a:spAutoFit/>
          </a:bodyPr>
          <a:lstStyle/>
          <a:p>
            <a:pPr defTabSz="914367"/>
            <a:r>
              <a:rPr lang="en-US" sz="1765" b="1" dirty="0">
                <a:solidFill>
                  <a:srgbClr val="505050"/>
                </a:solidFill>
                <a:latin typeface="Arial" panose="020B0604020202020204" pitchFamily="34" charset="0"/>
                <a:ea typeface="Calibri" panose="020F0502020204030204" pitchFamily="34" charset="0"/>
              </a:rPr>
              <a:t>For example, we have two types of documents: person and cat</a:t>
            </a:r>
            <a:endParaRPr lang="en-US" sz="1765" b="1" dirty="0">
              <a:solidFill>
                <a:srgbClr val="505050"/>
              </a:solidFill>
              <a:latin typeface="Arial" panose="020B0604020202020204" pitchFamily="34" charset="0"/>
            </a:endParaRPr>
          </a:p>
        </p:txBody>
      </p:sp>
      <p:sp>
        <p:nvSpPr>
          <p:cNvPr id="17" name="Rectangle 16">
            <a:extLst>
              <a:ext uri="{FF2B5EF4-FFF2-40B4-BE49-F238E27FC236}">
                <a16:creationId xmlns:a16="http://schemas.microsoft.com/office/drawing/2014/main" xmlns="" id="{D6A64741-AE54-47CA-AFA9-C7AFEBA65FE7}"/>
              </a:ext>
            </a:extLst>
          </p:cNvPr>
          <p:cNvSpPr/>
          <p:nvPr/>
        </p:nvSpPr>
        <p:spPr>
          <a:xfrm>
            <a:off x="6455489" y="2763278"/>
            <a:ext cx="6094444" cy="2806055"/>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"Ralph",</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a:solidFill>
                  <a:srgbClr val="505050"/>
                </a:solidFill>
                <a:highlight>
                  <a:srgbClr val="FFFF00"/>
                </a:highlight>
                <a:latin typeface="Arial" panose="020B0604020202020204" pitchFamily="34" charset="0"/>
                <a:ea typeface="Calibri" panose="020F0502020204030204" pitchFamily="34" charset="0"/>
              </a:rPr>
              <a:t>type</a:t>
            </a:r>
            <a:r>
              <a:rPr lang="en-US" sz="1765" dirty="0">
                <a:solidFill>
                  <a:srgbClr val="505050"/>
                </a:solidFill>
                <a:latin typeface="Arial" panose="020B0604020202020204" pitchFamily="34" charset="0"/>
                <a:ea typeface="Calibri" panose="020F0502020204030204" pitchFamily="34" charset="0"/>
              </a:rPr>
              <a:t>": “Cat",</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"fur": {</a:t>
            </a:r>
          </a:p>
          <a:p>
            <a:pPr marL="672290" defTabSz="914367"/>
            <a:r>
              <a:rPr lang="en-US" sz="1765" dirty="0">
                <a:solidFill>
                  <a:srgbClr val="505050"/>
                </a:solidFill>
                <a:latin typeface="Arial" panose="020B0604020202020204" pitchFamily="34" charset="0"/>
                <a:ea typeface="Calibri" panose="020F0502020204030204" pitchFamily="34" charset="0"/>
              </a:rPr>
              <a:t>         "length": "short",</a:t>
            </a:r>
          </a:p>
          <a:p>
            <a:pPr marL="672290" defTabSz="914367"/>
            <a:r>
              <a:rPr lang="en-US" sz="1765" dirty="0">
                <a:solidFill>
                  <a:srgbClr val="505050"/>
                </a:solidFill>
                <a:latin typeface="Arial" panose="020B0604020202020204" pitchFamily="34" charset="0"/>
                <a:ea typeface="Calibri" panose="020F0502020204030204" pitchFamily="34" charset="0"/>
              </a:rPr>
              <a:t>         "color": "brown"</a:t>
            </a:r>
          </a:p>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endParaRPr lang="en-US" sz="1765" dirty="0">
              <a:solidFill>
                <a:srgbClr val="505050"/>
              </a:solidFill>
              <a:latin typeface="Arial" panose="020B0604020202020204" pitchFamily="34" charset="0"/>
            </a:endParaRPr>
          </a:p>
        </p:txBody>
      </p:sp>
      <p:sp>
        <p:nvSpPr>
          <p:cNvPr id="18" name="Rectangle 17">
            <a:extLst>
              <a:ext uri="{FF2B5EF4-FFF2-40B4-BE49-F238E27FC236}">
                <a16:creationId xmlns:a16="http://schemas.microsoft.com/office/drawing/2014/main" xmlns="" id="{FAF7DF54-FDBC-4670-A57C-312ABCDEEF75}"/>
              </a:ext>
            </a:extLst>
          </p:cNvPr>
          <p:cNvSpPr/>
          <p:nvPr/>
        </p:nvSpPr>
        <p:spPr>
          <a:xfrm>
            <a:off x="2490961" y="1471934"/>
            <a:ext cx="8341046" cy="362072"/>
          </a:xfrm>
          <a:prstGeom prst="rect">
            <a:avLst/>
          </a:prstGeom>
        </p:spPr>
        <p:txBody>
          <a:bodyPr wrap="square">
            <a:spAutoFit/>
          </a:bodyPr>
          <a:lstStyle/>
          <a:p>
            <a:pPr algn="ctr" defTabSz="914225">
              <a:defRPr/>
            </a:pPr>
            <a:r>
              <a:rPr lang="en-US" sz="1765" b="1" dirty="0">
                <a:solidFill>
                  <a:srgbClr val="505050"/>
                </a:solidFill>
                <a:latin typeface="Arial" panose="020B0604020202020204" pitchFamily="34" charset="0"/>
              </a:rPr>
              <a:t>Ability to query across multiple entity types with a single network request.</a:t>
            </a:r>
            <a:endParaRPr lang="en-US" sz="1961" b="1" dirty="0">
              <a:solidFill>
                <a:srgbClr val="D83B01"/>
              </a:solidFill>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xmlns="" id="{BF4B7257-E3D8-4FC3-866D-75DDA2A816B3}"/>
              </a:ext>
            </a:extLst>
          </p:cNvPr>
          <p:cNvSpPr txBox="1">
            <a:spLocks/>
          </p:cNvSpPr>
          <p:nvPr/>
        </p:nvSpPr>
        <p:spPr>
          <a:xfrm>
            <a:off x="2237874" y="135517"/>
            <a:ext cx="8241632" cy="1107996"/>
          </a:xfrm>
          <a:prstGeom prst="rect">
            <a:avLst/>
          </a:prstGeom>
        </p:spPr>
        <p:txBody>
          <a:bodyPr/>
          <a:lstStyle>
            <a:lvl1pPr algn="l" defTabSz="914225"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Approach- Introduce Type Property</a:t>
            </a:r>
          </a:p>
        </p:txBody>
      </p:sp>
      <p:sp>
        <p:nvSpPr>
          <p:cNvPr id="7" name="Rectangle 6">
            <a:extLst>
              <a:ext uri="{FF2B5EF4-FFF2-40B4-BE49-F238E27FC236}">
                <a16:creationId xmlns:a16="http://schemas.microsoft.com/office/drawing/2014/main" xmlns="" id="{E3E75DE3-F537-4EEE-9AF3-FA3389DBD452}"/>
              </a:ext>
            </a:extLst>
          </p:cNvPr>
          <p:cNvSpPr/>
          <p:nvPr/>
        </p:nvSpPr>
        <p:spPr>
          <a:xfrm>
            <a:off x="3263141" y="6358537"/>
            <a:ext cx="5665718" cy="363946"/>
          </a:xfrm>
          <a:prstGeom prst="rect">
            <a:avLst/>
          </a:prstGeom>
        </p:spPr>
        <p:txBody>
          <a:bodyPr wrap="none">
            <a:spAutoFit/>
          </a:bodyPr>
          <a:lstStyle/>
          <a:p>
            <a:pPr marL="896386" algn="ctr" defTabSz="914367"/>
            <a:r>
              <a:rPr lang="en-US" sz="1765" dirty="0">
                <a:solidFill>
                  <a:srgbClr val="505050"/>
                </a:solidFill>
                <a:latin typeface="Arial" panose="020B0604020202020204" pitchFamily="34" charset="0"/>
                <a:ea typeface="Calibri" panose="020F0502020204030204" pitchFamily="34" charset="0"/>
              </a:rPr>
              <a:t>SELECT * FROM c WHERE </a:t>
            </a:r>
            <a:r>
              <a:rPr lang="en-US" sz="1765" dirty="0" err="1">
                <a:solidFill>
                  <a:srgbClr val="505050"/>
                </a:solidFill>
                <a:latin typeface="Arial" panose="020B0604020202020204" pitchFamily="34" charset="0"/>
                <a:ea typeface="Calibri" panose="020F0502020204030204" pitchFamily="34" charset="0"/>
              </a:rPr>
              <a:t>c.familyId</a:t>
            </a:r>
            <a:r>
              <a:rPr lang="en-US" sz="1765" dirty="0">
                <a:solidFill>
                  <a:srgbClr val="505050"/>
                </a:solidFill>
                <a:latin typeface="Arial" panose="020B0604020202020204" pitchFamily="34" charset="0"/>
                <a:ea typeface="Calibri" panose="020F0502020204030204" pitchFamily="34" charset="0"/>
              </a:rPr>
              <a:t> = "Liu"</a:t>
            </a:r>
          </a:p>
        </p:txBody>
      </p:sp>
      <p:sp>
        <p:nvSpPr>
          <p:cNvPr id="8" name="Rectangle 7">
            <a:extLst>
              <a:ext uri="{FF2B5EF4-FFF2-40B4-BE49-F238E27FC236}">
                <a16:creationId xmlns:a16="http://schemas.microsoft.com/office/drawing/2014/main" xmlns="" id="{60960469-F8F5-4FC9-A5E2-40C583C63D1E}"/>
              </a:ext>
            </a:extLst>
          </p:cNvPr>
          <p:cNvSpPr/>
          <p:nvPr/>
        </p:nvSpPr>
        <p:spPr>
          <a:xfrm>
            <a:off x="272121" y="6003232"/>
            <a:ext cx="11647758" cy="331899"/>
          </a:xfrm>
          <a:prstGeom prst="rect">
            <a:avLst/>
          </a:prstGeom>
        </p:spPr>
        <p:txBody>
          <a:bodyPr wrap="square">
            <a:spAutoFit/>
          </a:bodyPr>
          <a:lstStyle/>
          <a:p>
            <a:pPr marL="448193" algn="ctr" defTabSz="914367"/>
            <a:r>
              <a:rPr lang="en-US" sz="1568" b="1" dirty="0">
                <a:solidFill>
                  <a:srgbClr val="505050"/>
                </a:solidFill>
                <a:latin typeface="Arial" panose="020B0604020202020204" pitchFamily="34" charset="0"/>
                <a:ea typeface="Calibri" panose="020F0502020204030204" pitchFamily="34" charset="0"/>
              </a:rPr>
              <a:t>We can query both types of documents without needing a JOIN simply by running a query without a filter on type:</a:t>
            </a:r>
          </a:p>
        </p:txBody>
      </p:sp>
    </p:spTree>
    <p:extLst>
      <p:ext uri="{BB962C8B-B14F-4D97-AF65-F5344CB8AC3E}">
        <p14:creationId xmlns:p14="http://schemas.microsoft.com/office/powerpoint/2010/main" xmlns="" val="130681235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9240" y="289511"/>
            <a:ext cx="11593897" cy="899665"/>
          </a:xfrm>
        </p:spPr>
        <p:txBody>
          <a:bodyPr>
            <a:normAutofit fontScale="90000"/>
          </a:bodyPr>
          <a:lstStyle/>
          <a:p>
            <a:r>
              <a:rPr lang="en-US" dirty="0">
                <a:latin typeface="Arial" panose="020B0604020202020204" pitchFamily="34" charset="0"/>
                <a:cs typeface="Arial" panose="020B0604020202020204" pitchFamily="34" charset="0"/>
              </a:rPr>
              <a:t>Handle any data with no schema or indexing required</a:t>
            </a:r>
          </a:p>
        </p:txBody>
      </p:sp>
      <p:sp>
        <p:nvSpPr>
          <p:cNvPr id="3" name="Text Placeholder 2"/>
          <p:cNvSpPr>
            <a:spLocks noGrp="1"/>
          </p:cNvSpPr>
          <p:nvPr>
            <p:ph type="body" sz="quarter" idx="10"/>
          </p:nvPr>
        </p:nvSpPr>
        <p:spPr>
          <a:xfrm>
            <a:off x="324394" y="1821486"/>
            <a:ext cx="6825361" cy="1267014"/>
          </a:xfrm>
        </p:spPr>
        <p:txBody>
          <a:bodyPr/>
          <a:lstStyle/>
          <a:p>
            <a:pPr lvl="0" defTabSz="914400">
              <a:lnSpc>
                <a:spcPct val="100000"/>
              </a:lnSpc>
              <a:spcBef>
                <a:spcPts val="1000"/>
              </a:spcBef>
              <a:spcAft>
                <a:spcPts val="0"/>
              </a:spcAft>
              <a:buClr>
                <a:schemeClr val="bg1"/>
              </a:buClr>
              <a:buSzTx/>
            </a:pPr>
            <a:r>
              <a:rPr lang="en-US" sz="1600" dirty="0"/>
              <a:t>Azure Cosmos DB’s schema-less service automatically indexes all your data, regardless of the data model, to delivery blazing fast queries. </a:t>
            </a:r>
          </a:p>
          <a:p>
            <a:pPr lvl="0" defTabSz="914400">
              <a:lnSpc>
                <a:spcPct val="100000"/>
              </a:lnSpc>
              <a:spcBef>
                <a:spcPts val="1000"/>
              </a:spcBef>
              <a:spcAft>
                <a:spcPts val="0"/>
              </a:spcAft>
              <a:buClr>
                <a:schemeClr val="bg1"/>
              </a:buClr>
              <a:buSzTx/>
            </a:pPr>
            <a:endParaRPr lang="en-US" sz="2000" dirty="0">
              <a:ea typeface="Segoe UI Semilight" charset="0"/>
            </a:endParaRPr>
          </a:p>
        </p:txBody>
      </p:sp>
      <p:graphicFrame>
        <p:nvGraphicFramePr>
          <p:cNvPr id="2" name="Table 1">
            <a:extLst>
              <a:ext uri="{FF2B5EF4-FFF2-40B4-BE49-F238E27FC236}">
                <a16:creationId xmlns:a16="http://schemas.microsoft.com/office/drawing/2014/main" xmlns="" id="{CB36A72F-F43E-48B1-B15F-F1610E97BFE6}"/>
              </a:ext>
            </a:extLst>
          </p:cNvPr>
          <p:cNvGraphicFramePr>
            <a:graphicFrameLocks noGrp="1"/>
          </p:cNvGraphicFramePr>
          <p:nvPr/>
        </p:nvGraphicFramePr>
        <p:xfrm>
          <a:off x="6703292" y="4377916"/>
          <a:ext cx="5059218" cy="1737360"/>
        </p:xfrm>
        <a:graphic>
          <a:graphicData uri="http://schemas.openxmlformats.org/drawingml/2006/table">
            <a:tbl>
              <a:tblPr bandRow="1">
                <a:tableStyleId>{5940675A-B579-460E-94D1-54222C63F5DA}</a:tableStyleId>
              </a:tblPr>
              <a:tblGrid>
                <a:gridCol w="671510">
                  <a:extLst>
                    <a:ext uri="{9D8B030D-6E8A-4147-A177-3AD203B41FA5}">
                      <a16:colId xmlns:a16="http://schemas.microsoft.com/office/drawing/2014/main" xmlns="" val="2670246503"/>
                    </a:ext>
                  </a:extLst>
                </a:gridCol>
                <a:gridCol w="772203">
                  <a:extLst>
                    <a:ext uri="{9D8B030D-6E8A-4147-A177-3AD203B41FA5}">
                      <a16:colId xmlns:a16="http://schemas.microsoft.com/office/drawing/2014/main" xmlns="" val="2840900199"/>
                    </a:ext>
                  </a:extLst>
                </a:gridCol>
                <a:gridCol w="872842">
                  <a:extLst>
                    <a:ext uri="{9D8B030D-6E8A-4147-A177-3AD203B41FA5}">
                      <a16:colId xmlns:a16="http://schemas.microsoft.com/office/drawing/2014/main" xmlns="" val="1650129827"/>
                    </a:ext>
                  </a:extLst>
                </a:gridCol>
                <a:gridCol w="845286">
                  <a:extLst>
                    <a:ext uri="{9D8B030D-6E8A-4147-A177-3AD203B41FA5}">
                      <a16:colId xmlns:a16="http://schemas.microsoft.com/office/drawing/2014/main" xmlns="" val="950206156"/>
                    </a:ext>
                  </a:extLst>
                </a:gridCol>
                <a:gridCol w="592510">
                  <a:extLst>
                    <a:ext uri="{9D8B030D-6E8A-4147-A177-3AD203B41FA5}">
                      <a16:colId xmlns:a16="http://schemas.microsoft.com/office/drawing/2014/main" xmlns="" val="3466473001"/>
                    </a:ext>
                  </a:extLst>
                </a:gridCol>
                <a:gridCol w="670386">
                  <a:extLst>
                    <a:ext uri="{9D8B030D-6E8A-4147-A177-3AD203B41FA5}">
                      <a16:colId xmlns:a16="http://schemas.microsoft.com/office/drawing/2014/main" xmlns="" val="2620842981"/>
                    </a:ext>
                  </a:extLst>
                </a:gridCol>
                <a:gridCol w="634481">
                  <a:extLst>
                    <a:ext uri="{9D8B030D-6E8A-4147-A177-3AD203B41FA5}">
                      <a16:colId xmlns:a16="http://schemas.microsoft.com/office/drawing/2014/main" xmlns="" val="4196825317"/>
                    </a:ext>
                  </a:extLst>
                </a:gridCol>
              </a:tblGrid>
              <a:tr h="274320">
                <a:tc>
                  <a:txBody>
                    <a:bodyPr/>
                    <a:lstStyle/>
                    <a:p>
                      <a:r>
                        <a:rPr lang="en-US" sz="900" dirty="0">
                          <a:solidFill>
                            <a:schemeClr val="bg1"/>
                          </a:solidFill>
                          <a:latin typeface="Arial" panose="020B0604020202020204" pitchFamily="34" charset="0"/>
                          <a:cs typeface="Arial" panose="020B0604020202020204" pitchFamily="34" charset="0"/>
                        </a:rPr>
                        <a:t>Item</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Color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Microwave safe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Liquid capacity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CPU</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Memory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Storage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xmlns="" val="3070670819"/>
                  </a:ext>
                </a:extLst>
              </a:tr>
              <a:tr h="163740">
                <a:tc>
                  <a:txBody>
                    <a:bodyPr/>
                    <a:lstStyle/>
                    <a:p>
                      <a:r>
                        <a:rPr lang="en-US" sz="900"/>
                        <a:t>Geek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Graphite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Yes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16ox</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xmlns="" val="4150616045"/>
                  </a:ext>
                </a:extLst>
              </a:tr>
              <a:tr h="163740">
                <a:tc>
                  <a:txBody>
                    <a:bodyPr/>
                    <a:lstStyle/>
                    <a:p>
                      <a:r>
                        <a:rPr lang="en-US" sz="900"/>
                        <a:t>Coffee Bean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Tan</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No</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12oz</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xmlns="" val="3355582824"/>
                  </a:ext>
                </a:extLst>
              </a:tr>
              <a:tr h="262432">
                <a:tc>
                  <a:txBody>
                    <a:bodyPr/>
                    <a:lstStyle/>
                    <a:p>
                      <a:r>
                        <a:rPr lang="en-US" sz="900"/>
                        <a:t>Surface book</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Gray</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3.4 GHz Intel Skylake Core i7-6600U</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16GB</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 TB SSD</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xmlns="" val="1369059149"/>
                  </a:ext>
                </a:extLst>
              </a:tr>
            </a:tbl>
          </a:graphicData>
        </a:graphic>
      </p:graphicFrame>
      <p:sp>
        <p:nvSpPr>
          <p:cNvPr id="5" name="Rectangle 4"/>
          <p:cNvSpPr/>
          <p:nvPr/>
        </p:nvSpPr>
        <p:spPr>
          <a:xfrm>
            <a:off x="324394" y="2983704"/>
            <a:ext cx="6096000" cy="1585049"/>
          </a:xfrm>
          <a:prstGeom prst="rect">
            <a:avLst/>
          </a:prstGeom>
          <a:ln>
            <a:noFill/>
          </a:ln>
        </p:spPr>
        <p:txBody>
          <a:bodyPr>
            <a:spAutoFit/>
          </a:bodyPr>
          <a:lstStyle/>
          <a:p>
            <a:pPr marL="285750" lvl="0" indent="-285750">
              <a:spcBef>
                <a:spcPts val="1000"/>
              </a:spcBef>
              <a:buFont typeface="Arial" panose="020B0604020202020204" pitchFamily="34" charset="0"/>
              <a:buChar char="•"/>
            </a:pPr>
            <a:r>
              <a:rPr lang="en-US" dirty="0">
                <a:latin typeface="Arial" panose="020B0604020202020204" pitchFamily="34" charset="0"/>
                <a:cs typeface="Arial" panose="020B0604020202020204" pitchFamily="34" charset="0"/>
              </a:rPr>
              <a:t>Automatic index management </a:t>
            </a:r>
          </a:p>
          <a:p>
            <a:pPr marL="285750" lvl="0" indent="-285750">
              <a:spcBef>
                <a:spcPts val="1000"/>
              </a:spcBef>
              <a:buFont typeface="Arial" panose="020B0604020202020204" pitchFamily="34" charset="0"/>
              <a:buChar char="•"/>
            </a:pPr>
            <a:r>
              <a:rPr lang="en-US" dirty="0">
                <a:latin typeface="Arial" panose="020B0604020202020204" pitchFamily="34" charset="0"/>
                <a:cs typeface="Arial" panose="020B0604020202020204" pitchFamily="34" charset="0"/>
              </a:rPr>
              <a:t>Synchronous auto-indexing</a:t>
            </a:r>
          </a:p>
          <a:p>
            <a:pPr marL="285750" lvl="0" indent="-285750">
              <a:spcBef>
                <a:spcPts val="1000"/>
              </a:spcBef>
              <a:buFont typeface="Arial" panose="020B0604020202020204" pitchFamily="34" charset="0"/>
              <a:buChar char="•"/>
            </a:pPr>
            <a:r>
              <a:rPr lang="en-US" dirty="0">
                <a:latin typeface="Arial" panose="020B0604020202020204" pitchFamily="34" charset="0"/>
                <a:cs typeface="Arial" panose="020B0604020202020204" pitchFamily="34" charset="0"/>
              </a:rPr>
              <a:t>No schemas or secondary indices needed</a:t>
            </a:r>
          </a:p>
          <a:p>
            <a:pPr marL="285750" lvl="0" indent="-285750">
              <a:spcBef>
                <a:spcPts val="1000"/>
              </a:spcBef>
              <a:buFont typeface="Arial" panose="020B0604020202020204" pitchFamily="34" charset="0"/>
              <a:buChar char="•"/>
            </a:pPr>
            <a:r>
              <a:rPr lang="en-US" dirty="0">
                <a:latin typeface="Arial" panose="020B0604020202020204" pitchFamily="34" charset="0"/>
                <a:cs typeface="Arial" panose="020B0604020202020204" pitchFamily="34" charset="0"/>
              </a:rPr>
              <a:t>Works across every data model</a:t>
            </a:r>
          </a:p>
        </p:txBody>
      </p:sp>
      <p:grpSp>
        <p:nvGrpSpPr>
          <p:cNvPr id="4" name="Group 3"/>
          <p:cNvGrpSpPr/>
          <p:nvPr/>
        </p:nvGrpSpPr>
        <p:grpSpPr>
          <a:xfrm>
            <a:off x="7002812" y="2108320"/>
            <a:ext cx="4460177" cy="1956692"/>
            <a:chOff x="7015941" y="869829"/>
            <a:chExt cx="4460177" cy="1956692"/>
          </a:xfrm>
        </p:grpSpPr>
        <p:sp>
          <p:nvSpPr>
            <p:cNvPr id="15" name="Rectangle 327">
              <a:extLst>
                <a:ext uri="{FF2B5EF4-FFF2-40B4-BE49-F238E27FC236}">
                  <a16:creationId xmlns:a16="http://schemas.microsoft.com/office/drawing/2014/main" xmlns=""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28">
              <a:extLst>
                <a:ext uri="{FF2B5EF4-FFF2-40B4-BE49-F238E27FC236}">
                  <a16:creationId xmlns:a16="http://schemas.microsoft.com/office/drawing/2014/main" xmlns=""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Shape 24">
              <a:extLst>
                <a:ext uri="{FF2B5EF4-FFF2-40B4-BE49-F238E27FC236}">
                  <a16:creationId xmlns:a16="http://schemas.microsoft.com/office/drawing/2014/main" xmlns=""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 name="Freeform 11">
              <a:extLst>
                <a:ext uri="{FF2B5EF4-FFF2-40B4-BE49-F238E27FC236}">
                  <a16:creationId xmlns:a16="http://schemas.microsoft.com/office/drawing/2014/main" xmlns=""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 name="Freeform 150">
              <a:extLst>
                <a:ext uri="{FF2B5EF4-FFF2-40B4-BE49-F238E27FC236}">
                  <a16:creationId xmlns:a16="http://schemas.microsoft.com/office/drawing/2014/main" xmlns=""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chemeClr val="tx2"/>
                </a:solidFill>
                <a:effectLst/>
                <a:uLnTx/>
                <a:uFillTx/>
              </a:endParaRPr>
            </a:p>
          </p:txBody>
        </p:sp>
        <p:grpSp>
          <p:nvGrpSpPr>
            <p:cNvPr id="19" name="Group 18"/>
            <p:cNvGrpSpPr/>
            <p:nvPr/>
          </p:nvGrpSpPr>
          <p:grpSpPr>
            <a:xfrm>
              <a:off x="7015941" y="2114955"/>
              <a:ext cx="883896" cy="703256"/>
              <a:chOff x="7015941" y="2114955"/>
              <a:chExt cx="883896" cy="703256"/>
            </a:xfrm>
          </p:grpSpPr>
          <p:sp>
            <p:nvSpPr>
              <p:cNvPr id="11" name="TextBox 10"/>
              <p:cNvSpPr txBox="1"/>
              <p:nvPr/>
            </p:nvSpPr>
            <p:spPr>
              <a:xfrm>
                <a:off x="7015941" y="2114955"/>
                <a:ext cx="883896" cy="544765"/>
              </a:xfrm>
              <a:prstGeom prst="rect">
                <a:avLst/>
              </a:prstGeom>
              <a:noFill/>
            </p:spPr>
            <p:txBody>
              <a:bodyPr wrap="none" lIns="182880" tIns="146304" rIns="182880" bIns="146304" rtlCol="0">
                <a:spAutoFit/>
              </a:bodyPr>
              <a:lstStyle/>
              <a:p>
                <a:pPr>
                  <a:lnSpc>
                    <a:spcPct val="90000"/>
                  </a:lnSpc>
                  <a:spcAft>
                    <a:spcPts val="600"/>
                  </a:spcAft>
                </a:pPr>
                <a:r>
                  <a:rPr lang="en-US">
                    <a:solidFill>
                      <a:srgbClr val="0177D7"/>
                    </a:solidFill>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3644417354"/>
      </p:ext>
    </p:extLst>
  </p:cSld>
  <p:clrMapOvr>
    <a:masterClrMapping/>
  </p:clrMapOvr>
  <p:transition spd="slow">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xmlns=""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defTabSz="914377">
              <a:defRPr/>
            </a:pPr>
            <a:endParaRPr lang="en-US" dirty="0">
              <a:solidFill>
                <a:srgbClr val="505050"/>
              </a:solidFill>
              <a:latin typeface="Arial" panose="020B0604020202020204" pitchFamily="34" charset="0"/>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Elastic scale out </a:t>
            </a:r>
          </a:p>
          <a:p>
            <a:pPr algn="ctr" defTabSz="857103">
              <a:defRPr/>
            </a:pPr>
            <a:r>
              <a:rPr lang="en-US" sz="1200" kern="0" dirty="0">
                <a:solidFill>
                  <a:srgbClr val="002050"/>
                </a:solidFill>
                <a:latin typeface="Arial" panose="020B0604020202020204" pitchFamily="34" charset="0"/>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Guaranteed low latency at the 99</a:t>
            </a:r>
            <a:r>
              <a:rPr lang="en-US" sz="1200" kern="0" baseline="30000" dirty="0">
                <a:solidFill>
                  <a:srgbClr val="002050"/>
                </a:solidFill>
                <a:latin typeface="Arial" panose="020B0604020202020204" pitchFamily="34" charset="0"/>
                <a:cs typeface="Arial" panose="020B0604020202020204" pitchFamily="34" charset="0"/>
              </a:rPr>
              <a:t>th</a:t>
            </a:r>
            <a:r>
              <a:rPr lang="en-US" sz="1200" kern="0" dirty="0">
                <a:solidFill>
                  <a:srgbClr val="002050"/>
                </a:solidFill>
                <a:latin typeface="Arial" panose="020B0604020202020204" pitchFamily="34" charset="0"/>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Key-value</a:t>
              </a:r>
            </a:p>
          </p:txBody>
        </p:sp>
      </p:grpSp>
      <p:sp>
        <p:nvSpPr>
          <p:cNvPr id="90" name="TextBox 89">
            <a:extLst>
              <a:ext uri="{FF2B5EF4-FFF2-40B4-BE49-F238E27FC236}">
                <a16:creationId xmlns:a16="http://schemas.microsoft.com/office/drawing/2014/main" xmlns=""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algn="ctr" defTabSz="914377">
              <a:defRPr/>
            </a:pPr>
            <a:r>
              <a:rPr lang="en-US" sz="1600" kern="0" dirty="0">
                <a:solidFill>
                  <a:srgbClr val="00B0F0"/>
                </a:solidFill>
                <a:latin typeface="Arial" panose="020B0604020202020204" pitchFamily="34" charset="0"/>
                <a:cs typeface="Arial" panose="020B0604020202020204" pitchFamily="34" charset="0"/>
              </a:rPr>
              <a:t>A globally distributed, massively scalable, multi-model database service</a:t>
            </a:r>
          </a:p>
        </p:txBody>
      </p:sp>
      <p:pic>
        <p:nvPicPr>
          <p:cNvPr id="80" name="Picture 2" descr="Image result for cosmos db logo">
            <a:extLst>
              <a:ext uri="{FF2B5EF4-FFF2-40B4-BE49-F238E27FC236}">
                <a16:creationId xmlns:a16="http://schemas.microsoft.com/office/drawing/2014/main" xmlns="" id="{749B9E48-2FF9-41A0-A9D9-0FC91D6E2A3E}"/>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xmlns="">
                <a:solidFill>
                  <a:srgbClr val="FFFFFF"/>
                </a:solidFill>
              </a14:hiddenFill>
            </a:ext>
          </a:extLst>
        </p:spPr>
      </p:pic>
      <p:sp>
        <p:nvSpPr>
          <p:cNvPr id="78" name="TextBox 77">
            <a:extLst>
              <a:ext uri="{FF2B5EF4-FFF2-40B4-BE49-F238E27FC236}">
                <a16:creationId xmlns:a16="http://schemas.microsoft.com/office/drawing/2014/main" xmlns="" id="{FAD81359-D8AE-4805-BEDC-42B6CB1CE452}"/>
              </a:ext>
            </a:extLst>
          </p:cNvPr>
          <p:cNvSpPr txBox="1"/>
          <p:nvPr/>
        </p:nvSpPr>
        <p:spPr>
          <a:xfrm>
            <a:off x="4232914" y="276283"/>
            <a:ext cx="4874991" cy="769441"/>
          </a:xfrm>
          <a:prstGeom prst="rect">
            <a:avLst/>
          </a:prstGeom>
          <a:noFill/>
        </p:spPr>
        <p:txBody>
          <a:bodyPr wrap="square" rtlCol="0">
            <a:spAutoFit/>
          </a:bodyPr>
          <a:lstStyle/>
          <a:p>
            <a:pPr algn="ctr" defTabSz="914377">
              <a:defRPr/>
            </a:pPr>
            <a:r>
              <a:rPr lang="en-US" sz="4400" dirty="0">
                <a:solidFill>
                  <a:srgbClr val="00B0F0"/>
                </a:solidFill>
                <a:latin typeface="Arial" panose="020B0604020202020204" pitchFamily="34" charset="0"/>
                <a:cs typeface="Arial" panose="020B0604020202020204" pitchFamily="34" charset="0"/>
              </a:rPr>
              <a:t>Azure Cosmos DB</a:t>
            </a:r>
          </a:p>
        </p:txBody>
      </p:sp>
    </p:spTree>
    <p:extLst>
      <p:ext uri="{BB962C8B-B14F-4D97-AF65-F5344CB8AC3E}">
        <p14:creationId xmlns:p14="http://schemas.microsoft.com/office/powerpoint/2010/main" xmlns="" val="5571871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CB0C23-EB23-442F-AA69-31B4837D254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Indexing JSON Documents</a:t>
            </a:r>
          </a:p>
        </p:txBody>
      </p:sp>
      <p:sp>
        <p:nvSpPr>
          <p:cNvPr id="6" name="Text Placeholder 4">
            <a:extLst>
              <a:ext uri="{FF2B5EF4-FFF2-40B4-BE49-F238E27FC236}">
                <a16:creationId xmlns:a16="http://schemas.microsoft.com/office/drawing/2014/main" xmlns="" id="{303F52EF-9BF1-4CB2-82E0-172E11F194DC}"/>
              </a:ext>
            </a:extLst>
          </p:cNvPr>
          <p:cNvSpPr txBox="1">
            <a:spLocks/>
          </p:cNvSpPr>
          <p:nvPr/>
        </p:nvSpPr>
        <p:spPr>
          <a:xfrm>
            <a:off x="269239" y="1925685"/>
            <a:ext cx="3657600" cy="4288866"/>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350" b="0" dirty="0">
                <a:solidFill>
                  <a:schemeClr val="tx1"/>
                </a:solidFill>
                <a:latin typeface="Arial" panose="020B0604020202020204" pitchFamily="34" charset="0"/>
                <a:cs typeface="Arial" panose="020B0604020202020204" pitchFamily="34" charset="0"/>
              </a:rPr>
              <a:t>{</a:t>
            </a:r>
          </a:p>
          <a:p>
            <a:r>
              <a:rPr lang="en-US" sz="1350" b="0" dirty="0">
                <a:solidFill>
                  <a:schemeClr val="tx1"/>
                </a:solidFill>
                <a:latin typeface="Arial" panose="020B0604020202020204" pitchFamily="34" charset="0"/>
                <a:cs typeface="Arial" panose="020B0604020202020204" pitchFamily="34" charset="0"/>
              </a:rPr>
              <a:t>    "locations":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"country": "Germany", </a:t>
            </a:r>
          </a:p>
          <a:p>
            <a:r>
              <a:rPr lang="en-US" sz="1350" b="0" dirty="0">
                <a:solidFill>
                  <a:schemeClr val="tx1"/>
                </a:solidFill>
                <a:latin typeface="Arial" panose="020B0604020202020204" pitchFamily="34" charset="0"/>
                <a:cs typeface="Arial" panose="020B0604020202020204" pitchFamily="34" charset="0"/>
              </a:rPr>
              <a:t>            "city": "Berlin"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"country": "France", </a:t>
            </a:r>
          </a:p>
          <a:p>
            <a:r>
              <a:rPr lang="en-US" sz="1350" b="0" dirty="0">
                <a:solidFill>
                  <a:schemeClr val="tx1"/>
                </a:solidFill>
                <a:latin typeface="Arial" panose="020B0604020202020204" pitchFamily="34" charset="0"/>
                <a:cs typeface="Arial" panose="020B0604020202020204" pitchFamily="34" charset="0"/>
              </a:rPr>
              <a:t>            "city": "Paris"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"headquarter": "Belgium",</a:t>
            </a:r>
          </a:p>
          <a:p>
            <a:r>
              <a:rPr lang="en-US" sz="1350" b="0" dirty="0">
                <a:solidFill>
                  <a:schemeClr val="tx1"/>
                </a:solidFill>
                <a:latin typeface="Arial" panose="020B0604020202020204" pitchFamily="34" charset="0"/>
                <a:cs typeface="Arial" panose="020B0604020202020204" pitchFamily="34" charset="0"/>
              </a:rPr>
              <a:t>    "exports": [ </a:t>
            </a:r>
          </a:p>
          <a:p>
            <a:r>
              <a:rPr lang="en-US" sz="1350" b="0" dirty="0">
                <a:solidFill>
                  <a:schemeClr val="tx1"/>
                </a:solidFill>
                <a:latin typeface="Arial" panose="020B0604020202020204" pitchFamily="34" charset="0"/>
                <a:cs typeface="Arial" panose="020B0604020202020204" pitchFamily="34" charset="0"/>
              </a:rPr>
              <a:t>        { "city": "Moscow" },</a:t>
            </a:r>
          </a:p>
          <a:p>
            <a:r>
              <a:rPr lang="en-US" sz="1350" b="0" dirty="0">
                <a:solidFill>
                  <a:schemeClr val="tx1"/>
                </a:solidFill>
                <a:latin typeface="Arial" panose="020B0604020202020204" pitchFamily="34" charset="0"/>
                <a:cs typeface="Arial" panose="020B0604020202020204" pitchFamily="34" charset="0"/>
              </a:rPr>
              <a:t>        { "city": "Athens"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a:t>
            </a:r>
          </a:p>
        </p:txBody>
      </p:sp>
      <p:grpSp>
        <p:nvGrpSpPr>
          <p:cNvPr id="148" name="Group 147">
            <a:extLst>
              <a:ext uri="{FF2B5EF4-FFF2-40B4-BE49-F238E27FC236}">
                <a16:creationId xmlns:a16="http://schemas.microsoft.com/office/drawing/2014/main" xmlns="" id="{ED6110CE-080F-4889-A56F-714D62881EA3}"/>
              </a:ext>
            </a:extLst>
          </p:cNvPr>
          <p:cNvGrpSpPr/>
          <p:nvPr/>
        </p:nvGrpSpPr>
        <p:grpSpPr>
          <a:xfrm>
            <a:off x="5457373" y="2480903"/>
            <a:ext cx="5334777" cy="2599234"/>
            <a:chOff x="528912" y="2056111"/>
            <a:chExt cx="5334777" cy="2599234"/>
          </a:xfrm>
        </p:grpSpPr>
        <p:sp>
          <p:nvSpPr>
            <p:cNvPr id="149" name="Rectangle 148">
              <a:extLst>
                <a:ext uri="{FF2B5EF4-FFF2-40B4-BE49-F238E27FC236}">
                  <a16:creationId xmlns:a16="http://schemas.microsoft.com/office/drawing/2014/main" xmlns="" id="{A70CF826-ABEB-4B7E-BFB5-0955F7602704}"/>
                </a:ext>
              </a:extLst>
            </p:cNvPr>
            <p:cNvSpPr/>
            <p:nvPr/>
          </p:nvSpPr>
          <p:spPr bwMode="auto">
            <a:xfrm>
              <a:off x="3411808" y="2056111"/>
              <a:ext cx="251285" cy="251286"/>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50" name="Rectangle 149">
              <a:extLst>
                <a:ext uri="{FF2B5EF4-FFF2-40B4-BE49-F238E27FC236}">
                  <a16:creationId xmlns:a16="http://schemas.microsoft.com/office/drawing/2014/main" xmlns="" id="{11EC984D-8E88-4707-8368-E928F16493F8}"/>
                </a:ext>
              </a:extLst>
            </p:cNvPr>
            <p:cNvSpPr/>
            <p:nvPr/>
          </p:nvSpPr>
          <p:spPr bwMode="auto">
            <a:xfrm>
              <a:off x="1803954" y="2539157"/>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locations</a:t>
              </a:r>
            </a:p>
          </p:txBody>
        </p:sp>
        <p:sp>
          <p:nvSpPr>
            <p:cNvPr id="151" name="Rectangle 150">
              <a:extLst>
                <a:ext uri="{FF2B5EF4-FFF2-40B4-BE49-F238E27FC236}">
                  <a16:creationId xmlns:a16="http://schemas.microsoft.com/office/drawing/2014/main" xmlns="" id="{11D54DB9-A9AF-4850-AF3F-5E0BED4F9296}"/>
                </a:ext>
              </a:extLst>
            </p:cNvPr>
            <p:cNvSpPr/>
            <p:nvPr/>
          </p:nvSpPr>
          <p:spPr bwMode="auto">
            <a:xfrm>
              <a:off x="2992998" y="2539157"/>
              <a:ext cx="1088904"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headquarter</a:t>
              </a:r>
            </a:p>
          </p:txBody>
        </p:sp>
        <p:sp>
          <p:nvSpPr>
            <p:cNvPr id="152" name="Rectangle 151">
              <a:extLst>
                <a:ext uri="{FF2B5EF4-FFF2-40B4-BE49-F238E27FC236}">
                  <a16:creationId xmlns:a16="http://schemas.microsoft.com/office/drawing/2014/main" xmlns="" id="{B4D36886-452E-47C9-BDDC-2069832800B0}"/>
                </a:ext>
              </a:extLst>
            </p:cNvPr>
            <p:cNvSpPr/>
            <p:nvPr/>
          </p:nvSpPr>
          <p:spPr bwMode="auto">
            <a:xfrm>
              <a:off x="4275304" y="2539157"/>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exports</a:t>
              </a:r>
            </a:p>
          </p:txBody>
        </p:sp>
        <p:sp>
          <p:nvSpPr>
            <p:cNvPr id="153" name="Rectangle 152">
              <a:extLst>
                <a:ext uri="{FF2B5EF4-FFF2-40B4-BE49-F238E27FC236}">
                  <a16:creationId xmlns:a16="http://schemas.microsoft.com/office/drawing/2014/main" xmlns="" id="{E8392471-F0DB-4145-8756-7C8E0FB723DD}"/>
                </a:ext>
              </a:extLst>
            </p:cNvPr>
            <p:cNvSpPr/>
            <p:nvPr/>
          </p:nvSpPr>
          <p:spPr bwMode="auto">
            <a:xfrm>
              <a:off x="130447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54" name="Rectangle 153">
              <a:extLst>
                <a:ext uri="{FF2B5EF4-FFF2-40B4-BE49-F238E27FC236}">
                  <a16:creationId xmlns:a16="http://schemas.microsoft.com/office/drawing/2014/main" xmlns="" id="{8AC6C5D5-61EA-4E21-AF9A-5FF2190AC1F8}"/>
                </a:ext>
              </a:extLst>
            </p:cNvPr>
            <p:cNvSpPr/>
            <p:nvPr/>
          </p:nvSpPr>
          <p:spPr bwMode="auto">
            <a:xfrm>
              <a:off x="570793"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155" name="Rectangle 154">
              <a:extLst>
                <a:ext uri="{FF2B5EF4-FFF2-40B4-BE49-F238E27FC236}">
                  <a16:creationId xmlns:a16="http://schemas.microsoft.com/office/drawing/2014/main" xmlns="" id="{05A3898F-54E9-4728-BA26-5887FE042392}"/>
                </a:ext>
              </a:extLst>
            </p:cNvPr>
            <p:cNvSpPr/>
            <p:nvPr/>
          </p:nvSpPr>
          <p:spPr bwMode="auto">
            <a:xfrm>
              <a:off x="1599199"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56" name="Rectangle 155">
              <a:extLst>
                <a:ext uri="{FF2B5EF4-FFF2-40B4-BE49-F238E27FC236}">
                  <a16:creationId xmlns:a16="http://schemas.microsoft.com/office/drawing/2014/main" xmlns="" id="{B6F9403D-D247-44C3-A176-DF3499EB8F1F}"/>
                </a:ext>
              </a:extLst>
            </p:cNvPr>
            <p:cNvSpPr/>
            <p:nvPr/>
          </p:nvSpPr>
          <p:spPr bwMode="auto">
            <a:xfrm>
              <a:off x="528912" y="4404059"/>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Germany</a:t>
              </a:r>
            </a:p>
          </p:txBody>
        </p:sp>
        <p:sp>
          <p:nvSpPr>
            <p:cNvPr id="157" name="Rectangle 156">
              <a:extLst>
                <a:ext uri="{FF2B5EF4-FFF2-40B4-BE49-F238E27FC236}">
                  <a16:creationId xmlns:a16="http://schemas.microsoft.com/office/drawing/2014/main" xmlns="" id="{69974F16-5C5E-4114-ADCE-A94BB5F07C3B}"/>
                </a:ext>
              </a:extLst>
            </p:cNvPr>
            <p:cNvSpPr/>
            <p:nvPr/>
          </p:nvSpPr>
          <p:spPr bwMode="auto">
            <a:xfrm>
              <a:off x="1515437" y="4404059"/>
              <a:ext cx="586333"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Berlin</a:t>
              </a:r>
            </a:p>
          </p:txBody>
        </p:sp>
        <p:sp>
          <p:nvSpPr>
            <p:cNvPr id="158" name="Rectangle 157">
              <a:extLst>
                <a:ext uri="{FF2B5EF4-FFF2-40B4-BE49-F238E27FC236}">
                  <a16:creationId xmlns:a16="http://schemas.microsoft.com/office/drawing/2014/main" xmlns="" id="{0771F64F-50A6-41E0-B467-942152567DED}"/>
                </a:ext>
              </a:extLst>
            </p:cNvPr>
            <p:cNvSpPr/>
            <p:nvPr/>
          </p:nvSpPr>
          <p:spPr bwMode="auto">
            <a:xfrm>
              <a:off x="2460082" y="3158885"/>
              <a:ext cx="335047" cy="251286"/>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1</a:t>
              </a:r>
            </a:p>
          </p:txBody>
        </p:sp>
        <p:sp>
          <p:nvSpPr>
            <p:cNvPr id="159" name="Rectangle 158">
              <a:extLst>
                <a:ext uri="{FF2B5EF4-FFF2-40B4-BE49-F238E27FC236}">
                  <a16:creationId xmlns:a16="http://schemas.microsoft.com/office/drawing/2014/main" xmlns="" id="{1AD70CF2-F1D7-4C04-9B1F-AB19A1EB99A5}"/>
                </a:ext>
              </a:extLst>
            </p:cNvPr>
            <p:cNvSpPr/>
            <p:nvPr/>
          </p:nvSpPr>
          <p:spPr bwMode="auto">
            <a:xfrm>
              <a:off x="2250677"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160" name="Rectangle 159">
              <a:extLst>
                <a:ext uri="{FF2B5EF4-FFF2-40B4-BE49-F238E27FC236}">
                  <a16:creationId xmlns:a16="http://schemas.microsoft.com/office/drawing/2014/main" xmlns="" id="{45BE3760-D6F3-4242-9C1F-EAFCD870392A}"/>
                </a:ext>
              </a:extLst>
            </p:cNvPr>
            <p:cNvSpPr/>
            <p:nvPr/>
          </p:nvSpPr>
          <p:spPr bwMode="auto">
            <a:xfrm>
              <a:off x="3279084"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61" name="Rectangle 160">
              <a:extLst>
                <a:ext uri="{FF2B5EF4-FFF2-40B4-BE49-F238E27FC236}">
                  <a16:creationId xmlns:a16="http://schemas.microsoft.com/office/drawing/2014/main" xmlns="" id="{96928A4E-511B-4513-A7BC-0CC01A7877F2}"/>
                </a:ext>
              </a:extLst>
            </p:cNvPr>
            <p:cNvSpPr/>
            <p:nvPr/>
          </p:nvSpPr>
          <p:spPr bwMode="auto">
            <a:xfrm>
              <a:off x="2292558"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France</a:t>
              </a:r>
            </a:p>
          </p:txBody>
        </p:sp>
        <p:sp>
          <p:nvSpPr>
            <p:cNvPr id="162" name="Rectangle 161">
              <a:extLst>
                <a:ext uri="{FF2B5EF4-FFF2-40B4-BE49-F238E27FC236}">
                  <a16:creationId xmlns:a16="http://schemas.microsoft.com/office/drawing/2014/main" xmlns="" id="{7A94F061-7489-437E-98A6-2386CE950052}"/>
                </a:ext>
              </a:extLst>
            </p:cNvPr>
            <p:cNvSpPr/>
            <p:nvPr/>
          </p:nvSpPr>
          <p:spPr bwMode="auto">
            <a:xfrm>
              <a:off x="3237203" y="4404059"/>
              <a:ext cx="502571"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Paris</a:t>
              </a:r>
            </a:p>
          </p:txBody>
        </p:sp>
        <p:sp>
          <p:nvSpPr>
            <p:cNvPr id="163" name="Rectangle 162">
              <a:extLst>
                <a:ext uri="{FF2B5EF4-FFF2-40B4-BE49-F238E27FC236}">
                  <a16:creationId xmlns:a16="http://schemas.microsoft.com/office/drawing/2014/main" xmlns="" id="{E2719BDE-55CE-4911-B7C8-2852A7C05691}"/>
                </a:ext>
              </a:extLst>
            </p:cNvPr>
            <p:cNvSpPr/>
            <p:nvPr/>
          </p:nvSpPr>
          <p:spPr bwMode="auto">
            <a:xfrm>
              <a:off x="4484709"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64" name="Rectangle 163">
              <a:extLst>
                <a:ext uri="{FF2B5EF4-FFF2-40B4-BE49-F238E27FC236}">
                  <a16:creationId xmlns:a16="http://schemas.microsoft.com/office/drawing/2014/main" xmlns="" id="{7D1C8FC4-3F20-4367-9FB0-951BE45ECEA8}"/>
                </a:ext>
              </a:extLst>
            </p:cNvPr>
            <p:cNvSpPr/>
            <p:nvPr/>
          </p:nvSpPr>
          <p:spPr bwMode="auto">
            <a:xfrm>
              <a:off x="536111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1</a:t>
              </a:r>
            </a:p>
          </p:txBody>
        </p:sp>
        <p:sp>
          <p:nvSpPr>
            <p:cNvPr id="165" name="Rectangle 164">
              <a:extLst>
                <a:ext uri="{FF2B5EF4-FFF2-40B4-BE49-F238E27FC236}">
                  <a16:creationId xmlns:a16="http://schemas.microsoft.com/office/drawing/2014/main" xmlns="" id="{25DD6CE3-6720-46EA-AC70-63261CAF507B}"/>
                </a:ext>
              </a:extLst>
            </p:cNvPr>
            <p:cNvSpPr/>
            <p:nvPr/>
          </p:nvSpPr>
          <p:spPr bwMode="auto">
            <a:xfrm>
              <a:off x="5319237"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66" name="Rectangle 165">
              <a:extLst>
                <a:ext uri="{FF2B5EF4-FFF2-40B4-BE49-F238E27FC236}">
                  <a16:creationId xmlns:a16="http://schemas.microsoft.com/office/drawing/2014/main" xmlns="" id="{6507FF45-CD47-4290-82A2-A46D9671C470}"/>
                </a:ext>
              </a:extLst>
            </p:cNvPr>
            <p:cNvSpPr/>
            <p:nvPr/>
          </p:nvSpPr>
          <p:spPr bwMode="auto">
            <a:xfrm>
              <a:off x="5193594"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Athens</a:t>
              </a:r>
            </a:p>
          </p:txBody>
        </p:sp>
        <p:sp>
          <p:nvSpPr>
            <p:cNvPr id="167" name="Rectangle 166">
              <a:extLst>
                <a:ext uri="{FF2B5EF4-FFF2-40B4-BE49-F238E27FC236}">
                  <a16:creationId xmlns:a16="http://schemas.microsoft.com/office/drawing/2014/main" xmlns="" id="{A821AD96-15BF-4C82-BE37-979F6F533448}"/>
                </a:ext>
              </a:extLst>
            </p:cNvPr>
            <p:cNvSpPr/>
            <p:nvPr/>
          </p:nvSpPr>
          <p:spPr bwMode="auto">
            <a:xfrm>
              <a:off x="4442828"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68" name="Rectangle 167">
              <a:extLst>
                <a:ext uri="{FF2B5EF4-FFF2-40B4-BE49-F238E27FC236}">
                  <a16:creationId xmlns:a16="http://schemas.microsoft.com/office/drawing/2014/main" xmlns="" id="{718657E5-AE72-4657-B2C7-E2FFD97B4B2F}"/>
                </a:ext>
              </a:extLst>
            </p:cNvPr>
            <p:cNvSpPr/>
            <p:nvPr/>
          </p:nvSpPr>
          <p:spPr bwMode="auto">
            <a:xfrm>
              <a:off x="4275304" y="440405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Moscow</a:t>
              </a:r>
            </a:p>
          </p:txBody>
        </p:sp>
        <p:sp>
          <p:nvSpPr>
            <p:cNvPr id="169" name="Rectangle 168">
              <a:extLst>
                <a:ext uri="{FF2B5EF4-FFF2-40B4-BE49-F238E27FC236}">
                  <a16:creationId xmlns:a16="http://schemas.microsoft.com/office/drawing/2014/main" xmlns="" id="{C993B28D-71C0-43AE-848F-A3C8D741672B}"/>
                </a:ext>
              </a:extLst>
            </p:cNvPr>
            <p:cNvSpPr/>
            <p:nvPr/>
          </p:nvSpPr>
          <p:spPr bwMode="auto">
            <a:xfrm>
              <a:off x="3160522" y="3158885"/>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Belgium</a:t>
              </a:r>
            </a:p>
          </p:txBody>
        </p:sp>
        <p:cxnSp>
          <p:nvCxnSpPr>
            <p:cNvPr id="170" name="Straight Arrow Connector 169">
              <a:extLst>
                <a:ext uri="{FF2B5EF4-FFF2-40B4-BE49-F238E27FC236}">
                  <a16:creationId xmlns:a16="http://schemas.microsoft.com/office/drawing/2014/main" xmlns="" id="{982C9689-FC73-4FF6-9EA4-768C52ED8DC7}"/>
                </a:ext>
              </a:extLst>
            </p:cNvPr>
            <p:cNvCxnSpPr>
              <a:stCxn id="154" idx="2"/>
              <a:endCxn id="156" idx="0"/>
            </p:cNvCxnSpPr>
            <p:nvPr/>
          </p:nvCxnSpPr>
          <p:spPr>
            <a:xfrm>
              <a:off x="947721"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xmlns="" id="{754ED035-0AE8-444C-AD4F-9F51C3FECA02}"/>
                </a:ext>
              </a:extLst>
            </p:cNvPr>
            <p:cNvCxnSpPr>
              <a:stCxn id="155" idx="2"/>
              <a:endCxn id="157" idx="0"/>
            </p:cNvCxnSpPr>
            <p:nvPr/>
          </p:nvCxnSpPr>
          <p:spPr>
            <a:xfrm>
              <a:off x="1808604"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xmlns="" id="{CCB1C8E1-F458-4F37-8AE9-D370EEE48FD5}"/>
                </a:ext>
              </a:extLst>
            </p:cNvPr>
            <p:cNvCxnSpPr>
              <a:stCxn id="159" idx="2"/>
              <a:endCxn id="161" idx="0"/>
            </p:cNvCxnSpPr>
            <p:nvPr/>
          </p:nvCxnSpPr>
          <p:spPr>
            <a:xfrm>
              <a:off x="2627605"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xmlns="" id="{CC2D5DD5-6A8E-493E-9034-90CBE42A7EC8}"/>
                </a:ext>
              </a:extLst>
            </p:cNvPr>
            <p:cNvCxnSpPr>
              <a:stCxn id="160" idx="2"/>
              <a:endCxn id="162" idx="0"/>
            </p:cNvCxnSpPr>
            <p:nvPr/>
          </p:nvCxnSpPr>
          <p:spPr>
            <a:xfrm>
              <a:off x="3488489"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xmlns="" id="{A732508C-D4C9-49CD-85A1-5FC2D885AC9A}"/>
                </a:ext>
              </a:extLst>
            </p:cNvPr>
            <p:cNvCxnSpPr>
              <a:stCxn id="167" idx="2"/>
              <a:endCxn id="168" idx="0"/>
            </p:cNvCxnSpPr>
            <p:nvPr/>
          </p:nvCxnSpPr>
          <p:spPr>
            <a:xfrm flipH="1">
              <a:off x="4652232"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xmlns="" id="{AA00E865-FB96-45DB-8016-A15ED2A6AAB1}"/>
                </a:ext>
              </a:extLst>
            </p:cNvPr>
            <p:cNvCxnSpPr>
              <a:stCxn id="165" idx="2"/>
              <a:endCxn id="166" idx="0"/>
            </p:cNvCxnSpPr>
            <p:nvPr/>
          </p:nvCxnSpPr>
          <p:spPr>
            <a:xfrm>
              <a:off x="5528642"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xmlns="" id="{69594529-84C9-44EE-AAA9-44EF3720BA0D}"/>
                </a:ext>
              </a:extLst>
            </p:cNvPr>
            <p:cNvCxnSpPr>
              <a:stCxn id="149" idx="2"/>
              <a:endCxn id="151" idx="0"/>
            </p:cNvCxnSpPr>
            <p:nvPr/>
          </p:nvCxnSpPr>
          <p:spPr>
            <a:xfrm flipH="1">
              <a:off x="3537450" y="2307397"/>
              <a:ext cx="1" cy="231760"/>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xmlns="" id="{4389DE30-620D-48FA-9CB5-EEEF9EB7F936}"/>
                </a:ext>
              </a:extLst>
            </p:cNvPr>
            <p:cNvCxnSpPr>
              <a:stCxn id="151" idx="2"/>
              <a:endCxn id="169" idx="0"/>
            </p:cNvCxnSpPr>
            <p:nvPr/>
          </p:nvCxnSpPr>
          <p:spPr>
            <a:xfrm>
              <a:off x="3537450" y="2790443"/>
              <a:ext cx="0"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xmlns="" id="{B60B11FB-6EF3-49A9-8B9F-C77572E38D64}"/>
                </a:ext>
              </a:extLst>
            </p:cNvPr>
            <p:cNvCxnSpPr>
              <a:stCxn id="163" idx="2"/>
              <a:endCxn id="167" idx="0"/>
            </p:cNvCxnSpPr>
            <p:nvPr/>
          </p:nvCxnSpPr>
          <p:spPr>
            <a:xfrm>
              <a:off x="4652233"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xmlns="" id="{EF192C33-BE0B-4BEB-9597-9B55C558E3CE}"/>
                </a:ext>
              </a:extLst>
            </p:cNvPr>
            <p:cNvCxnSpPr>
              <a:stCxn id="164" idx="2"/>
              <a:endCxn id="165" idx="0"/>
            </p:cNvCxnSpPr>
            <p:nvPr/>
          </p:nvCxnSpPr>
          <p:spPr>
            <a:xfrm>
              <a:off x="5528642"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xmlns="" id="{1D78167C-C95B-408D-B377-9078A8EF26C3}"/>
                </a:ext>
              </a:extLst>
            </p:cNvPr>
            <p:cNvCxnSpPr>
              <a:stCxn id="152" idx="2"/>
              <a:endCxn id="164" idx="0"/>
            </p:cNvCxnSpPr>
            <p:nvPr/>
          </p:nvCxnSpPr>
          <p:spPr>
            <a:xfrm rot="16200000" flipH="1">
              <a:off x="4906216" y="2536459"/>
              <a:ext cx="368442" cy="876410"/>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xmlns="" id="{6F212C2B-C60E-4B42-9EF1-9CC5769C727F}"/>
                </a:ext>
              </a:extLst>
            </p:cNvPr>
            <p:cNvCxnSpPr>
              <a:stCxn id="153" idx="2"/>
              <a:endCxn id="154" idx="0"/>
            </p:cNvCxnSpPr>
            <p:nvPr/>
          </p:nvCxnSpPr>
          <p:spPr>
            <a:xfrm rot="5400000">
              <a:off x="1024688" y="3333205"/>
              <a:ext cx="370348" cy="5242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xmlns="" id="{E34B10D7-5256-483E-8BD3-C3668C712408}"/>
                </a:ext>
              </a:extLst>
            </p:cNvPr>
            <p:cNvCxnSpPr>
              <a:stCxn id="153" idx="2"/>
              <a:endCxn id="155" idx="0"/>
            </p:cNvCxnSpPr>
            <p:nvPr/>
          </p:nvCxnSpPr>
          <p:spPr>
            <a:xfrm rot="16200000" flipH="1">
              <a:off x="1455129" y="3427044"/>
              <a:ext cx="370348" cy="33660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3" name="Connector: Elbow 182">
              <a:extLst>
                <a:ext uri="{FF2B5EF4-FFF2-40B4-BE49-F238E27FC236}">
                  <a16:creationId xmlns:a16="http://schemas.microsoft.com/office/drawing/2014/main" xmlns="" id="{3A687B0F-C686-4A44-89BC-59A43DB58F69}"/>
                </a:ext>
              </a:extLst>
            </p:cNvPr>
            <p:cNvCxnSpPr>
              <a:stCxn id="150" idx="2"/>
              <a:endCxn id="153" idx="0"/>
            </p:cNvCxnSpPr>
            <p:nvPr/>
          </p:nvCxnSpPr>
          <p:spPr>
            <a:xfrm rot="5400000">
              <a:off x="1663162" y="2599284"/>
              <a:ext cx="368442" cy="75076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xmlns="" id="{782AF689-EEDD-4FCD-BA0F-376869740CE0}"/>
                </a:ext>
              </a:extLst>
            </p:cNvPr>
            <p:cNvCxnSpPr>
              <a:stCxn id="150" idx="2"/>
              <a:endCxn id="158" idx="0"/>
            </p:cNvCxnSpPr>
            <p:nvPr/>
          </p:nvCxnSpPr>
          <p:spPr>
            <a:xfrm rot="16200000" flipH="1">
              <a:off x="2240963" y="2772242"/>
              <a:ext cx="368442" cy="40484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xmlns="" id="{1FA4210D-60E3-4DF1-8BF6-C5198864B752}"/>
                </a:ext>
              </a:extLst>
            </p:cNvPr>
            <p:cNvCxnSpPr>
              <a:stCxn id="149" idx="2"/>
              <a:endCxn id="150" idx="0"/>
            </p:cNvCxnSpPr>
            <p:nvPr/>
          </p:nvCxnSpPr>
          <p:spPr>
            <a:xfrm rot="5400000">
              <a:off x="2764227" y="1765933"/>
              <a:ext cx="231760" cy="131468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xmlns="" id="{81E02BF5-5A84-4182-B0DA-74F78BD2CF49}"/>
                </a:ext>
              </a:extLst>
            </p:cNvPr>
            <p:cNvCxnSpPr>
              <a:stCxn id="149" idx="2"/>
              <a:endCxn id="152" idx="0"/>
            </p:cNvCxnSpPr>
            <p:nvPr/>
          </p:nvCxnSpPr>
          <p:spPr>
            <a:xfrm rot="16200000" flipH="1">
              <a:off x="3978961" y="1865886"/>
              <a:ext cx="231760" cy="11147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xmlns="" id="{2414005A-9779-4BCE-AB40-DF5AE8A14B70}"/>
                </a:ext>
              </a:extLst>
            </p:cNvPr>
            <p:cNvCxnSpPr>
              <a:stCxn id="152" idx="2"/>
              <a:endCxn id="163" idx="0"/>
            </p:cNvCxnSpPr>
            <p:nvPr/>
          </p:nvCxnSpPr>
          <p:spPr>
            <a:xfrm>
              <a:off x="4652232" y="2790443"/>
              <a:ext cx="1"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xmlns="" id="{2670B8C2-9BA8-4449-AB55-C4FE9779FE36}"/>
                </a:ext>
              </a:extLst>
            </p:cNvPr>
            <p:cNvCxnSpPr>
              <a:stCxn id="158" idx="2"/>
              <a:endCxn id="159" idx="0"/>
            </p:cNvCxnSpPr>
            <p:nvPr/>
          </p:nvCxnSpPr>
          <p:spPr>
            <a:xfrm flipH="1">
              <a:off x="2627605" y="3410171"/>
              <a:ext cx="1" cy="370348"/>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9" name="Connector: Elbow 188">
              <a:extLst>
                <a:ext uri="{FF2B5EF4-FFF2-40B4-BE49-F238E27FC236}">
                  <a16:creationId xmlns:a16="http://schemas.microsoft.com/office/drawing/2014/main" xmlns="" id="{F71EBF35-8C63-490A-A34E-282BDF2CF6B8}"/>
                </a:ext>
              </a:extLst>
            </p:cNvPr>
            <p:cNvCxnSpPr>
              <a:stCxn id="158" idx="2"/>
              <a:endCxn id="160" idx="0"/>
            </p:cNvCxnSpPr>
            <p:nvPr/>
          </p:nvCxnSpPr>
          <p:spPr>
            <a:xfrm rot="16200000" flipH="1">
              <a:off x="2872873" y="3164903"/>
              <a:ext cx="370348" cy="86088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69346244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CB0C23-EB23-442F-AA69-31B4837D254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Indexing JSON Documents</a:t>
            </a:r>
            <a:endParaRPr lang="en-US" dirty="0"/>
          </a:p>
        </p:txBody>
      </p:sp>
      <p:sp>
        <p:nvSpPr>
          <p:cNvPr id="6" name="Text Placeholder 4">
            <a:extLst>
              <a:ext uri="{FF2B5EF4-FFF2-40B4-BE49-F238E27FC236}">
                <a16:creationId xmlns:a16="http://schemas.microsoft.com/office/drawing/2014/main" xmlns="" id="{303F52EF-9BF1-4CB2-82E0-172E11F194DC}"/>
              </a:ext>
            </a:extLst>
          </p:cNvPr>
          <p:cNvSpPr txBox="1">
            <a:spLocks/>
          </p:cNvSpPr>
          <p:nvPr/>
        </p:nvSpPr>
        <p:spPr>
          <a:xfrm>
            <a:off x="269239" y="1925685"/>
            <a:ext cx="3657600" cy="4787464"/>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350" b="0" dirty="0">
                <a:solidFill>
                  <a:schemeClr val="tx1"/>
                </a:solidFill>
                <a:latin typeface="Arial" panose="020B0604020202020204" pitchFamily="34" charset="0"/>
                <a:cs typeface="Arial" panose="020B0604020202020204" pitchFamily="34" charset="0"/>
              </a:rPr>
              <a:t>{</a:t>
            </a:r>
          </a:p>
          <a:p>
            <a:r>
              <a:rPr lang="en-US" sz="1350" b="0" dirty="0">
                <a:solidFill>
                  <a:schemeClr val="tx1"/>
                </a:solidFill>
                <a:latin typeface="Arial" panose="020B0604020202020204" pitchFamily="34" charset="0"/>
                <a:cs typeface="Arial" panose="020B0604020202020204" pitchFamily="34" charset="0"/>
              </a:rPr>
              <a:t>    "locations":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"country": "Germany", </a:t>
            </a:r>
          </a:p>
          <a:p>
            <a:r>
              <a:rPr lang="en-US" sz="1350" b="0" dirty="0">
                <a:solidFill>
                  <a:schemeClr val="tx1"/>
                </a:solidFill>
                <a:latin typeface="Arial" panose="020B0604020202020204" pitchFamily="34" charset="0"/>
                <a:cs typeface="Arial" panose="020B0604020202020204" pitchFamily="34" charset="0"/>
              </a:rPr>
              <a:t>            "city": "Bonn", </a:t>
            </a:r>
          </a:p>
          <a:p>
            <a:r>
              <a:rPr lang="en-US" sz="1350" b="0" dirty="0">
                <a:solidFill>
                  <a:schemeClr val="tx1"/>
                </a:solidFill>
                <a:latin typeface="Arial" panose="020B0604020202020204" pitchFamily="34" charset="0"/>
                <a:cs typeface="Arial" panose="020B0604020202020204" pitchFamily="34" charset="0"/>
              </a:rPr>
              <a:t>            "revenue": 200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"headquarter": "Italy",</a:t>
            </a:r>
          </a:p>
          <a:p>
            <a:r>
              <a:rPr lang="en-US" sz="1350" b="0" dirty="0">
                <a:solidFill>
                  <a:schemeClr val="tx1"/>
                </a:solidFill>
                <a:latin typeface="Arial" panose="020B0604020202020204" pitchFamily="34" charset="0"/>
                <a:cs typeface="Arial" panose="020B0604020202020204" pitchFamily="34" charset="0"/>
              </a:rPr>
              <a:t>    "exports": [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"city": "Berlin", </a:t>
            </a:r>
          </a:p>
          <a:p>
            <a:r>
              <a:rPr lang="en-US" sz="1350" b="0" dirty="0">
                <a:solidFill>
                  <a:schemeClr val="tx1"/>
                </a:solidFill>
                <a:latin typeface="Arial" panose="020B0604020202020204" pitchFamily="34" charset="0"/>
                <a:cs typeface="Arial" panose="020B0604020202020204" pitchFamily="34" charset="0"/>
              </a:rPr>
              <a:t>            "dealers": [ </a:t>
            </a:r>
          </a:p>
          <a:p>
            <a:r>
              <a:rPr lang="en-US" sz="1350" b="0" dirty="0">
                <a:solidFill>
                  <a:schemeClr val="tx1"/>
                </a:solidFill>
                <a:latin typeface="Arial" panose="020B0604020202020204" pitchFamily="34" charset="0"/>
                <a:cs typeface="Arial" panose="020B0604020202020204" pitchFamily="34" charset="0"/>
              </a:rPr>
              <a:t>                { "name": "Hans" } </a:t>
            </a:r>
          </a:p>
          <a:p>
            <a:r>
              <a:rPr lang="en-US" sz="1350" b="0" dirty="0">
                <a:solidFill>
                  <a:schemeClr val="tx1"/>
                </a:solidFill>
                <a:latin typeface="Arial" panose="020B0604020202020204" pitchFamily="34" charset="0"/>
                <a:cs typeface="Arial" panose="020B0604020202020204" pitchFamily="34" charset="0"/>
              </a:rPr>
              <a:t>            ]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        { "city": "Athens" }</a:t>
            </a:r>
          </a:p>
          <a:p>
            <a:r>
              <a:rPr lang="en-US" sz="1350" b="0" dirty="0">
                <a:solidFill>
                  <a:schemeClr val="tx1"/>
                </a:solidFill>
                <a:latin typeface="Arial" panose="020B0604020202020204" pitchFamily="34" charset="0"/>
                <a:cs typeface="Arial" panose="020B0604020202020204" pitchFamily="34" charset="0"/>
              </a:rPr>
              <a:t>    ]</a:t>
            </a:r>
          </a:p>
          <a:p>
            <a:r>
              <a:rPr lang="en-US" sz="1350" b="0" dirty="0">
                <a:solidFill>
                  <a:schemeClr val="tx1"/>
                </a:solidFill>
                <a:latin typeface="Arial" panose="020B0604020202020204" pitchFamily="34" charset="0"/>
                <a:cs typeface="Arial" panose="020B0604020202020204" pitchFamily="34" charset="0"/>
              </a:rPr>
              <a:t>}</a:t>
            </a:r>
          </a:p>
        </p:txBody>
      </p:sp>
      <p:grpSp>
        <p:nvGrpSpPr>
          <p:cNvPr id="92" name="Group 91">
            <a:extLst>
              <a:ext uri="{FF2B5EF4-FFF2-40B4-BE49-F238E27FC236}">
                <a16:creationId xmlns:a16="http://schemas.microsoft.com/office/drawing/2014/main" xmlns="" id="{0521E8EB-02B4-45EF-A2AD-6501749B1345}"/>
              </a:ext>
            </a:extLst>
          </p:cNvPr>
          <p:cNvGrpSpPr/>
          <p:nvPr/>
        </p:nvGrpSpPr>
        <p:grpSpPr>
          <a:xfrm>
            <a:off x="5717196" y="2112460"/>
            <a:ext cx="5095934" cy="3846315"/>
            <a:chOff x="6712034" y="2054205"/>
            <a:chExt cx="5095934" cy="3846315"/>
          </a:xfrm>
        </p:grpSpPr>
        <p:sp>
          <p:nvSpPr>
            <p:cNvPr id="93" name="Rectangle 92">
              <a:extLst>
                <a:ext uri="{FF2B5EF4-FFF2-40B4-BE49-F238E27FC236}">
                  <a16:creationId xmlns:a16="http://schemas.microsoft.com/office/drawing/2014/main" xmlns="" id="{7EB2FFB2-3D2A-40D4-A11C-73B3FA60BF1B}"/>
                </a:ext>
              </a:extLst>
            </p:cNvPr>
            <p:cNvSpPr/>
            <p:nvPr/>
          </p:nvSpPr>
          <p:spPr bwMode="auto">
            <a:xfrm>
              <a:off x="9086919" y="2054205"/>
              <a:ext cx="255099" cy="25509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4" name="Rectangle 93">
              <a:extLst>
                <a:ext uri="{FF2B5EF4-FFF2-40B4-BE49-F238E27FC236}">
                  <a16:creationId xmlns:a16="http://schemas.microsoft.com/office/drawing/2014/main" xmlns="" id="{34F17CB0-11A8-4D66-8A1E-CA2C26C8C4FE}"/>
                </a:ext>
              </a:extLst>
            </p:cNvPr>
            <p:cNvSpPr/>
            <p:nvPr/>
          </p:nvSpPr>
          <p:spPr bwMode="auto">
            <a:xfrm>
              <a:off x="7532705" y="2537251"/>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locations</a:t>
              </a:r>
            </a:p>
          </p:txBody>
        </p:sp>
        <p:sp>
          <p:nvSpPr>
            <p:cNvPr id="95" name="Rectangle 94">
              <a:extLst>
                <a:ext uri="{FF2B5EF4-FFF2-40B4-BE49-F238E27FC236}">
                  <a16:creationId xmlns:a16="http://schemas.microsoft.com/office/drawing/2014/main" xmlns="" id="{D1F5975B-E7FC-4452-B00C-CF6FD94AD612}"/>
                </a:ext>
              </a:extLst>
            </p:cNvPr>
            <p:cNvSpPr/>
            <p:nvPr/>
          </p:nvSpPr>
          <p:spPr bwMode="auto">
            <a:xfrm>
              <a:off x="8661754" y="2537251"/>
              <a:ext cx="1105429"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headquarter</a:t>
              </a:r>
            </a:p>
          </p:txBody>
        </p:sp>
        <p:sp>
          <p:nvSpPr>
            <p:cNvPr id="96" name="Rectangle 95">
              <a:extLst>
                <a:ext uri="{FF2B5EF4-FFF2-40B4-BE49-F238E27FC236}">
                  <a16:creationId xmlns:a16="http://schemas.microsoft.com/office/drawing/2014/main" xmlns="" id="{24EFE661-42FD-48CF-A37C-35F55DDFC81E}"/>
                </a:ext>
              </a:extLst>
            </p:cNvPr>
            <p:cNvSpPr/>
            <p:nvPr/>
          </p:nvSpPr>
          <p:spPr bwMode="auto">
            <a:xfrm>
              <a:off x="9960869" y="2537251"/>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exports</a:t>
              </a:r>
            </a:p>
          </p:txBody>
        </p:sp>
        <p:sp>
          <p:nvSpPr>
            <p:cNvPr id="103" name="Rectangle 102">
              <a:extLst>
                <a:ext uri="{FF2B5EF4-FFF2-40B4-BE49-F238E27FC236}">
                  <a16:creationId xmlns:a16="http://schemas.microsoft.com/office/drawing/2014/main" xmlns="" id="{19428E97-659C-4C21-962B-2063F04A9118}"/>
                </a:ext>
              </a:extLst>
            </p:cNvPr>
            <p:cNvSpPr/>
            <p:nvPr/>
          </p:nvSpPr>
          <p:spPr bwMode="auto">
            <a:xfrm>
              <a:off x="7787804"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04" name="Rectangle 103">
              <a:extLst>
                <a:ext uri="{FF2B5EF4-FFF2-40B4-BE49-F238E27FC236}">
                  <a16:creationId xmlns:a16="http://schemas.microsoft.com/office/drawing/2014/main" xmlns="" id="{5DA01DEC-A933-4A73-A2AA-AA4FEA06FA46}"/>
                </a:ext>
              </a:extLst>
            </p:cNvPr>
            <p:cNvSpPr/>
            <p:nvPr/>
          </p:nvSpPr>
          <p:spPr bwMode="auto">
            <a:xfrm>
              <a:off x="6748314" y="3780519"/>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106" name="Rectangle 105">
              <a:extLst>
                <a:ext uri="{FF2B5EF4-FFF2-40B4-BE49-F238E27FC236}">
                  <a16:creationId xmlns:a16="http://schemas.microsoft.com/office/drawing/2014/main" xmlns="" id="{A448F38D-CB7D-4B60-8DD2-09040C434496}"/>
                </a:ext>
              </a:extLst>
            </p:cNvPr>
            <p:cNvSpPr/>
            <p:nvPr/>
          </p:nvSpPr>
          <p:spPr bwMode="auto">
            <a:xfrm>
              <a:off x="7745288"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07" name="Rectangle 106">
              <a:extLst>
                <a:ext uri="{FF2B5EF4-FFF2-40B4-BE49-F238E27FC236}">
                  <a16:creationId xmlns:a16="http://schemas.microsoft.com/office/drawing/2014/main" xmlns="" id="{50901C5B-441A-4880-83F2-AD76A5C818C4}"/>
                </a:ext>
              </a:extLst>
            </p:cNvPr>
            <p:cNvSpPr/>
            <p:nvPr/>
          </p:nvSpPr>
          <p:spPr bwMode="auto">
            <a:xfrm>
              <a:off x="6712034" y="4402153"/>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Germany</a:t>
              </a:r>
            </a:p>
          </p:txBody>
        </p:sp>
        <p:sp>
          <p:nvSpPr>
            <p:cNvPr id="109" name="Rectangle 108">
              <a:extLst>
                <a:ext uri="{FF2B5EF4-FFF2-40B4-BE49-F238E27FC236}">
                  <a16:creationId xmlns:a16="http://schemas.microsoft.com/office/drawing/2014/main" xmlns="" id="{370A756B-C607-49BE-B2F5-96B399631F9C}"/>
                </a:ext>
              </a:extLst>
            </p:cNvPr>
            <p:cNvSpPr/>
            <p:nvPr/>
          </p:nvSpPr>
          <p:spPr bwMode="auto">
            <a:xfrm>
              <a:off x="7660255"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Bonn</a:t>
              </a:r>
            </a:p>
          </p:txBody>
        </p:sp>
        <p:sp>
          <p:nvSpPr>
            <p:cNvPr id="110" name="Rectangle 109">
              <a:extLst>
                <a:ext uri="{FF2B5EF4-FFF2-40B4-BE49-F238E27FC236}">
                  <a16:creationId xmlns:a16="http://schemas.microsoft.com/office/drawing/2014/main" xmlns="" id="{BE09A2CA-D051-42A1-B950-2EBE330BBB21}"/>
                </a:ext>
              </a:extLst>
            </p:cNvPr>
            <p:cNvSpPr/>
            <p:nvPr/>
          </p:nvSpPr>
          <p:spPr bwMode="auto">
            <a:xfrm>
              <a:off x="8392285"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revenue</a:t>
              </a:r>
            </a:p>
          </p:txBody>
        </p:sp>
        <p:sp>
          <p:nvSpPr>
            <p:cNvPr id="111" name="Rectangle 110">
              <a:extLst>
                <a:ext uri="{FF2B5EF4-FFF2-40B4-BE49-F238E27FC236}">
                  <a16:creationId xmlns:a16="http://schemas.microsoft.com/office/drawing/2014/main" xmlns="" id="{5864B580-859B-4283-B165-5BF04FF5EB57}"/>
                </a:ext>
              </a:extLst>
            </p:cNvPr>
            <p:cNvSpPr/>
            <p:nvPr/>
          </p:nvSpPr>
          <p:spPr bwMode="auto">
            <a:xfrm>
              <a:off x="8525761" y="4402153"/>
              <a:ext cx="510198"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200</a:t>
              </a:r>
            </a:p>
          </p:txBody>
        </p:sp>
        <p:sp>
          <p:nvSpPr>
            <p:cNvPr id="112" name="Rectangle 111">
              <a:extLst>
                <a:ext uri="{FF2B5EF4-FFF2-40B4-BE49-F238E27FC236}">
                  <a16:creationId xmlns:a16="http://schemas.microsoft.com/office/drawing/2014/main" xmlns="" id="{7D08BACF-5460-4AB3-93DB-43BCE54A428F}"/>
                </a:ext>
              </a:extLst>
            </p:cNvPr>
            <p:cNvSpPr/>
            <p:nvPr/>
          </p:nvSpPr>
          <p:spPr bwMode="auto">
            <a:xfrm>
              <a:off x="10107310"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13" name="Rectangle 112">
              <a:extLst>
                <a:ext uri="{FF2B5EF4-FFF2-40B4-BE49-F238E27FC236}">
                  <a16:creationId xmlns:a16="http://schemas.microsoft.com/office/drawing/2014/main" xmlns="" id="{556FC651-626E-4550-AF78-1FC4527488B2}"/>
                </a:ext>
              </a:extLst>
            </p:cNvPr>
            <p:cNvSpPr/>
            <p:nvPr/>
          </p:nvSpPr>
          <p:spPr bwMode="auto">
            <a:xfrm>
              <a:off x="11099361"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1</a:t>
              </a:r>
            </a:p>
          </p:txBody>
        </p:sp>
        <p:sp>
          <p:nvSpPr>
            <p:cNvPr id="114" name="Rectangle 113">
              <a:extLst>
                <a:ext uri="{FF2B5EF4-FFF2-40B4-BE49-F238E27FC236}">
                  <a16:creationId xmlns:a16="http://schemas.microsoft.com/office/drawing/2014/main" xmlns="" id="{33C0B1B4-6A0C-4897-9562-AAF0E9A712FB}"/>
                </a:ext>
              </a:extLst>
            </p:cNvPr>
            <p:cNvSpPr/>
            <p:nvPr/>
          </p:nvSpPr>
          <p:spPr bwMode="auto">
            <a:xfrm>
              <a:off x="11382803"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15" name="Rectangle 114">
              <a:extLst>
                <a:ext uri="{FF2B5EF4-FFF2-40B4-BE49-F238E27FC236}">
                  <a16:creationId xmlns:a16="http://schemas.microsoft.com/office/drawing/2014/main" xmlns="" id="{BAF40C9D-12E6-4B7E-A904-B55AC4F34063}"/>
                </a:ext>
              </a:extLst>
            </p:cNvPr>
            <p:cNvSpPr/>
            <p:nvPr/>
          </p:nvSpPr>
          <p:spPr bwMode="auto">
            <a:xfrm>
              <a:off x="9738834"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16" name="Rectangle 115">
              <a:extLst>
                <a:ext uri="{FF2B5EF4-FFF2-40B4-BE49-F238E27FC236}">
                  <a16:creationId xmlns:a16="http://schemas.microsoft.com/office/drawing/2014/main" xmlns="" id="{6B06E155-FF64-444D-B7EC-0DDA65D296DC}"/>
                </a:ext>
              </a:extLst>
            </p:cNvPr>
            <p:cNvSpPr/>
            <p:nvPr/>
          </p:nvSpPr>
          <p:spPr bwMode="auto">
            <a:xfrm>
              <a:off x="9658182"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Berlin</a:t>
              </a:r>
            </a:p>
          </p:txBody>
        </p:sp>
        <p:sp>
          <p:nvSpPr>
            <p:cNvPr id="117" name="Rectangle 116">
              <a:extLst>
                <a:ext uri="{FF2B5EF4-FFF2-40B4-BE49-F238E27FC236}">
                  <a16:creationId xmlns:a16="http://schemas.microsoft.com/office/drawing/2014/main" xmlns="" id="{D6FB5850-3656-4AE0-9822-5215F5E9753E}"/>
                </a:ext>
              </a:extLst>
            </p:cNvPr>
            <p:cNvSpPr/>
            <p:nvPr/>
          </p:nvSpPr>
          <p:spPr bwMode="auto">
            <a:xfrm>
              <a:off x="8831820" y="3158885"/>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Italy</a:t>
              </a:r>
            </a:p>
          </p:txBody>
        </p:sp>
        <p:sp>
          <p:nvSpPr>
            <p:cNvPr id="118" name="Rectangle 117">
              <a:extLst>
                <a:ext uri="{FF2B5EF4-FFF2-40B4-BE49-F238E27FC236}">
                  <a16:creationId xmlns:a16="http://schemas.microsoft.com/office/drawing/2014/main" xmlns="" id="{09B50079-1CF9-46BF-B2CF-8FD661428312}"/>
                </a:ext>
              </a:extLst>
            </p:cNvPr>
            <p:cNvSpPr/>
            <p:nvPr/>
          </p:nvSpPr>
          <p:spPr bwMode="auto">
            <a:xfrm>
              <a:off x="10390753"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dealers</a:t>
              </a:r>
            </a:p>
          </p:txBody>
        </p:sp>
        <p:sp>
          <p:nvSpPr>
            <p:cNvPr id="119" name="Rectangle 118">
              <a:extLst>
                <a:ext uri="{FF2B5EF4-FFF2-40B4-BE49-F238E27FC236}">
                  <a16:creationId xmlns:a16="http://schemas.microsoft.com/office/drawing/2014/main" xmlns="" id="{5247AEC0-6D50-42B9-B49C-652F608E3E18}"/>
                </a:ext>
              </a:extLst>
            </p:cNvPr>
            <p:cNvSpPr/>
            <p:nvPr/>
          </p:nvSpPr>
          <p:spPr bwMode="auto">
            <a:xfrm>
              <a:off x="10603335" y="4402153"/>
              <a:ext cx="340132"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0</a:t>
              </a:r>
            </a:p>
          </p:txBody>
        </p:sp>
        <p:sp>
          <p:nvSpPr>
            <p:cNvPr id="120" name="Rectangle 119">
              <a:extLst>
                <a:ext uri="{FF2B5EF4-FFF2-40B4-BE49-F238E27FC236}">
                  <a16:creationId xmlns:a16="http://schemas.microsoft.com/office/drawing/2014/main" xmlns="" id="{3078DA85-52A1-433B-BDF5-9FE84376E801}"/>
                </a:ext>
              </a:extLst>
            </p:cNvPr>
            <p:cNvSpPr/>
            <p:nvPr/>
          </p:nvSpPr>
          <p:spPr bwMode="auto">
            <a:xfrm>
              <a:off x="10475786" y="5023787"/>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name</a:t>
              </a:r>
            </a:p>
          </p:txBody>
        </p:sp>
        <p:sp>
          <p:nvSpPr>
            <p:cNvPr id="121" name="Rectangle 120">
              <a:extLst>
                <a:ext uri="{FF2B5EF4-FFF2-40B4-BE49-F238E27FC236}">
                  <a16:creationId xmlns:a16="http://schemas.microsoft.com/office/drawing/2014/main" xmlns="" id="{49E158A0-D5C3-4BFA-BED4-53534D9357C0}"/>
                </a:ext>
              </a:extLst>
            </p:cNvPr>
            <p:cNvSpPr/>
            <p:nvPr/>
          </p:nvSpPr>
          <p:spPr bwMode="auto">
            <a:xfrm>
              <a:off x="10475786" y="5645421"/>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Hans</a:t>
              </a:r>
            </a:p>
          </p:txBody>
        </p:sp>
        <p:cxnSp>
          <p:nvCxnSpPr>
            <p:cNvPr id="122" name="Straight Arrow Connector 121">
              <a:extLst>
                <a:ext uri="{FF2B5EF4-FFF2-40B4-BE49-F238E27FC236}">
                  <a16:creationId xmlns:a16="http://schemas.microsoft.com/office/drawing/2014/main" xmlns="" id="{B90BE436-0D66-472E-B228-BD8876370489}"/>
                </a:ext>
              </a:extLst>
            </p:cNvPr>
            <p:cNvCxnSpPr>
              <a:stCxn id="94" idx="2"/>
              <a:endCxn id="103" idx="0"/>
            </p:cNvCxnSpPr>
            <p:nvPr/>
          </p:nvCxnSpPr>
          <p:spPr>
            <a:xfrm>
              <a:off x="7957870"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xmlns="" id="{374354A6-6260-4778-9D00-C46489D80E8F}"/>
                </a:ext>
              </a:extLst>
            </p:cNvPr>
            <p:cNvCxnSpPr>
              <a:stCxn id="95" idx="2"/>
              <a:endCxn id="117" idx="0"/>
            </p:cNvCxnSpPr>
            <p:nvPr/>
          </p:nvCxnSpPr>
          <p:spPr>
            <a:xfrm>
              <a:off x="9214469"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xmlns="" id="{1DEA80C9-89E9-41CB-BD12-12DD27712D0A}"/>
                </a:ext>
              </a:extLst>
            </p:cNvPr>
            <p:cNvCxnSpPr>
              <a:stCxn id="96" idx="2"/>
              <a:endCxn id="112" idx="0"/>
            </p:cNvCxnSpPr>
            <p:nvPr/>
          </p:nvCxnSpPr>
          <p:spPr>
            <a:xfrm rot="5400000">
              <a:off x="10127180" y="2942546"/>
              <a:ext cx="366535" cy="6614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xmlns="" id="{A7A8A4F0-6E1B-4A3F-AAB6-BE31255F1731}"/>
                </a:ext>
              </a:extLst>
            </p:cNvPr>
            <p:cNvCxnSpPr>
              <a:stCxn id="96" idx="2"/>
              <a:endCxn id="113" idx="0"/>
            </p:cNvCxnSpPr>
            <p:nvPr/>
          </p:nvCxnSpPr>
          <p:spPr>
            <a:xfrm rot="16200000" flipH="1">
              <a:off x="10623205" y="2512662"/>
              <a:ext cx="366535" cy="92590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xmlns="" id="{A1C78E45-0EDF-4F06-8BB6-40EB78E50D7A}"/>
                </a:ext>
              </a:extLst>
            </p:cNvPr>
            <p:cNvCxnSpPr>
              <a:stCxn id="93" idx="2"/>
              <a:endCxn id="94" idx="0"/>
            </p:cNvCxnSpPr>
            <p:nvPr/>
          </p:nvCxnSpPr>
          <p:spPr>
            <a:xfrm rot="5400000">
              <a:off x="8472197" y="1794978"/>
              <a:ext cx="227947" cy="125659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xmlns="" id="{DFCDC9B4-3016-4785-9036-77BEAF7C9710}"/>
                </a:ext>
              </a:extLst>
            </p:cNvPr>
            <p:cNvCxnSpPr>
              <a:stCxn id="93" idx="2"/>
              <a:endCxn id="96" idx="0"/>
            </p:cNvCxnSpPr>
            <p:nvPr/>
          </p:nvCxnSpPr>
          <p:spPr>
            <a:xfrm rot="16200000" flipH="1">
              <a:off x="9665020" y="1858752"/>
              <a:ext cx="227947" cy="112904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xmlns="" id="{4B5E78A1-EFA3-4A45-B6CB-A0B5FE55BF57}"/>
                </a:ext>
              </a:extLst>
            </p:cNvPr>
            <p:cNvCxnSpPr>
              <a:stCxn id="103" idx="2"/>
              <a:endCxn id="104" idx="0"/>
            </p:cNvCxnSpPr>
            <p:nvPr/>
          </p:nvCxnSpPr>
          <p:spPr>
            <a:xfrm rot="5400000">
              <a:off x="7361150" y="3183798"/>
              <a:ext cx="366535" cy="82690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xmlns="" id="{0C8B753D-4567-4E30-95E7-D8F6FA451B05}"/>
                </a:ext>
              </a:extLst>
            </p:cNvPr>
            <p:cNvCxnSpPr>
              <a:stCxn id="103" idx="2"/>
              <a:endCxn id="110" idx="0"/>
            </p:cNvCxnSpPr>
            <p:nvPr/>
          </p:nvCxnSpPr>
          <p:spPr>
            <a:xfrm rot="16200000" flipH="1">
              <a:off x="8183135" y="3188719"/>
              <a:ext cx="366535" cy="81706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xmlns="" id="{A804EAC6-4B37-4B1F-986D-22897E6B8FF3}"/>
                </a:ext>
              </a:extLst>
            </p:cNvPr>
            <p:cNvCxnSpPr>
              <a:stCxn id="112" idx="2"/>
              <a:endCxn id="115" idx="0"/>
            </p:cNvCxnSpPr>
            <p:nvPr/>
          </p:nvCxnSpPr>
          <p:spPr>
            <a:xfrm rot="5400000">
              <a:off x="9931130" y="3434272"/>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xmlns="" id="{C2EB8836-8026-4E29-9155-06FD69A6CAC2}"/>
                </a:ext>
              </a:extLst>
            </p:cNvPr>
            <p:cNvCxnSpPr>
              <a:stCxn id="112" idx="2"/>
              <a:endCxn id="118" idx="0"/>
            </p:cNvCxnSpPr>
            <p:nvPr/>
          </p:nvCxnSpPr>
          <p:spPr>
            <a:xfrm rot="16200000" flipH="1">
              <a:off x="10342122" y="3349238"/>
              <a:ext cx="366535" cy="496026"/>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xmlns="" id="{10680458-4B31-46B8-8D2B-0CE8890BDE01}"/>
                </a:ext>
              </a:extLst>
            </p:cNvPr>
            <p:cNvCxnSpPr>
              <a:stCxn id="113" idx="2"/>
              <a:endCxn id="114" idx="0"/>
            </p:cNvCxnSpPr>
            <p:nvPr/>
          </p:nvCxnSpPr>
          <p:spPr>
            <a:xfrm rot="16200000" flipH="1">
              <a:off x="11249139" y="3434271"/>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xmlns="" id="{13A88283-2681-497B-9882-D91669EF96C4}"/>
                </a:ext>
              </a:extLst>
            </p:cNvPr>
            <p:cNvCxnSpPr>
              <a:stCxn id="93" idx="2"/>
              <a:endCxn id="95" idx="0"/>
            </p:cNvCxnSpPr>
            <p:nvPr/>
          </p:nvCxnSpPr>
          <p:spPr>
            <a:xfrm>
              <a:off x="9214469" y="2309304"/>
              <a:ext cx="0" cy="227947"/>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xmlns="" id="{12617A8C-AFC9-4A1B-AD25-9E83EC3095FF}"/>
                </a:ext>
              </a:extLst>
            </p:cNvPr>
            <p:cNvCxnSpPr>
              <a:stCxn id="104" idx="2"/>
              <a:endCxn id="107" idx="0"/>
            </p:cNvCxnSpPr>
            <p:nvPr/>
          </p:nvCxnSpPr>
          <p:spPr>
            <a:xfrm>
              <a:off x="7130963" y="4035618"/>
              <a:ext cx="623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xmlns="" id="{21E598BF-D2BA-4C3B-8101-D3DC5D8A29E5}"/>
                </a:ext>
              </a:extLst>
            </p:cNvPr>
            <p:cNvCxnSpPr>
              <a:stCxn id="106" idx="2"/>
              <a:endCxn id="109" idx="0"/>
            </p:cNvCxnSpPr>
            <p:nvPr/>
          </p:nvCxnSpPr>
          <p:spPr>
            <a:xfrm>
              <a:off x="7957871" y="4035618"/>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xmlns="" id="{4B7E081C-E00B-46C0-9FED-469377D8E98B}"/>
                </a:ext>
              </a:extLst>
            </p:cNvPr>
            <p:cNvCxnSpPr>
              <a:stCxn id="110" idx="2"/>
              <a:endCxn id="111" idx="0"/>
            </p:cNvCxnSpPr>
            <p:nvPr/>
          </p:nvCxnSpPr>
          <p:spPr>
            <a:xfrm>
              <a:off x="8774934" y="4035618"/>
              <a:ext cx="592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xmlns="" id="{4D516161-6562-4AF4-A828-E41B8827E355}"/>
                </a:ext>
              </a:extLst>
            </p:cNvPr>
            <p:cNvCxnSpPr>
              <a:stCxn id="115" idx="2"/>
              <a:endCxn id="116" idx="0"/>
            </p:cNvCxnSpPr>
            <p:nvPr/>
          </p:nvCxnSpPr>
          <p:spPr>
            <a:xfrm>
              <a:off x="9951417" y="4035618"/>
              <a:ext cx="438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xmlns="" id="{C6A260C5-9B7D-44FD-AF51-201F184DD136}"/>
                </a:ext>
              </a:extLst>
            </p:cNvPr>
            <p:cNvCxnSpPr>
              <a:stCxn id="118" idx="2"/>
              <a:endCxn id="119" idx="0"/>
            </p:cNvCxnSpPr>
            <p:nvPr/>
          </p:nvCxnSpPr>
          <p:spPr>
            <a:xfrm flipH="1">
              <a:off x="10773401"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xmlns="" id="{E3C59C85-076A-4557-8CD9-F972597D7688}"/>
                </a:ext>
              </a:extLst>
            </p:cNvPr>
            <p:cNvCxnSpPr>
              <a:stCxn id="119" idx="2"/>
              <a:endCxn id="120" idx="0"/>
            </p:cNvCxnSpPr>
            <p:nvPr/>
          </p:nvCxnSpPr>
          <p:spPr>
            <a:xfrm>
              <a:off x="10773401" y="4657252"/>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xmlns="" id="{A31F9BD7-44D3-465C-88EE-98C2C41F50C6}"/>
                </a:ext>
              </a:extLst>
            </p:cNvPr>
            <p:cNvCxnSpPr>
              <a:stCxn id="120" idx="2"/>
              <a:endCxn id="121" idx="0"/>
            </p:cNvCxnSpPr>
            <p:nvPr/>
          </p:nvCxnSpPr>
          <p:spPr>
            <a:xfrm>
              <a:off x="10773402" y="5278886"/>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xmlns="" id="{6E5756AE-740A-40EC-AEAC-4D0E7230FFFD}"/>
                </a:ext>
              </a:extLst>
            </p:cNvPr>
            <p:cNvCxnSpPr>
              <a:stCxn id="114" idx="2"/>
            </p:cNvCxnSpPr>
            <p:nvPr/>
          </p:nvCxnSpPr>
          <p:spPr>
            <a:xfrm flipH="1">
              <a:off x="11595385"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xmlns="" id="{37B25074-B1C7-4C7E-86C4-566C217BCE8D}"/>
                </a:ext>
              </a:extLst>
            </p:cNvPr>
            <p:cNvCxnSpPr>
              <a:stCxn id="103" idx="2"/>
              <a:endCxn id="106" idx="0"/>
            </p:cNvCxnSpPr>
            <p:nvPr/>
          </p:nvCxnSpPr>
          <p:spPr>
            <a:xfrm>
              <a:off x="7957870" y="3413984"/>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33743313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CB0C23-EB23-442F-AA69-31B4837D254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Indexing JSON Documents</a:t>
            </a:r>
            <a:endParaRPr lang="en-US" dirty="0"/>
          </a:p>
        </p:txBody>
      </p:sp>
      <p:sp>
        <p:nvSpPr>
          <p:cNvPr id="77" name="Rectangle 76">
            <a:extLst>
              <a:ext uri="{FF2B5EF4-FFF2-40B4-BE49-F238E27FC236}">
                <a16:creationId xmlns:a16="http://schemas.microsoft.com/office/drawing/2014/main" xmlns="" id="{D8D8EFD9-E1E0-4AFA-8AC4-8C473A2A357E}"/>
              </a:ext>
            </a:extLst>
          </p:cNvPr>
          <p:cNvSpPr/>
          <p:nvPr/>
        </p:nvSpPr>
        <p:spPr bwMode="auto">
          <a:xfrm>
            <a:off x="11255253" y="4402153"/>
            <a:ext cx="680264"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Athens</a:t>
            </a:r>
          </a:p>
        </p:txBody>
      </p:sp>
      <p:grpSp>
        <p:nvGrpSpPr>
          <p:cNvPr id="4" name="Group 3">
            <a:extLst>
              <a:ext uri="{FF2B5EF4-FFF2-40B4-BE49-F238E27FC236}">
                <a16:creationId xmlns:a16="http://schemas.microsoft.com/office/drawing/2014/main" xmlns="" id="{3A41E674-B0AB-4B9D-8221-2C0064699BDB}"/>
              </a:ext>
            </a:extLst>
          </p:cNvPr>
          <p:cNvGrpSpPr/>
          <p:nvPr/>
        </p:nvGrpSpPr>
        <p:grpSpPr>
          <a:xfrm>
            <a:off x="6712034" y="2054205"/>
            <a:ext cx="5095934" cy="3846315"/>
            <a:chOff x="6712034" y="2054205"/>
            <a:chExt cx="5095934" cy="3846315"/>
          </a:xfrm>
        </p:grpSpPr>
        <p:sp>
          <p:nvSpPr>
            <p:cNvPr id="47" name="Rectangle 46">
              <a:extLst>
                <a:ext uri="{FF2B5EF4-FFF2-40B4-BE49-F238E27FC236}">
                  <a16:creationId xmlns:a16="http://schemas.microsoft.com/office/drawing/2014/main" xmlns="" id="{51F6647F-D768-43CE-A673-6751D6E60773}"/>
                </a:ext>
              </a:extLst>
            </p:cNvPr>
            <p:cNvSpPr/>
            <p:nvPr/>
          </p:nvSpPr>
          <p:spPr bwMode="auto">
            <a:xfrm>
              <a:off x="9086919" y="2054205"/>
              <a:ext cx="255099" cy="25509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8" name="Rectangle 47">
              <a:extLst>
                <a:ext uri="{FF2B5EF4-FFF2-40B4-BE49-F238E27FC236}">
                  <a16:creationId xmlns:a16="http://schemas.microsoft.com/office/drawing/2014/main" xmlns="" id="{B6245738-29EA-45AC-87A1-07E381D521D7}"/>
                </a:ext>
              </a:extLst>
            </p:cNvPr>
            <p:cNvSpPr/>
            <p:nvPr/>
          </p:nvSpPr>
          <p:spPr bwMode="auto">
            <a:xfrm>
              <a:off x="7532705" y="2537251"/>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locations</a:t>
              </a:r>
            </a:p>
          </p:txBody>
        </p:sp>
        <p:sp>
          <p:nvSpPr>
            <p:cNvPr id="49" name="Rectangle 48">
              <a:extLst>
                <a:ext uri="{FF2B5EF4-FFF2-40B4-BE49-F238E27FC236}">
                  <a16:creationId xmlns:a16="http://schemas.microsoft.com/office/drawing/2014/main" xmlns="" id="{33613987-C303-49F8-A1B7-2A73C44E006D}"/>
                </a:ext>
              </a:extLst>
            </p:cNvPr>
            <p:cNvSpPr/>
            <p:nvPr/>
          </p:nvSpPr>
          <p:spPr bwMode="auto">
            <a:xfrm>
              <a:off x="8661754" y="2537251"/>
              <a:ext cx="1105429"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headquarter</a:t>
              </a:r>
            </a:p>
          </p:txBody>
        </p:sp>
        <p:sp>
          <p:nvSpPr>
            <p:cNvPr id="50" name="Rectangle 49">
              <a:extLst>
                <a:ext uri="{FF2B5EF4-FFF2-40B4-BE49-F238E27FC236}">
                  <a16:creationId xmlns:a16="http://schemas.microsoft.com/office/drawing/2014/main" xmlns="" id="{107D31C3-E88C-4E90-ACFF-259354EA14AB}"/>
                </a:ext>
              </a:extLst>
            </p:cNvPr>
            <p:cNvSpPr/>
            <p:nvPr/>
          </p:nvSpPr>
          <p:spPr bwMode="auto">
            <a:xfrm>
              <a:off x="9960869" y="2537251"/>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exports</a:t>
              </a:r>
            </a:p>
          </p:txBody>
        </p:sp>
        <p:sp>
          <p:nvSpPr>
            <p:cNvPr id="51" name="Rectangle 50">
              <a:extLst>
                <a:ext uri="{FF2B5EF4-FFF2-40B4-BE49-F238E27FC236}">
                  <a16:creationId xmlns:a16="http://schemas.microsoft.com/office/drawing/2014/main" xmlns="" id="{58C32129-7FC9-49B2-ACE6-D15E54425177}"/>
                </a:ext>
              </a:extLst>
            </p:cNvPr>
            <p:cNvSpPr/>
            <p:nvPr/>
          </p:nvSpPr>
          <p:spPr bwMode="auto">
            <a:xfrm>
              <a:off x="7787804"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52" name="Rectangle 51">
              <a:extLst>
                <a:ext uri="{FF2B5EF4-FFF2-40B4-BE49-F238E27FC236}">
                  <a16:creationId xmlns:a16="http://schemas.microsoft.com/office/drawing/2014/main" xmlns="" id="{7AC4C6BF-2064-4616-8121-07B02858AA08}"/>
                </a:ext>
              </a:extLst>
            </p:cNvPr>
            <p:cNvSpPr/>
            <p:nvPr/>
          </p:nvSpPr>
          <p:spPr bwMode="auto">
            <a:xfrm>
              <a:off x="6748314" y="3780519"/>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53" name="Rectangle 52">
              <a:extLst>
                <a:ext uri="{FF2B5EF4-FFF2-40B4-BE49-F238E27FC236}">
                  <a16:creationId xmlns:a16="http://schemas.microsoft.com/office/drawing/2014/main" xmlns="" id="{F47E703D-0404-4651-9167-DF31625EEDBF}"/>
                </a:ext>
              </a:extLst>
            </p:cNvPr>
            <p:cNvSpPr/>
            <p:nvPr/>
          </p:nvSpPr>
          <p:spPr bwMode="auto">
            <a:xfrm>
              <a:off x="7745288"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54" name="Rectangle 53">
              <a:extLst>
                <a:ext uri="{FF2B5EF4-FFF2-40B4-BE49-F238E27FC236}">
                  <a16:creationId xmlns:a16="http://schemas.microsoft.com/office/drawing/2014/main" xmlns="" id="{F7161CF3-C439-4F42-9B77-2C4AA67EFCB3}"/>
                </a:ext>
              </a:extLst>
            </p:cNvPr>
            <p:cNvSpPr/>
            <p:nvPr/>
          </p:nvSpPr>
          <p:spPr bwMode="auto">
            <a:xfrm>
              <a:off x="6712034" y="4402153"/>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Germany</a:t>
              </a:r>
            </a:p>
          </p:txBody>
        </p:sp>
        <p:sp>
          <p:nvSpPr>
            <p:cNvPr id="55" name="Rectangle 54">
              <a:extLst>
                <a:ext uri="{FF2B5EF4-FFF2-40B4-BE49-F238E27FC236}">
                  <a16:creationId xmlns:a16="http://schemas.microsoft.com/office/drawing/2014/main" xmlns="" id="{6BCEE9DE-D4BF-49D0-9937-99697275F5AC}"/>
                </a:ext>
              </a:extLst>
            </p:cNvPr>
            <p:cNvSpPr/>
            <p:nvPr/>
          </p:nvSpPr>
          <p:spPr bwMode="auto">
            <a:xfrm>
              <a:off x="7660255"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Bonn</a:t>
              </a:r>
            </a:p>
          </p:txBody>
        </p:sp>
        <p:sp>
          <p:nvSpPr>
            <p:cNvPr id="57" name="Rectangle 56">
              <a:extLst>
                <a:ext uri="{FF2B5EF4-FFF2-40B4-BE49-F238E27FC236}">
                  <a16:creationId xmlns:a16="http://schemas.microsoft.com/office/drawing/2014/main" xmlns="" id="{AD1B5913-76F3-4DB9-ABDD-5313EE7E150C}"/>
                </a:ext>
              </a:extLst>
            </p:cNvPr>
            <p:cNvSpPr/>
            <p:nvPr/>
          </p:nvSpPr>
          <p:spPr bwMode="auto">
            <a:xfrm>
              <a:off x="8392285"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revenue</a:t>
              </a:r>
            </a:p>
          </p:txBody>
        </p:sp>
        <p:sp>
          <p:nvSpPr>
            <p:cNvPr id="58" name="Rectangle 57">
              <a:extLst>
                <a:ext uri="{FF2B5EF4-FFF2-40B4-BE49-F238E27FC236}">
                  <a16:creationId xmlns:a16="http://schemas.microsoft.com/office/drawing/2014/main" xmlns="" id="{C4A478FB-D9D4-4537-A8A3-B2CA847EF909}"/>
                </a:ext>
              </a:extLst>
            </p:cNvPr>
            <p:cNvSpPr/>
            <p:nvPr/>
          </p:nvSpPr>
          <p:spPr bwMode="auto">
            <a:xfrm>
              <a:off x="8525761" y="4402153"/>
              <a:ext cx="510198"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200</a:t>
              </a:r>
            </a:p>
          </p:txBody>
        </p:sp>
        <p:sp>
          <p:nvSpPr>
            <p:cNvPr id="72" name="Rectangle 71">
              <a:extLst>
                <a:ext uri="{FF2B5EF4-FFF2-40B4-BE49-F238E27FC236}">
                  <a16:creationId xmlns:a16="http://schemas.microsoft.com/office/drawing/2014/main" xmlns="" id="{F26936C9-0183-4BCF-B650-2D5AB5773508}"/>
                </a:ext>
              </a:extLst>
            </p:cNvPr>
            <p:cNvSpPr/>
            <p:nvPr/>
          </p:nvSpPr>
          <p:spPr bwMode="auto">
            <a:xfrm>
              <a:off x="10107310"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73" name="Rectangle 72">
              <a:extLst>
                <a:ext uri="{FF2B5EF4-FFF2-40B4-BE49-F238E27FC236}">
                  <a16:creationId xmlns:a16="http://schemas.microsoft.com/office/drawing/2014/main" xmlns="" id="{1ED92B2E-D025-452A-83FE-A6BEDE80A16A}"/>
                </a:ext>
              </a:extLst>
            </p:cNvPr>
            <p:cNvSpPr/>
            <p:nvPr/>
          </p:nvSpPr>
          <p:spPr bwMode="auto">
            <a:xfrm>
              <a:off x="11099361"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1</a:t>
              </a:r>
            </a:p>
          </p:txBody>
        </p:sp>
        <p:sp>
          <p:nvSpPr>
            <p:cNvPr id="76" name="Rectangle 75">
              <a:extLst>
                <a:ext uri="{FF2B5EF4-FFF2-40B4-BE49-F238E27FC236}">
                  <a16:creationId xmlns:a16="http://schemas.microsoft.com/office/drawing/2014/main" xmlns="" id="{0376D9D8-2B41-45BC-A84A-2FB4DE4457ED}"/>
                </a:ext>
              </a:extLst>
            </p:cNvPr>
            <p:cNvSpPr/>
            <p:nvPr/>
          </p:nvSpPr>
          <p:spPr bwMode="auto">
            <a:xfrm>
              <a:off x="11382803"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82" name="Rectangle 81">
              <a:extLst>
                <a:ext uri="{FF2B5EF4-FFF2-40B4-BE49-F238E27FC236}">
                  <a16:creationId xmlns:a16="http://schemas.microsoft.com/office/drawing/2014/main" xmlns="" id="{9E4DD12F-5655-4B29-9784-7F4018456A36}"/>
                </a:ext>
              </a:extLst>
            </p:cNvPr>
            <p:cNvSpPr/>
            <p:nvPr/>
          </p:nvSpPr>
          <p:spPr bwMode="auto">
            <a:xfrm>
              <a:off x="9738834"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83" name="Rectangle 82">
              <a:extLst>
                <a:ext uri="{FF2B5EF4-FFF2-40B4-BE49-F238E27FC236}">
                  <a16:creationId xmlns:a16="http://schemas.microsoft.com/office/drawing/2014/main" xmlns="" id="{67A1B52B-1E27-41BC-8659-B3AB13632287}"/>
                </a:ext>
              </a:extLst>
            </p:cNvPr>
            <p:cNvSpPr/>
            <p:nvPr/>
          </p:nvSpPr>
          <p:spPr bwMode="auto">
            <a:xfrm>
              <a:off x="9658182"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Berlin</a:t>
              </a:r>
            </a:p>
          </p:txBody>
        </p:sp>
        <p:sp>
          <p:nvSpPr>
            <p:cNvPr id="97" name="Rectangle 96">
              <a:extLst>
                <a:ext uri="{FF2B5EF4-FFF2-40B4-BE49-F238E27FC236}">
                  <a16:creationId xmlns:a16="http://schemas.microsoft.com/office/drawing/2014/main" xmlns="" id="{9412509B-626E-425B-83F9-A32651E43A97}"/>
                </a:ext>
              </a:extLst>
            </p:cNvPr>
            <p:cNvSpPr/>
            <p:nvPr/>
          </p:nvSpPr>
          <p:spPr bwMode="auto">
            <a:xfrm>
              <a:off x="8831820" y="3158885"/>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Italy</a:t>
              </a:r>
            </a:p>
          </p:txBody>
        </p:sp>
        <p:sp>
          <p:nvSpPr>
            <p:cNvPr id="98" name="Rectangle 97">
              <a:extLst>
                <a:ext uri="{FF2B5EF4-FFF2-40B4-BE49-F238E27FC236}">
                  <a16:creationId xmlns:a16="http://schemas.microsoft.com/office/drawing/2014/main" xmlns="" id="{57B22356-0293-4ECC-AD1A-48433F08D234}"/>
                </a:ext>
              </a:extLst>
            </p:cNvPr>
            <p:cNvSpPr/>
            <p:nvPr/>
          </p:nvSpPr>
          <p:spPr bwMode="auto">
            <a:xfrm>
              <a:off x="10390753"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dealers</a:t>
              </a:r>
            </a:p>
          </p:txBody>
        </p:sp>
        <p:sp>
          <p:nvSpPr>
            <p:cNvPr id="99" name="Rectangle 98">
              <a:extLst>
                <a:ext uri="{FF2B5EF4-FFF2-40B4-BE49-F238E27FC236}">
                  <a16:creationId xmlns:a16="http://schemas.microsoft.com/office/drawing/2014/main" xmlns="" id="{C783E079-C178-4EEB-907E-67147BA18359}"/>
                </a:ext>
              </a:extLst>
            </p:cNvPr>
            <p:cNvSpPr/>
            <p:nvPr/>
          </p:nvSpPr>
          <p:spPr bwMode="auto">
            <a:xfrm>
              <a:off x="10603335" y="4402153"/>
              <a:ext cx="340132"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0</a:t>
              </a:r>
            </a:p>
          </p:txBody>
        </p:sp>
        <p:sp>
          <p:nvSpPr>
            <p:cNvPr id="100" name="Rectangle 99">
              <a:extLst>
                <a:ext uri="{FF2B5EF4-FFF2-40B4-BE49-F238E27FC236}">
                  <a16:creationId xmlns:a16="http://schemas.microsoft.com/office/drawing/2014/main" xmlns="" id="{9B972678-024D-488D-8115-8868BC138DCC}"/>
                </a:ext>
              </a:extLst>
            </p:cNvPr>
            <p:cNvSpPr/>
            <p:nvPr/>
          </p:nvSpPr>
          <p:spPr bwMode="auto">
            <a:xfrm>
              <a:off x="10475786" y="5023787"/>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name</a:t>
              </a:r>
            </a:p>
          </p:txBody>
        </p:sp>
        <p:sp>
          <p:nvSpPr>
            <p:cNvPr id="101" name="Rectangle 100">
              <a:extLst>
                <a:ext uri="{FF2B5EF4-FFF2-40B4-BE49-F238E27FC236}">
                  <a16:creationId xmlns:a16="http://schemas.microsoft.com/office/drawing/2014/main" xmlns="" id="{C3E9C82D-B362-4AAA-84D1-E254444D32DD}"/>
                </a:ext>
              </a:extLst>
            </p:cNvPr>
            <p:cNvSpPr/>
            <p:nvPr/>
          </p:nvSpPr>
          <p:spPr bwMode="auto">
            <a:xfrm>
              <a:off x="10475786" y="5645421"/>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Hans</a:t>
              </a:r>
            </a:p>
          </p:txBody>
        </p:sp>
        <p:cxnSp>
          <p:nvCxnSpPr>
            <p:cNvPr id="114" name="Straight Arrow Connector 113">
              <a:extLst>
                <a:ext uri="{FF2B5EF4-FFF2-40B4-BE49-F238E27FC236}">
                  <a16:creationId xmlns:a16="http://schemas.microsoft.com/office/drawing/2014/main" xmlns="" id="{352D373A-9EAC-4447-9DFF-89438835FF7A}"/>
                </a:ext>
              </a:extLst>
            </p:cNvPr>
            <p:cNvCxnSpPr>
              <a:stCxn id="48" idx="2"/>
              <a:endCxn id="51" idx="0"/>
            </p:cNvCxnSpPr>
            <p:nvPr/>
          </p:nvCxnSpPr>
          <p:spPr>
            <a:xfrm>
              <a:off x="7957870"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xmlns="" id="{CB106F57-0D4E-4C01-A4E3-FE03EE208882}"/>
                </a:ext>
              </a:extLst>
            </p:cNvPr>
            <p:cNvCxnSpPr>
              <a:stCxn id="49" idx="2"/>
              <a:endCxn id="97" idx="0"/>
            </p:cNvCxnSpPr>
            <p:nvPr/>
          </p:nvCxnSpPr>
          <p:spPr>
            <a:xfrm>
              <a:off x="9214469"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xmlns="" id="{B33DEEFF-F3AD-440D-AB45-BCEF02355357}"/>
                </a:ext>
              </a:extLst>
            </p:cNvPr>
            <p:cNvCxnSpPr>
              <a:stCxn id="50" idx="2"/>
              <a:endCxn id="72" idx="0"/>
            </p:cNvCxnSpPr>
            <p:nvPr/>
          </p:nvCxnSpPr>
          <p:spPr>
            <a:xfrm rot="5400000">
              <a:off x="10127180" y="2942546"/>
              <a:ext cx="366535" cy="6614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xmlns="" id="{98D26C84-8354-4F3A-A048-D664BE551BF2}"/>
                </a:ext>
              </a:extLst>
            </p:cNvPr>
            <p:cNvCxnSpPr>
              <a:stCxn id="50" idx="2"/>
              <a:endCxn id="73" idx="0"/>
            </p:cNvCxnSpPr>
            <p:nvPr/>
          </p:nvCxnSpPr>
          <p:spPr>
            <a:xfrm rot="16200000" flipH="1">
              <a:off x="10623205" y="2512662"/>
              <a:ext cx="366535" cy="92590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xmlns="" id="{0CB014AD-8EC9-463F-80E1-397CBEA5B626}"/>
                </a:ext>
              </a:extLst>
            </p:cNvPr>
            <p:cNvCxnSpPr>
              <a:stCxn id="47" idx="2"/>
              <a:endCxn id="48" idx="0"/>
            </p:cNvCxnSpPr>
            <p:nvPr/>
          </p:nvCxnSpPr>
          <p:spPr>
            <a:xfrm rot="5400000">
              <a:off x="8472197" y="1794978"/>
              <a:ext cx="227947" cy="125659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xmlns="" id="{E916885D-D65E-4E40-8BFE-0D9698CA817D}"/>
                </a:ext>
              </a:extLst>
            </p:cNvPr>
            <p:cNvCxnSpPr>
              <a:stCxn id="47" idx="2"/>
              <a:endCxn id="50" idx="0"/>
            </p:cNvCxnSpPr>
            <p:nvPr/>
          </p:nvCxnSpPr>
          <p:spPr>
            <a:xfrm rot="16200000" flipH="1">
              <a:off x="9665020" y="1858752"/>
              <a:ext cx="227947" cy="112904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xmlns="" id="{9B840ED6-34D4-4A40-9592-531D5C6F2350}"/>
                </a:ext>
              </a:extLst>
            </p:cNvPr>
            <p:cNvCxnSpPr>
              <a:stCxn id="51" idx="2"/>
              <a:endCxn id="52" idx="0"/>
            </p:cNvCxnSpPr>
            <p:nvPr/>
          </p:nvCxnSpPr>
          <p:spPr>
            <a:xfrm rot="5400000">
              <a:off x="7361150" y="3183798"/>
              <a:ext cx="366535" cy="82690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xmlns="" id="{A61EB632-C629-4111-9ABE-79612B414F70}"/>
                </a:ext>
              </a:extLst>
            </p:cNvPr>
            <p:cNvCxnSpPr>
              <a:stCxn id="51" idx="2"/>
              <a:endCxn id="57" idx="0"/>
            </p:cNvCxnSpPr>
            <p:nvPr/>
          </p:nvCxnSpPr>
          <p:spPr>
            <a:xfrm rot="16200000" flipH="1">
              <a:off x="8183135" y="3188719"/>
              <a:ext cx="366535" cy="81706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xmlns="" id="{0A3A4839-EBEA-4CB3-AA52-71CF624600A1}"/>
                </a:ext>
              </a:extLst>
            </p:cNvPr>
            <p:cNvCxnSpPr>
              <a:stCxn id="72" idx="2"/>
              <a:endCxn id="82" idx="0"/>
            </p:cNvCxnSpPr>
            <p:nvPr/>
          </p:nvCxnSpPr>
          <p:spPr>
            <a:xfrm rot="5400000">
              <a:off x="9931130" y="3434272"/>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xmlns="" id="{B2196F05-20ED-473D-BC24-093379BA52D1}"/>
                </a:ext>
              </a:extLst>
            </p:cNvPr>
            <p:cNvCxnSpPr>
              <a:stCxn id="72" idx="2"/>
              <a:endCxn id="98" idx="0"/>
            </p:cNvCxnSpPr>
            <p:nvPr/>
          </p:nvCxnSpPr>
          <p:spPr>
            <a:xfrm rot="16200000" flipH="1">
              <a:off x="10342122" y="3349238"/>
              <a:ext cx="366535" cy="496026"/>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xmlns="" id="{41EA1C05-C2F0-4FD3-828D-B33583502409}"/>
                </a:ext>
              </a:extLst>
            </p:cNvPr>
            <p:cNvCxnSpPr>
              <a:stCxn id="73" idx="2"/>
              <a:endCxn id="76" idx="0"/>
            </p:cNvCxnSpPr>
            <p:nvPr/>
          </p:nvCxnSpPr>
          <p:spPr>
            <a:xfrm rot="16200000" flipH="1">
              <a:off x="11249139" y="3434271"/>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xmlns="" id="{A441D6E7-6DBC-4483-BF15-D4E7125C3AF5}"/>
                </a:ext>
              </a:extLst>
            </p:cNvPr>
            <p:cNvCxnSpPr>
              <a:stCxn id="47" idx="2"/>
              <a:endCxn id="49" idx="0"/>
            </p:cNvCxnSpPr>
            <p:nvPr/>
          </p:nvCxnSpPr>
          <p:spPr>
            <a:xfrm>
              <a:off x="9214469" y="2309304"/>
              <a:ext cx="0" cy="227947"/>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xmlns="" id="{B6AE146A-4272-4628-AC1D-EC95B6BCF267}"/>
                </a:ext>
              </a:extLst>
            </p:cNvPr>
            <p:cNvCxnSpPr>
              <a:stCxn id="52" idx="2"/>
              <a:endCxn id="54" idx="0"/>
            </p:cNvCxnSpPr>
            <p:nvPr/>
          </p:nvCxnSpPr>
          <p:spPr>
            <a:xfrm>
              <a:off x="7130963" y="4035618"/>
              <a:ext cx="623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xmlns="" id="{B2A46F4F-B3E3-49AD-8F0E-48ACC24F358A}"/>
                </a:ext>
              </a:extLst>
            </p:cNvPr>
            <p:cNvCxnSpPr>
              <a:stCxn id="53" idx="2"/>
              <a:endCxn id="55" idx="0"/>
            </p:cNvCxnSpPr>
            <p:nvPr/>
          </p:nvCxnSpPr>
          <p:spPr>
            <a:xfrm>
              <a:off x="7957871" y="4035618"/>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xmlns="" id="{18C2C651-9970-481C-9E3B-818A0A54B0A7}"/>
                </a:ext>
              </a:extLst>
            </p:cNvPr>
            <p:cNvCxnSpPr>
              <a:stCxn id="57" idx="2"/>
              <a:endCxn id="58" idx="0"/>
            </p:cNvCxnSpPr>
            <p:nvPr/>
          </p:nvCxnSpPr>
          <p:spPr>
            <a:xfrm>
              <a:off x="8774934" y="4035618"/>
              <a:ext cx="592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xmlns="" id="{7339594D-BE23-4BCE-BE5B-47610A0CD02E}"/>
                </a:ext>
              </a:extLst>
            </p:cNvPr>
            <p:cNvCxnSpPr>
              <a:stCxn id="82" idx="2"/>
              <a:endCxn id="83" idx="0"/>
            </p:cNvCxnSpPr>
            <p:nvPr/>
          </p:nvCxnSpPr>
          <p:spPr>
            <a:xfrm>
              <a:off x="9951417" y="4035618"/>
              <a:ext cx="438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xmlns="" id="{A3A307C6-40FE-4255-A12E-578F7DA4BCCC}"/>
                </a:ext>
              </a:extLst>
            </p:cNvPr>
            <p:cNvCxnSpPr>
              <a:stCxn id="98" idx="2"/>
              <a:endCxn id="99" idx="0"/>
            </p:cNvCxnSpPr>
            <p:nvPr/>
          </p:nvCxnSpPr>
          <p:spPr>
            <a:xfrm flipH="1">
              <a:off x="10773401"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xmlns="" id="{4D972C58-C072-42E3-99F3-5AE106064C44}"/>
                </a:ext>
              </a:extLst>
            </p:cNvPr>
            <p:cNvCxnSpPr>
              <a:stCxn id="99" idx="2"/>
              <a:endCxn id="100" idx="0"/>
            </p:cNvCxnSpPr>
            <p:nvPr/>
          </p:nvCxnSpPr>
          <p:spPr>
            <a:xfrm>
              <a:off x="10773401" y="4657252"/>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xmlns="" id="{7B8FCFB9-9CFD-4ACF-941C-85B3E0D4BE66}"/>
                </a:ext>
              </a:extLst>
            </p:cNvPr>
            <p:cNvCxnSpPr>
              <a:stCxn id="100" idx="2"/>
              <a:endCxn id="101" idx="0"/>
            </p:cNvCxnSpPr>
            <p:nvPr/>
          </p:nvCxnSpPr>
          <p:spPr>
            <a:xfrm>
              <a:off x="10773402" y="5278886"/>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xmlns="" id="{273F1F33-B6DA-4F3F-A6E8-EC694CB7A7E9}"/>
                </a:ext>
              </a:extLst>
            </p:cNvPr>
            <p:cNvCxnSpPr>
              <a:stCxn id="76" idx="2"/>
              <a:endCxn id="77" idx="0"/>
            </p:cNvCxnSpPr>
            <p:nvPr/>
          </p:nvCxnSpPr>
          <p:spPr>
            <a:xfrm flipH="1">
              <a:off x="11595385"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xmlns="" id="{475E9EDA-E58A-4E3A-992D-BDA033E16580}"/>
                </a:ext>
              </a:extLst>
            </p:cNvPr>
            <p:cNvCxnSpPr>
              <a:stCxn id="51" idx="2"/>
              <a:endCxn id="53" idx="0"/>
            </p:cNvCxnSpPr>
            <p:nvPr/>
          </p:nvCxnSpPr>
          <p:spPr>
            <a:xfrm>
              <a:off x="7957870" y="3413984"/>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xmlns="" id="{9914A094-FEFC-4E55-BF1E-FC93857181FB}"/>
              </a:ext>
            </a:extLst>
          </p:cNvPr>
          <p:cNvGrpSpPr/>
          <p:nvPr/>
        </p:nvGrpSpPr>
        <p:grpSpPr>
          <a:xfrm>
            <a:off x="528912" y="2056111"/>
            <a:ext cx="5334777" cy="2599234"/>
            <a:chOff x="528912" y="2056111"/>
            <a:chExt cx="5334777" cy="2599234"/>
          </a:xfrm>
        </p:grpSpPr>
        <p:sp>
          <p:nvSpPr>
            <p:cNvPr id="9" name="Rectangle 8">
              <a:extLst>
                <a:ext uri="{FF2B5EF4-FFF2-40B4-BE49-F238E27FC236}">
                  <a16:creationId xmlns:a16="http://schemas.microsoft.com/office/drawing/2014/main" xmlns="" id="{D5E4E02D-413C-404C-91A9-85138797E398}"/>
                </a:ext>
              </a:extLst>
            </p:cNvPr>
            <p:cNvSpPr/>
            <p:nvPr/>
          </p:nvSpPr>
          <p:spPr bwMode="auto">
            <a:xfrm>
              <a:off x="3411808" y="2056111"/>
              <a:ext cx="251285" cy="251286"/>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Rectangle 9">
              <a:extLst>
                <a:ext uri="{FF2B5EF4-FFF2-40B4-BE49-F238E27FC236}">
                  <a16:creationId xmlns:a16="http://schemas.microsoft.com/office/drawing/2014/main" xmlns="" id="{4DE1E19D-B3A4-46DA-8219-C8F5847AE20A}"/>
                </a:ext>
              </a:extLst>
            </p:cNvPr>
            <p:cNvSpPr/>
            <p:nvPr/>
          </p:nvSpPr>
          <p:spPr bwMode="auto">
            <a:xfrm>
              <a:off x="1803954" y="2539157"/>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locations</a:t>
              </a:r>
            </a:p>
          </p:txBody>
        </p:sp>
        <p:sp>
          <p:nvSpPr>
            <p:cNvPr id="11" name="Rectangle 10">
              <a:extLst>
                <a:ext uri="{FF2B5EF4-FFF2-40B4-BE49-F238E27FC236}">
                  <a16:creationId xmlns:a16="http://schemas.microsoft.com/office/drawing/2014/main" xmlns="" id="{AD966B7E-9792-42AA-B485-81FE44C1A426}"/>
                </a:ext>
              </a:extLst>
            </p:cNvPr>
            <p:cNvSpPr/>
            <p:nvPr/>
          </p:nvSpPr>
          <p:spPr bwMode="auto">
            <a:xfrm>
              <a:off x="2992998" y="2539157"/>
              <a:ext cx="1088904"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headquarter</a:t>
              </a:r>
            </a:p>
          </p:txBody>
        </p:sp>
        <p:sp>
          <p:nvSpPr>
            <p:cNvPr id="12" name="Rectangle 11">
              <a:extLst>
                <a:ext uri="{FF2B5EF4-FFF2-40B4-BE49-F238E27FC236}">
                  <a16:creationId xmlns:a16="http://schemas.microsoft.com/office/drawing/2014/main" xmlns="" id="{BDA1F111-61AD-4321-8ABA-837733DDCDD0}"/>
                </a:ext>
              </a:extLst>
            </p:cNvPr>
            <p:cNvSpPr/>
            <p:nvPr/>
          </p:nvSpPr>
          <p:spPr bwMode="auto">
            <a:xfrm>
              <a:off x="4275304" y="2539157"/>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exports</a:t>
              </a:r>
            </a:p>
          </p:txBody>
        </p:sp>
        <p:sp>
          <p:nvSpPr>
            <p:cNvPr id="13" name="Rectangle 12">
              <a:extLst>
                <a:ext uri="{FF2B5EF4-FFF2-40B4-BE49-F238E27FC236}">
                  <a16:creationId xmlns:a16="http://schemas.microsoft.com/office/drawing/2014/main" xmlns="" id="{7830F8AD-1550-49F9-ADE2-5503D26DDCF6}"/>
                </a:ext>
              </a:extLst>
            </p:cNvPr>
            <p:cNvSpPr/>
            <p:nvPr/>
          </p:nvSpPr>
          <p:spPr bwMode="auto">
            <a:xfrm>
              <a:off x="130447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15" name="Rectangle 14">
              <a:extLst>
                <a:ext uri="{FF2B5EF4-FFF2-40B4-BE49-F238E27FC236}">
                  <a16:creationId xmlns:a16="http://schemas.microsoft.com/office/drawing/2014/main" xmlns="" id="{4B9A07D2-273E-42C3-8C0D-4DE2E558B049}"/>
                </a:ext>
              </a:extLst>
            </p:cNvPr>
            <p:cNvSpPr/>
            <p:nvPr/>
          </p:nvSpPr>
          <p:spPr bwMode="auto">
            <a:xfrm>
              <a:off x="570793"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16" name="Rectangle 15">
              <a:extLst>
                <a:ext uri="{FF2B5EF4-FFF2-40B4-BE49-F238E27FC236}">
                  <a16:creationId xmlns:a16="http://schemas.microsoft.com/office/drawing/2014/main" xmlns="" id="{C278114D-4AAC-4D76-9A17-845071E65B1F}"/>
                </a:ext>
              </a:extLst>
            </p:cNvPr>
            <p:cNvSpPr/>
            <p:nvPr/>
          </p:nvSpPr>
          <p:spPr bwMode="auto">
            <a:xfrm>
              <a:off x="1599199"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17" name="Rectangle 16">
              <a:extLst>
                <a:ext uri="{FF2B5EF4-FFF2-40B4-BE49-F238E27FC236}">
                  <a16:creationId xmlns:a16="http://schemas.microsoft.com/office/drawing/2014/main" xmlns="" id="{B2273184-49DC-4A32-87B5-41268E8326E4}"/>
                </a:ext>
              </a:extLst>
            </p:cNvPr>
            <p:cNvSpPr/>
            <p:nvPr/>
          </p:nvSpPr>
          <p:spPr bwMode="auto">
            <a:xfrm>
              <a:off x="528912" y="4404059"/>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Germany</a:t>
              </a:r>
            </a:p>
          </p:txBody>
        </p:sp>
        <p:sp>
          <p:nvSpPr>
            <p:cNvPr id="18" name="Rectangle 17">
              <a:extLst>
                <a:ext uri="{FF2B5EF4-FFF2-40B4-BE49-F238E27FC236}">
                  <a16:creationId xmlns:a16="http://schemas.microsoft.com/office/drawing/2014/main" xmlns="" id="{4FDA34EB-72C3-4F16-AA02-00BE0CD54086}"/>
                </a:ext>
              </a:extLst>
            </p:cNvPr>
            <p:cNvSpPr/>
            <p:nvPr/>
          </p:nvSpPr>
          <p:spPr bwMode="auto">
            <a:xfrm>
              <a:off x="1515437" y="4404059"/>
              <a:ext cx="586333"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Berlin</a:t>
              </a:r>
            </a:p>
          </p:txBody>
        </p:sp>
        <p:sp>
          <p:nvSpPr>
            <p:cNvPr id="19" name="Rectangle 18">
              <a:extLst>
                <a:ext uri="{FF2B5EF4-FFF2-40B4-BE49-F238E27FC236}">
                  <a16:creationId xmlns:a16="http://schemas.microsoft.com/office/drawing/2014/main" xmlns="" id="{7E8F778E-B493-461C-8EF0-539587F46191}"/>
                </a:ext>
              </a:extLst>
            </p:cNvPr>
            <p:cNvSpPr/>
            <p:nvPr/>
          </p:nvSpPr>
          <p:spPr bwMode="auto">
            <a:xfrm>
              <a:off x="2460082" y="3158885"/>
              <a:ext cx="335047" cy="251286"/>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Arial" panose="020B0604020202020204" pitchFamily="34" charset="0"/>
                </a:rPr>
                <a:t>1</a:t>
              </a:r>
            </a:p>
          </p:txBody>
        </p:sp>
        <p:sp>
          <p:nvSpPr>
            <p:cNvPr id="20" name="Rectangle 19">
              <a:extLst>
                <a:ext uri="{FF2B5EF4-FFF2-40B4-BE49-F238E27FC236}">
                  <a16:creationId xmlns:a16="http://schemas.microsoft.com/office/drawing/2014/main" xmlns="" id="{87F8166F-CF3A-4F46-A544-B3698D617FC7}"/>
                </a:ext>
              </a:extLst>
            </p:cNvPr>
            <p:cNvSpPr/>
            <p:nvPr/>
          </p:nvSpPr>
          <p:spPr bwMode="auto">
            <a:xfrm>
              <a:off x="2250677"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country</a:t>
              </a:r>
            </a:p>
          </p:txBody>
        </p:sp>
        <p:sp>
          <p:nvSpPr>
            <p:cNvPr id="21" name="Rectangle 20">
              <a:extLst>
                <a:ext uri="{FF2B5EF4-FFF2-40B4-BE49-F238E27FC236}">
                  <a16:creationId xmlns:a16="http://schemas.microsoft.com/office/drawing/2014/main" xmlns="" id="{DF8A25F8-42B5-4D1A-9D67-59930B4345CF}"/>
                </a:ext>
              </a:extLst>
            </p:cNvPr>
            <p:cNvSpPr/>
            <p:nvPr/>
          </p:nvSpPr>
          <p:spPr bwMode="auto">
            <a:xfrm>
              <a:off x="3279084"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22" name="Rectangle 21">
              <a:extLst>
                <a:ext uri="{FF2B5EF4-FFF2-40B4-BE49-F238E27FC236}">
                  <a16:creationId xmlns:a16="http://schemas.microsoft.com/office/drawing/2014/main" xmlns="" id="{0E62AB1C-D73B-4ACB-84A5-FA4AF40BD8EB}"/>
                </a:ext>
              </a:extLst>
            </p:cNvPr>
            <p:cNvSpPr/>
            <p:nvPr/>
          </p:nvSpPr>
          <p:spPr bwMode="auto">
            <a:xfrm>
              <a:off x="2292558"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France</a:t>
              </a:r>
            </a:p>
          </p:txBody>
        </p:sp>
        <p:sp>
          <p:nvSpPr>
            <p:cNvPr id="23" name="Rectangle 22">
              <a:extLst>
                <a:ext uri="{FF2B5EF4-FFF2-40B4-BE49-F238E27FC236}">
                  <a16:creationId xmlns:a16="http://schemas.microsoft.com/office/drawing/2014/main" xmlns="" id="{5EA85D8C-C1D4-4E6F-A695-B856EE255E76}"/>
                </a:ext>
              </a:extLst>
            </p:cNvPr>
            <p:cNvSpPr/>
            <p:nvPr/>
          </p:nvSpPr>
          <p:spPr bwMode="auto">
            <a:xfrm>
              <a:off x="3237203" y="4404059"/>
              <a:ext cx="502571"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Paris</a:t>
              </a:r>
            </a:p>
          </p:txBody>
        </p:sp>
        <p:sp>
          <p:nvSpPr>
            <p:cNvPr id="79" name="Rectangle 78">
              <a:extLst>
                <a:ext uri="{FF2B5EF4-FFF2-40B4-BE49-F238E27FC236}">
                  <a16:creationId xmlns:a16="http://schemas.microsoft.com/office/drawing/2014/main" xmlns="" id="{25A17A95-2FD9-4731-BE4B-C65FB23A6208}"/>
                </a:ext>
              </a:extLst>
            </p:cNvPr>
            <p:cNvSpPr/>
            <p:nvPr/>
          </p:nvSpPr>
          <p:spPr bwMode="auto">
            <a:xfrm>
              <a:off x="4484709"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0</a:t>
              </a:r>
            </a:p>
          </p:txBody>
        </p:sp>
        <p:sp>
          <p:nvSpPr>
            <p:cNvPr id="80" name="Rectangle 79">
              <a:extLst>
                <a:ext uri="{FF2B5EF4-FFF2-40B4-BE49-F238E27FC236}">
                  <a16:creationId xmlns:a16="http://schemas.microsoft.com/office/drawing/2014/main" xmlns="" id="{D0B623D4-E470-4B1B-B44F-CAD6E0435A82}"/>
                </a:ext>
              </a:extLst>
            </p:cNvPr>
            <p:cNvSpPr/>
            <p:nvPr/>
          </p:nvSpPr>
          <p:spPr bwMode="auto">
            <a:xfrm>
              <a:off x="536111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1</a:t>
              </a:r>
            </a:p>
          </p:txBody>
        </p:sp>
        <p:sp>
          <p:nvSpPr>
            <p:cNvPr id="87" name="Rectangle 86">
              <a:extLst>
                <a:ext uri="{FF2B5EF4-FFF2-40B4-BE49-F238E27FC236}">
                  <a16:creationId xmlns:a16="http://schemas.microsoft.com/office/drawing/2014/main" xmlns="" id="{A1F3B763-F13D-4774-9F48-685E84199876}"/>
                </a:ext>
              </a:extLst>
            </p:cNvPr>
            <p:cNvSpPr/>
            <p:nvPr/>
          </p:nvSpPr>
          <p:spPr bwMode="auto">
            <a:xfrm>
              <a:off x="5319237"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88" name="Rectangle 87">
              <a:extLst>
                <a:ext uri="{FF2B5EF4-FFF2-40B4-BE49-F238E27FC236}">
                  <a16:creationId xmlns:a16="http://schemas.microsoft.com/office/drawing/2014/main" xmlns="" id="{B04CD2CF-3F41-4720-8CC3-5BA5BCEDCE5C}"/>
                </a:ext>
              </a:extLst>
            </p:cNvPr>
            <p:cNvSpPr/>
            <p:nvPr/>
          </p:nvSpPr>
          <p:spPr bwMode="auto">
            <a:xfrm>
              <a:off x="5193594"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Athens</a:t>
              </a:r>
            </a:p>
          </p:txBody>
        </p:sp>
        <p:sp>
          <p:nvSpPr>
            <p:cNvPr id="90" name="Rectangle 89">
              <a:extLst>
                <a:ext uri="{FF2B5EF4-FFF2-40B4-BE49-F238E27FC236}">
                  <a16:creationId xmlns:a16="http://schemas.microsoft.com/office/drawing/2014/main" xmlns="" id="{A1C8B7CA-61A1-4E62-AA77-DFAB31C2280D}"/>
                </a:ext>
              </a:extLst>
            </p:cNvPr>
            <p:cNvSpPr/>
            <p:nvPr/>
          </p:nvSpPr>
          <p:spPr bwMode="auto">
            <a:xfrm>
              <a:off x="4442828"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city</a:t>
              </a:r>
            </a:p>
          </p:txBody>
        </p:sp>
        <p:sp>
          <p:nvSpPr>
            <p:cNvPr id="91" name="Rectangle 90">
              <a:extLst>
                <a:ext uri="{FF2B5EF4-FFF2-40B4-BE49-F238E27FC236}">
                  <a16:creationId xmlns:a16="http://schemas.microsoft.com/office/drawing/2014/main" xmlns="" id="{1CB3BDF5-36FB-4D92-AD5D-34E389021445}"/>
                </a:ext>
              </a:extLst>
            </p:cNvPr>
            <p:cNvSpPr/>
            <p:nvPr/>
          </p:nvSpPr>
          <p:spPr bwMode="auto">
            <a:xfrm>
              <a:off x="4275304" y="440405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Moscow</a:t>
              </a:r>
            </a:p>
          </p:txBody>
        </p:sp>
        <p:sp>
          <p:nvSpPr>
            <p:cNvPr id="110" name="Rectangle 109">
              <a:extLst>
                <a:ext uri="{FF2B5EF4-FFF2-40B4-BE49-F238E27FC236}">
                  <a16:creationId xmlns:a16="http://schemas.microsoft.com/office/drawing/2014/main" xmlns="" id="{5BD99300-F8CE-4AD5-A2B8-E887D1D587FF}"/>
                </a:ext>
              </a:extLst>
            </p:cNvPr>
            <p:cNvSpPr/>
            <p:nvPr/>
          </p:nvSpPr>
          <p:spPr bwMode="auto">
            <a:xfrm>
              <a:off x="3160522" y="3158885"/>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Arial" panose="020B0604020202020204" pitchFamily="34" charset="0"/>
                </a:rPr>
                <a:t>Belgium</a:t>
              </a:r>
            </a:p>
          </p:txBody>
        </p:sp>
        <p:cxnSp>
          <p:nvCxnSpPr>
            <p:cNvPr id="168" name="Straight Arrow Connector 167">
              <a:extLst>
                <a:ext uri="{FF2B5EF4-FFF2-40B4-BE49-F238E27FC236}">
                  <a16:creationId xmlns:a16="http://schemas.microsoft.com/office/drawing/2014/main" xmlns="" id="{6764AEB3-C1F1-4236-95B8-2950904D0C39}"/>
                </a:ext>
              </a:extLst>
            </p:cNvPr>
            <p:cNvCxnSpPr>
              <a:stCxn id="15" idx="2"/>
              <a:endCxn id="17" idx="0"/>
            </p:cNvCxnSpPr>
            <p:nvPr/>
          </p:nvCxnSpPr>
          <p:spPr>
            <a:xfrm>
              <a:off x="947721"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xmlns="" id="{33D68E5C-C90C-429A-B0DB-77FBA15E4BA7}"/>
                </a:ext>
              </a:extLst>
            </p:cNvPr>
            <p:cNvCxnSpPr>
              <a:stCxn id="16" idx="2"/>
              <a:endCxn id="18" idx="0"/>
            </p:cNvCxnSpPr>
            <p:nvPr/>
          </p:nvCxnSpPr>
          <p:spPr>
            <a:xfrm>
              <a:off x="1808604"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xmlns="" id="{AB780F38-029F-46F6-B049-A3F87F594B4D}"/>
                </a:ext>
              </a:extLst>
            </p:cNvPr>
            <p:cNvCxnSpPr>
              <a:stCxn id="20" idx="2"/>
              <a:endCxn id="22" idx="0"/>
            </p:cNvCxnSpPr>
            <p:nvPr/>
          </p:nvCxnSpPr>
          <p:spPr>
            <a:xfrm>
              <a:off x="2627605"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xmlns="" id="{B31DAF99-6357-4F3E-8864-819371667D00}"/>
                </a:ext>
              </a:extLst>
            </p:cNvPr>
            <p:cNvCxnSpPr>
              <a:stCxn id="21" idx="2"/>
              <a:endCxn id="23" idx="0"/>
            </p:cNvCxnSpPr>
            <p:nvPr/>
          </p:nvCxnSpPr>
          <p:spPr>
            <a:xfrm>
              <a:off x="3488489"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xmlns="" id="{2D532883-A2E2-49DA-8798-6E16ABE42BFB}"/>
                </a:ext>
              </a:extLst>
            </p:cNvPr>
            <p:cNvCxnSpPr>
              <a:stCxn id="90" idx="2"/>
              <a:endCxn id="91" idx="0"/>
            </p:cNvCxnSpPr>
            <p:nvPr/>
          </p:nvCxnSpPr>
          <p:spPr>
            <a:xfrm flipH="1">
              <a:off x="4652232"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xmlns="" id="{FC2BE3E9-05C0-4A23-A34E-CE653B909C83}"/>
                </a:ext>
              </a:extLst>
            </p:cNvPr>
            <p:cNvCxnSpPr>
              <a:stCxn id="87" idx="2"/>
              <a:endCxn id="88" idx="0"/>
            </p:cNvCxnSpPr>
            <p:nvPr/>
          </p:nvCxnSpPr>
          <p:spPr>
            <a:xfrm>
              <a:off x="5528642"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xmlns="" id="{39810F32-B9E8-48FE-BE8E-0D4AB954DE14}"/>
                </a:ext>
              </a:extLst>
            </p:cNvPr>
            <p:cNvCxnSpPr>
              <a:stCxn id="9" idx="2"/>
              <a:endCxn id="11" idx="0"/>
            </p:cNvCxnSpPr>
            <p:nvPr/>
          </p:nvCxnSpPr>
          <p:spPr>
            <a:xfrm flipH="1">
              <a:off x="3537450" y="2307397"/>
              <a:ext cx="1" cy="231760"/>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xmlns="" id="{5FD91329-29B8-4833-800D-8571852BBCBF}"/>
                </a:ext>
              </a:extLst>
            </p:cNvPr>
            <p:cNvCxnSpPr>
              <a:stCxn id="11" idx="2"/>
              <a:endCxn id="110" idx="0"/>
            </p:cNvCxnSpPr>
            <p:nvPr/>
          </p:nvCxnSpPr>
          <p:spPr>
            <a:xfrm>
              <a:off x="3537450" y="2790443"/>
              <a:ext cx="0"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xmlns="" id="{06FEEF4C-2EDB-4949-B106-4F1E10F3BAE0}"/>
                </a:ext>
              </a:extLst>
            </p:cNvPr>
            <p:cNvCxnSpPr>
              <a:stCxn id="79" idx="2"/>
              <a:endCxn id="90" idx="0"/>
            </p:cNvCxnSpPr>
            <p:nvPr/>
          </p:nvCxnSpPr>
          <p:spPr>
            <a:xfrm>
              <a:off x="4652233"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xmlns="" id="{DFEC3CB3-E891-42FC-8146-B4A785C5B91A}"/>
                </a:ext>
              </a:extLst>
            </p:cNvPr>
            <p:cNvCxnSpPr>
              <a:stCxn id="80" idx="2"/>
              <a:endCxn id="87" idx="0"/>
            </p:cNvCxnSpPr>
            <p:nvPr/>
          </p:nvCxnSpPr>
          <p:spPr>
            <a:xfrm>
              <a:off x="5528642"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Connector: Elbow 187">
              <a:extLst>
                <a:ext uri="{FF2B5EF4-FFF2-40B4-BE49-F238E27FC236}">
                  <a16:creationId xmlns:a16="http://schemas.microsoft.com/office/drawing/2014/main" xmlns="" id="{E96E2A69-E7AD-4549-AB6D-2D985C317CC9}"/>
                </a:ext>
              </a:extLst>
            </p:cNvPr>
            <p:cNvCxnSpPr>
              <a:stCxn id="12" idx="2"/>
              <a:endCxn id="80" idx="0"/>
            </p:cNvCxnSpPr>
            <p:nvPr/>
          </p:nvCxnSpPr>
          <p:spPr>
            <a:xfrm rot="16200000" flipH="1">
              <a:off x="4906216" y="2536459"/>
              <a:ext cx="368442" cy="876410"/>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xmlns="" id="{34063952-5C18-4B9F-8223-8882B7782936}"/>
                </a:ext>
              </a:extLst>
            </p:cNvPr>
            <p:cNvCxnSpPr>
              <a:stCxn id="13" idx="2"/>
              <a:endCxn id="15" idx="0"/>
            </p:cNvCxnSpPr>
            <p:nvPr/>
          </p:nvCxnSpPr>
          <p:spPr>
            <a:xfrm rot="5400000">
              <a:off x="1024688" y="3333205"/>
              <a:ext cx="370348" cy="5242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xmlns="" id="{E2C136A6-EDFD-46C2-9200-215009FA3879}"/>
                </a:ext>
              </a:extLst>
            </p:cNvPr>
            <p:cNvCxnSpPr>
              <a:stCxn id="13" idx="2"/>
              <a:endCxn id="16" idx="0"/>
            </p:cNvCxnSpPr>
            <p:nvPr/>
          </p:nvCxnSpPr>
          <p:spPr>
            <a:xfrm rot="16200000" flipH="1">
              <a:off x="1455129" y="3427044"/>
              <a:ext cx="370348" cy="33660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xmlns="" id="{96D937E7-3784-42EE-A90D-541223270227}"/>
                </a:ext>
              </a:extLst>
            </p:cNvPr>
            <p:cNvCxnSpPr>
              <a:stCxn id="10" idx="2"/>
              <a:endCxn id="13" idx="0"/>
            </p:cNvCxnSpPr>
            <p:nvPr/>
          </p:nvCxnSpPr>
          <p:spPr>
            <a:xfrm rot="5400000">
              <a:off x="1663162" y="2599284"/>
              <a:ext cx="368442" cy="75076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xmlns="" id="{454BFFBE-D0EF-48A5-A5C3-43C02C799BD8}"/>
                </a:ext>
              </a:extLst>
            </p:cNvPr>
            <p:cNvCxnSpPr>
              <a:stCxn id="10" idx="2"/>
              <a:endCxn id="19" idx="0"/>
            </p:cNvCxnSpPr>
            <p:nvPr/>
          </p:nvCxnSpPr>
          <p:spPr>
            <a:xfrm rot="16200000" flipH="1">
              <a:off x="2240963" y="2772242"/>
              <a:ext cx="368442" cy="40484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xmlns="" id="{97FA2636-2F80-4210-94BF-A9BB0314254D}"/>
                </a:ext>
              </a:extLst>
            </p:cNvPr>
            <p:cNvCxnSpPr>
              <a:stCxn id="9" idx="2"/>
              <a:endCxn id="10" idx="0"/>
            </p:cNvCxnSpPr>
            <p:nvPr/>
          </p:nvCxnSpPr>
          <p:spPr>
            <a:xfrm rot="5400000">
              <a:off x="2764227" y="1765933"/>
              <a:ext cx="231760" cy="131468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xmlns="" id="{5125D666-89A6-4495-A7A0-C6A7283A088B}"/>
                </a:ext>
              </a:extLst>
            </p:cNvPr>
            <p:cNvCxnSpPr>
              <a:stCxn id="9" idx="2"/>
              <a:endCxn id="12" idx="0"/>
            </p:cNvCxnSpPr>
            <p:nvPr/>
          </p:nvCxnSpPr>
          <p:spPr>
            <a:xfrm rot="16200000" flipH="1">
              <a:off x="3978961" y="1865886"/>
              <a:ext cx="231760" cy="11147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xmlns="" id="{3BCDF8E8-19EC-46AB-99AC-68BF74327681}"/>
                </a:ext>
              </a:extLst>
            </p:cNvPr>
            <p:cNvCxnSpPr>
              <a:stCxn id="12" idx="2"/>
              <a:endCxn id="79" idx="0"/>
            </p:cNvCxnSpPr>
            <p:nvPr/>
          </p:nvCxnSpPr>
          <p:spPr>
            <a:xfrm>
              <a:off x="4652232" y="2790443"/>
              <a:ext cx="1"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xmlns="" id="{D0B84A36-41D1-49B7-892A-1986D75CBF8D}"/>
                </a:ext>
              </a:extLst>
            </p:cNvPr>
            <p:cNvCxnSpPr>
              <a:stCxn id="19" idx="2"/>
              <a:endCxn id="20" idx="0"/>
            </p:cNvCxnSpPr>
            <p:nvPr/>
          </p:nvCxnSpPr>
          <p:spPr>
            <a:xfrm flipH="1">
              <a:off x="2627605" y="3410171"/>
              <a:ext cx="1" cy="370348"/>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8" name="Connector: Elbow 207">
              <a:extLst>
                <a:ext uri="{FF2B5EF4-FFF2-40B4-BE49-F238E27FC236}">
                  <a16:creationId xmlns:a16="http://schemas.microsoft.com/office/drawing/2014/main" xmlns="" id="{9F2F68AC-A175-428E-BFDF-27AB48F49448}"/>
                </a:ext>
              </a:extLst>
            </p:cNvPr>
            <p:cNvCxnSpPr>
              <a:stCxn id="19" idx="2"/>
              <a:endCxn id="21" idx="0"/>
            </p:cNvCxnSpPr>
            <p:nvPr/>
          </p:nvCxnSpPr>
          <p:spPr>
            <a:xfrm rot="16200000" flipH="1">
              <a:off x="2872873" y="3164903"/>
              <a:ext cx="370348" cy="86088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xmlns="" id="{6DF1FA28-EBD4-405C-A8EF-6DE72EBDBE2A}"/>
              </a:ext>
            </a:extLst>
          </p:cNvPr>
          <p:cNvSpPr txBox="1"/>
          <p:nvPr/>
        </p:nvSpPr>
        <p:spPr>
          <a:xfrm>
            <a:off x="5791316" y="2863476"/>
            <a:ext cx="984885" cy="1292662"/>
          </a:xfrm>
          <a:prstGeom prst="rect">
            <a:avLst/>
          </a:prstGeom>
          <a:noFill/>
        </p:spPr>
        <p:txBody>
          <a:bodyPr wrap="none" lIns="182880" tIns="146304" rIns="182880" bIns="146304" rtlCol="0">
            <a:spAutoFit/>
          </a:bodyPr>
          <a:lstStyle/>
          <a:p>
            <a:pPr>
              <a:lnSpc>
                <a:spcPct val="90000"/>
              </a:lnSpc>
              <a:spcAft>
                <a:spcPts val="600"/>
              </a:spcAft>
            </a:pPr>
            <a:r>
              <a:rPr lang="en-US" sz="720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xmlns="" val="117250436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CB0C23-EB23-442F-AA69-31B4837D2540}"/>
              </a:ext>
            </a:extLst>
          </p:cNvPr>
          <p:cNvSpPr>
            <a:spLocks noGrp="1"/>
          </p:cNvSpPr>
          <p:nvPr>
            <p:ph type="title"/>
          </p:nvPr>
        </p:nvSpPr>
        <p:spPr/>
        <p:txBody>
          <a:bodyPr/>
          <a:lstStyle/>
          <a:p>
            <a:r>
              <a:rPr lang="en-US"/>
              <a:t>Inverted Index</a:t>
            </a:r>
          </a:p>
        </p:txBody>
      </p:sp>
      <p:grpSp>
        <p:nvGrpSpPr>
          <p:cNvPr id="3" name="Group 2">
            <a:extLst>
              <a:ext uri="{FF2B5EF4-FFF2-40B4-BE49-F238E27FC236}">
                <a16:creationId xmlns:a16="http://schemas.microsoft.com/office/drawing/2014/main" xmlns="" id="{674E171D-2FA5-4129-B542-A1EC00FD1D18}"/>
              </a:ext>
            </a:extLst>
          </p:cNvPr>
          <p:cNvGrpSpPr/>
          <p:nvPr/>
        </p:nvGrpSpPr>
        <p:grpSpPr>
          <a:xfrm>
            <a:off x="1834732" y="1854798"/>
            <a:ext cx="8522536" cy="4316704"/>
            <a:chOff x="116144" y="1854798"/>
            <a:chExt cx="8522536" cy="4316704"/>
          </a:xfrm>
        </p:grpSpPr>
        <p:sp>
          <p:nvSpPr>
            <p:cNvPr id="95" name="Rectangle 94">
              <a:extLst>
                <a:ext uri="{FF2B5EF4-FFF2-40B4-BE49-F238E27FC236}">
                  <a16:creationId xmlns:a16="http://schemas.microsoft.com/office/drawing/2014/main" xmlns="" id="{95835D53-A841-42F0-BBF5-99315160C059}"/>
                </a:ext>
              </a:extLst>
            </p:cNvPr>
            <p:cNvSpPr/>
            <p:nvPr/>
          </p:nvSpPr>
          <p:spPr bwMode="auto">
            <a:xfrm>
              <a:off x="4618567" y="1857345"/>
              <a:ext cx="274320" cy="27432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6" name="Rectangle 95">
              <a:extLst>
                <a:ext uri="{FF2B5EF4-FFF2-40B4-BE49-F238E27FC236}">
                  <a16:creationId xmlns:a16="http://schemas.microsoft.com/office/drawing/2014/main" xmlns="" id="{A1792EB3-3421-4CF5-8263-875DBE469799}"/>
                </a:ext>
              </a:extLst>
            </p:cNvPr>
            <p:cNvSpPr/>
            <p:nvPr/>
          </p:nvSpPr>
          <p:spPr bwMode="auto">
            <a:xfrm>
              <a:off x="2121855" y="2448876"/>
              <a:ext cx="9144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locations</a:t>
              </a:r>
            </a:p>
          </p:txBody>
        </p:sp>
        <p:sp>
          <p:nvSpPr>
            <p:cNvPr id="97" name="Rectangle 96">
              <a:extLst>
                <a:ext uri="{FF2B5EF4-FFF2-40B4-BE49-F238E27FC236}">
                  <a16:creationId xmlns:a16="http://schemas.microsoft.com/office/drawing/2014/main" xmlns="" id="{E679FBD7-E13B-4CBD-86C1-C2055053E41D}"/>
                </a:ext>
              </a:extLst>
            </p:cNvPr>
            <p:cNvSpPr/>
            <p:nvPr/>
          </p:nvSpPr>
          <p:spPr bwMode="auto">
            <a:xfrm>
              <a:off x="4161368" y="2448876"/>
              <a:ext cx="118872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headquarter</a:t>
              </a:r>
            </a:p>
          </p:txBody>
        </p:sp>
        <p:sp>
          <p:nvSpPr>
            <p:cNvPr id="98" name="Rectangle 97">
              <a:extLst>
                <a:ext uri="{FF2B5EF4-FFF2-40B4-BE49-F238E27FC236}">
                  <a16:creationId xmlns:a16="http://schemas.microsoft.com/office/drawing/2014/main" xmlns="" id="{FF73D807-83B3-4DBE-923E-941E02D65737}"/>
                </a:ext>
              </a:extLst>
            </p:cNvPr>
            <p:cNvSpPr/>
            <p:nvPr/>
          </p:nvSpPr>
          <p:spPr bwMode="auto">
            <a:xfrm>
              <a:off x="6419535" y="2448876"/>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exports</a:t>
              </a:r>
            </a:p>
          </p:txBody>
        </p:sp>
        <p:sp>
          <p:nvSpPr>
            <p:cNvPr id="99" name="Rectangle 98">
              <a:extLst>
                <a:ext uri="{FF2B5EF4-FFF2-40B4-BE49-F238E27FC236}">
                  <a16:creationId xmlns:a16="http://schemas.microsoft.com/office/drawing/2014/main" xmlns="" id="{C1C8FCFF-7C33-4360-8746-353626BAA78D}"/>
                </a:ext>
              </a:extLst>
            </p:cNvPr>
            <p:cNvSpPr/>
            <p:nvPr/>
          </p:nvSpPr>
          <p:spPr bwMode="auto">
            <a:xfrm>
              <a:off x="2002550"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0</a:t>
              </a:r>
            </a:p>
          </p:txBody>
        </p:sp>
        <p:sp>
          <p:nvSpPr>
            <p:cNvPr id="100" name="Rectangle 99">
              <a:extLst>
                <a:ext uri="{FF2B5EF4-FFF2-40B4-BE49-F238E27FC236}">
                  <a16:creationId xmlns:a16="http://schemas.microsoft.com/office/drawing/2014/main" xmlns="" id="{12CC4581-C550-46DF-BCE5-5DAF26CBC804}"/>
                </a:ext>
              </a:extLst>
            </p:cNvPr>
            <p:cNvSpPr/>
            <p:nvPr/>
          </p:nvSpPr>
          <p:spPr bwMode="auto">
            <a:xfrm>
              <a:off x="530845"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country</a:t>
              </a:r>
            </a:p>
          </p:txBody>
        </p:sp>
        <p:sp>
          <p:nvSpPr>
            <p:cNvPr id="101" name="Rectangle 100">
              <a:extLst>
                <a:ext uri="{FF2B5EF4-FFF2-40B4-BE49-F238E27FC236}">
                  <a16:creationId xmlns:a16="http://schemas.microsoft.com/office/drawing/2014/main" xmlns="" id="{3B808906-4EEE-42D2-AF09-05DC06A191D6}"/>
                </a:ext>
              </a:extLst>
            </p:cNvPr>
            <p:cNvSpPr/>
            <p:nvPr/>
          </p:nvSpPr>
          <p:spPr bwMode="auto">
            <a:xfrm>
              <a:off x="1720365"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city</a:t>
              </a:r>
            </a:p>
          </p:txBody>
        </p:sp>
        <p:sp>
          <p:nvSpPr>
            <p:cNvPr id="102" name="Rectangle 101">
              <a:extLst>
                <a:ext uri="{FF2B5EF4-FFF2-40B4-BE49-F238E27FC236}">
                  <a16:creationId xmlns:a16="http://schemas.microsoft.com/office/drawing/2014/main" xmlns="" id="{67D91F43-8FF7-42F8-884C-A28A48044C06}"/>
                </a:ext>
              </a:extLst>
            </p:cNvPr>
            <p:cNvSpPr/>
            <p:nvPr/>
          </p:nvSpPr>
          <p:spPr bwMode="auto">
            <a:xfrm>
              <a:off x="485578" y="4522197"/>
              <a:ext cx="9144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Germany</a:t>
              </a:r>
            </a:p>
          </p:txBody>
        </p:sp>
        <p:sp>
          <p:nvSpPr>
            <p:cNvPr id="103" name="Rectangle 102">
              <a:extLst>
                <a:ext uri="{FF2B5EF4-FFF2-40B4-BE49-F238E27FC236}">
                  <a16:creationId xmlns:a16="http://schemas.microsoft.com/office/drawing/2014/main" xmlns="" id="{29345323-B74E-4645-8F21-2DE799D34338}"/>
                </a:ext>
              </a:extLst>
            </p:cNvPr>
            <p:cNvSpPr/>
            <p:nvPr/>
          </p:nvSpPr>
          <p:spPr bwMode="auto">
            <a:xfrm>
              <a:off x="1344801" y="4106774"/>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Berlin</a:t>
              </a:r>
            </a:p>
          </p:txBody>
        </p:sp>
        <p:sp>
          <p:nvSpPr>
            <p:cNvPr id="104" name="Rectangle 103">
              <a:extLst>
                <a:ext uri="{FF2B5EF4-FFF2-40B4-BE49-F238E27FC236}">
                  <a16:creationId xmlns:a16="http://schemas.microsoft.com/office/drawing/2014/main" xmlns="" id="{C660FE1F-EDF4-479E-873E-7F1C67DC23BB}"/>
                </a:ext>
              </a:extLst>
            </p:cNvPr>
            <p:cNvSpPr/>
            <p:nvPr/>
          </p:nvSpPr>
          <p:spPr bwMode="auto">
            <a:xfrm>
              <a:off x="2542218"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revenue</a:t>
              </a:r>
            </a:p>
          </p:txBody>
        </p:sp>
        <p:sp>
          <p:nvSpPr>
            <p:cNvPr id="105" name="Rectangle 104">
              <a:extLst>
                <a:ext uri="{FF2B5EF4-FFF2-40B4-BE49-F238E27FC236}">
                  <a16:creationId xmlns:a16="http://schemas.microsoft.com/office/drawing/2014/main" xmlns="" id="{68F04D02-92F5-4422-B9A8-68663ECC3252}"/>
                </a:ext>
              </a:extLst>
            </p:cNvPr>
            <p:cNvSpPr/>
            <p:nvPr/>
          </p:nvSpPr>
          <p:spPr bwMode="auto">
            <a:xfrm>
              <a:off x="2679379" y="4815052"/>
              <a:ext cx="54864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200</a:t>
              </a:r>
            </a:p>
          </p:txBody>
        </p:sp>
        <p:sp>
          <p:nvSpPr>
            <p:cNvPr id="106" name="Rectangle 105">
              <a:extLst>
                <a:ext uri="{FF2B5EF4-FFF2-40B4-BE49-F238E27FC236}">
                  <a16:creationId xmlns:a16="http://schemas.microsoft.com/office/drawing/2014/main" xmlns="" id="{8C089008-B1CB-4382-9689-BE89D5AF9A98}"/>
                </a:ext>
              </a:extLst>
            </p:cNvPr>
            <p:cNvSpPr/>
            <p:nvPr/>
          </p:nvSpPr>
          <p:spPr bwMode="auto">
            <a:xfrm>
              <a:off x="6228510"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0</a:t>
              </a:r>
            </a:p>
          </p:txBody>
        </p:sp>
        <p:sp>
          <p:nvSpPr>
            <p:cNvPr id="107" name="Rectangle 106">
              <a:extLst>
                <a:ext uri="{FF2B5EF4-FFF2-40B4-BE49-F238E27FC236}">
                  <a16:creationId xmlns:a16="http://schemas.microsoft.com/office/drawing/2014/main" xmlns="" id="{B655708F-C99A-4B87-942D-CEAE5E7E3BBF}"/>
                </a:ext>
              </a:extLst>
            </p:cNvPr>
            <p:cNvSpPr/>
            <p:nvPr/>
          </p:nvSpPr>
          <p:spPr bwMode="auto">
            <a:xfrm>
              <a:off x="7088167"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1</a:t>
              </a:r>
            </a:p>
          </p:txBody>
        </p:sp>
        <p:sp>
          <p:nvSpPr>
            <p:cNvPr id="108" name="Rectangle 107">
              <a:extLst>
                <a:ext uri="{FF2B5EF4-FFF2-40B4-BE49-F238E27FC236}">
                  <a16:creationId xmlns:a16="http://schemas.microsoft.com/office/drawing/2014/main" xmlns="" id="{8CCEDF40-DC8B-450F-83CB-55E6C7D4B0B5}"/>
                </a:ext>
              </a:extLst>
            </p:cNvPr>
            <p:cNvSpPr/>
            <p:nvPr/>
          </p:nvSpPr>
          <p:spPr bwMode="auto">
            <a:xfrm>
              <a:off x="8045889"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city</a:t>
              </a:r>
            </a:p>
          </p:txBody>
        </p:sp>
        <p:sp>
          <p:nvSpPr>
            <p:cNvPr id="109" name="Rectangle 108">
              <a:extLst>
                <a:ext uri="{FF2B5EF4-FFF2-40B4-BE49-F238E27FC236}">
                  <a16:creationId xmlns:a16="http://schemas.microsoft.com/office/drawing/2014/main" xmlns="" id="{6DB6E000-26A6-4D61-9BFA-498AC60E42F3}"/>
                </a:ext>
              </a:extLst>
            </p:cNvPr>
            <p:cNvSpPr/>
            <p:nvPr/>
          </p:nvSpPr>
          <p:spPr bwMode="auto">
            <a:xfrm>
              <a:off x="7907160" y="4815052"/>
              <a:ext cx="73152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Athens</a:t>
              </a:r>
            </a:p>
          </p:txBody>
        </p:sp>
        <p:sp>
          <p:nvSpPr>
            <p:cNvPr id="110" name="Rectangle 109">
              <a:extLst>
                <a:ext uri="{FF2B5EF4-FFF2-40B4-BE49-F238E27FC236}">
                  <a16:creationId xmlns:a16="http://schemas.microsoft.com/office/drawing/2014/main" xmlns="" id="{F67531E6-CCE4-4349-BF44-415172A0FA2B}"/>
                </a:ext>
              </a:extLst>
            </p:cNvPr>
            <p:cNvSpPr/>
            <p:nvPr/>
          </p:nvSpPr>
          <p:spPr bwMode="auto">
            <a:xfrm>
              <a:off x="6182790"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city</a:t>
              </a:r>
            </a:p>
          </p:txBody>
        </p:sp>
        <p:sp>
          <p:nvSpPr>
            <p:cNvPr id="111" name="Rectangle 110">
              <a:extLst>
                <a:ext uri="{FF2B5EF4-FFF2-40B4-BE49-F238E27FC236}">
                  <a16:creationId xmlns:a16="http://schemas.microsoft.com/office/drawing/2014/main" xmlns="" id="{C0D16AAA-3269-416A-B039-343D3383C7AB}"/>
                </a:ext>
              </a:extLst>
            </p:cNvPr>
            <p:cNvSpPr/>
            <p:nvPr/>
          </p:nvSpPr>
          <p:spPr bwMode="auto">
            <a:xfrm>
              <a:off x="6091350" y="4815052"/>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Berlin</a:t>
              </a:r>
            </a:p>
          </p:txBody>
        </p:sp>
        <p:sp>
          <p:nvSpPr>
            <p:cNvPr id="112" name="Rectangle 111">
              <a:extLst>
                <a:ext uri="{FF2B5EF4-FFF2-40B4-BE49-F238E27FC236}">
                  <a16:creationId xmlns:a16="http://schemas.microsoft.com/office/drawing/2014/main" xmlns="" id="{7F07DCCD-4FAF-4F2B-83E9-93D32C414146}"/>
                </a:ext>
              </a:extLst>
            </p:cNvPr>
            <p:cNvSpPr/>
            <p:nvPr/>
          </p:nvSpPr>
          <p:spPr bwMode="auto">
            <a:xfrm>
              <a:off x="4904569" y="2949453"/>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Italy</a:t>
              </a:r>
            </a:p>
          </p:txBody>
        </p:sp>
        <p:sp>
          <p:nvSpPr>
            <p:cNvPr id="113" name="Rectangle 112">
              <a:extLst>
                <a:ext uri="{FF2B5EF4-FFF2-40B4-BE49-F238E27FC236}">
                  <a16:creationId xmlns:a16="http://schemas.microsoft.com/office/drawing/2014/main" xmlns="" id="{6971CD2C-B89B-45C7-B3EC-83783F8D5797}"/>
                </a:ext>
              </a:extLst>
            </p:cNvPr>
            <p:cNvSpPr/>
            <p:nvPr/>
          </p:nvSpPr>
          <p:spPr bwMode="auto">
            <a:xfrm>
              <a:off x="6859567"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dealers</a:t>
              </a:r>
            </a:p>
          </p:txBody>
        </p:sp>
        <p:sp>
          <p:nvSpPr>
            <p:cNvPr id="114" name="Rectangle 113">
              <a:extLst>
                <a:ext uri="{FF2B5EF4-FFF2-40B4-BE49-F238E27FC236}">
                  <a16:creationId xmlns:a16="http://schemas.microsoft.com/office/drawing/2014/main" xmlns="" id="{55C5B2FA-F2D9-4E46-9A67-BD2A425AD9E5}"/>
                </a:ext>
              </a:extLst>
            </p:cNvPr>
            <p:cNvSpPr/>
            <p:nvPr/>
          </p:nvSpPr>
          <p:spPr bwMode="auto">
            <a:xfrm>
              <a:off x="7088167" y="4815052"/>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0</a:t>
              </a:r>
            </a:p>
          </p:txBody>
        </p:sp>
        <p:sp>
          <p:nvSpPr>
            <p:cNvPr id="115" name="Rectangle 114">
              <a:extLst>
                <a:ext uri="{FF2B5EF4-FFF2-40B4-BE49-F238E27FC236}">
                  <a16:creationId xmlns:a16="http://schemas.microsoft.com/office/drawing/2014/main" xmlns="" id="{D3E8FBF6-661D-4FF2-8EE2-2E080D3BBA9E}"/>
                </a:ext>
              </a:extLst>
            </p:cNvPr>
            <p:cNvSpPr/>
            <p:nvPr/>
          </p:nvSpPr>
          <p:spPr bwMode="auto">
            <a:xfrm>
              <a:off x="6951007" y="5405134"/>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name</a:t>
              </a:r>
            </a:p>
          </p:txBody>
        </p:sp>
        <p:sp>
          <p:nvSpPr>
            <p:cNvPr id="116" name="Rectangle 115">
              <a:extLst>
                <a:ext uri="{FF2B5EF4-FFF2-40B4-BE49-F238E27FC236}">
                  <a16:creationId xmlns:a16="http://schemas.microsoft.com/office/drawing/2014/main" xmlns="" id="{C5BD9FF3-59EF-42EB-9215-720A0BC10973}"/>
                </a:ext>
              </a:extLst>
            </p:cNvPr>
            <p:cNvSpPr/>
            <p:nvPr/>
          </p:nvSpPr>
          <p:spPr bwMode="auto">
            <a:xfrm>
              <a:off x="6951007" y="5897182"/>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Hans</a:t>
              </a:r>
            </a:p>
          </p:txBody>
        </p:sp>
        <p:sp>
          <p:nvSpPr>
            <p:cNvPr id="117" name="Rectangle 116">
              <a:extLst>
                <a:ext uri="{FF2B5EF4-FFF2-40B4-BE49-F238E27FC236}">
                  <a16:creationId xmlns:a16="http://schemas.microsoft.com/office/drawing/2014/main" xmlns="" id="{BA00C19B-36C7-4FF4-A541-44DD3497B7C1}"/>
                </a:ext>
              </a:extLst>
            </p:cNvPr>
            <p:cNvSpPr/>
            <p:nvPr/>
          </p:nvSpPr>
          <p:spPr bwMode="auto">
            <a:xfrm>
              <a:off x="1808527" y="4815052"/>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Bonn</a:t>
              </a:r>
            </a:p>
          </p:txBody>
        </p:sp>
        <p:sp>
          <p:nvSpPr>
            <p:cNvPr id="118" name="Rectangle 117">
              <a:extLst>
                <a:ext uri="{FF2B5EF4-FFF2-40B4-BE49-F238E27FC236}">
                  <a16:creationId xmlns:a16="http://schemas.microsoft.com/office/drawing/2014/main" xmlns="" id="{D26CE8D8-43CE-4406-B68F-249C6E84C942}"/>
                </a:ext>
              </a:extLst>
            </p:cNvPr>
            <p:cNvSpPr/>
            <p:nvPr/>
          </p:nvSpPr>
          <p:spPr bwMode="auto">
            <a:xfrm>
              <a:off x="2751269"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1</a:t>
              </a:r>
            </a:p>
          </p:txBody>
        </p:sp>
        <p:sp>
          <p:nvSpPr>
            <p:cNvPr id="119" name="Rectangle 118">
              <a:extLst>
                <a:ext uri="{FF2B5EF4-FFF2-40B4-BE49-F238E27FC236}">
                  <a16:creationId xmlns:a16="http://schemas.microsoft.com/office/drawing/2014/main" xmlns="" id="{DC5E8237-9641-4C8F-965D-25BA8D6248C9}"/>
                </a:ext>
              </a:extLst>
            </p:cNvPr>
            <p:cNvSpPr/>
            <p:nvPr/>
          </p:nvSpPr>
          <p:spPr bwMode="auto">
            <a:xfrm>
              <a:off x="3719125"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country</a:t>
              </a:r>
            </a:p>
          </p:txBody>
        </p:sp>
        <p:sp>
          <p:nvSpPr>
            <p:cNvPr id="120" name="Rectangle 119">
              <a:extLst>
                <a:ext uri="{FF2B5EF4-FFF2-40B4-BE49-F238E27FC236}">
                  <a16:creationId xmlns:a16="http://schemas.microsoft.com/office/drawing/2014/main" xmlns="" id="{81B2EA5F-11C9-4D98-B957-6FB9891163E6}"/>
                </a:ext>
              </a:extLst>
            </p:cNvPr>
            <p:cNvSpPr/>
            <p:nvPr/>
          </p:nvSpPr>
          <p:spPr bwMode="auto">
            <a:xfrm>
              <a:off x="4904569"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city</a:t>
              </a:r>
            </a:p>
          </p:txBody>
        </p:sp>
        <p:sp>
          <p:nvSpPr>
            <p:cNvPr id="121" name="Rectangle 120">
              <a:extLst>
                <a:ext uri="{FF2B5EF4-FFF2-40B4-BE49-F238E27FC236}">
                  <a16:creationId xmlns:a16="http://schemas.microsoft.com/office/drawing/2014/main" xmlns="" id="{75CDD8A1-702C-4D29-8639-2F9440E8B6D2}"/>
                </a:ext>
              </a:extLst>
            </p:cNvPr>
            <p:cNvSpPr/>
            <p:nvPr/>
          </p:nvSpPr>
          <p:spPr bwMode="auto">
            <a:xfrm>
              <a:off x="3329397" y="4106774"/>
              <a:ext cx="73152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France</a:t>
              </a:r>
            </a:p>
          </p:txBody>
        </p:sp>
        <p:sp>
          <p:nvSpPr>
            <p:cNvPr id="122" name="Rectangle 121">
              <a:extLst>
                <a:ext uri="{FF2B5EF4-FFF2-40B4-BE49-F238E27FC236}">
                  <a16:creationId xmlns:a16="http://schemas.microsoft.com/office/drawing/2014/main" xmlns="" id="{133DF133-DC6B-4064-8FA9-C9808E508ECC}"/>
                </a:ext>
              </a:extLst>
            </p:cNvPr>
            <p:cNvSpPr/>
            <p:nvPr/>
          </p:nvSpPr>
          <p:spPr bwMode="auto">
            <a:xfrm>
              <a:off x="4263310" y="4106774"/>
              <a:ext cx="54864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Paris</a:t>
              </a:r>
            </a:p>
          </p:txBody>
        </p:sp>
        <p:sp>
          <p:nvSpPr>
            <p:cNvPr id="123" name="Rectangle 122">
              <a:extLst>
                <a:ext uri="{FF2B5EF4-FFF2-40B4-BE49-F238E27FC236}">
                  <a16:creationId xmlns:a16="http://schemas.microsoft.com/office/drawing/2014/main" xmlns="" id="{E73033FD-B1AD-4167-94B2-39DD5026FC11}"/>
                </a:ext>
              </a:extLst>
            </p:cNvPr>
            <p:cNvSpPr/>
            <p:nvPr/>
          </p:nvSpPr>
          <p:spPr bwMode="auto">
            <a:xfrm>
              <a:off x="3787597" y="2949453"/>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Belgium</a:t>
              </a:r>
            </a:p>
          </p:txBody>
        </p:sp>
        <p:sp>
          <p:nvSpPr>
            <p:cNvPr id="124" name="Rectangle 123">
              <a:extLst>
                <a:ext uri="{FF2B5EF4-FFF2-40B4-BE49-F238E27FC236}">
                  <a16:creationId xmlns:a16="http://schemas.microsoft.com/office/drawing/2014/main" xmlns="" id="{B50F02B2-DBB2-424B-B1DE-E799AC2AE0ED}"/>
                </a:ext>
              </a:extLst>
            </p:cNvPr>
            <p:cNvSpPr/>
            <p:nvPr/>
          </p:nvSpPr>
          <p:spPr bwMode="auto">
            <a:xfrm>
              <a:off x="5131273" y="410677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cs typeface="Arial" panose="020B0604020202020204" pitchFamily="34" charset="0"/>
                </a:rPr>
                <a:t>Moscow</a:t>
              </a:r>
            </a:p>
          </p:txBody>
        </p:sp>
        <p:sp>
          <p:nvSpPr>
            <p:cNvPr id="125" name="TextBox 124">
              <a:extLst>
                <a:ext uri="{FF2B5EF4-FFF2-40B4-BE49-F238E27FC236}">
                  <a16:creationId xmlns:a16="http://schemas.microsoft.com/office/drawing/2014/main" xmlns="" id="{E372C1B8-6938-4940-8755-8E8E2C27258C}"/>
                </a:ext>
              </a:extLst>
            </p:cNvPr>
            <p:cNvSpPr txBox="1"/>
            <p:nvPr/>
          </p:nvSpPr>
          <p:spPr>
            <a:xfrm>
              <a:off x="4252807" y="1854798"/>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6" name="TextBox 125">
              <a:extLst>
                <a:ext uri="{FF2B5EF4-FFF2-40B4-BE49-F238E27FC236}">
                  <a16:creationId xmlns:a16="http://schemas.microsoft.com/office/drawing/2014/main" xmlns="" id="{9E3831CF-019B-4BAF-A271-4745121F5AD7}"/>
                </a:ext>
              </a:extLst>
            </p:cNvPr>
            <p:cNvSpPr txBox="1"/>
            <p:nvPr/>
          </p:nvSpPr>
          <p:spPr>
            <a:xfrm>
              <a:off x="1762339" y="2448876"/>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7" name="TextBox 126">
              <a:extLst>
                <a:ext uri="{FF2B5EF4-FFF2-40B4-BE49-F238E27FC236}">
                  <a16:creationId xmlns:a16="http://schemas.microsoft.com/office/drawing/2014/main" xmlns="" id="{D72A107D-6D5F-45A8-AB24-E316483346D7}"/>
                </a:ext>
              </a:extLst>
            </p:cNvPr>
            <p:cNvSpPr txBox="1"/>
            <p:nvPr/>
          </p:nvSpPr>
          <p:spPr>
            <a:xfrm>
              <a:off x="3798673" y="2448876"/>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8" name="TextBox 127">
              <a:extLst>
                <a:ext uri="{FF2B5EF4-FFF2-40B4-BE49-F238E27FC236}">
                  <a16:creationId xmlns:a16="http://schemas.microsoft.com/office/drawing/2014/main" xmlns="" id="{CFED6688-540F-428A-B61C-F1B1EDFAC207}"/>
                </a:ext>
              </a:extLst>
            </p:cNvPr>
            <p:cNvSpPr txBox="1"/>
            <p:nvPr/>
          </p:nvSpPr>
          <p:spPr>
            <a:xfrm>
              <a:off x="6048695" y="2448876"/>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9" name="TextBox 128">
              <a:extLst>
                <a:ext uri="{FF2B5EF4-FFF2-40B4-BE49-F238E27FC236}">
                  <a16:creationId xmlns:a16="http://schemas.microsoft.com/office/drawing/2014/main" xmlns="" id="{0F1B797D-7A5D-4335-B49C-E8E857A4D30A}"/>
                </a:ext>
              </a:extLst>
            </p:cNvPr>
            <p:cNvSpPr txBox="1"/>
            <p:nvPr/>
          </p:nvSpPr>
          <p:spPr>
            <a:xfrm>
              <a:off x="1636790" y="294945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0" name="TextBox 129">
              <a:extLst>
                <a:ext uri="{FF2B5EF4-FFF2-40B4-BE49-F238E27FC236}">
                  <a16:creationId xmlns:a16="http://schemas.microsoft.com/office/drawing/2014/main" xmlns="" id="{2478404C-2D90-47EE-B4EE-C8808B518B48}"/>
                </a:ext>
              </a:extLst>
            </p:cNvPr>
            <p:cNvSpPr txBox="1"/>
            <p:nvPr/>
          </p:nvSpPr>
          <p:spPr>
            <a:xfrm>
              <a:off x="162668"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1" name="TextBox 130">
              <a:extLst>
                <a:ext uri="{FF2B5EF4-FFF2-40B4-BE49-F238E27FC236}">
                  <a16:creationId xmlns:a16="http://schemas.microsoft.com/office/drawing/2014/main" xmlns="" id="{7D4A91AD-F7F6-48F1-BF67-77B8D6A573A0}"/>
                </a:ext>
              </a:extLst>
            </p:cNvPr>
            <p:cNvSpPr txBox="1"/>
            <p:nvPr/>
          </p:nvSpPr>
          <p:spPr>
            <a:xfrm>
              <a:off x="1358100"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3" name="TextBox 132">
              <a:extLst>
                <a:ext uri="{FF2B5EF4-FFF2-40B4-BE49-F238E27FC236}">
                  <a16:creationId xmlns:a16="http://schemas.microsoft.com/office/drawing/2014/main" xmlns="" id="{2E962FA2-78EC-44C5-B05A-D9F7C726DEE2}"/>
                </a:ext>
              </a:extLst>
            </p:cNvPr>
            <p:cNvSpPr txBox="1"/>
            <p:nvPr/>
          </p:nvSpPr>
          <p:spPr>
            <a:xfrm>
              <a:off x="2175769"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4" name="TextBox 133">
              <a:extLst>
                <a:ext uri="{FF2B5EF4-FFF2-40B4-BE49-F238E27FC236}">
                  <a16:creationId xmlns:a16="http://schemas.microsoft.com/office/drawing/2014/main" xmlns="" id="{99A27879-6A28-495C-B559-1C2AE00FACB4}"/>
                </a:ext>
              </a:extLst>
            </p:cNvPr>
            <p:cNvSpPr txBox="1"/>
            <p:nvPr/>
          </p:nvSpPr>
          <p:spPr>
            <a:xfrm>
              <a:off x="116144" y="452032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5" name="TextBox 134">
              <a:extLst>
                <a:ext uri="{FF2B5EF4-FFF2-40B4-BE49-F238E27FC236}">
                  <a16:creationId xmlns:a16="http://schemas.microsoft.com/office/drawing/2014/main" xmlns="" id="{C6841069-1E9A-41B1-B2E5-FFF02D84A576}"/>
                </a:ext>
              </a:extLst>
            </p:cNvPr>
            <p:cNvSpPr txBox="1"/>
            <p:nvPr/>
          </p:nvSpPr>
          <p:spPr>
            <a:xfrm>
              <a:off x="1160156"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36" name="TextBox 135">
              <a:extLst>
                <a:ext uri="{FF2B5EF4-FFF2-40B4-BE49-F238E27FC236}">
                  <a16:creationId xmlns:a16="http://schemas.microsoft.com/office/drawing/2014/main" xmlns="" id="{EBCCC0C3-5330-44A7-8E73-82B1A55105F6}"/>
                </a:ext>
              </a:extLst>
            </p:cNvPr>
            <p:cNvSpPr txBox="1"/>
            <p:nvPr/>
          </p:nvSpPr>
          <p:spPr>
            <a:xfrm>
              <a:off x="1574079"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38" name="TextBox 137">
              <a:extLst>
                <a:ext uri="{FF2B5EF4-FFF2-40B4-BE49-F238E27FC236}">
                  <a16:creationId xmlns:a16="http://schemas.microsoft.com/office/drawing/2014/main" xmlns="" id="{550B1206-71DB-4C16-A5AE-D09310DE11C7}"/>
                </a:ext>
              </a:extLst>
            </p:cNvPr>
            <p:cNvSpPr txBox="1"/>
            <p:nvPr/>
          </p:nvSpPr>
          <p:spPr>
            <a:xfrm>
              <a:off x="2451613"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39" name="TextBox 138">
              <a:extLst>
                <a:ext uri="{FF2B5EF4-FFF2-40B4-BE49-F238E27FC236}">
                  <a16:creationId xmlns:a16="http://schemas.microsoft.com/office/drawing/2014/main" xmlns="" id="{AA1D7BB8-D7E5-40D3-A5B0-F5E7A72530E9}"/>
                </a:ext>
              </a:extLst>
            </p:cNvPr>
            <p:cNvSpPr txBox="1"/>
            <p:nvPr/>
          </p:nvSpPr>
          <p:spPr>
            <a:xfrm>
              <a:off x="4677709" y="2949453"/>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40" name="TextBox 139">
              <a:extLst>
                <a:ext uri="{FF2B5EF4-FFF2-40B4-BE49-F238E27FC236}">
                  <a16:creationId xmlns:a16="http://schemas.microsoft.com/office/drawing/2014/main" xmlns="" id="{C4BAC8B8-74B7-4FB0-A45D-C23967CF3822}"/>
                </a:ext>
              </a:extLst>
            </p:cNvPr>
            <p:cNvSpPr txBox="1"/>
            <p:nvPr/>
          </p:nvSpPr>
          <p:spPr>
            <a:xfrm>
              <a:off x="2569753" y="2949453"/>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41" name="TextBox 140">
              <a:extLst>
                <a:ext uri="{FF2B5EF4-FFF2-40B4-BE49-F238E27FC236}">
                  <a16:creationId xmlns:a16="http://schemas.microsoft.com/office/drawing/2014/main" xmlns="" id="{38E1EC6B-0B8B-45E5-8D4A-5258769F78EB}"/>
                </a:ext>
              </a:extLst>
            </p:cNvPr>
            <p:cNvSpPr txBox="1"/>
            <p:nvPr/>
          </p:nvSpPr>
          <p:spPr>
            <a:xfrm>
              <a:off x="3149892"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43" name="TextBox 142">
              <a:extLst>
                <a:ext uri="{FF2B5EF4-FFF2-40B4-BE49-F238E27FC236}">
                  <a16:creationId xmlns:a16="http://schemas.microsoft.com/office/drawing/2014/main" xmlns="" id="{547B12F8-51F8-453E-B3C4-E395565F5D06}"/>
                </a:ext>
              </a:extLst>
            </p:cNvPr>
            <p:cNvSpPr txBox="1"/>
            <p:nvPr/>
          </p:nvSpPr>
          <p:spPr>
            <a:xfrm>
              <a:off x="4075087"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44" name="TextBox 143">
              <a:extLst>
                <a:ext uri="{FF2B5EF4-FFF2-40B4-BE49-F238E27FC236}">
                  <a16:creationId xmlns:a16="http://schemas.microsoft.com/office/drawing/2014/main" xmlns="" id="{0E866343-FB2D-40CB-AA28-54353885648A}"/>
                </a:ext>
              </a:extLst>
            </p:cNvPr>
            <p:cNvSpPr txBox="1"/>
            <p:nvPr/>
          </p:nvSpPr>
          <p:spPr>
            <a:xfrm>
              <a:off x="3348553"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4" name="TextBox 153">
              <a:extLst>
                <a:ext uri="{FF2B5EF4-FFF2-40B4-BE49-F238E27FC236}">
                  <a16:creationId xmlns:a16="http://schemas.microsoft.com/office/drawing/2014/main" xmlns="" id="{558CD779-4912-4035-866E-5E9144842FC5}"/>
                </a:ext>
              </a:extLst>
            </p:cNvPr>
            <p:cNvSpPr txBox="1"/>
            <p:nvPr/>
          </p:nvSpPr>
          <p:spPr>
            <a:xfrm>
              <a:off x="4538809"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5" name="TextBox 154">
              <a:extLst>
                <a:ext uri="{FF2B5EF4-FFF2-40B4-BE49-F238E27FC236}">
                  <a16:creationId xmlns:a16="http://schemas.microsoft.com/office/drawing/2014/main" xmlns="" id="{A1C2606F-B079-4019-B2F9-F543899DF3A6}"/>
                </a:ext>
              </a:extLst>
            </p:cNvPr>
            <p:cNvSpPr txBox="1"/>
            <p:nvPr/>
          </p:nvSpPr>
          <p:spPr>
            <a:xfrm>
              <a:off x="3604716" y="2949453"/>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56" name="TextBox 155">
              <a:extLst>
                <a:ext uri="{FF2B5EF4-FFF2-40B4-BE49-F238E27FC236}">
                  <a16:creationId xmlns:a16="http://schemas.microsoft.com/office/drawing/2014/main" xmlns="" id="{ED6B3B66-2B7D-4683-953C-4FC15ACC5A51}"/>
                </a:ext>
              </a:extLst>
            </p:cNvPr>
            <p:cNvSpPr txBox="1"/>
            <p:nvPr/>
          </p:nvSpPr>
          <p:spPr>
            <a:xfrm>
              <a:off x="5860141" y="294945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7" name="TextBox 156">
              <a:extLst>
                <a:ext uri="{FF2B5EF4-FFF2-40B4-BE49-F238E27FC236}">
                  <a16:creationId xmlns:a16="http://schemas.microsoft.com/office/drawing/2014/main" xmlns="" id="{D53952D2-DF79-4F6E-B3D4-E20FEB3E30DA}"/>
                </a:ext>
              </a:extLst>
            </p:cNvPr>
            <p:cNvSpPr txBox="1"/>
            <p:nvPr/>
          </p:nvSpPr>
          <p:spPr>
            <a:xfrm>
              <a:off x="6691693" y="294945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8" name="TextBox 157">
              <a:extLst>
                <a:ext uri="{FF2B5EF4-FFF2-40B4-BE49-F238E27FC236}">
                  <a16:creationId xmlns:a16="http://schemas.microsoft.com/office/drawing/2014/main" xmlns="" id="{B01C752F-21DB-48EC-9A54-9B9082CB87C3}"/>
                </a:ext>
              </a:extLst>
            </p:cNvPr>
            <p:cNvSpPr txBox="1"/>
            <p:nvPr/>
          </p:nvSpPr>
          <p:spPr>
            <a:xfrm>
              <a:off x="5816326"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9" name="TextBox 158">
              <a:extLst>
                <a:ext uri="{FF2B5EF4-FFF2-40B4-BE49-F238E27FC236}">
                  <a16:creationId xmlns:a16="http://schemas.microsoft.com/office/drawing/2014/main" xmlns="" id="{18418AC7-7EC3-4F39-B142-5567430601ED}"/>
                </a:ext>
              </a:extLst>
            </p:cNvPr>
            <p:cNvSpPr txBox="1"/>
            <p:nvPr/>
          </p:nvSpPr>
          <p:spPr>
            <a:xfrm>
              <a:off x="7676715"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60" name="TextBox 159">
              <a:extLst>
                <a:ext uri="{FF2B5EF4-FFF2-40B4-BE49-F238E27FC236}">
                  <a16:creationId xmlns:a16="http://schemas.microsoft.com/office/drawing/2014/main" xmlns="" id="{064D80D9-0ECB-4A34-9E03-6470F1E3AACF}"/>
                </a:ext>
              </a:extLst>
            </p:cNvPr>
            <p:cNvSpPr txBox="1"/>
            <p:nvPr/>
          </p:nvSpPr>
          <p:spPr>
            <a:xfrm>
              <a:off x="6630967" y="3540984"/>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1" name="TextBox 160">
              <a:extLst>
                <a:ext uri="{FF2B5EF4-FFF2-40B4-BE49-F238E27FC236}">
                  <a16:creationId xmlns:a16="http://schemas.microsoft.com/office/drawing/2014/main" xmlns="" id="{D5FC2568-F475-49DF-9248-145A49E99003}"/>
                </a:ext>
              </a:extLst>
            </p:cNvPr>
            <p:cNvSpPr txBox="1"/>
            <p:nvPr/>
          </p:nvSpPr>
          <p:spPr>
            <a:xfrm>
              <a:off x="6859567"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2" name="TextBox 161">
              <a:extLst>
                <a:ext uri="{FF2B5EF4-FFF2-40B4-BE49-F238E27FC236}">
                  <a16:creationId xmlns:a16="http://schemas.microsoft.com/office/drawing/2014/main" xmlns="" id="{ACAEA97E-DABE-43A6-A08E-3636D8F832E8}"/>
                </a:ext>
              </a:extLst>
            </p:cNvPr>
            <p:cNvSpPr txBox="1"/>
            <p:nvPr/>
          </p:nvSpPr>
          <p:spPr>
            <a:xfrm>
              <a:off x="6722303" y="589718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3" name="TextBox 162">
              <a:extLst>
                <a:ext uri="{FF2B5EF4-FFF2-40B4-BE49-F238E27FC236}">
                  <a16:creationId xmlns:a16="http://schemas.microsoft.com/office/drawing/2014/main" xmlns="" id="{1D5F3054-27A9-4E7D-82E4-310857BC0650}"/>
                </a:ext>
              </a:extLst>
            </p:cNvPr>
            <p:cNvSpPr txBox="1"/>
            <p:nvPr/>
          </p:nvSpPr>
          <p:spPr>
            <a:xfrm>
              <a:off x="6722303" y="5405134"/>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4" name="TextBox 163">
              <a:extLst>
                <a:ext uri="{FF2B5EF4-FFF2-40B4-BE49-F238E27FC236}">
                  <a16:creationId xmlns:a16="http://schemas.microsoft.com/office/drawing/2014/main" xmlns="" id="{9E5A5467-31F3-44F0-90B3-D6C4591D9D08}"/>
                </a:ext>
              </a:extLst>
            </p:cNvPr>
            <p:cNvSpPr txBox="1"/>
            <p:nvPr/>
          </p:nvSpPr>
          <p:spPr>
            <a:xfrm>
              <a:off x="4952349"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65" name="TextBox 164">
              <a:extLst>
                <a:ext uri="{FF2B5EF4-FFF2-40B4-BE49-F238E27FC236}">
                  <a16:creationId xmlns:a16="http://schemas.microsoft.com/office/drawing/2014/main" xmlns="" id="{DE88B052-A332-45BC-9A6D-36111C684F9F}"/>
                </a:ext>
              </a:extLst>
            </p:cNvPr>
            <p:cNvSpPr txBox="1"/>
            <p:nvPr/>
          </p:nvSpPr>
          <p:spPr>
            <a:xfrm>
              <a:off x="5866317"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6" name="TextBox 165">
              <a:extLst>
                <a:ext uri="{FF2B5EF4-FFF2-40B4-BE49-F238E27FC236}">
                  <a16:creationId xmlns:a16="http://schemas.microsoft.com/office/drawing/2014/main" xmlns="" id="{60FF1135-6CE7-4648-AEAA-E61BC4D61B8B}"/>
                </a:ext>
              </a:extLst>
            </p:cNvPr>
            <p:cNvSpPr txBox="1"/>
            <p:nvPr/>
          </p:nvSpPr>
          <p:spPr>
            <a:xfrm>
              <a:off x="7672944"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cxnSp>
          <p:nvCxnSpPr>
            <p:cNvPr id="167" name="Connector: Elbow 166">
              <a:extLst>
                <a:ext uri="{FF2B5EF4-FFF2-40B4-BE49-F238E27FC236}">
                  <a16:creationId xmlns:a16="http://schemas.microsoft.com/office/drawing/2014/main" xmlns="" id="{11C20F63-28ED-48B5-A2F9-D6E98AE53187}"/>
                </a:ext>
              </a:extLst>
            </p:cNvPr>
            <p:cNvCxnSpPr>
              <a:stCxn id="95" idx="2"/>
              <a:endCxn id="98" idx="0"/>
            </p:cNvCxnSpPr>
            <p:nvPr/>
          </p:nvCxnSpPr>
          <p:spPr>
            <a:xfrm rot="16200000" flipH="1">
              <a:off x="5634766" y="1252626"/>
              <a:ext cx="317211" cy="207528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xmlns="" id="{1274FAAA-086C-4B35-A6CB-B88633B914DD}"/>
                </a:ext>
              </a:extLst>
            </p:cNvPr>
            <p:cNvCxnSpPr>
              <a:stCxn id="95" idx="2"/>
              <a:endCxn id="96" idx="0"/>
            </p:cNvCxnSpPr>
            <p:nvPr/>
          </p:nvCxnSpPr>
          <p:spPr>
            <a:xfrm rot="5400000">
              <a:off x="3508786" y="1201934"/>
              <a:ext cx="317211" cy="217667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xmlns="" id="{1A30B129-32F2-437C-BA66-CC042ACD0843}"/>
                </a:ext>
              </a:extLst>
            </p:cNvPr>
            <p:cNvCxnSpPr>
              <a:stCxn id="95" idx="2"/>
              <a:endCxn id="97" idx="0"/>
            </p:cNvCxnSpPr>
            <p:nvPr/>
          </p:nvCxnSpPr>
          <p:spPr>
            <a:xfrm>
              <a:off x="4755727" y="2131665"/>
              <a:ext cx="1" cy="317211"/>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xmlns="" id="{39FDC6D6-C20F-415B-B769-E4B90A3DA7F4}"/>
                </a:ext>
              </a:extLst>
            </p:cNvPr>
            <p:cNvCxnSpPr>
              <a:stCxn id="96" idx="2"/>
              <a:endCxn id="99" idx="0"/>
            </p:cNvCxnSpPr>
            <p:nvPr/>
          </p:nvCxnSpPr>
          <p:spPr>
            <a:xfrm rot="5400000">
              <a:off x="2269115" y="2639512"/>
              <a:ext cx="226257" cy="39362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xmlns="" id="{360D14B3-A5D9-4AE7-A54B-B92794F5D387}"/>
                </a:ext>
              </a:extLst>
            </p:cNvPr>
            <p:cNvCxnSpPr>
              <a:stCxn id="96" idx="2"/>
              <a:endCxn id="118" idx="0"/>
            </p:cNvCxnSpPr>
            <p:nvPr/>
          </p:nvCxnSpPr>
          <p:spPr>
            <a:xfrm rot="16200000" flipH="1">
              <a:off x="2643474" y="2658777"/>
              <a:ext cx="226257" cy="35509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xmlns="" id="{5C5D524B-8EBF-471C-B6C4-522DAD2BE118}"/>
                </a:ext>
              </a:extLst>
            </p:cNvPr>
            <p:cNvCxnSpPr>
              <a:stCxn id="97" idx="2"/>
              <a:endCxn id="123" idx="0"/>
            </p:cNvCxnSpPr>
            <p:nvPr/>
          </p:nvCxnSpPr>
          <p:spPr>
            <a:xfrm rot="5400000">
              <a:off x="4364275" y="2557999"/>
              <a:ext cx="226257" cy="55665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xmlns="" id="{5404DC53-7EFD-49F2-A8DD-CBA40897041C}"/>
                </a:ext>
              </a:extLst>
            </p:cNvPr>
            <p:cNvCxnSpPr>
              <a:stCxn id="97" idx="2"/>
              <a:endCxn id="112" idx="0"/>
            </p:cNvCxnSpPr>
            <p:nvPr/>
          </p:nvCxnSpPr>
          <p:spPr>
            <a:xfrm rot="16200000" flipH="1">
              <a:off x="4922760" y="2556163"/>
              <a:ext cx="226257" cy="56032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Connector: Elbow 173">
              <a:extLst>
                <a:ext uri="{FF2B5EF4-FFF2-40B4-BE49-F238E27FC236}">
                  <a16:creationId xmlns:a16="http://schemas.microsoft.com/office/drawing/2014/main" xmlns="" id="{823CA00D-3CF7-4B9C-BCF6-1EA52D2BD4DD}"/>
                </a:ext>
              </a:extLst>
            </p:cNvPr>
            <p:cNvCxnSpPr>
              <a:stCxn id="98" idx="2"/>
              <a:endCxn id="106" idx="0"/>
            </p:cNvCxnSpPr>
            <p:nvPr/>
          </p:nvCxnSpPr>
          <p:spPr>
            <a:xfrm rot="5400000">
              <a:off x="6508075" y="2626512"/>
              <a:ext cx="226257" cy="41962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Connector: Elbow 174">
              <a:extLst>
                <a:ext uri="{FF2B5EF4-FFF2-40B4-BE49-F238E27FC236}">
                  <a16:creationId xmlns:a16="http://schemas.microsoft.com/office/drawing/2014/main" xmlns="" id="{436FCEAB-DE46-4703-A187-C5D4D9AFF414}"/>
                </a:ext>
              </a:extLst>
            </p:cNvPr>
            <p:cNvCxnSpPr>
              <a:stCxn id="98" idx="2"/>
              <a:endCxn id="107" idx="0"/>
            </p:cNvCxnSpPr>
            <p:nvPr/>
          </p:nvCxnSpPr>
          <p:spPr>
            <a:xfrm rot="16200000" flipH="1">
              <a:off x="6937903" y="2616308"/>
              <a:ext cx="226257" cy="44003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xmlns="" id="{AD660027-8A73-4B81-BB82-A888B13C7740}"/>
                </a:ext>
              </a:extLst>
            </p:cNvPr>
            <p:cNvCxnSpPr>
              <a:stCxn id="99" idx="2"/>
              <a:endCxn id="101" idx="0"/>
            </p:cNvCxnSpPr>
            <p:nvPr/>
          </p:nvCxnSpPr>
          <p:spPr>
            <a:xfrm rot="5400000">
              <a:off x="1908593" y="3264146"/>
              <a:ext cx="317211" cy="23646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Connector: Elbow 176">
              <a:extLst>
                <a:ext uri="{FF2B5EF4-FFF2-40B4-BE49-F238E27FC236}">
                  <a16:creationId xmlns:a16="http://schemas.microsoft.com/office/drawing/2014/main" xmlns="" id="{5B1CB188-080C-4F01-8FB2-072469C3AEE5}"/>
                </a:ext>
              </a:extLst>
            </p:cNvPr>
            <p:cNvCxnSpPr>
              <a:stCxn id="99" idx="2"/>
              <a:endCxn id="100" idx="0"/>
            </p:cNvCxnSpPr>
            <p:nvPr/>
          </p:nvCxnSpPr>
          <p:spPr>
            <a:xfrm rot="5400000">
              <a:off x="1405273" y="2760826"/>
              <a:ext cx="317211" cy="124310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a16="http://schemas.microsoft.com/office/drawing/2014/main" xmlns="" id="{6AA3BB6D-0156-430C-82A6-8A41B2235CCD}"/>
                </a:ext>
              </a:extLst>
            </p:cNvPr>
            <p:cNvCxnSpPr>
              <a:stCxn id="99" idx="2"/>
              <a:endCxn id="104" idx="0"/>
            </p:cNvCxnSpPr>
            <p:nvPr/>
          </p:nvCxnSpPr>
          <p:spPr>
            <a:xfrm rot="16200000" flipH="1">
              <a:off x="2410959" y="2998244"/>
              <a:ext cx="317211" cy="76826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a16="http://schemas.microsoft.com/office/drawing/2014/main" xmlns="" id="{0E7A1441-3586-467C-AC79-FE882E7CC204}"/>
                </a:ext>
              </a:extLst>
            </p:cNvPr>
            <p:cNvCxnSpPr>
              <a:stCxn id="118" idx="2"/>
              <a:endCxn id="119" idx="0"/>
            </p:cNvCxnSpPr>
            <p:nvPr/>
          </p:nvCxnSpPr>
          <p:spPr>
            <a:xfrm rot="16200000" flipH="1">
              <a:off x="3373772" y="2784150"/>
              <a:ext cx="317211" cy="1196456"/>
            </a:xfrm>
            <a:prstGeom prst="bentConnector3">
              <a:avLst>
                <a:gd name="adj1" fmla="val 30084"/>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xmlns="" id="{D857E8A2-434B-4761-97E1-DA0A1B979B26}"/>
                </a:ext>
              </a:extLst>
            </p:cNvPr>
            <p:cNvCxnSpPr>
              <a:stCxn id="118" idx="2"/>
              <a:endCxn id="120" idx="0"/>
            </p:cNvCxnSpPr>
            <p:nvPr/>
          </p:nvCxnSpPr>
          <p:spPr>
            <a:xfrm rot="16200000" flipH="1">
              <a:off x="3875054" y="2282868"/>
              <a:ext cx="317211" cy="2199020"/>
            </a:xfrm>
            <a:prstGeom prst="bentConnector3">
              <a:avLst>
                <a:gd name="adj1" fmla="val 30084"/>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xmlns="" id="{CACD7929-B327-4FE0-9C27-6276259784E3}"/>
                </a:ext>
              </a:extLst>
            </p:cNvPr>
            <p:cNvCxnSpPr>
              <a:stCxn id="106" idx="2"/>
              <a:endCxn id="113" idx="0"/>
            </p:cNvCxnSpPr>
            <p:nvPr/>
          </p:nvCxnSpPr>
          <p:spPr>
            <a:xfrm rot="16200000" flipH="1">
              <a:off x="6682613" y="2952549"/>
              <a:ext cx="317211" cy="85965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xmlns="" id="{4B104C04-6274-4076-A45E-FE158BDE124E}"/>
                </a:ext>
              </a:extLst>
            </p:cNvPr>
            <p:cNvCxnSpPr>
              <a:stCxn id="107" idx="2"/>
              <a:endCxn id="108" idx="0"/>
            </p:cNvCxnSpPr>
            <p:nvPr/>
          </p:nvCxnSpPr>
          <p:spPr>
            <a:xfrm rot="16200000" flipH="1">
              <a:off x="7614163" y="2880657"/>
              <a:ext cx="317211" cy="1003442"/>
            </a:xfrm>
            <a:prstGeom prst="bentConnector3">
              <a:avLst>
                <a:gd name="adj1" fmla="val 27988"/>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xmlns="" id="{C3C5B25D-29D7-4702-B724-A1CB0EF22532}"/>
                </a:ext>
              </a:extLst>
            </p:cNvPr>
            <p:cNvCxnSpPr>
              <a:stCxn id="106" idx="2"/>
              <a:endCxn id="110" idx="0"/>
            </p:cNvCxnSpPr>
            <p:nvPr/>
          </p:nvCxnSpPr>
          <p:spPr>
            <a:xfrm>
              <a:off x="6411390" y="3223773"/>
              <a:ext cx="0" cy="317211"/>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xmlns="" id="{40039964-DB34-48EE-BC48-E07F23560282}"/>
                </a:ext>
              </a:extLst>
            </p:cNvPr>
            <p:cNvCxnSpPr>
              <a:stCxn id="110" idx="2"/>
              <a:endCxn id="111" idx="0"/>
            </p:cNvCxnSpPr>
            <p:nvPr/>
          </p:nvCxnSpPr>
          <p:spPr>
            <a:xfrm>
              <a:off x="6411390" y="3815304"/>
              <a:ext cx="0"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xmlns="" id="{5A18E8D5-30A6-40CC-BE5A-CF3550EF429B}"/>
                </a:ext>
              </a:extLst>
            </p:cNvPr>
            <p:cNvCxnSpPr>
              <a:stCxn id="113" idx="2"/>
              <a:endCxn id="114" idx="0"/>
            </p:cNvCxnSpPr>
            <p:nvPr/>
          </p:nvCxnSpPr>
          <p:spPr>
            <a:xfrm>
              <a:off x="7271047" y="3815304"/>
              <a:ext cx="0"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xmlns="" id="{06BB6E4A-FC7F-4347-9079-A65987D3FBBC}"/>
                </a:ext>
              </a:extLst>
            </p:cNvPr>
            <p:cNvCxnSpPr>
              <a:stCxn id="114" idx="2"/>
              <a:endCxn id="115" idx="0"/>
            </p:cNvCxnSpPr>
            <p:nvPr/>
          </p:nvCxnSpPr>
          <p:spPr>
            <a:xfrm>
              <a:off x="7271047" y="5089372"/>
              <a:ext cx="0" cy="31576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xmlns="" id="{D8B5C8FF-FD1A-4954-BD94-E8E6FA5CC54B}"/>
                </a:ext>
              </a:extLst>
            </p:cNvPr>
            <p:cNvCxnSpPr>
              <a:stCxn id="115" idx="2"/>
              <a:endCxn id="116" idx="0"/>
            </p:cNvCxnSpPr>
            <p:nvPr/>
          </p:nvCxnSpPr>
          <p:spPr>
            <a:xfrm>
              <a:off x="7271047" y="5679454"/>
              <a:ext cx="0" cy="21772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xmlns="" id="{9F53809B-EAEE-41F8-AC27-D0D9A516646E}"/>
                </a:ext>
              </a:extLst>
            </p:cNvPr>
            <p:cNvCxnSpPr>
              <a:stCxn id="108" idx="2"/>
              <a:endCxn id="109" idx="0"/>
            </p:cNvCxnSpPr>
            <p:nvPr/>
          </p:nvCxnSpPr>
          <p:spPr>
            <a:xfrm flipH="1">
              <a:off x="8272920" y="3815304"/>
              <a:ext cx="1569"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xmlns="" id="{80D29E23-8BC0-4EE9-B1E7-2AFA54626ECD}"/>
                </a:ext>
              </a:extLst>
            </p:cNvPr>
            <p:cNvCxnSpPr>
              <a:cxnSpLocks/>
              <a:stCxn id="104" idx="2"/>
              <a:endCxn id="105" idx="0"/>
            </p:cNvCxnSpPr>
            <p:nvPr/>
          </p:nvCxnSpPr>
          <p:spPr>
            <a:xfrm>
              <a:off x="2953698" y="3815304"/>
              <a:ext cx="1"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xmlns="" id="{82E3C23D-CDA1-405A-974D-33D698CD1EDB}"/>
                </a:ext>
              </a:extLst>
            </p:cNvPr>
            <p:cNvCxnSpPr>
              <a:cxnSpLocks/>
              <a:stCxn id="100" idx="2"/>
              <a:endCxn id="102" idx="0"/>
            </p:cNvCxnSpPr>
            <p:nvPr/>
          </p:nvCxnSpPr>
          <p:spPr>
            <a:xfrm>
              <a:off x="942325" y="3815304"/>
              <a:ext cx="453" cy="706893"/>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xmlns="" id="{2BE06F5B-7275-4F7A-8513-61C64E5EBFB1}"/>
                </a:ext>
              </a:extLst>
            </p:cNvPr>
            <p:cNvCxnSpPr>
              <a:stCxn id="110" idx="2"/>
              <a:endCxn id="124" idx="0"/>
            </p:cNvCxnSpPr>
            <p:nvPr/>
          </p:nvCxnSpPr>
          <p:spPr>
            <a:xfrm rot="5400000">
              <a:off x="5831337" y="3526721"/>
              <a:ext cx="291470" cy="86863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xmlns="" id="{98FFB68F-6F31-4FE7-8DC6-6873FC548CD7}"/>
                </a:ext>
              </a:extLst>
            </p:cNvPr>
            <p:cNvCxnSpPr>
              <a:stCxn id="120" idx="2"/>
              <a:endCxn id="122" idx="0"/>
            </p:cNvCxnSpPr>
            <p:nvPr/>
          </p:nvCxnSpPr>
          <p:spPr>
            <a:xfrm rot="5400000">
              <a:off x="4689665" y="3663270"/>
              <a:ext cx="291470" cy="59553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196">
              <a:extLst>
                <a:ext uri="{FF2B5EF4-FFF2-40B4-BE49-F238E27FC236}">
                  <a16:creationId xmlns:a16="http://schemas.microsoft.com/office/drawing/2014/main" xmlns="" id="{55C98EDA-0CC7-4D94-AE3D-B4552924F8B8}"/>
                </a:ext>
              </a:extLst>
            </p:cNvPr>
            <p:cNvCxnSpPr>
              <a:stCxn id="119" idx="2"/>
              <a:endCxn id="121" idx="0"/>
            </p:cNvCxnSpPr>
            <p:nvPr/>
          </p:nvCxnSpPr>
          <p:spPr>
            <a:xfrm rot="5400000">
              <a:off x="3767146" y="3743315"/>
              <a:ext cx="291470" cy="43544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xmlns="" id="{3185B847-D839-4E96-9389-8F689221BE26}"/>
                </a:ext>
              </a:extLst>
            </p:cNvPr>
            <p:cNvCxnSpPr>
              <a:stCxn id="101" idx="2"/>
              <a:endCxn id="103" idx="0"/>
            </p:cNvCxnSpPr>
            <p:nvPr/>
          </p:nvCxnSpPr>
          <p:spPr>
            <a:xfrm rot="5400000">
              <a:off x="1661168" y="3818977"/>
              <a:ext cx="291470" cy="28412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9" name="Connector: Elbow 198">
              <a:extLst>
                <a:ext uri="{FF2B5EF4-FFF2-40B4-BE49-F238E27FC236}">
                  <a16:creationId xmlns:a16="http://schemas.microsoft.com/office/drawing/2014/main" xmlns="" id="{5680A6A2-B13F-426D-8137-1CCCA639F3CD}"/>
                </a:ext>
              </a:extLst>
            </p:cNvPr>
            <p:cNvCxnSpPr>
              <a:stCxn id="101" idx="2"/>
              <a:endCxn id="117" idx="0"/>
            </p:cNvCxnSpPr>
            <p:nvPr/>
          </p:nvCxnSpPr>
          <p:spPr>
            <a:xfrm rot="16200000" flipH="1">
              <a:off x="1538892" y="4225377"/>
              <a:ext cx="999748" cy="179602"/>
            </a:xfrm>
            <a:prstGeom prst="bentConnector3">
              <a:avLst>
                <a:gd name="adj1" fmla="val 1441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424429112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E798FD9-AEFE-43CA-BA83-2E99A4F26D0A}"/>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xmlns="" id="{AFD1AE66-9473-4A2E-8806-124AD3C71853}"/>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Partitioning</a:t>
            </a:r>
            <a:endParaRPr lang="en-US" dirty="0"/>
          </a:p>
        </p:txBody>
      </p:sp>
    </p:spTree>
    <p:extLst>
      <p:ext uri="{BB962C8B-B14F-4D97-AF65-F5344CB8AC3E}">
        <p14:creationId xmlns:p14="http://schemas.microsoft.com/office/powerpoint/2010/main" xmlns="" val="90771312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89A2EE-5B8C-40B3-8852-4E431CE01E78}"/>
              </a:ext>
            </a:extLst>
          </p:cNvPr>
          <p:cNvSpPr>
            <a:spLocks noGrp="1"/>
          </p:cNvSpPr>
          <p:nvPr>
            <p:ph type="body" sz="quarter" idx="10"/>
          </p:nvPr>
        </p:nvSpPr>
        <p:spPr>
          <a:xfrm>
            <a:off x="269240" y="1591729"/>
            <a:ext cx="5265119" cy="2082621"/>
          </a:xfrm>
        </p:spPr>
        <p:txBody>
          <a:bodyPr>
            <a:normAutofit fontScale="70000" lnSpcReduction="20000"/>
          </a:bodyPr>
          <a:lstStyle/>
          <a:p>
            <a:r>
              <a:rPr lang="en-US" dirty="0">
                <a:latin typeface="Arial" panose="020B0604020202020204" pitchFamily="34" charset="0"/>
                <a:cs typeface="Arial" panose="020B0604020202020204" pitchFamily="34" charset="0"/>
              </a:rPr>
              <a:t>Leveraging Azure Cosmos DB to automatically scale your data across the globe</a:t>
            </a:r>
          </a:p>
          <a:p>
            <a:endParaRPr lang="en-US" dirty="0">
              <a:latin typeface="Arial" panose="020B0604020202020204" pitchFamily="34" charset="0"/>
              <a:cs typeface="Arial" panose="020B0604020202020204" pitchFamily="34" charset="0"/>
            </a:endParaRPr>
          </a:p>
          <a:p>
            <a:pPr algn="ctr"/>
            <a:r>
              <a:rPr lang="en-US" i="1" dirty="0">
                <a:latin typeface="Arial" panose="020B0604020202020204" pitchFamily="34" charset="0"/>
                <a:cs typeface="Arial" panose="020B0604020202020204" pitchFamily="34" charset="0"/>
              </a:rPr>
              <a:t>This module will reference partitioning in the context of all Azure Cosmos DB modules and APIs.</a:t>
            </a:r>
          </a:p>
        </p:txBody>
      </p:sp>
      <p:sp>
        <p:nvSpPr>
          <p:cNvPr id="3" name="Title 2">
            <a:extLst>
              <a:ext uri="{FF2B5EF4-FFF2-40B4-BE49-F238E27FC236}">
                <a16:creationId xmlns:a16="http://schemas.microsoft.com/office/drawing/2014/main" xmlns="" id="{D7A3EBEC-78C5-4066-974F-B03C7B478B32}"/>
              </a:ext>
            </a:extLst>
          </p:cNvPr>
          <p:cNvSpPr>
            <a:spLocks noGrp="1"/>
          </p:cNvSpPr>
          <p:nvPr>
            <p:ph type="title"/>
          </p:nvPr>
        </p:nvSpPr>
        <p:spPr>
          <a:xfrm>
            <a:off x="269240" y="1606"/>
            <a:ext cx="5265119" cy="1617666"/>
          </a:xfrm>
        </p:spPr>
        <p:txBody>
          <a:bodyPr>
            <a:normAutofit/>
          </a:bodyPr>
          <a:lstStyle/>
          <a:p>
            <a:r>
              <a:rPr lang="en-US" sz="4000" dirty="0">
                <a:latin typeface="Arial" panose="020B0604020202020204" pitchFamily="34" charset="0"/>
                <a:cs typeface="Arial" panose="020B0604020202020204" pitchFamily="34" charset="0"/>
              </a:rPr>
              <a:t>Partitioning</a:t>
            </a:r>
          </a:p>
        </p:txBody>
      </p:sp>
      <p:sp>
        <p:nvSpPr>
          <p:cNvPr id="51" name="TextBox 50">
            <a:extLst>
              <a:ext uri="{FF2B5EF4-FFF2-40B4-BE49-F238E27FC236}">
                <a16:creationId xmlns:a16="http://schemas.microsoft.com/office/drawing/2014/main" xmlns="" id="{15367CE1-7181-42FC-AC58-F0C21B794B13}"/>
              </a:ext>
            </a:extLst>
          </p:cNvPr>
          <p:cNvSpPr txBox="1"/>
          <p:nvPr/>
        </p:nvSpPr>
        <p:spPr>
          <a:xfrm>
            <a:off x="11433401" y="3511191"/>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a:gradFill>
                <a:gsLst>
                  <a:gs pos="2917">
                    <a:schemeClr val="tx1"/>
                  </a:gs>
                  <a:gs pos="30000">
                    <a:schemeClr val="tx1"/>
                  </a:gs>
                </a:gsLst>
                <a:lin ang="5400000" scaled="0"/>
              </a:gradFill>
            </a:endParaRPr>
          </a:p>
        </p:txBody>
      </p:sp>
      <p:sp>
        <p:nvSpPr>
          <p:cNvPr id="53" name="Rectangle 52">
            <a:extLst>
              <a:ext uri="{FF2B5EF4-FFF2-40B4-BE49-F238E27FC236}">
                <a16:creationId xmlns:a16="http://schemas.microsoft.com/office/drawing/2014/main" xmlns="" id="{1DD47C57-1623-4442-A108-24D8618681EF}"/>
              </a:ext>
            </a:extLst>
          </p:cNvPr>
          <p:cNvSpPr/>
          <p:nvPr/>
        </p:nvSpPr>
        <p:spPr bwMode="auto">
          <a:xfrm>
            <a:off x="8648539" y="1428626"/>
            <a:ext cx="2205690" cy="400074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54" name="Group 53">
            <a:extLst>
              <a:ext uri="{FF2B5EF4-FFF2-40B4-BE49-F238E27FC236}">
                <a16:creationId xmlns:a16="http://schemas.microsoft.com/office/drawing/2014/main" xmlns="" id="{B15F5F17-EFA8-4D44-B7C1-FB1D8AB7A6A0}"/>
              </a:ext>
            </a:extLst>
          </p:cNvPr>
          <p:cNvGrpSpPr>
            <a:grpSpLocks noChangeAspect="1"/>
          </p:cNvGrpSpPr>
          <p:nvPr/>
        </p:nvGrpSpPr>
        <p:grpSpPr>
          <a:xfrm>
            <a:off x="8891723" y="4992232"/>
            <a:ext cx="350654" cy="302239"/>
            <a:chOff x="9192685" y="1928657"/>
            <a:chExt cx="644698" cy="555680"/>
          </a:xfrm>
        </p:grpSpPr>
        <p:sp>
          <p:nvSpPr>
            <p:cNvPr id="55" name="Star: 4 Points 8">
              <a:extLst>
                <a:ext uri="{FF2B5EF4-FFF2-40B4-BE49-F238E27FC236}">
                  <a16:creationId xmlns:a16="http://schemas.microsoft.com/office/drawing/2014/main" xmlns="" id="{1D88D969-8C9B-4C7A-A99D-C84DE73227C9}"/>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6" name="Star: 4 Points 8">
              <a:extLst>
                <a:ext uri="{FF2B5EF4-FFF2-40B4-BE49-F238E27FC236}">
                  <a16:creationId xmlns:a16="http://schemas.microsoft.com/office/drawing/2014/main" xmlns="" id="{E221A91D-AB30-4D15-8493-ED997492D2B1}"/>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7" name="Oval 56">
              <a:extLst>
                <a:ext uri="{FF2B5EF4-FFF2-40B4-BE49-F238E27FC236}">
                  <a16:creationId xmlns:a16="http://schemas.microsoft.com/office/drawing/2014/main" xmlns="" id="{727648C5-28CF-4108-917A-BECB977D6EC8}"/>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8" name="Oval 9">
              <a:extLst>
                <a:ext uri="{FF2B5EF4-FFF2-40B4-BE49-F238E27FC236}">
                  <a16:creationId xmlns:a16="http://schemas.microsoft.com/office/drawing/2014/main" xmlns="" id="{8FD47842-1A0B-4588-9C51-08B3DA8B8A86}"/>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63" name="Cylinder 513">
            <a:extLst>
              <a:ext uri="{FF2B5EF4-FFF2-40B4-BE49-F238E27FC236}">
                <a16:creationId xmlns:a16="http://schemas.microsoft.com/office/drawing/2014/main" xmlns="" id="{9D385C66-8364-4545-BE93-C236C966F4EE}"/>
              </a:ext>
            </a:extLst>
          </p:cNvPr>
          <p:cNvSpPr/>
          <p:nvPr/>
        </p:nvSpPr>
        <p:spPr bwMode="auto">
          <a:xfrm>
            <a:off x="8734903" y="3150674"/>
            <a:ext cx="441854" cy="58048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cxnSp>
        <p:nvCxnSpPr>
          <p:cNvPr id="66" name="Straight Arrow Connector 65">
            <a:extLst>
              <a:ext uri="{FF2B5EF4-FFF2-40B4-BE49-F238E27FC236}">
                <a16:creationId xmlns:a16="http://schemas.microsoft.com/office/drawing/2014/main" xmlns="" id="{E32CA5C2-60C0-49C5-8B3D-3039E0B13067}"/>
              </a:ext>
            </a:extLst>
          </p:cNvPr>
          <p:cNvCxnSpPr>
            <a:cxnSpLocks/>
          </p:cNvCxnSpPr>
          <p:nvPr/>
        </p:nvCxnSpPr>
        <p:spPr>
          <a:xfrm>
            <a:off x="7856342" y="3428998"/>
            <a:ext cx="63745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a:extLst>
              <a:ext uri="{FF2B5EF4-FFF2-40B4-BE49-F238E27FC236}">
                <a16:creationId xmlns:a16="http://schemas.microsoft.com/office/drawing/2014/main" xmlns="" id="{E5D9F6F9-E699-4C93-88C9-3987731FA78C}"/>
              </a:ext>
            </a:extLst>
          </p:cNvPr>
          <p:cNvGrpSpPr/>
          <p:nvPr/>
        </p:nvGrpSpPr>
        <p:grpSpPr>
          <a:xfrm>
            <a:off x="10062703" y="3245507"/>
            <a:ext cx="402639" cy="361217"/>
            <a:chOff x="1275510" y="6072184"/>
            <a:chExt cx="508602" cy="456278"/>
          </a:xfrm>
        </p:grpSpPr>
        <p:grpSp>
          <p:nvGrpSpPr>
            <p:cNvPr id="34" name="Group 33">
              <a:extLst>
                <a:ext uri="{FF2B5EF4-FFF2-40B4-BE49-F238E27FC236}">
                  <a16:creationId xmlns:a16="http://schemas.microsoft.com/office/drawing/2014/main" xmlns="" id="{F67FD663-B113-49B1-A1E2-EFE5E2B43FB4}"/>
                </a:ext>
              </a:extLst>
            </p:cNvPr>
            <p:cNvGrpSpPr/>
            <p:nvPr/>
          </p:nvGrpSpPr>
          <p:grpSpPr>
            <a:xfrm>
              <a:off x="1275510" y="6224570"/>
              <a:ext cx="508602" cy="151498"/>
              <a:chOff x="551886" y="4945335"/>
              <a:chExt cx="508602" cy="151498"/>
            </a:xfrm>
          </p:grpSpPr>
          <p:sp>
            <p:nvSpPr>
              <p:cNvPr id="43" name="Rectangle 42">
                <a:extLst>
                  <a:ext uri="{FF2B5EF4-FFF2-40B4-BE49-F238E27FC236}">
                    <a16:creationId xmlns:a16="http://schemas.microsoft.com/office/drawing/2014/main" xmlns="" id="{BABBE927-E41A-4987-B0B1-F2BE05DD4CA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4" name="Oval 43">
                <a:extLst>
                  <a:ext uri="{FF2B5EF4-FFF2-40B4-BE49-F238E27FC236}">
                    <a16:creationId xmlns:a16="http://schemas.microsoft.com/office/drawing/2014/main" xmlns="" id="{DCB8F294-8196-45BC-A1CC-7E8223BB51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xmlns="" id="{01D40131-6F1D-4C11-8A8F-F13F92BD6F7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xmlns="" id="{9772A5F2-8C57-4FAB-99C4-43013EAF9BFE}"/>
                </a:ext>
              </a:extLst>
            </p:cNvPr>
            <p:cNvGrpSpPr/>
            <p:nvPr/>
          </p:nvGrpSpPr>
          <p:grpSpPr>
            <a:xfrm>
              <a:off x="1275510" y="6376964"/>
              <a:ext cx="508602" cy="151498"/>
              <a:chOff x="551886" y="4945335"/>
              <a:chExt cx="508602" cy="151498"/>
            </a:xfrm>
          </p:grpSpPr>
          <p:sp>
            <p:nvSpPr>
              <p:cNvPr id="40" name="Rectangle 39">
                <a:extLst>
                  <a:ext uri="{FF2B5EF4-FFF2-40B4-BE49-F238E27FC236}">
                    <a16:creationId xmlns:a16="http://schemas.microsoft.com/office/drawing/2014/main" xmlns="" id="{BBBDADDA-6C46-4CD6-BCEE-9EB05F8D6FE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1" name="Oval 40">
                <a:extLst>
                  <a:ext uri="{FF2B5EF4-FFF2-40B4-BE49-F238E27FC236}">
                    <a16:creationId xmlns:a16="http://schemas.microsoft.com/office/drawing/2014/main" xmlns="" id="{8BF08077-AC7C-421A-B0CD-F2A2CB6996C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2" name="Straight Connector 41">
                <a:extLst>
                  <a:ext uri="{FF2B5EF4-FFF2-40B4-BE49-F238E27FC236}">
                    <a16:creationId xmlns:a16="http://schemas.microsoft.com/office/drawing/2014/main" xmlns="" id="{D84D8344-61B6-4F95-9FD5-3CC003B45C4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xmlns="" id="{C668C89A-BB7B-481A-A3C8-E24FF1D28B7D}"/>
                </a:ext>
              </a:extLst>
            </p:cNvPr>
            <p:cNvGrpSpPr/>
            <p:nvPr/>
          </p:nvGrpSpPr>
          <p:grpSpPr>
            <a:xfrm>
              <a:off x="1275510" y="6072184"/>
              <a:ext cx="508602" cy="151498"/>
              <a:chOff x="551886" y="4945335"/>
              <a:chExt cx="508602" cy="151498"/>
            </a:xfrm>
          </p:grpSpPr>
          <p:sp>
            <p:nvSpPr>
              <p:cNvPr id="37" name="Rectangle 36">
                <a:extLst>
                  <a:ext uri="{FF2B5EF4-FFF2-40B4-BE49-F238E27FC236}">
                    <a16:creationId xmlns:a16="http://schemas.microsoft.com/office/drawing/2014/main" xmlns="" id="{E9D84F24-632C-4436-9785-596BA6361E6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8" name="Oval 37">
                <a:extLst>
                  <a:ext uri="{FF2B5EF4-FFF2-40B4-BE49-F238E27FC236}">
                    <a16:creationId xmlns:a16="http://schemas.microsoft.com/office/drawing/2014/main" xmlns="" id="{0984E382-BB14-4C7C-802E-83CD37A192B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xmlns="" id="{EC8E4295-E746-41FC-BFF2-9CD3D9CA090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46" name="Group 45">
            <a:extLst>
              <a:ext uri="{FF2B5EF4-FFF2-40B4-BE49-F238E27FC236}">
                <a16:creationId xmlns:a16="http://schemas.microsoft.com/office/drawing/2014/main" xmlns="" id="{5DDFA600-E6D9-4076-894D-3403CDE100E5}"/>
              </a:ext>
            </a:extLst>
          </p:cNvPr>
          <p:cNvGrpSpPr/>
          <p:nvPr/>
        </p:nvGrpSpPr>
        <p:grpSpPr>
          <a:xfrm>
            <a:off x="10059235" y="4171297"/>
            <a:ext cx="402639" cy="361217"/>
            <a:chOff x="1275510" y="6072184"/>
            <a:chExt cx="508602" cy="456278"/>
          </a:xfrm>
        </p:grpSpPr>
        <p:grpSp>
          <p:nvGrpSpPr>
            <p:cNvPr id="47" name="Group 46">
              <a:extLst>
                <a:ext uri="{FF2B5EF4-FFF2-40B4-BE49-F238E27FC236}">
                  <a16:creationId xmlns:a16="http://schemas.microsoft.com/office/drawing/2014/main" xmlns="" id="{AAF78699-7622-40F5-9B76-DDA44D75D044}"/>
                </a:ext>
              </a:extLst>
            </p:cNvPr>
            <p:cNvGrpSpPr/>
            <p:nvPr/>
          </p:nvGrpSpPr>
          <p:grpSpPr>
            <a:xfrm>
              <a:off x="1275510" y="6224570"/>
              <a:ext cx="508602" cy="151498"/>
              <a:chOff x="551886" y="4945335"/>
              <a:chExt cx="508602" cy="151498"/>
            </a:xfrm>
          </p:grpSpPr>
          <p:sp>
            <p:nvSpPr>
              <p:cNvPr id="85" name="Rectangle 84">
                <a:extLst>
                  <a:ext uri="{FF2B5EF4-FFF2-40B4-BE49-F238E27FC236}">
                    <a16:creationId xmlns:a16="http://schemas.microsoft.com/office/drawing/2014/main" xmlns="" id="{79477406-3FE2-4BB4-ACCC-63F86BC546D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xmlns="" id="{F50BA691-F44F-4A4F-8FAD-97AEE8D1687E}"/>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xmlns="" id="{8613E1D7-A5BD-428D-BCA3-D0DE3124E94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xmlns="" id="{5C28CFA6-182D-4A98-B028-07755512A64F}"/>
                </a:ext>
              </a:extLst>
            </p:cNvPr>
            <p:cNvGrpSpPr/>
            <p:nvPr/>
          </p:nvGrpSpPr>
          <p:grpSpPr>
            <a:xfrm>
              <a:off x="1275510" y="6376964"/>
              <a:ext cx="508602" cy="151498"/>
              <a:chOff x="551886" y="4945335"/>
              <a:chExt cx="508602" cy="151498"/>
            </a:xfrm>
          </p:grpSpPr>
          <p:sp>
            <p:nvSpPr>
              <p:cNvPr id="82" name="Rectangle 81">
                <a:extLst>
                  <a:ext uri="{FF2B5EF4-FFF2-40B4-BE49-F238E27FC236}">
                    <a16:creationId xmlns:a16="http://schemas.microsoft.com/office/drawing/2014/main" xmlns="" id="{D3C86775-18F5-4196-BC4F-33FAF4D18F61}"/>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83" name="Oval 82">
                <a:extLst>
                  <a:ext uri="{FF2B5EF4-FFF2-40B4-BE49-F238E27FC236}">
                    <a16:creationId xmlns:a16="http://schemas.microsoft.com/office/drawing/2014/main" xmlns="" id="{A7310EC6-DD0F-48C7-AC3E-107115D053A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xmlns="" id="{DF127CF6-937F-411A-BDB2-818521CE267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xmlns="" id="{F73FCC34-FDC9-4DCF-80C8-1BCD4F51BD20}"/>
                </a:ext>
              </a:extLst>
            </p:cNvPr>
            <p:cNvGrpSpPr/>
            <p:nvPr/>
          </p:nvGrpSpPr>
          <p:grpSpPr>
            <a:xfrm>
              <a:off x="1275510" y="6072184"/>
              <a:ext cx="508602" cy="151498"/>
              <a:chOff x="551886" y="4945335"/>
              <a:chExt cx="508602" cy="151498"/>
            </a:xfrm>
          </p:grpSpPr>
          <p:sp>
            <p:nvSpPr>
              <p:cNvPr id="50" name="Rectangle 49">
                <a:extLst>
                  <a:ext uri="{FF2B5EF4-FFF2-40B4-BE49-F238E27FC236}">
                    <a16:creationId xmlns:a16="http://schemas.microsoft.com/office/drawing/2014/main" xmlns="" id="{2CB46217-9B9E-4063-83AA-5551D933353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2" name="Oval 51">
                <a:extLst>
                  <a:ext uri="{FF2B5EF4-FFF2-40B4-BE49-F238E27FC236}">
                    <a16:creationId xmlns:a16="http://schemas.microsoft.com/office/drawing/2014/main" xmlns="" id="{490713EC-37B4-4665-A836-FF58D00C4B1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81" name="Straight Connector 80">
                <a:extLst>
                  <a:ext uri="{FF2B5EF4-FFF2-40B4-BE49-F238E27FC236}">
                    <a16:creationId xmlns:a16="http://schemas.microsoft.com/office/drawing/2014/main" xmlns="" id="{C4C8FD20-9A74-4CBA-A8B5-C5F682FC3C0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xmlns="" id="{4BC3EED6-67FD-4BBD-862C-46B2704B4A80}"/>
              </a:ext>
            </a:extLst>
          </p:cNvPr>
          <p:cNvGrpSpPr/>
          <p:nvPr/>
        </p:nvGrpSpPr>
        <p:grpSpPr>
          <a:xfrm>
            <a:off x="10068572" y="2208455"/>
            <a:ext cx="402639" cy="361217"/>
            <a:chOff x="1275510" y="6072184"/>
            <a:chExt cx="508602" cy="456278"/>
          </a:xfrm>
        </p:grpSpPr>
        <p:grpSp>
          <p:nvGrpSpPr>
            <p:cNvPr id="89" name="Group 88">
              <a:extLst>
                <a:ext uri="{FF2B5EF4-FFF2-40B4-BE49-F238E27FC236}">
                  <a16:creationId xmlns:a16="http://schemas.microsoft.com/office/drawing/2014/main" xmlns="" id="{2DEDE68F-096F-4FD5-81C2-BC6019A10AC7}"/>
                </a:ext>
              </a:extLst>
            </p:cNvPr>
            <p:cNvGrpSpPr/>
            <p:nvPr/>
          </p:nvGrpSpPr>
          <p:grpSpPr>
            <a:xfrm>
              <a:off x="1275510" y="6224570"/>
              <a:ext cx="508602" cy="151498"/>
              <a:chOff x="551886" y="4945335"/>
              <a:chExt cx="508602" cy="151498"/>
            </a:xfrm>
          </p:grpSpPr>
          <p:sp>
            <p:nvSpPr>
              <p:cNvPr id="98" name="Rectangle 97">
                <a:extLst>
                  <a:ext uri="{FF2B5EF4-FFF2-40B4-BE49-F238E27FC236}">
                    <a16:creationId xmlns:a16="http://schemas.microsoft.com/office/drawing/2014/main" xmlns="" id="{CED03015-B29F-4665-BE24-4B15AA227F23}"/>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9" name="Oval 98">
                <a:extLst>
                  <a:ext uri="{FF2B5EF4-FFF2-40B4-BE49-F238E27FC236}">
                    <a16:creationId xmlns:a16="http://schemas.microsoft.com/office/drawing/2014/main" xmlns="" id="{B40B8A56-2FBD-4F36-8CC8-39DF3497F0C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00" name="Straight Connector 99">
                <a:extLst>
                  <a:ext uri="{FF2B5EF4-FFF2-40B4-BE49-F238E27FC236}">
                    <a16:creationId xmlns:a16="http://schemas.microsoft.com/office/drawing/2014/main" xmlns="" id="{8082E762-933D-471B-AE0E-FB57C7D6874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xmlns="" id="{DDAF3ECA-7713-4775-A688-72079458DD0B}"/>
                </a:ext>
              </a:extLst>
            </p:cNvPr>
            <p:cNvGrpSpPr/>
            <p:nvPr/>
          </p:nvGrpSpPr>
          <p:grpSpPr>
            <a:xfrm>
              <a:off x="1275510" y="6376964"/>
              <a:ext cx="508602" cy="151498"/>
              <a:chOff x="551886" y="4945335"/>
              <a:chExt cx="508602" cy="151498"/>
            </a:xfrm>
          </p:grpSpPr>
          <p:sp>
            <p:nvSpPr>
              <p:cNvPr id="95" name="Rectangle 94">
                <a:extLst>
                  <a:ext uri="{FF2B5EF4-FFF2-40B4-BE49-F238E27FC236}">
                    <a16:creationId xmlns:a16="http://schemas.microsoft.com/office/drawing/2014/main" xmlns="" id="{688DFC56-F5B1-4C6F-A276-47A1E825A8E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xmlns="" id="{8F211C25-E17E-4873-A983-199B09C5C64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xmlns="" id="{86DE5985-2A7B-439B-9AF3-4436653D651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xmlns="" id="{1CBC5D1B-2E84-45B1-B074-F637D659EADB}"/>
                </a:ext>
              </a:extLst>
            </p:cNvPr>
            <p:cNvGrpSpPr/>
            <p:nvPr/>
          </p:nvGrpSpPr>
          <p:grpSpPr>
            <a:xfrm>
              <a:off x="1275510" y="6072184"/>
              <a:ext cx="508602" cy="151498"/>
              <a:chOff x="551886" y="4945335"/>
              <a:chExt cx="508602" cy="151498"/>
            </a:xfrm>
          </p:grpSpPr>
          <p:sp>
            <p:nvSpPr>
              <p:cNvPr id="92" name="Rectangle 91">
                <a:extLst>
                  <a:ext uri="{FF2B5EF4-FFF2-40B4-BE49-F238E27FC236}">
                    <a16:creationId xmlns:a16="http://schemas.microsoft.com/office/drawing/2014/main" xmlns="" id="{DA1BD570-3F56-4655-AD78-113DC62EC17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xmlns="" id="{B83FDAA5-9071-4CAD-AE44-37772ABF2CDC}"/>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xmlns="" id="{26C84037-AA32-4253-B324-EBE674CCA021}"/>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02" name="Group 101">
            <a:extLst>
              <a:ext uri="{FF2B5EF4-FFF2-40B4-BE49-F238E27FC236}">
                <a16:creationId xmlns:a16="http://schemas.microsoft.com/office/drawing/2014/main" xmlns="" id="{73F1E618-ED79-4E08-8167-536012D1D89F}"/>
              </a:ext>
            </a:extLst>
          </p:cNvPr>
          <p:cNvGrpSpPr/>
          <p:nvPr/>
        </p:nvGrpSpPr>
        <p:grpSpPr>
          <a:xfrm>
            <a:off x="7110192" y="3221771"/>
            <a:ext cx="549222" cy="424360"/>
            <a:chOff x="7203621" y="2226683"/>
            <a:chExt cx="482317" cy="372664"/>
          </a:xfrm>
        </p:grpSpPr>
        <p:grpSp>
          <p:nvGrpSpPr>
            <p:cNvPr id="105" name="Group 104">
              <a:extLst>
                <a:ext uri="{FF2B5EF4-FFF2-40B4-BE49-F238E27FC236}">
                  <a16:creationId xmlns:a16="http://schemas.microsoft.com/office/drawing/2014/main" xmlns="" id="{C97D68C7-6B01-4D87-A18E-1A35E0C50FE9}"/>
                </a:ext>
              </a:extLst>
            </p:cNvPr>
            <p:cNvGrpSpPr/>
            <p:nvPr/>
          </p:nvGrpSpPr>
          <p:grpSpPr>
            <a:xfrm>
              <a:off x="7203621" y="2226683"/>
              <a:ext cx="482317" cy="372664"/>
              <a:chOff x="2107244" y="1575258"/>
              <a:chExt cx="310993" cy="343365"/>
            </a:xfrm>
            <a:noFill/>
          </p:grpSpPr>
          <p:sp>
            <p:nvSpPr>
              <p:cNvPr id="110" name="Rectangle 9">
                <a:extLst>
                  <a:ext uri="{FF2B5EF4-FFF2-40B4-BE49-F238E27FC236}">
                    <a16:creationId xmlns:a16="http://schemas.microsoft.com/office/drawing/2014/main" xmlns="" id="{384C8EB1-2B62-4E4C-BFA5-B25DD08DB427}"/>
                  </a:ext>
                </a:extLst>
              </p:cNvPr>
              <p:cNvSpPr>
                <a:spLocks noChangeArrowheads="1"/>
              </p:cNvSpPr>
              <p:nvPr/>
            </p:nvSpPr>
            <p:spPr bwMode="auto">
              <a:xfrm>
                <a:off x="2107244" y="1575258"/>
                <a:ext cx="310993" cy="343365"/>
              </a:xfrm>
              <a:prstGeom prst="rect">
                <a:avLst/>
              </a:prstGeom>
              <a:solidFill>
                <a:srgbClr val="FFFFFF"/>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11" name="Line 10">
                <a:extLst>
                  <a:ext uri="{FF2B5EF4-FFF2-40B4-BE49-F238E27FC236}">
                    <a16:creationId xmlns:a16="http://schemas.microsoft.com/office/drawing/2014/main" xmlns="" id="{BD1F9008-30ED-46DC-AD78-070EB8A526C4}"/>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106" name="Group 105">
              <a:extLst>
                <a:ext uri="{FF2B5EF4-FFF2-40B4-BE49-F238E27FC236}">
                  <a16:creationId xmlns:a16="http://schemas.microsoft.com/office/drawing/2014/main" xmlns="" id="{E5E947FC-93BB-4A3A-A404-D5AD0346416C}"/>
                </a:ext>
              </a:extLst>
            </p:cNvPr>
            <p:cNvGrpSpPr/>
            <p:nvPr/>
          </p:nvGrpSpPr>
          <p:grpSpPr>
            <a:xfrm>
              <a:off x="7543900" y="2252646"/>
              <a:ext cx="103855" cy="25964"/>
              <a:chOff x="2287367" y="1599181"/>
              <a:chExt cx="95690" cy="23923"/>
            </a:xfrm>
            <a:noFill/>
          </p:grpSpPr>
          <p:sp>
            <p:nvSpPr>
              <p:cNvPr id="107" name="Oval 11">
                <a:extLst>
                  <a:ext uri="{FF2B5EF4-FFF2-40B4-BE49-F238E27FC236}">
                    <a16:creationId xmlns:a16="http://schemas.microsoft.com/office/drawing/2014/main" xmlns="" id="{CF4CC08C-0529-4AB6-83BD-85AC8316C0CB}"/>
                  </a:ext>
                </a:extLst>
              </p:cNvPr>
              <p:cNvSpPr>
                <a:spLocks noChangeArrowheads="1"/>
              </p:cNvSpPr>
              <p:nvPr/>
            </p:nvSpPr>
            <p:spPr bwMode="auto">
              <a:xfrm>
                <a:off x="2287367"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08" name="Oval 12">
                <a:extLst>
                  <a:ext uri="{FF2B5EF4-FFF2-40B4-BE49-F238E27FC236}">
                    <a16:creationId xmlns:a16="http://schemas.microsoft.com/office/drawing/2014/main" xmlns="" id="{36935FAC-CB42-497B-AD47-3021E285227D}"/>
                  </a:ext>
                </a:extLst>
              </p:cNvPr>
              <p:cNvSpPr>
                <a:spLocks noChangeArrowheads="1"/>
              </p:cNvSpPr>
              <p:nvPr/>
            </p:nvSpPr>
            <p:spPr bwMode="auto">
              <a:xfrm>
                <a:off x="2323908"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109" name="Oval 13">
                <a:extLst>
                  <a:ext uri="{FF2B5EF4-FFF2-40B4-BE49-F238E27FC236}">
                    <a16:creationId xmlns:a16="http://schemas.microsoft.com/office/drawing/2014/main" xmlns="" id="{D5D839E5-8BA5-4B88-BEC7-D28654D6172F}"/>
                  </a:ext>
                </a:extLst>
              </p:cNvPr>
              <p:cNvSpPr>
                <a:spLocks noChangeArrowheads="1"/>
              </p:cNvSpPr>
              <p:nvPr/>
            </p:nvSpPr>
            <p:spPr bwMode="auto">
              <a:xfrm>
                <a:off x="2359134" y="1599181"/>
                <a:ext cx="23923" cy="23923"/>
              </a:xfrm>
              <a:prstGeom prst="ellipse">
                <a:avLst/>
              </a:prstGeom>
              <a:grp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4" name="Left Brace 3">
            <a:extLst>
              <a:ext uri="{FF2B5EF4-FFF2-40B4-BE49-F238E27FC236}">
                <a16:creationId xmlns:a16="http://schemas.microsoft.com/office/drawing/2014/main" xmlns="" id="{2A42A844-24B3-4120-8C37-7AC7E0DFB952}"/>
              </a:ext>
            </a:extLst>
          </p:cNvPr>
          <p:cNvSpPr/>
          <p:nvPr/>
        </p:nvSpPr>
        <p:spPr>
          <a:xfrm>
            <a:off x="9459100" y="2026275"/>
            <a:ext cx="226454" cy="2797444"/>
          </a:xfrm>
          <a:prstGeom prst="leftBrace">
            <a:avLst/>
          </a:prstGeom>
          <a:ln w="19050">
            <a:solidFill>
              <a:schemeClr val="bg1">
                <a:lumMod val="5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1" name="Picture 60">
            <a:extLst>
              <a:ext uri="{FF2B5EF4-FFF2-40B4-BE49-F238E27FC236}">
                <a16:creationId xmlns:a16="http://schemas.microsoft.com/office/drawing/2014/main" xmlns="" id="{4D5CD279-44D2-4682-9AB4-0DA8BCC7EBB8}"/>
              </a:ext>
            </a:extLst>
          </p:cNvPr>
          <p:cNvPicPr>
            <a:picLocks noChangeAspect="1"/>
          </p:cNvPicPr>
          <p:nvPr/>
        </p:nvPicPr>
        <p:blipFill>
          <a:blip r:embed="rId3"/>
          <a:stretch>
            <a:fillRect/>
          </a:stretch>
        </p:blipFill>
        <p:spPr>
          <a:xfrm>
            <a:off x="449702" y="3993424"/>
            <a:ext cx="4788503" cy="2574212"/>
          </a:xfrm>
          <a:prstGeom prst="rect">
            <a:avLst/>
          </a:prstGeom>
        </p:spPr>
      </p:pic>
    </p:spTree>
    <p:extLst>
      <p:ext uri="{BB962C8B-B14F-4D97-AF65-F5344CB8AC3E}">
        <p14:creationId xmlns:p14="http://schemas.microsoft.com/office/powerpoint/2010/main" xmlns="" val="324048505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xmlns="" id="{39803F09-636B-41CB-85F4-78B845E100A8}"/>
              </a:ext>
            </a:extLst>
          </p:cNvPr>
          <p:cNvSpPr txBox="1">
            <a:spLocks/>
          </p:cNvSpPr>
          <p:nvPr/>
        </p:nvSpPr>
        <p:spPr>
          <a:xfrm>
            <a:off x="101938" y="85869"/>
            <a:ext cx="115789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Arial" panose="020B0604020202020204" pitchFamily="34" charset="0"/>
                <a:cs typeface="Arial" panose="020B0604020202020204" pitchFamily="34" charset="0"/>
              </a:rPr>
              <a:t>Partitioning- Why Do We Do It In The First Place?</a:t>
            </a:r>
          </a:p>
        </p:txBody>
      </p:sp>
      <p:sp>
        <p:nvSpPr>
          <p:cNvPr id="5" name="Text Placeholder 5">
            <a:extLst>
              <a:ext uri="{FF2B5EF4-FFF2-40B4-BE49-F238E27FC236}">
                <a16:creationId xmlns:a16="http://schemas.microsoft.com/office/drawing/2014/main" xmlns="" id="{D2315BBA-D411-4B50-80B9-A550284AA6A8}"/>
              </a:ext>
            </a:extLst>
          </p:cNvPr>
          <p:cNvSpPr txBox="1">
            <a:spLocks/>
          </p:cNvSpPr>
          <p:nvPr/>
        </p:nvSpPr>
        <p:spPr>
          <a:xfrm>
            <a:off x="101938" y="1633053"/>
            <a:ext cx="10614378" cy="52249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800"/>
              </a:spcAft>
              <a:buFont typeface="Arial" panose="020B0604020202020204" pitchFamily="34" charset="0"/>
              <a:buNone/>
              <a:defRPr sz="1800" kern="1200" spc="0" baseline="0">
                <a:solidFill>
                  <a:schemeClr val="tx1"/>
                </a:solidFill>
                <a:latin typeface="+mn-lt"/>
                <a:ea typeface="+mn-ea"/>
                <a:cs typeface="+mn-cs"/>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1600" kern="1200" spc="0" baseline="0" dirty="0" smtClean="0">
                <a:solidFill>
                  <a:schemeClr val="tx1"/>
                </a:solidFill>
                <a:latin typeface="+mn-lt"/>
                <a:ea typeface="+mn-ea"/>
                <a:cs typeface="Times New Roman" panose="02020603050405020304" pitchFamily="18" charset="0"/>
              </a:defRPr>
            </a:lvl2pPr>
            <a:lvl3pPr marL="569913" indent="-228600" algn="l" defTabSz="762000" rtl="0" eaLnBrk="1" latinLnBrk="0" hangingPunct="1">
              <a:lnSpc>
                <a:spcPct val="90000"/>
              </a:lnSpc>
              <a:spcBef>
                <a:spcPts val="500"/>
              </a:spcBef>
              <a:buClr>
                <a:schemeClr val="tx2"/>
              </a:buClr>
              <a:buFont typeface="Arial" panose="020B0604020202020204" pitchFamily="34" charset="0"/>
              <a:buChar char="•"/>
              <a:defRPr sz="1200" kern="1200" spc="0" baseline="0">
                <a:solidFill>
                  <a:schemeClr val="tx1"/>
                </a:solidFill>
                <a:latin typeface="+mn-lt"/>
                <a:ea typeface="+mn-ea"/>
                <a:cs typeface="+mn-cs"/>
              </a:defRPr>
            </a:lvl3pPr>
            <a:lvl4pPr marL="914400" indent="-228600" algn="l" defTabSz="762000" rtl="0" eaLnBrk="1" latinLnBrk="0" hangingPunct="1">
              <a:lnSpc>
                <a:spcPct val="90000"/>
              </a:lnSpc>
              <a:spcBef>
                <a:spcPts val="500"/>
              </a:spcBef>
              <a:buClr>
                <a:schemeClr val="tx2"/>
              </a:buClr>
              <a:buFont typeface="Arial" panose="020B0604020202020204" pitchFamily="34" charset="0"/>
              <a:buChar char="•"/>
              <a:defRPr sz="1100" kern="1200" spc="0" baseline="0">
                <a:solidFill>
                  <a:schemeClr val="tx1"/>
                </a:solidFill>
                <a:latin typeface="+mn-lt"/>
                <a:ea typeface="+mn-ea"/>
                <a:cs typeface="+mn-cs"/>
              </a:defRPr>
            </a:lvl4pPr>
            <a:lvl5pPr marL="1258888" indent="-228600" algn="l" defTabSz="762000" rtl="0" eaLnBrk="1" latinLnBrk="0" hangingPunct="1">
              <a:lnSpc>
                <a:spcPct val="90000"/>
              </a:lnSpc>
              <a:spcBef>
                <a:spcPts val="500"/>
              </a:spcBef>
              <a:buClr>
                <a:schemeClr val="tx2"/>
              </a:buClr>
              <a:buFont typeface="Arial" panose="020B0604020202020204" pitchFamily="34" charset="0"/>
              <a:buChar char="•"/>
              <a:defRPr sz="110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latin typeface="Arial" panose="020B0604020202020204" pitchFamily="34" charset="0"/>
                <a:cs typeface="Arial" panose="020B0604020202020204" pitchFamily="34" charset="0"/>
              </a:rPr>
              <a:t>As data size grows, instead of buying more machines (scaling up) we distribute our data across multiple machines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Each machine is responsible for serving subset of the data.</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Analogy: Working in a team</a:t>
            </a:r>
          </a:p>
          <a:p>
            <a:endParaRPr lang="en-US" sz="2800" dirty="0"/>
          </a:p>
        </p:txBody>
      </p:sp>
    </p:spTree>
    <p:extLst>
      <p:ext uri="{BB962C8B-B14F-4D97-AF65-F5344CB8AC3E}">
        <p14:creationId xmlns:p14="http://schemas.microsoft.com/office/powerpoint/2010/main" xmlns="" val="218264451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5B725B9-2ED1-4CBE-BD14-D2E36CDF8E02}"/>
              </a:ext>
            </a:extLst>
          </p:cNvPr>
          <p:cNvSpPr>
            <a:spLocks noGrp="1"/>
          </p:cNvSpPr>
          <p:nvPr>
            <p:ph type="title"/>
          </p:nvPr>
        </p:nvSpPr>
        <p:spPr>
          <a:xfrm>
            <a:off x="337851" y="54894"/>
            <a:ext cx="10515600" cy="1325563"/>
          </a:xfrm>
        </p:spPr>
        <p:txBody>
          <a:bodyPr>
            <a:normAutofit/>
          </a:bodyPr>
          <a:lstStyle/>
          <a:p>
            <a:r>
              <a:rPr lang="en-US" sz="4000" dirty="0">
                <a:latin typeface="Arial" panose="020B0604020202020204" pitchFamily="34" charset="0"/>
                <a:cs typeface="Arial" panose="020B0604020202020204" pitchFamily="34" charset="0"/>
              </a:rPr>
              <a:t>Partitioning</a:t>
            </a:r>
          </a:p>
        </p:txBody>
      </p:sp>
      <p:sp>
        <p:nvSpPr>
          <p:cNvPr id="7" name="Content Placeholder 2">
            <a:extLst>
              <a:ext uri="{FF2B5EF4-FFF2-40B4-BE49-F238E27FC236}">
                <a16:creationId xmlns:a16="http://schemas.microsoft.com/office/drawing/2014/main" xmlns="" id="{EC36CE53-4A34-49C2-936E-6613CCAF8DFD}"/>
              </a:ext>
            </a:extLst>
          </p:cNvPr>
          <p:cNvSpPr txBox="1">
            <a:spLocks/>
          </p:cNvSpPr>
          <p:nvPr/>
        </p:nvSpPr>
        <p:spPr>
          <a:xfrm>
            <a:off x="337851" y="1788986"/>
            <a:ext cx="11015949"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Logical partition: Stores all data associated with the same partition key value</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Physical partition: Fixed amount of reserved SSD-backed storage + compute.</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Cosmos DB distributes logical partitions among a smaller number of physical partitions.</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From user’s perspective: define 1 partition key per container</a:t>
            </a:r>
          </a:p>
          <a:p>
            <a:pPr marL="0"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xmlns="" val="239107686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60F671-8610-49FC-9551-3F03FAA1B36E}"/>
              </a:ext>
            </a:extLst>
          </p:cNvPr>
          <p:cNvSpPr>
            <a:spLocks noGrp="1"/>
          </p:cNvSpPr>
          <p:nvPr>
            <p:ph type="title"/>
          </p:nvPr>
        </p:nvSpPr>
        <p:spPr>
          <a:xfrm>
            <a:off x="269240" y="289513"/>
            <a:ext cx="11655840" cy="899665"/>
          </a:xfrm>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111" name="Title 1">
            <a:extLst>
              <a:ext uri="{FF2B5EF4-FFF2-40B4-BE49-F238E27FC236}">
                <a16:creationId xmlns:a16="http://schemas.microsoft.com/office/drawing/2014/main" xmlns="" id="{7E994518-9D44-421F-9D96-EEFB0900354B}"/>
              </a:ext>
            </a:extLst>
          </p:cNvPr>
          <p:cNvSpPr txBox="1">
            <a:spLocks/>
          </p:cNvSpPr>
          <p:nvPr/>
        </p:nvSpPr>
        <p:spPr>
          <a:xfrm>
            <a:off x="269240" y="289513"/>
            <a:ext cx="11655840" cy="899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Partitions</a:t>
            </a:r>
          </a:p>
        </p:txBody>
      </p:sp>
      <p:sp>
        <p:nvSpPr>
          <p:cNvPr id="112" name="TextBox 111">
            <a:extLst>
              <a:ext uri="{FF2B5EF4-FFF2-40B4-BE49-F238E27FC236}">
                <a16:creationId xmlns:a16="http://schemas.microsoft.com/office/drawing/2014/main" xmlns="" id="{8B0F0041-8DB1-427F-A846-35E429BF396C}"/>
              </a:ext>
            </a:extLst>
          </p:cNvPr>
          <p:cNvSpPr txBox="1"/>
          <p:nvPr/>
        </p:nvSpPr>
        <p:spPr>
          <a:xfrm>
            <a:off x="5676287" y="2928030"/>
            <a:ext cx="1440000" cy="794064"/>
          </a:xfrm>
          <a:prstGeom prst="rect">
            <a:avLst/>
          </a:prstGeom>
          <a:noFill/>
        </p:spPr>
        <p:txBody>
          <a:bodyPr wrap="square" lIns="182880" tIns="146304" rIns="182880" bIns="146304" rtlCol="0">
            <a:spAutoFit/>
          </a:bodyPr>
          <a:lstStyle/>
          <a:p>
            <a:pPr defTabSz="914377">
              <a:lnSpc>
                <a:spcPct val="90000"/>
              </a:lnSpc>
              <a:spcAft>
                <a:spcPts val="600"/>
              </a:spcAft>
            </a:pPr>
            <a:r>
              <a:rPr lang="en-US" sz="3600" b="1" dirty="0">
                <a:gradFill>
                  <a:gsLst>
                    <a:gs pos="2917">
                      <a:srgbClr val="505050"/>
                    </a:gs>
                    <a:gs pos="30000">
                      <a:srgbClr val="505050"/>
                    </a:gs>
                  </a:gsLst>
                  <a:lin ang="5400000" scaled="0"/>
                </a:gradFill>
                <a:latin typeface="Arial" panose="020B0604020202020204" pitchFamily="34" charset="0"/>
              </a:rPr>
              <a:t>….</a:t>
            </a:r>
          </a:p>
        </p:txBody>
      </p:sp>
      <p:sp>
        <p:nvSpPr>
          <p:cNvPr id="130" name="TextBox 129">
            <a:extLst>
              <a:ext uri="{FF2B5EF4-FFF2-40B4-BE49-F238E27FC236}">
                <a16:creationId xmlns:a16="http://schemas.microsoft.com/office/drawing/2014/main" xmlns="" id="{77693A3B-063F-4D62-9B4C-D366E9ECDAD6}"/>
              </a:ext>
            </a:extLst>
          </p:cNvPr>
          <p:cNvSpPr txBox="1"/>
          <p:nvPr/>
        </p:nvSpPr>
        <p:spPr>
          <a:xfrm>
            <a:off x="4230837" y="1558028"/>
            <a:ext cx="2470977" cy="627865"/>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r>
              <a:rPr lang="en-US" sz="1800" dirty="0">
                <a:solidFill>
                  <a:srgbClr val="0078D7"/>
                </a:solidFill>
                <a:latin typeface="Arial" panose="020B0604020202020204" pitchFamily="34" charset="0"/>
                <a:cs typeface="Arial" panose="020B0604020202020204" pitchFamily="34" charset="0"/>
              </a:rPr>
              <a:t>hash(City ID)</a:t>
            </a:r>
          </a:p>
        </p:txBody>
      </p:sp>
      <p:cxnSp>
        <p:nvCxnSpPr>
          <p:cNvPr id="131" name="Straight Arrow Connector 130">
            <a:extLst>
              <a:ext uri="{FF2B5EF4-FFF2-40B4-BE49-F238E27FC236}">
                <a16:creationId xmlns:a16="http://schemas.microsoft.com/office/drawing/2014/main" xmlns="" id="{274FB4EC-82A6-48EF-8FDA-08407486B63B}"/>
              </a:ext>
            </a:extLst>
          </p:cNvPr>
          <p:cNvCxnSpPr>
            <a:cxnSpLocks/>
          </p:cNvCxnSpPr>
          <p:nvPr/>
        </p:nvCxnSpPr>
        <p:spPr>
          <a:xfrm>
            <a:off x="4737585" y="2236369"/>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xmlns="" id="{D50F9F7A-CEF5-48A3-84FD-FA38D6B68D33}"/>
              </a:ext>
            </a:extLst>
          </p:cNvPr>
          <p:cNvCxnSpPr>
            <a:cxnSpLocks/>
          </p:cNvCxnSpPr>
          <p:nvPr/>
        </p:nvCxnSpPr>
        <p:spPr>
          <a:xfrm>
            <a:off x="6680599" y="2192357"/>
            <a:ext cx="1808764" cy="45421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xmlns="" id="{72CBC69F-DDE5-4074-9836-54C0F8BF4E1B}"/>
              </a:ext>
            </a:extLst>
          </p:cNvPr>
          <p:cNvGrpSpPr/>
          <p:nvPr/>
        </p:nvGrpSpPr>
        <p:grpSpPr>
          <a:xfrm>
            <a:off x="834820" y="2195347"/>
            <a:ext cx="3500488" cy="3506023"/>
            <a:chOff x="1966391" y="2712977"/>
            <a:chExt cx="3500488" cy="3506023"/>
          </a:xfrm>
        </p:grpSpPr>
        <p:grpSp>
          <p:nvGrpSpPr>
            <p:cNvPr id="155" name="Group 154">
              <a:extLst>
                <a:ext uri="{FF2B5EF4-FFF2-40B4-BE49-F238E27FC236}">
                  <a16:creationId xmlns:a16="http://schemas.microsoft.com/office/drawing/2014/main" xmlns="" id="{55938189-B827-41C6-AF06-52833EDEB15C}"/>
                </a:ext>
              </a:extLst>
            </p:cNvPr>
            <p:cNvGrpSpPr/>
            <p:nvPr/>
          </p:nvGrpSpPr>
          <p:grpSpPr>
            <a:xfrm>
              <a:off x="2143610" y="4101695"/>
              <a:ext cx="1159601" cy="580317"/>
              <a:chOff x="7919988" y="2744429"/>
              <a:chExt cx="1159601" cy="580317"/>
            </a:xfrm>
            <a:solidFill>
              <a:schemeClr val="bg1">
                <a:lumMod val="95000"/>
              </a:schemeClr>
            </a:solidFill>
          </p:grpSpPr>
          <p:sp>
            <p:nvSpPr>
              <p:cNvPr id="189" name="Rectangle 188">
                <a:extLst>
                  <a:ext uri="{FF2B5EF4-FFF2-40B4-BE49-F238E27FC236}">
                    <a16:creationId xmlns:a16="http://schemas.microsoft.com/office/drawing/2014/main" xmlns="" id="{00988F40-B1DE-401B-8608-FF21BB676CD5}"/>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90" name="Rectangle 189">
                <a:extLst>
                  <a:ext uri="{FF2B5EF4-FFF2-40B4-BE49-F238E27FC236}">
                    <a16:creationId xmlns:a16="http://schemas.microsoft.com/office/drawing/2014/main" xmlns="" id="{C02DB3B6-A6A6-4DCF-82FD-85A526686CCA}"/>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93" name="Rectangle 192">
                <a:extLst>
                  <a:ext uri="{FF2B5EF4-FFF2-40B4-BE49-F238E27FC236}">
                    <a16:creationId xmlns:a16="http://schemas.microsoft.com/office/drawing/2014/main" xmlns="" id="{01A8FD69-2BCF-4904-BA99-C2FB3FB85EB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cxnSp>
          <p:nvCxnSpPr>
            <p:cNvPr id="156" name="Straight Arrow Connector 155">
              <a:extLst>
                <a:ext uri="{FF2B5EF4-FFF2-40B4-BE49-F238E27FC236}">
                  <a16:creationId xmlns:a16="http://schemas.microsoft.com/office/drawing/2014/main" xmlns="" id="{9B00190F-2D0A-4DFB-BDBC-0BA42A37C13E}"/>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xmlns="" id="{24A87DE1-5183-45D6-87C7-A062EE1CB26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Seattle</a:t>
              </a:r>
              <a:endParaRPr lang="en-US" dirty="0">
                <a:solidFill>
                  <a:srgbClr val="505050"/>
                </a:solidFill>
                <a:latin typeface="Arial" panose="020B0604020202020204" pitchFamily="34" charset="0"/>
                <a:ea typeface="Segoe UI" pitchFamily="34" charset="0"/>
                <a:cs typeface="Arial" panose="020B0604020202020204" pitchFamily="34" charset="0"/>
              </a:endParaRPr>
            </a:p>
          </p:txBody>
        </p:sp>
        <p:grpSp>
          <p:nvGrpSpPr>
            <p:cNvPr id="161" name="Group 160">
              <a:extLst>
                <a:ext uri="{FF2B5EF4-FFF2-40B4-BE49-F238E27FC236}">
                  <a16:creationId xmlns:a16="http://schemas.microsoft.com/office/drawing/2014/main" xmlns="" id="{16F1B6C7-41B3-4F4C-AAAF-3B3C4557CDD0}"/>
                </a:ext>
              </a:extLst>
            </p:cNvPr>
            <p:cNvGrpSpPr/>
            <p:nvPr/>
          </p:nvGrpSpPr>
          <p:grpSpPr>
            <a:xfrm>
              <a:off x="2389347" y="3419793"/>
              <a:ext cx="745007" cy="417453"/>
              <a:chOff x="1275510" y="6072184"/>
              <a:chExt cx="508602" cy="456278"/>
            </a:xfrm>
          </p:grpSpPr>
          <p:grpSp>
            <p:nvGrpSpPr>
              <p:cNvPr id="168" name="Group 167">
                <a:extLst>
                  <a:ext uri="{FF2B5EF4-FFF2-40B4-BE49-F238E27FC236}">
                    <a16:creationId xmlns:a16="http://schemas.microsoft.com/office/drawing/2014/main" xmlns="" id="{A3150CA2-0FF0-4852-BA66-1FFE8E182294}"/>
                  </a:ext>
                </a:extLst>
              </p:cNvPr>
              <p:cNvGrpSpPr/>
              <p:nvPr/>
            </p:nvGrpSpPr>
            <p:grpSpPr>
              <a:xfrm>
                <a:off x="1275510" y="6224570"/>
                <a:ext cx="508602" cy="151498"/>
                <a:chOff x="551886" y="4945335"/>
                <a:chExt cx="508602" cy="151498"/>
              </a:xfrm>
            </p:grpSpPr>
            <p:sp>
              <p:nvSpPr>
                <p:cNvPr id="186" name="Rectangle 185">
                  <a:extLst>
                    <a:ext uri="{FF2B5EF4-FFF2-40B4-BE49-F238E27FC236}">
                      <a16:creationId xmlns:a16="http://schemas.microsoft.com/office/drawing/2014/main" xmlns="" id="{00B0622E-4E95-47B0-A9D0-4159BB9836B5}"/>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87" name="Oval 186">
                  <a:extLst>
                    <a:ext uri="{FF2B5EF4-FFF2-40B4-BE49-F238E27FC236}">
                      <a16:creationId xmlns:a16="http://schemas.microsoft.com/office/drawing/2014/main" xmlns="" id="{542A822B-D9E8-4D2C-A61A-1A8E1F52E0AE}"/>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88" name="Straight Connector 187">
                  <a:extLst>
                    <a:ext uri="{FF2B5EF4-FFF2-40B4-BE49-F238E27FC236}">
                      <a16:creationId xmlns:a16="http://schemas.microsoft.com/office/drawing/2014/main" xmlns="" id="{5415C48B-B967-4B3A-9516-2A4B4DC3076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xmlns="" id="{8A65D28A-E453-4735-B6CB-EA21D2910198}"/>
                  </a:ext>
                </a:extLst>
              </p:cNvPr>
              <p:cNvGrpSpPr/>
              <p:nvPr/>
            </p:nvGrpSpPr>
            <p:grpSpPr>
              <a:xfrm>
                <a:off x="1275510" y="6376964"/>
                <a:ext cx="508602" cy="151498"/>
                <a:chOff x="551886" y="4945335"/>
                <a:chExt cx="508602" cy="151498"/>
              </a:xfrm>
            </p:grpSpPr>
            <p:sp>
              <p:nvSpPr>
                <p:cNvPr id="179" name="Rectangle 178">
                  <a:extLst>
                    <a:ext uri="{FF2B5EF4-FFF2-40B4-BE49-F238E27FC236}">
                      <a16:creationId xmlns:a16="http://schemas.microsoft.com/office/drawing/2014/main" xmlns="" id="{FC807671-37C5-466C-9DA6-70427C44509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84" name="Oval 183">
                  <a:extLst>
                    <a:ext uri="{FF2B5EF4-FFF2-40B4-BE49-F238E27FC236}">
                      <a16:creationId xmlns:a16="http://schemas.microsoft.com/office/drawing/2014/main" xmlns="" id="{2CDA45AB-7D7A-4B5F-9AA9-9592289C842B}"/>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85" name="Straight Connector 184">
                  <a:extLst>
                    <a:ext uri="{FF2B5EF4-FFF2-40B4-BE49-F238E27FC236}">
                      <a16:creationId xmlns:a16="http://schemas.microsoft.com/office/drawing/2014/main" xmlns="" id="{348335A1-2EE5-4903-9D8B-D3D983F8439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xmlns="" id="{D41BE665-C843-4AE9-A769-016417094C40}"/>
                  </a:ext>
                </a:extLst>
              </p:cNvPr>
              <p:cNvGrpSpPr/>
              <p:nvPr/>
            </p:nvGrpSpPr>
            <p:grpSpPr>
              <a:xfrm>
                <a:off x="1275510" y="6072184"/>
                <a:ext cx="508602" cy="151498"/>
                <a:chOff x="551886" y="4945335"/>
                <a:chExt cx="508602" cy="151498"/>
              </a:xfrm>
            </p:grpSpPr>
            <p:sp>
              <p:nvSpPr>
                <p:cNvPr id="174" name="Rectangle 173">
                  <a:extLst>
                    <a:ext uri="{FF2B5EF4-FFF2-40B4-BE49-F238E27FC236}">
                      <a16:creationId xmlns:a16="http://schemas.microsoft.com/office/drawing/2014/main" xmlns="" id="{F8B957EF-95FC-4A34-905A-AC3C91EAB059}"/>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77" name="Oval 176">
                  <a:extLst>
                    <a:ext uri="{FF2B5EF4-FFF2-40B4-BE49-F238E27FC236}">
                      <a16:creationId xmlns:a16="http://schemas.microsoft.com/office/drawing/2014/main" xmlns="" id="{F782ADBE-4BA5-4867-AD7B-B5BBF93F357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78" name="Straight Connector 177">
                  <a:extLst>
                    <a:ext uri="{FF2B5EF4-FFF2-40B4-BE49-F238E27FC236}">
                      <a16:creationId xmlns:a16="http://schemas.microsoft.com/office/drawing/2014/main" xmlns="" id="{844D19BF-A333-462F-ACA9-8CFF51E5C93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62" name="Rectangle 161">
              <a:extLst>
                <a:ext uri="{FF2B5EF4-FFF2-40B4-BE49-F238E27FC236}">
                  <a16:creationId xmlns:a16="http://schemas.microsoft.com/office/drawing/2014/main" xmlns="" id="{23554466-129E-467D-B92F-7A0693786DDE}"/>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64" name="Group 163">
              <a:extLst>
                <a:ext uri="{FF2B5EF4-FFF2-40B4-BE49-F238E27FC236}">
                  <a16:creationId xmlns:a16="http://schemas.microsoft.com/office/drawing/2014/main" xmlns="" id="{E4016959-EF70-4734-93BA-597DBAEBB3B0}"/>
                </a:ext>
              </a:extLst>
            </p:cNvPr>
            <p:cNvGrpSpPr/>
            <p:nvPr/>
          </p:nvGrpSpPr>
          <p:grpSpPr>
            <a:xfrm>
              <a:off x="2113090" y="5352625"/>
              <a:ext cx="1159601" cy="580317"/>
              <a:chOff x="7919988" y="2744429"/>
              <a:chExt cx="1159601" cy="580317"/>
            </a:xfrm>
            <a:solidFill>
              <a:schemeClr val="bg1">
                <a:lumMod val="95000"/>
              </a:schemeClr>
            </a:solidFill>
          </p:grpSpPr>
          <p:sp>
            <p:nvSpPr>
              <p:cNvPr id="165" name="Rectangle 164">
                <a:extLst>
                  <a:ext uri="{FF2B5EF4-FFF2-40B4-BE49-F238E27FC236}">
                    <a16:creationId xmlns:a16="http://schemas.microsoft.com/office/drawing/2014/main" xmlns="" id="{702191A2-61CD-478C-96E3-7C796FC81647}"/>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6" name="Rectangle 165">
                <a:extLst>
                  <a:ext uri="{FF2B5EF4-FFF2-40B4-BE49-F238E27FC236}">
                    <a16:creationId xmlns:a16="http://schemas.microsoft.com/office/drawing/2014/main" xmlns="" id="{9FF6046D-D81A-41FC-912C-DCC23EA3F81D}"/>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67" name="Rectangle 166">
                <a:extLst>
                  <a:ext uri="{FF2B5EF4-FFF2-40B4-BE49-F238E27FC236}">
                    <a16:creationId xmlns:a16="http://schemas.microsoft.com/office/drawing/2014/main" xmlns="" id="{5E7E913A-0179-4747-9838-EEC62995375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Paris</a:t>
                </a:r>
              </a:p>
            </p:txBody>
          </p:sp>
        </p:grpSp>
      </p:grpSp>
      <p:grpSp>
        <p:nvGrpSpPr>
          <p:cNvPr id="196" name="Group 195">
            <a:extLst>
              <a:ext uri="{FF2B5EF4-FFF2-40B4-BE49-F238E27FC236}">
                <a16:creationId xmlns:a16="http://schemas.microsoft.com/office/drawing/2014/main" xmlns="" id="{D7346B1A-E3FE-47AB-B791-05CE29B5B0EE}"/>
              </a:ext>
            </a:extLst>
          </p:cNvPr>
          <p:cNvGrpSpPr/>
          <p:nvPr/>
        </p:nvGrpSpPr>
        <p:grpSpPr>
          <a:xfrm>
            <a:off x="3400766" y="2733037"/>
            <a:ext cx="1674951" cy="2985091"/>
            <a:chOff x="1966391" y="3233909"/>
            <a:chExt cx="1674951" cy="2985091"/>
          </a:xfrm>
        </p:grpSpPr>
        <p:grpSp>
          <p:nvGrpSpPr>
            <p:cNvPr id="197" name="Group 196">
              <a:extLst>
                <a:ext uri="{FF2B5EF4-FFF2-40B4-BE49-F238E27FC236}">
                  <a16:creationId xmlns:a16="http://schemas.microsoft.com/office/drawing/2014/main" xmlns="" id="{C412C9D3-53E2-4C3B-B31F-EA873DD28D2E}"/>
                </a:ext>
              </a:extLst>
            </p:cNvPr>
            <p:cNvGrpSpPr/>
            <p:nvPr/>
          </p:nvGrpSpPr>
          <p:grpSpPr>
            <a:xfrm>
              <a:off x="2143610" y="4101695"/>
              <a:ext cx="1159601" cy="580317"/>
              <a:chOff x="7919988" y="2744429"/>
              <a:chExt cx="1159601" cy="580317"/>
            </a:xfrm>
            <a:solidFill>
              <a:schemeClr val="bg1">
                <a:lumMod val="95000"/>
              </a:schemeClr>
            </a:solidFill>
          </p:grpSpPr>
          <p:sp>
            <p:nvSpPr>
              <p:cNvPr id="213" name="Rectangle 212">
                <a:extLst>
                  <a:ext uri="{FF2B5EF4-FFF2-40B4-BE49-F238E27FC236}">
                    <a16:creationId xmlns:a16="http://schemas.microsoft.com/office/drawing/2014/main" xmlns="" id="{8EFB98BF-1680-489F-85B8-D84B4000421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4" name="Rectangle 213">
                <a:extLst>
                  <a:ext uri="{FF2B5EF4-FFF2-40B4-BE49-F238E27FC236}">
                    <a16:creationId xmlns:a16="http://schemas.microsoft.com/office/drawing/2014/main" xmlns="" id="{61C1B326-A362-4D63-A454-23E8474B2106}"/>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5" name="Rectangle 214">
                <a:extLst>
                  <a:ext uri="{FF2B5EF4-FFF2-40B4-BE49-F238E27FC236}">
                    <a16:creationId xmlns:a16="http://schemas.microsoft.com/office/drawing/2014/main" xmlns="" id="{7EF9654D-B7B9-4235-A01B-3268F6EE0AE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051" dirty="0">
                    <a:solidFill>
                      <a:srgbClr val="505050"/>
                    </a:solidFill>
                    <a:latin typeface="Arial" panose="020B0604020202020204" pitchFamily="34" charset="0"/>
                    <a:ea typeface="Segoe UI" pitchFamily="34" charset="0"/>
                    <a:cs typeface="Arial" panose="020B0604020202020204" pitchFamily="34" charset="0"/>
                  </a:rPr>
                  <a:t>Redmond</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sp>
          <p:nvSpPr>
            <p:cNvPr id="198" name="Rectangle 197">
              <a:extLst>
                <a:ext uri="{FF2B5EF4-FFF2-40B4-BE49-F238E27FC236}">
                  <a16:creationId xmlns:a16="http://schemas.microsoft.com/office/drawing/2014/main" xmlns="" id="{048E0EDA-AABE-41B5-B8A6-7C759697A355}"/>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Shanghai</a:t>
              </a:r>
            </a:p>
          </p:txBody>
        </p:sp>
        <p:grpSp>
          <p:nvGrpSpPr>
            <p:cNvPr id="199" name="Group 198">
              <a:extLst>
                <a:ext uri="{FF2B5EF4-FFF2-40B4-BE49-F238E27FC236}">
                  <a16:creationId xmlns:a16="http://schemas.microsoft.com/office/drawing/2014/main" xmlns="" id="{0F344D5A-709D-4C9C-89F6-72B13C2D8AFF}"/>
                </a:ext>
              </a:extLst>
            </p:cNvPr>
            <p:cNvGrpSpPr/>
            <p:nvPr/>
          </p:nvGrpSpPr>
          <p:grpSpPr>
            <a:xfrm>
              <a:off x="2389347" y="3419793"/>
              <a:ext cx="745007" cy="417453"/>
              <a:chOff x="1275510" y="6072184"/>
              <a:chExt cx="508602" cy="456278"/>
            </a:xfrm>
          </p:grpSpPr>
          <p:grpSp>
            <p:nvGrpSpPr>
              <p:cNvPr id="201" name="Group 200">
                <a:extLst>
                  <a:ext uri="{FF2B5EF4-FFF2-40B4-BE49-F238E27FC236}">
                    <a16:creationId xmlns:a16="http://schemas.microsoft.com/office/drawing/2014/main" xmlns="" id="{ECF8E9AD-BFB4-4105-B740-2CA7A8090A14}"/>
                  </a:ext>
                </a:extLst>
              </p:cNvPr>
              <p:cNvGrpSpPr/>
              <p:nvPr/>
            </p:nvGrpSpPr>
            <p:grpSpPr>
              <a:xfrm>
                <a:off x="1275510" y="6224570"/>
                <a:ext cx="508602" cy="151498"/>
                <a:chOff x="551886" y="4945335"/>
                <a:chExt cx="508602" cy="151498"/>
              </a:xfrm>
            </p:grpSpPr>
            <p:sp>
              <p:nvSpPr>
                <p:cNvPr id="210" name="Rectangle 209">
                  <a:extLst>
                    <a:ext uri="{FF2B5EF4-FFF2-40B4-BE49-F238E27FC236}">
                      <a16:creationId xmlns:a16="http://schemas.microsoft.com/office/drawing/2014/main" xmlns="" id="{00E4765D-7F50-4202-8952-42F22FDE706F}"/>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11" name="Oval 210">
                  <a:extLst>
                    <a:ext uri="{FF2B5EF4-FFF2-40B4-BE49-F238E27FC236}">
                      <a16:creationId xmlns:a16="http://schemas.microsoft.com/office/drawing/2014/main" xmlns="" id="{4724E1B5-898C-45B2-B9D3-3DB09BDC3E0C}"/>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12" name="Straight Connector 211">
                  <a:extLst>
                    <a:ext uri="{FF2B5EF4-FFF2-40B4-BE49-F238E27FC236}">
                      <a16:creationId xmlns:a16="http://schemas.microsoft.com/office/drawing/2014/main" xmlns="" id="{C4750A55-6B92-4063-B3F8-D1CACF65F99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2" name="Group 201">
                <a:extLst>
                  <a:ext uri="{FF2B5EF4-FFF2-40B4-BE49-F238E27FC236}">
                    <a16:creationId xmlns:a16="http://schemas.microsoft.com/office/drawing/2014/main" xmlns="" id="{6BC529F3-0216-4D82-B683-3B9ACD9490EB}"/>
                  </a:ext>
                </a:extLst>
              </p:cNvPr>
              <p:cNvGrpSpPr/>
              <p:nvPr/>
            </p:nvGrpSpPr>
            <p:grpSpPr>
              <a:xfrm>
                <a:off x="1275510" y="6376964"/>
                <a:ext cx="508602" cy="151498"/>
                <a:chOff x="551886" y="4945335"/>
                <a:chExt cx="508602" cy="151498"/>
              </a:xfrm>
            </p:grpSpPr>
            <p:sp>
              <p:nvSpPr>
                <p:cNvPr id="207" name="Rectangle 206">
                  <a:extLst>
                    <a:ext uri="{FF2B5EF4-FFF2-40B4-BE49-F238E27FC236}">
                      <a16:creationId xmlns:a16="http://schemas.microsoft.com/office/drawing/2014/main" xmlns="" id="{42C7B4B2-EE1D-4460-AFFE-7F60F8DC833A}"/>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08" name="Oval 207">
                  <a:extLst>
                    <a:ext uri="{FF2B5EF4-FFF2-40B4-BE49-F238E27FC236}">
                      <a16:creationId xmlns:a16="http://schemas.microsoft.com/office/drawing/2014/main" xmlns="" id="{4CB94DC0-21D7-4EB2-A4F1-7B69498B7943}"/>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09" name="Straight Connector 208">
                  <a:extLst>
                    <a:ext uri="{FF2B5EF4-FFF2-40B4-BE49-F238E27FC236}">
                      <a16:creationId xmlns:a16="http://schemas.microsoft.com/office/drawing/2014/main" xmlns="" id="{E13A6415-B611-446F-84D6-3E367C2406D2}"/>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xmlns="" id="{1F76A17F-EF07-48A4-9C3D-FAFED935AEB4}"/>
                  </a:ext>
                </a:extLst>
              </p:cNvPr>
              <p:cNvGrpSpPr/>
              <p:nvPr/>
            </p:nvGrpSpPr>
            <p:grpSpPr>
              <a:xfrm>
                <a:off x="1275510" y="6072184"/>
                <a:ext cx="508602" cy="151498"/>
                <a:chOff x="551886" y="4945335"/>
                <a:chExt cx="508602" cy="151498"/>
              </a:xfrm>
            </p:grpSpPr>
            <p:sp>
              <p:nvSpPr>
                <p:cNvPr id="204" name="Rectangle 203">
                  <a:extLst>
                    <a:ext uri="{FF2B5EF4-FFF2-40B4-BE49-F238E27FC236}">
                      <a16:creationId xmlns:a16="http://schemas.microsoft.com/office/drawing/2014/main" xmlns="" id="{604D6573-9DF6-4EA0-B20C-D27A6E445F49}"/>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05" name="Oval 204">
                  <a:extLst>
                    <a:ext uri="{FF2B5EF4-FFF2-40B4-BE49-F238E27FC236}">
                      <a16:creationId xmlns:a16="http://schemas.microsoft.com/office/drawing/2014/main" xmlns="" id="{919DBE48-0659-4F44-94C7-4754B0A70076}"/>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06" name="Straight Connector 205">
                  <a:extLst>
                    <a:ext uri="{FF2B5EF4-FFF2-40B4-BE49-F238E27FC236}">
                      <a16:creationId xmlns:a16="http://schemas.microsoft.com/office/drawing/2014/main" xmlns="" id="{143C5B02-8AD5-4193-869F-3BCDC32CFF9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200" name="Rectangle 199">
              <a:extLst>
                <a:ext uri="{FF2B5EF4-FFF2-40B4-BE49-F238E27FC236}">
                  <a16:creationId xmlns:a16="http://schemas.microsoft.com/office/drawing/2014/main" xmlns="" id="{448C630C-4147-467F-81A0-1CD37E7C42A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216" name="Group 215">
            <a:extLst>
              <a:ext uri="{FF2B5EF4-FFF2-40B4-BE49-F238E27FC236}">
                <a16:creationId xmlns:a16="http://schemas.microsoft.com/office/drawing/2014/main" xmlns="" id="{D0C5DA08-3D96-4C4D-9AF0-617E6607D9F0}"/>
              </a:ext>
            </a:extLst>
          </p:cNvPr>
          <p:cNvGrpSpPr/>
          <p:nvPr/>
        </p:nvGrpSpPr>
        <p:grpSpPr>
          <a:xfrm>
            <a:off x="7391050" y="2733037"/>
            <a:ext cx="1674951" cy="2985091"/>
            <a:chOff x="9328755" y="3250668"/>
            <a:chExt cx="1674951" cy="2985091"/>
          </a:xfrm>
        </p:grpSpPr>
        <p:grpSp>
          <p:nvGrpSpPr>
            <p:cNvPr id="217" name="Group 216">
              <a:extLst>
                <a:ext uri="{FF2B5EF4-FFF2-40B4-BE49-F238E27FC236}">
                  <a16:creationId xmlns:a16="http://schemas.microsoft.com/office/drawing/2014/main" xmlns="" id="{ED384EE1-F18B-46F1-A2A8-C3985478E8C8}"/>
                </a:ext>
              </a:extLst>
            </p:cNvPr>
            <p:cNvGrpSpPr/>
            <p:nvPr/>
          </p:nvGrpSpPr>
          <p:grpSpPr>
            <a:xfrm>
              <a:off x="9328755" y="3250668"/>
              <a:ext cx="1674951" cy="2985091"/>
              <a:chOff x="1966391" y="3233909"/>
              <a:chExt cx="1674951" cy="2985091"/>
            </a:xfrm>
          </p:grpSpPr>
          <p:grpSp>
            <p:nvGrpSpPr>
              <p:cNvPr id="222" name="Group 221">
                <a:extLst>
                  <a:ext uri="{FF2B5EF4-FFF2-40B4-BE49-F238E27FC236}">
                    <a16:creationId xmlns:a16="http://schemas.microsoft.com/office/drawing/2014/main" xmlns="" id="{9928445B-78E2-491D-B51F-0716A978C685}"/>
                  </a:ext>
                </a:extLst>
              </p:cNvPr>
              <p:cNvGrpSpPr/>
              <p:nvPr/>
            </p:nvGrpSpPr>
            <p:grpSpPr>
              <a:xfrm>
                <a:off x="2143610" y="4101695"/>
                <a:ext cx="1159601" cy="580317"/>
                <a:chOff x="7919988" y="2744429"/>
                <a:chExt cx="1159601" cy="580317"/>
              </a:xfrm>
              <a:solidFill>
                <a:schemeClr val="bg1">
                  <a:lumMod val="95000"/>
                </a:schemeClr>
              </a:solidFill>
            </p:grpSpPr>
            <p:sp>
              <p:nvSpPr>
                <p:cNvPr id="241" name="Rectangle 240">
                  <a:extLst>
                    <a:ext uri="{FF2B5EF4-FFF2-40B4-BE49-F238E27FC236}">
                      <a16:creationId xmlns:a16="http://schemas.microsoft.com/office/drawing/2014/main" xmlns="" id="{0799C048-1FC5-427B-A533-35589D87DB7E}"/>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42" name="Rectangle 241">
                  <a:extLst>
                    <a:ext uri="{FF2B5EF4-FFF2-40B4-BE49-F238E27FC236}">
                      <a16:creationId xmlns:a16="http://schemas.microsoft.com/office/drawing/2014/main" xmlns="" id="{42687EEB-6563-4E86-9AF2-C2345645F2D0}"/>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43" name="Rectangle 242">
                  <a:extLst>
                    <a:ext uri="{FF2B5EF4-FFF2-40B4-BE49-F238E27FC236}">
                      <a16:creationId xmlns:a16="http://schemas.microsoft.com/office/drawing/2014/main" xmlns="" id="{EA144700-FF52-44B2-B39D-618EB8881923}"/>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223" name="Group 222">
                <a:extLst>
                  <a:ext uri="{FF2B5EF4-FFF2-40B4-BE49-F238E27FC236}">
                    <a16:creationId xmlns:a16="http://schemas.microsoft.com/office/drawing/2014/main" xmlns="" id="{826541D0-E7A2-42DE-89C0-59F16FB2336E}"/>
                  </a:ext>
                </a:extLst>
              </p:cNvPr>
              <p:cNvGrpSpPr/>
              <p:nvPr/>
            </p:nvGrpSpPr>
            <p:grpSpPr>
              <a:xfrm>
                <a:off x="2389347" y="3419793"/>
                <a:ext cx="745007" cy="417453"/>
                <a:chOff x="1275510" y="6072184"/>
                <a:chExt cx="508602" cy="456278"/>
              </a:xfrm>
            </p:grpSpPr>
            <p:grpSp>
              <p:nvGrpSpPr>
                <p:cNvPr id="229" name="Group 228">
                  <a:extLst>
                    <a:ext uri="{FF2B5EF4-FFF2-40B4-BE49-F238E27FC236}">
                      <a16:creationId xmlns:a16="http://schemas.microsoft.com/office/drawing/2014/main" xmlns="" id="{06A2E418-5AB1-41C1-91E3-C415EA777C5F}"/>
                    </a:ext>
                  </a:extLst>
                </p:cNvPr>
                <p:cNvGrpSpPr/>
                <p:nvPr/>
              </p:nvGrpSpPr>
              <p:grpSpPr>
                <a:xfrm>
                  <a:off x="1275510" y="6224570"/>
                  <a:ext cx="508602" cy="151498"/>
                  <a:chOff x="551886" y="4945335"/>
                  <a:chExt cx="508602" cy="151498"/>
                </a:xfrm>
              </p:grpSpPr>
              <p:sp>
                <p:nvSpPr>
                  <p:cNvPr id="238" name="Rectangle 237">
                    <a:extLst>
                      <a:ext uri="{FF2B5EF4-FFF2-40B4-BE49-F238E27FC236}">
                        <a16:creationId xmlns:a16="http://schemas.microsoft.com/office/drawing/2014/main" xmlns="" id="{4B6DFA58-902E-45B6-B1A5-E666DE41C9F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9" name="Oval 238">
                    <a:extLst>
                      <a:ext uri="{FF2B5EF4-FFF2-40B4-BE49-F238E27FC236}">
                        <a16:creationId xmlns:a16="http://schemas.microsoft.com/office/drawing/2014/main" xmlns="" id="{ADAB7003-A0DE-4E59-8E3C-442375B8BA0A}"/>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40" name="Straight Connector 239">
                    <a:extLst>
                      <a:ext uri="{FF2B5EF4-FFF2-40B4-BE49-F238E27FC236}">
                        <a16:creationId xmlns:a16="http://schemas.microsoft.com/office/drawing/2014/main" xmlns="" id="{8483C187-E357-4804-8A69-EBE9DB3A1CB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xmlns="" id="{90C8B332-FF26-4768-89C3-78EBC8642783}"/>
                    </a:ext>
                  </a:extLst>
                </p:cNvPr>
                <p:cNvGrpSpPr/>
                <p:nvPr/>
              </p:nvGrpSpPr>
              <p:grpSpPr>
                <a:xfrm>
                  <a:off x="1275510" y="6376964"/>
                  <a:ext cx="508602" cy="151498"/>
                  <a:chOff x="551886" y="4945335"/>
                  <a:chExt cx="508602" cy="151498"/>
                </a:xfrm>
              </p:grpSpPr>
              <p:sp>
                <p:nvSpPr>
                  <p:cNvPr id="235" name="Rectangle 234">
                    <a:extLst>
                      <a:ext uri="{FF2B5EF4-FFF2-40B4-BE49-F238E27FC236}">
                        <a16:creationId xmlns:a16="http://schemas.microsoft.com/office/drawing/2014/main" xmlns="" id="{08603646-2C28-4221-A735-6E7204C664AA}"/>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6" name="Oval 235">
                    <a:extLst>
                      <a:ext uri="{FF2B5EF4-FFF2-40B4-BE49-F238E27FC236}">
                        <a16:creationId xmlns:a16="http://schemas.microsoft.com/office/drawing/2014/main" xmlns="" id="{F27065E2-8072-4E21-9121-5AAA4F73F8E4}"/>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37" name="Straight Connector 236">
                    <a:extLst>
                      <a:ext uri="{FF2B5EF4-FFF2-40B4-BE49-F238E27FC236}">
                        <a16:creationId xmlns:a16="http://schemas.microsoft.com/office/drawing/2014/main" xmlns="" id="{38010FA1-1BBF-42AC-ABBD-9226DADBCDAD}"/>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xmlns="" id="{71848622-8010-41D7-B345-B2FFEA7867A9}"/>
                    </a:ext>
                  </a:extLst>
                </p:cNvPr>
                <p:cNvGrpSpPr/>
                <p:nvPr/>
              </p:nvGrpSpPr>
              <p:grpSpPr>
                <a:xfrm>
                  <a:off x="1275510" y="6072184"/>
                  <a:ext cx="508602" cy="151498"/>
                  <a:chOff x="551886" y="4945335"/>
                  <a:chExt cx="508602" cy="151498"/>
                </a:xfrm>
              </p:grpSpPr>
              <p:sp>
                <p:nvSpPr>
                  <p:cNvPr id="232" name="Rectangle 231">
                    <a:extLst>
                      <a:ext uri="{FF2B5EF4-FFF2-40B4-BE49-F238E27FC236}">
                        <a16:creationId xmlns:a16="http://schemas.microsoft.com/office/drawing/2014/main" xmlns="" id="{F6693EC3-2006-496B-B587-CCA3F43B393E}"/>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3" name="Oval 232">
                    <a:extLst>
                      <a:ext uri="{FF2B5EF4-FFF2-40B4-BE49-F238E27FC236}">
                        <a16:creationId xmlns:a16="http://schemas.microsoft.com/office/drawing/2014/main" xmlns="" id="{4CA922A7-64AB-4F65-A9E5-2DC173D57A90}"/>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234" name="Straight Connector 233">
                    <a:extLst>
                      <a:ext uri="{FF2B5EF4-FFF2-40B4-BE49-F238E27FC236}">
                        <a16:creationId xmlns:a16="http://schemas.microsoft.com/office/drawing/2014/main" xmlns="" id="{85CDAD97-4EB4-4B86-8225-DD516EBBE40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224" name="Rectangle 223">
                <a:extLst>
                  <a:ext uri="{FF2B5EF4-FFF2-40B4-BE49-F238E27FC236}">
                    <a16:creationId xmlns:a16="http://schemas.microsoft.com/office/drawing/2014/main" xmlns="" id="{88DE2BAC-4CF9-4D0B-B174-3812F03BE73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225" name="Group 224">
                <a:extLst>
                  <a:ext uri="{FF2B5EF4-FFF2-40B4-BE49-F238E27FC236}">
                    <a16:creationId xmlns:a16="http://schemas.microsoft.com/office/drawing/2014/main" xmlns="" id="{5166E371-BBD2-4165-A172-3F7142B3096F}"/>
                  </a:ext>
                </a:extLst>
              </p:cNvPr>
              <p:cNvGrpSpPr/>
              <p:nvPr/>
            </p:nvGrpSpPr>
            <p:grpSpPr>
              <a:xfrm>
                <a:off x="2143610" y="5534203"/>
                <a:ext cx="1159601" cy="580317"/>
                <a:chOff x="7950508" y="2926007"/>
                <a:chExt cx="1159601" cy="580317"/>
              </a:xfrm>
              <a:solidFill>
                <a:schemeClr val="bg1">
                  <a:lumMod val="95000"/>
                </a:schemeClr>
              </a:solidFill>
            </p:grpSpPr>
            <p:sp>
              <p:nvSpPr>
                <p:cNvPr id="226" name="Rectangle 225">
                  <a:extLst>
                    <a:ext uri="{FF2B5EF4-FFF2-40B4-BE49-F238E27FC236}">
                      <a16:creationId xmlns:a16="http://schemas.microsoft.com/office/drawing/2014/main" xmlns="" id="{177E72F0-5B52-447A-8A30-688E9EAC4E07}"/>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7" name="Rectangle 226">
                  <a:extLst>
                    <a:ext uri="{FF2B5EF4-FFF2-40B4-BE49-F238E27FC236}">
                      <a16:creationId xmlns:a16="http://schemas.microsoft.com/office/drawing/2014/main" xmlns="" id="{F830B3C1-5710-472F-A0ED-0D6ADB432B7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8" name="Rectangle 227">
                  <a:extLst>
                    <a:ext uri="{FF2B5EF4-FFF2-40B4-BE49-F238E27FC236}">
                      <a16:creationId xmlns:a16="http://schemas.microsoft.com/office/drawing/2014/main" xmlns="" id="{68B38995-8255-43AB-A4C3-F33A1A87B3CA}"/>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nvGrpSpPr>
            <p:cNvPr id="218" name="Group 217">
              <a:extLst>
                <a:ext uri="{FF2B5EF4-FFF2-40B4-BE49-F238E27FC236}">
                  <a16:creationId xmlns:a16="http://schemas.microsoft.com/office/drawing/2014/main" xmlns="" id="{918F8357-93F1-46E9-9080-D4BF0836D4F5}"/>
                </a:ext>
              </a:extLst>
            </p:cNvPr>
            <p:cNvGrpSpPr/>
            <p:nvPr/>
          </p:nvGrpSpPr>
          <p:grpSpPr>
            <a:xfrm>
              <a:off x="9502187" y="4834005"/>
              <a:ext cx="1159601" cy="580317"/>
              <a:chOff x="5896369" y="4821680"/>
              <a:chExt cx="1159601" cy="580317"/>
            </a:xfrm>
          </p:grpSpPr>
          <p:sp>
            <p:nvSpPr>
              <p:cNvPr id="219" name="Rectangle 218">
                <a:extLst>
                  <a:ext uri="{FF2B5EF4-FFF2-40B4-BE49-F238E27FC236}">
                    <a16:creationId xmlns:a16="http://schemas.microsoft.com/office/drawing/2014/main" xmlns="" id="{4FAB6FF8-F0D9-49CA-8E9C-39836E9FAC40}"/>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0" name="Rectangle 219">
                <a:extLst>
                  <a:ext uri="{FF2B5EF4-FFF2-40B4-BE49-F238E27FC236}">
                    <a16:creationId xmlns:a16="http://schemas.microsoft.com/office/drawing/2014/main" xmlns="" id="{E9C24E5A-3D23-4CA0-87AC-2224125591DF}"/>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21" name="Rectangle 220">
                <a:extLst>
                  <a:ext uri="{FF2B5EF4-FFF2-40B4-BE49-F238E27FC236}">
                    <a16:creationId xmlns:a16="http://schemas.microsoft.com/office/drawing/2014/main" xmlns="" id="{0D286E89-099F-401D-A629-7DBA26E764D3}"/>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cxnSp>
        <p:nvCxnSpPr>
          <p:cNvPr id="244" name="Straight Arrow Connector 243">
            <a:extLst>
              <a:ext uri="{FF2B5EF4-FFF2-40B4-BE49-F238E27FC236}">
                <a16:creationId xmlns:a16="http://schemas.microsoft.com/office/drawing/2014/main" xmlns="" id="{D362F206-1749-4566-AE6D-E7343717F600}"/>
              </a:ext>
            </a:extLst>
          </p:cNvPr>
          <p:cNvCxnSpPr>
            <a:cxnSpLocks/>
          </p:cNvCxnSpPr>
          <p:nvPr/>
        </p:nvCxnSpPr>
        <p:spPr>
          <a:xfrm>
            <a:off x="5971425" y="2268041"/>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xmlns="" id="{0FD1A6ED-318E-44DA-8BAE-815BBC79E2CE}"/>
              </a:ext>
            </a:extLst>
          </p:cNvPr>
          <p:cNvSpPr txBox="1"/>
          <p:nvPr/>
        </p:nvSpPr>
        <p:spPr>
          <a:xfrm>
            <a:off x="790478" y="5772068"/>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1</a:t>
            </a:r>
          </a:p>
        </p:txBody>
      </p:sp>
      <p:sp>
        <p:nvSpPr>
          <p:cNvPr id="246" name="TextBox 245">
            <a:extLst>
              <a:ext uri="{FF2B5EF4-FFF2-40B4-BE49-F238E27FC236}">
                <a16:creationId xmlns:a16="http://schemas.microsoft.com/office/drawing/2014/main" xmlns="" id="{DF37D966-0F03-4638-A856-D141E66BD8AA}"/>
              </a:ext>
            </a:extLst>
          </p:cNvPr>
          <p:cNvSpPr txBox="1"/>
          <p:nvPr/>
        </p:nvSpPr>
        <p:spPr>
          <a:xfrm>
            <a:off x="3321947" y="578520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2</a:t>
            </a:r>
          </a:p>
        </p:txBody>
      </p:sp>
      <p:sp>
        <p:nvSpPr>
          <p:cNvPr id="247" name="TextBox 246">
            <a:extLst>
              <a:ext uri="{FF2B5EF4-FFF2-40B4-BE49-F238E27FC236}">
                <a16:creationId xmlns:a16="http://schemas.microsoft.com/office/drawing/2014/main" xmlns="" id="{D0B60509-AE39-4E19-B14D-D0847646471B}"/>
              </a:ext>
            </a:extLst>
          </p:cNvPr>
          <p:cNvSpPr txBox="1"/>
          <p:nvPr/>
        </p:nvSpPr>
        <p:spPr>
          <a:xfrm>
            <a:off x="7402674" y="582281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N</a:t>
            </a:r>
          </a:p>
        </p:txBody>
      </p:sp>
      <p:cxnSp>
        <p:nvCxnSpPr>
          <p:cNvPr id="250" name="Straight Connector 249">
            <a:extLst>
              <a:ext uri="{FF2B5EF4-FFF2-40B4-BE49-F238E27FC236}">
                <a16:creationId xmlns:a16="http://schemas.microsoft.com/office/drawing/2014/main" xmlns="" id="{F9F9CD8F-BE09-4236-9AFD-4BDCEB797EE1}"/>
              </a:ext>
            </a:extLst>
          </p:cNvPr>
          <p:cNvCxnSpPr/>
          <p:nvPr/>
        </p:nvCxnSpPr>
        <p:spPr>
          <a:xfrm flipH="1">
            <a:off x="2806431" y="5724159"/>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052A593E-090F-4166-8E81-D4C42B05BF29}"/>
              </a:ext>
            </a:extLst>
          </p:cNvPr>
          <p:cNvCxnSpPr/>
          <p:nvPr/>
        </p:nvCxnSpPr>
        <p:spPr>
          <a:xfrm flipH="1">
            <a:off x="4924996" y="573811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1203B865-BFF9-437C-89DF-B899DC5AEC90}"/>
              </a:ext>
            </a:extLst>
          </p:cNvPr>
          <p:cNvCxnSpPr/>
          <p:nvPr/>
        </p:nvCxnSpPr>
        <p:spPr>
          <a:xfrm flipH="1">
            <a:off x="7273225" y="574927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xmlns="" id="{39085247-7854-492C-983C-5D14002BA593}"/>
              </a:ext>
            </a:extLst>
          </p:cNvPr>
          <p:cNvCxnSpPr/>
          <p:nvPr/>
        </p:nvCxnSpPr>
        <p:spPr>
          <a:xfrm>
            <a:off x="583623" y="5859079"/>
            <a:ext cx="9190383"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4" name="TextBox 253">
            <a:extLst>
              <a:ext uri="{FF2B5EF4-FFF2-40B4-BE49-F238E27FC236}">
                <a16:creationId xmlns:a16="http://schemas.microsoft.com/office/drawing/2014/main" xmlns="" id="{0296262D-8DA4-4173-A6B4-7EE90DB3FEF3}"/>
              </a:ext>
            </a:extLst>
          </p:cNvPr>
          <p:cNvSpPr txBox="1"/>
          <p:nvPr/>
        </p:nvSpPr>
        <p:spPr>
          <a:xfrm>
            <a:off x="1129820" y="6453116"/>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1</a:t>
            </a:r>
          </a:p>
        </p:txBody>
      </p:sp>
      <p:sp>
        <p:nvSpPr>
          <p:cNvPr id="255" name="TextBox 254">
            <a:extLst>
              <a:ext uri="{FF2B5EF4-FFF2-40B4-BE49-F238E27FC236}">
                <a16:creationId xmlns:a16="http://schemas.microsoft.com/office/drawing/2014/main" xmlns="" id="{6F30A8CF-B1A0-4501-93CC-C38B4B1BE1C6}"/>
              </a:ext>
            </a:extLst>
          </p:cNvPr>
          <p:cNvSpPr txBox="1"/>
          <p:nvPr/>
        </p:nvSpPr>
        <p:spPr>
          <a:xfrm>
            <a:off x="3375203" y="6486513"/>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2</a:t>
            </a:r>
          </a:p>
        </p:txBody>
      </p:sp>
      <p:sp>
        <p:nvSpPr>
          <p:cNvPr id="256" name="TextBox 255">
            <a:extLst>
              <a:ext uri="{FF2B5EF4-FFF2-40B4-BE49-F238E27FC236}">
                <a16:creationId xmlns:a16="http://schemas.microsoft.com/office/drawing/2014/main" xmlns="" id="{476925F7-9357-4FE8-B68D-895CD11B81EE}"/>
              </a:ext>
            </a:extLst>
          </p:cNvPr>
          <p:cNvSpPr txBox="1"/>
          <p:nvPr/>
        </p:nvSpPr>
        <p:spPr>
          <a:xfrm>
            <a:off x="7881317" y="6426223"/>
            <a:ext cx="1113435"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a:t>
            </a:r>
          </a:p>
        </p:txBody>
      </p:sp>
    </p:spTree>
    <p:extLst>
      <p:ext uri="{BB962C8B-B14F-4D97-AF65-F5344CB8AC3E}">
        <p14:creationId xmlns:p14="http://schemas.microsoft.com/office/powerpoint/2010/main" xmlns="" val="315999975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60F671-8610-49FC-9551-3F03FAA1B36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Partitions</a:t>
            </a:r>
          </a:p>
        </p:txBody>
      </p:sp>
      <p:sp>
        <p:nvSpPr>
          <p:cNvPr id="16" name="TextBox 15">
            <a:extLst>
              <a:ext uri="{FF2B5EF4-FFF2-40B4-BE49-F238E27FC236}">
                <a16:creationId xmlns:a16="http://schemas.microsoft.com/office/drawing/2014/main" xmlns="" id="{A179C0E0-A413-4BF5-8616-BBCC4635328D}"/>
              </a:ext>
            </a:extLst>
          </p:cNvPr>
          <p:cNvSpPr txBox="1"/>
          <p:nvPr/>
        </p:nvSpPr>
        <p:spPr>
          <a:xfrm>
            <a:off x="5676287" y="2928030"/>
            <a:ext cx="1440000" cy="794064"/>
          </a:xfrm>
          <a:prstGeom prst="rect">
            <a:avLst/>
          </a:prstGeom>
          <a:noFill/>
        </p:spPr>
        <p:txBody>
          <a:bodyPr wrap="square" lIns="182880" tIns="146304" rIns="182880" bIns="146304" rtlCol="0">
            <a:spAutoFit/>
          </a:bodyPr>
          <a:lstStyle/>
          <a:p>
            <a:pPr defTabSz="914377">
              <a:lnSpc>
                <a:spcPct val="90000"/>
              </a:lnSpc>
              <a:spcAft>
                <a:spcPts val="600"/>
              </a:spcAft>
            </a:pPr>
            <a:r>
              <a:rPr lang="en-US" sz="3600" b="1" dirty="0">
                <a:gradFill>
                  <a:gsLst>
                    <a:gs pos="2917">
                      <a:srgbClr val="505050"/>
                    </a:gs>
                    <a:gs pos="30000">
                      <a:srgbClr val="505050"/>
                    </a:gs>
                  </a:gsLst>
                  <a:lin ang="5400000" scaled="0"/>
                </a:gradFill>
                <a:latin typeface="Arial" panose="020B0604020202020204" pitchFamily="34" charset="0"/>
              </a:rPr>
              <a:t>….</a:t>
            </a:r>
          </a:p>
        </p:txBody>
      </p:sp>
      <p:sp>
        <p:nvSpPr>
          <p:cNvPr id="43" name="TextBox 42">
            <a:extLst>
              <a:ext uri="{FF2B5EF4-FFF2-40B4-BE49-F238E27FC236}">
                <a16:creationId xmlns:a16="http://schemas.microsoft.com/office/drawing/2014/main" xmlns="" id="{50D33BB8-F271-445C-B8F5-2C849233A5BD}"/>
              </a:ext>
            </a:extLst>
          </p:cNvPr>
          <p:cNvSpPr txBox="1"/>
          <p:nvPr/>
        </p:nvSpPr>
        <p:spPr>
          <a:xfrm>
            <a:off x="4230837" y="1558028"/>
            <a:ext cx="2470977" cy="627865"/>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r>
              <a:rPr lang="en-US" sz="1800" dirty="0">
                <a:solidFill>
                  <a:srgbClr val="0078D7"/>
                </a:solidFill>
                <a:latin typeface="Arial" panose="020B0604020202020204" pitchFamily="34" charset="0"/>
                <a:cs typeface="Arial" panose="020B0604020202020204" pitchFamily="34" charset="0"/>
              </a:rPr>
              <a:t>hash(City ID)</a:t>
            </a:r>
          </a:p>
        </p:txBody>
      </p:sp>
      <p:cxnSp>
        <p:nvCxnSpPr>
          <p:cNvPr id="45" name="Straight Arrow Connector 44">
            <a:extLst>
              <a:ext uri="{FF2B5EF4-FFF2-40B4-BE49-F238E27FC236}">
                <a16:creationId xmlns:a16="http://schemas.microsoft.com/office/drawing/2014/main" xmlns="" id="{3358DD02-9AAA-4863-B736-86D0CF38F58C}"/>
              </a:ext>
            </a:extLst>
          </p:cNvPr>
          <p:cNvCxnSpPr>
            <a:cxnSpLocks/>
          </p:cNvCxnSpPr>
          <p:nvPr/>
        </p:nvCxnSpPr>
        <p:spPr>
          <a:xfrm>
            <a:off x="4737585" y="2236369"/>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9E56AEDA-43E1-40FE-9377-2A3C9093BC70}"/>
              </a:ext>
            </a:extLst>
          </p:cNvPr>
          <p:cNvCxnSpPr>
            <a:cxnSpLocks/>
          </p:cNvCxnSpPr>
          <p:nvPr/>
        </p:nvCxnSpPr>
        <p:spPr>
          <a:xfrm>
            <a:off x="6680599" y="2192357"/>
            <a:ext cx="1808764" cy="45421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xmlns="" id="{88F15C9C-0BDC-4158-A37E-6B3197425134}"/>
              </a:ext>
            </a:extLst>
          </p:cNvPr>
          <p:cNvGrpSpPr/>
          <p:nvPr/>
        </p:nvGrpSpPr>
        <p:grpSpPr>
          <a:xfrm>
            <a:off x="834820" y="2195347"/>
            <a:ext cx="3500488" cy="3506023"/>
            <a:chOff x="1966391" y="2712977"/>
            <a:chExt cx="3500488" cy="3506023"/>
          </a:xfrm>
        </p:grpSpPr>
        <p:grpSp>
          <p:nvGrpSpPr>
            <p:cNvPr id="24" name="Group 23">
              <a:extLst>
                <a:ext uri="{FF2B5EF4-FFF2-40B4-BE49-F238E27FC236}">
                  <a16:creationId xmlns:a16="http://schemas.microsoft.com/office/drawing/2014/main" xmlns="" id="{3F95D264-AF11-48B3-B841-4A1099841FFC}"/>
                </a:ext>
              </a:extLst>
            </p:cNvPr>
            <p:cNvGrpSpPr/>
            <p:nvPr/>
          </p:nvGrpSpPr>
          <p:grpSpPr>
            <a:xfrm>
              <a:off x="2143610" y="4101695"/>
              <a:ext cx="1159601" cy="580317"/>
              <a:chOff x="7919988" y="2744429"/>
              <a:chExt cx="1159601" cy="580317"/>
            </a:xfrm>
            <a:solidFill>
              <a:schemeClr val="bg1">
                <a:lumMod val="95000"/>
              </a:schemeClr>
            </a:solidFill>
          </p:grpSpPr>
          <p:sp>
            <p:nvSpPr>
              <p:cNvPr id="25" name="Rectangle 24">
                <a:extLst>
                  <a:ext uri="{FF2B5EF4-FFF2-40B4-BE49-F238E27FC236}">
                    <a16:creationId xmlns:a16="http://schemas.microsoft.com/office/drawing/2014/main" xmlns="" id="{7AFC51A2-2812-44CD-9401-69CF6C611B3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xmlns="" id="{93066876-CFEF-4D73-AB92-9238778513F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7" name="Rectangle 26">
                <a:extLst>
                  <a:ext uri="{FF2B5EF4-FFF2-40B4-BE49-F238E27FC236}">
                    <a16:creationId xmlns:a16="http://schemas.microsoft.com/office/drawing/2014/main" xmlns="" id="{40961E76-DF81-43ED-B8AE-DBB804C6B41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xmlns="" id="{08F86D59-D7D2-47EF-BD0B-FA5E7814D872}"/>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xmlns="" id="{F7321A78-7933-478D-AC81-F0E7E76EB88D}"/>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Seattle</a:t>
              </a:r>
              <a:endParaRPr lang="en-US" dirty="0">
                <a:solidFill>
                  <a:srgbClr val="505050"/>
                </a:solidFill>
                <a:latin typeface="Arial" panose="020B0604020202020204" pitchFamily="34" charset="0"/>
                <a:ea typeface="Segoe UI" pitchFamily="34" charset="0"/>
                <a:cs typeface="Arial" panose="020B0604020202020204" pitchFamily="34" charset="0"/>
              </a:endParaRPr>
            </a:p>
          </p:txBody>
        </p:sp>
        <p:grpSp>
          <p:nvGrpSpPr>
            <p:cNvPr id="81" name="Group 80">
              <a:extLst>
                <a:ext uri="{FF2B5EF4-FFF2-40B4-BE49-F238E27FC236}">
                  <a16:creationId xmlns:a16="http://schemas.microsoft.com/office/drawing/2014/main" xmlns="" id="{55DE3930-B5AB-4744-B1B4-CB731B4B8EB8}"/>
                </a:ext>
              </a:extLst>
            </p:cNvPr>
            <p:cNvGrpSpPr/>
            <p:nvPr/>
          </p:nvGrpSpPr>
          <p:grpSpPr>
            <a:xfrm>
              <a:off x="2389347" y="3419793"/>
              <a:ext cx="745007" cy="417453"/>
              <a:chOff x="1275510" y="6072184"/>
              <a:chExt cx="508602" cy="456278"/>
            </a:xfrm>
          </p:grpSpPr>
          <p:grpSp>
            <p:nvGrpSpPr>
              <p:cNvPr id="82" name="Group 81">
                <a:extLst>
                  <a:ext uri="{FF2B5EF4-FFF2-40B4-BE49-F238E27FC236}">
                    <a16:creationId xmlns:a16="http://schemas.microsoft.com/office/drawing/2014/main" xmlns="" id="{3971ECBA-337B-46C8-88E4-E80CD07268BD}"/>
                  </a:ext>
                </a:extLst>
              </p:cNvPr>
              <p:cNvGrpSpPr/>
              <p:nvPr/>
            </p:nvGrpSpPr>
            <p:grpSpPr>
              <a:xfrm>
                <a:off x="1275510" y="6224570"/>
                <a:ext cx="508602" cy="151498"/>
                <a:chOff x="551886" y="4945335"/>
                <a:chExt cx="508602" cy="151498"/>
              </a:xfrm>
            </p:grpSpPr>
            <p:sp>
              <p:nvSpPr>
                <p:cNvPr id="91" name="Rectangle 90">
                  <a:extLst>
                    <a:ext uri="{FF2B5EF4-FFF2-40B4-BE49-F238E27FC236}">
                      <a16:creationId xmlns:a16="http://schemas.microsoft.com/office/drawing/2014/main" xmlns="" id="{A87F235D-D0D2-4E48-9F2C-0ABA5E7D961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2" name="Oval 91">
                  <a:extLst>
                    <a:ext uri="{FF2B5EF4-FFF2-40B4-BE49-F238E27FC236}">
                      <a16:creationId xmlns:a16="http://schemas.microsoft.com/office/drawing/2014/main" xmlns="" id="{5C6802B3-E9E2-4401-B5B0-54383D768D9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xmlns="" id="{290397D7-3AF6-4AF6-9A42-BB85CBD3CCAB}"/>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xmlns="" id="{9DDC9521-6DC8-4EBD-AA61-F52FF02458FC}"/>
                  </a:ext>
                </a:extLst>
              </p:cNvPr>
              <p:cNvGrpSpPr/>
              <p:nvPr/>
            </p:nvGrpSpPr>
            <p:grpSpPr>
              <a:xfrm>
                <a:off x="1275510" y="6376964"/>
                <a:ext cx="508602" cy="151498"/>
                <a:chOff x="551886" y="4945335"/>
                <a:chExt cx="508602" cy="151498"/>
              </a:xfrm>
            </p:grpSpPr>
            <p:sp>
              <p:nvSpPr>
                <p:cNvPr id="88" name="Rectangle 87">
                  <a:extLst>
                    <a:ext uri="{FF2B5EF4-FFF2-40B4-BE49-F238E27FC236}">
                      <a16:creationId xmlns:a16="http://schemas.microsoft.com/office/drawing/2014/main" xmlns="" id="{22743E03-21AC-4A8D-BF0B-09AF53D8B828}"/>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xmlns="" id="{1A7DA3D3-DAC9-4F41-9DF7-8F14976DA2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xmlns="" id="{BC59248C-8D53-4FC1-AD4E-9C40A2B5CD21}"/>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50BDC987-C3FD-4054-A448-0805B7ED99A8}"/>
                  </a:ext>
                </a:extLst>
              </p:cNvPr>
              <p:cNvGrpSpPr/>
              <p:nvPr/>
            </p:nvGrpSpPr>
            <p:grpSpPr>
              <a:xfrm>
                <a:off x="1275510" y="6072184"/>
                <a:ext cx="508602" cy="151498"/>
                <a:chOff x="551886" y="4945335"/>
                <a:chExt cx="508602" cy="151498"/>
              </a:xfrm>
            </p:grpSpPr>
            <p:sp>
              <p:nvSpPr>
                <p:cNvPr id="85" name="Rectangle 84">
                  <a:extLst>
                    <a:ext uri="{FF2B5EF4-FFF2-40B4-BE49-F238E27FC236}">
                      <a16:creationId xmlns:a16="http://schemas.microsoft.com/office/drawing/2014/main" xmlns="" id="{44B40457-217E-4841-BEB7-2D675701E20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xmlns="" id="{796ECC00-E4BF-45E0-A5CD-1FF6CA0B2D21}"/>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xmlns="" id="{F16BFE50-1139-4A63-B137-F91B37E4B12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4" name="Rectangle 93">
              <a:extLst>
                <a:ext uri="{FF2B5EF4-FFF2-40B4-BE49-F238E27FC236}">
                  <a16:creationId xmlns:a16="http://schemas.microsoft.com/office/drawing/2014/main" xmlns="" id="{81D89388-3850-4B1D-872D-8C306C84EF50}"/>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97" name="Group 96">
              <a:extLst>
                <a:ext uri="{FF2B5EF4-FFF2-40B4-BE49-F238E27FC236}">
                  <a16:creationId xmlns:a16="http://schemas.microsoft.com/office/drawing/2014/main" xmlns="" id="{0B9B94B2-E7D9-4E1C-B804-DAC5E43FDADC}"/>
                </a:ext>
              </a:extLst>
            </p:cNvPr>
            <p:cNvGrpSpPr/>
            <p:nvPr/>
          </p:nvGrpSpPr>
          <p:grpSpPr>
            <a:xfrm>
              <a:off x="2113090" y="5352625"/>
              <a:ext cx="1159601" cy="580317"/>
              <a:chOff x="7919988" y="2744429"/>
              <a:chExt cx="1159601" cy="580317"/>
            </a:xfrm>
            <a:solidFill>
              <a:schemeClr val="bg1">
                <a:lumMod val="95000"/>
              </a:schemeClr>
            </a:solidFill>
          </p:grpSpPr>
          <p:sp>
            <p:nvSpPr>
              <p:cNvPr id="98" name="Rectangle 97">
                <a:extLst>
                  <a:ext uri="{FF2B5EF4-FFF2-40B4-BE49-F238E27FC236}">
                    <a16:creationId xmlns:a16="http://schemas.microsoft.com/office/drawing/2014/main" xmlns="" id="{DC072B55-1F89-43E0-AC45-818D088AE2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9" name="Rectangle 98">
                <a:extLst>
                  <a:ext uri="{FF2B5EF4-FFF2-40B4-BE49-F238E27FC236}">
                    <a16:creationId xmlns:a16="http://schemas.microsoft.com/office/drawing/2014/main" xmlns="" id="{A5E41779-318B-4C1E-9A7A-597F2497C55B}"/>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0" name="Rectangle 99">
                <a:extLst>
                  <a:ext uri="{FF2B5EF4-FFF2-40B4-BE49-F238E27FC236}">
                    <a16:creationId xmlns:a16="http://schemas.microsoft.com/office/drawing/2014/main" xmlns="" id="{12F8BD4E-7D41-4FFD-BAAA-820F3181EC1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Paris</a:t>
                </a:r>
              </a:p>
            </p:txBody>
          </p:sp>
        </p:grpSp>
      </p:grpSp>
      <p:sp>
        <p:nvSpPr>
          <p:cNvPr id="101" name="TextBox 100">
            <a:extLst>
              <a:ext uri="{FF2B5EF4-FFF2-40B4-BE49-F238E27FC236}">
                <a16:creationId xmlns:a16="http://schemas.microsoft.com/office/drawing/2014/main" xmlns="" id="{1A95B62E-D260-4996-9930-25FB850FDFCD}"/>
              </a:ext>
            </a:extLst>
          </p:cNvPr>
          <p:cNvSpPr txBox="1"/>
          <p:nvPr/>
        </p:nvSpPr>
        <p:spPr>
          <a:xfrm>
            <a:off x="8186628" y="1213609"/>
            <a:ext cx="4085537" cy="1292662"/>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Documents with same partition key value (City ID) are in same partition</a:t>
            </a:r>
          </a:p>
        </p:txBody>
      </p:sp>
      <p:grpSp>
        <p:nvGrpSpPr>
          <p:cNvPr id="103" name="Group 102">
            <a:extLst>
              <a:ext uri="{FF2B5EF4-FFF2-40B4-BE49-F238E27FC236}">
                <a16:creationId xmlns:a16="http://schemas.microsoft.com/office/drawing/2014/main" xmlns="" id="{EBCF7A23-4BE7-41EB-9430-9BC41E4ECFB9}"/>
              </a:ext>
            </a:extLst>
          </p:cNvPr>
          <p:cNvGrpSpPr/>
          <p:nvPr/>
        </p:nvGrpSpPr>
        <p:grpSpPr>
          <a:xfrm>
            <a:off x="3400766" y="2733037"/>
            <a:ext cx="1674951" cy="2985091"/>
            <a:chOff x="1966391" y="3233909"/>
            <a:chExt cx="1674951" cy="2985091"/>
          </a:xfrm>
        </p:grpSpPr>
        <p:grpSp>
          <p:nvGrpSpPr>
            <p:cNvPr id="104" name="Group 103">
              <a:extLst>
                <a:ext uri="{FF2B5EF4-FFF2-40B4-BE49-F238E27FC236}">
                  <a16:creationId xmlns:a16="http://schemas.microsoft.com/office/drawing/2014/main" xmlns="" id="{6BD54536-01ED-4B06-A317-F57E8F2CEAFB}"/>
                </a:ext>
              </a:extLst>
            </p:cNvPr>
            <p:cNvGrpSpPr/>
            <p:nvPr/>
          </p:nvGrpSpPr>
          <p:grpSpPr>
            <a:xfrm>
              <a:off x="2143610" y="4101695"/>
              <a:ext cx="1159601" cy="580317"/>
              <a:chOff x="7919988" y="2744429"/>
              <a:chExt cx="1159601" cy="580317"/>
            </a:xfrm>
            <a:solidFill>
              <a:schemeClr val="bg1">
                <a:lumMod val="95000"/>
              </a:schemeClr>
            </a:solidFill>
          </p:grpSpPr>
          <p:sp>
            <p:nvSpPr>
              <p:cNvPr id="125" name="Rectangle 124">
                <a:extLst>
                  <a:ext uri="{FF2B5EF4-FFF2-40B4-BE49-F238E27FC236}">
                    <a16:creationId xmlns:a16="http://schemas.microsoft.com/office/drawing/2014/main" xmlns="" id="{348B627B-0BCE-4F26-9F06-25ADC3FC5091}"/>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6" name="Rectangle 125">
                <a:extLst>
                  <a:ext uri="{FF2B5EF4-FFF2-40B4-BE49-F238E27FC236}">
                    <a16:creationId xmlns:a16="http://schemas.microsoft.com/office/drawing/2014/main" xmlns="" id="{AC635BCF-1155-4E32-9390-25A3C3551DEF}"/>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xmlns="" id="{182101B0-0B4B-4019-BC07-FD0BDC9C02F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051" dirty="0">
                    <a:solidFill>
                      <a:srgbClr val="505050"/>
                    </a:solidFill>
                    <a:latin typeface="Arial" panose="020B0604020202020204" pitchFamily="34" charset="0"/>
                    <a:ea typeface="Segoe UI" pitchFamily="34" charset="0"/>
                    <a:cs typeface="Arial" panose="020B0604020202020204" pitchFamily="34" charset="0"/>
                  </a:rPr>
                  <a:t>Redmond</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sp>
          <p:nvSpPr>
            <p:cNvPr id="106" name="Rectangle 105">
              <a:extLst>
                <a:ext uri="{FF2B5EF4-FFF2-40B4-BE49-F238E27FC236}">
                  <a16:creationId xmlns:a16="http://schemas.microsoft.com/office/drawing/2014/main" xmlns="" id="{B0497721-2F4A-4147-BAC4-951183874E3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Shanghai</a:t>
              </a:r>
            </a:p>
          </p:txBody>
        </p:sp>
        <p:grpSp>
          <p:nvGrpSpPr>
            <p:cNvPr id="107" name="Group 106">
              <a:extLst>
                <a:ext uri="{FF2B5EF4-FFF2-40B4-BE49-F238E27FC236}">
                  <a16:creationId xmlns:a16="http://schemas.microsoft.com/office/drawing/2014/main" xmlns="" id="{FAE7CB91-FFE1-4F98-B496-2E4102CB181D}"/>
                </a:ext>
              </a:extLst>
            </p:cNvPr>
            <p:cNvGrpSpPr/>
            <p:nvPr/>
          </p:nvGrpSpPr>
          <p:grpSpPr>
            <a:xfrm>
              <a:off x="2389347" y="3419793"/>
              <a:ext cx="745007" cy="417453"/>
              <a:chOff x="1275510" y="6072184"/>
              <a:chExt cx="508602" cy="456278"/>
            </a:xfrm>
          </p:grpSpPr>
          <p:grpSp>
            <p:nvGrpSpPr>
              <p:cNvPr id="113" name="Group 112">
                <a:extLst>
                  <a:ext uri="{FF2B5EF4-FFF2-40B4-BE49-F238E27FC236}">
                    <a16:creationId xmlns:a16="http://schemas.microsoft.com/office/drawing/2014/main" xmlns="" id="{D1493A29-9BFA-4928-859F-6CA204292CF3}"/>
                  </a:ext>
                </a:extLst>
              </p:cNvPr>
              <p:cNvGrpSpPr/>
              <p:nvPr/>
            </p:nvGrpSpPr>
            <p:grpSpPr>
              <a:xfrm>
                <a:off x="1275510" y="6224570"/>
                <a:ext cx="508602" cy="151498"/>
                <a:chOff x="551886" y="4945335"/>
                <a:chExt cx="508602" cy="151498"/>
              </a:xfrm>
            </p:grpSpPr>
            <p:sp>
              <p:nvSpPr>
                <p:cNvPr id="122" name="Rectangle 121">
                  <a:extLst>
                    <a:ext uri="{FF2B5EF4-FFF2-40B4-BE49-F238E27FC236}">
                      <a16:creationId xmlns:a16="http://schemas.microsoft.com/office/drawing/2014/main" xmlns="" id="{B2E28BCC-8347-485E-8009-EACF16DE9366}"/>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xmlns="" id="{3B5DD0AD-DE01-4DEA-8304-BA2B5DE2F81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xmlns="" id="{0280BC61-B152-446D-8A87-C068C83C3FC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xmlns="" id="{4EBDD7A4-A6BD-4004-93C7-5DEE02520C9D}"/>
                  </a:ext>
                </a:extLst>
              </p:cNvPr>
              <p:cNvGrpSpPr/>
              <p:nvPr/>
            </p:nvGrpSpPr>
            <p:grpSpPr>
              <a:xfrm>
                <a:off x="1275510" y="6376964"/>
                <a:ext cx="508602" cy="151498"/>
                <a:chOff x="551886" y="4945335"/>
                <a:chExt cx="508602" cy="151498"/>
              </a:xfrm>
            </p:grpSpPr>
            <p:sp>
              <p:nvSpPr>
                <p:cNvPr id="119" name="Rectangle 118">
                  <a:extLst>
                    <a:ext uri="{FF2B5EF4-FFF2-40B4-BE49-F238E27FC236}">
                      <a16:creationId xmlns:a16="http://schemas.microsoft.com/office/drawing/2014/main" xmlns="" id="{7BA36D3C-0010-4AA0-930B-ACEA46793AB7}"/>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0" name="Oval 119">
                  <a:extLst>
                    <a:ext uri="{FF2B5EF4-FFF2-40B4-BE49-F238E27FC236}">
                      <a16:creationId xmlns:a16="http://schemas.microsoft.com/office/drawing/2014/main" xmlns="" id="{0360F9EB-1617-48D7-ACE0-94D0F6575DA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xmlns="" id="{2DED7475-A458-49F0-9D3D-C0C3449BA8E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xmlns="" id="{0FD75FB2-6399-4332-AEFB-184B139250A3}"/>
                  </a:ext>
                </a:extLst>
              </p:cNvPr>
              <p:cNvGrpSpPr/>
              <p:nvPr/>
            </p:nvGrpSpPr>
            <p:grpSpPr>
              <a:xfrm>
                <a:off x="1275510" y="6072184"/>
                <a:ext cx="508602" cy="151498"/>
                <a:chOff x="551886" y="4945335"/>
                <a:chExt cx="508602" cy="151498"/>
              </a:xfrm>
            </p:grpSpPr>
            <p:sp>
              <p:nvSpPr>
                <p:cNvPr id="116" name="Rectangle 115">
                  <a:extLst>
                    <a:ext uri="{FF2B5EF4-FFF2-40B4-BE49-F238E27FC236}">
                      <a16:creationId xmlns:a16="http://schemas.microsoft.com/office/drawing/2014/main" xmlns="" id="{CB18BF9C-07D7-445A-A02E-04057C3CF54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7" name="Oval 116">
                  <a:extLst>
                    <a:ext uri="{FF2B5EF4-FFF2-40B4-BE49-F238E27FC236}">
                      <a16:creationId xmlns:a16="http://schemas.microsoft.com/office/drawing/2014/main" xmlns="" id="{14048F16-7800-4264-B6E8-9D18DF2A1E5F}"/>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xmlns="" id="{704E343B-A983-41BD-BAC2-619616D5DB0C}"/>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Rectangle 107">
              <a:extLst>
                <a:ext uri="{FF2B5EF4-FFF2-40B4-BE49-F238E27FC236}">
                  <a16:creationId xmlns:a16="http://schemas.microsoft.com/office/drawing/2014/main" xmlns="" id="{1CBB280C-E3A9-48F7-BF8F-8011D917B0D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xmlns="" id="{E12BA47E-DF7D-4193-95B2-644DAE5BC93D}"/>
              </a:ext>
            </a:extLst>
          </p:cNvPr>
          <p:cNvGrpSpPr/>
          <p:nvPr/>
        </p:nvGrpSpPr>
        <p:grpSpPr>
          <a:xfrm>
            <a:off x="7391050" y="2733037"/>
            <a:ext cx="1674951" cy="2985091"/>
            <a:chOff x="9328755" y="3250668"/>
            <a:chExt cx="1674951" cy="2985091"/>
          </a:xfrm>
        </p:grpSpPr>
        <p:grpSp>
          <p:nvGrpSpPr>
            <p:cNvPr id="128" name="Group 127">
              <a:extLst>
                <a:ext uri="{FF2B5EF4-FFF2-40B4-BE49-F238E27FC236}">
                  <a16:creationId xmlns:a16="http://schemas.microsoft.com/office/drawing/2014/main" xmlns="" id="{B3103BED-7286-4A24-9CDD-8CB670B6ADD1}"/>
                </a:ext>
              </a:extLst>
            </p:cNvPr>
            <p:cNvGrpSpPr/>
            <p:nvPr/>
          </p:nvGrpSpPr>
          <p:grpSpPr>
            <a:xfrm>
              <a:off x="9328755" y="3250668"/>
              <a:ext cx="1674951" cy="2985091"/>
              <a:chOff x="1966391" y="3233909"/>
              <a:chExt cx="1674951" cy="2985091"/>
            </a:xfrm>
          </p:grpSpPr>
          <p:grpSp>
            <p:nvGrpSpPr>
              <p:cNvPr id="129" name="Group 128">
                <a:extLst>
                  <a:ext uri="{FF2B5EF4-FFF2-40B4-BE49-F238E27FC236}">
                    <a16:creationId xmlns:a16="http://schemas.microsoft.com/office/drawing/2014/main" xmlns="" id="{14C8B557-A506-475D-BD72-9D8D72E4E5EC}"/>
                  </a:ext>
                </a:extLst>
              </p:cNvPr>
              <p:cNvGrpSpPr/>
              <p:nvPr/>
            </p:nvGrpSpPr>
            <p:grpSpPr>
              <a:xfrm>
                <a:off x="2143610" y="4101695"/>
                <a:ext cx="1159601" cy="580317"/>
                <a:chOff x="7919988" y="2744429"/>
                <a:chExt cx="1159601" cy="580317"/>
              </a:xfrm>
              <a:solidFill>
                <a:schemeClr val="bg1">
                  <a:lumMod val="95000"/>
                </a:schemeClr>
              </a:solidFill>
            </p:grpSpPr>
            <p:sp>
              <p:nvSpPr>
                <p:cNvPr id="150" name="Rectangle 149">
                  <a:extLst>
                    <a:ext uri="{FF2B5EF4-FFF2-40B4-BE49-F238E27FC236}">
                      <a16:creationId xmlns:a16="http://schemas.microsoft.com/office/drawing/2014/main" xmlns="" id="{8BC0B1D7-BF2E-4817-8924-089C234C267F}"/>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1" name="Rectangle 150">
                  <a:extLst>
                    <a:ext uri="{FF2B5EF4-FFF2-40B4-BE49-F238E27FC236}">
                      <a16:creationId xmlns:a16="http://schemas.microsoft.com/office/drawing/2014/main" xmlns="" id="{6DB08B90-890D-48C0-83AB-7E5F6B3C1371}"/>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2" name="Rectangle 151">
                  <a:extLst>
                    <a:ext uri="{FF2B5EF4-FFF2-40B4-BE49-F238E27FC236}">
                      <a16:creationId xmlns:a16="http://schemas.microsoft.com/office/drawing/2014/main" xmlns="" id="{71DF3D67-DA04-42F3-811A-BC5271A42DB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32" name="Group 131">
                <a:extLst>
                  <a:ext uri="{FF2B5EF4-FFF2-40B4-BE49-F238E27FC236}">
                    <a16:creationId xmlns:a16="http://schemas.microsoft.com/office/drawing/2014/main" xmlns="" id="{8125F798-2A46-49D1-8841-69EDCDAC5CDE}"/>
                  </a:ext>
                </a:extLst>
              </p:cNvPr>
              <p:cNvGrpSpPr/>
              <p:nvPr/>
            </p:nvGrpSpPr>
            <p:grpSpPr>
              <a:xfrm>
                <a:off x="2389347" y="3419793"/>
                <a:ext cx="745007" cy="417453"/>
                <a:chOff x="1275510" y="6072184"/>
                <a:chExt cx="508602" cy="456278"/>
              </a:xfrm>
            </p:grpSpPr>
            <p:grpSp>
              <p:nvGrpSpPr>
                <p:cNvPr id="138" name="Group 137">
                  <a:extLst>
                    <a:ext uri="{FF2B5EF4-FFF2-40B4-BE49-F238E27FC236}">
                      <a16:creationId xmlns:a16="http://schemas.microsoft.com/office/drawing/2014/main" xmlns="" id="{2025003E-088D-44F5-AA45-7C6F2837169E}"/>
                    </a:ext>
                  </a:extLst>
                </p:cNvPr>
                <p:cNvGrpSpPr/>
                <p:nvPr/>
              </p:nvGrpSpPr>
              <p:grpSpPr>
                <a:xfrm>
                  <a:off x="1275510" y="6224570"/>
                  <a:ext cx="508602" cy="151498"/>
                  <a:chOff x="551886" y="4945335"/>
                  <a:chExt cx="508602" cy="151498"/>
                </a:xfrm>
              </p:grpSpPr>
              <p:sp>
                <p:nvSpPr>
                  <p:cNvPr id="147" name="Rectangle 146">
                    <a:extLst>
                      <a:ext uri="{FF2B5EF4-FFF2-40B4-BE49-F238E27FC236}">
                        <a16:creationId xmlns:a16="http://schemas.microsoft.com/office/drawing/2014/main" xmlns="" id="{266CE4D8-5D38-4484-9700-F703006A8E6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8" name="Oval 147">
                    <a:extLst>
                      <a:ext uri="{FF2B5EF4-FFF2-40B4-BE49-F238E27FC236}">
                        <a16:creationId xmlns:a16="http://schemas.microsoft.com/office/drawing/2014/main" xmlns="" id="{DFD6170E-D157-4999-8AC1-C0DD3BF2B1D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xmlns="" id="{A9BB1AC7-A433-4CE7-9021-89BD75FFDA06}"/>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xmlns="" id="{A673F6A1-6C2A-4B34-9EBB-948968F32A97}"/>
                    </a:ext>
                  </a:extLst>
                </p:cNvPr>
                <p:cNvGrpSpPr/>
                <p:nvPr/>
              </p:nvGrpSpPr>
              <p:grpSpPr>
                <a:xfrm>
                  <a:off x="1275510" y="6376964"/>
                  <a:ext cx="508602" cy="151498"/>
                  <a:chOff x="551886" y="4945335"/>
                  <a:chExt cx="508602" cy="151498"/>
                </a:xfrm>
              </p:grpSpPr>
              <p:sp>
                <p:nvSpPr>
                  <p:cNvPr id="144" name="Rectangle 143">
                    <a:extLst>
                      <a:ext uri="{FF2B5EF4-FFF2-40B4-BE49-F238E27FC236}">
                        <a16:creationId xmlns:a16="http://schemas.microsoft.com/office/drawing/2014/main" xmlns="" id="{79DB543F-D998-42FA-B2EE-6AA9D1980F83}"/>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5" name="Oval 144">
                    <a:extLst>
                      <a:ext uri="{FF2B5EF4-FFF2-40B4-BE49-F238E27FC236}">
                        <a16:creationId xmlns:a16="http://schemas.microsoft.com/office/drawing/2014/main" xmlns="" id="{9E410885-7A7D-4670-B491-12D9FD0E7F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xmlns="" id="{551FFAD2-BBB7-40FC-B7C0-4A6EC32B57D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xmlns="" id="{81868E9B-FD8D-4316-87E0-548293C9AA5F}"/>
                    </a:ext>
                  </a:extLst>
                </p:cNvPr>
                <p:cNvGrpSpPr/>
                <p:nvPr/>
              </p:nvGrpSpPr>
              <p:grpSpPr>
                <a:xfrm>
                  <a:off x="1275510" y="6072184"/>
                  <a:ext cx="508602" cy="151498"/>
                  <a:chOff x="551886" y="4945335"/>
                  <a:chExt cx="508602" cy="151498"/>
                </a:xfrm>
              </p:grpSpPr>
              <p:sp>
                <p:nvSpPr>
                  <p:cNvPr id="141" name="Rectangle 140">
                    <a:extLst>
                      <a:ext uri="{FF2B5EF4-FFF2-40B4-BE49-F238E27FC236}">
                        <a16:creationId xmlns:a16="http://schemas.microsoft.com/office/drawing/2014/main" xmlns="" id="{89A8CAEF-3B29-4849-9C06-500F6D3612C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xmlns="" id="{8EBB6B06-DC8D-4F89-8CF8-4DD2613F865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xmlns="" id="{7717E636-4DD6-4284-AD44-FC4779F42C1E}"/>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3" name="Rectangle 132">
                <a:extLst>
                  <a:ext uri="{FF2B5EF4-FFF2-40B4-BE49-F238E27FC236}">
                    <a16:creationId xmlns:a16="http://schemas.microsoft.com/office/drawing/2014/main" xmlns="" id="{D3B040F1-07D9-4C45-BF25-A7A4663C022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xmlns="" id="{EDEA2E31-1544-43A1-A95E-4F45390572B6}"/>
                  </a:ext>
                </a:extLst>
              </p:cNvPr>
              <p:cNvGrpSpPr/>
              <p:nvPr/>
            </p:nvGrpSpPr>
            <p:grpSpPr>
              <a:xfrm>
                <a:off x="2143610" y="5534203"/>
                <a:ext cx="1159601" cy="580317"/>
                <a:chOff x="7950508" y="2926007"/>
                <a:chExt cx="1159601" cy="580317"/>
              </a:xfrm>
              <a:solidFill>
                <a:schemeClr val="bg1">
                  <a:lumMod val="95000"/>
                </a:schemeClr>
              </a:solidFill>
            </p:grpSpPr>
            <p:sp>
              <p:nvSpPr>
                <p:cNvPr id="135" name="Rectangle 134">
                  <a:extLst>
                    <a:ext uri="{FF2B5EF4-FFF2-40B4-BE49-F238E27FC236}">
                      <a16:creationId xmlns:a16="http://schemas.microsoft.com/office/drawing/2014/main" xmlns="" id="{56BC40A5-BC30-49A0-B2F7-DC8CCEF27936}"/>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6" name="Rectangle 135">
                  <a:extLst>
                    <a:ext uri="{FF2B5EF4-FFF2-40B4-BE49-F238E27FC236}">
                      <a16:creationId xmlns:a16="http://schemas.microsoft.com/office/drawing/2014/main" xmlns="" id="{9CFAB436-42FF-4514-A66D-CEE612D45AA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7" name="Rectangle 136">
                  <a:extLst>
                    <a:ext uri="{FF2B5EF4-FFF2-40B4-BE49-F238E27FC236}">
                      <a16:creationId xmlns:a16="http://schemas.microsoft.com/office/drawing/2014/main" xmlns="" id="{53EAEE64-402E-4803-B7BA-C9BADB865091}"/>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nvGrpSpPr>
            <p:cNvPr id="163" name="Group 162">
              <a:extLst>
                <a:ext uri="{FF2B5EF4-FFF2-40B4-BE49-F238E27FC236}">
                  <a16:creationId xmlns:a16="http://schemas.microsoft.com/office/drawing/2014/main" xmlns="" id="{B5D85D97-EBB0-4E61-81FC-1D721B537772}"/>
                </a:ext>
              </a:extLst>
            </p:cNvPr>
            <p:cNvGrpSpPr/>
            <p:nvPr/>
          </p:nvGrpSpPr>
          <p:grpSpPr>
            <a:xfrm>
              <a:off x="9502187" y="4834005"/>
              <a:ext cx="1159601" cy="580317"/>
              <a:chOff x="5896369" y="4821680"/>
              <a:chExt cx="1159601" cy="580317"/>
            </a:xfrm>
          </p:grpSpPr>
          <p:sp>
            <p:nvSpPr>
              <p:cNvPr id="157" name="Rectangle 156">
                <a:extLst>
                  <a:ext uri="{FF2B5EF4-FFF2-40B4-BE49-F238E27FC236}">
                    <a16:creationId xmlns:a16="http://schemas.microsoft.com/office/drawing/2014/main" xmlns="" id="{FCC05889-E7E2-487D-A9CF-E711F51B542D}"/>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8" name="Rectangle 157">
                <a:extLst>
                  <a:ext uri="{FF2B5EF4-FFF2-40B4-BE49-F238E27FC236}">
                    <a16:creationId xmlns:a16="http://schemas.microsoft.com/office/drawing/2014/main" xmlns="" id="{9AE132EE-4FAF-46C4-967F-1E144E6FEF7D}"/>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9" name="Rectangle 158">
                <a:extLst>
                  <a:ext uri="{FF2B5EF4-FFF2-40B4-BE49-F238E27FC236}">
                    <a16:creationId xmlns:a16="http://schemas.microsoft.com/office/drawing/2014/main" xmlns="" id="{872259DE-200B-4364-AF81-ECA09846F954}"/>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cxnSp>
        <p:nvCxnSpPr>
          <p:cNvPr id="172" name="Straight Arrow Connector 171">
            <a:extLst>
              <a:ext uri="{FF2B5EF4-FFF2-40B4-BE49-F238E27FC236}">
                <a16:creationId xmlns:a16="http://schemas.microsoft.com/office/drawing/2014/main" xmlns="" id="{DF018CD1-A879-48D6-A299-028F57045ABF}"/>
              </a:ext>
            </a:extLst>
          </p:cNvPr>
          <p:cNvCxnSpPr>
            <a:cxnSpLocks/>
          </p:cNvCxnSpPr>
          <p:nvPr/>
        </p:nvCxnSpPr>
        <p:spPr>
          <a:xfrm>
            <a:off x="5971425" y="2268041"/>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xmlns="" id="{1D48E1C3-0BAC-4DA9-BF09-6E68BDA0BC6A}"/>
              </a:ext>
            </a:extLst>
          </p:cNvPr>
          <p:cNvSpPr txBox="1"/>
          <p:nvPr/>
        </p:nvSpPr>
        <p:spPr>
          <a:xfrm>
            <a:off x="790478" y="5772068"/>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1</a:t>
            </a:r>
          </a:p>
        </p:txBody>
      </p:sp>
      <p:sp>
        <p:nvSpPr>
          <p:cNvPr id="175" name="TextBox 174">
            <a:extLst>
              <a:ext uri="{FF2B5EF4-FFF2-40B4-BE49-F238E27FC236}">
                <a16:creationId xmlns:a16="http://schemas.microsoft.com/office/drawing/2014/main" xmlns="" id="{9367CC37-5CD7-48DB-AA59-3B39435ED45E}"/>
              </a:ext>
            </a:extLst>
          </p:cNvPr>
          <p:cNvSpPr txBox="1"/>
          <p:nvPr/>
        </p:nvSpPr>
        <p:spPr>
          <a:xfrm>
            <a:off x="3321947" y="578520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2</a:t>
            </a:r>
          </a:p>
        </p:txBody>
      </p:sp>
      <p:sp>
        <p:nvSpPr>
          <p:cNvPr id="176" name="TextBox 175">
            <a:extLst>
              <a:ext uri="{FF2B5EF4-FFF2-40B4-BE49-F238E27FC236}">
                <a16:creationId xmlns:a16="http://schemas.microsoft.com/office/drawing/2014/main" xmlns="" id="{E02A00F2-1E13-4064-A44F-E2FACBC55E75}"/>
              </a:ext>
            </a:extLst>
          </p:cNvPr>
          <p:cNvSpPr txBox="1"/>
          <p:nvPr/>
        </p:nvSpPr>
        <p:spPr>
          <a:xfrm>
            <a:off x="7402674" y="582281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N</a:t>
            </a:r>
          </a:p>
        </p:txBody>
      </p:sp>
      <p:sp>
        <p:nvSpPr>
          <p:cNvPr id="95" name="Rectangle 94">
            <a:extLst>
              <a:ext uri="{FF2B5EF4-FFF2-40B4-BE49-F238E27FC236}">
                <a16:creationId xmlns:a16="http://schemas.microsoft.com/office/drawing/2014/main" xmlns="" id="{69527776-9529-46DC-9314-B7920FAF7123}"/>
              </a:ext>
            </a:extLst>
          </p:cNvPr>
          <p:cNvSpPr/>
          <p:nvPr/>
        </p:nvSpPr>
        <p:spPr bwMode="auto">
          <a:xfrm>
            <a:off x="7101352" y="1562946"/>
            <a:ext cx="926259"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sp>
        <p:nvSpPr>
          <p:cNvPr id="96" name="Rectangle 95">
            <a:extLst>
              <a:ext uri="{FF2B5EF4-FFF2-40B4-BE49-F238E27FC236}">
                <a16:creationId xmlns:a16="http://schemas.microsoft.com/office/drawing/2014/main" xmlns="" id="{A239757B-2BD2-454A-8C26-A795540AA842}"/>
              </a:ext>
            </a:extLst>
          </p:cNvPr>
          <p:cNvSpPr/>
          <p:nvPr/>
        </p:nvSpPr>
        <p:spPr bwMode="auto">
          <a:xfrm>
            <a:off x="7253752" y="1715346"/>
            <a:ext cx="926259"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100" dirty="0">
                <a:solidFill>
                  <a:srgbClr val="505050"/>
                </a:solidFill>
                <a:latin typeface="Arial" panose="020B0604020202020204" pitchFamily="34" charset="0"/>
                <a:ea typeface="Segoe UI" pitchFamily="34" charset="0"/>
                <a:cs typeface="Arial" panose="020B0604020202020204" pitchFamily="34" charset="0"/>
              </a:rPr>
              <a:t>Shanghai</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cxnSp>
        <p:nvCxnSpPr>
          <p:cNvPr id="102" name="Straight Connector 101">
            <a:extLst>
              <a:ext uri="{FF2B5EF4-FFF2-40B4-BE49-F238E27FC236}">
                <a16:creationId xmlns:a16="http://schemas.microsoft.com/office/drawing/2014/main" xmlns="" id="{482AF761-138E-47B7-B355-6C0F90BCCE90}"/>
              </a:ext>
            </a:extLst>
          </p:cNvPr>
          <p:cNvCxnSpPr/>
          <p:nvPr/>
        </p:nvCxnSpPr>
        <p:spPr>
          <a:xfrm flipH="1">
            <a:off x="2806431" y="5724159"/>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BAEF9467-0260-4DE9-82D4-F527C389C82B}"/>
              </a:ext>
            </a:extLst>
          </p:cNvPr>
          <p:cNvCxnSpPr/>
          <p:nvPr/>
        </p:nvCxnSpPr>
        <p:spPr>
          <a:xfrm flipH="1">
            <a:off x="4924996" y="573811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A3519FA7-CF6F-49F7-9E44-0B880214991B}"/>
              </a:ext>
            </a:extLst>
          </p:cNvPr>
          <p:cNvCxnSpPr/>
          <p:nvPr/>
        </p:nvCxnSpPr>
        <p:spPr>
          <a:xfrm flipH="1">
            <a:off x="7273225" y="574927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xmlns="" id="{DF7B1A09-37FD-4E35-BFD2-FFD9E43CED60}"/>
              </a:ext>
            </a:extLst>
          </p:cNvPr>
          <p:cNvCxnSpPr/>
          <p:nvPr/>
        </p:nvCxnSpPr>
        <p:spPr>
          <a:xfrm>
            <a:off x="583623" y="5859079"/>
            <a:ext cx="9190383"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22F7C3BE-9F07-4CB5-B98B-35768C409197}"/>
              </a:ext>
            </a:extLst>
          </p:cNvPr>
          <p:cNvSpPr txBox="1"/>
          <p:nvPr/>
        </p:nvSpPr>
        <p:spPr>
          <a:xfrm>
            <a:off x="1129820" y="6453116"/>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1</a:t>
            </a:r>
          </a:p>
        </p:txBody>
      </p:sp>
      <p:sp>
        <p:nvSpPr>
          <p:cNvPr id="112" name="TextBox 111">
            <a:extLst>
              <a:ext uri="{FF2B5EF4-FFF2-40B4-BE49-F238E27FC236}">
                <a16:creationId xmlns:a16="http://schemas.microsoft.com/office/drawing/2014/main" xmlns="" id="{4C11CD21-D387-430D-8A61-ABD4D2839CEC}"/>
              </a:ext>
            </a:extLst>
          </p:cNvPr>
          <p:cNvSpPr txBox="1"/>
          <p:nvPr/>
        </p:nvSpPr>
        <p:spPr>
          <a:xfrm>
            <a:off x="3375203" y="6486513"/>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2</a:t>
            </a:r>
          </a:p>
        </p:txBody>
      </p:sp>
      <p:sp>
        <p:nvSpPr>
          <p:cNvPr id="130" name="TextBox 129">
            <a:extLst>
              <a:ext uri="{FF2B5EF4-FFF2-40B4-BE49-F238E27FC236}">
                <a16:creationId xmlns:a16="http://schemas.microsoft.com/office/drawing/2014/main" xmlns="" id="{F33FB095-AD72-45FE-9882-538AF10EC646}"/>
              </a:ext>
            </a:extLst>
          </p:cNvPr>
          <p:cNvSpPr txBox="1"/>
          <p:nvPr/>
        </p:nvSpPr>
        <p:spPr>
          <a:xfrm>
            <a:off x="7881317" y="6426223"/>
            <a:ext cx="1113435"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a:t>
            </a:r>
          </a:p>
        </p:txBody>
      </p:sp>
    </p:spTree>
    <p:extLst>
      <p:ext uri="{BB962C8B-B14F-4D97-AF65-F5344CB8AC3E}">
        <p14:creationId xmlns:p14="http://schemas.microsoft.com/office/powerpoint/2010/main" xmlns="" val="39236480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2.70833E-6 -3.33333E-6 L -0.46901 0.28033 " pathEditMode="relative" rAng="0" ptsTypes="AA">
                                      <p:cBhvr>
                                        <p:cTn id="6" dur="2000" fill="hold"/>
                                        <p:tgtEl>
                                          <p:spTgt spid="95"/>
                                        </p:tgtEl>
                                        <p:attrNameLst>
                                          <p:attrName>ppt_x</p:attrName>
                                          <p:attrName>ppt_y</p:attrName>
                                        </p:attrNameLst>
                                      </p:cBhvr>
                                      <p:rCtr x="-23451" y="14005"/>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0" nodeType="clickEffect">
                                  <p:stCondLst>
                                    <p:cond delay="0"/>
                                  </p:stCondLst>
                                  <p:childTnLst>
                                    <p:animMotion origin="layout" path="M -2.70833E-6 4.44444E-6 L -0.28346 0.3868 " pathEditMode="relative" rAng="0" ptsTypes="AA">
                                      <p:cBhvr>
                                        <p:cTn id="18" dur="2000" fill="hold"/>
                                        <p:tgtEl>
                                          <p:spTgt spid="96"/>
                                        </p:tgtEl>
                                        <p:attrNameLst>
                                          <p:attrName>ppt_x</p:attrName>
                                          <p:attrName>ppt_y</p:attrName>
                                        </p:attrNameLst>
                                      </p:cBhvr>
                                      <p:rCtr x="-14180" y="19329"/>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96" grpId="0" animBg="1"/>
      <p:bldP spid="96" grpId="1" animBg="1"/>
      <p:bldP spid="96"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xmlns=""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defTabSz="914377">
              <a:defRPr/>
            </a:pPr>
            <a:endParaRPr lang="en-US" dirty="0">
              <a:solidFill>
                <a:srgbClr val="505050"/>
              </a:solidFill>
              <a:latin typeface="Arial" panose="020B0604020202020204" pitchFamily="34" charset="0"/>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275" name="Freeform: Shape 827"/>
          <p:cNvSpPr/>
          <p:nvPr/>
        </p:nvSpPr>
        <p:spPr>
          <a:xfrm>
            <a:off x="5491752" y="2339971"/>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pic>
        <p:nvPicPr>
          <p:cNvPr id="278" name="Picture 277" descr="https://upload.wikimedia.org/wikipedia/en/thumb/5/54/Gremlin_%28programming_language%29.png/383px-Gremlin_%28programming_language%29.png"/>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8954983" y="2303341"/>
            <a:ext cx="1560031" cy="606907"/>
          </a:xfrm>
          <a:prstGeom prst="rect">
            <a:avLst/>
          </a:prstGeom>
          <a:extLst>
            <a:ext uri="{909E8E84-426E-40DD-AFC4-6F175D3DCCD1}">
              <a14:hiddenFill xmlns:a14="http://schemas.microsoft.com/office/drawing/2010/main" xmlns="">
                <a:solidFill>
                  <a:srgbClr val="FFFFFF"/>
                </a:solidFill>
              </a14:hiddenFill>
            </a:ext>
          </a:extLst>
        </p:spPr>
      </p:pic>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Elastic scale out </a:t>
            </a:r>
          </a:p>
          <a:p>
            <a:pPr algn="ctr" defTabSz="857103">
              <a:defRPr/>
            </a:pPr>
            <a:r>
              <a:rPr lang="en-US" sz="1200" kern="0" dirty="0">
                <a:solidFill>
                  <a:srgbClr val="002050"/>
                </a:solidFill>
                <a:latin typeface="Arial" panose="020B0604020202020204" pitchFamily="34" charset="0"/>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Guaranteed low latency at the 99</a:t>
            </a:r>
            <a:r>
              <a:rPr lang="en-US" sz="1200" kern="0" baseline="30000" dirty="0">
                <a:solidFill>
                  <a:srgbClr val="002050"/>
                </a:solidFill>
                <a:latin typeface="Arial" panose="020B0604020202020204" pitchFamily="34" charset="0"/>
                <a:cs typeface="Arial" panose="020B0604020202020204" pitchFamily="34" charset="0"/>
              </a:rPr>
              <a:t>th</a:t>
            </a:r>
            <a:r>
              <a:rPr lang="en-US" sz="1200" kern="0" dirty="0">
                <a:solidFill>
                  <a:srgbClr val="002050"/>
                </a:solidFill>
                <a:latin typeface="Arial" panose="020B0604020202020204" pitchFamily="34" charset="0"/>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15" name="Graphic 908" descr="Marker"/>
              <p:cNvPicPr>
                <a:picLocks noChangeAspect="1"/>
              </p:cNvPicPr>
              <p:nvPr/>
            </p:nvPicPr>
            <p:blipFill>
              <a:blip r:embed="rId4" cstate="hq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0" name="Graphic 913" descr="Marker"/>
              <p:cNvPicPr>
                <a:picLocks noChangeAspect="1"/>
              </p:cNvPicPr>
              <p:nvPr/>
            </p:nvPicPr>
            <p:blipFill>
              <a:blip r:embed="rId4" cstate="hq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5" name="Graphic 918" descr="Marker"/>
              <p:cNvPicPr>
                <a:picLocks noChangeAspect="1"/>
              </p:cNvPicPr>
              <p:nvPr/>
            </p:nvPicPr>
            <p:blipFill>
              <a:blip r:embed="rId4" cstate="hq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30" name="Graphic 923" descr="Marker"/>
              <p:cNvPicPr>
                <a:picLocks noChangeAspect="1"/>
              </p:cNvPicPr>
              <p:nvPr/>
            </p:nvPicPr>
            <p:blipFill>
              <a:blip r:embed="rId4" cstate="hq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grpSp>
        <p:nvGrpSpPr>
          <p:cNvPr id="5" name="Group 4">
            <a:extLst>
              <a:ext uri="{FF2B5EF4-FFF2-40B4-BE49-F238E27FC236}">
                <a16:creationId xmlns:a16="http://schemas.microsoft.com/office/drawing/2014/main" xmlns="" id="{ECCE9881-E168-4911-AB63-FF350B180474}"/>
              </a:ext>
            </a:extLst>
          </p:cNvPr>
          <p:cNvGrpSpPr/>
          <p:nvPr/>
        </p:nvGrpSpPr>
        <p:grpSpPr>
          <a:xfrm>
            <a:off x="1281630" y="2487891"/>
            <a:ext cx="1922328" cy="623188"/>
            <a:chOff x="4305593" y="2273388"/>
            <a:chExt cx="1922328" cy="623188"/>
          </a:xfrm>
        </p:grpSpPr>
        <p:sp>
          <p:nvSpPr>
            <p:cNvPr id="277" name="Freeform: Shape 28"/>
            <p:cNvSpPr/>
            <p:nvPr/>
          </p:nvSpPr>
          <p:spPr>
            <a:xfrm>
              <a:off x="4305593" y="2273388"/>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333" name="TextBox 332"/>
            <p:cNvSpPr txBox="1"/>
            <p:nvPr/>
          </p:nvSpPr>
          <p:spPr>
            <a:xfrm>
              <a:off x="5068501" y="2435141"/>
              <a:ext cx="1159420" cy="369332"/>
            </a:xfrm>
            <a:prstGeom prst="rect">
              <a:avLst/>
            </a:prstGeom>
            <a:noFill/>
          </p:spPr>
          <p:txBody>
            <a:bodyPr wrap="none" rtlCol="0">
              <a:spAutoFit/>
            </a:bodyPr>
            <a:lstStyle/>
            <a:p>
              <a:pPr defTabSz="914377">
                <a:defRPr/>
              </a:pPr>
              <a:r>
                <a:rPr lang="en-US" dirty="0">
                  <a:solidFill>
                    <a:srgbClr val="505050"/>
                  </a:solidFill>
                  <a:latin typeface="Arial" panose="020B0604020202020204" pitchFamily="34" charset="0"/>
                </a:rPr>
                <a:t>Table API</a:t>
              </a:r>
            </a:p>
          </p:txBody>
        </p:sp>
      </p:gr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Key-value</a:t>
              </a:r>
            </a:p>
          </p:txBody>
        </p:sp>
      </p:grpSp>
      <p:pic>
        <p:nvPicPr>
          <p:cNvPr id="352" name="Picture 4" descr="Image result for cassandra logo">
            <a:extLst>
              <a:ext uri="{FF2B5EF4-FFF2-40B4-BE49-F238E27FC236}">
                <a16:creationId xmlns:a16="http://schemas.microsoft.com/office/drawing/2014/main" xmlns="" id="{42F40478-300F-49F0-B1BD-AA193E7242F0}"/>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719031" y="2216337"/>
            <a:ext cx="933059" cy="625448"/>
          </a:xfrm>
          <a:prstGeom prst="rect">
            <a:avLst/>
          </a:prstGeom>
          <a:noFill/>
          <a:extLst>
            <a:ext uri="{909E8E84-426E-40DD-AFC4-6F175D3DCCD1}">
              <a14:hiddenFill xmlns:a14="http://schemas.microsoft.com/office/drawing/2010/main" xmlns="">
                <a:solidFill>
                  <a:srgbClr val="FFFFFF"/>
                </a:solidFill>
              </a14:hiddenFill>
            </a:ext>
          </a:extLst>
        </p:spPr>
      </p:pic>
      <p:sp>
        <p:nvSpPr>
          <p:cNvPr id="90" name="TextBox 89">
            <a:extLst>
              <a:ext uri="{FF2B5EF4-FFF2-40B4-BE49-F238E27FC236}">
                <a16:creationId xmlns:a16="http://schemas.microsoft.com/office/drawing/2014/main" xmlns=""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algn="ctr" defTabSz="914377">
              <a:defRPr/>
            </a:pPr>
            <a:r>
              <a:rPr lang="en-US" sz="1600" kern="0" dirty="0">
                <a:solidFill>
                  <a:srgbClr val="00B0F0"/>
                </a:solidFill>
                <a:latin typeface="Arial" panose="020B0604020202020204" pitchFamily="34" charset="0"/>
                <a:cs typeface="Arial" panose="020B0604020202020204" pitchFamily="34" charset="0"/>
              </a:rPr>
              <a:t>A globally distributed, massively scalable, multi-model database service</a:t>
            </a:r>
          </a:p>
        </p:txBody>
      </p:sp>
      <p:grpSp>
        <p:nvGrpSpPr>
          <p:cNvPr id="4" name="Group 3">
            <a:extLst>
              <a:ext uri="{FF2B5EF4-FFF2-40B4-BE49-F238E27FC236}">
                <a16:creationId xmlns:a16="http://schemas.microsoft.com/office/drawing/2014/main" xmlns="" id="{23105B10-D8EE-4B57-8297-DB7C319B8284}"/>
              </a:ext>
            </a:extLst>
          </p:cNvPr>
          <p:cNvGrpSpPr/>
          <p:nvPr/>
        </p:nvGrpSpPr>
        <p:grpSpPr>
          <a:xfrm>
            <a:off x="6881916" y="2296498"/>
            <a:ext cx="2090344" cy="546149"/>
            <a:chOff x="1907932" y="2479150"/>
            <a:chExt cx="2090345" cy="546150"/>
          </a:xfrm>
        </p:grpSpPr>
        <p:pic>
          <p:nvPicPr>
            <p:cNvPr id="2" name="Picture 1">
              <a:extLst>
                <a:ext uri="{FF2B5EF4-FFF2-40B4-BE49-F238E27FC236}">
                  <a16:creationId xmlns:a16="http://schemas.microsoft.com/office/drawing/2014/main" xmlns="" id="{69E2A0DB-49DE-4437-8D21-B5DAB753CA99}"/>
                </a:ext>
              </a:extLst>
            </p:cNvPr>
            <p:cNvPicPr>
              <a:picLocks noChangeAspect="1"/>
            </p:cNvPicPr>
            <p:nvPr/>
          </p:nvPicPr>
          <p:blipFill>
            <a:blip r:embed="rId7"/>
            <a:stretch>
              <a:fillRect/>
            </a:stretch>
          </p:blipFill>
          <p:spPr>
            <a:xfrm>
              <a:off x="1907932" y="2479150"/>
              <a:ext cx="477971" cy="526743"/>
            </a:xfrm>
            <a:prstGeom prst="rect">
              <a:avLst/>
            </a:prstGeom>
          </p:spPr>
        </p:pic>
        <p:sp>
          <p:nvSpPr>
            <p:cNvPr id="3" name="TextBox 2">
              <a:extLst>
                <a:ext uri="{FF2B5EF4-FFF2-40B4-BE49-F238E27FC236}">
                  <a16:creationId xmlns:a16="http://schemas.microsoft.com/office/drawing/2014/main" xmlns="" id="{32E50446-FE9F-45A9-A722-12D032E44288}"/>
                </a:ext>
              </a:extLst>
            </p:cNvPr>
            <p:cNvSpPr txBox="1"/>
            <p:nvPr/>
          </p:nvSpPr>
          <p:spPr>
            <a:xfrm>
              <a:off x="2337244" y="2563634"/>
              <a:ext cx="1661033" cy="461666"/>
            </a:xfrm>
            <a:prstGeom prst="rect">
              <a:avLst/>
            </a:prstGeom>
            <a:noFill/>
          </p:spPr>
          <p:txBody>
            <a:bodyPr wrap="none" rtlCol="0">
              <a:spAutoFit/>
            </a:bodyPr>
            <a:lstStyle/>
            <a:p>
              <a:pPr defTabSz="914344"/>
              <a:r>
                <a:rPr lang="en-US" sz="1200" dirty="0">
                  <a:solidFill>
                    <a:srgbClr val="1A1A1A">
                      <a:lumMod val="75000"/>
                      <a:lumOff val="25000"/>
                    </a:srgbClr>
                  </a:solidFill>
                  <a:latin typeface="Arial" panose="020B0604020202020204" pitchFamily="34" charset="0"/>
                  <a:cs typeface="Arial" panose="020B0604020202020204" pitchFamily="34" charset="0"/>
                </a:rPr>
                <a:t>Cosmos DB’s API for </a:t>
              </a:r>
            </a:p>
            <a:p>
              <a:pPr defTabSz="914344"/>
              <a:r>
                <a:rPr lang="en-US" sz="1200" dirty="0">
                  <a:solidFill>
                    <a:srgbClr val="1A1A1A">
                      <a:lumMod val="75000"/>
                      <a:lumOff val="25000"/>
                    </a:srgbClr>
                  </a:solidFill>
                  <a:latin typeface="Arial" panose="020B0604020202020204" pitchFamily="34" charset="0"/>
                  <a:cs typeface="Arial" panose="020B0604020202020204" pitchFamily="34" charset="0"/>
                </a:rPr>
                <a:t>MongoDB</a:t>
              </a:r>
            </a:p>
          </p:txBody>
        </p:sp>
      </p:grpSp>
      <p:pic>
        <p:nvPicPr>
          <p:cNvPr id="89" name="Picture 2" descr="Image result for cosmos db logo">
            <a:extLst>
              <a:ext uri="{FF2B5EF4-FFF2-40B4-BE49-F238E27FC236}">
                <a16:creationId xmlns:a16="http://schemas.microsoft.com/office/drawing/2014/main" xmlns="" id="{BB3AD7A0-CF54-4FB1-A46B-F51977810F43}"/>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xmlns="">
                <a:solidFill>
                  <a:srgbClr val="FFFFFF"/>
                </a:solidFill>
              </a14:hiddenFill>
            </a:ext>
          </a:extLst>
        </p:spPr>
      </p:pic>
      <p:sp>
        <p:nvSpPr>
          <p:cNvPr id="88" name="TextBox 87">
            <a:extLst>
              <a:ext uri="{FF2B5EF4-FFF2-40B4-BE49-F238E27FC236}">
                <a16:creationId xmlns:a16="http://schemas.microsoft.com/office/drawing/2014/main" xmlns="" id="{BCDE82AC-3B61-4827-9950-DC24FBA2C0AA}"/>
              </a:ext>
            </a:extLst>
          </p:cNvPr>
          <p:cNvSpPr txBox="1"/>
          <p:nvPr/>
        </p:nvSpPr>
        <p:spPr>
          <a:xfrm>
            <a:off x="4232914" y="276283"/>
            <a:ext cx="4874991" cy="769441"/>
          </a:xfrm>
          <a:prstGeom prst="rect">
            <a:avLst/>
          </a:prstGeom>
          <a:noFill/>
        </p:spPr>
        <p:txBody>
          <a:bodyPr wrap="square" rtlCol="0">
            <a:spAutoFit/>
          </a:bodyPr>
          <a:lstStyle/>
          <a:p>
            <a:pPr algn="ctr" defTabSz="914377">
              <a:defRPr/>
            </a:pPr>
            <a:r>
              <a:rPr lang="en-US" sz="4400" dirty="0">
                <a:solidFill>
                  <a:srgbClr val="00B0F0"/>
                </a:solidFill>
                <a:latin typeface="Arial" panose="020B0604020202020204" pitchFamily="34" charset="0"/>
                <a:cs typeface="Arial" panose="020B0604020202020204" pitchFamily="34" charset="0"/>
              </a:rPr>
              <a:t>Azure Cosmos DB</a:t>
            </a:r>
          </a:p>
        </p:txBody>
      </p:sp>
    </p:spTree>
    <p:extLst>
      <p:ext uri="{BB962C8B-B14F-4D97-AF65-F5344CB8AC3E}">
        <p14:creationId xmlns:p14="http://schemas.microsoft.com/office/powerpoint/2010/main" xmlns="" val="33701779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60F671-8610-49FC-9551-3F03FAA1B36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Partitions</a:t>
            </a:r>
          </a:p>
        </p:txBody>
      </p:sp>
      <p:sp>
        <p:nvSpPr>
          <p:cNvPr id="16" name="TextBox 15">
            <a:extLst>
              <a:ext uri="{FF2B5EF4-FFF2-40B4-BE49-F238E27FC236}">
                <a16:creationId xmlns:a16="http://schemas.microsoft.com/office/drawing/2014/main" xmlns="" id="{A179C0E0-A413-4BF5-8616-BBCC4635328D}"/>
              </a:ext>
            </a:extLst>
          </p:cNvPr>
          <p:cNvSpPr txBox="1"/>
          <p:nvPr/>
        </p:nvSpPr>
        <p:spPr>
          <a:xfrm>
            <a:off x="5676287" y="2928030"/>
            <a:ext cx="1440000" cy="794064"/>
          </a:xfrm>
          <a:prstGeom prst="rect">
            <a:avLst/>
          </a:prstGeom>
          <a:noFill/>
        </p:spPr>
        <p:txBody>
          <a:bodyPr wrap="square" lIns="182880" tIns="146304" rIns="182880" bIns="146304" rtlCol="0">
            <a:spAutoFit/>
          </a:bodyPr>
          <a:lstStyle/>
          <a:p>
            <a:pPr defTabSz="914377">
              <a:lnSpc>
                <a:spcPct val="90000"/>
              </a:lnSpc>
              <a:spcAft>
                <a:spcPts val="600"/>
              </a:spcAft>
            </a:pPr>
            <a:r>
              <a:rPr lang="en-US" sz="3600" b="1" dirty="0">
                <a:gradFill>
                  <a:gsLst>
                    <a:gs pos="2917">
                      <a:srgbClr val="505050"/>
                    </a:gs>
                    <a:gs pos="30000">
                      <a:srgbClr val="505050"/>
                    </a:gs>
                  </a:gsLst>
                  <a:lin ang="5400000" scaled="0"/>
                </a:gradFill>
                <a:latin typeface="Arial" panose="020B0604020202020204" pitchFamily="34" charset="0"/>
              </a:rPr>
              <a:t>….</a:t>
            </a:r>
          </a:p>
        </p:txBody>
      </p:sp>
      <p:sp>
        <p:nvSpPr>
          <p:cNvPr id="43" name="TextBox 42">
            <a:extLst>
              <a:ext uri="{FF2B5EF4-FFF2-40B4-BE49-F238E27FC236}">
                <a16:creationId xmlns:a16="http://schemas.microsoft.com/office/drawing/2014/main" xmlns="" id="{50D33BB8-F271-445C-B8F5-2C849233A5BD}"/>
              </a:ext>
            </a:extLst>
          </p:cNvPr>
          <p:cNvSpPr txBox="1"/>
          <p:nvPr/>
        </p:nvSpPr>
        <p:spPr>
          <a:xfrm>
            <a:off x="4230837" y="1558028"/>
            <a:ext cx="2470977" cy="627865"/>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r>
              <a:rPr lang="en-US" sz="1800" dirty="0">
                <a:solidFill>
                  <a:srgbClr val="0078D7"/>
                </a:solidFill>
                <a:latin typeface="Arial" panose="020B0604020202020204" pitchFamily="34" charset="0"/>
                <a:cs typeface="Arial" panose="020B0604020202020204" pitchFamily="34" charset="0"/>
              </a:rPr>
              <a:t>hash(City ID)</a:t>
            </a:r>
          </a:p>
        </p:txBody>
      </p:sp>
      <p:cxnSp>
        <p:nvCxnSpPr>
          <p:cNvPr id="45" name="Straight Arrow Connector 44">
            <a:extLst>
              <a:ext uri="{FF2B5EF4-FFF2-40B4-BE49-F238E27FC236}">
                <a16:creationId xmlns:a16="http://schemas.microsoft.com/office/drawing/2014/main" xmlns="" id="{3358DD02-9AAA-4863-B736-86D0CF38F58C}"/>
              </a:ext>
            </a:extLst>
          </p:cNvPr>
          <p:cNvCxnSpPr>
            <a:cxnSpLocks/>
          </p:cNvCxnSpPr>
          <p:nvPr/>
        </p:nvCxnSpPr>
        <p:spPr>
          <a:xfrm>
            <a:off x="4737585" y="2236369"/>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9E56AEDA-43E1-40FE-9377-2A3C9093BC70}"/>
              </a:ext>
            </a:extLst>
          </p:cNvPr>
          <p:cNvCxnSpPr>
            <a:cxnSpLocks/>
          </p:cNvCxnSpPr>
          <p:nvPr/>
        </p:nvCxnSpPr>
        <p:spPr>
          <a:xfrm>
            <a:off x="6680599" y="2192357"/>
            <a:ext cx="1808764" cy="45421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xmlns="" id="{88F15C9C-0BDC-4158-A37E-6B3197425134}"/>
              </a:ext>
            </a:extLst>
          </p:cNvPr>
          <p:cNvGrpSpPr/>
          <p:nvPr/>
        </p:nvGrpSpPr>
        <p:grpSpPr>
          <a:xfrm>
            <a:off x="834820" y="2195347"/>
            <a:ext cx="3500488" cy="3506023"/>
            <a:chOff x="1966391" y="2712977"/>
            <a:chExt cx="3500488" cy="3506023"/>
          </a:xfrm>
        </p:grpSpPr>
        <p:grpSp>
          <p:nvGrpSpPr>
            <p:cNvPr id="24" name="Group 23">
              <a:extLst>
                <a:ext uri="{FF2B5EF4-FFF2-40B4-BE49-F238E27FC236}">
                  <a16:creationId xmlns:a16="http://schemas.microsoft.com/office/drawing/2014/main" xmlns="" id="{3F95D264-AF11-48B3-B841-4A1099841FFC}"/>
                </a:ext>
              </a:extLst>
            </p:cNvPr>
            <p:cNvGrpSpPr/>
            <p:nvPr/>
          </p:nvGrpSpPr>
          <p:grpSpPr>
            <a:xfrm>
              <a:off x="2143610" y="4101695"/>
              <a:ext cx="1159601" cy="580317"/>
              <a:chOff x="7919988" y="2744429"/>
              <a:chExt cx="1159601" cy="580317"/>
            </a:xfrm>
            <a:solidFill>
              <a:schemeClr val="bg1">
                <a:lumMod val="95000"/>
              </a:schemeClr>
            </a:solidFill>
          </p:grpSpPr>
          <p:sp>
            <p:nvSpPr>
              <p:cNvPr id="25" name="Rectangle 24">
                <a:extLst>
                  <a:ext uri="{FF2B5EF4-FFF2-40B4-BE49-F238E27FC236}">
                    <a16:creationId xmlns:a16="http://schemas.microsoft.com/office/drawing/2014/main" xmlns="" id="{7AFC51A2-2812-44CD-9401-69CF6C611B3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xmlns="" id="{93066876-CFEF-4D73-AB92-9238778513F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7" name="Rectangle 26">
                <a:extLst>
                  <a:ext uri="{FF2B5EF4-FFF2-40B4-BE49-F238E27FC236}">
                    <a16:creationId xmlns:a16="http://schemas.microsoft.com/office/drawing/2014/main" xmlns="" id="{40961E76-DF81-43ED-B8AE-DBB804C6B41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Beijing</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xmlns="" id="{08F86D59-D7D2-47EF-BD0B-FA5E7814D872}"/>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xmlns="" id="{F7321A78-7933-478D-AC81-F0E7E76EB88D}"/>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Seattle</a:t>
              </a:r>
              <a:endParaRPr lang="en-US" dirty="0">
                <a:solidFill>
                  <a:srgbClr val="505050"/>
                </a:solidFill>
                <a:latin typeface="Arial" panose="020B0604020202020204" pitchFamily="34" charset="0"/>
                <a:ea typeface="Segoe UI" pitchFamily="34" charset="0"/>
                <a:cs typeface="Arial" panose="020B0604020202020204" pitchFamily="34" charset="0"/>
              </a:endParaRPr>
            </a:p>
          </p:txBody>
        </p:sp>
        <p:grpSp>
          <p:nvGrpSpPr>
            <p:cNvPr id="81" name="Group 80">
              <a:extLst>
                <a:ext uri="{FF2B5EF4-FFF2-40B4-BE49-F238E27FC236}">
                  <a16:creationId xmlns:a16="http://schemas.microsoft.com/office/drawing/2014/main" xmlns="" id="{55DE3930-B5AB-4744-B1B4-CB731B4B8EB8}"/>
                </a:ext>
              </a:extLst>
            </p:cNvPr>
            <p:cNvGrpSpPr/>
            <p:nvPr/>
          </p:nvGrpSpPr>
          <p:grpSpPr>
            <a:xfrm>
              <a:off x="2389347" y="3419793"/>
              <a:ext cx="745007" cy="417453"/>
              <a:chOff x="1275510" y="6072184"/>
              <a:chExt cx="508602" cy="456278"/>
            </a:xfrm>
          </p:grpSpPr>
          <p:grpSp>
            <p:nvGrpSpPr>
              <p:cNvPr id="82" name="Group 81">
                <a:extLst>
                  <a:ext uri="{FF2B5EF4-FFF2-40B4-BE49-F238E27FC236}">
                    <a16:creationId xmlns:a16="http://schemas.microsoft.com/office/drawing/2014/main" xmlns="" id="{3971ECBA-337B-46C8-88E4-E80CD07268BD}"/>
                  </a:ext>
                </a:extLst>
              </p:cNvPr>
              <p:cNvGrpSpPr/>
              <p:nvPr/>
            </p:nvGrpSpPr>
            <p:grpSpPr>
              <a:xfrm>
                <a:off x="1275510" y="6224570"/>
                <a:ext cx="508602" cy="151498"/>
                <a:chOff x="551886" y="4945335"/>
                <a:chExt cx="508602" cy="151498"/>
              </a:xfrm>
            </p:grpSpPr>
            <p:sp>
              <p:nvSpPr>
                <p:cNvPr id="91" name="Rectangle 90">
                  <a:extLst>
                    <a:ext uri="{FF2B5EF4-FFF2-40B4-BE49-F238E27FC236}">
                      <a16:creationId xmlns:a16="http://schemas.microsoft.com/office/drawing/2014/main" xmlns="" id="{A87F235D-D0D2-4E48-9F2C-0ABA5E7D961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2" name="Oval 91">
                  <a:extLst>
                    <a:ext uri="{FF2B5EF4-FFF2-40B4-BE49-F238E27FC236}">
                      <a16:creationId xmlns:a16="http://schemas.microsoft.com/office/drawing/2014/main" xmlns="" id="{5C6802B3-E9E2-4401-B5B0-54383D768D9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xmlns="" id="{290397D7-3AF6-4AF6-9A42-BB85CBD3CCAB}"/>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xmlns="" id="{9DDC9521-6DC8-4EBD-AA61-F52FF02458FC}"/>
                  </a:ext>
                </a:extLst>
              </p:cNvPr>
              <p:cNvGrpSpPr/>
              <p:nvPr/>
            </p:nvGrpSpPr>
            <p:grpSpPr>
              <a:xfrm>
                <a:off x="1275510" y="6376964"/>
                <a:ext cx="508602" cy="151498"/>
                <a:chOff x="551886" y="4945335"/>
                <a:chExt cx="508602" cy="151498"/>
              </a:xfrm>
            </p:grpSpPr>
            <p:sp>
              <p:nvSpPr>
                <p:cNvPr id="88" name="Rectangle 87">
                  <a:extLst>
                    <a:ext uri="{FF2B5EF4-FFF2-40B4-BE49-F238E27FC236}">
                      <a16:creationId xmlns:a16="http://schemas.microsoft.com/office/drawing/2014/main" xmlns="" id="{22743E03-21AC-4A8D-BF0B-09AF53D8B828}"/>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xmlns="" id="{1A7DA3D3-DAC9-4F41-9DF7-8F14976DA2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xmlns="" id="{BC59248C-8D53-4FC1-AD4E-9C40A2B5CD21}"/>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50BDC987-C3FD-4054-A448-0805B7ED99A8}"/>
                  </a:ext>
                </a:extLst>
              </p:cNvPr>
              <p:cNvGrpSpPr/>
              <p:nvPr/>
            </p:nvGrpSpPr>
            <p:grpSpPr>
              <a:xfrm>
                <a:off x="1275510" y="6072184"/>
                <a:ext cx="508602" cy="151498"/>
                <a:chOff x="551886" y="4945335"/>
                <a:chExt cx="508602" cy="151498"/>
              </a:xfrm>
            </p:grpSpPr>
            <p:sp>
              <p:nvSpPr>
                <p:cNvPr id="85" name="Rectangle 84">
                  <a:extLst>
                    <a:ext uri="{FF2B5EF4-FFF2-40B4-BE49-F238E27FC236}">
                      <a16:creationId xmlns:a16="http://schemas.microsoft.com/office/drawing/2014/main" xmlns="" id="{44B40457-217E-4841-BEB7-2D675701E20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xmlns="" id="{796ECC00-E4BF-45E0-A5CD-1FF6CA0B2D21}"/>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xmlns="" id="{F16BFE50-1139-4A63-B137-F91B37E4B12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4" name="Rectangle 93">
              <a:extLst>
                <a:ext uri="{FF2B5EF4-FFF2-40B4-BE49-F238E27FC236}">
                  <a16:creationId xmlns:a16="http://schemas.microsoft.com/office/drawing/2014/main" xmlns="" id="{81D89388-3850-4B1D-872D-8C306C84EF50}"/>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97" name="Group 96">
              <a:extLst>
                <a:ext uri="{FF2B5EF4-FFF2-40B4-BE49-F238E27FC236}">
                  <a16:creationId xmlns:a16="http://schemas.microsoft.com/office/drawing/2014/main" xmlns="" id="{0B9B94B2-E7D9-4E1C-B804-DAC5E43FDADC}"/>
                </a:ext>
              </a:extLst>
            </p:cNvPr>
            <p:cNvGrpSpPr/>
            <p:nvPr/>
          </p:nvGrpSpPr>
          <p:grpSpPr>
            <a:xfrm>
              <a:off x="2113090" y="5352625"/>
              <a:ext cx="1159601" cy="580317"/>
              <a:chOff x="7919988" y="2744429"/>
              <a:chExt cx="1159601" cy="580317"/>
            </a:xfrm>
            <a:solidFill>
              <a:schemeClr val="bg1">
                <a:lumMod val="95000"/>
              </a:schemeClr>
            </a:solidFill>
          </p:grpSpPr>
          <p:sp>
            <p:nvSpPr>
              <p:cNvPr id="98" name="Rectangle 97">
                <a:extLst>
                  <a:ext uri="{FF2B5EF4-FFF2-40B4-BE49-F238E27FC236}">
                    <a16:creationId xmlns:a16="http://schemas.microsoft.com/office/drawing/2014/main" xmlns="" id="{DC072B55-1F89-43E0-AC45-818D088AE2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9" name="Rectangle 98">
                <a:extLst>
                  <a:ext uri="{FF2B5EF4-FFF2-40B4-BE49-F238E27FC236}">
                    <a16:creationId xmlns:a16="http://schemas.microsoft.com/office/drawing/2014/main" xmlns="" id="{A5E41779-318B-4C1E-9A7A-597F2497C55B}"/>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0" name="Rectangle 99">
                <a:extLst>
                  <a:ext uri="{FF2B5EF4-FFF2-40B4-BE49-F238E27FC236}">
                    <a16:creationId xmlns:a16="http://schemas.microsoft.com/office/drawing/2014/main" xmlns="" id="{12F8BD4E-7D41-4FFD-BAAA-820F3181EC1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Paris</a:t>
                </a:r>
              </a:p>
            </p:txBody>
          </p:sp>
        </p:grpSp>
      </p:grpSp>
      <p:sp>
        <p:nvSpPr>
          <p:cNvPr id="101" name="TextBox 100">
            <a:extLst>
              <a:ext uri="{FF2B5EF4-FFF2-40B4-BE49-F238E27FC236}">
                <a16:creationId xmlns:a16="http://schemas.microsoft.com/office/drawing/2014/main" xmlns="" id="{1A95B62E-D260-4996-9930-25FB850FDFCD}"/>
              </a:ext>
            </a:extLst>
          </p:cNvPr>
          <p:cNvSpPr txBox="1"/>
          <p:nvPr/>
        </p:nvSpPr>
        <p:spPr>
          <a:xfrm>
            <a:off x="6775494" y="1505622"/>
            <a:ext cx="5427876"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Automatically split when close to full</a:t>
            </a:r>
          </a:p>
        </p:txBody>
      </p:sp>
      <p:grpSp>
        <p:nvGrpSpPr>
          <p:cNvPr id="103" name="Group 102">
            <a:extLst>
              <a:ext uri="{FF2B5EF4-FFF2-40B4-BE49-F238E27FC236}">
                <a16:creationId xmlns:a16="http://schemas.microsoft.com/office/drawing/2014/main" xmlns="" id="{EBCF7A23-4BE7-41EB-9430-9BC41E4ECFB9}"/>
              </a:ext>
            </a:extLst>
          </p:cNvPr>
          <p:cNvGrpSpPr/>
          <p:nvPr/>
        </p:nvGrpSpPr>
        <p:grpSpPr>
          <a:xfrm>
            <a:off x="3400766" y="2733037"/>
            <a:ext cx="1674951" cy="2985091"/>
            <a:chOff x="1966391" y="3233909"/>
            <a:chExt cx="1674951" cy="2985091"/>
          </a:xfrm>
        </p:grpSpPr>
        <p:grpSp>
          <p:nvGrpSpPr>
            <p:cNvPr id="104" name="Group 103">
              <a:extLst>
                <a:ext uri="{FF2B5EF4-FFF2-40B4-BE49-F238E27FC236}">
                  <a16:creationId xmlns:a16="http://schemas.microsoft.com/office/drawing/2014/main" xmlns="" id="{6BD54536-01ED-4B06-A317-F57E8F2CEAFB}"/>
                </a:ext>
              </a:extLst>
            </p:cNvPr>
            <p:cNvGrpSpPr/>
            <p:nvPr/>
          </p:nvGrpSpPr>
          <p:grpSpPr>
            <a:xfrm>
              <a:off x="2143610" y="4101695"/>
              <a:ext cx="1159601" cy="580317"/>
              <a:chOff x="7919988" y="2744429"/>
              <a:chExt cx="1159601" cy="580317"/>
            </a:xfrm>
            <a:solidFill>
              <a:schemeClr val="bg1">
                <a:lumMod val="95000"/>
              </a:schemeClr>
            </a:solidFill>
          </p:grpSpPr>
          <p:sp>
            <p:nvSpPr>
              <p:cNvPr id="125" name="Rectangle 124">
                <a:extLst>
                  <a:ext uri="{FF2B5EF4-FFF2-40B4-BE49-F238E27FC236}">
                    <a16:creationId xmlns:a16="http://schemas.microsoft.com/office/drawing/2014/main" xmlns="" id="{348B627B-0BCE-4F26-9F06-25ADC3FC5091}"/>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6" name="Rectangle 125">
                <a:extLst>
                  <a:ext uri="{FF2B5EF4-FFF2-40B4-BE49-F238E27FC236}">
                    <a16:creationId xmlns:a16="http://schemas.microsoft.com/office/drawing/2014/main" xmlns="" id="{AC635BCF-1155-4E32-9390-25A3C3551DEF}"/>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xmlns="" id="{182101B0-0B4B-4019-BC07-FD0BDC9C02F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051" dirty="0">
                    <a:solidFill>
                      <a:srgbClr val="505050"/>
                    </a:solidFill>
                    <a:latin typeface="Arial" panose="020B0604020202020204" pitchFamily="34" charset="0"/>
                    <a:ea typeface="Segoe UI" pitchFamily="34" charset="0"/>
                    <a:cs typeface="Arial" panose="020B0604020202020204" pitchFamily="34" charset="0"/>
                  </a:rPr>
                  <a:t>Redmond</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sp>
          <p:nvSpPr>
            <p:cNvPr id="106" name="Rectangle 105">
              <a:extLst>
                <a:ext uri="{FF2B5EF4-FFF2-40B4-BE49-F238E27FC236}">
                  <a16:creationId xmlns:a16="http://schemas.microsoft.com/office/drawing/2014/main" xmlns="" id="{B0497721-2F4A-4147-BAC4-951183874E3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Shanghai</a:t>
              </a:r>
            </a:p>
          </p:txBody>
        </p:sp>
        <p:grpSp>
          <p:nvGrpSpPr>
            <p:cNvPr id="107" name="Group 106">
              <a:extLst>
                <a:ext uri="{FF2B5EF4-FFF2-40B4-BE49-F238E27FC236}">
                  <a16:creationId xmlns:a16="http://schemas.microsoft.com/office/drawing/2014/main" xmlns="" id="{FAE7CB91-FFE1-4F98-B496-2E4102CB181D}"/>
                </a:ext>
              </a:extLst>
            </p:cNvPr>
            <p:cNvGrpSpPr/>
            <p:nvPr/>
          </p:nvGrpSpPr>
          <p:grpSpPr>
            <a:xfrm>
              <a:off x="2389347" y="3419793"/>
              <a:ext cx="745007" cy="417453"/>
              <a:chOff x="1275510" y="6072184"/>
              <a:chExt cx="508602" cy="456278"/>
            </a:xfrm>
          </p:grpSpPr>
          <p:grpSp>
            <p:nvGrpSpPr>
              <p:cNvPr id="113" name="Group 112">
                <a:extLst>
                  <a:ext uri="{FF2B5EF4-FFF2-40B4-BE49-F238E27FC236}">
                    <a16:creationId xmlns:a16="http://schemas.microsoft.com/office/drawing/2014/main" xmlns="" id="{D1493A29-9BFA-4928-859F-6CA204292CF3}"/>
                  </a:ext>
                </a:extLst>
              </p:cNvPr>
              <p:cNvGrpSpPr/>
              <p:nvPr/>
            </p:nvGrpSpPr>
            <p:grpSpPr>
              <a:xfrm>
                <a:off x="1275510" y="6224570"/>
                <a:ext cx="508602" cy="151498"/>
                <a:chOff x="551886" y="4945335"/>
                <a:chExt cx="508602" cy="151498"/>
              </a:xfrm>
            </p:grpSpPr>
            <p:sp>
              <p:nvSpPr>
                <p:cNvPr id="122" name="Rectangle 121">
                  <a:extLst>
                    <a:ext uri="{FF2B5EF4-FFF2-40B4-BE49-F238E27FC236}">
                      <a16:creationId xmlns:a16="http://schemas.microsoft.com/office/drawing/2014/main" xmlns="" id="{B2E28BCC-8347-485E-8009-EACF16DE9366}"/>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xmlns="" id="{3B5DD0AD-DE01-4DEA-8304-BA2B5DE2F81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xmlns="" id="{0280BC61-B152-446D-8A87-C068C83C3FC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xmlns="" id="{4EBDD7A4-A6BD-4004-93C7-5DEE02520C9D}"/>
                  </a:ext>
                </a:extLst>
              </p:cNvPr>
              <p:cNvGrpSpPr/>
              <p:nvPr/>
            </p:nvGrpSpPr>
            <p:grpSpPr>
              <a:xfrm>
                <a:off x="1275510" y="6376964"/>
                <a:ext cx="508602" cy="151498"/>
                <a:chOff x="551886" y="4945335"/>
                <a:chExt cx="508602" cy="151498"/>
              </a:xfrm>
            </p:grpSpPr>
            <p:sp>
              <p:nvSpPr>
                <p:cNvPr id="119" name="Rectangle 118">
                  <a:extLst>
                    <a:ext uri="{FF2B5EF4-FFF2-40B4-BE49-F238E27FC236}">
                      <a16:creationId xmlns:a16="http://schemas.microsoft.com/office/drawing/2014/main" xmlns="" id="{7BA36D3C-0010-4AA0-930B-ACEA46793AB7}"/>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0" name="Oval 119">
                  <a:extLst>
                    <a:ext uri="{FF2B5EF4-FFF2-40B4-BE49-F238E27FC236}">
                      <a16:creationId xmlns:a16="http://schemas.microsoft.com/office/drawing/2014/main" xmlns="" id="{0360F9EB-1617-48D7-ACE0-94D0F6575DA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xmlns="" id="{2DED7475-A458-49F0-9D3D-C0C3449BA8E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xmlns="" id="{0FD75FB2-6399-4332-AEFB-184B139250A3}"/>
                  </a:ext>
                </a:extLst>
              </p:cNvPr>
              <p:cNvGrpSpPr/>
              <p:nvPr/>
            </p:nvGrpSpPr>
            <p:grpSpPr>
              <a:xfrm>
                <a:off x="1275510" y="6072184"/>
                <a:ext cx="508602" cy="151498"/>
                <a:chOff x="551886" y="4945335"/>
                <a:chExt cx="508602" cy="151498"/>
              </a:xfrm>
            </p:grpSpPr>
            <p:sp>
              <p:nvSpPr>
                <p:cNvPr id="116" name="Rectangle 115">
                  <a:extLst>
                    <a:ext uri="{FF2B5EF4-FFF2-40B4-BE49-F238E27FC236}">
                      <a16:creationId xmlns:a16="http://schemas.microsoft.com/office/drawing/2014/main" xmlns="" id="{CB18BF9C-07D7-445A-A02E-04057C3CF54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7" name="Oval 116">
                  <a:extLst>
                    <a:ext uri="{FF2B5EF4-FFF2-40B4-BE49-F238E27FC236}">
                      <a16:creationId xmlns:a16="http://schemas.microsoft.com/office/drawing/2014/main" xmlns="" id="{14048F16-7800-4264-B6E8-9D18DF2A1E5F}"/>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xmlns="" id="{704E343B-A983-41BD-BAC2-619616D5DB0C}"/>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Rectangle 107">
              <a:extLst>
                <a:ext uri="{FF2B5EF4-FFF2-40B4-BE49-F238E27FC236}">
                  <a16:creationId xmlns:a16="http://schemas.microsoft.com/office/drawing/2014/main" xmlns="" id="{1CBB280C-E3A9-48F7-BF8F-8011D917B0D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xmlns="" id="{E12BA47E-DF7D-4193-95B2-644DAE5BC93D}"/>
              </a:ext>
            </a:extLst>
          </p:cNvPr>
          <p:cNvGrpSpPr/>
          <p:nvPr/>
        </p:nvGrpSpPr>
        <p:grpSpPr>
          <a:xfrm>
            <a:off x="7391050" y="2733037"/>
            <a:ext cx="1674951" cy="2985091"/>
            <a:chOff x="9328755" y="3250668"/>
            <a:chExt cx="1674951" cy="2985091"/>
          </a:xfrm>
        </p:grpSpPr>
        <p:grpSp>
          <p:nvGrpSpPr>
            <p:cNvPr id="128" name="Group 127">
              <a:extLst>
                <a:ext uri="{FF2B5EF4-FFF2-40B4-BE49-F238E27FC236}">
                  <a16:creationId xmlns:a16="http://schemas.microsoft.com/office/drawing/2014/main" xmlns="" id="{B3103BED-7286-4A24-9CDD-8CB670B6ADD1}"/>
                </a:ext>
              </a:extLst>
            </p:cNvPr>
            <p:cNvGrpSpPr/>
            <p:nvPr/>
          </p:nvGrpSpPr>
          <p:grpSpPr>
            <a:xfrm>
              <a:off x="9328755" y="3250668"/>
              <a:ext cx="1674951" cy="2985091"/>
              <a:chOff x="1966391" y="3233909"/>
              <a:chExt cx="1674951" cy="2985091"/>
            </a:xfrm>
          </p:grpSpPr>
          <p:grpSp>
            <p:nvGrpSpPr>
              <p:cNvPr id="129" name="Group 128">
                <a:extLst>
                  <a:ext uri="{FF2B5EF4-FFF2-40B4-BE49-F238E27FC236}">
                    <a16:creationId xmlns:a16="http://schemas.microsoft.com/office/drawing/2014/main" xmlns="" id="{14C8B557-A506-475D-BD72-9D8D72E4E5EC}"/>
                  </a:ext>
                </a:extLst>
              </p:cNvPr>
              <p:cNvGrpSpPr/>
              <p:nvPr/>
            </p:nvGrpSpPr>
            <p:grpSpPr>
              <a:xfrm>
                <a:off x="2143610" y="4101695"/>
                <a:ext cx="1159601" cy="580317"/>
                <a:chOff x="7919988" y="2744429"/>
                <a:chExt cx="1159601" cy="580317"/>
              </a:xfrm>
              <a:solidFill>
                <a:schemeClr val="bg1">
                  <a:lumMod val="95000"/>
                </a:schemeClr>
              </a:solidFill>
            </p:grpSpPr>
            <p:sp>
              <p:nvSpPr>
                <p:cNvPr id="150" name="Rectangle 149">
                  <a:extLst>
                    <a:ext uri="{FF2B5EF4-FFF2-40B4-BE49-F238E27FC236}">
                      <a16:creationId xmlns:a16="http://schemas.microsoft.com/office/drawing/2014/main" xmlns="" id="{8BC0B1D7-BF2E-4817-8924-089C234C267F}"/>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1" name="Rectangle 150">
                  <a:extLst>
                    <a:ext uri="{FF2B5EF4-FFF2-40B4-BE49-F238E27FC236}">
                      <a16:creationId xmlns:a16="http://schemas.microsoft.com/office/drawing/2014/main" xmlns="" id="{6DB08B90-890D-48C0-83AB-7E5F6B3C1371}"/>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2" name="Rectangle 151">
                  <a:extLst>
                    <a:ext uri="{FF2B5EF4-FFF2-40B4-BE49-F238E27FC236}">
                      <a16:creationId xmlns:a16="http://schemas.microsoft.com/office/drawing/2014/main" xmlns="" id="{71DF3D67-DA04-42F3-811A-BC5271A42DB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400" dirty="0">
                      <a:solidFill>
                        <a:srgbClr val="505050"/>
                      </a:solidFill>
                      <a:latin typeface="Arial" panose="020B0604020202020204" pitchFamily="34" charset="0"/>
                      <a:ea typeface="Segoe UI" pitchFamily="34" charset="0"/>
                      <a:cs typeface="Arial" panose="020B0604020202020204" pitchFamily="34" charset="0"/>
                    </a:rPr>
                    <a:t>Tianjin</a:t>
                  </a:r>
                </a:p>
              </p:txBody>
            </p:sp>
          </p:grpSp>
          <p:grpSp>
            <p:nvGrpSpPr>
              <p:cNvPr id="132" name="Group 131">
                <a:extLst>
                  <a:ext uri="{FF2B5EF4-FFF2-40B4-BE49-F238E27FC236}">
                    <a16:creationId xmlns:a16="http://schemas.microsoft.com/office/drawing/2014/main" xmlns="" id="{8125F798-2A46-49D1-8841-69EDCDAC5CDE}"/>
                  </a:ext>
                </a:extLst>
              </p:cNvPr>
              <p:cNvGrpSpPr/>
              <p:nvPr/>
            </p:nvGrpSpPr>
            <p:grpSpPr>
              <a:xfrm>
                <a:off x="2389347" y="3419793"/>
                <a:ext cx="745007" cy="417453"/>
                <a:chOff x="1275510" y="6072184"/>
                <a:chExt cx="508602" cy="456278"/>
              </a:xfrm>
            </p:grpSpPr>
            <p:grpSp>
              <p:nvGrpSpPr>
                <p:cNvPr id="138" name="Group 137">
                  <a:extLst>
                    <a:ext uri="{FF2B5EF4-FFF2-40B4-BE49-F238E27FC236}">
                      <a16:creationId xmlns:a16="http://schemas.microsoft.com/office/drawing/2014/main" xmlns="" id="{2025003E-088D-44F5-AA45-7C6F2837169E}"/>
                    </a:ext>
                  </a:extLst>
                </p:cNvPr>
                <p:cNvGrpSpPr/>
                <p:nvPr/>
              </p:nvGrpSpPr>
              <p:grpSpPr>
                <a:xfrm>
                  <a:off x="1275510" y="6224570"/>
                  <a:ext cx="508602" cy="151498"/>
                  <a:chOff x="551886" y="4945335"/>
                  <a:chExt cx="508602" cy="151498"/>
                </a:xfrm>
              </p:grpSpPr>
              <p:sp>
                <p:nvSpPr>
                  <p:cNvPr id="147" name="Rectangle 146">
                    <a:extLst>
                      <a:ext uri="{FF2B5EF4-FFF2-40B4-BE49-F238E27FC236}">
                        <a16:creationId xmlns:a16="http://schemas.microsoft.com/office/drawing/2014/main" xmlns="" id="{266CE4D8-5D38-4484-9700-F703006A8E6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8" name="Oval 147">
                    <a:extLst>
                      <a:ext uri="{FF2B5EF4-FFF2-40B4-BE49-F238E27FC236}">
                        <a16:creationId xmlns:a16="http://schemas.microsoft.com/office/drawing/2014/main" xmlns="" id="{DFD6170E-D157-4999-8AC1-C0DD3BF2B1D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xmlns="" id="{A9BB1AC7-A433-4CE7-9021-89BD75FFDA06}"/>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xmlns="" id="{A673F6A1-6C2A-4B34-9EBB-948968F32A97}"/>
                    </a:ext>
                  </a:extLst>
                </p:cNvPr>
                <p:cNvGrpSpPr/>
                <p:nvPr/>
              </p:nvGrpSpPr>
              <p:grpSpPr>
                <a:xfrm>
                  <a:off x="1275510" y="6376964"/>
                  <a:ext cx="508602" cy="151498"/>
                  <a:chOff x="551886" y="4945335"/>
                  <a:chExt cx="508602" cy="151498"/>
                </a:xfrm>
              </p:grpSpPr>
              <p:sp>
                <p:nvSpPr>
                  <p:cNvPr id="144" name="Rectangle 143">
                    <a:extLst>
                      <a:ext uri="{FF2B5EF4-FFF2-40B4-BE49-F238E27FC236}">
                        <a16:creationId xmlns:a16="http://schemas.microsoft.com/office/drawing/2014/main" xmlns="" id="{79DB543F-D998-42FA-B2EE-6AA9D1980F83}"/>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5" name="Oval 144">
                    <a:extLst>
                      <a:ext uri="{FF2B5EF4-FFF2-40B4-BE49-F238E27FC236}">
                        <a16:creationId xmlns:a16="http://schemas.microsoft.com/office/drawing/2014/main" xmlns="" id="{9E410885-7A7D-4670-B491-12D9FD0E7F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xmlns="" id="{551FFAD2-BBB7-40FC-B7C0-4A6EC32B57D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xmlns="" id="{81868E9B-FD8D-4316-87E0-548293C9AA5F}"/>
                    </a:ext>
                  </a:extLst>
                </p:cNvPr>
                <p:cNvGrpSpPr/>
                <p:nvPr/>
              </p:nvGrpSpPr>
              <p:grpSpPr>
                <a:xfrm>
                  <a:off x="1275510" y="6072184"/>
                  <a:ext cx="508602" cy="151498"/>
                  <a:chOff x="551886" y="4945335"/>
                  <a:chExt cx="508602" cy="151498"/>
                </a:xfrm>
              </p:grpSpPr>
              <p:sp>
                <p:nvSpPr>
                  <p:cNvPr id="141" name="Rectangle 140">
                    <a:extLst>
                      <a:ext uri="{FF2B5EF4-FFF2-40B4-BE49-F238E27FC236}">
                        <a16:creationId xmlns:a16="http://schemas.microsoft.com/office/drawing/2014/main" xmlns="" id="{89A8CAEF-3B29-4849-9C06-500F6D3612C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xmlns="" id="{8EBB6B06-DC8D-4F89-8CF8-4DD2613F865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xmlns="" id="{7717E636-4DD6-4284-AD44-FC4779F42C1E}"/>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3" name="Rectangle 132">
                <a:extLst>
                  <a:ext uri="{FF2B5EF4-FFF2-40B4-BE49-F238E27FC236}">
                    <a16:creationId xmlns:a16="http://schemas.microsoft.com/office/drawing/2014/main" xmlns="" id="{D3B040F1-07D9-4C45-BF25-A7A4663C022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xmlns="" id="{EDEA2E31-1544-43A1-A95E-4F45390572B6}"/>
                  </a:ext>
                </a:extLst>
              </p:cNvPr>
              <p:cNvGrpSpPr/>
              <p:nvPr/>
            </p:nvGrpSpPr>
            <p:grpSpPr>
              <a:xfrm>
                <a:off x="2143610" y="5534203"/>
                <a:ext cx="1159601" cy="580317"/>
                <a:chOff x="7950508" y="2926007"/>
                <a:chExt cx="1159601" cy="580317"/>
              </a:xfrm>
              <a:solidFill>
                <a:schemeClr val="bg1">
                  <a:lumMod val="95000"/>
                </a:schemeClr>
              </a:solidFill>
            </p:grpSpPr>
            <p:sp>
              <p:nvSpPr>
                <p:cNvPr id="135" name="Rectangle 134">
                  <a:extLst>
                    <a:ext uri="{FF2B5EF4-FFF2-40B4-BE49-F238E27FC236}">
                      <a16:creationId xmlns:a16="http://schemas.microsoft.com/office/drawing/2014/main" xmlns="" id="{56BC40A5-BC30-49A0-B2F7-DC8CCEF27936}"/>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6" name="Rectangle 135">
                  <a:extLst>
                    <a:ext uri="{FF2B5EF4-FFF2-40B4-BE49-F238E27FC236}">
                      <a16:creationId xmlns:a16="http://schemas.microsoft.com/office/drawing/2014/main" xmlns="" id="{9CFAB436-42FF-4514-A66D-CEE612D45AA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7" name="Rectangle 136">
                  <a:extLst>
                    <a:ext uri="{FF2B5EF4-FFF2-40B4-BE49-F238E27FC236}">
                      <a16:creationId xmlns:a16="http://schemas.microsoft.com/office/drawing/2014/main" xmlns="" id="{53EAEE64-402E-4803-B7BA-C9BADB865091}"/>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Berlin</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grpSp>
        <p:grpSp>
          <p:nvGrpSpPr>
            <p:cNvPr id="163" name="Group 162">
              <a:extLst>
                <a:ext uri="{FF2B5EF4-FFF2-40B4-BE49-F238E27FC236}">
                  <a16:creationId xmlns:a16="http://schemas.microsoft.com/office/drawing/2014/main" xmlns="" id="{B5D85D97-EBB0-4E61-81FC-1D721B537772}"/>
                </a:ext>
              </a:extLst>
            </p:cNvPr>
            <p:cNvGrpSpPr/>
            <p:nvPr/>
          </p:nvGrpSpPr>
          <p:grpSpPr>
            <a:xfrm>
              <a:off x="9502187" y="4834005"/>
              <a:ext cx="1159601" cy="580317"/>
              <a:chOff x="5896369" y="4821680"/>
              <a:chExt cx="1159601" cy="580317"/>
            </a:xfrm>
          </p:grpSpPr>
          <p:sp>
            <p:nvSpPr>
              <p:cNvPr id="157" name="Rectangle 156">
                <a:extLst>
                  <a:ext uri="{FF2B5EF4-FFF2-40B4-BE49-F238E27FC236}">
                    <a16:creationId xmlns:a16="http://schemas.microsoft.com/office/drawing/2014/main" xmlns="" id="{FCC05889-E7E2-487D-A9CF-E711F51B542D}"/>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8" name="Rectangle 157">
                <a:extLst>
                  <a:ext uri="{FF2B5EF4-FFF2-40B4-BE49-F238E27FC236}">
                    <a16:creationId xmlns:a16="http://schemas.microsoft.com/office/drawing/2014/main" xmlns="" id="{9AE132EE-4FAF-46C4-967F-1E144E6FEF7D}"/>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59" name="Rectangle 158">
                <a:extLst>
                  <a:ext uri="{FF2B5EF4-FFF2-40B4-BE49-F238E27FC236}">
                    <a16:creationId xmlns:a16="http://schemas.microsoft.com/office/drawing/2014/main" xmlns="" id="{872259DE-200B-4364-AF81-ECA09846F954}"/>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r>
                  <a:rPr lang="en-US" sz="1600" dirty="0">
                    <a:solidFill>
                      <a:srgbClr val="505050"/>
                    </a:solidFill>
                    <a:latin typeface="Arial" panose="020B0604020202020204" pitchFamily="34" charset="0"/>
                    <a:ea typeface="Segoe UI" pitchFamily="34" charset="0"/>
                    <a:cs typeface="Arial" panose="020B0604020202020204" pitchFamily="34" charset="0"/>
                  </a:rPr>
                  <a:t>Austin</a:t>
                </a:r>
                <a:endParaRPr lang="en-US" sz="2400" dirty="0">
                  <a:solidFill>
                    <a:srgbClr val="505050"/>
                  </a:solidFill>
                  <a:latin typeface="Arial" panose="020B0604020202020204" pitchFamily="34" charset="0"/>
                  <a:ea typeface="Segoe UI" pitchFamily="34" charset="0"/>
                  <a:cs typeface="Arial" panose="020B0604020202020204" pitchFamily="34" charset="0"/>
                </a:endParaRPr>
              </a:p>
            </p:txBody>
          </p:sp>
        </p:grpSp>
      </p:grpSp>
      <p:cxnSp>
        <p:nvCxnSpPr>
          <p:cNvPr id="172" name="Straight Arrow Connector 171">
            <a:extLst>
              <a:ext uri="{FF2B5EF4-FFF2-40B4-BE49-F238E27FC236}">
                <a16:creationId xmlns:a16="http://schemas.microsoft.com/office/drawing/2014/main" xmlns="" id="{DF018CD1-A879-48D6-A299-028F57045ABF}"/>
              </a:ext>
            </a:extLst>
          </p:cNvPr>
          <p:cNvCxnSpPr>
            <a:cxnSpLocks/>
          </p:cNvCxnSpPr>
          <p:nvPr/>
        </p:nvCxnSpPr>
        <p:spPr>
          <a:xfrm>
            <a:off x="5971425" y="2268041"/>
            <a:ext cx="0" cy="392859"/>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xmlns="" id="{1D48E1C3-0BAC-4DA9-BF09-6E68BDA0BC6A}"/>
              </a:ext>
            </a:extLst>
          </p:cNvPr>
          <p:cNvSpPr txBox="1"/>
          <p:nvPr/>
        </p:nvSpPr>
        <p:spPr>
          <a:xfrm>
            <a:off x="790478" y="5772068"/>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1</a:t>
            </a:r>
          </a:p>
        </p:txBody>
      </p:sp>
      <p:sp>
        <p:nvSpPr>
          <p:cNvPr id="175" name="TextBox 174">
            <a:extLst>
              <a:ext uri="{FF2B5EF4-FFF2-40B4-BE49-F238E27FC236}">
                <a16:creationId xmlns:a16="http://schemas.microsoft.com/office/drawing/2014/main" xmlns="" id="{9367CC37-5CD7-48DB-AA59-3B39435ED45E}"/>
              </a:ext>
            </a:extLst>
          </p:cNvPr>
          <p:cNvSpPr txBox="1"/>
          <p:nvPr/>
        </p:nvSpPr>
        <p:spPr>
          <a:xfrm>
            <a:off x="3321947" y="578520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2</a:t>
            </a:r>
          </a:p>
        </p:txBody>
      </p:sp>
      <p:sp>
        <p:nvSpPr>
          <p:cNvPr id="176" name="TextBox 175">
            <a:extLst>
              <a:ext uri="{FF2B5EF4-FFF2-40B4-BE49-F238E27FC236}">
                <a16:creationId xmlns:a16="http://schemas.microsoft.com/office/drawing/2014/main" xmlns="" id="{E02A00F2-1E13-4064-A44F-E2FACBC55E75}"/>
              </a:ext>
            </a:extLst>
          </p:cNvPr>
          <p:cNvSpPr txBox="1"/>
          <p:nvPr/>
        </p:nvSpPr>
        <p:spPr>
          <a:xfrm>
            <a:off x="7402674" y="5822813"/>
            <a:ext cx="2312679" cy="627864"/>
          </a:xfrm>
          <a:prstGeom prst="rect">
            <a:avLst/>
          </a:prstGeom>
          <a:noFill/>
        </p:spPr>
        <p:txBody>
          <a:bodyPr wrap="square" lIns="182880" tIns="146304" rIns="182880" bIns="146304" rtlCol="0">
            <a:spAutoFit/>
          </a:bodyPr>
          <a:lstStyle/>
          <a:p>
            <a:pPr defTabSz="914377">
              <a:lnSpc>
                <a:spcPct val="90000"/>
              </a:lnSpc>
              <a:spcAft>
                <a:spcPts val="600"/>
              </a:spcAft>
            </a:pPr>
            <a:r>
              <a:rPr lang="en-US" sz="2400" dirty="0">
                <a:gradFill>
                  <a:gsLst>
                    <a:gs pos="2917">
                      <a:srgbClr val="505050"/>
                    </a:gs>
                    <a:gs pos="30000">
                      <a:srgbClr val="505050"/>
                    </a:gs>
                  </a:gsLst>
                  <a:lin ang="5400000" scaled="0"/>
                </a:gradFill>
                <a:latin typeface="Arial" panose="020B0604020202020204" pitchFamily="34" charset="0"/>
              </a:rPr>
              <a:t>Partition N</a:t>
            </a:r>
          </a:p>
        </p:txBody>
      </p:sp>
      <p:cxnSp>
        <p:nvCxnSpPr>
          <p:cNvPr id="102" name="Straight Connector 101">
            <a:extLst>
              <a:ext uri="{FF2B5EF4-FFF2-40B4-BE49-F238E27FC236}">
                <a16:creationId xmlns:a16="http://schemas.microsoft.com/office/drawing/2014/main" xmlns="" id="{482AF761-138E-47B7-B355-6C0F90BCCE90}"/>
              </a:ext>
            </a:extLst>
          </p:cNvPr>
          <p:cNvCxnSpPr/>
          <p:nvPr/>
        </p:nvCxnSpPr>
        <p:spPr>
          <a:xfrm flipH="1">
            <a:off x="2806431" y="5724159"/>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BAEF9467-0260-4DE9-82D4-F527C389C82B}"/>
              </a:ext>
            </a:extLst>
          </p:cNvPr>
          <p:cNvCxnSpPr/>
          <p:nvPr/>
        </p:nvCxnSpPr>
        <p:spPr>
          <a:xfrm flipH="1">
            <a:off x="4924996" y="573811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A3519FA7-CF6F-49F7-9E44-0B880214991B}"/>
              </a:ext>
            </a:extLst>
          </p:cNvPr>
          <p:cNvCxnSpPr/>
          <p:nvPr/>
        </p:nvCxnSpPr>
        <p:spPr>
          <a:xfrm flipH="1">
            <a:off x="7273225" y="5749277"/>
            <a:ext cx="0" cy="2447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xmlns="" id="{DF7B1A09-37FD-4E35-BFD2-FFD9E43CED60}"/>
              </a:ext>
            </a:extLst>
          </p:cNvPr>
          <p:cNvCxnSpPr/>
          <p:nvPr/>
        </p:nvCxnSpPr>
        <p:spPr>
          <a:xfrm>
            <a:off x="583623" y="5859079"/>
            <a:ext cx="9190383"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22F7C3BE-9F07-4CB5-B98B-35768C409197}"/>
              </a:ext>
            </a:extLst>
          </p:cNvPr>
          <p:cNvSpPr txBox="1"/>
          <p:nvPr/>
        </p:nvSpPr>
        <p:spPr>
          <a:xfrm>
            <a:off x="1129820" y="6453116"/>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1</a:t>
            </a:r>
          </a:p>
        </p:txBody>
      </p:sp>
      <p:sp>
        <p:nvSpPr>
          <p:cNvPr id="112" name="TextBox 111">
            <a:extLst>
              <a:ext uri="{FF2B5EF4-FFF2-40B4-BE49-F238E27FC236}">
                <a16:creationId xmlns:a16="http://schemas.microsoft.com/office/drawing/2014/main" xmlns="" id="{4C11CD21-D387-430D-8A61-ABD4D2839CEC}"/>
              </a:ext>
            </a:extLst>
          </p:cNvPr>
          <p:cNvSpPr txBox="1"/>
          <p:nvPr/>
        </p:nvSpPr>
        <p:spPr>
          <a:xfrm>
            <a:off x="3375203" y="6486513"/>
            <a:ext cx="1353696"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2</a:t>
            </a:r>
          </a:p>
        </p:txBody>
      </p:sp>
      <p:sp>
        <p:nvSpPr>
          <p:cNvPr id="130" name="TextBox 129">
            <a:extLst>
              <a:ext uri="{FF2B5EF4-FFF2-40B4-BE49-F238E27FC236}">
                <a16:creationId xmlns:a16="http://schemas.microsoft.com/office/drawing/2014/main" xmlns="" id="{F33FB095-AD72-45FE-9882-538AF10EC646}"/>
              </a:ext>
            </a:extLst>
          </p:cNvPr>
          <p:cNvSpPr txBox="1"/>
          <p:nvPr/>
        </p:nvSpPr>
        <p:spPr>
          <a:xfrm>
            <a:off x="7881317" y="6426223"/>
            <a:ext cx="1113435" cy="369332"/>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a:t>
            </a:r>
          </a:p>
        </p:txBody>
      </p:sp>
      <p:cxnSp>
        <p:nvCxnSpPr>
          <p:cNvPr id="131" name="Straight Connector 130">
            <a:extLst>
              <a:ext uri="{FF2B5EF4-FFF2-40B4-BE49-F238E27FC236}">
                <a16:creationId xmlns:a16="http://schemas.microsoft.com/office/drawing/2014/main" xmlns="" id="{854BD3A7-EB10-441E-8DD6-74C0B3784771}"/>
              </a:ext>
            </a:extLst>
          </p:cNvPr>
          <p:cNvCxnSpPr>
            <a:cxnSpLocks/>
          </p:cNvCxnSpPr>
          <p:nvPr/>
        </p:nvCxnSpPr>
        <p:spPr>
          <a:xfrm>
            <a:off x="8404551" y="5749276"/>
            <a:ext cx="0" cy="5683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xmlns="" id="{27A2D292-8B18-463E-B081-D94A6A99F054}"/>
              </a:ext>
            </a:extLst>
          </p:cNvPr>
          <p:cNvGrpSpPr/>
          <p:nvPr/>
        </p:nvGrpSpPr>
        <p:grpSpPr>
          <a:xfrm>
            <a:off x="7165435" y="6319062"/>
            <a:ext cx="2883951" cy="646331"/>
            <a:chOff x="8197312" y="1923701"/>
            <a:chExt cx="2883951" cy="646328"/>
          </a:xfrm>
        </p:grpSpPr>
        <p:sp>
          <p:nvSpPr>
            <p:cNvPr id="153" name="TextBox 152">
              <a:extLst>
                <a:ext uri="{FF2B5EF4-FFF2-40B4-BE49-F238E27FC236}">
                  <a16:creationId xmlns:a16="http://schemas.microsoft.com/office/drawing/2014/main" xmlns="" id="{E5DEA057-1303-4DA9-A133-BE386E95CB5A}"/>
                </a:ext>
              </a:extLst>
            </p:cNvPr>
            <p:cNvSpPr txBox="1"/>
            <p:nvPr/>
          </p:nvSpPr>
          <p:spPr>
            <a:xfrm>
              <a:off x="8197312" y="1923701"/>
              <a:ext cx="1113433" cy="646328"/>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X1</a:t>
              </a:r>
            </a:p>
          </p:txBody>
        </p:sp>
        <p:sp>
          <p:nvSpPr>
            <p:cNvPr id="154" name="TextBox 153">
              <a:extLst>
                <a:ext uri="{FF2B5EF4-FFF2-40B4-BE49-F238E27FC236}">
                  <a16:creationId xmlns:a16="http://schemas.microsoft.com/office/drawing/2014/main" xmlns="" id="{9CAEBAC9-E4D3-464A-A84A-C18660E5E4A6}"/>
                </a:ext>
              </a:extLst>
            </p:cNvPr>
            <p:cNvSpPr txBox="1"/>
            <p:nvPr/>
          </p:nvSpPr>
          <p:spPr>
            <a:xfrm>
              <a:off x="9358481" y="1923701"/>
              <a:ext cx="1722782" cy="369331"/>
            </a:xfrm>
            <a:prstGeom prst="rect">
              <a:avLst/>
            </a:prstGeom>
            <a:noFill/>
          </p:spPr>
          <p:txBody>
            <a:bodyPr wrap="square" rtlCol="0">
              <a:spAutoFit/>
            </a:bodyPr>
            <a:lstStyle/>
            <a:p>
              <a:pPr defTabSz="914377"/>
              <a:r>
                <a:rPr lang="en-US" dirty="0">
                  <a:solidFill>
                    <a:srgbClr val="505050"/>
                  </a:solidFill>
                  <a:latin typeface="Arial" panose="020B0604020202020204" pitchFamily="34" charset="0"/>
                </a:rPr>
                <a:t>Range X2</a:t>
              </a:r>
            </a:p>
          </p:txBody>
        </p:sp>
      </p:grpSp>
      <p:sp>
        <p:nvSpPr>
          <p:cNvPr id="155" name="TextBox 154">
            <a:extLst>
              <a:ext uri="{FF2B5EF4-FFF2-40B4-BE49-F238E27FC236}">
                <a16:creationId xmlns:a16="http://schemas.microsoft.com/office/drawing/2014/main" xmlns="" id="{4F5DFDE2-294A-459E-8267-8804F3F1ACAA}"/>
              </a:ext>
            </a:extLst>
          </p:cNvPr>
          <p:cNvSpPr txBox="1"/>
          <p:nvPr/>
        </p:nvSpPr>
        <p:spPr>
          <a:xfrm>
            <a:off x="10785149" y="3965506"/>
            <a:ext cx="413235" cy="338554"/>
          </a:xfrm>
          <a:prstGeom prst="rect">
            <a:avLst/>
          </a:prstGeom>
          <a:noFill/>
          <a:ln>
            <a:noFill/>
          </a:ln>
        </p:spPr>
        <p:txBody>
          <a:bodyPr wrap="square" rtlCol="0">
            <a:spAutoFit/>
          </a:bodyPr>
          <a:lstStyle/>
          <a:p>
            <a:pPr algn="ctr" defTabSz="932719">
              <a:defRPr/>
            </a:pPr>
            <a:r>
              <a:rPr lang="en-US" sz="1600" dirty="0">
                <a:solidFill>
                  <a:srgbClr val="0078D7"/>
                </a:solidFill>
                <a:latin typeface="Arial" panose="020B0604020202020204" pitchFamily="34" charset="0"/>
                <a:cs typeface="Arial" panose="020B0604020202020204" pitchFamily="34" charset="0"/>
              </a:rPr>
              <a:t>+</a:t>
            </a:r>
          </a:p>
        </p:txBody>
      </p:sp>
      <p:sp>
        <p:nvSpPr>
          <p:cNvPr id="156" name="TextBox 155">
            <a:extLst>
              <a:ext uri="{FF2B5EF4-FFF2-40B4-BE49-F238E27FC236}">
                <a16:creationId xmlns:a16="http://schemas.microsoft.com/office/drawing/2014/main" xmlns="" id="{B1EF2BF1-42BC-4B45-A7A8-C9107BC951D4}"/>
              </a:ext>
            </a:extLst>
          </p:cNvPr>
          <p:cNvSpPr txBox="1"/>
          <p:nvPr/>
        </p:nvSpPr>
        <p:spPr>
          <a:xfrm>
            <a:off x="9888638" y="5144492"/>
            <a:ext cx="915223" cy="461665"/>
          </a:xfrm>
          <a:prstGeom prst="rect">
            <a:avLst/>
          </a:prstGeom>
          <a:noFill/>
        </p:spPr>
        <p:txBody>
          <a:bodyPr wrap="square" rtlCol="0">
            <a:spAutoFit/>
          </a:bodyPr>
          <a:lstStyle/>
          <a:p>
            <a:pPr algn="ctr" defTabSz="932719">
              <a:defRPr/>
            </a:pPr>
            <a:r>
              <a:rPr lang="en-US" sz="1200" dirty="0">
                <a:solidFill>
                  <a:srgbClr val="0078D7"/>
                </a:solidFill>
                <a:latin typeface="Arial" panose="020B0604020202020204" pitchFamily="34" charset="0"/>
                <a:cs typeface="Arial" panose="020B0604020202020204" pitchFamily="34" charset="0"/>
              </a:rPr>
              <a:t>Partition </a:t>
            </a:r>
            <a:r>
              <a:rPr lang="en-US" sz="1200" i="1" dirty="0">
                <a:solidFill>
                  <a:srgbClr val="0078D7"/>
                </a:solidFill>
                <a:latin typeface="Arial" panose="020B0604020202020204" pitchFamily="34" charset="0"/>
                <a:cs typeface="Arial" panose="020B0604020202020204" pitchFamily="34" charset="0"/>
              </a:rPr>
              <a:t>x1</a:t>
            </a:r>
            <a:endParaRPr lang="en-US" sz="1200" dirty="0">
              <a:solidFill>
                <a:srgbClr val="0078D7"/>
              </a:solidFill>
              <a:latin typeface="Arial" panose="020B0604020202020204" pitchFamily="34" charset="0"/>
              <a:cs typeface="Arial" panose="020B0604020202020204" pitchFamily="34" charset="0"/>
            </a:endParaRPr>
          </a:p>
        </p:txBody>
      </p:sp>
      <p:sp>
        <p:nvSpPr>
          <p:cNvPr id="160" name="TextBox 159">
            <a:extLst>
              <a:ext uri="{FF2B5EF4-FFF2-40B4-BE49-F238E27FC236}">
                <a16:creationId xmlns:a16="http://schemas.microsoft.com/office/drawing/2014/main" xmlns="" id="{B8A6BCE7-C3BA-42DF-B682-FF45F3DD48A0}"/>
              </a:ext>
            </a:extLst>
          </p:cNvPr>
          <p:cNvSpPr txBox="1"/>
          <p:nvPr/>
        </p:nvSpPr>
        <p:spPr>
          <a:xfrm>
            <a:off x="11182242" y="5131744"/>
            <a:ext cx="915223" cy="461665"/>
          </a:xfrm>
          <a:prstGeom prst="rect">
            <a:avLst/>
          </a:prstGeom>
          <a:noFill/>
        </p:spPr>
        <p:txBody>
          <a:bodyPr wrap="square" rtlCol="0">
            <a:spAutoFit/>
          </a:bodyPr>
          <a:lstStyle/>
          <a:p>
            <a:pPr algn="ctr" defTabSz="932719">
              <a:defRPr/>
            </a:pPr>
            <a:r>
              <a:rPr lang="en-US" sz="1200" dirty="0">
                <a:solidFill>
                  <a:srgbClr val="0078D7"/>
                </a:solidFill>
                <a:latin typeface="Arial" panose="020B0604020202020204" pitchFamily="34" charset="0"/>
                <a:cs typeface="Arial" panose="020B0604020202020204" pitchFamily="34" charset="0"/>
              </a:rPr>
              <a:t>Partition </a:t>
            </a:r>
            <a:r>
              <a:rPr lang="en-US" sz="1200" i="1" dirty="0">
                <a:solidFill>
                  <a:srgbClr val="0078D7"/>
                </a:solidFill>
                <a:latin typeface="Arial" panose="020B0604020202020204" pitchFamily="34" charset="0"/>
                <a:cs typeface="Arial" panose="020B0604020202020204" pitchFamily="34" charset="0"/>
              </a:rPr>
              <a:t>x2</a:t>
            </a:r>
          </a:p>
        </p:txBody>
      </p:sp>
      <p:graphicFrame>
        <p:nvGraphicFramePr>
          <p:cNvPr id="161" name="Table 160">
            <a:extLst>
              <a:ext uri="{FF2B5EF4-FFF2-40B4-BE49-F238E27FC236}">
                <a16:creationId xmlns:a16="http://schemas.microsoft.com/office/drawing/2014/main" xmlns="" id="{9F5ED8C6-948E-4AB9-98CC-626B32D8989B}"/>
              </a:ext>
            </a:extLst>
          </p:cNvPr>
          <p:cNvGraphicFramePr>
            <a:graphicFrameLocks noGrp="1"/>
          </p:cNvGraphicFramePr>
          <p:nvPr/>
        </p:nvGraphicFramePr>
        <p:xfrm>
          <a:off x="11275699" y="3178271"/>
          <a:ext cx="728307" cy="1913025"/>
        </p:xfrm>
        <a:graphic>
          <a:graphicData uri="http://schemas.openxmlformats.org/drawingml/2006/table">
            <a:tbl>
              <a:tblPr firstRow="1" bandRow="1">
                <a:tableStyleId>{5940675A-B579-460E-94D1-54222C63F5DA}</a:tableStyleId>
              </a:tblPr>
              <a:tblGrid>
                <a:gridCol w="728307">
                  <a:extLst>
                    <a:ext uri="{9D8B030D-6E8A-4147-A177-3AD203B41FA5}">
                      <a16:colId xmlns:a16="http://schemas.microsoft.com/office/drawing/2014/main" xmlns="" val="887149463"/>
                    </a:ext>
                  </a:extLst>
                </a:gridCol>
              </a:tblGrid>
              <a:tr h="637675">
                <a:tc>
                  <a:txBody>
                    <a:bodyPr/>
                    <a:lstStyle/>
                    <a:p>
                      <a:r>
                        <a:rPr lang="en-US" sz="1100">
                          <a:solidFill>
                            <a:schemeClr val="tx2"/>
                          </a:solidFill>
                        </a:rPr>
                        <a:t>Berlin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891973422"/>
                  </a:ext>
                </a:extLst>
              </a:tr>
              <a:tr h="637675">
                <a:tc>
                  <a:txBody>
                    <a:bodyPr/>
                    <a:lstStyle/>
                    <a:p>
                      <a:endParaRPr lang="en-US" sz="1100">
                        <a:solidFill>
                          <a:schemeClr val="tx2"/>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855457509"/>
                  </a:ext>
                </a:extLst>
              </a:tr>
              <a:tr h="637675">
                <a:tc>
                  <a:txBody>
                    <a:bodyPr/>
                    <a:lstStyle/>
                    <a:p>
                      <a:r>
                        <a:rPr lang="en-US" sz="1100">
                          <a:solidFill>
                            <a:schemeClr val="tx2"/>
                          </a:solidFill>
                        </a:rPr>
                        <a:t>…</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460741359"/>
                  </a:ext>
                </a:extLst>
              </a:tr>
            </a:tbl>
          </a:graphicData>
        </a:graphic>
      </p:graphicFrame>
      <p:graphicFrame>
        <p:nvGraphicFramePr>
          <p:cNvPr id="162" name="Table 161">
            <a:extLst>
              <a:ext uri="{FF2B5EF4-FFF2-40B4-BE49-F238E27FC236}">
                <a16:creationId xmlns:a16="http://schemas.microsoft.com/office/drawing/2014/main" xmlns="" id="{6726AC5E-306A-45D0-9311-F3EDE671FCF2}"/>
              </a:ext>
            </a:extLst>
          </p:cNvPr>
          <p:cNvGraphicFramePr>
            <a:graphicFrameLocks noGrp="1"/>
          </p:cNvGraphicFramePr>
          <p:nvPr/>
        </p:nvGraphicFramePr>
        <p:xfrm>
          <a:off x="9979528" y="3178271"/>
          <a:ext cx="676593" cy="1913025"/>
        </p:xfrm>
        <a:graphic>
          <a:graphicData uri="http://schemas.openxmlformats.org/drawingml/2006/table">
            <a:tbl>
              <a:tblPr firstRow="1" bandRow="1">
                <a:tableStyleId>{5940675A-B579-460E-94D1-54222C63F5DA}</a:tableStyleId>
              </a:tblPr>
              <a:tblGrid>
                <a:gridCol w="676593">
                  <a:extLst>
                    <a:ext uri="{9D8B030D-6E8A-4147-A177-3AD203B41FA5}">
                      <a16:colId xmlns:a16="http://schemas.microsoft.com/office/drawing/2014/main" xmlns="" val="887149463"/>
                    </a:ext>
                  </a:extLst>
                </a:gridCol>
              </a:tblGrid>
              <a:tr h="637675">
                <a:tc>
                  <a:txBody>
                    <a:bodyPr/>
                    <a:lstStyle/>
                    <a:p>
                      <a:r>
                        <a:rPr lang="en-US" sz="1100">
                          <a:solidFill>
                            <a:schemeClr val="tx2"/>
                          </a:solidFill>
                        </a:rPr>
                        <a:t>Tianjin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891973422"/>
                  </a:ext>
                </a:extLst>
              </a:tr>
              <a:tr h="637675">
                <a:tc>
                  <a:txBody>
                    <a:bodyPr/>
                    <a:lstStyle/>
                    <a:p>
                      <a:r>
                        <a:rPr lang="en-US" sz="1100">
                          <a:solidFill>
                            <a:schemeClr val="tx2"/>
                          </a:solidFill>
                        </a:rPr>
                        <a:t>Austin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855457509"/>
                  </a:ext>
                </a:extLst>
              </a:tr>
              <a:tr h="637675">
                <a:tc>
                  <a:txBody>
                    <a:bodyPr/>
                    <a:lstStyle/>
                    <a:p>
                      <a:r>
                        <a:rPr lang="en-US" sz="1100">
                          <a:solidFill>
                            <a:schemeClr val="tx2"/>
                          </a:solidFill>
                        </a:rPr>
                        <a:t>…</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460741359"/>
                  </a:ext>
                </a:extLst>
              </a:tr>
            </a:tbl>
          </a:graphicData>
        </a:graphic>
      </p:graphicFrame>
      <p:cxnSp>
        <p:nvCxnSpPr>
          <p:cNvPr id="164" name="Straight Arrow Connector 163">
            <a:extLst>
              <a:ext uri="{FF2B5EF4-FFF2-40B4-BE49-F238E27FC236}">
                <a16:creationId xmlns:a16="http://schemas.microsoft.com/office/drawing/2014/main" xmlns="" id="{1722EEAA-B244-47F9-900E-D222ABDFCF2C}"/>
              </a:ext>
            </a:extLst>
          </p:cNvPr>
          <p:cNvCxnSpPr>
            <a:cxnSpLocks/>
          </p:cNvCxnSpPr>
          <p:nvPr/>
        </p:nvCxnSpPr>
        <p:spPr>
          <a:xfrm>
            <a:off x="9327864" y="4149000"/>
            <a:ext cx="323136" cy="0"/>
          </a:xfrm>
          <a:prstGeom prst="straightConnector1">
            <a:avLst/>
          </a:prstGeom>
          <a:ln w="19050">
            <a:solidFill>
              <a:schemeClr val="tx2"/>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32946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55" grpId="0"/>
      <p:bldP spid="156" grpId="0"/>
      <p:bldP spid="16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A179C0E0-A413-4BF5-8616-BBCC4635328D}"/>
              </a:ext>
            </a:extLst>
          </p:cNvPr>
          <p:cNvSpPr txBox="1"/>
          <p:nvPr/>
        </p:nvSpPr>
        <p:spPr>
          <a:xfrm>
            <a:off x="5676346" y="2928102"/>
            <a:ext cx="1439796" cy="803952"/>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a:t>
            </a:r>
          </a:p>
        </p:txBody>
      </p:sp>
      <p:sp>
        <p:nvSpPr>
          <p:cNvPr id="43" name="TextBox 42">
            <a:extLst>
              <a:ext uri="{FF2B5EF4-FFF2-40B4-BE49-F238E27FC236}">
                <a16:creationId xmlns:a16="http://schemas.microsoft.com/office/drawing/2014/main" xmlns="" id="{50D33BB8-F271-445C-B8F5-2C849233A5BD}"/>
              </a:ext>
            </a:extLst>
          </p:cNvPr>
          <p:cNvSpPr txBox="1"/>
          <p:nvPr/>
        </p:nvSpPr>
        <p:spPr>
          <a:xfrm>
            <a:off x="4231102" y="1558293"/>
            <a:ext cx="2470627" cy="627776"/>
          </a:xfrm>
          <a:prstGeom prst="rect">
            <a:avLst/>
          </a:prstGeom>
          <a:solidFill>
            <a:schemeClr val="bg1">
              <a:lumMod val="95000"/>
            </a:schemeClr>
          </a:solid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hash(City ID)</a:t>
            </a:r>
          </a:p>
        </p:txBody>
      </p:sp>
      <p:cxnSp>
        <p:nvCxnSpPr>
          <p:cNvPr id="45" name="Straight Arrow Connector 44">
            <a:extLst>
              <a:ext uri="{FF2B5EF4-FFF2-40B4-BE49-F238E27FC236}">
                <a16:creationId xmlns:a16="http://schemas.microsoft.com/office/drawing/2014/main" xmlns="" id="{3358DD02-9AAA-4863-B736-86D0CF38F58C}"/>
              </a:ext>
            </a:extLst>
          </p:cNvPr>
          <p:cNvCxnSpPr>
            <a:cxnSpLocks/>
          </p:cNvCxnSpPr>
          <p:nvPr/>
        </p:nvCxnSpPr>
        <p:spPr>
          <a:xfrm>
            <a:off x="4737777" y="2236539"/>
            <a:ext cx="0" cy="392803"/>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9E56AEDA-43E1-40FE-9377-2A3C9093BC70}"/>
              </a:ext>
            </a:extLst>
          </p:cNvPr>
          <p:cNvCxnSpPr>
            <a:cxnSpLocks/>
          </p:cNvCxnSpPr>
          <p:nvPr/>
        </p:nvCxnSpPr>
        <p:spPr>
          <a:xfrm>
            <a:off x="6680516" y="2192533"/>
            <a:ext cx="1808508" cy="4541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xmlns="" id="{88F15C9C-0BDC-4158-A37E-6B3197425134}"/>
              </a:ext>
            </a:extLst>
          </p:cNvPr>
          <p:cNvGrpSpPr/>
          <p:nvPr/>
        </p:nvGrpSpPr>
        <p:grpSpPr>
          <a:xfrm>
            <a:off x="835566" y="2195523"/>
            <a:ext cx="3499992" cy="3505526"/>
            <a:chOff x="1966391" y="2712977"/>
            <a:chExt cx="3500488" cy="3506023"/>
          </a:xfrm>
        </p:grpSpPr>
        <p:grpSp>
          <p:nvGrpSpPr>
            <p:cNvPr id="24" name="Group 23">
              <a:extLst>
                <a:ext uri="{FF2B5EF4-FFF2-40B4-BE49-F238E27FC236}">
                  <a16:creationId xmlns:a16="http://schemas.microsoft.com/office/drawing/2014/main" xmlns="" id="{3F95D264-AF11-48B3-B841-4A1099841FFC}"/>
                </a:ext>
              </a:extLst>
            </p:cNvPr>
            <p:cNvGrpSpPr/>
            <p:nvPr/>
          </p:nvGrpSpPr>
          <p:grpSpPr>
            <a:xfrm>
              <a:off x="2143610" y="4101695"/>
              <a:ext cx="1159601" cy="580317"/>
              <a:chOff x="7919988" y="2744429"/>
              <a:chExt cx="1159601" cy="580317"/>
            </a:xfrm>
            <a:solidFill>
              <a:schemeClr val="bg1">
                <a:lumMod val="95000"/>
              </a:schemeClr>
            </a:solidFill>
          </p:grpSpPr>
          <p:sp>
            <p:nvSpPr>
              <p:cNvPr id="25" name="Rectangle 24">
                <a:extLst>
                  <a:ext uri="{FF2B5EF4-FFF2-40B4-BE49-F238E27FC236}">
                    <a16:creationId xmlns:a16="http://schemas.microsoft.com/office/drawing/2014/main" xmlns="" id="{7AFC51A2-2812-44CD-9401-69CF6C611B3C}"/>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26" name="Rectangle 25">
                <a:extLst>
                  <a:ext uri="{FF2B5EF4-FFF2-40B4-BE49-F238E27FC236}">
                    <a16:creationId xmlns:a16="http://schemas.microsoft.com/office/drawing/2014/main" xmlns="" id="{93066876-CFEF-4D73-AB92-9238778513F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27" name="Rectangle 26">
                <a:extLst>
                  <a:ext uri="{FF2B5EF4-FFF2-40B4-BE49-F238E27FC236}">
                    <a16:creationId xmlns:a16="http://schemas.microsoft.com/office/drawing/2014/main" xmlns="" id="{40961E76-DF81-43ED-B8AE-DBB804C6B41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Beijing</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xmlns="" id="{08F86D59-D7D2-47EF-BD0B-FA5E7814D872}"/>
                </a:ext>
              </a:extLst>
            </p:cNvPr>
            <p:cNvCxnSpPr>
              <a:cxnSpLocks/>
            </p:cNvCxnSpPr>
            <p:nvPr/>
          </p:nvCxnSpPr>
          <p:spPr>
            <a:xfrm flipH="1">
              <a:off x="3182457" y="2712977"/>
              <a:ext cx="2284422" cy="3907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xmlns="" id="{F7321A78-7933-478D-AC81-F0E7E76EB88D}"/>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Seattle</a:t>
              </a: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nvGrpSpPr>
            <p:cNvPr id="81" name="Group 80">
              <a:extLst>
                <a:ext uri="{FF2B5EF4-FFF2-40B4-BE49-F238E27FC236}">
                  <a16:creationId xmlns:a16="http://schemas.microsoft.com/office/drawing/2014/main" xmlns="" id="{55DE3930-B5AB-4744-B1B4-CB731B4B8EB8}"/>
                </a:ext>
              </a:extLst>
            </p:cNvPr>
            <p:cNvGrpSpPr/>
            <p:nvPr/>
          </p:nvGrpSpPr>
          <p:grpSpPr>
            <a:xfrm>
              <a:off x="2389347" y="3419793"/>
              <a:ext cx="745007" cy="417453"/>
              <a:chOff x="1275510" y="6072184"/>
              <a:chExt cx="508602" cy="456278"/>
            </a:xfrm>
          </p:grpSpPr>
          <p:grpSp>
            <p:nvGrpSpPr>
              <p:cNvPr id="82" name="Group 81">
                <a:extLst>
                  <a:ext uri="{FF2B5EF4-FFF2-40B4-BE49-F238E27FC236}">
                    <a16:creationId xmlns:a16="http://schemas.microsoft.com/office/drawing/2014/main" xmlns="" id="{3971ECBA-337B-46C8-88E4-E80CD07268BD}"/>
                  </a:ext>
                </a:extLst>
              </p:cNvPr>
              <p:cNvGrpSpPr/>
              <p:nvPr/>
            </p:nvGrpSpPr>
            <p:grpSpPr>
              <a:xfrm>
                <a:off x="1275510" y="6224570"/>
                <a:ext cx="508602" cy="151498"/>
                <a:chOff x="551886" y="4945335"/>
                <a:chExt cx="508602" cy="151498"/>
              </a:xfrm>
            </p:grpSpPr>
            <p:sp>
              <p:nvSpPr>
                <p:cNvPr id="91" name="Rectangle 90">
                  <a:extLst>
                    <a:ext uri="{FF2B5EF4-FFF2-40B4-BE49-F238E27FC236}">
                      <a16:creationId xmlns:a16="http://schemas.microsoft.com/office/drawing/2014/main" xmlns="" id="{A87F235D-D0D2-4E48-9F2C-0ABA5E7D961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2" name="Oval 91">
                  <a:extLst>
                    <a:ext uri="{FF2B5EF4-FFF2-40B4-BE49-F238E27FC236}">
                      <a16:creationId xmlns:a16="http://schemas.microsoft.com/office/drawing/2014/main" xmlns="" id="{5C6802B3-E9E2-4401-B5B0-54383D768D9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xmlns="" id="{290397D7-3AF6-4AF6-9A42-BB85CBD3CCAB}"/>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xmlns="" id="{9DDC9521-6DC8-4EBD-AA61-F52FF02458FC}"/>
                  </a:ext>
                </a:extLst>
              </p:cNvPr>
              <p:cNvGrpSpPr/>
              <p:nvPr/>
            </p:nvGrpSpPr>
            <p:grpSpPr>
              <a:xfrm>
                <a:off x="1275510" y="6376964"/>
                <a:ext cx="508602" cy="151498"/>
                <a:chOff x="551886" y="4945335"/>
                <a:chExt cx="508602" cy="151498"/>
              </a:xfrm>
            </p:grpSpPr>
            <p:sp>
              <p:nvSpPr>
                <p:cNvPr id="88" name="Rectangle 87">
                  <a:extLst>
                    <a:ext uri="{FF2B5EF4-FFF2-40B4-BE49-F238E27FC236}">
                      <a16:creationId xmlns:a16="http://schemas.microsoft.com/office/drawing/2014/main" xmlns="" id="{22743E03-21AC-4A8D-BF0B-09AF53D8B828}"/>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9" name="Oval 88">
                  <a:extLst>
                    <a:ext uri="{FF2B5EF4-FFF2-40B4-BE49-F238E27FC236}">
                      <a16:creationId xmlns:a16="http://schemas.microsoft.com/office/drawing/2014/main" xmlns="" id="{1A7DA3D3-DAC9-4F41-9DF7-8F14976DA2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xmlns="" id="{BC59248C-8D53-4FC1-AD4E-9C40A2B5CD21}"/>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50BDC987-C3FD-4054-A448-0805B7ED99A8}"/>
                  </a:ext>
                </a:extLst>
              </p:cNvPr>
              <p:cNvGrpSpPr/>
              <p:nvPr/>
            </p:nvGrpSpPr>
            <p:grpSpPr>
              <a:xfrm>
                <a:off x="1275510" y="6072184"/>
                <a:ext cx="508602" cy="151498"/>
                <a:chOff x="551886" y="4945335"/>
                <a:chExt cx="508602" cy="151498"/>
              </a:xfrm>
            </p:grpSpPr>
            <p:sp>
              <p:nvSpPr>
                <p:cNvPr id="85" name="Rectangle 84">
                  <a:extLst>
                    <a:ext uri="{FF2B5EF4-FFF2-40B4-BE49-F238E27FC236}">
                      <a16:creationId xmlns:a16="http://schemas.microsoft.com/office/drawing/2014/main" xmlns="" id="{44B40457-217E-4841-BEB7-2D675701E201}"/>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6" name="Oval 85">
                  <a:extLst>
                    <a:ext uri="{FF2B5EF4-FFF2-40B4-BE49-F238E27FC236}">
                      <a16:creationId xmlns:a16="http://schemas.microsoft.com/office/drawing/2014/main" xmlns="" id="{796ECC00-E4BF-45E0-A5CD-1FF6CA0B2D21}"/>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xmlns="" id="{F16BFE50-1139-4A63-B137-F91B37E4B127}"/>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4" name="Rectangle 93">
              <a:extLst>
                <a:ext uri="{FF2B5EF4-FFF2-40B4-BE49-F238E27FC236}">
                  <a16:creationId xmlns:a16="http://schemas.microsoft.com/office/drawing/2014/main" xmlns="" id="{81D89388-3850-4B1D-872D-8C306C84EF50}"/>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97" name="Group 96">
              <a:extLst>
                <a:ext uri="{FF2B5EF4-FFF2-40B4-BE49-F238E27FC236}">
                  <a16:creationId xmlns:a16="http://schemas.microsoft.com/office/drawing/2014/main" xmlns="" id="{0B9B94B2-E7D9-4E1C-B804-DAC5E43FDADC}"/>
                </a:ext>
              </a:extLst>
            </p:cNvPr>
            <p:cNvGrpSpPr/>
            <p:nvPr/>
          </p:nvGrpSpPr>
          <p:grpSpPr>
            <a:xfrm>
              <a:off x="2113090" y="5352625"/>
              <a:ext cx="1159601" cy="580317"/>
              <a:chOff x="7919988" y="2744429"/>
              <a:chExt cx="1159601" cy="580317"/>
            </a:xfrm>
            <a:solidFill>
              <a:schemeClr val="bg1">
                <a:lumMod val="95000"/>
              </a:schemeClr>
            </a:solidFill>
          </p:grpSpPr>
          <p:sp>
            <p:nvSpPr>
              <p:cNvPr id="98" name="Rectangle 97">
                <a:extLst>
                  <a:ext uri="{FF2B5EF4-FFF2-40B4-BE49-F238E27FC236}">
                    <a16:creationId xmlns:a16="http://schemas.microsoft.com/office/drawing/2014/main" xmlns="" id="{DC072B55-1F89-43E0-AC45-818D088AE2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9" name="Rectangle 98">
                <a:extLst>
                  <a:ext uri="{FF2B5EF4-FFF2-40B4-BE49-F238E27FC236}">
                    <a16:creationId xmlns:a16="http://schemas.microsoft.com/office/drawing/2014/main" xmlns="" id="{A5E41779-318B-4C1E-9A7A-597F2497C55B}"/>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00" name="Rectangle 99">
                <a:extLst>
                  <a:ext uri="{FF2B5EF4-FFF2-40B4-BE49-F238E27FC236}">
                    <a16:creationId xmlns:a16="http://schemas.microsoft.com/office/drawing/2014/main" xmlns="" id="{12F8BD4E-7D41-4FFD-BAAA-820F3181EC12}"/>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Paris</a:t>
                </a:r>
              </a:p>
            </p:txBody>
          </p:sp>
        </p:grpSp>
      </p:grpSp>
      <p:sp>
        <p:nvSpPr>
          <p:cNvPr id="101" name="TextBox 100">
            <a:extLst>
              <a:ext uri="{FF2B5EF4-FFF2-40B4-BE49-F238E27FC236}">
                <a16:creationId xmlns:a16="http://schemas.microsoft.com/office/drawing/2014/main" xmlns="" id="{1A95B62E-D260-4996-9930-25FB850FDFCD}"/>
              </a:ext>
            </a:extLst>
          </p:cNvPr>
          <p:cNvSpPr txBox="1"/>
          <p:nvPr/>
        </p:nvSpPr>
        <p:spPr>
          <a:xfrm>
            <a:off x="9669583" y="1388985"/>
            <a:ext cx="2312351" cy="2289817"/>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Cosmos DB distributes RU/s evenly across physical partitions</a:t>
            </a:r>
          </a:p>
        </p:txBody>
      </p:sp>
      <p:grpSp>
        <p:nvGrpSpPr>
          <p:cNvPr id="103" name="Group 102">
            <a:extLst>
              <a:ext uri="{FF2B5EF4-FFF2-40B4-BE49-F238E27FC236}">
                <a16:creationId xmlns:a16="http://schemas.microsoft.com/office/drawing/2014/main" xmlns="" id="{EBCF7A23-4BE7-41EB-9430-9BC41E4ECFB9}"/>
              </a:ext>
            </a:extLst>
          </p:cNvPr>
          <p:cNvGrpSpPr/>
          <p:nvPr/>
        </p:nvGrpSpPr>
        <p:grpSpPr>
          <a:xfrm>
            <a:off x="3401149" y="2733137"/>
            <a:ext cx="1674714" cy="2984667"/>
            <a:chOff x="1966391" y="3233909"/>
            <a:chExt cx="1674951" cy="2985091"/>
          </a:xfrm>
        </p:grpSpPr>
        <p:grpSp>
          <p:nvGrpSpPr>
            <p:cNvPr id="104" name="Group 103">
              <a:extLst>
                <a:ext uri="{FF2B5EF4-FFF2-40B4-BE49-F238E27FC236}">
                  <a16:creationId xmlns:a16="http://schemas.microsoft.com/office/drawing/2014/main" xmlns="" id="{6BD54536-01ED-4B06-A317-F57E8F2CEAFB}"/>
                </a:ext>
              </a:extLst>
            </p:cNvPr>
            <p:cNvGrpSpPr/>
            <p:nvPr/>
          </p:nvGrpSpPr>
          <p:grpSpPr>
            <a:xfrm>
              <a:off x="2143610" y="4101695"/>
              <a:ext cx="1159601" cy="580317"/>
              <a:chOff x="7919988" y="2744429"/>
              <a:chExt cx="1159601" cy="580317"/>
            </a:xfrm>
            <a:solidFill>
              <a:schemeClr val="bg1">
                <a:lumMod val="95000"/>
              </a:schemeClr>
            </a:solidFill>
          </p:grpSpPr>
          <p:sp>
            <p:nvSpPr>
              <p:cNvPr id="125" name="Rectangle 124">
                <a:extLst>
                  <a:ext uri="{FF2B5EF4-FFF2-40B4-BE49-F238E27FC236}">
                    <a16:creationId xmlns:a16="http://schemas.microsoft.com/office/drawing/2014/main" xmlns="" id="{348B627B-0BCE-4F26-9F06-25ADC3FC5091}"/>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6" name="Rectangle 125">
                <a:extLst>
                  <a:ext uri="{FF2B5EF4-FFF2-40B4-BE49-F238E27FC236}">
                    <a16:creationId xmlns:a16="http://schemas.microsoft.com/office/drawing/2014/main" xmlns="" id="{AC635BCF-1155-4E32-9390-25A3C3551DEF}"/>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xmlns="" id="{182101B0-0B4B-4019-BC07-FD0BDC9C02F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051"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Redmond</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sp>
          <p:nvSpPr>
            <p:cNvPr id="106" name="Rectangle 105">
              <a:extLst>
                <a:ext uri="{FF2B5EF4-FFF2-40B4-BE49-F238E27FC236}">
                  <a16:creationId xmlns:a16="http://schemas.microsoft.com/office/drawing/2014/main" xmlns="" id="{B0497721-2F4A-4147-BAC4-951183874E30}"/>
                </a:ext>
              </a:extLst>
            </p:cNvPr>
            <p:cNvSpPr/>
            <p:nvPr/>
          </p:nvSpPr>
          <p:spPr bwMode="auto">
            <a:xfrm>
              <a:off x="2115863" y="482168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Shanghai</a:t>
              </a:r>
            </a:p>
          </p:txBody>
        </p:sp>
        <p:grpSp>
          <p:nvGrpSpPr>
            <p:cNvPr id="107" name="Group 106">
              <a:extLst>
                <a:ext uri="{FF2B5EF4-FFF2-40B4-BE49-F238E27FC236}">
                  <a16:creationId xmlns:a16="http://schemas.microsoft.com/office/drawing/2014/main" xmlns="" id="{FAE7CB91-FFE1-4F98-B496-2E4102CB181D}"/>
                </a:ext>
              </a:extLst>
            </p:cNvPr>
            <p:cNvGrpSpPr/>
            <p:nvPr/>
          </p:nvGrpSpPr>
          <p:grpSpPr>
            <a:xfrm>
              <a:off x="2389347" y="3419793"/>
              <a:ext cx="745007" cy="417453"/>
              <a:chOff x="1275510" y="6072184"/>
              <a:chExt cx="508602" cy="456278"/>
            </a:xfrm>
          </p:grpSpPr>
          <p:grpSp>
            <p:nvGrpSpPr>
              <p:cNvPr id="113" name="Group 112">
                <a:extLst>
                  <a:ext uri="{FF2B5EF4-FFF2-40B4-BE49-F238E27FC236}">
                    <a16:creationId xmlns:a16="http://schemas.microsoft.com/office/drawing/2014/main" xmlns="" id="{D1493A29-9BFA-4928-859F-6CA204292CF3}"/>
                  </a:ext>
                </a:extLst>
              </p:cNvPr>
              <p:cNvGrpSpPr/>
              <p:nvPr/>
            </p:nvGrpSpPr>
            <p:grpSpPr>
              <a:xfrm>
                <a:off x="1275510" y="6224570"/>
                <a:ext cx="508602" cy="151498"/>
                <a:chOff x="551886" y="4945335"/>
                <a:chExt cx="508602" cy="151498"/>
              </a:xfrm>
            </p:grpSpPr>
            <p:sp>
              <p:nvSpPr>
                <p:cNvPr id="122" name="Rectangle 121">
                  <a:extLst>
                    <a:ext uri="{FF2B5EF4-FFF2-40B4-BE49-F238E27FC236}">
                      <a16:creationId xmlns:a16="http://schemas.microsoft.com/office/drawing/2014/main" xmlns="" id="{B2E28BCC-8347-485E-8009-EACF16DE9366}"/>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3" name="Oval 122">
                  <a:extLst>
                    <a:ext uri="{FF2B5EF4-FFF2-40B4-BE49-F238E27FC236}">
                      <a16:creationId xmlns:a16="http://schemas.microsoft.com/office/drawing/2014/main" xmlns="" id="{3B5DD0AD-DE01-4DEA-8304-BA2B5DE2F81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24" name="Straight Connector 123">
                  <a:extLst>
                    <a:ext uri="{FF2B5EF4-FFF2-40B4-BE49-F238E27FC236}">
                      <a16:creationId xmlns:a16="http://schemas.microsoft.com/office/drawing/2014/main" xmlns="" id="{0280BC61-B152-446D-8A87-C068C83C3FCF}"/>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xmlns="" id="{4EBDD7A4-A6BD-4004-93C7-5DEE02520C9D}"/>
                  </a:ext>
                </a:extLst>
              </p:cNvPr>
              <p:cNvGrpSpPr/>
              <p:nvPr/>
            </p:nvGrpSpPr>
            <p:grpSpPr>
              <a:xfrm>
                <a:off x="1275510" y="6376964"/>
                <a:ext cx="508602" cy="151498"/>
                <a:chOff x="551886" y="4945335"/>
                <a:chExt cx="508602" cy="151498"/>
              </a:xfrm>
            </p:grpSpPr>
            <p:sp>
              <p:nvSpPr>
                <p:cNvPr id="119" name="Rectangle 118">
                  <a:extLst>
                    <a:ext uri="{FF2B5EF4-FFF2-40B4-BE49-F238E27FC236}">
                      <a16:creationId xmlns:a16="http://schemas.microsoft.com/office/drawing/2014/main" xmlns="" id="{7BA36D3C-0010-4AA0-930B-ACEA46793AB7}"/>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20" name="Oval 119">
                  <a:extLst>
                    <a:ext uri="{FF2B5EF4-FFF2-40B4-BE49-F238E27FC236}">
                      <a16:creationId xmlns:a16="http://schemas.microsoft.com/office/drawing/2014/main" xmlns="" id="{0360F9EB-1617-48D7-ACE0-94D0F6575DA5}"/>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xmlns="" id="{2DED7475-A458-49F0-9D3D-C0C3449BA8E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xmlns="" id="{0FD75FB2-6399-4332-AEFB-184B139250A3}"/>
                  </a:ext>
                </a:extLst>
              </p:cNvPr>
              <p:cNvGrpSpPr/>
              <p:nvPr/>
            </p:nvGrpSpPr>
            <p:grpSpPr>
              <a:xfrm>
                <a:off x="1275510" y="6072184"/>
                <a:ext cx="508602" cy="151498"/>
                <a:chOff x="551886" y="4945335"/>
                <a:chExt cx="508602" cy="151498"/>
              </a:xfrm>
            </p:grpSpPr>
            <p:sp>
              <p:nvSpPr>
                <p:cNvPr id="116" name="Rectangle 115">
                  <a:extLst>
                    <a:ext uri="{FF2B5EF4-FFF2-40B4-BE49-F238E27FC236}">
                      <a16:creationId xmlns:a16="http://schemas.microsoft.com/office/drawing/2014/main" xmlns="" id="{CB18BF9C-07D7-445A-A02E-04057C3CF54B}"/>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17" name="Oval 116">
                  <a:extLst>
                    <a:ext uri="{FF2B5EF4-FFF2-40B4-BE49-F238E27FC236}">
                      <a16:creationId xmlns:a16="http://schemas.microsoft.com/office/drawing/2014/main" xmlns="" id="{14048F16-7800-4264-B6E8-9D18DF2A1E5F}"/>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xmlns="" id="{704E343B-A983-41BD-BAC2-619616D5DB0C}"/>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8" name="Rectangle 107">
              <a:extLst>
                <a:ext uri="{FF2B5EF4-FFF2-40B4-BE49-F238E27FC236}">
                  <a16:creationId xmlns:a16="http://schemas.microsoft.com/office/drawing/2014/main" xmlns="" id="{1CBB280C-E3A9-48F7-BF8F-8011D917B0D8}"/>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xmlns="" id="{E12BA47E-DF7D-4193-95B2-644DAE5BC93D}"/>
              </a:ext>
            </a:extLst>
          </p:cNvPr>
          <p:cNvGrpSpPr/>
          <p:nvPr/>
        </p:nvGrpSpPr>
        <p:grpSpPr>
          <a:xfrm>
            <a:off x="7390867" y="2733137"/>
            <a:ext cx="1674714" cy="2984667"/>
            <a:chOff x="9328755" y="3250668"/>
            <a:chExt cx="1674951" cy="2985091"/>
          </a:xfrm>
        </p:grpSpPr>
        <p:grpSp>
          <p:nvGrpSpPr>
            <p:cNvPr id="128" name="Group 127">
              <a:extLst>
                <a:ext uri="{FF2B5EF4-FFF2-40B4-BE49-F238E27FC236}">
                  <a16:creationId xmlns:a16="http://schemas.microsoft.com/office/drawing/2014/main" xmlns="" id="{B3103BED-7286-4A24-9CDD-8CB670B6ADD1}"/>
                </a:ext>
              </a:extLst>
            </p:cNvPr>
            <p:cNvGrpSpPr/>
            <p:nvPr/>
          </p:nvGrpSpPr>
          <p:grpSpPr>
            <a:xfrm>
              <a:off x="9328755" y="3250668"/>
              <a:ext cx="1674951" cy="2985091"/>
              <a:chOff x="1966391" y="3233909"/>
              <a:chExt cx="1674951" cy="2985091"/>
            </a:xfrm>
          </p:grpSpPr>
          <p:grpSp>
            <p:nvGrpSpPr>
              <p:cNvPr id="129" name="Group 128">
                <a:extLst>
                  <a:ext uri="{FF2B5EF4-FFF2-40B4-BE49-F238E27FC236}">
                    <a16:creationId xmlns:a16="http://schemas.microsoft.com/office/drawing/2014/main" xmlns="" id="{14C8B557-A506-475D-BD72-9D8D72E4E5EC}"/>
                  </a:ext>
                </a:extLst>
              </p:cNvPr>
              <p:cNvGrpSpPr/>
              <p:nvPr/>
            </p:nvGrpSpPr>
            <p:grpSpPr>
              <a:xfrm>
                <a:off x="2143610" y="4101695"/>
                <a:ext cx="1159601" cy="580317"/>
                <a:chOff x="7919988" y="2744429"/>
                <a:chExt cx="1159601" cy="580317"/>
              </a:xfrm>
              <a:solidFill>
                <a:schemeClr val="bg1">
                  <a:lumMod val="95000"/>
                </a:schemeClr>
              </a:solidFill>
            </p:grpSpPr>
            <p:sp>
              <p:nvSpPr>
                <p:cNvPr id="150" name="Rectangle 149">
                  <a:extLst>
                    <a:ext uri="{FF2B5EF4-FFF2-40B4-BE49-F238E27FC236}">
                      <a16:creationId xmlns:a16="http://schemas.microsoft.com/office/drawing/2014/main" xmlns="" id="{8BC0B1D7-BF2E-4817-8924-089C234C267F}"/>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1" name="Rectangle 150">
                  <a:extLst>
                    <a:ext uri="{FF2B5EF4-FFF2-40B4-BE49-F238E27FC236}">
                      <a16:creationId xmlns:a16="http://schemas.microsoft.com/office/drawing/2014/main" xmlns="" id="{6DB08B90-890D-48C0-83AB-7E5F6B3C1371}"/>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2" name="Rectangle 151">
                  <a:extLst>
                    <a:ext uri="{FF2B5EF4-FFF2-40B4-BE49-F238E27FC236}">
                      <a16:creationId xmlns:a16="http://schemas.microsoft.com/office/drawing/2014/main" xmlns="" id="{71DF3D67-DA04-42F3-811A-BC5271A42DBD}"/>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Tianjin</a:t>
                  </a:r>
                </a:p>
              </p:txBody>
            </p:sp>
          </p:grpSp>
          <p:grpSp>
            <p:nvGrpSpPr>
              <p:cNvPr id="132" name="Group 131">
                <a:extLst>
                  <a:ext uri="{FF2B5EF4-FFF2-40B4-BE49-F238E27FC236}">
                    <a16:creationId xmlns:a16="http://schemas.microsoft.com/office/drawing/2014/main" xmlns="" id="{8125F798-2A46-49D1-8841-69EDCDAC5CDE}"/>
                  </a:ext>
                </a:extLst>
              </p:cNvPr>
              <p:cNvGrpSpPr/>
              <p:nvPr/>
            </p:nvGrpSpPr>
            <p:grpSpPr>
              <a:xfrm>
                <a:off x="2389347" y="3419793"/>
                <a:ext cx="745007" cy="417453"/>
                <a:chOff x="1275510" y="6072184"/>
                <a:chExt cx="508602" cy="456278"/>
              </a:xfrm>
            </p:grpSpPr>
            <p:grpSp>
              <p:nvGrpSpPr>
                <p:cNvPr id="138" name="Group 137">
                  <a:extLst>
                    <a:ext uri="{FF2B5EF4-FFF2-40B4-BE49-F238E27FC236}">
                      <a16:creationId xmlns:a16="http://schemas.microsoft.com/office/drawing/2014/main" xmlns="" id="{2025003E-088D-44F5-AA45-7C6F2837169E}"/>
                    </a:ext>
                  </a:extLst>
                </p:cNvPr>
                <p:cNvGrpSpPr/>
                <p:nvPr/>
              </p:nvGrpSpPr>
              <p:grpSpPr>
                <a:xfrm>
                  <a:off x="1275510" y="6224570"/>
                  <a:ext cx="508602" cy="151498"/>
                  <a:chOff x="551886" y="4945335"/>
                  <a:chExt cx="508602" cy="151498"/>
                </a:xfrm>
              </p:grpSpPr>
              <p:sp>
                <p:nvSpPr>
                  <p:cNvPr id="147" name="Rectangle 146">
                    <a:extLst>
                      <a:ext uri="{FF2B5EF4-FFF2-40B4-BE49-F238E27FC236}">
                        <a16:creationId xmlns:a16="http://schemas.microsoft.com/office/drawing/2014/main" xmlns="" id="{266CE4D8-5D38-4484-9700-F703006A8E6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48" name="Oval 147">
                    <a:extLst>
                      <a:ext uri="{FF2B5EF4-FFF2-40B4-BE49-F238E27FC236}">
                        <a16:creationId xmlns:a16="http://schemas.microsoft.com/office/drawing/2014/main" xmlns="" id="{DFD6170E-D157-4999-8AC1-C0DD3BF2B1D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xmlns="" id="{A9BB1AC7-A433-4CE7-9021-89BD75FFDA06}"/>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xmlns="" id="{A673F6A1-6C2A-4B34-9EBB-948968F32A97}"/>
                    </a:ext>
                  </a:extLst>
                </p:cNvPr>
                <p:cNvGrpSpPr/>
                <p:nvPr/>
              </p:nvGrpSpPr>
              <p:grpSpPr>
                <a:xfrm>
                  <a:off x="1275510" y="6376964"/>
                  <a:ext cx="508602" cy="151498"/>
                  <a:chOff x="551886" y="4945335"/>
                  <a:chExt cx="508602" cy="151498"/>
                </a:xfrm>
              </p:grpSpPr>
              <p:sp>
                <p:nvSpPr>
                  <p:cNvPr id="144" name="Rectangle 143">
                    <a:extLst>
                      <a:ext uri="{FF2B5EF4-FFF2-40B4-BE49-F238E27FC236}">
                        <a16:creationId xmlns:a16="http://schemas.microsoft.com/office/drawing/2014/main" xmlns="" id="{79DB543F-D998-42FA-B2EE-6AA9D1980F83}"/>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45" name="Oval 144">
                    <a:extLst>
                      <a:ext uri="{FF2B5EF4-FFF2-40B4-BE49-F238E27FC236}">
                        <a16:creationId xmlns:a16="http://schemas.microsoft.com/office/drawing/2014/main" xmlns="" id="{9E410885-7A7D-4670-B491-12D9FD0E7F88}"/>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xmlns="" id="{551FFAD2-BBB7-40FC-B7C0-4A6EC32B57D4}"/>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xmlns="" id="{81868E9B-FD8D-4316-87E0-548293C9AA5F}"/>
                    </a:ext>
                  </a:extLst>
                </p:cNvPr>
                <p:cNvGrpSpPr/>
                <p:nvPr/>
              </p:nvGrpSpPr>
              <p:grpSpPr>
                <a:xfrm>
                  <a:off x="1275510" y="6072184"/>
                  <a:ext cx="508602" cy="151498"/>
                  <a:chOff x="551886" y="4945335"/>
                  <a:chExt cx="508602" cy="151498"/>
                </a:xfrm>
              </p:grpSpPr>
              <p:sp>
                <p:nvSpPr>
                  <p:cNvPr id="141" name="Rectangle 140">
                    <a:extLst>
                      <a:ext uri="{FF2B5EF4-FFF2-40B4-BE49-F238E27FC236}">
                        <a16:creationId xmlns:a16="http://schemas.microsoft.com/office/drawing/2014/main" xmlns="" id="{89A8CAEF-3B29-4849-9C06-500F6D3612CC}"/>
                      </a:ext>
                    </a:extLst>
                  </p:cNvPr>
                  <p:cNvSpPr/>
                  <p:nvPr/>
                </p:nvSpPr>
                <p:spPr bwMode="auto">
                  <a:xfrm>
                    <a:off x="551886" y="4945335"/>
                    <a:ext cx="508602" cy="151498"/>
                  </a:xfrm>
                  <a:prstGeom prst="rect">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42" name="Oval 141">
                    <a:extLst>
                      <a:ext uri="{FF2B5EF4-FFF2-40B4-BE49-F238E27FC236}">
                        <a16:creationId xmlns:a16="http://schemas.microsoft.com/office/drawing/2014/main" xmlns="" id="{8EBB6B06-DC8D-4F89-8CF8-4DD2613F8659}"/>
                      </a:ext>
                    </a:extLst>
                  </p:cNvPr>
                  <p:cNvSpPr/>
                  <p:nvPr/>
                </p:nvSpPr>
                <p:spPr bwMode="auto">
                  <a:xfrm flipH="1">
                    <a:off x="955040" y="4993640"/>
                    <a:ext cx="45720" cy="45720"/>
                  </a:xfrm>
                  <a:prstGeom prst="ellipse">
                    <a:avLst/>
                  </a:pr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3" name="Straight Connector 142">
                    <a:extLst>
                      <a:ext uri="{FF2B5EF4-FFF2-40B4-BE49-F238E27FC236}">
                        <a16:creationId xmlns:a16="http://schemas.microsoft.com/office/drawing/2014/main" xmlns="" id="{7717E636-4DD6-4284-AD44-FC4779F42C1E}"/>
                      </a:ext>
                    </a:extLst>
                  </p:cNvPr>
                  <p:cNvCxnSpPr/>
                  <p:nvPr/>
                </p:nvCxnSpPr>
                <p:spPr>
                  <a:xfrm>
                    <a:off x="625475" y="5019675"/>
                    <a:ext cx="23812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3" name="Rectangle 132">
                <a:extLst>
                  <a:ext uri="{FF2B5EF4-FFF2-40B4-BE49-F238E27FC236}">
                    <a16:creationId xmlns:a16="http://schemas.microsoft.com/office/drawing/2014/main" xmlns="" id="{D3B040F1-07D9-4C45-BF25-A7A4663C022F}"/>
                  </a:ext>
                </a:extLst>
              </p:cNvPr>
              <p:cNvSpPr/>
              <p:nvPr/>
            </p:nvSpPr>
            <p:spPr bwMode="auto">
              <a:xfrm>
                <a:off x="1966391" y="3233909"/>
                <a:ext cx="1674951" cy="2985091"/>
              </a:xfrm>
              <a:prstGeom prst="rect">
                <a:avLst/>
              </a:prstGeom>
              <a:no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34" name="Group 133">
                <a:extLst>
                  <a:ext uri="{FF2B5EF4-FFF2-40B4-BE49-F238E27FC236}">
                    <a16:creationId xmlns:a16="http://schemas.microsoft.com/office/drawing/2014/main" xmlns="" id="{EDEA2E31-1544-43A1-A95E-4F45390572B6}"/>
                  </a:ext>
                </a:extLst>
              </p:cNvPr>
              <p:cNvGrpSpPr/>
              <p:nvPr/>
            </p:nvGrpSpPr>
            <p:grpSpPr>
              <a:xfrm>
                <a:off x="2143610" y="5534203"/>
                <a:ext cx="1159601" cy="580317"/>
                <a:chOff x="7950508" y="2926007"/>
                <a:chExt cx="1159601" cy="580317"/>
              </a:xfrm>
              <a:solidFill>
                <a:schemeClr val="bg1">
                  <a:lumMod val="95000"/>
                </a:schemeClr>
              </a:solidFill>
            </p:grpSpPr>
            <p:sp>
              <p:nvSpPr>
                <p:cNvPr id="135" name="Rectangle 134">
                  <a:extLst>
                    <a:ext uri="{FF2B5EF4-FFF2-40B4-BE49-F238E27FC236}">
                      <a16:creationId xmlns:a16="http://schemas.microsoft.com/office/drawing/2014/main" xmlns="" id="{56BC40A5-BC30-49A0-B2F7-DC8CCEF27936}"/>
                    </a:ext>
                  </a:extLst>
                </p:cNvPr>
                <p:cNvSpPr/>
                <p:nvPr/>
              </p:nvSpPr>
              <p:spPr bwMode="auto">
                <a:xfrm>
                  <a:off x="8183851" y="2926007"/>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36" name="Rectangle 135">
                  <a:extLst>
                    <a:ext uri="{FF2B5EF4-FFF2-40B4-BE49-F238E27FC236}">
                      <a16:creationId xmlns:a16="http://schemas.microsoft.com/office/drawing/2014/main" xmlns="" id="{9CFAB436-42FF-4514-A66D-CEE612D45AA1}"/>
                    </a:ext>
                  </a:extLst>
                </p:cNvPr>
                <p:cNvSpPr/>
                <p:nvPr/>
              </p:nvSpPr>
              <p:spPr bwMode="auto">
                <a:xfrm>
                  <a:off x="8067179" y="300743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37" name="Rectangle 136">
                  <a:extLst>
                    <a:ext uri="{FF2B5EF4-FFF2-40B4-BE49-F238E27FC236}">
                      <a16:creationId xmlns:a16="http://schemas.microsoft.com/office/drawing/2014/main" xmlns="" id="{53EAEE64-402E-4803-B7BA-C9BADB865091}"/>
                    </a:ext>
                  </a:extLst>
                </p:cNvPr>
                <p:cNvSpPr/>
                <p:nvPr/>
              </p:nvSpPr>
              <p:spPr bwMode="auto">
                <a:xfrm>
                  <a:off x="7950508" y="308887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Berlin</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grpSp>
        <p:grpSp>
          <p:nvGrpSpPr>
            <p:cNvPr id="163" name="Group 162">
              <a:extLst>
                <a:ext uri="{FF2B5EF4-FFF2-40B4-BE49-F238E27FC236}">
                  <a16:creationId xmlns:a16="http://schemas.microsoft.com/office/drawing/2014/main" xmlns="" id="{B5D85D97-EBB0-4E61-81FC-1D721B537772}"/>
                </a:ext>
              </a:extLst>
            </p:cNvPr>
            <p:cNvGrpSpPr/>
            <p:nvPr/>
          </p:nvGrpSpPr>
          <p:grpSpPr>
            <a:xfrm>
              <a:off x="9502187" y="4834005"/>
              <a:ext cx="1159601" cy="580317"/>
              <a:chOff x="5896369" y="4821680"/>
              <a:chExt cx="1159601" cy="580317"/>
            </a:xfrm>
          </p:grpSpPr>
          <p:sp>
            <p:nvSpPr>
              <p:cNvPr id="157" name="Rectangle 156">
                <a:extLst>
                  <a:ext uri="{FF2B5EF4-FFF2-40B4-BE49-F238E27FC236}">
                    <a16:creationId xmlns:a16="http://schemas.microsoft.com/office/drawing/2014/main" xmlns="" id="{FCC05889-E7E2-487D-A9CF-E711F51B542D}"/>
                  </a:ext>
                </a:extLst>
              </p:cNvPr>
              <p:cNvSpPr/>
              <p:nvPr/>
            </p:nvSpPr>
            <p:spPr bwMode="auto">
              <a:xfrm>
                <a:off x="6129712" y="482168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8" name="Rectangle 157">
                <a:extLst>
                  <a:ext uri="{FF2B5EF4-FFF2-40B4-BE49-F238E27FC236}">
                    <a16:creationId xmlns:a16="http://schemas.microsoft.com/office/drawing/2014/main" xmlns="" id="{9AE132EE-4FAF-46C4-967F-1E144E6FEF7D}"/>
                  </a:ext>
                </a:extLst>
              </p:cNvPr>
              <p:cNvSpPr/>
              <p:nvPr/>
            </p:nvSpPr>
            <p:spPr bwMode="auto">
              <a:xfrm>
                <a:off x="6013040" y="490311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9" name="Rectangle 158">
                <a:extLst>
                  <a:ext uri="{FF2B5EF4-FFF2-40B4-BE49-F238E27FC236}">
                    <a16:creationId xmlns:a16="http://schemas.microsoft.com/office/drawing/2014/main" xmlns="" id="{872259DE-200B-4364-AF81-ECA09846F954}"/>
                  </a:ext>
                </a:extLst>
              </p:cNvPr>
              <p:cNvSpPr/>
              <p:nvPr/>
            </p:nvSpPr>
            <p:spPr bwMode="auto">
              <a:xfrm>
                <a:off x="5896369" y="498454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rPr>
                  <a:t>Austin</a:t>
                </a:r>
                <a:endPar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grpSp>
      <p:cxnSp>
        <p:nvCxnSpPr>
          <p:cNvPr id="172" name="Straight Arrow Connector 171">
            <a:extLst>
              <a:ext uri="{FF2B5EF4-FFF2-40B4-BE49-F238E27FC236}">
                <a16:creationId xmlns:a16="http://schemas.microsoft.com/office/drawing/2014/main" xmlns="" id="{DF018CD1-A879-48D6-A299-028F57045ABF}"/>
              </a:ext>
            </a:extLst>
          </p:cNvPr>
          <p:cNvCxnSpPr>
            <a:cxnSpLocks/>
          </p:cNvCxnSpPr>
          <p:nvPr/>
        </p:nvCxnSpPr>
        <p:spPr>
          <a:xfrm>
            <a:off x="5971443" y="2268207"/>
            <a:ext cx="0" cy="392803"/>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xmlns="" id="{1D48E1C3-0BAC-4DA9-BF09-6E68BDA0BC6A}"/>
              </a:ext>
            </a:extLst>
          </p:cNvPr>
          <p:cNvSpPr txBox="1"/>
          <p:nvPr/>
        </p:nvSpPr>
        <p:spPr>
          <a:xfrm>
            <a:off x="791231" y="5771737"/>
            <a:ext cx="2312351" cy="634443"/>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Partition 1</a:t>
            </a:r>
          </a:p>
        </p:txBody>
      </p:sp>
      <p:sp>
        <p:nvSpPr>
          <p:cNvPr id="175" name="TextBox 174">
            <a:extLst>
              <a:ext uri="{FF2B5EF4-FFF2-40B4-BE49-F238E27FC236}">
                <a16:creationId xmlns:a16="http://schemas.microsoft.com/office/drawing/2014/main" xmlns="" id="{9367CC37-5CD7-48DB-AA59-3B39435ED45E}"/>
              </a:ext>
            </a:extLst>
          </p:cNvPr>
          <p:cNvSpPr txBox="1"/>
          <p:nvPr/>
        </p:nvSpPr>
        <p:spPr>
          <a:xfrm>
            <a:off x="3322341" y="5784869"/>
            <a:ext cx="2312351" cy="634443"/>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Partition 2</a:t>
            </a:r>
          </a:p>
        </p:txBody>
      </p:sp>
      <p:sp>
        <p:nvSpPr>
          <p:cNvPr id="176" name="TextBox 175">
            <a:extLst>
              <a:ext uri="{FF2B5EF4-FFF2-40B4-BE49-F238E27FC236}">
                <a16:creationId xmlns:a16="http://schemas.microsoft.com/office/drawing/2014/main" xmlns="" id="{E02A00F2-1E13-4064-A44F-E2FACBC55E75}"/>
              </a:ext>
            </a:extLst>
          </p:cNvPr>
          <p:cNvSpPr txBox="1"/>
          <p:nvPr/>
        </p:nvSpPr>
        <p:spPr>
          <a:xfrm>
            <a:off x="7402489" y="5822474"/>
            <a:ext cx="2312351" cy="634443"/>
          </a:xfrm>
          <a:prstGeom prst="rect">
            <a:avLst/>
          </a:prstGeom>
          <a:noFill/>
        </p:spPr>
        <p:txBody>
          <a:bodyPr wrap="square" lIns="182854" tIns="146284" rIns="182854" bIns="146284" rtlCol="0">
            <a:spAutoFit/>
          </a:bodyPr>
          <a:lstStyle/>
          <a:p>
            <a:pPr marL="0" marR="0" lvl="0" indent="0" algn="l" defTabSz="914201"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mn-cs"/>
              </a:rPr>
              <a:t>Partition 5</a:t>
            </a:r>
          </a:p>
        </p:txBody>
      </p:sp>
      <p:cxnSp>
        <p:nvCxnSpPr>
          <p:cNvPr id="102" name="Straight Connector 101">
            <a:extLst>
              <a:ext uri="{FF2B5EF4-FFF2-40B4-BE49-F238E27FC236}">
                <a16:creationId xmlns:a16="http://schemas.microsoft.com/office/drawing/2014/main" xmlns="" id="{482AF761-138E-47B7-B355-6C0F90BCCE90}"/>
              </a:ext>
            </a:extLst>
          </p:cNvPr>
          <p:cNvCxnSpPr/>
          <p:nvPr/>
        </p:nvCxnSpPr>
        <p:spPr>
          <a:xfrm flipH="1">
            <a:off x="2806897" y="5723834"/>
            <a:ext cx="0" cy="2446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BAEF9467-0260-4DE9-82D4-F527C389C82B}"/>
              </a:ext>
            </a:extLst>
          </p:cNvPr>
          <p:cNvCxnSpPr/>
          <p:nvPr/>
        </p:nvCxnSpPr>
        <p:spPr>
          <a:xfrm flipH="1">
            <a:off x="4925162" y="5737789"/>
            <a:ext cx="0" cy="2446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A3519FA7-CF6F-49F7-9E44-0B880214991B}"/>
              </a:ext>
            </a:extLst>
          </p:cNvPr>
          <p:cNvCxnSpPr/>
          <p:nvPr/>
        </p:nvCxnSpPr>
        <p:spPr>
          <a:xfrm flipH="1">
            <a:off x="7273058" y="5748948"/>
            <a:ext cx="0" cy="2446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xmlns="" id="{DF7B1A09-37FD-4E35-BFD2-FFD9E43CED60}"/>
              </a:ext>
            </a:extLst>
          </p:cNvPr>
          <p:cNvCxnSpPr/>
          <p:nvPr/>
        </p:nvCxnSpPr>
        <p:spPr>
          <a:xfrm>
            <a:off x="584405" y="5858735"/>
            <a:ext cx="9189080" cy="0"/>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22F7C3BE-9F07-4CB5-B98B-35768C409197}"/>
              </a:ext>
            </a:extLst>
          </p:cNvPr>
          <p:cNvSpPr txBox="1"/>
          <p:nvPr/>
        </p:nvSpPr>
        <p:spPr>
          <a:xfrm>
            <a:off x="1130525" y="6452687"/>
            <a:ext cx="1353504" cy="374793"/>
          </a:xfrm>
          <a:prstGeom prst="rect">
            <a:avLst/>
          </a:prstGeom>
          <a:noFill/>
        </p:spPr>
        <p:txBody>
          <a:bodyPr wrap="square" rtlCol="0">
            <a:spAutoFit/>
          </a:bodyPr>
          <a:lstStyle/>
          <a:p>
            <a:pPr marL="0" marR="0" lvl="0" indent="0" algn="l"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Range 1</a:t>
            </a:r>
          </a:p>
        </p:txBody>
      </p:sp>
      <p:sp>
        <p:nvSpPr>
          <p:cNvPr id="112" name="TextBox 111">
            <a:extLst>
              <a:ext uri="{FF2B5EF4-FFF2-40B4-BE49-F238E27FC236}">
                <a16:creationId xmlns:a16="http://schemas.microsoft.com/office/drawing/2014/main" xmlns="" id="{4C11CD21-D387-430D-8A61-ABD4D2839CEC}"/>
              </a:ext>
            </a:extLst>
          </p:cNvPr>
          <p:cNvSpPr txBox="1"/>
          <p:nvPr/>
        </p:nvSpPr>
        <p:spPr>
          <a:xfrm>
            <a:off x="3375590" y="6486079"/>
            <a:ext cx="1353504" cy="374793"/>
          </a:xfrm>
          <a:prstGeom prst="rect">
            <a:avLst/>
          </a:prstGeom>
          <a:noFill/>
        </p:spPr>
        <p:txBody>
          <a:bodyPr wrap="square" rtlCol="0">
            <a:spAutoFit/>
          </a:bodyPr>
          <a:lstStyle/>
          <a:p>
            <a:pPr marL="0" marR="0" lvl="0" indent="0" algn="l"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Range 2</a:t>
            </a:r>
          </a:p>
        </p:txBody>
      </p:sp>
      <p:sp>
        <p:nvSpPr>
          <p:cNvPr id="130" name="TextBox 129">
            <a:extLst>
              <a:ext uri="{FF2B5EF4-FFF2-40B4-BE49-F238E27FC236}">
                <a16:creationId xmlns:a16="http://schemas.microsoft.com/office/drawing/2014/main" xmlns="" id="{F33FB095-AD72-45FE-9882-538AF10EC646}"/>
              </a:ext>
            </a:extLst>
          </p:cNvPr>
          <p:cNvSpPr txBox="1"/>
          <p:nvPr/>
        </p:nvSpPr>
        <p:spPr>
          <a:xfrm>
            <a:off x="7881064" y="6425798"/>
            <a:ext cx="1113277" cy="374793"/>
          </a:xfrm>
          <a:prstGeom prst="rect">
            <a:avLst/>
          </a:prstGeom>
          <a:noFill/>
        </p:spPr>
        <p:txBody>
          <a:bodyPr wrap="square" rtlCol="0">
            <a:spAutoFit/>
          </a:bodyPr>
          <a:lstStyle/>
          <a:p>
            <a:pPr marL="0" marR="0" lvl="0" indent="0" algn="l" defTabSz="91420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Range 5</a:t>
            </a:r>
          </a:p>
        </p:txBody>
      </p:sp>
      <p:sp>
        <p:nvSpPr>
          <p:cNvPr id="4" name="TextBox 3">
            <a:extLst>
              <a:ext uri="{FF2B5EF4-FFF2-40B4-BE49-F238E27FC236}">
                <a16:creationId xmlns:a16="http://schemas.microsoft.com/office/drawing/2014/main" xmlns="" id="{79893BD4-3BC1-44CB-B0CF-75876109635E}"/>
              </a:ext>
            </a:extLst>
          </p:cNvPr>
          <p:cNvSpPr txBox="1"/>
          <p:nvPr/>
        </p:nvSpPr>
        <p:spPr>
          <a:xfrm>
            <a:off x="3060806" y="1026633"/>
            <a:ext cx="5267219"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10,000 RU/s provisioned for collection</a:t>
            </a:r>
          </a:p>
        </p:txBody>
      </p:sp>
      <p:sp>
        <p:nvSpPr>
          <p:cNvPr id="165" name="TextBox 164">
            <a:extLst>
              <a:ext uri="{FF2B5EF4-FFF2-40B4-BE49-F238E27FC236}">
                <a16:creationId xmlns:a16="http://schemas.microsoft.com/office/drawing/2014/main" xmlns="" id="{8EC1FBCA-19A8-466D-BA39-35B10D584E9A}"/>
              </a:ext>
            </a:extLst>
          </p:cNvPr>
          <p:cNvSpPr txBox="1"/>
          <p:nvPr/>
        </p:nvSpPr>
        <p:spPr>
          <a:xfrm>
            <a:off x="890932" y="2218010"/>
            <a:ext cx="2312351" cy="544765"/>
          </a:xfrm>
          <a:prstGeom prst="rect">
            <a:avLst/>
          </a:prstGeom>
          <a:noFill/>
        </p:spPr>
        <p:txBody>
          <a:bodyPr wrap="square" lIns="182880" tIns="146304" rIns="182880" bIns="146304" rtlCol="0">
            <a:spAutoFit/>
          </a:bodyPr>
          <a:lstStyle/>
          <a:p>
            <a:pPr>
              <a:lnSpc>
                <a:spcPct val="90000"/>
              </a:lnSpc>
              <a:spcAft>
                <a:spcPts val="600"/>
              </a:spcAft>
            </a:pPr>
            <a:r>
              <a:rPr lang="en-US" sz="1800" b="1">
                <a:gradFill>
                  <a:gsLst>
                    <a:gs pos="2917">
                      <a:schemeClr val="tx1"/>
                    </a:gs>
                    <a:gs pos="30000">
                      <a:schemeClr val="tx1"/>
                    </a:gs>
                  </a:gsLst>
                  <a:lin ang="5400000" scaled="0"/>
                </a:gradFill>
              </a:rPr>
              <a:t>2000 RU/s</a:t>
            </a:r>
          </a:p>
        </p:txBody>
      </p:sp>
      <p:sp>
        <p:nvSpPr>
          <p:cNvPr id="166" name="TextBox 165">
            <a:extLst>
              <a:ext uri="{FF2B5EF4-FFF2-40B4-BE49-F238E27FC236}">
                <a16:creationId xmlns:a16="http://schemas.microsoft.com/office/drawing/2014/main" xmlns="" id="{36672D8E-A08F-45C5-B2FC-6E34B9E6BE38}"/>
              </a:ext>
            </a:extLst>
          </p:cNvPr>
          <p:cNvSpPr txBox="1"/>
          <p:nvPr/>
        </p:nvSpPr>
        <p:spPr>
          <a:xfrm>
            <a:off x="3521729" y="2216174"/>
            <a:ext cx="2312351" cy="544765"/>
          </a:xfrm>
          <a:prstGeom prst="rect">
            <a:avLst/>
          </a:prstGeom>
          <a:noFill/>
        </p:spPr>
        <p:txBody>
          <a:bodyPr wrap="square" lIns="182880" tIns="146304" rIns="182880" bIns="146304" rtlCol="0">
            <a:spAutoFit/>
          </a:bodyPr>
          <a:lstStyle/>
          <a:p>
            <a:pPr>
              <a:lnSpc>
                <a:spcPct val="90000"/>
              </a:lnSpc>
              <a:spcAft>
                <a:spcPts val="600"/>
              </a:spcAft>
            </a:pPr>
            <a:r>
              <a:rPr lang="en-US" sz="1800" b="1">
                <a:gradFill>
                  <a:gsLst>
                    <a:gs pos="2917">
                      <a:schemeClr val="tx1"/>
                    </a:gs>
                    <a:gs pos="30000">
                      <a:schemeClr val="tx1"/>
                    </a:gs>
                  </a:gsLst>
                  <a:lin ang="5400000" scaled="0"/>
                </a:gradFill>
              </a:rPr>
              <a:t>2000 RU/s</a:t>
            </a:r>
          </a:p>
        </p:txBody>
      </p:sp>
      <p:sp>
        <p:nvSpPr>
          <p:cNvPr id="167" name="TextBox 166">
            <a:extLst>
              <a:ext uri="{FF2B5EF4-FFF2-40B4-BE49-F238E27FC236}">
                <a16:creationId xmlns:a16="http://schemas.microsoft.com/office/drawing/2014/main" xmlns="" id="{51B91A82-3410-4FE9-A0AE-C57C6AB3DDE1}"/>
              </a:ext>
            </a:extLst>
          </p:cNvPr>
          <p:cNvSpPr txBox="1"/>
          <p:nvPr/>
        </p:nvSpPr>
        <p:spPr>
          <a:xfrm>
            <a:off x="8255464" y="2226958"/>
            <a:ext cx="2312351" cy="544765"/>
          </a:xfrm>
          <a:prstGeom prst="rect">
            <a:avLst/>
          </a:prstGeom>
          <a:noFill/>
        </p:spPr>
        <p:txBody>
          <a:bodyPr wrap="square" lIns="182880" tIns="146304" rIns="182880" bIns="146304" rtlCol="0">
            <a:spAutoFit/>
          </a:bodyPr>
          <a:lstStyle/>
          <a:p>
            <a:pPr>
              <a:lnSpc>
                <a:spcPct val="90000"/>
              </a:lnSpc>
              <a:spcAft>
                <a:spcPts val="600"/>
              </a:spcAft>
            </a:pPr>
            <a:r>
              <a:rPr lang="en-US" sz="1800" b="1">
                <a:gradFill>
                  <a:gsLst>
                    <a:gs pos="2917">
                      <a:schemeClr val="tx1"/>
                    </a:gs>
                    <a:gs pos="30000">
                      <a:schemeClr val="tx1"/>
                    </a:gs>
                  </a:gsLst>
                  <a:lin ang="5400000" scaled="0"/>
                </a:gradFill>
              </a:rPr>
              <a:t>2000 RU/s</a:t>
            </a:r>
          </a:p>
        </p:txBody>
      </p:sp>
      <p:sp>
        <p:nvSpPr>
          <p:cNvPr id="153" name="Title 1">
            <a:extLst>
              <a:ext uri="{FF2B5EF4-FFF2-40B4-BE49-F238E27FC236}">
                <a16:creationId xmlns:a16="http://schemas.microsoft.com/office/drawing/2014/main" xmlns="" id="{E8091334-4674-4C41-A5C2-E3FF181961F2}"/>
              </a:ext>
            </a:extLst>
          </p:cNvPr>
          <p:cNvSpPr>
            <a:spLocks noGrp="1"/>
          </p:cNvSpPr>
          <p:nvPr>
            <p:ph type="title"/>
          </p:nvPr>
        </p:nvSpPr>
        <p:spPr>
          <a:xfrm>
            <a:off x="268080" y="180177"/>
            <a:ext cx="11655840" cy="899665"/>
          </a:xfrm>
        </p:spPr>
        <p:txBody>
          <a:bodyPr/>
          <a:lstStyle/>
          <a:p>
            <a:r>
              <a:rPr lang="en-US" dirty="0">
                <a:latin typeface="Arial" panose="020B0604020202020204" pitchFamily="34" charset="0"/>
                <a:cs typeface="Arial" panose="020B0604020202020204" pitchFamily="34" charset="0"/>
              </a:rPr>
              <a:t>RU’s divided among Partitions</a:t>
            </a:r>
          </a:p>
        </p:txBody>
      </p:sp>
    </p:spTree>
    <p:extLst>
      <p:ext uri="{BB962C8B-B14F-4D97-AF65-F5344CB8AC3E}">
        <p14:creationId xmlns:p14="http://schemas.microsoft.com/office/powerpoint/2010/main" xmlns="" val="2307961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F44B0-691F-4AC3-844D-213EEDFCB55A}"/>
              </a:ext>
            </a:extLst>
          </p:cNvPr>
          <p:cNvSpPr>
            <a:spLocks noGrp="1"/>
          </p:cNvSpPr>
          <p:nvPr>
            <p:ph type="title"/>
          </p:nvPr>
        </p:nvSpPr>
        <p:spPr/>
        <p:txBody>
          <a:bodyPr/>
          <a:lstStyle/>
          <a:p>
            <a:r>
              <a:rPr lang="en-US" dirty="0"/>
              <a:t>Hot/Cold Partitions</a:t>
            </a:r>
          </a:p>
        </p:txBody>
      </p:sp>
      <p:sp>
        <p:nvSpPr>
          <p:cNvPr id="4" name="Text Placeholder 4">
            <a:extLst>
              <a:ext uri="{FF2B5EF4-FFF2-40B4-BE49-F238E27FC236}">
                <a16:creationId xmlns:a16="http://schemas.microsoft.com/office/drawing/2014/main" xmlns="" id="{FF6F45E6-040C-43A1-9965-73426F3CC359}"/>
              </a:ext>
            </a:extLst>
          </p:cNvPr>
          <p:cNvSpPr>
            <a:spLocks noGrp="1"/>
          </p:cNvSpPr>
          <p:nvPr>
            <p:ph type="body" sz="quarter" idx="10"/>
          </p:nvPr>
        </p:nvSpPr>
        <p:spPr>
          <a:xfrm>
            <a:off x="269239" y="1784808"/>
            <a:ext cx="7031736" cy="1376087"/>
          </a:xfrm>
        </p:spPr>
        <p:txBody>
          <a:bodyPr/>
          <a:lstStyle/>
          <a:p>
            <a:r>
              <a:rPr lang="en-US" sz="1800" dirty="0"/>
              <a:t>Partition Usage Can Vary Over Time</a:t>
            </a:r>
          </a:p>
          <a:p>
            <a:endParaRPr lang="en-US" sz="1800" dirty="0"/>
          </a:p>
          <a:p>
            <a:r>
              <a:rPr lang="en-US" sz="1800" b="0" dirty="0">
                <a:solidFill>
                  <a:schemeClr val="tx1"/>
                </a:solidFill>
                <a:latin typeface="+mn-lt"/>
              </a:rPr>
              <a:t>Partitions that are approaching thresholds are referred to as </a:t>
            </a:r>
            <a:r>
              <a:rPr lang="en-US" sz="1800" dirty="0">
                <a:solidFill>
                  <a:schemeClr val="tx1"/>
                </a:solidFill>
              </a:rPr>
              <a:t>hot</a:t>
            </a:r>
            <a:r>
              <a:rPr lang="en-US" sz="1800" b="0" dirty="0">
                <a:solidFill>
                  <a:schemeClr val="tx1"/>
                </a:solidFill>
                <a:latin typeface="+mn-lt"/>
              </a:rPr>
              <a:t>. Partitions that are underutilized are referred to as </a:t>
            </a:r>
            <a:r>
              <a:rPr lang="en-US" sz="1800" dirty="0">
                <a:solidFill>
                  <a:schemeClr val="tx1"/>
                </a:solidFill>
              </a:rPr>
              <a:t>cold</a:t>
            </a:r>
            <a:r>
              <a:rPr lang="en-US" sz="1800" b="0" dirty="0">
                <a:solidFill>
                  <a:schemeClr val="tx1"/>
                </a:solidFill>
                <a:latin typeface="+mn-lt"/>
              </a:rPr>
              <a:t>.</a:t>
            </a:r>
          </a:p>
        </p:txBody>
      </p:sp>
      <p:cxnSp>
        <p:nvCxnSpPr>
          <p:cNvPr id="5" name="Straight Connector 4">
            <a:extLst>
              <a:ext uri="{FF2B5EF4-FFF2-40B4-BE49-F238E27FC236}">
                <a16:creationId xmlns:a16="http://schemas.microsoft.com/office/drawing/2014/main" xmlns="" id="{6331E7DA-240D-49B7-A87B-C6E2814D7B50}"/>
              </a:ext>
            </a:extLst>
          </p:cNvPr>
          <p:cNvCxnSpPr/>
          <p:nvPr/>
        </p:nvCxnSpPr>
        <p:spPr>
          <a:xfrm>
            <a:off x="1315345" y="6431485"/>
            <a:ext cx="956131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8004CA52-2460-4E95-B5A5-F76F07080739}"/>
              </a:ext>
            </a:extLst>
          </p:cNvPr>
          <p:cNvCxnSpPr/>
          <p:nvPr/>
        </p:nvCxnSpPr>
        <p:spPr>
          <a:xfrm>
            <a:off x="1315345" y="3527699"/>
            <a:ext cx="9561310" cy="0"/>
          </a:xfrm>
          <a:prstGeom prst="line">
            <a:avLst/>
          </a:prstGeom>
          <a:ln w="9525"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xmlns="" id="{EB85A656-F320-4D01-9E98-CBBF986096D2}"/>
              </a:ext>
            </a:extLst>
          </p:cNvPr>
          <p:cNvSpPr txBox="1"/>
          <p:nvPr/>
        </p:nvSpPr>
        <p:spPr>
          <a:xfrm>
            <a:off x="4199694" y="3307841"/>
            <a:ext cx="3792612" cy="166199"/>
          </a:xfrm>
          <a:prstGeom prst="rect">
            <a:avLst/>
          </a:prstGeom>
          <a:noFill/>
        </p:spPr>
        <p:txBody>
          <a:bodyPr wrap="square" lIns="0" tIns="0" rIns="0" bIns="0" rtlCol="0" anchor="ctr">
            <a:spAutoFit/>
          </a:bodyPr>
          <a:lstStyle/>
          <a:p>
            <a:pPr algn="ctr">
              <a:lnSpc>
                <a:spcPct val="90000"/>
              </a:lnSpc>
              <a:spcAft>
                <a:spcPts val="600"/>
              </a:spcAft>
            </a:pPr>
            <a:r>
              <a:rPr lang="en-US" sz="1200">
                <a:gradFill>
                  <a:gsLst>
                    <a:gs pos="2917">
                      <a:schemeClr val="tx1"/>
                    </a:gs>
                    <a:gs pos="30000">
                      <a:schemeClr val="tx1"/>
                    </a:gs>
                  </a:gsLst>
                  <a:lin ang="5400000" scaled="0"/>
                </a:gradFill>
              </a:rPr>
              <a:t>Abstract Storage or Throughput Threshold</a:t>
            </a:r>
          </a:p>
        </p:txBody>
      </p:sp>
      <p:sp>
        <p:nvSpPr>
          <p:cNvPr id="7" name="Rectangle 6">
            <a:extLst>
              <a:ext uri="{FF2B5EF4-FFF2-40B4-BE49-F238E27FC236}">
                <a16:creationId xmlns:a16="http://schemas.microsoft.com/office/drawing/2014/main" xmlns="" id="{B4BBB89F-1098-472C-98F0-6BA58CD85A67}"/>
              </a:ext>
            </a:extLst>
          </p:cNvPr>
          <p:cNvSpPr/>
          <p:nvPr/>
        </p:nvSpPr>
        <p:spPr bwMode="auto">
          <a:xfrm>
            <a:off x="1508401" y="3607992"/>
            <a:ext cx="1600200" cy="27432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solidFill>
                  <a:schemeClr val="bg1"/>
                </a:solidFill>
                <a:ea typeface="Segoe UI" pitchFamily="34" charset="0"/>
                <a:cs typeface="Arial" panose="020B0604020202020204" pitchFamily="34" charset="0"/>
              </a:rPr>
              <a:t>Hot Partition</a:t>
            </a:r>
          </a:p>
        </p:txBody>
      </p:sp>
      <p:sp>
        <p:nvSpPr>
          <p:cNvPr id="10" name="Rectangle 9">
            <a:extLst>
              <a:ext uri="{FF2B5EF4-FFF2-40B4-BE49-F238E27FC236}">
                <a16:creationId xmlns:a16="http://schemas.microsoft.com/office/drawing/2014/main" xmlns="" id="{A0BD2F6C-4AC3-4CF7-BE99-4FA7A8716F31}"/>
              </a:ext>
            </a:extLst>
          </p:cNvPr>
          <p:cNvSpPr/>
          <p:nvPr/>
        </p:nvSpPr>
        <p:spPr bwMode="auto">
          <a:xfrm>
            <a:off x="7189648" y="5436792"/>
            <a:ext cx="1600200" cy="9144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solidFill>
                  <a:schemeClr val="bg1"/>
                </a:solidFill>
                <a:ea typeface="Segoe UI" pitchFamily="34" charset="0"/>
                <a:cs typeface="Arial" panose="020B0604020202020204" pitchFamily="34" charset="0"/>
              </a:rPr>
              <a:t>Cold Partition</a:t>
            </a:r>
          </a:p>
        </p:txBody>
      </p:sp>
      <p:sp>
        <p:nvSpPr>
          <p:cNvPr id="12" name="Rectangle 11">
            <a:extLst>
              <a:ext uri="{FF2B5EF4-FFF2-40B4-BE49-F238E27FC236}">
                <a16:creationId xmlns:a16="http://schemas.microsoft.com/office/drawing/2014/main" xmlns="" id="{D833E622-D4B1-4673-AB06-ED0944816244}"/>
              </a:ext>
            </a:extLst>
          </p:cNvPr>
          <p:cNvSpPr/>
          <p:nvPr/>
        </p:nvSpPr>
        <p:spPr bwMode="auto">
          <a:xfrm>
            <a:off x="9083399" y="5665392"/>
            <a:ext cx="1600200" cy="6858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solidFill>
                  <a:schemeClr val="bg1"/>
                </a:solidFill>
                <a:ea typeface="Segoe UI" pitchFamily="34" charset="0"/>
                <a:cs typeface="Arial" panose="020B0604020202020204" pitchFamily="34" charset="0"/>
              </a:rPr>
              <a:t>Cold Partition</a:t>
            </a:r>
          </a:p>
        </p:txBody>
      </p:sp>
      <p:sp>
        <p:nvSpPr>
          <p:cNvPr id="14" name="Rectangle 13">
            <a:extLst>
              <a:ext uri="{FF2B5EF4-FFF2-40B4-BE49-F238E27FC236}">
                <a16:creationId xmlns:a16="http://schemas.microsoft.com/office/drawing/2014/main" xmlns="" id="{9770E949-FFED-4AD8-9255-C703E1A3F685}"/>
              </a:ext>
            </a:extLst>
          </p:cNvPr>
          <p:cNvSpPr/>
          <p:nvPr/>
        </p:nvSpPr>
        <p:spPr bwMode="auto">
          <a:xfrm>
            <a:off x="3399594" y="4522392"/>
            <a:ext cx="1600200" cy="1828800"/>
          </a:xfrm>
          <a:prstGeom prst="rect">
            <a:avLst/>
          </a:prstGeom>
          <a:solidFill>
            <a:srgbClr val="8282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Partition</a:t>
            </a:r>
          </a:p>
        </p:txBody>
      </p:sp>
      <p:sp>
        <p:nvSpPr>
          <p:cNvPr id="15" name="Rectangle 14">
            <a:extLst>
              <a:ext uri="{FF2B5EF4-FFF2-40B4-BE49-F238E27FC236}">
                <a16:creationId xmlns:a16="http://schemas.microsoft.com/office/drawing/2014/main" xmlns="" id="{AF9679EE-DC86-43D3-ADC1-405315A7F682}"/>
              </a:ext>
            </a:extLst>
          </p:cNvPr>
          <p:cNvSpPr/>
          <p:nvPr/>
        </p:nvSpPr>
        <p:spPr bwMode="auto">
          <a:xfrm>
            <a:off x="5295897" y="4293792"/>
            <a:ext cx="1600200" cy="2057400"/>
          </a:xfrm>
          <a:prstGeom prst="rect">
            <a:avLst/>
          </a:prstGeom>
          <a:solidFill>
            <a:srgbClr val="8282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Arial" panose="020B0604020202020204" pitchFamily="34" charset="0"/>
              </a:rPr>
              <a:t>Partition</a:t>
            </a:r>
          </a:p>
        </p:txBody>
      </p:sp>
    </p:spTree>
    <p:extLst>
      <p:ext uri="{BB962C8B-B14F-4D97-AF65-F5344CB8AC3E}">
        <p14:creationId xmlns:p14="http://schemas.microsoft.com/office/powerpoint/2010/main" xmlns="" val="276801165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7F07E-E68E-4598-9DDD-6F8ADF0928A3}"/>
              </a:ext>
            </a:extLst>
          </p:cNvPr>
          <p:cNvSpPr>
            <a:spLocks noGrp="1"/>
          </p:cNvSpPr>
          <p:nvPr>
            <p:ph type="title"/>
          </p:nvPr>
        </p:nvSpPr>
        <p:spPr/>
        <p:txBody>
          <a:bodyPr/>
          <a:lstStyle/>
          <a:p>
            <a:r>
              <a:rPr lang="en-US"/>
              <a:t>Cross-Partition Query</a:t>
            </a:r>
          </a:p>
        </p:txBody>
      </p:sp>
    </p:spTree>
    <p:extLst>
      <p:ext uri="{BB962C8B-B14F-4D97-AF65-F5344CB8AC3E}">
        <p14:creationId xmlns:p14="http://schemas.microsoft.com/office/powerpoint/2010/main" xmlns="" val="278741284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D63847-554E-4BE1-8442-658DE69F4589}"/>
              </a:ext>
            </a:extLst>
          </p:cNvPr>
          <p:cNvSpPr>
            <a:spLocks noGrp="1"/>
          </p:cNvSpPr>
          <p:nvPr>
            <p:ph type="body" sz="quarter" idx="10"/>
          </p:nvPr>
        </p:nvSpPr>
        <p:spPr>
          <a:xfrm>
            <a:off x="318984" y="953550"/>
            <a:ext cx="5265119" cy="5442067"/>
          </a:xfrm>
        </p:spPr>
        <p:txBody>
          <a:bodyPr vert="horz" wrap="square" lIns="146304" tIns="91440" rIns="146304" bIns="91440" rtlCol="0" anchor="t">
            <a:spAutoFit/>
          </a:bodyPr>
          <a:lstStyle/>
          <a:p>
            <a:pPr lvl="0"/>
            <a:r>
              <a:rPr lang="en-US" sz="1800" dirty="0">
                <a:latin typeface="Arial" panose="020B0604020202020204" pitchFamily="34" charset="0"/>
                <a:cs typeface="Arial" panose="020B0604020202020204" pitchFamily="34" charset="0"/>
              </a:rPr>
              <a:t>EXAMPLE SCENARIO</a:t>
            </a:r>
          </a:p>
          <a:p>
            <a:pPr marL="0" lvl="1" indent="0">
              <a:buNone/>
            </a:pPr>
            <a:r>
              <a:rPr lang="en-US" sz="1800" dirty="0">
                <a:latin typeface="Arial" panose="020B0604020202020204" pitchFamily="34" charset="0"/>
                <a:cs typeface="Arial" panose="020B0604020202020204" pitchFamily="34" charset="0"/>
              </a:rPr>
              <a:t>Contoso Connected Car is a vehicle telematics company. They are planning to store vehicle telemetry data from millions of vehicles every second in Azure Cosmos DB to power predictive maintenance, fleet management, and driver risk analysis.</a:t>
            </a:r>
          </a:p>
          <a:p>
            <a:pPr marL="0" lvl="1"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WHAT ARE A FEW POTENTIAL PARTITION KEY CHOICES?</a:t>
            </a:r>
          </a:p>
          <a:p>
            <a:pPr lvl="1"/>
            <a:r>
              <a:rPr lang="en-US" sz="1800" dirty="0">
                <a:latin typeface="Arial" panose="020B0604020202020204" pitchFamily="34" charset="0"/>
                <a:cs typeface="Arial" panose="020B0604020202020204" pitchFamily="34" charset="0"/>
              </a:rPr>
              <a:t>Vehicle Model</a:t>
            </a:r>
          </a:p>
          <a:p>
            <a:pPr lvl="1"/>
            <a:r>
              <a:rPr lang="en-US" sz="1800" dirty="0">
                <a:latin typeface="Arial" panose="020B0604020202020204" pitchFamily="34" charset="0"/>
                <a:cs typeface="Arial" panose="020B0604020202020204" pitchFamily="34" charset="0"/>
              </a:rPr>
              <a:t>Current Time</a:t>
            </a:r>
          </a:p>
          <a:p>
            <a:pPr lvl="1"/>
            <a:r>
              <a:rPr lang="en-US" sz="1800" dirty="0">
                <a:latin typeface="Arial" panose="020B0604020202020204" pitchFamily="34" charset="0"/>
                <a:cs typeface="Arial" panose="020B0604020202020204" pitchFamily="34" charset="0"/>
              </a:rPr>
              <a:t>Device Id</a:t>
            </a:r>
          </a:p>
          <a:p>
            <a:pPr lvl="1"/>
            <a:r>
              <a:rPr lang="en-US" sz="1800" dirty="0">
                <a:latin typeface="Arial" panose="020B0604020202020204" pitchFamily="34" charset="0"/>
                <a:cs typeface="Arial" panose="020B0604020202020204" pitchFamily="34" charset="0"/>
              </a:rPr>
              <a:t>Composite Key – Device ID + Current Time</a:t>
            </a:r>
          </a:p>
        </p:txBody>
      </p:sp>
      <p:sp>
        <p:nvSpPr>
          <p:cNvPr id="3" name="Title 2">
            <a:extLst>
              <a:ext uri="{FF2B5EF4-FFF2-40B4-BE49-F238E27FC236}">
                <a16:creationId xmlns:a16="http://schemas.microsoft.com/office/drawing/2014/main" xmlns="" id="{FC03A614-D9EA-42F9-99FC-AC28B5490E9A}"/>
              </a:ext>
            </a:extLst>
          </p:cNvPr>
          <p:cNvSpPr>
            <a:spLocks noGrp="1"/>
          </p:cNvSpPr>
          <p:nvPr>
            <p:ph type="title"/>
          </p:nvPr>
        </p:nvSpPr>
        <p:spPr>
          <a:xfrm>
            <a:off x="357402" y="0"/>
            <a:ext cx="5265119" cy="1052182"/>
          </a:xfrm>
        </p:spPr>
        <p:txBody>
          <a:bodyPr/>
          <a:lstStyle/>
          <a:p>
            <a:r>
              <a:rPr lang="en-US" dirty="0">
                <a:latin typeface="Arial" panose="020B0604020202020204" pitchFamily="34" charset="0"/>
                <a:cs typeface="Arial" panose="020B0604020202020204" pitchFamily="34" charset="0"/>
              </a:rPr>
              <a:t>Partition Design</a:t>
            </a:r>
          </a:p>
        </p:txBody>
      </p:sp>
      <p:pic>
        <p:nvPicPr>
          <p:cNvPr id="54" name="Picture 54">
            <a:extLst>
              <a:ext uri="{FF2B5EF4-FFF2-40B4-BE49-F238E27FC236}">
                <a16:creationId xmlns:a16="http://schemas.microsoft.com/office/drawing/2014/main" xmlns="" id="{C8791E51-C6DF-489B-8640-375C3B433452}"/>
              </a:ext>
            </a:extLst>
          </p:cNvPr>
          <p:cNvPicPr>
            <a:picLocks noChangeAspect="1"/>
          </p:cNvPicPr>
          <p:nvPr/>
        </p:nvPicPr>
        <p:blipFill>
          <a:blip r:embed="rId3"/>
          <a:stretch>
            <a:fillRect/>
          </a:stretch>
        </p:blipFill>
        <p:spPr>
          <a:xfrm>
            <a:off x="8611771" y="2835665"/>
            <a:ext cx="1438275" cy="1057275"/>
          </a:xfrm>
          <a:prstGeom prst="rect">
            <a:avLst/>
          </a:prstGeom>
        </p:spPr>
      </p:pic>
      <p:pic>
        <p:nvPicPr>
          <p:cNvPr id="56" name="Picture 56">
            <a:extLst>
              <a:ext uri="{FF2B5EF4-FFF2-40B4-BE49-F238E27FC236}">
                <a16:creationId xmlns:a16="http://schemas.microsoft.com/office/drawing/2014/main" xmlns="" id="{DE095976-6696-4464-8237-159187DFE63F}"/>
              </a:ext>
            </a:extLst>
          </p:cNvPr>
          <p:cNvPicPr>
            <a:picLocks noChangeAspect="1"/>
          </p:cNvPicPr>
          <p:nvPr/>
        </p:nvPicPr>
        <p:blipFill>
          <a:blip r:embed="rId4"/>
          <a:stretch>
            <a:fillRect/>
          </a:stretch>
        </p:blipFill>
        <p:spPr>
          <a:xfrm>
            <a:off x="9718829" y="2073665"/>
            <a:ext cx="1438275" cy="1057275"/>
          </a:xfrm>
          <a:prstGeom prst="rect">
            <a:avLst/>
          </a:prstGeom>
        </p:spPr>
      </p:pic>
      <p:pic>
        <p:nvPicPr>
          <p:cNvPr id="58" name="Picture 58" descr="A picture containing pool ball&#10;&#10;Description generated with very high confidence">
            <a:extLst>
              <a:ext uri="{FF2B5EF4-FFF2-40B4-BE49-F238E27FC236}">
                <a16:creationId xmlns:a16="http://schemas.microsoft.com/office/drawing/2014/main" xmlns="" id="{3F647630-692C-486A-B085-6CAE42689E26}"/>
              </a:ext>
            </a:extLst>
          </p:cNvPr>
          <p:cNvPicPr>
            <a:picLocks noChangeAspect="1"/>
          </p:cNvPicPr>
          <p:nvPr/>
        </p:nvPicPr>
        <p:blipFill>
          <a:blip r:embed="rId5"/>
          <a:stretch>
            <a:fillRect/>
          </a:stretch>
        </p:blipFill>
        <p:spPr>
          <a:xfrm>
            <a:off x="9718825" y="3791757"/>
            <a:ext cx="1438275" cy="1057275"/>
          </a:xfrm>
          <a:prstGeom prst="rect">
            <a:avLst/>
          </a:prstGeom>
        </p:spPr>
      </p:pic>
      <p:pic>
        <p:nvPicPr>
          <p:cNvPr id="60" name="Picture 60" descr="A picture containing object&#10;&#10;Description generated with high confidence">
            <a:extLst>
              <a:ext uri="{FF2B5EF4-FFF2-40B4-BE49-F238E27FC236}">
                <a16:creationId xmlns:a16="http://schemas.microsoft.com/office/drawing/2014/main" xmlns="" id="{8D8A08B1-C31A-4182-9351-A6E39ADD34DA}"/>
              </a:ext>
            </a:extLst>
          </p:cNvPr>
          <p:cNvPicPr>
            <a:picLocks noChangeAspect="1"/>
          </p:cNvPicPr>
          <p:nvPr/>
        </p:nvPicPr>
        <p:blipFill>
          <a:blip r:embed="rId6"/>
          <a:stretch>
            <a:fillRect/>
          </a:stretch>
        </p:blipFill>
        <p:spPr>
          <a:xfrm>
            <a:off x="7490337" y="3791761"/>
            <a:ext cx="1438275" cy="1057275"/>
          </a:xfrm>
          <a:prstGeom prst="rect">
            <a:avLst/>
          </a:prstGeom>
        </p:spPr>
      </p:pic>
      <p:pic>
        <p:nvPicPr>
          <p:cNvPr id="62" name="Picture 62">
            <a:extLst>
              <a:ext uri="{FF2B5EF4-FFF2-40B4-BE49-F238E27FC236}">
                <a16:creationId xmlns:a16="http://schemas.microsoft.com/office/drawing/2014/main" xmlns="" id="{9D9C6B99-09E0-43D2-8123-F79823C2A43A}"/>
              </a:ext>
            </a:extLst>
          </p:cNvPr>
          <p:cNvPicPr>
            <a:picLocks noChangeAspect="1"/>
          </p:cNvPicPr>
          <p:nvPr/>
        </p:nvPicPr>
        <p:blipFill>
          <a:blip r:embed="rId7"/>
          <a:stretch>
            <a:fillRect/>
          </a:stretch>
        </p:blipFill>
        <p:spPr>
          <a:xfrm>
            <a:off x="7490337" y="2073665"/>
            <a:ext cx="1438275" cy="1057275"/>
          </a:xfrm>
          <a:prstGeom prst="rect">
            <a:avLst/>
          </a:prstGeom>
        </p:spPr>
      </p:pic>
      <p:grpSp>
        <p:nvGrpSpPr>
          <p:cNvPr id="9" name="Group 8">
            <a:extLst>
              <a:ext uri="{FF2B5EF4-FFF2-40B4-BE49-F238E27FC236}">
                <a16:creationId xmlns:a16="http://schemas.microsoft.com/office/drawing/2014/main" xmlns="" id="{2CF6037A-A80A-41B7-B379-70D4814916EE}"/>
              </a:ext>
            </a:extLst>
          </p:cNvPr>
          <p:cNvGrpSpPr/>
          <p:nvPr/>
        </p:nvGrpSpPr>
        <p:grpSpPr>
          <a:xfrm>
            <a:off x="270534" y="6497998"/>
            <a:ext cx="2297279" cy="138499"/>
            <a:chOff x="270533" y="6498014"/>
            <a:chExt cx="2297278" cy="138499"/>
          </a:xfrm>
        </p:grpSpPr>
        <p:sp>
          <p:nvSpPr>
            <p:cNvPr id="10" name="TextBox 9">
              <a:extLst>
                <a:ext uri="{FF2B5EF4-FFF2-40B4-BE49-F238E27FC236}">
                  <a16:creationId xmlns:a16="http://schemas.microsoft.com/office/drawing/2014/main" xmlns="" id="{0118AEAD-8D7E-4B84-A348-F8C7CCE6AD65}"/>
                </a:ext>
              </a:extLst>
            </p:cNvPr>
            <p:cNvSpPr txBox="1"/>
            <p:nvPr/>
          </p:nvSpPr>
          <p:spPr>
            <a:xfrm>
              <a:off x="556132" y="6498014"/>
              <a:ext cx="2011679" cy="138499"/>
            </a:xfrm>
            <a:prstGeom prst="rect">
              <a:avLst/>
            </a:prstGeom>
            <a:noFill/>
          </p:spPr>
          <p:txBody>
            <a:bodyPr wrap="square" lIns="0" tIns="0" rIns="0" bIns="0" rtlCol="0" anchor="ctr">
              <a:spAutoFit/>
            </a:bodyPr>
            <a:lstStyle/>
            <a:p>
              <a:pPr defTabSz="914377">
                <a:lnSpc>
                  <a:spcPct val="90000"/>
                </a:lnSpc>
                <a:spcAft>
                  <a:spcPts val="600"/>
                </a:spcAft>
                <a:defRPr/>
              </a:pPr>
              <a:r>
                <a:rPr lang="en-US" sz="1000" kern="0" dirty="0">
                  <a:solidFill>
                    <a:srgbClr val="227B6D"/>
                  </a:solidFill>
                  <a:latin typeface="Arial" panose="020B0604020202020204" pitchFamily="34" charset="0"/>
                  <a:cs typeface="Arial" panose="020B0604020202020204" pitchFamily="34" charset="0"/>
                </a:rPr>
                <a:t>Example – Contoso Connected Car</a:t>
              </a:r>
            </a:p>
          </p:txBody>
        </p:sp>
        <p:pic>
          <p:nvPicPr>
            <p:cNvPr id="11" name="Picture 54">
              <a:extLst>
                <a:ext uri="{FF2B5EF4-FFF2-40B4-BE49-F238E27FC236}">
                  <a16:creationId xmlns:a16="http://schemas.microsoft.com/office/drawing/2014/main" xmlns="" id="{12AA534C-B65E-43BA-9758-593AA2218C5D}"/>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Tree>
    <p:extLst>
      <p:ext uri="{BB962C8B-B14F-4D97-AF65-F5344CB8AC3E}">
        <p14:creationId xmlns:p14="http://schemas.microsoft.com/office/powerpoint/2010/main" xmlns="" val="232805662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F44B0-691F-4AC3-844D-213EEDFCB55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Partition Key Choices</a:t>
            </a:r>
          </a:p>
        </p:txBody>
      </p:sp>
      <p:sp>
        <p:nvSpPr>
          <p:cNvPr id="4" name="Text Placeholder 4">
            <a:extLst>
              <a:ext uri="{FF2B5EF4-FFF2-40B4-BE49-F238E27FC236}">
                <a16:creationId xmlns:a16="http://schemas.microsoft.com/office/drawing/2014/main" xmlns="" id="{FF6F45E6-040C-43A1-9965-73426F3CC359}"/>
              </a:ext>
            </a:extLst>
          </p:cNvPr>
          <p:cNvSpPr>
            <a:spLocks noGrp="1"/>
          </p:cNvSpPr>
          <p:nvPr>
            <p:ph type="body" sz="quarter" idx="10"/>
          </p:nvPr>
        </p:nvSpPr>
        <p:spPr>
          <a:xfrm>
            <a:off x="269239" y="1925686"/>
            <a:ext cx="4572000" cy="2360646"/>
          </a:xfrm>
        </p:spPr>
        <p:txBody>
          <a:bodyPr vert="horz" wrap="square" lIns="91440" tIns="45720" rIns="91440" bIns="45720" rtlCol="0" anchor="t">
            <a:spAutoFit/>
          </a:bodyPr>
          <a:lstStyle/>
          <a:p>
            <a:pPr algn="ctr"/>
            <a:r>
              <a:rPr lang="en-US" sz="1600" dirty="0"/>
              <a:t>VEHICLE MODEL </a:t>
            </a:r>
            <a:r>
              <a:rPr lang="en-US" sz="1600" dirty="0">
                <a:solidFill>
                  <a:schemeClr val="tx1"/>
                </a:solidFill>
              </a:rPr>
              <a:t>(e</a:t>
            </a:r>
            <a:r>
              <a:rPr lang="en-US" sz="1600" dirty="0">
                <a:solidFill>
                  <a:srgbClr val="0078D7"/>
                </a:solidFill>
              </a:rPr>
              <a:t>.</a:t>
            </a:r>
            <a:r>
              <a:rPr lang="en-US" sz="1600" dirty="0"/>
              <a:t>g. Model A)</a:t>
            </a:r>
            <a:endParaRPr lang="en-US" dirty="0"/>
          </a:p>
          <a:p>
            <a:pPr algn="ctr"/>
            <a:endParaRPr lang="en-US" sz="1500" dirty="0">
              <a:solidFill>
                <a:srgbClr val="0078D7"/>
              </a:solidFill>
            </a:endParaRPr>
          </a:p>
          <a:p>
            <a:pPr algn="ctr"/>
            <a:r>
              <a:rPr lang="en-US" sz="1500" b="0" dirty="0">
                <a:solidFill>
                  <a:schemeClr val="tx1"/>
                </a:solidFill>
                <a:latin typeface="+mn-lt"/>
              </a:rPr>
              <a:t>Most auto manufactures only have a couple dozen models. This will create a fixed number of logical partition</a:t>
            </a:r>
            <a:r>
              <a:rPr lang="en-US" sz="1500" b="0" dirty="0">
                <a:solidFill>
                  <a:schemeClr val="tx1"/>
                </a:solidFill>
              </a:rPr>
              <a:t> key values; and is potentially the least granular option.</a:t>
            </a:r>
          </a:p>
          <a:p>
            <a:pPr algn="ctr"/>
            <a:r>
              <a:rPr lang="en-US" sz="1500" b="0" dirty="0">
                <a:solidFill>
                  <a:schemeClr val="tx1"/>
                </a:solidFill>
              </a:rPr>
              <a:t>Depending how uniform sales are across various models – this introduces possibilities for hot partition keys on both storage and throughput.</a:t>
            </a:r>
          </a:p>
        </p:txBody>
      </p:sp>
      <p:sp>
        <p:nvSpPr>
          <p:cNvPr id="55" name="Text Placeholder 4">
            <a:extLst>
              <a:ext uri="{FF2B5EF4-FFF2-40B4-BE49-F238E27FC236}">
                <a16:creationId xmlns:a16="http://schemas.microsoft.com/office/drawing/2014/main" xmlns="" id="{7E8D2A0F-F07A-4C01-8D7D-1D0B9F791FE2}"/>
              </a:ext>
            </a:extLst>
          </p:cNvPr>
          <p:cNvSpPr txBox="1">
            <a:spLocks/>
          </p:cNvSpPr>
          <p:nvPr/>
        </p:nvSpPr>
        <p:spPr>
          <a:xfrm>
            <a:off x="7346167" y="1925685"/>
            <a:ext cx="4572000" cy="2323713"/>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600" dirty="0">
                <a:solidFill>
                  <a:schemeClr val="tx1"/>
                </a:solidFill>
                <a:latin typeface="Arial" panose="020B0604020202020204" pitchFamily="34" charset="0"/>
                <a:cs typeface="Arial" panose="020B0604020202020204" pitchFamily="34" charset="0"/>
              </a:rPr>
              <a:t>CURRENT MONTH (e.g. 2018-04)</a:t>
            </a:r>
            <a:endParaRPr lang="en-US" dirty="0">
              <a:solidFill>
                <a:schemeClr val="tx1"/>
              </a:solidFill>
              <a:latin typeface="Arial" panose="020B0604020202020204" pitchFamily="34" charset="0"/>
              <a:cs typeface="Arial" panose="020B0604020202020204" pitchFamily="34" charset="0"/>
            </a:endParaRPr>
          </a:p>
          <a:p>
            <a:pPr algn="ctr" defTabSz="914344">
              <a:defRPr/>
            </a:pPr>
            <a:endParaRPr lang="en-US" sz="1500" dirty="0">
              <a:solidFill>
                <a:srgbClr val="0078D7"/>
              </a:solidFill>
              <a:latin typeface="Arial" panose="020B0604020202020204" pitchFamily="34" charset="0"/>
              <a:cs typeface="Arial" panose="020B0604020202020204" pitchFamily="34" charset="0"/>
            </a:endParaRPr>
          </a:p>
          <a:p>
            <a:pPr algn="ctr" defTabSz="914344">
              <a:defRPr/>
            </a:pPr>
            <a:r>
              <a:rPr lang="en-US" sz="1500" b="0" dirty="0">
                <a:solidFill>
                  <a:srgbClr val="505050"/>
                </a:solidFill>
                <a:latin typeface="Arial" panose="020B0604020202020204" pitchFamily="34" charset="0"/>
                <a:cs typeface="Arial" panose="020B0604020202020204" pitchFamily="34" charset="0"/>
              </a:rPr>
              <a:t>Auto manufacturers have transactions occurring throughout the year. This will create a more balanced distribution of storage across partition key values.</a:t>
            </a:r>
          </a:p>
          <a:p>
            <a:pPr algn="ctr" defTabSz="914344">
              <a:defRPr/>
            </a:pPr>
            <a:r>
              <a:rPr lang="en-US" sz="1500" b="0" dirty="0">
                <a:solidFill>
                  <a:srgbClr val="505050"/>
                </a:solidFill>
                <a:latin typeface="Arial" panose="020B0604020202020204" pitchFamily="34" charset="0"/>
                <a:cs typeface="Arial" panose="020B0604020202020204" pitchFamily="34" charset="0"/>
              </a:rPr>
              <a:t>However, most business transactions occur on recent data creating the possibility of a hot partition key for the current month on throughput.</a:t>
            </a:r>
          </a:p>
        </p:txBody>
      </p:sp>
      <p:pic>
        <p:nvPicPr>
          <p:cNvPr id="59" name="Picture 60">
            <a:extLst>
              <a:ext uri="{FF2B5EF4-FFF2-40B4-BE49-F238E27FC236}">
                <a16:creationId xmlns:a16="http://schemas.microsoft.com/office/drawing/2014/main" xmlns="" id="{370A569A-9851-44CD-932A-52ABC1C84087}"/>
              </a:ext>
            </a:extLst>
          </p:cNvPr>
          <p:cNvPicPr>
            <a:picLocks noChangeAspect="1"/>
          </p:cNvPicPr>
          <p:nvPr/>
        </p:nvPicPr>
        <p:blipFill>
          <a:blip r:embed="rId3"/>
          <a:stretch>
            <a:fillRect/>
          </a:stretch>
        </p:blipFill>
        <p:spPr>
          <a:xfrm>
            <a:off x="5376864" y="2900364"/>
            <a:ext cx="1438275" cy="1057275"/>
          </a:xfrm>
          <a:prstGeom prst="rect">
            <a:avLst/>
          </a:prstGeom>
        </p:spPr>
      </p:pic>
      <p:grpSp>
        <p:nvGrpSpPr>
          <p:cNvPr id="9" name="Group 8">
            <a:extLst>
              <a:ext uri="{FF2B5EF4-FFF2-40B4-BE49-F238E27FC236}">
                <a16:creationId xmlns:a16="http://schemas.microsoft.com/office/drawing/2014/main" xmlns="" id="{F7547EDC-70BB-4808-B07B-9668A03C5A2F}"/>
              </a:ext>
            </a:extLst>
          </p:cNvPr>
          <p:cNvGrpSpPr/>
          <p:nvPr/>
        </p:nvGrpSpPr>
        <p:grpSpPr>
          <a:xfrm>
            <a:off x="319479" y="4660868"/>
            <a:ext cx="4471523" cy="1325169"/>
            <a:chOff x="269239" y="4673773"/>
            <a:chExt cx="4471523" cy="1325169"/>
          </a:xfrm>
        </p:grpSpPr>
        <p:grpSp>
          <p:nvGrpSpPr>
            <p:cNvPr id="77" name="Group 76">
              <a:extLst>
                <a:ext uri="{FF2B5EF4-FFF2-40B4-BE49-F238E27FC236}">
                  <a16:creationId xmlns:a16="http://schemas.microsoft.com/office/drawing/2014/main" xmlns="" id="{B3ED5EA3-F52B-4C55-A8B2-2332430607C2}"/>
                </a:ext>
              </a:extLst>
            </p:cNvPr>
            <p:cNvGrpSpPr/>
            <p:nvPr/>
          </p:nvGrpSpPr>
          <p:grpSpPr>
            <a:xfrm>
              <a:off x="330985" y="5087022"/>
              <a:ext cx="1933907" cy="911920"/>
              <a:chOff x="8367892" y="4738093"/>
              <a:chExt cx="2326999" cy="1097280"/>
            </a:xfrm>
          </p:grpSpPr>
          <p:grpSp>
            <p:nvGrpSpPr>
              <p:cNvPr id="78" name="Group 77">
                <a:extLst>
                  <a:ext uri="{FF2B5EF4-FFF2-40B4-BE49-F238E27FC236}">
                    <a16:creationId xmlns:a16="http://schemas.microsoft.com/office/drawing/2014/main" xmlns="" id="{3A2E002C-F312-4036-B1A8-6EF29F4EA8D5}"/>
                  </a:ext>
                </a:extLst>
              </p:cNvPr>
              <p:cNvGrpSpPr/>
              <p:nvPr/>
            </p:nvGrpSpPr>
            <p:grpSpPr>
              <a:xfrm>
                <a:off x="8367892" y="4812062"/>
                <a:ext cx="914400" cy="949349"/>
                <a:chOff x="7890518" y="4812062"/>
                <a:chExt cx="914400" cy="949349"/>
              </a:xfrm>
            </p:grpSpPr>
            <p:sp>
              <p:nvSpPr>
                <p:cNvPr id="85" name="TextBox 84">
                  <a:extLst>
                    <a:ext uri="{FF2B5EF4-FFF2-40B4-BE49-F238E27FC236}">
                      <a16:creationId xmlns:a16="http://schemas.microsoft.com/office/drawing/2014/main" xmlns="" id="{6E037FC5-4B6B-4DE3-828E-CEA980CA01AF}"/>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Rodel</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86" name="TextBox 85">
                  <a:extLst>
                    <a:ext uri="{FF2B5EF4-FFF2-40B4-BE49-F238E27FC236}">
                      <a16:creationId xmlns:a16="http://schemas.microsoft.com/office/drawing/2014/main" xmlns="" id="{97CE4F15-E815-4504-A4FB-84C076027704}"/>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Prisma</a:t>
                  </a:r>
                </a:p>
              </p:txBody>
            </p:sp>
            <p:sp>
              <p:nvSpPr>
                <p:cNvPr id="87" name="TextBox 86">
                  <a:extLst>
                    <a:ext uri="{FF2B5EF4-FFF2-40B4-BE49-F238E27FC236}">
                      <a16:creationId xmlns:a16="http://schemas.microsoft.com/office/drawing/2014/main" xmlns="" id="{C5C82C28-1E2D-4912-8E0F-C5917103B74F}"/>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Turlic</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88" name="TextBox 87">
                  <a:extLst>
                    <a:ext uri="{FF2B5EF4-FFF2-40B4-BE49-F238E27FC236}">
                      <a16:creationId xmlns:a16="http://schemas.microsoft.com/office/drawing/2014/main" xmlns="" id="{85D12017-4361-42C0-AB99-A72EDD66F326}"/>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Coash</a:t>
                  </a:r>
                </a:p>
              </p:txBody>
            </p:sp>
          </p:grpSp>
          <p:cxnSp>
            <p:nvCxnSpPr>
              <p:cNvPr id="79" name="Straight Connector 78">
                <a:extLst>
                  <a:ext uri="{FF2B5EF4-FFF2-40B4-BE49-F238E27FC236}">
                    <a16:creationId xmlns:a16="http://schemas.microsoft.com/office/drawing/2014/main" xmlns="" id="{6D80EF3A-B6BF-4044-B156-6CED59446FA7}"/>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xmlns="" id="{85E0D25C-EA59-4B7F-97BA-6BAD1BC4ADB9}"/>
                  </a:ext>
                </a:extLst>
              </p:cNvPr>
              <p:cNvGrpSpPr/>
              <p:nvPr/>
            </p:nvGrpSpPr>
            <p:grpSpPr>
              <a:xfrm>
                <a:off x="9643331" y="4821235"/>
                <a:ext cx="1051560" cy="930997"/>
                <a:chOff x="9643331" y="4821235"/>
                <a:chExt cx="1051560" cy="930997"/>
              </a:xfrm>
            </p:grpSpPr>
            <p:sp>
              <p:nvSpPr>
                <p:cNvPr id="81" name="Rectangle 80">
                  <a:extLst>
                    <a:ext uri="{FF2B5EF4-FFF2-40B4-BE49-F238E27FC236}">
                      <a16:creationId xmlns:a16="http://schemas.microsoft.com/office/drawing/2014/main" xmlns="" id="{52ADC728-A7C6-4B09-A754-D6EEDBF9C7B9}"/>
                    </a:ext>
                  </a:extLst>
                </p:cNvPr>
                <p:cNvSpPr/>
                <p:nvPr/>
              </p:nvSpPr>
              <p:spPr bwMode="auto">
                <a:xfrm>
                  <a:off x="9643331" y="4821235"/>
                  <a:ext cx="55013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2" name="Rectangle 81">
                  <a:extLst>
                    <a:ext uri="{FF2B5EF4-FFF2-40B4-BE49-F238E27FC236}">
                      <a16:creationId xmlns:a16="http://schemas.microsoft.com/office/drawing/2014/main" xmlns="" id="{0BB1A34B-B46F-4744-8A19-6D3765E7D86C}"/>
                    </a:ext>
                  </a:extLst>
                </p:cNvPr>
                <p:cNvSpPr/>
                <p:nvPr/>
              </p:nvSpPr>
              <p:spPr bwMode="auto">
                <a:xfrm>
                  <a:off x="9643331" y="5070607"/>
                  <a:ext cx="1051560"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3" name="Rectangle 82">
                  <a:extLst>
                    <a:ext uri="{FF2B5EF4-FFF2-40B4-BE49-F238E27FC236}">
                      <a16:creationId xmlns:a16="http://schemas.microsoft.com/office/drawing/2014/main" xmlns="" id="{8DC99A42-2152-485D-9CB1-2B5EB6C4B427}"/>
                    </a:ext>
                  </a:extLst>
                </p:cNvPr>
                <p:cNvSpPr/>
                <p:nvPr/>
              </p:nvSpPr>
              <p:spPr bwMode="auto">
                <a:xfrm>
                  <a:off x="9643331" y="5319979"/>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4" name="Rectangle 83">
                  <a:extLst>
                    <a:ext uri="{FF2B5EF4-FFF2-40B4-BE49-F238E27FC236}">
                      <a16:creationId xmlns:a16="http://schemas.microsoft.com/office/drawing/2014/main" xmlns="" id="{3348E875-6B77-48FD-B04F-9D06A6970760}"/>
                    </a:ext>
                  </a:extLst>
                </p:cNvPr>
                <p:cNvSpPr/>
                <p:nvPr/>
              </p:nvSpPr>
              <p:spPr bwMode="auto">
                <a:xfrm>
                  <a:off x="9643331" y="5569352"/>
                  <a:ext cx="330079"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5" name="Text Placeholder 4">
              <a:extLst>
                <a:ext uri="{FF2B5EF4-FFF2-40B4-BE49-F238E27FC236}">
                  <a16:creationId xmlns:a16="http://schemas.microsoft.com/office/drawing/2014/main" xmlns="" id="{9703ECA1-06EC-4286-BA9F-94DD92349FA1}"/>
                </a:ext>
              </a:extLst>
            </p:cNvPr>
            <p:cNvSpPr txBox="1">
              <a:spLocks/>
            </p:cNvSpPr>
            <p:nvPr/>
          </p:nvSpPr>
          <p:spPr>
            <a:xfrm>
              <a:off x="269239"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32" name="Text Placeholder 4">
              <a:extLst>
                <a:ext uri="{FF2B5EF4-FFF2-40B4-BE49-F238E27FC236}">
                  <a16:creationId xmlns:a16="http://schemas.microsoft.com/office/drawing/2014/main" xmlns="" id="{98F6027F-0EA8-45CB-A4AC-FFB97C2E3879}"/>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xmlns="" id="{D689E683-C910-412F-A78C-B371CC3CE200}"/>
                </a:ext>
              </a:extLst>
            </p:cNvPr>
            <p:cNvGrpSpPr/>
            <p:nvPr/>
          </p:nvGrpSpPr>
          <p:grpSpPr>
            <a:xfrm>
              <a:off x="2745109" y="5087022"/>
              <a:ext cx="1933907" cy="911920"/>
              <a:chOff x="8367892" y="4738093"/>
              <a:chExt cx="2326999" cy="1097280"/>
            </a:xfrm>
          </p:grpSpPr>
          <p:grpSp>
            <p:nvGrpSpPr>
              <p:cNvPr id="76" name="Group 75">
                <a:extLst>
                  <a:ext uri="{FF2B5EF4-FFF2-40B4-BE49-F238E27FC236}">
                    <a16:creationId xmlns:a16="http://schemas.microsoft.com/office/drawing/2014/main" xmlns="" id="{346EA0D6-7647-48F8-A7EC-A8FF17037957}"/>
                  </a:ext>
                </a:extLst>
              </p:cNvPr>
              <p:cNvGrpSpPr/>
              <p:nvPr/>
            </p:nvGrpSpPr>
            <p:grpSpPr>
              <a:xfrm>
                <a:off x="8367892" y="4812062"/>
                <a:ext cx="914400" cy="949349"/>
                <a:chOff x="7890518" y="4812062"/>
                <a:chExt cx="914400" cy="949349"/>
              </a:xfrm>
            </p:grpSpPr>
            <p:sp>
              <p:nvSpPr>
                <p:cNvPr id="95" name="TextBox 94">
                  <a:extLst>
                    <a:ext uri="{FF2B5EF4-FFF2-40B4-BE49-F238E27FC236}">
                      <a16:creationId xmlns:a16="http://schemas.microsoft.com/office/drawing/2014/main" xmlns="" id="{FB5B6AC8-DF8D-4A3B-A770-D61CA8CD071F}"/>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Rodel</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96" name="TextBox 95">
                  <a:extLst>
                    <a:ext uri="{FF2B5EF4-FFF2-40B4-BE49-F238E27FC236}">
                      <a16:creationId xmlns:a16="http://schemas.microsoft.com/office/drawing/2014/main" xmlns="" id="{28C71E25-CB24-469C-8B9C-EB80C73CB96D}"/>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Prisma</a:t>
                  </a:r>
                </a:p>
              </p:txBody>
            </p:sp>
            <p:sp>
              <p:nvSpPr>
                <p:cNvPr id="97" name="TextBox 96">
                  <a:extLst>
                    <a:ext uri="{FF2B5EF4-FFF2-40B4-BE49-F238E27FC236}">
                      <a16:creationId xmlns:a16="http://schemas.microsoft.com/office/drawing/2014/main" xmlns="" id="{EF2E00DD-BA62-43F8-B515-13B4584169E5}"/>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err="1">
                      <a:gradFill>
                        <a:gsLst>
                          <a:gs pos="2917">
                            <a:srgbClr val="505050"/>
                          </a:gs>
                          <a:gs pos="30000">
                            <a:srgbClr val="505050"/>
                          </a:gs>
                        </a:gsLst>
                        <a:lin ang="5400000" scaled="0"/>
                      </a:gradFill>
                      <a:latin typeface="Arial" panose="020B0604020202020204" pitchFamily="34" charset="0"/>
                    </a:rPr>
                    <a:t>Turlic</a:t>
                  </a:r>
                  <a:endParaRPr lang="en-US" sz="1051" dirty="0">
                    <a:gradFill>
                      <a:gsLst>
                        <a:gs pos="2917">
                          <a:srgbClr val="505050"/>
                        </a:gs>
                        <a:gs pos="30000">
                          <a:srgbClr val="505050"/>
                        </a:gs>
                      </a:gsLst>
                      <a:lin ang="5400000" scaled="0"/>
                    </a:gradFill>
                    <a:latin typeface="Arial" panose="020B0604020202020204" pitchFamily="34" charset="0"/>
                  </a:endParaRPr>
                </a:p>
              </p:txBody>
            </p:sp>
            <p:sp>
              <p:nvSpPr>
                <p:cNvPr id="98" name="TextBox 97">
                  <a:extLst>
                    <a:ext uri="{FF2B5EF4-FFF2-40B4-BE49-F238E27FC236}">
                      <a16:creationId xmlns:a16="http://schemas.microsoft.com/office/drawing/2014/main" xmlns="" id="{01DB8D28-7499-41B2-8164-22C6B6EB332D}"/>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Coash</a:t>
                  </a:r>
                </a:p>
              </p:txBody>
            </p:sp>
          </p:grpSp>
          <p:cxnSp>
            <p:nvCxnSpPr>
              <p:cNvPr id="89" name="Straight Connector 88">
                <a:extLst>
                  <a:ext uri="{FF2B5EF4-FFF2-40B4-BE49-F238E27FC236}">
                    <a16:creationId xmlns:a16="http://schemas.microsoft.com/office/drawing/2014/main" xmlns="" id="{C7AE9985-9120-4B7B-BF50-AEC1DAEBA2E1}"/>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xmlns="" id="{ACA98A08-EBE6-42A2-8C27-27E9C2F1DEBB}"/>
                  </a:ext>
                </a:extLst>
              </p:cNvPr>
              <p:cNvGrpSpPr/>
              <p:nvPr/>
            </p:nvGrpSpPr>
            <p:grpSpPr>
              <a:xfrm>
                <a:off x="9643331" y="4821235"/>
                <a:ext cx="1051560" cy="930997"/>
                <a:chOff x="9643331" y="4821235"/>
                <a:chExt cx="1051560" cy="930997"/>
              </a:xfrm>
            </p:grpSpPr>
            <p:sp>
              <p:nvSpPr>
                <p:cNvPr id="91" name="Rectangle 90">
                  <a:extLst>
                    <a:ext uri="{FF2B5EF4-FFF2-40B4-BE49-F238E27FC236}">
                      <a16:creationId xmlns:a16="http://schemas.microsoft.com/office/drawing/2014/main" xmlns="" id="{E8868CC2-9CB3-4026-9BA4-DB587A529F75}"/>
                    </a:ext>
                  </a:extLst>
                </p:cNvPr>
                <p:cNvSpPr/>
                <p:nvPr/>
              </p:nvSpPr>
              <p:spPr bwMode="auto">
                <a:xfrm>
                  <a:off x="9643331" y="4821235"/>
                  <a:ext cx="55013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2" name="Rectangle 91">
                  <a:extLst>
                    <a:ext uri="{FF2B5EF4-FFF2-40B4-BE49-F238E27FC236}">
                      <a16:creationId xmlns:a16="http://schemas.microsoft.com/office/drawing/2014/main" xmlns="" id="{E1BF1439-81B4-4098-B6C3-BD26CEDA69A7}"/>
                    </a:ext>
                  </a:extLst>
                </p:cNvPr>
                <p:cNvSpPr/>
                <p:nvPr/>
              </p:nvSpPr>
              <p:spPr bwMode="auto">
                <a:xfrm>
                  <a:off x="9643331" y="5070607"/>
                  <a:ext cx="1051560"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3" name="Rectangle 92">
                  <a:extLst>
                    <a:ext uri="{FF2B5EF4-FFF2-40B4-BE49-F238E27FC236}">
                      <a16:creationId xmlns:a16="http://schemas.microsoft.com/office/drawing/2014/main" xmlns="" id="{BD9BD529-97FF-408D-8ECA-9D3EA74DE315}"/>
                    </a:ext>
                  </a:extLst>
                </p:cNvPr>
                <p:cNvSpPr/>
                <p:nvPr/>
              </p:nvSpPr>
              <p:spPr bwMode="auto">
                <a:xfrm>
                  <a:off x="9643331" y="5319979"/>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4" name="Rectangle 93">
                  <a:extLst>
                    <a:ext uri="{FF2B5EF4-FFF2-40B4-BE49-F238E27FC236}">
                      <a16:creationId xmlns:a16="http://schemas.microsoft.com/office/drawing/2014/main" xmlns="" id="{676877FB-FA43-4EFC-B9E4-B3ADA1844A3F}"/>
                    </a:ext>
                  </a:extLst>
                </p:cNvPr>
                <p:cNvSpPr/>
                <p:nvPr/>
              </p:nvSpPr>
              <p:spPr bwMode="auto">
                <a:xfrm>
                  <a:off x="9643331" y="5569352"/>
                  <a:ext cx="330079"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grpSp>
        <p:nvGrpSpPr>
          <p:cNvPr id="99" name="Group 98">
            <a:extLst>
              <a:ext uri="{FF2B5EF4-FFF2-40B4-BE49-F238E27FC236}">
                <a16:creationId xmlns:a16="http://schemas.microsoft.com/office/drawing/2014/main" xmlns="" id="{3F7F4490-17A4-49D4-BD0E-7821F454C724}"/>
              </a:ext>
            </a:extLst>
          </p:cNvPr>
          <p:cNvGrpSpPr/>
          <p:nvPr/>
        </p:nvGrpSpPr>
        <p:grpSpPr>
          <a:xfrm>
            <a:off x="7396405" y="4660868"/>
            <a:ext cx="4471523" cy="1325169"/>
            <a:chOff x="269239" y="4673773"/>
            <a:chExt cx="4471523" cy="1325169"/>
          </a:xfrm>
        </p:grpSpPr>
        <p:grpSp>
          <p:nvGrpSpPr>
            <p:cNvPr id="100" name="Group 99">
              <a:extLst>
                <a:ext uri="{FF2B5EF4-FFF2-40B4-BE49-F238E27FC236}">
                  <a16:creationId xmlns:a16="http://schemas.microsoft.com/office/drawing/2014/main" xmlns="" id="{0F01F205-F33F-47F6-A218-DEA676CD6DC7}"/>
                </a:ext>
              </a:extLst>
            </p:cNvPr>
            <p:cNvGrpSpPr/>
            <p:nvPr/>
          </p:nvGrpSpPr>
          <p:grpSpPr>
            <a:xfrm>
              <a:off x="330984" y="5087022"/>
              <a:ext cx="1791503" cy="911920"/>
              <a:chOff x="8367892" y="4738093"/>
              <a:chExt cx="2155650" cy="1097280"/>
            </a:xfrm>
          </p:grpSpPr>
          <p:grpSp>
            <p:nvGrpSpPr>
              <p:cNvPr id="115" name="Group 114">
                <a:extLst>
                  <a:ext uri="{FF2B5EF4-FFF2-40B4-BE49-F238E27FC236}">
                    <a16:creationId xmlns:a16="http://schemas.microsoft.com/office/drawing/2014/main" xmlns="" id="{8314119D-8C9C-4F4C-A322-B947862ABF83}"/>
                  </a:ext>
                </a:extLst>
              </p:cNvPr>
              <p:cNvGrpSpPr/>
              <p:nvPr/>
            </p:nvGrpSpPr>
            <p:grpSpPr>
              <a:xfrm>
                <a:off x="8367892" y="4812062"/>
                <a:ext cx="914400" cy="949349"/>
                <a:chOff x="7890518" y="4812062"/>
                <a:chExt cx="914400" cy="949349"/>
              </a:xfrm>
            </p:grpSpPr>
            <p:sp>
              <p:nvSpPr>
                <p:cNvPr id="122" name="TextBox 121">
                  <a:extLst>
                    <a:ext uri="{FF2B5EF4-FFF2-40B4-BE49-F238E27FC236}">
                      <a16:creationId xmlns:a16="http://schemas.microsoft.com/office/drawing/2014/main" xmlns="" id="{11FC5E71-7C79-499D-AB50-CEF488FB18E6}"/>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2018-03</a:t>
                  </a:r>
                </a:p>
              </p:txBody>
            </p:sp>
            <p:sp>
              <p:nvSpPr>
                <p:cNvPr id="123" name="TextBox 122">
                  <a:extLst>
                    <a:ext uri="{FF2B5EF4-FFF2-40B4-BE49-F238E27FC236}">
                      <a16:creationId xmlns:a16="http://schemas.microsoft.com/office/drawing/2014/main" xmlns="" id="{D29F6AD6-229A-40D7-884C-05FAD869D92C}"/>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2018-04</a:t>
                  </a:r>
                </a:p>
              </p:txBody>
            </p:sp>
            <p:sp>
              <p:nvSpPr>
                <p:cNvPr id="124" name="TextBox 123">
                  <a:extLst>
                    <a:ext uri="{FF2B5EF4-FFF2-40B4-BE49-F238E27FC236}">
                      <a16:creationId xmlns:a16="http://schemas.microsoft.com/office/drawing/2014/main" xmlns="" id="{0E7F3632-12D2-4001-A0AF-A710D79A23ED}"/>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2018-05</a:t>
                  </a:r>
                </a:p>
              </p:txBody>
            </p:sp>
            <p:sp>
              <p:nvSpPr>
                <p:cNvPr id="125" name="TextBox 124">
                  <a:extLst>
                    <a:ext uri="{FF2B5EF4-FFF2-40B4-BE49-F238E27FC236}">
                      <a16:creationId xmlns:a16="http://schemas.microsoft.com/office/drawing/2014/main" xmlns="" id="{3CF06BFA-3351-47D6-892D-4B78C63EF4F4}"/>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2018-06</a:t>
                  </a:r>
                </a:p>
              </p:txBody>
            </p:sp>
          </p:grpSp>
          <p:cxnSp>
            <p:nvCxnSpPr>
              <p:cNvPr id="116" name="Straight Connector 115">
                <a:extLst>
                  <a:ext uri="{FF2B5EF4-FFF2-40B4-BE49-F238E27FC236}">
                    <a16:creationId xmlns:a16="http://schemas.microsoft.com/office/drawing/2014/main" xmlns="" id="{3A6FE9BD-6B75-4B8F-A9F4-5C7D3E31483F}"/>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xmlns="" id="{850C333B-14F1-4981-9814-FACF889B51B9}"/>
                  </a:ext>
                </a:extLst>
              </p:cNvPr>
              <p:cNvGrpSpPr/>
              <p:nvPr/>
            </p:nvGrpSpPr>
            <p:grpSpPr>
              <a:xfrm>
                <a:off x="9643331" y="4821235"/>
                <a:ext cx="880211" cy="930997"/>
                <a:chOff x="9643331" y="4821235"/>
                <a:chExt cx="880211" cy="930997"/>
              </a:xfrm>
            </p:grpSpPr>
            <p:sp>
              <p:nvSpPr>
                <p:cNvPr id="118" name="Rectangle 117">
                  <a:extLst>
                    <a:ext uri="{FF2B5EF4-FFF2-40B4-BE49-F238E27FC236}">
                      <a16:creationId xmlns:a16="http://schemas.microsoft.com/office/drawing/2014/main" xmlns="" id="{E73B4701-747D-4E4F-8FBD-5FAF3D684987}"/>
                    </a:ext>
                  </a:extLst>
                </p:cNvPr>
                <p:cNvSpPr/>
                <p:nvPr/>
              </p:nvSpPr>
              <p:spPr bwMode="auto">
                <a:xfrm>
                  <a:off x="9643331" y="4821235"/>
                  <a:ext cx="770185"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9" name="Rectangle 118">
                  <a:extLst>
                    <a:ext uri="{FF2B5EF4-FFF2-40B4-BE49-F238E27FC236}">
                      <a16:creationId xmlns:a16="http://schemas.microsoft.com/office/drawing/2014/main" xmlns="" id="{1E5BEB9B-E13C-453E-BD18-0280DDBD6CB4}"/>
                    </a:ext>
                  </a:extLst>
                </p:cNvPr>
                <p:cNvSpPr/>
                <p:nvPr/>
              </p:nvSpPr>
              <p:spPr bwMode="auto">
                <a:xfrm>
                  <a:off x="9643331" y="5070606"/>
                  <a:ext cx="770185"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0" name="Rectangle 119">
                  <a:extLst>
                    <a:ext uri="{FF2B5EF4-FFF2-40B4-BE49-F238E27FC236}">
                      <a16:creationId xmlns:a16="http://schemas.microsoft.com/office/drawing/2014/main" xmlns="" id="{67F58F87-115C-4B8C-8CC7-6B85C6FE4248}"/>
                    </a:ext>
                  </a:extLst>
                </p:cNvPr>
                <p:cNvSpPr/>
                <p:nvPr/>
              </p:nvSpPr>
              <p:spPr bwMode="auto">
                <a:xfrm>
                  <a:off x="9643331" y="5319979"/>
                  <a:ext cx="88021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1" name="Rectangle 120">
                  <a:extLst>
                    <a:ext uri="{FF2B5EF4-FFF2-40B4-BE49-F238E27FC236}">
                      <a16:creationId xmlns:a16="http://schemas.microsoft.com/office/drawing/2014/main" xmlns="" id="{0DB89ADE-F678-44F7-B27C-A665031CBC42}"/>
                    </a:ext>
                  </a:extLst>
                </p:cNvPr>
                <p:cNvSpPr/>
                <p:nvPr/>
              </p:nvSpPr>
              <p:spPr bwMode="auto">
                <a:xfrm>
                  <a:off x="9643331" y="5569352"/>
                  <a:ext cx="770185"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101" name="Text Placeholder 4">
              <a:extLst>
                <a:ext uri="{FF2B5EF4-FFF2-40B4-BE49-F238E27FC236}">
                  <a16:creationId xmlns:a16="http://schemas.microsoft.com/office/drawing/2014/main" xmlns="" id="{5AFFCFCC-A7AE-4543-8D99-4239793FB0B7}"/>
                </a:ext>
              </a:extLst>
            </p:cNvPr>
            <p:cNvSpPr txBox="1">
              <a:spLocks/>
            </p:cNvSpPr>
            <p:nvPr/>
          </p:nvSpPr>
          <p:spPr>
            <a:xfrm>
              <a:off x="269239"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102" name="Text Placeholder 4">
              <a:extLst>
                <a:ext uri="{FF2B5EF4-FFF2-40B4-BE49-F238E27FC236}">
                  <a16:creationId xmlns:a16="http://schemas.microsoft.com/office/drawing/2014/main" xmlns="" id="{0589E302-2475-43D6-B064-CC8EE8B63F2F}"/>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103" name="Group 102">
              <a:extLst>
                <a:ext uri="{FF2B5EF4-FFF2-40B4-BE49-F238E27FC236}">
                  <a16:creationId xmlns:a16="http://schemas.microsoft.com/office/drawing/2014/main" xmlns="" id="{393402FB-1A2F-449E-925E-85F9BE4A40E2}"/>
                </a:ext>
              </a:extLst>
            </p:cNvPr>
            <p:cNvGrpSpPr/>
            <p:nvPr/>
          </p:nvGrpSpPr>
          <p:grpSpPr>
            <a:xfrm>
              <a:off x="2745108" y="5087022"/>
              <a:ext cx="1791503" cy="911920"/>
              <a:chOff x="8367892" y="4738093"/>
              <a:chExt cx="2155650" cy="1097280"/>
            </a:xfrm>
          </p:grpSpPr>
          <p:grpSp>
            <p:nvGrpSpPr>
              <p:cNvPr id="104" name="Group 103">
                <a:extLst>
                  <a:ext uri="{FF2B5EF4-FFF2-40B4-BE49-F238E27FC236}">
                    <a16:creationId xmlns:a16="http://schemas.microsoft.com/office/drawing/2014/main" xmlns="" id="{8A8BB63A-D741-45E3-971C-6092C92E8C57}"/>
                  </a:ext>
                </a:extLst>
              </p:cNvPr>
              <p:cNvGrpSpPr/>
              <p:nvPr/>
            </p:nvGrpSpPr>
            <p:grpSpPr>
              <a:xfrm>
                <a:off x="8367892" y="4812062"/>
                <a:ext cx="914400" cy="949349"/>
                <a:chOff x="7890518" y="4812062"/>
                <a:chExt cx="914400" cy="949349"/>
              </a:xfrm>
            </p:grpSpPr>
            <p:sp>
              <p:nvSpPr>
                <p:cNvPr id="111" name="TextBox 110">
                  <a:extLst>
                    <a:ext uri="{FF2B5EF4-FFF2-40B4-BE49-F238E27FC236}">
                      <a16:creationId xmlns:a16="http://schemas.microsoft.com/office/drawing/2014/main" xmlns="" id="{3668FC9D-8E3D-494C-BECE-9FD6011B784A}"/>
                    </a:ext>
                  </a:extLst>
                </p:cNvPr>
                <p:cNvSpPr txBox="1"/>
                <p:nvPr/>
              </p:nvSpPr>
              <p:spPr>
                <a:xfrm>
                  <a:off x="7890518" y="481206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2018-03</a:t>
                  </a:r>
                </a:p>
              </p:txBody>
            </p:sp>
            <p:sp>
              <p:nvSpPr>
                <p:cNvPr id="112" name="TextBox 111">
                  <a:extLst>
                    <a:ext uri="{FF2B5EF4-FFF2-40B4-BE49-F238E27FC236}">
                      <a16:creationId xmlns:a16="http://schemas.microsoft.com/office/drawing/2014/main" xmlns="" id="{86B2F2AD-B5D7-4EED-B9BF-10AF92E306E1}"/>
                    </a:ext>
                  </a:extLst>
                </p:cNvPr>
                <p:cNvSpPr txBox="1"/>
                <p:nvPr/>
              </p:nvSpPr>
              <p:spPr>
                <a:xfrm>
                  <a:off x="7890518" y="5070131"/>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2018-04</a:t>
                  </a:r>
                </a:p>
              </p:txBody>
            </p:sp>
            <p:sp>
              <p:nvSpPr>
                <p:cNvPr id="113" name="TextBox 112">
                  <a:extLst>
                    <a:ext uri="{FF2B5EF4-FFF2-40B4-BE49-F238E27FC236}">
                      <a16:creationId xmlns:a16="http://schemas.microsoft.com/office/drawing/2014/main" xmlns="" id="{CD9BD86A-9B9C-4983-910B-1568822CD00D}"/>
                    </a:ext>
                  </a:extLst>
                </p:cNvPr>
                <p:cNvSpPr txBox="1"/>
                <p:nvPr/>
              </p:nvSpPr>
              <p:spPr>
                <a:xfrm>
                  <a:off x="7890518" y="5328200"/>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2018-05</a:t>
                  </a:r>
                </a:p>
              </p:txBody>
            </p:sp>
            <p:sp>
              <p:nvSpPr>
                <p:cNvPr id="114" name="TextBox 113">
                  <a:extLst>
                    <a:ext uri="{FF2B5EF4-FFF2-40B4-BE49-F238E27FC236}">
                      <a16:creationId xmlns:a16="http://schemas.microsoft.com/office/drawing/2014/main" xmlns="" id="{56A07EAE-6424-434B-99B2-47FAFD1F1E64}"/>
                    </a:ext>
                  </a:extLst>
                </p:cNvPr>
                <p:cNvSpPr txBox="1"/>
                <p:nvPr/>
              </p:nvSpPr>
              <p:spPr>
                <a:xfrm>
                  <a:off x="7890518" y="5586272"/>
                  <a:ext cx="914400" cy="175139"/>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2018-06</a:t>
                  </a:r>
                </a:p>
              </p:txBody>
            </p:sp>
          </p:grpSp>
          <p:cxnSp>
            <p:nvCxnSpPr>
              <p:cNvPr id="105" name="Straight Connector 104">
                <a:extLst>
                  <a:ext uri="{FF2B5EF4-FFF2-40B4-BE49-F238E27FC236}">
                    <a16:creationId xmlns:a16="http://schemas.microsoft.com/office/drawing/2014/main" xmlns="" id="{1956BCF3-ED83-4A61-9EC7-1963C2C5DF80}"/>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xmlns="" id="{AE524037-40DB-4248-9E32-FC47B7A9BAE9}"/>
                  </a:ext>
                </a:extLst>
              </p:cNvPr>
              <p:cNvGrpSpPr/>
              <p:nvPr/>
            </p:nvGrpSpPr>
            <p:grpSpPr>
              <a:xfrm>
                <a:off x="9643331" y="4821235"/>
                <a:ext cx="880211" cy="930997"/>
                <a:chOff x="9643331" y="4821235"/>
                <a:chExt cx="880211" cy="930997"/>
              </a:xfrm>
            </p:grpSpPr>
            <p:sp>
              <p:nvSpPr>
                <p:cNvPr id="107" name="Rectangle 106">
                  <a:extLst>
                    <a:ext uri="{FF2B5EF4-FFF2-40B4-BE49-F238E27FC236}">
                      <a16:creationId xmlns:a16="http://schemas.microsoft.com/office/drawing/2014/main" xmlns="" id="{A5D311A0-67B8-4383-B5F6-9D785E904FA9}"/>
                    </a:ext>
                  </a:extLst>
                </p:cNvPr>
                <p:cNvSpPr/>
                <p:nvPr/>
              </p:nvSpPr>
              <p:spPr bwMode="auto">
                <a:xfrm>
                  <a:off x="9643331" y="4821235"/>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8" name="Rectangle 107">
                  <a:extLst>
                    <a:ext uri="{FF2B5EF4-FFF2-40B4-BE49-F238E27FC236}">
                      <a16:creationId xmlns:a16="http://schemas.microsoft.com/office/drawing/2014/main" xmlns="" id="{41662D71-3815-4583-B6EA-8022AABE036D}"/>
                    </a:ext>
                  </a:extLst>
                </p:cNvPr>
                <p:cNvSpPr/>
                <p:nvPr/>
              </p:nvSpPr>
              <p:spPr bwMode="auto">
                <a:xfrm>
                  <a:off x="9643331" y="5070606"/>
                  <a:ext cx="220053"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09" name="Rectangle 108">
                  <a:extLst>
                    <a:ext uri="{FF2B5EF4-FFF2-40B4-BE49-F238E27FC236}">
                      <a16:creationId xmlns:a16="http://schemas.microsoft.com/office/drawing/2014/main" xmlns="" id="{50773FA4-CDD1-4F43-805F-9F65F84B2EEE}"/>
                    </a:ext>
                  </a:extLst>
                </p:cNvPr>
                <p:cNvSpPr/>
                <p:nvPr/>
              </p:nvSpPr>
              <p:spPr bwMode="auto">
                <a:xfrm>
                  <a:off x="9643331" y="5319979"/>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0" name="Rectangle 109">
                  <a:extLst>
                    <a:ext uri="{FF2B5EF4-FFF2-40B4-BE49-F238E27FC236}">
                      <a16:creationId xmlns:a16="http://schemas.microsoft.com/office/drawing/2014/main" xmlns="" id="{50323CCE-7EA8-4F99-B5D9-0001971EAE64}"/>
                    </a:ext>
                  </a:extLst>
                </p:cNvPr>
                <p:cNvSpPr/>
                <p:nvPr/>
              </p:nvSpPr>
              <p:spPr bwMode="auto">
                <a:xfrm>
                  <a:off x="9643331" y="5569352"/>
                  <a:ext cx="88021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grpSp>
        <p:nvGrpSpPr>
          <p:cNvPr id="126" name="Group 125">
            <a:extLst>
              <a:ext uri="{FF2B5EF4-FFF2-40B4-BE49-F238E27FC236}">
                <a16:creationId xmlns:a16="http://schemas.microsoft.com/office/drawing/2014/main" xmlns="" id="{99B7132F-8D88-4D35-97C0-8BCB63F46F5E}"/>
              </a:ext>
            </a:extLst>
          </p:cNvPr>
          <p:cNvGrpSpPr/>
          <p:nvPr/>
        </p:nvGrpSpPr>
        <p:grpSpPr>
          <a:xfrm>
            <a:off x="270534" y="6497998"/>
            <a:ext cx="2297279" cy="138499"/>
            <a:chOff x="270533" y="6498014"/>
            <a:chExt cx="2297278" cy="138499"/>
          </a:xfrm>
        </p:grpSpPr>
        <p:sp>
          <p:nvSpPr>
            <p:cNvPr id="127" name="TextBox 126">
              <a:extLst>
                <a:ext uri="{FF2B5EF4-FFF2-40B4-BE49-F238E27FC236}">
                  <a16:creationId xmlns:a16="http://schemas.microsoft.com/office/drawing/2014/main" xmlns="" id="{54F456AE-652D-4535-B36D-F0893FE7060A}"/>
                </a:ext>
              </a:extLst>
            </p:cNvPr>
            <p:cNvSpPr txBox="1"/>
            <p:nvPr/>
          </p:nvSpPr>
          <p:spPr>
            <a:xfrm>
              <a:off x="556132" y="6498014"/>
              <a:ext cx="2011679" cy="138499"/>
            </a:xfrm>
            <a:prstGeom prst="rect">
              <a:avLst/>
            </a:prstGeom>
            <a:noFill/>
          </p:spPr>
          <p:txBody>
            <a:bodyPr wrap="square" lIns="0" tIns="0" rIns="0" bIns="0" rtlCol="0" anchor="ctr">
              <a:spAutoFit/>
            </a:bodyPr>
            <a:lstStyle/>
            <a:p>
              <a:pPr defTabSz="914377">
                <a:lnSpc>
                  <a:spcPct val="90000"/>
                </a:lnSpc>
                <a:spcAft>
                  <a:spcPts val="600"/>
                </a:spcAft>
                <a:defRPr/>
              </a:pPr>
              <a:r>
                <a:rPr lang="en-US" sz="1000" kern="0" dirty="0">
                  <a:solidFill>
                    <a:srgbClr val="227B6D"/>
                  </a:solidFill>
                  <a:latin typeface="Arial" panose="020B0604020202020204" pitchFamily="34" charset="0"/>
                  <a:cs typeface="Arial" panose="020B0604020202020204" pitchFamily="34" charset="0"/>
                </a:rPr>
                <a:t>Example – Contoso Connected Car</a:t>
              </a:r>
            </a:p>
          </p:txBody>
        </p:sp>
        <p:pic>
          <p:nvPicPr>
            <p:cNvPr id="128" name="Picture 54">
              <a:extLst>
                <a:ext uri="{FF2B5EF4-FFF2-40B4-BE49-F238E27FC236}">
                  <a16:creationId xmlns:a16="http://schemas.microsoft.com/office/drawing/2014/main" xmlns="" id="{B0797360-1014-42C4-9B9B-28E4EBCC4E7A}"/>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
        <p:nvSpPr>
          <p:cNvPr id="63" name="Rectangle 62">
            <a:extLst>
              <a:ext uri="{FF2B5EF4-FFF2-40B4-BE49-F238E27FC236}">
                <a16:creationId xmlns:a16="http://schemas.microsoft.com/office/drawing/2014/main" xmlns="" id="{DD0EAD9A-328D-49A0-A4D4-EEF3757BE96B}"/>
              </a:ext>
            </a:extLst>
          </p:cNvPr>
          <p:cNvSpPr/>
          <p:nvPr/>
        </p:nvSpPr>
        <p:spPr bwMode="auto">
          <a:xfrm>
            <a:off x="381225" y="1616957"/>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4" name="Rectangle 63">
            <a:extLst>
              <a:ext uri="{FF2B5EF4-FFF2-40B4-BE49-F238E27FC236}">
                <a16:creationId xmlns:a16="http://schemas.microsoft.com/office/drawing/2014/main" xmlns="" id="{69A90CC1-DE91-4987-8642-612E0585CD90}"/>
              </a:ext>
            </a:extLst>
          </p:cNvPr>
          <p:cNvSpPr/>
          <p:nvPr/>
        </p:nvSpPr>
        <p:spPr bwMode="auto">
          <a:xfrm>
            <a:off x="6936140" y="1561552"/>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xmlns="" val="14770525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xmlns="" id="{31211329-B3E0-49B5-B978-334ABE4F9657}"/>
              </a:ext>
            </a:extLst>
          </p:cNvPr>
          <p:cNvGrpSpPr/>
          <p:nvPr/>
        </p:nvGrpSpPr>
        <p:grpSpPr>
          <a:xfrm>
            <a:off x="7102296" y="4660871"/>
            <a:ext cx="4765005" cy="1336480"/>
            <a:chOff x="-24243" y="4673773"/>
            <a:chExt cx="4765005" cy="1336479"/>
          </a:xfrm>
        </p:grpSpPr>
        <p:grpSp>
          <p:nvGrpSpPr>
            <p:cNvPr id="65" name="Group 64">
              <a:extLst>
                <a:ext uri="{FF2B5EF4-FFF2-40B4-BE49-F238E27FC236}">
                  <a16:creationId xmlns:a16="http://schemas.microsoft.com/office/drawing/2014/main" xmlns="" id="{74417325-D748-4C8F-B3D6-502C277EF0E1}"/>
                </a:ext>
              </a:extLst>
            </p:cNvPr>
            <p:cNvGrpSpPr/>
            <p:nvPr/>
          </p:nvGrpSpPr>
          <p:grpSpPr>
            <a:xfrm>
              <a:off x="-24243" y="5075722"/>
              <a:ext cx="2055295" cy="934530"/>
              <a:chOff x="7940454" y="4724493"/>
              <a:chExt cx="2473059" cy="1124485"/>
            </a:xfrm>
          </p:grpSpPr>
          <p:grpSp>
            <p:nvGrpSpPr>
              <p:cNvPr id="80" name="Group 79">
                <a:extLst>
                  <a:ext uri="{FF2B5EF4-FFF2-40B4-BE49-F238E27FC236}">
                    <a16:creationId xmlns:a16="http://schemas.microsoft.com/office/drawing/2014/main" xmlns="" id="{DFDE23F4-D145-4085-B070-17817C80E0E9}"/>
                  </a:ext>
                </a:extLst>
              </p:cNvPr>
              <p:cNvGrpSpPr/>
              <p:nvPr/>
            </p:nvGrpSpPr>
            <p:grpSpPr>
              <a:xfrm>
                <a:off x="7940454" y="4724493"/>
                <a:ext cx="1375338" cy="1124485"/>
                <a:chOff x="7463080" y="4724493"/>
                <a:chExt cx="1375338" cy="1124485"/>
              </a:xfrm>
            </p:grpSpPr>
            <p:sp>
              <p:nvSpPr>
                <p:cNvPr id="87" name="TextBox 86">
                  <a:extLst>
                    <a:ext uri="{FF2B5EF4-FFF2-40B4-BE49-F238E27FC236}">
                      <a16:creationId xmlns:a16="http://schemas.microsoft.com/office/drawing/2014/main" xmlns="" id="{265EB9AD-3599-41EC-A2C4-23F5EBE3B13B}"/>
                    </a:ext>
                  </a:extLst>
                </p:cNvPr>
                <p:cNvSpPr txBox="1"/>
                <p:nvPr/>
              </p:nvSpPr>
              <p:spPr>
                <a:xfrm>
                  <a:off x="7463086" y="4724493"/>
                  <a:ext cx="1375332" cy="350275"/>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C49E27EB-2018-05</a:t>
                  </a:r>
                </a:p>
              </p:txBody>
            </p:sp>
            <p:sp>
              <p:nvSpPr>
                <p:cNvPr id="88" name="TextBox 87">
                  <a:extLst>
                    <a:ext uri="{FF2B5EF4-FFF2-40B4-BE49-F238E27FC236}">
                      <a16:creationId xmlns:a16="http://schemas.microsoft.com/office/drawing/2014/main" xmlns="" id="{DC81F6CB-C799-4194-920A-986A1678F0C9}"/>
                    </a:ext>
                  </a:extLst>
                </p:cNvPr>
                <p:cNvSpPr txBox="1"/>
                <p:nvPr/>
              </p:nvSpPr>
              <p:spPr>
                <a:xfrm>
                  <a:off x="7463086" y="4982561"/>
                  <a:ext cx="1375330"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C49E27EB-2018-06</a:t>
                  </a:r>
                </a:p>
              </p:txBody>
            </p:sp>
            <p:sp>
              <p:nvSpPr>
                <p:cNvPr id="89" name="TextBox 88">
                  <a:extLst>
                    <a:ext uri="{FF2B5EF4-FFF2-40B4-BE49-F238E27FC236}">
                      <a16:creationId xmlns:a16="http://schemas.microsoft.com/office/drawing/2014/main" xmlns="" id="{BAF0C34B-8674-4899-B7E2-D978DE32B186}"/>
                    </a:ext>
                  </a:extLst>
                </p:cNvPr>
                <p:cNvSpPr txBox="1"/>
                <p:nvPr/>
              </p:nvSpPr>
              <p:spPr>
                <a:xfrm>
                  <a:off x="7463086" y="5240631"/>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4376B4BC-2018-05</a:t>
                  </a:r>
                </a:p>
              </p:txBody>
            </p:sp>
            <p:sp>
              <p:nvSpPr>
                <p:cNvPr id="90" name="TextBox 89">
                  <a:extLst>
                    <a:ext uri="{FF2B5EF4-FFF2-40B4-BE49-F238E27FC236}">
                      <a16:creationId xmlns:a16="http://schemas.microsoft.com/office/drawing/2014/main" xmlns="" id="{43230AD9-22DC-4756-8C55-EAEF65845121}"/>
                    </a:ext>
                  </a:extLst>
                </p:cNvPr>
                <p:cNvSpPr txBox="1"/>
                <p:nvPr/>
              </p:nvSpPr>
              <p:spPr>
                <a:xfrm>
                  <a:off x="7463080" y="5498702"/>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4376B4BC-2018-06</a:t>
                  </a:r>
                </a:p>
              </p:txBody>
            </p:sp>
          </p:grpSp>
          <p:cxnSp>
            <p:nvCxnSpPr>
              <p:cNvPr id="81" name="Straight Connector 80">
                <a:extLst>
                  <a:ext uri="{FF2B5EF4-FFF2-40B4-BE49-F238E27FC236}">
                    <a16:creationId xmlns:a16="http://schemas.microsoft.com/office/drawing/2014/main" xmlns="" id="{D33A1717-9FAA-4BC3-B391-65C6B9B4575B}"/>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xmlns="" id="{A0EE2664-EB5F-4D04-B2B3-9A84EAA80588}"/>
                  </a:ext>
                </a:extLst>
              </p:cNvPr>
              <p:cNvGrpSpPr/>
              <p:nvPr/>
            </p:nvGrpSpPr>
            <p:grpSpPr>
              <a:xfrm>
                <a:off x="9643329" y="4821235"/>
                <a:ext cx="770184" cy="930997"/>
                <a:chOff x="9643329" y="4821235"/>
                <a:chExt cx="770184" cy="930997"/>
              </a:xfrm>
            </p:grpSpPr>
            <p:sp>
              <p:nvSpPr>
                <p:cNvPr id="83" name="Rectangle 82">
                  <a:extLst>
                    <a:ext uri="{FF2B5EF4-FFF2-40B4-BE49-F238E27FC236}">
                      <a16:creationId xmlns:a16="http://schemas.microsoft.com/office/drawing/2014/main" xmlns="" id="{DE93C7C0-D1DD-48B0-A731-74205ABDB625}"/>
                    </a:ext>
                  </a:extLst>
                </p:cNvPr>
                <p:cNvSpPr/>
                <p:nvPr/>
              </p:nvSpPr>
              <p:spPr bwMode="auto">
                <a:xfrm>
                  <a:off x="9643329" y="4821235"/>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4" name="Rectangle 83">
                  <a:extLst>
                    <a:ext uri="{FF2B5EF4-FFF2-40B4-BE49-F238E27FC236}">
                      <a16:creationId xmlns:a16="http://schemas.microsoft.com/office/drawing/2014/main" xmlns="" id="{4F14B0AA-6A8F-410E-8F8D-DB17F417F1C4}"/>
                    </a:ext>
                  </a:extLst>
                </p:cNvPr>
                <p:cNvSpPr/>
                <p:nvPr/>
              </p:nvSpPr>
              <p:spPr bwMode="auto">
                <a:xfrm>
                  <a:off x="9643331" y="5070606"/>
                  <a:ext cx="66015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5" name="Rectangle 84">
                  <a:extLst>
                    <a:ext uri="{FF2B5EF4-FFF2-40B4-BE49-F238E27FC236}">
                      <a16:creationId xmlns:a16="http://schemas.microsoft.com/office/drawing/2014/main" xmlns="" id="{2DE93D50-7F1E-43D8-BF96-444A873039A7}"/>
                    </a:ext>
                  </a:extLst>
                </p:cNvPr>
                <p:cNvSpPr/>
                <p:nvPr/>
              </p:nvSpPr>
              <p:spPr bwMode="auto">
                <a:xfrm>
                  <a:off x="9643331" y="5319979"/>
                  <a:ext cx="55013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6" name="Rectangle 85">
                  <a:extLst>
                    <a:ext uri="{FF2B5EF4-FFF2-40B4-BE49-F238E27FC236}">
                      <a16:creationId xmlns:a16="http://schemas.microsoft.com/office/drawing/2014/main" xmlns="" id="{3B882986-F56D-42D8-83D3-846424790927}"/>
                    </a:ext>
                  </a:extLst>
                </p:cNvPr>
                <p:cNvSpPr/>
                <p:nvPr/>
              </p:nvSpPr>
              <p:spPr bwMode="auto">
                <a:xfrm>
                  <a:off x="9643331" y="5569352"/>
                  <a:ext cx="66015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66" name="Text Placeholder 4">
              <a:extLst>
                <a:ext uri="{FF2B5EF4-FFF2-40B4-BE49-F238E27FC236}">
                  <a16:creationId xmlns:a16="http://schemas.microsoft.com/office/drawing/2014/main" xmlns="" id="{96643400-C4F5-43F2-AF90-33E4FCDFE6AC}"/>
                </a:ext>
              </a:extLst>
            </p:cNvPr>
            <p:cNvSpPr txBox="1">
              <a:spLocks/>
            </p:cNvSpPr>
            <p:nvPr/>
          </p:nvSpPr>
          <p:spPr>
            <a:xfrm>
              <a:off x="269240"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67" name="Text Placeholder 4">
              <a:extLst>
                <a:ext uri="{FF2B5EF4-FFF2-40B4-BE49-F238E27FC236}">
                  <a16:creationId xmlns:a16="http://schemas.microsoft.com/office/drawing/2014/main" xmlns="" id="{2470E9E8-EFA8-41CA-8106-BEF08AE4780E}"/>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68" name="Group 67">
              <a:extLst>
                <a:ext uri="{FF2B5EF4-FFF2-40B4-BE49-F238E27FC236}">
                  <a16:creationId xmlns:a16="http://schemas.microsoft.com/office/drawing/2014/main" xmlns="" id="{EEC1CE18-69E5-48EA-A3C6-F760E46F9E00}"/>
                </a:ext>
              </a:extLst>
            </p:cNvPr>
            <p:cNvGrpSpPr/>
            <p:nvPr/>
          </p:nvGrpSpPr>
          <p:grpSpPr>
            <a:xfrm>
              <a:off x="2389881" y="5075718"/>
              <a:ext cx="2055297" cy="934530"/>
              <a:chOff x="7940454" y="4724492"/>
              <a:chExt cx="2473061" cy="1124486"/>
            </a:xfrm>
          </p:grpSpPr>
          <p:grpSp>
            <p:nvGrpSpPr>
              <p:cNvPr id="69" name="Group 68">
                <a:extLst>
                  <a:ext uri="{FF2B5EF4-FFF2-40B4-BE49-F238E27FC236}">
                    <a16:creationId xmlns:a16="http://schemas.microsoft.com/office/drawing/2014/main" xmlns="" id="{E09FB11C-0F4F-45C9-B888-A3C62999DB0C}"/>
                  </a:ext>
                </a:extLst>
              </p:cNvPr>
              <p:cNvGrpSpPr/>
              <p:nvPr/>
            </p:nvGrpSpPr>
            <p:grpSpPr>
              <a:xfrm>
                <a:off x="7940454" y="4724492"/>
                <a:ext cx="1375338" cy="1124486"/>
                <a:chOff x="7463080" y="4724492"/>
                <a:chExt cx="1375338" cy="1124486"/>
              </a:xfrm>
            </p:grpSpPr>
            <p:sp>
              <p:nvSpPr>
                <p:cNvPr id="76" name="TextBox 75">
                  <a:extLst>
                    <a:ext uri="{FF2B5EF4-FFF2-40B4-BE49-F238E27FC236}">
                      <a16:creationId xmlns:a16="http://schemas.microsoft.com/office/drawing/2014/main" xmlns="" id="{EC4D963D-DFBA-44A9-B6A3-78921E92A133}"/>
                    </a:ext>
                  </a:extLst>
                </p:cNvPr>
                <p:cNvSpPr txBox="1"/>
                <p:nvPr/>
              </p:nvSpPr>
              <p:spPr>
                <a:xfrm>
                  <a:off x="7463080" y="4724492"/>
                  <a:ext cx="1375332" cy="350275"/>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C49E27EB-2018-05</a:t>
                  </a:r>
                </a:p>
              </p:txBody>
            </p:sp>
            <p:sp>
              <p:nvSpPr>
                <p:cNvPr id="77" name="TextBox 76">
                  <a:extLst>
                    <a:ext uri="{FF2B5EF4-FFF2-40B4-BE49-F238E27FC236}">
                      <a16:creationId xmlns:a16="http://schemas.microsoft.com/office/drawing/2014/main" xmlns="" id="{D36107D7-15F6-47DC-AF1E-4D0F5478887C}"/>
                    </a:ext>
                  </a:extLst>
                </p:cNvPr>
                <p:cNvSpPr txBox="1"/>
                <p:nvPr/>
              </p:nvSpPr>
              <p:spPr>
                <a:xfrm>
                  <a:off x="7463086" y="4982562"/>
                  <a:ext cx="1375330"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C49E27EB-2018-06</a:t>
                  </a:r>
                </a:p>
              </p:txBody>
            </p:sp>
            <p:sp>
              <p:nvSpPr>
                <p:cNvPr id="78" name="TextBox 77">
                  <a:extLst>
                    <a:ext uri="{FF2B5EF4-FFF2-40B4-BE49-F238E27FC236}">
                      <a16:creationId xmlns:a16="http://schemas.microsoft.com/office/drawing/2014/main" xmlns="" id="{2A7B84C1-51EE-42A0-AD6E-26DFE049498E}"/>
                    </a:ext>
                  </a:extLst>
                </p:cNvPr>
                <p:cNvSpPr txBox="1"/>
                <p:nvPr/>
              </p:nvSpPr>
              <p:spPr>
                <a:xfrm>
                  <a:off x="7463086" y="5240632"/>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4376B4BC-2018-05</a:t>
                  </a:r>
                </a:p>
              </p:txBody>
            </p:sp>
            <p:sp>
              <p:nvSpPr>
                <p:cNvPr id="79" name="TextBox 78">
                  <a:extLst>
                    <a:ext uri="{FF2B5EF4-FFF2-40B4-BE49-F238E27FC236}">
                      <a16:creationId xmlns:a16="http://schemas.microsoft.com/office/drawing/2014/main" xmlns="" id="{DF9B4A27-5905-4171-9B0C-EB7EBCA37439}"/>
                    </a:ext>
                  </a:extLst>
                </p:cNvPr>
                <p:cNvSpPr txBox="1"/>
                <p:nvPr/>
              </p:nvSpPr>
              <p:spPr>
                <a:xfrm>
                  <a:off x="7463086" y="5498702"/>
                  <a:ext cx="1375332" cy="350276"/>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4376B4BC-2018-06</a:t>
                  </a:r>
                </a:p>
              </p:txBody>
            </p:sp>
          </p:grpSp>
          <p:cxnSp>
            <p:nvCxnSpPr>
              <p:cNvPr id="70" name="Straight Connector 69">
                <a:extLst>
                  <a:ext uri="{FF2B5EF4-FFF2-40B4-BE49-F238E27FC236}">
                    <a16:creationId xmlns:a16="http://schemas.microsoft.com/office/drawing/2014/main" xmlns="" id="{A4674573-A47A-4005-919E-302DC6A28D32}"/>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xmlns="" id="{8A9850A1-16AA-4D8A-B82E-0029985258B9}"/>
                  </a:ext>
                </a:extLst>
              </p:cNvPr>
              <p:cNvGrpSpPr/>
              <p:nvPr/>
            </p:nvGrpSpPr>
            <p:grpSpPr>
              <a:xfrm>
                <a:off x="9643331" y="4821235"/>
                <a:ext cx="770184" cy="930997"/>
                <a:chOff x="9643331" y="4821235"/>
                <a:chExt cx="770184" cy="930997"/>
              </a:xfrm>
            </p:grpSpPr>
            <p:sp>
              <p:nvSpPr>
                <p:cNvPr id="72" name="Rectangle 71">
                  <a:extLst>
                    <a:ext uri="{FF2B5EF4-FFF2-40B4-BE49-F238E27FC236}">
                      <a16:creationId xmlns:a16="http://schemas.microsoft.com/office/drawing/2014/main" xmlns="" id="{FBEAE555-0EAB-4458-9B64-D57208F9CBB5}"/>
                    </a:ext>
                  </a:extLst>
                </p:cNvPr>
                <p:cNvSpPr/>
                <p:nvPr/>
              </p:nvSpPr>
              <p:spPr bwMode="auto">
                <a:xfrm>
                  <a:off x="9643331" y="4821235"/>
                  <a:ext cx="110026"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3" name="Rectangle 72">
                  <a:extLst>
                    <a:ext uri="{FF2B5EF4-FFF2-40B4-BE49-F238E27FC236}">
                      <a16:creationId xmlns:a16="http://schemas.microsoft.com/office/drawing/2014/main" xmlns="" id="{A34F8FE0-7891-4F3C-9B99-6C2F5F29E9FB}"/>
                    </a:ext>
                  </a:extLst>
                </p:cNvPr>
                <p:cNvSpPr/>
                <p:nvPr/>
              </p:nvSpPr>
              <p:spPr bwMode="auto">
                <a:xfrm>
                  <a:off x="9643331" y="5070606"/>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4" name="Rectangle 73">
                  <a:extLst>
                    <a:ext uri="{FF2B5EF4-FFF2-40B4-BE49-F238E27FC236}">
                      <a16:creationId xmlns:a16="http://schemas.microsoft.com/office/drawing/2014/main" xmlns="" id="{D92D650D-8E73-4E4E-BB98-9EB5E684974A}"/>
                    </a:ext>
                  </a:extLst>
                </p:cNvPr>
                <p:cNvSpPr/>
                <p:nvPr/>
              </p:nvSpPr>
              <p:spPr bwMode="auto">
                <a:xfrm>
                  <a:off x="9643331" y="5319979"/>
                  <a:ext cx="22005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5" name="Rectangle 74">
                  <a:extLst>
                    <a:ext uri="{FF2B5EF4-FFF2-40B4-BE49-F238E27FC236}">
                      <a16:creationId xmlns:a16="http://schemas.microsoft.com/office/drawing/2014/main" xmlns="" id="{CBF9CEE8-3D2A-44F5-B694-D68586C09D2D}"/>
                    </a:ext>
                  </a:extLst>
                </p:cNvPr>
                <p:cNvSpPr/>
                <p:nvPr/>
              </p:nvSpPr>
              <p:spPr bwMode="auto">
                <a:xfrm>
                  <a:off x="9643331" y="5569352"/>
                  <a:ext cx="66015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sp>
        <p:nvSpPr>
          <p:cNvPr id="2" name="Title 1">
            <a:extLst>
              <a:ext uri="{FF2B5EF4-FFF2-40B4-BE49-F238E27FC236}">
                <a16:creationId xmlns:a16="http://schemas.microsoft.com/office/drawing/2014/main" xmlns="" id="{E36F44B0-691F-4AC3-844D-213EEDFCB55A}"/>
              </a:ext>
            </a:extLst>
          </p:cNvPr>
          <p:cNvSpPr>
            <a:spLocks noGrp="1"/>
          </p:cNvSpPr>
          <p:nvPr>
            <p:ph type="title"/>
          </p:nvPr>
        </p:nvSpPr>
        <p:spPr/>
        <p:txBody>
          <a:bodyPr/>
          <a:lstStyle/>
          <a:p>
            <a:r>
              <a:rPr lang="en-US"/>
              <a:t>Partition Key Choices</a:t>
            </a:r>
          </a:p>
        </p:txBody>
      </p:sp>
      <p:sp>
        <p:nvSpPr>
          <p:cNvPr id="4" name="Text Placeholder 4">
            <a:extLst>
              <a:ext uri="{FF2B5EF4-FFF2-40B4-BE49-F238E27FC236}">
                <a16:creationId xmlns:a16="http://schemas.microsoft.com/office/drawing/2014/main" xmlns="" id="{FF6F45E6-040C-43A1-9965-73426F3CC359}"/>
              </a:ext>
            </a:extLst>
          </p:cNvPr>
          <p:cNvSpPr>
            <a:spLocks noGrp="1"/>
          </p:cNvSpPr>
          <p:nvPr>
            <p:ph type="body" sz="quarter" idx="10"/>
          </p:nvPr>
        </p:nvSpPr>
        <p:spPr>
          <a:xfrm>
            <a:off x="269239" y="1925685"/>
            <a:ext cx="4572000" cy="2152897"/>
          </a:xfrm>
        </p:spPr>
        <p:txBody>
          <a:bodyPr vert="horz" wrap="square" lIns="91440" tIns="45720" rIns="91440" bIns="45720" rtlCol="0" anchor="t">
            <a:spAutoFit/>
          </a:bodyPr>
          <a:lstStyle/>
          <a:p>
            <a:pPr lvl="0" algn="ctr"/>
            <a:r>
              <a:rPr lang="en-US" sz="1600" dirty="0"/>
              <a:t>DEVICE ID (e.g. Device123)</a:t>
            </a:r>
            <a:endParaRPr lang="en-US" dirty="0">
              <a:solidFill>
                <a:srgbClr val="0078D7"/>
              </a:solidFill>
            </a:endParaRPr>
          </a:p>
          <a:p>
            <a:pPr lvl="0" algn="ctr"/>
            <a:endParaRPr lang="en-US" sz="1500" dirty="0">
              <a:solidFill>
                <a:srgbClr val="0078D7"/>
              </a:solidFill>
            </a:endParaRPr>
          </a:p>
          <a:p>
            <a:pPr lvl="0" algn="ctr"/>
            <a:r>
              <a:rPr lang="en-US" sz="1500" b="0" dirty="0">
                <a:solidFill>
                  <a:srgbClr val="505050"/>
                </a:solidFill>
              </a:rPr>
              <a:t>Each car would have a unique device ID. This creates a large number of partition key values and would have a significant amount of granularity.</a:t>
            </a:r>
          </a:p>
          <a:p>
            <a:pPr lvl="0" algn="ctr"/>
            <a:r>
              <a:rPr lang="en-US" sz="1500" b="0" dirty="0">
                <a:solidFill>
                  <a:srgbClr val="505050"/>
                </a:solidFill>
              </a:rPr>
              <a:t>Depending on how many transactions occur per vehicle, it is possible to a specific partition key that reaches the storage limit per partition key</a:t>
            </a:r>
            <a:endParaRPr lang="en-US" sz="1500" dirty="0"/>
          </a:p>
        </p:txBody>
      </p:sp>
      <p:sp>
        <p:nvSpPr>
          <p:cNvPr id="55" name="Text Placeholder 4">
            <a:extLst>
              <a:ext uri="{FF2B5EF4-FFF2-40B4-BE49-F238E27FC236}">
                <a16:creationId xmlns:a16="http://schemas.microsoft.com/office/drawing/2014/main" xmlns="" id="{7E8D2A0F-F07A-4C01-8D7D-1D0B9F791FE2}"/>
              </a:ext>
            </a:extLst>
          </p:cNvPr>
          <p:cNvSpPr txBox="1">
            <a:spLocks/>
          </p:cNvSpPr>
          <p:nvPr/>
        </p:nvSpPr>
        <p:spPr>
          <a:xfrm>
            <a:off x="7353080" y="1925685"/>
            <a:ext cx="4572000" cy="2785378"/>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600" dirty="0">
                <a:solidFill>
                  <a:schemeClr val="tx1"/>
                </a:solidFill>
                <a:latin typeface="Arial" panose="020B0604020202020204" pitchFamily="34" charset="0"/>
                <a:cs typeface="Arial" panose="020B0604020202020204" pitchFamily="34" charset="0"/>
              </a:rPr>
              <a:t>COMPOSITE KEY (Device ID + Time)</a:t>
            </a:r>
            <a:endParaRPr lang="en-US" dirty="0">
              <a:solidFill>
                <a:schemeClr val="tx1"/>
              </a:solidFill>
              <a:latin typeface="Arial" panose="020B0604020202020204" pitchFamily="34" charset="0"/>
              <a:cs typeface="Arial" panose="020B0604020202020204" pitchFamily="34" charset="0"/>
            </a:endParaRPr>
          </a:p>
          <a:p>
            <a:pPr algn="ctr" defTabSz="914344">
              <a:defRPr/>
            </a:pPr>
            <a:endParaRPr lang="en-US" sz="1500" dirty="0">
              <a:solidFill>
                <a:srgbClr val="0078D7"/>
              </a:solidFill>
              <a:latin typeface="Arial" panose="020B0604020202020204" pitchFamily="34" charset="0"/>
              <a:cs typeface="Arial" panose="020B0604020202020204" pitchFamily="34" charset="0"/>
            </a:endParaRPr>
          </a:p>
          <a:p>
            <a:pPr algn="ctr" defTabSz="914344">
              <a:defRPr/>
            </a:pPr>
            <a:r>
              <a:rPr lang="en-US" sz="1500" b="0" dirty="0">
                <a:solidFill>
                  <a:srgbClr val="505050"/>
                </a:solidFill>
                <a:latin typeface="Arial" panose="020B0604020202020204" pitchFamily="34" charset="0"/>
                <a:cs typeface="Arial" panose="020B0604020202020204" pitchFamily="34" charset="0"/>
              </a:rPr>
              <a:t>This composite option increases the granularity of partition key values by combining the current month and a device ID. Specific partition key values have less of a risk of hitting storage limitations as they only relate to a single month of data for a specific vehicle.</a:t>
            </a:r>
          </a:p>
          <a:p>
            <a:pPr algn="ctr" defTabSz="914344">
              <a:defRPr/>
            </a:pPr>
            <a:r>
              <a:rPr lang="en-US" sz="1500" b="0" dirty="0">
                <a:solidFill>
                  <a:srgbClr val="505050"/>
                </a:solidFill>
                <a:latin typeface="Arial" panose="020B0604020202020204" pitchFamily="34" charset="0"/>
                <a:cs typeface="Arial" panose="020B0604020202020204" pitchFamily="34" charset="0"/>
              </a:rPr>
              <a:t>Throughput in this example would be distributed more to logical partition key values for the current month.</a:t>
            </a:r>
          </a:p>
        </p:txBody>
      </p:sp>
      <p:pic>
        <p:nvPicPr>
          <p:cNvPr id="59" name="Picture 60">
            <a:extLst>
              <a:ext uri="{FF2B5EF4-FFF2-40B4-BE49-F238E27FC236}">
                <a16:creationId xmlns:a16="http://schemas.microsoft.com/office/drawing/2014/main" xmlns="" id="{A69ABA1E-564D-4FE5-ADFC-3FD94A54B33A}"/>
              </a:ext>
            </a:extLst>
          </p:cNvPr>
          <p:cNvPicPr>
            <a:picLocks noChangeAspect="1"/>
          </p:cNvPicPr>
          <p:nvPr/>
        </p:nvPicPr>
        <p:blipFill>
          <a:blip r:embed="rId3"/>
          <a:stretch>
            <a:fillRect/>
          </a:stretch>
        </p:blipFill>
        <p:spPr>
          <a:xfrm>
            <a:off x="5376864" y="2900364"/>
            <a:ext cx="1438275" cy="1057275"/>
          </a:xfrm>
          <a:prstGeom prst="rect">
            <a:avLst/>
          </a:prstGeom>
        </p:spPr>
      </p:pic>
      <p:grpSp>
        <p:nvGrpSpPr>
          <p:cNvPr id="118" name="Group 117">
            <a:extLst>
              <a:ext uri="{FF2B5EF4-FFF2-40B4-BE49-F238E27FC236}">
                <a16:creationId xmlns:a16="http://schemas.microsoft.com/office/drawing/2014/main" xmlns="" id="{26A949F6-C1C3-4D9E-97CE-81972A2E6D6E}"/>
              </a:ext>
            </a:extLst>
          </p:cNvPr>
          <p:cNvGrpSpPr/>
          <p:nvPr/>
        </p:nvGrpSpPr>
        <p:grpSpPr>
          <a:xfrm>
            <a:off x="471879" y="4660870"/>
            <a:ext cx="4471523" cy="1325170"/>
            <a:chOff x="269239" y="4673773"/>
            <a:chExt cx="4471523" cy="1325169"/>
          </a:xfrm>
        </p:grpSpPr>
        <p:grpSp>
          <p:nvGrpSpPr>
            <p:cNvPr id="119" name="Group 118">
              <a:extLst>
                <a:ext uri="{FF2B5EF4-FFF2-40B4-BE49-F238E27FC236}">
                  <a16:creationId xmlns:a16="http://schemas.microsoft.com/office/drawing/2014/main" xmlns="" id="{D5717957-CBAC-448E-BAA5-B492EC31EA92}"/>
                </a:ext>
              </a:extLst>
            </p:cNvPr>
            <p:cNvGrpSpPr/>
            <p:nvPr/>
          </p:nvGrpSpPr>
          <p:grpSpPr>
            <a:xfrm>
              <a:off x="330985" y="5087022"/>
              <a:ext cx="1933907" cy="911920"/>
              <a:chOff x="8367892" y="4738093"/>
              <a:chExt cx="2326999" cy="1097280"/>
            </a:xfrm>
          </p:grpSpPr>
          <p:grpSp>
            <p:nvGrpSpPr>
              <p:cNvPr id="134" name="Group 133">
                <a:extLst>
                  <a:ext uri="{FF2B5EF4-FFF2-40B4-BE49-F238E27FC236}">
                    <a16:creationId xmlns:a16="http://schemas.microsoft.com/office/drawing/2014/main" xmlns="" id="{14A6C092-F0DB-42F3-A88D-5B591C49D19D}"/>
                  </a:ext>
                </a:extLst>
              </p:cNvPr>
              <p:cNvGrpSpPr/>
              <p:nvPr/>
            </p:nvGrpSpPr>
            <p:grpSpPr>
              <a:xfrm>
                <a:off x="8367892" y="4812062"/>
                <a:ext cx="914400" cy="949347"/>
                <a:chOff x="7890518" y="4812062"/>
                <a:chExt cx="914400" cy="949347"/>
              </a:xfrm>
            </p:grpSpPr>
            <p:sp>
              <p:nvSpPr>
                <p:cNvPr id="141" name="TextBox 140">
                  <a:extLst>
                    <a:ext uri="{FF2B5EF4-FFF2-40B4-BE49-F238E27FC236}">
                      <a16:creationId xmlns:a16="http://schemas.microsoft.com/office/drawing/2014/main" xmlns="" id="{FD13EC23-AABD-41F1-B1D8-1149AB1EC282}"/>
                    </a:ext>
                  </a:extLst>
                </p:cNvPr>
                <p:cNvSpPr txBox="1"/>
                <p:nvPr/>
              </p:nvSpPr>
              <p:spPr>
                <a:xfrm>
                  <a:off x="7890518" y="4812062"/>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a:t>
                  </a:r>
                </a:p>
              </p:txBody>
            </p:sp>
            <p:sp>
              <p:nvSpPr>
                <p:cNvPr id="142" name="TextBox 141">
                  <a:extLst>
                    <a:ext uri="{FF2B5EF4-FFF2-40B4-BE49-F238E27FC236}">
                      <a16:creationId xmlns:a16="http://schemas.microsoft.com/office/drawing/2014/main" xmlns="" id="{E53025CE-A4D3-4DF0-9E28-FF3A32826DE7}"/>
                    </a:ext>
                  </a:extLst>
                </p:cNvPr>
                <p:cNvSpPr txBox="1"/>
                <p:nvPr/>
              </p:nvSpPr>
              <p:spPr>
                <a:xfrm>
                  <a:off x="7890518" y="5070130"/>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FE53547A</a:t>
                  </a:r>
                </a:p>
              </p:txBody>
            </p:sp>
            <p:sp>
              <p:nvSpPr>
                <p:cNvPr id="143" name="TextBox 142">
                  <a:extLst>
                    <a:ext uri="{FF2B5EF4-FFF2-40B4-BE49-F238E27FC236}">
                      <a16:creationId xmlns:a16="http://schemas.microsoft.com/office/drawing/2014/main" xmlns="" id="{053EC840-B60C-4085-8DDE-5CB61308404D}"/>
                    </a:ext>
                  </a:extLst>
                </p:cNvPr>
                <p:cNvSpPr txBox="1"/>
                <p:nvPr/>
              </p:nvSpPr>
              <p:spPr>
                <a:xfrm>
                  <a:off x="7890518" y="532820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E84906BE</a:t>
                  </a:r>
                </a:p>
              </p:txBody>
            </p:sp>
            <p:sp>
              <p:nvSpPr>
                <p:cNvPr id="144" name="TextBox 143">
                  <a:extLst>
                    <a:ext uri="{FF2B5EF4-FFF2-40B4-BE49-F238E27FC236}">
                      <a16:creationId xmlns:a16="http://schemas.microsoft.com/office/drawing/2014/main" xmlns="" id="{1321D2D1-B76F-4C0F-B3BB-A090065ACBE0}"/>
                    </a:ext>
                  </a:extLst>
                </p:cNvPr>
                <p:cNvSpPr txBox="1"/>
                <p:nvPr/>
              </p:nvSpPr>
              <p:spPr>
                <a:xfrm>
                  <a:off x="7890518" y="558627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a:t>
                  </a:r>
                </a:p>
              </p:txBody>
            </p:sp>
          </p:grpSp>
          <p:cxnSp>
            <p:nvCxnSpPr>
              <p:cNvPr id="135" name="Straight Connector 134">
                <a:extLst>
                  <a:ext uri="{FF2B5EF4-FFF2-40B4-BE49-F238E27FC236}">
                    <a16:creationId xmlns:a16="http://schemas.microsoft.com/office/drawing/2014/main" xmlns="" id="{CD4DFF75-F219-476C-B14E-3D42EC624283}"/>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xmlns="" id="{80883BB4-F016-48A2-86F7-42AE60E46EFE}"/>
                  </a:ext>
                </a:extLst>
              </p:cNvPr>
              <p:cNvGrpSpPr/>
              <p:nvPr/>
            </p:nvGrpSpPr>
            <p:grpSpPr>
              <a:xfrm>
                <a:off x="9643331" y="4821235"/>
                <a:ext cx="1051560" cy="930997"/>
                <a:chOff x="9643331" y="4821235"/>
                <a:chExt cx="1051560" cy="930997"/>
              </a:xfrm>
            </p:grpSpPr>
            <p:sp>
              <p:nvSpPr>
                <p:cNvPr id="137" name="Rectangle 136">
                  <a:extLst>
                    <a:ext uri="{FF2B5EF4-FFF2-40B4-BE49-F238E27FC236}">
                      <a16:creationId xmlns:a16="http://schemas.microsoft.com/office/drawing/2014/main" xmlns="" id="{9CC7B5F3-B722-493F-9EBA-E75B231ABDFA}"/>
                    </a:ext>
                  </a:extLst>
                </p:cNvPr>
                <p:cNvSpPr/>
                <p:nvPr/>
              </p:nvSpPr>
              <p:spPr bwMode="auto">
                <a:xfrm>
                  <a:off x="9643331" y="4821235"/>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8" name="Rectangle 137">
                  <a:extLst>
                    <a:ext uri="{FF2B5EF4-FFF2-40B4-BE49-F238E27FC236}">
                      <a16:creationId xmlns:a16="http://schemas.microsoft.com/office/drawing/2014/main" xmlns="" id="{F09C447C-457D-4ED5-8AFD-419F4707012F}"/>
                    </a:ext>
                  </a:extLst>
                </p:cNvPr>
                <p:cNvSpPr/>
                <p:nvPr/>
              </p:nvSpPr>
              <p:spPr bwMode="auto">
                <a:xfrm>
                  <a:off x="9643331" y="5070607"/>
                  <a:ext cx="1051560"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39" name="Rectangle 138">
                  <a:extLst>
                    <a:ext uri="{FF2B5EF4-FFF2-40B4-BE49-F238E27FC236}">
                      <a16:creationId xmlns:a16="http://schemas.microsoft.com/office/drawing/2014/main" xmlns="" id="{3A2A6B59-A099-4E47-96EE-E93415BA3553}"/>
                    </a:ext>
                  </a:extLst>
                </p:cNvPr>
                <p:cNvSpPr/>
                <p:nvPr/>
              </p:nvSpPr>
              <p:spPr bwMode="auto">
                <a:xfrm>
                  <a:off x="9643331" y="5319979"/>
                  <a:ext cx="55013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40" name="Rectangle 139">
                  <a:extLst>
                    <a:ext uri="{FF2B5EF4-FFF2-40B4-BE49-F238E27FC236}">
                      <a16:creationId xmlns:a16="http://schemas.microsoft.com/office/drawing/2014/main" xmlns="" id="{58D8CEC3-33D8-41C8-87F1-B85833A9C961}"/>
                    </a:ext>
                  </a:extLst>
                </p:cNvPr>
                <p:cNvSpPr/>
                <p:nvPr/>
              </p:nvSpPr>
              <p:spPr bwMode="auto">
                <a:xfrm>
                  <a:off x="9643331" y="5569352"/>
                  <a:ext cx="880211"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sp>
          <p:nvSpPr>
            <p:cNvPr id="120" name="Text Placeholder 4">
              <a:extLst>
                <a:ext uri="{FF2B5EF4-FFF2-40B4-BE49-F238E27FC236}">
                  <a16:creationId xmlns:a16="http://schemas.microsoft.com/office/drawing/2014/main" xmlns="" id="{EBA9F23D-825D-4FD4-8A69-563F65A71889}"/>
                </a:ext>
              </a:extLst>
            </p:cNvPr>
            <p:cNvSpPr txBox="1">
              <a:spLocks/>
            </p:cNvSpPr>
            <p:nvPr/>
          </p:nvSpPr>
          <p:spPr>
            <a:xfrm>
              <a:off x="269239"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Storage Distribution</a:t>
              </a:r>
              <a:endParaRPr lang="en-US" sz="1200" b="0" dirty="0">
                <a:solidFill>
                  <a:srgbClr val="505050"/>
                </a:solidFill>
                <a:latin typeface="Arial" panose="020B0604020202020204" pitchFamily="34" charset="0"/>
                <a:cs typeface="Arial" panose="020B0604020202020204" pitchFamily="34" charset="0"/>
              </a:endParaRPr>
            </a:p>
          </p:txBody>
        </p:sp>
        <p:sp>
          <p:nvSpPr>
            <p:cNvPr id="121" name="Text Placeholder 4">
              <a:extLst>
                <a:ext uri="{FF2B5EF4-FFF2-40B4-BE49-F238E27FC236}">
                  <a16:creationId xmlns:a16="http://schemas.microsoft.com/office/drawing/2014/main" xmlns="" id="{A458CA22-21D0-4C6F-B78B-75E9BF071D8B}"/>
                </a:ext>
              </a:extLst>
            </p:cNvPr>
            <p:cNvSpPr txBox="1">
              <a:spLocks/>
            </p:cNvSpPr>
            <p:nvPr/>
          </p:nvSpPr>
          <p:spPr>
            <a:xfrm>
              <a:off x="2683362" y="4673773"/>
              <a:ext cx="2057400" cy="276999"/>
            </a:xfrm>
            <a:prstGeom prst="rect">
              <a:avLst/>
            </a:prstGeom>
            <a:noFill/>
          </p:spPr>
          <p:txBody>
            <a:bodyPr vert="horz" wrap="square" lIns="91440" tIns="45720" rIns="91440" bIns="45720" rtlCol="0" anchor="t">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344">
                <a:defRPr/>
              </a:pPr>
              <a:r>
                <a:rPr lang="en-US" sz="1200" dirty="0">
                  <a:solidFill>
                    <a:srgbClr val="0078D7"/>
                  </a:solidFill>
                  <a:latin typeface="Arial" panose="020B0604020202020204" pitchFamily="34" charset="0"/>
                  <a:cs typeface="Arial" panose="020B0604020202020204" pitchFamily="34" charset="0"/>
                </a:rPr>
                <a:t>Throughput Distribution</a:t>
              </a:r>
              <a:endParaRPr lang="en-US" sz="1200" b="0" dirty="0">
                <a:solidFill>
                  <a:srgbClr val="505050"/>
                </a:solidFill>
                <a:latin typeface="Arial" panose="020B0604020202020204" pitchFamily="34" charset="0"/>
                <a:cs typeface="Arial" panose="020B0604020202020204" pitchFamily="34" charset="0"/>
              </a:endParaRPr>
            </a:p>
          </p:txBody>
        </p:sp>
        <p:grpSp>
          <p:nvGrpSpPr>
            <p:cNvPr id="122" name="Group 121">
              <a:extLst>
                <a:ext uri="{FF2B5EF4-FFF2-40B4-BE49-F238E27FC236}">
                  <a16:creationId xmlns:a16="http://schemas.microsoft.com/office/drawing/2014/main" xmlns="" id="{4D16971B-BFA6-4425-99C4-B4CAAEE5FFFF}"/>
                </a:ext>
              </a:extLst>
            </p:cNvPr>
            <p:cNvGrpSpPr/>
            <p:nvPr/>
          </p:nvGrpSpPr>
          <p:grpSpPr>
            <a:xfrm>
              <a:off x="2745108" y="5087022"/>
              <a:ext cx="1882943" cy="911920"/>
              <a:chOff x="8367892" y="4738093"/>
              <a:chExt cx="2265676" cy="1097280"/>
            </a:xfrm>
          </p:grpSpPr>
          <p:grpSp>
            <p:nvGrpSpPr>
              <p:cNvPr id="123" name="Group 122">
                <a:extLst>
                  <a:ext uri="{FF2B5EF4-FFF2-40B4-BE49-F238E27FC236}">
                    <a16:creationId xmlns:a16="http://schemas.microsoft.com/office/drawing/2014/main" xmlns="" id="{338FD4E7-D64D-4F1E-9383-3FE8CC3F2BB4}"/>
                  </a:ext>
                </a:extLst>
              </p:cNvPr>
              <p:cNvGrpSpPr/>
              <p:nvPr/>
            </p:nvGrpSpPr>
            <p:grpSpPr>
              <a:xfrm>
                <a:off x="8367892" y="4812062"/>
                <a:ext cx="914400" cy="949347"/>
                <a:chOff x="7890518" y="4812062"/>
                <a:chExt cx="914400" cy="949347"/>
              </a:xfrm>
            </p:grpSpPr>
            <p:sp>
              <p:nvSpPr>
                <p:cNvPr id="130" name="TextBox 129">
                  <a:extLst>
                    <a:ext uri="{FF2B5EF4-FFF2-40B4-BE49-F238E27FC236}">
                      <a16:creationId xmlns:a16="http://schemas.microsoft.com/office/drawing/2014/main" xmlns="" id="{DFB9B4DA-5791-4CB4-B29A-75F4AB786211}"/>
                    </a:ext>
                  </a:extLst>
                </p:cNvPr>
                <p:cNvSpPr txBox="1"/>
                <p:nvPr/>
              </p:nvSpPr>
              <p:spPr>
                <a:xfrm>
                  <a:off x="7890518" y="4812062"/>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C49E27EB</a:t>
                  </a:r>
                </a:p>
              </p:txBody>
            </p:sp>
            <p:sp>
              <p:nvSpPr>
                <p:cNvPr id="131" name="TextBox 130">
                  <a:extLst>
                    <a:ext uri="{FF2B5EF4-FFF2-40B4-BE49-F238E27FC236}">
                      <a16:creationId xmlns:a16="http://schemas.microsoft.com/office/drawing/2014/main" xmlns="" id="{67C33B33-D536-4F7D-84F7-590AEBB1FC65}"/>
                    </a:ext>
                  </a:extLst>
                </p:cNvPr>
                <p:cNvSpPr txBox="1"/>
                <p:nvPr/>
              </p:nvSpPr>
              <p:spPr>
                <a:xfrm>
                  <a:off x="7890518" y="5070130"/>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FE53547A</a:t>
                  </a:r>
                </a:p>
              </p:txBody>
            </p:sp>
            <p:sp>
              <p:nvSpPr>
                <p:cNvPr id="132" name="TextBox 131">
                  <a:extLst>
                    <a:ext uri="{FF2B5EF4-FFF2-40B4-BE49-F238E27FC236}">
                      <a16:creationId xmlns:a16="http://schemas.microsoft.com/office/drawing/2014/main" xmlns="" id="{0F174926-EF01-4C6C-8D55-BE7A5BD1A367}"/>
                    </a:ext>
                  </a:extLst>
                </p:cNvPr>
                <p:cNvSpPr txBox="1"/>
                <p:nvPr/>
              </p:nvSpPr>
              <p:spPr>
                <a:xfrm>
                  <a:off x="7890518" y="532820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E84906BE</a:t>
                  </a:r>
                </a:p>
              </p:txBody>
            </p:sp>
            <p:sp>
              <p:nvSpPr>
                <p:cNvPr id="133" name="TextBox 132">
                  <a:extLst>
                    <a:ext uri="{FF2B5EF4-FFF2-40B4-BE49-F238E27FC236}">
                      <a16:creationId xmlns:a16="http://schemas.microsoft.com/office/drawing/2014/main" xmlns="" id="{19739BC1-388B-4071-ADBD-A2C3D1F1C1BA}"/>
                    </a:ext>
                  </a:extLst>
                </p:cNvPr>
                <p:cNvSpPr txBox="1"/>
                <p:nvPr/>
              </p:nvSpPr>
              <p:spPr>
                <a:xfrm>
                  <a:off x="7890518" y="5586271"/>
                  <a:ext cx="914400" cy="175138"/>
                </a:xfrm>
                <a:prstGeom prst="rect">
                  <a:avLst/>
                </a:prstGeom>
                <a:noFill/>
              </p:spPr>
              <p:txBody>
                <a:bodyPr wrap="square" lIns="0" tIns="0" rIns="0" bIns="0" rtlCol="0" anchor="ctr">
                  <a:spAutoFit/>
                </a:bodyPr>
                <a:lstStyle/>
                <a:p>
                  <a:pPr algn="r" defTabSz="914377">
                    <a:lnSpc>
                      <a:spcPct val="90000"/>
                    </a:lnSpc>
                    <a:spcAft>
                      <a:spcPts val="600"/>
                    </a:spcAft>
                    <a:defRPr/>
                  </a:pPr>
                  <a:r>
                    <a:rPr lang="en-US" sz="1051" dirty="0">
                      <a:gradFill>
                        <a:gsLst>
                          <a:gs pos="2917">
                            <a:srgbClr val="505050"/>
                          </a:gs>
                          <a:gs pos="30000">
                            <a:srgbClr val="505050"/>
                          </a:gs>
                        </a:gsLst>
                        <a:lin ang="5400000" scaled="0"/>
                      </a:gradFill>
                      <a:latin typeface="Arial" panose="020B0604020202020204" pitchFamily="34" charset="0"/>
                    </a:rPr>
                    <a:t>4376B4BC</a:t>
                  </a:r>
                </a:p>
              </p:txBody>
            </p:sp>
          </p:grpSp>
          <p:cxnSp>
            <p:nvCxnSpPr>
              <p:cNvPr id="124" name="Straight Connector 123">
                <a:extLst>
                  <a:ext uri="{FF2B5EF4-FFF2-40B4-BE49-F238E27FC236}">
                    <a16:creationId xmlns:a16="http://schemas.microsoft.com/office/drawing/2014/main" xmlns="" id="{6BA78BCC-0104-483A-A845-67EB7E46639B}"/>
                  </a:ext>
                </a:extLst>
              </p:cNvPr>
              <p:cNvCxnSpPr/>
              <p:nvPr/>
            </p:nvCxnSpPr>
            <p:spPr>
              <a:xfrm>
                <a:off x="9462812" y="4738093"/>
                <a:ext cx="0" cy="109728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xmlns="" id="{28C37342-7503-4387-B8ED-5E6F16406A05}"/>
                  </a:ext>
                </a:extLst>
              </p:cNvPr>
              <p:cNvGrpSpPr/>
              <p:nvPr/>
            </p:nvGrpSpPr>
            <p:grpSpPr>
              <a:xfrm>
                <a:off x="9643330" y="4821235"/>
                <a:ext cx="990238" cy="930997"/>
                <a:chOff x="9643330" y="4821235"/>
                <a:chExt cx="990238" cy="930997"/>
              </a:xfrm>
            </p:grpSpPr>
            <p:sp>
              <p:nvSpPr>
                <p:cNvPr id="126" name="Rectangle 125">
                  <a:extLst>
                    <a:ext uri="{FF2B5EF4-FFF2-40B4-BE49-F238E27FC236}">
                      <a16:creationId xmlns:a16="http://schemas.microsoft.com/office/drawing/2014/main" xmlns="" id="{CC1EE0A4-3554-4454-9D6A-FA1367A529B2}"/>
                    </a:ext>
                  </a:extLst>
                </p:cNvPr>
                <p:cNvSpPr/>
                <p:nvPr/>
              </p:nvSpPr>
              <p:spPr bwMode="auto">
                <a:xfrm>
                  <a:off x="9643331" y="4821235"/>
                  <a:ext cx="880212"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7" name="Rectangle 126">
                  <a:extLst>
                    <a:ext uri="{FF2B5EF4-FFF2-40B4-BE49-F238E27FC236}">
                      <a16:creationId xmlns:a16="http://schemas.microsoft.com/office/drawing/2014/main" xmlns="" id="{BA0888AB-A6CE-46DA-AF93-668A8A3B6B85}"/>
                    </a:ext>
                  </a:extLst>
                </p:cNvPr>
                <p:cNvSpPr/>
                <p:nvPr/>
              </p:nvSpPr>
              <p:spPr bwMode="auto">
                <a:xfrm>
                  <a:off x="9643332" y="5070606"/>
                  <a:ext cx="770184"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8" name="Rectangle 127">
                  <a:extLst>
                    <a:ext uri="{FF2B5EF4-FFF2-40B4-BE49-F238E27FC236}">
                      <a16:creationId xmlns:a16="http://schemas.microsoft.com/office/drawing/2014/main" xmlns="" id="{0C0AF0D2-02E0-4D25-BC64-F95E1120E3D6}"/>
                    </a:ext>
                  </a:extLst>
                </p:cNvPr>
                <p:cNvSpPr/>
                <p:nvPr/>
              </p:nvSpPr>
              <p:spPr bwMode="auto">
                <a:xfrm>
                  <a:off x="9643331" y="5319979"/>
                  <a:ext cx="660159"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29" name="Rectangle 128">
                  <a:extLst>
                    <a:ext uri="{FF2B5EF4-FFF2-40B4-BE49-F238E27FC236}">
                      <a16:creationId xmlns:a16="http://schemas.microsoft.com/office/drawing/2014/main" xmlns="" id="{C12D155E-E17E-4597-B6B1-064538E767C9}"/>
                    </a:ext>
                  </a:extLst>
                </p:cNvPr>
                <p:cNvSpPr/>
                <p:nvPr/>
              </p:nvSpPr>
              <p:spPr bwMode="auto">
                <a:xfrm>
                  <a:off x="9643330" y="5569352"/>
                  <a:ext cx="990238" cy="1828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defRPr/>
                  </a:pPr>
                  <a:endParaRPr lang="en-US" sz="20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grpSp>
      <p:grpSp>
        <p:nvGrpSpPr>
          <p:cNvPr id="145" name="Group 144">
            <a:extLst>
              <a:ext uri="{FF2B5EF4-FFF2-40B4-BE49-F238E27FC236}">
                <a16:creationId xmlns:a16="http://schemas.microsoft.com/office/drawing/2014/main" xmlns="" id="{4D3CB587-AC6B-4964-A7D2-78EFFBE31221}"/>
              </a:ext>
            </a:extLst>
          </p:cNvPr>
          <p:cNvGrpSpPr/>
          <p:nvPr/>
        </p:nvGrpSpPr>
        <p:grpSpPr>
          <a:xfrm>
            <a:off x="270534" y="6497998"/>
            <a:ext cx="2297279" cy="138499"/>
            <a:chOff x="270533" y="6498014"/>
            <a:chExt cx="2297278" cy="138499"/>
          </a:xfrm>
        </p:grpSpPr>
        <p:sp>
          <p:nvSpPr>
            <p:cNvPr id="146" name="TextBox 145">
              <a:extLst>
                <a:ext uri="{FF2B5EF4-FFF2-40B4-BE49-F238E27FC236}">
                  <a16:creationId xmlns:a16="http://schemas.microsoft.com/office/drawing/2014/main" xmlns="" id="{E1A40930-8FC9-4B31-8D26-2A32B65F4EB2}"/>
                </a:ext>
              </a:extLst>
            </p:cNvPr>
            <p:cNvSpPr txBox="1"/>
            <p:nvPr/>
          </p:nvSpPr>
          <p:spPr>
            <a:xfrm>
              <a:off x="556132" y="6498014"/>
              <a:ext cx="2011679" cy="138499"/>
            </a:xfrm>
            <a:prstGeom prst="rect">
              <a:avLst/>
            </a:prstGeom>
            <a:noFill/>
          </p:spPr>
          <p:txBody>
            <a:bodyPr wrap="square" lIns="0" tIns="0" rIns="0" bIns="0" rtlCol="0" anchor="ctr">
              <a:spAutoFit/>
            </a:bodyPr>
            <a:lstStyle/>
            <a:p>
              <a:pPr defTabSz="914377">
                <a:lnSpc>
                  <a:spcPct val="90000"/>
                </a:lnSpc>
                <a:spcAft>
                  <a:spcPts val="600"/>
                </a:spcAft>
                <a:defRPr/>
              </a:pPr>
              <a:r>
                <a:rPr lang="en-US" sz="1000" kern="0" dirty="0">
                  <a:solidFill>
                    <a:srgbClr val="227B6D"/>
                  </a:solidFill>
                  <a:latin typeface="Arial" panose="020B0604020202020204" pitchFamily="34" charset="0"/>
                  <a:cs typeface="Arial" panose="020B0604020202020204" pitchFamily="34" charset="0"/>
                </a:rPr>
                <a:t>Example – Contoso Connected Car</a:t>
              </a:r>
            </a:p>
          </p:txBody>
        </p:sp>
        <p:pic>
          <p:nvPicPr>
            <p:cNvPr id="147" name="Picture 54">
              <a:extLst>
                <a:ext uri="{FF2B5EF4-FFF2-40B4-BE49-F238E27FC236}">
                  <a16:creationId xmlns:a16="http://schemas.microsoft.com/office/drawing/2014/main" xmlns="" id="{44314511-A5BA-4CB9-96DA-1DA0AEAC339B}"/>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grpSp>
      <p:sp>
        <p:nvSpPr>
          <p:cNvPr id="63" name="Rectangle 62">
            <a:extLst>
              <a:ext uri="{FF2B5EF4-FFF2-40B4-BE49-F238E27FC236}">
                <a16:creationId xmlns:a16="http://schemas.microsoft.com/office/drawing/2014/main" xmlns="" id="{840C80CA-BDA8-403E-BC66-903BDB005D8A}"/>
              </a:ext>
            </a:extLst>
          </p:cNvPr>
          <p:cNvSpPr/>
          <p:nvPr/>
        </p:nvSpPr>
        <p:spPr bwMode="auto">
          <a:xfrm>
            <a:off x="381225" y="1616957"/>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91" name="Rectangle 90">
            <a:extLst>
              <a:ext uri="{FF2B5EF4-FFF2-40B4-BE49-F238E27FC236}">
                <a16:creationId xmlns:a16="http://schemas.microsoft.com/office/drawing/2014/main" xmlns="" id="{CB30DDD8-286A-43FE-81B3-E9B44D36FA28}"/>
              </a:ext>
            </a:extLst>
          </p:cNvPr>
          <p:cNvSpPr/>
          <p:nvPr/>
        </p:nvSpPr>
        <p:spPr bwMode="auto">
          <a:xfrm>
            <a:off x="6998755" y="1639145"/>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xmlns="" val="3232995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91" grpId="0" animBg="1"/>
      <p:bldP spid="91"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6879" y="4802900"/>
            <a:ext cx="6946925"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B0F0"/>
                </a:solidFill>
                <a:effectLst/>
                <a:uLnTx/>
                <a:uFillTx/>
                <a:latin typeface="Segoe UI Semibold" panose="020B0702040204020203" pitchFamily="34" charset="0"/>
                <a:ea typeface="+mn-ea"/>
                <a:cs typeface="Segoe UI Semibold" panose="020B0702040204020203" pitchFamily="34" charset="0"/>
              </a:rPr>
              <a:t>Change Feed</a:t>
            </a:r>
            <a:endParaRPr kumimoji="0" lang="en-US" sz="3000" b="0" i="0" u="sng" strike="noStrike" kern="1200" cap="none" spc="0" normalizeH="0" baseline="0" noProof="0" dirty="0">
              <a:ln>
                <a:noFill/>
              </a:ln>
              <a:solidFill>
                <a:srgbClr val="00B0F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93084" y="3597182"/>
            <a:ext cx="1759716" cy="1759716"/>
          </a:xfrm>
          <a:prstGeom prst="rect">
            <a:avLst/>
          </a:prstGeom>
        </p:spPr>
      </p:pic>
    </p:spTree>
    <p:extLst>
      <p:ext uri="{BB962C8B-B14F-4D97-AF65-F5344CB8AC3E}">
        <p14:creationId xmlns:p14="http://schemas.microsoft.com/office/powerpoint/2010/main" xmlns="" val="18218039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xmlns="" id="{56C68ED2-678A-4E88-8C51-B6E8540E1083}"/>
              </a:ext>
            </a:extLst>
          </p:cNvPr>
          <p:cNvPicPr>
            <a:picLocks noChangeAspect="1"/>
          </p:cNvPicPr>
          <p:nvPr/>
        </p:nvPicPr>
        <p:blipFill rotWithShape="1">
          <a:blip r:embed="rId3"/>
          <a:srcRect t="35900" r="65113" b="31587"/>
          <a:stretch/>
        </p:blipFill>
        <p:spPr>
          <a:xfrm>
            <a:off x="3406726" y="1860257"/>
            <a:ext cx="4482123" cy="2241063"/>
          </a:xfrm>
          <a:prstGeom prst="rect">
            <a:avLst/>
          </a:prstGeom>
        </p:spPr>
      </p:pic>
      <p:sp>
        <p:nvSpPr>
          <p:cNvPr id="7" name="TextBox 6">
            <a:extLst>
              <a:ext uri="{FF2B5EF4-FFF2-40B4-BE49-F238E27FC236}">
                <a16:creationId xmlns:a16="http://schemas.microsoft.com/office/drawing/2014/main" xmlns="" id="{DDA66530-2B05-42F4-B68D-4AB8B5863E3B}"/>
              </a:ext>
            </a:extLst>
          </p:cNvPr>
          <p:cNvSpPr txBox="1"/>
          <p:nvPr/>
        </p:nvSpPr>
        <p:spPr>
          <a:xfrm>
            <a:off x="1240366" y="4997744"/>
            <a:ext cx="9188354" cy="94138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Persistent log of records within an Azure Cosmos DB container in the order in which they were modified</a:t>
            </a:r>
          </a:p>
        </p:txBody>
      </p:sp>
      <p:sp>
        <p:nvSpPr>
          <p:cNvPr id="8" name="Title 1">
            <a:extLst>
              <a:ext uri="{FF2B5EF4-FFF2-40B4-BE49-F238E27FC236}">
                <a16:creationId xmlns:a16="http://schemas.microsoft.com/office/drawing/2014/main" xmlns="" id="{37E5187C-D655-46BC-979B-6C5A20C3B8C0}"/>
              </a:ext>
            </a:extLst>
          </p:cNvPr>
          <p:cNvSpPr txBox="1">
            <a:spLocks/>
          </p:cNvSpPr>
          <p:nvPr/>
        </p:nvSpPr>
        <p:spPr>
          <a:xfrm>
            <a:off x="536923" y="289958"/>
            <a:ext cx="11655078"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rPr>
              <a:t>Azure Cosmos DB Change Feed</a:t>
            </a:r>
          </a:p>
        </p:txBody>
      </p:sp>
    </p:spTree>
    <p:extLst>
      <p:ext uri="{BB962C8B-B14F-4D97-AF65-F5344CB8AC3E}">
        <p14:creationId xmlns:p14="http://schemas.microsoft.com/office/powerpoint/2010/main" xmlns="" val="6767889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xmlns="" id="{1F874AB6-472D-482B-A741-FA4C883CA348}"/>
              </a:ext>
            </a:extLst>
          </p:cNvPr>
          <p:cNvPicPr>
            <a:picLocks noChangeAspect="1"/>
          </p:cNvPicPr>
          <p:nvPr/>
        </p:nvPicPr>
        <p:blipFill>
          <a:blip r:embed="rId3"/>
          <a:stretch>
            <a:fillRect/>
          </a:stretch>
        </p:blipFill>
        <p:spPr>
          <a:xfrm>
            <a:off x="2072957" y="1561448"/>
            <a:ext cx="8048408" cy="4318058"/>
          </a:xfrm>
          <a:prstGeom prst="rect">
            <a:avLst/>
          </a:prstGeom>
        </p:spPr>
      </p:pic>
      <p:sp>
        <p:nvSpPr>
          <p:cNvPr id="6" name="Title 1">
            <a:extLst>
              <a:ext uri="{FF2B5EF4-FFF2-40B4-BE49-F238E27FC236}">
                <a16:creationId xmlns:a16="http://schemas.microsoft.com/office/drawing/2014/main" xmlns="" id="{732988AA-4DF5-45C6-AE1F-6B132740BEDC}"/>
              </a:ext>
            </a:extLst>
          </p:cNvPr>
          <p:cNvSpPr txBox="1">
            <a:spLocks/>
          </p:cNvSpPr>
          <p:nvPr/>
        </p:nvSpPr>
        <p:spPr>
          <a:xfrm>
            <a:off x="536923" y="289958"/>
            <a:ext cx="11655078"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rPr>
              <a:t>Common Scenarios</a:t>
            </a:r>
          </a:p>
        </p:txBody>
      </p:sp>
    </p:spTree>
    <p:extLst>
      <p:ext uri="{BB962C8B-B14F-4D97-AF65-F5344CB8AC3E}">
        <p14:creationId xmlns:p14="http://schemas.microsoft.com/office/powerpoint/2010/main" xmlns="" val="1566309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7EEA4F9-EC5D-48F9-A773-8AAD0077D549}"/>
              </a:ext>
            </a:extLst>
          </p:cNvPr>
          <p:cNvSpPr txBox="1">
            <a:spLocks/>
          </p:cNvSpPr>
          <p:nvPr/>
        </p:nvSpPr>
        <p:spPr>
          <a:xfrm>
            <a:off x="2104035" y="2840698"/>
            <a:ext cx="7983930" cy="11079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1" i="0" u="none" strike="noStrike" kern="1200" cap="none" spc="0" normalizeH="0" baseline="0" noProof="0" dirty="0">
              <a:ln>
                <a:noFill/>
              </a:ln>
              <a:solidFill>
                <a:prstClr val="white"/>
              </a:solidFill>
              <a:effectLst/>
              <a:uLnTx/>
              <a:uFillTx/>
              <a:latin typeface="Arial" panose="020B0604020202020204" pitchFamily="34" charset="0"/>
              <a:ea typeface="+mj-ea"/>
              <a:cs typeface="+mj-cs"/>
            </a:endParaRPr>
          </a:p>
        </p:txBody>
      </p:sp>
      <p:pic>
        <p:nvPicPr>
          <p:cNvPr id="7" name="Picture 6">
            <a:extLst>
              <a:ext uri="{FF2B5EF4-FFF2-40B4-BE49-F238E27FC236}">
                <a16:creationId xmlns:a16="http://schemas.microsoft.com/office/drawing/2014/main" xmlns="" id="{BE798FD9-AEFE-43CA-BA83-2E99A4F26D0A}"/>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xmlns="" id="{1DD807A0-478A-49BC-BF82-E41105426952}"/>
              </a:ext>
            </a:extLst>
          </p:cNvPr>
          <p:cNvSpPr>
            <a:spLocks noGrp="1"/>
          </p:cNvSpPr>
          <p:nvPr>
            <p:ph type="title"/>
          </p:nvPr>
        </p:nvSpPr>
        <p:spPr>
          <a:xfrm>
            <a:off x="269240" y="2084173"/>
            <a:ext cx="11653523" cy="2179058"/>
          </a:xfrm>
        </p:spPr>
        <p:txBody>
          <a:bodyPr/>
          <a:lstStyle/>
          <a:p>
            <a:r>
              <a:rPr lang="en-US" sz="7200" spc="0" dirty="0">
                <a:ln>
                  <a:noFill/>
                </a:ln>
                <a:solidFill>
                  <a:prstClr val="white"/>
                </a:solidFill>
                <a:latin typeface="Arial" panose="020B0604020202020204" pitchFamily="34" charset="0"/>
              </a:rPr>
              <a:t>Overview  &amp; Value Proposition</a:t>
            </a:r>
            <a:endParaRPr lang="en-US" dirty="0"/>
          </a:p>
        </p:txBody>
      </p:sp>
    </p:spTree>
    <p:extLst>
      <p:ext uri="{BB962C8B-B14F-4D97-AF65-F5344CB8AC3E}">
        <p14:creationId xmlns:p14="http://schemas.microsoft.com/office/powerpoint/2010/main" xmlns="" val="2831917021"/>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89423" y="4861102"/>
            <a:ext cx="6436413"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B0F0"/>
                </a:solidFill>
                <a:effectLst/>
                <a:uLnTx/>
                <a:uFillTx/>
                <a:latin typeface="Segoe UI Semibold" panose="020B0702040204020203" pitchFamily="34" charset="0"/>
                <a:ea typeface="+mn-ea"/>
                <a:cs typeface="Segoe UI Semibold" panose="020B0702040204020203" pitchFamily="34" charset="0"/>
              </a:rPr>
              <a:t>Common Use Cases and Scenarios</a:t>
            </a:r>
            <a:endParaRPr kumimoji="0" lang="en-US" sz="3000" b="0" i="0" u="sng" strike="noStrike" kern="1200" cap="none" spc="0" normalizeH="0" baseline="0" noProof="0" dirty="0">
              <a:ln>
                <a:noFill/>
              </a:ln>
              <a:solidFill>
                <a:srgbClr val="00B0F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58817" y="3804700"/>
            <a:ext cx="2330606" cy="1552198"/>
          </a:xfrm>
          <a:prstGeom prst="rect">
            <a:avLst/>
          </a:prstGeom>
        </p:spPr>
      </p:pic>
    </p:spTree>
    <p:extLst>
      <p:ext uri="{BB962C8B-B14F-4D97-AF65-F5344CB8AC3E}">
        <p14:creationId xmlns:p14="http://schemas.microsoft.com/office/powerpoint/2010/main" xmlns="" val="10262578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0" name="Picture 2" descr="Image result for schneider electric logo 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a:stretch/>
        </p:blipFill>
        <p:spPr bwMode="auto">
          <a:xfrm>
            <a:off x="9219414" y="3311585"/>
            <a:ext cx="2647843" cy="794352"/>
          </a:xfrm>
          <a:prstGeom prst="rect">
            <a:avLst/>
          </a:prstGeom>
          <a:noFill/>
          <a:extLst>
            <a:ext uri="{909E8E84-426E-40DD-AFC4-6F175D3DCCD1}">
              <a14:hiddenFill xmlns:a14="http://schemas.microsoft.com/office/drawing/2010/main" xmlns="">
                <a:solidFill>
                  <a:srgbClr val="FFFFFF"/>
                </a:solidFill>
              </a14:hiddenFill>
            </a:ext>
          </a:extLst>
        </p:spPr>
      </p:pic>
      <p:pic>
        <p:nvPicPr>
          <p:cNvPr id="504" name="Picture 8" descr="Image result for toyota logo pn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a:stretch/>
        </p:blipFill>
        <p:spPr bwMode="auto">
          <a:xfrm>
            <a:off x="10214009" y="1588110"/>
            <a:ext cx="1496333" cy="1256920"/>
          </a:xfrm>
          <a:prstGeom prst="rect">
            <a:avLst/>
          </a:prstGeom>
          <a:noFill/>
          <a:extLst>
            <a:ext uri="{909E8E84-426E-40DD-AFC4-6F175D3DCCD1}">
              <a14:hiddenFill xmlns:a14="http://schemas.microsoft.com/office/drawing/2010/main" xmlns="">
                <a:solidFill>
                  <a:srgbClr val="FFFFFF"/>
                </a:solidFill>
              </a14:hiddenFill>
            </a:ext>
          </a:extLst>
        </p:spPr>
      </p:pic>
      <p:pic>
        <p:nvPicPr>
          <p:cNvPr id="7170" name="Picture 2" descr="windowsAzureLogo.png (1108×255)"/>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a:stretch/>
        </p:blipFill>
        <p:spPr bwMode="auto">
          <a:xfrm>
            <a:off x="7743896" y="365125"/>
            <a:ext cx="4126372" cy="949066"/>
          </a:xfrm>
          <a:prstGeom prst="rect">
            <a:avLst/>
          </a:prstGeom>
          <a:noFill/>
          <a:extLst>
            <a:ext uri="{909E8E84-426E-40DD-AFC4-6F175D3DCCD1}">
              <a14:hiddenFill xmlns:a14="http://schemas.microsoft.com/office/drawing/2010/main" xmlns="">
                <a:solidFill>
                  <a:srgbClr val="FFFFFF"/>
                </a:solidFill>
              </a14:hiddenFill>
            </a:ext>
          </a:extLst>
        </p:spPr>
      </p:pic>
      <p:sp>
        <p:nvSpPr>
          <p:cNvPr id="498" name="Title 1"/>
          <p:cNvSpPr txBox="1">
            <a:spLocks/>
          </p:cNvSpPr>
          <p:nvPr/>
        </p:nvSpPr>
        <p:spPr>
          <a:xfrm>
            <a:off x="838200" y="365125"/>
            <a:ext cx="5191125" cy="1325563"/>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0" i="0" u="none" strike="noStrike" kern="1200" cap="none" spc="-102" normalizeH="0" baseline="0" noProof="0" dirty="0">
                <a:ln w="3175">
                  <a:noFill/>
                </a:ln>
                <a:solidFill>
                  <a:schemeClr val="tx1"/>
                </a:solidFill>
                <a:effectLst/>
                <a:uLnTx/>
                <a:uFillTx/>
                <a:latin typeface="Calibri Light" panose="020F0302020204030204"/>
                <a:ea typeface="+mn-ea"/>
                <a:cs typeface="Segoe UI" pitchFamily="34" charset="0"/>
              </a:rPr>
              <a:t>Internet of Things – Telemetry &amp; Sensor Data</a:t>
            </a:r>
          </a:p>
        </p:txBody>
      </p:sp>
      <p:sp>
        <p:nvSpPr>
          <p:cNvPr id="499" name="TextBox 498"/>
          <p:cNvSpPr txBox="1"/>
          <p:nvPr/>
        </p:nvSpPr>
        <p:spPr>
          <a:xfrm>
            <a:off x="838200" y="2021249"/>
            <a:ext cx="5707565" cy="4155713"/>
          </a:xfrm>
          <a:prstGeom prst="rect">
            <a:avLst/>
          </a:prstGeom>
        </p:spPr>
        <p:txBody>
          <a:bodyPr vert="horz" lIns="91440" tIns="45720" rIns="91440" bIns="45720" rtlCol="0">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1" i="0" u="none" strike="noStrike" kern="1200" cap="none" spc="0" normalizeH="0" baseline="0" noProof="0" dirty="0">
                <a:ln>
                  <a:noFill/>
                </a:ln>
                <a:effectLst/>
                <a:uLnTx/>
                <a:uFillTx/>
                <a:latin typeface="Calibri" panose="020F0502020204030204"/>
                <a:ea typeface="+mn-ea"/>
                <a:cs typeface="+mn-cs"/>
              </a:rPr>
              <a:t>Business Needs: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panose="020F0502020204030204"/>
                <a:ea typeface="+mn-ea"/>
                <a:cs typeface="+mn-cs"/>
              </a:rPr>
              <a:t>High scalability to ingest large # of events coming from many devices</a:t>
            </a:r>
            <a:r>
              <a:rPr kumimoji="0" lang="en-US" sz="2000" b="0" i="1" u="none" strike="noStrike" kern="1200" cap="none" spc="0" normalizeH="0" baseline="0" noProof="0" dirty="0">
                <a:ln>
                  <a:noFill/>
                </a:ln>
                <a:effectLst/>
                <a:uLnTx/>
                <a:uFillTx/>
                <a:latin typeface="Calibri" panose="020F0502020204030204"/>
                <a:ea typeface="+mn-ea"/>
                <a:cs typeface="+mn-cs"/>
              </a:rPr>
              <a:t/>
            </a:r>
            <a:br>
              <a:rPr kumimoji="0" lang="en-US" sz="2000" b="0" i="1" u="none" strike="noStrike" kern="1200" cap="none" spc="0" normalizeH="0" baseline="0" noProof="0" dirty="0">
                <a:ln>
                  <a:noFill/>
                </a:ln>
                <a:effectLst/>
                <a:uLnTx/>
                <a:uFillTx/>
                <a:latin typeface="Calibri" panose="020F0502020204030204"/>
                <a:ea typeface="+mn-ea"/>
                <a:cs typeface="+mn-cs"/>
              </a:rPr>
            </a:br>
            <a:endParaRPr kumimoji="0" lang="en-US" sz="2000" b="0" i="1" u="none" strike="noStrike" kern="1200" cap="none" spc="0" normalizeH="0" baseline="0" noProof="0" dirty="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panose="020F0502020204030204"/>
                <a:ea typeface="+mn-ea"/>
                <a:cs typeface="+mn-cs"/>
              </a:rPr>
              <a:t>Low latency queries and changes feeds for responding quickly to anomalies</a:t>
            </a: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1" u="none" strike="noStrike" kern="1200" cap="none" spc="0" normalizeH="0" baseline="0" noProof="0" dirty="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panose="020F0502020204030204"/>
                <a:ea typeface="+mn-ea"/>
                <a:cs typeface="+mn-cs"/>
              </a:rPr>
              <a:t>Schema-agnostic storage and automatic indexing to support dynamic data coming from many different generations of devices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panose="020F0502020204030204"/>
                <a:ea typeface="+mn-ea"/>
                <a:cs typeface="+mn-cs"/>
              </a:rPr>
              <a:t>High availability across multiple data centers</a:t>
            </a:r>
          </a:p>
        </p:txBody>
      </p:sp>
      <p:pic>
        <p:nvPicPr>
          <p:cNvPr id="14" name="Picture 20" descr="Image result for honeywell logo 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616930" y="4456518"/>
            <a:ext cx="2285695" cy="404568"/>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https://azurecomcdn.azureedge.net/cvt-4f63d0dc9876bb5804986b42c2edf6e24cecce5528e4ec21dd5a7c0c1c85fedb/images/shared/customers/johnson-controls_m.png">
            <a:extLst>
              <a:ext uri="{FF2B5EF4-FFF2-40B4-BE49-F238E27FC236}">
                <a16:creationId xmlns:a16="http://schemas.microsoft.com/office/drawing/2014/main" xmlns="" id="{A5532D33-3FCF-4E58-AA32-CA8DFDA5EA1F}"/>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10219182" y="5931340"/>
            <a:ext cx="1571625" cy="695325"/>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s://azurecomcdn.azureedge.net/cvt-725edb9c054ab6faada83f3baeeedea262a07f2463f45e04164657dd365068ff/images/shared/customers/lg-cns_m.png">
            <a:extLst>
              <a:ext uri="{FF2B5EF4-FFF2-40B4-BE49-F238E27FC236}">
                <a16:creationId xmlns:a16="http://schemas.microsoft.com/office/drawing/2014/main" xmlns="" id="{BA5FF75C-B236-4604-80F7-F3889FAF5443}"/>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9742603" y="5109455"/>
            <a:ext cx="2181225" cy="5905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2463213"/>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594962" y="3414104"/>
            <a:ext cx="699435" cy="699434"/>
          </a:xfrm>
          <a:prstGeom prst="rect">
            <a:avLst/>
          </a:prstGeom>
        </p:spPr>
      </p:pic>
      <p:cxnSp>
        <p:nvCxnSpPr>
          <p:cNvPr id="17" name="Straight Arrow Connector 16"/>
          <p:cNvCxnSpPr/>
          <p:nvPr/>
        </p:nvCxnSpPr>
        <p:spPr>
          <a:xfrm>
            <a:off x="4399793" y="3727117"/>
            <a:ext cx="767168" cy="435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p:cNvCxnSpPr>
            <a:cxnSpLocks/>
          </p:cNvCxnSpPr>
          <p:nvPr/>
        </p:nvCxnSpPr>
        <p:spPr>
          <a:xfrm>
            <a:off x="6217388" y="3722767"/>
            <a:ext cx="977274"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xtBox 27"/>
          <p:cNvSpPr txBox="1"/>
          <p:nvPr/>
        </p:nvSpPr>
        <p:spPr>
          <a:xfrm>
            <a:off x="3457706" y="3050288"/>
            <a:ext cx="1090207" cy="264934"/>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IoT Hub</a:t>
            </a:r>
          </a:p>
        </p:txBody>
      </p:sp>
      <p:sp>
        <p:nvSpPr>
          <p:cNvPr id="69" name="TextBox 68"/>
          <p:cNvSpPr txBox="1"/>
          <p:nvPr/>
        </p:nvSpPr>
        <p:spPr>
          <a:xfrm>
            <a:off x="4935078" y="2877661"/>
            <a:ext cx="1464924" cy="437560"/>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Apache Storm on</a:t>
            </a: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HDInsight</a:t>
            </a:r>
          </a:p>
        </p:txBody>
      </p:sp>
      <p:sp>
        <p:nvSpPr>
          <p:cNvPr id="70" name="TextBox 69"/>
          <p:cNvSpPr txBox="1"/>
          <p:nvPr/>
        </p:nvSpPr>
        <p:spPr>
          <a:xfrm>
            <a:off x="6442900" y="2901892"/>
            <a:ext cx="2240045" cy="437622"/>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Cosmos DB </a:t>
            </a: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t>
            </a:r>
            <a:r>
              <a:rPr kumimoji="0" lang="en-US" sz="1100" b="1" i="0" u="none" strike="noStrike" kern="1200" cap="none" spc="0" normalizeH="0" baseline="0" noProof="0" dirty="0">
                <a:ln>
                  <a:noFill/>
                </a:ln>
                <a:solidFill>
                  <a:srgbClr val="FF0000"/>
                </a:solidFill>
                <a:effectLst/>
                <a:uLnTx/>
                <a:uFillTx/>
                <a:latin typeface="Segoe UI Light" panose="020B0502040204020203" pitchFamily="34" charset="0"/>
                <a:ea typeface="+mn-ea"/>
                <a:cs typeface="Segoe UI Light" panose="020B0502040204020203" pitchFamily="34" charset="0"/>
              </a:rPr>
              <a:t>Hot</a:t>
            </a: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t>
            </a: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(telemetry and device state)</a:t>
            </a:r>
          </a:p>
        </p:txBody>
      </p:sp>
      <p:sp>
        <p:nvSpPr>
          <p:cNvPr id="71" name="TextBox 70"/>
          <p:cNvSpPr txBox="1"/>
          <p:nvPr/>
        </p:nvSpPr>
        <p:spPr>
          <a:xfrm>
            <a:off x="5963958" y="3420010"/>
            <a:ext cx="1386846" cy="264972"/>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high-fidelity events</a:t>
            </a:r>
          </a:p>
        </p:txBody>
      </p:sp>
      <p:sp>
        <p:nvSpPr>
          <p:cNvPr id="73" name="TextBox 72"/>
          <p:cNvSpPr txBox="1"/>
          <p:nvPr/>
        </p:nvSpPr>
        <p:spPr>
          <a:xfrm>
            <a:off x="6729929" y="5421931"/>
            <a:ext cx="1786049" cy="437622"/>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Web Jobs</a:t>
            </a: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(Change feed processor)</a:t>
            </a:r>
          </a:p>
        </p:txBody>
      </p:sp>
      <p:sp>
        <p:nvSpPr>
          <p:cNvPr id="74" name="TextBox 73"/>
          <p:cNvSpPr txBox="1"/>
          <p:nvPr/>
        </p:nvSpPr>
        <p:spPr>
          <a:xfrm>
            <a:off x="4847328" y="5437924"/>
            <a:ext cx="1405704" cy="264972"/>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Function</a:t>
            </a:r>
          </a:p>
        </p:txBody>
      </p:sp>
      <p:sp>
        <p:nvSpPr>
          <p:cNvPr id="84" name="TextBox 83"/>
          <p:cNvSpPr txBox="1"/>
          <p:nvPr/>
        </p:nvSpPr>
        <p:spPr>
          <a:xfrm>
            <a:off x="6604502" y="4208804"/>
            <a:ext cx="959950" cy="264934"/>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latest state</a:t>
            </a:r>
          </a:p>
        </p:txBody>
      </p:sp>
      <p:grpSp>
        <p:nvGrpSpPr>
          <p:cNvPr id="103" name="Group 102"/>
          <p:cNvGrpSpPr/>
          <p:nvPr/>
        </p:nvGrpSpPr>
        <p:grpSpPr>
          <a:xfrm>
            <a:off x="2133018" y="3499160"/>
            <a:ext cx="573753" cy="685334"/>
            <a:chOff x="8400574" y="1622089"/>
            <a:chExt cx="640080" cy="764559"/>
          </a:xfrm>
        </p:grpSpPr>
        <p:pic>
          <p:nvPicPr>
            <p:cNvPr id="104" name="Picture 103"/>
            <p:cNvPicPr>
              <a:picLocks noChangeAspect="1"/>
            </p:cNvPicPr>
            <p:nvPr/>
          </p:nvPicPr>
          <p:blipFill>
            <a:blip r:embed="rId4"/>
            <a:stretch>
              <a:fillRect/>
            </a:stretch>
          </p:blipFill>
          <p:spPr>
            <a:xfrm>
              <a:off x="8400574" y="1973262"/>
              <a:ext cx="640080" cy="413386"/>
            </a:xfrm>
            <a:prstGeom prst="rect">
              <a:avLst/>
            </a:prstGeom>
          </p:spPr>
        </p:pic>
        <p:pic>
          <p:nvPicPr>
            <p:cNvPr id="105" name="Picture 104"/>
            <p:cNvPicPr>
              <a:picLocks noChangeAspect="1"/>
            </p:cNvPicPr>
            <p:nvPr/>
          </p:nvPicPr>
          <p:blipFill>
            <a:blip r:embed="rId5"/>
            <a:stretch>
              <a:fillRect/>
            </a:stretch>
          </p:blipFill>
          <p:spPr>
            <a:xfrm>
              <a:off x="8400574" y="1622089"/>
              <a:ext cx="640080" cy="238673"/>
            </a:xfrm>
            <a:prstGeom prst="rect">
              <a:avLst/>
            </a:prstGeom>
          </p:spPr>
        </p:pic>
      </p:grpSp>
      <p:cxnSp>
        <p:nvCxnSpPr>
          <p:cNvPr id="106" name="Straight Arrow Connector 105"/>
          <p:cNvCxnSpPr>
            <a:cxnSpLocks/>
          </p:cNvCxnSpPr>
          <p:nvPr/>
        </p:nvCxnSpPr>
        <p:spPr>
          <a:xfrm>
            <a:off x="2835643" y="3759027"/>
            <a:ext cx="617761"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7" name="Picture 10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273237" y="4646796"/>
            <a:ext cx="699435" cy="699434"/>
          </a:xfrm>
          <a:prstGeom prst="rect">
            <a:avLst/>
          </a:prstGeom>
        </p:spPr>
      </p:pic>
      <p:cxnSp>
        <p:nvCxnSpPr>
          <p:cNvPr id="5" name="Straight Arrow Connector 4"/>
          <p:cNvCxnSpPr>
            <a:cxnSpLocks/>
          </p:cNvCxnSpPr>
          <p:nvPr/>
        </p:nvCxnSpPr>
        <p:spPr>
          <a:xfrm flipH="1">
            <a:off x="7619729" y="4079011"/>
            <a:ext cx="8759" cy="453056"/>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p:cNvCxnSpPr>
            <a:cxnSpLocks/>
          </p:cNvCxnSpPr>
          <p:nvPr/>
        </p:nvCxnSpPr>
        <p:spPr>
          <a:xfrm flipH="1">
            <a:off x="6087209" y="4952591"/>
            <a:ext cx="1034119"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p:cNvCxnSpPr>
            <a:cxnSpLocks/>
            <a:endCxn id="2" idx="2"/>
          </p:cNvCxnSpPr>
          <p:nvPr/>
        </p:nvCxnSpPr>
        <p:spPr>
          <a:xfrm rot="10800000">
            <a:off x="3944681" y="4113540"/>
            <a:ext cx="1283744" cy="837051"/>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p:cNvCxnSpPr>
            <a:cxnSpLocks/>
          </p:cNvCxnSpPr>
          <p:nvPr/>
        </p:nvCxnSpPr>
        <p:spPr>
          <a:xfrm flipV="1">
            <a:off x="6298968" y="2558479"/>
            <a:ext cx="342384" cy="229305"/>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2" name="Picture 31"/>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303424" y="3371447"/>
            <a:ext cx="699435" cy="699434"/>
          </a:xfrm>
          <a:prstGeom prst="rect">
            <a:avLst/>
          </a:prstGeom>
        </p:spPr>
      </p:pic>
      <p:grpSp>
        <p:nvGrpSpPr>
          <p:cNvPr id="40" name="Group 39"/>
          <p:cNvGrpSpPr/>
          <p:nvPr/>
        </p:nvGrpSpPr>
        <p:grpSpPr>
          <a:xfrm>
            <a:off x="6454517" y="1636424"/>
            <a:ext cx="2627594" cy="808631"/>
            <a:chOff x="6221200" y="1407235"/>
            <a:chExt cx="2680663" cy="824963"/>
          </a:xfrm>
        </p:grpSpPr>
        <p:pic>
          <p:nvPicPr>
            <p:cNvPr id="22" name="Picture 2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859651" y="1774998"/>
              <a:ext cx="457201" cy="457200"/>
            </a:xfrm>
            <a:prstGeom prst="rect">
              <a:avLst/>
            </a:prstGeom>
          </p:spPr>
        </p:pic>
        <p:sp>
          <p:nvSpPr>
            <p:cNvPr id="85" name="TextBox 84"/>
            <p:cNvSpPr txBox="1"/>
            <p:nvPr/>
          </p:nvSpPr>
          <p:spPr>
            <a:xfrm>
              <a:off x="6221200" y="1407235"/>
              <a:ext cx="2680663" cy="270323"/>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Aggregated + Archived Events (</a:t>
              </a:r>
              <a:r>
                <a:rPr kumimoji="0" lang="en-US" sz="1100" b="1" i="0" u="none" strike="noStrike" kern="1200" cap="none" spc="0" normalizeH="0" baseline="0" noProof="0" dirty="0">
                  <a:ln>
                    <a:noFill/>
                  </a:ln>
                  <a:solidFill>
                    <a:srgbClr val="00B0F0"/>
                  </a:solidFill>
                  <a:effectLst/>
                  <a:uLnTx/>
                  <a:uFillTx/>
                  <a:latin typeface="Segoe UI Light" panose="020B0502040204020203" pitchFamily="34" charset="0"/>
                  <a:ea typeface="+mn-ea"/>
                  <a:cs typeface="Segoe UI Light" panose="020B0502040204020203" pitchFamily="34" charset="0"/>
                </a:rPr>
                <a:t>Cold</a:t>
              </a: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t>
              </a:r>
            </a:p>
          </p:txBody>
        </p:sp>
        <p:pic>
          <p:nvPicPr>
            <p:cNvPr id="35" name="Picture 2" descr="Image result for azure data lake store logo"/>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620165" y="1764108"/>
              <a:ext cx="457200" cy="457200"/>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p:cNvPicPr>
              <a:picLocks noChangeAspect="1"/>
            </p:cNvPicPr>
            <p:nvPr/>
          </p:nvPicPr>
          <p:blipFill>
            <a:blip r:embed="rId10"/>
            <a:stretch>
              <a:fillRect/>
            </a:stretch>
          </p:blipFill>
          <p:spPr>
            <a:xfrm>
              <a:off x="7233305" y="1755260"/>
              <a:ext cx="471590" cy="457200"/>
            </a:xfrm>
            <a:prstGeom prst="rect">
              <a:avLst/>
            </a:prstGeom>
            <a:solidFill>
              <a:srgbClr val="0079D6"/>
            </a:solidFill>
          </p:spPr>
        </p:pic>
      </p:grpSp>
      <p:sp>
        <p:nvSpPr>
          <p:cNvPr id="55" name="TextBox 54"/>
          <p:cNvSpPr txBox="1"/>
          <p:nvPr/>
        </p:nvSpPr>
        <p:spPr>
          <a:xfrm rot="19425395">
            <a:off x="5704137" y="2337571"/>
            <a:ext cx="1170605" cy="264972"/>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pre-aggregates</a:t>
            </a:r>
          </a:p>
        </p:txBody>
      </p:sp>
      <p:pic>
        <p:nvPicPr>
          <p:cNvPr id="56" name="Picture 55"/>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9196587" y="3322672"/>
            <a:ext cx="764842" cy="764842"/>
          </a:xfrm>
          <a:prstGeom prst="rect">
            <a:avLst/>
          </a:prstGeom>
        </p:spPr>
      </p:pic>
      <p:cxnSp>
        <p:nvCxnSpPr>
          <p:cNvPr id="57" name="Straight Arrow Connector 56"/>
          <p:cNvCxnSpPr/>
          <p:nvPr/>
        </p:nvCxnSpPr>
        <p:spPr>
          <a:xfrm>
            <a:off x="8062316" y="3724941"/>
            <a:ext cx="767168" cy="435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TextBox 57"/>
          <p:cNvSpPr txBox="1"/>
          <p:nvPr/>
        </p:nvSpPr>
        <p:spPr>
          <a:xfrm>
            <a:off x="9099033" y="4119131"/>
            <a:ext cx="959950" cy="264934"/>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PowerBI</a:t>
            </a:r>
            <a:endPar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cxnSp>
        <p:nvCxnSpPr>
          <p:cNvPr id="59" name="Straight Arrow Connector 58"/>
          <p:cNvCxnSpPr>
            <a:cxnSpLocks/>
          </p:cNvCxnSpPr>
          <p:nvPr/>
        </p:nvCxnSpPr>
        <p:spPr>
          <a:xfrm>
            <a:off x="8356037" y="2624315"/>
            <a:ext cx="660671" cy="53427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 name="Picture 2"/>
          <p:cNvPicPr>
            <a:picLocks noChangeAspect="1"/>
          </p:cNvPicPr>
          <p:nvPr/>
        </p:nvPicPr>
        <p:blipFill>
          <a:blip r:embed="rId12"/>
          <a:stretch>
            <a:fillRect/>
          </a:stretch>
        </p:blipFill>
        <p:spPr>
          <a:xfrm>
            <a:off x="7204443" y="3320127"/>
            <a:ext cx="806895" cy="806895"/>
          </a:xfrm>
          <a:prstGeom prst="rect">
            <a:avLst/>
          </a:prstGeom>
        </p:spPr>
      </p:pic>
      <p:sp>
        <p:nvSpPr>
          <p:cNvPr id="39" name="Title 1">
            <a:extLst>
              <a:ext uri="{FF2B5EF4-FFF2-40B4-BE49-F238E27FC236}">
                <a16:creationId xmlns:a16="http://schemas.microsoft.com/office/drawing/2014/main" xmlns="" id="{F79F23F4-EBF8-4AED-8C83-E699983B84E2}"/>
              </a:ext>
            </a:extLst>
          </p:cNvPr>
          <p:cNvSpPr txBox="1">
            <a:spLocks/>
          </p:cNvSpPr>
          <p:nvPr/>
        </p:nvSpPr>
        <p:spPr>
          <a:xfrm>
            <a:off x="261922" y="166310"/>
            <a:ext cx="11662332" cy="900084"/>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2" normalizeH="0" baseline="0" noProof="0" dirty="0">
                <a:ln w="3175">
                  <a:noFill/>
                </a:ln>
                <a:solidFill>
                  <a:prstClr val="black"/>
                </a:solidFill>
                <a:effectLst/>
                <a:uLnTx/>
                <a:uFillTx/>
                <a:latin typeface="Segoe UI Light" panose="020B0502040204020203" pitchFamily="34" charset="0"/>
                <a:ea typeface="+mn-ea"/>
                <a:cs typeface="Segoe UI Light" panose="020B0502040204020203" pitchFamily="34" charset="0"/>
              </a:rPr>
              <a:t>Internet of Things – Telemetry &amp; Sensor Data</a:t>
            </a:r>
          </a:p>
        </p:txBody>
      </p:sp>
      <p:pic>
        <p:nvPicPr>
          <p:cNvPr id="41" name="Picture 40">
            <a:extLst>
              <a:ext uri="{FF2B5EF4-FFF2-40B4-BE49-F238E27FC236}">
                <a16:creationId xmlns:a16="http://schemas.microsoft.com/office/drawing/2014/main" xmlns="" id="{D57F4790-F820-4A00-8B47-439766A07085}"/>
              </a:ext>
            </a:extLst>
          </p:cNvPr>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5380334" y="4715859"/>
            <a:ext cx="516032" cy="516032"/>
          </a:xfrm>
          <a:prstGeom prst="rect">
            <a:avLst/>
          </a:prstGeom>
        </p:spPr>
      </p:pic>
    </p:spTree>
    <p:extLst>
      <p:ext uri="{BB962C8B-B14F-4D97-AF65-F5344CB8AC3E}">
        <p14:creationId xmlns:p14="http://schemas.microsoft.com/office/powerpoint/2010/main" xmlns="" val="2686516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itle 1"/>
          <p:cNvSpPr txBox="1">
            <a:spLocks/>
          </p:cNvSpPr>
          <p:nvPr/>
        </p:nvSpPr>
        <p:spPr>
          <a:xfrm>
            <a:off x="838200" y="365125"/>
            <a:ext cx="5191125" cy="1325563"/>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0" i="0" u="none" strike="noStrike" kern="1200" cap="none" spc="-102" normalizeH="0" baseline="0" noProof="0" dirty="0">
                <a:ln w="3175">
                  <a:noFill/>
                </a:ln>
                <a:solidFill>
                  <a:schemeClr val="tx1"/>
                </a:solidFill>
                <a:effectLst/>
                <a:uLnTx/>
                <a:uFillTx/>
                <a:latin typeface="Calibri Light" panose="020F0302020204030204"/>
                <a:ea typeface="+mn-ea"/>
                <a:cs typeface="Segoe UI" pitchFamily="34" charset="0"/>
              </a:rPr>
              <a:t>Retail – Product Catalog &amp; Order Processing</a:t>
            </a:r>
          </a:p>
        </p:txBody>
      </p:sp>
      <p:sp>
        <p:nvSpPr>
          <p:cNvPr id="499" name="TextBox 498"/>
          <p:cNvSpPr txBox="1"/>
          <p:nvPr/>
        </p:nvSpPr>
        <p:spPr>
          <a:xfrm>
            <a:off x="838200" y="2021249"/>
            <a:ext cx="6329333" cy="4155713"/>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1" i="0" u="none" strike="noStrike" kern="1200" cap="none" spc="0" normalizeH="0" baseline="0" noProof="0" dirty="0">
                <a:ln>
                  <a:noFill/>
                </a:ln>
                <a:effectLst/>
                <a:uLnTx/>
                <a:uFillTx/>
                <a:latin typeface="Calibri" panose="020F0502020204030204"/>
                <a:ea typeface="+mn-ea"/>
                <a:cs typeface="+mn-cs"/>
              </a:rPr>
              <a:t>Business Needs: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panose="020F0502020204030204"/>
                <a:ea typeface="+mn-ea"/>
                <a:cs typeface="+mn-cs"/>
              </a:rPr>
              <a:t>Elastic scale to handle seasonal traffic (e.g. Black Friday)</a:t>
            </a:r>
            <a:br>
              <a:rPr kumimoji="0" lang="en-US" sz="2000" b="0" i="0" u="none" strike="noStrike" kern="1200" cap="none" spc="0" normalizeH="0" baseline="0" noProof="0" dirty="0">
                <a:ln>
                  <a:noFill/>
                </a:ln>
                <a:effectLst/>
                <a:uLnTx/>
                <a:uFillTx/>
                <a:latin typeface="Calibri" panose="020F0502020204030204"/>
                <a:ea typeface="+mn-ea"/>
                <a:cs typeface="+mn-cs"/>
              </a:rPr>
            </a:br>
            <a:endParaRPr kumimoji="0" lang="en-US" sz="2000" b="0" i="0" u="none" strike="noStrike" kern="1200" cap="none" spc="0" normalizeH="0" baseline="0" noProof="0" dirty="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panose="020F0502020204030204"/>
                <a:ea typeface="+mn-ea"/>
                <a:cs typeface="+mn-cs"/>
              </a:rPr>
              <a:t>Low-latency access across multiple geographies to support a global user-base and latency sensitive workloads (e.g. real-time personalization)</a:t>
            </a:r>
            <a:br>
              <a:rPr kumimoji="0" lang="en-US" sz="2000" b="0" i="0" u="none" strike="noStrike" kern="1200" cap="none" spc="0" normalizeH="0" baseline="0" noProof="0" dirty="0">
                <a:ln>
                  <a:noFill/>
                </a:ln>
                <a:effectLst/>
                <a:uLnTx/>
                <a:uFillTx/>
                <a:latin typeface="Calibri" panose="020F0502020204030204"/>
                <a:ea typeface="+mn-ea"/>
                <a:cs typeface="+mn-cs"/>
              </a:rPr>
            </a:br>
            <a:endParaRPr kumimoji="0" lang="en-US" sz="2000" b="0" i="0" u="none" strike="noStrike" kern="1200" cap="none" spc="0" normalizeH="0" baseline="0" noProof="0" dirty="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panose="020F0502020204030204"/>
                <a:ea typeface="+mn-ea"/>
                <a:cs typeface="+mn-cs"/>
              </a:rPr>
              <a:t>Schema-agnostic storage and automatic indexing to handle diverse product catalogs, orders, and events</a:t>
            </a:r>
            <a:br>
              <a:rPr kumimoji="0" lang="en-US" sz="2000" b="0" i="0" u="none" strike="noStrike" kern="1200" cap="none" spc="0" normalizeH="0" baseline="0" noProof="0" dirty="0">
                <a:ln>
                  <a:noFill/>
                </a:ln>
                <a:effectLst/>
                <a:uLnTx/>
                <a:uFillTx/>
                <a:latin typeface="Calibri" panose="020F0502020204030204"/>
                <a:ea typeface="+mn-ea"/>
                <a:cs typeface="+mn-cs"/>
              </a:rPr>
            </a:br>
            <a:endParaRPr kumimoji="0" lang="en-US" sz="2000" b="0" i="0" u="none" strike="noStrike" kern="1200" cap="none" spc="0" normalizeH="0" baseline="0" noProof="0" dirty="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libri" panose="020F0502020204030204"/>
                <a:ea typeface="+mn-ea"/>
                <a:cs typeface="+mn-cs"/>
              </a:rPr>
              <a:t>High availability across multiple data centers</a:t>
            </a: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effectLst/>
              <a:uLnTx/>
              <a:uFillTx/>
              <a:latin typeface="Calibri" panose="020F0502020204030204"/>
              <a:ea typeface="+mn-ea"/>
              <a:cs typeface="+mn-cs"/>
            </a:endParaRPr>
          </a:p>
        </p:txBody>
      </p:sp>
      <p:pic>
        <p:nvPicPr>
          <p:cNvPr id="18" name="Picture 4" descr="Image result for jet.com logo 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8875" r="29448" b="13133"/>
          <a:stretch/>
        </p:blipFill>
        <p:spPr bwMode="auto">
          <a:xfrm>
            <a:off x="9871006" y="2197181"/>
            <a:ext cx="1946066" cy="894944"/>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descr="https://assets.onestore.ms/cdnfiles/external/uhf/long/9a49a7e9d8e881327e81b9eb43dabc01de70a9bb/images/microsoft-gray.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960364" y="745003"/>
            <a:ext cx="3464490" cy="737808"/>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10" descr="Image result for dominos logo 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763372" y="4415502"/>
            <a:ext cx="995220" cy="995220"/>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8" descr="Image result for sulekha.com logo 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239057" y="3491744"/>
            <a:ext cx="2551668" cy="729777"/>
          </a:xfrm>
          <a:prstGeom prst="rect">
            <a:avLst/>
          </a:prstGeom>
          <a:noFill/>
          <a:extLst>
            <a:ext uri="{909E8E84-426E-40DD-AFC4-6F175D3DCCD1}">
              <a14:hiddenFill xmlns:a14="http://schemas.microsoft.com/office/drawing/2010/main" xmlns="">
                <a:solidFill>
                  <a:srgbClr val="FFFFFF"/>
                </a:solidFill>
              </a14:hiddenFill>
            </a:ext>
          </a:extLst>
        </p:spPr>
      </p:pic>
      <p:pic>
        <p:nvPicPr>
          <p:cNvPr id="5122" name="Picture 2" descr="Story logo"/>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0103135" y="5604704"/>
            <a:ext cx="1687590" cy="7729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95126967"/>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61095" y="165847"/>
            <a:ext cx="11663986" cy="9002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2" normalizeH="0" baseline="0" noProof="0" dirty="0">
                <a:ln w="3175">
                  <a:noFill/>
                </a:ln>
                <a:solidFill>
                  <a:prstClr val="black"/>
                </a:solidFill>
                <a:effectLst/>
                <a:uLnTx/>
                <a:uFillTx/>
                <a:latin typeface="Segoe UI Light" panose="020B0502040204020203" pitchFamily="34" charset="0"/>
                <a:ea typeface="+mn-ea"/>
                <a:cs typeface="Segoe UI Light" panose="020B0502040204020203" pitchFamily="34" charset="0"/>
              </a:rPr>
              <a:t>Retail Product Catalogs</a:t>
            </a:r>
          </a:p>
        </p:txBody>
      </p:sp>
      <p:grpSp>
        <p:nvGrpSpPr>
          <p:cNvPr id="3" name="Group 2"/>
          <p:cNvGrpSpPr>
            <a:grpSpLocks noChangeAspect="1"/>
          </p:cNvGrpSpPr>
          <p:nvPr/>
        </p:nvGrpSpPr>
        <p:grpSpPr>
          <a:xfrm>
            <a:off x="2403758" y="1717056"/>
            <a:ext cx="6858000" cy="2515200"/>
            <a:chOff x="2403758" y="1717056"/>
            <a:chExt cx="7402458" cy="2688076"/>
          </a:xfrm>
        </p:grpSpPr>
        <p:sp>
          <p:nvSpPr>
            <p:cNvPr id="5" name="TextBox 4"/>
            <p:cNvSpPr txBox="1"/>
            <p:nvPr/>
          </p:nvSpPr>
          <p:spPr>
            <a:xfrm>
              <a:off x="3665932" y="2502544"/>
              <a:ext cx="1397834" cy="4566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Web App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(e-commerce app)</a:t>
              </a:r>
            </a:p>
          </p:txBody>
        </p:sp>
        <p:pic>
          <p:nvPicPr>
            <p:cNvPr id="6" name="Picture 5"/>
            <p:cNvPicPr>
              <a:picLocks noChangeAspect="1"/>
            </p:cNvPicPr>
            <p:nvPr/>
          </p:nvPicPr>
          <p:blipFill>
            <a:blip r:embed="rId3"/>
            <a:stretch>
              <a:fillRect/>
            </a:stretch>
          </p:blipFill>
          <p:spPr>
            <a:xfrm>
              <a:off x="4670990" y="3196790"/>
              <a:ext cx="662132" cy="566932"/>
            </a:xfrm>
            <a:prstGeom prst="rect">
              <a:avLst/>
            </a:prstGeom>
          </p:spPr>
        </p:pic>
        <p:sp>
          <p:nvSpPr>
            <p:cNvPr id="7" name="TextBox 6"/>
            <p:cNvSpPr txBox="1"/>
            <p:nvPr/>
          </p:nvSpPr>
          <p:spPr>
            <a:xfrm>
              <a:off x="6466469" y="2506472"/>
              <a:ext cx="1504388" cy="4566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Cosmos DB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(product catalog)</a:t>
              </a:r>
            </a:p>
          </p:txBody>
        </p:sp>
        <p:sp>
          <p:nvSpPr>
            <p:cNvPr id="11" name="TextBox 10"/>
            <p:cNvSpPr txBox="1"/>
            <p:nvPr/>
          </p:nvSpPr>
          <p:spPr>
            <a:xfrm>
              <a:off x="6312548" y="3878882"/>
              <a:ext cx="1793924" cy="4605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Cosmos DB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(session state)</a:t>
              </a:r>
            </a:p>
          </p:txBody>
        </p:sp>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818734" y="1717056"/>
              <a:ext cx="780290" cy="780290"/>
            </a:xfrm>
            <a:prstGeom prst="rect">
              <a:avLst/>
            </a:prstGeom>
          </p:spPr>
        </p:pic>
        <p:sp>
          <p:nvSpPr>
            <p:cNvPr id="13" name="TextBox 12"/>
            <p:cNvSpPr txBox="1"/>
            <p:nvPr/>
          </p:nvSpPr>
          <p:spPr>
            <a:xfrm>
              <a:off x="8611542" y="2476108"/>
              <a:ext cx="1194674" cy="4566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Search (full-text index)</a:t>
              </a:r>
            </a:p>
          </p:txBody>
        </p:sp>
        <p:pic>
          <p:nvPicPr>
            <p:cNvPr id="14" name="Picture 1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611911" y="1755849"/>
              <a:ext cx="780290" cy="780290"/>
            </a:xfrm>
            <a:prstGeom prst="rect">
              <a:avLst/>
            </a:prstGeom>
          </p:spPr>
        </p:pic>
        <p:cxnSp>
          <p:nvCxnSpPr>
            <p:cNvPr id="15" name="Elbow Connector 45"/>
            <p:cNvCxnSpPr>
              <a:cxnSpLocks/>
              <a:stCxn id="14" idx="3"/>
            </p:cNvCxnSpPr>
            <p:nvPr/>
          </p:nvCxnSpPr>
          <p:spPr>
            <a:xfrm>
              <a:off x="5392201" y="2145994"/>
              <a:ext cx="1427165" cy="1345520"/>
            </a:xfrm>
            <a:prstGeom prst="bentConnector3">
              <a:avLst>
                <a:gd name="adj1" fmla="val 50000"/>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p:cNvCxnSpPr>
              <a:cxnSpLocks/>
              <a:stCxn id="14" idx="2"/>
              <a:endCxn id="6" idx="0"/>
            </p:cNvCxnSpPr>
            <p:nvPr/>
          </p:nvCxnSpPr>
          <p:spPr>
            <a:xfrm>
              <a:off x="5002056" y="2536139"/>
              <a:ext cx="0" cy="660651"/>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p:cNvSpPr txBox="1"/>
            <p:nvPr/>
          </p:nvSpPr>
          <p:spPr>
            <a:xfrm>
              <a:off x="4310925" y="3763717"/>
              <a:ext cx="1382260" cy="641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Storage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(logs, static catalog content)</a:t>
              </a:r>
            </a:p>
          </p:txBody>
        </p:sp>
        <p:pic>
          <p:nvPicPr>
            <p:cNvPr id="18" name="Picture 17"/>
            <p:cNvPicPr>
              <a:picLocks noChangeAspect="1"/>
            </p:cNvPicPr>
            <p:nvPr/>
          </p:nvPicPr>
          <p:blipFill>
            <a:blip r:embed="rId6"/>
            <a:stretch>
              <a:fillRect/>
            </a:stretch>
          </p:blipFill>
          <p:spPr>
            <a:xfrm>
              <a:off x="2403758" y="1864114"/>
              <a:ext cx="650738" cy="563760"/>
            </a:xfrm>
            <a:prstGeom prst="rect">
              <a:avLst/>
            </a:prstGeom>
          </p:spPr>
        </p:pic>
        <p:cxnSp>
          <p:nvCxnSpPr>
            <p:cNvPr id="19" name="Straight Arrow Connector 18"/>
            <p:cNvCxnSpPr>
              <a:stCxn id="18" idx="3"/>
              <a:endCxn id="14" idx="1"/>
            </p:cNvCxnSpPr>
            <p:nvPr/>
          </p:nvCxnSpPr>
          <p:spPr>
            <a:xfrm>
              <a:off x="3054496" y="2145994"/>
              <a:ext cx="1557415"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p:cNvCxnSpPr/>
            <p:nvPr/>
          </p:nvCxnSpPr>
          <p:spPr>
            <a:xfrm>
              <a:off x="5392201" y="2141466"/>
              <a:ext cx="1532861"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p:cNvCxnSpPr/>
            <p:nvPr/>
          </p:nvCxnSpPr>
          <p:spPr>
            <a:xfrm flipV="1">
              <a:off x="7478812" y="2107201"/>
              <a:ext cx="1339922" cy="13063"/>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pic>
        <p:nvPicPr>
          <p:cNvPr id="22" name="Picture 21">
            <a:extLst>
              <a:ext uri="{FF2B5EF4-FFF2-40B4-BE49-F238E27FC236}">
                <a16:creationId xmlns:a16="http://schemas.microsoft.com/office/drawing/2014/main" xmlns="" id="{F0FFEE4B-7C65-45C9-8029-288DBD5E85D3}"/>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471309" y="1802790"/>
            <a:ext cx="680672" cy="680672"/>
          </a:xfrm>
          <a:prstGeom prst="rect">
            <a:avLst/>
          </a:prstGeom>
        </p:spPr>
      </p:pic>
      <p:pic>
        <p:nvPicPr>
          <p:cNvPr id="23" name="Picture 22">
            <a:extLst>
              <a:ext uri="{FF2B5EF4-FFF2-40B4-BE49-F238E27FC236}">
                <a16:creationId xmlns:a16="http://schemas.microsoft.com/office/drawing/2014/main" xmlns="" id="{3B188957-D94B-43CB-9D5E-AB228B29763F}"/>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458536" y="3034018"/>
            <a:ext cx="680672" cy="680672"/>
          </a:xfrm>
          <a:prstGeom prst="rect">
            <a:avLst/>
          </a:prstGeom>
        </p:spPr>
      </p:pic>
    </p:spTree>
    <p:extLst>
      <p:ext uri="{BB962C8B-B14F-4D97-AF65-F5344CB8AC3E}">
        <p14:creationId xmlns:p14="http://schemas.microsoft.com/office/powerpoint/2010/main" xmlns="" val="35647184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61095" y="165847"/>
            <a:ext cx="11663986" cy="9002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2" normalizeH="0" baseline="0" noProof="0" dirty="0">
                <a:ln w="3175">
                  <a:noFill/>
                </a:ln>
                <a:solidFill>
                  <a:prstClr val="black"/>
                </a:solidFill>
                <a:effectLst/>
                <a:uLnTx/>
                <a:uFillTx/>
                <a:latin typeface="Segoe UI Light" panose="020B0502040204020203" pitchFamily="34" charset="0"/>
                <a:ea typeface="+mn-ea"/>
                <a:cs typeface="Segoe UI Light" panose="020B0502040204020203" pitchFamily="34" charset="0"/>
              </a:rPr>
              <a:t>Retail Order Processing Pipelines</a:t>
            </a:r>
          </a:p>
        </p:txBody>
      </p:sp>
      <p:grpSp>
        <p:nvGrpSpPr>
          <p:cNvPr id="44" name="Group 43">
            <a:extLst>
              <a:ext uri="{FF2B5EF4-FFF2-40B4-BE49-F238E27FC236}">
                <a16:creationId xmlns:a16="http://schemas.microsoft.com/office/drawing/2014/main" xmlns="" id="{2E87B353-3661-4FC4-9157-66735B700D45}"/>
              </a:ext>
            </a:extLst>
          </p:cNvPr>
          <p:cNvGrpSpPr/>
          <p:nvPr/>
        </p:nvGrpSpPr>
        <p:grpSpPr>
          <a:xfrm>
            <a:off x="2750239" y="2080614"/>
            <a:ext cx="6792765" cy="3329821"/>
            <a:chOff x="2311973" y="1766793"/>
            <a:chExt cx="6792765" cy="3329821"/>
          </a:xfrm>
        </p:grpSpPr>
        <p:sp>
          <p:nvSpPr>
            <p:cNvPr id="4" name="TextBox 3"/>
            <p:cNvSpPr txBox="1"/>
            <p:nvPr/>
          </p:nvSpPr>
          <p:spPr>
            <a:xfrm>
              <a:off x="2737920" y="1766793"/>
              <a:ext cx="28002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Functions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(E-Commerce Checkout API)</a:t>
              </a:r>
            </a:p>
          </p:txBody>
        </p:sp>
        <p:cxnSp>
          <p:nvCxnSpPr>
            <p:cNvPr id="6" name="Straight Arrow Connector 5"/>
            <p:cNvCxnSpPr>
              <a:cxnSpLocks/>
            </p:cNvCxnSpPr>
            <p:nvPr/>
          </p:nvCxnSpPr>
          <p:spPr>
            <a:xfrm>
              <a:off x="4480878" y="2689337"/>
              <a:ext cx="1001389"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5455357" y="1789273"/>
              <a:ext cx="131455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Cosmos DB (Order Event Store)</a:t>
              </a:r>
            </a:p>
          </p:txBody>
        </p:sp>
        <p:pic>
          <p:nvPicPr>
            <p:cNvPr id="24" name="Picture 23">
              <a:extLst>
                <a:ext uri="{FF2B5EF4-FFF2-40B4-BE49-F238E27FC236}">
                  <a16:creationId xmlns:a16="http://schemas.microsoft.com/office/drawing/2014/main" xmlns="" id="{1972C9DF-DC4A-4F70-8CE9-6248EC263401}"/>
                </a:ext>
              </a:extLst>
            </p:cNvPr>
            <p:cNvPicPr>
              <a:picLocks noChangeAspect="1"/>
            </p:cNvPicPr>
            <p:nvPr/>
          </p:nvPicPr>
          <p:blipFill>
            <a:blip r:embed="rId3"/>
            <a:stretch>
              <a:fillRect/>
            </a:stretch>
          </p:blipFill>
          <p:spPr>
            <a:xfrm>
              <a:off x="6759651" y="2150653"/>
              <a:ext cx="632169" cy="1377650"/>
            </a:xfrm>
            <a:prstGeom prst="rect">
              <a:avLst/>
            </a:prstGeom>
          </p:spPr>
        </p:pic>
        <p:cxnSp>
          <p:nvCxnSpPr>
            <p:cNvPr id="29" name="Straight Arrow Connector 28">
              <a:extLst>
                <a:ext uri="{FF2B5EF4-FFF2-40B4-BE49-F238E27FC236}">
                  <a16:creationId xmlns:a16="http://schemas.microsoft.com/office/drawing/2014/main" xmlns="" id="{4EC139EA-2BBB-4EBC-B3D5-1AC24965BA60}"/>
                </a:ext>
              </a:extLst>
            </p:cNvPr>
            <p:cNvCxnSpPr>
              <a:cxnSpLocks/>
            </p:cNvCxnSpPr>
            <p:nvPr/>
          </p:nvCxnSpPr>
          <p:spPr>
            <a:xfrm flipH="1">
              <a:off x="5042728" y="3672646"/>
              <a:ext cx="1358960" cy="458825"/>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8" name="Picture 17">
              <a:extLst>
                <a:ext uri="{FF2B5EF4-FFF2-40B4-BE49-F238E27FC236}">
                  <a16:creationId xmlns:a16="http://schemas.microsoft.com/office/drawing/2014/main" xmlns="" id="{9B8367B7-EDD9-415A-A4FE-FCE12352B02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258182" y="4144668"/>
              <a:ext cx="516032" cy="516032"/>
            </a:xfrm>
            <a:prstGeom prst="rect">
              <a:avLst/>
            </a:prstGeom>
          </p:spPr>
        </p:pic>
        <p:sp>
          <p:nvSpPr>
            <p:cNvPr id="32" name="TextBox 31">
              <a:extLst>
                <a:ext uri="{FF2B5EF4-FFF2-40B4-BE49-F238E27FC236}">
                  <a16:creationId xmlns:a16="http://schemas.microsoft.com/office/drawing/2014/main" xmlns="" id="{B3381D14-C909-48FA-A01B-ABDC7E8C36C1}"/>
                </a:ext>
              </a:extLst>
            </p:cNvPr>
            <p:cNvSpPr txBox="1"/>
            <p:nvPr/>
          </p:nvSpPr>
          <p:spPr>
            <a:xfrm>
              <a:off x="3737236" y="4665727"/>
              <a:ext cx="155792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Functions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(Microservice 1: Tax)</a:t>
              </a:r>
            </a:p>
          </p:txBody>
        </p:sp>
        <p:pic>
          <p:nvPicPr>
            <p:cNvPr id="36" name="Picture 35">
              <a:extLst>
                <a:ext uri="{FF2B5EF4-FFF2-40B4-BE49-F238E27FC236}">
                  <a16:creationId xmlns:a16="http://schemas.microsoft.com/office/drawing/2014/main" xmlns="" id="{55A7871A-42E0-4060-BC87-3AAD98B9285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777110" y="4144668"/>
              <a:ext cx="516032" cy="516032"/>
            </a:xfrm>
            <a:prstGeom prst="rect">
              <a:avLst/>
            </a:prstGeom>
          </p:spPr>
        </p:pic>
        <p:sp>
          <p:nvSpPr>
            <p:cNvPr id="37" name="TextBox 36">
              <a:extLst>
                <a:ext uri="{FF2B5EF4-FFF2-40B4-BE49-F238E27FC236}">
                  <a16:creationId xmlns:a16="http://schemas.microsoft.com/office/drawing/2014/main" xmlns="" id="{32B2BF54-F8C0-4641-9326-F78CDE9B5CA4}"/>
                </a:ext>
              </a:extLst>
            </p:cNvPr>
            <p:cNvSpPr txBox="1"/>
            <p:nvPr/>
          </p:nvSpPr>
          <p:spPr>
            <a:xfrm>
              <a:off x="5086907" y="4660700"/>
              <a:ext cx="189643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Functions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(Microservice 2: Payment)</a:t>
              </a:r>
            </a:p>
          </p:txBody>
        </p:sp>
        <p:pic>
          <p:nvPicPr>
            <p:cNvPr id="38" name="Picture 37">
              <a:extLst>
                <a:ext uri="{FF2B5EF4-FFF2-40B4-BE49-F238E27FC236}">
                  <a16:creationId xmlns:a16="http://schemas.microsoft.com/office/drawing/2014/main" xmlns="" id="{6FC757F6-B8D9-46F0-A7CC-F277E79DDF5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898504" y="4131471"/>
              <a:ext cx="516032" cy="516032"/>
            </a:xfrm>
            <a:prstGeom prst="rect">
              <a:avLst/>
            </a:prstGeom>
          </p:spPr>
        </p:pic>
        <p:sp>
          <p:nvSpPr>
            <p:cNvPr id="39" name="TextBox 38">
              <a:extLst>
                <a:ext uri="{FF2B5EF4-FFF2-40B4-BE49-F238E27FC236}">
                  <a16:creationId xmlns:a16="http://schemas.microsoft.com/office/drawing/2014/main" xmlns="" id="{C4E5E5BD-DE66-451D-AF81-C05A80383166}"/>
                </a:ext>
              </a:extLst>
            </p:cNvPr>
            <p:cNvSpPr txBox="1"/>
            <p:nvPr/>
          </p:nvSpPr>
          <p:spPr>
            <a:xfrm>
              <a:off x="7208301" y="4647503"/>
              <a:ext cx="189643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Functions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(Microservice N: </a:t>
              </a:r>
              <a:r>
                <a:rPr kumimoji="0" lang="en-US" sz="11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Fufillment</a:t>
              </a: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t>
              </a:r>
            </a:p>
          </p:txBody>
        </p:sp>
        <p:sp>
          <p:nvSpPr>
            <p:cNvPr id="31" name="TextBox 30">
              <a:extLst>
                <a:ext uri="{FF2B5EF4-FFF2-40B4-BE49-F238E27FC236}">
                  <a16:creationId xmlns:a16="http://schemas.microsoft.com/office/drawing/2014/main" xmlns="" id="{27400B19-C5A3-4910-8EA9-E76AF912F577}"/>
                </a:ext>
              </a:extLst>
            </p:cNvPr>
            <p:cNvSpPr txBox="1"/>
            <p:nvPr/>
          </p:nvSpPr>
          <p:spPr>
            <a:xfrm>
              <a:off x="6850470" y="4286341"/>
              <a:ext cx="5164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cxnSp>
          <p:nvCxnSpPr>
            <p:cNvPr id="43" name="Straight Arrow Connector 42">
              <a:extLst>
                <a:ext uri="{FF2B5EF4-FFF2-40B4-BE49-F238E27FC236}">
                  <a16:creationId xmlns:a16="http://schemas.microsoft.com/office/drawing/2014/main" xmlns="" id="{43971906-BC73-4ABF-98B3-77B03402036A}"/>
                </a:ext>
              </a:extLst>
            </p:cNvPr>
            <p:cNvCxnSpPr>
              <a:cxnSpLocks/>
            </p:cNvCxnSpPr>
            <p:nvPr/>
          </p:nvCxnSpPr>
          <p:spPr>
            <a:xfrm flipH="1">
              <a:off x="6274940" y="3762087"/>
              <a:ext cx="226420" cy="310546"/>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xmlns="" id="{D50D87CA-6CD5-4141-8222-60B682CEF6DA}"/>
                </a:ext>
              </a:extLst>
            </p:cNvPr>
            <p:cNvCxnSpPr>
              <a:cxnSpLocks/>
            </p:cNvCxnSpPr>
            <p:nvPr/>
          </p:nvCxnSpPr>
          <p:spPr>
            <a:xfrm>
              <a:off x="7499062" y="3752385"/>
              <a:ext cx="334650" cy="320248"/>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xmlns="" id="{E295FE46-FA04-4D2D-9DF5-70513F7F1D63}"/>
                </a:ext>
              </a:extLst>
            </p:cNvPr>
            <p:cNvCxnSpPr>
              <a:cxnSpLocks/>
            </p:cNvCxnSpPr>
            <p:nvPr/>
          </p:nvCxnSpPr>
          <p:spPr>
            <a:xfrm flipV="1">
              <a:off x="4958518" y="3543034"/>
              <a:ext cx="1333780" cy="40549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xmlns="" id="{EB87F840-776E-4725-9AE0-24C06CBCE525}"/>
                </a:ext>
              </a:extLst>
            </p:cNvPr>
            <p:cNvCxnSpPr>
              <a:cxnSpLocks/>
            </p:cNvCxnSpPr>
            <p:nvPr/>
          </p:nvCxnSpPr>
          <p:spPr>
            <a:xfrm flipV="1">
              <a:off x="6478296" y="3772732"/>
              <a:ext cx="196059" cy="299901"/>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xmlns="" id="{77BD91F1-9049-429D-A154-F1EA4B4EA3FF}"/>
                </a:ext>
              </a:extLst>
            </p:cNvPr>
            <p:cNvCxnSpPr>
              <a:cxnSpLocks/>
            </p:cNvCxnSpPr>
            <p:nvPr/>
          </p:nvCxnSpPr>
          <p:spPr>
            <a:xfrm flipH="1" flipV="1">
              <a:off x="7633900" y="3653017"/>
              <a:ext cx="319759" cy="29550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6" name="Picture 25">
              <a:extLst>
                <a:ext uri="{FF2B5EF4-FFF2-40B4-BE49-F238E27FC236}">
                  <a16:creationId xmlns:a16="http://schemas.microsoft.com/office/drawing/2014/main" xmlns="" id="{8516C8D3-4BA9-4460-9E14-7752B3414F23}"/>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880048" y="2431321"/>
              <a:ext cx="516032" cy="516032"/>
            </a:xfrm>
            <a:prstGeom prst="rect">
              <a:avLst/>
            </a:prstGeom>
          </p:spPr>
        </p:pic>
        <p:cxnSp>
          <p:nvCxnSpPr>
            <p:cNvPr id="27" name="Straight Arrow Connector 26">
              <a:extLst>
                <a:ext uri="{FF2B5EF4-FFF2-40B4-BE49-F238E27FC236}">
                  <a16:creationId xmlns:a16="http://schemas.microsoft.com/office/drawing/2014/main" xmlns="" id="{FB63C418-67E1-49C2-89FD-DCD95D57A6E8}"/>
                </a:ext>
              </a:extLst>
            </p:cNvPr>
            <p:cNvCxnSpPr>
              <a:cxnSpLocks/>
            </p:cNvCxnSpPr>
            <p:nvPr/>
          </p:nvCxnSpPr>
          <p:spPr>
            <a:xfrm>
              <a:off x="3002913" y="2678516"/>
              <a:ext cx="786723"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0" name="Picture 29">
              <a:extLst>
                <a:ext uri="{FF2B5EF4-FFF2-40B4-BE49-F238E27FC236}">
                  <a16:creationId xmlns:a16="http://schemas.microsoft.com/office/drawing/2014/main" xmlns="" id="{1A80CCDA-EDD5-49F4-9EF3-B8B67C06DDE3}"/>
                </a:ext>
              </a:extLst>
            </p:cNvPr>
            <p:cNvPicPr>
              <a:picLocks noChangeAspect="1"/>
            </p:cNvPicPr>
            <p:nvPr/>
          </p:nvPicPr>
          <p:blipFill>
            <a:blip r:embed="rId5"/>
            <a:stretch>
              <a:fillRect/>
            </a:stretch>
          </p:blipFill>
          <p:spPr>
            <a:xfrm>
              <a:off x="2311973" y="2420204"/>
              <a:ext cx="551989" cy="478210"/>
            </a:xfrm>
            <a:prstGeom prst="rect">
              <a:avLst/>
            </a:prstGeom>
          </p:spPr>
        </p:pic>
        <p:pic>
          <p:nvPicPr>
            <p:cNvPr id="33" name="Graphic 32" descr="Shopping cart">
              <a:extLst>
                <a:ext uri="{FF2B5EF4-FFF2-40B4-BE49-F238E27FC236}">
                  <a16:creationId xmlns:a16="http://schemas.microsoft.com/office/drawing/2014/main" xmlns="" id="{53E4B91A-5DA3-4FE4-9E3C-25FA6CCDD8F8}"/>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2448753" y="2573232"/>
              <a:ext cx="266246" cy="266246"/>
            </a:xfrm>
            <a:prstGeom prst="rect">
              <a:avLst/>
            </a:prstGeom>
          </p:spPr>
        </p:pic>
        <p:pic>
          <p:nvPicPr>
            <p:cNvPr id="9" name="Graphic 8">
              <a:extLst>
                <a:ext uri="{FF2B5EF4-FFF2-40B4-BE49-F238E27FC236}">
                  <a16:creationId xmlns:a16="http://schemas.microsoft.com/office/drawing/2014/main" xmlns="" id="{E4416368-937D-4589-9280-73AC64EA0038}"/>
                </a:ext>
              </a:extLst>
            </p:cNvPr>
            <p:cNvPicPr>
              <a:picLocks noChangeAspect="1"/>
            </p:cNvPicPr>
            <p:nvPr/>
          </p:nvPicPr>
          <p:blipFill>
            <a:blip r:embed="rId8">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tretch>
              <a:fillRect/>
            </a:stretch>
          </p:blipFill>
          <p:spPr>
            <a:xfrm>
              <a:off x="5673464" y="2310815"/>
              <a:ext cx="859869" cy="791079"/>
            </a:xfrm>
            <a:prstGeom prst="rect">
              <a:avLst/>
            </a:prstGeom>
          </p:spPr>
        </p:pic>
      </p:grpSp>
    </p:spTree>
    <p:extLst>
      <p:ext uri="{BB962C8B-B14F-4D97-AF65-F5344CB8AC3E}">
        <p14:creationId xmlns:p14="http://schemas.microsoft.com/office/powerpoint/2010/main" xmlns="" val="22989122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descr="Image result for 343 studios games logo 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a:stretch/>
        </p:blipFill>
        <p:spPr bwMode="auto">
          <a:xfrm>
            <a:off x="8933392" y="3455766"/>
            <a:ext cx="2936876" cy="1315389"/>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 descr="Gears of War logo.PNG">
            <a:extLst>
              <a:ext uri="{FF2B5EF4-FFF2-40B4-BE49-F238E27FC236}">
                <a16:creationId xmlns:a16="http://schemas.microsoft.com/office/drawing/2014/main" xmlns="" id="{83B576F7-72EE-4A75-BCF7-678CCFE4C6F1}"/>
              </a:ext>
            </a:extLst>
          </p:cNvPr>
          <p:cNvPicPr>
            <a:picLocks noChangeAspect="1" noChangeArrowheads="1"/>
          </p:cNvPicPr>
          <p:nvPr/>
        </p:nvPicPr>
        <p:blipFill rotWithShape="1">
          <a:blip r:embed="rId4">
            <a:extLst>
              <a:ext uri="{28A0092B-C50C-407E-A947-70E740481C1C}">
                <a14:useLocalDpi xmlns:a14="http://schemas.microsoft.com/office/drawing/2010/main" xmlns="" val="0"/>
              </a:ext>
            </a:extLst>
          </a:blip>
          <a:srcRect/>
          <a:stretch/>
        </p:blipFill>
        <p:spPr bwMode="auto">
          <a:xfrm>
            <a:off x="9661845" y="5084534"/>
            <a:ext cx="2208420" cy="1155568"/>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2" descr="Image result for next games logo png"/>
          <p:cNvPicPr>
            <a:picLocks noChangeAspect="1" noChangeArrowheads="1"/>
          </p:cNvPicPr>
          <p:nvPr/>
        </p:nvPicPr>
        <p:blipFill rotWithShape="1">
          <a:blip r:embed="rId5">
            <a:extLst>
              <a:ext uri="{28A0092B-C50C-407E-A947-70E740481C1C}">
                <a14:useLocalDpi xmlns:a14="http://schemas.microsoft.com/office/drawing/2010/main" xmlns="" val="0"/>
              </a:ext>
            </a:extLst>
          </a:blip>
          <a:srcRect/>
          <a:stretch/>
        </p:blipFill>
        <p:spPr bwMode="auto">
          <a:xfrm>
            <a:off x="7533856" y="506196"/>
            <a:ext cx="4336412" cy="101905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2" descr="Image result for xbox live logo png"/>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a:stretch/>
        </p:blipFill>
        <p:spPr bwMode="auto">
          <a:xfrm>
            <a:off x="8233834" y="1941841"/>
            <a:ext cx="3508448" cy="1245499"/>
          </a:xfrm>
          <a:prstGeom prst="rect">
            <a:avLst/>
          </a:prstGeom>
          <a:noFill/>
          <a:extLst>
            <a:ext uri="{909E8E84-426E-40DD-AFC4-6F175D3DCCD1}">
              <a14:hiddenFill xmlns:a14="http://schemas.microsoft.com/office/drawing/2010/main" xmlns="">
                <a:solidFill>
                  <a:srgbClr val="FFFFFF"/>
                </a:solidFill>
              </a14:hiddenFill>
            </a:ext>
          </a:extLst>
        </p:spPr>
      </p:pic>
      <p:sp>
        <p:nvSpPr>
          <p:cNvPr id="498" name="Title 1"/>
          <p:cNvSpPr txBox="1">
            <a:spLocks/>
          </p:cNvSpPr>
          <p:nvPr/>
        </p:nvSpPr>
        <p:spPr>
          <a:xfrm>
            <a:off x="838200" y="365125"/>
            <a:ext cx="5191125" cy="1325563"/>
          </a:xfrm>
          <a:prstGeom prst="rect">
            <a:avLst/>
          </a:prstGeom>
        </p:spPr>
        <p:txBody>
          <a:bodyPr vert="horz" lIns="91440" tIns="45720" rIns="91440" bIns="45720" rtlCol="0" anchor="ctr">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102" normalizeH="0" baseline="0" noProof="0">
                <a:ln w="3175">
                  <a:noFill/>
                </a:ln>
                <a:solidFill>
                  <a:schemeClr val="tx1"/>
                </a:solidFill>
                <a:effectLst/>
                <a:uLnTx/>
                <a:uFillTx/>
                <a:latin typeface="Calibri Light" panose="020F0302020204030204"/>
                <a:ea typeface="+mn-ea"/>
                <a:cs typeface="Segoe UI" pitchFamily="34" charset="0"/>
              </a:rPr>
              <a:t>Multiplayer Gaming</a:t>
            </a:r>
          </a:p>
        </p:txBody>
      </p:sp>
      <p:sp>
        <p:nvSpPr>
          <p:cNvPr id="499" name="TextBox 498"/>
          <p:cNvSpPr txBox="1"/>
          <p:nvPr/>
        </p:nvSpPr>
        <p:spPr>
          <a:xfrm>
            <a:off x="838200" y="2021249"/>
            <a:ext cx="5707565" cy="4155713"/>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900" b="1" i="0" u="none" strike="noStrike" kern="1200" cap="none" spc="0" normalizeH="0" baseline="0" noProof="0" dirty="0">
                <a:ln>
                  <a:noFill/>
                </a:ln>
                <a:effectLst/>
                <a:uLnTx/>
                <a:uFillTx/>
                <a:latin typeface="Calibri" panose="020F0502020204030204"/>
                <a:ea typeface="+mn-ea"/>
                <a:cs typeface="+mn-cs"/>
              </a:rPr>
              <a:t>Business Needs:</a:t>
            </a:r>
            <a:endParaRPr kumimoji="0" lang="en-US" sz="1900" b="1" i="0" u="none" strike="noStrike" kern="1200" cap="none" spc="0" normalizeH="0" baseline="0" noProof="0">
              <a:ln>
                <a:noFill/>
              </a:ln>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900" b="0" i="0" u="none" strike="noStrike" kern="1200" cap="none" spc="0" normalizeH="0" baseline="0" noProof="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Calibri" panose="020F0502020204030204"/>
                <a:ea typeface="+mn-ea"/>
                <a:cs typeface="+mn-cs"/>
              </a:rPr>
              <a:t>Elastic scale to handle </a:t>
            </a:r>
            <a:r>
              <a:rPr kumimoji="0" lang="en-US" sz="1900" b="0" i="0" u="none" strike="noStrike" kern="1200" cap="none" spc="0" normalizeH="0" baseline="0" noProof="0">
                <a:ln>
                  <a:noFill/>
                </a:ln>
                <a:effectLst/>
                <a:uLnTx/>
                <a:uFillTx/>
                <a:latin typeface="Calibri" panose="020F0502020204030204"/>
                <a:ea typeface="+mn-ea"/>
                <a:cs typeface="+mn-cs"/>
              </a:rPr>
              <a:t>bursty</a:t>
            </a:r>
            <a:r>
              <a:rPr kumimoji="0" lang="en-US" sz="1900" b="0" i="0" u="none" strike="noStrike" kern="1200" cap="none" spc="0" normalizeH="0" baseline="0" noProof="0" dirty="0">
                <a:ln>
                  <a:noFill/>
                </a:ln>
                <a:effectLst/>
                <a:uLnTx/>
                <a:uFillTx/>
                <a:latin typeface="Calibri" panose="020F0502020204030204"/>
                <a:ea typeface="+mn-ea"/>
                <a:cs typeface="+mn-cs"/>
              </a:rPr>
              <a:t> traffic on day </a:t>
            </a:r>
            <a:br>
              <a:rPr kumimoji="0" lang="en-US" sz="1900" b="0" i="0" u="none" strike="noStrike" kern="1200" cap="none" spc="0" normalizeH="0" baseline="0" noProof="0" dirty="0">
                <a:ln>
                  <a:noFill/>
                </a:ln>
                <a:effectLst/>
                <a:uLnTx/>
                <a:uFillTx/>
                <a:latin typeface="Calibri" panose="020F0502020204030204"/>
                <a:ea typeface="+mn-ea"/>
                <a:cs typeface="+mn-cs"/>
              </a:rPr>
            </a:br>
            <a:endParaRPr kumimoji="0" lang="en-US" sz="1900" b="0" i="0" u="none" strike="noStrike" kern="1200" cap="none" spc="0" normalizeH="0" baseline="0" noProof="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Calibri" panose="020F0502020204030204"/>
                <a:ea typeface="+mn-ea"/>
                <a:cs typeface="+mn-cs"/>
              </a:rPr>
              <a:t>Low-latency queries to support responsive gameplay for a global user-base</a:t>
            </a:r>
            <a:endParaRPr kumimoji="0" lang="en-US" sz="1900" b="0" i="1" u="none" strike="noStrike" kern="1200" cap="none" spc="0" normalizeH="0" baseline="0" noProof="0">
              <a:ln>
                <a:noFill/>
              </a:ln>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900" b="0" i="0" u="none" strike="noStrike" kern="1200" cap="none" spc="0" normalizeH="0" baseline="0" noProof="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Calibri" panose="020F0502020204030204"/>
                <a:ea typeface="+mn-ea"/>
                <a:cs typeface="+mn-cs"/>
              </a:rPr>
              <a:t>Schema-agnostic storage and indexing allows teams to iterate quickly to fit a demanding ship schedule</a:t>
            </a:r>
            <a:endParaRPr kumimoji="0" lang="en-US" sz="1900" b="0" i="0" u="none" strike="noStrike" kern="1200" cap="none" spc="0" normalizeH="0" baseline="0" noProof="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900" b="0" i="1" u="none" strike="noStrike" kern="1200" cap="none" spc="0" normalizeH="0" baseline="0" noProof="0">
              <a:ln>
                <a:noFill/>
              </a:ln>
              <a:effectLst/>
              <a:uLnTx/>
              <a:uFillTx/>
              <a:latin typeface="Calibri" panose="020F0502020204030204"/>
              <a:ea typeface="+mn-ea"/>
              <a:cs typeface="+mn-cs"/>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900" b="0" i="0" u="none" strike="noStrike" kern="1200" cap="none" spc="0" normalizeH="0" baseline="0" noProof="0" dirty="0">
                <a:ln>
                  <a:noFill/>
                </a:ln>
                <a:effectLst/>
                <a:uLnTx/>
                <a:uFillTx/>
                <a:latin typeface="Calibri" panose="020F0502020204030204"/>
                <a:ea typeface="+mn-ea"/>
                <a:cs typeface="+mn-cs"/>
              </a:rPr>
              <a:t>Change-feeds to support leaderboards and social gameplay</a:t>
            </a:r>
            <a:endParaRPr kumimoji="0" lang="en-US" sz="1900" b="0" i="0" u="none" strike="noStrike" kern="1200" cap="none" spc="0" normalizeH="0" baseline="0" noProof="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xmlns="" val="322702552"/>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61095" y="165847"/>
            <a:ext cx="11663986" cy="9002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2" normalizeH="0" baseline="0" noProof="0" dirty="0">
                <a:ln w="3175">
                  <a:noFill/>
                </a:ln>
                <a:solidFill>
                  <a:prstClr val="black"/>
                </a:solidFill>
                <a:effectLst/>
                <a:uLnTx/>
                <a:uFillTx/>
                <a:latin typeface="Segoe UI Light" panose="020B0502040204020203" pitchFamily="34" charset="0"/>
                <a:ea typeface="+mn-ea"/>
                <a:cs typeface="Segoe UI Light" panose="020B0502040204020203" pitchFamily="34" charset="0"/>
              </a:rPr>
              <a:t>Multiplayer Gaming</a:t>
            </a:r>
          </a:p>
        </p:txBody>
      </p:sp>
      <p:grpSp>
        <p:nvGrpSpPr>
          <p:cNvPr id="21" name="Group 20"/>
          <p:cNvGrpSpPr>
            <a:grpSpLocks noChangeAspect="1"/>
          </p:cNvGrpSpPr>
          <p:nvPr/>
        </p:nvGrpSpPr>
        <p:grpSpPr>
          <a:xfrm>
            <a:off x="2347141" y="1791050"/>
            <a:ext cx="6858000" cy="3636923"/>
            <a:chOff x="2347142" y="1791050"/>
            <a:chExt cx="6727371" cy="3569034"/>
          </a:xfrm>
        </p:grpSpPr>
        <p:cxnSp>
          <p:nvCxnSpPr>
            <p:cNvPr id="5" name="Straight Arrow Connector 4"/>
            <p:cNvCxnSpPr/>
            <p:nvPr/>
          </p:nvCxnSpPr>
          <p:spPr>
            <a:xfrm flipV="1">
              <a:off x="5625136" y="3261544"/>
              <a:ext cx="604309" cy="402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571532" y="3015949"/>
              <a:ext cx="623013" cy="623013"/>
            </a:xfrm>
            <a:prstGeom prst="rect">
              <a:avLst/>
            </a:prstGeom>
          </p:spPr>
        </p:pic>
        <p:cxnSp>
          <p:nvCxnSpPr>
            <p:cNvPr id="15" name="Straight Arrow Connector 14"/>
            <p:cNvCxnSpPr>
              <a:cxnSpLocks/>
            </p:cNvCxnSpPr>
            <p:nvPr/>
          </p:nvCxnSpPr>
          <p:spPr>
            <a:xfrm>
              <a:off x="2934895" y="3299464"/>
              <a:ext cx="418413"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6" name="Picture 1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332138" y="1791050"/>
              <a:ext cx="623013" cy="623013"/>
            </a:xfrm>
            <a:prstGeom prst="rect">
              <a:avLst/>
            </a:prstGeom>
          </p:spPr>
        </p:pic>
        <p:cxnSp>
          <p:nvCxnSpPr>
            <p:cNvPr id="27" name="Straight Arrow Connector 26"/>
            <p:cNvCxnSpPr>
              <a:cxnSpLocks/>
            </p:cNvCxnSpPr>
            <p:nvPr/>
          </p:nvCxnSpPr>
          <p:spPr>
            <a:xfrm>
              <a:off x="5237190" y="2112162"/>
              <a:ext cx="992254"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Connector 27"/>
            <p:cNvCxnSpPr>
              <a:cxnSpLocks/>
            </p:cNvCxnSpPr>
            <p:nvPr/>
          </p:nvCxnSpPr>
          <p:spPr>
            <a:xfrm>
              <a:off x="5229907" y="2102556"/>
              <a:ext cx="0" cy="759630"/>
            </a:xfrm>
            <a:prstGeom prst="line">
              <a:avLst/>
            </a:prstGeom>
          </p:spPr>
          <p:style>
            <a:lnRef idx="1">
              <a:schemeClr val="accent3"/>
            </a:lnRef>
            <a:fillRef idx="0">
              <a:schemeClr val="accent3"/>
            </a:fillRef>
            <a:effectRef idx="0">
              <a:schemeClr val="accent3"/>
            </a:effectRef>
            <a:fontRef idx="minor">
              <a:schemeClr val="tx1"/>
            </a:fontRef>
          </p:style>
        </p:cxnSp>
        <p:pic>
          <p:nvPicPr>
            <p:cNvPr id="37" name="Picture 3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104781" y="2970018"/>
              <a:ext cx="623013" cy="623013"/>
            </a:xfrm>
            <a:prstGeom prst="rect">
              <a:avLst/>
            </a:prstGeom>
          </p:spPr>
        </p:pic>
        <p:pic>
          <p:nvPicPr>
            <p:cNvPr id="39" name="Picture 3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332138" y="4225755"/>
              <a:ext cx="623013" cy="623013"/>
            </a:xfrm>
            <a:prstGeom prst="rect">
              <a:avLst/>
            </a:prstGeom>
          </p:spPr>
        </p:pic>
        <p:cxnSp>
          <p:nvCxnSpPr>
            <p:cNvPr id="41" name="Straight Connector 40"/>
            <p:cNvCxnSpPr/>
            <p:nvPr/>
          </p:nvCxnSpPr>
          <p:spPr>
            <a:xfrm>
              <a:off x="6647887" y="3653952"/>
              <a:ext cx="0" cy="46732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44" name="Picture 43"/>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8066050" y="4256461"/>
              <a:ext cx="623013" cy="623013"/>
            </a:xfrm>
            <a:prstGeom prst="rect">
              <a:avLst/>
            </a:prstGeom>
          </p:spPr>
        </p:pic>
        <p:cxnSp>
          <p:nvCxnSpPr>
            <p:cNvPr id="49" name="Straight Arrow Connector 48"/>
            <p:cNvCxnSpPr>
              <a:cxnSpLocks/>
            </p:cNvCxnSpPr>
            <p:nvPr/>
          </p:nvCxnSpPr>
          <p:spPr>
            <a:xfrm>
              <a:off x="4319810" y="3282105"/>
              <a:ext cx="460564"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69" name="Group 68"/>
            <p:cNvGrpSpPr>
              <a:grpSpLocks noChangeAspect="1"/>
            </p:cNvGrpSpPr>
            <p:nvPr/>
          </p:nvGrpSpPr>
          <p:grpSpPr bwMode="auto">
            <a:xfrm>
              <a:off x="2347142" y="2950037"/>
              <a:ext cx="422084" cy="764315"/>
              <a:chOff x="5616" y="3080"/>
              <a:chExt cx="333" cy="603"/>
            </a:xfrm>
          </p:grpSpPr>
          <p:sp>
            <p:nvSpPr>
              <p:cNvPr id="70" name="AutoShape 3"/>
              <p:cNvSpPr>
                <a:spLocks noChangeAspect="1" noChangeArrowheads="1" noTextEdit="1"/>
              </p:cNvSpPr>
              <p:nvPr/>
            </p:nvSpPr>
            <p:spPr bwMode="auto">
              <a:xfrm>
                <a:off x="5616" y="3080"/>
                <a:ext cx="333" cy="6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70"/>
              <p:cNvSpPr>
                <a:spLocks/>
              </p:cNvSpPr>
              <p:nvPr/>
            </p:nvSpPr>
            <p:spPr bwMode="auto">
              <a:xfrm>
                <a:off x="5619" y="3083"/>
                <a:ext cx="330" cy="597"/>
              </a:xfrm>
              <a:custGeom>
                <a:avLst/>
                <a:gdLst>
                  <a:gd name="T0" fmla="*/ 107 w 107"/>
                  <a:gd name="T1" fmla="*/ 188 h 196"/>
                  <a:gd name="T2" fmla="*/ 99 w 107"/>
                  <a:gd name="T3" fmla="*/ 196 h 196"/>
                  <a:gd name="T4" fmla="*/ 8 w 107"/>
                  <a:gd name="T5" fmla="*/ 196 h 196"/>
                  <a:gd name="T6" fmla="*/ 0 w 107"/>
                  <a:gd name="T7" fmla="*/ 188 h 196"/>
                  <a:gd name="T8" fmla="*/ 0 w 107"/>
                  <a:gd name="T9" fmla="*/ 8 h 196"/>
                  <a:gd name="T10" fmla="*/ 8 w 107"/>
                  <a:gd name="T11" fmla="*/ 0 h 196"/>
                  <a:gd name="T12" fmla="*/ 99 w 107"/>
                  <a:gd name="T13" fmla="*/ 0 h 196"/>
                  <a:gd name="T14" fmla="*/ 107 w 107"/>
                  <a:gd name="T15" fmla="*/ 8 h 196"/>
                  <a:gd name="T16" fmla="*/ 107 w 107"/>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96">
                    <a:moveTo>
                      <a:pt x="107" y="188"/>
                    </a:moveTo>
                    <a:cubicBezTo>
                      <a:pt x="107" y="192"/>
                      <a:pt x="104" y="196"/>
                      <a:pt x="99" y="196"/>
                    </a:cubicBezTo>
                    <a:cubicBezTo>
                      <a:pt x="8" y="196"/>
                      <a:pt x="8" y="196"/>
                      <a:pt x="8" y="196"/>
                    </a:cubicBezTo>
                    <a:cubicBezTo>
                      <a:pt x="3" y="196"/>
                      <a:pt x="0" y="192"/>
                      <a:pt x="0" y="188"/>
                    </a:cubicBezTo>
                    <a:cubicBezTo>
                      <a:pt x="0" y="8"/>
                      <a:pt x="0" y="8"/>
                      <a:pt x="0" y="8"/>
                    </a:cubicBezTo>
                    <a:cubicBezTo>
                      <a:pt x="0" y="4"/>
                      <a:pt x="3" y="0"/>
                      <a:pt x="8" y="0"/>
                    </a:cubicBezTo>
                    <a:cubicBezTo>
                      <a:pt x="99" y="0"/>
                      <a:pt x="99" y="0"/>
                      <a:pt x="99" y="0"/>
                    </a:cubicBezTo>
                    <a:cubicBezTo>
                      <a:pt x="104" y="0"/>
                      <a:pt x="107" y="4"/>
                      <a:pt x="107" y="8"/>
                    </a:cubicBezTo>
                    <a:lnTo>
                      <a:pt x="107" y="188"/>
                    </a:lnTo>
                    <a:close/>
                  </a:path>
                </a:pathLst>
              </a:cu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Rectangle 71"/>
              <p:cNvSpPr>
                <a:spLocks noChangeArrowheads="1"/>
              </p:cNvSpPr>
              <p:nvPr/>
            </p:nvSpPr>
            <p:spPr bwMode="auto">
              <a:xfrm>
                <a:off x="5635" y="3168"/>
                <a:ext cx="299" cy="427"/>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72"/>
              <p:cNvSpPr>
                <a:spLocks/>
              </p:cNvSpPr>
              <p:nvPr/>
            </p:nvSpPr>
            <p:spPr bwMode="auto">
              <a:xfrm>
                <a:off x="5693" y="3117"/>
                <a:ext cx="182" cy="9"/>
              </a:xfrm>
              <a:custGeom>
                <a:avLst/>
                <a:gdLst>
                  <a:gd name="T0" fmla="*/ 59 w 59"/>
                  <a:gd name="T1" fmla="*/ 2 h 3"/>
                  <a:gd name="T2" fmla="*/ 58 w 59"/>
                  <a:gd name="T3" fmla="*/ 3 h 3"/>
                  <a:gd name="T4" fmla="*/ 1 w 59"/>
                  <a:gd name="T5" fmla="*/ 3 h 3"/>
                  <a:gd name="T6" fmla="*/ 0 w 59"/>
                  <a:gd name="T7" fmla="*/ 2 h 3"/>
                  <a:gd name="T8" fmla="*/ 0 w 59"/>
                  <a:gd name="T9" fmla="*/ 2 h 3"/>
                  <a:gd name="T10" fmla="*/ 1 w 59"/>
                  <a:gd name="T11" fmla="*/ 0 h 3"/>
                  <a:gd name="T12" fmla="*/ 58 w 59"/>
                  <a:gd name="T13" fmla="*/ 0 h 3"/>
                  <a:gd name="T14" fmla="*/ 59 w 5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
                    <a:moveTo>
                      <a:pt x="59" y="2"/>
                    </a:moveTo>
                    <a:cubicBezTo>
                      <a:pt x="59" y="2"/>
                      <a:pt x="58" y="3"/>
                      <a:pt x="58" y="3"/>
                    </a:cubicBezTo>
                    <a:cubicBezTo>
                      <a:pt x="1" y="3"/>
                      <a:pt x="1" y="3"/>
                      <a:pt x="1" y="3"/>
                    </a:cubicBezTo>
                    <a:cubicBezTo>
                      <a:pt x="0" y="3"/>
                      <a:pt x="0" y="2"/>
                      <a:pt x="0" y="2"/>
                    </a:cubicBezTo>
                    <a:cubicBezTo>
                      <a:pt x="0" y="2"/>
                      <a:pt x="0" y="2"/>
                      <a:pt x="0" y="2"/>
                    </a:cubicBezTo>
                    <a:cubicBezTo>
                      <a:pt x="0" y="1"/>
                      <a:pt x="0" y="0"/>
                      <a:pt x="1" y="0"/>
                    </a:cubicBezTo>
                    <a:cubicBezTo>
                      <a:pt x="58" y="0"/>
                      <a:pt x="58" y="0"/>
                      <a:pt x="58" y="0"/>
                    </a:cubicBezTo>
                    <a:cubicBezTo>
                      <a:pt x="58" y="0"/>
                      <a:pt x="59" y="1"/>
                      <a:pt x="59" y="2"/>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73"/>
              <p:cNvSpPr>
                <a:spLocks/>
              </p:cNvSpPr>
              <p:nvPr/>
            </p:nvSpPr>
            <p:spPr bwMode="auto">
              <a:xfrm>
                <a:off x="5635" y="3628"/>
                <a:ext cx="34" cy="18"/>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10" y="0"/>
                      <a:pt x="11" y="2"/>
                      <a:pt x="11" y="3"/>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74"/>
              <p:cNvSpPr>
                <a:spLocks/>
              </p:cNvSpPr>
              <p:nvPr/>
            </p:nvSpPr>
            <p:spPr bwMode="auto">
              <a:xfrm>
                <a:off x="5900" y="3628"/>
                <a:ext cx="34" cy="18"/>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Freeform 75"/>
              <p:cNvSpPr>
                <a:spLocks/>
              </p:cNvSpPr>
              <p:nvPr/>
            </p:nvSpPr>
            <p:spPr bwMode="auto">
              <a:xfrm>
                <a:off x="5749" y="3619"/>
                <a:ext cx="71" cy="37"/>
              </a:xfrm>
              <a:custGeom>
                <a:avLst/>
                <a:gdLst>
                  <a:gd name="T0" fmla="*/ 23 w 23"/>
                  <a:gd name="T1" fmla="*/ 6 h 12"/>
                  <a:gd name="T2" fmla="*/ 17 w 23"/>
                  <a:gd name="T3" fmla="*/ 12 h 12"/>
                  <a:gd name="T4" fmla="*/ 6 w 23"/>
                  <a:gd name="T5" fmla="*/ 12 h 12"/>
                  <a:gd name="T6" fmla="*/ 0 w 23"/>
                  <a:gd name="T7" fmla="*/ 6 h 12"/>
                  <a:gd name="T8" fmla="*/ 0 w 23"/>
                  <a:gd name="T9" fmla="*/ 6 h 12"/>
                  <a:gd name="T10" fmla="*/ 6 w 23"/>
                  <a:gd name="T11" fmla="*/ 0 h 12"/>
                  <a:gd name="T12" fmla="*/ 17 w 23"/>
                  <a:gd name="T13" fmla="*/ 0 h 12"/>
                  <a:gd name="T14" fmla="*/ 23 w 2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3" y="6"/>
                    </a:moveTo>
                    <a:cubicBezTo>
                      <a:pt x="23" y="10"/>
                      <a:pt x="20" y="12"/>
                      <a:pt x="17" y="12"/>
                    </a:cubicBezTo>
                    <a:cubicBezTo>
                      <a:pt x="6" y="12"/>
                      <a:pt x="6" y="12"/>
                      <a:pt x="6" y="12"/>
                    </a:cubicBezTo>
                    <a:cubicBezTo>
                      <a:pt x="3" y="12"/>
                      <a:pt x="0" y="10"/>
                      <a:pt x="0" y="6"/>
                    </a:cubicBezTo>
                    <a:cubicBezTo>
                      <a:pt x="0" y="6"/>
                      <a:pt x="0" y="6"/>
                      <a:pt x="0" y="6"/>
                    </a:cubicBezTo>
                    <a:cubicBezTo>
                      <a:pt x="0" y="3"/>
                      <a:pt x="3" y="0"/>
                      <a:pt x="6" y="0"/>
                    </a:cubicBezTo>
                    <a:cubicBezTo>
                      <a:pt x="17" y="0"/>
                      <a:pt x="17" y="0"/>
                      <a:pt x="17" y="0"/>
                    </a:cubicBezTo>
                    <a:cubicBezTo>
                      <a:pt x="20" y="0"/>
                      <a:pt x="23" y="3"/>
                      <a:pt x="23" y="6"/>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5" name="TextBox 84"/>
            <p:cNvSpPr txBox="1"/>
            <p:nvPr/>
          </p:nvSpPr>
          <p:spPr>
            <a:xfrm>
              <a:off x="6625875" y="3539248"/>
              <a:ext cx="1336338" cy="4228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Cosmos DB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(game database)</a:t>
              </a:r>
            </a:p>
          </p:txBody>
        </p:sp>
        <p:sp>
          <p:nvSpPr>
            <p:cNvPr id="86" name="TextBox 85"/>
            <p:cNvSpPr txBox="1"/>
            <p:nvPr/>
          </p:nvSpPr>
          <p:spPr>
            <a:xfrm>
              <a:off x="7825991" y="3602810"/>
              <a:ext cx="1174325" cy="34403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HDInsight (game analytics)</a:t>
              </a:r>
            </a:p>
          </p:txBody>
        </p:sp>
        <p:sp>
          <p:nvSpPr>
            <p:cNvPr id="88" name="TextBox 87"/>
            <p:cNvSpPr txBox="1"/>
            <p:nvPr/>
          </p:nvSpPr>
          <p:spPr>
            <a:xfrm>
              <a:off x="6332138" y="2305937"/>
              <a:ext cx="855064" cy="208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CDN</a:t>
              </a:r>
            </a:p>
          </p:txBody>
        </p:sp>
        <p:sp>
          <p:nvSpPr>
            <p:cNvPr id="89" name="TextBox 88"/>
            <p:cNvSpPr txBox="1"/>
            <p:nvPr/>
          </p:nvSpPr>
          <p:spPr>
            <a:xfrm>
              <a:off x="4665790" y="3670562"/>
              <a:ext cx="1142801" cy="4340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API Apps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(game backend)</a:t>
              </a:r>
            </a:p>
          </p:txBody>
        </p:sp>
        <p:pic>
          <p:nvPicPr>
            <p:cNvPr id="90" name="Picture 89"/>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8066053" y="1854942"/>
              <a:ext cx="623013" cy="623013"/>
            </a:xfrm>
            <a:prstGeom prst="rect">
              <a:avLst/>
            </a:prstGeom>
          </p:spPr>
        </p:pic>
        <p:cxnSp>
          <p:nvCxnSpPr>
            <p:cNvPr id="93" name="Straight Arrow Connector 92"/>
            <p:cNvCxnSpPr/>
            <p:nvPr/>
          </p:nvCxnSpPr>
          <p:spPr>
            <a:xfrm flipV="1">
              <a:off x="7187202" y="3257515"/>
              <a:ext cx="604309" cy="402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p:nvPr/>
          </p:nvCxnSpPr>
          <p:spPr>
            <a:xfrm flipH="1">
              <a:off x="7244980" y="2107743"/>
              <a:ext cx="531245" cy="1"/>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7" name="TextBox 96"/>
            <p:cNvSpPr txBox="1"/>
            <p:nvPr/>
          </p:nvSpPr>
          <p:spPr>
            <a:xfrm>
              <a:off x="7843762" y="2491109"/>
              <a:ext cx="1067593" cy="4340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Storage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(game files)</a:t>
              </a:r>
            </a:p>
          </p:txBody>
        </p:sp>
        <p:sp>
          <p:nvSpPr>
            <p:cNvPr id="98" name="TextBox 97"/>
            <p:cNvSpPr txBox="1"/>
            <p:nvPr/>
          </p:nvSpPr>
          <p:spPr>
            <a:xfrm>
              <a:off x="7439589" y="4925985"/>
              <a:ext cx="1634924" cy="4340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Notification Hubs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(push notifications)</a:t>
              </a:r>
            </a:p>
          </p:txBody>
        </p:sp>
        <p:sp>
          <p:nvSpPr>
            <p:cNvPr id="99" name="TextBox 98"/>
            <p:cNvSpPr txBox="1"/>
            <p:nvPr/>
          </p:nvSpPr>
          <p:spPr>
            <a:xfrm>
              <a:off x="5995040" y="4879475"/>
              <a:ext cx="1281390" cy="2635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Functions</a:t>
              </a:r>
            </a:p>
          </p:txBody>
        </p:sp>
        <p:sp>
          <p:nvSpPr>
            <p:cNvPr id="100" name="TextBox 99"/>
            <p:cNvSpPr txBox="1"/>
            <p:nvPr/>
          </p:nvSpPr>
          <p:spPr>
            <a:xfrm>
              <a:off x="3344574" y="3693181"/>
              <a:ext cx="1076924" cy="4340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Traffic Manager</a:t>
              </a:r>
            </a:p>
          </p:txBody>
        </p:sp>
        <p:pic>
          <p:nvPicPr>
            <p:cNvPr id="101" name="Picture 100"/>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922848" y="3057117"/>
              <a:ext cx="623013" cy="623013"/>
            </a:xfrm>
            <a:prstGeom prst="rect">
              <a:avLst/>
            </a:prstGeom>
          </p:spPr>
        </p:pic>
        <p:cxnSp>
          <p:nvCxnSpPr>
            <p:cNvPr id="45" name="Straight Arrow Connector 44"/>
            <p:cNvCxnSpPr/>
            <p:nvPr/>
          </p:nvCxnSpPr>
          <p:spPr>
            <a:xfrm flipV="1">
              <a:off x="7163893" y="4533232"/>
              <a:ext cx="604309" cy="402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pic>
        <p:nvPicPr>
          <p:cNvPr id="38" name="Picture 37">
            <a:extLst>
              <a:ext uri="{FF2B5EF4-FFF2-40B4-BE49-F238E27FC236}">
                <a16:creationId xmlns:a16="http://schemas.microsoft.com/office/drawing/2014/main" xmlns="" id="{B9B82B93-D60C-4AF8-BC24-4A8ACDA71B5F}"/>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6458410" y="2985685"/>
            <a:ext cx="680672" cy="680672"/>
          </a:xfrm>
          <a:prstGeom prst="rect">
            <a:avLst/>
          </a:prstGeom>
        </p:spPr>
      </p:pic>
    </p:spTree>
    <p:extLst>
      <p:ext uri="{BB962C8B-B14F-4D97-AF65-F5344CB8AC3E}">
        <p14:creationId xmlns:p14="http://schemas.microsoft.com/office/powerpoint/2010/main" xmlns="" val="7450964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6879" y="4802900"/>
            <a:ext cx="6946925"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B0F0"/>
                </a:solidFill>
                <a:effectLst/>
                <a:uLnTx/>
                <a:uFillTx/>
                <a:latin typeface="Segoe UI Semibold" panose="020B0702040204020203" pitchFamily="34" charset="0"/>
                <a:ea typeface="+mn-ea"/>
                <a:cs typeface="Segoe UI Semibold" panose="020B0702040204020203" pitchFamily="34" charset="0"/>
              </a:rPr>
              <a:t>Change Feed</a:t>
            </a:r>
            <a:endParaRPr kumimoji="0" lang="en-US" sz="3000" b="0" i="0" u="sng" strike="noStrike" kern="1200" cap="none" spc="0" normalizeH="0" baseline="0" noProof="0" dirty="0">
              <a:ln>
                <a:noFill/>
              </a:ln>
              <a:solidFill>
                <a:srgbClr val="00B0F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93084" y="3597182"/>
            <a:ext cx="1759716" cy="1759716"/>
          </a:xfrm>
          <a:prstGeom prst="rect">
            <a:avLst/>
          </a:prstGeom>
        </p:spPr>
      </p:pic>
    </p:spTree>
    <p:extLst>
      <p:ext uri="{BB962C8B-B14F-4D97-AF65-F5344CB8AC3E}">
        <p14:creationId xmlns:p14="http://schemas.microsoft.com/office/powerpoint/2010/main" xmlns="" val="18354558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xmlns="" id="{0E8213A7-609E-4BCC-A0D9-1430910CE3D7}"/>
              </a:ext>
            </a:extLst>
          </p:cNvPr>
          <p:cNvSpPr>
            <a:spLocks noGrp="1"/>
          </p:cNvSpPr>
          <p:nvPr>
            <p:ph type="title"/>
          </p:nvPr>
        </p:nvSpPr>
        <p:spPr>
          <a:xfrm>
            <a:off x="268907" y="336445"/>
            <a:ext cx="11654187" cy="899537"/>
          </a:xfrm>
        </p:spPr>
        <p:txBody>
          <a:bodyPr>
            <a:normAutofit/>
          </a:bodyPr>
          <a:lstStyle/>
          <a:p>
            <a:r>
              <a:rPr lang="en-US" sz="4000" dirty="0">
                <a:latin typeface="Arial" panose="020B0604020202020204" pitchFamily="34" charset="0"/>
                <a:cs typeface="Arial" panose="020B0604020202020204" pitchFamily="34" charset="0"/>
              </a:rPr>
              <a:t>Elastically Scale Storage and Throughput</a:t>
            </a:r>
          </a:p>
        </p:txBody>
      </p:sp>
      <p:grpSp>
        <p:nvGrpSpPr>
          <p:cNvPr id="4" name="Group 3"/>
          <p:cNvGrpSpPr/>
          <p:nvPr/>
        </p:nvGrpSpPr>
        <p:grpSpPr>
          <a:xfrm>
            <a:off x="6323258" y="2512743"/>
            <a:ext cx="4733227" cy="3508677"/>
            <a:chOff x="5302125" y="2696029"/>
            <a:chExt cx="4733898" cy="3509174"/>
          </a:xfrm>
        </p:grpSpPr>
        <p:sp>
          <p:nvSpPr>
            <p:cNvPr id="67" name="Freeform: Shape 83"/>
            <p:cNvSpPr/>
            <p:nvPr/>
          </p:nvSpPr>
          <p:spPr>
            <a:xfrm>
              <a:off x="5506076" y="3062507"/>
              <a:ext cx="2375513" cy="2490614"/>
            </a:xfrm>
            <a:custGeom>
              <a:avLst/>
              <a:gdLst>
                <a:gd name="connsiteX0" fmla="*/ 0 w 4763589"/>
                <a:gd name="connsiteY0" fmla="*/ 2403565 h 2504203"/>
                <a:gd name="connsiteX1" fmla="*/ 2669177 w 4763589"/>
                <a:gd name="connsiteY1" fmla="*/ 2220685 h 2504203"/>
                <a:gd name="connsiteX2" fmla="*/ 4763589 w 4763589"/>
                <a:gd name="connsiteY2" fmla="*/ 0 h 2504203"/>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14882"/>
                <a:gd name="connsiteX1" fmla="*/ 4763589 w 4763589"/>
                <a:gd name="connsiteY1" fmla="*/ 0 h 2414882"/>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Lst>
              <a:ahLst/>
              <a:cxnLst>
                <a:cxn ang="0">
                  <a:pos x="connsiteX0" y="connsiteY0"/>
                </a:cxn>
                <a:cxn ang="0">
                  <a:pos x="connsiteX1" y="connsiteY1"/>
                </a:cxn>
              </a:cxnLst>
              <a:rect l="l" t="t" r="r" b="b"/>
              <a:pathLst>
                <a:path w="4763589" h="2403565">
                  <a:moveTo>
                    <a:pt x="0" y="2403565"/>
                  </a:moveTo>
                  <a:cubicBezTo>
                    <a:pt x="1612078" y="2269470"/>
                    <a:pt x="3695453" y="1313760"/>
                    <a:pt x="4763589" y="0"/>
                  </a:cubicBezTo>
                </a:path>
              </a:pathLst>
            </a:custGeom>
            <a:noFill/>
            <a:ln w="19050" cap="sq">
              <a:solidFill>
                <a:schemeClr val="bg1">
                  <a:lumMod val="50000"/>
                </a:schemeClr>
              </a:solidFill>
              <a:prstDash val="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sp>
          <p:nvSpPr>
            <p:cNvPr id="49" name="Cylinder 513">
              <a:extLst>
                <a:ext uri="{FF2B5EF4-FFF2-40B4-BE49-F238E27FC236}">
                  <a16:creationId xmlns:a16="http://schemas.microsoft.com/office/drawing/2014/main" xmlns="" id="{9714E062-2856-46E1-83E4-9DC69D552117}"/>
                </a:ext>
              </a:extLst>
            </p:cNvPr>
            <p:cNvSpPr/>
            <p:nvPr/>
          </p:nvSpPr>
          <p:spPr bwMode="auto">
            <a:xfrm>
              <a:off x="7291463" y="3401692"/>
              <a:ext cx="590127" cy="775284"/>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dirty="0">
                <a:solidFill>
                  <a:srgbClr val="0078D7"/>
                </a:solidFill>
                <a:latin typeface="Arial" panose="020B0604020202020204" pitchFamily="34" charset="0"/>
                <a:ea typeface="Segoe UI" pitchFamily="34" charset="0"/>
                <a:cs typeface="Arial" panose="020B0604020202020204" pitchFamily="34" charset="0"/>
              </a:endParaRPr>
            </a:p>
          </p:txBody>
        </p:sp>
        <p:sp>
          <p:nvSpPr>
            <p:cNvPr id="50" name="Cylinder 513">
              <a:extLst>
                <a:ext uri="{FF2B5EF4-FFF2-40B4-BE49-F238E27FC236}">
                  <a16:creationId xmlns:a16="http://schemas.microsoft.com/office/drawing/2014/main" xmlns="" id="{56B5361F-9FC7-4504-8A5F-894FF45429EB}"/>
                </a:ext>
              </a:extLst>
            </p:cNvPr>
            <p:cNvSpPr/>
            <p:nvPr/>
          </p:nvSpPr>
          <p:spPr bwMode="auto">
            <a:xfrm>
              <a:off x="6544179" y="4554043"/>
              <a:ext cx="399132" cy="524363"/>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dirty="0">
                <a:solidFill>
                  <a:srgbClr val="0078D7"/>
                </a:solidFill>
                <a:latin typeface="Arial" panose="020B0604020202020204" pitchFamily="34" charset="0"/>
                <a:ea typeface="Segoe UI" pitchFamily="34" charset="0"/>
                <a:cs typeface="Arial" panose="020B0604020202020204" pitchFamily="34" charset="0"/>
              </a:endParaRPr>
            </a:p>
          </p:txBody>
        </p:sp>
        <p:sp>
          <p:nvSpPr>
            <p:cNvPr id="51" name="Cylinder 513">
              <a:extLst>
                <a:ext uri="{FF2B5EF4-FFF2-40B4-BE49-F238E27FC236}">
                  <a16:creationId xmlns:a16="http://schemas.microsoft.com/office/drawing/2014/main" xmlns="" id="{DEDA90D5-BA19-43F2-BDB9-82A7767B7681}"/>
                </a:ext>
              </a:extLst>
            </p:cNvPr>
            <p:cNvSpPr/>
            <p:nvPr/>
          </p:nvSpPr>
          <p:spPr bwMode="auto">
            <a:xfrm>
              <a:off x="5449633" y="5271776"/>
              <a:ext cx="298529" cy="392195"/>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dirty="0">
                <a:solidFill>
                  <a:srgbClr val="0078D7"/>
                </a:solidFill>
                <a:latin typeface="Arial" panose="020B0604020202020204" pitchFamily="34" charset="0"/>
                <a:ea typeface="Segoe UI" pitchFamily="34" charset="0"/>
                <a:cs typeface="Arial" panose="020B0604020202020204" pitchFamily="34" charset="0"/>
              </a:endParaRPr>
            </a:p>
          </p:txBody>
        </p:sp>
        <p:sp>
          <p:nvSpPr>
            <p:cNvPr id="24" name="Freeform: Shape 83"/>
            <p:cNvSpPr/>
            <p:nvPr/>
          </p:nvSpPr>
          <p:spPr>
            <a:xfrm>
              <a:off x="5506555" y="4402852"/>
              <a:ext cx="4231967" cy="1579601"/>
            </a:xfrm>
            <a:custGeom>
              <a:avLst/>
              <a:gdLst>
                <a:gd name="connsiteX0" fmla="*/ 0 w 4763589"/>
                <a:gd name="connsiteY0" fmla="*/ 2403565 h 2504203"/>
                <a:gd name="connsiteX1" fmla="*/ 2669177 w 4763589"/>
                <a:gd name="connsiteY1" fmla="*/ 2220685 h 2504203"/>
                <a:gd name="connsiteX2" fmla="*/ 4763589 w 4763589"/>
                <a:gd name="connsiteY2" fmla="*/ 0 h 2504203"/>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14882"/>
                <a:gd name="connsiteX1" fmla="*/ 4763589 w 4763589"/>
                <a:gd name="connsiteY1" fmla="*/ 0 h 2414882"/>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Lst>
              <a:ahLst/>
              <a:cxnLst>
                <a:cxn ang="0">
                  <a:pos x="connsiteX0" y="connsiteY0"/>
                </a:cxn>
                <a:cxn ang="0">
                  <a:pos x="connsiteX1" y="connsiteY1"/>
                </a:cxn>
              </a:cxnLst>
              <a:rect l="l" t="t" r="r" b="b"/>
              <a:pathLst>
                <a:path w="4763589" h="2403565">
                  <a:moveTo>
                    <a:pt x="0" y="2403565"/>
                  </a:moveTo>
                  <a:cubicBezTo>
                    <a:pt x="1612078" y="2269470"/>
                    <a:pt x="3695453" y="1313760"/>
                    <a:pt x="4763589" y="0"/>
                  </a:cubicBezTo>
                </a:path>
              </a:pathLst>
            </a:custGeom>
            <a:noFill/>
            <a:ln w="19050" cap="sq">
              <a:solidFill>
                <a:schemeClr val="bg1">
                  <a:lumMod val="50000"/>
                </a:schemeClr>
              </a:solidFill>
              <a:prstDash val="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nvGrpSpPr>
            <p:cNvPr id="16" name="Group 15">
              <a:extLst>
                <a:ext uri="{FF2B5EF4-FFF2-40B4-BE49-F238E27FC236}">
                  <a16:creationId xmlns:a16="http://schemas.microsoft.com/office/drawing/2014/main" xmlns="" id="{02C792B7-BE39-4C7E-920E-C47A0892067D}"/>
                </a:ext>
              </a:extLst>
            </p:cNvPr>
            <p:cNvGrpSpPr/>
            <p:nvPr/>
          </p:nvGrpSpPr>
          <p:grpSpPr>
            <a:xfrm>
              <a:off x="5302125" y="5863184"/>
              <a:ext cx="446516" cy="342019"/>
              <a:chOff x="3718247" y="4770744"/>
              <a:chExt cx="646924" cy="495526"/>
            </a:xfrm>
          </p:grpSpPr>
          <p:grpSp>
            <p:nvGrpSpPr>
              <p:cNvPr id="14" name="Group 13">
                <a:extLst>
                  <a:ext uri="{FF2B5EF4-FFF2-40B4-BE49-F238E27FC236}">
                    <a16:creationId xmlns:a16="http://schemas.microsoft.com/office/drawing/2014/main" xmlns="" id="{9F297C38-0F2C-418D-825E-9A62CF153F63}"/>
                  </a:ext>
                </a:extLst>
              </p:cNvPr>
              <p:cNvGrpSpPr/>
              <p:nvPr/>
            </p:nvGrpSpPr>
            <p:grpSpPr>
              <a:xfrm>
                <a:off x="3718247" y="4770744"/>
                <a:ext cx="646924" cy="495526"/>
                <a:chOff x="3663818" y="4750128"/>
                <a:chExt cx="755782" cy="536757"/>
              </a:xfrm>
              <a:solidFill>
                <a:schemeClr val="bg1"/>
              </a:solidFill>
            </p:grpSpPr>
            <p:sp>
              <p:nvSpPr>
                <p:cNvPr id="62" name="Rectangle 61">
                  <a:extLst>
                    <a:ext uri="{FF2B5EF4-FFF2-40B4-BE49-F238E27FC236}">
                      <a16:creationId xmlns:a16="http://schemas.microsoft.com/office/drawing/2014/main" xmlns="" id="{2B334885-7668-44F7-A94F-3A0F6146F374}"/>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65" name="Line 7">
                  <a:extLst>
                    <a:ext uri="{FF2B5EF4-FFF2-40B4-BE49-F238E27FC236}">
                      <a16:creationId xmlns:a16="http://schemas.microsoft.com/office/drawing/2014/main" xmlns="" id="{4CD7D5AD-84C2-48B9-8F32-3FC73C0F99C1}"/>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71" name="Line 8">
                  <a:extLst>
                    <a:ext uri="{FF2B5EF4-FFF2-40B4-BE49-F238E27FC236}">
                      <a16:creationId xmlns:a16="http://schemas.microsoft.com/office/drawing/2014/main" xmlns="" id="{BE0FCE4E-9216-4FAB-B815-A9A70C201611}"/>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grpSp>
          <p:grpSp>
            <p:nvGrpSpPr>
              <p:cNvPr id="72" name="Group 71">
                <a:extLst>
                  <a:ext uri="{FF2B5EF4-FFF2-40B4-BE49-F238E27FC236}">
                    <a16:creationId xmlns:a16="http://schemas.microsoft.com/office/drawing/2014/main" xmlns="" id="{295257D3-F508-4F74-AC49-A77ABEB213DA}"/>
                  </a:ext>
                </a:extLst>
              </p:cNvPr>
              <p:cNvGrpSpPr/>
              <p:nvPr/>
            </p:nvGrpSpPr>
            <p:grpSpPr>
              <a:xfrm rot="5400000">
                <a:off x="3917402" y="4806749"/>
                <a:ext cx="249246" cy="312514"/>
                <a:chOff x="13906501" y="3886200"/>
                <a:chExt cx="619125" cy="776287"/>
              </a:xfrm>
            </p:grpSpPr>
            <p:sp>
              <p:nvSpPr>
                <p:cNvPr id="73" name="Freeform 17">
                  <a:extLst>
                    <a:ext uri="{FF2B5EF4-FFF2-40B4-BE49-F238E27FC236}">
                      <a16:creationId xmlns:a16="http://schemas.microsoft.com/office/drawing/2014/main" xmlns="" id="{B9E4D99E-8F81-4276-810E-0C0B3CCC69A5}"/>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4" name="Freeform 18">
                  <a:extLst>
                    <a:ext uri="{FF2B5EF4-FFF2-40B4-BE49-F238E27FC236}">
                      <a16:creationId xmlns:a16="http://schemas.microsoft.com/office/drawing/2014/main" xmlns="" id="{C4BB0E53-D066-4652-9259-2607B97553D1}"/>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5" name="Line 19">
                  <a:extLst>
                    <a:ext uri="{FF2B5EF4-FFF2-40B4-BE49-F238E27FC236}">
                      <a16:creationId xmlns:a16="http://schemas.microsoft.com/office/drawing/2014/main" xmlns="" id="{5E2A0D07-464A-4548-9EDA-16D0100FD55F}"/>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xmlns="">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6" name="Freeform 20">
                  <a:extLst>
                    <a:ext uri="{FF2B5EF4-FFF2-40B4-BE49-F238E27FC236}">
                      <a16:creationId xmlns:a16="http://schemas.microsoft.com/office/drawing/2014/main" xmlns="" id="{B0D380AF-50AA-4034-9C46-BA8D34E68D0B}"/>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7" name="Line 21">
                  <a:extLst>
                    <a:ext uri="{FF2B5EF4-FFF2-40B4-BE49-F238E27FC236}">
                      <a16:creationId xmlns:a16="http://schemas.microsoft.com/office/drawing/2014/main" xmlns="" id="{CCB7BF6B-E91F-49F3-A2FA-9C442BA5C574}"/>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xmlns="">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8" name="Freeform 22">
                  <a:extLst>
                    <a:ext uri="{FF2B5EF4-FFF2-40B4-BE49-F238E27FC236}">
                      <a16:creationId xmlns:a16="http://schemas.microsoft.com/office/drawing/2014/main" xmlns="" id="{E14A6190-7928-4C28-9FF0-090FEA9C327B}"/>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9" name="Line 23">
                  <a:extLst>
                    <a:ext uri="{FF2B5EF4-FFF2-40B4-BE49-F238E27FC236}">
                      <a16:creationId xmlns:a16="http://schemas.microsoft.com/office/drawing/2014/main" xmlns="" id="{115A367A-AEC4-4913-AD59-195D70D610B2}"/>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xmlns="">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grpSp>
        </p:grpSp>
        <p:grpSp>
          <p:nvGrpSpPr>
            <p:cNvPr id="80" name="Group 79">
              <a:extLst>
                <a:ext uri="{FF2B5EF4-FFF2-40B4-BE49-F238E27FC236}">
                  <a16:creationId xmlns:a16="http://schemas.microsoft.com/office/drawing/2014/main" xmlns="" id="{3C4157FA-3F98-4A5C-869E-8432A01FD617}"/>
                </a:ext>
              </a:extLst>
            </p:cNvPr>
            <p:cNvGrpSpPr/>
            <p:nvPr/>
          </p:nvGrpSpPr>
          <p:grpSpPr>
            <a:xfrm>
              <a:off x="6961740" y="5507788"/>
              <a:ext cx="593706" cy="454763"/>
              <a:chOff x="3718247" y="4770744"/>
              <a:chExt cx="646924" cy="495526"/>
            </a:xfrm>
          </p:grpSpPr>
          <p:grpSp>
            <p:nvGrpSpPr>
              <p:cNvPr id="81" name="Group 80">
                <a:extLst>
                  <a:ext uri="{FF2B5EF4-FFF2-40B4-BE49-F238E27FC236}">
                    <a16:creationId xmlns:a16="http://schemas.microsoft.com/office/drawing/2014/main" xmlns="" id="{658F34A8-6C2E-4225-8213-3FB707B6290B}"/>
                  </a:ext>
                </a:extLst>
              </p:cNvPr>
              <p:cNvGrpSpPr/>
              <p:nvPr/>
            </p:nvGrpSpPr>
            <p:grpSpPr>
              <a:xfrm>
                <a:off x="3718247" y="4770744"/>
                <a:ext cx="646924" cy="495526"/>
                <a:chOff x="3663818" y="4750128"/>
                <a:chExt cx="755782" cy="536757"/>
              </a:xfrm>
              <a:solidFill>
                <a:schemeClr val="bg1"/>
              </a:solidFill>
            </p:grpSpPr>
            <p:sp>
              <p:nvSpPr>
                <p:cNvPr id="90" name="Rectangle 89">
                  <a:extLst>
                    <a:ext uri="{FF2B5EF4-FFF2-40B4-BE49-F238E27FC236}">
                      <a16:creationId xmlns:a16="http://schemas.microsoft.com/office/drawing/2014/main" xmlns="" id="{1DBB00C1-0FD0-4E71-B151-91AF62D2811D}"/>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91" name="Line 7">
                  <a:extLst>
                    <a:ext uri="{FF2B5EF4-FFF2-40B4-BE49-F238E27FC236}">
                      <a16:creationId xmlns:a16="http://schemas.microsoft.com/office/drawing/2014/main" xmlns="" id="{AADD20DF-6ED6-4EA9-866A-032F6C7362ED}"/>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92" name="Line 8">
                  <a:extLst>
                    <a:ext uri="{FF2B5EF4-FFF2-40B4-BE49-F238E27FC236}">
                      <a16:creationId xmlns:a16="http://schemas.microsoft.com/office/drawing/2014/main" xmlns="" id="{BCBBBF9A-5277-4D5D-9314-ECD465DCF9A3}"/>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grpSp>
          <p:grpSp>
            <p:nvGrpSpPr>
              <p:cNvPr id="82" name="Group 81">
                <a:extLst>
                  <a:ext uri="{FF2B5EF4-FFF2-40B4-BE49-F238E27FC236}">
                    <a16:creationId xmlns:a16="http://schemas.microsoft.com/office/drawing/2014/main" xmlns="" id="{541EE0BC-D3CB-463B-B84C-FEA13965F0C0}"/>
                  </a:ext>
                </a:extLst>
              </p:cNvPr>
              <p:cNvGrpSpPr/>
              <p:nvPr/>
            </p:nvGrpSpPr>
            <p:grpSpPr>
              <a:xfrm rot="5400000">
                <a:off x="3917402" y="4806749"/>
                <a:ext cx="249246" cy="312514"/>
                <a:chOff x="13906501" y="3886200"/>
                <a:chExt cx="619125" cy="776287"/>
              </a:xfrm>
            </p:grpSpPr>
            <p:sp>
              <p:nvSpPr>
                <p:cNvPr id="83" name="Freeform 17">
                  <a:extLst>
                    <a:ext uri="{FF2B5EF4-FFF2-40B4-BE49-F238E27FC236}">
                      <a16:creationId xmlns:a16="http://schemas.microsoft.com/office/drawing/2014/main" xmlns="" id="{1CA2BF34-BEF2-431B-A2F7-573A458AA512}"/>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4" name="Freeform 18">
                  <a:extLst>
                    <a:ext uri="{FF2B5EF4-FFF2-40B4-BE49-F238E27FC236}">
                      <a16:creationId xmlns:a16="http://schemas.microsoft.com/office/drawing/2014/main" xmlns="" id="{C203B033-DD6A-4348-8CEE-C4B8B474541D}"/>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5" name="Line 19">
                  <a:extLst>
                    <a:ext uri="{FF2B5EF4-FFF2-40B4-BE49-F238E27FC236}">
                      <a16:creationId xmlns:a16="http://schemas.microsoft.com/office/drawing/2014/main" xmlns="" id="{97CBA7B4-9D5D-4472-AC83-AC6ADEB5CDFD}"/>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xmlns="">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6" name="Freeform 20">
                  <a:extLst>
                    <a:ext uri="{FF2B5EF4-FFF2-40B4-BE49-F238E27FC236}">
                      <a16:creationId xmlns:a16="http://schemas.microsoft.com/office/drawing/2014/main" xmlns="" id="{C62F58ED-0193-4E49-B7A3-2B0AD23D58ED}"/>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7" name="Line 21">
                  <a:extLst>
                    <a:ext uri="{FF2B5EF4-FFF2-40B4-BE49-F238E27FC236}">
                      <a16:creationId xmlns:a16="http://schemas.microsoft.com/office/drawing/2014/main" xmlns="" id="{7AE6FA09-F717-4FF9-ADB1-F531B9907D68}"/>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xmlns="">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8" name="Freeform 22">
                  <a:extLst>
                    <a:ext uri="{FF2B5EF4-FFF2-40B4-BE49-F238E27FC236}">
                      <a16:creationId xmlns:a16="http://schemas.microsoft.com/office/drawing/2014/main" xmlns="" id="{0651B06E-7B1D-4AF4-AD8A-C61A733FF19B}"/>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9" name="Line 23">
                  <a:extLst>
                    <a:ext uri="{FF2B5EF4-FFF2-40B4-BE49-F238E27FC236}">
                      <a16:creationId xmlns:a16="http://schemas.microsoft.com/office/drawing/2014/main" xmlns="" id="{0325BE46-61A0-4DFA-B46E-E8A95C87389D}"/>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xmlns="">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grpSp>
        </p:grpSp>
        <p:grpSp>
          <p:nvGrpSpPr>
            <p:cNvPr id="93" name="Group 92">
              <a:extLst>
                <a:ext uri="{FF2B5EF4-FFF2-40B4-BE49-F238E27FC236}">
                  <a16:creationId xmlns:a16="http://schemas.microsoft.com/office/drawing/2014/main" xmlns="" id="{036DE11C-B2D8-4844-9B05-465C1A08377C}"/>
                </a:ext>
              </a:extLst>
            </p:cNvPr>
            <p:cNvGrpSpPr/>
            <p:nvPr/>
          </p:nvGrpSpPr>
          <p:grpSpPr>
            <a:xfrm>
              <a:off x="8600089" y="4606350"/>
              <a:ext cx="843370" cy="646000"/>
              <a:chOff x="3718247" y="4770744"/>
              <a:chExt cx="646924" cy="495526"/>
            </a:xfrm>
          </p:grpSpPr>
          <p:grpSp>
            <p:nvGrpSpPr>
              <p:cNvPr id="94" name="Group 93">
                <a:extLst>
                  <a:ext uri="{FF2B5EF4-FFF2-40B4-BE49-F238E27FC236}">
                    <a16:creationId xmlns:a16="http://schemas.microsoft.com/office/drawing/2014/main" xmlns="" id="{CC8B00BC-3B29-49E7-975E-17D0DDBFF72F}"/>
                  </a:ext>
                </a:extLst>
              </p:cNvPr>
              <p:cNvGrpSpPr/>
              <p:nvPr/>
            </p:nvGrpSpPr>
            <p:grpSpPr>
              <a:xfrm>
                <a:off x="3718247" y="4770744"/>
                <a:ext cx="646924" cy="495526"/>
                <a:chOff x="3663818" y="4750128"/>
                <a:chExt cx="755782" cy="536757"/>
              </a:xfrm>
              <a:solidFill>
                <a:schemeClr val="bg1"/>
              </a:solidFill>
            </p:grpSpPr>
            <p:sp>
              <p:nvSpPr>
                <p:cNvPr id="103" name="Rectangle 102">
                  <a:extLst>
                    <a:ext uri="{FF2B5EF4-FFF2-40B4-BE49-F238E27FC236}">
                      <a16:creationId xmlns:a16="http://schemas.microsoft.com/office/drawing/2014/main" xmlns="" id="{3189914F-DF75-4ABB-9124-D6A86104A77A}"/>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104" name="Line 7">
                  <a:extLst>
                    <a:ext uri="{FF2B5EF4-FFF2-40B4-BE49-F238E27FC236}">
                      <a16:creationId xmlns:a16="http://schemas.microsoft.com/office/drawing/2014/main" xmlns="" id="{65EDB751-A0A2-4537-B4B1-28EB3BDB0B8B}"/>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105" name="Line 8">
                  <a:extLst>
                    <a:ext uri="{FF2B5EF4-FFF2-40B4-BE49-F238E27FC236}">
                      <a16:creationId xmlns:a16="http://schemas.microsoft.com/office/drawing/2014/main" xmlns="" id="{66A95A07-451B-4B45-9F51-3226343B7CCF}"/>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grpSp>
          <p:grpSp>
            <p:nvGrpSpPr>
              <p:cNvPr id="95" name="Group 94">
                <a:extLst>
                  <a:ext uri="{FF2B5EF4-FFF2-40B4-BE49-F238E27FC236}">
                    <a16:creationId xmlns:a16="http://schemas.microsoft.com/office/drawing/2014/main" xmlns="" id="{52F0B13A-F8BD-4F78-8C96-CC82184D94CD}"/>
                  </a:ext>
                </a:extLst>
              </p:cNvPr>
              <p:cNvGrpSpPr/>
              <p:nvPr/>
            </p:nvGrpSpPr>
            <p:grpSpPr>
              <a:xfrm rot="5400000">
                <a:off x="3917402" y="4806749"/>
                <a:ext cx="249246" cy="312514"/>
                <a:chOff x="13906501" y="3886200"/>
                <a:chExt cx="619125" cy="776287"/>
              </a:xfrm>
            </p:grpSpPr>
            <p:sp>
              <p:nvSpPr>
                <p:cNvPr id="96" name="Freeform 17">
                  <a:extLst>
                    <a:ext uri="{FF2B5EF4-FFF2-40B4-BE49-F238E27FC236}">
                      <a16:creationId xmlns:a16="http://schemas.microsoft.com/office/drawing/2014/main" xmlns="" id="{C930A99C-4EE4-4A81-9423-4A395120E703}"/>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97" name="Freeform 18">
                  <a:extLst>
                    <a:ext uri="{FF2B5EF4-FFF2-40B4-BE49-F238E27FC236}">
                      <a16:creationId xmlns:a16="http://schemas.microsoft.com/office/drawing/2014/main" xmlns="" id="{61ABA24D-5F17-4D32-94F1-A4CD17AF25D7}"/>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98" name="Line 19">
                  <a:extLst>
                    <a:ext uri="{FF2B5EF4-FFF2-40B4-BE49-F238E27FC236}">
                      <a16:creationId xmlns:a16="http://schemas.microsoft.com/office/drawing/2014/main" xmlns="" id="{610A8FF9-B5C3-4DE2-B893-0760C616C353}"/>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xmlns="">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99" name="Freeform 20">
                  <a:extLst>
                    <a:ext uri="{FF2B5EF4-FFF2-40B4-BE49-F238E27FC236}">
                      <a16:creationId xmlns:a16="http://schemas.microsoft.com/office/drawing/2014/main" xmlns="" id="{D91A2DF0-38C0-4B36-A117-944B096CB831}"/>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100" name="Line 21">
                  <a:extLst>
                    <a:ext uri="{FF2B5EF4-FFF2-40B4-BE49-F238E27FC236}">
                      <a16:creationId xmlns:a16="http://schemas.microsoft.com/office/drawing/2014/main" xmlns="" id="{0A12B0EE-24AF-460A-8E1B-C02030F34C68}"/>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xmlns="">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101" name="Freeform 22">
                  <a:extLst>
                    <a:ext uri="{FF2B5EF4-FFF2-40B4-BE49-F238E27FC236}">
                      <a16:creationId xmlns:a16="http://schemas.microsoft.com/office/drawing/2014/main" xmlns="" id="{CAFDB06C-6F7F-4FB6-892D-1F240602F73C}"/>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102" name="Line 23">
                  <a:extLst>
                    <a:ext uri="{FF2B5EF4-FFF2-40B4-BE49-F238E27FC236}">
                      <a16:creationId xmlns:a16="http://schemas.microsoft.com/office/drawing/2014/main" xmlns="" id="{EDB29DEA-0054-4AA7-B84B-B51E3AC6D7D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xmlns="">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grpSp>
        </p:grpSp>
        <p:sp>
          <p:nvSpPr>
            <p:cNvPr id="52" name="Freeform: Shape 51">
              <a:extLst>
                <a:ext uri="{FF2B5EF4-FFF2-40B4-BE49-F238E27FC236}">
                  <a16:creationId xmlns:a16="http://schemas.microsoft.com/office/drawing/2014/main" xmlns="" id="{29C540AE-24FE-44FE-B1FD-829947A63FCA}"/>
                </a:ext>
              </a:extLst>
            </p:cNvPr>
            <p:cNvSpPr/>
            <p:nvPr/>
          </p:nvSpPr>
          <p:spPr bwMode="auto">
            <a:xfrm>
              <a:off x="7642126" y="2696029"/>
              <a:ext cx="498531" cy="252107"/>
            </a:xfrm>
            <a:custGeom>
              <a:avLst/>
              <a:gdLst/>
              <a:ahLst/>
              <a:cxnLst/>
              <a:rect l="l" t="t" r="r" b="b"/>
              <a:pathLst>
                <a:path w="367526" h="185858">
                  <a:moveTo>
                    <a:pt x="87999" y="0"/>
                  </a:moveTo>
                  <a:cubicBezTo>
                    <a:pt x="126946" y="0"/>
                    <a:pt x="158908" y="24075"/>
                    <a:pt x="183886" y="72224"/>
                  </a:cubicBezTo>
                  <a:cubicBezTo>
                    <a:pt x="197033" y="48889"/>
                    <a:pt x="212151" y="31018"/>
                    <a:pt x="229242" y="18611"/>
                  </a:cubicBezTo>
                  <a:cubicBezTo>
                    <a:pt x="246332" y="6204"/>
                    <a:pt x="263176" y="0"/>
                    <a:pt x="279773" y="0"/>
                  </a:cubicBezTo>
                  <a:cubicBezTo>
                    <a:pt x="306066" y="0"/>
                    <a:pt x="327265" y="8504"/>
                    <a:pt x="343370" y="25512"/>
                  </a:cubicBezTo>
                  <a:cubicBezTo>
                    <a:pt x="359474" y="42521"/>
                    <a:pt x="367526" y="64664"/>
                    <a:pt x="367526" y="91943"/>
                  </a:cubicBezTo>
                  <a:cubicBezTo>
                    <a:pt x="367526" y="117415"/>
                    <a:pt x="359104" y="139435"/>
                    <a:pt x="342260" y="158004"/>
                  </a:cubicBezTo>
                  <a:cubicBezTo>
                    <a:pt x="325416" y="176574"/>
                    <a:pt x="304587" y="185858"/>
                    <a:pt x="279773" y="185858"/>
                  </a:cubicBezTo>
                  <a:cubicBezTo>
                    <a:pt x="241156" y="185858"/>
                    <a:pt x="209029" y="161784"/>
                    <a:pt x="183393" y="113635"/>
                  </a:cubicBezTo>
                  <a:cubicBezTo>
                    <a:pt x="169918" y="137134"/>
                    <a:pt x="154718" y="155046"/>
                    <a:pt x="137791" y="167371"/>
                  </a:cubicBezTo>
                  <a:cubicBezTo>
                    <a:pt x="120865" y="179696"/>
                    <a:pt x="104268" y="185858"/>
                    <a:pt x="87999" y="185858"/>
                  </a:cubicBezTo>
                  <a:cubicBezTo>
                    <a:pt x="61870" y="185858"/>
                    <a:pt x="40672" y="177395"/>
                    <a:pt x="24403" y="160469"/>
                  </a:cubicBezTo>
                  <a:cubicBezTo>
                    <a:pt x="8134" y="143543"/>
                    <a:pt x="0" y="121359"/>
                    <a:pt x="0" y="93915"/>
                  </a:cubicBezTo>
                  <a:cubicBezTo>
                    <a:pt x="0" y="68444"/>
                    <a:pt x="8463" y="46424"/>
                    <a:pt x="25389" y="27854"/>
                  </a:cubicBezTo>
                  <a:cubicBezTo>
                    <a:pt x="42315" y="9285"/>
                    <a:pt x="63185" y="0"/>
                    <a:pt x="87999" y="0"/>
                  </a:cubicBezTo>
                  <a:close/>
                  <a:moveTo>
                    <a:pt x="87999" y="19720"/>
                  </a:moveTo>
                  <a:cubicBezTo>
                    <a:pt x="67786" y="19720"/>
                    <a:pt x="51518" y="26663"/>
                    <a:pt x="39193" y="40549"/>
                  </a:cubicBezTo>
                  <a:cubicBezTo>
                    <a:pt x="26868" y="54435"/>
                    <a:pt x="20706" y="72224"/>
                    <a:pt x="20706" y="93915"/>
                  </a:cubicBezTo>
                  <a:cubicBezTo>
                    <a:pt x="20706" y="114128"/>
                    <a:pt x="27032" y="131136"/>
                    <a:pt x="39686" y="144940"/>
                  </a:cubicBezTo>
                  <a:cubicBezTo>
                    <a:pt x="52339" y="158744"/>
                    <a:pt x="68444" y="165646"/>
                    <a:pt x="87999" y="165646"/>
                  </a:cubicBezTo>
                  <a:cubicBezTo>
                    <a:pt x="119386" y="165646"/>
                    <a:pt x="148144" y="141407"/>
                    <a:pt x="174273" y="92929"/>
                  </a:cubicBezTo>
                  <a:cubicBezTo>
                    <a:pt x="150609" y="44123"/>
                    <a:pt x="121851" y="19720"/>
                    <a:pt x="87999" y="19720"/>
                  </a:cubicBezTo>
                  <a:close/>
                  <a:moveTo>
                    <a:pt x="279773" y="19720"/>
                  </a:moveTo>
                  <a:cubicBezTo>
                    <a:pt x="248222" y="19720"/>
                    <a:pt x="219464" y="44123"/>
                    <a:pt x="193500" y="92929"/>
                  </a:cubicBezTo>
                  <a:cubicBezTo>
                    <a:pt x="216670" y="141407"/>
                    <a:pt x="245428" y="165646"/>
                    <a:pt x="279773" y="165646"/>
                  </a:cubicBezTo>
                  <a:cubicBezTo>
                    <a:pt x="299986" y="165646"/>
                    <a:pt x="316132" y="158744"/>
                    <a:pt x="328210" y="144940"/>
                  </a:cubicBezTo>
                  <a:cubicBezTo>
                    <a:pt x="340288" y="131136"/>
                    <a:pt x="346328" y="113471"/>
                    <a:pt x="346328" y="91943"/>
                  </a:cubicBezTo>
                  <a:cubicBezTo>
                    <a:pt x="346328" y="71402"/>
                    <a:pt x="340042" y="54229"/>
                    <a:pt x="327471" y="40426"/>
                  </a:cubicBezTo>
                  <a:cubicBezTo>
                    <a:pt x="314899" y="26622"/>
                    <a:pt x="299000" y="19720"/>
                    <a:pt x="279773" y="19720"/>
                  </a:cubicBezTo>
                  <a:close/>
                </a:path>
              </a:pathLst>
            </a:custGeom>
            <a:solidFill>
              <a:schemeClr val="tx2"/>
            </a:solidFill>
            <a:ln w="9525">
              <a:solidFill>
                <a:srgbClr val="F3F3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xmlns="" id="{5C7BE85B-A779-4E7D-8BD3-5BAF96BC1E50}"/>
                </a:ext>
              </a:extLst>
            </p:cNvPr>
            <p:cNvSpPr/>
            <p:nvPr/>
          </p:nvSpPr>
          <p:spPr bwMode="auto">
            <a:xfrm>
              <a:off x="9537492" y="4090196"/>
              <a:ext cx="498531" cy="252107"/>
            </a:xfrm>
            <a:custGeom>
              <a:avLst/>
              <a:gdLst/>
              <a:ahLst/>
              <a:cxnLst/>
              <a:rect l="l" t="t" r="r" b="b"/>
              <a:pathLst>
                <a:path w="367526" h="185858">
                  <a:moveTo>
                    <a:pt x="87999" y="0"/>
                  </a:moveTo>
                  <a:cubicBezTo>
                    <a:pt x="126946" y="0"/>
                    <a:pt x="158908" y="24075"/>
                    <a:pt x="183886" y="72224"/>
                  </a:cubicBezTo>
                  <a:cubicBezTo>
                    <a:pt x="197033" y="48889"/>
                    <a:pt x="212151" y="31018"/>
                    <a:pt x="229242" y="18611"/>
                  </a:cubicBezTo>
                  <a:cubicBezTo>
                    <a:pt x="246332" y="6204"/>
                    <a:pt x="263176" y="0"/>
                    <a:pt x="279773" y="0"/>
                  </a:cubicBezTo>
                  <a:cubicBezTo>
                    <a:pt x="306066" y="0"/>
                    <a:pt x="327265" y="8504"/>
                    <a:pt x="343370" y="25512"/>
                  </a:cubicBezTo>
                  <a:cubicBezTo>
                    <a:pt x="359474" y="42521"/>
                    <a:pt x="367526" y="64664"/>
                    <a:pt x="367526" y="91943"/>
                  </a:cubicBezTo>
                  <a:cubicBezTo>
                    <a:pt x="367526" y="117415"/>
                    <a:pt x="359104" y="139435"/>
                    <a:pt x="342260" y="158004"/>
                  </a:cubicBezTo>
                  <a:cubicBezTo>
                    <a:pt x="325416" y="176574"/>
                    <a:pt x="304587" y="185858"/>
                    <a:pt x="279773" y="185858"/>
                  </a:cubicBezTo>
                  <a:cubicBezTo>
                    <a:pt x="241156" y="185858"/>
                    <a:pt x="209029" y="161784"/>
                    <a:pt x="183393" y="113635"/>
                  </a:cubicBezTo>
                  <a:cubicBezTo>
                    <a:pt x="169918" y="137134"/>
                    <a:pt x="154718" y="155046"/>
                    <a:pt x="137791" y="167371"/>
                  </a:cubicBezTo>
                  <a:cubicBezTo>
                    <a:pt x="120865" y="179696"/>
                    <a:pt x="104268" y="185858"/>
                    <a:pt x="87999" y="185858"/>
                  </a:cubicBezTo>
                  <a:cubicBezTo>
                    <a:pt x="61870" y="185858"/>
                    <a:pt x="40672" y="177395"/>
                    <a:pt x="24403" y="160469"/>
                  </a:cubicBezTo>
                  <a:cubicBezTo>
                    <a:pt x="8134" y="143543"/>
                    <a:pt x="0" y="121359"/>
                    <a:pt x="0" y="93915"/>
                  </a:cubicBezTo>
                  <a:cubicBezTo>
                    <a:pt x="0" y="68444"/>
                    <a:pt x="8463" y="46424"/>
                    <a:pt x="25389" y="27854"/>
                  </a:cubicBezTo>
                  <a:cubicBezTo>
                    <a:pt x="42315" y="9285"/>
                    <a:pt x="63185" y="0"/>
                    <a:pt x="87999" y="0"/>
                  </a:cubicBezTo>
                  <a:close/>
                  <a:moveTo>
                    <a:pt x="87999" y="19720"/>
                  </a:moveTo>
                  <a:cubicBezTo>
                    <a:pt x="67786" y="19720"/>
                    <a:pt x="51518" y="26663"/>
                    <a:pt x="39193" y="40549"/>
                  </a:cubicBezTo>
                  <a:cubicBezTo>
                    <a:pt x="26868" y="54435"/>
                    <a:pt x="20706" y="72224"/>
                    <a:pt x="20706" y="93915"/>
                  </a:cubicBezTo>
                  <a:cubicBezTo>
                    <a:pt x="20706" y="114128"/>
                    <a:pt x="27032" y="131136"/>
                    <a:pt x="39686" y="144940"/>
                  </a:cubicBezTo>
                  <a:cubicBezTo>
                    <a:pt x="52339" y="158744"/>
                    <a:pt x="68444" y="165646"/>
                    <a:pt x="87999" y="165646"/>
                  </a:cubicBezTo>
                  <a:cubicBezTo>
                    <a:pt x="119386" y="165646"/>
                    <a:pt x="148144" y="141407"/>
                    <a:pt x="174273" y="92929"/>
                  </a:cubicBezTo>
                  <a:cubicBezTo>
                    <a:pt x="150609" y="44123"/>
                    <a:pt x="121851" y="19720"/>
                    <a:pt x="87999" y="19720"/>
                  </a:cubicBezTo>
                  <a:close/>
                  <a:moveTo>
                    <a:pt x="279773" y="19720"/>
                  </a:moveTo>
                  <a:cubicBezTo>
                    <a:pt x="248222" y="19720"/>
                    <a:pt x="219464" y="44123"/>
                    <a:pt x="193500" y="92929"/>
                  </a:cubicBezTo>
                  <a:cubicBezTo>
                    <a:pt x="216670" y="141407"/>
                    <a:pt x="245428" y="165646"/>
                    <a:pt x="279773" y="165646"/>
                  </a:cubicBezTo>
                  <a:cubicBezTo>
                    <a:pt x="299986" y="165646"/>
                    <a:pt x="316132" y="158744"/>
                    <a:pt x="328210" y="144940"/>
                  </a:cubicBezTo>
                  <a:cubicBezTo>
                    <a:pt x="340288" y="131136"/>
                    <a:pt x="346328" y="113471"/>
                    <a:pt x="346328" y="91943"/>
                  </a:cubicBezTo>
                  <a:cubicBezTo>
                    <a:pt x="346328" y="71402"/>
                    <a:pt x="340042" y="54229"/>
                    <a:pt x="327471" y="40426"/>
                  </a:cubicBezTo>
                  <a:cubicBezTo>
                    <a:pt x="314899" y="26622"/>
                    <a:pt x="299000" y="19720"/>
                    <a:pt x="279773" y="19720"/>
                  </a:cubicBezTo>
                  <a:close/>
                </a:path>
              </a:pathLst>
            </a:custGeom>
            <a:solidFill>
              <a:schemeClr val="tx2"/>
            </a:solidFill>
            <a:ln w="9525">
              <a:solidFill>
                <a:srgbClr val="F3F3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53" name="Text Placeholder 2">
            <a:extLst>
              <a:ext uri="{FF2B5EF4-FFF2-40B4-BE49-F238E27FC236}">
                <a16:creationId xmlns:a16="http://schemas.microsoft.com/office/drawing/2014/main" xmlns="" id="{B574CAA1-FFA2-4A42-BEB5-61B1D76726BE}"/>
              </a:ext>
            </a:extLst>
          </p:cNvPr>
          <p:cNvSpPr txBox="1">
            <a:spLocks/>
          </p:cNvSpPr>
          <p:nvPr/>
        </p:nvSpPr>
        <p:spPr>
          <a:xfrm>
            <a:off x="329327" y="1566227"/>
            <a:ext cx="4997493" cy="1221859"/>
          </a:xfrm>
          <a:prstGeom prst="rect">
            <a:avLst/>
          </a:prstGeom>
          <a:noFill/>
        </p:spPr>
        <p:txBody>
          <a:bodyPr vert="horz" wrap="square" lIns="91427" tIns="45713" rIns="91427" bIns="45713"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endParaRPr lang="en-US" dirty="0">
              <a:solidFill>
                <a:srgbClr val="0078D7"/>
              </a:solidFill>
              <a:latin typeface="+mj-lt"/>
              <a:cs typeface="Arial" panose="020B0604020202020204" pitchFamily="34" charset="0"/>
            </a:endParaRPr>
          </a:p>
          <a:p>
            <a:pPr defTabSz="914192"/>
            <a:r>
              <a:rPr lang="en-US" sz="1600" dirty="0">
                <a:solidFill>
                  <a:srgbClr val="505050"/>
                </a:solidFill>
                <a:latin typeface="+mj-lt"/>
                <a:ea typeface="Segoe UI Semilight" charset="0"/>
                <a:cs typeface="Arial" panose="020B0604020202020204" pitchFamily="34" charset="0"/>
              </a:rPr>
              <a:t>Independently and elastically scale storage and throughput across regions </a:t>
            </a:r>
            <a:r>
              <a:rPr lang="mr-IN" sz="1600" dirty="0">
                <a:solidFill>
                  <a:srgbClr val="505050"/>
                </a:solidFill>
                <a:latin typeface="+mj-lt"/>
                <a:ea typeface="Segoe UI Semilight" charset="0"/>
                <a:cs typeface="Segoe UI Semilight" charset="0"/>
              </a:rPr>
              <a:t>–</a:t>
            </a:r>
            <a:r>
              <a:rPr lang="en-US" sz="1600" dirty="0">
                <a:solidFill>
                  <a:srgbClr val="505050"/>
                </a:solidFill>
                <a:latin typeface="+mj-lt"/>
                <a:ea typeface="Segoe UI Semilight" charset="0"/>
                <a:cs typeface="Arial" panose="020B0604020202020204" pitchFamily="34" charset="0"/>
              </a:rPr>
              <a:t> even during unpredictable traffic bursts </a:t>
            </a:r>
            <a:r>
              <a:rPr lang="mr-IN" sz="1600" dirty="0">
                <a:solidFill>
                  <a:srgbClr val="505050"/>
                </a:solidFill>
                <a:latin typeface="+mj-lt"/>
                <a:ea typeface="Segoe UI Semilight" charset="0"/>
                <a:cs typeface="Segoe UI Semilight" charset="0"/>
              </a:rPr>
              <a:t>–</a:t>
            </a:r>
            <a:r>
              <a:rPr lang="en-US" sz="1600" dirty="0">
                <a:solidFill>
                  <a:srgbClr val="505050"/>
                </a:solidFill>
                <a:latin typeface="+mj-lt"/>
                <a:ea typeface="Segoe UI Semilight" charset="0"/>
                <a:cs typeface="Arial" panose="020B0604020202020204" pitchFamily="34" charset="0"/>
              </a:rPr>
              <a:t> with a database that adapts to your app’s needs.</a:t>
            </a:r>
          </a:p>
        </p:txBody>
      </p:sp>
      <p:sp>
        <p:nvSpPr>
          <p:cNvPr id="54" name="Content Placeholder 2">
            <a:extLst>
              <a:ext uri="{FF2B5EF4-FFF2-40B4-BE49-F238E27FC236}">
                <a16:creationId xmlns:a16="http://schemas.microsoft.com/office/drawing/2014/main" xmlns="" id="{43F16E5B-CB15-4BD8-8B72-A7466CE5085E}"/>
              </a:ext>
            </a:extLst>
          </p:cNvPr>
          <p:cNvSpPr txBox="1">
            <a:spLocks/>
          </p:cNvSpPr>
          <p:nvPr/>
        </p:nvSpPr>
        <p:spPr>
          <a:xfrm>
            <a:off x="341779" y="3078308"/>
            <a:ext cx="4170803" cy="1930704"/>
          </a:xfrm>
          <a:prstGeom prst="rect">
            <a:avLst/>
          </a:prstGeom>
          <a:solidFill>
            <a:schemeClr val="bg1"/>
          </a:solidFill>
        </p:spPr>
        <p:txBody>
          <a:bodyPr vert="horz" wrap="square" lIns="91427" tIns="45713" rIns="91427" bIns="45713"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25"/>
            <a:r>
              <a:rPr lang="en-US" sz="1600" spc="50" dirty="0">
                <a:solidFill>
                  <a:srgbClr val="505050"/>
                </a:solidFill>
                <a:latin typeface="Arial" panose="020B0604020202020204" pitchFamily="34" charset="0"/>
                <a:ea typeface="Segoe UI Semilight" charset="0"/>
                <a:cs typeface="Arial" panose="020B0604020202020204" pitchFamily="34" charset="0"/>
              </a:rPr>
              <a:t>Elastically scale throughput from 10 to 100s of millions of requests/sec across multiple regions</a:t>
            </a:r>
          </a:p>
          <a:p>
            <a:pPr marL="285695" indent="-285695" defTabSz="914225">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Support for requests/sec for different workloads</a:t>
            </a:r>
          </a:p>
          <a:p>
            <a:pPr marL="285695" indent="-285695" defTabSz="914225">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Pay only for the throughput and storage you need</a:t>
            </a:r>
          </a:p>
        </p:txBody>
      </p:sp>
      <p:sp>
        <p:nvSpPr>
          <p:cNvPr id="2" name="TextBox 1"/>
          <p:cNvSpPr txBox="1"/>
          <p:nvPr/>
        </p:nvSpPr>
        <p:spPr>
          <a:xfrm>
            <a:off x="10836661" y="4013118"/>
            <a:ext cx="369345" cy="634443"/>
          </a:xfrm>
          <a:prstGeom prst="rect">
            <a:avLst/>
          </a:prstGeom>
          <a:noFill/>
        </p:spPr>
        <p:txBody>
          <a:bodyPr wrap="none" lIns="182854" tIns="146284" rIns="182854" bIns="146284" rtlCol="0">
            <a:spAutoFit/>
          </a:bodyPr>
          <a:lstStyle/>
          <a:p>
            <a:pPr defTabSz="914225">
              <a:lnSpc>
                <a:spcPct val="90000"/>
              </a:lnSpc>
              <a:spcAft>
                <a:spcPts val="600"/>
              </a:spcAft>
            </a:pPr>
            <a:endParaRPr lang="en-US" sz="2400" dirty="0">
              <a:gradFill>
                <a:gsLst>
                  <a:gs pos="2917">
                    <a:srgbClr val="505050"/>
                  </a:gs>
                  <a:gs pos="30000">
                    <a:srgbClr val="505050"/>
                  </a:gs>
                </a:gsLst>
                <a:lin ang="5400000" scaled="0"/>
              </a:gradFill>
              <a:latin typeface="Arial" panose="020B0604020202020204" pitchFamily="34" charset="0"/>
            </a:endParaRPr>
          </a:p>
        </p:txBody>
      </p:sp>
    </p:spTree>
    <p:extLst>
      <p:ext uri="{BB962C8B-B14F-4D97-AF65-F5344CB8AC3E}">
        <p14:creationId xmlns:p14="http://schemas.microsoft.com/office/powerpoint/2010/main" xmlns="" val="1346712150"/>
      </p:ext>
    </p:extLst>
  </p:cSld>
  <p:clrMapOvr>
    <a:masterClrMapping/>
  </p:clrMapOvr>
  <p:transition spd="slow">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xmlns="" id="{56C68ED2-678A-4E88-8C51-B6E8540E1083}"/>
              </a:ext>
            </a:extLst>
          </p:cNvPr>
          <p:cNvPicPr>
            <a:picLocks noChangeAspect="1"/>
          </p:cNvPicPr>
          <p:nvPr/>
        </p:nvPicPr>
        <p:blipFill rotWithShape="1">
          <a:blip r:embed="rId3"/>
          <a:srcRect t="35900" r="65113" b="31587"/>
          <a:stretch/>
        </p:blipFill>
        <p:spPr>
          <a:xfrm>
            <a:off x="3406726" y="1860257"/>
            <a:ext cx="4482123" cy="2241063"/>
          </a:xfrm>
          <a:prstGeom prst="rect">
            <a:avLst/>
          </a:prstGeom>
        </p:spPr>
      </p:pic>
      <p:sp>
        <p:nvSpPr>
          <p:cNvPr id="7" name="TextBox 6">
            <a:extLst>
              <a:ext uri="{FF2B5EF4-FFF2-40B4-BE49-F238E27FC236}">
                <a16:creationId xmlns:a16="http://schemas.microsoft.com/office/drawing/2014/main" xmlns="" id="{DDA66530-2B05-42F4-B68D-4AB8B5863E3B}"/>
              </a:ext>
            </a:extLst>
          </p:cNvPr>
          <p:cNvSpPr txBox="1"/>
          <p:nvPr/>
        </p:nvSpPr>
        <p:spPr>
          <a:xfrm>
            <a:off x="1240366" y="4997744"/>
            <a:ext cx="9188354" cy="94138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Persistent log of records within an Azure Cosmos DB container in the order in which they were modified</a:t>
            </a:r>
          </a:p>
        </p:txBody>
      </p:sp>
      <p:sp>
        <p:nvSpPr>
          <p:cNvPr id="8" name="Title 1">
            <a:extLst>
              <a:ext uri="{FF2B5EF4-FFF2-40B4-BE49-F238E27FC236}">
                <a16:creationId xmlns:a16="http://schemas.microsoft.com/office/drawing/2014/main" xmlns="" id="{37E5187C-D655-46BC-979B-6C5A20C3B8C0}"/>
              </a:ext>
            </a:extLst>
          </p:cNvPr>
          <p:cNvSpPr txBox="1">
            <a:spLocks/>
          </p:cNvSpPr>
          <p:nvPr/>
        </p:nvSpPr>
        <p:spPr>
          <a:xfrm>
            <a:off x="536923" y="289958"/>
            <a:ext cx="11655078"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rPr>
              <a:t>Azure Cosmos DB Change Feed</a:t>
            </a:r>
          </a:p>
        </p:txBody>
      </p:sp>
    </p:spTree>
    <p:extLst>
      <p:ext uri="{BB962C8B-B14F-4D97-AF65-F5344CB8AC3E}">
        <p14:creationId xmlns:p14="http://schemas.microsoft.com/office/powerpoint/2010/main" xmlns="" val="6293529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xmlns="" id="{1F874AB6-472D-482B-A741-FA4C883CA348}"/>
              </a:ext>
            </a:extLst>
          </p:cNvPr>
          <p:cNvPicPr>
            <a:picLocks noChangeAspect="1"/>
          </p:cNvPicPr>
          <p:nvPr/>
        </p:nvPicPr>
        <p:blipFill>
          <a:blip r:embed="rId3"/>
          <a:stretch>
            <a:fillRect/>
          </a:stretch>
        </p:blipFill>
        <p:spPr>
          <a:xfrm>
            <a:off x="2072957" y="1561448"/>
            <a:ext cx="8048408" cy="4318058"/>
          </a:xfrm>
          <a:prstGeom prst="rect">
            <a:avLst/>
          </a:prstGeom>
        </p:spPr>
      </p:pic>
      <p:sp>
        <p:nvSpPr>
          <p:cNvPr id="6" name="Title 1">
            <a:extLst>
              <a:ext uri="{FF2B5EF4-FFF2-40B4-BE49-F238E27FC236}">
                <a16:creationId xmlns:a16="http://schemas.microsoft.com/office/drawing/2014/main" xmlns="" id="{732988AA-4DF5-45C6-AE1F-6B132740BEDC}"/>
              </a:ext>
            </a:extLst>
          </p:cNvPr>
          <p:cNvSpPr txBox="1">
            <a:spLocks/>
          </p:cNvSpPr>
          <p:nvPr/>
        </p:nvSpPr>
        <p:spPr>
          <a:xfrm>
            <a:off x="536923" y="289958"/>
            <a:ext cx="11655078"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rPr>
              <a:t>Common Scenarios</a:t>
            </a:r>
          </a:p>
        </p:txBody>
      </p:sp>
    </p:spTree>
    <p:extLst>
      <p:ext uri="{BB962C8B-B14F-4D97-AF65-F5344CB8AC3E}">
        <p14:creationId xmlns:p14="http://schemas.microsoft.com/office/powerpoint/2010/main" xmlns="" val="13287253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C8348-5A8D-4DD5-9DAD-FBFAAD438E51}"/>
              </a:ext>
            </a:extLst>
          </p:cNvPr>
          <p:cNvSpPr>
            <a:spLocks noGrp="1"/>
          </p:cNvSpPr>
          <p:nvPr>
            <p:ph type="title" idx="4294967295"/>
          </p:nvPr>
        </p:nvSpPr>
        <p:spPr>
          <a:xfrm>
            <a:off x="536923" y="289958"/>
            <a:ext cx="11655078" cy="899537"/>
          </a:xfrm>
          <a:prstGeom prst="rect">
            <a:avLst/>
          </a:prstGeom>
        </p:spPr>
        <p:txBody>
          <a:bodyPr/>
          <a:lstStyle/>
          <a:p>
            <a:r>
              <a:rPr lang="en-US" dirty="0"/>
              <a:t>Event Sourcing for Microservices</a:t>
            </a:r>
          </a:p>
        </p:txBody>
      </p:sp>
      <p:grpSp>
        <p:nvGrpSpPr>
          <p:cNvPr id="7" name="Group 6">
            <a:extLst>
              <a:ext uri="{FF2B5EF4-FFF2-40B4-BE49-F238E27FC236}">
                <a16:creationId xmlns:a16="http://schemas.microsoft.com/office/drawing/2014/main" xmlns="" id="{A5AE5D45-0F73-4D31-8B12-E626A8152A6C}"/>
              </a:ext>
            </a:extLst>
          </p:cNvPr>
          <p:cNvGrpSpPr/>
          <p:nvPr/>
        </p:nvGrpSpPr>
        <p:grpSpPr>
          <a:xfrm>
            <a:off x="2062088" y="2809290"/>
            <a:ext cx="1792850" cy="2091658"/>
            <a:chOff x="2103437" y="2865126"/>
            <a:chExt cx="1828800" cy="2133600"/>
          </a:xfrm>
        </p:grpSpPr>
        <p:pic>
          <p:nvPicPr>
            <p:cNvPr id="4" name="Picture 3">
              <a:extLst>
                <a:ext uri="{FF2B5EF4-FFF2-40B4-BE49-F238E27FC236}">
                  <a16:creationId xmlns:a16="http://schemas.microsoft.com/office/drawing/2014/main" xmlns="" id="{41AAE0DB-2121-479C-A756-9AF6FC9FABBA}"/>
                </a:ext>
              </a:extLst>
            </p:cNvPr>
            <p:cNvPicPr>
              <a:picLocks noChangeAspect="1"/>
            </p:cNvPicPr>
            <p:nvPr/>
          </p:nvPicPr>
          <p:blipFill>
            <a:blip r:embed="rId3"/>
            <a:stretch>
              <a:fillRect/>
            </a:stretch>
          </p:blipFill>
          <p:spPr>
            <a:xfrm>
              <a:off x="2484437" y="3320473"/>
              <a:ext cx="1219200" cy="1120030"/>
            </a:xfrm>
            <a:prstGeom prst="rect">
              <a:avLst/>
            </a:prstGeom>
          </p:spPr>
        </p:pic>
        <p:sp>
          <p:nvSpPr>
            <p:cNvPr id="5" name="Rectangle: Rounded Corners 4">
              <a:extLst>
                <a:ext uri="{FF2B5EF4-FFF2-40B4-BE49-F238E27FC236}">
                  <a16:creationId xmlns:a16="http://schemas.microsoft.com/office/drawing/2014/main" xmlns="" id="{25DCAB11-C3EE-4F79-9133-811978ADFB18}"/>
                </a:ext>
              </a:extLst>
            </p:cNvPr>
            <p:cNvSpPr/>
            <p:nvPr/>
          </p:nvSpPr>
          <p:spPr bwMode="auto">
            <a:xfrm>
              <a:off x="2103437" y="2865126"/>
              <a:ext cx="1828800" cy="2133600"/>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6" name="TextBox 5">
            <a:extLst>
              <a:ext uri="{FF2B5EF4-FFF2-40B4-BE49-F238E27FC236}">
                <a16:creationId xmlns:a16="http://schemas.microsoft.com/office/drawing/2014/main" xmlns="" id="{1E270811-13C2-4334-AE1F-C4316A868AFF}"/>
              </a:ext>
            </a:extLst>
          </p:cNvPr>
          <p:cNvSpPr txBox="1"/>
          <p:nvPr/>
        </p:nvSpPr>
        <p:spPr>
          <a:xfrm>
            <a:off x="4310707" y="1905399"/>
            <a:ext cx="1867552" cy="94138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Persistent Event Store</a:t>
            </a:r>
          </a:p>
        </p:txBody>
      </p:sp>
      <p:cxnSp>
        <p:nvCxnSpPr>
          <p:cNvPr id="8" name="Straight Arrow Connector 7">
            <a:extLst>
              <a:ext uri="{FF2B5EF4-FFF2-40B4-BE49-F238E27FC236}">
                <a16:creationId xmlns:a16="http://schemas.microsoft.com/office/drawing/2014/main" xmlns="" id="{169FFDC9-E1F7-4EBC-8B25-11D867FA057F}"/>
              </a:ext>
            </a:extLst>
          </p:cNvPr>
          <p:cNvCxnSpPr/>
          <p:nvPr/>
        </p:nvCxnSpPr>
        <p:spPr>
          <a:xfrm>
            <a:off x="418643" y="3804693"/>
            <a:ext cx="149404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F1D1B14B-F38D-492D-A8D9-C726C16FFC6E}"/>
              </a:ext>
            </a:extLst>
          </p:cNvPr>
          <p:cNvSpPr txBox="1"/>
          <p:nvPr/>
        </p:nvSpPr>
        <p:spPr>
          <a:xfrm>
            <a:off x="230636" y="3341295"/>
            <a:ext cx="1375684" cy="534056"/>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765" b="0" i="1"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New Event</a:t>
            </a:r>
          </a:p>
        </p:txBody>
      </p:sp>
      <p:pic>
        <p:nvPicPr>
          <p:cNvPr id="10" name="Picture 9">
            <a:extLst>
              <a:ext uri="{FF2B5EF4-FFF2-40B4-BE49-F238E27FC236}">
                <a16:creationId xmlns:a16="http://schemas.microsoft.com/office/drawing/2014/main" xmlns="" id="{BB6FEF4E-C5E5-4CAC-8691-121559C32DAA}"/>
              </a:ext>
            </a:extLst>
          </p:cNvPr>
          <p:cNvPicPr>
            <a:picLocks noChangeAspect="1"/>
          </p:cNvPicPr>
          <p:nvPr/>
        </p:nvPicPr>
        <p:blipFill>
          <a:blip r:embed="rId4"/>
          <a:stretch>
            <a:fillRect/>
          </a:stretch>
        </p:blipFill>
        <p:spPr>
          <a:xfrm>
            <a:off x="4826065" y="2963516"/>
            <a:ext cx="836836" cy="1823670"/>
          </a:xfrm>
          <a:prstGeom prst="rect">
            <a:avLst/>
          </a:prstGeom>
        </p:spPr>
      </p:pic>
      <p:cxnSp>
        <p:nvCxnSpPr>
          <p:cNvPr id="13" name="Straight Arrow Connector 12">
            <a:extLst>
              <a:ext uri="{FF2B5EF4-FFF2-40B4-BE49-F238E27FC236}">
                <a16:creationId xmlns:a16="http://schemas.microsoft.com/office/drawing/2014/main" xmlns="" id="{E7687B88-8CC9-4357-B56E-F785800B1CA8}"/>
              </a:ext>
            </a:extLst>
          </p:cNvPr>
          <p:cNvCxnSpPr/>
          <p:nvPr/>
        </p:nvCxnSpPr>
        <p:spPr>
          <a:xfrm>
            <a:off x="4004342" y="3875351"/>
            <a:ext cx="82172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xmlns="" id="{93502D53-3D15-4CA8-BAC4-D3AA40889E3E}"/>
              </a:ext>
            </a:extLst>
          </p:cNvPr>
          <p:cNvSpPr/>
          <p:nvPr/>
        </p:nvSpPr>
        <p:spPr bwMode="auto">
          <a:xfrm>
            <a:off x="7365935" y="2089031"/>
            <a:ext cx="2091658" cy="804451"/>
          </a:xfrm>
          <a:prstGeom prst="round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Microservice </a:t>
            </a:r>
          </a:p>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#1 </a:t>
            </a:r>
          </a:p>
        </p:txBody>
      </p:sp>
      <p:sp>
        <p:nvSpPr>
          <p:cNvPr id="15" name="Rectangle: Rounded Corners 14">
            <a:extLst>
              <a:ext uri="{FF2B5EF4-FFF2-40B4-BE49-F238E27FC236}">
                <a16:creationId xmlns:a16="http://schemas.microsoft.com/office/drawing/2014/main" xmlns="" id="{75464042-20CD-42CF-93A2-2C12A74192A7}"/>
              </a:ext>
            </a:extLst>
          </p:cNvPr>
          <p:cNvSpPr/>
          <p:nvPr/>
        </p:nvSpPr>
        <p:spPr bwMode="auto">
          <a:xfrm>
            <a:off x="7365935" y="4549531"/>
            <a:ext cx="2091658" cy="804451"/>
          </a:xfrm>
          <a:prstGeom prst="round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Microservice #N </a:t>
            </a:r>
          </a:p>
        </p:txBody>
      </p:sp>
      <p:sp>
        <p:nvSpPr>
          <p:cNvPr id="16" name="Rectangle: Rounded Corners 15">
            <a:extLst>
              <a:ext uri="{FF2B5EF4-FFF2-40B4-BE49-F238E27FC236}">
                <a16:creationId xmlns:a16="http://schemas.microsoft.com/office/drawing/2014/main" xmlns="" id="{44869E21-D1BE-440D-AFDF-540403F4A762}"/>
              </a:ext>
            </a:extLst>
          </p:cNvPr>
          <p:cNvSpPr/>
          <p:nvPr/>
        </p:nvSpPr>
        <p:spPr bwMode="auto">
          <a:xfrm>
            <a:off x="7365935" y="3028933"/>
            <a:ext cx="2091658" cy="804451"/>
          </a:xfrm>
          <a:prstGeom prst="round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Microservice #2 </a:t>
            </a:r>
          </a:p>
        </p:txBody>
      </p:sp>
      <p:cxnSp>
        <p:nvCxnSpPr>
          <p:cNvPr id="18" name="Straight Arrow Connector 17">
            <a:extLst>
              <a:ext uri="{FF2B5EF4-FFF2-40B4-BE49-F238E27FC236}">
                <a16:creationId xmlns:a16="http://schemas.microsoft.com/office/drawing/2014/main" xmlns="" id="{CAB12D2D-7ECB-44F7-AFB5-96DE08B48136}"/>
              </a:ext>
            </a:extLst>
          </p:cNvPr>
          <p:cNvCxnSpPr>
            <a:cxnSpLocks/>
            <a:stCxn id="14" idx="1"/>
          </p:cNvCxnSpPr>
          <p:nvPr/>
        </p:nvCxnSpPr>
        <p:spPr>
          <a:xfrm flipH="1">
            <a:off x="5894563" y="2491257"/>
            <a:ext cx="1471372" cy="122359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2A76189E-5152-471E-A06B-38600E17EFB9}"/>
              </a:ext>
            </a:extLst>
          </p:cNvPr>
          <p:cNvCxnSpPr>
            <a:cxnSpLocks/>
            <a:endCxn id="15" idx="1"/>
          </p:cNvCxnSpPr>
          <p:nvPr/>
        </p:nvCxnSpPr>
        <p:spPr>
          <a:xfrm>
            <a:off x="5894563" y="3968836"/>
            <a:ext cx="1471372" cy="98292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E4EABDA1-BC0E-46A4-804C-CBCBE6E3E7BB}"/>
              </a:ext>
            </a:extLst>
          </p:cNvPr>
          <p:cNvCxnSpPr>
            <a:stCxn id="16" idx="1"/>
          </p:cNvCxnSpPr>
          <p:nvPr/>
        </p:nvCxnSpPr>
        <p:spPr>
          <a:xfrm flipH="1">
            <a:off x="5894563" y="3431159"/>
            <a:ext cx="1471372" cy="37353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xmlns="" id="{0705BAB4-13B6-4657-A8B1-9F70F8B07099}"/>
              </a:ext>
            </a:extLst>
          </p:cNvPr>
          <p:cNvSpPr txBox="1"/>
          <p:nvPr/>
        </p:nvSpPr>
        <p:spPr>
          <a:xfrm>
            <a:off x="7297809" y="1264557"/>
            <a:ext cx="2159784" cy="778454"/>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765" b="0" i="1"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Trigger Action From Change Feed</a:t>
            </a:r>
          </a:p>
        </p:txBody>
      </p:sp>
      <p:sp>
        <p:nvSpPr>
          <p:cNvPr id="3" name="TextBox 2">
            <a:extLst>
              <a:ext uri="{FF2B5EF4-FFF2-40B4-BE49-F238E27FC236}">
                <a16:creationId xmlns:a16="http://schemas.microsoft.com/office/drawing/2014/main" xmlns="" id="{21E5D170-CB98-4CF1-963C-D3889DEAD00F}"/>
              </a:ext>
            </a:extLst>
          </p:cNvPr>
          <p:cNvSpPr txBox="1"/>
          <p:nvPr/>
        </p:nvSpPr>
        <p:spPr>
          <a:xfrm>
            <a:off x="8125439" y="3951422"/>
            <a:ext cx="572651" cy="615522"/>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t>
            </a:r>
          </a:p>
        </p:txBody>
      </p:sp>
    </p:spTree>
    <p:extLst>
      <p:ext uri="{BB962C8B-B14F-4D97-AF65-F5344CB8AC3E}">
        <p14:creationId xmlns:p14="http://schemas.microsoft.com/office/powerpoint/2010/main" xmlns="" val="13559321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C8348-5A8D-4DD5-9DAD-FBFAAD438E51}"/>
              </a:ext>
            </a:extLst>
          </p:cNvPr>
          <p:cNvSpPr>
            <a:spLocks noGrp="1"/>
          </p:cNvSpPr>
          <p:nvPr>
            <p:ph type="title" idx="4294967295"/>
          </p:nvPr>
        </p:nvSpPr>
        <p:spPr>
          <a:xfrm>
            <a:off x="536923" y="289958"/>
            <a:ext cx="11655078" cy="899537"/>
          </a:xfrm>
        </p:spPr>
        <p:txBody>
          <a:bodyPr/>
          <a:lstStyle/>
          <a:p>
            <a:r>
              <a:rPr lang="en-US" dirty="0"/>
              <a:t>Materializing Views</a:t>
            </a:r>
          </a:p>
        </p:txBody>
      </p:sp>
      <p:graphicFrame>
        <p:nvGraphicFramePr>
          <p:cNvPr id="4" name="Table 3">
            <a:extLst>
              <a:ext uri="{FF2B5EF4-FFF2-40B4-BE49-F238E27FC236}">
                <a16:creationId xmlns:a16="http://schemas.microsoft.com/office/drawing/2014/main" xmlns="" id="{9C33E833-DF4D-4B44-837A-9322EBA6DAA7}"/>
              </a:ext>
            </a:extLst>
          </p:cNvPr>
          <p:cNvGraphicFramePr>
            <a:graphicFrameLocks noGrp="1"/>
          </p:cNvGraphicFramePr>
          <p:nvPr/>
        </p:nvGraphicFramePr>
        <p:xfrm>
          <a:off x="1165664" y="3653106"/>
          <a:ext cx="3660401" cy="1639260"/>
        </p:xfrm>
        <a:graphic>
          <a:graphicData uri="http://schemas.openxmlformats.org/drawingml/2006/table">
            <a:tbl>
              <a:tblPr firstRow="1" bandRow="1">
                <a:tableStyleId>{5A111915-BE36-4E01-A7E5-04B1672EAD32}</a:tableStyleId>
              </a:tblPr>
              <a:tblGrid>
                <a:gridCol w="1180774">
                  <a:extLst>
                    <a:ext uri="{9D8B030D-6E8A-4147-A177-3AD203B41FA5}">
                      <a16:colId xmlns:a16="http://schemas.microsoft.com/office/drawing/2014/main" xmlns="" val="4232046326"/>
                    </a:ext>
                  </a:extLst>
                </a:gridCol>
                <a:gridCol w="761480">
                  <a:extLst>
                    <a:ext uri="{9D8B030D-6E8A-4147-A177-3AD203B41FA5}">
                      <a16:colId xmlns:a16="http://schemas.microsoft.com/office/drawing/2014/main" xmlns="" val="3171829340"/>
                    </a:ext>
                  </a:extLst>
                </a:gridCol>
                <a:gridCol w="958441">
                  <a:extLst>
                    <a:ext uri="{9D8B030D-6E8A-4147-A177-3AD203B41FA5}">
                      <a16:colId xmlns:a16="http://schemas.microsoft.com/office/drawing/2014/main" xmlns="" val="989213635"/>
                    </a:ext>
                  </a:extLst>
                </a:gridCol>
                <a:gridCol w="759706">
                  <a:extLst>
                    <a:ext uri="{9D8B030D-6E8A-4147-A177-3AD203B41FA5}">
                      <a16:colId xmlns:a16="http://schemas.microsoft.com/office/drawing/2014/main" xmlns="" val="1976668509"/>
                    </a:ext>
                  </a:extLst>
                </a:gridCol>
              </a:tblGrid>
              <a:tr h="298808">
                <a:tc>
                  <a:txBody>
                    <a:bodyPr/>
                    <a:lstStyle/>
                    <a:p>
                      <a:r>
                        <a:rPr lang="en-US" sz="1200"/>
                        <a:t>Subscription </a:t>
                      </a:r>
                    </a:p>
                  </a:txBody>
                  <a:tcPr marL="89642" marR="89642" marT="44821" marB="44821"/>
                </a:tc>
                <a:tc>
                  <a:txBody>
                    <a:bodyPr/>
                    <a:lstStyle/>
                    <a:p>
                      <a:r>
                        <a:rPr lang="en-US" sz="1200"/>
                        <a:t>User </a:t>
                      </a:r>
                    </a:p>
                  </a:txBody>
                  <a:tcPr marL="89642" marR="89642" marT="44821" marB="44821"/>
                </a:tc>
                <a:tc>
                  <a:txBody>
                    <a:bodyPr/>
                    <a:lstStyle/>
                    <a:p>
                      <a:r>
                        <a:rPr lang="en-US" sz="1200"/>
                        <a:t>Create Date </a:t>
                      </a:r>
                    </a:p>
                  </a:txBody>
                  <a:tcPr marL="89642" marR="89642" marT="44821" marB="44821"/>
                </a:tc>
                <a:tc>
                  <a:txBody>
                    <a:bodyPr/>
                    <a:lstStyle/>
                    <a:p>
                      <a:r>
                        <a:rPr lang="en-US" sz="1200"/>
                        <a:t>…</a:t>
                      </a:r>
                    </a:p>
                  </a:txBody>
                  <a:tcPr marL="89642" marR="89642" marT="44821" marB="44821"/>
                </a:tc>
                <a:extLst>
                  <a:ext uri="{0D108BD9-81ED-4DB2-BD59-A6C34878D82A}">
                    <a16:rowId xmlns:a16="http://schemas.microsoft.com/office/drawing/2014/main" xmlns="" val="2681137956"/>
                  </a:ext>
                </a:extLst>
              </a:tr>
              <a:tr h="335113">
                <a:tc>
                  <a:txBody>
                    <a:bodyPr/>
                    <a:lstStyle/>
                    <a:p>
                      <a:r>
                        <a:rPr lang="en-US" sz="1600"/>
                        <a:t>123abc</a:t>
                      </a:r>
                    </a:p>
                  </a:txBody>
                  <a:tcPr marL="89642" marR="89642" marT="44821" marB="44821"/>
                </a:tc>
                <a:tc>
                  <a:txBody>
                    <a:bodyPr/>
                    <a:lstStyle/>
                    <a:p>
                      <a:r>
                        <a:rPr lang="en-US" sz="1600"/>
                        <a:t>Ben6</a:t>
                      </a:r>
                    </a:p>
                  </a:txBody>
                  <a:tcPr marL="89642" marR="89642" marT="44821" marB="44821"/>
                </a:tc>
                <a:tc>
                  <a:txBody>
                    <a:bodyPr/>
                    <a:lstStyle/>
                    <a:p>
                      <a:r>
                        <a:rPr lang="en-US" sz="1600"/>
                        <a:t>6/17/17</a:t>
                      </a:r>
                    </a:p>
                  </a:txBody>
                  <a:tcPr marL="89642" marR="89642" marT="44821" marB="44821"/>
                </a:tc>
                <a:tc>
                  <a:txBody>
                    <a:bodyPr/>
                    <a:lstStyle/>
                    <a:p>
                      <a:endParaRPr lang="en-US" sz="1600"/>
                    </a:p>
                  </a:txBody>
                  <a:tcPr marL="89642" marR="89642" marT="44821" marB="44821"/>
                </a:tc>
                <a:extLst>
                  <a:ext uri="{0D108BD9-81ED-4DB2-BD59-A6C34878D82A}">
                    <a16:rowId xmlns:a16="http://schemas.microsoft.com/office/drawing/2014/main" xmlns="" val="23381889"/>
                  </a:ext>
                </a:extLst>
              </a:tr>
              <a:tr h="335113">
                <a:tc>
                  <a:txBody>
                    <a:bodyPr/>
                    <a:lstStyle/>
                    <a:p>
                      <a:r>
                        <a:rPr lang="en-US" sz="1600"/>
                        <a:t>456efg</a:t>
                      </a:r>
                    </a:p>
                  </a:txBody>
                  <a:tcPr marL="89642" marR="89642" marT="44821" marB="44821"/>
                </a:tc>
                <a:tc>
                  <a:txBody>
                    <a:bodyPr/>
                    <a:lstStyle/>
                    <a:p>
                      <a:r>
                        <a:rPr lang="en-US" sz="1600"/>
                        <a:t>Ben6</a:t>
                      </a:r>
                    </a:p>
                  </a:txBody>
                  <a:tcPr marL="89642" marR="89642" marT="44821" marB="44821"/>
                </a:tc>
                <a:tc>
                  <a:txBody>
                    <a:bodyPr/>
                    <a:lstStyle/>
                    <a:p>
                      <a:r>
                        <a:rPr lang="en-US" sz="1600"/>
                        <a:t>3/14/17</a:t>
                      </a:r>
                    </a:p>
                  </a:txBody>
                  <a:tcPr marL="89642" marR="89642" marT="44821" marB="44821"/>
                </a:tc>
                <a:tc>
                  <a:txBody>
                    <a:bodyPr/>
                    <a:lstStyle/>
                    <a:p>
                      <a:endParaRPr lang="en-US" sz="1600"/>
                    </a:p>
                  </a:txBody>
                  <a:tcPr marL="89642" marR="89642" marT="44821" marB="44821"/>
                </a:tc>
                <a:extLst>
                  <a:ext uri="{0D108BD9-81ED-4DB2-BD59-A6C34878D82A}">
                    <a16:rowId xmlns:a16="http://schemas.microsoft.com/office/drawing/2014/main" xmlns="" val="910572605"/>
                  </a:ext>
                </a:extLst>
              </a:tr>
              <a:tr h="335113">
                <a:tc>
                  <a:txBody>
                    <a:bodyPr/>
                    <a:lstStyle/>
                    <a:p>
                      <a:r>
                        <a:rPr lang="en-US" sz="1600"/>
                        <a:t>789hij</a:t>
                      </a:r>
                    </a:p>
                  </a:txBody>
                  <a:tcPr marL="89642" marR="89642" marT="44821" marB="44821"/>
                </a:tc>
                <a:tc>
                  <a:txBody>
                    <a:bodyPr/>
                    <a:lstStyle/>
                    <a:p>
                      <a:r>
                        <a:rPr lang="en-US" sz="1600"/>
                        <a:t>Jen4</a:t>
                      </a:r>
                    </a:p>
                  </a:txBody>
                  <a:tcPr marL="89642" marR="89642" marT="44821" marB="44821"/>
                </a:tc>
                <a:tc>
                  <a:txBody>
                    <a:bodyPr/>
                    <a:lstStyle/>
                    <a:p>
                      <a:r>
                        <a:rPr lang="en-US" sz="1600"/>
                        <a:t>8/1/16</a:t>
                      </a:r>
                    </a:p>
                  </a:txBody>
                  <a:tcPr marL="89642" marR="89642" marT="44821" marB="44821"/>
                </a:tc>
                <a:tc>
                  <a:txBody>
                    <a:bodyPr/>
                    <a:lstStyle/>
                    <a:p>
                      <a:endParaRPr lang="en-US" sz="1600"/>
                    </a:p>
                  </a:txBody>
                  <a:tcPr marL="89642" marR="89642" marT="44821" marB="44821"/>
                </a:tc>
                <a:extLst>
                  <a:ext uri="{0D108BD9-81ED-4DB2-BD59-A6C34878D82A}">
                    <a16:rowId xmlns:a16="http://schemas.microsoft.com/office/drawing/2014/main" xmlns="" val="1375666439"/>
                  </a:ext>
                </a:extLst>
              </a:tr>
              <a:tr h="335113">
                <a:tc>
                  <a:txBody>
                    <a:bodyPr/>
                    <a:lstStyle/>
                    <a:p>
                      <a:r>
                        <a:rPr lang="en-US" sz="1600"/>
                        <a:t>012klm</a:t>
                      </a:r>
                    </a:p>
                  </a:txBody>
                  <a:tcPr marL="89642" marR="89642" marT="44821" marB="44821"/>
                </a:tc>
                <a:tc>
                  <a:txBody>
                    <a:bodyPr/>
                    <a:lstStyle/>
                    <a:p>
                      <a:r>
                        <a:rPr lang="en-US" sz="1600"/>
                        <a:t>Joe3</a:t>
                      </a:r>
                    </a:p>
                  </a:txBody>
                  <a:tcPr marL="89642" marR="89642" marT="44821" marB="44821"/>
                </a:tc>
                <a:tc>
                  <a:txBody>
                    <a:bodyPr/>
                    <a:lstStyle/>
                    <a:p>
                      <a:r>
                        <a:rPr lang="en-US" sz="1600"/>
                        <a:t>3/4/17</a:t>
                      </a:r>
                    </a:p>
                  </a:txBody>
                  <a:tcPr marL="89642" marR="89642" marT="44821" marB="44821"/>
                </a:tc>
                <a:tc>
                  <a:txBody>
                    <a:bodyPr/>
                    <a:lstStyle/>
                    <a:p>
                      <a:endParaRPr lang="en-US" sz="1600"/>
                    </a:p>
                  </a:txBody>
                  <a:tcPr marL="89642" marR="89642" marT="44821" marB="44821"/>
                </a:tc>
                <a:extLst>
                  <a:ext uri="{0D108BD9-81ED-4DB2-BD59-A6C34878D82A}">
                    <a16:rowId xmlns:a16="http://schemas.microsoft.com/office/drawing/2014/main" xmlns="" val="177662649"/>
                  </a:ext>
                </a:extLst>
              </a:tr>
            </a:tbl>
          </a:graphicData>
        </a:graphic>
      </p:graphicFrame>
      <p:sp>
        <p:nvSpPr>
          <p:cNvPr id="5" name="Rectangle: Rounded Corners 4">
            <a:extLst>
              <a:ext uri="{FF2B5EF4-FFF2-40B4-BE49-F238E27FC236}">
                <a16:creationId xmlns:a16="http://schemas.microsoft.com/office/drawing/2014/main" xmlns="" id="{8679C08C-C1E1-4991-BB6C-062ECAC61120}"/>
              </a:ext>
            </a:extLst>
          </p:cNvPr>
          <p:cNvSpPr/>
          <p:nvPr/>
        </p:nvSpPr>
        <p:spPr bwMode="auto">
          <a:xfrm>
            <a:off x="5423681" y="1859327"/>
            <a:ext cx="2091658" cy="634655"/>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Application</a:t>
            </a:r>
          </a:p>
        </p:txBody>
      </p:sp>
      <p:cxnSp>
        <p:nvCxnSpPr>
          <p:cNvPr id="7" name="Straight Arrow Connector 6">
            <a:extLst>
              <a:ext uri="{FF2B5EF4-FFF2-40B4-BE49-F238E27FC236}">
                <a16:creationId xmlns:a16="http://schemas.microsoft.com/office/drawing/2014/main" xmlns="" id="{B2944BDD-0709-489D-B35F-5D958DD92A20}"/>
              </a:ext>
            </a:extLst>
          </p:cNvPr>
          <p:cNvCxnSpPr>
            <a:cxnSpLocks/>
          </p:cNvCxnSpPr>
          <p:nvPr/>
        </p:nvCxnSpPr>
        <p:spPr>
          <a:xfrm flipH="1">
            <a:off x="4564608" y="2624000"/>
            <a:ext cx="1120531" cy="6945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xmlns="" id="{C0425A60-9289-49AC-B2C7-491112C68321}"/>
              </a:ext>
            </a:extLst>
          </p:cNvPr>
          <p:cNvSpPr/>
          <p:nvPr/>
        </p:nvSpPr>
        <p:spPr bwMode="auto">
          <a:xfrm>
            <a:off x="940002" y="3383867"/>
            <a:ext cx="4110169" cy="2211493"/>
          </a:xfrm>
          <a:prstGeom prst="roundRect">
            <a:avLst/>
          </a:prstGeom>
          <a:noFill/>
          <a:ln w="19050">
            <a:solidFill>
              <a:schemeClr val="accent5">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noFill/>
              <a:effectLst/>
              <a:uLnTx/>
              <a:uFillTx/>
              <a:latin typeface="Segoe UI Semilight"/>
              <a:ea typeface="Segoe UI" pitchFamily="34" charset="0"/>
              <a:cs typeface="Segoe UI" pitchFamily="34" charset="0"/>
            </a:endParaRPr>
          </a:p>
        </p:txBody>
      </p:sp>
      <p:pic>
        <p:nvPicPr>
          <p:cNvPr id="10" name="Picture 9">
            <a:extLst>
              <a:ext uri="{FF2B5EF4-FFF2-40B4-BE49-F238E27FC236}">
                <a16:creationId xmlns:a16="http://schemas.microsoft.com/office/drawing/2014/main" xmlns="" id="{E5C30782-9960-48A3-845E-37E8E14D78EE}"/>
              </a:ext>
            </a:extLst>
          </p:cNvPr>
          <p:cNvPicPr>
            <a:picLocks noChangeAspect="1"/>
          </p:cNvPicPr>
          <p:nvPr/>
        </p:nvPicPr>
        <p:blipFill>
          <a:blip r:embed="rId3"/>
          <a:stretch>
            <a:fillRect/>
          </a:stretch>
        </p:blipFill>
        <p:spPr>
          <a:xfrm>
            <a:off x="1349288" y="2664577"/>
            <a:ext cx="698811" cy="641970"/>
          </a:xfrm>
          <a:prstGeom prst="rect">
            <a:avLst/>
          </a:prstGeom>
        </p:spPr>
      </p:pic>
      <p:sp>
        <p:nvSpPr>
          <p:cNvPr id="11" name="TextBox 10">
            <a:extLst>
              <a:ext uri="{FF2B5EF4-FFF2-40B4-BE49-F238E27FC236}">
                <a16:creationId xmlns:a16="http://schemas.microsoft.com/office/drawing/2014/main" xmlns="" id="{E83ABA7E-B87E-4072-997A-AC9A2BE7A7B0}"/>
              </a:ext>
            </a:extLst>
          </p:cNvPr>
          <p:cNvSpPr txBox="1"/>
          <p:nvPr/>
        </p:nvSpPr>
        <p:spPr>
          <a:xfrm>
            <a:off x="2040318" y="2758863"/>
            <a:ext cx="1909537"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Cosmos DB</a:t>
            </a:r>
          </a:p>
        </p:txBody>
      </p:sp>
      <p:pic>
        <p:nvPicPr>
          <p:cNvPr id="13" name="Picture 12">
            <a:extLst>
              <a:ext uri="{FF2B5EF4-FFF2-40B4-BE49-F238E27FC236}">
                <a16:creationId xmlns:a16="http://schemas.microsoft.com/office/drawing/2014/main" xmlns="" id="{E5A409C5-8607-420D-933C-5F8BDB149F9F}"/>
              </a:ext>
            </a:extLst>
          </p:cNvPr>
          <p:cNvPicPr>
            <a:picLocks noChangeAspect="1"/>
          </p:cNvPicPr>
          <p:nvPr/>
        </p:nvPicPr>
        <p:blipFill>
          <a:blip r:embed="rId4"/>
          <a:stretch>
            <a:fillRect/>
          </a:stretch>
        </p:blipFill>
        <p:spPr>
          <a:xfrm>
            <a:off x="5974609" y="3612642"/>
            <a:ext cx="989802" cy="2157022"/>
          </a:xfrm>
          <a:prstGeom prst="rect">
            <a:avLst/>
          </a:prstGeom>
        </p:spPr>
      </p:pic>
      <p:cxnSp>
        <p:nvCxnSpPr>
          <p:cNvPr id="16" name="Straight Arrow Connector 15">
            <a:extLst>
              <a:ext uri="{FF2B5EF4-FFF2-40B4-BE49-F238E27FC236}">
                <a16:creationId xmlns:a16="http://schemas.microsoft.com/office/drawing/2014/main" xmlns="" id="{BED769C9-D847-45E0-879B-ADBAF7DCA20A}"/>
              </a:ext>
            </a:extLst>
          </p:cNvPr>
          <p:cNvCxnSpPr>
            <a:cxnSpLocks/>
            <a:stCxn id="8" idx="3"/>
            <a:endCxn id="13" idx="1"/>
          </p:cNvCxnSpPr>
          <p:nvPr/>
        </p:nvCxnSpPr>
        <p:spPr>
          <a:xfrm>
            <a:off x="5050172" y="4489614"/>
            <a:ext cx="924438" cy="2015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xmlns="" id="{CA3A6ADA-F5EA-4184-B750-152C09876404}"/>
              </a:ext>
            </a:extLst>
          </p:cNvPr>
          <p:cNvGraphicFramePr>
            <a:graphicFrameLocks noGrp="1"/>
          </p:cNvGraphicFramePr>
          <p:nvPr/>
        </p:nvGraphicFramePr>
        <p:xfrm>
          <a:off x="7888850" y="3938309"/>
          <a:ext cx="2353113" cy="1304147"/>
        </p:xfrm>
        <a:graphic>
          <a:graphicData uri="http://schemas.openxmlformats.org/drawingml/2006/table">
            <a:tbl>
              <a:tblPr firstRow="1" bandRow="1">
                <a:tableStyleId>{5A111915-BE36-4E01-A7E5-04B1672EAD32}</a:tableStyleId>
              </a:tblPr>
              <a:tblGrid>
                <a:gridCol w="784370">
                  <a:extLst>
                    <a:ext uri="{9D8B030D-6E8A-4147-A177-3AD203B41FA5}">
                      <a16:colId xmlns:a16="http://schemas.microsoft.com/office/drawing/2014/main" xmlns="" val="4232046326"/>
                    </a:ext>
                  </a:extLst>
                </a:gridCol>
                <a:gridCol w="1568743">
                  <a:extLst>
                    <a:ext uri="{9D8B030D-6E8A-4147-A177-3AD203B41FA5}">
                      <a16:colId xmlns:a16="http://schemas.microsoft.com/office/drawing/2014/main" xmlns="" val="3171829340"/>
                    </a:ext>
                  </a:extLst>
                </a:gridCol>
              </a:tblGrid>
              <a:tr h="298808">
                <a:tc>
                  <a:txBody>
                    <a:bodyPr/>
                    <a:lstStyle/>
                    <a:p>
                      <a:r>
                        <a:rPr lang="en-US" sz="1200"/>
                        <a:t>User</a:t>
                      </a:r>
                    </a:p>
                  </a:txBody>
                  <a:tcPr marL="89642" marR="89642" marT="44821" marB="44821"/>
                </a:tc>
                <a:tc>
                  <a:txBody>
                    <a:bodyPr/>
                    <a:lstStyle/>
                    <a:p>
                      <a:r>
                        <a:rPr lang="en-US" sz="1200"/>
                        <a:t>Total Subscriptions</a:t>
                      </a:r>
                    </a:p>
                  </a:txBody>
                  <a:tcPr marL="89642" marR="89642" marT="44821" marB="44821"/>
                </a:tc>
                <a:extLst>
                  <a:ext uri="{0D108BD9-81ED-4DB2-BD59-A6C34878D82A}">
                    <a16:rowId xmlns:a16="http://schemas.microsoft.com/office/drawing/2014/main" xmlns="" val="2681137956"/>
                  </a:ext>
                </a:extLst>
              </a:tr>
              <a:tr h="335113">
                <a:tc>
                  <a:txBody>
                    <a:bodyPr/>
                    <a:lstStyle/>
                    <a:p>
                      <a:r>
                        <a:rPr lang="en-US" sz="1600"/>
                        <a:t>Ben6</a:t>
                      </a:r>
                    </a:p>
                  </a:txBody>
                  <a:tcPr marL="89642" marR="89642" marT="44821" marB="44821"/>
                </a:tc>
                <a:tc>
                  <a:txBody>
                    <a:bodyPr/>
                    <a:lstStyle/>
                    <a:p>
                      <a:r>
                        <a:rPr lang="en-US" sz="1600"/>
                        <a:t>2</a:t>
                      </a:r>
                    </a:p>
                  </a:txBody>
                  <a:tcPr marL="89642" marR="89642" marT="44821" marB="44821"/>
                </a:tc>
                <a:extLst>
                  <a:ext uri="{0D108BD9-81ED-4DB2-BD59-A6C34878D82A}">
                    <a16:rowId xmlns:a16="http://schemas.microsoft.com/office/drawing/2014/main" xmlns="" val="23381889"/>
                  </a:ext>
                </a:extLst>
              </a:tr>
              <a:tr h="335113">
                <a:tc>
                  <a:txBody>
                    <a:bodyPr/>
                    <a:lstStyle/>
                    <a:p>
                      <a:r>
                        <a:rPr lang="en-US" sz="1600"/>
                        <a:t>Jen4</a:t>
                      </a:r>
                    </a:p>
                  </a:txBody>
                  <a:tcPr marL="89642" marR="89642" marT="44821" marB="44821"/>
                </a:tc>
                <a:tc>
                  <a:txBody>
                    <a:bodyPr/>
                    <a:lstStyle/>
                    <a:p>
                      <a:r>
                        <a:rPr lang="en-US" sz="1600"/>
                        <a:t>1</a:t>
                      </a:r>
                    </a:p>
                  </a:txBody>
                  <a:tcPr marL="89642" marR="89642" marT="44821" marB="44821"/>
                </a:tc>
                <a:extLst>
                  <a:ext uri="{0D108BD9-81ED-4DB2-BD59-A6C34878D82A}">
                    <a16:rowId xmlns:a16="http://schemas.microsoft.com/office/drawing/2014/main" xmlns="" val="910572605"/>
                  </a:ext>
                </a:extLst>
              </a:tr>
              <a:tr h="335113">
                <a:tc>
                  <a:txBody>
                    <a:bodyPr/>
                    <a:lstStyle/>
                    <a:p>
                      <a:r>
                        <a:rPr lang="en-US" sz="1600"/>
                        <a:t>Joe3</a:t>
                      </a:r>
                    </a:p>
                  </a:txBody>
                  <a:tcPr marL="89642" marR="89642" marT="44821" marB="44821"/>
                </a:tc>
                <a:tc>
                  <a:txBody>
                    <a:bodyPr/>
                    <a:lstStyle/>
                    <a:p>
                      <a:r>
                        <a:rPr lang="en-US" sz="1600"/>
                        <a:t>1</a:t>
                      </a:r>
                    </a:p>
                  </a:txBody>
                  <a:tcPr marL="89642" marR="89642" marT="44821" marB="44821"/>
                </a:tc>
                <a:extLst>
                  <a:ext uri="{0D108BD9-81ED-4DB2-BD59-A6C34878D82A}">
                    <a16:rowId xmlns:a16="http://schemas.microsoft.com/office/drawing/2014/main" xmlns="" val="1375666439"/>
                  </a:ext>
                </a:extLst>
              </a:tr>
            </a:tbl>
          </a:graphicData>
        </a:graphic>
      </p:graphicFrame>
      <p:cxnSp>
        <p:nvCxnSpPr>
          <p:cNvPr id="22" name="Straight Arrow Connector 21">
            <a:extLst>
              <a:ext uri="{FF2B5EF4-FFF2-40B4-BE49-F238E27FC236}">
                <a16:creationId xmlns:a16="http://schemas.microsoft.com/office/drawing/2014/main" xmlns="" id="{3864543E-341C-44C4-811C-ECA4F9C12226}"/>
              </a:ext>
            </a:extLst>
          </p:cNvPr>
          <p:cNvCxnSpPr>
            <a:cxnSpLocks/>
            <a:stCxn id="13" idx="3"/>
          </p:cNvCxnSpPr>
          <p:nvPr/>
        </p:nvCxnSpPr>
        <p:spPr>
          <a:xfrm flipV="1">
            <a:off x="6964412" y="4590382"/>
            <a:ext cx="775034" cy="10077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xmlns="" id="{31340B57-9D34-4CC9-BD54-CC0E147F88D8}"/>
              </a:ext>
            </a:extLst>
          </p:cNvPr>
          <p:cNvSpPr/>
          <p:nvPr/>
        </p:nvSpPr>
        <p:spPr bwMode="auto">
          <a:xfrm>
            <a:off x="7739446" y="3802511"/>
            <a:ext cx="2689274" cy="1643445"/>
          </a:xfrm>
          <a:prstGeom prst="roundRect">
            <a:avLst/>
          </a:prstGeom>
          <a:noFill/>
          <a:ln w="19050">
            <a:solidFill>
              <a:schemeClr val="accent5">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noFill/>
              <a:effectLst/>
              <a:uLnTx/>
              <a:uFillTx/>
              <a:latin typeface="Segoe UI Semilight"/>
              <a:ea typeface="Segoe UI" pitchFamily="34" charset="0"/>
              <a:cs typeface="Segoe UI" pitchFamily="34" charset="0"/>
            </a:endParaRPr>
          </a:p>
        </p:txBody>
      </p:sp>
      <p:sp>
        <p:nvSpPr>
          <p:cNvPr id="25" name="TextBox 24">
            <a:extLst>
              <a:ext uri="{FF2B5EF4-FFF2-40B4-BE49-F238E27FC236}">
                <a16:creationId xmlns:a16="http://schemas.microsoft.com/office/drawing/2014/main" xmlns="" id="{194DFB11-0F1C-4CD3-9678-E3495872AD28}"/>
              </a:ext>
            </a:extLst>
          </p:cNvPr>
          <p:cNvSpPr txBox="1"/>
          <p:nvPr/>
        </p:nvSpPr>
        <p:spPr>
          <a:xfrm>
            <a:off x="8038254" y="3345614"/>
            <a:ext cx="2091658" cy="534056"/>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765"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Materialized View</a:t>
            </a:r>
          </a:p>
        </p:txBody>
      </p:sp>
      <p:cxnSp>
        <p:nvCxnSpPr>
          <p:cNvPr id="27" name="Straight Arrow Connector 26">
            <a:extLst>
              <a:ext uri="{FF2B5EF4-FFF2-40B4-BE49-F238E27FC236}">
                <a16:creationId xmlns:a16="http://schemas.microsoft.com/office/drawing/2014/main" xmlns="" id="{F304698E-0E8A-411C-BEF8-13F953F9DD36}"/>
              </a:ext>
            </a:extLst>
          </p:cNvPr>
          <p:cNvCxnSpPr>
            <a:cxnSpLocks/>
          </p:cNvCxnSpPr>
          <p:nvPr/>
        </p:nvCxnSpPr>
        <p:spPr>
          <a:xfrm flipH="1" flipV="1">
            <a:off x="7541796" y="2662954"/>
            <a:ext cx="1243479" cy="6555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797604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C8348-5A8D-4DD5-9DAD-FBFAAD438E51}"/>
              </a:ext>
            </a:extLst>
          </p:cNvPr>
          <p:cNvSpPr>
            <a:spLocks noGrp="1"/>
          </p:cNvSpPr>
          <p:nvPr>
            <p:ph type="title" idx="4294967295"/>
          </p:nvPr>
        </p:nvSpPr>
        <p:spPr>
          <a:xfrm>
            <a:off x="536923" y="289958"/>
            <a:ext cx="11655078" cy="899537"/>
          </a:xfrm>
        </p:spPr>
        <p:txBody>
          <a:bodyPr/>
          <a:lstStyle/>
          <a:p>
            <a:r>
              <a:rPr lang="en-US" dirty="0"/>
              <a:t>Replicating Data</a:t>
            </a:r>
          </a:p>
        </p:txBody>
      </p:sp>
      <p:pic>
        <p:nvPicPr>
          <p:cNvPr id="4" name="Picture 3">
            <a:extLst>
              <a:ext uri="{FF2B5EF4-FFF2-40B4-BE49-F238E27FC236}">
                <a16:creationId xmlns:a16="http://schemas.microsoft.com/office/drawing/2014/main" xmlns="" id="{EF284D3F-A8E3-420B-8773-57299A6A6D5A}"/>
              </a:ext>
            </a:extLst>
          </p:cNvPr>
          <p:cNvPicPr>
            <a:picLocks noChangeAspect="1"/>
          </p:cNvPicPr>
          <p:nvPr/>
        </p:nvPicPr>
        <p:blipFill>
          <a:blip r:embed="rId3"/>
          <a:stretch>
            <a:fillRect/>
          </a:stretch>
        </p:blipFill>
        <p:spPr>
          <a:xfrm>
            <a:off x="3780236" y="3255686"/>
            <a:ext cx="1195233" cy="1098013"/>
          </a:xfrm>
          <a:prstGeom prst="rect">
            <a:avLst/>
          </a:prstGeom>
        </p:spPr>
      </p:pic>
      <p:sp>
        <p:nvSpPr>
          <p:cNvPr id="5" name="Rectangle: Rounded Corners 4">
            <a:extLst>
              <a:ext uri="{FF2B5EF4-FFF2-40B4-BE49-F238E27FC236}">
                <a16:creationId xmlns:a16="http://schemas.microsoft.com/office/drawing/2014/main" xmlns="" id="{CCE0B4C1-0CF5-4AA0-BE04-2B251BCF925B}"/>
              </a:ext>
            </a:extLst>
          </p:cNvPr>
          <p:cNvSpPr/>
          <p:nvPr/>
        </p:nvSpPr>
        <p:spPr bwMode="auto">
          <a:xfrm>
            <a:off x="3406725" y="2809290"/>
            <a:ext cx="1942254" cy="2091658"/>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8" name="Picture 7">
            <a:extLst>
              <a:ext uri="{FF2B5EF4-FFF2-40B4-BE49-F238E27FC236}">
                <a16:creationId xmlns:a16="http://schemas.microsoft.com/office/drawing/2014/main" xmlns="" id="{97EBDD36-0460-4B8F-8F41-3CDA72AF9111}"/>
              </a:ext>
            </a:extLst>
          </p:cNvPr>
          <p:cNvPicPr>
            <a:picLocks noChangeAspect="1"/>
          </p:cNvPicPr>
          <p:nvPr/>
        </p:nvPicPr>
        <p:blipFill>
          <a:blip r:embed="rId4"/>
          <a:stretch>
            <a:fillRect/>
          </a:stretch>
        </p:blipFill>
        <p:spPr>
          <a:xfrm>
            <a:off x="6150470" y="2779096"/>
            <a:ext cx="989802" cy="2157022"/>
          </a:xfrm>
          <a:prstGeom prst="rect">
            <a:avLst/>
          </a:prstGeom>
        </p:spPr>
      </p:pic>
      <p:sp>
        <p:nvSpPr>
          <p:cNvPr id="10" name="TextBox 9">
            <a:extLst>
              <a:ext uri="{FF2B5EF4-FFF2-40B4-BE49-F238E27FC236}">
                <a16:creationId xmlns:a16="http://schemas.microsoft.com/office/drawing/2014/main" xmlns="" id="{ECE4B16D-8983-4E7A-A6C0-D7D0D4D38127}"/>
              </a:ext>
            </a:extLst>
          </p:cNvPr>
          <p:cNvSpPr txBox="1"/>
          <p:nvPr/>
        </p:nvSpPr>
        <p:spPr>
          <a:xfrm>
            <a:off x="6630586" y="325236"/>
            <a:ext cx="4983053"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Secondary Datastore (e.g. archive)</a:t>
            </a:r>
          </a:p>
        </p:txBody>
      </p:sp>
      <p:cxnSp>
        <p:nvCxnSpPr>
          <p:cNvPr id="12" name="Straight Arrow Connector 11">
            <a:extLst>
              <a:ext uri="{FF2B5EF4-FFF2-40B4-BE49-F238E27FC236}">
                <a16:creationId xmlns:a16="http://schemas.microsoft.com/office/drawing/2014/main" xmlns="" id="{40D89B61-AE44-495C-9368-1AC29DB1B3F2}"/>
              </a:ext>
            </a:extLst>
          </p:cNvPr>
          <p:cNvCxnSpPr>
            <a:cxnSpLocks/>
          </p:cNvCxnSpPr>
          <p:nvPr/>
        </p:nvCxnSpPr>
        <p:spPr>
          <a:xfrm>
            <a:off x="2211493" y="3830684"/>
            <a:ext cx="10061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45CF6C03-21D1-42DE-8991-2923A8007EFB}"/>
              </a:ext>
            </a:extLst>
          </p:cNvPr>
          <p:cNvCxnSpPr>
            <a:cxnSpLocks/>
          </p:cNvCxnSpPr>
          <p:nvPr/>
        </p:nvCxnSpPr>
        <p:spPr>
          <a:xfrm>
            <a:off x="5404228" y="3855120"/>
            <a:ext cx="801490" cy="24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58F0AED3-97F9-4313-80B5-38AED04DAE89}"/>
              </a:ext>
            </a:extLst>
          </p:cNvPr>
          <p:cNvSpPr txBox="1"/>
          <p:nvPr/>
        </p:nvSpPr>
        <p:spPr>
          <a:xfrm>
            <a:off x="1552437" y="3419618"/>
            <a:ext cx="1537547" cy="534056"/>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765" b="0" i="1"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CRUD Data </a:t>
            </a:r>
          </a:p>
        </p:txBody>
      </p:sp>
      <p:sp>
        <p:nvSpPr>
          <p:cNvPr id="39" name="TextBox 38">
            <a:extLst>
              <a:ext uri="{FF2B5EF4-FFF2-40B4-BE49-F238E27FC236}">
                <a16:creationId xmlns:a16="http://schemas.microsoft.com/office/drawing/2014/main" xmlns="" id="{874BC51B-D8E2-4238-BD83-6FC304026EAC}"/>
              </a:ext>
            </a:extLst>
          </p:cNvPr>
          <p:cNvSpPr txBox="1"/>
          <p:nvPr/>
        </p:nvSpPr>
        <p:spPr>
          <a:xfrm>
            <a:off x="6076844" y="2315237"/>
            <a:ext cx="2021378" cy="534056"/>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765" b="0" i="1"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Replicate Records</a:t>
            </a:r>
          </a:p>
        </p:txBody>
      </p:sp>
      <p:grpSp>
        <p:nvGrpSpPr>
          <p:cNvPr id="34" name="Group 33">
            <a:extLst>
              <a:ext uri="{FF2B5EF4-FFF2-40B4-BE49-F238E27FC236}">
                <a16:creationId xmlns:a16="http://schemas.microsoft.com/office/drawing/2014/main" xmlns="" id="{75D15B76-BB4D-4E54-8179-1C70A3524E15}"/>
              </a:ext>
            </a:extLst>
          </p:cNvPr>
          <p:cNvGrpSpPr/>
          <p:nvPr/>
        </p:nvGrpSpPr>
        <p:grpSpPr>
          <a:xfrm>
            <a:off x="8139412" y="1057209"/>
            <a:ext cx="1870665" cy="5059509"/>
            <a:chOff x="7007224" y="1077911"/>
            <a:chExt cx="1908176" cy="5160963"/>
          </a:xfrm>
        </p:grpSpPr>
        <p:sp>
          <p:nvSpPr>
            <p:cNvPr id="7" name="Rectangle: Rounded Corners 6">
              <a:extLst>
                <a:ext uri="{FF2B5EF4-FFF2-40B4-BE49-F238E27FC236}">
                  <a16:creationId xmlns:a16="http://schemas.microsoft.com/office/drawing/2014/main" xmlns="" id="{FA689121-D7AD-4CD1-AD41-3648A342E7D0}"/>
                </a:ext>
              </a:extLst>
            </p:cNvPr>
            <p:cNvSpPr/>
            <p:nvPr/>
          </p:nvSpPr>
          <p:spPr bwMode="auto">
            <a:xfrm>
              <a:off x="7007224" y="1077911"/>
              <a:ext cx="1908176" cy="5160963"/>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9" name="Graphic 18">
              <a:extLst>
                <a:ext uri="{FF2B5EF4-FFF2-40B4-BE49-F238E27FC236}">
                  <a16:creationId xmlns:a16="http://schemas.microsoft.com/office/drawing/2014/main" xmlns="" id="{5307655A-29DB-4C89-BC74-8340EDEA5F3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500169" y="4518533"/>
              <a:ext cx="998485" cy="998485"/>
            </a:xfrm>
            <a:prstGeom prst="rect">
              <a:avLst/>
            </a:prstGeom>
          </p:spPr>
        </p:pic>
        <p:pic>
          <p:nvPicPr>
            <p:cNvPr id="31" name="Graphic 30">
              <a:extLst>
                <a:ext uri="{FF2B5EF4-FFF2-40B4-BE49-F238E27FC236}">
                  <a16:creationId xmlns:a16="http://schemas.microsoft.com/office/drawing/2014/main" xmlns="" id="{7BD3066E-D80A-4FA8-8BFB-B8F007D3835B}"/>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7370884" y="2916119"/>
              <a:ext cx="1257056" cy="1257056"/>
            </a:xfrm>
            <a:prstGeom prst="rect">
              <a:avLst/>
            </a:prstGeom>
          </p:spPr>
        </p:pic>
        <p:pic>
          <p:nvPicPr>
            <p:cNvPr id="44" name="Picture 43">
              <a:extLst>
                <a:ext uri="{FF2B5EF4-FFF2-40B4-BE49-F238E27FC236}">
                  <a16:creationId xmlns:a16="http://schemas.microsoft.com/office/drawing/2014/main" xmlns="" id="{3D186530-40BF-4E83-BBA1-A0770349CCA3}"/>
                </a:ext>
              </a:extLst>
            </p:cNvPr>
            <p:cNvPicPr>
              <a:picLocks noChangeAspect="1"/>
            </p:cNvPicPr>
            <p:nvPr/>
          </p:nvPicPr>
          <p:blipFill>
            <a:blip r:embed="rId3"/>
            <a:stretch>
              <a:fillRect/>
            </a:stretch>
          </p:blipFill>
          <p:spPr>
            <a:xfrm>
              <a:off x="7370884" y="1382421"/>
              <a:ext cx="1219200" cy="1120030"/>
            </a:xfrm>
            <a:prstGeom prst="rect">
              <a:avLst/>
            </a:prstGeom>
          </p:spPr>
        </p:pic>
      </p:grpSp>
      <p:cxnSp>
        <p:nvCxnSpPr>
          <p:cNvPr id="49" name="Straight Arrow Connector 48">
            <a:extLst>
              <a:ext uri="{FF2B5EF4-FFF2-40B4-BE49-F238E27FC236}">
                <a16:creationId xmlns:a16="http://schemas.microsoft.com/office/drawing/2014/main" xmlns="" id="{3C30A35B-DF42-43DC-BB40-E041746B2BAC}"/>
              </a:ext>
            </a:extLst>
          </p:cNvPr>
          <p:cNvCxnSpPr>
            <a:cxnSpLocks/>
          </p:cNvCxnSpPr>
          <p:nvPr/>
        </p:nvCxnSpPr>
        <p:spPr>
          <a:xfrm>
            <a:off x="7173732" y="3836444"/>
            <a:ext cx="801490" cy="24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298922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2642A9D-3D27-400A-9844-7377154DD181}"/>
              </a:ext>
            </a:extLst>
          </p:cNvPr>
          <p:cNvSpPr txBox="1">
            <a:spLocks/>
          </p:cNvSpPr>
          <p:nvPr/>
        </p:nvSpPr>
        <p:spPr>
          <a:xfrm>
            <a:off x="536923" y="289958"/>
            <a:ext cx="11655078"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gradFill>
                  <a:gsLst>
                    <a:gs pos="1250">
                      <a:srgbClr val="353535"/>
                    </a:gs>
                    <a:gs pos="100000">
                      <a:srgbClr val="353535"/>
                    </a:gs>
                  </a:gsLst>
                  <a:lin ang="5400000" scaled="0"/>
                </a:gradFill>
                <a:effectLst/>
                <a:uLnTx/>
                <a:uFillTx/>
                <a:latin typeface="Segoe UI Light"/>
                <a:ea typeface="+mn-ea"/>
                <a:cs typeface="Segoe UI" pitchFamily="34" charset="0"/>
              </a:rPr>
              <a:t>Working with Change Feed</a:t>
            </a:r>
          </a:p>
        </p:txBody>
      </p:sp>
      <p:pic>
        <p:nvPicPr>
          <p:cNvPr id="3" name="Picture 2">
            <a:extLst>
              <a:ext uri="{FF2B5EF4-FFF2-40B4-BE49-F238E27FC236}">
                <a16:creationId xmlns:a16="http://schemas.microsoft.com/office/drawing/2014/main" xmlns="" id="{E3A80DAA-157C-47A8-9357-A6E57CCF2C5F}"/>
              </a:ext>
            </a:extLst>
          </p:cNvPr>
          <p:cNvPicPr>
            <a:picLocks noChangeAspect="1"/>
          </p:cNvPicPr>
          <p:nvPr/>
        </p:nvPicPr>
        <p:blipFill>
          <a:blip r:embed="rId3"/>
          <a:stretch>
            <a:fillRect/>
          </a:stretch>
        </p:blipFill>
        <p:spPr>
          <a:xfrm>
            <a:off x="2617685" y="1029196"/>
            <a:ext cx="6956630" cy="4799608"/>
          </a:xfrm>
          <a:prstGeom prst="rect">
            <a:avLst/>
          </a:prstGeom>
        </p:spPr>
      </p:pic>
    </p:spTree>
    <p:extLst>
      <p:ext uri="{BB962C8B-B14F-4D97-AF65-F5344CB8AC3E}">
        <p14:creationId xmlns:p14="http://schemas.microsoft.com/office/powerpoint/2010/main" xmlns="" val="3079064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92062" y="4861102"/>
            <a:ext cx="5651987" cy="553998"/>
          </a:xfrm>
          <a:prstGeom prst="rect">
            <a:avLst/>
          </a:prstGeom>
          <a:noFill/>
        </p:spPr>
        <p:txBody>
          <a:bodyPr wrap="square" rtlCol="0">
            <a:spAutoFit/>
          </a:bodyPr>
          <a:lstStyle/>
          <a:p>
            <a:r>
              <a:rPr kumimoji="0" lang="en-US" sz="3000" b="0" i="0" u="none" strike="noStrike" kern="1200" cap="none" spc="0" normalizeH="0" baseline="0" noProof="0" dirty="0">
                <a:ln>
                  <a:noFill/>
                </a:ln>
                <a:solidFill>
                  <a:srgbClr val="00B0F0"/>
                </a:solidFill>
                <a:effectLst/>
                <a:uLnTx/>
                <a:uFillTx/>
                <a:latin typeface="Segoe UI Semibold" panose="020B0702040204020203" pitchFamily="34" charset="0"/>
                <a:ea typeface="+mn-ea"/>
                <a:cs typeface="Segoe UI Semibold" panose="020B0702040204020203" pitchFamily="34" charset="0"/>
              </a:rPr>
              <a:t>Thank you and Q&amp;A</a:t>
            </a:r>
            <a:r>
              <a:rPr lang="en-US" dirty="0"/>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58817" y="3804700"/>
            <a:ext cx="2330606" cy="1552198"/>
          </a:xfrm>
          <a:prstGeom prst="rect">
            <a:avLst/>
          </a:prstGeom>
        </p:spPr>
      </p:pic>
    </p:spTree>
    <p:extLst>
      <p:ext uri="{BB962C8B-B14F-4D97-AF65-F5344CB8AC3E}">
        <p14:creationId xmlns:p14="http://schemas.microsoft.com/office/powerpoint/2010/main" xmlns="" val="29334404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0">
            <a:extLst>
              <a:ext uri="{FF2B5EF4-FFF2-40B4-BE49-F238E27FC236}">
                <a16:creationId xmlns:a16="http://schemas.microsoft.com/office/drawing/2014/main" xmlns="" id="{574312C3-EA84-4CC4-BA7D-749FD351AF35}"/>
              </a:ext>
            </a:extLst>
          </p:cNvPr>
          <p:cNvSpPr>
            <a:spLocks noGrp="1"/>
          </p:cNvSpPr>
          <p:nvPr>
            <p:ph type="title"/>
          </p:nvPr>
        </p:nvSpPr>
        <p:spPr>
          <a:xfrm>
            <a:off x="268907" y="336048"/>
            <a:ext cx="11654187" cy="899537"/>
          </a:xfrm>
        </p:spPr>
        <p:txBody>
          <a:bodyPr>
            <a:normAutofit/>
          </a:bodyPr>
          <a:lstStyle/>
          <a:p>
            <a:r>
              <a:rPr lang="en-US" sz="4000" dirty="0">
                <a:latin typeface="Arial" panose="020B0604020202020204" pitchFamily="34" charset="0"/>
                <a:cs typeface="Arial" panose="020B0604020202020204" pitchFamily="34" charset="0"/>
              </a:rPr>
              <a:t>Guaranteed Low Latency</a:t>
            </a:r>
          </a:p>
        </p:txBody>
      </p:sp>
      <p:sp>
        <p:nvSpPr>
          <p:cNvPr id="4" name="Text Placeholder 3">
            <a:extLst>
              <a:ext uri="{FF2B5EF4-FFF2-40B4-BE49-F238E27FC236}">
                <a16:creationId xmlns:a16="http://schemas.microsoft.com/office/drawing/2014/main" xmlns="" id="{01575AA7-E4F5-48BA-B815-B7B8471EBD43}"/>
              </a:ext>
            </a:extLst>
          </p:cNvPr>
          <p:cNvSpPr>
            <a:spLocks noGrp="1"/>
          </p:cNvSpPr>
          <p:nvPr>
            <p:ph type="body" sz="quarter" idx="10"/>
          </p:nvPr>
        </p:nvSpPr>
        <p:spPr>
          <a:xfrm>
            <a:off x="327319" y="1584764"/>
            <a:ext cx="4801470" cy="1661757"/>
          </a:xfrm>
        </p:spPr>
        <p:txBody>
          <a:bodyPr/>
          <a:lstStyle/>
          <a:p>
            <a:r>
              <a:rPr lang="en-US" sz="1600" dirty="0"/>
              <a:t>Provide users around the world with fast access to data</a:t>
            </a:r>
          </a:p>
          <a:p>
            <a:endParaRPr lang="en-US" dirty="0"/>
          </a:p>
          <a:p>
            <a:r>
              <a:rPr lang="en-US" sz="1600" b="0" dirty="0">
                <a:solidFill>
                  <a:schemeClr val="tx1"/>
                </a:solidFill>
                <a:ea typeface="Segoe UI Semilight" charset="0"/>
              </a:rPr>
              <a:t>Serve &lt;10 </a:t>
            </a:r>
            <a:r>
              <a:rPr lang="en-US" sz="1600" b="0" dirty="0" err="1">
                <a:solidFill>
                  <a:schemeClr val="tx1"/>
                </a:solidFill>
                <a:ea typeface="Segoe UI Semilight" charset="0"/>
              </a:rPr>
              <a:t>ms</a:t>
            </a:r>
            <a:r>
              <a:rPr lang="en-US" sz="1600" b="0" dirty="0">
                <a:solidFill>
                  <a:schemeClr val="tx1"/>
                </a:solidFill>
                <a:ea typeface="Segoe UI Semilight" charset="0"/>
              </a:rPr>
              <a:t> read and &lt;10 </a:t>
            </a:r>
            <a:r>
              <a:rPr lang="en-US" sz="1600" b="0" dirty="0" err="1">
                <a:solidFill>
                  <a:schemeClr val="tx1"/>
                </a:solidFill>
                <a:ea typeface="Segoe UI Semilight" charset="0"/>
              </a:rPr>
              <a:t>ms</a:t>
            </a:r>
            <a:r>
              <a:rPr lang="en-US" sz="1600" b="0" dirty="0">
                <a:solidFill>
                  <a:schemeClr val="tx1"/>
                </a:solidFill>
                <a:ea typeface="Segoe UI Semilight" charset="0"/>
              </a:rPr>
              <a:t> write requests at the 99th percentile from the region nearest to users, while delivering data globally. </a:t>
            </a:r>
          </a:p>
        </p:txBody>
      </p:sp>
      <p:grpSp>
        <p:nvGrpSpPr>
          <p:cNvPr id="2" name="Group 1"/>
          <p:cNvGrpSpPr/>
          <p:nvPr/>
        </p:nvGrpSpPr>
        <p:grpSpPr>
          <a:xfrm>
            <a:off x="6862472" y="2112245"/>
            <a:ext cx="3381482" cy="3116041"/>
            <a:chOff x="6446213" y="2411709"/>
            <a:chExt cx="3381962" cy="3116483"/>
          </a:xfrm>
        </p:grpSpPr>
        <p:grpSp>
          <p:nvGrpSpPr>
            <p:cNvPr id="3" name="Group 2">
              <a:extLst>
                <a:ext uri="{FF2B5EF4-FFF2-40B4-BE49-F238E27FC236}">
                  <a16:creationId xmlns:a16="http://schemas.microsoft.com/office/drawing/2014/main" xmlns="" id="{0BD2A45E-DAD6-4CD0-BD3E-13FD37299741}"/>
                </a:ext>
              </a:extLst>
            </p:cNvPr>
            <p:cNvGrpSpPr/>
            <p:nvPr/>
          </p:nvGrpSpPr>
          <p:grpSpPr>
            <a:xfrm>
              <a:off x="6570436" y="2464633"/>
              <a:ext cx="2979660" cy="2979660"/>
              <a:chOff x="2448227" y="4402944"/>
              <a:chExt cx="3244970" cy="3244970"/>
            </a:xfrm>
          </p:grpSpPr>
          <p:sp>
            <p:nvSpPr>
              <p:cNvPr id="213" name="Freeform: Shape 962">
                <a:extLst>
                  <a:ext uri="{FF2B5EF4-FFF2-40B4-BE49-F238E27FC236}">
                    <a16:creationId xmlns:a16="http://schemas.microsoft.com/office/drawing/2014/main" xmlns="" id="{C20F2FD9-6C67-41CD-AA54-D380A54DEDD5}"/>
                  </a:ext>
                </a:extLst>
              </p:cNvPr>
              <p:cNvSpPr/>
              <p:nvPr/>
            </p:nvSpPr>
            <p:spPr>
              <a:xfrm>
                <a:off x="2448227" y="4402944"/>
                <a:ext cx="3244970" cy="3244970"/>
              </a:xfrm>
              <a:prstGeom prst="ellipse">
                <a:avLst/>
              </a:prstGeom>
              <a:solidFill>
                <a:srgbClr val="F3F3F3"/>
              </a:solidFill>
              <a:ln w="12700" cap="flat" cmpd="sng" algn="ctr">
                <a:solidFill>
                  <a:srgbClr val="0177D7"/>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27" name="Freeform: Shape 260">
                <a:extLst>
                  <a:ext uri="{FF2B5EF4-FFF2-40B4-BE49-F238E27FC236}">
                    <a16:creationId xmlns:a16="http://schemas.microsoft.com/office/drawing/2014/main" xmlns="" id="{D73A84C9-58E9-4F72-89ED-CC8E84D758F6}"/>
                  </a:ext>
                </a:extLst>
              </p:cNvPr>
              <p:cNvSpPr>
                <a:spLocks/>
              </p:cNvSpPr>
              <p:nvPr/>
            </p:nvSpPr>
            <p:spPr bwMode="auto">
              <a:xfrm>
                <a:off x="2548010" y="4565368"/>
                <a:ext cx="3143459" cy="2997400"/>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grpSp>
        <p:sp>
          <p:nvSpPr>
            <p:cNvPr id="55" name="Freeform: Shape 111"/>
            <p:cNvSpPr/>
            <p:nvPr/>
          </p:nvSpPr>
          <p:spPr>
            <a:xfrm rot="1800000">
              <a:off x="9269359" y="2728776"/>
              <a:ext cx="558816" cy="545677"/>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80 w 395762"/>
                <a:gd name="connsiteY0" fmla="*/ 448641 h 471068"/>
                <a:gd name="connsiteX1" fmla="*/ 320258 w 395762"/>
                <a:gd name="connsiteY1" fmla="*/ 85 h 471068"/>
                <a:gd name="connsiteX2" fmla="*/ 119076 w 395762"/>
                <a:gd name="connsiteY2" fmla="*/ 471068 h 471068"/>
                <a:gd name="connsiteX0" fmla="*/ 81234 w 490050"/>
                <a:gd name="connsiteY0" fmla="*/ 466567 h 488994"/>
                <a:gd name="connsiteX1" fmla="*/ 341812 w 490050"/>
                <a:gd name="connsiteY1" fmla="*/ 18011 h 488994"/>
                <a:gd name="connsiteX2" fmla="*/ 140630 w 490050"/>
                <a:gd name="connsiteY2" fmla="*/ 488994 h 488994"/>
                <a:gd name="connsiteX0" fmla="*/ 89642 w 498458"/>
                <a:gd name="connsiteY0" fmla="*/ 464311 h 486738"/>
                <a:gd name="connsiteX1" fmla="*/ 350220 w 498458"/>
                <a:gd name="connsiteY1" fmla="*/ 15755 h 486738"/>
                <a:gd name="connsiteX2" fmla="*/ 149038 w 498458"/>
                <a:gd name="connsiteY2" fmla="*/ 486738 h 486738"/>
              </a:gdLst>
              <a:ahLst/>
              <a:cxnLst>
                <a:cxn ang="0">
                  <a:pos x="connsiteX0" y="connsiteY0"/>
                </a:cxn>
                <a:cxn ang="0">
                  <a:pos x="connsiteX1" y="connsiteY1"/>
                </a:cxn>
                <a:cxn ang="0">
                  <a:pos x="connsiteX2" y="connsiteY2"/>
                </a:cxn>
              </a:cxnLst>
              <a:rect l="l" t="t" r="r" b="b"/>
              <a:pathLst>
                <a:path w="498458" h="486738">
                  <a:moveTo>
                    <a:pt x="89642" y="464311"/>
                  </a:moveTo>
                  <a:cubicBezTo>
                    <a:pt x="-153198" y="175717"/>
                    <a:pt x="152999" y="-64832"/>
                    <a:pt x="350220" y="15755"/>
                  </a:cubicBezTo>
                  <a:cubicBezTo>
                    <a:pt x="547441" y="96342"/>
                    <a:pt x="607618" y="484590"/>
                    <a:pt x="149038" y="486738"/>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sp>
          <p:nvSpPr>
            <p:cNvPr id="241" name="Freeform: Shape 111">
              <a:extLst>
                <a:ext uri="{FF2B5EF4-FFF2-40B4-BE49-F238E27FC236}">
                  <a16:creationId xmlns:a16="http://schemas.microsoft.com/office/drawing/2014/main" xmlns="" id="{198F52E7-F741-4F69-8365-D1ABA9A4C309}"/>
                </a:ext>
              </a:extLst>
            </p:cNvPr>
            <p:cNvSpPr/>
            <p:nvPr/>
          </p:nvSpPr>
          <p:spPr>
            <a:xfrm rot="8100000">
              <a:off x="8827541" y="5004366"/>
              <a:ext cx="530809" cy="523826"/>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Lst>
              <a:ahLst/>
              <a:cxnLst>
                <a:cxn ang="0">
                  <a:pos x="connsiteX0" y="connsiteY0"/>
                </a:cxn>
                <a:cxn ang="0">
                  <a:pos x="connsiteX1" y="connsiteY1"/>
                </a:cxn>
                <a:cxn ang="0">
                  <a:pos x="connsiteX2" y="connsiteY2"/>
                </a:cxn>
              </a:cxnLst>
              <a:rect l="l" t="t" r="r" b="b"/>
              <a:pathLst>
                <a:path w="473476" h="467248">
                  <a:moveTo>
                    <a:pt x="79070" y="467248"/>
                  </a:moveTo>
                  <a:cubicBezTo>
                    <a:pt x="-144091" y="135059"/>
                    <a:pt x="157347" y="-63970"/>
                    <a:pt x="339648" y="18692"/>
                  </a:cubicBezTo>
                  <a:cubicBezTo>
                    <a:pt x="521949" y="101354"/>
                    <a:pt x="576901" y="459917"/>
                    <a:pt x="118321" y="462065"/>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sp>
          <p:nvSpPr>
            <p:cNvPr id="242" name="Freeform: Shape 111">
              <a:extLst>
                <a:ext uri="{FF2B5EF4-FFF2-40B4-BE49-F238E27FC236}">
                  <a16:creationId xmlns:a16="http://schemas.microsoft.com/office/drawing/2014/main" xmlns="" id="{388E5035-487E-49AA-B04E-23DEA5F7E278}"/>
                </a:ext>
              </a:extLst>
            </p:cNvPr>
            <p:cNvSpPr/>
            <p:nvPr/>
          </p:nvSpPr>
          <p:spPr>
            <a:xfrm rot="14182638">
              <a:off x="6451950" y="3862645"/>
              <a:ext cx="537898" cy="549371"/>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74 w 395492"/>
                <a:gd name="connsiteY0" fmla="*/ 448653 h 472739"/>
                <a:gd name="connsiteX1" fmla="*/ 320252 w 395492"/>
                <a:gd name="connsiteY1" fmla="*/ 97 h 472739"/>
                <a:gd name="connsiteX2" fmla="*/ 118626 w 395492"/>
                <a:gd name="connsiteY2" fmla="*/ 472739 h 472739"/>
                <a:gd name="connsiteX0" fmla="*/ 76373 w 470933"/>
                <a:gd name="connsiteY0" fmla="*/ 475330 h 499416"/>
                <a:gd name="connsiteX1" fmla="*/ 336951 w 470933"/>
                <a:gd name="connsiteY1" fmla="*/ 26774 h 499416"/>
                <a:gd name="connsiteX2" fmla="*/ 135325 w 470933"/>
                <a:gd name="connsiteY2" fmla="*/ 499416 h 499416"/>
                <a:gd name="connsiteX0" fmla="*/ 74394 w 462877"/>
                <a:gd name="connsiteY0" fmla="*/ 464114 h 488200"/>
                <a:gd name="connsiteX1" fmla="*/ 334972 w 462877"/>
                <a:gd name="connsiteY1" fmla="*/ 15558 h 488200"/>
                <a:gd name="connsiteX2" fmla="*/ 133346 w 462877"/>
                <a:gd name="connsiteY2" fmla="*/ 488200 h 488200"/>
                <a:gd name="connsiteX0" fmla="*/ 75234 w 466324"/>
                <a:gd name="connsiteY0" fmla="*/ 463820 h 487906"/>
                <a:gd name="connsiteX1" fmla="*/ 335812 w 466324"/>
                <a:gd name="connsiteY1" fmla="*/ 15264 h 487906"/>
                <a:gd name="connsiteX2" fmla="*/ 134186 w 466324"/>
                <a:gd name="connsiteY2" fmla="*/ 487906 h 487906"/>
                <a:gd name="connsiteX0" fmla="*/ 78612 w 479800"/>
                <a:gd name="connsiteY0" fmla="*/ 465948 h 490034"/>
                <a:gd name="connsiteX1" fmla="*/ 339190 w 479800"/>
                <a:gd name="connsiteY1" fmla="*/ 17392 h 490034"/>
                <a:gd name="connsiteX2" fmla="*/ 137564 w 479800"/>
                <a:gd name="connsiteY2" fmla="*/ 490034 h 490034"/>
              </a:gdLst>
              <a:ahLst/>
              <a:cxnLst>
                <a:cxn ang="0">
                  <a:pos x="connsiteX0" y="connsiteY0"/>
                </a:cxn>
                <a:cxn ang="0">
                  <a:pos x="connsiteX1" y="connsiteY1"/>
                </a:cxn>
                <a:cxn ang="0">
                  <a:pos x="connsiteX2" y="connsiteY2"/>
                </a:cxn>
              </a:cxnLst>
              <a:rect l="l" t="t" r="r" b="b"/>
              <a:pathLst>
                <a:path w="479800" h="490034">
                  <a:moveTo>
                    <a:pt x="78612" y="465948"/>
                  </a:moveTo>
                  <a:cubicBezTo>
                    <a:pt x="-144549" y="133759"/>
                    <a:pt x="160117" y="-61294"/>
                    <a:pt x="339190" y="17392"/>
                  </a:cubicBezTo>
                  <a:cubicBezTo>
                    <a:pt x="518263" y="96078"/>
                    <a:pt x="596144" y="487886"/>
                    <a:pt x="137564" y="490034"/>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sp>
          <p:nvSpPr>
            <p:cNvPr id="243" name="Freeform: Shape 111">
              <a:extLst>
                <a:ext uri="{FF2B5EF4-FFF2-40B4-BE49-F238E27FC236}">
                  <a16:creationId xmlns:a16="http://schemas.microsoft.com/office/drawing/2014/main" xmlns="" id="{8955AE68-D13E-4A2F-A772-8FB480191F09}"/>
                </a:ext>
              </a:extLst>
            </p:cNvPr>
            <p:cNvSpPr/>
            <p:nvPr/>
          </p:nvSpPr>
          <p:spPr>
            <a:xfrm rot="17825032">
              <a:off x="6592408" y="2422475"/>
              <a:ext cx="565092" cy="543560"/>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947 w 406999"/>
                <a:gd name="connsiteY0" fmla="*/ 448655 h 472982"/>
                <a:gd name="connsiteX1" fmla="*/ 320525 w 406999"/>
                <a:gd name="connsiteY1" fmla="*/ 99 h 472982"/>
                <a:gd name="connsiteX2" fmla="*/ 137463 w 406999"/>
                <a:gd name="connsiteY2" fmla="*/ 472981 h 472982"/>
                <a:gd name="connsiteX0" fmla="*/ 75758 w 476757"/>
                <a:gd name="connsiteY0" fmla="*/ 454736 h 479062"/>
                <a:gd name="connsiteX1" fmla="*/ 336336 w 476757"/>
                <a:gd name="connsiteY1" fmla="*/ 6180 h 479062"/>
                <a:gd name="connsiteX2" fmla="*/ 153274 w 476757"/>
                <a:gd name="connsiteY2" fmla="*/ 479062 h 479062"/>
                <a:gd name="connsiteX0" fmla="*/ 80536 w 495195"/>
                <a:gd name="connsiteY0" fmla="*/ 457654 h 481980"/>
                <a:gd name="connsiteX1" fmla="*/ 341114 w 495195"/>
                <a:gd name="connsiteY1" fmla="*/ 9098 h 481980"/>
                <a:gd name="connsiteX2" fmla="*/ 158052 w 495195"/>
                <a:gd name="connsiteY2" fmla="*/ 481980 h 481980"/>
                <a:gd name="connsiteX0" fmla="*/ 82932 w 504056"/>
                <a:gd name="connsiteY0" fmla="*/ 460525 h 484851"/>
                <a:gd name="connsiteX1" fmla="*/ 343510 w 504056"/>
                <a:gd name="connsiteY1" fmla="*/ 11969 h 484851"/>
                <a:gd name="connsiteX2" fmla="*/ 160448 w 504056"/>
                <a:gd name="connsiteY2" fmla="*/ 484851 h 484851"/>
              </a:gdLst>
              <a:ahLst/>
              <a:cxnLst>
                <a:cxn ang="0">
                  <a:pos x="connsiteX0" y="connsiteY0"/>
                </a:cxn>
                <a:cxn ang="0">
                  <a:pos x="connsiteX1" y="connsiteY1"/>
                </a:cxn>
                <a:cxn ang="0">
                  <a:pos x="connsiteX2" y="connsiteY2"/>
                </a:cxn>
              </a:cxnLst>
              <a:rect l="l" t="t" r="r" b="b"/>
              <a:pathLst>
                <a:path w="504056" h="484851">
                  <a:moveTo>
                    <a:pt x="82932" y="460525"/>
                  </a:moveTo>
                  <a:cubicBezTo>
                    <a:pt x="-140229" y="128336"/>
                    <a:pt x="135018" y="-49301"/>
                    <a:pt x="343510" y="11969"/>
                  </a:cubicBezTo>
                  <a:cubicBezTo>
                    <a:pt x="552002" y="73239"/>
                    <a:pt x="619028" y="482703"/>
                    <a:pt x="160448" y="484851"/>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spTree>
    <p:extLst>
      <p:ext uri="{BB962C8B-B14F-4D97-AF65-F5344CB8AC3E}">
        <p14:creationId xmlns:p14="http://schemas.microsoft.com/office/powerpoint/2010/main" xmlns="" val="2755202942"/>
      </p:ext>
    </p:extLst>
  </p:cSld>
  <p:clrMapOvr>
    <a:masterClrMapping/>
  </p:clrMapOvr>
  <p:transition spd="slow">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1325</TotalTime>
  <Words>5639</Words>
  <Application>Microsoft Macintosh PowerPoint</Application>
  <PresentationFormat>Custom</PresentationFormat>
  <Paragraphs>1408</Paragraphs>
  <Slides>86</Slides>
  <Notes>66</Notes>
  <HiddenSlides>4</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Azure Cosmos DB Technical Deep Dive</vt:lpstr>
      <vt:lpstr>Agenda</vt:lpstr>
      <vt:lpstr>Azure Cosmos DB     </vt:lpstr>
      <vt:lpstr>Slide 4</vt:lpstr>
      <vt:lpstr>Slide 5</vt:lpstr>
      <vt:lpstr>Slide 6</vt:lpstr>
      <vt:lpstr>Overview  &amp; Value Proposition</vt:lpstr>
      <vt:lpstr>Elastically Scale Storage and Throughput</vt:lpstr>
      <vt:lpstr>Guaranteed Low Latency</vt:lpstr>
      <vt:lpstr>Turnkey Global Distribution</vt:lpstr>
      <vt:lpstr>Five Well-Defined Consistency Models</vt:lpstr>
      <vt:lpstr>Multiple Data Models and API’s</vt:lpstr>
      <vt:lpstr>Handle any Data with no Schema or Indexing Required</vt:lpstr>
      <vt:lpstr>Comprehensive SLA’s</vt:lpstr>
      <vt:lpstr>Trust your Data to Industry-Leading Security &amp; Compliance</vt:lpstr>
      <vt:lpstr>Resource Model</vt:lpstr>
      <vt:lpstr>Resource Model</vt:lpstr>
      <vt:lpstr>Account URI and Credentials</vt:lpstr>
      <vt:lpstr>Creating Account</vt:lpstr>
      <vt:lpstr>Database Representations</vt:lpstr>
      <vt:lpstr>Container Representations</vt:lpstr>
      <vt:lpstr>Creating Collections – SQL API</vt:lpstr>
      <vt:lpstr>Container-Level Resources</vt:lpstr>
      <vt:lpstr>Request Units &amp; Billing</vt:lpstr>
      <vt:lpstr>Slide 25</vt:lpstr>
      <vt:lpstr>Request Units</vt:lpstr>
      <vt:lpstr>Request Units</vt:lpstr>
      <vt:lpstr>Request Units- Provisioned throughput</vt:lpstr>
      <vt:lpstr>Slide 29</vt:lpstr>
      <vt:lpstr>Slide 30</vt:lpstr>
      <vt:lpstr>Database vs Container Level Throughput</vt:lpstr>
      <vt:lpstr>Slide 32</vt:lpstr>
      <vt:lpstr>Cosmos DB reserved Capacity can provide up to 65% savings</vt:lpstr>
      <vt:lpstr>Azure Cosmos DB Reserved Capacity</vt:lpstr>
      <vt:lpstr>Data Modeling</vt:lpstr>
      <vt:lpstr>Data Modeling</vt:lpstr>
      <vt:lpstr>2 Extremes </vt:lpstr>
      <vt:lpstr>Slide 38</vt:lpstr>
      <vt:lpstr>Slide 39</vt:lpstr>
      <vt:lpstr>Slide 40</vt:lpstr>
      <vt:lpstr>Modeling challenge #1: To embed or reference?</vt:lpstr>
      <vt:lpstr>Slide 42</vt:lpstr>
      <vt:lpstr>Slide 43</vt:lpstr>
      <vt:lpstr>Slide 44</vt:lpstr>
      <vt:lpstr>Slide 45</vt:lpstr>
      <vt:lpstr>Slide 46</vt:lpstr>
      <vt:lpstr>Slide 47</vt:lpstr>
      <vt:lpstr>Slide 48</vt:lpstr>
      <vt:lpstr>Handle any data with no schema or indexing required</vt:lpstr>
      <vt:lpstr>Indexing JSON Documents</vt:lpstr>
      <vt:lpstr>Indexing JSON Documents</vt:lpstr>
      <vt:lpstr>Indexing JSON Documents</vt:lpstr>
      <vt:lpstr>Inverted Index</vt:lpstr>
      <vt:lpstr>Partitioning</vt:lpstr>
      <vt:lpstr>Partitioning</vt:lpstr>
      <vt:lpstr>Slide 56</vt:lpstr>
      <vt:lpstr>Partitioning</vt:lpstr>
      <vt:lpstr>Partitions</vt:lpstr>
      <vt:lpstr>Partitions</vt:lpstr>
      <vt:lpstr>Partitions</vt:lpstr>
      <vt:lpstr>RU’s divided among Partitions</vt:lpstr>
      <vt:lpstr>Hot/Cold Partitions</vt:lpstr>
      <vt:lpstr>Cross-Partition Query</vt:lpstr>
      <vt:lpstr>Partition Design</vt:lpstr>
      <vt:lpstr>Partition Key Choices</vt:lpstr>
      <vt:lpstr>Partition Key Choices</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Event Sourcing for Microservices</vt:lpstr>
      <vt:lpstr>Materializing Views</vt:lpstr>
      <vt:lpstr>Replicating Data</vt:lpstr>
      <vt:lpstr>Slide 85</vt:lpstr>
      <vt:lpstr>Slide 86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Sashank Pappu</dc:creator>
  <cp:lastModifiedBy>Vignesh Kumar</cp:lastModifiedBy>
  <cp:revision>15</cp:revision>
  <cp:lastPrinted>2019-06-02T14:26:45Z</cp:lastPrinted>
  <dcterms:created xsi:type="dcterms:W3CDTF">2019-05-17T00:39:06Z</dcterms:created>
  <dcterms:modified xsi:type="dcterms:W3CDTF">2019-12-05T13:47:27Z</dcterms:modified>
</cp:coreProperties>
</file>